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14"/>
  </p:notesMasterIdLst>
  <p:handoutMasterIdLst>
    <p:handoutMasterId r:id="rId15"/>
  </p:handoutMasterIdLst>
  <p:sldIdLst>
    <p:sldId id="310" r:id="rId2"/>
    <p:sldId id="318" r:id="rId3"/>
    <p:sldId id="327" r:id="rId4"/>
    <p:sldId id="322" r:id="rId5"/>
    <p:sldId id="323" r:id="rId6"/>
    <p:sldId id="328" r:id="rId7"/>
    <p:sldId id="330" r:id="rId8"/>
    <p:sldId id="329" r:id="rId9"/>
    <p:sldId id="326" r:id="rId10"/>
    <p:sldId id="324" r:id="rId11"/>
    <p:sldId id="325" r:id="rId12"/>
    <p:sldId id="305"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6886"/>
    <a:srgbClr val="45679F"/>
    <a:srgbClr val="2E7A82"/>
    <a:srgbClr val="3F3B75"/>
    <a:srgbClr val="8E8E8E"/>
    <a:srgbClr val="60943C"/>
    <a:srgbClr val="6AA343"/>
    <a:srgbClr val="6E69B3"/>
    <a:srgbClr val="0094C8"/>
    <a:srgbClr val="1E31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1" autoAdjust="0"/>
    <p:restoredTop sz="90328" autoAdjust="0"/>
  </p:normalViewPr>
  <p:slideViewPr>
    <p:cSldViewPr snapToGrid="0">
      <p:cViewPr varScale="1">
        <p:scale>
          <a:sx n="97" d="100"/>
          <a:sy n="97" d="100"/>
        </p:scale>
        <p:origin x="654" y="72"/>
      </p:cViewPr>
      <p:guideLst/>
    </p:cSldViewPr>
  </p:slideViewPr>
  <p:notesTextViewPr>
    <p:cViewPr>
      <p:scale>
        <a:sx n="1" d="1"/>
        <a:sy n="1" d="1"/>
      </p:scale>
      <p:origin x="0" y="0"/>
    </p:cViewPr>
  </p:notesText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248A492-F879-4EE7-8CE1-D3126EF35BC3}" type="datetimeFigureOut">
              <a:rPr lang="en-US" smtClean="0"/>
              <a:t>4/18/2025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197782-99A7-4FAE-B39A-84D58B4F7067}" type="slidenum">
              <a:rPr lang="en-US" smtClean="0"/>
              <a:t>‹#›</a:t>
            </a:fld>
            <a:endParaRPr lang="en-US"/>
          </a:p>
        </p:txBody>
      </p:sp>
    </p:spTree>
    <p:extLst>
      <p:ext uri="{BB962C8B-B14F-4D97-AF65-F5344CB8AC3E}">
        <p14:creationId xmlns:p14="http://schemas.microsoft.com/office/powerpoint/2010/main" val="34727281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806040A7-8F40-452E-A56C-7A84B9CA7941}" type="datetimeFigureOut">
              <a:rPr lang="en-US" smtClean="0"/>
              <a:t>4/18/2025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6" rIns="93172" bIns="46586" rtlCol="0" anchor="b"/>
          <a:lstStyle>
            <a:lvl1pPr algn="r">
              <a:defRPr sz="1300"/>
            </a:lvl1pPr>
          </a:lstStyle>
          <a:p>
            <a:fld id="{3604467B-781A-49B3-BF7C-4337641F7921}" type="slidenum">
              <a:rPr lang="en-US" smtClean="0"/>
              <a:t>‹#›</a:t>
            </a:fld>
            <a:endParaRPr lang="en-US"/>
          </a:p>
        </p:txBody>
      </p:sp>
    </p:spTree>
    <p:extLst>
      <p:ext uri="{BB962C8B-B14F-4D97-AF65-F5344CB8AC3E}">
        <p14:creationId xmlns:p14="http://schemas.microsoft.com/office/powerpoint/2010/main" val="333104258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16709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3813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30257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0445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7654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5106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6260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9123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58324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7061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2950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Tree>
    <p:extLst>
      <p:ext uri="{BB962C8B-B14F-4D97-AF65-F5344CB8AC3E}">
        <p14:creationId xmlns:p14="http://schemas.microsoft.com/office/powerpoint/2010/main" val="36039641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4"/>
          <p:cNvSpPr>
            <a:spLocks noGrp="1"/>
          </p:cNvSpPr>
          <p:nvPr>
            <p:ph type="subTitle" idx="1" hasCustomPrompt="1"/>
          </p:nvPr>
        </p:nvSpPr>
        <p:spPr>
          <a:xfrm>
            <a:off x="4373077" y="3161427"/>
            <a:ext cx="9144000" cy="823432"/>
          </a:xfrm>
        </p:spPr>
        <p:txBody>
          <a:bodyPr/>
          <a:lstStyle>
            <a:lvl1pPr marL="0" indent="0">
              <a:buNone/>
              <a:defRPr baseline="0"/>
            </a:lvl1pPr>
          </a:lstStyle>
          <a:p>
            <a:r>
              <a:rPr lang="en-US" dirty="0">
                <a:solidFill>
                  <a:schemeClr val="bg2">
                    <a:lumMod val="50000"/>
                  </a:schemeClr>
                </a:solidFill>
              </a:rPr>
              <a:t>Presenter Name</a:t>
            </a:r>
          </a:p>
          <a:p>
            <a:r>
              <a:rPr lang="en-US" dirty="0">
                <a:solidFill>
                  <a:schemeClr val="bg2">
                    <a:lumMod val="50000"/>
                  </a:schemeClr>
                </a:solidFill>
              </a:rPr>
              <a:t>Date:</a:t>
            </a:r>
          </a:p>
        </p:txBody>
      </p:sp>
      <p:sp>
        <p:nvSpPr>
          <p:cNvPr id="10" name="Text Placeholder 12"/>
          <p:cNvSpPr>
            <a:spLocks noGrp="1"/>
          </p:cNvSpPr>
          <p:nvPr>
            <p:ph type="body" sz="quarter" idx="10" hasCustomPrompt="1"/>
          </p:nvPr>
        </p:nvSpPr>
        <p:spPr>
          <a:xfrm>
            <a:off x="0" y="1674345"/>
            <a:ext cx="12387263" cy="1203609"/>
          </a:xfrm>
        </p:spPr>
        <p:txBody>
          <a:bodyPr>
            <a:normAutofit/>
          </a:bodyPr>
          <a:lstStyle>
            <a:lvl1pPr marL="0" indent="0" algn="ctr">
              <a:buNone/>
              <a:defRPr sz="7200" baseline="0">
                <a:solidFill>
                  <a:schemeClr val="tx1">
                    <a:lumMod val="75000"/>
                    <a:lumOff val="25000"/>
                  </a:schemeClr>
                </a:solidFill>
              </a:defRPr>
            </a:lvl1pPr>
          </a:lstStyle>
          <a:p>
            <a:pPr lvl="0"/>
            <a:r>
              <a:rPr lang="en-US" dirty="0"/>
              <a:t>Presentation Title</a:t>
            </a:r>
          </a:p>
        </p:txBody>
      </p:sp>
      <p:sp>
        <p:nvSpPr>
          <p:cNvPr id="6" name="Slide Number Placeholder 5"/>
          <p:cNvSpPr>
            <a:spLocks noGrp="1"/>
          </p:cNvSpPr>
          <p:nvPr>
            <p:ph type="sldNum" sz="quarter" idx="4"/>
          </p:nvPr>
        </p:nvSpPr>
        <p:spPr>
          <a:xfrm>
            <a:off x="0" y="6435161"/>
            <a:ext cx="545983" cy="365125"/>
          </a:xfrm>
          <a:prstGeom prst="rect">
            <a:avLst/>
          </a:prstGeom>
        </p:spPr>
        <p:txBody>
          <a:bodyPr vert="horz" lIns="91440" tIns="45720" rIns="91440" bIns="45720" rtlCol="0" anchor="ctr"/>
          <a:lstStyle>
            <a:lvl1pPr algn="r">
              <a:defRPr sz="1800" b="1">
                <a:solidFill>
                  <a:schemeClr val="tx1">
                    <a:tint val="75000"/>
                  </a:schemeClr>
                </a:solidFill>
              </a:defRPr>
            </a:lvl1pPr>
          </a:lstStyle>
          <a:p>
            <a:fld id="{4B318007-ABEC-488F-8FC6-2743D6089BF1}" type="slidenum">
              <a:rPr lang="en-US" smtClean="0"/>
              <a:pPr/>
              <a:t>‹#›</a:t>
            </a:fld>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62010" y="5831091"/>
            <a:ext cx="1129990" cy="1026910"/>
          </a:xfrm>
          <a:prstGeom prst="rect">
            <a:avLst/>
          </a:prstGeom>
        </p:spPr>
      </p:pic>
    </p:spTree>
    <p:extLst>
      <p:ext uri="{BB962C8B-B14F-4D97-AF65-F5344CB8AC3E}">
        <p14:creationId xmlns:p14="http://schemas.microsoft.com/office/powerpoint/2010/main" val="2900242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Photo">
    <p:spTree>
      <p:nvGrpSpPr>
        <p:cNvPr id="1" name=""/>
        <p:cNvGrpSpPr/>
        <p:nvPr/>
      </p:nvGrpSpPr>
      <p:grpSpPr>
        <a:xfrm>
          <a:off x="0" y="0"/>
          <a:ext cx="0" cy="0"/>
          <a:chOff x="0" y="0"/>
          <a:chExt cx="0" cy="0"/>
        </a:xfrm>
      </p:grpSpPr>
      <p:sp>
        <p:nvSpPr>
          <p:cNvPr id="9" name="Blue Rectangle (100% Opacity)"/>
          <p:cNvSpPr/>
          <p:nvPr/>
        </p:nvSpPr>
        <p:spPr>
          <a:xfrm>
            <a:off x="-1" y="332259"/>
            <a:ext cx="4879463" cy="99420"/>
          </a:xfrm>
          <a:prstGeom prst="rect">
            <a:avLst/>
          </a:prstGeom>
          <a:solidFill>
            <a:srgbClr val="2051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d Rectangle (100% Opacity)"/>
          <p:cNvSpPr/>
          <p:nvPr/>
        </p:nvSpPr>
        <p:spPr>
          <a:xfrm>
            <a:off x="7312537" y="3237638"/>
            <a:ext cx="4879463" cy="99420"/>
          </a:xfrm>
          <a:prstGeom prst="rect">
            <a:avLst/>
          </a:prstGeom>
          <a:solidFill>
            <a:srgbClr val="D3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4"/>
          <p:cNvSpPr>
            <a:spLocks noGrp="1"/>
          </p:cNvSpPr>
          <p:nvPr>
            <p:ph type="subTitle" idx="1" hasCustomPrompt="1"/>
          </p:nvPr>
        </p:nvSpPr>
        <p:spPr>
          <a:xfrm>
            <a:off x="3823849" y="4965181"/>
            <a:ext cx="9144000" cy="823432"/>
          </a:xfrm>
        </p:spPr>
        <p:txBody>
          <a:bodyPr/>
          <a:lstStyle>
            <a:lvl1pPr marL="0" indent="0">
              <a:buNone/>
              <a:defRPr baseline="0"/>
            </a:lvl1pPr>
          </a:lstStyle>
          <a:p>
            <a:r>
              <a:rPr lang="en-US" dirty="0">
                <a:solidFill>
                  <a:schemeClr val="bg2">
                    <a:lumMod val="50000"/>
                  </a:schemeClr>
                </a:solidFill>
              </a:rPr>
              <a:t>Presenter Name</a:t>
            </a:r>
          </a:p>
          <a:p>
            <a:r>
              <a:rPr lang="en-US" dirty="0">
                <a:solidFill>
                  <a:schemeClr val="bg2">
                    <a:lumMod val="50000"/>
                  </a:schemeClr>
                </a:solidFill>
              </a:rPr>
              <a:t>Date:</a:t>
            </a:r>
          </a:p>
        </p:txBody>
      </p:sp>
      <p:sp>
        <p:nvSpPr>
          <p:cNvPr id="12" name="Text Placeholder 12"/>
          <p:cNvSpPr>
            <a:spLocks noGrp="1"/>
          </p:cNvSpPr>
          <p:nvPr>
            <p:ph type="body" sz="quarter" idx="10" hasCustomPrompt="1"/>
          </p:nvPr>
        </p:nvSpPr>
        <p:spPr>
          <a:xfrm>
            <a:off x="-567890" y="3599397"/>
            <a:ext cx="12387263" cy="1203609"/>
          </a:xfrm>
        </p:spPr>
        <p:txBody>
          <a:bodyPr>
            <a:normAutofit/>
          </a:bodyPr>
          <a:lstStyle>
            <a:lvl1pPr marL="0" indent="0" algn="ctr">
              <a:buNone/>
              <a:defRPr sz="7200" baseline="0">
                <a:solidFill>
                  <a:schemeClr val="tx1">
                    <a:lumMod val="75000"/>
                    <a:lumOff val="25000"/>
                  </a:schemeClr>
                </a:solidFill>
              </a:defRPr>
            </a:lvl1pPr>
          </a:lstStyle>
          <a:p>
            <a:pPr lvl="0"/>
            <a:r>
              <a:rPr lang="en-US" dirty="0"/>
              <a:t>Presentation Title</a:t>
            </a:r>
          </a:p>
        </p:txBody>
      </p:sp>
      <p:sp>
        <p:nvSpPr>
          <p:cNvPr id="13" name="Slide Number Placeholder 5"/>
          <p:cNvSpPr>
            <a:spLocks noGrp="1"/>
          </p:cNvSpPr>
          <p:nvPr>
            <p:ph type="sldNum" sz="quarter" idx="4"/>
          </p:nvPr>
        </p:nvSpPr>
        <p:spPr>
          <a:xfrm>
            <a:off x="284527" y="6314522"/>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171594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Title Only">
    <p:spTree>
      <p:nvGrpSpPr>
        <p:cNvPr id="1" name=""/>
        <p:cNvGrpSpPr/>
        <p:nvPr/>
      </p:nvGrpSpPr>
      <p:grpSpPr>
        <a:xfrm>
          <a:off x="0" y="0"/>
          <a:ext cx="0" cy="0"/>
          <a:chOff x="0" y="0"/>
          <a:chExt cx="0" cy="0"/>
        </a:xfrm>
      </p:grpSpPr>
      <p:sp>
        <p:nvSpPr>
          <p:cNvPr id="14" name="Rectangle 13"/>
          <p:cNvSpPr/>
          <p:nvPr/>
        </p:nvSpPr>
        <p:spPr>
          <a:xfrm>
            <a:off x="-31429"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2"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
        <p:nvSpPr>
          <p:cNvPr id="6" name="Slide Number Placeholder 5"/>
          <p:cNvSpPr>
            <a:spLocks noGrp="1"/>
          </p:cNvSpPr>
          <p:nvPr>
            <p:ph type="sldNum" sz="quarter" idx="4"/>
          </p:nvPr>
        </p:nvSpPr>
        <p:spPr>
          <a:xfrm>
            <a:off x="72081" y="6333172"/>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2479747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0"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5" name="Text Placeholder 14"/>
          <p:cNvSpPr>
            <a:spLocks noGrp="1"/>
          </p:cNvSpPr>
          <p:nvPr>
            <p:ph type="body" sz="quarter" idx="11"/>
          </p:nvPr>
        </p:nvSpPr>
        <p:spPr>
          <a:xfrm>
            <a:off x="660919" y="1368425"/>
            <a:ext cx="9537700" cy="4156075"/>
          </a:xfrm>
        </p:spPr>
        <p:txBody>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283974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0" name="Chart Placeholder 9"/>
          <p:cNvSpPr>
            <a:spLocks noGrp="1"/>
          </p:cNvSpPr>
          <p:nvPr>
            <p:ph type="chart" sz="quarter" idx="14"/>
          </p:nvPr>
        </p:nvSpPr>
        <p:spPr>
          <a:xfrm>
            <a:off x="653046" y="1353361"/>
            <a:ext cx="9834562" cy="4076700"/>
          </a:xfrm>
        </p:spPr>
        <p:txBody>
          <a:bodyPr/>
          <a:lstStyle/>
          <a:p>
            <a:r>
              <a:rPr lang="en-US"/>
              <a:t>Click icon to add chart</a:t>
            </a:r>
          </a:p>
        </p:txBody>
      </p:sp>
      <p:sp>
        <p:nvSpPr>
          <p:cNvPr id="11" name="Text Placeholder 12"/>
          <p:cNvSpPr>
            <a:spLocks noGrp="1"/>
          </p:cNvSpPr>
          <p:nvPr>
            <p:ph type="body" sz="quarter" idx="15" hasCustomPrompt="1"/>
          </p:nvPr>
        </p:nvSpPr>
        <p:spPr>
          <a:xfrm>
            <a:off x="653046" y="5675945"/>
            <a:ext cx="7361950" cy="351631"/>
          </a:xfrm>
        </p:spPr>
        <p:txBody>
          <a:bodyPr>
            <a:normAutofit/>
          </a:bodyPr>
          <a:lstStyle>
            <a:lvl1pPr marL="0" indent="0" algn="ctr">
              <a:buNone/>
              <a:defRPr sz="2000" baseline="0">
                <a:solidFill>
                  <a:schemeClr val="tx1">
                    <a:lumMod val="75000"/>
                    <a:lumOff val="25000"/>
                  </a:schemeClr>
                </a:solidFill>
              </a:defRPr>
            </a:lvl1pPr>
          </a:lstStyle>
          <a:p>
            <a:pPr lvl="0"/>
            <a:r>
              <a:rPr lang="en-US" dirty="0"/>
              <a:t>Chart Data Information</a:t>
            </a:r>
          </a:p>
        </p:txBody>
      </p:sp>
      <p:sp>
        <p:nvSpPr>
          <p:cNvPr id="13"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173554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9" name="Text Placeholder 12"/>
          <p:cNvSpPr>
            <a:spLocks noGrp="1"/>
          </p:cNvSpPr>
          <p:nvPr>
            <p:ph type="body" sz="quarter" idx="15" hasCustomPrompt="1"/>
          </p:nvPr>
        </p:nvSpPr>
        <p:spPr>
          <a:xfrm>
            <a:off x="653046" y="5675945"/>
            <a:ext cx="7361950" cy="351631"/>
          </a:xfrm>
        </p:spPr>
        <p:txBody>
          <a:bodyPr>
            <a:normAutofit/>
          </a:bodyPr>
          <a:lstStyle>
            <a:lvl1pPr marL="0" indent="0" algn="ctr">
              <a:buNone/>
              <a:defRPr sz="2000" baseline="0">
                <a:solidFill>
                  <a:schemeClr val="tx1">
                    <a:lumMod val="75000"/>
                    <a:lumOff val="25000"/>
                  </a:schemeClr>
                </a:solidFill>
              </a:defRPr>
            </a:lvl1pPr>
          </a:lstStyle>
          <a:p>
            <a:pPr lvl="0"/>
            <a:r>
              <a:rPr lang="en-US" dirty="0"/>
              <a:t>Chart Data Information</a:t>
            </a:r>
          </a:p>
        </p:txBody>
      </p:sp>
      <p:sp>
        <p:nvSpPr>
          <p:cNvPr id="11" name="Table Placeholder 10"/>
          <p:cNvSpPr>
            <a:spLocks noGrp="1"/>
          </p:cNvSpPr>
          <p:nvPr>
            <p:ph type="tbl" sz="quarter" idx="16"/>
          </p:nvPr>
        </p:nvSpPr>
        <p:spPr>
          <a:xfrm>
            <a:off x="652463" y="1354138"/>
            <a:ext cx="9834562" cy="4076700"/>
          </a:xfrm>
        </p:spPr>
        <p:txBody>
          <a:bodyPr/>
          <a:lstStyle/>
          <a:p>
            <a:r>
              <a:rPr lang="en-US"/>
              <a:t>Click icon to add table</a:t>
            </a:r>
          </a:p>
        </p:txBody>
      </p:sp>
      <p:sp>
        <p:nvSpPr>
          <p:cNvPr id="13" name="Picture Placeholder 19"/>
          <p:cNvSpPr>
            <a:spLocks noGrp="1"/>
          </p:cNvSpPr>
          <p:nvPr>
            <p:ph type="pic" sz="quarter" idx="17"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103907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9"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754584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edia Slide">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edia Placeholder 6"/>
          <p:cNvSpPr>
            <a:spLocks noGrp="1"/>
          </p:cNvSpPr>
          <p:nvPr>
            <p:ph type="media" sz="quarter" idx="10"/>
          </p:nvPr>
        </p:nvSpPr>
        <p:spPr>
          <a:xfrm>
            <a:off x="1538514" y="335901"/>
            <a:ext cx="8930434" cy="5023369"/>
          </a:xfrm>
        </p:spPr>
        <p:txBody>
          <a:bodyPr/>
          <a:lstStyle/>
          <a:p>
            <a:r>
              <a:rPr lang="en-US"/>
              <a:t>Click icon to add media</a:t>
            </a:r>
          </a:p>
        </p:txBody>
      </p:sp>
    </p:spTree>
    <p:extLst>
      <p:ext uri="{BB962C8B-B14F-4D97-AF65-F5344CB8AC3E}">
        <p14:creationId xmlns:p14="http://schemas.microsoft.com/office/powerpoint/2010/main" val="264927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8637" y="1365764"/>
            <a:ext cx="5157787"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28637" y="2189676"/>
            <a:ext cx="5157787" cy="368458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1049" y="1365764"/>
            <a:ext cx="5183188"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61049" y="2189676"/>
            <a:ext cx="5183188" cy="368458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4"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2582395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Left">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3" hasCustomPrompt="1"/>
          </p:nvPr>
        </p:nvSpPr>
        <p:spPr>
          <a:xfrm>
            <a:off x="2979436" y="391515"/>
            <a:ext cx="9607559"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5" name="Text Placeholder 14"/>
          <p:cNvSpPr>
            <a:spLocks noGrp="1"/>
          </p:cNvSpPr>
          <p:nvPr>
            <p:ph type="body" sz="quarter" idx="14"/>
          </p:nvPr>
        </p:nvSpPr>
        <p:spPr>
          <a:xfrm>
            <a:off x="2979738" y="1296988"/>
            <a:ext cx="8161337" cy="38354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Picture Placeholder 19"/>
          <p:cNvSpPr>
            <a:spLocks noGrp="1"/>
          </p:cNvSpPr>
          <p:nvPr>
            <p:ph type="pic" sz="quarter" idx="16" hasCustomPrompt="1"/>
          </p:nvPr>
        </p:nvSpPr>
        <p:spPr>
          <a:xfrm flipV="1">
            <a:off x="2976466"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397450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7" name="Rectangle 1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8"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
        <p:nvSpPr>
          <p:cNvPr id="9" name="Text Placeholder 14"/>
          <p:cNvSpPr>
            <a:spLocks noGrp="1"/>
          </p:cNvSpPr>
          <p:nvPr>
            <p:ph type="body" sz="quarter" idx="17"/>
          </p:nvPr>
        </p:nvSpPr>
        <p:spPr>
          <a:xfrm>
            <a:off x="660919" y="1368425"/>
            <a:ext cx="7492481" cy="4156075"/>
          </a:xfrm>
        </p:spPr>
        <p:txBody>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3813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hoto Layout">
    <p:spTree>
      <p:nvGrpSpPr>
        <p:cNvPr id="1" name=""/>
        <p:cNvGrpSpPr/>
        <p:nvPr/>
      </p:nvGrpSpPr>
      <p:grpSpPr>
        <a:xfrm>
          <a:off x="0" y="0"/>
          <a:ext cx="0" cy="0"/>
          <a:chOff x="0" y="0"/>
          <a:chExt cx="0" cy="0"/>
        </a:xfrm>
      </p:grpSpPr>
      <p:sp>
        <p:nvSpPr>
          <p:cNvPr id="25" name="Rectangle 2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Blue Rectangle (100% Opacity)"/>
          <p:cNvSpPr/>
          <p:nvPr/>
        </p:nvSpPr>
        <p:spPr>
          <a:xfrm>
            <a:off x="-1" y="315931"/>
            <a:ext cx="4879463" cy="99420"/>
          </a:xfrm>
          <a:prstGeom prst="rect">
            <a:avLst/>
          </a:prstGeom>
          <a:solidFill>
            <a:srgbClr val="2051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d Rectangle (100% Opacity)"/>
          <p:cNvSpPr/>
          <p:nvPr/>
        </p:nvSpPr>
        <p:spPr>
          <a:xfrm>
            <a:off x="7312537" y="3271020"/>
            <a:ext cx="4879463" cy="99420"/>
          </a:xfrm>
          <a:prstGeom prst="rect">
            <a:avLst/>
          </a:prstGeom>
          <a:solidFill>
            <a:srgbClr val="D3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p:cNvSpPr>
            <a:spLocks noGrp="1"/>
          </p:cNvSpPr>
          <p:nvPr>
            <p:ph type="pic" sz="quarter" idx="10" hasCustomPrompt="1"/>
          </p:nvPr>
        </p:nvSpPr>
        <p:spPr>
          <a:xfrm>
            <a:off x="0" y="329632"/>
            <a:ext cx="3921125" cy="85719"/>
          </a:xfrm>
          <a:prstGeom prst="rect">
            <a:avLst/>
          </a:prstGeom>
          <a:solidFill>
            <a:srgbClr val="20517E"/>
          </a:solidFill>
        </p:spPr>
        <p:txBody>
          <a:bodyPr>
            <a:noAutofit/>
          </a:bodyPr>
          <a:lstStyle>
            <a:lvl1pPr>
              <a:defRPr sz="100" baseline="0">
                <a:solidFill>
                  <a:srgbClr val="20517E"/>
                </a:solidFill>
              </a:defRPr>
            </a:lvl1pPr>
          </a:lstStyle>
          <a:p>
            <a:r>
              <a:rPr lang="en-US" dirty="0"/>
              <a:t>Top Blue Bar</a:t>
            </a:r>
          </a:p>
        </p:txBody>
      </p:sp>
      <p:sp>
        <p:nvSpPr>
          <p:cNvPr id="15" name="Picture Placeholder 14"/>
          <p:cNvSpPr>
            <a:spLocks noGrp="1"/>
          </p:cNvSpPr>
          <p:nvPr>
            <p:ph type="pic" sz="quarter" idx="11" hasCustomPrompt="1"/>
          </p:nvPr>
        </p:nvSpPr>
        <p:spPr>
          <a:xfrm>
            <a:off x="7312536" y="3275749"/>
            <a:ext cx="4879463" cy="94691"/>
          </a:xfrm>
          <a:prstGeom prst="rect">
            <a:avLst/>
          </a:prstGeom>
          <a:solidFill>
            <a:srgbClr val="D30E0E"/>
          </a:solidFill>
        </p:spPr>
        <p:txBody>
          <a:bodyPr>
            <a:noAutofit/>
          </a:bodyPr>
          <a:lstStyle>
            <a:lvl1pPr marL="0" indent="0">
              <a:buNone/>
              <a:defRPr sz="100">
                <a:solidFill>
                  <a:srgbClr val="D30E0E"/>
                </a:solidFill>
              </a:defRPr>
            </a:lvl1pPr>
          </a:lstStyle>
          <a:p>
            <a:r>
              <a:rPr lang="en-US" dirty="0"/>
              <a:t>Red Bar Bottom</a:t>
            </a:r>
          </a:p>
        </p:txBody>
      </p:sp>
      <p:sp>
        <p:nvSpPr>
          <p:cNvPr id="23" name="Text Placeholder 14"/>
          <p:cNvSpPr>
            <a:spLocks noGrp="1"/>
          </p:cNvSpPr>
          <p:nvPr>
            <p:ph type="body" sz="quarter" idx="15" hasCustomPrompt="1"/>
          </p:nvPr>
        </p:nvSpPr>
        <p:spPr>
          <a:xfrm>
            <a:off x="320678" y="3505571"/>
            <a:ext cx="9537700" cy="2799536"/>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tx1">
                    <a:lumMod val="75000"/>
                    <a:lumOff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lvl="0"/>
            <a:endParaRPr lang="en-US" dirty="0"/>
          </a:p>
          <a:p>
            <a:pPr lvl="0"/>
            <a:endParaRPr lang="en-US" dirty="0"/>
          </a:p>
        </p:txBody>
      </p:sp>
    </p:spTree>
    <p:extLst>
      <p:ext uri="{BB962C8B-B14F-4D97-AF65-F5344CB8AC3E}">
        <p14:creationId xmlns:p14="http://schemas.microsoft.com/office/powerpoint/2010/main" val="207590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ogo Only">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2450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2238" y="5631366"/>
            <a:ext cx="1349762" cy="1226634"/>
          </a:xfrm>
          <a:prstGeom prst="rect">
            <a:avLst/>
          </a:prstGeom>
        </p:spPr>
      </p:pic>
    </p:spTree>
    <p:extLst>
      <p:ext uri="{BB962C8B-B14F-4D97-AF65-F5344CB8AC3E}">
        <p14:creationId xmlns:p14="http://schemas.microsoft.com/office/powerpoint/2010/main" val="1175491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34751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38200" y="6311900"/>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38956323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Brian.Garcia@D11.or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61256" y="280535"/>
            <a:ext cx="11611430" cy="2387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Colorado Springs School District 11</a:t>
            </a:r>
            <a:br>
              <a:rPr lang="en-US" dirty="0"/>
            </a:br>
            <a:r>
              <a:rPr lang="en-US" dirty="0"/>
              <a:t>Facilities</a:t>
            </a:r>
          </a:p>
        </p:txBody>
      </p:sp>
      <p:sp>
        <p:nvSpPr>
          <p:cNvPr id="7" name="Subtitle 2"/>
          <p:cNvSpPr>
            <a:spLocks noGrp="1"/>
          </p:cNvSpPr>
          <p:nvPr>
            <p:ph type="title" idx="4294967295"/>
          </p:nvPr>
        </p:nvSpPr>
        <p:spPr>
          <a:xfrm>
            <a:off x="188913" y="1733550"/>
            <a:ext cx="11930062" cy="4394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0" b="0" i="0" u="none" strike="noStrike" kern="1200" cap="none" spc="0" normalizeH="0" baseline="0" noProof="0" dirty="0">
                <a:ln>
                  <a:noFill/>
                </a:ln>
                <a:solidFill>
                  <a:schemeClr val="tx1"/>
                </a:solidFill>
                <a:effectLst/>
                <a:uLnTx/>
                <a:uFillTx/>
                <a:latin typeface="+mn-lt"/>
                <a:ea typeface="+mn-ea"/>
                <a:cs typeface="+mn-cs"/>
              </a:rPr>
              <a:t>Fire Prevention  and Safety Tips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66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67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67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700" b="0" i="0" u="none" strike="noStrike" kern="1200" cap="none" spc="0" normalizeH="0" baseline="0" noProof="0" dirty="0">
                <a:ln>
                  <a:noFill/>
                </a:ln>
                <a:solidFill>
                  <a:schemeClr val="tx1"/>
                </a:solidFill>
                <a:effectLst/>
                <a:uLnTx/>
                <a:uFillTx/>
                <a:latin typeface="+mn-lt"/>
                <a:ea typeface="+mn-ea"/>
                <a:cs typeface="+mn-cs"/>
              </a:rPr>
              <a:t>August 17, 2020</a:t>
            </a:r>
          </a:p>
        </p:txBody>
      </p:sp>
    </p:spTree>
    <p:extLst>
      <p:ext uri="{BB962C8B-B14F-4D97-AF65-F5344CB8AC3E}">
        <p14:creationId xmlns:p14="http://schemas.microsoft.com/office/powerpoint/2010/main" val="2814180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53245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Code, and Regulations Tips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inspections are conducted by </a:t>
            </a:r>
            <a:r>
              <a:rPr kumimoji="0" lang="en-US" sz="3200" b="0" i="0" u="none" strike="noStrike" kern="1200" cap="none" spc="0" normalizeH="0" baseline="0" noProof="0" dirty="0">
                <a:ln>
                  <a:noFill/>
                </a:ln>
                <a:solidFill>
                  <a:srgbClr val="FF0000"/>
                </a:solidFill>
                <a:effectLst/>
                <a:uLnTx/>
                <a:uFillTx/>
                <a:latin typeface="+mn-lt"/>
                <a:ea typeface="+mn-ea"/>
                <a:cs typeface="+mn-cs"/>
              </a:rPr>
              <a:t>CSFD Fire Inspectors </a:t>
            </a:r>
            <a:r>
              <a:rPr kumimoji="0" lang="en-US" sz="3200" b="0" i="0" u="none" strike="noStrike" kern="1200" cap="none" spc="0" normalizeH="0" baseline="0" noProof="0" dirty="0">
                <a:ln>
                  <a:noFill/>
                </a:ln>
                <a:solidFill>
                  <a:schemeClr val="tx1"/>
                </a:solidFill>
                <a:effectLst/>
                <a:uLnTx/>
                <a:uFillTx/>
                <a:latin typeface="+mn-lt"/>
                <a:ea typeface="+mn-ea"/>
                <a:cs typeface="+mn-cs"/>
              </a:rPr>
              <a:t>each year</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Dozens of violations are documented across D11</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Many of these violations are repeated occurrences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Many of these violations could lead to life threatening circumstances in the event of an actual fire</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Principals are subject to court summons and fines, at a minimum, for blatant violations and for repeated occurrences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Director of Facilities is subject to the same consequences for building deficiencies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When in doubt, ask for guidance</a:t>
            </a:r>
          </a:p>
        </p:txBody>
      </p:sp>
      <p:sp>
        <p:nvSpPr>
          <p:cNvPr id="4" name="Slide Number Placeholder 3"/>
          <p:cNvSpPr>
            <a:spLocks noGrp="1"/>
          </p:cNvSpPr>
          <p:nvPr>
            <p:ph type="sldNum" sz="quarter" idx="4"/>
          </p:nvPr>
        </p:nvSpPr>
        <p:spPr/>
        <p:txBody>
          <a:bodyPr/>
          <a:lstStyle/>
          <a:p>
            <a:fld id="{4B318007-ABEC-488F-8FC6-2743D6089BF1}" type="slidenum">
              <a:rPr lang="en-US" smtClean="0"/>
              <a:pPr/>
              <a:t>2</a:t>
            </a:fld>
            <a:endParaRPr lang="en-US" dirty="0"/>
          </a:p>
        </p:txBody>
      </p:sp>
    </p:spTree>
    <p:extLst>
      <p:ext uri="{BB962C8B-B14F-4D97-AF65-F5344CB8AC3E}">
        <p14:creationId xmlns:p14="http://schemas.microsoft.com/office/powerpoint/2010/main" val="492309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53860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extinguishers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Annual training required for all building staff on extinguisher locations, proper use, and maintenance (ELSO guidance to follow)</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Should be inspected for serviceability monthly (BMs)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Don’t be afraid to ask how to operate!  Could save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Don’t block cabinets or hangars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a:t>
            </a:r>
            <a:r>
              <a:rPr kumimoji="0" lang="en-US" sz="2800" b="0" i="0" u="none" strike="noStrike" kern="1200" cap="none" spc="0" normalizeH="0" baseline="0" noProof="0" dirty="0">
                <a:ln>
                  <a:noFill/>
                </a:ln>
                <a:solidFill>
                  <a:srgbClr val="FF0000"/>
                </a:solidFill>
                <a:effectLst/>
                <a:uLnTx/>
                <a:uFillTx/>
                <a:latin typeface="+mn-lt"/>
                <a:ea typeface="+mn-ea"/>
                <a:cs typeface="+mn-cs"/>
              </a:rPr>
              <a:t>Fire code</a:t>
            </a:r>
            <a:r>
              <a:rPr kumimoji="0" lang="en-US" sz="2800" b="0" i="0" u="none" strike="noStrike" kern="1200" cap="none" spc="0" normalizeH="0" baseline="0" noProof="0" dirty="0">
                <a:ln>
                  <a:noFill/>
                </a:ln>
                <a:solidFill>
                  <a:schemeClr val="tx1"/>
                </a:solidFill>
                <a:effectLst/>
                <a:uLnTx/>
                <a:uFillTx/>
                <a:latin typeface="+mn-lt"/>
                <a:ea typeface="+mn-ea"/>
                <a:cs typeface="+mn-cs"/>
              </a:rPr>
              <a:t> requires 3-ft clear zone to front and sides of all extinguishers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Extinguishers and fire blankets must be mounted</a:t>
            </a:r>
          </a:p>
        </p:txBody>
      </p:sp>
      <p:sp>
        <p:nvSpPr>
          <p:cNvPr id="4" name="Slide Number Placeholder 3"/>
          <p:cNvSpPr>
            <a:spLocks noGrp="1"/>
          </p:cNvSpPr>
          <p:nvPr>
            <p:ph type="sldNum" sz="quarter" idx="4"/>
          </p:nvPr>
        </p:nvSpPr>
        <p:spPr/>
        <p:txBody>
          <a:bodyPr/>
          <a:lstStyle/>
          <a:p>
            <a:fld id="{4B318007-ABEC-488F-8FC6-2743D6089BF1}" type="slidenum">
              <a:rPr lang="en-US" smtClean="0"/>
              <a:pPr/>
              <a:t>3</a:t>
            </a:fld>
            <a:endParaRPr lang="en-US" dirty="0"/>
          </a:p>
        </p:txBody>
      </p:sp>
    </p:spTree>
    <p:extLst>
      <p:ext uri="{BB962C8B-B14F-4D97-AF65-F5344CB8AC3E}">
        <p14:creationId xmlns:p14="http://schemas.microsoft.com/office/powerpoint/2010/main" val="2868294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34778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Emergency Fire Pull Stations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Same requirement as the clearance of fire extinguishers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a:ln>
                  <a:noFill/>
                </a:ln>
                <a:solidFill>
                  <a:srgbClr val="FF0000"/>
                </a:solidFill>
                <a:effectLst/>
                <a:uLnTx/>
                <a:uFillTx/>
                <a:latin typeface="+mn-lt"/>
                <a:ea typeface="+mn-ea"/>
                <a:cs typeface="+mn-cs"/>
              </a:rPr>
              <a:t>Fire code</a:t>
            </a:r>
            <a:r>
              <a:rPr kumimoji="0" lang="en-US" sz="3200" b="0" i="0" u="none" strike="noStrike" kern="1200" cap="none" spc="0" normalizeH="0" baseline="0" noProof="0" dirty="0">
                <a:ln>
                  <a:noFill/>
                </a:ln>
                <a:solidFill>
                  <a:schemeClr val="tx1"/>
                </a:solidFill>
                <a:effectLst/>
                <a:uLnTx/>
                <a:uFillTx/>
                <a:latin typeface="+mn-lt"/>
                <a:ea typeface="+mn-ea"/>
                <a:cs typeface="+mn-cs"/>
              </a:rPr>
              <a:t> requires a 3-ft clear zone on front and sides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Must have easy and direct access to all fire pull stations</a:t>
            </a:r>
          </a:p>
        </p:txBody>
      </p:sp>
      <p:pic>
        <p:nvPicPr>
          <p:cNvPr id="3" name="Picture 2" descr="Fire alarm pull st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365" y="4055212"/>
            <a:ext cx="2855939" cy="2379949"/>
          </a:xfrm>
          <a:prstGeom prst="rect">
            <a:avLst/>
          </a:prstGeom>
        </p:spPr>
      </p:pic>
      <p:sp>
        <p:nvSpPr>
          <p:cNvPr id="4" name="Slide Number Placeholder 3"/>
          <p:cNvSpPr>
            <a:spLocks noGrp="1"/>
          </p:cNvSpPr>
          <p:nvPr>
            <p:ph type="sldNum" sz="quarter" idx="4"/>
          </p:nvPr>
        </p:nvSpPr>
        <p:spPr/>
        <p:txBody>
          <a:bodyPr/>
          <a:lstStyle/>
          <a:p>
            <a:fld id="{4B318007-ABEC-488F-8FC6-2743D6089BF1}" type="slidenum">
              <a:rPr lang="en-US" smtClean="0"/>
              <a:pPr/>
              <a:t>4</a:t>
            </a:fld>
            <a:endParaRPr lang="en-US" dirty="0"/>
          </a:p>
        </p:txBody>
      </p:sp>
    </p:spTree>
    <p:extLst>
      <p:ext uri="{BB962C8B-B14F-4D97-AF65-F5344CB8AC3E}">
        <p14:creationId xmlns:p14="http://schemas.microsoft.com/office/powerpoint/2010/main" val="295937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54476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Doors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Doors reduce the speed a fire may spread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rated doors cannot be altered in any way</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i.e.  No sanding, painting, drilling, </a:t>
            </a:r>
            <a:r>
              <a:rPr kumimoji="0" lang="en-US" sz="3200" b="0" i="0" u="none" strike="noStrike" kern="1200" cap="none" spc="0" normalizeH="0" baseline="0" noProof="0" dirty="0" err="1">
                <a:ln>
                  <a:noFill/>
                </a:ln>
                <a:solidFill>
                  <a:schemeClr val="tx1"/>
                </a:solidFill>
                <a:effectLst/>
                <a:uLnTx/>
                <a:uFillTx/>
                <a:latin typeface="+mn-lt"/>
                <a:ea typeface="+mn-ea"/>
                <a:cs typeface="+mn-cs"/>
              </a:rPr>
              <a:t>etc</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All alterations voids fire rating…replacement is costly</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doors must remain closed at all times in non-sprinklered building/area of school*</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Exception:  rooms/areas with secondary egress</a:t>
            </a:r>
          </a:p>
        </p:txBody>
      </p:sp>
      <p:sp>
        <p:nvSpPr>
          <p:cNvPr id="3" name="TextBox 2"/>
          <p:cNvSpPr txBox="1"/>
          <p:nvPr/>
        </p:nvSpPr>
        <p:spPr>
          <a:xfrm>
            <a:off x="545983" y="5925147"/>
            <a:ext cx="9661007" cy="646331"/>
          </a:xfrm>
          <a:prstGeom prst="rect">
            <a:avLst/>
          </a:prstGeom>
          <a:noFill/>
        </p:spPr>
        <p:txBody>
          <a:bodyPr wrap="square" rtlCol="0">
            <a:spAutoFit/>
          </a:bodyPr>
          <a:lstStyle/>
          <a:p>
            <a:r>
              <a:rPr lang="en-US" dirty="0"/>
              <a:t>*Automatically controlled door magnets may be installed if controlled by the fire alarm system (reimbursable cost not funded by Facilities Department)</a:t>
            </a:r>
          </a:p>
        </p:txBody>
      </p:sp>
      <p:sp>
        <p:nvSpPr>
          <p:cNvPr id="4" name="Slide Number Placeholder 3"/>
          <p:cNvSpPr>
            <a:spLocks noGrp="1"/>
          </p:cNvSpPr>
          <p:nvPr>
            <p:ph type="sldNum" sz="quarter" idx="4"/>
          </p:nvPr>
        </p:nvSpPr>
        <p:spPr/>
        <p:txBody>
          <a:bodyPr/>
          <a:lstStyle/>
          <a:p>
            <a:fld id="{4B318007-ABEC-488F-8FC6-2743D6089BF1}" type="slidenum">
              <a:rPr lang="en-US" smtClean="0"/>
              <a:pPr/>
              <a:t>5</a:t>
            </a:fld>
            <a:endParaRPr lang="en-US" dirty="0"/>
          </a:p>
        </p:txBody>
      </p:sp>
    </p:spTree>
    <p:extLst>
      <p:ext uri="{BB962C8B-B14F-4D97-AF65-F5344CB8AC3E}">
        <p14:creationId xmlns:p14="http://schemas.microsoft.com/office/powerpoint/2010/main" val="23237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54476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Ceiling decorations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Hanging of items, decorations, and lights is prohibited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Directional signs have been negotiated with </a:t>
            </a:r>
            <a:r>
              <a:rPr kumimoji="0" lang="en-US" sz="3200" b="0" i="0" u="none" strike="noStrike" kern="1200" cap="none" spc="0" normalizeH="0" baseline="0" noProof="0" dirty="0">
                <a:ln>
                  <a:noFill/>
                </a:ln>
                <a:solidFill>
                  <a:srgbClr val="FF0000"/>
                </a:solidFill>
                <a:effectLst/>
                <a:uLnTx/>
                <a:uFillTx/>
                <a:latin typeface="+mn-lt"/>
                <a:ea typeface="+mn-ea"/>
                <a:cs typeface="+mn-cs"/>
              </a:rPr>
              <a:t>CSFD</a:t>
            </a:r>
            <a:r>
              <a:rPr kumimoji="0" lang="en-US" sz="3200" b="0" i="0" u="none" strike="noStrike" kern="1200" cap="none" spc="0" normalizeH="0" baseline="0" noProof="0" dirty="0">
                <a:ln>
                  <a:noFill/>
                </a:ln>
                <a:solidFill>
                  <a:schemeClr val="tx1"/>
                </a:solidFill>
                <a:effectLst/>
                <a:uLnTx/>
                <a:uFillTx/>
                <a:latin typeface="+mn-lt"/>
                <a:ea typeface="+mn-ea"/>
                <a:cs typeface="+mn-cs"/>
              </a:rPr>
              <a:t>, and approved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Hanging of Sneeze Guards subject to review</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Damaged Ceiling tiles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Violates fire rating of ceiling lid meant to slow spread of fire up to 20 minutes- place a work order for support</a:t>
            </a:r>
          </a:p>
        </p:txBody>
      </p:sp>
      <p:sp>
        <p:nvSpPr>
          <p:cNvPr id="4" name="Slide Number Placeholder 3"/>
          <p:cNvSpPr>
            <a:spLocks noGrp="1"/>
          </p:cNvSpPr>
          <p:nvPr>
            <p:ph type="sldNum" sz="quarter" idx="4"/>
          </p:nvPr>
        </p:nvSpPr>
        <p:spPr/>
        <p:txBody>
          <a:bodyPr/>
          <a:lstStyle/>
          <a:p>
            <a:fld id="{4B318007-ABEC-488F-8FC6-2743D6089BF1}" type="slidenum">
              <a:rPr lang="en-US" smtClean="0"/>
              <a:pPr/>
              <a:t>6</a:t>
            </a:fld>
            <a:endParaRPr lang="en-US" dirty="0"/>
          </a:p>
        </p:txBody>
      </p:sp>
    </p:spTree>
    <p:extLst>
      <p:ext uri="{BB962C8B-B14F-4D97-AF65-F5344CB8AC3E}">
        <p14:creationId xmlns:p14="http://schemas.microsoft.com/office/powerpoint/2010/main" val="631505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49552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Fire Rated doors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Door coverings are prohibited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ELSO Supervisor will give 24 hours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notice before removing coverings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CSFD will cite schools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violation with little tolerance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Dr. Suess character decorations on a classroom door.">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726266" y="2603478"/>
            <a:ext cx="5465734" cy="4257675"/>
          </a:xfrm>
          <a:prstGeom prst="rect">
            <a:avLst/>
          </a:prstGeom>
        </p:spPr>
      </p:pic>
      <p:sp>
        <p:nvSpPr>
          <p:cNvPr id="4" name="Slide Number Placeholder 3"/>
          <p:cNvSpPr>
            <a:spLocks noGrp="1"/>
          </p:cNvSpPr>
          <p:nvPr>
            <p:ph type="sldNum" sz="quarter" idx="4"/>
          </p:nvPr>
        </p:nvSpPr>
        <p:spPr/>
        <p:txBody>
          <a:bodyPr/>
          <a:lstStyle/>
          <a:p>
            <a:fld id="{4B318007-ABEC-488F-8FC6-2743D6089BF1}" type="slidenum">
              <a:rPr lang="en-US" smtClean="0"/>
              <a:pPr/>
              <a:t>7</a:t>
            </a:fld>
            <a:endParaRPr lang="en-US" dirty="0"/>
          </a:p>
        </p:txBody>
      </p:sp>
    </p:spTree>
    <p:extLst>
      <p:ext uri="{BB962C8B-B14F-4D97-AF65-F5344CB8AC3E}">
        <p14:creationId xmlns:p14="http://schemas.microsoft.com/office/powerpoint/2010/main" val="3188420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5940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Fire Safety and Building Egress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Excessive Combustibles on walls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Maximum wall coverage is 20 percent in hallways, 50 percent in classrooms, and subject to </a:t>
            </a:r>
            <a:r>
              <a:rPr kumimoji="0" lang="en-US" sz="3200" b="0" i="0" u="none" strike="noStrike" kern="1200" cap="none" spc="0" normalizeH="0" baseline="0" noProof="0" dirty="0">
                <a:ln>
                  <a:noFill/>
                </a:ln>
                <a:solidFill>
                  <a:srgbClr val="FF0000"/>
                </a:solidFill>
                <a:effectLst/>
                <a:uLnTx/>
                <a:uFillTx/>
                <a:latin typeface="+mn-lt"/>
                <a:ea typeface="+mn-ea"/>
                <a:cs typeface="+mn-cs"/>
              </a:rPr>
              <a:t>CSFD</a:t>
            </a:r>
            <a:r>
              <a:rPr kumimoji="0" lang="en-US" sz="3200" b="0" i="0" u="none" strike="noStrike" kern="1200" cap="none" spc="0" normalizeH="0" baseline="0" noProof="0" dirty="0">
                <a:ln>
                  <a:noFill/>
                </a:ln>
                <a:solidFill>
                  <a:schemeClr val="tx1"/>
                </a:solidFill>
                <a:effectLst/>
                <a:uLnTx/>
                <a:uFillTx/>
                <a:latin typeface="+mn-lt"/>
                <a:ea typeface="+mn-ea"/>
                <a:cs typeface="+mn-cs"/>
              </a:rPr>
              <a:t> inspection/judgement on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Tack strips, cork boards, etc. count toward the 50 percent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Fabrics, tapestries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Must be treated with fire retardant treatment spray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Must have appropriate label on accessible corner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No more than 10 percent of wall coverage</a:t>
            </a:r>
          </a:p>
        </p:txBody>
      </p:sp>
      <p:sp>
        <p:nvSpPr>
          <p:cNvPr id="4" name="Slide Number Placeholder 3"/>
          <p:cNvSpPr>
            <a:spLocks noGrp="1"/>
          </p:cNvSpPr>
          <p:nvPr>
            <p:ph type="sldNum" sz="quarter" idx="4"/>
          </p:nvPr>
        </p:nvSpPr>
        <p:spPr/>
        <p:txBody>
          <a:bodyPr/>
          <a:lstStyle/>
          <a:p>
            <a:fld id="{4B318007-ABEC-488F-8FC6-2743D6089BF1}" type="slidenum">
              <a:rPr lang="en-US" smtClean="0"/>
              <a:pPr/>
              <a:t>8</a:t>
            </a:fld>
            <a:endParaRPr lang="en-US" dirty="0"/>
          </a:p>
        </p:txBody>
      </p:sp>
    </p:spTree>
    <p:extLst>
      <p:ext uri="{BB962C8B-B14F-4D97-AF65-F5344CB8AC3E}">
        <p14:creationId xmlns:p14="http://schemas.microsoft.com/office/powerpoint/2010/main" val="371638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AC0775-CECB-5BAD-B48F-E565E2C1502E}"/>
              </a:ext>
            </a:extLst>
          </p:cNvPr>
          <p:cNvSpPr>
            <a:spLocks noGrp="1"/>
          </p:cNvSpPr>
          <p:nvPr>
            <p:ph type="title" idx="4294967295"/>
          </p:nvPr>
        </p:nvSpPr>
        <p:spPr>
          <a:xfrm>
            <a:off x="146198" y="305750"/>
            <a:ext cx="6902302" cy="871981"/>
          </a:xfrm>
        </p:spPr>
        <p:txBody>
          <a:bodyPr/>
          <a:lstStyle/>
          <a:p>
            <a:r>
              <a:rPr lang="en-US" b="1" u="sng" dirty="0"/>
              <a:t>Egress Pathway Requirements</a:t>
            </a:r>
          </a:p>
        </p:txBody>
      </p:sp>
      <p:sp>
        <p:nvSpPr>
          <p:cNvPr id="2" name="TextBox 1"/>
          <p:cNvSpPr txBox="1"/>
          <p:nvPr/>
        </p:nvSpPr>
        <p:spPr>
          <a:xfrm>
            <a:off x="267856" y="305750"/>
            <a:ext cx="6780644" cy="4524315"/>
          </a:xfrm>
          <a:prstGeom prst="rect">
            <a:avLst/>
          </a:prstGeom>
          <a:noFill/>
        </p:spPr>
        <p:txBody>
          <a:bodyPr wrap="square" rtlCol="0">
            <a:spAutoFit/>
          </a:bodyPr>
          <a:lstStyle/>
          <a:p>
            <a:endParaRPr lang="en-US" sz="3200" dirty="0"/>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Never block or store things near fire doors – a clear path of egress is critical to both occupants and fire teams</a:t>
            </a:r>
          </a:p>
          <a:p>
            <a:pPr marL="457200" indent="-457200">
              <a:buFont typeface="Arial" panose="020B0604020202020204" pitchFamily="34" charset="0"/>
              <a:buChar char="•"/>
            </a:pPr>
            <a:r>
              <a:rPr lang="en-US" sz="3200" dirty="0"/>
              <a:t>Exit Lights (e.g. frog eyes, EXIT lights, and combo lights) must be tested by Building Managers monthly</a:t>
            </a:r>
          </a:p>
        </p:txBody>
      </p:sp>
      <p:pic>
        <p:nvPicPr>
          <p:cNvPr id="3" name="Picture 2" descr="Exit passageway blocked with lots of box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
        <p:nvSpPr>
          <p:cNvPr id="4" name="Slide Number Placeholder 3"/>
          <p:cNvSpPr>
            <a:spLocks noGrp="1"/>
          </p:cNvSpPr>
          <p:nvPr>
            <p:ph type="sldNum" sz="quarter" idx="4"/>
          </p:nvPr>
        </p:nvSpPr>
        <p:spPr/>
        <p:txBody>
          <a:bodyPr/>
          <a:lstStyle/>
          <a:p>
            <a:fld id="{4B318007-ABEC-488F-8FC6-2743D6089BF1}" type="slidenum">
              <a:rPr lang="en-US" smtClean="0"/>
              <a:pPr/>
              <a:t>9</a:t>
            </a:fld>
            <a:endParaRPr lang="en-US" dirty="0"/>
          </a:p>
        </p:txBody>
      </p:sp>
    </p:spTree>
    <p:extLst>
      <p:ext uri="{BB962C8B-B14F-4D97-AF65-F5344CB8AC3E}">
        <p14:creationId xmlns:p14="http://schemas.microsoft.com/office/powerpoint/2010/main" val="402451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5" y="305749"/>
            <a:ext cx="11694295"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Other Fire Safety Notes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p:cNvSpPr txBox="1"/>
          <p:nvPr/>
        </p:nvSpPr>
        <p:spPr>
          <a:xfrm>
            <a:off x="4727849" y="453531"/>
            <a:ext cx="7362551" cy="4031873"/>
          </a:xfrm>
          <a:prstGeom prst="rect">
            <a:avLst/>
          </a:prstGeom>
          <a:noFill/>
        </p:spPr>
        <p:txBody>
          <a:bodyPr wrap="square" rtlCol="0">
            <a:spAutoFit/>
          </a:bodyPr>
          <a:lstStyle/>
          <a:p>
            <a:endParaRPr lang="en-US" sz="3200" dirty="0"/>
          </a:p>
          <a:p>
            <a:endParaRPr lang="en-US" sz="3200" dirty="0"/>
          </a:p>
          <a:p>
            <a:pPr marL="457200" indent="-457200">
              <a:buFont typeface="Arial" panose="020B0604020202020204" pitchFamily="34" charset="0"/>
              <a:buChar char="•"/>
            </a:pPr>
            <a:r>
              <a:rPr lang="en-US" sz="3200" dirty="0"/>
              <a:t>Do not permanently use extension cords</a:t>
            </a:r>
          </a:p>
          <a:p>
            <a:pPr marL="457200" indent="-457200">
              <a:buFont typeface="Arial" panose="020B0604020202020204" pitchFamily="34" charset="0"/>
              <a:buChar char="•"/>
            </a:pPr>
            <a:r>
              <a:rPr lang="en-US" sz="3200" dirty="0"/>
              <a:t>Never daisy chained power strips and/or extension cords</a:t>
            </a:r>
          </a:p>
          <a:p>
            <a:pPr marL="457200" lvl="8" indent="-457200">
              <a:buFont typeface="Arial" panose="020B0604020202020204" pitchFamily="34" charset="0"/>
              <a:buChar char="•"/>
            </a:pPr>
            <a:r>
              <a:rPr lang="en-US" sz="3200" dirty="0"/>
              <a:t>May cause fires due to wires overheating  </a:t>
            </a:r>
          </a:p>
          <a:p>
            <a:pPr marL="457200" indent="-457200">
              <a:buFont typeface="Arial" panose="020B0604020202020204" pitchFamily="34" charset="0"/>
              <a:buChar char="•"/>
            </a:pPr>
            <a:r>
              <a:rPr lang="en-US" sz="3200" dirty="0"/>
              <a:t>Concerns:  request help on a work order</a:t>
            </a:r>
          </a:p>
        </p:txBody>
      </p:sp>
      <p:pic>
        <p:nvPicPr>
          <p:cNvPr id="5" name="Picture 4" descr="Surge protector plugged into another surge protect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55" y="1610180"/>
            <a:ext cx="4459994" cy="3405141"/>
          </a:xfrm>
          <a:prstGeom prst="rect">
            <a:avLst/>
          </a:prstGeom>
        </p:spPr>
      </p:pic>
      <p:sp>
        <p:nvSpPr>
          <p:cNvPr id="4" name="Slide Number Placeholder 3"/>
          <p:cNvSpPr>
            <a:spLocks noGrp="1"/>
          </p:cNvSpPr>
          <p:nvPr>
            <p:ph type="sldNum" sz="quarter" idx="4"/>
          </p:nvPr>
        </p:nvSpPr>
        <p:spPr/>
        <p:txBody>
          <a:bodyPr/>
          <a:lstStyle/>
          <a:p>
            <a:fld id="{4B318007-ABEC-488F-8FC6-2743D6089BF1}" type="slidenum">
              <a:rPr lang="en-US" smtClean="0"/>
              <a:pPr/>
              <a:t>10</a:t>
            </a:fld>
            <a:endParaRPr lang="en-US" dirty="0"/>
          </a:p>
        </p:txBody>
      </p:sp>
    </p:spTree>
    <p:extLst>
      <p:ext uri="{BB962C8B-B14F-4D97-AF65-F5344CB8AC3E}">
        <p14:creationId xmlns:p14="http://schemas.microsoft.com/office/powerpoint/2010/main" val="145951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67856" y="305750"/>
            <a:ext cx="11610108" cy="4278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sng" strike="noStrike" kern="1200" cap="none" spc="0" normalizeH="0" baseline="0" noProof="0" dirty="0">
                <a:ln>
                  <a:noFill/>
                </a:ln>
                <a:solidFill>
                  <a:schemeClr val="tx1"/>
                </a:solidFill>
                <a:effectLst/>
                <a:uLnTx/>
                <a:uFillTx/>
                <a:latin typeface="+mn-lt"/>
                <a:ea typeface="+mn-ea"/>
                <a:cs typeface="+mn-cs"/>
              </a:rPr>
              <a:t>Other Fire Safety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Electrical, mechanical, and boiler rooms are not storage rooms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Storing flammable items in these areas is a fire code violation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Violations during </a:t>
            </a:r>
            <a:r>
              <a:rPr kumimoji="0" lang="en-US" sz="3200" b="0" i="0" u="none" strike="noStrike" kern="1200" cap="none" spc="0" normalizeH="0" baseline="0" noProof="0" dirty="0">
                <a:ln>
                  <a:noFill/>
                </a:ln>
                <a:solidFill>
                  <a:srgbClr val="FF0000"/>
                </a:solidFill>
                <a:effectLst/>
                <a:uLnTx/>
                <a:uFillTx/>
                <a:latin typeface="+mn-lt"/>
                <a:ea typeface="+mn-ea"/>
                <a:cs typeface="+mn-cs"/>
              </a:rPr>
              <a:t>CSFD</a:t>
            </a:r>
            <a:r>
              <a:rPr kumimoji="0" lang="en-US" sz="3200" b="0" i="0" u="none" strike="noStrike" kern="1200" cap="none" spc="0" normalizeH="0" baseline="0" noProof="0" dirty="0">
                <a:ln>
                  <a:noFill/>
                </a:ln>
                <a:solidFill>
                  <a:schemeClr val="tx1"/>
                </a:solidFill>
                <a:effectLst/>
                <a:uLnTx/>
                <a:uFillTx/>
                <a:latin typeface="+mn-lt"/>
                <a:ea typeface="+mn-ea"/>
                <a:cs typeface="+mn-cs"/>
              </a:rPr>
              <a:t> inspections can result in citation on the report, fines and even a court summons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Violations must be corrected within 2 weeks unless costly repairs are involved</a:t>
            </a:r>
          </a:p>
        </p:txBody>
      </p:sp>
      <p:sp>
        <p:nvSpPr>
          <p:cNvPr id="4" name="Slide Number Placeholder 3"/>
          <p:cNvSpPr>
            <a:spLocks noGrp="1"/>
          </p:cNvSpPr>
          <p:nvPr>
            <p:ph type="sldNum" sz="quarter" idx="4"/>
          </p:nvPr>
        </p:nvSpPr>
        <p:spPr/>
        <p:txBody>
          <a:bodyPr/>
          <a:lstStyle/>
          <a:p>
            <a:fld id="{4B318007-ABEC-488F-8FC6-2743D6089BF1}" type="slidenum">
              <a:rPr lang="en-US" smtClean="0"/>
              <a:pPr/>
              <a:t>11</a:t>
            </a:fld>
            <a:endParaRPr lang="en-US" dirty="0"/>
          </a:p>
        </p:txBody>
      </p:sp>
    </p:spTree>
    <p:extLst>
      <p:ext uri="{BB962C8B-B14F-4D97-AF65-F5344CB8AC3E}">
        <p14:creationId xmlns:p14="http://schemas.microsoft.com/office/powerpoint/2010/main" val="4174821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788670" y="988993"/>
            <a:ext cx="11243310" cy="45243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ea"/>
                <a:cs typeface="+mn-cs"/>
              </a:rPr>
              <a:t>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ea"/>
                <a:cs typeface="+mn-cs"/>
              </a:rPr>
              <a:t>Brian Garcia, Environmental and Life Safety Supervisor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mn-lt"/>
                <a:ea typeface="+mn-ea"/>
                <a:cs typeface="+mn-cs"/>
                <a:hlinkClick r:id="rId3"/>
              </a:rPr>
              <a:t>Brian.Garcia@D11.org</a:t>
            </a:r>
            <a:r>
              <a:rPr kumimoji="0" lang="en-US" sz="3600" b="0" i="0" u="none" strike="noStrike" kern="1200" cap="none" spc="0" normalizeH="0" baseline="0" noProof="0" dirty="0">
                <a:ln>
                  <a:noFill/>
                </a:ln>
                <a:solidFill>
                  <a:schemeClr val="tx1"/>
                </a:solidFill>
                <a:effectLst/>
                <a:uLnTx/>
                <a:uFillTx/>
                <a:latin typeface="+mn-lt"/>
                <a:ea typeface="+mn-ea"/>
                <a:cs typeface="+mn-cs"/>
              </a:rPr>
              <a:t>; 477-6021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tx1"/>
                </a:solidFill>
                <a:effectLst/>
                <a:uLnTx/>
                <a:uFillTx/>
                <a:latin typeface="+mn-lt"/>
                <a:ea typeface="+mn-ea"/>
                <a:cs typeface="+mn-cs"/>
              </a:rPr>
              <a:t>Mike Willis, Senior Director of Facilities </a:t>
            </a:r>
            <a:r>
              <a:rPr kumimoji="0" lang="en-US" sz="3600" b="0" i="0" u="sng" strike="noStrike" kern="1200" cap="none" spc="0" normalizeH="0" baseline="0" noProof="0" dirty="0">
                <a:ln>
                  <a:noFill/>
                </a:ln>
                <a:solidFill>
                  <a:srgbClr val="0070C0"/>
                </a:solidFill>
                <a:effectLst/>
                <a:uLnTx/>
                <a:uFillTx/>
                <a:latin typeface="+mn-lt"/>
                <a:ea typeface="+mn-ea"/>
                <a:cs typeface="+mn-cs"/>
              </a:rPr>
              <a:t>Mike.Willis@d11.org</a:t>
            </a:r>
            <a:r>
              <a:rPr kumimoji="0" lang="en-US" sz="3600" b="0" i="0" u="none" strike="noStrike" kern="1200" cap="none" spc="0" normalizeH="0" baseline="0" noProof="0" dirty="0">
                <a:ln>
                  <a:noFill/>
                </a:ln>
                <a:solidFill>
                  <a:schemeClr val="tx1"/>
                </a:solidFill>
                <a:effectLst/>
                <a:uLnTx/>
                <a:uFillTx/>
                <a:latin typeface="+mn-lt"/>
                <a:ea typeface="+mn-ea"/>
                <a:cs typeface="+mn-cs"/>
              </a:rPr>
              <a:t>, 477-6013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4"/>
          </p:nvPr>
        </p:nvSpPr>
        <p:spPr/>
        <p:txBody>
          <a:bodyPr/>
          <a:lstStyle/>
          <a:p>
            <a:fld id="{4B318007-ABEC-488F-8FC6-2743D6089BF1}" type="slidenum">
              <a:rPr lang="en-US" smtClean="0"/>
              <a:pPr/>
              <a:t>12</a:t>
            </a:fld>
            <a:endParaRPr lang="en-US" dirty="0"/>
          </a:p>
        </p:txBody>
      </p:sp>
    </p:spTree>
    <p:extLst>
      <p:ext uri="{BB962C8B-B14F-4D97-AF65-F5344CB8AC3E}">
        <p14:creationId xmlns:p14="http://schemas.microsoft.com/office/powerpoint/2010/main" val="4090631369"/>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11 Template 1" id="{6D40AADE-7069-4CE5-BC58-E18DEE999950}" vid="{1B02EEC3-F8D3-46E4-A9C3-C84AEB8327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D11 Template 1</Template>
  <TotalTime>6308</TotalTime>
  <Words>668</Words>
  <Application>Microsoft Office PowerPoint</Application>
  <PresentationFormat>Widescreen</PresentationFormat>
  <Paragraphs>109</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Theme1</vt:lpstr>
      <vt:lpstr>Fire Prevention  and Safety Tips    August 17, 2020</vt:lpstr>
      <vt:lpstr>Fire Safety, Code, and Regulations Tips  Fire inspections are conducted by CSFD Fire Inspectors each year Dozens of violations are documented across D11 Many of these violations are repeated occurrences Many of these violations could lead to life threatening circumstances in the event of an actual fire Principals are subject to court summons and fines, at a minimum, for blatant violations and for repeated occurrences Director of Facilities is subject to the same consequences for building deficiencies  When in doubt, ask for guidance</vt:lpstr>
      <vt:lpstr>Fire Safety and Building Egress Requirements  Fire extinguishers  Annual training required for all building staff on extinguisher locations, proper use, and maintenance (ELSO guidance to follow) Should be inspected for serviceability monthly (BMs) Don’t be afraid to ask how to operate!  Could save …… Don’t block cabinets or hangars  Fire code requires 3-ft clear zone to front and sides of all extinguishers Extinguishers and fire blankets must be mounted</vt:lpstr>
      <vt:lpstr>Fire Safety and Building Egress Requirements  Emergency Fire Pull Stations  Same requirement as the clearance of fire extinguishers   Fire code requires a 3-ft clear zone on front and sides Must have easy and direct access to all fire pull stations</vt:lpstr>
      <vt:lpstr>Fire Safety and Building Egress Requirements  Fire Doors  Fire Doors reduce the speed a fire may spread Fire rated doors cannot be altered in any way i.e.  No sanding, painting, drilling, etc All alterations voids fire rating…replacement is costly Fire doors must remain closed at all times in non-sprinklered building/area of school* Exception:  rooms/areas with secondary egress</vt:lpstr>
      <vt:lpstr>Fire Safety and Building Egress Requirements  Ceiling decorations  Hanging of items, decorations, and lights is prohibited Directional signs have been negotiated with CSFD, and approved Hanging of Sneeze Guards subject to review  Damaged Ceiling tiles Violates fire rating of ceiling lid meant to slow spread of fire up to 20 minutes- place a work order for support</vt:lpstr>
      <vt:lpstr>Fire Safety and Building Egress Requirements  Fire Rated doors  Door coverings are prohibited ELSO Supervisor will give 24 hours notice before removing coverings CSFD will cite schools for this  violation with little tolerance </vt:lpstr>
      <vt:lpstr>Fire Safety and Building Egress Requirements  Excessive Combustibles on walls  Maximum wall coverage is 20 percent in hallways, 50 percent in classrooms, and subject to CSFD inspection/judgement on % Tack strips, cork boards, etc. count toward the 50 percent  Fabrics, tapestries Must be treated with fire retardant treatment spray Must have appropriate label on accessible corner No more than 10 percent of wall coverage</vt:lpstr>
      <vt:lpstr>Egress Pathway Requirements</vt:lpstr>
      <vt:lpstr>Other Fire Safety Notes</vt:lpstr>
      <vt:lpstr>Other Fire Safety Notes  Electrical, mechanical, and boiler rooms are not storage rooms Storing flammable items in these areas is a fire code violation Violations during CSFD inspections can result in citation on the report, fines and even a court summons Violations must be corrected within 2 weeks unless costly repairs are involved</vt:lpstr>
      <vt:lpstr>Questions?  Brian Garcia, Environmental and Life Safety Supervisor Brian.Garcia@D11.org; 477-6021  Mike Willis, Senior Director of Facilities Mike.Willis@d11.org, 477-6013 </vt:lpstr>
    </vt:vector>
  </TitlesOfParts>
  <Company>Colorado Springs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CHISM, JOSHUA D</dc:creator>
  <cp:lastModifiedBy>OSS, RICHARD W.</cp:lastModifiedBy>
  <cp:revision>227</cp:revision>
  <cp:lastPrinted>2019-06-13T19:09:06Z</cp:lastPrinted>
  <dcterms:created xsi:type="dcterms:W3CDTF">2018-12-06T04:22:31Z</dcterms:created>
  <dcterms:modified xsi:type="dcterms:W3CDTF">2025-04-18T15:29:23Z</dcterms:modified>
</cp:coreProperties>
</file>