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autoCompressPictures="0">
  <p:sldMasterIdLst>
    <p:sldMasterId id="2147483684" r:id="rId4"/>
  </p:sldMasterIdLst>
  <p:notesMasterIdLst>
    <p:notesMasterId r:id="rId24"/>
  </p:notesMasterIdLst>
  <p:handoutMasterIdLst>
    <p:handoutMasterId r:id="rId25"/>
  </p:handoutMasterIdLst>
  <p:sldIdLst>
    <p:sldId id="256" r:id="rId5"/>
    <p:sldId id="268" r:id="rId6"/>
    <p:sldId id="269" r:id="rId7"/>
    <p:sldId id="270" r:id="rId8"/>
    <p:sldId id="271" r:id="rId9"/>
    <p:sldId id="281" r:id="rId10"/>
    <p:sldId id="287" r:id="rId11"/>
    <p:sldId id="272" r:id="rId12"/>
    <p:sldId id="273" r:id="rId13"/>
    <p:sldId id="282" r:id="rId14"/>
    <p:sldId id="274" r:id="rId15"/>
    <p:sldId id="275" r:id="rId16"/>
    <p:sldId id="276" r:id="rId17"/>
    <p:sldId id="277" r:id="rId18"/>
    <p:sldId id="261" r:id="rId19"/>
    <p:sldId id="286" r:id="rId20"/>
    <p:sldId id="278" r:id="rId21"/>
    <p:sldId id="288" r:id="rId22"/>
    <p:sldId id="279" r:id="rId2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6449165-38BB-CD4D-BFCC-F5A39CB866FE}" v="31" dt="2020-10-27T00:29:16.0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313" autoAdjust="0"/>
    <p:restoredTop sz="83707" autoAdjust="0"/>
  </p:normalViewPr>
  <p:slideViewPr>
    <p:cSldViewPr snapToGrid="0">
      <p:cViewPr varScale="1">
        <p:scale>
          <a:sx n="128" d="100"/>
          <a:sy n="128" d="100"/>
        </p:scale>
        <p:origin x="17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8" d="100"/>
          <a:sy n="58" d="100"/>
        </p:scale>
        <p:origin x="2965" y="4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00B7FD6-6B50-4C58-994F-82DC6214278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5CC7F2D-6B16-4B88-A4F8-ABD5316B47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F51DC69-60C3-4CF7-A135-6E702ECCE0F0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4CEF1E-1ACC-48D0-92B3-CB3D4FED50A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5F188B4-83B8-4C82-AFAC-DC1E415458F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A9FFBD-F123-4881-BC93-591827BC61E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6621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E3EC7B-6C72-4FBB-87DF-2BD2CB7DC1E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62A795-6F94-4A96-B820-B9038480D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64950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Are your classroom colors different than what you see in this template? That’s OK! Click on Design -&gt; Variants (the down arrow) -&gt; Pick the color scheme that works for you!</a:t>
            </a:r>
          </a:p>
          <a:p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Feel free to change any “You will…” and “I will…” statements to ensure they align with your classroom procedures and rules!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62A795-6F94-4A96-B820-B9038480D04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2546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6785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5284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70767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5255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0066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52708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207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52469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12/9/20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071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2450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2219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1"/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12/9/20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76196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youtu.be/D6ABgVHNRWc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en/attention-sign-traffic-road-sign-24033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hyperlink" Target="https://youtu.be/IdYX_CkgJO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1F489-B701-4C74-9747-27C8656A89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Rockwell" panose="02060603020205020403" pitchFamily="18" charset="0"/>
              </a:rPr>
              <a:t>Reproduction </a:t>
            </a:r>
            <a:br>
              <a:rPr lang="en-US" dirty="0">
                <a:latin typeface="Rockwell" panose="02060603020205020403" pitchFamily="18" charset="0"/>
              </a:rPr>
            </a:br>
            <a:r>
              <a:rPr lang="en-US" dirty="0">
                <a:latin typeface="Rockwell" panose="02060603020205020403" pitchFamily="18" charset="0"/>
              </a:rPr>
              <a:t>&amp; </a:t>
            </a:r>
            <a:br>
              <a:rPr lang="en-US" dirty="0">
                <a:latin typeface="Rockwell" panose="02060603020205020403" pitchFamily="18" charset="0"/>
              </a:rPr>
            </a:br>
            <a:r>
              <a:rPr lang="en-US" dirty="0">
                <a:latin typeface="Rockwell" panose="02060603020205020403" pitchFamily="18" charset="0"/>
              </a:rPr>
              <a:t>Sexual health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699F35-1401-4ECD-9F96-7017DB9FA1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Sexuality, Health and Responsibility Education</a:t>
            </a:r>
          </a:p>
          <a:p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</a:t>
            </a:r>
            <a:r>
              <a:rPr lang="en-US" baseline="300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Grade</a:t>
            </a:r>
          </a:p>
        </p:txBody>
      </p:sp>
    </p:spTree>
    <p:extLst>
      <p:ext uri="{BB962C8B-B14F-4D97-AF65-F5344CB8AC3E}">
        <p14:creationId xmlns:p14="http://schemas.microsoft.com/office/powerpoint/2010/main" val="6169067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7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Sex Education for Middle School-Body Basics</a:t>
            </a:r>
          </a:p>
        </p:txBody>
      </p:sp>
      <p:pic>
        <p:nvPicPr>
          <p:cNvPr id="8" name="Content Placeholder 7" descr="A Movie - Wikipedia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6931" y="2057400"/>
            <a:ext cx="5384800" cy="4038600"/>
          </a:xfrm>
        </p:spPr>
      </p:pic>
    </p:spTree>
    <p:extLst>
      <p:ext uri="{BB962C8B-B14F-4D97-AF65-F5344CB8AC3E}">
        <p14:creationId xmlns:p14="http://schemas.microsoft.com/office/powerpoint/2010/main" val="41737829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pattFill prst="dotGrid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r>
              <a:rPr lang="en-US" sz="6000" dirty="0"/>
              <a:t>What do </a:t>
            </a:r>
            <a:r>
              <a:rPr lang="en-US" sz="6000"/>
              <a:t>you think you know?</a:t>
            </a:r>
            <a:endParaRPr lang="en-US" sz="6000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Sexual intercourse is when…</a:t>
            </a:r>
          </a:p>
          <a:p>
            <a:endParaRPr lang="en-US" sz="4400" dirty="0"/>
          </a:p>
          <a:p>
            <a:r>
              <a:rPr lang="en-US" sz="4400" dirty="0"/>
              <a:t>A pregnancy can start when…</a:t>
            </a:r>
          </a:p>
          <a:p>
            <a:pPr marL="45720" indent="0">
              <a:buNone/>
            </a:pPr>
            <a:endParaRPr lang="en-US" sz="4400" dirty="0"/>
          </a:p>
          <a:p>
            <a:r>
              <a:rPr lang="en-US" sz="4400" dirty="0"/>
              <a:t>A pregnancy  </a:t>
            </a:r>
            <a:r>
              <a:rPr lang="en-US" sz="4400" b="1" dirty="0"/>
              <a:t>can’t</a:t>
            </a:r>
            <a:r>
              <a:rPr lang="en-US" sz="4400" dirty="0"/>
              <a:t> start when…</a:t>
            </a:r>
          </a:p>
        </p:txBody>
      </p:sp>
    </p:spTree>
    <p:extLst>
      <p:ext uri="{BB962C8B-B14F-4D97-AF65-F5344CB8AC3E}">
        <p14:creationId xmlns:p14="http://schemas.microsoft.com/office/powerpoint/2010/main" val="930669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solidDmn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Location of Reproductive System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94271" y="1965959"/>
            <a:ext cx="3676650" cy="37623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356852" y="2323653"/>
            <a:ext cx="3908323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A biological female’s uterus is located in the abdominal cavity, BUT it is not the same thing or close to the stomach. </a:t>
            </a:r>
          </a:p>
        </p:txBody>
      </p:sp>
    </p:spTree>
    <p:extLst>
      <p:ext uri="{BB962C8B-B14F-4D97-AF65-F5344CB8AC3E}">
        <p14:creationId xmlns:p14="http://schemas.microsoft.com/office/powerpoint/2010/main" val="7761279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240" y="400878"/>
            <a:ext cx="9875520" cy="1060174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4900" i="1" dirty="0"/>
              <a:t>Average</a:t>
            </a:r>
            <a:r>
              <a:rPr lang="en-US" sz="4900" dirty="0"/>
              <a:t> Menstrual Cycle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5024" y="2145891"/>
            <a:ext cx="4038600" cy="403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1097" y="2145891"/>
            <a:ext cx="4262284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Menstrual periods usually begin between the ages of 9-15.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Average menstrual cycle is about 28 days but varies widely between individuals.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Can occur anywhere from 21-35 days.</a:t>
            </a:r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8703598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8240" y="400878"/>
            <a:ext cx="9875520" cy="1060174"/>
          </a:xfrm>
        </p:spPr>
        <p:txBody>
          <a:bodyPr>
            <a:normAutofit fontScale="90000"/>
          </a:bodyPr>
          <a:lstStyle/>
          <a:p>
            <a:pPr algn="ctr"/>
            <a:br>
              <a:rPr lang="en-US" dirty="0"/>
            </a:br>
            <a:r>
              <a:rPr lang="en-US" sz="4900" i="1" dirty="0"/>
              <a:t>Average</a:t>
            </a:r>
            <a:r>
              <a:rPr lang="en-US" sz="4900" dirty="0"/>
              <a:t> Menstrual Cycle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05024" y="2145891"/>
            <a:ext cx="4038600" cy="4038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401097" y="2145891"/>
            <a:ext cx="42622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It’s quite common to be irregular for the first few years of menstruation.</a:t>
            </a:r>
          </a:p>
          <a:p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Periods can be affected by stress, diet, exercise, etc.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2453145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B975C8-1465-754B-99AE-1CDAE983C82E}"/>
              </a:ext>
            </a:extLst>
          </p:cNvPr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>
            <a:normAutofit fontScale="90000"/>
          </a:bodyPr>
          <a:lstStyle/>
          <a:p>
            <a:br>
              <a:rPr lang="en-US" dirty="0"/>
            </a:br>
            <a:r>
              <a:rPr lang="en-US" sz="6000" b="1" dirty="0"/>
              <a:t>Do not hesitate to ask… </a:t>
            </a:r>
            <a:r>
              <a:rPr lang="en-US" dirty="0"/>
              <a:t>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0EA0F2-F9E8-9F49-A2FE-69B0C8790DFB}"/>
              </a:ext>
            </a:extLst>
          </p:cNvPr>
          <p:cNvSpPr>
            <a:spLocks noGrp="1"/>
          </p:cNvSpPr>
          <p:nvPr>
            <p:ph idx="1"/>
          </p:nvPr>
        </p:nvSpPr>
        <p:spPr>
          <a:blipFill>
            <a:blip r:embed="rId3"/>
            <a:tile tx="0" ty="0" sx="100000" sy="100000" flip="none" algn="tl"/>
          </a:blipFill>
        </p:spPr>
        <p:txBody>
          <a:bodyPr/>
          <a:lstStyle/>
          <a:p>
            <a:r>
              <a:rPr lang="en-US" sz="2800" dirty="0"/>
              <a:t>If you are concerned or have questions about your menstrual cycle</a:t>
            </a:r>
          </a:p>
          <a:p>
            <a:pPr marL="274320" lvl="1" indent="0">
              <a:buNone/>
            </a:pPr>
            <a:endParaRPr lang="en-US" dirty="0"/>
          </a:p>
          <a:p>
            <a:pPr lvl="1"/>
            <a:r>
              <a:rPr lang="en-US" dirty="0"/>
              <a:t>	</a:t>
            </a:r>
            <a:r>
              <a:rPr lang="en-US" sz="2400" dirty="0"/>
              <a:t>Talk to a trusted adult </a:t>
            </a:r>
          </a:p>
          <a:p>
            <a:pPr lvl="1"/>
            <a:r>
              <a:rPr lang="en-US" sz="2400" dirty="0"/>
              <a:t>	Talk to your health care provider</a:t>
            </a:r>
          </a:p>
          <a:p>
            <a:pPr marL="274320" lvl="1" indent="0">
              <a:buNone/>
            </a:pPr>
            <a:endParaRPr lang="en-US" dirty="0"/>
          </a:p>
          <a:p>
            <a:pPr marL="274320" lvl="1" indent="0">
              <a:buNone/>
            </a:pPr>
            <a:r>
              <a:rPr lang="en-US" sz="2400" dirty="0"/>
              <a:t>What to expect when you talk to your health care provider:</a:t>
            </a:r>
          </a:p>
          <a:p>
            <a:pPr marL="274320" lvl="1" indent="0">
              <a:buNone/>
            </a:pPr>
            <a:r>
              <a:rPr lang="en-US" sz="2400" dirty="0"/>
              <a:t>	You do not have to have a physical exam (pap smear or vaginal exam) 	to discuss your concerns.</a:t>
            </a:r>
          </a:p>
          <a:p>
            <a:pPr marL="27432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51107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 ovum (egg) is released from the ovary into the fallopian tube on a monthly basis.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3788" y="1965960"/>
            <a:ext cx="4584302" cy="4229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432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If the ovum unites with a sperm and implants in the uterus a pregnancy can begin.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356555" y="2254995"/>
            <a:ext cx="4063552" cy="374923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7826946">
            <a:off x="2064271" y="2136126"/>
            <a:ext cx="2711119" cy="3382443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3000" y="5419450"/>
            <a:ext cx="385670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/>
              <a:t>Fertilization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flipV="1">
            <a:off x="4551218" y="2827031"/>
            <a:ext cx="1722210" cy="601969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84110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167E1B-1485-CD48-9BC3-1D6DE51536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599"/>
            <a:ext cx="9875520" cy="2093843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algn="ctr"/>
            <a:r>
              <a:rPr lang="en-US" b="1" dirty="0"/>
              <a:t>YOU CAN BECOME PREGNANT </a:t>
            </a:r>
            <a:br>
              <a:rPr lang="en-US" b="1" dirty="0"/>
            </a:br>
            <a:r>
              <a:rPr lang="en-US" b="1" dirty="0"/>
              <a:t>BEFORE YOU’VE HAD YOUR </a:t>
            </a:r>
            <a:br>
              <a:rPr lang="en-US" b="1" dirty="0"/>
            </a:br>
            <a:r>
              <a:rPr lang="en-US" b="1" dirty="0"/>
              <a:t>FIRST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8B81EF-6455-4244-AD8F-A1A0823CE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3260034"/>
            <a:ext cx="9872871" cy="2835965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pPr marL="45720" indent="0" algn="ctr">
              <a:buNone/>
            </a:pPr>
            <a:r>
              <a:rPr lang="en-US" sz="4400" dirty="0"/>
              <a:t>Because you ovulate BEFORE you menstruate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17187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8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15621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If the egg does not unite with a sperm within 24-48 hours, it will dissolve and be reabsorbed by the body.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01241" y="2074387"/>
            <a:ext cx="4759037" cy="439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4696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499" y="2025505"/>
            <a:ext cx="4582392" cy="2494539"/>
          </a:xfrm>
        </p:spPr>
        <p:txBody>
          <a:bodyPr>
            <a:noAutofit/>
          </a:bodyPr>
          <a:lstStyle/>
          <a:p>
            <a:r>
              <a:rPr lang="en-US" sz="3600" dirty="0"/>
              <a:t>To prepare for a potential pregnancy, each month the uterus grows a thick lining to create a good environment for the potential fetus. That is what a baby is called before it’s born. </a:t>
            </a: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66803" y="785845"/>
            <a:ext cx="5274825" cy="48668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63918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diagBrick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0101" y="901931"/>
            <a:ext cx="10692245" cy="1269769"/>
          </a:xfrm>
        </p:spPr>
        <p:txBody>
          <a:bodyPr>
            <a:normAutofit fontScale="90000"/>
          </a:bodyPr>
          <a:lstStyle/>
          <a:p>
            <a:r>
              <a:rPr lang="en-US" dirty="0"/>
              <a:t>If the egg and sperm do not unite, hormones signal the uterus to prepare to shed the lining causing someone to menstruate or have “a period”.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89458" y="2171700"/>
            <a:ext cx="6326548" cy="3906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86916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8927" y="609600"/>
            <a:ext cx="10713027" cy="1356360"/>
          </a:xfrm>
        </p:spPr>
        <p:txBody>
          <a:bodyPr>
            <a:normAutofit fontScale="90000"/>
          </a:bodyPr>
          <a:lstStyle/>
          <a:p>
            <a:r>
              <a:rPr lang="en-US" dirty="0"/>
              <a:t>Menstruation, or having “a period” is when the uterus rids itself of the lining because there was no fertilized egg. 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32255" y="1870077"/>
            <a:ext cx="4735100" cy="43324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945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Grid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3131" y="365760"/>
            <a:ext cx="9690116" cy="92964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/>
              <a:t>Types of Contraception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80952" y="1673909"/>
            <a:ext cx="3437146" cy="42672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B0F0"/>
                </a:solidFill>
              </a:rPr>
              <a:t>PROTECTS RIGHT NOW</a:t>
            </a:r>
          </a:p>
          <a:p>
            <a:r>
              <a:rPr lang="en-US" sz="2400" i="1" dirty="0">
                <a:solidFill>
                  <a:schemeClr val="bg2">
                    <a:lumMod val="25000"/>
                  </a:schemeClr>
                </a:solidFill>
              </a:rPr>
              <a:t>Abstinence- </a:t>
            </a:r>
            <a:r>
              <a:rPr lang="en-US" sz="1800" i="1" dirty="0">
                <a:solidFill>
                  <a:schemeClr val="bg2">
                    <a:lumMod val="25000"/>
                  </a:schemeClr>
                </a:solidFill>
              </a:rPr>
              <a:t>100% effective</a:t>
            </a:r>
          </a:p>
          <a:p>
            <a:r>
              <a:rPr lang="en-US" sz="2400" i="1" dirty="0">
                <a:solidFill>
                  <a:schemeClr val="bg2">
                    <a:lumMod val="25000"/>
                  </a:schemeClr>
                </a:solidFill>
              </a:rPr>
              <a:t>External condoms * </a:t>
            </a:r>
          </a:p>
          <a:p>
            <a:r>
              <a:rPr lang="en-US" sz="2400" i="1" dirty="0">
                <a:solidFill>
                  <a:schemeClr val="bg2">
                    <a:lumMod val="25000"/>
                  </a:schemeClr>
                </a:solidFill>
              </a:rPr>
              <a:t>Internal condoms 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*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Withdrawal-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least</a:t>
            </a: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n-US" sz="1800" dirty="0">
                <a:solidFill>
                  <a:schemeClr val="bg2">
                    <a:lumMod val="25000"/>
                  </a:schemeClr>
                </a:solidFill>
              </a:rPr>
              <a:t>effective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Emergency contraception *</a:t>
            </a:r>
          </a:p>
          <a:p>
            <a:r>
              <a:rPr lang="en-US" sz="2400" dirty="0">
                <a:highlight>
                  <a:srgbClr val="C0C0C0"/>
                </a:highlight>
              </a:rPr>
              <a:t>Dual Use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4025416" y="1616043"/>
            <a:ext cx="3352800" cy="286807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b="1" dirty="0">
                <a:solidFill>
                  <a:srgbClr val="00B0F0"/>
                </a:solidFill>
              </a:rPr>
              <a:t>PROTECTS FOR A MONTH</a:t>
            </a:r>
          </a:p>
          <a:p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Pills/Patch/Ring</a:t>
            </a:r>
          </a:p>
          <a:p>
            <a:r>
              <a:rPr lang="en-US" sz="2400" dirty="0">
                <a:highlight>
                  <a:srgbClr val="C0C0C0"/>
                </a:highlight>
              </a:rPr>
              <a:t>Dual Use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1" y="1898594"/>
            <a:ext cx="3353091" cy="426757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7846081" y="1673909"/>
            <a:ext cx="3967729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rgbClr val="00B0F0"/>
                </a:solidFill>
              </a:rPr>
              <a:t>PROTECTS FOR A FEW YEARS </a:t>
            </a: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2">
                    <a:lumMod val="25000"/>
                  </a:schemeClr>
                </a:solidFill>
              </a:rPr>
              <a:t>IUDs/Shot/Implant</a:t>
            </a:r>
          </a:p>
          <a:p>
            <a:pPr marL="342900" indent="-342900">
              <a:lnSpc>
                <a:spcPct val="90000"/>
              </a:lnSpc>
              <a:buFont typeface="Wingdings" panose="05000000000000000000" pitchFamily="2" charset="2"/>
              <a:buChar char="§"/>
            </a:pPr>
            <a:endParaRPr lang="en-US" sz="2400" dirty="0">
              <a:solidFill>
                <a:schemeClr val="accent1"/>
              </a:solidFill>
            </a:endParaRPr>
          </a:p>
          <a:p>
            <a:pPr marL="342900" indent="-342900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  <a:highlight>
                  <a:srgbClr val="C0C0C0"/>
                </a:highlight>
              </a:rPr>
              <a:t>Dual Use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05FD447-50AA-0A48-935A-5DA402487528}"/>
              </a:ext>
            </a:extLst>
          </p:cNvPr>
          <p:cNvSpPr txBox="1"/>
          <p:nvPr/>
        </p:nvSpPr>
        <p:spPr>
          <a:xfrm>
            <a:off x="4332736" y="4139143"/>
            <a:ext cx="512717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* Over the Counter </a:t>
            </a:r>
          </a:p>
          <a:p>
            <a:endParaRPr lang="en-US" sz="2400" dirty="0"/>
          </a:p>
          <a:p>
            <a:r>
              <a:rPr lang="en-US" sz="2400" dirty="0">
                <a:highlight>
                  <a:srgbClr val="C0C0C0"/>
                </a:highlight>
              </a:rPr>
              <a:t>Dual Use</a:t>
            </a:r>
            <a:r>
              <a:rPr lang="en-US" sz="2400" dirty="0"/>
              <a:t>: a condom is also used.</a:t>
            </a:r>
          </a:p>
          <a:p>
            <a:endParaRPr lang="en-US" sz="2400" dirty="0"/>
          </a:p>
          <a:p>
            <a:r>
              <a:rPr lang="en-US" sz="2400" dirty="0"/>
              <a:t>Internal and External condoms </a:t>
            </a:r>
            <a:r>
              <a:rPr lang="en-US" sz="2400" b="1" dirty="0"/>
              <a:t>CANNOT</a:t>
            </a:r>
            <a:r>
              <a:rPr lang="en-US" sz="2400" dirty="0"/>
              <a:t> be used together!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1A19562-5B54-794B-BD98-9698EA2FCB8A}"/>
              </a:ext>
            </a:extLst>
          </p:cNvPr>
          <p:cNvSpPr txBox="1"/>
          <p:nvPr/>
        </p:nvSpPr>
        <p:spPr>
          <a:xfrm>
            <a:off x="8490857" y="6279502"/>
            <a:ext cx="332295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https://</a:t>
            </a:r>
            <a:r>
              <a:rPr lang="en-US" sz="1100" dirty="0" err="1"/>
              <a:t>kidshealth.org</a:t>
            </a:r>
            <a:r>
              <a:rPr lang="en-US" sz="1100" dirty="0"/>
              <a:t>/</a:t>
            </a:r>
            <a:r>
              <a:rPr lang="en-US" sz="1100" dirty="0" err="1"/>
              <a:t>en</a:t>
            </a:r>
            <a:r>
              <a:rPr lang="en-US" sz="1100" dirty="0"/>
              <a:t>/teens/</a:t>
            </a:r>
            <a:r>
              <a:rPr lang="en-US" sz="1100" dirty="0" err="1"/>
              <a:t>bc-chart.html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3275268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accent2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762000" y="609600"/>
            <a:ext cx="10820400" cy="1464860"/>
          </a:xfrm>
          <a:pattFill prst="dotDmnd">
            <a:fgClr>
              <a:schemeClr val="accent1"/>
            </a:fgClr>
            <a:bgClr>
              <a:schemeClr val="bg1"/>
            </a:bgClr>
          </a:pattFill>
        </p:spPr>
        <p:txBody>
          <a:bodyPr>
            <a:normAutofit/>
          </a:bodyPr>
          <a:lstStyle/>
          <a:p>
            <a:pPr algn="ctr"/>
            <a:r>
              <a:rPr lang="en-US" sz="4800" dirty="0"/>
              <a:t>“</a:t>
            </a:r>
            <a:r>
              <a:rPr lang="en-US" sz="4800" b="1" dirty="0"/>
              <a:t>CONSISTENTLY AND CORRECTLY</a:t>
            </a:r>
            <a:r>
              <a:rPr lang="en-US" sz="4800" dirty="0"/>
              <a:t>”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159564" y="2330356"/>
            <a:ext cx="9872871" cy="4038600"/>
          </a:xfrm>
        </p:spPr>
        <p:txBody>
          <a:bodyPr>
            <a:normAutofit/>
          </a:bodyPr>
          <a:lstStyle/>
          <a:p>
            <a:r>
              <a:rPr lang="en-US" sz="4000" b="1" dirty="0"/>
              <a:t>Used Every Time without fail!</a:t>
            </a:r>
          </a:p>
          <a:p>
            <a:r>
              <a:rPr lang="en-US" sz="4000" b="1" dirty="0"/>
              <a:t>Used as directed!</a:t>
            </a:r>
          </a:p>
          <a:p>
            <a:pPr lvl="1"/>
            <a:r>
              <a:rPr lang="en-US" sz="3800" b="1" dirty="0"/>
              <a:t>Yes, read the directions on the package!</a:t>
            </a:r>
          </a:p>
          <a:p>
            <a:pPr lvl="1"/>
            <a:r>
              <a:rPr lang="en-US" sz="3800" b="1" dirty="0"/>
              <a:t>If you have questions,</a:t>
            </a:r>
          </a:p>
          <a:p>
            <a:pPr lvl="2"/>
            <a:r>
              <a:rPr lang="en-US" sz="3600" b="1" dirty="0"/>
              <a:t>Talk to your health care provider or</a:t>
            </a:r>
          </a:p>
          <a:p>
            <a:pPr lvl="2"/>
            <a:r>
              <a:rPr lang="en-US" sz="3600" b="1" dirty="0"/>
              <a:t>Trusted adult.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C92F496-F5EC-8D43-ABA4-B524D8A025A4}"/>
              </a:ext>
            </a:extLst>
          </p:cNvPr>
          <p:cNvSpPr txBox="1"/>
          <p:nvPr/>
        </p:nvSpPr>
        <p:spPr>
          <a:xfrm>
            <a:off x="5036024" y="5950424"/>
            <a:ext cx="65463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Condoms can only be used ONE TIME</a:t>
            </a:r>
          </a:p>
        </p:txBody>
      </p:sp>
      <p:pic>
        <p:nvPicPr>
          <p:cNvPr id="4" name="Picture 3" descr="A picture containing text, sign, clipart, vector graphics&#10;&#10;Description automatically generated">
            <a:extLst>
              <a:ext uri="{FF2B5EF4-FFF2-40B4-BE49-F238E27FC236}">
                <a16:creationId xmlns:a16="http://schemas.microsoft.com/office/drawing/2014/main" id="{AC3DBB9A-C367-F544-9828-A801E4125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862972" y="4379373"/>
            <a:ext cx="1719428" cy="1571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7290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Reproduction Basics</a:t>
            </a:r>
            <a:br>
              <a:rPr lang="en-US" dirty="0"/>
            </a:br>
            <a:r>
              <a:rPr lang="en-US" dirty="0"/>
              <a:t>28 Day Cycle Activity</a:t>
            </a:r>
          </a:p>
        </p:txBody>
      </p:sp>
    </p:spTree>
    <p:extLst>
      <p:ext uri="{BB962C8B-B14F-4D97-AF65-F5344CB8AC3E}">
        <p14:creationId xmlns:p14="http://schemas.microsoft.com/office/powerpoint/2010/main" val="23464637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2B802-8CFC-5C4C-9C1D-511CC73C5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09600"/>
            <a:ext cx="9875520" cy="5777948"/>
          </a:xfrm>
        </p:spPr>
        <p:txBody>
          <a:bodyPr>
            <a:normAutofit fontScale="90000"/>
          </a:bodyPr>
          <a:lstStyle/>
          <a:p>
            <a:br>
              <a:rPr lang="en-US" sz="3600" dirty="0"/>
            </a:br>
            <a:r>
              <a:rPr lang="en-US" sz="4900" b="1" dirty="0"/>
              <a:t>Remember</a:t>
            </a:r>
            <a:br>
              <a:rPr lang="en-US" sz="4900" dirty="0"/>
            </a:br>
            <a:r>
              <a:rPr lang="en-US" sz="4900" dirty="0"/>
              <a:t>No matter how you identify, It’s important for everyone to understand how the biological female’s reproductive system works. To understand what’s normal and, in some cases, when to see a health care provider. </a:t>
            </a:r>
          </a:p>
        </p:txBody>
      </p:sp>
    </p:spTree>
    <p:extLst>
      <p:ext uri="{BB962C8B-B14F-4D97-AF65-F5344CB8AC3E}">
        <p14:creationId xmlns:p14="http://schemas.microsoft.com/office/powerpoint/2010/main" val="173309590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Human Journey in the Womb</a:t>
            </a:r>
          </a:p>
        </p:txBody>
      </p:sp>
      <p:pic>
        <p:nvPicPr>
          <p:cNvPr id="6" name="Content Placeholder 5" descr="Free Images : hollywood, film, cinema, board, clap ...">
            <a:hlinkClick r:id="rId2"/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1107" y="2342606"/>
            <a:ext cx="4339306" cy="2943496"/>
          </a:xfrm>
        </p:spPr>
      </p:pic>
    </p:spTree>
    <p:extLst>
      <p:ext uri="{BB962C8B-B14F-4D97-AF65-F5344CB8AC3E}">
        <p14:creationId xmlns:p14="http://schemas.microsoft.com/office/powerpoint/2010/main" val="4242165394"/>
      </p:ext>
    </p:extLst>
  </p:cSld>
  <p:clrMapOvr>
    <a:masterClrMapping/>
  </p:clrMapOvr>
</p:sld>
</file>

<file path=ppt/theme/theme1.xml><?xml version="1.0" encoding="utf-8"?>
<a:theme xmlns:a="http://schemas.openxmlformats.org/drawingml/2006/main" name="Basis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55885775_Student does teacher does_v2.potx" id="{618315E5-C348-40CF-AD40-05C2F7C13378}" vid="{0C991BBE-F1C3-4926-9687-DBEAAE8C923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1" ma:contentTypeDescription="Create a new document." ma:contentTypeScope="" ma:versionID="96291512c1ee715ab617f4c07df79fc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8256c27c40ca5c40ce1cf6c44f0205df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6CA70E-ED75-4FF0-A862-8EF12B737755}">
  <ds:schemaRefs>
    <ds:schemaRef ds:uri="71af3243-3dd4-4a8d-8c0d-dd76da1f02a5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dcmitype/"/>
    <ds:schemaRef ds:uri="http://www.w3.org/XML/1998/namespace"/>
    <ds:schemaRef ds:uri="http://schemas.microsoft.com/office/infopath/2007/PartnerControls"/>
    <ds:schemaRef ds:uri="16c05727-aa75-4e4a-9b5f-8a80a1165891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79B27744-7857-4992-B755-05855FC591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BF1ABED-93B7-45AC-A513-2CB1FF159AF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Student does, teacher does</Template>
  <TotalTime>0</TotalTime>
  <Words>615</Words>
  <Application>Microsoft Macintosh PowerPoint</Application>
  <PresentationFormat>Widescreen</PresentationFormat>
  <Paragraphs>76</Paragraphs>
  <Slides>19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Corbel</vt:lpstr>
      <vt:lpstr>Rockwell</vt:lpstr>
      <vt:lpstr>Tahoma</vt:lpstr>
      <vt:lpstr>Wingdings</vt:lpstr>
      <vt:lpstr>Basis</vt:lpstr>
      <vt:lpstr>Reproduction  &amp;  Sexual health</vt:lpstr>
      <vt:lpstr>Sex Education for Middle School-Body Basics</vt:lpstr>
      <vt:lpstr>What do you think you know?</vt:lpstr>
      <vt:lpstr>Location of Reproductive System</vt:lpstr>
      <vt:lpstr> Average Menstrual Cycle</vt:lpstr>
      <vt:lpstr> Average Menstrual Cycle</vt:lpstr>
      <vt:lpstr> Do not hesitate to ask…  </vt:lpstr>
      <vt:lpstr>An ovum (egg) is released from the ovary into the fallopian tube on a monthly basis.</vt:lpstr>
      <vt:lpstr>If the ovum unites with a sperm and implants in the uterus a pregnancy can begin. </vt:lpstr>
      <vt:lpstr>YOU CAN BECOME PREGNANT  BEFORE YOU’VE HAD YOUR  FIRST PERIOD</vt:lpstr>
      <vt:lpstr>If the egg does not unite with a sperm within 24-48 hours, it will dissolve and be reabsorbed by the body. </vt:lpstr>
      <vt:lpstr>To prepare for a potential pregnancy, each month the uterus grows a thick lining to create a good environment for the potential fetus. That is what a baby is called before it’s born. </vt:lpstr>
      <vt:lpstr>If the egg and sperm do not unite, hormones signal the uterus to prepare to shed the lining causing someone to menstruate or have “a period”.</vt:lpstr>
      <vt:lpstr>Menstruation, or having “a period” is when the uterus rids itself of the lining because there was no fertilized egg. </vt:lpstr>
      <vt:lpstr>Types of Contraception</vt:lpstr>
      <vt:lpstr>“CONSISTENTLY AND CORRECTLY”</vt:lpstr>
      <vt:lpstr>Reproduction Basics 28 Day Cycle Activity</vt:lpstr>
      <vt:lpstr> Remember No matter how you identify, It’s important for everyone to understand how the biological female’s reproductive system works. To understand what’s normal and, in some cases, when to see a health care provider. </vt:lpstr>
      <vt:lpstr>Human Journey in the Womb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2020-03-19T16:09:47Z</dcterms:created>
  <dcterms:modified xsi:type="dcterms:W3CDTF">2020-12-09T23:20:18Z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