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58" r:id="rId5"/>
    <p:sldId id="257" r:id="rId6"/>
    <p:sldId id="259" r:id="rId7"/>
    <p:sldId id="261" r:id="rId8"/>
    <p:sldId id="260" r:id="rId9"/>
    <p:sldId id="262" r:id="rId10"/>
    <p:sldId id="263" r:id="rId11"/>
    <p:sldId id="265" r:id="rId12"/>
    <p:sldId id="264" r:id="rId1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1D80D-E336-4DC6-AFE8-401EBE2AF6BA}" v="7" dt="2020-06-23T22:07:49.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054" autoAdjust="0"/>
  </p:normalViewPr>
  <p:slideViewPr>
    <p:cSldViewPr snapToGrid="0" snapToObjects="1">
      <p:cViewPr varScale="1">
        <p:scale>
          <a:sx n="49" d="100"/>
          <a:sy n="49" d="100"/>
        </p:scale>
        <p:origin x="1560" y="48"/>
      </p:cViewPr>
      <p:guideLst>
        <p:guide orient="horz" pos="2160"/>
        <p:guide pos="288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DAF86C-A1A2-45DB-85AC-A281A070FC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a:extLst>
              <a:ext uri="{FF2B5EF4-FFF2-40B4-BE49-F238E27FC236}">
                <a16:creationId xmlns:a16="http://schemas.microsoft.com/office/drawing/2014/main" id="{C9E5FB6D-2C65-4B19-A3F4-388BA9EAD03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C031FF4-2501-438A-A110-FD40C926E846}" type="datetimeFigureOut">
              <a:rPr lang="en-US"/>
              <a:pPr>
                <a:defRPr/>
              </a:pPr>
              <a:t>2/16/2021</a:t>
            </a:fld>
            <a:endParaRPr lang="en-US" dirty="0"/>
          </a:p>
        </p:txBody>
      </p:sp>
      <p:sp>
        <p:nvSpPr>
          <p:cNvPr id="4" name="Slide Image Placeholder 3">
            <a:extLst>
              <a:ext uri="{FF2B5EF4-FFF2-40B4-BE49-F238E27FC236}">
                <a16:creationId xmlns:a16="http://schemas.microsoft.com/office/drawing/2014/main" id="{90FC2F4D-B8BA-4C37-8D36-06F7F633CB57}"/>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189F4AB7-EF86-4289-95EB-E818F909A75B}"/>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6705259-0C05-4DE2-BDC4-D9360ECCE5E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a:extLst>
              <a:ext uri="{FF2B5EF4-FFF2-40B4-BE49-F238E27FC236}">
                <a16:creationId xmlns:a16="http://schemas.microsoft.com/office/drawing/2014/main" id="{911465C4-B90B-414D-A608-F5376A456A0C}"/>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6ADEEB0-FEAE-4934-985F-B1A0BAF45386}"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mn-ea"/>
                <a:cs typeface="+mn-cs"/>
              </a:rPr>
              <a:t>Washoe County School District follows policies stating that students will receive annual training on identifying bullying in person and online, learn ways to report incidents at school and online and recognize forms of sexual and racial harassment. Every student is entitled to learn in an environment that is free of harassment, bullying, and discrimination. </a:t>
            </a:r>
            <a:r>
              <a:rPr lang="en-US" sz="1200" u="none" strike="noStrike" kern="1200" dirty="0">
                <a:solidFill>
                  <a:schemeClr val="tx1"/>
                </a:solidFill>
                <a:effectLst/>
                <a:latin typeface="+mn-lt"/>
                <a:ea typeface="+mn-ea"/>
                <a:cs typeface="+mn-cs"/>
              </a:rPr>
              <a:t>In Lesson 3, students will </a:t>
            </a:r>
            <a:r>
              <a:rPr lang="en-US" sz="1200" kern="1200" dirty="0">
                <a:solidFill>
                  <a:schemeClr val="tx1"/>
                </a:solidFill>
                <a:effectLst/>
                <a:latin typeface="+mn-lt"/>
                <a:ea typeface="+mn-ea"/>
                <a:cs typeface="+mn-cs"/>
              </a:rPr>
              <a:t>recognize personal boundaries, increase awareness of respect and equity, and promote upstander behavior.</a:t>
            </a:r>
          </a:p>
          <a:p>
            <a:r>
              <a:rPr lang="en-US" sz="120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16ADEEB0-FEAE-4934-985F-B1A0BAF45386}" type="slidenum">
              <a:rPr lang="en-US" altLang="en-US" smtClean="0"/>
              <a:pPr/>
              <a:t>1</a:t>
            </a:fld>
            <a:endParaRPr lang="en-US" altLang="en-US" dirty="0"/>
          </a:p>
        </p:txBody>
      </p:sp>
    </p:spTree>
    <p:extLst>
      <p:ext uri="{BB962C8B-B14F-4D97-AF65-F5344CB8AC3E}">
        <p14:creationId xmlns:p14="http://schemas.microsoft.com/office/powerpoint/2010/main" val="3671258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4D54714E-C524-4807-B852-F62FA89630F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1208F80-5942-4EC6-96A7-E098B032EB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Gender Respect – Treating people with social and physical respect regardless of gender identities, stereotypes or societal roles</a:t>
            </a:r>
          </a:p>
          <a:p>
            <a:pPr eaLnBrk="1" hangingPunct="1">
              <a:spcBef>
                <a:spcPct val="0"/>
              </a:spcBef>
            </a:pPr>
            <a:r>
              <a:rPr lang="en-US" altLang="en-US" dirty="0"/>
              <a:t>Gender Harassment – when girls, queer students, or boys  are bothered, teased, or bullied because of their gender. (their gender identity, gender performance, or for breaking typical gender norms.)</a:t>
            </a:r>
          </a:p>
          <a:p>
            <a:pPr eaLnBrk="1" hangingPunct="1">
              <a:spcBef>
                <a:spcPct val="0"/>
              </a:spcBef>
            </a:pPr>
            <a:r>
              <a:rPr lang="en-US" altLang="en-US" dirty="0"/>
              <a:t>Sexual Harassment – any unwelcome, unwanted pressure, verbal, visual, or physical contact of a sexual nature. It is any repeated or deliberate action or behavior that is hostile, offensive, or degrading to the recipient.</a:t>
            </a:r>
          </a:p>
          <a:p>
            <a:pPr eaLnBrk="1" hangingPunct="1">
              <a:spcBef>
                <a:spcPct val="0"/>
              </a:spcBef>
            </a:pPr>
            <a:r>
              <a:rPr lang="en-US" altLang="en-US" dirty="0"/>
              <a:t>Stereotypes-Stereotypes-A stereotype is a fixed general image or set of characteristics that a lot of people believe represent a particular type of person or thing.</a:t>
            </a:r>
          </a:p>
          <a:p>
            <a:pPr eaLnBrk="1" hangingPunct="1">
              <a:spcBef>
                <a:spcPct val="0"/>
              </a:spcBef>
            </a:pPr>
            <a:r>
              <a:rPr lang="en-US" altLang="en-US" dirty="0"/>
              <a:t>Race discrimination-is any discrimination against individuals on the basis of their skin color, or racial or ethnic origin.</a:t>
            </a:r>
          </a:p>
          <a:p>
            <a:pPr eaLnBrk="1" hangingPunct="1">
              <a:spcBef>
                <a:spcPct val="0"/>
              </a:spcBef>
            </a:pPr>
            <a:r>
              <a:rPr lang="en-US" altLang="en-US" dirty="0"/>
              <a:t>Upstander-someone who recognizes when something is wrong and acts to make it right; a witness that acts. </a:t>
            </a:r>
          </a:p>
          <a:p>
            <a:pPr eaLnBrk="1" hangingPunct="1">
              <a:spcBef>
                <a:spcPct val="0"/>
              </a:spcBef>
            </a:pPr>
            <a:endParaRPr lang="en-US" altLang="en-US" dirty="0"/>
          </a:p>
          <a:p>
            <a:pPr eaLnBrk="1" hangingPunct="1">
              <a:spcBef>
                <a:spcPct val="0"/>
              </a:spcBef>
            </a:pPr>
            <a:endParaRPr lang="en-US" altLang="en-US" dirty="0"/>
          </a:p>
        </p:txBody>
      </p:sp>
      <p:sp>
        <p:nvSpPr>
          <p:cNvPr id="8196" name="Slide Number Placeholder 3">
            <a:extLst>
              <a:ext uri="{FF2B5EF4-FFF2-40B4-BE49-F238E27FC236}">
                <a16:creationId xmlns:a16="http://schemas.microsoft.com/office/drawing/2014/main" id="{70A47632-66CA-4094-8AE5-D2726034D4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375DD73-6533-431C-87AB-41D90EFC818A}" type="slidenum">
              <a:rPr lang="en-US" altLang="en-US"/>
              <a:pPr/>
              <a:t>4</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C346A292-39B8-454C-900B-E1460CC941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9B89CCA3-F8A8-4C28-8D44-465EDDAAC3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Teacher will select speciﬁc statements, read them aloud and ask for volunteers to report where they placed that statement on their continuum. </a:t>
            </a:r>
          </a:p>
          <a:p>
            <a:pPr eaLnBrk="1" hangingPunct="1">
              <a:spcBef>
                <a:spcPct val="0"/>
              </a:spcBef>
            </a:pPr>
            <a:r>
              <a:rPr lang="en-US" altLang="en-US" dirty="0"/>
              <a:t> </a:t>
            </a:r>
          </a:p>
          <a:p>
            <a:pPr eaLnBrk="1" hangingPunct="1">
              <a:spcBef>
                <a:spcPct val="0"/>
              </a:spcBef>
            </a:pPr>
            <a:r>
              <a:rPr lang="en-US" altLang="en-US" i="1" dirty="0"/>
              <a:t>To generate discussion, ask others in the class whether they placed the same statement in the same place, or closer to either ends of the continuum, and why they placed it where they did. </a:t>
            </a:r>
          </a:p>
          <a:p>
            <a:pPr eaLnBrk="1" hangingPunct="1">
              <a:spcBef>
                <a:spcPct val="0"/>
              </a:spcBef>
            </a:pPr>
            <a:endParaRPr lang="en-US" altLang="en-US" i="1" dirty="0"/>
          </a:p>
          <a:p>
            <a:pPr eaLnBrk="1" hangingPunct="1">
              <a:spcBef>
                <a:spcPct val="0"/>
              </a:spcBef>
            </a:pPr>
            <a:r>
              <a:rPr lang="en-US" altLang="en-US" dirty="0"/>
              <a:t>Ask participants to refer to their own continuums. When deciding where to place a statement, ask them:</a:t>
            </a:r>
          </a:p>
          <a:p>
            <a:pPr eaLnBrk="1" hangingPunct="1">
              <a:spcBef>
                <a:spcPct val="0"/>
              </a:spcBef>
            </a:pPr>
            <a:r>
              <a:rPr lang="en-US" altLang="en-US" dirty="0"/>
              <a:t>why they considered one statement ﬂirting and another Gender harassment (and everything in between).</a:t>
            </a:r>
          </a:p>
          <a:p>
            <a:pPr eaLnBrk="1" hangingPunct="1">
              <a:spcBef>
                <a:spcPct val="0"/>
              </a:spcBef>
            </a:pPr>
            <a:r>
              <a:rPr lang="en-US" altLang="en-US" dirty="0"/>
              <a:t>Ask students to decide for themselves where on their continuum does ﬂirting cross the line to Gender harassment.</a:t>
            </a:r>
          </a:p>
        </p:txBody>
      </p:sp>
      <p:sp>
        <p:nvSpPr>
          <p:cNvPr id="12292" name="Slide Number Placeholder 3">
            <a:extLst>
              <a:ext uri="{FF2B5EF4-FFF2-40B4-BE49-F238E27FC236}">
                <a16:creationId xmlns:a16="http://schemas.microsoft.com/office/drawing/2014/main" id="{406E5FAF-6C79-4E6F-A22F-E836129B52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3500EAC-D437-4B15-83BE-CA051274B7BC}" type="slidenum">
              <a:rPr lang="en-US" altLang="en-US"/>
              <a:pPr/>
              <a:t>7</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7F287AB2-F6A5-4F76-BE18-DB0626AD84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80A000F2-67CE-463E-8FCD-59B36550A01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4340" name="Slide Number Placeholder 3">
            <a:extLst>
              <a:ext uri="{FF2B5EF4-FFF2-40B4-BE49-F238E27FC236}">
                <a16:creationId xmlns:a16="http://schemas.microsoft.com/office/drawing/2014/main" id="{670F9ACA-F80C-4908-9240-813BCB5CED7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0A9FE2C-F9C8-43FD-A3DE-50A4DFB5F8B1}" type="slidenum">
              <a:rPr lang="en-US" altLang="en-US"/>
              <a:pPr/>
              <a:t>9</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166263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879600"/>
            <a:ext cx="8229600" cy="39522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29750A04-CDE8-47E2-A6A8-1A8E4BDD2EE2}"/>
              </a:ext>
            </a:extLst>
          </p:cNvPr>
          <p:cNvSpPr>
            <a:spLocks noGrp="1"/>
          </p:cNvSpPr>
          <p:nvPr>
            <p:ph type="sldNum" sz="quarter" idx="10"/>
          </p:nvPr>
        </p:nvSpPr>
        <p:spPr/>
        <p:txBody>
          <a:bodyPr/>
          <a:lstStyle>
            <a:lvl1pPr>
              <a:defRPr/>
            </a:lvl1pPr>
          </a:lstStyle>
          <a:p>
            <a:fld id="{35805A59-3ED5-4346-9233-9118DAF882C3}" type="slidenum">
              <a:rPr lang="en-US" altLang="en-US"/>
              <a:pPr/>
              <a:t>‹#›</a:t>
            </a:fld>
            <a:endParaRPr lang="en-US" altLang="en-US" dirty="0"/>
          </a:p>
        </p:txBody>
      </p:sp>
    </p:spTree>
    <p:extLst>
      <p:ext uri="{BB962C8B-B14F-4D97-AF65-F5344CB8AC3E}">
        <p14:creationId xmlns:p14="http://schemas.microsoft.com/office/powerpoint/2010/main" val="251546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A4C00277-CB42-4190-A019-D41AF81417C7}"/>
              </a:ext>
            </a:extLst>
          </p:cNvPr>
          <p:cNvSpPr>
            <a:spLocks noGrp="1"/>
          </p:cNvSpPr>
          <p:nvPr>
            <p:ph type="sldNum" sz="quarter" idx="10"/>
          </p:nvPr>
        </p:nvSpPr>
        <p:spPr/>
        <p:txBody>
          <a:bodyPr/>
          <a:lstStyle>
            <a:lvl1pPr>
              <a:defRPr/>
            </a:lvl1pPr>
          </a:lstStyle>
          <a:p>
            <a:fld id="{85F9AFDE-D542-42AB-99C2-B5CCB1DB769F}" type="slidenum">
              <a:rPr lang="en-US" altLang="en-US"/>
              <a:pPr/>
              <a:t>‹#›</a:t>
            </a:fld>
            <a:endParaRPr lang="en-US" altLang="en-US" dirty="0"/>
          </a:p>
        </p:txBody>
      </p:sp>
    </p:spTree>
    <p:extLst>
      <p:ext uri="{BB962C8B-B14F-4D97-AF65-F5344CB8AC3E}">
        <p14:creationId xmlns:p14="http://schemas.microsoft.com/office/powerpoint/2010/main" val="127260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F1363EC9-F57D-4E86-AF7A-8072C09D10F0}"/>
              </a:ext>
            </a:extLst>
          </p:cNvPr>
          <p:cNvSpPr>
            <a:spLocks noGrp="1"/>
          </p:cNvSpPr>
          <p:nvPr>
            <p:ph type="sldNum" sz="quarter" idx="10"/>
          </p:nvPr>
        </p:nvSpPr>
        <p:spPr/>
        <p:txBody>
          <a:bodyPr/>
          <a:lstStyle>
            <a:lvl1pPr>
              <a:defRPr/>
            </a:lvl1pPr>
          </a:lstStyle>
          <a:p>
            <a:fld id="{CBFCACDC-00D4-4EBB-A43E-FC8ED6738795}" type="slidenum">
              <a:rPr lang="en-US" altLang="en-US"/>
              <a:pPr/>
              <a:t>‹#›</a:t>
            </a:fld>
            <a:endParaRPr lang="en-US" altLang="en-US" dirty="0"/>
          </a:p>
        </p:txBody>
      </p:sp>
    </p:spTree>
    <p:extLst>
      <p:ext uri="{BB962C8B-B14F-4D97-AF65-F5344CB8AC3E}">
        <p14:creationId xmlns:p14="http://schemas.microsoft.com/office/powerpoint/2010/main" val="2810416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955A902-AF9F-4E70-8EC3-74CA27BECE37}"/>
              </a:ext>
            </a:extLst>
          </p:cNvPr>
          <p:cNvSpPr>
            <a:spLocks noGrp="1"/>
          </p:cNvSpPr>
          <p:nvPr>
            <p:ph type="sldNum" sz="quarter" idx="10"/>
          </p:nvPr>
        </p:nvSpPr>
        <p:spPr/>
        <p:txBody>
          <a:bodyPr/>
          <a:lstStyle>
            <a:lvl1pPr>
              <a:defRPr/>
            </a:lvl1pPr>
          </a:lstStyle>
          <a:p>
            <a:fld id="{60A25974-18CE-4B4F-9672-779D8559655D}" type="slidenum">
              <a:rPr lang="en-US" altLang="en-US"/>
              <a:pPr/>
              <a:t>‹#›</a:t>
            </a:fld>
            <a:endParaRPr lang="en-US" altLang="en-US" dirty="0"/>
          </a:p>
        </p:txBody>
      </p:sp>
    </p:spTree>
    <p:extLst>
      <p:ext uri="{BB962C8B-B14F-4D97-AF65-F5344CB8AC3E}">
        <p14:creationId xmlns:p14="http://schemas.microsoft.com/office/powerpoint/2010/main" val="38772234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AAD0E3B-C5DE-4B16-84B5-C84296876BC1}"/>
              </a:ext>
            </a:extLst>
          </p:cNvPr>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AD021CE-F874-4B55-AE5D-0828AA3152D5}"/>
              </a:ext>
            </a:extLst>
          </p:cNvPr>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39C7554F-29B3-4840-9476-520458E8227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9C263152-6057-41CE-85DC-A869EA3C419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709" r:id="rId1"/>
    <p:sldLayoutId id="2147483705" r:id="rId2"/>
    <p:sldLayoutId id="2147483706" r:id="rId3"/>
    <p:sldLayoutId id="2147483707" r:id="rId4"/>
    <p:sldLayoutId id="2147483708" r:id="rId5"/>
  </p:sldLayoutIdLst>
  <p:txStyles>
    <p:titleStyle>
      <a:lvl1pPr algn="ctr" defTabSz="457200" rtl="0" eaLnBrk="0" fontAlgn="base" hangingPunct="0">
        <a:spcBef>
          <a:spcPct val="0"/>
        </a:spcBef>
        <a:spcAft>
          <a:spcPct val="0"/>
        </a:spcAft>
        <a:defRPr sz="4400" kern="1200">
          <a:solidFill>
            <a:schemeClr val="tx2"/>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88560281-10B3-4DAE-BB79-50F1C0E85EC3}"/>
              </a:ext>
            </a:extLst>
          </p:cNvPr>
          <p:cNvSpPr>
            <a:spLocks noGrp="1"/>
          </p:cNvSpPr>
          <p:nvPr>
            <p:ph type="ctrTitle"/>
          </p:nvPr>
        </p:nvSpPr>
        <p:spPr/>
        <p:txBody>
          <a:bodyPr/>
          <a:lstStyle/>
          <a:p>
            <a:pPr eaLnBrk="1" hangingPunct="1"/>
            <a:r>
              <a:rPr lang="en-US" altLang="en-US" dirty="0"/>
              <a:t>Civil Rights and Me </a:t>
            </a:r>
            <a:br>
              <a:rPr lang="en-US" altLang="en-US" dirty="0"/>
            </a:br>
            <a:r>
              <a:rPr lang="en-US" altLang="en-US" dirty="0"/>
              <a:t>High School</a:t>
            </a:r>
          </a:p>
        </p:txBody>
      </p:sp>
      <p:sp>
        <p:nvSpPr>
          <p:cNvPr id="4099" name="Subtitle 2">
            <a:extLst>
              <a:ext uri="{FF2B5EF4-FFF2-40B4-BE49-F238E27FC236}">
                <a16:creationId xmlns:a16="http://schemas.microsoft.com/office/drawing/2014/main" id="{5F67B54F-AF15-45C7-9ED1-39C199515992}"/>
              </a:ext>
            </a:extLst>
          </p:cNvPr>
          <p:cNvSpPr>
            <a:spLocks noGrp="1"/>
          </p:cNvSpPr>
          <p:nvPr>
            <p:ph type="subTitle" idx="1"/>
          </p:nvPr>
        </p:nvSpPr>
        <p:spPr>
          <a:xfrm>
            <a:off x="1371600" y="3754438"/>
            <a:ext cx="6400800" cy="1752600"/>
          </a:xfrm>
        </p:spPr>
        <p:txBody>
          <a:bodyPr/>
          <a:lstStyle/>
          <a:p>
            <a:pPr eaLnBrk="1" hangingPunct="1"/>
            <a:r>
              <a:rPr lang="en-US" altLang="en-US" dirty="0"/>
              <a:t>Lesson 3: Gender Respect and Harassment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CC26B581-A96D-4AA7-A735-278761A092BC}"/>
              </a:ext>
            </a:extLst>
          </p:cNvPr>
          <p:cNvSpPr>
            <a:spLocks noGrp="1"/>
          </p:cNvSpPr>
          <p:nvPr>
            <p:ph type="title"/>
          </p:nvPr>
        </p:nvSpPr>
        <p:spPr/>
        <p:txBody>
          <a:bodyPr/>
          <a:lstStyle/>
          <a:p>
            <a:pPr eaLnBrk="1" hangingPunct="1"/>
            <a:r>
              <a:rPr lang="en-US" altLang="en-US" dirty="0"/>
              <a:t>Objectives</a:t>
            </a:r>
          </a:p>
        </p:txBody>
      </p:sp>
      <p:sp>
        <p:nvSpPr>
          <p:cNvPr id="5123" name="Content Placeholder 2">
            <a:extLst>
              <a:ext uri="{FF2B5EF4-FFF2-40B4-BE49-F238E27FC236}">
                <a16:creationId xmlns:a16="http://schemas.microsoft.com/office/drawing/2014/main" id="{7B00F444-4646-4456-AB5D-7FF1F3F8ED86}"/>
              </a:ext>
            </a:extLst>
          </p:cNvPr>
          <p:cNvSpPr>
            <a:spLocks noGrp="1"/>
          </p:cNvSpPr>
          <p:nvPr>
            <p:ph idx="1"/>
          </p:nvPr>
        </p:nvSpPr>
        <p:spPr>
          <a:xfrm>
            <a:off x="457200" y="1879600"/>
            <a:ext cx="8229600" cy="3952875"/>
          </a:xfrm>
        </p:spPr>
        <p:txBody>
          <a:bodyPr/>
          <a:lstStyle/>
          <a:p>
            <a:r>
              <a:rPr lang="en-US" altLang="en-US" b="1" i="1" dirty="0"/>
              <a:t>Students will be able to...</a:t>
            </a:r>
            <a:endParaRPr lang="en-US" altLang="en-US" dirty="0"/>
          </a:p>
          <a:p>
            <a:r>
              <a:rPr lang="en-US" altLang="en-US" dirty="0"/>
              <a:t>To support students in recognizing personal boundaries for themselves and their peers</a:t>
            </a:r>
          </a:p>
          <a:p>
            <a:r>
              <a:rPr lang="en-US" altLang="en-US" dirty="0"/>
              <a:t>To promote upstander behavior </a:t>
            </a:r>
          </a:p>
          <a:p>
            <a:r>
              <a:rPr lang="en-US" altLang="en-US" dirty="0"/>
              <a:t>To increase awareness of gender respect and equity</a:t>
            </a:r>
          </a:p>
          <a:p>
            <a:pPr eaLnBrk="1" hangingPunct="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4D816066-5B5F-4082-9EE3-B51B9F025E2B}"/>
              </a:ext>
            </a:extLst>
          </p:cNvPr>
          <p:cNvSpPr>
            <a:spLocks noGrp="1"/>
          </p:cNvSpPr>
          <p:nvPr>
            <p:ph type="title"/>
          </p:nvPr>
        </p:nvSpPr>
        <p:spPr/>
        <p:txBody>
          <a:bodyPr/>
          <a:lstStyle/>
          <a:p>
            <a:r>
              <a:rPr lang="en-US" altLang="en-US" dirty="0"/>
              <a:t>Working Agreements</a:t>
            </a:r>
          </a:p>
        </p:txBody>
      </p:sp>
      <p:sp>
        <p:nvSpPr>
          <p:cNvPr id="3" name="Content Placeholder 2">
            <a:extLst>
              <a:ext uri="{FF2B5EF4-FFF2-40B4-BE49-F238E27FC236}">
                <a16:creationId xmlns:a16="http://schemas.microsoft.com/office/drawing/2014/main" id="{677722D8-CBFB-4298-8483-0FEEEC368A79}"/>
              </a:ext>
            </a:extLst>
          </p:cNvPr>
          <p:cNvSpPr>
            <a:spLocks noGrp="1"/>
          </p:cNvSpPr>
          <p:nvPr>
            <p:ph idx="1"/>
          </p:nvPr>
        </p:nvSpPr>
        <p:spPr>
          <a:xfrm>
            <a:off x="457200" y="1879600"/>
            <a:ext cx="8229600" cy="3952875"/>
          </a:xfrm>
        </p:spPr>
        <p:txBody>
          <a:bodyPr/>
          <a:lstStyle/>
          <a:p>
            <a:pPr>
              <a:defRPr/>
            </a:pPr>
            <a:r>
              <a:rPr lang="en-US" altLang="en-US" sz="2800" dirty="0"/>
              <a:t>Create and maintain </a:t>
            </a:r>
            <a:r>
              <a:rPr lang="en-US" altLang="en-US" sz="2800" dirty="0">
                <a:solidFill>
                  <a:schemeClr val="accent5">
                    <a:lumMod val="75000"/>
                  </a:schemeClr>
                </a:solidFill>
              </a:rPr>
              <a:t>a</a:t>
            </a:r>
            <a:r>
              <a:rPr lang="en-US" altLang="en-US" sz="2800" dirty="0"/>
              <a:t> </a:t>
            </a:r>
            <a:r>
              <a:rPr lang="en-US" altLang="en-US" sz="2800" dirty="0">
                <a:solidFill>
                  <a:schemeClr val="accent5">
                    <a:lumMod val="75000"/>
                  </a:schemeClr>
                </a:solidFill>
              </a:rPr>
              <a:t>safe</a:t>
            </a:r>
            <a:r>
              <a:rPr lang="en-US" altLang="en-US" sz="2800" dirty="0"/>
              <a:t> place for meaningful conversations. </a:t>
            </a:r>
          </a:p>
          <a:p>
            <a:pPr>
              <a:defRPr/>
            </a:pPr>
            <a:r>
              <a:rPr lang="en-US" altLang="en-US" sz="2800" dirty="0">
                <a:solidFill>
                  <a:schemeClr val="accent2">
                    <a:lumMod val="75000"/>
                  </a:schemeClr>
                </a:solidFill>
              </a:rPr>
              <a:t>Engage</a:t>
            </a:r>
            <a:r>
              <a:rPr lang="en-US" altLang="en-US" sz="2800" dirty="0"/>
              <a:t> with each other and return to being </a:t>
            </a:r>
            <a:r>
              <a:rPr lang="en-US" altLang="en-US" sz="2800" dirty="0">
                <a:solidFill>
                  <a:schemeClr val="accent2">
                    <a:lumMod val="75000"/>
                  </a:schemeClr>
                </a:solidFill>
              </a:rPr>
              <a:t>present</a:t>
            </a:r>
            <a:r>
              <a:rPr lang="en-US" altLang="en-US" sz="2800" dirty="0"/>
              <a:t>.</a:t>
            </a:r>
          </a:p>
          <a:p>
            <a:pPr>
              <a:defRPr/>
            </a:pPr>
            <a:r>
              <a:rPr lang="en-US" altLang="en-US" sz="2800" dirty="0"/>
              <a:t>Speak your </a:t>
            </a:r>
            <a:r>
              <a:rPr lang="en-US" altLang="en-US" sz="2800" dirty="0">
                <a:solidFill>
                  <a:schemeClr val="accent4">
                    <a:lumMod val="75000"/>
                  </a:schemeClr>
                </a:solidFill>
              </a:rPr>
              <a:t>truth</a:t>
            </a:r>
            <a:r>
              <a:rPr lang="en-US" altLang="en-US" sz="2800" dirty="0"/>
              <a:t> and </a:t>
            </a:r>
            <a:r>
              <a:rPr lang="en-US" altLang="en-US" sz="2800" dirty="0">
                <a:solidFill>
                  <a:schemeClr val="accent4">
                    <a:lumMod val="75000"/>
                  </a:schemeClr>
                </a:solidFill>
              </a:rPr>
              <a:t>accept </a:t>
            </a:r>
            <a:r>
              <a:rPr lang="en-US" altLang="en-US" sz="2800" dirty="0"/>
              <a:t>these conversations MUST continue after today. </a:t>
            </a:r>
          </a:p>
          <a:p>
            <a:pPr>
              <a:defRPr/>
            </a:pPr>
            <a:r>
              <a:rPr lang="en-US" altLang="en-US" sz="2800" dirty="0"/>
              <a:t>These conversations can be </a:t>
            </a:r>
            <a:r>
              <a:rPr lang="en-US" altLang="en-US" sz="2800" dirty="0">
                <a:solidFill>
                  <a:schemeClr val="accent1">
                    <a:lumMod val="75000"/>
                  </a:schemeClr>
                </a:solidFill>
              </a:rPr>
              <a:t>new and uncomfortable</a:t>
            </a:r>
            <a:r>
              <a:rPr lang="en-US" altLang="en-US" sz="2800" dirty="0"/>
              <a:t>, Take </a:t>
            </a:r>
            <a:r>
              <a:rPr lang="en-US" altLang="en-US" sz="2800" dirty="0">
                <a:solidFill>
                  <a:schemeClr val="accent1">
                    <a:lumMod val="75000"/>
                  </a:schemeClr>
                </a:solidFill>
              </a:rPr>
              <a:t>care of yourself and each other</a:t>
            </a:r>
            <a:r>
              <a:rPr lang="en-US" altLang="en-US" sz="2800" dirty="0"/>
              <a:t>.</a:t>
            </a:r>
          </a:p>
          <a:p>
            <a:pPr>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FD4F6DE4-7F17-470D-9175-1B6B8F04C986}"/>
              </a:ext>
            </a:extLst>
          </p:cNvPr>
          <p:cNvSpPr>
            <a:spLocks noGrp="1"/>
          </p:cNvSpPr>
          <p:nvPr>
            <p:ph type="title"/>
          </p:nvPr>
        </p:nvSpPr>
        <p:spPr/>
        <p:txBody>
          <a:bodyPr/>
          <a:lstStyle/>
          <a:p>
            <a:r>
              <a:rPr lang="en-US" altLang="en-US" dirty="0"/>
              <a:t>Key Vocabulary</a:t>
            </a:r>
          </a:p>
        </p:txBody>
      </p:sp>
      <p:sp>
        <p:nvSpPr>
          <p:cNvPr id="7171" name="Content Placeholder 2">
            <a:extLst>
              <a:ext uri="{FF2B5EF4-FFF2-40B4-BE49-F238E27FC236}">
                <a16:creationId xmlns:a16="http://schemas.microsoft.com/office/drawing/2014/main" id="{9591FDB4-120B-4794-900B-863F56A7CED6}"/>
              </a:ext>
            </a:extLst>
          </p:cNvPr>
          <p:cNvSpPr>
            <a:spLocks noGrp="1"/>
          </p:cNvSpPr>
          <p:nvPr>
            <p:ph idx="1"/>
          </p:nvPr>
        </p:nvSpPr>
        <p:spPr>
          <a:xfrm>
            <a:off x="457200" y="1879600"/>
            <a:ext cx="8229600" cy="3952875"/>
          </a:xfrm>
        </p:spPr>
        <p:txBody>
          <a:bodyPr/>
          <a:lstStyle/>
          <a:p>
            <a:r>
              <a:rPr lang="en-US" altLang="en-US" dirty="0"/>
              <a:t>Gender Respect</a:t>
            </a:r>
          </a:p>
          <a:p>
            <a:r>
              <a:rPr lang="en-US" altLang="en-US" dirty="0"/>
              <a:t>Gender Harassment</a:t>
            </a:r>
          </a:p>
          <a:p>
            <a:r>
              <a:rPr lang="en-US" altLang="en-US" dirty="0"/>
              <a:t>Sexual Harassment</a:t>
            </a:r>
          </a:p>
          <a:p>
            <a:r>
              <a:rPr lang="en-US" altLang="en-US" dirty="0"/>
              <a:t>Stereotypes</a:t>
            </a:r>
          </a:p>
          <a:p>
            <a:r>
              <a:rPr lang="en-US" altLang="en-US" dirty="0"/>
              <a:t>Racial discrimination</a:t>
            </a:r>
          </a:p>
          <a:p>
            <a:r>
              <a:rPr lang="en-US" altLang="en-US" dirty="0"/>
              <a:t>Upstander</a:t>
            </a:r>
          </a:p>
          <a:p>
            <a:endParaRPr lang="en-US" altLang="en-US" dirty="0"/>
          </a:p>
        </p:txBody>
      </p:sp>
      <p:pic>
        <p:nvPicPr>
          <p:cNvPr id="7172" name="Picture 3">
            <a:extLst>
              <a:ext uri="{FF2B5EF4-FFF2-40B4-BE49-F238E27FC236}">
                <a16:creationId xmlns:a16="http://schemas.microsoft.com/office/drawing/2014/main" id="{7FED62AA-116B-48C9-BF38-D41D1A3FB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856038"/>
            <a:ext cx="30241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4">
            <a:extLst>
              <a:ext uri="{FF2B5EF4-FFF2-40B4-BE49-F238E27FC236}">
                <a16:creationId xmlns:a16="http://schemas.microsoft.com/office/drawing/2014/main" id="{DC755068-91EE-48A5-80B0-4F52D2634A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9713" y="2012950"/>
            <a:ext cx="3024187"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82EF94A-9DD0-4475-9F73-00021F5B7E96}"/>
              </a:ext>
            </a:extLst>
          </p:cNvPr>
          <p:cNvSpPr>
            <a:spLocks noGrp="1"/>
          </p:cNvSpPr>
          <p:nvPr>
            <p:ph type="title"/>
          </p:nvPr>
        </p:nvSpPr>
        <p:spPr/>
        <p:txBody>
          <a:bodyPr/>
          <a:lstStyle/>
          <a:p>
            <a:r>
              <a:rPr lang="en-US" altLang="en-US" dirty="0"/>
              <a:t>Optimistic Opener</a:t>
            </a:r>
          </a:p>
        </p:txBody>
      </p:sp>
      <p:sp>
        <p:nvSpPr>
          <p:cNvPr id="3" name="Content Placeholder 2">
            <a:extLst>
              <a:ext uri="{FF2B5EF4-FFF2-40B4-BE49-F238E27FC236}">
                <a16:creationId xmlns:a16="http://schemas.microsoft.com/office/drawing/2014/main" id="{9D60ECD5-14F8-44E3-AC68-05F34D75F376}"/>
              </a:ext>
            </a:extLst>
          </p:cNvPr>
          <p:cNvSpPr>
            <a:spLocks noGrp="1"/>
          </p:cNvSpPr>
          <p:nvPr>
            <p:ph idx="1"/>
          </p:nvPr>
        </p:nvSpPr>
        <p:spPr>
          <a:xfrm>
            <a:off x="457200" y="1879600"/>
            <a:ext cx="8229600" cy="3952875"/>
          </a:xfrm>
        </p:spPr>
        <p:txBody>
          <a:bodyPr/>
          <a:lstStyle/>
          <a:p>
            <a:pPr>
              <a:defRPr/>
            </a:pPr>
            <a:r>
              <a:rPr lang="en-US" dirty="0"/>
              <a:t>Have you ever heard of the term harassment?</a:t>
            </a:r>
          </a:p>
          <a:p>
            <a:pPr marL="0" indent="0">
              <a:buFont typeface="Arial" panose="020B0604020202020204" pitchFamily="34" charset="0"/>
              <a:buNone/>
              <a:defRPr/>
            </a:pPr>
            <a:endParaRPr lang="en-US" dirty="0"/>
          </a:p>
          <a:p>
            <a:pPr>
              <a:defRPr/>
            </a:pPr>
            <a:r>
              <a:rPr lang="en-US" dirty="0"/>
              <a:t> What’s your definition of harassment?</a:t>
            </a:r>
          </a:p>
          <a:p>
            <a:pPr>
              <a:defRPr/>
            </a:pPr>
            <a:endParaRPr lang="en-US" dirty="0"/>
          </a:p>
        </p:txBody>
      </p:sp>
      <p:pic>
        <p:nvPicPr>
          <p:cNvPr id="9220" name="Picture 1">
            <a:extLst>
              <a:ext uri="{FF2B5EF4-FFF2-40B4-BE49-F238E27FC236}">
                <a16:creationId xmlns:a16="http://schemas.microsoft.com/office/drawing/2014/main" id="{CE7DF04C-0B69-4B00-A724-C830C2E89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200" y="3632200"/>
            <a:ext cx="28575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6FE62C6E-8D09-491C-A771-8A3B9518512D}"/>
              </a:ext>
            </a:extLst>
          </p:cNvPr>
          <p:cNvSpPr>
            <a:spLocks noGrp="1"/>
          </p:cNvSpPr>
          <p:nvPr>
            <p:ph type="title"/>
          </p:nvPr>
        </p:nvSpPr>
        <p:spPr/>
        <p:txBody>
          <a:bodyPr/>
          <a:lstStyle/>
          <a:p>
            <a:r>
              <a:rPr lang="en-US" altLang="en-US" dirty="0"/>
              <a:t>Class Discussion</a:t>
            </a:r>
          </a:p>
        </p:txBody>
      </p:sp>
      <p:sp>
        <p:nvSpPr>
          <p:cNvPr id="10243" name="Content Placeholder 2">
            <a:extLst>
              <a:ext uri="{FF2B5EF4-FFF2-40B4-BE49-F238E27FC236}">
                <a16:creationId xmlns:a16="http://schemas.microsoft.com/office/drawing/2014/main" id="{1D031031-32D2-4414-90C9-4AE45B95B7FF}"/>
              </a:ext>
            </a:extLst>
          </p:cNvPr>
          <p:cNvSpPr>
            <a:spLocks noGrp="1"/>
          </p:cNvSpPr>
          <p:nvPr>
            <p:ph idx="1"/>
          </p:nvPr>
        </p:nvSpPr>
        <p:spPr>
          <a:xfrm>
            <a:off x="457200" y="1879600"/>
            <a:ext cx="8229600" cy="3952875"/>
          </a:xfrm>
        </p:spPr>
        <p:txBody>
          <a:bodyPr/>
          <a:lstStyle/>
          <a:p>
            <a:r>
              <a:rPr lang="en-US" altLang="en-US" sz="2400" b="1" dirty="0">
                <a:ea typeface="MS PGothic"/>
              </a:rPr>
              <a:t>Discuss that there are multiple forms of harassment including:</a:t>
            </a:r>
            <a:endParaRPr lang="en-US" altLang="en-US" sz="2400" dirty="0">
              <a:ea typeface="MS PGothic"/>
            </a:endParaRPr>
          </a:p>
          <a:p>
            <a:r>
              <a:rPr lang="en-US" altLang="en-US" sz="2000" b="1" dirty="0">
                <a:ea typeface="MS PGothic"/>
              </a:rPr>
              <a:t>Sexual Harassment</a:t>
            </a:r>
            <a:r>
              <a:rPr lang="en-US" altLang="en-US" sz="2000" dirty="0">
                <a:ea typeface="MS PGothic"/>
              </a:rPr>
              <a:t> – any unwelcome, unwanted pressure, verbal, visual, or physical contact of a Gender nature. It is any repeated or deliberate action or behavior that is hostile, offensive, or degrading to the recipient.</a:t>
            </a:r>
            <a:endParaRPr lang="en-US" altLang="en-US" sz="2000" dirty="0">
              <a:ea typeface="MS PGothic"/>
              <a:cs typeface="Calibri"/>
            </a:endParaRPr>
          </a:p>
          <a:p>
            <a:r>
              <a:rPr lang="en-US" altLang="en-US" sz="2000" b="1" dirty="0">
                <a:ea typeface="MS PGothic"/>
              </a:rPr>
              <a:t>Gender Harassment</a:t>
            </a:r>
            <a:r>
              <a:rPr lang="en-US" altLang="en-US" sz="2000" dirty="0">
                <a:ea typeface="MS PGothic"/>
              </a:rPr>
              <a:t> – when girls, queer students, or boys  are bothered, teased, or bullied because of their gender. (their gender identity, gender performance, or for breaking typical gender norms.)</a:t>
            </a:r>
          </a:p>
          <a:p>
            <a:pPr marL="0" indent="0">
              <a:buNone/>
            </a:pPr>
            <a:r>
              <a:rPr lang="en-US" altLang="en-US" sz="2000" dirty="0">
                <a:ea typeface="MS PGothic"/>
                <a:cs typeface="Calibri"/>
              </a:rPr>
              <a:t>AND</a:t>
            </a:r>
            <a:endParaRPr lang="en-US" altLang="en-US" sz="2000" dirty="0">
              <a:cs typeface="Calibri"/>
            </a:endParaRPr>
          </a:p>
          <a:p>
            <a:r>
              <a:rPr lang="en-US" sz="2000" b="1" dirty="0">
                <a:ea typeface="+mn-lt"/>
                <a:cs typeface="+mn-lt"/>
              </a:rPr>
              <a:t>Racial discrimination</a:t>
            </a:r>
            <a:r>
              <a:rPr lang="en-US" sz="2000" dirty="0">
                <a:ea typeface="+mn-lt"/>
                <a:cs typeface="+mn-lt"/>
              </a:rPr>
              <a:t> – is any discrimination against individuals based on their skin color, or racial or ethnic origin.</a:t>
            </a:r>
            <a:endParaRPr lang="en-US" altLang="en-US" sz="2000" dirty="0">
              <a:cs typeface="Calibri"/>
            </a:endParaRPr>
          </a:p>
          <a:p>
            <a:endParaRPr lang="en-US" altLang="en-US" sz="2000" dirty="0">
              <a:cs typeface="Calibri"/>
            </a:endParaRPr>
          </a:p>
          <a:p>
            <a:endParaRPr lang="en-US" altLang="en-US" dirty="0">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A86407C3-223D-4EEB-99D0-179DD2DB3DDF}"/>
              </a:ext>
            </a:extLst>
          </p:cNvPr>
          <p:cNvSpPr>
            <a:spLocks noGrp="1"/>
          </p:cNvSpPr>
          <p:nvPr>
            <p:ph type="title"/>
          </p:nvPr>
        </p:nvSpPr>
        <p:spPr/>
        <p:txBody>
          <a:bodyPr/>
          <a:lstStyle/>
          <a:p>
            <a:r>
              <a:rPr lang="en-US" altLang="en-US" dirty="0"/>
              <a:t>Think-Pair-Share</a:t>
            </a:r>
          </a:p>
        </p:txBody>
      </p:sp>
      <p:sp>
        <p:nvSpPr>
          <p:cNvPr id="11267" name="Content Placeholder 2">
            <a:extLst>
              <a:ext uri="{FF2B5EF4-FFF2-40B4-BE49-F238E27FC236}">
                <a16:creationId xmlns:a16="http://schemas.microsoft.com/office/drawing/2014/main" id="{CA9BD860-52D8-4BB8-8E82-522D52083609}"/>
              </a:ext>
            </a:extLst>
          </p:cNvPr>
          <p:cNvSpPr>
            <a:spLocks noGrp="1"/>
          </p:cNvSpPr>
          <p:nvPr>
            <p:ph idx="1"/>
          </p:nvPr>
        </p:nvSpPr>
        <p:spPr>
          <a:xfrm>
            <a:off x="457200" y="1879601"/>
            <a:ext cx="8229600" cy="2054294"/>
          </a:xfrm>
        </p:spPr>
        <p:txBody>
          <a:bodyPr/>
          <a:lstStyle/>
          <a:p>
            <a:pPr>
              <a:defRPr/>
            </a:pPr>
            <a:r>
              <a:rPr lang="en-US" altLang="en-US" sz="2000" dirty="0"/>
              <a:t>Ask students to read through the sentences and place each statement on the “Flirting/joking” to “Harassment” continuum, according to where they think each belongs.</a:t>
            </a:r>
          </a:p>
          <a:p>
            <a:pPr>
              <a:defRPr/>
            </a:pPr>
            <a:r>
              <a:rPr lang="en-US" altLang="en-US" sz="2000" dirty="0"/>
              <a:t>Allow small group or partner discussion to note where they placed each statement on the continuum. </a:t>
            </a:r>
          </a:p>
          <a:p>
            <a:pPr marL="0" indent="0" algn="ctr">
              <a:buFont typeface="Arial" panose="020B0604020202020204" pitchFamily="34" charset="0"/>
              <a:buNone/>
              <a:defRPr/>
            </a:pPr>
            <a:r>
              <a:rPr lang="en-US" altLang="en-US" sz="2400" b="1" u="sng" dirty="0"/>
              <a:t>Note:</a:t>
            </a:r>
          </a:p>
        </p:txBody>
      </p:sp>
      <p:sp>
        <p:nvSpPr>
          <p:cNvPr id="5" name="TextBox 4">
            <a:extLst>
              <a:ext uri="{FF2B5EF4-FFF2-40B4-BE49-F238E27FC236}">
                <a16:creationId xmlns:a16="http://schemas.microsoft.com/office/drawing/2014/main" id="{3AAA384A-1445-49DF-9347-43DBB9B3C9FD}"/>
              </a:ext>
            </a:extLst>
          </p:cNvPr>
          <p:cNvSpPr txBox="1"/>
          <p:nvPr/>
        </p:nvSpPr>
        <p:spPr>
          <a:xfrm>
            <a:off x="4572000" y="4056133"/>
            <a:ext cx="4114800" cy="1938992"/>
          </a:xfrm>
          <a:prstGeom prst="rect">
            <a:avLst/>
          </a:prstGeom>
          <a:noFill/>
        </p:spPr>
        <p:txBody>
          <a:bodyPr wrap="square" rtlCol="0">
            <a:spAutoFit/>
          </a:bodyPr>
          <a:lstStyle/>
          <a:p>
            <a:pPr algn="ctr"/>
            <a:r>
              <a:rPr lang="en-US" sz="2000" b="1" dirty="0"/>
              <a:t>Harassment</a:t>
            </a:r>
          </a:p>
          <a:p>
            <a:pPr marL="342900" indent="-342900">
              <a:buFont typeface="Arial" panose="020B0604020202020204" pitchFamily="34" charset="0"/>
              <a:buChar char="•"/>
            </a:pPr>
            <a:r>
              <a:rPr lang="en-US" sz="2000" dirty="0"/>
              <a:t>…is unwanted or unwelcomed</a:t>
            </a:r>
          </a:p>
          <a:p>
            <a:pPr marL="342900" indent="-342900">
              <a:buFont typeface="Arial" panose="020B0604020202020204" pitchFamily="34" charset="0"/>
              <a:buChar char="•"/>
            </a:pPr>
            <a:r>
              <a:rPr lang="en-US" sz="2000" dirty="0"/>
              <a:t>…is one-sided</a:t>
            </a:r>
          </a:p>
          <a:p>
            <a:pPr marL="342900" indent="-342900">
              <a:buFont typeface="Arial" panose="020B0604020202020204" pitchFamily="34" charset="0"/>
              <a:buChar char="•"/>
            </a:pPr>
            <a:r>
              <a:rPr lang="en-US" sz="2000" dirty="0"/>
              <a:t>…does not feel good</a:t>
            </a:r>
          </a:p>
          <a:p>
            <a:pPr marL="342900" indent="-342900">
              <a:buFont typeface="Arial" panose="020B0604020202020204" pitchFamily="34" charset="0"/>
              <a:buChar char="•"/>
            </a:pPr>
            <a:r>
              <a:rPr lang="en-US" sz="2000" dirty="0"/>
              <a:t>…is threatening or insulting</a:t>
            </a:r>
          </a:p>
          <a:p>
            <a:pPr marL="342900" indent="-342900">
              <a:buFont typeface="Arial" panose="020B0604020202020204" pitchFamily="34" charset="0"/>
              <a:buChar char="•"/>
            </a:pPr>
            <a:endParaRPr lang="en-US" sz="2000" dirty="0"/>
          </a:p>
        </p:txBody>
      </p:sp>
      <p:sp>
        <p:nvSpPr>
          <p:cNvPr id="3" name="TextBox 2">
            <a:extLst>
              <a:ext uri="{FF2B5EF4-FFF2-40B4-BE49-F238E27FC236}">
                <a16:creationId xmlns:a16="http://schemas.microsoft.com/office/drawing/2014/main" id="{7856938B-E506-4BE4-9B89-EF2063CF25F8}"/>
              </a:ext>
            </a:extLst>
          </p:cNvPr>
          <p:cNvSpPr txBox="1"/>
          <p:nvPr/>
        </p:nvSpPr>
        <p:spPr>
          <a:xfrm>
            <a:off x="457200" y="4001162"/>
            <a:ext cx="4114800" cy="1631216"/>
          </a:xfrm>
          <a:prstGeom prst="rect">
            <a:avLst/>
          </a:prstGeom>
          <a:noFill/>
        </p:spPr>
        <p:txBody>
          <a:bodyPr wrap="square" rtlCol="0">
            <a:spAutoFit/>
          </a:bodyPr>
          <a:lstStyle/>
          <a:p>
            <a:pPr algn="ctr"/>
            <a:r>
              <a:rPr lang="en-US" sz="2000" b="1" dirty="0"/>
              <a:t>Flirting/Joking</a:t>
            </a:r>
          </a:p>
          <a:p>
            <a:pPr marL="342900" indent="-342900">
              <a:buFont typeface="Arial" panose="020B0604020202020204" pitchFamily="34" charset="0"/>
              <a:buChar char="•"/>
            </a:pPr>
            <a:r>
              <a:rPr lang="en-US" sz="2000" dirty="0"/>
              <a:t>…is wanted or welcomed</a:t>
            </a:r>
          </a:p>
          <a:p>
            <a:pPr marL="342900" indent="-342900">
              <a:buFont typeface="Arial" panose="020B0604020202020204" pitchFamily="34" charset="0"/>
              <a:buChar char="•"/>
            </a:pPr>
            <a:r>
              <a:rPr lang="en-US" sz="2000" dirty="0"/>
              <a:t>…is two-sided</a:t>
            </a:r>
          </a:p>
          <a:p>
            <a:pPr marL="342900" indent="-342900">
              <a:buFont typeface="Arial" panose="020B0604020202020204" pitchFamily="34" charset="0"/>
              <a:buChar char="•"/>
            </a:pPr>
            <a:r>
              <a:rPr lang="en-US" sz="2000" dirty="0"/>
              <a:t>…feels good</a:t>
            </a:r>
          </a:p>
          <a:p>
            <a:pPr marL="342900" indent="-342900">
              <a:buFont typeface="Arial" panose="020B0604020202020204" pitchFamily="34" charset="0"/>
              <a:buChar char="•"/>
            </a:pPr>
            <a:r>
              <a:rPr lang="en-US" sz="2000" dirty="0"/>
              <a:t>…is a compliment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0749D-ED27-40C4-A8C4-7F30DF41D2A4}"/>
              </a:ext>
            </a:extLst>
          </p:cNvPr>
          <p:cNvSpPr>
            <a:spLocks noGrp="1"/>
          </p:cNvSpPr>
          <p:nvPr>
            <p:ph type="title"/>
          </p:nvPr>
        </p:nvSpPr>
        <p:spPr>
          <a:xfrm>
            <a:off x="457200" y="788073"/>
            <a:ext cx="8229600" cy="801688"/>
          </a:xfrm>
        </p:spPr>
        <p:txBody>
          <a:bodyPr/>
          <a:lstStyle/>
          <a:p>
            <a:r>
              <a:rPr lang="en-US" dirty="0"/>
              <a:t>Where do you Draw the Line?</a:t>
            </a:r>
          </a:p>
        </p:txBody>
      </p:sp>
      <p:pic>
        <p:nvPicPr>
          <p:cNvPr id="5" name="Content Placeholder 4" descr="A screenshot of a social media post&#10;&#10;Description automatically generated">
            <a:extLst>
              <a:ext uri="{FF2B5EF4-FFF2-40B4-BE49-F238E27FC236}">
                <a16:creationId xmlns:a16="http://schemas.microsoft.com/office/drawing/2014/main" id="{6638E0A9-6044-40BF-AEC3-F3525934C2E5}"/>
              </a:ext>
            </a:extLst>
          </p:cNvPr>
          <p:cNvPicPr>
            <a:picLocks noGrp="1" noChangeAspect="1"/>
          </p:cNvPicPr>
          <p:nvPr>
            <p:ph idx="1"/>
          </p:nvPr>
        </p:nvPicPr>
        <p:blipFill>
          <a:blip r:embed="rId2"/>
          <a:stretch>
            <a:fillRect/>
          </a:stretch>
        </p:blipFill>
        <p:spPr>
          <a:xfrm>
            <a:off x="980753" y="1574800"/>
            <a:ext cx="7567891" cy="4635500"/>
          </a:xfrm>
        </p:spPr>
      </p:pic>
    </p:spTree>
    <p:extLst>
      <p:ext uri="{BB962C8B-B14F-4D97-AF65-F5344CB8AC3E}">
        <p14:creationId xmlns:p14="http://schemas.microsoft.com/office/powerpoint/2010/main" val="2718791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8119B21D-EEED-4247-BB92-4918CCFDE40D}"/>
              </a:ext>
            </a:extLst>
          </p:cNvPr>
          <p:cNvSpPr>
            <a:spLocks noGrp="1"/>
          </p:cNvSpPr>
          <p:nvPr>
            <p:ph type="title"/>
          </p:nvPr>
        </p:nvSpPr>
        <p:spPr/>
        <p:txBody>
          <a:bodyPr/>
          <a:lstStyle/>
          <a:p>
            <a:r>
              <a:rPr lang="en-US" altLang="en-US" dirty="0"/>
              <a:t>Reflective Closer</a:t>
            </a:r>
          </a:p>
        </p:txBody>
      </p:sp>
      <p:sp>
        <p:nvSpPr>
          <p:cNvPr id="13315" name="Content Placeholder 2">
            <a:extLst>
              <a:ext uri="{FF2B5EF4-FFF2-40B4-BE49-F238E27FC236}">
                <a16:creationId xmlns:a16="http://schemas.microsoft.com/office/drawing/2014/main" id="{4A27E3B0-C485-4B9E-84F1-8627661AD402}"/>
              </a:ext>
            </a:extLst>
          </p:cNvPr>
          <p:cNvSpPr>
            <a:spLocks noGrp="1"/>
          </p:cNvSpPr>
          <p:nvPr>
            <p:ph idx="1"/>
          </p:nvPr>
        </p:nvSpPr>
        <p:spPr>
          <a:xfrm>
            <a:off x="457200" y="1879600"/>
            <a:ext cx="8229600" cy="3952875"/>
          </a:xfrm>
        </p:spPr>
        <p:txBody>
          <a:bodyPr/>
          <a:lstStyle/>
          <a:p>
            <a:r>
              <a:rPr lang="en-US" altLang="en-US" dirty="0"/>
              <a:t>What does the “eye of the beholder” standard mean?</a:t>
            </a:r>
          </a:p>
          <a:p>
            <a:r>
              <a:rPr lang="en-US" altLang="en-US" dirty="0"/>
              <a:t>What are two ways you can be an upstander in situations of gender harassment?</a:t>
            </a:r>
          </a:p>
        </p:txBody>
      </p:sp>
      <p:pic>
        <p:nvPicPr>
          <p:cNvPr id="13316" name="Picture 4">
            <a:extLst>
              <a:ext uri="{FF2B5EF4-FFF2-40B4-BE49-F238E27FC236}">
                <a16:creationId xmlns:a16="http://schemas.microsoft.com/office/drawing/2014/main" id="{DCD24E4E-0640-449F-A10F-11A403152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038" y="3968750"/>
            <a:ext cx="3190875"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C3A298BB6EF1429E657859D445AD27" ma:contentTypeVersion="10" ma:contentTypeDescription="Create a new document." ma:contentTypeScope="" ma:versionID="e789952b25a71216f37fb7b03472c6b7">
  <xsd:schema xmlns:xsd="http://www.w3.org/2001/XMLSchema" xmlns:xs="http://www.w3.org/2001/XMLSchema" xmlns:p="http://schemas.microsoft.com/office/2006/metadata/properties" xmlns:ns2="d24edad4-b075-4980-ba7a-007c10c69c67" xmlns:ns3="c1c9dfe6-6672-47d2-83f5-b93c70f95ec5" targetNamespace="http://schemas.microsoft.com/office/2006/metadata/properties" ma:root="true" ma:fieldsID="1785ff97e661c8830cc44c0d24241b14" ns2:_="" ns3:_="">
    <xsd:import namespace="d24edad4-b075-4980-ba7a-007c10c69c67"/>
    <xsd:import namespace="c1c9dfe6-6672-47d2-83f5-b93c70f95ec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4edad4-b075-4980-ba7a-007c10c69c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c9dfe6-6672-47d2-83f5-b93c70f95ec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79043C0-9704-4D0A-8E57-1A83505726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4edad4-b075-4980-ba7a-007c10c69c67"/>
    <ds:schemaRef ds:uri="c1c9dfe6-6672-47d2-83f5-b93c70f95e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3B4D9C-EF3F-45EE-BA4C-988BEF991365}">
  <ds:schemaRefs>
    <ds:schemaRef ds:uri="http://schemas.microsoft.com/sharepoint/v3/contenttype/forms"/>
  </ds:schemaRefs>
</ds:datastoreItem>
</file>

<file path=customXml/itemProps3.xml><?xml version="1.0" encoding="utf-8"?>
<ds:datastoreItem xmlns:ds="http://schemas.openxmlformats.org/officeDocument/2006/customXml" ds:itemID="{14CB1C61-355F-4046-9F9D-35B832840372}">
  <ds:schemaRefs>
    <ds:schemaRef ds:uri="c1c9dfe6-6672-47d2-83f5-b93c70f95ec5"/>
    <ds:schemaRef ds:uri="http://purl.org/dc/terms/"/>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d24edad4-b075-4980-ba7a-007c10c69c6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Travelogue.thmx</Template>
  <TotalTime>123</TotalTime>
  <Words>731</Words>
  <Application>Microsoft Office PowerPoint</Application>
  <PresentationFormat>On-screen Show (4:3)</PresentationFormat>
  <Paragraphs>66</Paragraphs>
  <Slides>9</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Civil Rights and Me  High School</vt:lpstr>
      <vt:lpstr>Objectives</vt:lpstr>
      <vt:lpstr>Working Agreements</vt:lpstr>
      <vt:lpstr>Key Vocabulary</vt:lpstr>
      <vt:lpstr>Optimistic Opener</vt:lpstr>
      <vt:lpstr>Class Discussion</vt:lpstr>
      <vt:lpstr>Think-Pair-Share</vt:lpstr>
      <vt:lpstr>Where do you Draw the Line?</vt:lpstr>
      <vt:lpstr>Reflective Closer</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Holmes</dc:creator>
  <cp:lastModifiedBy>America Gillespie</cp:lastModifiedBy>
  <cp:revision>48</cp:revision>
  <dcterms:created xsi:type="dcterms:W3CDTF">2013-02-01T00:26:23Z</dcterms:created>
  <dcterms:modified xsi:type="dcterms:W3CDTF">2021-02-16T19:55:26Z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0x010100C3C3A298BB6EF1429E657859D445AD27</vt:lpwstr>
  </property>
</Properties>
</file>