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8"/>
  </p:notesMasterIdLst>
  <p:sldIdLst>
    <p:sldId id="258" r:id="rId5"/>
    <p:sldId id="257" r:id="rId6"/>
    <p:sldId id="259" r:id="rId7"/>
    <p:sldId id="279" r:id="rId8"/>
    <p:sldId id="260" r:id="rId9"/>
    <p:sldId id="261" r:id="rId10"/>
    <p:sldId id="262" r:id="rId11"/>
    <p:sldId id="263" r:id="rId12"/>
    <p:sldId id="264" r:id="rId13"/>
    <p:sldId id="265" r:id="rId14"/>
    <p:sldId id="266" r:id="rId15"/>
    <p:sldId id="267" r:id="rId16"/>
    <p:sldId id="278" r:id="rId17"/>
  </p:sldIdLst>
  <p:sldSz cx="9144000" cy="6858000" type="screen4x3"/>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opez, Crassandra E" initials="LCE" lastIdx="1" clrIdx="0">
    <p:extLst>
      <p:ext uri="{19B8F6BF-5375-455C-9EA6-DF929625EA0E}">
        <p15:presenceInfo xmlns:p15="http://schemas.microsoft.com/office/powerpoint/2012/main" userId="S::Crassandra.Lopez@WASHOESCHOOLS.NET::76979a9a-cab9-4f8a-8d46-9b217a746f4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9EB3BE4-E39C-4B97-99F9-06EA9538CAC9}" v="1" dt="2020-06-12T22:04:25.53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7446" autoAdjust="0"/>
  </p:normalViewPr>
  <p:slideViewPr>
    <p:cSldViewPr snapToGrid="0" snapToObjects="1">
      <p:cViewPr varScale="1">
        <p:scale>
          <a:sx n="45" d="100"/>
          <a:sy n="45" d="100"/>
        </p:scale>
        <p:origin x="1680" y="3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2B3431C-FD43-43D2-BB07-68921363E56F}" type="datetimeFigureOut">
              <a:rPr lang="en-US" smtClean="0"/>
              <a:t>2/16/2021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1652014-D1FD-49DE-B06E-D57C6EB1B0C1}" type="slidenum">
              <a:rPr lang="en-US" smtClean="0"/>
              <a:t>‹#›</a:t>
            </a:fld>
            <a:endParaRPr lang="en-US"/>
          </a:p>
        </p:txBody>
      </p:sp>
    </p:spTree>
    <p:extLst>
      <p:ext uri="{BB962C8B-B14F-4D97-AF65-F5344CB8AC3E}">
        <p14:creationId xmlns:p14="http://schemas.microsoft.com/office/powerpoint/2010/main" val="30451239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a:extLst>
              <a:ext uri="{FF2B5EF4-FFF2-40B4-BE49-F238E27FC236}">
                <a16:creationId xmlns:a16="http://schemas.microsoft.com/office/drawing/2014/main" id="{A12C2749-0CB3-4D8B-9C3E-076C8C4629D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Notes Placeholder 2">
            <a:extLst>
              <a:ext uri="{FF2B5EF4-FFF2-40B4-BE49-F238E27FC236}">
                <a16:creationId xmlns:a16="http://schemas.microsoft.com/office/drawing/2014/main" id="{74C11CE3-67B9-412D-9E01-307A5CB1907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u="sng"/>
              <a:t>Personal identities</a:t>
            </a:r>
            <a:r>
              <a:rPr lang="en-US" altLang="en-US"/>
              <a:t> – individual traits that make up who you are, including your hobbies, interests, experiences, and personal choices.</a:t>
            </a:r>
          </a:p>
          <a:p>
            <a:pPr eaLnBrk="1" hangingPunct="1">
              <a:spcBef>
                <a:spcPct val="0"/>
              </a:spcBef>
            </a:pPr>
            <a:r>
              <a:rPr lang="en-US" altLang="en-US" b="1" i="1"/>
              <a:t>Explain:</a:t>
            </a:r>
            <a:r>
              <a:rPr lang="en-US" altLang="en-US" i="1"/>
              <a:t> Many personal identities are things that you get to choose and that you are able to shape for yourself. Personal identities might determine whether or not you have a natural inclination to go in a certain personal direction.</a:t>
            </a:r>
          </a:p>
          <a:p>
            <a:pPr eaLnBrk="1" hangingPunct="1">
              <a:spcBef>
                <a:spcPct val="0"/>
              </a:spcBef>
            </a:pPr>
            <a:r>
              <a:rPr lang="en-US" altLang="en-US" i="1"/>
              <a:t>Social Identity- A person’s sense of who they are based on their group membership(s).</a:t>
            </a:r>
          </a:p>
          <a:p>
            <a:pPr eaLnBrk="1" hangingPunct="1">
              <a:spcBef>
                <a:spcPct val="0"/>
              </a:spcBef>
            </a:pPr>
            <a:r>
              <a:rPr lang="en-US" altLang="en-US" i="1"/>
              <a:t>Salient- most noticeable or important</a:t>
            </a:r>
          </a:p>
          <a:p>
            <a:pPr eaLnBrk="1" hangingPunct="1">
              <a:spcBef>
                <a:spcPct val="0"/>
              </a:spcBef>
            </a:pPr>
            <a:r>
              <a:rPr lang="en-US" altLang="en-US" i="1"/>
              <a:t>Marginalized- A person, group or concept treated as insignificant or as if they do not matter.</a:t>
            </a:r>
          </a:p>
          <a:p>
            <a:r>
              <a:rPr lang="en-US" altLang="en-US" i="1"/>
              <a:t>Inclusion-</a:t>
            </a:r>
            <a:r>
              <a:rPr lang="en-US" altLang="en-US"/>
              <a:t>a process of addressing and responding to the diversity of needs of all</a:t>
            </a:r>
          </a:p>
          <a:p>
            <a:r>
              <a:rPr lang="en-US" altLang="en-US"/>
              <a:t>learners through increasing participation in learning, cultures and communities, and</a:t>
            </a:r>
          </a:p>
          <a:p>
            <a:r>
              <a:rPr lang="en-US" altLang="en-US"/>
              <a:t>reducing exclusion within and from education. It involves changes and modifications</a:t>
            </a:r>
          </a:p>
          <a:p>
            <a:r>
              <a:rPr lang="en-US" altLang="en-US"/>
              <a:t>in content, approaches, structures and strategies, with a common vision which covers</a:t>
            </a:r>
          </a:p>
          <a:p>
            <a:r>
              <a:rPr lang="en-US" altLang="en-US"/>
              <a:t>all children of the appropriate age range and a conviction that it is the responsibility</a:t>
            </a:r>
          </a:p>
          <a:p>
            <a:r>
              <a:rPr lang="en-US" altLang="en-US"/>
              <a:t>of the regular system to educate all children.</a:t>
            </a:r>
          </a:p>
          <a:p>
            <a:pPr eaLnBrk="1" hangingPunct="1">
              <a:spcBef>
                <a:spcPct val="0"/>
              </a:spcBef>
            </a:pPr>
            <a:r>
              <a:rPr lang="en-US" altLang="en-US"/>
              <a:t>Diversity-recognizing that all the people are unique in their own way. Diversity refers to socioeconomics, power, privilege, class, ethnicity, language, gender, age, ability, and sexual orientation and all other aspects of culture.</a:t>
            </a:r>
          </a:p>
          <a:p>
            <a:pPr eaLnBrk="1" hangingPunct="1">
              <a:spcBef>
                <a:spcPct val="0"/>
              </a:spcBef>
            </a:pPr>
            <a:r>
              <a:rPr lang="en-US" altLang="en-US"/>
              <a:t>Acceptance- The action or process of being respected and embraced and included in a group.</a:t>
            </a:r>
          </a:p>
        </p:txBody>
      </p:sp>
      <p:sp>
        <p:nvSpPr>
          <p:cNvPr id="11268" name="Slide Number Placeholder 3">
            <a:extLst>
              <a:ext uri="{FF2B5EF4-FFF2-40B4-BE49-F238E27FC236}">
                <a16:creationId xmlns:a16="http://schemas.microsoft.com/office/drawing/2014/main" id="{58104A1F-AB3C-4C71-BCEF-BAA07FE670B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E938950A-246E-4403-B41A-2B621B68EF75}" type="slidenum">
              <a:rPr lang="en-US" altLang="en-US" smtClean="0"/>
              <a:pPr/>
              <a:t>4</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t>
            </a:r>
            <a:r>
              <a:rPr lang="en-US" sz="1200" b="1" dirty="0"/>
              <a:t>Explain: </a:t>
            </a:r>
            <a:r>
              <a:rPr lang="en-US" sz="1200" dirty="0"/>
              <a:t>The following exercise helps us to name aspects of our identity that are important and unique to each of us as individuals. It helps us identify the different pieces of our identity and how that impacts who we are. </a:t>
            </a:r>
          </a:p>
          <a:p>
            <a:r>
              <a:rPr lang="en-US" sz="1200" dirty="0"/>
              <a:t>The teacher should complete a handout in advance to serve as a model for students. Use PowerPoint or Flipchart to display the components of your multicultural self. Example:</a:t>
            </a:r>
          </a:p>
          <a:p>
            <a:r>
              <a:rPr lang="en-US" sz="1200" b="1" dirty="0"/>
              <a:t>(Using the definition of culture from above)</a:t>
            </a:r>
            <a:endParaRPr lang="en-US" sz="1200" dirty="0"/>
          </a:p>
          <a:p>
            <a:r>
              <a:rPr lang="en-US" sz="1200" dirty="0"/>
              <a:t>Mrs. Adams</a:t>
            </a:r>
            <a:br>
              <a:rPr lang="en-US" sz="1200" dirty="0"/>
            </a:br>
            <a:r>
              <a:rPr lang="en-US" sz="1200" dirty="0"/>
              <a:t>Mother – Teacher – Writer – Biracial – Marathon Runner</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Share how each of your identity bubbles is a lens through which you see the world.</a:t>
            </a:r>
          </a:p>
          <a:p>
            <a:endParaRPr lang="en-US" dirty="0"/>
          </a:p>
        </p:txBody>
      </p:sp>
      <p:sp>
        <p:nvSpPr>
          <p:cNvPr id="4" name="Slide Number Placeholder 3"/>
          <p:cNvSpPr>
            <a:spLocks noGrp="1"/>
          </p:cNvSpPr>
          <p:nvPr>
            <p:ph type="sldNum" sz="quarter" idx="5"/>
          </p:nvPr>
        </p:nvSpPr>
        <p:spPr/>
        <p:txBody>
          <a:bodyPr/>
          <a:lstStyle/>
          <a:p>
            <a:fld id="{E1652014-D1FD-49DE-B06E-D57C6EB1B0C1}" type="slidenum">
              <a:rPr lang="en-US" smtClean="0"/>
              <a:t>8</a:t>
            </a:fld>
            <a:endParaRPr lang="en-US"/>
          </a:p>
        </p:txBody>
      </p:sp>
    </p:spTree>
    <p:extLst>
      <p:ext uri="{BB962C8B-B14F-4D97-AF65-F5344CB8AC3E}">
        <p14:creationId xmlns:p14="http://schemas.microsoft.com/office/powerpoint/2010/main" val="11032404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1652014-D1FD-49DE-B06E-D57C6EB1B0C1}" type="slidenum">
              <a:rPr lang="en-US" smtClean="0"/>
              <a:t>9</a:t>
            </a:fld>
            <a:endParaRPr lang="en-US"/>
          </a:p>
        </p:txBody>
      </p:sp>
    </p:spTree>
    <p:extLst>
      <p:ext uri="{BB962C8B-B14F-4D97-AF65-F5344CB8AC3E}">
        <p14:creationId xmlns:p14="http://schemas.microsoft.com/office/powerpoint/2010/main" val="22607180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Note: </a:t>
            </a:r>
            <a:r>
              <a:rPr lang="en-US" sz="1200" b="0" kern="1200" dirty="0">
                <a:solidFill>
                  <a:schemeClr val="tx1"/>
                </a:solidFill>
                <a:effectLst/>
                <a:latin typeface="+mn-lt"/>
                <a:ea typeface="+mn-ea"/>
                <a:cs typeface="+mn-cs"/>
              </a:rPr>
              <a:t>Explain to </a:t>
            </a:r>
            <a:r>
              <a:rPr lang="en-US" sz="1200" kern="1200" dirty="0">
                <a:solidFill>
                  <a:schemeClr val="tx1"/>
                </a:solidFill>
                <a:effectLst/>
                <a:latin typeface="+mn-lt"/>
                <a:ea typeface="+mn-ea"/>
                <a:cs typeface="+mn-cs"/>
              </a:rPr>
              <a:t>students that we have many identities as multicultural beings. Sometimes being unaware of our own or others' identities causes miscommunication.</a:t>
            </a:r>
            <a:endParaRPr lang="en-US" dirty="0"/>
          </a:p>
        </p:txBody>
      </p:sp>
      <p:sp>
        <p:nvSpPr>
          <p:cNvPr id="4" name="Slide Number Placeholder 3"/>
          <p:cNvSpPr>
            <a:spLocks noGrp="1"/>
          </p:cNvSpPr>
          <p:nvPr>
            <p:ph type="sldNum" sz="quarter" idx="5"/>
          </p:nvPr>
        </p:nvSpPr>
        <p:spPr/>
        <p:txBody>
          <a:bodyPr/>
          <a:lstStyle/>
          <a:p>
            <a:fld id="{E1652014-D1FD-49DE-B06E-D57C6EB1B0C1}" type="slidenum">
              <a:rPr lang="en-US" smtClean="0"/>
              <a:t>10</a:t>
            </a:fld>
            <a:endParaRPr lang="en-US"/>
          </a:p>
        </p:txBody>
      </p:sp>
    </p:spTree>
    <p:extLst>
      <p:ext uri="{BB962C8B-B14F-4D97-AF65-F5344CB8AC3E}">
        <p14:creationId xmlns:p14="http://schemas.microsoft.com/office/powerpoint/2010/main" val="11707071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1652014-D1FD-49DE-B06E-D57C6EB1B0C1}" type="slidenum">
              <a:rPr lang="en-US" smtClean="0"/>
              <a:t>12</a:t>
            </a:fld>
            <a:endParaRPr lang="en-US"/>
          </a:p>
        </p:txBody>
      </p:sp>
    </p:spTree>
    <p:extLst>
      <p:ext uri="{BB962C8B-B14F-4D97-AF65-F5344CB8AC3E}">
        <p14:creationId xmlns:p14="http://schemas.microsoft.com/office/powerpoint/2010/main" val="34467601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8914" name="Shape 74">
            <a:extLst>
              <a:ext uri="{FF2B5EF4-FFF2-40B4-BE49-F238E27FC236}">
                <a16:creationId xmlns:a16="http://schemas.microsoft.com/office/drawing/2014/main" id="{60F7D118-FFC3-4035-AAEC-70C6BAFC4825}"/>
              </a:ext>
            </a:extLst>
          </p:cNvPr>
          <p:cNvSpPr>
            <a:spLocks noGrp="1" noRot="1" noChangeAspect="1" noTextEdit="1"/>
          </p:cNvSpPr>
          <p:nvPr>
            <p:ph type="sldImg" idx="2"/>
          </p:nvPr>
        </p:nvSpPr>
        <p:spPr bwMode="auto">
          <a:xfrm>
            <a:off x="1143000" y="685800"/>
            <a:ext cx="4572000" cy="3429000"/>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 name="T15" fmla="*/ 0 w 120000"/>
              <a:gd name="T16" fmla="*/ 0 h 120000"/>
              <a:gd name="T17" fmla="*/ 120000 w 120000"/>
              <a:gd name="T18" fmla="*/ 120000 h 120000"/>
            </a:gdLst>
            <a:ahLst/>
            <a:cxnLst>
              <a:cxn ang="T10">
                <a:pos x="T0" y="T1"/>
              </a:cxn>
              <a:cxn ang="T11">
                <a:pos x="T2" y="T3"/>
              </a:cxn>
              <a:cxn ang="T12">
                <a:pos x="T4" y="T5"/>
              </a:cxn>
              <a:cxn ang="T13">
                <a:pos x="T6" y="T7"/>
              </a:cxn>
              <a:cxn ang="T14">
                <a:pos x="T8" y="T9"/>
              </a:cxn>
            </a:cxnLst>
            <a:rect l="T15" t="T16" r="T17" b="T18"/>
            <a:pathLst>
              <a:path w="120000" h="120000" extrusionOk="0">
                <a:moveTo>
                  <a:pt x="0" y="0"/>
                </a:moveTo>
                <a:lnTo>
                  <a:pt x="120000" y="0"/>
                </a:lnTo>
                <a:lnTo>
                  <a:pt x="120000" y="120000"/>
                </a:lnTo>
                <a:lnTo>
                  <a:pt x="0" y="120000"/>
                </a:lnTo>
                <a:lnTo>
                  <a:pt x="0" y="0"/>
                </a:lnTo>
                <a:close/>
              </a:path>
            </a:pathLst>
          </a:custGeom>
          <a:noFill/>
          <a:ln w="9525" cap="flat">
            <a:solidFill>
              <a:srgbClr val="000000"/>
            </a:solidFill>
            <a:round/>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38915" name="Shape 75">
            <a:extLst>
              <a:ext uri="{FF2B5EF4-FFF2-40B4-BE49-F238E27FC236}">
                <a16:creationId xmlns:a16="http://schemas.microsoft.com/office/drawing/2014/main" id="{8876CD92-C5ED-4045-8FAA-51A939A3E608}"/>
              </a:ext>
            </a:extLst>
          </p:cNvPr>
          <p:cNvSpPr>
            <a:spLocks noGrp="1" noChangeArrowheads="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bodyPr>
          <a:lstStyle/>
          <a:p>
            <a:pPr marL="457200" indent="-298450">
              <a:lnSpc>
                <a:spcPct val="115000"/>
              </a:lnSpc>
              <a:spcBef>
                <a:spcPct val="0"/>
              </a:spcBef>
              <a:buClr>
                <a:srgbClr val="44546A"/>
              </a:buClr>
              <a:buSzPts val="1100"/>
              <a:buFont typeface="Arial" panose="020B0604020202020204" pitchFamily="34" charset="0"/>
              <a:buChar char="●"/>
            </a:pPr>
            <a:r>
              <a:rPr lang="en-US" altLang="en-US" dirty="0">
                <a:solidFill>
                  <a:srgbClr val="44546A"/>
                </a:solidFill>
              </a:rPr>
              <a:t>Review </a:t>
            </a:r>
            <a:r>
              <a:rPr lang="en-US" altLang="en-US" dirty="0" err="1">
                <a:solidFill>
                  <a:srgbClr val="44546A"/>
                </a:solidFill>
              </a:rPr>
              <a:t>SafeVoice</a:t>
            </a:r>
            <a:r>
              <a:rPr lang="en-US" altLang="en-US" dirty="0">
                <a:solidFill>
                  <a:srgbClr val="44546A"/>
                </a:solidFill>
              </a:rPr>
              <a:t> (lesson 1 information) and ways </a:t>
            </a:r>
            <a:r>
              <a:rPr lang="en-US" altLang="en-US" b="1" dirty="0">
                <a:solidFill>
                  <a:srgbClr val="44546A"/>
                </a:solidFill>
              </a:rPr>
              <a:t>students can report incidents involving bullying, cyberbullying and racial or gender harassment</a:t>
            </a:r>
            <a:r>
              <a:rPr lang="en-US" altLang="en-US" dirty="0">
                <a:solidFill>
                  <a:srgbClr val="44546A"/>
                </a:solidFill>
              </a:rPr>
              <a:t>. </a:t>
            </a:r>
          </a:p>
          <a:p>
            <a:pPr marL="457200" indent="-298450">
              <a:lnSpc>
                <a:spcPct val="115000"/>
              </a:lnSpc>
              <a:spcBef>
                <a:spcPct val="0"/>
              </a:spcBef>
              <a:buClr>
                <a:srgbClr val="44546A"/>
              </a:buClr>
              <a:buSzPts val="1100"/>
              <a:buFont typeface="Arial" panose="020B0604020202020204" pitchFamily="34" charset="0"/>
              <a:buChar char="●"/>
            </a:pPr>
            <a:r>
              <a:rPr lang="en-US" altLang="en-US" dirty="0">
                <a:solidFill>
                  <a:srgbClr val="44546A"/>
                </a:solidFill>
              </a:rPr>
              <a:t>This is a </a:t>
            </a:r>
            <a:r>
              <a:rPr lang="en-US" altLang="en-US" b="1" dirty="0">
                <a:solidFill>
                  <a:srgbClr val="44546A"/>
                </a:solidFill>
              </a:rPr>
              <a:t>re-occurring theme in all four lessons </a:t>
            </a:r>
            <a:r>
              <a:rPr lang="en-US" altLang="en-US" dirty="0">
                <a:solidFill>
                  <a:srgbClr val="44546A"/>
                </a:solidFill>
              </a:rPr>
              <a:t>for the Civil Rights and Me. </a:t>
            </a:r>
          </a:p>
          <a:p>
            <a:pPr marL="914400" lvl="1" indent="-298450">
              <a:lnSpc>
                <a:spcPct val="115000"/>
              </a:lnSpc>
              <a:spcBef>
                <a:spcPct val="0"/>
              </a:spcBef>
              <a:buClr>
                <a:srgbClr val="44546A"/>
              </a:buClr>
              <a:buSzPts val="1100"/>
              <a:buFont typeface="Arial" panose="020B0604020202020204" pitchFamily="34" charset="0"/>
              <a:buChar char="●"/>
            </a:pPr>
            <a:r>
              <a:rPr lang="en-US" altLang="en-US" dirty="0">
                <a:solidFill>
                  <a:srgbClr val="44546A"/>
                </a:solidFill>
              </a:rPr>
              <a:t>Reporting empowers students to make a difference and correct an issue they witness at school or in the community</a:t>
            </a:r>
          </a:p>
          <a:p>
            <a:pPr marL="914400" lvl="1" indent="-298450">
              <a:lnSpc>
                <a:spcPct val="115000"/>
              </a:lnSpc>
              <a:spcBef>
                <a:spcPct val="0"/>
              </a:spcBef>
              <a:buClr>
                <a:srgbClr val="44546A"/>
              </a:buClr>
              <a:buSzPts val="1100"/>
              <a:buFont typeface="Arial" panose="020B0604020202020204" pitchFamily="34" charset="0"/>
              <a:buChar char="●"/>
            </a:pPr>
            <a:r>
              <a:rPr lang="en-US" altLang="en-US" dirty="0">
                <a:solidFill>
                  <a:srgbClr val="44546A"/>
                </a:solidFill>
              </a:rPr>
              <a:t>Along with notifying administrators, teachers, and filing incident reports, Safe Voice is how WCSD students should report ANY form of harassment.</a:t>
            </a:r>
          </a:p>
          <a:p>
            <a:pPr marL="914400" lvl="1" indent="-298450">
              <a:lnSpc>
                <a:spcPct val="115000"/>
              </a:lnSpc>
              <a:spcBef>
                <a:spcPct val="0"/>
              </a:spcBef>
              <a:buClr>
                <a:srgbClr val="44546A"/>
              </a:buClr>
              <a:buSzPts val="1100"/>
              <a:buFont typeface="Arial" panose="020B0604020202020204" pitchFamily="34" charset="0"/>
              <a:buChar char="●"/>
            </a:pPr>
            <a:r>
              <a:rPr lang="en-US" altLang="en-US" dirty="0">
                <a:solidFill>
                  <a:srgbClr val="44546A"/>
                </a:solidFill>
              </a:rPr>
              <a:t>Reporting and Informing are different from tattling and “snitching” </a:t>
            </a: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1371600" y="3754120"/>
            <a:ext cx="6400800" cy="1752600"/>
          </a:xfrm>
        </p:spPr>
        <p:txBody>
          <a:bodyPr/>
          <a:lstStyle>
            <a:lvl1pPr marL="0" indent="0" algn="ctr">
              <a:buNone/>
              <a:defRPr>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12198537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879600"/>
            <a:ext cx="8229600" cy="395224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5">
            <a:extLst>
              <a:ext uri="{FF2B5EF4-FFF2-40B4-BE49-F238E27FC236}">
                <a16:creationId xmlns:a16="http://schemas.microsoft.com/office/drawing/2014/main" id="{E54A2C4D-9C58-4AA5-B894-398028CE124F}"/>
              </a:ext>
            </a:extLst>
          </p:cNvPr>
          <p:cNvSpPr>
            <a:spLocks noGrp="1"/>
          </p:cNvSpPr>
          <p:nvPr>
            <p:ph type="sldNum" sz="quarter" idx="10"/>
          </p:nvPr>
        </p:nvSpPr>
        <p:spPr/>
        <p:txBody>
          <a:bodyPr/>
          <a:lstStyle>
            <a:lvl1pPr>
              <a:defRPr/>
            </a:lvl1pPr>
          </a:lstStyle>
          <a:p>
            <a:fld id="{1A415753-C709-49F1-BD45-C8D912DA1654}" type="slidenum">
              <a:rPr lang="en-US" altLang="en-US"/>
              <a:pPr/>
              <a:t>‹#›</a:t>
            </a:fld>
            <a:endParaRPr lang="en-US" altLang="en-US"/>
          </a:p>
        </p:txBody>
      </p:sp>
    </p:spTree>
    <p:extLst>
      <p:ext uri="{BB962C8B-B14F-4D97-AF65-F5344CB8AC3E}">
        <p14:creationId xmlns:p14="http://schemas.microsoft.com/office/powerpoint/2010/main" val="14421184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883664"/>
            <a:ext cx="4038600" cy="398779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883664"/>
            <a:ext cx="4038600" cy="398779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5">
            <a:extLst>
              <a:ext uri="{FF2B5EF4-FFF2-40B4-BE49-F238E27FC236}">
                <a16:creationId xmlns:a16="http://schemas.microsoft.com/office/drawing/2014/main" id="{2E59FFCD-B8C6-4F74-999E-C40AB336DCAB}"/>
              </a:ext>
            </a:extLst>
          </p:cNvPr>
          <p:cNvSpPr>
            <a:spLocks noGrp="1"/>
          </p:cNvSpPr>
          <p:nvPr>
            <p:ph type="sldNum" sz="quarter" idx="10"/>
          </p:nvPr>
        </p:nvSpPr>
        <p:spPr/>
        <p:txBody>
          <a:bodyPr/>
          <a:lstStyle>
            <a:lvl1pPr>
              <a:defRPr/>
            </a:lvl1pPr>
          </a:lstStyle>
          <a:p>
            <a:fld id="{45581812-9D7A-4DCD-9109-88833C115AE5}" type="slidenum">
              <a:rPr lang="en-US" altLang="en-US"/>
              <a:pPr/>
              <a:t>‹#›</a:t>
            </a:fld>
            <a:endParaRPr lang="en-US" altLang="en-US"/>
          </a:p>
        </p:txBody>
      </p:sp>
    </p:spTree>
    <p:extLst>
      <p:ext uri="{BB962C8B-B14F-4D97-AF65-F5344CB8AC3E}">
        <p14:creationId xmlns:p14="http://schemas.microsoft.com/office/powerpoint/2010/main" val="7323547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883664"/>
            <a:ext cx="4040188" cy="639762"/>
          </a:xfrm>
        </p:spPr>
        <p:txBody>
          <a:bodyPr anchor="ct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560320"/>
            <a:ext cx="4040188" cy="32512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5" y="1883664"/>
            <a:ext cx="4041775" cy="639762"/>
          </a:xfrm>
        </p:spPr>
        <p:txBody>
          <a:bodyPr anchor="ct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560320"/>
            <a:ext cx="4041775" cy="32512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a:extLst>
              <a:ext uri="{FF2B5EF4-FFF2-40B4-BE49-F238E27FC236}">
                <a16:creationId xmlns:a16="http://schemas.microsoft.com/office/drawing/2014/main" id="{BA2CAC75-B284-48E4-8BB6-AC6AF5269F5B}"/>
              </a:ext>
            </a:extLst>
          </p:cNvPr>
          <p:cNvSpPr>
            <a:spLocks noGrp="1"/>
          </p:cNvSpPr>
          <p:nvPr>
            <p:ph type="sldNum" sz="quarter" idx="10"/>
          </p:nvPr>
        </p:nvSpPr>
        <p:spPr/>
        <p:txBody>
          <a:bodyPr/>
          <a:lstStyle>
            <a:lvl1pPr>
              <a:defRPr/>
            </a:lvl1pPr>
          </a:lstStyle>
          <a:p>
            <a:fld id="{3F8FCC54-7240-4ED9-910C-93AC2BA677C5}" type="slidenum">
              <a:rPr lang="en-US" altLang="en-US"/>
              <a:pPr/>
              <a:t>‹#›</a:t>
            </a:fld>
            <a:endParaRPr lang="en-US" altLang="en-US"/>
          </a:p>
        </p:txBody>
      </p:sp>
    </p:spTree>
    <p:extLst>
      <p:ext uri="{BB962C8B-B14F-4D97-AF65-F5344CB8AC3E}">
        <p14:creationId xmlns:p14="http://schemas.microsoft.com/office/powerpoint/2010/main" val="19994581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7C891516-8746-419D-9779-8AA5CF07C080}"/>
              </a:ext>
            </a:extLst>
          </p:cNvPr>
          <p:cNvSpPr>
            <a:spLocks noGrp="1"/>
          </p:cNvSpPr>
          <p:nvPr>
            <p:ph type="sldNum" sz="quarter" idx="10"/>
          </p:nvPr>
        </p:nvSpPr>
        <p:spPr/>
        <p:txBody>
          <a:bodyPr/>
          <a:lstStyle>
            <a:lvl1pPr>
              <a:defRPr/>
            </a:lvl1pPr>
          </a:lstStyle>
          <a:p>
            <a:fld id="{2BA9BA0A-4473-438B-B0B3-056E37BF4C60}" type="slidenum">
              <a:rPr lang="en-US" altLang="en-US"/>
              <a:pPr/>
              <a:t>‹#›</a:t>
            </a:fld>
            <a:endParaRPr lang="en-US" altLang="en-US"/>
          </a:p>
        </p:txBody>
      </p:sp>
    </p:spTree>
    <p:extLst>
      <p:ext uri="{BB962C8B-B14F-4D97-AF65-F5344CB8AC3E}">
        <p14:creationId xmlns:p14="http://schemas.microsoft.com/office/powerpoint/2010/main" val="39924511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cSld name="Section header">
    <p:bg>
      <p:bgPr>
        <a:solidFill>
          <a:srgbClr val="194EBF"/>
        </a:solidFill>
        <a:effectLst/>
      </p:bgPr>
    </p:bg>
    <p:spTree>
      <p:nvGrpSpPr>
        <p:cNvPr id="1" name="Shape 30"/>
        <p:cNvGrpSpPr/>
        <p:nvPr/>
      </p:nvGrpSpPr>
      <p:grpSpPr>
        <a:xfrm>
          <a:off x="0" y="0"/>
          <a:ext cx="0" cy="0"/>
          <a:chOff x="0" y="0"/>
          <a:chExt cx="0" cy="0"/>
        </a:xfrm>
      </p:grpSpPr>
      <p:cxnSp>
        <p:nvCxnSpPr>
          <p:cNvPr id="3" name="Shape 32">
            <a:extLst>
              <a:ext uri="{FF2B5EF4-FFF2-40B4-BE49-F238E27FC236}">
                <a16:creationId xmlns:a16="http://schemas.microsoft.com/office/drawing/2014/main" id="{8595D99D-8AA2-4B4E-B44C-CAFC7547570F}"/>
              </a:ext>
            </a:extLst>
          </p:cNvPr>
          <p:cNvCxnSpPr>
            <a:cxnSpLocks noChangeShapeType="1"/>
          </p:cNvCxnSpPr>
          <p:nvPr/>
        </p:nvCxnSpPr>
        <p:spPr bwMode="auto">
          <a:xfrm>
            <a:off x="2478088" y="6319838"/>
            <a:ext cx="6243637" cy="0"/>
          </a:xfrm>
          <a:prstGeom prst="straightConnector1">
            <a:avLst/>
          </a:prstGeom>
          <a:noFill/>
          <a:ln w="19050">
            <a:solidFill>
              <a:srgbClr val="FFFFFF"/>
            </a:solidFill>
            <a:round/>
            <a:headEnd/>
            <a:tailEnd/>
          </a:ln>
          <a:extLst>
            <a:ext uri="{909E8E84-426E-40DD-AFC4-6F175D3DCCD1}">
              <a14:hiddenFill xmlns:a14="http://schemas.microsoft.com/office/drawing/2010/main">
                <a:noFill/>
              </a14:hiddenFill>
            </a:ext>
          </a:extLst>
        </p:spPr>
      </p:cxnSp>
      <p:cxnSp>
        <p:nvCxnSpPr>
          <p:cNvPr id="4" name="Shape 33">
            <a:extLst>
              <a:ext uri="{FF2B5EF4-FFF2-40B4-BE49-F238E27FC236}">
                <a16:creationId xmlns:a16="http://schemas.microsoft.com/office/drawing/2014/main" id="{07577D88-10C1-4540-ADCC-D9B2AE033D26}"/>
              </a:ext>
            </a:extLst>
          </p:cNvPr>
          <p:cNvCxnSpPr>
            <a:cxnSpLocks noChangeShapeType="1"/>
          </p:cNvCxnSpPr>
          <p:nvPr/>
        </p:nvCxnSpPr>
        <p:spPr bwMode="auto">
          <a:xfrm>
            <a:off x="2478088" y="554038"/>
            <a:ext cx="6243637" cy="0"/>
          </a:xfrm>
          <a:prstGeom prst="straightConnector1">
            <a:avLst/>
          </a:prstGeom>
          <a:noFill/>
          <a:ln w="38100">
            <a:solidFill>
              <a:srgbClr val="FFFFFF"/>
            </a:solidFill>
            <a:round/>
            <a:headEnd/>
            <a:tailEnd/>
          </a:ln>
          <a:extLst>
            <a:ext uri="{909E8E84-426E-40DD-AFC4-6F175D3DCCD1}">
              <a14:hiddenFill xmlns:a14="http://schemas.microsoft.com/office/drawing/2010/main">
                <a:noFill/>
              </a14:hiddenFill>
            </a:ext>
          </a:extLst>
        </p:spPr>
      </p:cxnSp>
      <p:sp>
        <p:nvSpPr>
          <p:cNvPr id="34" name="Shape 34"/>
          <p:cNvSpPr txBox="1">
            <a:spLocks noGrp="1"/>
          </p:cNvSpPr>
          <p:nvPr>
            <p:ph type="ctrTitle"/>
          </p:nvPr>
        </p:nvSpPr>
        <p:spPr>
          <a:xfrm>
            <a:off x="2371725" y="840300"/>
            <a:ext cx="6331500" cy="2056000"/>
          </a:xfrm>
          <a:prstGeom prst="rect">
            <a:avLst/>
          </a:prstGeom>
          <a:noFill/>
          <a:ln>
            <a:noFill/>
          </a:ln>
        </p:spPr>
        <p:txBody>
          <a:bodyPr lIns="91425" tIns="91425" rIns="91425" bIns="91425" anchor="b"/>
          <a:lstStyle>
            <a:lvl1pPr marL="0" marR="0" lvl="0" indent="0" algn="l" rtl="0">
              <a:lnSpc>
                <a:spcPct val="100000"/>
              </a:lnSpc>
              <a:spcBef>
                <a:spcPts val="0"/>
              </a:spcBef>
              <a:spcAft>
                <a:spcPts val="0"/>
              </a:spcAft>
              <a:buClr>
                <a:srgbClr val="FFFFFF"/>
              </a:buClr>
              <a:buSzPts val="4800"/>
              <a:buFont typeface="Helvetica Neue"/>
              <a:buNone/>
              <a:defRPr sz="4800" b="1" i="0" u="none" strike="noStrike" cap="none">
                <a:solidFill>
                  <a:srgbClr val="FFFFFF"/>
                </a:solidFill>
                <a:latin typeface="Helvetica Neue"/>
                <a:ea typeface="Helvetica Neue"/>
                <a:cs typeface="Helvetica Neue"/>
                <a:sym typeface="Helvetica Neue"/>
              </a:defRPr>
            </a:lvl1pPr>
            <a:lvl2pPr lvl="1" indent="0" rtl="0">
              <a:spcBef>
                <a:spcPts val="0"/>
              </a:spcBef>
              <a:buClr>
                <a:srgbClr val="FFFFFF"/>
              </a:buClr>
              <a:buSzPts val="4800"/>
              <a:buFont typeface="Raleway"/>
              <a:buNone/>
              <a:defRPr sz="4800" b="1">
                <a:solidFill>
                  <a:srgbClr val="FFFFFF"/>
                </a:solidFill>
                <a:latin typeface="Raleway"/>
                <a:ea typeface="Raleway"/>
                <a:cs typeface="Raleway"/>
                <a:sym typeface="Raleway"/>
              </a:defRPr>
            </a:lvl2pPr>
            <a:lvl3pPr lvl="2" indent="0" rtl="0">
              <a:spcBef>
                <a:spcPts val="0"/>
              </a:spcBef>
              <a:buClr>
                <a:srgbClr val="FFFFFF"/>
              </a:buClr>
              <a:buSzPts val="4800"/>
              <a:buFont typeface="Raleway"/>
              <a:buNone/>
              <a:defRPr sz="4800" b="1">
                <a:solidFill>
                  <a:srgbClr val="FFFFFF"/>
                </a:solidFill>
                <a:latin typeface="Raleway"/>
                <a:ea typeface="Raleway"/>
                <a:cs typeface="Raleway"/>
                <a:sym typeface="Raleway"/>
              </a:defRPr>
            </a:lvl3pPr>
            <a:lvl4pPr lvl="3" indent="0" rtl="0">
              <a:spcBef>
                <a:spcPts val="0"/>
              </a:spcBef>
              <a:buClr>
                <a:srgbClr val="FFFFFF"/>
              </a:buClr>
              <a:buSzPts val="4800"/>
              <a:buFont typeface="Raleway"/>
              <a:buNone/>
              <a:defRPr sz="4800" b="1">
                <a:solidFill>
                  <a:srgbClr val="FFFFFF"/>
                </a:solidFill>
                <a:latin typeface="Raleway"/>
                <a:ea typeface="Raleway"/>
                <a:cs typeface="Raleway"/>
                <a:sym typeface="Raleway"/>
              </a:defRPr>
            </a:lvl4pPr>
            <a:lvl5pPr lvl="4" indent="0" rtl="0">
              <a:spcBef>
                <a:spcPts val="0"/>
              </a:spcBef>
              <a:buClr>
                <a:srgbClr val="FFFFFF"/>
              </a:buClr>
              <a:buSzPts val="4800"/>
              <a:buFont typeface="Raleway"/>
              <a:buNone/>
              <a:defRPr sz="4800" b="1">
                <a:solidFill>
                  <a:srgbClr val="FFFFFF"/>
                </a:solidFill>
                <a:latin typeface="Raleway"/>
                <a:ea typeface="Raleway"/>
                <a:cs typeface="Raleway"/>
                <a:sym typeface="Raleway"/>
              </a:defRPr>
            </a:lvl5pPr>
            <a:lvl6pPr lvl="5" indent="0" rtl="0">
              <a:spcBef>
                <a:spcPts val="0"/>
              </a:spcBef>
              <a:buClr>
                <a:srgbClr val="FFFFFF"/>
              </a:buClr>
              <a:buSzPts val="4800"/>
              <a:buFont typeface="Raleway"/>
              <a:buNone/>
              <a:defRPr sz="4800" b="1">
                <a:solidFill>
                  <a:srgbClr val="FFFFFF"/>
                </a:solidFill>
                <a:latin typeface="Raleway"/>
                <a:ea typeface="Raleway"/>
                <a:cs typeface="Raleway"/>
                <a:sym typeface="Raleway"/>
              </a:defRPr>
            </a:lvl6pPr>
            <a:lvl7pPr lvl="6" indent="0" rtl="0">
              <a:spcBef>
                <a:spcPts val="0"/>
              </a:spcBef>
              <a:buClr>
                <a:srgbClr val="FFFFFF"/>
              </a:buClr>
              <a:buSzPts val="4800"/>
              <a:buFont typeface="Raleway"/>
              <a:buNone/>
              <a:defRPr sz="4800" b="1">
                <a:solidFill>
                  <a:srgbClr val="FFFFFF"/>
                </a:solidFill>
                <a:latin typeface="Raleway"/>
                <a:ea typeface="Raleway"/>
                <a:cs typeface="Raleway"/>
                <a:sym typeface="Raleway"/>
              </a:defRPr>
            </a:lvl7pPr>
            <a:lvl8pPr lvl="7" indent="0" rtl="0">
              <a:spcBef>
                <a:spcPts val="0"/>
              </a:spcBef>
              <a:buClr>
                <a:srgbClr val="FFFFFF"/>
              </a:buClr>
              <a:buSzPts val="4800"/>
              <a:buFont typeface="Raleway"/>
              <a:buNone/>
              <a:defRPr sz="4800" b="1">
                <a:solidFill>
                  <a:srgbClr val="FFFFFF"/>
                </a:solidFill>
                <a:latin typeface="Raleway"/>
                <a:ea typeface="Raleway"/>
                <a:cs typeface="Raleway"/>
                <a:sym typeface="Raleway"/>
              </a:defRPr>
            </a:lvl8pPr>
            <a:lvl9pPr lvl="8" indent="0" rtl="0">
              <a:spcBef>
                <a:spcPts val="0"/>
              </a:spcBef>
              <a:buClr>
                <a:srgbClr val="FFFFFF"/>
              </a:buClr>
              <a:buSzPts val="4800"/>
              <a:buFont typeface="Raleway"/>
              <a:buNone/>
              <a:defRPr sz="4800" b="1">
                <a:solidFill>
                  <a:srgbClr val="FFFFFF"/>
                </a:solidFill>
                <a:latin typeface="Raleway"/>
                <a:ea typeface="Raleway"/>
                <a:cs typeface="Raleway"/>
                <a:sym typeface="Raleway"/>
              </a:defRPr>
            </a:lvl9pPr>
          </a:lstStyle>
          <a:p>
            <a:endParaRPr/>
          </a:p>
        </p:txBody>
      </p:sp>
      <p:sp>
        <p:nvSpPr>
          <p:cNvPr id="5" name="Shape 31">
            <a:extLst>
              <a:ext uri="{FF2B5EF4-FFF2-40B4-BE49-F238E27FC236}">
                <a16:creationId xmlns:a16="http://schemas.microsoft.com/office/drawing/2014/main" id="{113C715C-0F64-4FF7-80A4-C2810E157CB2}"/>
              </a:ext>
            </a:extLst>
          </p:cNvPr>
          <p:cNvSpPr txBox="1">
            <a:spLocks noGrp="1"/>
          </p:cNvSpPr>
          <p:nvPr>
            <p:ph type="sldNum" idx="10"/>
          </p:nvPr>
        </p:nvSpPr>
        <p:spPr>
          <a:xfrm>
            <a:off x="349250" y="5956300"/>
            <a:ext cx="547688" cy="523875"/>
          </a:xfrm>
        </p:spPr>
        <p:txBody>
          <a:bodyPr lIns="91425" tIns="91425" rIns="91425" bIns="91425">
            <a:noAutofit/>
          </a:bodyPr>
          <a:lstStyle>
            <a:lvl1pPr indent="-88900">
              <a:spcBef>
                <a:spcPts val="0"/>
              </a:spcBef>
              <a:spcAft>
                <a:spcPts val="0"/>
              </a:spcAft>
              <a:buClr>
                <a:schemeClr val="lt1"/>
              </a:buClr>
              <a:buSzPts val="1400"/>
              <a:defRPr sz="1400">
                <a:solidFill>
                  <a:schemeClr val="lt1"/>
                </a:solidFill>
                <a:latin typeface="Arial"/>
                <a:ea typeface="Arial"/>
                <a:cs typeface="Arial"/>
                <a:sym typeface="Arial"/>
              </a:defRPr>
            </a:lvl1pPr>
          </a:lstStyle>
          <a:p>
            <a:pPr>
              <a:defRPr/>
            </a:pPr>
            <a:fld id="{FB14F39F-81D4-41C0-95A4-AEACB6FBF7AE}" type="slidenum">
              <a:rPr lang="en"/>
              <a:pPr>
                <a:defRPr/>
              </a:pPr>
              <a:t>‹#›</a:t>
            </a:fld>
            <a:endParaRPr lang="en"/>
          </a:p>
        </p:txBody>
      </p:sp>
    </p:spTree>
    <p:extLst>
      <p:ext uri="{BB962C8B-B14F-4D97-AF65-F5344CB8AC3E}">
        <p14:creationId xmlns:p14="http://schemas.microsoft.com/office/powerpoint/2010/main" val="18879867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8"/>
          <a:srcRect/>
          <a:stretch>
            <a:fillRect/>
          </a:stretch>
        </a:blip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C81FCA66-D24E-425B-88B1-64E3D1417BA2}"/>
              </a:ext>
            </a:extLst>
          </p:cNvPr>
          <p:cNvSpPr>
            <a:spLocks noGrp="1"/>
          </p:cNvSpPr>
          <p:nvPr>
            <p:ph type="title"/>
          </p:nvPr>
        </p:nvSpPr>
        <p:spPr bwMode="auto">
          <a:xfrm>
            <a:off x="457200" y="955675"/>
            <a:ext cx="8229600" cy="801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65952C95-DC43-457F-8BCF-35F2573F0176}"/>
              </a:ext>
            </a:extLst>
          </p:cNvPr>
          <p:cNvSpPr>
            <a:spLocks noGrp="1"/>
          </p:cNvSpPr>
          <p:nvPr>
            <p:ph type="body" idx="1"/>
          </p:nvPr>
        </p:nvSpPr>
        <p:spPr bwMode="auto">
          <a:xfrm>
            <a:off x="457200" y="1879600"/>
            <a:ext cx="8229600" cy="395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 name="Slide Number Placeholder 5">
            <a:extLst>
              <a:ext uri="{FF2B5EF4-FFF2-40B4-BE49-F238E27FC236}">
                <a16:creationId xmlns:a16="http://schemas.microsoft.com/office/drawing/2014/main" id="{DFABAC18-2495-4F7A-944F-BCDE51C32713}"/>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chemeClr val="bg1"/>
                </a:solidFill>
              </a:defRPr>
            </a:lvl1pPr>
          </a:lstStyle>
          <a:p>
            <a:fld id="{5D914FF6-70C6-4009-80C5-DB9C4B4C5A86}"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67" r:id="rId1"/>
    <p:sldLayoutId id="2147483663" r:id="rId2"/>
    <p:sldLayoutId id="2147483664" r:id="rId3"/>
    <p:sldLayoutId id="2147483665" r:id="rId4"/>
    <p:sldLayoutId id="2147483666" r:id="rId5"/>
    <p:sldLayoutId id="2147483668" r:id="rId6"/>
  </p:sldLayoutIdLst>
  <p:txStyles>
    <p:titleStyle>
      <a:lvl1pPr algn="ctr" defTabSz="457200" rtl="0" eaLnBrk="0" fontAlgn="base" hangingPunct="0">
        <a:spcBef>
          <a:spcPct val="0"/>
        </a:spcBef>
        <a:spcAft>
          <a:spcPct val="0"/>
        </a:spcAft>
        <a:defRPr sz="4400" kern="1200">
          <a:solidFill>
            <a:schemeClr val="tx2"/>
          </a:solidFill>
          <a:latin typeface="+mj-lt"/>
          <a:ea typeface="MS PGothic" panose="020B0600070205080204" pitchFamily="34" charset="-128"/>
          <a:cs typeface="+mj-cs"/>
        </a:defRPr>
      </a:lvl1pPr>
      <a:lvl2pPr algn="ctr" defTabSz="457200" rtl="0" eaLnBrk="0" fontAlgn="base" hangingPunct="0">
        <a:spcBef>
          <a:spcPct val="0"/>
        </a:spcBef>
        <a:spcAft>
          <a:spcPct val="0"/>
        </a:spcAft>
        <a:defRPr sz="4400">
          <a:solidFill>
            <a:schemeClr val="tx2"/>
          </a:solidFill>
          <a:latin typeface="Calibri" panose="020F0502020204030204" pitchFamily="34" charset="0"/>
          <a:ea typeface="MS PGothic" panose="020B0600070205080204" pitchFamily="34" charset="-128"/>
        </a:defRPr>
      </a:lvl2pPr>
      <a:lvl3pPr algn="ctr" defTabSz="457200" rtl="0" eaLnBrk="0" fontAlgn="base" hangingPunct="0">
        <a:spcBef>
          <a:spcPct val="0"/>
        </a:spcBef>
        <a:spcAft>
          <a:spcPct val="0"/>
        </a:spcAft>
        <a:defRPr sz="4400">
          <a:solidFill>
            <a:schemeClr val="tx2"/>
          </a:solidFill>
          <a:latin typeface="Calibri" panose="020F0502020204030204" pitchFamily="34" charset="0"/>
          <a:ea typeface="MS PGothic" panose="020B0600070205080204" pitchFamily="34" charset="-128"/>
        </a:defRPr>
      </a:lvl3pPr>
      <a:lvl4pPr algn="ctr" defTabSz="457200" rtl="0" eaLnBrk="0" fontAlgn="base" hangingPunct="0">
        <a:spcBef>
          <a:spcPct val="0"/>
        </a:spcBef>
        <a:spcAft>
          <a:spcPct val="0"/>
        </a:spcAft>
        <a:defRPr sz="4400">
          <a:solidFill>
            <a:schemeClr val="tx2"/>
          </a:solidFill>
          <a:latin typeface="Calibri" panose="020F0502020204030204" pitchFamily="34" charset="0"/>
          <a:ea typeface="MS PGothic" panose="020B0600070205080204" pitchFamily="34" charset="-128"/>
        </a:defRPr>
      </a:lvl4pPr>
      <a:lvl5pPr algn="ctr" defTabSz="457200" rtl="0" eaLnBrk="0" fontAlgn="base" hangingPunct="0">
        <a:spcBef>
          <a:spcPct val="0"/>
        </a:spcBef>
        <a:spcAft>
          <a:spcPct val="0"/>
        </a:spcAft>
        <a:defRPr sz="4400">
          <a:solidFill>
            <a:schemeClr val="tx2"/>
          </a:solidFill>
          <a:latin typeface="Calibri" panose="020F0502020204030204" pitchFamily="34" charset="0"/>
          <a:ea typeface="MS PGothic" panose="020B0600070205080204" pitchFamily="34" charset="-128"/>
        </a:defRPr>
      </a:lvl5pPr>
      <a:lvl6pPr marL="457200" algn="ctr" defTabSz="457200" rtl="0" fontAlgn="base">
        <a:spcBef>
          <a:spcPct val="0"/>
        </a:spcBef>
        <a:spcAft>
          <a:spcPct val="0"/>
        </a:spcAft>
        <a:defRPr sz="4400">
          <a:solidFill>
            <a:schemeClr val="tx2"/>
          </a:solidFill>
          <a:latin typeface="Calibri" panose="020F0502020204030204" pitchFamily="34" charset="0"/>
          <a:ea typeface="MS PGothic" panose="020B0600070205080204" pitchFamily="34" charset="-128"/>
        </a:defRPr>
      </a:lvl6pPr>
      <a:lvl7pPr marL="914400" algn="ctr" defTabSz="457200" rtl="0" fontAlgn="base">
        <a:spcBef>
          <a:spcPct val="0"/>
        </a:spcBef>
        <a:spcAft>
          <a:spcPct val="0"/>
        </a:spcAft>
        <a:defRPr sz="4400">
          <a:solidFill>
            <a:schemeClr val="tx2"/>
          </a:solidFill>
          <a:latin typeface="Calibri" panose="020F0502020204030204" pitchFamily="34" charset="0"/>
          <a:ea typeface="MS PGothic" panose="020B0600070205080204" pitchFamily="34" charset="-128"/>
        </a:defRPr>
      </a:lvl7pPr>
      <a:lvl8pPr marL="1371600" algn="ctr" defTabSz="457200" rtl="0" fontAlgn="base">
        <a:spcBef>
          <a:spcPct val="0"/>
        </a:spcBef>
        <a:spcAft>
          <a:spcPct val="0"/>
        </a:spcAft>
        <a:defRPr sz="4400">
          <a:solidFill>
            <a:schemeClr val="tx2"/>
          </a:solidFill>
          <a:latin typeface="Calibri" panose="020F0502020204030204" pitchFamily="34" charset="0"/>
          <a:ea typeface="MS PGothic" panose="020B0600070205080204" pitchFamily="34" charset="-128"/>
        </a:defRPr>
      </a:lvl8pPr>
      <a:lvl9pPr marL="1828800" algn="ctr" defTabSz="457200" rtl="0" fontAlgn="base">
        <a:spcBef>
          <a:spcPct val="0"/>
        </a:spcBef>
        <a:spcAft>
          <a:spcPct val="0"/>
        </a:spcAft>
        <a:defRPr sz="4400">
          <a:solidFill>
            <a:schemeClr val="tx2"/>
          </a:solidFill>
          <a:latin typeface="Calibri" panose="020F0502020204030204" pitchFamily="34" charset="0"/>
          <a:ea typeface="MS PGothic" panose="020B0600070205080204" pitchFamily="34" charset="-128"/>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a:extLst>
              <a:ext uri="{FF2B5EF4-FFF2-40B4-BE49-F238E27FC236}">
                <a16:creationId xmlns:a16="http://schemas.microsoft.com/office/drawing/2014/main" id="{E181311D-14F0-4004-A997-E166B30D4BAA}"/>
              </a:ext>
            </a:extLst>
          </p:cNvPr>
          <p:cNvSpPr>
            <a:spLocks noGrp="1"/>
          </p:cNvSpPr>
          <p:nvPr>
            <p:ph type="ctrTitle"/>
          </p:nvPr>
        </p:nvSpPr>
        <p:spPr/>
        <p:txBody>
          <a:bodyPr/>
          <a:lstStyle/>
          <a:p>
            <a:pPr eaLnBrk="1" hangingPunct="1"/>
            <a:r>
              <a:rPr lang="en-US" altLang="en-US" dirty="0"/>
              <a:t>Civil Rights and Me</a:t>
            </a:r>
            <a:br>
              <a:rPr lang="en-US" altLang="en-US" dirty="0"/>
            </a:br>
            <a:r>
              <a:rPr lang="en-US" altLang="en-US" dirty="0"/>
              <a:t>Middle School</a:t>
            </a:r>
          </a:p>
        </p:txBody>
      </p:sp>
      <p:sp>
        <p:nvSpPr>
          <p:cNvPr id="3075" name="Subtitle 2">
            <a:extLst>
              <a:ext uri="{FF2B5EF4-FFF2-40B4-BE49-F238E27FC236}">
                <a16:creationId xmlns:a16="http://schemas.microsoft.com/office/drawing/2014/main" id="{10A3D515-E544-4295-8A8C-77B9A3A7B245}"/>
              </a:ext>
            </a:extLst>
          </p:cNvPr>
          <p:cNvSpPr>
            <a:spLocks noGrp="1"/>
          </p:cNvSpPr>
          <p:nvPr>
            <p:ph type="subTitle" idx="1"/>
          </p:nvPr>
        </p:nvSpPr>
        <p:spPr>
          <a:xfrm>
            <a:off x="1371600" y="3754438"/>
            <a:ext cx="6400800" cy="1752600"/>
          </a:xfrm>
        </p:spPr>
        <p:txBody>
          <a:bodyPr/>
          <a:lstStyle/>
          <a:p>
            <a:pPr eaLnBrk="1" hangingPunct="1"/>
            <a:r>
              <a:rPr lang="en-US" altLang="en-US" dirty="0"/>
              <a:t>Lesson 4: Embracing, Respecting, and Accepting Differences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a:extLst>
              <a:ext uri="{FF2B5EF4-FFF2-40B4-BE49-F238E27FC236}">
                <a16:creationId xmlns:a16="http://schemas.microsoft.com/office/drawing/2014/main" id="{7DD65E58-A887-496B-BD67-AECAD6C48738}"/>
              </a:ext>
            </a:extLst>
          </p:cNvPr>
          <p:cNvSpPr>
            <a:spLocks noGrp="1"/>
          </p:cNvSpPr>
          <p:nvPr>
            <p:ph type="title"/>
          </p:nvPr>
        </p:nvSpPr>
        <p:spPr/>
        <p:txBody>
          <a:bodyPr/>
          <a:lstStyle/>
          <a:p>
            <a:pPr eaLnBrk="1" hangingPunct="1"/>
            <a:r>
              <a:rPr lang="en-US" altLang="en-US" dirty="0"/>
              <a:t>Objectives</a:t>
            </a:r>
          </a:p>
        </p:txBody>
      </p:sp>
      <p:sp>
        <p:nvSpPr>
          <p:cNvPr id="4099" name="Content Placeholder 2">
            <a:extLst>
              <a:ext uri="{FF2B5EF4-FFF2-40B4-BE49-F238E27FC236}">
                <a16:creationId xmlns:a16="http://schemas.microsoft.com/office/drawing/2014/main" id="{08AC6109-FA43-47FC-A360-65F0AB6696B3}"/>
              </a:ext>
            </a:extLst>
          </p:cNvPr>
          <p:cNvSpPr>
            <a:spLocks noGrp="1"/>
          </p:cNvSpPr>
          <p:nvPr>
            <p:ph idx="1"/>
          </p:nvPr>
        </p:nvSpPr>
        <p:spPr>
          <a:xfrm>
            <a:off x="457200" y="1879600"/>
            <a:ext cx="8229600" cy="3952875"/>
          </a:xfrm>
        </p:spPr>
        <p:txBody>
          <a:bodyPr/>
          <a:lstStyle/>
          <a:p>
            <a:pPr marL="0" indent="0" algn="ctr" eaLnBrk="1" hangingPunct="1">
              <a:buNone/>
            </a:pPr>
            <a:r>
              <a:rPr lang="en-US" altLang="en-US" dirty="0"/>
              <a:t>Students will be able to:</a:t>
            </a:r>
          </a:p>
          <a:p>
            <a:pPr marL="514350" indent="-514350" eaLnBrk="1" hangingPunct="1">
              <a:buFont typeface="+mj-lt"/>
              <a:buAutoNum type="arabicPeriod"/>
            </a:pPr>
            <a:r>
              <a:rPr lang="en-US" altLang="en-US" sz="2800" dirty="0"/>
              <a:t>Identify and understand the importance of diversity and inclusivity in the classroom, community, and school.</a:t>
            </a:r>
          </a:p>
          <a:p>
            <a:pPr marL="514350" indent="-514350" eaLnBrk="1" hangingPunct="1">
              <a:buFont typeface="+mj-lt"/>
              <a:buAutoNum type="arabicPeriod"/>
            </a:pPr>
            <a:r>
              <a:rPr lang="en-US" altLang="en-US" sz="2800" dirty="0"/>
              <a:t>Students will reflect on how any, one identity aspect shapes the way they view the world.</a:t>
            </a:r>
          </a:p>
          <a:p>
            <a:pPr marL="514350" indent="-514350" eaLnBrk="1" hangingPunct="1">
              <a:buFont typeface="+mj-lt"/>
              <a:buAutoNum type="arabicPeriod"/>
            </a:pPr>
            <a:r>
              <a:rPr lang="en-US" altLang="en-US" sz="2800" dirty="0"/>
              <a:t>Students will understand the many reasons that miscommunication can occur.</a:t>
            </a:r>
          </a:p>
          <a:p>
            <a:pPr marL="514350" indent="-514350" eaLnBrk="1" hangingPunct="1">
              <a:buFont typeface="+mj-lt"/>
              <a:buAutoNum type="arabicPeriod"/>
            </a:pPr>
            <a:endParaRPr lang="en-US" alt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729E7-8140-429D-9EC3-F55ED6EDBD75}"/>
              </a:ext>
            </a:extLst>
          </p:cNvPr>
          <p:cNvSpPr>
            <a:spLocks noGrp="1"/>
          </p:cNvSpPr>
          <p:nvPr>
            <p:ph type="title"/>
          </p:nvPr>
        </p:nvSpPr>
        <p:spPr/>
        <p:txBody>
          <a:bodyPr/>
          <a:lstStyle/>
          <a:p>
            <a:r>
              <a:rPr lang="en-US" dirty="0"/>
              <a:t>Working Agreements</a:t>
            </a:r>
          </a:p>
        </p:txBody>
      </p:sp>
      <p:sp>
        <p:nvSpPr>
          <p:cNvPr id="3" name="Content Placeholder 2">
            <a:extLst>
              <a:ext uri="{FF2B5EF4-FFF2-40B4-BE49-F238E27FC236}">
                <a16:creationId xmlns:a16="http://schemas.microsoft.com/office/drawing/2014/main" id="{EAFFDFD3-DEF8-49FA-9002-DEACC8431CE9}"/>
              </a:ext>
            </a:extLst>
          </p:cNvPr>
          <p:cNvSpPr>
            <a:spLocks noGrp="1"/>
          </p:cNvSpPr>
          <p:nvPr>
            <p:ph idx="1"/>
          </p:nvPr>
        </p:nvSpPr>
        <p:spPr/>
        <p:txBody>
          <a:bodyPr/>
          <a:lstStyle/>
          <a:p>
            <a:pPr>
              <a:defRPr/>
            </a:pPr>
            <a:r>
              <a:rPr lang="en-US" altLang="en-US" sz="2800" dirty="0"/>
              <a:t>Create and maintain </a:t>
            </a:r>
            <a:r>
              <a:rPr lang="en-US" altLang="en-US" sz="2800" dirty="0">
                <a:solidFill>
                  <a:schemeClr val="accent5">
                    <a:lumMod val="75000"/>
                  </a:schemeClr>
                </a:solidFill>
              </a:rPr>
              <a:t>a</a:t>
            </a:r>
            <a:r>
              <a:rPr lang="en-US" altLang="en-US" sz="2800" dirty="0"/>
              <a:t> </a:t>
            </a:r>
            <a:r>
              <a:rPr lang="en-US" altLang="en-US" sz="2800" dirty="0">
                <a:solidFill>
                  <a:schemeClr val="accent5">
                    <a:lumMod val="75000"/>
                  </a:schemeClr>
                </a:solidFill>
              </a:rPr>
              <a:t>safe</a:t>
            </a:r>
            <a:r>
              <a:rPr lang="en-US" altLang="en-US" sz="2800" dirty="0"/>
              <a:t> place for meaningful conversations. </a:t>
            </a:r>
          </a:p>
          <a:p>
            <a:pPr>
              <a:defRPr/>
            </a:pPr>
            <a:r>
              <a:rPr lang="en-US" altLang="en-US" sz="2800" dirty="0">
                <a:solidFill>
                  <a:schemeClr val="accent2">
                    <a:lumMod val="75000"/>
                  </a:schemeClr>
                </a:solidFill>
              </a:rPr>
              <a:t>Engage</a:t>
            </a:r>
            <a:r>
              <a:rPr lang="en-US" altLang="en-US" sz="2800" dirty="0"/>
              <a:t> with each other and return to being </a:t>
            </a:r>
            <a:r>
              <a:rPr lang="en-US" altLang="en-US" sz="2800" dirty="0">
                <a:solidFill>
                  <a:schemeClr val="accent2">
                    <a:lumMod val="75000"/>
                  </a:schemeClr>
                </a:solidFill>
              </a:rPr>
              <a:t>present</a:t>
            </a:r>
            <a:r>
              <a:rPr lang="en-US" altLang="en-US" sz="2800" dirty="0"/>
              <a:t>.</a:t>
            </a:r>
          </a:p>
          <a:p>
            <a:pPr>
              <a:defRPr/>
            </a:pPr>
            <a:r>
              <a:rPr lang="en-US" altLang="en-US" sz="2800" dirty="0"/>
              <a:t>Speak your </a:t>
            </a:r>
            <a:r>
              <a:rPr lang="en-US" altLang="en-US" sz="2800" dirty="0">
                <a:solidFill>
                  <a:schemeClr val="accent4">
                    <a:lumMod val="75000"/>
                  </a:schemeClr>
                </a:solidFill>
              </a:rPr>
              <a:t>truth</a:t>
            </a:r>
            <a:r>
              <a:rPr lang="en-US" altLang="en-US" sz="2800" dirty="0"/>
              <a:t> and </a:t>
            </a:r>
            <a:r>
              <a:rPr lang="en-US" altLang="en-US" sz="2800" dirty="0">
                <a:solidFill>
                  <a:schemeClr val="accent4">
                    <a:lumMod val="75000"/>
                  </a:schemeClr>
                </a:solidFill>
              </a:rPr>
              <a:t>accept </a:t>
            </a:r>
            <a:r>
              <a:rPr lang="en-US" altLang="en-US" sz="2800" dirty="0"/>
              <a:t>these conversations MUST continue after today. </a:t>
            </a:r>
          </a:p>
          <a:p>
            <a:pPr>
              <a:defRPr/>
            </a:pPr>
            <a:r>
              <a:rPr lang="en-US" altLang="en-US" sz="2800" dirty="0"/>
              <a:t>These conversations can be </a:t>
            </a:r>
            <a:r>
              <a:rPr lang="en-US" altLang="en-US" sz="2800" dirty="0">
                <a:solidFill>
                  <a:schemeClr val="accent1">
                    <a:lumMod val="75000"/>
                  </a:schemeClr>
                </a:solidFill>
              </a:rPr>
              <a:t>new and uncomfortable</a:t>
            </a:r>
            <a:r>
              <a:rPr lang="en-US" altLang="en-US" sz="2800" dirty="0"/>
              <a:t>, Take </a:t>
            </a:r>
            <a:r>
              <a:rPr lang="en-US" altLang="en-US" sz="2800" dirty="0">
                <a:solidFill>
                  <a:schemeClr val="accent1">
                    <a:lumMod val="75000"/>
                  </a:schemeClr>
                </a:solidFill>
              </a:rPr>
              <a:t>care of yourself and each other</a:t>
            </a:r>
            <a:r>
              <a:rPr lang="en-US" altLang="en-US" sz="2800" dirty="0"/>
              <a:t>.</a:t>
            </a:r>
          </a:p>
          <a:p>
            <a:endParaRPr lang="en-US" dirty="0"/>
          </a:p>
        </p:txBody>
      </p:sp>
    </p:spTree>
    <p:extLst>
      <p:ext uri="{BB962C8B-B14F-4D97-AF65-F5344CB8AC3E}">
        <p14:creationId xmlns:p14="http://schemas.microsoft.com/office/powerpoint/2010/main" val="33271496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a:extLst>
              <a:ext uri="{FF2B5EF4-FFF2-40B4-BE49-F238E27FC236}">
                <a16:creationId xmlns:a16="http://schemas.microsoft.com/office/drawing/2014/main" id="{C3DCAA19-C099-462B-86A9-603DC9783ACF}"/>
              </a:ext>
            </a:extLst>
          </p:cNvPr>
          <p:cNvSpPr>
            <a:spLocks noGrp="1"/>
          </p:cNvSpPr>
          <p:nvPr>
            <p:ph type="title"/>
          </p:nvPr>
        </p:nvSpPr>
        <p:spPr/>
        <p:txBody>
          <a:bodyPr/>
          <a:lstStyle/>
          <a:p>
            <a:r>
              <a:rPr lang="en-US" altLang="en-US"/>
              <a:t>Key vocabulary</a:t>
            </a:r>
          </a:p>
        </p:txBody>
      </p:sp>
      <p:sp>
        <p:nvSpPr>
          <p:cNvPr id="3" name="Content Placeholder 2">
            <a:extLst>
              <a:ext uri="{FF2B5EF4-FFF2-40B4-BE49-F238E27FC236}">
                <a16:creationId xmlns:a16="http://schemas.microsoft.com/office/drawing/2014/main" id="{2ED8F7AA-83F5-4B49-B63F-34732581C3A8}"/>
              </a:ext>
            </a:extLst>
          </p:cNvPr>
          <p:cNvSpPr>
            <a:spLocks noGrp="1"/>
          </p:cNvSpPr>
          <p:nvPr>
            <p:ph idx="1"/>
          </p:nvPr>
        </p:nvSpPr>
        <p:spPr>
          <a:xfrm>
            <a:off x="457200" y="1616075"/>
            <a:ext cx="8229600" cy="4216400"/>
          </a:xfrm>
        </p:spPr>
        <p:txBody>
          <a:bodyPr/>
          <a:lstStyle/>
          <a:p>
            <a:pPr>
              <a:defRPr/>
            </a:pPr>
            <a:r>
              <a:rPr lang="en-US" dirty="0"/>
              <a:t>Personal Identity</a:t>
            </a:r>
          </a:p>
          <a:p>
            <a:pPr>
              <a:defRPr/>
            </a:pPr>
            <a:r>
              <a:rPr lang="en-US" dirty="0"/>
              <a:t>Social Identity</a:t>
            </a:r>
          </a:p>
          <a:p>
            <a:pPr>
              <a:defRPr/>
            </a:pPr>
            <a:r>
              <a:rPr lang="en-US" dirty="0"/>
              <a:t>Salient</a:t>
            </a:r>
          </a:p>
          <a:p>
            <a:pPr>
              <a:defRPr/>
            </a:pPr>
            <a:r>
              <a:rPr lang="en-US" dirty="0"/>
              <a:t>Marginalized</a:t>
            </a:r>
          </a:p>
          <a:p>
            <a:pPr>
              <a:defRPr/>
            </a:pPr>
            <a:r>
              <a:rPr lang="en-US" dirty="0"/>
              <a:t>Diversity</a:t>
            </a:r>
          </a:p>
          <a:p>
            <a:pPr>
              <a:defRPr/>
            </a:pPr>
            <a:r>
              <a:rPr lang="en-US" dirty="0"/>
              <a:t>Inclusion</a:t>
            </a:r>
          </a:p>
          <a:p>
            <a:pPr>
              <a:defRPr/>
            </a:pPr>
            <a:r>
              <a:rPr lang="en-US" dirty="0"/>
              <a:t>Acceptance</a:t>
            </a:r>
          </a:p>
          <a:p>
            <a:pPr marL="0" indent="0">
              <a:buFont typeface="Arial" panose="020B0604020202020204" pitchFamily="34" charset="0"/>
              <a:buNone/>
              <a:defRPr/>
            </a:pPr>
            <a:endParaRPr lang="en-US" dirty="0"/>
          </a:p>
        </p:txBody>
      </p:sp>
      <p:pic>
        <p:nvPicPr>
          <p:cNvPr id="10244" name="Picture 3">
            <a:extLst>
              <a:ext uri="{FF2B5EF4-FFF2-40B4-BE49-F238E27FC236}">
                <a16:creationId xmlns:a16="http://schemas.microsoft.com/office/drawing/2014/main" id="{0B84A7FF-8243-4D3D-9AE0-E3EAF6F56E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879600"/>
            <a:ext cx="4230688" cy="336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5E63F-0E8C-4D7B-AEEA-655D2950C7C0}"/>
              </a:ext>
            </a:extLst>
          </p:cNvPr>
          <p:cNvSpPr>
            <a:spLocks noGrp="1"/>
          </p:cNvSpPr>
          <p:nvPr>
            <p:ph type="title"/>
          </p:nvPr>
        </p:nvSpPr>
        <p:spPr/>
        <p:txBody>
          <a:bodyPr/>
          <a:lstStyle/>
          <a:p>
            <a:r>
              <a:rPr lang="en-US" dirty="0"/>
              <a:t>Warm-Up</a:t>
            </a:r>
          </a:p>
        </p:txBody>
      </p:sp>
      <p:sp>
        <p:nvSpPr>
          <p:cNvPr id="3" name="Content Placeholder 2">
            <a:extLst>
              <a:ext uri="{FF2B5EF4-FFF2-40B4-BE49-F238E27FC236}">
                <a16:creationId xmlns:a16="http://schemas.microsoft.com/office/drawing/2014/main" id="{6F064C3A-D207-4FF7-8568-855EEDF2DFA9}"/>
              </a:ext>
            </a:extLst>
          </p:cNvPr>
          <p:cNvSpPr>
            <a:spLocks noGrp="1"/>
          </p:cNvSpPr>
          <p:nvPr>
            <p:ph idx="1"/>
          </p:nvPr>
        </p:nvSpPr>
        <p:spPr/>
        <p:txBody>
          <a:bodyPr/>
          <a:lstStyle/>
          <a:p>
            <a:r>
              <a:rPr lang="en-US" dirty="0"/>
              <a:t>Think of/write down one word that describes you.</a:t>
            </a:r>
          </a:p>
        </p:txBody>
      </p:sp>
      <p:pic>
        <p:nvPicPr>
          <p:cNvPr id="4" name="Picture 3">
            <a:extLst>
              <a:ext uri="{FF2B5EF4-FFF2-40B4-BE49-F238E27FC236}">
                <a16:creationId xmlns:a16="http://schemas.microsoft.com/office/drawing/2014/main" id="{68BDA0A2-3C40-4870-B914-3BA8D6E6C2A5}"/>
              </a:ext>
            </a:extLst>
          </p:cNvPr>
          <p:cNvPicPr>
            <a:picLocks noChangeAspect="1"/>
          </p:cNvPicPr>
          <p:nvPr/>
        </p:nvPicPr>
        <p:blipFill>
          <a:blip r:embed="rId2"/>
          <a:stretch>
            <a:fillRect/>
          </a:stretch>
        </p:blipFill>
        <p:spPr>
          <a:xfrm>
            <a:off x="1921267" y="2537717"/>
            <a:ext cx="5496675" cy="2907586"/>
          </a:xfrm>
          <a:prstGeom prst="rect">
            <a:avLst/>
          </a:prstGeom>
        </p:spPr>
      </p:pic>
    </p:spTree>
    <p:extLst>
      <p:ext uri="{BB962C8B-B14F-4D97-AF65-F5344CB8AC3E}">
        <p14:creationId xmlns:p14="http://schemas.microsoft.com/office/powerpoint/2010/main" val="15178177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F5D42-8B42-45F8-AA8C-FD7DF162D689}"/>
              </a:ext>
            </a:extLst>
          </p:cNvPr>
          <p:cNvSpPr>
            <a:spLocks noGrp="1"/>
          </p:cNvSpPr>
          <p:nvPr>
            <p:ph type="title"/>
          </p:nvPr>
        </p:nvSpPr>
        <p:spPr/>
        <p:txBody>
          <a:bodyPr/>
          <a:lstStyle/>
          <a:p>
            <a:r>
              <a:rPr lang="en-US" altLang="en-US" dirty="0"/>
              <a:t>Think-Turn-Tell</a:t>
            </a:r>
            <a:endParaRPr lang="en-US" dirty="0"/>
          </a:p>
        </p:txBody>
      </p:sp>
      <p:sp>
        <p:nvSpPr>
          <p:cNvPr id="3" name="Content Placeholder 2">
            <a:extLst>
              <a:ext uri="{FF2B5EF4-FFF2-40B4-BE49-F238E27FC236}">
                <a16:creationId xmlns:a16="http://schemas.microsoft.com/office/drawing/2014/main" id="{F42BAF88-424E-4B43-984E-EEF82A8196E3}"/>
              </a:ext>
            </a:extLst>
          </p:cNvPr>
          <p:cNvSpPr>
            <a:spLocks noGrp="1"/>
          </p:cNvSpPr>
          <p:nvPr>
            <p:ph idx="1"/>
          </p:nvPr>
        </p:nvSpPr>
        <p:spPr/>
        <p:txBody>
          <a:bodyPr/>
          <a:lstStyle/>
          <a:p>
            <a:r>
              <a:rPr lang="en-US" dirty="0"/>
              <a:t>What is Culture?</a:t>
            </a:r>
          </a:p>
          <a:p>
            <a:pPr lvl="1"/>
            <a:r>
              <a:rPr lang="en-US" dirty="0"/>
              <a:t> The practices and beliefs shared by members of a particular group that differentiate that group from other groups.</a:t>
            </a:r>
          </a:p>
          <a:p>
            <a:endParaRPr lang="en-US" dirty="0"/>
          </a:p>
        </p:txBody>
      </p:sp>
      <p:pic>
        <p:nvPicPr>
          <p:cNvPr id="9" name="Picture 8">
            <a:extLst>
              <a:ext uri="{FF2B5EF4-FFF2-40B4-BE49-F238E27FC236}">
                <a16:creationId xmlns:a16="http://schemas.microsoft.com/office/drawing/2014/main" id="{0E33E995-E015-44AB-AF8E-F446D3B589DF}"/>
              </a:ext>
            </a:extLst>
          </p:cNvPr>
          <p:cNvPicPr>
            <a:picLocks noChangeAspect="1"/>
          </p:cNvPicPr>
          <p:nvPr/>
        </p:nvPicPr>
        <p:blipFill>
          <a:blip r:embed="rId2"/>
          <a:stretch>
            <a:fillRect/>
          </a:stretch>
        </p:blipFill>
        <p:spPr>
          <a:xfrm>
            <a:off x="4572000" y="3545279"/>
            <a:ext cx="3690028" cy="2555686"/>
          </a:xfrm>
          <a:prstGeom prst="rect">
            <a:avLst/>
          </a:prstGeom>
        </p:spPr>
      </p:pic>
    </p:spTree>
    <p:extLst>
      <p:ext uri="{BB962C8B-B14F-4D97-AF65-F5344CB8AC3E}">
        <p14:creationId xmlns:p14="http://schemas.microsoft.com/office/powerpoint/2010/main" val="37408796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7EC829-C883-4E7A-A104-CA1456599F96}"/>
              </a:ext>
            </a:extLst>
          </p:cNvPr>
          <p:cNvSpPr>
            <a:spLocks noGrp="1"/>
          </p:cNvSpPr>
          <p:nvPr>
            <p:ph type="title"/>
          </p:nvPr>
        </p:nvSpPr>
        <p:spPr/>
        <p:txBody>
          <a:bodyPr/>
          <a:lstStyle/>
          <a:p>
            <a:r>
              <a:rPr lang="en-US" dirty="0"/>
              <a:t>Culture </a:t>
            </a:r>
          </a:p>
        </p:txBody>
      </p:sp>
      <p:sp>
        <p:nvSpPr>
          <p:cNvPr id="3" name="Content Placeholder 2">
            <a:extLst>
              <a:ext uri="{FF2B5EF4-FFF2-40B4-BE49-F238E27FC236}">
                <a16:creationId xmlns:a16="http://schemas.microsoft.com/office/drawing/2014/main" id="{7290D27A-B7F6-455C-BB74-F11DB926E15B}"/>
              </a:ext>
            </a:extLst>
          </p:cNvPr>
          <p:cNvSpPr>
            <a:spLocks noGrp="1"/>
          </p:cNvSpPr>
          <p:nvPr>
            <p:ph idx="1"/>
          </p:nvPr>
        </p:nvSpPr>
        <p:spPr/>
        <p:txBody>
          <a:bodyPr/>
          <a:lstStyle/>
          <a:p>
            <a:r>
              <a:rPr lang="en-US" dirty="0"/>
              <a:t>Culture is inclusive of race and ethnicity but limited to.</a:t>
            </a:r>
          </a:p>
          <a:p>
            <a:r>
              <a:rPr lang="en-US" dirty="0"/>
              <a:t>Culture Includes all characteristics of human description including:</a:t>
            </a:r>
          </a:p>
          <a:p>
            <a:pPr lvl="1"/>
            <a:r>
              <a:rPr lang="en-US" dirty="0"/>
              <a:t> age, gender identity, where you live, ancestry, religious beliefs, language, history, sexual orientation, physical and mental abilities, where you work, what you like to do and other interests.</a:t>
            </a:r>
          </a:p>
          <a:p>
            <a:endParaRPr lang="en-US" dirty="0"/>
          </a:p>
        </p:txBody>
      </p:sp>
    </p:spTree>
    <p:extLst>
      <p:ext uri="{BB962C8B-B14F-4D97-AF65-F5344CB8AC3E}">
        <p14:creationId xmlns:p14="http://schemas.microsoft.com/office/powerpoint/2010/main" val="36732208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22A15A-ACC2-4A8F-BC8D-B18B2FB004D3}"/>
              </a:ext>
            </a:extLst>
          </p:cNvPr>
          <p:cNvSpPr>
            <a:spLocks noGrp="1"/>
          </p:cNvSpPr>
          <p:nvPr>
            <p:ph type="title"/>
          </p:nvPr>
        </p:nvSpPr>
        <p:spPr/>
        <p:txBody>
          <a:bodyPr/>
          <a:lstStyle/>
          <a:p>
            <a:r>
              <a:rPr lang="en-US" dirty="0"/>
              <a:t>My Multicultural Self Activity</a:t>
            </a:r>
          </a:p>
        </p:txBody>
      </p:sp>
      <p:sp>
        <p:nvSpPr>
          <p:cNvPr id="3" name="Content Placeholder 2">
            <a:extLst>
              <a:ext uri="{FF2B5EF4-FFF2-40B4-BE49-F238E27FC236}">
                <a16:creationId xmlns:a16="http://schemas.microsoft.com/office/drawing/2014/main" id="{AB57F743-2937-4377-BF5F-F9CE83815E30}"/>
              </a:ext>
            </a:extLst>
          </p:cNvPr>
          <p:cNvSpPr>
            <a:spLocks noGrp="1"/>
          </p:cNvSpPr>
          <p:nvPr>
            <p:ph idx="1"/>
          </p:nvPr>
        </p:nvSpPr>
        <p:spPr/>
        <p:txBody>
          <a:bodyPr/>
          <a:lstStyle/>
          <a:p>
            <a:r>
              <a:rPr lang="en-US" sz="2400" dirty="0"/>
              <a:t>Step 1:</a:t>
            </a:r>
          </a:p>
          <a:p>
            <a:r>
              <a:rPr lang="en-US" sz="2400" dirty="0"/>
              <a:t>Distribute a handout to each student and give the following directions: "Place your name in the center figure. Use the identity bubbles to name aspects of yourself that are important in defining who you are." </a:t>
            </a:r>
            <a:r>
              <a:rPr lang="en-US" sz="2400" b="1" dirty="0"/>
              <a:t>(Such as: Race, Gender, Activities you are involved in)</a:t>
            </a:r>
            <a:endParaRPr lang="en-US" sz="2400" dirty="0"/>
          </a:p>
          <a:p>
            <a:r>
              <a:rPr lang="en-US" sz="2400" dirty="0"/>
              <a:t>Step 2:</a:t>
            </a:r>
          </a:p>
          <a:p>
            <a:r>
              <a:rPr lang="en-US" sz="2400" dirty="0"/>
              <a:t>If time permits: Invite a few students to share whole group something that they feel comfortable sharing and why that is an aspect of their identity that they find important.</a:t>
            </a:r>
          </a:p>
          <a:p>
            <a:endParaRPr lang="en-US" dirty="0"/>
          </a:p>
        </p:txBody>
      </p:sp>
    </p:spTree>
    <p:extLst>
      <p:ext uri="{BB962C8B-B14F-4D97-AF65-F5344CB8AC3E}">
        <p14:creationId xmlns:p14="http://schemas.microsoft.com/office/powerpoint/2010/main" val="16268144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FDF271-7118-4470-8D54-0121A22B1459}"/>
              </a:ext>
            </a:extLst>
          </p:cNvPr>
          <p:cNvSpPr>
            <a:spLocks noGrp="1"/>
          </p:cNvSpPr>
          <p:nvPr>
            <p:ph type="title"/>
          </p:nvPr>
        </p:nvSpPr>
        <p:spPr/>
        <p:txBody>
          <a:bodyPr/>
          <a:lstStyle/>
          <a:p>
            <a:r>
              <a:rPr lang="en-US" dirty="0"/>
              <a:t>My Multicultural Self Example</a:t>
            </a:r>
          </a:p>
        </p:txBody>
      </p:sp>
      <p:pic>
        <p:nvPicPr>
          <p:cNvPr id="9" name="Content Placeholder 8" descr="A picture containing plate&#10;&#10;Description automatically generated">
            <a:extLst>
              <a:ext uri="{FF2B5EF4-FFF2-40B4-BE49-F238E27FC236}">
                <a16:creationId xmlns:a16="http://schemas.microsoft.com/office/drawing/2014/main" id="{B2713E17-8078-4890-88C1-D39A33F381C9}"/>
              </a:ext>
            </a:extLst>
          </p:cNvPr>
          <p:cNvPicPr>
            <a:picLocks noGrp="1" noChangeAspect="1"/>
          </p:cNvPicPr>
          <p:nvPr>
            <p:ph idx="1"/>
          </p:nvPr>
        </p:nvPicPr>
        <p:blipFill>
          <a:blip r:embed="rId3"/>
          <a:stretch>
            <a:fillRect/>
          </a:stretch>
        </p:blipFill>
        <p:spPr>
          <a:xfrm>
            <a:off x="1971254" y="1879600"/>
            <a:ext cx="5201491" cy="3952875"/>
          </a:xfrm>
        </p:spPr>
      </p:pic>
      <p:sp>
        <p:nvSpPr>
          <p:cNvPr id="12" name="TextBox 11">
            <a:extLst>
              <a:ext uri="{FF2B5EF4-FFF2-40B4-BE49-F238E27FC236}">
                <a16:creationId xmlns:a16="http://schemas.microsoft.com/office/drawing/2014/main" id="{4701E5F5-5B88-488E-84A9-10579DD38B7E}"/>
              </a:ext>
            </a:extLst>
          </p:cNvPr>
          <p:cNvSpPr txBox="1"/>
          <p:nvPr/>
        </p:nvSpPr>
        <p:spPr>
          <a:xfrm>
            <a:off x="3113070" y="2907855"/>
            <a:ext cx="1202076" cy="369332"/>
          </a:xfrm>
          <a:prstGeom prst="rect">
            <a:avLst/>
          </a:prstGeom>
          <a:noFill/>
        </p:spPr>
        <p:txBody>
          <a:bodyPr wrap="square" rtlCol="0">
            <a:spAutoFit/>
          </a:bodyPr>
          <a:lstStyle/>
          <a:p>
            <a:r>
              <a:rPr lang="en-US" dirty="0"/>
              <a:t>Mother</a:t>
            </a:r>
          </a:p>
        </p:txBody>
      </p:sp>
      <p:sp>
        <p:nvSpPr>
          <p:cNvPr id="13" name="TextBox 12">
            <a:extLst>
              <a:ext uri="{FF2B5EF4-FFF2-40B4-BE49-F238E27FC236}">
                <a16:creationId xmlns:a16="http://schemas.microsoft.com/office/drawing/2014/main" id="{391DEE0C-40CA-4B9B-A70D-6E5419E5C56C}"/>
              </a:ext>
            </a:extLst>
          </p:cNvPr>
          <p:cNvSpPr txBox="1"/>
          <p:nvPr/>
        </p:nvSpPr>
        <p:spPr>
          <a:xfrm>
            <a:off x="4696674" y="2662071"/>
            <a:ext cx="1520575" cy="369332"/>
          </a:xfrm>
          <a:prstGeom prst="rect">
            <a:avLst/>
          </a:prstGeom>
          <a:noFill/>
        </p:spPr>
        <p:txBody>
          <a:bodyPr wrap="square" rtlCol="0">
            <a:spAutoFit/>
          </a:bodyPr>
          <a:lstStyle/>
          <a:p>
            <a:r>
              <a:rPr lang="en-US" dirty="0"/>
              <a:t>Teacher</a:t>
            </a:r>
          </a:p>
        </p:txBody>
      </p:sp>
      <p:sp>
        <p:nvSpPr>
          <p:cNvPr id="14" name="TextBox 13">
            <a:extLst>
              <a:ext uri="{FF2B5EF4-FFF2-40B4-BE49-F238E27FC236}">
                <a16:creationId xmlns:a16="http://schemas.microsoft.com/office/drawing/2014/main" id="{BFECF485-1F49-40CE-94CA-53DBDA652B32}"/>
              </a:ext>
            </a:extLst>
          </p:cNvPr>
          <p:cNvSpPr txBox="1"/>
          <p:nvPr/>
        </p:nvSpPr>
        <p:spPr>
          <a:xfrm>
            <a:off x="5865881" y="3887233"/>
            <a:ext cx="1093718" cy="369333"/>
          </a:xfrm>
          <a:prstGeom prst="rect">
            <a:avLst/>
          </a:prstGeom>
          <a:noFill/>
        </p:spPr>
        <p:txBody>
          <a:bodyPr wrap="square" rtlCol="0">
            <a:spAutoFit/>
          </a:bodyPr>
          <a:lstStyle/>
          <a:p>
            <a:r>
              <a:rPr lang="en-US" dirty="0"/>
              <a:t>Artist</a:t>
            </a:r>
          </a:p>
        </p:txBody>
      </p:sp>
      <p:sp>
        <p:nvSpPr>
          <p:cNvPr id="15" name="TextBox 14">
            <a:extLst>
              <a:ext uri="{FF2B5EF4-FFF2-40B4-BE49-F238E27FC236}">
                <a16:creationId xmlns:a16="http://schemas.microsoft.com/office/drawing/2014/main" id="{3C9D358D-F1F8-498F-A45D-80C2BECF6375}"/>
              </a:ext>
            </a:extLst>
          </p:cNvPr>
          <p:cNvSpPr txBox="1"/>
          <p:nvPr/>
        </p:nvSpPr>
        <p:spPr>
          <a:xfrm>
            <a:off x="4785184" y="4851530"/>
            <a:ext cx="963683" cy="369332"/>
          </a:xfrm>
          <a:prstGeom prst="rect">
            <a:avLst/>
          </a:prstGeom>
          <a:noFill/>
        </p:spPr>
        <p:txBody>
          <a:bodyPr wrap="square" rtlCol="0">
            <a:spAutoFit/>
          </a:bodyPr>
          <a:lstStyle/>
          <a:p>
            <a:r>
              <a:rPr lang="en-US" dirty="0"/>
              <a:t>Biracial</a:t>
            </a:r>
          </a:p>
        </p:txBody>
      </p:sp>
      <p:sp>
        <p:nvSpPr>
          <p:cNvPr id="16" name="TextBox 15">
            <a:extLst>
              <a:ext uri="{FF2B5EF4-FFF2-40B4-BE49-F238E27FC236}">
                <a16:creationId xmlns:a16="http://schemas.microsoft.com/office/drawing/2014/main" id="{8CBE480C-3F39-4FA1-91DF-C3B9D4EB9366}"/>
              </a:ext>
            </a:extLst>
          </p:cNvPr>
          <p:cNvSpPr txBox="1"/>
          <p:nvPr/>
        </p:nvSpPr>
        <p:spPr>
          <a:xfrm>
            <a:off x="2482303" y="4308101"/>
            <a:ext cx="1261533" cy="646331"/>
          </a:xfrm>
          <a:prstGeom prst="rect">
            <a:avLst/>
          </a:prstGeom>
          <a:noFill/>
        </p:spPr>
        <p:txBody>
          <a:bodyPr wrap="square" rtlCol="0">
            <a:spAutoFit/>
          </a:bodyPr>
          <a:lstStyle/>
          <a:p>
            <a:r>
              <a:rPr lang="en-US" dirty="0"/>
              <a:t>Marathon Runner</a:t>
            </a:r>
          </a:p>
        </p:txBody>
      </p:sp>
      <p:sp>
        <p:nvSpPr>
          <p:cNvPr id="17" name="TextBox 16">
            <a:extLst>
              <a:ext uri="{FF2B5EF4-FFF2-40B4-BE49-F238E27FC236}">
                <a16:creationId xmlns:a16="http://schemas.microsoft.com/office/drawing/2014/main" id="{EC29DA95-CF32-4DEC-B157-734473E27C73}"/>
              </a:ext>
            </a:extLst>
          </p:cNvPr>
          <p:cNvSpPr txBox="1"/>
          <p:nvPr/>
        </p:nvSpPr>
        <p:spPr>
          <a:xfrm>
            <a:off x="3554858" y="3826598"/>
            <a:ext cx="1520575" cy="369333"/>
          </a:xfrm>
          <a:prstGeom prst="rect">
            <a:avLst/>
          </a:prstGeom>
          <a:noFill/>
        </p:spPr>
        <p:txBody>
          <a:bodyPr wrap="square" rtlCol="0">
            <a:spAutoFit/>
          </a:bodyPr>
          <a:lstStyle/>
          <a:p>
            <a:r>
              <a:rPr lang="en-US" dirty="0"/>
              <a:t>Mrs. Adams</a:t>
            </a:r>
          </a:p>
        </p:txBody>
      </p:sp>
    </p:spTree>
    <p:extLst>
      <p:ext uri="{BB962C8B-B14F-4D97-AF65-F5344CB8AC3E}">
        <p14:creationId xmlns:p14="http://schemas.microsoft.com/office/powerpoint/2010/main" val="20049930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7F195-FB20-43D8-974C-6249F1B8E30E}"/>
              </a:ext>
            </a:extLst>
          </p:cNvPr>
          <p:cNvSpPr>
            <a:spLocks noGrp="1"/>
          </p:cNvSpPr>
          <p:nvPr>
            <p:ph type="title"/>
          </p:nvPr>
        </p:nvSpPr>
        <p:spPr/>
        <p:txBody>
          <a:bodyPr/>
          <a:lstStyle/>
          <a:p>
            <a:r>
              <a:rPr lang="en-US" dirty="0"/>
              <a:t>Think-Turn-Tell</a:t>
            </a:r>
          </a:p>
        </p:txBody>
      </p:sp>
      <p:sp>
        <p:nvSpPr>
          <p:cNvPr id="3" name="Content Placeholder 2">
            <a:extLst>
              <a:ext uri="{FF2B5EF4-FFF2-40B4-BE49-F238E27FC236}">
                <a16:creationId xmlns:a16="http://schemas.microsoft.com/office/drawing/2014/main" id="{EF134A2E-3FF1-4EBE-BC81-28CBD528ECC3}"/>
              </a:ext>
            </a:extLst>
          </p:cNvPr>
          <p:cNvSpPr>
            <a:spLocks noGrp="1"/>
          </p:cNvSpPr>
          <p:nvPr>
            <p:ph idx="1"/>
          </p:nvPr>
        </p:nvSpPr>
        <p:spPr/>
        <p:txBody>
          <a:bodyPr/>
          <a:lstStyle/>
          <a:p>
            <a:r>
              <a:rPr lang="en-US" sz="2800" dirty="0"/>
              <a:t>Discuss as a class or in small groups: </a:t>
            </a:r>
          </a:p>
          <a:p>
            <a:pPr lvl="0"/>
            <a:r>
              <a:rPr lang="en-US" sz="2800" dirty="0"/>
              <a:t>How would you feel if someone ignored one of your multicultural identity bubbles?</a:t>
            </a:r>
          </a:p>
          <a:p>
            <a:pPr lvl="0"/>
            <a:r>
              <a:rPr lang="en-US" sz="2800" dirty="0"/>
              <a:t>Can you see how ignoring one of your identity bubbles could cause miscommunication? Can anyone give an example?</a:t>
            </a:r>
          </a:p>
          <a:p>
            <a:pPr lvl="0"/>
            <a:r>
              <a:rPr lang="en-US" sz="2800" dirty="0"/>
              <a:t>Do you have more than these 5 identities?</a:t>
            </a:r>
          </a:p>
          <a:p>
            <a:endParaRPr lang="en-US" dirty="0"/>
          </a:p>
        </p:txBody>
      </p:sp>
    </p:spTree>
    <p:extLst>
      <p:ext uri="{BB962C8B-B14F-4D97-AF65-F5344CB8AC3E}">
        <p14:creationId xmlns:p14="http://schemas.microsoft.com/office/powerpoint/2010/main" val="5771550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22B65-A911-44F0-86C2-FCD318BF8B6D}"/>
              </a:ext>
            </a:extLst>
          </p:cNvPr>
          <p:cNvSpPr>
            <a:spLocks noGrp="1"/>
          </p:cNvSpPr>
          <p:nvPr>
            <p:ph type="title"/>
          </p:nvPr>
        </p:nvSpPr>
        <p:spPr/>
        <p:txBody>
          <a:bodyPr/>
          <a:lstStyle/>
          <a:p>
            <a:r>
              <a:rPr lang="en-US" dirty="0"/>
              <a:t>Lesson Wrap-up</a:t>
            </a:r>
          </a:p>
        </p:txBody>
      </p:sp>
      <p:sp>
        <p:nvSpPr>
          <p:cNvPr id="3" name="Content Placeholder 2">
            <a:extLst>
              <a:ext uri="{FF2B5EF4-FFF2-40B4-BE49-F238E27FC236}">
                <a16:creationId xmlns:a16="http://schemas.microsoft.com/office/drawing/2014/main" id="{5AC69969-FE6D-4ECE-96E3-8695AC8F580D}"/>
              </a:ext>
            </a:extLst>
          </p:cNvPr>
          <p:cNvSpPr>
            <a:spLocks noGrp="1"/>
          </p:cNvSpPr>
          <p:nvPr>
            <p:ph idx="1"/>
          </p:nvPr>
        </p:nvSpPr>
        <p:spPr>
          <a:xfrm>
            <a:off x="457200" y="1879600"/>
            <a:ext cx="8229600" cy="4114800"/>
          </a:xfrm>
        </p:spPr>
        <p:txBody>
          <a:bodyPr/>
          <a:lstStyle/>
          <a:p>
            <a:r>
              <a:rPr lang="en-US" sz="2400" dirty="0"/>
              <a:t>Our identities are NOT static. We are shaped and reshaped by what goes on around us, causing our identities to change constantly.</a:t>
            </a:r>
          </a:p>
          <a:p>
            <a:pPr marL="0" indent="0" algn="ctr">
              <a:buNone/>
            </a:pPr>
            <a:r>
              <a:rPr lang="en-US" sz="2400" b="1" dirty="0"/>
              <a:t>For example:</a:t>
            </a:r>
          </a:p>
          <a:p>
            <a:pPr lvl="0"/>
            <a:r>
              <a:rPr lang="en-US" sz="2400" dirty="0"/>
              <a:t>If a parent dies this reshapes the way we see the world.</a:t>
            </a:r>
          </a:p>
          <a:p>
            <a:pPr lvl="0"/>
            <a:r>
              <a:rPr lang="en-US" sz="2400" dirty="0"/>
              <a:t>If we fall in love this reshapes the way we see the world.</a:t>
            </a:r>
          </a:p>
          <a:p>
            <a:pPr lvl="0"/>
            <a:r>
              <a:rPr lang="en-US" sz="2400" dirty="0"/>
              <a:t>If our best friend moves this reshapes the way we see the world.</a:t>
            </a:r>
          </a:p>
          <a:p>
            <a:pPr lvl="0"/>
            <a:r>
              <a:rPr lang="en-US" sz="2400" dirty="0"/>
              <a:t>If we experience an act of violence this reshapes the way we see the world.</a:t>
            </a:r>
          </a:p>
          <a:p>
            <a:endParaRPr lang="en-US" dirty="0"/>
          </a:p>
        </p:txBody>
      </p:sp>
    </p:spTree>
    <p:extLst>
      <p:ext uri="{BB962C8B-B14F-4D97-AF65-F5344CB8AC3E}">
        <p14:creationId xmlns:p14="http://schemas.microsoft.com/office/powerpoint/2010/main" val="13586322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154CC-DE32-4969-9DE6-FD75CC002A5D}"/>
              </a:ext>
            </a:extLst>
          </p:cNvPr>
          <p:cNvSpPr>
            <a:spLocks noGrp="1"/>
          </p:cNvSpPr>
          <p:nvPr>
            <p:ph type="title"/>
          </p:nvPr>
        </p:nvSpPr>
        <p:spPr/>
        <p:txBody>
          <a:bodyPr/>
          <a:lstStyle/>
          <a:p>
            <a:r>
              <a:rPr lang="en-US" dirty="0"/>
              <a:t>Closing</a:t>
            </a:r>
          </a:p>
        </p:txBody>
      </p:sp>
      <p:sp>
        <p:nvSpPr>
          <p:cNvPr id="3" name="Content Placeholder 2">
            <a:extLst>
              <a:ext uri="{FF2B5EF4-FFF2-40B4-BE49-F238E27FC236}">
                <a16:creationId xmlns:a16="http://schemas.microsoft.com/office/drawing/2014/main" id="{D92DBC03-E8AA-47A3-9D9D-E7ECF6B315AE}"/>
              </a:ext>
            </a:extLst>
          </p:cNvPr>
          <p:cNvSpPr>
            <a:spLocks noGrp="1"/>
          </p:cNvSpPr>
          <p:nvPr>
            <p:ph idx="1"/>
          </p:nvPr>
        </p:nvSpPr>
        <p:spPr>
          <a:xfrm>
            <a:off x="457199" y="1879600"/>
            <a:ext cx="8460769" cy="4336265"/>
          </a:xfrm>
        </p:spPr>
        <p:txBody>
          <a:bodyPr/>
          <a:lstStyle/>
          <a:p>
            <a:r>
              <a:rPr lang="en-US" dirty="0"/>
              <a:t>So, what we once knew to be true about ourselves and others can change over time. For this reason, we should always try to suspend judgment, ask questions of others and talk with those different from us as much as possible.</a:t>
            </a:r>
          </a:p>
          <a:p>
            <a:endParaRPr lang="en-US" dirty="0"/>
          </a:p>
        </p:txBody>
      </p:sp>
      <p:pic>
        <p:nvPicPr>
          <p:cNvPr id="7" name="Picture 6">
            <a:extLst>
              <a:ext uri="{FF2B5EF4-FFF2-40B4-BE49-F238E27FC236}">
                <a16:creationId xmlns:a16="http://schemas.microsoft.com/office/drawing/2014/main" id="{ACC36E4C-F5D5-44D5-B5F5-74206E5B3E9C}"/>
              </a:ext>
            </a:extLst>
          </p:cNvPr>
          <p:cNvPicPr>
            <a:picLocks noChangeAspect="1"/>
          </p:cNvPicPr>
          <p:nvPr/>
        </p:nvPicPr>
        <p:blipFill>
          <a:blip r:embed="rId3"/>
          <a:stretch>
            <a:fillRect/>
          </a:stretch>
        </p:blipFill>
        <p:spPr>
          <a:xfrm>
            <a:off x="4720975" y="4302017"/>
            <a:ext cx="3965825" cy="1811107"/>
          </a:xfrm>
          <a:prstGeom prst="rect">
            <a:avLst/>
          </a:prstGeom>
        </p:spPr>
      </p:pic>
    </p:spTree>
    <p:extLst>
      <p:ext uri="{BB962C8B-B14F-4D97-AF65-F5344CB8AC3E}">
        <p14:creationId xmlns:p14="http://schemas.microsoft.com/office/powerpoint/2010/main" val="6273708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hape 77">
            <a:extLst>
              <a:ext uri="{FF2B5EF4-FFF2-40B4-BE49-F238E27FC236}">
                <a16:creationId xmlns:a16="http://schemas.microsoft.com/office/drawing/2014/main" id="{21776FF7-FF86-4C1B-B8FA-310C7FE41F6F}"/>
              </a:ext>
            </a:extLst>
          </p:cNvPr>
          <p:cNvSpPr>
            <a:spLocks noGrp="1"/>
          </p:cNvSpPr>
          <p:nvPr>
            <p:ph type="ctrTitle"/>
          </p:nvPr>
        </p:nvSpPr>
        <p:spPr>
          <a:xfrm>
            <a:off x="2371725" y="839788"/>
            <a:ext cx="6330950" cy="1335087"/>
          </a:xfrm>
        </p:spPr>
        <p:txBody>
          <a:bodyPr anchor="t"/>
          <a:lstStyle/>
          <a:p>
            <a:pPr indent="-304800">
              <a:spcBef>
                <a:spcPct val="0"/>
              </a:spcBef>
              <a:spcAft>
                <a:spcPct val="0"/>
              </a:spcAft>
            </a:pPr>
            <a:r>
              <a:rPr lang="en-US" altLang="en-US" sz="3600">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rPr>
              <a:t>SafeVoice Anonymous Tip Reporting Now Available</a:t>
            </a:r>
            <a:br>
              <a:rPr lang="en-US" altLang="en-US"/>
            </a:br>
            <a:endParaRPr lang="en-US" altLang="en-US"/>
          </a:p>
        </p:txBody>
      </p:sp>
      <p:sp>
        <p:nvSpPr>
          <p:cNvPr id="78" name="Shape 78">
            <a:extLst>
              <a:ext uri="{FF2B5EF4-FFF2-40B4-BE49-F238E27FC236}">
                <a16:creationId xmlns:a16="http://schemas.microsoft.com/office/drawing/2014/main" id="{38C38DA1-82BD-489F-8CAE-C1DC1682C9F2}"/>
              </a:ext>
            </a:extLst>
          </p:cNvPr>
          <p:cNvSpPr>
            <a:spLocks noGrp="1"/>
          </p:cNvSpPr>
          <p:nvPr>
            <p:ph type="body" idx="4294967295"/>
          </p:nvPr>
        </p:nvSpPr>
        <p:spPr>
          <a:xfrm>
            <a:off x="2371725" y="2308225"/>
            <a:ext cx="6621463" cy="3001963"/>
          </a:xfrm>
        </p:spPr>
        <p:txBody>
          <a:bodyPr lIns="91425" tIns="91425" rIns="91425" bIns="91425"/>
          <a:lstStyle/>
          <a:p>
            <a:pPr marL="457200">
              <a:buClr>
                <a:srgbClr val="FFFFFF"/>
              </a:buClr>
              <a:buFont typeface="Arial" panose="020B0604020202020204" pitchFamily="34" charset="0"/>
              <a:buChar char="●"/>
            </a:pPr>
            <a:r>
              <a:rPr lang="en-US" altLang="en-US" sz="2800">
                <a:solidFill>
                  <a:srgbClr val="FFFFFF"/>
                </a:solidFill>
                <a:latin typeface="Arial" panose="020B0604020202020204" pitchFamily="34" charset="0"/>
                <a:cs typeface="Arial" panose="020B0604020202020204" pitchFamily="34" charset="0"/>
                <a:sym typeface="Arial" panose="020B0604020202020204" pitchFamily="34" charset="0"/>
              </a:rPr>
              <a:t>SafeVoice is an anonymous place where students can report threats to their safety or their fellow students’ safety.</a:t>
            </a:r>
          </a:p>
          <a:p>
            <a:pPr marL="457200">
              <a:spcBef>
                <a:spcPts val="1000"/>
              </a:spcBef>
              <a:buClr>
                <a:srgbClr val="FFFFFF"/>
              </a:buClr>
              <a:buFont typeface="Arial" panose="020B0604020202020204" pitchFamily="34" charset="0"/>
              <a:buChar char="●"/>
            </a:pPr>
            <a:r>
              <a:rPr lang="en-US" altLang="en-US" sz="2800">
                <a:solidFill>
                  <a:srgbClr val="FFFFFF"/>
                </a:solidFill>
                <a:latin typeface="Arial" panose="020B0604020202020204" pitchFamily="34" charset="0"/>
                <a:cs typeface="Arial" panose="020B0604020202020204" pitchFamily="34" charset="0"/>
                <a:sym typeface="Arial" panose="020B0604020202020204" pitchFamily="34" charset="0"/>
              </a:rPr>
              <a:t>Report concerns about your friends, or yourself, anytime any day.</a:t>
            </a:r>
          </a:p>
          <a:p>
            <a:pPr marL="457200">
              <a:spcBef>
                <a:spcPts val="1000"/>
              </a:spcBef>
              <a:buClr>
                <a:srgbClr val="FFFFFF"/>
              </a:buClr>
              <a:buFont typeface="Arial" panose="020B0604020202020204" pitchFamily="34" charset="0"/>
              <a:buChar char="●"/>
            </a:pPr>
            <a:r>
              <a:rPr lang="en-US" altLang="en-US" sz="2800">
                <a:solidFill>
                  <a:srgbClr val="FFFFFF"/>
                </a:solidFill>
                <a:latin typeface="Arial" panose="020B0604020202020204" pitchFamily="34" charset="0"/>
                <a:cs typeface="Arial" panose="020B0604020202020204" pitchFamily="34" charset="0"/>
                <a:sym typeface="Arial" panose="020B0604020202020204" pitchFamily="34" charset="0"/>
              </a:rPr>
              <a:t>SafeVoice app </a:t>
            </a:r>
          </a:p>
          <a:p>
            <a:pPr marL="457200">
              <a:spcBef>
                <a:spcPts val="1000"/>
              </a:spcBef>
              <a:buClr>
                <a:srgbClr val="FFFFFF"/>
              </a:buClr>
              <a:buFont typeface="Arial" panose="020B0604020202020204" pitchFamily="34" charset="0"/>
              <a:buChar char="●"/>
            </a:pPr>
            <a:r>
              <a:rPr lang="en-US" altLang="en-US" sz="2800">
                <a:solidFill>
                  <a:srgbClr val="FFFFFF"/>
                </a:solidFill>
                <a:latin typeface="Arial" panose="020B0604020202020204" pitchFamily="34" charset="0"/>
                <a:cs typeface="Arial" panose="020B0604020202020204" pitchFamily="34" charset="0"/>
                <a:sym typeface="Arial" panose="020B0604020202020204" pitchFamily="34" charset="0"/>
              </a:rPr>
              <a:t>Call 833-216-7233(SAFE)</a:t>
            </a:r>
          </a:p>
          <a:p>
            <a:pPr marL="457200">
              <a:spcBef>
                <a:spcPts val="1000"/>
              </a:spcBef>
              <a:buClr>
                <a:srgbClr val="FFFFFF"/>
              </a:buClr>
              <a:buFont typeface="Arial" panose="020B0604020202020204" pitchFamily="34" charset="0"/>
              <a:buChar char="●"/>
            </a:pPr>
            <a:r>
              <a:rPr lang="en-US" altLang="en-US" sz="2800">
                <a:solidFill>
                  <a:srgbClr val="FFFFFF"/>
                </a:solidFill>
                <a:latin typeface="Arial" panose="020B0604020202020204" pitchFamily="34" charset="0"/>
                <a:cs typeface="Arial" panose="020B0604020202020204" pitchFamily="34" charset="0"/>
                <a:sym typeface="Arial" panose="020B0604020202020204" pitchFamily="34" charset="0"/>
              </a:rPr>
              <a:t>www.safevoicenv.org</a:t>
            </a:r>
          </a:p>
        </p:txBody>
      </p:sp>
      <p:pic>
        <p:nvPicPr>
          <p:cNvPr id="79" name="Shape 79">
            <a:extLst>
              <a:ext uri="{FF2B5EF4-FFF2-40B4-BE49-F238E27FC236}">
                <a16:creationId xmlns:a16="http://schemas.microsoft.com/office/drawing/2014/main" id="{8B5BCD5E-7DDA-4248-B8BF-73BB58CE2B3E}"/>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2013" y="4511675"/>
            <a:ext cx="5429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3" name="Shape 119">
            <a:extLst>
              <a:ext uri="{FF2B5EF4-FFF2-40B4-BE49-F238E27FC236}">
                <a16:creationId xmlns:a16="http://schemas.microsoft.com/office/drawing/2014/main" id="{ED1616FE-7E1A-45BB-9BC1-11C36C233391}"/>
              </a:ext>
            </a:extLst>
          </p:cNvPr>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6225" y="5124450"/>
            <a:ext cx="1962150" cy="12255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37894" name="Picture 1">
            <a:extLst>
              <a:ext uri="{FF2B5EF4-FFF2-40B4-BE49-F238E27FC236}">
                <a16:creationId xmlns:a16="http://schemas.microsoft.com/office/drawing/2014/main" id="{36A53FBC-F2B0-4665-BECA-BEF95248DB2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4163" y="1084263"/>
            <a:ext cx="1820862" cy="91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5" name="Picture 7">
            <a:extLst>
              <a:ext uri="{FF2B5EF4-FFF2-40B4-BE49-F238E27FC236}">
                <a16:creationId xmlns:a16="http://schemas.microsoft.com/office/drawing/2014/main" id="{32F371FF-A208-4320-BEF8-D53AFF75F18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4338" y="2489200"/>
            <a:ext cx="1690687" cy="202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78">
                                            <p:txEl>
                                              <p:pRg st="0" end="0"/>
                                            </p:txEl>
                                          </p:spTgt>
                                        </p:tgtEl>
                                        <p:attrNameLst>
                                          <p:attrName>style.visibility</p:attrName>
                                        </p:attrNameLst>
                                      </p:cBhvr>
                                      <p:to>
                                        <p:strVal val="visible"/>
                                      </p:to>
                                    </p:set>
                                    <p:animEffect transition="in" filter="fade">
                                      <p:cBhvr>
                                        <p:cTn id="7" dur="1000"/>
                                        <p:tgtEl>
                                          <p:spTgt spid="78">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78">
                                            <p:txEl>
                                              <p:pRg st="1" end="1"/>
                                            </p:txEl>
                                          </p:spTgt>
                                        </p:tgtEl>
                                        <p:attrNameLst>
                                          <p:attrName>style.visibility</p:attrName>
                                        </p:attrNameLst>
                                      </p:cBhvr>
                                      <p:to>
                                        <p:strVal val="visible"/>
                                      </p:to>
                                    </p:set>
                                    <p:animEffect transition="in" filter="fade">
                                      <p:cBhvr>
                                        <p:cTn id="10" dur="1000"/>
                                        <p:tgtEl>
                                          <p:spTgt spid="78">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78">
                                            <p:txEl>
                                              <p:pRg st="2" end="2"/>
                                            </p:txEl>
                                          </p:spTgt>
                                        </p:tgtEl>
                                        <p:attrNameLst>
                                          <p:attrName>style.visibility</p:attrName>
                                        </p:attrNameLst>
                                      </p:cBhvr>
                                      <p:to>
                                        <p:strVal val="visible"/>
                                      </p:to>
                                    </p:set>
                                    <p:animEffect transition="in" filter="fade">
                                      <p:cBhvr>
                                        <p:cTn id="13" dur="1000"/>
                                        <p:tgtEl>
                                          <p:spTgt spid="78">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78">
                                            <p:txEl>
                                              <p:pRg st="3" end="3"/>
                                            </p:txEl>
                                          </p:spTgt>
                                        </p:tgtEl>
                                        <p:attrNameLst>
                                          <p:attrName>style.visibility</p:attrName>
                                        </p:attrNameLst>
                                      </p:cBhvr>
                                      <p:to>
                                        <p:strVal val="visible"/>
                                      </p:to>
                                    </p:set>
                                    <p:animEffect transition="in" filter="fade">
                                      <p:cBhvr>
                                        <p:cTn id="16" dur="1000"/>
                                        <p:tgtEl>
                                          <p:spTgt spid="78">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78">
                                            <p:txEl>
                                              <p:pRg st="4" end="4"/>
                                            </p:txEl>
                                          </p:spTgt>
                                        </p:tgtEl>
                                        <p:attrNameLst>
                                          <p:attrName>style.visibility</p:attrName>
                                        </p:attrNameLst>
                                      </p:cBhvr>
                                      <p:to>
                                        <p:strVal val="visible"/>
                                      </p:to>
                                    </p:set>
                                    <p:animEffect transition="in" filter="fade">
                                      <p:cBhvr>
                                        <p:cTn id="19" dur="1000"/>
                                        <p:tgtEl>
                                          <p:spTgt spid="78">
                                            <p:txEl>
                                              <p:pRg st="4" end="4"/>
                                            </p:txEl>
                                          </p:spTgt>
                                        </p:tgtEl>
                                      </p:cBhvr>
                                    </p:animEffect>
                                  </p:childTnLst>
                                </p:cTn>
                              </p:par>
                            </p:childTnLst>
                          </p:cTn>
                        </p:par>
                        <p:par>
                          <p:cTn id="20" fill="hold" nodeType="afterGroup">
                            <p:stCondLst>
                              <p:cond delay="1000"/>
                            </p:stCondLst>
                            <p:childTnLst>
                              <p:par>
                                <p:cTn id="21" presetID="10" presetClass="entr" presetSubtype="0" fill="hold" nodeType="afterEffect">
                                  <p:stCondLst>
                                    <p:cond delay="0"/>
                                  </p:stCondLst>
                                  <p:childTnLst>
                                    <p:set>
                                      <p:cBhvr>
                                        <p:cTn id="22" dur="1" fill="hold">
                                          <p:stCondLst>
                                            <p:cond delay="0"/>
                                          </p:stCondLst>
                                        </p:cTn>
                                        <p:tgtEl>
                                          <p:spTgt spid="79"/>
                                        </p:tgtEl>
                                        <p:attrNameLst>
                                          <p:attrName>style.visibility</p:attrName>
                                        </p:attrNameLst>
                                      </p:cBhvr>
                                      <p:to>
                                        <p:strVal val="visible"/>
                                      </p:to>
                                    </p:set>
                                    <p:animEffect transition="in" filter="fade">
                                      <p:cBhvr>
                                        <p:cTn id="23" dur="1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WCSD Branded Colors">
      <a:dk1>
        <a:sysClr val="windowText" lastClr="000000"/>
      </a:dk1>
      <a:lt1>
        <a:sysClr val="window" lastClr="FFFFFF"/>
      </a:lt1>
      <a:dk2>
        <a:srgbClr val="005288"/>
      </a:dk2>
      <a:lt2>
        <a:srgbClr val="EEECE1"/>
      </a:lt2>
      <a:accent1>
        <a:srgbClr val="DEB408"/>
      </a:accent1>
      <a:accent2>
        <a:srgbClr val="EF3E42"/>
      </a:accent2>
      <a:accent3>
        <a:srgbClr val="C1CD23"/>
      </a:accent3>
      <a:accent4>
        <a:srgbClr val="009FC2"/>
      </a:accent4>
      <a:accent5>
        <a:srgbClr val="332A86"/>
      </a:accent5>
      <a:accent6>
        <a:srgbClr val="F58025"/>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3C3A298BB6EF1429E657859D445AD27" ma:contentTypeVersion="10" ma:contentTypeDescription="Create a new document." ma:contentTypeScope="" ma:versionID="e789952b25a71216f37fb7b03472c6b7">
  <xsd:schema xmlns:xsd="http://www.w3.org/2001/XMLSchema" xmlns:xs="http://www.w3.org/2001/XMLSchema" xmlns:p="http://schemas.microsoft.com/office/2006/metadata/properties" xmlns:ns2="d24edad4-b075-4980-ba7a-007c10c69c67" xmlns:ns3="c1c9dfe6-6672-47d2-83f5-b93c70f95ec5" targetNamespace="http://schemas.microsoft.com/office/2006/metadata/properties" ma:root="true" ma:fieldsID="1785ff97e661c8830cc44c0d24241b14" ns2:_="" ns3:_="">
    <xsd:import namespace="d24edad4-b075-4980-ba7a-007c10c69c67"/>
    <xsd:import namespace="c1c9dfe6-6672-47d2-83f5-b93c70f95ec5"/>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4edad4-b075-4980-ba7a-007c10c69c6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1c9dfe6-6672-47d2-83f5-b93c70f95ec5"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0838BFB-04FB-4CB7-8664-4B9B16BC0CD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24edad4-b075-4980-ba7a-007c10c69c67"/>
    <ds:schemaRef ds:uri="c1c9dfe6-6672-47d2-83f5-b93c70f95ec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0250A8B-1803-4E54-9BE1-247BD2A2737E}">
  <ds:schemaRefs>
    <ds:schemaRef ds:uri="c1c9dfe6-6672-47d2-83f5-b93c70f95ec5"/>
    <ds:schemaRef ds:uri="d24edad4-b075-4980-ba7a-007c10c69c67"/>
    <ds:schemaRef ds:uri="http://schemas.openxmlformats.org/package/2006/metadata/core-properties"/>
    <ds:schemaRef ds:uri="http://schemas.microsoft.com/office/2006/metadata/properties"/>
    <ds:schemaRef ds:uri="http://schemas.microsoft.com/office/2006/documentManagement/types"/>
    <ds:schemaRef ds:uri="http://www.w3.org/XML/1998/namespace"/>
    <ds:schemaRef ds:uri="http://purl.org/dc/dcmitype/"/>
    <ds:schemaRef ds:uri="http://schemas.microsoft.com/office/infopath/2007/PartnerControls"/>
    <ds:schemaRef ds:uri="http://purl.org/dc/terms/"/>
    <ds:schemaRef ds:uri="http://purl.org/dc/elements/1.1/"/>
  </ds:schemaRefs>
</ds:datastoreItem>
</file>

<file path=customXml/itemProps3.xml><?xml version="1.0" encoding="utf-8"?>
<ds:datastoreItem xmlns:ds="http://schemas.openxmlformats.org/officeDocument/2006/customXml" ds:itemID="{393B4D9C-EF3F-45EE-BA4C-988BEF99136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Travelogue.thmx</Template>
  <TotalTime>277</TotalTime>
  <Words>1060</Words>
  <Application>Microsoft Office PowerPoint</Application>
  <PresentationFormat>On-screen Show (4:3)</PresentationFormat>
  <Paragraphs>90</Paragraphs>
  <Slides>13</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Helvetica Neue</vt:lpstr>
      <vt:lpstr>Raleway</vt:lpstr>
      <vt:lpstr>Office Theme</vt:lpstr>
      <vt:lpstr>Civil Rights and Me Middle School</vt:lpstr>
      <vt:lpstr>Objectives</vt:lpstr>
      <vt:lpstr>Working Agreements</vt:lpstr>
      <vt:lpstr>Key vocabulary</vt:lpstr>
      <vt:lpstr>Warm-Up</vt:lpstr>
      <vt:lpstr>Think-Turn-Tell</vt:lpstr>
      <vt:lpstr>Culture </vt:lpstr>
      <vt:lpstr>My Multicultural Self Activity</vt:lpstr>
      <vt:lpstr>My Multicultural Self Example</vt:lpstr>
      <vt:lpstr>Think-Turn-Tell</vt:lpstr>
      <vt:lpstr>Lesson Wrap-up</vt:lpstr>
      <vt:lpstr>Closing</vt:lpstr>
      <vt:lpstr>SafeVoice Anonymous Tip Reporting Now Available </vt:lpstr>
    </vt:vector>
  </TitlesOfParts>
  <Company>WCSD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Katy Holmes</dc:creator>
  <cp:lastModifiedBy>America Gillespie</cp:lastModifiedBy>
  <cp:revision>21</cp:revision>
  <dcterms:created xsi:type="dcterms:W3CDTF">2013-02-01T00:26:23Z</dcterms:created>
  <dcterms:modified xsi:type="dcterms:W3CDTF">2021-02-16T20:11:17Z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0x010100C3C3A298BB6EF1429E657859D445AD27</vt:lpwstr>
  </property>
</Properties>
</file>