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43"/>
  </p:notesMasterIdLst>
  <p:handoutMasterIdLst>
    <p:handoutMasterId r:id="rId44"/>
  </p:handoutMasterIdLst>
  <p:sldIdLst>
    <p:sldId id="410" r:id="rId5"/>
    <p:sldId id="383" r:id="rId6"/>
    <p:sldId id="409" r:id="rId7"/>
    <p:sldId id="440" r:id="rId8"/>
    <p:sldId id="389" r:id="rId9"/>
    <p:sldId id="442" r:id="rId10"/>
    <p:sldId id="441" r:id="rId11"/>
    <p:sldId id="452" r:id="rId12"/>
    <p:sldId id="443" r:id="rId13"/>
    <p:sldId id="444" r:id="rId14"/>
    <p:sldId id="445" r:id="rId15"/>
    <p:sldId id="391" r:id="rId16"/>
    <p:sldId id="447" r:id="rId17"/>
    <p:sldId id="449" r:id="rId18"/>
    <p:sldId id="450" r:id="rId19"/>
    <p:sldId id="453" r:id="rId20"/>
    <p:sldId id="451" r:id="rId21"/>
    <p:sldId id="457" r:id="rId22"/>
    <p:sldId id="406" r:id="rId23"/>
    <p:sldId id="405" r:id="rId24"/>
    <p:sldId id="404" r:id="rId25"/>
    <p:sldId id="433" r:id="rId26"/>
    <p:sldId id="411" r:id="rId27"/>
    <p:sldId id="412" r:id="rId28"/>
    <p:sldId id="413" r:id="rId29"/>
    <p:sldId id="415" r:id="rId30"/>
    <p:sldId id="455" r:id="rId31"/>
    <p:sldId id="456" r:id="rId32"/>
    <p:sldId id="446" r:id="rId33"/>
    <p:sldId id="458" r:id="rId34"/>
    <p:sldId id="403" r:id="rId35"/>
    <p:sldId id="420" r:id="rId36"/>
    <p:sldId id="421" r:id="rId37"/>
    <p:sldId id="422" r:id="rId38"/>
    <p:sldId id="423" r:id="rId39"/>
    <p:sldId id="424" r:id="rId40"/>
    <p:sldId id="432" r:id="rId41"/>
    <p:sldId id="459" r:id="rId42"/>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03" autoAdjust="0"/>
    <p:restoredTop sz="96327" autoAdjust="0"/>
  </p:normalViewPr>
  <p:slideViewPr>
    <p:cSldViewPr snapToGrid="0">
      <p:cViewPr varScale="1">
        <p:scale>
          <a:sx n="83" d="100"/>
          <a:sy n="83" d="100"/>
        </p:scale>
        <p:origin x="514" y="7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8" d="100"/>
          <a:sy n="58" d="100"/>
        </p:scale>
        <p:origin x="3240"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1EBEDD12-BCD5-485B-BCBC-34BB01D7923C}" type="datetimeFigureOut">
              <a:rPr lang="en-US" smtClean="0"/>
              <a:t>4/16/2025</a:t>
            </a:fld>
            <a:endParaRPr lang="en-US" dirty="0"/>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E2C230DF-5933-439D-898F-38E9AC9BA688}" type="slidenum">
              <a:rPr lang="en-US" smtClean="0"/>
              <a:t>‹#›</a:t>
            </a:fld>
            <a:endParaRPr lang="en-US" dirty="0"/>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6EE7A52F-9D89-7442-A8E9-48D1527B5F6B}" type="datetimeFigureOut">
              <a:rPr lang="en-US" smtClean="0"/>
              <a:t>4/16/2025</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09245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a:t>
            </a:fld>
            <a:endParaRPr lang="en-US" dirty="0"/>
          </a:p>
        </p:txBody>
      </p:sp>
    </p:spTree>
    <p:extLst>
      <p:ext uri="{BB962C8B-B14F-4D97-AF65-F5344CB8AC3E}">
        <p14:creationId xmlns:p14="http://schemas.microsoft.com/office/powerpoint/2010/main" val="3113416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3</a:t>
            </a:fld>
            <a:endParaRPr lang="en-US" dirty="0"/>
          </a:p>
        </p:txBody>
      </p:sp>
    </p:spTree>
    <p:extLst>
      <p:ext uri="{BB962C8B-B14F-4D97-AF65-F5344CB8AC3E}">
        <p14:creationId xmlns:p14="http://schemas.microsoft.com/office/powerpoint/2010/main" val="2730433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5</a:t>
            </a:fld>
            <a:endParaRPr lang="en-US" dirty="0"/>
          </a:p>
        </p:txBody>
      </p:sp>
    </p:spTree>
    <p:extLst>
      <p:ext uri="{BB962C8B-B14F-4D97-AF65-F5344CB8AC3E}">
        <p14:creationId xmlns:p14="http://schemas.microsoft.com/office/powerpoint/2010/main" val="357624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1F9C9-4236-FA52-C73E-BAA6F0E47B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2B695-963A-6AD3-853D-B291194CF7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520EBD-DA3D-499E-6000-6313B5AA9D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AFD6AA-5BEC-89FA-D012-AAC00867BD9A}"/>
              </a:ext>
            </a:extLst>
          </p:cNvPr>
          <p:cNvSpPr>
            <a:spLocks noGrp="1"/>
          </p:cNvSpPr>
          <p:nvPr>
            <p:ph type="sldNum" sz="quarter" idx="5"/>
          </p:nvPr>
        </p:nvSpPr>
        <p:spPr/>
        <p:txBody>
          <a:bodyPr/>
          <a:lstStyle/>
          <a:p>
            <a:fld id="{A89C7E07-3C67-C64C-8DA0-0404F6303970}" type="slidenum">
              <a:rPr lang="en-US" smtClean="0"/>
              <a:t>6</a:t>
            </a:fld>
            <a:endParaRPr lang="en-US" dirty="0"/>
          </a:p>
        </p:txBody>
      </p:sp>
    </p:spTree>
    <p:extLst>
      <p:ext uri="{BB962C8B-B14F-4D97-AF65-F5344CB8AC3E}">
        <p14:creationId xmlns:p14="http://schemas.microsoft.com/office/powerpoint/2010/main" val="2836486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16D27-F358-9952-1FE6-56C337D4FB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E3F5EE-68BB-35F9-DBB4-8D9519330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610A8B-0275-E4D5-FE75-8E8C417FD3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0B5BBF-F27D-6289-B60A-408951B9FE27}"/>
              </a:ext>
            </a:extLst>
          </p:cNvPr>
          <p:cNvSpPr>
            <a:spLocks noGrp="1"/>
          </p:cNvSpPr>
          <p:nvPr>
            <p:ph type="sldNum" sz="quarter" idx="5"/>
          </p:nvPr>
        </p:nvSpPr>
        <p:spPr/>
        <p:txBody>
          <a:bodyPr/>
          <a:lstStyle/>
          <a:p>
            <a:fld id="{A89C7E07-3C67-C64C-8DA0-0404F6303970}" type="slidenum">
              <a:rPr lang="en-US" smtClean="0"/>
              <a:t>7</a:t>
            </a:fld>
            <a:endParaRPr lang="en-US" dirty="0"/>
          </a:p>
        </p:txBody>
      </p:sp>
    </p:spTree>
    <p:extLst>
      <p:ext uri="{BB962C8B-B14F-4D97-AF65-F5344CB8AC3E}">
        <p14:creationId xmlns:p14="http://schemas.microsoft.com/office/powerpoint/2010/main" val="1978211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EF913-B6DF-43C8-FD61-0925C5DA83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27369B-E179-A30A-54BA-CBF3B5074C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E3FDC3-6720-594F-4A9A-3A0D1D1607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E2B34F-B8D7-243A-4DAC-1B586D57B633}"/>
              </a:ext>
            </a:extLst>
          </p:cNvPr>
          <p:cNvSpPr>
            <a:spLocks noGrp="1"/>
          </p:cNvSpPr>
          <p:nvPr>
            <p:ph type="sldNum" sz="quarter" idx="5"/>
          </p:nvPr>
        </p:nvSpPr>
        <p:spPr/>
        <p:txBody>
          <a:bodyPr/>
          <a:lstStyle/>
          <a:p>
            <a:fld id="{A89C7E07-3C67-C64C-8DA0-0404F6303970}" type="slidenum">
              <a:rPr lang="en-US" smtClean="0"/>
              <a:t>8</a:t>
            </a:fld>
            <a:endParaRPr lang="en-US" dirty="0"/>
          </a:p>
        </p:txBody>
      </p:sp>
    </p:spTree>
    <p:extLst>
      <p:ext uri="{BB962C8B-B14F-4D97-AF65-F5344CB8AC3E}">
        <p14:creationId xmlns:p14="http://schemas.microsoft.com/office/powerpoint/2010/main" val="3013275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3DF0D-6038-3B69-1363-32AAAD4871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2397FF-EA98-7904-B7FF-98A011011F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53C1FA-AC27-B2F1-B8D6-E870CF2483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0516F5-144A-D0C4-3E0A-D96F382AFBCE}"/>
              </a:ext>
            </a:extLst>
          </p:cNvPr>
          <p:cNvSpPr>
            <a:spLocks noGrp="1"/>
          </p:cNvSpPr>
          <p:nvPr>
            <p:ph type="sldNum" sz="quarter" idx="5"/>
          </p:nvPr>
        </p:nvSpPr>
        <p:spPr/>
        <p:txBody>
          <a:bodyPr/>
          <a:lstStyle/>
          <a:p>
            <a:fld id="{A89C7E07-3C67-C64C-8DA0-0404F6303970}" type="slidenum">
              <a:rPr lang="en-US" smtClean="0"/>
              <a:t>9</a:t>
            </a:fld>
            <a:endParaRPr lang="en-US" dirty="0"/>
          </a:p>
        </p:txBody>
      </p:sp>
    </p:spTree>
    <p:extLst>
      <p:ext uri="{BB962C8B-B14F-4D97-AF65-F5344CB8AC3E}">
        <p14:creationId xmlns:p14="http://schemas.microsoft.com/office/powerpoint/2010/main" val="2476364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6CB5F-6762-8807-5A7D-C6E7B5BF7A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1009B-59D3-4A66-C23D-A232D50498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A6BE56-7B00-FF8D-879F-F5211DA87B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868AFD-848D-F44F-7674-32667DDDB6AF}"/>
              </a:ext>
            </a:extLst>
          </p:cNvPr>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330332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B2182-6F07-C13D-DE8E-F78BB18E28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50C89-E704-1723-8779-B55150CF2E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C7C11A-59B4-4E57-CB9C-69DC6DAA41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159D68-B8D9-9D28-0C29-AA14117F1AA1}"/>
              </a:ext>
            </a:extLst>
          </p:cNvPr>
          <p:cNvSpPr>
            <a:spLocks noGrp="1"/>
          </p:cNvSpPr>
          <p:nvPr>
            <p:ph type="sldNum" sz="quarter" idx="5"/>
          </p:nvPr>
        </p:nvSpPr>
        <p:spPr/>
        <p:txBody>
          <a:bodyPr/>
          <a:lstStyle/>
          <a:p>
            <a:fld id="{A89C7E07-3C67-C64C-8DA0-0404F6303970}" type="slidenum">
              <a:rPr lang="en-US" smtClean="0"/>
              <a:t>11</a:t>
            </a:fld>
            <a:endParaRPr lang="en-US" dirty="0"/>
          </a:p>
        </p:txBody>
      </p:sp>
    </p:spTree>
    <p:extLst>
      <p:ext uri="{BB962C8B-B14F-4D97-AF65-F5344CB8AC3E}">
        <p14:creationId xmlns:p14="http://schemas.microsoft.com/office/powerpoint/2010/main" val="1477131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12</a:t>
            </a:fld>
            <a:endParaRPr lang="en-US" dirty="0"/>
          </a:p>
        </p:txBody>
      </p:sp>
    </p:spTree>
    <p:extLst>
      <p:ext uri="{BB962C8B-B14F-4D97-AF65-F5344CB8AC3E}">
        <p14:creationId xmlns:p14="http://schemas.microsoft.com/office/powerpoint/2010/main" val="3908276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21397-8B30-B49E-6EB0-F87A63DD77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96CD94-23CD-7A4E-7343-9E6B1EECB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5491B3-1B84-8412-555A-658E1FEDC8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087766-F264-732F-7B21-75218A753957}"/>
              </a:ext>
            </a:extLst>
          </p:cNvPr>
          <p:cNvSpPr>
            <a:spLocks noGrp="1"/>
          </p:cNvSpPr>
          <p:nvPr>
            <p:ph type="sldNum" sz="quarter" idx="5"/>
          </p:nvPr>
        </p:nvSpPr>
        <p:spPr/>
        <p:txBody>
          <a:bodyPr/>
          <a:lstStyle/>
          <a:p>
            <a:fld id="{A89C7E07-3C67-C64C-8DA0-0404F6303970}" type="slidenum">
              <a:rPr lang="en-US" smtClean="0"/>
              <a:t>13</a:t>
            </a:fld>
            <a:endParaRPr lang="en-US" dirty="0"/>
          </a:p>
        </p:txBody>
      </p:sp>
    </p:spTree>
    <p:extLst>
      <p:ext uri="{BB962C8B-B14F-4D97-AF65-F5344CB8AC3E}">
        <p14:creationId xmlns:p14="http://schemas.microsoft.com/office/powerpoint/2010/main" val="36705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FE3C7-DD3F-4E9C-AA33-24EDFFE503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9A89B9-0BB0-F8E2-1355-DACAB64C01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58BFDB-5C65-B348-C49F-68993ED68E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DB4B6A-BB4A-A3CF-4E51-72F1E8CAD8E2}"/>
              </a:ext>
            </a:extLst>
          </p:cNvPr>
          <p:cNvSpPr>
            <a:spLocks noGrp="1"/>
          </p:cNvSpPr>
          <p:nvPr>
            <p:ph type="sldNum" sz="quarter" idx="5"/>
          </p:nvPr>
        </p:nvSpPr>
        <p:spPr/>
        <p:txBody>
          <a:bodyPr/>
          <a:lstStyle/>
          <a:p>
            <a:fld id="{A89C7E07-3C67-C64C-8DA0-0404F6303970}" type="slidenum">
              <a:rPr lang="en-US" smtClean="0"/>
              <a:t>14</a:t>
            </a:fld>
            <a:endParaRPr lang="en-US" dirty="0"/>
          </a:p>
        </p:txBody>
      </p:sp>
    </p:spTree>
    <p:extLst>
      <p:ext uri="{BB962C8B-B14F-4D97-AF65-F5344CB8AC3E}">
        <p14:creationId xmlns:p14="http://schemas.microsoft.com/office/powerpoint/2010/main" val="303379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0E367-A426-2F1C-1FFE-6810764AB7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4F06EE-719B-FE3C-0823-3E5AE276A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655A66-CBFE-76DE-7DFD-CA7A3EACE9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5E9189-4906-34AB-F234-7937124C96BE}"/>
              </a:ext>
            </a:extLst>
          </p:cNvPr>
          <p:cNvSpPr>
            <a:spLocks noGrp="1"/>
          </p:cNvSpPr>
          <p:nvPr>
            <p:ph type="sldNum" sz="quarter" idx="5"/>
          </p:nvPr>
        </p:nvSpPr>
        <p:spPr/>
        <p:txBody>
          <a:bodyPr/>
          <a:lstStyle/>
          <a:p>
            <a:fld id="{A89C7E07-3C67-C64C-8DA0-0404F6303970}" type="slidenum">
              <a:rPr lang="en-US" smtClean="0"/>
              <a:t>15</a:t>
            </a:fld>
            <a:endParaRPr lang="en-US" dirty="0"/>
          </a:p>
        </p:txBody>
      </p:sp>
    </p:spTree>
    <p:extLst>
      <p:ext uri="{BB962C8B-B14F-4D97-AF65-F5344CB8AC3E}">
        <p14:creationId xmlns:p14="http://schemas.microsoft.com/office/powerpoint/2010/main" val="1626067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01092-5D45-10B2-CDE5-EF1BCBAFD5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3250FF-687F-02F5-D902-421BA4B1BA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B0E56B-2145-35E6-0D77-D8CF0A4C74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2E5CD1-9A1E-C7D1-2121-58E6B19C9628}"/>
              </a:ext>
            </a:extLst>
          </p:cNvPr>
          <p:cNvSpPr>
            <a:spLocks noGrp="1"/>
          </p:cNvSpPr>
          <p:nvPr>
            <p:ph type="sldNum" sz="quarter" idx="5"/>
          </p:nvPr>
        </p:nvSpPr>
        <p:spPr/>
        <p:txBody>
          <a:bodyPr/>
          <a:lstStyle/>
          <a:p>
            <a:fld id="{A89C7E07-3C67-C64C-8DA0-0404F6303970}" type="slidenum">
              <a:rPr lang="en-US" smtClean="0"/>
              <a:t>16</a:t>
            </a:fld>
            <a:endParaRPr lang="en-US" dirty="0"/>
          </a:p>
        </p:txBody>
      </p:sp>
    </p:spTree>
    <p:extLst>
      <p:ext uri="{BB962C8B-B14F-4D97-AF65-F5344CB8AC3E}">
        <p14:creationId xmlns:p14="http://schemas.microsoft.com/office/powerpoint/2010/main" val="1416156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F5AEE-61AD-F03A-D741-D4959C056F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4B8442-3E4F-342D-18DB-4082BD62AF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D72053-9ECB-5897-9CC8-376CEF6704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1F80BA-05CD-CF36-7199-F81C1172501F}"/>
              </a:ext>
            </a:extLst>
          </p:cNvPr>
          <p:cNvSpPr>
            <a:spLocks noGrp="1"/>
          </p:cNvSpPr>
          <p:nvPr>
            <p:ph type="sldNum" sz="quarter" idx="5"/>
          </p:nvPr>
        </p:nvSpPr>
        <p:spPr/>
        <p:txBody>
          <a:bodyPr/>
          <a:lstStyle/>
          <a:p>
            <a:fld id="{A89C7E07-3C67-C64C-8DA0-0404F6303970}" type="slidenum">
              <a:rPr lang="en-US" smtClean="0"/>
              <a:t>17</a:t>
            </a:fld>
            <a:endParaRPr lang="en-US" dirty="0"/>
          </a:p>
        </p:txBody>
      </p:sp>
    </p:spTree>
    <p:extLst>
      <p:ext uri="{BB962C8B-B14F-4D97-AF65-F5344CB8AC3E}">
        <p14:creationId xmlns:p14="http://schemas.microsoft.com/office/powerpoint/2010/main" val="2819708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5B6A8-57E6-19B8-2E02-ED6685CA94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6C675C-1D70-41AD-5DC7-A55F3F6A64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8A2E70-8152-77AA-8EC7-C0C7CA0CF5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E0E789-CFA3-8BF9-8961-E0E13C2AB04E}"/>
              </a:ext>
            </a:extLst>
          </p:cNvPr>
          <p:cNvSpPr>
            <a:spLocks noGrp="1"/>
          </p:cNvSpPr>
          <p:nvPr>
            <p:ph type="sldNum" sz="quarter" idx="5"/>
          </p:nvPr>
        </p:nvSpPr>
        <p:spPr/>
        <p:txBody>
          <a:bodyPr/>
          <a:lstStyle/>
          <a:p>
            <a:fld id="{A89C7E07-3C67-C64C-8DA0-0404F6303970}" type="slidenum">
              <a:rPr lang="en-US" smtClean="0"/>
              <a:t>18</a:t>
            </a:fld>
            <a:endParaRPr lang="en-US" dirty="0"/>
          </a:p>
        </p:txBody>
      </p:sp>
    </p:spTree>
    <p:extLst>
      <p:ext uri="{BB962C8B-B14F-4D97-AF65-F5344CB8AC3E}">
        <p14:creationId xmlns:p14="http://schemas.microsoft.com/office/powerpoint/2010/main" val="785564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19</a:t>
            </a:fld>
            <a:endParaRPr lang="en-US" dirty="0"/>
          </a:p>
        </p:txBody>
      </p:sp>
    </p:spTree>
    <p:extLst>
      <p:ext uri="{BB962C8B-B14F-4D97-AF65-F5344CB8AC3E}">
        <p14:creationId xmlns:p14="http://schemas.microsoft.com/office/powerpoint/2010/main" val="2994759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20</a:t>
            </a:fld>
            <a:endParaRPr lang="en-US" dirty="0"/>
          </a:p>
        </p:txBody>
      </p:sp>
    </p:spTree>
    <p:extLst>
      <p:ext uri="{BB962C8B-B14F-4D97-AF65-F5344CB8AC3E}">
        <p14:creationId xmlns:p14="http://schemas.microsoft.com/office/powerpoint/2010/main" val="40502331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21</a:t>
            </a:fld>
            <a:endParaRPr lang="en-US" dirty="0"/>
          </a:p>
        </p:txBody>
      </p:sp>
    </p:spTree>
    <p:extLst>
      <p:ext uri="{BB962C8B-B14F-4D97-AF65-F5344CB8AC3E}">
        <p14:creationId xmlns:p14="http://schemas.microsoft.com/office/powerpoint/2010/main" val="634596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1E801-C21D-976C-689C-C281961FB7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D5932-1B75-C64A-D521-D7F49FEBC8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E63CB8-BBFA-2E1B-52CA-31259896DF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7CDEF7-27A0-B90F-ADDC-1982E35A2D10}"/>
              </a:ext>
            </a:extLst>
          </p:cNvPr>
          <p:cNvSpPr>
            <a:spLocks noGrp="1"/>
          </p:cNvSpPr>
          <p:nvPr>
            <p:ph type="sldNum" sz="quarter" idx="5"/>
          </p:nvPr>
        </p:nvSpPr>
        <p:spPr/>
        <p:txBody>
          <a:bodyPr/>
          <a:lstStyle/>
          <a:p>
            <a:fld id="{A89C7E07-3C67-C64C-8DA0-0404F6303970}" type="slidenum">
              <a:rPr lang="en-US" smtClean="0"/>
              <a:t>22</a:t>
            </a:fld>
            <a:endParaRPr lang="en-US" dirty="0"/>
          </a:p>
        </p:txBody>
      </p:sp>
    </p:spTree>
    <p:extLst>
      <p:ext uri="{BB962C8B-B14F-4D97-AF65-F5344CB8AC3E}">
        <p14:creationId xmlns:p14="http://schemas.microsoft.com/office/powerpoint/2010/main" val="13908781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B59DA-592A-D055-8263-DE67F43C07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2BB060-3F7A-5A9C-875D-7CF02A70F4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6E60D2-8897-E118-1BA7-48FED5DAA8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320768-35B8-9482-5D20-076BE8FEEE1A}"/>
              </a:ext>
            </a:extLst>
          </p:cNvPr>
          <p:cNvSpPr>
            <a:spLocks noGrp="1"/>
          </p:cNvSpPr>
          <p:nvPr>
            <p:ph type="sldNum" sz="quarter" idx="5"/>
          </p:nvPr>
        </p:nvSpPr>
        <p:spPr/>
        <p:txBody>
          <a:bodyPr/>
          <a:lstStyle/>
          <a:p>
            <a:fld id="{A89C7E07-3C67-C64C-8DA0-0404F6303970}" type="slidenum">
              <a:rPr lang="en-US" smtClean="0"/>
              <a:t>23</a:t>
            </a:fld>
            <a:endParaRPr lang="en-US" dirty="0"/>
          </a:p>
        </p:txBody>
      </p:sp>
    </p:spTree>
    <p:extLst>
      <p:ext uri="{BB962C8B-B14F-4D97-AF65-F5344CB8AC3E}">
        <p14:creationId xmlns:p14="http://schemas.microsoft.com/office/powerpoint/2010/main" val="37053170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3DC45-F127-1201-BF97-D0EB71D538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5EF126-AB2A-F47A-E03D-6A6D64481F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54D8B7-359C-6E52-7595-55D4D191EF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217889-8B31-78C6-5818-9E7A1F75ED8F}"/>
              </a:ext>
            </a:extLst>
          </p:cNvPr>
          <p:cNvSpPr>
            <a:spLocks noGrp="1"/>
          </p:cNvSpPr>
          <p:nvPr>
            <p:ph type="sldNum" sz="quarter" idx="5"/>
          </p:nvPr>
        </p:nvSpPr>
        <p:spPr/>
        <p:txBody>
          <a:bodyPr/>
          <a:lstStyle/>
          <a:p>
            <a:fld id="{A89C7E07-3C67-C64C-8DA0-0404F6303970}" type="slidenum">
              <a:rPr lang="en-US" smtClean="0"/>
              <a:t>24</a:t>
            </a:fld>
            <a:endParaRPr lang="en-US" dirty="0"/>
          </a:p>
        </p:txBody>
      </p:sp>
    </p:spTree>
    <p:extLst>
      <p:ext uri="{BB962C8B-B14F-4D97-AF65-F5344CB8AC3E}">
        <p14:creationId xmlns:p14="http://schemas.microsoft.com/office/powerpoint/2010/main" val="3876113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A450C-E1E1-CFC3-ACDB-0B23066D4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CDD019-2B5E-0A58-3FBF-C405AE757A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5A979-1550-52B1-8BA0-039448A006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E37CD6-84CE-58A3-B8F6-BA19D380E578}"/>
              </a:ext>
            </a:extLst>
          </p:cNvPr>
          <p:cNvSpPr>
            <a:spLocks noGrp="1"/>
          </p:cNvSpPr>
          <p:nvPr>
            <p:ph type="sldNum" sz="quarter" idx="5"/>
          </p:nvPr>
        </p:nvSpPr>
        <p:spPr/>
        <p:txBody>
          <a:bodyPr/>
          <a:lstStyle/>
          <a:p>
            <a:fld id="{A89C7E07-3C67-C64C-8DA0-0404F6303970}" type="slidenum">
              <a:rPr lang="en-US" smtClean="0"/>
              <a:t>26</a:t>
            </a:fld>
            <a:endParaRPr lang="en-US" dirty="0"/>
          </a:p>
        </p:txBody>
      </p:sp>
    </p:spTree>
    <p:extLst>
      <p:ext uri="{BB962C8B-B14F-4D97-AF65-F5344CB8AC3E}">
        <p14:creationId xmlns:p14="http://schemas.microsoft.com/office/powerpoint/2010/main" val="27339027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8F38C-CA83-FF15-0545-6CCB7E56C4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8FBECD-5BEA-2A06-C875-FA3EB782F9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8C0BC7-5384-940C-61AA-F1816A035A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8F3E7F-31A3-32F4-98EC-8D1059D3255B}"/>
              </a:ext>
            </a:extLst>
          </p:cNvPr>
          <p:cNvSpPr>
            <a:spLocks noGrp="1"/>
          </p:cNvSpPr>
          <p:nvPr>
            <p:ph type="sldNum" sz="quarter" idx="5"/>
          </p:nvPr>
        </p:nvSpPr>
        <p:spPr/>
        <p:txBody>
          <a:bodyPr/>
          <a:lstStyle/>
          <a:p>
            <a:fld id="{A89C7E07-3C67-C64C-8DA0-0404F6303970}" type="slidenum">
              <a:rPr lang="en-US" smtClean="0"/>
              <a:t>27</a:t>
            </a:fld>
            <a:endParaRPr lang="en-US" dirty="0"/>
          </a:p>
        </p:txBody>
      </p:sp>
    </p:spTree>
    <p:extLst>
      <p:ext uri="{BB962C8B-B14F-4D97-AF65-F5344CB8AC3E}">
        <p14:creationId xmlns:p14="http://schemas.microsoft.com/office/powerpoint/2010/main" val="3655404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1B06A-A158-CF21-BA33-4DDF93BC84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AD12C2-303E-BB60-A16F-4D2D78F713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71C905-D8F3-2F6D-F968-93D42AC402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93BD18-3EFE-5CB1-72DA-D0089936C917}"/>
              </a:ext>
            </a:extLst>
          </p:cNvPr>
          <p:cNvSpPr>
            <a:spLocks noGrp="1"/>
          </p:cNvSpPr>
          <p:nvPr>
            <p:ph type="sldNum" sz="quarter" idx="5"/>
          </p:nvPr>
        </p:nvSpPr>
        <p:spPr/>
        <p:txBody>
          <a:bodyPr/>
          <a:lstStyle/>
          <a:p>
            <a:fld id="{A89C7E07-3C67-C64C-8DA0-0404F6303970}" type="slidenum">
              <a:rPr lang="en-US" smtClean="0"/>
              <a:t>28</a:t>
            </a:fld>
            <a:endParaRPr lang="en-US" dirty="0"/>
          </a:p>
        </p:txBody>
      </p:sp>
    </p:spTree>
    <p:extLst>
      <p:ext uri="{BB962C8B-B14F-4D97-AF65-F5344CB8AC3E}">
        <p14:creationId xmlns:p14="http://schemas.microsoft.com/office/powerpoint/2010/main" val="22487796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084DC-6899-BFCD-92C0-34C52C5CBB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00E4E-F1AD-15B3-55C9-5F9CEE19B6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BFA854-D8E3-7987-E251-AB6ED77FC3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630ED2-19ED-EEE8-456E-DB5E8BAD147A}"/>
              </a:ext>
            </a:extLst>
          </p:cNvPr>
          <p:cNvSpPr>
            <a:spLocks noGrp="1"/>
          </p:cNvSpPr>
          <p:nvPr>
            <p:ph type="sldNum" sz="quarter" idx="5"/>
          </p:nvPr>
        </p:nvSpPr>
        <p:spPr/>
        <p:txBody>
          <a:bodyPr/>
          <a:lstStyle/>
          <a:p>
            <a:fld id="{A89C7E07-3C67-C64C-8DA0-0404F6303970}" type="slidenum">
              <a:rPr lang="en-US" smtClean="0"/>
              <a:t>29</a:t>
            </a:fld>
            <a:endParaRPr lang="en-US" dirty="0"/>
          </a:p>
        </p:txBody>
      </p:sp>
    </p:spTree>
    <p:extLst>
      <p:ext uri="{BB962C8B-B14F-4D97-AF65-F5344CB8AC3E}">
        <p14:creationId xmlns:p14="http://schemas.microsoft.com/office/powerpoint/2010/main" val="5413426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4DADE-23E8-4537-3243-3AA015605A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DE3789-39B1-FD06-167B-B0FF69D4CE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F5A04C-0C32-A2B1-056F-C37C554AC7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421CD1-62E1-5A71-0D8D-39825E718E86}"/>
              </a:ext>
            </a:extLst>
          </p:cNvPr>
          <p:cNvSpPr>
            <a:spLocks noGrp="1"/>
          </p:cNvSpPr>
          <p:nvPr>
            <p:ph type="sldNum" sz="quarter" idx="5"/>
          </p:nvPr>
        </p:nvSpPr>
        <p:spPr/>
        <p:txBody>
          <a:bodyPr/>
          <a:lstStyle/>
          <a:p>
            <a:fld id="{A89C7E07-3C67-C64C-8DA0-0404F6303970}" type="slidenum">
              <a:rPr lang="en-US" smtClean="0"/>
              <a:t>30</a:t>
            </a:fld>
            <a:endParaRPr lang="en-US" dirty="0"/>
          </a:p>
        </p:txBody>
      </p:sp>
    </p:spTree>
    <p:extLst>
      <p:ext uri="{BB962C8B-B14F-4D97-AF65-F5344CB8AC3E}">
        <p14:creationId xmlns:p14="http://schemas.microsoft.com/office/powerpoint/2010/main" val="24278050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31</a:t>
            </a:fld>
            <a:endParaRPr lang="en-US" dirty="0"/>
          </a:p>
        </p:txBody>
      </p:sp>
    </p:spTree>
    <p:extLst>
      <p:ext uri="{BB962C8B-B14F-4D97-AF65-F5344CB8AC3E}">
        <p14:creationId xmlns:p14="http://schemas.microsoft.com/office/powerpoint/2010/main" val="514488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60" y="189572"/>
            <a:ext cx="6787747" cy="1593507"/>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Font typeface="Arial" panose="020B0604020202020204" pitchFamily="34" charset="0"/>
              <a:buChar char="•"/>
              <a:defRPr lang="en-US" sz="2400" b="1" i="0" kern="1200" dirty="0">
                <a:solidFill>
                  <a:schemeClr val="tx2">
                    <a:lumMod val="75000"/>
                  </a:schemeClr>
                </a:solidFill>
                <a:latin typeface="+mn-lt"/>
                <a:ea typeface="+mn-ea"/>
                <a:cs typeface="+mn-cs"/>
              </a:defRPr>
            </a:lvl1pPr>
            <a:lvl2pPr indent="-283464">
              <a:spcBef>
                <a:spcPts val="6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3" name="Slide Number Placeholder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a:lstStyle/>
          <a:p>
            <a:fld id="{294A09A9-5501-47C1-A89A-A340965A2BE2}" type="slidenum">
              <a:rPr lang="en-US" smtClean="0"/>
              <a:pPr/>
              <a:t>‹#›</a:t>
            </a:fld>
            <a:endParaRPr lang="en-US" dirty="0">
              <a:latin typeface="+mn-lt"/>
            </a:endParaRPr>
          </a:p>
        </p:txBody>
      </p:sp>
      <p:sp>
        <p:nvSpPr>
          <p:cNvPr id="42" name="Date Placeholder 41">
            <a:extLst>
              <a:ext uri="{FF2B5EF4-FFF2-40B4-BE49-F238E27FC236}">
                <a16:creationId xmlns:a16="http://schemas.microsoft.com/office/drawing/2014/main" id="{29CE2856-DB8F-5603-C085-74C70560FAC8}"/>
              </a:ext>
            </a:extLst>
          </p:cNvPr>
          <p:cNvSpPr>
            <a:spLocks noGrp="1"/>
          </p:cNvSpPr>
          <p:nvPr>
            <p:ph type="dt" sz="half" idx="25"/>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60" y="2148840"/>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79D0555-EBDC-B53A-212D-A5921795FEC8}"/>
              </a:ext>
            </a:extLst>
          </p:cNvPr>
          <p:cNvSpPr>
            <a:spLocks noGrp="1"/>
          </p:cNvSpPr>
          <p:nvPr>
            <p:ph type="pic" sz="quarter" idx="13"/>
          </p:nvPr>
        </p:nvSpPr>
        <p:spPr>
          <a:xfrm>
            <a:off x="0" y="0"/>
            <a:ext cx="12192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a:noAutofit/>
          </a:bodyPr>
          <a:lstStyle>
            <a:lvl1pPr marL="0" indent="0" algn="ctr">
              <a:buNone/>
              <a:defRPr sz="2000">
                <a:solidFill>
                  <a:schemeClr val="tx1"/>
                </a:solidFill>
              </a:defRPr>
            </a:lvl1p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anchor="b" anchorCtr="0">
            <a:noAutofit/>
          </a:bodyPr>
          <a:lstStyle>
            <a:lvl1pPr>
              <a:defRPr sz="6000" b="1" i="0" baseline="0">
                <a:solidFill>
                  <a:schemeClr val="tx1"/>
                </a:solidFill>
                <a:latin typeface="+mj-lt"/>
              </a:defRPr>
            </a:lvl1pPr>
          </a:lstStyle>
          <a:p>
            <a:r>
              <a:rPr lang="en-US" dirty="0"/>
              <a:t>Click to add title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6309360" y="3951843"/>
            <a:ext cx="213360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a:t>Click icon to add picture</a:t>
            </a:r>
            <a:endParaRPr lang="en-US" dirty="0"/>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7" name="Straight Connector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2">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11" name="Freeform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anchor="b" anchorCtr="0">
            <a:noAutofit/>
          </a:bodyPr>
          <a:lstStyle>
            <a:lvl1pPr>
              <a:defRPr sz="4400" b="1" i="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a:lstStyle/>
          <a:p>
            <a:fld id="{294A09A9-5501-47C1-A89A-A340965A2BE2}" type="slidenum">
              <a:rPr lang="en-US" smtClean="0"/>
              <a:pPr/>
              <a:t>‹#›</a:t>
            </a:fld>
            <a:endParaRPr lang="en-US" dirty="0">
              <a:latin typeface="+mn-lt"/>
            </a:endParaRPr>
          </a:p>
        </p:txBody>
      </p:sp>
      <p:sp>
        <p:nvSpPr>
          <p:cNvPr id="5" name="Date Placeholder 4">
            <a:extLst>
              <a:ext uri="{FF2B5EF4-FFF2-40B4-BE49-F238E27FC236}">
                <a16:creationId xmlns:a16="http://schemas.microsoft.com/office/drawing/2014/main" id="{E9272B8D-F380-9F1A-C8E6-BDD2352B1763}"/>
              </a:ext>
            </a:extLst>
          </p:cNvPr>
          <p:cNvSpPr>
            <a:spLocks noGrp="1"/>
          </p:cNvSpPr>
          <p:nvPr>
            <p:ph type="dt" sz="half" idx="21"/>
          </p:nvPr>
        </p:nvSpPr>
        <p:spPr/>
        <p:txBody>
          <a:bodyPr/>
          <a:lstStyle/>
          <a:p>
            <a:endParaRPr lang="en-US" dirty="0">
              <a:latin typeface="+mn-lt"/>
            </a:endParaRP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9436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12" name="AutoShap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9" name="Freeform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3" name="Content Placeholder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3279579"/>
            <a:ext cx="5044440" cy="2994415"/>
          </a:xfrm>
        </p:spPr>
        <p:txBody>
          <a:bodyPr lIns="0" tIns="228600" rIns="0" bIns="0">
            <a:normAutofit/>
          </a:bodyPr>
          <a:lstStyle>
            <a:lvl1pPr marL="0" indent="0">
              <a:spcBef>
                <a:spcPts val="1800"/>
              </a:spcBef>
              <a:buFont typeface="Arial" panose="020B0604020202020204" pitchFamily="34" charset="0"/>
              <a:buNone/>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Picture Placeholder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9" name="Freeform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5" name="Freeform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09" y="4661717"/>
            <a:ext cx="7936230" cy="138076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584005"/>
            <a:ext cx="2825115" cy="3999060"/>
          </a:xfrm>
        </p:spPr>
        <p:txBody>
          <a:bodyPr lIns="0" tIns="274320">
            <a:normAutofit/>
          </a:bodyPr>
          <a:lstStyle>
            <a:lvl1pPr marL="0" indent="0">
              <a:spcBef>
                <a:spcPts val="1800"/>
              </a:spcBef>
              <a:buFont typeface="Arial" panose="020B0604020202020204" pitchFamily="34" charset="0"/>
              <a:buNone/>
              <a:defRPr sz="2000"/>
            </a:lvl1pPr>
            <a:lvl2pPr marL="457200" indent="0">
              <a:spcBef>
                <a:spcPts val="1800"/>
              </a:spcBef>
              <a:buNone/>
              <a:defRPr sz="2000"/>
            </a:lvl2pPr>
            <a:lvl3pPr marL="914400" indent="0">
              <a:spcBef>
                <a:spcPts val="1800"/>
              </a:spcBef>
              <a:buNone/>
              <a:defRPr sz="2000"/>
            </a:lvl3pPr>
            <a:lvl4pPr marL="1371600" indent="0">
              <a:spcBef>
                <a:spcPts val="1800"/>
              </a:spcBef>
              <a:buNone/>
              <a:defRPr sz="2000"/>
            </a:lvl4pPr>
            <a:lvl5pPr marL="1828800" indent="0">
              <a:spcBef>
                <a:spcPts val="1800"/>
              </a:spcBef>
              <a:buNone/>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98408"/>
            <a:ext cx="10972800" cy="1574317"/>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0" cy="3597470"/>
          </a:xfrm>
        </p:spPr>
        <p:txBody>
          <a:bodyPr lIns="0">
            <a:normAutofit/>
          </a:bodyPr>
          <a:lstStyle>
            <a:lvl1pPr marL="342900" indent="-342900">
              <a:spcBef>
                <a:spcPts val="1800"/>
              </a:spcBef>
              <a:buFont typeface="Arial" panose="020B0604020202020204" pitchFamily="34" charset="0"/>
              <a:buChar char="•"/>
              <a:defRPr sz="2000"/>
            </a:lvl1pPr>
            <a:lvl2pPr>
              <a:spcBef>
                <a:spcPts val="18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a:noAutofit/>
          </a:bodyPr>
          <a:lstStyle>
            <a:lvl1pPr>
              <a:defRPr/>
            </a:lvl1pPr>
          </a:lstStyle>
          <a:p>
            <a:r>
              <a:rPr lang="en-US"/>
              <a:t>Click icon to add table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6092752" y="0"/>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4" name="Straight Connector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dirty="0">
              <a:latin typeface="+mn-lt"/>
            </a:endParaRPr>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sz="1100" b="1" i="0">
                <a:solidFill>
                  <a:schemeClr val="bg1"/>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08" r:id="rId8"/>
    <p:sldLayoutId id="2147483707" r:id="rId9"/>
    <p:sldLayoutId id="2147483706" r:id="rId10"/>
    <p:sldLayoutId id="2147483705" r:id="rId11"/>
    <p:sldLayoutId id="2147483704" r:id="rId12"/>
    <p:sldLayoutId id="2147483703" r:id="rId13"/>
  </p:sldLayoutIdLst>
  <p:hf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mailto:jyu@mohlaw.com" TargetMode="External"/><Relationship Id="rId2" Type="http://schemas.openxmlformats.org/officeDocument/2006/relationships/hyperlink" Target="mailto:jmoore@mohlaw.com" TargetMode="External"/><Relationship Id="rId1" Type="http://schemas.openxmlformats.org/officeDocument/2006/relationships/slideLayout" Target="../slideLayouts/slideLayout9.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FC2F50-0F13-4FA1-C635-10F89804BF98}"/>
              </a:ext>
            </a:extLst>
          </p:cNvPr>
          <p:cNvPicPr>
            <a:picLocks noChangeAspect="1"/>
          </p:cNvPicPr>
          <p:nvPr/>
        </p:nvPicPr>
        <p:blipFill>
          <a:blip r:embed="rId3"/>
          <a:srcRect l="6137" t="8013" r="6591" b="8008"/>
          <a:stretch/>
        </p:blipFill>
        <p:spPr>
          <a:xfrm>
            <a:off x="9006865" y="2075381"/>
            <a:ext cx="2994917" cy="2881901"/>
          </a:xfrm>
          <a:prstGeom prst="ellipse">
            <a:avLst/>
          </a:prstGeom>
        </p:spPr>
      </p:pic>
      <p:sp>
        <p:nvSpPr>
          <p:cNvPr id="2" name="Title 1">
            <a:extLst>
              <a:ext uri="{FF2B5EF4-FFF2-40B4-BE49-F238E27FC236}">
                <a16:creationId xmlns:a16="http://schemas.microsoft.com/office/drawing/2014/main" id="{7AB1D9D6-2977-ABCD-FDF8-51AFA5064E54}"/>
              </a:ext>
            </a:extLst>
          </p:cNvPr>
          <p:cNvSpPr>
            <a:spLocks noGrp="1"/>
          </p:cNvSpPr>
          <p:nvPr>
            <p:ph type="ctrTitle"/>
          </p:nvPr>
        </p:nvSpPr>
        <p:spPr>
          <a:xfrm>
            <a:off x="2778137" y="429461"/>
            <a:ext cx="6635726" cy="3291840"/>
          </a:xfrm>
        </p:spPr>
        <p:txBody>
          <a:bodyPr/>
          <a:lstStyle/>
          <a:p>
            <a:pPr algn="ctr"/>
            <a:r>
              <a:rPr lang="en-US" sz="3200" dirty="0"/>
              <a:t>Fontana Unified School District</a:t>
            </a:r>
            <a:br>
              <a:rPr lang="en-US" sz="3200" dirty="0"/>
            </a:br>
            <a:br>
              <a:rPr lang="en-US" sz="3200" dirty="0"/>
            </a:br>
            <a:r>
              <a:rPr lang="en-US" sz="3200" dirty="0"/>
              <a:t>Title IX Compliance &amp; Complaint Procedures</a:t>
            </a:r>
            <a:br>
              <a:rPr lang="en-US" sz="3200" dirty="0"/>
            </a:br>
            <a:br>
              <a:rPr lang="en-US" sz="3200" dirty="0"/>
            </a:br>
            <a:r>
              <a:rPr lang="en-US" sz="3200" dirty="0"/>
              <a:t>April 17, 2025</a:t>
            </a:r>
          </a:p>
        </p:txBody>
      </p:sp>
      <p:sp>
        <p:nvSpPr>
          <p:cNvPr id="6" name="Text Placeholder 2">
            <a:extLst>
              <a:ext uri="{FF2B5EF4-FFF2-40B4-BE49-F238E27FC236}">
                <a16:creationId xmlns:a16="http://schemas.microsoft.com/office/drawing/2014/main" id="{DF500D2E-C350-16FD-89E5-CC38B7F65EED}"/>
              </a:ext>
            </a:extLst>
          </p:cNvPr>
          <p:cNvSpPr txBox="1">
            <a:spLocks/>
          </p:cNvSpPr>
          <p:nvPr/>
        </p:nvSpPr>
        <p:spPr>
          <a:xfrm>
            <a:off x="5612790" y="4744077"/>
            <a:ext cx="6788150" cy="4227846"/>
          </a:xfrm>
          <a:prstGeom prst="rect">
            <a:avLst/>
          </a:prstGeom>
        </p:spPr>
        <p:txBody>
          <a:bodyPr tIns="457200">
            <a:normAutofit/>
          </a:bodyPr>
          <a:lst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Presented by Jim C. Moore and Joyce Yu </a:t>
            </a:r>
          </a:p>
          <a:p>
            <a:pPr marL="0" indent="0">
              <a:buNone/>
            </a:pPr>
            <a:r>
              <a:rPr lang="en-US" dirty="0"/>
              <a:t>Mundell, Odlum &amp; Haws LLP</a:t>
            </a:r>
          </a:p>
        </p:txBody>
      </p:sp>
    </p:spTree>
    <p:extLst>
      <p:ext uri="{BB962C8B-B14F-4D97-AF65-F5344CB8AC3E}">
        <p14:creationId xmlns:p14="http://schemas.microsoft.com/office/powerpoint/2010/main" val="339030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0BF65-C84B-45C3-72CA-AFDA68851174}"/>
              </a:ext>
            </a:extLst>
          </p:cNvPr>
          <p:cNvSpPr>
            <a:spLocks noGrp="1"/>
          </p:cNvSpPr>
          <p:nvPr>
            <p:ph type="title"/>
          </p:nvPr>
        </p:nvSpPr>
        <p:spPr>
          <a:xfrm>
            <a:off x="594360" y="189572"/>
            <a:ext cx="6787747" cy="1593507"/>
          </a:xfrm>
        </p:spPr>
        <p:txBody>
          <a:bodyPr/>
          <a:lstStyle/>
          <a:p>
            <a:r>
              <a:rPr lang="en-US" dirty="0"/>
              <a:t>Agenda</a:t>
            </a:r>
          </a:p>
        </p:txBody>
      </p:sp>
      <p:sp>
        <p:nvSpPr>
          <p:cNvPr id="3" name="Text Placeholder 2">
            <a:extLst>
              <a:ext uri="{FF2B5EF4-FFF2-40B4-BE49-F238E27FC236}">
                <a16:creationId xmlns:a16="http://schemas.microsoft.com/office/drawing/2014/main" id="{3B8EBC2C-6DD7-5003-38EB-40753046FE8C}"/>
              </a:ext>
            </a:extLst>
          </p:cNvPr>
          <p:cNvSpPr>
            <a:spLocks noGrp="1"/>
          </p:cNvSpPr>
          <p:nvPr>
            <p:ph sz="quarter" idx="13"/>
          </p:nvPr>
        </p:nvSpPr>
        <p:spPr>
          <a:xfrm>
            <a:off x="593724" y="2281238"/>
            <a:ext cx="6787747" cy="4227846"/>
          </a:xfrm>
        </p:spPr>
        <p:txBody>
          <a:bodyPr tIns="457200">
            <a:noAutofit/>
          </a:bodyPr>
          <a:lstStyle/>
          <a:p>
            <a:pPr marL="457200" indent="-457200">
              <a:lnSpc>
                <a:spcPct val="110000"/>
              </a:lnSpc>
              <a:buFont typeface="+mj-lt"/>
              <a:buAutoNum type="arabicPeriod"/>
            </a:pPr>
            <a:r>
              <a:rPr lang="en-US" dirty="0">
                <a:solidFill>
                  <a:schemeClr val="bg1"/>
                </a:solidFill>
                <a:latin typeface="Arial" panose="020B0604020202020204" pitchFamily="34" charset="0"/>
                <a:cs typeface="Arial" panose="020B0604020202020204" pitchFamily="34" charset="0"/>
              </a:rPr>
              <a:t>Overview of Title IX Regulations (&amp; Updates Effective August 1, 2024)</a:t>
            </a:r>
          </a:p>
          <a:p>
            <a:pPr marL="457200" indent="-457200">
              <a:lnSpc>
                <a:spcPct val="110000"/>
              </a:lnSpc>
              <a:buFont typeface="+mj-lt"/>
              <a:buAutoNum type="arabicPeriod"/>
            </a:pPr>
            <a:r>
              <a:rPr lang="en-US" dirty="0">
                <a:solidFill>
                  <a:schemeClr val="bg1"/>
                </a:solidFill>
                <a:latin typeface="Arial" panose="020B0604020202020204" pitchFamily="34" charset="0"/>
                <a:cs typeface="Arial" panose="020B0604020202020204" pitchFamily="34" charset="0"/>
              </a:rPr>
              <a:t>Staff Responsibility: Knowledge, Reporting, and Response</a:t>
            </a:r>
          </a:p>
          <a:p>
            <a:pPr marL="457200" indent="-457200">
              <a:lnSpc>
                <a:spcPct val="110000"/>
              </a:lnSpc>
              <a:buFont typeface="+mj-lt"/>
              <a:buAutoNum type="arabicPeriod"/>
            </a:pPr>
            <a:r>
              <a:rPr lang="en-US" dirty="0">
                <a:solidFill>
                  <a:schemeClr val="bg1"/>
                </a:solidFill>
                <a:latin typeface="Arial" panose="020B0604020202020204" pitchFamily="34" charset="0"/>
                <a:cs typeface="Arial" panose="020B0604020202020204" pitchFamily="34" charset="0"/>
              </a:rPr>
              <a:t>Title IX Complaint Process</a:t>
            </a:r>
          </a:p>
          <a:p>
            <a:pPr marL="457200" indent="-457200">
              <a:lnSpc>
                <a:spcPct val="110000"/>
              </a:lnSpc>
              <a:buFont typeface="+mj-lt"/>
              <a:buAutoNum type="arabicPeriod"/>
            </a:pPr>
            <a:r>
              <a:rPr lang="en-US" dirty="0">
                <a:solidFill>
                  <a:schemeClr val="bg1"/>
                </a:solidFill>
                <a:latin typeface="Arial" panose="020B0604020202020204" pitchFamily="34" charset="0"/>
                <a:cs typeface="Arial" panose="020B0604020202020204" pitchFamily="34" charset="0"/>
              </a:rPr>
              <a:t>District Responses &amp; Corrective Measures </a:t>
            </a:r>
          </a:p>
          <a:p>
            <a:pPr marL="457200" indent="-457200">
              <a:lnSpc>
                <a:spcPct val="110000"/>
              </a:lnSpc>
              <a:buFont typeface="+mj-lt"/>
              <a:buAutoNum type="arabicPeriod"/>
            </a:pPr>
            <a:r>
              <a:rPr lang="en-US" dirty="0">
                <a:solidFill>
                  <a:schemeClr val="bg1"/>
                </a:solidFill>
                <a:latin typeface="Arial" panose="020B0604020202020204" pitchFamily="34" charset="0"/>
                <a:cs typeface="Arial" panose="020B0604020202020204" pitchFamily="34" charset="0"/>
              </a:rPr>
              <a:t>Question &amp; Answer</a:t>
            </a:r>
          </a:p>
          <a:p>
            <a:pPr marL="457200" indent="-457200">
              <a:lnSpc>
                <a:spcPct val="110000"/>
              </a:lnSpc>
              <a:buFont typeface="+mj-lt"/>
              <a:buAutoNum type="arabicPeriod"/>
            </a:pPr>
            <a:endParaRPr lang="en-US" dirty="0">
              <a:solidFill>
                <a:schemeClr val="bg1"/>
              </a:solidFill>
              <a:latin typeface="Arial" panose="020B0604020202020204" pitchFamily="34" charset="0"/>
              <a:cs typeface="Arial" panose="020B0604020202020204" pitchFamily="34" charset="0"/>
            </a:endParaRPr>
          </a:p>
          <a:p>
            <a:pPr marL="457200" indent="-457200">
              <a:lnSpc>
                <a:spcPct val="110000"/>
              </a:lnSpc>
              <a:buFont typeface="+mj-lt"/>
              <a:buAutoNum type="arabicPeriod"/>
            </a:pPr>
            <a:endParaRPr lang="en-US" dirty="0">
              <a:solidFill>
                <a:schemeClr val="bg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5CE7865-0E3A-763F-9B79-11FCE549BD81}"/>
              </a:ext>
            </a:extLst>
          </p:cNvPr>
          <p:cNvSpPr>
            <a:spLocks noGrp="1"/>
          </p:cNvSpPr>
          <p:nvPr>
            <p:ph type="sldNum" sz="quarter" idx="26"/>
          </p:nvPr>
        </p:nvSpPr>
        <p:spPr/>
        <p:txBody>
          <a:bodyPr/>
          <a:lstStyle/>
          <a:p>
            <a:fld id="{294A09A9-5501-47C1-A89A-A340965A2BE2}" type="slidenum">
              <a:rPr lang="en-US" smtClean="0"/>
              <a:pPr/>
              <a:t>2</a:t>
            </a:fld>
            <a:endParaRPr lang="en-US" dirty="0">
              <a:latin typeface="+mn-lt"/>
            </a:endParaRPr>
          </a:p>
        </p:txBody>
      </p:sp>
    </p:spTree>
    <p:extLst>
      <p:ext uri="{BB962C8B-B14F-4D97-AF65-F5344CB8AC3E}">
        <p14:creationId xmlns:p14="http://schemas.microsoft.com/office/powerpoint/2010/main" val="3346685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37279A-330D-886F-340D-494A5005E5FC}"/>
              </a:ext>
            </a:extLst>
          </p:cNvPr>
          <p:cNvSpPr>
            <a:spLocks noGrp="1"/>
          </p:cNvSpPr>
          <p:nvPr>
            <p:ph type="ctrTitle"/>
          </p:nvPr>
        </p:nvSpPr>
        <p:spPr>
          <a:xfrm>
            <a:off x="4836032" y="411479"/>
            <a:ext cx="5486400" cy="3291840"/>
          </a:xfrm>
        </p:spPr>
        <p:txBody>
          <a:bodyPr/>
          <a:lstStyle/>
          <a:p>
            <a:pPr algn="ctr"/>
            <a:r>
              <a:rPr lang="en-US" sz="8000" dirty="0"/>
              <a:t>1. Title IX Regulations</a:t>
            </a:r>
          </a:p>
        </p:txBody>
      </p:sp>
    </p:spTree>
    <p:extLst>
      <p:ext uri="{BB962C8B-B14F-4D97-AF65-F5344CB8AC3E}">
        <p14:creationId xmlns:p14="http://schemas.microsoft.com/office/powerpoint/2010/main" val="2249372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E5489-B991-9D43-1263-E180B7CD25F6}"/>
              </a:ext>
            </a:extLst>
          </p:cNvPr>
          <p:cNvSpPr>
            <a:spLocks noGrp="1"/>
          </p:cNvSpPr>
          <p:nvPr>
            <p:ph type="title"/>
          </p:nvPr>
        </p:nvSpPr>
        <p:spPr/>
        <p:txBody>
          <a:bodyPr/>
          <a:lstStyle/>
          <a:p>
            <a:r>
              <a:rPr lang="en-US" dirty="0"/>
              <a:t>2024 Final Rule</a:t>
            </a:r>
          </a:p>
        </p:txBody>
      </p:sp>
      <p:sp>
        <p:nvSpPr>
          <p:cNvPr id="3" name="Content Placeholder 2">
            <a:extLst>
              <a:ext uri="{FF2B5EF4-FFF2-40B4-BE49-F238E27FC236}">
                <a16:creationId xmlns:a16="http://schemas.microsoft.com/office/drawing/2014/main" id="{EFC79652-2AC0-85E2-D6AE-3953BF4383E3}"/>
              </a:ext>
            </a:extLst>
          </p:cNvPr>
          <p:cNvSpPr>
            <a:spLocks noGrp="1"/>
          </p:cNvSpPr>
          <p:nvPr>
            <p:ph sz="quarter" idx="13"/>
          </p:nvPr>
        </p:nvSpPr>
        <p:spPr/>
        <p:txBody>
          <a:bodyPr>
            <a:normAutofit fontScale="77500" lnSpcReduction="20000"/>
          </a:bodyPr>
          <a:lstStyle/>
          <a:p>
            <a:r>
              <a:rPr lang="en-US" dirty="0">
                <a:latin typeface="Arial" panose="020B0604020202020204" pitchFamily="34" charset="0"/>
                <a:cs typeface="Arial" panose="020B0604020202020204" pitchFamily="34" charset="0"/>
              </a:rPr>
              <a:t>Definition of Discrimination on the Basis of Sex</a:t>
            </a:r>
            <a:r>
              <a:rPr lang="en-US" b="0" dirty="0">
                <a:latin typeface="Arial" panose="020B0604020202020204" pitchFamily="34" charset="0"/>
                <a:cs typeface="Arial" panose="020B0604020202020204" pitchFamily="34" charset="0"/>
              </a:rPr>
              <a:t> </a:t>
            </a:r>
            <a:r>
              <a:rPr lang="en-US" b="0" dirty="0">
                <a:solidFill>
                  <a:schemeClr val="bg1"/>
                </a:solidFill>
                <a:latin typeface="Arial" panose="020B0604020202020204" pitchFamily="34" charset="0"/>
                <a:cs typeface="Arial" panose="020B0604020202020204" pitchFamily="34" charset="0"/>
              </a:rPr>
              <a:t>now includes the bases of sex stereotypes, sex characteristics, sexual orientation, gender identity, and pregnancy</a:t>
            </a:r>
            <a:endParaRPr lang="en-US" dirty="0">
              <a:solidFill>
                <a:schemeClr val="bg1"/>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Definition of Sex-Based Harassment</a:t>
            </a:r>
            <a:r>
              <a:rPr lang="en-US" b="0" dirty="0">
                <a:latin typeface="Arial" panose="020B0604020202020204" pitchFamily="34" charset="0"/>
                <a:cs typeface="Arial" panose="020B0604020202020204" pitchFamily="34" charset="0"/>
              </a:rPr>
              <a:t> </a:t>
            </a:r>
            <a:r>
              <a:rPr lang="en-US" b="0" dirty="0">
                <a:solidFill>
                  <a:schemeClr val="bg1"/>
                </a:solidFill>
                <a:latin typeface="Arial" panose="020B0604020202020204" pitchFamily="34" charset="0"/>
                <a:cs typeface="Arial" panose="020B0604020202020204" pitchFamily="34" charset="0"/>
              </a:rPr>
              <a:t>which replaces “sexual harassment,” and includes “hostile environment harassment and unwelcome sex-based conduct that, based on the totality of the circumstances, is subjectively and objectively offensive and is so severe or pervasive that it limits or denies a person’s ability to participate in or benefit from the education program or activity.”</a:t>
            </a:r>
            <a:endParaRPr lang="en-US" dirty="0">
              <a:solidFill>
                <a:schemeClr val="bg1"/>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Protection for Pregnant &amp; Parenting Students</a:t>
            </a:r>
            <a:r>
              <a:rPr lang="en-US" b="0" dirty="0">
                <a:latin typeface="Arial" panose="020B0604020202020204" pitchFamily="34" charset="0"/>
                <a:cs typeface="Arial" panose="020B0604020202020204" pitchFamily="34" charset="0"/>
              </a:rPr>
              <a:t> </a:t>
            </a:r>
            <a:r>
              <a:rPr lang="en-US" b="0" dirty="0">
                <a:solidFill>
                  <a:schemeClr val="bg1"/>
                </a:solidFill>
                <a:latin typeface="Arial" panose="020B0604020202020204" pitchFamily="34" charset="0"/>
                <a:cs typeface="Arial" panose="020B0604020202020204" pitchFamily="34" charset="0"/>
              </a:rPr>
              <a:t>now included in Title IX.</a:t>
            </a:r>
            <a:endParaRPr lang="en-US" dirty="0">
              <a:solidFill>
                <a:schemeClr val="bg1"/>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School Response Standard </a:t>
            </a:r>
            <a:r>
              <a:rPr lang="en-US" b="0" dirty="0">
                <a:solidFill>
                  <a:schemeClr val="bg1"/>
                </a:solidFill>
                <a:latin typeface="Arial" panose="020B0604020202020204" pitchFamily="34" charset="0"/>
                <a:cs typeface="Arial" panose="020B0604020202020204" pitchFamily="34" charset="0"/>
              </a:rPr>
              <a:t>moving away from “deliberate indifference” to “prompt and effective” response.</a:t>
            </a:r>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7BEF1E0-A160-8C15-899C-723A7EB25188}"/>
              </a:ext>
            </a:extLst>
          </p:cNvPr>
          <p:cNvSpPr>
            <a:spLocks noGrp="1"/>
          </p:cNvSpPr>
          <p:nvPr>
            <p:ph type="sldNum" sz="quarter" idx="26"/>
          </p:nvPr>
        </p:nvSpPr>
        <p:spPr/>
        <p:txBody>
          <a:bodyPr/>
          <a:lstStyle/>
          <a:p>
            <a:fld id="{294A09A9-5501-47C1-A89A-A340965A2BE2}" type="slidenum">
              <a:rPr lang="en-US" smtClean="0"/>
              <a:pPr/>
              <a:t>4</a:t>
            </a:fld>
            <a:endParaRPr lang="en-US" dirty="0">
              <a:latin typeface="+mn-lt"/>
            </a:endParaRPr>
          </a:p>
        </p:txBody>
      </p:sp>
    </p:spTree>
    <p:extLst>
      <p:ext uri="{BB962C8B-B14F-4D97-AF65-F5344CB8AC3E}">
        <p14:creationId xmlns:p14="http://schemas.microsoft.com/office/powerpoint/2010/main" val="3534701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8CE60-587E-1D5C-8B50-ED3441BA49CE}"/>
              </a:ext>
            </a:extLst>
          </p:cNvPr>
          <p:cNvSpPr>
            <a:spLocks noGrp="1"/>
          </p:cNvSpPr>
          <p:nvPr>
            <p:ph type="title"/>
          </p:nvPr>
        </p:nvSpPr>
        <p:spPr/>
        <p:txBody>
          <a:bodyPr/>
          <a:lstStyle/>
          <a:p>
            <a:r>
              <a:rPr lang="en-US" dirty="0"/>
              <a:t>Title IX</a:t>
            </a:r>
          </a:p>
        </p:txBody>
      </p:sp>
      <p:sp>
        <p:nvSpPr>
          <p:cNvPr id="4" name="Slide Number Placeholder 3">
            <a:extLst>
              <a:ext uri="{FF2B5EF4-FFF2-40B4-BE49-F238E27FC236}">
                <a16:creationId xmlns:a16="http://schemas.microsoft.com/office/drawing/2014/main" id="{B1CE5C45-C03B-2C71-369D-F56643461E92}"/>
              </a:ext>
            </a:extLst>
          </p:cNvPr>
          <p:cNvSpPr>
            <a:spLocks noGrp="1"/>
          </p:cNvSpPr>
          <p:nvPr>
            <p:ph type="sldNum" sz="quarter" idx="22"/>
          </p:nvPr>
        </p:nvSpPr>
        <p:spPr/>
        <p:txBody>
          <a:bodyPr/>
          <a:lstStyle/>
          <a:p>
            <a:fld id="{294A09A9-5501-47C1-A89A-A340965A2BE2}" type="slidenum">
              <a:rPr lang="en-US" smtClean="0"/>
              <a:pPr/>
              <a:t>5</a:t>
            </a:fld>
            <a:endParaRPr lang="en-US" dirty="0">
              <a:latin typeface="+mn-lt"/>
            </a:endParaRPr>
          </a:p>
        </p:txBody>
      </p:sp>
      <p:sp>
        <p:nvSpPr>
          <p:cNvPr id="6" name="Content Placeholder 5">
            <a:extLst>
              <a:ext uri="{FF2B5EF4-FFF2-40B4-BE49-F238E27FC236}">
                <a16:creationId xmlns:a16="http://schemas.microsoft.com/office/drawing/2014/main" id="{61890EBA-34AF-08BF-AA49-C1273107A8DB}"/>
              </a:ext>
            </a:extLst>
          </p:cNvPr>
          <p:cNvSpPr>
            <a:spLocks noGrp="1"/>
          </p:cNvSpPr>
          <p:nvPr>
            <p:ph sz="quarter" idx="13"/>
          </p:nvPr>
        </p:nvSpPr>
        <p:spPr/>
        <p:txBody>
          <a:bodyPr/>
          <a:lstStyle/>
          <a:p>
            <a:pPr marL="0" indent="0">
              <a:buNone/>
            </a:pPr>
            <a:r>
              <a:rPr lang="en-US" sz="2000" b="0" i="0" dirty="0">
                <a:solidFill>
                  <a:srgbClr val="000000"/>
                </a:solidFill>
                <a:effectLst/>
                <a:latin typeface="Arial" panose="020B0604020202020204" pitchFamily="34" charset="0"/>
                <a:cs typeface="Arial" panose="020B0604020202020204" pitchFamily="34" charset="0"/>
              </a:rPr>
              <a:t>“No person in the United States shall, </a:t>
            </a:r>
            <a:r>
              <a:rPr lang="en-US" sz="2000" b="1" i="0" u="sng" dirty="0">
                <a:solidFill>
                  <a:schemeClr val="accent6">
                    <a:lumMod val="75000"/>
                  </a:schemeClr>
                </a:solidFill>
                <a:effectLst/>
                <a:latin typeface="Arial" panose="020B0604020202020204" pitchFamily="34" charset="0"/>
                <a:cs typeface="Arial" panose="020B0604020202020204" pitchFamily="34" charset="0"/>
              </a:rPr>
              <a:t>on the basis of sex</a:t>
            </a:r>
            <a:r>
              <a:rPr lang="en-US" sz="2000" b="0" i="0" dirty="0">
                <a:solidFill>
                  <a:srgbClr val="000000"/>
                </a:solidFill>
                <a:effectLst/>
                <a:latin typeface="Arial" panose="020B0604020202020204" pitchFamily="34" charset="0"/>
                <a:cs typeface="Arial" panose="020B0604020202020204" pitchFamily="34" charset="0"/>
              </a:rPr>
              <a:t>, be </a:t>
            </a:r>
            <a:r>
              <a:rPr lang="en-US" sz="2000" b="1" i="0" u="sng" dirty="0">
                <a:solidFill>
                  <a:schemeClr val="accent3"/>
                </a:solidFill>
                <a:effectLst/>
                <a:latin typeface="Arial" panose="020B0604020202020204" pitchFamily="34" charset="0"/>
                <a:cs typeface="Arial" panose="020B0604020202020204" pitchFamily="34" charset="0"/>
              </a:rPr>
              <a:t>excluded from participation in, be denied the benefits of</a:t>
            </a:r>
            <a:r>
              <a:rPr lang="en-US" sz="2000" b="0" i="0" dirty="0">
                <a:solidFill>
                  <a:srgbClr val="000000"/>
                </a:solidFill>
                <a:effectLst/>
                <a:latin typeface="Arial" panose="020B0604020202020204" pitchFamily="34" charset="0"/>
                <a:cs typeface="Arial" panose="020B0604020202020204" pitchFamily="34" charset="0"/>
              </a:rPr>
              <a:t>, or be subjected to </a:t>
            </a:r>
            <a:r>
              <a:rPr lang="en-US" sz="2000" b="1" i="0" u="sng" dirty="0">
                <a:solidFill>
                  <a:schemeClr val="accent5"/>
                </a:solidFill>
                <a:effectLst/>
                <a:latin typeface="Arial" panose="020B0604020202020204" pitchFamily="34" charset="0"/>
                <a:cs typeface="Arial" panose="020B0604020202020204" pitchFamily="34" charset="0"/>
              </a:rPr>
              <a:t>discrimination</a:t>
            </a:r>
            <a:r>
              <a:rPr lang="en-US" sz="2000" b="0" i="0" dirty="0">
                <a:solidFill>
                  <a:srgbClr val="000000"/>
                </a:solidFill>
                <a:effectLst/>
                <a:latin typeface="Arial" panose="020B0604020202020204" pitchFamily="34" charset="0"/>
                <a:cs typeface="Arial" panose="020B0604020202020204" pitchFamily="34" charset="0"/>
              </a:rPr>
              <a:t> under </a:t>
            </a:r>
            <a:r>
              <a:rPr lang="en-US" sz="2000" b="1" i="0" u="sng" dirty="0">
                <a:solidFill>
                  <a:schemeClr val="accent4"/>
                </a:solidFill>
                <a:effectLst/>
                <a:latin typeface="Arial" panose="020B0604020202020204" pitchFamily="34" charset="0"/>
                <a:cs typeface="Arial" panose="020B0604020202020204" pitchFamily="34" charset="0"/>
              </a:rPr>
              <a:t>any education program or activity</a:t>
            </a:r>
            <a:r>
              <a:rPr lang="en-US" sz="2000" b="1" i="0" dirty="0">
                <a:solidFill>
                  <a:schemeClr val="accent4"/>
                </a:solidFill>
                <a:effectLst/>
                <a:latin typeface="Arial" panose="020B0604020202020204" pitchFamily="34" charset="0"/>
                <a:cs typeface="Arial" panose="020B0604020202020204" pitchFamily="34" charset="0"/>
              </a:rPr>
              <a:t> </a:t>
            </a:r>
            <a:r>
              <a:rPr lang="en-US" sz="2000" b="0" i="0" dirty="0">
                <a:solidFill>
                  <a:srgbClr val="000000"/>
                </a:solidFill>
                <a:effectLst/>
                <a:latin typeface="Arial" panose="020B0604020202020204" pitchFamily="34" charset="0"/>
                <a:cs typeface="Arial" panose="020B0604020202020204" pitchFamily="34" charset="0"/>
              </a:rPr>
              <a:t>receiving Federal financial assistance” </a:t>
            </a:r>
            <a:r>
              <a:rPr lang="en-US" sz="2000" dirty="0">
                <a:solidFill>
                  <a:srgbClr val="000000"/>
                </a:solidFill>
                <a:latin typeface="Arial" panose="020B0604020202020204" pitchFamily="34" charset="0"/>
                <a:cs typeface="Arial" panose="020B0604020202020204" pitchFamily="34" charset="0"/>
              </a:rPr>
              <a:t>(</a:t>
            </a:r>
            <a:r>
              <a:rPr lang="en-US" sz="2000" b="0" i="0" dirty="0">
                <a:solidFill>
                  <a:srgbClr val="000000"/>
                </a:solidFill>
                <a:effectLst/>
                <a:latin typeface="Arial" panose="020B0604020202020204" pitchFamily="34" charset="0"/>
                <a:cs typeface="Arial" panose="020B0604020202020204" pitchFamily="34" charset="0"/>
              </a:rPr>
              <a:t>20 U.S. Code </a:t>
            </a:r>
            <a:r>
              <a:rPr lang="en-US" sz="2000" dirty="0">
                <a:solidFill>
                  <a:srgbClr val="000000"/>
                </a:solidFill>
                <a:latin typeface="Arial" panose="020B0604020202020204" pitchFamily="34" charset="0"/>
                <a:cs typeface="Arial" panose="020B0604020202020204" pitchFamily="34" charset="0"/>
              </a:rPr>
              <a:t>§1681)</a:t>
            </a:r>
          </a:p>
          <a:p>
            <a:pPr marL="0" indent="0">
              <a:buNone/>
            </a:pPr>
            <a:endParaRPr lang="en-US" sz="20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0871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AA1E7-8DA5-CA38-CF67-88424D00E89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BA591E7-3D23-3DDF-41D6-51D2BE1E1FCE}"/>
              </a:ext>
            </a:extLst>
          </p:cNvPr>
          <p:cNvSpPr>
            <a:spLocks noGrp="1"/>
          </p:cNvSpPr>
          <p:nvPr>
            <p:ph type="title"/>
          </p:nvPr>
        </p:nvSpPr>
        <p:spPr>
          <a:xfrm>
            <a:off x="594360" y="102875"/>
            <a:ext cx="10873740" cy="1680205"/>
          </a:xfrm>
        </p:spPr>
        <p:txBody>
          <a:bodyPr/>
          <a:lstStyle/>
          <a:p>
            <a:r>
              <a:rPr lang="en-US" dirty="0">
                <a:solidFill>
                  <a:schemeClr val="accent6">
                    <a:lumMod val="75000"/>
                  </a:schemeClr>
                </a:solidFill>
              </a:rPr>
              <a:t>“On the Basis of Sex”</a:t>
            </a:r>
          </a:p>
        </p:txBody>
      </p:sp>
      <p:grpSp>
        <p:nvGrpSpPr>
          <p:cNvPr id="19" name="Group 18">
            <a:extLst>
              <a:ext uri="{FF2B5EF4-FFF2-40B4-BE49-F238E27FC236}">
                <a16:creationId xmlns:a16="http://schemas.microsoft.com/office/drawing/2014/main" id="{142DB626-F788-BC4B-A099-B9E4B035A173}"/>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9BE6A9AF-AB16-BECB-F356-FE91A5BF695F}"/>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3CF0CECF-E545-784F-D058-BC0CB7E4EDF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03D8702A-9D87-DEF5-6933-8B96D9935D75}"/>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2" name="Slide Number Placeholder 1">
            <a:extLst>
              <a:ext uri="{FF2B5EF4-FFF2-40B4-BE49-F238E27FC236}">
                <a16:creationId xmlns:a16="http://schemas.microsoft.com/office/drawing/2014/main" id="{27CE9F3A-1E3D-9701-58FF-7584DBEBEA41}"/>
              </a:ext>
            </a:extLst>
          </p:cNvPr>
          <p:cNvSpPr>
            <a:spLocks noGrp="1"/>
          </p:cNvSpPr>
          <p:nvPr>
            <p:ph type="sldNum" sz="quarter" idx="22"/>
          </p:nvPr>
        </p:nvSpPr>
        <p:spPr/>
        <p:txBody>
          <a:bodyPr/>
          <a:lstStyle/>
          <a:p>
            <a:fld id="{294A09A9-5501-47C1-A89A-A340965A2BE2}" type="slidenum">
              <a:rPr lang="en-US" smtClean="0"/>
              <a:pPr/>
              <a:t>6</a:t>
            </a:fld>
            <a:endParaRPr lang="en-US" dirty="0">
              <a:latin typeface="+mn-lt"/>
            </a:endParaRPr>
          </a:p>
        </p:txBody>
      </p:sp>
      <p:sp>
        <p:nvSpPr>
          <p:cNvPr id="4" name="Content Placeholder 5">
            <a:extLst>
              <a:ext uri="{FF2B5EF4-FFF2-40B4-BE49-F238E27FC236}">
                <a16:creationId xmlns:a16="http://schemas.microsoft.com/office/drawing/2014/main" id="{2B49F10A-5FD2-985E-1527-ED50FD489DD8}"/>
              </a:ext>
            </a:extLst>
          </p:cNvPr>
          <p:cNvSpPr txBox="1">
            <a:spLocks/>
          </p:cNvSpPr>
          <p:nvPr/>
        </p:nvSpPr>
        <p:spPr>
          <a:xfrm>
            <a:off x="3657600" y="2282008"/>
            <a:ext cx="7810500" cy="3699328"/>
          </a:xfrm>
          <a:prstGeom prst="rect">
            <a:avLst/>
          </a:prstGeom>
        </p:spPr>
        <p:txBody>
          <a:bodyPr vert="horz" lIns="0" tIns="228600" rIns="0" bIns="0" rtlCol="0">
            <a:normAutofit/>
          </a:bodyPr>
          <a:lstStyle>
            <a:lvl1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da-DK" dirty="0">
                <a:latin typeface="Arial" panose="020B0604020202020204" pitchFamily="34" charset="0"/>
                <a:cs typeface="Arial" panose="020B0604020202020204" pitchFamily="34" charset="0"/>
              </a:rPr>
              <a:t>34 C.F.R. § 106.10 </a:t>
            </a:r>
            <a:r>
              <a:rPr lang="en-US" dirty="0">
                <a:latin typeface="Arial" panose="020B0604020202020204" pitchFamily="34" charset="0"/>
                <a:cs typeface="Arial" panose="020B0604020202020204" pitchFamily="34" charset="0"/>
              </a:rPr>
              <a:t>defines discrimination </a:t>
            </a:r>
            <a:r>
              <a:rPr lang="en-US" b="1" u="sng" dirty="0">
                <a:solidFill>
                  <a:schemeClr val="accent6">
                    <a:lumMod val="75000"/>
                  </a:schemeClr>
                </a:solidFill>
                <a:latin typeface="Arial" panose="020B0604020202020204" pitchFamily="34" charset="0"/>
                <a:cs typeface="Arial" panose="020B0604020202020204" pitchFamily="34" charset="0"/>
              </a:rPr>
              <a:t>on the basis of sex </a:t>
            </a:r>
            <a:r>
              <a:rPr lang="en-US" dirty="0">
                <a:latin typeface="Arial" panose="020B0604020202020204" pitchFamily="34" charset="0"/>
                <a:cs typeface="Arial" panose="020B0604020202020204" pitchFamily="34" charset="0"/>
              </a:rPr>
              <a:t>to include the following bases:</a:t>
            </a:r>
          </a:p>
          <a:p>
            <a:pPr marR="0" lvl="1">
              <a:lnSpc>
                <a:spcPct val="10000"/>
              </a:lnSpc>
              <a:tabLst>
                <a:tab pos="914400" algn="l"/>
              </a:tabLst>
              <a:defRPr/>
            </a:pPr>
            <a:r>
              <a:rPr lang="en-US" dirty="0">
                <a:latin typeface="Arial" panose="020B0604020202020204" pitchFamily="34" charset="0"/>
                <a:cs typeface="Arial" panose="020B0604020202020204" pitchFamily="34" charset="0"/>
              </a:rPr>
              <a:t>Sex stereotypes</a:t>
            </a:r>
          </a:p>
          <a:p>
            <a:pPr marR="0" lvl="1">
              <a:lnSpc>
                <a:spcPct val="10000"/>
              </a:lnSpc>
              <a:tabLst>
                <a:tab pos="914400" algn="l"/>
              </a:tabLst>
              <a:defRPr/>
            </a:pPr>
            <a:r>
              <a:rPr lang="en-US" dirty="0">
                <a:latin typeface="Arial" panose="020B0604020202020204" pitchFamily="34" charset="0"/>
                <a:cs typeface="Arial" panose="020B0604020202020204" pitchFamily="34" charset="0"/>
              </a:rPr>
              <a:t>Sex characteristics</a:t>
            </a:r>
          </a:p>
          <a:p>
            <a:pPr marR="0" lvl="1">
              <a:lnSpc>
                <a:spcPct val="10000"/>
              </a:lnSpc>
              <a:tabLst>
                <a:tab pos="914400" algn="l"/>
              </a:tabLst>
              <a:defRPr/>
            </a:pPr>
            <a:r>
              <a:rPr lang="en-US" dirty="0">
                <a:latin typeface="Arial" panose="020B0604020202020204" pitchFamily="34" charset="0"/>
                <a:cs typeface="Arial" panose="020B0604020202020204" pitchFamily="34" charset="0"/>
              </a:rPr>
              <a:t>Pregnancy or pregnancy-related conditions</a:t>
            </a:r>
          </a:p>
          <a:p>
            <a:pPr marR="0" lvl="1">
              <a:lnSpc>
                <a:spcPct val="10000"/>
              </a:lnSpc>
              <a:tabLst>
                <a:tab pos="914400" algn="l"/>
              </a:tabLst>
              <a:defRPr/>
            </a:pPr>
            <a:r>
              <a:rPr lang="en-US" dirty="0">
                <a:latin typeface="Arial" panose="020B0604020202020204" pitchFamily="34" charset="0"/>
                <a:cs typeface="Arial" panose="020B0604020202020204" pitchFamily="34" charset="0"/>
              </a:rPr>
              <a:t>Sexual orientation</a:t>
            </a:r>
          </a:p>
          <a:p>
            <a:pPr marR="0" lvl="1">
              <a:lnSpc>
                <a:spcPct val="10000"/>
              </a:lnSpc>
              <a:tabLst>
                <a:tab pos="914400" algn="l"/>
              </a:tabLst>
              <a:defRPr/>
            </a:pPr>
            <a:r>
              <a:rPr lang="en-US" dirty="0">
                <a:latin typeface="Arial" panose="020B0604020202020204" pitchFamily="34" charset="0"/>
                <a:cs typeface="Arial" panose="020B0604020202020204" pitchFamily="34" charset="0"/>
              </a:rPr>
              <a:t>Gener identity </a:t>
            </a:r>
          </a:p>
          <a:p>
            <a:pPr marL="742950" marR="0" lvl="1" indent="-285750">
              <a:lnSpc>
                <a:spcPct val="100000"/>
              </a:lnSpc>
              <a:spcBef>
                <a:spcPts val="600"/>
              </a:spcBef>
              <a:spcAft>
                <a:spcPts val="800"/>
              </a:spcAft>
              <a:buFont typeface="Arial" panose="020B0604020202020204" pitchFamily="34" charset="0"/>
              <a:buChar char="•"/>
              <a:tabLst>
                <a:tab pos="914400" algn="l"/>
              </a:tabLst>
            </a:pPr>
            <a:endParaRPr lang="en-US" kern="100" dirty="0">
              <a:effectLst/>
              <a:latin typeface="Arial" panose="020B0604020202020204" pitchFamily="34" charset="0"/>
              <a:ea typeface="Aptos" panose="020B0004020202020204" pitchFamily="34" charset="0"/>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None/>
              <a:tabLst/>
              <a:defRPr/>
            </a:pPr>
            <a:endPar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a:lnSpc>
                <a:spcPct val="100000"/>
              </a:lnSpc>
              <a:spcBef>
                <a:spcPts val="600"/>
              </a:spcBef>
            </a:pPr>
            <a:endParaRPr lang="en-US" dirty="0">
              <a:latin typeface="Arial" panose="020B0604020202020204" pitchFamily="34" charset="0"/>
              <a:cs typeface="Arial" panose="020B0604020202020204" pitchFamily="34" charset="0"/>
            </a:endParaRPr>
          </a:p>
          <a:p>
            <a:pPr>
              <a:lnSpc>
                <a:spcPct val="100000"/>
              </a:lnSpc>
              <a:spcBef>
                <a:spcPts val="600"/>
              </a:spcBef>
            </a:pPr>
            <a:endParaRPr lang="en-US" dirty="0">
              <a:latin typeface="Arial" panose="020B0604020202020204" pitchFamily="34" charset="0"/>
              <a:cs typeface="Arial" panose="020B0604020202020204" pitchFamily="34" charset="0"/>
            </a:endParaRPr>
          </a:p>
          <a:p>
            <a:pPr>
              <a:lnSpc>
                <a:spcPct val="100000"/>
              </a:lnSpc>
              <a:spcBef>
                <a:spcPts val="600"/>
              </a:spcBef>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0043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7CA4E-A7CB-9B08-6CEC-3BD1649E405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B9393A7-9837-3A3D-6C24-B17EAAC16B38}"/>
              </a:ext>
            </a:extLst>
          </p:cNvPr>
          <p:cNvSpPr>
            <a:spLocks noGrp="1"/>
          </p:cNvSpPr>
          <p:nvPr>
            <p:ph type="title"/>
          </p:nvPr>
        </p:nvSpPr>
        <p:spPr>
          <a:xfrm>
            <a:off x="594360" y="86833"/>
            <a:ext cx="10873740" cy="1680205"/>
          </a:xfrm>
        </p:spPr>
        <p:txBody>
          <a:bodyPr/>
          <a:lstStyle/>
          <a:p>
            <a:r>
              <a:rPr lang="en-US" dirty="0">
                <a:solidFill>
                  <a:schemeClr val="accent3"/>
                </a:solidFill>
              </a:rPr>
              <a:t>“Excluded from Participation; Denied Benefits” </a:t>
            </a:r>
          </a:p>
        </p:txBody>
      </p:sp>
      <p:grpSp>
        <p:nvGrpSpPr>
          <p:cNvPr id="19" name="Group 18">
            <a:extLst>
              <a:ext uri="{FF2B5EF4-FFF2-40B4-BE49-F238E27FC236}">
                <a16:creationId xmlns:a16="http://schemas.microsoft.com/office/drawing/2014/main" id="{DF6F1086-08E7-AB6B-8CB0-C4C5D9D0B55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A4F8E41A-7837-15CB-81E3-4AC81EABA72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D6B46976-2589-59BD-B2C0-C0E0EA5F042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7923E804-E517-49D6-5453-C0D2539651D1}"/>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2" name="Slide Number Placeholder 1">
            <a:extLst>
              <a:ext uri="{FF2B5EF4-FFF2-40B4-BE49-F238E27FC236}">
                <a16:creationId xmlns:a16="http://schemas.microsoft.com/office/drawing/2014/main" id="{76064A07-EE2D-DD58-68DF-3D49EAF24FCB}"/>
              </a:ext>
            </a:extLst>
          </p:cNvPr>
          <p:cNvSpPr>
            <a:spLocks noGrp="1"/>
          </p:cNvSpPr>
          <p:nvPr>
            <p:ph type="sldNum" sz="quarter" idx="22"/>
          </p:nvPr>
        </p:nvSpPr>
        <p:spPr/>
        <p:txBody>
          <a:bodyPr/>
          <a:lstStyle/>
          <a:p>
            <a:fld id="{294A09A9-5501-47C1-A89A-A340965A2BE2}" type="slidenum">
              <a:rPr lang="en-US" smtClean="0"/>
              <a:pPr/>
              <a:t>7</a:t>
            </a:fld>
            <a:endParaRPr lang="en-US" dirty="0">
              <a:latin typeface="+mn-lt"/>
            </a:endParaRPr>
          </a:p>
        </p:txBody>
      </p:sp>
      <p:sp>
        <p:nvSpPr>
          <p:cNvPr id="4" name="Content Placeholder 5">
            <a:extLst>
              <a:ext uri="{FF2B5EF4-FFF2-40B4-BE49-F238E27FC236}">
                <a16:creationId xmlns:a16="http://schemas.microsoft.com/office/drawing/2014/main" id="{D840AD47-9EAB-7F04-4576-BDDE2E80F2E3}"/>
              </a:ext>
            </a:extLst>
          </p:cNvPr>
          <p:cNvSpPr txBox="1">
            <a:spLocks/>
          </p:cNvSpPr>
          <p:nvPr/>
        </p:nvSpPr>
        <p:spPr>
          <a:xfrm>
            <a:off x="3657600" y="2282007"/>
            <a:ext cx="7810500" cy="3559543"/>
          </a:xfrm>
          <a:prstGeom prst="rect">
            <a:avLst/>
          </a:prstGeom>
        </p:spPr>
        <p:txBody>
          <a:bodyPr vert="horz" lIns="0" tIns="228600" rIns="0" bIns="0" rtlCol="0">
            <a:normAutofit/>
          </a:bodyPr>
          <a:lstStyle>
            <a:lvl1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solidFill>
                  <a:schemeClr val="accent3"/>
                </a:solidFill>
                <a:latin typeface="Arial" panose="020B0604020202020204" pitchFamily="34" charset="0"/>
                <a:cs typeface="Arial" panose="020B0604020202020204" pitchFamily="34" charset="0"/>
              </a:rPr>
              <a:t>Effective denial of access</a:t>
            </a:r>
            <a:r>
              <a:rPr lang="en-US" dirty="0">
                <a:latin typeface="Arial" panose="020B0604020202020204" pitchFamily="34" charset="0"/>
                <a:cs typeface="Arial" panose="020B0604020202020204" pitchFamily="34" charset="0"/>
              </a:rPr>
              <a:t>; no need for actual denial or proof of injury.  Examples include:</a:t>
            </a:r>
          </a:p>
          <a:p>
            <a:pPr lvl="1">
              <a:lnSpc>
                <a:spcPct val="10000"/>
              </a:lnSpc>
              <a:defRPr/>
            </a:pPr>
            <a:r>
              <a:rPr lang="en-US" dirty="0">
                <a:latin typeface="Arial" panose="020B0604020202020204" pitchFamily="34" charset="0"/>
                <a:cs typeface="Arial" panose="020B0604020202020204" pitchFamily="34" charset="0"/>
              </a:rPr>
              <a:t>Skipping class to avoid respondent</a:t>
            </a:r>
          </a:p>
          <a:p>
            <a:pPr lvl="1">
              <a:lnSpc>
                <a:spcPct val="10000"/>
              </a:lnSpc>
              <a:defRPr/>
            </a:pPr>
            <a:r>
              <a:rPr lang="en-US" dirty="0">
                <a:latin typeface="Arial" panose="020B0604020202020204" pitchFamily="34" charset="0"/>
                <a:cs typeface="Arial" panose="020B0604020202020204" pitchFamily="34" charset="0"/>
              </a:rPr>
              <a:t>Withdrawal from activities (sports, etc)</a:t>
            </a:r>
          </a:p>
          <a:p>
            <a:pPr lvl="1">
              <a:lnSpc>
                <a:spcPct val="10000"/>
              </a:lnSpc>
              <a:defRPr/>
            </a:pPr>
            <a:r>
              <a:rPr lang="en-US" dirty="0">
                <a:latin typeface="Arial" panose="020B0604020202020204" pitchFamily="34" charset="0"/>
                <a:cs typeface="Arial" panose="020B0604020202020204" pitchFamily="34" charset="0"/>
              </a:rPr>
              <a:t>Decline in school performance</a:t>
            </a:r>
          </a:p>
          <a:p>
            <a:pPr lvl="1">
              <a:lnSpc>
                <a:spcPct val="10000"/>
              </a:lnSpc>
              <a:defRPr/>
            </a:pPr>
            <a:r>
              <a:rPr lang="en-US" dirty="0">
                <a:latin typeface="Arial" panose="020B0604020202020204" pitchFamily="34" charset="0"/>
                <a:cs typeface="Arial" panose="020B0604020202020204" pitchFamily="34" charset="0"/>
              </a:rPr>
              <a:t>Focus/concentration problems in class</a:t>
            </a:r>
          </a:p>
          <a:p>
            <a:pPr lvl="1">
              <a:lnSpc>
                <a:spcPct val="10000"/>
              </a:lnSpc>
              <a:defRPr/>
            </a:pPr>
            <a:r>
              <a:rPr lang="en-US" dirty="0">
                <a:latin typeface="Arial" panose="020B0604020202020204" pitchFamily="34" charset="0"/>
                <a:cs typeface="Arial" panose="020B0604020202020204" pitchFamily="34" charset="0"/>
              </a:rPr>
              <a:t>Anxiety/depression/fear of going to school</a:t>
            </a:r>
          </a:p>
          <a:p>
            <a:pPr marL="0"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800"/>
              </a:spcBef>
              <a:spcAft>
                <a:spcPts val="0"/>
              </a:spcAft>
              <a:buClrTx/>
              <a:buSzTx/>
              <a:buNone/>
              <a:tabLst/>
              <a:defRPr/>
            </a:pPr>
            <a:endPar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7064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CCFB0-8C85-E9CC-99AD-33FB8C640EA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862F8DB-803E-4559-63E0-F6CD29CFDE95}"/>
              </a:ext>
            </a:extLst>
          </p:cNvPr>
          <p:cNvSpPr>
            <a:spLocks noGrp="1"/>
          </p:cNvSpPr>
          <p:nvPr>
            <p:ph type="title"/>
          </p:nvPr>
        </p:nvSpPr>
        <p:spPr>
          <a:xfrm>
            <a:off x="594360" y="102875"/>
            <a:ext cx="10873740" cy="1680205"/>
          </a:xfrm>
        </p:spPr>
        <p:txBody>
          <a:bodyPr/>
          <a:lstStyle/>
          <a:p>
            <a:r>
              <a:rPr lang="en-US" dirty="0">
                <a:solidFill>
                  <a:schemeClr val="accent5"/>
                </a:solidFill>
              </a:rPr>
              <a:t>“Discrimination”</a:t>
            </a:r>
          </a:p>
        </p:txBody>
      </p:sp>
      <p:grpSp>
        <p:nvGrpSpPr>
          <p:cNvPr id="19" name="Group 18">
            <a:extLst>
              <a:ext uri="{FF2B5EF4-FFF2-40B4-BE49-F238E27FC236}">
                <a16:creationId xmlns:a16="http://schemas.microsoft.com/office/drawing/2014/main" id="{B93F767B-5F17-BE1A-CF8F-2C43719FED65}"/>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89446108-2CA1-B2A7-B49D-7E728E4D02AC}"/>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74AD1E12-CC7B-ADED-2154-9D6A362DAA7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F0E1773F-BFA2-3111-296A-B4FCC684E3E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2" name="Slide Number Placeholder 1">
            <a:extLst>
              <a:ext uri="{FF2B5EF4-FFF2-40B4-BE49-F238E27FC236}">
                <a16:creationId xmlns:a16="http://schemas.microsoft.com/office/drawing/2014/main" id="{BF417AD0-983C-4F20-E9D4-79F3F3FFD638}"/>
              </a:ext>
            </a:extLst>
          </p:cNvPr>
          <p:cNvSpPr>
            <a:spLocks noGrp="1"/>
          </p:cNvSpPr>
          <p:nvPr>
            <p:ph type="sldNum" sz="quarter" idx="22"/>
          </p:nvPr>
        </p:nvSpPr>
        <p:spPr/>
        <p:txBody>
          <a:bodyPr/>
          <a:lstStyle/>
          <a:p>
            <a:fld id="{294A09A9-5501-47C1-A89A-A340965A2BE2}" type="slidenum">
              <a:rPr lang="en-US" smtClean="0"/>
              <a:pPr/>
              <a:t>8</a:t>
            </a:fld>
            <a:endParaRPr lang="en-US" dirty="0">
              <a:latin typeface="+mn-lt"/>
            </a:endParaRPr>
          </a:p>
        </p:txBody>
      </p:sp>
      <p:sp>
        <p:nvSpPr>
          <p:cNvPr id="4" name="Content Placeholder 5">
            <a:extLst>
              <a:ext uri="{FF2B5EF4-FFF2-40B4-BE49-F238E27FC236}">
                <a16:creationId xmlns:a16="http://schemas.microsoft.com/office/drawing/2014/main" id="{1E8ABCDC-3FAF-8E89-99C1-BF0D3A49A534}"/>
              </a:ext>
            </a:extLst>
          </p:cNvPr>
          <p:cNvSpPr txBox="1">
            <a:spLocks/>
          </p:cNvSpPr>
          <p:nvPr/>
        </p:nvSpPr>
        <p:spPr>
          <a:xfrm>
            <a:off x="2576945" y="2192719"/>
            <a:ext cx="9384146" cy="4387152"/>
          </a:xfrm>
          <a:prstGeom prst="rect">
            <a:avLst/>
          </a:prstGeom>
        </p:spPr>
        <p:txBody>
          <a:bodyPr vert="horz" lIns="0" tIns="228600" rIns="0" bIns="0" rtlCol="0">
            <a:noAutofit/>
          </a:bodyPr>
          <a:lstStyle>
            <a:lvl1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da-DK" dirty="0">
                <a:latin typeface="Arial" panose="020B0604020202020204" pitchFamily="34" charset="0"/>
                <a:cs typeface="Arial" panose="020B0604020202020204" pitchFamily="34" charset="0"/>
              </a:rPr>
              <a:t>34 C.F.R. § 106.30 </a:t>
            </a:r>
            <a:r>
              <a:rPr lang="en-US" dirty="0">
                <a:latin typeface="Arial" panose="020B0604020202020204" pitchFamily="34" charset="0"/>
                <a:cs typeface="Arial" panose="020B0604020202020204" pitchFamily="34" charset="0"/>
              </a:rPr>
              <a:t>defines discrimination on the basis of sex and sex-based harassment as:</a:t>
            </a:r>
          </a:p>
          <a:p>
            <a:pPr marL="742950" marR="0" lvl="1" indent="-285750">
              <a:lnSpc>
                <a:spcPct val="100000"/>
              </a:lnSpc>
              <a:spcBef>
                <a:spcPts val="600"/>
              </a:spcBef>
              <a:spcAft>
                <a:spcPts val="800"/>
              </a:spcAft>
              <a:buFont typeface="Arial" panose="020B0604020202020204" pitchFamily="34" charset="0"/>
              <a:buChar char="•"/>
              <a:tabLst>
                <a:tab pos="914400" algn="l"/>
              </a:tabLst>
            </a:pPr>
            <a:r>
              <a:rPr lang="en-US" kern="100" dirty="0">
                <a:effectLst/>
                <a:latin typeface="Arial" panose="020B0604020202020204" pitchFamily="34" charset="0"/>
                <a:ea typeface="Aptos" panose="020B0004020202020204" pitchFamily="34" charset="0"/>
                <a:cs typeface="Arial" panose="020B0604020202020204" pitchFamily="34" charset="0"/>
              </a:rPr>
              <a:t>Unwelcome conduct determined by a reasonable person to be so </a:t>
            </a:r>
            <a:r>
              <a:rPr lang="en-US" b="1" u="sng" kern="100" dirty="0">
                <a:solidFill>
                  <a:schemeClr val="accent5"/>
                </a:solidFill>
                <a:effectLst/>
                <a:latin typeface="Arial" panose="020B0604020202020204" pitchFamily="34" charset="0"/>
                <a:ea typeface="Aptos" panose="020B0004020202020204" pitchFamily="34" charset="0"/>
                <a:cs typeface="Arial" panose="020B0604020202020204" pitchFamily="34" charset="0"/>
              </a:rPr>
              <a:t>severe</a:t>
            </a:r>
            <a:r>
              <a:rPr lang="en-US" kern="100" dirty="0">
                <a:effectLst/>
                <a:latin typeface="Arial" panose="020B0604020202020204" pitchFamily="34" charset="0"/>
                <a:ea typeface="Aptos" panose="020B0004020202020204" pitchFamily="34" charset="0"/>
                <a:cs typeface="Arial" panose="020B0604020202020204" pitchFamily="34" charset="0"/>
              </a:rPr>
              <a:t>,</a:t>
            </a:r>
            <a:r>
              <a:rPr lang="en-US" b="1" u="sng" kern="100" dirty="0">
                <a:effectLst/>
                <a:latin typeface="Arial" panose="020B0604020202020204" pitchFamily="34" charset="0"/>
                <a:ea typeface="Aptos" panose="020B0004020202020204" pitchFamily="34" charset="0"/>
                <a:cs typeface="Arial" panose="020B0604020202020204" pitchFamily="34" charset="0"/>
              </a:rPr>
              <a:t> </a:t>
            </a:r>
            <a:r>
              <a:rPr lang="en-US" b="1" u="sng" kern="100" dirty="0">
                <a:solidFill>
                  <a:schemeClr val="accent5"/>
                </a:solidFill>
                <a:effectLst/>
                <a:latin typeface="Arial" panose="020B0604020202020204" pitchFamily="34" charset="0"/>
                <a:ea typeface="Aptos" panose="020B0004020202020204" pitchFamily="34" charset="0"/>
                <a:cs typeface="Arial" panose="020B0604020202020204" pitchFamily="34" charset="0"/>
              </a:rPr>
              <a:t>pervasive</a:t>
            </a:r>
            <a:r>
              <a:rPr lang="en-US" b="1" kern="100" dirty="0">
                <a:effectLst/>
                <a:latin typeface="Arial" panose="020B0604020202020204" pitchFamily="34" charset="0"/>
                <a:ea typeface="Aptos" panose="020B0004020202020204" pitchFamily="34" charset="0"/>
                <a:cs typeface="Arial" panose="020B0604020202020204" pitchFamily="34" charset="0"/>
              </a:rPr>
              <a:t>,</a:t>
            </a:r>
            <a:r>
              <a:rPr lang="en-US" kern="100" dirty="0">
                <a:effectLst/>
                <a:latin typeface="Arial" panose="020B0604020202020204" pitchFamily="34" charset="0"/>
                <a:ea typeface="Aptos" panose="020B0004020202020204" pitchFamily="34" charset="0"/>
                <a:cs typeface="Arial" panose="020B0604020202020204" pitchFamily="34" charset="0"/>
              </a:rPr>
              <a:t> and </a:t>
            </a:r>
            <a:r>
              <a:rPr lang="en-US" b="1" u="sng" kern="100" dirty="0">
                <a:solidFill>
                  <a:schemeClr val="accent5"/>
                </a:solidFill>
                <a:effectLst/>
                <a:latin typeface="Arial" panose="020B0604020202020204" pitchFamily="34" charset="0"/>
                <a:ea typeface="Aptos" panose="020B0004020202020204" pitchFamily="34" charset="0"/>
                <a:cs typeface="Arial" panose="020B0604020202020204" pitchFamily="34" charset="0"/>
              </a:rPr>
              <a:t>objectively offensive </a:t>
            </a:r>
            <a:r>
              <a:rPr lang="en-US" kern="100" dirty="0">
                <a:effectLst/>
                <a:latin typeface="Arial" panose="020B0604020202020204" pitchFamily="34" charset="0"/>
                <a:ea typeface="Aptos" panose="020B0004020202020204" pitchFamily="34" charset="0"/>
                <a:cs typeface="Arial" panose="020B0604020202020204" pitchFamily="34" charset="0"/>
              </a:rPr>
              <a:t>that it effectively denies a person equal access to the education program or activity. </a:t>
            </a:r>
            <a:r>
              <a:rPr lang="en-US" dirty="0">
                <a:effectLst/>
                <a:latin typeface="Arial" panose="020B0604020202020204" pitchFamily="34" charset="0"/>
                <a:ea typeface="Aptos" panose="020B0004020202020204" pitchFamily="34" charset="0"/>
                <a:cs typeface="Arial" panose="020B0604020202020204" pitchFamily="34" charset="0"/>
              </a:rPr>
              <a:t>(i.e., creates a hostile environment).” </a:t>
            </a:r>
          </a:p>
          <a:p>
            <a:pPr marL="742950" lvl="1" indent="-285750">
              <a:lnSpc>
                <a:spcPct val="100000"/>
              </a:lnSpc>
              <a:spcBef>
                <a:spcPts val="600"/>
              </a:spcBef>
              <a:spcAft>
                <a:spcPts val="800"/>
              </a:spcAft>
              <a:tabLst>
                <a:tab pos="914400" algn="l"/>
              </a:tabLst>
            </a:pPr>
            <a:r>
              <a:rPr lang="en-US" b="1" u="sng" kern="100" dirty="0">
                <a:solidFill>
                  <a:schemeClr val="accent5"/>
                </a:solidFill>
                <a:latin typeface="Arial" panose="020B0604020202020204" pitchFamily="34" charset="0"/>
                <a:cs typeface="Arial" panose="020B0604020202020204" pitchFamily="34" charset="0"/>
              </a:rPr>
              <a:t>Quid pro quo harassment</a:t>
            </a:r>
            <a:endParaRPr lang="en-US" b="1" kern="100" dirty="0">
              <a:effectLst/>
              <a:latin typeface="Arial" panose="020B0604020202020204" pitchFamily="34" charset="0"/>
              <a:ea typeface="Aptos" panose="020B0004020202020204" pitchFamily="34" charset="0"/>
              <a:cs typeface="Arial" panose="020B0604020202020204" pitchFamily="34" charset="0"/>
            </a:endParaRPr>
          </a:p>
          <a:p>
            <a:pPr marL="742950" lvl="1" indent="-285750">
              <a:lnSpc>
                <a:spcPct val="100000"/>
              </a:lnSpc>
              <a:spcBef>
                <a:spcPts val="600"/>
              </a:spcBef>
              <a:spcAft>
                <a:spcPts val="800"/>
              </a:spcAft>
              <a:tabLst>
                <a:tab pos="914400" algn="l"/>
              </a:tabLst>
            </a:pPr>
            <a:r>
              <a:rPr lang="en-US" kern="100" dirty="0">
                <a:latin typeface="Arial" panose="020B0604020202020204" pitchFamily="34" charset="0"/>
                <a:ea typeface="Aptos" panose="020B0004020202020204" pitchFamily="34" charset="0"/>
                <a:cs typeface="Arial" panose="020B0604020202020204" pitchFamily="34" charset="0"/>
              </a:rPr>
              <a:t>Other Specific Acts Identified by Title IX: </a:t>
            </a:r>
            <a:r>
              <a:rPr lang="en-US" b="1" u="sng" kern="100" dirty="0">
                <a:solidFill>
                  <a:schemeClr val="accent5"/>
                </a:solidFill>
                <a:latin typeface="Arial" panose="020B0604020202020204" pitchFamily="34" charset="0"/>
                <a:cs typeface="Arial" panose="020B0604020202020204" pitchFamily="34" charset="0"/>
              </a:rPr>
              <a:t>Sexual assault</a:t>
            </a:r>
            <a:r>
              <a:rPr lang="en-US" kern="100" dirty="0">
                <a:latin typeface="Arial" panose="020B0604020202020204" pitchFamily="34" charset="0"/>
                <a:ea typeface="Aptos" panose="020B0004020202020204" pitchFamily="34" charset="0"/>
                <a:cs typeface="Arial" panose="020B0604020202020204" pitchFamily="34" charset="0"/>
              </a:rPr>
              <a:t> (20 USC 1092(f)(6)(A)(v), </a:t>
            </a:r>
            <a:r>
              <a:rPr lang="en-US" b="1" u="sng" kern="100" dirty="0">
                <a:solidFill>
                  <a:schemeClr val="accent5"/>
                </a:solidFill>
                <a:latin typeface="Arial" panose="020B0604020202020204" pitchFamily="34" charset="0"/>
                <a:cs typeface="Arial" panose="020B0604020202020204" pitchFamily="34" charset="0"/>
              </a:rPr>
              <a:t>dating violence</a:t>
            </a:r>
            <a:r>
              <a:rPr lang="en-US" b="1" kern="100" dirty="0">
                <a:solidFill>
                  <a:schemeClr val="accent5"/>
                </a:solidFill>
                <a:latin typeface="Arial" panose="020B0604020202020204" pitchFamily="34" charset="0"/>
                <a:cs typeface="Arial" panose="020B0604020202020204" pitchFamily="34" charset="0"/>
              </a:rPr>
              <a:t> </a:t>
            </a:r>
            <a:r>
              <a:rPr lang="en-US" kern="100" dirty="0">
                <a:latin typeface="Arial" panose="020B0604020202020204" pitchFamily="34" charset="0"/>
                <a:ea typeface="Aptos" panose="020B0004020202020204" pitchFamily="34" charset="0"/>
                <a:cs typeface="Arial" panose="020B0604020202020204" pitchFamily="34" charset="0"/>
              </a:rPr>
              <a:t>(34 USC 12291(a)(10), </a:t>
            </a:r>
            <a:r>
              <a:rPr lang="en-US" b="1" u="sng" kern="100" dirty="0">
                <a:solidFill>
                  <a:schemeClr val="accent5"/>
                </a:solidFill>
                <a:latin typeface="Arial" panose="020B0604020202020204" pitchFamily="34" charset="0"/>
                <a:cs typeface="Arial" panose="020B0604020202020204" pitchFamily="34" charset="0"/>
              </a:rPr>
              <a:t>domestic violence</a:t>
            </a:r>
            <a:r>
              <a:rPr lang="en-US" b="1" kern="100" dirty="0">
                <a:solidFill>
                  <a:schemeClr val="accent5"/>
                </a:solidFill>
                <a:latin typeface="Arial" panose="020B0604020202020204" pitchFamily="34" charset="0"/>
                <a:cs typeface="Arial" panose="020B0604020202020204" pitchFamily="34" charset="0"/>
              </a:rPr>
              <a:t> </a:t>
            </a:r>
            <a:r>
              <a:rPr lang="en-US" kern="100" dirty="0">
                <a:latin typeface="Arial" panose="020B0604020202020204" pitchFamily="34" charset="0"/>
                <a:ea typeface="Aptos" panose="020B0004020202020204" pitchFamily="34" charset="0"/>
                <a:cs typeface="Arial" panose="020B0604020202020204" pitchFamily="34" charset="0"/>
              </a:rPr>
              <a:t>(34 USC 12291(a)(8), </a:t>
            </a:r>
            <a:r>
              <a:rPr lang="en-US" b="1" u="sng" kern="100" dirty="0">
                <a:solidFill>
                  <a:schemeClr val="accent5"/>
                </a:solidFill>
                <a:latin typeface="Arial" panose="020B0604020202020204" pitchFamily="34" charset="0"/>
                <a:cs typeface="Arial" panose="020B0604020202020204" pitchFamily="34" charset="0"/>
              </a:rPr>
              <a:t>stalking</a:t>
            </a:r>
            <a:r>
              <a:rPr lang="en-US" b="1" kern="100" dirty="0">
                <a:solidFill>
                  <a:schemeClr val="accent5"/>
                </a:solidFill>
                <a:latin typeface="Arial" panose="020B0604020202020204" pitchFamily="34" charset="0"/>
                <a:cs typeface="Arial" panose="020B0604020202020204" pitchFamily="34" charset="0"/>
              </a:rPr>
              <a:t> </a:t>
            </a:r>
            <a:r>
              <a:rPr lang="en-US" kern="100" dirty="0">
                <a:latin typeface="Arial" panose="020B0604020202020204" pitchFamily="34" charset="0"/>
                <a:ea typeface="Aptos" panose="020B0004020202020204" pitchFamily="34" charset="0"/>
                <a:cs typeface="Arial" panose="020B0604020202020204" pitchFamily="34" charset="0"/>
              </a:rPr>
              <a:t>(34 USC 12291(a)(30)</a:t>
            </a:r>
            <a:r>
              <a:rPr lang="en-US" kern="100" dirty="0">
                <a:latin typeface="Arial" panose="020B0604020202020204" pitchFamily="34" charset="0"/>
                <a:cs typeface="Arial" panose="020B0604020202020204" pitchFamily="34" charset="0"/>
              </a:rPr>
              <a:t>.</a:t>
            </a:r>
          </a:p>
          <a:p>
            <a:pPr marL="1200150" lvl="2" indent="-285750">
              <a:lnSpc>
                <a:spcPct val="100000"/>
              </a:lnSpc>
              <a:spcBef>
                <a:spcPts val="600"/>
              </a:spcBef>
              <a:spcAft>
                <a:spcPts val="800"/>
              </a:spcAft>
              <a:tabLst>
                <a:tab pos="914400" algn="l"/>
              </a:tabLst>
            </a:pPr>
            <a:r>
              <a:rPr lang="en-US" kern="100" dirty="0">
                <a:latin typeface="Arial" panose="020B0604020202020204" pitchFamily="34" charset="0"/>
                <a:cs typeface="Arial" panose="020B0604020202020204" pitchFamily="34" charset="0"/>
              </a:rPr>
              <a:t>Review statutory definition to determine if facts meet standard</a:t>
            </a:r>
          </a:p>
          <a:p>
            <a:pPr marL="742950" marR="0" lvl="1" indent="-285750">
              <a:lnSpc>
                <a:spcPct val="100000"/>
              </a:lnSpc>
              <a:spcBef>
                <a:spcPts val="600"/>
              </a:spcBef>
              <a:spcAft>
                <a:spcPts val="800"/>
              </a:spcAft>
              <a:buFont typeface="Arial" panose="020B0604020202020204" pitchFamily="34" charset="0"/>
              <a:buChar char="•"/>
              <a:tabLst>
                <a:tab pos="914400" algn="l"/>
              </a:tabLst>
            </a:pPr>
            <a:endParaRPr lang="en-US" kern="100" dirty="0">
              <a:effectLst/>
              <a:latin typeface="Arial" panose="020B0604020202020204" pitchFamily="34" charset="0"/>
              <a:ea typeface="Aptos" panose="020B0004020202020204" pitchFamily="34" charset="0"/>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None/>
              <a:tabLst/>
              <a:defRPr/>
            </a:pPr>
            <a:endPar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a:lnSpc>
                <a:spcPct val="100000"/>
              </a:lnSpc>
              <a:spcBef>
                <a:spcPts val="600"/>
              </a:spcBef>
            </a:pPr>
            <a:endParaRPr lang="en-US" dirty="0">
              <a:latin typeface="Arial" panose="020B0604020202020204" pitchFamily="34" charset="0"/>
              <a:cs typeface="Arial" panose="020B0604020202020204" pitchFamily="34" charset="0"/>
            </a:endParaRPr>
          </a:p>
          <a:p>
            <a:pPr>
              <a:lnSpc>
                <a:spcPct val="100000"/>
              </a:lnSpc>
              <a:spcBef>
                <a:spcPts val="600"/>
              </a:spcBef>
            </a:pPr>
            <a:endParaRPr lang="en-US" dirty="0">
              <a:latin typeface="Arial" panose="020B0604020202020204" pitchFamily="34" charset="0"/>
              <a:cs typeface="Arial" panose="020B0604020202020204" pitchFamily="34" charset="0"/>
            </a:endParaRPr>
          </a:p>
          <a:p>
            <a:pPr>
              <a:lnSpc>
                <a:spcPct val="100000"/>
              </a:lnSpc>
              <a:spcBef>
                <a:spcPts val="600"/>
              </a:spcBef>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2459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5A7A5-481F-354D-08BE-2E7916E18E2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27F1CE-7B09-604A-A299-C3EBF7DD71C2}"/>
              </a:ext>
            </a:extLst>
          </p:cNvPr>
          <p:cNvSpPr>
            <a:spLocks noGrp="1"/>
          </p:cNvSpPr>
          <p:nvPr>
            <p:ph type="title"/>
          </p:nvPr>
        </p:nvSpPr>
        <p:spPr>
          <a:xfrm>
            <a:off x="594360" y="102875"/>
            <a:ext cx="10873740" cy="1680205"/>
          </a:xfrm>
        </p:spPr>
        <p:txBody>
          <a:bodyPr/>
          <a:lstStyle/>
          <a:p>
            <a:r>
              <a:rPr lang="en-US" dirty="0">
                <a:solidFill>
                  <a:schemeClr val="accent5"/>
                </a:solidFill>
              </a:rPr>
              <a:t>“Severe”</a:t>
            </a:r>
          </a:p>
        </p:txBody>
      </p:sp>
      <p:grpSp>
        <p:nvGrpSpPr>
          <p:cNvPr id="19" name="Group 18">
            <a:extLst>
              <a:ext uri="{FF2B5EF4-FFF2-40B4-BE49-F238E27FC236}">
                <a16:creationId xmlns:a16="http://schemas.microsoft.com/office/drawing/2014/main" id="{D8604308-DC37-B16A-4C5F-42E664AB5A72}"/>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685E94C0-7AE9-AA29-B713-A7A5823E577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212ADED2-620E-6026-7785-2EE214CD4E4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F5F45D91-E870-0237-1F12-AD49F554E40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2" name="Slide Number Placeholder 1">
            <a:extLst>
              <a:ext uri="{FF2B5EF4-FFF2-40B4-BE49-F238E27FC236}">
                <a16:creationId xmlns:a16="http://schemas.microsoft.com/office/drawing/2014/main" id="{16A464F5-BF1D-066E-D670-D61A864DD3F8}"/>
              </a:ext>
            </a:extLst>
          </p:cNvPr>
          <p:cNvSpPr>
            <a:spLocks noGrp="1"/>
          </p:cNvSpPr>
          <p:nvPr>
            <p:ph type="sldNum" sz="quarter" idx="22"/>
          </p:nvPr>
        </p:nvSpPr>
        <p:spPr/>
        <p:txBody>
          <a:bodyPr/>
          <a:lstStyle/>
          <a:p>
            <a:fld id="{294A09A9-5501-47C1-A89A-A340965A2BE2}" type="slidenum">
              <a:rPr lang="en-US" smtClean="0"/>
              <a:pPr/>
              <a:t>9</a:t>
            </a:fld>
            <a:endParaRPr lang="en-US" dirty="0">
              <a:latin typeface="+mn-lt"/>
            </a:endParaRPr>
          </a:p>
        </p:txBody>
      </p:sp>
      <p:sp>
        <p:nvSpPr>
          <p:cNvPr id="8" name="Content Placeholder 5">
            <a:extLst>
              <a:ext uri="{FF2B5EF4-FFF2-40B4-BE49-F238E27FC236}">
                <a16:creationId xmlns:a16="http://schemas.microsoft.com/office/drawing/2014/main" id="{F43F2C30-3D65-91DA-71DE-45E93B558180}"/>
              </a:ext>
            </a:extLst>
          </p:cNvPr>
          <p:cNvSpPr txBox="1">
            <a:spLocks/>
          </p:cNvSpPr>
          <p:nvPr/>
        </p:nvSpPr>
        <p:spPr>
          <a:xfrm>
            <a:off x="3657600" y="2282008"/>
            <a:ext cx="7810500" cy="3699328"/>
          </a:xfrm>
          <a:prstGeom prst="rect">
            <a:avLst/>
          </a:prstGeom>
        </p:spPr>
        <p:txBody>
          <a:bodyPr vert="horz" lIns="0" tIns="228600" rIns="0" bIns="0" rtlCol="0">
            <a:normAutofit/>
          </a:bodyPr>
          <a:lstStyle>
            <a:lvl1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Case-by-case basis; reasonable person standard</a:t>
            </a:r>
          </a:p>
          <a:p>
            <a:r>
              <a:rPr lang="en-US" dirty="0">
                <a:latin typeface="Arial" panose="020B0604020202020204" pitchFamily="34" charset="0"/>
                <a:cs typeface="Arial" panose="020B0604020202020204" pitchFamily="34" charset="0"/>
              </a:rPr>
              <a:t>For example, allegations of </a:t>
            </a:r>
            <a:r>
              <a:rPr lang="en-US" b="1" u="sng" dirty="0">
                <a:solidFill>
                  <a:schemeClr val="accent5"/>
                </a:solidFill>
                <a:latin typeface="Arial" panose="020B0604020202020204" pitchFamily="34" charset="0"/>
                <a:cs typeface="Arial" panose="020B0604020202020204" pitchFamily="34" charset="0"/>
              </a:rPr>
              <a:t>physical contact </a:t>
            </a:r>
            <a:r>
              <a:rPr lang="en-US" dirty="0">
                <a:latin typeface="Arial" panose="020B0604020202020204" pitchFamily="34" charset="0"/>
                <a:cs typeface="Arial" panose="020B0604020202020204" pitchFamily="34" charset="0"/>
              </a:rPr>
              <a:t>are more likely to be considered severe than verbal comments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1462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9DCE7-9970-46C7-6355-26C559870BE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682FBB3-9F4B-5A26-C2CE-965F042F80E0}"/>
              </a:ext>
            </a:extLst>
          </p:cNvPr>
          <p:cNvSpPr>
            <a:spLocks noGrp="1"/>
          </p:cNvSpPr>
          <p:nvPr>
            <p:ph type="title"/>
          </p:nvPr>
        </p:nvSpPr>
        <p:spPr>
          <a:xfrm>
            <a:off x="594360" y="102875"/>
            <a:ext cx="10873740" cy="1680205"/>
          </a:xfrm>
        </p:spPr>
        <p:txBody>
          <a:bodyPr/>
          <a:lstStyle/>
          <a:p>
            <a:r>
              <a:rPr lang="en-US" dirty="0">
                <a:solidFill>
                  <a:schemeClr val="accent5"/>
                </a:solidFill>
              </a:rPr>
              <a:t>“Pervasive”</a:t>
            </a:r>
          </a:p>
        </p:txBody>
      </p:sp>
      <p:grpSp>
        <p:nvGrpSpPr>
          <p:cNvPr id="19" name="Group 18">
            <a:extLst>
              <a:ext uri="{FF2B5EF4-FFF2-40B4-BE49-F238E27FC236}">
                <a16:creationId xmlns:a16="http://schemas.microsoft.com/office/drawing/2014/main" id="{414FDB55-D277-FEA0-BBD1-AA2BAF528DCF}"/>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DFE7F9E4-03E4-1A54-F34D-32E0CDF86FE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BC02B2ED-19EC-BFA5-A6E0-CB9DB10A4928}"/>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EAC8B2BC-1266-3B3F-A790-F466F57D7756}"/>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2" name="Slide Number Placeholder 1">
            <a:extLst>
              <a:ext uri="{FF2B5EF4-FFF2-40B4-BE49-F238E27FC236}">
                <a16:creationId xmlns:a16="http://schemas.microsoft.com/office/drawing/2014/main" id="{6971EA63-6DB0-80AE-AB6E-79627C12BC4D}"/>
              </a:ext>
            </a:extLst>
          </p:cNvPr>
          <p:cNvSpPr>
            <a:spLocks noGrp="1"/>
          </p:cNvSpPr>
          <p:nvPr>
            <p:ph type="sldNum" sz="quarter" idx="22"/>
          </p:nvPr>
        </p:nvSpPr>
        <p:spPr/>
        <p:txBody>
          <a:bodyPr/>
          <a:lstStyle/>
          <a:p>
            <a:fld id="{294A09A9-5501-47C1-A89A-A340965A2BE2}" type="slidenum">
              <a:rPr lang="en-US" smtClean="0"/>
              <a:pPr/>
              <a:t>10</a:t>
            </a:fld>
            <a:endParaRPr lang="en-US" dirty="0">
              <a:latin typeface="+mn-lt"/>
            </a:endParaRPr>
          </a:p>
        </p:txBody>
      </p:sp>
      <p:sp>
        <p:nvSpPr>
          <p:cNvPr id="4" name="Content Placeholder 5">
            <a:extLst>
              <a:ext uri="{FF2B5EF4-FFF2-40B4-BE49-F238E27FC236}">
                <a16:creationId xmlns:a16="http://schemas.microsoft.com/office/drawing/2014/main" id="{7FE18A16-E38C-83E1-2E33-9F54A800AC37}"/>
              </a:ext>
            </a:extLst>
          </p:cNvPr>
          <p:cNvSpPr txBox="1">
            <a:spLocks/>
          </p:cNvSpPr>
          <p:nvPr/>
        </p:nvSpPr>
        <p:spPr>
          <a:xfrm>
            <a:off x="3657600" y="2282008"/>
            <a:ext cx="7810500" cy="2574664"/>
          </a:xfrm>
          <a:prstGeom prst="rect">
            <a:avLst/>
          </a:prstGeom>
        </p:spPr>
        <p:txBody>
          <a:bodyPr vert="horz" lIns="0" tIns="228600" rIns="0" bIns="0" rtlCol="0">
            <a:normAutofit/>
          </a:bodyPr>
          <a:lstStyle>
            <a:lvl1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kern="100" dirty="0">
                <a:effectLst/>
                <a:latin typeface="Arial" panose="020B0604020202020204" pitchFamily="34" charset="0"/>
                <a:ea typeface="Aptos" panose="020B0004020202020204" pitchFamily="34" charset="0"/>
                <a:cs typeface="Arial" panose="020B0604020202020204" pitchFamily="34" charset="0"/>
              </a:rPr>
              <a:t>Case-by-case basis; reasonable person standard</a:t>
            </a:r>
          </a:p>
          <a:p>
            <a:r>
              <a:rPr lang="en-US" sz="2000" kern="100" dirty="0">
                <a:effectLst/>
                <a:latin typeface="Arial" panose="020B0604020202020204" pitchFamily="34" charset="0"/>
                <a:ea typeface="Aptos" panose="020B0004020202020204" pitchFamily="34" charset="0"/>
                <a:cs typeface="Arial" panose="020B0604020202020204" pitchFamily="34" charset="0"/>
              </a:rPr>
              <a:t>Consider </a:t>
            </a:r>
            <a:r>
              <a:rPr lang="en-US" sz="2000" b="1" u="sng" kern="100" dirty="0">
                <a:solidFill>
                  <a:schemeClr val="accent5"/>
                </a:solidFill>
                <a:effectLst/>
                <a:latin typeface="Arial" panose="020B0604020202020204" pitchFamily="34" charset="0"/>
                <a:ea typeface="Aptos" panose="020B0004020202020204" pitchFamily="34" charset="0"/>
                <a:cs typeface="Arial" panose="020B0604020202020204" pitchFamily="34" charset="0"/>
              </a:rPr>
              <a:t>frequency</a:t>
            </a:r>
            <a:r>
              <a:rPr lang="en-US" sz="2000" kern="100" dirty="0">
                <a:effectLst/>
                <a:latin typeface="Arial" panose="020B0604020202020204" pitchFamily="34" charset="0"/>
                <a:ea typeface="Aptos" panose="020B0004020202020204" pitchFamily="34" charset="0"/>
                <a:cs typeface="Arial" panose="020B0604020202020204" pitchFamily="34" charset="0"/>
              </a:rPr>
              <a:t>, </a:t>
            </a:r>
            <a:r>
              <a:rPr lang="en-US" sz="2000" b="1" u="sng" kern="100" dirty="0">
                <a:solidFill>
                  <a:schemeClr val="accent5"/>
                </a:solidFill>
                <a:effectLst/>
                <a:latin typeface="Arial" panose="020B0604020202020204" pitchFamily="34" charset="0"/>
                <a:ea typeface="Aptos" panose="020B0004020202020204" pitchFamily="34" charset="0"/>
                <a:cs typeface="Arial" panose="020B0604020202020204" pitchFamily="34" charset="0"/>
              </a:rPr>
              <a:t>intensity</a:t>
            </a:r>
            <a:r>
              <a:rPr lang="en-US" sz="2000" kern="100" dirty="0">
                <a:effectLst/>
                <a:latin typeface="Arial" panose="020B0604020202020204" pitchFamily="34" charset="0"/>
                <a:ea typeface="Aptos" panose="020B0004020202020204" pitchFamily="34" charset="0"/>
                <a:cs typeface="Arial" panose="020B0604020202020204" pitchFamily="34" charset="0"/>
              </a:rPr>
              <a:t>, and </a:t>
            </a:r>
            <a:r>
              <a:rPr lang="en-US" sz="2000" b="1" u="sng" kern="100" dirty="0">
                <a:solidFill>
                  <a:schemeClr val="accent5"/>
                </a:solidFill>
                <a:effectLst/>
                <a:latin typeface="Arial" panose="020B0604020202020204" pitchFamily="34" charset="0"/>
                <a:ea typeface="Aptos" panose="020B0004020202020204" pitchFamily="34" charset="0"/>
                <a:cs typeface="Arial" panose="020B0604020202020204" pitchFamily="34" charset="0"/>
              </a:rPr>
              <a:t>duration</a:t>
            </a:r>
            <a:r>
              <a:rPr lang="en-US" sz="2000" kern="100" dirty="0">
                <a:effectLst/>
                <a:latin typeface="Arial" panose="020B0604020202020204" pitchFamily="34" charset="0"/>
                <a:ea typeface="Aptos" panose="020B0004020202020204" pitchFamily="34" charset="0"/>
                <a:cs typeface="Arial" panose="020B0604020202020204" pitchFamily="34" charset="0"/>
              </a:rPr>
              <a:t> of a conduct</a:t>
            </a:r>
          </a:p>
          <a:p>
            <a:r>
              <a:rPr lang="en-US" sz="2000" kern="100" dirty="0">
                <a:latin typeface="Arial" panose="020B0604020202020204" pitchFamily="34" charset="0"/>
                <a:ea typeface="Aptos" panose="020B0004020202020204" pitchFamily="34" charset="0"/>
                <a:cs typeface="Arial" panose="020B0604020202020204" pitchFamily="34" charset="0"/>
              </a:rPr>
              <a:t>Allegations that are </a:t>
            </a:r>
            <a:r>
              <a:rPr lang="en-US" sz="2000" b="1" u="sng" kern="100" dirty="0">
                <a:solidFill>
                  <a:schemeClr val="accent5"/>
                </a:solidFill>
                <a:latin typeface="Arial" panose="020B0604020202020204" pitchFamily="34" charset="0"/>
                <a:ea typeface="Aptos" panose="020B0004020202020204" pitchFamily="34" charset="0"/>
                <a:cs typeface="Arial" panose="020B0604020202020204" pitchFamily="34" charset="0"/>
              </a:rPr>
              <a:t>widespread</a:t>
            </a:r>
            <a:r>
              <a:rPr lang="en-US" sz="2000" kern="100" dirty="0">
                <a:latin typeface="Arial" panose="020B0604020202020204" pitchFamily="34" charset="0"/>
                <a:ea typeface="Aptos" panose="020B0004020202020204" pitchFamily="34" charset="0"/>
                <a:cs typeface="Arial" panose="020B0604020202020204" pitchFamily="34" charset="0"/>
              </a:rPr>
              <a:t> and </a:t>
            </a:r>
            <a:r>
              <a:rPr lang="en-US" sz="2000" b="1" u="sng" kern="100" dirty="0">
                <a:solidFill>
                  <a:schemeClr val="accent5"/>
                </a:solidFill>
                <a:latin typeface="Arial" panose="020B0604020202020204" pitchFamily="34" charset="0"/>
                <a:ea typeface="Aptos" panose="020B0004020202020204" pitchFamily="34" charset="0"/>
                <a:cs typeface="Arial" panose="020B0604020202020204" pitchFamily="34" charset="0"/>
              </a:rPr>
              <a:t>openly practiced </a:t>
            </a:r>
            <a:r>
              <a:rPr lang="en-US" sz="2000" kern="100" dirty="0">
                <a:latin typeface="Arial" panose="020B0604020202020204" pitchFamily="34" charset="0"/>
                <a:ea typeface="Aptos" panose="020B0004020202020204" pitchFamily="34" charset="0"/>
                <a:cs typeface="Arial" panose="020B0604020202020204" pitchFamily="34" charset="0"/>
              </a:rPr>
              <a:t>or more </a:t>
            </a:r>
            <a:r>
              <a:rPr lang="en-US" sz="2000" b="1" u="sng" kern="100" dirty="0">
                <a:solidFill>
                  <a:schemeClr val="accent5"/>
                </a:solidFill>
                <a:latin typeface="Arial" panose="020B0604020202020204" pitchFamily="34" charset="0"/>
                <a:ea typeface="Aptos" panose="020B0004020202020204" pitchFamily="34" charset="0"/>
                <a:cs typeface="Arial" panose="020B0604020202020204" pitchFamily="34" charset="0"/>
              </a:rPr>
              <a:t>unreasonably interfere </a:t>
            </a:r>
            <a:r>
              <a:rPr lang="en-US" sz="2000" kern="100" dirty="0">
                <a:latin typeface="Arial" panose="020B0604020202020204" pitchFamily="34" charset="0"/>
                <a:ea typeface="Aptos" panose="020B0004020202020204" pitchFamily="34" charset="0"/>
                <a:cs typeface="Arial" panose="020B0604020202020204" pitchFamily="34" charset="0"/>
              </a:rPr>
              <a:t>with educational program and activity are more likely to be considered pervasive</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0" marR="0" lvl="0" indent="0" algn="l" defTabSz="914400" rtl="0" eaLnBrk="1" fontAlgn="auto" latinLnBrk="0" hangingPunct="1">
              <a:lnSpc>
                <a:spcPct val="90000"/>
              </a:lnSpc>
              <a:spcBef>
                <a:spcPts val="1800"/>
              </a:spcBef>
              <a:spcAft>
                <a:spcPts val="0"/>
              </a:spcAft>
              <a:buClrTx/>
              <a:buSzTx/>
              <a:buNone/>
              <a:tabLst/>
              <a:defRPr/>
            </a:pPr>
            <a:endPar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0501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C6C7D63-BC5A-6A50-38BF-908464A0F76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3D0C36D-A345-2D12-03A0-852596B7DAB9}"/>
              </a:ext>
            </a:extLst>
          </p:cNvPr>
          <p:cNvSpPr>
            <a:spLocks noGrp="1"/>
          </p:cNvSpPr>
          <p:nvPr>
            <p:ph type="title"/>
          </p:nvPr>
        </p:nvSpPr>
        <p:spPr/>
        <p:txBody>
          <a:bodyPr/>
          <a:lstStyle/>
          <a:p>
            <a:r>
              <a:rPr lang="en-US" dirty="0">
                <a:solidFill>
                  <a:schemeClr val="accent5"/>
                </a:solidFill>
              </a:rPr>
              <a:t>“Objectively Offensive”</a:t>
            </a:r>
          </a:p>
        </p:txBody>
      </p:sp>
      <p:sp>
        <p:nvSpPr>
          <p:cNvPr id="2" name="Slide Number Placeholder 1">
            <a:extLst>
              <a:ext uri="{FF2B5EF4-FFF2-40B4-BE49-F238E27FC236}">
                <a16:creationId xmlns:a16="http://schemas.microsoft.com/office/drawing/2014/main" id="{005AA620-061A-F8BF-EC1A-26B229223126}"/>
              </a:ext>
            </a:extLst>
          </p:cNvPr>
          <p:cNvSpPr>
            <a:spLocks noGrp="1"/>
          </p:cNvSpPr>
          <p:nvPr>
            <p:ph type="sldNum" sz="quarter" idx="22"/>
          </p:nvPr>
        </p:nvSpPr>
        <p:spPr/>
        <p:txBody>
          <a:bodyPr/>
          <a:lstStyle/>
          <a:p>
            <a:fld id="{294A09A9-5501-47C1-A89A-A340965A2BE2}" type="slidenum">
              <a:rPr lang="en-US" smtClean="0"/>
              <a:pPr/>
              <a:t>11</a:t>
            </a:fld>
            <a:endParaRPr lang="en-US" dirty="0">
              <a:latin typeface="+mn-lt"/>
            </a:endParaRPr>
          </a:p>
        </p:txBody>
      </p:sp>
      <p:grpSp>
        <p:nvGrpSpPr>
          <p:cNvPr id="19" name="Group 18">
            <a:extLst>
              <a:ext uri="{FF2B5EF4-FFF2-40B4-BE49-F238E27FC236}">
                <a16:creationId xmlns:a16="http://schemas.microsoft.com/office/drawing/2014/main" id="{EC979BE8-4B40-6F81-4584-92B5EBDB5BAF}"/>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22BF69DF-F40D-EF17-13E6-898E0E87E38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53C3636-773D-886E-1FC5-DBBA24AE413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AD5E2BCB-AFD7-B9E0-DA02-C105DE03EF91}"/>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4" name="Content Placeholder 5">
            <a:extLst>
              <a:ext uri="{FF2B5EF4-FFF2-40B4-BE49-F238E27FC236}">
                <a16:creationId xmlns:a16="http://schemas.microsoft.com/office/drawing/2014/main" id="{966490FE-2923-7F04-0D2A-9E57B918031D}"/>
              </a:ext>
            </a:extLst>
          </p:cNvPr>
          <p:cNvSpPr txBox="1">
            <a:spLocks/>
          </p:cNvSpPr>
          <p:nvPr/>
        </p:nvSpPr>
        <p:spPr>
          <a:xfrm>
            <a:off x="3657600" y="2282007"/>
            <a:ext cx="7810500" cy="3559543"/>
          </a:xfrm>
          <a:prstGeom prst="rect">
            <a:avLst/>
          </a:prstGeom>
        </p:spPr>
        <p:txBody>
          <a:bodyPr vert="horz" lIns="0" tIns="228600" rIns="0" bIns="0" rtlCol="0">
            <a:normAutofit lnSpcReduction="10000"/>
          </a:bodyPr>
          <a:lstStyle>
            <a:lvl1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kern="100" dirty="0">
                <a:effectLst/>
                <a:latin typeface="Arial" panose="020B0604020202020204" pitchFamily="34" charset="0"/>
                <a:ea typeface="Aptos" panose="020B0004020202020204" pitchFamily="34" charset="0"/>
                <a:cs typeface="Arial" panose="020B0604020202020204" pitchFamily="34" charset="0"/>
              </a:rPr>
              <a:t>Case-by-case basis; reasonable person standard</a:t>
            </a:r>
          </a:p>
          <a:p>
            <a:r>
              <a:rPr lang="en-US" kern="100" dirty="0">
                <a:effectLst/>
                <a:latin typeface="Arial" panose="020B0604020202020204" pitchFamily="34" charset="0"/>
                <a:ea typeface="Aptos" panose="020B0004020202020204" pitchFamily="34" charset="0"/>
                <a:cs typeface="Arial" panose="020B0604020202020204" pitchFamily="34" charset="0"/>
              </a:rPr>
              <a:t>Consider factors such as:</a:t>
            </a:r>
          </a:p>
          <a:p>
            <a:pPr lvl="1">
              <a:spcBef>
                <a:spcPts val="1200"/>
              </a:spcBef>
            </a:pPr>
            <a:r>
              <a:rPr lang="en-US" b="1" u="sng" kern="100" dirty="0">
                <a:solidFill>
                  <a:schemeClr val="accent5"/>
                </a:solidFill>
                <a:latin typeface="Arial" panose="020B0604020202020204" pitchFamily="34" charset="0"/>
                <a:ea typeface="Aptos" panose="020B0004020202020204" pitchFamily="34" charset="0"/>
                <a:cs typeface="Arial" panose="020B0604020202020204" pitchFamily="34" charset="0"/>
              </a:rPr>
              <a:t>Age</a:t>
            </a:r>
            <a:r>
              <a:rPr lang="en-US" kern="100" dirty="0">
                <a:latin typeface="Arial" panose="020B0604020202020204" pitchFamily="34" charset="0"/>
                <a:ea typeface="Aptos" panose="020B0004020202020204" pitchFamily="34" charset="0"/>
                <a:cs typeface="Arial" panose="020B0604020202020204" pitchFamily="34" charset="0"/>
              </a:rPr>
              <a:t> and </a:t>
            </a:r>
            <a:r>
              <a:rPr lang="en-US" b="1" u="sng" kern="100" dirty="0">
                <a:solidFill>
                  <a:schemeClr val="accent5"/>
                </a:solidFill>
                <a:latin typeface="Arial" panose="020B0604020202020204" pitchFamily="34" charset="0"/>
                <a:cs typeface="Arial" panose="020B0604020202020204" pitchFamily="34" charset="0"/>
              </a:rPr>
              <a:t>relationship</a:t>
            </a:r>
            <a:r>
              <a:rPr lang="en-US" kern="100" dirty="0">
                <a:latin typeface="Arial" panose="020B0604020202020204" pitchFamily="34" charset="0"/>
                <a:ea typeface="Aptos" panose="020B0004020202020204" pitchFamily="34" charset="0"/>
                <a:cs typeface="Arial" panose="020B0604020202020204" pitchFamily="34" charset="0"/>
              </a:rPr>
              <a:t> of complainant and respondent</a:t>
            </a:r>
          </a:p>
          <a:p>
            <a:pPr lvl="1">
              <a:spcBef>
                <a:spcPts val="1200"/>
              </a:spcBef>
            </a:pPr>
            <a:r>
              <a:rPr lang="en-US" b="1" u="sng" kern="100" dirty="0">
                <a:solidFill>
                  <a:schemeClr val="accent5"/>
                </a:solidFill>
                <a:latin typeface="Arial" panose="020B0604020202020204" pitchFamily="34" charset="0"/>
                <a:cs typeface="Arial" panose="020B0604020202020204" pitchFamily="34" charset="0"/>
              </a:rPr>
              <a:t>Location</a:t>
            </a:r>
            <a:r>
              <a:rPr lang="en-US" kern="100" dirty="0">
                <a:effectLst/>
                <a:latin typeface="Arial" panose="020B0604020202020204" pitchFamily="34" charset="0"/>
                <a:ea typeface="Aptos" panose="020B0004020202020204" pitchFamily="34" charset="0"/>
                <a:cs typeface="Arial" panose="020B0604020202020204" pitchFamily="34" charset="0"/>
              </a:rPr>
              <a:t> and </a:t>
            </a:r>
            <a:r>
              <a:rPr lang="en-US" b="1" u="sng" kern="100" dirty="0">
                <a:solidFill>
                  <a:schemeClr val="accent5"/>
                </a:solidFill>
                <a:latin typeface="Arial" panose="020B0604020202020204" pitchFamily="34" charset="0"/>
                <a:cs typeface="Arial" panose="020B0604020202020204" pitchFamily="34" charset="0"/>
              </a:rPr>
              <a:t>Context</a:t>
            </a:r>
          </a:p>
          <a:p>
            <a:pPr lvl="1">
              <a:spcBef>
                <a:spcPts val="1200"/>
              </a:spcBef>
            </a:pPr>
            <a:r>
              <a:rPr lang="en-US" b="1" u="sng" kern="100" dirty="0">
                <a:solidFill>
                  <a:schemeClr val="accent5"/>
                </a:solidFill>
                <a:latin typeface="Arial" panose="020B0604020202020204" pitchFamily="34" charset="0"/>
                <a:cs typeface="Arial" panose="020B0604020202020204" pitchFamily="34" charset="0"/>
              </a:rPr>
              <a:t>Frequency</a:t>
            </a:r>
            <a:r>
              <a:rPr lang="en-US" kern="100" dirty="0">
                <a:solidFill>
                  <a:schemeClr val="accent5"/>
                </a:solidFill>
                <a:latin typeface="Arial" panose="020B0604020202020204" pitchFamily="34" charset="0"/>
                <a:ea typeface="Aptos" panose="020B0004020202020204" pitchFamily="34" charset="0"/>
                <a:cs typeface="Arial" panose="020B0604020202020204" pitchFamily="34" charset="0"/>
              </a:rPr>
              <a:t>, </a:t>
            </a:r>
            <a:r>
              <a:rPr lang="en-US" b="1" u="sng" kern="100" dirty="0">
                <a:solidFill>
                  <a:schemeClr val="accent5"/>
                </a:solidFill>
                <a:latin typeface="Arial" panose="020B0604020202020204" pitchFamily="34" charset="0"/>
                <a:cs typeface="Arial" panose="020B0604020202020204" pitchFamily="34" charset="0"/>
              </a:rPr>
              <a:t>intensity</a:t>
            </a:r>
            <a:r>
              <a:rPr lang="en-US" kern="100" dirty="0">
                <a:solidFill>
                  <a:schemeClr val="accent5"/>
                </a:solidFill>
                <a:latin typeface="Arial" panose="020B0604020202020204" pitchFamily="34" charset="0"/>
                <a:ea typeface="Aptos" panose="020B0004020202020204" pitchFamily="34" charset="0"/>
                <a:cs typeface="Arial" panose="020B0604020202020204" pitchFamily="34" charset="0"/>
              </a:rPr>
              <a:t>, </a:t>
            </a:r>
            <a:r>
              <a:rPr lang="en-US" b="1" u="sng" kern="100" dirty="0">
                <a:solidFill>
                  <a:schemeClr val="accent5"/>
                </a:solidFill>
                <a:latin typeface="Arial" panose="020B0604020202020204" pitchFamily="34" charset="0"/>
                <a:cs typeface="Arial" panose="020B0604020202020204" pitchFamily="34" charset="0"/>
              </a:rPr>
              <a:t>duration</a:t>
            </a:r>
          </a:p>
          <a:p>
            <a:pPr lvl="1">
              <a:spcBef>
                <a:spcPts val="1200"/>
              </a:spcBef>
            </a:pPr>
            <a:r>
              <a:rPr lang="en-US" b="1" u="sng" kern="100" dirty="0">
                <a:solidFill>
                  <a:schemeClr val="accent5"/>
                </a:solidFill>
                <a:latin typeface="Arial" panose="020B0604020202020204" pitchFamily="34" charset="0"/>
                <a:cs typeface="Arial" panose="020B0604020202020204" pitchFamily="34" charset="0"/>
              </a:rPr>
              <a:t>Harm</a:t>
            </a:r>
            <a:r>
              <a:rPr lang="en-US" kern="100" dirty="0">
                <a:effectLst/>
                <a:latin typeface="Arial" panose="020B0604020202020204" pitchFamily="34" charset="0"/>
                <a:ea typeface="Aptos" panose="020B0004020202020204" pitchFamily="34" charset="0"/>
                <a:cs typeface="Arial" panose="020B0604020202020204" pitchFamily="34" charset="0"/>
              </a:rPr>
              <a:t> to complainant (on access to educational program and activity)</a:t>
            </a:r>
          </a:p>
          <a:p>
            <a:pPr lvl="1">
              <a:spcBef>
                <a:spcPts val="1200"/>
              </a:spcBef>
            </a:pPr>
            <a:r>
              <a:rPr lang="en-US" kern="100" dirty="0">
                <a:effectLst/>
                <a:latin typeface="Arial" panose="020B0604020202020204" pitchFamily="34" charset="0"/>
                <a:ea typeface="Aptos" panose="020B0004020202020204" pitchFamily="34" charset="0"/>
                <a:cs typeface="Arial" panose="020B0604020202020204" pitchFamily="34" charset="0"/>
              </a:rPr>
              <a:t>Other factors (number of people involved, history of similar incidents, etc.)</a:t>
            </a:r>
          </a:p>
        </p:txBody>
      </p:sp>
    </p:spTree>
    <p:extLst>
      <p:ext uri="{BB962C8B-B14F-4D97-AF65-F5344CB8AC3E}">
        <p14:creationId xmlns:p14="http://schemas.microsoft.com/office/powerpoint/2010/main" val="2892115340"/>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5D3755-C3E2-975E-DE68-CDECC4B526EC}"/>
              </a:ext>
            </a:extLst>
          </p:cNvPr>
          <p:cNvSpPr>
            <a:spLocks noGrp="1"/>
          </p:cNvSpPr>
          <p:nvPr>
            <p:ph type="title"/>
          </p:nvPr>
        </p:nvSpPr>
        <p:spPr>
          <a:xfrm>
            <a:off x="594360" y="102875"/>
            <a:ext cx="10873740" cy="1680205"/>
          </a:xfrm>
        </p:spPr>
        <p:txBody>
          <a:bodyPr/>
          <a:lstStyle/>
          <a:p>
            <a:r>
              <a:rPr lang="en-US" dirty="0">
                <a:solidFill>
                  <a:schemeClr val="accent4"/>
                </a:solidFill>
              </a:rPr>
              <a:t>“Any Educational Program or Activity”</a:t>
            </a:r>
          </a:p>
        </p:txBody>
      </p:sp>
      <p:grpSp>
        <p:nvGrpSpPr>
          <p:cNvPr id="19" name="Group 18">
            <a:extLst>
              <a:ext uri="{FF2B5EF4-FFF2-40B4-BE49-F238E27FC236}">
                <a16:creationId xmlns:a16="http://schemas.microsoft.com/office/drawing/2014/main" id="{C78CEA4F-D72A-C069-6A51-328B103CA0CA}"/>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2" name="Slide Number Placeholder 1">
            <a:extLst>
              <a:ext uri="{FF2B5EF4-FFF2-40B4-BE49-F238E27FC236}">
                <a16:creationId xmlns:a16="http://schemas.microsoft.com/office/drawing/2014/main" id="{8E66315E-3B37-D17D-E3B8-CD0DE674128C}"/>
              </a:ext>
            </a:extLst>
          </p:cNvPr>
          <p:cNvSpPr>
            <a:spLocks noGrp="1"/>
          </p:cNvSpPr>
          <p:nvPr>
            <p:ph type="sldNum" sz="quarter" idx="22"/>
          </p:nvPr>
        </p:nvSpPr>
        <p:spPr/>
        <p:txBody>
          <a:bodyPr/>
          <a:lstStyle/>
          <a:p>
            <a:fld id="{294A09A9-5501-47C1-A89A-A340965A2BE2}" type="slidenum">
              <a:rPr lang="en-US" smtClean="0"/>
              <a:pPr/>
              <a:t>12</a:t>
            </a:fld>
            <a:endParaRPr lang="en-US" dirty="0">
              <a:latin typeface="+mn-lt"/>
            </a:endParaRPr>
          </a:p>
        </p:txBody>
      </p:sp>
      <p:sp>
        <p:nvSpPr>
          <p:cNvPr id="5" name="Content Placeholder 5">
            <a:extLst>
              <a:ext uri="{FF2B5EF4-FFF2-40B4-BE49-F238E27FC236}">
                <a16:creationId xmlns:a16="http://schemas.microsoft.com/office/drawing/2014/main" id="{17518C26-DF4A-1836-4042-70C8DDACE355}"/>
              </a:ext>
            </a:extLst>
          </p:cNvPr>
          <p:cNvSpPr txBox="1">
            <a:spLocks/>
          </p:cNvSpPr>
          <p:nvPr/>
        </p:nvSpPr>
        <p:spPr>
          <a:xfrm>
            <a:off x="3657600" y="2282007"/>
            <a:ext cx="7810500" cy="3559543"/>
          </a:xfrm>
          <a:prstGeom prst="rect">
            <a:avLst/>
          </a:prstGeom>
        </p:spPr>
        <p:txBody>
          <a:bodyPr vert="horz" lIns="0" tIns="228600" rIns="0" bIns="0" rtlCol="0">
            <a:normAutofit/>
          </a:bodyPr>
          <a:lstStyle>
            <a:lvl1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Applies to all educational programs or activities hosted by Fontana USD. (34 CFR 106.1)</a:t>
            </a:r>
          </a:p>
          <a:p>
            <a:r>
              <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Does not have to be on District property - any locations, events, or circumstances over which the District exercises </a:t>
            </a:r>
            <a:r>
              <a:rPr kumimoji="0" lang="en-US" b="1" i="0" u="sng" strike="noStrike" kern="1200" cap="none" spc="0" normalizeH="0" baseline="0" noProof="0" dirty="0">
                <a:ln>
                  <a:noFill/>
                </a:ln>
                <a:solidFill>
                  <a:schemeClr val="accent4"/>
                </a:solidFill>
                <a:effectLst/>
                <a:uLnTx/>
                <a:uFillTx/>
                <a:latin typeface="Arial" panose="020B0604020202020204" pitchFamily="34" charset="0"/>
                <a:cs typeface="Arial" panose="020B0604020202020204" pitchFamily="34" charset="0"/>
              </a:rPr>
              <a:t>substantial control</a:t>
            </a:r>
            <a:r>
              <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(34 CFR 106.31, BP 5145.71)</a:t>
            </a:r>
          </a:p>
          <a:p>
            <a:pPr lvl="1"/>
            <a:r>
              <a:rPr lang="en-US" dirty="0">
                <a:solidFill>
                  <a:srgbClr val="000000"/>
                </a:solidFill>
                <a:latin typeface="Arial" panose="020B0604020202020204" pitchFamily="34" charset="0"/>
                <a:cs typeface="Arial" panose="020B0604020202020204" pitchFamily="34" charset="0"/>
              </a:rPr>
              <a:t>Common gray areas: dating violence, online behavior </a:t>
            </a:r>
          </a:p>
          <a:p>
            <a:pPr lvl="1"/>
            <a:r>
              <a:rPr lang="en-US" dirty="0">
                <a:solidFill>
                  <a:srgbClr val="000000"/>
                </a:solidFill>
                <a:latin typeface="Arial" panose="020B0604020202020204" pitchFamily="34" charset="0"/>
                <a:cs typeface="Arial" panose="020B0604020202020204" pitchFamily="34" charset="0"/>
              </a:rPr>
              <a:t>Investigation vs. p</a:t>
            </a:r>
            <a:r>
              <a:rPr kumimoji="0" lang="en-US"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reventative</a:t>
            </a:r>
            <a:r>
              <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measures</a:t>
            </a:r>
          </a:p>
          <a:p>
            <a:pPr marL="0" marR="0" lvl="0" indent="0" algn="l" defTabSz="914400" rtl="0" eaLnBrk="1" fontAlgn="auto" latinLnBrk="0" hangingPunct="1">
              <a:lnSpc>
                <a:spcPct val="90000"/>
              </a:lnSpc>
              <a:spcBef>
                <a:spcPts val="1800"/>
              </a:spcBef>
              <a:spcAft>
                <a:spcPts val="0"/>
              </a:spcAft>
              <a:buClrTx/>
              <a:buSzTx/>
              <a:buNone/>
              <a:tabLst/>
              <a:defRPr/>
            </a:pPr>
            <a:endParaRPr kumimoji="0" lang="en-US"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0312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D8667-58A9-2650-EA4A-667BB32BF61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069EDCA-5B66-2F8F-132E-06C8210AF031}"/>
              </a:ext>
            </a:extLst>
          </p:cNvPr>
          <p:cNvSpPr>
            <a:spLocks noGrp="1"/>
          </p:cNvSpPr>
          <p:nvPr>
            <p:ph type="ctrTitle"/>
          </p:nvPr>
        </p:nvSpPr>
        <p:spPr>
          <a:xfrm>
            <a:off x="4836031" y="411479"/>
            <a:ext cx="6654353" cy="3291840"/>
          </a:xfrm>
        </p:spPr>
        <p:txBody>
          <a:bodyPr/>
          <a:lstStyle/>
          <a:p>
            <a:pPr algn="ctr"/>
            <a:r>
              <a:rPr lang="en-US" sz="5000" dirty="0"/>
              <a:t>2. Staff Responsibility: Knowledge, Reporting, Response</a:t>
            </a:r>
          </a:p>
        </p:txBody>
      </p:sp>
    </p:spTree>
    <p:extLst>
      <p:ext uri="{BB962C8B-B14F-4D97-AF65-F5344CB8AC3E}">
        <p14:creationId xmlns:p14="http://schemas.microsoft.com/office/powerpoint/2010/main" val="2005123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85D48-E198-94B8-7212-A2A30D7E5C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761BB5-B6AC-955E-F4F3-0B256E0B09D7}"/>
              </a:ext>
            </a:extLst>
          </p:cNvPr>
          <p:cNvSpPr>
            <a:spLocks noGrp="1"/>
          </p:cNvSpPr>
          <p:nvPr>
            <p:ph type="title"/>
          </p:nvPr>
        </p:nvSpPr>
        <p:spPr/>
        <p:txBody>
          <a:bodyPr/>
          <a:lstStyle/>
          <a:p>
            <a:r>
              <a:rPr lang="en-US" dirty="0"/>
              <a:t>Staff Responsibility: Knowledge, Reporting &amp; Response</a:t>
            </a:r>
          </a:p>
        </p:txBody>
      </p:sp>
      <p:sp>
        <p:nvSpPr>
          <p:cNvPr id="4" name="Slide Number Placeholder 3">
            <a:extLst>
              <a:ext uri="{FF2B5EF4-FFF2-40B4-BE49-F238E27FC236}">
                <a16:creationId xmlns:a16="http://schemas.microsoft.com/office/drawing/2014/main" id="{15E1B389-37DD-6C4E-5465-3506225ED86E}"/>
              </a:ext>
            </a:extLst>
          </p:cNvPr>
          <p:cNvSpPr>
            <a:spLocks noGrp="1"/>
          </p:cNvSpPr>
          <p:nvPr>
            <p:ph type="sldNum" sz="quarter" idx="22"/>
          </p:nvPr>
        </p:nvSpPr>
        <p:spPr/>
        <p:txBody>
          <a:bodyPr/>
          <a:lstStyle/>
          <a:p>
            <a:fld id="{294A09A9-5501-47C1-A89A-A340965A2BE2}" type="slidenum">
              <a:rPr lang="en-US" smtClean="0"/>
              <a:pPr/>
              <a:t>14</a:t>
            </a:fld>
            <a:endParaRPr lang="en-US" dirty="0">
              <a:latin typeface="+mn-lt"/>
            </a:endParaRPr>
          </a:p>
        </p:txBody>
      </p:sp>
      <p:sp>
        <p:nvSpPr>
          <p:cNvPr id="6" name="Content Placeholder 5">
            <a:extLst>
              <a:ext uri="{FF2B5EF4-FFF2-40B4-BE49-F238E27FC236}">
                <a16:creationId xmlns:a16="http://schemas.microsoft.com/office/drawing/2014/main" id="{B58998E9-B8E7-4877-B1AB-117BA290DC97}"/>
              </a:ext>
            </a:extLst>
          </p:cNvPr>
          <p:cNvSpPr>
            <a:spLocks noGrp="1"/>
          </p:cNvSpPr>
          <p:nvPr>
            <p:ph sz="quarter" idx="13"/>
          </p:nvPr>
        </p:nvSpPr>
        <p:spPr/>
        <p:txBody>
          <a:bodyPr/>
          <a:lstStyle/>
          <a:p>
            <a:pPr marL="0" indent="0">
              <a:buNone/>
            </a:pPr>
            <a:r>
              <a:rPr lang="en-US" sz="2000" b="0" i="0" dirty="0">
                <a:solidFill>
                  <a:srgbClr val="000000"/>
                </a:solidFill>
                <a:effectLst/>
                <a:latin typeface="Arial" panose="020B0604020202020204" pitchFamily="34" charset="0"/>
                <a:cs typeface="Arial" panose="020B0604020202020204" pitchFamily="34" charset="0"/>
              </a:rPr>
              <a:t>A school district with </a:t>
            </a:r>
            <a:r>
              <a:rPr lang="en-US" sz="2000" b="1" i="0" u="sng" dirty="0">
                <a:solidFill>
                  <a:schemeClr val="accent3"/>
                </a:solidFill>
                <a:effectLst/>
                <a:latin typeface="Arial" panose="020B0604020202020204" pitchFamily="34" charset="0"/>
                <a:cs typeface="Arial" panose="020B0604020202020204" pitchFamily="34" charset="0"/>
              </a:rPr>
              <a:t>knowledge</a:t>
            </a:r>
            <a:r>
              <a:rPr lang="en-US" sz="2000" b="0" i="0" dirty="0">
                <a:solidFill>
                  <a:srgbClr val="000000"/>
                </a:solidFill>
                <a:effectLst/>
                <a:latin typeface="Arial" panose="020B0604020202020204" pitchFamily="34" charset="0"/>
                <a:cs typeface="Arial" panose="020B0604020202020204" pitchFamily="34" charset="0"/>
              </a:rPr>
              <a:t> of conduct that </a:t>
            </a:r>
            <a:r>
              <a:rPr lang="en-US" dirty="0">
                <a:solidFill>
                  <a:srgbClr val="000000"/>
                </a:solidFill>
                <a:latin typeface="Arial" panose="020B0604020202020204" pitchFamily="34" charset="0"/>
                <a:cs typeface="Arial" panose="020B0604020202020204" pitchFamily="34" charset="0"/>
              </a:rPr>
              <a:t>reasonably may constitute sex discrimination in its education program or activity must </a:t>
            </a:r>
            <a:r>
              <a:rPr lang="en-US" b="1" u="sng" dirty="0">
                <a:solidFill>
                  <a:schemeClr val="accent4"/>
                </a:solidFill>
                <a:latin typeface="Arial" panose="020B0604020202020204" pitchFamily="34" charset="0"/>
                <a:cs typeface="Arial" panose="020B0604020202020204" pitchFamily="34" charset="0"/>
              </a:rPr>
              <a:t>respond promptly and effectively</a:t>
            </a:r>
            <a:r>
              <a:rPr lang="en-US" dirty="0">
                <a:solidFill>
                  <a:srgbClr val="000000"/>
                </a:solidFill>
                <a:latin typeface="Arial" panose="020B0604020202020204" pitchFamily="34" charset="0"/>
                <a:cs typeface="Arial" panose="020B0604020202020204" pitchFamily="34" charset="0"/>
              </a:rPr>
              <a:t>, and comply with the 2024 Title IX Regulations to </a:t>
            </a:r>
            <a:r>
              <a:rPr lang="en-US" dirty="0">
                <a:latin typeface="Arial" panose="020B0604020202020204" pitchFamily="34" charset="0"/>
                <a:cs typeface="Arial" panose="020B0604020202020204" pitchFamily="34" charset="0"/>
              </a:rPr>
              <a:t>address such </a:t>
            </a:r>
            <a:r>
              <a:rPr lang="en-US" dirty="0">
                <a:solidFill>
                  <a:srgbClr val="000000"/>
                </a:solidFill>
                <a:latin typeface="Arial" panose="020B0604020202020204" pitchFamily="34" charset="0"/>
                <a:cs typeface="Arial" panose="020B0604020202020204" pitchFamily="34" charset="0"/>
              </a:rPr>
              <a:t>discrimination. (34 C.F.R. § 106.44(a).)</a:t>
            </a:r>
          </a:p>
        </p:txBody>
      </p:sp>
    </p:spTree>
    <p:extLst>
      <p:ext uri="{BB962C8B-B14F-4D97-AF65-F5344CB8AC3E}">
        <p14:creationId xmlns:p14="http://schemas.microsoft.com/office/powerpoint/2010/main" val="1975291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9642F-66CE-A93C-489A-E7D5D48344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095C03-00F8-145F-2C4F-DFF7FF56D347}"/>
              </a:ext>
            </a:extLst>
          </p:cNvPr>
          <p:cNvSpPr>
            <a:spLocks noGrp="1"/>
          </p:cNvSpPr>
          <p:nvPr>
            <p:ph type="title"/>
          </p:nvPr>
        </p:nvSpPr>
        <p:spPr>
          <a:xfrm>
            <a:off x="594360" y="102875"/>
            <a:ext cx="11597640" cy="1680205"/>
          </a:xfrm>
        </p:spPr>
        <p:txBody>
          <a:bodyPr/>
          <a:lstStyle/>
          <a:p>
            <a:r>
              <a:rPr lang="en-US" dirty="0">
                <a:solidFill>
                  <a:schemeClr val="accent3"/>
                </a:solidFill>
              </a:rPr>
              <a:t>Staff Responsibility: Knowledge &amp; Reporting</a:t>
            </a:r>
          </a:p>
        </p:txBody>
      </p:sp>
      <p:sp>
        <p:nvSpPr>
          <p:cNvPr id="4" name="Slide Number Placeholder 3">
            <a:extLst>
              <a:ext uri="{FF2B5EF4-FFF2-40B4-BE49-F238E27FC236}">
                <a16:creationId xmlns:a16="http://schemas.microsoft.com/office/drawing/2014/main" id="{13EACFD4-0C6A-20AE-19BD-7D7EDA8CACD8}"/>
              </a:ext>
            </a:extLst>
          </p:cNvPr>
          <p:cNvSpPr>
            <a:spLocks noGrp="1"/>
          </p:cNvSpPr>
          <p:nvPr>
            <p:ph type="sldNum" sz="quarter" idx="22"/>
          </p:nvPr>
        </p:nvSpPr>
        <p:spPr/>
        <p:txBody>
          <a:bodyPr/>
          <a:lstStyle/>
          <a:p>
            <a:fld id="{294A09A9-5501-47C1-A89A-A340965A2BE2}" type="slidenum">
              <a:rPr lang="en-US" smtClean="0"/>
              <a:pPr/>
              <a:t>15</a:t>
            </a:fld>
            <a:endParaRPr lang="en-US" dirty="0">
              <a:latin typeface="+mn-lt"/>
            </a:endParaRPr>
          </a:p>
        </p:txBody>
      </p:sp>
      <p:sp>
        <p:nvSpPr>
          <p:cNvPr id="6" name="Content Placeholder 5">
            <a:extLst>
              <a:ext uri="{FF2B5EF4-FFF2-40B4-BE49-F238E27FC236}">
                <a16:creationId xmlns:a16="http://schemas.microsoft.com/office/drawing/2014/main" id="{127BD295-E28A-2112-FA42-6EE0CA49F1DA}"/>
              </a:ext>
            </a:extLst>
          </p:cNvPr>
          <p:cNvSpPr>
            <a:spLocks noGrp="1"/>
          </p:cNvSpPr>
          <p:nvPr>
            <p:ph sz="quarter" idx="13"/>
          </p:nvPr>
        </p:nvSpPr>
        <p:spPr/>
        <p:txBody>
          <a:bodyPr/>
          <a:lstStyle/>
          <a:p>
            <a:r>
              <a:rPr lang="en-US" sz="2000" b="0" i="0" dirty="0">
                <a:solidFill>
                  <a:srgbClr val="000000"/>
                </a:solidFill>
                <a:effectLst/>
                <a:latin typeface="Arial" panose="020B0604020202020204" pitchFamily="34" charset="0"/>
                <a:cs typeface="Arial" panose="020B0604020202020204" pitchFamily="34" charset="0"/>
              </a:rPr>
              <a:t>All </a:t>
            </a:r>
            <a:r>
              <a:rPr lang="en-US" sz="2000" b="1" i="0" u="sng" dirty="0">
                <a:solidFill>
                  <a:schemeClr val="accent3"/>
                </a:solidFill>
                <a:effectLst/>
                <a:latin typeface="Arial" panose="020B0604020202020204" pitchFamily="34" charset="0"/>
                <a:cs typeface="Arial" panose="020B0604020202020204" pitchFamily="34" charset="0"/>
              </a:rPr>
              <a:t>non-confidential employees</a:t>
            </a:r>
            <a:r>
              <a:rPr lang="en-US" sz="2000" b="1" i="0" dirty="0">
                <a:solidFill>
                  <a:schemeClr val="accent3"/>
                </a:solidFill>
                <a:effectLst/>
                <a:latin typeface="Arial" panose="020B0604020202020204" pitchFamily="34" charset="0"/>
                <a:cs typeface="Arial" panose="020B0604020202020204" pitchFamily="34" charset="0"/>
              </a:rPr>
              <a:t> </a:t>
            </a:r>
            <a:r>
              <a:rPr lang="en-US" sz="2000" b="0" i="0" dirty="0">
                <a:solidFill>
                  <a:srgbClr val="000000"/>
                </a:solidFill>
                <a:effectLst/>
                <a:latin typeface="Arial" panose="020B0604020202020204" pitchFamily="34" charset="0"/>
                <a:cs typeface="Arial" panose="020B0604020202020204" pitchFamily="34" charset="0"/>
              </a:rPr>
              <a:t>must </a:t>
            </a:r>
            <a:r>
              <a:rPr lang="en-US" sz="2000" b="1" i="0" u="sng" dirty="0">
                <a:solidFill>
                  <a:schemeClr val="accent3"/>
                </a:solidFill>
                <a:effectLst/>
                <a:latin typeface="Arial" panose="020B0604020202020204" pitchFamily="34" charset="0"/>
                <a:cs typeface="Arial" panose="020B0604020202020204" pitchFamily="34" charset="0"/>
              </a:rPr>
              <a:t>notify the Title IX Coordinator</a:t>
            </a:r>
            <a:r>
              <a:rPr lang="en-US" sz="2000" b="0" i="0" dirty="0">
                <a:solidFill>
                  <a:srgbClr val="000000"/>
                </a:solidFill>
                <a:effectLst/>
                <a:latin typeface="Arial" panose="020B0604020202020204" pitchFamily="34" charset="0"/>
                <a:cs typeface="Arial" panose="020B0604020202020204" pitchFamily="34" charset="0"/>
              </a:rPr>
              <a:t> when the employee has received information about conduct that reasonably may constitute sex discrimination under Title IX</a:t>
            </a:r>
            <a:r>
              <a:rPr lang="en-US" dirty="0">
                <a:solidFill>
                  <a:srgbClr val="000000"/>
                </a:solidFill>
                <a:latin typeface="Arial" panose="020B0604020202020204" pitchFamily="34" charset="0"/>
                <a:cs typeface="Arial" panose="020B0604020202020204" pitchFamily="34" charset="0"/>
              </a:rPr>
              <a:t>. (34 CFR 106.44(c))</a:t>
            </a:r>
          </a:p>
          <a:p>
            <a:r>
              <a:rPr lang="en-US" b="1" u="sng" dirty="0">
                <a:solidFill>
                  <a:schemeClr val="accent3"/>
                </a:solidFill>
                <a:latin typeface="Arial" panose="020B0604020202020204" pitchFamily="34" charset="0"/>
                <a:cs typeface="Arial" panose="020B0604020202020204" pitchFamily="34" charset="0"/>
              </a:rPr>
              <a:t>Confidential employees </a:t>
            </a:r>
            <a:r>
              <a:rPr lang="en-US" sz="2000" b="0" i="0" dirty="0">
                <a:solidFill>
                  <a:srgbClr val="000000"/>
                </a:solidFill>
                <a:effectLst/>
                <a:latin typeface="Arial" panose="020B0604020202020204" pitchFamily="34" charset="0"/>
                <a:cs typeface="Arial" panose="020B0604020202020204" pitchFamily="34" charset="0"/>
              </a:rPr>
              <a:t>(e.g</a:t>
            </a:r>
            <a:r>
              <a:rPr lang="en-US" dirty="0">
                <a:solidFill>
                  <a:srgbClr val="000000"/>
                </a:solidFill>
                <a:latin typeface="Arial" panose="020B0604020202020204" pitchFamily="34" charset="0"/>
                <a:cs typeface="Arial" panose="020B0604020202020204" pitchFamily="34" charset="0"/>
              </a:rPr>
              <a:t>., counselors, psychologists) must also  </a:t>
            </a:r>
            <a:r>
              <a:rPr lang="en-US" b="1" u="sng" dirty="0">
                <a:solidFill>
                  <a:schemeClr val="accent3"/>
                </a:solidFill>
                <a:latin typeface="Arial" panose="020B0604020202020204" pitchFamily="34" charset="0"/>
                <a:cs typeface="Arial" panose="020B0604020202020204" pitchFamily="34" charset="0"/>
              </a:rPr>
              <a:t>notify the Title IX Coordinator </a:t>
            </a:r>
            <a:r>
              <a:rPr lang="en-US" dirty="0">
                <a:solidFill>
                  <a:srgbClr val="000000"/>
                </a:solidFill>
                <a:latin typeface="Arial" panose="020B0604020202020204" pitchFamily="34" charset="0"/>
                <a:cs typeface="Arial" panose="020B0604020202020204" pitchFamily="34" charset="0"/>
              </a:rPr>
              <a:t>if received information while performing </a:t>
            </a:r>
            <a:r>
              <a:rPr lang="en-US" b="1" u="sng" dirty="0">
                <a:solidFill>
                  <a:schemeClr val="accent3"/>
                </a:solidFill>
                <a:latin typeface="Arial" panose="020B0604020202020204" pitchFamily="34" charset="0"/>
                <a:cs typeface="Arial" panose="020B0604020202020204" pitchFamily="34" charset="0"/>
              </a:rPr>
              <a:t>non-confidential counseling duties</a:t>
            </a:r>
            <a:r>
              <a:rPr lang="en-US" dirty="0">
                <a:solidFill>
                  <a:srgbClr val="000000"/>
                </a:solidFill>
                <a:latin typeface="Arial" panose="020B0604020202020204" pitchFamily="34" charset="0"/>
                <a:cs typeface="Arial" panose="020B0604020202020204" pitchFamily="34" charset="0"/>
              </a:rPr>
              <a:t>. (34 CFR 106.44(d))</a:t>
            </a:r>
          </a:p>
          <a:p>
            <a:endParaRPr lang="en-US" sz="2000" b="0" i="0" dirty="0">
              <a:solidFill>
                <a:srgbClr val="000000"/>
              </a:solidFill>
              <a:effectLst/>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4950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61F56-46FB-E0BC-6940-2B82874350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08B28D-CA86-1F32-4B31-445A873BFBD8}"/>
              </a:ext>
            </a:extLst>
          </p:cNvPr>
          <p:cNvSpPr>
            <a:spLocks noGrp="1"/>
          </p:cNvSpPr>
          <p:nvPr>
            <p:ph type="title"/>
          </p:nvPr>
        </p:nvSpPr>
        <p:spPr>
          <a:xfrm>
            <a:off x="594360" y="102875"/>
            <a:ext cx="11597640" cy="1680205"/>
          </a:xfrm>
        </p:spPr>
        <p:txBody>
          <a:bodyPr/>
          <a:lstStyle/>
          <a:p>
            <a:r>
              <a:rPr lang="en-US" dirty="0">
                <a:solidFill>
                  <a:schemeClr val="accent3"/>
                </a:solidFill>
              </a:rPr>
              <a:t>Staff Responsibility: Mandatory Reporting</a:t>
            </a:r>
          </a:p>
        </p:txBody>
      </p:sp>
      <p:sp>
        <p:nvSpPr>
          <p:cNvPr id="4" name="Slide Number Placeholder 3">
            <a:extLst>
              <a:ext uri="{FF2B5EF4-FFF2-40B4-BE49-F238E27FC236}">
                <a16:creationId xmlns:a16="http://schemas.microsoft.com/office/drawing/2014/main" id="{94A3F41F-878C-6FAF-6A39-55F0587081BC}"/>
              </a:ext>
            </a:extLst>
          </p:cNvPr>
          <p:cNvSpPr>
            <a:spLocks noGrp="1"/>
          </p:cNvSpPr>
          <p:nvPr>
            <p:ph type="sldNum" sz="quarter" idx="22"/>
          </p:nvPr>
        </p:nvSpPr>
        <p:spPr/>
        <p:txBody>
          <a:bodyPr/>
          <a:lstStyle/>
          <a:p>
            <a:fld id="{294A09A9-5501-47C1-A89A-A340965A2BE2}" type="slidenum">
              <a:rPr lang="en-US" smtClean="0"/>
              <a:pPr/>
              <a:t>16</a:t>
            </a:fld>
            <a:endParaRPr lang="en-US" dirty="0">
              <a:latin typeface="+mn-lt"/>
            </a:endParaRPr>
          </a:p>
        </p:txBody>
      </p:sp>
      <p:sp>
        <p:nvSpPr>
          <p:cNvPr id="6" name="Content Placeholder 5">
            <a:extLst>
              <a:ext uri="{FF2B5EF4-FFF2-40B4-BE49-F238E27FC236}">
                <a16:creationId xmlns:a16="http://schemas.microsoft.com/office/drawing/2014/main" id="{0CA200AF-D892-35DE-24A5-B5CF6763E766}"/>
              </a:ext>
            </a:extLst>
          </p:cNvPr>
          <p:cNvSpPr>
            <a:spLocks noGrp="1"/>
          </p:cNvSpPr>
          <p:nvPr>
            <p:ph sz="quarter" idx="13"/>
          </p:nvPr>
        </p:nvSpPr>
        <p:spPr/>
        <p:txBody>
          <a:bodyPr>
            <a:normAutofit fontScale="92500" lnSpcReduction="10000"/>
          </a:bodyPr>
          <a:lstStyle/>
          <a:p>
            <a:r>
              <a:rPr lang="en-US" sz="2000" b="0" i="0" dirty="0">
                <a:solidFill>
                  <a:srgbClr val="000000"/>
                </a:solidFill>
                <a:effectLst/>
                <a:latin typeface="Arial" panose="020B0604020202020204" pitchFamily="34" charset="0"/>
                <a:cs typeface="Arial" panose="020B0604020202020204" pitchFamily="34" charset="0"/>
              </a:rPr>
              <a:t>Penal Code section 11166 requires you (the mandated reporter) to make a report whenever, in your professional capacity or within the scope of your employment, you have knowledge of or observe a child whom you </a:t>
            </a:r>
            <a:r>
              <a:rPr lang="en-US" sz="2000" b="1" i="0" u="sng" dirty="0">
                <a:solidFill>
                  <a:schemeClr val="accent3"/>
                </a:solidFill>
                <a:effectLst/>
                <a:latin typeface="Arial" panose="020B0604020202020204" pitchFamily="34" charset="0"/>
                <a:cs typeface="Arial" panose="020B0604020202020204" pitchFamily="34" charset="0"/>
              </a:rPr>
              <a:t>know or reasonably suspect has been the victim of child abuse or neglect</a:t>
            </a:r>
            <a:r>
              <a:rPr lang="en-US" sz="2000" b="0" i="0" dirty="0">
                <a:solidFill>
                  <a:srgbClr val="000000"/>
                </a:solidFill>
                <a:effectLst/>
                <a:latin typeface="Arial" panose="020B0604020202020204" pitchFamily="34" charset="0"/>
                <a:cs typeface="Arial" panose="020B0604020202020204" pitchFamily="34" charset="0"/>
              </a:rPr>
              <a:t>. </a:t>
            </a:r>
            <a:endParaRPr lang="en-US" dirty="0">
              <a:solidFill>
                <a:srgbClr val="000000"/>
              </a:solidFill>
              <a:latin typeface="Arial" panose="020B0604020202020204" pitchFamily="34" charset="0"/>
              <a:cs typeface="Arial" panose="020B0604020202020204" pitchFamily="34" charset="0"/>
            </a:endParaRPr>
          </a:p>
          <a:p>
            <a:r>
              <a:rPr lang="en-US" sz="2100" dirty="0">
                <a:solidFill>
                  <a:srgbClr val="000000"/>
                </a:solidFill>
                <a:latin typeface="Arial" panose="020B0604020202020204" pitchFamily="34" charset="0"/>
                <a:cs typeface="Arial" panose="020B0604020202020204" pitchFamily="34" charset="0"/>
              </a:rPr>
              <a:t>Penal Code section 261.5 prohibits sex with minors.  A report is </a:t>
            </a:r>
            <a:r>
              <a:rPr lang="en-US" sz="2100" b="1" u="sng" dirty="0">
                <a:solidFill>
                  <a:schemeClr val="accent3"/>
                </a:solidFill>
                <a:latin typeface="Arial" panose="020B0604020202020204" pitchFamily="34" charset="0"/>
                <a:cs typeface="Arial" panose="020B0604020202020204" pitchFamily="34" charset="0"/>
              </a:rPr>
              <a:t>automatically required </a:t>
            </a:r>
            <a:r>
              <a:rPr lang="en-US" sz="2100" dirty="0">
                <a:solidFill>
                  <a:srgbClr val="000000"/>
                </a:solidFill>
                <a:latin typeface="Arial" panose="020B0604020202020204" pitchFamily="34" charset="0"/>
                <a:cs typeface="Arial" panose="020B0604020202020204" pitchFamily="34" charset="0"/>
              </a:rPr>
              <a:t>for:</a:t>
            </a:r>
          </a:p>
          <a:p>
            <a:pPr lvl="1"/>
            <a:r>
              <a:rPr lang="en-US" sz="2100" dirty="0">
                <a:solidFill>
                  <a:srgbClr val="000000"/>
                </a:solidFill>
                <a:latin typeface="Arial" panose="020B0604020202020204" pitchFamily="34" charset="0"/>
                <a:cs typeface="Arial" panose="020B0604020202020204" pitchFamily="34" charset="0"/>
              </a:rPr>
              <a:t>Non-consensual sexual conduct between children of any age</a:t>
            </a:r>
          </a:p>
          <a:p>
            <a:pPr lvl="1"/>
            <a:r>
              <a:rPr lang="en-US" sz="2100" dirty="0">
                <a:solidFill>
                  <a:srgbClr val="000000"/>
                </a:solidFill>
                <a:latin typeface="Arial" panose="020B0604020202020204" pitchFamily="34" charset="0"/>
                <a:cs typeface="Arial" panose="020B0604020202020204" pitchFamily="34" charset="0"/>
              </a:rPr>
              <a:t>Sexual conduct where a child is under 16 and partner is 21 or older</a:t>
            </a:r>
          </a:p>
          <a:p>
            <a:pPr lvl="1"/>
            <a:r>
              <a:rPr lang="en-US" sz="2100" dirty="0">
                <a:solidFill>
                  <a:srgbClr val="000000"/>
                </a:solidFill>
                <a:latin typeface="Arial" panose="020B0604020202020204" pitchFamily="34" charset="0"/>
                <a:cs typeface="Arial" panose="020B0604020202020204" pitchFamily="34" charset="0"/>
              </a:rPr>
              <a:t>Sexual conduct where child is under 14 and partner is 14 or older.</a:t>
            </a:r>
          </a:p>
          <a:p>
            <a:endParaRPr lang="en-US" sz="2000" b="0" i="0" dirty="0">
              <a:solidFill>
                <a:srgbClr val="000000"/>
              </a:solidFill>
              <a:effectLst/>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7644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095D9-5844-992A-1D49-EC876A7A0E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AC9242-5E08-9009-F4D5-F942437EB5D9}"/>
              </a:ext>
            </a:extLst>
          </p:cNvPr>
          <p:cNvSpPr>
            <a:spLocks noGrp="1"/>
          </p:cNvSpPr>
          <p:nvPr>
            <p:ph type="title"/>
          </p:nvPr>
        </p:nvSpPr>
        <p:spPr>
          <a:xfrm>
            <a:off x="594360" y="102875"/>
            <a:ext cx="11597640" cy="1680205"/>
          </a:xfrm>
        </p:spPr>
        <p:txBody>
          <a:bodyPr/>
          <a:lstStyle/>
          <a:p>
            <a:r>
              <a:rPr lang="en-US" dirty="0">
                <a:solidFill>
                  <a:schemeClr val="accent4"/>
                </a:solidFill>
              </a:rPr>
              <a:t>Staff Responsibility: Response</a:t>
            </a:r>
          </a:p>
        </p:txBody>
      </p:sp>
      <p:sp>
        <p:nvSpPr>
          <p:cNvPr id="4" name="Slide Number Placeholder 3">
            <a:extLst>
              <a:ext uri="{FF2B5EF4-FFF2-40B4-BE49-F238E27FC236}">
                <a16:creationId xmlns:a16="http://schemas.microsoft.com/office/drawing/2014/main" id="{4DC1F077-80B7-66C1-E008-8B655DB6E6D5}"/>
              </a:ext>
            </a:extLst>
          </p:cNvPr>
          <p:cNvSpPr>
            <a:spLocks noGrp="1"/>
          </p:cNvSpPr>
          <p:nvPr>
            <p:ph type="sldNum" sz="quarter" idx="22"/>
          </p:nvPr>
        </p:nvSpPr>
        <p:spPr/>
        <p:txBody>
          <a:bodyPr/>
          <a:lstStyle/>
          <a:p>
            <a:fld id="{294A09A9-5501-47C1-A89A-A340965A2BE2}" type="slidenum">
              <a:rPr lang="en-US" smtClean="0"/>
              <a:pPr/>
              <a:t>17</a:t>
            </a:fld>
            <a:endParaRPr lang="en-US" dirty="0">
              <a:latin typeface="+mn-lt"/>
            </a:endParaRPr>
          </a:p>
        </p:txBody>
      </p:sp>
      <p:sp>
        <p:nvSpPr>
          <p:cNvPr id="6" name="Content Placeholder 5">
            <a:extLst>
              <a:ext uri="{FF2B5EF4-FFF2-40B4-BE49-F238E27FC236}">
                <a16:creationId xmlns:a16="http://schemas.microsoft.com/office/drawing/2014/main" id="{124C4719-E9E0-849B-AA94-7FC8557EEEEA}"/>
              </a:ext>
            </a:extLst>
          </p:cNvPr>
          <p:cNvSpPr>
            <a:spLocks noGrp="1"/>
          </p:cNvSpPr>
          <p:nvPr>
            <p:ph sz="quarter" idx="13"/>
          </p:nvPr>
        </p:nvSpPr>
        <p:spPr/>
        <p:txBody>
          <a:bodyPr>
            <a:normAutofit/>
          </a:bodyPr>
          <a:lstStyle/>
          <a:p>
            <a:pPr marL="342900" marR="0" lvl="0" indent="-342900">
              <a:buFont typeface="Arial" panose="020B0604020202020204" pitchFamily="34" charset="0"/>
              <a:buChar char="•"/>
              <a:tabLst>
                <a:tab pos="457200" algn="l"/>
              </a:tabLst>
            </a:pPr>
            <a:r>
              <a:rPr lang="en-US" kern="100" dirty="0">
                <a:effectLst/>
                <a:latin typeface="Arial" panose="020B0604020202020204" pitchFamily="34" charset="0"/>
                <a:ea typeface="Aptos" panose="020B0004020202020204" pitchFamily="34" charset="0"/>
                <a:cs typeface="Arial" panose="020B0604020202020204" pitchFamily="34" charset="0"/>
              </a:rPr>
              <a:t>Current standard: Deliberate indifference.</a:t>
            </a:r>
          </a:p>
          <a:p>
            <a:pPr marL="342900" marR="0" lvl="0" indent="-342900">
              <a:buFont typeface="Arial" panose="020B0604020202020204" pitchFamily="34" charset="0"/>
              <a:buChar char="•"/>
              <a:tabLst>
                <a:tab pos="457200" algn="l"/>
              </a:tabLst>
            </a:pPr>
            <a:r>
              <a:rPr lang="en-US" kern="100" dirty="0">
                <a:effectLst/>
                <a:latin typeface="Arial" panose="020B0604020202020204" pitchFamily="34" charset="0"/>
                <a:ea typeface="Aptos" panose="020B0004020202020204" pitchFamily="34" charset="0"/>
                <a:cs typeface="Arial" panose="020B0604020202020204" pitchFamily="34" charset="0"/>
              </a:rPr>
              <a:t>New standard: When a school has “knowledge” of conduct that reasonably may constitute sex discrimination in its education program or activity, the school must respond</a:t>
            </a:r>
            <a:r>
              <a:rPr lang="en-US" b="1" u="sng" kern="100" dirty="0">
                <a:solidFill>
                  <a:schemeClr val="accent4"/>
                </a:solidFill>
                <a:effectLst/>
                <a:latin typeface="Arial" panose="020B0604020202020204" pitchFamily="34" charset="0"/>
                <a:ea typeface="Aptos" panose="020B0004020202020204" pitchFamily="34" charset="0"/>
                <a:cs typeface="Arial" panose="020B0604020202020204" pitchFamily="34" charset="0"/>
              </a:rPr>
              <a:t> “promptly and effectively.”</a:t>
            </a:r>
            <a:r>
              <a:rPr lang="en-US" kern="100" dirty="0">
                <a:effectLst/>
                <a:latin typeface="Arial" panose="020B0604020202020204" pitchFamily="34" charset="0"/>
                <a:ea typeface="Aptos" panose="020B0004020202020204" pitchFamily="34" charset="0"/>
                <a:cs typeface="Arial" panose="020B0604020202020204" pitchFamily="34" charset="0"/>
              </a:rPr>
              <a:t> (34 C.F.R. § 106.44(a).) </a:t>
            </a:r>
          </a:p>
          <a:p>
            <a:pPr marL="342900" marR="0" lvl="0" indent="-342900">
              <a:buFont typeface="Arial" panose="020B0604020202020204" pitchFamily="34" charset="0"/>
              <a:buChar char="•"/>
              <a:tabLst>
                <a:tab pos="457200" algn="l"/>
              </a:tabLst>
            </a:pPr>
            <a:r>
              <a:rPr lang="en-US" kern="100" dirty="0">
                <a:effectLst/>
                <a:latin typeface="Arial" panose="020B0604020202020204" pitchFamily="34" charset="0"/>
                <a:ea typeface="Aptos" panose="020B0004020202020204" pitchFamily="34" charset="0"/>
                <a:cs typeface="Arial" panose="020B0604020202020204" pitchFamily="34" charset="0"/>
              </a:rPr>
              <a:t>The Title IX Coordinator will be required to </a:t>
            </a:r>
            <a:r>
              <a:rPr lang="en-US" b="1" u="sng" kern="100" dirty="0">
                <a:solidFill>
                  <a:schemeClr val="accent4"/>
                </a:solidFill>
                <a:effectLst/>
                <a:latin typeface="Arial" panose="020B0604020202020204" pitchFamily="34" charset="0"/>
                <a:ea typeface="Aptos" panose="020B0004020202020204" pitchFamily="34" charset="0"/>
                <a:cs typeface="Arial" panose="020B0604020202020204" pitchFamily="34" charset="0"/>
              </a:rPr>
              <a:t>identify any barriers to reporting discrimination at the school and take steps reasonably calculated to address them</a:t>
            </a:r>
            <a:r>
              <a:rPr lang="en-US" u="sng" kern="100" dirty="0">
                <a:solidFill>
                  <a:schemeClr val="accent4"/>
                </a:solidFill>
                <a:effectLst/>
                <a:latin typeface="Arial" panose="020B0604020202020204" pitchFamily="34" charset="0"/>
                <a:ea typeface="Aptos" panose="020B0004020202020204" pitchFamily="34" charset="0"/>
                <a:cs typeface="Arial" panose="020B0604020202020204" pitchFamily="34" charset="0"/>
              </a:rPr>
              <a:t>.</a:t>
            </a:r>
            <a:r>
              <a:rPr lang="en-US" kern="100" dirty="0">
                <a:solidFill>
                  <a:schemeClr val="accent4"/>
                </a:solidFill>
                <a:effectLst/>
                <a:latin typeface="Arial" panose="020B0604020202020204" pitchFamily="34" charset="0"/>
                <a:ea typeface="Aptos" panose="020B0004020202020204" pitchFamily="34" charset="0"/>
                <a:cs typeface="Arial" panose="020B0604020202020204" pitchFamily="34" charset="0"/>
              </a:rPr>
              <a:t> </a:t>
            </a:r>
            <a:r>
              <a:rPr lang="en-US" kern="100" dirty="0">
                <a:effectLst/>
                <a:latin typeface="Arial" panose="020B0604020202020204" pitchFamily="34" charset="0"/>
                <a:ea typeface="Aptos" panose="020B0004020202020204" pitchFamily="34" charset="0"/>
                <a:cs typeface="Arial" panose="020B0604020202020204" pitchFamily="34" charset="0"/>
              </a:rPr>
              <a:t>(34 C.F.R. § 106.44(b).)</a:t>
            </a: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1063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77CFB-BADC-23B7-0A78-54ACDEDC65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94381B-2951-B81A-F776-2CF0A65781F7}"/>
              </a:ext>
            </a:extLst>
          </p:cNvPr>
          <p:cNvSpPr>
            <a:spLocks noGrp="1"/>
          </p:cNvSpPr>
          <p:nvPr>
            <p:ph type="title"/>
          </p:nvPr>
        </p:nvSpPr>
        <p:spPr>
          <a:xfrm>
            <a:off x="594360" y="102875"/>
            <a:ext cx="11597640" cy="1680205"/>
          </a:xfrm>
        </p:spPr>
        <p:txBody>
          <a:bodyPr/>
          <a:lstStyle/>
          <a:p>
            <a:r>
              <a:rPr lang="en-US" dirty="0">
                <a:solidFill>
                  <a:schemeClr val="accent4"/>
                </a:solidFill>
              </a:rPr>
              <a:t>Staff Responsibility: Response (Site Admin)</a:t>
            </a:r>
          </a:p>
        </p:txBody>
      </p:sp>
      <p:sp>
        <p:nvSpPr>
          <p:cNvPr id="4" name="Slide Number Placeholder 3">
            <a:extLst>
              <a:ext uri="{FF2B5EF4-FFF2-40B4-BE49-F238E27FC236}">
                <a16:creationId xmlns:a16="http://schemas.microsoft.com/office/drawing/2014/main" id="{8ADEC2F4-5B0E-AAFE-6EB1-8F63D791AC60}"/>
              </a:ext>
            </a:extLst>
          </p:cNvPr>
          <p:cNvSpPr>
            <a:spLocks noGrp="1"/>
          </p:cNvSpPr>
          <p:nvPr>
            <p:ph type="sldNum" sz="quarter" idx="22"/>
          </p:nvPr>
        </p:nvSpPr>
        <p:spPr/>
        <p:txBody>
          <a:bodyPr/>
          <a:lstStyle/>
          <a:p>
            <a:fld id="{294A09A9-5501-47C1-A89A-A340965A2BE2}" type="slidenum">
              <a:rPr lang="en-US" smtClean="0"/>
              <a:pPr/>
              <a:t>18</a:t>
            </a:fld>
            <a:endParaRPr lang="en-US" dirty="0">
              <a:latin typeface="+mn-lt"/>
            </a:endParaRPr>
          </a:p>
        </p:txBody>
      </p:sp>
      <p:sp>
        <p:nvSpPr>
          <p:cNvPr id="6" name="Content Placeholder 5">
            <a:extLst>
              <a:ext uri="{FF2B5EF4-FFF2-40B4-BE49-F238E27FC236}">
                <a16:creationId xmlns:a16="http://schemas.microsoft.com/office/drawing/2014/main" id="{96CD97BD-74A0-C368-E0CF-DE24BADDF9DC}"/>
              </a:ext>
            </a:extLst>
          </p:cNvPr>
          <p:cNvSpPr>
            <a:spLocks noGrp="1"/>
          </p:cNvSpPr>
          <p:nvPr>
            <p:ph sz="quarter" idx="13"/>
          </p:nvPr>
        </p:nvSpPr>
        <p:spPr>
          <a:xfrm>
            <a:off x="3175462" y="2095743"/>
            <a:ext cx="8779470" cy="4575992"/>
          </a:xfrm>
        </p:spPr>
        <p:txBody>
          <a:bodyPr>
            <a:normAutofit lnSpcReduction="10000"/>
          </a:bodyPr>
          <a:lstStyle/>
          <a:p>
            <a:pPr marL="745236" lvl="1" indent="-342900">
              <a:spcBef>
                <a:spcPts val="600"/>
              </a:spcBef>
              <a:tabLst>
                <a:tab pos="457200" algn="l"/>
              </a:tabLst>
            </a:pPr>
            <a:r>
              <a:rPr lang="en-US" b="1" u="sng" kern="100" dirty="0">
                <a:solidFill>
                  <a:schemeClr val="accent4"/>
                </a:solidFill>
                <a:effectLst/>
                <a:latin typeface="Arial" panose="020B0604020202020204" pitchFamily="34" charset="0"/>
                <a:ea typeface="Aptos" panose="020B0004020202020204" pitchFamily="34" charset="0"/>
                <a:cs typeface="Arial" panose="020B0604020202020204" pitchFamily="34" charset="0"/>
              </a:rPr>
              <a:t>Speak promptly with students involved</a:t>
            </a:r>
            <a:r>
              <a:rPr lang="en-US" kern="100" dirty="0">
                <a:solidFill>
                  <a:schemeClr val="accent4"/>
                </a:solidFill>
                <a:effectLst/>
                <a:latin typeface="Arial" panose="020B0604020202020204" pitchFamily="34" charset="0"/>
                <a:ea typeface="Aptos" panose="020B0004020202020204" pitchFamily="34" charset="0"/>
                <a:cs typeface="Arial" panose="020B0604020202020204" pitchFamily="34" charset="0"/>
              </a:rPr>
              <a:t> </a:t>
            </a:r>
            <a:r>
              <a:rPr lang="en-US" kern="100" dirty="0">
                <a:effectLst/>
                <a:latin typeface="Arial" panose="020B0604020202020204" pitchFamily="34" charset="0"/>
                <a:ea typeface="Aptos" panose="020B0004020202020204" pitchFamily="34" charset="0"/>
                <a:cs typeface="Arial" panose="020B0604020202020204" pitchFamily="34" charset="0"/>
              </a:rPr>
              <a:t>and implement preventative or corrective measures.</a:t>
            </a:r>
          </a:p>
          <a:p>
            <a:pPr marL="745236" lvl="1" indent="-342900">
              <a:spcBef>
                <a:spcPts val="600"/>
              </a:spcBef>
              <a:tabLst>
                <a:tab pos="457200" algn="l"/>
              </a:tabLst>
            </a:pPr>
            <a:r>
              <a:rPr lang="en-US" kern="100" dirty="0">
                <a:effectLst/>
                <a:latin typeface="Arial" panose="020B0604020202020204" pitchFamily="34" charset="0"/>
                <a:ea typeface="Aptos" panose="020B0004020202020204" pitchFamily="34" charset="0"/>
                <a:cs typeface="Arial" panose="020B0604020202020204" pitchFamily="34" charset="0"/>
              </a:rPr>
              <a:t>Utilize </a:t>
            </a:r>
            <a:r>
              <a:rPr lang="en-US" b="1" u="sng" kern="100" dirty="0">
                <a:solidFill>
                  <a:schemeClr val="accent4"/>
                </a:solidFill>
                <a:effectLst/>
                <a:latin typeface="Arial" panose="020B0604020202020204" pitchFamily="34" charset="0"/>
                <a:ea typeface="Aptos" panose="020B0004020202020204" pitchFamily="34" charset="0"/>
                <a:cs typeface="Arial" panose="020B0604020202020204" pitchFamily="34" charset="0"/>
              </a:rPr>
              <a:t>parent communication </a:t>
            </a:r>
            <a:r>
              <a:rPr lang="en-US" kern="100" dirty="0">
                <a:effectLst/>
                <a:latin typeface="Arial" panose="020B0604020202020204" pitchFamily="34" charset="0"/>
                <a:ea typeface="Aptos" panose="020B0004020202020204" pitchFamily="34" charset="0"/>
                <a:cs typeface="Arial" panose="020B0604020202020204" pitchFamily="34" charset="0"/>
              </a:rPr>
              <a:t>(such as </a:t>
            </a:r>
            <a:r>
              <a:rPr lang="en-US" kern="100" dirty="0" err="1">
                <a:effectLst/>
                <a:latin typeface="Arial" panose="020B0604020202020204" pitchFamily="34" charset="0"/>
                <a:ea typeface="Aptos" panose="020B0004020202020204" pitchFamily="34" charset="0"/>
                <a:cs typeface="Arial" panose="020B0604020202020204" pitchFamily="34" charset="0"/>
              </a:rPr>
              <a:t>ParentSquare</a:t>
            </a:r>
            <a:r>
              <a:rPr lang="en-US" kern="100" dirty="0">
                <a:effectLst/>
                <a:latin typeface="Arial" panose="020B0604020202020204" pitchFamily="34" charset="0"/>
                <a:ea typeface="Aptos" panose="020B0004020202020204" pitchFamily="34" charset="0"/>
                <a:cs typeface="Arial" panose="020B0604020202020204" pitchFamily="34" charset="0"/>
              </a:rPr>
              <a:t>) to remind parents of respectful behaviors expected on campus or notify parents of potential concerns and inform them of the Title IX process and their rights.</a:t>
            </a:r>
          </a:p>
          <a:p>
            <a:pPr marL="745236" lvl="1" indent="-342900">
              <a:spcBef>
                <a:spcPts val="600"/>
              </a:spcBef>
              <a:tabLst>
                <a:tab pos="457200" algn="l"/>
              </a:tabLst>
            </a:pPr>
            <a:r>
              <a:rPr lang="en-US" b="1" u="sng" kern="100" dirty="0">
                <a:solidFill>
                  <a:schemeClr val="accent4"/>
                </a:solidFill>
                <a:latin typeface="Arial" panose="020B0604020202020204" pitchFamily="34" charset="0"/>
                <a:ea typeface="Aptos" panose="020B0004020202020204" pitchFamily="34" charset="0"/>
                <a:cs typeface="Arial" panose="020B0604020202020204" pitchFamily="34" charset="0"/>
              </a:rPr>
              <a:t>Class visits</a:t>
            </a:r>
            <a:r>
              <a:rPr lang="en-US" b="1" kern="100" dirty="0">
                <a:solidFill>
                  <a:schemeClr val="accent4"/>
                </a:solidFill>
                <a:latin typeface="Arial" panose="020B0604020202020204" pitchFamily="34" charset="0"/>
                <a:ea typeface="Aptos" panose="020B0004020202020204" pitchFamily="34" charset="0"/>
                <a:cs typeface="Arial" panose="020B0604020202020204" pitchFamily="34" charset="0"/>
              </a:rPr>
              <a:t> </a:t>
            </a:r>
            <a:r>
              <a:rPr lang="en-US" kern="100" dirty="0">
                <a:latin typeface="Arial" panose="020B0604020202020204" pitchFamily="34" charset="0"/>
                <a:ea typeface="Aptos" panose="020B0004020202020204" pitchFamily="34" charset="0"/>
                <a:cs typeface="Arial" panose="020B0604020202020204" pitchFamily="34" charset="0"/>
              </a:rPr>
              <a:t>for review of relevant school rules, expected behavior, and consequences.</a:t>
            </a:r>
          </a:p>
          <a:p>
            <a:pPr marL="745236" lvl="1" indent="-342900">
              <a:spcBef>
                <a:spcPts val="600"/>
              </a:spcBef>
              <a:tabLst>
                <a:tab pos="457200" algn="l"/>
              </a:tabLst>
            </a:pPr>
            <a:r>
              <a:rPr lang="en-US" kern="100" dirty="0">
                <a:effectLst/>
                <a:latin typeface="Arial" panose="020B0604020202020204" pitchFamily="34" charset="0"/>
                <a:ea typeface="Aptos" panose="020B0004020202020204" pitchFamily="34" charset="0"/>
                <a:cs typeface="Arial" panose="020B0604020202020204" pitchFamily="34" charset="0"/>
              </a:rPr>
              <a:t>Hold </a:t>
            </a:r>
            <a:r>
              <a:rPr lang="en-US" b="1" u="sng" kern="100" dirty="0">
                <a:solidFill>
                  <a:schemeClr val="accent4"/>
                </a:solidFill>
                <a:effectLst/>
                <a:latin typeface="Arial" panose="020B0604020202020204" pitchFamily="34" charset="0"/>
                <a:ea typeface="Aptos" panose="020B0004020202020204" pitchFamily="34" charset="0"/>
                <a:cs typeface="Arial" panose="020B0604020202020204" pitchFamily="34" charset="0"/>
              </a:rPr>
              <a:t>staff meeting</a:t>
            </a:r>
            <a:r>
              <a:rPr lang="en-US" b="1" kern="100" dirty="0">
                <a:solidFill>
                  <a:schemeClr val="accent4"/>
                </a:solidFill>
                <a:effectLst/>
                <a:latin typeface="Arial" panose="020B0604020202020204" pitchFamily="34" charset="0"/>
                <a:ea typeface="Aptos" panose="020B0004020202020204" pitchFamily="34" charset="0"/>
                <a:cs typeface="Arial" panose="020B0604020202020204" pitchFamily="34" charset="0"/>
              </a:rPr>
              <a:t> </a:t>
            </a:r>
            <a:r>
              <a:rPr lang="en-US" kern="100" dirty="0">
                <a:effectLst/>
                <a:latin typeface="Arial" panose="020B0604020202020204" pitchFamily="34" charset="0"/>
                <a:ea typeface="Aptos" panose="020B0004020202020204" pitchFamily="34" charset="0"/>
                <a:cs typeface="Arial" panose="020B0604020202020204" pitchFamily="34" charset="0"/>
              </a:rPr>
              <a:t>to provide support to staff on addressing problematic behaviors, refresh Title IX rules, and set clear expectation on supervision, reporting of, and response to unacceptable student behavior.</a:t>
            </a:r>
          </a:p>
          <a:p>
            <a:pPr marL="745236" lvl="1" indent="-342900">
              <a:spcBef>
                <a:spcPts val="600"/>
              </a:spcBef>
              <a:tabLst>
                <a:tab pos="457200" algn="l"/>
              </a:tabLst>
            </a:pPr>
            <a:r>
              <a:rPr lang="en-US" b="1" u="sng" kern="100" dirty="0">
                <a:solidFill>
                  <a:schemeClr val="accent4"/>
                </a:solidFill>
                <a:latin typeface="Arial" panose="020B0604020202020204" pitchFamily="34" charset="0"/>
                <a:ea typeface="Aptos" panose="020B0004020202020204" pitchFamily="34" charset="0"/>
                <a:cs typeface="Arial" panose="020B0604020202020204" pitchFamily="34" charset="0"/>
              </a:rPr>
              <a:t>Promote a culture of active leadership</a:t>
            </a:r>
            <a:r>
              <a:rPr lang="en-US" b="1" kern="100" dirty="0">
                <a:solidFill>
                  <a:schemeClr val="accent4"/>
                </a:solidFill>
                <a:latin typeface="Arial" panose="020B0604020202020204" pitchFamily="34" charset="0"/>
                <a:ea typeface="Aptos" panose="020B0004020202020204" pitchFamily="34" charset="0"/>
                <a:cs typeface="Arial" panose="020B0604020202020204" pitchFamily="34" charset="0"/>
              </a:rPr>
              <a:t> </a:t>
            </a:r>
            <a:r>
              <a:rPr lang="en-US" kern="100" dirty="0">
                <a:latin typeface="Arial" panose="020B0604020202020204" pitchFamily="34" charset="0"/>
                <a:ea typeface="Aptos" panose="020B0004020202020204" pitchFamily="34" charset="0"/>
                <a:cs typeface="Arial" panose="020B0604020202020204" pitchFamily="34" charset="0"/>
              </a:rPr>
              <a:t>by involving lead administrators in serious matters such as this to reinforce the importance of compliance and prompt and effective interventions when necessary.</a:t>
            </a:r>
            <a:endParaRPr lang="en-US" kern="100" dirty="0">
              <a:effectLst/>
              <a:latin typeface="Arial" panose="020B0604020202020204" pitchFamily="34" charset="0"/>
              <a:ea typeface="Aptos" panose="020B00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B2B6EE8-9F4F-C925-9591-C631B5E26563}"/>
              </a:ext>
            </a:extLst>
          </p:cNvPr>
          <p:cNvSpPr txBox="1"/>
          <p:nvPr/>
        </p:nvSpPr>
        <p:spPr>
          <a:xfrm>
            <a:off x="1182371" y="3008011"/>
            <a:ext cx="1928321" cy="1477328"/>
          </a:xfrm>
          <a:prstGeom prst="rect">
            <a:avLst/>
          </a:prstGeom>
          <a:noFill/>
        </p:spPr>
        <p:txBody>
          <a:bodyPr wrap="square">
            <a:spAutoFit/>
          </a:bodyPr>
          <a:lstStyle/>
          <a:p>
            <a:pPr marR="0" lvl="0">
              <a:tabLst>
                <a:tab pos="457200" algn="l"/>
              </a:tabLst>
            </a:pPr>
            <a:r>
              <a:rPr lang="en-US" b="1" kern="1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rial" panose="020B0604020202020204" pitchFamily="34" charset="0"/>
                <a:ea typeface="Aptos" panose="020B0004020202020204" pitchFamily="34" charset="0"/>
                <a:cs typeface="Arial" panose="020B0604020202020204" pitchFamily="34" charset="0"/>
              </a:rPr>
              <a:t>Examples of Prompt and Effective Response for Site Admin:</a:t>
            </a:r>
          </a:p>
        </p:txBody>
      </p:sp>
    </p:spTree>
    <p:extLst>
      <p:ext uri="{BB962C8B-B14F-4D97-AF65-F5344CB8AC3E}">
        <p14:creationId xmlns:p14="http://schemas.microsoft.com/office/powerpoint/2010/main" val="3772072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A871D-B15E-C971-7C85-0AF173E38781}"/>
              </a:ext>
            </a:extLst>
          </p:cNvPr>
          <p:cNvSpPr>
            <a:spLocks noGrp="1"/>
          </p:cNvSpPr>
          <p:nvPr>
            <p:ph type="ctrTitle"/>
          </p:nvPr>
        </p:nvSpPr>
        <p:spPr>
          <a:xfrm>
            <a:off x="4676315" y="411479"/>
            <a:ext cx="6555277" cy="3291840"/>
          </a:xfrm>
        </p:spPr>
        <p:txBody>
          <a:bodyPr/>
          <a:lstStyle/>
          <a:p>
            <a:pPr algn="ctr"/>
            <a:r>
              <a:rPr lang="en-US" dirty="0"/>
              <a:t>3. Title IX Complaint Process</a:t>
            </a:r>
          </a:p>
        </p:txBody>
      </p:sp>
    </p:spTree>
    <p:extLst>
      <p:ext uri="{BB962C8B-B14F-4D97-AF65-F5344CB8AC3E}">
        <p14:creationId xmlns:p14="http://schemas.microsoft.com/office/powerpoint/2010/main" val="298364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A9A9A7-F1D2-237D-AC72-E21A286F0A6F}"/>
              </a:ext>
            </a:extLst>
          </p:cNvPr>
          <p:cNvSpPr>
            <a:spLocks noGrp="1"/>
          </p:cNvSpPr>
          <p:nvPr>
            <p:ph type="title"/>
          </p:nvPr>
        </p:nvSpPr>
        <p:spPr/>
        <p:txBody>
          <a:bodyPr/>
          <a:lstStyle/>
          <a:p>
            <a:r>
              <a:rPr lang="en-US" dirty="0"/>
              <a:t>FUSD Title IX Team Roles</a:t>
            </a:r>
          </a:p>
        </p:txBody>
      </p:sp>
      <p:sp>
        <p:nvSpPr>
          <p:cNvPr id="3" name="Content Placeholder 2">
            <a:extLst>
              <a:ext uri="{FF2B5EF4-FFF2-40B4-BE49-F238E27FC236}">
                <a16:creationId xmlns:a16="http://schemas.microsoft.com/office/drawing/2014/main" id="{F0F53A32-8D0D-45D3-8BC1-FCE7F6D17AA0}"/>
              </a:ext>
            </a:extLst>
          </p:cNvPr>
          <p:cNvSpPr>
            <a:spLocks noGrp="1"/>
          </p:cNvSpPr>
          <p:nvPr>
            <p:ph sz="quarter" idx="13"/>
          </p:nvPr>
        </p:nvSpPr>
        <p:spPr/>
        <p:txBody>
          <a:bodyPr/>
          <a:lstStyle/>
          <a:p>
            <a:r>
              <a:rPr lang="en-US" b="1" dirty="0">
                <a:solidFill>
                  <a:schemeClr val="tx2">
                    <a:lumMod val="75000"/>
                  </a:schemeClr>
                </a:solidFill>
              </a:rPr>
              <a:t>Title IX Coordinator</a:t>
            </a:r>
          </a:p>
          <a:p>
            <a:r>
              <a:rPr lang="en-US" b="1" dirty="0">
                <a:solidFill>
                  <a:schemeClr val="accent1">
                    <a:lumMod val="50000"/>
                  </a:schemeClr>
                </a:solidFill>
              </a:rPr>
              <a:t>Investigator</a:t>
            </a:r>
          </a:p>
          <a:p>
            <a:r>
              <a:rPr lang="en-US" b="1" dirty="0">
                <a:solidFill>
                  <a:schemeClr val="accent4">
                    <a:lumMod val="75000"/>
                  </a:schemeClr>
                </a:solidFill>
              </a:rPr>
              <a:t>Decision-maker</a:t>
            </a:r>
          </a:p>
          <a:p>
            <a:pPr lvl="1">
              <a:buFont typeface="Courier New" panose="02070309020205020404" pitchFamily="49" charset="0"/>
              <a:buChar char="o"/>
            </a:pPr>
            <a:r>
              <a:rPr lang="en-US" b="1" dirty="0">
                <a:solidFill>
                  <a:schemeClr val="accent4">
                    <a:lumMod val="75000"/>
                  </a:schemeClr>
                </a:solidFill>
              </a:rPr>
              <a:t>Decision Maker (Initial Investigation)</a:t>
            </a:r>
          </a:p>
          <a:p>
            <a:pPr lvl="1">
              <a:buFont typeface="Courier New" panose="02070309020205020404" pitchFamily="49" charset="0"/>
              <a:buChar char="o"/>
            </a:pPr>
            <a:r>
              <a:rPr lang="en-US" b="1" dirty="0">
                <a:solidFill>
                  <a:schemeClr val="accent4">
                    <a:lumMod val="75000"/>
                  </a:schemeClr>
                </a:solidFill>
              </a:rPr>
              <a:t>Decision Maker (Appeal)</a:t>
            </a:r>
          </a:p>
          <a:p>
            <a:r>
              <a:rPr lang="en-US" b="1" dirty="0">
                <a:solidFill>
                  <a:schemeClr val="accent5">
                    <a:lumMod val="50000"/>
                  </a:schemeClr>
                </a:solidFill>
              </a:rPr>
              <a:t>Facilitator (For Informal Resolution Process) </a:t>
            </a:r>
          </a:p>
          <a:p>
            <a:r>
              <a:rPr lang="en-US" b="1" dirty="0">
                <a:solidFill>
                  <a:schemeClr val="accent2">
                    <a:lumMod val="50000"/>
                  </a:schemeClr>
                </a:solidFill>
              </a:rPr>
              <a:t>Supportive Measure Coordinator </a:t>
            </a:r>
          </a:p>
        </p:txBody>
      </p:sp>
      <p:sp>
        <p:nvSpPr>
          <p:cNvPr id="2" name="Slide Number Placeholder 1">
            <a:extLst>
              <a:ext uri="{FF2B5EF4-FFF2-40B4-BE49-F238E27FC236}">
                <a16:creationId xmlns:a16="http://schemas.microsoft.com/office/drawing/2014/main" id="{853FECBB-D08A-5B67-09F8-24B8444A28AA}"/>
              </a:ext>
            </a:extLst>
          </p:cNvPr>
          <p:cNvSpPr>
            <a:spLocks noGrp="1"/>
          </p:cNvSpPr>
          <p:nvPr>
            <p:ph type="sldNum" sz="quarter" idx="22"/>
          </p:nvPr>
        </p:nvSpPr>
        <p:spPr/>
        <p:txBody>
          <a:bodyPr/>
          <a:lstStyle/>
          <a:p>
            <a:fld id="{294A09A9-5501-47C1-A89A-A340965A2BE2}" type="slidenum">
              <a:rPr lang="en-US" smtClean="0"/>
              <a:pPr/>
              <a:t>20</a:t>
            </a:fld>
            <a:endParaRPr lang="en-US" dirty="0">
              <a:latin typeface="+mn-lt"/>
            </a:endParaRPr>
          </a:p>
        </p:txBody>
      </p:sp>
    </p:spTree>
    <p:extLst>
      <p:ext uri="{BB962C8B-B14F-4D97-AF65-F5344CB8AC3E}">
        <p14:creationId xmlns:p14="http://schemas.microsoft.com/office/powerpoint/2010/main" val="41276951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59DC4-8B30-98A0-5BAB-C78BA4A4AD55}"/>
              </a:ext>
            </a:extLst>
          </p:cNvPr>
          <p:cNvSpPr>
            <a:spLocks noGrp="1"/>
          </p:cNvSpPr>
          <p:nvPr>
            <p:ph type="title"/>
          </p:nvPr>
        </p:nvSpPr>
        <p:spPr>
          <a:xfrm>
            <a:off x="594360" y="198408"/>
            <a:ext cx="10972800" cy="1574317"/>
          </a:xfrm>
        </p:spPr>
        <p:txBody>
          <a:bodyPr/>
          <a:lstStyle/>
          <a:p>
            <a:r>
              <a:rPr lang="en-US" dirty="0">
                <a:solidFill>
                  <a:schemeClr val="tx2">
                    <a:lumMod val="50000"/>
                  </a:schemeClr>
                </a:solidFill>
              </a:rPr>
              <a:t>Title IX Coordinator</a:t>
            </a:r>
          </a:p>
        </p:txBody>
      </p:sp>
      <p:sp>
        <p:nvSpPr>
          <p:cNvPr id="4" name="Slide Number Placeholder 3">
            <a:extLst>
              <a:ext uri="{FF2B5EF4-FFF2-40B4-BE49-F238E27FC236}">
                <a16:creationId xmlns:a16="http://schemas.microsoft.com/office/drawing/2014/main" id="{5F6C42D4-93C9-341E-C3F4-E36D58C21DAF}"/>
              </a:ext>
            </a:extLst>
          </p:cNvPr>
          <p:cNvSpPr>
            <a:spLocks noGrp="1"/>
          </p:cNvSpPr>
          <p:nvPr>
            <p:ph type="sldNum" sz="quarter" idx="12"/>
          </p:nvPr>
        </p:nvSpPr>
        <p:spPr/>
        <p:txBody>
          <a:bodyPr/>
          <a:lstStyle/>
          <a:p>
            <a:fld id="{294A09A9-5501-47C1-A89A-A340965A2BE2}" type="slidenum">
              <a:rPr lang="en-US" smtClean="0"/>
              <a:pPr/>
              <a:t>21</a:t>
            </a:fld>
            <a:endParaRPr lang="en-US" dirty="0">
              <a:latin typeface="+mn-lt"/>
            </a:endParaRPr>
          </a:p>
        </p:txBody>
      </p:sp>
      <p:sp>
        <p:nvSpPr>
          <p:cNvPr id="5" name="Content Placeholder 2">
            <a:extLst>
              <a:ext uri="{FF2B5EF4-FFF2-40B4-BE49-F238E27FC236}">
                <a16:creationId xmlns:a16="http://schemas.microsoft.com/office/drawing/2014/main" id="{4145B2A4-2DE3-E7FC-23C5-EC39E4B573D9}"/>
              </a:ext>
            </a:extLst>
          </p:cNvPr>
          <p:cNvSpPr txBox="1">
            <a:spLocks/>
          </p:cNvSpPr>
          <p:nvPr/>
        </p:nvSpPr>
        <p:spPr>
          <a:xfrm>
            <a:off x="594360" y="3046779"/>
            <a:ext cx="3325091" cy="2803268"/>
          </a:xfrm>
          <a:prstGeom prst="rect">
            <a:avLst/>
          </a:prstGeom>
        </p:spPr>
        <p:txBody>
          <a:bodyPr vert="horz" lIns="0" tIns="45720" rIns="91440" bIns="45720" rtlCol="0">
            <a:normAutofit fontScale="85000" lnSpcReduction="20000"/>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tx2">
                    <a:lumMod val="75000"/>
                  </a:schemeClr>
                </a:solidFill>
              </a:rPr>
              <a:t>Title IX Coordinator</a:t>
            </a:r>
          </a:p>
          <a:p>
            <a:r>
              <a:rPr lang="en-US" b="1" dirty="0">
                <a:solidFill>
                  <a:schemeClr val="bg2">
                    <a:lumMod val="75000"/>
                  </a:schemeClr>
                </a:solidFill>
              </a:rPr>
              <a:t>Investigator</a:t>
            </a:r>
          </a:p>
          <a:p>
            <a:r>
              <a:rPr lang="en-US" b="1" dirty="0">
                <a:solidFill>
                  <a:schemeClr val="bg2">
                    <a:lumMod val="75000"/>
                  </a:schemeClr>
                </a:solidFill>
              </a:rPr>
              <a:t>Decision-maker</a:t>
            </a:r>
          </a:p>
          <a:p>
            <a:pPr lvl="1">
              <a:buFont typeface="Courier New" panose="02070309020205020404" pitchFamily="49" charset="0"/>
              <a:buChar char="o"/>
            </a:pPr>
            <a:r>
              <a:rPr lang="en-US" b="1" dirty="0">
                <a:solidFill>
                  <a:schemeClr val="bg2">
                    <a:lumMod val="75000"/>
                  </a:schemeClr>
                </a:solidFill>
              </a:rPr>
              <a:t>Decision Maker (Initial Investigation)</a:t>
            </a:r>
          </a:p>
          <a:p>
            <a:pPr lvl="1">
              <a:buFont typeface="Courier New" panose="02070309020205020404" pitchFamily="49" charset="0"/>
              <a:buChar char="o"/>
            </a:pPr>
            <a:r>
              <a:rPr lang="en-US" b="1" dirty="0">
                <a:solidFill>
                  <a:schemeClr val="bg2">
                    <a:lumMod val="75000"/>
                  </a:schemeClr>
                </a:solidFill>
              </a:rPr>
              <a:t>Decision Maker (Appeal)</a:t>
            </a:r>
          </a:p>
          <a:p>
            <a:r>
              <a:rPr lang="en-US" b="1" dirty="0">
                <a:solidFill>
                  <a:schemeClr val="bg2">
                    <a:lumMod val="75000"/>
                  </a:schemeClr>
                </a:solidFill>
              </a:rPr>
              <a:t>Facilitator (For Informal Resolution Process) </a:t>
            </a:r>
          </a:p>
          <a:p>
            <a:r>
              <a:rPr lang="en-US" b="1" dirty="0">
                <a:solidFill>
                  <a:schemeClr val="bg2">
                    <a:lumMod val="75000"/>
                  </a:schemeClr>
                </a:solidFill>
              </a:rPr>
              <a:t>Supportive Measure Coordinator </a:t>
            </a:r>
          </a:p>
        </p:txBody>
      </p:sp>
      <p:sp>
        <p:nvSpPr>
          <p:cNvPr id="6" name="Content Placeholder 2">
            <a:extLst>
              <a:ext uri="{FF2B5EF4-FFF2-40B4-BE49-F238E27FC236}">
                <a16:creationId xmlns:a16="http://schemas.microsoft.com/office/drawing/2014/main" id="{5CC48CD0-B135-0412-4848-90B9DF3B8A2B}"/>
              </a:ext>
            </a:extLst>
          </p:cNvPr>
          <p:cNvSpPr txBox="1">
            <a:spLocks/>
          </p:cNvSpPr>
          <p:nvPr/>
        </p:nvSpPr>
        <p:spPr>
          <a:xfrm>
            <a:off x="4172989" y="3031343"/>
            <a:ext cx="6633557" cy="4107865"/>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latin typeface="Arial" panose="020B0604020202020204" pitchFamily="34" charset="0"/>
                <a:cs typeface="Arial" panose="020B0604020202020204" pitchFamily="34" charset="0"/>
              </a:rPr>
              <a:t>Generally responsible for ensuring District schools comply with Title IX </a:t>
            </a:r>
          </a:p>
          <a:p>
            <a:pPr lvl="1"/>
            <a:r>
              <a:rPr lang="en-US" dirty="0">
                <a:latin typeface="Arial" panose="020B0604020202020204" pitchFamily="34" charset="0"/>
                <a:cs typeface="Arial" panose="020B0604020202020204" pitchFamily="34" charset="0"/>
              </a:rPr>
              <a:t>Duties within the Complaint Process:</a:t>
            </a:r>
          </a:p>
          <a:p>
            <a:pPr lvl="2">
              <a:lnSpc>
                <a:spcPct val="70000"/>
              </a:lnSpc>
              <a:spcBef>
                <a:spcPts val="1200"/>
              </a:spcBef>
            </a:pPr>
            <a:r>
              <a:rPr lang="en-US" dirty="0">
                <a:latin typeface="Arial" panose="020B0604020202020204" pitchFamily="34" charset="0"/>
                <a:cs typeface="Arial" panose="020B0604020202020204" pitchFamily="34" charset="0"/>
              </a:rPr>
              <a:t>Serve as </a:t>
            </a:r>
            <a:r>
              <a:rPr lang="en-US" b="1" u="sng" dirty="0">
                <a:solidFill>
                  <a:schemeClr val="tx2">
                    <a:lumMod val="50000"/>
                  </a:schemeClr>
                </a:solidFill>
                <a:latin typeface="Arial" panose="020B0604020202020204" pitchFamily="34" charset="0"/>
                <a:cs typeface="Arial" panose="020B0604020202020204" pitchFamily="34" charset="0"/>
              </a:rPr>
              <a:t>liaison</a:t>
            </a:r>
            <a:r>
              <a:rPr lang="en-US" dirty="0">
                <a:latin typeface="Arial" panose="020B0604020202020204" pitchFamily="34" charset="0"/>
                <a:cs typeface="Arial" panose="020B0604020202020204" pitchFamily="34" charset="0"/>
              </a:rPr>
              <a:t> with complainant (provide required written notices, explain rights and process)</a:t>
            </a:r>
          </a:p>
          <a:p>
            <a:pPr lvl="2">
              <a:lnSpc>
                <a:spcPct val="70000"/>
              </a:lnSpc>
              <a:spcBef>
                <a:spcPts val="1200"/>
              </a:spcBef>
            </a:pPr>
            <a:r>
              <a:rPr lang="en-US" dirty="0">
                <a:latin typeface="Arial" panose="020B0604020202020204" pitchFamily="34" charset="0"/>
                <a:cs typeface="Arial" panose="020B0604020202020204" pitchFamily="34" charset="0"/>
              </a:rPr>
              <a:t>Make determination on </a:t>
            </a:r>
            <a:r>
              <a:rPr lang="en-US" b="1" u="sng" dirty="0">
                <a:solidFill>
                  <a:schemeClr val="tx2">
                    <a:lumMod val="50000"/>
                  </a:schemeClr>
                </a:solidFill>
                <a:latin typeface="Arial" panose="020B0604020202020204" pitchFamily="34" charset="0"/>
                <a:cs typeface="Arial" panose="020B0604020202020204" pitchFamily="34" charset="0"/>
              </a:rPr>
              <a:t>issuing/dismissing </a:t>
            </a:r>
            <a:r>
              <a:rPr lang="en-US" dirty="0">
                <a:latin typeface="Arial" panose="020B0604020202020204" pitchFamily="34" charset="0"/>
                <a:cs typeface="Arial" panose="020B0604020202020204" pitchFamily="34" charset="0"/>
              </a:rPr>
              <a:t>of a complaint</a:t>
            </a:r>
          </a:p>
          <a:p>
            <a:pPr lvl="2">
              <a:lnSpc>
                <a:spcPct val="70000"/>
              </a:lnSpc>
              <a:spcBef>
                <a:spcPts val="1200"/>
              </a:spcBef>
            </a:pPr>
            <a:r>
              <a:rPr lang="en-US" dirty="0">
                <a:latin typeface="Arial" panose="020B0604020202020204" pitchFamily="34" charset="0"/>
                <a:cs typeface="Arial" panose="020B0604020202020204" pitchFamily="34" charset="0"/>
              </a:rPr>
              <a:t>Coordinate the </a:t>
            </a:r>
            <a:r>
              <a:rPr lang="en-US" b="1" u="sng" dirty="0">
                <a:solidFill>
                  <a:schemeClr val="tx2">
                    <a:lumMod val="50000"/>
                  </a:schemeClr>
                </a:solidFill>
                <a:latin typeface="Arial" panose="020B0604020202020204" pitchFamily="34" charset="0"/>
                <a:cs typeface="Arial" panose="020B0604020202020204" pitchFamily="34" charset="0"/>
              </a:rPr>
              <a:t>investigation</a:t>
            </a:r>
            <a:r>
              <a:rPr lang="en-US" dirty="0">
                <a:latin typeface="Arial" panose="020B0604020202020204" pitchFamily="34" charset="0"/>
                <a:cs typeface="Arial" panose="020B0604020202020204" pitchFamily="34" charset="0"/>
              </a:rPr>
              <a:t>, implementation of </a:t>
            </a:r>
            <a:r>
              <a:rPr lang="en-US" b="1" u="sng" dirty="0">
                <a:solidFill>
                  <a:schemeClr val="tx2">
                    <a:lumMod val="50000"/>
                  </a:schemeClr>
                </a:solidFill>
                <a:latin typeface="Arial" panose="020B0604020202020204" pitchFamily="34" charset="0"/>
                <a:cs typeface="Arial" panose="020B0604020202020204" pitchFamily="34" charset="0"/>
              </a:rPr>
              <a:t>remedies</a:t>
            </a:r>
            <a:r>
              <a:rPr lang="en-US" dirty="0">
                <a:latin typeface="Arial" panose="020B0604020202020204" pitchFamily="34" charset="0"/>
                <a:cs typeface="Arial" panose="020B0604020202020204" pitchFamily="34" charset="0"/>
              </a:rPr>
              <a:t> and </a:t>
            </a:r>
            <a:r>
              <a:rPr lang="en-US" b="1" u="sng" dirty="0">
                <a:solidFill>
                  <a:schemeClr val="tx2">
                    <a:lumMod val="50000"/>
                  </a:schemeClr>
                </a:solidFill>
                <a:latin typeface="Arial" panose="020B0604020202020204" pitchFamily="34" charset="0"/>
                <a:cs typeface="Arial" panose="020B0604020202020204" pitchFamily="34" charset="0"/>
              </a:rPr>
              <a:t>disciplinary measures</a:t>
            </a:r>
          </a:p>
        </p:txBody>
      </p:sp>
    </p:spTree>
    <p:extLst>
      <p:ext uri="{BB962C8B-B14F-4D97-AF65-F5344CB8AC3E}">
        <p14:creationId xmlns:p14="http://schemas.microsoft.com/office/powerpoint/2010/main" val="1850768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A7D51-EED9-7C70-E160-43C7CA95C8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4DE77F-9746-8C5A-98BF-02F37B8027CA}"/>
              </a:ext>
            </a:extLst>
          </p:cNvPr>
          <p:cNvSpPr>
            <a:spLocks noGrp="1"/>
          </p:cNvSpPr>
          <p:nvPr>
            <p:ph type="title"/>
          </p:nvPr>
        </p:nvSpPr>
        <p:spPr>
          <a:xfrm>
            <a:off x="594360" y="198408"/>
            <a:ext cx="10972800" cy="1574317"/>
          </a:xfrm>
        </p:spPr>
        <p:txBody>
          <a:bodyPr/>
          <a:lstStyle/>
          <a:p>
            <a:r>
              <a:rPr lang="en-US" dirty="0">
                <a:solidFill>
                  <a:schemeClr val="tx2">
                    <a:lumMod val="50000"/>
                  </a:schemeClr>
                </a:solidFill>
              </a:rPr>
              <a:t>FUSD’s Title IX Coordinator Information</a:t>
            </a:r>
          </a:p>
        </p:txBody>
      </p:sp>
      <p:sp>
        <p:nvSpPr>
          <p:cNvPr id="4" name="Slide Number Placeholder 3">
            <a:extLst>
              <a:ext uri="{FF2B5EF4-FFF2-40B4-BE49-F238E27FC236}">
                <a16:creationId xmlns:a16="http://schemas.microsoft.com/office/drawing/2014/main" id="{A49238D3-F8FD-30C0-8C9A-84F5A5520BB6}"/>
              </a:ext>
            </a:extLst>
          </p:cNvPr>
          <p:cNvSpPr>
            <a:spLocks noGrp="1"/>
          </p:cNvSpPr>
          <p:nvPr>
            <p:ph type="sldNum" sz="quarter" idx="12"/>
          </p:nvPr>
        </p:nvSpPr>
        <p:spPr/>
        <p:txBody>
          <a:bodyPr/>
          <a:lstStyle/>
          <a:p>
            <a:fld id="{294A09A9-5501-47C1-A89A-A340965A2BE2}" type="slidenum">
              <a:rPr lang="en-US" smtClean="0"/>
              <a:pPr/>
              <a:t>22</a:t>
            </a:fld>
            <a:endParaRPr lang="en-US" dirty="0">
              <a:latin typeface="+mn-lt"/>
            </a:endParaRPr>
          </a:p>
        </p:txBody>
      </p:sp>
      <p:sp>
        <p:nvSpPr>
          <p:cNvPr id="5" name="Content Placeholder 2">
            <a:extLst>
              <a:ext uri="{FF2B5EF4-FFF2-40B4-BE49-F238E27FC236}">
                <a16:creationId xmlns:a16="http://schemas.microsoft.com/office/drawing/2014/main" id="{C501A8E6-E6F2-EB9E-C833-A3C43C3270FE}"/>
              </a:ext>
            </a:extLst>
          </p:cNvPr>
          <p:cNvSpPr txBox="1">
            <a:spLocks/>
          </p:cNvSpPr>
          <p:nvPr/>
        </p:nvSpPr>
        <p:spPr>
          <a:xfrm>
            <a:off x="594360" y="3046779"/>
            <a:ext cx="3325091" cy="2803268"/>
          </a:xfrm>
          <a:prstGeom prst="rect">
            <a:avLst/>
          </a:prstGeom>
        </p:spPr>
        <p:txBody>
          <a:bodyPr vert="horz" lIns="0" tIns="45720" rIns="91440" bIns="45720" rtlCol="0">
            <a:normAutofit fontScale="85000" lnSpcReduction="20000"/>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tx2">
                    <a:lumMod val="75000"/>
                  </a:schemeClr>
                </a:solidFill>
              </a:rPr>
              <a:t>Title IX Coordinator</a:t>
            </a:r>
          </a:p>
          <a:p>
            <a:r>
              <a:rPr lang="en-US" b="1" dirty="0">
                <a:solidFill>
                  <a:schemeClr val="bg2">
                    <a:lumMod val="75000"/>
                  </a:schemeClr>
                </a:solidFill>
              </a:rPr>
              <a:t>Investigator</a:t>
            </a:r>
          </a:p>
          <a:p>
            <a:r>
              <a:rPr lang="en-US" b="1" dirty="0">
                <a:solidFill>
                  <a:schemeClr val="bg2">
                    <a:lumMod val="75000"/>
                  </a:schemeClr>
                </a:solidFill>
              </a:rPr>
              <a:t>Decision-maker</a:t>
            </a:r>
          </a:p>
          <a:p>
            <a:pPr lvl="1">
              <a:buFont typeface="Courier New" panose="02070309020205020404" pitchFamily="49" charset="0"/>
              <a:buChar char="o"/>
            </a:pPr>
            <a:r>
              <a:rPr lang="en-US" b="1" dirty="0">
                <a:solidFill>
                  <a:schemeClr val="bg2">
                    <a:lumMod val="75000"/>
                  </a:schemeClr>
                </a:solidFill>
              </a:rPr>
              <a:t>Decision Maker (Initial Investigation)</a:t>
            </a:r>
          </a:p>
          <a:p>
            <a:pPr lvl="1">
              <a:buFont typeface="Courier New" panose="02070309020205020404" pitchFamily="49" charset="0"/>
              <a:buChar char="o"/>
            </a:pPr>
            <a:r>
              <a:rPr lang="en-US" b="1" dirty="0">
                <a:solidFill>
                  <a:schemeClr val="bg2">
                    <a:lumMod val="75000"/>
                  </a:schemeClr>
                </a:solidFill>
              </a:rPr>
              <a:t>Decision Maker (Appeal)</a:t>
            </a:r>
          </a:p>
          <a:p>
            <a:r>
              <a:rPr lang="en-US" b="1" dirty="0">
                <a:solidFill>
                  <a:schemeClr val="bg2">
                    <a:lumMod val="75000"/>
                  </a:schemeClr>
                </a:solidFill>
              </a:rPr>
              <a:t>Facilitator (For Informal Resolution Process) </a:t>
            </a:r>
          </a:p>
          <a:p>
            <a:r>
              <a:rPr lang="en-US" b="1" dirty="0">
                <a:solidFill>
                  <a:schemeClr val="bg2">
                    <a:lumMod val="75000"/>
                  </a:schemeClr>
                </a:solidFill>
              </a:rPr>
              <a:t>Supportive Measure Coordinator </a:t>
            </a:r>
          </a:p>
        </p:txBody>
      </p:sp>
      <p:sp>
        <p:nvSpPr>
          <p:cNvPr id="6" name="Content Placeholder 2">
            <a:extLst>
              <a:ext uri="{FF2B5EF4-FFF2-40B4-BE49-F238E27FC236}">
                <a16:creationId xmlns:a16="http://schemas.microsoft.com/office/drawing/2014/main" id="{B5E21D4E-70BC-7D8A-F1D1-0DBEF930481D}"/>
              </a:ext>
            </a:extLst>
          </p:cNvPr>
          <p:cNvSpPr txBox="1">
            <a:spLocks/>
          </p:cNvSpPr>
          <p:nvPr/>
        </p:nvSpPr>
        <p:spPr>
          <a:xfrm>
            <a:off x="855980" y="4278287"/>
            <a:ext cx="6633557" cy="4107865"/>
          </a:xfrm>
          <a:prstGeom prst="rect">
            <a:avLst/>
          </a:prstGeom>
        </p:spPr>
        <p:txBody>
          <a:bodyPr vert="horz" lIns="0" tIns="45720" rIns="91440" bIns="45720" rtlCol="0">
            <a:no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02336" lvl="1" indent="0">
              <a:buNone/>
            </a:pPr>
            <a:endParaRPr lang="en-US" sz="3000" dirty="0"/>
          </a:p>
        </p:txBody>
      </p:sp>
      <p:sp>
        <p:nvSpPr>
          <p:cNvPr id="7" name="Content Placeholder 2">
            <a:extLst>
              <a:ext uri="{FF2B5EF4-FFF2-40B4-BE49-F238E27FC236}">
                <a16:creationId xmlns:a16="http://schemas.microsoft.com/office/drawing/2014/main" id="{4383CBD5-4C2A-49BF-B7D2-62B7967E4512}"/>
              </a:ext>
            </a:extLst>
          </p:cNvPr>
          <p:cNvSpPr txBox="1">
            <a:spLocks/>
          </p:cNvSpPr>
          <p:nvPr/>
        </p:nvSpPr>
        <p:spPr>
          <a:xfrm>
            <a:off x="4172989" y="3031343"/>
            <a:ext cx="6633557" cy="4107865"/>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02336" lvl="1" indent="0">
              <a:buNone/>
            </a:pPr>
            <a:r>
              <a:rPr lang="en-US" sz="3000" dirty="0"/>
              <a:t>Craig J. Baker</a:t>
            </a:r>
          </a:p>
          <a:p>
            <a:pPr marL="402336" lvl="1" indent="0">
              <a:buNone/>
            </a:pPr>
            <a:r>
              <a:rPr lang="en-US" sz="3000" dirty="0"/>
              <a:t>Associate Superintendent Student Services</a:t>
            </a:r>
          </a:p>
          <a:p>
            <a:pPr marL="402336" lvl="1" indent="0">
              <a:buNone/>
            </a:pPr>
            <a:r>
              <a:rPr lang="en-US" sz="3000" dirty="0"/>
              <a:t>9680 Citrus Ave, Fontana CA 92335</a:t>
            </a:r>
          </a:p>
          <a:p>
            <a:pPr marL="402336" lvl="1" indent="0">
              <a:buNone/>
            </a:pPr>
            <a:r>
              <a:rPr lang="en-US" sz="3000" dirty="0"/>
              <a:t>(909) 357-5000, ext. 29194</a:t>
            </a:r>
          </a:p>
          <a:p>
            <a:pPr marL="402336" lvl="1" indent="0">
              <a:buNone/>
            </a:pPr>
            <a:r>
              <a:rPr lang="en-US" sz="3000" dirty="0"/>
              <a:t>TitleIX@fusd.net</a:t>
            </a:r>
          </a:p>
        </p:txBody>
      </p:sp>
      <p:sp>
        <p:nvSpPr>
          <p:cNvPr id="3" name="Title 1">
            <a:extLst>
              <a:ext uri="{FF2B5EF4-FFF2-40B4-BE49-F238E27FC236}">
                <a16:creationId xmlns:a16="http://schemas.microsoft.com/office/drawing/2014/main" id="{0EFCEEAE-5815-34DE-0966-7FAA5549C6C6}"/>
              </a:ext>
            </a:extLst>
          </p:cNvPr>
          <p:cNvSpPr txBox="1">
            <a:spLocks/>
          </p:cNvSpPr>
          <p:nvPr/>
        </p:nvSpPr>
        <p:spPr>
          <a:xfrm>
            <a:off x="2963189" y="835707"/>
            <a:ext cx="10972800" cy="1574317"/>
          </a:xfrm>
          <a:prstGeom prst="rect">
            <a:avLst/>
          </a:prstGeom>
        </p:spPr>
        <p:txBody>
          <a:bodyPr vert="horz" lIns="0" tIns="0" rIns="0" bIns="0" rtlCol="0" anchor="b" anchorCtr="0">
            <a:noAutofit/>
          </a:bodyPr>
          <a:lst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tx2">
                    <a:lumMod val="50000"/>
                  </a:schemeClr>
                </a:solidFill>
              </a:rPr>
              <a:t>(Student-on-student incidents)</a:t>
            </a:r>
          </a:p>
        </p:txBody>
      </p:sp>
    </p:spTree>
    <p:extLst>
      <p:ext uri="{BB962C8B-B14F-4D97-AF65-F5344CB8AC3E}">
        <p14:creationId xmlns:p14="http://schemas.microsoft.com/office/powerpoint/2010/main" val="4035630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EDDCA-13CC-F16D-966E-530D964D5D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938819-6A8E-9974-8031-EBD6AE1F7EC0}"/>
              </a:ext>
            </a:extLst>
          </p:cNvPr>
          <p:cNvSpPr>
            <a:spLocks noGrp="1"/>
          </p:cNvSpPr>
          <p:nvPr>
            <p:ph type="title"/>
          </p:nvPr>
        </p:nvSpPr>
        <p:spPr>
          <a:xfrm>
            <a:off x="594360" y="198408"/>
            <a:ext cx="10972800" cy="1574317"/>
          </a:xfrm>
        </p:spPr>
        <p:txBody>
          <a:bodyPr/>
          <a:lstStyle/>
          <a:p>
            <a:r>
              <a:rPr lang="en-US" dirty="0">
                <a:solidFill>
                  <a:schemeClr val="accent3">
                    <a:lumMod val="50000"/>
                  </a:schemeClr>
                </a:solidFill>
              </a:rPr>
              <a:t>Investigator</a:t>
            </a:r>
          </a:p>
        </p:txBody>
      </p:sp>
      <p:sp>
        <p:nvSpPr>
          <p:cNvPr id="4" name="Slide Number Placeholder 3">
            <a:extLst>
              <a:ext uri="{FF2B5EF4-FFF2-40B4-BE49-F238E27FC236}">
                <a16:creationId xmlns:a16="http://schemas.microsoft.com/office/drawing/2014/main" id="{4BD2B51A-86D5-6C97-6145-FA27E0BF6FEB}"/>
              </a:ext>
            </a:extLst>
          </p:cNvPr>
          <p:cNvSpPr>
            <a:spLocks noGrp="1"/>
          </p:cNvSpPr>
          <p:nvPr>
            <p:ph type="sldNum" sz="quarter" idx="12"/>
          </p:nvPr>
        </p:nvSpPr>
        <p:spPr/>
        <p:txBody>
          <a:bodyPr/>
          <a:lstStyle/>
          <a:p>
            <a:fld id="{294A09A9-5501-47C1-A89A-A340965A2BE2}" type="slidenum">
              <a:rPr lang="en-US" smtClean="0"/>
              <a:pPr/>
              <a:t>23</a:t>
            </a:fld>
            <a:endParaRPr lang="en-US" dirty="0">
              <a:latin typeface="+mn-lt"/>
            </a:endParaRPr>
          </a:p>
        </p:txBody>
      </p:sp>
      <p:sp>
        <p:nvSpPr>
          <p:cNvPr id="5" name="Content Placeholder 2">
            <a:extLst>
              <a:ext uri="{FF2B5EF4-FFF2-40B4-BE49-F238E27FC236}">
                <a16:creationId xmlns:a16="http://schemas.microsoft.com/office/drawing/2014/main" id="{7603001B-1647-CBD6-8D48-D8AA1E415DD8}"/>
              </a:ext>
            </a:extLst>
          </p:cNvPr>
          <p:cNvSpPr txBox="1">
            <a:spLocks/>
          </p:cNvSpPr>
          <p:nvPr/>
        </p:nvSpPr>
        <p:spPr>
          <a:xfrm>
            <a:off x="594360" y="3046779"/>
            <a:ext cx="3325091" cy="2803268"/>
          </a:xfrm>
          <a:prstGeom prst="rect">
            <a:avLst/>
          </a:prstGeom>
        </p:spPr>
        <p:txBody>
          <a:bodyPr vert="horz" lIns="0" tIns="45720" rIns="91440" bIns="45720" rtlCol="0">
            <a:normAutofit fontScale="85000" lnSpcReduction="20000"/>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75000"/>
                  </a:schemeClr>
                </a:solidFill>
              </a:rPr>
              <a:t>Title IX Coordinator</a:t>
            </a:r>
          </a:p>
          <a:p>
            <a:r>
              <a:rPr lang="en-US" b="1" dirty="0">
                <a:solidFill>
                  <a:schemeClr val="accent3">
                    <a:lumMod val="50000"/>
                  </a:schemeClr>
                </a:solidFill>
              </a:rPr>
              <a:t>Investigator</a:t>
            </a:r>
          </a:p>
          <a:p>
            <a:r>
              <a:rPr lang="en-US" b="1" dirty="0">
                <a:solidFill>
                  <a:schemeClr val="bg2">
                    <a:lumMod val="75000"/>
                  </a:schemeClr>
                </a:solidFill>
              </a:rPr>
              <a:t>Decision-maker</a:t>
            </a:r>
          </a:p>
          <a:p>
            <a:pPr lvl="1">
              <a:buFont typeface="Courier New" panose="02070309020205020404" pitchFamily="49" charset="0"/>
              <a:buChar char="o"/>
            </a:pPr>
            <a:r>
              <a:rPr lang="en-US" b="1" dirty="0">
                <a:solidFill>
                  <a:schemeClr val="bg2">
                    <a:lumMod val="75000"/>
                  </a:schemeClr>
                </a:solidFill>
              </a:rPr>
              <a:t>Decision Maker (Initial Investigation)</a:t>
            </a:r>
          </a:p>
          <a:p>
            <a:pPr lvl="1">
              <a:buFont typeface="Courier New" panose="02070309020205020404" pitchFamily="49" charset="0"/>
              <a:buChar char="o"/>
            </a:pPr>
            <a:r>
              <a:rPr lang="en-US" b="1" dirty="0">
                <a:solidFill>
                  <a:schemeClr val="bg2">
                    <a:lumMod val="75000"/>
                  </a:schemeClr>
                </a:solidFill>
              </a:rPr>
              <a:t>Decision Maker (Appeal)</a:t>
            </a:r>
          </a:p>
          <a:p>
            <a:r>
              <a:rPr lang="en-US" b="1" dirty="0">
                <a:solidFill>
                  <a:schemeClr val="bg2">
                    <a:lumMod val="75000"/>
                  </a:schemeClr>
                </a:solidFill>
              </a:rPr>
              <a:t>Facilitator (For Informal Resolution Process) </a:t>
            </a:r>
          </a:p>
          <a:p>
            <a:r>
              <a:rPr lang="en-US" b="1" dirty="0">
                <a:solidFill>
                  <a:schemeClr val="bg2">
                    <a:lumMod val="75000"/>
                  </a:schemeClr>
                </a:solidFill>
              </a:rPr>
              <a:t>Supportive Measure Coordinator </a:t>
            </a:r>
          </a:p>
        </p:txBody>
      </p:sp>
      <p:sp>
        <p:nvSpPr>
          <p:cNvPr id="8" name="Content Placeholder 2">
            <a:extLst>
              <a:ext uri="{FF2B5EF4-FFF2-40B4-BE49-F238E27FC236}">
                <a16:creationId xmlns:a16="http://schemas.microsoft.com/office/drawing/2014/main" id="{47A3439E-EA6D-C7A5-6ADA-E7CFDDE86F41}"/>
              </a:ext>
            </a:extLst>
          </p:cNvPr>
          <p:cNvSpPr txBox="1">
            <a:spLocks/>
          </p:cNvSpPr>
          <p:nvPr/>
        </p:nvSpPr>
        <p:spPr>
          <a:xfrm>
            <a:off x="4172989" y="3031343"/>
            <a:ext cx="6633557" cy="4107865"/>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latin typeface="Arial" panose="020B0604020202020204" pitchFamily="34" charset="0"/>
                <a:cs typeface="Arial" panose="020B0604020202020204" pitchFamily="34" charset="0"/>
              </a:rPr>
              <a:t>May be District staff or third-party investigator.</a:t>
            </a:r>
          </a:p>
          <a:p>
            <a:pPr lvl="1"/>
            <a:r>
              <a:rPr lang="en-US" dirty="0">
                <a:latin typeface="Arial" panose="020B0604020202020204" pitchFamily="34" charset="0"/>
                <a:cs typeface="Arial" panose="020B0604020202020204" pitchFamily="34" charset="0"/>
              </a:rPr>
              <a:t>Tasked with </a:t>
            </a:r>
            <a:r>
              <a:rPr lang="en-US" b="1" u="sng" dirty="0">
                <a:solidFill>
                  <a:schemeClr val="accent3">
                    <a:lumMod val="50000"/>
                  </a:schemeClr>
                </a:solidFill>
                <a:latin typeface="Arial" panose="020B0604020202020204" pitchFamily="34" charset="0"/>
                <a:cs typeface="Arial" panose="020B0604020202020204" pitchFamily="34" charset="0"/>
              </a:rPr>
              <a:t>conducting the investigation </a:t>
            </a:r>
            <a:r>
              <a:rPr lang="en-US" dirty="0">
                <a:latin typeface="Arial" panose="020B0604020202020204" pitchFamily="34" charset="0"/>
                <a:cs typeface="Arial" panose="020B0604020202020204" pitchFamily="34" charset="0"/>
              </a:rPr>
              <a:t>to gather evidence to determine whether sex-based harassment occurred </a:t>
            </a:r>
          </a:p>
          <a:p>
            <a:pPr lvl="1"/>
            <a:r>
              <a:rPr lang="en-US" dirty="0">
                <a:latin typeface="Arial" panose="020B0604020202020204" pitchFamily="34" charset="0"/>
                <a:cs typeface="Arial" panose="020B0604020202020204" pitchFamily="34" charset="0"/>
              </a:rPr>
              <a:t>An </a:t>
            </a:r>
            <a:r>
              <a:rPr lang="en-US" b="1" u="sng" dirty="0">
                <a:solidFill>
                  <a:schemeClr val="accent3">
                    <a:lumMod val="50000"/>
                  </a:schemeClr>
                </a:solidFill>
                <a:latin typeface="Arial" panose="020B0604020202020204" pitchFamily="34" charset="0"/>
                <a:cs typeface="Arial" panose="020B0604020202020204" pitchFamily="34" charset="0"/>
              </a:rPr>
              <a:t>investigative report </a:t>
            </a:r>
            <a:r>
              <a:rPr lang="en-US" dirty="0">
                <a:latin typeface="Arial" panose="020B0604020202020204" pitchFamily="34" charset="0"/>
                <a:cs typeface="Arial" panose="020B0604020202020204" pitchFamily="34" charset="0"/>
              </a:rPr>
              <a:t>must be provided 10 days prior to the determination of responsibility.</a:t>
            </a:r>
          </a:p>
          <a:p>
            <a:pPr lvl="1"/>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7088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FB732-3B00-5549-CD49-8BEE8CE7F5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21EE86-721F-33B4-8DB1-07808991544D}"/>
              </a:ext>
            </a:extLst>
          </p:cNvPr>
          <p:cNvSpPr>
            <a:spLocks noGrp="1"/>
          </p:cNvSpPr>
          <p:nvPr>
            <p:ph type="title"/>
          </p:nvPr>
        </p:nvSpPr>
        <p:spPr>
          <a:xfrm>
            <a:off x="594360" y="198408"/>
            <a:ext cx="10972800" cy="1574317"/>
          </a:xfrm>
        </p:spPr>
        <p:txBody>
          <a:bodyPr/>
          <a:lstStyle/>
          <a:p>
            <a:r>
              <a:rPr lang="en-US" dirty="0">
                <a:solidFill>
                  <a:schemeClr val="accent4"/>
                </a:solidFill>
              </a:rPr>
              <a:t>Decision-Maker (Initial Investigation)</a:t>
            </a:r>
          </a:p>
        </p:txBody>
      </p:sp>
      <p:sp>
        <p:nvSpPr>
          <p:cNvPr id="4" name="Slide Number Placeholder 3">
            <a:extLst>
              <a:ext uri="{FF2B5EF4-FFF2-40B4-BE49-F238E27FC236}">
                <a16:creationId xmlns:a16="http://schemas.microsoft.com/office/drawing/2014/main" id="{C01489DB-C9D3-8C76-377F-D135A02EA016}"/>
              </a:ext>
            </a:extLst>
          </p:cNvPr>
          <p:cNvSpPr>
            <a:spLocks noGrp="1"/>
          </p:cNvSpPr>
          <p:nvPr>
            <p:ph type="sldNum" sz="quarter" idx="12"/>
          </p:nvPr>
        </p:nvSpPr>
        <p:spPr/>
        <p:txBody>
          <a:bodyPr/>
          <a:lstStyle/>
          <a:p>
            <a:fld id="{294A09A9-5501-47C1-A89A-A340965A2BE2}" type="slidenum">
              <a:rPr lang="en-US" smtClean="0"/>
              <a:pPr/>
              <a:t>24</a:t>
            </a:fld>
            <a:endParaRPr lang="en-US" dirty="0">
              <a:latin typeface="+mn-lt"/>
            </a:endParaRPr>
          </a:p>
        </p:txBody>
      </p:sp>
      <p:sp>
        <p:nvSpPr>
          <p:cNvPr id="5" name="Content Placeholder 2">
            <a:extLst>
              <a:ext uri="{FF2B5EF4-FFF2-40B4-BE49-F238E27FC236}">
                <a16:creationId xmlns:a16="http://schemas.microsoft.com/office/drawing/2014/main" id="{14E7157A-EF5D-D7E2-4020-6DB5406BCD82}"/>
              </a:ext>
            </a:extLst>
          </p:cNvPr>
          <p:cNvSpPr txBox="1">
            <a:spLocks/>
          </p:cNvSpPr>
          <p:nvPr/>
        </p:nvSpPr>
        <p:spPr>
          <a:xfrm>
            <a:off x="594360" y="3046779"/>
            <a:ext cx="3325091" cy="2803268"/>
          </a:xfrm>
          <a:prstGeom prst="rect">
            <a:avLst/>
          </a:prstGeom>
        </p:spPr>
        <p:txBody>
          <a:bodyPr vert="horz" lIns="0" tIns="45720" rIns="91440" bIns="45720" rtlCol="0">
            <a:normAutofit fontScale="85000" lnSpcReduction="20000"/>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75000"/>
                  </a:schemeClr>
                </a:solidFill>
              </a:rPr>
              <a:t>Title IX Coordinator</a:t>
            </a:r>
          </a:p>
          <a:p>
            <a:r>
              <a:rPr lang="en-US" b="1" dirty="0">
                <a:solidFill>
                  <a:schemeClr val="bg2">
                    <a:lumMod val="75000"/>
                  </a:schemeClr>
                </a:solidFill>
              </a:rPr>
              <a:t>Investigator</a:t>
            </a:r>
          </a:p>
          <a:p>
            <a:r>
              <a:rPr lang="en-US" b="1" dirty="0">
                <a:solidFill>
                  <a:schemeClr val="accent4"/>
                </a:solidFill>
              </a:rPr>
              <a:t>Decision-maker</a:t>
            </a:r>
          </a:p>
          <a:p>
            <a:pPr lvl="1">
              <a:buFont typeface="Courier New" panose="02070309020205020404" pitchFamily="49" charset="0"/>
              <a:buChar char="o"/>
            </a:pPr>
            <a:r>
              <a:rPr lang="en-US" b="1" dirty="0">
                <a:solidFill>
                  <a:schemeClr val="accent4"/>
                </a:solidFill>
              </a:rPr>
              <a:t>Decision Maker (Initial Investigation)</a:t>
            </a:r>
          </a:p>
          <a:p>
            <a:pPr lvl="1">
              <a:buFont typeface="Courier New" panose="02070309020205020404" pitchFamily="49" charset="0"/>
              <a:buChar char="o"/>
            </a:pPr>
            <a:r>
              <a:rPr lang="en-US" b="1" dirty="0">
                <a:solidFill>
                  <a:schemeClr val="bg2">
                    <a:lumMod val="75000"/>
                  </a:schemeClr>
                </a:solidFill>
              </a:rPr>
              <a:t>Decision Maker (Appeal)</a:t>
            </a:r>
          </a:p>
          <a:p>
            <a:r>
              <a:rPr lang="en-US" b="1" dirty="0">
                <a:solidFill>
                  <a:schemeClr val="bg2">
                    <a:lumMod val="75000"/>
                  </a:schemeClr>
                </a:solidFill>
              </a:rPr>
              <a:t>Facilitator (For Informal Resolution Process) </a:t>
            </a:r>
          </a:p>
          <a:p>
            <a:r>
              <a:rPr lang="en-US" b="1" dirty="0">
                <a:solidFill>
                  <a:schemeClr val="bg2">
                    <a:lumMod val="75000"/>
                  </a:schemeClr>
                </a:solidFill>
              </a:rPr>
              <a:t>Supportive Measure Coordinator </a:t>
            </a:r>
          </a:p>
        </p:txBody>
      </p:sp>
      <p:sp>
        <p:nvSpPr>
          <p:cNvPr id="6" name="Content Placeholder 2">
            <a:extLst>
              <a:ext uri="{FF2B5EF4-FFF2-40B4-BE49-F238E27FC236}">
                <a16:creationId xmlns:a16="http://schemas.microsoft.com/office/drawing/2014/main" id="{882E5A04-7077-0483-A268-32ED28A1CD06}"/>
              </a:ext>
            </a:extLst>
          </p:cNvPr>
          <p:cNvSpPr txBox="1">
            <a:spLocks/>
          </p:cNvSpPr>
          <p:nvPr/>
        </p:nvSpPr>
        <p:spPr>
          <a:xfrm>
            <a:off x="594360" y="5275779"/>
            <a:ext cx="6633557" cy="4107865"/>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42C422F8-E1DD-E64F-9F42-390BB11623CE}"/>
              </a:ext>
            </a:extLst>
          </p:cNvPr>
          <p:cNvSpPr txBox="1">
            <a:spLocks/>
          </p:cNvSpPr>
          <p:nvPr/>
        </p:nvSpPr>
        <p:spPr>
          <a:xfrm>
            <a:off x="4172989" y="3031343"/>
            <a:ext cx="6633557" cy="4107865"/>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latin typeface="Arial" panose="020B0604020202020204" pitchFamily="34" charset="0"/>
                <a:cs typeface="Arial" panose="020B0604020202020204" pitchFamily="34" charset="0"/>
              </a:rPr>
              <a:t>Under the 2024 Final Rule, may be the same person as investigator.</a:t>
            </a:r>
          </a:p>
          <a:p>
            <a:pPr lvl="1"/>
            <a:r>
              <a:rPr lang="en-US" dirty="0">
                <a:latin typeface="Arial" panose="020B0604020202020204" pitchFamily="34" charset="0"/>
                <a:cs typeface="Arial" panose="020B0604020202020204" pitchFamily="34" charset="0"/>
              </a:rPr>
              <a:t>Separate and designated by Superintendent under FUSD BP/AR 5145.71. </a:t>
            </a:r>
          </a:p>
          <a:p>
            <a:pPr lvl="1"/>
            <a:r>
              <a:rPr lang="en-US" dirty="0">
                <a:latin typeface="Arial" panose="020B0604020202020204" pitchFamily="34" charset="0"/>
                <a:cs typeface="Arial" panose="020B0604020202020204" pitchFamily="34" charset="0"/>
              </a:rPr>
              <a:t>Afford parties the opportunity to submit additional relevant questions and evidence.</a:t>
            </a:r>
          </a:p>
          <a:p>
            <a:pPr lvl="1"/>
            <a:r>
              <a:rPr lang="en-US" dirty="0">
                <a:latin typeface="Arial" panose="020B0604020202020204" pitchFamily="34" charset="0"/>
                <a:cs typeface="Arial" panose="020B0604020202020204" pitchFamily="34" charset="0"/>
              </a:rPr>
              <a:t>Issue </a:t>
            </a:r>
            <a:r>
              <a:rPr lang="en-US" b="1" u="sng" dirty="0">
                <a:solidFill>
                  <a:schemeClr val="accent4"/>
                </a:solidFill>
                <a:latin typeface="Arial" panose="020B0604020202020204" pitchFamily="34" charset="0"/>
                <a:cs typeface="Arial" panose="020B0604020202020204" pitchFamily="34" charset="0"/>
              </a:rPr>
              <a:t>written decision</a:t>
            </a:r>
            <a:r>
              <a:rPr lang="en-US" dirty="0">
                <a:solidFill>
                  <a:schemeClr val="accent4"/>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determining responsibility.</a:t>
            </a:r>
          </a:p>
          <a:p>
            <a:pPr marL="402336" lvl="1"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3004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739BD-F2DF-E277-40EB-EBA0DBA803A8}"/>
              </a:ext>
            </a:extLst>
          </p:cNvPr>
          <p:cNvSpPr>
            <a:spLocks noGrp="1"/>
          </p:cNvSpPr>
          <p:nvPr>
            <p:ph type="title"/>
          </p:nvPr>
        </p:nvSpPr>
        <p:spPr/>
        <p:txBody>
          <a:bodyPr/>
          <a:lstStyle/>
          <a:p>
            <a:r>
              <a:rPr lang="en-US" dirty="0">
                <a:solidFill>
                  <a:schemeClr val="accent4"/>
                </a:solidFill>
              </a:rPr>
              <a:t>Decision-Maker (Appeal)</a:t>
            </a:r>
            <a:endParaRPr lang="en-US" dirty="0"/>
          </a:p>
        </p:txBody>
      </p:sp>
      <p:sp>
        <p:nvSpPr>
          <p:cNvPr id="4" name="Slide Number Placeholder 3">
            <a:extLst>
              <a:ext uri="{FF2B5EF4-FFF2-40B4-BE49-F238E27FC236}">
                <a16:creationId xmlns:a16="http://schemas.microsoft.com/office/drawing/2014/main" id="{CEF5FF7A-2E6E-55C0-3065-86CA594B6F62}"/>
              </a:ext>
            </a:extLst>
          </p:cNvPr>
          <p:cNvSpPr>
            <a:spLocks noGrp="1"/>
          </p:cNvSpPr>
          <p:nvPr>
            <p:ph type="sldNum" sz="quarter" idx="12"/>
          </p:nvPr>
        </p:nvSpPr>
        <p:spPr/>
        <p:txBody>
          <a:bodyPr/>
          <a:lstStyle/>
          <a:p>
            <a:fld id="{294A09A9-5501-47C1-A89A-A340965A2BE2}" type="slidenum">
              <a:rPr lang="en-US" smtClean="0"/>
              <a:pPr/>
              <a:t>25</a:t>
            </a:fld>
            <a:endParaRPr lang="en-US" dirty="0">
              <a:latin typeface="+mn-lt"/>
            </a:endParaRPr>
          </a:p>
        </p:txBody>
      </p:sp>
      <p:sp>
        <p:nvSpPr>
          <p:cNvPr id="5" name="Content Placeholder 2">
            <a:extLst>
              <a:ext uri="{FF2B5EF4-FFF2-40B4-BE49-F238E27FC236}">
                <a16:creationId xmlns:a16="http://schemas.microsoft.com/office/drawing/2014/main" id="{B362F805-09B7-67B7-3CCD-2D39C203DA1A}"/>
              </a:ext>
            </a:extLst>
          </p:cNvPr>
          <p:cNvSpPr txBox="1">
            <a:spLocks/>
          </p:cNvSpPr>
          <p:nvPr/>
        </p:nvSpPr>
        <p:spPr>
          <a:xfrm>
            <a:off x="594360" y="3046779"/>
            <a:ext cx="3325091" cy="2803268"/>
          </a:xfrm>
          <a:prstGeom prst="rect">
            <a:avLst/>
          </a:prstGeom>
        </p:spPr>
        <p:txBody>
          <a:bodyPr vert="horz" lIns="0" tIns="45720" rIns="91440" bIns="45720" rtlCol="0">
            <a:normAutofit fontScale="85000" lnSpcReduction="20000"/>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75000"/>
                  </a:schemeClr>
                </a:solidFill>
              </a:rPr>
              <a:t>Title IX Coordinator</a:t>
            </a:r>
          </a:p>
          <a:p>
            <a:r>
              <a:rPr lang="en-US" b="1" dirty="0">
                <a:solidFill>
                  <a:schemeClr val="bg2">
                    <a:lumMod val="75000"/>
                  </a:schemeClr>
                </a:solidFill>
              </a:rPr>
              <a:t>Investigator</a:t>
            </a:r>
          </a:p>
          <a:p>
            <a:r>
              <a:rPr lang="en-US" b="1" dirty="0">
                <a:solidFill>
                  <a:schemeClr val="accent4"/>
                </a:solidFill>
              </a:rPr>
              <a:t>Decision-maker</a:t>
            </a:r>
          </a:p>
          <a:p>
            <a:pPr lvl="1">
              <a:buFont typeface="Courier New" panose="02070309020205020404" pitchFamily="49" charset="0"/>
              <a:buChar char="o"/>
            </a:pPr>
            <a:r>
              <a:rPr lang="en-US" b="1" dirty="0">
                <a:solidFill>
                  <a:schemeClr val="bg2">
                    <a:lumMod val="75000"/>
                  </a:schemeClr>
                </a:solidFill>
              </a:rPr>
              <a:t>Decision Maker (Initial Investigation)</a:t>
            </a:r>
          </a:p>
          <a:p>
            <a:pPr lvl="1">
              <a:buFont typeface="Courier New" panose="02070309020205020404" pitchFamily="49" charset="0"/>
              <a:buChar char="o"/>
            </a:pPr>
            <a:r>
              <a:rPr lang="en-US" b="1" dirty="0">
                <a:solidFill>
                  <a:schemeClr val="accent4"/>
                </a:solidFill>
              </a:rPr>
              <a:t>Decision Maker (Appeal)</a:t>
            </a:r>
          </a:p>
          <a:p>
            <a:r>
              <a:rPr lang="en-US" b="1" dirty="0">
                <a:solidFill>
                  <a:schemeClr val="bg2">
                    <a:lumMod val="75000"/>
                  </a:schemeClr>
                </a:solidFill>
              </a:rPr>
              <a:t>Facilitator (For Informal Resolution Process) </a:t>
            </a:r>
          </a:p>
          <a:p>
            <a:r>
              <a:rPr lang="en-US" b="1" dirty="0">
                <a:solidFill>
                  <a:schemeClr val="bg2">
                    <a:lumMod val="75000"/>
                  </a:schemeClr>
                </a:solidFill>
              </a:rPr>
              <a:t>Supportive Measure Coordinator </a:t>
            </a:r>
          </a:p>
        </p:txBody>
      </p:sp>
      <p:sp>
        <p:nvSpPr>
          <p:cNvPr id="8" name="Content Placeholder 2">
            <a:extLst>
              <a:ext uri="{FF2B5EF4-FFF2-40B4-BE49-F238E27FC236}">
                <a16:creationId xmlns:a16="http://schemas.microsoft.com/office/drawing/2014/main" id="{B6808DDF-5D15-2507-132A-ECB62C17B0B6}"/>
              </a:ext>
            </a:extLst>
          </p:cNvPr>
          <p:cNvSpPr txBox="1">
            <a:spLocks/>
          </p:cNvSpPr>
          <p:nvPr/>
        </p:nvSpPr>
        <p:spPr>
          <a:xfrm>
            <a:off x="855980" y="4804067"/>
            <a:ext cx="6633557" cy="4107865"/>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dirty="0">
              <a:latin typeface="Arial" panose="020B0604020202020204" pitchFamily="34" charset="0"/>
              <a:cs typeface="Arial" panose="020B0604020202020204" pitchFamily="34" charset="0"/>
            </a:endParaRPr>
          </a:p>
        </p:txBody>
      </p:sp>
      <p:sp>
        <p:nvSpPr>
          <p:cNvPr id="10" name="Content Placeholder 2">
            <a:extLst>
              <a:ext uri="{FF2B5EF4-FFF2-40B4-BE49-F238E27FC236}">
                <a16:creationId xmlns:a16="http://schemas.microsoft.com/office/drawing/2014/main" id="{C0F6F3A2-6D4F-96A9-C766-E25B5A0DC564}"/>
              </a:ext>
            </a:extLst>
          </p:cNvPr>
          <p:cNvSpPr txBox="1">
            <a:spLocks/>
          </p:cNvSpPr>
          <p:nvPr/>
        </p:nvSpPr>
        <p:spPr>
          <a:xfrm>
            <a:off x="4172989" y="3031343"/>
            <a:ext cx="6633557" cy="4107865"/>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latin typeface="Arial" panose="020B0604020202020204" pitchFamily="34" charset="0"/>
                <a:cs typeface="Arial" panose="020B0604020202020204" pitchFamily="34" charset="0"/>
              </a:rPr>
              <a:t>Designated after an appeal is filed</a:t>
            </a:r>
          </a:p>
          <a:p>
            <a:pPr lvl="1"/>
            <a:r>
              <a:rPr lang="en-US" dirty="0">
                <a:latin typeface="Arial" panose="020B0604020202020204" pitchFamily="34" charset="0"/>
                <a:cs typeface="Arial" panose="020B0604020202020204" pitchFamily="34" charset="0"/>
              </a:rPr>
              <a:t>Provide both parties opportunity to submit a written statement in support of or challenging the appeal.</a:t>
            </a:r>
          </a:p>
          <a:p>
            <a:pPr lvl="1"/>
            <a:r>
              <a:rPr lang="en-US" dirty="0">
                <a:latin typeface="Arial" panose="020B0604020202020204" pitchFamily="34" charset="0"/>
                <a:cs typeface="Arial" panose="020B0604020202020204" pitchFamily="34" charset="0"/>
              </a:rPr>
              <a:t>Issue </a:t>
            </a:r>
            <a:r>
              <a:rPr lang="en-US" b="1" u="sng" dirty="0">
                <a:solidFill>
                  <a:schemeClr val="accent4"/>
                </a:solidFill>
                <a:latin typeface="Arial" panose="020B0604020202020204" pitchFamily="34" charset="0"/>
                <a:cs typeface="Arial" panose="020B0604020202020204" pitchFamily="34" charset="0"/>
              </a:rPr>
              <a:t>written decision</a:t>
            </a:r>
            <a:r>
              <a:rPr lang="en-US" b="1" dirty="0">
                <a:solidFill>
                  <a:schemeClr val="accent4"/>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describing the result of the appeal and the rationale for the result. </a:t>
            </a:r>
          </a:p>
        </p:txBody>
      </p:sp>
    </p:spTree>
    <p:extLst>
      <p:ext uri="{BB962C8B-B14F-4D97-AF65-F5344CB8AC3E}">
        <p14:creationId xmlns:p14="http://schemas.microsoft.com/office/powerpoint/2010/main" val="765538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09DDC-6215-F8ED-1804-5D8B653DAA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2B67F8-819F-6332-314A-075603FF30FB}"/>
              </a:ext>
            </a:extLst>
          </p:cNvPr>
          <p:cNvSpPr>
            <a:spLocks noGrp="1"/>
          </p:cNvSpPr>
          <p:nvPr>
            <p:ph type="title"/>
          </p:nvPr>
        </p:nvSpPr>
        <p:spPr>
          <a:xfrm>
            <a:off x="594360" y="198408"/>
            <a:ext cx="10972800" cy="1574317"/>
          </a:xfrm>
        </p:spPr>
        <p:txBody>
          <a:bodyPr/>
          <a:lstStyle/>
          <a:p>
            <a:r>
              <a:rPr lang="en-US" dirty="0">
                <a:solidFill>
                  <a:schemeClr val="accent5">
                    <a:lumMod val="50000"/>
                  </a:schemeClr>
                </a:solidFill>
              </a:rPr>
              <a:t>Facilitator (for Informal Resolution)</a:t>
            </a:r>
          </a:p>
        </p:txBody>
      </p:sp>
      <p:sp>
        <p:nvSpPr>
          <p:cNvPr id="4" name="Slide Number Placeholder 3">
            <a:extLst>
              <a:ext uri="{FF2B5EF4-FFF2-40B4-BE49-F238E27FC236}">
                <a16:creationId xmlns:a16="http://schemas.microsoft.com/office/drawing/2014/main" id="{C402949E-4F5E-0539-8993-CF26034992ED}"/>
              </a:ext>
            </a:extLst>
          </p:cNvPr>
          <p:cNvSpPr>
            <a:spLocks noGrp="1"/>
          </p:cNvSpPr>
          <p:nvPr>
            <p:ph type="sldNum" sz="quarter" idx="12"/>
          </p:nvPr>
        </p:nvSpPr>
        <p:spPr/>
        <p:txBody>
          <a:bodyPr/>
          <a:lstStyle/>
          <a:p>
            <a:fld id="{294A09A9-5501-47C1-A89A-A340965A2BE2}" type="slidenum">
              <a:rPr lang="en-US" smtClean="0"/>
              <a:pPr/>
              <a:t>26</a:t>
            </a:fld>
            <a:endParaRPr lang="en-US" dirty="0">
              <a:latin typeface="+mn-lt"/>
            </a:endParaRPr>
          </a:p>
        </p:txBody>
      </p:sp>
      <p:sp>
        <p:nvSpPr>
          <p:cNvPr id="5" name="Content Placeholder 2">
            <a:extLst>
              <a:ext uri="{FF2B5EF4-FFF2-40B4-BE49-F238E27FC236}">
                <a16:creationId xmlns:a16="http://schemas.microsoft.com/office/drawing/2014/main" id="{66B892F5-493F-2F11-E4C0-7A73C823B99E}"/>
              </a:ext>
            </a:extLst>
          </p:cNvPr>
          <p:cNvSpPr txBox="1">
            <a:spLocks/>
          </p:cNvSpPr>
          <p:nvPr/>
        </p:nvSpPr>
        <p:spPr>
          <a:xfrm>
            <a:off x="594360" y="3046779"/>
            <a:ext cx="3325091" cy="2803268"/>
          </a:xfrm>
          <a:prstGeom prst="rect">
            <a:avLst/>
          </a:prstGeom>
        </p:spPr>
        <p:txBody>
          <a:bodyPr vert="horz" lIns="0" tIns="45720" rIns="91440" bIns="45720" rtlCol="0">
            <a:normAutofit fontScale="85000" lnSpcReduction="20000"/>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75000"/>
                  </a:schemeClr>
                </a:solidFill>
              </a:rPr>
              <a:t>Title IX Coordinator</a:t>
            </a:r>
          </a:p>
          <a:p>
            <a:r>
              <a:rPr lang="en-US" b="1" dirty="0">
                <a:solidFill>
                  <a:schemeClr val="bg2">
                    <a:lumMod val="75000"/>
                  </a:schemeClr>
                </a:solidFill>
              </a:rPr>
              <a:t>Investigator</a:t>
            </a:r>
          </a:p>
          <a:p>
            <a:r>
              <a:rPr lang="en-US" b="1" dirty="0">
                <a:solidFill>
                  <a:schemeClr val="bg2">
                    <a:lumMod val="75000"/>
                  </a:schemeClr>
                </a:solidFill>
              </a:rPr>
              <a:t>Decision-maker</a:t>
            </a:r>
          </a:p>
          <a:p>
            <a:pPr lvl="1">
              <a:buFont typeface="Courier New" panose="02070309020205020404" pitchFamily="49" charset="0"/>
              <a:buChar char="o"/>
            </a:pPr>
            <a:r>
              <a:rPr lang="en-US" b="1" dirty="0">
                <a:solidFill>
                  <a:schemeClr val="bg2">
                    <a:lumMod val="75000"/>
                  </a:schemeClr>
                </a:solidFill>
              </a:rPr>
              <a:t>Decision Maker (Initial Investigation)</a:t>
            </a:r>
          </a:p>
          <a:p>
            <a:pPr lvl="1">
              <a:buFont typeface="Courier New" panose="02070309020205020404" pitchFamily="49" charset="0"/>
              <a:buChar char="o"/>
            </a:pPr>
            <a:r>
              <a:rPr lang="en-US" b="1" dirty="0">
                <a:solidFill>
                  <a:schemeClr val="bg2">
                    <a:lumMod val="75000"/>
                  </a:schemeClr>
                </a:solidFill>
              </a:rPr>
              <a:t>Decision Maker (Appeal)</a:t>
            </a:r>
          </a:p>
          <a:p>
            <a:r>
              <a:rPr lang="en-US" b="1" dirty="0">
                <a:solidFill>
                  <a:schemeClr val="accent5">
                    <a:lumMod val="50000"/>
                  </a:schemeClr>
                </a:solidFill>
              </a:rPr>
              <a:t>Facilitator (For Informal Resolution Process) </a:t>
            </a:r>
          </a:p>
          <a:p>
            <a:r>
              <a:rPr lang="en-US" b="1" dirty="0">
                <a:solidFill>
                  <a:schemeClr val="bg2">
                    <a:lumMod val="75000"/>
                  </a:schemeClr>
                </a:solidFill>
              </a:rPr>
              <a:t>Supportive Measure Coordinator </a:t>
            </a:r>
          </a:p>
        </p:txBody>
      </p:sp>
      <p:sp>
        <p:nvSpPr>
          <p:cNvPr id="6" name="Content Placeholder 2">
            <a:extLst>
              <a:ext uri="{FF2B5EF4-FFF2-40B4-BE49-F238E27FC236}">
                <a16:creationId xmlns:a16="http://schemas.microsoft.com/office/drawing/2014/main" id="{72186072-6973-71E4-7AC2-F8ADD57C8B54}"/>
              </a:ext>
            </a:extLst>
          </p:cNvPr>
          <p:cNvSpPr txBox="1">
            <a:spLocks/>
          </p:cNvSpPr>
          <p:nvPr/>
        </p:nvSpPr>
        <p:spPr>
          <a:xfrm>
            <a:off x="4172989" y="3031343"/>
            <a:ext cx="6633557" cy="4107865"/>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latin typeface="Arial" panose="020B0604020202020204" pitchFamily="34" charset="0"/>
                <a:cs typeface="Arial" panose="020B0604020202020204" pitchFamily="34" charset="0"/>
              </a:rPr>
              <a:t>A facilitator who is not the investigator or decision-maker is appointed if the complainant and respondent mutually agree and opt for an </a:t>
            </a:r>
            <a:r>
              <a:rPr lang="en-US" b="1" u="sng" dirty="0">
                <a:solidFill>
                  <a:schemeClr val="accent5">
                    <a:lumMod val="50000"/>
                  </a:schemeClr>
                </a:solidFill>
                <a:latin typeface="Arial" panose="020B0604020202020204" pitchFamily="34" charset="0"/>
                <a:cs typeface="Arial" panose="020B0604020202020204" pitchFamily="34" charset="0"/>
              </a:rPr>
              <a:t>Informal Resolution</a:t>
            </a:r>
          </a:p>
          <a:p>
            <a:pPr lvl="1"/>
            <a:r>
              <a:rPr lang="en-US" dirty="0">
                <a:latin typeface="Arial" panose="020B0604020202020204" pitchFamily="34" charset="0"/>
                <a:cs typeface="Arial" panose="020B0604020202020204" pitchFamily="34" charset="0"/>
              </a:rPr>
              <a:t>Facilitator will provide the parties with opportunity to share their positions and guide them towards an agreeable </a:t>
            </a:r>
            <a:r>
              <a:rPr lang="en-US" b="1" u="sng" dirty="0">
                <a:solidFill>
                  <a:schemeClr val="accent5">
                    <a:lumMod val="50000"/>
                  </a:schemeClr>
                </a:solidFill>
                <a:latin typeface="Arial" panose="020B0604020202020204" pitchFamily="34" charset="0"/>
                <a:cs typeface="Arial" panose="020B0604020202020204" pitchFamily="34" charset="0"/>
              </a:rPr>
              <a:t>resolution</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68666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7C581-494C-F1D2-FEA1-D0A312FB92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33DC5E-A239-1D44-E06B-3BC7C52043D3}"/>
              </a:ext>
            </a:extLst>
          </p:cNvPr>
          <p:cNvSpPr>
            <a:spLocks noGrp="1"/>
          </p:cNvSpPr>
          <p:nvPr>
            <p:ph type="title"/>
          </p:nvPr>
        </p:nvSpPr>
        <p:spPr>
          <a:xfrm>
            <a:off x="594360" y="198408"/>
            <a:ext cx="10972800" cy="1574317"/>
          </a:xfrm>
        </p:spPr>
        <p:txBody>
          <a:bodyPr/>
          <a:lstStyle/>
          <a:p>
            <a:r>
              <a:rPr lang="en-US" b="1" dirty="0">
                <a:solidFill>
                  <a:schemeClr val="accent6">
                    <a:lumMod val="50000"/>
                  </a:schemeClr>
                </a:solidFill>
              </a:rPr>
              <a:t>Supportive Measure Coordinator </a:t>
            </a:r>
          </a:p>
        </p:txBody>
      </p:sp>
      <p:sp>
        <p:nvSpPr>
          <p:cNvPr id="4" name="Slide Number Placeholder 3">
            <a:extLst>
              <a:ext uri="{FF2B5EF4-FFF2-40B4-BE49-F238E27FC236}">
                <a16:creationId xmlns:a16="http://schemas.microsoft.com/office/drawing/2014/main" id="{9834F1E7-9000-2AB3-F6EF-F4974239CD8F}"/>
              </a:ext>
            </a:extLst>
          </p:cNvPr>
          <p:cNvSpPr>
            <a:spLocks noGrp="1"/>
          </p:cNvSpPr>
          <p:nvPr>
            <p:ph type="sldNum" sz="quarter" idx="12"/>
          </p:nvPr>
        </p:nvSpPr>
        <p:spPr/>
        <p:txBody>
          <a:bodyPr/>
          <a:lstStyle/>
          <a:p>
            <a:fld id="{294A09A9-5501-47C1-A89A-A340965A2BE2}" type="slidenum">
              <a:rPr lang="en-US" smtClean="0"/>
              <a:pPr/>
              <a:t>27</a:t>
            </a:fld>
            <a:endParaRPr lang="en-US" dirty="0">
              <a:latin typeface="+mn-lt"/>
            </a:endParaRPr>
          </a:p>
        </p:txBody>
      </p:sp>
      <p:sp>
        <p:nvSpPr>
          <p:cNvPr id="5" name="Content Placeholder 2">
            <a:extLst>
              <a:ext uri="{FF2B5EF4-FFF2-40B4-BE49-F238E27FC236}">
                <a16:creationId xmlns:a16="http://schemas.microsoft.com/office/drawing/2014/main" id="{759E0301-D136-3B31-9219-EE837A2A31EB}"/>
              </a:ext>
            </a:extLst>
          </p:cNvPr>
          <p:cNvSpPr txBox="1">
            <a:spLocks/>
          </p:cNvSpPr>
          <p:nvPr/>
        </p:nvSpPr>
        <p:spPr>
          <a:xfrm>
            <a:off x="594360" y="3046779"/>
            <a:ext cx="3325091" cy="2803268"/>
          </a:xfrm>
          <a:prstGeom prst="rect">
            <a:avLst/>
          </a:prstGeom>
        </p:spPr>
        <p:txBody>
          <a:bodyPr vert="horz" lIns="0" tIns="45720" rIns="91440" bIns="45720" rtlCol="0">
            <a:normAutofit fontScale="85000" lnSpcReduction="20000"/>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75000"/>
                  </a:schemeClr>
                </a:solidFill>
              </a:rPr>
              <a:t>Title IX Coordinator</a:t>
            </a:r>
          </a:p>
          <a:p>
            <a:r>
              <a:rPr lang="en-US" b="1" dirty="0">
                <a:solidFill>
                  <a:schemeClr val="bg2">
                    <a:lumMod val="75000"/>
                  </a:schemeClr>
                </a:solidFill>
              </a:rPr>
              <a:t>Investigator</a:t>
            </a:r>
          </a:p>
          <a:p>
            <a:r>
              <a:rPr lang="en-US" b="1" dirty="0">
                <a:solidFill>
                  <a:schemeClr val="bg2">
                    <a:lumMod val="75000"/>
                  </a:schemeClr>
                </a:solidFill>
              </a:rPr>
              <a:t>Decision-maker</a:t>
            </a:r>
          </a:p>
          <a:p>
            <a:pPr lvl="1">
              <a:buFont typeface="Courier New" panose="02070309020205020404" pitchFamily="49" charset="0"/>
              <a:buChar char="o"/>
            </a:pPr>
            <a:r>
              <a:rPr lang="en-US" b="1" dirty="0">
                <a:solidFill>
                  <a:schemeClr val="bg2">
                    <a:lumMod val="75000"/>
                  </a:schemeClr>
                </a:solidFill>
              </a:rPr>
              <a:t>Decision Maker (Initial Investigation)</a:t>
            </a:r>
          </a:p>
          <a:p>
            <a:pPr lvl="1">
              <a:buFont typeface="Courier New" panose="02070309020205020404" pitchFamily="49" charset="0"/>
              <a:buChar char="o"/>
            </a:pPr>
            <a:r>
              <a:rPr lang="en-US" b="1" dirty="0">
                <a:solidFill>
                  <a:schemeClr val="bg2">
                    <a:lumMod val="75000"/>
                  </a:schemeClr>
                </a:solidFill>
              </a:rPr>
              <a:t>Decision Maker (Appeal)</a:t>
            </a:r>
          </a:p>
          <a:p>
            <a:r>
              <a:rPr lang="en-US" b="1" dirty="0">
                <a:solidFill>
                  <a:schemeClr val="tx1">
                    <a:lumMod val="65000"/>
                  </a:schemeClr>
                </a:solidFill>
              </a:rPr>
              <a:t>Facilitator (For Informal Resolution Process) </a:t>
            </a:r>
          </a:p>
          <a:p>
            <a:r>
              <a:rPr lang="en-US" b="1" dirty="0">
                <a:solidFill>
                  <a:schemeClr val="accent6">
                    <a:lumMod val="50000"/>
                  </a:schemeClr>
                </a:solidFill>
              </a:rPr>
              <a:t>Supportive Measure Coordinator </a:t>
            </a:r>
          </a:p>
        </p:txBody>
      </p:sp>
      <p:sp>
        <p:nvSpPr>
          <p:cNvPr id="6" name="Content Placeholder 2">
            <a:extLst>
              <a:ext uri="{FF2B5EF4-FFF2-40B4-BE49-F238E27FC236}">
                <a16:creationId xmlns:a16="http://schemas.microsoft.com/office/drawing/2014/main" id="{C560038B-FDC2-3F26-3F66-8F8864AB8EEA}"/>
              </a:ext>
            </a:extLst>
          </p:cNvPr>
          <p:cNvSpPr txBox="1">
            <a:spLocks/>
          </p:cNvSpPr>
          <p:nvPr/>
        </p:nvSpPr>
        <p:spPr>
          <a:xfrm>
            <a:off x="4172989" y="3031343"/>
            <a:ext cx="6633557" cy="4107865"/>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6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latin typeface="Arial" panose="020B0604020202020204" pitchFamily="34" charset="0"/>
                <a:cs typeface="Arial" panose="020B0604020202020204" pitchFamily="34" charset="0"/>
              </a:rPr>
              <a:t>Coordinate implementation of </a:t>
            </a:r>
            <a:r>
              <a:rPr lang="en-US" b="1" u="sng" dirty="0">
                <a:solidFill>
                  <a:schemeClr val="accent6">
                    <a:lumMod val="50000"/>
                  </a:schemeClr>
                </a:solidFill>
                <a:latin typeface="Arial" panose="020B0604020202020204" pitchFamily="34" charset="0"/>
                <a:cs typeface="Arial" panose="020B0604020202020204" pitchFamily="34" charset="0"/>
              </a:rPr>
              <a:t>appropriate</a:t>
            </a:r>
            <a:r>
              <a:rPr lang="en-US" dirty="0">
                <a:latin typeface="Arial" panose="020B0604020202020204" pitchFamily="34" charset="0"/>
                <a:cs typeface="Arial" panose="020B0604020202020204" pitchFamily="34" charset="0"/>
              </a:rPr>
              <a:t> and  </a:t>
            </a:r>
            <a:r>
              <a:rPr lang="en-US" b="1" u="sng" dirty="0">
                <a:solidFill>
                  <a:schemeClr val="accent6">
                    <a:lumMod val="50000"/>
                  </a:schemeClr>
                </a:solidFill>
                <a:latin typeface="Arial" panose="020B0604020202020204" pitchFamily="34" charset="0"/>
                <a:cs typeface="Arial" panose="020B0604020202020204" pitchFamily="34" charset="0"/>
              </a:rPr>
              <a:t>reasonably available </a:t>
            </a:r>
            <a:r>
              <a:rPr lang="en-US" dirty="0">
                <a:latin typeface="Arial" panose="020B0604020202020204" pitchFamily="34" charset="0"/>
                <a:cs typeface="Arial" panose="020B0604020202020204" pitchFamily="34" charset="0"/>
              </a:rPr>
              <a:t>corrective measures to restore access to educational program and activity </a:t>
            </a:r>
          </a:p>
          <a:p>
            <a:pPr lvl="1"/>
            <a:r>
              <a:rPr lang="en-US" dirty="0">
                <a:latin typeface="Arial" panose="020B0604020202020204" pitchFamily="34" charset="0"/>
                <a:cs typeface="Arial" panose="020B0604020202020204" pitchFamily="34" charset="0"/>
              </a:rPr>
              <a:t>Provide support both </a:t>
            </a:r>
            <a:r>
              <a:rPr lang="en-US" b="1" u="sng" dirty="0">
                <a:solidFill>
                  <a:schemeClr val="accent6">
                    <a:lumMod val="50000"/>
                  </a:schemeClr>
                </a:solidFill>
                <a:latin typeface="Arial" panose="020B0604020202020204" pitchFamily="34" charset="0"/>
                <a:cs typeface="Arial" panose="020B0604020202020204" pitchFamily="34" charset="0"/>
              </a:rPr>
              <a:t>during</a:t>
            </a:r>
            <a:r>
              <a:rPr lang="en-US" dirty="0">
                <a:latin typeface="Arial" panose="020B0604020202020204" pitchFamily="34" charset="0"/>
                <a:cs typeface="Arial" panose="020B0604020202020204" pitchFamily="34" charset="0"/>
              </a:rPr>
              <a:t> and </a:t>
            </a:r>
            <a:r>
              <a:rPr lang="en-US" b="1" u="sng" dirty="0">
                <a:solidFill>
                  <a:schemeClr val="accent6">
                    <a:lumMod val="50000"/>
                  </a:schemeClr>
                </a:solidFill>
                <a:latin typeface="Arial" panose="020B0604020202020204" pitchFamily="34" charset="0"/>
                <a:cs typeface="Arial" panose="020B0604020202020204" pitchFamily="34" charset="0"/>
              </a:rPr>
              <a:t>after</a:t>
            </a:r>
            <a:r>
              <a:rPr lang="en-US" dirty="0">
                <a:latin typeface="Arial" panose="020B0604020202020204" pitchFamily="34" charset="0"/>
                <a:cs typeface="Arial" panose="020B0604020202020204" pitchFamily="34" charset="0"/>
              </a:rPr>
              <a:t> the Title IX process</a:t>
            </a:r>
          </a:p>
          <a:p>
            <a:pPr lvl="1"/>
            <a:r>
              <a:rPr lang="en-US" dirty="0">
                <a:latin typeface="Arial" panose="020B0604020202020204" pitchFamily="34" charset="0"/>
                <a:cs typeface="Arial" panose="020B0604020202020204" pitchFamily="34" charset="0"/>
              </a:rPr>
              <a:t>Examples include:</a:t>
            </a:r>
          </a:p>
          <a:p>
            <a:pPr lvl="2">
              <a:spcBef>
                <a:spcPts val="600"/>
              </a:spcBef>
            </a:pPr>
            <a:r>
              <a:rPr lang="en-US" dirty="0">
                <a:latin typeface="Arial" panose="020B0604020202020204" pitchFamily="34" charset="0"/>
                <a:cs typeface="Arial" panose="020B0604020202020204" pitchFamily="34" charset="0"/>
              </a:rPr>
              <a:t>Counseling, course-related adjustments, modified schedule, extended deadlines, campus escort, increased security and monitoring, mutual restrictions on contact between parties</a:t>
            </a:r>
          </a:p>
        </p:txBody>
      </p:sp>
    </p:spTree>
    <p:extLst>
      <p:ext uri="{BB962C8B-B14F-4D97-AF65-F5344CB8AC3E}">
        <p14:creationId xmlns:p14="http://schemas.microsoft.com/office/powerpoint/2010/main" val="2175788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B15B9-BA0C-7827-9751-DF1ED86AEF0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B33C595-4B44-AB79-097D-C91E9317416E}"/>
              </a:ext>
            </a:extLst>
          </p:cNvPr>
          <p:cNvSpPr>
            <a:spLocks noGrp="1"/>
          </p:cNvSpPr>
          <p:nvPr>
            <p:ph type="title"/>
          </p:nvPr>
        </p:nvSpPr>
        <p:spPr>
          <a:xfrm>
            <a:off x="594359" y="102875"/>
            <a:ext cx="11172767" cy="1680205"/>
          </a:xfrm>
        </p:spPr>
        <p:txBody>
          <a:bodyPr/>
          <a:lstStyle/>
          <a:p>
            <a:r>
              <a:rPr lang="en-US" dirty="0"/>
              <a:t>Site Admin Roles in the Complaint Process</a:t>
            </a:r>
          </a:p>
        </p:txBody>
      </p:sp>
      <p:sp>
        <p:nvSpPr>
          <p:cNvPr id="2" name="Slide Number Placeholder 1">
            <a:extLst>
              <a:ext uri="{FF2B5EF4-FFF2-40B4-BE49-F238E27FC236}">
                <a16:creationId xmlns:a16="http://schemas.microsoft.com/office/drawing/2014/main" id="{B1496291-A8ED-7154-B5A7-9A2031176283}"/>
              </a:ext>
            </a:extLst>
          </p:cNvPr>
          <p:cNvSpPr>
            <a:spLocks noGrp="1"/>
          </p:cNvSpPr>
          <p:nvPr>
            <p:ph type="sldNum" sz="quarter" idx="22"/>
          </p:nvPr>
        </p:nvSpPr>
        <p:spPr/>
        <p:txBody>
          <a:bodyPr/>
          <a:lstStyle/>
          <a:p>
            <a:fld id="{294A09A9-5501-47C1-A89A-A340965A2BE2}" type="slidenum">
              <a:rPr lang="en-US" smtClean="0"/>
              <a:pPr/>
              <a:t>28</a:t>
            </a:fld>
            <a:endParaRPr lang="en-US" dirty="0">
              <a:latin typeface="+mn-lt"/>
            </a:endParaRPr>
          </a:p>
        </p:txBody>
      </p:sp>
      <p:sp>
        <p:nvSpPr>
          <p:cNvPr id="5" name="Content Placeholder 4">
            <a:extLst>
              <a:ext uri="{FF2B5EF4-FFF2-40B4-BE49-F238E27FC236}">
                <a16:creationId xmlns:a16="http://schemas.microsoft.com/office/drawing/2014/main" id="{45D8CFE9-C966-0C47-0835-912BD2F4A6FE}"/>
              </a:ext>
            </a:extLst>
          </p:cNvPr>
          <p:cNvSpPr>
            <a:spLocks noGrp="1"/>
          </p:cNvSpPr>
          <p:nvPr>
            <p:ph sz="quarter" idx="13"/>
          </p:nvPr>
        </p:nvSpPr>
        <p:spPr>
          <a:xfrm>
            <a:off x="3657600" y="2282008"/>
            <a:ext cx="7810500" cy="4050212"/>
          </a:xfrm>
        </p:spPr>
        <p:txBody>
          <a:bodyPr>
            <a:normAutofit fontScale="92500" lnSpcReduction="10000"/>
          </a:bodyPr>
          <a:lstStyle/>
          <a:p>
            <a:r>
              <a:rPr lang="en-US" dirty="0"/>
              <a:t>Typically the first contact in the intake process</a:t>
            </a:r>
          </a:p>
          <a:p>
            <a:r>
              <a:rPr lang="en-US" dirty="0"/>
              <a:t>Gather information during initial communication</a:t>
            </a:r>
          </a:p>
          <a:p>
            <a:r>
              <a:rPr lang="en-US" dirty="0"/>
              <a:t>Notify Title IX Coordinator </a:t>
            </a:r>
          </a:p>
          <a:p>
            <a:r>
              <a:rPr lang="en-US" dirty="0"/>
              <a:t>Notify and consult with Title IX Coordinator, Student Services, Human Resources, Special Ed. Services, law enforcement, as needed</a:t>
            </a:r>
          </a:p>
          <a:p>
            <a:r>
              <a:rPr lang="en-US" dirty="0"/>
              <a:t>Assist with coordination and conduct of investigation on site</a:t>
            </a:r>
          </a:p>
          <a:p>
            <a:r>
              <a:rPr lang="en-US" dirty="0"/>
              <a:t>Develop  and implement supportive measures (i.e., to keep complainant and respondent separate while ensuring access to educational programs and activities for both)</a:t>
            </a:r>
          </a:p>
          <a:p>
            <a:r>
              <a:rPr lang="en-US" dirty="0"/>
              <a:t>Recordkeeping -  7 years </a:t>
            </a:r>
          </a:p>
          <a:p>
            <a:endParaRPr lang="en-US" dirty="0"/>
          </a:p>
        </p:txBody>
      </p:sp>
    </p:spTree>
    <p:extLst>
      <p:ext uri="{BB962C8B-B14F-4D97-AF65-F5344CB8AC3E}">
        <p14:creationId xmlns:p14="http://schemas.microsoft.com/office/powerpoint/2010/main" val="124782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C33DA-4F11-8A01-095A-7D42822EB6E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A32CD0-A95C-54EA-7A27-B3B0C9901B70}"/>
              </a:ext>
            </a:extLst>
          </p:cNvPr>
          <p:cNvSpPr>
            <a:spLocks noGrp="1"/>
          </p:cNvSpPr>
          <p:nvPr>
            <p:ph type="title"/>
          </p:nvPr>
        </p:nvSpPr>
        <p:spPr>
          <a:xfrm>
            <a:off x="594360" y="86833"/>
            <a:ext cx="10873740" cy="1680205"/>
          </a:xfrm>
        </p:spPr>
        <p:txBody>
          <a:bodyPr/>
          <a:lstStyle/>
          <a:p>
            <a:r>
              <a:rPr lang="en-US" dirty="0"/>
              <a:t>Retaliation</a:t>
            </a:r>
            <a:endParaRPr lang="en-US" dirty="0">
              <a:solidFill>
                <a:schemeClr val="accent3"/>
              </a:solidFill>
            </a:endParaRPr>
          </a:p>
        </p:txBody>
      </p:sp>
      <p:grpSp>
        <p:nvGrpSpPr>
          <p:cNvPr id="19" name="Group 18">
            <a:extLst>
              <a:ext uri="{FF2B5EF4-FFF2-40B4-BE49-F238E27FC236}">
                <a16:creationId xmlns:a16="http://schemas.microsoft.com/office/drawing/2014/main" id="{FF97FE17-1F4C-81D2-88EB-D738D97AAC09}"/>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2FBB2E73-9AAD-DE26-2F69-7533EB8447F6}"/>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71C844BE-4657-D1B6-5CCD-E8EC34DA035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632650E3-9BE3-6AF8-4472-E5781EA07BB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2" name="Slide Number Placeholder 1">
            <a:extLst>
              <a:ext uri="{FF2B5EF4-FFF2-40B4-BE49-F238E27FC236}">
                <a16:creationId xmlns:a16="http://schemas.microsoft.com/office/drawing/2014/main" id="{8C9A813C-2A78-3D05-0B15-1D9B066D20AD}"/>
              </a:ext>
            </a:extLst>
          </p:cNvPr>
          <p:cNvSpPr>
            <a:spLocks noGrp="1"/>
          </p:cNvSpPr>
          <p:nvPr>
            <p:ph type="sldNum" sz="quarter" idx="22"/>
          </p:nvPr>
        </p:nvSpPr>
        <p:spPr/>
        <p:txBody>
          <a:bodyPr/>
          <a:lstStyle/>
          <a:p>
            <a:fld id="{294A09A9-5501-47C1-A89A-A340965A2BE2}" type="slidenum">
              <a:rPr lang="en-US" smtClean="0"/>
              <a:pPr/>
              <a:t>29</a:t>
            </a:fld>
            <a:endParaRPr lang="en-US" dirty="0">
              <a:latin typeface="+mn-lt"/>
            </a:endParaRPr>
          </a:p>
        </p:txBody>
      </p:sp>
      <p:sp>
        <p:nvSpPr>
          <p:cNvPr id="4" name="Content Placeholder 5">
            <a:extLst>
              <a:ext uri="{FF2B5EF4-FFF2-40B4-BE49-F238E27FC236}">
                <a16:creationId xmlns:a16="http://schemas.microsoft.com/office/drawing/2014/main" id="{2446DC29-11F0-079E-5A1A-1A801258BA16}"/>
              </a:ext>
            </a:extLst>
          </p:cNvPr>
          <p:cNvSpPr txBox="1">
            <a:spLocks/>
          </p:cNvSpPr>
          <p:nvPr/>
        </p:nvSpPr>
        <p:spPr>
          <a:xfrm>
            <a:off x="3657600" y="2282007"/>
            <a:ext cx="7810500" cy="3559543"/>
          </a:xfrm>
          <a:prstGeom prst="rect">
            <a:avLst/>
          </a:prstGeom>
        </p:spPr>
        <p:txBody>
          <a:bodyPr vert="horz" lIns="0" tIns="228600" rIns="0" bIns="0" rtlCol="0">
            <a:normAutofit/>
          </a:bodyPr>
          <a:lstStyle>
            <a:lvl1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I</a:t>
            </a:r>
            <a:r>
              <a:rPr lang="en-US" b="1" u="sng" dirty="0" err="1">
                <a:latin typeface="Arial" panose="020B0604020202020204" pitchFamily="34" charset="0"/>
                <a:cs typeface="Arial" panose="020B0604020202020204" pitchFamily="34" charset="0"/>
              </a:rPr>
              <a:t>ntimidation</a:t>
            </a:r>
            <a:r>
              <a:rPr lang="en-US" dirty="0">
                <a:latin typeface="Arial" panose="020B0604020202020204" pitchFamily="34" charset="0"/>
                <a:cs typeface="Arial" panose="020B0604020202020204" pitchFamily="34" charset="0"/>
              </a:rPr>
              <a:t> or </a:t>
            </a:r>
            <a:r>
              <a:rPr lang="en-US" b="1" u="sng" dirty="0">
                <a:latin typeface="Arial" panose="020B0604020202020204" pitchFamily="34" charset="0"/>
                <a:cs typeface="Arial" panose="020B0604020202020204" pitchFamily="34" charset="0"/>
              </a:rPr>
              <a:t>discrimination</a:t>
            </a:r>
            <a:r>
              <a:rPr lang="en-US" dirty="0">
                <a:latin typeface="Arial" panose="020B0604020202020204" pitchFamily="34" charset="0"/>
                <a:cs typeface="Arial" panose="020B0604020202020204" pitchFamily="34" charset="0"/>
              </a:rPr>
              <a:t> against any person because the person has made a complaint, participated or refused to participate in an investigation</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violate Title IX. (34 CFR 106.2)</a:t>
            </a:r>
            <a:endParaRPr lang="en-US" dirty="0">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Any complaints alleging retaliation go through the same investigative process as formal Title IX complaints. (34 CFR 106.71)</a:t>
            </a:r>
          </a:p>
        </p:txBody>
      </p:sp>
    </p:spTree>
    <p:extLst>
      <p:ext uri="{BB962C8B-B14F-4D97-AF65-F5344CB8AC3E}">
        <p14:creationId xmlns:p14="http://schemas.microsoft.com/office/powerpoint/2010/main" val="2627269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EC32B-5A5D-D94E-02F7-5256A81BA9F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E487ECB-EE33-F41A-52CB-C7641CF3DC2E}"/>
              </a:ext>
            </a:extLst>
          </p:cNvPr>
          <p:cNvSpPr>
            <a:spLocks noGrp="1"/>
          </p:cNvSpPr>
          <p:nvPr>
            <p:ph type="title"/>
          </p:nvPr>
        </p:nvSpPr>
        <p:spPr>
          <a:xfrm>
            <a:off x="594360" y="86833"/>
            <a:ext cx="10873740" cy="1680205"/>
          </a:xfrm>
        </p:spPr>
        <p:txBody>
          <a:bodyPr/>
          <a:lstStyle/>
          <a:p>
            <a:r>
              <a:rPr lang="en-US" dirty="0"/>
              <a:t>Confidentiality</a:t>
            </a:r>
            <a:endParaRPr lang="en-US" dirty="0">
              <a:solidFill>
                <a:schemeClr val="accent3"/>
              </a:solidFill>
            </a:endParaRPr>
          </a:p>
        </p:txBody>
      </p:sp>
      <p:grpSp>
        <p:nvGrpSpPr>
          <p:cNvPr id="19" name="Group 18">
            <a:extLst>
              <a:ext uri="{FF2B5EF4-FFF2-40B4-BE49-F238E27FC236}">
                <a16:creationId xmlns:a16="http://schemas.microsoft.com/office/drawing/2014/main" id="{256A8826-A6E0-40A2-4EB6-7AA5E34CADC5}"/>
              </a:ext>
              <a:ext uri="{C183D7F6-B498-43B3-948B-1728B52AA6E4}">
                <adec:decorative xmlns:adec="http://schemas.microsoft.com/office/drawing/2017/decorative"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168DF746-14D8-1E4C-91CC-02FFD7844A6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F5DDE40D-EF60-359E-90F6-CF0E5D3F373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BC67A707-DE05-7453-EA5D-1466F37A166C}"/>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2" name="Slide Number Placeholder 1">
            <a:extLst>
              <a:ext uri="{FF2B5EF4-FFF2-40B4-BE49-F238E27FC236}">
                <a16:creationId xmlns:a16="http://schemas.microsoft.com/office/drawing/2014/main" id="{1E5AEB65-F2AA-6F7F-B87E-B54A37321286}"/>
              </a:ext>
            </a:extLst>
          </p:cNvPr>
          <p:cNvSpPr>
            <a:spLocks noGrp="1"/>
          </p:cNvSpPr>
          <p:nvPr>
            <p:ph type="sldNum" sz="quarter" idx="22"/>
          </p:nvPr>
        </p:nvSpPr>
        <p:spPr/>
        <p:txBody>
          <a:bodyPr/>
          <a:lstStyle/>
          <a:p>
            <a:fld id="{294A09A9-5501-47C1-A89A-A340965A2BE2}" type="slidenum">
              <a:rPr lang="en-US" smtClean="0"/>
              <a:pPr/>
              <a:t>30</a:t>
            </a:fld>
            <a:endParaRPr lang="en-US" dirty="0">
              <a:latin typeface="+mn-lt"/>
            </a:endParaRPr>
          </a:p>
        </p:txBody>
      </p:sp>
      <p:sp>
        <p:nvSpPr>
          <p:cNvPr id="4" name="Content Placeholder 5">
            <a:extLst>
              <a:ext uri="{FF2B5EF4-FFF2-40B4-BE49-F238E27FC236}">
                <a16:creationId xmlns:a16="http://schemas.microsoft.com/office/drawing/2014/main" id="{4F7A9515-F433-A263-FF39-233C81EB4357}"/>
              </a:ext>
            </a:extLst>
          </p:cNvPr>
          <p:cNvSpPr txBox="1">
            <a:spLocks/>
          </p:cNvSpPr>
          <p:nvPr/>
        </p:nvSpPr>
        <p:spPr>
          <a:xfrm>
            <a:off x="3657600" y="2282007"/>
            <a:ext cx="7810500" cy="3559543"/>
          </a:xfrm>
          <a:prstGeom prst="rect">
            <a:avLst/>
          </a:prstGeom>
        </p:spPr>
        <p:txBody>
          <a:bodyPr vert="horz" lIns="0" tIns="228600" rIns="0" bIns="0" rtlCol="0">
            <a:normAutofit/>
          </a:bodyPr>
          <a:lstStyle>
            <a:lvl1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1pPr>
            <a:lvl2pPr marL="6858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11430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205740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2000"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Employees are prohibited from disclosing any of the personal information of the Complainant, the Respondent, any witnesses, or any other involved individuals. (34 CFR 106.45(j))</a:t>
            </a:r>
          </a:p>
          <a:p>
            <a:pPr marL="342900" marR="0" lvl="0" indent="-3429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2000"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With some exceptions (e.g., written parental consent, out of necessity to address Title IX </a:t>
            </a:r>
            <a:r>
              <a:rPr lang="en-US" dirty="0">
                <a:solidFill>
                  <a:srgbClr val="000000"/>
                </a:solidFill>
                <a:latin typeface="Arial" panose="020B0604020202020204" pitchFamily="34" charset="0"/>
                <a:cs typeface="Arial" panose="020B0604020202020204" pitchFamily="34" charset="0"/>
              </a:rPr>
              <a:t>violations)</a:t>
            </a:r>
            <a:endParaRPr kumimoji="0" lang="en-US" sz="2000"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6711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AB9C34-2B13-E66F-1053-2BA156F89425}"/>
              </a:ext>
            </a:extLst>
          </p:cNvPr>
          <p:cNvSpPr>
            <a:spLocks noGrp="1"/>
          </p:cNvSpPr>
          <p:nvPr>
            <p:ph type="title"/>
          </p:nvPr>
        </p:nvSpPr>
        <p:spPr>
          <a:xfrm>
            <a:off x="594360" y="584005"/>
            <a:ext cx="10972800" cy="1188720"/>
          </a:xfrm>
        </p:spPr>
        <p:txBody>
          <a:bodyPr/>
          <a:lstStyle/>
          <a:p>
            <a:r>
              <a:rPr lang="en-US" dirty="0"/>
              <a:t>Title IX Timeline</a:t>
            </a:r>
          </a:p>
        </p:txBody>
      </p:sp>
      <p:sp>
        <p:nvSpPr>
          <p:cNvPr id="6" name="TextBox 5">
            <a:extLst>
              <a:ext uri="{FF2B5EF4-FFF2-40B4-BE49-F238E27FC236}">
                <a16:creationId xmlns:a16="http://schemas.microsoft.com/office/drawing/2014/main" id="{1D9614A5-BF9D-82AC-D6CB-1ACE3E82FEDA}"/>
              </a:ext>
            </a:extLst>
          </p:cNvPr>
          <p:cNvSpPr txBox="1"/>
          <p:nvPr/>
        </p:nvSpPr>
        <p:spPr>
          <a:xfrm>
            <a:off x="10226815" y="3422693"/>
            <a:ext cx="1864760" cy="738664"/>
          </a:xfrm>
          <a:prstGeom prst="rect">
            <a:avLst/>
          </a:prstGeom>
          <a:noFill/>
        </p:spPr>
        <p:txBody>
          <a:bodyPr wrap="square" rtlCol="0">
            <a:spAutoFit/>
          </a:bodyPr>
          <a:lstStyle/>
          <a:p>
            <a:r>
              <a:rPr lang="en-US" sz="1400" dirty="0">
                <a:solidFill>
                  <a:schemeClr val="bg1"/>
                </a:solidFill>
              </a:rPr>
              <a:t>California Department of Education Appeal Deadline</a:t>
            </a:r>
          </a:p>
        </p:txBody>
      </p:sp>
      <p:sp>
        <p:nvSpPr>
          <p:cNvPr id="7" name="TextBox 6">
            <a:extLst>
              <a:ext uri="{FF2B5EF4-FFF2-40B4-BE49-F238E27FC236}">
                <a16:creationId xmlns:a16="http://schemas.microsoft.com/office/drawing/2014/main" id="{E7D7BA01-2B41-679D-388D-42D22FBFA701}"/>
              </a:ext>
            </a:extLst>
          </p:cNvPr>
          <p:cNvSpPr txBox="1"/>
          <p:nvPr/>
        </p:nvSpPr>
        <p:spPr>
          <a:xfrm>
            <a:off x="2131888" y="4243227"/>
            <a:ext cx="840765" cy="307777"/>
          </a:xfrm>
          <a:prstGeom prst="rect">
            <a:avLst/>
          </a:prstGeom>
          <a:noFill/>
        </p:spPr>
        <p:txBody>
          <a:bodyPr wrap="square" rtlCol="0">
            <a:spAutoFit/>
          </a:bodyPr>
          <a:lstStyle/>
          <a:p>
            <a:r>
              <a:rPr lang="en-US" sz="1400" dirty="0">
                <a:solidFill>
                  <a:schemeClr val="bg1"/>
                </a:solidFill>
              </a:rPr>
              <a:t>50 days</a:t>
            </a:r>
          </a:p>
        </p:txBody>
      </p:sp>
      <p:sp>
        <p:nvSpPr>
          <p:cNvPr id="8" name="TextBox 7">
            <a:extLst>
              <a:ext uri="{FF2B5EF4-FFF2-40B4-BE49-F238E27FC236}">
                <a16:creationId xmlns:a16="http://schemas.microsoft.com/office/drawing/2014/main" id="{00698936-42F1-4EC5-9CD0-B378E50DC159}"/>
              </a:ext>
            </a:extLst>
          </p:cNvPr>
          <p:cNvSpPr txBox="1"/>
          <p:nvPr/>
        </p:nvSpPr>
        <p:spPr>
          <a:xfrm>
            <a:off x="4507380" y="3487299"/>
            <a:ext cx="1864760" cy="523220"/>
          </a:xfrm>
          <a:prstGeom prst="rect">
            <a:avLst/>
          </a:prstGeom>
          <a:noFill/>
        </p:spPr>
        <p:txBody>
          <a:bodyPr wrap="square" rtlCol="0">
            <a:spAutoFit/>
          </a:bodyPr>
          <a:lstStyle/>
          <a:p>
            <a:r>
              <a:rPr lang="en-US" sz="1400" dirty="0">
                <a:solidFill>
                  <a:schemeClr val="bg1"/>
                </a:solidFill>
              </a:rPr>
              <a:t>Written Decision Deadline</a:t>
            </a:r>
          </a:p>
        </p:txBody>
      </p:sp>
      <p:sp>
        <p:nvSpPr>
          <p:cNvPr id="9" name="TextBox 8">
            <a:extLst>
              <a:ext uri="{FF2B5EF4-FFF2-40B4-BE49-F238E27FC236}">
                <a16:creationId xmlns:a16="http://schemas.microsoft.com/office/drawing/2014/main" id="{D39671DB-E341-6F8C-BAC0-F40DCFD6C446}"/>
              </a:ext>
            </a:extLst>
          </p:cNvPr>
          <p:cNvSpPr txBox="1"/>
          <p:nvPr/>
        </p:nvSpPr>
        <p:spPr>
          <a:xfrm>
            <a:off x="6266744" y="3524036"/>
            <a:ext cx="1864760" cy="307777"/>
          </a:xfrm>
          <a:prstGeom prst="rect">
            <a:avLst/>
          </a:prstGeom>
          <a:noFill/>
        </p:spPr>
        <p:txBody>
          <a:bodyPr wrap="square" rtlCol="0">
            <a:spAutoFit/>
          </a:bodyPr>
          <a:lstStyle/>
          <a:p>
            <a:r>
              <a:rPr lang="en-US" sz="1400" dirty="0">
                <a:solidFill>
                  <a:schemeClr val="bg1"/>
                </a:solidFill>
              </a:rPr>
              <a:t>Appeal File Deadline</a:t>
            </a:r>
          </a:p>
        </p:txBody>
      </p:sp>
      <p:sp>
        <p:nvSpPr>
          <p:cNvPr id="10" name="TextBox 9">
            <a:extLst>
              <a:ext uri="{FF2B5EF4-FFF2-40B4-BE49-F238E27FC236}">
                <a16:creationId xmlns:a16="http://schemas.microsoft.com/office/drawing/2014/main" id="{3073F1B9-A234-F1FE-6AF1-1477D94BDB19}"/>
              </a:ext>
            </a:extLst>
          </p:cNvPr>
          <p:cNvSpPr txBox="1"/>
          <p:nvPr/>
        </p:nvSpPr>
        <p:spPr>
          <a:xfrm>
            <a:off x="8124475" y="3439050"/>
            <a:ext cx="1864760" cy="523220"/>
          </a:xfrm>
          <a:prstGeom prst="rect">
            <a:avLst/>
          </a:prstGeom>
          <a:noFill/>
        </p:spPr>
        <p:txBody>
          <a:bodyPr wrap="square" rtlCol="0">
            <a:spAutoFit/>
          </a:bodyPr>
          <a:lstStyle/>
          <a:p>
            <a:r>
              <a:rPr lang="en-US" sz="1400" dirty="0">
                <a:solidFill>
                  <a:schemeClr val="bg1"/>
                </a:solidFill>
              </a:rPr>
              <a:t>Appeal Written Decision Deadline</a:t>
            </a:r>
          </a:p>
        </p:txBody>
      </p:sp>
      <p:cxnSp>
        <p:nvCxnSpPr>
          <p:cNvPr id="13" name="Straight Connector 12">
            <a:extLst>
              <a:ext uri="{FF2B5EF4-FFF2-40B4-BE49-F238E27FC236}">
                <a16:creationId xmlns:a16="http://schemas.microsoft.com/office/drawing/2014/main" id="{41092CEC-6550-7213-35D2-CDC65F75BBDD}"/>
              </a:ext>
            </a:extLst>
          </p:cNvPr>
          <p:cNvCxnSpPr>
            <a:cxnSpLocks/>
          </p:cNvCxnSpPr>
          <p:nvPr/>
        </p:nvCxnSpPr>
        <p:spPr>
          <a:xfrm flipV="1">
            <a:off x="1608762" y="4189225"/>
            <a:ext cx="10134059" cy="10431"/>
          </a:xfrm>
          <a:prstGeom prst="line">
            <a:avLst/>
          </a:prstGeom>
          <a:ln w="19050"/>
        </p:spPr>
        <p:style>
          <a:lnRef idx="1">
            <a:schemeClr val="dk1"/>
          </a:lnRef>
          <a:fillRef idx="0">
            <a:schemeClr val="dk1"/>
          </a:fillRef>
          <a:effectRef idx="0">
            <a:schemeClr val="dk1"/>
          </a:effectRef>
          <a:fontRef idx="minor">
            <a:schemeClr val="tx1"/>
          </a:fontRef>
        </p:style>
      </p:cxnSp>
      <p:sp>
        <p:nvSpPr>
          <p:cNvPr id="15" name="Oval 14">
            <a:extLst>
              <a:ext uri="{FF2B5EF4-FFF2-40B4-BE49-F238E27FC236}">
                <a16:creationId xmlns:a16="http://schemas.microsoft.com/office/drawing/2014/main" id="{E6DC1435-0B28-C5CE-80B9-39837EDE5797}"/>
              </a:ext>
            </a:extLst>
          </p:cNvPr>
          <p:cNvSpPr/>
          <p:nvPr/>
        </p:nvSpPr>
        <p:spPr>
          <a:xfrm>
            <a:off x="1608762" y="4150042"/>
            <a:ext cx="78206" cy="9318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620C40E-25A0-3994-53ED-9B26DC2A170A}"/>
              </a:ext>
            </a:extLst>
          </p:cNvPr>
          <p:cNvPicPr>
            <a:picLocks noChangeAspect="1"/>
          </p:cNvPicPr>
          <p:nvPr/>
        </p:nvPicPr>
        <p:blipFill>
          <a:blip r:embed="rId3"/>
          <a:stretch>
            <a:fillRect/>
          </a:stretch>
        </p:blipFill>
        <p:spPr>
          <a:xfrm>
            <a:off x="5325457" y="4133489"/>
            <a:ext cx="91448" cy="109738"/>
          </a:xfrm>
          <a:prstGeom prst="rect">
            <a:avLst/>
          </a:prstGeom>
        </p:spPr>
      </p:pic>
      <p:pic>
        <p:nvPicPr>
          <p:cNvPr id="17" name="Picture 16">
            <a:extLst>
              <a:ext uri="{FF2B5EF4-FFF2-40B4-BE49-F238E27FC236}">
                <a16:creationId xmlns:a16="http://schemas.microsoft.com/office/drawing/2014/main" id="{D02F0901-84BB-08DE-F361-01D83284857E}"/>
              </a:ext>
            </a:extLst>
          </p:cNvPr>
          <p:cNvPicPr>
            <a:picLocks noChangeAspect="1"/>
          </p:cNvPicPr>
          <p:nvPr/>
        </p:nvPicPr>
        <p:blipFill>
          <a:blip r:embed="rId3"/>
          <a:stretch>
            <a:fillRect/>
          </a:stretch>
        </p:blipFill>
        <p:spPr>
          <a:xfrm>
            <a:off x="7037492" y="4133489"/>
            <a:ext cx="91448" cy="109738"/>
          </a:xfrm>
          <a:prstGeom prst="rect">
            <a:avLst/>
          </a:prstGeom>
        </p:spPr>
      </p:pic>
      <p:pic>
        <p:nvPicPr>
          <p:cNvPr id="18" name="Picture 17">
            <a:extLst>
              <a:ext uri="{FF2B5EF4-FFF2-40B4-BE49-F238E27FC236}">
                <a16:creationId xmlns:a16="http://schemas.microsoft.com/office/drawing/2014/main" id="{19C99A77-F5E0-B1D8-A405-66B9770D9E73}"/>
              </a:ext>
            </a:extLst>
          </p:cNvPr>
          <p:cNvPicPr>
            <a:picLocks noChangeAspect="1"/>
          </p:cNvPicPr>
          <p:nvPr/>
        </p:nvPicPr>
        <p:blipFill>
          <a:blip r:embed="rId3"/>
          <a:stretch>
            <a:fillRect/>
          </a:stretch>
        </p:blipFill>
        <p:spPr>
          <a:xfrm>
            <a:off x="9012348" y="4133489"/>
            <a:ext cx="91448" cy="109738"/>
          </a:xfrm>
          <a:prstGeom prst="rect">
            <a:avLst/>
          </a:prstGeom>
        </p:spPr>
      </p:pic>
      <p:pic>
        <p:nvPicPr>
          <p:cNvPr id="19" name="Picture 18">
            <a:extLst>
              <a:ext uri="{FF2B5EF4-FFF2-40B4-BE49-F238E27FC236}">
                <a16:creationId xmlns:a16="http://schemas.microsoft.com/office/drawing/2014/main" id="{0E4E4EA5-1994-1D1E-183E-AE1FD81C9C81}"/>
              </a:ext>
            </a:extLst>
          </p:cNvPr>
          <p:cNvPicPr>
            <a:picLocks noChangeAspect="1"/>
          </p:cNvPicPr>
          <p:nvPr/>
        </p:nvPicPr>
        <p:blipFill>
          <a:blip r:embed="rId3"/>
          <a:stretch>
            <a:fillRect/>
          </a:stretch>
        </p:blipFill>
        <p:spPr>
          <a:xfrm>
            <a:off x="11683946" y="4133489"/>
            <a:ext cx="91448" cy="109738"/>
          </a:xfrm>
          <a:prstGeom prst="rect">
            <a:avLst/>
          </a:prstGeom>
        </p:spPr>
      </p:pic>
      <p:sp>
        <p:nvSpPr>
          <p:cNvPr id="21" name="TextBox 20">
            <a:extLst>
              <a:ext uri="{FF2B5EF4-FFF2-40B4-BE49-F238E27FC236}">
                <a16:creationId xmlns:a16="http://schemas.microsoft.com/office/drawing/2014/main" id="{0961220B-92F7-F308-1798-BF9E29F8269F}"/>
              </a:ext>
            </a:extLst>
          </p:cNvPr>
          <p:cNvSpPr txBox="1"/>
          <p:nvPr/>
        </p:nvSpPr>
        <p:spPr>
          <a:xfrm>
            <a:off x="4417030" y="4274211"/>
            <a:ext cx="840765" cy="307777"/>
          </a:xfrm>
          <a:prstGeom prst="rect">
            <a:avLst/>
          </a:prstGeom>
          <a:noFill/>
        </p:spPr>
        <p:txBody>
          <a:bodyPr wrap="square" rtlCol="0">
            <a:spAutoFit/>
          </a:bodyPr>
          <a:lstStyle/>
          <a:p>
            <a:r>
              <a:rPr lang="en-US" sz="1400" dirty="0">
                <a:solidFill>
                  <a:schemeClr val="bg1"/>
                </a:solidFill>
              </a:rPr>
              <a:t>10 days</a:t>
            </a:r>
          </a:p>
        </p:txBody>
      </p:sp>
      <p:sp>
        <p:nvSpPr>
          <p:cNvPr id="22" name="TextBox 21">
            <a:extLst>
              <a:ext uri="{FF2B5EF4-FFF2-40B4-BE49-F238E27FC236}">
                <a16:creationId xmlns:a16="http://schemas.microsoft.com/office/drawing/2014/main" id="{8865256B-4CD4-AC68-F9D2-0C6EEE593C3A}"/>
              </a:ext>
            </a:extLst>
          </p:cNvPr>
          <p:cNvSpPr txBox="1"/>
          <p:nvPr/>
        </p:nvSpPr>
        <p:spPr>
          <a:xfrm>
            <a:off x="7644359" y="4269372"/>
            <a:ext cx="840765" cy="307777"/>
          </a:xfrm>
          <a:prstGeom prst="rect">
            <a:avLst/>
          </a:prstGeom>
          <a:noFill/>
        </p:spPr>
        <p:txBody>
          <a:bodyPr wrap="square" rtlCol="0">
            <a:spAutoFit/>
          </a:bodyPr>
          <a:lstStyle/>
          <a:p>
            <a:r>
              <a:rPr lang="en-US" sz="1400" dirty="0">
                <a:solidFill>
                  <a:schemeClr val="bg1"/>
                </a:solidFill>
              </a:rPr>
              <a:t>20 days</a:t>
            </a:r>
          </a:p>
        </p:txBody>
      </p:sp>
      <p:sp>
        <p:nvSpPr>
          <p:cNvPr id="24" name="TextBox 23">
            <a:extLst>
              <a:ext uri="{FF2B5EF4-FFF2-40B4-BE49-F238E27FC236}">
                <a16:creationId xmlns:a16="http://schemas.microsoft.com/office/drawing/2014/main" id="{060B6DE0-F954-A053-FD50-21E8344DD619}"/>
              </a:ext>
            </a:extLst>
          </p:cNvPr>
          <p:cNvSpPr txBox="1"/>
          <p:nvPr/>
        </p:nvSpPr>
        <p:spPr>
          <a:xfrm>
            <a:off x="9452224" y="4287765"/>
            <a:ext cx="840765" cy="307777"/>
          </a:xfrm>
          <a:prstGeom prst="rect">
            <a:avLst/>
          </a:prstGeom>
          <a:noFill/>
        </p:spPr>
        <p:txBody>
          <a:bodyPr wrap="square" rtlCol="0">
            <a:spAutoFit/>
          </a:bodyPr>
          <a:lstStyle/>
          <a:p>
            <a:r>
              <a:rPr lang="en-US" sz="1400" dirty="0">
                <a:solidFill>
                  <a:schemeClr val="bg1"/>
                </a:solidFill>
              </a:rPr>
              <a:t>30 days</a:t>
            </a:r>
          </a:p>
        </p:txBody>
      </p:sp>
      <p:sp>
        <p:nvSpPr>
          <p:cNvPr id="26" name="TextBox 25">
            <a:extLst>
              <a:ext uri="{FF2B5EF4-FFF2-40B4-BE49-F238E27FC236}">
                <a16:creationId xmlns:a16="http://schemas.microsoft.com/office/drawing/2014/main" id="{1937A49F-55DC-C3B4-932B-4C2251F7B43E}"/>
              </a:ext>
            </a:extLst>
          </p:cNvPr>
          <p:cNvSpPr txBox="1"/>
          <p:nvPr/>
        </p:nvSpPr>
        <p:spPr>
          <a:xfrm>
            <a:off x="5835026" y="4287765"/>
            <a:ext cx="840765" cy="307777"/>
          </a:xfrm>
          <a:prstGeom prst="rect">
            <a:avLst/>
          </a:prstGeom>
          <a:noFill/>
        </p:spPr>
        <p:txBody>
          <a:bodyPr wrap="square" rtlCol="0">
            <a:spAutoFit/>
          </a:bodyPr>
          <a:lstStyle/>
          <a:p>
            <a:r>
              <a:rPr lang="en-US" sz="1400" dirty="0">
                <a:solidFill>
                  <a:schemeClr val="bg1"/>
                </a:solidFill>
              </a:rPr>
              <a:t>10 days</a:t>
            </a:r>
          </a:p>
        </p:txBody>
      </p:sp>
      <p:sp>
        <p:nvSpPr>
          <p:cNvPr id="27" name="TextBox 26">
            <a:extLst>
              <a:ext uri="{FF2B5EF4-FFF2-40B4-BE49-F238E27FC236}">
                <a16:creationId xmlns:a16="http://schemas.microsoft.com/office/drawing/2014/main" id="{0422B6A4-2136-A18C-D9A4-5FDE0CCC2542}"/>
              </a:ext>
            </a:extLst>
          </p:cNvPr>
          <p:cNvSpPr txBox="1"/>
          <p:nvPr/>
        </p:nvSpPr>
        <p:spPr>
          <a:xfrm>
            <a:off x="553671" y="3524036"/>
            <a:ext cx="1864760" cy="523220"/>
          </a:xfrm>
          <a:prstGeom prst="rect">
            <a:avLst/>
          </a:prstGeom>
          <a:noFill/>
        </p:spPr>
        <p:txBody>
          <a:bodyPr wrap="square" rtlCol="0">
            <a:spAutoFit/>
          </a:bodyPr>
          <a:lstStyle/>
          <a:p>
            <a:r>
              <a:rPr lang="en-US" sz="1400" dirty="0">
                <a:solidFill>
                  <a:schemeClr val="bg1"/>
                </a:solidFill>
              </a:rPr>
              <a:t>Formal Complaint Filed</a:t>
            </a:r>
          </a:p>
        </p:txBody>
      </p:sp>
      <p:sp>
        <p:nvSpPr>
          <p:cNvPr id="28" name="Oval 27">
            <a:extLst>
              <a:ext uri="{FF2B5EF4-FFF2-40B4-BE49-F238E27FC236}">
                <a16:creationId xmlns:a16="http://schemas.microsoft.com/office/drawing/2014/main" id="{01FBBA89-54C3-FFB1-FA36-8A9EF0DC3DD4}"/>
              </a:ext>
            </a:extLst>
          </p:cNvPr>
          <p:cNvSpPr/>
          <p:nvPr/>
        </p:nvSpPr>
        <p:spPr>
          <a:xfrm>
            <a:off x="3599463" y="4150041"/>
            <a:ext cx="78206" cy="9318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92A03C58-5CD1-5D58-D755-7B413CF583D3}"/>
              </a:ext>
            </a:extLst>
          </p:cNvPr>
          <p:cNvSpPr txBox="1"/>
          <p:nvPr/>
        </p:nvSpPr>
        <p:spPr>
          <a:xfrm>
            <a:off x="2596362" y="3485810"/>
            <a:ext cx="1864760" cy="523220"/>
          </a:xfrm>
          <a:prstGeom prst="rect">
            <a:avLst/>
          </a:prstGeom>
          <a:noFill/>
        </p:spPr>
        <p:txBody>
          <a:bodyPr wrap="square" rtlCol="0">
            <a:spAutoFit/>
          </a:bodyPr>
          <a:lstStyle/>
          <a:p>
            <a:r>
              <a:rPr lang="en-US" sz="1400" dirty="0">
                <a:solidFill>
                  <a:schemeClr val="bg1"/>
                </a:solidFill>
              </a:rPr>
              <a:t>Investigative Report Deadline</a:t>
            </a:r>
          </a:p>
        </p:txBody>
      </p:sp>
      <p:sp>
        <p:nvSpPr>
          <p:cNvPr id="2" name="Slide Number Placeholder 1">
            <a:extLst>
              <a:ext uri="{FF2B5EF4-FFF2-40B4-BE49-F238E27FC236}">
                <a16:creationId xmlns:a16="http://schemas.microsoft.com/office/drawing/2014/main" id="{4D4732F4-8014-8F5C-6298-9C8C82BB79D2}"/>
              </a:ext>
            </a:extLst>
          </p:cNvPr>
          <p:cNvSpPr>
            <a:spLocks noGrp="1"/>
          </p:cNvSpPr>
          <p:nvPr>
            <p:ph type="sldNum" sz="quarter" idx="12"/>
          </p:nvPr>
        </p:nvSpPr>
        <p:spPr/>
        <p:txBody>
          <a:bodyPr/>
          <a:lstStyle/>
          <a:p>
            <a:fld id="{294A09A9-5501-47C1-A89A-A340965A2BE2}" type="slidenum">
              <a:rPr lang="en-US" smtClean="0"/>
              <a:pPr/>
              <a:t>31</a:t>
            </a:fld>
            <a:endParaRPr lang="en-US" dirty="0">
              <a:latin typeface="+mn-lt"/>
            </a:endParaRPr>
          </a:p>
        </p:txBody>
      </p:sp>
    </p:spTree>
    <p:extLst>
      <p:ext uri="{BB962C8B-B14F-4D97-AF65-F5344CB8AC3E}">
        <p14:creationId xmlns:p14="http://schemas.microsoft.com/office/powerpoint/2010/main" val="7524286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38178-2811-0322-6035-8833E1E473D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9ACD79-A0E0-3FA9-4BB9-0426106095CB}"/>
              </a:ext>
            </a:extLst>
          </p:cNvPr>
          <p:cNvSpPr>
            <a:spLocks noGrp="1"/>
          </p:cNvSpPr>
          <p:nvPr>
            <p:ph type="title"/>
          </p:nvPr>
        </p:nvSpPr>
        <p:spPr/>
        <p:txBody>
          <a:bodyPr/>
          <a:lstStyle/>
          <a:p>
            <a:r>
              <a:rPr lang="en-US" dirty="0"/>
              <a:t>Filing Complaint with U.S. Department of Education’s Office for Civil Rights &amp; Suit</a:t>
            </a:r>
          </a:p>
        </p:txBody>
      </p:sp>
      <p:sp>
        <p:nvSpPr>
          <p:cNvPr id="5" name="Content Placeholder 4">
            <a:extLst>
              <a:ext uri="{FF2B5EF4-FFF2-40B4-BE49-F238E27FC236}">
                <a16:creationId xmlns:a16="http://schemas.microsoft.com/office/drawing/2014/main" id="{4D1439FA-A6CF-5AD0-F152-5C87A3BB84C5}"/>
              </a:ext>
            </a:extLst>
          </p:cNvPr>
          <p:cNvSpPr>
            <a:spLocks noGrp="1"/>
          </p:cNvSpPr>
          <p:nvPr>
            <p:ph sz="quarter" idx="13"/>
          </p:nvPr>
        </p:nvSpPr>
        <p:spPr/>
        <p:txBody>
          <a:bodyPr>
            <a:normAutofit/>
          </a:bodyPr>
          <a:lstStyle/>
          <a:p>
            <a:r>
              <a:rPr lang="en-US" dirty="0"/>
              <a:t>Either party has the right to file a complaint with the U.S. Department of Education’s Office for Civil Rights within 180 days of the date of the most recently alleged conduct. (34 CFR 100.7(b))</a:t>
            </a:r>
          </a:p>
          <a:p>
            <a:r>
              <a:rPr lang="en-US" dirty="0"/>
              <a:t>Anyone who initially filed an OCR complaint may subsequently file a lawsuit if (34 CFR 110.39):</a:t>
            </a:r>
          </a:p>
          <a:p>
            <a:pPr lvl="1"/>
            <a:r>
              <a:rPr lang="en-US" dirty="0"/>
              <a:t>180 days have passed since the filing of the complaint with the department of education and no finding has been made; or</a:t>
            </a:r>
          </a:p>
          <a:p>
            <a:pPr lvl="1"/>
            <a:r>
              <a:rPr lang="en-US" dirty="0"/>
              <a:t>The Department of Education issues any finding in favor of the school the complaint was issued against.</a:t>
            </a:r>
          </a:p>
          <a:p>
            <a:endParaRPr lang="en-US" dirty="0"/>
          </a:p>
          <a:p>
            <a:endParaRPr lang="en-US" dirty="0"/>
          </a:p>
          <a:p>
            <a:endParaRPr lang="en-US" dirty="0"/>
          </a:p>
          <a:p>
            <a:endParaRPr lang="en-US" dirty="0"/>
          </a:p>
        </p:txBody>
      </p:sp>
      <p:sp>
        <p:nvSpPr>
          <p:cNvPr id="2" name="Slide Number Placeholder 1">
            <a:extLst>
              <a:ext uri="{FF2B5EF4-FFF2-40B4-BE49-F238E27FC236}">
                <a16:creationId xmlns:a16="http://schemas.microsoft.com/office/drawing/2014/main" id="{049DAF96-3515-E79E-FF17-F338424F3074}"/>
              </a:ext>
            </a:extLst>
          </p:cNvPr>
          <p:cNvSpPr>
            <a:spLocks noGrp="1"/>
          </p:cNvSpPr>
          <p:nvPr>
            <p:ph type="sldNum" sz="quarter" idx="22"/>
          </p:nvPr>
        </p:nvSpPr>
        <p:spPr/>
        <p:txBody>
          <a:bodyPr/>
          <a:lstStyle/>
          <a:p>
            <a:fld id="{294A09A9-5501-47C1-A89A-A340965A2BE2}" type="slidenum">
              <a:rPr lang="en-US" smtClean="0"/>
              <a:pPr/>
              <a:t>32</a:t>
            </a:fld>
            <a:endParaRPr lang="en-US" dirty="0">
              <a:latin typeface="+mn-lt"/>
            </a:endParaRPr>
          </a:p>
        </p:txBody>
      </p:sp>
    </p:spTree>
    <p:extLst>
      <p:ext uri="{BB962C8B-B14F-4D97-AF65-F5344CB8AC3E}">
        <p14:creationId xmlns:p14="http://schemas.microsoft.com/office/powerpoint/2010/main" val="37495514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B7B8F-2A1F-C200-1D4C-0BBDC9AD3E4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F50F98F-3F0E-63D7-9517-7B5D94125C93}"/>
              </a:ext>
            </a:extLst>
          </p:cNvPr>
          <p:cNvSpPr>
            <a:spLocks noGrp="1"/>
          </p:cNvSpPr>
          <p:nvPr>
            <p:ph type="ctrTitle"/>
          </p:nvPr>
        </p:nvSpPr>
        <p:spPr>
          <a:xfrm>
            <a:off x="4172989" y="411479"/>
            <a:ext cx="7547956" cy="3291840"/>
          </a:xfrm>
        </p:spPr>
        <p:txBody>
          <a:bodyPr/>
          <a:lstStyle/>
          <a:p>
            <a:pPr algn="ctr"/>
            <a:r>
              <a:rPr lang="en-US" dirty="0"/>
              <a:t>4. District Responses &amp; Corrective Measures </a:t>
            </a:r>
          </a:p>
        </p:txBody>
      </p:sp>
    </p:spTree>
    <p:extLst>
      <p:ext uri="{BB962C8B-B14F-4D97-AF65-F5344CB8AC3E}">
        <p14:creationId xmlns:p14="http://schemas.microsoft.com/office/powerpoint/2010/main" val="3535807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926702-EC22-36AF-017A-E73740CB5AD7}"/>
              </a:ext>
            </a:extLst>
          </p:cNvPr>
          <p:cNvSpPr>
            <a:spLocks noGrp="1"/>
          </p:cNvSpPr>
          <p:nvPr>
            <p:ph type="title"/>
          </p:nvPr>
        </p:nvSpPr>
        <p:spPr/>
        <p:txBody>
          <a:bodyPr/>
          <a:lstStyle/>
          <a:p>
            <a:r>
              <a:rPr lang="en-US" dirty="0"/>
              <a:t>Supportive Measures</a:t>
            </a:r>
          </a:p>
        </p:txBody>
      </p:sp>
      <p:sp>
        <p:nvSpPr>
          <p:cNvPr id="5" name="Content Placeholder 4">
            <a:extLst>
              <a:ext uri="{FF2B5EF4-FFF2-40B4-BE49-F238E27FC236}">
                <a16:creationId xmlns:a16="http://schemas.microsoft.com/office/drawing/2014/main" id="{C6EFF526-C3A0-1CA4-B4B3-64C4D156BB2C}"/>
              </a:ext>
            </a:extLst>
          </p:cNvPr>
          <p:cNvSpPr>
            <a:spLocks noGrp="1"/>
          </p:cNvSpPr>
          <p:nvPr>
            <p:ph sz="quarter" idx="15"/>
          </p:nvPr>
        </p:nvSpPr>
        <p:spPr>
          <a:xfrm>
            <a:off x="594360" y="2676525"/>
            <a:ext cx="8958714" cy="3597470"/>
          </a:xfrm>
        </p:spPr>
        <p:txBody>
          <a:bodyPr>
            <a:normAutofit/>
          </a:bodyPr>
          <a:lstStyle/>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Supportive measures shall not discipline or punish but are meant to deter sexual harassment or protect parties’ safety. (</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34 CFR 106.44(g), </a:t>
            </a:r>
            <a:r>
              <a:rPr lang="en-US" dirty="0">
                <a:latin typeface="Arial" panose="020B0604020202020204" pitchFamily="34" charset="0"/>
                <a:cs typeface="Arial" panose="020B0604020202020204" pitchFamily="34" charset="0"/>
              </a:rPr>
              <a:t>BP/AR 5145.71)</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Disciplinary vs supportive measures </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Available measures include: counseling, course-related adjustments, modifications of class schedules, mutual restrictions on contact, increased security, and monitoring of certain areas on campus. (</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34 CFR 106.44(g), </a:t>
            </a:r>
            <a:r>
              <a:rPr lang="en-US" dirty="0">
                <a:latin typeface="Arial" panose="020B0604020202020204" pitchFamily="34" charset="0"/>
                <a:cs typeface="Arial" panose="020B0604020202020204" pitchFamily="34" charset="0"/>
              </a:rPr>
              <a:t>BP/AR 5145.71)</a:t>
            </a:r>
          </a:p>
        </p:txBody>
      </p:sp>
      <p:sp>
        <p:nvSpPr>
          <p:cNvPr id="2" name="Slide Number Placeholder 1">
            <a:extLst>
              <a:ext uri="{FF2B5EF4-FFF2-40B4-BE49-F238E27FC236}">
                <a16:creationId xmlns:a16="http://schemas.microsoft.com/office/drawing/2014/main" id="{A00284AD-FB8D-4437-EFFE-67E4A460FDC5}"/>
              </a:ext>
            </a:extLst>
          </p:cNvPr>
          <p:cNvSpPr>
            <a:spLocks noGrp="1"/>
          </p:cNvSpPr>
          <p:nvPr>
            <p:ph type="sldNum" sz="quarter" idx="12"/>
          </p:nvPr>
        </p:nvSpPr>
        <p:spPr/>
        <p:txBody>
          <a:bodyPr/>
          <a:lstStyle/>
          <a:p>
            <a:fld id="{294A09A9-5501-47C1-A89A-A340965A2BE2}" type="slidenum">
              <a:rPr lang="en-US" smtClean="0"/>
              <a:pPr/>
              <a:t>34</a:t>
            </a:fld>
            <a:endParaRPr lang="en-US" dirty="0">
              <a:latin typeface="+mn-lt"/>
            </a:endParaRPr>
          </a:p>
        </p:txBody>
      </p:sp>
    </p:spTree>
    <p:extLst>
      <p:ext uri="{BB962C8B-B14F-4D97-AF65-F5344CB8AC3E}">
        <p14:creationId xmlns:p14="http://schemas.microsoft.com/office/powerpoint/2010/main" val="34685945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375DF-787E-BDEA-0346-19AB2FEBC2D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71D4A03-281C-83E0-1AF5-9DBBAE7FDD1A}"/>
              </a:ext>
            </a:extLst>
          </p:cNvPr>
          <p:cNvSpPr>
            <a:spLocks noGrp="1"/>
          </p:cNvSpPr>
          <p:nvPr>
            <p:ph type="title"/>
          </p:nvPr>
        </p:nvSpPr>
        <p:spPr/>
        <p:txBody>
          <a:bodyPr/>
          <a:lstStyle/>
          <a:p>
            <a:r>
              <a:rPr lang="en-US" dirty="0"/>
              <a:t>Emergency Removal from School</a:t>
            </a:r>
          </a:p>
        </p:txBody>
      </p:sp>
      <p:sp>
        <p:nvSpPr>
          <p:cNvPr id="5" name="Content Placeholder 4">
            <a:extLst>
              <a:ext uri="{FF2B5EF4-FFF2-40B4-BE49-F238E27FC236}">
                <a16:creationId xmlns:a16="http://schemas.microsoft.com/office/drawing/2014/main" id="{508F25EA-D04A-8A92-5FE0-138CCFAD0FCB}"/>
              </a:ext>
            </a:extLst>
          </p:cNvPr>
          <p:cNvSpPr>
            <a:spLocks noGrp="1"/>
          </p:cNvSpPr>
          <p:nvPr>
            <p:ph sz="quarter" idx="15"/>
          </p:nvPr>
        </p:nvSpPr>
        <p:spPr>
          <a:xfrm>
            <a:off x="594360" y="2676525"/>
            <a:ext cx="8958714" cy="3597470"/>
          </a:xfrm>
        </p:spPr>
        <p:txBody>
          <a:bodyPr>
            <a:normAutofit/>
          </a:bodyPr>
          <a:lstStyle/>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District is permitted to remove the accused from class or activity allegation originated from if an investigation concludes that there is an immediate threat to physical safety of any student or other individual arising from allegations. (34 CFR 106.44(h), BP/AR 5145.71)</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If a student is removed, they must be provided with notice and an opportunity to challenge the decision. (34 CFR 106.44(g), BP/AR 5145.71)</a:t>
            </a:r>
          </a:p>
          <a:p>
            <a:endParaRPr lang="en-US"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FD2C8D20-0F7A-2DA0-2959-FB0E62075E70}"/>
              </a:ext>
            </a:extLst>
          </p:cNvPr>
          <p:cNvSpPr>
            <a:spLocks noGrp="1"/>
          </p:cNvSpPr>
          <p:nvPr>
            <p:ph type="sldNum" sz="quarter" idx="12"/>
          </p:nvPr>
        </p:nvSpPr>
        <p:spPr/>
        <p:txBody>
          <a:bodyPr/>
          <a:lstStyle/>
          <a:p>
            <a:fld id="{294A09A9-5501-47C1-A89A-A340965A2BE2}" type="slidenum">
              <a:rPr lang="en-US" smtClean="0"/>
              <a:pPr/>
              <a:t>35</a:t>
            </a:fld>
            <a:endParaRPr lang="en-US" dirty="0">
              <a:latin typeface="+mn-lt"/>
            </a:endParaRPr>
          </a:p>
        </p:txBody>
      </p:sp>
    </p:spTree>
    <p:extLst>
      <p:ext uri="{BB962C8B-B14F-4D97-AF65-F5344CB8AC3E}">
        <p14:creationId xmlns:p14="http://schemas.microsoft.com/office/powerpoint/2010/main" val="10545331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E7619-39A5-7B8E-6CDF-2E0AD5B1BE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2EA1183-A467-8035-382A-E5D234FDE5F5}"/>
              </a:ext>
            </a:extLst>
          </p:cNvPr>
          <p:cNvSpPr>
            <a:spLocks noGrp="1"/>
          </p:cNvSpPr>
          <p:nvPr>
            <p:ph type="title"/>
          </p:nvPr>
        </p:nvSpPr>
        <p:spPr>
          <a:xfrm>
            <a:off x="594359" y="259657"/>
            <a:ext cx="9778365" cy="1494596"/>
          </a:xfrm>
        </p:spPr>
        <p:txBody>
          <a:bodyPr/>
          <a:lstStyle/>
          <a:p>
            <a:r>
              <a:rPr lang="en-US" dirty="0"/>
              <a:t>Corrective/Disciplinary Actions</a:t>
            </a:r>
          </a:p>
        </p:txBody>
      </p:sp>
      <p:sp>
        <p:nvSpPr>
          <p:cNvPr id="5" name="Content Placeholder 4">
            <a:extLst>
              <a:ext uri="{FF2B5EF4-FFF2-40B4-BE49-F238E27FC236}">
                <a16:creationId xmlns:a16="http://schemas.microsoft.com/office/drawing/2014/main" id="{F3B361C0-7AA5-9176-B50C-60366D219A24}"/>
              </a:ext>
            </a:extLst>
          </p:cNvPr>
          <p:cNvSpPr>
            <a:spLocks noGrp="1"/>
          </p:cNvSpPr>
          <p:nvPr>
            <p:ph sz="quarter" idx="15"/>
          </p:nvPr>
        </p:nvSpPr>
        <p:spPr>
          <a:xfrm>
            <a:off x="594359" y="2310488"/>
            <a:ext cx="11117349" cy="4287855"/>
          </a:xfrm>
        </p:spPr>
        <p:txBody>
          <a:bodyPr>
            <a:noAutofit/>
          </a:bodyPr>
          <a:lstStyle/>
          <a:p>
            <a:pPr marL="342900" indent="-342900">
              <a:spcBef>
                <a:spcPts val="1200"/>
              </a:spcBef>
              <a:buFont typeface="Arial" panose="020B0604020202020204" pitchFamily="34" charset="0"/>
              <a:buChar char="•"/>
            </a:pPr>
            <a:r>
              <a:rPr lang="en-US" dirty="0">
                <a:latin typeface="Arial" panose="020B0604020202020204" pitchFamily="34" charset="0"/>
                <a:cs typeface="Arial" panose="020B0604020202020204" pitchFamily="34" charset="0"/>
              </a:rPr>
              <a:t>Optional and mandatory suspensions</a:t>
            </a:r>
          </a:p>
          <a:p>
            <a:pPr marL="342900" indent="-342900">
              <a:spcBef>
                <a:spcPts val="1200"/>
              </a:spcBef>
              <a:buFont typeface="Arial" panose="020B0604020202020204" pitchFamily="34" charset="0"/>
              <a:buChar char="•"/>
            </a:pPr>
            <a:r>
              <a:rPr lang="en-US" dirty="0">
                <a:latin typeface="Arial" panose="020B0604020202020204" pitchFamily="34" charset="0"/>
                <a:cs typeface="Arial" panose="020B0604020202020204" pitchFamily="34" charset="0"/>
              </a:rPr>
              <a:t>Other available corrective/disciplinary actions for students: (BP/AR 5145.71)</a:t>
            </a:r>
          </a:p>
          <a:p>
            <a:pPr marL="626364" lvl="1" indent="-342900">
              <a:spcBef>
                <a:spcPts val="600"/>
              </a:spcBef>
            </a:pPr>
            <a:r>
              <a:rPr lang="en-US" dirty="0">
                <a:latin typeface="Arial" panose="020B0604020202020204" pitchFamily="34" charset="0"/>
                <a:cs typeface="Arial" panose="020B0604020202020204" pitchFamily="34" charset="0"/>
              </a:rPr>
              <a:t>Transfer from a class or school as permitted by law</a:t>
            </a:r>
          </a:p>
          <a:p>
            <a:pPr marL="626364" lvl="1" indent="-342900">
              <a:spcBef>
                <a:spcPts val="600"/>
              </a:spcBef>
            </a:pPr>
            <a:r>
              <a:rPr lang="en-US" dirty="0">
                <a:latin typeface="Arial" panose="020B0604020202020204" pitchFamily="34" charset="0"/>
                <a:cs typeface="Arial" panose="020B0604020202020204" pitchFamily="34" charset="0"/>
              </a:rPr>
              <a:t>Parent/guardian conference</a:t>
            </a:r>
          </a:p>
          <a:p>
            <a:pPr marL="626364" lvl="1" indent="-342900">
              <a:spcBef>
                <a:spcPts val="600"/>
              </a:spcBef>
            </a:pPr>
            <a:r>
              <a:rPr lang="en-US" dirty="0">
                <a:latin typeface="Arial" panose="020B0604020202020204" pitchFamily="34" charset="0"/>
                <a:cs typeface="Arial" panose="020B0604020202020204" pitchFamily="34" charset="0"/>
              </a:rPr>
              <a:t>Education of student regarding impact of conduct on others</a:t>
            </a:r>
          </a:p>
          <a:p>
            <a:pPr marL="626364" lvl="1" indent="-342900">
              <a:spcBef>
                <a:spcPts val="600"/>
              </a:spcBef>
            </a:pPr>
            <a:r>
              <a:rPr lang="en-US" dirty="0">
                <a:latin typeface="Arial" panose="020B0604020202020204" pitchFamily="34" charset="0"/>
                <a:cs typeface="Arial" panose="020B0604020202020204" pitchFamily="34" charset="0"/>
              </a:rPr>
              <a:t>Positive behavior support</a:t>
            </a:r>
          </a:p>
          <a:p>
            <a:pPr marL="626364" lvl="1" indent="-342900">
              <a:spcBef>
                <a:spcPts val="600"/>
              </a:spcBef>
            </a:pPr>
            <a:r>
              <a:rPr lang="en-US" dirty="0">
                <a:latin typeface="Arial" panose="020B0604020202020204" pitchFamily="34" charset="0"/>
                <a:cs typeface="Arial" panose="020B0604020202020204" pitchFamily="34" charset="0"/>
              </a:rPr>
              <a:t>Referral of student-to-student success team</a:t>
            </a:r>
          </a:p>
          <a:p>
            <a:pPr marL="626364" lvl="1" indent="-342900">
              <a:spcBef>
                <a:spcPts val="600"/>
              </a:spcBef>
            </a:pPr>
            <a:r>
              <a:rPr lang="en-US" dirty="0">
                <a:latin typeface="Arial" panose="020B0604020202020204" pitchFamily="34" charset="0"/>
                <a:cs typeface="Arial" panose="020B0604020202020204" pitchFamily="34" charset="0"/>
              </a:rPr>
              <a:t>Denial of participation in school activities or revoking of other privileges as permitted by law</a:t>
            </a:r>
          </a:p>
          <a:p>
            <a:pPr marL="342900" indent="-342900">
              <a:spcBef>
                <a:spcPts val="1200"/>
              </a:spcBef>
              <a:buFont typeface="Arial" panose="020B0604020202020204" pitchFamily="34" charset="0"/>
              <a:buChar char="•"/>
            </a:pPr>
            <a:r>
              <a:rPr lang="en-US" dirty="0">
                <a:latin typeface="Arial" panose="020B0604020202020204" pitchFamily="34" charset="0"/>
                <a:cs typeface="Arial" panose="020B0604020202020204" pitchFamily="34" charset="0"/>
              </a:rPr>
              <a:t>Best practice tips</a:t>
            </a:r>
          </a:p>
          <a:p>
            <a:pPr marL="626364" lvl="1" indent="-342900">
              <a:spcBef>
                <a:spcPts val="600"/>
              </a:spcBef>
            </a:pPr>
            <a:r>
              <a:rPr lang="en-US" dirty="0">
                <a:latin typeface="Arial" panose="020B0604020202020204" pitchFamily="34" charset="0"/>
                <a:cs typeface="Arial" panose="020B0604020202020204" pitchFamily="34" charset="0"/>
              </a:rPr>
              <a:t>Think preventative/supportive measures first</a:t>
            </a:r>
          </a:p>
          <a:p>
            <a:pPr marL="626364" lvl="1" indent="-342900">
              <a:spcBef>
                <a:spcPts val="600"/>
              </a:spcBef>
            </a:pPr>
            <a:r>
              <a:rPr lang="en-US" dirty="0">
                <a:latin typeface="Arial" panose="020B0604020202020204" pitchFamily="34" charset="0"/>
                <a:cs typeface="Arial" panose="020B0604020202020204" pitchFamily="34" charset="0"/>
              </a:rPr>
              <a:t>Collaborate with staff and District departments</a:t>
            </a:r>
          </a:p>
          <a:p>
            <a:pPr marL="626364" lvl="1" indent="-342900">
              <a:spcBef>
                <a:spcPts val="600"/>
              </a:spcBef>
            </a:pPr>
            <a:r>
              <a:rPr lang="en-US" dirty="0">
                <a:latin typeface="Arial" panose="020B0604020202020204" pitchFamily="34" charset="0"/>
                <a:cs typeface="Arial" panose="020B0604020202020204" pitchFamily="34" charset="0"/>
              </a:rPr>
              <a:t>Closing the loop and document actions taken</a:t>
            </a:r>
          </a:p>
          <a:p>
            <a:pPr marL="626364" lvl="1" indent="-342900">
              <a:spcBef>
                <a:spcPts val="600"/>
              </a:spcBef>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pPr>
              <a:spcBef>
                <a:spcPts val="600"/>
              </a:spcBef>
            </a:pPr>
            <a:endParaRPr lang="en-US"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8B50A4DE-D226-45C2-914C-D867D5C6F7FC}"/>
              </a:ext>
            </a:extLst>
          </p:cNvPr>
          <p:cNvSpPr>
            <a:spLocks noGrp="1"/>
          </p:cNvSpPr>
          <p:nvPr>
            <p:ph type="sldNum" sz="quarter" idx="12"/>
          </p:nvPr>
        </p:nvSpPr>
        <p:spPr/>
        <p:txBody>
          <a:bodyPr/>
          <a:lstStyle/>
          <a:p>
            <a:fld id="{294A09A9-5501-47C1-A89A-A340965A2BE2}" type="slidenum">
              <a:rPr lang="en-US" smtClean="0"/>
              <a:pPr/>
              <a:t>36</a:t>
            </a:fld>
            <a:endParaRPr lang="en-US" dirty="0">
              <a:latin typeface="+mn-lt"/>
            </a:endParaRPr>
          </a:p>
        </p:txBody>
      </p:sp>
    </p:spTree>
    <p:extLst>
      <p:ext uri="{BB962C8B-B14F-4D97-AF65-F5344CB8AC3E}">
        <p14:creationId xmlns:p14="http://schemas.microsoft.com/office/powerpoint/2010/main" val="5411374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ood human figure">
            <a:extLst>
              <a:ext uri="{FF2B5EF4-FFF2-40B4-BE49-F238E27FC236}">
                <a16:creationId xmlns:a16="http://schemas.microsoft.com/office/drawing/2014/main" id="{082CDEB1-02F1-8BE1-3ABC-834090E6DF16}"/>
              </a:ext>
            </a:extLst>
          </p:cNvPr>
          <p:cNvPicPr>
            <a:picLocks noChangeAspect="1"/>
          </p:cNvPicPr>
          <p:nvPr/>
        </p:nvPicPr>
        <p:blipFill>
          <a:blip r:embed="rId2"/>
          <a:srcRect b="15453"/>
          <a:stretch/>
        </p:blipFill>
        <p:spPr>
          <a:xfrm>
            <a:off x="20" y="10"/>
            <a:ext cx="12191980" cy="688053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a:noFill/>
        </p:spPr>
      </p:pic>
      <p:sp>
        <p:nvSpPr>
          <p:cNvPr id="4" name="Title 3">
            <a:extLst>
              <a:ext uri="{FF2B5EF4-FFF2-40B4-BE49-F238E27FC236}">
                <a16:creationId xmlns:a16="http://schemas.microsoft.com/office/drawing/2014/main" id="{131B90A4-EE3B-7C21-4643-3F08E4ECAA2B}"/>
              </a:ext>
            </a:extLst>
          </p:cNvPr>
          <p:cNvSpPr>
            <a:spLocks noGrp="1"/>
          </p:cNvSpPr>
          <p:nvPr>
            <p:ph type="title"/>
          </p:nvPr>
        </p:nvSpPr>
        <p:spPr>
          <a:xfrm>
            <a:off x="6309359" y="444933"/>
            <a:ext cx="5477479" cy="3291840"/>
          </a:xfrm>
        </p:spPr>
        <p:txBody>
          <a:bodyPr anchor="b">
            <a:normAutofit/>
          </a:bodyPr>
          <a:lstStyle/>
          <a:p>
            <a:r>
              <a:rPr lang="en-US" dirty="0"/>
              <a:t>Any Questions?</a:t>
            </a:r>
          </a:p>
        </p:txBody>
      </p:sp>
    </p:spTree>
    <p:extLst>
      <p:ext uri="{BB962C8B-B14F-4D97-AF65-F5344CB8AC3E}">
        <p14:creationId xmlns:p14="http://schemas.microsoft.com/office/powerpoint/2010/main" val="6045852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690C9-39A9-B471-918D-015CC4A038D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69675A2-DB3A-D621-5224-73F1C2CB7B17}"/>
              </a:ext>
            </a:extLst>
          </p:cNvPr>
          <p:cNvSpPr>
            <a:spLocks noGrp="1"/>
          </p:cNvSpPr>
          <p:nvPr>
            <p:ph type="title"/>
          </p:nvPr>
        </p:nvSpPr>
        <p:spPr>
          <a:xfrm>
            <a:off x="575310" y="278129"/>
            <a:ext cx="5063490" cy="2354026"/>
          </a:xfrm>
        </p:spPr>
        <p:txBody>
          <a:bodyPr anchor="b">
            <a:normAutofit/>
          </a:bodyPr>
          <a:lstStyle/>
          <a:p>
            <a:r>
              <a:rPr lang="en-US" dirty="0"/>
              <a:t>Thank you</a:t>
            </a:r>
          </a:p>
        </p:txBody>
      </p:sp>
      <p:sp>
        <p:nvSpPr>
          <p:cNvPr id="18" name="Text Placeholder 3">
            <a:extLst>
              <a:ext uri="{FF2B5EF4-FFF2-40B4-BE49-F238E27FC236}">
                <a16:creationId xmlns:a16="http://schemas.microsoft.com/office/drawing/2014/main" id="{24D79C5C-EB6C-68DB-D64D-AE30335A15AC}"/>
              </a:ext>
            </a:extLst>
          </p:cNvPr>
          <p:cNvSpPr>
            <a:spLocks noGrp="1"/>
          </p:cNvSpPr>
          <p:nvPr>
            <p:ph sz="quarter" idx="16"/>
          </p:nvPr>
        </p:nvSpPr>
        <p:spPr>
          <a:xfrm>
            <a:off x="585122" y="3057908"/>
            <a:ext cx="3996114" cy="3204348"/>
          </a:xfrm>
        </p:spPr>
        <p:txBody>
          <a:bodyPr>
            <a:noAutofit/>
          </a:bodyPr>
          <a:lstStyle/>
          <a:p>
            <a:r>
              <a:rPr lang="en-US" b="1" dirty="0">
                <a:latin typeface="Arial" panose="020B0604020202020204" pitchFamily="34" charset="0"/>
                <a:cs typeface="Arial" panose="020B0604020202020204" pitchFamily="34" charset="0"/>
              </a:rPr>
              <a:t>Mundell Odlum &amp; Haws, LLP</a:t>
            </a:r>
          </a:p>
          <a:p>
            <a:pPr>
              <a:spcBef>
                <a:spcPts val="600"/>
              </a:spcBef>
            </a:pPr>
            <a:endParaRPr lang="en-US" sz="1000" b="1" dirty="0">
              <a:latin typeface="Arial" panose="020B0604020202020204" pitchFamily="34" charset="0"/>
              <a:cs typeface="Arial" panose="020B0604020202020204" pitchFamily="34" charset="0"/>
            </a:endParaRPr>
          </a:p>
          <a:p>
            <a:pPr>
              <a:spcBef>
                <a:spcPts val="600"/>
              </a:spcBef>
            </a:pPr>
            <a:r>
              <a:rPr lang="en-US" b="1" dirty="0">
                <a:latin typeface="Arial" panose="020B0604020202020204" pitchFamily="34" charset="0"/>
                <a:cs typeface="Arial" panose="020B0604020202020204" pitchFamily="34" charset="0"/>
              </a:rPr>
              <a:t>Jim C. Moore </a:t>
            </a:r>
          </a:p>
          <a:p>
            <a:pPr>
              <a:spcBef>
                <a:spcPts val="600"/>
              </a:spcBef>
            </a:pPr>
            <a:r>
              <a:rPr lang="en-US" dirty="0">
                <a:latin typeface="Arial" panose="020B0604020202020204" pitchFamily="34" charset="0"/>
                <a:cs typeface="Arial" panose="020B0604020202020204" pitchFamily="34" charset="0"/>
              </a:rPr>
              <a:t>909-308-2485</a:t>
            </a:r>
          </a:p>
          <a:p>
            <a:pPr>
              <a:spcBef>
                <a:spcPts val="600"/>
              </a:spcBef>
            </a:pPr>
            <a:r>
              <a:rPr lang="en-US" dirty="0">
                <a:latin typeface="Arial" panose="020B0604020202020204" pitchFamily="34" charset="0"/>
                <a:cs typeface="Arial" panose="020B0604020202020204" pitchFamily="34" charset="0"/>
                <a:hlinkClick r:id="rId2"/>
              </a:rPr>
              <a:t>jmoore@mohlaw.com</a:t>
            </a:r>
            <a:endParaRPr lang="en-US" dirty="0">
              <a:latin typeface="Arial" panose="020B0604020202020204" pitchFamily="34" charset="0"/>
              <a:cs typeface="Arial" panose="020B0604020202020204" pitchFamily="34" charset="0"/>
            </a:endParaRPr>
          </a:p>
          <a:p>
            <a:pPr>
              <a:spcBef>
                <a:spcPts val="600"/>
              </a:spcBef>
            </a:pPr>
            <a:endParaRPr lang="en-US" sz="1000" dirty="0">
              <a:latin typeface="Arial" panose="020B0604020202020204" pitchFamily="34" charset="0"/>
              <a:cs typeface="Arial" panose="020B0604020202020204" pitchFamily="34" charset="0"/>
            </a:endParaRPr>
          </a:p>
          <a:p>
            <a:pPr>
              <a:spcBef>
                <a:spcPts val="600"/>
              </a:spcBef>
            </a:pPr>
            <a:r>
              <a:rPr lang="en-US" b="1" dirty="0">
                <a:latin typeface="Arial" panose="020B0604020202020204" pitchFamily="34" charset="0"/>
                <a:cs typeface="Arial" panose="020B0604020202020204" pitchFamily="34" charset="0"/>
              </a:rPr>
              <a:t>Joyce Yu</a:t>
            </a:r>
          </a:p>
          <a:p>
            <a:pPr>
              <a:spcBef>
                <a:spcPts val="600"/>
              </a:spcBef>
            </a:pPr>
            <a:r>
              <a:rPr lang="en-US" b="0" dirty="0">
                <a:latin typeface="Arial" panose="020B0604020202020204" pitchFamily="34" charset="0"/>
                <a:cs typeface="Arial" panose="020B0604020202020204" pitchFamily="34" charset="0"/>
              </a:rPr>
              <a:t>909-308-2498</a:t>
            </a:r>
          </a:p>
          <a:p>
            <a:pPr>
              <a:spcBef>
                <a:spcPts val="600"/>
              </a:spcBef>
            </a:pPr>
            <a:r>
              <a:rPr lang="en-US" dirty="0">
                <a:latin typeface="Arial" panose="020B0604020202020204" pitchFamily="34" charset="0"/>
                <a:cs typeface="Arial" panose="020B0604020202020204" pitchFamily="34" charset="0"/>
                <a:hlinkClick r:id="rId3"/>
              </a:rPr>
              <a:t>jyu@mohlaw.com</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p:txBody>
      </p:sp>
      <p:sp>
        <p:nvSpPr>
          <p:cNvPr id="23" name="Slide Number Placeholder 4">
            <a:extLst>
              <a:ext uri="{FF2B5EF4-FFF2-40B4-BE49-F238E27FC236}">
                <a16:creationId xmlns:a16="http://schemas.microsoft.com/office/drawing/2014/main" id="{45C2EF10-9D17-78DC-5967-0D0A08D1FA59}"/>
              </a:ext>
            </a:extLst>
          </p:cNvPr>
          <p:cNvSpPr>
            <a:spLocks noGrp="1"/>
          </p:cNvSpPr>
          <p:nvPr>
            <p:ph type="sldNum" sz="quarter" idx="12"/>
          </p:nvPr>
        </p:nvSpPr>
        <p:spPr>
          <a:xfrm>
            <a:off x="594360" y="6332220"/>
            <a:ext cx="523240" cy="247651"/>
          </a:xfrm>
        </p:spPr>
        <p:txBody>
          <a:bodyPr/>
          <a:lstStyle/>
          <a:p>
            <a:pPr>
              <a:spcAft>
                <a:spcPts val="600"/>
              </a:spcAft>
            </a:pPr>
            <a:fld id="{294A09A9-5501-47C1-A89A-A340965A2BE2}" type="slidenum">
              <a:rPr lang="en-US" smtClean="0"/>
              <a:pPr>
                <a:spcAft>
                  <a:spcPts val="600"/>
                </a:spcAft>
              </a:pPr>
              <a:t>38</a:t>
            </a:fld>
            <a:endParaRPr lang="en-US">
              <a:latin typeface="+mn-lt"/>
            </a:endParaRPr>
          </a:p>
        </p:txBody>
      </p:sp>
      <p:sp>
        <p:nvSpPr>
          <p:cNvPr id="13" name="Slide Number Placeholder 4" hidden="1">
            <a:extLst>
              <a:ext uri="{FF2B5EF4-FFF2-40B4-BE49-F238E27FC236}">
                <a16:creationId xmlns:a16="http://schemas.microsoft.com/office/drawing/2014/main" id="{1AE64EBB-4485-3A91-9AFD-AF57CC2FC3E5}"/>
              </a:ext>
            </a:extLst>
          </p:cNvPr>
          <p:cNvSpPr>
            <a:spLocks noGrp="1"/>
          </p:cNvSpPr>
          <p:nvPr>
            <p:ph type="sldNum" sz="quarter" idx="4294967295"/>
          </p:nvPr>
        </p:nvSpPr>
        <p:spPr>
          <a:xfrm>
            <a:off x="594360" y="6332220"/>
            <a:ext cx="523240" cy="247651"/>
          </a:xfrm>
        </p:spPr>
        <p:txBody>
          <a:bodyPr/>
          <a:lstStyle/>
          <a:p>
            <a:pPr>
              <a:spcAft>
                <a:spcPts val="600"/>
              </a:spcAft>
            </a:pPr>
            <a:fld id="{294A09A9-5501-47C1-A89A-A340965A2BE2}" type="slidenum">
              <a:rPr lang="en-US" smtClean="0"/>
              <a:pPr>
                <a:spcAft>
                  <a:spcPts val="600"/>
                </a:spcAft>
              </a:pPr>
              <a:t>38</a:t>
            </a:fld>
            <a:endParaRPr lang="en-US">
              <a:latin typeface="+mn-lt"/>
            </a:endParaRPr>
          </a:p>
        </p:txBody>
      </p:sp>
      <p:pic>
        <p:nvPicPr>
          <p:cNvPr id="15" name="Picture Placeholder 14" descr="Yellow pencils on a red background">
            <a:extLst>
              <a:ext uri="{FF2B5EF4-FFF2-40B4-BE49-F238E27FC236}">
                <a16:creationId xmlns:a16="http://schemas.microsoft.com/office/drawing/2014/main" id="{877E2BAF-9ED9-1EEE-F518-3ED46031DB6F}"/>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l="20226" r="20226"/>
          <a:stretch>
            <a:fillRect/>
          </a:stretch>
        </p:blipFill>
        <p:spPr/>
      </p:pic>
    </p:spTree>
    <p:extLst>
      <p:ext uri="{BB962C8B-B14F-4D97-AF65-F5344CB8AC3E}">
        <p14:creationId xmlns:p14="http://schemas.microsoft.com/office/powerpoint/2010/main" val="628263333"/>
      </p:ext>
    </p:extLst>
  </p:cSld>
  <p:clrMapOvr>
    <a:masterClrMapping/>
  </p:clrMapOvr>
</p:sld>
</file>

<file path=ppt/theme/theme1.xml><?xml version="1.0" encoding="utf-8"?>
<a:theme xmlns:a="http://schemas.openxmlformats.org/drawingml/2006/main" name="Custom">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853419_Win32_SL_V5" id="{958D2C9E-948D-4354-BF9D-DF8AE3C2B240}" vid="{22D4A967-05D2-4D72-8594-54CFF34148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4B194E-8B30-4377-8C59-ECFB902D2A26}">
  <ds:schemaRefs>
    <ds:schemaRef ds:uri="16c05727-aa75-4e4a-9b5f-8a80a1165891"/>
    <ds:schemaRef ds:uri="http://schemas.microsoft.com/office/2006/documentManagement/types"/>
    <ds:schemaRef ds:uri="http://schemas.microsoft.com/office/2006/metadata/properties"/>
    <ds:schemaRef ds:uri="http://purl.org/dc/dcmitype/"/>
    <ds:schemaRef ds:uri="http://schemas.microsoft.com/office/infopath/2007/PartnerControls"/>
    <ds:schemaRef ds:uri="http://www.w3.org/XML/1998/namespace"/>
    <ds:schemaRef ds:uri="http://schemas.openxmlformats.org/package/2006/metadata/core-properties"/>
    <ds:schemaRef ds:uri="http://purl.org/dc/terms/"/>
    <ds:schemaRef ds:uri="230e9df3-be65-4c73-a93b-d1236ebd677e"/>
    <ds:schemaRef ds:uri="71af3243-3dd4-4a8d-8c0d-dd76da1f02a5"/>
    <ds:schemaRef ds:uri="http://schemas.microsoft.com/sharepoint/v3"/>
    <ds:schemaRef ds:uri="http://purl.org/dc/elements/1.1/"/>
  </ds:schemaRefs>
</ds:datastoreItem>
</file>

<file path=customXml/itemProps2.xml><?xml version="1.0" encoding="utf-8"?>
<ds:datastoreItem xmlns:ds="http://schemas.openxmlformats.org/officeDocument/2006/customXml" ds:itemID="{92DB9E12-8AC3-4138-BF4D-720A5525AB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21FFAC0-05A2-416A-B06C-C248395482CF}">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12588</TotalTime>
  <Words>2420</Words>
  <Application>Microsoft Office PowerPoint</Application>
  <PresentationFormat>Widescreen</PresentationFormat>
  <Paragraphs>312</Paragraphs>
  <Slides>38</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Courier New</vt:lpstr>
      <vt:lpstr>Franklin Gothic Book</vt:lpstr>
      <vt:lpstr>Franklin Gothic Demi</vt:lpstr>
      <vt:lpstr>Custom</vt:lpstr>
      <vt:lpstr>Fontana Unified School District  Title IX Compliance &amp; Complaint Procedures  April 17, 2025</vt:lpstr>
      <vt:lpstr>Agenda</vt:lpstr>
      <vt:lpstr>1. Title IX Regulations</vt:lpstr>
      <vt:lpstr>2024 Final Rule</vt:lpstr>
      <vt:lpstr>Title IX</vt:lpstr>
      <vt:lpstr>“On the Basis of Sex”</vt:lpstr>
      <vt:lpstr>“Excluded from Participation; Denied Benefits” </vt:lpstr>
      <vt:lpstr>“Discrimination”</vt:lpstr>
      <vt:lpstr>“Severe”</vt:lpstr>
      <vt:lpstr>“Pervasive”</vt:lpstr>
      <vt:lpstr>“Objectively Offensive”</vt:lpstr>
      <vt:lpstr>“Any Educational Program or Activity”</vt:lpstr>
      <vt:lpstr>2. Staff Responsibility: Knowledge, Reporting, Response</vt:lpstr>
      <vt:lpstr>Staff Responsibility: Knowledge, Reporting &amp; Response</vt:lpstr>
      <vt:lpstr>Staff Responsibility: Knowledge &amp; Reporting</vt:lpstr>
      <vt:lpstr>Staff Responsibility: Mandatory Reporting</vt:lpstr>
      <vt:lpstr>Staff Responsibility: Response</vt:lpstr>
      <vt:lpstr>Staff Responsibility: Response (Site Admin)</vt:lpstr>
      <vt:lpstr>3. Title IX Complaint Process</vt:lpstr>
      <vt:lpstr>FUSD Title IX Team Roles</vt:lpstr>
      <vt:lpstr>Title IX Coordinator</vt:lpstr>
      <vt:lpstr>FUSD’s Title IX Coordinator Information</vt:lpstr>
      <vt:lpstr>Investigator</vt:lpstr>
      <vt:lpstr>Decision-Maker (Initial Investigation)</vt:lpstr>
      <vt:lpstr>Decision-Maker (Appeal)</vt:lpstr>
      <vt:lpstr>Facilitator (for Informal Resolution)</vt:lpstr>
      <vt:lpstr>Supportive Measure Coordinator </vt:lpstr>
      <vt:lpstr>Site Admin Roles in the Complaint Process</vt:lpstr>
      <vt:lpstr>Retaliation</vt:lpstr>
      <vt:lpstr>Confidentiality</vt:lpstr>
      <vt:lpstr>Title IX Timeline</vt:lpstr>
      <vt:lpstr>Filing Complaint with U.S. Department of Education’s Office for Civil Rights &amp; Suit</vt:lpstr>
      <vt:lpstr>4. District Responses &amp; Corrective Measures </vt:lpstr>
      <vt:lpstr>Supportive Measures</vt:lpstr>
      <vt:lpstr>Emergency Removal from School</vt:lpstr>
      <vt:lpstr>Corrective/Disciplinary Actions</vt:lpstr>
      <vt:lpstr>Any 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Tyler  Stinehart</dc:creator>
  <cp:lastModifiedBy>Joyce Yu</cp:lastModifiedBy>
  <cp:revision>66</cp:revision>
  <cp:lastPrinted>2025-04-09T21:10:00Z</cp:lastPrinted>
  <dcterms:created xsi:type="dcterms:W3CDTF">2025-04-04T22:54:10Z</dcterms:created>
  <dcterms:modified xsi:type="dcterms:W3CDTF">2025-04-16T19:57:02Z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