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8288000" cy="10287000"/>
  <p:notesSz cx="6858000" cy="9144000"/>
  <p:embeddedFontLst>
    <p:embeddedFont>
      <p:font typeface="Helvetica World Bold" panose="020B0604020202020204" charset="-128"/>
      <p:regular r:id="rId64"/>
    </p:embeddedFont>
    <p:embeddedFont>
      <p:font typeface="Asap Condensed Bold" panose="020B0604020202020204" charset="0"/>
      <p:regular r:id="rId65"/>
      <p:bold r:id="rId66"/>
    </p:embeddedFont>
    <p:embeddedFont>
      <p:font typeface="Barlow Bold" panose="020B0604020202020204" charset="0"/>
      <p:regular r:id="rId67"/>
      <p:bold r:id="rId68"/>
    </p:embeddedFont>
    <p:embeddedFont>
      <p:font typeface="Calibri" panose="020F0502020204030204" pitchFamily="34" charset="0"/>
      <p:regular r:id="rId69"/>
      <p:bold r:id="rId70"/>
      <p:italic r:id="rId71"/>
      <p:boldItalic r:id="rId72"/>
    </p:embeddedFont>
    <p:embeddedFont>
      <p:font typeface="Clear Sans" panose="020B0604020202020204" charset="0"/>
      <p:regular r:id="rId73"/>
    </p:embeddedFont>
    <p:embeddedFont>
      <p:font typeface="Clear Sans Bold" panose="020B0604020202020204" charset="0"/>
      <p:regular r:id="rId74"/>
      <p:bold r:id="rId75"/>
    </p:embeddedFont>
    <p:embeddedFont>
      <p:font typeface="Horizon" panose="020B0604020202020204" charset="0"/>
      <p:regular r:id="rId76"/>
      <p:bold r:id="rId77"/>
    </p:embeddedFont>
    <p:embeddedFont>
      <p:font typeface="Liberation Sans Bold" panose="020B0604020202020204" charset="0"/>
      <p:regular r:id="rId78"/>
      <p:bold r:id="rId79"/>
    </p:embeddedFont>
    <p:embeddedFont>
      <p:font typeface="Montserrat" panose="020B0604020202020204" charset="0"/>
      <p:regular r:id="rId80"/>
      <p:bold r:id="rId81"/>
      <p:italic r:id="rId82"/>
      <p:boldItalic r:id="rId83"/>
    </p:embeddedFont>
    <p:embeddedFont>
      <p:font typeface="Montserrat Bold" panose="020B0604020202020204" charset="0"/>
      <p:regular r:id="rId84"/>
      <p:bold r:id="rId85"/>
    </p:embeddedFont>
    <p:embeddedFont>
      <p:font typeface="Montserrat Heavy" panose="020B0604020202020204" charset="0"/>
      <p:regular r:id="rId86"/>
      <p:bold r:id="rId87"/>
    </p:embeddedFont>
    <p:embeddedFont>
      <p:font typeface="Open Sauce Bold Italics" panose="020B0604020202020204" charset="0"/>
      <p:regular r:id="rId88"/>
      <p:bold r:id="rId89"/>
      <p:italic r:id="rId90"/>
      <p:boldItalic r:id="rId91"/>
    </p:embeddedFont>
    <p:embeddedFont>
      <p:font typeface="Poppins" panose="020B0604020202020204" charset="0"/>
      <p:regular r:id="rId92"/>
      <p:bold r:id="rId93"/>
      <p:italic r:id="rId94"/>
      <p:boldItalic r:id="rId95"/>
    </p:embeddedFont>
    <p:embeddedFont>
      <p:font typeface="Poppins Bold" panose="020B0604020202020204" charset="0"/>
      <p:regular r:id="rId96"/>
      <p:bold r:id="rId97"/>
    </p:embeddedFont>
    <p:embeddedFont>
      <p:font typeface="Public Sans" panose="020B0604020202020204" charset="0"/>
      <p:regular r:id="rId98"/>
    </p:embeddedFont>
    <p:embeddedFont>
      <p:font typeface="Public Sans Bold" panose="020B0604020202020204" charset="0"/>
      <p:regular r:id="rId99"/>
    </p:embeddedFont>
    <p:embeddedFont>
      <p:font typeface="Times New Roman Bold" panose="02020803070505020304" pitchFamily="18" charset="0"/>
      <p:regular r:id="rId100"/>
      <p:bold r:id="rId101"/>
    </p:embeddedFont>
    <p:embeddedFont>
      <p:font typeface="Times New Roman Italics" panose="020B0604020202020204" charset="0"/>
      <p:regular r:id="rId102"/>
      <p:italic r:id="rId10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78" y="2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5.fntdata"/><Relationship Id="rId84" Type="http://schemas.openxmlformats.org/officeDocument/2006/relationships/font" Target="fonts/font21.fntdata"/><Relationship Id="rId89" Type="http://schemas.openxmlformats.org/officeDocument/2006/relationships/font" Target="fonts/font26.fntdata"/><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1.fntdata"/><Relationship Id="rId79" Type="http://schemas.openxmlformats.org/officeDocument/2006/relationships/font" Target="fonts/font16.fntdata"/><Relationship Id="rId102" Type="http://schemas.openxmlformats.org/officeDocument/2006/relationships/font" Target="fonts/font39.fntdata"/><Relationship Id="rId5" Type="http://schemas.openxmlformats.org/officeDocument/2006/relationships/slide" Target="slides/slide4.xml"/><Relationship Id="rId90" Type="http://schemas.openxmlformats.org/officeDocument/2006/relationships/font" Target="fonts/font27.fntdata"/><Relationship Id="rId95" Type="http://schemas.openxmlformats.org/officeDocument/2006/relationships/font" Target="fonts/font3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1.fntdata"/><Relationship Id="rId69" Type="http://schemas.openxmlformats.org/officeDocument/2006/relationships/font" Target="fonts/font6.fntdata"/><Relationship Id="rId80" Type="http://schemas.openxmlformats.org/officeDocument/2006/relationships/font" Target="fonts/font17.fntdata"/><Relationship Id="rId85" Type="http://schemas.openxmlformats.org/officeDocument/2006/relationships/font" Target="fonts/font22.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4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schemas.openxmlformats.org/officeDocument/2006/relationships/font" Target="fonts/font25.fntdata"/><Relationship Id="rId91" Type="http://schemas.openxmlformats.org/officeDocument/2006/relationships/font" Target="fonts/font28.fntdata"/><Relationship Id="rId96"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94" Type="http://schemas.openxmlformats.org/officeDocument/2006/relationships/font" Target="fonts/font31.fntdata"/><Relationship Id="rId99" Type="http://schemas.openxmlformats.org/officeDocument/2006/relationships/font" Target="fonts/font36.fntdata"/><Relationship Id="rId101" Type="http://schemas.openxmlformats.org/officeDocument/2006/relationships/font" Target="fonts/font3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3.fntdata"/><Relationship Id="rId97" Type="http://schemas.openxmlformats.org/officeDocument/2006/relationships/font" Target="fonts/font34.fntdata"/><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8.fntdata"/><Relationship Id="rId92" Type="http://schemas.openxmlformats.org/officeDocument/2006/relationships/font" Target="fonts/font2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3.fntdata"/><Relationship Id="rId87" Type="http://schemas.openxmlformats.org/officeDocument/2006/relationships/font" Target="fonts/font24.fntdata"/><Relationship Id="rId61" Type="http://schemas.openxmlformats.org/officeDocument/2006/relationships/slide" Target="slides/slide60.xml"/><Relationship Id="rId82"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4.fntdata"/><Relationship Id="rId100" Type="http://schemas.openxmlformats.org/officeDocument/2006/relationships/font" Target="fonts/font37.fntdata"/><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93" Type="http://schemas.openxmlformats.org/officeDocument/2006/relationships/font" Target="fonts/font30.fntdata"/><Relationship Id="rId98" Type="http://schemas.openxmlformats.org/officeDocument/2006/relationships/font" Target="fonts/font3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8.svg"/><Relationship Id="rId7" Type="http://schemas.openxmlformats.org/officeDocument/2006/relationships/image" Target="../media/image11.jpeg"/><Relationship Id="rId12"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15.svg"/><Relationship Id="rId5" Type="http://schemas.openxmlformats.org/officeDocument/2006/relationships/image" Target="../media/image10.sv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sv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38.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47.jpe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46.jpeg"/><Relationship Id="rId19" Type="http://schemas.openxmlformats.org/officeDocument/2006/relationships/image" Target="../media/image55.svg"/><Relationship Id="rId4" Type="http://schemas.openxmlformats.org/officeDocument/2006/relationships/image" Target="../media/image40.png"/><Relationship Id="rId9" Type="http://schemas.openxmlformats.org/officeDocument/2006/relationships/image" Target="../media/image45.svg"/><Relationship Id="rId14"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52.pn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51.svg"/><Relationship Id="rId2" Type="http://schemas.openxmlformats.org/officeDocument/2006/relationships/image" Target="../media/image38.png"/><Relationship Id="rId16" Type="http://schemas.openxmlformats.org/officeDocument/2006/relationships/image" Target="../media/image55.sv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50.png"/><Relationship Id="rId5" Type="http://schemas.openxmlformats.org/officeDocument/2006/relationships/image" Target="../media/image41.svg"/><Relationship Id="rId15" Type="http://schemas.openxmlformats.org/officeDocument/2006/relationships/image" Target="../media/image54.png"/><Relationship Id="rId10" Type="http://schemas.openxmlformats.org/officeDocument/2006/relationships/image" Target="../media/image49.svg"/><Relationship Id="rId4" Type="http://schemas.openxmlformats.org/officeDocument/2006/relationships/image" Target="../media/image40.png"/><Relationship Id="rId9" Type="http://schemas.openxmlformats.org/officeDocument/2006/relationships/image" Target="../media/image48.png"/><Relationship Id="rId14" Type="http://schemas.openxmlformats.org/officeDocument/2006/relationships/image" Target="../media/image53.sv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38.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58.jpe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57.jpeg"/><Relationship Id="rId19" Type="http://schemas.openxmlformats.org/officeDocument/2006/relationships/image" Target="../media/image55.svg"/><Relationship Id="rId4" Type="http://schemas.openxmlformats.org/officeDocument/2006/relationships/image" Target="../media/image40.png"/><Relationship Id="rId9" Type="http://schemas.openxmlformats.org/officeDocument/2006/relationships/image" Target="../media/image45.svg"/><Relationship Id="rId1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38.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60.jpe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59.jpeg"/><Relationship Id="rId19" Type="http://schemas.openxmlformats.org/officeDocument/2006/relationships/image" Target="../media/image55.svg"/><Relationship Id="rId4" Type="http://schemas.openxmlformats.org/officeDocument/2006/relationships/image" Target="../media/image40.png"/><Relationship Id="rId9" Type="http://schemas.openxmlformats.org/officeDocument/2006/relationships/image" Target="../media/image45.svg"/><Relationship Id="rId14"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38.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2.png"/><Relationship Id="rId11" Type="http://schemas.openxmlformats.org/officeDocument/2006/relationships/image" Target="../media/image62.jpe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61.jpeg"/><Relationship Id="rId19" Type="http://schemas.openxmlformats.org/officeDocument/2006/relationships/image" Target="../media/image55.svg"/><Relationship Id="rId4" Type="http://schemas.openxmlformats.org/officeDocument/2006/relationships/image" Target="../media/image40.png"/><Relationship Id="rId9" Type="http://schemas.openxmlformats.org/officeDocument/2006/relationships/image" Target="../media/image45.svg"/><Relationship Id="rId14" Type="http://schemas.openxmlformats.org/officeDocument/2006/relationships/image" Target="../media/image50.png"/></Relationships>
</file>

<file path=ppt/slides/_rels/slide1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svg"/><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67.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72.svg"/><Relationship Id="rId4" Type="http://schemas.openxmlformats.org/officeDocument/2006/relationships/image" Target="../media/image71.png"/></Relationships>
</file>

<file path=ppt/slides/_rels/slide16.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67.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72.svg"/><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67.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72.sv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67.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72.sv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image" Target="../media/image67.sv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72.sv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65.svg"/><Relationship Id="rId7" Type="http://schemas.openxmlformats.org/officeDocument/2006/relationships/image" Target="../media/image74.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67.sv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svg"/><Relationship Id="rId4" Type="http://schemas.openxmlformats.org/officeDocument/2006/relationships/image" Target="../media/image78.png"/></Relationships>
</file>

<file path=ppt/slides/_rels/slide22.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3.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79.svg"/><Relationship Id="rId4" Type="http://schemas.openxmlformats.org/officeDocument/2006/relationships/image" Target="../media/image78.png"/></Relationships>
</file>

<file path=ppt/slides/_rels/slide23.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6.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79.sv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89.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79.sv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2.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79.sv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5.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79.svg"/><Relationship Id="rId4" Type="http://schemas.openxmlformats.org/officeDocument/2006/relationships/image" Target="../media/image78.png"/></Relationships>
</file>

<file path=ppt/slides/_rels/slide27.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8.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79.sv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1.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79.svg"/><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image" Target="../media/image104.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79.svg"/><Relationship Id="rId4" Type="http://schemas.openxmlformats.org/officeDocument/2006/relationships/image" Target="../media/image78.png"/></Relationships>
</file>

<file path=ppt/slides/_rels/slide3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79.svg"/><Relationship Id="rId4" Type="http://schemas.openxmlformats.org/officeDocument/2006/relationships/image" Target="../media/image78.png"/></Relationships>
</file>

<file path=ppt/slides/_rels/slide31.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09.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79.sv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112.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79.svg"/><Relationship Id="rId4" Type="http://schemas.openxmlformats.org/officeDocument/2006/relationships/image" Target="../media/image78.png"/></Relationships>
</file>

<file path=ppt/slides/_rels/slide33.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115.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14.png"/><Relationship Id="rId5" Type="http://schemas.openxmlformats.org/officeDocument/2006/relationships/image" Target="../media/image79.sv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18.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79.svg"/><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1.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79.svg"/><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4.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23.png"/><Relationship Id="rId5" Type="http://schemas.openxmlformats.org/officeDocument/2006/relationships/image" Target="../media/image79.sv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3" Type="http://schemas.openxmlformats.org/officeDocument/2006/relationships/image" Target="../media/image125.jpeg"/><Relationship Id="rId7" Type="http://schemas.openxmlformats.org/officeDocument/2006/relationships/image" Target="../media/image127.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79.svg"/><Relationship Id="rId4" Type="http://schemas.openxmlformats.org/officeDocument/2006/relationships/image" Target="../media/image78.png"/></Relationships>
</file>

<file path=ppt/slides/_rels/slide38.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0.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79.svg"/><Relationship Id="rId4" Type="http://schemas.openxmlformats.org/officeDocument/2006/relationships/image" Target="../media/image78.png"/></Relationships>
</file>

<file path=ppt/slides/_rels/slide39.xml.rels><?xml version="1.0" encoding="UTF-8" standalone="yes"?>
<Relationships xmlns="http://schemas.openxmlformats.org/package/2006/relationships"><Relationship Id="rId3" Type="http://schemas.openxmlformats.org/officeDocument/2006/relationships/image" Target="../media/image131.jpeg"/><Relationship Id="rId7" Type="http://schemas.openxmlformats.org/officeDocument/2006/relationships/image" Target="../media/image133.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32.png"/><Relationship Id="rId5" Type="http://schemas.openxmlformats.org/officeDocument/2006/relationships/image" Target="../media/image79.svg"/><Relationship Id="rId4" Type="http://schemas.openxmlformats.org/officeDocument/2006/relationships/image" Target="../media/image78.png"/></Relationships>
</file>

<file path=ppt/slides/_rels/slide40.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6.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image" Target="../media/image79.svg"/><Relationship Id="rId4" Type="http://schemas.openxmlformats.org/officeDocument/2006/relationships/image" Target="../media/image78.png"/></Relationships>
</file>

<file path=ppt/slides/_rels/slide41.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39.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38.png"/><Relationship Id="rId5" Type="http://schemas.openxmlformats.org/officeDocument/2006/relationships/image" Target="../media/image79.svg"/><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image" Target="../media/image140.jpeg"/><Relationship Id="rId7" Type="http://schemas.openxmlformats.org/officeDocument/2006/relationships/image" Target="../media/image142.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41.png"/><Relationship Id="rId5" Type="http://schemas.openxmlformats.org/officeDocument/2006/relationships/image" Target="../media/image79.svg"/><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143.jpeg"/><Relationship Id="rId7" Type="http://schemas.openxmlformats.org/officeDocument/2006/relationships/image" Target="../media/image145.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79.svg"/><Relationship Id="rId4" Type="http://schemas.openxmlformats.org/officeDocument/2006/relationships/image" Target="../media/image78.png"/></Relationships>
</file>

<file path=ppt/slides/_rels/slide44.xml.rels><?xml version="1.0" encoding="UTF-8" standalone="yes"?>
<Relationships xmlns="http://schemas.openxmlformats.org/package/2006/relationships"><Relationship Id="rId3" Type="http://schemas.openxmlformats.org/officeDocument/2006/relationships/image" Target="../media/image146.jpeg"/><Relationship Id="rId7" Type="http://schemas.openxmlformats.org/officeDocument/2006/relationships/image" Target="../media/image148.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79.svg"/><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3" Type="http://schemas.openxmlformats.org/officeDocument/2006/relationships/image" Target="../media/image149.jpeg"/><Relationship Id="rId7" Type="http://schemas.openxmlformats.org/officeDocument/2006/relationships/image" Target="../media/image151.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79.svg"/><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image" Target="../media/image154.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53.png"/><Relationship Id="rId5" Type="http://schemas.openxmlformats.org/officeDocument/2006/relationships/image" Target="../media/image79.svg"/><Relationship Id="rId4" Type="http://schemas.openxmlformats.org/officeDocument/2006/relationships/image" Target="../media/image78.png"/></Relationships>
</file>

<file path=ppt/slides/_rels/slide47.xml.rels><?xml version="1.0" encoding="UTF-8" standalone="yes"?>
<Relationships xmlns="http://schemas.openxmlformats.org/package/2006/relationships"><Relationship Id="rId3" Type="http://schemas.openxmlformats.org/officeDocument/2006/relationships/image" Target="../media/image155.jpeg"/><Relationship Id="rId7" Type="http://schemas.openxmlformats.org/officeDocument/2006/relationships/image" Target="../media/image157.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56.png"/><Relationship Id="rId5" Type="http://schemas.openxmlformats.org/officeDocument/2006/relationships/image" Target="../media/image79.svg"/><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158.jpeg"/><Relationship Id="rId7" Type="http://schemas.openxmlformats.org/officeDocument/2006/relationships/image" Target="../media/image160.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79.svg"/><Relationship Id="rId4" Type="http://schemas.openxmlformats.org/officeDocument/2006/relationships/image" Target="../media/image78.png"/></Relationships>
</file>

<file path=ppt/slides/_rels/slide49.xml.rels><?xml version="1.0" encoding="UTF-8" standalone="yes"?>
<Relationships xmlns="http://schemas.openxmlformats.org/package/2006/relationships"><Relationship Id="rId3" Type="http://schemas.openxmlformats.org/officeDocument/2006/relationships/image" Target="../media/image161.jpeg"/><Relationship Id="rId7" Type="http://schemas.openxmlformats.org/officeDocument/2006/relationships/image" Target="../media/image163.sv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162.png"/><Relationship Id="rId5" Type="http://schemas.openxmlformats.org/officeDocument/2006/relationships/image" Target="../media/image79.svg"/><Relationship Id="rId4" Type="http://schemas.openxmlformats.org/officeDocument/2006/relationships/image" Target="../media/image78.png"/></Relationships>
</file>

<file path=ppt/slides/_rels/slide5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64.jpe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65.png"/></Relationships>
</file>

<file path=ppt/slides/_rels/slide51.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66.png"/><Relationship Id="rId5" Type="http://schemas.openxmlformats.org/officeDocument/2006/relationships/image" Target="../media/image3.sv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67.jpeg"/><Relationship Id="rId7" Type="http://schemas.openxmlformats.org/officeDocument/2006/relationships/image" Target="../media/image171.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70.png"/><Relationship Id="rId5" Type="http://schemas.openxmlformats.org/officeDocument/2006/relationships/image" Target="../media/image169.jpeg"/><Relationship Id="rId4" Type="http://schemas.openxmlformats.org/officeDocument/2006/relationships/image" Target="../media/image168.jpeg"/><Relationship Id="rId9" Type="http://schemas.openxmlformats.org/officeDocument/2006/relationships/image" Target="../media/image173.svg"/></Relationships>
</file>

<file path=ppt/slides/_rels/slide55.xml.rels><?xml version="1.0" encoding="UTF-8" standalone="yes"?>
<Relationships xmlns="http://schemas.openxmlformats.org/package/2006/relationships"><Relationship Id="rId3" Type="http://schemas.openxmlformats.org/officeDocument/2006/relationships/image" Target="../media/image175.svg"/><Relationship Id="rId2" Type="http://schemas.openxmlformats.org/officeDocument/2006/relationships/image" Target="../media/image174.png"/><Relationship Id="rId1" Type="http://schemas.openxmlformats.org/officeDocument/2006/relationships/slideLayout" Target="../slideLayouts/slideLayout7.xml"/><Relationship Id="rId4" Type="http://schemas.openxmlformats.org/officeDocument/2006/relationships/image" Target="../media/image176.jpeg"/></Relationships>
</file>

<file path=ppt/slides/_rels/slide56.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179.svg"/><Relationship Id="rId5" Type="http://schemas.openxmlformats.org/officeDocument/2006/relationships/image" Target="../media/image178.png"/><Relationship Id="rId4" Type="http://schemas.openxmlformats.org/officeDocument/2006/relationships/image" Target="../media/image177.jpeg"/></Relationships>
</file>

<file path=ppt/slides/_rels/slide57.xml.rels><?xml version="1.0" encoding="UTF-8" standalone="yes"?>
<Relationships xmlns="http://schemas.openxmlformats.org/package/2006/relationships"><Relationship Id="rId13" Type="http://schemas.openxmlformats.org/officeDocument/2006/relationships/image" Target="../media/image190.svg"/><Relationship Id="rId18" Type="http://schemas.openxmlformats.org/officeDocument/2006/relationships/image" Target="../media/image50.png"/><Relationship Id="rId26" Type="http://schemas.openxmlformats.org/officeDocument/2006/relationships/image" Target="../media/image201.png"/><Relationship Id="rId3" Type="http://schemas.openxmlformats.org/officeDocument/2006/relationships/image" Target="../media/image180.svg"/><Relationship Id="rId21" Type="http://schemas.openxmlformats.org/officeDocument/2006/relationships/image" Target="../media/image196.svg"/><Relationship Id="rId7" Type="http://schemas.openxmlformats.org/officeDocument/2006/relationships/image" Target="../media/image184.svg"/><Relationship Id="rId12" Type="http://schemas.openxmlformats.org/officeDocument/2006/relationships/image" Target="../media/image189.png"/><Relationship Id="rId17" Type="http://schemas.openxmlformats.org/officeDocument/2006/relationships/image" Target="../media/image194.svg"/><Relationship Id="rId25" Type="http://schemas.openxmlformats.org/officeDocument/2006/relationships/image" Target="../media/image200.svg"/><Relationship Id="rId33" Type="http://schemas.openxmlformats.org/officeDocument/2006/relationships/image" Target="../media/image208.svg"/><Relationship Id="rId2" Type="http://schemas.openxmlformats.org/officeDocument/2006/relationships/image" Target="../media/image44.png"/><Relationship Id="rId16" Type="http://schemas.openxmlformats.org/officeDocument/2006/relationships/image" Target="../media/image193.png"/><Relationship Id="rId20" Type="http://schemas.openxmlformats.org/officeDocument/2006/relationships/image" Target="../media/image195.png"/><Relationship Id="rId29" Type="http://schemas.openxmlformats.org/officeDocument/2006/relationships/image" Target="../media/image204.svg"/><Relationship Id="rId1" Type="http://schemas.openxmlformats.org/officeDocument/2006/relationships/slideLayout" Target="../slideLayouts/slideLayout7.xml"/><Relationship Id="rId6" Type="http://schemas.openxmlformats.org/officeDocument/2006/relationships/image" Target="../media/image183.png"/><Relationship Id="rId11" Type="http://schemas.openxmlformats.org/officeDocument/2006/relationships/image" Target="../media/image188.svg"/><Relationship Id="rId24" Type="http://schemas.openxmlformats.org/officeDocument/2006/relationships/image" Target="../media/image199.png"/><Relationship Id="rId32" Type="http://schemas.openxmlformats.org/officeDocument/2006/relationships/image" Target="../media/image207.png"/><Relationship Id="rId5" Type="http://schemas.openxmlformats.org/officeDocument/2006/relationships/image" Target="../media/image182.svg"/><Relationship Id="rId15" Type="http://schemas.openxmlformats.org/officeDocument/2006/relationships/image" Target="../media/image192.svg"/><Relationship Id="rId23" Type="http://schemas.openxmlformats.org/officeDocument/2006/relationships/image" Target="../media/image198.svg"/><Relationship Id="rId28" Type="http://schemas.openxmlformats.org/officeDocument/2006/relationships/image" Target="../media/image203.png"/><Relationship Id="rId10" Type="http://schemas.openxmlformats.org/officeDocument/2006/relationships/image" Target="../media/image187.png"/><Relationship Id="rId19" Type="http://schemas.openxmlformats.org/officeDocument/2006/relationships/image" Target="../media/image51.svg"/><Relationship Id="rId31" Type="http://schemas.openxmlformats.org/officeDocument/2006/relationships/image" Target="../media/image206.svg"/><Relationship Id="rId4" Type="http://schemas.openxmlformats.org/officeDocument/2006/relationships/image" Target="../media/image181.png"/><Relationship Id="rId9" Type="http://schemas.openxmlformats.org/officeDocument/2006/relationships/image" Target="../media/image186.svg"/><Relationship Id="rId14" Type="http://schemas.openxmlformats.org/officeDocument/2006/relationships/image" Target="../media/image191.png"/><Relationship Id="rId22" Type="http://schemas.openxmlformats.org/officeDocument/2006/relationships/image" Target="../media/image197.png"/><Relationship Id="rId27" Type="http://schemas.openxmlformats.org/officeDocument/2006/relationships/image" Target="../media/image202.svg"/><Relationship Id="rId30" Type="http://schemas.openxmlformats.org/officeDocument/2006/relationships/image" Target="../media/image205.png"/><Relationship Id="rId8" Type="http://schemas.openxmlformats.org/officeDocument/2006/relationships/image" Target="../media/image185.png"/></Relationships>
</file>

<file path=ppt/slides/_rels/slide5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svg"/><Relationship Id="rId7"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09.jpeg"/><Relationship Id="rId5" Type="http://schemas.openxmlformats.org/officeDocument/2006/relationships/image" Target="../media/image3.sv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11.svg"/><Relationship Id="rId2" Type="http://schemas.openxmlformats.org/officeDocument/2006/relationships/image" Target="../media/image210.png"/><Relationship Id="rId1" Type="http://schemas.openxmlformats.org/officeDocument/2006/relationships/slideLayout" Target="../slideLayouts/slideLayout7.xml"/><Relationship Id="rId5" Type="http://schemas.openxmlformats.org/officeDocument/2006/relationships/image" Target="../media/image213.png"/><Relationship Id="rId4" Type="http://schemas.openxmlformats.org/officeDocument/2006/relationships/image" Target="../media/image212.png"/></Relationships>
</file>

<file path=ppt/slides/_rels/slide60.xml.rels><?xml version="1.0" encoding="UTF-8" standalone="yes"?>
<Relationships xmlns="http://schemas.openxmlformats.org/package/2006/relationships"><Relationship Id="rId8" Type="http://schemas.openxmlformats.org/officeDocument/2006/relationships/image" Target="../media/image218.svg"/><Relationship Id="rId3" Type="http://schemas.openxmlformats.org/officeDocument/2006/relationships/image" Target="../media/image215.svg"/><Relationship Id="rId7" Type="http://schemas.openxmlformats.org/officeDocument/2006/relationships/image" Target="../media/image217.png"/><Relationship Id="rId2" Type="http://schemas.openxmlformats.org/officeDocument/2006/relationships/image" Target="../media/image214.png"/><Relationship Id="rId1" Type="http://schemas.openxmlformats.org/officeDocument/2006/relationships/slideLayout" Target="../slideLayouts/slideLayout7.xml"/><Relationship Id="rId6" Type="http://schemas.openxmlformats.org/officeDocument/2006/relationships/image" Target="../media/image216.png"/><Relationship Id="rId5" Type="http://schemas.openxmlformats.org/officeDocument/2006/relationships/image" Target="../media/image211.svg"/><Relationship Id="rId4" Type="http://schemas.openxmlformats.org/officeDocument/2006/relationships/image" Target="../media/image210.png"/></Relationships>
</file>

<file path=ppt/slides/_rels/slide61.xml.rels><?xml version="1.0" encoding="UTF-8" standalone="yes"?>
<Relationships xmlns="http://schemas.openxmlformats.org/package/2006/relationships"><Relationship Id="rId3" Type="http://schemas.openxmlformats.org/officeDocument/2006/relationships/image" Target="../media/image220.svg"/><Relationship Id="rId7" Type="http://schemas.openxmlformats.org/officeDocument/2006/relationships/image" Target="../media/image224.svg"/><Relationship Id="rId2" Type="http://schemas.openxmlformats.org/officeDocument/2006/relationships/image" Target="../media/image219.png"/><Relationship Id="rId1" Type="http://schemas.openxmlformats.org/officeDocument/2006/relationships/slideLayout" Target="../slideLayouts/slideLayout7.xml"/><Relationship Id="rId6" Type="http://schemas.openxmlformats.org/officeDocument/2006/relationships/image" Target="../media/image223.png"/><Relationship Id="rId5" Type="http://schemas.openxmlformats.org/officeDocument/2006/relationships/image" Target="../media/image222.svg"/><Relationship Id="rId4" Type="http://schemas.openxmlformats.org/officeDocument/2006/relationships/image" Target="../media/image221.png"/></Relationships>
</file>

<file path=ppt/slides/_rels/slide62.xml.rels><?xml version="1.0" encoding="UTF-8" standalone="yes"?>
<Relationships xmlns="http://schemas.openxmlformats.org/package/2006/relationships"><Relationship Id="rId3" Type="http://schemas.openxmlformats.org/officeDocument/2006/relationships/image" Target="../media/image226.svg"/><Relationship Id="rId2" Type="http://schemas.openxmlformats.org/officeDocument/2006/relationships/image" Target="../media/image2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3770251" y="-2909031"/>
            <a:ext cx="6911925" cy="5826076"/>
            <a:chOff x="0" y="0"/>
            <a:chExt cx="779378" cy="656939"/>
          </a:xfrm>
        </p:grpSpPr>
        <p:sp>
          <p:nvSpPr>
            <p:cNvPr id="3" name="Freeform 3"/>
            <p:cNvSpPr/>
            <p:nvPr/>
          </p:nvSpPr>
          <p:spPr>
            <a:xfrm>
              <a:off x="11181" y="0"/>
              <a:ext cx="757017" cy="656939"/>
            </a:xfrm>
            <a:custGeom>
              <a:avLst/>
              <a:gdLst/>
              <a:ahLst/>
              <a:cxnLst/>
              <a:rect l="l" t="t" r="r" b="b"/>
              <a:pathLst>
                <a:path w="757017" h="656939">
                  <a:moveTo>
                    <a:pt x="739323" y="375144"/>
                  </a:moveTo>
                  <a:lnTo>
                    <a:pt x="593871" y="610265"/>
                  </a:lnTo>
                  <a:cubicBezTo>
                    <a:pt x="575921" y="639281"/>
                    <a:pt x="544232" y="656939"/>
                    <a:pt x="510113" y="656939"/>
                  </a:cubicBezTo>
                  <a:lnTo>
                    <a:pt x="246903" y="656939"/>
                  </a:lnTo>
                  <a:cubicBezTo>
                    <a:pt x="212784" y="656939"/>
                    <a:pt x="181095" y="639281"/>
                    <a:pt x="163145" y="610265"/>
                  </a:cubicBezTo>
                  <a:lnTo>
                    <a:pt x="17693" y="375144"/>
                  </a:lnTo>
                  <a:cubicBezTo>
                    <a:pt x="0" y="346543"/>
                    <a:pt x="0" y="310396"/>
                    <a:pt x="17693" y="281795"/>
                  </a:cubicBezTo>
                  <a:lnTo>
                    <a:pt x="163145" y="46675"/>
                  </a:lnTo>
                  <a:cubicBezTo>
                    <a:pt x="181095" y="17659"/>
                    <a:pt x="212784" y="0"/>
                    <a:pt x="246903" y="0"/>
                  </a:cubicBezTo>
                  <a:lnTo>
                    <a:pt x="510113" y="0"/>
                  </a:lnTo>
                  <a:cubicBezTo>
                    <a:pt x="544232" y="0"/>
                    <a:pt x="575921" y="17659"/>
                    <a:pt x="593871" y="46675"/>
                  </a:cubicBezTo>
                  <a:lnTo>
                    <a:pt x="739323" y="281795"/>
                  </a:lnTo>
                  <a:cubicBezTo>
                    <a:pt x="757016" y="310396"/>
                    <a:pt x="757016" y="346543"/>
                    <a:pt x="739323" y="375144"/>
                  </a:cubicBezTo>
                  <a:close/>
                </a:path>
              </a:pathLst>
            </a:custGeom>
            <a:solidFill>
              <a:srgbClr val="000000"/>
            </a:solidFill>
          </p:spPr>
        </p:sp>
        <p:sp>
          <p:nvSpPr>
            <p:cNvPr id="4" name="TextBox 4"/>
            <p:cNvSpPr txBox="1"/>
            <p:nvPr/>
          </p:nvSpPr>
          <p:spPr>
            <a:xfrm>
              <a:off x="114300" y="-57150"/>
              <a:ext cx="550778" cy="714089"/>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319240" y="-3396155"/>
            <a:ext cx="7023846" cy="6036118"/>
            <a:chOff x="0" y="0"/>
            <a:chExt cx="812800" cy="698500"/>
          </a:xfrm>
        </p:grpSpPr>
        <p:sp>
          <p:nvSpPr>
            <p:cNvPr id="6" name="Freeform 6"/>
            <p:cNvSpPr/>
            <p:nvPr/>
          </p:nvSpPr>
          <p:spPr>
            <a:xfrm>
              <a:off x="7620" y="0"/>
              <a:ext cx="797561" cy="698500"/>
            </a:xfrm>
            <a:custGeom>
              <a:avLst/>
              <a:gdLst/>
              <a:ahLst/>
              <a:cxnLst/>
              <a:rect l="l" t="t" r="r" b="b"/>
              <a:pathLst>
                <a:path w="797561" h="698500">
                  <a:moveTo>
                    <a:pt x="785225" y="383548"/>
                  </a:moveTo>
                  <a:lnTo>
                    <a:pt x="621935" y="664202"/>
                  </a:lnTo>
                  <a:cubicBezTo>
                    <a:pt x="609580" y="685437"/>
                    <a:pt x="586867" y="698500"/>
                    <a:pt x="562300" y="698500"/>
                  </a:cubicBezTo>
                  <a:lnTo>
                    <a:pt x="235260" y="698500"/>
                  </a:lnTo>
                  <a:cubicBezTo>
                    <a:pt x="210693" y="698500"/>
                    <a:pt x="187980" y="685437"/>
                    <a:pt x="175625" y="664202"/>
                  </a:cubicBezTo>
                  <a:lnTo>
                    <a:pt x="12335" y="383548"/>
                  </a:lnTo>
                  <a:cubicBezTo>
                    <a:pt x="0" y="362346"/>
                    <a:pt x="0" y="336154"/>
                    <a:pt x="12335" y="314952"/>
                  </a:cubicBezTo>
                  <a:lnTo>
                    <a:pt x="175625" y="34298"/>
                  </a:lnTo>
                  <a:cubicBezTo>
                    <a:pt x="187980" y="13063"/>
                    <a:pt x="210693" y="0"/>
                    <a:pt x="235260" y="0"/>
                  </a:cubicBezTo>
                  <a:lnTo>
                    <a:pt x="562300" y="0"/>
                  </a:lnTo>
                  <a:cubicBezTo>
                    <a:pt x="586867" y="0"/>
                    <a:pt x="609580" y="13063"/>
                    <a:pt x="621935" y="34298"/>
                  </a:cubicBezTo>
                  <a:lnTo>
                    <a:pt x="785225" y="314952"/>
                  </a:lnTo>
                  <a:cubicBezTo>
                    <a:pt x="797560" y="336154"/>
                    <a:pt x="797560" y="362346"/>
                    <a:pt x="785225" y="383548"/>
                  </a:cubicBezTo>
                  <a:close/>
                </a:path>
              </a:pathLst>
            </a:custGeom>
            <a:solidFill>
              <a:srgbClr val="000000">
                <a:alpha val="0"/>
              </a:srgbClr>
            </a:solidFill>
            <a:ln w="66675" cap="rnd">
              <a:solidFill>
                <a:srgbClr val="651012"/>
              </a:solidFill>
              <a:prstDash val="solid"/>
              <a:round/>
            </a:ln>
          </p:spPr>
        </p:sp>
        <p:sp>
          <p:nvSpPr>
            <p:cNvPr id="7" name="TextBox 7"/>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5123895" y="-3396155"/>
            <a:ext cx="6522082" cy="5604914"/>
            <a:chOff x="0" y="0"/>
            <a:chExt cx="812800" cy="698500"/>
          </a:xfrm>
        </p:grpSpPr>
        <p:sp>
          <p:nvSpPr>
            <p:cNvPr id="9" name="Freeform 9"/>
            <p:cNvSpPr/>
            <p:nvPr/>
          </p:nvSpPr>
          <p:spPr>
            <a:xfrm>
              <a:off x="8206" y="0"/>
              <a:ext cx="796388" cy="698500"/>
            </a:xfrm>
            <a:custGeom>
              <a:avLst/>
              <a:gdLst/>
              <a:ahLst/>
              <a:cxnLst/>
              <a:rect l="l" t="t" r="r" b="b"/>
              <a:pathLst>
                <a:path w="796388" h="698500">
                  <a:moveTo>
                    <a:pt x="783104" y="386186"/>
                  </a:moveTo>
                  <a:lnTo>
                    <a:pt x="622884" y="661564"/>
                  </a:lnTo>
                  <a:cubicBezTo>
                    <a:pt x="609579" y="684432"/>
                    <a:pt x="585118" y="698500"/>
                    <a:pt x="558661" y="698500"/>
                  </a:cubicBezTo>
                  <a:lnTo>
                    <a:pt x="237727" y="698500"/>
                  </a:lnTo>
                  <a:cubicBezTo>
                    <a:pt x="211270" y="698500"/>
                    <a:pt x="186809" y="684432"/>
                    <a:pt x="173504" y="661564"/>
                  </a:cubicBezTo>
                  <a:lnTo>
                    <a:pt x="13284" y="386186"/>
                  </a:lnTo>
                  <a:cubicBezTo>
                    <a:pt x="0" y="363354"/>
                    <a:pt x="0" y="335146"/>
                    <a:pt x="13284" y="312314"/>
                  </a:cubicBezTo>
                  <a:lnTo>
                    <a:pt x="173504" y="36936"/>
                  </a:lnTo>
                  <a:cubicBezTo>
                    <a:pt x="186809" y="14068"/>
                    <a:pt x="211270" y="0"/>
                    <a:pt x="237727" y="0"/>
                  </a:cubicBezTo>
                  <a:lnTo>
                    <a:pt x="558661" y="0"/>
                  </a:lnTo>
                  <a:cubicBezTo>
                    <a:pt x="585118" y="0"/>
                    <a:pt x="609579" y="14068"/>
                    <a:pt x="622884" y="36936"/>
                  </a:cubicBezTo>
                  <a:lnTo>
                    <a:pt x="783104" y="312314"/>
                  </a:lnTo>
                  <a:cubicBezTo>
                    <a:pt x="796388" y="335146"/>
                    <a:pt x="796388" y="363354"/>
                    <a:pt x="783104" y="386186"/>
                  </a:cubicBezTo>
                  <a:close/>
                </a:path>
              </a:pathLst>
            </a:custGeom>
            <a:solidFill>
              <a:srgbClr val="000000">
                <a:alpha val="84706"/>
              </a:srgbClr>
            </a:solidFill>
            <a:ln w="57150" cap="rnd">
              <a:solidFill>
                <a:srgbClr val="FDFEFE">
                  <a:alpha val="84706"/>
                </a:srgbClr>
              </a:solidFill>
              <a:prstDash val="solid"/>
              <a:round/>
            </a:ln>
          </p:spPr>
        </p:sp>
        <p:sp>
          <p:nvSpPr>
            <p:cNvPr id="10" name="TextBox 10"/>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8945870" y="365798"/>
            <a:ext cx="9055956" cy="8229600"/>
          </a:xfrm>
          <a:custGeom>
            <a:avLst/>
            <a:gdLst/>
            <a:ahLst/>
            <a:cxnLst/>
            <a:rect l="l" t="t" r="r" b="b"/>
            <a:pathLst>
              <a:path w="9055956" h="8229600">
                <a:moveTo>
                  <a:pt x="0" y="0"/>
                </a:moveTo>
                <a:lnTo>
                  <a:pt x="9055956" y="0"/>
                </a:lnTo>
                <a:lnTo>
                  <a:pt x="9055956" y="8229600"/>
                </a:lnTo>
                <a:lnTo>
                  <a:pt x="0" y="8229600"/>
                </a:lnTo>
                <a:lnTo>
                  <a:pt x="0" y="0"/>
                </a:lnTo>
                <a:close/>
              </a:path>
            </a:pathLst>
          </a:custGeom>
          <a:blipFill>
            <a:blip r:embed="rId2"/>
            <a:stretch>
              <a:fillRect/>
            </a:stretch>
          </a:blipFill>
        </p:spPr>
      </p:sp>
      <p:sp>
        <p:nvSpPr>
          <p:cNvPr id="12" name="Freeform 12"/>
          <p:cNvSpPr/>
          <p:nvPr/>
        </p:nvSpPr>
        <p:spPr>
          <a:xfrm rot="-10673661">
            <a:off x="7418534" y="-871760"/>
            <a:ext cx="4563554" cy="4563554"/>
          </a:xfrm>
          <a:custGeom>
            <a:avLst/>
            <a:gdLst/>
            <a:ahLst/>
            <a:cxnLst/>
            <a:rect l="l" t="t" r="r" b="b"/>
            <a:pathLst>
              <a:path w="4563554" h="4563554">
                <a:moveTo>
                  <a:pt x="0" y="0"/>
                </a:moveTo>
                <a:lnTo>
                  <a:pt x="4563554" y="0"/>
                </a:lnTo>
                <a:lnTo>
                  <a:pt x="4563554" y="4563554"/>
                </a:lnTo>
                <a:lnTo>
                  <a:pt x="0" y="45635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Freeform 13"/>
          <p:cNvSpPr/>
          <p:nvPr/>
        </p:nvSpPr>
        <p:spPr>
          <a:xfrm rot="1120601">
            <a:off x="16255863" y="4885493"/>
            <a:ext cx="4754093" cy="4754093"/>
          </a:xfrm>
          <a:custGeom>
            <a:avLst/>
            <a:gdLst/>
            <a:ahLst/>
            <a:cxnLst/>
            <a:rect l="l" t="t" r="r" b="b"/>
            <a:pathLst>
              <a:path w="4754093" h="4754093">
                <a:moveTo>
                  <a:pt x="0" y="0"/>
                </a:moveTo>
                <a:lnTo>
                  <a:pt x="4754093" y="0"/>
                </a:lnTo>
                <a:lnTo>
                  <a:pt x="4754093" y="4754093"/>
                </a:lnTo>
                <a:lnTo>
                  <a:pt x="0" y="475409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9816232" y="821814"/>
            <a:ext cx="7908037" cy="6795970"/>
            <a:chOff x="0" y="0"/>
            <a:chExt cx="812800" cy="698500"/>
          </a:xfrm>
        </p:grpSpPr>
        <p:sp>
          <p:nvSpPr>
            <p:cNvPr id="15" name="Freeform 15"/>
            <p:cNvSpPr/>
            <p:nvPr/>
          </p:nvSpPr>
          <p:spPr>
            <a:xfrm>
              <a:off x="6204" y="0"/>
              <a:ext cx="800393" cy="698500"/>
            </a:xfrm>
            <a:custGeom>
              <a:avLst/>
              <a:gdLst/>
              <a:ahLst/>
              <a:cxnLst/>
              <a:rect l="l" t="t" r="r" b="b"/>
              <a:pathLst>
                <a:path w="800393" h="698500">
                  <a:moveTo>
                    <a:pt x="790349" y="377174"/>
                  </a:moveTo>
                  <a:lnTo>
                    <a:pt x="619643" y="670576"/>
                  </a:lnTo>
                  <a:cubicBezTo>
                    <a:pt x="609584" y="687864"/>
                    <a:pt x="591091" y="698500"/>
                    <a:pt x="571089" y="698500"/>
                  </a:cubicBezTo>
                  <a:lnTo>
                    <a:pt x="229303" y="698500"/>
                  </a:lnTo>
                  <a:cubicBezTo>
                    <a:pt x="209301" y="698500"/>
                    <a:pt x="190808" y="687864"/>
                    <a:pt x="180749" y="670576"/>
                  </a:cubicBezTo>
                  <a:lnTo>
                    <a:pt x="10043" y="377174"/>
                  </a:lnTo>
                  <a:cubicBezTo>
                    <a:pt x="0" y="359913"/>
                    <a:pt x="0" y="338587"/>
                    <a:pt x="10043" y="321326"/>
                  </a:cubicBezTo>
                  <a:lnTo>
                    <a:pt x="180749" y="27924"/>
                  </a:lnTo>
                  <a:cubicBezTo>
                    <a:pt x="190808" y="10636"/>
                    <a:pt x="209301" y="0"/>
                    <a:pt x="229303" y="0"/>
                  </a:cubicBezTo>
                  <a:lnTo>
                    <a:pt x="571089" y="0"/>
                  </a:lnTo>
                  <a:cubicBezTo>
                    <a:pt x="591091" y="0"/>
                    <a:pt x="609584" y="10636"/>
                    <a:pt x="619643" y="27924"/>
                  </a:cubicBezTo>
                  <a:lnTo>
                    <a:pt x="790349" y="321326"/>
                  </a:lnTo>
                  <a:cubicBezTo>
                    <a:pt x="800392" y="338587"/>
                    <a:pt x="800392" y="359913"/>
                    <a:pt x="790349" y="377174"/>
                  </a:cubicBezTo>
                  <a:close/>
                </a:path>
              </a:pathLst>
            </a:custGeom>
            <a:solidFill>
              <a:srgbClr val="000000"/>
            </a:solidFill>
          </p:spPr>
        </p:sp>
        <p:sp>
          <p:nvSpPr>
            <p:cNvPr id="16" name="TextBox 16"/>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4690385">
            <a:off x="16750841" y="3612620"/>
            <a:ext cx="4563554" cy="4563554"/>
          </a:xfrm>
          <a:custGeom>
            <a:avLst/>
            <a:gdLst/>
            <a:ahLst/>
            <a:cxnLst/>
            <a:rect l="l" t="t" r="r" b="b"/>
            <a:pathLst>
              <a:path w="4563554" h="4563554">
                <a:moveTo>
                  <a:pt x="0" y="0"/>
                </a:moveTo>
                <a:lnTo>
                  <a:pt x="4563554" y="0"/>
                </a:lnTo>
                <a:lnTo>
                  <a:pt x="4563554" y="4563554"/>
                </a:lnTo>
                <a:lnTo>
                  <a:pt x="0" y="45635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8" name="Group 18"/>
          <p:cNvGrpSpPr/>
          <p:nvPr/>
        </p:nvGrpSpPr>
        <p:grpSpPr>
          <a:xfrm>
            <a:off x="10408632" y="1236802"/>
            <a:ext cx="6723237" cy="5965993"/>
            <a:chOff x="0" y="0"/>
            <a:chExt cx="4346359" cy="3856825"/>
          </a:xfrm>
        </p:grpSpPr>
        <p:sp>
          <p:nvSpPr>
            <p:cNvPr id="19" name="Freeform 19"/>
            <p:cNvSpPr/>
            <p:nvPr/>
          </p:nvSpPr>
          <p:spPr>
            <a:xfrm>
              <a:off x="-15494" y="0"/>
              <a:ext cx="4361815" cy="3856863"/>
            </a:xfrm>
            <a:custGeom>
              <a:avLst/>
              <a:gdLst/>
              <a:ahLst/>
              <a:cxnLst/>
              <a:rect l="l" t="t" r="r" b="b"/>
              <a:pathLst>
                <a:path w="4361815" h="3856863">
                  <a:moveTo>
                    <a:pt x="1275207" y="0"/>
                  </a:moveTo>
                  <a:cubicBezTo>
                    <a:pt x="1151509" y="0"/>
                    <a:pt x="1037336" y="65913"/>
                    <a:pt x="975487" y="173101"/>
                  </a:cubicBezTo>
                  <a:lnTo>
                    <a:pt x="61849" y="1755394"/>
                  </a:lnTo>
                  <a:cubicBezTo>
                    <a:pt x="0" y="1862455"/>
                    <a:pt x="0" y="1994408"/>
                    <a:pt x="61849" y="2101469"/>
                  </a:cubicBezTo>
                  <a:lnTo>
                    <a:pt x="975360" y="3683762"/>
                  </a:lnTo>
                  <a:cubicBezTo>
                    <a:pt x="1036701" y="3789934"/>
                    <a:pt x="1149477" y="3855720"/>
                    <a:pt x="1271905" y="3856863"/>
                  </a:cubicBezTo>
                  <a:lnTo>
                    <a:pt x="3105404" y="3856863"/>
                  </a:lnTo>
                  <a:cubicBezTo>
                    <a:pt x="3227832" y="3855720"/>
                    <a:pt x="3340608" y="3789934"/>
                    <a:pt x="3401949" y="3683762"/>
                  </a:cubicBezTo>
                  <a:lnTo>
                    <a:pt x="4315460" y="2101469"/>
                  </a:lnTo>
                  <a:cubicBezTo>
                    <a:pt x="4345940" y="2048764"/>
                    <a:pt x="4361307" y="1990090"/>
                    <a:pt x="4361815" y="1931162"/>
                  </a:cubicBezTo>
                  <a:lnTo>
                    <a:pt x="4361815" y="1925574"/>
                  </a:lnTo>
                  <a:cubicBezTo>
                    <a:pt x="4361307" y="1866773"/>
                    <a:pt x="4345940" y="1807972"/>
                    <a:pt x="4315460" y="1755267"/>
                  </a:cubicBezTo>
                  <a:lnTo>
                    <a:pt x="3401949" y="173101"/>
                  </a:lnTo>
                  <a:cubicBezTo>
                    <a:pt x="3340100" y="65913"/>
                    <a:pt x="3225927" y="0"/>
                    <a:pt x="3102229" y="0"/>
                  </a:cubicBezTo>
                  <a:close/>
                </a:path>
              </a:pathLst>
            </a:custGeom>
            <a:blipFill>
              <a:blip r:embed="rId5"/>
              <a:stretch>
                <a:fillRect l="-10373" r="-22816"/>
              </a:stretch>
            </a:blipFill>
          </p:spPr>
        </p:sp>
      </p:grpSp>
      <p:sp>
        <p:nvSpPr>
          <p:cNvPr id="20" name="Freeform 20"/>
          <p:cNvSpPr/>
          <p:nvPr/>
        </p:nvSpPr>
        <p:spPr>
          <a:xfrm rot="608231" flipH="1">
            <a:off x="9782607" y="7568780"/>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21" name="Group 21"/>
          <p:cNvGrpSpPr/>
          <p:nvPr/>
        </p:nvGrpSpPr>
        <p:grpSpPr>
          <a:xfrm>
            <a:off x="12973510" y="5894397"/>
            <a:ext cx="4750759" cy="4082683"/>
            <a:chOff x="0" y="0"/>
            <a:chExt cx="812800" cy="698500"/>
          </a:xfrm>
        </p:grpSpPr>
        <p:sp>
          <p:nvSpPr>
            <p:cNvPr id="22" name="Freeform 22"/>
            <p:cNvSpPr/>
            <p:nvPr/>
          </p:nvSpPr>
          <p:spPr>
            <a:xfrm>
              <a:off x="11891" y="0"/>
              <a:ext cx="789018" cy="698500"/>
            </a:xfrm>
            <a:custGeom>
              <a:avLst/>
              <a:gdLst/>
              <a:ahLst/>
              <a:cxnLst/>
              <a:rect l="l" t="t" r="r" b="b"/>
              <a:pathLst>
                <a:path w="789018" h="698500">
                  <a:moveTo>
                    <a:pt x="769767" y="402775"/>
                  </a:moveTo>
                  <a:lnTo>
                    <a:pt x="628851" y="644975"/>
                  </a:lnTo>
                  <a:cubicBezTo>
                    <a:pt x="609570" y="678113"/>
                    <a:pt x="574123" y="698500"/>
                    <a:pt x="535784" y="698500"/>
                  </a:cubicBezTo>
                  <a:lnTo>
                    <a:pt x="253234" y="698500"/>
                  </a:lnTo>
                  <a:cubicBezTo>
                    <a:pt x="214895" y="698500"/>
                    <a:pt x="179448" y="678113"/>
                    <a:pt x="160167" y="644975"/>
                  </a:cubicBezTo>
                  <a:lnTo>
                    <a:pt x="19251" y="402775"/>
                  </a:lnTo>
                  <a:cubicBezTo>
                    <a:pt x="0" y="369688"/>
                    <a:pt x="0" y="328812"/>
                    <a:pt x="19251" y="295725"/>
                  </a:cubicBezTo>
                  <a:lnTo>
                    <a:pt x="160167" y="53525"/>
                  </a:lnTo>
                  <a:cubicBezTo>
                    <a:pt x="179448" y="20387"/>
                    <a:pt x="214895" y="0"/>
                    <a:pt x="253234" y="0"/>
                  </a:cubicBezTo>
                  <a:lnTo>
                    <a:pt x="535784" y="0"/>
                  </a:lnTo>
                  <a:cubicBezTo>
                    <a:pt x="574123" y="0"/>
                    <a:pt x="609570" y="20387"/>
                    <a:pt x="628851" y="53525"/>
                  </a:cubicBezTo>
                  <a:lnTo>
                    <a:pt x="769767" y="295725"/>
                  </a:lnTo>
                  <a:cubicBezTo>
                    <a:pt x="789018" y="328812"/>
                    <a:pt x="789018" y="369688"/>
                    <a:pt x="769767" y="402775"/>
                  </a:cubicBezTo>
                  <a:close/>
                </a:path>
              </a:pathLst>
            </a:custGeom>
            <a:solidFill>
              <a:srgbClr val="000000"/>
            </a:solidFill>
          </p:spPr>
        </p:sp>
        <p:sp>
          <p:nvSpPr>
            <p:cNvPr id="23" name="TextBox 23"/>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3452673" y="6225658"/>
            <a:ext cx="3854272" cy="3420162"/>
            <a:chOff x="0" y="0"/>
            <a:chExt cx="4346359" cy="3856825"/>
          </a:xfrm>
        </p:grpSpPr>
        <p:sp>
          <p:nvSpPr>
            <p:cNvPr id="25" name="Freeform 25"/>
            <p:cNvSpPr/>
            <p:nvPr/>
          </p:nvSpPr>
          <p:spPr>
            <a:xfrm>
              <a:off x="-15494" y="0"/>
              <a:ext cx="4361815" cy="3856863"/>
            </a:xfrm>
            <a:custGeom>
              <a:avLst/>
              <a:gdLst/>
              <a:ahLst/>
              <a:cxnLst/>
              <a:rect l="l" t="t" r="r" b="b"/>
              <a:pathLst>
                <a:path w="4361815" h="3856863">
                  <a:moveTo>
                    <a:pt x="1275207" y="0"/>
                  </a:moveTo>
                  <a:cubicBezTo>
                    <a:pt x="1151509" y="0"/>
                    <a:pt x="1037336" y="65913"/>
                    <a:pt x="975487" y="173101"/>
                  </a:cubicBezTo>
                  <a:lnTo>
                    <a:pt x="61849" y="1755394"/>
                  </a:lnTo>
                  <a:cubicBezTo>
                    <a:pt x="0" y="1862455"/>
                    <a:pt x="0" y="1994408"/>
                    <a:pt x="61849" y="2101469"/>
                  </a:cubicBezTo>
                  <a:lnTo>
                    <a:pt x="975360" y="3683762"/>
                  </a:lnTo>
                  <a:cubicBezTo>
                    <a:pt x="1036701" y="3789934"/>
                    <a:pt x="1149477" y="3855720"/>
                    <a:pt x="1271905" y="3856863"/>
                  </a:cubicBezTo>
                  <a:lnTo>
                    <a:pt x="3105404" y="3856863"/>
                  </a:lnTo>
                  <a:cubicBezTo>
                    <a:pt x="3227832" y="3855720"/>
                    <a:pt x="3340608" y="3789934"/>
                    <a:pt x="3401949" y="3683762"/>
                  </a:cubicBezTo>
                  <a:lnTo>
                    <a:pt x="4315460" y="2101469"/>
                  </a:lnTo>
                  <a:cubicBezTo>
                    <a:pt x="4345940" y="2048764"/>
                    <a:pt x="4361307" y="1990090"/>
                    <a:pt x="4361815" y="1931162"/>
                  </a:cubicBezTo>
                  <a:lnTo>
                    <a:pt x="4361815" y="1925574"/>
                  </a:lnTo>
                  <a:cubicBezTo>
                    <a:pt x="4361307" y="1866773"/>
                    <a:pt x="4345940" y="1807972"/>
                    <a:pt x="4315460" y="1755267"/>
                  </a:cubicBezTo>
                  <a:lnTo>
                    <a:pt x="3401949" y="173101"/>
                  </a:lnTo>
                  <a:cubicBezTo>
                    <a:pt x="3340100" y="65913"/>
                    <a:pt x="3225927" y="0"/>
                    <a:pt x="3102229" y="0"/>
                  </a:cubicBezTo>
                  <a:close/>
                </a:path>
              </a:pathLst>
            </a:custGeom>
            <a:blipFill>
              <a:blip r:embed="rId6"/>
              <a:stretch>
                <a:fillRect l="-16857" r="-16857"/>
              </a:stretch>
            </a:blipFill>
          </p:spPr>
        </p:sp>
      </p:grpSp>
      <p:grpSp>
        <p:nvGrpSpPr>
          <p:cNvPr id="26" name="Group 26"/>
          <p:cNvGrpSpPr/>
          <p:nvPr/>
        </p:nvGrpSpPr>
        <p:grpSpPr>
          <a:xfrm>
            <a:off x="-871185" y="6206055"/>
            <a:ext cx="10015185" cy="1052918"/>
            <a:chOff x="0" y="0"/>
            <a:chExt cx="5798414" cy="609600"/>
          </a:xfrm>
        </p:grpSpPr>
        <p:sp>
          <p:nvSpPr>
            <p:cNvPr id="27" name="Freeform 27"/>
            <p:cNvSpPr/>
            <p:nvPr/>
          </p:nvSpPr>
          <p:spPr>
            <a:xfrm>
              <a:off x="3756" y="0"/>
              <a:ext cx="5790902" cy="609600"/>
            </a:xfrm>
            <a:custGeom>
              <a:avLst/>
              <a:gdLst/>
              <a:ahLst/>
              <a:cxnLst/>
              <a:rect l="l" t="t" r="r" b="b"/>
              <a:pathLst>
                <a:path w="5790902" h="609600">
                  <a:moveTo>
                    <a:pt x="5575998" y="0"/>
                  </a:moveTo>
                  <a:lnTo>
                    <a:pt x="11704" y="0"/>
                  </a:lnTo>
                  <a:cubicBezTo>
                    <a:pt x="8122" y="0"/>
                    <a:pt x="4759" y="1722"/>
                    <a:pt x="2665" y="4628"/>
                  </a:cubicBezTo>
                  <a:cubicBezTo>
                    <a:pt x="570" y="7533"/>
                    <a:pt x="0" y="11269"/>
                    <a:pt x="1133" y="14667"/>
                  </a:cubicBezTo>
                  <a:lnTo>
                    <a:pt x="194555" y="594933"/>
                  </a:lnTo>
                  <a:cubicBezTo>
                    <a:pt x="197475" y="603692"/>
                    <a:pt x="205672" y="609600"/>
                    <a:pt x="214904" y="609600"/>
                  </a:cubicBezTo>
                  <a:lnTo>
                    <a:pt x="5779198" y="609600"/>
                  </a:lnTo>
                  <a:cubicBezTo>
                    <a:pt x="5782780" y="609600"/>
                    <a:pt x="5786143" y="607878"/>
                    <a:pt x="5788238" y="604972"/>
                  </a:cubicBezTo>
                  <a:cubicBezTo>
                    <a:pt x="5790332" y="602067"/>
                    <a:pt x="5790902" y="598331"/>
                    <a:pt x="5789769" y="594933"/>
                  </a:cubicBezTo>
                  <a:lnTo>
                    <a:pt x="5596347" y="14667"/>
                  </a:lnTo>
                  <a:cubicBezTo>
                    <a:pt x="5593428" y="5908"/>
                    <a:pt x="5585231" y="0"/>
                    <a:pt x="5575998" y="0"/>
                  </a:cubicBezTo>
                  <a:close/>
                </a:path>
              </a:pathLst>
            </a:custGeom>
            <a:solidFill>
              <a:srgbClr val="651012"/>
            </a:solidFill>
          </p:spPr>
        </p:sp>
        <p:sp>
          <p:nvSpPr>
            <p:cNvPr id="28" name="TextBox 28"/>
            <p:cNvSpPr txBox="1"/>
            <p:nvPr/>
          </p:nvSpPr>
          <p:spPr>
            <a:xfrm>
              <a:off x="101600" y="-57150"/>
              <a:ext cx="5595214" cy="666750"/>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a:off x="16646422" y="345089"/>
            <a:ext cx="1321045" cy="953450"/>
          </a:xfrm>
          <a:custGeom>
            <a:avLst/>
            <a:gdLst/>
            <a:ahLst/>
            <a:cxnLst/>
            <a:rect l="l" t="t" r="r" b="b"/>
            <a:pathLst>
              <a:path w="1321045" h="953450">
                <a:moveTo>
                  <a:pt x="0" y="0"/>
                </a:moveTo>
                <a:lnTo>
                  <a:pt x="1321046" y="0"/>
                </a:lnTo>
                <a:lnTo>
                  <a:pt x="1321046" y="953450"/>
                </a:lnTo>
                <a:lnTo>
                  <a:pt x="0" y="953450"/>
                </a:lnTo>
                <a:lnTo>
                  <a:pt x="0" y="0"/>
                </a:lnTo>
                <a:close/>
              </a:path>
            </a:pathLst>
          </a:custGeom>
          <a:blipFill>
            <a:blip r:embed="rId7"/>
            <a:stretch>
              <a:fillRect/>
            </a:stretch>
          </a:blipFill>
        </p:spPr>
      </p:sp>
      <p:sp>
        <p:nvSpPr>
          <p:cNvPr id="30" name="TextBox 30"/>
          <p:cNvSpPr txBox="1"/>
          <p:nvPr/>
        </p:nvSpPr>
        <p:spPr>
          <a:xfrm>
            <a:off x="86482" y="3466601"/>
            <a:ext cx="10551776" cy="1867186"/>
          </a:xfrm>
          <a:prstGeom prst="rect">
            <a:avLst/>
          </a:prstGeom>
        </p:spPr>
        <p:txBody>
          <a:bodyPr lIns="0" tIns="0" rIns="0" bIns="0" rtlCol="0" anchor="t">
            <a:spAutoFit/>
          </a:bodyPr>
          <a:lstStyle/>
          <a:p>
            <a:pPr algn="l">
              <a:lnSpc>
                <a:spcPts val="7133"/>
              </a:lnSpc>
            </a:pPr>
            <a:r>
              <a:rPr lang="en-US" sz="7509" b="1">
                <a:solidFill>
                  <a:srgbClr val="000000"/>
                </a:solidFill>
                <a:latin typeface="Barlow Bold"/>
                <a:ea typeface="Barlow Bold"/>
                <a:cs typeface="Barlow Bold"/>
                <a:sym typeface="Barlow Bold"/>
              </a:rPr>
              <a:t>DISCOVER </a:t>
            </a:r>
          </a:p>
          <a:p>
            <a:pPr marL="0" lvl="0" indent="0" algn="l">
              <a:lnSpc>
                <a:spcPts val="7133"/>
              </a:lnSpc>
            </a:pPr>
            <a:r>
              <a:rPr lang="en-US" sz="7509" b="1">
                <a:solidFill>
                  <a:srgbClr val="471010"/>
                </a:solidFill>
                <a:latin typeface="Barlow Bold"/>
                <a:ea typeface="Barlow Bold"/>
                <a:cs typeface="Barlow Bold"/>
                <a:sym typeface="Barlow Bold"/>
              </a:rPr>
              <a:t>R</a:t>
            </a:r>
            <a:r>
              <a:rPr lang="en-US" sz="7509" b="1">
                <a:solidFill>
                  <a:srgbClr val="000000"/>
                </a:solidFill>
                <a:latin typeface="Barlow Bold"/>
                <a:ea typeface="Barlow Bold"/>
                <a:cs typeface="Barlow Bold"/>
                <a:sym typeface="Barlow Bold"/>
              </a:rPr>
              <a:t>ED </a:t>
            </a:r>
            <a:r>
              <a:rPr lang="en-US" sz="7509" b="1">
                <a:solidFill>
                  <a:srgbClr val="471010"/>
                </a:solidFill>
                <a:latin typeface="Barlow Bold"/>
                <a:ea typeface="Barlow Bold"/>
                <a:cs typeface="Barlow Bold"/>
                <a:sym typeface="Barlow Bold"/>
              </a:rPr>
              <a:t>O</a:t>
            </a:r>
            <a:r>
              <a:rPr lang="en-US" sz="7509" b="1">
                <a:solidFill>
                  <a:srgbClr val="000000"/>
                </a:solidFill>
                <a:latin typeface="Barlow Bold"/>
                <a:ea typeface="Barlow Bold"/>
                <a:cs typeface="Barlow Bold"/>
                <a:sym typeface="Barlow Bold"/>
              </a:rPr>
              <a:t>AK </a:t>
            </a:r>
            <a:r>
              <a:rPr lang="en-US" sz="7509" b="1">
                <a:solidFill>
                  <a:srgbClr val="471010"/>
                </a:solidFill>
                <a:latin typeface="Barlow Bold"/>
                <a:ea typeface="Barlow Bold"/>
                <a:cs typeface="Barlow Bold"/>
                <a:sym typeface="Barlow Bold"/>
              </a:rPr>
              <a:t>H</a:t>
            </a:r>
            <a:r>
              <a:rPr lang="en-US" sz="7509" b="1">
                <a:solidFill>
                  <a:srgbClr val="000000"/>
                </a:solidFill>
                <a:latin typeface="Barlow Bold"/>
                <a:ea typeface="Barlow Bold"/>
                <a:cs typeface="Barlow Bold"/>
                <a:sym typeface="Barlow Bold"/>
              </a:rPr>
              <a:t>IGH </a:t>
            </a:r>
            <a:r>
              <a:rPr lang="en-US" sz="7509" b="1">
                <a:solidFill>
                  <a:srgbClr val="471010"/>
                </a:solidFill>
                <a:latin typeface="Barlow Bold"/>
                <a:ea typeface="Barlow Bold"/>
                <a:cs typeface="Barlow Bold"/>
                <a:sym typeface="Barlow Bold"/>
              </a:rPr>
              <a:t>S</a:t>
            </a:r>
            <a:r>
              <a:rPr lang="en-US" sz="7509" b="1">
                <a:solidFill>
                  <a:srgbClr val="000000"/>
                </a:solidFill>
                <a:latin typeface="Barlow Bold"/>
                <a:ea typeface="Barlow Bold"/>
                <a:cs typeface="Barlow Bold"/>
                <a:sym typeface="Barlow Bold"/>
              </a:rPr>
              <a:t>CHOOL</a:t>
            </a:r>
          </a:p>
        </p:txBody>
      </p:sp>
      <p:sp>
        <p:nvSpPr>
          <p:cNvPr id="31" name="TextBox 31"/>
          <p:cNvSpPr txBox="1"/>
          <p:nvPr/>
        </p:nvSpPr>
        <p:spPr>
          <a:xfrm>
            <a:off x="150050" y="2544713"/>
            <a:ext cx="9678172" cy="649415"/>
          </a:xfrm>
          <a:prstGeom prst="rect">
            <a:avLst/>
          </a:prstGeom>
        </p:spPr>
        <p:txBody>
          <a:bodyPr lIns="0" tIns="0" rIns="0" bIns="0" rtlCol="0" anchor="t">
            <a:spAutoFit/>
          </a:bodyPr>
          <a:lstStyle/>
          <a:p>
            <a:pPr marL="0" lvl="0" indent="0" algn="l">
              <a:lnSpc>
                <a:spcPts val="5155"/>
              </a:lnSpc>
              <a:spcBef>
                <a:spcPct val="0"/>
              </a:spcBef>
            </a:pPr>
            <a:r>
              <a:rPr lang="en-US" sz="3682" b="1">
                <a:solidFill>
                  <a:srgbClr val="000000"/>
                </a:solidFill>
                <a:latin typeface="Liberation Sans Bold"/>
                <a:ea typeface="Liberation Sans Bold"/>
                <a:cs typeface="Liberation Sans Bold"/>
                <a:sym typeface="Liberation Sans Bold"/>
              </a:rPr>
              <a:t>Red Oak ISD Presents</a:t>
            </a:r>
          </a:p>
        </p:txBody>
      </p:sp>
      <p:sp>
        <p:nvSpPr>
          <p:cNvPr id="32" name="TextBox 32"/>
          <p:cNvSpPr txBox="1"/>
          <p:nvPr/>
        </p:nvSpPr>
        <p:spPr>
          <a:xfrm>
            <a:off x="150050" y="6282353"/>
            <a:ext cx="6531073" cy="805072"/>
          </a:xfrm>
          <a:prstGeom prst="rect">
            <a:avLst/>
          </a:prstGeom>
        </p:spPr>
        <p:txBody>
          <a:bodyPr lIns="0" tIns="0" rIns="0" bIns="0" rtlCol="0" anchor="t">
            <a:spAutoFit/>
          </a:bodyPr>
          <a:lstStyle/>
          <a:p>
            <a:pPr marL="0" lvl="0" indent="0" algn="l">
              <a:lnSpc>
                <a:spcPts val="6550"/>
              </a:lnSpc>
              <a:spcBef>
                <a:spcPct val="0"/>
              </a:spcBef>
            </a:pPr>
            <a:r>
              <a:rPr lang="en-US" sz="4679" b="1" spc="224">
                <a:solidFill>
                  <a:srgbClr val="FFFFFF"/>
                </a:solidFill>
                <a:latin typeface="Clear Sans Bold"/>
                <a:ea typeface="Clear Sans Bold"/>
                <a:cs typeface="Clear Sans Bold"/>
                <a:sym typeface="Clear Sans Bold"/>
              </a:rPr>
              <a:t>2025 EXPO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3368901" y="-661442"/>
            <a:ext cx="11627237" cy="11197896"/>
            <a:chOff x="0" y="0"/>
            <a:chExt cx="924493" cy="890355"/>
          </a:xfrm>
        </p:grpSpPr>
        <p:sp>
          <p:nvSpPr>
            <p:cNvPr id="3" name="Freeform 3"/>
            <p:cNvSpPr/>
            <p:nvPr/>
          </p:nvSpPr>
          <p:spPr>
            <a:xfrm>
              <a:off x="5952" y="0"/>
              <a:ext cx="912589" cy="890355"/>
            </a:xfrm>
            <a:custGeom>
              <a:avLst/>
              <a:gdLst/>
              <a:ahLst/>
              <a:cxnLst/>
              <a:rect l="l" t="t" r="r" b="b"/>
              <a:pathLst>
                <a:path w="912589" h="890355">
                  <a:moveTo>
                    <a:pt x="902228" y="480916"/>
                  </a:moveTo>
                  <a:lnTo>
                    <a:pt x="731653" y="854617"/>
                  </a:lnTo>
                  <a:cubicBezTo>
                    <a:pt x="721716" y="876388"/>
                    <a:pt x="699987" y="890355"/>
                    <a:pt x="676056" y="890355"/>
                  </a:cubicBezTo>
                  <a:lnTo>
                    <a:pt x="236533" y="890355"/>
                  </a:lnTo>
                  <a:cubicBezTo>
                    <a:pt x="212602" y="890355"/>
                    <a:pt x="190873" y="876388"/>
                    <a:pt x="180936" y="854617"/>
                  </a:cubicBezTo>
                  <a:lnTo>
                    <a:pt x="10360" y="480916"/>
                  </a:lnTo>
                  <a:cubicBezTo>
                    <a:pt x="0" y="458217"/>
                    <a:pt x="0" y="432139"/>
                    <a:pt x="10360" y="409440"/>
                  </a:cubicBezTo>
                  <a:lnTo>
                    <a:pt x="180936" y="35738"/>
                  </a:lnTo>
                  <a:cubicBezTo>
                    <a:pt x="190873" y="13968"/>
                    <a:pt x="212602" y="0"/>
                    <a:pt x="236533" y="0"/>
                  </a:cubicBezTo>
                  <a:lnTo>
                    <a:pt x="676056" y="0"/>
                  </a:lnTo>
                  <a:cubicBezTo>
                    <a:pt x="699987" y="0"/>
                    <a:pt x="721716" y="13968"/>
                    <a:pt x="731653" y="35738"/>
                  </a:cubicBezTo>
                  <a:lnTo>
                    <a:pt x="902228" y="409440"/>
                  </a:lnTo>
                  <a:cubicBezTo>
                    <a:pt x="912589" y="432139"/>
                    <a:pt x="912589" y="458217"/>
                    <a:pt x="902228" y="480916"/>
                  </a:cubicBezTo>
                  <a:close/>
                </a:path>
              </a:pathLst>
            </a:custGeom>
            <a:solidFill>
              <a:srgbClr val="471010"/>
            </a:solidFill>
            <a:ln cap="rnd">
              <a:noFill/>
              <a:prstDash val="solid"/>
              <a:round/>
            </a:ln>
          </p:spPr>
        </p:sp>
        <p:sp>
          <p:nvSpPr>
            <p:cNvPr id="4" name="TextBox 4"/>
            <p:cNvSpPr txBox="1"/>
            <p:nvPr/>
          </p:nvSpPr>
          <p:spPr>
            <a:xfrm>
              <a:off x="114300" y="-57150"/>
              <a:ext cx="695893" cy="947505"/>
            </a:xfrm>
            <a:prstGeom prst="rect">
              <a:avLst/>
            </a:prstGeom>
          </p:spPr>
          <p:txBody>
            <a:bodyPr lIns="50800" tIns="50800" rIns="50800" bIns="50800" rtlCol="0" anchor="ctr"/>
            <a:lstStyle/>
            <a:p>
              <a:pPr algn="ctr">
                <a:lnSpc>
                  <a:spcPts val="2659"/>
                </a:lnSpc>
              </a:pPr>
              <a:endParaRPr/>
            </a:p>
          </p:txBody>
        </p:sp>
      </p:grpSp>
      <p:sp>
        <p:nvSpPr>
          <p:cNvPr id="5" name="AutoShape 5"/>
          <p:cNvSpPr/>
          <p:nvPr/>
        </p:nvSpPr>
        <p:spPr>
          <a:xfrm flipV="1">
            <a:off x="9513381" y="2030213"/>
            <a:ext cx="5957" cy="6999006"/>
          </a:xfrm>
          <a:prstGeom prst="line">
            <a:avLst/>
          </a:prstGeom>
          <a:ln w="19050" cap="flat">
            <a:solidFill>
              <a:srgbClr val="471010"/>
            </a:solidFill>
            <a:prstDash val="solid"/>
            <a:headEnd type="none" w="sm" len="sm"/>
            <a:tailEnd type="none" w="sm" len="sm"/>
          </a:ln>
        </p:spPr>
      </p:sp>
      <p:grpSp>
        <p:nvGrpSpPr>
          <p:cNvPr id="6" name="Group 6"/>
          <p:cNvGrpSpPr/>
          <p:nvPr/>
        </p:nvGrpSpPr>
        <p:grpSpPr>
          <a:xfrm>
            <a:off x="8896350" y="1387593"/>
            <a:ext cx="1188826" cy="1021647"/>
            <a:chOff x="0" y="0"/>
            <a:chExt cx="812800" cy="698500"/>
          </a:xfrm>
        </p:grpSpPr>
        <p:sp>
          <p:nvSpPr>
            <p:cNvPr id="7" name="Freeform 7"/>
            <p:cNvSpPr/>
            <p:nvPr/>
          </p:nvSpPr>
          <p:spPr>
            <a:xfrm>
              <a:off x="8754" y="0"/>
              <a:ext cx="795293" cy="698500"/>
            </a:xfrm>
            <a:custGeom>
              <a:avLst/>
              <a:gdLst/>
              <a:ahLst/>
              <a:cxnLst/>
              <a:rect l="l" t="t" r="r" b="b"/>
              <a:pathLst>
                <a:path w="795293" h="698500">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0000"/>
            </a:solidFill>
          </p:spPr>
        </p:sp>
        <p:sp>
          <p:nvSpPr>
            <p:cNvPr id="8" name="TextBox 8"/>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8886825" y="2841928"/>
            <a:ext cx="1188826" cy="1021647"/>
            <a:chOff x="0" y="0"/>
            <a:chExt cx="812800" cy="698500"/>
          </a:xfrm>
        </p:grpSpPr>
        <p:sp>
          <p:nvSpPr>
            <p:cNvPr id="10" name="Freeform 10"/>
            <p:cNvSpPr/>
            <p:nvPr/>
          </p:nvSpPr>
          <p:spPr>
            <a:xfrm>
              <a:off x="8754" y="0"/>
              <a:ext cx="795293" cy="698500"/>
            </a:xfrm>
            <a:custGeom>
              <a:avLst/>
              <a:gdLst/>
              <a:ahLst/>
              <a:cxnLst/>
              <a:rect l="l" t="t" r="r" b="b"/>
              <a:pathLst>
                <a:path w="795293" h="698500">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0000"/>
            </a:solidFill>
          </p:spPr>
        </p:sp>
        <p:sp>
          <p:nvSpPr>
            <p:cNvPr id="11" name="TextBox 11"/>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8924925" y="4606525"/>
            <a:ext cx="1188826" cy="1021647"/>
            <a:chOff x="0" y="0"/>
            <a:chExt cx="812800" cy="698500"/>
          </a:xfrm>
        </p:grpSpPr>
        <p:sp>
          <p:nvSpPr>
            <p:cNvPr id="13" name="Freeform 13"/>
            <p:cNvSpPr/>
            <p:nvPr/>
          </p:nvSpPr>
          <p:spPr>
            <a:xfrm>
              <a:off x="8754" y="0"/>
              <a:ext cx="795293" cy="698500"/>
            </a:xfrm>
            <a:custGeom>
              <a:avLst/>
              <a:gdLst/>
              <a:ahLst/>
              <a:cxnLst/>
              <a:rect l="l" t="t" r="r" b="b"/>
              <a:pathLst>
                <a:path w="795293" h="698500">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0000"/>
            </a:solidFill>
          </p:spPr>
        </p:sp>
        <p:sp>
          <p:nvSpPr>
            <p:cNvPr id="14" name="TextBox 14"/>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8924925" y="6298735"/>
            <a:ext cx="1188826" cy="1021647"/>
            <a:chOff x="0" y="0"/>
            <a:chExt cx="812800" cy="698500"/>
          </a:xfrm>
        </p:grpSpPr>
        <p:sp>
          <p:nvSpPr>
            <p:cNvPr id="16" name="Freeform 16"/>
            <p:cNvSpPr/>
            <p:nvPr/>
          </p:nvSpPr>
          <p:spPr>
            <a:xfrm>
              <a:off x="8754" y="0"/>
              <a:ext cx="795293" cy="698500"/>
            </a:xfrm>
            <a:custGeom>
              <a:avLst/>
              <a:gdLst/>
              <a:ahLst/>
              <a:cxnLst/>
              <a:rect l="l" t="t" r="r" b="b"/>
              <a:pathLst>
                <a:path w="795293" h="698500">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0000"/>
            </a:solidFill>
          </p:spPr>
        </p:sp>
        <p:sp>
          <p:nvSpPr>
            <p:cNvPr id="17" name="TextBox 17"/>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3769592" y="-5272948"/>
            <a:ext cx="7129508" cy="6126921"/>
            <a:chOff x="0" y="0"/>
            <a:chExt cx="812800" cy="698500"/>
          </a:xfrm>
        </p:grpSpPr>
        <p:sp>
          <p:nvSpPr>
            <p:cNvPr id="19" name="Freeform 19"/>
            <p:cNvSpPr/>
            <p:nvPr/>
          </p:nvSpPr>
          <p:spPr>
            <a:xfrm>
              <a:off x="7507" y="0"/>
              <a:ext cx="797787" cy="698500"/>
            </a:xfrm>
            <a:custGeom>
              <a:avLst/>
              <a:gdLst/>
              <a:ahLst/>
              <a:cxnLst/>
              <a:rect l="l" t="t" r="r" b="b"/>
              <a:pathLst>
                <a:path w="797787" h="698500">
                  <a:moveTo>
                    <a:pt x="785634" y="383039"/>
                  </a:moveTo>
                  <a:lnTo>
                    <a:pt x="621752" y="664711"/>
                  </a:lnTo>
                  <a:cubicBezTo>
                    <a:pt x="609581" y="685630"/>
                    <a:pt x="587204" y="698500"/>
                    <a:pt x="563001" y="698500"/>
                  </a:cubicBezTo>
                  <a:lnTo>
                    <a:pt x="234785" y="698500"/>
                  </a:lnTo>
                  <a:cubicBezTo>
                    <a:pt x="210582" y="698500"/>
                    <a:pt x="188205" y="685630"/>
                    <a:pt x="176034" y="664711"/>
                  </a:cubicBezTo>
                  <a:lnTo>
                    <a:pt x="12152" y="383039"/>
                  </a:lnTo>
                  <a:cubicBezTo>
                    <a:pt x="0" y="362152"/>
                    <a:pt x="0" y="336348"/>
                    <a:pt x="12152" y="315461"/>
                  </a:cubicBezTo>
                  <a:lnTo>
                    <a:pt x="176034" y="33789"/>
                  </a:lnTo>
                  <a:cubicBezTo>
                    <a:pt x="188205" y="12870"/>
                    <a:pt x="210582" y="0"/>
                    <a:pt x="234785" y="0"/>
                  </a:cubicBezTo>
                  <a:lnTo>
                    <a:pt x="563001" y="0"/>
                  </a:lnTo>
                  <a:cubicBezTo>
                    <a:pt x="587204" y="0"/>
                    <a:pt x="609581" y="12870"/>
                    <a:pt x="621752" y="33789"/>
                  </a:cubicBezTo>
                  <a:lnTo>
                    <a:pt x="785634" y="315461"/>
                  </a:lnTo>
                  <a:cubicBezTo>
                    <a:pt x="797786" y="336348"/>
                    <a:pt x="797786" y="362152"/>
                    <a:pt x="785634" y="383039"/>
                  </a:cubicBezTo>
                  <a:close/>
                </a:path>
              </a:pathLst>
            </a:custGeom>
            <a:solidFill>
              <a:srgbClr val="000000">
                <a:alpha val="0"/>
              </a:srgbClr>
            </a:solidFill>
            <a:ln w="66675" cap="rnd">
              <a:solidFill>
                <a:srgbClr val="191919"/>
              </a:solidFill>
              <a:prstDash val="solid"/>
              <a:round/>
            </a:ln>
          </p:spPr>
        </p:sp>
        <p:sp>
          <p:nvSpPr>
            <p:cNvPr id="20" name="TextBox 20"/>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9197800" y="4779802"/>
            <a:ext cx="662505" cy="623583"/>
          </a:xfrm>
          <a:custGeom>
            <a:avLst/>
            <a:gdLst/>
            <a:ahLst/>
            <a:cxnLst/>
            <a:rect l="l" t="t" r="r" b="b"/>
            <a:pathLst>
              <a:path w="662505" h="623583">
                <a:moveTo>
                  <a:pt x="0" y="0"/>
                </a:moveTo>
                <a:lnTo>
                  <a:pt x="662505" y="0"/>
                </a:lnTo>
                <a:lnTo>
                  <a:pt x="662505" y="623583"/>
                </a:lnTo>
                <a:lnTo>
                  <a:pt x="0" y="62358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2" name="Freeform 22"/>
          <p:cNvSpPr/>
          <p:nvPr/>
        </p:nvSpPr>
        <p:spPr>
          <a:xfrm>
            <a:off x="9214272" y="1595521"/>
            <a:ext cx="598219" cy="605791"/>
          </a:xfrm>
          <a:custGeom>
            <a:avLst/>
            <a:gdLst/>
            <a:ahLst/>
            <a:cxnLst/>
            <a:rect l="l" t="t" r="r" b="b"/>
            <a:pathLst>
              <a:path w="598219" h="605791">
                <a:moveTo>
                  <a:pt x="0" y="0"/>
                </a:moveTo>
                <a:lnTo>
                  <a:pt x="598219" y="0"/>
                </a:lnTo>
                <a:lnTo>
                  <a:pt x="598219" y="605791"/>
                </a:lnTo>
                <a:lnTo>
                  <a:pt x="0" y="6057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3" name="Freeform 23"/>
          <p:cNvSpPr/>
          <p:nvPr/>
        </p:nvSpPr>
        <p:spPr>
          <a:xfrm>
            <a:off x="852578" y="5542232"/>
            <a:ext cx="7548472" cy="6859674"/>
          </a:xfrm>
          <a:custGeom>
            <a:avLst/>
            <a:gdLst/>
            <a:ahLst/>
            <a:cxnLst/>
            <a:rect l="l" t="t" r="r" b="b"/>
            <a:pathLst>
              <a:path w="7548472" h="6859674">
                <a:moveTo>
                  <a:pt x="0" y="0"/>
                </a:moveTo>
                <a:lnTo>
                  <a:pt x="7548472" y="0"/>
                </a:lnTo>
                <a:lnTo>
                  <a:pt x="7548472" y="6859675"/>
                </a:lnTo>
                <a:lnTo>
                  <a:pt x="0" y="6859675"/>
                </a:lnTo>
                <a:lnTo>
                  <a:pt x="0" y="0"/>
                </a:lnTo>
                <a:close/>
              </a:path>
            </a:pathLst>
          </a:custGeom>
          <a:blipFill>
            <a:blip r:embed="rId6"/>
            <a:stretch>
              <a:fillRect/>
            </a:stretch>
          </a:blipFill>
        </p:spPr>
      </p:sp>
      <p:grpSp>
        <p:nvGrpSpPr>
          <p:cNvPr id="24" name="Group 24"/>
          <p:cNvGrpSpPr/>
          <p:nvPr/>
        </p:nvGrpSpPr>
        <p:grpSpPr>
          <a:xfrm>
            <a:off x="1117458" y="5928973"/>
            <a:ext cx="6769646" cy="5817665"/>
            <a:chOff x="0" y="0"/>
            <a:chExt cx="812800" cy="698500"/>
          </a:xfrm>
        </p:grpSpPr>
        <p:sp>
          <p:nvSpPr>
            <p:cNvPr id="25" name="Freeform 25"/>
            <p:cNvSpPr/>
            <p:nvPr/>
          </p:nvSpPr>
          <p:spPr>
            <a:xfrm>
              <a:off x="8345" y="0"/>
              <a:ext cx="796110" cy="698500"/>
            </a:xfrm>
            <a:custGeom>
              <a:avLst/>
              <a:gdLst/>
              <a:ahLst/>
              <a:cxnLst/>
              <a:rect l="l" t="t" r="r" b="b"/>
              <a:pathLst>
                <a:path w="796110" h="698500">
                  <a:moveTo>
                    <a:pt x="782600" y="386813"/>
                  </a:moveTo>
                  <a:lnTo>
                    <a:pt x="623110" y="660937"/>
                  </a:lnTo>
                  <a:cubicBezTo>
                    <a:pt x="609579" y="684193"/>
                    <a:pt x="584703" y="698500"/>
                    <a:pt x="557797" y="698500"/>
                  </a:cubicBezTo>
                  <a:lnTo>
                    <a:pt x="238313" y="698500"/>
                  </a:lnTo>
                  <a:cubicBezTo>
                    <a:pt x="211407" y="698500"/>
                    <a:pt x="186531" y="684193"/>
                    <a:pt x="173000" y="660937"/>
                  </a:cubicBezTo>
                  <a:lnTo>
                    <a:pt x="13510" y="386813"/>
                  </a:lnTo>
                  <a:cubicBezTo>
                    <a:pt x="0" y="363593"/>
                    <a:pt x="0" y="334907"/>
                    <a:pt x="13510" y="311687"/>
                  </a:cubicBezTo>
                  <a:lnTo>
                    <a:pt x="173000" y="37563"/>
                  </a:lnTo>
                  <a:cubicBezTo>
                    <a:pt x="186531" y="14307"/>
                    <a:pt x="211407" y="0"/>
                    <a:pt x="238313" y="0"/>
                  </a:cubicBezTo>
                  <a:lnTo>
                    <a:pt x="557797" y="0"/>
                  </a:lnTo>
                  <a:cubicBezTo>
                    <a:pt x="584703" y="0"/>
                    <a:pt x="609579" y="14307"/>
                    <a:pt x="623110" y="37563"/>
                  </a:cubicBezTo>
                  <a:lnTo>
                    <a:pt x="782600" y="311687"/>
                  </a:lnTo>
                  <a:cubicBezTo>
                    <a:pt x="796110" y="334907"/>
                    <a:pt x="796110" y="363593"/>
                    <a:pt x="782600" y="386813"/>
                  </a:cubicBezTo>
                  <a:close/>
                </a:path>
              </a:pathLst>
            </a:custGeom>
            <a:solidFill>
              <a:srgbClr val="FDFEFE"/>
            </a:solidFill>
          </p:spPr>
        </p:sp>
        <p:sp>
          <p:nvSpPr>
            <p:cNvPr id="26" name="TextBox 26"/>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582508" y="6213105"/>
            <a:ext cx="5839545" cy="5181832"/>
            <a:chOff x="0" y="0"/>
            <a:chExt cx="4346359" cy="3856825"/>
          </a:xfrm>
        </p:grpSpPr>
        <p:sp>
          <p:nvSpPr>
            <p:cNvPr id="28" name="Freeform 28"/>
            <p:cNvSpPr/>
            <p:nvPr/>
          </p:nvSpPr>
          <p:spPr>
            <a:xfrm>
              <a:off x="-15494" y="0"/>
              <a:ext cx="4361815" cy="3856863"/>
            </a:xfrm>
            <a:custGeom>
              <a:avLst/>
              <a:gdLst/>
              <a:ahLst/>
              <a:cxnLst/>
              <a:rect l="l" t="t" r="r" b="b"/>
              <a:pathLst>
                <a:path w="4361815" h="3856863">
                  <a:moveTo>
                    <a:pt x="1275207" y="0"/>
                  </a:moveTo>
                  <a:cubicBezTo>
                    <a:pt x="1151509" y="0"/>
                    <a:pt x="1037336" y="65913"/>
                    <a:pt x="975487" y="173101"/>
                  </a:cubicBezTo>
                  <a:lnTo>
                    <a:pt x="61849" y="1755394"/>
                  </a:lnTo>
                  <a:cubicBezTo>
                    <a:pt x="0" y="1862455"/>
                    <a:pt x="0" y="1994408"/>
                    <a:pt x="61849" y="2101469"/>
                  </a:cubicBezTo>
                  <a:lnTo>
                    <a:pt x="975360" y="3683762"/>
                  </a:lnTo>
                  <a:cubicBezTo>
                    <a:pt x="1036701" y="3789934"/>
                    <a:pt x="1149477" y="3855720"/>
                    <a:pt x="1271905" y="3856863"/>
                  </a:cubicBezTo>
                  <a:lnTo>
                    <a:pt x="3105404" y="3856863"/>
                  </a:lnTo>
                  <a:cubicBezTo>
                    <a:pt x="3227832" y="3855720"/>
                    <a:pt x="3340608" y="3789934"/>
                    <a:pt x="3401949" y="3683762"/>
                  </a:cubicBezTo>
                  <a:lnTo>
                    <a:pt x="4315460" y="2101469"/>
                  </a:lnTo>
                  <a:cubicBezTo>
                    <a:pt x="4345940" y="2048764"/>
                    <a:pt x="4361307" y="1990090"/>
                    <a:pt x="4361815" y="1931162"/>
                  </a:cubicBezTo>
                  <a:lnTo>
                    <a:pt x="4361815" y="1925574"/>
                  </a:lnTo>
                  <a:cubicBezTo>
                    <a:pt x="4361307" y="1866773"/>
                    <a:pt x="4345940" y="1807972"/>
                    <a:pt x="4315460" y="1755267"/>
                  </a:cubicBezTo>
                  <a:lnTo>
                    <a:pt x="3401949" y="173101"/>
                  </a:lnTo>
                  <a:cubicBezTo>
                    <a:pt x="3340100" y="65913"/>
                    <a:pt x="3225927" y="0"/>
                    <a:pt x="3102229" y="0"/>
                  </a:cubicBezTo>
                  <a:close/>
                </a:path>
              </a:pathLst>
            </a:custGeom>
            <a:blipFill>
              <a:blip r:embed="rId7"/>
              <a:stretch>
                <a:fillRect t="-21336" r="-67655" b="-4540"/>
              </a:stretch>
            </a:blipFill>
          </p:spPr>
        </p:sp>
      </p:grpSp>
      <p:grpSp>
        <p:nvGrpSpPr>
          <p:cNvPr id="29" name="Group 29"/>
          <p:cNvGrpSpPr/>
          <p:nvPr/>
        </p:nvGrpSpPr>
        <p:grpSpPr>
          <a:xfrm>
            <a:off x="-4075405" y="6426507"/>
            <a:ext cx="7129508" cy="6126921"/>
            <a:chOff x="0" y="0"/>
            <a:chExt cx="812800" cy="698500"/>
          </a:xfrm>
        </p:grpSpPr>
        <p:sp>
          <p:nvSpPr>
            <p:cNvPr id="30" name="Freeform 30"/>
            <p:cNvSpPr/>
            <p:nvPr/>
          </p:nvSpPr>
          <p:spPr>
            <a:xfrm>
              <a:off x="7507" y="0"/>
              <a:ext cx="797787" cy="698500"/>
            </a:xfrm>
            <a:custGeom>
              <a:avLst/>
              <a:gdLst/>
              <a:ahLst/>
              <a:cxnLst/>
              <a:rect l="l" t="t" r="r" b="b"/>
              <a:pathLst>
                <a:path w="797787" h="698500">
                  <a:moveTo>
                    <a:pt x="785634" y="383039"/>
                  </a:moveTo>
                  <a:lnTo>
                    <a:pt x="621752" y="664711"/>
                  </a:lnTo>
                  <a:cubicBezTo>
                    <a:pt x="609581" y="685630"/>
                    <a:pt x="587204" y="698500"/>
                    <a:pt x="563001" y="698500"/>
                  </a:cubicBezTo>
                  <a:lnTo>
                    <a:pt x="234785" y="698500"/>
                  </a:lnTo>
                  <a:cubicBezTo>
                    <a:pt x="210582" y="698500"/>
                    <a:pt x="188205" y="685630"/>
                    <a:pt x="176034" y="664711"/>
                  </a:cubicBezTo>
                  <a:lnTo>
                    <a:pt x="12152" y="383039"/>
                  </a:lnTo>
                  <a:cubicBezTo>
                    <a:pt x="0" y="362152"/>
                    <a:pt x="0" y="336348"/>
                    <a:pt x="12152" y="315461"/>
                  </a:cubicBezTo>
                  <a:lnTo>
                    <a:pt x="176034" y="33789"/>
                  </a:lnTo>
                  <a:cubicBezTo>
                    <a:pt x="188205" y="12870"/>
                    <a:pt x="210582" y="0"/>
                    <a:pt x="234785" y="0"/>
                  </a:cubicBezTo>
                  <a:lnTo>
                    <a:pt x="563001" y="0"/>
                  </a:lnTo>
                  <a:cubicBezTo>
                    <a:pt x="587204" y="0"/>
                    <a:pt x="609581" y="12870"/>
                    <a:pt x="621752" y="33789"/>
                  </a:cubicBezTo>
                  <a:lnTo>
                    <a:pt x="785634" y="315461"/>
                  </a:lnTo>
                  <a:cubicBezTo>
                    <a:pt x="797786" y="336348"/>
                    <a:pt x="797786" y="362152"/>
                    <a:pt x="785634" y="383039"/>
                  </a:cubicBezTo>
                  <a:close/>
                </a:path>
              </a:pathLst>
            </a:custGeom>
            <a:solidFill>
              <a:srgbClr val="000000">
                <a:alpha val="0"/>
              </a:srgbClr>
            </a:solidFill>
            <a:ln w="66675" cap="rnd">
              <a:solidFill>
                <a:srgbClr val="F2F2F2"/>
              </a:solidFill>
              <a:prstDash val="solid"/>
              <a:round/>
            </a:ln>
          </p:spPr>
        </p:sp>
        <p:sp>
          <p:nvSpPr>
            <p:cNvPr id="31" name="TextBox 31"/>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8896350" y="8007572"/>
            <a:ext cx="1188826" cy="1021647"/>
            <a:chOff x="0" y="0"/>
            <a:chExt cx="812800" cy="698500"/>
          </a:xfrm>
        </p:grpSpPr>
        <p:sp>
          <p:nvSpPr>
            <p:cNvPr id="33" name="Freeform 33"/>
            <p:cNvSpPr/>
            <p:nvPr/>
          </p:nvSpPr>
          <p:spPr>
            <a:xfrm>
              <a:off x="8754" y="0"/>
              <a:ext cx="795293" cy="698500"/>
            </a:xfrm>
            <a:custGeom>
              <a:avLst/>
              <a:gdLst/>
              <a:ahLst/>
              <a:cxnLst/>
              <a:rect l="l" t="t" r="r" b="b"/>
              <a:pathLst>
                <a:path w="795293" h="698500">
                  <a:moveTo>
                    <a:pt x="781121" y="388652"/>
                  </a:moveTo>
                  <a:lnTo>
                    <a:pt x="623771" y="659098"/>
                  </a:lnTo>
                  <a:cubicBezTo>
                    <a:pt x="609578" y="683493"/>
                    <a:pt x="583483" y="698500"/>
                    <a:pt x="555260" y="698500"/>
                  </a:cubicBezTo>
                  <a:lnTo>
                    <a:pt x="240032" y="698500"/>
                  </a:lnTo>
                  <a:cubicBezTo>
                    <a:pt x="211809" y="698500"/>
                    <a:pt x="185714" y="683493"/>
                    <a:pt x="171521" y="659098"/>
                  </a:cubicBezTo>
                  <a:lnTo>
                    <a:pt x="14171" y="388652"/>
                  </a:lnTo>
                  <a:cubicBezTo>
                    <a:pt x="0" y="364295"/>
                    <a:pt x="0" y="334205"/>
                    <a:pt x="14171" y="309848"/>
                  </a:cubicBezTo>
                  <a:lnTo>
                    <a:pt x="171521" y="39402"/>
                  </a:lnTo>
                  <a:cubicBezTo>
                    <a:pt x="185714" y="15007"/>
                    <a:pt x="211809" y="0"/>
                    <a:pt x="240032" y="0"/>
                  </a:cubicBezTo>
                  <a:lnTo>
                    <a:pt x="555260" y="0"/>
                  </a:lnTo>
                  <a:cubicBezTo>
                    <a:pt x="583483" y="0"/>
                    <a:pt x="609578" y="15007"/>
                    <a:pt x="623771" y="39402"/>
                  </a:cubicBezTo>
                  <a:lnTo>
                    <a:pt x="781121" y="309848"/>
                  </a:lnTo>
                  <a:cubicBezTo>
                    <a:pt x="795292" y="334205"/>
                    <a:pt x="795292" y="364295"/>
                    <a:pt x="781121" y="388652"/>
                  </a:cubicBezTo>
                  <a:close/>
                </a:path>
              </a:pathLst>
            </a:custGeom>
            <a:solidFill>
              <a:srgbClr val="000000"/>
            </a:solidFill>
          </p:spPr>
        </p:sp>
        <p:sp>
          <p:nvSpPr>
            <p:cNvPr id="34" name="TextBox 34"/>
            <p:cNvSpPr txBox="1"/>
            <p:nvPr/>
          </p:nvSpPr>
          <p:spPr>
            <a:xfrm>
              <a:off x="114300" y="-57150"/>
              <a:ext cx="584200" cy="755650"/>
            </a:xfrm>
            <a:prstGeom prst="rect">
              <a:avLst/>
            </a:prstGeom>
          </p:spPr>
          <p:txBody>
            <a:bodyPr lIns="50800" tIns="50800" rIns="50800" bIns="50800" rtlCol="0" anchor="ctr"/>
            <a:lstStyle/>
            <a:p>
              <a:pPr algn="ctr">
                <a:lnSpc>
                  <a:spcPts val="2659"/>
                </a:lnSpc>
              </a:pPr>
              <a:endParaRPr/>
            </a:p>
          </p:txBody>
        </p:sp>
      </p:grpSp>
      <p:sp>
        <p:nvSpPr>
          <p:cNvPr id="35" name="Freeform 35"/>
          <p:cNvSpPr/>
          <p:nvPr/>
        </p:nvSpPr>
        <p:spPr>
          <a:xfrm>
            <a:off x="9161371" y="8181460"/>
            <a:ext cx="715933" cy="673872"/>
          </a:xfrm>
          <a:custGeom>
            <a:avLst/>
            <a:gdLst/>
            <a:ahLst/>
            <a:cxnLst/>
            <a:rect l="l" t="t" r="r" b="b"/>
            <a:pathLst>
              <a:path w="715933" h="673872">
                <a:moveTo>
                  <a:pt x="0" y="0"/>
                </a:moveTo>
                <a:lnTo>
                  <a:pt x="715934" y="0"/>
                </a:lnTo>
                <a:lnTo>
                  <a:pt x="715934" y="673872"/>
                </a:lnTo>
                <a:lnTo>
                  <a:pt x="0" y="67387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6" name="Freeform 36"/>
          <p:cNvSpPr/>
          <p:nvPr/>
        </p:nvSpPr>
        <p:spPr>
          <a:xfrm>
            <a:off x="9197800" y="6426507"/>
            <a:ext cx="643077" cy="684124"/>
          </a:xfrm>
          <a:custGeom>
            <a:avLst/>
            <a:gdLst/>
            <a:ahLst/>
            <a:cxnLst/>
            <a:rect l="l" t="t" r="r" b="b"/>
            <a:pathLst>
              <a:path w="643077" h="684124">
                <a:moveTo>
                  <a:pt x="0" y="0"/>
                </a:moveTo>
                <a:lnTo>
                  <a:pt x="643077" y="0"/>
                </a:lnTo>
                <a:lnTo>
                  <a:pt x="643077" y="684124"/>
                </a:lnTo>
                <a:lnTo>
                  <a:pt x="0" y="6841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7" name="Freeform 37"/>
          <p:cNvSpPr/>
          <p:nvPr/>
        </p:nvSpPr>
        <p:spPr>
          <a:xfrm>
            <a:off x="9197800" y="3014105"/>
            <a:ext cx="605330" cy="677292"/>
          </a:xfrm>
          <a:custGeom>
            <a:avLst/>
            <a:gdLst/>
            <a:ahLst/>
            <a:cxnLst/>
            <a:rect l="l" t="t" r="r" b="b"/>
            <a:pathLst>
              <a:path w="605330" h="677292">
                <a:moveTo>
                  <a:pt x="0" y="0"/>
                </a:moveTo>
                <a:lnTo>
                  <a:pt x="605330" y="0"/>
                </a:lnTo>
                <a:lnTo>
                  <a:pt x="605330" y="677293"/>
                </a:lnTo>
                <a:lnTo>
                  <a:pt x="0" y="67729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8" name="TextBox 38"/>
          <p:cNvSpPr txBox="1"/>
          <p:nvPr/>
        </p:nvSpPr>
        <p:spPr>
          <a:xfrm>
            <a:off x="489720" y="2307783"/>
            <a:ext cx="6932334" cy="1823795"/>
          </a:xfrm>
          <a:prstGeom prst="rect">
            <a:avLst/>
          </a:prstGeom>
        </p:spPr>
        <p:txBody>
          <a:bodyPr lIns="0" tIns="0" rIns="0" bIns="0" rtlCol="0" anchor="t">
            <a:spAutoFit/>
          </a:bodyPr>
          <a:lstStyle/>
          <a:p>
            <a:pPr algn="l">
              <a:lnSpc>
                <a:spcPts val="7088"/>
              </a:lnSpc>
            </a:pPr>
            <a:r>
              <a:rPr lang="en-US" sz="6563" b="1" spc="-164">
                <a:solidFill>
                  <a:srgbClr val="FFFFFF"/>
                </a:solidFill>
                <a:latin typeface="Barlow Bold"/>
                <a:ea typeface="Barlow Bold"/>
                <a:cs typeface="Barlow Bold"/>
                <a:sym typeface="Barlow Bold"/>
              </a:rPr>
              <a:t> PRESENTATION</a:t>
            </a:r>
          </a:p>
          <a:p>
            <a:pPr marL="0" lvl="0" indent="0" algn="l">
              <a:lnSpc>
                <a:spcPts val="7088"/>
              </a:lnSpc>
            </a:pPr>
            <a:r>
              <a:rPr lang="en-US" sz="6563" b="1" spc="-164">
                <a:solidFill>
                  <a:srgbClr val="FFFFFF"/>
                </a:solidFill>
                <a:latin typeface="Barlow Bold"/>
                <a:ea typeface="Barlow Bold"/>
                <a:cs typeface="Barlow Bold"/>
                <a:sym typeface="Barlow Bold"/>
              </a:rPr>
              <a:t>OVERVIEW</a:t>
            </a:r>
          </a:p>
        </p:txBody>
      </p:sp>
      <p:sp>
        <p:nvSpPr>
          <p:cNvPr id="39" name="TextBox 39"/>
          <p:cNvSpPr txBox="1"/>
          <p:nvPr/>
        </p:nvSpPr>
        <p:spPr>
          <a:xfrm>
            <a:off x="10532851" y="1977291"/>
            <a:ext cx="7219819" cy="388096"/>
          </a:xfrm>
          <a:prstGeom prst="rect">
            <a:avLst/>
          </a:prstGeom>
        </p:spPr>
        <p:txBody>
          <a:bodyPr lIns="0" tIns="0" rIns="0" bIns="0" rtlCol="0" anchor="t">
            <a:spAutoFit/>
          </a:bodyPr>
          <a:lstStyle/>
          <a:p>
            <a:pPr marL="0" lvl="0" indent="0" algn="l">
              <a:lnSpc>
                <a:spcPts val="3283"/>
              </a:lnSpc>
            </a:pPr>
            <a:r>
              <a:rPr lang="en-US" sz="2345" spc="-44">
                <a:solidFill>
                  <a:srgbClr val="000000"/>
                </a:solidFill>
                <a:latin typeface="Clear Sans"/>
                <a:ea typeface="Clear Sans"/>
                <a:cs typeface="Clear Sans"/>
                <a:sym typeface="Clear Sans"/>
              </a:rPr>
              <a:t>FRESHMAN COUNSELOR</a:t>
            </a:r>
          </a:p>
        </p:txBody>
      </p:sp>
      <p:sp>
        <p:nvSpPr>
          <p:cNvPr id="40" name="TextBox 40"/>
          <p:cNvSpPr txBox="1"/>
          <p:nvPr/>
        </p:nvSpPr>
        <p:spPr>
          <a:xfrm>
            <a:off x="10454424" y="1425693"/>
            <a:ext cx="7633145" cy="512926"/>
          </a:xfrm>
          <a:prstGeom prst="rect">
            <a:avLst/>
          </a:prstGeom>
        </p:spPr>
        <p:txBody>
          <a:bodyPr lIns="0" tIns="0" rIns="0" bIns="0" rtlCol="0" anchor="t">
            <a:spAutoFit/>
          </a:bodyPr>
          <a:lstStyle/>
          <a:p>
            <a:pPr marL="0" lvl="0" indent="0" algn="l">
              <a:lnSpc>
                <a:spcPts val="3949"/>
              </a:lnSpc>
            </a:pPr>
            <a:r>
              <a:rPr lang="en-US" sz="3656" b="1" spc="-91">
                <a:solidFill>
                  <a:srgbClr val="000000"/>
                </a:solidFill>
                <a:latin typeface="Barlow Bold"/>
                <a:ea typeface="Barlow Bold"/>
                <a:cs typeface="Barlow Bold"/>
                <a:sym typeface="Barlow Bold"/>
              </a:rPr>
              <a:t>“ROAD TO GRADUATION” PLANNING</a:t>
            </a:r>
          </a:p>
        </p:txBody>
      </p:sp>
      <p:sp>
        <p:nvSpPr>
          <p:cNvPr id="41" name="TextBox 41"/>
          <p:cNvSpPr txBox="1"/>
          <p:nvPr/>
        </p:nvSpPr>
        <p:spPr>
          <a:xfrm>
            <a:off x="10532851" y="3422030"/>
            <a:ext cx="7219819" cy="388096"/>
          </a:xfrm>
          <a:prstGeom prst="rect">
            <a:avLst/>
          </a:prstGeom>
        </p:spPr>
        <p:txBody>
          <a:bodyPr lIns="0" tIns="0" rIns="0" bIns="0" rtlCol="0" anchor="t">
            <a:spAutoFit/>
          </a:bodyPr>
          <a:lstStyle/>
          <a:p>
            <a:pPr marL="0" lvl="0" indent="0" algn="l">
              <a:lnSpc>
                <a:spcPts val="3283"/>
              </a:lnSpc>
            </a:pPr>
            <a:r>
              <a:rPr lang="en-US" sz="2345" spc="-44">
                <a:solidFill>
                  <a:srgbClr val="000000"/>
                </a:solidFill>
                <a:latin typeface="Clear Sans"/>
                <a:ea typeface="Clear Sans"/>
                <a:cs typeface="Clear Sans"/>
                <a:sym typeface="Clear Sans"/>
              </a:rPr>
              <a:t>CTE DIRECTOR </a:t>
            </a:r>
          </a:p>
        </p:txBody>
      </p:sp>
      <p:sp>
        <p:nvSpPr>
          <p:cNvPr id="42" name="TextBox 42"/>
          <p:cNvSpPr txBox="1"/>
          <p:nvPr/>
        </p:nvSpPr>
        <p:spPr>
          <a:xfrm>
            <a:off x="10532851" y="2936887"/>
            <a:ext cx="4047169" cy="519000"/>
          </a:xfrm>
          <a:prstGeom prst="rect">
            <a:avLst/>
          </a:prstGeom>
        </p:spPr>
        <p:txBody>
          <a:bodyPr lIns="0" tIns="0" rIns="0" bIns="0" rtlCol="0" anchor="t">
            <a:spAutoFit/>
          </a:bodyPr>
          <a:lstStyle/>
          <a:p>
            <a:pPr marL="0" lvl="0" indent="0" algn="l">
              <a:lnSpc>
                <a:spcPts val="3949"/>
              </a:lnSpc>
            </a:pPr>
            <a:r>
              <a:rPr lang="en-US" sz="3656" b="1" spc="-91">
                <a:solidFill>
                  <a:srgbClr val="000000"/>
                </a:solidFill>
                <a:latin typeface="Barlow Bold"/>
                <a:ea typeface="Barlow Bold"/>
                <a:cs typeface="Barlow Bold"/>
                <a:sym typeface="Barlow Bold"/>
              </a:rPr>
              <a:t>CTE  PATHWAYS</a:t>
            </a:r>
          </a:p>
        </p:txBody>
      </p:sp>
      <p:sp>
        <p:nvSpPr>
          <p:cNvPr id="43" name="TextBox 43"/>
          <p:cNvSpPr txBox="1"/>
          <p:nvPr/>
        </p:nvSpPr>
        <p:spPr>
          <a:xfrm>
            <a:off x="10532851" y="5294111"/>
            <a:ext cx="7219819" cy="388096"/>
          </a:xfrm>
          <a:prstGeom prst="rect">
            <a:avLst/>
          </a:prstGeom>
        </p:spPr>
        <p:txBody>
          <a:bodyPr lIns="0" tIns="0" rIns="0" bIns="0" rtlCol="0" anchor="t">
            <a:spAutoFit/>
          </a:bodyPr>
          <a:lstStyle/>
          <a:p>
            <a:pPr marL="0" lvl="0" indent="0" algn="l">
              <a:lnSpc>
                <a:spcPts val="3283"/>
              </a:lnSpc>
            </a:pPr>
            <a:r>
              <a:rPr lang="en-US" sz="2345" spc="-44">
                <a:solidFill>
                  <a:srgbClr val="000000"/>
                </a:solidFill>
                <a:latin typeface="Clear Sans"/>
                <a:ea typeface="Clear Sans"/>
                <a:cs typeface="Clear Sans"/>
                <a:sym typeface="Clear Sans"/>
              </a:rPr>
              <a:t>HAWK SCHOLAR ADMINISTRATOR </a:t>
            </a:r>
          </a:p>
        </p:txBody>
      </p:sp>
      <p:sp>
        <p:nvSpPr>
          <p:cNvPr id="44" name="TextBox 44"/>
          <p:cNvSpPr txBox="1"/>
          <p:nvPr/>
        </p:nvSpPr>
        <p:spPr>
          <a:xfrm>
            <a:off x="10532851" y="4774577"/>
            <a:ext cx="4652918" cy="512926"/>
          </a:xfrm>
          <a:prstGeom prst="rect">
            <a:avLst/>
          </a:prstGeom>
        </p:spPr>
        <p:txBody>
          <a:bodyPr lIns="0" tIns="0" rIns="0" bIns="0" rtlCol="0" anchor="t">
            <a:spAutoFit/>
          </a:bodyPr>
          <a:lstStyle/>
          <a:p>
            <a:pPr marL="0" lvl="0" indent="0" algn="l">
              <a:lnSpc>
                <a:spcPts val="3949"/>
              </a:lnSpc>
            </a:pPr>
            <a:r>
              <a:rPr lang="en-US" sz="3656" b="1" spc="-91">
                <a:solidFill>
                  <a:srgbClr val="000000"/>
                </a:solidFill>
                <a:latin typeface="Barlow Bold"/>
                <a:ea typeface="Barlow Bold"/>
                <a:cs typeface="Barlow Bold"/>
                <a:sym typeface="Barlow Bold"/>
              </a:rPr>
              <a:t>HAWK SCHOLARS</a:t>
            </a:r>
          </a:p>
        </p:txBody>
      </p:sp>
      <p:sp>
        <p:nvSpPr>
          <p:cNvPr id="45" name="TextBox 45"/>
          <p:cNvSpPr txBox="1"/>
          <p:nvPr/>
        </p:nvSpPr>
        <p:spPr>
          <a:xfrm>
            <a:off x="10532851" y="6336835"/>
            <a:ext cx="3162804" cy="519000"/>
          </a:xfrm>
          <a:prstGeom prst="rect">
            <a:avLst/>
          </a:prstGeom>
        </p:spPr>
        <p:txBody>
          <a:bodyPr lIns="0" tIns="0" rIns="0" bIns="0" rtlCol="0" anchor="t">
            <a:spAutoFit/>
          </a:bodyPr>
          <a:lstStyle/>
          <a:p>
            <a:pPr marL="0" lvl="0" indent="0" algn="l">
              <a:lnSpc>
                <a:spcPts val="3949"/>
              </a:lnSpc>
            </a:pPr>
            <a:r>
              <a:rPr lang="en-US" sz="3656" b="1" spc="-91">
                <a:solidFill>
                  <a:srgbClr val="000000"/>
                </a:solidFill>
                <a:latin typeface="Barlow Bold"/>
                <a:ea typeface="Barlow Bold"/>
                <a:cs typeface="Barlow Bold"/>
                <a:sym typeface="Barlow Bold"/>
              </a:rPr>
              <a:t>FINE ARTS </a:t>
            </a:r>
          </a:p>
        </p:txBody>
      </p:sp>
      <p:sp>
        <p:nvSpPr>
          <p:cNvPr id="46" name="TextBox 46"/>
          <p:cNvSpPr txBox="1"/>
          <p:nvPr/>
        </p:nvSpPr>
        <p:spPr>
          <a:xfrm>
            <a:off x="10532851" y="6817735"/>
            <a:ext cx="7219819" cy="388096"/>
          </a:xfrm>
          <a:prstGeom prst="rect">
            <a:avLst/>
          </a:prstGeom>
        </p:spPr>
        <p:txBody>
          <a:bodyPr lIns="0" tIns="0" rIns="0" bIns="0" rtlCol="0" anchor="t">
            <a:spAutoFit/>
          </a:bodyPr>
          <a:lstStyle/>
          <a:p>
            <a:pPr marL="0" lvl="0" indent="0" algn="l">
              <a:lnSpc>
                <a:spcPts val="3283"/>
              </a:lnSpc>
            </a:pPr>
            <a:r>
              <a:rPr lang="en-US" sz="2345" spc="-44">
                <a:solidFill>
                  <a:srgbClr val="000000"/>
                </a:solidFill>
                <a:latin typeface="Clear Sans"/>
                <a:ea typeface="Clear Sans"/>
                <a:cs typeface="Clear Sans"/>
                <a:sym typeface="Clear Sans"/>
              </a:rPr>
              <a:t>FINE ARTS DIRECTOR </a:t>
            </a:r>
          </a:p>
        </p:txBody>
      </p:sp>
      <p:sp>
        <p:nvSpPr>
          <p:cNvPr id="47" name="TextBox 47"/>
          <p:cNvSpPr txBox="1"/>
          <p:nvPr/>
        </p:nvSpPr>
        <p:spPr>
          <a:xfrm>
            <a:off x="10532851" y="8045672"/>
            <a:ext cx="3162804" cy="519000"/>
          </a:xfrm>
          <a:prstGeom prst="rect">
            <a:avLst/>
          </a:prstGeom>
        </p:spPr>
        <p:txBody>
          <a:bodyPr lIns="0" tIns="0" rIns="0" bIns="0" rtlCol="0" anchor="t">
            <a:spAutoFit/>
          </a:bodyPr>
          <a:lstStyle/>
          <a:p>
            <a:pPr marL="0" lvl="0" indent="0" algn="l">
              <a:lnSpc>
                <a:spcPts val="3949"/>
              </a:lnSpc>
            </a:pPr>
            <a:r>
              <a:rPr lang="en-US" sz="3656" b="1" spc="-91">
                <a:solidFill>
                  <a:srgbClr val="000000"/>
                </a:solidFill>
                <a:latin typeface="Barlow Bold"/>
                <a:ea typeface="Barlow Bold"/>
                <a:cs typeface="Barlow Bold"/>
                <a:sym typeface="Barlow Bold"/>
              </a:rPr>
              <a:t>ATHLETICS</a:t>
            </a:r>
          </a:p>
        </p:txBody>
      </p:sp>
      <p:sp>
        <p:nvSpPr>
          <p:cNvPr id="48" name="TextBox 48"/>
          <p:cNvSpPr txBox="1"/>
          <p:nvPr/>
        </p:nvSpPr>
        <p:spPr>
          <a:xfrm>
            <a:off x="10532851" y="8526572"/>
            <a:ext cx="7219819" cy="388096"/>
          </a:xfrm>
          <a:prstGeom prst="rect">
            <a:avLst/>
          </a:prstGeom>
        </p:spPr>
        <p:txBody>
          <a:bodyPr lIns="0" tIns="0" rIns="0" bIns="0" rtlCol="0" anchor="t">
            <a:spAutoFit/>
          </a:bodyPr>
          <a:lstStyle/>
          <a:p>
            <a:pPr marL="0" lvl="0" indent="0" algn="l">
              <a:lnSpc>
                <a:spcPts val="3283"/>
              </a:lnSpc>
            </a:pPr>
            <a:r>
              <a:rPr lang="en-US" sz="2345" spc="-44">
                <a:solidFill>
                  <a:srgbClr val="000000"/>
                </a:solidFill>
                <a:latin typeface="Clear Sans"/>
                <a:ea typeface="Clear Sans"/>
                <a:cs typeface="Clear Sans"/>
                <a:sym typeface="Clear Sans"/>
              </a:rPr>
              <a:t>ATHLETIC DIRECTOR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521895" y="-892696"/>
            <a:ext cx="12120861" cy="12120861"/>
          </a:xfrm>
          <a:custGeom>
            <a:avLst/>
            <a:gdLst/>
            <a:ahLst/>
            <a:cxnLst/>
            <a:rect l="l" t="t" r="r" b="b"/>
            <a:pathLst>
              <a:path w="12120861" h="12120861">
                <a:moveTo>
                  <a:pt x="0" y="0"/>
                </a:moveTo>
                <a:lnTo>
                  <a:pt x="12120861" y="0"/>
                </a:lnTo>
                <a:lnTo>
                  <a:pt x="12120861" y="12120860"/>
                </a:lnTo>
                <a:lnTo>
                  <a:pt x="0" y="121208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7554" y="-1621689"/>
            <a:ext cx="4563554" cy="4563554"/>
          </a:xfrm>
          <a:custGeom>
            <a:avLst/>
            <a:gdLst/>
            <a:ahLst/>
            <a:cxnLst/>
            <a:rect l="l" t="t" r="r" b="b"/>
            <a:pathLst>
              <a:path w="4563554" h="4563554">
                <a:moveTo>
                  <a:pt x="0" y="0"/>
                </a:moveTo>
                <a:lnTo>
                  <a:pt x="4563553" y="0"/>
                </a:lnTo>
                <a:lnTo>
                  <a:pt x="4563553" y="4563554"/>
                </a:lnTo>
                <a:lnTo>
                  <a:pt x="0" y="45635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35616" flipH="1">
            <a:off x="3997543" y="8268734"/>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339850" y="1873477"/>
            <a:ext cx="20148627" cy="6892967"/>
            <a:chOff x="0" y="0"/>
            <a:chExt cx="5306634" cy="1815432"/>
          </a:xfrm>
        </p:grpSpPr>
        <p:sp>
          <p:nvSpPr>
            <p:cNvPr id="6" name="Freeform 6"/>
            <p:cNvSpPr/>
            <p:nvPr/>
          </p:nvSpPr>
          <p:spPr>
            <a:xfrm>
              <a:off x="0" y="0"/>
              <a:ext cx="5306634" cy="1815432"/>
            </a:xfrm>
            <a:custGeom>
              <a:avLst/>
              <a:gdLst/>
              <a:ahLst/>
              <a:cxnLst/>
              <a:rect l="l" t="t" r="r" b="b"/>
              <a:pathLst>
                <a:path w="5306634" h="1815432">
                  <a:moveTo>
                    <a:pt x="0" y="0"/>
                  </a:moveTo>
                  <a:lnTo>
                    <a:pt x="5306634" y="0"/>
                  </a:lnTo>
                  <a:lnTo>
                    <a:pt x="5306634" y="1815432"/>
                  </a:lnTo>
                  <a:lnTo>
                    <a:pt x="0" y="1815432"/>
                  </a:lnTo>
                  <a:close/>
                </a:path>
              </a:pathLst>
            </a:custGeom>
            <a:solidFill>
              <a:srgbClr val="000000"/>
            </a:solidFill>
          </p:spPr>
        </p:sp>
        <p:sp>
          <p:nvSpPr>
            <p:cNvPr id="7" name="TextBox 7"/>
            <p:cNvSpPr txBox="1"/>
            <p:nvPr/>
          </p:nvSpPr>
          <p:spPr>
            <a:xfrm>
              <a:off x="0" y="-38100"/>
              <a:ext cx="5306634" cy="185353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737528" y="322937"/>
            <a:ext cx="9689594" cy="96895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1010"/>
            </a:solidFill>
          </p:spPr>
        </p:sp>
        <p:sp>
          <p:nvSpPr>
            <p:cNvPr id="10" name="TextBox 10"/>
            <p:cNvSpPr txBox="1"/>
            <p:nvPr/>
          </p:nvSpPr>
          <p:spPr>
            <a:xfrm>
              <a:off x="76200" y="38100"/>
              <a:ext cx="660400" cy="698500"/>
            </a:xfrm>
            <a:prstGeom prst="rect">
              <a:avLst/>
            </a:prstGeom>
          </p:spPr>
          <p:txBody>
            <a:bodyPr lIns="67130" tIns="67130" rIns="67130" bIns="67130" rtlCol="0" anchor="ctr"/>
            <a:lstStyle/>
            <a:p>
              <a:pPr algn="ctr">
                <a:lnSpc>
                  <a:spcPts val="2659"/>
                </a:lnSpc>
                <a:spcBef>
                  <a:spcPct val="0"/>
                </a:spcBef>
              </a:pPr>
              <a:endParaRPr/>
            </a:p>
          </p:txBody>
        </p:sp>
      </p:grpSp>
      <p:grpSp>
        <p:nvGrpSpPr>
          <p:cNvPr id="11" name="Group 11"/>
          <p:cNvGrpSpPr>
            <a:grpSpLocks noChangeAspect="1"/>
          </p:cNvGrpSpPr>
          <p:nvPr/>
        </p:nvGrpSpPr>
        <p:grpSpPr>
          <a:xfrm>
            <a:off x="11543073" y="984324"/>
            <a:ext cx="8366819" cy="8366819"/>
            <a:chOff x="0" y="0"/>
            <a:chExt cx="6350000" cy="6350000"/>
          </a:xfrm>
        </p:grpSpPr>
        <p:sp>
          <p:nvSpPr>
            <p:cNvPr id="12" name="Freeform 12"/>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id="13" name="Freeform 13"/>
            <p:cNvSpPr/>
            <p:nvPr/>
          </p:nvSpPr>
          <p:spPr>
            <a:xfrm>
              <a:off x="284320" y="415956"/>
              <a:ext cx="5781360" cy="5518089"/>
            </a:xfrm>
            <a:custGeom>
              <a:avLst/>
              <a:gdLst/>
              <a:ahLst/>
              <a:cxnLst/>
              <a:rect l="l" t="t" r="r" b="b"/>
              <a:pathLst>
                <a:path w="5781360" h="5518089">
                  <a:moveTo>
                    <a:pt x="2890680" y="4414"/>
                  </a:moveTo>
                  <a:cubicBezTo>
                    <a:pt x="1903611" y="0"/>
                    <a:pt x="989627" y="524062"/>
                    <a:pt x="494813" y="1378160"/>
                  </a:cubicBezTo>
                  <a:cubicBezTo>
                    <a:pt x="0" y="2232259"/>
                    <a:pt x="0" y="3285829"/>
                    <a:pt x="494813" y="4139928"/>
                  </a:cubicBezTo>
                  <a:cubicBezTo>
                    <a:pt x="989627" y="4994026"/>
                    <a:pt x="1903611" y="5518088"/>
                    <a:pt x="2890680" y="5513674"/>
                  </a:cubicBezTo>
                  <a:cubicBezTo>
                    <a:pt x="3877749" y="5518088"/>
                    <a:pt x="4791733" y="4994026"/>
                    <a:pt x="5286547" y="4139928"/>
                  </a:cubicBezTo>
                  <a:cubicBezTo>
                    <a:pt x="5781360" y="3285829"/>
                    <a:pt x="5781360" y="2232259"/>
                    <a:pt x="5286547" y="1378161"/>
                  </a:cubicBezTo>
                  <a:cubicBezTo>
                    <a:pt x="4791733" y="524062"/>
                    <a:pt x="3877749" y="0"/>
                    <a:pt x="2890680" y="4414"/>
                  </a:cubicBezTo>
                  <a:close/>
                </a:path>
              </a:pathLst>
            </a:custGeom>
            <a:blipFill>
              <a:blip r:embed="rId6"/>
              <a:stretch>
                <a:fillRect l="-6588" r="-46570"/>
              </a:stretch>
            </a:blipFill>
          </p:spPr>
        </p:sp>
      </p:grpSp>
      <p:sp>
        <p:nvSpPr>
          <p:cNvPr id="14" name="Freeform 14"/>
          <p:cNvSpPr/>
          <p:nvPr/>
        </p:nvSpPr>
        <p:spPr>
          <a:xfrm>
            <a:off x="391694" y="2941865"/>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TextBox 15"/>
          <p:cNvSpPr txBox="1"/>
          <p:nvPr/>
        </p:nvSpPr>
        <p:spPr>
          <a:xfrm>
            <a:off x="255068" y="3543674"/>
            <a:ext cx="13231932" cy="3237753"/>
          </a:xfrm>
          <a:prstGeom prst="rect">
            <a:avLst/>
          </a:prstGeom>
        </p:spPr>
        <p:txBody>
          <a:bodyPr lIns="0" tIns="0" rIns="0" bIns="0" rtlCol="0" anchor="t">
            <a:spAutoFit/>
          </a:bodyPr>
          <a:lstStyle/>
          <a:p>
            <a:pPr algn="ctr">
              <a:lnSpc>
                <a:spcPts val="8489"/>
              </a:lnSpc>
            </a:pPr>
            <a:r>
              <a:rPr lang="en-US" sz="7382" b="1">
                <a:solidFill>
                  <a:srgbClr val="FFFFFF"/>
                </a:solidFill>
                <a:latin typeface="Montserrat Bold"/>
                <a:ea typeface="Montserrat Bold"/>
                <a:cs typeface="Montserrat Bold"/>
                <a:sym typeface="Montserrat Bold"/>
              </a:rPr>
              <a:t>ROAD TO </a:t>
            </a:r>
          </a:p>
          <a:p>
            <a:pPr algn="ctr">
              <a:lnSpc>
                <a:spcPts val="8489"/>
              </a:lnSpc>
            </a:pPr>
            <a:r>
              <a:rPr lang="en-US" sz="7382" b="1">
                <a:solidFill>
                  <a:srgbClr val="FFFFFF"/>
                </a:solidFill>
                <a:latin typeface="Montserrat Bold"/>
                <a:ea typeface="Montserrat Bold"/>
                <a:cs typeface="Montserrat Bold"/>
                <a:sym typeface="Montserrat Bold"/>
              </a:rPr>
              <a:t>GRADUATION </a:t>
            </a:r>
          </a:p>
          <a:p>
            <a:pPr algn="ctr">
              <a:lnSpc>
                <a:spcPts val="8489"/>
              </a:lnSpc>
            </a:pPr>
            <a:r>
              <a:rPr lang="en-US" sz="7382" b="1">
                <a:solidFill>
                  <a:srgbClr val="FFFFFF"/>
                </a:solidFill>
                <a:latin typeface="Montserrat Bold"/>
                <a:ea typeface="Montserrat Bold"/>
                <a:cs typeface="Montserrat Bold"/>
                <a:sym typeface="Montserrat Bold"/>
              </a:rPr>
              <a:t>PLANNING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521333" y="3580112"/>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521333" y="4464555"/>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2098174" y="3246737"/>
            <a:ext cx="7180422" cy="3763890"/>
          </a:xfrm>
          <a:prstGeom prst="rect">
            <a:avLst/>
          </a:prstGeom>
        </p:spPr>
        <p:txBody>
          <a:bodyPr lIns="0" tIns="0" rIns="0" bIns="0" rtlCol="0" anchor="t">
            <a:spAutoFit/>
          </a:bodyPr>
          <a:lstStyle/>
          <a:p>
            <a:pPr algn="l">
              <a:lnSpc>
                <a:spcPts val="7425"/>
              </a:lnSpc>
            </a:pPr>
            <a:r>
              <a:rPr lang="en-US" sz="3949" b="1">
                <a:solidFill>
                  <a:srgbClr val="000000"/>
                </a:solidFill>
                <a:latin typeface="Times New Roman Bold"/>
                <a:ea typeface="Times New Roman Bold"/>
                <a:cs typeface="Times New Roman Bold"/>
                <a:sym typeface="Times New Roman Bold"/>
              </a:rPr>
              <a:t>4 English Credits </a:t>
            </a:r>
          </a:p>
          <a:p>
            <a:pPr algn="l">
              <a:lnSpc>
                <a:spcPts val="7425"/>
              </a:lnSpc>
            </a:pPr>
            <a:r>
              <a:rPr lang="en-US" sz="3949" b="1">
                <a:solidFill>
                  <a:srgbClr val="000000"/>
                </a:solidFill>
                <a:latin typeface="Times New Roman Bold"/>
                <a:ea typeface="Times New Roman Bold"/>
                <a:cs typeface="Times New Roman Bold"/>
                <a:sym typeface="Times New Roman Bold"/>
              </a:rPr>
              <a:t>4 Math Credits </a:t>
            </a:r>
          </a:p>
          <a:p>
            <a:pPr algn="l">
              <a:lnSpc>
                <a:spcPts val="7425"/>
              </a:lnSpc>
            </a:pPr>
            <a:r>
              <a:rPr lang="en-US" sz="3949" b="1">
                <a:solidFill>
                  <a:srgbClr val="000000"/>
                </a:solidFill>
                <a:latin typeface="Times New Roman Bold"/>
                <a:ea typeface="Times New Roman Bold"/>
                <a:cs typeface="Times New Roman Bold"/>
                <a:sym typeface="Times New Roman Bold"/>
              </a:rPr>
              <a:t>4 Science Credits </a:t>
            </a:r>
          </a:p>
          <a:p>
            <a:pPr algn="l">
              <a:lnSpc>
                <a:spcPts val="7425"/>
              </a:lnSpc>
            </a:pPr>
            <a:r>
              <a:rPr lang="en-US" sz="3949" b="1">
                <a:solidFill>
                  <a:srgbClr val="000000"/>
                </a:solidFill>
                <a:latin typeface="Times New Roman Bold"/>
                <a:ea typeface="Times New Roman Bold"/>
                <a:cs typeface="Times New Roman Bold"/>
                <a:sym typeface="Times New Roman Bold"/>
              </a:rPr>
              <a:t>4 Social Studies Credits</a:t>
            </a:r>
          </a:p>
        </p:txBody>
      </p:sp>
      <p:sp>
        <p:nvSpPr>
          <p:cNvPr id="5" name="Freeform 5"/>
          <p:cNvSpPr/>
          <p:nvPr/>
        </p:nvSpPr>
        <p:spPr>
          <a:xfrm>
            <a:off x="1521333" y="5437126"/>
            <a:ext cx="356622" cy="505846"/>
          </a:xfrm>
          <a:custGeom>
            <a:avLst/>
            <a:gdLst/>
            <a:ahLst/>
            <a:cxnLst/>
            <a:rect l="l" t="t" r="r" b="b"/>
            <a:pathLst>
              <a:path w="356622" h="505846">
                <a:moveTo>
                  <a:pt x="0" y="0"/>
                </a:moveTo>
                <a:lnTo>
                  <a:pt x="356622" y="0"/>
                </a:lnTo>
                <a:lnTo>
                  <a:pt x="356622" y="505847"/>
                </a:lnTo>
                <a:lnTo>
                  <a:pt x="0" y="5058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521333" y="6411076"/>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8787378" y="3580112"/>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8787378" y="4464555"/>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8787378" y="5437815"/>
            <a:ext cx="356622" cy="505846"/>
          </a:xfrm>
          <a:custGeom>
            <a:avLst/>
            <a:gdLst/>
            <a:ahLst/>
            <a:cxnLst/>
            <a:rect l="l" t="t" r="r" b="b"/>
            <a:pathLst>
              <a:path w="356622" h="505846">
                <a:moveTo>
                  <a:pt x="0" y="0"/>
                </a:moveTo>
                <a:lnTo>
                  <a:pt x="356622" y="0"/>
                </a:lnTo>
                <a:lnTo>
                  <a:pt x="356622" y="505847"/>
                </a:lnTo>
                <a:lnTo>
                  <a:pt x="0" y="5058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8787378" y="6411076"/>
            <a:ext cx="356622" cy="505846"/>
          </a:xfrm>
          <a:custGeom>
            <a:avLst/>
            <a:gdLst/>
            <a:ahLst/>
            <a:cxnLst/>
            <a:rect l="l" t="t" r="r" b="b"/>
            <a:pathLst>
              <a:path w="356622" h="505846">
                <a:moveTo>
                  <a:pt x="0" y="0"/>
                </a:moveTo>
                <a:lnTo>
                  <a:pt x="356622" y="0"/>
                </a:lnTo>
                <a:lnTo>
                  <a:pt x="356622" y="505846"/>
                </a:lnTo>
                <a:lnTo>
                  <a:pt x="0" y="5058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a:off x="-1099024" y="-534688"/>
            <a:ext cx="4821474" cy="3471461"/>
          </a:xfrm>
          <a:custGeom>
            <a:avLst/>
            <a:gdLst/>
            <a:ahLst/>
            <a:cxnLst/>
            <a:rect l="l" t="t" r="r" b="b"/>
            <a:pathLst>
              <a:path w="4821474" h="3471461">
                <a:moveTo>
                  <a:pt x="0" y="0"/>
                </a:moveTo>
                <a:lnTo>
                  <a:pt x="4821474" y="0"/>
                </a:lnTo>
                <a:lnTo>
                  <a:pt x="4821474" y="3471461"/>
                </a:lnTo>
                <a:lnTo>
                  <a:pt x="0" y="347146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4615976" y="678163"/>
            <a:ext cx="9325240" cy="1881693"/>
          </a:xfrm>
          <a:prstGeom prst="rect">
            <a:avLst/>
          </a:prstGeom>
        </p:spPr>
        <p:txBody>
          <a:bodyPr lIns="0" tIns="0" rIns="0" bIns="0" rtlCol="0" anchor="t">
            <a:spAutoFit/>
          </a:bodyPr>
          <a:lstStyle/>
          <a:p>
            <a:pPr algn="ctr">
              <a:lnSpc>
                <a:spcPts val="6902"/>
              </a:lnSpc>
            </a:pPr>
            <a:r>
              <a:rPr lang="en-US" sz="5849" b="1">
                <a:solidFill>
                  <a:srgbClr val="000000"/>
                </a:solidFill>
                <a:latin typeface="Times New Roman Bold"/>
                <a:ea typeface="Times New Roman Bold"/>
                <a:cs typeface="Times New Roman Bold"/>
                <a:sym typeface="Times New Roman Bold"/>
              </a:rPr>
              <a:t>Foundation High School Plan </a:t>
            </a:r>
          </a:p>
          <a:p>
            <a:pPr algn="ctr">
              <a:lnSpc>
                <a:spcPts val="6902"/>
              </a:lnSpc>
            </a:pPr>
            <a:r>
              <a:rPr lang="en-US" sz="5849" b="1">
                <a:solidFill>
                  <a:srgbClr val="000000"/>
                </a:solidFill>
                <a:latin typeface="Times New Roman Bold"/>
                <a:ea typeface="Times New Roman Bold"/>
                <a:cs typeface="Times New Roman Bold"/>
                <a:sym typeface="Times New Roman Bold"/>
              </a:rPr>
              <a:t>with Endorsements </a:t>
            </a:r>
          </a:p>
        </p:txBody>
      </p:sp>
      <p:sp>
        <p:nvSpPr>
          <p:cNvPr id="13" name="TextBox 13"/>
          <p:cNvSpPr txBox="1"/>
          <p:nvPr/>
        </p:nvSpPr>
        <p:spPr>
          <a:xfrm>
            <a:off x="9278596" y="3246737"/>
            <a:ext cx="7180422" cy="3763890"/>
          </a:xfrm>
          <a:prstGeom prst="rect">
            <a:avLst/>
          </a:prstGeom>
        </p:spPr>
        <p:txBody>
          <a:bodyPr lIns="0" tIns="0" rIns="0" bIns="0" rtlCol="0" anchor="t">
            <a:spAutoFit/>
          </a:bodyPr>
          <a:lstStyle/>
          <a:p>
            <a:pPr algn="l">
              <a:lnSpc>
                <a:spcPts val="7425"/>
              </a:lnSpc>
            </a:pPr>
            <a:r>
              <a:rPr lang="en-US" sz="3949" b="1">
                <a:solidFill>
                  <a:srgbClr val="000000"/>
                </a:solidFill>
                <a:latin typeface="Times New Roman Bold"/>
                <a:ea typeface="Times New Roman Bold"/>
                <a:cs typeface="Times New Roman Bold"/>
                <a:sym typeface="Times New Roman Bold"/>
              </a:rPr>
              <a:t>2 LOTE Credits </a:t>
            </a:r>
          </a:p>
          <a:p>
            <a:pPr algn="l">
              <a:lnSpc>
                <a:spcPts val="7425"/>
              </a:lnSpc>
            </a:pPr>
            <a:r>
              <a:rPr lang="en-US" sz="3949" b="1">
                <a:solidFill>
                  <a:srgbClr val="000000"/>
                </a:solidFill>
                <a:latin typeface="Times New Roman Bold"/>
                <a:ea typeface="Times New Roman Bold"/>
                <a:cs typeface="Times New Roman Bold"/>
                <a:sym typeface="Times New Roman Bold"/>
              </a:rPr>
              <a:t>1 Physical Education Credit </a:t>
            </a:r>
          </a:p>
          <a:p>
            <a:pPr algn="l">
              <a:lnSpc>
                <a:spcPts val="7425"/>
              </a:lnSpc>
            </a:pPr>
            <a:r>
              <a:rPr lang="en-US" sz="3949" b="1">
                <a:solidFill>
                  <a:srgbClr val="000000"/>
                </a:solidFill>
                <a:latin typeface="Times New Roman Bold"/>
                <a:ea typeface="Times New Roman Bold"/>
                <a:cs typeface="Times New Roman Bold"/>
                <a:sym typeface="Times New Roman Bold"/>
              </a:rPr>
              <a:t>1 Fine Arts Credit</a:t>
            </a:r>
          </a:p>
          <a:p>
            <a:pPr algn="l">
              <a:lnSpc>
                <a:spcPts val="7425"/>
              </a:lnSpc>
            </a:pPr>
            <a:r>
              <a:rPr lang="en-US" sz="3949" b="1">
                <a:solidFill>
                  <a:srgbClr val="000000"/>
                </a:solidFill>
                <a:latin typeface="Times New Roman Bold"/>
                <a:ea typeface="Times New Roman Bold"/>
                <a:cs typeface="Times New Roman Bold"/>
                <a:sym typeface="Times New Roman Bold"/>
              </a:rPr>
              <a:t>6 Elective/Additional Credits </a:t>
            </a:r>
          </a:p>
        </p:txBody>
      </p:sp>
      <p:sp>
        <p:nvSpPr>
          <p:cNvPr id="14" name="TextBox 14"/>
          <p:cNvSpPr txBox="1"/>
          <p:nvPr/>
        </p:nvSpPr>
        <p:spPr>
          <a:xfrm>
            <a:off x="2360953" y="8410802"/>
            <a:ext cx="13835286" cy="1113155"/>
          </a:xfrm>
          <a:prstGeom prst="rect">
            <a:avLst/>
          </a:prstGeom>
        </p:spPr>
        <p:txBody>
          <a:bodyPr lIns="0" tIns="0" rIns="0" bIns="0" rtlCol="0" anchor="t">
            <a:spAutoFit/>
          </a:bodyPr>
          <a:lstStyle/>
          <a:p>
            <a:pPr algn="ctr">
              <a:lnSpc>
                <a:spcPts val="4270"/>
              </a:lnSpc>
            </a:pPr>
            <a:r>
              <a:rPr lang="en-US" sz="3050">
                <a:solidFill>
                  <a:srgbClr val="000000"/>
                </a:solidFill>
                <a:latin typeface="Times New Roman"/>
                <a:ea typeface="Times New Roman"/>
                <a:cs typeface="Times New Roman"/>
                <a:sym typeface="Times New Roman"/>
              </a:rPr>
              <a:t>There are specific core classes that are mandatory to meet graduation requirements. </a:t>
            </a:r>
          </a:p>
          <a:p>
            <a:pPr algn="ctr">
              <a:lnSpc>
                <a:spcPts val="4270"/>
              </a:lnSpc>
            </a:pPr>
            <a:r>
              <a:rPr lang="en-US" sz="3050">
                <a:solidFill>
                  <a:srgbClr val="000000"/>
                </a:solidFill>
                <a:latin typeface="Times New Roman"/>
                <a:ea typeface="Times New Roman"/>
                <a:cs typeface="Times New Roman"/>
                <a:sym typeface="Times New Roman"/>
              </a:rPr>
              <a:t>Additional graduation plan information is posted on the Red Oak ISD Website.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3895451" y="4129529"/>
            <a:ext cx="2622879" cy="6416831"/>
          </a:xfrm>
          <a:custGeom>
            <a:avLst/>
            <a:gdLst/>
            <a:ahLst/>
            <a:cxnLst/>
            <a:rect l="l" t="t" r="r" b="b"/>
            <a:pathLst>
              <a:path w="2622879" h="6416831">
                <a:moveTo>
                  <a:pt x="0" y="0"/>
                </a:moveTo>
                <a:lnTo>
                  <a:pt x="2622879" y="0"/>
                </a:lnTo>
                <a:lnTo>
                  <a:pt x="2622879" y="6416831"/>
                </a:lnTo>
                <a:lnTo>
                  <a:pt x="0" y="6416831"/>
                </a:lnTo>
                <a:lnTo>
                  <a:pt x="0" y="0"/>
                </a:lnTo>
                <a:close/>
              </a:path>
            </a:pathLst>
          </a:custGeom>
          <a:blipFill>
            <a:blip r:embed="rId2"/>
            <a:stretch>
              <a:fillRect/>
            </a:stretch>
          </a:blipFill>
        </p:spPr>
      </p:sp>
      <p:sp>
        <p:nvSpPr>
          <p:cNvPr id="3" name="TextBox 3"/>
          <p:cNvSpPr txBox="1"/>
          <p:nvPr/>
        </p:nvSpPr>
        <p:spPr>
          <a:xfrm>
            <a:off x="3634758" y="438919"/>
            <a:ext cx="11364590" cy="1750187"/>
          </a:xfrm>
          <a:prstGeom prst="rect">
            <a:avLst/>
          </a:prstGeom>
        </p:spPr>
        <p:txBody>
          <a:bodyPr lIns="0" tIns="0" rIns="0" bIns="0" rtlCol="0" anchor="t">
            <a:spAutoFit/>
          </a:bodyPr>
          <a:lstStyle/>
          <a:p>
            <a:pPr algn="ctr">
              <a:lnSpc>
                <a:spcPts val="12153"/>
              </a:lnSpc>
            </a:pPr>
            <a:r>
              <a:rPr lang="en-US" sz="10299" b="1">
                <a:solidFill>
                  <a:srgbClr val="000000"/>
                </a:solidFill>
                <a:latin typeface="Times New Roman Bold"/>
                <a:ea typeface="Times New Roman Bold"/>
                <a:cs typeface="Times New Roman Bold"/>
                <a:sym typeface="Times New Roman Bold"/>
              </a:rPr>
              <a:t>High School Credits </a:t>
            </a:r>
          </a:p>
        </p:txBody>
      </p:sp>
      <p:sp>
        <p:nvSpPr>
          <p:cNvPr id="4" name="TextBox 4"/>
          <p:cNvSpPr txBox="1"/>
          <p:nvPr/>
        </p:nvSpPr>
        <p:spPr>
          <a:xfrm>
            <a:off x="769123" y="3008441"/>
            <a:ext cx="16140206" cy="1247767"/>
          </a:xfrm>
          <a:prstGeom prst="rect">
            <a:avLst/>
          </a:prstGeom>
        </p:spPr>
        <p:txBody>
          <a:bodyPr lIns="0" tIns="0" rIns="0" bIns="0" rtlCol="0" anchor="t">
            <a:spAutoFit/>
          </a:bodyPr>
          <a:lstStyle/>
          <a:p>
            <a:pPr algn="l">
              <a:lnSpc>
                <a:spcPts val="4725"/>
              </a:lnSpc>
            </a:pPr>
            <a:r>
              <a:rPr lang="en-US" sz="3375">
                <a:solidFill>
                  <a:srgbClr val="000000"/>
                </a:solidFill>
                <a:latin typeface="Times New Roman"/>
                <a:ea typeface="Times New Roman"/>
                <a:cs typeface="Times New Roman"/>
                <a:sym typeface="Times New Roman"/>
              </a:rPr>
              <a:t>To receive credits in high school, courses must have a final semester passing grade of 70 or above + meet attendance requirements.​</a:t>
            </a:r>
          </a:p>
        </p:txBody>
      </p:sp>
      <p:sp>
        <p:nvSpPr>
          <p:cNvPr id="5" name="TextBox 5"/>
          <p:cNvSpPr txBox="1"/>
          <p:nvPr/>
        </p:nvSpPr>
        <p:spPr>
          <a:xfrm>
            <a:off x="769123" y="4583718"/>
            <a:ext cx="16140206" cy="1847842"/>
          </a:xfrm>
          <a:prstGeom prst="rect">
            <a:avLst/>
          </a:prstGeom>
        </p:spPr>
        <p:txBody>
          <a:bodyPr lIns="0" tIns="0" rIns="0" bIns="0" rtlCol="0" anchor="t">
            <a:spAutoFit/>
          </a:bodyPr>
          <a:lstStyle/>
          <a:p>
            <a:pPr algn="l">
              <a:lnSpc>
                <a:spcPts val="4725"/>
              </a:lnSpc>
            </a:pPr>
            <a:r>
              <a:rPr lang="en-US" sz="3375">
                <a:solidFill>
                  <a:srgbClr val="000000"/>
                </a:solidFill>
                <a:latin typeface="Times New Roman"/>
                <a:ea typeface="Times New Roman"/>
                <a:cs typeface="Times New Roman"/>
                <a:sym typeface="Times New Roman"/>
              </a:rPr>
              <a:t>Promotion is based upon the number of years in high school ​</a:t>
            </a:r>
          </a:p>
          <a:p>
            <a:pPr algn="l">
              <a:lnSpc>
                <a:spcPts val="4725"/>
              </a:lnSpc>
            </a:pPr>
            <a:r>
              <a:rPr lang="en-US" sz="3375">
                <a:solidFill>
                  <a:srgbClr val="000000"/>
                </a:solidFill>
                <a:latin typeface="Times New Roman"/>
                <a:ea typeface="Times New Roman"/>
                <a:cs typeface="Times New Roman"/>
                <a:sym typeface="Times New Roman"/>
              </a:rPr>
              <a:t>and the number of credits earned.​</a:t>
            </a:r>
          </a:p>
          <a:p>
            <a:pPr algn="l">
              <a:lnSpc>
                <a:spcPts val="4725"/>
              </a:lnSpc>
            </a:pPr>
            <a:endParaRPr lang="en-US" sz="3375">
              <a:solidFill>
                <a:srgbClr val="000000"/>
              </a:solidFill>
              <a:latin typeface="Times New Roman"/>
              <a:ea typeface="Times New Roman"/>
              <a:cs typeface="Times New Roman"/>
              <a:sym typeface="Times New Roman"/>
            </a:endParaRPr>
          </a:p>
        </p:txBody>
      </p:sp>
      <p:sp>
        <p:nvSpPr>
          <p:cNvPr id="6" name="TextBox 6"/>
          <p:cNvSpPr txBox="1"/>
          <p:nvPr/>
        </p:nvSpPr>
        <p:spPr>
          <a:xfrm>
            <a:off x="769123" y="6428366"/>
            <a:ext cx="7179924" cy="3478522"/>
          </a:xfrm>
          <a:prstGeom prst="rect">
            <a:avLst/>
          </a:prstGeom>
        </p:spPr>
        <p:txBody>
          <a:bodyPr lIns="0" tIns="0" rIns="0" bIns="0" rtlCol="0" anchor="t">
            <a:spAutoFit/>
          </a:bodyPr>
          <a:lstStyle/>
          <a:p>
            <a:pPr algn="l">
              <a:lnSpc>
                <a:spcPts val="5565"/>
              </a:lnSpc>
            </a:pPr>
            <a:r>
              <a:rPr lang="en-US" sz="3975">
                <a:solidFill>
                  <a:srgbClr val="000000"/>
                </a:solidFill>
                <a:latin typeface="Times New Roman"/>
                <a:ea typeface="Times New Roman"/>
                <a:cs typeface="Times New Roman"/>
                <a:sym typeface="Times New Roman"/>
              </a:rPr>
              <a:t>6- Sophomore​</a:t>
            </a:r>
          </a:p>
          <a:p>
            <a:pPr algn="l">
              <a:lnSpc>
                <a:spcPts val="5565"/>
              </a:lnSpc>
            </a:pPr>
            <a:r>
              <a:rPr lang="en-US" sz="3975">
                <a:solidFill>
                  <a:srgbClr val="000000"/>
                </a:solidFill>
                <a:latin typeface="Times New Roman"/>
                <a:ea typeface="Times New Roman"/>
                <a:cs typeface="Times New Roman"/>
                <a:sym typeface="Times New Roman"/>
              </a:rPr>
              <a:t>12- Junior​</a:t>
            </a:r>
          </a:p>
          <a:p>
            <a:pPr algn="l">
              <a:lnSpc>
                <a:spcPts val="5565"/>
              </a:lnSpc>
            </a:pPr>
            <a:r>
              <a:rPr lang="en-US" sz="3975">
                <a:solidFill>
                  <a:srgbClr val="000000"/>
                </a:solidFill>
                <a:latin typeface="Times New Roman"/>
                <a:ea typeface="Times New Roman"/>
                <a:cs typeface="Times New Roman"/>
                <a:sym typeface="Times New Roman"/>
              </a:rPr>
              <a:t>18- Senior​</a:t>
            </a:r>
          </a:p>
          <a:p>
            <a:pPr algn="l">
              <a:lnSpc>
                <a:spcPts val="5565"/>
              </a:lnSpc>
            </a:pPr>
            <a:r>
              <a:rPr lang="en-US" sz="3975">
                <a:solidFill>
                  <a:srgbClr val="000000"/>
                </a:solidFill>
                <a:latin typeface="Times New Roman"/>
                <a:ea typeface="Times New Roman"/>
                <a:cs typeface="Times New Roman"/>
                <a:sym typeface="Times New Roman"/>
              </a:rPr>
              <a:t>26- Required to Graduate​</a:t>
            </a:r>
          </a:p>
          <a:p>
            <a:pPr algn="l">
              <a:lnSpc>
                <a:spcPts val="4725"/>
              </a:lnSpc>
            </a:pPr>
            <a:endParaRPr lang="en-US" sz="3975">
              <a:solidFill>
                <a:srgbClr val="000000"/>
              </a:solidFill>
              <a:latin typeface="Times New Roman"/>
              <a:ea typeface="Times New Roman"/>
              <a:cs typeface="Times New Roman"/>
              <a:sym typeface="Times New Roman"/>
            </a:endParaRPr>
          </a:p>
        </p:txBody>
      </p:sp>
      <p:sp>
        <p:nvSpPr>
          <p:cNvPr id="7" name="TextBox 7"/>
          <p:cNvSpPr txBox="1"/>
          <p:nvPr/>
        </p:nvSpPr>
        <p:spPr>
          <a:xfrm>
            <a:off x="14447160" y="4640868"/>
            <a:ext cx="1519461" cy="476185"/>
          </a:xfrm>
          <a:prstGeom prst="rect">
            <a:avLst/>
          </a:prstGeom>
        </p:spPr>
        <p:txBody>
          <a:bodyPr lIns="0" tIns="0" rIns="0" bIns="0" rtlCol="0" anchor="t">
            <a:spAutoFit/>
          </a:bodyPr>
          <a:lstStyle/>
          <a:p>
            <a:pPr algn="ctr">
              <a:lnSpc>
                <a:spcPts val="3678"/>
              </a:lnSpc>
            </a:pPr>
            <a:r>
              <a:rPr lang="en-US" sz="2627">
                <a:solidFill>
                  <a:srgbClr val="FDFEFE"/>
                </a:solidFill>
                <a:latin typeface="Horizon"/>
                <a:ea typeface="Horizon"/>
                <a:cs typeface="Horizon"/>
                <a:sym typeface="Horizon"/>
              </a:rPr>
              <a:t>good </a:t>
            </a:r>
          </a:p>
        </p:txBody>
      </p:sp>
      <p:sp>
        <p:nvSpPr>
          <p:cNvPr id="8" name="TextBox 8"/>
          <p:cNvSpPr txBox="1"/>
          <p:nvPr/>
        </p:nvSpPr>
        <p:spPr>
          <a:xfrm>
            <a:off x="14150509" y="5831584"/>
            <a:ext cx="2112764" cy="476185"/>
          </a:xfrm>
          <a:prstGeom prst="rect">
            <a:avLst/>
          </a:prstGeom>
        </p:spPr>
        <p:txBody>
          <a:bodyPr lIns="0" tIns="0" rIns="0" bIns="0" rtlCol="0" anchor="t">
            <a:spAutoFit/>
          </a:bodyPr>
          <a:lstStyle/>
          <a:p>
            <a:pPr algn="ctr">
              <a:lnSpc>
                <a:spcPts val="3678"/>
              </a:lnSpc>
            </a:pPr>
            <a:r>
              <a:rPr lang="en-US" sz="2627">
                <a:solidFill>
                  <a:srgbClr val="FDFEFE"/>
                </a:solidFill>
                <a:latin typeface="Horizon"/>
                <a:ea typeface="Horizon"/>
                <a:cs typeface="Horizon"/>
                <a:sym typeface="Horizon"/>
              </a:rPr>
              <a:t>grades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4974820" y="0"/>
            <a:ext cx="9949641" cy="10297170"/>
          </a:xfrm>
          <a:custGeom>
            <a:avLst/>
            <a:gdLst/>
            <a:ahLst/>
            <a:cxnLst/>
            <a:rect l="l" t="t" r="r" b="b"/>
            <a:pathLst>
              <a:path w="9949641" h="10297170">
                <a:moveTo>
                  <a:pt x="0" y="0"/>
                </a:moveTo>
                <a:lnTo>
                  <a:pt x="9949640" y="0"/>
                </a:lnTo>
                <a:lnTo>
                  <a:pt x="9949640" y="10297170"/>
                </a:lnTo>
                <a:lnTo>
                  <a:pt x="0" y="102971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AutoShape 3"/>
          <p:cNvSpPr/>
          <p:nvPr/>
        </p:nvSpPr>
        <p:spPr>
          <a:xfrm>
            <a:off x="5541177" y="1818699"/>
            <a:ext cx="14062075" cy="0"/>
          </a:xfrm>
          <a:prstGeom prst="line">
            <a:avLst/>
          </a:prstGeom>
          <a:ln w="447675" cap="flat">
            <a:solidFill>
              <a:srgbClr val="000000"/>
            </a:solidFill>
            <a:prstDash val="solid"/>
            <a:headEnd type="none" w="sm" len="sm"/>
            <a:tailEnd type="none" w="sm" len="sm"/>
          </a:ln>
        </p:spPr>
      </p:sp>
      <p:sp>
        <p:nvSpPr>
          <p:cNvPr id="4" name="Freeform 4"/>
          <p:cNvSpPr/>
          <p:nvPr/>
        </p:nvSpPr>
        <p:spPr>
          <a:xfrm>
            <a:off x="5818299" y="1761128"/>
            <a:ext cx="4616458" cy="4379864"/>
          </a:xfrm>
          <a:custGeom>
            <a:avLst/>
            <a:gdLst/>
            <a:ahLst/>
            <a:cxnLst/>
            <a:rect l="l" t="t" r="r" b="b"/>
            <a:pathLst>
              <a:path w="4616458" h="4379864">
                <a:moveTo>
                  <a:pt x="0" y="0"/>
                </a:moveTo>
                <a:lnTo>
                  <a:pt x="4616458" y="0"/>
                </a:lnTo>
                <a:lnTo>
                  <a:pt x="4616458" y="4379864"/>
                </a:lnTo>
                <a:lnTo>
                  <a:pt x="0" y="43798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751708" y="-324076"/>
            <a:ext cx="5262277" cy="11507996"/>
            <a:chOff x="0" y="0"/>
            <a:chExt cx="1385949" cy="3030912"/>
          </a:xfrm>
        </p:grpSpPr>
        <p:sp>
          <p:nvSpPr>
            <p:cNvPr id="6" name="Freeform 6"/>
            <p:cNvSpPr/>
            <p:nvPr/>
          </p:nvSpPr>
          <p:spPr>
            <a:xfrm>
              <a:off x="0" y="0"/>
              <a:ext cx="1385949" cy="3030912"/>
            </a:xfrm>
            <a:custGeom>
              <a:avLst/>
              <a:gdLst/>
              <a:ahLst/>
              <a:cxnLst/>
              <a:rect l="l" t="t" r="r" b="b"/>
              <a:pathLst>
                <a:path w="1385949" h="3030912">
                  <a:moveTo>
                    <a:pt x="0" y="0"/>
                  </a:moveTo>
                  <a:lnTo>
                    <a:pt x="1385949" y="0"/>
                  </a:lnTo>
                  <a:lnTo>
                    <a:pt x="1385949" y="3030912"/>
                  </a:lnTo>
                  <a:lnTo>
                    <a:pt x="0" y="3030912"/>
                  </a:lnTo>
                  <a:close/>
                </a:path>
              </a:pathLst>
            </a:custGeom>
            <a:solidFill>
              <a:srgbClr val="471010"/>
            </a:solidFill>
          </p:spPr>
        </p:sp>
        <p:sp>
          <p:nvSpPr>
            <p:cNvPr id="7" name="TextBox 7"/>
            <p:cNvSpPr txBox="1"/>
            <p:nvPr/>
          </p:nvSpPr>
          <p:spPr>
            <a:xfrm>
              <a:off x="0" y="-57150"/>
              <a:ext cx="1385949" cy="3088062"/>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077621" y="134466"/>
            <a:ext cx="4610449" cy="9993330"/>
          </a:xfrm>
          <a:custGeom>
            <a:avLst/>
            <a:gdLst/>
            <a:ahLst/>
            <a:cxnLst/>
            <a:rect l="l" t="t" r="r" b="b"/>
            <a:pathLst>
              <a:path w="4610449" h="9993330">
                <a:moveTo>
                  <a:pt x="0" y="0"/>
                </a:moveTo>
                <a:lnTo>
                  <a:pt x="4610450" y="0"/>
                </a:lnTo>
                <a:lnTo>
                  <a:pt x="4610450" y="9993330"/>
                </a:lnTo>
                <a:lnTo>
                  <a:pt x="0" y="9993330"/>
                </a:lnTo>
                <a:lnTo>
                  <a:pt x="0" y="0"/>
                </a:lnTo>
                <a:close/>
              </a:path>
            </a:pathLst>
          </a:custGeom>
          <a:blipFill>
            <a:blip r:embed="rId6"/>
            <a:stretch>
              <a:fillRect/>
            </a:stretch>
          </a:blipFill>
        </p:spPr>
      </p:sp>
      <p:sp>
        <p:nvSpPr>
          <p:cNvPr id="9" name="Freeform 9"/>
          <p:cNvSpPr/>
          <p:nvPr/>
        </p:nvSpPr>
        <p:spPr>
          <a:xfrm rot="-863406">
            <a:off x="5936810" y="6570294"/>
            <a:ext cx="5914236" cy="1700343"/>
          </a:xfrm>
          <a:custGeom>
            <a:avLst/>
            <a:gdLst/>
            <a:ahLst/>
            <a:cxnLst/>
            <a:rect l="l" t="t" r="r" b="b"/>
            <a:pathLst>
              <a:path w="5914236" h="1700343">
                <a:moveTo>
                  <a:pt x="0" y="0"/>
                </a:moveTo>
                <a:lnTo>
                  <a:pt x="5914235" y="0"/>
                </a:lnTo>
                <a:lnTo>
                  <a:pt x="5914235" y="1700343"/>
                </a:lnTo>
                <a:lnTo>
                  <a:pt x="0" y="17003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TextBox 10"/>
          <p:cNvSpPr txBox="1"/>
          <p:nvPr/>
        </p:nvSpPr>
        <p:spPr>
          <a:xfrm>
            <a:off x="6209669" y="424993"/>
            <a:ext cx="11741219" cy="1141294"/>
          </a:xfrm>
          <a:prstGeom prst="rect">
            <a:avLst/>
          </a:prstGeom>
        </p:spPr>
        <p:txBody>
          <a:bodyPr lIns="0" tIns="0" rIns="0" bIns="0" rtlCol="0" anchor="t">
            <a:spAutoFit/>
          </a:bodyPr>
          <a:lstStyle/>
          <a:p>
            <a:pPr algn="l">
              <a:lnSpc>
                <a:spcPts val="7692"/>
              </a:lnSpc>
            </a:pPr>
            <a:r>
              <a:rPr lang="en-US" sz="7930" b="1">
                <a:solidFill>
                  <a:srgbClr val="000000"/>
                </a:solidFill>
                <a:latin typeface="Helvetica World Bold"/>
                <a:ea typeface="Helvetica World Bold"/>
                <a:cs typeface="Helvetica World Bold"/>
                <a:sym typeface="Helvetica World Bold"/>
              </a:rPr>
              <a:t>GPA CALCULATIONS</a:t>
            </a:r>
          </a:p>
        </p:txBody>
      </p:sp>
      <p:sp>
        <p:nvSpPr>
          <p:cNvPr id="11" name="TextBox 11"/>
          <p:cNvSpPr txBox="1"/>
          <p:nvPr/>
        </p:nvSpPr>
        <p:spPr>
          <a:xfrm>
            <a:off x="8297965" y="3271953"/>
            <a:ext cx="10236381" cy="3413556"/>
          </a:xfrm>
          <a:prstGeom prst="rect">
            <a:avLst/>
          </a:prstGeom>
        </p:spPr>
        <p:txBody>
          <a:bodyPr lIns="0" tIns="0" rIns="0" bIns="0" rtlCol="0" anchor="t">
            <a:spAutoFit/>
          </a:bodyPr>
          <a:lstStyle/>
          <a:p>
            <a:pPr algn="l">
              <a:lnSpc>
                <a:spcPts val="6852"/>
              </a:lnSpc>
            </a:pPr>
            <a:r>
              <a:rPr lang="en-US" sz="3359" spc="-124">
                <a:solidFill>
                  <a:srgbClr val="000000"/>
                </a:solidFill>
                <a:latin typeface="Poppins"/>
                <a:ea typeface="Poppins"/>
                <a:cs typeface="Poppins"/>
                <a:sym typeface="Poppins"/>
              </a:rPr>
              <a:t>Level 1-On Level </a:t>
            </a:r>
          </a:p>
          <a:p>
            <a:pPr algn="l">
              <a:lnSpc>
                <a:spcPts val="6852"/>
              </a:lnSpc>
            </a:pPr>
            <a:r>
              <a:rPr lang="en-US" sz="3359" spc="-124">
                <a:solidFill>
                  <a:srgbClr val="000000"/>
                </a:solidFill>
                <a:latin typeface="Poppins"/>
                <a:ea typeface="Poppins"/>
                <a:cs typeface="Poppins"/>
                <a:sym typeface="Poppins"/>
              </a:rPr>
              <a:t>Level 2-Honors </a:t>
            </a:r>
          </a:p>
          <a:p>
            <a:pPr algn="l">
              <a:lnSpc>
                <a:spcPts val="6852"/>
              </a:lnSpc>
            </a:pPr>
            <a:r>
              <a:rPr lang="en-US" sz="3359" spc="-124">
                <a:solidFill>
                  <a:srgbClr val="000000"/>
                </a:solidFill>
                <a:latin typeface="Poppins"/>
                <a:ea typeface="Poppins"/>
                <a:cs typeface="Poppins"/>
                <a:sym typeface="Poppins"/>
              </a:rPr>
              <a:t>Level 3-AP, Dual Credit &amp; Level 3 &amp; 4 CTE Courses</a:t>
            </a:r>
          </a:p>
          <a:p>
            <a:pPr marL="0" lvl="0" indent="0" algn="l">
              <a:lnSpc>
                <a:spcPts val="6852"/>
              </a:lnSpc>
            </a:pPr>
            <a:endParaRPr lang="en-US" sz="3359" spc="-124">
              <a:solidFill>
                <a:srgbClr val="000000"/>
              </a:solidFill>
              <a:latin typeface="Poppins"/>
              <a:ea typeface="Poppins"/>
              <a:cs typeface="Poppins"/>
              <a:sym typeface="Poppins"/>
            </a:endParaRPr>
          </a:p>
        </p:txBody>
      </p:sp>
      <p:sp>
        <p:nvSpPr>
          <p:cNvPr id="12" name="TextBox 12"/>
          <p:cNvSpPr txBox="1"/>
          <p:nvPr/>
        </p:nvSpPr>
        <p:spPr>
          <a:xfrm>
            <a:off x="6952346" y="8252641"/>
            <a:ext cx="5661500" cy="1005659"/>
          </a:xfrm>
          <a:prstGeom prst="rect">
            <a:avLst/>
          </a:prstGeom>
        </p:spPr>
        <p:txBody>
          <a:bodyPr lIns="0" tIns="0" rIns="0" bIns="0" rtlCol="0" anchor="t">
            <a:spAutoFit/>
          </a:bodyPr>
          <a:lstStyle/>
          <a:p>
            <a:pPr algn="ctr">
              <a:lnSpc>
                <a:spcPts val="7451"/>
              </a:lnSpc>
            </a:pPr>
            <a:r>
              <a:rPr lang="en-US" sz="5322">
                <a:solidFill>
                  <a:srgbClr val="000000"/>
                </a:solidFill>
                <a:latin typeface="Times New Roman"/>
                <a:ea typeface="Times New Roman"/>
                <a:cs typeface="Times New Roman"/>
                <a:sym typeface="Times New Roman"/>
              </a:rPr>
              <a:t>Keep this in mind...</a:t>
            </a:r>
          </a:p>
        </p:txBody>
      </p:sp>
      <p:sp>
        <p:nvSpPr>
          <p:cNvPr id="13" name="TextBox 13"/>
          <p:cNvSpPr txBox="1"/>
          <p:nvPr/>
        </p:nvSpPr>
        <p:spPr>
          <a:xfrm>
            <a:off x="9381072" y="9281452"/>
            <a:ext cx="8374132" cy="726825"/>
          </a:xfrm>
          <a:prstGeom prst="rect">
            <a:avLst/>
          </a:prstGeom>
        </p:spPr>
        <p:txBody>
          <a:bodyPr lIns="0" tIns="0" rIns="0" bIns="0" rtlCol="0" anchor="t">
            <a:spAutoFit/>
          </a:bodyPr>
          <a:lstStyle/>
          <a:p>
            <a:pPr algn="ctr">
              <a:lnSpc>
                <a:spcPts val="5312"/>
              </a:lnSpc>
            </a:pPr>
            <a:r>
              <a:rPr lang="en-US" sz="3794">
                <a:solidFill>
                  <a:srgbClr val="000000"/>
                </a:solidFill>
                <a:latin typeface="Times New Roman"/>
                <a:ea typeface="Times New Roman"/>
                <a:cs typeface="Times New Roman"/>
                <a:sym typeface="Times New Roman"/>
              </a:rPr>
              <a:t>the higher the level the more GPA points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1141189" y="-516535"/>
            <a:ext cx="4821474" cy="3471461"/>
          </a:xfrm>
          <a:custGeom>
            <a:avLst/>
            <a:gdLst/>
            <a:ahLst/>
            <a:cxnLst/>
            <a:rect l="l" t="t" r="r" b="b"/>
            <a:pathLst>
              <a:path w="4821474" h="3471461">
                <a:moveTo>
                  <a:pt x="0" y="0"/>
                </a:moveTo>
                <a:lnTo>
                  <a:pt x="4821474" y="0"/>
                </a:lnTo>
                <a:lnTo>
                  <a:pt x="4821474" y="3471461"/>
                </a:lnTo>
                <a:lnTo>
                  <a:pt x="0" y="347146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2356278" y="173967"/>
            <a:ext cx="5029383" cy="10113033"/>
          </a:xfrm>
          <a:custGeom>
            <a:avLst/>
            <a:gdLst/>
            <a:ahLst/>
            <a:cxnLst/>
            <a:rect l="l" t="t" r="r" b="b"/>
            <a:pathLst>
              <a:path w="5029383" h="10113033">
                <a:moveTo>
                  <a:pt x="0" y="0"/>
                </a:moveTo>
                <a:lnTo>
                  <a:pt x="5029383" y="0"/>
                </a:lnTo>
                <a:lnTo>
                  <a:pt x="5029383" y="10113033"/>
                </a:lnTo>
                <a:lnTo>
                  <a:pt x="0" y="10113033"/>
                </a:lnTo>
                <a:lnTo>
                  <a:pt x="0" y="0"/>
                </a:lnTo>
                <a:close/>
              </a:path>
            </a:pathLst>
          </a:custGeom>
          <a:blipFill>
            <a:blip r:embed="rId4"/>
            <a:stretch>
              <a:fillRect t="-3474" b="-3474"/>
            </a:stretch>
          </a:blipFill>
        </p:spPr>
      </p:sp>
      <p:sp>
        <p:nvSpPr>
          <p:cNvPr id="4" name="Freeform 4"/>
          <p:cNvSpPr/>
          <p:nvPr/>
        </p:nvSpPr>
        <p:spPr>
          <a:xfrm>
            <a:off x="12333563" y="6975812"/>
            <a:ext cx="5029383" cy="1568573"/>
          </a:xfrm>
          <a:custGeom>
            <a:avLst/>
            <a:gdLst/>
            <a:ahLst/>
            <a:cxnLst/>
            <a:rect l="l" t="t" r="r" b="b"/>
            <a:pathLst>
              <a:path w="5029383" h="1568573">
                <a:moveTo>
                  <a:pt x="0" y="0"/>
                </a:moveTo>
                <a:lnTo>
                  <a:pt x="5029383" y="0"/>
                </a:lnTo>
                <a:lnTo>
                  <a:pt x="5029383" y="1568573"/>
                </a:lnTo>
                <a:lnTo>
                  <a:pt x="0" y="1568573"/>
                </a:lnTo>
                <a:lnTo>
                  <a:pt x="0" y="0"/>
                </a:lnTo>
                <a:close/>
              </a:path>
            </a:pathLst>
          </a:custGeom>
          <a:blipFill>
            <a:blip r:embed="rId4"/>
            <a:stretch>
              <a:fillRect t="-126941" b="-462594"/>
            </a:stretch>
          </a:blipFill>
        </p:spPr>
      </p:sp>
      <p:sp>
        <p:nvSpPr>
          <p:cNvPr id="5" name="Freeform 5"/>
          <p:cNvSpPr/>
          <p:nvPr/>
        </p:nvSpPr>
        <p:spPr>
          <a:xfrm flipH="1">
            <a:off x="9696333" y="3640818"/>
            <a:ext cx="2932301" cy="6862833"/>
          </a:xfrm>
          <a:custGeom>
            <a:avLst/>
            <a:gdLst/>
            <a:ahLst/>
            <a:cxnLst/>
            <a:rect l="l" t="t" r="r" b="b"/>
            <a:pathLst>
              <a:path w="2932301" h="6862833">
                <a:moveTo>
                  <a:pt x="2932301" y="0"/>
                </a:moveTo>
                <a:lnTo>
                  <a:pt x="0" y="0"/>
                </a:lnTo>
                <a:lnTo>
                  <a:pt x="0" y="6862833"/>
                </a:lnTo>
                <a:lnTo>
                  <a:pt x="2932301" y="6862833"/>
                </a:lnTo>
                <a:lnTo>
                  <a:pt x="2932301"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466344" y="2196880"/>
            <a:ext cx="8208278" cy="1743371"/>
          </a:xfrm>
          <a:prstGeom prst="rect">
            <a:avLst/>
          </a:prstGeom>
        </p:spPr>
        <p:txBody>
          <a:bodyPr lIns="0" tIns="0" rIns="0" bIns="0" rtlCol="0" anchor="t">
            <a:spAutoFit/>
          </a:bodyPr>
          <a:lstStyle/>
          <a:p>
            <a:pPr algn="ctr">
              <a:lnSpc>
                <a:spcPts val="12102"/>
              </a:lnSpc>
            </a:pPr>
            <a:r>
              <a:rPr lang="en-US" sz="10256" b="1">
                <a:solidFill>
                  <a:srgbClr val="000000"/>
                </a:solidFill>
                <a:latin typeface="Times New Roman Bold"/>
                <a:ea typeface="Times New Roman Bold"/>
                <a:cs typeface="Times New Roman Bold"/>
                <a:sym typeface="Times New Roman Bold"/>
              </a:rPr>
              <a:t> Endorsements </a:t>
            </a:r>
          </a:p>
        </p:txBody>
      </p:sp>
      <p:sp>
        <p:nvSpPr>
          <p:cNvPr id="7" name="TextBox 7"/>
          <p:cNvSpPr txBox="1"/>
          <p:nvPr/>
        </p:nvSpPr>
        <p:spPr>
          <a:xfrm>
            <a:off x="600774" y="4872544"/>
            <a:ext cx="8932491" cy="2542540"/>
          </a:xfrm>
          <a:prstGeom prst="rect">
            <a:avLst/>
          </a:prstGeom>
        </p:spPr>
        <p:txBody>
          <a:bodyPr lIns="0" tIns="0" rIns="0" bIns="0" rtlCol="0" anchor="t">
            <a:spAutoFit/>
          </a:bodyPr>
          <a:lstStyle/>
          <a:p>
            <a:pPr algn="l">
              <a:lnSpc>
                <a:spcPts val="4270"/>
              </a:lnSpc>
            </a:pPr>
            <a:endParaRPr/>
          </a:p>
          <a:p>
            <a:pPr algn="l">
              <a:lnSpc>
                <a:spcPts val="5249"/>
              </a:lnSpc>
            </a:pPr>
            <a:r>
              <a:rPr lang="en-US" sz="3749">
                <a:solidFill>
                  <a:srgbClr val="000000"/>
                </a:solidFill>
                <a:latin typeface="Times New Roman"/>
                <a:ea typeface="Times New Roman"/>
                <a:cs typeface="Times New Roman"/>
                <a:sym typeface="Times New Roman"/>
              </a:rPr>
              <a:t>An Endorsement is like a ”major” that allows students to take different courses and pursue specific interests. </a:t>
            </a:r>
          </a:p>
        </p:txBody>
      </p:sp>
      <p:sp>
        <p:nvSpPr>
          <p:cNvPr id="8" name="TextBox 8"/>
          <p:cNvSpPr txBox="1"/>
          <p:nvPr/>
        </p:nvSpPr>
        <p:spPr>
          <a:xfrm>
            <a:off x="12536011" y="618335"/>
            <a:ext cx="4619601" cy="666849"/>
          </a:xfrm>
          <a:prstGeom prst="rect">
            <a:avLst/>
          </a:prstGeom>
        </p:spPr>
        <p:txBody>
          <a:bodyPr wrap="square" lIns="0" tIns="0" rIns="0" bIns="0" rtlCol="0" anchor="t">
            <a:spAutoFit/>
          </a:bodyPr>
          <a:lstStyle/>
          <a:p>
            <a:pPr algn="ctr">
              <a:lnSpc>
                <a:spcPts val="5192"/>
              </a:lnSpc>
            </a:pPr>
            <a:r>
              <a:rPr lang="en-US" sz="4400" b="1">
                <a:solidFill>
                  <a:srgbClr val="FFFFFF"/>
                </a:solidFill>
                <a:latin typeface="Times New Roman Bold"/>
                <a:ea typeface="Times New Roman Bold"/>
                <a:cs typeface="Times New Roman Bold"/>
                <a:sym typeface="Times New Roman Bold"/>
              </a:rPr>
              <a:t>Multi Disciplinary</a:t>
            </a:r>
          </a:p>
        </p:txBody>
      </p:sp>
      <p:sp>
        <p:nvSpPr>
          <p:cNvPr id="9" name="TextBox 9"/>
          <p:cNvSpPr txBox="1"/>
          <p:nvPr/>
        </p:nvSpPr>
        <p:spPr>
          <a:xfrm>
            <a:off x="12406012" y="2258069"/>
            <a:ext cx="4934467" cy="696857"/>
          </a:xfrm>
          <a:prstGeom prst="rect">
            <a:avLst/>
          </a:prstGeom>
        </p:spPr>
        <p:txBody>
          <a:bodyPr wrap="square" lIns="0" tIns="0" rIns="0" bIns="0" rtlCol="0" anchor="t">
            <a:spAutoFit/>
          </a:bodyPr>
          <a:lstStyle/>
          <a:p>
            <a:pPr algn="ctr">
              <a:lnSpc>
                <a:spcPts val="5445"/>
              </a:lnSpc>
            </a:pPr>
            <a:r>
              <a:rPr lang="en-US" sz="4614" b="1">
                <a:solidFill>
                  <a:srgbClr val="FFFFFF"/>
                </a:solidFill>
                <a:latin typeface="Times New Roman Bold"/>
                <a:ea typeface="Times New Roman Bold"/>
                <a:cs typeface="Times New Roman Bold"/>
                <a:sym typeface="Times New Roman Bold"/>
              </a:rPr>
              <a:t>Arts &amp; Humanities</a:t>
            </a:r>
          </a:p>
        </p:txBody>
      </p:sp>
      <p:sp>
        <p:nvSpPr>
          <p:cNvPr id="10" name="TextBox 10"/>
          <p:cNvSpPr txBox="1"/>
          <p:nvPr/>
        </p:nvSpPr>
        <p:spPr>
          <a:xfrm>
            <a:off x="13179245" y="5655503"/>
            <a:ext cx="3644030" cy="679673"/>
          </a:xfrm>
          <a:prstGeom prst="rect">
            <a:avLst/>
          </a:prstGeom>
        </p:spPr>
        <p:txBody>
          <a:bodyPr wrap="square" lIns="0" tIns="0" rIns="0" bIns="0" rtlCol="0" anchor="t">
            <a:spAutoFit/>
          </a:bodyPr>
          <a:lstStyle/>
          <a:p>
            <a:pPr algn="ctr">
              <a:lnSpc>
                <a:spcPts val="5327"/>
              </a:lnSpc>
            </a:pPr>
            <a:r>
              <a:rPr lang="en-US" sz="4514" b="1">
                <a:solidFill>
                  <a:srgbClr val="FFFFFF"/>
                </a:solidFill>
                <a:latin typeface="Times New Roman Bold"/>
                <a:ea typeface="Times New Roman Bold"/>
                <a:cs typeface="Times New Roman Bold"/>
                <a:sym typeface="Times New Roman Bold"/>
              </a:rPr>
              <a:t>Public Service</a:t>
            </a:r>
          </a:p>
        </p:txBody>
      </p:sp>
      <p:sp>
        <p:nvSpPr>
          <p:cNvPr id="11" name="TextBox 11"/>
          <p:cNvSpPr txBox="1"/>
          <p:nvPr/>
        </p:nvSpPr>
        <p:spPr>
          <a:xfrm>
            <a:off x="13761746" y="7418403"/>
            <a:ext cx="2173019" cy="683392"/>
          </a:xfrm>
          <a:prstGeom prst="rect">
            <a:avLst/>
          </a:prstGeom>
        </p:spPr>
        <p:txBody>
          <a:bodyPr wrap="square" lIns="0" tIns="0" rIns="0" bIns="0" rtlCol="0" anchor="t">
            <a:spAutoFit/>
          </a:bodyPr>
          <a:lstStyle/>
          <a:p>
            <a:pPr algn="ctr">
              <a:lnSpc>
                <a:spcPts val="5327"/>
              </a:lnSpc>
            </a:pPr>
            <a:r>
              <a:rPr lang="en-US" sz="4514" b="1">
                <a:solidFill>
                  <a:srgbClr val="FFFFFF"/>
                </a:solidFill>
                <a:latin typeface="Times New Roman Bold"/>
                <a:ea typeface="Times New Roman Bold"/>
                <a:cs typeface="Times New Roman Bold"/>
                <a:sym typeface="Times New Roman Bold"/>
              </a:rPr>
              <a:t>STEM</a:t>
            </a:r>
          </a:p>
        </p:txBody>
      </p:sp>
      <p:sp>
        <p:nvSpPr>
          <p:cNvPr id="12" name="TextBox 12"/>
          <p:cNvSpPr txBox="1"/>
          <p:nvPr/>
        </p:nvSpPr>
        <p:spPr>
          <a:xfrm>
            <a:off x="12333563" y="3945988"/>
            <a:ext cx="3227010" cy="610745"/>
          </a:xfrm>
          <a:prstGeom prst="rect">
            <a:avLst/>
          </a:prstGeom>
        </p:spPr>
        <p:txBody>
          <a:bodyPr wrap="square" lIns="0" tIns="0" rIns="0" bIns="0" rtlCol="0" anchor="t">
            <a:spAutoFit/>
          </a:bodyPr>
          <a:lstStyle/>
          <a:p>
            <a:pPr algn="ctr">
              <a:lnSpc>
                <a:spcPts val="5091"/>
              </a:lnSpc>
            </a:pPr>
            <a:r>
              <a:rPr lang="en-US" sz="4000" b="1">
                <a:solidFill>
                  <a:srgbClr val="FFFFFF"/>
                </a:solidFill>
                <a:latin typeface="Times New Roman Bold"/>
                <a:ea typeface="Times New Roman Bold"/>
                <a:cs typeface="Times New Roman Bold"/>
                <a:sym typeface="Times New Roman Bold"/>
              </a:rPr>
              <a:t>Business &amp;</a:t>
            </a:r>
            <a:endParaRPr lang="en-US" sz="4000" b="1">
              <a:solidFill>
                <a:srgbClr val="FFFFFF"/>
              </a:solidFill>
              <a:latin typeface="Times New Roman Bold"/>
              <a:ea typeface="Times New Roman Bold"/>
              <a:cs typeface="Times New Roman Bold"/>
            </a:endParaRPr>
          </a:p>
        </p:txBody>
      </p:sp>
      <p:sp>
        <p:nvSpPr>
          <p:cNvPr id="13" name="TextBox 13"/>
          <p:cNvSpPr txBox="1"/>
          <p:nvPr/>
        </p:nvSpPr>
        <p:spPr>
          <a:xfrm>
            <a:off x="14955230" y="3942019"/>
            <a:ext cx="2457700" cy="656462"/>
          </a:xfrm>
          <a:prstGeom prst="rect">
            <a:avLst/>
          </a:prstGeom>
        </p:spPr>
        <p:txBody>
          <a:bodyPr wrap="square" lIns="0" tIns="0" rIns="0" bIns="0" rtlCol="0" anchor="t">
            <a:spAutoFit/>
          </a:bodyPr>
          <a:lstStyle/>
          <a:p>
            <a:pPr algn="ctr">
              <a:lnSpc>
                <a:spcPts val="5091"/>
              </a:lnSpc>
            </a:pPr>
            <a:r>
              <a:rPr lang="en-US" sz="4314" b="1">
                <a:solidFill>
                  <a:srgbClr val="FFFFFF"/>
                </a:solidFill>
                <a:latin typeface="Times New Roman Bold"/>
                <a:ea typeface="Times New Roman Bold"/>
                <a:cs typeface="Times New Roman Bold"/>
                <a:sym typeface="Times New Roman Bold"/>
              </a:rPr>
              <a:t>Industry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4686" y="-579285"/>
            <a:ext cx="14651943" cy="11203654"/>
            <a:chOff x="0" y="0"/>
            <a:chExt cx="3858948" cy="2950757"/>
          </a:xfrm>
        </p:grpSpPr>
        <p:sp>
          <p:nvSpPr>
            <p:cNvPr id="3" name="Freeform 3"/>
            <p:cNvSpPr/>
            <p:nvPr/>
          </p:nvSpPr>
          <p:spPr>
            <a:xfrm>
              <a:off x="0" y="0"/>
              <a:ext cx="3858948" cy="2950757"/>
            </a:xfrm>
            <a:custGeom>
              <a:avLst/>
              <a:gdLst/>
              <a:ahLst/>
              <a:cxnLst/>
              <a:rect l="l" t="t" r="r" b="b"/>
              <a:pathLst>
                <a:path w="3858948" h="2950757">
                  <a:moveTo>
                    <a:pt x="0" y="0"/>
                  </a:moveTo>
                  <a:lnTo>
                    <a:pt x="3858948" y="0"/>
                  </a:lnTo>
                  <a:lnTo>
                    <a:pt x="3858948" y="2950757"/>
                  </a:lnTo>
                  <a:lnTo>
                    <a:pt x="0" y="2950757"/>
                  </a:lnTo>
                  <a:close/>
                </a:path>
              </a:pathLst>
            </a:custGeom>
            <a:gradFill rotWithShape="1">
              <a:gsLst>
                <a:gs pos="0">
                  <a:srgbClr val="FFFFFF">
                    <a:alpha val="100000"/>
                  </a:srgbClr>
                </a:gs>
                <a:gs pos="100000">
                  <a:srgbClr val="E6E6E6">
                    <a:alpha val="100000"/>
                  </a:srgbClr>
                </a:gs>
              </a:gsLst>
              <a:path path="circle">
                <a:fillToRect l="50000" t="50000" r="50000" b="50000"/>
              </a:path>
            </a:gradFill>
          </p:spPr>
        </p:sp>
        <p:sp>
          <p:nvSpPr>
            <p:cNvPr id="4" name="TextBox 4"/>
            <p:cNvSpPr txBox="1"/>
            <p:nvPr/>
          </p:nvSpPr>
          <p:spPr>
            <a:xfrm>
              <a:off x="0" y="-38100"/>
              <a:ext cx="3858948" cy="298885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54503" y="5450167"/>
            <a:ext cx="11712292" cy="9739632"/>
            <a:chOff x="0" y="0"/>
            <a:chExt cx="676659" cy="562692"/>
          </a:xfrm>
        </p:grpSpPr>
        <p:sp>
          <p:nvSpPr>
            <p:cNvPr id="6" name="Freeform 6"/>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471010"/>
            </a:solidFill>
          </p:spPr>
        </p:sp>
        <p:sp>
          <p:nvSpPr>
            <p:cNvPr id="7" name="TextBox 7"/>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8" name="Group 8"/>
          <p:cNvGrpSpPr/>
          <p:nvPr/>
        </p:nvGrpSpPr>
        <p:grpSpPr>
          <a:xfrm>
            <a:off x="8217453" y="-993826"/>
            <a:ext cx="20867030" cy="10516055"/>
            <a:chOff x="0" y="0"/>
            <a:chExt cx="561152" cy="282796"/>
          </a:xfrm>
        </p:grpSpPr>
        <p:sp>
          <p:nvSpPr>
            <p:cNvPr id="9" name="Freeform 9"/>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471010"/>
            </a:solidFill>
            <a:ln cap="sq">
              <a:noFill/>
              <a:prstDash val="solid"/>
              <a:miter/>
            </a:ln>
          </p:spPr>
        </p:sp>
        <p:sp>
          <p:nvSpPr>
            <p:cNvPr id="10" name="TextBox 10"/>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11" name="Freeform 11"/>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2">
              <a:extLst>
                <a:ext uri="{96DAC541-7B7A-43D3-8B79-37D633B846F1}">
                  <asvg:svgBlip xmlns:asvg="http://schemas.microsoft.com/office/drawing/2016/SVG/main" r:embed="rId3"/>
                </a:ext>
              </a:extLst>
            </a:blip>
            <a:stretch>
              <a:fillRect t="-20273" r="-21421"/>
            </a:stretch>
          </a:blipFill>
        </p:spPr>
      </p:sp>
      <p:sp>
        <p:nvSpPr>
          <p:cNvPr id="12" name="Freeform 12"/>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313704" y="-82986"/>
            <a:ext cx="1097343" cy="548672"/>
          </a:xfrm>
          <a:custGeom>
            <a:avLst/>
            <a:gdLst/>
            <a:ahLst/>
            <a:cxnLst/>
            <a:rect l="l" t="t" r="r" b="b"/>
            <a:pathLst>
              <a:path w="1097343" h="548672">
                <a:moveTo>
                  <a:pt x="0" y="0"/>
                </a:moveTo>
                <a:lnTo>
                  <a:pt x="1097343" y="0"/>
                </a:lnTo>
                <a:lnTo>
                  <a:pt x="1097343" y="548671"/>
                </a:lnTo>
                <a:lnTo>
                  <a:pt x="0" y="5486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rot="5400000">
            <a:off x="8437891" y="622640"/>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5" name="Group 15"/>
          <p:cNvGrpSpPr/>
          <p:nvPr/>
        </p:nvGrpSpPr>
        <p:grpSpPr>
          <a:xfrm>
            <a:off x="9393961" y="1303849"/>
            <a:ext cx="7257743" cy="6292252"/>
            <a:chOff x="0" y="0"/>
            <a:chExt cx="727368" cy="630606"/>
          </a:xfrm>
        </p:grpSpPr>
        <p:sp>
          <p:nvSpPr>
            <p:cNvPr id="16" name="Freeform 16"/>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0"/>
              <a:stretch>
                <a:fillRect l="-15063" r="-15063"/>
              </a:stretch>
            </a:blipFill>
            <a:ln w="142875" cap="sq">
              <a:solidFill>
                <a:srgbClr val="FFFFFF"/>
              </a:solidFill>
              <a:prstDash val="solid"/>
              <a:miter/>
            </a:ln>
          </p:spPr>
        </p:sp>
      </p:grpSp>
      <p:sp>
        <p:nvSpPr>
          <p:cNvPr id="17" name="Freeform 17"/>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8" name="Group 18"/>
          <p:cNvGrpSpPr/>
          <p:nvPr/>
        </p:nvGrpSpPr>
        <p:grpSpPr>
          <a:xfrm>
            <a:off x="12646769" y="4942856"/>
            <a:ext cx="4977611" cy="4315444"/>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1"/>
              <a:stretch>
                <a:fillRect t="-7672" b="-7672"/>
              </a:stretch>
            </a:blipFill>
            <a:ln w="142875" cap="sq">
              <a:solidFill>
                <a:srgbClr val="FFFFFF"/>
              </a:solidFill>
              <a:prstDash val="solid"/>
              <a:miter/>
            </a:ln>
          </p:spPr>
        </p:sp>
      </p:grpSp>
      <p:sp>
        <p:nvSpPr>
          <p:cNvPr id="20" name="Freeform 20"/>
          <p:cNvSpPr/>
          <p:nvPr/>
        </p:nvSpPr>
        <p:spPr>
          <a:xfrm>
            <a:off x="16738600" y="3265750"/>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Freeform 21"/>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2" name="Freeform 22"/>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Freeform 23"/>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16">
              <a:extLst>
                <a:ext uri="{96DAC541-7B7A-43D3-8B79-37D633B846F1}">
                  <asvg:svgBlip xmlns:asvg="http://schemas.microsoft.com/office/drawing/2016/SVG/main" r:embed="rId17"/>
                </a:ext>
              </a:extLst>
            </a:blip>
            <a:stretch>
              <a:fillRect t="-483256"/>
            </a:stretch>
          </a:blipFill>
        </p:spPr>
      </p:sp>
      <p:sp>
        <p:nvSpPr>
          <p:cNvPr id="24" name="Freeform 24"/>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5" name="TextBox 25"/>
          <p:cNvSpPr txBox="1"/>
          <p:nvPr/>
        </p:nvSpPr>
        <p:spPr>
          <a:xfrm>
            <a:off x="234967" y="2626942"/>
            <a:ext cx="9072097" cy="6150296"/>
          </a:xfrm>
          <a:prstGeom prst="rect">
            <a:avLst/>
          </a:prstGeom>
        </p:spPr>
        <p:txBody>
          <a:bodyPr lIns="0" tIns="0" rIns="0" bIns="0" rtlCol="0" anchor="t">
            <a:spAutoFit/>
          </a:bodyPr>
          <a:lstStyle/>
          <a:p>
            <a:pPr algn="l">
              <a:lnSpc>
                <a:spcPts val="4845"/>
              </a:lnSpc>
            </a:pPr>
            <a:r>
              <a:rPr lang="en-US" sz="3461" b="1">
                <a:solidFill>
                  <a:srgbClr val="1D1A1B"/>
                </a:solidFill>
                <a:latin typeface="Times New Roman Bold"/>
                <a:ea typeface="Times New Roman Bold"/>
                <a:cs typeface="Times New Roman Bold"/>
                <a:sym typeface="Times New Roman Bold"/>
              </a:rPr>
              <a:t>Students can earn the Multidisciplinary Endorsement by completing any of the following:​</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4x4 - 4 credits from each core area </a:t>
            </a:r>
          </a:p>
          <a:p>
            <a:pPr algn="l">
              <a:lnSpc>
                <a:spcPts val="4845"/>
              </a:lnSpc>
            </a:pPr>
            <a:r>
              <a:rPr lang="en-US" sz="3461">
                <a:solidFill>
                  <a:srgbClr val="1D1A1B"/>
                </a:solidFill>
                <a:latin typeface="Times New Roman"/>
                <a:ea typeface="Times New Roman"/>
                <a:cs typeface="Times New Roman"/>
                <a:sym typeface="Times New Roman"/>
              </a:rPr>
              <a:t>    (English, math, science, and social studies). ​</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4 AP and/or Dual Credit courses from any Endorsement area. ​</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4 advanced CTE courses or 4 advanced academic courses from any area that contribute to college readiness.​</a:t>
            </a:r>
          </a:p>
          <a:p>
            <a:pPr algn="l">
              <a:lnSpc>
                <a:spcPts val="4845"/>
              </a:lnSpc>
            </a:pPr>
            <a:endParaRPr lang="en-US" sz="3461">
              <a:solidFill>
                <a:srgbClr val="1D1A1B"/>
              </a:solidFill>
              <a:latin typeface="Times New Roman"/>
              <a:ea typeface="Times New Roman"/>
              <a:cs typeface="Times New Roman"/>
              <a:sym typeface="Times New Roman"/>
            </a:endParaRPr>
          </a:p>
        </p:txBody>
      </p:sp>
      <p:sp>
        <p:nvSpPr>
          <p:cNvPr id="26" name="TextBox 26"/>
          <p:cNvSpPr txBox="1"/>
          <p:nvPr/>
        </p:nvSpPr>
        <p:spPr>
          <a:xfrm>
            <a:off x="368105" y="1043511"/>
            <a:ext cx="9896549" cy="1044107"/>
          </a:xfrm>
          <a:prstGeom prst="rect">
            <a:avLst/>
          </a:prstGeom>
        </p:spPr>
        <p:txBody>
          <a:bodyPr lIns="0" tIns="0" rIns="0" bIns="0" rtlCol="0" anchor="t">
            <a:spAutoFit/>
          </a:bodyPr>
          <a:lstStyle/>
          <a:p>
            <a:pPr algn="l">
              <a:lnSpc>
                <a:spcPts val="6693"/>
              </a:lnSpc>
            </a:pPr>
            <a:r>
              <a:rPr lang="en-US" sz="7196" b="1" spc="-208">
                <a:solidFill>
                  <a:srgbClr val="1D1A1B"/>
                </a:solidFill>
                <a:latin typeface="Times New Roman Bold"/>
                <a:ea typeface="Times New Roman Bold"/>
                <a:cs typeface="Times New Roman Bold"/>
                <a:sym typeface="Times New Roman Bold"/>
              </a:rPr>
              <a:t>MULTIDISIPLINARY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243964" y="-380375"/>
            <a:ext cx="16007017" cy="11203654"/>
            <a:chOff x="0" y="0"/>
            <a:chExt cx="4215840" cy="2950757"/>
          </a:xfrm>
        </p:grpSpPr>
        <p:sp>
          <p:nvSpPr>
            <p:cNvPr id="3" name="Freeform 3"/>
            <p:cNvSpPr/>
            <p:nvPr/>
          </p:nvSpPr>
          <p:spPr>
            <a:xfrm>
              <a:off x="0" y="0"/>
              <a:ext cx="4215840" cy="2950757"/>
            </a:xfrm>
            <a:custGeom>
              <a:avLst/>
              <a:gdLst/>
              <a:ahLst/>
              <a:cxnLst/>
              <a:rect l="l" t="t" r="r" b="b"/>
              <a:pathLst>
                <a:path w="4215840" h="2950757">
                  <a:moveTo>
                    <a:pt x="0" y="0"/>
                  </a:moveTo>
                  <a:lnTo>
                    <a:pt x="4215840" y="0"/>
                  </a:lnTo>
                  <a:lnTo>
                    <a:pt x="4215840" y="2950757"/>
                  </a:lnTo>
                  <a:lnTo>
                    <a:pt x="0" y="2950757"/>
                  </a:lnTo>
                  <a:close/>
                </a:path>
              </a:pathLst>
            </a:custGeom>
            <a:gradFill rotWithShape="1">
              <a:gsLst>
                <a:gs pos="0">
                  <a:srgbClr val="FFFFFF">
                    <a:alpha val="100000"/>
                  </a:srgbClr>
                </a:gs>
                <a:gs pos="100000">
                  <a:srgbClr val="E6E6E6">
                    <a:alpha val="100000"/>
                  </a:srgbClr>
                </a:gs>
              </a:gsLst>
              <a:path path="circle">
                <a:fillToRect l="50000" t="50000" r="50000" b="50000"/>
              </a:path>
            </a:gradFill>
          </p:spPr>
        </p:sp>
        <p:sp>
          <p:nvSpPr>
            <p:cNvPr id="4" name="TextBox 4"/>
            <p:cNvSpPr txBox="1"/>
            <p:nvPr/>
          </p:nvSpPr>
          <p:spPr>
            <a:xfrm>
              <a:off x="0" y="-38100"/>
              <a:ext cx="4215840" cy="298885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54503" y="5450167"/>
            <a:ext cx="11712292" cy="9739632"/>
            <a:chOff x="0" y="0"/>
            <a:chExt cx="676659" cy="562692"/>
          </a:xfrm>
        </p:grpSpPr>
        <p:sp>
          <p:nvSpPr>
            <p:cNvPr id="6" name="Freeform 6"/>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471010"/>
            </a:solidFill>
          </p:spPr>
        </p:sp>
        <p:sp>
          <p:nvSpPr>
            <p:cNvPr id="7" name="TextBox 7"/>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8" name="Group 8"/>
          <p:cNvGrpSpPr/>
          <p:nvPr/>
        </p:nvGrpSpPr>
        <p:grpSpPr>
          <a:xfrm>
            <a:off x="12110905" y="-983936"/>
            <a:ext cx="20867030" cy="10516055"/>
            <a:chOff x="0" y="0"/>
            <a:chExt cx="561152" cy="282796"/>
          </a:xfrm>
        </p:grpSpPr>
        <p:sp>
          <p:nvSpPr>
            <p:cNvPr id="9" name="Freeform 9"/>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471010"/>
            </a:solidFill>
            <a:ln cap="sq">
              <a:noFill/>
              <a:prstDash val="solid"/>
              <a:miter/>
            </a:ln>
          </p:spPr>
        </p:sp>
        <p:sp>
          <p:nvSpPr>
            <p:cNvPr id="10" name="TextBox 10"/>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11" name="Freeform 11"/>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2">
              <a:extLst>
                <a:ext uri="{96DAC541-7B7A-43D3-8B79-37D633B846F1}">
                  <asvg:svgBlip xmlns:asvg="http://schemas.microsoft.com/office/drawing/2016/SVG/main" r:embed="rId3"/>
                </a:ext>
              </a:extLst>
            </a:blip>
            <a:stretch>
              <a:fillRect t="-20273" r="-21421"/>
            </a:stretch>
          </a:blipFill>
        </p:spPr>
      </p:sp>
      <p:sp>
        <p:nvSpPr>
          <p:cNvPr id="12" name="Freeform 12"/>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729238" y="0"/>
            <a:ext cx="1097343" cy="548672"/>
          </a:xfrm>
          <a:custGeom>
            <a:avLst/>
            <a:gdLst/>
            <a:ahLst/>
            <a:cxnLst/>
            <a:rect l="l" t="t" r="r" b="b"/>
            <a:pathLst>
              <a:path w="1097343" h="548672">
                <a:moveTo>
                  <a:pt x="0" y="0"/>
                </a:moveTo>
                <a:lnTo>
                  <a:pt x="1097343" y="0"/>
                </a:lnTo>
                <a:lnTo>
                  <a:pt x="1097343" y="548672"/>
                </a:lnTo>
                <a:lnTo>
                  <a:pt x="0" y="5486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14" name="Group 14"/>
          <p:cNvGrpSpPr/>
          <p:nvPr/>
        </p:nvGrpSpPr>
        <p:grpSpPr>
          <a:xfrm>
            <a:off x="10729013" y="2507486"/>
            <a:ext cx="7257743" cy="6292252"/>
            <a:chOff x="0" y="0"/>
            <a:chExt cx="727368" cy="630606"/>
          </a:xfrm>
        </p:grpSpPr>
        <p:sp>
          <p:nvSpPr>
            <p:cNvPr id="15" name="Freeform 15"/>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8"/>
              <a:stretch>
                <a:fillRect l="-14941" r="-14941"/>
              </a:stretch>
            </a:blipFill>
            <a:ln w="142875" cap="sq">
              <a:solidFill>
                <a:srgbClr val="FFFFFF"/>
              </a:solidFill>
              <a:prstDash val="solid"/>
              <a:miter/>
            </a:ln>
          </p:spPr>
        </p:sp>
      </p:grpSp>
      <p:sp>
        <p:nvSpPr>
          <p:cNvPr id="16" name="Freeform 16"/>
          <p:cNvSpPr/>
          <p:nvPr/>
        </p:nvSpPr>
        <p:spPr>
          <a:xfrm>
            <a:off x="16437356" y="7889018"/>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8" name="Freeform 18"/>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13">
              <a:extLst>
                <a:ext uri="{96DAC541-7B7A-43D3-8B79-37D633B846F1}">
                  <asvg:svgBlip xmlns:asvg="http://schemas.microsoft.com/office/drawing/2016/SVG/main" r:embed="rId14"/>
                </a:ext>
              </a:extLst>
            </a:blip>
            <a:stretch>
              <a:fillRect t="-483256"/>
            </a:stretch>
          </a:blipFill>
        </p:spPr>
      </p:sp>
      <p:sp>
        <p:nvSpPr>
          <p:cNvPr id="19" name="Freeform 19"/>
          <p:cNvSpPr/>
          <p:nvPr/>
        </p:nvSpPr>
        <p:spPr>
          <a:xfrm>
            <a:off x="-729238" y="8973774"/>
            <a:ext cx="1752990" cy="1509762"/>
          </a:xfrm>
          <a:custGeom>
            <a:avLst/>
            <a:gdLst/>
            <a:ahLst/>
            <a:cxnLst/>
            <a:rect l="l" t="t" r="r" b="b"/>
            <a:pathLst>
              <a:path w="1752990" h="1509762">
                <a:moveTo>
                  <a:pt x="0" y="0"/>
                </a:moveTo>
                <a:lnTo>
                  <a:pt x="1752990" y="0"/>
                </a:lnTo>
                <a:lnTo>
                  <a:pt x="1752990" y="1509763"/>
                </a:lnTo>
                <a:lnTo>
                  <a:pt x="0" y="150976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0" name="TextBox 20"/>
          <p:cNvSpPr txBox="1"/>
          <p:nvPr/>
        </p:nvSpPr>
        <p:spPr>
          <a:xfrm>
            <a:off x="368105" y="1335781"/>
            <a:ext cx="12113229" cy="1738778"/>
          </a:xfrm>
          <a:prstGeom prst="rect">
            <a:avLst/>
          </a:prstGeom>
        </p:spPr>
        <p:txBody>
          <a:bodyPr lIns="0" tIns="0" rIns="0" bIns="0" rtlCol="0" anchor="t">
            <a:spAutoFit/>
          </a:bodyPr>
          <a:lstStyle/>
          <a:p>
            <a:pPr algn="l">
              <a:lnSpc>
                <a:spcPts val="4425"/>
              </a:lnSpc>
            </a:pPr>
            <a:r>
              <a:rPr lang="en-US" sz="3161" b="1">
                <a:solidFill>
                  <a:srgbClr val="1D1A1B"/>
                </a:solidFill>
                <a:latin typeface="Times New Roman Bold"/>
                <a:ea typeface="Times New Roman Bold"/>
                <a:cs typeface="Times New Roman Bold"/>
                <a:sym typeface="Times New Roman Bold"/>
              </a:rPr>
              <a:t>Students who choose the Business and Industry Endorsement take a ​</a:t>
            </a:r>
          </a:p>
          <a:p>
            <a:pPr algn="l">
              <a:lnSpc>
                <a:spcPts val="4425"/>
              </a:lnSpc>
            </a:pPr>
            <a:r>
              <a:rPr lang="en-US" sz="3161" b="1">
                <a:solidFill>
                  <a:srgbClr val="1D1A1B"/>
                </a:solidFill>
                <a:latin typeface="Times New Roman Bold"/>
                <a:ea typeface="Times New Roman Bold"/>
                <a:cs typeface="Times New Roman Bold"/>
                <a:sym typeface="Times New Roman Bold"/>
              </a:rPr>
              <a:t>coherent sequence of credits in a specific area of interest with at least 2 courses in the same career cluster and at least 1 Advanced CTE course.​</a:t>
            </a:r>
          </a:p>
        </p:txBody>
      </p:sp>
      <p:sp>
        <p:nvSpPr>
          <p:cNvPr id="21" name="TextBox 21"/>
          <p:cNvSpPr txBox="1"/>
          <p:nvPr/>
        </p:nvSpPr>
        <p:spPr>
          <a:xfrm>
            <a:off x="368105" y="321961"/>
            <a:ext cx="12782879" cy="1147170"/>
          </a:xfrm>
          <a:prstGeom prst="rect">
            <a:avLst/>
          </a:prstGeom>
        </p:spPr>
        <p:txBody>
          <a:bodyPr lIns="0" tIns="0" rIns="0" bIns="0" rtlCol="0" anchor="t">
            <a:spAutoFit/>
          </a:bodyPr>
          <a:lstStyle/>
          <a:p>
            <a:pPr algn="l">
              <a:lnSpc>
                <a:spcPts val="7347"/>
              </a:lnSpc>
            </a:pPr>
            <a:r>
              <a:rPr lang="en-US" sz="7900" b="1" spc="-229">
                <a:solidFill>
                  <a:srgbClr val="1D1A1B"/>
                </a:solidFill>
                <a:latin typeface="Times New Roman Bold"/>
                <a:ea typeface="Times New Roman Bold"/>
                <a:cs typeface="Times New Roman Bold"/>
                <a:sym typeface="Times New Roman Bold"/>
              </a:rPr>
              <a:t>BUSINESS &amp; INDUSTRY</a:t>
            </a:r>
          </a:p>
        </p:txBody>
      </p:sp>
      <p:sp>
        <p:nvSpPr>
          <p:cNvPr id="22" name="TextBox 22"/>
          <p:cNvSpPr txBox="1"/>
          <p:nvPr/>
        </p:nvSpPr>
        <p:spPr>
          <a:xfrm>
            <a:off x="495369" y="3310131"/>
            <a:ext cx="7542734" cy="3708343"/>
          </a:xfrm>
          <a:prstGeom prst="rect">
            <a:avLst/>
          </a:prstGeom>
        </p:spPr>
        <p:txBody>
          <a:bodyPr lIns="0" tIns="0" rIns="0" bIns="0" rtlCol="0" anchor="t">
            <a:spAutoFit/>
          </a:bodyPr>
          <a:lstStyle/>
          <a:p>
            <a:pPr algn="just">
              <a:lnSpc>
                <a:spcPts val="4005"/>
              </a:lnSpc>
            </a:pPr>
            <a:r>
              <a:rPr lang="en-US" sz="2861">
                <a:solidFill>
                  <a:srgbClr val="1D1A1B"/>
                </a:solidFill>
                <a:latin typeface="Times New Roman"/>
                <a:ea typeface="Times New Roman"/>
                <a:cs typeface="Times New Roman"/>
                <a:sym typeface="Times New Roman"/>
              </a:rPr>
              <a:t>Accounting and Financial Services ​</a:t>
            </a:r>
          </a:p>
          <a:p>
            <a:pPr algn="just">
              <a:lnSpc>
                <a:spcPts val="4005"/>
              </a:lnSpc>
            </a:pPr>
            <a:r>
              <a:rPr lang="en-US" sz="2861">
                <a:solidFill>
                  <a:srgbClr val="1D1A1B"/>
                </a:solidFill>
                <a:latin typeface="Times New Roman"/>
                <a:ea typeface="Times New Roman"/>
                <a:cs typeface="Times New Roman"/>
                <a:sym typeface="Times New Roman"/>
              </a:rPr>
              <a:t>Animal Science​</a:t>
            </a:r>
          </a:p>
          <a:p>
            <a:pPr algn="just">
              <a:lnSpc>
                <a:spcPts val="4005"/>
              </a:lnSpc>
            </a:pPr>
            <a:r>
              <a:rPr lang="en-US" sz="2861">
                <a:solidFill>
                  <a:srgbClr val="1D1A1B"/>
                </a:solidFill>
                <a:latin typeface="Times New Roman"/>
                <a:ea typeface="Times New Roman"/>
                <a:cs typeface="Times New Roman"/>
                <a:sym typeface="Times New Roman"/>
              </a:rPr>
              <a:t>Applied Agricultural Engineering​</a:t>
            </a:r>
          </a:p>
          <a:p>
            <a:pPr algn="just">
              <a:lnSpc>
                <a:spcPts val="4005"/>
              </a:lnSpc>
            </a:pPr>
            <a:r>
              <a:rPr lang="en-US" sz="2861">
                <a:solidFill>
                  <a:srgbClr val="1D1A1B"/>
                </a:solidFill>
                <a:latin typeface="Times New Roman"/>
                <a:ea typeface="Times New Roman"/>
                <a:cs typeface="Times New Roman"/>
                <a:sym typeface="Times New Roman"/>
              </a:rPr>
              <a:t>Architectural Design ​</a:t>
            </a:r>
          </a:p>
          <a:p>
            <a:pPr algn="just">
              <a:lnSpc>
                <a:spcPts val="4005"/>
              </a:lnSpc>
            </a:pPr>
            <a:r>
              <a:rPr lang="en-US" sz="2861">
                <a:solidFill>
                  <a:srgbClr val="1D1A1B"/>
                </a:solidFill>
                <a:latin typeface="Times New Roman"/>
                <a:ea typeface="Times New Roman"/>
                <a:cs typeface="Times New Roman"/>
                <a:sym typeface="Times New Roman"/>
              </a:rPr>
              <a:t>Automotive​</a:t>
            </a:r>
          </a:p>
          <a:p>
            <a:pPr algn="just">
              <a:lnSpc>
                <a:spcPts val="4005"/>
              </a:lnSpc>
            </a:pPr>
            <a:r>
              <a:rPr lang="en-US" sz="2861">
                <a:solidFill>
                  <a:srgbClr val="1D1A1B"/>
                </a:solidFill>
                <a:latin typeface="Times New Roman"/>
                <a:ea typeface="Times New Roman"/>
                <a:cs typeface="Times New Roman"/>
                <a:sym typeface="Times New Roman"/>
              </a:rPr>
              <a:t>Business Management &amp; Entrepreneurship​</a:t>
            </a:r>
          </a:p>
          <a:p>
            <a:pPr algn="l">
              <a:lnSpc>
                <a:spcPts val="5125"/>
              </a:lnSpc>
            </a:pPr>
            <a:r>
              <a:rPr lang="en-US" sz="3661">
                <a:solidFill>
                  <a:srgbClr val="1D1A1B"/>
                </a:solidFill>
                <a:latin typeface="Times New Roman"/>
                <a:ea typeface="Times New Roman"/>
                <a:cs typeface="Times New Roman"/>
                <a:sym typeface="Times New Roman"/>
              </a:rPr>
              <a:t> </a:t>
            </a:r>
          </a:p>
        </p:txBody>
      </p:sp>
      <p:sp>
        <p:nvSpPr>
          <p:cNvPr id="23" name="TextBox 23"/>
          <p:cNvSpPr txBox="1"/>
          <p:nvPr/>
        </p:nvSpPr>
        <p:spPr>
          <a:xfrm>
            <a:off x="495369" y="6363263"/>
            <a:ext cx="8486966" cy="3708343"/>
          </a:xfrm>
          <a:prstGeom prst="rect">
            <a:avLst/>
          </a:prstGeom>
        </p:spPr>
        <p:txBody>
          <a:bodyPr lIns="0" tIns="0" rIns="0" bIns="0" rtlCol="0" anchor="t">
            <a:spAutoFit/>
          </a:bodyPr>
          <a:lstStyle/>
          <a:p>
            <a:pPr algn="just">
              <a:lnSpc>
                <a:spcPts val="4005"/>
              </a:lnSpc>
            </a:pPr>
            <a:r>
              <a:rPr lang="en-US" sz="2861">
                <a:solidFill>
                  <a:srgbClr val="1D1A1B"/>
                </a:solidFill>
                <a:latin typeface="Times New Roman"/>
                <a:ea typeface="Times New Roman"/>
                <a:cs typeface="Times New Roman"/>
                <a:sym typeface="Times New Roman"/>
              </a:rPr>
              <a:t>Carpentry and Electrical​</a:t>
            </a:r>
          </a:p>
          <a:p>
            <a:pPr algn="just">
              <a:lnSpc>
                <a:spcPts val="4005"/>
              </a:lnSpc>
            </a:pPr>
            <a:r>
              <a:rPr lang="en-US" sz="2861">
                <a:solidFill>
                  <a:srgbClr val="1D1A1B"/>
                </a:solidFill>
                <a:latin typeface="Times New Roman"/>
                <a:ea typeface="Times New Roman"/>
                <a:cs typeface="Times New Roman"/>
                <a:sym typeface="Times New Roman"/>
              </a:rPr>
              <a:t>Design and Multimedia Arts/Digital Communications​</a:t>
            </a:r>
          </a:p>
          <a:p>
            <a:pPr algn="just">
              <a:lnSpc>
                <a:spcPts val="4005"/>
              </a:lnSpc>
            </a:pPr>
            <a:r>
              <a:rPr lang="en-US" sz="2861">
                <a:solidFill>
                  <a:srgbClr val="1D1A1B"/>
                </a:solidFill>
                <a:latin typeface="Times New Roman"/>
                <a:ea typeface="Times New Roman"/>
                <a:cs typeface="Times New Roman"/>
                <a:sym typeface="Times New Roman"/>
              </a:rPr>
              <a:t>ELA Focus: 3 levels of Debate or Journalism​</a:t>
            </a:r>
          </a:p>
          <a:p>
            <a:pPr algn="just">
              <a:lnSpc>
                <a:spcPts val="4005"/>
              </a:lnSpc>
            </a:pPr>
            <a:r>
              <a:rPr lang="en-US" sz="2861">
                <a:solidFill>
                  <a:srgbClr val="1D1A1B"/>
                </a:solidFill>
                <a:latin typeface="Times New Roman"/>
                <a:ea typeface="Times New Roman"/>
                <a:cs typeface="Times New Roman"/>
                <a:sym typeface="Times New Roman"/>
              </a:rPr>
              <a:t>Networking Systems and Web Development​</a:t>
            </a:r>
          </a:p>
          <a:p>
            <a:pPr algn="just">
              <a:lnSpc>
                <a:spcPts val="4005"/>
              </a:lnSpc>
            </a:pPr>
            <a:r>
              <a:rPr lang="en-US" sz="2861">
                <a:solidFill>
                  <a:srgbClr val="1D1A1B"/>
                </a:solidFill>
                <a:latin typeface="Times New Roman"/>
                <a:ea typeface="Times New Roman"/>
                <a:cs typeface="Times New Roman"/>
                <a:sym typeface="Times New Roman"/>
              </a:rPr>
              <a:t>Robotics: Advanced Manufacturing ​</a:t>
            </a:r>
          </a:p>
          <a:p>
            <a:pPr algn="just">
              <a:lnSpc>
                <a:spcPts val="4005"/>
              </a:lnSpc>
            </a:pPr>
            <a:r>
              <a:rPr lang="en-US" sz="2861">
                <a:solidFill>
                  <a:srgbClr val="1D1A1B"/>
                </a:solidFill>
                <a:latin typeface="Times New Roman"/>
                <a:ea typeface="Times New Roman"/>
                <a:cs typeface="Times New Roman"/>
                <a:sym typeface="Times New Roman"/>
              </a:rPr>
              <a:t>Welding​</a:t>
            </a:r>
          </a:p>
          <a:p>
            <a:pPr algn="l">
              <a:lnSpc>
                <a:spcPts val="5125"/>
              </a:lnSpc>
            </a:pPr>
            <a:endParaRPr lang="en-US" sz="2861">
              <a:solidFill>
                <a:srgbClr val="1D1A1B"/>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4686" y="-579285"/>
            <a:ext cx="14651943" cy="11203654"/>
            <a:chOff x="0" y="0"/>
            <a:chExt cx="3858948" cy="2950757"/>
          </a:xfrm>
        </p:grpSpPr>
        <p:sp>
          <p:nvSpPr>
            <p:cNvPr id="3" name="Freeform 3"/>
            <p:cNvSpPr/>
            <p:nvPr/>
          </p:nvSpPr>
          <p:spPr>
            <a:xfrm>
              <a:off x="0" y="0"/>
              <a:ext cx="3858948" cy="2950757"/>
            </a:xfrm>
            <a:custGeom>
              <a:avLst/>
              <a:gdLst/>
              <a:ahLst/>
              <a:cxnLst/>
              <a:rect l="l" t="t" r="r" b="b"/>
              <a:pathLst>
                <a:path w="3858948" h="2950757">
                  <a:moveTo>
                    <a:pt x="0" y="0"/>
                  </a:moveTo>
                  <a:lnTo>
                    <a:pt x="3858948" y="0"/>
                  </a:lnTo>
                  <a:lnTo>
                    <a:pt x="3858948" y="2950757"/>
                  </a:lnTo>
                  <a:lnTo>
                    <a:pt x="0" y="2950757"/>
                  </a:lnTo>
                  <a:close/>
                </a:path>
              </a:pathLst>
            </a:custGeom>
            <a:gradFill rotWithShape="1">
              <a:gsLst>
                <a:gs pos="0">
                  <a:srgbClr val="FFFFFF">
                    <a:alpha val="100000"/>
                  </a:srgbClr>
                </a:gs>
                <a:gs pos="100000">
                  <a:srgbClr val="E6E6E6">
                    <a:alpha val="100000"/>
                  </a:srgbClr>
                </a:gs>
              </a:gsLst>
              <a:path path="circle">
                <a:fillToRect l="50000" t="50000" r="50000" b="50000"/>
              </a:path>
            </a:gradFill>
          </p:spPr>
        </p:sp>
        <p:sp>
          <p:nvSpPr>
            <p:cNvPr id="4" name="TextBox 4"/>
            <p:cNvSpPr txBox="1"/>
            <p:nvPr/>
          </p:nvSpPr>
          <p:spPr>
            <a:xfrm>
              <a:off x="0" y="-38100"/>
              <a:ext cx="3858948" cy="298885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54503" y="5450167"/>
            <a:ext cx="11712292" cy="9739632"/>
            <a:chOff x="0" y="0"/>
            <a:chExt cx="676659" cy="562692"/>
          </a:xfrm>
        </p:grpSpPr>
        <p:sp>
          <p:nvSpPr>
            <p:cNvPr id="6" name="Freeform 6"/>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471010"/>
            </a:solidFill>
          </p:spPr>
        </p:sp>
        <p:sp>
          <p:nvSpPr>
            <p:cNvPr id="7" name="TextBox 7"/>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8" name="Group 8"/>
          <p:cNvGrpSpPr/>
          <p:nvPr/>
        </p:nvGrpSpPr>
        <p:grpSpPr>
          <a:xfrm>
            <a:off x="8217453" y="-993826"/>
            <a:ext cx="20867030" cy="10516055"/>
            <a:chOff x="0" y="0"/>
            <a:chExt cx="561152" cy="282796"/>
          </a:xfrm>
        </p:grpSpPr>
        <p:sp>
          <p:nvSpPr>
            <p:cNvPr id="9" name="Freeform 9"/>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471010"/>
            </a:solidFill>
            <a:ln cap="sq">
              <a:noFill/>
              <a:prstDash val="solid"/>
              <a:miter/>
            </a:ln>
          </p:spPr>
        </p:sp>
        <p:sp>
          <p:nvSpPr>
            <p:cNvPr id="10" name="TextBox 10"/>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11" name="Freeform 11"/>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2">
              <a:extLst>
                <a:ext uri="{96DAC541-7B7A-43D3-8B79-37D633B846F1}">
                  <asvg:svgBlip xmlns:asvg="http://schemas.microsoft.com/office/drawing/2016/SVG/main" r:embed="rId3"/>
                </a:ext>
              </a:extLst>
            </a:blip>
            <a:stretch>
              <a:fillRect t="-20273" r="-21421"/>
            </a:stretch>
          </a:blipFill>
        </p:spPr>
      </p:sp>
      <p:sp>
        <p:nvSpPr>
          <p:cNvPr id="12" name="Freeform 12"/>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313704" y="-82986"/>
            <a:ext cx="1097343" cy="548672"/>
          </a:xfrm>
          <a:custGeom>
            <a:avLst/>
            <a:gdLst/>
            <a:ahLst/>
            <a:cxnLst/>
            <a:rect l="l" t="t" r="r" b="b"/>
            <a:pathLst>
              <a:path w="1097343" h="548672">
                <a:moveTo>
                  <a:pt x="0" y="0"/>
                </a:moveTo>
                <a:lnTo>
                  <a:pt x="1097343" y="0"/>
                </a:lnTo>
                <a:lnTo>
                  <a:pt x="1097343" y="548671"/>
                </a:lnTo>
                <a:lnTo>
                  <a:pt x="0" y="5486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rot="5400000">
            <a:off x="8437891" y="622640"/>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5" name="Group 15"/>
          <p:cNvGrpSpPr/>
          <p:nvPr/>
        </p:nvGrpSpPr>
        <p:grpSpPr>
          <a:xfrm>
            <a:off x="9175405" y="1796730"/>
            <a:ext cx="7257743" cy="6292252"/>
            <a:chOff x="0" y="0"/>
            <a:chExt cx="727368" cy="630606"/>
          </a:xfrm>
        </p:grpSpPr>
        <p:sp>
          <p:nvSpPr>
            <p:cNvPr id="16" name="Freeform 16"/>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0"/>
              <a:stretch>
                <a:fillRect l="-3849" r="-3849"/>
              </a:stretch>
            </a:blipFill>
            <a:ln w="142875" cap="sq">
              <a:solidFill>
                <a:srgbClr val="FFFFFF"/>
              </a:solidFill>
              <a:prstDash val="solid"/>
              <a:miter/>
            </a:ln>
          </p:spPr>
        </p:sp>
      </p:grpSp>
      <p:sp>
        <p:nvSpPr>
          <p:cNvPr id="17" name="Freeform 17"/>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8" name="Group 18"/>
          <p:cNvGrpSpPr/>
          <p:nvPr/>
        </p:nvGrpSpPr>
        <p:grpSpPr>
          <a:xfrm>
            <a:off x="12646769" y="4942856"/>
            <a:ext cx="4977611" cy="4315444"/>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1"/>
              <a:stretch>
                <a:fillRect l="-14941" r="-14941"/>
              </a:stretch>
            </a:blipFill>
            <a:ln w="142875" cap="sq">
              <a:solidFill>
                <a:srgbClr val="FFFFFF"/>
              </a:solidFill>
              <a:prstDash val="solid"/>
              <a:miter/>
            </a:ln>
          </p:spPr>
        </p:sp>
      </p:grpSp>
      <p:sp>
        <p:nvSpPr>
          <p:cNvPr id="20" name="Freeform 20"/>
          <p:cNvSpPr/>
          <p:nvPr/>
        </p:nvSpPr>
        <p:spPr>
          <a:xfrm>
            <a:off x="16738600" y="3265750"/>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Freeform 21"/>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2" name="Freeform 22"/>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TextBox 23"/>
          <p:cNvSpPr txBox="1"/>
          <p:nvPr/>
        </p:nvSpPr>
        <p:spPr>
          <a:xfrm>
            <a:off x="1028700" y="3094971"/>
            <a:ext cx="7277440" cy="6150296"/>
          </a:xfrm>
          <a:prstGeom prst="rect">
            <a:avLst/>
          </a:prstGeom>
        </p:spPr>
        <p:txBody>
          <a:bodyPr lIns="0" tIns="0" rIns="0" bIns="0" rtlCol="0" anchor="t">
            <a:spAutoFit/>
          </a:bodyPr>
          <a:lstStyle/>
          <a:p>
            <a:pPr algn="l">
              <a:lnSpc>
                <a:spcPts val="4845"/>
              </a:lnSpc>
            </a:pPr>
            <a:r>
              <a:rPr lang="en-US" sz="3461" b="1">
                <a:solidFill>
                  <a:srgbClr val="1D1A1B"/>
                </a:solidFill>
                <a:latin typeface="Times New Roman Bold"/>
                <a:ea typeface="Times New Roman Bold"/>
                <a:cs typeface="Times New Roman Bold"/>
                <a:sym typeface="Times New Roman Bold"/>
              </a:rPr>
              <a:t>Fine Art Focus: ​</a:t>
            </a:r>
          </a:p>
          <a:p>
            <a:pPr algn="l">
              <a:lnSpc>
                <a:spcPts val="4845"/>
              </a:lnSpc>
            </a:pPr>
            <a:r>
              <a:rPr lang="en-US" sz="3461">
                <a:solidFill>
                  <a:srgbClr val="1D1A1B"/>
                </a:solidFill>
                <a:latin typeface="Times New Roman"/>
                <a:ea typeface="Times New Roman"/>
                <a:cs typeface="Times New Roman"/>
                <a:sym typeface="Times New Roman"/>
              </a:rPr>
              <a:t>4 Fine Arts credits from same category ​or approved combination of 4 Fine Arts credits​ from 2 categories​</a:t>
            </a:r>
          </a:p>
          <a:p>
            <a:pPr algn="l">
              <a:lnSpc>
                <a:spcPts val="4845"/>
              </a:lnSpc>
            </a:pPr>
            <a:r>
              <a:rPr lang="en-US" sz="3461">
                <a:solidFill>
                  <a:srgbClr val="1D1A1B"/>
                </a:solidFill>
                <a:latin typeface="Times New Roman"/>
                <a:ea typeface="Times New Roman"/>
                <a:cs typeface="Times New Roman"/>
                <a:sym typeface="Times New Roman"/>
              </a:rPr>
              <a:t>​</a:t>
            </a:r>
          </a:p>
          <a:p>
            <a:pPr algn="l">
              <a:lnSpc>
                <a:spcPts val="4845"/>
              </a:lnSpc>
            </a:pPr>
            <a:r>
              <a:rPr lang="en-US" sz="3461" b="1">
                <a:solidFill>
                  <a:srgbClr val="1D1A1B"/>
                </a:solidFill>
                <a:latin typeface="Times New Roman Bold"/>
                <a:ea typeface="Times New Roman Bold"/>
                <a:cs typeface="Times New Roman Bold"/>
                <a:sym typeface="Times New Roman Bold"/>
              </a:rPr>
              <a:t>Social Studies Focus: ​</a:t>
            </a:r>
          </a:p>
          <a:p>
            <a:pPr algn="l">
              <a:lnSpc>
                <a:spcPts val="4845"/>
              </a:lnSpc>
            </a:pPr>
            <a:r>
              <a:rPr lang="en-US" sz="3461">
                <a:solidFill>
                  <a:srgbClr val="1D1A1B"/>
                </a:solidFill>
                <a:latin typeface="Times New Roman"/>
                <a:ea typeface="Times New Roman"/>
                <a:cs typeface="Times New Roman"/>
                <a:sym typeface="Times New Roman"/>
              </a:rPr>
              <a:t>5 credits of Social Studies​</a:t>
            </a:r>
          </a:p>
          <a:p>
            <a:pPr algn="l">
              <a:lnSpc>
                <a:spcPts val="4845"/>
              </a:lnSpc>
            </a:pPr>
            <a:r>
              <a:rPr lang="en-US" sz="3461">
                <a:solidFill>
                  <a:srgbClr val="1D1A1B"/>
                </a:solidFill>
                <a:latin typeface="Times New Roman"/>
                <a:ea typeface="Times New Roman"/>
                <a:cs typeface="Times New Roman"/>
                <a:sym typeface="Times New Roman"/>
              </a:rPr>
              <a:t>​</a:t>
            </a:r>
          </a:p>
          <a:p>
            <a:pPr algn="l">
              <a:lnSpc>
                <a:spcPts val="4845"/>
              </a:lnSpc>
            </a:pPr>
            <a:r>
              <a:rPr lang="en-US" sz="3461" b="1">
                <a:solidFill>
                  <a:srgbClr val="1D1A1B"/>
                </a:solidFill>
                <a:latin typeface="Times New Roman Bold"/>
                <a:ea typeface="Times New Roman Bold"/>
                <a:cs typeface="Times New Roman Bold"/>
                <a:sym typeface="Times New Roman Bold"/>
              </a:rPr>
              <a:t>LOTE Focus: ​</a:t>
            </a:r>
          </a:p>
          <a:p>
            <a:pPr algn="l">
              <a:lnSpc>
                <a:spcPts val="4845"/>
              </a:lnSpc>
            </a:pPr>
            <a:r>
              <a:rPr lang="en-US" sz="3461">
                <a:solidFill>
                  <a:srgbClr val="1D1A1B"/>
                </a:solidFill>
                <a:latin typeface="Times New Roman"/>
                <a:ea typeface="Times New Roman"/>
                <a:cs typeface="Times New Roman"/>
                <a:sym typeface="Times New Roman"/>
              </a:rPr>
              <a:t>4 levels in same language</a:t>
            </a:r>
          </a:p>
        </p:txBody>
      </p:sp>
      <p:sp>
        <p:nvSpPr>
          <p:cNvPr id="24" name="Freeform 24"/>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16">
              <a:extLst>
                <a:ext uri="{96DAC541-7B7A-43D3-8B79-37D633B846F1}">
                  <asvg:svgBlip xmlns:asvg="http://schemas.microsoft.com/office/drawing/2016/SVG/main" r:embed="rId17"/>
                </a:ext>
              </a:extLst>
            </a:blip>
            <a:stretch>
              <a:fillRect t="-483256"/>
            </a:stretch>
          </a:blipFill>
        </p:spPr>
      </p:sp>
      <p:sp>
        <p:nvSpPr>
          <p:cNvPr id="25" name="Freeform 25"/>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6" name="TextBox 26"/>
          <p:cNvSpPr txBox="1"/>
          <p:nvPr/>
        </p:nvSpPr>
        <p:spPr>
          <a:xfrm>
            <a:off x="977932" y="248500"/>
            <a:ext cx="7239520" cy="2257182"/>
          </a:xfrm>
          <a:prstGeom prst="rect">
            <a:avLst/>
          </a:prstGeom>
        </p:spPr>
        <p:txBody>
          <a:bodyPr lIns="0" tIns="0" rIns="0" bIns="0" rtlCol="0" anchor="t">
            <a:spAutoFit/>
          </a:bodyPr>
          <a:lstStyle/>
          <a:p>
            <a:pPr algn="l">
              <a:lnSpc>
                <a:spcPts val="7998"/>
              </a:lnSpc>
            </a:pPr>
            <a:r>
              <a:rPr lang="en-US" sz="8600" b="1" spc="-249">
                <a:solidFill>
                  <a:srgbClr val="1D1A1B"/>
                </a:solidFill>
                <a:latin typeface="Times New Roman Bold"/>
                <a:ea typeface="Times New Roman Bold"/>
                <a:cs typeface="Times New Roman Bold"/>
                <a:sym typeface="Times New Roman Bold"/>
              </a:rPr>
              <a:t>ARTS  &amp; HUMANITIES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4686" y="-579285"/>
            <a:ext cx="14651943" cy="11203654"/>
            <a:chOff x="0" y="0"/>
            <a:chExt cx="3858948" cy="2950757"/>
          </a:xfrm>
        </p:grpSpPr>
        <p:sp>
          <p:nvSpPr>
            <p:cNvPr id="3" name="Freeform 3"/>
            <p:cNvSpPr/>
            <p:nvPr/>
          </p:nvSpPr>
          <p:spPr>
            <a:xfrm>
              <a:off x="0" y="0"/>
              <a:ext cx="3858948" cy="2950757"/>
            </a:xfrm>
            <a:custGeom>
              <a:avLst/>
              <a:gdLst/>
              <a:ahLst/>
              <a:cxnLst/>
              <a:rect l="l" t="t" r="r" b="b"/>
              <a:pathLst>
                <a:path w="3858948" h="2950757">
                  <a:moveTo>
                    <a:pt x="0" y="0"/>
                  </a:moveTo>
                  <a:lnTo>
                    <a:pt x="3858948" y="0"/>
                  </a:lnTo>
                  <a:lnTo>
                    <a:pt x="3858948" y="2950757"/>
                  </a:lnTo>
                  <a:lnTo>
                    <a:pt x="0" y="2950757"/>
                  </a:lnTo>
                  <a:close/>
                </a:path>
              </a:pathLst>
            </a:custGeom>
            <a:gradFill rotWithShape="1">
              <a:gsLst>
                <a:gs pos="0">
                  <a:srgbClr val="FFFFFF">
                    <a:alpha val="100000"/>
                  </a:srgbClr>
                </a:gs>
                <a:gs pos="100000">
                  <a:srgbClr val="E6E6E6">
                    <a:alpha val="100000"/>
                  </a:srgbClr>
                </a:gs>
              </a:gsLst>
              <a:path path="circle">
                <a:fillToRect l="50000" t="50000" r="50000" b="50000"/>
              </a:path>
            </a:gradFill>
          </p:spPr>
        </p:sp>
        <p:sp>
          <p:nvSpPr>
            <p:cNvPr id="4" name="TextBox 4"/>
            <p:cNvSpPr txBox="1"/>
            <p:nvPr/>
          </p:nvSpPr>
          <p:spPr>
            <a:xfrm>
              <a:off x="0" y="-38100"/>
              <a:ext cx="3858948" cy="298885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54503" y="5450167"/>
            <a:ext cx="11712292" cy="9739632"/>
            <a:chOff x="0" y="0"/>
            <a:chExt cx="676659" cy="562692"/>
          </a:xfrm>
        </p:grpSpPr>
        <p:sp>
          <p:nvSpPr>
            <p:cNvPr id="6" name="Freeform 6"/>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471010"/>
            </a:solidFill>
          </p:spPr>
        </p:sp>
        <p:sp>
          <p:nvSpPr>
            <p:cNvPr id="7" name="TextBox 7"/>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8" name="Group 8"/>
          <p:cNvGrpSpPr/>
          <p:nvPr/>
        </p:nvGrpSpPr>
        <p:grpSpPr>
          <a:xfrm>
            <a:off x="8217453" y="-993826"/>
            <a:ext cx="20867030" cy="10516055"/>
            <a:chOff x="0" y="0"/>
            <a:chExt cx="561152" cy="282796"/>
          </a:xfrm>
        </p:grpSpPr>
        <p:sp>
          <p:nvSpPr>
            <p:cNvPr id="9" name="Freeform 9"/>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471010"/>
            </a:solidFill>
            <a:ln cap="sq">
              <a:noFill/>
              <a:prstDash val="solid"/>
              <a:miter/>
            </a:ln>
          </p:spPr>
        </p:sp>
        <p:sp>
          <p:nvSpPr>
            <p:cNvPr id="10" name="TextBox 10"/>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11" name="Freeform 11"/>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2">
              <a:extLst>
                <a:ext uri="{96DAC541-7B7A-43D3-8B79-37D633B846F1}">
                  <asvg:svgBlip xmlns:asvg="http://schemas.microsoft.com/office/drawing/2016/SVG/main" r:embed="rId3"/>
                </a:ext>
              </a:extLst>
            </a:blip>
            <a:stretch>
              <a:fillRect t="-20273" r="-21421"/>
            </a:stretch>
          </a:blipFill>
        </p:spPr>
      </p:sp>
      <p:sp>
        <p:nvSpPr>
          <p:cNvPr id="12" name="Freeform 12"/>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313704" y="-82986"/>
            <a:ext cx="1097343" cy="548672"/>
          </a:xfrm>
          <a:custGeom>
            <a:avLst/>
            <a:gdLst/>
            <a:ahLst/>
            <a:cxnLst/>
            <a:rect l="l" t="t" r="r" b="b"/>
            <a:pathLst>
              <a:path w="1097343" h="548672">
                <a:moveTo>
                  <a:pt x="0" y="0"/>
                </a:moveTo>
                <a:lnTo>
                  <a:pt x="1097343" y="0"/>
                </a:lnTo>
                <a:lnTo>
                  <a:pt x="1097343" y="548671"/>
                </a:lnTo>
                <a:lnTo>
                  <a:pt x="0" y="5486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rot="5400000">
            <a:off x="8437891" y="622640"/>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5" name="Group 15"/>
          <p:cNvGrpSpPr/>
          <p:nvPr/>
        </p:nvGrpSpPr>
        <p:grpSpPr>
          <a:xfrm>
            <a:off x="9175405" y="1541752"/>
            <a:ext cx="7257743" cy="6292252"/>
            <a:chOff x="0" y="0"/>
            <a:chExt cx="727368" cy="630606"/>
          </a:xfrm>
        </p:grpSpPr>
        <p:sp>
          <p:nvSpPr>
            <p:cNvPr id="16" name="Freeform 16"/>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0"/>
              <a:stretch>
                <a:fillRect l="-15063" r="-15063"/>
              </a:stretch>
            </a:blipFill>
            <a:ln w="142875" cap="sq">
              <a:solidFill>
                <a:srgbClr val="FFFFFF"/>
              </a:solidFill>
              <a:prstDash val="solid"/>
              <a:miter/>
            </a:ln>
          </p:spPr>
        </p:sp>
      </p:grpSp>
      <p:sp>
        <p:nvSpPr>
          <p:cNvPr id="17" name="Freeform 17"/>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8" name="Group 18"/>
          <p:cNvGrpSpPr/>
          <p:nvPr/>
        </p:nvGrpSpPr>
        <p:grpSpPr>
          <a:xfrm>
            <a:off x="12646769" y="4942856"/>
            <a:ext cx="4977611" cy="4315444"/>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1"/>
              <a:stretch>
                <a:fillRect r="-30126"/>
              </a:stretch>
            </a:blipFill>
            <a:ln w="142875" cap="sq">
              <a:solidFill>
                <a:srgbClr val="FFFFFF"/>
              </a:solidFill>
              <a:prstDash val="solid"/>
              <a:miter/>
            </a:ln>
          </p:spPr>
        </p:sp>
      </p:grpSp>
      <p:sp>
        <p:nvSpPr>
          <p:cNvPr id="20" name="Freeform 20"/>
          <p:cNvSpPr/>
          <p:nvPr/>
        </p:nvSpPr>
        <p:spPr>
          <a:xfrm>
            <a:off x="16738600" y="3265750"/>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Freeform 21"/>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2" name="Freeform 22"/>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Freeform 23"/>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16">
              <a:extLst>
                <a:ext uri="{96DAC541-7B7A-43D3-8B79-37D633B846F1}">
                  <asvg:svgBlip xmlns:asvg="http://schemas.microsoft.com/office/drawing/2016/SVG/main" r:embed="rId17"/>
                </a:ext>
              </a:extLst>
            </a:blip>
            <a:stretch>
              <a:fillRect t="-483256"/>
            </a:stretch>
          </a:blipFill>
        </p:spPr>
      </p:sp>
      <p:sp>
        <p:nvSpPr>
          <p:cNvPr id="24" name="Freeform 24"/>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5" name="TextBox 25"/>
          <p:cNvSpPr txBox="1"/>
          <p:nvPr/>
        </p:nvSpPr>
        <p:spPr>
          <a:xfrm>
            <a:off x="321863" y="2751474"/>
            <a:ext cx="9072097" cy="1883558"/>
          </a:xfrm>
          <a:prstGeom prst="rect">
            <a:avLst/>
          </a:prstGeom>
        </p:spPr>
        <p:txBody>
          <a:bodyPr lIns="0" tIns="0" rIns="0" bIns="0" rtlCol="0" anchor="t">
            <a:spAutoFit/>
          </a:bodyPr>
          <a:lstStyle/>
          <a:p>
            <a:pPr algn="l">
              <a:lnSpc>
                <a:spcPts val="4845"/>
              </a:lnSpc>
            </a:pPr>
            <a:r>
              <a:rPr lang="en-US" sz="3461" b="1">
                <a:solidFill>
                  <a:srgbClr val="1D1A1B"/>
                </a:solidFill>
                <a:latin typeface="Times New Roman Bold"/>
                <a:ea typeface="Times New Roman Bold"/>
                <a:cs typeface="Times New Roman Bold"/>
                <a:sym typeface="Times New Roman Bold"/>
              </a:rPr>
              <a:t>Students who choose the Public Service Endorsement take a   coherent sequence of 4 CTE credits in a specific area of interest: ​​</a:t>
            </a:r>
          </a:p>
        </p:txBody>
      </p:sp>
      <p:sp>
        <p:nvSpPr>
          <p:cNvPr id="26" name="TextBox 26"/>
          <p:cNvSpPr txBox="1"/>
          <p:nvPr/>
        </p:nvSpPr>
        <p:spPr>
          <a:xfrm>
            <a:off x="368105" y="1043511"/>
            <a:ext cx="9896549" cy="1044107"/>
          </a:xfrm>
          <a:prstGeom prst="rect">
            <a:avLst/>
          </a:prstGeom>
        </p:spPr>
        <p:txBody>
          <a:bodyPr lIns="0" tIns="0" rIns="0" bIns="0" rtlCol="0" anchor="t">
            <a:spAutoFit/>
          </a:bodyPr>
          <a:lstStyle/>
          <a:p>
            <a:pPr algn="l">
              <a:lnSpc>
                <a:spcPts val="6693"/>
              </a:lnSpc>
            </a:pPr>
            <a:r>
              <a:rPr lang="en-US" sz="7196" b="1" spc="-208">
                <a:solidFill>
                  <a:srgbClr val="1D1A1B"/>
                </a:solidFill>
                <a:latin typeface="Times New Roman Bold"/>
                <a:ea typeface="Times New Roman Bold"/>
                <a:cs typeface="Times New Roman Bold"/>
                <a:sym typeface="Times New Roman Bold"/>
              </a:rPr>
              <a:t>PUBLIC SERVICE</a:t>
            </a:r>
          </a:p>
        </p:txBody>
      </p:sp>
      <p:sp>
        <p:nvSpPr>
          <p:cNvPr id="27" name="TextBox 27"/>
          <p:cNvSpPr txBox="1"/>
          <p:nvPr/>
        </p:nvSpPr>
        <p:spPr>
          <a:xfrm>
            <a:off x="0" y="5025557"/>
            <a:ext cx="9072097" cy="3712160"/>
          </a:xfrm>
          <a:prstGeom prst="rect">
            <a:avLst/>
          </a:prstGeom>
        </p:spPr>
        <p:txBody>
          <a:bodyPr lIns="0" tIns="0" rIns="0" bIns="0" rtlCol="0" anchor="t">
            <a:spAutoFit/>
          </a:bodyPr>
          <a:lstStyle/>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Education/Family and Community Services​</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Health: Diagnostics/Pharm/Research​</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Law Enforcement/Emergency Services​</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JROTC​</a:t>
            </a:r>
          </a:p>
          <a:p>
            <a:pPr marL="747307" lvl="1" indent="-373653" algn="l">
              <a:lnSpc>
                <a:spcPts val="4845"/>
              </a:lnSpc>
              <a:buFont typeface="Arial"/>
              <a:buChar char="•"/>
            </a:pPr>
            <a:r>
              <a:rPr lang="en-US" sz="3461">
                <a:solidFill>
                  <a:srgbClr val="1D1A1B"/>
                </a:solidFill>
                <a:latin typeface="Times New Roman"/>
                <a:ea typeface="Times New Roman"/>
                <a:cs typeface="Times New Roman"/>
                <a:sym typeface="Times New Roman"/>
              </a:rPr>
              <a:t>Cosmetology ​</a:t>
            </a:r>
          </a:p>
          <a:p>
            <a:pPr algn="l">
              <a:lnSpc>
                <a:spcPts val="4845"/>
              </a:lnSpc>
            </a:pPr>
            <a:endParaRPr lang="en-US" sz="3461">
              <a:solidFill>
                <a:srgbClr val="1D1A1B"/>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4686" y="-579285"/>
            <a:ext cx="14651943" cy="11203654"/>
            <a:chOff x="0" y="0"/>
            <a:chExt cx="3858948" cy="2950757"/>
          </a:xfrm>
        </p:grpSpPr>
        <p:sp>
          <p:nvSpPr>
            <p:cNvPr id="3" name="Freeform 3"/>
            <p:cNvSpPr/>
            <p:nvPr/>
          </p:nvSpPr>
          <p:spPr>
            <a:xfrm>
              <a:off x="0" y="0"/>
              <a:ext cx="3858948" cy="2950757"/>
            </a:xfrm>
            <a:custGeom>
              <a:avLst/>
              <a:gdLst/>
              <a:ahLst/>
              <a:cxnLst/>
              <a:rect l="l" t="t" r="r" b="b"/>
              <a:pathLst>
                <a:path w="3858948" h="2950757">
                  <a:moveTo>
                    <a:pt x="0" y="0"/>
                  </a:moveTo>
                  <a:lnTo>
                    <a:pt x="3858948" y="0"/>
                  </a:lnTo>
                  <a:lnTo>
                    <a:pt x="3858948" y="2950757"/>
                  </a:lnTo>
                  <a:lnTo>
                    <a:pt x="0" y="2950757"/>
                  </a:lnTo>
                  <a:close/>
                </a:path>
              </a:pathLst>
            </a:custGeom>
            <a:gradFill rotWithShape="1">
              <a:gsLst>
                <a:gs pos="0">
                  <a:srgbClr val="FFFFFF">
                    <a:alpha val="100000"/>
                  </a:srgbClr>
                </a:gs>
                <a:gs pos="100000">
                  <a:srgbClr val="E6E6E6">
                    <a:alpha val="100000"/>
                  </a:srgbClr>
                </a:gs>
              </a:gsLst>
              <a:path path="circle">
                <a:fillToRect l="50000" t="50000" r="50000" b="50000"/>
              </a:path>
            </a:gradFill>
          </p:spPr>
        </p:sp>
        <p:sp>
          <p:nvSpPr>
            <p:cNvPr id="4" name="TextBox 4"/>
            <p:cNvSpPr txBox="1"/>
            <p:nvPr/>
          </p:nvSpPr>
          <p:spPr>
            <a:xfrm>
              <a:off x="0" y="-38100"/>
              <a:ext cx="3858948" cy="298885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9554503" y="5450167"/>
            <a:ext cx="11712292" cy="9739632"/>
            <a:chOff x="0" y="0"/>
            <a:chExt cx="676659" cy="562692"/>
          </a:xfrm>
        </p:grpSpPr>
        <p:sp>
          <p:nvSpPr>
            <p:cNvPr id="6" name="Freeform 6"/>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471010"/>
            </a:solidFill>
          </p:spPr>
        </p:sp>
        <p:sp>
          <p:nvSpPr>
            <p:cNvPr id="7" name="TextBox 7"/>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8" name="Group 8"/>
          <p:cNvGrpSpPr/>
          <p:nvPr/>
        </p:nvGrpSpPr>
        <p:grpSpPr>
          <a:xfrm>
            <a:off x="8217453" y="-993826"/>
            <a:ext cx="20867030" cy="10516055"/>
            <a:chOff x="0" y="0"/>
            <a:chExt cx="561152" cy="282796"/>
          </a:xfrm>
        </p:grpSpPr>
        <p:sp>
          <p:nvSpPr>
            <p:cNvPr id="9" name="Freeform 9"/>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471010"/>
            </a:solidFill>
            <a:ln cap="sq">
              <a:noFill/>
              <a:prstDash val="solid"/>
              <a:miter/>
            </a:ln>
          </p:spPr>
        </p:sp>
        <p:sp>
          <p:nvSpPr>
            <p:cNvPr id="10" name="TextBox 10"/>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11" name="Freeform 11"/>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2">
              <a:extLst>
                <a:ext uri="{96DAC541-7B7A-43D3-8B79-37D633B846F1}">
                  <asvg:svgBlip xmlns:asvg="http://schemas.microsoft.com/office/drawing/2016/SVG/main" r:embed="rId3"/>
                </a:ext>
              </a:extLst>
            </a:blip>
            <a:stretch>
              <a:fillRect t="-20273" r="-21421"/>
            </a:stretch>
          </a:blipFill>
        </p:spPr>
      </p:sp>
      <p:sp>
        <p:nvSpPr>
          <p:cNvPr id="12" name="Freeform 12"/>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313704" y="-82986"/>
            <a:ext cx="1097343" cy="548672"/>
          </a:xfrm>
          <a:custGeom>
            <a:avLst/>
            <a:gdLst/>
            <a:ahLst/>
            <a:cxnLst/>
            <a:rect l="l" t="t" r="r" b="b"/>
            <a:pathLst>
              <a:path w="1097343" h="548672">
                <a:moveTo>
                  <a:pt x="0" y="0"/>
                </a:moveTo>
                <a:lnTo>
                  <a:pt x="1097343" y="0"/>
                </a:lnTo>
                <a:lnTo>
                  <a:pt x="1097343" y="548671"/>
                </a:lnTo>
                <a:lnTo>
                  <a:pt x="0" y="5486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rot="5400000">
            <a:off x="8646219" y="-746642"/>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5" name="Group 15"/>
          <p:cNvGrpSpPr/>
          <p:nvPr/>
        </p:nvGrpSpPr>
        <p:grpSpPr>
          <a:xfrm>
            <a:off x="10076849" y="1303849"/>
            <a:ext cx="6574855" cy="5700208"/>
            <a:chOff x="0" y="0"/>
            <a:chExt cx="727368" cy="630606"/>
          </a:xfrm>
        </p:grpSpPr>
        <p:sp>
          <p:nvSpPr>
            <p:cNvPr id="16" name="Freeform 16"/>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0"/>
              <a:stretch>
                <a:fillRect l="-27561" r="-2322"/>
              </a:stretch>
            </a:blipFill>
            <a:ln w="142875" cap="sq">
              <a:solidFill>
                <a:srgbClr val="FFFFFF"/>
              </a:solidFill>
              <a:prstDash val="solid"/>
              <a:miter/>
            </a:ln>
          </p:spPr>
        </p:sp>
      </p:grpSp>
      <p:sp>
        <p:nvSpPr>
          <p:cNvPr id="17" name="Freeform 17"/>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18" name="Group 18"/>
          <p:cNvGrpSpPr/>
          <p:nvPr/>
        </p:nvGrpSpPr>
        <p:grpSpPr>
          <a:xfrm>
            <a:off x="12774624" y="5510385"/>
            <a:ext cx="4977611" cy="4315444"/>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1"/>
              <a:stretch>
                <a:fillRect l="-15063" r="-15063"/>
              </a:stretch>
            </a:blipFill>
            <a:ln w="142875" cap="sq">
              <a:solidFill>
                <a:srgbClr val="FFFFFF"/>
              </a:solidFill>
              <a:prstDash val="solid"/>
              <a:miter/>
            </a:ln>
          </p:spPr>
        </p:sp>
      </p:grpSp>
      <p:sp>
        <p:nvSpPr>
          <p:cNvPr id="20" name="Freeform 20"/>
          <p:cNvSpPr/>
          <p:nvPr/>
        </p:nvSpPr>
        <p:spPr>
          <a:xfrm>
            <a:off x="16738600" y="3265750"/>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1" name="Freeform 21"/>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2" name="Freeform 22"/>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3" name="Freeform 23"/>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16">
              <a:extLst>
                <a:ext uri="{96DAC541-7B7A-43D3-8B79-37D633B846F1}">
                  <asvg:svgBlip xmlns:asvg="http://schemas.microsoft.com/office/drawing/2016/SVG/main" r:embed="rId17"/>
                </a:ext>
              </a:extLst>
            </a:blip>
            <a:stretch>
              <a:fillRect t="-483256"/>
            </a:stretch>
          </a:blipFill>
        </p:spPr>
      </p:sp>
      <p:sp>
        <p:nvSpPr>
          <p:cNvPr id="24" name="Freeform 24"/>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5" name="TextBox 25"/>
          <p:cNvSpPr txBox="1"/>
          <p:nvPr/>
        </p:nvSpPr>
        <p:spPr>
          <a:xfrm>
            <a:off x="368105" y="2564567"/>
            <a:ext cx="8911556" cy="2378289"/>
          </a:xfrm>
          <a:prstGeom prst="rect">
            <a:avLst/>
          </a:prstGeom>
        </p:spPr>
        <p:txBody>
          <a:bodyPr lIns="0" tIns="0" rIns="0" bIns="0" rtlCol="0" anchor="t">
            <a:spAutoFit/>
          </a:bodyPr>
          <a:lstStyle/>
          <a:p>
            <a:pPr algn="l">
              <a:lnSpc>
                <a:spcPts val="4845"/>
              </a:lnSpc>
            </a:pPr>
            <a:r>
              <a:rPr lang="en-US" sz="3461" b="1">
                <a:solidFill>
                  <a:srgbClr val="1D1A1B"/>
                </a:solidFill>
                <a:latin typeface="Times New Roman Bold"/>
                <a:ea typeface="Times New Roman Bold"/>
                <a:cs typeface="Times New Roman Bold"/>
                <a:sym typeface="Times New Roman Bold"/>
              </a:rPr>
              <a:t>Students who choose the STEM Endorsement will need to ​take a sequence of courses in a specific Focus Area of interest. ​</a:t>
            </a:r>
          </a:p>
          <a:p>
            <a:pPr algn="l">
              <a:lnSpc>
                <a:spcPts val="3865"/>
              </a:lnSpc>
            </a:pPr>
            <a:r>
              <a:rPr lang="en-US" sz="2761" i="1">
                <a:solidFill>
                  <a:srgbClr val="1D1A1B"/>
                </a:solidFill>
                <a:latin typeface="Times New Roman Italics"/>
                <a:ea typeface="Times New Roman Italics"/>
                <a:cs typeface="Times New Roman Italics"/>
                <a:sym typeface="Times New Roman Italics"/>
              </a:rPr>
              <a:t>*Each Focus Area requires Algebra 2, Chemistry, &amp; Physics​</a:t>
            </a:r>
          </a:p>
        </p:txBody>
      </p:sp>
      <p:sp>
        <p:nvSpPr>
          <p:cNvPr id="26" name="TextBox 26"/>
          <p:cNvSpPr txBox="1"/>
          <p:nvPr/>
        </p:nvSpPr>
        <p:spPr>
          <a:xfrm>
            <a:off x="501704" y="805608"/>
            <a:ext cx="9896549" cy="1044107"/>
          </a:xfrm>
          <a:prstGeom prst="rect">
            <a:avLst/>
          </a:prstGeom>
        </p:spPr>
        <p:txBody>
          <a:bodyPr lIns="0" tIns="0" rIns="0" bIns="0" rtlCol="0" anchor="t">
            <a:spAutoFit/>
          </a:bodyPr>
          <a:lstStyle/>
          <a:p>
            <a:pPr algn="l">
              <a:lnSpc>
                <a:spcPts val="6693"/>
              </a:lnSpc>
            </a:pPr>
            <a:r>
              <a:rPr lang="en-US" sz="7196" b="1" spc="-208">
                <a:solidFill>
                  <a:srgbClr val="1D1A1B"/>
                </a:solidFill>
                <a:latin typeface="Times New Roman Bold"/>
                <a:ea typeface="Times New Roman Bold"/>
                <a:cs typeface="Times New Roman Bold"/>
                <a:sym typeface="Times New Roman Bold"/>
              </a:rPr>
              <a:t>STEM</a:t>
            </a:r>
          </a:p>
        </p:txBody>
      </p:sp>
      <p:sp>
        <p:nvSpPr>
          <p:cNvPr id="27" name="TextBox 27"/>
          <p:cNvSpPr txBox="1"/>
          <p:nvPr/>
        </p:nvSpPr>
        <p:spPr>
          <a:xfrm>
            <a:off x="0" y="5386560"/>
            <a:ext cx="11398914" cy="3390678"/>
          </a:xfrm>
          <a:prstGeom prst="rect">
            <a:avLst/>
          </a:prstGeom>
        </p:spPr>
        <p:txBody>
          <a:bodyPr lIns="0" tIns="0" rIns="0" bIns="0" rtlCol="0" anchor="t">
            <a:spAutoFit/>
          </a:bodyPr>
          <a:lstStyle/>
          <a:p>
            <a:pPr marL="704128" lvl="1" indent="-352064" algn="l">
              <a:lnSpc>
                <a:spcPts val="4565"/>
              </a:lnSpc>
              <a:buFont typeface="Arial"/>
              <a:buChar char="•"/>
            </a:pPr>
            <a:r>
              <a:rPr lang="en-US" sz="3261" b="1">
                <a:solidFill>
                  <a:srgbClr val="1D1A1B"/>
                </a:solidFill>
                <a:latin typeface="Times New Roman Bold"/>
                <a:ea typeface="Times New Roman Bold"/>
                <a:cs typeface="Times New Roman Bold"/>
                <a:sym typeface="Times New Roman Bold"/>
              </a:rPr>
              <a:t>Math Focus: </a:t>
            </a:r>
            <a:r>
              <a:rPr lang="en-US" sz="3261">
                <a:solidFill>
                  <a:srgbClr val="1D1A1B"/>
                </a:solidFill>
                <a:latin typeface="Times New Roman"/>
                <a:ea typeface="Times New Roman"/>
                <a:cs typeface="Times New Roman"/>
                <a:sym typeface="Times New Roman"/>
              </a:rPr>
              <a:t>1 additional math credit beyond Algebra 2​</a:t>
            </a:r>
          </a:p>
          <a:p>
            <a:pPr marL="704128" lvl="1" indent="-352064" algn="l">
              <a:lnSpc>
                <a:spcPts val="4565"/>
              </a:lnSpc>
              <a:buFont typeface="Arial"/>
              <a:buChar char="•"/>
            </a:pPr>
            <a:r>
              <a:rPr lang="en-US" sz="3261" b="1">
                <a:solidFill>
                  <a:srgbClr val="1D1A1B"/>
                </a:solidFill>
                <a:latin typeface="Times New Roman Bold"/>
                <a:ea typeface="Times New Roman Bold"/>
                <a:cs typeface="Times New Roman Bold"/>
                <a:sym typeface="Times New Roman Bold"/>
              </a:rPr>
              <a:t>Science Focus: </a:t>
            </a:r>
            <a:r>
              <a:rPr lang="en-US" sz="3261">
                <a:solidFill>
                  <a:srgbClr val="1D1A1B"/>
                </a:solidFill>
                <a:latin typeface="Times New Roman"/>
                <a:ea typeface="Times New Roman"/>
                <a:cs typeface="Times New Roman"/>
                <a:sym typeface="Times New Roman"/>
              </a:rPr>
              <a:t>1 additional science credit​</a:t>
            </a:r>
          </a:p>
          <a:p>
            <a:pPr marL="704128" lvl="1" indent="-352064" algn="l">
              <a:lnSpc>
                <a:spcPts val="4565"/>
              </a:lnSpc>
              <a:buFont typeface="Arial"/>
              <a:buChar char="•"/>
            </a:pPr>
            <a:r>
              <a:rPr lang="en-US" sz="3261" b="1">
                <a:solidFill>
                  <a:srgbClr val="1D1A1B"/>
                </a:solidFill>
                <a:latin typeface="Times New Roman Bold"/>
                <a:ea typeface="Times New Roman Bold"/>
                <a:cs typeface="Times New Roman Bold"/>
                <a:sym typeface="Times New Roman Bold"/>
              </a:rPr>
              <a:t>PTLW Engineering​</a:t>
            </a:r>
          </a:p>
          <a:p>
            <a:pPr marL="704128" lvl="1" indent="-352064" algn="l">
              <a:lnSpc>
                <a:spcPts val="4565"/>
              </a:lnSpc>
              <a:buFont typeface="Arial"/>
              <a:buChar char="•"/>
            </a:pPr>
            <a:r>
              <a:rPr lang="en-US" sz="3261" b="1">
                <a:solidFill>
                  <a:srgbClr val="1D1A1B"/>
                </a:solidFill>
                <a:latin typeface="Times New Roman Bold"/>
                <a:ea typeface="Times New Roman Bold"/>
                <a:cs typeface="Times New Roman Bold"/>
                <a:sym typeface="Times New Roman Bold"/>
              </a:rPr>
              <a:t>Cybersecurity​</a:t>
            </a:r>
          </a:p>
          <a:p>
            <a:pPr marL="704128" lvl="1" indent="-352064" algn="l">
              <a:lnSpc>
                <a:spcPts val="4565"/>
              </a:lnSpc>
              <a:buFont typeface="Arial"/>
              <a:buChar char="•"/>
            </a:pPr>
            <a:r>
              <a:rPr lang="en-US" sz="3261" b="1">
                <a:solidFill>
                  <a:srgbClr val="1D1A1B"/>
                </a:solidFill>
                <a:latin typeface="Times New Roman Bold"/>
                <a:ea typeface="Times New Roman Bold"/>
                <a:cs typeface="Times New Roman Bold"/>
                <a:sym typeface="Times New Roman Bold"/>
              </a:rPr>
              <a:t>Programming and Software Development</a:t>
            </a:r>
          </a:p>
          <a:p>
            <a:pPr algn="l">
              <a:lnSpc>
                <a:spcPts val="3865"/>
              </a:lnSpc>
            </a:pPr>
            <a:endParaRPr lang="en-US" sz="3261" b="1">
              <a:solidFill>
                <a:srgbClr val="1D1A1B"/>
              </a:solidFill>
              <a:latin typeface="Times New Roman Bold"/>
              <a:ea typeface="Times New Roman Bold"/>
              <a:cs typeface="Times New Roman Bold"/>
              <a:sym typeface="Times New Roman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521895" y="-892696"/>
            <a:ext cx="12120861" cy="12120861"/>
          </a:xfrm>
          <a:custGeom>
            <a:avLst/>
            <a:gdLst/>
            <a:ahLst/>
            <a:cxnLst/>
            <a:rect l="l" t="t" r="r" b="b"/>
            <a:pathLst>
              <a:path w="12120861" h="12120861">
                <a:moveTo>
                  <a:pt x="0" y="0"/>
                </a:moveTo>
                <a:lnTo>
                  <a:pt x="12120861" y="0"/>
                </a:lnTo>
                <a:lnTo>
                  <a:pt x="12120861" y="12120860"/>
                </a:lnTo>
                <a:lnTo>
                  <a:pt x="0" y="121208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7554" y="-1621689"/>
            <a:ext cx="4563554" cy="4563554"/>
          </a:xfrm>
          <a:custGeom>
            <a:avLst/>
            <a:gdLst/>
            <a:ahLst/>
            <a:cxnLst/>
            <a:rect l="l" t="t" r="r" b="b"/>
            <a:pathLst>
              <a:path w="4563554" h="4563554">
                <a:moveTo>
                  <a:pt x="0" y="0"/>
                </a:moveTo>
                <a:lnTo>
                  <a:pt x="4563553" y="0"/>
                </a:lnTo>
                <a:lnTo>
                  <a:pt x="4563553" y="4563554"/>
                </a:lnTo>
                <a:lnTo>
                  <a:pt x="0" y="45635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35616" flipH="1">
            <a:off x="3997543" y="8268734"/>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339850" y="1808121"/>
            <a:ext cx="20148627" cy="6958323"/>
            <a:chOff x="0" y="0"/>
            <a:chExt cx="5306634" cy="1832645"/>
          </a:xfrm>
        </p:grpSpPr>
        <p:sp>
          <p:nvSpPr>
            <p:cNvPr id="6" name="Freeform 6"/>
            <p:cNvSpPr/>
            <p:nvPr/>
          </p:nvSpPr>
          <p:spPr>
            <a:xfrm>
              <a:off x="0" y="0"/>
              <a:ext cx="5306634" cy="1832645"/>
            </a:xfrm>
            <a:custGeom>
              <a:avLst/>
              <a:gdLst/>
              <a:ahLst/>
              <a:cxnLst/>
              <a:rect l="l" t="t" r="r" b="b"/>
              <a:pathLst>
                <a:path w="5306634" h="1832645">
                  <a:moveTo>
                    <a:pt x="0" y="0"/>
                  </a:moveTo>
                  <a:lnTo>
                    <a:pt x="5306634" y="0"/>
                  </a:lnTo>
                  <a:lnTo>
                    <a:pt x="5306634" y="1832645"/>
                  </a:lnTo>
                  <a:lnTo>
                    <a:pt x="0" y="1832645"/>
                  </a:lnTo>
                  <a:close/>
                </a:path>
              </a:pathLst>
            </a:custGeom>
            <a:solidFill>
              <a:srgbClr val="000000"/>
            </a:solidFill>
          </p:spPr>
        </p:sp>
        <p:sp>
          <p:nvSpPr>
            <p:cNvPr id="7" name="TextBox 7"/>
            <p:cNvSpPr txBox="1"/>
            <p:nvPr/>
          </p:nvSpPr>
          <p:spPr>
            <a:xfrm>
              <a:off x="0" y="-38100"/>
              <a:ext cx="5306634" cy="187074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737528" y="322937"/>
            <a:ext cx="9689594" cy="96895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1010"/>
            </a:solidFill>
          </p:spPr>
        </p:sp>
        <p:sp>
          <p:nvSpPr>
            <p:cNvPr id="10" name="TextBox 10"/>
            <p:cNvSpPr txBox="1"/>
            <p:nvPr/>
          </p:nvSpPr>
          <p:spPr>
            <a:xfrm>
              <a:off x="76200" y="38100"/>
              <a:ext cx="660400" cy="698500"/>
            </a:xfrm>
            <a:prstGeom prst="rect">
              <a:avLst/>
            </a:prstGeom>
          </p:spPr>
          <p:txBody>
            <a:bodyPr lIns="67130" tIns="67130" rIns="67130" bIns="67130" rtlCol="0" anchor="ctr"/>
            <a:lstStyle/>
            <a:p>
              <a:pPr algn="ctr">
                <a:lnSpc>
                  <a:spcPts val="2659"/>
                </a:lnSpc>
                <a:spcBef>
                  <a:spcPct val="0"/>
                </a:spcBef>
              </a:pPr>
              <a:endParaRPr/>
            </a:p>
          </p:txBody>
        </p:sp>
      </p:grpSp>
      <p:grpSp>
        <p:nvGrpSpPr>
          <p:cNvPr id="11" name="Group 11"/>
          <p:cNvGrpSpPr>
            <a:grpSpLocks noChangeAspect="1"/>
          </p:cNvGrpSpPr>
          <p:nvPr/>
        </p:nvGrpSpPr>
        <p:grpSpPr>
          <a:xfrm>
            <a:off x="11647643" y="1028700"/>
            <a:ext cx="8366819" cy="8366819"/>
            <a:chOff x="0" y="0"/>
            <a:chExt cx="6350000" cy="6350000"/>
          </a:xfrm>
        </p:grpSpPr>
        <p:sp>
          <p:nvSpPr>
            <p:cNvPr id="12" name="Freeform 12"/>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id="13" name="Freeform 13"/>
            <p:cNvSpPr/>
            <p:nvPr/>
          </p:nvSpPr>
          <p:spPr>
            <a:xfrm>
              <a:off x="284320" y="415956"/>
              <a:ext cx="5781360" cy="5518089"/>
            </a:xfrm>
            <a:custGeom>
              <a:avLst/>
              <a:gdLst/>
              <a:ahLst/>
              <a:cxnLst/>
              <a:rect l="l" t="t" r="r" b="b"/>
              <a:pathLst>
                <a:path w="5781360" h="5518089">
                  <a:moveTo>
                    <a:pt x="2890680" y="4414"/>
                  </a:moveTo>
                  <a:cubicBezTo>
                    <a:pt x="1903611" y="0"/>
                    <a:pt x="989627" y="524062"/>
                    <a:pt x="494813" y="1378160"/>
                  </a:cubicBezTo>
                  <a:cubicBezTo>
                    <a:pt x="0" y="2232259"/>
                    <a:pt x="0" y="3285829"/>
                    <a:pt x="494813" y="4139928"/>
                  </a:cubicBezTo>
                  <a:cubicBezTo>
                    <a:pt x="989627" y="4994026"/>
                    <a:pt x="1903611" y="5518088"/>
                    <a:pt x="2890680" y="5513674"/>
                  </a:cubicBezTo>
                  <a:cubicBezTo>
                    <a:pt x="3877749" y="5518088"/>
                    <a:pt x="4791733" y="4994026"/>
                    <a:pt x="5286547" y="4139928"/>
                  </a:cubicBezTo>
                  <a:cubicBezTo>
                    <a:pt x="5781360" y="3285829"/>
                    <a:pt x="5781360" y="2232259"/>
                    <a:pt x="5286547" y="1378161"/>
                  </a:cubicBezTo>
                  <a:cubicBezTo>
                    <a:pt x="4791733" y="524062"/>
                    <a:pt x="3877749" y="0"/>
                    <a:pt x="2890680" y="4414"/>
                  </a:cubicBezTo>
                  <a:close/>
                </a:path>
              </a:pathLst>
            </a:custGeom>
            <a:blipFill>
              <a:blip r:embed="rId6"/>
              <a:stretch>
                <a:fillRect l="223" r="-33852"/>
              </a:stretch>
            </a:blipFill>
          </p:spPr>
        </p:sp>
      </p:grpSp>
      <p:sp>
        <p:nvSpPr>
          <p:cNvPr id="14" name="Freeform 14"/>
          <p:cNvSpPr/>
          <p:nvPr/>
        </p:nvSpPr>
        <p:spPr>
          <a:xfrm>
            <a:off x="391694" y="2941865"/>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TextBox 15"/>
          <p:cNvSpPr txBox="1"/>
          <p:nvPr/>
        </p:nvSpPr>
        <p:spPr>
          <a:xfrm>
            <a:off x="215855" y="3704982"/>
            <a:ext cx="13231932" cy="2313894"/>
          </a:xfrm>
          <a:prstGeom prst="rect">
            <a:avLst/>
          </a:prstGeom>
        </p:spPr>
        <p:txBody>
          <a:bodyPr lIns="0" tIns="0" rIns="0" bIns="0" rtlCol="0" anchor="t">
            <a:spAutoFit/>
          </a:bodyPr>
          <a:lstStyle/>
          <a:p>
            <a:pPr algn="ctr">
              <a:lnSpc>
                <a:spcPts val="8489"/>
              </a:lnSpc>
            </a:pPr>
            <a:r>
              <a:rPr lang="en-US" sz="7382" b="1">
                <a:solidFill>
                  <a:srgbClr val="FFFFFF"/>
                </a:solidFill>
                <a:latin typeface="Times New Roman Bold"/>
                <a:ea typeface="Times New Roman Bold"/>
                <a:cs typeface="Times New Roman Bold"/>
                <a:sym typeface="Times New Roman Bold"/>
              </a:rPr>
              <a:t>CTE</a:t>
            </a:r>
          </a:p>
          <a:p>
            <a:pPr algn="ctr">
              <a:lnSpc>
                <a:spcPts val="8489"/>
              </a:lnSpc>
            </a:pPr>
            <a:r>
              <a:rPr lang="en-US" sz="7382" b="1">
                <a:solidFill>
                  <a:srgbClr val="FFFFFF"/>
                </a:solidFill>
                <a:latin typeface="Times New Roman Bold"/>
                <a:ea typeface="Times New Roman Bold"/>
                <a:cs typeface="Times New Roman Bold"/>
                <a:sym typeface="Times New Roman Bold"/>
              </a:rPr>
              <a:t>PATHWAYS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201109" y="5047372"/>
            <a:ext cx="18402577" cy="5861778"/>
          </a:xfrm>
          <a:custGeom>
            <a:avLst/>
            <a:gdLst/>
            <a:ahLst/>
            <a:cxnLst/>
            <a:rect l="l" t="t" r="r" b="b"/>
            <a:pathLst>
              <a:path w="18402577" h="5861778">
                <a:moveTo>
                  <a:pt x="0" y="0"/>
                </a:moveTo>
                <a:lnTo>
                  <a:pt x="18402577" y="0"/>
                </a:lnTo>
                <a:lnTo>
                  <a:pt x="18402577" y="5861777"/>
                </a:lnTo>
                <a:lnTo>
                  <a:pt x="0" y="5861777"/>
                </a:lnTo>
                <a:lnTo>
                  <a:pt x="0" y="0"/>
                </a:lnTo>
                <a:close/>
              </a:path>
            </a:pathLst>
          </a:custGeom>
          <a:blipFill>
            <a:blip r:embed="rId2">
              <a:alphaModFix amt="3000"/>
              <a:extLst>
                <a:ext uri="{96DAC541-7B7A-43D3-8B79-37D633B846F1}">
                  <asvg:svgBlip xmlns:asvg="http://schemas.microsoft.com/office/drawing/2016/SVG/main" r:embed="rId3"/>
                </a:ext>
              </a:extLst>
            </a:blip>
            <a:stretch>
              <a:fillRect l="-37519" r="-40679"/>
            </a:stretch>
          </a:blipFill>
        </p:spPr>
      </p:sp>
      <p:sp>
        <p:nvSpPr>
          <p:cNvPr id="3" name="Freeform 3"/>
          <p:cNvSpPr/>
          <p:nvPr/>
        </p:nvSpPr>
        <p:spPr>
          <a:xfrm>
            <a:off x="13089915" y="-310789"/>
            <a:ext cx="5111553" cy="4114800"/>
          </a:xfrm>
          <a:custGeom>
            <a:avLst/>
            <a:gdLst/>
            <a:ahLst/>
            <a:cxnLst/>
            <a:rect l="l" t="t" r="r" b="b"/>
            <a:pathLst>
              <a:path w="5111553" h="4114800">
                <a:moveTo>
                  <a:pt x="0" y="0"/>
                </a:moveTo>
                <a:lnTo>
                  <a:pt x="5111553" y="0"/>
                </a:lnTo>
                <a:lnTo>
                  <a:pt x="511155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9695660" y="3555281"/>
            <a:ext cx="11900063" cy="6980448"/>
            <a:chOff x="0" y="0"/>
            <a:chExt cx="2812505" cy="1649785"/>
          </a:xfrm>
        </p:grpSpPr>
        <p:sp>
          <p:nvSpPr>
            <p:cNvPr id="5" name="Freeform 5"/>
            <p:cNvSpPr/>
            <p:nvPr/>
          </p:nvSpPr>
          <p:spPr>
            <a:xfrm>
              <a:off x="0" y="0"/>
              <a:ext cx="2812505" cy="1649785"/>
            </a:xfrm>
            <a:custGeom>
              <a:avLst/>
              <a:gdLst/>
              <a:ahLst/>
              <a:cxnLst/>
              <a:rect l="l" t="t" r="r" b="b"/>
              <a:pathLst>
                <a:path w="2812505" h="1649785">
                  <a:moveTo>
                    <a:pt x="390347" y="0"/>
                  </a:moveTo>
                  <a:lnTo>
                    <a:pt x="2422158" y="0"/>
                  </a:lnTo>
                  <a:cubicBezTo>
                    <a:pt x="2525685" y="0"/>
                    <a:pt x="2624971" y="41126"/>
                    <a:pt x="2698175" y="114330"/>
                  </a:cubicBezTo>
                  <a:cubicBezTo>
                    <a:pt x="2771379" y="187534"/>
                    <a:pt x="2812505" y="286820"/>
                    <a:pt x="2812505" y="390347"/>
                  </a:cubicBezTo>
                  <a:lnTo>
                    <a:pt x="2812505" y="1259438"/>
                  </a:lnTo>
                  <a:cubicBezTo>
                    <a:pt x="2812505" y="1362965"/>
                    <a:pt x="2771379" y="1462251"/>
                    <a:pt x="2698175" y="1535455"/>
                  </a:cubicBezTo>
                  <a:cubicBezTo>
                    <a:pt x="2624971" y="1608659"/>
                    <a:pt x="2525685" y="1649785"/>
                    <a:pt x="2422158" y="1649785"/>
                  </a:cubicBezTo>
                  <a:lnTo>
                    <a:pt x="390347" y="1649785"/>
                  </a:lnTo>
                  <a:cubicBezTo>
                    <a:pt x="286820" y="1649785"/>
                    <a:pt x="187534" y="1608659"/>
                    <a:pt x="114330" y="1535455"/>
                  </a:cubicBezTo>
                  <a:cubicBezTo>
                    <a:pt x="41126" y="1462251"/>
                    <a:pt x="0" y="1362965"/>
                    <a:pt x="0" y="1259438"/>
                  </a:cubicBezTo>
                  <a:lnTo>
                    <a:pt x="0" y="390347"/>
                  </a:lnTo>
                  <a:cubicBezTo>
                    <a:pt x="0" y="286820"/>
                    <a:pt x="41126" y="187534"/>
                    <a:pt x="114330" y="114330"/>
                  </a:cubicBezTo>
                  <a:cubicBezTo>
                    <a:pt x="187534" y="41126"/>
                    <a:pt x="286820" y="0"/>
                    <a:pt x="390347" y="0"/>
                  </a:cubicBezTo>
                  <a:close/>
                </a:path>
              </a:pathLst>
            </a:custGeom>
            <a:solidFill>
              <a:srgbClr val="471010"/>
            </a:solidFill>
          </p:spPr>
        </p:sp>
        <p:sp>
          <p:nvSpPr>
            <p:cNvPr id="6" name="TextBox 6"/>
            <p:cNvSpPr txBox="1"/>
            <p:nvPr/>
          </p:nvSpPr>
          <p:spPr>
            <a:xfrm>
              <a:off x="0" y="-38100"/>
              <a:ext cx="2812505" cy="1687885"/>
            </a:xfrm>
            <a:prstGeom prst="rect">
              <a:avLst/>
            </a:prstGeom>
          </p:spPr>
          <p:txBody>
            <a:bodyPr lIns="50800" tIns="50800" rIns="50800" bIns="50800" rtlCol="0" anchor="ctr"/>
            <a:lstStyle/>
            <a:p>
              <a:pPr algn="ctr">
                <a:lnSpc>
                  <a:spcPts val="2659"/>
                </a:lnSpc>
              </a:pPr>
              <a:endParaRPr/>
            </a:p>
          </p:txBody>
        </p:sp>
      </p:grpSp>
      <p:grpSp>
        <p:nvGrpSpPr>
          <p:cNvPr id="7" name="Group 7"/>
          <p:cNvGrpSpPr>
            <a:grpSpLocks noChangeAspect="1"/>
          </p:cNvGrpSpPr>
          <p:nvPr/>
        </p:nvGrpSpPr>
        <p:grpSpPr>
          <a:xfrm>
            <a:off x="10306398" y="3804011"/>
            <a:ext cx="6482989" cy="6482989"/>
            <a:chOff x="0" y="0"/>
            <a:chExt cx="14840029" cy="14840029"/>
          </a:xfrm>
        </p:grpSpPr>
        <p:sp>
          <p:nvSpPr>
            <p:cNvPr id="8" name="Freeform 8"/>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C3C3C3"/>
            </a:solidFill>
          </p:spPr>
        </p:sp>
        <p:sp>
          <p:nvSpPr>
            <p:cNvPr id="9" name="Freeform 9"/>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C3C3C3"/>
            </a:solidFill>
          </p:spPr>
        </p:sp>
        <p:sp>
          <p:nvSpPr>
            <p:cNvPr id="10" name="Freeform 10"/>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24712" r="-24712"/>
              </a:stretch>
            </a:blipFill>
          </p:spPr>
        </p:sp>
      </p:grpSp>
      <p:sp>
        <p:nvSpPr>
          <p:cNvPr id="11" name="AutoShape 11"/>
          <p:cNvSpPr/>
          <p:nvPr/>
        </p:nvSpPr>
        <p:spPr>
          <a:xfrm>
            <a:off x="-2105876" y="8606347"/>
            <a:ext cx="11249814" cy="36528"/>
          </a:xfrm>
          <a:prstGeom prst="line">
            <a:avLst/>
          </a:prstGeom>
          <a:ln w="38100" cap="flat">
            <a:solidFill>
              <a:srgbClr val="5E0011"/>
            </a:solidFill>
            <a:prstDash val="solid"/>
            <a:headEnd type="oval" w="lg" len="lg"/>
            <a:tailEnd type="oval" w="lg" len="lg"/>
          </a:ln>
        </p:spPr>
      </p:sp>
      <p:sp>
        <p:nvSpPr>
          <p:cNvPr id="12" name="TextBox 12"/>
          <p:cNvSpPr txBox="1"/>
          <p:nvPr/>
        </p:nvSpPr>
        <p:spPr>
          <a:xfrm>
            <a:off x="316303" y="1158712"/>
            <a:ext cx="9487185" cy="1396053"/>
          </a:xfrm>
          <a:prstGeom prst="rect">
            <a:avLst/>
          </a:prstGeom>
        </p:spPr>
        <p:txBody>
          <a:bodyPr lIns="0" tIns="0" rIns="0" bIns="0" rtlCol="0" anchor="t">
            <a:spAutoFit/>
          </a:bodyPr>
          <a:lstStyle/>
          <a:p>
            <a:pPr algn="just">
              <a:lnSpc>
                <a:spcPts val="10205"/>
              </a:lnSpc>
            </a:pPr>
            <a:r>
              <a:rPr lang="en-US" sz="7289" b="1">
                <a:solidFill>
                  <a:srgbClr val="8C0019"/>
                </a:solidFill>
                <a:latin typeface="Times New Roman Bold"/>
                <a:ea typeface="Times New Roman Bold"/>
                <a:cs typeface="Times New Roman Bold"/>
                <a:sym typeface="Times New Roman Bold"/>
              </a:rPr>
              <a:t>THE ROLE OF CTE</a:t>
            </a:r>
          </a:p>
        </p:txBody>
      </p:sp>
      <p:sp>
        <p:nvSpPr>
          <p:cNvPr id="13" name="TextBox 13"/>
          <p:cNvSpPr txBox="1"/>
          <p:nvPr/>
        </p:nvSpPr>
        <p:spPr>
          <a:xfrm>
            <a:off x="316303" y="2888702"/>
            <a:ext cx="8683876" cy="4376245"/>
          </a:xfrm>
          <a:prstGeom prst="rect">
            <a:avLst/>
          </a:prstGeom>
        </p:spPr>
        <p:txBody>
          <a:bodyPr lIns="0" tIns="0" rIns="0" bIns="0" rtlCol="0" anchor="t">
            <a:spAutoFit/>
          </a:bodyPr>
          <a:lstStyle/>
          <a:p>
            <a:pPr algn="just">
              <a:lnSpc>
                <a:spcPts val="4999"/>
              </a:lnSpc>
            </a:pPr>
            <a:r>
              <a:rPr lang="en-US" sz="3571">
                <a:solidFill>
                  <a:srgbClr val="000000"/>
                </a:solidFill>
                <a:latin typeface="Times New Roman"/>
                <a:ea typeface="Times New Roman"/>
                <a:cs typeface="Times New Roman"/>
                <a:sym typeface="Times New Roman"/>
              </a:rPr>
              <a:t>Career and Technical Education (CTE plays a crucial role in preparing students for the workforce by providing hands-on training and relevant skills. CTE programs offer real-world experiences and pathways to high-demand careers.​</a:t>
            </a:r>
          </a:p>
          <a:p>
            <a:pPr algn="just">
              <a:lnSpc>
                <a:spcPts val="4349"/>
              </a:lnSpc>
            </a:pPr>
            <a:endParaRPr lang="en-US" sz="3571">
              <a:solidFill>
                <a:srgbClr val="000000"/>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2665711" y="307979"/>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CTE TEACHERS </a:t>
            </a:r>
          </a:p>
        </p:txBody>
      </p:sp>
      <p:sp>
        <p:nvSpPr>
          <p:cNvPr id="3" name="Freeform 3"/>
          <p:cNvSpPr/>
          <p:nvPr/>
        </p:nvSpPr>
        <p:spPr>
          <a:xfrm rot="-9586687">
            <a:off x="11814546" y="-635092"/>
            <a:ext cx="9569432" cy="3685961"/>
          </a:xfrm>
          <a:custGeom>
            <a:avLst/>
            <a:gdLst/>
            <a:ahLst/>
            <a:cxnLst/>
            <a:rect l="l" t="t" r="r" b="b"/>
            <a:pathLst>
              <a:path w="9569432" h="3685961">
                <a:moveTo>
                  <a:pt x="0" y="0"/>
                </a:moveTo>
                <a:lnTo>
                  <a:pt x="9569432" y="0"/>
                </a:lnTo>
                <a:lnTo>
                  <a:pt x="9569432" y="3685961"/>
                </a:lnTo>
                <a:lnTo>
                  <a:pt x="0" y="3685961"/>
                </a:lnTo>
                <a:lnTo>
                  <a:pt x="0" y="0"/>
                </a:lnTo>
                <a:close/>
              </a:path>
            </a:pathLst>
          </a:custGeom>
          <a:blipFill>
            <a:blip r:embed="rId2">
              <a:extLst>
                <a:ext uri="{96DAC541-7B7A-43D3-8B79-37D633B846F1}">
                  <asvg:svgBlip xmlns:asvg="http://schemas.microsoft.com/office/drawing/2016/SVG/main" r:embed="rId3"/>
                </a:ext>
              </a:extLst>
            </a:blip>
            <a:stretch>
              <a:fillRect t="-81406" b="-78211"/>
            </a:stretch>
          </a:blipFill>
        </p:spPr>
      </p:sp>
      <p:sp>
        <p:nvSpPr>
          <p:cNvPr id="4" name="Freeform 4"/>
          <p:cNvSpPr/>
          <p:nvPr/>
        </p:nvSpPr>
        <p:spPr>
          <a:xfrm rot="9587999" flipH="1">
            <a:off x="-4175360" y="-289928"/>
            <a:ext cx="10341775" cy="3983453"/>
          </a:xfrm>
          <a:custGeom>
            <a:avLst/>
            <a:gdLst/>
            <a:ahLst/>
            <a:cxnLst/>
            <a:rect l="l" t="t" r="r" b="b"/>
            <a:pathLst>
              <a:path w="10341775" h="3983453">
                <a:moveTo>
                  <a:pt x="10341775" y="0"/>
                </a:moveTo>
                <a:lnTo>
                  <a:pt x="0" y="0"/>
                </a:lnTo>
                <a:lnTo>
                  <a:pt x="0" y="3983453"/>
                </a:lnTo>
                <a:lnTo>
                  <a:pt x="10341775" y="3983453"/>
                </a:lnTo>
                <a:lnTo>
                  <a:pt x="10341775" y="0"/>
                </a:lnTo>
                <a:close/>
              </a:path>
            </a:pathLst>
          </a:custGeom>
          <a:blipFill>
            <a:blip r:embed="rId4">
              <a:extLst>
                <a:ext uri="{96DAC541-7B7A-43D3-8B79-37D633B846F1}">
                  <asvg:svgBlip xmlns:asvg="http://schemas.microsoft.com/office/drawing/2016/SVG/main" r:embed="rId5"/>
                </a:ext>
              </a:extLst>
            </a:blip>
            <a:stretch>
              <a:fillRect t="-81406" b="-78211"/>
            </a:stretch>
          </a:blipFill>
        </p:spPr>
      </p:sp>
      <p:sp>
        <p:nvSpPr>
          <p:cNvPr id="5" name="Freeform 5"/>
          <p:cNvSpPr/>
          <p:nvPr/>
        </p:nvSpPr>
        <p:spPr>
          <a:xfrm rot="226663">
            <a:off x="13746771" y="5888123"/>
            <a:ext cx="6030743" cy="4854748"/>
          </a:xfrm>
          <a:custGeom>
            <a:avLst/>
            <a:gdLst/>
            <a:ahLst/>
            <a:cxnLst/>
            <a:rect l="l" t="t" r="r" b="b"/>
            <a:pathLst>
              <a:path w="6030743" h="4854748">
                <a:moveTo>
                  <a:pt x="0" y="0"/>
                </a:moveTo>
                <a:lnTo>
                  <a:pt x="6030742" y="0"/>
                </a:lnTo>
                <a:lnTo>
                  <a:pt x="6030742" y="4854748"/>
                </a:lnTo>
                <a:lnTo>
                  <a:pt x="0" y="4854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028700" y="2627641"/>
            <a:ext cx="14561544" cy="8056881"/>
          </a:xfrm>
          <a:prstGeom prst="rect">
            <a:avLst/>
          </a:prstGeom>
        </p:spPr>
        <p:txBody>
          <a:bodyPr lIns="0" tIns="0" rIns="0" bIns="0" rtlCol="0" anchor="t">
            <a:spAutoFit/>
          </a:bodyPr>
          <a:lstStyle/>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Page Bishop: Ag Mechanics​</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Quaneisha Bulger: Principles of Business, Marketing &amp; Finance/Real Estate​</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Karla Clifiton: Principles of Cosmetology &amp; Intro to Cosmetology​</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Lucas Corns: Computer Science &amp; Computer Maintenance ​</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Markeka Curtis: Dual Credit Law Services​</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Brett Deever: AV Production​</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Shelley Embrey: Senior Level Cosmetology​</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Angelica Estrada-Weaver: AG Animal Science &amp; Turf Management​</a:t>
            </a:r>
          </a:p>
          <a:p>
            <a:pPr marL="820421" lvl="1" indent="-410210" algn="l">
              <a:lnSpc>
                <a:spcPts val="5320"/>
              </a:lnSpc>
              <a:buFont typeface="Arial"/>
              <a:buChar char="•"/>
            </a:pPr>
            <a:r>
              <a:rPr lang="en-US" sz="3800">
                <a:solidFill>
                  <a:srgbClr val="000000"/>
                </a:solidFill>
                <a:latin typeface="Times New Roman"/>
                <a:ea typeface="Times New Roman"/>
                <a:cs typeface="Times New Roman"/>
                <a:sym typeface="Times New Roman"/>
              </a:rPr>
              <a:t>Chante Ford-Health Science</a:t>
            </a:r>
          </a:p>
          <a:p>
            <a:pPr algn="l">
              <a:lnSpc>
                <a:spcPts val="5320"/>
              </a:lnSpc>
            </a:pPr>
            <a:endParaRPr lang="en-US" sz="3800">
              <a:solidFill>
                <a:srgbClr val="000000"/>
              </a:solidFill>
              <a:latin typeface="Times New Roman"/>
              <a:ea typeface="Times New Roman"/>
              <a:cs typeface="Times New Roman"/>
              <a:sym typeface="Times New Roman"/>
            </a:endParaRPr>
          </a:p>
        </p:txBody>
      </p:sp>
      <p:sp>
        <p:nvSpPr>
          <p:cNvPr id="7" name="TextBox 7"/>
          <p:cNvSpPr txBox="1"/>
          <p:nvPr/>
        </p:nvSpPr>
        <p:spPr>
          <a:xfrm>
            <a:off x="2665711" y="1254121"/>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ROHS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2665711" y="307979"/>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CTE TEACHERS </a:t>
            </a:r>
          </a:p>
        </p:txBody>
      </p:sp>
      <p:sp>
        <p:nvSpPr>
          <p:cNvPr id="3" name="Freeform 3"/>
          <p:cNvSpPr/>
          <p:nvPr/>
        </p:nvSpPr>
        <p:spPr>
          <a:xfrm rot="-9586687">
            <a:off x="11814546" y="-635092"/>
            <a:ext cx="9569432" cy="3685961"/>
          </a:xfrm>
          <a:custGeom>
            <a:avLst/>
            <a:gdLst/>
            <a:ahLst/>
            <a:cxnLst/>
            <a:rect l="l" t="t" r="r" b="b"/>
            <a:pathLst>
              <a:path w="9569432" h="3685961">
                <a:moveTo>
                  <a:pt x="0" y="0"/>
                </a:moveTo>
                <a:lnTo>
                  <a:pt x="9569432" y="0"/>
                </a:lnTo>
                <a:lnTo>
                  <a:pt x="9569432" y="3685961"/>
                </a:lnTo>
                <a:lnTo>
                  <a:pt x="0" y="3685961"/>
                </a:lnTo>
                <a:lnTo>
                  <a:pt x="0" y="0"/>
                </a:lnTo>
                <a:close/>
              </a:path>
            </a:pathLst>
          </a:custGeom>
          <a:blipFill>
            <a:blip r:embed="rId2">
              <a:extLst>
                <a:ext uri="{96DAC541-7B7A-43D3-8B79-37D633B846F1}">
                  <asvg:svgBlip xmlns:asvg="http://schemas.microsoft.com/office/drawing/2016/SVG/main" r:embed="rId3"/>
                </a:ext>
              </a:extLst>
            </a:blip>
            <a:stretch>
              <a:fillRect t="-81406" b="-78211"/>
            </a:stretch>
          </a:blipFill>
        </p:spPr>
      </p:sp>
      <p:sp>
        <p:nvSpPr>
          <p:cNvPr id="4" name="Freeform 4"/>
          <p:cNvSpPr/>
          <p:nvPr/>
        </p:nvSpPr>
        <p:spPr>
          <a:xfrm rot="9587999" flipH="1">
            <a:off x="-4175360" y="-289928"/>
            <a:ext cx="10341775" cy="3983453"/>
          </a:xfrm>
          <a:custGeom>
            <a:avLst/>
            <a:gdLst/>
            <a:ahLst/>
            <a:cxnLst/>
            <a:rect l="l" t="t" r="r" b="b"/>
            <a:pathLst>
              <a:path w="10341775" h="3983453">
                <a:moveTo>
                  <a:pt x="10341775" y="0"/>
                </a:moveTo>
                <a:lnTo>
                  <a:pt x="0" y="0"/>
                </a:lnTo>
                <a:lnTo>
                  <a:pt x="0" y="3983453"/>
                </a:lnTo>
                <a:lnTo>
                  <a:pt x="10341775" y="3983453"/>
                </a:lnTo>
                <a:lnTo>
                  <a:pt x="10341775" y="0"/>
                </a:lnTo>
                <a:close/>
              </a:path>
            </a:pathLst>
          </a:custGeom>
          <a:blipFill>
            <a:blip r:embed="rId4">
              <a:extLst>
                <a:ext uri="{96DAC541-7B7A-43D3-8B79-37D633B846F1}">
                  <asvg:svgBlip xmlns:asvg="http://schemas.microsoft.com/office/drawing/2016/SVG/main" r:embed="rId5"/>
                </a:ext>
              </a:extLst>
            </a:blip>
            <a:stretch>
              <a:fillRect t="-81406" b="-78211"/>
            </a:stretch>
          </a:blipFill>
        </p:spPr>
      </p:sp>
      <p:sp>
        <p:nvSpPr>
          <p:cNvPr id="5" name="Freeform 5"/>
          <p:cNvSpPr/>
          <p:nvPr/>
        </p:nvSpPr>
        <p:spPr>
          <a:xfrm rot="69285">
            <a:off x="13583891" y="5549914"/>
            <a:ext cx="6030743" cy="4854748"/>
          </a:xfrm>
          <a:custGeom>
            <a:avLst/>
            <a:gdLst/>
            <a:ahLst/>
            <a:cxnLst/>
            <a:rect l="l" t="t" r="r" b="b"/>
            <a:pathLst>
              <a:path w="6030743" h="4854748">
                <a:moveTo>
                  <a:pt x="0" y="0"/>
                </a:moveTo>
                <a:lnTo>
                  <a:pt x="6030743" y="0"/>
                </a:lnTo>
                <a:lnTo>
                  <a:pt x="6030743" y="4854748"/>
                </a:lnTo>
                <a:lnTo>
                  <a:pt x="0" y="4854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1458790" y="3297453"/>
            <a:ext cx="15599447" cy="5849515"/>
          </a:xfrm>
          <a:prstGeom prst="rect">
            <a:avLst/>
          </a:prstGeom>
        </p:spPr>
        <p:txBody>
          <a:bodyPr lIns="0" tIns="0" rIns="0" bIns="0" rtlCol="0" anchor="t">
            <a:spAutoFit/>
          </a:bodyPr>
          <a:lstStyle/>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Skylar Grant: Health Science Theory ​</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Sadat Gutierrez: Construction &amp; Masonry​</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Jacob Harman: Web Design, Video Game Design​</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Avery Jackson: Marketing, Sports Marketing, Accounting​</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Andrew Jackson: Entrepreneurship​</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Jonathan Labrum: Robotics, Engineering ​</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Dawn Little: Practicum of Health Science​</a:t>
            </a:r>
          </a:p>
          <a:p>
            <a:pPr algn="l">
              <a:lnSpc>
                <a:spcPts val="5740"/>
              </a:lnSpc>
            </a:pPr>
            <a:endParaRPr lang="en-US" sz="4100">
              <a:solidFill>
                <a:srgbClr val="000000"/>
              </a:solidFill>
              <a:latin typeface="Times New Roman"/>
              <a:ea typeface="Times New Roman"/>
              <a:cs typeface="Times New Roman"/>
              <a:sym typeface="Times New Roman"/>
            </a:endParaRPr>
          </a:p>
        </p:txBody>
      </p:sp>
      <p:sp>
        <p:nvSpPr>
          <p:cNvPr id="7" name="TextBox 7"/>
          <p:cNvSpPr txBox="1"/>
          <p:nvPr/>
        </p:nvSpPr>
        <p:spPr>
          <a:xfrm>
            <a:off x="2665711" y="1254121"/>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ROHS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2665711" y="307979"/>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CTE TEACHERS </a:t>
            </a:r>
          </a:p>
        </p:txBody>
      </p:sp>
      <p:sp>
        <p:nvSpPr>
          <p:cNvPr id="3" name="Freeform 3"/>
          <p:cNvSpPr/>
          <p:nvPr/>
        </p:nvSpPr>
        <p:spPr>
          <a:xfrm rot="-9586687">
            <a:off x="11814546" y="-635092"/>
            <a:ext cx="9569432" cy="3685961"/>
          </a:xfrm>
          <a:custGeom>
            <a:avLst/>
            <a:gdLst/>
            <a:ahLst/>
            <a:cxnLst/>
            <a:rect l="l" t="t" r="r" b="b"/>
            <a:pathLst>
              <a:path w="9569432" h="3685961">
                <a:moveTo>
                  <a:pt x="0" y="0"/>
                </a:moveTo>
                <a:lnTo>
                  <a:pt x="9569432" y="0"/>
                </a:lnTo>
                <a:lnTo>
                  <a:pt x="9569432" y="3685961"/>
                </a:lnTo>
                <a:lnTo>
                  <a:pt x="0" y="3685961"/>
                </a:lnTo>
                <a:lnTo>
                  <a:pt x="0" y="0"/>
                </a:lnTo>
                <a:close/>
              </a:path>
            </a:pathLst>
          </a:custGeom>
          <a:blipFill>
            <a:blip r:embed="rId2">
              <a:extLst>
                <a:ext uri="{96DAC541-7B7A-43D3-8B79-37D633B846F1}">
                  <asvg:svgBlip xmlns:asvg="http://schemas.microsoft.com/office/drawing/2016/SVG/main" r:embed="rId3"/>
                </a:ext>
              </a:extLst>
            </a:blip>
            <a:stretch>
              <a:fillRect t="-81406" b="-78211"/>
            </a:stretch>
          </a:blipFill>
        </p:spPr>
      </p:sp>
      <p:sp>
        <p:nvSpPr>
          <p:cNvPr id="4" name="Freeform 4"/>
          <p:cNvSpPr/>
          <p:nvPr/>
        </p:nvSpPr>
        <p:spPr>
          <a:xfrm rot="9587999" flipH="1">
            <a:off x="-4175360" y="-289928"/>
            <a:ext cx="10341775" cy="3983453"/>
          </a:xfrm>
          <a:custGeom>
            <a:avLst/>
            <a:gdLst/>
            <a:ahLst/>
            <a:cxnLst/>
            <a:rect l="l" t="t" r="r" b="b"/>
            <a:pathLst>
              <a:path w="10341775" h="3983453">
                <a:moveTo>
                  <a:pt x="10341775" y="0"/>
                </a:moveTo>
                <a:lnTo>
                  <a:pt x="0" y="0"/>
                </a:lnTo>
                <a:lnTo>
                  <a:pt x="0" y="3983453"/>
                </a:lnTo>
                <a:lnTo>
                  <a:pt x="10341775" y="3983453"/>
                </a:lnTo>
                <a:lnTo>
                  <a:pt x="10341775" y="0"/>
                </a:lnTo>
                <a:close/>
              </a:path>
            </a:pathLst>
          </a:custGeom>
          <a:blipFill>
            <a:blip r:embed="rId4">
              <a:extLst>
                <a:ext uri="{96DAC541-7B7A-43D3-8B79-37D633B846F1}">
                  <asvg:svgBlip xmlns:asvg="http://schemas.microsoft.com/office/drawing/2016/SVG/main" r:embed="rId5"/>
                </a:ext>
              </a:extLst>
            </a:blip>
            <a:stretch>
              <a:fillRect t="-81406" b="-78211"/>
            </a:stretch>
          </a:blipFill>
        </p:spPr>
      </p:sp>
      <p:sp>
        <p:nvSpPr>
          <p:cNvPr id="5" name="Freeform 5"/>
          <p:cNvSpPr/>
          <p:nvPr/>
        </p:nvSpPr>
        <p:spPr>
          <a:xfrm rot="226663">
            <a:off x="13746771" y="5888123"/>
            <a:ext cx="6030743" cy="4854748"/>
          </a:xfrm>
          <a:custGeom>
            <a:avLst/>
            <a:gdLst/>
            <a:ahLst/>
            <a:cxnLst/>
            <a:rect l="l" t="t" r="r" b="b"/>
            <a:pathLst>
              <a:path w="6030743" h="4854748">
                <a:moveTo>
                  <a:pt x="0" y="0"/>
                </a:moveTo>
                <a:lnTo>
                  <a:pt x="6030742" y="0"/>
                </a:lnTo>
                <a:lnTo>
                  <a:pt x="6030742" y="4854748"/>
                </a:lnTo>
                <a:lnTo>
                  <a:pt x="0" y="4854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995528" y="2914399"/>
            <a:ext cx="15599447" cy="5125548"/>
          </a:xfrm>
          <a:prstGeom prst="rect">
            <a:avLst/>
          </a:prstGeom>
        </p:spPr>
        <p:txBody>
          <a:bodyPr lIns="0" tIns="0" rIns="0" bIns="0" rtlCol="0" anchor="t">
            <a:spAutoFit/>
          </a:bodyPr>
          <a:lstStyle/>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Timmy Martin: Dual Credit Automotive​</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Heather Martin: Health Science/A&amp;P​</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Tiffany McDonald: Teaching &amp; Learning​</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Kristi McKenna: Dual Credit Junior Level Cosmetology​</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April Moon: Engineering​</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Ryan Pickard: AG Science, Vet Med and AG Entrepreneurship​</a:t>
            </a:r>
          </a:p>
          <a:p>
            <a:pPr algn="l">
              <a:lnSpc>
                <a:spcPts val="5740"/>
              </a:lnSpc>
            </a:pPr>
            <a:endParaRPr lang="en-US" sz="4100">
              <a:solidFill>
                <a:srgbClr val="000000"/>
              </a:solidFill>
              <a:latin typeface="Times New Roman"/>
              <a:ea typeface="Times New Roman"/>
              <a:cs typeface="Times New Roman"/>
              <a:sym typeface="Times New Roman"/>
            </a:endParaRPr>
          </a:p>
        </p:txBody>
      </p:sp>
      <p:sp>
        <p:nvSpPr>
          <p:cNvPr id="7" name="TextBox 7"/>
          <p:cNvSpPr txBox="1"/>
          <p:nvPr/>
        </p:nvSpPr>
        <p:spPr>
          <a:xfrm>
            <a:off x="2551198" y="1254121"/>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ROHS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2665711" y="307979"/>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CTE TEACHERS </a:t>
            </a:r>
          </a:p>
        </p:txBody>
      </p:sp>
      <p:sp>
        <p:nvSpPr>
          <p:cNvPr id="3" name="Freeform 3"/>
          <p:cNvSpPr/>
          <p:nvPr/>
        </p:nvSpPr>
        <p:spPr>
          <a:xfrm rot="-9586687">
            <a:off x="11814546" y="-635092"/>
            <a:ext cx="9569432" cy="3685961"/>
          </a:xfrm>
          <a:custGeom>
            <a:avLst/>
            <a:gdLst/>
            <a:ahLst/>
            <a:cxnLst/>
            <a:rect l="l" t="t" r="r" b="b"/>
            <a:pathLst>
              <a:path w="9569432" h="3685961">
                <a:moveTo>
                  <a:pt x="0" y="0"/>
                </a:moveTo>
                <a:lnTo>
                  <a:pt x="9569432" y="0"/>
                </a:lnTo>
                <a:lnTo>
                  <a:pt x="9569432" y="3685961"/>
                </a:lnTo>
                <a:lnTo>
                  <a:pt x="0" y="3685961"/>
                </a:lnTo>
                <a:lnTo>
                  <a:pt x="0" y="0"/>
                </a:lnTo>
                <a:close/>
              </a:path>
            </a:pathLst>
          </a:custGeom>
          <a:blipFill>
            <a:blip r:embed="rId2">
              <a:extLst>
                <a:ext uri="{96DAC541-7B7A-43D3-8B79-37D633B846F1}">
                  <asvg:svgBlip xmlns:asvg="http://schemas.microsoft.com/office/drawing/2016/SVG/main" r:embed="rId3"/>
                </a:ext>
              </a:extLst>
            </a:blip>
            <a:stretch>
              <a:fillRect t="-81406" b="-78211"/>
            </a:stretch>
          </a:blipFill>
        </p:spPr>
      </p:sp>
      <p:sp>
        <p:nvSpPr>
          <p:cNvPr id="4" name="Freeform 4"/>
          <p:cNvSpPr/>
          <p:nvPr/>
        </p:nvSpPr>
        <p:spPr>
          <a:xfrm rot="9587999" flipH="1">
            <a:off x="-4175360" y="-289928"/>
            <a:ext cx="10341775" cy="3983453"/>
          </a:xfrm>
          <a:custGeom>
            <a:avLst/>
            <a:gdLst/>
            <a:ahLst/>
            <a:cxnLst/>
            <a:rect l="l" t="t" r="r" b="b"/>
            <a:pathLst>
              <a:path w="10341775" h="3983453">
                <a:moveTo>
                  <a:pt x="10341775" y="0"/>
                </a:moveTo>
                <a:lnTo>
                  <a:pt x="0" y="0"/>
                </a:lnTo>
                <a:lnTo>
                  <a:pt x="0" y="3983453"/>
                </a:lnTo>
                <a:lnTo>
                  <a:pt x="10341775" y="3983453"/>
                </a:lnTo>
                <a:lnTo>
                  <a:pt x="10341775" y="0"/>
                </a:lnTo>
                <a:close/>
              </a:path>
            </a:pathLst>
          </a:custGeom>
          <a:blipFill>
            <a:blip r:embed="rId4">
              <a:extLst>
                <a:ext uri="{96DAC541-7B7A-43D3-8B79-37D633B846F1}">
                  <asvg:svgBlip xmlns:asvg="http://schemas.microsoft.com/office/drawing/2016/SVG/main" r:embed="rId5"/>
                </a:ext>
              </a:extLst>
            </a:blip>
            <a:stretch>
              <a:fillRect t="-81406" b="-78211"/>
            </a:stretch>
          </a:blipFill>
        </p:spPr>
      </p:sp>
      <p:sp>
        <p:nvSpPr>
          <p:cNvPr id="5" name="Freeform 5"/>
          <p:cNvSpPr/>
          <p:nvPr/>
        </p:nvSpPr>
        <p:spPr>
          <a:xfrm rot="226663">
            <a:off x="13746771" y="5888123"/>
            <a:ext cx="6030743" cy="4854748"/>
          </a:xfrm>
          <a:custGeom>
            <a:avLst/>
            <a:gdLst/>
            <a:ahLst/>
            <a:cxnLst/>
            <a:rect l="l" t="t" r="r" b="b"/>
            <a:pathLst>
              <a:path w="6030743" h="4854748">
                <a:moveTo>
                  <a:pt x="0" y="0"/>
                </a:moveTo>
                <a:lnTo>
                  <a:pt x="6030742" y="0"/>
                </a:lnTo>
                <a:lnTo>
                  <a:pt x="6030742" y="4854748"/>
                </a:lnTo>
                <a:lnTo>
                  <a:pt x="0" y="4854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TextBox 6"/>
          <p:cNvSpPr txBox="1"/>
          <p:nvPr/>
        </p:nvSpPr>
        <p:spPr>
          <a:xfrm>
            <a:off x="819155" y="3691811"/>
            <a:ext cx="15599447" cy="4401582"/>
          </a:xfrm>
          <a:prstGeom prst="rect">
            <a:avLst/>
          </a:prstGeom>
        </p:spPr>
        <p:txBody>
          <a:bodyPr lIns="0" tIns="0" rIns="0" bIns="0" rtlCol="0" anchor="t">
            <a:spAutoFit/>
          </a:bodyPr>
          <a:lstStyle/>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Business Information Management​</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Zachary Russell: Graphic Design​</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Santana Tolbert: Health Science &amp; Pharmacy​</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Teneisha Washington: Human Services​</a:t>
            </a:r>
          </a:p>
          <a:p>
            <a:pPr marL="885191" lvl="1" indent="-442595" algn="l">
              <a:lnSpc>
                <a:spcPts val="5740"/>
              </a:lnSpc>
              <a:buFont typeface="Arial"/>
              <a:buChar char="•"/>
            </a:pPr>
            <a:r>
              <a:rPr lang="en-US" sz="4100">
                <a:solidFill>
                  <a:srgbClr val="000000"/>
                </a:solidFill>
                <a:latin typeface="Times New Roman"/>
                <a:ea typeface="Times New Roman"/>
                <a:cs typeface="Times New Roman"/>
                <a:sym typeface="Times New Roman"/>
              </a:rPr>
              <a:t>Doug Wuerch: Practicum and Level 1&amp;2 Construction​</a:t>
            </a:r>
          </a:p>
          <a:p>
            <a:pPr algn="l">
              <a:lnSpc>
                <a:spcPts val="5740"/>
              </a:lnSpc>
            </a:pPr>
            <a:endParaRPr lang="en-US" sz="4100">
              <a:solidFill>
                <a:srgbClr val="000000"/>
              </a:solidFill>
              <a:latin typeface="Times New Roman"/>
              <a:ea typeface="Times New Roman"/>
              <a:cs typeface="Times New Roman"/>
              <a:sym typeface="Times New Roman"/>
            </a:endParaRPr>
          </a:p>
        </p:txBody>
      </p:sp>
      <p:sp>
        <p:nvSpPr>
          <p:cNvPr id="7" name="TextBox 7"/>
          <p:cNvSpPr txBox="1"/>
          <p:nvPr/>
        </p:nvSpPr>
        <p:spPr>
          <a:xfrm>
            <a:off x="2398513" y="1254121"/>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ROHS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extBox 2"/>
          <p:cNvSpPr txBox="1"/>
          <p:nvPr/>
        </p:nvSpPr>
        <p:spPr>
          <a:xfrm>
            <a:off x="2665711" y="307979"/>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CTE TEACHERS </a:t>
            </a:r>
          </a:p>
        </p:txBody>
      </p:sp>
      <p:sp>
        <p:nvSpPr>
          <p:cNvPr id="3" name="Freeform 3"/>
          <p:cNvSpPr/>
          <p:nvPr/>
        </p:nvSpPr>
        <p:spPr>
          <a:xfrm rot="-9586687">
            <a:off x="11814546" y="-635092"/>
            <a:ext cx="9569432" cy="3685961"/>
          </a:xfrm>
          <a:custGeom>
            <a:avLst/>
            <a:gdLst/>
            <a:ahLst/>
            <a:cxnLst/>
            <a:rect l="l" t="t" r="r" b="b"/>
            <a:pathLst>
              <a:path w="9569432" h="3685961">
                <a:moveTo>
                  <a:pt x="0" y="0"/>
                </a:moveTo>
                <a:lnTo>
                  <a:pt x="9569432" y="0"/>
                </a:lnTo>
                <a:lnTo>
                  <a:pt x="9569432" y="3685961"/>
                </a:lnTo>
                <a:lnTo>
                  <a:pt x="0" y="3685961"/>
                </a:lnTo>
                <a:lnTo>
                  <a:pt x="0" y="0"/>
                </a:lnTo>
                <a:close/>
              </a:path>
            </a:pathLst>
          </a:custGeom>
          <a:blipFill>
            <a:blip r:embed="rId2">
              <a:extLst>
                <a:ext uri="{96DAC541-7B7A-43D3-8B79-37D633B846F1}">
                  <asvg:svgBlip xmlns:asvg="http://schemas.microsoft.com/office/drawing/2016/SVG/main" r:embed="rId3"/>
                </a:ext>
              </a:extLst>
            </a:blip>
            <a:stretch>
              <a:fillRect t="-81406" b="-78211"/>
            </a:stretch>
          </a:blipFill>
        </p:spPr>
      </p:sp>
      <p:sp>
        <p:nvSpPr>
          <p:cNvPr id="4" name="Freeform 4"/>
          <p:cNvSpPr/>
          <p:nvPr/>
        </p:nvSpPr>
        <p:spPr>
          <a:xfrm rot="9587999" flipH="1">
            <a:off x="-4175360" y="-289928"/>
            <a:ext cx="10341775" cy="3983453"/>
          </a:xfrm>
          <a:custGeom>
            <a:avLst/>
            <a:gdLst/>
            <a:ahLst/>
            <a:cxnLst/>
            <a:rect l="l" t="t" r="r" b="b"/>
            <a:pathLst>
              <a:path w="10341775" h="3983453">
                <a:moveTo>
                  <a:pt x="10341775" y="0"/>
                </a:moveTo>
                <a:lnTo>
                  <a:pt x="0" y="0"/>
                </a:lnTo>
                <a:lnTo>
                  <a:pt x="0" y="3983453"/>
                </a:lnTo>
                <a:lnTo>
                  <a:pt x="10341775" y="3983453"/>
                </a:lnTo>
                <a:lnTo>
                  <a:pt x="10341775" y="0"/>
                </a:lnTo>
                <a:close/>
              </a:path>
            </a:pathLst>
          </a:custGeom>
          <a:blipFill>
            <a:blip r:embed="rId4">
              <a:extLst>
                <a:ext uri="{96DAC541-7B7A-43D3-8B79-37D633B846F1}">
                  <asvg:svgBlip xmlns:asvg="http://schemas.microsoft.com/office/drawing/2016/SVG/main" r:embed="rId5"/>
                </a:ext>
              </a:extLst>
            </a:blip>
            <a:stretch>
              <a:fillRect t="-81406" b="-78211"/>
            </a:stretch>
          </a:blipFill>
        </p:spPr>
      </p:sp>
      <p:sp>
        <p:nvSpPr>
          <p:cNvPr id="5" name="TextBox 5"/>
          <p:cNvSpPr txBox="1"/>
          <p:nvPr/>
        </p:nvSpPr>
        <p:spPr>
          <a:xfrm>
            <a:off x="838240" y="3197301"/>
            <a:ext cx="18006064" cy="5137659"/>
          </a:xfrm>
          <a:prstGeom prst="rect">
            <a:avLst/>
          </a:prstGeom>
        </p:spPr>
        <p:txBody>
          <a:bodyPr lIns="0" tIns="0" rIns="0" bIns="0" rtlCol="0" anchor="t">
            <a:spAutoFit/>
          </a:bodyPr>
          <a:lstStyle/>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Patricia Martinez: Principles of Human Services​</a:t>
            </a:r>
          </a:p>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Chazmyn Ford: Principles of AV and Professional Communications​</a:t>
            </a:r>
          </a:p>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Daniel Diaz: Computer Science ​</a:t>
            </a:r>
          </a:p>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TW Tabor: PLTW Gateway &amp; Robotics​</a:t>
            </a:r>
          </a:p>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Coach Shaw: Career Connections​</a:t>
            </a:r>
          </a:p>
          <a:p>
            <a:pPr marL="886118" lvl="1" indent="-443059" algn="l">
              <a:lnSpc>
                <a:spcPts val="5746"/>
              </a:lnSpc>
              <a:buFont typeface="Arial"/>
              <a:buChar char="•"/>
            </a:pPr>
            <a:r>
              <a:rPr lang="en-US" sz="4104">
                <a:solidFill>
                  <a:srgbClr val="000000"/>
                </a:solidFill>
                <a:latin typeface="Times New Roman"/>
                <a:ea typeface="Times New Roman"/>
                <a:cs typeface="Times New Roman"/>
                <a:sym typeface="Times New Roman"/>
              </a:rPr>
              <a:t>Coach Whitfield: Career Connections​</a:t>
            </a:r>
          </a:p>
          <a:p>
            <a:pPr algn="l">
              <a:lnSpc>
                <a:spcPts val="5746"/>
              </a:lnSpc>
            </a:pPr>
            <a:endParaRPr lang="en-US" sz="4104">
              <a:solidFill>
                <a:srgbClr val="000000"/>
              </a:solidFill>
              <a:latin typeface="Times New Roman"/>
              <a:ea typeface="Times New Roman"/>
              <a:cs typeface="Times New Roman"/>
              <a:sym typeface="Times New Roman"/>
            </a:endParaRPr>
          </a:p>
        </p:txBody>
      </p:sp>
      <p:sp>
        <p:nvSpPr>
          <p:cNvPr id="6" name="Freeform 6"/>
          <p:cNvSpPr/>
          <p:nvPr/>
        </p:nvSpPr>
        <p:spPr>
          <a:xfrm rot="226663">
            <a:off x="13351254" y="5907586"/>
            <a:ext cx="6030743" cy="4854748"/>
          </a:xfrm>
          <a:custGeom>
            <a:avLst/>
            <a:gdLst/>
            <a:ahLst/>
            <a:cxnLst/>
            <a:rect l="l" t="t" r="r" b="b"/>
            <a:pathLst>
              <a:path w="6030743" h="4854748">
                <a:moveTo>
                  <a:pt x="0" y="0"/>
                </a:moveTo>
                <a:lnTo>
                  <a:pt x="6030743" y="0"/>
                </a:lnTo>
                <a:lnTo>
                  <a:pt x="6030743" y="4854748"/>
                </a:lnTo>
                <a:lnTo>
                  <a:pt x="0" y="48547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2417314" y="1254121"/>
            <a:ext cx="13185605" cy="1193791"/>
          </a:xfrm>
          <a:prstGeom prst="rect">
            <a:avLst/>
          </a:prstGeom>
        </p:spPr>
        <p:txBody>
          <a:bodyPr lIns="0" tIns="0" rIns="0" bIns="0" rtlCol="0" anchor="t">
            <a:spAutoFit/>
          </a:bodyPr>
          <a:lstStyle/>
          <a:p>
            <a:pPr algn="ctr">
              <a:lnSpc>
                <a:spcPts val="8754"/>
              </a:lnSpc>
            </a:pPr>
            <a:r>
              <a:rPr lang="en-US" sz="6252" b="1">
                <a:solidFill>
                  <a:srgbClr val="000000"/>
                </a:solidFill>
                <a:latin typeface="Times New Roman Bold"/>
                <a:ea typeface="Times New Roman Bold"/>
                <a:cs typeface="Times New Roman Bold"/>
                <a:sym typeface="Times New Roman Bold"/>
              </a:rPr>
              <a:t>ROMS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201109" y="4673952"/>
            <a:ext cx="18402577" cy="5861778"/>
          </a:xfrm>
          <a:custGeom>
            <a:avLst/>
            <a:gdLst/>
            <a:ahLst/>
            <a:cxnLst/>
            <a:rect l="l" t="t" r="r" b="b"/>
            <a:pathLst>
              <a:path w="18402577" h="5861778">
                <a:moveTo>
                  <a:pt x="0" y="0"/>
                </a:moveTo>
                <a:lnTo>
                  <a:pt x="18402577" y="0"/>
                </a:lnTo>
                <a:lnTo>
                  <a:pt x="18402577" y="5861777"/>
                </a:lnTo>
                <a:lnTo>
                  <a:pt x="0" y="5861777"/>
                </a:lnTo>
                <a:lnTo>
                  <a:pt x="0" y="0"/>
                </a:lnTo>
                <a:close/>
              </a:path>
            </a:pathLst>
          </a:custGeom>
          <a:blipFill>
            <a:blip r:embed="rId2">
              <a:alphaModFix amt="3000"/>
              <a:extLst>
                <a:ext uri="{96DAC541-7B7A-43D3-8B79-37D633B846F1}">
                  <asvg:svgBlip xmlns:asvg="http://schemas.microsoft.com/office/drawing/2016/SVG/main" r:embed="rId3"/>
                </a:ext>
              </a:extLst>
            </a:blip>
            <a:stretch>
              <a:fillRect l="-37519" r="-40679"/>
            </a:stretch>
          </a:blipFill>
        </p:spPr>
      </p:sp>
      <p:sp>
        <p:nvSpPr>
          <p:cNvPr id="3" name="Freeform 3"/>
          <p:cNvSpPr/>
          <p:nvPr/>
        </p:nvSpPr>
        <p:spPr>
          <a:xfrm>
            <a:off x="13089915" y="-310789"/>
            <a:ext cx="5111553" cy="4114800"/>
          </a:xfrm>
          <a:custGeom>
            <a:avLst/>
            <a:gdLst/>
            <a:ahLst/>
            <a:cxnLst/>
            <a:rect l="l" t="t" r="r" b="b"/>
            <a:pathLst>
              <a:path w="5111553" h="4114800">
                <a:moveTo>
                  <a:pt x="0" y="0"/>
                </a:moveTo>
                <a:lnTo>
                  <a:pt x="5111553" y="0"/>
                </a:lnTo>
                <a:lnTo>
                  <a:pt x="511155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9695660" y="3555281"/>
            <a:ext cx="11900063" cy="6980448"/>
            <a:chOff x="0" y="0"/>
            <a:chExt cx="2812505" cy="1649785"/>
          </a:xfrm>
        </p:grpSpPr>
        <p:sp>
          <p:nvSpPr>
            <p:cNvPr id="5" name="Freeform 5"/>
            <p:cNvSpPr/>
            <p:nvPr/>
          </p:nvSpPr>
          <p:spPr>
            <a:xfrm>
              <a:off x="0" y="0"/>
              <a:ext cx="2812505" cy="1649785"/>
            </a:xfrm>
            <a:custGeom>
              <a:avLst/>
              <a:gdLst/>
              <a:ahLst/>
              <a:cxnLst/>
              <a:rect l="l" t="t" r="r" b="b"/>
              <a:pathLst>
                <a:path w="2812505" h="1649785">
                  <a:moveTo>
                    <a:pt x="390347" y="0"/>
                  </a:moveTo>
                  <a:lnTo>
                    <a:pt x="2422158" y="0"/>
                  </a:lnTo>
                  <a:cubicBezTo>
                    <a:pt x="2525685" y="0"/>
                    <a:pt x="2624971" y="41126"/>
                    <a:pt x="2698175" y="114330"/>
                  </a:cubicBezTo>
                  <a:cubicBezTo>
                    <a:pt x="2771379" y="187534"/>
                    <a:pt x="2812505" y="286820"/>
                    <a:pt x="2812505" y="390347"/>
                  </a:cubicBezTo>
                  <a:lnTo>
                    <a:pt x="2812505" y="1259438"/>
                  </a:lnTo>
                  <a:cubicBezTo>
                    <a:pt x="2812505" y="1362965"/>
                    <a:pt x="2771379" y="1462251"/>
                    <a:pt x="2698175" y="1535455"/>
                  </a:cubicBezTo>
                  <a:cubicBezTo>
                    <a:pt x="2624971" y="1608659"/>
                    <a:pt x="2525685" y="1649785"/>
                    <a:pt x="2422158" y="1649785"/>
                  </a:cubicBezTo>
                  <a:lnTo>
                    <a:pt x="390347" y="1649785"/>
                  </a:lnTo>
                  <a:cubicBezTo>
                    <a:pt x="286820" y="1649785"/>
                    <a:pt x="187534" y="1608659"/>
                    <a:pt x="114330" y="1535455"/>
                  </a:cubicBezTo>
                  <a:cubicBezTo>
                    <a:pt x="41126" y="1462251"/>
                    <a:pt x="0" y="1362965"/>
                    <a:pt x="0" y="1259438"/>
                  </a:cubicBezTo>
                  <a:lnTo>
                    <a:pt x="0" y="390347"/>
                  </a:lnTo>
                  <a:cubicBezTo>
                    <a:pt x="0" y="286820"/>
                    <a:pt x="41126" y="187534"/>
                    <a:pt x="114330" y="114330"/>
                  </a:cubicBezTo>
                  <a:cubicBezTo>
                    <a:pt x="187534" y="41126"/>
                    <a:pt x="286820" y="0"/>
                    <a:pt x="390347" y="0"/>
                  </a:cubicBezTo>
                  <a:close/>
                </a:path>
              </a:pathLst>
            </a:custGeom>
            <a:solidFill>
              <a:srgbClr val="471010"/>
            </a:solidFill>
          </p:spPr>
        </p:sp>
        <p:sp>
          <p:nvSpPr>
            <p:cNvPr id="6" name="TextBox 6"/>
            <p:cNvSpPr txBox="1"/>
            <p:nvPr/>
          </p:nvSpPr>
          <p:spPr>
            <a:xfrm>
              <a:off x="0" y="-38100"/>
              <a:ext cx="2812505" cy="1687885"/>
            </a:xfrm>
            <a:prstGeom prst="rect">
              <a:avLst/>
            </a:prstGeom>
          </p:spPr>
          <p:txBody>
            <a:bodyPr lIns="50800" tIns="50800" rIns="50800" bIns="50800" rtlCol="0" anchor="ctr"/>
            <a:lstStyle/>
            <a:p>
              <a:pPr algn="ctr">
                <a:lnSpc>
                  <a:spcPts val="2659"/>
                </a:lnSpc>
              </a:pPr>
              <a:endParaRPr/>
            </a:p>
          </p:txBody>
        </p:sp>
      </p:grpSp>
      <p:grpSp>
        <p:nvGrpSpPr>
          <p:cNvPr id="7" name="Group 7"/>
          <p:cNvGrpSpPr>
            <a:grpSpLocks noChangeAspect="1"/>
          </p:cNvGrpSpPr>
          <p:nvPr/>
        </p:nvGrpSpPr>
        <p:grpSpPr>
          <a:xfrm>
            <a:off x="10306398" y="3804011"/>
            <a:ext cx="6482989" cy="6482989"/>
            <a:chOff x="0" y="0"/>
            <a:chExt cx="14840029" cy="14840029"/>
          </a:xfrm>
        </p:grpSpPr>
        <p:sp>
          <p:nvSpPr>
            <p:cNvPr id="8" name="Freeform 8"/>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C3C3C3"/>
            </a:solidFill>
          </p:spPr>
        </p:sp>
        <p:sp>
          <p:nvSpPr>
            <p:cNvPr id="9" name="Freeform 9"/>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C3C3C3"/>
            </a:solidFill>
          </p:spPr>
        </p:sp>
        <p:sp>
          <p:nvSpPr>
            <p:cNvPr id="10" name="Freeform 10"/>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6"/>
              <a:stretch>
                <a:fillRect l="-39475" r="-9668"/>
              </a:stretch>
            </a:blipFill>
          </p:spPr>
        </p:sp>
      </p:grpSp>
      <p:sp>
        <p:nvSpPr>
          <p:cNvPr id="11" name="AutoShape 11"/>
          <p:cNvSpPr/>
          <p:nvPr/>
        </p:nvSpPr>
        <p:spPr>
          <a:xfrm>
            <a:off x="-2105876" y="8606347"/>
            <a:ext cx="11249814" cy="36528"/>
          </a:xfrm>
          <a:prstGeom prst="line">
            <a:avLst/>
          </a:prstGeom>
          <a:ln w="38100" cap="flat">
            <a:solidFill>
              <a:srgbClr val="5E0011"/>
            </a:solidFill>
            <a:prstDash val="solid"/>
            <a:headEnd type="oval" w="lg" len="lg"/>
            <a:tailEnd type="oval" w="lg" len="lg"/>
          </a:ln>
        </p:spPr>
      </p:sp>
      <p:sp>
        <p:nvSpPr>
          <p:cNvPr id="12" name="Freeform 12"/>
          <p:cNvSpPr/>
          <p:nvPr/>
        </p:nvSpPr>
        <p:spPr>
          <a:xfrm>
            <a:off x="5231873" y="5265946"/>
            <a:ext cx="5074525" cy="4677789"/>
          </a:xfrm>
          <a:custGeom>
            <a:avLst/>
            <a:gdLst/>
            <a:ahLst/>
            <a:cxnLst/>
            <a:rect l="l" t="t" r="r" b="b"/>
            <a:pathLst>
              <a:path w="5074525" h="4677789">
                <a:moveTo>
                  <a:pt x="0" y="0"/>
                </a:moveTo>
                <a:lnTo>
                  <a:pt x="5074525" y="0"/>
                </a:lnTo>
                <a:lnTo>
                  <a:pt x="5074525" y="4677789"/>
                </a:lnTo>
                <a:lnTo>
                  <a:pt x="0" y="46777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TextBox 13"/>
          <p:cNvSpPr txBox="1"/>
          <p:nvPr/>
        </p:nvSpPr>
        <p:spPr>
          <a:xfrm>
            <a:off x="199047" y="421077"/>
            <a:ext cx="14067717" cy="1396053"/>
          </a:xfrm>
          <a:prstGeom prst="rect">
            <a:avLst/>
          </a:prstGeom>
        </p:spPr>
        <p:txBody>
          <a:bodyPr lIns="0" tIns="0" rIns="0" bIns="0" rtlCol="0" anchor="t">
            <a:spAutoFit/>
          </a:bodyPr>
          <a:lstStyle/>
          <a:p>
            <a:pPr algn="just">
              <a:lnSpc>
                <a:spcPts val="10205"/>
              </a:lnSpc>
            </a:pPr>
            <a:r>
              <a:rPr lang="en-US" sz="7289" b="1">
                <a:solidFill>
                  <a:srgbClr val="8C0019"/>
                </a:solidFill>
                <a:latin typeface="Times New Roman Bold"/>
                <a:ea typeface="Times New Roman Bold"/>
                <a:cs typeface="Times New Roman Bold"/>
                <a:sym typeface="Times New Roman Bold"/>
              </a:rPr>
              <a:t>CTE PROGRAMS IN TEXAS</a:t>
            </a:r>
          </a:p>
        </p:txBody>
      </p:sp>
      <p:sp>
        <p:nvSpPr>
          <p:cNvPr id="14" name="TextBox 14"/>
          <p:cNvSpPr txBox="1"/>
          <p:nvPr/>
        </p:nvSpPr>
        <p:spPr>
          <a:xfrm>
            <a:off x="197878" y="1971278"/>
            <a:ext cx="9203264" cy="3181180"/>
          </a:xfrm>
          <a:prstGeom prst="rect">
            <a:avLst/>
          </a:prstGeom>
        </p:spPr>
        <p:txBody>
          <a:bodyPr wrap="square" lIns="0" tIns="0" rIns="0" bIns="0" rtlCol="0" anchor="t">
            <a:spAutoFit/>
          </a:bodyPr>
          <a:lstStyle/>
          <a:p>
            <a:pPr algn="l">
              <a:lnSpc>
                <a:spcPts val="5033"/>
              </a:lnSpc>
              <a:spcBef>
                <a:spcPct val="0"/>
              </a:spcBef>
            </a:pPr>
            <a:r>
              <a:rPr lang="en-US" sz="3595">
                <a:solidFill>
                  <a:srgbClr val="000000"/>
                </a:solidFill>
                <a:latin typeface="Times New Roman"/>
                <a:ea typeface="Times New Roman"/>
                <a:cs typeface="Times New Roman"/>
                <a:sym typeface="Times New Roman"/>
              </a:rPr>
              <a:t>Texas offers a wide range of CTE programs, including agriculture, health sciences, information technology, and engineering.  These programs equip students with practical skills and industry-recognized certifications.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t="-16666" b="-1666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853183" y="5749503"/>
            <a:ext cx="5094401" cy="5716018"/>
          </a:xfrm>
          <a:custGeom>
            <a:avLst/>
            <a:gdLst/>
            <a:ahLst/>
            <a:cxnLst/>
            <a:rect l="l" t="t" r="r" b="b"/>
            <a:pathLst>
              <a:path w="5094401" h="5716018">
                <a:moveTo>
                  <a:pt x="0" y="0"/>
                </a:moveTo>
                <a:lnTo>
                  <a:pt x="5094401" y="0"/>
                </a:lnTo>
                <a:lnTo>
                  <a:pt x="5094401" y="5716018"/>
                </a:lnTo>
                <a:lnTo>
                  <a:pt x="0" y="5716018"/>
                </a:lnTo>
                <a:lnTo>
                  <a:pt x="0" y="0"/>
                </a:lnTo>
                <a:close/>
              </a:path>
            </a:pathLst>
          </a:custGeom>
          <a:blipFill>
            <a:blip r:embed="rId6"/>
            <a:stretch>
              <a:fillRect/>
            </a:stretch>
          </a:blipFill>
        </p:spPr>
      </p:sp>
      <p:sp>
        <p:nvSpPr>
          <p:cNvPr id="25" name="TextBox 25"/>
          <p:cNvSpPr txBox="1"/>
          <p:nvPr/>
        </p:nvSpPr>
        <p:spPr>
          <a:xfrm>
            <a:off x="575694" y="353089"/>
            <a:ext cx="9588342" cy="241915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AGRICULTURE, FOOD AND NATURAL RESOURCES: ANIMAL SCIENCE</a:t>
            </a:r>
          </a:p>
        </p:txBody>
      </p:sp>
      <p:sp>
        <p:nvSpPr>
          <p:cNvPr id="26" name="TextBox 26"/>
          <p:cNvSpPr txBox="1"/>
          <p:nvPr/>
        </p:nvSpPr>
        <p:spPr>
          <a:xfrm>
            <a:off x="575694" y="4210367"/>
            <a:ext cx="7724971" cy="4840716"/>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Ag, Food and Natural Resources​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Small animal management​</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Livestock Production​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Veterinary Medical Applications (Level 3 course must have prereqs) ​</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in Ag, Food, and Natural Resources​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76862" r="-914"/>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719409" y="7742916"/>
            <a:ext cx="5278316" cy="2573179"/>
          </a:xfrm>
          <a:custGeom>
            <a:avLst/>
            <a:gdLst/>
            <a:ahLst/>
            <a:cxnLst/>
            <a:rect l="l" t="t" r="r" b="b"/>
            <a:pathLst>
              <a:path w="5278316" h="2573179">
                <a:moveTo>
                  <a:pt x="0" y="0"/>
                </a:moveTo>
                <a:lnTo>
                  <a:pt x="5278316" y="0"/>
                </a:lnTo>
                <a:lnTo>
                  <a:pt x="5278316" y="2573179"/>
                </a:lnTo>
                <a:lnTo>
                  <a:pt x="0" y="25731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575694" y="494637"/>
            <a:ext cx="10288035" cy="2051097"/>
          </a:xfrm>
          <a:prstGeom prst="rect">
            <a:avLst/>
          </a:prstGeom>
        </p:spPr>
        <p:txBody>
          <a:bodyPr lIns="0" tIns="0" rIns="0" bIns="0" rtlCol="0" anchor="t">
            <a:spAutoFit/>
          </a:bodyPr>
          <a:lstStyle/>
          <a:p>
            <a:pPr algn="l">
              <a:lnSpc>
                <a:spcPts val="5258"/>
              </a:lnSpc>
            </a:pPr>
            <a:r>
              <a:rPr lang="en-US" sz="5715" b="1">
                <a:solidFill>
                  <a:srgbClr val="680F17"/>
                </a:solidFill>
                <a:latin typeface="Asap Condensed Bold"/>
                <a:ea typeface="Asap Condensed Bold"/>
                <a:cs typeface="Asap Condensed Bold"/>
                <a:sym typeface="Asap Condensed Bold"/>
              </a:rPr>
              <a:t>AGRICULTURE, FOOD AND NATURAL RESOURCES: AG BUSINESS, LEADERSHIP &amp; TECHNOLOGY</a:t>
            </a:r>
          </a:p>
        </p:txBody>
      </p:sp>
      <p:sp>
        <p:nvSpPr>
          <p:cNvPr id="26" name="TextBox 26"/>
          <p:cNvSpPr txBox="1"/>
          <p:nvPr/>
        </p:nvSpPr>
        <p:spPr>
          <a:xfrm>
            <a:off x="575694" y="4210367"/>
            <a:ext cx="8568306" cy="6059784"/>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Agriculture, Food, and Natural Resources​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Entrepreneurship 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Agribusiness Management and Marketing​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*Dual Credit Agribusiness Management and Marketing (Tarleton University) ​</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in Agriculture, Food, and Natural Resources</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4906" r="-2490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023632" y="6387871"/>
            <a:ext cx="7315200" cy="3657600"/>
          </a:xfrm>
          <a:custGeom>
            <a:avLst/>
            <a:gdLst/>
            <a:ahLst/>
            <a:cxnLst/>
            <a:rect l="l" t="t" r="r" b="b"/>
            <a:pathLst>
              <a:path w="7315200" h="3657600">
                <a:moveTo>
                  <a:pt x="0" y="0"/>
                </a:moveTo>
                <a:lnTo>
                  <a:pt x="7315200" y="0"/>
                </a:lnTo>
                <a:lnTo>
                  <a:pt x="7315200" y="3657600"/>
                </a:lnTo>
                <a:lnTo>
                  <a:pt x="0" y="36576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575694" y="353089"/>
            <a:ext cx="9588342" cy="241915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AGRICULTURE, FOOD AND NATURAL RESOURCES: APPLIED AG ENGINEERING</a:t>
            </a:r>
          </a:p>
        </p:txBody>
      </p:sp>
      <p:sp>
        <p:nvSpPr>
          <p:cNvPr id="26" name="TextBox 26"/>
          <p:cNvSpPr txBox="1"/>
          <p:nvPr/>
        </p:nvSpPr>
        <p:spPr>
          <a:xfrm>
            <a:off x="575694" y="4210367"/>
            <a:ext cx="7724971"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Introduction to Welding​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Agricultural Mechanics and Metal Technologies​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Agricultural Structures Design &amp; Fabrication with Lab​</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Ag equipment Design &amp; Fabrication with Lab​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0000" r="-29999"/>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731732" y="5290425"/>
            <a:ext cx="2485343" cy="4996575"/>
          </a:xfrm>
          <a:custGeom>
            <a:avLst/>
            <a:gdLst/>
            <a:ahLst/>
            <a:cxnLst/>
            <a:rect l="l" t="t" r="r" b="b"/>
            <a:pathLst>
              <a:path w="2485343" h="4996575">
                <a:moveTo>
                  <a:pt x="0" y="0"/>
                </a:moveTo>
                <a:lnTo>
                  <a:pt x="2485343" y="0"/>
                </a:lnTo>
                <a:lnTo>
                  <a:pt x="2485343" y="4996575"/>
                </a:lnTo>
                <a:lnTo>
                  <a:pt x="0" y="49965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575694" y="353089"/>
            <a:ext cx="9588342" cy="241915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ARCHITECTURE AND CONSTRUCTION: ARCHITECTURAL DESIGN ​</a:t>
            </a:r>
          </a:p>
        </p:txBody>
      </p:sp>
      <p:sp>
        <p:nvSpPr>
          <p:cNvPr id="26" name="TextBox 26"/>
          <p:cNvSpPr txBox="1"/>
          <p:nvPr/>
        </p:nvSpPr>
        <p:spPr>
          <a:xfrm>
            <a:off x="575694" y="4210367"/>
            <a:ext cx="7724971" cy="3012115"/>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Architecture​</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Drafting (TSTC)​</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Architectural Design II (TSTC)​</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Practicum in Architectural Design with Lab (TSTC)​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15440"/>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390959" y="6172200"/>
            <a:ext cx="4011930" cy="4114800"/>
          </a:xfrm>
          <a:custGeom>
            <a:avLst/>
            <a:gdLst/>
            <a:ahLst/>
            <a:cxnLst/>
            <a:rect l="l" t="t" r="r" b="b"/>
            <a:pathLst>
              <a:path w="4011930" h="4114800">
                <a:moveTo>
                  <a:pt x="0" y="0"/>
                </a:moveTo>
                <a:lnTo>
                  <a:pt x="4011930" y="0"/>
                </a:lnTo>
                <a:lnTo>
                  <a:pt x="401193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92532"/>
            <a:ext cx="9588342" cy="163542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ARCHITECTURE AND CONSTRUCTION: CARPENTRY</a:t>
            </a:r>
          </a:p>
        </p:txBody>
      </p:sp>
      <p:sp>
        <p:nvSpPr>
          <p:cNvPr id="26" name="TextBox 26"/>
          <p:cNvSpPr txBox="1"/>
          <p:nvPr/>
        </p:nvSpPr>
        <p:spPr>
          <a:xfrm>
            <a:off x="575694" y="4210367"/>
            <a:ext cx="8392965" cy="2402581"/>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Construction​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Construction Technology 1​</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Construction Technology II​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in Construction with Lab​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217285" y="5872764"/>
            <a:ext cx="3716240" cy="4443331"/>
          </a:xfrm>
          <a:custGeom>
            <a:avLst/>
            <a:gdLst/>
            <a:ahLst/>
            <a:cxnLst/>
            <a:rect l="l" t="t" r="r" b="b"/>
            <a:pathLst>
              <a:path w="3716240" h="4443331">
                <a:moveTo>
                  <a:pt x="0" y="0"/>
                </a:moveTo>
                <a:lnTo>
                  <a:pt x="3716240" y="0"/>
                </a:lnTo>
                <a:lnTo>
                  <a:pt x="3716240" y="4443331"/>
                </a:lnTo>
                <a:lnTo>
                  <a:pt x="0" y="44433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92532"/>
            <a:ext cx="9588342" cy="163542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ARCHITECTURE AND CONSTRUCTION: ELECTRICAL</a:t>
            </a:r>
          </a:p>
        </p:txBody>
      </p:sp>
      <p:sp>
        <p:nvSpPr>
          <p:cNvPr id="26" name="TextBox 26"/>
          <p:cNvSpPr txBox="1"/>
          <p:nvPr/>
        </p:nvSpPr>
        <p:spPr>
          <a:xfrm>
            <a:off x="575694" y="4210367"/>
            <a:ext cx="8392965"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Construction​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Electrical Technology I (TSTC) ​</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Electrical Technology II (TSTC)​</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DDC Practicum in Construction Technology (El​electrical) with Lab (TSTC)</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9270" r="-1574"/>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316311" y="4847537"/>
            <a:ext cx="6473298" cy="5558945"/>
          </a:xfrm>
          <a:custGeom>
            <a:avLst/>
            <a:gdLst/>
            <a:ahLst/>
            <a:cxnLst/>
            <a:rect l="l" t="t" r="r" b="b"/>
            <a:pathLst>
              <a:path w="6473298" h="5558945">
                <a:moveTo>
                  <a:pt x="0" y="0"/>
                </a:moveTo>
                <a:lnTo>
                  <a:pt x="6473298" y="0"/>
                </a:lnTo>
                <a:lnTo>
                  <a:pt x="6473298" y="5558945"/>
                </a:lnTo>
                <a:lnTo>
                  <a:pt x="0" y="555894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92532"/>
            <a:ext cx="9588342" cy="163542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ARCHITECTURE AND CONSTRUCTION: MASONRY</a:t>
            </a:r>
          </a:p>
        </p:txBody>
      </p:sp>
      <p:sp>
        <p:nvSpPr>
          <p:cNvPr id="26" name="TextBox 26"/>
          <p:cNvSpPr txBox="1"/>
          <p:nvPr/>
        </p:nvSpPr>
        <p:spPr>
          <a:xfrm>
            <a:off x="575694" y="4210367"/>
            <a:ext cx="8392965" cy="3012115"/>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Construction​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Masonry Technology 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Masonry Technology II​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of Masonry​</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2859" r="-22859"/>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719766" y="5303807"/>
            <a:ext cx="4983193" cy="4983193"/>
          </a:xfrm>
          <a:custGeom>
            <a:avLst/>
            <a:gdLst/>
            <a:ahLst/>
            <a:cxnLst/>
            <a:rect l="l" t="t" r="r" b="b"/>
            <a:pathLst>
              <a:path w="4983193" h="4983193">
                <a:moveTo>
                  <a:pt x="0" y="0"/>
                </a:moveTo>
                <a:lnTo>
                  <a:pt x="4983192" y="0"/>
                </a:lnTo>
                <a:lnTo>
                  <a:pt x="4983192" y="4983193"/>
                </a:lnTo>
                <a:lnTo>
                  <a:pt x="0" y="49831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353089"/>
            <a:ext cx="7126306" cy="2419156"/>
          </a:xfrm>
          <a:prstGeom prst="rect">
            <a:avLst/>
          </a:prstGeom>
        </p:spPr>
        <p:txBody>
          <a:bodyPr lIns="0" tIns="0" rIns="0" bIns="0" rtlCol="0" anchor="t">
            <a:spAutoFit/>
          </a:bodyPr>
          <a:lstStyle/>
          <a:p>
            <a:pPr algn="l">
              <a:lnSpc>
                <a:spcPts val="6194"/>
              </a:lnSpc>
            </a:pPr>
            <a:r>
              <a:rPr lang="en-US" sz="6732" b="1">
                <a:solidFill>
                  <a:srgbClr val="680F17"/>
                </a:solidFill>
                <a:latin typeface="Asap Condensed Bold"/>
                <a:ea typeface="Asap Condensed Bold"/>
                <a:cs typeface="Asap Condensed Bold"/>
                <a:sym typeface="Asap Condensed Bold"/>
              </a:rPr>
              <a:t>ARCHITECTURE AND CONSTRUCTION: HVAC &amp; SHEET METAL </a:t>
            </a:r>
          </a:p>
        </p:txBody>
      </p:sp>
      <p:sp>
        <p:nvSpPr>
          <p:cNvPr id="26" name="TextBox 26"/>
          <p:cNvSpPr txBox="1"/>
          <p:nvPr/>
        </p:nvSpPr>
        <p:spPr>
          <a:xfrm>
            <a:off x="575694" y="4210367"/>
            <a:ext cx="8392965" cy="3012115"/>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Construction​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Entrepreneurship 1​</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HVAC 1 or 2 (TSTC)​</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HVAC 1 or 2 (TSTC)</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5311059" y="6396618"/>
            <a:ext cx="7315200" cy="3639312"/>
          </a:xfrm>
          <a:custGeom>
            <a:avLst/>
            <a:gdLst/>
            <a:ahLst/>
            <a:cxnLst/>
            <a:rect l="l" t="t" r="r" b="b"/>
            <a:pathLst>
              <a:path w="7315200" h="3639312">
                <a:moveTo>
                  <a:pt x="0" y="0"/>
                </a:moveTo>
                <a:lnTo>
                  <a:pt x="7315200" y="0"/>
                </a:lnTo>
                <a:lnTo>
                  <a:pt x="7315200" y="3639312"/>
                </a:lnTo>
                <a:lnTo>
                  <a:pt x="0" y="36393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21031"/>
            <a:ext cx="9660035" cy="1994039"/>
          </a:xfrm>
          <a:prstGeom prst="rect">
            <a:avLst/>
          </a:prstGeom>
        </p:spPr>
        <p:txBody>
          <a:bodyPr lIns="0" tIns="0" rIns="0" bIns="0" rtlCol="0" anchor="t">
            <a:spAutoFit/>
          </a:bodyPr>
          <a:lstStyle/>
          <a:p>
            <a:pPr algn="l">
              <a:lnSpc>
                <a:spcPts val="5104"/>
              </a:lnSpc>
            </a:pPr>
            <a:r>
              <a:rPr lang="en-US" sz="5548" b="1">
                <a:solidFill>
                  <a:srgbClr val="680F17"/>
                </a:solidFill>
                <a:latin typeface="Asap Condensed Bold"/>
                <a:ea typeface="Asap Condensed Bold"/>
                <a:cs typeface="Asap Condensed Bold"/>
                <a:sym typeface="Asap Condensed Bold"/>
              </a:rPr>
              <a:t>ARTS, AV TECH, &amp; COMMUNICATIONS: DIGITAL COMMUNICATIONS (AUDIO/VISUAL)​</a:t>
            </a:r>
          </a:p>
        </p:txBody>
      </p:sp>
      <p:sp>
        <p:nvSpPr>
          <p:cNvPr id="26" name="TextBox 26"/>
          <p:cNvSpPr txBox="1"/>
          <p:nvPr/>
        </p:nvSpPr>
        <p:spPr>
          <a:xfrm>
            <a:off x="575694" y="4210367"/>
            <a:ext cx="8392965" cy="3012115"/>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Construction​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Entrepreneurship 1​</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HVAC 1 or 2 (TSTC)​</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DC HVAC 1 or 2 (TSTC)</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354129" y="4814339"/>
            <a:ext cx="5583489" cy="5360150"/>
          </a:xfrm>
          <a:custGeom>
            <a:avLst/>
            <a:gdLst/>
            <a:ahLst/>
            <a:cxnLst/>
            <a:rect l="l" t="t" r="r" b="b"/>
            <a:pathLst>
              <a:path w="5583489" h="5360150">
                <a:moveTo>
                  <a:pt x="0" y="0"/>
                </a:moveTo>
                <a:lnTo>
                  <a:pt x="5583489" y="0"/>
                </a:lnTo>
                <a:lnTo>
                  <a:pt x="5583489" y="5360150"/>
                </a:lnTo>
                <a:lnTo>
                  <a:pt x="0" y="5360150"/>
                </a:lnTo>
                <a:lnTo>
                  <a:pt x="0" y="0"/>
                </a:lnTo>
                <a:close/>
              </a:path>
            </a:pathLst>
          </a:custGeom>
          <a:blipFill>
            <a:blip r:embed="rId6"/>
            <a:stretch>
              <a:fillRect/>
            </a:stretch>
          </a:blipFill>
        </p:spPr>
      </p:sp>
      <p:sp>
        <p:nvSpPr>
          <p:cNvPr id="25" name="TextBox 25"/>
          <p:cNvSpPr txBox="1"/>
          <p:nvPr/>
        </p:nvSpPr>
        <p:spPr>
          <a:xfrm>
            <a:off x="461852" y="564634"/>
            <a:ext cx="10155190"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ARTS, AV TECH, &amp; COMMUNICATIONS: GRAPHIC DESIGN &amp; INTERACTIVE MEDIA (GRAPHIC DESIGN)</a:t>
            </a:r>
          </a:p>
        </p:txBody>
      </p:sp>
      <p:sp>
        <p:nvSpPr>
          <p:cNvPr id="26" name="TextBox 26"/>
          <p:cNvSpPr txBox="1"/>
          <p:nvPr/>
        </p:nvSpPr>
        <p:spPr>
          <a:xfrm>
            <a:off x="575694" y="4210367"/>
            <a:ext cx="8392965"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Arts, AV Tech and Communication​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Animation​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Graphic Design 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Graphic Design II With Lab​</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in Graphic Design​</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44626" r="-5467"/>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362115" y="6172200"/>
            <a:ext cx="3487293" cy="4114800"/>
          </a:xfrm>
          <a:custGeom>
            <a:avLst/>
            <a:gdLst/>
            <a:ahLst/>
            <a:cxnLst/>
            <a:rect l="l" t="t" r="r" b="b"/>
            <a:pathLst>
              <a:path w="3487293" h="4114800">
                <a:moveTo>
                  <a:pt x="0" y="0"/>
                </a:moveTo>
                <a:lnTo>
                  <a:pt x="3487293" y="0"/>
                </a:lnTo>
                <a:lnTo>
                  <a:pt x="348729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64634"/>
            <a:ext cx="9849821"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ARTS, AV TECH, &amp; COMMUNICATIONS: INTERACTIVE MEDIA: INTERACTIVE MEDIA</a:t>
            </a:r>
          </a:p>
        </p:txBody>
      </p:sp>
      <p:sp>
        <p:nvSpPr>
          <p:cNvPr id="26" name="TextBox 26"/>
          <p:cNvSpPr txBox="1"/>
          <p:nvPr/>
        </p:nvSpPr>
        <p:spPr>
          <a:xfrm>
            <a:off x="575694" y="4210367"/>
            <a:ext cx="7555389"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Arts, A/V Technology, and Communications​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Video Game Programming​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3D Modeling &amp; Animation​</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Advanced Video Game Programming​</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901" r="-25901"/>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252970" y="5872590"/>
            <a:ext cx="4856524" cy="4114800"/>
          </a:xfrm>
          <a:custGeom>
            <a:avLst/>
            <a:gdLst/>
            <a:ahLst/>
            <a:cxnLst/>
            <a:rect l="l" t="t" r="r" b="b"/>
            <a:pathLst>
              <a:path w="4856524" h="4114800">
                <a:moveTo>
                  <a:pt x="0" y="0"/>
                </a:moveTo>
                <a:lnTo>
                  <a:pt x="4856524" y="0"/>
                </a:lnTo>
                <a:lnTo>
                  <a:pt x="485652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564634"/>
            <a:ext cx="9849821"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BUSINESS MARKETING &amp; FINANCE: ACCOUNTING &amp; FINANCIAL SERVICES</a:t>
            </a:r>
          </a:p>
        </p:txBody>
      </p:sp>
      <p:sp>
        <p:nvSpPr>
          <p:cNvPr id="26" name="TextBox 26"/>
          <p:cNvSpPr txBox="1"/>
          <p:nvPr/>
        </p:nvSpPr>
        <p:spPr>
          <a:xfrm>
            <a:off x="575694" y="4210367"/>
            <a:ext cx="7555389"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Business Information Management I ​</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Accounting 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Accounting II​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in Business Management​</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947281" y="5204403"/>
            <a:ext cx="4842328" cy="5082597"/>
          </a:xfrm>
          <a:custGeom>
            <a:avLst/>
            <a:gdLst/>
            <a:ahLst/>
            <a:cxnLst/>
            <a:rect l="l" t="t" r="r" b="b"/>
            <a:pathLst>
              <a:path w="4842328" h="5082597">
                <a:moveTo>
                  <a:pt x="0" y="0"/>
                </a:moveTo>
                <a:lnTo>
                  <a:pt x="4842328" y="0"/>
                </a:lnTo>
                <a:lnTo>
                  <a:pt x="4842328" y="5082597"/>
                </a:lnTo>
                <a:lnTo>
                  <a:pt x="0" y="50825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BUSINESS, MARKETING &amp; FINANCE: BUSINESS MANAGEMENT</a:t>
            </a:r>
          </a:p>
        </p:txBody>
      </p:sp>
      <p:sp>
        <p:nvSpPr>
          <p:cNvPr id="26" name="TextBox 26"/>
          <p:cNvSpPr txBox="1"/>
          <p:nvPr/>
        </p:nvSpPr>
        <p:spPr>
          <a:xfrm>
            <a:off x="575694" y="4210367"/>
            <a:ext cx="7555389" cy="4231182"/>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BIM I​</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BIM 2​</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Virtual Business​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Global Business​</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of Business Management</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692787" y="6201295"/>
            <a:ext cx="6505613" cy="4114800"/>
          </a:xfrm>
          <a:custGeom>
            <a:avLst/>
            <a:gdLst/>
            <a:ahLst/>
            <a:cxnLst/>
            <a:rect l="l" t="t" r="r" b="b"/>
            <a:pathLst>
              <a:path w="6505613" h="4114800">
                <a:moveTo>
                  <a:pt x="0" y="0"/>
                </a:moveTo>
                <a:lnTo>
                  <a:pt x="6505612" y="0"/>
                </a:lnTo>
                <a:lnTo>
                  <a:pt x="650561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BUSINESS, MARKETING &amp; FINANCE: REAL ESTATE</a:t>
            </a:r>
          </a:p>
        </p:txBody>
      </p:sp>
      <p:sp>
        <p:nvSpPr>
          <p:cNvPr id="26" name="TextBox 26"/>
          <p:cNvSpPr txBox="1"/>
          <p:nvPr/>
        </p:nvSpPr>
        <p:spPr>
          <a:xfrm>
            <a:off x="851262" y="4191282"/>
            <a:ext cx="7135506" cy="4840716"/>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Business, Marketing, and Finance​</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Marketing​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Fundamentals of Real Estate​</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of Entrepreneurship ​</a:t>
            </a:r>
          </a:p>
          <a:p>
            <a:pPr algn="l">
              <a:lnSpc>
                <a:spcPts val="4840"/>
              </a:lnSpc>
            </a:pPr>
            <a:r>
              <a:rPr lang="en-US" sz="2988" b="1">
                <a:solidFill>
                  <a:srgbClr val="FEFEFE"/>
                </a:solidFill>
                <a:latin typeface="Montserrat Bold"/>
                <a:ea typeface="Montserrat Bold"/>
                <a:cs typeface="Montserrat Bold"/>
                <a:sym typeface="Montserrat Bold"/>
              </a:rPr>
              <a:t>Or​</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of Marketing ​</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7369" r="-27369"/>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946466" y="6201295"/>
            <a:ext cx="4891293" cy="4114800"/>
          </a:xfrm>
          <a:custGeom>
            <a:avLst/>
            <a:gdLst/>
            <a:ahLst/>
            <a:cxnLst/>
            <a:rect l="l" t="t" r="r" b="b"/>
            <a:pathLst>
              <a:path w="4891293" h="4114800">
                <a:moveTo>
                  <a:pt x="0" y="0"/>
                </a:moveTo>
                <a:lnTo>
                  <a:pt x="4891293" y="0"/>
                </a:lnTo>
                <a:lnTo>
                  <a:pt x="489129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BUSINESS, MARKETING &amp; FINANCE: MARKETING</a:t>
            </a:r>
          </a:p>
        </p:txBody>
      </p:sp>
      <p:sp>
        <p:nvSpPr>
          <p:cNvPr id="26" name="TextBox 26"/>
          <p:cNvSpPr txBox="1"/>
          <p:nvPr/>
        </p:nvSpPr>
        <p:spPr>
          <a:xfrm>
            <a:off x="851262" y="4191282"/>
            <a:ext cx="7135506" cy="4840716"/>
          </a:xfrm>
          <a:prstGeom prst="rect">
            <a:avLst/>
          </a:prstGeom>
        </p:spPr>
        <p:txBody>
          <a:bodyPr lIns="0" tIns="0" rIns="0" bIns="0" rtlCol="0" anchor="t">
            <a:spAutoFit/>
          </a:bodyPr>
          <a:lstStyle/>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Principles of Business, Marketing &amp; Finance​</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Sports &amp; Entertainment Marketing​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Social Media Marketing​</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Marketing ​</a:t>
            </a:r>
          </a:p>
          <a:p>
            <a:pPr marL="645109" lvl="1" indent="-322555" algn="l">
              <a:lnSpc>
                <a:spcPts val="4840"/>
              </a:lnSpc>
              <a:buFont typeface="Arial"/>
              <a:buChar char="•"/>
            </a:pPr>
            <a:r>
              <a:rPr lang="en-US" sz="2988" b="1">
                <a:solidFill>
                  <a:srgbClr val="FEFEFE"/>
                </a:solidFill>
                <a:latin typeface="Montserrat Bold"/>
                <a:ea typeface="Montserrat Bold"/>
                <a:cs typeface="Montserrat Bold"/>
                <a:sym typeface="Montserrat Bold"/>
              </a:rPr>
              <a:t>Practicum of Marketing ​</a:t>
            </a:r>
          </a:p>
          <a:p>
            <a:pPr algn="l">
              <a:lnSpc>
                <a:spcPts val="4840"/>
              </a:lnSpc>
            </a:pPr>
            <a:endParaRPr lang="en-US" sz="2988" b="1">
              <a:solidFill>
                <a:srgbClr val="FEFEFE"/>
              </a:solidFill>
              <a:latin typeface="Montserrat Bold"/>
              <a:ea typeface="Montserrat Bold"/>
              <a:cs typeface="Montserrat Bold"/>
              <a:sym typeface="Montserrat 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988131" y="5910761"/>
            <a:ext cx="5785308" cy="4114800"/>
          </a:xfrm>
          <a:custGeom>
            <a:avLst/>
            <a:gdLst/>
            <a:ahLst/>
            <a:cxnLst/>
            <a:rect l="l" t="t" r="r" b="b"/>
            <a:pathLst>
              <a:path w="5785308" h="4114800">
                <a:moveTo>
                  <a:pt x="0" y="0"/>
                </a:moveTo>
                <a:lnTo>
                  <a:pt x="5785308" y="0"/>
                </a:lnTo>
                <a:lnTo>
                  <a:pt x="5785308"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BUSINESS, MARKETING &amp; FINANCE: ENTREPRENEURSHIP</a:t>
            </a:r>
          </a:p>
        </p:txBody>
      </p:sp>
      <p:sp>
        <p:nvSpPr>
          <p:cNvPr id="26" name="TextBox 26"/>
          <p:cNvSpPr txBox="1"/>
          <p:nvPr/>
        </p:nvSpPr>
        <p:spPr>
          <a:xfrm>
            <a:off x="641321" y="3959199"/>
            <a:ext cx="8624179" cy="6455941"/>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Business Information Management ​</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(Navarro) Business Information Management​</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Entrepreneurship 1​</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(Navarro) Entrepreneurship 1​</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Entrepreneurship 2​</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(Navarro) Entrepreneurship 2​</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Practicum of Entrepreneurship ​</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(Navarro) Practicum of Entrepreneurship ​</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16666" r="-1666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426718" y="6172200"/>
            <a:ext cx="5362891" cy="4114800"/>
          </a:xfrm>
          <a:custGeom>
            <a:avLst/>
            <a:gdLst/>
            <a:ahLst/>
            <a:cxnLst/>
            <a:rect l="l" t="t" r="r" b="b"/>
            <a:pathLst>
              <a:path w="5362891" h="4114800">
                <a:moveTo>
                  <a:pt x="0" y="0"/>
                </a:moveTo>
                <a:lnTo>
                  <a:pt x="5362891" y="0"/>
                </a:lnTo>
                <a:lnTo>
                  <a:pt x="536289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EDUCATION &amp; TRAINING: EDUCATION​</a:t>
            </a:r>
          </a:p>
        </p:txBody>
      </p:sp>
      <p:sp>
        <p:nvSpPr>
          <p:cNvPr id="26" name="TextBox 26"/>
          <p:cNvSpPr txBox="1"/>
          <p:nvPr/>
        </p:nvSpPr>
        <p:spPr>
          <a:xfrm>
            <a:off x="641321" y="3959199"/>
            <a:ext cx="7489761" cy="4684390"/>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Human Services (Preferred to be taken at ROMS)​</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Child Development​</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Instructional Practices- 2 periods *DC (Tarleton)​</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Practicum in Education &amp; Training *DC (Tarleton) ​</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t="-24906" b="-2490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534157" y="6201295"/>
            <a:ext cx="6294149" cy="4114800"/>
          </a:xfrm>
          <a:custGeom>
            <a:avLst/>
            <a:gdLst/>
            <a:ahLst/>
            <a:cxnLst/>
            <a:rect l="l" t="t" r="r" b="b"/>
            <a:pathLst>
              <a:path w="6294149" h="4114800">
                <a:moveTo>
                  <a:pt x="0" y="0"/>
                </a:moveTo>
                <a:lnTo>
                  <a:pt x="6294149" y="0"/>
                </a:lnTo>
                <a:lnTo>
                  <a:pt x="6294149"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HEALTH SCIENCE: HEALTH INFORMATICS</a:t>
            </a:r>
          </a:p>
        </p:txBody>
      </p:sp>
      <p:sp>
        <p:nvSpPr>
          <p:cNvPr id="26" name="TextBox 26"/>
          <p:cNvSpPr txBox="1"/>
          <p:nvPr/>
        </p:nvSpPr>
        <p:spPr>
          <a:xfrm>
            <a:off x="641321" y="3959199"/>
            <a:ext cx="7489761" cy="4684390"/>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Health Science​</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Medical Terminology​</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Mathematics for Medical Professions​</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Health Science Theory &amp; Clinical​</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Practicum in Health Science​</a:t>
            </a:r>
          </a:p>
          <a:p>
            <a:pPr algn="l">
              <a:lnSpc>
                <a:spcPts val="4678"/>
              </a:lnSpc>
            </a:pPr>
            <a:endParaRPr lang="en-US" sz="2888" b="1">
              <a:solidFill>
                <a:srgbClr val="FEFEFE"/>
              </a:solidFill>
              <a:latin typeface="Montserrat Bold"/>
              <a:ea typeface="Montserrat Bold"/>
              <a:cs typeface="Montserrat Bold"/>
              <a:sym typeface="Montserrat Bold"/>
            </a:endParaRP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6758" r="-13335"/>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131082" y="5929847"/>
            <a:ext cx="3628505" cy="4114800"/>
          </a:xfrm>
          <a:custGeom>
            <a:avLst/>
            <a:gdLst/>
            <a:ahLst/>
            <a:cxnLst/>
            <a:rect l="l" t="t" r="r" b="b"/>
            <a:pathLst>
              <a:path w="3628505" h="4114800">
                <a:moveTo>
                  <a:pt x="0" y="0"/>
                </a:moveTo>
                <a:lnTo>
                  <a:pt x="3628506" y="0"/>
                </a:lnTo>
                <a:lnTo>
                  <a:pt x="362850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HEALTH SCIENCE: </a:t>
            </a:r>
          </a:p>
          <a:p>
            <a:pPr algn="l">
              <a:lnSpc>
                <a:spcPts val="5366"/>
              </a:lnSpc>
            </a:pPr>
            <a:r>
              <a:rPr lang="en-US" sz="5832" b="1">
                <a:solidFill>
                  <a:srgbClr val="680F17"/>
                </a:solidFill>
                <a:latin typeface="Asap Condensed Bold"/>
                <a:ea typeface="Asap Condensed Bold"/>
                <a:cs typeface="Asap Condensed Bold"/>
                <a:sym typeface="Asap Condensed Bold"/>
              </a:rPr>
              <a:t>NURSING SCIENCE</a:t>
            </a:r>
          </a:p>
        </p:txBody>
      </p:sp>
      <p:sp>
        <p:nvSpPr>
          <p:cNvPr id="26" name="TextBox 26"/>
          <p:cNvSpPr txBox="1"/>
          <p:nvPr/>
        </p:nvSpPr>
        <p:spPr>
          <a:xfrm>
            <a:off x="851262" y="4597374"/>
            <a:ext cx="7489761" cy="4093873"/>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Health Science​</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Medical Terminology​</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Medical Microbiology​</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Anatomy &amp; Physiology​</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Health Science Theory &amp; Clinical​</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Practicum in Health Science</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t="-50093"/>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920276" y="5709333"/>
            <a:ext cx="4448797" cy="4448797"/>
          </a:xfrm>
          <a:custGeom>
            <a:avLst/>
            <a:gdLst/>
            <a:ahLst/>
            <a:cxnLst/>
            <a:rect l="l" t="t" r="r" b="b"/>
            <a:pathLst>
              <a:path w="4448797" h="4448797">
                <a:moveTo>
                  <a:pt x="0" y="0"/>
                </a:moveTo>
                <a:lnTo>
                  <a:pt x="4448797" y="0"/>
                </a:lnTo>
                <a:lnTo>
                  <a:pt x="4448797" y="4448797"/>
                </a:lnTo>
                <a:lnTo>
                  <a:pt x="0" y="44487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HUMAN SERVICES: FAMILY &amp; COMMUNITY SERVICES​</a:t>
            </a:r>
          </a:p>
        </p:txBody>
      </p:sp>
      <p:sp>
        <p:nvSpPr>
          <p:cNvPr id="26" name="TextBox 26"/>
          <p:cNvSpPr txBox="1"/>
          <p:nvPr/>
        </p:nvSpPr>
        <p:spPr>
          <a:xfrm>
            <a:off x="851262" y="4597374"/>
            <a:ext cx="7489761" cy="3503356"/>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Human Services​</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Lifetime Nutrition &amp; Wellness​</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Human Growth &amp; Development​</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Counseling &amp; Mental Health ​</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Practicum of Human Services</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071053" y="6172200"/>
            <a:ext cx="4145894" cy="4114800"/>
          </a:xfrm>
          <a:custGeom>
            <a:avLst/>
            <a:gdLst/>
            <a:ahLst/>
            <a:cxnLst/>
            <a:rect l="l" t="t" r="r" b="b"/>
            <a:pathLst>
              <a:path w="4145894" h="4114800">
                <a:moveTo>
                  <a:pt x="0" y="0"/>
                </a:moveTo>
                <a:lnTo>
                  <a:pt x="4145894" y="0"/>
                </a:lnTo>
                <a:lnTo>
                  <a:pt x="414589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HUMAN SERVICES:</a:t>
            </a:r>
          </a:p>
          <a:p>
            <a:pPr algn="l">
              <a:lnSpc>
                <a:spcPts val="5366"/>
              </a:lnSpc>
            </a:pPr>
            <a:r>
              <a:rPr lang="en-US" sz="5832" b="1">
                <a:solidFill>
                  <a:srgbClr val="680F17"/>
                </a:solidFill>
                <a:latin typeface="Asap Condensed Bold"/>
                <a:ea typeface="Asap Condensed Bold"/>
                <a:cs typeface="Asap Condensed Bold"/>
                <a:sym typeface="Asap Condensed Bold"/>
              </a:rPr>
              <a:t>COSMETOLOGY ​</a:t>
            </a:r>
          </a:p>
        </p:txBody>
      </p:sp>
      <p:sp>
        <p:nvSpPr>
          <p:cNvPr id="26" name="TextBox 26"/>
          <p:cNvSpPr txBox="1"/>
          <p:nvPr/>
        </p:nvSpPr>
        <p:spPr>
          <a:xfrm>
            <a:off x="851262" y="4597374"/>
            <a:ext cx="8138670" cy="3503356"/>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Introduction to Cosmetology ​</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Cosmetology Design ​</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Cosmetology I &amp; Lab (DC with Navarro)​</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Cosmetology II &amp; Lab (DC) with Navarro)</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8888" r="-38888"/>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192174" y="7983733"/>
            <a:ext cx="7315200" cy="1064029"/>
          </a:xfrm>
          <a:custGeom>
            <a:avLst/>
            <a:gdLst/>
            <a:ahLst/>
            <a:cxnLst/>
            <a:rect l="l" t="t" r="r" b="b"/>
            <a:pathLst>
              <a:path w="7315200" h="1064029">
                <a:moveTo>
                  <a:pt x="0" y="0"/>
                </a:moveTo>
                <a:lnTo>
                  <a:pt x="7315200" y="0"/>
                </a:lnTo>
                <a:lnTo>
                  <a:pt x="7315200" y="1064029"/>
                </a:lnTo>
                <a:lnTo>
                  <a:pt x="0" y="10640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INFORMATION TECHNOLOGY: NETWORKING</a:t>
            </a:r>
          </a:p>
        </p:txBody>
      </p:sp>
      <p:sp>
        <p:nvSpPr>
          <p:cNvPr id="26" name="TextBox 26"/>
          <p:cNvSpPr txBox="1"/>
          <p:nvPr/>
        </p:nvSpPr>
        <p:spPr>
          <a:xfrm>
            <a:off x="552914" y="4363372"/>
            <a:ext cx="6482447" cy="4684390"/>
          </a:xfrm>
          <a:prstGeom prst="rect">
            <a:avLst/>
          </a:prstGeom>
        </p:spPr>
        <p:txBody>
          <a:bodyPr lIns="0" tIns="0" rIns="0" bIns="0" rtlCol="0" anchor="t">
            <a:spAutoFit/>
          </a:bodyPr>
          <a:lstStyle/>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Principles of IT​</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Computer Science 1​</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Networking with Lab (TSTC)​</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Networking with Lab​</a:t>
            </a:r>
          </a:p>
          <a:p>
            <a:pPr marL="623520" lvl="1" indent="-311760" algn="l">
              <a:lnSpc>
                <a:spcPts val="4678"/>
              </a:lnSpc>
              <a:buFont typeface="Arial"/>
              <a:buChar char="•"/>
            </a:pPr>
            <a:r>
              <a:rPr lang="en-US" sz="2888" b="1">
                <a:solidFill>
                  <a:srgbClr val="FEFEFE"/>
                </a:solidFill>
                <a:latin typeface="Montserrat Bold"/>
                <a:ea typeface="Montserrat Bold"/>
                <a:cs typeface="Montserrat Bold"/>
                <a:sym typeface="Montserrat Bold"/>
              </a:rPr>
              <a:t>DC Internetworking Technologies I (TSTC)​</a:t>
            </a:r>
          </a:p>
          <a:p>
            <a:pPr algn="l">
              <a:lnSpc>
                <a:spcPts val="4678"/>
              </a:lnSpc>
            </a:pPr>
            <a:endParaRPr lang="en-US" sz="2888" b="1">
              <a:solidFill>
                <a:srgbClr val="FEFEFE"/>
              </a:solidFill>
              <a:latin typeface="Montserrat Bold"/>
              <a:ea typeface="Montserrat Bold"/>
              <a:cs typeface="Montserrat Bold"/>
              <a:sym typeface="Montserrat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155406" y="5683695"/>
            <a:ext cx="5051652" cy="4114800"/>
          </a:xfrm>
          <a:custGeom>
            <a:avLst/>
            <a:gdLst/>
            <a:ahLst/>
            <a:cxnLst/>
            <a:rect l="l" t="t" r="r" b="b"/>
            <a:pathLst>
              <a:path w="5051652" h="4114800">
                <a:moveTo>
                  <a:pt x="0" y="0"/>
                </a:moveTo>
                <a:lnTo>
                  <a:pt x="5051652" y="0"/>
                </a:lnTo>
                <a:lnTo>
                  <a:pt x="505165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INFORMATION TECHNOLOGY: WEB DEVELOPMENT </a:t>
            </a:r>
          </a:p>
        </p:txBody>
      </p:sp>
      <p:sp>
        <p:nvSpPr>
          <p:cNvPr id="26" name="TextBox 26"/>
          <p:cNvSpPr txBox="1"/>
          <p:nvPr/>
        </p:nvSpPr>
        <p:spPr>
          <a:xfrm>
            <a:off x="552914" y="4344322"/>
            <a:ext cx="7089004" cy="3839517"/>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IT​</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Computer Science I​</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Web Design​</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Web Game Development​</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Practicum in IT with Lab</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3529" r="-23529"/>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335225" y="6201295"/>
            <a:ext cx="4198776" cy="4114800"/>
          </a:xfrm>
          <a:custGeom>
            <a:avLst/>
            <a:gdLst/>
            <a:ahLst/>
            <a:cxnLst/>
            <a:rect l="l" t="t" r="r" b="b"/>
            <a:pathLst>
              <a:path w="4198776" h="4114800">
                <a:moveTo>
                  <a:pt x="0" y="0"/>
                </a:moveTo>
                <a:lnTo>
                  <a:pt x="4198776" y="0"/>
                </a:lnTo>
                <a:lnTo>
                  <a:pt x="419877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820263"/>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INFORMATION TECHNOLOGY:</a:t>
            </a:r>
          </a:p>
          <a:p>
            <a:pPr algn="l">
              <a:lnSpc>
                <a:spcPts val="5366"/>
              </a:lnSpc>
            </a:pPr>
            <a:r>
              <a:rPr lang="en-US" sz="5832" b="1">
                <a:solidFill>
                  <a:srgbClr val="680F17"/>
                </a:solidFill>
                <a:latin typeface="Asap Condensed Bold"/>
                <a:ea typeface="Asap Condensed Bold"/>
                <a:cs typeface="Asap Condensed Bold"/>
                <a:sym typeface="Asap Condensed Bold"/>
              </a:rPr>
              <a:t>IT SUPPORT SYSTEMS</a:t>
            </a:r>
          </a:p>
        </p:txBody>
      </p:sp>
      <p:sp>
        <p:nvSpPr>
          <p:cNvPr id="26" name="TextBox 26"/>
          <p:cNvSpPr txBox="1"/>
          <p:nvPr/>
        </p:nvSpPr>
        <p:spPr>
          <a:xfrm>
            <a:off x="552914" y="4344322"/>
            <a:ext cx="7089004" cy="3193746"/>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IT​</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Computer Maintenance/Lab​</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Computer Technician Practicum</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8888" r="-38888"/>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6614984" y="6982337"/>
            <a:ext cx="5946291" cy="3664402"/>
          </a:xfrm>
          <a:custGeom>
            <a:avLst/>
            <a:gdLst/>
            <a:ahLst/>
            <a:cxnLst/>
            <a:rect l="l" t="t" r="r" b="b"/>
            <a:pathLst>
              <a:path w="5946291" h="3664402">
                <a:moveTo>
                  <a:pt x="0" y="0"/>
                </a:moveTo>
                <a:lnTo>
                  <a:pt x="5946292" y="0"/>
                </a:lnTo>
                <a:lnTo>
                  <a:pt x="5946292" y="3664402"/>
                </a:lnTo>
                <a:lnTo>
                  <a:pt x="0" y="36644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425860"/>
            <a:ext cx="9849821"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INFORMATION TECHNOLOGY: CYBERSECURITY ADVANCED PLACEMENT (AP)​</a:t>
            </a:r>
          </a:p>
        </p:txBody>
      </p:sp>
      <p:sp>
        <p:nvSpPr>
          <p:cNvPr id="26" name="TextBox 26"/>
          <p:cNvSpPr txBox="1"/>
          <p:nvPr/>
        </p:nvSpPr>
        <p:spPr>
          <a:xfrm>
            <a:off x="552914" y="4344322"/>
            <a:ext cx="7919327" cy="3839517"/>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Information Technology​</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AP Networking Fundamentals ​</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AP Cybersecurity Fundamentals ​</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AP Computer Science</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5285" r="-69769"/>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312057" y="5988966"/>
            <a:ext cx="3698177" cy="4114800"/>
          </a:xfrm>
          <a:custGeom>
            <a:avLst/>
            <a:gdLst/>
            <a:ahLst/>
            <a:cxnLst/>
            <a:rect l="l" t="t" r="r" b="b"/>
            <a:pathLst>
              <a:path w="3698177" h="4114800">
                <a:moveTo>
                  <a:pt x="0" y="0"/>
                </a:moveTo>
                <a:lnTo>
                  <a:pt x="3698176" y="0"/>
                </a:lnTo>
                <a:lnTo>
                  <a:pt x="369817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425860"/>
            <a:ext cx="9849821"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LAW, PUBLIC SAFETY, CORRECTIONS &amp; SECURITY: DUAL CREDIT LAW ENFORCEMENT</a:t>
            </a:r>
          </a:p>
        </p:txBody>
      </p:sp>
      <p:sp>
        <p:nvSpPr>
          <p:cNvPr id="26" name="TextBox 26"/>
          <p:cNvSpPr txBox="1"/>
          <p:nvPr/>
        </p:nvSpPr>
        <p:spPr>
          <a:xfrm>
            <a:off x="696241" y="4206849"/>
            <a:ext cx="7919327" cy="3839517"/>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LPCS​</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Law Enforcement I​</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Court systems &amp; Practices​</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Forensic Science​</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Practicum in LPCS</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38888" r="-38888"/>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529088" y="4937082"/>
            <a:ext cx="2995954" cy="5349918"/>
          </a:xfrm>
          <a:custGeom>
            <a:avLst/>
            <a:gdLst/>
            <a:ahLst/>
            <a:cxnLst/>
            <a:rect l="l" t="t" r="r" b="b"/>
            <a:pathLst>
              <a:path w="2995954" h="5349918">
                <a:moveTo>
                  <a:pt x="0" y="0"/>
                </a:moveTo>
                <a:lnTo>
                  <a:pt x="2995954" y="0"/>
                </a:lnTo>
                <a:lnTo>
                  <a:pt x="2995954" y="5349918"/>
                </a:lnTo>
                <a:lnTo>
                  <a:pt x="0" y="53499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461852" y="633441"/>
            <a:ext cx="9849821" cy="1407694"/>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MANUFACTURING AND AUTOMATION: ROBOTICS</a:t>
            </a:r>
          </a:p>
        </p:txBody>
      </p:sp>
      <p:sp>
        <p:nvSpPr>
          <p:cNvPr id="26" name="TextBox 26"/>
          <p:cNvSpPr txBox="1"/>
          <p:nvPr/>
        </p:nvSpPr>
        <p:spPr>
          <a:xfrm>
            <a:off x="696241" y="4206849"/>
            <a:ext cx="8292972" cy="4485288"/>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Applied Engineering ​</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Robotics I​</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Robotics II​</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Engineering Design &amp; Presentation​</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Manufacturing Engineering Technology (TSTC)​</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838047" y="6310937"/>
            <a:ext cx="3951562" cy="3816850"/>
          </a:xfrm>
          <a:custGeom>
            <a:avLst/>
            <a:gdLst/>
            <a:ahLst/>
            <a:cxnLst/>
            <a:rect l="l" t="t" r="r" b="b"/>
            <a:pathLst>
              <a:path w="3951562" h="3816850">
                <a:moveTo>
                  <a:pt x="0" y="0"/>
                </a:moveTo>
                <a:lnTo>
                  <a:pt x="3951562" y="0"/>
                </a:lnTo>
                <a:lnTo>
                  <a:pt x="3951562" y="3816850"/>
                </a:lnTo>
                <a:lnTo>
                  <a:pt x="0" y="38168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767221" y="967562"/>
            <a:ext cx="9849821" cy="731353"/>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ENGINEERING</a:t>
            </a:r>
          </a:p>
        </p:txBody>
      </p:sp>
      <p:sp>
        <p:nvSpPr>
          <p:cNvPr id="26" name="TextBox 26"/>
          <p:cNvSpPr txBox="1"/>
          <p:nvPr/>
        </p:nvSpPr>
        <p:spPr>
          <a:xfrm>
            <a:off x="696241" y="4206849"/>
            <a:ext cx="8292972" cy="5776830"/>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We offer:​</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Principles of Applied Engineering​</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Engineering Science​</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Digital Electronics​</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Engineering Design &amp; Development​</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Aerospace Engineering​</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Engineering Design and Problem Solving​</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2147" t="-30523" b="-32340"/>
            </a:stretch>
          </a:blipFill>
        </p:spPr>
      </p:sp>
      <p:grpSp>
        <p:nvGrpSpPr>
          <p:cNvPr id="3" name="Group 3"/>
          <p:cNvGrpSpPr/>
          <p:nvPr/>
        </p:nvGrpSpPr>
        <p:grpSpPr>
          <a:xfrm rot="2840845">
            <a:off x="8143076" y="-366013"/>
            <a:ext cx="9293067" cy="2789427"/>
            <a:chOff x="0" y="0"/>
            <a:chExt cx="2447557" cy="734664"/>
          </a:xfrm>
        </p:grpSpPr>
        <p:sp>
          <p:nvSpPr>
            <p:cNvPr id="4" name="Freeform 4"/>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5" name="TextBox 5"/>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2700000">
            <a:off x="7756355" y="8403781"/>
            <a:ext cx="9293067" cy="2789427"/>
            <a:chOff x="0" y="0"/>
            <a:chExt cx="2447557" cy="734664"/>
          </a:xfrm>
        </p:grpSpPr>
        <p:sp>
          <p:nvSpPr>
            <p:cNvPr id="7" name="Freeform 7"/>
            <p:cNvSpPr/>
            <p:nvPr/>
          </p:nvSpPr>
          <p:spPr>
            <a:xfrm>
              <a:off x="0" y="0"/>
              <a:ext cx="2447557" cy="734664"/>
            </a:xfrm>
            <a:custGeom>
              <a:avLst/>
              <a:gdLst/>
              <a:ahLst/>
              <a:cxnLst/>
              <a:rect l="l" t="t" r="r" b="b"/>
              <a:pathLst>
                <a:path w="2447557" h="734664">
                  <a:moveTo>
                    <a:pt x="0" y="0"/>
                  </a:moveTo>
                  <a:lnTo>
                    <a:pt x="2447557" y="0"/>
                  </a:lnTo>
                  <a:lnTo>
                    <a:pt x="2447557" y="734664"/>
                  </a:lnTo>
                  <a:lnTo>
                    <a:pt x="0" y="734664"/>
                  </a:lnTo>
                  <a:close/>
                </a:path>
              </a:pathLst>
            </a:custGeom>
            <a:solidFill>
              <a:srgbClr val="680F17"/>
            </a:solidFill>
          </p:spPr>
        </p:sp>
        <p:sp>
          <p:nvSpPr>
            <p:cNvPr id="8" name="TextBox 8"/>
            <p:cNvSpPr txBox="1"/>
            <p:nvPr/>
          </p:nvSpPr>
          <p:spPr>
            <a:xfrm>
              <a:off x="0" y="-38100"/>
              <a:ext cx="2447557" cy="77276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617042" y="-142875"/>
            <a:ext cx="10429875" cy="10429875"/>
            <a:chOff x="63500" y="63500"/>
            <a:chExt cx="1130300" cy="1130300"/>
          </a:xfrm>
        </p:grpSpPr>
        <p:sp>
          <p:nvSpPr>
            <p:cNvPr id="10" name="Freeform 10"/>
            <p:cNvSpPr/>
            <p:nvPr/>
          </p:nvSpPr>
          <p:spPr>
            <a:xfrm>
              <a:off x="0" y="0"/>
              <a:ext cx="1130300" cy="1130300"/>
            </a:xfrm>
            <a:custGeom>
              <a:avLst/>
              <a:gdLst/>
              <a:ahLst/>
              <a:cxnLst/>
              <a:rect l="l" t="t" r="r" b="b"/>
              <a:pathLst>
                <a:path w="1130300" h="1130300">
                  <a:moveTo>
                    <a:pt x="1130300" y="0"/>
                  </a:moveTo>
                  <a:lnTo>
                    <a:pt x="889000" y="571500"/>
                  </a:lnTo>
                  <a:lnTo>
                    <a:pt x="1130300" y="1130300"/>
                  </a:lnTo>
                  <a:lnTo>
                    <a:pt x="254000" y="1130300"/>
                  </a:lnTo>
                  <a:lnTo>
                    <a:pt x="0" y="876300"/>
                  </a:lnTo>
                  <a:lnTo>
                    <a:pt x="254000" y="0"/>
                  </a:lnTo>
                  <a:close/>
                </a:path>
              </a:pathLst>
            </a:custGeom>
            <a:blipFill>
              <a:blip r:embed="rId3"/>
              <a:stretch>
                <a:fillRect l="-25046" r="-25046"/>
              </a:stretch>
            </a:blipFill>
          </p:spPr>
        </p:sp>
      </p:grpSp>
      <p:grpSp>
        <p:nvGrpSpPr>
          <p:cNvPr id="11" name="Group 11"/>
          <p:cNvGrpSpPr/>
          <p:nvPr/>
        </p:nvGrpSpPr>
        <p:grpSpPr>
          <a:xfrm>
            <a:off x="14687195" y="-2227957"/>
            <a:ext cx="5649015" cy="4455914"/>
            <a:chOff x="0" y="0"/>
            <a:chExt cx="911631" cy="719090"/>
          </a:xfrm>
        </p:grpSpPr>
        <p:sp>
          <p:nvSpPr>
            <p:cNvPr id="12" name="Freeform 12"/>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solidFill>
              <a:srgbClr val="471010"/>
            </a:solidFill>
          </p:spPr>
        </p:sp>
        <p:sp>
          <p:nvSpPr>
            <p:cNvPr id="13" name="TextBox 13"/>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7213973" y="9242068"/>
            <a:ext cx="1074027" cy="1074027"/>
            <a:chOff x="0" y="0"/>
            <a:chExt cx="282871" cy="282871"/>
          </a:xfrm>
        </p:grpSpPr>
        <p:sp>
          <p:nvSpPr>
            <p:cNvPr id="15" name="Freeform 15"/>
            <p:cNvSpPr/>
            <p:nvPr/>
          </p:nvSpPr>
          <p:spPr>
            <a:xfrm>
              <a:off x="0" y="0"/>
              <a:ext cx="282871" cy="282871"/>
            </a:xfrm>
            <a:custGeom>
              <a:avLst/>
              <a:gdLst/>
              <a:ahLst/>
              <a:cxnLst/>
              <a:rect l="l" t="t" r="r" b="b"/>
              <a:pathLst>
                <a:path w="282871" h="282871">
                  <a:moveTo>
                    <a:pt x="0" y="0"/>
                  </a:moveTo>
                  <a:lnTo>
                    <a:pt x="282871" y="0"/>
                  </a:lnTo>
                  <a:lnTo>
                    <a:pt x="282871" y="282871"/>
                  </a:lnTo>
                  <a:lnTo>
                    <a:pt x="0" y="282871"/>
                  </a:ln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16" name="TextBox 16"/>
            <p:cNvSpPr txBox="1"/>
            <p:nvPr/>
          </p:nvSpPr>
          <p:spPr>
            <a:xfrm>
              <a:off x="0" y="-38100"/>
              <a:ext cx="282871" cy="32097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388164" y="3155841"/>
            <a:ext cx="9293067" cy="8942337"/>
            <a:chOff x="0" y="0"/>
            <a:chExt cx="2447557" cy="2355183"/>
          </a:xfrm>
        </p:grpSpPr>
        <p:sp>
          <p:nvSpPr>
            <p:cNvPr id="18" name="Freeform 18"/>
            <p:cNvSpPr/>
            <p:nvPr/>
          </p:nvSpPr>
          <p:spPr>
            <a:xfrm>
              <a:off x="0" y="0"/>
              <a:ext cx="2447557" cy="2355183"/>
            </a:xfrm>
            <a:custGeom>
              <a:avLst/>
              <a:gdLst/>
              <a:ahLst/>
              <a:cxnLst/>
              <a:rect l="l" t="t" r="r" b="b"/>
              <a:pathLst>
                <a:path w="2447557" h="2355183">
                  <a:moveTo>
                    <a:pt x="0" y="0"/>
                  </a:moveTo>
                  <a:lnTo>
                    <a:pt x="2447557" y="0"/>
                  </a:lnTo>
                  <a:lnTo>
                    <a:pt x="2447557" y="2355183"/>
                  </a:lnTo>
                  <a:lnTo>
                    <a:pt x="0" y="2355183"/>
                  </a:lnTo>
                  <a:close/>
                </a:path>
              </a:pathLst>
            </a:custGeom>
            <a:solidFill>
              <a:srgbClr val="000000"/>
            </a:solidFill>
            <a:ln w="133350" cap="sq">
              <a:solidFill>
                <a:srgbClr val="BD9415"/>
              </a:solidFill>
              <a:prstDash val="dash"/>
              <a:miter/>
            </a:ln>
          </p:spPr>
        </p:sp>
        <p:sp>
          <p:nvSpPr>
            <p:cNvPr id="19" name="TextBox 19"/>
            <p:cNvSpPr txBox="1"/>
            <p:nvPr/>
          </p:nvSpPr>
          <p:spPr>
            <a:xfrm>
              <a:off x="0" y="-38100"/>
              <a:ext cx="2447557" cy="2393283"/>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200635" y="2772245"/>
            <a:ext cx="1301254" cy="130125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61852" y="2870517"/>
            <a:ext cx="778820" cy="1104710"/>
          </a:xfrm>
          <a:custGeom>
            <a:avLst/>
            <a:gdLst/>
            <a:ahLst/>
            <a:cxnLst/>
            <a:rect l="l" t="t" r="r" b="b"/>
            <a:pathLst>
              <a:path w="778820" h="1104710">
                <a:moveTo>
                  <a:pt x="0" y="0"/>
                </a:moveTo>
                <a:lnTo>
                  <a:pt x="778820" y="0"/>
                </a:lnTo>
                <a:lnTo>
                  <a:pt x="778820" y="1104710"/>
                </a:lnTo>
                <a:lnTo>
                  <a:pt x="0" y="11047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8362904" y="6201295"/>
            <a:ext cx="4039985" cy="4114800"/>
          </a:xfrm>
          <a:custGeom>
            <a:avLst/>
            <a:gdLst/>
            <a:ahLst/>
            <a:cxnLst/>
            <a:rect l="l" t="t" r="r" b="b"/>
            <a:pathLst>
              <a:path w="4039985" h="4114800">
                <a:moveTo>
                  <a:pt x="0" y="0"/>
                </a:moveTo>
                <a:lnTo>
                  <a:pt x="4039985" y="0"/>
                </a:lnTo>
                <a:lnTo>
                  <a:pt x="403998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TextBox 25"/>
          <p:cNvSpPr txBox="1"/>
          <p:nvPr/>
        </p:nvSpPr>
        <p:spPr>
          <a:xfrm>
            <a:off x="696241" y="421510"/>
            <a:ext cx="9849821" cy="2084035"/>
          </a:xfrm>
          <a:prstGeom prst="rect">
            <a:avLst/>
          </a:prstGeom>
        </p:spPr>
        <p:txBody>
          <a:bodyPr lIns="0" tIns="0" rIns="0" bIns="0" rtlCol="0" anchor="t">
            <a:spAutoFit/>
          </a:bodyPr>
          <a:lstStyle/>
          <a:p>
            <a:pPr algn="l">
              <a:lnSpc>
                <a:spcPts val="5366"/>
              </a:lnSpc>
            </a:pPr>
            <a:r>
              <a:rPr lang="en-US" sz="5832" b="1">
                <a:solidFill>
                  <a:srgbClr val="680F17"/>
                </a:solidFill>
                <a:latin typeface="Asap Condensed Bold"/>
                <a:ea typeface="Asap Condensed Bold"/>
                <a:cs typeface="Asap Condensed Bold"/>
                <a:sym typeface="Asap Condensed Bold"/>
              </a:rPr>
              <a:t>TRANSPORTATION, DISTRIBUTION &amp; LOGISTICS: DUAL CREDIT AUTOMOTIVE</a:t>
            </a:r>
          </a:p>
        </p:txBody>
      </p:sp>
      <p:sp>
        <p:nvSpPr>
          <p:cNvPr id="26" name="TextBox 26"/>
          <p:cNvSpPr txBox="1"/>
          <p:nvPr/>
        </p:nvSpPr>
        <p:spPr>
          <a:xfrm>
            <a:off x="696241" y="4206849"/>
            <a:ext cx="7434841" cy="4485288"/>
          </a:xfrm>
          <a:prstGeom prst="rect">
            <a:avLst/>
          </a:prstGeom>
        </p:spPr>
        <p:txBody>
          <a:bodyPr lIns="0" tIns="0" rIns="0" bIns="0" rtlCol="0" anchor="t">
            <a:spAutoFit/>
          </a:bodyPr>
          <a:lstStyle/>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Automotive Basics​</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Automotive Technology I​</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Automotive Technology II with Lab​</a:t>
            </a:r>
          </a:p>
          <a:p>
            <a:pPr marL="681862" lvl="1" indent="-340931" algn="l">
              <a:lnSpc>
                <a:spcPts val="5116"/>
              </a:lnSpc>
              <a:buFont typeface="Arial"/>
              <a:buChar char="•"/>
            </a:pPr>
            <a:r>
              <a:rPr lang="en-US" sz="3158" b="1">
                <a:solidFill>
                  <a:srgbClr val="FEFEFE"/>
                </a:solidFill>
                <a:latin typeface="Montserrat Bold"/>
                <a:ea typeface="Montserrat Bold"/>
                <a:cs typeface="Montserrat Bold"/>
                <a:sym typeface="Montserrat Bold"/>
              </a:rPr>
              <a:t>DC Practicum in Transportation with Lab​</a:t>
            </a:r>
          </a:p>
          <a:p>
            <a:pPr algn="l">
              <a:lnSpc>
                <a:spcPts val="5116"/>
              </a:lnSpc>
            </a:pPr>
            <a:endParaRPr lang="en-US" sz="3158" b="1">
              <a:solidFill>
                <a:srgbClr val="FEFEFE"/>
              </a:solidFill>
              <a:latin typeface="Montserrat Bold"/>
              <a:ea typeface="Montserrat Bold"/>
              <a:cs typeface="Montserrat Bold"/>
              <a:sym typeface="Montserrat Bo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521895" y="-892696"/>
            <a:ext cx="12120861" cy="12120861"/>
          </a:xfrm>
          <a:custGeom>
            <a:avLst/>
            <a:gdLst/>
            <a:ahLst/>
            <a:cxnLst/>
            <a:rect l="l" t="t" r="r" b="b"/>
            <a:pathLst>
              <a:path w="12120861" h="12120861">
                <a:moveTo>
                  <a:pt x="0" y="0"/>
                </a:moveTo>
                <a:lnTo>
                  <a:pt x="12120861" y="0"/>
                </a:lnTo>
                <a:lnTo>
                  <a:pt x="12120861" y="12120860"/>
                </a:lnTo>
                <a:lnTo>
                  <a:pt x="0" y="121208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391694" y="-1804686"/>
            <a:ext cx="4563554" cy="4563554"/>
          </a:xfrm>
          <a:custGeom>
            <a:avLst/>
            <a:gdLst/>
            <a:ahLst/>
            <a:cxnLst/>
            <a:rect l="l" t="t" r="r" b="b"/>
            <a:pathLst>
              <a:path w="4563554" h="4563554">
                <a:moveTo>
                  <a:pt x="0" y="0"/>
                </a:moveTo>
                <a:lnTo>
                  <a:pt x="4563554" y="0"/>
                </a:lnTo>
                <a:lnTo>
                  <a:pt x="4563554" y="4563554"/>
                </a:lnTo>
                <a:lnTo>
                  <a:pt x="0" y="45635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35616" flipH="1">
            <a:off x="3997543" y="8268734"/>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1860627" y="1847335"/>
            <a:ext cx="20148627" cy="7089035"/>
            <a:chOff x="0" y="0"/>
            <a:chExt cx="5306634" cy="1867071"/>
          </a:xfrm>
        </p:grpSpPr>
        <p:sp>
          <p:nvSpPr>
            <p:cNvPr id="6" name="Freeform 6"/>
            <p:cNvSpPr/>
            <p:nvPr/>
          </p:nvSpPr>
          <p:spPr>
            <a:xfrm>
              <a:off x="0" y="0"/>
              <a:ext cx="5306634" cy="1867071"/>
            </a:xfrm>
            <a:custGeom>
              <a:avLst/>
              <a:gdLst/>
              <a:ahLst/>
              <a:cxnLst/>
              <a:rect l="l" t="t" r="r" b="b"/>
              <a:pathLst>
                <a:path w="5306634" h="1867071">
                  <a:moveTo>
                    <a:pt x="0" y="0"/>
                  </a:moveTo>
                  <a:lnTo>
                    <a:pt x="5306634" y="0"/>
                  </a:lnTo>
                  <a:lnTo>
                    <a:pt x="5306634" y="1867071"/>
                  </a:lnTo>
                  <a:lnTo>
                    <a:pt x="0" y="1867071"/>
                  </a:lnTo>
                  <a:close/>
                </a:path>
              </a:pathLst>
            </a:custGeom>
            <a:solidFill>
              <a:srgbClr val="000000"/>
            </a:solidFill>
          </p:spPr>
        </p:sp>
        <p:sp>
          <p:nvSpPr>
            <p:cNvPr id="7" name="TextBox 7"/>
            <p:cNvSpPr txBox="1"/>
            <p:nvPr/>
          </p:nvSpPr>
          <p:spPr>
            <a:xfrm>
              <a:off x="0" y="-38100"/>
              <a:ext cx="5306634" cy="190517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737528" y="322937"/>
            <a:ext cx="9689594" cy="96895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1010"/>
            </a:solidFill>
          </p:spPr>
        </p:sp>
        <p:sp>
          <p:nvSpPr>
            <p:cNvPr id="10" name="TextBox 10"/>
            <p:cNvSpPr txBox="1"/>
            <p:nvPr/>
          </p:nvSpPr>
          <p:spPr>
            <a:xfrm>
              <a:off x="76200" y="38100"/>
              <a:ext cx="660400" cy="698500"/>
            </a:xfrm>
            <a:prstGeom prst="rect">
              <a:avLst/>
            </a:prstGeom>
          </p:spPr>
          <p:txBody>
            <a:bodyPr lIns="67130" tIns="67130" rIns="67130" bIns="67130" rtlCol="0" anchor="ctr"/>
            <a:lstStyle/>
            <a:p>
              <a:pPr algn="ctr">
                <a:lnSpc>
                  <a:spcPts val="2659"/>
                </a:lnSpc>
                <a:spcBef>
                  <a:spcPct val="0"/>
                </a:spcBef>
              </a:pPr>
              <a:endParaRPr/>
            </a:p>
          </p:txBody>
        </p:sp>
      </p:grpSp>
      <p:grpSp>
        <p:nvGrpSpPr>
          <p:cNvPr id="11" name="Group 11"/>
          <p:cNvGrpSpPr>
            <a:grpSpLocks noChangeAspect="1"/>
          </p:cNvGrpSpPr>
          <p:nvPr/>
        </p:nvGrpSpPr>
        <p:grpSpPr>
          <a:xfrm>
            <a:off x="11490789" y="984324"/>
            <a:ext cx="8366819" cy="8366819"/>
            <a:chOff x="0" y="0"/>
            <a:chExt cx="6350000" cy="6350000"/>
          </a:xfrm>
        </p:grpSpPr>
        <p:sp>
          <p:nvSpPr>
            <p:cNvPr id="12" name="Freeform 12"/>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id="13" name="Freeform 13"/>
            <p:cNvSpPr/>
            <p:nvPr/>
          </p:nvSpPr>
          <p:spPr>
            <a:xfrm>
              <a:off x="284320" y="415956"/>
              <a:ext cx="5781360" cy="5518089"/>
            </a:xfrm>
            <a:custGeom>
              <a:avLst/>
              <a:gdLst/>
              <a:ahLst/>
              <a:cxnLst/>
              <a:rect l="l" t="t" r="r" b="b"/>
              <a:pathLst>
                <a:path w="5781360" h="5518089">
                  <a:moveTo>
                    <a:pt x="2890680" y="4414"/>
                  </a:moveTo>
                  <a:cubicBezTo>
                    <a:pt x="1903611" y="0"/>
                    <a:pt x="989627" y="524062"/>
                    <a:pt x="494813" y="1378160"/>
                  </a:cubicBezTo>
                  <a:cubicBezTo>
                    <a:pt x="0" y="2232259"/>
                    <a:pt x="0" y="3285829"/>
                    <a:pt x="494813" y="4139928"/>
                  </a:cubicBezTo>
                  <a:cubicBezTo>
                    <a:pt x="989627" y="4994026"/>
                    <a:pt x="1903611" y="5518088"/>
                    <a:pt x="2890680" y="5513674"/>
                  </a:cubicBezTo>
                  <a:cubicBezTo>
                    <a:pt x="3877749" y="5518088"/>
                    <a:pt x="4791733" y="4994026"/>
                    <a:pt x="5286547" y="4139928"/>
                  </a:cubicBezTo>
                  <a:cubicBezTo>
                    <a:pt x="5781360" y="3285829"/>
                    <a:pt x="5781360" y="2232259"/>
                    <a:pt x="5286547" y="1378161"/>
                  </a:cubicBezTo>
                  <a:cubicBezTo>
                    <a:pt x="4791733" y="524062"/>
                    <a:pt x="3877749" y="0"/>
                    <a:pt x="2890680" y="4414"/>
                  </a:cubicBezTo>
                  <a:close/>
                </a:path>
              </a:pathLst>
            </a:custGeom>
            <a:blipFill>
              <a:blip r:embed="rId6"/>
              <a:stretch>
                <a:fillRect l="-26727" r="-26727"/>
              </a:stretch>
            </a:blipFill>
          </p:spPr>
        </p:sp>
      </p:grpSp>
      <p:sp>
        <p:nvSpPr>
          <p:cNvPr id="14" name="Freeform 14"/>
          <p:cNvSpPr/>
          <p:nvPr/>
        </p:nvSpPr>
        <p:spPr>
          <a:xfrm>
            <a:off x="391694" y="2941865"/>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a:off x="391694" y="476007"/>
            <a:ext cx="1458293" cy="1105386"/>
          </a:xfrm>
          <a:custGeom>
            <a:avLst/>
            <a:gdLst/>
            <a:ahLst/>
            <a:cxnLst/>
            <a:rect l="l" t="t" r="r" b="b"/>
            <a:pathLst>
              <a:path w="1458293" h="1105386">
                <a:moveTo>
                  <a:pt x="0" y="0"/>
                </a:moveTo>
                <a:lnTo>
                  <a:pt x="1458293" y="0"/>
                </a:lnTo>
                <a:lnTo>
                  <a:pt x="1458293" y="1105386"/>
                </a:lnTo>
                <a:lnTo>
                  <a:pt x="0" y="1105386"/>
                </a:lnTo>
                <a:lnTo>
                  <a:pt x="0" y="0"/>
                </a:lnTo>
                <a:close/>
              </a:path>
            </a:pathLst>
          </a:custGeom>
          <a:blipFill>
            <a:blip r:embed="rId9"/>
            <a:stretch>
              <a:fillRect/>
            </a:stretch>
          </a:blipFill>
        </p:spPr>
      </p:sp>
      <p:sp>
        <p:nvSpPr>
          <p:cNvPr id="16" name="TextBox 16"/>
          <p:cNvSpPr txBox="1"/>
          <p:nvPr/>
        </p:nvSpPr>
        <p:spPr>
          <a:xfrm>
            <a:off x="268139" y="3937601"/>
            <a:ext cx="13231932" cy="2161428"/>
          </a:xfrm>
          <a:prstGeom prst="rect">
            <a:avLst/>
          </a:prstGeom>
        </p:spPr>
        <p:txBody>
          <a:bodyPr lIns="0" tIns="0" rIns="0" bIns="0" rtlCol="0" anchor="t">
            <a:spAutoFit/>
          </a:bodyPr>
          <a:lstStyle/>
          <a:p>
            <a:pPr algn="ctr">
              <a:lnSpc>
                <a:spcPts val="8489"/>
              </a:lnSpc>
            </a:pPr>
            <a:r>
              <a:rPr lang="en-US" sz="7382" b="1">
                <a:solidFill>
                  <a:srgbClr val="FFFFFF"/>
                </a:solidFill>
                <a:latin typeface="Montserrat Bold"/>
                <a:ea typeface="Montserrat Bold"/>
                <a:cs typeface="Montserrat Bold"/>
                <a:sym typeface="Montserrat Bold"/>
              </a:rPr>
              <a:t>HAWK </a:t>
            </a:r>
          </a:p>
          <a:p>
            <a:pPr algn="ctr">
              <a:lnSpc>
                <a:spcPts val="8489"/>
              </a:lnSpc>
            </a:pPr>
            <a:r>
              <a:rPr lang="en-US" sz="7382" b="1">
                <a:solidFill>
                  <a:srgbClr val="FFFFFF"/>
                </a:solidFill>
                <a:latin typeface="Montserrat Bold"/>
                <a:ea typeface="Montserrat Bold"/>
                <a:cs typeface="Montserrat Bold"/>
                <a:sym typeface="Montserrat Bold"/>
              </a:rPr>
              <a:t>SCHOLARS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87195" y="-2227957"/>
            <a:ext cx="5649015" cy="4455914"/>
            <a:chOff x="0" y="0"/>
            <a:chExt cx="911631" cy="719090"/>
          </a:xfrm>
        </p:grpSpPr>
        <p:sp>
          <p:nvSpPr>
            <p:cNvPr id="3" name="Freeform 3"/>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4" name="TextBox 4"/>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515655" y="1375444"/>
            <a:ext cx="7277531" cy="6254128"/>
            <a:chOff x="0" y="0"/>
            <a:chExt cx="812800" cy="698500"/>
          </a:xfrm>
        </p:grpSpPr>
        <p:sp>
          <p:nvSpPr>
            <p:cNvPr id="6" name="Freeform 6"/>
            <p:cNvSpPr/>
            <p:nvPr/>
          </p:nvSpPr>
          <p:spPr>
            <a:xfrm>
              <a:off x="3881" y="0"/>
              <a:ext cx="805037" cy="698500"/>
            </a:xfrm>
            <a:custGeom>
              <a:avLst/>
              <a:gdLst/>
              <a:ahLst/>
              <a:cxnLst/>
              <a:rect l="l" t="t" r="r" b="b"/>
              <a:pathLst>
                <a:path w="805037" h="698500">
                  <a:moveTo>
                    <a:pt x="798754" y="366721"/>
                  </a:moveTo>
                  <a:lnTo>
                    <a:pt x="615884" y="681029"/>
                  </a:lnTo>
                  <a:cubicBezTo>
                    <a:pt x="609591" y="691846"/>
                    <a:pt x="598021" y="698500"/>
                    <a:pt x="585507" y="698500"/>
                  </a:cubicBezTo>
                  <a:lnTo>
                    <a:pt x="219531" y="698500"/>
                  </a:lnTo>
                  <a:cubicBezTo>
                    <a:pt x="207017" y="698500"/>
                    <a:pt x="195447" y="691846"/>
                    <a:pt x="189154" y="681029"/>
                  </a:cubicBezTo>
                  <a:lnTo>
                    <a:pt x="6284" y="366721"/>
                  </a:lnTo>
                  <a:cubicBezTo>
                    <a:pt x="0" y="355921"/>
                    <a:pt x="0" y="342579"/>
                    <a:pt x="6284" y="331779"/>
                  </a:cubicBezTo>
                  <a:lnTo>
                    <a:pt x="189154" y="17471"/>
                  </a:lnTo>
                  <a:cubicBezTo>
                    <a:pt x="195447" y="6654"/>
                    <a:pt x="207017" y="0"/>
                    <a:pt x="219531" y="0"/>
                  </a:cubicBezTo>
                  <a:lnTo>
                    <a:pt x="585507" y="0"/>
                  </a:lnTo>
                  <a:cubicBezTo>
                    <a:pt x="598021" y="0"/>
                    <a:pt x="609591" y="6654"/>
                    <a:pt x="615884" y="17471"/>
                  </a:cubicBezTo>
                  <a:lnTo>
                    <a:pt x="798754" y="331779"/>
                  </a:lnTo>
                  <a:cubicBezTo>
                    <a:pt x="805038" y="342579"/>
                    <a:pt x="805038" y="355921"/>
                    <a:pt x="798754" y="366721"/>
                  </a:cubicBezTo>
                  <a:close/>
                </a:path>
              </a:pathLst>
            </a:custGeom>
            <a:solidFill>
              <a:srgbClr val="471010"/>
            </a:solidFill>
          </p:spPr>
        </p:sp>
        <p:sp>
          <p:nvSpPr>
            <p:cNvPr id="7" name="TextBox 7"/>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3975838" y="6619529"/>
            <a:ext cx="5464008" cy="4695632"/>
            <a:chOff x="0" y="0"/>
            <a:chExt cx="812800" cy="698500"/>
          </a:xfrm>
        </p:grpSpPr>
        <p:sp>
          <p:nvSpPr>
            <p:cNvPr id="9" name="Freeform 9"/>
            <p:cNvSpPr/>
            <p:nvPr/>
          </p:nvSpPr>
          <p:spPr>
            <a:xfrm>
              <a:off x="5170" y="0"/>
              <a:ext cx="802461" cy="698500"/>
            </a:xfrm>
            <a:custGeom>
              <a:avLst/>
              <a:gdLst/>
              <a:ahLst/>
              <a:cxnLst/>
              <a:rect l="l" t="t" r="r" b="b"/>
              <a:pathLst>
                <a:path w="802461" h="698500">
                  <a:moveTo>
                    <a:pt x="794092" y="372519"/>
                  </a:moveTo>
                  <a:lnTo>
                    <a:pt x="617968" y="675231"/>
                  </a:lnTo>
                  <a:cubicBezTo>
                    <a:pt x="609586" y="689637"/>
                    <a:pt x="594176" y="698500"/>
                    <a:pt x="577509" y="698500"/>
                  </a:cubicBezTo>
                  <a:lnTo>
                    <a:pt x="224951" y="698500"/>
                  </a:lnTo>
                  <a:cubicBezTo>
                    <a:pt x="208284" y="698500"/>
                    <a:pt x="192874" y="689637"/>
                    <a:pt x="184492" y="675231"/>
                  </a:cubicBezTo>
                  <a:lnTo>
                    <a:pt x="8368" y="372519"/>
                  </a:lnTo>
                  <a:cubicBezTo>
                    <a:pt x="0" y="358135"/>
                    <a:pt x="0" y="340365"/>
                    <a:pt x="8368" y="325981"/>
                  </a:cubicBezTo>
                  <a:lnTo>
                    <a:pt x="184492" y="23269"/>
                  </a:lnTo>
                  <a:cubicBezTo>
                    <a:pt x="192874" y="8863"/>
                    <a:pt x="208284" y="0"/>
                    <a:pt x="224951" y="0"/>
                  </a:cubicBezTo>
                  <a:lnTo>
                    <a:pt x="577509" y="0"/>
                  </a:lnTo>
                  <a:cubicBezTo>
                    <a:pt x="594176" y="0"/>
                    <a:pt x="609586" y="8863"/>
                    <a:pt x="617968" y="23269"/>
                  </a:cubicBezTo>
                  <a:lnTo>
                    <a:pt x="794092" y="325981"/>
                  </a:lnTo>
                  <a:cubicBezTo>
                    <a:pt x="802460" y="340365"/>
                    <a:pt x="802460" y="358135"/>
                    <a:pt x="794092" y="372519"/>
                  </a:cubicBezTo>
                  <a:close/>
                </a:path>
              </a:pathLst>
            </a:custGeom>
            <a:solidFill>
              <a:srgbClr val="000000"/>
            </a:solidFill>
          </p:spPr>
        </p:sp>
        <p:sp>
          <p:nvSpPr>
            <p:cNvPr id="10" name="TextBox 10"/>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4860337" y="7162564"/>
            <a:ext cx="3427663" cy="2945648"/>
            <a:chOff x="0" y="0"/>
            <a:chExt cx="812800" cy="698500"/>
          </a:xfrm>
        </p:grpSpPr>
        <p:sp>
          <p:nvSpPr>
            <p:cNvPr id="12" name="Freeform 12"/>
            <p:cNvSpPr/>
            <p:nvPr/>
          </p:nvSpPr>
          <p:spPr>
            <a:xfrm>
              <a:off x="7807" y="0"/>
              <a:ext cx="797186" cy="698500"/>
            </a:xfrm>
            <a:custGeom>
              <a:avLst/>
              <a:gdLst/>
              <a:ahLst/>
              <a:cxnLst/>
              <a:rect l="l" t="t" r="r" b="b"/>
              <a:pathLst>
                <a:path w="797186" h="698500">
                  <a:moveTo>
                    <a:pt x="784547" y="384391"/>
                  </a:moveTo>
                  <a:lnTo>
                    <a:pt x="622239" y="663359"/>
                  </a:lnTo>
                  <a:cubicBezTo>
                    <a:pt x="609580" y="685116"/>
                    <a:pt x="586308" y="698500"/>
                    <a:pt x="561137" y="698500"/>
                  </a:cubicBezTo>
                  <a:lnTo>
                    <a:pt x="236049" y="698500"/>
                  </a:lnTo>
                  <a:cubicBezTo>
                    <a:pt x="210878" y="698500"/>
                    <a:pt x="187606" y="685116"/>
                    <a:pt x="174947" y="663359"/>
                  </a:cubicBezTo>
                  <a:lnTo>
                    <a:pt x="12639" y="384391"/>
                  </a:lnTo>
                  <a:cubicBezTo>
                    <a:pt x="0" y="362668"/>
                    <a:pt x="0" y="335832"/>
                    <a:pt x="12639" y="314109"/>
                  </a:cubicBezTo>
                  <a:lnTo>
                    <a:pt x="174947" y="35141"/>
                  </a:lnTo>
                  <a:cubicBezTo>
                    <a:pt x="187606" y="13384"/>
                    <a:pt x="210878" y="0"/>
                    <a:pt x="236049" y="0"/>
                  </a:cubicBezTo>
                  <a:lnTo>
                    <a:pt x="561137" y="0"/>
                  </a:lnTo>
                  <a:cubicBezTo>
                    <a:pt x="586308" y="0"/>
                    <a:pt x="609580" y="13384"/>
                    <a:pt x="622239" y="35141"/>
                  </a:cubicBezTo>
                  <a:lnTo>
                    <a:pt x="784547" y="314109"/>
                  </a:lnTo>
                  <a:cubicBezTo>
                    <a:pt x="797186" y="335832"/>
                    <a:pt x="797186" y="362668"/>
                    <a:pt x="784547" y="384391"/>
                  </a:cubicBezTo>
                  <a:close/>
                </a:path>
              </a:pathLst>
            </a:custGeom>
            <a:solidFill>
              <a:srgbClr val="000000">
                <a:alpha val="0"/>
              </a:srgbClr>
            </a:solidFill>
            <a:ln w="142875" cap="sq">
              <a:solidFill>
                <a:srgbClr val="BD9415"/>
              </a:solidFill>
              <a:prstDash val="solid"/>
              <a:miter/>
            </a:ln>
          </p:spPr>
        </p:sp>
        <p:sp>
          <p:nvSpPr>
            <p:cNvPr id="13" name="TextBox 13"/>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6182190" y="2385487"/>
            <a:ext cx="4926885" cy="4234042"/>
            <a:chOff x="0" y="0"/>
            <a:chExt cx="812800" cy="698500"/>
          </a:xfrm>
        </p:grpSpPr>
        <p:sp>
          <p:nvSpPr>
            <p:cNvPr id="15" name="Freeform 15"/>
            <p:cNvSpPr/>
            <p:nvPr/>
          </p:nvSpPr>
          <p:spPr>
            <a:xfrm>
              <a:off x="5431" y="0"/>
              <a:ext cx="801937" cy="698500"/>
            </a:xfrm>
            <a:custGeom>
              <a:avLst/>
              <a:gdLst/>
              <a:ahLst/>
              <a:cxnLst/>
              <a:rect l="l" t="t" r="r" b="b"/>
              <a:pathLst>
                <a:path w="801937" h="698500">
                  <a:moveTo>
                    <a:pt x="793145" y="373698"/>
                  </a:moveTo>
                  <a:lnTo>
                    <a:pt x="618393" y="674052"/>
                  </a:lnTo>
                  <a:cubicBezTo>
                    <a:pt x="609587" y="689188"/>
                    <a:pt x="593396" y="698500"/>
                    <a:pt x="575884" y="698500"/>
                  </a:cubicBezTo>
                  <a:lnTo>
                    <a:pt x="226054" y="698500"/>
                  </a:lnTo>
                  <a:cubicBezTo>
                    <a:pt x="208542" y="698500"/>
                    <a:pt x="192351" y="689188"/>
                    <a:pt x="183545" y="674052"/>
                  </a:cubicBezTo>
                  <a:lnTo>
                    <a:pt x="8793" y="373698"/>
                  </a:lnTo>
                  <a:cubicBezTo>
                    <a:pt x="0" y="358585"/>
                    <a:pt x="0" y="339915"/>
                    <a:pt x="8793" y="324802"/>
                  </a:cubicBezTo>
                  <a:lnTo>
                    <a:pt x="183545" y="24448"/>
                  </a:lnTo>
                  <a:cubicBezTo>
                    <a:pt x="192351" y="9312"/>
                    <a:pt x="208542" y="0"/>
                    <a:pt x="226054" y="0"/>
                  </a:cubicBezTo>
                  <a:lnTo>
                    <a:pt x="575884" y="0"/>
                  </a:lnTo>
                  <a:cubicBezTo>
                    <a:pt x="593396" y="0"/>
                    <a:pt x="609587" y="9312"/>
                    <a:pt x="618393" y="24448"/>
                  </a:cubicBezTo>
                  <a:lnTo>
                    <a:pt x="793145" y="324802"/>
                  </a:lnTo>
                  <a:cubicBezTo>
                    <a:pt x="801938" y="339915"/>
                    <a:pt x="801938" y="358585"/>
                    <a:pt x="793145" y="373698"/>
                  </a:cubicBezTo>
                  <a:close/>
                </a:path>
              </a:pathLst>
            </a:custGeom>
            <a:solidFill>
              <a:srgbClr val="000000">
                <a:alpha val="0"/>
              </a:srgbClr>
            </a:solidFill>
            <a:ln w="142875" cap="sq">
              <a:gradFill>
                <a:gsLst>
                  <a:gs pos="0">
                    <a:srgbClr val="430610">
                      <a:alpha val="100000"/>
                    </a:srgbClr>
                  </a:gs>
                  <a:gs pos="50000">
                    <a:srgbClr val="75131A">
                      <a:alpha val="100000"/>
                    </a:srgbClr>
                  </a:gs>
                  <a:gs pos="100000">
                    <a:srgbClr val="75131A">
                      <a:alpha val="100000"/>
                    </a:srgbClr>
                  </a:gs>
                </a:gsLst>
                <a:lin ang="0"/>
              </a:gradFill>
              <a:prstDash val="solid"/>
              <a:miter/>
            </a:ln>
          </p:spPr>
        </p:sp>
        <p:sp>
          <p:nvSpPr>
            <p:cNvPr id="16" name="TextBox 16"/>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825389" y="-102304"/>
            <a:ext cx="12750502" cy="3628178"/>
          </a:xfrm>
          <a:prstGeom prst="rect">
            <a:avLst/>
          </a:prstGeom>
        </p:spPr>
        <p:txBody>
          <a:bodyPr lIns="0" tIns="0" rIns="0" bIns="0" rtlCol="0" anchor="t">
            <a:spAutoFit/>
          </a:bodyPr>
          <a:lstStyle/>
          <a:p>
            <a:pPr algn="l">
              <a:lnSpc>
                <a:spcPts val="5645"/>
              </a:lnSpc>
            </a:pPr>
            <a:r>
              <a:rPr lang="en-US" sz="6136" b="1">
                <a:solidFill>
                  <a:srgbClr val="680F17"/>
                </a:solidFill>
                <a:latin typeface="Asap Condensed Bold"/>
                <a:ea typeface="Asap Condensed Bold"/>
                <a:cs typeface="Asap Condensed Bold"/>
                <a:sym typeface="Asap Condensed Bold"/>
              </a:rPr>
              <a:t>​</a:t>
            </a:r>
          </a:p>
          <a:p>
            <a:pPr algn="l">
              <a:lnSpc>
                <a:spcPts val="5645"/>
              </a:lnSpc>
            </a:pPr>
            <a:r>
              <a:rPr lang="en-US" sz="6136" b="1">
                <a:solidFill>
                  <a:srgbClr val="680F17"/>
                </a:solidFill>
                <a:latin typeface="Asap Condensed Bold"/>
                <a:ea typeface="Asap Condensed Bold"/>
                <a:cs typeface="Asap Condensed Bold"/>
                <a:sym typeface="Asap Condensed Bold"/>
              </a:rPr>
              <a:t>​</a:t>
            </a:r>
          </a:p>
          <a:p>
            <a:pPr algn="l">
              <a:lnSpc>
                <a:spcPts val="5645"/>
              </a:lnSpc>
            </a:pPr>
            <a:r>
              <a:rPr lang="en-US" sz="6136" b="1">
                <a:solidFill>
                  <a:srgbClr val="680F17"/>
                </a:solidFill>
                <a:latin typeface="Asap Condensed Bold"/>
                <a:ea typeface="Asap Condensed Bold"/>
                <a:cs typeface="Asap Condensed Bold"/>
                <a:sym typeface="Asap Condensed Bold"/>
              </a:rPr>
              <a:t>What is Hawk Scholars Academy?​</a:t>
            </a:r>
          </a:p>
          <a:p>
            <a:pPr algn="l">
              <a:lnSpc>
                <a:spcPts val="5645"/>
              </a:lnSpc>
            </a:pPr>
            <a:r>
              <a:rPr lang="en-US" sz="6136" b="1">
                <a:solidFill>
                  <a:srgbClr val="680F17"/>
                </a:solidFill>
                <a:latin typeface="Asap Condensed Bold"/>
                <a:ea typeface="Asap Condensed Bold"/>
                <a:cs typeface="Asap Condensed Bold"/>
                <a:sym typeface="Asap Condensed Bold"/>
              </a:rPr>
              <a:t>​</a:t>
            </a:r>
          </a:p>
          <a:p>
            <a:pPr algn="l">
              <a:lnSpc>
                <a:spcPts val="5645"/>
              </a:lnSpc>
            </a:pPr>
            <a:r>
              <a:rPr lang="en-US" sz="6136" b="1">
                <a:solidFill>
                  <a:srgbClr val="680F17"/>
                </a:solidFill>
                <a:latin typeface="Asap Condensed Bold"/>
                <a:ea typeface="Asap Condensed Bold"/>
                <a:cs typeface="Asap Condensed Bold"/>
                <a:sym typeface="Asap Condensed Bold"/>
              </a:rPr>
              <a:t>​</a:t>
            </a:r>
          </a:p>
        </p:txBody>
      </p:sp>
      <p:sp>
        <p:nvSpPr>
          <p:cNvPr id="18" name="TextBox 18"/>
          <p:cNvSpPr txBox="1"/>
          <p:nvPr/>
        </p:nvSpPr>
        <p:spPr>
          <a:xfrm>
            <a:off x="825389" y="2689643"/>
            <a:ext cx="10925427" cy="3492162"/>
          </a:xfrm>
          <a:prstGeom prst="rect">
            <a:avLst/>
          </a:prstGeom>
        </p:spPr>
        <p:txBody>
          <a:bodyPr lIns="0" tIns="0" rIns="0" bIns="0" rtlCol="0" anchor="t">
            <a:spAutoFit/>
          </a:bodyPr>
          <a:lstStyle/>
          <a:p>
            <a:pPr algn="just">
              <a:lnSpc>
                <a:spcPts val="5434"/>
              </a:lnSpc>
            </a:pPr>
            <a:r>
              <a:rPr lang="en-US" sz="3881">
                <a:solidFill>
                  <a:srgbClr val="000000"/>
                </a:solidFill>
                <a:latin typeface="Times New Roman"/>
                <a:ea typeface="Times New Roman"/>
                <a:cs typeface="Times New Roman"/>
                <a:sym typeface="Times New Roman"/>
              </a:rPr>
              <a:t>Hawk Scholars Academy is a group of students who participate in extensive dual credit coursework beginning their freshman year of high school with the goal of completing the 42 semester credit hour core curriculum during high school. </a:t>
            </a:r>
          </a:p>
        </p:txBody>
      </p:sp>
      <p:grpSp>
        <p:nvGrpSpPr>
          <p:cNvPr id="19" name="Group 19"/>
          <p:cNvGrpSpPr/>
          <p:nvPr/>
        </p:nvGrpSpPr>
        <p:grpSpPr>
          <a:xfrm>
            <a:off x="13266154" y="-674980"/>
            <a:ext cx="4888266" cy="4200854"/>
            <a:chOff x="0" y="0"/>
            <a:chExt cx="812800" cy="698500"/>
          </a:xfrm>
        </p:grpSpPr>
        <p:sp>
          <p:nvSpPr>
            <p:cNvPr id="20" name="Freeform 20"/>
            <p:cNvSpPr/>
            <p:nvPr/>
          </p:nvSpPr>
          <p:spPr>
            <a:xfrm>
              <a:off x="5474" y="0"/>
              <a:ext cx="801852" cy="698500"/>
            </a:xfrm>
            <a:custGeom>
              <a:avLst/>
              <a:gdLst/>
              <a:ahLst/>
              <a:cxnLst/>
              <a:rect l="l" t="t" r="r" b="b"/>
              <a:pathLst>
                <a:path w="801852" h="698500">
                  <a:moveTo>
                    <a:pt x="792990" y="373891"/>
                  </a:moveTo>
                  <a:lnTo>
                    <a:pt x="618462" y="673859"/>
                  </a:lnTo>
                  <a:cubicBezTo>
                    <a:pt x="609586" y="689115"/>
                    <a:pt x="593268" y="698500"/>
                    <a:pt x="575618" y="698500"/>
                  </a:cubicBezTo>
                  <a:lnTo>
                    <a:pt x="226234" y="698500"/>
                  </a:lnTo>
                  <a:cubicBezTo>
                    <a:pt x="208584" y="698500"/>
                    <a:pt x="192266" y="689115"/>
                    <a:pt x="183390" y="673859"/>
                  </a:cubicBezTo>
                  <a:lnTo>
                    <a:pt x="8862" y="373891"/>
                  </a:lnTo>
                  <a:cubicBezTo>
                    <a:pt x="0" y="358659"/>
                    <a:pt x="0" y="339841"/>
                    <a:pt x="8862" y="324609"/>
                  </a:cubicBezTo>
                  <a:lnTo>
                    <a:pt x="183390" y="24641"/>
                  </a:lnTo>
                  <a:cubicBezTo>
                    <a:pt x="192266" y="9385"/>
                    <a:pt x="208584" y="0"/>
                    <a:pt x="226234" y="0"/>
                  </a:cubicBezTo>
                  <a:lnTo>
                    <a:pt x="575618" y="0"/>
                  </a:lnTo>
                  <a:cubicBezTo>
                    <a:pt x="593268" y="0"/>
                    <a:pt x="609586" y="9385"/>
                    <a:pt x="618462" y="24641"/>
                  </a:cubicBezTo>
                  <a:lnTo>
                    <a:pt x="792990" y="324609"/>
                  </a:lnTo>
                  <a:cubicBezTo>
                    <a:pt x="801852" y="339841"/>
                    <a:pt x="801852" y="358659"/>
                    <a:pt x="792990" y="373891"/>
                  </a:cubicBezTo>
                  <a:close/>
                </a:path>
              </a:pathLst>
            </a:custGeom>
            <a:solidFill>
              <a:srgbClr val="000000">
                <a:alpha val="0"/>
              </a:srgbClr>
            </a:solidFill>
            <a:ln w="142875" cap="sq">
              <a:solidFill>
                <a:srgbClr val="BD9415"/>
              </a:solidFill>
              <a:prstDash val="solid"/>
              <a:miter/>
            </a:ln>
          </p:spPr>
        </p:sp>
        <p:sp>
          <p:nvSpPr>
            <p:cNvPr id="21" name="TextBox 21"/>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285679" y="8967345"/>
            <a:ext cx="1332625" cy="1010130"/>
          </a:xfrm>
          <a:custGeom>
            <a:avLst/>
            <a:gdLst/>
            <a:ahLst/>
            <a:cxnLst/>
            <a:rect l="l" t="t" r="r" b="b"/>
            <a:pathLst>
              <a:path w="1332625" h="1010130">
                <a:moveTo>
                  <a:pt x="0" y="0"/>
                </a:moveTo>
                <a:lnTo>
                  <a:pt x="1332625" y="0"/>
                </a:lnTo>
                <a:lnTo>
                  <a:pt x="1332625" y="1010129"/>
                </a:lnTo>
                <a:lnTo>
                  <a:pt x="0" y="1010129"/>
                </a:lnTo>
                <a:lnTo>
                  <a:pt x="0" y="0"/>
                </a:lnTo>
                <a:close/>
              </a:path>
            </a:pathLst>
          </a:custGeom>
          <a:blipFill>
            <a:blip r:embed="rId2"/>
            <a:stretch>
              <a:fillRect/>
            </a:stretch>
          </a:blipFill>
        </p:spPr>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oup 2"/>
          <p:cNvGrpSpPr/>
          <p:nvPr/>
        </p:nvGrpSpPr>
        <p:grpSpPr>
          <a:xfrm>
            <a:off x="14687195" y="-2227957"/>
            <a:ext cx="5649015" cy="4455914"/>
            <a:chOff x="0" y="0"/>
            <a:chExt cx="911631" cy="719090"/>
          </a:xfrm>
        </p:grpSpPr>
        <p:sp>
          <p:nvSpPr>
            <p:cNvPr id="3" name="Freeform 3"/>
            <p:cNvSpPr/>
            <p:nvPr/>
          </p:nvSpPr>
          <p:spPr>
            <a:xfrm>
              <a:off x="3326" y="0"/>
              <a:ext cx="904978" cy="719090"/>
            </a:xfrm>
            <a:custGeom>
              <a:avLst/>
              <a:gdLst/>
              <a:ahLst/>
              <a:cxnLst/>
              <a:rect l="l" t="t" r="r" b="b"/>
              <a:pathLst>
                <a:path w="904978" h="719090">
                  <a:moveTo>
                    <a:pt x="899539" y="375056"/>
                  </a:moveTo>
                  <a:lnTo>
                    <a:pt x="713871" y="703579"/>
                  </a:lnTo>
                  <a:cubicBezTo>
                    <a:pt x="708454" y="713163"/>
                    <a:pt x="698297" y="719090"/>
                    <a:pt x="687288" y="719090"/>
                  </a:cubicBezTo>
                  <a:lnTo>
                    <a:pt x="217690" y="719090"/>
                  </a:lnTo>
                  <a:cubicBezTo>
                    <a:pt x="206681" y="719090"/>
                    <a:pt x="196525" y="713163"/>
                    <a:pt x="191108" y="703579"/>
                  </a:cubicBezTo>
                  <a:lnTo>
                    <a:pt x="5440" y="375056"/>
                  </a:lnTo>
                  <a:cubicBezTo>
                    <a:pt x="0" y="365430"/>
                    <a:pt x="0" y="353659"/>
                    <a:pt x="5440" y="344034"/>
                  </a:cubicBezTo>
                  <a:lnTo>
                    <a:pt x="191108" y="15511"/>
                  </a:lnTo>
                  <a:cubicBezTo>
                    <a:pt x="196525" y="5926"/>
                    <a:pt x="206681" y="0"/>
                    <a:pt x="217690" y="0"/>
                  </a:cubicBezTo>
                  <a:lnTo>
                    <a:pt x="687288" y="0"/>
                  </a:lnTo>
                  <a:cubicBezTo>
                    <a:pt x="698297" y="0"/>
                    <a:pt x="708454" y="5926"/>
                    <a:pt x="713871" y="15511"/>
                  </a:cubicBezTo>
                  <a:lnTo>
                    <a:pt x="899539" y="344034"/>
                  </a:lnTo>
                  <a:cubicBezTo>
                    <a:pt x="904978" y="353659"/>
                    <a:pt x="904978" y="365430"/>
                    <a:pt x="899539" y="375056"/>
                  </a:cubicBezTo>
                  <a:close/>
                </a:path>
              </a:pathLst>
            </a:custGeom>
            <a:gradFill rotWithShape="1">
              <a:gsLst>
                <a:gs pos="0">
                  <a:srgbClr val="75131A">
                    <a:alpha val="100000"/>
                  </a:srgbClr>
                </a:gs>
                <a:gs pos="50000">
                  <a:srgbClr val="75131A">
                    <a:alpha val="100000"/>
                  </a:srgbClr>
                </a:gs>
                <a:gs pos="100000">
                  <a:srgbClr val="430610">
                    <a:alpha val="100000"/>
                  </a:srgbClr>
                </a:gs>
              </a:gsLst>
              <a:lin ang="0"/>
            </a:gradFill>
          </p:spPr>
        </p:sp>
        <p:sp>
          <p:nvSpPr>
            <p:cNvPr id="4" name="TextBox 4"/>
            <p:cNvSpPr txBox="1"/>
            <p:nvPr/>
          </p:nvSpPr>
          <p:spPr>
            <a:xfrm>
              <a:off x="114300" y="-38100"/>
              <a:ext cx="683031" cy="75719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4515655" y="1375444"/>
            <a:ext cx="7277531" cy="6254128"/>
            <a:chOff x="0" y="0"/>
            <a:chExt cx="812800" cy="698500"/>
          </a:xfrm>
        </p:grpSpPr>
        <p:sp>
          <p:nvSpPr>
            <p:cNvPr id="6" name="Freeform 6"/>
            <p:cNvSpPr/>
            <p:nvPr/>
          </p:nvSpPr>
          <p:spPr>
            <a:xfrm>
              <a:off x="3881" y="0"/>
              <a:ext cx="805037" cy="698500"/>
            </a:xfrm>
            <a:custGeom>
              <a:avLst/>
              <a:gdLst/>
              <a:ahLst/>
              <a:cxnLst/>
              <a:rect l="l" t="t" r="r" b="b"/>
              <a:pathLst>
                <a:path w="805037" h="698500">
                  <a:moveTo>
                    <a:pt x="798754" y="366721"/>
                  </a:moveTo>
                  <a:lnTo>
                    <a:pt x="615884" y="681029"/>
                  </a:lnTo>
                  <a:cubicBezTo>
                    <a:pt x="609591" y="691846"/>
                    <a:pt x="598021" y="698500"/>
                    <a:pt x="585507" y="698500"/>
                  </a:cubicBezTo>
                  <a:lnTo>
                    <a:pt x="219531" y="698500"/>
                  </a:lnTo>
                  <a:cubicBezTo>
                    <a:pt x="207017" y="698500"/>
                    <a:pt x="195447" y="691846"/>
                    <a:pt x="189154" y="681029"/>
                  </a:cubicBezTo>
                  <a:lnTo>
                    <a:pt x="6284" y="366721"/>
                  </a:lnTo>
                  <a:cubicBezTo>
                    <a:pt x="0" y="355921"/>
                    <a:pt x="0" y="342579"/>
                    <a:pt x="6284" y="331779"/>
                  </a:cubicBezTo>
                  <a:lnTo>
                    <a:pt x="189154" y="17471"/>
                  </a:lnTo>
                  <a:cubicBezTo>
                    <a:pt x="195447" y="6654"/>
                    <a:pt x="207017" y="0"/>
                    <a:pt x="219531" y="0"/>
                  </a:cubicBezTo>
                  <a:lnTo>
                    <a:pt x="585507" y="0"/>
                  </a:lnTo>
                  <a:cubicBezTo>
                    <a:pt x="598021" y="0"/>
                    <a:pt x="609591" y="6654"/>
                    <a:pt x="615884" y="17471"/>
                  </a:cubicBezTo>
                  <a:lnTo>
                    <a:pt x="798754" y="331779"/>
                  </a:lnTo>
                  <a:cubicBezTo>
                    <a:pt x="805038" y="342579"/>
                    <a:pt x="805038" y="355921"/>
                    <a:pt x="798754" y="366721"/>
                  </a:cubicBezTo>
                  <a:close/>
                </a:path>
              </a:pathLst>
            </a:custGeom>
            <a:solidFill>
              <a:srgbClr val="471010"/>
            </a:solidFill>
          </p:spPr>
        </p:sp>
        <p:sp>
          <p:nvSpPr>
            <p:cNvPr id="7" name="TextBox 7"/>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3975838" y="6619529"/>
            <a:ext cx="5464008" cy="4695632"/>
            <a:chOff x="0" y="0"/>
            <a:chExt cx="812800" cy="698500"/>
          </a:xfrm>
        </p:grpSpPr>
        <p:sp>
          <p:nvSpPr>
            <p:cNvPr id="9" name="Freeform 9"/>
            <p:cNvSpPr/>
            <p:nvPr/>
          </p:nvSpPr>
          <p:spPr>
            <a:xfrm>
              <a:off x="5170" y="0"/>
              <a:ext cx="802461" cy="698500"/>
            </a:xfrm>
            <a:custGeom>
              <a:avLst/>
              <a:gdLst/>
              <a:ahLst/>
              <a:cxnLst/>
              <a:rect l="l" t="t" r="r" b="b"/>
              <a:pathLst>
                <a:path w="802461" h="698500">
                  <a:moveTo>
                    <a:pt x="794092" y="372519"/>
                  </a:moveTo>
                  <a:lnTo>
                    <a:pt x="617968" y="675231"/>
                  </a:lnTo>
                  <a:cubicBezTo>
                    <a:pt x="609586" y="689637"/>
                    <a:pt x="594176" y="698500"/>
                    <a:pt x="577509" y="698500"/>
                  </a:cubicBezTo>
                  <a:lnTo>
                    <a:pt x="224951" y="698500"/>
                  </a:lnTo>
                  <a:cubicBezTo>
                    <a:pt x="208284" y="698500"/>
                    <a:pt x="192874" y="689637"/>
                    <a:pt x="184492" y="675231"/>
                  </a:cubicBezTo>
                  <a:lnTo>
                    <a:pt x="8368" y="372519"/>
                  </a:lnTo>
                  <a:cubicBezTo>
                    <a:pt x="0" y="358135"/>
                    <a:pt x="0" y="340365"/>
                    <a:pt x="8368" y="325981"/>
                  </a:cubicBezTo>
                  <a:lnTo>
                    <a:pt x="184492" y="23269"/>
                  </a:lnTo>
                  <a:cubicBezTo>
                    <a:pt x="192874" y="8863"/>
                    <a:pt x="208284" y="0"/>
                    <a:pt x="224951" y="0"/>
                  </a:cubicBezTo>
                  <a:lnTo>
                    <a:pt x="577509" y="0"/>
                  </a:lnTo>
                  <a:cubicBezTo>
                    <a:pt x="594176" y="0"/>
                    <a:pt x="609586" y="8863"/>
                    <a:pt x="617968" y="23269"/>
                  </a:cubicBezTo>
                  <a:lnTo>
                    <a:pt x="794092" y="325981"/>
                  </a:lnTo>
                  <a:cubicBezTo>
                    <a:pt x="802460" y="340365"/>
                    <a:pt x="802460" y="358135"/>
                    <a:pt x="794092" y="372519"/>
                  </a:cubicBezTo>
                  <a:close/>
                </a:path>
              </a:pathLst>
            </a:custGeom>
            <a:solidFill>
              <a:srgbClr val="000000"/>
            </a:solidFill>
          </p:spPr>
        </p:sp>
        <p:sp>
          <p:nvSpPr>
            <p:cNvPr id="10" name="TextBox 10"/>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4860337" y="7162564"/>
            <a:ext cx="3427663" cy="2945648"/>
            <a:chOff x="0" y="0"/>
            <a:chExt cx="812800" cy="698500"/>
          </a:xfrm>
        </p:grpSpPr>
        <p:sp>
          <p:nvSpPr>
            <p:cNvPr id="12" name="Freeform 12"/>
            <p:cNvSpPr/>
            <p:nvPr/>
          </p:nvSpPr>
          <p:spPr>
            <a:xfrm>
              <a:off x="7807" y="0"/>
              <a:ext cx="797186" cy="698500"/>
            </a:xfrm>
            <a:custGeom>
              <a:avLst/>
              <a:gdLst/>
              <a:ahLst/>
              <a:cxnLst/>
              <a:rect l="l" t="t" r="r" b="b"/>
              <a:pathLst>
                <a:path w="797186" h="698500">
                  <a:moveTo>
                    <a:pt x="784547" y="384391"/>
                  </a:moveTo>
                  <a:lnTo>
                    <a:pt x="622239" y="663359"/>
                  </a:lnTo>
                  <a:cubicBezTo>
                    <a:pt x="609580" y="685116"/>
                    <a:pt x="586308" y="698500"/>
                    <a:pt x="561137" y="698500"/>
                  </a:cubicBezTo>
                  <a:lnTo>
                    <a:pt x="236049" y="698500"/>
                  </a:lnTo>
                  <a:cubicBezTo>
                    <a:pt x="210878" y="698500"/>
                    <a:pt x="187606" y="685116"/>
                    <a:pt x="174947" y="663359"/>
                  </a:cubicBezTo>
                  <a:lnTo>
                    <a:pt x="12639" y="384391"/>
                  </a:lnTo>
                  <a:cubicBezTo>
                    <a:pt x="0" y="362668"/>
                    <a:pt x="0" y="335832"/>
                    <a:pt x="12639" y="314109"/>
                  </a:cubicBezTo>
                  <a:lnTo>
                    <a:pt x="174947" y="35141"/>
                  </a:lnTo>
                  <a:cubicBezTo>
                    <a:pt x="187606" y="13384"/>
                    <a:pt x="210878" y="0"/>
                    <a:pt x="236049" y="0"/>
                  </a:cubicBezTo>
                  <a:lnTo>
                    <a:pt x="561137" y="0"/>
                  </a:lnTo>
                  <a:cubicBezTo>
                    <a:pt x="586308" y="0"/>
                    <a:pt x="609580" y="13384"/>
                    <a:pt x="622239" y="35141"/>
                  </a:cubicBezTo>
                  <a:lnTo>
                    <a:pt x="784547" y="314109"/>
                  </a:lnTo>
                  <a:cubicBezTo>
                    <a:pt x="797186" y="335832"/>
                    <a:pt x="797186" y="362668"/>
                    <a:pt x="784547" y="384391"/>
                  </a:cubicBezTo>
                  <a:close/>
                </a:path>
              </a:pathLst>
            </a:custGeom>
            <a:solidFill>
              <a:srgbClr val="000000">
                <a:alpha val="0"/>
              </a:srgbClr>
            </a:solidFill>
            <a:ln w="142875" cap="sq">
              <a:solidFill>
                <a:srgbClr val="BD9415"/>
              </a:solidFill>
              <a:prstDash val="solid"/>
              <a:miter/>
            </a:ln>
          </p:spPr>
        </p:sp>
        <p:sp>
          <p:nvSpPr>
            <p:cNvPr id="13" name="TextBox 13"/>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6182190" y="2385487"/>
            <a:ext cx="4926885" cy="4234042"/>
            <a:chOff x="0" y="0"/>
            <a:chExt cx="812800" cy="698500"/>
          </a:xfrm>
        </p:grpSpPr>
        <p:sp>
          <p:nvSpPr>
            <p:cNvPr id="15" name="Freeform 15"/>
            <p:cNvSpPr/>
            <p:nvPr/>
          </p:nvSpPr>
          <p:spPr>
            <a:xfrm>
              <a:off x="5431" y="0"/>
              <a:ext cx="801937" cy="698500"/>
            </a:xfrm>
            <a:custGeom>
              <a:avLst/>
              <a:gdLst/>
              <a:ahLst/>
              <a:cxnLst/>
              <a:rect l="l" t="t" r="r" b="b"/>
              <a:pathLst>
                <a:path w="801937" h="698500">
                  <a:moveTo>
                    <a:pt x="793145" y="373698"/>
                  </a:moveTo>
                  <a:lnTo>
                    <a:pt x="618393" y="674052"/>
                  </a:lnTo>
                  <a:cubicBezTo>
                    <a:pt x="609587" y="689188"/>
                    <a:pt x="593396" y="698500"/>
                    <a:pt x="575884" y="698500"/>
                  </a:cubicBezTo>
                  <a:lnTo>
                    <a:pt x="226054" y="698500"/>
                  </a:lnTo>
                  <a:cubicBezTo>
                    <a:pt x="208542" y="698500"/>
                    <a:pt x="192351" y="689188"/>
                    <a:pt x="183545" y="674052"/>
                  </a:cubicBezTo>
                  <a:lnTo>
                    <a:pt x="8793" y="373698"/>
                  </a:lnTo>
                  <a:cubicBezTo>
                    <a:pt x="0" y="358585"/>
                    <a:pt x="0" y="339915"/>
                    <a:pt x="8793" y="324802"/>
                  </a:cubicBezTo>
                  <a:lnTo>
                    <a:pt x="183545" y="24448"/>
                  </a:lnTo>
                  <a:cubicBezTo>
                    <a:pt x="192351" y="9312"/>
                    <a:pt x="208542" y="0"/>
                    <a:pt x="226054" y="0"/>
                  </a:cubicBezTo>
                  <a:lnTo>
                    <a:pt x="575884" y="0"/>
                  </a:lnTo>
                  <a:cubicBezTo>
                    <a:pt x="593396" y="0"/>
                    <a:pt x="609587" y="9312"/>
                    <a:pt x="618393" y="24448"/>
                  </a:cubicBezTo>
                  <a:lnTo>
                    <a:pt x="793145" y="324802"/>
                  </a:lnTo>
                  <a:cubicBezTo>
                    <a:pt x="801938" y="339915"/>
                    <a:pt x="801938" y="358585"/>
                    <a:pt x="793145" y="373698"/>
                  </a:cubicBezTo>
                  <a:close/>
                </a:path>
              </a:pathLst>
            </a:custGeom>
            <a:solidFill>
              <a:srgbClr val="000000">
                <a:alpha val="0"/>
              </a:srgbClr>
            </a:solidFill>
            <a:ln w="142875" cap="sq">
              <a:gradFill>
                <a:gsLst>
                  <a:gs pos="0">
                    <a:srgbClr val="430610">
                      <a:alpha val="100000"/>
                    </a:srgbClr>
                  </a:gs>
                  <a:gs pos="50000">
                    <a:srgbClr val="75131A">
                      <a:alpha val="100000"/>
                    </a:srgbClr>
                  </a:gs>
                  <a:gs pos="100000">
                    <a:srgbClr val="75131A">
                      <a:alpha val="100000"/>
                    </a:srgbClr>
                  </a:gs>
                </a:gsLst>
                <a:lin ang="0"/>
              </a:gradFill>
              <a:prstDash val="solid"/>
              <a:miter/>
            </a:ln>
          </p:spPr>
        </p:sp>
        <p:sp>
          <p:nvSpPr>
            <p:cNvPr id="16" name="TextBox 16"/>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06907" y="1071068"/>
            <a:ext cx="7477953" cy="770678"/>
          </a:xfrm>
          <a:prstGeom prst="rect">
            <a:avLst/>
          </a:prstGeom>
        </p:spPr>
        <p:txBody>
          <a:bodyPr lIns="0" tIns="0" rIns="0" bIns="0" rtlCol="0" anchor="t">
            <a:spAutoFit/>
          </a:bodyPr>
          <a:lstStyle/>
          <a:p>
            <a:pPr algn="l">
              <a:lnSpc>
                <a:spcPts val="5645"/>
              </a:lnSpc>
            </a:pPr>
            <a:r>
              <a:rPr lang="en-US" sz="6136" b="1">
                <a:solidFill>
                  <a:srgbClr val="680F17"/>
                </a:solidFill>
                <a:latin typeface="Asap Condensed Bold"/>
                <a:ea typeface="Asap Condensed Bold"/>
                <a:cs typeface="Asap Condensed Bold"/>
                <a:sym typeface="Asap Condensed Bold"/>
              </a:rPr>
              <a:t>DUAL CREDIT COURSES</a:t>
            </a:r>
          </a:p>
        </p:txBody>
      </p:sp>
      <p:sp>
        <p:nvSpPr>
          <p:cNvPr id="18" name="TextBox 18"/>
          <p:cNvSpPr txBox="1"/>
          <p:nvPr/>
        </p:nvSpPr>
        <p:spPr>
          <a:xfrm>
            <a:off x="285679" y="2252137"/>
            <a:ext cx="12980475" cy="6586484"/>
          </a:xfrm>
          <a:prstGeom prst="rect">
            <a:avLst/>
          </a:prstGeom>
        </p:spPr>
        <p:txBody>
          <a:bodyPr lIns="0" tIns="0" rIns="0" bIns="0" rtlCol="0" anchor="t">
            <a:spAutoFit/>
          </a:bodyPr>
          <a:lstStyle/>
          <a:p>
            <a:pPr marL="730130" lvl="1" indent="-365065" algn="just">
              <a:lnSpc>
                <a:spcPts val="4734"/>
              </a:lnSpc>
              <a:buFont typeface="Arial"/>
              <a:buChar char="•"/>
            </a:pPr>
            <a:r>
              <a:rPr lang="en-US" sz="3381">
                <a:solidFill>
                  <a:srgbClr val="000000"/>
                </a:solidFill>
                <a:latin typeface="Times New Roman"/>
                <a:ea typeface="Times New Roman"/>
                <a:cs typeface="Times New Roman"/>
                <a:sym typeface="Times New Roman"/>
              </a:rPr>
              <a:t>Earn college credits and high school credits at the same time​</a:t>
            </a:r>
          </a:p>
          <a:p>
            <a:pPr marL="730130" lvl="1" indent="-365065" algn="just">
              <a:lnSpc>
                <a:spcPts val="4734"/>
              </a:lnSpc>
              <a:buFont typeface="Arial"/>
              <a:buChar char="•"/>
            </a:pPr>
            <a:r>
              <a:rPr lang="en-US" sz="3381">
                <a:solidFill>
                  <a:srgbClr val="000000"/>
                </a:solidFill>
                <a:latin typeface="Times New Roman"/>
                <a:ea typeface="Times New Roman"/>
                <a:cs typeface="Times New Roman"/>
                <a:sym typeface="Times New Roman"/>
              </a:rPr>
              <a:t>Work towards being “core complete” by graduation (42 hours)​</a:t>
            </a:r>
          </a:p>
          <a:p>
            <a:pPr marL="730130" lvl="1" indent="-365065" algn="just">
              <a:lnSpc>
                <a:spcPts val="4734"/>
              </a:lnSpc>
              <a:buFont typeface="Arial"/>
              <a:buChar char="•"/>
            </a:pPr>
            <a:r>
              <a:rPr lang="en-US" sz="3381">
                <a:solidFill>
                  <a:srgbClr val="000000"/>
                </a:solidFill>
                <a:latin typeface="Times New Roman"/>
                <a:ea typeface="Times New Roman"/>
                <a:cs typeface="Times New Roman"/>
                <a:sym typeface="Times New Roman"/>
              </a:rPr>
              <a:t>Transferability of classes:​</a:t>
            </a:r>
          </a:p>
          <a:p>
            <a:pPr marL="1460260" lvl="2" indent="-486753" algn="just">
              <a:lnSpc>
                <a:spcPts val="4734"/>
              </a:lnSpc>
              <a:buFont typeface="Arial"/>
              <a:buChar char="⚬"/>
            </a:pPr>
            <a:r>
              <a:rPr lang="en-US" sz="3381">
                <a:solidFill>
                  <a:srgbClr val="000000"/>
                </a:solidFill>
                <a:latin typeface="Times New Roman"/>
                <a:ea typeface="Times New Roman"/>
                <a:cs typeface="Times New Roman"/>
                <a:sym typeface="Times New Roman"/>
              </a:rPr>
              <a:t>There is a common course numbering system.​</a:t>
            </a:r>
          </a:p>
          <a:p>
            <a:pPr marL="1460260" lvl="2" indent="-486753" algn="just">
              <a:lnSpc>
                <a:spcPts val="4734"/>
              </a:lnSpc>
              <a:buFont typeface="Arial"/>
              <a:buChar char="⚬"/>
            </a:pPr>
            <a:r>
              <a:rPr lang="en-US" sz="3381">
                <a:solidFill>
                  <a:srgbClr val="000000"/>
                </a:solidFill>
                <a:latin typeface="Times New Roman"/>
                <a:ea typeface="Times New Roman"/>
                <a:cs typeface="Times New Roman"/>
                <a:sym typeface="Times New Roman"/>
              </a:rPr>
              <a:t>All state universities accept the completed 42 semester credit hour core curriculum as “core complete”.​</a:t>
            </a:r>
          </a:p>
          <a:p>
            <a:pPr marL="1460260" lvl="2" indent="-486753" algn="just">
              <a:lnSpc>
                <a:spcPts val="4734"/>
              </a:lnSpc>
              <a:buFont typeface="Arial"/>
              <a:buChar char="⚬"/>
            </a:pPr>
            <a:r>
              <a:rPr lang="en-US" sz="3381">
                <a:solidFill>
                  <a:srgbClr val="000000"/>
                </a:solidFill>
                <a:latin typeface="Times New Roman"/>
                <a:ea typeface="Times New Roman"/>
                <a:cs typeface="Times New Roman"/>
                <a:sym typeface="Times New Roman"/>
              </a:rPr>
              <a:t>Colleges of study within the university may require specific core classes. ​</a:t>
            </a:r>
          </a:p>
          <a:p>
            <a:pPr marL="730130" lvl="1" indent="-365065" algn="just">
              <a:lnSpc>
                <a:spcPts val="4734"/>
              </a:lnSpc>
              <a:buFont typeface="Arial"/>
              <a:buChar char="•"/>
            </a:pPr>
            <a:r>
              <a:rPr lang="en-US" sz="3381">
                <a:solidFill>
                  <a:srgbClr val="000000"/>
                </a:solidFill>
                <a:latin typeface="Times New Roman"/>
                <a:ea typeface="Times New Roman"/>
                <a:cs typeface="Times New Roman"/>
                <a:sym typeface="Times New Roman"/>
              </a:rPr>
              <a:t>Taught by Red Oak High School embedded faculty and Navarro College instructors​</a:t>
            </a:r>
          </a:p>
          <a:p>
            <a:pPr algn="just">
              <a:lnSpc>
                <a:spcPts val="4734"/>
              </a:lnSpc>
            </a:pPr>
            <a:endParaRPr lang="en-US" sz="3381">
              <a:solidFill>
                <a:srgbClr val="000000"/>
              </a:solidFill>
              <a:latin typeface="Times New Roman"/>
              <a:ea typeface="Times New Roman"/>
              <a:cs typeface="Times New Roman"/>
              <a:sym typeface="Times New Roman"/>
            </a:endParaRPr>
          </a:p>
        </p:txBody>
      </p:sp>
      <p:grpSp>
        <p:nvGrpSpPr>
          <p:cNvPr id="19" name="Group 19"/>
          <p:cNvGrpSpPr/>
          <p:nvPr/>
        </p:nvGrpSpPr>
        <p:grpSpPr>
          <a:xfrm>
            <a:off x="13266154" y="-674980"/>
            <a:ext cx="4888266" cy="4200854"/>
            <a:chOff x="0" y="0"/>
            <a:chExt cx="812800" cy="698500"/>
          </a:xfrm>
        </p:grpSpPr>
        <p:sp>
          <p:nvSpPr>
            <p:cNvPr id="20" name="Freeform 20"/>
            <p:cNvSpPr/>
            <p:nvPr/>
          </p:nvSpPr>
          <p:spPr>
            <a:xfrm>
              <a:off x="5474" y="0"/>
              <a:ext cx="801852" cy="698500"/>
            </a:xfrm>
            <a:custGeom>
              <a:avLst/>
              <a:gdLst/>
              <a:ahLst/>
              <a:cxnLst/>
              <a:rect l="l" t="t" r="r" b="b"/>
              <a:pathLst>
                <a:path w="801852" h="698500">
                  <a:moveTo>
                    <a:pt x="792990" y="373891"/>
                  </a:moveTo>
                  <a:lnTo>
                    <a:pt x="618462" y="673859"/>
                  </a:lnTo>
                  <a:cubicBezTo>
                    <a:pt x="609586" y="689115"/>
                    <a:pt x="593268" y="698500"/>
                    <a:pt x="575618" y="698500"/>
                  </a:cubicBezTo>
                  <a:lnTo>
                    <a:pt x="226234" y="698500"/>
                  </a:lnTo>
                  <a:cubicBezTo>
                    <a:pt x="208584" y="698500"/>
                    <a:pt x="192266" y="689115"/>
                    <a:pt x="183390" y="673859"/>
                  </a:cubicBezTo>
                  <a:lnTo>
                    <a:pt x="8862" y="373891"/>
                  </a:lnTo>
                  <a:cubicBezTo>
                    <a:pt x="0" y="358659"/>
                    <a:pt x="0" y="339841"/>
                    <a:pt x="8862" y="324609"/>
                  </a:cubicBezTo>
                  <a:lnTo>
                    <a:pt x="183390" y="24641"/>
                  </a:lnTo>
                  <a:cubicBezTo>
                    <a:pt x="192266" y="9385"/>
                    <a:pt x="208584" y="0"/>
                    <a:pt x="226234" y="0"/>
                  </a:cubicBezTo>
                  <a:lnTo>
                    <a:pt x="575618" y="0"/>
                  </a:lnTo>
                  <a:cubicBezTo>
                    <a:pt x="593268" y="0"/>
                    <a:pt x="609586" y="9385"/>
                    <a:pt x="618462" y="24641"/>
                  </a:cubicBezTo>
                  <a:lnTo>
                    <a:pt x="792990" y="324609"/>
                  </a:lnTo>
                  <a:cubicBezTo>
                    <a:pt x="801852" y="339841"/>
                    <a:pt x="801852" y="358659"/>
                    <a:pt x="792990" y="373891"/>
                  </a:cubicBezTo>
                  <a:close/>
                </a:path>
              </a:pathLst>
            </a:custGeom>
            <a:solidFill>
              <a:srgbClr val="000000">
                <a:alpha val="0"/>
              </a:srgbClr>
            </a:solidFill>
            <a:ln w="142875" cap="sq">
              <a:solidFill>
                <a:srgbClr val="BD9415"/>
              </a:solidFill>
              <a:prstDash val="solid"/>
              <a:miter/>
            </a:ln>
          </p:spPr>
        </p:sp>
        <p:sp>
          <p:nvSpPr>
            <p:cNvPr id="21" name="TextBox 21"/>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285679" y="8967345"/>
            <a:ext cx="1332625" cy="1010130"/>
          </a:xfrm>
          <a:custGeom>
            <a:avLst/>
            <a:gdLst/>
            <a:ahLst/>
            <a:cxnLst/>
            <a:rect l="l" t="t" r="r" b="b"/>
            <a:pathLst>
              <a:path w="1332625" h="1010130">
                <a:moveTo>
                  <a:pt x="0" y="0"/>
                </a:moveTo>
                <a:lnTo>
                  <a:pt x="1332625" y="0"/>
                </a:lnTo>
                <a:lnTo>
                  <a:pt x="1332625" y="1010129"/>
                </a:lnTo>
                <a:lnTo>
                  <a:pt x="0" y="1010129"/>
                </a:lnTo>
                <a:lnTo>
                  <a:pt x="0" y="0"/>
                </a:lnTo>
                <a:close/>
              </a:path>
            </a:pathLst>
          </a:custGeom>
          <a:blipFill>
            <a:blip r:embed="rId2"/>
            <a:stretch>
              <a:fillRect/>
            </a:stretch>
          </a:blipFill>
        </p:spPr>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521895" y="-892696"/>
            <a:ext cx="12120861" cy="12120861"/>
          </a:xfrm>
          <a:custGeom>
            <a:avLst/>
            <a:gdLst/>
            <a:ahLst/>
            <a:cxnLst/>
            <a:rect l="l" t="t" r="r" b="b"/>
            <a:pathLst>
              <a:path w="12120861" h="12120861">
                <a:moveTo>
                  <a:pt x="0" y="0"/>
                </a:moveTo>
                <a:lnTo>
                  <a:pt x="12120861" y="0"/>
                </a:lnTo>
                <a:lnTo>
                  <a:pt x="12120861" y="12120860"/>
                </a:lnTo>
                <a:lnTo>
                  <a:pt x="0" y="121208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7554" y="-1621689"/>
            <a:ext cx="4563554" cy="4563554"/>
          </a:xfrm>
          <a:custGeom>
            <a:avLst/>
            <a:gdLst/>
            <a:ahLst/>
            <a:cxnLst/>
            <a:rect l="l" t="t" r="r" b="b"/>
            <a:pathLst>
              <a:path w="4563554" h="4563554">
                <a:moveTo>
                  <a:pt x="0" y="0"/>
                </a:moveTo>
                <a:lnTo>
                  <a:pt x="4563553" y="0"/>
                </a:lnTo>
                <a:lnTo>
                  <a:pt x="4563553" y="4563554"/>
                </a:lnTo>
                <a:lnTo>
                  <a:pt x="0" y="45635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35616" flipH="1">
            <a:off x="3997543" y="8268734"/>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339850" y="1808121"/>
            <a:ext cx="20148627" cy="6958323"/>
            <a:chOff x="0" y="0"/>
            <a:chExt cx="5306634" cy="1832645"/>
          </a:xfrm>
        </p:grpSpPr>
        <p:sp>
          <p:nvSpPr>
            <p:cNvPr id="6" name="Freeform 6"/>
            <p:cNvSpPr/>
            <p:nvPr/>
          </p:nvSpPr>
          <p:spPr>
            <a:xfrm>
              <a:off x="0" y="0"/>
              <a:ext cx="5306634" cy="1832645"/>
            </a:xfrm>
            <a:custGeom>
              <a:avLst/>
              <a:gdLst/>
              <a:ahLst/>
              <a:cxnLst/>
              <a:rect l="l" t="t" r="r" b="b"/>
              <a:pathLst>
                <a:path w="5306634" h="1832645">
                  <a:moveTo>
                    <a:pt x="0" y="0"/>
                  </a:moveTo>
                  <a:lnTo>
                    <a:pt x="5306634" y="0"/>
                  </a:lnTo>
                  <a:lnTo>
                    <a:pt x="5306634" y="1832645"/>
                  </a:lnTo>
                  <a:lnTo>
                    <a:pt x="0" y="1832645"/>
                  </a:lnTo>
                  <a:close/>
                </a:path>
              </a:pathLst>
            </a:custGeom>
            <a:solidFill>
              <a:srgbClr val="000000"/>
            </a:solidFill>
          </p:spPr>
        </p:sp>
        <p:sp>
          <p:nvSpPr>
            <p:cNvPr id="7" name="TextBox 7"/>
            <p:cNvSpPr txBox="1"/>
            <p:nvPr/>
          </p:nvSpPr>
          <p:spPr>
            <a:xfrm>
              <a:off x="0" y="-38100"/>
              <a:ext cx="5306634" cy="187074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737528" y="322937"/>
            <a:ext cx="9689594" cy="96895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1010"/>
            </a:solidFill>
          </p:spPr>
        </p:sp>
        <p:sp>
          <p:nvSpPr>
            <p:cNvPr id="10" name="TextBox 10"/>
            <p:cNvSpPr txBox="1"/>
            <p:nvPr/>
          </p:nvSpPr>
          <p:spPr>
            <a:xfrm>
              <a:off x="76200" y="38100"/>
              <a:ext cx="660400" cy="698500"/>
            </a:xfrm>
            <a:prstGeom prst="rect">
              <a:avLst/>
            </a:prstGeom>
          </p:spPr>
          <p:txBody>
            <a:bodyPr lIns="67130" tIns="67130" rIns="67130" bIns="67130" rtlCol="0" anchor="ctr"/>
            <a:lstStyle/>
            <a:p>
              <a:pPr algn="ctr">
                <a:lnSpc>
                  <a:spcPts val="2659"/>
                </a:lnSpc>
                <a:spcBef>
                  <a:spcPct val="0"/>
                </a:spcBef>
              </a:pPr>
              <a:endParaRPr/>
            </a:p>
          </p:txBody>
        </p:sp>
      </p:grpSp>
      <p:grpSp>
        <p:nvGrpSpPr>
          <p:cNvPr id="11" name="Group 11"/>
          <p:cNvGrpSpPr>
            <a:grpSpLocks noChangeAspect="1"/>
          </p:cNvGrpSpPr>
          <p:nvPr/>
        </p:nvGrpSpPr>
        <p:grpSpPr>
          <a:xfrm>
            <a:off x="11647643" y="1028700"/>
            <a:ext cx="8366819" cy="8366819"/>
            <a:chOff x="0" y="0"/>
            <a:chExt cx="6350000" cy="6350000"/>
          </a:xfrm>
        </p:grpSpPr>
        <p:sp>
          <p:nvSpPr>
            <p:cNvPr id="12" name="Freeform 12"/>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id="13" name="Freeform 13"/>
            <p:cNvSpPr/>
            <p:nvPr/>
          </p:nvSpPr>
          <p:spPr>
            <a:xfrm>
              <a:off x="284320" y="415956"/>
              <a:ext cx="5781360" cy="5518089"/>
            </a:xfrm>
            <a:custGeom>
              <a:avLst/>
              <a:gdLst/>
              <a:ahLst/>
              <a:cxnLst/>
              <a:rect l="l" t="t" r="r" b="b"/>
              <a:pathLst>
                <a:path w="5781360" h="5518089">
                  <a:moveTo>
                    <a:pt x="2890680" y="4414"/>
                  </a:moveTo>
                  <a:cubicBezTo>
                    <a:pt x="1903611" y="0"/>
                    <a:pt x="989627" y="524062"/>
                    <a:pt x="494813" y="1378160"/>
                  </a:cubicBezTo>
                  <a:cubicBezTo>
                    <a:pt x="0" y="2232259"/>
                    <a:pt x="0" y="3285829"/>
                    <a:pt x="494813" y="4139928"/>
                  </a:cubicBezTo>
                  <a:cubicBezTo>
                    <a:pt x="989627" y="4994026"/>
                    <a:pt x="1903611" y="5518088"/>
                    <a:pt x="2890680" y="5513674"/>
                  </a:cubicBezTo>
                  <a:cubicBezTo>
                    <a:pt x="3877749" y="5518088"/>
                    <a:pt x="4791733" y="4994026"/>
                    <a:pt x="5286547" y="4139928"/>
                  </a:cubicBezTo>
                  <a:cubicBezTo>
                    <a:pt x="5781360" y="3285829"/>
                    <a:pt x="5781360" y="2232259"/>
                    <a:pt x="5286547" y="1378161"/>
                  </a:cubicBezTo>
                  <a:cubicBezTo>
                    <a:pt x="4791733" y="524062"/>
                    <a:pt x="3877749" y="0"/>
                    <a:pt x="2890680" y="4414"/>
                  </a:cubicBezTo>
                  <a:close/>
                </a:path>
              </a:pathLst>
            </a:custGeom>
            <a:blipFill>
              <a:blip r:embed="rId6"/>
              <a:stretch>
                <a:fillRect l="-38592" r="-38592"/>
              </a:stretch>
            </a:blipFill>
          </p:spPr>
        </p:sp>
      </p:grpSp>
      <p:sp>
        <p:nvSpPr>
          <p:cNvPr id="14" name="Freeform 14"/>
          <p:cNvSpPr/>
          <p:nvPr/>
        </p:nvSpPr>
        <p:spPr>
          <a:xfrm>
            <a:off x="391694" y="2941865"/>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TextBox 15"/>
          <p:cNvSpPr txBox="1"/>
          <p:nvPr/>
        </p:nvSpPr>
        <p:spPr>
          <a:xfrm>
            <a:off x="189712" y="4475763"/>
            <a:ext cx="13231932" cy="1085103"/>
          </a:xfrm>
          <a:prstGeom prst="rect">
            <a:avLst/>
          </a:prstGeom>
        </p:spPr>
        <p:txBody>
          <a:bodyPr lIns="0" tIns="0" rIns="0" bIns="0" rtlCol="0" anchor="t">
            <a:spAutoFit/>
          </a:bodyPr>
          <a:lstStyle/>
          <a:p>
            <a:pPr algn="ctr">
              <a:lnSpc>
                <a:spcPts val="8489"/>
              </a:lnSpc>
            </a:pPr>
            <a:r>
              <a:rPr lang="en-US" sz="7382" b="1">
                <a:solidFill>
                  <a:srgbClr val="FFFFFF"/>
                </a:solidFill>
                <a:latin typeface="Montserrat Bold"/>
                <a:ea typeface="Montserrat Bold"/>
                <a:cs typeface="Montserrat Bold"/>
                <a:sym typeface="Montserrat Bold"/>
              </a:rPr>
              <a:t>FINE ARTS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rgbClr val="75131A">
                <a:alpha val="100000"/>
              </a:srgbClr>
            </a:gs>
            <a:gs pos="50000">
              <a:srgbClr val="75131A">
                <a:alpha val="100000"/>
              </a:srgbClr>
            </a:gs>
            <a:gs pos="100000">
              <a:srgbClr val="430610">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rot="-10800000">
            <a:off x="-305894" y="-3688139"/>
            <a:ext cx="8583305" cy="7376277"/>
            <a:chOff x="0" y="0"/>
            <a:chExt cx="812800" cy="698500"/>
          </a:xfrm>
        </p:grpSpPr>
        <p:sp>
          <p:nvSpPr>
            <p:cNvPr id="3" name="Freeform 3"/>
            <p:cNvSpPr/>
            <p:nvPr/>
          </p:nvSpPr>
          <p:spPr>
            <a:xfrm>
              <a:off x="2252" y="0"/>
              <a:ext cx="808297" cy="698500"/>
            </a:xfrm>
            <a:custGeom>
              <a:avLst/>
              <a:gdLst/>
              <a:ahLst/>
              <a:cxnLst/>
              <a:rect l="l" t="t" r="r" b="b"/>
              <a:pathLst>
                <a:path w="808297" h="698500">
                  <a:moveTo>
                    <a:pt x="804651" y="359385"/>
                  </a:moveTo>
                  <a:lnTo>
                    <a:pt x="613245" y="688365"/>
                  </a:lnTo>
                  <a:cubicBezTo>
                    <a:pt x="609594" y="694640"/>
                    <a:pt x="602882" y="698500"/>
                    <a:pt x="595622" y="698500"/>
                  </a:cubicBezTo>
                  <a:lnTo>
                    <a:pt x="212674" y="698500"/>
                  </a:lnTo>
                  <a:cubicBezTo>
                    <a:pt x="205414" y="698500"/>
                    <a:pt x="198702" y="694640"/>
                    <a:pt x="195051" y="688365"/>
                  </a:cubicBezTo>
                  <a:lnTo>
                    <a:pt x="3645" y="359385"/>
                  </a:lnTo>
                  <a:cubicBezTo>
                    <a:pt x="0" y="353120"/>
                    <a:pt x="0" y="345380"/>
                    <a:pt x="3645" y="339115"/>
                  </a:cubicBezTo>
                  <a:lnTo>
                    <a:pt x="195051" y="10135"/>
                  </a:lnTo>
                  <a:cubicBezTo>
                    <a:pt x="198702" y="3860"/>
                    <a:pt x="205414" y="0"/>
                    <a:pt x="212674" y="0"/>
                  </a:cubicBezTo>
                  <a:lnTo>
                    <a:pt x="595622" y="0"/>
                  </a:lnTo>
                  <a:cubicBezTo>
                    <a:pt x="602882" y="0"/>
                    <a:pt x="609594" y="3860"/>
                    <a:pt x="613245" y="10135"/>
                  </a:cubicBezTo>
                  <a:lnTo>
                    <a:pt x="804651" y="339115"/>
                  </a:lnTo>
                  <a:cubicBezTo>
                    <a:pt x="808296" y="345380"/>
                    <a:pt x="808296" y="353120"/>
                    <a:pt x="804651" y="359385"/>
                  </a:cubicBezTo>
                  <a:close/>
                </a:path>
              </a:pathLst>
            </a:custGeom>
            <a:gradFill rotWithShape="1">
              <a:gsLst>
                <a:gs pos="0">
                  <a:srgbClr val="430610">
                    <a:alpha val="100000"/>
                  </a:srgbClr>
                </a:gs>
                <a:gs pos="50000">
                  <a:srgbClr val="75131A">
                    <a:alpha val="100000"/>
                  </a:srgbClr>
                </a:gs>
                <a:gs pos="100000">
                  <a:srgbClr val="75131A">
                    <a:alpha val="100000"/>
                  </a:srgbClr>
                </a:gs>
              </a:gsLst>
              <a:lin ang="0"/>
            </a:gradFill>
          </p:spPr>
        </p:sp>
        <p:sp>
          <p:nvSpPr>
            <p:cNvPr id="4" name="TextBox 4"/>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rot="-10800000">
            <a:off x="-487965" y="6735035"/>
            <a:ext cx="8583305" cy="7376277"/>
            <a:chOff x="0" y="0"/>
            <a:chExt cx="812800" cy="698500"/>
          </a:xfrm>
        </p:grpSpPr>
        <p:sp>
          <p:nvSpPr>
            <p:cNvPr id="6" name="Freeform 6"/>
            <p:cNvSpPr/>
            <p:nvPr/>
          </p:nvSpPr>
          <p:spPr>
            <a:xfrm>
              <a:off x="2252" y="0"/>
              <a:ext cx="808297" cy="698500"/>
            </a:xfrm>
            <a:custGeom>
              <a:avLst/>
              <a:gdLst/>
              <a:ahLst/>
              <a:cxnLst/>
              <a:rect l="l" t="t" r="r" b="b"/>
              <a:pathLst>
                <a:path w="808297" h="698500">
                  <a:moveTo>
                    <a:pt x="804651" y="359385"/>
                  </a:moveTo>
                  <a:lnTo>
                    <a:pt x="613245" y="688365"/>
                  </a:lnTo>
                  <a:cubicBezTo>
                    <a:pt x="609594" y="694640"/>
                    <a:pt x="602882" y="698500"/>
                    <a:pt x="595622" y="698500"/>
                  </a:cubicBezTo>
                  <a:lnTo>
                    <a:pt x="212674" y="698500"/>
                  </a:lnTo>
                  <a:cubicBezTo>
                    <a:pt x="205414" y="698500"/>
                    <a:pt x="198702" y="694640"/>
                    <a:pt x="195051" y="688365"/>
                  </a:cubicBezTo>
                  <a:lnTo>
                    <a:pt x="3645" y="359385"/>
                  </a:lnTo>
                  <a:cubicBezTo>
                    <a:pt x="0" y="353120"/>
                    <a:pt x="0" y="345380"/>
                    <a:pt x="3645" y="339115"/>
                  </a:cubicBezTo>
                  <a:lnTo>
                    <a:pt x="195051" y="10135"/>
                  </a:lnTo>
                  <a:cubicBezTo>
                    <a:pt x="198702" y="3860"/>
                    <a:pt x="205414" y="0"/>
                    <a:pt x="212674" y="0"/>
                  </a:cubicBezTo>
                  <a:lnTo>
                    <a:pt x="595622" y="0"/>
                  </a:lnTo>
                  <a:cubicBezTo>
                    <a:pt x="602882" y="0"/>
                    <a:pt x="609594" y="3860"/>
                    <a:pt x="613245" y="10135"/>
                  </a:cubicBezTo>
                  <a:lnTo>
                    <a:pt x="804651" y="339115"/>
                  </a:lnTo>
                  <a:cubicBezTo>
                    <a:pt x="808296" y="345380"/>
                    <a:pt x="808296" y="353120"/>
                    <a:pt x="804651" y="359385"/>
                  </a:cubicBezTo>
                  <a:close/>
                </a:path>
              </a:pathLst>
            </a:custGeom>
            <a:gradFill rotWithShape="1">
              <a:gsLst>
                <a:gs pos="0">
                  <a:srgbClr val="430610">
                    <a:alpha val="100000"/>
                  </a:srgbClr>
                </a:gs>
                <a:gs pos="50000">
                  <a:srgbClr val="75131A">
                    <a:alpha val="100000"/>
                  </a:srgbClr>
                </a:gs>
                <a:gs pos="100000">
                  <a:srgbClr val="75131A">
                    <a:alpha val="100000"/>
                  </a:srgbClr>
                </a:gs>
              </a:gsLst>
              <a:lin ang="0"/>
            </a:gradFill>
          </p:spPr>
        </p:sp>
        <p:sp>
          <p:nvSpPr>
            <p:cNvPr id="7" name="TextBox 7"/>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872035" y="0"/>
            <a:ext cx="7397393" cy="10287000"/>
            <a:chOff x="63500" y="63500"/>
            <a:chExt cx="812800" cy="1130300"/>
          </a:xfrm>
        </p:grpSpPr>
        <p:sp>
          <p:nvSpPr>
            <p:cNvPr id="9" name="Freeform 9"/>
            <p:cNvSpPr/>
            <p:nvPr/>
          </p:nvSpPr>
          <p:spPr>
            <a:xfrm>
              <a:off x="0" y="0"/>
              <a:ext cx="812800" cy="1130300"/>
            </a:xfrm>
            <a:custGeom>
              <a:avLst/>
              <a:gdLst/>
              <a:ahLst/>
              <a:cxnLst/>
              <a:rect l="l" t="t" r="r" b="b"/>
              <a:pathLst>
                <a:path w="812800" h="1130300">
                  <a:moveTo>
                    <a:pt x="431800" y="0"/>
                  </a:moveTo>
                  <a:lnTo>
                    <a:pt x="0" y="0"/>
                  </a:lnTo>
                  <a:lnTo>
                    <a:pt x="0" y="1130300"/>
                  </a:lnTo>
                  <a:lnTo>
                    <a:pt x="431800" y="1130300"/>
                  </a:lnTo>
                  <a:lnTo>
                    <a:pt x="812800" y="571500"/>
                  </a:lnTo>
                  <a:close/>
                </a:path>
              </a:pathLst>
            </a:custGeom>
            <a:blipFill>
              <a:blip r:embed="rId2"/>
              <a:stretch>
                <a:fillRect l="-54296" r="-54296"/>
              </a:stretch>
            </a:blipFill>
          </p:spPr>
        </p:sp>
      </p:grpSp>
      <p:grpSp>
        <p:nvGrpSpPr>
          <p:cNvPr id="10" name="Group 10"/>
          <p:cNvGrpSpPr/>
          <p:nvPr/>
        </p:nvGrpSpPr>
        <p:grpSpPr>
          <a:xfrm>
            <a:off x="1762690" y="2861779"/>
            <a:ext cx="5310188" cy="4563443"/>
            <a:chOff x="0" y="0"/>
            <a:chExt cx="812800" cy="698500"/>
          </a:xfrm>
        </p:grpSpPr>
        <p:sp>
          <p:nvSpPr>
            <p:cNvPr id="11" name="Freeform 11"/>
            <p:cNvSpPr/>
            <p:nvPr/>
          </p:nvSpPr>
          <p:spPr>
            <a:xfrm>
              <a:off x="5319" y="0"/>
              <a:ext cx="802161" cy="698500"/>
            </a:xfrm>
            <a:custGeom>
              <a:avLst/>
              <a:gdLst/>
              <a:ahLst/>
              <a:cxnLst/>
              <a:rect l="l" t="t" r="r" b="b"/>
              <a:pathLst>
                <a:path w="802161" h="698500">
                  <a:moveTo>
                    <a:pt x="793550" y="373193"/>
                  </a:moveTo>
                  <a:lnTo>
                    <a:pt x="618212" y="674557"/>
                  </a:lnTo>
                  <a:cubicBezTo>
                    <a:pt x="609587" y="689381"/>
                    <a:pt x="593730" y="698500"/>
                    <a:pt x="576580" y="698500"/>
                  </a:cubicBezTo>
                  <a:lnTo>
                    <a:pt x="225582" y="698500"/>
                  </a:lnTo>
                  <a:cubicBezTo>
                    <a:pt x="208432" y="698500"/>
                    <a:pt x="192575" y="689381"/>
                    <a:pt x="183950" y="674557"/>
                  </a:cubicBezTo>
                  <a:lnTo>
                    <a:pt x="8612" y="373193"/>
                  </a:lnTo>
                  <a:cubicBezTo>
                    <a:pt x="0" y="358392"/>
                    <a:pt x="0" y="340108"/>
                    <a:pt x="8612" y="325307"/>
                  </a:cubicBezTo>
                  <a:lnTo>
                    <a:pt x="183950" y="23943"/>
                  </a:lnTo>
                  <a:cubicBezTo>
                    <a:pt x="192575" y="9119"/>
                    <a:pt x="208432" y="0"/>
                    <a:pt x="225582" y="0"/>
                  </a:cubicBezTo>
                  <a:lnTo>
                    <a:pt x="576580" y="0"/>
                  </a:lnTo>
                  <a:cubicBezTo>
                    <a:pt x="593730" y="0"/>
                    <a:pt x="609587" y="9119"/>
                    <a:pt x="618212" y="23943"/>
                  </a:cubicBezTo>
                  <a:lnTo>
                    <a:pt x="793550" y="325307"/>
                  </a:lnTo>
                  <a:cubicBezTo>
                    <a:pt x="802162" y="340108"/>
                    <a:pt x="802162" y="358392"/>
                    <a:pt x="793550" y="373193"/>
                  </a:cubicBezTo>
                  <a:close/>
                </a:path>
              </a:pathLst>
            </a:custGeom>
            <a:solidFill>
              <a:srgbClr val="720404"/>
            </a:solidFill>
          </p:spPr>
        </p:sp>
        <p:sp>
          <p:nvSpPr>
            <p:cNvPr id="12" name="TextBox 12"/>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2945811" y="7222386"/>
            <a:ext cx="3724554" cy="3200788"/>
            <a:chOff x="0" y="0"/>
            <a:chExt cx="812800" cy="698500"/>
          </a:xfrm>
        </p:grpSpPr>
        <p:sp>
          <p:nvSpPr>
            <p:cNvPr id="14" name="Freeform 14"/>
            <p:cNvSpPr/>
            <p:nvPr/>
          </p:nvSpPr>
          <p:spPr>
            <a:xfrm>
              <a:off x="7584" y="0"/>
              <a:ext cx="797632" cy="698500"/>
            </a:xfrm>
            <a:custGeom>
              <a:avLst/>
              <a:gdLst/>
              <a:ahLst/>
              <a:cxnLst/>
              <a:rect l="l" t="t" r="r" b="b"/>
              <a:pathLst>
                <a:path w="797632" h="698500">
                  <a:moveTo>
                    <a:pt x="785355" y="383386"/>
                  </a:moveTo>
                  <a:lnTo>
                    <a:pt x="621877" y="664364"/>
                  </a:lnTo>
                  <a:cubicBezTo>
                    <a:pt x="609581" y="685498"/>
                    <a:pt x="586974" y="698500"/>
                    <a:pt x="562522" y="698500"/>
                  </a:cubicBezTo>
                  <a:lnTo>
                    <a:pt x="235110" y="698500"/>
                  </a:lnTo>
                  <a:cubicBezTo>
                    <a:pt x="210658" y="698500"/>
                    <a:pt x="188051" y="685498"/>
                    <a:pt x="175755" y="664364"/>
                  </a:cubicBezTo>
                  <a:lnTo>
                    <a:pt x="12277" y="383386"/>
                  </a:lnTo>
                  <a:cubicBezTo>
                    <a:pt x="0" y="362285"/>
                    <a:pt x="0" y="336215"/>
                    <a:pt x="12277" y="315114"/>
                  </a:cubicBezTo>
                  <a:lnTo>
                    <a:pt x="175755" y="34136"/>
                  </a:lnTo>
                  <a:cubicBezTo>
                    <a:pt x="188051" y="13002"/>
                    <a:pt x="210658" y="0"/>
                    <a:pt x="235110" y="0"/>
                  </a:cubicBezTo>
                  <a:lnTo>
                    <a:pt x="562522" y="0"/>
                  </a:lnTo>
                  <a:cubicBezTo>
                    <a:pt x="586974" y="0"/>
                    <a:pt x="609581" y="13002"/>
                    <a:pt x="621877" y="34136"/>
                  </a:cubicBezTo>
                  <a:lnTo>
                    <a:pt x="785355" y="315114"/>
                  </a:lnTo>
                  <a:cubicBezTo>
                    <a:pt x="797632" y="336215"/>
                    <a:pt x="797632" y="362285"/>
                    <a:pt x="785355" y="383386"/>
                  </a:cubicBezTo>
                  <a:close/>
                </a:path>
              </a:pathLst>
            </a:custGeom>
            <a:solidFill>
              <a:srgbClr val="BD9415"/>
            </a:solidFill>
          </p:spPr>
        </p:sp>
        <p:sp>
          <p:nvSpPr>
            <p:cNvPr id="15" name="TextBox 15"/>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4006967" y="11670"/>
            <a:ext cx="3724554" cy="3200788"/>
            <a:chOff x="0" y="0"/>
            <a:chExt cx="812800" cy="698500"/>
          </a:xfrm>
        </p:grpSpPr>
        <p:sp>
          <p:nvSpPr>
            <p:cNvPr id="17" name="Freeform 17"/>
            <p:cNvSpPr/>
            <p:nvPr/>
          </p:nvSpPr>
          <p:spPr>
            <a:xfrm>
              <a:off x="7584" y="0"/>
              <a:ext cx="797632" cy="698500"/>
            </a:xfrm>
            <a:custGeom>
              <a:avLst/>
              <a:gdLst/>
              <a:ahLst/>
              <a:cxnLst/>
              <a:rect l="l" t="t" r="r" b="b"/>
              <a:pathLst>
                <a:path w="797632" h="698500">
                  <a:moveTo>
                    <a:pt x="785355" y="383386"/>
                  </a:moveTo>
                  <a:lnTo>
                    <a:pt x="621877" y="664364"/>
                  </a:lnTo>
                  <a:cubicBezTo>
                    <a:pt x="609581" y="685498"/>
                    <a:pt x="586974" y="698500"/>
                    <a:pt x="562522" y="698500"/>
                  </a:cubicBezTo>
                  <a:lnTo>
                    <a:pt x="235110" y="698500"/>
                  </a:lnTo>
                  <a:cubicBezTo>
                    <a:pt x="210658" y="698500"/>
                    <a:pt x="188051" y="685498"/>
                    <a:pt x="175755" y="664364"/>
                  </a:cubicBezTo>
                  <a:lnTo>
                    <a:pt x="12277" y="383386"/>
                  </a:lnTo>
                  <a:cubicBezTo>
                    <a:pt x="0" y="362285"/>
                    <a:pt x="0" y="336215"/>
                    <a:pt x="12277" y="315114"/>
                  </a:cubicBezTo>
                  <a:lnTo>
                    <a:pt x="175755" y="34136"/>
                  </a:lnTo>
                  <a:cubicBezTo>
                    <a:pt x="188051" y="13002"/>
                    <a:pt x="210658" y="0"/>
                    <a:pt x="235110" y="0"/>
                  </a:cubicBezTo>
                  <a:lnTo>
                    <a:pt x="562522" y="0"/>
                  </a:lnTo>
                  <a:cubicBezTo>
                    <a:pt x="586974" y="0"/>
                    <a:pt x="609581" y="13002"/>
                    <a:pt x="621877" y="34136"/>
                  </a:cubicBezTo>
                  <a:lnTo>
                    <a:pt x="785355" y="315114"/>
                  </a:lnTo>
                  <a:cubicBezTo>
                    <a:pt x="797632" y="336215"/>
                    <a:pt x="797632" y="362285"/>
                    <a:pt x="785355" y="383386"/>
                  </a:cubicBezTo>
                  <a:close/>
                </a:path>
              </a:pathLst>
            </a:custGeom>
            <a:solidFill>
              <a:srgbClr val="BD9415"/>
            </a:solidFill>
          </p:spPr>
        </p:sp>
        <p:sp>
          <p:nvSpPr>
            <p:cNvPr id="18" name="TextBox 18"/>
            <p:cNvSpPr txBox="1"/>
            <p:nvPr/>
          </p:nvSpPr>
          <p:spPr>
            <a:xfrm>
              <a:off x="114300" y="-38100"/>
              <a:ext cx="584200" cy="7366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a:off x="2170753" y="3212458"/>
            <a:ext cx="4494061" cy="3862083"/>
            <a:chOff x="0" y="0"/>
            <a:chExt cx="812800" cy="698500"/>
          </a:xfrm>
        </p:grpSpPr>
        <p:sp>
          <p:nvSpPr>
            <p:cNvPr id="20" name="Freeform 20"/>
            <p:cNvSpPr/>
            <p:nvPr/>
          </p:nvSpPr>
          <p:spPr>
            <a:xfrm>
              <a:off x="6285" y="0"/>
              <a:ext cx="800230" cy="698500"/>
            </a:xfrm>
            <a:custGeom>
              <a:avLst/>
              <a:gdLst/>
              <a:ahLst/>
              <a:cxnLst/>
              <a:rect l="l" t="t" r="r" b="b"/>
              <a:pathLst>
                <a:path w="800230" h="698500">
                  <a:moveTo>
                    <a:pt x="790055" y="377541"/>
                  </a:moveTo>
                  <a:lnTo>
                    <a:pt x="619775" y="670209"/>
                  </a:lnTo>
                  <a:cubicBezTo>
                    <a:pt x="609584" y="687724"/>
                    <a:pt x="590848" y="698500"/>
                    <a:pt x="570584" y="698500"/>
                  </a:cubicBezTo>
                  <a:lnTo>
                    <a:pt x="229646" y="698500"/>
                  </a:lnTo>
                  <a:cubicBezTo>
                    <a:pt x="209382" y="698500"/>
                    <a:pt x="190646" y="687724"/>
                    <a:pt x="180455" y="670209"/>
                  </a:cubicBezTo>
                  <a:lnTo>
                    <a:pt x="10175" y="377541"/>
                  </a:lnTo>
                  <a:cubicBezTo>
                    <a:pt x="0" y="360053"/>
                    <a:pt x="0" y="338447"/>
                    <a:pt x="10175" y="320959"/>
                  </a:cubicBezTo>
                  <a:lnTo>
                    <a:pt x="180455" y="28291"/>
                  </a:lnTo>
                  <a:cubicBezTo>
                    <a:pt x="190646" y="10776"/>
                    <a:pt x="209382" y="0"/>
                    <a:pt x="229646" y="0"/>
                  </a:cubicBezTo>
                  <a:lnTo>
                    <a:pt x="570584" y="0"/>
                  </a:lnTo>
                  <a:cubicBezTo>
                    <a:pt x="590848" y="0"/>
                    <a:pt x="609584" y="10776"/>
                    <a:pt x="619775" y="28291"/>
                  </a:cubicBezTo>
                  <a:lnTo>
                    <a:pt x="790055" y="320959"/>
                  </a:lnTo>
                  <a:cubicBezTo>
                    <a:pt x="800230" y="338447"/>
                    <a:pt x="800230" y="360053"/>
                    <a:pt x="790055" y="377541"/>
                  </a:cubicBezTo>
                  <a:close/>
                </a:path>
              </a:pathLst>
            </a:custGeom>
            <a:blipFill>
              <a:blip r:embed="rId3"/>
              <a:stretch>
                <a:fillRect l="-15802" r="-15802"/>
              </a:stretch>
            </a:blipFill>
          </p:spPr>
        </p:sp>
      </p:grpSp>
      <p:grpSp>
        <p:nvGrpSpPr>
          <p:cNvPr id="21" name="Group 21"/>
          <p:cNvGrpSpPr/>
          <p:nvPr/>
        </p:nvGrpSpPr>
        <p:grpSpPr>
          <a:xfrm>
            <a:off x="3291713" y="7519646"/>
            <a:ext cx="3032749" cy="2606268"/>
            <a:chOff x="0" y="0"/>
            <a:chExt cx="812800" cy="698500"/>
          </a:xfrm>
        </p:grpSpPr>
        <p:sp>
          <p:nvSpPr>
            <p:cNvPr id="22" name="Freeform 22"/>
            <p:cNvSpPr/>
            <p:nvPr/>
          </p:nvSpPr>
          <p:spPr>
            <a:xfrm>
              <a:off x="9314" y="0"/>
              <a:ext cx="794173" cy="698500"/>
            </a:xfrm>
            <a:custGeom>
              <a:avLst/>
              <a:gdLst/>
              <a:ahLst/>
              <a:cxnLst/>
              <a:rect l="l" t="t" r="r" b="b"/>
              <a:pathLst>
                <a:path w="794173" h="698500">
                  <a:moveTo>
                    <a:pt x="779094" y="391173"/>
                  </a:moveTo>
                  <a:lnTo>
                    <a:pt x="624678" y="656577"/>
                  </a:lnTo>
                  <a:cubicBezTo>
                    <a:pt x="609576" y="682532"/>
                    <a:pt x="581812" y="698500"/>
                    <a:pt x="551783" y="698500"/>
                  </a:cubicBezTo>
                  <a:lnTo>
                    <a:pt x="242389" y="698500"/>
                  </a:lnTo>
                  <a:cubicBezTo>
                    <a:pt x="212360" y="698500"/>
                    <a:pt x="184596" y="682532"/>
                    <a:pt x="169494" y="656577"/>
                  </a:cubicBezTo>
                  <a:lnTo>
                    <a:pt x="15078" y="391173"/>
                  </a:lnTo>
                  <a:cubicBezTo>
                    <a:pt x="0" y="365258"/>
                    <a:pt x="0" y="333242"/>
                    <a:pt x="15078" y="307327"/>
                  </a:cubicBezTo>
                  <a:lnTo>
                    <a:pt x="169494" y="41923"/>
                  </a:lnTo>
                  <a:cubicBezTo>
                    <a:pt x="184596" y="15968"/>
                    <a:pt x="212360" y="0"/>
                    <a:pt x="242389" y="0"/>
                  </a:cubicBezTo>
                  <a:lnTo>
                    <a:pt x="551783" y="0"/>
                  </a:lnTo>
                  <a:cubicBezTo>
                    <a:pt x="581812" y="0"/>
                    <a:pt x="609576" y="15968"/>
                    <a:pt x="624678" y="41923"/>
                  </a:cubicBezTo>
                  <a:lnTo>
                    <a:pt x="779094" y="307327"/>
                  </a:lnTo>
                  <a:cubicBezTo>
                    <a:pt x="794172" y="333242"/>
                    <a:pt x="794172" y="365258"/>
                    <a:pt x="779094" y="391173"/>
                  </a:cubicBezTo>
                  <a:close/>
                </a:path>
              </a:pathLst>
            </a:custGeom>
            <a:blipFill>
              <a:blip r:embed="rId4"/>
              <a:stretch>
                <a:fillRect l="-16638" r="-16638"/>
              </a:stretch>
            </a:blipFill>
          </p:spPr>
        </p:sp>
      </p:grpSp>
      <p:grpSp>
        <p:nvGrpSpPr>
          <p:cNvPr id="23" name="Group 23"/>
          <p:cNvGrpSpPr/>
          <p:nvPr/>
        </p:nvGrpSpPr>
        <p:grpSpPr>
          <a:xfrm>
            <a:off x="4352869" y="233637"/>
            <a:ext cx="3032749" cy="2606268"/>
            <a:chOff x="0" y="0"/>
            <a:chExt cx="812800" cy="698500"/>
          </a:xfrm>
        </p:grpSpPr>
        <p:sp>
          <p:nvSpPr>
            <p:cNvPr id="24" name="Freeform 24"/>
            <p:cNvSpPr/>
            <p:nvPr/>
          </p:nvSpPr>
          <p:spPr>
            <a:xfrm>
              <a:off x="9314" y="0"/>
              <a:ext cx="794173" cy="698500"/>
            </a:xfrm>
            <a:custGeom>
              <a:avLst/>
              <a:gdLst/>
              <a:ahLst/>
              <a:cxnLst/>
              <a:rect l="l" t="t" r="r" b="b"/>
              <a:pathLst>
                <a:path w="794173" h="698500">
                  <a:moveTo>
                    <a:pt x="779094" y="391173"/>
                  </a:moveTo>
                  <a:lnTo>
                    <a:pt x="624678" y="656577"/>
                  </a:lnTo>
                  <a:cubicBezTo>
                    <a:pt x="609576" y="682532"/>
                    <a:pt x="581812" y="698500"/>
                    <a:pt x="551783" y="698500"/>
                  </a:cubicBezTo>
                  <a:lnTo>
                    <a:pt x="242389" y="698500"/>
                  </a:lnTo>
                  <a:cubicBezTo>
                    <a:pt x="212360" y="698500"/>
                    <a:pt x="184596" y="682532"/>
                    <a:pt x="169494" y="656577"/>
                  </a:cubicBezTo>
                  <a:lnTo>
                    <a:pt x="15078" y="391173"/>
                  </a:lnTo>
                  <a:cubicBezTo>
                    <a:pt x="0" y="365258"/>
                    <a:pt x="0" y="333242"/>
                    <a:pt x="15078" y="307327"/>
                  </a:cubicBezTo>
                  <a:lnTo>
                    <a:pt x="169494" y="41923"/>
                  </a:lnTo>
                  <a:cubicBezTo>
                    <a:pt x="184596" y="15968"/>
                    <a:pt x="212360" y="0"/>
                    <a:pt x="242389" y="0"/>
                  </a:cubicBezTo>
                  <a:lnTo>
                    <a:pt x="551783" y="0"/>
                  </a:lnTo>
                  <a:cubicBezTo>
                    <a:pt x="581812" y="0"/>
                    <a:pt x="609576" y="15968"/>
                    <a:pt x="624678" y="41923"/>
                  </a:cubicBezTo>
                  <a:lnTo>
                    <a:pt x="779094" y="307327"/>
                  </a:lnTo>
                  <a:cubicBezTo>
                    <a:pt x="794172" y="333242"/>
                    <a:pt x="794172" y="365258"/>
                    <a:pt x="779094" y="391173"/>
                  </a:cubicBezTo>
                  <a:close/>
                </a:path>
              </a:pathLst>
            </a:custGeom>
            <a:blipFill>
              <a:blip r:embed="rId5"/>
              <a:stretch>
                <a:fillRect l="-15411" r="-15411"/>
              </a:stretch>
            </a:blipFill>
          </p:spPr>
        </p:sp>
      </p:grpSp>
      <p:grpSp>
        <p:nvGrpSpPr>
          <p:cNvPr id="25" name="Group 25"/>
          <p:cNvGrpSpPr/>
          <p:nvPr/>
        </p:nvGrpSpPr>
        <p:grpSpPr>
          <a:xfrm>
            <a:off x="1461549" y="11670"/>
            <a:ext cx="4363196" cy="3749621"/>
            <a:chOff x="0" y="0"/>
            <a:chExt cx="812800" cy="698500"/>
          </a:xfrm>
        </p:grpSpPr>
        <p:sp>
          <p:nvSpPr>
            <p:cNvPr id="26" name="Freeform 26"/>
            <p:cNvSpPr/>
            <p:nvPr/>
          </p:nvSpPr>
          <p:spPr>
            <a:xfrm>
              <a:off x="6133" y="0"/>
              <a:ext cx="800534" cy="698500"/>
            </a:xfrm>
            <a:custGeom>
              <a:avLst/>
              <a:gdLst/>
              <a:ahLst/>
              <a:cxnLst/>
              <a:rect l="l" t="t" r="r" b="b"/>
              <a:pathLst>
                <a:path w="800534" h="698500">
                  <a:moveTo>
                    <a:pt x="790605" y="376856"/>
                  </a:moveTo>
                  <a:lnTo>
                    <a:pt x="619529" y="670894"/>
                  </a:lnTo>
                  <a:cubicBezTo>
                    <a:pt x="609585" y="687985"/>
                    <a:pt x="591302" y="698500"/>
                    <a:pt x="571528" y="698500"/>
                  </a:cubicBezTo>
                  <a:lnTo>
                    <a:pt x="229006" y="698500"/>
                  </a:lnTo>
                  <a:cubicBezTo>
                    <a:pt x="209232" y="698500"/>
                    <a:pt x="190949" y="687985"/>
                    <a:pt x="181005" y="670894"/>
                  </a:cubicBezTo>
                  <a:lnTo>
                    <a:pt x="9929" y="376856"/>
                  </a:lnTo>
                  <a:cubicBezTo>
                    <a:pt x="0" y="359791"/>
                    <a:pt x="0" y="338709"/>
                    <a:pt x="9929" y="321644"/>
                  </a:cubicBezTo>
                  <a:lnTo>
                    <a:pt x="181005" y="27606"/>
                  </a:lnTo>
                  <a:cubicBezTo>
                    <a:pt x="190949" y="10515"/>
                    <a:pt x="209232" y="0"/>
                    <a:pt x="229006" y="0"/>
                  </a:cubicBezTo>
                  <a:lnTo>
                    <a:pt x="571528" y="0"/>
                  </a:lnTo>
                  <a:cubicBezTo>
                    <a:pt x="591302" y="0"/>
                    <a:pt x="609585" y="10515"/>
                    <a:pt x="619529" y="27606"/>
                  </a:cubicBezTo>
                  <a:lnTo>
                    <a:pt x="790605" y="321644"/>
                  </a:lnTo>
                  <a:cubicBezTo>
                    <a:pt x="800534" y="338709"/>
                    <a:pt x="800534" y="359791"/>
                    <a:pt x="790605" y="376856"/>
                  </a:cubicBezTo>
                  <a:close/>
                </a:path>
              </a:pathLst>
            </a:custGeom>
            <a:solidFill>
              <a:srgbClr val="000000">
                <a:alpha val="0"/>
              </a:srgbClr>
            </a:solidFill>
            <a:ln w="142875" cap="sq">
              <a:solidFill>
                <a:srgbClr val="FFFFFF"/>
              </a:solidFill>
              <a:prstDash val="solid"/>
              <a:miter/>
            </a:ln>
          </p:spPr>
        </p:sp>
        <p:sp>
          <p:nvSpPr>
            <p:cNvPr id="27" name="TextBox 27"/>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5669947" y="3631271"/>
            <a:ext cx="2000835" cy="1719468"/>
            <a:chOff x="0" y="0"/>
            <a:chExt cx="812800" cy="698500"/>
          </a:xfrm>
        </p:grpSpPr>
        <p:sp>
          <p:nvSpPr>
            <p:cNvPr id="29" name="Freeform 29"/>
            <p:cNvSpPr/>
            <p:nvPr/>
          </p:nvSpPr>
          <p:spPr>
            <a:xfrm>
              <a:off x="13374" y="0"/>
              <a:ext cx="786052" cy="698500"/>
            </a:xfrm>
            <a:custGeom>
              <a:avLst/>
              <a:gdLst/>
              <a:ahLst/>
              <a:cxnLst/>
              <a:rect l="l" t="t" r="r" b="b"/>
              <a:pathLst>
                <a:path w="786052" h="698500">
                  <a:moveTo>
                    <a:pt x="764400" y="409450"/>
                  </a:moveTo>
                  <a:lnTo>
                    <a:pt x="631252" y="638300"/>
                  </a:lnTo>
                  <a:cubicBezTo>
                    <a:pt x="609567" y="675571"/>
                    <a:pt x="569699" y="698500"/>
                    <a:pt x="526578" y="698500"/>
                  </a:cubicBezTo>
                  <a:lnTo>
                    <a:pt x="259474" y="698500"/>
                  </a:lnTo>
                  <a:cubicBezTo>
                    <a:pt x="216353" y="698500"/>
                    <a:pt x="176485" y="675571"/>
                    <a:pt x="154800" y="638300"/>
                  </a:cubicBezTo>
                  <a:lnTo>
                    <a:pt x="21652" y="409450"/>
                  </a:lnTo>
                  <a:cubicBezTo>
                    <a:pt x="0" y="372237"/>
                    <a:pt x="0" y="326263"/>
                    <a:pt x="21652" y="289050"/>
                  </a:cubicBezTo>
                  <a:lnTo>
                    <a:pt x="154800" y="60200"/>
                  </a:lnTo>
                  <a:cubicBezTo>
                    <a:pt x="176485" y="22929"/>
                    <a:pt x="216353" y="0"/>
                    <a:pt x="259474" y="0"/>
                  </a:cubicBezTo>
                  <a:lnTo>
                    <a:pt x="526578" y="0"/>
                  </a:lnTo>
                  <a:cubicBezTo>
                    <a:pt x="569699" y="0"/>
                    <a:pt x="609567" y="22929"/>
                    <a:pt x="631252" y="60200"/>
                  </a:cubicBezTo>
                  <a:lnTo>
                    <a:pt x="764400" y="289050"/>
                  </a:lnTo>
                  <a:cubicBezTo>
                    <a:pt x="786052" y="326263"/>
                    <a:pt x="786052" y="372237"/>
                    <a:pt x="764400" y="409450"/>
                  </a:cubicBezTo>
                  <a:close/>
                </a:path>
              </a:pathLst>
            </a:custGeom>
            <a:solidFill>
              <a:srgbClr val="000000">
                <a:alpha val="0"/>
              </a:srgbClr>
            </a:solidFill>
            <a:ln w="114300" cap="sq">
              <a:solidFill>
                <a:srgbClr val="FFFFFF"/>
              </a:solidFill>
              <a:prstDash val="solid"/>
              <a:miter/>
            </a:ln>
          </p:spPr>
        </p:sp>
        <p:sp>
          <p:nvSpPr>
            <p:cNvPr id="30" name="TextBox 30"/>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a:off x="1802853" y="5454795"/>
            <a:ext cx="2000835" cy="1719468"/>
            <a:chOff x="0" y="0"/>
            <a:chExt cx="812800" cy="698500"/>
          </a:xfrm>
        </p:grpSpPr>
        <p:sp>
          <p:nvSpPr>
            <p:cNvPr id="32" name="Freeform 32"/>
            <p:cNvSpPr/>
            <p:nvPr/>
          </p:nvSpPr>
          <p:spPr>
            <a:xfrm>
              <a:off x="13374" y="0"/>
              <a:ext cx="786052" cy="698500"/>
            </a:xfrm>
            <a:custGeom>
              <a:avLst/>
              <a:gdLst/>
              <a:ahLst/>
              <a:cxnLst/>
              <a:rect l="l" t="t" r="r" b="b"/>
              <a:pathLst>
                <a:path w="786052" h="698500">
                  <a:moveTo>
                    <a:pt x="764400" y="409450"/>
                  </a:moveTo>
                  <a:lnTo>
                    <a:pt x="631252" y="638300"/>
                  </a:lnTo>
                  <a:cubicBezTo>
                    <a:pt x="609567" y="675571"/>
                    <a:pt x="569699" y="698500"/>
                    <a:pt x="526578" y="698500"/>
                  </a:cubicBezTo>
                  <a:lnTo>
                    <a:pt x="259474" y="698500"/>
                  </a:lnTo>
                  <a:cubicBezTo>
                    <a:pt x="216353" y="698500"/>
                    <a:pt x="176485" y="675571"/>
                    <a:pt x="154800" y="638300"/>
                  </a:cubicBezTo>
                  <a:lnTo>
                    <a:pt x="21652" y="409450"/>
                  </a:lnTo>
                  <a:cubicBezTo>
                    <a:pt x="0" y="372237"/>
                    <a:pt x="0" y="326263"/>
                    <a:pt x="21652" y="289050"/>
                  </a:cubicBezTo>
                  <a:lnTo>
                    <a:pt x="154800" y="60200"/>
                  </a:lnTo>
                  <a:cubicBezTo>
                    <a:pt x="176485" y="22929"/>
                    <a:pt x="216353" y="0"/>
                    <a:pt x="259474" y="0"/>
                  </a:cubicBezTo>
                  <a:lnTo>
                    <a:pt x="526578" y="0"/>
                  </a:lnTo>
                  <a:cubicBezTo>
                    <a:pt x="569699" y="0"/>
                    <a:pt x="609567" y="22929"/>
                    <a:pt x="631252" y="60200"/>
                  </a:cubicBezTo>
                  <a:lnTo>
                    <a:pt x="764400" y="289050"/>
                  </a:lnTo>
                  <a:cubicBezTo>
                    <a:pt x="786052" y="326263"/>
                    <a:pt x="786052" y="372237"/>
                    <a:pt x="764400" y="409450"/>
                  </a:cubicBezTo>
                  <a:close/>
                </a:path>
              </a:pathLst>
            </a:custGeom>
            <a:solidFill>
              <a:srgbClr val="000000">
                <a:alpha val="0"/>
              </a:srgbClr>
            </a:solidFill>
            <a:ln w="114300" cap="sq">
              <a:solidFill>
                <a:srgbClr val="FFFFFF"/>
              </a:solidFill>
              <a:prstDash val="solid"/>
              <a:miter/>
            </a:ln>
          </p:spPr>
        </p:sp>
        <p:sp>
          <p:nvSpPr>
            <p:cNvPr id="33" name="TextBox 33"/>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34" name="Group 34"/>
          <p:cNvGrpSpPr/>
          <p:nvPr/>
        </p:nvGrpSpPr>
        <p:grpSpPr>
          <a:xfrm>
            <a:off x="-1071482" y="6537379"/>
            <a:ext cx="4363196" cy="3749621"/>
            <a:chOff x="0" y="0"/>
            <a:chExt cx="812800" cy="698500"/>
          </a:xfrm>
        </p:grpSpPr>
        <p:sp>
          <p:nvSpPr>
            <p:cNvPr id="35" name="Freeform 35"/>
            <p:cNvSpPr/>
            <p:nvPr/>
          </p:nvSpPr>
          <p:spPr>
            <a:xfrm>
              <a:off x="6133" y="0"/>
              <a:ext cx="800534" cy="698500"/>
            </a:xfrm>
            <a:custGeom>
              <a:avLst/>
              <a:gdLst/>
              <a:ahLst/>
              <a:cxnLst/>
              <a:rect l="l" t="t" r="r" b="b"/>
              <a:pathLst>
                <a:path w="800534" h="698500">
                  <a:moveTo>
                    <a:pt x="790605" y="376856"/>
                  </a:moveTo>
                  <a:lnTo>
                    <a:pt x="619529" y="670894"/>
                  </a:lnTo>
                  <a:cubicBezTo>
                    <a:pt x="609585" y="687985"/>
                    <a:pt x="591302" y="698500"/>
                    <a:pt x="571528" y="698500"/>
                  </a:cubicBezTo>
                  <a:lnTo>
                    <a:pt x="229006" y="698500"/>
                  </a:lnTo>
                  <a:cubicBezTo>
                    <a:pt x="209232" y="698500"/>
                    <a:pt x="190949" y="687985"/>
                    <a:pt x="181005" y="670894"/>
                  </a:cubicBezTo>
                  <a:lnTo>
                    <a:pt x="9929" y="376856"/>
                  </a:lnTo>
                  <a:cubicBezTo>
                    <a:pt x="0" y="359791"/>
                    <a:pt x="0" y="338709"/>
                    <a:pt x="9929" y="321644"/>
                  </a:cubicBezTo>
                  <a:lnTo>
                    <a:pt x="181005" y="27606"/>
                  </a:lnTo>
                  <a:cubicBezTo>
                    <a:pt x="190949" y="10515"/>
                    <a:pt x="209232" y="0"/>
                    <a:pt x="229006" y="0"/>
                  </a:cubicBezTo>
                  <a:lnTo>
                    <a:pt x="571528" y="0"/>
                  </a:lnTo>
                  <a:cubicBezTo>
                    <a:pt x="591302" y="0"/>
                    <a:pt x="609585" y="10515"/>
                    <a:pt x="619529" y="27606"/>
                  </a:cubicBezTo>
                  <a:lnTo>
                    <a:pt x="790605" y="321644"/>
                  </a:lnTo>
                  <a:cubicBezTo>
                    <a:pt x="800534" y="338709"/>
                    <a:pt x="800534" y="359791"/>
                    <a:pt x="790605" y="376856"/>
                  </a:cubicBezTo>
                  <a:close/>
                </a:path>
              </a:pathLst>
            </a:custGeom>
            <a:solidFill>
              <a:srgbClr val="000000">
                <a:alpha val="0"/>
              </a:srgbClr>
            </a:solidFill>
            <a:ln w="142875" cap="sq">
              <a:solidFill>
                <a:srgbClr val="FFFFFF"/>
              </a:solidFill>
              <a:prstDash val="solid"/>
              <a:miter/>
            </a:ln>
          </p:spPr>
        </p:sp>
        <p:sp>
          <p:nvSpPr>
            <p:cNvPr id="36" name="TextBox 36"/>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37" name="Group 37"/>
          <p:cNvGrpSpPr/>
          <p:nvPr/>
        </p:nvGrpSpPr>
        <p:grpSpPr>
          <a:xfrm rot="-10800000">
            <a:off x="16156160" y="223901"/>
            <a:ext cx="12329026" cy="10595257"/>
            <a:chOff x="0" y="0"/>
            <a:chExt cx="812800" cy="698500"/>
          </a:xfrm>
        </p:grpSpPr>
        <p:sp>
          <p:nvSpPr>
            <p:cNvPr id="38" name="Freeform 38"/>
            <p:cNvSpPr/>
            <p:nvPr/>
          </p:nvSpPr>
          <p:spPr>
            <a:xfrm>
              <a:off x="1568" y="0"/>
              <a:ext cx="809665" cy="698500"/>
            </a:xfrm>
            <a:custGeom>
              <a:avLst/>
              <a:gdLst/>
              <a:ahLst/>
              <a:cxnLst/>
              <a:rect l="l" t="t" r="r" b="b"/>
              <a:pathLst>
                <a:path w="809665" h="698500">
                  <a:moveTo>
                    <a:pt x="807127" y="356306"/>
                  </a:moveTo>
                  <a:lnTo>
                    <a:pt x="612137" y="691444"/>
                  </a:lnTo>
                  <a:cubicBezTo>
                    <a:pt x="609596" y="695813"/>
                    <a:pt x="604923" y="698500"/>
                    <a:pt x="599869" y="698500"/>
                  </a:cubicBezTo>
                  <a:lnTo>
                    <a:pt x="209795" y="698500"/>
                  </a:lnTo>
                  <a:cubicBezTo>
                    <a:pt x="204741" y="698500"/>
                    <a:pt x="200068" y="695813"/>
                    <a:pt x="197527" y="691444"/>
                  </a:cubicBezTo>
                  <a:lnTo>
                    <a:pt x="2537" y="356306"/>
                  </a:lnTo>
                  <a:cubicBezTo>
                    <a:pt x="0" y="351944"/>
                    <a:pt x="0" y="346556"/>
                    <a:pt x="2537" y="342194"/>
                  </a:cubicBezTo>
                  <a:lnTo>
                    <a:pt x="197527" y="7056"/>
                  </a:lnTo>
                  <a:cubicBezTo>
                    <a:pt x="200068" y="2687"/>
                    <a:pt x="204741" y="0"/>
                    <a:pt x="209795" y="0"/>
                  </a:cubicBezTo>
                  <a:lnTo>
                    <a:pt x="599869" y="0"/>
                  </a:lnTo>
                  <a:cubicBezTo>
                    <a:pt x="604923" y="0"/>
                    <a:pt x="609596" y="2687"/>
                    <a:pt x="612137" y="7056"/>
                  </a:cubicBezTo>
                  <a:lnTo>
                    <a:pt x="807127" y="342194"/>
                  </a:lnTo>
                  <a:cubicBezTo>
                    <a:pt x="809664" y="346556"/>
                    <a:pt x="809664" y="351944"/>
                    <a:pt x="807127" y="356306"/>
                  </a:cubicBezTo>
                  <a:close/>
                </a:path>
              </a:pathLst>
            </a:custGeom>
            <a:gradFill rotWithShape="1">
              <a:gsLst>
                <a:gs pos="0">
                  <a:srgbClr val="430610">
                    <a:alpha val="100000"/>
                  </a:srgbClr>
                </a:gs>
                <a:gs pos="50000">
                  <a:srgbClr val="75131A">
                    <a:alpha val="100000"/>
                  </a:srgbClr>
                </a:gs>
                <a:gs pos="100000">
                  <a:srgbClr val="75131A">
                    <a:alpha val="100000"/>
                  </a:srgbClr>
                </a:gs>
              </a:gsLst>
              <a:lin ang="0"/>
            </a:gradFill>
          </p:spPr>
        </p:sp>
        <p:sp>
          <p:nvSpPr>
            <p:cNvPr id="39" name="TextBox 39"/>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117768" y="2557110"/>
            <a:ext cx="3760915" cy="3232036"/>
            <a:chOff x="0" y="0"/>
            <a:chExt cx="812800" cy="698500"/>
          </a:xfrm>
        </p:grpSpPr>
        <p:sp>
          <p:nvSpPr>
            <p:cNvPr id="41" name="Freeform 41"/>
            <p:cNvSpPr/>
            <p:nvPr/>
          </p:nvSpPr>
          <p:spPr>
            <a:xfrm>
              <a:off x="5139" y="0"/>
              <a:ext cx="802523" cy="698500"/>
            </a:xfrm>
            <a:custGeom>
              <a:avLst/>
              <a:gdLst/>
              <a:ahLst/>
              <a:cxnLst/>
              <a:rect l="l" t="t" r="r" b="b"/>
              <a:pathLst>
                <a:path w="802523" h="698500">
                  <a:moveTo>
                    <a:pt x="794203" y="372381"/>
                  </a:moveTo>
                  <a:lnTo>
                    <a:pt x="617919" y="675369"/>
                  </a:lnTo>
                  <a:cubicBezTo>
                    <a:pt x="609587" y="689690"/>
                    <a:pt x="594268" y="698500"/>
                    <a:pt x="577700" y="698500"/>
                  </a:cubicBezTo>
                  <a:lnTo>
                    <a:pt x="224822" y="698500"/>
                  </a:lnTo>
                  <a:cubicBezTo>
                    <a:pt x="208254" y="698500"/>
                    <a:pt x="192935" y="689690"/>
                    <a:pt x="184603" y="675369"/>
                  </a:cubicBezTo>
                  <a:lnTo>
                    <a:pt x="8319" y="372381"/>
                  </a:lnTo>
                  <a:cubicBezTo>
                    <a:pt x="0" y="358082"/>
                    <a:pt x="0" y="340418"/>
                    <a:pt x="8319" y="326119"/>
                  </a:cubicBezTo>
                  <a:lnTo>
                    <a:pt x="184603" y="23131"/>
                  </a:lnTo>
                  <a:cubicBezTo>
                    <a:pt x="192935" y="8810"/>
                    <a:pt x="208254" y="0"/>
                    <a:pt x="224822" y="0"/>
                  </a:cubicBezTo>
                  <a:lnTo>
                    <a:pt x="577700" y="0"/>
                  </a:lnTo>
                  <a:cubicBezTo>
                    <a:pt x="594268" y="0"/>
                    <a:pt x="609587" y="8810"/>
                    <a:pt x="617919" y="23131"/>
                  </a:cubicBezTo>
                  <a:lnTo>
                    <a:pt x="794203" y="326119"/>
                  </a:lnTo>
                  <a:cubicBezTo>
                    <a:pt x="802522" y="340418"/>
                    <a:pt x="802522" y="358082"/>
                    <a:pt x="794203" y="372381"/>
                  </a:cubicBezTo>
                  <a:close/>
                </a:path>
              </a:pathLst>
            </a:custGeom>
            <a:gradFill rotWithShape="1">
              <a:gsLst>
                <a:gs pos="0">
                  <a:srgbClr val="75131A">
                    <a:alpha val="31000"/>
                  </a:srgbClr>
                </a:gs>
                <a:gs pos="50000">
                  <a:srgbClr val="75131A">
                    <a:alpha val="31000"/>
                  </a:srgbClr>
                </a:gs>
                <a:gs pos="100000">
                  <a:srgbClr val="430610">
                    <a:alpha val="31000"/>
                  </a:srgbClr>
                </a:gs>
              </a:gsLst>
              <a:lin ang="0"/>
            </a:gradFill>
          </p:spPr>
        </p:sp>
        <p:sp>
          <p:nvSpPr>
            <p:cNvPr id="42" name="TextBox 42"/>
            <p:cNvSpPr txBox="1"/>
            <p:nvPr/>
          </p:nvSpPr>
          <p:spPr>
            <a:xfrm>
              <a:off x="114300" y="-38100"/>
              <a:ext cx="584200" cy="736600"/>
            </a:xfrm>
            <a:prstGeom prst="rect">
              <a:avLst/>
            </a:prstGeom>
          </p:spPr>
          <p:txBody>
            <a:bodyPr lIns="50800" tIns="50800" rIns="50800" bIns="50800" rtlCol="0" anchor="ctr"/>
            <a:lstStyle/>
            <a:p>
              <a:pPr algn="ctr">
                <a:lnSpc>
                  <a:spcPts val="2659"/>
                </a:lnSpc>
              </a:pPr>
              <a:endParaRPr/>
            </a:p>
          </p:txBody>
        </p:sp>
      </p:grpSp>
      <p:sp>
        <p:nvSpPr>
          <p:cNvPr id="43" name="Freeform 43"/>
          <p:cNvSpPr/>
          <p:nvPr/>
        </p:nvSpPr>
        <p:spPr>
          <a:xfrm>
            <a:off x="8898754" y="4173128"/>
            <a:ext cx="490493" cy="756059"/>
          </a:xfrm>
          <a:custGeom>
            <a:avLst/>
            <a:gdLst/>
            <a:ahLst/>
            <a:cxnLst/>
            <a:rect l="l" t="t" r="r" b="b"/>
            <a:pathLst>
              <a:path w="490493" h="756059">
                <a:moveTo>
                  <a:pt x="0" y="0"/>
                </a:moveTo>
                <a:lnTo>
                  <a:pt x="490492" y="0"/>
                </a:lnTo>
                <a:lnTo>
                  <a:pt x="490492" y="756058"/>
                </a:lnTo>
                <a:lnTo>
                  <a:pt x="0" y="7560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4" name="Freeform 44"/>
          <p:cNvSpPr/>
          <p:nvPr/>
        </p:nvSpPr>
        <p:spPr>
          <a:xfrm>
            <a:off x="8898754" y="5143500"/>
            <a:ext cx="490493" cy="756059"/>
          </a:xfrm>
          <a:custGeom>
            <a:avLst/>
            <a:gdLst/>
            <a:ahLst/>
            <a:cxnLst/>
            <a:rect l="l" t="t" r="r" b="b"/>
            <a:pathLst>
              <a:path w="490493" h="756059">
                <a:moveTo>
                  <a:pt x="0" y="0"/>
                </a:moveTo>
                <a:lnTo>
                  <a:pt x="490492" y="0"/>
                </a:lnTo>
                <a:lnTo>
                  <a:pt x="490492" y="756059"/>
                </a:lnTo>
                <a:lnTo>
                  <a:pt x="0" y="7560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5" name="Freeform 45"/>
          <p:cNvSpPr/>
          <p:nvPr/>
        </p:nvSpPr>
        <p:spPr>
          <a:xfrm>
            <a:off x="8898754" y="6245858"/>
            <a:ext cx="490493" cy="756059"/>
          </a:xfrm>
          <a:custGeom>
            <a:avLst/>
            <a:gdLst/>
            <a:ahLst/>
            <a:cxnLst/>
            <a:rect l="l" t="t" r="r" b="b"/>
            <a:pathLst>
              <a:path w="490493" h="756059">
                <a:moveTo>
                  <a:pt x="0" y="0"/>
                </a:moveTo>
                <a:lnTo>
                  <a:pt x="490492" y="0"/>
                </a:lnTo>
                <a:lnTo>
                  <a:pt x="490492" y="756058"/>
                </a:lnTo>
                <a:lnTo>
                  <a:pt x="0" y="7560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6" name="Freeform 46"/>
          <p:cNvSpPr/>
          <p:nvPr/>
        </p:nvSpPr>
        <p:spPr>
          <a:xfrm>
            <a:off x="8898754" y="7344816"/>
            <a:ext cx="490493" cy="756059"/>
          </a:xfrm>
          <a:custGeom>
            <a:avLst/>
            <a:gdLst/>
            <a:ahLst/>
            <a:cxnLst/>
            <a:rect l="l" t="t" r="r" b="b"/>
            <a:pathLst>
              <a:path w="490493" h="756059">
                <a:moveTo>
                  <a:pt x="0" y="0"/>
                </a:moveTo>
                <a:lnTo>
                  <a:pt x="490492" y="0"/>
                </a:lnTo>
                <a:lnTo>
                  <a:pt x="490492" y="756059"/>
                </a:lnTo>
                <a:lnTo>
                  <a:pt x="0" y="75605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7" name="Freeform 47"/>
          <p:cNvSpPr/>
          <p:nvPr/>
        </p:nvSpPr>
        <p:spPr>
          <a:xfrm>
            <a:off x="8898754" y="8444751"/>
            <a:ext cx="490493" cy="756059"/>
          </a:xfrm>
          <a:custGeom>
            <a:avLst/>
            <a:gdLst/>
            <a:ahLst/>
            <a:cxnLst/>
            <a:rect l="l" t="t" r="r" b="b"/>
            <a:pathLst>
              <a:path w="490493" h="756059">
                <a:moveTo>
                  <a:pt x="0" y="0"/>
                </a:moveTo>
                <a:lnTo>
                  <a:pt x="490492" y="0"/>
                </a:lnTo>
                <a:lnTo>
                  <a:pt x="490492" y="756058"/>
                </a:lnTo>
                <a:lnTo>
                  <a:pt x="0" y="7560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8" name="Freeform 48"/>
          <p:cNvSpPr/>
          <p:nvPr/>
        </p:nvSpPr>
        <p:spPr>
          <a:xfrm>
            <a:off x="5519041" y="5769839"/>
            <a:ext cx="2302646" cy="2302646"/>
          </a:xfrm>
          <a:custGeom>
            <a:avLst/>
            <a:gdLst/>
            <a:ahLst/>
            <a:cxnLst/>
            <a:rect l="l" t="t" r="r" b="b"/>
            <a:pathLst>
              <a:path w="2302646" h="2302646">
                <a:moveTo>
                  <a:pt x="0" y="0"/>
                </a:moveTo>
                <a:lnTo>
                  <a:pt x="2302647" y="0"/>
                </a:lnTo>
                <a:lnTo>
                  <a:pt x="2302647" y="2302646"/>
                </a:lnTo>
                <a:lnTo>
                  <a:pt x="0" y="23026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9" name="TextBox 49"/>
          <p:cNvSpPr txBox="1"/>
          <p:nvPr/>
        </p:nvSpPr>
        <p:spPr>
          <a:xfrm>
            <a:off x="7821688" y="549190"/>
            <a:ext cx="9768120" cy="1398382"/>
          </a:xfrm>
          <a:prstGeom prst="rect">
            <a:avLst/>
          </a:prstGeom>
        </p:spPr>
        <p:txBody>
          <a:bodyPr lIns="0" tIns="0" rIns="0" bIns="0" rtlCol="0" anchor="t">
            <a:spAutoFit/>
          </a:bodyPr>
          <a:lstStyle/>
          <a:p>
            <a:pPr algn="r">
              <a:lnSpc>
                <a:spcPts val="11360"/>
              </a:lnSpc>
            </a:pPr>
            <a:r>
              <a:rPr lang="en-US" sz="8114" b="1">
                <a:solidFill>
                  <a:srgbClr val="FFFFFF"/>
                </a:solidFill>
                <a:latin typeface="Asap Condensed Bold"/>
                <a:ea typeface="Asap Condensed Bold"/>
                <a:cs typeface="Asap Condensed Bold"/>
                <a:sym typeface="Asap Condensed Bold"/>
              </a:rPr>
              <a:t>FINE ARTS OFFERINGS  </a:t>
            </a:r>
          </a:p>
        </p:txBody>
      </p:sp>
      <p:sp>
        <p:nvSpPr>
          <p:cNvPr id="50" name="TextBox 50"/>
          <p:cNvSpPr txBox="1"/>
          <p:nvPr/>
        </p:nvSpPr>
        <p:spPr>
          <a:xfrm>
            <a:off x="5015668" y="1795172"/>
            <a:ext cx="6938646" cy="1264886"/>
          </a:xfrm>
          <a:prstGeom prst="rect">
            <a:avLst/>
          </a:prstGeom>
        </p:spPr>
        <p:txBody>
          <a:bodyPr lIns="0" tIns="0" rIns="0" bIns="0" rtlCol="0" anchor="t">
            <a:spAutoFit/>
          </a:bodyPr>
          <a:lstStyle/>
          <a:p>
            <a:pPr algn="r">
              <a:lnSpc>
                <a:spcPts val="10221"/>
              </a:lnSpc>
            </a:pPr>
            <a:r>
              <a:rPr lang="en-US" sz="7301" b="1">
                <a:solidFill>
                  <a:srgbClr val="000000"/>
                </a:solidFill>
                <a:latin typeface="Asap Condensed Bold"/>
                <a:ea typeface="Asap Condensed Bold"/>
                <a:cs typeface="Asap Condensed Bold"/>
                <a:sym typeface="Asap Condensed Bold"/>
              </a:rPr>
              <a:t>AT ROHS</a:t>
            </a:r>
          </a:p>
        </p:txBody>
      </p:sp>
      <p:sp>
        <p:nvSpPr>
          <p:cNvPr id="51" name="TextBox 51"/>
          <p:cNvSpPr txBox="1"/>
          <p:nvPr/>
        </p:nvSpPr>
        <p:spPr>
          <a:xfrm>
            <a:off x="9632785" y="3979067"/>
            <a:ext cx="8085173" cy="5279233"/>
          </a:xfrm>
          <a:prstGeom prst="rect">
            <a:avLst/>
          </a:prstGeom>
        </p:spPr>
        <p:txBody>
          <a:bodyPr lIns="0" tIns="0" rIns="0" bIns="0" rtlCol="0" anchor="t">
            <a:spAutoFit/>
          </a:bodyPr>
          <a:lstStyle/>
          <a:p>
            <a:pPr algn="l">
              <a:lnSpc>
                <a:spcPts val="8326"/>
              </a:lnSpc>
            </a:pPr>
            <a:r>
              <a:rPr lang="en-US" sz="5140">
                <a:solidFill>
                  <a:srgbClr val="FFFFFF"/>
                </a:solidFill>
                <a:latin typeface="Horizon"/>
                <a:ea typeface="Horizon"/>
                <a:cs typeface="Horizon"/>
                <a:sym typeface="Horizon"/>
              </a:rPr>
              <a:t>DANCE </a:t>
            </a:r>
          </a:p>
          <a:p>
            <a:pPr algn="l">
              <a:lnSpc>
                <a:spcPts val="8326"/>
              </a:lnSpc>
            </a:pPr>
            <a:r>
              <a:rPr lang="en-US" sz="5140">
                <a:solidFill>
                  <a:srgbClr val="FFFFFF"/>
                </a:solidFill>
                <a:latin typeface="Horizon"/>
                <a:ea typeface="Horizon"/>
                <a:cs typeface="Horizon"/>
                <a:sym typeface="Horizon"/>
              </a:rPr>
              <a:t>BAND</a:t>
            </a:r>
          </a:p>
          <a:p>
            <a:pPr algn="l">
              <a:lnSpc>
                <a:spcPts val="8326"/>
              </a:lnSpc>
            </a:pPr>
            <a:r>
              <a:rPr lang="en-US" sz="5140">
                <a:solidFill>
                  <a:srgbClr val="FFFFFF"/>
                </a:solidFill>
                <a:latin typeface="Horizon"/>
                <a:ea typeface="Horizon"/>
                <a:cs typeface="Horizon"/>
                <a:sym typeface="Horizon"/>
              </a:rPr>
              <a:t>THEATRE</a:t>
            </a:r>
          </a:p>
          <a:p>
            <a:pPr algn="l">
              <a:lnSpc>
                <a:spcPts val="8326"/>
              </a:lnSpc>
            </a:pPr>
            <a:r>
              <a:rPr lang="en-US" sz="5140">
                <a:solidFill>
                  <a:srgbClr val="FFFFFF"/>
                </a:solidFill>
                <a:latin typeface="Horizon"/>
                <a:ea typeface="Horizon"/>
                <a:cs typeface="Horizon"/>
                <a:sym typeface="Horizon"/>
              </a:rPr>
              <a:t>CHOIR </a:t>
            </a:r>
          </a:p>
          <a:p>
            <a:pPr algn="l">
              <a:lnSpc>
                <a:spcPts val="8326"/>
              </a:lnSpc>
            </a:pPr>
            <a:r>
              <a:rPr lang="en-US" sz="5140">
                <a:solidFill>
                  <a:srgbClr val="FFFFFF"/>
                </a:solidFill>
                <a:latin typeface="Horizon"/>
                <a:ea typeface="Horizon"/>
                <a:cs typeface="Horizon"/>
                <a:sym typeface="Horizon"/>
              </a:rPr>
              <a:t>VISUAL ARTS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1292" y="4749509"/>
            <a:ext cx="719810" cy="577648"/>
          </a:xfrm>
          <a:custGeom>
            <a:avLst/>
            <a:gdLst/>
            <a:ahLst/>
            <a:cxnLst/>
            <a:rect l="l" t="t" r="r" b="b"/>
            <a:pathLst>
              <a:path w="719810" h="577648">
                <a:moveTo>
                  <a:pt x="0" y="0"/>
                </a:moveTo>
                <a:lnTo>
                  <a:pt x="719810" y="0"/>
                </a:lnTo>
                <a:lnTo>
                  <a:pt x="719810" y="577648"/>
                </a:lnTo>
                <a:lnTo>
                  <a:pt x="0" y="5776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61292" y="7149394"/>
            <a:ext cx="719810" cy="577648"/>
          </a:xfrm>
          <a:custGeom>
            <a:avLst/>
            <a:gdLst/>
            <a:ahLst/>
            <a:cxnLst/>
            <a:rect l="l" t="t" r="r" b="b"/>
            <a:pathLst>
              <a:path w="719810" h="577648">
                <a:moveTo>
                  <a:pt x="0" y="0"/>
                </a:moveTo>
                <a:lnTo>
                  <a:pt x="719810" y="0"/>
                </a:lnTo>
                <a:lnTo>
                  <a:pt x="719810" y="577648"/>
                </a:lnTo>
                <a:lnTo>
                  <a:pt x="0" y="5776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4" name="Group 4"/>
          <p:cNvGrpSpPr/>
          <p:nvPr/>
        </p:nvGrpSpPr>
        <p:grpSpPr>
          <a:xfrm>
            <a:off x="-348874" y="3777261"/>
            <a:ext cx="19210172" cy="572199"/>
            <a:chOff x="0" y="0"/>
            <a:chExt cx="20465832" cy="609600"/>
          </a:xfrm>
        </p:grpSpPr>
        <p:sp>
          <p:nvSpPr>
            <p:cNvPr id="5" name="Freeform 5"/>
            <p:cNvSpPr/>
            <p:nvPr/>
          </p:nvSpPr>
          <p:spPr>
            <a:xfrm>
              <a:off x="0" y="0"/>
              <a:ext cx="20465831" cy="609600"/>
            </a:xfrm>
            <a:custGeom>
              <a:avLst/>
              <a:gdLst/>
              <a:ahLst/>
              <a:cxnLst/>
              <a:rect l="l" t="t" r="r" b="b"/>
              <a:pathLst>
                <a:path w="20465831" h="609600">
                  <a:moveTo>
                    <a:pt x="203200" y="0"/>
                  </a:moveTo>
                  <a:lnTo>
                    <a:pt x="20465831" y="0"/>
                  </a:lnTo>
                  <a:lnTo>
                    <a:pt x="20262631" y="609600"/>
                  </a:lnTo>
                  <a:lnTo>
                    <a:pt x="0" y="609600"/>
                  </a:lnTo>
                  <a:lnTo>
                    <a:pt x="203200" y="0"/>
                  </a:lnTo>
                  <a:close/>
                </a:path>
              </a:pathLst>
            </a:custGeom>
            <a:solidFill>
              <a:srgbClr val="8C0019"/>
            </a:solidFill>
          </p:spPr>
        </p:sp>
        <p:sp>
          <p:nvSpPr>
            <p:cNvPr id="6" name="TextBox 6"/>
            <p:cNvSpPr txBox="1"/>
            <p:nvPr/>
          </p:nvSpPr>
          <p:spPr>
            <a:xfrm>
              <a:off x="101600" y="-38100"/>
              <a:ext cx="20262632" cy="647700"/>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9769111" y="4749509"/>
            <a:ext cx="719810" cy="577648"/>
          </a:xfrm>
          <a:custGeom>
            <a:avLst/>
            <a:gdLst/>
            <a:ahLst/>
            <a:cxnLst/>
            <a:rect l="l" t="t" r="r" b="b"/>
            <a:pathLst>
              <a:path w="719810" h="577648">
                <a:moveTo>
                  <a:pt x="0" y="0"/>
                </a:moveTo>
                <a:lnTo>
                  <a:pt x="719810" y="0"/>
                </a:lnTo>
                <a:lnTo>
                  <a:pt x="719810" y="577648"/>
                </a:lnTo>
                <a:lnTo>
                  <a:pt x="0" y="5776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9769111" y="7149394"/>
            <a:ext cx="719810" cy="577648"/>
          </a:xfrm>
          <a:custGeom>
            <a:avLst/>
            <a:gdLst/>
            <a:ahLst/>
            <a:cxnLst/>
            <a:rect l="l" t="t" r="r" b="b"/>
            <a:pathLst>
              <a:path w="719810" h="577648">
                <a:moveTo>
                  <a:pt x="0" y="0"/>
                </a:moveTo>
                <a:lnTo>
                  <a:pt x="719810" y="0"/>
                </a:lnTo>
                <a:lnTo>
                  <a:pt x="719810" y="577648"/>
                </a:lnTo>
                <a:lnTo>
                  <a:pt x="0" y="5776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190783" y="-170278"/>
            <a:ext cx="18478783" cy="4089349"/>
            <a:chOff x="0" y="0"/>
            <a:chExt cx="2862847" cy="633547"/>
          </a:xfrm>
        </p:grpSpPr>
        <p:sp>
          <p:nvSpPr>
            <p:cNvPr id="10" name="Freeform 10"/>
            <p:cNvSpPr/>
            <p:nvPr/>
          </p:nvSpPr>
          <p:spPr>
            <a:xfrm>
              <a:off x="0" y="0"/>
              <a:ext cx="2862847" cy="633547"/>
            </a:xfrm>
            <a:custGeom>
              <a:avLst/>
              <a:gdLst/>
              <a:ahLst/>
              <a:cxnLst/>
              <a:rect l="l" t="t" r="r" b="b"/>
              <a:pathLst>
                <a:path w="2862847" h="633547">
                  <a:moveTo>
                    <a:pt x="0" y="0"/>
                  </a:moveTo>
                  <a:lnTo>
                    <a:pt x="2862847" y="0"/>
                  </a:lnTo>
                  <a:lnTo>
                    <a:pt x="2862847" y="633547"/>
                  </a:lnTo>
                  <a:lnTo>
                    <a:pt x="0" y="633547"/>
                  </a:lnTo>
                  <a:close/>
                </a:path>
              </a:pathLst>
            </a:custGeom>
            <a:blipFill>
              <a:blip r:embed="rId4"/>
              <a:stretch>
                <a:fillRect t="-111263" b="-111263"/>
              </a:stretch>
            </a:blipFill>
          </p:spPr>
        </p:sp>
      </p:grpSp>
      <p:grpSp>
        <p:nvGrpSpPr>
          <p:cNvPr id="11" name="Group 11"/>
          <p:cNvGrpSpPr/>
          <p:nvPr/>
        </p:nvGrpSpPr>
        <p:grpSpPr>
          <a:xfrm>
            <a:off x="-1044893" y="0"/>
            <a:ext cx="12666201" cy="3377211"/>
            <a:chOff x="0" y="0"/>
            <a:chExt cx="3335954" cy="889471"/>
          </a:xfrm>
        </p:grpSpPr>
        <p:sp>
          <p:nvSpPr>
            <p:cNvPr id="12" name="Freeform 12"/>
            <p:cNvSpPr/>
            <p:nvPr/>
          </p:nvSpPr>
          <p:spPr>
            <a:xfrm>
              <a:off x="0" y="0"/>
              <a:ext cx="3335954" cy="889471"/>
            </a:xfrm>
            <a:custGeom>
              <a:avLst/>
              <a:gdLst/>
              <a:ahLst/>
              <a:cxnLst/>
              <a:rect l="l" t="t" r="r" b="b"/>
              <a:pathLst>
                <a:path w="3335954" h="889471">
                  <a:moveTo>
                    <a:pt x="0" y="0"/>
                  </a:moveTo>
                  <a:lnTo>
                    <a:pt x="3335954" y="0"/>
                  </a:lnTo>
                  <a:lnTo>
                    <a:pt x="3335954" y="889471"/>
                  </a:lnTo>
                  <a:lnTo>
                    <a:pt x="0" y="889471"/>
                  </a:lnTo>
                  <a:close/>
                </a:path>
              </a:pathLst>
            </a:custGeom>
            <a:solidFill>
              <a:srgbClr val="5E0011"/>
            </a:solidFill>
          </p:spPr>
        </p:sp>
        <p:sp>
          <p:nvSpPr>
            <p:cNvPr id="13" name="TextBox 13"/>
            <p:cNvSpPr txBox="1"/>
            <p:nvPr/>
          </p:nvSpPr>
          <p:spPr>
            <a:xfrm>
              <a:off x="0" y="-38100"/>
              <a:ext cx="3335954" cy="92757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459308" y="439419"/>
            <a:ext cx="10508549" cy="2794917"/>
          </a:xfrm>
          <a:prstGeom prst="rect">
            <a:avLst/>
          </a:prstGeom>
        </p:spPr>
        <p:txBody>
          <a:bodyPr lIns="0" tIns="0" rIns="0" bIns="0" rtlCol="0" anchor="t">
            <a:spAutoFit/>
          </a:bodyPr>
          <a:lstStyle/>
          <a:p>
            <a:pPr algn="l">
              <a:lnSpc>
                <a:spcPts val="7215"/>
              </a:lnSpc>
            </a:pPr>
            <a:r>
              <a:rPr lang="en-US" sz="7288" b="1">
                <a:solidFill>
                  <a:srgbClr val="FFFFFF"/>
                </a:solidFill>
                <a:latin typeface="Montserrat Heavy"/>
                <a:ea typeface="Montserrat Heavy"/>
                <a:cs typeface="Montserrat Heavy"/>
                <a:sym typeface="Montserrat Heavy"/>
              </a:rPr>
              <a:t>TEXAS VOTERS AND PARENT SUPPORT THE ARTS </a:t>
            </a:r>
          </a:p>
        </p:txBody>
      </p:sp>
      <p:sp>
        <p:nvSpPr>
          <p:cNvPr id="15" name="TextBox 15"/>
          <p:cNvSpPr txBox="1"/>
          <p:nvPr/>
        </p:nvSpPr>
        <p:spPr>
          <a:xfrm>
            <a:off x="1920641" y="4843694"/>
            <a:ext cx="4432397" cy="373761"/>
          </a:xfrm>
          <a:prstGeom prst="rect">
            <a:avLst/>
          </a:prstGeom>
        </p:spPr>
        <p:txBody>
          <a:bodyPr lIns="0" tIns="0" rIns="0" bIns="0" rtlCol="0" anchor="t">
            <a:spAutoFit/>
          </a:bodyPr>
          <a:lstStyle/>
          <a:p>
            <a:pPr algn="l">
              <a:lnSpc>
                <a:spcPts val="3024"/>
              </a:lnSpc>
            </a:pPr>
            <a:r>
              <a:rPr lang="en-US" sz="2160" b="1">
                <a:solidFill>
                  <a:srgbClr val="000000"/>
                </a:solidFill>
                <a:latin typeface="Montserrat Bold"/>
                <a:ea typeface="Montserrat Bold"/>
                <a:cs typeface="Montserrat Bold"/>
                <a:sym typeface="Montserrat Bold"/>
              </a:rPr>
              <a:t>VOTERS</a:t>
            </a:r>
          </a:p>
        </p:txBody>
      </p:sp>
      <p:sp>
        <p:nvSpPr>
          <p:cNvPr id="16" name="TextBox 16"/>
          <p:cNvSpPr txBox="1"/>
          <p:nvPr/>
        </p:nvSpPr>
        <p:spPr>
          <a:xfrm>
            <a:off x="1227357" y="5743533"/>
            <a:ext cx="6451234" cy="807253"/>
          </a:xfrm>
          <a:prstGeom prst="rect">
            <a:avLst/>
          </a:prstGeom>
        </p:spPr>
        <p:txBody>
          <a:bodyPr lIns="0" tIns="0" rIns="0" bIns="0" rtlCol="0" anchor="t">
            <a:spAutoFit/>
          </a:bodyPr>
          <a:lstStyle/>
          <a:p>
            <a:pPr algn="just">
              <a:lnSpc>
                <a:spcPts val="3284"/>
              </a:lnSpc>
            </a:pPr>
            <a:r>
              <a:rPr lang="en-US" sz="2346">
                <a:solidFill>
                  <a:srgbClr val="000000"/>
                </a:solidFill>
                <a:latin typeface="Montserrat"/>
                <a:ea typeface="Montserrat"/>
                <a:cs typeface="Montserrat"/>
                <a:sym typeface="Montserrat"/>
              </a:rPr>
              <a:t>AGREE THE ARTS ARE A VERY IMPORTANT PART OF A STUDENT’S EDUCATION</a:t>
            </a:r>
          </a:p>
        </p:txBody>
      </p:sp>
      <p:sp>
        <p:nvSpPr>
          <p:cNvPr id="17" name="TextBox 17"/>
          <p:cNvSpPr txBox="1"/>
          <p:nvPr/>
        </p:nvSpPr>
        <p:spPr>
          <a:xfrm>
            <a:off x="1920641" y="7227525"/>
            <a:ext cx="6733579" cy="373761"/>
          </a:xfrm>
          <a:prstGeom prst="rect">
            <a:avLst/>
          </a:prstGeom>
        </p:spPr>
        <p:txBody>
          <a:bodyPr lIns="0" tIns="0" rIns="0" bIns="0" rtlCol="0" anchor="t">
            <a:spAutoFit/>
          </a:bodyPr>
          <a:lstStyle/>
          <a:p>
            <a:pPr algn="l">
              <a:lnSpc>
                <a:spcPts val="3024"/>
              </a:lnSpc>
            </a:pPr>
            <a:r>
              <a:rPr lang="en-US" sz="2160" b="1">
                <a:solidFill>
                  <a:srgbClr val="000000"/>
                </a:solidFill>
                <a:latin typeface="Montserrat Bold"/>
                <a:ea typeface="Montserrat Bold"/>
                <a:cs typeface="Montserrat Bold"/>
                <a:sym typeface="Montserrat Bold"/>
              </a:rPr>
              <a:t>PARENTS</a:t>
            </a:r>
          </a:p>
        </p:txBody>
      </p:sp>
      <p:sp>
        <p:nvSpPr>
          <p:cNvPr id="18" name="TextBox 18"/>
          <p:cNvSpPr txBox="1"/>
          <p:nvPr/>
        </p:nvSpPr>
        <p:spPr>
          <a:xfrm>
            <a:off x="10628460" y="4843694"/>
            <a:ext cx="4432397" cy="373761"/>
          </a:xfrm>
          <a:prstGeom prst="rect">
            <a:avLst/>
          </a:prstGeom>
        </p:spPr>
        <p:txBody>
          <a:bodyPr lIns="0" tIns="0" rIns="0" bIns="0" rtlCol="0" anchor="t">
            <a:spAutoFit/>
          </a:bodyPr>
          <a:lstStyle/>
          <a:p>
            <a:pPr algn="l">
              <a:lnSpc>
                <a:spcPts val="3024"/>
              </a:lnSpc>
            </a:pPr>
            <a:r>
              <a:rPr lang="en-US" sz="2160" b="1">
                <a:solidFill>
                  <a:srgbClr val="000000"/>
                </a:solidFill>
                <a:latin typeface="Montserrat Bold"/>
                <a:ea typeface="Montserrat Bold"/>
                <a:cs typeface="Montserrat Bold"/>
                <a:sym typeface="Montserrat Bold"/>
              </a:rPr>
              <a:t>VOTERS</a:t>
            </a:r>
          </a:p>
        </p:txBody>
      </p:sp>
      <p:sp>
        <p:nvSpPr>
          <p:cNvPr id="19" name="TextBox 19"/>
          <p:cNvSpPr txBox="1"/>
          <p:nvPr/>
        </p:nvSpPr>
        <p:spPr>
          <a:xfrm>
            <a:off x="10628460" y="7227525"/>
            <a:ext cx="6733579" cy="373761"/>
          </a:xfrm>
          <a:prstGeom prst="rect">
            <a:avLst/>
          </a:prstGeom>
        </p:spPr>
        <p:txBody>
          <a:bodyPr lIns="0" tIns="0" rIns="0" bIns="0" rtlCol="0" anchor="t">
            <a:spAutoFit/>
          </a:bodyPr>
          <a:lstStyle/>
          <a:p>
            <a:pPr algn="l">
              <a:lnSpc>
                <a:spcPts val="3024"/>
              </a:lnSpc>
            </a:pPr>
            <a:r>
              <a:rPr lang="en-US" sz="2160" b="1">
                <a:solidFill>
                  <a:srgbClr val="000000"/>
                </a:solidFill>
                <a:latin typeface="Montserrat Bold"/>
                <a:ea typeface="Montserrat Bold"/>
                <a:cs typeface="Montserrat Bold"/>
                <a:sym typeface="Montserrat Bold"/>
              </a:rPr>
              <a:t>PARENTS</a:t>
            </a:r>
          </a:p>
        </p:txBody>
      </p:sp>
      <p:sp>
        <p:nvSpPr>
          <p:cNvPr id="20" name="TextBox 20"/>
          <p:cNvSpPr txBox="1"/>
          <p:nvPr/>
        </p:nvSpPr>
        <p:spPr>
          <a:xfrm>
            <a:off x="3661896" y="4522024"/>
            <a:ext cx="2051687" cy="1119127"/>
          </a:xfrm>
          <a:prstGeom prst="rect">
            <a:avLst/>
          </a:prstGeom>
        </p:spPr>
        <p:txBody>
          <a:bodyPr lIns="0" tIns="0" rIns="0" bIns="0" rtlCol="0" anchor="t">
            <a:spAutoFit/>
          </a:bodyPr>
          <a:lstStyle/>
          <a:p>
            <a:pPr algn="l">
              <a:lnSpc>
                <a:spcPts val="9189"/>
              </a:lnSpc>
            </a:pPr>
            <a:r>
              <a:rPr lang="en-US" sz="6563" b="1">
                <a:solidFill>
                  <a:srgbClr val="BD9415"/>
                </a:solidFill>
                <a:latin typeface="Montserrat Bold"/>
                <a:ea typeface="Montserrat Bold"/>
                <a:cs typeface="Montserrat Bold"/>
                <a:sym typeface="Montserrat Bold"/>
              </a:rPr>
              <a:t>84%</a:t>
            </a:r>
          </a:p>
        </p:txBody>
      </p:sp>
      <p:sp>
        <p:nvSpPr>
          <p:cNvPr id="21" name="TextBox 21"/>
          <p:cNvSpPr txBox="1"/>
          <p:nvPr/>
        </p:nvSpPr>
        <p:spPr>
          <a:xfrm>
            <a:off x="12136746" y="4409911"/>
            <a:ext cx="2051687" cy="1119127"/>
          </a:xfrm>
          <a:prstGeom prst="rect">
            <a:avLst/>
          </a:prstGeom>
        </p:spPr>
        <p:txBody>
          <a:bodyPr lIns="0" tIns="0" rIns="0" bIns="0" rtlCol="0" anchor="t">
            <a:spAutoFit/>
          </a:bodyPr>
          <a:lstStyle/>
          <a:p>
            <a:pPr algn="l">
              <a:lnSpc>
                <a:spcPts val="9189"/>
              </a:lnSpc>
            </a:pPr>
            <a:r>
              <a:rPr lang="en-US" sz="6563" b="1">
                <a:solidFill>
                  <a:srgbClr val="BD9415"/>
                </a:solidFill>
                <a:latin typeface="Montserrat Bold"/>
                <a:ea typeface="Montserrat Bold"/>
                <a:cs typeface="Montserrat Bold"/>
                <a:sym typeface="Montserrat Bold"/>
              </a:rPr>
              <a:t>73%</a:t>
            </a:r>
          </a:p>
        </p:txBody>
      </p:sp>
      <p:sp>
        <p:nvSpPr>
          <p:cNvPr id="22" name="TextBox 22"/>
          <p:cNvSpPr txBox="1"/>
          <p:nvPr/>
        </p:nvSpPr>
        <p:spPr>
          <a:xfrm>
            <a:off x="10339957" y="5743533"/>
            <a:ext cx="6451234" cy="807253"/>
          </a:xfrm>
          <a:prstGeom prst="rect">
            <a:avLst/>
          </a:prstGeom>
        </p:spPr>
        <p:txBody>
          <a:bodyPr lIns="0" tIns="0" rIns="0" bIns="0" rtlCol="0" anchor="t">
            <a:spAutoFit/>
          </a:bodyPr>
          <a:lstStyle/>
          <a:p>
            <a:pPr algn="just">
              <a:lnSpc>
                <a:spcPts val="3284"/>
              </a:lnSpc>
            </a:pPr>
            <a:r>
              <a:rPr lang="en-US" sz="2346">
                <a:solidFill>
                  <a:srgbClr val="000000"/>
                </a:solidFill>
                <a:latin typeface="Montserrat"/>
                <a:ea typeface="Montserrat"/>
                <a:cs typeface="Montserrat"/>
                <a:sym typeface="Montserrat"/>
              </a:rPr>
              <a:t>FAVOR INCREASED STATE FUNDING FOR ARTS EDUCATION</a:t>
            </a:r>
          </a:p>
        </p:txBody>
      </p:sp>
      <p:sp>
        <p:nvSpPr>
          <p:cNvPr id="23" name="TextBox 23"/>
          <p:cNvSpPr txBox="1"/>
          <p:nvPr/>
        </p:nvSpPr>
        <p:spPr>
          <a:xfrm>
            <a:off x="3661896" y="6814091"/>
            <a:ext cx="2051687" cy="1119127"/>
          </a:xfrm>
          <a:prstGeom prst="rect">
            <a:avLst/>
          </a:prstGeom>
        </p:spPr>
        <p:txBody>
          <a:bodyPr lIns="0" tIns="0" rIns="0" bIns="0" rtlCol="0" anchor="t">
            <a:spAutoFit/>
          </a:bodyPr>
          <a:lstStyle/>
          <a:p>
            <a:pPr algn="l">
              <a:lnSpc>
                <a:spcPts val="9189"/>
              </a:lnSpc>
            </a:pPr>
            <a:r>
              <a:rPr lang="en-US" sz="6563" b="1">
                <a:solidFill>
                  <a:srgbClr val="BD9415"/>
                </a:solidFill>
                <a:latin typeface="Montserrat Bold"/>
                <a:ea typeface="Montserrat Bold"/>
                <a:cs typeface="Montserrat Bold"/>
                <a:sym typeface="Montserrat Bold"/>
              </a:rPr>
              <a:t>89%</a:t>
            </a:r>
          </a:p>
        </p:txBody>
      </p:sp>
      <p:sp>
        <p:nvSpPr>
          <p:cNvPr id="24" name="TextBox 24"/>
          <p:cNvSpPr txBox="1"/>
          <p:nvPr/>
        </p:nvSpPr>
        <p:spPr>
          <a:xfrm>
            <a:off x="12365346" y="6816742"/>
            <a:ext cx="2051687" cy="1119127"/>
          </a:xfrm>
          <a:prstGeom prst="rect">
            <a:avLst/>
          </a:prstGeom>
        </p:spPr>
        <p:txBody>
          <a:bodyPr lIns="0" tIns="0" rIns="0" bIns="0" rtlCol="0" anchor="t">
            <a:spAutoFit/>
          </a:bodyPr>
          <a:lstStyle/>
          <a:p>
            <a:pPr algn="l">
              <a:lnSpc>
                <a:spcPts val="9189"/>
              </a:lnSpc>
            </a:pPr>
            <a:r>
              <a:rPr lang="en-US" sz="6563" b="1">
                <a:solidFill>
                  <a:srgbClr val="BD9415"/>
                </a:solidFill>
                <a:latin typeface="Montserrat Bold"/>
                <a:ea typeface="Montserrat Bold"/>
                <a:cs typeface="Montserrat Bold"/>
                <a:sym typeface="Montserrat Bold"/>
              </a:rPr>
              <a:t>95%</a:t>
            </a:r>
          </a:p>
        </p:txBody>
      </p:sp>
      <p:sp>
        <p:nvSpPr>
          <p:cNvPr id="25" name="TextBox 25"/>
          <p:cNvSpPr txBox="1"/>
          <p:nvPr/>
        </p:nvSpPr>
        <p:spPr>
          <a:xfrm>
            <a:off x="1227357" y="8037994"/>
            <a:ext cx="6451234" cy="807253"/>
          </a:xfrm>
          <a:prstGeom prst="rect">
            <a:avLst/>
          </a:prstGeom>
        </p:spPr>
        <p:txBody>
          <a:bodyPr lIns="0" tIns="0" rIns="0" bIns="0" rtlCol="0" anchor="t">
            <a:spAutoFit/>
          </a:bodyPr>
          <a:lstStyle/>
          <a:p>
            <a:pPr algn="just">
              <a:lnSpc>
                <a:spcPts val="3284"/>
              </a:lnSpc>
            </a:pPr>
            <a:r>
              <a:rPr lang="en-US" sz="2346">
                <a:solidFill>
                  <a:srgbClr val="000000"/>
                </a:solidFill>
                <a:latin typeface="Montserrat"/>
                <a:ea typeface="Montserrat"/>
                <a:cs typeface="Montserrat"/>
                <a:sym typeface="Montserrat"/>
              </a:rPr>
              <a:t>BELIEVE ART AND MUSIC ELECTIVES ARE AS IMPORTANT AS ATHLETICS </a:t>
            </a:r>
          </a:p>
        </p:txBody>
      </p:sp>
      <p:sp>
        <p:nvSpPr>
          <p:cNvPr id="26" name="TextBox 26"/>
          <p:cNvSpPr txBox="1"/>
          <p:nvPr/>
        </p:nvSpPr>
        <p:spPr>
          <a:xfrm>
            <a:off x="10165572" y="8037994"/>
            <a:ext cx="6451234" cy="807253"/>
          </a:xfrm>
          <a:prstGeom prst="rect">
            <a:avLst/>
          </a:prstGeom>
        </p:spPr>
        <p:txBody>
          <a:bodyPr lIns="0" tIns="0" rIns="0" bIns="0" rtlCol="0" anchor="t">
            <a:spAutoFit/>
          </a:bodyPr>
          <a:lstStyle/>
          <a:p>
            <a:pPr algn="just">
              <a:lnSpc>
                <a:spcPts val="3284"/>
              </a:lnSpc>
            </a:pPr>
            <a:r>
              <a:rPr lang="en-US" sz="2346">
                <a:solidFill>
                  <a:srgbClr val="000000"/>
                </a:solidFill>
                <a:latin typeface="Montserrat"/>
                <a:ea typeface="Montserrat"/>
                <a:cs typeface="Montserrat"/>
                <a:sym typeface="Montserrat"/>
              </a:rPr>
              <a:t>BELIEVE THAT ARTS SHOULD BE TAUGHT IN TEXAS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577" y="4993569"/>
            <a:ext cx="18402577" cy="5861778"/>
          </a:xfrm>
          <a:custGeom>
            <a:avLst/>
            <a:gdLst/>
            <a:ahLst/>
            <a:cxnLst/>
            <a:rect l="l" t="t" r="r" b="b"/>
            <a:pathLst>
              <a:path w="18402577" h="5861778">
                <a:moveTo>
                  <a:pt x="0" y="0"/>
                </a:moveTo>
                <a:lnTo>
                  <a:pt x="18402577" y="0"/>
                </a:lnTo>
                <a:lnTo>
                  <a:pt x="18402577" y="5861777"/>
                </a:lnTo>
                <a:lnTo>
                  <a:pt x="0" y="5861777"/>
                </a:lnTo>
                <a:lnTo>
                  <a:pt x="0" y="0"/>
                </a:lnTo>
                <a:close/>
              </a:path>
            </a:pathLst>
          </a:custGeom>
          <a:blipFill>
            <a:blip r:embed="rId2">
              <a:alphaModFix amt="3000"/>
              <a:extLst>
                <a:ext uri="{96DAC541-7B7A-43D3-8B79-37D633B846F1}">
                  <asvg:svgBlip xmlns:asvg="http://schemas.microsoft.com/office/drawing/2016/SVG/main" r:embed="rId3"/>
                </a:ext>
              </a:extLst>
            </a:blip>
            <a:stretch>
              <a:fillRect l="-37519" r="-40679"/>
            </a:stretch>
          </a:blipFill>
        </p:spPr>
      </p:sp>
      <p:grpSp>
        <p:nvGrpSpPr>
          <p:cNvPr id="3" name="Group 3"/>
          <p:cNvGrpSpPr/>
          <p:nvPr/>
        </p:nvGrpSpPr>
        <p:grpSpPr>
          <a:xfrm>
            <a:off x="10306398" y="1653276"/>
            <a:ext cx="11900063" cy="6980448"/>
            <a:chOff x="0" y="0"/>
            <a:chExt cx="2812505" cy="1649785"/>
          </a:xfrm>
        </p:grpSpPr>
        <p:sp>
          <p:nvSpPr>
            <p:cNvPr id="4" name="Freeform 4"/>
            <p:cNvSpPr/>
            <p:nvPr/>
          </p:nvSpPr>
          <p:spPr>
            <a:xfrm>
              <a:off x="0" y="0"/>
              <a:ext cx="2812505" cy="1649785"/>
            </a:xfrm>
            <a:custGeom>
              <a:avLst/>
              <a:gdLst/>
              <a:ahLst/>
              <a:cxnLst/>
              <a:rect l="l" t="t" r="r" b="b"/>
              <a:pathLst>
                <a:path w="2812505" h="1649785">
                  <a:moveTo>
                    <a:pt x="390347" y="0"/>
                  </a:moveTo>
                  <a:lnTo>
                    <a:pt x="2422158" y="0"/>
                  </a:lnTo>
                  <a:cubicBezTo>
                    <a:pt x="2525685" y="0"/>
                    <a:pt x="2624971" y="41126"/>
                    <a:pt x="2698175" y="114330"/>
                  </a:cubicBezTo>
                  <a:cubicBezTo>
                    <a:pt x="2771379" y="187534"/>
                    <a:pt x="2812505" y="286820"/>
                    <a:pt x="2812505" y="390347"/>
                  </a:cubicBezTo>
                  <a:lnTo>
                    <a:pt x="2812505" y="1259438"/>
                  </a:lnTo>
                  <a:cubicBezTo>
                    <a:pt x="2812505" y="1362965"/>
                    <a:pt x="2771379" y="1462251"/>
                    <a:pt x="2698175" y="1535455"/>
                  </a:cubicBezTo>
                  <a:cubicBezTo>
                    <a:pt x="2624971" y="1608659"/>
                    <a:pt x="2525685" y="1649785"/>
                    <a:pt x="2422158" y="1649785"/>
                  </a:cubicBezTo>
                  <a:lnTo>
                    <a:pt x="390347" y="1649785"/>
                  </a:lnTo>
                  <a:cubicBezTo>
                    <a:pt x="286820" y="1649785"/>
                    <a:pt x="187534" y="1608659"/>
                    <a:pt x="114330" y="1535455"/>
                  </a:cubicBezTo>
                  <a:cubicBezTo>
                    <a:pt x="41126" y="1462251"/>
                    <a:pt x="0" y="1362965"/>
                    <a:pt x="0" y="1259438"/>
                  </a:cubicBezTo>
                  <a:lnTo>
                    <a:pt x="0" y="390347"/>
                  </a:lnTo>
                  <a:cubicBezTo>
                    <a:pt x="0" y="286820"/>
                    <a:pt x="41126" y="187534"/>
                    <a:pt x="114330" y="114330"/>
                  </a:cubicBezTo>
                  <a:cubicBezTo>
                    <a:pt x="187534" y="41126"/>
                    <a:pt x="286820" y="0"/>
                    <a:pt x="390347" y="0"/>
                  </a:cubicBezTo>
                  <a:close/>
                </a:path>
              </a:pathLst>
            </a:custGeom>
            <a:gradFill rotWithShape="1">
              <a:gsLst>
                <a:gs pos="0">
                  <a:srgbClr val="8C0019">
                    <a:alpha val="100000"/>
                  </a:srgbClr>
                </a:gs>
                <a:gs pos="100000">
                  <a:srgbClr val="4F000E">
                    <a:alpha val="100000"/>
                  </a:srgbClr>
                </a:gs>
              </a:gsLst>
              <a:lin ang="0"/>
            </a:gradFill>
          </p:spPr>
        </p:sp>
        <p:sp>
          <p:nvSpPr>
            <p:cNvPr id="5" name="TextBox 5"/>
            <p:cNvSpPr txBox="1"/>
            <p:nvPr/>
          </p:nvSpPr>
          <p:spPr>
            <a:xfrm>
              <a:off x="0" y="-38100"/>
              <a:ext cx="2812505" cy="1687885"/>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ChangeAspect="1"/>
          </p:cNvGrpSpPr>
          <p:nvPr/>
        </p:nvGrpSpPr>
        <p:grpSpPr>
          <a:xfrm>
            <a:off x="10547166" y="1928761"/>
            <a:ext cx="6482989" cy="6482989"/>
            <a:chOff x="0" y="0"/>
            <a:chExt cx="14840029" cy="14840029"/>
          </a:xfrm>
        </p:grpSpPr>
        <p:sp>
          <p:nvSpPr>
            <p:cNvPr id="7" name="Freeform 7"/>
            <p:cNvSpPr/>
            <p:nvPr/>
          </p:nvSpPr>
          <p:spPr>
            <a:xfrm>
              <a:off x="-366471" y="-11891"/>
              <a:ext cx="15572971" cy="14863810"/>
            </a:xfrm>
            <a:custGeom>
              <a:avLst/>
              <a:gdLst/>
              <a:ahLst/>
              <a:cxnLst/>
              <a:rect l="l" t="t" r="r" b="b"/>
              <a:pathLst>
                <a:path w="15572971" h="14863810">
                  <a:moveTo>
                    <a:pt x="7786486" y="11891"/>
                  </a:moveTo>
                  <a:cubicBezTo>
                    <a:pt x="5127664" y="0"/>
                    <a:pt x="2665709" y="1411641"/>
                    <a:pt x="1332855" y="3712286"/>
                  </a:cubicBezTo>
                  <a:cubicBezTo>
                    <a:pt x="0" y="6012931"/>
                    <a:pt x="0" y="8850880"/>
                    <a:pt x="1332855" y="11151525"/>
                  </a:cubicBezTo>
                  <a:cubicBezTo>
                    <a:pt x="2665709" y="13452170"/>
                    <a:pt x="5127664" y="14863811"/>
                    <a:pt x="7786486" y="14851920"/>
                  </a:cubicBezTo>
                  <a:cubicBezTo>
                    <a:pt x="10445306" y="14863811"/>
                    <a:pt x="12907262" y="13452170"/>
                    <a:pt x="14240117" y="11151525"/>
                  </a:cubicBezTo>
                  <a:cubicBezTo>
                    <a:pt x="15572971" y="8850880"/>
                    <a:pt x="15572971" y="6012931"/>
                    <a:pt x="14240117" y="3712286"/>
                  </a:cubicBezTo>
                  <a:cubicBezTo>
                    <a:pt x="12907262" y="1411641"/>
                    <a:pt x="10445306" y="0"/>
                    <a:pt x="7786486" y="11891"/>
                  </a:cubicBezTo>
                  <a:close/>
                </a:path>
              </a:pathLst>
            </a:custGeom>
            <a:solidFill>
              <a:srgbClr val="C3C3C3"/>
            </a:solidFill>
          </p:spPr>
        </p:sp>
        <p:sp>
          <p:nvSpPr>
            <p:cNvPr id="8" name="Freeform 8"/>
            <p:cNvSpPr/>
            <p:nvPr/>
          </p:nvSpPr>
          <p:spPr>
            <a:xfrm>
              <a:off x="-156193" y="188812"/>
              <a:ext cx="15152415" cy="14462405"/>
            </a:xfrm>
            <a:custGeom>
              <a:avLst/>
              <a:gdLst/>
              <a:ahLst/>
              <a:cxnLst/>
              <a:rect l="l" t="t" r="r" b="b"/>
              <a:pathLst>
                <a:path w="15152415" h="14462405">
                  <a:moveTo>
                    <a:pt x="7576208" y="11570"/>
                  </a:moveTo>
                  <a:cubicBezTo>
                    <a:pt x="4989189" y="0"/>
                    <a:pt x="2593721" y="1373519"/>
                    <a:pt x="1296860" y="3612034"/>
                  </a:cubicBezTo>
                  <a:cubicBezTo>
                    <a:pt x="0" y="5850548"/>
                    <a:pt x="0" y="8611857"/>
                    <a:pt x="1296860" y="10850372"/>
                  </a:cubicBezTo>
                  <a:cubicBezTo>
                    <a:pt x="2593721" y="13088886"/>
                    <a:pt x="4989189" y="14462405"/>
                    <a:pt x="7576208" y="14450835"/>
                  </a:cubicBezTo>
                  <a:cubicBezTo>
                    <a:pt x="10163226" y="14462405"/>
                    <a:pt x="12558694" y="13088886"/>
                    <a:pt x="13855555" y="10850372"/>
                  </a:cubicBezTo>
                  <a:cubicBezTo>
                    <a:pt x="15152416" y="8611857"/>
                    <a:pt x="15152416" y="5850548"/>
                    <a:pt x="13855555" y="3612034"/>
                  </a:cubicBezTo>
                  <a:cubicBezTo>
                    <a:pt x="12558694" y="1373519"/>
                    <a:pt x="10163226" y="0"/>
                    <a:pt x="7576208" y="11570"/>
                  </a:cubicBezTo>
                  <a:close/>
                </a:path>
              </a:pathLst>
            </a:custGeom>
            <a:solidFill>
              <a:srgbClr val="C3C3C3"/>
            </a:solidFill>
          </p:spPr>
        </p:sp>
        <p:sp>
          <p:nvSpPr>
            <p:cNvPr id="9" name="Freeform 9"/>
            <p:cNvSpPr/>
            <p:nvPr/>
          </p:nvSpPr>
          <p:spPr>
            <a:xfrm>
              <a:off x="223301" y="551024"/>
              <a:ext cx="14393427" cy="13737979"/>
            </a:xfrm>
            <a:custGeom>
              <a:avLst/>
              <a:gdLst/>
              <a:ahLst/>
              <a:cxnLst/>
              <a:rect l="l" t="t" r="r" b="b"/>
              <a:pathLst>
                <a:path w="14393427" h="13737979">
                  <a:moveTo>
                    <a:pt x="7196714" y="10990"/>
                  </a:moveTo>
                  <a:cubicBezTo>
                    <a:pt x="4739280" y="0"/>
                    <a:pt x="2463801" y="1304719"/>
                    <a:pt x="1231900" y="3431106"/>
                  </a:cubicBezTo>
                  <a:cubicBezTo>
                    <a:pt x="0" y="5557493"/>
                    <a:pt x="0" y="8180487"/>
                    <a:pt x="1231900" y="10306874"/>
                  </a:cubicBezTo>
                  <a:cubicBezTo>
                    <a:pt x="2463801" y="12433261"/>
                    <a:pt x="4739280" y="13737980"/>
                    <a:pt x="7196714" y="13726990"/>
                  </a:cubicBezTo>
                  <a:cubicBezTo>
                    <a:pt x="9654147" y="13737980"/>
                    <a:pt x="11929626" y="12433261"/>
                    <a:pt x="13161527" y="10306874"/>
                  </a:cubicBezTo>
                  <a:cubicBezTo>
                    <a:pt x="14393427" y="8180487"/>
                    <a:pt x="14393427" y="5557493"/>
                    <a:pt x="13161527" y="3431106"/>
                  </a:cubicBezTo>
                  <a:cubicBezTo>
                    <a:pt x="11929626" y="1304719"/>
                    <a:pt x="9654147" y="0"/>
                    <a:pt x="7196714" y="10990"/>
                  </a:cubicBezTo>
                  <a:close/>
                </a:path>
              </a:pathLst>
            </a:custGeom>
            <a:blipFill>
              <a:blip r:embed="rId4"/>
              <a:stretch>
                <a:fillRect l="-1464" r="-47679"/>
              </a:stretch>
            </a:blipFill>
          </p:spPr>
        </p:sp>
      </p:grpSp>
      <p:sp>
        <p:nvSpPr>
          <p:cNvPr id="10" name="Freeform 10"/>
          <p:cNvSpPr/>
          <p:nvPr/>
        </p:nvSpPr>
        <p:spPr>
          <a:xfrm>
            <a:off x="4524156" y="4137647"/>
            <a:ext cx="577928" cy="533795"/>
          </a:xfrm>
          <a:custGeom>
            <a:avLst/>
            <a:gdLst/>
            <a:ahLst/>
            <a:cxnLst/>
            <a:rect l="l" t="t" r="r" b="b"/>
            <a:pathLst>
              <a:path w="577928" h="533795">
                <a:moveTo>
                  <a:pt x="0" y="0"/>
                </a:moveTo>
                <a:lnTo>
                  <a:pt x="577928" y="0"/>
                </a:lnTo>
                <a:lnTo>
                  <a:pt x="577928" y="533796"/>
                </a:lnTo>
                <a:lnTo>
                  <a:pt x="0" y="5337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4524156" y="6146398"/>
            <a:ext cx="577928" cy="533795"/>
          </a:xfrm>
          <a:custGeom>
            <a:avLst/>
            <a:gdLst/>
            <a:ahLst/>
            <a:cxnLst/>
            <a:rect l="l" t="t" r="r" b="b"/>
            <a:pathLst>
              <a:path w="577928" h="533795">
                <a:moveTo>
                  <a:pt x="0" y="0"/>
                </a:moveTo>
                <a:lnTo>
                  <a:pt x="577928" y="0"/>
                </a:lnTo>
                <a:lnTo>
                  <a:pt x="577928" y="533796"/>
                </a:lnTo>
                <a:lnTo>
                  <a:pt x="0" y="5337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Freeform 12"/>
          <p:cNvSpPr/>
          <p:nvPr/>
        </p:nvSpPr>
        <p:spPr>
          <a:xfrm>
            <a:off x="4524156" y="8070844"/>
            <a:ext cx="577928" cy="533795"/>
          </a:xfrm>
          <a:custGeom>
            <a:avLst/>
            <a:gdLst/>
            <a:ahLst/>
            <a:cxnLst/>
            <a:rect l="l" t="t" r="r" b="b"/>
            <a:pathLst>
              <a:path w="577928" h="533795">
                <a:moveTo>
                  <a:pt x="0" y="0"/>
                </a:moveTo>
                <a:lnTo>
                  <a:pt x="577928" y="0"/>
                </a:lnTo>
                <a:lnTo>
                  <a:pt x="577928" y="533795"/>
                </a:lnTo>
                <a:lnTo>
                  <a:pt x="0" y="5337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AutoShape 13"/>
          <p:cNvSpPr/>
          <p:nvPr/>
        </p:nvSpPr>
        <p:spPr>
          <a:xfrm>
            <a:off x="-1714732" y="3270830"/>
            <a:ext cx="11249814" cy="36528"/>
          </a:xfrm>
          <a:prstGeom prst="line">
            <a:avLst/>
          </a:prstGeom>
          <a:ln w="38100" cap="flat">
            <a:solidFill>
              <a:srgbClr val="5E0011"/>
            </a:solidFill>
            <a:prstDash val="solid"/>
            <a:headEnd type="oval" w="lg" len="lg"/>
            <a:tailEnd type="oval" w="lg" len="lg"/>
          </a:ln>
        </p:spPr>
      </p:sp>
      <p:sp>
        <p:nvSpPr>
          <p:cNvPr id="14" name="TextBox 14"/>
          <p:cNvSpPr txBox="1"/>
          <p:nvPr/>
        </p:nvSpPr>
        <p:spPr>
          <a:xfrm>
            <a:off x="326684" y="716428"/>
            <a:ext cx="15626461" cy="936848"/>
          </a:xfrm>
          <a:prstGeom prst="rect">
            <a:avLst/>
          </a:prstGeom>
        </p:spPr>
        <p:txBody>
          <a:bodyPr lIns="0" tIns="0" rIns="0" bIns="0" rtlCol="0" anchor="t">
            <a:spAutoFit/>
          </a:bodyPr>
          <a:lstStyle/>
          <a:p>
            <a:pPr algn="just">
              <a:lnSpc>
                <a:spcPts val="7685"/>
              </a:lnSpc>
            </a:pPr>
            <a:r>
              <a:rPr lang="en-US" sz="5489" b="1">
                <a:solidFill>
                  <a:srgbClr val="8C0019"/>
                </a:solidFill>
                <a:latin typeface="Montserrat Bold"/>
                <a:ea typeface="Montserrat Bold"/>
                <a:cs typeface="Montserrat Bold"/>
                <a:sym typeface="Montserrat Bold"/>
              </a:rPr>
              <a:t>THE ARTS CREATE </a:t>
            </a:r>
          </a:p>
          <a:p>
            <a:pPr algn="just">
              <a:lnSpc>
                <a:spcPts val="7685"/>
              </a:lnSpc>
            </a:pPr>
            <a:r>
              <a:rPr lang="en-US" sz="5489" b="1">
                <a:solidFill>
                  <a:srgbClr val="8C0019"/>
                </a:solidFill>
                <a:latin typeface="Montserrat Bold"/>
                <a:ea typeface="Montserrat Bold"/>
                <a:cs typeface="Montserrat Bold"/>
                <a:sym typeface="Montserrat Bold"/>
              </a:rPr>
              <a:t>POSITIVE BEHAVIORS</a:t>
            </a:r>
          </a:p>
        </p:txBody>
      </p:sp>
      <p:sp>
        <p:nvSpPr>
          <p:cNvPr id="15" name="TextBox 15"/>
          <p:cNvSpPr txBox="1"/>
          <p:nvPr/>
        </p:nvSpPr>
        <p:spPr>
          <a:xfrm>
            <a:off x="343434" y="5870569"/>
            <a:ext cx="3747809" cy="1135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The arts reinforce kindness, sharing, and empathy</a:t>
            </a:r>
          </a:p>
        </p:txBody>
      </p:sp>
      <p:sp>
        <p:nvSpPr>
          <p:cNvPr id="16" name="TextBox 16"/>
          <p:cNvSpPr txBox="1"/>
          <p:nvPr/>
        </p:nvSpPr>
        <p:spPr>
          <a:xfrm>
            <a:off x="293102" y="4003352"/>
            <a:ext cx="3848472" cy="754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The arts teach collaboration and communication skills. </a:t>
            </a:r>
          </a:p>
        </p:txBody>
      </p:sp>
      <p:sp>
        <p:nvSpPr>
          <p:cNvPr id="17" name="TextBox 17"/>
          <p:cNvSpPr txBox="1"/>
          <p:nvPr/>
        </p:nvSpPr>
        <p:spPr>
          <a:xfrm>
            <a:off x="5757828" y="6088501"/>
            <a:ext cx="3940645" cy="1135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Students maintain these behaviors in their day-to-day interactions. </a:t>
            </a:r>
          </a:p>
        </p:txBody>
      </p:sp>
      <p:sp>
        <p:nvSpPr>
          <p:cNvPr id="18" name="TextBox 18"/>
          <p:cNvSpPr txBox="1"/>
          <p:nvPr/>
        </p:nvSpPr>
        <p:spPr>
          <a:xfrm>
            <a:off x="5782994" y="3857808"/>
            <a:ext cx="3752088" cy="1135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Students become more confident and better leaders. </a:t>
            </a:r>
          </a:p>
        </p:txBody>
      </p:sp>
      <p:sp>
        <p:nvSpPr>
          <p:cNvPr id="19" name="TextBox 19"/>
          <p:cNvSpPr txBox="1"/>
          <p:nvPr/>
        </p:nvSpPr>
        <p:spPr>
          <a:xfrm>
            <a:off x="293102" y="7876833"/>
            <a:ext cx="4231053" cy="754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The arts encourage practice, persistence, and patience. </a:t>
            </a:r>
          </a:p>
        </p:txBody>
      </p:sp>
      <p:sp>
        <p:nvSpPr>
          <p:cNvPr id="20" name="TextBox 20"/>
          <p:cNvSpPr txBox="1"/>
          <p:nvPr/>
        </p:nvSpPr>
        <p:spPr>
          <a:xfrm>
            <a:off x="5757828" y="7936548"/>
            <a:ext cx="4764171" cy="754761"/>
          </a:xfrm>
          <a:prstGeom prst="rect">
            <a:avLst/>
          </a:prstGeom>
        </p:spPr>
        <p:txBody>
          <a:bodyPr lIns="0" tIns="0" rIns="0" bIns="0" rtlCol="0" anchor="t">
            <a:spAutoFit/>
          </a:bodyPr>
          <a:lstStyle/>
          <a:p>
            <a:pPr algn="l">
              <a:lnSpc>
                <a:spcPts val="3024"/>
              </a:lnSpc>
            </a:pPr>
            <a:r>
              <a:rPr lang="en-US" sz="2160">
                <a:solidFill>
                  <a:srgbClr val="000000"/>
                </a:solidFill>
                <a:latin typeface="Montserrat"/>
                <a:ea typeface="Montserrat"/>
                <a:cs typeface="Montserrat"/>
                <a:sym typeface="Montserrat"/>
              </a:rPr>
              <a:t>Students learn to persevere and become more self aware.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2132486" y="2243462"/>
            <a:ext cx="2133017" cy="2315350"/>
          </a:xfrm>
          <a:custGeom>
            <a:avLst/>
            <a:gdLst/>
            <a:ahLst/>
            <a:cxnLst/>
            <a:rect l="l" t="t" r="r" b="b"/>
            <a:pathLst>
              <a:path w="2133017" h="2315350">
                <a:moveTo>
                  <a:pt x="0" y="0"/>
                </a:moveTo>
                <a:lnTo>
                  <a:pt x="2133017" y="0"/>
                </a:lnTo>
                <a:lnTo>
                  <a:pt x="2133017" y="2315351"/>
                </a:lnTo>
                <a:lnTo>
                  <a:pt x="0" y="23153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5400000">
            <a:off x="2233305" y="2571249"/>
            <a:ext cx="1931378" cy="1659778"/>
            <a:chOff x="0" y="0"/>
            <a:chExt cx="812800" cy="698500"/>
          </a:xfrm>
        </p:grpSpPr>
        <p:sp>
          <p:nvSpPr>
            <p:cNvPr id="4" name="Freeform 4"/>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A10D00"/>
            </a:solidFill>
            <a:ln w="57150" cap="sq">
              <a:solidFill>
                <a:srgbClr val="FFFFFF"/>
              </a:solidFill>
              <a:prstDash val="solid"/>
              <a:miter/>
            </a:ln>
          </p:spPr>
        </p:sp>
        <p:sp>
          <p:nvSpPr>
            <p:cNvPr id="5" name="TextBox 5"/>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sp>
        <p:nvSpPr>
          <p:cNvPr id="6" name="Freeform 6"/>
          <p:cNvSpPr/>
          <p:nvPr/>
        </p:nvSpPr>
        <p:spPr>
          <a:xfrm>
            <a:off x="6069122" y="2391505"/>
            <a:ext cx="2133017" cy="2315350"/>
          </a:xfrm>
          <a:custGeom>
            <a:avLst/>
            <a:gdLst/>
            <a:ahLst/>
            <a:cxnLst/>
            <a:rect l="l" t="t" r="r" b="b"/>
            <a:pathLst>
              <a:path w="2133017" h="2315350">
                <a:moveTo>
                  <a:pt x="0" y="0"/>
                </a:moveTo>
                <a:lnTo>
                  <a:pt x="2133017" y="0"/>
                </a:lnTo>
                <a:lnTo>
                  <a:pt x="2133017" y="2315350"/>
                </a:lnTo>
                <a:lnTo>
                  <a:pt x="0" y="23153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7" name="Group 7"/>
          <p:cNvGrpSpPr/>
          <p:nvPr/>
        </p:nvGrpSpPr>
        <p:grpSpPr>
          <a:xfrm rot="-5400000">
            <a:off x="6076461" y="2571272"/>
            <a:ext cx="1931378" cy="1659778"/>
            <a:chOff x="0" y="0"/>
            <a:chExt cx="812800" cy="698500"/>
          </a:xfrm>
        </p:grpSpPr>
        <p:sp>
          <p:nvSpPr>
            <p:cNvPr id="8" name="Freeform 8"/>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B51F19"/>
            </a:solidFill>
            <a:ln w="57150" cap="sq">
              <a:solidFill>
                <a:srgbClr val="FFFFFF"/>
              </a:solidFill>
              <a:prstDash val="solid"/>
              <a:miter/>
            </a:ln>
          </p:spPr>
        </p:sp>
        <p:sp>
          <p:nvSpPr>
            <p:cNvPr id="9" name="TextBox 9"/>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grpSp>
        <p:nvGrpSpPr>
          <p:cNvPr id="10" name="Group 10"/>
          <p:cNvGrpSpPr/>
          <p:nvPr/>
        </p:nvGrpSpPr>
        <p:grpSpPr>
          <a:xfrm>
            <a:off x="5578193" y="4627147"/>
            <a:ext cx="3257550" cy="1032707"/>
            <a:chOff x="0" y="0"/>
            <a:chExt cx="4343400" cy="1376942"/>
          </a:xfrm>
        </p:grpSpPr>
        <p:grpSp>
          <p:nvGrpSpPr>
            <p:cNvPr id="11" name="Group 11"/>
            <p:cNvGrpSpPr/>
            <p:nvPr/>
          </p:nvGrpSpPr>
          <p:grpSpPr>
            <a:xfrm>
              <a:off x="0" y="255982"/>
              <a:ext cx="4148667" cy="864979"/>
              <a:chOff x="0" y="0"/>
              <a:chExt cx="1949202" cy="406400"/>
            </a:xfrm>
          </p:grpSpPr>
          <p:sp>
            <p:nvSpPr>
              <p:cNvPr id="12" name="Freeform 12"/>
              <p:cNvSpPr/>
              <p:nvPr/>
            </p:nvSpPr>
            <p:spPr>
              <a:xfrm>
                <a:off x="0" y="0"/>
                <a:ext cx="1949202" cy="406400"/>
              </a:xfrm>
              <a:custGeom>
                <a:avLst/>
                <a:gdLst/>
                <a:ahLst/>
                <a:cxnLst/>
                <a:rect l="l" t="t" r="r" b="b"/>
                <a:pathLst>
                  <a:path w="1949202" h="406400">
                    <a:moveTo>
                      <a:pt x="0" y="0"/>
                    </a:moveTo>
                    <a:lnTo>
                      <a:pt x="1746002" y="0"/>
                    </a:lnTo>
                    <a:lnTo>
                      <a:pt x="1949202" y="203200"/>
                    </a:lnTo>
                    <a:lnTo>
                      <a:pt x="1746002" y="406400"/>
                    </a:lnTo>
                    <a:lnTo>
                      <a:pt x="0" y="406400"/>
                    </a:lnTo>
                    <a:lnTo>
                      <a:pt x="203200" y="203200"/>
                    </a:lnTo>
                    <a:lnTo>
                      <a:pt x="0" y="0"/>
                    </a:lnTo>
                    <a:close/>
                  </a:path>
                </a:pathLst>
              </a:custGeom>
              <a:solidFill>
                <a:srgbClr val="8C0019"/>
              </a:solidFill>
            </p:spPr>
          </p:sp>
          <p:sp>
            <p:nvSpPr>
              <p:cNvPr id="13" name="TextBox 13"/>
              <p:cNvSpPr txBox="1"/>
              <p:nvPr/>
            </p:nvSpPr>
            <p:spPr>
              <a:xfrm>
                <a:off x="177800" y="-57150"/>
                <a:ext cx="1695202" cy="463550"/>
              </a:xfrm>
              <a:prstGeom prst="rect">
                <a:avLst/>
              </a:prstGeom>
            </p:spPr>
            <p:txBody>
              <a:bodyPr lIns="50800" tIns="50800" rIns="50800" bIns="50800" rtlCol="0" anchor="ctr"/>
              <a:lstStyle/>
              <a:p>
                <a:pPr algn="ctr">
                  <a:lnSpc>
                    <a:spcPts val="3499"/>
                  </a:lnSpc>
                </a:pPr>
                <a:endParaRPr/>
              </a:p>
            </p:txBody>
          </p:sp>
        </p:grpSp>
        <p:sp>
          <p:nvSpPr>
            <p:cNvPr id="14" name="Freeform 14"/>
            <p:cNvSpPr/>
            <p:nvPr/>
          </p:nvSpPr>
          <p:spPr>
            <a:xfrm rot="5400000">
              <a:off x="3009200" y="42743"/>
              <a:ext cx="1376942" cy="1291457"/>
            </a:xfrm>
            <a:custGeom>
              <a:avLst/>
              <a:gdLst/>
              <a:ahLst/>
              <a:cxnLst/>
              <a:rect l="l" t="t" r="r" b="b"/>
              <a:pathLst>
                <a:path w="1376942" h="1291457">
                  <a:moveTo>
                    <a:pt x="0" y="0"/>
                  </a:moveTo>
                  <a:lnTo>
                    <a:pt x="1376943" y="0"/>
                  </a:lnTo>
                  <a:lnTo>
                    <a:pt x="1376943" y="1291457"/>
                  </a:lnTo>
                  <a:lnTo>
                    <a:pt x="0" y="1291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5" name="Freeform 15"/>
          <p:cNvSpPr/>
          <p:nvPr/>
        </p:nvSpPr>
        <p:spPr>
          <a:xfrm>
            <a:off x="10002364" y="2391505"/>
            <a:ext cx="2133017" cy="2315350"/>
          </a:xfrm>
          <a:custGeom>
            <a:avLst/>
            <a:gdLst/>
            <a:ahLst/>
            <a:cxnLst/>
            <a:rect l="l" t="t" r="r" b="b"/>
            <a:pathLst>
              <a:path w="2133017" h="2315350">
                <a:moveTo>
                  <a:pt x="0" y="0"/>
                </a:moveTo>
                <a:lnTo>
                  <a:pt x="2133017" y="0"/>
                </a:lnTo>
                <a:lnTo>
                  <a:pt x="2133017" y="2315350"/>
                </a:lnTo>
                <a:lnTo>
                  <a:pt x="0" y="23153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6" name="Group 16"/>
          <p:cNvGrpSpPr/>
          <p:nvPr/>
        </p:nvGrpSpPr>
        <p:grpSpPr>
          <a:xfrm rot="-5400000">
            <a:off x="10104689" y="2607876"/>
            <a:ext cx="1931378" cy="1659778"/>
            <a:chOff x="0" y="0"/>
            <a:chExt cx="812800" cy="698500"/>
          </a:xfrm>
        </p:grpSpPr>
        <p:sp>
          <p:nvSpPr>
            <p:cNvPr id="17" name="Freeform 17"/>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680F17"/>
            </a:solidFill>
            <a:ln w="57150" cap="sq">
              <a:solidFill>
                <a:srgbClr val="FFFFFF"/>
              </a:solidFill>
              <a:prstDash val="solid"/>
              <a:miter/>
            </a:ln>
          </p:spPr>
        </p:sp>
        <p:sp>
          <p:nvSpPr>
            <p:cNvPr id="18" name="TextBox 18"/>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grpSp>
        <p:nvGrpSpPr>
          <p:cNvPr id="19" name="Group 19"/>
          <p:cNvGrpSpPr/>
          <p:nvPr/>
        </p:nvGrpSpPr>
        <p:grpSpPr>
          <a:xfrm>
            <a:off x="9654893" y="4651226"/>
            <a:ext cx="3257550" cy="1032707"/>
            <a:chOff x="0" y="0"/>
            <a:chExt cx="4343400" cy="1376942"/>
          </a:xfrm>
        </p:grpSpPr>
        <p:grpSp>
          <p:nvGrpSpPr>
            <p:cNvPr id="20" name="Group 20"/>
            <p:cNvGrpSpPr/>
            <p:nvPr/>
          </p:nvGrpSpPr>
          <p:grpSpPr>
            <a:xfrm>
              <a:off x="0" y="255982"/>
              <a:ext cx="4045831" cy="864979"/>
              <a:chOff x="0" y="0"/>
              <a:chExt cx="1900885" cy="406400"/>
            </a:xfrm>
          </p:grpSpPr>
          <p:sp>
            <p:nvSpPr>
              <p:cNvPr id="21" name="Freeform 21"/>
              <p:cNvSpPr/>
              <p:nvPr/>
            </p:nvSpPr>
            <p:spPr>
              <a:xfrm>
                <a:off x="0" y="0"/>
                <a:ext cx="1900885" cy="406400"/>
              </a:xfrm>
              <a:custGeom>
                <a:avLst/>
                <a:gdLst/>
                <a:ahLst/>
                <a:cxnLst/>
                <a:rect l="l" t="t" r="r" b="b"/>
                <a:pathLst>
                  <a:path w="1900885" h="406400">
                    <a:moveTo>
                      <a:pt x="0" y="0"/>
                    </a:moveTo>
                    <a:lnTo>
                      <a:pt x="1697685" y="0"/>
                    </a:lnTo>
                    <a:lnTo>
                      <a:pt x="1900885" y="203200"/>
                    </a:lnTo>
                    <a:lnTo>
                      <a:pt x="1697685" y="406400"/>
                    </a:lnTo>
                    <a:lnTo>
                      <a:pt x="0" y="406400"/>
                    </a:lnTo>
                    <a:lnTo>
                      <a:pt x="203200" y="203200"/>
                    </a:lnTo>
                    <a:lnTo>
                      <a:pt x="0" y="0"/>
                    </a:lnTo>
                    <a:close/>
                  </a:path>
                </a:pathLst>
              </a:custGeom>
              <a:solidFill>
                <a:srgbClr val="651012"/>
              </a:solidFill>
            </p:spPr>
          </p:sp>
          <p:sp>
            <p:nvSpPr>
              <p:cNvPr id="22" name="TextBox 22"/>
              <p:cNvSpPr txBox="1"/>
              <p:nvPr/>
            </p:nvSpPr>
            <p:spPr>
              <a:xfrm>
                <a:off x="177800" y="-57150"/>
                <a:ext cx="1646885" cy="463550"/>
              </a:xfrm>
              <a:prstGeom prst="rect">
                <a:avLst/>
              </a:prstGeom>
            </p:spPr>
            <p:txBody>
              <a:bodyPr lIns="50800" tIns="50800" rIns="50800" bIns="50800" rtlCol="0" anchor="ctr"/>
              <a:lstStyle/>
              <a:p>
                <a:pPr algn="ctr">
                  <a:lnSpc>
                    <a:spcPts val="3499"/>
                  </a:lnSpc>
                </a:pPr>
                <a:endParaRPr/>
              </a:p>
            </p:txBody>
          </p:sp>
        </p:grpSp>
        <p:sp>
          <p:nvSpPr>
            <p:cNvPr id="23" name="Freeform 23"/>
            <p:cNvSpPr/>
            <p:nvPr/>
          </p:nvSpPr>
          <p:spPr>
            <a:xfrm rot="5400000">
              <a:off x="3009200" y="42743"/>
              <a:ext cx="1376942" cy="1291457"/>
            </a:xfrm>
            <a:custGeom>
              <a:avLst/>
              <a:gdLst/>
              <a:ahLst/>
              <a:cxnLst/>
              <a:rect l="l" t="t" r="r" b="b"/>
              <a:pathLst>
                <a:path w="1376942" h="1291457">
                  <a:moveTo>
                    <a:pt x="0" y="0"/>
                  </a:moveTo>
                  <a:lnTo>
                    <a:pt x="1376943" y="0"/>
                  </a:lnTo>
                  <a:lnTo>
                    <a:pt x="1376943" y="1291457"/>
                  </a:lnTo>
                  <a:lnTo>
                    <a:pt x="0" y="129145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24" name="Freeform 24"/>
          <p:cNvSpPr/>
          <p:nvPr/>
        </p:nvSpPr>
        <p:spPr>
          <a:xfrm>
            <a:off x="14095522" y="2238987"/>
            <a:ext cx="2133017" cy="2315350"/>
          </a:xfrm>
          <a:custGeom>
            <a:avLst/>
            <a:gdLst/>
            <a:ahLst/>
            <a:cxnLst/>
            <a:rect l="l" t="t" r="r" b="b"/>
            <a:pathLst>
              <a:path w="2133017" h="2315350">
                <a:moveTo>
                  <a:pt x="0" y="0"/>
                </a:moveTo>
                <a:lnTo>
                  <a:pt x="2133017" y="0"/>
                </a:lnTo>
                <a:lnTo>
                  <a:pt x="2133017" y="2315350"/>
                </a:lnTo>
                <a:lnTo>
                  <a:pt x="0" y="23153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5" name="Group 25"/>
          <p:cNvGrpSpPr/>
          <p:nvPr/>
        </p:nvGrpSpPr>
        <p:grpSpPr>
          <a:xfrm rot="-5400000">
            <a:off x="14133181" y="2607876"/>
            <a:ext cx="1931378" cy="1659778"/>
            <a:chOff x="0" y="0"/>
            <a:chExt cx="812800" cy="698500"/>
          </a:xfrm>
        </p:grpSpPr>
        <p:sp>
          <p:nvSpPr>
            <p:cNvPr id="26" name="Freeform 2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5E0011"/>
            </a:solidFill>
            <a:ln w="57150" cap="sq">
              <a:solidFill>
                <a:srgbClr val="FFFFFF"/>
              </a:solidFill>
              <a:prstDash val="solid"/>
              <a:miter/>
            </a:ln>
          </p:spPr>
        </p:sp>
        <p:sp>
          <p:nvSpPr>
            <p:cNvPr id="27" name="TextBox 27"/>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grpSp>
        <p:nvGrpSpPr>
          <p:cNvPr id="28" name="Group 28"/>
          <p:cNvGrpSpPr/>
          <p:nvPr/>
        </p:nvGrpSpPr>
        <p:grpSpPr>
          <a:xfrm>
            <a:off x="13729906" y="4627147"/>
            <a:ext cx="3260725" cy="1032707"/>
            <a:chOff x="0" y="0"/>
            <a:chExt cx="4347633" cy="1376942"/>
          </a:xfrm>
        </p:grpSpPr>
        <p:grpSp>
          <p:nvGrpSpPr>
            <p:cNvPr id="29" name="Group 29"/>
            <p:cNvGrpSpPr/>
            <p:nvPr/>
          </p:nvGrpSpPr>
          <p:grpSpPr>
            <a:xfrm>
              <a:off x="0" y="255982"/>
              <a:ext cx="4045831" cy="864979"/>
              <a:chOff x="0" y="0"/>
              <a:chExt cx="1900885" cy="406400"/>
            </a:xfrm>
          </p:grpSpPr>
          <p:sp>
            <p:nvSpPr>
              <p:cNvPr id="30" name="Freeform 30"/>
              <p:cNvSpPr/>
              <p:nvPr/>
            </p:nvSpPr>
            <p:spPr>
              <a:xfrm>
                <a:off x="0" y="0"/>
                <a:ext cx="1900885" cy="406400"/>
              </a:xfrm>
              <a:custGeom>
                <a:avLst/>
                <a:gdLst/>
                <a:ahLst/>
                <a:cxnLst/>
                <a:rect l="l" t="t" r="r" b="b"/>
                <a:pathLst>
                  <a:path w="1900885" h="406400">
                    <a:moveTo>
                      <a:pt x="0" y="0"/>
                    </a:moveTo>
                    <a:lnTo>
                      <a:pt x="1697685" y="0"/>
                    </a:lnTo>
                    <a:lnTo>
                      <a:pt x="1900885" y="203200"/>
                    </a:lnTo>
                    <a:lnTo>
                      <a:pt x="1697685" y="406400"/>
                    </a:lnTo>
                    <a:lnTo>
                      <a:pt x="0" y="406400"/>
                    </a:lnTo>
                    <a:lnTo>
                      <a:pt x="203200" y="203200"/>
                    </a:lnTo>
                    <a:lnTo>
                      <a:pt x="0" y="0"/>
                    </a:lnTo>
                    <a:close/>
                  </a:path>
                </a:pathLst>
              </a:custGeom>
              <a:solidFill>
                <a:srgbClr val="5E0011"/>
              </a:solidFill>
            </p:spPr>
          </p:sp>
          <p:sp>
            <p:nvSpPr>
              <p:cNvPr id="31" name="TextBox 31"/>
              <p:cNvSpPr txBox="1"/>
              <p:nvPr/>
            </p:nvSpPr>
            <p:spPr>
              <a:xfrm>
                <a:off x="177800" y="-57150"/>
                <a:ext cx="1646885" cy="463550"/>
              </a:xfrm>
              <a:prstGeom prst="rect">
                <a:avLst/>
              </a:prstGeom>
            </p:spPr>
            <p:txBody>
              <a:bodyPr lIns="50800" tIns="50800" rIns="50800" bIns="50800" rtlCol="0" anchor="ctr"/>
              <a:lstStyle/>
              <a:p>
                <a:pPr algn="ctr">
                  <a:lnSpc>
                    <a:spcPts val="3499"/>
                  </a:lnSpc>
                </a:pPr>
                <a:endParaRPr/>
              </a:p>
            </p:txBody>
          </p:sp>
        </p:grpSp>
        <p:sp>
          <p:nvSpPr>
            <p:cNvPr id="32" name="Freeform 32"/>
            <p:cNvSpPr/>
            <p:nvPr/>
          </p:nvSpPr>
          <p:spPr>
            <a:xfrm rot="5400000">
              <a:off x="3013434" y="42743"/>
              <a:ext cx="1376942" cy="1291457"/>
            </a:xfrm>
            <a:custGeom>
              <a:avLst/>
              <a:gdLst/>
              <a:ahLst/>
              <a:cxnLst/>
              <a:rect l="l" t="t" r="r" b="b"/>
              <a:pathLst>
                <a:path w="1376942" h="1291457">
                  <a:moveTo>
                    <a:pt x="0" y="0"/>
                  </a:moveTo>
                  <a:lnTo>
                    <a:pt x="1376942" y="0"/>
                  </a:lnTo>
                  <a:lnTo>
                    <a:pt x="1376942" y="1291457"/>
                  </a:lnTo>
                  <a:lnTo>
                    <a:pt x="0" y="12914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grpSp>
        <p:nvGrpSpPr>
          <p:cNvPr id="33" name="Group 33"/>
          <p:cNvGrpSpPr/>
          <p:nvPr/>
        </p:nvGrpSpPr>
        <p:grpSpPr>
          <a:xfrm>
            <a:off x="1608368" y="4651226"/>
            <a:ext cx="3257550" cy="1032707"/>
            <a:chOff x="0" y="0"/>
            <a:chExt cx="4343400" cy="1376942"/>
          </a:xfrm>
        </p:grpSpPr>
        <p:sp>
          <p:nvSpPr>
            <p:cNvPr id="34" name="Freeform 34"/>
            <p:cNvSpPr/>
            <p:nvPr/>
          </p:nvSpPr>
          <p:spPr>
            <a:xfrm rot="5400000">
              <a:off x="3009200" y="42743"/>
              <a:ext cx="1376942" cy="1291457"/>
            </a:xfrm>
            <a:custGeom>
              <a:avLst/>
              <a:gdLst/>
              <a:ahLst/>
              <a:cxnLst/>
              <a:rect l="l" t="t" r="r" b="b"/>
              <a:pathLst>
                <a:path w="1376942" h="1291457">
                  <a:moveTo>
                    <a:pt x="0" y="0"/>
                  </a:moveTo>
                  <a:lnTo>
                    <a:pt x="1376943" y="0"/>
                  </a:lnTo>
                  <a:lnTo>
                    <a:pt x="1376943" y="1291457"/>
                  </a:lnTo>
                  <a:lnTo>
                    <a:pt x="0" y="129145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35" name="Group 35"/>
            <p:cNvGrpSpPr/>
            <p:nvPr/>
          </p:nvGrpSpPr>
          <p:grpSpPr>
            <a:xfrm>
              <a:off x="0" y="255982"/>
              <a:ext cx="4045831" cy="864979"/>
              <a:chOff x="0" y="0"/>
              <a:chExt cx="1900885" cy="406400"/>
            </a:xfrm>
          </p:grpSpPr>
          <p:sp>
            <p:nvSpPr>
              <p:cNvPr id="36" name="Freeform 36"/>
              <p:cNvSpPr/>
              <p:nvPr/>
            </p:nvSpPr>
            <p:spPr>
              <a:xfrm>
                <a:off x="0" y="0"/>
                <a:ext cx="1900885" cy="406400"/>
              </a:xfrm>
              <a:custGeom>
                <a:avLst/>
                <a:gdLst/>
                <a:ahLst/>
                <a:cxnLst/>
                <a:rect l="l" t="t" r="r" b="b"/>
                <a:pathLst>
                  <a:path w="1900885" h="406400">
                    <a:moveTo>
                      <a:pt x="0" y="0"/>
                    </a:moveTo>
                    <a:lnTo>
                      <a:pt x="1697685" y="0"/>
                    </a:lnTo>
                    <a:lnTo>
                      <a:pt x="1900885" y="203200"/>
                    </a:lnTo>
                    <a:lnTo>
                      <a:pt x="1697685" y="406400"/>
                    </a:lnTo>
                    <a:lnTo>
                      <a:pt x="0" y="406400"/>
                    </a:lnTo>
                    <a:lnTo>
                      <a:pt x="203200" y="203200"/>
                    </a:lnTo>
                    <a:lnTo>
                      <a:pt x="0" y="0"/>
                    </a:lnTo>
                    <a:close/>
                  </a:path>
                </a:pathLst>
              </a:custGeom>
              <a:solidFill>
                <a:srgbClr val="A10D00"/>
              </a:solidFill>
            </p:spPr>
          </p:sp>
          <p:sp>
            <p:nvSpPr>
              <p:cNvPr id="37" name="TextBox 37"/>
              <p:cNvSpPr txBox="1"/>
              <p:nvPr/>
            </p:nvSpPr>
            <p:spPr>
              <a:xfrm>
                <a:off x="177800" y="-57150"/>
                <a:ext cx="1646885" cy="463550"/>
              </a:xfrm>
              <a:prstGeom prst="rect">
                <a:avLst/>
              </a:prstGeom>
            </p:spPr>
            <p:txBody>
              <a:bodyPr lIns="50800" tIns="50800" rIns="50800" bIns="50800" rtlCol="0" anchor="ctr"/>
              <a:lstStyle/>
              <a:p>
                <a:pPr algn="ctr">
                  <a:lnSpc>
                    <a:spcPts val="3499"/>
                  </a:lnSpc>
                </a:pPr>
                <a:endParaRPr/>
              </a:p>
            </p:txBody>
          </p:sp>
        </p:grpSp>
      </p:grpSp>
      <p:grpSp>
        <p:nvGrpSpPr>
          <p:cNvPr id="38" name="Group 38"/>
          <p:cNvGrpSpPr/>
          <p:nvPr/>
        </p:nvGrpSpPr>
        <p:grpSpPr>
          <a:xfrm>
            <a:off x="-1431463" y="9251081"/>
            <a:ext cx="6079663" cy="2446670"/>
            <a:chOff x="0" y="0"/>
            <a:chExt cx="1398218" cy="562692"/>
          </a:xfrm>
        </p:grpSpPr>
        <p:sp>
          <p:nvSpPr>
            <p:cNvPr id="39" name="Freeform 39"/>
            <p:cNvSpPr/>
            <p:nvPr/>
          </p:nvSpPr>
          <p:spPr>
            <a:xfrm>
              <a:off x="0" y="0"/>
              <a:ext cx="1398218" cy="562692"/>
            </a:xfrm>
            <a:custGeom>
              <a:avLst/>
              <a:gdLst/>
              <a:ahLst/>
              <a:cxnLst/>
              <a:rect l="l" t="t" r="r" b="b"/>
              <a:pathLst>
                <a:path w="1398218" h="562692">
                  <a:moveTo>
                    <a:pt x="1398218" y="281346"/>
                  </a:moveTo>
                  <a:lnTo>
                    <a:pt x="1195018" y="562692"/>
                  </a:lnTo>
                  <a:lnTo>
                    <a:pt x="203200" y="562692"/>
                  </a:lnTo>
                  <a:lnTo>
                    <a:pt x="0" y="281346"/>
                  </a:lnTo>
                  <a:lnTo>
                    <a:pt x="203200" y="0"/>
                  </a:lnTo>
                  <a:lnTo>
                    <a:pt x="1195018" y="0"/>
                  </a:lnTo>
                  <a:lnTo>
                    <a:pt x="1398218" y="281346"/>
                  </a:lnTo>
                  <a:close/>
                </a:path>
              </a:pathLst>
            </a:custGeom>
            <a:solidFill>
              <a:srgbClr val="471010"/>
            </a:solidFill>
          </p:spPr>
        </p:sp>
        <p:sp>
          <p:nvSpPr>
            <p:cNvPr id="40" name="TextBox 40"/>
            <p:cNvSpPr txBox="1"/>
            <p:nvPr/>
          </p:nvSpPr>
          <p:spPr>
            <a:xfrm>
              <a:off x="114300" y="-57150"/>
              <a:ext cx="1169618" cy="619842"/>
            </a:xfrm>
            <a:prstGeom prst="rect">
              <a:avLst/>
            </a:prstGeom>
          </p:spPr>
          <p:txBody>
            <a:bodyPr lIns="50800" tIns="50800" rIns="50800" bIns="50800" rtlCol="0" anchor="ctr"/>
            <a:lstStyle/>
            <a:p>
              <a:pPr algn="ctr">
                <a:lnSpc>
                  <a:spcPts val="3499"/>
                </a:lnSpc>
              </a:pPr>
              <a:endParaRPr/>
            </a:p>
          </p:txBody>
        </p:sp>
      </p:grpSp>
      <p:grpSp>
        <p:nvGrpSpPr>
          <p:cNvPr id="41" name="Group 41"/>
          <p:cNvGrpSpPr/>
          <p:nvPr/>
        </p:nvGrpSpPr>
        <p:grpSpPr>
          <a:xfrm>
            <a:off x="1244600" y="9762097"/>
            <a:ext cx="16014700" cy="1198000"/>
            <a:chOff x="0" y="0"/>
            <a:chExt cx="8542899" cy="639062"/>
          </a:xfrm>
        </p:grpSpPr>
        <p:sp>
          <p:nvSpPr>
            <p:cNvPr id="42" name="Freeform 42"/>
            <p:cNvSpPr/>
            <p:nvPr/>
          </p:nvSpPr>
          <p:spPr>
            <a:xfrm>
              <a:off x="0" y="0"/>
              <a:ext cx="8542899" cy="639062"/>
            </a:xfrm>
            <a:custGeom>
              <a:avLst/>
              <a:gdLst/>
              <a:ahLst/>
              <a:cxnLst/>
              <a:rect l="l" t="t" r="r" b="b"/>
              <a:pathLst>
                <a:path w="8542899" h="639062">
                  <a:moveTo>
                    <a:pt x="8542899" y="319531"/>
                  </a:moveTo>
                  <a:lnTo>
                    <a:pt x="8339699" y="639062"/>
                  </a:lnTo>
                  <a:lnTo>
                    <a:pt x="203200" y="639062"/>
                  </a:lnTo>
                  <a:lnTo>
                    <a:pt x="0" y="319531"/>
                  </a:lnTo>
                  <a:lnTo>
                    <a:pt x="203200" y="0"/>
                  </a:lnTo>
                  <a:lnTo>
                    <a:pt x="8339699" y="0"/>
                  </a:lnTo>
                  <a:lnTo>
                    <a:pt x="8542899" y="319531"/>
                  </a:lnTo>
                  <a:close/>
                </a:path>
              </a:pathLst>
            </a:custGeom>
            <a:solidFill>
              <a:srgbClr val="720404"/>
            </a:solidFill>
            <a:ln w="57150" cap="sq">
              <a:solidFill>
                <a:srgbClr val="FFFFFF"/>
              </a:solidFill>
              <a:prstDash val="solid"/>
              <a:miter/>
            </a:ln>
          </p:spPr>
        </p:sp>
        <p:sp>
          <p:nvSpPr>
            <p:cNvPr id="43" name="TextBox 43"/>
            <p:cNvSpPr txBox="1"/>
            <p:nvPr/>
          </p:nvSpPr>
          <p:spPr>
            <a:xfrm>
              <a:off x="114300" y="-57150"/>
              <a:ext cx="8314299" cy="696212"/>
            </a:xfrm>
            <a:prstGeom prst="rect">
              <a:avLst/>
            </a:prstGeom>
          </p:spPr>
          <p:txBody>
            <a:bodyPr lIns="50800" tIns="50800" rIns="50800" bIns="50800" rtlCol="0" anchor="ctr"/>
            <a:lstStyle/>
            <a:p>
              <a:pPr algn="ctr">
                <a:lnSpc>
                  <a:spcPts val="3499"/>
                </a:lnSpc>
              </a:pPr>
              <a:endParaRPr/>
            </a:p>
          </p:txBody>
        </p:sp>
      </p:grpSp>
      <p:sp>
        <p:nvSpPr>
          <p:cNvPr id="44" name="Freeform 44"/>
          <p:cNvSpPr/>
          <p:nvPr/>
        </p:nvSpPr>
        <p:spPr>
          <a:xfrm rot="5400000">
            <a:off x="-1086039" y="-347164"/>
            <a:ext cx="2172079" cy="690405"/>
          </a:xfrm>
          <a:custGeom>
            <a:avLst/>
            <a:gdLst/>
            <a:ahLst/>
            <a:cxnLst/>
            <a:rect l="l" t="t" r="r" b="b"/>
            <a:pathLst>
              <a:path w="2172079" h="690405">
                <a:moveTo>
                  <a:pt x="0" y="0"/>
                </a:moveTo>
                <a:lnTo>
                  <a:pt x="2172078" y="0"/>
                </a:lnTo>
                <a:lnTo>
                  <a:pt x="2172078" y="690405"/>
                </a:lnTo>
                <a:lnTo>
                  <a:pt x="0" y="690405"/>
                </a:lnTo>
                <a:lnTo>
                  <a:pt x="0" y="0"/>
                </a:lnTo>
                <a:close/>
              </a:path>
            </a:pathLst>
          </a:custGeom>
          <a:blipFill>
            <a:blip r:embed="rId12">
              <a:extLst>
                <a:ext uri="{96DAC541-7B7A-43D3-8B79-37D633B846F1}">
                  <asvg:svgBlip xmlns:asvg="http://schemas.microsoft.com/office/drawing/2016/SVG/main" r:embed="rId13"/>
                </a:ext>
              </a:extLst>
            </a:blip>
            <a:stretch>
              <a:fillRect t="-23484"/>
            </a:stretch>
          </a:blipFill>
        </p:spPr>
      </p:sp>
      <p:grpSp>
        <p:nvGrpSpPr>
          <p:cNvPr id="45" name="Group 45"/>
          <p:cNvGrpSpPr/>
          <p:nvPr/>
        </p:nvGrpSpPr>
        <p:grpSpPr>
          <a:xfrm rot="-10800000">
            <a:off x="14183347" y="-1362592"/>
            <a:ext cx="5119583" cy="2446670"/>
            <a:chOff x="0" y="0"/>
            <a:chExt cx="1177416" cy="562692"/>
          </a:xfrm>
        </p:grpSpPr>
        <p:sp>
          <p:nvSpPr>
            <p:cNvPr id="46" name="Freeform 46"/>
            <p:cNvSpPr/>
            <p:nvPr/>
          </p:nvSpPr>
          <p:spPr>
            <a:xfrm>
              <a:off x="0" y="0"/>
              <a:ext cx="1177416" cy="562692"/>
            </a:xfrm>
            <a:custGeom>
              <a:avLst/>
              <a:gdLst/>
              <a:ahLst/>
              <a:cxnLst/>
              <a:rect l="l" t="t" r="r" b="b"/>
              <a:pathLst>
                <a:path w="1177416" h="562692">
                  <a:moveTo>
                    <a:pt x="1177416" y="281346"/>
                  </a:moveTo>
                  <a:lnTo>
                    <a:pt x="974216" y="562692"/>
                  </a:lnTo>
                  <a:lnTo>
                    <a:pt x="203200" y="562692"/>
                  </a:lnTo>
                  <a:lnTo>
                    <a:pt x="0" y="281346"/>
                  </a:lnTo>
                  <a:lnTo>
                    <a:pt x="203200" y="0"/>
                  </a:lnTo>
                  <a:lnTo>
                    <a:pt x="974216" y="0"/>
                  </a:lnTo>
                  <a:lnTo>
                    <a:pt x="1177416" y="281346"/>
                  </a:lnTo>
                  <a:close/>
                </a:path>
              </a:pathLst>
            </a:custGeom>
            <a:solidFill>
              <a:srgbClr val="720404"/>
            </a:solidFill>
          </p:spPr>
        </p:sp>
        <p:sp>
          <p:nvSpPr>
            <p:cNvPr id="47" name="TextBox 47"/>
            <p:cNvSpPr txBox="1"/>
            <p:nvPr/>
          </p:nvSpPr>
          <p:spPr>
            <a:xfrm>
              <a:off x="114300" y="-57150"/>
              <a:ext cx="948816" cy="619842"/>
            </a:xfrm>
            <a:prstGeom prst="rect">
              <a:avLst/>
            </a:prstGeom>
          </p:spPr>
          <p:txBody>
            <a:bodyPr lIns="50800" tIns="50800" rIns="50800" bIns="50800" rtlCol="0" anchor="ctr"/>
            <a:lstStyle/>
            <a:p>
              <a:pPr algn="ctr">
                <a:lnSpc>
                  <a:spcPts val="3499"/>
                </a:lnSpc>
              </a:pPr>
              <a:endParaRPr/>
            </a:p>
          </p:txBody>
        </p:sp>
      </p:grpSp>
      <p:grpSp>
        <p:nvGrpSpPr>
          <p:cNvPr id="48" name="Group 48"/>
          <p:cNvGrpSpPr/>
          <p:nvPr/>
        </p:nvGrpSpPr>
        <p:grpSpPr>
          <a:xfrm rot="-10800000">
            <a:off x="11533067" y="-624938"/>
            <a:ext cx="5726233" cy="1198000"/>
            <a:chOff x="0" y="0"/>
            <a:chExt cx="3054608" cy="639062"/>
          </a:xfrm>
        </p:grpSpPr>
        <p:sp>
          <p:nvSpPr>
            <p:cNvPr id="49" name="Freeform 49"/>
            <p:cNvSpPr/>
            <p:nvPr/>
          </p:nvSpPr>
          <p:spPr>
            <a:xfrm>
              <a:off x="0" y="0"/>
              <a:ext cx="3054608" cy="639062"/>
            </a:xfrm>
            <a:custGeom>
              <a:avLst/>
              <a:gdLst/>
              <a:ahLst/>
              <a:cxnLst/>
              <a:rect l="l" t="t" r="r" b="b"/>
              <a:pathLst>
                <a:path w="3054608" h="639062">
                  <a:moveTo>
                    <a:pt x="3054608" y="319531"/>
                  </a:moveTo>
                  <a:lnTo>
                    <a:pt x="2851408" y="639062"/>
                  </a:lnTo>
                  <a:lnTo>
                    <a:pt x="203200" y="639062"/>
                  </a:lnTo>
                  <a:lnTo>
                    <a:pt x="0" y="319531"/>
                  </a:lnTo>
                  <a:lnTo>
                    <a:pt x="203200" y="0"/>
                  </a:lnTo>
                  <a:lnTo>
                    <a:pt x="2851408" y="0"/>
                  </a:lnTo>
                  <a:lnTo>
                    <a:pt x="3054608" y="319531"/>
                  </a:lnTo>
                  <a:close/>
                </a:path>
              </a:pathLst>
            </a:custGeom>
            <a:solidFill>
              <a:srgbClr val="5E0011"/>
            </a:solidFill>
            <a:ln w="57150" cap="sq">
              <a:solidFill>
                <a:srgbClr val="FFFFFF"/>
              </a:solidFill>
              <a:prstDash val="solid"/>
              <a:miter/>
            </a:ln>
          </p:spPr>
        </p:sp>
        <p:sp>
          <p:nvSpPr>
            <p:cNvPr id="50" name="TextBox 50"/>
            <p:cNvSpPr txBox="1"/>
            <p:nvPr/>
          </p:nvSpPr>
          <p:spPr>
            <a:xfrm>
              <a:off x="114300" y="-57150"/>
              <a:ext cx="2826008" cy="696212"/>
            </a:xfrm>
            <a:prstGeom prst="rect">
              <a:avLst/>
            </a:prstGeom>
          </p:spPr>
          <p:txBody>
            <a:bodyPr lIns="50800" tIns="50800" rIns="50800" bIns="50800" rtlCol="0" anchor="ctr"/>
            <a:lstStyle/>
            <a:p>
              <a:pPr algn="ctr">
                <a:lnSpc>
                  <a:spcPts val="3499"/>
                </a:lnSpc>
              </a:pPr>
              <a:endParaRPr/>
            </a:p>
          </p:txBody>
        </p:sp>
      </p:grpSp>
      <p:sp>
        <p:nvSpPr>
          <p:cNvPr id="51" name="Freeform 51"/>
          <p:cNvSpPr/>
          <p:nvPr/>
        </p:nvSpPr>
        <p:spPr>
          <a:xfrm>
            <a:off x="16990631" y="-1654487"/>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52" name="Freeform 52"/>
          <p:cNvSpPr/>
          <p:nvPr/>
        </p:nvSpPr>
        <p:spPr>
          <a:xfrm>
            <a:off x="17597510" y="-464532"/>
            <a:ext cx="1196074" cy="1037594"/>
          </a:xfrm>
          <a:custGeom>
            <a:avLst/>
            <a:gdLst/>
            <a:ahLst/>
            <a:cxnLst/>
            <a:rect l="l" t="t" r="r" b="b"/>
            <a:pathLst>
              <a:path w="1196074" h="1037594">
                <a:moveTo>
                  <a:pt x="0" y="0"/>
                </a:moveTo>
                <a:lnTo>
                  <a:pt x="1196075" y="0"/>
                </a:lnTo>
                <a:lnTo>
                  <a:pt x="1196075" y="1037594"/>
                </a:lnTo>
                <a:lnTo>
                  <a:pt x="0" y="103759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53" name="Freeform 53"/>
          <p:cNvSpPr/>
          <p:nvPr/>
        </p:nvSpPr>
        <p:spPr>
          <a:xfrm>
            <a:off x="14871582" y="10072240"/>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grpSp>
        <p:nvGrpSpPr>
          <p:cNvPr id="54" name="Group 54"/>
          <p:cNvGrpSpPr/>
          <p:nvPr/>
        </p:nvGrpSpPr>
        <p:grpSpPr>
          <a:xfrm rot="-5400000">
            <a:off x="5442393" y="6801435"/>
            <a:ext cx="1931378" cy="1659778"/>
            <a:chOff x="0" y="0"/>
            <a:chExt cx="812800" cy="698500"/>
          </a:xfrm>
        </p:grpSpPr>
        <p:sp>
          <p:nvSpPr>
            <p:cNvPr id="55" name="Freeform 5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8C0019"/>
            </a:solidFill>
            <a:ln w="57150" cap="sq">
              <a:solidFill>
                <a:srgbClr val="FFFFFF"/>
              </a:solidFill>
              <a:prstDash val="solid"/>
              <a:miter/>
            </a:ln>
          </p:spPr>
        </p:sp>
        <p:sp>
          <p:nvSpPr>
            <p:cNvPr id="56" name="TextBox 56"/>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grpSp>
        <p:nvGrpSpPr>
          <p:cNvPr id="57" name="Group 57"/>
          <p:cNvGrpSpPr/>
          <p:nvPr/>
        </p:nvGrpSpPr>
        <p:grpSpPr>
          <a:xfrm rot="-5400000">
            <a:off x="8689204" y="6766279"/>
            <a:ext cx="1931378" cy="1659778"/>
            <a:chOff x="0" y="0"/>
            <a:chExt cx="812800" cy="698500"/>
          </a:xfrm>
        </p:grpSpPr>
        <p:sp>
          <p:nvSpPr>
            <p:cNvPr id="58" name="Freeform 58"/>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680F17"/>
            </a:solidFill>
            <a:ln w="57150" cap="sq">
              <a:solidFill>
                <a:srgbClr val="FFFFFF"/>
              </a:solidFill>
              <a:prstDash val="solid"/>
              <a:miter/>
            </a:ln>
          </p:spPr>
        </p:sp>
        <p:sp>
          <p:nvSpPr>
            <p:cNvPr id="59" name="TextBox 59"/>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grpSp>
        <p:nvGrpSpPr>
          <p:cNvPr id="60" name="Group 60"/>
          <p:cNvGrpSpPr/>
          <p:nvPr/>
        </p:nvGrpSpPr>
        <p:grpSpPr>
          <a:xfrm rot="-5400000">
            <a:off x="11583017" y="6713625"/>
            <a:ext cx="1931378" cy="1659778"/>
            <a:chOff x="0" y="0"/>
            <a:chExt cx="812800" cy="698500"/>
          </a:xfrm>
        </p:grpSpPr>
        <p:sp>
          <p:nvSpPr>
            <p:cNvPr id="61" name="Freeform 61"/>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5E0011"/>
            </a:solidFill>
            <a:ln w="57150" cap="sq">
              <a:solidFill>
                <a:srgbClr val="FFFFFF"/>
              </a:solidFill>
              <a:prstDash val="solid"/>
              <a:miter/>
            </a:ln>
          </p:spPr>
        </p:sp>
        <p:sp>
          <p:nvSpPr>
            <p:cNvPr id="62" name="TextBox 62"/>
            <p:cNvSpPr txBox="1"/>
            <p:nvPr/>
          </p:nvSpPr>
          <p:spPr>
            <a:xfrm>
              <a:off x="114300" y="-57150"/>
              <a:ext cx="584200" cy="755650"/>
            </a:xfrm>
            <a:prstGeom prst="rect">
              <a:avLst/>
            </a:prstGeom>
          </p:spPr>
          <p:txBody>
            <a:bodyPr lIns="50800" tIns="50800" rIns="50800" bIns="50800" rtlCol="0" anchor="ctr"/>
            <a:lstStyle/>
            <a:p>
              <a:pPr algn="ctr">
                <a:lnSpc>
                  <a:spcPts val="3499"/>
                </a:lnSpc>
              </a:pPr>
              <a:endParaRPr/>
            </a:p>
          </p:txBody>
        </p:sp>
      </p:grpSp>
      <p:sp>
        <p:nvSpPr>
          <p:cNvPr id="63" name="Freeform 63"/>
          <p:cNvSpPr/>
          <p:nvPr/>
        </p:nvSpPr>
        <p:spPr>
          <a:xfrm>
            <a:off x="14578727" y="2939079"/>
            <a:ext cx="1040285" cy="997373"/>
          </a:xfrm>
          <a:custGeom>
            <a:avLst/>
            <a:gdLst/>
            <a:ahLst/>
            <a:cxnLst/>
            <a:rect l="l" t="t" r="r" b="b"/>
            <a:pathLst>
              <a:path w="1040285" h="997373">
                <a:moveTo>
                  <a:pt x="0" y="0"/>
                </a:moveTo>
                <a:lnTo>
                  <a:pt x="1040285" y="0"/>
                </a:lnTo>
                <a:lnTo>
                  <a:pt x="1040285" y="997373"/>
                </a:lnTo>
                <a:lnTo>
                  <a:pt x="0" y="99737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64" name="Freeform 64"/>
          <p:cNvSpPr/>
          <p:nvPr/>
        </p:nvSpPr>
        <p:spPr>
          <a:xfrm>
            <a:off x="5944814" y="6942052"/>
            <a:ext cx="831920" cy="1287303"/>
          </a:xfrm>
          <a:custGeom>
            <a:avLst/>
            <a:gdLst/>
            <a:ahLst/>
            <a:cxnLst/>
            <a:rect l="l" t="t" r="r" b="b"/>
            <a:pathLst>
              <a:path w="831920" h="1287303">
                <a:moveTo>
                  <a:pt x="0" y="0"/>
                </a:moveTo>
                <a:lnTo>
                  <a:pt x="831920" y="0"/>
                </a:lnTo>
                <a:lnTo>
                  <a:pt x="831920" y="1287303"/>
                </a:lnTo>
                <a:lnTo>
                  <a:pt x="0" y="1287303"/>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65" name="Freeform 65"/>
          <p:cNvSpPr/>
          <p:nvPr/>
        </p:nvSpPr>
        <p:spPr>
          <a:xfrm>
            <a:off x="2753152" y="3076683"/>
            <a:ext cx="967983" cy="944994"/>
          </a:xfrm>
          <a:custGeom>
            <a:avLst/>
            <a:gdLst/>
            <a:ahLst/>
            <a:cxnLst/>
            <a:rect l="l" t="t" r="r" b="b"/>
            <a:pathLst>
              <a:path w="967983" h="944994">
                <a:moveTo>
                  <a:pt x="0" y="0"/>
                </a:moveTo>
                <a:lnTo>
                  <a:pt x="967983" y="0"/>
                </a:lnTo>
                <a:lnTo>
                  <a:pt x="967983" y="944994"/>
                </a:lnTo>
                <a:lnTo>
                  <a:pt x="0" y="944994"/>
                </a:lnTo>
                <a:lnTo>
                  <a:pt x="0" y="0"/>
                </a:lnTo>
                <a:close/>
              </a:path>
            </a:pathLst>
          </a:custGeom>
          <a:blipFill>
            <a:blip r:embed="rId24">
              <a:extLst>
                <a:ext uri="{96DAC541-7B7A-43D3-8B79-37D633B846F1}">
                  <asvg:svgBlip xmlns:asvg="http://schemas.microsoft.com/office/drawing/2016/SVG/main" r:embed="rId25"/>
                </a:ext>
              </a:extLst>
            </a:blip>
            <a:stretch>
              <a:fillRect/>
            </a:stretch>
          </a:blipFill>
          <a:ln cap="sq">
            <a:noFill/>
            <a:prstDash val="solid"/>
            <a:miter/>
          </a:ln>
        </p:spPr>
      </p:sp>
      <p:sp>
        <p:nvSpPr>
          <p:cNvPr id="66" name="Freeform 66"/>
          <p:cNvSpPr/>
          <p:nvPr/>
        </p:nvSpPr>
        <p:spPr>
          <a:xfrm>
            <a:off x="12075457" y="7094562"/>
            <a:ext cx="944300" cy="891183"/>
          </a:xfrm>
          <a:custGeom>
            <a:avLst/>
            <a:gdLst/>
            <a:ahLst/>
            <a:cxnLst/>
            <a:rect l="l" t="t" r="r" b="b"/>
            <a:pathLst>
              <a:path w="944300" h="891183">
                <a:moveTo>
                  <a:pt x="0" y="0"/>
                </a:moveTo>
                <a:lnTo>
                  <a:pt x="944301" y="0"/>
                </a:lnTo>
                <a:lnTo>
                  <a:pt x="944301" y="891184"/>
                </a:lnTo>
                <a:lnTo>
                  <a:pt x="0" y="89118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sp>
      <p:sp>
        <p:nvSpPr>
          <p:cNvPr id="67" name="Freeform 67"/>
          <p:cNvSpPr/>
          <p:nvPr/>
        </p:nvSpPr>
        <p:spPr>
          <a:xfrm>
            <a:off x="9179978" y="7032272"/>
            <a:ext cx="953474" cy="953474"/>
          </a:xfrm>
          <a:custGeom>
            <a:avLst/>
            <a:gdLst/>
            <a:ahLst/>
            <a:cxnLst/>
            <a:rect l="l" t="t" r="r" b="b"/>
            <a:pathLst>
              <a:path w="953474" h="953474">
                <a:moveTo>
                  <a:pt x="0" y="0"/>
                </a:moveTo>
                <a:lnTo>
                  <a:pt x="953473" y="0"/>
                </a:lnTo>
                <a:lnTo>
                  <a:pt x="953473" y="953474"/>
                </a:lnTo>
                <a:lnTo>
                  <a:pt x="0" y="953474"/>
                </a:lnTo>
                <a:lnTo>
                  <a:pt x="0" y="0"/>
                </a:lnTo>
                <a:close/>
              </a:path>
            </a:pathLst>
          </a:custGeom>
          <a:blipFill>
            <a:blip r:embed="rId28">
              <a:extLst>
                <a:ext uri="{96DAC541-7B7A-43D3-8B79-37D633B846F1}">
                  <asvg:svgBlip xmlns:asvg="http://schemas.microsoft.com/office/drawing/2016/SVG/main" r:embed="rId29"/>
                </a:ext>
              </a:extLst>
            </a:blip>
            <a:stretch>
              <a:fillRect/>
            </a:stretch>
          </a:blipFill>
        </p:spPr>
      </p:sp>
      <p:sp>
        <p:nvSpPr>
          <p:cNvPr id="68" name="Freeform 68"/>
          <p:cNvSpPr/>
          <p:nvPr/>
        </p:nvSpPr>
        <p:spPr>
          <a:xfrm>
            <a:off x="10627636" y="2892758"/>
            <a:ext cx="1042390" cy="1043694"/>
          </a:xfrm>
          <a:custGeom>
            <a:avLst/>
            <a:gdLst/>
            <a:ahLst/>
            <a:cxnLst/>
            <a:rect l="l" t="t" r="r" b="b"/>
            <a:pathLst>
              <a:path w="1042390" h="1043694">
                <a:moveTo>
                  <a:pt x="0" y="0"/>
                </a:moveTo>
                <a:lnTo>
                  <a:pt x="1042389" y="0"/>
                </a:lnTo>
                <a:lnTo>
                  <a:pt x="1042389" y="1043694"/>
                </a:lnTo>
                <a:lnTo>
                  <a:pt x="0" y="1043694"/>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sp>
      <p:sp>
        <p:nvSpPr>
          <p:cNvPr id="69" name="Freeform 69"/>
          <p:cNvSpPr/>
          <p:nvPr/>
        </p:nvSpPr>
        <p:spPr>
          <a:xfrm>
            <a:off x="6731905" y="3004934"/>
            <a:ext cx="690956" cy="865663"/>
          </a:xfrm>
          <a:custGeom>
            <a:avLst/>
            <a:gdLst/>
            <a:ahLst/>
            <a:cxnLst/>
            <a:rect l="l" t="t" r="r" b="b"/>
            <a:pathLst>
              <a:path w="690956" h="865663">
                <a:moveTo>
                  <a:pt x="0" y="0"/>
                </a:moveTo>
                <a:lnTo>
                  <a:pt x="690956" y="0"/>
                </a:lnTo>
                <a:lnTo>
                  <a:pt x="690956" y="865663"/>
                </a:lnTo>
                <a:lnTo>
                  <a:pt x="0" y="865663"/>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sp>
      <p:sp>
        <p:nvSpPr>
          <p:cNvPr id="70" name="TextBox 70"/>
          <p:cNvSpPr txBox="1"/>
          <p:nvPr/>
        </p:nvSpPr>
        <p:spPr>
          <a:xfrm>
            <a:off x="1379719" y="737325"/>
            <a:ext cx="11324861" cy="1501661"/>
          </a:xfrm>
          <a:prstGeom prst="rect">
            <a:avLst/>
          </a:prstGeom>
        </p:spPr>
        <p:txBody>
          <a:bodyPr lIns="0" tIns="0" rIns="0" bIns="0" rtlCol="0" anchor="t">
            <a:spAutoFit/>
          </a:bodyPr>
          <a:lstStyle/>
          <a:p>
            <a:pPr algn="l">
              <a:lnSpc>
                <a:spcPts val="5935"/>
              </a:lnSpc>
            </a:pPr>
            <a:r>
              <a:rPr lang="en-US" sz="4748" b="1">
                <a:solidFill>
                  <a:srgbClr val="1D1A1B"/>
                </a:solidFill>
                <a:latin typeface="Public Sans Bold"/>
                <a:ea typeface="Public Sans Bold"/>
                <a:cs typeface="Public Sans Bold"/>
                <a:sym typeface="Public Sans Bold"/>
              </a:rPr>
              <a:t>ARTS EDUCATION &amp; SOCIAL AND EMOTIONAL LEARNING SKILLS:</a:t>
            </a:r>
          </a:p>
        </p:txBody>
      </p:sp>
      <p:sp>
        <p:nvSpPr>
          <p:cNvPr id="71" name="TextBox 71"/>
          <p:cNvSpPr txBox="1"/>
          <p:nvPr/>
        </p:nvSpPr>
        <p:spPr>
          <a:xfrm>
            <a:off x="1504287" y="5922058"/>
            <a:ext cx="3143913" cy="708421"/>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Increase the likelihood of high school graduation </a:t>
            </a:r>
          </a:p>
        </p:txBody>
      </p:sp>
      <p:sp>
        <p:nvSpPr>
          <p:cNvPr id="72" name="TextBox 72"/>
          <p:cNvSpPr txBox="1"/>
          <p:nvPr/>
        </p:nvSpPr>
        <p:spPr>
          <a:xfrm>
            <a:off x="5505427" y="5869403"/>
            <a:ext cx="3143913" cy="708421"/>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Improve readiness for postsecondary education</a:t>
            </a:r>
          </a:p>
        </p:txBody>
      </p:sp>
      <p:sp>
        <p:nvSpPr>
          <p:cNvPr id="73" name="TextBox 73"/>
          <p:cNvSpPr txBox="1"/>
          <p:nvPr/>
        </p:nvSpPr>
        <p:spPr>
          <a:xfrm>
            <a:off x="9144000" y="5957214"/>
            <a:ext cx="4383810" cy="352358"/>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Directly impact career success</a:t>
            </a:r>
          </a:p>
        </p:txBody>
      </p:sp>
      <p:sp>
        <p:nvSpPr>
          <p:cNvPr id="74" name="TextBox 74"/>
          <p:cNvSpPr txBox="1"/>
          <p:nvPr/>
        </p:nvSpPr>
        <p:spPr>
          <a:xfrm>
            <a:off x="13894896" y="5957214"/>
            <a:ext cx="2930746" cy="708421"/>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Positively impact family and work relationships</a:t>
            </a:r>
          </a:p>
        </p:txBody>
      </p:sp>
      <p:sp>
        <p:nvSpPr>
          <p:cNvPr id="75" name="TextBox 75"/>
          <p:cNvSpPr txBox="1"/>
          <p:nvPr/>
        </p:nvSpPr>
        <p:spPr>
          <a:xfrm>
            <a:off x="4865918" y="8829064"/>
            <a:ext cx="2930746" cy="352358"/>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Improve mental health</a:t>
            </a:r>
          </a:p>
        </p:txBody>
      </p:sp>
      <p:sp>
        <p:nvSpPr>
          <p:cNvPr id="76" name="TextBox 76"/>
          <p:cNvSpPr txBox="1"/>
          <p:nvPr/>
        </p:nvSpPr>
        <p:spPr>
          <a:xfrm>
            <a:off x="8481566" y="8651033"/>
            <a:ext cx="2346656" cy="708421"/>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Reduce criminal behavior</a:t>
            </a:r>
          </a:p>
        </p:txBody>
      </p:sp>
      <p:sp>
        <p:nvSpPr>
          <p:cNvPr id="77" name="TextBox 77"/>
          <p:cNvSpPr txBox="1"/>
          <p:nvPr/>
        </p:nvSpPr>
        <p:spPr>
          <a:xfrm>
            <a:off x="11548240" y="8613978"/>
            <a:ext cx="2346656" cy="708421"/>
          </a:xfrm>
          <a:prstGeom prst="rect">
            <a:avLst/>
          </a:prstGeom>
        </p:spPr>
        <p:txBody>
          <a:bodyPr lIns="0" tIns="0" rIns="0" bIns="0" rtlCol="0" anchor="t">
            <a:spAutoFit/>
          </a:bodyPr>
          <a:lstStyle/>
          <a:p>
            <a:pPr algn="ctr">
              <a:lnSpc>
                <a:spcPts val="2829"/>
              </a:lnSpc>
            </a:pPr>
            <a:r>
              <a:rPr lang="en-US" sz="2020">
                <a:solidFill>
                  <a:srgbClr val="1D1A1B"/>
                </a:solidFill>
                <a:latin typeface="Public Sans"/>
                <a:ea typeface="Public Sans"/>
                <a:cs typeface="Public Sans"/>
                <a:sym typeface="Public Sans"/>
              </a:rPr>
              <a:t>Produce more engaged citizens</a:t>
            </a:r>
          </a:p>
        </p:txBody>
      </p:sp>
      <p:grpSp>
        <p:nvGrpSpPr>
          <p:cNvPr id="78" name="Group 78"/>
          <p:cNvGrpSpPr/>
          <p:nvPr/>
        </p:nvGrpSpPr>
        <p:grpSpPr>
          <a:xfrm>
            <a:off x="1608368" y="7564307"/>
            <a:ext cx="3260725" cy="1032707"/>
            <a:chOff x="0" y="0"/>
            <a:chExt cx="4347633" cy="1376942"/>
          </a:xfrm>
        </p:grpSpPr>
        <p:grpSp>
          <p:nvGrpSpPr>
            <p:cNvPr id="79" name="Group 79"/>
            <p:cNvGrpSpPr/>
            <p:nvPr/>
          </p:nvGrpSpPr>
          <p:grpSpPr>
            <a:xfrm>
              <a:off x="0" y="255982"/>
              <a:ext cx="4045831" cy="864979"/>
              <a:chOff x="0" y="0"/>
              <a:chExt cx="1900885" cy="406400"/>
            </a:xfrm>
          </p:grpSpPr>
          <p:sp>
            <p:nvSpPr>
              <p:cNvPr id="80" name="Freeform 80"/>
              <p:cNvSpPr/>
              <p:nvPr/>
            </p:nvSpPr>
            <p:spPr>
              <a:xfrm>
                <a:off x="0" y="0"/>
                <a:ext cx="1900885" cy="406400"/>
              </a:xfrm>
              <a:custGeom>
                <a:avLst/>
                <a:gdLst/>
                <a:ahLst/>
                <a:cxnLst/>
                <a:rect l="l" t="t" r="r" b="b"/>
                <a:pathLst>
                  <a:path w="1900885" h="406400">
                    <a:moveTo>
                      <a:pt x="0" y="0"/>
                    </a:moveTo>
                    <a:lnTo>
                      <a:pt x="1697685" y="0"/>
                    </a:lnTo>
                    <a:lnTo>
                      <a:pt x="1900885" y="203200"/>
                    </a:lnTo>
                    <a:lnTo>
                      <a:pt x="1697685" y="406400"/>
                    </a:lnTo>
                    <a:lnTo>
                      <a:pt x="0" y="406400"/>
                    </a:lnTo>
                    <a:lnTo>
                      <a:pt x="203200" y="203200"/>
                    </a:lnTo>
                    <a:lnTo>
                      <a:pt x="0" y="0"/>
                    </a:lnTo>
                    <a:close/>
                  </a:path>
                </a:pathLst>
              </a:custGeom>
              <a:solidFill>
                <a:srgbClr val="5E0011"/>
              </a:solidFill>
            </p:spPr>
          </p:sp>
          <p:sp>
            <p:nvSpPr>
              <p:cNvPr id="81" name="TextBox 81"/>
              <p:cNvSpPr txBox="1"/>
              <p:nvPr/>
            </p:nvSpPr>
            <p:spPr>
              <a:xfrm>
                <a:off x="177800" y="-57150"/>
                <a:ext cx="1646885" cy="463550"/>
              </a:xfrm>
              <a:prstGeom prst="rect">
                <a:avLst/>
              </a:prstGeom>
            </p:spPr>
            <p:txBody>
              <a:bodyPr lIns="50800" tIns="50800" rIns="50800" bIns="50800" rtlCol="0" anchor="ctr"/>
              <a:lstStyle/>
              <a:p>
                <a:pPr algn="ctr">
                  <a:lnSpc>
                    <a:spcPts val="3499"/>
                  </a:lnSpc>
                </a:pPr>
                <a:endParaRPr/>
              </a:p>
            </p:txBody>
          </p:sp>
        </p:grpSp>
        <p:sp>
          <p:nvSpPr>
            <p:cNvPr id="82" name="Freeform 82"/>
            <p:cNvSpPr/>
            <p:nvPr/>
          </p:nvSpPr>
          <p:spPr>
            <a:xfrm rot="5400000">
              <a:off x="3013434" y="42743"/>
              <a:ext cx="1376942" cy="1291457"/>
            </a:xfrm>
            <a:custGeom>
              <a:avLst/>
              <a:gdLst/>
              <a:ahLst/>
              <a:cxnLst/>
              <a:rect l="l" t="t" r="r" b="b"/>
              <a:pathLst>
                <a:path w="1376942" h="1291457">
                  <a:moveTo>
                    <a:pt x="0" y="0"/>
                  </a:moveTo>
                  <a:lnTo>
                    <a:pt x="1376942" y="0"/>
                  </a:lnTo>
                  <a:lnTo>
                    <a:pt x="1376942" y="1291457"/>
                  </a:lnTo>
                  <a:lnTo>
                    <a:pt x="0" y="129145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9521895" y="-892696"/>
            <a:ext cx="12120861" cy="12120861"/>
          </a:xfrm>
          <a:custGeom>
            <a:avLst/>
            <a:gdLst/>
            <a:ahLst/>
            <a:cxnLst/>
            <a:rect l="l" t="t" r="r" b="b"/>
            <a:pathLst>
              <a:path w="12120861" h="12120861">
                <a:moveTo>
                  <a:pt x="0" y="0"/>
                </a:moveTo>
                <a:lnTo>
                  <a:pt x="12120861" y="0"/>
                </a:lnTo>
                <a:lnTo>
                  <a:pt x="12120861" y="12120860"/>
                </a:lnTo>
                <a:lnTo>
                  <a:pt x="0" y="121208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7554" y="-1621689"/>
            <a:ext cx="4563554" cy="4563554"/>
          </a:xfrm>
          <a:custGeom>
            <a:avLst/>
            <a:gdLst/>
            <a:ahLst/>
            <a:cxnLst/>
            <a:rect l="l" t="t" r="r" b="b"/>
            <a:pathLst>
              <a:path w="4563554" h="4563554">
                <a:moveTo>
                  <a:pt x="0" y="0"/>
                </a:moveTo>
                <a:lnTo>
                  <a:pt x="4563553" y="0"/>
                </a:lnTo>
                <a:lnTo>
                  <a:pt x="4563553" y="4563554"/>
                </a:lnTo>
                <a:lnTo>
                  <a:pt x="0" y="45635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35616" flipH="1">
            <a:off x="3997543" y="8268734"/>
            <a:ext cx="4563554" cy="4563554"/>
          </a:xfrm>
          <a:custGeom>
            <a:avLst/>
            <a:gdLst/>
            <a:ahLst/>
            <a:cxnLst/>
            <a:rect l="l" t="t" r="r" b="b"/>
            <a:pathLst>
              <a:path w="4563554" h="4563554">
                <a:moveTo>
                  <a:pt x="4563554" y="0"/>
                </a:moveTo>
                <a:lnTo>
                  <a:pt x="0" y="0"/>
                </a:lnTo>
                <a:lnTo>
                  <a:pt x="0" y="4563554"/>
                </a:lnTo>
                <a:lnTo>
                  <a:pt x="4563554" y="4563554"/>
                </a:lnTo>
                <a:lnTo>
                  <a:pt x="4563554"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339850" y="1873477"/>
            <a:ext cx="20148627" cy="6892967"/>
            <a:chOff x="0" y="0"/>
            <a:chExt cx="5306634" cy="1815432"/>
          </a:xfrm>
        </p:grpSpPr>
        <p:sp>
          <p:nvSpPr>
            <p:cNvPr id="6" name="Freeform 6"/>
            <p:cNvSpPr/>
            <p:nvPr/>
          </p:nvSpPr>
          <p:spPr>
            <a:xfrm>
              <a:off x="0" y="0"/>
              <a:ext cx="5306634" cy="1815432"/>
            </a:xfrm>
            <a:custGeom>
              <a:avLst/>
              <a:gdLst/>
              <a:ahLst/>
              <a:cxnLst/>
              <a:rect l="l" t="t" r="r" b="b"/>
              <a:pathLst>
                <a:path w="5306634" h="1815432">
                  <a:moveTo>
                    <a:pt x="0" y="0"/>
                  </a:moveTo>
                  <a:lnTo>
                    <a:pt x="5306634" y="0"/>
                  </a:lnTo>
                  <a:lnTo>
                    <a:pt x="5306634" y="1815432"/>
                  </a:lnTo>
                  <a:lnTo>
                    <a:pt x="0" y="1815432"/>
                  </a:lnTo>
                  <a:close/>
                </a:path>
              </a:pathLst>
            </a:custGeom>
            <a:solidFill>
              <a:srgbClr val="000000"/>
            </a:solidFill>
          </p:spPr>
        </p:sp>
        <p:sp>
          <p:nvSpPr>
            <p:cNvPr id="7" name="TextBox 7"/>
            <p:cNvSpPr txBox="1"/>
            <p:nvPr/>
          </p:nvSpPr>
          <p:spPr>
            <a:xfrm>
              <a:off x="0" y="-38100"/>
              <a:ext cx="5306634" cy="185353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737528" y="322937"/>
            <a:ext cx="9689594" cy="96895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1010"/>
            </a:solidFill>
          </p:spPr>
        </p:sp>
        <p:sp>
          <p:nvSpPr>
            <p:cNvPr id="10" name="TextBox 10"/>
            <p:cNvSpPr txBox="1"/>
            <p:nvPr/>
          </p:nvSpPr>
          <p:spPr>
            <a:xfrm>
              <a:off x="76200" y="38100"/>
              <a:ext cx="660400" cy="698500"/>
            </a:xfrm>
            <a:prstGeom prst="rect">
              <a:avLst/>
            </a:prstGeom>
          </p:spPr>
          <p:txBody>
            <a:bodyPr lIns="67130" tIns="67130" rIns="67130" bIns="67130" rtlCol="0" anchor="ctr"/>
            <a:lstStyle/>
            <a:p>
              <a:pPr algn="ctr">
                <a:lnSpc>
                  <a:spcPts val="2659"/>
                </a:lnSpc>
                <a:spcBef>
                  <a:spcPct val="0"/>
                </a:spcBef>
              </a:pPr>
              <a:endParaRPr/>
            </a:p>
          </p:txBody>
        </p:sp>
      </p:grpSp>
      <p:grpSp>
        <p:nvGrpSpPr>
          <p:cNvPr id="11" name="Group 11"/>
          <p:cNvGrpSpPr>
            <a:grpSpLocks noChangeAspect="1"/>
          </p:cNvGrpSpPr>
          <p:nvPr/>
        </p:nvGrpSpPr>
        <p:grpSpPr>
          <a:xfrm>
            <a:off x="11543073" y="984324"/>
            <a:ext cx="8366819" cy="8366819"/>
            <a:chOff x="0" y="0"/>
            <a:chExt cx="6350000" cy="6350000"/>
          </a:xfrm>
        </p:grpSpPr>
        <p:sp>
          <p:nvSpPr>
            <p:cNvPr id="12" name="Freeform 12"/>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solidFill>
              <a:srgbClr val="000000"/>
            </a:solidFill>
          </p:spPr>
        </p:sp>
        <p:sp>
          <p:nvSpPr>
            <p:cNvPr id="13" name="Freeform 13"/>
            <p:cNvSpPr/>
            <p:nvPr/>
          </p:nvSpPr>
          <p:spPr>
            <a:xfrm>
              <a:off x="284320" y="415956"/>
              <a:ext cx="5781360" cy="5518089"/>
            </a:xfrm>
            <a:custGeom>
              <a:avLst/>
              <a:gdLst/>
              <a:ahLst/>
              <a:cxnLst/>
              <a:rect l="l" t="t" r="r" b="b"/>
              <a:pathLst>
                <a:path w="5781360" h="5518089">
                  <a:moveTo>
                    <a:pt x="2890680" y="4414"/>
                  </a:moveTo>
                  <a:cubicBezTo>
                    <a:pt x="1903611" y="0"/>
                    <a:pt x="989627" y="524062"/>
                    <a:pt x="494813" y="1378160"/>
                  </a:cubicBezTo>
                  <a:cubicBezTo>
                    <a:pt x="0" y="2232259"/>
                    <a:pt x="0" y="3285829"/>
                    <a:pt x="494813" y="4139928"/>
                  </a:cubicBezTo>
                  <a:cubicBezTo>
                    <a:pt x="989627" y="4994026"/>
                    <a:pt x="1903611" y="5518088"/>
                    <a:pt x="2890680" y="5513674"/>
                  </a:cubicBezTo>
                  <a:cubicBezTo>
                    <a:pt x="3877749" y="5518088"/>
                    <a:pt x="4791733" y="4994026"/>
                    <a:pt x="5286547" y="4139928"/>
                  </a:cubicBezTo>
                  <a:cubicBezTo>
                    <a:pt x="5781360" y="3285829"/>
                    <a:pt x="5781360" y="2232259"/>
                    <a:pt x="5286547" y="1378161"/>
                  </a:cubicBezTo>
                  <a:cubicBezTo>
                    <a:pt x="4791733" y="524062"/>
                    <a:pt x="3877749" y="0"/>
                    <a:pt x="2890680" y="4414"/>
                  </a:cubicBezTo>
                  <a:close/>
                </a:path>
              </a:pathLst>
            </a:custGeom>
            <a:blipFill>
              <a:blip r:embed="rId6"/>
              <a:stretch>
                <a:fillRect l="-35822" r="-35822"/>
              </a:stretch>
            </a:blipFill>
          </p:spPr>
        </p:sp>
      </p:grpSp>
      <p:sp>
        <p:nvSpPr>
          <p:cNvPr id="14" name="Freeform 14"/>
          <p:cNvSpPr/>
          <p:nvPr/>
        </p:nvSpPr>
        <p:spPr>
          <a:xfrm>
            <a:off x="391694" y="2941865"/>
            <a:ext cx="2669477" cy="4114800"/>
          </a:xfrm>
          <a:custGeom>
            <a:avLst/>
            <a:gdLst/>
            <a:ahLst/>
            <a:cxnLst/>
            <a:rect l="l" t="t" r="r" b="b"/>
            <a:pathLst>
              <a:path w="2669477" h="4114800">
                <a:moveTo>
                  <a:pt x="0" y="0"/>
                </a:moveTo>
                <a:lnTo>
                  <a:pt x="2669477" y="0"/>
                </a:lnTo>
                <a:lnTo>
                  <a:pt x="266947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TextBox 15"/>
          <p:cNvSpPr txBox="1"/>
          <p:nvPr/>
        </p:nvSpPr>
        <p:spPr>
          <a:xfrm>
            <a:off x="163570" y="4619999"/>
            <a:ext cx="13231932" cy="1085103"/>
          </a:xfrm>
          <a:prstGeom prst="rect">
            <a:avLst/>
          </a:prstGeom>
        </p:spPr>
        <p:txBody>
          <a:bodyPr lIns="0" tIns="0" rIns="0" bIns="0" rtlCol="0" anchor="t">
            <a:spAutoFit/>
          </a:bodyPr>
          <a:lstStyle/>
          <a:p>
            <a:pPr algn="ctr">
              <a:lnSpc>
                <a:spcPts val="8489"/>
              </a:lnSpc>
            </a:pPr>
            <a:r>
              <a:rPr lang="en-US" sz="7382" b="1">
                <a:solidFill>
                  <a:srgbClr val="FFFFFF"/>
                </a:solidFill>
                <a:latin typeface="Montserrat Bold"/>
                <a:ea typeface="Montserrat Bold"/>
                <a:cs typeface="Montserrat Bold"/>
                <a:sym typeface="Montserrat Bold"/>
              </a:rPr>
              <a:t>ATHLETICS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rot="5752307">
            <a:off x="-538386" y="-1323027"/>
            <a:ext cx="4743556" cy="4412995"/>
          </a:xfrm>
          <a:custGeom>
            <a:avLst/>
            <a:gdLst/>
            <a:ahLst/>
            <a:cxnLst/>
            <a:rect l="l" t="t" r="r" b="b"/>
            <a:pathLst>
              <a:path w="4743556" h="4412995">
                <a:moveTo>
                  <a:pt x="0" y="0"/>
                </a:moveTo>
                <a:lnTo>
                  <a:pt x="4743556" y="0"/>
                </a:lnTo>
                <a:lnTo>
                  <a:pt x="4743556" y="4412994"/>
                </a:lnTo>
                <a:lnTo>
                  <a:pt x="0" y="44129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462479" y="188320"/>
            <a:ext cx="9132305" cy="2283076"/>
          </a:xfrm>
          <a:custGeom>
            <a:avLst/>
            <a:gdLst/>
            <a:ahLst/>
            <a:cxnLst/>
            <a:rect l="l" t="t" r="r" b="b"/>
            <a:pathLst>
              <a:path w="9132305" h="2283076">
                <a:moveTo>
                  <a:pt x="0" y="0"/>
                </a:moveTo>
                <a:lnTo>
                  <a:pt x="9132305" y="0"/>
                </a:lnTo>
                <a:lnTo>
                  <a:pt x="9132305" y="2283076"/>
                </a:lnTo>
                <a:lnTo>
                  <a:pt x="0" y="2283076"/>
                </a:lnTo>
                <a:lnTo>
                  <a:pt x="0" y="0"/>
                </a:lnTo>
                <a:close/>
              </a:path>
            </a:pathLst>
          </a:custGeom>
          <a:blipFill>
            <a:blip r:embed="rId4"/>
            <a:stretch>
              <a:fillRect/>
            </a:stretch>
          </a:blipFill>
        </p:spPr>
      </p:sp>
      <p:sp>
        <p:nvSpPr>
          <p:cNvPr id="4" name="Freeform 4"/>
          <p:cNvSpPr/>
          <p:nvPr/>
        </p:nvSpPr>
        <p:spPr>
          <a:xfrm>
            <a:off x="5572200" y="2057400"/>
            <a:ext cx="6912864" cy="8229600"/>
          </a:xfrm>
          <a:custGeom>
            <a:avLst/>
            <a:gdLst/>
            <a:ahLst/>
            <a:cxnLst/>
            <a:rect l="l" t="t" r="r" b="b"/>
            <a:pathLst>
              <a:path w="6912864" h="8229600">
                <a:moveTo>
                  <a:pt x="0" y="0"/>
                </a:moveTo>
                <a:lnTo>
                  <a:pt x="6912864" y="0"/>
                </a:lnTo>
                <a:lnTo>
                  <a:pt x="6912864" y="8229600"/>
                </a:lnTo>
                <a:lnTo>
                  <a:pt x="0" y="8229600"/>
                </a:lnTo>
                <a:lnTo>
                  <a:pt x="0" y="0"/>
                </a:lnTo>
                <a:close/>
              </a:path>
            </a:pathLst>
          </a:custGeom>
          <a:blipFill>
            <a:blip r:embed="rId5"/>
            <a:stretch>
              <a:fillRect/>
            </a:stretch>
          </a:blipFill>
        </p:spPr>
      </p:sp>
      <p:sp>
        <p:nvSpPr>
          <p:cNvPr id="5" name="TextBox 5"/>
          <p:cNvSpPr txBox="1"/>
          <p:nvPr/>
        </p:nvSpPr>
        <p:spPr>
          <a:xfrm>
            <a:off x="1569188" y="2698343"/>
            <a:ext cx="5786583" cy="7277100"/>
          </a:xfrm>
          <a:prstGeom prst="rect">
            <a:avLst/>
          </a:prstGeom>
        </p:spPr>
        <p:txBody>
          <a:bodyPr lIns="0" tIns="0" rIns="0" bIns="0" rtlCol="0" anchor="t">
            <a:spAutoFit/>
          </a:bodyPr>
          <a:lstStyle/>
          <a:p>
            <a:pPr algn="just">
              <a:lnSpc>
                <a:spcPts val="4739"/>
              </a:lnSpc>
            </a:pPr>
            <a:endParaRP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Basketball​</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Cheerleading​</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Cross Country ​</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Golf ​</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Power Lifting​</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Soccer​</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Softball​</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Swimming​</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Tennis​</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Track​</a:t>
            </a:r>
          </a:p>
          <a:p>
            <a:pPr marL="852801" lvl="1" indent="-426400" algn="just">
              <a:lnSpc>
                <a:spcPts val="4739"/>
              </a:lnSpc>
              <a:buFont typeface="Arial"/>
              <a:buChar char="•"/>
            </a:pPr>
            <a:r>
              <a:rPr lang="en-US" sz="3949" b="1">
                <a:solidFill>
                  <a:srgbClr val="000000"/>
                </a:solidFill>
                <a:latin typeface="Times New Roman Bold"/>
                <a:ea typeface="Times New Roman Bold"/>
                <a:cs typeface="Times New Roman Bold"/>
                <a:sym typeface="Times New Roman Bold"/>
              </a:rPr>
              <a:t>Volleyball​</a:t>
            </a:r>
          </a:p>
        </p:txBody>
      </p:sp>
      <p:sp>
        <p:nvSpPr>
          <p:cNvPr id="6" name="TextBox 6"/>
          <p:cNvSpPr txBox="1"/>
          <p:nvPr/>
        </p:nvSpPr>
        <p:spPr>
          <a:xfrm>
            <a:off x="12501417" y="3347250"/>
            <a:ext cx="5786583" cy="6356160"/>
          </a:xfrm>
          <a:prstGeom prst="rect">
            <a:avLst/>
          </a:prstGeom>
        </p:spPr>
        <p:txBody>
          <a:bodyPr lIns="0" tIns="0" rIns="0" bIns="0" rtlCol="0" anchor="t">
            <a:spAutoFit/>
          </a:bodyPr>
          <a:lstStyle/>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Baseball</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Basketball</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Cross Country </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Football</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Golf </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Power Lifting</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Soccer</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Swimming</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Tennis</a:t>
            </a:r>
            <a:r>
              <a:rPr lang="en-US" sz="3949">
                <a:solidFill>
                  <a:srgbClr val="000000"/>
                </a:solidFill>
                <a:latin typeface="Times New Roman"/>
                <a:ea typeface="Times New Roman"/>
                <a:cs typeface="Times New Roman"/>
                <a:sym typeface="Times New Roman"/>
              </a:rPr>
              <a:t>​</a:t>
            </a:r>
          </a:p>
          <a:p>
            <a:pPr marL="852801" lvl="1" indent="-426400" algn="l">
              <a:lnSpc>
                <a:spcPts val="5016"/>
              </a:lnSpc>
              <a:buFont typeface="Arial"/>
              <a:buChar char="•"/>
            </a:pPr>
            <a:r>
              <a:rPr lang="en-US" sz="3949" b="1">
                <a:solidFill>
                  <a:srgbClr val="000000"/>
                </a:solidFill>
                <a:latin typeface="Times New Roman Bold"/>
                <a:ea typeface="Times New Roman Bold"/>
                <a:cs typeface="Times New Roman Bold"/>
                <a:sym typeface="Times New Roman Bold"/>
              </a:rPr>
              <a:t>Track</a:t>
            </a:r>
            <a:r>
              <a:rPr lang="en-US" sz="3949">
                <a:solidFill>
                  <a:srgbClr val="000000"/>
                </a:solidFill>
                <a:latin typeface="Times New Roman"/>
                <a:ea typeface="Times New Roman"/>
                <a:cs typeface="Times New Roman"/>
                <a:sym typeface="Times New Roman"/>
              </a:rPr>
              <a:t>​</a:t>
            </a:r>
          </a:p>
        </p:txBody>
      </p:sp>
      <p:sp>
        <p:nvSpPr>
          <p:cNvPr id="7" name="TextBox 7"/>
          <p:cNvSpPr txBox="1"/>
          <p:nvPr/>
        </p:nvSpPr>
        <p:spPr>
          <a:xfrm>
            <a:off x="6119072" y="2832398"/>
            <a:ext cx="1944291" cy="636137"/>
          </a:xfrm>
          <a:prstGeom prst="rect">
            <a:avLst/>
          </a:prstGeom>
        </p:spPr>
        <p:txBody>
          <a:bodyPr lIns="0" tIns="0" rIns="0" bIns="0" rtlCol="0" anchor="t">
            <a:spAutoFit/>
          </a:bodyPr>
          <a:lstStyle/>
          <a:p>
            <a:pPr algn="ctr">
              <a:lnSpc>
                <a:spcPts val="4837"/>
              </a:lnSpc>
            </a:pPr>
            <a:r>
              <a:rPr lang="en-US" sz="3455">
                <a:solidFill>
                  <a:srgbClr val="FFFFFF"/>
                </a:solidFill>
                <a:latin typeface="Horizon"/>
                <a:ea typeface="Horizon"/>
                <a:cs typeface="Horizon"/>
                <a:sym typeface="Horizon"/>
              </a:rPr>
              <a:t>girls</a:t>
            </a:r>
          </a:p>
        </p:txBody>
      </p:sp>
      <p:sp>
        <p:nvSpPr>
          <p:cNvPr id="8" name="TextBox 8"/>
          <p:cNvSpPr txBox="1"/>
          <p:nvPr/>
        </p:nvSpPr>
        <p:spPr>
          <a:xfrm>
            <a:off x="9691339" y="2832398"/>
            <a:ext cx="1834381" cy="636137"/>
          </a:xfrm>
          <a:prstGeom prst="rect">
            <a:avLst/>
          </a:prstGeom>
        </p:spPr>
        <p:txBody>
          <a:bodyPr lIns="0" tIns="0" rIns="0" bIns="0" rtlCol="0" anchor="t">
            <a:spAutoFit/>
          </a:bodyPr>
          <a:lstStyle/>
          <a:p>
            <a:pPr algn="ctr">
              <a:lnSpc>
                <a:spcPts val="4837"/>
              </a:lnSpc>
            </a:pPr>
            <a:r>
              <a:rPr lang="en-US" sz="3455">
                <a:solidFill>
                  <a:srgbClr val="FFFFFF"/>
                </a:solidFill>
                <a:latin typeface="Horizon"/>
                <a:ea typeface="Horizon"/>
                <a:cs typeface="Horizon"/>
                <a:sym typeface="Horizon"/>
              </a:rPr>
              <a:t>boys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flipV="1">
            <a:off x="7628398" y="-3437573"/>
            <a:ext cx="11169783" cy="7162624"/>
          </a:xfrm>
          <a:custGeom>
            <a:avLst/>
            <a:gdLst/>
            <a:ahLst/>
            <a:cxnLst/>
            <a:rect l="l" t="t" r="r" b="b"/>
            <a:pathLst>
              <a:path w="11169783" h="7162624">
                <a:moveTo>
                  <a:pt x="11169783" y="7162623"/>
                </a:moveTo>
                <a:lnTo>
                  <a:pt x="0" y="7162623"/>
                </a:lnTo>
                <a:lnTo>
                  <a:pt x="0" y="0"/>
                </a:lnTo>
                <a:lnTo>
                  <a:pt x="11169783" y="0"/>
                </a:lnTo>
                <a:lnTo>
                  <a:pt x="11169783" y="716262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2072860">
            <a:off x="13458767" y="-1913662"/>
            <a:ext cx="4423025" cy="4114800"/>
          </a:xfrm>
          <a:custGeom>
            <a:avLst/>
            <a:gdLst/>
            <a:ahLst/>
            <a:cxnLst/>
            <a:rect l="l" t="t" r="r" b="b"/>
            <a:pathLst>
              <a:path w="4423025" h="4114800">
                <a:moveTo>
                  <a:pt x="0" y="0"/>
                </a:moveTo>
                <a:lnTo>
                  <a:pt x="4423025" y="0"/>
                </a:lnTo>
                <a:lnTo>
                  <a:pt x="442302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9765741" y="1779725"/>
            <a:ext cx="8229600" cy="82296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6"/>
            <a:stretch>
              <a:fillRect/>
            </a:stretch>
          </a:blipFill>
        </p:spPr>
      </p:sp>
      <p:sp>
        <p:nvSpPr>
          <p:cNvPr id="5" name="Freeform 5"/>
          <p:cNvSpPr/>
          <p:nvPr/>
        </p:nvSpPr>
        <p:spPr>
          <a:xfrm>
            <a:off x="256387" y="3121406"/>
            <a:ext cx="853045" cy="873798"/>
          </a:xfrm>
          <a:custGeom>
            <a:avLst/>
            <a:gdLst/>
            <a:ahLst/>
            <a:cxnLst/>
            <a:rect l="l" t="t" r="r" b="b"/>
            <a:pathLst>
              <a:path w="853045" h="873798">
                <a:moveTo>
                  <a:pt x="0" y="0"/>
                </a:moveTo>
                <a:lnTo>
                  <a:pt x="853045" y="0"/>
                </a:lnTo>
                <a:lnTo>
                  <a:pt x="853045" y="873798"/>
                </a:lnTo>
                <a:lnTo>
                  <a:pt x="0" y="873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1390068" y="1576672"/>
            <a:ext cx="6953230" cy="1515784"/>
          </a:xfrm>
          <a:prstGeom prst="rect">
            <a:avLst/>
          </a:prstGeom>
        </p:spPr>
        <p:txBody>
          <a:bodyPr lIns="0" tIns="0" rIns="0" bIns="0" rtlCol="0" anchor="t">
            <a:spAutoFit/>
          </a:bodyPr>
          <a:lstStyle/>
          <a:p>
            <a:pPr algn="l">
              <a:lnSpc>
                <a:spcPts val="10021"/>
              </a:lnSpc>
            </a:pPr>
            <a:r>
              <a:rPr lang="en-US" sz="9922" b="1" spc="-1160">
                <a:solidFill>
                  <a:srgbClr val="471010"/>
                </a:solidFill>
                <a:latin typeface="Times New Roman Bold"/>
                <a:ea typeface="Times New Roman Bold"/>
                <a:cs typeface="Times New Roman Bold"/>
                <a:sym typeface="Times New Roman Bold"/>
              </a:rPr>
              <a:t>FUN FACTS</a:t>
            </a:r>
          </a:p>
        </p:txBody>
      </p:sp>
      <p:sp>
        <p:nvSpPr>
          <p:cNvPr id="7" name="TextBox 7"/>
          <p:cNvSpPr txBox="1"/>
          <p:nvPr/>
        </p:nvSpPr>
        <p:spPr>
          <a:xfrm>
            <a:off x="392028" y="802458"/>
            <a:ext cx="6255435" cy="977267"/>
          </a:xfrm>
          <a:prstGeom prst="rect">
            <a:avLst/>
          </a:prstGeom>
        </p:spPr>
        <p:txBody>
          <a:bodyPr lIns="0" tIns="0" rIns="0" bIns="0" rtlCol="0" anchor="t">
            <a:spAutoFit/>
          </a:bodyPr>
          <a:lstStyle/>
          <a:p>
            <a:pPr algn="l">
              <a:lnSpc>
                <a:spcPts val="7415"/>
              </a:lnSpc>
            </a:pPr>
            <a:r>
              <a:rPr lang="en-US" sz="7342" b="1" i="1" spc="-330">
                <a:solidFill>
                  <a:srgbClr val="000000"/>
                </a:solidFill>
                <a:latin typeface="Open Sauce Bold Italics"/>
                <a:ea typeface="Open Sauce Bold Italics"/>
                <a:cs typeface="Open Sauce Bold Italics"/>
                <a:sym typeface="Open Sauce Bold Italics"/>
              </a:rPr>
              <a:t>2024-2025</a:t>
            </a:r>
          </a:p>
        </p:txBody>
      </p:sp>
      <p:sp>
        <p:nvSpPr>
          <p:cNvPr id="8" name="TextBox 8"/>
          <p:cNvSpPr txBox="1"/>
          <p:nvPr/>
        </p:nvSpPr>
        <p:spPr>
          <a:xfrm>
            <a:off x="1311204" y="2861538"/>
            <a:ext cx="8459019" cy="5877758"/>
          </a:xfrm>
          <a:prstGeom prst="rect">
            <a:avLst/>
          </a:prstGeom>
        </p:spPr>
        <p:txBody>
          <a:bodyPr lIns="0" tIns="0" rIns="0" bIns="0" rtlCol="0" anchor="t">
            <a:spAutoFit/>
          </a:bodyPr>
          <a:lstStyle/>
          <a:p>
            <a:pPr algn="l">
              <a:lnSpc>
                <a:spcPts val="11765"/>
              </a:lnSpc>
            </a:pPr>
            <a:r>
              <a:rPr lang="en-US" sz="4800" b="1">
                <a:solidFill>
                  <a:srgbClr val="000000"/>
                </a:solidFill>
                <a:latin typeface="Times New Roman Bold"/>
                <a:ea typeface="Times New Roman Bold"/>
                <a:cs typeface="Times New Roman Bold"/>
                <a:sym typeface="Times New Roman Bold"/>
              </a:rPr>
              <a:t>40 ROHS COACHES</a:t>
            </a:r>
          </a:p>
          <a:p>
            <a:pPr algn="l">
              <a:lnSpc>
                <a:spcPts val="11765"/>
              </a:lnSpc>
            </a:pPr>
            <a:r>
              <a:rPr lang="en-US" sz="4800" b="1">
                <a:solidFill>
                  <a:srgbClr val="000000"/>
                </a:solidFill>
                <a:latin typeface="Times New Roman Bold"/>
                <a:ea typeface="Times New Roman Bold"/>
                <a:cs typeface="Times New Roman Bold"/>
                <a:sym typeface="Times New Roman Bold"/>
              </a:rPr>
              <a:t>3 ATHLETIC TRAINERS</a:t>
            </a:r>
          </a:p>
          <a:p>
            <a:pPr algn="l">
              <a:lnSpc>
                <a:spcPts val="11765"/>
              </a:lnSpc>
            </a:pPr>
            <a:r>
              <a:rPr lang="en-US" sz="4800" b="1">
                <a:solidFill>
                  <a:srgbClr val="000000"/>
                </a:solidFill>
                <a:latin typeface="Times New Roman Bold"/>
                <a:ea typeface="Times New Roman Bold"/>
                <a:cs typeface="Times New Roman Bold"/>
                <a:sym typeface="Times New Roman Bold"/>
              </a:rPr>
              <a:t>795 STUDENT ATHLETES</a:t>
            </a:r>
          </a:p>
          <a:p>
            <a:pPr algn="l">
              <a:lnSpc>
                <a:spcPts val="11765"/>
              </a:lnSpc>
            </a:pPr>
            <a:r>
              <a:rPr lang="en-US" sz="4800" b="1">
                <a:solidFill>
                  <a:srgbClr val="000000"/>
                </a:solidFill>
                <a:latin typeface="Times New Roman Bold"/>
                <a:ea typeface="Times New Roman Bold"/>
                <a:cs typeface="Times New Roman Bold"/>
                <a:sym typeface="Times New Roman Bold"/>
              </a:rPr>
              <a:t>44 ATHLETIC TEAMS</a:t>
            </a:r>
          </a:p>
        </p:txBody>
      </p:sp>
      <p:sp>
        <p:nvSpPr>
          <p:cNvPr id="9" name="Freeform 9"/>
          <p:cNvSpPr/>
          <p:nvPr/>
        </p:nvSpPr>
        <p:spPr>
          <a:xfrm>
            <a:off x="175655" y="4796028"/>
            <a:ext cx="853045" cy="873798"/>
          </a:xfrm>
          <a:custGeom>
            <a:avLst/>
            <a:gdLst/>
            <a:ahLst/>
            <a:cxnLst/>
            <a:rect l="l" t="t" r="r" b="b"/>
            <a:pathLst>
              <a:path w="853045" h="873798">
                <a:moveTo>
                  <a:pt x="0" y="0"/>
                </a:moveTo>
                <a:lnTo>
                  <a:pt x="853045" y="0"/>
                </a:lnTo>
                <a:lnTo>
                  <a:pt x="853045" y="873798"/>
                </a:lnTo>
                <a:lnTo>
                  <a:pt x="0" y="873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75655" y="6286500"/>
            <a:ext cx="853045" cy="873798"/>
          </a:xfrm>
          <a:custGeom>
            <a:avLst/>
            <a:gdLst/>
            <a:ahLst/>
            <a:cxnLst/>
            <a:rect l="l" t="t" r="r" b="b"/>
            <a:pathLst>
              <a:path w="853045" h="873798">
                <a:moveTo>
                  <a:pt x="0" y="0"/>
                </a:moveTo>
                <a:lnTo>
                  <a:pt x="853045" y="0"/>
                </a:lnTo>
                <a:lnTo>
                  <a:pt x="853045" y="873798"/>
                </a:lnTo>
                <a:lnTo>
                  <a:pt x="0" y="873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175655" y="7779213"/>
            <a:ext cx="853045" cy="873798"/>
          </a:xfrm>
          <a:custGeom>
            <a:avLst/>
            <a:gdLst/>
            <a:ahLst/>
            <a:cxnLst/>
            <a:rect l="l" t="t" r="r" b="b"/>
            <a:pathLst>
              <a:path w="853045" h="873798">
                <a:moveTo>
                  <a:pt x="0" y="0"/>
                </a:moveTo>
                <a:lnTo>
                  <a:pt x="853045" y="0"/>
                </a:lnTo>
                <a:lnTo>
                  <a:pt x="853045" y="873798"/>
                </a:lnTo>
                <a:lnTo>
                  <a:pt x="0" y="8737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E6E6E6">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flipH="1" flipV="1">
            <a:off x="-1088500" y="-734951"/>
            <a:ext cx="5665280" cy="5658198"/>
          </a:xfrm>
          <a:custGeom>
            <a:avLst/>
            <a:gdLst/>
            <a:ahLst/>
            <a:cxnLst/>
            <a:rect l="l" t="t" r="r" b="b"/>
            <a:pathLst>
              <a:path w="5665280" h="5658198">
                <a:moveTo>
                  <a:pt x="5665280" y="5658198"/>
                </a:moveTo>
                <a:lnTo>
                  <a:pt x="0" y="5658198"/>
                </a:lnTo>
                <a:lnTo>
                  <a:pt x="0" y="0"/>
                </a:lnTo>
                <a:lnTo>
                  <a:pt x="5665280" y="0"/>
                </a:lnTo>
                <a:lnTo>
                  <a:pt x="5665280" y="5658198"/>
                </a:lnTo>
                <a:close/>
              </a:path>
            </a:pathLst>
          </a:custGeom>
          <a:blipFill>
            <a:blip r:embed="rId2">
              <a:alphaModFix amt="4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28700" y="4071537"/>
            <a:ext cx="3536475" cy="5435422"/>
            <a:chOff x="0" y="0"/>
            <a:chExt cx="1065011" cy="1636879"/>
          </a:xfrm>
        </p:grpSpPr>
        <p:sp>
          <p:nvSpPr>
            <p:cNvPr id="4" name="Freeform 4"/>
            <p:cNvSpPr/>
            <p:nvPr/>
          </p:nvSpPr>
          <p:spPr>
            <a:xfrm>
              <a:off x="0" y="0"/>
              <a:ext cx="1065011" cy="1636879"/>
            </a:xfrm>
            <a:custGeom>
              <a:avLst/>
              <a:gdLst/>
              <a:ahLst/>
              <a:cxnLst/>
              <a:rect l="l" t="t" r="r" b="b"/>
              <a:pathLst>
                <a:path w="1065011" h="1636879">
                  <a:moveTo>
                    <a:pt x="80999" y="0"/>
                  </a:moveTo>
                  <a:lnTo>
                    <a:pt x="984012" y="0"/>
                  </a:lnTo>
                  <a:cubicBezTo>
                    <a:pt x="1005494" y="0"/>
                    <a:pt x="1026096" y="8534"/>
                    <a:pt x="1041287" y="23724"/>
                  </a:cubicBezTo>
                  <a:cubicBezTo>
                    <a:pt x="1056477" y="38914"/>
                    <a:pt x="1065011" y="59517"/>
                    <a:pt x="1065011" y="80999"/>
                  </a:cubicBezTo>
                  <a:lnTo>
                    <a:pt x="1065011" y="1555880"/>
                  </a:lnTo>
                  <a:cubicBezTo>
                    <a:pt x="1065011" y="1577362"/>
                    <a:pt x="1056477" y="1597965"/>
                    <a:pt x="1041287" y="1613155"/>
                  </a:cubicBezTo>
                  <a:cubicBezTo>
                    <a:pt x="1026096" y="1628345"/>
                    <a:pt x="1005494" y="1636879"/>
                    <a:pt x="984012" y="1636879"/>
                  </a:cubicBezTo>
                  <a:lnTo>
                    <a:pt x="80999" y="1636879"/>
                  </a:lnTo>
                  <a:cubicBezTo>
                    <a:pt x="59517" y="1636879"/>
                    <a:pt x="38914" y="1628345"/>
                    <a:pt x="23724" y="1613155"/>
                  </a:cubicBezTo>
                  <a:cubicBezTo>
                    <a:pt x="8534" y="1597965"/>
                    <a:pt x="0" y="1577362"/>
                    <a:pt x="0" y="1555880"/>
                  </a:cubicBezTo>
                  <a:lnTo>
                    <a:pt x="0" y="80999"/>
                  </a:lnTo>
                  <a:cubicBezTo>
                    <a:pt x="0" y="59517"/>
                    <a:pt x="8534" y="38914"/>
                    <a:pt x="23724" y="23724"/>
                  </a:cubicBezTo>
                  <a:cubicBezTo>
                    <a:pt x="38914" y="8534"/>
                    <a:pt x="59517" y="0"/>
                    <a:pt x="80999" y="0"/>
                  </a:cubicBezTo>
                  <a:close/>
                </a:path>
              </a:pathLst>
            </a:custGeom>
            <a:solidFill>
              <a:srgbClr val="471010"/>
            </a:solidFill>
          </p:spPr>
        </p:sp>
        <p:sp>
          <p:nvSpPr>
            <p:cNvPr id="5" name="TextBox 5"/>
            <p:cNvSpPr txBox="1"/>
            <p:nvPr/>
          </p:nvSpPr>
          <p:spPr>
            <a:xfrm>
              <a:off x="0" y="-38100"/>
              <a:ext cx="1065011" cy="167497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4921386" y="4071537"/>
            <a:ext cx="3536475" cy="5435422"/>
            <a:chOff x="0" y="0"/>
            <a:chExt cx="1065011" cy="1636879"/>
          </a:xfrm>
        </p:grpSpPr>
        <p:sp>
          <p:nvSpPr>
            <p:cNvPr id="7" name="Freeform 7"/>
            <p:cNvSpPr/>
            <p:nvPr/>
          </p:nvSpPr>
          <p:spPr>
            <a:xfrm>
              <a:off x="0" y="0"/>
              <a:ext cx="1065011" cy="1636879"/>
            </a:xfrm>
            <a:custGeom>
              <a:avLst/>
              <a:gdLst/>
              <a:ahLst/>
              <a:cxnLst/>
              <a:rect l="l" t="t" r="r" b="b"/>
              <a:pathLst>
                <a:path w="1065011" h="1636879">
                  <a:moveTo>
                    <a:pt x="80999" y="0"/>
                  </a:moveTo>
                  <a:lnTo>
                    <a:pt x="984012" y="0"/>
                  </a:lnTo>
                  <a:cubicBezTo>
                    <a:pt x="1005494" y="0"/>
                    <a:pt x="1026096" y="8534"/>
                    <a:pt x="1041287" y="23724"/>
                  </a:cubicBezTo>
                  <a:cubicBezTo>
                    <a:pt x="1056477" y="38914"/>
                    <a:pt x="1065011" y="59517"/>
                    <a:pt x="1065011" y="80999"/>
                  </a:cubicBezTo>
                  <a:lnTo>
                    <a:pt x="1065011" y="1555880"/>
                  </a:lnTo>
                  <a:cubicBezTo>
                    <a:pt x="1065011" y="1577362"/>
                    <a:pt x="1056477" y="1597965"/>
                    <a:pt x="1041287" y="1613155"/>
                  </a:cubicBezTo>
                  <a:cubicBezTo>
                    <a:pt x="1026096" y="1628345"/>
                    <a:pt x="1005494" y="1636879"/>
                    <a:pt x="984012" y="1636879"/>
                  </a:cubicBezTo>
                  <a:lnTo>
                    <a:pt x="80999" y="1636879"/>
                  </a:lnTo>
                  <a:cubicBezTo>
                    <a:pt x="59517" y="1636879"/>
                    <a:pt x="38914" y="1628345"/>
                    <a:pt x="23724" y="1613155"/>
                  </a:cubicBezTo>
                  <a:cubicBezTo>
                    <a:pt x="8534" y="1597965"/>
                    <a:pt x="0" y="1577362"/>
                    <a:pt x="0" y="1555880"/>
                  </a:cubicBezTo>
                  <a:lnTo>
                    <a:pt x="0" y="80999"/>
                  </a:lnTo>
                  <a:cubicBezTo>
                    <a:pt x="0" y="59517"/>
                    <a:pt x="8534" y="38914"/>
                    <a:pt x="23724" y="23724"/>
                  </a:cubicBezTo>
                  <a:cubicBezTo>
                    <a:pt x="38914" y="8534"/>
                    <a:pt x="59517" y="0"/>
                    <a:pt x="80999" y="0"/>
                  </a:cubicBezTo>
                  <a:close/>
                </a:path>
              </a:pathLst>
            </a:custGeom>
            <a:solidFill>
              <a:srgbClr val="471010"/>
            </a:solidFill>
          </p:spPr>
        </p:sp>
        <p:sp>
          <p:nvSpPr>
            <p:cNvPr id="8" name="TextBox 8"/>
            <p:cNvSpPr txBox="1"/>
            <p:nvPr/>
          </p:nvSpPr>
          <p:spPr>
            <a:xfrm>
              <a:off x="0" y="-38100"/>
              <a:ext cx="1065011" cy="167497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9619911" y="3962404"/>
            <a:ext cx="3536475" cy="5544555"/>
            <a:chOff x="0" y="0"/>
            <a:chExt cx="1065011" cy="1669745"/>
          </a:xfrm>
        </p:grpSpPr>
        <p:sp>
          <p:nvSpPr>
            <p:cNvPr id="10" name="Freeform 10"/>
            <p:cNvSpPr/>
            <p:nvPr/>
          </p:nvSpPr>
          <p:spPr>
            <a:xfrm>
              <a:off x="0" y="0"/>
              <a:ext cx="1065011" cy="1669745"/>
            </a:xfrm>
            <a:custGeom>
              <a:avLst/>
              <a:gdLst/>
              <a:ahLst/>
              <a:cxnLst/>
              <a:rect l="l" t="t" r="r" b="b"/>
              <a:pathLst>
                <a:path w="1065011" h="1669745">
                  <a:moveTo>
                    <a:pt x="80999" y="0"/>
                  </a:moveTo>
                  <a:lnTo>
                    <a:pt x="984012" y="0"/>
                  </a:lnTo>
                  <a:cubicBezTo>
                    <a:pt x="1005494" y="0"/>
                    <a:pt x="1026096" y="8534"/>
                    <a:pt x="1041287" y="23724"/>
                  </a:cubicBezTo>
                  <a:cubicBezTo>
                    <a:pt x="1056477" y="38914"/>
                    <a:pt x="1065011" y="59517"/>
                    <a:pt x="1065011" y="80999"/>
                  </a:cubicBezTo>
                  <a:lnTo>
                    <a:pt x="1065011" y="1588746"/>
                  </a:lnTo>
                  <a:cubicBezTo>
                    <a:pt x="1065011" y="1610228"/>
                    <a:pt x="1056477" y="1630830"/>
                    <a:pt x="1041287" y="1646020"/>
                  </a:cubicBezTo>
                  <a:cubicBezTo>
                    <a:pt x="1026096" y="1661211"/>
                    <a:pt x="1005494" y="1669745"/>
                    <a:pt x="984012" y="1669745"/>
                  </a:cubicBezTo>
                  <a:lnTo>
                    <a:pt x="80999" y="1669745"/>
                  </a:lnTo>
                  <a:cubicBezTo>
                    <a:pt x="59517" y="1669745"/>
                    <a:pt x="38914" y="1661211"/>
                    <a:pt x="23724" y="1646020"/>
                  </a:cubicBezTo>
                  <a:cubicBezTo>
                    <a:pt x="8534" y="1630830"/>
                    <a:pt x="0" y="1610228"/>
                    <a:pt x="0" y="1588746"/>
                  </a:cubicBezTo>
                  <a:lnTo>
                    <a:pt x="0" y="80999"/>
                  </a:lnTo>
                  <a:cubicBezTo>
                    <a:pt x="0" y="59517"/>
                    <a:pt x="8534" y="38914"/>
                    <a:pt x="23724" y="23724"/>
                  </a:cubicBezTo>
                  <a:cubicBezTo>
                    <a:pt x="38914" y="8534"/>
                    <a:pt x="59517" y="0"/>
                    <a:pt x="80999" y="0"/>
                  </a:cubicBezTo>
                  <a:close/>
                </a:path>
              </a:pathLst>
            </a:custGeom>
            <a:solidFill>
              <a:srgbClr val="471010"/>
            </a:solidFill>
          </p:spPr>
        </p:sp>
        <p:sp>
          <p:nvSpPr>
            <p:cNvPr id="11" name="TextBox 11"/>
            <p:cNvSpPr txBox="1"/>
            <p:nvPr/>
          </p:nvSpPr>
          <p:spPr>
            <a:xfrm>
              <a:off x="0" y="-38100"/>
              <a:ext cx="1065011" cy="1707845"/>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3499286" y="3962404"/>
            <a:ext cx="3536475" cy="5574530"/>
            <a:chOff x="0" y="0"/>
            <a:chExt cx="1065011" cy="1678772"/>
          </a:xfrm>
        </p:grpSpPr>
        <p:sp>
          <p:nvSpPr>
            <p:cNvPr id="13" name="Freeform 13"/>
            <p:cNvSpPr/>
            <p:nvPr/>
          </p:nvSpPr>
          <p:spPr>
            <a:xfrm>
              <a:off x="0" y="0"/>
              <a:ext cx="1065011" cy="1678772"/>
            </a:xfrm>
            <a:custGeom>
              <a:avLst/>
              <a:gdLst/>
              <a:ahLst/>
              <a:cxnLst/>
              <a:rect l="l" t="t" r="r" b="b"/>
              <a:pathLst>
                <a:path w="1065011" h="1678772">
                  <a:moveTo>
                    <a:pt x="80999" y="0"/>
                  </a:moveTo>
                  <a:lnTo>
                    <a:pt x="984012" y="0"/>
                  </a:lnTo>
                  <a:cubicBezTo>
                    <a:pt x="1005494" y="0"/>
                    <a:pt x="1026096" y="8534"/>
                    <a:pt x="1041287" y="23724"/>
                  </a:cubicBezTo>
                  <a:cubicBezTo>
                    <a:pt x="1056477" y="38914"/>
                    <a:pt x="1065011" y="59517"/>
                    <a:pt x="1065011" y="80999"/>
                  </a:cubicBezTo>
                  <a:lnTo>
                    <a:pt x="1065011" y="1597773"/>
                  </a:lnTo>
                  <a:cubicBezTo>
                    <a:pt x="1065011" y="1619255"/>
                    <a:pt x="1056477" y="1639857"/>
                    <a:pt x="1041287" y="1655048"/>
                  </a:cubicBezTo>
                  <a:cubicBezTo>
                    <a:pt x="1026096" y="1670238"/>
                    <a:pt x="1005494" y="1678772"/>
                    <a:pt x="984012" y="1678772"/>
                  </a:cubicBezTo>
                  <a:lnTo>
                    <a:pt x="80999" y="1678772"/>
                  </a:lnTo>
                  <a:cubicBezTo>
                    <a:pt x="59517" y="1678772"/>
                    <a:pt x="38914" y="1670238"/>
                    <a:pt x="23724" y="1655048"/>
                  </a:cubicBezTo>
                  <a:cubicBezTo>
                    <a:pt x="8534" y="1639857"/>
                    <a:pt x="0" y="1619255"/>
                    <a:pt x="0" y="1597773"/>
                  </a:cubicBezTo>
                  <a:lnTo>
                    <a:pt x="0" y="80999"/>
                  </a:lnTo>
                  <a:cubicBezTo>
                    <a:pt x="0" y="59517"/>
                    <a:pt x="8534" y="38914"/>
                    <a:pt x="23724" y="23724"/>
                  </a:cubicBezTo>
                  <a:cubicBezTo>
                    <a:pt x="38914" y="8534"/>
                    <a:pt x="59517" y="0"/>
                    <a:pt x="80999" y="0"/>
                  </a:cubicBezTo>
                  <a:close/>
                </a:path>
              </a:pathLst>
            </a:custGeom>
            <a:solidFill>
              <a:srgbClr val="471010"/>
            </a:solidFill>
          </p:spPr>
        </p:sp>
        <p:sp>
          <p:nvSpPr>
            <p:cNvPr id="14" name="TextBox 14"/>
            <p:cNvSpPr txBox="1"/>
            <p:nvPr/>
          </p:nvSpPr>
          <p:spPr>
            <a:xfrm>
              <a:off x="0" y="-38100"/>
              <a:ext cx="1065011" cy="1716872"/>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836095" y="3001561"/>
            <a:ext cx="1921686" cy="1921686"/>
          </a:xfrm>
          <a:custGeom>
            <a:avLst/>
            <a:gdLst/>
            <a:ahLst/>
            <a:cxnLst/>
            <a:rect l="l" t="t" r="r" b="b"/>
            <a:pathLst>
              <a:path w="1921686" h="1921686">
                <a:moveTo>
                  <a:pt x="0" y="0"/>
                </a:moveTo>
                <a:lnTo>
                  <a:pt x="1921685" y="0"/>
                </a:lnTo>
                <a:lnTo>
                  <a:pt x="1921685" y="1921686"/>
                </a:lnTo>
                <a:lnTo>
                  <a:pt x="0" y="19216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6104167" y="3001561"/>
            <a:ext cx="1140739" cy="1705779"/>
          </a:xfrm>
          <a:custGeom>
            <a:avLst/>
            <a:gdLst/>
            <a:ahLst/>
            <a:cxnLst/>
            <a:rect l="l" t="t" r="r" b="b"/>
            <a:pathLst>
              <a:path w="1140739" h="1705779">
                <a:moveTo>
                  <a:pt x="0" y="0"/>
                </a:moveTo>
                <a:lnTo>
                  <a:pt x="1140739" y="0"/>
                </a:lnTo>
                <a:lnTo>
                  <a:pt x="1140739" y="1705778"/>
                </a:lnTo>
                <a:lnTo>
                  <a:pt x="0" y="170577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2553058" y="837169"/>
            <a:ext cx="13763746" cy="1024560"/>
          </a:xfrm>
          <a:prstGeom prst="rect">
            <a:avLst/>
          </a:prstGeom>
        </p:spPr>
        <p:txBody>
          <a:bodyPr lIns="0" tIns="0" rIns="0" bIns="0" rtlCol="0" anchor="t">
            <a:spAutoFit/>
          </a:bodyPr>
          <a:lstStyle/>
          <a:p>
            <a:pPr algn="l">
              <a:lnSpc>
                <a:spcPts val="7503"/>
              </a:lnSpc>
            </a:pPr>
            <a:r>
              <a:rPr lang="en-US" sz="6413" b="1" spc="-134">
                <a:solidFill>
                  <a:srgbClr val="000000"/>
                </a:solidFill>
                <a:latin typeface="Poppins Bold"/>
                <a:ea typeface="Poppins Bold"/>
                <a:cs typeface="Poppins Bold"/>
                <a:sym typeface="Poppins Bold"/>
              </a:rPr>
              <a:t>2024-2026 UIL District Alignments</a:t>
            </a:r>
          </a:p>
        </p:txBody>
      </p:sp>
      <p:sp>
        <p:nvSpPr>
          <p:cNvPr id="18" name="TextBox 18"/>
          <p:cNvSpPr txBox="1"/>
          <p:nvPr/>
        </p:nvSpPr>
        <p:spPr>
          <a:xfrm>
            <a:off x="1085579" y="5766773"/>
            <a:ext cx="3422716" cy="2166509"/>
          </a:xfrm>
          <a:prstGeom prst="rect">
            <a:avLst/>
          </a:prstGeom>
        </p:spPr>
        <p:txBody>
          <a:bodyPr lIns="0" tIns="0" rIns="0" bIns="0" rtlCol="0" anchor="t">
            <a:spAutoFit/>
          </a:bodyPr>
          <a:lstStyle/>
          <a:p>
            <a:pPr algn="ctr">
              <a:lnSpc>
                <a:spcPts val="4255"/>
              </a:lnSpc>
            </a:pPr>
            <a:r>
              <a:rPr lang="en-US" sz="3637" b="1" spc="-76">
                <a:solidFill>
                  <a:srgbClr val="FFFFFF"/>
                </a:solidFill>
                <a:latin typeface="Poppins Bold"/>
                <a:ea typeface="Poppins Bold"/>
                <a:cs typeface="Poppins Bold"/>
                <a:sym typeface="Poppins Bold"/>
              </a:rPr>
              <a:t>7-5A </a:t>
            </a:r>
          </a:p>
          <a:p>
            <a:pPr algn="ctr">
              <a:lnSpc>
                <a:spcPts val="4255"/>
              </a:lnSpc>
            </a:pPr>
            <a:r>
              <a:rPr lang="en-US" sz="3637" b="1" spc="-76">
                <a:solidFill>
                  <a:srgbClr val="FFFFFF"/>
                </a:solidFill>
                <a:latin typeface="Poppins Bold"/>
                <a:ea typeface="Poppins Bold"/>
                <a:cs typeface="Poppins Bold"/>
                <a:sym typeface="Poppins Bold"/>
              </a:rPr>
              <a:t>Division 1 </a:t>
            </a:r>
          </a:p>
          <a:p>
            <a:pPr algn="ctr">
              <a:lnSpc>
                <a:spcPts val="4255"/>
              </a:lnSpc>
            </a:pPr>
            <a:r>
              <a:rPr lang="en-US" sz="3637" b="1" spc="-76">
                <a:solidFill>
                  <a:srgbClr val="FFFFFF"/>
                </a:solidFill>
                <a:latin typeface="Poppins Bold"/>
                <a:ea typeface="Poppins Bold"/>
                <a:cs typeface="Poppins Bold"/>
                <a:sym typeface="Poppins Bold"/>
              </a:rPr>
              <a:t>for Football​</a:t>
            </a:r>
          </a:p>
          <a:p>
            <a:pPr algn="ctr">
              <a:lnSpc>
                <a:spcPts val="4255"/>
              </a:lnSpc>
            </a:pPr>
            <a:endParaRPr lang="en-US" sz="3637" b="1" spc="-76">
              <a:solidFill>
                <a:srgbClr val="FFFFFF"/>
              </a:solidFill>
              <a:latin typeface="Poppins Bold"/>
              <a:ea typeface="Poppins Bold"/>
              <a:cs typeface="Poppins Bold"/>
              <a:sym typeface="Poppins Bold"/>
            </a:endParaRPr>
          </a:p>
        </p:txBody>
      </p:sp>
      <p:sp>
        <p:nvSpPr>
          <p:cNvPr id="19" name="TextBox 19"/>
          <p:cNvSpPr txBox="1"/>
          <p:nvPr/>
        </p:nvSpPr>
        <p:spPr>
          <a:xfrm>
            <a:off x="5064479" y="5038725"/>
            <a:ext cx="3250289" cy="4617538"/>
          </a:xfrm>
          <a:prstGeom prst="rect">
            <a:avLst/>
          </a:prstGeom>
        </p:spPr>
        <p:txBody>
          <a:bodyPr lIns="0" tIns="0" rIns="0" bIns="0" rtlCol="0" anchor="t">
            <a:spAutoFit/>
          </a:bodyPr>
          <a:lstStyle/>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Burleson Centennial</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Cleburne</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Highland Park</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Joshua</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Midlothian</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Red Oak</a:t>
            </a:r>
          </a:p>
          <a:p>
            <a:pPr marL="565306" lvl="1" indent="-282653" algn="l">
              <a:lnSpc>
                <a:spcPts val="4058"/>
              </a:lnSpc>
              <a:buFont typeface="Arial"/>
              <a:buChar char="•"/>
            </a:pPr>
            <a:r>
              <a:rPr lang="en-US" sz="2618" b="1" spc="-54">
                <a:solidFill>
                  <a:srgbClr val="FFFFFF"/>
                </a:solidFill>
                <a:latin typeface="Poppins Bold"/>
                <a:ea typeface="Poppins Bold"/>
                <a:cs typeface="Poppins Bold"/>
                <a:sym typeface="Poppins Bold"/>
              </a:rPr>
              <a:t>Tyler​</a:t>
            </a:r>
          </a:p>
          <a:p>
            <a:pPr algn="l">
              <a:lnSpc>
                <a:spcPts val="4058"/>
              </a:lnSpc>
            </a:pPr>
            <a:endParaRPr lang="en-US" sz="2618" b="1" spc="-54">
              <a:solidFill>
                <a:srgbClr val="FFFFFF"/>
              </a:solidFill>
              <a:latin typeface="Poppins Bold"/>
              <a:ea typeface="Poppins Bold"/>
              <a:cs typeface="Poppins Bold"/>
              <a:sym typeface="Poppins Bold"/>
            </a:endParaRPr>
          </a:p>
        </p:txBody>
      </p:sp>
      <p:sp>
        <p:nvSpPr>
          <p:cNvPr id="20" name="Freeform 20"/>
          <p:cNvSpPr/>
          <p:nvPr/>
        </p:nvSpPr>
        <p:spPr>
          <a:xfrm>
            <a:off x="10476188" y="2785654"/>
            <a:ext cx="1921686" cy="1921686"/>
          </a:xfrm>
          <a:custGeom>
            <a:avLst/>
            <a:gdLst/>
            <a:ahLst/>
            <a:cxnLst/>
            <a:rect l="l" t="t" r="r" b="b"/>
            <a:pathLst>
              <a:path w="1921686" h="1921686">
                <a:moveTo>
                  <a:pt x="0" y="0"/>
                </a:moveTo>
                <a:lnTo>
                  <a:pt x="1921685" y="0"/>
                </a:lnTo>
                <a:lnTo>
                  <a:pt x="1921685" y="1921685"/>
                </a:lnTo>
                <a:lnTo>
                  <a:pt x="0" y="19216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14699436" y="2893607"/>
            <a:ext cx="1140739" cy="1705779"/>
          </a:xfrm>
          <a:custGeom>
            <a:avLst/>
            <a:gdLst/>
            <a:ahLst/>
            <a:cxnLst/>
            <a:rect l="l" t="t" r="r" b="b"/>
            <a:pathLst>
              <a:path w="1140739" h="1705779">
                <a:moveTo>
                  <a:pt x="0" y="0"/>
                </a:moveTo>
                <a:lnTo>
                  <a:pt x="1140740" y="0"/>
                </a:lnTo>
                <a:lnTo>
                  <a:pt x="1140740" y="1705779"/>
                </a:lnTo>
                <a:lnTo>
                  <a:pt x="0" y="17057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9848794" y="4935644"/>
            <a:ext cx="3176472" cy="4601290"/>
          </a:xfrm>
          <a:prstGeom prst="rect">
            <a:avLst/>
          </a:prstGeom>
        </p:spPr>
        <p:txBody>
          <a:bodyPr lIns="0" tIns="0" rIns="0" bIns="0" rtlCol="0" anchor="t">
            <a:spAutoFit/>
          </a:bodyPr>
          <a:lstStyle/>
          <a:p>
            <a:pPr algn="ctr">
              <a:lnSpc>
                <a:spcPts val="3319"/>
              </a:lnSpc>
            </a:pPr>
            <a:r>
              <a:rPr lang="en-US" sz="2837" b="1" spc="-59">
                <a:solidFill>
                  <a:srgbClr val="FFFFFF"/>
                </a:solidFill>
                <a:latin typeface="Poppins Bold"/>
                <a:ea typeface="Poppins Bold"/>
                <a:cs typeface="Poppins Bold"/>
                <a:sym typeface="Poppins Bold"/>
              </a:rPr>
              <a:t>15-5A for Volleyball</a:t>
            </a:r>
          </a:p>
          <a:p>
            <a:pPr algn="ctr">
              <a:lnSpc>
                <a:spcPts val="3319"/>
              </a:lnSpc>
            </a:pPr>
            <a:r>
              <a:rPr lang="en-US" sz="2837" b="1" spc="-59">
                <a:solidFill>
                  <a:srgbClr val="FFFFFF"/>
                </a:solidFill>
                <a:latin typeface="Poppins Bold"/>
                <a:ea typeface="Poppins Bold"/>
                <a:cs typeface="Poppins Bold"/>
                <a:sym typeface="Poppins Bold"/>
              </a:rPr>
              <a:t> Cross Country Basketball Soccer</a:t>
            </a:r>
          </a:p>
          <a:p>
            <a:pPr algn="ctr">
              <a:lnSpc>
                <a:spcPts val="3319"/>
              </a:lnSpc>
            </a:pPr>
            <a:r>
              <a:rPr lang="en-US" sz="2837" b="1" spc="-59">
                <a:solidFill>
                  <a:srgbClr val="FFFFFF"/>
                </a:solidFill>
                <a:latin typeface="Poppins Bold"/>
                <a:ea typeface="Poppins Bold"/>
                <a:cs typeface="Poppins Bold"/>
                <a:sym typeface="Poppins Bold"/>
              </a:rPr>
              <a:t>Track</a:t>
            </a:r>
          </a:p>
          <a:p>
            <a:pPr algn="ctr">
              <a:lnSpc>
                <a:spcPts val="3319"/>
              </a:lnSpc>
            </a:pPr>
            <a:r>
              <a:rPr lang="en-US" sz="2837" b="1" spc="-59">
                <a:solidFill>
                  <a:srgbClr val="FFFFFF"/>
                </a:solidFill>
                <a:latin typeface="Poppins Bold"/>
                <a:ea typeface="Poppins Bold"/>
                <a:cs typeface="Poppins Bold"/>
                <a:sym typeface="Poppins Bold"/>
              </a:rPr>
              <a:t>Baseball </a:t>
            </a:r>
          </a:p>
          <a:p>
            <a:pPr algn="ctr">
              <a:lnSpc>
                <a:spcPts val="3319"/>
              </a:lnSpc>
            </a:pPr>
            <a:r>
              <a:rPr lang="en-US" sz="2837" b="1" spc="-59">
                <a:solidFill>
                  <a:srgbClr val="FFFFFF"/>
                </a:solidFill>
                <a:latin typeface="Poppins Bold"/>
                <a:ea typeface="Poppins Bold"/>
                <a:cs typeface="Poppins Bold"/>
                <a:sym typeface="Poppins Bold"/>
              </a:rPr>
              <a:t>Softball</a:t>
            </a:r>
          </a:p>
          <a:p>
            <a:pPr algn="ctr">
              <a:lnSpc>
                <a:spcPts val="3319"/>
              </a:lnSpc>
            </a:pPr>
            <a:r>
              <a:rPr lang="en-US" sz="2837" b="1" spc="-59">
                <a:solidFill>
                  <a:srgbClr val="FFFFFF"/>
                </a:solidFill>
                <a:latin typeface="Poppins Bold"/>
                <a:ea typeface="Poppins Bold"/>
                <a:cs typeface="Poppins Bold"/>
                <a:sym typeface="Poppins Bold"/>
              </a:rPr>
              <a:t>Tennis</a:t>
            </a:r>
          </a:p>
          <a:p>
            <a:pPr algn="ctr">
              <a:lnSpc>
                <a:spcPts val="3319"/>
              </a:lnSpc>
            </a:pPr>
            <a:r>
              <a:rPr lang="en-US" sz="2837" b="1" spc="-59">
                <a:solidFill>
                  <a:srgbClr val="FFFFFF"/>
                </a:solidFill>
                <a:latin typeface="Poppins Bold"/>
                <a:ea typeface="Poppins Bold"/>
                <a:cs typeface="Poppins Bold"/>
                <a:sym typeface="Poppins Bold"/>
              </a:rPr>
              <a:t>Golf​</a:t>
            </a:r>
          </a:p>
          <a:p>
            <a:pPr algn="ctr">
              <a:lnSpc>
                <a:spcPts val="2968"/>
              </a:lnSpc>
            </a:pPr>
            <a:endParaRPr lang="en-US" sz="2837" b="1" spc="-59">
              <a:solidFill>
                <a:srgbClr val="FFFFFF"/>
              </a:solidFill>
              <a:latin typeface="Poppins Bold"/>
              <a:ea typeface="Poppins Bold"/>
              <a:cs typeface="Poppins Bold"/>
              <a:sym typeface="Poppins Bold"/>
            </a:endParaRPr>
          </a:p>
        </p:txBody>
      </p:sp>
      <p:sp>
        <p:nvSpPr>
          <p:cNvPr id="23" name="TextBox 23"/>
          <p:cNvSpPr txBox="1"/>
          <p:nvPr/>
        </p:nvSpPr>
        <p:spPr>
          <a:xfrm>
            <a:off x="13785472" y="4808947"/>
            <a:ext cx="3250289" cy="4955358"/>
          </a:xfrm>
          <a:prstGeom prst="rect">
            <a:avLst/>
          </a:prstGeom>
        </p:spPr>
        <p:txBody>
          <a:bodyPr lIns="0" tIns="0" rIns="0" bIns="0" rtlCol="0" anchor="t">
            <a:spAutoFit/>
          </a:bodyPr>
          <a:lstStyle/>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Corsicana</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Crandall</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Ennis</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Kaufman</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Midlothian</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Midlothian Heritage</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Red Oak</a:t>
            </a:r>
          </a:p>
          <a:p>
            <a:pPr marL="543717" lvl="1" indent="-271858" algn="l">
              <a:lnSpc>
                <a:spcPts val="3903"/>
              </a:lnSpc>
              <a:buFont typeface="Arial"/>
              <a:buChar char="•"/>
            </a:pPr>
            <a:r>
              <a:rPr lang="en-US" sz="2518" b="1" spc="-52">
                <a:solidFill>
                  <a:srgbClr val="FFFFFF"/>
                </a:solidFill>
                <a:latin typeface="Poppins Bold"/>
                <a:ea typeface="Poppins Bold"/>
                <a:cs typeface="Poppins Bold"/>
                <a:sym typeface="Poppins Bold"/>
              </a:rPr>
              <a:t>Terrell​</a:t>
            </a:r>
          </a:p>
          <a:p>
            <a:pPr algn="l">
              <a:lnSpc>
                <a:spcPts val="3903"/>
              </a:lnSpc>
            </a:pPr>
            <a:endParaRPr lang="en-US" sz="2518" b="1" spc="-52">
              <a:solidFill>
                <a:srgbClr val="FFFFFF"/>
              </a:solidFill>
              <a:latin typeface="Poppins Bold"/>
              <a:ea typeface="Poppins Bold"/>
              <a:cs typeface="Poppins Bold"/>
              <a:sym typeface="Poppins Bo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 y="0"/>
            <a:ext cx="1828754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F9ACE-FA7F-92D4-9C3D-AB0DA8D65997}"/>
              </a:ext>
            </a:extLst>
          </p:cNvPr>
          <p:cNvSpPr>
            <a:spLocks noGrp="1"/>
          </p:cNvSpPr>
          <p:nvPr>
            <p:ph type="title"/>
          </p:nvPr>
        </p:nvSpPr>
        <p:spPr>
          <a:xfrm>
            <a:off x="1207008" y="1204432"/>
            <a:ext cx="7466964" cy="2181077"/>
          </a:xfrm>
        </p:spPr>
        <p:txBody>
          <a:bodyPr>
            <a:normAutofit/>
          </a:bodyPr>
          <a:lstStyle/>
          <a:p>
            <a:r>
              <a:rPr lang="en-US" sz="5400">
                <a:solidFill>
                  <a:schemeClr val="tx2"/>
                </a:solidFill>
                <a:ea typeface="Calibri"/>
                <a:cs typeface="Calibri"/>
              </a:rPr>
              <a:t>Follow UP Meeting</a:t>
            </a:r>
            <a:endParaRPr lang="en-US" sz="5400">
              <a:solidFill>
                <a:schemeClr val="tx2"/>
              </a:solidFill>
            </a:endParaRPr>
          </a:p>
        </p:txBody>
      </p:sp>
      <p:sp>
        <p:nvSpPr>
          <p:cNvPr id="3" name="Content Placeholder 2">
            <a:extLst>
              <a:ext uri="{FF2B5EF4-FFF2-40B4-BE49-F238E27FC236}">
                <a16:creationId xmlns:a16="http://schemas.microsoft.com/office/drawing/2014/main" id="{3E40F78E-C20C-2280-A17F-B15B7A9BB81A}"/>
              </a:ext>
            </a:extLst>
          </p:cNvPr>
          <p:cNvSpPr>
            <a:spLocks noGrp="1"/>
          </p:cNvSpPr>
          <p:nvPr>
            <p:ph idx="1"/>
          </p:nvPr>
        </p:nvSpPr>
        <p:spPr>
          <a:xfrm>
            <a:off x="1207008" y="3632523"/>
            <a:ext cx="7466367" cy="5458933"/>
          </a:xfrm>
        </p:spPr>
        <p:txBody>
          <a:bodyPr vert="horz" lIns="91440" tIns="45720" rIns="91440" bIns="45720" rtlCol="0" anchor="ctr">
            <a:noAutofit/>
          </a:bodyPr>
          <a:lstStyle/>
          <a:p>
            <a:r>
              <a:rPr lang="en-US" sz="4000">
                <a:solidFill>
                  <a:schemeClr val="tx2"/>
                </a:solidFill>
                <a:ea typeface="Calibri"/>
                <a:cs typeface="Calibri"/>
              </a:rPr>
              <a:t>Any questions that you may have we will be providing a follow up meeting on:</a:t>
            </a:r>
          </a:p>
          <a:p>
            <a:endParaRPr lang="en-US" sz="4000">
              <a:solidFill>
                <a:schemeClr val="tx2"/>
              </a:solidFill>
              <a:ea typeface="Calibri"/>
              <a:cs typeface="Calibri"/>
            </a:endParaRPr>
          </a:p>
          <a:p>
            <a:r>
              <a:rPr lang="en-US" sz="4000">
                <a:solidFill>
                  <a:schemeClr val="tx2"/>
                </a:solidFill>
                <a:ea typeface="Calibri"/>
                <a:cs typeface="Calibri"/>
              </a:rPr>
              <a:t>January 30th 5:00PM-5:45 PM</a:t>
            </a:r>
          </a:p>
          <a:p>
            <a:r>
              <a:rPr lang="en-US" sz="4000">
                <a:solidFill>
                  <a:schemeClr val="tx2"/>
                </a:solidFill>
                <a:ea typeface="Calibri"/>
                <a:cs typeface="Calibri"/>
              </a:rPr>
              <a:t>Hosted by Mrs. Sanford &amp; Mr. Haugh</a:t>
            </a:r>
          </a:p>
          <a:p>
            <a:r>
              <a:rPr lang="en-US" sz="4000">
                <a:solidFill>
                  <a:schemeClr val="tx2"/>
                </a:solidFill>
                <a:ea typeface="Calibri"/>
                <a:cs typeface="Calibri"/>
              </a:rPr>
              <a:t>Zoom link will be sent out by communications and ROMS </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54845" y="0"/>
            <a:ext cx="8733155" cy="10027900"/>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Questions">
            <a:extLst>
              <a:ext uri="{FF2B5EF4-FFF2-40B4-BE49-F238E27FC236}">
                <a16:creationId xmlns:a16="http://schemas.microsoft.com/office/drawing/2014/main" id="{A250DE29-ACF6-81AC-D97F-95EAF68F8C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82588" y="2443633"/>
            <a:ext cx="5430032" cy="5430032"/>
          </a:xfrm>
          <a:prstGeom prst="rect">
            <a:avLst/>
          </a:prstGeom>
        </p:spPr>
      </p:pic>
    </p:spTree>
    <p:extLst>
      <p:ext uri="{BB962C8B-B14F-4D97-AF65-F5344CB8AC3E}">
        <p14:creationId xmlns:p14="http://schemas.microsoft.com/office/powerpoint/2010/main" val="827776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2351</Words>
  <Application>Microsoft Office PowerPoint</Application>
  <PresentationFormat>Custom</PresentationFormat>
  <Paragraphs>436</Paragraphs>
  <Slides>62</Slides>
  <Notes>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62</vt:i4>
      </vt:variant>
    </vt:vector>
  </HeadingPairs>
  <TitlesOfParts>
    <vt:vector size="83" baseType="lpstr">
      <vt:lpstr>Public Sans</vt:lpstr>
      <vt:lpstr>Liberation Sans Bold</vt:lpstr>
      <vt:lpstr>Barlow Bold</vt:lpstr>
      <vt:lpstr>Asap Condensed Bold</vt:lpstr>
      <vt:lpstr>Poppins Bold</vt:lpstr>
      <vt:lpstr>Calibri</vt:lpstr>
      <vt:lpstr>Open Sauce Bold Italics</vt:lpstr>
      <vt:lpstr>Montserrat Heavy</vt:lpstr>
      <vt:lpstr>Horizon</vt:lpstr>
      <vt:lpstr>Arial</vt:lpstr>
      <vt:lpstr>Poppins</vt:lpstr>
      <vt:lpstr>Montserrat Bold</vt:lpstr>
      <vt:lpstr>Times New Roman Italics</vt:lpstr>
      <vt:lpstr>Clear Sans Bold</vt:lpstr>
      <vt:lpstr>Times New Roman Bold</vt:lpstr>
      <vt:lpstr>Times New Roman</vt:lpstr>
      <vt:lpstr>Helvetica World Bold</vt:lpstr>
      <vt:lpstr>Clear Sans</vt:lpstr>
      <vt:lpstr>Public Sans Bold</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Follow UP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DISCOVERROHS_2025</dc:title>
  <dc:creator>Jeter, Jennifer</dc:creator>
  <cp:lastModifiedBy>Jeter, Jennifer</cp:lastModifiedBy>
  <cp:revision>4</cp:revision>
  <dcterms:created xsi:type="dcterms:W3CDTF">2006-08-16T00:00:00Z</dcterms:created>
  <dcterms:modified xsi:type="dcterms:W3CDTF">2025-01-24T16:10:06Z</dcterms:modified>
  <dc:identifier>DAGYclV8lrU</dc:identifier>
</cp:coreProperties>
</file>