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EB Garamond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2" roundtripDataSignature="AMtx7mi9hf7fUtNT/Hk68yuQgtzg8muMk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EBGaramond-italic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EBGaramond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EBGaramond-bold.fntdata"/><Relationship Id="rId6" Type="http://schemas.openxmlformats.org/officeDocument/2006/relationships/slide" Target="slides/slide1.xml"/><Relationship Id="rId18" Type="http://schemas.openxmlformats.org/officeDocument/2006/relationships/font" Target="fonts/EBGaramond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808465091d_0_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1" name="Google Shape;91;g2808465091d_0_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80fea01ab8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1" name="Google Shape;101;g280fea01ab8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8089efb5a2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1" name="Google Shape;111;g28089efb5a2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80fea01ab8_0_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1" name="Google Shape;121;g280fea01ab8_0_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80fea01ab8_0_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1" name="Google Shape;131;g280fea01ab8_0_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82969457ed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3" name="Google Shape;143;g282969457ed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82969457ed_0_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g282969457ed_0_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80fea01ab8_0_3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g280fea01ab8_0_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80fea01ab8_0_2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6" name="Google Shape;176;g280fea01ab8_0_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82121b623f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6" name="Google Shape;186;g282121b623f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808465091d_0_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6" name="Google Shape;196;g2808465091d_0_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/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" type="body"/>
          </p:nvPr>
        </p:nvSpPr>
        <p:spPr>
          <a:xfrm>
            <a:off x="623888" y="3442098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/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629842" y="1260872"/>
            <a:ext cx="38682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629842" y="1878806"/>
            <a:ext cx="38682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7"/>
          <p:cNvSpPr txBox="1"/>
          <p:nvPr>
            <p:ph idx="3" type="body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7"/>
          <p:cNvSpPr txBox="1"/>
          <p:nvPr>
            <p:ph idx="4" type="body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/>
          <p:nvPr>
            <p:ph type="title"/>
          </p:nvPr>
        </p:nvSpPr>
        <p:spPr>
          <a:xfrm>
            <a:off x="629841" y="342900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" type="body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0"/>
          <p:cNvSpPr txBox="1"/>
          <p:nvPr>
            <p:ph idx="2" type="body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/>
          <p:nvPr>
            <p:ph type="title"/>
          </p:nvPr>
        </p:nvSpPr>
        <p:spPr>
          <a:xfrm>
            <a:off x="629841" y="342900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/>
          <p:nvPr>
            <p:ph idx="2" type="pic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/>
          <p:nvPr>
            <p:ph idx="1" type="body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" type="body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/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" type="body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gif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hyperlink" Target="https://www.hamilton-local.k12.oh.us/Downloads/Volunteer%20Packet%20V11-4-16fillable.pdf?v=0" TargetMode="External"/><Relationship Id="rId6" Type="http://schemas.openxmlformats.org/officeDocument/2006/relationships/hyperlink" Target="mailto:CThompson@hlsd.org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9.jpg"/><Relationship Id="rId6" Type="http://schemas.openxmlformats.org/officeDocument/2006/relationships/image" Target="../media/image7.jpg"/><Relationship Id="rId7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jpg"/><Relationship Id="rId6" Type="http://schemas.openxmlformats.org/officeDocument/2006/relationships/image" Target="../media/image10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hyperlink" Target="https://docs.google.com/document/d/1bi9HbPMVoQeWMmaU6l0r76dDvZNFGXe1tZ37KPRLOvw/edit?usp=sharing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hyperlink" Target="https://docs.google.com/document/d/1JBzu3hfa_lxS-7-B5UZ7kwpzUuobP7fL3RKTjmetris/edit?usp=sharing" TargetMode="External"/><Relationship Id="rId6" Type="http://schemas.openxmlformats.org/officeDocument/2006/relationships/hyperlink" Target="mailto:hamiltonelementarypto23@gmail.com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-20850" y="3173220"/>
            <a:ext cx="9185700" cy="2443800"/>
          </a:xfrm>
          <a:prstGeom prst="rect">
            <a:avLst/>
          </a:prstGeom>
          <a:solidFill>
            <a:srgbClr val="21423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highlight>
                <a:srgbClr val="F1C232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>
            <p:ph type="ctrTitle"/>
          </p:nvPr>
        </p:nvSpPr>
        <p:spPr>
          <a:xfrm>
            <a:off x="367950" y="3234225"/>
            <a:ext cx="84081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EB Garamond"/>
              <a:buNone/>
            </a:pPr>
            <a:r>
              <a:rPr b="1" lang="en" sz="380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Volunteering &amp; PTO Parent Meeting</a:t>
            </a:r>
            <a:endParaRPr b="1" sz="3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6" name="Google Shape;86;p1"/>
          <p:cNvSpPr txBox="1"/>
          <p:nvPr>
            <p:ph idx="1" type="subTitle"/>
          </p:nvPr>
        </p:nvSpPr>
        <p:spPr>
          <a:xfrm>
            <a:off x="519450" y="4049425"/>
            <a:ext cx="8105100" cy="10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b="1" lang="en" sz="280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Hamilton Elementary School</a:t>
            </a:r>
            <a:endParaRPr b="1" sz="2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b="1" lang="en" sz="280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Monday, September 25, 2023</a:t>
            </a:r>
            <a:endParaRPr b="1" sz="2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87" name="Google Shape;8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1000" y="805600"/>
            <a:ext cx="8462002" cy="176615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/>
          <p:nvPr/>
        </p:nvSpPr>
        <p:spPr>
          <a:xfrm>
            <a:off x="-5550" y="3139025"/>
            <a:ext cx="9155100" cy="34200"/>
          </a:xfrm>
          <a:prstGeom prst="rect">
            <a:avLst/>
          </a:prstGeom>
          <a:solidFill>
            <a:srgbClr val="F7B51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808465091d_0_5"/>
          <p:cNvSpPr/>
          <p:nvPr/>
        </p:nvSpPr>
        <p:spPr>
          <a:xfrm>
            <a:off x="0" y="0"/>
            <a:ext cx="9144000" cy="1103700"/>
          </a:xfrm>
          <a:prstGeom prst="rect">
            <a:avLst/>
          </a:prstGeom>
          <a:solidFill>
            <a:srgbClr val="214230"/>
          </a:solidFill>
          <a:ln cap="flat" cmpd="sng" w="12700">
            <a:solidFill>
              <a:srgbClr val="512D6D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2808465091d_0_5"/>
          <p:cNvSpPr/>
          <p:nvPr/>
        </p:nvSpPr>
        <p:spPr>
          <a:xfrm>
            <a:off x="-5550" y="1103700"/>
            <a:ext cx="9155100" cy="34200"/>
          </a:xfrm>
          <a:prstGeom prst="rect">
            <a:avLst/>
          </a:prstGeom>
          <a:solidFill>
            <a:srgbClr val="F7B51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2808465091d_0_5"/>
          <p:cNvSpPr txBox="1"/>
          <p:nvPr>
            <p:ph type="title"/>
          </p:nvPr>
        </p:nvSpPr>
        <p:spPr>
          <a:xfrm>
            <a:off x="116200" y="14099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EB Garamond"/>
              <a:buNone/>
            </a:pPr>
            <a:r>
              <a:rPr lang="en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Hamilton Elementary Goals</a:t>
            </a:r>
            <a:endParaRPr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96" name="Google Shape;96;g2808465091d_0_5"/>
          <p:cNvSpPr txBox="1"/>
          <p:nvPr>
            <p:ph idx="1" type="body"/>
          </p:nvPr>
        </p:nvSpPr>
        <p:spPr>
          <a:xfrm>
            <a:off x="562500" y="1372025"/>
            <a:ext cx="8019000" cy="33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EB Garamond"/>
              <a:buAutoNum type="arabicPeriod"/>
            </a:pPr>
            <a:r>
              <a:rPr lang="en" sz="2400">
                <a:latin typeface="EB Garamond"/>
                <a:ea typeface="EB Garamond"/>
                <a:cs typeface="EB Garamond"/>
                <a:sym typeface="EB Garamond"/>
              </a:rPr>
              <a:t>Increase student, family, and community involvement</a:t>
            </a:r>
            <a:endParaRPr sz="2400">
              <a:latin typeface="EB Garamond"/>
              <a:ea typeface="EB Garamond"/>
              <a:cs typeface="EB Garamond"/>
              <a:sym typeface="EB Garamond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EB Garamond"/>
              <a:buAutoNum type="arabicPeriod"/>
            </a:pPr>
            <a:r>
              <a:rPr lang="en" sz="2400">
                <a:latin typeface="EB Garamond"/>
                <a:ea typeface="EB Garamond"/>
                <a:cs typeface="EB Garamond"/>
                <a:sym typeface="EB Garamond"/>
              </a:rPr>
              <a:t>Build upon a positive school culture for students, staff,  and families</a:t>
            </a:r>
            <a:endParaRPr sz="2400">
              <a:latin typeface="EB Garamond"/>
              <a:ea typeface="EB Garamond"/>
              <a:cs typeface="EB Garamond"/>
              <a:sym typeface="EB Garamond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EB Garamond"/>
              <a:buAutoNum type="arabicPeriod"/>
            </a:pPr>
            <a:r>
              <a:rPr lang="en" sz="2400">
                <a:latin typeface="EB Garamond"/>
                <a:ea typeface="EB Garamond"/>
                <a:cs typeface="EB Garamond"/>
                <a:sym typeface="EB Garamond"/>
              </a:rPr>
              <a:t>Develop and expand relationships with </a:t>
            </a:r>
            <a:r>
              <a:rPr lang="en" sz="2400">
                <a:latin typeface="EB Garamond"/>
                <a:ea typeface="EB Garamond"/>
                <a:cs typeface="EB Garamond"/>
                <a:sym typeface="EB Garamond"/>
              </a:rPr>
              <a:t>outside</a:t>
            </a:r>
            <a:r>
              <a:rPr lang="en" sz="2400">
                <a:latin typeface="EB Garamond"/>
                <a:ea typeface="EB Garamond"/>
                <a:cs typeface="EB Garamond"/>
                <a:sym typeface="EB Garamond"/>
              </a:rPr>
              <a:t> organizations</a:t>
            </a:r>
            <a:endParaRPr sz="2400">
              <a:latin typeface="EB Garamond"/>
              <a:ea typeface="EB Garamond"/>
              <a:cs typeface="EB Garamond"/>
              <a:sym typeface="EB Garamond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EB Garamond"/>
              <a:buAutoNum type="arabicPeriod"/>
            </a:pPr>
            <a:r>
              <a:rPr lang="en" sz="2400">
                <a:latin typeface="EB Garamond"/>
                <a:ea typeface="EB Garamond"/>
                <a:cs typeface="EB Garamond"/>
                <a:sym typeface="EB Garamond"/>
              </a:rPr>
              <a:t>Recruit and develop new PTO members/leadership</a:t>
            </a:r>
            <a:endParaRPr sz="2400">
              <a:latin typeface="EB Garamond"/>
              <a:ea typeface="EB Garamond"/>
              <a:cs typeface="EB Garamond"/>
              <a:sym typeface="EB Garamond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EB Garamond"/>
              <a:buAutoNum type="arabicPeriod"/>
            </a:pPr>
            <a:r>
              <a:rPr lang="en" sz="2400">
                <a:latin typeface="EB Garamond"/>
                <a:ea typeface="EB Garamond"/>
                <a:cs typeface="EB Garamond"/>
                <a:sym typeface="EB Garamond"/>
              </a:rPr>
              <a:t>Create a shared vision between Hamilton Elementary Special Events Committee and Hamilton Elementary PTO </a:t>
            </a:r>
            <a:endParaRPr sz="2400"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97" name="Google Shape;97;g2808465091d_0_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23499" y="54750"/>
            <a:ext cx="995363" cy="99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g2808465091d_0_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7425" y="4794800"/>
            <a:ext cx="5649150" cy="28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80fea01ab8_0_0"/>
          <p:cNvSpPr/>
          <p:nvPr/>
        </p:nvSpPr>
        <p:spPr>
          <a:xfrm>
            <a:off x="0" y="0"/>
            <a:ext cx="9144000" cy="1103700"/>
          </a:xfrm>
          <a:prstGeom prst="rect">
            <a:avLst/>
          </a:prstGeom>
          <a:solidFill>
            <a:srgbClr val="214230"/>
          </a:solidFill>
          <a:ln cap="flat" cmpd="sng" w="12700">
            <a:solidFill>
              <a:srgbClr val="512D6D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280fea01ab8_0_0"/>
          <p:cNvSpPr/>
          <p:nvPr/>
        </p:nvSpPr>
        <p:spPr>
          <a:xfrm>
            <a:off x="-5550" y="1103700"/>
            <a:ext cx="9155100" cy="34200"/>
          </a:xfrm>
          <a:prstGeom prst="rect">
            <a:avLst/>
          </a:prstGeom>
          <a:solidFill>
            <a:srgbClr val="F7B51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280fea01ab8_0_0"/>
          <p:cNvSpPr txBox="1"/>
          <p:nvPr>
            <p:ph type="title"/>
          </p:nvPr>
        </p:nvSpPr>
        <p:spPr>
          <a:xfrm>
            <a:off x="116200" y="14099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EB Garamond"/>
              <a:buNone/>
            </a:pPr>
            <a:r>
              <a:rPr lang="en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Volunteering at HES</a:t>
            </a:r>
            <a:endParaRPr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06" name="Google Shape;106;g280fea01ab8_0_0"/>
          <p:cNvSpPr txBox="1"/>
          <p:nvPr>
            <p:ph idx="1" type="body"/>
          </p:nvPr>
        </p:nvSpPr>
        <p:spPr>
          <a:xfrm>
            <a:off x="562500" y="1260475"/>
            <a:ext cx="8019000" cy="33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EB Garamond"/>
                <a:ea typeface="EB Garamond"/>
                <a:cs typeface="EB Garamond"/>
                <a:sym typeface="EB Garamond"/>
              </a:rPr>
              <a:t>What can volunteers do?</a:t>
            </a:r>
            <a:endParaRPr b="1" sz="24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latin typeface="EB Garamond"/>
              <a:ea typeface="EB Garamond"/>
              <a:cs typeface="EB Garamond"/>
              <a:sym typeface="EB Garamond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EB Garamond"/>
              <a:buChar char="•"/>
            </a:pPr>
            <a:r>
              <a:rPr lang="en" sz="2400">
                <a:latin typeface="EB Garamond"/>
                <a:ea typeface="EB Garamond"/>
                <a:cs typeface="EB Garamond"/>
                <a:sym typeface="EB Garamond"/>
              </a:rPr>
              <a:t>Work directly with students</a:t>
            </a:r>
            <a:endParaRPr sz="2400">
              <a:latin typeface="EB Garamond"/>
              <a:ea typeface="EB Garamond"/>
              <a:cs typeface="EB Garamond"/>
              <a:sym typeface="EB Garamond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Font typeface="EB Garamond"/>
              <a:buChar char="•"/>
            </a:pPr>
            <a:r>
              <a:rPr lang="en">
                <a:latin typeface="EB Garamond"/>
                <a:ea typeface="EB Garamond"/>
                <a:cs typeface="EB Garamond"/>
                <a:sym typeface="EB Garamond"/>
              </a:rPr>
              <a:t>One on one, small groups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Font typeface="EB Garamond"/>
              <a:buChar char="•"/>
            </a:pPr>
            <a:r>
              <a:rPr lang="en">
                <a:latin typeface="EB Garamond"/>
                <a:ea typeface="EB Garamond"/>
                <a:cs typeface="EB Garamond"/>
                <a:sym typeface="EB Garamond"/>
              </a:rPr>
              <a:t>Flashcards, repeated practice, reading and math support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EB Garamond"/>
              <a:buChar char="•"/>
            </a:pPr>
            <a:r>
              <a:rPr lang="en" sz="2400">
                <a:latin typeface="EB Garamond"/>
                <a:ea typeface="EB Garamond"/>
                <a:cs typeface="EB Garamond"/>
                <a:sym typeface="EB Garamond"/>
              </a:rPr>
              <a:t>Support teachers and classrooms</a:t>
            </a:r>
            <a:endParaRPr sz="2400">
              <a:latin typeface="EB Garamond"/>
              <a:ea typeface="EB Garamond"/>
              <a:cs typeface="EB Garamond"/>
              <a:sym typeface="EB Garamond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Font typeface="EB Garamond"/>
              <a:buChar char="•"/>
            </a:pPr>
            <a:r>
              <a:rPr lang="en">
                <a:latin typeface="EB Garamond"/>
                <a:ea typeface="EB Garamond"/>
                <a:cs typeface="EB Garamond"/>
                <a:sym typeface="EB Garamond"/>
              </a:rPr>
              <a:t>Copies, projects, laminating, cutting, etc.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Font typeface="EB Garamond"/>
              <a:buChar char="•"/>
            </a:pPr>
            <a:r>
              <a:rPr lang="en">
                <a:latin typeface="EB Garamond"/>
                <a:ea typeface="EB Garamond"/>
                <a:cs typeface="EB Garamond"/>
                <a:sym typeface="EB Garamond"/>
              </a:rPr>
              <a:t>Some of these things can be done from home!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EB Garamond"/>
              <a:buChar char="•"/>
            </a:pPr>
            <a:r>
              <a:rPr lang="en" sz="2400">
                <a:latin typeface="EB Garamond"/>
                <a:ea typeface="EB Garamond"/>
                <a:cs typeface="EB Garamond"/>
                <a:sym typeface="EB Garamond"/>
              </a:rPr>
              <a:t>Work, setup, and support building and classroom events</a:t>
            </a:r>
            <a:endParaRPr sz="2400">
              <a:latin typeface="EB Garamond"/>
              <a:ea typeface="EB Garamond"/>
              <a:cs typeface="EB Garamond"/>
              <a:sym typeface="EB Garamond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EB Garamond"/>
              <a:buChar char="•"/>
            </a:pPr>
            <a:r>
              <a:rPr lang="en" sz="2400">
                <a:latin typeface="EB Garamond"/>
                <a:ea typeface="EB Garamond"/>
                <a:cs typeface="EB Garamond"/>
                <a:sym typeface="EB Garamond"/>
              </a:rPr>
              <a:t>Plan, run, and develop special events, fundraisers, and more</a:t>
            </a:r>
            <a:endParaRPr sz="2400"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07" name="Google Shape;107;g280fea01ab8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23499" y="54750"/>
            <a:ext cx="995363" cy="99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g280fea01ab8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7425" y="4794800"/>
            <a:ext cx="5649150" cy="28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8089efb5a2_0_0"/>
          <p:cNvSpPr/>
          <p:nvPr/>
        </p:nvSpPr>
        <p:spPr>
          <a:xfrm>
            <a:off x="0" y="0"/>
            <a:ext cx="9144000" cy="1103700"/>
          </a:xfrm>
          <a:prstGeom prst="rect">
            <a:avLst/>
          </a:prstGeom>
          <a:solidFill>
            <a:srgbClr val="214230"/>
          </a:solidFill>
          <a:ln cap="flat" cmpd="sng" w="12700">
            <a:solidFill>
              <a:srgbClr val="512D6D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28089efb5a2_0_0"/>
          <p:cNvSpPr/>
          <p:nvPr/>
        </p:nvSpPr>
        <p:spPr>
          <a:xfrm>
            <a:off x="-5550" y="1103700"/>
            <a:ext cx="9155100" cy="34200"/>
          </a:xfrm>
          <a:prstGeom prst="rect">
            <a:avLst/>
          </a:prstGeom>
          <a:solidFill>
            <a:srgbClr val="F7B51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28089efb5a2_0_0"/>
          <p:cNvSpPr txBox="1"/>
          <p:nvPr>
            <p:ph type="title"/>
          </p:nvPr>
        </p:nvSpPr>
        <p:spPr>
          <a:xfrm>
            <a:off x="116200" y="14099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EB Garamond"/>
              <a:buNone/>
            </a:pPr>
            <a:r>
              <a:rPr lang="en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How do I become a volunteer?</a:t>
            </a:r>
            <a:endParaRPr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16" name="Google Shape;116;g28089efb5a2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23499" y="54750"/>
            <a:ext cx="995363" cy="99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g28089efb5a2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7425" y="4794800"/>
            <a:ext cx="5649150" cy="28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g28089efb5a2_0_0"/>
          <p:cNvSpPr txBox="1"/>
          <p:nvPr>
            <p:ph idx="1" type="body"/>
          </p:nvPr>
        </p:nvSpPr>
        <p:spPr>
          <a:xfrm>
            <a:off x="562500" y="1260475"/>
            <a:ext cx="8019000" cy="33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B Garamond"/>
              <a:buChar char="•"/>
            </a:pPr>
            <a:r>
              <a:rPr lang="en" sz="2100">
                <a:latin typeface="EB Garamond"/>
                <a:ea typeface="EB Garamond"/>
                <a:cs typeface="EB Garamond"/>
                <a:sym typeface="EB Garamond"/>
              </a:rPr>
              <a:t>Complete the </a:t>
            </a:r>
            <a:r>
              <a:rPr lang="en" sz="2100" u="sng">
                <a:solidFill>
                  <a:schemeClr val="hlink"/>
                </a:solidFill>
                <a:latin typeface="EB Garamond"/>
                <a:ea typeface="EB Garamond"/>
                <a:cs typeface="EB Garamond"/>
                <a:sym typeface="EB Garamond"/>
                <a:hlinkClick r:id="rId5"/>
              </a:rPr>
              <a:t>Volunteer Checklist Packet</a:t>
            </a:r>
            <a:r>
              <a:rPr lang="en" sz="2100">
                <a:latin typeface="EB Garamond"/>
                <a:ea typeface="EB Garamond"/>
                <a:cs typeface="EB Garamond"/>
                <a:sym typeface="EB Garamond"/>
              </a:rPr>
              <a:t> available on our website under Parents tab, Important Forms &amp; Info Links.</a:t>
            </a:r>
            <a:endParaRPr sz="2100">
              <a:latin typeface="EB Garamond"/>
              <a:ea typeface="EB Garamond"/>
              <a:cs typeface="EB Garamond"/>
              <a:sym typeface="EB Garamond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2100"/>
              <a:buFont typeface="EB Garamond"/>
              <a:buChar char="•"/>
            </a:pPr>
            <a:r>
              <a:rPr lang="en" sz="2100">
                <a:latin typeface="EB Garamond"/>
                <a:ea typeface="EB Garamond"/>
                <a:cs typeface="EB Garamond"/>
                <a:sym typeface="EB Garamond"/>
              </a:rPr>
              <a:t>Make an appointment with Chrysis Thompson to complete background check at district office. She can be contacted at </a:t>
            </a:r>
            <a:r>
              <a:rPr lang="en" sz="2100" u="sng">
                <a:solidFill>
                  <a:schemeClr val="hlink"/>
                </a:solidFill>
                <a:latin typeface="EB Garamond"/>
                <a:ea typeface="EB Garamond"/>
                <a:cs typeface="EB Garamond"/>
                <a:sym typeface="EB Garamond"/>
                <a:hlinkClick r:id="rId6"/>
              </a:rPr>
              <a:t>CThompson@hlsd.org</a:t>
            </a:r>
            <a:r>
              <a:rPr lang="en" sz="2100">
                <a:latin typeface="EB Garamond"/>
                <a:ea typeface="EB Garamond"/>
                <a:cs typeface="EB Garamond"/>
                <a:sym typeface="EB Garamond"/>
              </a:rPr>
              <a:t> or 614-491-8044 ext. 1202.</a:t>
            </a:r>
            <a:endParaRPr sz="2100">
              <a:latin typeface="EB Garamond"/>
              <a:ea typeface="EB Garamond"/>
              <a:cs typeface="EB Garamond"/>
              <a:sym typeface="EB Garamond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2100"/>
              <a:buFont typeface="EB Garamond"/>
              <a:buChar char="•"/>
            </a:pPr>
            <a:r>
              <a:rPr lang="en" sz="2100">
                <a:latin typeface="EB Garamond"/>
                <a:ea typeface="EB Garamond"/>
                <a:cs typeface="EB Garamond"/>
                <a:sym typeface="EB Garamond"/>
              </a:rPr>
              <a:t>Background check has a fee of $27 or $30 depending on the type of check required. Background check turnaround is typically 24-48 hours but can take up to six weeks.</a:t>
            </a:r>
            <a:endParaRPr sz="2100">
              <a:latin typeface="EB Garamond"/>
              <a:ea typeface="EB Garamond"/>
              <a:cs typeface="EB Garamond"/>
              <a:sym typeface="EB Garamond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SzPts val="2100"/>
              <a:buFont typeface="EB Garamond"/>
              <a:buChar char="•"/>
            </a:pPr>
            <a:r>
              <a:rPr lang="en" sz="2100">
                <a:latin typeface="EB Garamond"/>
                <a:ea typeface="EB Garamond"/>
                <a:cs typeface="EB Garamond"/>
                <a:sym typeface="EB Garamond"/>
              </a:rPr>
              <a:t>Once approved, contact front office and/or PTO to express interest in volunteering.</a:t>
            </a:r>
            <a:endParaRPr sz="2100"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80fea01ab8_0_11"/>
          <p:cNvSpPr/>
          <p:nvPr/>
        </p:nvSpPr>
        <p:spPr>
          <a:xfrm>
            <a:off x="0" y="0"/>
            <a:ext cx="9144000" cy="1103700"/>
          </a:xfrm>
          <a:prstGeom prst="rect">
            <a:avLst/>
          </a:prstGeom>
          <a:solidFill>
            <a:srgbClr val="214230"/>
          </a:solidFill>
          <a:ln cap="flat" cmpd="sng" w="12700">
            <a:solidFill>
              <a:srgbClr val="512D6D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280fea01ab8_0_11"/>
          <p:cNvSpPr/>
          <p:nvPr/>
        </p:nvSpPr>
        <p:spPr>
          <a:xfrm>
            <a:off x="-5550" y="1103700"/>
            <a:ext cx="9155100" cy="34200"/>
          </a:xfrm>
          <a:prstGeom prst="rect">
            <a:avLst/>
          </a:prstGeom>
          <a:solidFill>
            <a:srgbClr val="F7B51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g280fea01ab8_0_11"/>
          <p:cNvSpPr txBox="1"/>
          <p:nvPr>
            <p:ph type="title"/>
          </p:nvPr>
        </p:nvSpPr>
        <p:spPr>
          <a:xfrm>
            <a:off x="116200" y="14099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EB Garamond"/>
              <a:buNone/>
            </a:pPr>
            <a:r>
              <a:rPr lang="en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Hamilton Elementary PTO</a:t>
            </a:r>
            <a:endParaRPr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26" name="Google Shape;126;g280fea01ab8_0_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23499" y="54750"/>
            <a:ext cx="995363" cy="99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g280fea01ab8_0_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7425" y="4794800"/>
            <a:ext cx="5649150" cy="28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g280fea01ab8_0_11"/>
          <p:cNvSpPr txBox="1"/>
          <p:nvPr>
            <p:ph idx="1" type="body"/>
          </p:nvPr>
        </p:nvSpPr>
        <p:spPr>
          <a:xfrm>
            <a:off x="562500" y="1260475"/>
            <a:ext cx="8019000" cy="33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PTO Objectives</a:t>
            </a:r>
            <a:endParaRPr b="1" sz="22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EB Garamond"/>
              <a:buChar char="●"/>
            </a:pPr>
            <a:r>
              <a:rPr lang="en" sz="22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Develop within the school and community a spirit of pride in school and country</a:t>
            </a:r>
            <a:endParaRPr sz="22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EB Garamond"/>
              <a:buChar char="●"/>
            </a:pPr>
            <a:r>
              <a:rPr lang="en" sz="22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Enhance the educational facilities and opportunities for the students of Hamilton Elementary that are not otherwise provided in the school corporation budgets</a:t>
            </a:r>
            <a:endParaRPr sz="22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EB Garamond"/>
              <a:buChar char="●"/>
            </a:pPr>
            <a:r>
              <a:rPr lang="en" sz="22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To serve as a </a:t>
            </a:r>
            <a:r>
              <a:rPr lang="en" sz="22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liaison</a:t>
            </a:r>
            <a:r>
              <a:rPr lang="en" sz="22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 for better school/community relations</a:t>
            </a:r>
            <a:endParaRPr sz="22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80fea01ab8_0_20"/>
          <p:cNvSpPr/>
          <p:nvPr/>
        </p:nvSpPr>
        <p:spPr>
          <a:xfrm>
            <a:off x="0" y="0"/>
            <a:ext cx="9144000" cy="1103700"/>
          </a:xfrm>
          <a:prstGeom prst="rect">
            <a:avLst/>
          </a:prstGeom>
          <a:solidFill>
            <a:srgbClr val="214230"/>
          </a:solidFill>
          <a:ln cap="flat" cmpd="sng" w="12700">
            <a:solidFill>
              <a:srgbClr val="512D6D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g280fea01ab8_0_20"/>
          <p:cNvSpPr/>
          <p:nvPr/>
        </p:nvSpPr>
        <p:spPr>
          <a:xfrm>
            <a:off x="-5550" y="1103700"/>
            <a:ext cx="9155100" cy="34200"/>
          </a:xfrm>
          <a:prstGeom prst="rect">
            <a:avLst/>
          </a:prstGeom>
          <a:solidFill>
            <a:srgbClr val="F7B51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g280fea01ab8_0_20"/>
          <p:cNvSpPr txBox="1"/>
          <p:nvPr>
            <p:ph type="title"/>
          </p:nvPr>
        </p:nvSpPr>
        <p:spPr>
          <a:xfrm>
            <a:off x="116200" y="14099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EB Garamond"/>
              <a:buNone/>
            </a:pPr>
            <a:r>
              <a:rPr lang="en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Hamilton Elementary PTO</a:t>
            </a:r>
            <a:endParaRPr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36" name="Google Shape;136;g280fea01ab8_0_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23499" y="54750"/>
            <a:ext cx="995363" cy="99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g280fea01ab8_0_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7425" y="4794800"/>
            <a:ext cx="5649150" cy="28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g280fea01ab8_0_20"/>
          <p:cNvSpPr txBox="1"/>
          <p:nvPr>
            <p:ph idx="1" type="body"/>
          </p:nvPr>
        </p:nvSpPr>
        <p:spPr>
          <a:xfrm>
            <a:off x="562500" y="1876988"/>
            <a:ext cx="3713400" cy="27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EB Garamond"/>
              <a:buChar char="●"/>
            </a:pPr>
            <a:r>
              <a:rPr lang="en" sz="17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Fun Day (end of the year)</a:t>
            </a:r>
            <a:endParaRPr sz="17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EB Garamond"/>
              <a:buChar char="●"/>
            </a:pPr>
            <a:r>
              <a:rPr lang="en" sz="17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Author/Illustrator Visits</a:t>
            </a:r>
            <a:endParaRPr sz="17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EB Garamond"/>
              <a:buChar char="●"/>
            </a:pPr>
            <a:r>
              <a:rPr lang="en" sz="17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3rd Grade Moving On Celebrations</a:t>
            </a:r>
            <a:endParaRPr sz="17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EB Garamond"/>
              <a:buChar char="●"/>
            </a:pPr>
            <a:r>
              <a:rPr lang="en" sz="17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Holiday Concerts</a:t>
            </a:r>
            <a:endParaRPr sz="17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EB Garamond"/>
              <a:buChar char="●"/>
            </a:pPr>
            <a:r>
              <a:rPr lang="en" sz="17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Teacher Appreciation Week</a:t>
            </a:r>
            <a:endParaRPr sz="17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EB Garamond"/>
              <a:buChar char="●"/>
            </a:pPr>
            <a:r>
              <a:rPr lang="en" sz="17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Kindergarten Thanksgiving Feast</a:t>
            </a:r>
            <a:endParaRPr sz="17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EB Garamond"/>
              <a:buChar char="●"/>
            </a:pPr>
            <a:r>
              <a:rPr lang="en" sz="17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Holiday Shop</a:t>
            </a:r>
            <a:endParaRPr sz="17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EB Garamond"/>
              <a:buChar char="●"/>
            </a:pPr>
            <a:r>
              <a:rPr lang="en" sz="17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Columbus Zoo Visit</a:t>
            </a:r>
            <a:endParaRPr sz="17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EB Garamond"/>
              <a:buChar char="●"/>
            </a:pPr>
            <a:r>
              <a:rPr lang="en" sz="17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Winter Wonderland </a:t>
            </a:r>
            <a:endParaRPr sz="17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9" name="Google Shape;139;g280fea01ab8_0_20"/>
          <p:cNvSpPr txBox="1"/>
          <p:nvPr/>
        </p:nvSpPr>
        <p:spPr>
          <a:xfrm>
            <a:off x="562500" y="1260475"/>
            <a:ext cx="7263000" cy="4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What has Hamilton Elementary PTO done in the past?</a:t>
            </a:r>
            <a:endParaRPr b="1" sz="22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280fea01ab8_0_20"/>
          <p:cNvSpPr txBox="1"/>
          <p:nvPr>
            <p:ph idx="1" type="body"/>
          </p:nvPr>
        </p:nvSpPr>
        <p:spPr>
          <a:xfrm>
            <a:off x="4572000" y="1876975"/>
            <a:ext cx="4103700" cy="27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EB Garamond"/>
              <a:buChar char="●"/>
            </a:pPr>
            <a:r>
              <a:rPr lang="en" sz="17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Fall Fest</a:t>
            </a:r>
            <a:endParaRPr sz="17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EB Garamond"/>
              <a:buChar char="●"/>
            </a:pPr>
            <a:r>
              <a:rPr lang="en" sz="17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Read Across America Week</a:t>
            </a:r>
            <a:endParaRPr sz="17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EB Garamond"/>
              <a:buChar char="●"/>
            </a:pPr>
            <a:r>
              <a:rPr lang="en" sz="17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Indoor Recess Games and Supplies</a:t>
            </a:r>
            <a:endParaRPr sz="17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EB Garamond"/>
              <a:buChar char="●"/>
            </a:pPr>
            <a:r>
              <a:rPr lang="en" sz="17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Book Fairs</a:t>
            </a:r>
            <a:endParaRPr sz="17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EB Garamond"/>
              <a:buChar char="●"/>
            </a:pPr>
            <a:r>
              <a:rPr lang="en" sz="17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Holiday Crafts</a:t>
            </a:r>
            <a:endParaRPr sz="17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EB Garamond"/>
              <a:buChar char="●"/>
            </a:pPr>
            <a:r>
              <a:rPr lang="en" sz="17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HTHS Football Tailgate</a:t>
            </a:r>
            <a:endParaRPr sz="17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EB Garamond"/>
              <a:buChar char="●"/>
            </a:pPr>
            <a:r>
              <a:rPr lang="en" sz="17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Parent/Teacher Conferences</a:t>
            </a:r>
            <a:endParaRPr sz="17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EB Garamond"/>
              <a:buChar char="●"/>
            </a:pPr>
            <a:r>
              <a:rPr lang="en" sz="17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Fundraising, Fundraising, Fundraising! </a:t>
            </a:r>
            <a:endParaRPr sz="17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82969457ed_0_0"/>
          <p:cNvSpPr/>
          <p:nvPr/>
        </p:nvSpPr>
        <p:spPr>
          <a:xfrm>
            <a:off x="0" y="0"/>
            <a:ext cx="9144000" cy="1103700"/>
          </a:xfrm>
          <a:prstGeom prst="rect">
            <a:avLst/>
          </a:prstGeom>
          <a:solidFill>
            <a:srgbClr val="214230"/>
          </a:solidFill>
          <a:ln cap="flat" cmpd="sng" w="12700">
            <a:solidFill>
              <a:srgbClr val="512D6D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g282969457ed_0_0"/>
          <p:cNvSpPr/>
          <p:nvPr/>
        </p:nvSpPr>
        <p:spPr>
          <a:xfrm>
            <a:off x="-5550" y="1103700"/>
            <a:ext cx="9155100" cy="34200"/>
          </a:xfrm>
          <a:prstGeom prst="rect">
            <a:avLst/>
          </a:prstGeom>
          <a:solidFill>
            <a:srgbClr val="F7B51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g282969457ed_0_0"/>
          <p:cNvSpPr txBox="1"/>
          <p:nvPr>
            <p:ph type="title"/>
          </p:nvPr>
        </p:nvSpPr>
        <p:spPr>
          <a:xfrm>
            <a:off x="116200" y="14099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EB Garamond"/>
              <a:buNone/>
            </a:pPr>
            <a:r>
              <a:rPr lang="en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Hamilton Elementary PTO</a:t>
            </a:r>
            <a:endParaRPr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48" name="Google Shape;148;g282969457ed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23499" y="54750"/>
            <a:ext cx="995363" cy="99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g282969457ed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7425" y="4794800"/>
            <a:ext cx="5649150" cy="28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g282969457ed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4025" y="1860100"/>
            <a:ext cx="3014970" cy="2261251"/>
          </a:xfrm>
          <a:prstGeom prst="rect">
            <a:avLst/>
          </a:prstGeom>
          <a:noFill/>
          <a:ln cap="flat" cmpd="sng" w="38100">
            <a:solidFill>
              <a:srgbClr val="2142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1" name="Google Shape;151;g282969457ed_0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17263" y="1414100"/>
            <a:ext cx="2294200" cy="3058934"/>
          </a:xfrm>
          <a:prstGeom prst="rect">
            <a:avLst/>
          </a:prstGeom>
          <a:noFill/>
          <a:ln cap="flat" cmpd="sng" w="38100">
            <a:solidFill>
              <a:srgbClr val="2142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2" name="Google Shape;152;g282969457ed_0_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79725" y="1765775"/>
            <a:ext cx="3140803" cy="2355583"/>
          </a:xfrm>
          <a:prstGeom prst="rect">
            <a:avLst/>
          </a:prstGeom>
          <a:noFill/>
          <a:ln cap="flat" cmpd="sng" w="38100">
            <a:solidFill>
              <a:srgbClr val="21423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82969457ed_0_13"/>
          <p:cNvSpPr/>
          <p:nvPr/>
        </p:nvSpPr>
        <p:spPr>
          <a:xfrm>
            <a:off x="0" y="0"/>
            <a:ext cx="9144000" cy="1103700"/>
          </a:xfrm>
          <a:prstGeom prst="rect">
            <a:avLst/>
          </a:prstGeom>
          <a:solidFill>
            <a:srgbClr val="214230"/>
          </a:solidFill>
          <a:ln cap="flat" cmpd="sng" w="12700">
            <a:solidFill>
              <a:srgbClr val="512D6D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g282969457ed_0_13"/>
          <p:cNvSpPr/>
          <p:nvPr/>
        </p:nvSpPr>
        <p:spPr>
          <a:xfrm>
            <a:off x="-5550" y="1103700"/>
            <a:ext cx="9155100" cy="34200"/>
          </a:xfrm>
          <a:prstGeom prst="rect">
            <a:avLst/>
          </a:prstGeom>
          <a:solidFill>
            <a:srgbClr val="F7B51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g282969457ed_0_13"/>
          <p:cNvSpPr txBox="1"/>
          <p:nvPr>
            <p:ph type="title"/>
          </p:nvPr>
        </p:nvSpPr>
        <p:spPr>
          <a:xfrm>
            <a:off x="116200" y="14099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EB Garamond"/>
              <a:buNone/>
            </a:pPr>
            <a:r>
              <a:rPr lang="en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Hamilton Elementary PTO</a:t>
            </a:r>
            <a:endParaRPr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60" name="Google Shape;160;g282969457ed_0_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23499" y="54750"/>
            <a:ext cx="995363" cy="99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g282969457ed_0_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7425" y="4794800"/>
            <a:ext cx="5649150" cy="28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g282969457ed_0_13"/>
          <p:cNvPicPr preferRelativeResize="0"/>
          <p:nvPr/>
        </p:nvPicPr>
        <p:blipFill rotWithShape="1">
          <a:blip r:embed="rId5">
            <a:alphaModFix/>
          </a:blip>
          <a:srcRect b="8946" l="0" r="0" t="4533"/>
          <a:stretch/>
        </p:blipFill>
        <p:spPr>
          <a:xfrm>
            <a:off x="5110000" y="1281750"/>
            <a:ext cx="2892901" cy="3337198"/>
          </a:xfrm>
          <a:prstGeom prst="rect">
            <a:avLst/>
          </a:prstGeom>
          <a:noFill/>
          <a:ln cap="flat" cmpd="sng" w="38100">
            <a:solidFill>
              <a:srgbClr val="21423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3" name="Google Shape;163;g282969457ed_0_13"/>
          <p:cNvPicPr preferRelativeResize="0"/>
          <p:nvPr/>
        </p:nvPicPr>
        <p:blipFill rotWithShape="1">
          <a:blip r:embed="rId6">
            <a:alphaModFix/>
          </a:blip>
          <a:srcRect b="0" l="0" r="0" t="23763"/>
          <a:stretch/>
        </p:blipFill>
        <p:spPr>
          <a:xfrm>
            <a:off x="1058925" y="1281750"/>
            <a:ext cx="3280938" cy="3334999"/>
          </a:xfrm>
          <a:prstGeom prst="rect">
            <a:avLst/>
          </a:prstGeom>
          <a:noFill/>
          <a:ln cap="flat" cmpd="sng" w="38100">
            <a:solidFill>
              <a:srgbClr val="21423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80fea01ab8_0_38"/>
          <p:cNvSpPr/>
          <p:nvPr/>
        </p:nvSpPr>
        <p:spPr>
          <a:xfrm>
            <a:off x="0" y="0"/>
            <a:ext cx="9144000" cy="1103700"/>
          </a:xfrm>
          <a:prstGeom prst="rect">
            <a:avLst/>
          </a:prstGeom>
          <a:solidFill>
            <a:srgbClr val="214230"/>
          </a:solidFill>
          <a:ln cap="flat" cmpd="sng" w="12700">
            <a:solidFill>
              <a:srgbClr val="512D6D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g280fea01ab8_0_38"/>
          <p:cNvSpPr/>
          <p:nvPr/>
        </p:nvSpPr>
        <p:spPr>
          <a:xfrm>
            <a:off x="-5550" y="1103700"/>
            <a:ext cx="9155100" cy="34200"/>
          </a:xfrm>
          <a:prstGeom prst="rect">
            <a:avLst/>
          </a:prstGeom>
          <a:solidFill>
            <a:srgbClr val="F7B51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g280fea01ab8_0_38"/>
          <p:cNvSpPr txBox="1"/>
          <p:nvPr>
            <p:ph type="title"/>
          </p:nvPr>
        </p:nvSpPr>
        <p:spPr>
          <a:xfrm>
            <a:off x="116200" y="14099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EB Garamond"/>
              <a:buNone/>
            </a:pPr>
            <a:r>
              <a:rPr lang="en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Hamilton Elementary PTO</a:t>
            </a:r>
            <a:endParaRPr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71" name="Google Shape;171;g280fea01ab8_0_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23499" y="54750"/>
            <a:ext cx="995363" cy="99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g280fea01ab8_0_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7425" y="4794800"/>
            <a:ext cx="5649150" cy="28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g280fea01ab8_0_38"/>
          <p:cNvSpPr txBox="1"/>
          <p:nvPr>
            <p:ph idx="1" type="body"/>
          </p:nvPr>
        </p:nvSpPr>
        <p:spPr>
          <a:xfrm>
            <a:off x="562500" y="1260475"/>
            <a:ext cx="8019000" cy="33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PTO Membership</a:t>
            </a:r>
            <a:endParaRPr b="1" sz="22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EB Garamond"/>
              <a:buChar char="●"/>
            </a:pPr>
            <a:r>
              <a:rPr lang="en" sz="2200">
                <a:latin typeface="EB Garamond"/>
                <a:ea typeface="EB Garamond"/>
                <a:cs typeface="EB Garamond"/>
                <a:sym typeface="EB Garamond"/>
              </a:rPr>
              <a:t>“Any person interested in the objectives of the Hamilton Elementary Parent-Teacher Organization and who is willing to uphold its basic policies and to abide by its bylaws may become a member.”</a:t>
            </a:r>
            <a:endParaRPr sz="22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EB Garamond"/>
              <a:buChar char="●"/>
            </a:pPr>
            <a:r>
              <a:rPr lang="en" sz="22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Membership - At any PTO meeting, fill out and submit the </a:t>
            </a:r>
            <a:endParaRPr sz="22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chemeClr val="hlink"/>
                </a:solidFill>
                <a:latin typeface="EB Garamond"/>
                <a:ea typeface="EB Garamond"/>
                <a:cs typeface="EB Garamond"/>
                <a:sym typeface="EB Garamond"/>
                <a:hlinkClick r:id="rId5"/>
              </a:rPr>
              <a:t>PTO Membership Card</a:t>
            </a:r>
            <a:r>
              <a:rPr lang="en" sz="22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 </a:t>
            </a:r>
            <a:endParaRPr sz="22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80fea01ab8_0_29"/>
          <p:cNvSpPr/>
          <p:nvPr/>
        </p:nvSpPr>
        <p:spPr>
          <a:xfrm>
            <a:off x="0" y="0"/>
            <a:ext cx="9144000" cy="1103700"/>
          </a:xfrm>
          <a:prstGeom prst="rect">
            <a:avLst/>
          </a:prstGeom>
          <a:solidFill>
            <a:srgbClr val="214230"/>
          </a:solidFill>
          <a:ln cap="flat" cmpd="sng" w="12700">
            <a:solidFill>
              <a:srgbClr val="512D6D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g280fea01ab8_0_29"/>
          <p:cNvSpPr/>
          <p:nvPr/>
        </p:nvSpPr>
        <p:spPr>
          <a:xfrm>
            <a:off x="-5550" y="1103700"/>
            <a:ext cx="9155100" cy="34200"/>
          </a:xfrm>
          <a:prstGeom prst="rect">
            <a:avLst/>
          </a:prstGeom>
          <a:solidFill>
            <a:srgbClr val="F7B51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g280fea01ab8_0_29"/>
          <p:cNvSpPr txBox="1"/>
          <p:nvPr>
            <p:ph type="title"/>
          </p:nvPr>
        </p:nvSpPr>
        <p:spPr>
          <a:xfrm>
            <a:off x="116200" y="14099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EB Garamond"/>
              <a:buNone/>
            </a:pPr>
            <a:r>
              <a:rPr lang="en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Hamilton Elementary PTO</a:t>
            </a:r>
            <a:endParaRPr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81" name="Google Shape;181;g280fea01ab8_0_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23499" y="54750"/>
            <a:ext cx="995363" cy="99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g280fea01ab8_0_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7425" y="4794800"/>
            <a:ext cx="5649150" cy="28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g280fea01ab8_0_29"/>
          <p:cNvSpPr txBox="1"/>
          <p:nvPr>
            <p:ph idx="1" type="body"/>
          </p:nvPr>
        </p:nvSpPr>
        <p:spPr>
          <a:xfrm>
            <a:off x="562500" y="1260475"/>
            <a:ext cx="8019000" cy="33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Hamilton Elementary PTO Officers and Roles</a:t>
            </a:r>
            <a:endParaRPr b="1" sz="22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b="1" lang="en" sz="18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President</a:t>
            </a:r>
            <a:r>
              <a:rPr lang="en" sz="18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 - Preside over all meetings, coordinate officers and committees, set meeting agendas, oversee PTO</a:t>
            </a:r>
            <a:endParaRPr sz="18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b="1" lang="en" sz="18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Vice-President</a:t>
            </a:r>
            <a:r>
              <a:rPr lang="en" sz="18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 - Aide the president in duties and assume duties when president is unable, send cards and gift cards as outlined in bylaws, keep records of solicitations and donations received</a:t>
            </a:r>
            <a:endParaRPr sz="18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b="1" lang="en" sz="18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Treasurer </a:t>
            </a:r>
            <a:r>
              <a:rPr lang="en" sz="18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- Receive all monies, keep accurate financial records, present financial statements each meeting, manage PTO accounts and payments</a:t>
            </a:r>
            <a:endParaRPr sz="18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b="1" lang="en" sz="18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Secretary</a:t>
            </a:r>
            <a:r>
              <a:rPr lang="en" sz="18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 - Keep minutes of each meeting, accurate accounting of membership roles</a:t>
            </a:r>
            <a:endParaRPr sz="18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b="1" lang="en" sz="18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2nd Vice-President</a:t>
            </a:r>
            <a:r>
              <a:rPr lang="en" sz="18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 - Building Principal</a:t>
            </a:r>
            <a:endParaRPr sz="18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82121b623f_0_0"/>
          <p:cNvSpPr/>
          <p:nvPr/>
        </p:nvSpPr>
        <p:spPr>
          <a:xfrm>
            <a:off x="0" y="0"/>
            <a:ext cx="9144000" cy="1103700"/>
          </a:xfrm>
          <a:prstGeom prst="rect">
            <a:avLst/>
          </a:prstGeom>
          <a:solidFill>
            <a:srgbClr val="214230"/>
          </a:solidFill>
          <a:ln cap="flat" cmpd="sng" w="12700">
            <a:solidFill>
              <a:srgbClr val="512D6D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g282121b623f_0_0"/>
          <p:cNvSpPr/>
          <p:nvPr/>
        </p:nvSpPr>
        <p:spPr>
          <a:xfrm>
            <a:off x="-5550" y="1103700"/>
            <a:ext cx="9155100" cy="34200"/>
          </a:xfrm>
          <a:prstGeom prst="rect">
            <a:avLst/>
          </a:prstGeom>
          <a:solidFill>
            <a:srgbClr val="F7B51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g282121b623f_0_0"/>
          <p:cNvSpPr txBox="1"/>
          <p:nvPr>
            <p:ph type="title"/>
          </p:nvPr>
        </p:nvSpPr>
        <p:spPr>
          <a:xfrm>
            <a:off x="116200" y="14099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EB Garamond"/>
              <a:buNone/>
            </a:pPr>
            <a:r>
              <a:rPr lang="en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Hamilton Elementary PTO</a:t>
            </a:r>
            <a:endParaRPr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91" name="Google Shape;191;g282121b623f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23499" y="54750"/>
            <a:ext cx="995363" cy="99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g282121b623f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7425" y="4794800"/>
            <a:ext cx="5649150" cy="28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g282121b623f_0_0"/>
          <p:cNvSpPr txBox="1"/>
          <p:nvPr>
            <p:ph idx="1" type="body"/>
          </p:nvPr>
        </p:nvSpPr>
        <p:spPr>
          <a:xfrm>
            <a:off x="562500" y="1304950"/>
            <a:ext cx="8019000" cy="33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Officer Nomination Process</a:t>
            </a:r>
            <a:endParaRPr b="1" sz="22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 sz="18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Fill out the </a:t>
            </a:r>
            <a:r>
              <a:rPr b="1" lang="en" sz="1800" u="sng">
                <a:solidFill>
                  <a:schemeClr val="hlink"/>
                </a:solidFill>
                <a:latin typeface="EB Garamond"/>
                <a:ea typeface="EB Garamond"/>
                <a:cs typeface="EB Garamond"/>
                <a:sym typeface="EB Garamond"/>
                <a:hlinkClick r:id="rId5"/>
              </a:rPr>
              <a:t>PTO Officer Nomination Card</a:t>
            </a:r>
            <a:r>
              <a:rPr lang="en" sz="18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 and submit during the nomination window at a PTO meeting or via email to </a:t>
            </a:r>
            <a:r>
              <a:rPr lang="en" sz="1800" u="sng">
                <a:solidFill>
                  <a:schemeClr val="hlink"/>
                </a:solidFill>
                <a:latin typeface="EB Garamond"/>
                <a:ea typeface="EB Garamond"/>
                <a:cs typeface="EB Garamond"/>
                <a:sym typeface="EB Garamond"/>
                <a:hlinkClick r:id="rId6"/>
              </a:rPr>
              <a:t>hamiltonelementarypto23@gmail.com</a:t>
            </a:r>
            <a:r>
              <a:rPr lang="en" sz="18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.</a:t>
            </a:r>
            <a:endParaRPr sz="18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 sz="18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Nominees for positions must be set and made available seven days prior to the election date.</a:t>
            </a:r>
            <a:endParaRPr sz="18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 sz="18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PTO members are required to vote in person (proxy voting is not allowed).</a:t>
            </a:r>
            <a:endParaRPr sz="18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 sz="18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All officer nominees must submit and pass a background check.</a:t>
            </a:r>
            <a:endParaRPr sz="18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Char char="●"/>
            </a:pPr>
            <a:r>
              <a:rPr lang="en" sz="18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Voting will be completed at our next PTO meeting on:</a:t>
            </a:r>
            <a:endParaRPr sz="1800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Monday, October 23rd at 5:30pm</a:t>
            </a:r>
            <a:endParaRPr b="1" sz="2000">
              <a:solidFill>
                <a:srgbClr val="000000"/>
              </a:solidFill>
              <a:highlight>
                <a:srgbClr val="FFFF00"/>
              </a:highlight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808465091d_0_14"/>
          <p:cNvSpPr/>
          <p:nvPr/>
        </p:nvSpPr>
        <p:spPr>
          <a:xfrm>
            <a:off x="0" y="3470325"/>
            <a:ext cx="9144000" cy="2146800"/>
          </a:xfrm>
          <a:prstGeom prst="rect">
            <a:avLst/>
          </a:prstGeom>
          <a:solidFill>
            <a:srgbClr val="21423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highlight>
                <a:srgbClr val="F1C232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g2808465091d_0_14"/>
          <p:cNvSpPr/>
          <p:nvPr/>
        </p:nvSpPr>
        <p:spPr>
          <a:xfrm>
            <a:off x="-5550" y="3436125"/>
            <a:ext cx="9155100" cy="34200"/>
          </a:xfrm>
          <a:prstGeom prst="rect">
            <a:avLst/>
          </a:prstGeom>
          <a:solidFill>
            <a:srgbClr val="F7B51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0" name="Google Shape;200;g2808465091d_0_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5999" y="247875"/>
            <a:ext cx="2872000" cy="2868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g2808465091d_0_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1275" y="4643300"/>
            <a:ext cx="7801451" cy="3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