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embedTrueTypeFonts="1" saveSubsetFonts="1" autoCompressPictures="0">
  <p:sldMasterIdLst>
    <p:sldMasterId id="2147483678" r:id="rId1"/>
  </p:sldMasterIdLst>
  <p:notesMasterIdLst>
    <p:notesMasterId r:id="rId22"/>
  </p:notesMasterIdLst>
  <p:handoutMasterIdLst>
    <p:handoutMasterId r:id="rId23"/>
  </p:handoutMasterIdLst>
  <p:sldIdLst>
    <p:sldId id="331" r:id="rId2"/>
    <p:sldId id="349" r:id="rId3"/>
    <p:sldId id="334" r:id="rId4"/>
    <p:sldId id="341" r:id="rId5"/>
    <p:sldId id="343" r:id="rId6"/>
    <p:sldId id="332" r:id="rId7"/>
    <p:sldId id="344" r:id="rId8"/>
    <p:sldId id="336" r:id="rId9"/>
    <p:sldId id="333" r:id="rId10"/>
    <p:sldId id="347" r:id="rId11"/>
    <p:sldId id="348" r:id="rId12"/>
    <p:sldId id="342" r:id="rId13"/>
    <p:sldId id="337" r:id="rId14"/>
    <p:sldId id="338" r:id="rId15"/>
    <p:sldId id="352" r:id="rId16"/>
    <p:sldId id="351" r:id="rId17"/>
    <p:sldId id="340" r:id="rId18"/>
    <p:sldId id="346" r:id="rId19"/>
    <p:sldId id="339" r:id="rId20"/>
    <p:sldId id="350" r:id="rId21"/>
  </p:sldIdLst>
  <p:sldSz cx="9144000" cy="5143500" type="screen16x9"/>
  <p:notesSz cx="7010400" cy="9296400"/>
  <p:embeddedFontLst>
    <p:embeddedFont>
      <p:font typeface="Trebuchet MS" panose="020B0603020202020204" pitchFamily="34" charset="0"/>
      <p:regular r:id="rId24"/>
      <p:bold r:id="rId25"/>
      <p:italic r:id="rId26"/>
      <p:boldItalic r:id="rId27"/>
    </p:embeddedFont>
    <p:embeddedFont>
      <p:font typeface="Wingdings 3" panose="05040102010807070707" pitchFamily="18" charset="2"/>
      <p:regular r:id="rId28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4A95120C-9B83-487F-B300-4EE173758271}">
  <a:tblStyle styleId="{4A95120C-9B83-487F-B300-4EE173758271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18" autoAdjust="0"/>
  </p:normalViewPr>
  <p:slideViewPr>
    <p:cSldViewPr snapToGrid="0">
      <p:cViewPr varScale="1">
        <p:scale>
          <a:sx n="177" d="100"/>
          <a:sy n="177" d="100"/>
        </p:scale>
        <p:origin x="1242" y="1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123" d="100"/>
          <a:sy n="123" d="100"/>
        </p:scale>
        <p:origin x="8650" y="106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3.fntdata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2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1.fntdata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handoutMaster" Target="handoutMasters/handoutMaster1.xml"/><Relationship Id="rId28" Type="http://schemas.openxmlformats.org/officeDocument/2006/relationships/font" Target="fonts/font5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Relationship Id="rId27" Type="http://schemas.openxmlformats.org/officeDocument/2006/relationships/font" Target="fonts/font4.fntdata"/><Relationship Id="rId30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3037840" cy="46643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0938" y="1"/>
            <a:ext cx="3037840" cy="46643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68007C0-F7DD-462A-BF2C-490840D8CB7A}" type="datetimeFigureOut">
              <a:rPr lang="en-US" smtClean="0"/>
              <a:t>4/1/2025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29969"/>
            <a:ext cx="3037840" cy="46643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0938" y="8829969"/>
            <a:ext cx="3037840" cy="46643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7450510-5B8E-4016-92A9-2D444329B3B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663660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406400" y="696913"/>
            <a:ext cx="6197600" cy="34861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701040" y="4415790"/>
            <a:ext cx="5608320" cy="41833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254877403"/>
      </p:ext>
    </p:extLst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4" name="Google Shape;904;g12fa90384b6_1_5:notes"/>
          <p:cNvSpPr>
            <a:spLocks noGrp="1" noRot="1" noChangeAspect="1"/>
          </p:cNvSpPr>
          <p:nvPr>
            <p:ph type="sldImg" idx="2"/>
          </p:nvPr>
        </p:nvSpPr>
        <p:spPr>
          <a:xfrm>
            <a:off x="406400" y="696913"/>
            <a:ext cx="6197600" cy="34861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05" name="Google Shape;905;g12fa90384b6_1_5:notes"/>
          <p:cNvSpPr txBox="1">
            <a:spLocks noGrp="1"/>
          </p:cNvSpPr>
          <p:nvPr>
            <p:ph type="body" idx="1"/>
          </p:nvPr>
        </p:nvSpPr>
        <p:spPr>
          <a:xfrm>
            <a:off x="701040" y="4415790"/>
            <a:ext cx="5608320" cy="418338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89845949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2" name="Google Shape;922;g12f3cc6925a_2_5:notes"/>
          <p:cNvSpPr>
            <a:spLocks noGrp="1" noRot="1" noChangeAspect="1"/>
          </p:cNvSpPr>
          <p:nvPr>
            <p:ph type="sldImg" idx="2"/>
          </p:nvPr>
        </p:nvSpPr>
        <p:spPr>
          <a:xfrm>
            <a:off x="406400" y="696913"/>
            <a:ext cx="6197600" cy="34861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23" name="Google Shape;923;g12f3cc6925a_2_5:notes"/>
          <p:cNvSpPr txBox="1">
            <a:spLocks noGrp="1"/>
          </p:cNvSpPr>
          <p:nvPr>
            <p:ph type="body" idx="1"/>
          </p:nvPr>
        </p:nvSpPr>
        <p:spPr>
          <a:xfrm>
            <a:off x="701040" y="4415790"/>
            <a:ext cx="5608320" cy="418338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12594009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2" name="Google Shape;922;g12f3cc6925a_2_5:notes"/>
          <p:cNvSpPr>
            <a:spLocks noGrp="1" noRot="1" noChangeAspect="1"/>
          </p:cNvSpPr>
          <p:nvPr>
            <p:ph type="sldImg" idx="2"/>
          </p:nvPr>
        </p:nvSpPr>
        <p:spPr>
          <a:xfrm>
            <a:off x="406400" y="696913"/>
            <a:ext cx="6197600" cy="34861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23" name="Google Shape;923;g12f3cc6925a_2_5:notes"/>
          <p:cNvSpPr txBox="1">
            <a:spLocks noGrp="1"/>
          </p:cNvSpPr>
          <p:nvPr>
            <p:ph type="body" idx="1"/>
          </p:nvPr>
        </p:nvSpPr>
        <p:spPr>
          <a:xfrm>
            <a:off x="701040" y="4415790"/>
            <a:ext cx="5608320" cy="418338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3399680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2" name="Google Shape;922;g12f3cc6925a_2_5:notes"/>
          <p:cNvSpPr>
            <a:spLocks noGrp="1" noRot="1" noChangeAspect="1"/>
          </p:cNvSpPr>
          <p:nvPr>
            <p:ph type="sldImg" idx="2"/>
          </p:nvPr>
        </p:nvSpPr>
        <p:spPr>
          <a:xfrm>
            <a:off x="406400" y="696913"/>
            <a:ext cx="6197600" cy="34861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23" name="Google Shape;923;g12f3cc6925a_2_5:notes"/>
          <p:cNvSpPr txBox="1">
            <a:spLocks noGrp="1"/>
          </p:cNvSpPr>
          <p:nvPr>
            <p:ph type="body" idx="1"/>
          </p:nvPr>
        </p:nvSpPr>
        <p:spPr>
          <a:xfrm>
            <a:off x="701040" y="4415790"/>
            <a:ext cx="5608320" cy="418338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37593760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2" name="Google Shape;922;g12f3cc6925a_2_5:notes"/>
          <p:cNvSpPr>
            <a:spLocks noGrp="1" noRot="1" noChangeAspect="1"/>
          </p:cNvSpPr>
          <p:nvPr>
            <p:ph type="sldImg" idx="2"/>
          </p:nvPr>
        </p:nvSpPr>
        <p:spPr>
          <a:xfrm>
            <a:off x="406400" y="696913"/>
            <a:ext cx="6197600" cy="34861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23" name="Google Shape;923;g12f3cc6925a_2_5:notes"/>
          <p:cNvSpPr txBox="1">
            <a:spLocks noGrp="1"/>
          </p:cNvSpPr>
          <p:nvPr>
            <p:ph type="body" idx="1"/>
          </p:nvPr>
        </p:nvSpPr>
        <p:spPr>
          <a:xfrm>
            <a:off x="701040" y="4415790"/>
            <a:ext cx="5608320" cy="418338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32789062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0" name="Google Shape;910;g12f3cc6925a_1_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406400" y="696913"/>
            <a:ext cx="6197600" cy="34861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11" name="Google Shape;911;g12f3cc6925a_1_10:notes"/>
          <p:cNvSpPr txBox="1">
            <a:spLocks noGrp="1"/>
          </p:cNvSpPr>
          <p:nvPr>
            <p:ph type="body" idx="1"/>
          </p:nvPr>
        </p:nvSpPr>
        <p:spPr>
          <a:xfrm>
            <a:off x="701040" y="4415790"/>
            <a:ext cx="5608320" cy="418338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64735030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2" name="Google Shape;922;g12f3cc6925a_2_5:notes"/>
          <p:cNvSpPr>
            <a:spLocks noGrp="1" noRot="1" noChangeAspect="1"/>
          </p:cNvSpPr>
          <p:nvPr>
            <p:ph type="sldImg" idx="2"/>
          </p:nvPr>
        </p:nvSpPr>
        <p:spPr>
          <a:xfrm>
            <a:off x="406400" y="696913"/>
            <a:ext cx="6197600" cy="34861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23" name="Google Shape;923;g12f3cc6925a_2_5:notes"/>
          <p:cNvSpPr txBox="1">
            <a:spLocks noGrp="1"/>
          </p:cNvSpPr>
          <p:nvPr>
            <p:ph type="body" idx="1"/>
          </p:nvPr>
        </p:nvSpPr>
        <p:spPr>
          <a:xfrm>
            <a:off x="701040" y="4415790"/>
            <a:ext cx="5608320" cy="418338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67141731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4" name="Google Shape;934;g12f3cc6925a_2_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406400" y="696913"/>
            <a:ext cx="6197600" cy="34861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35" name="Google Shape;935;g12f3cc6925a_2_17:notes"/>
          <p:cNvSpPr txBox="1">
            <a:spLocks noGrp="1"/>
          </p:cNvSpPr>
          <p:nvPr>
            <p:ph type="body" idx="1"/>
          </p:nvPr>
        </p:nvSpPr>
        <p:spPr>
          <a:xfrm>
            <a:off x="701040" y="4415790"/>
            <a:ext cx="5608320" cy="418338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23062124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6" name="Google Shape;916;g12f3cc6925a_2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406400" y="696913"/>
            <a:ext cx="6197600" cy="34861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17" name="Google Shape;917;g12f3cc6925a_2_0:notes"/>
          <p:cNvSpPr txBox="1">
            <a:spLocks noGrp="1"/>
          </p:cNvSpPr>
          <p:nvPr>
            <p:ph type="body" idx="1"/>
          </p:nvPr>
        </p:nvSpPr>
        <p:spPr>
          <a:xfrm>
            <a:off x="701040" y="4415790"/>
            <a:ext cx="5608320" cy="418338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73505915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6" name="Google Shape;916;g12f3cc6925a_2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406400" y="696913"/>
            <a:ext cx="6197600" cy="34861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17" name="Google Shape;917;g12f3cc6925a_2_0:notes"/>
          <p:cNvSpPr txBox="1">
            <a:spLocks noGrp="1"/>
          </p:cNvSpPr>
          <p:nvPr>
            <p:ph type="body" idx="1"/>
          </p:nvPr>
        </p:nvSpPr>
        <p:spPr>
          <a:xfrm>
            <a:off x="701040" y="4415790"/>
            <a:ext cx="5608320" cy="418338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76630973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6" name="Google Shape;916;g12f3cc6925a_2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406400" y="696913"/>
            <a:ext cx="6197600" cy="34861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17" name="Google Shape;917;g12f3cc6925a_2_0:notes"/>
          <p:cNvSpPr txBox="1">
            <a:spLocks noGrp="1"/>
          </p:cNvSpPr>
          <p:nvPr>
            <p:ph type="body" idx="1"/>
          </p:nvPr>
        </p:nvSpPr>
        <p:spPr>
          <a:xfrm>
            <a:off x="701040" y="4415790"/>
            <a:ext cx="5608320" cy="418338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43268739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0" name="Google Shape;910;g12f3cc6925a_1_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406400" y="696913"/>
            <a:ext cx="6197600" cy="34861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11" name="Google Shape;911;g12f3cc6925a_1_10:notes"/>
          <p:cNvSpPr txBox="1">
            <a:spLocks noGrp="1"/>
          </p:cNvSpPr>
          <p:nvPr>
            <p:ph type="body" idx="1"/>
          </p:nvPr>
        </p:nvSpPr>
        <p:spPr>
          <a:xfrm>
            <a:off x="701040" y="4415790"/>
            <a:ext cx="5608320" cy="418338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87360336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1" name="Google Shape;941;g12f3cc6925a_2_23:notes"/>
          <p:cNvSpPr>
            <a:spLocks noGrp="1" noRot="1" noChangeAspect="1"/>
          </p:cNvSpPr>
          <p:nvPr>
            <p:ph type="sldImg" idx="2"/>
          </p:nvPr>
        </p:nvSpPr>
        <p:spPr>
          <a:xfrm>
            <a:off x="406400" y="696913"/>
            <a:ext cx="6197600" cy="34861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42" name="Google Shape;942;g12f3cc6925a_2_23:notes"/>
          <p:cNvSpPr txBox="1">
            <a:spLocks noGrp="1"/>
          </p:cNvSpPr>
          <p:nvPr>
            <p:ph type="body" idx="1"/>
          </p:nvPr>
        </p:nvSpPr>
        <p:spPr>
          <a:xfrm>
            <a:off x="701040" y="4415790"/>
            <a:ext cx="5608320" cy="418338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91983958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7" name="Google Shape;947;g12f3cc6925a_2_29:notes"/>
          <p:cNvSpPr>
            <a:spLocks noGrp="1" noRot="1" noChangeAspect="1"/>
          </p:cNvSpPr>
          <p:nvPr>
            <p:ph type="sldImg" idx="2"/>
          </p:nvPr>
        </p:nvSpPr>
        <p:spPr>
          <a:xfrm>
            <a:off x="406400" y="696913"/>
            <a:ext cx="6197600" cy="34861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48" name="Google Shape;948;g12f3cc6925a_2_29:notes"/>
          <p:cNvSpPr txBox="1">
            <a:spLocks noGrp="1"/>
          </p:cNvSpPr>
          <p:nvPr>
            <p:ph type="body" idx="1"/>
          </p:nvPr>
        </p:nvSpPr>
        <p:spPr>
          <a:xfrm>
            <a:off x="701040" y="4415790"/>
            <a:ext cx="5608320" cy="418338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4232277125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921286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3334098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2" name="Google Shape;922;g12f3cc6925a_2_5:notes"/>
          <p:cNvSpPr>
            <a:spLocks noGrp="1" noRot="1" noChangeAspect="1"/>
          </p:cNvSpPr>
          <p:nvPr>
            <p:ph type="sldImg" idx="2"/>
          </p:nvPr>
        </p:nvSpPr>
        <p:spPr>
          <a:xfrm>
            <a:off x="406400" y="696913"/>
            <a:ext cx="6197600" cy="34861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23" name="Google Shape;923;g12f3cc6925a_2_5:notes"/>
          <p:cNvSpPr txBox="1">
            <a:spLocks noGrp="1"/>
          </p:cNvSpPr>
          <p:nvPr>
            <p:ph type="body" idx="1"/>
          </p:nvPr>
        </p:nvSpPr>
        <p:spPr>
          <a:xfrm>
            <a:off x="701040" y="4415790"/>
            <a:ext cx="5608320" cy="418338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024683450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79701600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4" name="Google Shape;954;g12f3cc6925a_2_35:notes"/>
          <p:cNvSpPr>
            <a:spLocks noGrp="1" noRot="1" noChangeAspect="1"/>
          </p:cNvSpPr>
          <p:nvPr>
            <p:ph type="sldImg" idx="2"/>
          </p:nvPr>
        </p:nvSpPr>
        <p:spPr>
          <a:xfrm>
            <a:off x="406400" y="696913"/>
            <a:ext cx="6197600" cy="34861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55" name="Google Shape;955;g12f3cc6925a_2_35:notes"/>
          <p:cNvSpPr txBox="1">
            <a:spLocks noGrp="1"/>
          </p:cNvSpPr>
          <p:nvPr>
            <p:ph type="body" idx="1"/>
          </p:nvPr>
        </p:nvSpPr>
        <p:spPr>
          <a:xfrm>
            <a:off x="701040" y="4415790"/>
            <a:ext cx="5608320" cy="418338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900703338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008684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6350"/>
            <a:ext cx="9144000" cy="5149850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30300" y="1803400"/>
            <a:ext cx="5825202" cy="1234727"/>
          </a:xfrm>
        </p:spPr>
        <p:txBody>
          <a:bodyPr anchor="b">
            <a:noAutofit/>
          </a:bodyPr>
          <a:lstStyle>
            <a:lvl1pPr algn="r">
              <a:defRPr sz="4050">
                <a:solidFill>
                  <a:schemeClr val="accent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30300" y="3038125"/>
            <a:ext cx="5825202" cy="822674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‹#›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411963047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27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‹#›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120024228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8001" y="2025651"/>
            <a:ext cx="6447501" cy="1369936"/>
          </a:xfrm>
        </p:spPr>
        <p:txBody>
          <a:bodyPr anchor="b"/>
          <a:lstStyle>
            <a:lvl1pPr algn="l">
              <a:defRPr sz="3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08001" y="3395586"/>
            <a:ext cx="6447501" cy="645300"/>
          </a:xfrm>
        </p:spPr>
        <p:txBody>
          <a:bodyPr anchor="t"/>
          <a:lstStyle>
            <a:lvl1pPr marL="0" indent="0" algn="l">
              <a:buNone/>
              <a:defRPr sz="15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‹#›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418794987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08001" y="1620442"/>
            <a:ext cx="3138026" cy="2910579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17477" y="1620442"/>
            <a:ext cx="3138026" cy="2910580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‹#›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49778002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06809" y="1620737"/>
            <a:ext cx="3139217" cy="432197"/>
          </a:xfrm>
        </p:spPr>
        <p:txBody>
          <a:bodyPr anchor="b">
            <a:noAutofit/>
          </a:bodyPr>
          <a:lstStyle>
            <a:lvl1pPr marL="0" indent="0">
              <a:buNone/>
              <a:defRPr sz="1800" b="0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6809" y="2052934"/>
            <a:ext cx="3139217" cy="2478088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16287" y="1620737"/>
            <a:ext cx="3139214" cy="432197"/>
          </a:xfrm>
        </p:spPr>
        <p:txBody>
          <a:bodyPr anchor="b">
            <a:noAutofit/>
          </a:bodyPr>
          <a:lstStyle>
            <a:lvl1pPr marL="0" indent="0">
              <a:buNone/>
              <a:defRPr sz="1800" b="0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816288" y="2052934"/>
            <a:ext cx="3139213" cy="2478088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‹#›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248913073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8001" y="457200"/>
            <a:ext cx="6447501" cy="9906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‹#›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197854388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‹#›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115604950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8001" y="1123953"/>
            <a:ext cx="2890896" cy="958850"/>
          </a:xfrm>
        </p:spPr>
        <p:txBody>
          <a:bodyPr anchor="b">
            <a:normAutofit/>
          </a:bodyPr>
          <a:lstStyle>
            <a:lvl1pPr>
              <a:defRPr sz="15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0346" y="386193"/>
            <a:ext cx="3385156" cy="4144828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08001" y="2082802"/>
            <a:ext cx="2890896" cy="1938337"/>
          </a:xfrm>
        </p:spPr>
        <p:txBody>
          <a:bodyPr>
            <a:normAutofit/>
          </a:bodyPr>
          <a:lstStyle>
            <a:lvl1pPr marL="0" indent="0">
              <a:buNone/>
              <a:defRPr sz="1050"/>
            </a:lvl1pPr>
            <a:lvl2pPr marL="342797" indent="0">
              <a:buNone/>
              <a:defRPr sz="1050"/>
            </a:lvl2pPr>
            <a:lvl3pPr marL="685595" indent="0">
              <a:buNone/>
              <a:defRPr sz="900"/>
            </a:lvl3pPr>
            <a:lvl4pPr marL="1028392" indent="0">
              <a:buNone/>
              <a:defRPr sz="750"/>
            </a:lvl4pPr>
            <a:lvl5pPr marL="1371188" indent="0">
              <a:buNone/>
              <a:defRPr sz="750"/>
            </a:lvl5pPr>
            <a:lvl6pPr marL="1713986" indent="0">
              <a:buNone/>
              <a:defRPr sz="750"/>
            </a:lvl6pPr>
            <a:lvl7pPr marL="2056783" indent="0">
              <a:buNone/>
              <a:defRPr sz="750"/>
            </a:lvl7pPr>
            <a:lvl8pPr marL="2399580" indent="0">
              <a:buNone/>
              <a:defRPr sz="750"/>
            </a:lvl8pPr>
            <a:lvl9pPr marL="2742377" indent="0">
              <a:buNone/>
              <a:defRPr sz="75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‹#›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181068380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8001" y="3600450"/>
            <a:ext cx="6447500" cy="425054"/>
          </a:xfrm>
        </p:spPr>
        <p:txBody>
          <a:bodyPr anchor="b">
            <a:normAutofit/>
          </a:bodyPr>
          <a:lstStyle>
            <a:lvl1pPr algn="l">
              <a:defRPr sz="1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08001" y="457200"/>
            <a:ext cx="6447501" cy="2884289"/>
          </a:xfrm>
        </p:spPr>
        <p:txBody>
          <a:bodyPr anchor="t">
            <a:normAutofit/>
          </a:bodyPr>
          <a:lstStyle>
            <a:lvl1pPr marL="0" indent="0" algn="ctr">
              <a:buNone/>
              <a:defRPr sz="1200"/>
            </a:lvl1pPr>
            <a:lvl2pPr marL="342900" indent="0">
              <a:buNone/>
              <a:defRPr sz="1200"/>
            </a:lvl2pPr>
            <a:lvl3pPr marL="685800" indent="0">
              <a:buNone/>
              <a:defRPr sz="1200"/>
            </a:lvl3pPr>
            <a:lvl4pPr marL="1028700" indent="0">
              <a:buNone/>
              <a:defRPr sz="1200"/>
            </a:lvl4pPr>
            <a:lvl5pPr marL="1371600" indent="0">
              <a:buNone/>
              <a:defRPr sz="1200"/>
            </a:lvl5pPr>
            <a:lvl6pPr marL="1714500" indent="0">
              <a:buNone/>
              <a:defRPr sz="1200"/>
            </a:lvl6pPr>
            <a:lvl7pPr marL="2057400" indent="0">
              <a:buNone/>
              <a:defRPr sz="1200"/>
            </a:lvl7pPr>
            <a:lvl8pPr marL="2400300" indent="0">
              <a:buNone/>
              <a:defRPr sz="1200"/>
            </a:lvl8pPr>
            <a:lvl9pPr marL="2743200" indent="0">
              <a:buNone/>
              <a:defRPr sz="12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08001" y="4025504"/>
            <a:ext cx="6447500" cy="505518"/>
          </a:xfrm>
        </p:spPr>
        <p:txBody>
          <a:bodyPr>
            <a:normAutofit/>
          </a:bodyPr>
          <a:lstStyle>
            <a:lvl1pPr marL="0" indent="0">
              <a:buNone/>
              <a:defRPr sz="90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‹#›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389974288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8001" y="457200"/>
            <a:ext cx="6447501" cy="2552700"/>
          </a:xfrm>
        </p:spPr>
        <p:txBody>
          <a:bodyPr anchor="ctr">
            <a:normAutofit/>
          </a:bodyPr>
          <a:lstStyle>
            <a:lvl1pPr algn="l">
              <a:defRPr sz="33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08001" y="3352800"/>
            <a:ext cx="6447501" cy="1178222"/>
          </a:xfrm>
        </p:spPr>
        <p:txBody>
          <a:bodyPr anchor="ctr">
            <a:normAutofit/>
          </a:bodyPr>
          <a:lstStyle>
            <a:lvl1pPr marL="0" indent="0" algn="l">
              <a:buNone/>
              <a:defRPr sz="135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‹#›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250148947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8500" y="457200"/>
            <a:ext cx="6070601" cy="2266950"/>
          </a:xfrm>
        </p:spPr>
        <p:txBody>
          <a:bodyPr anchor="ctr">
            <a:normAutofit/>
          </a:bodyPr>
          <a:lstStyle>
            <a:lvl1pPr algn="l">
              <a:defRPr sz="33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024604" y="2724150"/>
            <a:ext cx="5418393" cy="28575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2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342900" indent="0">
              <a:buFontTx/>
              <a:buNone/>
              <a:defRPr/>
            </a:lvl2pPr>
            <a:lvl3pPr marL="685800" indent="0">
              <a:buFontTx/>
              <a:buNone/>
              <a:defRPr/>
            </a:lvl3pPr>
            <a:lvl4pPr marL="1028700" indent="0">
              <a:buFontTx/>
              <a:buNone/>
              <a:defRPr/>
            </a:lvl4pPr>
            <a:lvl5pPr marL="1371600" indent="0">
              <a:buFontTx/>
              <a:buNone/>
              <a:defRPr/>
            </a:lvl5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08001" y="3352800"/>
            <a:ext cx="6447501" cy="1178222"/>
          </a:xfrm>
        </p:spPr>
        <p:txBody>
          <a:bodyPr anchor="ctr">
            <a:normAutofit/>
          </a:bodyPr>
          <a:lstStyle>
            <a:lvl1pPr marL="0" indent="0" algn="l">
              <a:buNone/>
              <a:defRPr sz="135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‹#›</a:t>
            </a:fld>
            <a:endParaRPr lang="en"/>
          </a:p>
        </p:txBody>
      </p:sp>
      <p:sp>
        <p:nvSpPr>
          <p:cNvPr id="20" name="TextBox 19"/>
          <p:cNvSpPr txBox="1"/>
          <p:nvPr/>
        </p:nvSpPr>
        <p:spPr>
          <a:xfrm>
            <a:off x="406403" y="592784"/>
            <a:ext cx="457200" cy="438582"/>
          </a:xfrm>
          <a:prstGeom prst="rect">
            <a:avLst/>
          </a:prstGeom>
        </p:spPr>
        <p:txBody>
          <a:bodyPr vert="horz" lIns="68580" tIns="34290" rIns="68580" bIns="34290" rtlCol="0" anchor="ctr">
            <a:noAutofit/>
          </a:bodyPr>
          <a:lstStyle/>
          <a:p>
            <a:pPr lvl="0"/>
            <a:r>
              <a:rPr lang="en-US" sz="6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6669758" y="2164917"/>
            <a:ext cx="457200" cy="438582"/>
          </a:xfrm>
          <a:prstGeom prst="rect">
            <a:avLst/>
          </a:prstGeom>
        </p:spPr>
        <p:txBody>
          <a:bodyPr vert="horz" lIns="68580" tIns="34290" rIns="68580" bIns="34290" rtlCol="0" anchor="ctr">
            <a:noAutofit/>
          </a:bodyPr>
          <a:lstStyle/>
          <a:p>
            <a:pPr lvl="0"/>
            <a:r>
              <a:rPr lang="en-US" sz="6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sz="1050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03643500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8001" y="1448991"/>
            <a:ext cx="6447501" cy="1946595"/>
          </a:xfrm>
        </p:spPr>
        <p:txBody>
          <a:bodyPr anchor="b">
            <a:normAutofit/>
          </a:bodyPr>
          <a:lstStyle>
            <a:lvl1pPr algn="l">
              <a:defRPr sz="33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08001" y="3395586"/>
            <a:ext cx="6447501" cy="1135436"/>
          </a:xfrm>
        </p:spPr>
        <p:txBody>
          <a:bodyPr anchor="t">
            <a:normAutofit/>
          </a:bodyPr>
          <a:lstStyle>
            <a:lvl1pPr marL="0" indent="0" algn="l">
              <a:buNone/>
              <a:defRPr sz="135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‹#›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550050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8500" y="457200"/>
            <a:ext cx="6070601" cy="2266950"/>
          </a:xfrm>
        </p:spPr>
        <p:txBody>
          <a:bodyPr anchor="ctr">
            <a:normAutofit/>
          </a:bodyPr>
          <a:lstStyle>
            <a:lvl1pPr algn="l">
              <a:defRPr sz="33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507999" y="3009900"/>
            <a:ext cx="6447502" cy="385686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342900" indent="0">
              <a:buFontTx/>
              <a:buNone/>
              <a:defRPr/>
            </a:lvl2pPr>
            <a:lvl3pPr marL="685800" indent="0">
              <a:buFontTx/>
              <a:buNone/>
              <a:defRPr/>
            </a:lvl3pPr>
            <a:lvl4pPr marL="1028700" indent="0">
              <a:buFontTx/>
              <a:buNone/>
              <a:defRPr/>
            </a:lvl4pPr>
            <a:lvl5pPr marL="1371600" indent="0">
              <a:buFontTx/>
              <a:buNone/>
              <a:defRPr/>
            </a:lvl5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08001" y="3395586"/>
            <a:ext cx="6447501" cy="1135436"/>
          </a:xfrm>
        </p:spPr>
        <p:txBody>
          <a:bodyPr anchor="t">
            <a:normAutofit/>
          </a:bodyPr>
          <a:lstStyle>
            <a:lvl1pPr marL="0" indent="0" algn="l">
              <a:buNone/>
              <a:defRPr sz="135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‹#›</a:t>
            </a:fld>
            <a:endParaRPr lang="en"/>
          </a:p>
        </p:txBody>
      </p:sp>
      <p:sp>
        <p:nvSpPr>
          <p:cNvPr id="24" name="TextBox 23"/>
          <p:cNvSpPr txBox="1"/>
          <p:nvPr/>
        </p:nvSpPr>
        <p:spPr>
          <a:xfrm>
            <a:off x="406403" y="592784"/>
            <a:ext cx="457200" cy="438582"/>
          </a:xfrm>
          <a:prstGeom prst="rect">
            <a:avLst/>
          </a:prstGeom>
        </p:spPr>
        <p:txBody>
          <a:bodyPr vert="horz" lIns="68580" tIns="34290" rIns="68580" bIns="34290" rtlCol="0" anchor="ctr">
            <a:noAutofit/>
          </a:bodyPr>
          <a:lstStyle/>
          <a:p>
            <a:pPr lvl="0"/>
            <a:r>
              <a:rPr lang="en-US" sz="6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669758" y="2164917"/>
            <a:ext cx="457200" cy="438582"/>
          </a:xfrm>
          <a:prstGeom prst="rect">
            <a:avLst/>
          </a:prstGeom>
        </p:spPr>
        <p:txBody>
          <a:bodyPr vert="horz" lIns="68580" tIns="34290" rIns="68580" bIns="34290" rtlCol="0" anchor="ctr">
            <a:noAutofit/>
          </a:bodyPr>
          <a:lstStyle/>
          <a:p>
            <a:pPr lvl="0"/>
            <a:r>
              <a:rPr lang="en-US" sz="6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64051023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4350" y="457200"/>
            <a:ext cx="6441152" cy="2266950"/>
          </a:xfrm>
        </p:spPr>
        <p:txBody>
          <a:bodyPr anchor="ctr">
            <a:normAutofit/>
          </a:bodyPr>
          <a:lstStyle>
            <a:lvl1pPr algn="l">
              <a:defRPr sz="33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507999" y="3009900"/>
            <a:ext cx="6447502" cy="385686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1800">
                <a:solidFill>
                  <a:schemeClr val="accent1"/>
                </a:solidFill>
              </a:defRPr>
            </a:lvl1pPr>
            <a:lvl2pPr marL="342900" indent="0">
              <a:buFontTx/>
              <a:buNone/>
              <a:defRPr/>
            </a:lvl2pPr>
            <a:lvl3pPr marL="685800" indent="0">
              <a:buFontTx/>
              <a:buNone/>
              <a:defRPr/>
            </a:lvl3pPr>
            <a:lvl4pPr marL="1028700" indent="0">
              <a:buFontTx/>
              <a:buNone/>
              <a:defRPr/>
            </a:lvl4pPr>
            <a:lvl5pPr marL="1371600" indent="0">
              <a:buFontTx/>
              <a:buNone/>
              <a:defRPr/>
            </a:lvl5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08001" y="3395586"/>
            <a:ext cx="6447501" cy="1135436"/>
          </a:xfrm>
        </p:spPr>
        <p:txBody>
          <a:bodyPr anchor="t">
            <a:normAutofit/>
          </a:bodyPr>
          <a:lstStyle>
            <a:lvl1pPr marL="0" indent="0" algn="l">
              <a:buNone/>
              <a:defRPr sz="135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‹#›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317097786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‹#›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217236267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975755" y="457200"/>
            <a:ext cx="978557" cy="3938588"/>
          </a:xfrm>
        </p:spPr>
        <p:txBody>
          <a:bodyPr vert="eaVert" anchor="ctr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08001" y="457200"/>
            <a:ext cx="5295113" cy="393858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‹#›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86506170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 and body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4"/>
          <p:cNvSpPr txBox="1">
            <a:spLocks noGrp="1"/>
          </p:cNvSpPr>
          <p:nvPr>
            <p:ph type="title"/>
          </p:nvPr>
        </p:nvSpPr>
        <p:spPr>
          <a:xfrm>
            <a:off x="311700" y="292850"/>
            <a:ext cx="8520600" cy="801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body" idx="1"/>
          </p:nvPr>
        </p:nvSpPr>
        <p:spPr>
          <a:xfrm>
            <a:off x="311700" y="1228675"/>
            <a:ext cx="8520600" cy="3340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20" name="Google Shape;20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08501785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 and two columns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5"/>
          <p:cNvSpPr txBox="1">
            <a:spLocks noGrp="1"/>
          </p:cNvSpPr>
          <p:nvPr>
            <p:ph type="title"/>
          </p:nvPr>
        </p:nvSpPr>
        <p:spPr>
          <a:xfrm>
            <a:off x="311700" y="292850"/>
            <a:ext cx="8520600" cy="801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1"/>
          </p:nvPr>
        </p:nvSpPr>
        <p:spPr>
          <a:xfrm>
            <a:off x="311700" y="1228675"/>
            <a:ext cx="3999900" cy="3340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body" idx="2"/>
          </p:nvPr>
        </p:nvSpPr>
        <p:spPr>
          <a:xfrm>
            <a:off x="4832400" y="1228675"/>
            <a:ext cx="3999900" cy="3340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5" name="Google Shape;25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32670460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6350"/>
            <a:ext cx="9144000" cy="5149850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08001" y="457200"/>
            <a:ext cx="6447501" cy="9906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08001" y="1620442"/>
            <a:ext cx="6447501" cy="291058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403850" y="4531022"/>
            <a:ext cx="683954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67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08001" y="4531022"/>
            <a:ext cx="4723209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67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42998" y="4531022"/>
            <a:ext cx="512504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675">
                <a:solidFill>
                  <a:schemeClr val="accent1"/>
                </a:solidFill>
              </a:defRPr>
            </a:lvl1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‹#›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21777206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9" r:id="rId1"/>
    <p:sldLayoutId id="2147483680" r:id="rId2"/>
    <p:sldLayoutId id="2147483681" r:id="rId3"/>
    <p:sldLayoutId id="2147483682" r:id="rId4"/>
    <p:sldLayoutId id="2147483683" r:id="rId5"/>
    <p:sldLayoutId id="2147483684" r:id="rId6"/>
    <p:sldLayoutId id="2147483685" r:id="rId7"/>
    <p:sldLayoutId id="2147483686" r:id="rId8"/>
    <p:sldLayoutId id="2147483687" r:id="rId9"/>
    <p:sldLayoutId id="2147483688" r:id="rId10"/>
    <p:sldLayoutId id="2147483689" r:id="rId11"/>
    <p:sldLayoutId id="2147483690" r:id="rId12"/>
    <p:sldLayoutId id="2147483691" r:id="rId13"/>
    <p:sldLayoutId id="2147483692" r:id="rId14"/>
    <p:sldLayoutId id="2147483693" r:id="rId15"/>
    <p:sldLayoutId id="2147483694" r:id="rId16"/>
    <p:sldLayoutId id="2147483695" r:id="rId17"/>
    <p:sldLayoutId id="2147483696" r:id="rId18"/>
  </p:sldLayoutIdLst>
  <p:hf hdr="0" ftr="0" dt="0"/>
  <p:txStyles>
    <p:titleStyle>
      <a:lvl1pPr algn="l" defTabSz="342900" rtl="0" eaLnBrk="1" latinLnBrk="0" hangingPunct="1">
        <a:spcBef>
          <a:spcPct val="0"/>
        </a:spcBef>
        <a:buNone/>
        <a:defRPr sz="27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57175" indent="-257175" algn="l" defTabSz="342900" rtl="0" eaLnBrk="1" latinLnBrk="0" hangingPunct="1">
        <a:spcBef>
          <a:spcPts val="75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35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ts val="75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ts val="75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05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ts val="75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9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ts val="75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9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ts val="75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9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ts val="75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9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ts val="75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9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ts val="75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9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mailto:rjcavazos@wisd.us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png"/><Relationship Id="rId5" Type="http://schemas.openxmlformats.org/officeDocument/2006/relationships/hyperlink" Target="https://www.wisd.us/departments/assistant-superintendent-for-administration/business-finance" TargetMode="External"/><Relationship Id="rId4" Type="http://schemas.openxmlformats.org/officeDocument/2006/relationships/hyperlink" Target="mailto:mailtoddrodriguez@wisd.us" TargetMode="Externa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7.xml"/><Relationship Id="rId5" Type="http://schemas.openxmlformats.org/officeDocument/2006/relationships/image" Target="../media/image3.png"/><Relationship Id="rId4" Type="http://schemas.openxmlformats.org/officeDocument/2006/relationships/hyperlink" Target="https://pol.tasb.org/PolicyOnline/PolicyDetails?key=644&amp;code=CFD#localTabContent" TargetMode="Externa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8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https://squaremeals.org/Portals/8/files/NSLP%20Resources/Smart%20Snacks%20One-Pager.pdf?ver=_yh8AeoLfepi9lCnTl8WBg%3d%3d" TargetMode="External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8.xml"/><Relationship Id="rId5" Type="http://schemas.openxmlformats.org/officeDocument/2006/relationships/image" Target="../media/image4.png"/><Relationship Id="rId4" Type="http://schemas.openxmlformats.org/officeDocument/2006/relationships/hyperlink" Target="mailto:bgracia@wisd.us" TargetMode="Externa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7.xml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wisd.us/departments/assistant-superintendent-for-administration/business-finance/documents-forms" TargetMode="External"/><Relationship Id="rId3" Type="http://schemas.openxmlformats.org/officeDocument/2006/relationships/hyperlink" Target="Forms/Class%20Receipt%20Record%20Form.doc" TargetMode="External"/><Relationship Id="rId7" Type="http://schemas.openxmlformats.org/officeDocument/2006/relationships/hyperlink" Target="file:///\\934nas01\Business%20Office\rjcavazos\Student%20Activity\Forms\SPONSORFORM.pdf" TargetMode="External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7.xml"/><Relationship Id="rId6" Type="http://schemas.openxmlformats.org/officeDocument/2006/relationships/hyperlink" Target="Forms/ACTUAL%20STATEMENT%20OF%20FUNDRAISER%20EXPENDITURES.doc" TargetMode="External"/><Relationship Id="rId5" Type="http://schemas.openxmlformats.org/officeDocument/2006/relationships/hyperlink" Target="Forms/FUNDRAISER%20Projection%20Sheet.doc" TargetMode="External"/><Relationship Id="rId4" Type="http://schemas.openxmlformats.org/officeDocument/2006/relationships/hyperlink" Target="Forms/Payment%20Voucher.doc" TargetMode="Externa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hyperlink" Target="Forms/SPONSORFORM.pdf" TargetMode="External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7.xml"/><Relationship Id="rId4" Type="http://schemas.openxmlformats.org/officeDocument/2006/relationships/image" Target="../media/image4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wisd.us/departments/assistant-superintendent-for-administration/business-finance" TargetMode="External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7.xml"/><Relationship Id="rId6" Type="http://schemas.openxmlformats.org/officeDocument/2006/relationships/hyperlink" Target="mailto:darobledo@wisd.us" TargetMode="External"/><Relationship Id="rId5" Type="http://schemas.openxmlformats.org/officeDocument/2006/relationships/hyperlink" Target="mailto:ddrodriguez@wisd.us" TargetMode="External"/><Relationship Id="rId4" Type="http://schemas.openxmlformats.org/officeDocument/2006/relationships/hyperlink" Target="mailto:rjcavazos@wisd.us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8" name="Google Shape;908;p107"/>
          <p:cNvSpPr txBox="1">
            <a:spLocks noGrp="1"/>
          </p:cNvSpPr>
          <p:nvPr>
            <p:ph type="subTitle" idx="1"/>
          </p:nvPr>
        </p:nvSpPr>
        <p:spPr>
          <a:xfrm>
            <a:off x="1137498" y="3733125"/>
            <a:ext cx="5651778" cy="1167898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 fontScale="92500" lnSpcReduction="20000"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 smtClean="0"/>
              <a:t>Presentation Prepared by: Business Office Professionals</a:t>
            </a: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 smtClean="0"/>
              <a:t>Presenters: Rene Cavazos, </a:t>
            </a:r>
            <a:r>
              <a:rPr lang="en-US" dirty="0" smtClean="0"/>
              <a:t>Accountant</a:t>
            </a: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 smtClean="0"/>
              <a:t>Deborah Rodriguez,</a:t>
            </a:r>
            <a:r>
              <a:rPr lang="en-US" dirty="0"/>
              <a:t> </a:t>
            </a:r>
            <a:r>
              <a:rPr lang="en-US" dirty="0" smtClean="0"/>
              <a:t>Executive Director-Payroll, Bond, &amp; Finance</a:t>
            </a:r>
            <a:endParaRPr dirty="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u="sng" dirty="0" smtClean="0">
                <a:solidFill>
                  <a:srgbClr val="7030A0"/>
                </a:solidFill>
                <a:hlinkClick r:id="rId3"/>
              </a:rPr>
              <a:t>rjcavazos@wisd.us</a:t>
            </a:r>
            <a:r>
              <a:rPr lang="en" u="sng" dirty="0" smtClean="0">
                <a:solidFill>
                  <a:srgbClr val="7030A0"/>
                </a:solidFill>
              </a:rPr>
              <a:t> </a:t>
            </a: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u="sng" dirty="0" smtClean="0">
                <a:solidFill>
                  <a:srgbClr val="7030A0"/>
                </a:solidFill>
                <a:hlinkClick r:id="rId4"/>
              </a:rPr>
              <a:t>ddrodriguez@wisd.us</a:t>
            </a:r>
            <a:endParaRPr dirty="0">
              <a:solidFill>
                <a:srgbClr val="7030A0"/>
              </a:solidFill>
            </a:endParaRPr>
          </a:p>
          <a:p>
            <a:pPr lvl="0" algn="ctr">
              <a:spcBef>
                <a:spcPts val="0"/>
              </a:spcBef>
            </a:pPr>
            <a:r>
              <a:rPr lang="en-US" dirty="0" smtClean="0"/>
              <a:t> </a:t>
            </a:r>
            <a:r>
              <a:rPr lang="en-US" dirty="0" smtClean="0">
                <a:hlinkClick r:id="rId5"/>
              </a:rPr>
              <a:t>Business Office Website</a:t>
            </a:r>
            <a:endParaRPr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37498" y="332408"/>
            <a:ext cx="5825202" cy="1234727"/>
          </a:xfrm>
        </p:spPr>
        <p:txBody>
          <a:bodyPr/>
          <a:lstStyle/>
          <a:p>
            <a:pPr algn="ctr"/>
            <a:r>
              <a:rPr lang="en-US" dirty="0" smtClean="0"/>
              <a:t>Activity Funds </a:t>
            </a:r>
            <a:r>
              <a:rPr lang="en-US" smtClean="0"/>
              <a:t>Refresher  </a:t>
            </a:r>
            <a:r>
              <a:rPr lang="en-US" dirty="0" smtClean="0"/>
              <a:t>2024-2025</a:t>
            </a:r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942219" y="1715174"/>
            <a:ext cx="2042337" cy="201795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29838" y="898168"/>
            <a:ext cx="2915692" cy="391713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Governance – Board Policy </a:t>
            </a:r>
            <a:r>
              <a:rPr lang="en-US" dirty="0" smtClean="0">
                <a:hlinkClick r:id="rId4"/>
              </a:rPr>
              <a:t>CFD Local</a:t>
            </a:r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712765" y="1"/>
            <a:ext cx="1431235" cy="1414146"/>
          </a:xfrm>
          <a:prstGeom prst="rect">
            <a:avLst/>
          </a:prstGeom>
        </p:spPr>
      </p:pic>
      <p:sp>
        <p:nvSpPr>
          <p:cNvPr id="4" name="Slide Number Placeholder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2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34602226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6" name="Google Shape;926;p110"/>
          <p:cNvSpPr txBox="1">
            <a:spLocks noGrp="1"/>
          </p:cNvSpPr>
          <p:nvPr>
            <p:ph type="body" idx="1"/>
          </p:nvPr>
        </p:nvSpPr>
        <p:spPr>
          <a:xfrm>
            <a:off x="311700" y="1228675"/>
            <a:ext cx="6890857" cy="3340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700"/>
              </a:spcBef>
              <a:spcAft>
                <a:spcPts val="0"/>
              </a:spcAft>
              <a:buNone/>
            </a:pPr>
            <a:r>
              <a:rPr lang="en-US" sz="2400" dirty="0" smtClean="0">
                <a:solidFill>
                  <a:srgbClr val="262626"/>
                </a:solidFill>
                <a:latin typeface="Arial"/>
                <a:ea typeface="Arial"/>
                <a:cs typeface="Arial"/>
                <a:sym typeface="Arial"/>
              </a:rPr>
              <a:t>Activity funds are used to account for monies used to support co-curricular and extra-curricular student activities and student organizations.</a:t>
            </a:r>
            <a:endParaRPr sz="2400" dirty="0">
              <a:solidFill>
                <a:srgbClr val="262626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57200" lvl="0" indent="-368300" algn="l" rtl="0">
              <a:spcBef>
                <a:spcPts val="700"/>
              </a:spcBef>
              <a:spcAft>
                <a:spcPts val="0"/>
              </a:spcAft>
              <a:buSzPts val="2200"/>
              <a:buFont typeface="Wingdings" panose="05000000000000000000" pitchFamily="2" charset="2"/>
              <a:buChar char="v"/>
            </a:pPr>
            <a:r>
              <a:rPr lang="en-US" sz="2400" dirty="0" smtClean="0">
                <a:solidFill>
                  <a:srgbClr val="262626"/>
                </a:solidFill>
                <a:latin typeface="Arial"/>
                <a:ea typeface="Arial"/>
                <a:cs typeface="Arial"/>
                <a:sym typeface="Arial"/>
              </a:rPr>
              <a:t>There are two types of activity funds</a:t>
            </a:r>
          </a:p>
          <a:p>
            <a:pPr lvl="1" indent="-368300">
              <a:spcBef>
                <a:spcPts val="700"/>
              </a:spcBef>
              <a:buSzPts val="2200"/>
              <a:buFont typeface="Arial" panose="020B0604020202020204" pitchFamily="34" charset="0"/>
              <a:buChar char="•"/>
            </a:pPr>
            <a:r>
              <a:rPr lang="en-US" sz="1600" dirty="0" smtClean="0">
                <a:solidFill>
                  <a:srgbClr val="262626"/>
                </a:solidFill>
                <a:latin typeface="Arial"/>
                <a:cs typeface="Arial"/>
                <a:sym typeface="Arial"/>
              </a:rPr>
              <a:t>District / Campus Activity Funds (CAF - 461)</a:t>
            </a:r>
          </a:p>
          <a:p>
            <a:pPr lvl="1" indent="-368300">
              <a:spcBef>
                <a:spcPts val="700"/>
              </a:spcBef>
              <a:buSzPts val="2200"/>
              <a:buFont typeface="Arial" panose="020B0604020202020204" pitchFamily="34" charset="0"/>
              <a:buChar char="•"/>
            </a:pPr>
            <a:r>
              <a:rPr lang="en-US" sz="1600" dirty="0" smtClean="0">
                <a:solidFill>
                  <a:srgbClr val="262626"/>
                </a:solidFill>
                <a:latin typeface="Arial"/>
                <a:cs typeface="Arial"/>
                <a:sym typeface="Arial"/>
              </a:rPr>
              <a:t>Student Activity Funds (SAF - 865)</a:t>
            </a:r>
            <a:endParaRPr sz="1600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Activity Funds Overview</a:t>
            </a:r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12765" y="1"/>
            <a:ext cx="1431235" cy="1414146"/>
          </a:xfrm>
          <a:prstGeom prst="rect">
            <a:avLst/>
          </a:prstGeom>
        </p:spPr>
      </p:pic>
      <p:sp>
        <p:nvSpPr>
          <p:cNvPr id="4" name="Slide Number Placeholder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3</a:t>
            </a:fld>
            <a:endParaRPr lang="en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6" name="Google Shape;926;p110"/>
          <p:cNvSpPr txBox="1">
            <a:spLocks noGrp="1"/>
          </p:cNvSpPr>
          <p:nvPr>
            <p:ph type="body" idx="1"/>
          </p:nvPr>
        </p:nvSpPr>
        <p:spPr>
          <a:xfrm>
            <a:off x="311700" y="1228675"/>
            <a:ext cx="6804717" cy="3340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700"/>
              </a:spcBef>
              <a:spcAft>
                <a:spcPts val="0"/>
              </a:spcAft>
              <a:buNone/>
            </a:pPr>
            <a:r>
              <a:rPr lang="en-US" sz="2000" dirty="0" smtClean="0">
                <a:solidFill>
                  <a:srgbClr val="262626"/>
                </a:solidFill>
                <a:latin typeface="Arial"/>
                <a:ea typeface="Arial"/>
                <a:cs typeface="Arial"/>
                <a:sym typeface="Arial"/>
              </a:rPr>
              <a:t>Campus Activity Funds (CAF) are </a:t>
            </a:r>
            <a:r>
              <a:rPr lang="en-US" sz="2000" b="1" dirty="0" smtClean="0">
                <a:solidFill>
                  <a:srgbClr val="262626"/>
                </a:solidFill>
                <a:latin typeface="Arial"/>
                <a:ea typeface="Arial"/>
                <a:cs typeface="Arial"/>
                <a:sym typeface="Arial"/>
              </a:rPr>
              <a:t>public funds </a:t>
            </a:r>
            <a:r>
              <a:rPr lang="en-US" sz="2000" dirty="0" smtClean="0">
                <a:solidFill>
                  <a:srgbClr val="262626"/>
                </a:solidFill>
                <a:latin typeface="Arial"/>
                <a:ea typeface="Arial"/>
                <a:cs typeface="Arial"/>
                <a:sym typeface="Arial"/>
              </a:rPr>
              <a:t>not in the custody and control of student or employee groups and used for the general operations of the school or facility.</a:t>
            </a:r>
            <a:endParaRPr sz="2000" dirty="0">
              <a:solidFill>
                <a:srgbClr val="262626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57200" lvl="0" indent="-368300" algn="l" rtl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SzPts val="2200"/>
              <a:buFont typeface="Arial" panose="020B0604020202020204" pitchFamily="34" charset="0"/>
              <a:buChar char="•"/>
            </a:pPr>
            <a:r>
              <a:rPr lang="en-US" dirty="0" smtClean="0">
                <a:solidFill>
                  <a:srgbClr val="262626"/>
                </a:solidFill>
                <a:latin typeface="Arial"/>
                <a:ea typeface="Arial"/>
                <a:cs typeface="Arial"/>
                <a:sym typeface="Arial"/>
              </a:rPr>
              <a:t>Funds belong to the Campus / District – campus wide</a:t>
            </a:r>
          </a:p>
          <a:p>
            <a:pPr marL="457200" lvl="0" indent="-368300" algn="l" rtl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SzPts val="2200"/>
              <a:buFont typeface="Arial" panose="020B0604020202020204" pitchFamily="34" charset="0"/>
              <a:buChar char="•"/>
            </a:pPr>
            <a:r>
              <a:rPr lang="en-US" dirty="0" smtClean="0">
                <a:solidFill>
                  <a:srgbClr val="262626"/>
                </a:solidFill>
                <a:latin typeface="Arial"/>
                <a:cs typeface="Arial"/>
                <a:sym typeface="Arial"/>
              </a:rPr>
              <a:t>Money raised locally at the campus or donated to the school</a:t>
            </a:r>
          </a:p>
          <a:p>
            <a:pPr marL="457200" lvl="0" indent="-368300" algn="l" rtl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SzPts val="2200"/>
              <a:buFont typeface="Arial" panose="020B0604020202020204" pitchFamily="34" charset="0"/>
              <a:buChar char="•"/>
            </a:pPr>
            <a:r>
              <a:rPr lang="en-US" dirty="0" smtClean="0">
                <a:solidFill>
                  <a:schemeClr val="tx1"/>
                </a:solidFill>
                <a:latin typeface="Arial"/>
                <a:cs typeface="Arial"/>
                <a:sym typeface="Arial"/>
              </a:rPr>
              <a:t>Accounts include school office and departmental accounts </a:t>
            </a:r>
          </a:p>
          <a:p>
            <a:pPr indent="-368300">
              <a:lnSpc>
                <a:spcPct val="100000"/>
              </a:lnSpc>
              <a:spcBef>
                <a:spcPts val="700"/>
              </a:spcBef>
              <a:buSzPts val="2200"/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262626"/>
                </a:solidFill>
                <a:latin typeface="Arial"/>
                <a:cs typeface="Arial"/>
                <a:sym typeface="Arial"/>
              </a:rPr>
              <a:t>Expenditures should benefit student body or promote campus goals, such as improving </a:t>
            </a:r>
            <a:r>
              <a:rPr lang="en-US" dirty="0" smtClean="0">
                <a:solidFill>
                  <a:srgbClr val="262626"/>
                </a:solidFill>
                <a:latin typeface="Arial"/>
                <a:cs typeface="Arial"/>
                <a:sym typeface="Arial"/>
              </a:rPr>
              <a:t>student &amp; employee morale</a:t>
            </a:r>
          </a:p>
          <a:p>
            <a:pPr indent="-368300">
              <a:lnSpc>
                <a:spcPct val="100000"/>
              </a:lnSpc>
              <a:spcBef>
                <a:spcPts val="700"/>
              </a:spcBef>
              <a:buSzPts val="2200"/>
              <a:buFont typeface="Arial" panose="020B0604020202020204" pitchFamily="34" charset="0"/>
              <a:buChar char="•"/>
            </a:pPr>
            <a:r>
              <a:rPr lang="en-US" dirty="0" smtClean="0">
                <a:solidFill>
                  <a:srgbClr val="262626"/>
                </a:solidFill>
                <a:latin typeface="Arial"/>
                <a:cs typeface="Arial"/>
                <a:sym typeface="Arial"/>
              </a:rPr>
              <a:t>Approval of disbursing funds rests with school district employees (Ex: Principal, Planning Committees, </a:t>
            </a:r>
            <a:r>
              <a:rPr lang="en-US" dirty="0">
                <a:solidFill>
                  <a:srgbClr val="262626"/>
                </a:solidFill>
                <a:latin typeface="Arial"/>
                <a:cs typeface="Arial"/>
                <a:sym typeface="Arial"/>
              </a:rPr>
              <a:t>D</a:t>
            </a:r>
            <a:r>
              <a:rPr lang="en-US" dirty="0" smtClean="0">
                <a:solidFill>
                  <a:srgbClr val="262626"/>
                </a:solidFill>
                <a:latin typeface="Arial"/>
                <a:cs typeface="Arial"/>
                <a:sym typeface="Arial"/>
              </a:rPr>
              <a:t>epartment Chairperson)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11316" y="0"/>
            <a:ext cx="1432684" cy="1414395"/>
          </a:xfrm>
          <a:prstGeom prst="rect">
            <a:avLst/>
          </a:prstGeom>
        </p:spPr>
      </p:pic>
      <p:sp>
        <p:nvSpPr>
          <p:cNvPr id="3" name="Slide Number Placeholder 2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4</a:t>
            </a:fld>
            <a:endParaRPr lang="en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Campus Activity Funds (CAF)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666416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6" name="Google Shape;926;p110"/>
          <p:cNvSpPr txBox="1">
            <a:spLocks noGrp="1"/>
          </p:cNvSpPr>
          <p:nvPr>
            <p:ph type="body" idx="1"/>
          </p:nvPr>
        </p:nvSpPr>
        <p:spPr>
          <a:xfrm>
            <a:off x="311700" y="1228675"/>
            <a:ext cx="6685448" cy="3506876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88900" indent="0">
              <a:spcBef>
                <a:spcPts val="700"/>
              </a:spcBef>
              <a:buClr>
                <a:srgbClr val="262626"/>
              </a:buClr>
              <a:buSzPts val="2200"/>
              <a:buNone/>
            </a:pPr>
            <a:r>
              <a:rPr lang="en-US" sz="2000" dirty="0" smtClean="0">
                <a:solidFill>
                  <a:srgbClr val="262626"/>
                </a:solidFill>
                <a:latin typeface="Arial"/>
                <a:ea typeface="Arial"/>
                <a:cs typeface="Arial"/>
                <a:sym typeface="Arial"/>
              </a:rPr>
              <a:t>Direct or indirect benefit to students</a:t>
            </a:r>
          </a:p>
          <a:p>
            <a:pPr marL="717550" lvl="1" indent="-171450">
              <a:spcBef>
                <a:spcPts val="700"/>
              </a:spcBef>
              <a:buSzPts val="2200"/>
              <a:buFont typeface="Arial" panose="020B0604020202020204" pitchFamily="34" charset="0"/>
              <a:buChar char="•"/>
            </a:pPr>
            <a:r>
              <a:rPr lang="en-US" sz="1600" dirty="0" smtClean="0">
                <a:solidFill>
                  <a:srgbClr val="262626"/>
                </a:solidFill>
                <a:latin typeface="Arial"/>
                <a:ea typeface="Arial"/>
                <a:cs typeface="Arial"/>
                <a:sym typeface="Arial"/>
              </a:rPr>
              <a:t>Field trips – admission fees</a:t>
            </a:r>
          </a:p>
          <a:p>
            <a:pPr marL="717550" lvl="1" indent="-171450">
              <a:spcBef>
                <a:spcPts val="700"/>
              </a:spcBef>
              <a:buSzPts val="2200"/>
              <a:buFont typeface="Arial" panose="020B0604020202020204" pitchFamily="34" charset="0"/>
              <a:buChar char="•"/>
            </a:pPr>
            <a:r>
              <a:rPr lang="en-US" sz="1600" dirty="0" smtClean="0">
                <a:solidFill>
                  <a:srgbClr val="262626"/>
                </a:solidFill>
                <a:latin typeface="Arial"/>
                <a:ea typeface="Arial"/>
                <a:cs typeface="Arial"/>
                <a:sym typeface="Arial"/>
              </a:rPr>
              <a:t>Awards/incentives such as perfect attendance, academic awards, etc… (individual limit of $25 per semester)</a:t>
            </a:r>
          </a:p>
          <a:p>
            <a:pPr marL="717550" lvl="1" indent="-171450">
              <a:spcBef>
                <a:spcPts val="700"/>
              </a:spcBef>
              <a:buSzPts val="2200"/>
              <a:buFont typeface="Arial" panose="020B0604020202020204" pitchFamily="34" charset="0"/>
              <a:buChar char="•"/>
            </a:pPr>
            <a:r>
              <a:rPr lang="en-US" sz="1600" dirty="0" smtClean="0">
                <a:solidFill>
                  <a:srgbClr val="262626"/>
                </a:solidFill>
                <a:latin typeface="Arial"/>
                <a:ea typeface="Arial"/>
                <a:cs typeface="Arial"/>
                <a:sym typeface="Arial"/>
              </a:rPr>
              <a:t>Teacher appreciation &amp; awards (individual limit of $25 per semester)</a:t>
            </a:r>
          </a:p>
          <a:p>
            <a:pPr marL="717550" lvl="1" indent="-171450">
              <a:spcBef>
                <a:spcPts val="700"/>
              </a:spcBef>
              <a:buSzPts val="2200"/>
              <a:buFont typeface="Arial" panose="020B0604020202020204" pitchFamily="34" charset="0"/>
              <a:buChar char="•"/>
            </a:pPr>
            <a:r>
              <a:rPr lang="en-US" sz="1600" dirty="0" smtClean="0">
                <a:solidFill>
                  <a:srgbClr val="262626"/>
                </a:solidFill>
                <a:latin typeface="Arial"/>
                <a:ea typeface="Arial"/>
                <a:cs typeface="Arial"/>
                <a:sym typeface="Arial"/>
              </a:rPr>
              <a:t>Classroom or office supplies that will benefit a particular event or purpose. For example, tickets to be used for the Fall Festival. Not to be confused with your normal pens or paper.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11316" y="0"/>
            <a:ext cx="1432684" cy="1414395"/>
          </a:xfrm>
          <a:prstGeom prst="rect">
            <a:avLst/>
          </a:prstGeom>
        </p:spPr>
      </p:pic>
      <p:sp>
        <p:nvSpPr>
          <p:cNvPr id="3" name="Slide Number Placeholder 2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5</a:t>
            </a:fld>
            <a:endParaRPr lang="en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(CAF) 461 – Campus Wide Allowable Uses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812767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4" name="Google Shape;914;p108"/>
          <p:cNvSpPr txBox="1">
            <a:spLocks noGrp="1"/>
          </p:cNvSpPr>
          <p:nvPr>
            <p:ph type="body" idx="1"/>
          </p:nvPr>
        </p:nvSpPr>
        <p:spPr>
          <a:xfrm>
            <a:off x="311700" y="1228675"/>
            <a:ext cx="6711952" cy="3340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77500" lnSpcReduction="20000"/>
          </a:bodyPr>
          <a:lstStyle/>
          <a:p>
            <a:pPr marL="342900" algn="just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en" sz="2200" dirty="0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rPr>
              <a:t>Student activity funds consist of money which is received and held by the school as trustee. </a:t>
            </a:r>
            <a:r>
              <a:rPr lang="en" sz="2200" dirty="0" smtClean="0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rPr>
              <a:t>Student Activity Funds are funds generated by </a:t>
            </a:r>
            <a:r>
              <a:rPr lang="en" sz="2200" b="1" dirty="0" smtClean="0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rPr>
              <a:t>specific student groups</a:t>
            </a:r>
            <a:r>
              <a:rPr lang="en" sz="2200" dirty="0" smtClean="0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rPr>
              <a:t>, not by</a:t>
            </a:r>
            <a:r>
              <a:rPr lang="en-US" sz="2200" dirty="0" smtClean="0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rPr>
              <a:t> t</a:t>
            </a:r>
            <a:r>
              <a:rPr lang="en" sz="2200" dirty="0" smtClean="0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rPr>
              <a:t>he district or campus.</a:t>
            </a:r>
          </a:p>
          <a:p>
            <a:pPr marL="342900" algn="just">
              <a:lnSpc>
                <a:spcPct val="120000"/>
              </a:lnSpc>
              <a:buFont typeface="Arial" panose="020B0604020202020204" pitchFamily="34" charset="0"/>
              <a:buChar char="•"/>
            </a:pPr>
            <a:endParaRPr lang="en" sz="2200" dirty="0" smtClean="0">
              <a:solidFill>
                <a:srgbClr val="595959"/>
              </a:solidFill>
              <a:latin typeface="Arial"/>
              <a:ea typeface="Arial"/>
              <a:cs typeface="Arial"/>
              <a:sym typeface="Arial"/>
            </a:endParaRPr>
          </a:p>
          <a:p>
            <a:pPr marL="342900" algn="just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en" sz="2200" dirty="0" smtClean="0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rPr>
              <a:t>Decisions about the expenditure of SAF are made by the student organizations with the assistance of a school district employee sponsor.</a:t>
            </a:r>
            <a:endParaRPr sz="2200" dirty="0">
              <a:solidFill>
                <a:srgbClr val="595959"/>
              </a:solidFill>
              <a:latin typeface="Arial"/>
              <a:ea typeface="Arial"/>
              <a:cs typeface="Arial"/>
              <a:sym typeface="Arial"/>
            </a:endParaRPr>
          </a:p>
          <a:p>
            <a:pPr marL="342900" algn="just">
              <a:lnSpc>
                <a:spcPct val="120000"/>
              </a:lnSpc>
              <a:spcBef>
                <a:spcPts val="1600"/>
              </a:spcBef>
              <a:spcAft>
                <a:spcPts val="1600"/>
              </a:spcAft>
              <a:buFont typeface="Arial" panose="020B0604020202020204" pitchFamily="34" charset="0"/>
              <a:buChar char="•"/>
            </a:pPr>
            <a:r>
              <a:rPr lang="en" sz="2200" dirty="0" smtClean="0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rPr>
              <a:t>These funds shall be used </a:t>
            </a:r>
            <a:r>
              <a:rPr lang="en" sz="2200" b="1" u="sng" dirty="0" smtClean="0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rPr>
              <a:t>exclusively</a:t>
            </a:r>
            <a:r>
              <a:rPr lang="en" sz="2200" dirty="0" smtClean="0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rPr>
              <a:t> for the benefit of the students.</a:t>
            </a:r>
            <a:endParaRPr sz="2400" dirty="0"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11316" y="0"/>
            <a:ext cx="1432684" cy="1414395"/>
          </a:xfrm>
          <a:prstGeom prst="rect">
            <a:avLst/>
          </a:prstGeom>
        </p:spPr>
      </p:pic>
      <p:sp>
        <p:nvSpPr>
          <p:cNvPr id="3" name="Slide Number Placeholder 2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6</a:t>
            </a:fld>
            <a:endParaRPr lang="en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Student Activity Funds (SAF)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6" name="Google Shape;926;p110"/>
          <p:cNvSpPr txBox="1">
            <a:spLocks noGrp="1"/>
          </p:cNvSpPr>
          <p:nvPr>
            <p:ph type="body" idx="1"/>
          </p:nvPr>
        </p:nvSpPr>
        <p:spPr>
          <a:xfrm>
            <a:off x="311700" y="1228675"/>
            <a:ext cx="6512846" cy="3434542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88900" lvl="0" indent="0" algn="l" rtl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>
                <a:srgbClr val="262626"/>
              </a:buClr>
              <a:buSzPts val="2200"/>
              <a:buNone/>
            </a:pPr>
            <a:r>
              <a:rPr lang="en-US" sz="2000" dirty="0" smtClean="0">
                <a:solidFill>
                  <a:srgbClr val="262626"/>
                </a:solidFill>
                <a:latin typeface="Arial"/>
                <a:ea typeface="Arial"/>
                <a:cs typeface="Arial"/>
                <a:sym typeface="Arial"/>
              </a:rPr>
              <a:t>Direct benefit to students </a:t>
            </a:r>
          </a:p>
          <a:p>
            <a:pPr lvl="1" indent="-368300">
              <a:lnSpc>
                <a:spcPct val="100000"/>
              </a:lnSpc>
              <a:spcBef>
                <a:spcPts val="700"/>
              </a:spcBef>
              <a:buSzPts val="2200"/>
              <a:buFont typeface="Arial" panose="020B0604020202020204" pitchFamily="34" charset="0"/>
              <a:buChar char="•"/>
            </a:pPr>
            <a:r>
              <a:rPr lang="en-US" sz="1400" dirty="0" smtClean="0">
                <a:solidFill>
                  <a:srgbClr val="262626"/>
                </a:solidFill>
                <a:latin typeface="Arial"/>
                <a:ea typeface="Arial"/>
                <a:cs typeface="Arial"/>
                <a:sym typeface="Arial"/>
              </a:rPr>
              <a:t>Student trip related expenses such as meals, entry fees, lodging, transportation, etc…</a:t>
            </a:r>
          </a:p>
          <a:p>
            <a:pPr lvl="1" indent="-368300">
              <a:lnSpc>
                <a:spcPct val="100000"/>
              </a:lnSpc>
              <a:spcBef>
                <a:spcPts val="700"/>
              </a:spcBef>
              <a:buSzPts val="2200"/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rgbClr val="262626"/>
                </a:solidFill>
                <a:latin typeface="Arial"/>
                <a:ea typeface="Arial"/>
                <a:cs typeface="Arial"/>
                <a:sym typeface="Arial"/>
              </a:rPr>
              <a:t>Awards/incentives </a:t>
            </a:r>
            <a:r>
              <a:rPr lang="en-US" sz="1400" dirty="0" smtClean="0">
                <a:solidFill>
                  <a:srgbClr val="262626"/>
                </a:solidFill>
                <a:latin typeface="Arial"/>
                <a:ea typeface="Arial"/>
                <a:cs typeface="Arial"/>
                <a:sym typeface="Arial"/>
              </a:rPr>
              <a:t>(individual limit </a:t>
            </a:r>
            <a:r>
              <a:rPr lang="en-US" sz="1400" dirty="0">
                <a:solidFill>
                  <a:srgbClr val="262626"/>
                </a:solidFill>
                <a:latin typeface="Arial"/>
                <a:ea typeface="Arial"/>
                <a:cs typeface="Arial"/>
                <a:sym typeface="Arial"/>
              </a:rPr>
              <a:t>of $25 per semester)</a:t>
            </a:r>
            <a:endParaRPr lang="en-US" sz="1400" dirty="0" smtClean="0">
              <a:solidFill>
                <a:srgbClr val="262626"/>
              </a:solidFill>
              <a:latin typeface="Arial"/>
              <a:ea typeface="Arial"/>
              <a:cs typeface="Arial"/>
              <a:sym typeface="Arial"/>
            </a:endParaRPr>
          </a:p>
          <a:p>
            <a:pPr lvl="1" indent="-368300">
              <a:lnSpc>
                <a:spcPct val="100000"/>
              </a:lnSpc>
              <a:spcBef>
                <a:spcPts val="700"/>
              </a:spcBef>
              <a:buSzPts val="2200"/>
              <a:buFont typeface="Arial" panose="020B0604020202020204" pitchFamily="34" charset="0"/>
              <a:buChar char="•"/>
            </a:pPr>
            <a:r>
              <a:rPr lang="en-US" sz="1400" dirty="0" smtClean="0">
                <a:solidFill>
                  <a:srgbClr val="262626"/>
                </a:solidFill>
                <a:latin typeface="Arial"/>
                <a:ea typeface="Arial"/>
                <a:cs typeface="Arial"/>
                <a:sym typeface="Arial"/>
              </a:rPr>
              <a:t>Club supplies that will benefit the students or club purpose</a:t>
            </a:r>
          </a:p>
          <a:p>
            <a:pPr lvl="1" indent="-368300">
              <a:lnSpc>
                <a:spcPct val="100000"/>
              </a:lnSpc>
              <a:spcBef>
                <a:spcPts val="700"/>
              </a:spcBef>
              <a:buSzPts val="2200"/>
              <a:buFont typeface="Arial" panose="020B0604020202020204" pitchFamily="34" charset="0"/>
              <a:buChar char="•"/>
            </a:pPr>
            <a:r>
              <a:rPr lang="en-US" sz="1400" dirty="0" smtClean="0">
                <a:solidFill>
                  <a:srgbClr val="262626"/>
                </a:solidFill>
                <a:latin typeface="Arial"/>
                <a:ea typeface="Arial"/>
                <a:cs typeface="Arial"/>
                <a:sym typeface="Arial"/>
              </a:rPr>
              <a:t>Rentals such as equipment for events by that specific club</a:t>
            </a:r>
          </a:p>
          <a:p>
            <a:pPr lvl="1" indent="-368300">
              <a:lnSpc>
                <a:spcPct val="100000"/>
              </a:lnSpc>
              <a:spcBef>
                <a:spcPts val="700"/>
              </a:spcBef>
              <a:buSzPts val="2200"/>
              <a:buFont typeface="Arial" panose="020B0604020202020204" pitchFamily="34" charset="0"/>
              <a:buChar char="•"/>
            </a:pPr>
            <a:r>
              <a:rPr lang="en-US" sz="1400" dirty="0" smtClean="0">
                <a:solidFill>
                  <a:srgbClr val="262626"/>
                </a:solidFill>
                <a:latin typeface="Arial"/>
                <a:ea typeface="Arial"/>
                <a:cs typeface="Arial"/>
                <a:sym typeface="Arial"/>
              </a:rPr>
              <a:t>Contracted Services such as DJ Services, motivational speaker, photographer, etc. for events hosted by that specific club</a:t>
            </a:r>
          </a:p>
          <a:p>
            <a:pPr lvl="1" indent="-368300">
              <a:spcBef>
                <a:spcPts val="700"/>
              </a:spcBef>
              <a:buSzPts val="2200"/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rgbClr val="262626"/>
                </a:solidFill>
                <a:latin typeface="Arial"/>
                <a:ea typeface="Arial"/>
                <a:cs typeface="Arial"/>
                <a:sym typeface="Arial"/>
              </a:rPr>
              <a:t>Training / meeting refreshments (for in-service and staff meetings, retirement receptions</a:t>
            </a:r>
            <a:r>
              <a:rPr lang="en-US" sz="1400" dirty="0" smtClean="0">
                <a:solidFill>
                  <a:srgbClr val="262626"/>
                </a:solidFill>
                <a:latin typeface="Arial"/>
                <a:ea typeface="Arial"/>
                <a:cs typeface="Arial"/>
                <a:sym typeface="Arial"/>
              </a:rPr>
              <a:t>) *Faculty account to be used on staff only.</a:t>
            </a:r>
            <a:endParaRPr lang="en-US" sz="1400" dirty="0">
              <a:solidFill>
                <a:srgbClr val="262626"/>
              </a:solidFill>
              <a:latin typeface="Arial"/>
              <a:ea typeface="Arial"/>
              <a:cs typeface="Arial"/>
              <a:sym typeface="Arial"/>
            </a:endParaRPr>
          </a:p>
          <a:p>
            <a:pPr lvl="1" indent="-368300">
              <a:lnSpc>
                <a:spcPct val="100000"/>
              </a:lnSpc>
              <a:spcBef>
                <a:spcPts val="700"/>
              </a:spcBef>
              <a:buSzPts val="2200"/>
              <a:buFont typeface="Arial" panose="020B0604020202020204" pitchFamily="34" charset="0"/>
              <a:buChar char="•"/>
            </a:pPr>
            <a:endParaRPr lang="en-US" sz="1600" dirty="0" smtClean="0">
              <a:solidFill>
                <a:srgbClr val="262626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11316" y="0"/>
            <a:ext cx="1432684" cy="1414395"/>
          </a:xfrm>
          <a:prstGeom prst="rect">
            <a:avLst/>
          </a:prstGeom>
        </p:spPr>
      </p:pic>
      <p:sp>
        <p:nvSpPr>
          <p:cNvPr id="3" name="Slide Number Placeholder 2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7</a:t>
            </a:fld>
            <a:endParaRPr lang="en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(SAF) 865 - Allowable Uses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885919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8" name="Google Shape;938;p112"/>
          <p:cNvSpPr txBox="1">
            <a:spLocks noGrp="1"/>
          </p:cNvSpPr>
          <p:nvPr>
            <p:ph type="body" idx="1"/>
          </p:nvPr>
        </p:nvSpPr>
        <p:spPr>
          <a:xfrm>
            <a:off x="311700" y="1228675"/>
            <a:ext cx="3511552" cy="3340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2500" lnSpcReduction="1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b="1" dirty="0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rPr>
              <a:t>STUDENT </a:t>
            </a:r>
            <a:r>
              <a:rPr lang="en" b="1" dirty="0" smtClean="0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rPr>
              <a:t>ACTIVITY (865)</a:t>
            </a:r>
            <a:endParaRPr b="1" dirty="0" smtClean="0">
              <a:solidFill>
                <a:srgbClr val="595959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57200" lvl="0" indent="-304800" algn="l" rtl="0">
              <a:spcBef>
                <a:spcPts val="1200"/>
              </a:spcBef>
              <a:spcAft>
                <a:spcPts val="0"/>
              </a:spcAft>
              <a:buSzPts val="1200"/>
              <a:buFont typeface="Arial"/>
              <a:buChar char="●"/>
            </a:pPr>
            <a:r>
              <a:rPr lang="en" sz="1200" b="1" dirty="0" smtClean="0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rPr>
              <a:t>Funds raised by specific group of students must be used to benefit that particular group.	</a:t>
            </a:r>
            <a:endParaRPr sz="1200" b="1" dirty="0" smtClean="0">
              <a:solidFill>
                <a:srgbClr val="595959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57200" lvl="0" indent="-304800" algn="l" rtl="0">
              <a:spcBef>
                <a:spcPts val="0"/>
              </a:spcBef>
              <a:spcAft>
                <a:spcPts val="0"/>
              </a:spcAft>
              <a:buSzPts val="1200"/>
              <a:buFont typeface="Arial"/>
              <a:buChar char="●"/>
            </a:pPr>
            <a:r>
              <a:rPr lang="en" sz="1200" b="1" dirty="0" smtClean="0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rPr>
              <a:t>Bank </a:t>
            </a:r>
            <a:r>
              <a:rPr lang="en" sz="1200" b="1" dirty="0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rPr>
              <a:t>account for your </a:t>
            </a:r>
            <a:r>
              <a:rPr lang="en" sz="1200" b="1" dirty="0" smtClean="0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rPr>
              <a:t>campus</a:t>
            </a:r>
            <a:endParaRPr sz="1200" b="1" dirty="0">
              <a:solidFill>
                <a:srgbClr val="595959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57200" lvl="0" indent="-304800" algn="l" rtl="0">
              <a:spcBef>
                <a:spcPts val="0"/>
              </a:spcBef>
              <a:spcAft>
                <a:spcPts val="0"/>
              </a:spcAft>
              <a:buSzPts val="1200"/>
              <a:buFont typeface="Arial"/>
              <a:buChar char="●"/>
            </a:pPr>
            <a:r>
              <a:rPr lang="en" sz="1200" b="1" dirty="0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rPr>
              <a:t>Use school check for </a:t>
            </a:r>
            <a:r>
              <a:rPr lang="en" sz="1200" b="1" dirty="0" smtClean="0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rPr>
              <a:t>purchases (with approved payment voucher) </a:t>
            </a:r>
            <a:endParaRPr sz="1200" b="1" dirty="0">
              <a:solidFill>
                <a:srgbClr val="595959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57200" lvl="0" indent="-304800" algn="l" rtl="0">
              <a:spcBef>
                <a:spcPts val="0"/>
              </a:spcBef>
              <a:spcAft>
                <a:spcPts val="0"/>
              </a:spcAft>
              <a:buSzPts val="1200"/>
              <a:buFont typeface="Arial"/>
              <a:buChar char="●"/>
            </a:pPr>
            <a:r>
              <a:rPr lang="en" sz="1200" b="1" dirty="0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rPr>
              <a:t>No </a:t>
            </a:r>
            <a:r>
              <a:rPr lang="en-US" sz="1200" b="1" dirty="0" smtClean="0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rPr>
              <a:t>Purchase Order Required</a:t>
            </a:r>
            <a:endParaRPr sz="1200" b="1" dirty="0">
              <a:solidFill>
                <a:srgbClr val="595959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57200" lvl="0" indent="-304800" algn="l" rtl="0">
              <a:spcBef>
                <a:spcPts val="0"/>
              </a:spcBef>
              <a:spcAft>
                <a:spcPts val="0"/>
              </a:spcAft>
              <a:buSzPts val="1200"/>
              <a:buFont typeface="Arial"/>
              <a:buChar char="●"/>
            </a:pPr>
            <a:r>
              <a:rPr lang="en" sz="1200" b="1" dirty="0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rPr>
              <a:t>Payment Voucher </a:t>
            </a:r>
            <a:r>
              <a:rPr lang="en" sz="1200" b="1" dirty="0" smtClean="0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rPr>
              <a:t>REQUIRED with ALL required signatures (sponsor &amp; principal) for purchases.</a:t>
            </a:r>
            <a:endParaRPr sz="1200" b="1" dirty="0">
              <a:solidFill>
                <a:srgbClr val="595959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57200" lvl="0" indent="-304800" algn="l" rtl="0">
              <a:spcBef>
                <a:spcPts val="0"/>
              </a:spcBef>
              <a:spcAft>
                <a:spcPts val="0"/>
              </a:spcAft>
              <a:buSzPts val="1200"/>
              <a:buFont typeface="Arial"/>
              <a:buChar char="●"/>
            </a:pPr>
            <a:r>
              <a:rPr lang="en" sz="1200" b="1" dirty="0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rPr>
              <a:t>Theses funds </a:t>
            </a:r>
            <a:r>
              <a:rPr lang="en" sz="1200" b="1" dirty="0" smtClean="0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rPr>
              <a:t>CANNOT  </a:t>
            </a:r>
            <a:r>
              <a:rPr lang="en" sz="1200" b="1" dirty="0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rPr>
              <a:t>be used in </a:t>
            </a:r>
            <a:r>
              <a:rPr lang="en" sz="1200" b="1" dirty="0" smtClean="0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rPr>
              <a:t>place of a purchase </a:t>
            </a:r>
            <a:r>
              <a:rPr lang="en" sz="1200" b="1" dirty="0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rPr>
              <a:t>order even if it is a </a:t>
            </a:r>
            <a:r>
              <a:rPr lang="en" sz="1200" b="1" dirty="0" smtClean="0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rPr>
              <a:t>LOAN.</a:t>
            </a:r>
            <a:endParaRPr sz="1200" b="1" dirty="0">
              <a:solidFill>
                <a:srgbClr val="595959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57200" lvl="0" indent="-304800" algn="l" rtl="0">
              <a:spcBef>
                <a:spcPts val="0"/>
              </a:spcBef>
              <a:spcAft>
                <a:spcPts val="0"/>
              </a:spcAft>
              <a:buSzPts val="1200"/>
              <a:buFont typeface="Arial"/>
              <a:buChar char="●"/>
            </a:pPr>
            <a:r>
              <a:rPr lang="en" sz="1200" b="1" dirty="0" smtClean="0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rPr>
              <a:t>Administrative Assistant </a:t>
            </a:r>
            <a:r>
              <a:rPr lang="en" sz="1200" b="1" dirty="0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rPr>
              <a:t>is responsible for monthly bank reconciliation report which is submitted to the </a:t>
            </a:r>
            <a:r>
              <a:rPr lang="en" sz="1200" b="1" dirty="0" smtClean="0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rPr>
              <a:t>Business Office.</a:t>
            </a:r>
            <a:r>
              <a:rPr lang="en" sz="1200" b="1" dirty="0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rPr>
              <a:t>	</a:t>
            </a:r>
            <a:endParaRPr lang="en" sz="1200" b="1" dirty="0" smtClean="0">
              <a:solidFill>
                <a:srgbClr val="595959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57200" lvl="0" indent="-304800" algn="l" rtl="0">
              <a:spcBef>
                <a:spcPts val="0"/>
              </a:spcBef>
              <a:spcAft>
                <a:spcPts val="0"/>
              </a:spcAft>
              <a:buSzPts val="1200"/>
              <a:buFont typeface="Arial"/>
              <a:buChar char="●"/>
            </a:pPr>
            <a:r>
              <a:rPr lang="en" sz="1200" b="1" dirty="0" smtClean="0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rPr>
              <a:t>All documentation for deposits and purchaes will be uploaded to the shared folder set up by the Business Office.</a:t>
            </a:r>
            <a:endParaRPr sz="1200" b="1" dirty="0">
              <a:solidFill>
                <a:srgbClr val="595959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spcBef>
                <a:spcPts val="1200"/>
              </a:spcBef>
              <a:spcAft>
                <a:spcPts val="1200"/>
              </a:spcAft>
              <a:buNone/>
            </a:pPr>
            <a:endParaRPr dirty="0"/>
          </a:p>
        </p:txBody>
      </p:sp>
      <p:sp>
        <p:nvSpPr>
          <p:cNvPr id="939" name="Google Shape;939;p112"/>
          <p:cNvSpPr txBox="1">
            <a:spLocks noGrp="1"/>
          </p:cNvSpPr>
          <p:nvPr>
            <p:ph type="body" idx="2"/>
          </p:nvPr>
        </p:nvSpPr>
        <p:spPr>
          <a:xfrm>
            <a:off x="3902766" y="1228675"/>
            <a:ext cx="3319670" cy="3340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b="1" dirty="0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rPr>
              <a:t>CAMPUS ACTIVITY (461</a:t>
            </a:r>
            <a:r>
              <a:rPr lang="en" b="1" dirty="0" smtClean="0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rPr>
              <a:t>)</a:t>
            </a:r>
            <a:endParaRPr b="1" dirty="0">
              <a:solidFill>
                <a:srgbClr val="595959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57200" lvl="0" indent="-304800" algn="just" rtl="0">
              <a:spcBef>
                <a:spcPts val="1200"/>
              </a:spcBef>
              <a:spcAft>
                <a:spcPts val="0"/>
              </a:spcAft>
              <a:buSzPts val="1200"/>
              <a:buFont typeface="Arial"/>
              <a:buChar char="●"/>
            </a:pPr>
            <a:r>
              <a:rPr lang="en" sz="1200" b="1" dirty="0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rPr>
              <a:t>Funds raised by the </a:t>
            </a:r>
            <a:r>
              <a:rPr lang="en" sz="1200" b="1" dirty="0" smtClean="0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rPr>
              <a:t>campus as a whole </a:t>
            </a:r>
            <a:r>
              <a:rPr lang="en" sz="1200" b="1" dirty="0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rPr>
              <a:t>and are expended for the </a:t>
            </a:r>
            <a:r>
              <a:rPr lang="en" sz="1200" b="1" dirty="0" smtClean="0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rPr>
              <a:t>entire student </a:t>
            </a:r>
            <a:r>
              <a:rPr lang="en" sz="1200" b="1" dirty="0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rPr>
              <a:t>body.</a:t>
            </a:r>
            <a:endParaRPr sz="1200" b="1" dirty="0">
              <a:solidFill>
                <a:srgbClr val="595959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57200" lvl="0" indent="-304800" algn="just" rtl="0">
              <a:spcBef>
                <a:spcPts val="0"/>
              </a:spcBef>
              <a:spcAft>
                <a:spcPts val="0"/>
              </a:spcAft>
              <a:buSzPts val="1200"/>
              <a:buFont typeface="Arial"/>
              <a:buChar char="●"/>
            </a:pPr>
            <a:r>
              <a:rPr lang="en" sz="1200" b="1" dirty="0" smtClean="0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rPr>
              <a:t>All </a:t>
            </a:r>
            <a:r>
              <a:rPr lang="en" sz="1200" b="1" dirty="0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rPr>
              <a:t>money is </a:t>
            </a:r>
            <a:r>
              <a:rPr lang="en" sz="1200" b="1" dirty="0" smtClean="0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rPr>
              <a:t>deposited </a:t>
            </a:r>
            <a:r>
              <a:rPr lang="en" sz="1200" b="1" dirty="0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rPr>
              <a:t>into the 461 bank </a:t>
            </a:r>
            <a:r>
              <a:rPr lang="en" sz="1200" b="1" dirty="0" smtClean="0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rPr>
              <a:t>account (</a:t>
            </a:r>
            <a:r>
              <a:rPr lang="en" sz="1200" b="1" dirty="0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rPr>
              <a:t>main bank account of the District) and </a:t>
            </a:r>
            <a:r>
              <a:rPr lang="en" sz="1200" b="1" dirty="0" smtClean="0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rPr>
              <a:t>the deposit slips with backup documentation will be uploaded to the shared folder set up by the Business Office.</a:t>
            </a:r>
            <a:endParaRPr sz="1200" b="1" dirty="0">
              <a:solidFill>
                <a:srgbClr val="595959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57200" lvl="0" indent="-304800" algn="just" rtl="0">
              <a:spcBef>
                <a:spcPts val="0"/>
              </a:spcBef>
              <a:spcAft>
                <a:spcPts val="0"/>
              </a:spcAft>
              <a:buSzPts val="1200"/>
              <a:buFont typeface="Arial"/>
              <a:buChar char="●"/>
            </a:pPr>
            <a:r>
              <a:rPr lang="en" sz="1200" b="1" dirty="0" smtClean="0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rPr>
              <a:t>REQUIRES </a:t>
            </a:r>
            <a:r>
              <a:rPr lang="en" sz="1200" b="1" dirty="0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rPr>
              <a:t>a purchase </a:t>
            </a:r>
            <a:r>
              <a:rPr lang="en" sz="1200" b="1" dirty="0" smtClean="0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rPr>
              <a:t>order – please plan ahead for timely approvals.</a:t>
            </a:r>
            <a:endParaRPr sz="1200" b="1" dirty="0">
              <a:solidFill>
                <a:srgbClr val="595959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spcBef>
                <a:spcPts val="1200"/>
              </a:spcBef>
              <a:spcAft>
                <a:spcPts val="1200"/>
              </a:spcAft>
              <a:buNone/>
            </a:pPr>
            <a:endParaRPr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11316" y="0"/>
            <a:ext cx="1432684" cy="1414395"/>
          </a:xfrm>
          <a:prstGeom prst="rect">
            <a:avLst/>
          </a:prstGeom>
        </p:spPr>
      </p:pic>
      <p:sp>
        <p:nvSpPr>
          <p:cNvPr id="3" name="Slide Number Placeholder 2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8</a:t>
            </a:fld>
            <a:endParaRPr lang="en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Student Activity Vs. Campus Activity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0" name="Google Shape;920;p109"/>
          <p:cNvSpPr txBox="1">
            <a:spLocks noGrp="1"/>
          </p:cNvSpPr>
          <p:nvPr>
            <p:ph type="body" idx="1"/>
          </p:nvPr>
        </p:nvSpPr>
        <p:spPr>
          <a:xfrm>
            <a:off x="311700" y="1228675"/>
            <a:ext cx="6738457" cy="3340200"/>
          </a:xfrm>
          <a:prstGeom prst="rect">
            <a:avLst/>
          </a:prstGeom>
          <a:effectLst>
            <a:softEdge rad="114300"/>
          </a:effectLst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 dirty="0">
                <a:solidFill>
                  <a:srgbClr val="616161"/>
                </a:solidFill>
                <a:latin typeface="Arial"/>
                <a:ea typeface="Arial"/>
                <a:cs typeface="Arial"/>
                <a:sym typeface="Arial"/>
              </a:rPr>
              <a:t>The </a:t>
            </a:r>
            <a:r>
              <a:rPr lang="en" sz="2200" b="1" u="sng" dirty="0" smtClean="0">
                <a:solidFill>
                  <a:srgbClr val="616161"/>
                </a:solidFill>
                <a:latin typeface="Arial"/>
                <a:ea typeface="Arial"/>
                <a:cs typeface="Arial"/>
                <a:sym typeface="Arial"/>
              </a:rPr>
              <a:t>campus </a:t>
            </a:r>
            <a:r>
              <a:rPr lang="en" sz="2200" b="1" u="sng" dirty="0">
                <a:solidFill>
                  <a:srgbClr val="616161"/>
                </a:solidFill>
                <a:latin typeface="Arial"/>
                <a:ea typeface="Arial"/>
                <a:cs typeface="Arial"/>
                <a:sym typeface="Arial"/>
              </a:rPr>
              <a:t>p</a:t>
            </a:r>
            <a:r>
              <a:rPr lang="en" sz="2200" b="1" u="sng" dirty="0" smtClean="0">
                <a:solidFill>
                  <a:srgbClr val="616161"/>
                </a:solidFill>
                <a:latin typeface="Arial"/>
                <a:ea typeface="Arial"/>
                <a:cs typeface="Arial"/>
                <a:sym typeface="Arial"/>
              </a:rPr>
              <a:t>rincipal </a:t>
            </a:r>
            <a:r>
              <a:rPr lang="en" sz="2200" b="1" u="sng" dirty="0">
                <a:solidFill>
                  <a:srgbClr val="616161"/>
                </a:solidFill>
                <a:latin typeface="Arial"/>
                <a:ea typeface="Arial"/>
                <a:cs typeface="Arial"/>
                <a:sym typeface="Arial"/>
              </a:rPr>
              <a:t>is personally responsible </a:t>
            </a:r>
            <a:r>
              <a:rPr lang="en" sz="2200" dirty="0">
                <a:solidFill>
                  <a:srgbClr val="616161"/>
                </a:solidFill>
                <a:latin typeface="Arial"/>
                <a:ea typeface="Arial"/>
                <a:cs typeface="Arial"/>
                <a:sym typeface="Arial"/>
              </a:rPr>
              <a:t>for the proper collection, disbursement, and control of all </a:t>
            </a:r>
            <a:r>
              <a:rPr lang="en" sz="2200" dirty="0" smtClean="0">
                <a:solidFill>
                  <a:srgbClr val="616161"/>
                </a:solidFill>
                <a:latin typeface="Arial"/>
                <a:ea typeface="Arial"/>
                <a:cs typeface="Arial"/>
                <a:sym typeface="Arial"/>
              </a:rPr>
              <a:t>activity funds at the school.  </a:t>
            </a:r>
            <a:r>
              <a:rPr lang="en" sz="2200" dirty="0">
                <a:solidFill>
                  <a:srgbClr val="616161"/>
                </a:solidFill>
                <a:latin typeface="Arial"/>
                <a:ea typeface="Arial"/>
                <a:cs typeface="Arial"/>
                <a:sym typeface="Arial"/>
              </a:rPr>
              <a:t>This responsibility includes providing for the safekeeping of monies in the school; it also </a:t>
            </a:r>
            <a:r>
              <a:rPr lang="en" sz="2200" dirty="0" smtClean="0">
                <a:solidFill>
                  <a:srgbClr val="616161"/>
                </a:solidFill>
                <a:latin typeface="Arial"/>
                <a:ea typeface="Arial"/>
                <a:cs typeface="Arial"/>
                <a:sym typeface="Arial"/>
              </a:rPr>
              <a:t>includes </a:t>
            </a:r>
            <a:r>
              <a:rPr lang="en" sz="2200" dirty="0">
                <a:solidFill>
                  <a:srgbClr val="616161"/>
                </a:solidFill>
                <a:latin typeface="Arial"/>
                <a:ea typeface="Arial"/>
                <a:cs typeface="Arial"/>
                <a:sym typeface="Arial"/>
              </a:rPr>
              <a:t>the proper accounting and disbursements of funds.</a:t>
            </a:r>
            <a:endParaRPr sz="2200" dirty="0">
              <a:solidFill>
                <a:srgbClr val="61616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spcBef>
                <a:spcPts val="1600"/>
              </a:spcBef>
              <a:spcAft>
                <a:spcPts val="1200"/>
              </a:spcAft>
              <a:buNone/>
            </a:pPr>
            <a:endParaRPr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11316" y="0"/>
            <a:ext cx="1432684" cy="1414395"/>
          </a:xfrm>
          <a:prstGeom prst="rect">
            <a:avLst/>
          </a:prstGeom>
        </p:spPr>
      </p:pic>
      <p:sp>
        <p:nvSpPr>
          <p:cNvPr id="3" name="Slide Number Placeholder 2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9</a:t>
            </a:fld>
            <a:endParaRPr lang="en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Principal’s Responsibilities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0" name="Google Shape;920;p109"/>
          <p:cNvSpPr txBox="1">
            <a:spLocks noGrp="1"/>
          </p:cNvSpPr>
          <p:nvPr>
            <p:ph type="body" idx="1"/>
          </p:nvPr>
        </p:nvSpPr>
        <p:spPr>
          <a:xfrm>
            <a:off x="311700" y="1228675"/>
            <a:ext cx="6738457" cy="3340200"/>
          </a:xfrm>
          <a:prstGeom prst="rect">
            <a:avLst/>
          </a:prstGeom>
          <a:effectLst>
            <a:softEdge rad="114300"/>
          </a:effectLst>
        </p:spPr>
        <p:txBody>
          <a:bodyPr spcFirstLastPara="1" wrap="square" lIns="91425" tIns="91425" rIns="91425" bIns="91425" anchor="t" anchorCtr="0">
            <a:normAutofit fontScale="92500" lnSpcReduction="10000"/>
          </a:bodyPr>
          <a:lstStyle/>
          <a:p>
            <a:pPr marL="342900" algn="just">
              <a:buFont typeface="Arial" panose="020B0604020202020204" pitchFamily="34" charset="0"/>
              <a:buChar char="•"/>
            </a:pPr>
            <a:r>
              <a:rPr lang="en-US" sz="2200" dirty="0" smtClean="0">
                <a:solidFill>
                  <a:srgbClr val="616161"/>
                </a:solidFill>
                <a:latin typeface="Arial"/>
                <a:ea typeface="Arial"/>
                <a:cs typeface="Arial"/>
                <a:sym typeface="Arial"/>
              </a:rPr>
              <a:t>Records SAF &amp; CAF transactions to include receipts, deposits, and disbursements.</a:t>
            </a:r>
          </a:p>
          <a:p>
            <a:pPr marL="342900" algn="just">
              <a:buFont typeface="Arial" panose="020B0604020202020204" pitchFamily="34" charset="0"/>
              <a:buChar char="•"/>
            </a:pPr>
            <a:endParaRPr lang="en-US" sz="2200" dirty="0">
              <a:solidFill>
                <a:srgbClr val="61616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342900" algn="just">
              <a:buFont typeface="Arial" panose="020B0604020202020204" pitchFamily="34" charset="0"/>
              <a:buChar char="•"/>
            </a:pPr>
            <a:r>
              <a:rPr lang="en-US" sz="2200" dirty="0" smtClean="0">
                <a:solidFill>
                  <a:srgbClr val="616161"/>
                </a:solidFill>
                <a:latin typeface="Arial"/>
                <a:ea typeface="Arial"/>
                <a:cs typeface="Arial"/>
                <a:sym typeface="Arial"/>
              </a:rPr>
              <a:t>Deposits funds in bank TIMELY.</a:t>
            </a:r>
          </a:p>
          <a:p>
            <a:pPr marL="342900" algn="just">
              <a:buFont typeface="Arial" panose="020B0604020202020204" pitchFamily="34" charset="0"/>
              <a:buChar char="•"/>
            </a:pPr>
            <a:endParaRPr lang="en-US" sz="2200" dirty="0">
              <a:solidFill>
                <a:srgbClr val="61616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342900" algn="just">
              <a:buFont typeface="Arial" panose="020B0604020202020204" pitchFamily="34" charset="0"/>
              <a:buChar char="•"/>
            </a:pPr>
            <a:r>
              <a:rPr lang="en-US" sz="2200" dirty="0" smtClean="0">
                <a:solidFill>
                  <a:srgbClr val="616161"/>
                </a:solidFill>
                <a:latin typeface="Arial"/>
                <a:ea typeface="Arial"/>
                <a:cs typeface="Arial"/>
                <a:sym typeface="Arial"/>
              </a:rPr>
              <a:t>Prepares a monthly bank reconciliation and sales tax report (Assistance from Business Office).</a:t>
            </a:r>
          </a:p>
          <a:p>
            <a:pPr marL="342900" algn="just">
              <a:buFont typeface="Arial" panose="020B0604020202020204" pitchFamily="34" charset="0"/>
              <a:buChar char="•"/>
            </a:pPr>
            <a:endParaRPr lang="en-US" sz="2200" dirty="0">
              <a:solidFill>
                <a:srgbClr val="61616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342900" algn="just">
              <a:buFont typeface="Arial" panose="020B0604020202020204" pitchFamily="34" charset="0"/>
              <a:buChar char="•"/>
            </a:pPr>
            <a:r>
              <a:rPr lang="en-US" sz="2200" dirty="0" smtClean="0">
                <a:solidFill>
                  <a:srgbClr val="616161"/>
                </a:solidFill>
                <a:latin typeface="Arial"/>
                <a:ea typeface="Arial"/>
                <a:cs typeface="Arial"/>
                <a:sym typeface="Arial"/>
              </a:rPr>
              <a:t>Assists Sponsors.</a:t>
            </a:r>
          </a:p>
          <a:p>
            <a:pPr marL="342900" algn="just">
              <a:buFont typeface="Arial" panose="020B0604020202020204" pitchFamily="34" charset="0"/>
              <a:buChar char="•"/>
            </a:pPr>
            <a:endParaRPr lang="en-US" sz="2200" dirty="0">
              <a:solidFill>
                <a:srgbClr val="61616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342900" algn="just">
              <a:buFont typeface="Arial" panose="020B0604020202020204" pitchFamily="34" charset="0"/>
              <a:buChar char="•"/>
            </a:pPr>
            <a:r>
              <a:rPr lang="en-US" sz="2200" dirty="0" smtClean="0">
                <a:solidFill>
                  <a:srgbClr val="616161"/>
                </a:solidFill>
                <a:latin typeface="Arial"/>
                <a:ea typeface="Arial"/>
                <a:cs typeface="Arial"/>
                <a:sym typeface="Arial"/>
              </a:rPr>
              <a:t>Informs Principal of problems and concerns.</a:t>
            </a:r>
          </a:p>
          <a:p>
            <a:pPr marL="342900" algn="just"/>
            <a:endParaRPr lang="en-US" sz="2200" dirty="0" smtClean="0">
              <a:solidFill>
                <a:srgbClr val="61616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342900" algn="just"/>
            <a:endParaRPr sz="2200" dirty="0">
              <a:solidFill>
                <a:srgbClr val="61616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spcBef>
                <a:spcPts val="1600"/>
              </a:spcBef>
              <a:spcAft>
                <a:spcPts val="1200"/>
              </a:spcAft>
              <a:buNone/>
            </a:pPr>
            <a:endParaRPr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11316" y="0"/>
            <a:ext cx="1432684" cy="1414395"/>
          </a:xfrm>
          <a:prstGeom prst="rect">
            <a:avLst/>
          </a:prstGeom>
        </p:spPr>
      </p:pic>
      <p:sp>
        <p:nvSpPr>
          <p:cNvPr id="3" name="Slide Number Placeholder 2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10</a:t>
            </a:fld>
            <a:endParaRPr lang="en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400" dirty="0" smtClean="0"/>
              <a:t>Administrative </a:t>
            </a:r>
            <a:r>
              <a:rPr lang="en-US" sz="2400" dirty="0" err="1" smtClean="0"/>
              <a:t>Asst</a:t>
            </a:r>
            <a:r>
              <a:rPr lang="en-US" sz="2400" dirty="0" smtClean="0"/>
              <a:t>/Bookkeeper Responsibilities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15704555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0" name="Google Shape;920;p109"/>
          <p:cNvSpPr txBox="1">
            <a:spLocks noGrp="1"/>
          </p:cNvSpPr>
          <p:nvPr>
            <p:ph type="body" idx="1"/>
          </p:nvPr>
        </p:nvSpPr>
        <p:spPr>
          <a:xfrm>
            <a:off x="311700" y="1228675"/>
            <a:ext cx="6738457" cy="3340200"/>
          </a:xfrm>
          <a:prstGeom prst="rect">
            <a:avLst/>
          </a:prstGeom>
          <a:effectLst>
            <a:softEdge rad="114300"/>
          </a:effectLst>
        </p:spPr>
        <p:txBody>
          <a:bodyPr spcFirstLastPara="1" wrap="square" lIns="91425" tIns="91425" rIns="91425" bIns="91425" anchor="t" anchorCtr="0">
            <a:normAutofit lnSpcReduction="10000"/>
          </a:bodyPr>
          <a:lstStyle/>
          <a:p>
            <a:pPr marL="0" indent="0" algn="just">
              <a:buNone/>
            </a:pPr>
            <a:r>
              <a:rPr lang="en-US" sz="2200" dirty="0" smtClean="0">
                <a:solidFill>
                  <a:srgbClr val="616161"/>
                </a:solidFill>
                <a:latin typeface="Arial"/>
                <a:ea typeface="Arial"/>
                <a:cs typeface="Arial"/>
                <a:sym typeface="Arial"/>
              </a:rPr>
              <a:t>Activity Fund Sponsors are responsible for managing their respective activity funds.</a:t>
            </a:r>
          </a:p>
          <a:p>
            <a:pPr marL="0" indent="0" algn="just">
              <a:buNone/>
            </a:pPr>
            <a:endParaRPr lang="en-US" sz="2200" dirty="0">
              <a:solidFill>
                <a:srgbClr val="61616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285750" lvl="1" indent="-285750" algn="just">
              <a:buSzPts val="1800"/>
              <a:buFont typeface="Arial" panose="020B0604020202020204" pitchFamily="34" charset="0"/>
              <a:buChar char="•"/>
            </a:pPr>
            <a:r>
              <a:rPr lang="en-US" sz="1600" dirty="0" smtClean="0">
                <a:solidFill>
                  <a:srgbClr val="262626"/>
                </a:solidFill>
                <a:latin typeface="Arial"/>
                <a:cs typeface="Arial"/>
                <a:sym typeface="Arial"/>
              </a:rPr>
              <a:t>Attends annual training (Sign Sponsor Form)</a:t>
            </a:r>
          </a:p>
          <a:p>
            <a:pPr marL="285750" lvl="1" indent="-285750" algn="just">
              <a:buSzPts val="1800"/>
              <a:buFont typeface="Arial" panose="020B0604020202020204" pitchFamily="34" charset="0"/>
              <a:buChar char="•"/>
            </a:pPr>
            <a:r>
              <a:rPr lang="en-US" sz="1600" dirty="0" smtClean="0">
                <a:solidFill>
                  <a:srgbClr val="262626"/>
                </a:solidFill>
                <a:latin typeface="Arial"/>
                <a:cs typeface="Arial"/>
                <a:sym typeface="Arial"/>
              </a:rPr>
              <a:t>Maintains records of their respective club (copies, spreadsheet)</a:t>
            </a:r>
          </a:p>
          <a:p>
            <a:pPr marL="285750" lvl="1" indent="-285750" algn="just">
              <a:buSzPts val="1800"/>
              <a:buFont typeface="Arial" panose="020B0604020202020204" pitchFamily="34" charset="0"/>
              <a:buChar char="•"/>
            </a:pPr>
            <a:r>
              <a:rPr lang="en-US" sz="1600" dirty="0" smtClean="0">
                <a:solidFill>
                  <a:srgbClr val="262626"/>
                </a:solidFill>
                <a:latin typeface="Arial"/>
                <a:cs typeface="Arial"/>
                <a:sym typeface="Arial"/>
              </a:rPr>
              <a:t>Submit cash collections daily to the Admin </a:t>
            </a:r>
            <a:r>
              <a:rPr lang="en-US" sz="1600" dirty="0" err="1" smtClean="0">
                <a:solidFill>
                  <a:srgbClr val="262626"/>
                </a:solidFill>
                <a:latin typeface="Arial"/>
                <a:cs typeface="Arial"/>
                <a:sym typeface="Arial"/>
              </a:rPr>
              <a:t>Asst</a:t>
            </a:r>
            <a:r>
              <a:rPr lang="en-US" sz="1600" dirty="0" smtClean="0">
                <a:solidFill>
                  <a:srgbClr val="262626"/>
                </a:solidFill>
                <a:latin typeface="Arial"/>
                <a:cs typeface="Arial"/>
                <a:sym typeface="Arial"/>
              </a:rPr>
              <a:t>/Bookkeeper</a:t>
            </a:r>
          </a:p>
          <a:p>
            <a:pPr marL="285750" lvl="1" indent="-285750" algn="just">
              <a:buSzPts val="1800"/>
              <a:buFont typeface="Arial" panose="020B0604020202020204" pitchFamily="34" charset="0"/>
              <a:buChar char="•"/>
            </a:pPr>
            <a:r>
              <a:rPr lang="en-US" sz="1600" dirty="0" smtClean="0">
                <a:solidFill>
                  <a:srgbClr val="262626"/>
                </a:solidFill>
                <a:latin typeface="Arial"/>
                <a:cs typeface="Arial"/>
                <a:sym typeface="Arial"/>
              </a:rPr>
              <a:t>Submit requests to conduct fundraisers to Principal</a:t>
            </a:r>
          </a:p>
          <a:p>
            <a:pPr marL="742950" lvl="2" indent="-285750" algn="just">
              <a:buSzPts val="1800"/>
              <a:buFont typeface="Arial" panose="020B0604020202020204" pitchFamily="34" charset="0"/>
              <a:buChar char="•"/>
            </a:pPr>
            <a:r>
              <a:rPr lang="en-US" sz="1450" dirty="0" smtClean="0">
                <a:solidFill>
                  <a:srgbClr val="262626"/>
                </a:solidFill>
                <a:latin typeface="Arial"/>
                <a:cs typeface="Arial"/>
                <a:sym typeface="Arial"/>
              </a:rPr>
              <a:t>Completes Fundraiser Projection  / Actual Forms</a:t>
            </a:r>
          </a:p>
          <a:p>
            <a:pPr marL="285750" lvl="1" indent="-285750">
              <a:buSzPts val="1800"/>
              <a:buFont typeface="Arial" panose="020B0604020202020204" pitchFamily="34" charset="0"/>
              <a:buChar char="•"/>
            </a:pPr>
            <a:r>
              <a:rPr lang="en-US" sz="1600" dirty="0" smtClean="0">
                <a:solidFill>
                  <a:srgbClr val="262626"/>
                </a:solidFill>
                <a:latin typeface="Arial"/>
                <a:cs typeface="Arial"/>
                <a:sym typeface="Arial"/>
              </a:rPr>
              <a:t>Submit completed payment vouchers with documentation (quotes) to Principal for final approval and signature.</a:t>
            </a:r>
          </a:p>
          <a:p>
            <a:pPr marL="285750" lvl="1" indent="-285750">
              <a:buSzPts val="1800"/>
              <a:buFont typeface="Arial" panose="020B0604020202020204" pitchFamily="34" charset="0"/>
              <a:buChar char="•"/>
            </a:pPr>
            <a:r>
              <a:rPr lang="en-US" sz="1600" dirty="0" smtClean="0">
                <a:solidFill>
                  <a:srgbClr val="262626"/>
                </a:solidFill>
                <a:latin typeface="Arial"/>
                <a:cs typeface="Arial"/>
                <a:sym typeface="Arial"/>
              </a:rPr>
              <a:t>Submit any final receipts or purchasing documentation to Admin </a:t>
            </a:r>
            <a:r>
              <a:rPr lang="en-US" sz="1600" dirty="0" err="1">
                <a:solidFill>
                  <a:srgbClr val="262626"/>
                </a:solidFill>
                <a:latin typeface="Arial"/>
                <a:cs typeface="Arial"/>
                <a:sym typeface="Arial"/>
              </a:rPr>
              <a:t>A</a:t>
            </a:r>
            <a:r>
              <a:rPr lang="en-US" sz="1600" dirty="0" err="1" smtClean="0">
                <a:solidFill>
                  <a:srgbClr val="262626"/>
                </a:solidFill>
                <a:latin typeface="Arial"/>
                <a:cs typeface="Arial"/>
                <a:sym typeface="Arial"/>
              </a:rPr>
              <a:t>sst</a:t>
            </a:r>
            <a:r>
              <a:rPr lang="en-US" sz="1600" dirty="0" smtClean="0">
                <a:solidFill>
                  <a:srgbClr val="262626"/>
                </a:solidFill>
                <a:latin typeface="Arial"/>
                <a:cs typeface="Arial"/>
                <a:sym typeface="Arial"/>
              </a:rPr>
              <a:t>/Bookkeeper in a timely manner.</a:t>
            </a:r>
          </a:p>
          <a:p>
            <a:pPr marL="285750" lvl="1" indent="-285750" algn="just">
              <a:buSzPts val="1800"/>
              <a:buFont typeface="Arial" panose="020B0604020202020204" pitchFamily="34" charset="0"/>
              <a:buChar char="•"/>
            </a:pPr>
            <a:endParaRPr lang="en-US" sz="1600" dirty="0">
              <a:solidFill>
                <a:srgbClr val="262626"/>
              </a:solidFill>
              <a:latin typeface="Arial"/>
              <a:cs typeface="Arial"/>
              <a:sym typeface="Arial"/>
            </a:endParaRPr>
          </a:p>
          <a:p>
            <a:pPr marL="0" indent="0" algn="just">
              <a:buNone/>
            </a:pPr>
            <a:endParaRPr lang="en-US" sz="2200" dirty="0" smtClean="0">
              <a:solidFill>
                <a:srgbClr val="61616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indent="0" algn="just">
              <a:buNone/>
            </a:pPr>
            <a:endParaRPr lang="en-US" sz="2200" dirty="0" smtClean="0">
              <a:solidFill>
                <a:srgbClr val="61616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342900" algn="just"/>
            <a:endParaRPr sz="2200" dirty="0">
              <a:solidFill>
                <a:srgbClr val="61616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spcBef>
                <a:spcPts val="1600"/>
              </a:spcBef>
              <a:spcAft>
                <a:spcPts val="1200"/>
              </a:spcAft>
              <a:buNone/>
            </a:pPr>
            <a:endParaRPr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11316" y="0"/>
            <a:ext cx="1432684" cy="1414395"/>
          </a:xfrm>
          <a:prstGeom prst="rect">
            <a:avLst/>
          </a:prstGeom>
        </p:spPr>
      </p:pic>
      <p:sp>
        <p:nvSpPr>
          <p:cNvPr id="3" name="Slide Number Placeholder 2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11</a:t>
            </a:fld>
            <a:endParaRPr lang="en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Sponsor Responsibilities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493436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4" name="Google Shape;914;p108"/>
          <p:cNvSpPr txBox="1">
            <a:spLocks noGrp="1"/>
          </p:cNvSpPr>
          <p:nvPr>
            <p:ph type="body" idx="1"/>
          </p:nvPr>
        </p:nvSpPr>
        <p:spPr>
          <a:xfrm>
            <a:off x="311700" y="1228675"/>
            <a:ext cx="6632439" cy="3340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eaLnBrk="1" hangingPunct="1">
              <a:buFont typeface="Arial" panose="020B0604020202020204" pitchFamily="34" charset="0"/>
              <a:buChar char="•"/>
            </a:pP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All money raised by </a:t>
            </a:r>
            <a:r>
              <a:rPr lang="en-U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a student 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organization must be </a:t>
            </a:r>
            <a:r>
              <a:rPr lang="en-US" sz="2000" b="1" u="sng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expended for the benefit of the students</a:t>
            </a:r>
            <a:r>
              <a:rPr lang="en-US" sz="2000" b="1" u="sng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All fund raising activities need approval from Principal</a:t>
            </a:r>
            <a:r>
              <a:rPr lang="en-U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. (Projection form) 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Determine if the fundraiser will be a campus wide event or a specific club event. Advertise accordingly.</a:t>
            </a:r>
            <a:endParaRPr 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en-U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Keep it to a limit of 2 per group </a:t>
            </a:r>
            <a:endParaRPr lang="en-US" sz="2000" i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en-U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It is advised for the Principal not to allow fundraisers during the month of May.  </a:t>
            </a:r>
            <a:endParaRPr 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/>
            <a:endParaRPr lang="en-US" sz="2400" b="1" u="sng" dirty="0">
              <a:solidFill>
                <a:srgbClr val="FF0000"/>
              </a:solidFill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11316" y="0"/>
            <a:ext cx="1432684" cy="1414395"/>
          </a:xfrm>
          <a:prstGeom prst="rect">
            <a:avLst/>
          </a:prstGeom>
        </p:spPr>
      </p:pic>
      <p:sp>
        <p:nvSpPr>
          <p:cNvPr id="3" name="Slide Number Placeholder 2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12</a:t>
            </a:fld>
            <a:endParaRPr lang="en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Fundraising Activities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009823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5" name="Google Shape;945;p113"/>
          <p:cNvSpPr txBox="1">
            <a:spLocks noGrp="1"/>
          </p:cNvSpPr>
          <p:nvPr>
            <p:ph type="body" idx="1"/>
          </p:nvPr>
        </p:nvSpPr>
        <p:spPr>
          <a:xfrm>
            <a:off x="311701" y="1228675"/>
            <a:ext cx="6579430" cy="3568612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9807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Font typeface="Arial"/>
              <a:buAutoNum type="arabicPeriod"/>
            </a:pPr>
            <a:r>
              <a:rPr lang="en" sz="16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Sponsor or teacher needs to get </a:t>
            </a:r>
            <a:r>
              <a:rPr lang="en" sz="1600" dirty="0" smtClean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written approval </a:t>
            </a:r>
            <a:r>
              <a:rPr lang="en" sz="16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from the </a:t>
            </a:r>
            <a:r>
              <a:rPr lang="en" sz="1600" dirty="0" smtClean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Principal via email or projection sheet.</a:t>
            </a:r>
            <a:endParaRPr sz="1600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57200" lvl="0" indent="-36808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Font typeface="Arial"/>
              <a:buAutoNum type="arabicPeriod"/>
            </a:pPr>
            <a:r>
              <a:rPr lang="en" sz="16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Sponsor prepares Projection Sheet prior to the start of the </a:t>
            </a:r>
            <a:r>
              <a:rPr lang="en" sz="1600" dirty="0" smtClean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sale.</a:t>
            </a:r>
            <a:endParaRPr sz="1600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57200" lvl="0" indent="-36808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Font typeface="Arial"/>
              <a:buAutoNum type="arabicPeriod"/>
            </a:pPr>
            <a:r>
              <a:rPr lang="en" sz="1600" dirty="0" smtClean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Advertise accordingly. Fundraiser </a:t>
            </a:r>
            <a:r>
              <a:rPr lang="en" sz="16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takes place</a:t>
            </a:r>
            <a:r>
              <a:rPr lang="en" sz="1600" dirty="0" smtClean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.</a:t>
            </a:r>
          </a:p>
          <a:p>
            <a:pPr marL="457200" lvl="0" indent="-36808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Font typeface="Arial"/>
              <a:buAutoNum type="arabicPeriod"/>
            </a:pPr>
            <a:r>
              <a:rPr lang="en" sz="1600" dirty="0" smtClean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Keep track of who turns in what. </a:t>
            </a:r>
            <a:r>
              <a:rPr lang="en" sz="1600" b="1" u="sng" dirty="0" smtClean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Daily</a:t>
            </a:r>
            <a:r>
              <a:rPr lang="en" sz="1600" dirty="0" smtClean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class receipt record if needed. </a:t>
            </a:r>
            <a:endParaRPr sz="1600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57200" lvl="0" indent="-36808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Font typeface="Arial"/>
              <a:buAutoNum type="arabicPeriod"/>
            </a:pPr>
            <a:r>
              <a:rPr lang="en" sz="16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Monies are turned in to the </a:t>
            </a:r>
            <a:r>
              <a:rPr lang="en" sz="1600" dirty="0" smtClean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Admin Asst / Bookkeeper to </a:t>
            </a:r>
            <a:r>
              <a:rPr lang="en" sz="16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deposit into </a:t>
            </a:r>
            <a:r>
              <a:rPr lang="en" sz="1600" dirty="0" smtClean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the proper bank </a:t>
            </a:r>
            <a:r>
              <a:rPr lang="en" sz="16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account. </a:t>
            </a:r>
            <a:r>
              <a:rPr lang="en" sz="1600" b="1" dirty="0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DO NOT KEEP MONEY IN YOUR CLASSROOM.</a:t>
            </a:r>
            <a:endParaRPr sz="1600" b="1" dirty="0">
              <a:solidFill>
                <a:srgbClr val="FF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57200" lvl="0" indent="-36808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Font typeface="Arial"/>
              <a:buAutoNum type="arabicPeriod"/>
            </a:pPr>
            <a:r>
              <a:rPr lang="en" sz="16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At the conclusion of the fundraiser, the sponsor prepares a statement of actual revenues and expenditures to be submitted to the </a:t>
            </a:r>
            <a:r>
              <a:rPr lang="en" sz="1600" dirty="0" smtClean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Principal.</a:t>
            </a:r>
            <a:endParaRPr sz="1600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spcBef>
                <a:spcPts val="0"/>
              </a:spcBef>
              <a:spcAft>
                <a:spcPts val="1200"/>
              </a:spcAft>
              <a:buSzPts val="935"/>
              <a:buNone/>
            </a:pPr>
            <a:endParaRPr sz="1629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11316" y="0"/>
            <a:ext cx="1432684" cy="1414395"/>
          </a:xfrm>
          <a:prstGeom prst="rect">
            <a:avLst/>
          </a:prstGeom>
        </p:spPr>
      </p:pic>
      <p:sp>
        <p:nvSpPr>
          <p:cNvPr id="3" name="Slide Number Placeholder 2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13</a:t>
            </a:fld>
            <a:endParaRPr lang="en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Steps to a Successful Fundraiser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1" name="Google Shape;951;p114"/>
          <p:cNvSpPr txBox="1">
            <a:spLocks noGrp="1"/>
          </p:cNvSpPr>
          <p:nvPr>
            <p:ph type="body" idx="1"/>
          </p:nvPr>
        </p:nvSpPr>
        <p:spPr>
          <a:xfrm>
            <a:off x="311700" y="1228675"/>
            <a:ext cx="2901952" cy="3340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2500"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 b="1" u="sng" dirty="0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rPr>
              <a:t>Allowable Fundraisers</a:t>
            </a:r>
            <a:endParaRPr sz="2200" b="1" u="sng" dirty="0">
              <a:solidFill>
                <a:srgbClr val="595959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57200" lvl="0" indent="-342900" algn="l" rtl="0">
              <a:spcBef>
                <a:spcPts val="1200"/>
              </a:spcBef>
              <a:spcAft>
                <a:spcPts val="0"/>
              </a:spcAft>
              <a:buSzPts val="1800"/>
              <a:buFont typeface="Wingdings" panose="05000000000000000000" pitchFamily="2" charset="2"/>
              <a:buChar char="§"/>
            </a:pPr>
            <a:r>
              <a:rPr lang="en" sz="1800" dirty="0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rPr>
              <a:t>Cherrydale </a:t>
            </a:r>
            <a:endParaRPr sz="1800" dirty="0">
              <a:solidFill>
                <a:srgbClr val="595959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Font typeface="Wingdings" panose="05000000000000000000" pitchFamily="2" charset="2"/>
              <a:buChar char="§"/>
            </a:pPr>
            <a:r>
              <a:rPr lang="en" sz="1800" dirty="0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rPr>
              <a:t>Catalog sale</a:t>
            </a:r>
            <a:endParaRPr sz="1800" dirty="0">
              <a:solidFill>
                <a:srgbClr val="595959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Font typeface="Wingdings" panose="05000000000000000000" pitchFamily="2" charset="2"/>
              <a:buChar char="§"/>
            </a:pPr>
            <a:r>
              <a:rPr lang="en" sz="1800" dirty="0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rPr>
              <a:t>Popcorn sale</a:t>
            </a:r>
            <a:endParaRPr sz="1800" dirty="0">
              <a:solidFill>
                <a:srgbClr val="595959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Font typeface="Wingdings" panose="05000000000000000000" pitchFamily="2" charset="2"/>
              <a:buChar char="§"/>
            </a:pPr>
            <a:r>
              <a:rPr lang="en" sz="1800" dirty="0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rPr>
              <a:t>Dances</a:t>
            </a:r>
            <a:endParaRPr sz="1800" dirty="0">
              <a:solidFill>
                <a:srgbClr val="595959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Font typeface="Wingdings" panose="05000000000000000000" pitchFamily="2" charset="2"/>
              <a:buChar char="§"/>
            </a:pPr>
            <a:r>
              <a:rPr lang="en" sz="1800" dirty="0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rPr>
              <a:t>Pictures</a:t>
            </a:r>
            <a:endParaRPr sz="1800" dirty="0">
              <a:solidFill>
                <a:srgbClr val="595959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Font typeface="Wingdings" panose="05000000000000000000" pitchFamily="2" charset="2"/>
              <a:buChar char="§"/>
            </a:pPr>
            <a:r>
              <a:rPr lang="en" sz="1800" dirty="0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rPr>
              <a:t>Snack </a:t>
            </a:r>
            <a:r>
              <a:rPr lang="en" sz="1800" dirty="0" smtClean="0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rPr>
              <a:t>sales - see </a:t>
            </a:r>
            <a:r>
              <a:rPr lang="en-US" sz="1800" dirty="0" smtClean="0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  <a:hlinkClick r:id="rId3"/>
              </a:rPr>
              <a:t>TDA Guidance</a:t>
            </a:r>
            <a:endParaRPr sz="1800" dirty="0">
              <a:solidFill>
                <a:srgbClr val="595959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Font typeface="Wingdings" panose="05000000000000000000" pitchFamily="2" charset="2"/>
              <a:buChar char="§"/>
            </a:pPr>
            <a:r>
              <a:rPr lang="en" sz="1800" dirty="0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rPr>
              <a:t>Candy apples </a:t>
            </a:r>
            <a:r>
              <a:rPr lang="en" sz="1800" dirty="0" smtClean="0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rPr>
              <a:t>sale</a:t>
            </a:r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Font typeface="Wingdings" panose="05000000000000000000" pitchFamily="2" charset="2"/>
              <a:buChar char="§"/>
            </a:pPr>
            <a:r>
              <a:rPr lang="en" sz="1800" dirty="0" smtClean="0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rPr>
              <a:t>Yearbook Sales</a:t>
            </a:r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Font typeface="Wingdings" panose="05000000000000000000" pitchFamily="2" charset="2"/>
              <a:buChar char="§"/>
            </a:pPr>
            <a:r>
              <a:rPr lang="en" sz="1800" dirty="0" smtClean="0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rPr>
              <a:t>T Shirt Sales</a:t>
            </a:r>
            <a:endParaRPr sz="1800" dirty="0">
              <a:solidFill>
                <a:srgbClr val="595959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spcBef>
                <a:spcPts val="1200"/>
              </a:spcBef>
              <a:spcAft>
                <a:spcPts val="1200"/>
              </a:spcAft>
              <a:buNone/>
            </a:pPr>
            <a:endParaRPr dirty="0"/>
          </a:p>
        </p:txBody>
      </p:sp>
      <p:sp>
        <p:nvSpPr>
          <p:cNvPr id="952" name="Google Shape;952;p114"/>
          <p:cNvSpPr txBox="1">
            <a:spLocks noGrp="1"/>
          </p:cNvSpPr>
          <p:nvPr>
            <p:ph type="body" idx="2"/>
          </p:nvPr>
        </p:nvSpPr>
        <p:spPr>
          <a:xfrm>
            <a:off x="3511826" y="1228674"/>
            <a:ext cx="2961861" cy="3489099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85000" lnSpcReduction="20000"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 b="1" u="sng" dirty="0" smtClean="0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rPr>
              <a:t>Unallowable </a:t>
            </a:r>
            <a:r>
              <a:rPr lang="en" sz="2200" b="1" u="sng" dirty="0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rPr>
              <a:t>Fundraisers</a:t>
            </a:r>
            <a:endParaRPr sz="2200" b="1" u="sng" dirty="0">
              <a:solidFill>
                <a:srgbClr val="595959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57200" lvl="0" indent="-342900" algn="l" rtl="0">
              <a:spcBef>
                <a:spcPts val="1200"/>
              </a:spcBef>
              <a:spcAft>
                <a:spcPts val="0"/>
              </a:spcAft>
              <a:buSzPts val="1800"/>
              <a:buFont typeface="Wingdings" panose="05000000000000000000" pitchFamily="2" charset="2"/>
              <a:buChar char="§"/>
            </a:pPr>
            <a:r>
              <a:rPr lang="en" sz="1800" dirty="0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rPr>
              <a:t>Raffles</a:t>
            </a:r>
            <a:endParaRPr sz="1800" dirty="0">
              <a:solidFill>
                <a:srgbClr val="595959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Font typeface="Wingdings" panose="05000000000000000000" pitchFamily="2" charset="2"/>
              <a:buChar char="§"/>
            </a:pPr>
            <a:r>
              <a:rPr lang="en" sz="1800" dirty="0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rPr>
              <a:t>Gambling</a:t>
            </a:r>
            <a:endParaRPr sz="1800" dirty="0">
              <a:solidFill>
                <a:srgbClr val="595959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Font typeface="Wingdings" panose="05000000000000000000" pitchFamily="2" charset="2"/>
              <a:buChar char="§"/>
            </a:pPr>
            <a:r>
              <a:rPr lang="en" sz="1800" dirty="0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rPr>
              <a:t>Bingo</a:t>
            </a:r>
            <a:endParaRPr sz="1800" dirty="0">
              <a:solidFill>
                <a:srgbClr val="595959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Font typeface="Wingdings" panose="05000000000000000000" pitchFamily="2" charset="2"/>
              <a:buChar char="§"/>
            </a:pPr>
            <a:r>
              <a:rPr lang="en" sz="1800" dirty="0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rPr>
              <a:t>Loteria</a:t>
            </a:r>
            <a:endParaRPr sz="1800" dirty="0">
              <a:solidFill>
                <a:srgbClr val="595959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Font typeface="Wingdings" panose="05000000000000000000" pitchFamily="2" charset="2"/>
              <a:buChar char="§"/>
            </a:pPr>
            <a:r>
              <a:rPr lang="en" sz="1800" dirty="0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rPr>
              <a:t>Fundraisers for personal </a:t>
            </a:r>
            <a:r>
              <a:rPr lang="en" sz="1800" dirty="0" smtClean="0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rPr>
              <a:t>benefit</a:t>
            </a:r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Font typeface="Wingdings" panose="05000000000000000000" pitchFamily="2" charset="2"/>
              <a:buChar char="§"/>
            </a:pPr>
            <a:r>
              <a:rPr lang="en" sz="1800" dirty="0" smtClean="0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rPr>
              <a:t>When selling food, please check with Food Service Department that you are in compliance</a:t>
            </a:r>
          </a:p>
          <a:p>
            <a:pPr lvl="1" indent="-342900">
              <a:buSzPts val="1800"/>
              <a:buFont typeface="Wingdings" panose="05000000000000000000" pitchFamily="2" charset="2"/>
              <a:buChar char="§"/>
            </a:pPr>
            <a:r>
              <a:rPr lang="en-US" sz="1600" dirty="0" smtClean="0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  <a:hlinkClick r:id="rId4"/>
              </a:rPr>
              <a:t>Becky </a:t>
            </a:r>
            <a:r>
              <a:rPr lang="en-US" sz="1600" dirty="0" err="1" smtClean="0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  <a:hlinkClick r:id="rId4"/>
              </a:rPr>
              <a:t>Gracia</a:t>
            </a:r>
            <a:r>
              <a:rPr lang="en-US" sz="1600" dirty="0" smtClean="0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  <a:hlinkClick r:id="rId4"/>
              </a:rPr>
              <a:t> - Food &amp; Nutrition Services Director</a:t>
            </a:r>
            <a:endParaRPr sz="1600" dirty="0">
              <a:solidFill>
                <a:srgbClr val="595959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spcBef>
                <a:spcPts val="1200"/>
              </a:spcBef>
              <a:spcAft>
                <a:spcPts val="1200"/>
              </a:spcAft>
              <a:buNone/>
            </a:pPr>
            <a:endParaRPr sz="1800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14</a:t>
            </a:fld>
            <a:endParaRPr lang="en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711316" y="-13848"/>
            <a:ext cx="1432684" cy="1414395"/>
          </a:xfrm>
          <a:prstGeom prst="rect">
            <a:avLst/>
          </a:prstGeom>
        </p:spPr>
      </p:pic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Allowable Vs. Unallowable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Cash Management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11700" y="1228675"/>
            <a:ext cx="7791520" cy="3340200"/>
          </a:xfrm>
        </p:spPr>
        <p:txBody>
          <a:bodyPr/>
          <a:lstStyle/>
          <a:p>
            <a:pPr marL="0" lvl="0" indent="0">
              <a:lnSpc>
                <a:spcPct val="80000"/>
              </a:lnSpc>
              <a:spcBef>
                <a:spcPts val="700"/>
              </a:spcBef>
              <a:buNone/>
            </a:pPr>
            <a:r>
              <a:rPr lang="en-US" sz="1600" dirty="0">
                <a:solidFill>
                  <a:srgbClr val="262626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rPr>
              <a:t>Teachers and sponsors collecting cash from students</a:t>
            </a:r>
          </a:p>
          <a:p>
            <a:pPr marL="0" lvl="0" indent="0" algn="ctr">
              <a:lnSpc>
                <a:spcPct val="80000"/>
              </a:lnSpc>
              <a:spcBef>
                <a:spcPts val="600"/>
              </a:spcBef>
              <a:buNone/>
            </a:pPr>
            <a:endParaRPr lang="en-US" sz="2000" dirty="0">
              <a:solidFill>
                <a:srgbClr val="83992A"/>
              </a:solidFill>
              <a:latin typeface="Arial" panose="020B0604020202020204" pitchFamily="34" charset="0"/>
              <a:ea typeface="Arial"/>
              <a:cs typeface="Arial" panose="020B0604020202020204" pitchFamily="34" charset="0"/>
              <a:sym typeface="Arial"/>
            </a:endParaRPr>
          </a:p>
          <a:p>
            <a:pPr marL="545465" lvl="0" indent="-457200">
              <a:lnSpc>
                <a:spcPct val="80000"/>
              </a:lnSpc>
              <a:spcBef>
                <a:spcPts val="600"/>
              </a:spcBef>
              <a:buSzPct val="100000"/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rgbClr val="262626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rPr>
              <a:t>Class Receipt Record must be filled out - It is </a:t>
            </a:r>
            <a:r>
              <a:rPr lang="en-US" sz="1400" b="1" dirty="0">
                <a:solidFill>
                  <a:srgbClr val="FF0000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rPr>
              <a:t>Mandatory</a:t>
            </a:r>
            <a:r>
              <a:rPr lang="en-US" sz="1400" dirty="0">
                <a:solidFill>
                  <a:srgbClr val="262626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rPr>
              <a:t> to use it, listing student names and the amount of money being turned in. Form must be signed by teacher/sponsor verifying the total</a:t>
            </a:r>
            <a:r>
              <a:rPr lang="en-US" sz="1400" dirty="0" smtClean="0">
                <a:solidFill>
                  <a:srgbClr val="262626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rPr>
              <a:t>. (Two staff preferably)</a:t>
            </a:r>
            <a:endParaRPr lang="en-US" sz="1400" dirty="0">
              <a:solidFill>
                <a:srgbClr val="262626"/>
              </a:solidFill>
              <a:latin typeface="Arial" panose="020B0604020202020204" pitchFamily="34" charset="0"/>
              <a:ea typeface="Arial"/>
              <a:cs typeface="Arial" panose="020B0604020202020204" pitchFamily="34" charset="0"/>
              <a:sym typeface="Arial"/>
            </a:endParaRPr>
          </a:p>
          <a:p>
            <a:pPr marL="545465" lvl="0" indent="-457200">
              <a:lnSpc>
                <a:spcPct val="80000"/>
              </a:lnSpc>
              <a:spcBef>
                <a:spcPts val="600"/>
              </a:spcBef>
              <a:buSzPct val="100000"/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rgbClr val="262626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rPr>
              <a:t>Collections </a:t>
            </a:r>
            <a:r>
              <a:rPr lang="en-US" sz="1400" b="1" dirty="0">
                <a:solidFill>
                  <a:srgbClr val="FF0000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rPr>
              <a:t>MUST</a:t>
            </a:r>
            <a:r>
              <a:rPr lang="en-US" sz="1400" dirty="0">
                <a:solidFill>
                  <a:srgbClr val="262626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rPr>
              <a:t> be submitted to the Admin </a:t>
            </a:r>
            <a:r>
              <a:rPr lang="en-US" sz="1400" dirty="0" err="1">
                <a:solidFill>
                  <a:srgbClr val="262626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rPr>
              <a:t>Asst</a:t>
            </a:r>
            <a:r>
              <a:rPr lang="en-US" sz="1400" dirty="0">
                <a:solidFill>
                  <a:srgbClr val="262626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rPr>
              <a:t> / Bookkeeper daily. </a:t>
            </a:r>
            <a:endParaRPr lang="en-US" sz="1400" dirty="0" smtClean="0">
              <a:solidFill>
                <a:srgbClr val="262626"/>
              </a:solidFill>
              <a:latin typeface="Arial" panose="020B0604020202020204" pitchFamily="34" charset="0"/>
              <a:ea typeface="Arial"/>
              <a:cs typeface="Arial" panose="020B0604020202020204" pitchFamily="34" charset="0"/>
              <a:sym typeface="Arial"/>
            </a:endParaRPr>
          </a:p>
          <a:p>
            <a:pPr marL="545465" lvl="0" indent="-457200">
              <a:lnSpc>
                <a:spcPct val="80000"/>
              </a:lnSpc>
              <a:spcBef>
                <a:spcPts val="600"/>
              </a:spcBef>
              <a:buSzPct val="100000"/>
              <a:buFont typeface="Arial" panose="020B0604020202020204" pitchFamily="34" charset="0"/>
              <a:buChar char="•"/>
            </a:pPr>
            <a:r>
              <a:rPr lang="en-US" sz="1400" dirty="0" smtClean="0">
                <a:solidFill>
                  <a:srgbClr val="262626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rPr>
              <a:t>Money </a:t>
            </a:r>
            <a:r>
              <a:rPr lang="en-US" sz="1400" dirty="0">
                <a:solidFill>
                  <a:srgbClr val="262626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rPr>
              <a:t>must be counted and verified when submitted &amp; the sponsor/teacher will get a </a:t>
            </a:r>
            <a:r>
              <a:rPr lang="en-US" sz="1400" dirty="0" smtClean="0">
                <a:solidFill>
                  <a:srgbClr val="262626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rPr>
              <a:t>signed receipt </a:t>
            </a:r>
            <a:r>
              <a:rPr lang="en-US" sz="1400" dirty="0">
                <a:solidFill>
                  <a:srgbClr val="262626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rPr>
              <a:t>at that time. </a:t>
            </a:r>
          </a:p>
          <a:p>
            <a:pPr marL="545465" lvl="0" indent="-457200">
              <a:lnSpc>
                <a:spcPct val="80000"/>
              </a:lnSpc>
              <a:spcBef>
                <a:spcPts val="600"/>
              </a:spcBef>
              <a:buSzPct val="100000"/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rgbClr val="262626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rPr>
              <a:t>Do not allow deposits to be dropped off without counting, verifying, and issuing a receipt</a:t>
            </a:r>
            <a:r>
              <a:rPr lang="en-US" sz="1400" dirty="0" smtClean="0">
                <a:solidFill>
                  <a:srgbClr val="262626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rPr>
              <a:t>.</a:t>
            </a:r>
          </a:p>
          <a:p>
            <a:pPr marL="545465" lvl="0" indent="-457200">
              <a:lnSpc>
                <a:spcPct val="80000"/>
              </a:lnSpc>
              <a:spcBef>
                <a:spcPts val="600"/>
              </a:spcBef>
              <a:buSzPct val="100000"/>
              <a:buFont typeface="Arial" panose="020B0604020202020204" pitchFamily="34" charset="0"/>
              <a:buChar char="•"/>
            </a:pPr>
            <a:r>
              <a:rPr lang="en-US" sz="1400" dirty="0" smtClean="0">
                <a:solidFill>
                  <a:srgbClr val="262626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rPr>
              <a:t>Good practice is having the sponsor/teacher sign the receipt so a record of approval shows in your receipt book.</a:t>
            </a:r>
          </a:p>
          <a:p>
            <a:pPr marL="545465" lvl="0" indent="-457200">
              <a:lnSpc>
                <a:spcPct val="80000"/>
              </a:lnSpc>
              <a:spcBef>
                <a:spcPts val="600"/>
              </a:spcBef>
              <a:buSzPct val="100000"/>
              <a:buFont typeface="Arial" panose="020B0604020202020204" pitchFamily="34" charset="0"/>
              <a:buChar char="•"/>
            </a:pPr>
            <a:r>
              <a:rPr lang="en-US" sz="1400" dirty="0" smtClean="0">
                <a:solidFill>
                  <a:srgbClr val="262626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rPr>
              <a:t>Suggestion – set up designated deposit drop off times. </a:t>
            </a:r>
            <a:endParaRPr lang="en-US" sz="1400" dirty="0">
              <a:solidFill>
                <a:srgbClr val="FF0000"/>
              </a:solidFill>
              <a:latin typeface="Arial" panose="020B0604020202020204" pitchFamily="34" charset="0"/>
              <a:ea typeface="Arial"/>
              <a:cs typeface="Arial" panose="020B0604020202020204" pitchFamily="34" charset="0"/>
              <a:sym typeface="Arial"/>
            </a:endParaRP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15</a:t>
            </a:fld>
            <a:endParaRPr lang="en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11316" y="0"/>
            <a:ext cx="1432684" cy="14143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41111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Cash Management continued…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11701" y="1228675"/>
            <a:ext cx="7399616" cy="3340200"/>
          </a:xfrm>
        </p:spPr>
        <p:txBody>
          <a:bodyPr/>
          <a:lstStyle/>
          <a:p>
            <a:pPr marL="545465" lvl="0" indent="-457200">
              <a:lnSpc>
                <a:spcPct val="80000"/>
              </a:lnSpc>
              <a:buSzPct val="100000"/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rgbClr val="262626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rPr>
              <a:t>Postdated checks </a:t>
            </a:r>
            <a:r>
              <a:rPr lang="en-US" sz="1400" u="sng" dirty="0">
                <a:solidFill>
                  <a:srgbClr val="262626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rPr>
              <a:t>should not</a:t>
            </a:r>
            <a:r>
              <a:rPr lang="en-US" sz="1400" dirty="0">
                <a:solidFill>
                  <a:srgbClr val="262626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rPr>
              <a:t> be accepted</a:t>
            </a:r>
            <a:r>
              <a:rPr lang="en-US" sz="1400" dirty="0" smtClean="0">
                <a:solidFill>
                  <a:srgbClr val="262626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rPr>
              <a:t>.</a:t>
            </a:r>
          </a:p>
          <a:p>
            <a:pPr marL="545465" lvl="0" indent="-457200">
              <a:lnSpc>
                <a:spcPct val="80000"/>
              </a:lnSpc>
              <a:buSzPct val="100000"/>
              <a:buFont typeface="Arial" panose="020B0604020202020204" pitchFamily="34" charset="0"/>
              <a:buChar char="•"/>
            </a:pPr>
            <a:endParaRPr lang="en-US" sz="1400" dirty="0">
              <a:solidFill>
                <a:srgbClr val="262626"/>
              </a:solidFill>
              <a:latin typeface="Arial" panose="020B0604020202020204" pitchFamily="34" charset="0"/>
              <a:ea typeface="Arial"/>
              <a:cs typeface="Arial" panose="020B0604020202020204" pitchFamily="34" charset="0"/>
              <a:sym typeface="Arial"/>
            </a:endParaRPr>
          </a:p>
          <a:p>
            <a:pPr marL="545465" lvl="0" indent="-457200">
              <a:lnSpc>
                <a:spcPct val="80000"/>
              </a:lnSpc>
              <a:buSzPct val="100000"/>
              <a:buFont typeface="Arial" panose="020B0604020202020204" pitchFamily="34" charset="0"/>
              <a:buChar char="•"/>
            </a:pPr>
            <a:r>
              <a:rPr lang="en-US" sz="1400" b="1" dirty="0" smtClean="0">
                <a:solidFill>
                  <a:srgbClr val="262626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rPr>
              <a:t>If money is being received in the front office, there should be established procedures on how to handle such instances. The person dropping off any money should receive a receipt at that moment.</a:t>
            </a:r>
          </a:p>
          <a:p>
            <a:pPr marL="545465" lvl="0" indent="-457200">
              <a:lnSpc>
                <a:spcPct val="80000"/>
              </a:lnSpc>
              <a:buSzPct val="100000"/>
              <a:buFont typeface="Arial" panose="020B0604020202020204" pitchFamily="34" charset="0"/>
              <a:buChar char="•"/>
            </a:pPr>
            <a:endParaRPr lang="en-US" sz="1400" dirty="0">
              <a:solidFill>
                <a:srgbClr val="262626"/>
              </a:solidFill>
              <a:latin typeface="Arial" panose="020B0604020202020204" pitchFamily="34" charset="0"/>
              <a:ea typeface="Arial"/>
              <a:cs typeface="Arial" panose="020B0604020202020204" pitchFamily="34" charset="0"/>
              <a:sym typeface="Arial"/>
            </a:endParaRPr>
          </a:p>
          <a:p>
            <a:pPr marL="545465" lvl="0" indent="-457200">
              <a:lnSpc>
                <a:spcPct val="80000"/>
              </a:lnSpc>
              <a:buSzPct val="100000"/>
              <a:buFont typeface="Arial" panose="020B0604020202020204" pitchFamily="34" charset="0"/>
              <a:buChar char="•"/>
            </a:pPr>
            <a:r>
              <a:rPr lang="en-US" sz="1400" dirty="0" smtClean="0">
                <a:solidFill>
                  <a:srgbClr val="262626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rPr>
              <a:t>Two signatures on documents are important.</a:t>
            </a:r>
            <a:endParaRPr lang="en-US" sz="1400" dirty="0">
              <a:solidFill>
                <a:srgbClr val="262626"/>
              </a:solidFill>
              <a:latin typeface="Arial" panose="020B0604020202020204" pitchFamily="34" charset="0"/>
              <a:ea typeface="Arial"/>
              <a:cs typeface="Arial" panose="020B0604020202020204" pitchFamily="34" charset="0"/>
              <a:sym typeface="Arial"/>
            </a:endParaRPr>
          </a:p>
          <a:p>
            <a:pPr marL="431165" lvl="0">
              <a:lnSpc>
                <a:spcPct val="80000"/>
              </a:lnSpc>
              <a:buSzPct val="100000"/>
              <a:buFont typeface="Arial" panose="020B0604020202020204" pitchFamily="34" charset="0"/>
              <a:buChar char="•"/>
            </a:pPr>
            <a:endParaRPr lang="en-US" sz="1400" dirty="0">
              <a:solidFill>
                <a:srgbClr val="262626"/>
              </a:solidFill>
              <a:latin typeface="Arial" panose="020B0604020202020204" pitchFamily="34" charset="0"/>
              <a:ea typeface="Arial"/>
              <a:cs typeface="Arial" panose="020B0604020202020204" pitchFamily="34" charset="0"/>
              <a:sym typeface="Arial"/>
            </a:endParaRPr>
          </a:p>
          <a:p>
            <a:pPr marL="545465" lvl="0" indent="-457200">
              <a:lnSpc>
                <a:spcPct val="80000"/>
              </a:lnSpc>
              <a:buSzPct val="100000"/>
              <a:buFont typeface="Arial" panose="020B0604020202020204" pitchFamily="34" charset="0"/>
              <a:buChar char="•"/>
            </a:pPr>
            <a:r>
              <a:rPr lang="en-US" sz="1400" dirty="0" smtClean="0">
                <a:solidFill>
                  <a:srgbClr val="262626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rPr>
              <a:t>Admin </a:t>
            </a:r>
            <a:r>
              <a:rPr lang="en-US" sz="1400" dirty="0" err="1" smtClean="0">
                <a:solidFill>
                  <a:srgbClr val="262626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rPr>
              <a:t>Asst</a:t>
            </a:r>
            <a:r>
              <a:rPr lang="en-US" sz="1400" dirty="0" smtClean="0">
                <a:solidFill>
                  <a:srgbClr val="262626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rPr>
              <a:t>/Bookkeeper </a:t>
            </a:r>
            <a:r>
              <a:rPr lang="en-US" sz="1400" dirty="0">
                <a:solidFill>
                  <a:srgbClr val="262626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rPr>
              <a:t>should not keep the money in his/her office for days or weeks</a:t>
            </a:r>
            <a:r>
              <a:rPr lang="en-US" sz="1400" dirty="0" smtClean="0">
                <a:solidFill>
                  <a:srgbClr val="262626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rPr>
              <a:t>.</a:t>
            </a:r>
          </a:p>
          <a:p>
            <a:pPr marL="545465" lvl="0" indent="-457200">
              <a:lnSpc>
                <a:spcPct val="80000"/>
              </a:lnSpc>
              <a:buSzPct val="100000"/>
              <a:buFont typeface="Arial" panose="020B0604020202020204" pitchFamily="34" charset="0"/>
              <a:buChar char="•"/>
            </a:pPr>
            <a:endParaRPr lang="en-US" sz="1400" dirty="0">
              <a:solidFill>
                <a:srgbClr val="262626"/>
              </a:solidFill>
              <a:latin typeface="Arial" panose="020B0604020202020204" pitchFamily="34" charset="0"/>
              <a:ea typeface="Arial"/>
              <a:cs typeface="Arial" panose="020B0604020202020204" pitchFamily="34" charset="0"/>
              <a:sym typeface="Arial"/>
            </a:endParaRPr>
          </a:p>
          <a:p>
            <a:pPr marL="545465" lvl="0" indent="-457200">
              <a:lnSpc>
                <a:spcPct val="80000"/>
              </a:lnSpc>
              <a:buSzPct val="100000"/>
              <a:buFont typeface="Arial" panose="020B0604020202020204" pitchFamily="34" charset="0"/>
              <a:buChar char="•"/>
            </a:pPr>
            <a:r>
              <a:rPr lang="en-US" sz="1400" dirty="0" smtClean="0">
                <a:solidFill>
                  <a:srgbClr val="262626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rPr>
              <a:t>If an office safe is available, use it for all cash safekeeping during the day. If not, use a cabinet or drawer that locks.</a:t>
            </a:r>
            <a:endParaRPr lang="en-US" sz="1400" dirty="0">
              <a:solidFill>
                <a:srgbClr val="262626"/>
              </a:solidFill>
              <a:latin typeface="Arial" panose="020B0604020202020204" pitchFamily="34" charset="0"/>
              <a:ea typeface="Arial"/>
              <a:cs typeface="Arial" panose="020B0604020202020204" pitchFamily="34" charset="0"/>
              <a:sym typeface="Arial"/>
            </a:endParaRPr>
          </a:p>
          <a:p>
            <a:pPr marL="431165" lvl="0">
              <a:lnSpc>
                <a:spcPct val="80000"/>
              </a:lnSpc>
              <a:buSzPct val="100000"/>
              <a:buFont typeface="Arial" panose="020B0604020202020204" pitchFamily="34" charset="0"/>
              <a:buChar char="•"/>
            </a:pPr>
            <a:endParaRPr lang="en-US" sz="1400" dirty="0">
              <a:solidFill>
                <a:srgbClr val="262626"/>
              </a:solidFill>
              <a:latin typeface="Arial" panose="020B0604020202020204" pitchFamily="34" charset="0"/>
              <a:ea typeface="Arial"/>
              <a:cs typeface="Arial" panose="020B0604020202020204" pitchFamily="34" charset="0"/>
              <a:sym typeface="Arial"/>
            </a:endParaRPr>
          </a:p>
          <a:p>
            <a:pPr marL="545465" lvl="0" indent="-457200">
              <a:lnSpc>
                <a:spcPct val="80000"/>
              </a:lnSpc>
              <a:buSzPct val="100000"/>
              <a:buFont typeface="Arial" panose="020B0604020202020204" pitchFamily="34" charset="0"/>
              <a:buChar char="•"/>
            </a:pPr>
            <a:r>
              <a:rPr lang="en-US" sz="1400" dirty="0" smtClean="0">
                <a:solidFill>
                  <a:srgbClr val="262626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rPr>
              <a:t>Admin </a:t>
            </a:r>
            <a:r>
              <a:rPr lang="en-US" sz="1400" dirty="0" err="1" smtClean="0">
                <a:solidFill>
                  <a:srgbClr val="262626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rPr>
              <a:t>Asst</a:t>
            </a:r>
            <a:r>
              <a:rPr lang="en-US" sz="1400" dirty="0" smtClean="0">
                <a:solidFill>
                  <a:srgbClr val="262626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rPr>
              <a:t>/Bookkeeper or designee </a:t>
            </a:r>
            <a:r>
              <a:rPr lang="en-US" sz="1400" dirty="0">
                <a:solidFill>
                  <a:srgbClr val="262626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rPr>
              <a:t>is the only authorized person that should be going to deposit cash or checks to the bank.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16</a:t>
            </a:fld>
            <a:endParaRPr lang="en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11316" y="0"/>
            <a:ext cx="1432684" cy="14143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93662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6" name="Google Shape;926;p110"/>
          <p:cNvSpPr txBox="1">
            <a:spLocks noGrp="1"/>
          </p:cNvSpPr>
          <p:nvPr>
            <p:ph type="body" idx="1"/>
          </p:nvPr>
        </p:nvSpPr>
        <p:spPr>
          <a:xfrm>
            <a:off x="311700" y="1228675"/>
            <a:ext cx="6546300" cy="3340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2500" lnSpcReduction="10000"/>
          </a:bodyPr>
          <a:lstStyle/>
          <a:p>
            <a:pPr marL="0" lvl="0" indent="0" algn="ctr" rtl="0">
              <a:spcBef>
                <a:spcPts val="700"/>
              </a:spcBef>
              <a:spcAft>
                <a:spcPts val="0"/>
              </a:spcAft>
              <a:buNone/>
            </a:pPr>
            <a:r>
              <a:rPr lang="en" sz="1900" b="1" dirty="0">
                <a:solidFill>
                  <a:srgbClr val="262626"/>
                </a:solidFill>
                <a:latin typeface="Arial"/>
                <a:ea typeface="Arial"/>
                <a:cs typeface="Arial"/>
                <a:sym typeface="Arial"/>
              </a:rPr>
              <a:t>PAYMENT VOUCHER PROCESS/ PREPARING A CHECK</a:t>
            </a:r>
            <a:endParaRPr sz="1900" b="1" dirty="0">
              <a:solidFill>
                <a:srgbClr val="262626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spcBef>
                <a:spcPts val="700"/>
              </a:spcBef>
              <a:spcAft>
                <a:spcPts val="0"/>
              </a:spcAft>
              <a:buNone/>
            </a:pPr>
            <a:endParaRPr sz="2200" dirty="0">
              <a:solidFill>
                <a:srgbClr val="262626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57200" lvl="0" indent="-368300" algn="l" rtl="0">
              <a:spcBef>
                <a:spcPts val="700"/>
              </a:spcBef>
              <a:spcAft>
                <a:spcPts val="0"/>
              </a:spcAft>
              <a:buSzPts val="2200"/>
              <a:buFont typeface="Arial" panose="020B0604020202020204" pitchFamily="34" charset="0"/>
              <a:buChar char="•"/>
            </a:pPr>
            <a:r>
              <a:rPr lang="en" sz="2200" dirty="0">
                <a:solidFill>
                  <a:srgbClr val="262626"/>
                </a:solidFill>
                <a:latin typeface="Arial"/>
                <a:ea typeface="Arial"/>
                <a:cs typeface="Arial"/>
                <a:sym typeface="Arial"/>
              </a:rPr>
              <a:t>You need to have this form filled out </a:t>
            </a:r>
            <a:r>
              <a:rPr lang="en" sz="2200" b="1" u="sng" dirty="0">
                <a:solidFill>
                  <a:srgbClr val="262626"/>
                </a:solidFill>
                <a:latin typeface="Arial"/>
                <a:ea typeface="Arial"/>
                <a:cs typeface="Arial"/>
                <a:sym typeface="Arial"/>
              </a:rPr>
              <a:t>before</a:t>
            </a:r>
            <a:r>
              <a:rPr lang="en" sz="2200" dirty="0">
                <a:solidFill>
                  <a:srgbClr val="262626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" sz="2200" dirty="0" smtClean="0">
                <a:solidFill>
                  <a:srgbClr val="262626"/>
                </a:solidFill>
                <a:latin typeface="Arial"/>
                <a:ea typeface="Arial"/>
                <a:cs typeface="Arial"/>
                <a:sym typeface="Arial"/>
              </a:rPr>
              <a:t>a school </a:t>
            </a:r>
            <a:r>
              <a:rPr lang="en" sz="2200" dirty="0">
                <a:solidFill>
                  <a:srgbClr val="262626"/>
                </a:solidFill>
                <a:latin typeface="Arial"/>
                <a:ea typeface="Arial"/>
                <a:cs typeface="Arial"/>
                <a:sym typeface="Arial"/>
              </a:rPr>
              <a:t>check is prepared</a:t>
            </a:r>
            <a:r>
              <a:rPr lang="en" sz="2200" dirty="0" smtClean="0">
                <a:solidFill>
                  <a:srgbClr val="262626"/>
                </a:solidFill>
                <a:latin typeface="Arial"/>
                <a:ea typeface="Arial"/>
                <a:cs typeface="Arial"/>
                <a:sym typeface="Arial"/>
              </a:rPr>
              <a:t>.</a:t>
            </a:r>
            <a:endParaRPr lang="en" sz="2200" dirty="0">
              <a:solidFill>
                <a:srgbClr val="262626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57200" lvl="0" indent="-368300" algn="l" rtl="0">
              <a:spcBef>
                <a:spcPts val="700"/>
              </a:spcBef>
              <a:spcAft>
                <a:spcPts val="0"/>
              </a:spcAft>
              <a:buSzPts val="2200"/>
              <a:buFont typeface="Arial" panose="020B0604020202020204" pitchFamily="34" charset="0"/>
              <a:buChar char="•"/>
            </a:pPr>
            <a:r>
              <a:rPr lang="en" sz="2200" dirty="0" smtClean="0">
                <a:solidFill>
                  <a:srgbClr val="262626"/>
                </a:solidFill>
                <a:latin typeface="Arial"/>
                <a:ea typeface="Arial"/>
                <a:cs typeface="Arial"/>
                <a:sym typeface="Arial"/>
              </a:rPr>
              <a:t>Detailed purpose for expenditure must be filled out.</a:t>
            </a:r>
            <a:endParaRPr sz="2200" dirty="0">
              <a:solidFill>
                <a:srgbClr val="83992A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57200" lvl="0" indent="-368300" algn="l" rtl="0">
              <a:spcBef>
                <a:spcPts val="700"/>
              </a:spcBef>
              <a:spcAft>
                <a:spcPts val="0"/>
              </a:spcAft>
              <a:buSzPts val="2200"/>
              <a:buFont typeface="Arial" panose="020B0604020202020204" pitchFamily="34" charset="0"/>
              <a:buChar char="•"/>
            </a:pPr>
            <a:r>
              <a:rPr lang="en" sz="2200" dirty="0" smtClean="0">
                <a:solidFill>
                  <a:srgbClr val="262626"/>
                </a:solidFill>
                <a:latin typeface="Arial"/>
                <a:ea typeface="Arial"/>
                <a:cs typeface="Arial"/>
                <a:sym typeface="Arial"/>
              </a:rPr>
              <a:t>Sponsor </a:t>
            </a:r>
            <a:r>
              <a:rPr lang="en" sz="2200" b="1" u="sng" dirty="0" smtClean="0">
                <a:solidFill>
                  <a:srgbClr val="262626"/>
                </a:solidFill>
                <a:latin typeface="Arial"/>
                <a:ea typeface="Arial"/>
                <a:cs typeface="Arial"/>
                <a:sym typeface="Arial"/>
              </a:rPr>
              <a:t>AND</a:t>
            </a:r>
            <a:r>
              <a:rPr lang="en" sz="2200" dirty="0" smtClean="0">
                <a:solidFill>
                  <a:srgbClr val="262626"/>
                </a:solidFill>
                <a:latin typeface="Arial"/>
                <a:ea typeface="Arial"/>
                <a:cs typeface="Arial"/>
                <a:sym typeface="Arial"/>
              </a:rPr>
              <a:t> Principal signatures are required.</a:t>
            </a:r>
          </a:p>
          <a:p>
            <a:pPr marL="457200" lvl="0" indent="-368300" algn="l" rtl="0">
              <a:spcBef>
                <a:spcPts val="700"/>
              </a:spcBef>
              <a:spcAft>
                <a:spcPts val="0"/>
              </a:spcAft>
              <a:buSzPts val="2200"/>
              <a:buFont typeface="Arial" panose="020B0604020202020204" pitchFamily="34" charset="0"/>
              <a:buChar char="•"/>
            </a:pPr>
            <a:r>
              <a:rPr lang="en" sz="2200" dirty="0" smtClean="0">
                <a:solidFill>
                  <a:srgbClr val="262626"/>
                </a:solidFill>
                <a:latin typeface="Arial"/>
                <a:ea typeface="Arial"/>
                <a:cs typeface="Arial"/>
                <a:sym typeface="Arial"/>
              </a:rPr>
              <a:t>Supporting </a:t>
            </a:r>
            <a:r>
              <a:rPr lang="en" sz="2200" dirty="0">
                <a:solidFill>
                  <a:srgbClr val="262626"/>
                </a:solidFill>
                <a:latin typeface="Arial"/>
                <a:ea typeface="Arial"/>
                <a:cs typeface="Arial"/>
                <a:sym typeface="Arial"/>
              </a:rPr>
              <a:t>documentation must be attached</a:t>
            </a:r>
            <a:r>
              <a:rPr lang="en" sz="2200" dirty="0" smtClean="0">
                <a:solidFill>
                  <a:srgbClr val="262626"/>
                </a:solidFill>
                <a:latin typeface="Arial"/>
                <a:ea typeface="Arial"/>
                <a:cs typeface="Arial"/>
                <a:sym typeface="Arial"/>
              </a:rPr>
              <a:t>. (Invoice, quotes, receipts, club meeting minutes approving expense etc…)</a:t>
            </a:r>
            <a:endParaRPr sz="2200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11316" y="-13848"/>
            <a:ext cx="1432684" cy="1414395"/>
          </a:xfrm>
          <a:prstGeom prst="rect">
            <a:avLst/>
          </a:prstGeom>
        </p:spPr>
      </p:pic>
      <p:sp>
        <p:nvSpPr>
          <p:cNvPr id="3" name="Slide Number Placeholder 2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17</a:t>
            </a:fld>
            <a:endParaRPr lang="en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Payment Process – Student Activity Fund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605209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District Forms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buFont typeface="Wingdings" panose="05000000000000000000" pitchFamily="2" charset="2"/>
              <a:buChar char="§"/>
            </a:pPr>
            <a:r>
              <a:rPr lang="en-US" dirty="0" smtClean="0">
                <a:solidFill>
                  <a:srgbClr val="7030A0"/>
                </a:solidFill>
                <a:hlinkClick r:id="rId3" action="ppaction://hlinkfile"/>
              </a:rPr>
              <a:t>Class Receipt Record Form</a:t>
            </a:r>
            <a:endParaRPr lang="en-US" dirty="0" smtClean="0">
              <a:solidFill>
                <a:srgbClr val="7030A0"/>
              </a:solidFill>
            </a:endParaRPr>
          </a:p>
          <a:p>
            <a:pPr>
              <a:buFont typeface="Wingdings" panose="05000000000000000000" pitchFamily="2" charset="2"/>
              <a:buChar char="§"/>
            </a:pPr>
            <a:endParaRPr lang="en-US" dirty="0">
              <a:solidFill>
                <a:srgbClr val="7030A0"/>
              </a:solidFill>
            </a:endParaRPr>
          </a:p>
          <a:p>
            <a:pPr>
              <a:buFont typeface="Wingdings" panose="05000000000000000000" pitchFamily="2" charset="2"/>
              <a:buChar char="§"/>
            </a:pPr>
            <a:r>
              <a:rPr lang="en-US" dirty="0" smtClean="0">
                <a:solidFill>
                  <a:srgbClr val="7030A0"/>
                </a:solidFill>
                <a:hlinkClick r:id="rId4" action="ppaction://hlinkfile"/>
              </a:rPr>
              <a:t>Payment Voucher</a:t>
            </a:r>
            <a:endParaRPr lang="en-US" dirty="0" smtClean="0">
              <a:solidFill>
                <a:srgbClr val="7030A0"/>
              </a:solidFill>
            </a:endParaRPr>
          </a:p>
          <a:p>
            <a:pPr>
              <a:buFont typeface="Wingdings" panose="05000000000000000000" pitchFamily="2" charset="2"/>
              <a:buChar char="§"/>
            </a:pPr>
            <a:endParaRPr lang="en-US" dirty="0">
              <a:solidFill>
                <a:srgbClr val="7030A0"/>
              </a:solidFill>
            </a:endParaRPr>
          </a:p>
          <a:p>
            <a:pPr>
              <a:buFont typeface="Wingdings" panose="05000000000000000000" pitchFamily="2" charset="2"/>
              <a:buChar char="§"/>
            </a:pPr>
            <a:r>
              <a:rPr lang="en-US" dirty="0" smtClean="0">
                <a:solidFill>
                  <a:srgbClr val="7030A0"/>
                </a:solidFill>
                <a:hlinkClick r:id="rId5" action="ppaction://hlinkfile"/>
              </a:rPr>
              <a:t>Fundraiser Projection Sheet</a:t>
            </a:r>
            <a:endParaRPr lang="en-US" dirty="0" smtClean="0">
              <a:solidFill>
                <a:srgbClr val="7030A0"/>
              </a:solidFill>
            </a:endParaRPr>
          </a:p>
          <a:p>
            <a:pPr>
              <a:buFont typeface="Wingdings" panose="05000000000000000000" pitchFamily="2" charset="2"/>
              <a:buChar char="§"/>
            </a:pPr>
            <a:endParaRPr lang="en-US" dirty="0">
              <a:solidFill>
                <a:srgbClr val="7030A0"/>
              </a:solidFill>
            </a:endParaRPr>
          </a:p>
          <a:p>
            <a:pPr>
              <a:buFont typeface="Wingdings" panose="05000000000000000000" pitchFamily="2" charset="2"/>
              <a:buChar char="§"/>
            </a:pPr>
            <a:r>
              <a:rPr lang="en-US" dirty="0" smtClean="0">
                <a:solidFill>
                  <a:srgbClr val="7030A0"/>
                </a:solidFill>
                <a:hlinkClick r:id="rId6" action="ppaction://hlinkfile"/>
              </a:rPr>
              <a:t>Fundraiser Actual Revenue &amp; Expenditure Form</a:t>
            </a:r>
            <a:endParaRPr lang="en-US" dirty="0" smtClean="0">
              <a:solidFill>
                <a:srgbClr val="7030A0"/>
              </a:solidFill>
            </a:endParaRPr>
          </a:p>
          <a:p>
            <a:pPr>
              <a:buFont typeface="Wingdings" panose="05000000000000000000" pitchFamily="2" charset="2"/>
              <a:buChar char="§"/>
            </a:pPr>
            <a:endParaRPr lang="en-US" dirty="0">
              <a:solidFill>
                <a:srgbClr val="7030A0"/>
              </a:solidFill>
            </a:endParaRPr>
          </a:p>
          <a:p>
            <a:pPr>
              <a:buFont typeface="Wingdings" panose="05000000000000000000" pitchFamily="2" charset="2"/>
              <a:buChar char="§"/>
            </a:pPr>
            <a:r>
              <a:rPr lang="en-US" dirty="0" smtClean="0">
                <a:solidFill>
                  <a:srgbClr val="7030A0"/>
                </a:solidFill>
                <a:hlinkClick r:id="rId7" action="ppaction://hlinkfile"/>
              </a:rPr>
              <a:t>Sponsor Form</a:t>
            </a:r>
            <a:endParaRPr lang="en-US" dirty="0" smtClean="0">
              <a:solidFill>
                <a:srgbClr val="7030A0"/>
              </a:solidFill>
            </a:endParaRPr>
          </a:p>
          <a:p>
            <a:endParaRPr lang="en-US" dirty="0">
              <a:solidFill>
                <a:srgbClr val="7030A0"/>
              </a:solidFill>
            </a:endParaRPr>
          </a:p>
          <a:p>
            <a:pPr marL="114300" indent="0">
              <a:buNone/>
            </a:pPr>
            <a:r>
              <a:rPr lang="en-US" dirty="0" smtClean="0">
                <a:solidFill>
                  <a:srgbClr val="7030A0"/>
                </a:solidFill>
              </a:rPr>
              <a:t>FORMS CAN BE FOUND IN THE BUSINESS OFFICE DEPARTMENT </a:t>
            </a:r>
            <a:r>
              <a:rPr lang="en-US" dirty="0" smtClean="0">
                <a:solidFill>
                  <a:srgbClr val="7030A0"/>
                </a:solidFill>
                <a:hlinkClick r:id="rId8"/>
              </a:rPr>
              <a:t>DOCUMENTS AND FORMS</a:t>
            </a:r>
            <a:r>
              <a:rPr lang="en-US" dirty="0" smtClean="0">
                <a:solidFill>
                  <a:srgbClr val="7030A0"/>
                </a:solidFill>
              </a:rPr>
              <a:t>  </a:t>
            </a:r>
          </a:p>
          <a:p>
            <a:pPr marL="114300" indent="0">
              <a:buNone/>
            </a:pPr>
            <a:r>
              <a:rPr lang="en-US" dirty="0" smtClean="0">
                <a:solidFill>
                  <a:srgbClr val="7030A0"/>
                </a:solidFill>
              </a:rPr>
              <a:t>ON THE DISTRICT WEBSITE. </a:t>
            </a:r>
            <a:endParaRPr lang="en-US" dirty="0">
              <a:solidFill>
                <a:srgbClr val="7030A0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18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19053961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8" name="Google Shape;958;p115"/>
          <p:cNvSpPr txBox="1">
            <a:spLocks noGrp="1"/>
          </p:cNvSpPr>
          <p:nvPr>
            <p:ph type="body" idx="1"/>
          </p:nvPr>
        </p:nvSpPr>
        <p:spPr>
          <a:xfrm>
            <a:off x="311700" y="1228675"/>
            <a:ext cx="6181865" cy="3340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" sz="2000" dirty="0" smtClean="0"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rPr>
              <a:t>All </a:t>
            </a:r>
            <a:r>
              <a:rPr lang="en" sz="2000" dirty="0"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rPr>
              <a:t>teachers and sponsors need to complete this form at beginning of school year.</a:t>
            </a:r>
            <a:endParaRPr sz="2000" dirty="0">
              <a:latin typeface="Arial" panose="020B0604020202020204" pitchFamily="34" charset="0"/>
              <a:ea typeface="Arial"/>
              <a:cs typeface="Arial" panose="020B0604020202020204" pitchFamily="34" charset="0"/>
              <a:sym typeface="Arial"/>
            </a:endParaRPr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" sz="2000" dirty="0"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rPr>
              <a:t>Schedule your training session for your teachers and sponsors at your campus.</a:t>
            </a:r>
            <a:endParaRPr sz="2000" dirty="0">
              <a:latin typeface="Arial" panose="020B0604020202020204" pitchFamily="34" charset="0"/>
              <a:ea typeface="Arial"/>
              <a:cs typeface="Arial" panose="020B0604020202020204" pitchFamily="34" charset="0"/>
              <a:sym typeface="Arial"/>
            </a:endParaRPr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-U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See and click link below:</a:t>
            </a:r>
            <a:endParaRPr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lvl="0" indent="0" algn="l" rtl="0">
              <a:spcBef>
                <a:spcPts val="1200"/>
              </a:spcBef>
              <a:spcAft>
                <a:spcPts val="1200"/>
              </a:spcAft>
              <a:buNone/>
            </a:pPr>
            <a:r>
              <a:rPr lang="en" sz="2000" u="sng" dirty="0">
                <a:solidFill>
                  <a:schemeClr val="hlink"/>
                </a:solidFill>
                <a:latin typeface="Arial" panose="020B0604020202020204" pitchFamily="34" charset="0"/>
                <a:cs typeface="Arial" panose="020B0604020202020204" pitchFamily="34" charset="0"/>
                <a:hlinkClick r:id="rId3" action="ppaction://hlinkfile"/>
              </a:rPr>
              <a:t>Sponsor Form</a:t>
            </a:r>
            <a:endParaRPr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19</a:t>
            </a:fld>
            <a:endParaRPr lang="en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11316" y="0"/>
            <a:ext cx="1432684" cy="1414395"/>
          </a:xfrm>
          <a:prstGeom prst="rect">
            <a:avLst/>
          </a:prstGeom>
        </p:spPr>
      </p:pic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Sponsor Form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Don’t be afraid to ask questions…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11700" y="1228675"/>
            <a:ext cx="7159617" cy="3340200"/>
          </a:xfrm>
        </p:spPr>
        <p:txBody>
          <a:bodyPr>
            <a:normAutofit lnSpcReduction="10000"/>
          </a:bodyPr>
          <a:lstStyle/>
          <a:p>
            <a:pPr marL="114300" indent="0">
              <a:buNone/>
            </a:pPr>
            <a:r>
              <a:rPr lang="en-US" dirty="0" smtClean="0">
                <a:solidFill>
                  <a:srgbClr val="7030A0"/>
                </a:solidFill>
              </a:rPr>
              <a:t>CONTACT INFORMATION:</a:t>
            </a:r>
          </a:p>
          <a:p>
            <a:pPr marL="114300" indent="0">
              <a:buNone/>
            </a:pPr>
            <a:endParaRPr lang="en-US" dirty="0">
              <a:solidFill>
                <a:srgbClr val="7030A0"/>
              </a:solidFill>
            </a:endParaRPr>
          </a:p>
          <a:p>
            <a:pPr marL="114300" indent="0">
              <a:buNone/>
            </a:pPr>
            <a:r>
              <a:rPr lang="en-US" dirty="0" smtClean="0">
                <a:solidFill>
                  <a:srgbClr val="7030A0"/>
                </a:solidFill>
                <a:hlinkClick r:id="rId3"/>
              </a:rPr>
              <a:t>Business Office Contact Information</a:t>
            </a:r>
            <a:endParaRPr lang="en-US" dirty="0" smtClean="0">
              <a:solidFill>
                <a:srgbClr val="7030A0"/>
              </a:solidFill>
            </a:endParaRPr>
          </a:p>
          <a:p>
            <a:pPr marL="114300" indent="0">
              <a:buNone/>
            </a:pPr>
            <a:endParaRPr lang="en-US" dirty="0">
              <a:solidFill>
                <a:srgbClr val="7030A0"/>
              </a:solidFill>
            </a:endParaRPr>
          </a:p>
          <a:p>
            <a:pPr marL="114300" indent="0">
              <a:buNone/>
            </a:pPr>
            <a:r>
              <a:rPr lang="en-US" dirty="0" smtClean="0">
                <a:solidFill>
                  <a:srgbClr val="7030A0"/>
                </a:solidFill>
              </a:rPr>
              <a:t>Rene Cavazos – </a:t>
            </a:r>
            <a:r>
              <a:rPr lang="en-US" dirty="0" smtClean="0">
                <a:solidFill>
                  <a:srgbClr val="7030A0"/>
                </a:solidFill>
                <a:hlinkClick r:id="rId4"/>
              </a:rPr>
              <a:t>rjcavazos@wisd.us</a:t>
            </a:r>
            <a:endParaRPr lang="en-US" dirty="0" smtClean="0">
              <a:solidFill>
                <a:srgbClr val="7030A0"/>
              </a:solidFill>
            </a:endParaRPr>
          </a:p>
          <a:p>
            <a:pPr marL="114300" indent="0">
              <a:buNone/>
            </a:pPr>
            <a:r>
              <a:rPr lang="en-US" dirty="0" smtClean="0">
                <a:solidFill>
                  <a:srgbClr val="7030A0"/>
                </a:solidFill>
              </a:rPr>
              <a:t>Deborah Rodriguez – </a:t>
            </a:r>
            <a:r>
              <a:rPr lang="en-US" dirty="0" smtClean="0">
                <a:solidFill>
                  <a:srgbClr val="7030A0"/>
                </a:solidFill>
                <a:hlinkClick r:id="rId5"/>
              </a:rPr>
              <a:t>ddrodriguez@wisd.us</a:t>
            </a:r>
            <a:endParaRPr lang="en-US" dirty="0" smtClean="0">
              <a:solidFill>
                <a:srgbClr val="7030A0"/>
              </a:solidFill>
            </a:endParaRPr>
          </a:p>
          <a:p>
            <a:pPr marL="114300" indent="0">
              <a:buNone/>
            </a:pPr>
            <a:r>
              <a:rPr lang="en-US" dirty="0">
                <a:solidFill>
                  <a:srgbClr val="7030A0"/>
                </a:solidFill>
              </a:rPr>
              <a:t>David Robledo – </a:t>
            </a:r>
            <a:r>
              <a:rPr lang="en-US" dirty="0" smtClean="0">
                <a:solidFill>
                  <a:srgbClr val="7030A0"/>
                </a:solidFill>
                <a:hlinkClick r:id="rId6"/>
              </a:rPr>
              <a:t>darobledo@wisd.us</a:t>
            </a:r>
            <a:endParaRPr lang="en-US" dirty="0" smtClean="0">
              <a:solidFill>
                <a:srgbClr val="7030A0"/>
              </a:solidFill>
            </a:endParaRPr>
          </a:p>
          <a:p>
            <a:pPr marL="114300" indent="0">
              <a:buNone/>
            </a:pPr>
            <a:endParaRPr lang="en-US" dirty="0">
              <a:solidFill>
                <a:srgbClr val="7030A0"/>
              </a:solidFill>
            </a:endParaRPr>
          </a:p>
          <a:p>
            <a:pPr marL="114300" indent="0">
              <a:buNone/>
            </a:pPr>
            <a:endParaRPr lang="en-US" dirty="0" smtClean="0">
              <a:solidFill>
                <a:srgbClr val="7030A0"/>
              </a:solidFill>
            </a:endParaRPr>
          </a:p>
          <a:p>
            <a:pPr marL="114300" indent="0">
              <a:buNone/>
            </a:pPr>
            <a:r>
              <a:rPr lang="en-US" dirty="0" smtClean="0">
                <a:solidFill>
                  <a:srgbClr val="7030A0"/>
                </a:solidFill>
              </a:rPr>
              <a:t>Email is best so we have a chance to respond if we are not immediately available. Feel free to add URGENT to the subject line so we know to respond right away.</a:t>
            </a:r>
          </a:p>
          <a:p>
            <a:pPr marL="114300" indent="0">
              <a:buNone/>
            </a:pPr>
            <a:r>
              <a:rPr lang="en-US" dirty="0" smtClean="0">
                <a:solidFill>
                  <a:srgbClr val="7030A0"/>
                </a:solidFill>
              </a:rPr>
              <a:t> </a:t>
            </a:r>
            <a:endParaRPr lang="en-US" dirty="0">
              <a:solidFill>
                <a:srgbClr val="7030A0"/>
              </a:solidFill>
            </a:endParaRPr>
          </a:p>
          <a:p>
            <a:pPr marL="114300" indent="0">
              <a:buNone/>
            </a:pPr>
            <a:endParaRPr lang="en-US" dirty="0" smtClean="0">
              <a:solidFill>
                <a:srgbClr val="7030A0"/>
              </a:solidFill>
            </a:endParaRPr>
          </a:p>
          <a:p>
            <a:pPr marL="114300" indent="0">
              <a:buNone/>
            </a:pPr>
            <a:r>
              <a:rPr lang="en-US" dirty="0" smtClean="0">
                <a:solidFill>
                  <a:srgbClr val="7030A0"/>
                </a:solidFill>
              </a:rPr>
              <a:t>THANK YOU FOR YOUR TIME AND ATTENTION THIS MORNING! </a:t>
            </a:r>
          </a:p>
          <a:p>
            <a:pPr marL="114300" indent="0">
              <a:buNone/>
            </a:pPr>
            <a:endParaRPr lang="en-US" dirty="0">
              <a:solidFill>
                <a:srgbClr val="7030A0"/>
              </a:solidFill>
            </a:endParaRPr>
          </a:p>
          <a:p>
            <a:pPr marL="114300" indent="0">
              <a:buNone/>
            </a:pPr>
            <a:r>
              <a:rPr lang="en-US" dirty="0" smtClean="0">
                <a:solidFill>
                  <a:srgbClr val="7030A0"/>
                </a:solidFill>
              </a:rPr>
              <a:t>                                                             </a:t>
            </a:r>
            <a:endParaRPr lang="en-US" dirty="0">
              <a:solidFill>
                <a:srgbClr val="7030A0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20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4873316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Facet">
  <a:themeElements>
    <a:clrScheme name="Violet">
      <a:dk1>
        <a:sysClr val="windowText" lastClr="000000"/>
      </a:dk1>
      <a:lt1>
        <a:sysClr val="window" lastClr="FFFFFF"/>
      </a:lt1>
      <a:dk2>
        <a:srgbClr val="373545"/>
      </a:dk2>
      <a:lt2>
        <a:srgbClr val="DCD8DC"/>
      </a:lt2>
      <a:accent1>
        <a:srgbClr val="AD84C6"/>
      </a:accent1>
      <a:accent2>
        <a:srgbClr val="8784C7"/>
      </a:accent2>
      <a:accent3>
        <a:srgbClr val="5D739A"/>
      </a:accent3>
      <a:accent4>
        <a:srgbClr val="6997AF"/>
      </a:accent4>
      <a:accent5>
        <a:srgbClr val="84ACB6"/>
      </a:accent5>
      <a:accent6>
        <a:srgbClr val="6F8183"/>
      </a:accent6>
      <a:hlink>
        <a:srgbClr val="69A020"/>
      </a:hlink>
      <a:folHlink>
        <a:srgbClr val="8C8C8C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1437</TotalTime>
  <Words>1462</Words>
  <Application>Microsoft Office PowerPoint</Application>
  <PresentationFormat>On-screen Show (16:9)</PresentationFormat>
  <Paragraphs>192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5" baseType="lpstr">
      <vt:lpstr>Wingdings</vt:lpstr>
      <vt:lpstr>Trebuchet MS</vt:lpstr>
      <vt:lpstr>Wingdings 3</vt:lpstr>
      <vt:lpstr>Arial</vt:lpstr>
      <vt:lpstr>Facet</vt:lpstr>
      <vt:lpstr>Activity Funds Refresher  2024-2025</vt:lpstr>
      <vt:lpstr>Governance – Board Policy CFD Local</vt:lpstr>
      <vt:lpstr>Activity Funds Overview</vt:lpstr>
      <vt:lpstr>Campus Activity Funds (CAF)</vt:lpstr>
      <vt:lpstr>(CAF) 461 – Campus Wide Allowable Uses</vt:lpstr>
      <vt:lpstr>Student Activity Funds (SAF)</vt:lpstr>
      <vt:lpstr>(SAF) 865 - Allowable Uses</vt:lpstr>
      <vt:lpstr>Student Activity Vs. Campus Activity</vt:lpstr>
      <vt:lpstr>Principal’s Responsibilities</vt:lpstr>
      <vt:lpstr>Administrative Asst/Bookkeeper Responsibilities</vt:lpstr>
      <vt:lpstr>Sponsor Responsibilities</vt:lpstr>
      <vt:lpstr>Fundraising Activities</vt:lpstr>
      <vt:lpstr>Steps to a Successful Fundraiser</vt:lpstr>
      <vt:lpstr>Allowable Vs. Unallowable</vt:lpstr>
      <vt:lpstr>Cash Management</vt:lpstr>
      <vt:lpstr>Cash Management continued…</vt:lpstr>
      <vt:lpstr>Payment Process – Student Activity Fund</vt:lpstr>
      <vt:lpstr>District Forms</vt:lpstr>
      <vt:lpstr>Sponsor Form</vt:lpstr>
      <vt:lpstr>Don’t be afraid to ask questions…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Weslaco ISD   Elementary Campus Budget Training  May 30, 2022 8:30 am  Board Room</dc:title>
  <dc:creator>MARTINEZ, MANNY</dc:creator>
  <cp:lastModifiedBy>CAVAZOS, RENE JR</cp:lastModifiedBy>
  <cp:revision>92</cp:revision>
  <cp:lastPrinted>2025-03-31T13:08:15Z</cp:lastPrinted>
  <dcterms:modified xsi:type="dcterms:W3CDTF">2025-04-01T21:19:01Z</dcterms:modified>
</cp:coreProperties>
</file>