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73" r:id="rId2"/>
    <p:sldId id="320" r:id="rId3"/>
    <p:sldId id="321" r:id="rId4"/>
    <p:sldId id="325" r:id="rId5"/>
    <p:sldId id="322" r:id="rId6"/>
    <p:sldId id="323" r:id="rId7"/>
    <p:sldId id="308" r:id="rId8"/>
    <p:sldId id="287" r:id="rId9"/>
    <p:sldId id="324" r:id="rId10"/>
    <p:sldId id="274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F7133"/>
    <a:srgbClr val="C76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1539F-A5E8-4AD5-8802-290B984FF990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71D3D-F499-4506-AF4A-BEA8EE5A0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50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Salary and Benefits account for 78% of increase; 14% BOCES, 4.5% bus; 3.5% all other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71D3D-F499-4506-AF4A-BEA8EE5A0D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88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71D3D-F499-4506-AF4A-BEA8EE5A0D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3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4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0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68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6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2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1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6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9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80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55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3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14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50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09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6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90C5853-41FB-48E1-964A-F602E3CB14FA}" type="datetimeFigureOut">
              <a:rPr lang="en-US" smtClean="0"/>
              <a:pPr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FAACC13-E0E2-492C-BD70-9E0B7C0B64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38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752600"/>
          </a:xfrm>
          <a:solidFill>
            <a:srgbClr val="CF7133"/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>
            <a:normAutofit/>
          </a:bodyPr>
          <a:lstStyle/>
          <a:p>
            <a:r>
              <a:rPr lang="en-US" sz="3600" b="1">
                <a:solidFill>
                  <a:schemeClr val="tx1"/>
                </a:solidFill>
              </a:rPr>
              <a:t>2025-2026 </a:t>
            </a:r>
            <a:r>
              <a:rPr lang="en-US" sz="3600" b="1" dirty="0">
                <a:solidFill>
                  <a:schemeClr val="tx1"/>
                </a:solidFill>
              </a:rPr>
              <a:t>Proposed Budget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Churchville-Chili CSD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400800" cy="9144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j-lt"/>
              </a:rPr>
              <a:t>April 8,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200" y="96414"/>
            <a:ext cx="8991600" cy="665586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2025-2026 CCCSD Proposed Budget Summary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118616"/>
              </p:ext>
            </p:extLst>
          </p:nvPr>
        </p:nvGraphicFramePr>
        <p:xfrm>
          <a:off x="141517" y="838200"/>
          <a:ext cx="8848531" cy="4064215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125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412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Expenditures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</a:t>
                      </a:r>
                    </a:p>
                    <a:p>
                      <a:pPr algn="r"/>
                      <a:r>
                        <a:rPr lang="en-US" sz="1600" dirty="0"/>
                        <a:t>2024-25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</a:t>
                      </a:r>
                    </a:p>
                    <a:p>
                      <a:pPr algn="r"/>
                      <a:r>
                        <a:rPr lang="en-US" sz="1600" dirty="0"/>
                        <a:t>2025-26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Increase</a:t>
                      </a:r>
                    </a:p>
                    <a:p>
                      <a:pPr algn="r"/>
                      <a:r>
                        <a:rPr lang="en-US" sz="1600" dirty="0"/>
                        <a:t>(Decrease)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r>
                        <a:rPr lang="en-US" sz="1500" b="1" dirty="0"/>
                        <a:t>General Support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Board of Education               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95,513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95,119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(394)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r>
                        <a:rPr lang="en-US" sz="1500" b="1" dirty="0"/>
                        <a:t>                     </a:t>
                      </a:r>
                      <a:r>
                        <a:rPr lang="en-US" sz="1500" b="0" dirty="0"/>
                        <a:t> Central Administration</a:t>
                      </a:r>
                      <a:endParaRPr 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485,387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507,059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21,672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r>
                        <a:rPr lang="en-US" sz="1500" b="0" dirty="0"/>
                        <a:t>                      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765,398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818,784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53,386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07211597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Personnel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721,806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706,025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(15,781)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O&amp;M,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6,469,836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6,717,198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247,362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Central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606,959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747,375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140,416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r>
                        <a:rPr lang="en-US" sz="1500" b="0" dirty="0"/>
                        <a:t>                       </a:t>
                      </a:r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Special Items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chemeClr val="bg1"/>
                          </a:solidFill>
                        </a:rPr>
                        <a:t>1,979,257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chemeClr val="bg1"/>
                          </a:solidFill>
                        </a:rPr>
                        <a:t>2,085,477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u="sng" dirty="0">
                          <a:solidFill>
                            <a:schemeClr val="bg1"/>
                          </a:solidFill>
                        </a:rPr>
                        <a:t>106,220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82896109"/>
                  </a:ext>
                </a:extLst>
              </a:tr>
              <a:tr h="36149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Total General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11,124,156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11,677,037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552,881</a:t>
                      </a:r>
                    </a:p>
                    <a:p>
                      <a:pPr marL="0" algn="r" defTabSz="457200" rtl="0" eaLnBrk="1" latinLnBrk="0" hangingPunct="1"/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191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561147"/>
              </p:ext>
            </p:extLst>
          </p:nvPr>
        </p:nvGraphicFramePr>
        <p:xfrm>
          <a:off x="228600" y="974601"/>
          <a:ext cx="8686800" cy="56347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5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1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Expenditures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2024-25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2025-26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Increase</a:t>
                      </a:r>
                    </a:p>
                    <a:p>
                      <a:pPr algn="r"/>
                      <a:r>
                        <a:rPr lang="en-US" sz="1600" dirty="0"/>
                        <a:t>(Decrease)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4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Admin, Inservice, Curriculum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4,309,585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4,327,402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17,817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Teaching – Regular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25,637,197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25,898,485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261,288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Special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11,360,338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12,884,740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1,524,402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5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Other Teaching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2,350,767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2,237,429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(113,338)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5684828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r>
                        <a:rPr lang="en-US" sz="1500" b="1" dirty="0"/>
                        <a:t>                      </a:t>
                      </a:r>
                      <a:r>
                        <a:rPr lang="en-US" sz="1500" b="0" dirty="0"/>
                        <a:t>Instructional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2,797,875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2,804,208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6,333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824245619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 Guidance, Health Services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3,156,256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3,458,630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302,374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                      Co-Curricular</a:t>
                      </a:r>
                      <a:endParaRPr lang="en-US" sz="15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518,000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518,000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13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 Athletics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500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1,000,766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500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1,050,357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u="sng" dirty="0">
                          <a:solidFill>
                            <a:schemeClr val="bg1"/>
                          </a:solidFill>
                        </a:rPr>
                        <a:t>49,591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1051">
                <a:tc>
                  <a:txBody>
                    <a:bodyPr/>
                    <a:lstStyle/>
                    <a:p>
                      <a:r>
                        <a:rPr lang="en-US" sz="1500" b="1" dirty="0"/>
                        <a:t>Total Instruction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en-US" sz="15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51,131,017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53,179,484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2,048,467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4.01%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1051">
                <a:tc>
                  <a:txBody>
                    <a:bodyPr/>
                    <a:lstStyle/>
                    <a:p>
                      <a:r>
                        <a:rPr lang="en-US" sz="1500" b="1" dirty="0"/>
                        <a:t>Pupil Transportation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8,028,524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8,120,924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92,400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1.15%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41051">
                <a:tc>
                  <a:txBody>
                    <a:bodyPr/>
                    <a:lstStyle/>
                    <a:p>
                      <a:r>
                        <a:rPr lang="en-US" sz="1500" b="1" dirty="0"/>
                        <a:t>Community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61,560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44,000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(17,560)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(28.53%)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76200" y="96414"/>
            <a:ext cx="8991600" cy="665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2025-2026 CCCSD Proposed Budget Summary </a:t>
            </a:r>
          </a:p>
        </p:txBody>
      </p:sp>
    </p:spTree>
    <p:extLst>
      <p:ext uri="{BB962C8B-B14F-4D97-AF65-F5344CB8AC3E}">
        <p14:creationId xmlns:p14="http://schemas.microsoft.com/office/powerpoint/2010/main" val="426511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512952"/>
              </p:ext>
            </p:extLst>
          </p:nvPr>
        </p:nvGraphicFramePr>
        <p:xfrm>
          <a:off x="228600" y="974601"/>
          <a:ext cx="8686800" cy="5764091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5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06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Expenditures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2024-25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2025-26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Increase</a:t>
                      </a:r>
                    </a:p>
                    <a:p>
                      <a:pPr algn="r"/>
                      <a:r>
                        <a:rPr lang="en-US" sz="1600" dirty="0"/>
                        <a:t>(Decrease)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Employee Benefits-</a:t>
                      </a:r>
                      <a:r>
                        <a:rPr lang="en-US" sz="1500" b="0" dirty="0">
                          <a:solidFill>
                            <a:schemeClr val="bg1"/>
                          </a:solidFill>
                        </a:rPr>
                        <a:t>Employees’ Retirement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2,281,388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2,491,134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209,746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824245619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                          Teachers’ Retirement</a:t>
                      </a:r>
                      <a:endParaRPr lang="en-US" sz="15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3,048,023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3,106,803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58,780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     Social Security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3,418,302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3,531,685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113,383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     Workers Compensation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413,154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585,393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172,239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/>
                        <a:t>                           Health &amp; Dental</a:t>
                      </a:r>
                      <a:endParaRPr lang="en-US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15,760,103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18,094,759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2,334,656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b="1" dirty="0"/>
                        <a:t>                          </a:t>
                      </a:r>
                      <a:r>
                        <a:rPr lang="en-US" sz="1500" b="0" dirty="0"/>
                        <a:t>Other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     </a:t>
                      </a:r>
                      <a:r>
                        <a:rPr lang="en-US" sz="1500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364,000</a:t>
                      </a:r>
                      <a:endParaRPr lang="en-US" u="sng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     </a:t>
                      </a:r>
                      <a:r>
                        <a:rPr lang="en-US" sz="1500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364,000</a:t>
                      </a:r>
                      <a:endParaRPr lang="en-US" u="sng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          </a:t>
                      </a:r>
                      <a:r>
                        <a:rPr lang="en-US" sz="1500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   0</a:t>
                      </a:r>
                      <a:r>
                        <a:rPr lang="en-US" u="sng" dirty="0"/>
                        <a:t>   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970">
                <a:tc>
                  <a:txBody>
                    <a:bodyPr/>
                    <a:lstStyle/>
                    <a:p>
                      <a:r>
                        <a:rPr lang="en-US" sz="1500" b="1" dirty="0"/>
                        <a:t>Total Employee Benefits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25,284,970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28,173,774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2,888,804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11.43%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473247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461683875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Interfund Transfers – </a:t>
                      </a:r>
                      <a:r>
                        <a:rPr lang="en-US" sz="1500" b="0" dirty="0">
                          <a:solidFill>
                            <a:schemeClr val="bg1"/>
                          </a:solidFill>
                        </a:rPr>
                        <a:t>Special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164,000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164,000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                           Debt Service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7,409,288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7,420,463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11,175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                            Capital Fund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u="sng" dirty="0">
                          <a:solidFill>
                            <a:schemeClr val="bg1"/>
                          </a:solidFill>
                        </a:rPr>
                        <a:t>100,00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u="sng" dirty="0">
                          <a:solidFill>
                            <a:schemeClr val="bg1"/>
                          </a:solidFill>
                        </a:rPr>
                        <a:t>100,000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u="sng" dirty="0">
                          <a:solidFill>
                            <a:schemeClr val="bg1"/>
                          </a:solidFill>
                        </a:rPr>
                        <a:t>                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b="1" dirty="0"/>
                        <a:t>Total Employee Benefits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7,673,288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7,684,463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11,175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0.15%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528254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endParaRPr lang="en-US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u="none" dirty="0">
                          <a:solidFill>
                            <a:schemeClr val="bg1"/>
                          </a:solidFill>
                        </a:rPr>
                        <a:t>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500" b="1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u="none" dirty="0">
                          <a:solidFill>
                            <a:schemeClr val="bg1"/>
                          </a:solidFill>
                        </a:rPr>
                        <a:t>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442329"/>
                  </a:ext>
                </a:extLst>
              </a:tr>
              <a:tr h="292931">
                <a:tc>
                  <a:txBody>
                    <a:bodyPr/>
                    <a:lstStyle/>
                    <a:p>
                      <a:r>
                        <a:rPr lang="en-US" sz="1500" b="1" dirty="0"/>
                        <a:t>Total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103,303,515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108,879,682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5,576,167</a:t>
                      </a:r>
                    </a:p>
                    <a:p>
                      <a:pPr algn="r"/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5.40%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76200" y="96414"/>
            <a:ext cx="8991600" cy="665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2025-2026 CCCSD Proposed Budget Summary </a:t>
            </a:r>
          </a:p>
        </p:txBody>
      </p:sp>
    </p:spTree>
    <p:extLst>
      <p:ext uri="{BB962C8B-B14F-4D97-AF65-F5344CB8AC3E}">
        <p14:creationId xmlns:p14="http://schemas.microsoft.com/office/powerpoint/2010/main" val="261423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46706"/>
              </p:ext>
            </p:extLst>
          </p:nvPr>
        </p:nvGraphicFramePr>
        <p:xfrm>
          <a:off x="582771" y="838200"/>
          <a:ext cx="7886700" cy="5793142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609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Revenues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2024-25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2025-26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Increase</a:t>
                      </a:r>
                    </a:p>
                    <a:p>
                      <a:pPr algn="r"/>
                      <a:r>
                        <a:rPr lang="en-US" sz="1600" dirty="0"/>
                        <a:t>(Decrease)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baseline="0" dirty="0"/>
                        <a:t>Real Property Tax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726,647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580,525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(146,122)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Non-Property Taxes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4,750,000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Charges for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155,946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137,500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(18,446)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Use of Money/Property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Interest Earned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Rentals – BOCES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8,547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(8,547)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Rentals –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Sale of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Miscellaneous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Refund</a:t>
                      </a:r>
                      <a:r>
                        <a:rPr lang="en-US" sz="1400" baseline="0" dirty="0"/>
                        <a:t> – BOCES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400,000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(25,000)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Other Refunds &amp; Misc.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baseline="0" dirty="0"/>
                        <a:t>Interfund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1" dirty="0"/>
                        <a:t>State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6743">
                <a:tc>
                  <a:txBody>
                    <a:bodyPr/>
                    <a:lstStyle/>
                    <a:p>
                      <a:r>
                        <a:rPr lang="en-US" sz="1400" dirty="0"/>
                        <a:t>   Foundation Aid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31,752,412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32,467,927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715,515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/>
                        <a:t>   Building Aid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8,172,812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8,276,711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103,899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b="0" dirty="0"/>
                        <a:t>   Transportation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5,768,116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6,155,283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387,167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907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    BOCES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4,127,852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4,684,048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556,196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76200" y="96414"/>
            <a:ext cx="8991600" cy="6655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2025-2026 CCCSD Proposed Budget Summary </a:t>
            </a:r>
          </a:p>
        </p:txBody>
      </p:sp>
    </p:spTree>
    <p:extLst>
      <p:ext uri="{BB962C8B-B14F-4D97-AF65-F5344CB8AC3E}">
        <p14:creationId xmlns:p14="http://schemas.microsoft.com/office/powerpoint/2010/main" val="105741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206302"/>
              </p:ext>
            </p:extLst>
          </p:nvPr>
        </p:nvGraphicFramePr>
        <p:xfrm>
          <a:off x="248814" y="650480"/>
          <a:ext cx="8610600" cy="57912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246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4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7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Revenues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</a:t>
                      </a:r>
                    </a:p>
                    <a:p>
                      <a:pPr algn="r"/>
                      <a:r>
                        <a:rPr lang="en-US" sz="1600" dirty="0"/>
                        <a:t>2024-25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Budget </a:t>
                      </a:r>
                    </a:p>
                    <a:p>
                      <a:pPr algn="r"/>
                      <a:r>
                        <a:rPr lang="en-US" sz="1600" dirty="0"/>
                        <a:t>2025-26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Increase</a:t>
                      </a:r>
                    </a:p>
                    <a:p>
                      <a:pPr algn="r"/>
                      <a:r>
                        <a:rPr lang="en-US" sz="1600" dirty="0"/>
                        <a:t>(Decrease)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   Categorical Aids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1,929,821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2,652,632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722,811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42854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State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51,751,013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54,236,601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2,485,588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Federal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55,000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55,000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Total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58,316,153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61,503,626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2"/>
                          </a:solidFill>
                        </a:rPr>
                        <a:t>3,187,473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  General Fund Appropriated-Bus Purchase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1,662,181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1,662,181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  Unemployment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   Workers Comp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413,154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585,393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172,239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dirty="0"/>
                        <a:t>   Employees Retirement Reserve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581,254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1,098,252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516,998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 Fund Balance/Reserves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2,686,589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3,375,826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689,237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 Revenues and Fund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61,002,742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64,879,452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3,876,710</a:t>
                      </a:r>
                    </a:p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  6.35%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627">
                <a:tc>
                  <a:txBody>
                    <a:bodyPr/>
                    <a:lstStyle/>
                    <a:p>
                      <a:r>
                        <a:rPr lang="en-US" sz="1400" b="1" baseline="0" dirty="0"/>
                        <a:t>Property Tax Levy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42,300,773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43,700,929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1,400,156</a:t>
                      </a:r>
                    </a:p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  3.31%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9364"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103,303,515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108,580,381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5,276,866</a:t>
                      </a:r>
                    </a:p>
                    <a:p>
                      <a:pPr algn="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5.40%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876800" y="21336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141095" y="21336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68814" y="21336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914900" y="42672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24205" y="42672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868814" y="42672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76200" y="96414"/>
            <a:ext cx="8991600" cy="6655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2025-2026 CCCSD Proposed Budget Summary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914137-93CA-4AEC-9406-3388A9CF87A5}"/>
              </a:ext>
            </a:extLst>
          </p:cNvPr>
          <p:cNvCxnSpPr/>
          <p:nvPr/>
        </p:nvCxnSpPr>
        <p:spPr>
          <a:xfrm>
            <a:off x="4859910" y="565229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27ADE6-9222-4315-A728-F16822FB669C}"/>
              </a:ext>
            </a:extLst>
          </p:cNvPr>
          <p:cNvCxnSpPr/>
          <p:nvPr/>
        </p:nvCxnSpPr>
        <p:spPr>
          <a:xfrm>
            <a:off x="6019800" y="565229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CD28FB-BA67-440C-90AB-4AAA1F4BBD3C}"/>
              </a:ext>
            </a:extLst>
          </p:cNvPr>
          <p:cNvCxnSpPr/>
          <p:nvPr/>
        </p:nvCxnSpPr>
        <p:spPr>
          <a:xfrm>
            <a:off x="7851924" y="565229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399EAD-BD24-411B-92B2-07D44186307B}"/>
              </a:ext>
            </a:extLst>
          </p:cNvPr>
          <p:cNvCxnSpPr/>
          <p:nvPr/>
        </p:nvCxnSpPr>
        <p:spPr>
          <a:xfrm>
            <a:off x="4859910" y="15240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7B6313-C61F-4ACA-BD37-410D2C6F6760}"/>
              </a:ext>
            </a:extLst>
          </p:cNvPr>
          <p:cNvCxnSpPr/>
          <p:nvPr/>
        </p:nvCxnSpPr>
        <p:spPr>
          <a:xfrm>
            <a:off x="6124205" y="15240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70F087F-C67C-4563-90AC-C1C118E71B57}"/>
              </a:ext>
            </a:extLst>
          </p:cNvPr>
          <p:cNvCxnSpPr/>
          <p:nvPr/>
        </p:nvCxnSpPr>
        <p:spPr>
          <a:xfrm>
            <a:off x="7851924" y="15240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69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2025-26 CCCSD Proposed Budget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762000"/>
            <a:ext cx="8382000" cy="83099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Revenue Gap on 4/8/2025</a:t>
            </a:r>
          </a:p>
          <a:p>
            <a:pPr algn="ctr"/>
            <a:r>
              <a:rPr lang="en-US" sz="2400" b="1" dirty="0"/>
              <a:t> 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46C6EBD-2788-4765-A167-E036CF388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442607"/>
              </p:ext>
            </p:extLst>
          </p:nvPr>
        </p:nvGraphicFramePr>
        <p:xfrm>
          <a:off x="609600" y="1828800"/>
          <a:ext cx="7577180" cy="3977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3795">
                  <a:extLst>
                    <a:ext uri="{9D8B030D-6E8A-4147-A177-3AD203B41FA5}">
                      <a16:colId xmlns:a16="http://schemas.microsoft.com/office/drawing/2014/main" val="1908955407"/>
                    </a:ext>
                  </a:extLst>
                </a:gridCol>
                <a:gridCol w="315805">
                  <a:extLst>
                    <a:ext uri="{9D8B030D-6E8A-4147-A177-3AD203B41FA5}">
                      <a16:colId xmlns:a16="http://schemas.microsoft.com/office/drawing/2014/main" val="2665271913"/>
                    </a:ext>
                  </a:extLst>
                </a:gridCol>
                <a:gridCol w="1512995">
                  <a:extLst>
                    <a:ext uri="{9D8B030D-6E8A-4147-A177-3AD203B41FA5}">
                      <a16:colId xmlns:a16="http://schemas.microsoft.com/office/drawing/2014/main" val="3542605105"/>
                    </a:ext>
                  </a:extLst>
                </a:gridCol>
                <a:gridCol w="1644585">
                  <a:extLst>
                    <a:ext uri="{9D8B030D-6E8A-4147-A177-3AD203B41FA5}">
                      <a16:colId xmlns:a16="http://schemas.microsoft.com/office/drawing/2014/main" val="90190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Increase in Proposed Expenses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$5,576,167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836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Revenue (10.78%)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701,885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50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State-Aid: Foundation Aid (2.25%)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715,515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38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State-Aid: Categorical Aids (8.85%)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1,770,073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078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Fund Balance/Reserves* (25.65%)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689,237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565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 Levy (3.31%)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1,400,156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094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Estimated Increases in Revenue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$5,276,866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866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Budget Gap to be closed by additional state-aid/reserves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$299,301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676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4833779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dirty="0"/>
                        <a:t>*Reserves can only be used up to the expense in the budget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74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17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152401" y="76200"/>
            <a:ext cx="8911654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>
                <a:solidFill>
                  <a:schemeClr val="tx1"/>
                </a:solidFill>
              </a:rPr>
              <a:t>Property tax cap calculation 2025-2026</a:t>
            </a:r>
          </a:p>
        </p:txBody>
      </p:sp>
      <p:graphicFrame>
        <p:nvGraphicFramePr>
          <p:cNvPr id="6" name="Google Shape;242;p29"/>
          <p:cNvGraphicFramePr/>
          <p:nvPr>
            <p:extLst>
              <p:ext uri="{D42A27DB-BD31-4B8C-83A1-F6EECF244321}">
                <p14:modId xmlns:p14="http://schemas.microsoft.com/office/powerpoint/2010/main" val="2637926039"/>
              </p:ext>
            </p:extLst>
          </p:nvPr>
        </p:nvGraphicFramePr>
        <p:xfrm>
          <a:off x="152400" y="968888"/>
          <a:ext cx="8911654" cy="5685983"/>
        </p:xfrm>
        <a:graphic>
          <a:graphicData uri="http://schemas.openxmlformats.org/drawingml/2006/table">
            <a:tbl>
              <a:tblPr bandRow="1">
                <a:tableStyleId>{10A1B5D5-9B99-4C35-A422-299274C87663}</a:tableStyleId>
              </a:tblPr>
              <a:tblGrid>
                <a:gridCol w="3723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3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11">
                  <a:extLst>
                    <a:ext uri="{9D8B030D-6E8A-4147-A177-3AD203B41FA5}">
                      <a16:colId xmlns:a16="http://schemas.microsoft.com/office/drawing/2014/main" val="130653974"/>
                    </a:ext>
                  </a:extLst>
                </a:gridCol>
                <a:gridCol w="3274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Prior Year Levy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$42,300,773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bg2"/>
                          </a:solidFill>
                        </a:rPr>
                        <a:t>Actual Prior Year</a:t>
                      </a:r>
                      <a:r>
                        <a:rPr lang="en-US" sz="1600" u="none" strike="noStrike" cap="none" baseline="0" dirty="0">
                          <a:solidFill>
                            <a:schemeClr val="bg2"/>
                          </a:solidFill>
                        </a:rPr>
                        <a:t> Levy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Times: Tax Base Growth Factor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1.0066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bg2"/>
                          </a:solidFill>
                        </a:rPr>
                        <a:t>Calculated by NYS Tax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8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Add: Prior Year PILOTs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4721,647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bg2"/>
                          </a:solidFill>
                        </a:rPr>
                        <a:t>Prior Year</a:t>
                      </a:r>
                      <a:r>
                        <a:rPr lang="en-US" sz="1600" u="none" strike="noStrike" cap="none" baseline="0" dirty="0">
                          <a:solidFill>
                            <a:schemeClr val="bg2"/>
                          </a:solidFill>
                        </a:rPr>
                        <a:t> PILOT Estimate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Less: Prior Year Capital Tax Levy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$0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bg2"/>
                          </a:solidFill>
                        </a:rPr>
                        <a:t>Prior Year Exemption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Equals: Adjusted Prior Year Levy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$43,301,605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1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Times: Allowable Levy Growth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2.00%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kern="1200" cap="none" dirty="0">
                          <a:solidFill>
                            <a:schemeClr val="bg2"/>
                          </a:solidFill>
                        </a:rPr>
                        <a:t>Lesser of CPI (2.95%) or 2%</a:t>
                      </a:r>
                      <a:endParaRPr lang="en-US" sz="1600" b="1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Less: PILOTs in Coming Year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$721,647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0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kern="1200" cap="none" dirty="0">
                          <a:solidFill>
                            <a:schemeClr val="bg2"/>
                          </a:solidFill>
                        </a:rPr>
                        <a:t>20</a:t>
                      </a:r>
                      <a:r>
                        <a:rPr lang="en-US" sz="1600" kern="1200" dirty="0">
                          <a:solidFill>
                            <a:schemeClr val="bg2"/>
                          </a:solidFill>
                        </a:rPr>
                        <a:t>25-26</a:t>
                      </a:r>
                      <a:r>
                        <a:rPr lang="en-US" sz="1600" u="none" strike="noStrike" kern="1200" cap="none" baseline="0" dirty="0">
                          <a:solidFill>
                            <a:schemeClr val="bg2"/>
                          </a:solidFill>
                        </a:rPr>
                        <a:t> PILOT Estimate</a:t>
                      </a:r>
                      <a:endParaRPr lang="en-US" sz="1600" b="0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30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Add: Available Carryover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649,605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solidFill>
                            <a:schemeClr val="bg2"/>
                          </a:solidFill>
                        </a:rPr>
                        <a:t>Prior year</a:t>
                      </a:r>
                      <a:r>
                        <a:rPr lang="en-US" sz="1600" u="none" strike="noStrike" cap="none" baseline="0" dirty="0">
                          <a:solidFill>
                            <a:schemeClr val="bg2"/>
                          </a:solidFill>
                        </a:rPr>
                        <a:t> Levy Limit</a:t>
                      </a:r>
                    </a:p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baseline="0" dirty="0">
                          <a:solidFill>
                            <a:schemeClr val="bg2"/>
                          </a:solidFill>
                        </a:rPr>
                        <a:t>less Actual Levy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Equals: Tax Levy Limit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 dirty="0">
                          <a:solidFill>
                            <a:schemeClr val="bg2"/>
                          </a:solidFill>
                        </a:rPr>
                        <a:t>44,241,717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bg2"/>
                          </a:solidFill>
                        </a:rPr>
                        <a:t> </a:t>
                      </a:r>
                      <a:endParaRPr sz="16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8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</a:rPr>
                        <a:t>Add:</a:t>
                      </a:r>
                      <a:r>
                        <a:rPr lang="en-US" sz="1800" u="none" strike="noStrike" kern="1200" cap="none" baseline="0" dirty="0">
                          <a:solidFill>
                            <a:schemeClr val="bg2"/>
                          </a:solidFill>
                        </a:rPr>
                        <a:t> Exclusions (if applicable)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Tort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  <a:sym typeface="Century Gothic"/>
                        </a:rPr>
                        <a:t>N/A</a:t>
                      </a:r>
                      <a:endParaRPr sz="1800" u="none" strike="noStrike" kern="1200" cap="none" dirty="0">
                        <a:solidFill>
                          <a:schemeClr val="bg2"/>
                        </a:solidFill>
                        <a:latin typeface="+mj-lt"/>
                        <a:ea typeface="+mn-ea"/>
                        <a:cs typeface="+mn-cs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bg2"/>
                          </a:solidFill>
                          <a:sym typeface="Century Gothic"/>
                        </a:rPr>
                        <a:t>Court Orders/Judgements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13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Capital Tax Levy for Coming Year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bg2"/>
                          </a:solidFill>
                        </a:rPr>
                        <a:t>N/A   </a:t>
                      </a: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bg2"/>
                          </a:solidFill>
                          <a:sym typeface="Century Gothic"/>
                        </a:rPr>
                        <a:t>Local Capital Expenses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</a:rPr>
                        <a:t>Teachers</a:t>
                      </a:r>
                      <a:r>
                        <a:rPr lang="en-US" sz="1800" u="none" strike="noStrike" kern="1200" cap="none" baseline="0" dirty="0">
                          <a:solidFill>
                            <a:schemeClr val="bg2"/>
                          </a:solidFill>
                        </a:rPr>
                        <a:t>’ Retirement System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</a:rPr>
                        <a:t>N/A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bg2"/>
                          </a:solidFill>
                          <a:sym typeface="Century Gothic"/>
                        </a:rPr>
                        <a:t>Rate Increase Over 2%</a:t>
                      </a:r>
                      <a:endParaRPr sz="16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</a:rPr>
                        <a:t>Employees</a:t>
                      </a:r>
                      <a:r>
                        <a:rPr lang="en-US" sz="1800" u="none" strike="noStrike" kern="1200" cap="none" baseline="0" dirty="0">
                          <a:solidFill>
                            <a:schemeClr val="bg2"/>
                          </a:solidFill>
                        </a:rPr>
                        <a:t>’ Retirement System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kern="1200" cap="none" dirty="0">
                          <a:solidFill>
                            <a:schemeClr val="bg2"/>
                          </a:solidFill>
                        </a:rPr>
                        <a:t>N/A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kern="1200" cap="none" dirty="0">
                          <a:solidFill>
                            <a:schemeClr val="bg2"/>
                          </a:solidFill>
                          <a:sym typeface="Century Gothic"/>
                        </a:rPr>
                        <a:t>Rate Increase Over 2%</a:t>
                      </a:r>
                      <a:endParaRPr lang="en-US" sz="1600" b="0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3003421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solidFill>
                            <a:schemeClr val="bg2"/>
                          </a:solidFill>
                        </a:rPr>
                        <a:t>Tax Levy Limit with Exclusions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>
                          <a:solidFill>
                            <a:schemeClr val="bg2"/>
                          </a:solidFill>
                        </a:rPr>
                        <a:t>$44,241,717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solidFill>
                            <a:schemeClr val="bg2"/>
                          </a:solidFill>
                        </a:rPr>
                        <a:t> </a:t>
                      </a:r>
                      <a:endParaRPr sz="16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56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kern="1200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2180979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kern="1200" cap="none" dirty="0">
                          <a:solidFill>
                            <a:schemeClr val="bg2"/>
                          </a:solidFill>
                        </a:rPr>
                        <a:t>Total Levy Increase</a:t>
                      </a:r>
                      <a:r>
                        <a:rPr lang="en-US" sz="1800" b="1" u="none" strike="noStrike" kern="1200" cap="none" baseline="0" dirty="0">
                          <a:solidFill>
                            <a:schemeClr val="bg2"/>
                          </a:solidFill>
                        </a:rPr>
                        <a:t> within Cap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kern="1200" cap="none" dirty="0">
                          <a:solidFill>
                            <a:schemeClr val="bg2"/>
                          </a:solidFill>
                        </a:rPr>
                        <a:t>$1,940,944</a:t>
                      </a:r>
                      <a:endParaRPr lang="en-US" sz="1800" b="1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kern="1200" cap="none" dirty="0">
                          <a:solidFill>
                            <a:schemeClr val="bg2"/>
                          </a:solidFill>
                        </a:rPr>
                        <a:t>4.59%</a:t>
                      </a: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3165217"/>
                  </a:ext>
                </a:extLst>
              </a:tr>
              <a:tr h="29357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kern="1200" cap="none" dirty="0">
                        <a:solidFill>
                          <a:schemeClr val="bg2"/>
                        </a:solidFill>
                        <a:latin typeface="+mn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 dirty="0">
                        <a:solidFill>
                          <a:schemeClr val="bg2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1625536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4572000" y="5638800"/>
            <a:ext cx="10668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00" y="3657600"/>
            <a:ext cx="10668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054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>
                <a:solidFill>
                  <a:schemeClr val="tx1"/>
                </a:solidFill>
              </a:rPr>
              <a:t>2025-2026 CCCSD Preliminary Budget</a:t>
            </a: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152400" y="1221433"/>
            <a:ext cx="8839200" cy="53476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Proposed Tax Levy Increase 3.31% (Tax Cap is 4.59%)</a:t>
            </a:r>
          </a:p>
          <a:p>
            <a:pPr algn="ctr"/>
            <a:endParaRPr lang="en-US" b="1" u="sng" dirty="0">
              <a:solidFill>
                <a:schemeClr val="bg1"/>
              </a:solidFill>
            </a:endParaRPr>
          </a:p>
          <a:p>
            <a:pPr algn="ctr"/>
            <a:r>
              <a:rPr lang="en-US" sz="2000" b="1" u="sng" dirty="0">
                <a:solidFill>
                  <a:schemeClr val="bg1"/>
                </a:solidFill>
              </a:rPr>
              <a:t>Estimated Tax Rates*</a:t>
            </a: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erpetua" panose="02020502060401020303" pitchFamily="18" charset="0"/>
              </a:rPr>
              <a:t>	</a:t>
            </a: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endParaRPr lang="en-US" sz="2000" b="1" dirty="0">
              <a:solidFill>
                <a:schemeClr val="bg1"/>
              </a:solidFill>
              <a:latin typeface="Perpetua" panose="02020502060401020303" pitchFamily="18" charset="0"/>
            </a:endParaRPr>
          </a:p>
          <a:p>
            <a:r>
              <a:rPr lang="en-US" sz="1950" b="1" dirty="0">
                <a:solidFill>
                  <a:schemeClr val="bg1"/>
                </a:solidFill>
                <a:latin typeface="Perpetua" panose="02020502060401020303" pitchFamily="18" charset="0"/>
              </a:rPr>
              <a:t>*Based on tentative assessment information received from town assessors- 4/8/25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759768"/>
            <a:ext cx="88392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Churchville-Chili  2025-26 Estimated Tax Rates</a:t>
            </a:r>
            <a:endParaRPr lang="en-US" sz="10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621699"/>
              </p:ext>
            </p:extLst>
          </p:nvPr>
        </p:nvGraphicFramePr>
        <p:xfrm>
          <a:off x="228600" y="2362200"/>
          <a:ext cx="8610601" cy="365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4159733282"/>
                    </a:ext>
                  </a:extLst>
                </a:gridCol>
                <a:gridCol w="1801468">
                  <a:extLst>
                    <a:ext uri="{9D8B030D-6E8A-4147-A177-3AD203B41FA5}">
                      <a16:colId xmlns:a16="http://schemas.microsoft.com/office/drawing/2014/main" val="1370391363"/>
                    </a:ext>
                  </a:extLst>
                </a:gridCol>
                <a:gridCol w="1965463">
                  <a:extLst>
                    <a:ext uri="{9D8B030D-6E8A-4147-A177-3AD203B41FA5}">
                      <a16:colId xmlns:a16="http://schemas.microsoft.com/office/drawing/2014/main" val="2954412195"/>
                    </a:ext>
                  </a:extLst>
                </a:gridCol>
                <a:gridCol w="1871870">
                  <a:extLst>
                    <a:ext uri="{9D8B030D-6E8A-4147-A177-3AD203B41FA5}">
                      <a16:colId xmlns:a16="http://schemas.microsoft.com/office/drawing/2014/main" val="837936762"/>
                    </a:ext>
                  </a:extLst>
                </a:gridCol>
              </a:tblGrid>
              <a:tr h="5532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Town (Equalization)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 Rate</a:t>
                      </a:r>
                    </a:p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2024-25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Estimated </a:t>
                      </a:r>
                    </a:p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2025-26 Rate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Estimated Change ($)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9384959"/>
                  </a:ext>
                </a:extLst>
              </a:tr>
              <a:tr h="53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Chili (100%→98%)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0.13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57848139"/>
                  </a:ext>
                </a:extLst>
              </a:tr>
              <a:tr h="526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Ogden (100%→99%)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-0.01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46234781"/>
                  </a:ext>
                </a:extLst>
              </a:tr>
              <a:tr h="60228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Riga (82%→100%)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17.77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-3.36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75110297"/>
                  </a:ext>
                </a:extLst>
              </a:tr>
              <a:tr h="526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Sweden (100%→95%)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15.17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0.60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4343649"/>
                  </a:ext>
                </a:extLst>
              </a:tr>
              <a:tr h="304743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48130015"/>
                  </a:ext>
                </a:extLst>
              </a:tr>
              <a:tr h="52690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Full Value (100%→100%)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+mj-lt"/>
                        </a:rPr>
                        <a:t>14.41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2"/>
                          </a:solidFill>
                          <a:effectLst/>
                          <a:latin typeface="+mj-lt"/>
                        </a:rPr>
                        <a:t>-0.16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56699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62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8600"/>
            <a:ext cx="8686800" cy="6324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40858" y="912751"/>
            <a:ext cx="7288742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5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THANK YOU</a:t>
            </a:r>
            <a:endParaRPr lang="en-US" sz="75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Minus 5"/>
          <p:cNvSpPr/>
          <p:nvPr/>
        </p:nvSpPr>
        <p:spPr>
          <a:xfrm>
            <a:off x="1752600" y="4267200"/>
            <a:ext cx="5410200" cy="228600"/>
          </a:xfrm>
          <a:prstGeom prst="mathMinu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mtorcello\AppData\Local\Microsoft\Windows\Temporary Internet Files\Content.IE5\7P4NTRBC\MC900432657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0" y="2781300"/>
            <a:ext cx="1714500" cy="1714500"/>
          </a:xfrm>
          <a:prstGeom prst="rect">
            <a:avLst/>
          </a:prstGeom>
          <a:noFill/>
        </p:spPr>
      </p:pic>
      <p:pic>
        <p:nvPicPr>
          <p:cNvPr id="1027" name="Picture 3" descr="C:\Users\mtorcello\AppData\Local\Microsoft\Windows\Temporary Internet Files\Content.IE5\7P4NTRBC\MC90044039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667000"/>
            <a:ext cx="1828800" cy="1828800"/>
          </a:xfrm>
          <a:prstGeom prst="rect">
            <a:avLst/>
          </a:prstGeom>
          <a:noFill/>
        </p:spPr>
      </p:pic>
      <p:sp>
        <p:nvSpPr>
          <p:cNvPr id="9" name="Isosceles Triangle 8"/>
          <p:cNvSpPr/>
          <p:nvPr/>
        </p:nvSpPr>
        <p:spPr>
          <a:xfrm>
            <a:off x="3429000" y="4419600"/>
            <a:ext cx="2057400" cy="13716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8103</TotalTime>
  <Words>881</Words>
  <Application>Microsoft Office PowerPoint</Application>
  <PresentationFormat>On-screen Show (4:3)</PresentationFormat>
  <Paragraphs>398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Perpetua</vt:lpstr>
      <vt:lpstr>Mesh</vt:lpstr>
      <vt:lpstr>2025-2026 Proposed Budget Churchville-Chili CSD</vt:lpstr>
      <vt:lpstr>2025-2026 CCCSD Proposed Budget Summary </vt:lpstr>
      <vt:lpstr>PowerPoint Presentation</vt:lpstr>
      <vt:lpstr>PowerPoint Presentation</vt:lpstr>
      <vt:lpstr>PowerPoint Presentation</vt:lpstr>
      <vt:lpstr>PowerPoint Presentation</vt:lpstr>
      <vt:lpstr>2025-26 CCCSD Proposed Budget</vt:lpstr>
      <vt:lpstr>Property tax cap calculation 2025-2026</vt:lpstr>
      <vt:lpstr>2025-2026 CCCSD Preliminary Budget</vt:lpstr>
      <vt:lpstr>PowerPoint Presentation</vt:lpstr>
    </vt:vector>
  </TitlesOfParts>
  <Company>Churchville-Chili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2011-2012 Proposed Budget Part 4 of 4</dc:title>
  <dc:creator>mtorcello</dc:creator>
  <cp:lastModifiedBy>Katherine Guignon</cp:lastModifiedBy>
  <cp:revision>367</cp:revision>
  <cp:lastPrinted>2025-04-04T20:25:59Z</cp:lastPrinted>
  <dcterms:created xsi:type="dcterms:W3CDTF">2011-04-05T16:02:33Z</dcterms:created>
  <dcterms:modified xsi:type="dcterms:W3CDTF">2025-04-08T15:00:12Z</dcterms:modified>
</cp:coreProperties>
</file>