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2.xml" ContentType="application/vnd.openxmlformats-officedocument.drawingml.chartshapes+xml"/>
  <Override PartName="/ppt/charts/chart9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3.xml" ContentType="application/vnd.openxmlformats-officedocument.drawingml.chartshapes+xml"/>
  <Override PartName="/ppt/charts/chart10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1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rawings/drawing4.xml" ContentType="application/vnd.openxmlformats-officedocument.drawingml.chartshapes+xml"/>
  <Override PartName="/ppt/charts/chart12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3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drawings/drawing5.xml" ContentType="application/vnd.openxmlformats-officedocument.drawingml.chartshapes+xml"/>
  <Override PartName="/ppt/charts/chart14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5.xml" ContentType="application/vnd.openxmlformats-officedocument.presentationml.notesSlide+xml"/>
  <Override PartName="/ppt/charts/chart15.xml" ContentType="application/vnd.openxmlformats-officedocument.drawingml.chart+xml"/>
  <Override PartName="/ppt/drawings/drawing6.xml" ContentType="application/vnd.openxmlformats-officedocument.drawingml.chartshapes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6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7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8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9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20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21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22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23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4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5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6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charts/chart27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drawings/drawing7.xml" ContentType="application/vnd.openxmlformats-officedocument.drawingml.chartshapes+xml"/>
  <Override PartName="/ppt/charts/chart28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charts/chart29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charts/chart30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charts/chart31.xml" ContentType="application/vnd.openxmlformats-officedocument.drawingml.chart+xml"/>
  <Override PartName="/ppt/charts/style27.xml" ContentType="application/vnd.ms-office.chartstyle+xml"/>
  <Override PartName="/ppt/charts/colors27.xml" ContentType="application/vnd.ms-office.chartcolorstyle+xml"/>
  <Override PartName="/ppt/notesSlides/notesSlide7.xml" ContentType="application/vnd.openxmlformats-officedocument.presentationml.notesSlide+xml"/>
  <Override PartName="/ppt/charts/chart32.xml" ContentType="application/vnd.openxmlformats-officedocument.drawingml.chart+xml"/>
  <Override PartName="/ppt/charts/style28.xml" ContentType="application/vnd.ms-office.chartstyle+xml"/>
  <Override PartName="/ppt/charts/colors28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2" r:id="rId1"/>
    <p:sldMasterId id="2147483654" r:id="rId2"/>
    <p:sldMasterId id="2147483682" r:id="rId3"/>
  </p:sldMasterIdLst>
  <p:notesMasterIdLst>
    <p:notesMasterId r:id="rId70"/>
  </p:notesMasterIdLst>
  <p:handoutMasterIdLst>
    <p:handoutMasterId r:id="rId71"/>
  </p:handoutMasterIdLst>
  <p:sldIdLst>
    <p:sldId id="297" r:id="rId4"/>
    <p:sldId id="499" r:id="rId5"/>
    <p:sldId id="500" r:id="rId6"/>
    <p:sldId id="507" r:id="rId7"/>
    <p:sldId id="488" r:id="rId8"/>
    <p:sldId id="501" r:id="rId9"/>
    <p:sldId id="516" r:id="rId10"/>
    <p:sldId id="567" r:id="rId11"/>
    <p:sldId id="569" r:id="rId12"/>
    <p:sldId id="570" r:id="rId13"/>
    <p:sldId id="599" r:id="rId14"/>
    <p:sldId id="568" r:id="rId15"/>
    <p:sldId id="559" r:id="rId16"/>
    <p:sldId id="510" r:id="rId17"/>
    <p:sldId id="565" r:id="rId18"/>
    <p:sldId id="560" r:id="rId19"/>
    <p:sldId id="508" r:id="rId20"/>
    <p:sldId id="509" r:id="rId21"/>
    <p:sldId id="571" r:id="rId22"/>
    <p:sldId id="476" r:id="rId23"/>
    <p:sldId id="575" r:id="rId24"/>
    <p:sldId id="576" r:id="rId25"/>
    <p:sldId id="577" r:id="rId26"/>
    <p:sldId id="502" r:id="rId27"/>
    <p:sldId id="537" r:id="rId28"/>
    <p:sldId id="538" r:id="rId29"/>
    <p:sldId id="539" r:id="rId30"/>
    <p:sldId id="540" r:id="rId31"/>
    <p:sldId id="541" r:id="rId32"/>
    <p:sldId id="542" r:id="rId33"/>
    <p:sldId id="543" r:id="rId34"/>
    <p:sldId id="600" r:id="rId35"/>
    <p:sldId id="604" r:id="rId36"/>
    <p:sldId id="601" r:id="rId37"/>
    <p:sldId id="602" r:id="rId38"/>
    <p:sldId id="603" r:id="rId39"/>
    <p:sldId id="544" r:id="rId40"/>
    <p:sldId id="545" r:id="rId41"/>
    <p:sldId id="547" r:id="rId42"/>
    <p:sldId id="548" r:id="rId43"/>
    <p:sldId id="549" r:id="rId44"/>
    <p:sldId id="550" r:id="rId45"/>
    <p:sldId id="551" r:id="rId46"/>
    <p:sldId id="552" r:id="rId47"/>
    <p:sldId id="553" r:id="rId48"/>
    <p:sldId id="554" r:id="rId49"/>
    <p:sldId id="555" r:id="rId50"/>
    <p:sldId id="556" r:id="rId51"/>
    <p:sldId id="557" r:id="rId52"/>
    <p:sldId id="503" r:id="rId53"/>
    <p:sldId id="480" r:id="rId54"/>
    <p:sldId id="564" r:id="rId55"/>
    <p:sldId id="588" r:id="rId56"/>
    <p:sldId id="594" r:id="rId57"/>
    <p:sldId id="590" r:id="rId58"/>
    <p:sldId id="596" r:id="rId59"/>
    <p:sldId id="597" r:id="rId60"/>
    <p:sldId id="605" r:id="rId61"/>
    <p:sldId id="606" r:id="rId62"/>
    <p:sldId id="607" r:id="rId63"/>
    <p:sldId id="505" r:id="rId64"/>
    <p:sldId id="532" r:id="rId65"/>
    <p:sldId id="533" r:id="rId66"/>
    <p:sldId id="598" r:id="rId67"/>
    <p:sldId id="608" r:id="rId68"/>
    <p:sldId id="519" r:id="rId69"/>
  </p:sldIdLst>
  <p:sldSz cx="9144000" cy="6858000" type="screen4x3"/>
  <p:notesSz cx="7019925" cy="93059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rgbClr val="FF0000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784" userDrawn="1">
          <p15:clr>
            <a:srgbClr val="A4A3A4"/>
          </p15:clr>
        </p15:guide>
        <p15:guide id="2" pos="432" userDrawn="1">
          <p15:clr>
            <a:srgbClr val="A4A3A4"/>
          </p15:clr>
        </p15:guide>
        <p15:guide id="3" pos="5520" userDrawn="1">
          <p15:clr>
            <a:srgbClr val="A4A3A4"/>
          </p15:clr>
        </p15:guide>
        <p15:guide id="4" pos="2064" userDrawn="1">
          <p15:clr>
            <a:srgbClr val="F26B43"/>
          </p15:clr>
        </p15:guide>
        <p15:guide id="5" orient="horz" pos="139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1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e Marie Marrone Caliendo" initials="AMMC" lastIdx="1" clrIdx="0">
    <p:extLst>
      <p:ext uri="{19B8F6BF-5375-455C-9EA6-DF929625EA0E}">
        <p15:presenceInfo xmlns:p15="http://schemas.microsoft.com/office/powerpoint/2012/main" userId="S-1-5-21-1085031214-790525478-839522115-720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1926"/>
    <a:srgbClr val="D1D1D1"/>
    <a:srgbClr val="FF6600"/>
    <a:srgbClr val="E838C6"/>
    <a:srgbClr val="814E7E"/>
    <a:srgbClr val="7BB21B"/>
    <a:srgbClr val="5C8614"/>
    <a:srgbClr val="996633"/>
    <a:srgbClr val="9C749A"/>
    <a:srgbClr val="B99D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9112" autoAdjust="0"/>
  </p:normalViewPr>
  <p:slideViewPr>
    <p:cSldViewPr showGuides="1">
      <p:cViewPr varScale="1">
        <p:scale>
          <a:sx n="163" d="100"/>
          <a:sy n="163" d="100"/>
        </p:scale>
        <p:origin x="4272" y="138"/>
      </p:cViewPr>
      <p:guideLst>
        <p:guide orient="horz" pos="2784"/>
        <p:guide pos="432"/>
        <p:guide pos="5520"/>
        <p:guide pos="2064"/>
        <p:guide orient="horz" pos="139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1308"/>
    </p:cViewPr>
  </p:sorterViewPr>
  <p:notesViewPr>
    <p:cSldViewPr showGuides="1">
      <p:cViewPr varScale="1">
        <p:scale>
          <a:sx n="52" d="100"/>
          <a:sy n="52" d="100"/>
        </p:scale>
        <p:origin x="-1830" y="-102"/>
      </p:cViewPr>
      <p:guideLst>
        <p:guide orient="horz" pos="2931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viewProps" Target="view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notesMaster" Target="notesMasters/notesMaster1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tableStyles" Target="tableStyles.xml"/><Relationship Id="rId7" Type="http://schemas.openxmlformats.org/officeDocument/2006/relationships/slide" Target="slides/slide4.xml"/><Relationship Id="rId71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Worksheet3.xlsx"/><Relationship Id="rId1" Type="http://schemas.openxmlformats.org/officeDocument/2006/relationships/image" Target="../media/image33.jpeg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2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3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chartUserShapes" Target="../drawings/drawing4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chartUserShapes" Target="../drawings/drawing5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Microsoft_Excel_Worksheet14.xlsx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8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9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0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1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2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3.xlsx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4.xlsx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5.xlsx"/><Relationship Id="rId2" Type="http://schemas.microsoft.com/office/2011/relationships/chartColorStyle" Target="colors22.xml"/><Relationship Id="rId1" Type="http://schemas.microsoft.com/office/2011/relationships/chartStyle" Target="style22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6.xlsx"/><Relationship Id="rId2" Type="http://schemas.microsoft.com/office/2011/relationships/chartColorStyle" Target="colors23.xml"/><Relationship Id="rId1" Type="http://schemas.microsoft.com/office/2011/relationships/chartStyle" Target="style23.xml"/><Relationship Id="rId4" Type="http://schemas.openxmlformats.org/officeDocument/2006/relationships/chartUserShapes" Target="../drawings/drawing7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7.xlsx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8.xlsx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9.xlsx"/><Relationship Id="rId2" Type="http://schemas.microsoft.com/office/2011/relationships/chartColorStyle" Target="colors26.xml"/><Relationship Id="rId1" Type="http://schemas.microsoft.com/office/2011/relationships/chartStyle" Target="style26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0.xlsx"/><Relationship Id="rId2" Type="http://schemas.microsoft.com/office/2011/relationships/chartColorStyle" Target="colors27.xml"/><Relationship Id="rId1" Type="http://schemas.microsoft.com/office/2011/relationships/chartStyle" Target="style27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1.xlsx"/><Relationship Id="rId2" Type="http://schemas.microsoft.com/office/2011/relationships/chartColorStyle" Target="colors28.xml"/><Relationship Id="rId1" Type="http://schemas.microsoft.com/office/2011/relationships/chartStyle" Target="style28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oleObject" Target="Book1" TargetMode="External"/><Relationship Id="rId4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hart>
    <c:autoTitleDeleted val="1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25-26 BUDGET</c:v>
                </c:pt>
              </c:strCache>
            </c:strRef>
          </c:tx>
          <c:spPr>
            <a:scene3d>
              <a:camera prst="orthographicFront"/>
              <a:lightRig rig="threePt" dir="t">
                <a:rot lat="0" lon="0" rev="1200000"/>
              </a:lightRig>
            </a:scene3d>
            <a:sp3d prstMaterial="plastic">
              <a:bevelT w="762000" h="635000"/>
              <a:bevelB w="762000" h="635000" prst="relaxedInset"/>
            </a:sp3d>
          </c:spPr>
          <c:dPt>
            <c:idx val="0"/>
            <c:bubble3D val="0"/>
            <c:spPr>
              <a:solidFill>
                <a:srgbClr val="7030A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1-B6E0-46DD-8897-A09EB58A6118}"/>
              </c:ext>
            </c:extLst>
          </c:dPt>
          <c:dPt>
            <c:idx val="1"/>
            <c:bubble3D val="0"/>
            <c:spPr>
              <a:solidFill>
                <a:srgbClr val="3AA52B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3-B6E0-46DD-8897-A09EB58A6118}"/>
              </c:ext>
            </c:extLst>
          </c:dPt>
          <c:dPt>
            <c:idx val="2"/>
            <c:bubble3D val="0"/>
            <c:spPr>
              <a:solidFill>
                <a:srgbClr val="0070C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5-B6E0-46DD-8897-A09EB58A6118}"/>
              </c:ext>
            </c:extLst>
          </c:dPt>
          <c:dPt>
            <c:idx val="3"/>
            <c:bubble3D val="0"/>
            <c:spPr>
              <a:solidFill>
                <a:srgbClr val="FF3399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7-B6E0-46DD-8897-A09EB58A6118}"/>
              </c:ext>
            </c:extLst>
          </c:dPt>
          <c:dPt>
            <c:idx val="4"/>
            <c:bubble3D val="0"/>
            <c:spPr>
              <a:solidFill>
                <a:srgbClr val="990033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9-B6E0-46DD-8897-A09EB58A6118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B-B6E0-46DD-8897-A09EB58A6118}"/>
              </c:ext>
            </c:extLst>
          </c:dPt>
          <c:dPt>
            <c:idx val="6"/>
            <c:bubble3D val="0"/>
            <c:spPr>
              <a:solidFill>
                <a:srgbClr val="009999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D-B6E0-46DD-8897-A09EB58A6118}"/>
              </c:ext>
            </c:extLst>
          </c:dPt>
          <c:dPt>
            <c:idx val="7"/>
            <c:bubble3D val="0"/>
            <c:spPr>
              <a:solidFill>
                <a:srgbClr val="FF3399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F-B6E0-46DD-8897-A09EB58A6118}"/>
              </c:ext>
            </c:extLst>
          </c:dPt>
          <c:dLbls>
            <c:dLbl>
              <c:idx val="0"/>
              <c:layout>
                <c:manualLayout>
                  <c:x val="-0.1370587748133425"/>
                  <c:y val="5.5128407026044823E-2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 sz="1400">
                      <a:solidFill>
                        <a:schemeClr val="bg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736245954692552"/>
                      <c:h val="0.230577024025842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B6E0-46DD-8897-A09EB58A6118}"/>
                </c:ext>
              </c:extLst>
            </c:dLbl>
            <c:dLbl>
              <c:idx val="1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800">
                      <a:solidFill>
                        <a:schemeClr val="bg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B6E0-46DD-8897-A09EB58A6118}"/>
                </c:ext>
              </c:extLst>
            </c:dLbl>
            <c:dLbl>
              <c:idx val="2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800">
                      <a:solidFill>
                        <a:schemeClr val="bg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B6E0-46DD-8897-A09EB58A6118}"/>
                </c:ext>
              </c:extLst>
            </c:dLbl>
            <c:dLbl>
              <c:idx val="3"/>
              <c:layout>
                <c:manualLayout>
                  <c:x val="-0.1311493769589481"/>
                  <c:y val="2.3599636583888552E-2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>
                      <a:solidFill>
                        <a:schemeClr val="tx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6E0-46DD-8897-A09EB58A6118}"/>
                </c:ext>
              </c:extLst>
            </c:dLbl>
            <c:dLbl>
              <c:idx val="4"/>
              <c:layout>
                <c:manualLayout>
                  <c:x val="0.38996700048416277"/>
                  <c:y val="3.1259842519685041E-2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6E0-46DD-8897-A09EB58A6118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>
                    <a:latin typeface="Avenir LT Std 45 Book" panose="020B050202020302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Tabelle1!$A$2:$A$6</c:f>
              <c:strCache>
                <c:ptCount val="5"/>
                <c:pt idx="0">
                  <c:v>General Support</c:v>
                </c:pt>
                <c:pt idx="1">
                  <c:v>Instruction</c:v>
                </c:pt>
                <c:pt idx="2">
                  <c:v>Undistributed</c:v>
                </c:pt>
                <c:pt idx="3">
                  <c:v>Transportation</c:v>
                </c:pt>
                <c:pt idx="4">
                  <c:v>Community Service</c:v>
                </c:pt>
              </c:strCache>
            </c:strRef>
          </c:cat>
          <c:val>
            <c:numRef>
              <c:f>Tabelle1!$B$2:$B$6</c:f>
              <c:numCache>
                <c:formatCode>#,##0</c:formatCode>
                <c:ptCount val="5"/>
                <c:pt idx="0">
                  <c:v>28994471</c:v>
                </c:pt>
                <c:pt idx="1">
                  <c:v>167951868</c:v>
                </c:pt>
                <c:pt idx="2">
                  <c:v>91529226</c:v>
                </c:pt>
                <c:pt idx="3">
                  <c:v>19017556</c:v>
                </c:pt>
                <c:pt idx="4">
                  <c:v>121400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B6E0-46DD-8897-A09EB58A61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effectLst/>
        <a:scene3d>
          <a:camera prst="orthographicFront"/>
          <a:lightRig rig="threePt" dir="t"/>
        </a:scene3d>
        <a:sp3d>
          <a:bevelT/>
        </a:sp3d>
      </c:spPr>
    </c:plotArea>
    <c:plotVisOnly val="1"/>
    <c:dispBlanksAs val="gap"/>
    <c:showDLblsOverMax val="0"/>
  </c:chart>
  <c:spPr>
    <a:noFill/>
    <a:ln>
      <a:noFill/>
    </a:ln>
    <a:effectLst/>
    <a:scene3d>
      <a:camera prst="orthographicFront"/>
      <a:lightRig rig="threePt" dir="t"/>
    </a:scene3d>
    <a:sp3d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5760909559202293E-2"/>
          <c:y val="3.2553014206557512E-2"/>
          <c:w val="0.92554750165575084"/>
          <c:h val="0.817392169728784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Demographic projection*</c:v>
                </c:pt>
              </c:strCache>
            </c:strRef>
          </c:tx>
          <c:spPr>
            <a:solidFill>
              <a:srgbClr val="009900"/>
            </a:solidFill>
            <a:ln>
              <a:solidFill>
                <a:srgbClr val="0099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Sheet1!$D$1:$N$1</c:f>
              <c:strCache>
                <c:ptCount val="11"/>
                <c:pt idx="0">
                  <c:v>2015-16</c:v>
                </c:pt>
                <c:pt idx="1">
                  <c:v>2016-17</c:v>
                </c:pt>
                <c:pt idx="2">
                  <c:v>2017-18</c:v>
                </c:pt>
                <c:pt idx="3">
                  <c:v>2018-19</c:v>
                </c:pt>
                <c:pt idx="4">
                  <c:v>2019-20</c:v>
                </c:pt>
                <c:pt idx="5">
                  <c:v>2020-21</c:v>
                </c:pt>
                <c:pt idx="6">
                  <c:v>2021-22</c:v>
                </c:pt>
                <c:pt idx="7">
                  <c:v>2022-23</c:v>
                </c:pt>
                <c:pt idx="8">
                  <c:v>2023-24</c:v>
                </c:pt>
                <c:pt idx="9">
                  <c:v>2024-25</c:v>
                </c:pt>
                <c:pt idx="10">
                  <c:v>2025-26</c:v>
                </c:pt>
              </c:strCache>
            </c:strRef>
          </c:cat>
          <c:val>
            <c:numRef>
              <c:f>Sheet1!$D$2:$N$2</c:f>
              <c:numCache>
                <c:formatCode>General</c:formatCode>
                <c:ptCount val="11"/>
                <c:pt idx="0">
                  <c:v>448</c:v>
                </c:pt>
                <c:pt idx="1">
                  <c:v>415</c:v>
                </c:pt>
                <c:pt idx="2">
                  <c:v>407</c:v>
                </c:pt>
                <c:pt idx="3">
                  <c:v>466</c:v>
                </c:pt>
                <c:pt idx="4">
                  <c:v>431</c:v>
                </c:pt>
                <c:pt idx="5">
                  <c:v>413</c:v>
                </c:pt>
                <c:pt idx="6">
                  <c:v>485</c:v>
                </c:pt>
                <c:pt idx="7">
                  <c:v>442</c:v>
                </c:pt>
                <c:pt idx="8">
                  <c:v>447</c:v>
                </c:pt>
                <c:pt idx="9">
                  <c:v>543</c:v>
                </c:pt>
                <c:pt idx="10">
                  <c:v>505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B7-4375-90A5-CF204D74CE37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Actual as of 9/30</c:v>
                </c:pt>
              </c:strCache>
            </c:strRef>
          </c:tx>
          <c:spPr>
            <a:solidFill>
              <a:srgbClr val="0033CC"/>
            </a:solidFill>
            <a:ln>
              <a:solidFill>
                <a:srgbClr val="0033CC"/>
              </a:solidFill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0033CC"/>
              </a:solidFill>
              <a:ln>
                <a:solidFill>
                  <a:srgbClr val="0033CC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14B7-4375-90A5-CF204D74CE3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Sheet1!$D$1:$N$1</c:f>
              <c:strCache>
                <c:ptCount val="11"/>
                <c:pt idx="0">
                  <c:v>2015-16</c:v>
                </c:pt>
                <c:pt idx="1">
                  <c:v>2016-17</c:v>
                </c:pt>
                <c:pt idx="2">
                  <c:v>2017-18</c:v>
                </c:pt>
                <c:pt idx="3">
                  <c:v>2018-19</c:v>
                </c:pt>
                <c:pt idx="4">
                  <c:v>2019-20</c:v>
                </c:pt>
                <c:pt idx="5">
                  <c:v>2020-21</c:v>
                </c:pt>
                <c:pt idx="6">
                  <c:v>2021-22</c:v>
                </c:pt>
                <c:pt idx="7">
                  <c:v>2022-23</c:v>
                </c:pt>
                <c:pt idx="8">
                  <c:v>2023-24</c:v>
                </c:pt>
                <c:pt idx="9">
                  <c:v>2024-25</c:v>
                </c:pt>
                <c:pt idx="10">
                  <c:v>2025-26</c:v>
                </c:pt>
              </c:strCache>
            </c:strRef>
          </c:cat>
          <c:val>
            <c:numRef>
              <c:f>Sheet1!$D$3:$N$3</c:f>
              <c:numCache>
                <c:formatCode>General</c:formatCode>
                <c:ptCount val="11"/>
                <c:pt idx="0">
                  <c:v>448</c:v>
                </c:pt>
                <c:pt idx="1">
                  <c:v>461</c:v>
                </c:pt>
                <c:pt idx="2">
                  <c:v>428</c:v>
                </c:pt>
                <c:pt idx="3">
                  <c:v>467</c:v>
                </c:pt>
                <c:pt idx="4">
                  <c:v>479</c:v>
                </c:pt>
                <c:pt idx="5">
                  <c:v>442</c:v>
                </c:pt>
                <c:pt idx="6">
                  <c:v>479</c:v>
                </c:pt>
                <c:pt idx="7">
                  <c:v>456</c:v>
                </c:pt>
                <c:pt idx="8">
                  <c:v>488</c:v>
                </c:pt>
                <c:pt idx="9">
                  <c:v>494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4B7-4375-90A5-CF204D74CE3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690979552"/>
        <c:axId val="690982816"/>
      </c:barChart>
      <c:catAx>
        <c:axId val="690979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690982816"/>
        <c:crosses val="autoZero"/>
        <c:auto val="1"/>
        <c:lblAlgn val="ctr"/>
        <c:lblOffset val="100"/>
        <c:noMultiLvlLbl val="0"/>
      </c:catAx>
      <c:valAx>
        <c:axId val="690982816"/>
        <c:scaling>
          <c:orientation val="minMax"/>
          <c:max val="6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90979552"/>
        <c:crossesAt val="15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433806755463976E-2"/>
          <c:y val="4.0489522143065448E-2"/>
          <c:w val="0.92554750165575084"/>
          <c:h val="0.7923922009748781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as of last week of Feb</c:v>
                </c:pt>
              </c:strCache>
            </c:strRef>
          </c:tx>
          <c:spPr>
            <a:solidFill>
              <a:srgbClr val="009900"/>
            </a:solidFill>
            <a:ln>
              <a:solidFill>
                <a:srgbClr val="0099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Sheet1!$C$1:$M$1</c:f>
              <c:strCache>
                <c:ptCount val="11"/>
                <c:pt idx="0">
                  <c:v>2015-16</c:v>
                </c:pt>
                <c:pt idx="1">
                  <c:v>2016-17</c:v>
                </c:pt>
                <c:pt idx="2">
                  <c:v>2017-18</c:v>
                </c:pt>
                <c:pt idx="3">
                  <c:v>2018-19</c:v>
                </c:pt>
                <c:pt idx="4">
                  <c:v>2019-20</c:v>
                </c:pt>
                <c:pt idx="5">
                  <c:v>2020-21</c:v>
                </c:pt>
                <c:pt idx="6">
                  <c:v>2021-22</c:v>
                </c:pt>
                <c:pt idx="7">
                  <c:v>2022-23</c:v>
                </c:pt>
                <c:pt idx="8">
                  <c:v>2023-24</c:v>
                </c:pt>
                <c:pt idx="9">
                  <c:v>2024-25</c:v>
                </c:pt>
                <c:pt idx="10">
                  <c:v>2025-26</c:v>
                </c:pt>
              </c:strCache>
            </c:strRef>
          </c:cat>
          <c:val>
            <c:numRef>
              <c:f>Sheet1!$C$2:$M$2</c:f>
              <c:numCache>
                <c:formatCode>General</c:formatCode>
                <c:ptCount val="11"/>
                <c:pt idx="0">
                  <c:v>368</c:v>
                </c:pt>
                <c:pt idx="1">
                  <c:v>399</c:v>
                </c:pt>
                <c:pt idx="2">
                  <c:v>355</c:v>
                </c:pt>
                <c:pt idx="3">
                  <c:v>358</c:v>
                </c:pt>
                <c:pt idx="4">
                  <c:v>412</c:v>
                </c:pt>
                <c:pt idx="5">
                  <c:v>390</c:v>
                </c:pt>
                <c:pt idx="6">
                  <c:v>328</c:v>
                </c:pt>
                <c:pt idx="7">
                  <c:v>327</c:v>
                </c:pt>
                <c:pt idx="8">
                  <c:v>352</c:v>
                </c:pt>
                <c:pt idx="9">
                  <c:v>384</c:v>
                </c:pt>
                <c:pt idx="10">
                  <c:v>491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703-4D8F-B2DF-122F3537E4A9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additional students thru October 1st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7703-4D8F-B2DF-122F3537E4A9}"/>
              </c:ext>
            </c:extLst>
          </c:dPt>
          <c:dPt>
            <c:idx val="5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75AB-4051-875C-F605B649E483}"/>
              </c:ext>
            </c:extLst>
          </c:dPt>
          <c:dPt>
            <c:idx val="6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4-75AB-4051-875C-F605B649E483}"/>
              </c:ext>
            </c:extLst>
          </c:dPt>
          <c:dPt>
            <c:idx val="7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6-0E14-41E7-8341-35110B5D6E80}"/>
              </c:ext>
            </c:extLst>
          </c:dPt>
          <c:dLbls>
            <c:dLbl>
              <c:idx val="6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4-75AB-4051-875C-F605B649E483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C25B14A6-CE7B-4719-B622-8912802493B1}" type="VALUE">
                      <a:rPr lang="en-US" sz="1200" b="0"/>
                      <a:pPr/>
                      <a:t>[VALUE]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0E14-41E7-8341-35110B5D6E8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Sheet1!$C$1:$M$1</c:f>
              <c:strCache>
                <c:ptCount val="11"/>
                <c:pt idx="0">
                  <c:v>2015-16</c:v>
                </c:pt>
                <c:pt idx="1">
                  <c:v>2016-17</c:v>
                </c:pt>
                <c:pt idx="2">
                  <c:v>2017-18</c:v>
                </c:pt>
                <c:pt idx="3">
                  <c:v>2018-19</c:v>
                </c:pt>
                <c:pt idx="4">
                  <c:v>2019-20</c:v>
                </c:pt>
                <c:pt idx="5">
                  <c:v>2020-21</c:v>
                </c:pt>
                <c:pt idx="6">
                  <c:v>2021-22</c:v>
                </c:pt>
                <c:pt idx="7">
                  <c:v>2022-23</c:v>
                </c:pt>
                <c:pt idx="8">
                  <c:v>2023-24</c:v>
                </c:pt>
                <c:pt idx="9">
                  <c:v>2024-25</c:v>
                </c:pt>
                <c:pt idx="10">
                  <c:v>2025-26</c:v>
                </c:pt>
              </c:strCache>
            </c:strRef>
          </c:cat>
          <c:val>
            <c:numRef>
              <c:f>Sheet1!$C$3:$M$3</c:f>
              <c:numCache>
                <c:formatCode>General</c:formatCode>
                <c:ptCount val="11"/>
                <c:pt idx="0">
                  <c:v>80</c:v>
                </c:pt>
                <c:pt idx="1">
                  <c:v>62</c:v>
                </c:pt>
                <c:pt idx="2">
                  <c:v>73</c:v>
                </c:pt>
                <c:pt idx="3">
                  <c:v>109</c:v>
                </c:pt>
                <c:pt idx="4">
                  <c:v>67</c:v>
                </c:pt>
                <c:pt idx="5">
                  <c:v>52</c:v>
                </c:pt>
                <c:pt idx="6">
                  <c:v>151</c:v>
                </c:pt>
                <c:pt idx="7">
                  <c:v>135</c:v>
                </c:pt>
                <c:pt idx="8">
                  <c:v>136</c:v>
                </c:pt>
                <c:pt idx="9">
                  <c:v>110</c:v>
                </c:pt>
                <c:pt idx="10">
                  <c:v>127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703-4D8F-B2DF-122F3537E4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8"/>
        <c:overlap val="100"/>
        <c:serLines>
          <c:spPr>
            <a:ln w="19050" cap="flat" cmpd="sng" algn="ctr">
              <a:solidFill>
                <a:srgbClr val="0070C0"/>
              </a:solidFill>
              <a:round/>
            </a:ln>
            <a:effectLst/>
          </c:spPr>
        </c:serLines>
        <c:axId val="690984448"/>
        <c:axId val="690984992"/>
      </c:barChart>
      <c:catAx>
        <c:axId val="690984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690984992"/>
        <c:crosses val="autoZero"/>
        <c:auto val="1"/>
        <c:lblAlgn val="ctr"/>
        <c:lblOffset val="100"/>
        <c:noMultiLvlLbl val="0"/>
      </c:catAx>
      <c:valAx>
        <c:axId val="690984992"/>
        <c:scaling>
          <c:orientation val="minMax"/>
          <c:max val="65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90984448"/>
        <c:crossesAt val="15"/>
        <c:crossBetween val="between"/>
        <c:majorUnit val="50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5760909559202293E-2"/>
          <c:y val="3.2553014206557512E-2"/>
          <c:w val="0.92554750165575084"/>
          <c:h val="0.7923922009748781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as of last week of Feb</c:v>
                </c:pt>
              </c:strCache>
            </c:strRef>
          </c:tx>
          <c:spPr>
            <a:solidFill>
              <a:srgbClr val="009900"/>
            </a:solidFill>
            <a:ln>
              <a:solidFill>
                <a:srgbClr val="0099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Sheet1!$C$1:$M$1</c:f>
              <c:strCache>
                <c:ptCount val="11"/>
                <c:pt idx="0">
                  <c:v>2015-16</c:v>
                </c:pt>
                <c:pt idx="1">
                  <c:v>2016-17</c:v>
                </c:pt>
                <c:pt idx="2">
                  <c:v>2017-18</c:v>
                </c:pt>
                <c:pt idx="3">
                  <c:v>2018-19</c:v>
                </c:pt>
                <c:pt idx="4">
                  <c:v>2019-20</c:v>
                </c:pt>
                <c:pt idx="5">
                  <c:v>2020-21</c:v>
                </c:pt>
                <c:pt idx="6">
                  <c:v>2021-22</c:v>
                </c:pt>
                <c:pt idx="7">
                  <c:v>2022-23</c:v>
                </c:pt>
                <c:pt idx="8">
                  <c:v>2023-24</c:v>
                </c:pt>
                <c:pt idx="9">
                  <c:v>2024-25</c:v>
                </c:pt>
                <c:pt idx="10">
                  <c:v>2025-26</c:v>
                </c:pt>
              </c:strCache>
            </c:strRef>
          </c:cat>
          <c:val>
            <c:numRef>
              <c:f>Sheet1!$C$2:$M$2</c:f>
              <c:numCache>
                <c:formatCode>General</c:formatCode>
                <c:ptCount val="11"/>
                <c:pt idx="0">
                  <c:v>368</c:v>
                </c:pt>
                <c:pt idx="1">
                  <c:v>399</c:v>
                </c:pt>
                <c:pt idx="2">
                  <c:v>355</c:v>
                </c:pt>
                <c:pt idx="3">
                  <c:v>358</c:v>
                </c:pt>
                <c:pt idx="4">
                  <c:v>412</c:v>
                </c:pt>
                <c:pt idx="5">
                  <c:v>390</c:v>
                </c:pt>
                <c:pt idx="6">
                  <c:v>328</c:v>
                </c:pt>
                <c:pt idx="7">
                  <c:v>327</c:v>
                </c:pt>
                <c:pt idx="8">
                  <c:v>352</c:v>
                </c:pt>
                <c:pt idx="9">
                  <c:v>384</c:v>
                </c:pt>
                <c:pt idx="10">
                  <c:v>491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703-4D8F-B2DF-122F3537E4A9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additional students thru October 1st</c:v>
                </c:pt>
              </c:strCache>
            </c:strRef>
          </c:tx>
          <c:spPr>
            <a:solidFill>
              <a:srgbClr val="0070C0"/>
            </a:solidFill>
            <a:ln>
              <a:solidFill>
                <a:srgbClr val="0033CC"/>
              </a:solidFill>
            </a:ln>
            <a:effectLst/>
          </c:spPr>
          <c:invertIfNegative val="0"/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7703-4D8F-B2DF-122F3537E4A9}"/>
              </c:ext>
            </c:extLst>
          </c:dPt>
          <c:dPt>
            <c:idx val="5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75AB-4051-875C-F605B649E483}"/>
              </c:ext>
            </c:extLst>
          </c:dPt>
          <c:dPt>
            <c:idx val="6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4-75AB-4051-875C-F605B649E483}"/>
              </c:ext>
            </c:extLst>
          </c:dPt>
          <c:dPt>
            <c:idx val="7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6-0E14-41E7-8341-35110B5D6E80}"/>
              </c:ext>
            </c:extLst>
          </c:dPt>
          <c:dPt>
            <c:idx val="8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552D-41DE-B024-E849B25C5A79}"/>
              </c:ext>
            </c:extLst>
          </c:dPt>
          <c:dPt>
            <c:idx val="9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7-A191-48AE-8237-3A07DBA3C395}"/>
              </c:ext>
            </c:extLst>
          </c:dPt>
          <c:dPt>
            <c:idx val="10"/>
            <c:invertIfNegative val="0"/>
            <c:bubble3D val="0"/>
            <c:spPr>
              <a:blipFill>
                <a:blip xmlns:r="http://schemas.openxmlformats.org/officeDocument/2006/relationships" r:embed="rId1"/>
                <a:tile tx="0" ty="0" sx="100000" sy="100000" flip="none" algn="tl"/>
              </a:blipFill>
              <a:ln>
                <a:solidFill>
                  <a:srgbClr val="0033CC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A-33A7-4770-B884-0B1EC1D8E783}"/>
              </c:ext>
            </c:extLst>
          </c:dPt>
          <c:dLbls>
            <c:dLbl>
              <c:idx val="6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4-75AB-4051-875C-F605B649E483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C25B14A6-CE7B-4719-B622-8912802493B1}" type="VALUE">
                      <a:rPr lang="en-US" sz="1200" b="0"/>
                      <a:pPr/>
                      <a:t>[VALUE]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0E14-41E7-8341-35110B5D6E80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2E2260EB-E934-4FF3-ABBD-5A48B823655F}" type="VALUE">
                      <a:rPr lang="en-US">
                        <a:solidFill>
                          <a:schemeClr val="bg1"/>
                        </a:solidFill>
                      </a:rPr>
                      <a:pPr/>
                      <a:t>[VALUE]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552D-41DE-B024-E849B25C5A79}"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fld id="{4BEE65C8-A4E9-4688-90DC-9CED4C475B74}" type="VALUE">
                      <a:rPr lang="en-US">
                        <a:solidFill>
                          <a:schemeClr val="tx1"/>
                        </a:solidFill>
                      </a:rPr>
                      <a:pPr/>
                      <a:t>[VALUE]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33A7-4770-B884-0B1EC1D8E78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Sheet1!$C$1:$M$1</c:f>
              <c:strCache>
                <c:ptCount val="11"/>
                <c:pt idx="0">
                  <c:v>2015-16</c:v>
                </c:pt>
                <c:pt idx="1">
                  <c:v>2016-17</c:v>
                </c:pt>
                <c:pt idx="2">
                  <c:v>2017-18</c:v>
                </c:pt>
                <c:pt idx="3">
                  <c:v>2018-19</c:v>
                </c:pt>
                <c:pt idx="4">
                  <c:v>2019-20</c:v>
                </c:pt>
                <c:pt idx="5">
                  <c:v>2020-21</c:v>
                </c:pt>
                <c:pt idx="6">
                  <c:v>2021-22</c:v>
                </c:pt>
                <c:pt idx="7">
                  <c:v>2022-23</c:v>
                </c:pt>
                <c:pt idx="8">
                  <c:v>2023-24</c:v>
                </c:pt>
                <c:pt idx="9">
                  <c:v>2024-25</c:v>
                </c:pt>
                <c:pt idx="10">
                  <c:v>2025-26</c:v>
                </c:pt>
              </c:strCache>
            </c:strRef>
          </c:cat>
          <c:val>
            <c:numRef>
              <c:f>Sheet1!$C$3:$M$3</c:f>
              <c:numCache>
                <c:formatCode>General</c:formatCode>
                <c:ptCount val="11"/>
                <c:pt idx="0">
                  <c:v>80</c:v>
                </c:pt>
                <c:pt idx="1">
                  <c:v>62</c:v>
                </c:pt>
                <c:pt idx="2">
                  <c:v>73</c:v>
                </c:pt>
                <c:pt idx="3">
                  <c:v>109</c:v>
                </c:pt>
                <c:pt idx="4">
                  <c:v>67</c:v>
                </c:pt>
                <c:pt idx="5">
                  <c:v>52</c:v>
                </c:pt>
                <c:pt idx="6">
                  <c:v>151</c:v>
                </c:pt>
                <c:pt idx="7">
                  <c:v>135</c:v>
                </c:pt>
                <c:pt idx="8">
                  <c:v>136</c:v>
                </c:pt>
                <c:pt idx="9">
                  <c:v>110</c:v>
                </c:pt>
                <c:pt idx="10">
                  <c:v>127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703-4D8F-B2DF-122F3537E4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8"/>
        <c:overlap val="100"/>
        <c:serLines>
          <c:spPr>
            <a:ln w="19050" cap="flat" cmpd="sng" algn="ctr">
              <a:solidFill>
                <a:srgbClr val="0033CC"/>
              </a:solidFill>
              <a:round/>
            </a:ln>
            <a:effectLst/>
          </c:spPr>
        </c:serLines>
        <c:axId val="690984448"/>
        <c:axId val="690984992"/>
      </c:barChart>
      <c:catAx>
        <c:axId val="690984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690984992"/>
        <c:crosses val="autoZero"/>
        <c:auto val="1"/>
        <c:lblAlgn val="ctr"/>
        <c:lblOffset val="100"/>
        <c:noMultiLvlLbl val="0"/>
      </c:catAx>
      <c:valAx>
        <c:axId val="690984992"/>
        <c:scaling>
          <c:orientation val="minMax"/>
          <c:max val="65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90984448"/>
        <c:crossesAt val="15"/>
        <c:crossBetween val="between"/>
        <c:majorUnit val="50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  <c:userShapes r:id="rId3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857605416145413E-2"/>
          <c:y val="3.2044373359580054E-2"/>
          <c:w val="0.91300843819756172"/>
          <c:h val="0.811261072834645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Demographic projection*</c:v>
                </c:pt>
              </c:strCache>
            </c:strRef>
          </c:tx>
          <c:spPr>
            <a:solidFill>
              <a:srgbClr val="009900"/>
            </a:solidFill>
            <a:ln>
              <a:solidFill>
                <a:srgbClr val="0099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Sheet1!$C$1:$N$1</c:f>
              <c:strCache>
                <c:ptCount val="12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</c:v>
                </c:pt>
                <c:pt idx="8">
                  <c:v>2022-23</c:v>
                </c:pt>
                <c:pt idx="9">
                  <c:v>2023-24</c:v>
                </c:pt>
                <c:pt idx="10">
                  <c:v>2024-25</c:v>
                </c:pt>
                <c:pt idx="11">
                  <c:v>2025-26</c:v>
                </c:pt>
              </c:strCache>
            </c:strRef>
          </c:cat>
          <c:val>
            <c:numRef>
              <c:f>Sheet1!$C$2:$N$2</c:f>
              <c:numCache>
                <c:formatCode>General</c:formatCode>
                <c:ptCount val="12"/>
                <c:pt idx="0">
                  <c:v>889</c:v>
                </c:pt>
                <c:pt idx="1">
                  <c:v>832</c:v>
                </c:pt>
                <c:pt idx="2">
                  <c:v>852</c:v>
                </c:pt>
                <c:pt idx="3">
                  <c:v>865</c:v>
                </c:pt>
                <c:pt idx="4">
                  <c:v>760</c:v>
                </c:pt>
                <c:pt idx="5">
                  <c:v>712</c:v>
                </c:pt>
                <c:pt idx="6">
                  <c:v>805</c:v>
                </c:pt>
                <c:pt idx="7">
                  <c:v>743</c:v>
                </c:pt>
                <c:pt idx="8">
                  <c:v>662</c:v>
                </c:pt>
                <c:pt idx="9">
                  <c:v>632</c:v>
                </c:pt>
                <c:pt idx="10">
                  <c:v>675</c:v>
                </c:pt>
                <c:pt idx="11">
                  <c:v>633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781-46E0-A6F4-2A168AFF1110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Actual as of 9/30</c:v>
                </c:pt>
              </c:strCache>
            </c:strRef>
          </c:tx>
          <c:spPr>
            <a:solidFill>
              <a:srgbClr val="0033CC"/>
            </a:solidFill>
            <a:ln>
              <a:solidFill>
                <a:srgbClr val="0033CC"/>
              </a:solidFill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0033CC"/>
              </a:solidFill>
              <a:ln>
                <a:solidFill>
                  <a:srgbClr val="0033CC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F781-46E0-A6F4-2A168AFF111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Sheet1!$C$1:$N$1</c:f>
              <c:strCache>
                <c:ptCount val="12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</c:v>
                </c:pt>
                <c:pt idx="8">
                  <c:v>2022-23</c:v>
                </c:pt>
                <c:pt idx="9">
                  <c:v>2023-24</c:v>
                </c:pt>
                <c:pt idx="10">
                  <c:v>2024-25</c:v>
                </c:pt>
                <c:pt idx="11">
                  <c:v>2025-26</c:v>
                </c:pt>
              </c:strCache>
            </c:strRef>
          </c:cat>
          <c:val>
            <c:numRef>
              <c:f>Sheet1!$C$3:$N$3</c:f>
              <c:numCache>
                <c:formatCode>General</c:formatCode>
                <c:ptCount val="12"/>
                <c:pt idx="0">
                  <c:v>880</c:v>
                </c:pt>
                <c:pt idx="1">
                  <c:v>833</c:v>
                </c:pt>
                <c:pt idx="2">
                  <c:v>856</c:v>
                </c:pt>
                <c:pt idx="3">
                  <c:v>870</c:v>
                </c:pt>
                <c:pt idx="4">
                  <c:v>762</c:v>
                </c:pt>
                <c:pt idx="5">
                  <c:v>715</c:v>
                </c:pt>
                <c:pt idx="6">
                  <c:v>800</c:v>
                </c:pt>
                <c:pt idx="7">
                  <c:v>721</c:v>
                </c:pt>
                <c:pt idx="8">
                  <c:v>680</c:v>
                </c:pt>
                <c:pt idx="9">
                  <c:v>658</c:v>
                </c:pt>
                <c:pt idx="10">
                  <c:v>685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781-46E0-A6F4-2A168AFF11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51493104"/>
        <c:axId val="651493648"/>
      </c:barChart>
      <c:catAx>
        <c:axId val="6514931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651493648"/>
        <c:crosses val="autoZero"/>
        <c:auto val="1"/>
        <c:lblAlgn val="ctr"/>
        <c:lblOffset val="100"/>
        <c:noMultiLvlLbl val="0"/>
      </c:catAx>
      <c:valAx>
        <c:axId val="651493648"/>
        <c:scaling>
          <c:orientation val="minMax"/>
          <c:max val="1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51493104"/>
        <c:crossesAt val="15"/>
        <c:crossBetween val="between"/>
        <c:majorUnit val="10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970049304584589"/>
          <c:y val="0.93423672847345696"/>
          <c:w val="0.42682954350332375"/>
          <c:h val="5.329150262467191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859908136482943E-2"/>
          <c:y val="5.5300306211723542E-2"/>
          <c:w val="0.88181274069713245"/>
          <c:h val="0.78904368808737624"/>
        </c:manualLayout>
      </c:layout>
      <c:areaChart>
        <c:grouping val="stacked"/>
        <c:varyColors val="0"/>
        <c:ser>
          <c:idx val="1"/>
          <c:order val="1"/>
          <c:tx>
            <c:strRef>
              <c:f>Sheet1!$A$3</c:f>
              <c:strCache>
                <c:ptCount val="1"/>
                <c:pt idx="0">
                  <c:v>Kindergarteners</c:v>
                </c:pt>
              </c:strCache>
            </c:strRef>
          </c:tx>
          <c:spPr>
            <a:solidFill>
              <a:srgbClr val="009900"/>
            </a:solidFill>
            <a:ln>
              <a:noFill/>
            </a:ln>
            <a:effectLst/>
          </c:spPr>
          <c:cat>
            <c:strRef>
              <c:f>Sheet1!$C$1:$N$1</c:f>
              <c:strCache>
                <c:ptCount val="12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</c:v>
                </c:pt>
                <c:pt idx="8">
                  <c:v>2022-23</c:v>
                </c:pt>
                <c:pt idx="9">
                  <c:v>2023-24</c:v>
                </c:pt>
                <c:pt idx="10">
                  <c:v>2024-25</c:v>
                </c:pt>
                <c:pt idx="11">
                  <c:v>2025-26</c:v>
                </c:pt>
              </c:strCache>
            </c:strRef>
          </c:cat>
          <c:val>
            <c:numRef>
              <c:f>Sheet1!$C$3:$N$3</c:f>
              <c:numCache>
                <c:formatCode>General</c:formatCode>
                <c:ptCount val="12"/>
                <c:pt idx="0">
                  <c:v>443</c:v>
                </c:pt>
                <c:pt idx="1">
                  <c:v>448</c:v>
                </c:pt>
                <c:pt idx="2">
                  <c:v>461</c:v>
                </c:pt>
                <c:pt idx="3">
                  <c:v>428</c:v>
                </c:pt>
                <c:pt idx="4">
                  <c:v>467</c:v>
                </c:pt>
                <c:pt idx="5">
                  <c:v>479</c:v>
                </c:pt>
                <c:pt idx="6">
                  <c:v>442</c:v>
                </c:pt>
                <c:pt idx="7">
                  <c:v>479</c:v>
                </c:pt>
                <c:pt idx="8">
                  <c:v>456</c:v>
                </c:pt>
                <c:pt idx="9">
                  <c:v>488</c:v>
                </c:pt>
                <c:pt idx="10">
                  <c:v>494</c:v>
                </c:pt>
                <c:pt idx="11">
                  <c:v>618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254-4569-80C6-A0D1958594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36827072"/>
        <c:axId val="490553856"/>
      </c:areaChar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Seniors</c:v>
                </c:pt>
              </c:strCache>
            </c:strRef>
          </c:tx>
          <c:spPr>
            <a:solidFill>
              <a:srgbClr val="0033CC"/>
            </a:solidFill>
            <a:ln>
              <a:noFill/>
            </a:ln>
            <a:effectLst/>
          </c:spPr>
          <c:invertIfNegative val="0"/>
          <c:cat>
            <c:strRef>
              <c:f>Sheet1!$C$1:$N$1</c:f>
              <c:strCache>
                <c:ptCount val="12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</c:v>
                </c:pt>
                <c:pt idx="8">
                  <c:v>2022-23</c:v>
                </c:pt>
                <c:pt idx="9">
                  <c:v>2023-24</c:v>
                </c:pt>
                <c:pt idx="10">
                  <c:v>2024-25</c:v>
                </c:pt>
                <c:pt idx="11">
                  <c:v>2025-26</c:v>
                </c:pt>
              </c:strCache>
            </c:strRef>
          </c:cat>
          <c:val>
            <c:numRef>
              <c:f>Sheet1!$C$2:$N$2</c:f>
              <c:numCache>
                <c:formatCode>General</c:formatCode>
                <c:ptCount val="12"/>
                <c:pt idx="0">
                  <c:v>877</c:v>
                </c:pt>
                <c:pt idx="1">
                  <c:v>833</c:v>
                </c:pt>
                <c:pt idx="2">
                  <c:v>856</c:v>
                </c:pt>
                <c:pt idx="3">
                  <c:v>870</c:v>
                </c:pt>
                <c:pt idx="4">
                  <c:v>762</c:v>
                </c:pt>
                <c:pt idx="5">
                  <c:v>715</c:v>
                </c:pt>
                <c:pt idx="6">
                  <c:v>800</c:v>
                </c:pt>
                <c:pt idx="7">
                  <c:v>721</c:v>
                </c:pt>
                <c:pt idx="8">
                  <c:v>680</c:v>
                </c:pt>
                <c:pt idx="9">
                  <c:v>658</c:v>
                </c:pt>
                <c:pt idx="10">
                  <c:v>685</c:v>
                </c:pt>
                <c:pt idx="11">
                  <c:v>633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254-4569-80C6-A0D1958594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36827072"/>
        <c:axId val="490553856"/>
      </c:barChart>
      <c:catAx>
        <c:axId val="536827072"/>
        <c:scaling>
          <c:orientation val="minMax"/>
        </c:scaling>
        <c:delete val="0"/>
        <c:axPos val="b"/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490553856"/>
        <c:crosses val="autoZero"/>
        <c:auto val="1"/>
        <c:lblAlgn val="ctr"/>
        <c:lblOffset val="100"/>
        <c:noMultiLvlLbl val="0"/>
      </c:catAx>
      <c:valAx>
        <c:axId val="4905538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68270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818824048863053"/>
          <c:y val="0.92886038438743546"/>
          <c:w val="0.32918402138984965"/>
          <c:h val="6.11313605960545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venir LT Std 45 Book" panose="020B0502020203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105837458941716E-2"/>
          <c:y val="4.1861850602008074E-2"/>
          <c:w val="0.90039710628966707"/>
          <c:h val="0.893612048493938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Data!$F$1</c:f>
              <c:strCache>
                <c:ptCount val="1"/>
                <c:pt idx="0">
                  <c:v>Grades K-12</c:v>
                </c:pt>
              </c:strCache>
            </c:strRef>
          </c:tx>
          <c:spPr>
            <a:solidFill>
              <a:srgbClr val="427A3E"/>
            </a:solidFill>
            <a:ln>
              <a:solidFill>
                <a:srgbClr val="009900"/>
              </a:solidFill>
            </a:ln>
          </c:spPr>
          <c:invertIfNegative val="0"/>
          <c:cat>
            <c:numRef>
              <c:f>Data!$B$2:$B$72</c:f>
              <c:numCache>
                <c:formatCode>General</c:formatCode>
                <c:ptCount val="71"/>
                <c:pt idx="0">
                  <c:v>1954</c:v>
                </c:pt>
                <c:pt idx="1">
                  <c:v>1955</c:v>
                </c:pt>
                <c:pt idx="2">
                  <c:v>1956</c:v>
                </c:pt>
                <c:pt idx="3">
                  <c:v>1957</c:v>
                </c:pt>
                <c:pt idx="4">
                  <c:v>1958</c:v>
                </c:pt>
                <c:pt idx="5">
                  <c:v>1959</c:v>
                </c:pt>
                <c:pt idx="6">
                  <c:v>1960</c:v>
                </c:pt>
                <c:pt idx="7">
                  <c:v>1961</c:v>
                </c:pt>
                <c:pt idx="8">
                  <c:v>1962</c:v>
                </c:pt>
                <c:pt idx="9">
                  <c:v>1963</c:v>
                </c:pt>
                <c:pt idx="10">
                  <c:v>1964</c:v>
                </c:pt>
                <c:pt idx="11">
                  <c:v>1965</c:v>
                </c:pt>
                <c:pt idx="12">
                  <c:v>1966</c:v>
                </c:pt>
                <c:pt idx="13">
                  <c:v>1967</c:v>
                </c:pt>
                <c:pt idx="14">
                  <c:v>1968</c:v>
                </c:pt>
                <c:pt idx="15">
                  <c:v>1969</c:v>
                </c:pt>
                <c:pt idx="16">
                  <c:v>1970</c:v>
                </c:pt>
                <c:pt idx="17">
                  <c:v>1971</c:v>
                </c:pt>
                <c:pt idx="18">
                  <c:v>1972</c:v>
                </c:pt>
                <c:pt idx="19">
                  <c:v>1973</c:v>
                </c:pt>
                <c:pt idx="20">
                  <c:v>1974</c:v>
                </c:pt>
                <c:pt idx="21">
                  <c:v>1975</c:v>
                </c:pt>
                <c:pt idx="22">
                  <c:v>1976</c:v>
                </c:pt>
                <c:pt idx="23">
                  <c:v>1977</c:v>
                </c:pt>
                <c:pt idx="24">
                  <c:v>1978</c:v>
                </c:pt>
                <c:pt idx="25">
                  <c:v>1979</c:v>
                </c:pt>
                <c:pt idx="26">
                  <c:v>1980</c:v>
                </c:pt>
                <c:pt idx="27">
                  <c:v>1981</c:v>
                </c:pt>
                <c:pt idx="28">
                  <c:v>1982</c:v>
                </c:pt>
                <c:pt idx="29">
                  <c:v>1983</c:v>
                </c:pt>
                <c:pt idx="30">
                  <c:v>1984</c:v>
                </c:pt>
                <c:pt idx="31">
                  <c:v>1985</c:v>
                </c:pt>
                <c:pt idx="32">
                  <c:v>1986</c:v>
                </c:pt>
                <c:pt idx="33">
                  <c:v>1987</c:v>
                </c:pt>
                <c:pt idx="34">
                  <c:v>1988</c:v>
                </c:pt>
                <c:pt idx="35">
                  <c:v>1989</c:v>
                </c:pt>
                <c:pt idx="36">
                  <c:v>1990</c:v>
                </c:pt>
                <c:pt idx="37">
                  <c:v>1991</c:v>
                </c:pt>
                <c:pt idx="38">
                  <c:v>1992</c:v>
                </c:pt>
                <c:pt idx="39">
                  <c:v>1993</c:v>
                </c:pt>
                <c:pt idx="40">
                  <c:v>1994</c:v>
                </c:pt>
                <c:pt idx="41">
                  <c:v>1995</c:v>
                </c:pt>
                <c:pt idx="42">
                  <c:v>1996</c:v>
                </c:pt>
                <c:pt idx="43">
                  <c:v>1997</c:v>
                </c:pt>
                <c:pt idx="44">
                  <c:v>1998</c:v>
                </c:pt>
                <c:pt idx="45">
                  <c:v>1999</c:v>
                </c:pt>
                <c:pt idx="46">
                  <c:v>2000</c:v>
                </c:pt>
                <c:pt idx="47">
                  <c:v>2001</c:v>
                </c:pt>
                <c:pt idx="48">
                  <c:v>2002</c:v>
                </c:pt>
                <c:pt idx="49">
                  <c:v>2003</c:v>
                </c:pt>
                <c:pt idx="50">
                  <c:v>2004</c:v>
                </c:pt>
                <c:pt idx="51">
                  <c:v>2005</c:v>
                </c:pt>
                <c:pt idx="52">
                  <c:v>2006</c:v>
                </c:pt>
                <c:pt idx="53">
                  <c:v>2007</c:v>
                </c:pt>
                <c:pt idx="54">
                  <c:v>2008</c:v>
                </c:pt>
                <c:pt idx="55">
                  <c:v>2009</c:v>
                </c:pt>
                <c:pt idx="56">
                  <c:v>2010</c:v>
                </c:pt>
                <c:pt idx="57">
                  <c:v>2011</c:v>
                </c:pt>
                <c:pt idx="58">
                  <c:v>2012</c:v>
                </c:pt>
                <c:pt idx="59">
                  <c:v>2013</c:v>
                </c:pt>
                <c:pt idx="60">
                  <c:v>2014</c:v>
                </c:pt>
                <c:pt idx="61">
                  <c:v>2015</c:v>
                </c:pt>
                <c:pt idx="62">
                  <c:v>2016</c:v>
                </c:pt>
                <c:pt idx="63">
                  <c:v>2017</c:v>
                </c:pt>
                <c:pt idx="64">
                  <c:v>2018</c:v>
                </c:pt>
                <c:pt idx="65">
                  <c:v>2019</c:v>
                </c:pt>
                <c:pt idx="66">
                  <c:v>2020</c:v>
                </c:pt>
                <c:pt idx="67">
                  <c:v>2021</c:v>
                </c:pt>
                <c:pt idx="68">
                  <c:v>2022</c:v>
                </c:pt>
                <c:pt idx="69">
                  <c:v>2023</c:v>
                </c:pt>
                <c:pt idx="70">
                  <c:v>2024</c:v>
                </c:pt>
              </c:numCache>
            </c:numRef>
          </c:cat>
          <c:val>
            <c:numRef>
              <c:f>Data!$F$2:$F$72</c:f>
              <c:numCache>
                <c:formatCode>_(* #,##0_);_(* \(#,##0\);_(* "-"??_);_(@_)</c:formatCode>
                <c:ptCount val="71"/>
                <c:pt idx="0">
                  <c:v>1310</c:v>
                </c:pt>
                <c:pt idx="1">
                  <c:v>1562</c:v>
                </c:pt>
                <c:pt idx="2">
                  <c:v>1833</c:v>
                </c:pt>
                <c:pt idx="3">
                  <c:v>2156</c:v>
                </c:pt>
                <c:pt idx="4">
                  <c:v>2351</c:v>
                </c:pt>
                <c:pt idx="5">
                  <c:v>2654</c:v>
                </c:pt>
                <c:pt idx="6">
                  <c:v>2921</c:v>
                </c:pt>
                <c:pt idx="7">
                  <c:v>3221</c:v>
                </c:pt>
                <c:pt idx="8">
                  <c:v>3837</c:v>
                </c:pt>
                <c:pt idx="9">
                  <c:v>4701</c:v>
                </c:pt>
                <c:pt idx="10">
                  <c:v>5433</c:v>
                </c:pt>
                <c:pt idx="11">
                  <c:v>6277</c:v>
                </c:pt>
                <c:pt idx="12">
                  <c:v>7231</c:v>
                </c:pt>
                <c:pt idx="13">
                  <c:v>8103</c:v>
                </c:pt>
                <c:pt idx="14">
                  <c:v>9218</c:v>
                </c:pt>
                <c:pt idx="15">
                  <c:v>10339</c:v>
                </c:pt>
                <c:pt idx="16">
                  <c:v>11217</c:v>
                </c:pt>
                <c:pt idx="17">
                  <c:v>11915</c:v>
                </c:pt>
                <c:pt idx="18">
                  <c:v>12400</c:v>
                </c:pt>
                <c:pt idx="19">
                  <c:v>12881</c:v>
                </c:pt>
                <c:pt idx="20">
                  <c:v>13002</c:v>
                </c:pt>
                <c:pt idx="21">
                  <c:v>13168</c:v>
                </c:pt>
                <c:pt idx="22">
                  <c:v>12918</c:v>
                </c:pt>
                <c:pt idx="23">
                  <c:v>12481</c:v>
                </c:pt>
                <c:pt idx="24">
                  <c:v>12015</c:v>
                </c:pt>
                <c:pt idx="25">
                  <c:v>11456</c:v>
                </c:pt>
                <c:pt idx="26">
                  <c:v>10993</c:v>
                </c:pt>
                <c:pt idx="27">
                  <c:v>10486</c:v>
                </c:pt>
                <c:pt idx="28">
                  <c:v>10015</c:v>
                </c:pt>
                <c:pt idx="29">
                  <c:v>9637</c:v>
                </c:pt>
                <c:pt idx="30">
                  <c:v>9270</c:v>
                </c:pt>
                <c:pt idx="31">
                  <c:v>8815</c:v>
                </c:pt>
                <c:pt idx="32">
                  <c:v>8484</c:v>
                </c:pt>
                <c:pt idx="33">
                  <c:v>8142</c:v>
                </c:pt>
                <c:pt idx="34">
                  <c:v>7741</c:v>
                </c:pt>
                <c:pt idx="35">
                  <c:v>7468</c:v>
                </c:pt>
                <c:pt idx="36">
                  <c:v>7325</c:v>
                </c:pt>
                <c:pt idx="37">
                  <c:v>7190</c:v>
                </c:pt>
                <c:pt idx="38">
                  <c:v>7020</c:v>
                </c:pt>
                <c:pt idx="39">
                  <c:v>7069</c:v>
                </c:pt>
                <c:pt idx="40">
                  <c:v>7055</c:v>
                </c:pt>
                <c:pt idx="41">
                  <c:v>7107</c:v>
                </c:pt>
                <c:pt idx="42">
                  <c:v>7236</c:v>
                </c:pt>
                <c:pt idx="43">
                  <c:v>7499</c:v>
                </c:pt>
                <c:pt idx="44">
                  <c:v>7835</c:v>
                </c:pt>
                <c:pt idx="45">
                  <c:v>8146</c:v>
                </c:pt>
                <c:pt idx="46">
                  <c:v>8468</c:v>
                </c:pt>
                <c:pt idx="47">
                  <c:v>8717</c:v>
                </c:pt>
                <c:pt idx="48">
                  <c:v>9192</c:v>
                </c:pt>
                <c:pt idx="49">
                  <c:v>9180</c:v>
                </c:pt>
                <c:pt idx="50">
                  <c:v>9601</c:v>
                </c:pt>
                <c:pt idx="51">
                  <c:v>10196</c:v>
                </c:pt>
                <c:pt idx="52">
                  <c:v>10168</c:v>
                </c:pt>
                <c:pt idx="53">
                  <c:v>10142</c:v>
                </c:pt>
                <c:pt idx="54">
                  <c:v>10067</c:v>
                </c:pt>
                <c:pt idx="55">
                  <c:v>10030</c:v>
                </c:pt>
                <c:pt idx="56">
                  <c:v>9883</c:v>
                </c:pt>
                <c:pt idx="57">
                  <c:v>9665</c:v>
                </c:pt>
                <c:pt idx="58">
                  <c:v>9430</c:v>
                </c:pt>
                <c:pt idx="59">
                  <c:v>9155</c:v>
                </c:pt>
                <c:pt idx="60">
                  <c:v>8852</c:v>
                </c:pt>
                <c:pt idx="61">
                  <c:v>8491</c:v>
                </c:pt>
                <c:pt idx="62">
                  <c:v>8275</c:v>
                </c:pt>
                <c:pt idx="63">
                  <c:v>8030</c:v>
                </c:pt>
                <c:pt idx="64">
                  <c:v>7847</c:v>
                </c:pt>
                <c:pt idx="65">
                  <c:v>7688</c:v>
                </c:pt>
                <c:pt idx="66">
                  <c:v>7522</c:v>
                </c:pt>
                <c:pt idx="67">
                  <c:v>7298</c:v>
                </c:pt>
                <c:pt idx="68">
                  <c:v>7225</c:v>
                </c:pt>
                <c:pt idx="69">
                  <c:v>7160</c:v>
                </c:pt>
                <c:pt idx="70">
                  <c:v>7207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9B-4639-A9C1-BA940DB8FA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89783088"/>
        <c:axId val="689770032"/>
      </c:barChart>
      <c:catAx>
        <c:axId val="68978308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89770032"/>
        <c:crosses val="autoZero"/>
        <c:auto val="1"/>
        <c:lblAlgn val="ctr"/>
        <c:lblOffset val="100"/>
        <c:noMultiLvlLbl val="0"/>
      </c:catAx>
      <c:valAx>
        <c:axId val="689770032"/>
        <c:scaling>
          <c:orientation val="minMax"/>
        </c:scaling>
        <c:delete val="0"/>
        <c:axPos val="l"/>
        <c:majorGridlines/>
        <c:numFmt formatCode="_(* #,##0_);_(* \(#,##0\);_(* &quot;-&quot;??_);_(@_)" sourceLinked="1"/>
        <c:majorTickMark val="out"/>
        <c:minorTickMark val="none"/>
        <c:tickLblPos val="nextTo"/>
        <c:crossAx val="68978308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6.1533974919801672E-3"/>
          <c:w val="0.63469356278918743"/>
          <c:h val="0.97722659667541556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dPt>
            <c:idx val="0"/>
            <c:bubble3D val="0"/>
            <c:spPr>
              <a:solidFill>
                <a:srgbClr val="E838C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44A-4BEF-8251-02A4B9FE99B9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B44A-4BEF-8251-02A4B9FE99B9}"/>
              </c:ext>
            </c:extLst>
          </c:dPt>
          <c:dPt>
            <c:idx val="2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44A-4BEF-8251-02A4B9FE99B9}"/>
              </c:ext>
            </c:extLst>
          </c:dPt>
          <c:dLbls>
            <c:dLbl>
              <c:idx val="0"/>
              <c:layout>
                <c:manualLayout>
                  <c:x val="-0.16990551181102362"/>
                  <c:y val="0.2593750000000000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44A-4BEF-8251-02A4B9FE99B9}"/>
                </c:ext>
              </c:extLst>
            </c:dLbl>
            <c:dLbl>
              <c:idx val="1"/>
              <c:layout>
                <c:manualLayout>
                  <c:x val="-0.17360432394404307"/>
                  <c:y val="0.2156559596717076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44A-4BEF-8251-02A4B9FE99B9}"/>
                </c:ext>
              </c:extLst>
            </c:dLbl>
            <c:dLbl>
              <c:idx val="2"/>
              <c:layout>
                <c:manualLayout>
                  <c:x val="0.2257423492166572"/>
                  <c:y val="-0.2822599258426031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44A-4BEF-8251-02A4B9FE99B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General Items</c:v>
                </c:pt>
                <c:pt idx="1">
                  <c:v>Contracted Items</c:v>
                </c:pt>
                <c:pt idx="2">
                  <c:v>Employees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0.03</c:v>
                </c:pt>
                <c:pt idx="1">
                  <c:v>0.18</c:v>
                </c:pt>
                <c:pt idx="2">
                  <c:v>0.79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44A-4BEF-8251-02A4B9FE99B9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2.2670603674540681E-2"/>
          <c:y val="6.1708907480314955E-2"/>
          <c:w val="0.58799229002624676"/>
          <c:h val="0.88198843503937008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dPt>
            <c:idx val="0"/>
            <c:bubble3D val="0"/>
            <c:spPr>
              <a:solidFill>
                <a:srgbClr val="E838C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44A-4BEF-8251-02A4B9FE99B9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B44A-4BEF-8251-02A4B9FE99B9}"/>
              </c:ext>
            </c:extLst>
          </c:dPt>
          <c:dPt>
            <c:idx val="2"/>
            <c:bubble3D val="0"/>
            <c:explosion val="4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44A-4BEF-8251-02A4B9FE99B9}"/>
              </c:ext>
            </c:extLst>
          </c:dPt>
          <c:dLbls>
            <c:dLbl>
              <c:idx val="0"/>
              <c:layout>
                <c:manualLayout>
                  <c:x val="-0.16990551181102362"/>
                  <c:y val="0.2593750000000000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44A-4BEF-8251-02A4B9FE99B9}"/>
                </c:ext>
              </c:extLst>
            </c:dLbl>
            <c:dLbl>
              <c:idx val="1"/>
              <c:layout>
                <c:manualLayout>
                  <c:x val="-0.15642224409448818"/>
                  <c:y val="0.2024283956692913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44A-4BEF-8251-02A4B9FE99B9}"/>
                </c:ext>
              </c:extLst>
            </c:dLbl>
            <c:dLbl>
              <c:idx val="2"/>
              <c:layout>
                <c:manualLayout>
                  <c:x val="0.20340551181102362"/>
                  <c:y val="-0.2558048720472442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44A-4BEF-8251-02A4B9FE99B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General Items</c:v>
                </c:pt>
                <c:pt idx="1">
                  <c:v>Contracted Items</c:v>
                </c:pt>
                <c:pt idx="2">
                  <c:v>Employees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0.03</c:v>
                </c:pt>
                <c:pt idx="1">
                  <c:v>0.18</c:v>
                </c:pt>
                <c:pt idx="2">
                  <c:v>0.79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44A-4BEF-8251-02A4B9FE99B9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851198997852542"/>
          <c:y val="0"/>
          <c:w val="0.59388511095204011"/>
          <c:h val="0.8769476318364751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Ees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lumMod val="9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7F7-449E-A9B6-5A1A6A015FDB}"/>
              </c:ext>
            </c:extLst>
          </c:dPt>
          <c:dPt>
            <c:idx val="1"/>
            <c:bubble3D val="0"/>
            <c:spPr>
              <a:solidFill>
                <a:schemeClr val="accent5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47F7-449E-A9B6-5A1A6A015FDB}"/>
              </c:ext>
            </c:extLst>
          </c:dPt>
          <c:dLbls>
            <c:dLbl>
              <c:idx val="0"/>
              <c:layout>
                <c:manualLayout>
                  <c:x val="-0.2196969696969697"/>
                  <c:y val="-0.2684778941749634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1-47F7-449E-A9B6-5A1A6A015FDB}"/>
                </c:ext>
              </c:extLst>
            </c:dLbl>
            <c:dLbl>
              <c:idx val="1"/>
              <c:layout>
                <c:manualLayout>
                  <c:x val="0.23484848484848486"/>
                  <c:y val="0.1733919733213305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2-47F7-449E-A9B6-5A1A6A015FDB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000000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Sheet1!$A$2:$A$3</c:f>
              <c:strCache>
                <c:ptCount val="2"/>
                <c:pt idx="0">
                  <c:v>Salaries</c:v>
                </c:pt>
                <c:pt idx="1">
                  <c:v>Benefits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0.66</c:v>
                </c:pt>
                <c:pt idx="1">
                  <c:v>0.34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7F7-449E-A9B6-5A1A6A015F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6.1533974919801672E-3"/>
          <c:w val="0.63469356278918743"/>
          <c:h val="0.97722659667541556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dPt>
            <c:idx val="0"/>
            <c:bubble3D val="0"/>
            <c:spPr>
              <a:solidFill>
                <a:srgbClr val="E838C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44A-4BEF-8251-02A4B9FE99B9}"/>
              </c:ext>
            </c:extLst>
          </c:dPt>
          <c:dPt>
            <c:idx val="1"/>
            <c:bubble3D val="0"/>
            <c:explosion val="4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B44A-4BEF-8251-02A4B9FE99B9}"/>
              </c:ext>
            </c:extLst>
          </c:dPt>
          <c:dPt>
            <c:idx val="2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44A-4BEF-8251-02A4B9FE99B9}"/>
              </c:ext>
            </c:extLst>
          </c:dPt>
          <c:dLbls>
            <c:dLbl>
              <c:idx val="0"/>
              <c:layout>
                <c:manualLayout>
                  <c:x val="-0.16990551181102362"/>
                  <c:y val="0.2593750000000000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44A-4BEF-8251-02A4B9FE99B9}"/>
                </c:ext>
              </c:extLst>
            </c:dLbl>
            <c:dLbl>
              <c:idx val="1"/>
              <c:layout>
                <c:manualLayout>
                  <c:x val="-0.17360426163834791"/>
                  <c:y val="0.18488673531193217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44A-4BEF-8251-02A4B9FE99B9}"/>
                </c:ext>
              </c:extLst>
            </c:dLbl>
            <c:dLbl>
              <c:idx val="2"/>
              <c:layout>
                <c:manualLayout>
                  <c:x val="0.2257423492166572"/>
                  <c:y val="-0.2822599258426031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44A-4BEF-8251-02A4B9FE99B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General Items</c:v>
                </c:pt>
                <c:pt idx="1">
                  <c:v>Contracted Items</c:v>
                </c:pt>
                <c:pt idx="2">
                  <c:v>Employees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0.03</c:v>
                </c:pt>
                <c:pt idx="1">
                  <c:v>0.18</c:v>
                </c:pt>
                <c:pt idx="2">
                  <c:v>0.79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44A-4BEF-8251-02A4B9FE99B9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623926270579812"/>
          <c:y val="0"/>
          <c:w val="0.59388511095204011"/>
          <c:h val="0.8769476318364751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Contracted Items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EB0-49A9-BB39-084FDCC1FBEF}"/>
              </c:ext>
            </c:extLst>
          </c:dPt>
          <c:dPt>
            <c:idx val="1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EB0-49A9-BB39-084FDCC1FBEF}"/>
              </c:ext>
            </c:extLst>
          </c:dPt>
          <c:dPt>
            <c:idx val="2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EB0-49A9-BB39-084FDCC1FBEF}"/>
              </c:ext>
            </c:extLst>
          </c:dPt>
          <c:dLbls>
            <c:dLbl>
              <c:idx val="0"/>
              <c:layout>
                <c:manualLayout>
                  <c:x val="-0.17175017895490335"/>
                  <c:y val="0.16375125628804646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EB0-49A9-BB39-084FDCC1FBEF}"/>
                </c:ext>
              </c:extLst>
            </c:dLbl>
            <c:dLbl>
              <c:idx val="1"/>
              <c:layout>
                <c:manualLayout>
                  <c:x val="0.2045439632545932"/>
                  <c:y val="-0.2255582058841405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0" i="0" u="none" strike="noStrike" kern="1200" baseline="0">
                      <a:solidFill>
                        <a:srgbClr val="2D2D8A"/>
                      </a:solidFill>
                      <a:latin typeface="Avenir LT Std 45 Book" panose="020B0502020203020204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5098484848484848"/>
                      <c:h val="0.3005833756867193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B0-49A9-BB39-084FDCC1FBEF}"/>
                </c:ext>
              </c:extLst>
            </c:dLbl>
            <c:dLbl>
              <c:idx val="2"/>
              <c:layout>
                <c:manualLayout>
                  <c:x val="0.17899442257217843"/>
                  <c:y val="3.6643973472833782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bg1"/>
                        </a:solidFill>
                        <a:latin typeface="Avenir LT Std 45 Book" panose="020B0502020203020204" pitchFamily="34" charset="0"/>
                        <a:ea typeface="+mn-ea"/>
                        <a:cs typeface="+mn-cs"/>
                      </a:defRPr>
                    </a:pPr>
                    <a:fld id="{F92BFDED-CE78-4805-AF28-6BBC72D0600C}" type="CATEGORYNAME">
                      <a:rPr lang="en-US" sz="900"/>
                      <a:pPr>
                        <a:defRPr sz="900">
                          <a:solidFill>
                            <a:schemeClr val="bg1"/>
                          </a:solidFill>
                          <a:latin typeface="Avenir LT Std 45 Book" panose="020B0502020203020204" pitchFamily="34" charset="0"/>
                        </a:defRPr>
                      </a:pPr>
                      <a:t>[CATEGORY NAME]</a:t>
                    </a:fld>
                    <a:r>
                      <a:rPr lang="en-US" sz="900" baseline="0" dirty="0"/>
                      <a:t>
</a:t>
                    </a:r>
                    <a:fld id="{D969A44C-9C2B-46EC-93AA-CEA628A42B7F}" type="PERCENTAGE">
                      <a:rPr lang="en-US" sz="900" baseline="0"/>
                      <a:pPr>
                        <a:defRPr sz="900">
                          <a:solidFill>
                            <a:schemeClr val="bg1"/>
                          </a:solidFill>
                          <a:latin typeface="Avenir LT Std 45 Book" panose="020B0502020203020204" pitchFamily="34" charset="0"/>
                        </a:defRPr>
                      </a:pPr>
                      <a:t>[PERCENTAGE]</a:t>
                    </a:fld>
                    <a:endParaRPr lang="en-US" sz="9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bg1"/>
                      </a:solidFill>
                      <a:latin typeface="Avenir LT Std 45 Book" panose="020B0502020203020204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5054909329515623"/>
                      <c:h val="0.289844259919720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EB0-49A9-BB39-084FDCC1FBE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bg1"/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Sheet1!$A$2:$A$4</c:f>
              <c:strCache>
                <c:ptCount val="3"/>
                <c:pt idx="0">
                  <c:v>BOCES</c:v>
                </c:pt>
                <c:pt idx="1">
                  <c:v>Other Contractual</c:v>
                </c:pt>
                <c:pt idx="2">
                  <c:v>Debt Svc   Capital    
Special Aid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0.24</c:v>
                </c:pt>
                <c:pt idx="1">
                  <c:v>0.62</c:v>
                </c:pt>
                <c:pt idx="2">
                  <c:v>0.14000000000000001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EB0-49A9-BB39-084FDCC1FB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6.1533974919801672E-3"/>
          <c:w val="0.63469356278918743"/>
          <c:h val="0.97722659667541556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dPt>
            <c:idx val="0"/>
            <c:bubble3D val="0"/>
            <c:explosion val="8"/>
            <c:spPr>
              <a:solidFill>
                <a:srgbClr val="E838C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44A-4BEF-8251-02A4B9FE99B9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B44A-4BEF-8251-02A4B9FE99B9}"/>
              </c:ext>
            </c:extLst>
          </c:dPt>
          <c:dPt>
            <c:idx val="2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44A-4BEF-8251-02A4B9FE99B9}"/>
              </c:ext>
            </c:extLst>
          </c:dPt>
          <c:dLbls>
            <c:dLbl>
              <c:idx val="0"/>
              <c:layout>
                <c:manualLayout>
                  <c:x val="-0.16990551181102362"/>
                  <c:y val="0.2593750000000000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44A-4BEF-8251-02A4B9FE99B9}"/>
                </c:ext>
              </c:extLst>
            </c:dLbl>
            <c:dLbl>
              <c:idx val="1"/>
              <c:layout>
                <c:manualLayout>
                  <c:x val="-0.17360432394404307"/>
                  <c:y val="0.2156559596717076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44A-4BEF-8251-02A4B9FE99B9}"/>
                </c:ext>
              </c:extLst>
            </c:dLbl>
            <c:dLbl>
              <c:idx val="2"/>
              <c:layout>
                <c:manualLayout>
                  <c:x val="0.2257423492166572"/>
                  <c:y val="-0.2822599258426031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44A-4BEF-8251-02A4B9FE99B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General Items</c:v>
                </c:pt>
                <c:pt idx="1">
                  <c:v>Contracted Items</c:v>
                </c:pt>
                <c:pt idx="2">
                  <c:v>Employees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0.03</c:v>
                </c:pt>
                <c:pt idx="1">
                  <c:v>0.18</c:v>
                </c:pt>
                <c:pt idx="2">
                  <c:v>0.79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44A-4BEF-8251-02A4B9FE99B9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623926270579812"/>
          <c:y val="0"/>
          <c:w val="0.59388511095204011"/>
          <c:h val="0.8769476318364751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Contracted Items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dPt>
            <c:idx val="0"/>
            <c:bubble3D val="0"/>
            <c:spPr>
              <a:solidFill>
                <a:srgbClr val="CC0099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EB0-49A9-BB39-084FDCC1FBEF}"/>
              </c:ext>
            </c:extLst>
          </c:dPt>
          <c:dPt>
            <c:idx val="1"/>
            <c:bubble3D val="0"/>
            <c:spPr>
              <a:solidFill>
                <a:srgbClr val="FFCCF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EB0-49A9-BB39-084FDCC1FBEF}"/>
              </c:ext>
            </c:extLst>
          </c:dPt>
          <c:dPt>
            <c:idx val="2"/>
            <c:bubble3D val="0"/>
            <c:spPr>
              <a:solidFill>
                <a:srgbClr val="FF99F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EB0-49A9-BB39-084FDCC1FBEF}"/>
              </c:ext>
            </c:extLst>
          </c:dPt>
          <c:dLbls>
            <c:dLbl>
              <c:idx val="0"/>
              <c:layout>
                <c:manualLayout>
                  <c:x val="-0.22856850990217131"/>
                  <c:y val="0.16375125628804646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075757575757573"/>
                      <c:h val="0.22963271906976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B0-49A9-BB39-084FDCC1FBEF}"/>
                </c:ext>
              </c:extLst>
            </c:dLbl>
            <c:dLbl>
              <c:idx val="1"/>
              <c:layout>
                <c:manualLayout>
                  <c:x val="-0.24621376163206871"/>
                  <c:y val="-0.1668284463251207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0" i="0" u="none" strike="noStrike" kern="1200" baseline="0">
                      <a:solidFill>
                        <a:srgbClr val="CC0099"/>
                      </a:solidFill>
                      <a:latin typeface="Avenir LT Std 45 Book" panose="020B0502020203020204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6613636363636362"/>
                      <c:h val="0.3061766651486978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B0-49A9-BB39-084FDCC1FBEF}"/>
                </c:ext>
              </c:extLst>
            </c:dLbl>
            <c:dLbl>
              <c:idx val="2"/>
              <c:layout>
                <c:manualLayout>
                  <c:x val="0.15626714984490572"/>
                  <c:y val="-0.14793457877245353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50" b="0" i="0" u="none" strike="noStrike" kern="1200" baseline="0">
                        <a:solidFill>
                          <a:srgbClr val="CC0099"/>
                        </a:solidFill>
                        <a:latin typeface="Avenir LT Std 45 Book" panose="020B0502020203020204" pitchFamily="34" charset="0"/>
                        <a:ea typeface="+mn-ea"/>
                        <a:cs typeface="+mn-cs"/>
                      </a:defRPr>
                    </a:pPr>
                    <a:fld id="{F92BFDED-CE78-4805-AF28-6BBC72D0600C}" type="CATEGORYNAME">
                      <a:rPr lang="en-US" sz="1050">
                        <a:solidFill>
                          <a:srgbClr val="CC0099"/>
                        </a:solidFill>
                      </a:rPr>
                      <a:pPr>
                        <a:defRPr sz="1050">
                          <a:solidFill>
                            <a:srgbClr val="CC0099"/>
                          </a:solidFill>
                          <a:latin typeface="Avenir LT Std 45 Book" panose="020B0502020203020204" pitchFamily="34" charset="0"/>
                        </a:defRPr>
                      </a:pPr>
                      <a:t>[CATEGORY NAME]</a:t>
                    </a:fld>
                    <a:r>
                      <a:rPr lang="en-US" sz="1050" baseline="0" dirty="0">
                        <a:solidFill>
                          <a:srgbClr val="CC0099"/>
                        </a:solidFill>
                      </a:rPr>
                      <a:t>
</a:t>
                    </a:r>
                    <a:fld id="{D969A44C-9C2B-46EC-93AA-CEA628A42B7F}" type="PERCENTAGE">
                      <a:rPr lang="en-US" sz="1050" baseline="0">
                        <a:solidFill>
                          <a:srgbClr val="CC0099"/>
                        </a:solidFill>
                      </a:rPr>
                      <a:pPr>
                        <a:defRPr sz="1050">
                          <a:solidFill>
                            <a:srgbClr val="CC0099"/>
                          </a:solidFill>
                          <a:latin typeface="Avenir LT Std 45 Book" panose="020B0502020203020204" pitchFamily="34" charset="0"/>
                        </a:defRPr>
                      </a:pPr>
                      <a:t>[PERCENTAGE]</a:t>
                    </a:fld>
                    <a:endParaRPr lang="en-US" sz="1050" baseline="0" dirty="0">
                      <a:solidFill>
                        <a:srgbClr val="CC0099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0" i="0" u="none" strike="noStrike" kern="1200" baseline="0">
                      <a:solidFill>
                        <a:srgbClr val="CC0099"/>
                      </a:solidFill>
                      <a:latin typeface="Avenir LT Std 45 Book" panose="020B0502020203020204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31115515390121684"/>
                      <c:h val="0.289844259919720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EB0-49A9-BB39-084FDCC1FBE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bg1"/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Sheet1!$A$2:$A$4</c:f>
              <c:strCache>
                <c:ptCount val="3"/>
                <c:pt idx="0">
                  <c:v>Equipment</c:v>
                </c:pt>
                <c:pt idx="1">
                  <c:v>Textbooks</c:v>
                </c:pt>
                <c:pt idx="2">
                  <c:v>Consumables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0.27</c:v>
                </c:pt>
                <c:pt idx="1">
                  <c:v>0.11</c:v>
                </c:pt>
                <c:pt idx="2">
                  <c:v>0.62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EB0-49A9-BB39-084FDCC1FB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hart>
    <c:autoTitleDeleted val="1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984621461152308E-2"/>
          <c:y val="0.10608964264082374"/>
          <c:w val="0.83940142190963996"/>
          <c:h val="0.81858994548758324"/>
        </c:manualLayout>
      </c:layout>
      <c:pie3D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25-26 budget</c:v>
                </c:pt>
              </c:strCache>
            </c:strRef>
          </c:tx>
          <c:spPr>
            <a:scene3d>
              <a:camera prst="orthographicFront"/>
              <a:lightRig rig="threePt" dir="t">
                <a:rot lat="0" lon="0" rev="1200000"/>
              </a:lightRig>
            </a:scene3d>
            <a:sp3d prstMaterial="plastic">
              <a:bevelT w="762000" h="635000"/>
              <a:bevelB w="762000" h="635000" prst="relaxedInset"/>
            </a:sp3d>
          </c:spPr>
          <c:dPt>
            <c:idx val="0"/>
            <c:bubble3D val="0"/>
            <c:spPr>
              <a:solidFill>
                <a:srgbClr val="00800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1-3167-429E-BB00-6249FDB664BD}"/>
              </c:ext>
            </c:extLst>
          </c:dPt>
          <c:dPt>
            <c:idx val="1"/>
            <c:bubble3D val="0"/>
            <c:spPr>
              <a:solidFill>
                <a:srgbClr val="819424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3-3167-429E-BB00-6249FDB664BD}"/>
              </c:ext>
            </c:extLst>
          </c:dPt>
          <c:dPt>
            <c:idx val="2"/>
            <c:bubble3D val="0"/>
            <c:spPr>
              <a:solidFill>
                <a:srgbClr val="0070C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5-3167-429E-BB00-6249FDB664BD}"/>
              </c:ext>
            </c:extLst>
          </c:dPt>
          <c:dPt>
            <c:idx val="3"/>
            <c:bubble3D val="0"/>
            <c:spPr>
              <a:solidFill>
                <a:srgbClr val="FF990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7-3167-429E-BB00-6249FDB664BD}"/>
              </c:ext>
            </c:extLst>
          </c:dPt>
          <c:dPt>
            <c:idx val="4"/>
            <c:bubble3D val="0"/>
            <c:spPr>
              <a:solidFill>
                <a:srgbClr val="C0000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9-3167-429E-BB00-6249FDB664BD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B-3167-429E-BB00-6249FDB664BD}"/>
              </c:ext>
            </c:extLst>
          </c:dPt>
          <c:dPt>
            <c:idx val="6"/>
            <c:bubble3D val="0"/>
            <c:spPr>
              <a:solidFill>
                <a:schemeClr val="tx1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D-3167-429E-BB00-6249FDB664BD}"/>
              </c:ext>
            </c:extLst>
          </c:dPt>
          <c:dPt>
            <c:idx val="7"/>
            <c:bubble3D val="0"/>
            <c:spPr>
              <a:solidFill>
                <a:srgbClr val="FF3399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0F-3167-429E-BB00-6249FDB664BD}"/>
              </c:ext>
            </c:extLst>
          </c:dPt>
          <c:dPt>
            <c:idx val="8"/>
            <c:bubble3D val="0"/>
            <c:spPr>
              <a:solidFill>
                <a:srgbClr val="00CCFF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 prstMaterial="plastic">
                <a:bevelT w="762000" h="635000"/>
                <a:bevelB w="762000" h="635000" prst="relaxedInset"/>
              </a:sp3d>
            </c:spPr>
            <c:extLst>
              <c:ext xmlns:c16="http://schemas.microsoft.com/office/drawing/2014/chart" uri="{C3380CC4-5D6E-409C-BE32-E72D297353CC}">
                <c16:uniqueId val="{00000011-3167-429E-BB00-6249FDB664BD}"/>
              </c:ext>
            </c:extLst>
          </c:dPt>
          <c:dLbls>
            <c:dLbl>
              <c:idx val="0"/>
              <c:layout>
                <c:manualLayout>
                  <c:x val="-6.9798690212267214E-2"/>
                  <c:y val="0.1198762366242681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>
                      <a:solidFill>
                        <a:schemeClr val="bg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167-429E-BB00-6249FDB664BD}"/>
                </c:ext>
              </c:extLst>
            </c:dLbl>
            <c:dLbl>
              <c:idx val="1"/>
              <c:layout>
                <c:manualLayout>
                  <c:x val="-0.16809685803837626"/>
                  <c:y val="6.5547748839087372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>
                      <a:solidFill>
                        <a:schemeClr val="bg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167-429E-BB00-6249FDB664BD}"/>
                </c:ext>
              </c:extLst>
            </c:dLbl>
            <c:dLbl>
              <c:idx val="2"/>
              <c:layout>
                <c:manualLayout>
                  <c:x val="-4.5186402670541158E-3"/>
                  <c:y val="-9.246194225721785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>
                      <a:solidFill>
                        <a:schemeClr val="tx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167-429E-BB00-6249FDB664BD}"/>
                </c:ext>
              </c:extLst>
            </c:dLbl>
            <c:dLbl>
              <c:idx val="3"/>
              <c:layout>
                <c:manualLayout>
                  <c:x val="-0.18042071197411014"/>
                  <c:y val="-0.17093216232586311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>
                      <a:solidFill>
                        <a:schemeClr val="bg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584957826873583"/>
                      <c:h val="9.44102564102564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3167-429E-BB00-6249FDB664BD}"/>
                </c:ext>
              </c:extLst>
            </c:dLbl>
            <c:dLbl>
              <c:idx val="4"/>
              <c:layout>
                <c:manualLayout>
                  <c:x val="5.0161812297734629E-2"/>
                  <c:y val="-0.16108207147183526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 sz="1400"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467637540453074"/>
                      <c:h val="0.17902564102564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3167-429E-BB00-6249FDB664BD}"/>
                </c:ext>
              </c:extLst>
            </c:dLbl>
            <c:dLbl>
              <c:idx val="5"/>
              <c:layout>
                <c:manualLayout>
                  <c:x val="8.1047065718726913E-2"/>
                  <c:y val="-2.5416010498687757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 sz="1400"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850329995158372"/>
                      <c:h val="0.17902564102564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3167-429E-BB00-6249FDB664BD}"/>
                </c:ext>
              </c:extLst>
            </c:dLbl>
            <c:dLbl>
              <c:idx val="6"/>
              <c:layout>
                <c:manualLayout>
                  <c:x val="-9.2012843054812443E-2"/>
                  <c:y val="0.1313563496870583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3167-429E-BB00-6249FDB664BD}"/>
                </c:ext>
              </c:extLst>
            </c:dLbl>
            <c:dLbl>
              <c:idx val="7"/>
              <c:layout>
                <c:manualLayout>
                  <c:x val="-0.25069579288025889"/>
                  <c:y val="9.1308096103371691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 sz="1400">
                      <a:solidFill>
                        <a:schemeClr val="tx1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7402976326988258E-2"/>
                      <c:h val="0.118410256410256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3167-429E-BB00-6249FDB664BD}"/>
                </c:ext>
              </c:extLst>
            </c:dLbl>
            <c:dLbl>
              <c:idx val="8"/>
              <c:layout>
                <c:manualLayout>
                  <c:x val="0.18446601941747573"/>
                  <c:y val="-0.12998748233393903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>
                      <a:solidFill>
                        <a:srgbClr val="002060"/>
                      </a:solidFill>
                      <a:latin typeface="Avenir LT Std 45 Book" panose="020B0502020203020204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3167-429E-BB00-6249FDB664BD}"/>
                </c:ext>
              </c:extLst>
            </c:dLbl>
            <c:dLbl>
              <c:idx val="9"/>
              <c:layout>
                <c:manualLayout>
                  <c:x val="-6.9175266926585696E-2"/>
                  <c:y val="-1.6696951342620928E-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3167-429E-BB00-6249FDB664B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>
                    <a:latin typeface="Avenir LT Std 45 Book" panose="020B0502020203020204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Tabelle1!$A$2:$A$11</c:f>
              <c:strCache>
                <c:ptCount val="10"/>
                <c:pt idx="0">
                  <c:v>ERS</c:v>
                </c:pt>
                <c:pt idx="1">
                  <c:v>TRS</c:v>
                </c:pt>
                <c:pt idx="2">
                  <c:v>DISABILITY</c:v>
                </c:pt>
                <c:pt idx="3">
                  <c:v>SOCIAL SECURITY</c:v>
                </c:pt>
                <c:pt idx="4">
                  <c:v>WORKERS' COMP</c:v>
                </c:pt>
                <c:pt idx="5">
                  <c:v>LIFE INSURANCE</c:v>
                </c:pt>
                <c:pt idx="6">
                  <c:v>UNEMPLOYMENT</c:v>
                </c:pt>
                <c:pt idx="7">
                  <c:v>DENTAL</c:v>
                </c:pt>
                <c:pt idx="8">
                  <c:v>HEALTHCARE</c:v>
                </c:pt>
                <c:pt idx="9">
                  <c:v>OPTICAL</c:v>
                </c:pt>
              </c:strCache>
            </c:strRef>
          </c:cat>
          <c:val>
            <c:numRef>
              <c:f>Tabelle1!$B$2:$B$11</c:f>
              <c:numCache>
                <c:formatCode>#,##0</c:formatCode>
                <c:ptCount val="10"/>
                <c:pt idx="0">
                  <c:v>6000000</c:v>
                </c:pt>
                <c:pt idx="1">
                  <c:v>11650000</c:v>
                </c:pt>
                <c:pt idx="2">
                  <c:v>282000</c:v>
                </c:pt>
                <c:pt idx="3">
                  <c:v>11600000</c:v>
                </c:pt>
                <c:pt idx="4">
                  <c:v>1650000</c:v>
                </c:pt>
                <c:pt idx="5">
                  <c:v>650000</c:v>
                </c:pt>
                <c:pt idx="6">
                  <c:v>150000</c:v>
                </c:pt>
                <c:pt idx="7">
                  <c:v>1305620</c:v>
                </c:pt>
                <c:pt idx="8">
                  <c:v>46800000</c:v>
                </c:pt>
                <c:pt idx="9">
                  <c:v>35000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3167-429E-BB00-6249FDB664BD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</c:pie3DChart>
      <c:spPr>
        <a:effectLst/>
        <a:scene3d>
          <a:camera prst="orthographicFront"/>
          <a:lightRig rig="threePt" dir="t"/>
        </a:scene3d>
        <a:sp3d>
          <a:bevelT/>
        </a:sp3d>
      </c:spPr>
    </c:plotArea>
    <c:plotVisOnly val="1"/>
    <c:dispBlanksAs val="gap"/>
    <c:showDLblsOverMax val="0"/>
  </c:chart>
  <c:spPr>
    <a:noFill/>
    <a:ln>
      <a:noFill/>
    </a:ln>
    <a:effectLst/>
    <a:scene3d>
      <a:camera prst="orthographicFront"/>
      <a:lightRig rig="threePt" dir="t"/>
    </a:scene3d>
    <a:sp3d/>
  </c:spPr>
  <c:externalData r:id="rId1">
    <c:autoUpdate val="0"/>
  </c:externalData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r>
              <a:rPr lang="en-US" dirty="0"/>
              <a:t>NYSHIP/Empire Healthcare Premium Increases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venir LT Std 45 Book" panose="020B0502020203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Family Plan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cat>
            <c:numRef>
              <c:f>Sheet1!$A$7:$A$18</c:f>
              <c:numCache>
                <c:formatCode>General</c:formatCode>
                <c:ptCount val="12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</c:numCache>
            </c:numRef>
          </c:cat>
          <c:val>
            <c:numRef>
              <c:f>Sheet1!$B$7:$B$18</c:f>
              <c:numCache>
                <c:formatCode>0.00%</c:formatCode>
                <c:ptCount val="12"/>
                <c:pt idx="0">
                  <c:v>2.1899999999999999E-2</c:v>
                </c:pt>
                <c:pt idx="1">
                  <c:v>5.5199999999999999E-2</c:v>
                </c:pt>
                <c:pt idx="2">
                  <c:v>6.4899999999999999E-2</c:v>
                </c:pt>
                <c:pt idx="3">
                  <c:v>0.1217</c:v>
                </c:pt>
                <c:pt idx="4">
                  <c:v>8.6800000000000002E-2</c:v>
                </c:pt>
                <c:pt idx="5">
                  <c:v>2.75E-2</c:v>
                </c:pt>
                <c:pt idx="6">
                  <c:v>-1.06E-2</c:v>
                </c:pt>
                <c:pt idx="7">
                  <c:v>2.7099999999999999E-2</c:v>
                </c:pt>
                <c:pt idx="8">
                  <c:v>0.127</c:v>
                </c:pt>
                <c:pt idx="9">
                  <c:v>0.14910000000000001</c:v>
                </c:pt>
                <c:pt idx="10">
                  <c:v>0.09</c:v>
                </c:pt>
                <c:pt idx="11">
                  <c:v>2.0000000000000001E-4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6D4-490B-9B7B-CC240255695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Individual Plan</c:v>
                </c:pt>
              </c:strCache>
            </c:strRef>
          </c:tx>
          <c:spPr>
            <a:ln w="28575" cap="rnd">
              <a:solidFill>
                <a:srgbClr val="FF3399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rgbClr val="E838C6"/>
              </a:solidFill>
              <a:ln w="9525">
                <a:solidFill>
                  <a:srgbClr val="E838C6"/>
                </a:solidFill>
                <a:bevel/>
              </a:ln>
              <a:effectLst/>
            </c:spPr>
          </c:marker>
          <c:cat>
            <c:numRef>
              <c:f>Sheet1!$A$7:$A$18</c:f>
              <c:numCache>
                <c:formatCode>General</c:formatCode>
                <c:ptCount val="12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</c:numCache>
            </c:numRef>
          </c:cat>
          <c:val>
            <c:numRef>
              <c:f>Sheet1!$C$7:$C$18</c:f>
              <c:numCache>
                <c:formatCode>0.00%</c:formatCode>
                <c:ptCount val="12"/>
                <c:pt idx="0">
                  <c:v>6.0000000000000001E-3</c:v>
                </c:pt>
                <c:pt idx="1">
                  <c:v>4.3400000000000001E-2</c:v>
                </c:pt>
                <c:pt idx="2">
                  <c:v>5.4600000000000003E-2</c:v>
                </c:pt>
                <c:pt idx="3">
                  <c:v>0.1123</c:v>
                </c:pt>
                <c:pt idx="4">
                  <c:v>7.4700000000000003E-2</c:v>
                </c:pt>
                <c:pt idx="5">
                  <c:v>2.75E-2</c:v>
                </c:pt>
                <c:pt idx="6">
                  <c:v>-1.0699999999999999E-2</c:v>
                </c:pt>
                <c:pt idx="7">
                  <c:v>4.1700000000000001E-2</c:v>
                </c:pt>
                <c:pt idx="8">
                  <c:v>0.1134</c:v>
                </c:pt>
                <c:pt idx="9">
                  <c:v>0.125</c:v>
                </c:pt>
                <c:pt idx="10">
                  <c:v>0.105</c:v>
                </c:pt>
                <c:pt idx="11">
                  <c:v>2.3400000000000001E-2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6D4-490B-9B7B-CC24025569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024240288"/>
        <c:axId val="-1024239744"/>
      </c:lineChart>
      <c:catAx>
        <c:axId val="-1024240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24239744"/>
        <c:crosses val="autoZero"/>
        <c:auto val="1"/>
        <c:lblAlgn val="ctr"/>
        <c:lblOffset val="100"/>
        <c:noMultiLvlLbl val="0"/>
      </c:catAx>
      <c:valAx>
        <c:axId val="-10242397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242402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5195869207937777E-2"/>
          <c:y val="0.93528058992625918"/>
          <c:w val="0.34798231412662201"/>
          <c:h val="5.207813446396123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venir LT Std 45 Book" panose="020B0502020203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r>
              <a:rPr lang="en-US" dirty="0"/>
              <a:t>HIP/Emblem Healthcare Premium Increases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venir LT Std 45 Book" panose="020B0502020203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6.336068388647681E-2"/>
          <c:y val="0.11386072834645669"/>
          <c:w val="0.91950535972723035"/>
          <c:h val="0.73028748359580065"/>
        </c:manualLayout>
      </c:layout>
      <c:lineChart>
        <c:grouping val="standard"/>
        <c:varyColors val="0"/>
        <c:ser>
          <c:idx val="0"/>
          <c:order val="0"/>
          <c:tx>
            <c:strRef>
              <c:f>Sheet1!$D$1</c:f>
              <c:strCache>
                <c:ptCount val="1"/>
                <c:pt idx="0">
                  <c:v>Family &amp; Individual Plans</c:v>
                </c:pt>
              </c:strCache>
            </c:strRef>
          </c:tx>
          <c:spPr>
            <a:ln w="28575" cap="rnd">
              <a:solidFill>
                <a:srgbClr val="FF6600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rgbClr val="FF6600"/>
              </a:solidFill>
              <a:ln w="9525">
                <a:solidFill>
                  <a:srgbClr val="FF6600"/>
                </a:solidFill>
              </a:ln>
              <a:effectLst/>
            </c:spPr>
          </c:marker>
          <c:cat>
            <c:numRef>
              <c:f>Sheet1!$A$7:$A$18</c:f>
              <c:numCache>
                <c:formatCode>General</c:formatCode>
                <c:ptCount val="12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</c:numCache>
            </c:numRef>
          </c:cat>
          <c:val>
            <c:numRef>
              <c:f>Sheet1!$D$7:$D$18</c:f>
              <c:numCache>
                <c:formatCode>0.00%</c:formatCode>
                <c:ptCount val="12"/>
                <c:pt idx="0">
                  <c:v>5.6800000000000003E-2</c:v>
                </c:pt>
                <c:pt idx="1">
                  <c:v>0.14119999999999999</c:v>
                </c:pt>
                <c:pt idx="2">
                  <c:v>2.9700000000000001E-2</c:v>
                </c:pt>
                <c:pt idx="3">
                  <c:v>8.0500000000000002E-2</c:v>
                </c:pt>
                <c:pt idx="4">
                  <c:v>4.5499999999999999E-2</c:v>
                </c:pt>
                <c:pt idx="5">
                  <c:v>0.10100000000000001</c:v>
                </c:pt>
                <c:pt idx="6">
                  <c:v>4.7500000000000001E-2</c:v>
                </c:pt>
                <c:pt idx="7">
                  <c:v>5.3900000000000003E-2</c:v>
                </c:pt>
                <c:pt idx="8">
                  <c:v>6.54E-2</c:v>
                </c:pt>
                <c:pt idx="9">
                  <c:v>7.8600000000000003E-2</c:v>
                </c:pt>
                <c:pt idx="10">
                  <c:v>0.1353</c:v>
                </c:pt>
                <c:pt idx="11">
                  <c:v>8.9599999999999999E-2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AAE-43E1-8EE8-8A6416895F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204535200"/>
        <c:axId val="-1204535744"/>
      </c:lineChart>
      <c:catAx>
        <c:axId val="-1204535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204535744"/>
        <c:crosses val="autoZero"/>
        <c:auto val="1"/>
        <c:lblAlgn val="ctr"/>
        <c:lblOffset val="100"/>
        <c:noMultiLvlLbl val="0"/>
      </c:catAx>
      <c:valAx>
        <c:axId val="-12045357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2045352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276596266588169"/>
          <c:y val="0.92998958463525394"/>
          <c:w val="0.29236539357813918"/>
          <c:h val="5.289185531496062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venir LT Std 45 Book" panose="020B0502020203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r>
              <a:rPr lang="en-US" sz="1600" dirty="0"/>
              <a:t>HIP/EMBLEM + NYSHIP/EMPIRE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venir LT Std 45 Book" panose="020B0502020203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8.6328648171315039E-2"/>
          <c:y val="8.3161417322834663E-2"/>
          <c:w val="0.91364669953638977"/>
          <c:h val="0.7304291748687663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HEALTH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cat>
            <c:strRef>
              <c:f>Sheet1!$A$7:$A$18</c:f>
              <c:strCache>
                <c:ptCount val="12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 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</c:v>
                </c:pt>
                <c:pt idx="8">
                  <c:v>2022-23</c:v>
                </c:pt>
                <c:pt idx="9">
                  <c:v>2023-24</c:v>
                </c:pt>
                <c:pt idx="10">
                  <c:v>2024-25 bdgt</c:v>
                </c:pt>
                <c:pt idx="11">
                  <c:v>2025-26 est</c:v>
                </c:pt>
              </c:strCache>
            </c:strRef>
          </c:cat>
          <c:val>
            <c:numRef>
              <c:f>Sheet1!$B$7:$B$18</c:f>
              <c:numCache>
                <c:formatCode>_(* #,##0_);_(* \(#,##0\);_(* "-"??_);_(@_)</c:formatCode>
                <c:ptCount val="12"/>
                <c:pt idx="0">
                  <c:v>22686637</c:v>
                </c:pt>
                <c:pt idx="1">
                  <c:v>23645455.530000001</c:v>
                </c:pt>
                <c:pt idx="2" formatCode="#,##0">
                  <c:v>26339698</c:v>
                </c:pt>
                <c:pt idx="3" formatCode="#,##0">
                  <c:v>29213650</c:v>
                </c:pt>
                <c:pt idx="4" formatCode="#,##0">
                  <c:v>29437469</c:v>
                </c:pt>
                <c:pt idx="5" formatCode="#,##0">
                  <c:v>29940033</c:v>
                </c:pt>
                <c:pt idx="6" formatCode="#,##0">
                  <c:v>30522316</c:v>
                </c:pt>
                <c:pt idx="7" formatCode="#,##0">
                  <c:v>32705248</c:v>
                </c:pt>
                <c:pt idx="8" formatCode="#,##0">
                  <c:v>36324051</c:v>
                </c:pt>
                <c:pt idx="9" formatCode="#,##0">
                  <c:v>39764515</c:v>
                </c:pt>
                <c:pt idx="10" formatCode="#,##0">
                  <c:v>46750000</c:v>
                </c:pt>
                <c:pt idx="11" formatCode="#,##0">
                  <c:v>46800000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83-404F-8F13-758BD7BC85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204537920"/>
        <c:axId val="-1204533568"/>
      </c:barChart>
      <c:catAx>
        <c:axId val="-1204537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204533568"/>
        <c:crosses val="autoZero"/>
        <c:auto val="1"/>
        <c:lblAlgn val="ctr"/>
        <c:lblOffset val="100"/>
        <c:noMultiLvlLbl val="0"/>
      </c:catAx>
      <c:valAx>
        <c:axId val="-1204533568"/>
        <c:scaling>
          <c:orientation val="minMax"/>
          <c:max val="550000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$&quot;#,##0" sourceLinked="0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204537920"/>
        <c:crosses val="autoZero"/>
        <c:crossBetween val="between"/>
        <c:majorUnit val="5000000"/>
        <c:dispUnits>
          <c:builtInUnit val="million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492908624517173E-2"/>
          <c:y val="2.0076334208223971E-2"/>
          <c:w val="0.91134346301950353"/>
          <c:h val="0.9309652230971128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TRS rate</c:v>
                </c:pt>
              </c:strCache>
            </c:strRef>
          </c:tx>
          <c:spPr>
            <a:ln w="571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70C0">
                  <a:alpha val="41000"/>
                </a:srgbClr>
              </a:solidFill>
              <a:ln w="57150">
                <a:solidFill>
                  <a:srgbClr val="0070C0"/>
                </a:solidFill>
              </a:ln>
              <a:effectLst/>
            </c:spPr>
          </c:marker>
          <c:cat>
            <c:strRef>
              <c:f>Sheet1!$A$2:$A$49</c:f>
              <c:strCache>
                <c:ptCount val="48"/>
                <c:pt idx="0">
                  <c:v>1978-79</c:v>
                </c:pt>
                <c:pt idx="1">
                  <c:v>1979-80</c:v>
                </c:pt>
                <c:pt idx="2">
                  <c:v>1980-81</c:v>
                </c:pt>
                <c:pt idx="3">
                  <c:v>1981-82</c:v>
                </c:pt>
                <c:pt idx="4">
                  <c:v>1982-83</c:v>
                </c:pt>
                <c:pt idx="5">
                  <c:v>1983-84</c:v>
                </c:pt>
                <c:pt idx="6">
                  <c:v>1984-85</c:v>
                </c:pt>
                <c:pt idx="7">
                  <c:v>1985-86</c:v>
                </c:pt>
                <c:pt idx="8">
                  <c:v>1986-87</c:v>
                </c:pt>
                <c:pt idx="9">
                  <c:v>1987-88</c:v>
                </c:pt>
                <c:pt idx="10">
                  <c:v>1988-89</c:v>
                </c:pt>
                <c:pt idx="11">
                  <c:v>1989-90</c:v>
                </c:pt>
                <c:pt idx="12">
                  <c:v>1990-91</c:v>
                </c:pt>
                <c:pt idx="13">
                  <c:v>1991-92</c:v>
                </c:pt>
                <c:pt idx="14">
                  <c:v>1992-93</c:v>
                </c:pt>
                <c:pt idx="15">
                  <c:v>1993-94</c:v>
                </c:pt>
                <c:pt idx="16">
                  <c:v>1994-95</c:v>
                </c:pt>
                <c:pt idx="17">
                  <c:v>1995-96</c:v>
                </c:pt>
                <c:pt idx="18">
                  <c:v>1996-97</c:v>
                </c:pt>
                <c:pt idx="19">
                  <c:v>1997-98</c:v>
                </c:pt>
                <c:pt idx="20">
                  <c:v>1998-99</c:v>
                </c:pt>
                <c:pt idx="21">
                  <c:v>1999-00</c:v>
                </c:pt>
                <c:pt idx="22">
                  <c:v>2000-01</c:v>
                </c:pt>
                <c:pt idx="23">
                  <c:v>2001-02</c:v>
                </c:pt>
                <c:pt idx="24">
                  <c:v>2002-03</c:v>
                </c:pt>
                <c:pt idx="25">
                  <c:v>2003-04</c:v>
                </c:pt>
                <c:pt idx="26">
                  <c:v>2004-05</c:v>
                </c:pt>
                <c:pt idx="27">
                  <c:v>2005-06</c:v>
                </c:pt>
                <c:pt idx="28">
                  <c:v>2006-07</c:v>
                </c:pt>
                <c:pt idx="29">
                  <c:v>2007-08</c:v>
                </c:pt>
                <c:pt idx="30">
                  <c:v>2008-09</c:v>
                </c:pt>
                <c:pt idx="31">
                  <c:v>2009-10</c:v>
                </c:pt>
                <c:pt idx="32">
                  <c:v>2010-11</c:v>
                </c:pt>
                <c:pt idx="33">
                  <c:v>2011-12</c:v>
                </c:pt>
                <c:pt idx="34">
                  <c:v>2012-13</c:v>
                </c:pt>
                <c:pt idx="35">
                  <c:v>2013-14</c:v>
                </c:pt>
                <c:pt idx="36">
                  <c:v>2014-15</c:v>
                </c:pt>
                <c:pt idx="37">
                  <c:v>2015-16</c:v>
                </c:pt>
                <c:pt idx="38">
                  <c:v>2016-17</c:v>
                </c:pt>
                <c:pt idx="39">
                  <c:v>2017-18</c:v>
                </c:pt>
                <c:pt idx="40">
                  <c:v>2018-19</c:v>
                </c:pt>
                <c:pt idx="41">
                  <c:v>2019-20</c:v>
                </c:pt>
                <c:pt idx="42">
                  <c:v>2020-21</c:v>
                </c:pt>
                <c:pt idx="43">
                  <c:v>2021-22</c:v>
                </c:pt>
                <c:pt idx="44">
                  <c:v>2022-23</c:v>
                </c:pt>
                <c:pt idx="45">
                  <c:v>2023-24</c:v>
                </c:pt>
                <c:pt idx="46">
                  <c:v>2024-25</c:v>
                </c:pt>
                <c:pt idx="47">
                  <c:v>2025-26</c:v>
                </c:pt>
              </c:strCache>
            </c:strRef>
          </c:cat>
          <c:val>
            <c:numRef>
              <c:f>Sheet1!$B$2:$B$49</c:f>
              <c:numCache>
                <c:formatCode>0.00%</c:formatCode>
                <c:ptCount val="48"/>
                <c:pt idx="0">
                  <c:v>0.214</c:v>
                </c:pt>
                <c:pt idx="1">
                  <c:v>0.22489999999999999</c:v>
                </c:pt>
                <c:pt idx="2">
                  <c:v>0.2349</c:v>
                </c:pt>
                <c:pt idx="3">
                  <c:v>0.2349</c:v>
                </c:pt>
                <c:pt idx="4">
                  <c:v>0.2349</c:v>
                </c:pt>
                <c:pt idx="5">
                  <c:v>0.22900000000000001</c:v>
                </c:pt>
                <c:pt idx="6">
                  <c:v>0.22800000000000001</c:v>
                </c:pt>
                <c:pt idx="7">
                  <c:v>0.214</c:v>
                </c:pt>
                <c:pt idx="8">
                  <c:v>0.188</c:v>
                </c:pt>
                <c:pt idx="9">
                  <c:v>0.16830000000000001</c:v>
                </c:pt>
                <c:pt idx="10">
                  <c:v>0.1479</c:v>
                </c:pt>
                <c:pt idx="11">
                  <c:v>6.8699999999999997E-2</c:v>
                </c:pt>
                <c:pt idx="12">
                  <c:v>6.8400000000000002E-2</c:v>
                </c:pt>
                <c:pt idx="13">
                  <c:v>6.6400000000000001E-2</c:v>
                </c:pt>
                <c:pt idx="14">
                  <c:v>0.08</c:v>
                </c:pt>
                <c:pt idx="15">
                  <c:v>8.4099999999999994E-2</c:v>
                </c:pt>
                <c:pt idx="16">
                  <c:v>7.2400000000000006E-2</c:v>
                </c:pt>
                <c:pt idx="17">
                  <c:v>6.3700000000000007E-2</c:v>
                </c:pt>
                <c:pt idx="18">
                  <c:v>3.5700000000000003E-2</c:v>
                </c:pt>
                <c:pt idx="19">
                  <c:v>1.2500000000000001E-2</c:v>
                </c:pt>
                <c:pt idx="20">
                  <c:v>1.4200000000000001E-2</c:v>
                </c:pt>
                <c:pt idx="21">
                  <c:v>1.43E-2</c:v>
                </c:pt>
                <c:pt idx="22">
                  <c:v>4.3E-3</c:v>
                </c:pt>
                <c:pt idx="23">
                  <c:v>3.5999999999999999E-3</c:v>
                </c:pt>
                <c:pt idx="24">
                  <c:v>3.5999999999999999E-3</c:v>
                </c:pt>
                <c:pt idx="25">
                  <c:v>2.52E-2</c:v>
                </c:pt>
                <c:pt idx="26">
                  <c:v>5.6300000000000003E-2</c:v>
                </c:pt>
                <c:pt idx="27">
                  <c:v>7.9699999999999993E-2</c:v>
                </c:pt>
                <c:pt idx="28">
                  <c:v>8.5999999999999993E-2</c:v>
                </c:pt>
                <c:pt idx="29">
                  <c:v>8.7300000000000003E-2</c:v>
                </c:pt>
                <c:pt idx="30">
                  <c:v>7.6300000000000007E-2</c:v>
                </c:pt>
                <c:pt idx="31">
                  <c:v>6.1899999999999997E-2</c:v>
                </c:pt>
                <c:pt idx="32">
                  <c:v>8.6199999999999999E-2</c:v>
                </c:pt>
                <c:pt idx="33">
                  <c:v>0.1111</c:v>
                </c:pt>
                <c:pt idx="34">
                  <c:v>0.11840000000000001</c:v>
                </c:pt>
                <c:pt idx="35">
                  <c:v>0.16250000000000001</c:v>
                </c:pt>
                <c:pt idx="36">
                  <c:v>0.17530000000000001</c:v>
                </c:pt>
                <c:pt idx="37">
                  <c:v>0.1326</c:v>
                </c:pt>
                <c:pt idx="38">
                  <c:v>0.1172</c:v>
                </c:pt>
                <c:pt idx="39">
                  <c:v>9.8000000000000004E-2</c:v>
                </c:pt>
                <c:pt idx="40" formatCode="General">
                  <c:v>0.1062</c:v>
                </c:pt>
                <c:pt idx="41" formatCode="General">
                  <c:v>8.8599999999999998E-2</c:v>
                </c:pt>
                <c:pt idx="42" formatCode="General">
                  <c:v>9.5299999999999996E-2</c:v>
                </c:pt>
                <c:pt idx="43" formatCode="General">
                  <c:v>9.8000000000000004E-2</c:v>
                </c:pt>
                <c:pt idx="44" formatCode="General">
                  <c:v>0.10290000000000001</c:v>
                </c:pt>
                <c:pt idx="45" formatCode="General">
                  <c:v>9.7600000000000006E-2</c:v>
                </c:pt>
                <c:pt idx="46" formatCode="General">
                  <c:v>0.1011</c:v>
                </c:pt>
                <c:pt idx="47" formatCode="General">
                  <c:v>9.5899999999999999E-2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D17-4BE4-B965-75E63E13BC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dropLines>
        <c:marker val="1"/>
        <c:smooth val="0"/>
        <c:axId val="-1079792256"/>
        <c:axId val="-1079793344"/>
      </c:lineChart>
      <c:catAx>
        <c:axId val="-10797922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low"/>
        <c:crossAx val="-1079793344"/>
        <c:crosses val="autoZero"/>
        <c:auto val="1"/>
        <c:lblAlgn val="ctr"/>
        <c:lblOffset val="100"/>
        <c:tickLblSkip val="4"/>
        <c:tickMarkSkip val="1"/>
        <c:noMultiLvlLbl val="0"/>
      </c:catAx>
      <c:valAx>
        <c:axId val="-10797933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79792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TRS rate increase/decrease</c:v>
                </c:pt>
              </c:strCache>
            </c:strRef>
          </c:tx>
          <c:spPr>
            <a:solidFill>
              <a:srgbClr val="92D050">
                <a:alpha val="40000"/>
              </a:srgbClr>
            </a:solidFill>
            <a:ln w="57150">
              <a:solidFill>
                <a:srgbClr val="92D050"/>
              </a:solidFill>
            </a:ln>
            <a:effectLst/>
          </c:spPr>
          <c:cat>
            <c:strRef>
              <c:f>Sheet1!$A$2:$A$48</c:f>
              <c:strCache>
                <c:ptCount val="47"/>
                <c:pt idx="0">
                  <c:v>1979-80</c:v>
                </c:pt>
                <c:pt idx="1">
                  <c:v>1980-81</c:v>
                </c:pt>
                <c:pt idx="2">
                  <c:v>1981-82</c:v>
                </c:pt>
                <c:pt idx="3">
                  <c:v>1982-83</c:v>
                </c:pt>
                <c:pt idx="4">
                  <c:v>1983-84</c:v>
                </c:pt>
                <c:pt idx="5">
                  <c:v>1984-85</c:v>
                </c:pt>
                <c:pt idx="6">
                  <c:v>1985-86</c:v>
                </c:pt>
                <c:pt idx="7">
                  <c:v>1986-87</c:v>
                </c:pt>
                <c:pt idx="8">
                  <c:v>1987-88</c:v>
                </c:pt>
                <c:pt idx="9">
                  <c:v>1988-89</c:v>
                </c:pt>
                <c:pt idx="10">
                  <c:v>1989-90</c:v>
                </c:pt>
                <c:pt idx="11">
                  <c:v>1990-91</c:v>
                </c:pt>
                <c:pt idx="12">
                  <c:v>1991-92</c:v>
                </c:pt>
                <c:pt idx="13">
                  <c:v>1992-93</c:v>
                </c:pt>
                <c:pt idx="14">
                  <c:v>1993-94</c:v>
                </c:pt>
                <c:pt idx="15">
                  <c:v>1994-95</c:v>
                </c:pt>
                <c:pt idx="16">
                  <c:v>1995-96</c:v>
                </c:pt>
                <c:pt idx="17">
                  <c:v>1996-97</c:v>
                </c:pt>
                <c:pt idx="18">
                  <c:v>1997-98</c:v>
                </c:pt>
                <c:pt idx="19">
                  <c:v>1998-99</c:v>
                </c:pt>
                <c:pt idx="20">
                  <c:v>1999-00</c:v>
                </c:pt>
                <c:pt idx="21">
                  <c:v>2000-01</c:v>
                </c:pt>
                <c:pt idx="22">
                  <c:v>2001-02</c:v>
                </c:pt>
                <c:pt idx="23">
                  <c:v>2002-03</c:v>
                </c:pt>
                <c:pt idx="24">
                  <c:v>2003-04</c:v>
                </c:pt>
                <c:pt idx="25">
                  <c:v>2004-05</c:v>
                </c:pt>
                <c:pt idx="26">
                  <c:v>2005-06</c:v>
                </c:pt>
                <c:pt idx="27">
                  <c:v>2006-07</c:v>
                </c:pt>
                <c:pt idx="28">
                  <c:v>2007-08</c:v>
                </c:pt>
                <c:pt idx="29">
                  <c:v>2008-09</c:v>
                </c:pt>
                <c:pt idx="30">
                  <c:v>2009-10</c:v>
                </c:pt>
                <c:pt idx="31">
                  <c:v>2010-11</c:v>
                </c:pt>
                <c:pt idx="32">
                  <c:v>2011-12</c:v>
                </c:pt>
                <c:pt idx="33">
                  <c:v>2012-13</c:v>
                </c:pt>
                <c:pt idx="34">
                  <c:v>2013-14</c:v>
                </c:pt>
                <c:pt idx="35">
                  <c:v>2014-15</c:v>
                </c:pt>
                <c:pt idx="36">
                  <c:v>2015-16</c:v>
                </c:pt>
                <c:pt idx="37">
                  <c:v>2016-17</c:v>
                </c:pt>
                <c:pt idx="38">
                  <c:v>2017-18</c:v>
                </c:pt>
                <c:pt idx="39">
                  <c:v>2018-19</c:v>
                </c:pt>
                <c:pt idx="40">
                  <c:v>2019-20</c:v>
                </c:pt>
                <c:pt idx="41">
                  <c:v>2020-21</c:v>
                </c:pt>
                <c:pt idx="42">
                  <c:v>2021-22</c:v>
                </c:pt>
                <c:pt idx="43">
                  <c:v>2022-23</c:v>
                </c:pt>
                <c:pt idx="44">
                  <c:v>2023-24</c:v>
                </c:pt>
                <c:pt idx="45">
                  <c:v>2024-25</c:v>
                </c:pt>
                <c:pt idx="46">
                  <c:v>2025-26</c:v>
                </c:pt>
              </c:strCache>
            </c:strRef>
          </c:cat>
          <c:val>
            <c:numRef>
              <c:f>Sheet1!$B$2:$B$48</c:f>
              <c:numCache>
                <c:formatCode>0.00%</c:formatCode>
                <c:ptCount val="47"/>
                <c:pt idx="0">
                  <c:v>5.0934579439252302E-2</c:v>
                </c:pt>
                <c:pt idx="1">
                  <c:v>4.4464206313917336E-2</c:v>
                </c:pt>
                <c:pt idx="2">
                  <c:v>0</c:v>
                </c:pt>
                <c:pt idx="3">
                  <c:v>0</c:v>
                </c:pt>
                <c:pt idx="4">
                  <c:v>-2.5117071094082542E-2</c:v>
                </c:pt>
                <c:pt idx="5">
                  <c:v>-4.3668122270742399E-3</c:v>
                </c:pt>
                <c:pt idx="6">
                  <c:v>-6.1403508771929877E-2</c:v>
                </c:pt>
                <c:pt idx="7">
                  <c:v>-0.12149532710280372</c:v>
                </c:pt>
                <c:pt idx="8">
                  <c:v>-0.10478723404255316</c:v>
                </c:pt>
                <c:pt idx="9">
                  <c:v>-0.12121212121212122</c:v>
                </c:pt>
                <c:pt idx="10">
                  <c:v>-0.53549695740365111</c:v>
                </c:pt>
                <c:pt idx="11">
                  <c:v>-4.3668122270741593E-3</c:v>
                </c:pt>
                <c:pt idx="12">
                  <c:v>-2.9239766081871371E-2</c:v>
                </c:pt>
                <c:pt idx="13">
                  <c:v>0.20481927710843376</c:v>
                </c:pt>
                <c:pt idx="14">
                  <c:v>5.1249999999999907E-2</c:v>
                </c:pt>
                <c:pt idx="15">
                  <c:v>-0.13912009512485124</c:v>
                </c:pt>
                <c:pt idx="16">
                  <c:v>-0.12016574585635358</c:v>
                </c:pt>
                <c:pt idx="17">
                  <c:v>-0.43956043956043955</c:v>
                </c:pt>
                <c:pt idx="18">
                  <c:v>-0.64985994397759106</c:v>
                </c:pt>
                <c:pt idx="19">
                  <c:v>0.13600000000000001</c:v>
                </c:pt>
                <c:pt idx="20">
                  <c:v>7.0422535211267174E-3</c:v>
                </c:pt>
                <c:pt idx="21">
                  <c:v>-0.69930069930069927</c:v>
                </c:pt>
                <c:pt idx="22">
                  <c:v>-0.16279069767441862</c:v>
                </c:pt>
                <c:pt idx="23">
                  <c:v>0</c:v>
                </c:pt>
                <c:pt idx="24">
                  <c:v>6</c:v>
                </c:pt>
                <c:pt idx="25">
                  <c:v>1.2341269841269842</c:v>
                </c:pt>
                <c:pt idx="26">
                  <c:v>0.41563055062166943</c:v>
                </c:pt>
                <c:pt idx="27">
                  <c:v>7.9046424090338782E-2</c:v>
                </c:pt>
                <c:pt idx="28">
                  <c:v>1.5116279069767553E-2</c:v>
                </c:pt>
                <c:pt idx="29">
                  <c:v>-0.1260022909507445</c:v>
                </c:pt>
                <c:pt idx="30">
                  <c:v>-0.18872870249017049</c:v>
                </c:pt>
                <c:pt idx="31">
                  <c:v>0.39256865912762523</c:v>
                </c:pt>
                <c:pt idx="32">
                  <c:v>0.28886310904872398</c:v>
                </c:pt>
                <c:pt idx="33">
                  <c:v>6.5706570657065713E-2</c:v>
                </c:pt>
                <c:pt idx="34">
                  <c:v>0.37246621621621623</c:v>
                </c:pt>
                <c:pt idx="35">
                  <c:v>7.87692307692308E-2</c:v>
                </c:pt>
                <c:pt idx="36">
                  <c:v>-0.24299999999999999</c:v>
                </c:pt>
                <c:pt idx="37">
                  <c:v>-0.11613876319758666</c:v>
                </c:pt>
                <c:pt idx="38">
                  <c:v>-0.1638</c:v>
                </c:pt>
                <c:pt idx="39">
                  <c:v>8.3699999999999997E-2</c:v>
                </c:pt>
                <c:pt idx="40">
                  <c:v>-0.16569999999999999</c:v>
                </c:pt>
                <c:pt idx="41">
                  <c:v>7.5600000000000001E-2</c:v>
                </c:pt>
                <c:pt idx="42">
                  <c:v>2.8299999999999999E-2</c:v>
                </c:pt>
                <c:pt idx="43">
                  <c:v>4.9999999999999836E-2</c:v>
                </c:pt>
                <c:pt idx="44">
                  <c:v>-5.1506316812439203E-2</c:v>
                </c:pt>
                <c:pt idx="45">
                  <c:v>3.5900000000000001E-2</c:v>
                </c:pt>
                <c:pt idx="46">
                  <c:v>-5.1400000000000001E-2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44-478E-BD09-B548105348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dropLines>
        <c:axId val="-1079790080"/>
        <c:axId val="-1079790624"/>
      </c:areaChart>
      <c:catAx>
        <c:axId val="-1079790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79790624"/>
        <c:crosses val="autoZero"/>
        <c:auto val="1"/>
        <c:lblAlgn val="ctr"/>
        <c:lblOffset val="100"/>
        <c:tickLblSkip val="2"/>
        <c:noMultiLvlLbl val="0"/>
      </c:catAx>
      <c:valAx>
        <c:axId val="-1079790624"/>
        <c:scaling>
          <c:orientation val="minMax"/>
          <c:max val="0.2"/>
          <c:min val="-0.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79790080"/>
        <c:crosses val="autoZero"/>
        <c:crossBetween val="midCat"/>
        <c:majorUnit val="5.000000000000001E-2"/>
        <c:minorUnit val="5.000000000000001E-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5406581121804225E-2"/>
          <c:y val="4.7711744365287669E-2"/>
          <c:w val="0.92892011762418591"/>
          <c:h val="0.8376934133233345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TRS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cat>
            <c:strRef>
              <c:f>Sheet1!$A$7:$A$18</c:f>
              <c:strCache>
                <c:ptCount val="12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 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</c:v>
                </c:pt>
                <c:pt idx="8">
                  <c:v>2022-23 </c:v>
                </c:pt>
                <c:pt idx="9">
                  <c:v>2023-24</c:v>
                </c:pt>
                <c:pt idx="10">
                  <c:v>2024-25
bdgt</c:v>
                </c:pt>
                <c:pt idx="11">
                  <c:v>2025-26 
est</c:v>
                </c:pt>
              </c:strCache>
            </c:strRef>
          </c:cat>
          <c:val>
            <c:numRef>
              <c:f>Sheet1!$B$7:$B$18</c:f>
              <c:numCache>
                <c:formatCode>_(* #,##0_);_(* \(#,##0\);_(* "-"??_);_(@_)</c:formatCode>
                <c:ptCount val="12"/>
                <c:pt idx="0">
                  <c:v>15760141</c:v>
                </c:pt>
                <c:pt idx="1">
                  <c:v>12292783.73</c:v>
                </c:pt>
                <c:pt idx="2">
                  <c:v>11023118</c:v>
                </c:pt>
                <c:pt idx="3" formatCode="_(* #,##0_);_(* \(#,##0\);_(* &quot;-&quot;_);_(@_)">
                  <c:v>9294354</c:v>
                </c:pt>
                <c:pt idx="4" formatCode="_(* #,##0_);_(* \(#,##0\);_(* &quot;-&quot;_);_(@_)">
                  <c:v>10201111</c:v>
                </c:pt>
                <c:pt idx="5" formatCode="#,##0">
                  <c:v>8748864</c:v>
                </c:pt>
                <c:pt idx="6" formatCode="#,##0">
                  <c:v>9734832</c:v>
                </c:pt>
                <c:pt idx="7" formatCode="#,##0">
                  <c:v>10402994</c:v>
                </c:pt>
                <c:pt idx="8" formatCode="#,##0">
                  <c:v>10907427</c:v>
                </c:pt>
                <c:pt idx="9" formatCode="#,##0">
                  <c:v>10721954</c:v>
                </c:pt>
                <c:pt idx="10" formatCode="_(* #,##0_);_(* \(#,##0\);_(* &quot;-&quot;_);_(@_)">
                  <c:v>11300000</c:v>
                </c:pt>
                <c:pt idx="11" formatCode="_(* #,##0_);_(* \(#,##0\);_(* &quot;-&quot;_);_(@_)">
                  <c:v>11650000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14A-4246-B1ED-E5F7449609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79794432"/>
        <c:axId val="-1079789536"/>
      </c:barChart>
      <c:catAx>
        <c:axId val="-10797944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79789536"/>
        <c:crosses val="autoZero"/>
        <c:auto val="1"/>
        <c:lblAlgn val="ctr"/>
        <c:lblOffset val="100"/>
        <c:noMultiLvlLbl val="0"/>
      </c:catAx>
      <c:valAx>
        <c:axId val="-1079789536"/>
        <c:scaling>
          <c:orientation val="minMax"/>
          <c:max val="2000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79794432"/>
        <c:crosses val="autoZero"/>
        <c:crossBetween val="between"/>
        <c:dispUnits>
          <c:builtInUnit val="million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ERS rate</c:v>
                </c:pt>
              </c:strCache>
            </c:strRef>
          </c:tx>
          <c:spPr>
            <a:ln w="571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70C0"/>
              </a:solidFill>
              <a:ln w="57150">
                <a:solidFill>
                  <a:srgbClr val="0070C0"/>
                </a:solidFill>
              </a:ln>
              <a:effectLst/>
            </c:spPr>
          </c:marker>
          <c:cat>
            <c:numRef>
              <c:f>Sheet1!$A$2:$A$49</c:f>
              <c:numCache>
                <c:formatCode>General</c:formatCode>
                <c:ptCount val="48"/>
                <c:pt idx="0">
                  <c:v>1978</c:v>
                </c:pt>
                <c:pt idx="1">
                  <c:v>1979</c:v>
                </c:pt>
                <c:pt idx="2">
                  <c:v>1980</c:v>
                </c:pt>
                <c:pt idx="3">
                  <c:v>1981</c:v>
                </c:pt>
                <c:pt idx="4">
                  <c:v>1982</c:v>
                </c:pt>
                <c:pt idx="5">
                  <c:v>1983</c:v>
                </c:pt>
                <c:pt idx="6">
                  <c:v>1984</c:v>
                </c:pt>
                <c:pt idx="7">
                  <c:v>1985</c:v>
                </c:pt>
                <c:pt idx="8">
                  <c:v>1986</c:v>
                </c:pt>
                <c:pt idx="9">
                  <c:v>1987</c:v>
                </c:pt>
                <c:pt idx="10">
                  <c:v>1988</c:v>
                </c:pt>
                <c:pt idx="11">
                  <c:v>1989</c:v>
                </c:pt>
                <c:pt idx="12">
                  <c:v>1990</c:v>
                </c:pt>
                <c:pt idx="13">
                  <c:v>1991</c:v>
                </c:pt>
                <c:pt idx="14">
                  <c:v>1992</c:v>
                </c:pt>
                <c:pt idx="15">
                  <c:v>1993</c:v>
                </c:pt>
                <c:pt idx="16">
                  <c:v>1994</c:v>
                </c:pt>
                <c:pt idx="17">
                  <c:v>1995</c:v>
                </c:pt>
                <c:pt idx="18">
                  <c:v>1996</c:v>
                </c:pt>
                <c:pt idx="19">
                  <c:v>1997</c:v>
                </c:pt>
                <c:pt idx="20">
                  <c:v>1998</c:v>
                </c:pt>
                <c:pt idx="21">
                  <c:v>1999</c:v>
                </c:pt>
                <c:pt idx="22">
                  <c:v>2000</c:v>
                </c:pt>
                <c:pt idx="23">
                  <c:v>2001</c:v>
                </c:pt>
                <c:pt idx="24">
                  <c:v>2002</c:v>
                </c:pt>
                <c:pt idx="25">
                  <c:v>2003</c:v>
                </c:pt>
                <c:pt idx="26">
                  <c:v>2004</c:v>
                </c:pt>
                <c:pt idx="27">
                  <c:v>2005</c:v>
                </c:pt>
                <c:pt idx="28">
                  <c:v>2006</c:v>
                </c:pt>
                <c:pt idx="29">
                  <c:v>2007</c:v>
                </c:pt>
                <c:pt idx="30">
                  <c:v>2008</c:v>
                </c:pt>
                <c:pt idx="31">
                  <c:v>2009</c:v>
                </c:pt>
                <c:pt idx="32">
                  <c:v>2010</c:v>
                </c:pt>
                <c:pt idx="33">
                  <c:v>2011</c:v>
                </c:pt>
                <c:pt idx="34">
                  <c:v>2012</c:v>
                </c:pt>
                <c:pt idx="35">
                  <c:v>2013</c:v>
                </c:pt>
                <c:pt idx="36">
                  <c:v>2014</c:v>
                </c:pt>
                <c:pt idx="37">
                  <c:v>2015</c:v>
                </c:pt>
                <c:pt idx="38">
                  <c:v>2016</c:v>
                </c:pt>
                <c:pt idx="39">
                  <c:v>2017</c:v>
                </c:pt>
                <c:pt idx="40">
                  <c:v>2018</c:v>
                </c:pt>
                <c:pt idx="41">
                  <c:v>2019</c:v>
                </c:pt>
                <c:pt idx="42">
                  <c:v>2020</c:v>
                </c:pt>
                <c:pt idx="43">
                  <c:v>2021</c:v>
                </c:pt>
                <c:pt idx="44">
                  <c:v>2022</c:v>
                </c:pt>
                <c:pt idx="45">
                  <c:v>2023</c:v>
                </c:pt>
                <c:pt idx="46">
                  <c:v>2024</c:v>
                </c:pt>
                <c:pt idx="47">
                  <c:v>2025</c:v>
                </c:pt>
              </c:numCache>
            </c:numRef>
          </c:cat>
          <c:val>
            <c:numRef>
              <c:f>Sheet1!$B$2:$B$49</c:f>
              <c:numCache>
                <c:formatCode>0.00%</c:formatCode>
                <c:ptCount val="48"/>
                <c:pt idx="0">
                  <c:v>0.19800000000000001</c:v>
                </c:pt>
                <c:pt idx="1">
                  <c:v>0.188</c:v>
                </c:pt>
                <c:pt idx="2">
                  <c:v>0.18099999999999999</c:v>
                </c:pt>
                <c:pt idx="3">
                  <c:v>0.17</c:v>
                </c:pt>
                <c:pt idx="4">
                  <c:v>0.155</c:v>
                </c:pt>
                <c:pt idx="5">
                  <c:v>0.151</c:v>
                </c:pt>
                <c:pt idx="6">
                  <c:v>0.14399999999999999</c:v>
                </c:pt>
                <c:pt idx="7">
                  <c:v>0.14199999999999999</c:v>
                </c:pt>
                <c:pt idx="8">
                  <c:v>0.104</c:v>
                </c:pt>
                <c:pt idx="9">
                  <c:v>9.4E-2</c:v>
                </c:pt>
                <c:pt idx="10">
                  <c:v>9.7000000000000003E-2</c:v>
                </c:pt>
                <c:pt idx="11">
                  <c:v>3.6999999999999998E-2</c:v>
                </c:pt>
                <c:pt idx="12">
                  <c:v>3.5999999999999997E-2</c:v>
                </c:pt>
                <c:pt idx="13">
                  <c:v>3.0000000000000001E-3</c:v>
                </c:pt>
                <c:pt idx="14">
                  <c:v>4.0000000000000001E-3</c:v>
                </c:pt>
                <c:pt idx="15">
                  <c:v>6.0000000000000001E-3</c:v>
                </c:pt>
                <c:pt idx="16">
                  <c:v>7.0000000000000001E-3</c:v>
                </c:pt>
                <c:pt idx="17">
                  <c:v>7.0000000000000001E-3</c:v>
                </c:pt>
                <c:pt idx="18">
                  <c:v>2.1999999999999999E-2</c:v>
                </c:pt>
                <c:pt idx="19">
                  <c:v>3.6999999999999998E-2</c:v>
                </c:pt>
                <c:pt idx="20">
                  <c:v>1.7000000000000001E-2</c:v>
                </c:pt>
                <c:pt idx="21">
                  <c:v>1.2999999999999999E-2</c:v>
                </c:pt>
                <c:pt idx="22">
                  <c:v>8.9999999999999993E-3</c:v>
                </c:pt>
                <c:pt idx="23">
                  <c:v>8.9999999999999993E-3</c:v>
                </c:pt>
                <c:pt idx="24">
                  <c:v>1.2E-2</c:v>
                </c:pt>
                <c:pt idx="25">
                  <c:v>1.4999999999999999E-2</c:v>
                </c:pt>
                <c:pt idx="26">
                  <c:v>5.8999999999999997E-2</c:v>
                </c:pt>
                <c:pt idx="27">
                  <c:v>0.129</c:v>
                </c:pt>
                <c:pt idx="28">
                  <c:v>0.113</c:v>
                </c:pt>
                <c:pt idx="29">
                  <c:v>0.107</c:v>
                </c:pt>
                <c:pt idx="30">
                  <c:v>9.6000000000000002E-2</c:v>
                </c:pt>
                <c:pt idx="31">
                  <c:v>8.5000000000000006E-2</c:v>
                </c:pt>
                <c:pt idx="32">
                  <c:v>7.3999999999999996E-2</c:v>
                </c:pt>
                <c:pt idx="33">
                  <c:v>0.11899999999999999</c:v>
                </c:pt>
                <c:pt idx="34">
                  <c:v>0.16300000000000001</c:v>
                </c:pt>
                <c:pt idx="35">
                  <c:v>0.189</c:v>
                </c:pt>
                <c:pt idx="36">
                  <c:v>0.20899999999999999</c:v>
                </c:pt>
                <c:pt idx="37">
                  <c:v>0.20100000000000001</c:v>
                </c:pt>
                <c:pt idx="38">
                  <c:v>0.182</c:v>
                </c:pt>
                <c:pt idx="39">
                  <c:v>0.155</c:v>
                </c:pt>
                <c:pt idx="40">
                  <c:v>0.153</c:v>
                </c:pt>
                <c:pt idx="41">
                  <c:v>0.14899999999999999</c:v>
                </c:pt>
                <c:pt idx="42">
                  <c:v>0.14599999999999999</c:v>
                </c:pt>
                <c:pt idx="43">
                  <c:v>0.16200000000000001</c:v>
                </c:pt>
                <c:pt idx="44">
                  <c:v>0.11600000000000001</c:v>
                </c:pt>
                <c:pt idx="45">
                  <c:v>0.13100000000000001</c:v>
                </c:pt>
                <c:pt idx="46">
                  <c:v>0.152</c:v>
                </c:pt>
                <c:pt idx="47">
                  <c:v>0.16500000000000001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FBC-4992-A6D4-EA1305326A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dropLines>
        <c:marker val="1"/>
        <c:smooth val="0"/>
        <c:axId val="-1079788992"/>
        <c:axId val="-1079795520"/>
      </c:lineChart>
      <c:catAx>
        <c:axId val="-10797889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079795520"/>
        <c:crosses val="autoZero"/>
        <c:auto val="1"/>
        <c:lblAlgn val="ctr"/>
        <c:lblOffset val="100"/>
        <c:tickLblSkip val="4"/>
        <c:noMultiLvlLbl val="0"/>
      </c:catAx>
      <c:valAx>
        <c:axId val="-1079795520"/>
        <c:scaling>
          <c:orientation val="minMax"/>
          <c:max val="0.22000000000000003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79788992"/>
        <c:crosses val="autoZero"/>
        <c:crossBetween val="between"/>
        <c:majorUnit val="2.0000000000000004E-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4164236414892578E-2"/>
          <c:y val="2.8646889618502484E-2"/>
          <c:w val="0.91886045494313207"/>
          <c:h val="0.91564595016028905"/>
        </c:manualLayout>
      </c:layout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ERS rate increase/decrease</c:v>
                </c:pt>
              </c:strCache>
            </c:strRef>
          </c:tx>
          <c:spPr>
            <a:solidFill>
              <a:srgbClr val="92D050">
                <a:alpha val="40000"/>
              </a:srgbClr>
            </a:solidFill>
            <a:ln w="57150">
              <a:solidFill>
                <a:srgbClr val="92D050"/>
              </a:solidFill>
            </a:ln>
            <a:effectLst/>
          </c:spPr>
          <c:cat>
            <c:numRef>
              <c:f>Sheet1!$A$2:$A$48</c:f>
              <c:numCache>
                <c:formatCode>General</c:formatCode>
                <c:ptCount val="47"/>
                <c:pt idx="0">
                  <c:v>1979</c:v>
                </c:pt>
                <c:pt idx="1">
                  <c:v>1980</c:v>
                </c:pt>
                <c:pt idx="2">
                  <c:v>1981</c:v>
                </c:pt>
                <c:pt idx="3">
                  <c:v>1982</c:v>
                </c:pt>
                <c:pt idx="4">
                  <c:v>1983</c:v>
                </c:pt>
                <c:pt idx="5">
                  <c:v>1984</c:v>
                </c:pt>
                <c:pt idx="6">
                  <c:v>1985</c:v>
                </c:pt>
                <c:pt idx="7">
                  <c:v>1986</c:v>
                </c:pt>
                <c:pt idx="8">
                  <c:v>1987</c:v>
                </c:pt>
                <c:pt idx="9">
                  <c:v>1988</c:v>
                </c:pt>
                <c:pt idx="10">
                  <c:v>1989</c:v>
                </c:pt>
                <c:pt idx="11">
                  <c:v>1990</c:v>
                </c:pt>
                <c:pt idx="12">
                  <c:v>1991</c:v>
                </c:pt>
                <c:pt idx="13">
                  <c:v>1992</c:v>
                </c:pt>
                <c:pt idx="14">
                  <c:v>1993</c:v>
                </c:pt>
                <c:pt idx="15">
                  <c:v>1994</c:v>
                </c:pt>
                <c:pt idx="16">
                  <c:v>1995</c:v>
                </c:pt>
                <c:pt idx="17">
                  <c:v>1996</c:v>
                </c:pt>
                <c:pt idx="18">
                  <c:v>1997</c:v>
                </c:pt>
                <c:pt idx="19">
                  <c:v>1998</c:v>
                </c:pt>
                <c:pt idx="20">
                  <c:v>1999</c:v>
                </c:pt>
                <c:pt idx="21">
                  <c:v>2000</c:v>
                </c:pt>
                <c:pt idx="22">
                  <c:v>2001</c:v>
                </c:pt>
                <c:pt idx="23">
                  <c:v>2002</c:v>
                </c:pt>
                <c:pt idx="24">
                  <c:v>2003</c:v>
                </c:pt>
                <c:pt idx="25">
                  <c:v>2004</c:v>
                </c:pt>
                <c:pt idx="26">
                  <c:v>2005</c:v>
                </c:pt>
                <c:pt idx="27">
                  <c:v>2006</c:v>
                </c:pt>
                <c:pt idx="28">
                  <c:v>2007</c:v>
                </c:pt>
                <c:pt idx="29">
                  <c:v>2008</c:v>
                </c:pt>
                <c:pt idx="30">
                  <c:v>2009</c:v>
                </c:pt>
                <c:pt idx="31">
                  <c:v>2010</c:v>
                </c:pt>
                <c:pt idx="32">
                  <c:v>2011</c:v>
                </c:pt>
                <c:pt idx="33">
                  <c:v>2012</c:v>
                </c:pt>
                <c:pt idx="34">
                  <c:v>2013</c:v>
                </c:pt>
                <c:pt idx="35">
                  <c:v>2014</c:v>
                </c:pt>
                <c:pt idx="36">
                  <c:v>2015</c:v>
                </c:pt>
                <c:pt idx="37">
                  <c:v>2016</c:v>
                </c:pt>
                <c:pt idx="38">
                  <c:v>2017</c:v>
                </c:pt>
                <c:pt idx="39">
                  <c:v>2018</c:v>
                </c:pt>
                <c:pt idx="40">
                  <c:v>2019</c:v>
                </c:pt>
                <c:pt idx="41">
                  <c:v>2020</c:v>
                </c:pt>
                <c:pt idx="42">
                  <c:v>2021</c:v>
                </c:pt>
                <c:pt idx="43">
                  <c:v>2022</c:v>
                </c:pt>
                <c:pt idx="44">
                  <c:v>2023</c:v>
                </c:pt>
                <c:pt idx="45">
                  <c:v>2024</c:v>
                </c:pt>
                <c:pt idx="46">
                  <c:v>2025</c:v>
                </c:pt>
              </c:numCache>
            </c:numRef>
          </c:cat>
          <c:val>
            <c:numRef>
              <c:f>Sheet1!$B$2:$B$48</c:f>
              <c:numCache>
                <c:formatCode>0.00%</c:formatCode>
                <c:ptCount val="47"/>
                <c:pt idx="0">
                  <c:v>-5.0505050505050546E-2</c:v>
                </c:pt>
                <c:pt idx="1">
                  <c:v>-3.7234042553191522E-2</c:v>
                </c:pt>
                <c:pt idx="2">
                  <c:v>-6.0773480662983326E-2</c:v>
                </c:pt>
                <c:pt idx="3">
                  <c:v>-8.8235294117647134E-2</c:v>
                </c:pt>
                <c:pt idx="4">
                  <c:v>-2.580645161290325E-2</c:v>
                </c:pt>
                <c:pt idx="5">
                  <c:v>-4.6357615894039778E-2</c:v>
                </c:pt>
                <c:pt idx="6">
                  <c:v>-1.3888888888888902E-2</c:v>
                </c:pt>
                <c:pt idx="7">
                  <c:v>-0.26760563380281688</c:v>
                </c:pt>
                <c:pt idx="8">
                  <c:v>-9.6153846153846104E-2</c:v>
                </c:pt>
                <c:pt idx="9">
                  <c:v>3.1914893617021302E-2</c:v>
                </c:pt>
                <c:pt idx="10">
                  <c:v>-0.61855670103092786</c:v>
                </c:pt>
                <c:pt idx="11">
                  <c:v>-2.7027027027027053E-2</c:v>
                </c:pt>
                <c:pt idx="12">
                  <c:v>-0.91666666666666663</c:v>
                </c:pt>
                <c:pt idx="13">
                  <c:v>0.33333333333333331</c:v>
                </c:pt>
                <c:pt idx="14">
                  <c:v>0.5</c:v>
                </c:pt>
                <c:pt idx="15">
                  <c:v>0.16666666666666666</c:v>
                </c:pt>
                <c:pt idx="16">
                  <c:v>0</c:v>
                </c:pt>
                <c:pt idx="17">
                  <c:v>2.1428571428571428</c:v>
                </c:pt>
                <c:pt idx="18">
                  <c:v>0.68181818181818188</c:v>
                </c:pt>
                <c:pt idx="19">
                  <c:v>-0.54054054054054046</c:v>
                </c:pt>
                <c:pt idx="20">
                  <c:v>-0.2352941176470589</c:v>
                </c:pt>
                <c:pt idx="21">
                  <c:v>-0.30769230769230771</c:v>
                </c:pt>
                <c:pt idx="22">
                  <c:v>0</c:v>
                </c:pt>
                <c:pt idx="23">
                  <c:v>0.33333333333333348</c:v>
                </c:pt>
                <c:pt idx="24">
                  <c:v>0.24999999999999992</c:v>
                </c:pt>
                <c:pt idx="25">
                  <c:v>2.9333333333333331</c:v>
                </c:pt>
                <c:pt idx="26">
                  <c:v>1.1864406779661019</c:v>
                </c:pt>
                <c:pt idx="27">
                  <c:v>-0.12403100775193798</c:v>
                </c:pt>
                <c:pt idx="28">
                  <c:v>-5.3097345132743411E-2</c:v>
                </c:pt>
                <c:pt idx="29">
                  <c:v>-0.10280373831775698</c:v>
                </c:pt>
                <c:pt idx="30">
                  <c:v>-0.11458333333333329</c:v>
                </c:pt>
                <c:pt idx="31">
                  <c:v>-0.12941176470588245</c:v>
                </c:pt>
                <c:pt idx="32">
                  <c:v>0.60810810810810811</c:v>
                </c:pt>
                <c:pt idx="33">
                  <c:v>0.369747899159664</c:v>
                </c:pt>
                <c:pt idx="34">
                  <c:v>0.1595092024539877</c:v>
                </c:pt>
                <c:pt idx="35">
                  <c:v>0.10582010582010577</c:v>
                </c:pt>
                <c:pt idx="36">
                  <c:v>-3.8277511961722389E-2</c:v>
                </c:pt>
                <c:pt idx="37">
                  <c:v>-0.1484</c:v>
                </c:pt>
                <c:pt idx="38">
                  <c:v>-1.29E-2</c:v>
                </c:pt>
                <c:pt idx="39">
                  <c:v>-2.6100000000000002E-2</c:v>
                </c:pt>
                <c:pt idx="40">
                  <c:v>-2.01E-2</c:v>
                </c:pt>
                <c:pt idx="41">
                  <c:v>0</c:v>
                </c:pt>
                <c:pt idx="42">
                  <c:v>0.1096</c:v>
                </c:pt>
                <c:pt idx="43">
                  <c:v>-0.28399999999999997</c:v>
                </c:pt>
                <c:pt idx="44">
                  <c:v>0.1293</c:v>
                </c:pt>
                <c:pt idx="45">
                  <c:v>0.16030534351145037</c:v>
                </c:pt>
                <c:pt idx="46">
                  <c:v>8.5500000000000007E-2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7A9-454C-B152-97E83022D1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dropLines>
        <c:axId val="-495088896"/>
        <c:axId val="-495089440"/>
      </c:areaChart>
      <c:catAx>
        <c:axId val="-495088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495089440"/>
        <c:crosses val="autoZero"/>
        <c:auto val="1"/>
        <c:lblAlgn val="ctr"/>
        <c:lblOffset val="100"/>
        <c:tickLblSkip val="3"/>
        <c:noMultiLvlLbl val="0"/>
      </c:catAx>
      <c:valAx>
        <c:axId val="-495089440"/>
        <c:scaling>
          <c:orientation val="minMax"/>
          <c:max val="0.2"/>
          <c:min val="-0.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495088896"/>
        <c:crosses val="autoZero"/>
        <c:crossBetween val="midCat"/>
        <c:majorUnit val="5.000000000000001E-2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6784531606446396E-2"/>
          <c:y val="4.7711744365287675E-2"/>
          <c:w val="0.91364669953638977"/>
          <c:h val="0.8260798650168729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ERS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rgbClr val="92D050"/>
              </a:solidFill>
            </a:ln>
            <a:effectLst/>
          </c:spPr>
          <c:invertIfNegative val="0"/>
          <c:cat>
            <c:strRef>
              <c:f>Sheet1!$A$7:$A$18</c:f>
              <c:strCache>
                <c:ptCount val="12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 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</c:v>
                </c:pt>
                <c:pt idx="8">
                  <c:v>2022-23</c:v>
                </c:pt>
                <c:pt idx="9">
                  <c:v>2023-24</c:v>
                </c:pt>
                <c:pt idx="10">
                  <c:v>2024-25 
bdgt</c:v>
                </c:pt>
                <c:pt idx="11">
                  <c:v>2025-26 
est</c:v>
                </c:pt>
              </c:strCache>
            </c:strRef>
          </c:cat>
          <c:val>
            <c:numRef>
              <c:f>Sheet1!$B$7:$B$18</c:f>
              <c:numCache>
                <c:formatCode>_(* #,##0_);_(* \(#,##0\);_(* "-"_);_(@_)</c:formatCode>
                <c:ptCount val="12"/>
                <c:pt idx="0">
                  <c:v>5242459</c:v>
                </c:pt>
                <c:pt idx="1">
                  <c:v>4576643.21</c:v>
                </c:pt>
                <c:pt idx="2">
                  <c:v>3865062</c:v>
                </c:pt>
                <c:pt idx="3">
                  <c:v>4600065</c:v>
                </c:pt>
                <c:pt idx="4">
                  <c:v>4146716</c:v>
                </c:pt>
                <c:pt idx="5">
                  <c:v>4215662</c:v>
                </c:pt>
                <c:pt idx="6">
                  <c:v>4643013</c:v>
                </c:pt>
                <c:pt idx="7">
                  <c:v>4239918</c:v>
                </c:pt>
                <c:pt idx="8">
                  <c:v>3459944</c:v>
                </c:pt>
                <c:pt idx="9">
                  <c:v>4623797</c:v>
                </c:pt>
                <c:pt idx="10">
                  <c:v>5500000</c:v>
                </c:pt>
                <c:pt idx="11">
                  <c:v>6000000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1B3-451B-9809-674BECF19F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495091072"/>
        <c:axId val="-495086720"/>
      </c:barChart>
      <c:catAx>
        <c:axId val="-4950910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495086720"/>
        <c:crosses val="autoZero"/>
        <c:auto val="1"/>
        <c:lblAlgn val="ctr"/>
        <c:lblOffset val="100"/>
        <c:noMultiLvlLbl val="0"/>
      </c:catAx>
      <c:valAx>
        <c:axId val="-495086720"/>
        <c:scaling>
          <c:orientation val="minMax"/>
          <c:max val="1000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495091072"/>
        <c:crosses val="autoZero"/>
        <c:crossBetween val="between"/>
        <c:dispUnits>
          <c:builtInUnit val="million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365786052444385E-2"/>
          <c:y val="9.5330791984335292E-2"/>
          <c:w val="0.91676196433389756"/>
          <c:h val="0.7673470929770143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SS</c:v>
                </c:pt>
              </c:strCache>
            </c:strRef>
          </c:tx>
          <c:spPr>
            <a:solidFill>
              <a:srgbClr val="993366"/>
            </a:solidFill>
            <a:ln>
              <a:noFill/>
            </a:ln>
            <a:effectLst/>
          </c:spPr>
          <c:invertIfNegative val="0"/>
          <c:cat>
            <c:strRef>
              <c:f>Sheet1!$A$7:$A$18</c:f>
              <c:strCache>
                <c:ptCount val="12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</c:v>
                </c:pt>
                <c:pt idx="4">
                  <c:v>2018-19</c:v>
                </c:pt>
                <c:pt idx="5">
                  <c:v>2019-20 </c:v>
                </c:pt>
                <c:pt idx="6">
                  <c:v>2020-21</c:v>
                </c:pt>
                <c:pt idx="7">
                  <c:v>2021-22 </c:v>
                </c:pt>
                <c:pt idx="8">
                  <c:v>2022-23</c:v>
                </c:pt>
                <c:pt idx="9">
                  <c:v>2023-24</c:v>
                </c:pt>
                <c:pt idx="10">
                  <c:v>2024-25
bdgt</c:v>
                </c:pt>
                <c:pt idx="11">
                  <c:v>2025-26
est</c:v>
                </c:pt>
              </c:strCache>
            </c:strRef>
          </c:cat>
          <c:val>
            <c:numRef>
              <c:f>Sheet1!$B$7:$B$18</c:f>
              <c:numCache>
                <c:formatCode>_(* #,##0_);_(* \(#,##0\);_(* "-"_);_(@_)</c:formatCode>
                <c:ptCount val="12"/>
                <c:pt idx="0">
                  <c:v>8789182</c:v>
                </c:pt>
                <c:pt idx="1">
                  <c:v>9029265.2699999996</c:v>
                </c:pt>
                <c:pt idx="2">
                  <c:v>9240345</c:v>
                </c:pt>
                <c:pt idx="3">
                  <c:v>9425755</c:v>
                </c:pt>
                <c:pt idx="4">
                  <c:v>9515771</c:v>
                </c:pt>
                <c:pt idx="5">
                  <c:v>9690323</c:v>
                </c:pt>
                <c:pt idx="6">
                  <c:v>10004092</c:v>
                </c:pt>
                <c:pt idx="7">
                  <c:v>10413052</c:v>
                </c:pt>
                <c:pt idx="8">
                  <c:v>10481653</c:v>
                </c:pt>
                <c:pt idx="9">
                  <c:v>10895348</c:v>
                </c:pt>
                <c:pt idx="10">
                  <c:v>11300000</c:v>
                </c:pt>
                <c:pt idx="11">
                  <c:v>11600000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E77-4991-9526-CB3E85C12B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495089984"/>
        <c:axId val="-495086176"/>
      </c:barChart>
      <c:catAx>
        <c:axId val="-4950899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495086176"/>
        <c:crosses val="autoZero"/>
        <c:auto val="1"/>
        <c:lblAlgn val="ctr"/>
        <c:lblOffset val="100"/>
        <c:noMultiLvlLbl val="0"/>
      </c:catAx>
      <c:valAx>
        <c:axId val="-495086176"/>
        <c:scaling>
          <c:orientation val="minMax"/>
          <c:max val="150000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495089984"/>
        <c:crosses val="autoZero"/>
        <c:crossBetween val="between"/>
        <c:majorUnit val="1000000"/>
        <c:dispUnits>
          <c:builtInUnit val="million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venir LT Std 45 Book" panose="020B05020202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576814580420436E-2"/>
          <c:y val="7.945777611131942E-2"/>
          <c:w val="0.91364669953638966"/>
          <c:h val="0.7609738366037578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UNEMPLOYMENT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invertIfNegative val="0"/>
          <c:cat>
            <c:strRef>
              <c:f>Sheet1!$A$7:$A$18</c:f>
              <c:strCache>
                <c:ptCount val="12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 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</c:v>
                </c:pt>
                <c:pt idx="8">
                  <c:v>2022-23</c:v>
                </c:pt>
                <c:pt idx="9">
                  <c:v>2023-24</c:v>
                </c:pt>
                <c:pt idx="10">
                  <c:v>2024-25
bdgt</c:v>
                </c:pt>
                <c:pt idx="11">
                  <c:v>2025-26
est</c:v>
                </c:pt>
              </c:strCache>
            </c:strRef>
          </c:cat>
          <c:val>
            <c:numRef>
              <c:f>Sheet1!$B$7:$B$18</c:f>
              <c:numCache>
                <c:formatCode>_(* #,##0_);_(* \(#,##0\);_(* "-"_);_(@_)</c:formatCode>
                <c:ptCount val="12"/>
                <c:pt idx="0">
                  <c:v>58314</c:v>
                </c:pt>
                <c:pt idx="1">
                  <c:v>38705.33</c:v>
                </c:pt>
                <c:pt idx="2">
                  <c:v>54407</c:v>
                </c:pt>
                <c:pt idx="3">
                  <c:v>28385</c:v>
                </c:pt>
                <c:pt idx="4">
                  <c:v>37664</c:v>
                </c:pt>
                <c:pt idx="5">
                  <c:v>340589</c:v>
                </c:pt>
                <c:pt idx="6">
                  <c:v>7450</c:v>
                </c:pt>
                <c:pt idx="7">
                  <c:v>10768</c:v>
                </c:pt>
                <c:pt idx="8">
                  <c:v>20564</c:v>
                </c:pt>
                <c:pt idx="9">
                  <c:v>45021</c:v>
                </c:pt>
                <c:pt idx="10">
                  <c:v>125000</c:v>
                </c:pt>
                <c:pt idx="11">
                  <c:v>150000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1F-42BE-8D87-F2E3ADE9B64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495087808"/>
        <c:axId val="-495088352"/>
      </c:barChart>
      <c:catAx>
        <c:axId val="-495087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495088352"/>
        <c:crosses val="autoZero"/>
        <c:auto val="1"/>
        <c:lblAlgn val="ctr"/>
        <c:lblOffset val="100"/>
        <c:noMultiLvlLbl val="0"/>
      </c:catAx>
      <c:valAx>
        <c:axId val="-495088352"/>
        <c:scaling>
          <c:orientation val="minMax"/>
          <c:max val="400000.00000000012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49508780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9100497951774724E-2"/>
          <c:y val="2.0291776027996502E-2"/>
          <c:w val="0.90089950204822533"/>
          <c:h val="0.8209515477232013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DENTAL</c:v>
                </c:pt>
              </c:strCache>
            </c:strRef>
          </c:tx>
          <c:spPr>
            <a:solidFill>
              <a:srgbClr val="FF9900"/>
            </a:solidFill>
            <a:ln>
              <a:noFill/>
            </a:ln>
            <a:effectLst/>
          </c:spPr>
          <c:invertIfNegative val="0"/>
          <c:cat>
            <c:strRef>
              <c:f>Sheet1!$A$7:$A$18</c:f>
              <c:strCache>
                <c:ptCount val="12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 </c:v>
                </c:pt>
                <c:pt idx="8">
                  <c:v>2022-23 </c:v>
                </c:pt>
                <c:pt idx="9">
                  <c:v>2023-24</c:v>
                </c:pt>
                <c:pt idx="10">
                  <c:v>2024-25
bdgt</c:v>
                </c:pt>
                <c:pt idx="11">
                  <c:v>2025-26
est</c:v>
                </c:pt>
              </c:strCache>
            </c:strRef>
          </c:cat>
          <c:val>
            <c:numRef>
              <c:f>Sheet1!$B$7:$B$18</c:f>
              <c:numCache>
                <c:formatCode>_(* #,##0_);_(* \(#,##0\);_(* "-"_);_(@_)</c:formatCode>
                <c:ptCount val="12"/>
                <c:pt idx="0">
                  <c:v>914105</c:v>
                </c:pt>
                <c:pt idx="1">
                  <c:v>952810.87</c:v>
                </c:pt>
                <c:pt idx="2">
                  <c:v>995661</c:v>
                </c:pt>
                <c:pt idx="3">
                  <c:v>1007491</c:v>
                </c:pt>
                <c:pt idx="4">
                  <c:v>1040761</c:v>
                </c:pt>
                <c:pt idx="5">
                  <c:v>1067204</c:v>
                </c:pt>
                <c:pt idx="6">
                  <c:v>1059104</c:v>
                </c:pt>
                <c:pt idx="7">
                  <c:v>1079627</c:v>
                </c:pt>
                <c:pt idx="8">
                  <c:v>1070160</c:v>
                </c:pt>
                <c:pt idx="9">
                  <c:v>1021126</c:v>
                </c:pt>
                <c:pt idx="10">
                  <c:v>1255620</c:v>
                </c:pt>
                <c:pt idx="11">
                  <c:v>1305620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714-468D-AD95-B6900E09DB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32237552"/>
        <c:axId val="-1032229392"/>
      </c:barChart>
      <c:catAx>
        <c:axId val="-10322375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29392"/>
        <c:crosses val="autoZero"/>
        <c:auto val="1"/>
        <c:lblAlgn val="ctr"/>
        <c:lblOffset val="100"/>
        <c:noMultiLvlLbl val="0"/>
      </c:catAx>
      <c:valAx>
        <c:axId val="-1032229392"/>
        <c:scaling>
          <c:orientation val="minMax"/>
          <c:max val="20000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37552"/>
        <c:crosses val="autoZero"/>
        <c:crossBetween val="between"/>
        <c:majorUnit val="200000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  <c:userShapes r:id="rId4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348725684990311"/>
          <c:y val="4.8188761240910462E-2"/>
          <c:w val="0.89651274315009688"/>
          <c:h val="0.8412088550406607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OPTICAL</c:v>
                </c:pt>
              </c:strCache>
            </c:strRef>
          </c:tx>
          <c:spPr>
            <a:solidFill>
              <a:srgbClr val="996633"/>
            </a:solidFill>
            <a:ln>
              <a:noFill/>
            </a:ln>
            <a:effectLst/>
          </c:spPr>
          <c:invertIfNegative val="0"/>
          <c:cat>
            <c:strRef>
              <c:f>Sheet1!$A$7:$A$18</c:f>
              <c:strCache>
                <c:ptCount val="12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 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</c:v>
                </c:pt>
                <c:pt idx="8">
                  <c:v>2022-23 </c:v>
                </c:pt>
                <c:pt idx="9">
                  <c:v>2023-24</c:v>
                </c:pt>
                <c:pt idx="10">
                  <c:v>2024-25
bdgt</c:v>
                </c:pt>
                <c:pt idx="11">
                  <c:v>2025-26
est</c:v>
                </c:pt>
              </c:strCache>
            </c:strRef>
          </c:cat>
          <c:val>
            <c:numRef>
              <c:f>Sheet1!$B$7:$B$18</c:f>
              <c:numCache>
                <c:formatCode>_(* #,##0_);_(* \(#,##0\);_(* "-"_);_(@_)</c:formatCode>
                <c:ptCount val="12"/>
                <c:pt idx="0">
                  <c:v>21835</c:v>
                </c:pt>
                <c:pt idx="1">
                  <c:v>18148.91</c:v>
                </c:pt>
                <c:pt idx="2">
                  <c:v>24752</c:v>
                </c:pt>
                <c:pt idx="3">
                  <c:v>18340</c:v>
                </c:pt>
                <c:pt idx="4">
                  <c:v>22847</c:v>
                </c:pt>
                <c:pt idx="5">
                  <c:v>15199</c:v>
                </c:pt>
                <c:pt idx="6">
                  <c:v>22603</c:v>
                </c:pt>
                <c:pt idx="7">
                  <c:v>20997</c:v>
                </c:pt>
                <c:pt idx="8">
                  <c:v>23684</c:v>
                </c:pt>
                <c:pt idx="9">
                  <c:v>19900</c:v>
                </c:pt>
                <c:pt idx="10">
                  <c:v>35000</c:v>
                </c:pt>
                <c:pt idx="11">
                  <c:v>35000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5AB-4632-A522-F72D05E169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32239728"/>
        <c:axId val="-1032227216"/>
      </c:barChart>
      <c:catAx>
        <c:axId val="-10322397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27216"/>
        <c:crosses val="autoZero"/>
        <c:auto val="1"/>
        <c:lblAlgn val="ctr"/>
        <c:lblOffset val="100"/>
        <c:noMultiLvlLbl val="0"/>
      </c:catAx>
      <c:valAx>
        <c:axId val="-1032227216"/>
        <c:scaling>
          <c:orientation val="minMax"/>
          <c:max val="5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39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348725684990311"/>
          <c:y val="4.9460385248454114E-2"/>
          <c:w val="0.89651274315009688"/>
          <c:h val="0.8359446594599403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LIFE</c:v>
                </c:pt>
              </c:strCache>
            </c:strRef>
          </c:tx>
          <c:spPr>
            <a:solidFill>
              <a:srgbClr val="FF3399"/>
            </a:solidFill>
            <a:ln>
              <a:noFill/>
            </a:ln>
            <a:effectLst/>
          </c:spPr>
          <c:invertIfNegative val="0"/>
          <c:cat>
            <c:strRef>
              <c:f>Sheet1!$A$7:$A$18</c:f>
              <c:strCache>
                <c:ptCount val="12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 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 </c:v>
                </c:pt>
                <c:pt idx="8">
                  <c:v>2022-23 </c:v>
                </c:pt>
                <c:pt idx="9">
                  <c:v>2023-24</c:v>
                </c:pt>
                <c:pt idx="10">
                  <c:v>2024-25
bdgt</c:v>
                </c:pt>
                <c:pt idx="11">
                  <c:v>2025-26
est</c:v>
                </c:pt>
              </c:strCache>
            </c:strRef>
          </c:cat>
          <c:val>
            <c:numRef>
              <c:f>Sheet1!$B$7:$B$18</c:f>
              <c:numCache>
                <c:formatCode>_(* #,##0_);_(* \(#,##0\);_(* "-"_);_(@_)</c:formatCode>
                <c:ptCount val="12"/>
                <c:pt idx="0">
                  <c:v>450134</c:v>
                </c:pt>
                <c:pt idx="1">
                  <c:v>464574.89</c:v>
                </c:pt>
                <c:pt idx="2">
                  <c:v>471802</c:v>
                </c:pt>
                <c:pt idx="3">
                  <c:v>476529</c:v>
                </c:pt>
                <c:pt idx="4">
                  <c:v>540289</c:v>
                </c:pt>
                <c:pt idx="5">
                  <c:v>566952</c:v>
                </c:pt>
                <c:pt idx="6">
                  <c:v>566324</c:v>
                </c:pt>
                <c:pt idx="7">
                  <c:v>517446</c:v>
                </c:pt>
                <c:pt idx="8">
                  <c:v>525541</c:v>
                </c:pt>
                <c:pt idx="9">
                  <c:v>541960</c:v>
                </c:pt>
                <c:pt idx="10">
                  <c:v>600000</c:v>
                </c:pt>
                <c:pt idx="11">
                  <c:v>650000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0AE-459B-BF54-4F56FD806D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32240272"/>
        <c:axId val="-1032229936"/>
      </c:barChart>
      <c:catAx>
        <c:axId val="-10322402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29936"/>
        <c:crosses val="autoZero"/>
        <c:auto val="1"/>
        <c:lblAlgn val="ctr"/>
        <c:lblOffset val="100"/>
        <c:noMultiLvlLbl val="0"/>
      </c:catAx>
      <c:valAx>
        <c:axId val="-1032229936"/>
        <c:scaling>
          <c:orientation val="minMax"/>
          <c:max val="1000000.0000000001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40272"/>
        <c:crosses val="autoZero"/>
        <c:crossBetween val="between"/>
        <c:majorUnit val="100000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348725684990311"/>
          <c:y val="6.4582203863861279E-2"/>
          <c:w val="0.89651274315009688"/>
          <c:h val="0.8195557420076589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WC</c:v>
                </c:pt>
              </c:strCache>
            </c:strRef>
          </c:tx>
          <c:spPr>
            <a:solidFill>
              <a:srgbClr val="A01883"/>
            </a:solidFill>
            <a:ln>
              <a:noFill/>
            </a:ln>
            <a:effectLst/>
          </c:spPr>
          <c:invertIfNegative val="0"/>
          <c:cat>
            <c:strRef>
              <c:f>Sheet1!$A$7:$A$18</c:f>
              <c:strCache>
                <c:ptCount val="12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</c:v>
                </c:pt>
                <c:pt idx="8">
                  <c:v>2022-23</c:v>
                </c:pt>
                <c:pt idx="9">
                  <c:v>2023-24</c:v>
                </c:pt>
                <c:pt idx="10">
                  <c:v>2024-25
bdgt</c:v>
                </c:pt>
                <c:pt idx="11">
                  <c:v>2025-26
est</c:v>
                </c:pt>
              </c:strCache>
            </c:strRef>
          </c:cat>
          <c:val>
            <c:numRef>
              <c:f>Sheet1!$B$7:$B$18</c:f>
              <c:numCache>
                <c:formatCode>_(* #,##0_);_(* \(#,##0\);_(* "-"_);_(@_)</c:formatCode>
                <c:ptCount val="12"/>
                <c:pt idx="0">
                  <c:v>883227</c:v>
                </c:pt>
                <c:pt idx="1">
                  <c:v>819107.71</c:v>
                </c:pt>
                <c:pt idx="2">
                  <c:v>1036379</c:v>
                </c:pt>
                <c:pt idx="3">
                  <c:v>932041</c:v>
                </c:pt>
                <c:pt idx="4">
                  <c:v>918701</c:v>
                </c:pt>
                <c:pt idx="5">
                  <c:v>962738</c:v>
                </c:pt>
                <c:pt idx="6">
                  <c:v>1288208</c:v>
                </c:pt>
                <c:pt idx="7">
                  <c:v>848584</c:v>
                </c:pt>
                <c:pt idx="8">
                  <c:v>1221585</c:v>
                </c:pt>
                <c:pt idx="9">
                  <c:v>865458</c:v>
                </c:pt>
                <c:pt idx="10">
                  <c:v>1500000</c:v>
                </c:pt>
                <c:pt idx="11">
                  <c:v>1650000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CC-4CAD-B91B-F75D4017C0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32226672"/>
        <c:axId val="-1032226128"/>
      </c:barChart>
      <c:catAx>
        <c:axId val="-1032226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26128"/>
        <c:crosses val="autoZero"/>
        <c:auto val="1"/>
        <c:lblAlgn val="ctr"/>
        <c:lblOffset val="100"/>
        <c:noMultiLvlLbl val="0"/>
      </c:catAx>
      <c:valAx>
        <c:axId val="-1032226128"/>
        <c:scaling>
          <c:orientation val="minMax"/>
          <c:max val="20000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2667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348725684990311"/>
          <c:y val="6.4582203863861279E-2"/>
          <c:w val="0.89651274315009688"/>
          <c:h val="0.8195557420076589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disability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Sheet1!$A$5:$A$16</c:f>
              <c:strCache>
                <c:ptCount val="12"/>
                <c:pt idx="0">
                  <c:v>2014-15</c:v>
                </c:pt>
                <c:pt idx="1">
                  <c:v>2015-16</c:v>
                </c:pt>
                <c:pt idx="2">
                  <c:v>2016-17</c:v>
                </c:pt>
                <c:pt idx="3">
                  <c:v>2017-18 </c:v>
                </c:pt>
                <c:pt idx="4">
                  <c:v>2018-19</c:v>
                </c:pt>
                <c:pt idx="5">
                  <c:v>2019-20</c:v>
                </c:pt>
                <c:pt idx="6">
                  <c:v>2020-21</c:v>
                </c:pt>
                <c:pt idx="7">
                  <c:v>2021-22</c:v>
                </c:pt>
                <c:pt idx="8">
                  <c:v>2022-23</c:v>
                </c:pt>
                <c:pt idx="9">
                  <c:v>2023-24</c:v>
                </c:pt>
                <c:pt idx="10">
                  <c:v>2024-25
bdgt</c:v>
                </c:pt>
                <c:pt idx="11">
                  <c:v>2025-26
est</c:v>
                </c:pt>
              </c:strCache>
            </c:strRef>
          </c:cat>
          <c:val>
            <c:numRef>
              <c:f>Sheet1!$B$5:$B$16</c:f>
              <c:numCache>
                <c:formatCode>_(* #,##0_);_(* \(#,##0\);_(* "-"_);_(@_)</c:formatCode>
                <c:ptCount val="12"/>
                <c:pt idx="0">
                  <c:v>184906</c:v>
                </c:pt>
                <c:pt idx="1">
                  <c:v>180892.98</c:v>
                </c:pt>
                <c:pt idx="2">
                  <c:v>177777</c:v>
                </c:pt>
                <c:pt idx="3">
                  <c:v>185206</c:v>
                </c:pt>
                <c:pt idx="4">
                  <c:v>180913</c:v>
                </c:pt>
                <c:pt idx="5">
                  <c:v>191032</c:v>
                </c:pt>
                <c:pt idx="6">
                  <c:v>174394</c:v>
                </c:pt>
                <c:pt idx="7">
                  <c:v>213815</c:v>
                </c:pt>
                <c:pt idx="8">
                  <c:v>212725</c:v>
                </c:pt>
                <c:pt idx="9">
                  <c:v>231796</c:v>
                </c:pt>
                <c:pt idx="10">
                  <c:v>282000</c:v>
                </c:pt>
                <c:pt idx="11">
                  <c:v>282000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717-47BD-952B-F7C9B4C4B6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32239184"/>
        <c:axId val="-1032237008"/>
      </c:barChart>
      <c:catAx>
        <c:axId val="-10322391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37008"/>
        <c:crosses val="autoZero"/>
        <c:auto val="1"/>
        <c:lblAlgn val="ctr"/>
        <c:lblOffset val="100"/>
        <c:noMultiLvlLbl val="0"/>
      </c:catAx>
      <c:valAx>
        <c:axId val="-1032237008"/>
        <c:scaling>
          <c:orientation val="minMax"/>
          <c:max val="5000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_);_(@_)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venir LT Std 45 Book" panose="020B0502020203020204" pitchFamily="34" charset="0"/>
                <a:ea typeface="+mn-ea"/>
                <a:cs typeface="+mn-cs"/>
              </a:defRPr>
            </a:pPr>
            <a:endParaRPr lang="en-US"/>
          </a:p>
        </c:txPr>
        <c:crossAx val="-1032239184"/>
        <c:crosses val="autoZero"/>
        <c:crossBetween val="between"/>
        <c:majorUnit val="50000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>
          <a:latin typeface="Avenir LT Std 45 Book" panose="020B0502020203020204" pitchFamily="34" charset="0"/>
        </a:defRPr>
      </a:pPr>
      <a:endParaRPr lang="en-US"/>
    </a:p>
  </c:txPr>
  <c:externalData r:id="rId3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In-District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Sheet1!$A$2:$A$12</c:f>
              <c:strCache>
                <c:ptCount val="11"/>
                <c:pt idx="0">
                  <c:v>2015-16</c:v>
                </c:pt>
                <c:pt idx="1">
                  <c:v>2016-17</c:v>
                </c:pt>
                <c:pt idx="2">
                  <c:v>2017-18</c:v>
                </c:pt>
                <c:pt idx="3">
                  <c:v>2018-19</c:v>
                </c:pt>
                <c:pt idx="4">
                  <c:v>2019-20</c:v>
                </c:pt>
                <c:pt idx="5">
                  <c:v>2020-21</c:v>
                </c:pt>
                <c:pt idx="6">
                  <c:v>2021-22 </c:v>
                </c:pt>
                <c:pt idx="7">
                  <c:v>2022-23</c:v>
                </c:pt>
                <c:pt idx="8">
                  <c:v>2023-24</c:v>
                </c:pt>
                <c:pt idx="9">
                  <c:v>2024-25
bdgt</c:v>
                </c:pt>
                <c:pt idx="10">
                  <c:v>2025-26
est</c:v>
                </c:pt>
              </c:strCache>
            </c:strRef>
          </c:cat>
          <c:val>
            <c:numRef>
              <c:f>Sheet1!$B$2:$B$12</c:f>
              <c:numCache>
                <c:formatCode>"$"#,##0</c:formatCode>
                <c:ptCount val="11"/>
                <c:pt idx="0">
                  <c:v>4491905</c:v>
                </c:pt>
                <c:pt idx="1">
                  <c:v>4665050</c:v>
                </c:pt>
                <c:pt idx="2">
                  <c:v>4764512</c:v>
                </c:pt>
                <c:pt idx="3">
                  <c:v>5024135</c:v>
                </c:pt>
                <c:pt idx="4">
                  <c:v>4652368</c:v>
                </c:pt>
                <c:pt idx="5">
                  <c:v>4616446</c:v>
                </c:pt>
                <c:pt idx="6">
                  <c:v>4923033</c:v>
                </c:pt>
                <c:pt idx="7">
                  <c:v>5488847</c:v>
                </c:pt>
                <c:pt idx="8">
                  <c:v>5578249</c:v>
                </c:pt>
                <c:pt idx="9">
                  <c:v>6515740</c:v>
                </c:pt>
                <c:pt idx="10">
                  <c:v>6417556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F9-495A-A7BB-7F3E4E45293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Contractor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Sheet1!$A$2:$A$12</c:f>
              <c:strCache>
                <c:ptCount val="11"/>
                <c:pt idx="0">
                  <c:v>2015-16</c:v>
                </c:pt>
                <c:pt idx="1">
                  <c:v>2016-17</c:v>
                </c:pt>
                <c:pt idx="2">
                  <c:v>2017-18</c:v>
                </c:pt>
                <c:pt idx="3">
                  <c:v>2018-19</c:v>
                </c:pt>
                <c:pt idx="4">
                  <c:v>2019-20</c:v>
                </c:pt>
                <c:pt idx="5">
                  <c:v>2020-21</c:v>
                </c:pt>
                <c:pt idx="6">
                  <c:v>2021-22 </c:v>
                </c:pt>
                <c:pt idx="7">
                  <c:v>2022-23</c:v>
                </c:pt>
                <c:pt idx="8">
                  <c:v>2023-24</c:v>
                </c:pt>
                <c:pt idx="9">
                  <c:v>2024-25
bdgt</c:v>
                </c:pt>
                <c:pt idx="10">
                  <c:v>2025-26
est</c:v>
                </c:pt>
              </c:strCache>
            </c:strRef>
          </c:cat>
          <c:val>
            <c:numRef>
              <c:f>Sheet1!$C$2:$C$12</c:f>
              <c:numCache>
                <c:formatCode>"$"#,##0</c:formatCode>
                <c:ptCount val="11"/>
                <c:pt idx="0">
                  <c:v>9384412</c:v>
                </c:pt>
                <c:pt idx="1">
                  <c:v>9287176</c:v>
                </c:pt>
                <c:pt idx="2">
                  <c:v>9627760</c:v>
                </c:pt>
                <c:pt idx="3">
                  <c:v>9719741</c:v>
                </c:pt>
                <c:pt idx="4">
                  <c:v>6565079</c:v>
                </c:pt>
                <c:pt idx="5">
                  <c:v>9414148</c:v>
                </c:pt>
                <c:pt idx="6">
                  <c:v>10623120</c:v>
                </c:pt>
                <c:pt idx="7">
                  <c:v>10462478</c:v>
                </c:pt>
                <c:pt idx="8">
                  <c:v>10624814</c:v>
                </c:pt>
                <c:pt idx="9">
                  <c:v>12200000</c:v>
                </c:pt>
                <c:pt idx="10">
                  <c:v>12500000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3F9-495A-A7BB-7F3E4E45293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BOCES</c:v>
                </c:pt>
              </c:strCache>
            </c:strRef>
          </c:tx>
          <c:spPr>
            <a:solidFill>
              <a:srgbClr val="E838C6"/>
            </a:solidFill>
            <a:ln>
              <a:noFill/>
            </a:ln>
            <a:effectLst/>
          </c:spPr>
          <c:invertIfNegative val="0"/>
          <c:cat>
            <c:strRef>
              <c:f>Sheet1!$A$2:$A$12</c:f>
              <c:strCache>
                <c:ptCount val="11"/>
                <c:pt idx="0">
                  <c:v>2015-16</c:v>
                </c:pt>
                <c:pt idx="1">
                  <c:v>2016-17</c:v>
                </c:pt>
                <c:pt idx="2">
                  <c:v>2017-18</c:v>
                </c:pt>
                <c:pt idx="3">
                  <c:v>2018-19</c:v>
                </c:pt>
                <c:pt idx="4">
                  <c:v>2019-20</c:v>
                </c:pt>
                <c:pt idx="5">
                  <c:v>2020-21</c:v>
                </c:pt>
                <c:pt idx="6">
                  <c:v>2021-22 </c:v>
                </c:pt>
                <c:pt idx="7">
                  <c:v>2022-23</c:v>
                </c:pt>
                <c:pt idx="8">
                  <c:v>2023-24</c:v>
                </c:pt>
                <c:pt idx="9">
                  <c:v>2024-25
bdgt</c:v>
                </c:pt>
                <c:pt idx="10">
                  <c:v>2025-26
est</c:v>
                </c:pt>
              </c:strCache>
            </c:strRef>
          </c:cat>
          <c:val>
            <c:numRef>
              <c:f>Sheet1!$D$2:$D$12</c:f>
              <c:numCache>
                <c:formatCode>"$"#,##0</c:formatCode>
                <c:ptCount val="11"/>
                <c:pt idx="0">
                  <c:v>11528</c:v>
                </c:pt>
                <c:pt idx="1">
                  <c:v>22750</c:v>
                </c:pt>
                <c:pt idx="2">
                  <c:v>0</c:v>
                </c:pt>
                <c:pt idx="3">
                  <c:v>16180</c:v>
                </c:pt>
                <c:pt idx="4">
                  <c:v>34433</c:v>
                </c:pt>
                <c:pt idx="5">
                  <c:v>527481</c:v>
                </c:pt>
                <c:pt idx="6">
                  <c:v>25545</c:v>
                </c:pt>
                <c:pt idx="7">
                  <c:v>20145</c:v>
                </c:pt>
                <c:pt idx="8">
                  <c:v>210500</c:v>
                </c:pt>
                <c:pt idx="9">
                  <c:v>200000</c:v>
                </c:pt>
                <c:pt idx="10">
                  <c:v>100000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3F9-495A-A7BB-7F3E4E45293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  <c:axId val="1401790992"/>
        <c:axId val="994194960"/>
      </c:barChart>
      <c:catAx>
        <c:axId val="1401790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94194960"/>
        <c:crosses val="autoZero"/>
        <c:auto val="1"/>
        <c:lblAlgn val="ctr"/>
        <c:lblOffset val="100"/>
        <c:noMultiLvlLbl val="0"/>
      </c:catAx>
      <c:valAx>
        <c:axId val="9941949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$&quot;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01790992"/>
        <c:crosses val="autoZero"/>
        <c:crossBetween val="between"/>
        <c:dispUnits>
          <c:builtInUnit val="million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Sheet1!$D$8:$D$19</cx:f>
        <cx:lvl ptCount="12">
          <cx:pt idx="0">Administrators</cx:pt>
          <cx:pt idx="1">Clerical</cx:pt>
          <cx:pt idx="2">Drivers/Bus Mechanics</cx:pt>
          <cx:pt idx="3">Facilities</cx:pt>
          <cx:pt idx="4">Food Services</cx:pt>
          <cx:pt idx="5">Managerial/Confidential</cx:pt>
          <cx:pt idx="6">Monitors</cx:pt>
          <cx:pt idx="7">Paras</cx:pt>
          <cx:pt idx="8">Security</cx:pt>
          <cx:pt idx="9">Sub Teachers</cx:pt>
          <cx:pt idx="10">Subs (other)</cx:pt>
          <cx:pt idx="11">Teachers</cx:pt>
        </cx:lvl>
      </cx:strDim>
      <cx:numDim type="val">
        <cx:f>Sheet1!$E$8:$E$19</cx:f>
        <cx:lvl ptCount="12" formatCode="General">
          <cx:pt idx="0">41</cx:pt>
          <cx:pt idx="1">87</cx:pt>
          <cx:pt idx="2">56</cx:pt>
          <cx:pt idx="3">88</cx:pt>
          <cx:pt idx="4">48</cx:pt>
          <cx:pt idx="5">35</cx:pt>
          <cx:pt idx="6">123</cx:pt>
          <cx:pt idx="7">480</cx:pt>
          <cx:pt idx="8">51</cx:pt>
          <cx:pt idx="9">110</cx:pt>
          <cx:pt idx="10">70</cx:pt>
          <cx:pt idx="11">747</cx:pt>
        </cx:lvl>
      </cx:numDim>
    </cx:data>
  </cx:chartData>
  <cx:chart>
    <cx:plotArea>
      <cx:plotAreaRegion>
        <cx:series layoutId="funnel" uniqueId="{C0B45559-DEC9-42E3-8A24-BC08BDDB1933}">
          <cx:tx>
            <cx:txData>
              <cx:f>Sheet1!$E$7</cx:f>
              <cx:v># employees</cx:v>
            </cx:txData>
          </cx:tx>
          <cx:spPr>
            <a:solidFill>
              <a:srgbClr val="00B050"/>
            </a:solidFill>
          </cx:spPr>
          <cx:dataLabels>
            <cx:txPr>
              <a:bodyPr spcFirstLastPara="1" vertOverflow="ellipsis" horzOverflow="overflow" wrap="square" lIns="0" tIns="0" rIns="0" bIns="0" anchor="ctr" anchorCtr="1"/>
              <a:lstStyle/>
              <a:p>
                <a:pPr algn="ctr" rtl="0">
                  <a:defRPr sz="1400">
                    <a:solidFill>
                      <a:schemeClr val="bg1"/>
                    </a:solidFill>
                    <a:latin typeface="Avenir LT Std 45 Book" panose="020B0502020203020204" pitchFamily="34" charset="0"/>
                    <a:ea typeface="Avenir LT Std 45 Book" panose="020B0502020203020204" pitchFamily="34" charset="0"/>
                    <a:cs typeface="Avenir LT Std 45 Book" panose="020B0502020203020204" pitchFamily="34" charset="0"/>
                  </a:defRPr>
                </a:pPr>
                <a:endParaRPr lang="en-US" sz="1400" b="0" i="0" u="none" strike="noStrike" baseline="0">
                  <a:solidFill>
                    <a:schemeClr val="bg1"/>
                  </a:solidFill>
                  <a:latin typeface="Avenir LT Std 45 Book" panose="020B0502020203020204" pitchFamily="34" charset="0"/>
                </a:endParaRPr>
              </a:p>
            </cx:txPr>
            <cx:visibility seriesName="0" categoryName="0" value="1"/>
          </cx:dataLabels>
          <cx:dataId val="0"/>
        </cx:series>
      </cx:plotAreaRegion>
      <cx:axis id="0">
        <cx:catScaling gapWidth="0.0599999987"/>
        <cx:tickLabels/>
        <cx:txPr>
          <a:bodyPr spcFirstLastPara="1" vertOverflow="ellipsis" horzOverflow="overflow" wrap="square" lIns="0" tIns="0" rIns="0" bIns="0" anchor="ctr" anchorCtr="1"/>
          <a:lstStyle/>
          <a:p>
            <a:pPr algn="ctr" rtl="0">
              <a:defRPr sz="1050" b="1">
                <a:latin typeface="Avenir LT Std 45 Book" panose="020B0502020203020204" pitchFamily="34" charset="0"/>
                <a:ea typeface="Avenir LT Std 45 Book" panose="020B0502020203020204" pitchFamily="34" charset="0"/>
                <a:cs typeface="Avenir LT Std 45 Book" panose="020B0502020203020204" pitchFamily="34" charset="0"/>
              </a:defRPr>
            </a:pPr>
            <a:endParaRPr lang="en-US" sz="1050" b="1" i="0" u="none" strike="noStrike" baseline="0">
              <a:solidFill>
                <a:prstClr val="black">
                  <a:lumMod val="65000"/>
                  <a:lumOff val="35000"/>
                </a:prstClr>
              </a:solidFill>
              <a:latin typeface="Avenir LT Std 45 Book" panose="020B0502020203020204" pitchFamily="34" charset="0"/>
            </a:endParaRPr>
          </a:p>
        </cx:txPr>
      </cx:axis>
    </cx:plotArea>
  </cx:chart>
  <cx:clrMapOvr bg1="lt1" tx1="dk1" bg2="lt2" tx2="dk2" accent1="accent1" accent2="accent2" accent3="accent3" accent4="accent4" accent5="accent5" accent6="accent6" hlink="hlink" folHlink="folHlink"/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6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1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051605-C387-4B41-8DDC-31B4DDFACA73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FF3CFD59-E4F9-4757-A0C7-33EA9E655234}">
      <dgm:prSet phldrT="[Text]"/>
      <dgm:spPr>
        <a:solidFill>
          <a:srgbClr val="C00000">
            <a:alpha val="40000"/>
          </a:srgbClr>
        </a:solidFill>
      </dgm:spPr>
      <dgm:t>
        <a:bodyPr/>
        <a:lstStyle/>
        <a:p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Employee contribution rates &amp; known versus projected premium increases</a:t>
          </a:r>
        </a:p>
      </dgm:t>
    </dgm:pt>
    <dgm:pt modelId="{6642274B-A126-4C7E-914F-50B8ED05D576}" type="parTrans" cxnId="{0405E05D-B62C-4D5B-88CC-612A56B3841F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407530A9-A3AD-4404-877E-CC0958BD48FD}" type="sibTrans" cxnId="{0405E05D-B62C-4D5B-88CC-612A56B3841F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A9AE11A3-DBBE-4187-9967-17FD9B43A397}">
      <dgm:prSet phldrT="[Text]"/>
      <dgm:spPr>
        <a:solidFill>
          <a:srgbClr val="009900">
            <a:alpha val="40000"/>
          </a:srgbClr>
        </a:solidFill>
      </dgm:spPr>
      <dgm:t>
        <a:bodyPr/>
        <a:lstStyle/>
        <a:p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Individual </a:t>
          </a:r>
          <a:b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</a:br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versus Family </a:t>
          </a:r>
          <a:b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</a:br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plan mix</a:t>
          </a:r>
        </a:p>
      </dgm:t>
    </dgm:pt>
    <dgm:pt modelId="{F4221C67-0C15-4FDC-BFA6-AC59A53A8C26}" type="parTrans" cxnId="{3C92DFD0-F572-40FA-AE9E-B8A50C33D93E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CFBAA09E-9F8B-4E2A-B9B0-CF1E5B6FF93F}" type="sibTrans" cxnId="{3C92DFD0-F572-40FA-AE9E-B8A50C33D93E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B9DBD034-196D-4B40-A249-DB229C550743}">
      <dgm:prSet phldrT="[Text]"/>
      <dgm:spPr>
        <a:solidFill>
          <a:srgbClr val="FFCC66"/>
        </a:solidFill>
      </dgm:spPr>
      <dgm:t>
        <a:bodyPr/>
        <a:lstStyle/>
        <a:p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New versus </a:t>
          </a:r>
          <a:b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</a:br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exiting participants</a:t>
          </a:r>
        </a:p>
      </dgm:t>
    </dgm:pt>
    <dgm:pt modelId="{1046BEDB-0C92-4D01-87E1-627C9CEE29FB}" type="parTrans" cxnId="{996544DF-B2A5-405D-BA0F-1B0A9385F20C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4EB883D1-327B-4500-A1A1-F81D32D4C2ED}" type="sibTrans" cxnId="{996544DF-B2A5-405D-BA0F-1B0A9385F20C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0738FCCB-84C2-4DD6-A498-2B77495C4BBD}">
      <dgm:prSet phldrT="[Text]"/>
      <dgm:spPr>
        <a:solidFill>
          <a:srgbClr val="CC99FF"/>
        </a:solidFill>
      </dgm:spPr>
      <dgm:t>
        <a:bodyPr/>
        <a:lstStyle/>
        <a:p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HIP/Emblem vs. NYSHIP/Empire vs. NYSHIP/</a:t>
          </a:r>
          <a:r>
            <a:rPr lang="en-US" b="1" strike="sngStrike" dirty="0">
              <a:solidFill>
                <a:schemeClr val="tx1"/>
              </a:solidFill>
              <a:latin typeface="Avenir LT Std 45 Book" panose="020B0502020203020204" pitchFamily="34" charset="0"/>
            </a:rPr>
            <a:t>Excelsior</a:t>
          </a:r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 participant mix</a:t>
          </a:r>
        </a:p>
      </dgm:t>
    </dgm:pt>
    <dgm:pt modelId="{CF98B616-158E-4454-88DE-F0AEC4CE4466}" type="parTrans" cxnId="{7D1BDB56-5460-49EA-9011-F481139FD191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E7FA7195-7AC1-4CA8-9DD3-4E7129B771C3}" type="sibTrans" cxnId="{7D1BDB56-5460-49EA-9011-F481139FD191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FDDDFA56-9034-45A6-8BCC-B1539D3143E2}">
      <dgm:prSet phldrT="[Text]"/>
      <dgm:spPr>
        <a:solidFill>
          <a:srgbClr val="FF99CC"/>
        </a:solidFill>
      </dgm:spPr>
      <dgm:t>
        <a:bodyPr/>
        <a:lstStyle/>
        <a:p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Affordable Care Act requirements</a:t>
          </a:r>
        </a:p>
      </dgm:t>
    </dgm:pt>
    <dgm:pt modelId="{F035E3E6-E131-478F-A4DF-9009221EA063}" type="parTrans" cxnId="{DF64AAA5-0A30-4D4D-951A-94C78CAF46AD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B5919D0B-CEED-4538-8459-AFD1C4B2A16B}" type="sibTrans" cxnId="{DF64AAA5-0A30-4D4D-951A-94C78CAF46AD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5580EC05-51A7-4B01-87DF-74FAD8139133}">
      <dgm:prSet phldrT="[Text]"/>
      <dgm:spPr>
        <a:solidFill>
          <a:srgbClr val="B685DB"/>
        </a:solidFill>
      </dgm:spPr>
      <dgm:t>
        <a:bodyPr/>
        <a:lstStyle/>
        <a:p>
          <a:r>
            <a:rPr lang="en-US" b="1" dirty="0">
              <a:solidFill>
                <a:schemeClr val="tx1"/>
              </a:solidFill>
              <a:latin typeface="Avenir LT Std 45 Book" panose="020B0502020203020204" pitchFamily="34" charset="0"/>
            </a:rPr>
            <a:t>Medicare Part B premium reimbursements</a:t>
          </a:r>
        </a:p>
      </dgm:t>
    </dgm:pt>
    <dgm:pt modelId="{A5C340DA-63CE-4FD8-B463-62503B9F956C}" type="parTrans" cxnId="{7D99D085-ED17-41DF-A0CB-7E2F0D9ED972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6A5E493F-A0B9-445C-9F0F-6C8C0F957960}" type="sibTrans" cxnId="{7D99D085-ED17-41DF-A0CB-7E2F0D9ED972}">
      <dgm:prSet/>
      <dgm:spPr/>
      <dgm:t>
        <a:bodyPr/>
        <a:lstStyle/>
        <a:p>
          <a:endParaRPr lang="en-US">
            <a:latin typeface="Avenir LT Std 45 Book" panose="020B0502020203020204" pitchFamily="34" charset="0"/>
          </a:endParaRPr>
        </a:p>
      </dgm:t>
    </dgm:pt>
    <dgm:pt modelId="{DAC7716A-48D8-479E-94A1-CBEF5494AA31}" type="pres">
      <dgm:prSet presAssocID="{E0051605-C387-4B41-8DDC-31B4DDFACA73}" presName="compositeShape" presStyleCnt="0">
        <dgm:presLayoutVars>
          <dgm:chMax val="7"/>
          <dgm:dir/>
          <dgm:resizeHandles val="exact"/>
        </dgm:presLayoutVars>
      </dgm:prSet>
      <dgm:spPr/>
    </dgm:pt>
    <dgm:pt modelId="{EE311FDB-E3A1-484F-9783-D8D995F3A5F0}" type="pres">
      <dgm:prSet presAssocID="{E0051605-C387-4B41-8DDC-31B4DDFACA73}" presName="wedge1" presStyleLbl="node1" presStyleIdx="0" presStyleCnt="6"/>
      <dgm:spPr/>
    </dgm:pt>
    <dgm:pt modelId="{3EAEB2CA-70AD-4DFC-B6B0-C64BD49355B8}" type="pres">
      <dgm:prSet presAssocID="{E0051605-C387-4B41-8DDC-31B4DDFACA73}" presName="dummy1a" presStyleCnt="0"/>
      <dgm:spPr/>
    </dgm:pt>
    <dgm:pt modelId="{3FC5885A-C916-4E5F-AC6E-98D96C1B20F8}" type="pres">
      <dgm:prSet presAssocID="{E0051605-C387-4B41-8DDC-31B4DDFACA73}" presName="dummy1b" presStyleCnt="0"/>
      <dgm:spPr/>
    </dgm:pt>
    <dgm:pt modelId="{F83242E1-3AE6-44AC-B13F-5EDBA31553A5}" type="pres">
      <dgm:prSet presAssocID="{E0051605-C387-4B41-8DDC-31B4DDFACA73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CEE7918E-AF9D-4C39-A6CE-A7019DE828E2}" type="pres">
      <dgm:prSet presAssocID="{E0051605-C387-4B41-8DDC-31B4DDFACA73}" presName="wedge2" presStyleLbl="node1" presStyleIdx="1" presStyleCnt="6"/>
      <dgm:spPr/>
    </dgm:pt>
    <dgm:pt modelId="{52CED208-7257-499D-BEEC-2D7266044DBE}" type="pres">
      <dgm:prSet presAssocID="{E0051605-C387-4B41-8DDC-31B4DDFACA73}" presName="dummy2a" presStyleCnt="0"/>
      <dgm:spPr/>
    </dgm:pt>
    <dgm:pt modelId="{CF6148B1-9A54-4E34-86C3-847B833DB801}" type="pres">
      <dgm:prSet presAssocID="{E0051605-C387-4B41-8DDC-31B4DDFACA73}" presName="dummy2b" presStyleCnt="0"/>
      <dgm:spPr/>
    </dgm:pt>
    <dgm:pt modelId="{7FA5A21B-ED85-4F84-867C-CBE0D7A7BE0E}" type="pres">
      <dgm:prSet presAssocID="{E0051605-C387-4B41-8DDC-31B4DDFACA73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06039967-89BB-4C87-BE46-10CE2D17B96C}" type="pres">
      <dgm:prSet presAssocID="{E0051605-C387-4B41-8DDC-31B4DDFACA73}" presName="wedge3" presStyleLbl="node1" presStyleIdx="2" presStyleCnt="6"/>
      <dgm:spPr/>
    </dgm:pt>
    <dgm:pt modelId="{3F446804-164F-420C-BE35-0C28C6D61C1D}" type="pres">
      <dgm:prSet presAssocID="{E0051605-C387-4B41-8DDC-31B4DDFACA73}" presName="dummy3a" presStyleCnt="0"/>
      <dgm:spPr/>
    </dgm:pt>
    <dgm:pt modelId="{CD65CCE1-2646-4857-A59E-B012DFB11992}" type="pres">
      <dgm:prSet presAssocID="{E0051605-C387-4B41-8DDC-31B4DDFACA73}" presName="dummy3b" presStyleCnt="0"/>
      <dgm:spPr/>
    </dgm:pt>
    <dgm:pt modelId="{5BBAF874-2B33-4828-B794-836461060524}" type="pres">
      <dgm:prSet presAssocID="{E0051605-C387-4B41-8DDC-31B4DDFACA73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60981E3E-6A3E-4963-90E7-7C19BFB42FF0}" type="pres">
      <dgm:prSet presAssocID="{E0051605-C387-4B41-8DDC-31B4DDFACA73}" presName="wedge4" presStyleLbl="node1" presStyleIdx="3" presStyleCnt="6"/>
      <dgm:spPr/>
    </dgm:pt>
    <dgm:pt modelId="{968B777C-1F98-4DA6-BDCC-C856E99EBD8F}" type="pres">
      <dgm:prSet presAssocID="{E0051605-C387-4B41-8DDC-31B4DDFACA73}" presName="dummy4a" presStyleCnt="0"/>
      <dgm:spPr/>
    </dgm:pt>
    <dgm:pt modelId="{C29D55B2-888B-4E73-B3FB-833F0B8B4041}" type="pres">
      <dgm:prSet presAssocID="{E0051605-C387-4B41-8DDC-31B4DDFACA73}" presName="dummy4b" presStyleCnt="0"/>
      <dgm:spPr/>
    </dgm:pt>
    <dgm:pt modelId="{057483A5-62E8-47BE-A9C2-B7FDD2B2EFD0}" type="pres">
      <dgm:prSet presAssocID="{E0051605-C387-4B41-8DDC-31B4DDFACA73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E822A023-A223-45D2-B2B6-328EBFA3566F}" type="pres">
      <dgm:prSet presAssocID="{E0051605-C387-4B41-8DDC-31B4DDFACA73}" presName="wedge5" presStyleLbl="node1" presStyleIdx="4" presStyleCnt="6"/>
      <dgm:spPr>
        <a:solidFill>
          <a:srgbClr val="0070C0">
            <a:alpha val="37000"/>
          </a:srgbClr>
        </a:solidFill>
      </dgm:spPr>
    </dgm:pt>
    <dgm:pt modelId="{84D1DD4F-316F-4C17-A4D9-E04261269F76}" type="pres">
      <dgm:prSet presAssocID="{E0051605-C387-4B41-8DDC-31B4DDFACA73}" presName="dummy5a" presStyleCnt="0"/>
      <dgm:spPr/>
    </dgm:pt>
    <dgm:pt modelId="{4C43D6DD-2719-4D73-AD82-FA449D48EFC0}" type="pres">
      <dgm:prSet presAssocID="{E0051605-C387-4B41-8DDC-31B4DDFACA73}" presName="dummy5b" presStyleCnt="0"/>
      <dgm:spPr/>
    </dgm:pt>
    <dgm:pt modelId="{A72F6009-4DF2-42F1-9569-C4CF797CCDFC}" type="pres">
      <dgm:prSet presAssocID="{E0051605-C387-4B41-8DDC-31B4DDFACA73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8B10EA44-6BEA-4801-87F7-BB2FF05143F4}" type="pres">
      <dgm:prSet presAssocID="{E0051605-C387-4B41-8DDC-31B4DDFACA73}" presName="wedge6" presStyleLbl="node1" presStyleIdx="5" presStyleCnt="6"/>
      <dgm:spPr/>
    </dgm:pt>
    <dgm:pt modelId="{45B5A208-DCBE-4C36-87FA-2DFD6AD1AC2D}" type="pres">
      <dgm:prSet presAssocID="{E0051605-C387-4B41-8DDC-31B4DDFACA73}" presName="dummy6a" presStyleCnt="0"/>
      <dgm:spPr/>
    </dgm:pt>
    <dgm:pt modelId="{8658363C-7046-46F0-9E29-7DB2CBFDE87E}" type="pres">
      <dgm:prSet presAssocID="{E0051605-C387-4B41-8DDC-31B4DDFACA73}" presName="dummy6b" presStyleCnt="0"/>
      <dgm:spPr/>
    </dgm:pt>
    <dgm:pt modelId="{352B3D8B-2F7E-4488-BEDA-2ABD4B4D97FC}" type="pres">
      <dgm:prSet presAssocID="{E0051605-C387-4B41-8DDC-31B4DDFACA73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</dgm:pt>
    <dgm:pt modelId="{A74F18D2-7E67-43C1-A2ED-0E5731B87CCE}" type="pres">
      <dgm:prSet presAssocID="{407530A9-A3AD-4404-877E-CC0958BD48FD}" presName="arrowWedge1" presStyleLbl="fgSibTrans2D1" presStyleIdx="0" presStyleCnt="6"/>
      <dgm:spPr>
        <a:solidFill>
          <a:srgbClr val="C00000"/>
        </a:solidFill>
      </dgm:spPr>
    </dgm:pt>
    <dgm:pt modelId="{07CF7E28-3782-4E03-BF93-E33B99E293C1}" type="pres">
      <dgm:prSet presAssocID="{E7FA7195-7AC1-4CA8-9DD3-4E7129B771C3}" presName="arrowWedge2" presStyleLbl="fgSibTrans2D1" presStyleIdx="1" presStyleCnt="6"/>
      <dgm:spPr>
        <a:solidFill>
          <a:srgbClr val="9751CB"/>
        </a:solidFill>
      </dgm:spPr>
    </dgm:pt>
    <dgm:pt modelId="{AEE8B2E0-1E60-41E4-8164-F7E475171E1C}" type="pres">
      <dgm:prSet presAssocID="{CFBAA09E-9F8B-4E2A-B9B0-CF1E5B6FF93F}" presName="arrowWedge3" presStyleLbl="fgSibTrans2D1" presStyleIdx="2" presStyleCnt="6"/>
      <dgm:spPr>
        <a:solidFill>
          <a:srgbClr val="009900"/>
        </a:solidFill>
      </dgm:spPr>
    </dgm:pt>
    <dgm:pt modelId="{D79A8520-8F82-4397-8C43-71DD510B3BCB}" type="pres">
      <dgm:prSet presAssocID="{4EB883D1-327B-4500-A1A1-F81D32D4C2ED}" presName="arrowWedge4" presStyleLbl="fgSibTrans2D1" presStyleIdx="3" presStyleCnt="6"/>
      <dgm:spPr>
        <a:solidFill>
          <a:srgbClr val="FF9900"/>
        </a:solidFill>
      </dgm:spPr>
    </dgm:pt>
    <dgm:pt modelId="{3E27B493-B0BB-4999-8CBA-E66359883773}" type="pres">
      <dgm:prSet presAssocID="{6A5E493F-A0B9-445C-9F0F-6C8C0F957960}" presName="arrowWedge5" presStyleLbl="fgSibTrans2D1" presStyleIdx="4" presStyleCnt="6"/>
      <dgm:spPr>
        <a:solidFill>
          <a:srgbClr val="0070C0"/>
        </a:solidFill>
      </dgm:spPr>
    </dgm:pt>
    <dgm:pt modelId="{9989665F-73E4-4FB6-AD40-CA5266D26AB6}" type="pres">
      <dgm:prSet presAssocID="{B5919D0B-CEED-4538-8459-AFD1C4B2A16B}" presName="arrowWedge6" presStyleLbl="fgSibTrans2D1" presStyleIdx="5" presStyleCnt="6"/>
      <dgm:spPr>
        <a:solidFill>
          <a:srgbClr val="FF3399"/>
        </a:solidFill>
      </dgm:spPr>
    </dgm:pt>
  </dgm:ptLst>
  <dgm:cxnLst>
    <dgm:cxn modelId="{6EEB5C0E-2F9C-45EE-9A2F-AE15CEC0801D}" type="presOf" srcId="{B9DBD034-196D-4B40-A249-DB229C550743}" destId="{60981E3E-6A3E-4963-90E7-7C19BFB42FF0}" srcOrd="0" destOrd="0" presId="urn:microsoft.com/office/officeart/2005/8/layout/cycle8"/>
    <dgm:cxn modelId="{D957B01D-1060-4D84-86F0-3DE1A4ACBD8E}" type="presOf" srcId="{A9AE11A3-DBBE-4187-9967-17FD9B43A397}" destId="{06039967-89BB-4C87-BE46-10CE2D17B96C}" srcOrd="0" destOrd="0" presId="urn:microsoft.com/office/officeart/2005/8/layout/cycle8"/>
    <dgm:cxn modelId="{A0D02A3A-794C-49EF-B080-FBB299E97A58}" type="presOf" srcId="{E0051605-C387-4B41-8DDC-31B4DDFACA73}" destId="{DAC7716A-48D8-479E-94A1-CBEF5494AA31}" srcOrd="0" destOrd="0" presId="urn:microsoft.com/office/officeart/2005/8/layout/cycle8"/>
    <dgm:cxn modelId="{0405E05D-B62C-4D5B-88CC-612A56B3841F}" srcId="{E0051605-C387-4B41-8DDC-31B4DDFACA73}" destId="{FF3CFD59-E4F9-4757-A0C7-33EA9E655234}" srcOrd="0" destOrd="0" parTransId="{6642274B-A126-4C7E-914F-50B8ED05D576}" sibTransId="{407530A9-A3AD-4404-877E-CC0958BD48FD}"/>
    <dgm:cxn modelId="{03E67C63-954E-4EE2-A371-D7132D2B32A8}" type="presOf" srcId="{FDDDFA56-9034-45A6-8BCC-B1539D3143E2}" destId="{8B10EA44-6BEA-4801-87F7-BB2FF05143F4}" srcOrd="0" destOrd="0" presId="urn:microsoft.com/office/officeart/2005/8/layout/cycle8"/>
    <dgm:cxn modelId="{15B33B45-FBF5-4E08-A9F3-420B98909A2F}" type="presOf" srcId="{0738FCCB-84C2-4DD6-A498-2B77495C4BBD}" destId="{CEE7918E-AF9D-4C39-A6CE-A7019DE828E2}" srcOrd="0" destOrd="0" presId="urn:microsoft.com/office/officeart/2005/8/layout/cycle8"/>
    <dgm:cxn modelId="{7D1BDB56-5460-49EA-9011-F481139FD191}" srcId="{E0051605-C387-4B41-8DDC-31B4DDFACA73}" destId="{0738FCCB-84C2-4DD6-A498-2B77495C4BBD}" srcOrd="1" destOrd="0" parTransId="{CF98B616-158E-4454-88DE-F0AEC4CE4466}" sibTransId="{E7FA7195-7AC1-4CA8-9DD3-4E7129B771C3}"/>
    <dgm:cxn modelId="{7D99D085-ED17-41DF-A0CB-7E2F0D9ED972}" srcId="{E0051605-C387-4B41-8DDC-31B4DDFACA73}" destId="{5580EC05-51A7-4B01-87DF-74FAD8139133}" srcOrd="4" destOrd="0" parTransId="{A5C340DA-63CE-4FD8-B463-62503B9F956C}" sibTransId="{6A5E493F-A0B9-445C-9F0F-6C8C0F957960}"/>
    <dgm:cxn modelId="{A2E6288A-E84E-4D8B-BE33-4E267839AB09}" type="presOf" srcId="{A9AE11A3-DBBE-4187-9967-17FD9B43A397}" destId="{5BBAF874-2B33-4828-B794-836461060524}" srcOrd="1" destOrd="0" presId="urn:microsoft.com/office/officeart/2005/8/layout/cycle8"/>
    <dgm:cxn modelId="{2AD4C58C-4FBE-4336-9FE2-2A4DA1B270F7}" type="presOf" srcId="{FF3CFD59-E4F9-4757-A0C7-33EA9E655234}" destId="{F83242E1-3AE6-44AC-B13F-5EDBA31553A5}" srcOrd="1" destOrd="0" presId="urn:microsoft.com/office/officeart/2005/8/layout/cycle8"/>
    <dgm:cxn modelId="{DF64AAA5-0A30-4D4D-951A-94C78CAF46AD}" srcId="{E0051605-C387-4B41-8DDC-31B4DDFACA73}" destId="{FDDDFA56-9034-45A6-8BCC-B1539D3143E2}" srcOrd="5" destOrd="0" parTransId="{F035E3E6-E131-478F-A4DF-9009221EA063}" sibTransId="{B5919D0B-CEED-4538-8459-AFD1C4B2A16B}"/>
    <dgm:cxn modelId="{C6B26EAB-018A-41D3-9FD9-0A15439F7257}" type="presOf" srcId="{0738FCCB-84C2-4DD6-A498-2B77495C4BBD}" destId="{7FA5A21B-ED85-4F84-867C-CBE0D7A7BE0E}" srcOrd="1" destOrd="0" presId="urn:microsoft.com/office/officeart/2005/8/layout/cycle8"/>
    <dgm:cxn modelId="{189ED4BE-8085-4EBE-9F44-EB4A6D07E69C}" type="presOf" srcId="{5580EC05-51A7-4B01-87DF-74FAD8139133}" destId="{E822A023-A223-45D2-B2B6-328EBFA3566F}" srcOrd="0" destOrd="0" presId="urn:microsoft.com/office/officeart/2005/8/layout/cycle8"/>
    <dgm:cxn modelId="{F0FA19C2-F51D-449B-98E3-E4EEDECA4A6B}" type="presOf" srcId="{5580EC05-51A7-4B01-87DF-74FAD8139133}" destId="{A72F6009-4DF2-42F1-9569-C4CF797CCDFC}" srcOrd="1" destOrd="0" presId="urn:microsoft.com/office/officeart/2005/8/layout/cycle8"/>
    <dgm:cxn modelId="{DBE4E6C3-268D-437A-B854-50BA3EAE9435}" type="presOf" srcId="{B9DBD034-196D-4B40-A249-DB229C550743}" destId="{057483A5-62E8-47BE-A9C2-B7FDD2B2EFD0}" srcOrd="1" destOrd="0" presId="urn:microsoft.com/office/officeart/2005/8/layout/cycle8"/>
    <dgm:cxn modelId="{3C92DFD0-F572-40FA-AE9E-B8A50C33D93E}" srcId="{E0051605-C387-4B41-8DDC-31B4DDFACA73}" destId="{A9AE11A3-DBBE-4187-9967-17FD9B43A397}" srcOrd="2" destOrd="0" parTransId="{F4221C67-0C15-4FDC-BFA6-AC59A53A8C26}" sibTransId="{CFBAA09E-9F8B-4E2A-B9B0-CF1E5B6FF93F}"/>
    <dgm:cxn modelId="{B9F1BDD9-FA3F-498D-98D5-34D0623F2F67}" type="presOf" srcId="{FDDDFA56-9034-45A6-8BCC-B1539D3143E2}" destId="{352B3D8B-2F7E-4488-BEDA-2ABD4B4D97FC}" srcOrd="1" destOrd="0" presId="urn:microsoft.com/office/officeart/2005/8/layout/cycle8"/>
    <dgm:cxn modelId="{996544DF-B2A5-405D-BA0F-1B0A9385F20C}" srcId="{E0051605-C387-4B41-8DDC-31B4DDFACA73}" destId="{B9DBD034-196D-4B40-A249-DB229C550743}" srcOrd="3" destOrd="0" parTransId="{1046BEDB-0C92-4D01-87E1-627C9CEE29FB}" sibTransId="{4EB883D1-327B-4500-A1A1-F81D32D4C2ED}"/>
    <dgm:cxn modelId="{346C95F0-48E9-435A-AB28-B13D62FFEF96}" type="presOf" srcId="{FF3CFD59-E4F9-4757-A0C7-33EA9E655234}" destId="{EE311FDB-E3A1-484F-9783-D8D995F3A5F0}" srcOrd="0" destOrd="0" presId="urn:microsoft.com/office/officeart/2005/8/layout/cycle8"/>
    <dgm:cxn modelId="{AC8DA8EF-00B5-441D-8C37-F2C4EC59AB84}" type="presParOf" srcId="{DAC7716A-48D8-479E-94A1-CBEF5494AA31}" destId="{EE311FDB-E3A1-484F-9783-D8D995F3A5F0}" srcOrd="0" destOrd="0" presId="urn:microsoft.com/office/officeart/2005/8/layout/cycle8"/>
    <dgm:cxn modelId="{AECD8C95-421B-46F3-9458-362E323EBA09}" type="presParOf" srcId="{DAC7716A-48D8-479E-94A1-CBEF5494AA31}" destId="{3EAEB2CA-70AD-4DFC-B6B0-C64BD49355B8}" srcOrd="1" destOrd="0" presId="urn:microsoft.com/office/officeart/2005/8/layout/cycle8"/>
    <dgm:cxn modelId="{5B47111C-6E7E-4DA4-BA33-C90AD33E8AAD}" type="presParOf" srcId="{DAC7716A-48D8-479E-94A1-CBEF5494AA31}" destId="{3FC5885A-C916-4E5F-AC6E-98D96C1B20F8}" srcOrd="2" destOrd="0" presId="urn:microsoft.com/office/officeart/2005/8/layout/cycle8"/>
    <dgm:cxn modelId="{968CEC6A-A851-46F3-9690-353B7E1527B6}" type="presParOf" srcId="{DAC7716A-48D8-479E-94A1-CBEF5494AA31}" destId="{F83242E1-3AE6-44AC-B13F-5EDBA31553A5}" srcOrd="3" destOrd="0" presId="urn:microsoft.com/office/officeart/2005/8/layout/cycle8"/>
    <dgm:cxn modelId="{15875A96-3C1D-4BCF-BA73-1D5DC608CB89}" type="presParOf" srcId="{DAC7716A-48D8-479E-94A1-CBEF5494AA31}" destId="{CEE7918E-AF9D-4C39-A6CE-A7019DE828E2}" srcOrd="4" destOrd="0" presId="urn:microsoft.com/office/officeart/2005/8/layout/cycle8"/>
    <dgm:cxn modelId="{9B1E5166-D656-43AB-9DC4-16AE28A085E9}" type="presParOf" srcId="{DAC7716A-48D8-479E-94A1-CBEF5494AA31}" destId="{52CED208-7257-499D-BEEC-2D7266044DBE}" srcOrd="5" destOrd="0" presId="urn:microsoft.com/office/officeart/2005/8/layout/cycle8"/>
    <dgm:cxn modelId="{F646EEAB-325A-4831-A886-F64DAA3AC9FC}" type="presParOf" srcId="{DAC7716A-48D8-479E-94A1-CBEF5494AA31}" destId="{CF6148B1-9A54-4E34-86C3-847B833DB801}" srcOrd="6" destOrd="0" presId="urn:microsoft.com/office/officeart/2005/8/layout/cycle8"/>
    <dgm:cxn modelId="{3BA993EB-EACE-4B42-928A-9FBD414C3248}" type="presParOf" srcId="{DAC7716A-48D8-479E-94A1-CBEF5494AA31}" destId="{7FA5A21B-ED85-4F84-867C-CBE0D7A7BE0E}" srcOrd="7" destOrd="0" presId="urn:microsoft.com/office/officeart/2005/8/layout/cycle8"/>
    <dgm:cxn modelId="{1E0BA2C6-C137-44E5-8533-8623239200A5}" type="presParOf" srcId="{DAC7716A-48D8-479E-94A1-CBEF5494AA31}" destId="{06039967-89BB-4C87-BE46-10CE2D17B96C}" srcOrd="8" destOrd="0" presId="urn:microsoft.com/office/officeart/2005/8/layout/cycle8"/>
    <dgm:cxn modelId="{5D616596-6E42-4743-90BC-D22BAEE4E87C}" type="presParOf" srcId="{DAC7716A-48D8-479E-94A1-CBEF5494AA31}" destId="{3F446804-164F-420C-BE35-0C28C6D61C1D}" srcOrd="9" destOrd="0" presId="urn:microsoft.com/office/officeart/2005/8/layout/cycle8"/>
    <dgm:cxn modelId="{489890AC-CD54-48D3-9244-ED6B9D52BBEE}" type="presParOf" srcId="{DAC7716A-48D8-479E-94A1-CBEF5494AA31}" destId="{CD65CCE1-2646-4857-A59E-B012DFB11992}" srcOrd="10" destOrd="0" presId="urn:microsoft.com/office/officeart/2005/8/layout/cycle8"/>
    <dgm:cxn modelId="{1E854949-5E37-4763-A9F4-9CF342FC245B}" type="presParOf" srcId="{DAC7716A-48D8-479E-94A1-CBEF5494AA31}" destId="{5BBAF874-2B33-4828-B794-836461060524}" srcOrd="11" destOrd="0" presId="urn:microsoft.com/office/officeart/2005/8/layout/cycle8"/>
    <dgm:cxn modelId="{03930167-405E-466A-90BD-BB0D685CA11A}" type="presParOf" srcId="{DAC7716A-48D8-479E-94A1-CBEF5494AA31}" destId="{60981E3E-6A3E-4963-90E7-7C19BFB42FF0}" srcOrd="12" destOrd="0" presId="urn:microsoft.com/office/officeart/2005/8/layout/cycle8"/>
    <dgm:cxn modelId="{70114951-A4D1-42A4-9B1D-DECBE9CD32C6}" type="presParOf" srcId="{DAC7716A-48D8-479E-94A1-CBEF5494AA31}" destId="{968B777C-1F98-4DA6-BDCC-C856E99EBD8F}" srcOrd="13" destOrd="0" presId="urn:microsoft.com/office/officeart/2005/8/layout/cycle8"/>
    <dgm:cxn modelId="{DCE431D1-AC2A-40A3-BE52-2E09FBA3BF5A}" type="presParOf" srcId="{DAC7716A-48D8-479E-94A1-CBEF5494AA31}" destId="{C29D55B2-888B-4E73-B3FB-833F0B8B4041}" srcOrd="14" destOrd="0" presId="urn:microsoft.com/office/officeart/2005/8/layout/cycle8"/>
    <dgm:cxn modelId="{B9054F7B-5ECB-4967-AC25-0E3CC3DC2D56}" type="presParOf" srcId="{DAC7716A-48D8-479E-94A1-CBEF5494AA31}" destId="{057483A5-62E8-47BE-A9C2-B7FDD2B2EFD0}" srcOrd="15" destOrd="0" presId="urn:microsoft.com/office/officeart/2005/8/layout/cycle8"/>
    <dgm:cxn modelId="{0840616D-A78F-41EB-9A8E-3042057EBC39}" type="presParOf" srcId="{DAC7716A-48D8-479E-94A1-CBEF5494AA31}" destId="{E822A023-A223-45D2-B2B6-328EBFA3566F}" srcOrd="16" destOrd="0" presId="urn:microsoft.com/office/officeart/2005/8/layout/cycle8"/>
    <dgm:cxn modelId="{DFD461FB-BF49-4F6F-BBE8-B085FE6F4CEC}" type="presParOf" srcId="{DAC7716A-48D8-479E-94A1-CBEF5494AA31}" destId="{84D1DD4F-316F-4C17-A4D9-E04261269F76}" srcOrd="17" destOrd="0" presId="urn:microsoft.com/office/officeart/2005/8/layout/cycle8"/>
    <dgm:cxn modelId="{CC6FAFF7-C3DF-46E7-B736-CFA580C517A6}" type="presParOf" srcId="{DAC7716A-48D8-479E-94A1-CBEF5494AA31}" destId="{4C43D6DD-2719-4D73-AD82-FA449D48EFC0}" srcOrd="18" destOrd="0" presId="urn:microsoft.com/office/officeart/2005/8/layout/cycle8"/>
    <dgm:cxn modelId="{035A1FB6-9F5B-4413-BB02-61EDD2953E7B}" type="presParOf" srcId="{DAC7716A-48D8-479E-94A1-CBEF5494AA31}" destId="{A72F6009-4DF2-42F1-9569-C4CF797CCDFC}" srcOrd="19" destOrd="0" presId="urn:microsoft.com/office/officeart/2005/8/layout/cycle8"/>
    <dgm:cxn modelId="{C46A6A41-25C6-4803-ADC5-45D33DF13FB4}" type="presParOf" srcId="{DAC7716A-48D8-479E-94A1-CBEF5494AA31}" destId="{8B10EA44-6BEA-4801-87F7-BB2FF05143F4}" srcOrd="20" destOrd="0" presId="urn:microsoft.com/office/officeart/2005/8/layout/cycle8"/>
    <dgm:cxn modelId="{E5343751-917F-4B48-A040-3A167D63A3C5}" type="presParOf" srcId="{DAC7716A-48D8-479E-94A1-CBEF5494AA31}" destId="{45B5A208-DCBE-4C36-87FA-2DFD6AD1AC2D}" srcOrd="21" destOrd="0" presId="urn:microsoft.com/office/officeart/2005/8/layout/cycle8"/>
    <dgm:cxn modelId="{71B32CCF-53EC-463F-A22C-144D3C4AF3DE}" type="presParOf" srcId="{DAC7716A-48D8-479E-94A1-CBEF5494AA31}" destId="{8658363C-7046-46F0-9E29-7DB2CBFDE87E}" srcOrd="22" destOrd="0" presId="urn:microsoft.com/office/officeart/2005/8/layout/cycle8"/>
    <dgm:cxn modelId="{3F413E64-D0C9-46BE-8755-032B786C9133}" type="presParOf" srcId="{DAC7716A-48D8-479E-94A1-CBEF5494AA31}" destId="{352B3D8B-2F7E-4488-BEDA-2ABD4B4D97FC}" srcOrd="23" destOrd="0" presId="urn:microsoft.com/office/officeart/2005/8/layout/cycle8"/>
    <dgm:cxn modelId="{3F2B0BB9-B7B7-40C0-B804-B00FD81B8CCA}" type="presParOf" srcId="{DAC7716A-48D8-479E-94A1-CBEF5494AA31}" destId="{A74F18D2-7E67-43C1-A2ED-0E5731B87CCE}" srcOrd="24" destOrd="0" presId="urn:microsoft.com/office/officeart/2005/8/layout/cycle8"/>
    <dgm:cxn modelId="{3527CD46-6782-4F6C-AF54-07D1FC273359}" type="presParOf" srcId="{DAC7716A-48D8-479E-94A1-CBEF5494AA31}" destId="{07CF7E28-3782-4E03-BF93-E33B99E293C1}" srcOrd="25" destOrd="0" presId="urn:microsoft.com/office/officeart/2005/8/layout/cycle8"/>
    <dgm:cxn modelId="{054F8C53-399B-403F-904E-6584707F3104}" type="presParOf" srcId="{DAC7716A-48D8-479E-94A1-CBEF5494AA31}" destId="{AEE8B2E0-1E60-41E4-8164-F7E475171E1C}" srcOrd="26" destOrd="0" presId="urn:microsoft.com/office/officeart/2005/8/layout/cycle8"/>
    <dgm:cxn modelId="{44CBBE57-4518-4A8E-9E2C-DAC54B7AB56D}" type="presParOf" srcId="{DAC7716A-48D8-479E-94A1-CBEF5494AA31}" destId="{D79A8520-8F82-4397-8C43-71DD510B3BCB}" srcOrd="27" destOrd="0" presId="urn:microsoft.com/office/officeart/2005/8/layout/cycle8"/>
    <dgm:cxn modelId="{00BF0302-C434-4668-9C65-026389E88744}" type="presParOf" srcId="{DAC7716A-48D8-479E-94A1-CBEF5494AA31}" destId="{3E27B493-B0BB-4999-8CBA-E66359883773}" srcOrd="28" destOrd="0" presId="urn:microsoft.com/office/officeart/2005/8/layout/cycle8"/>
    <dgm:cxn modelId="{3265941A-798D-4C01-9547-F9787A5A61FA}" type="presParOf" srcId="{DAC7716A-48D8-479E-94A1-CBEF5494AA31}" destId="{9989665F-73E4-4FB6-AD40-CA5266D26AB6}" srcOrd="2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311FDB-E3A1-484F-9783-D8D995F3A5F0}">
      <dsp:nvSpPr>
        <dsp:cNvPr id="0" name=""/>
        <dsp:cNvSpPr/>
      </dsp:nvSpPr>
      <dsp:spPr>
        <a:xfrm>
          <a:off x="1821370" y="315247"/>
          <a:ext cx="4464558" cy="4464558"/>
        </a:xfrm>
        <a:prstGeom prst="pie">
          <a:avLst>
            <a:gd name="adj1" fmla="val 16200000"/>
            <a:gd name="adj2" fmla="val 19800000"/>
          </a:avLst>
        </a:prstGeom>
        <a:solidFill>
          <a:srgbClr val="C00000">
            <a:alpha val="4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Employee contribution rates &amp; known versus projected premium increases</a:t>
          </a:r>
        </a:p>
      </dsp:txBody>
      <dsp:txXfrm>
        <a:off x="4159948" y="885541"/>
        <a:ext cx="1169289" cy="903541"/>
      </dsp:txXfrm>
    </dsp:sp>
    <dsp:sp modelId="{CEE7918E-AF9D-4C39-A6CE-A7019DE828E2}">
      <dsp:nvSpPr>
        <dsp:cNvPr id="0" name=""/>
        <dsp:cNvSpPr/>
      </dsp:nvSpPr>
      <dsp:spPr>
        <a:xfrm>
          <a:off x="1874520" y="407195"/>
          <a:ext cx="4464558" cy="4464558"/>
        </a:xfrm>
        <a:prstGeom prst="pie">
          <a:avLst>
            <a:gd name="adj1" fmla="val 19800000"/>
            <a:gd name="adj2" fmla="val 1800000"/>
          </a:avLst>
        </a:prstGeom>
        <a:solidFill>
          <a:srgbClr val="CC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HIP/Emblem vs. NYSHIP/Empire vs. NYSHIP/</a:t>
          </a:r>
          <a:r>
            <a:rPr lang="en-US" sz="1000" b="1" strike="sngStrike" kern="1200" dirty="0">
              <a:solidFill>
                <a:schemeClr val="tx1"/>
              </a:solidFill>
              <a:latin typeface="Avenir LT Std 45 Book" panose="020B0502020203020204" pitchFamily="34" charset="0"/>
            </a:rPr>
            <a:t>Excelsior</a:t>
          </a: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 participant mix</a:t>
          </a:r>
        </a:p>
      </dsp:txBody>
      <dsp:txXfrm>
        <a:off x="4904041" y="2214278"/>
        <a:ext cx="1222438" cy="876966"/>
      </dsp:txXfrm>
    </dsp:sp>
    <dsp:sp modelId="{06039967-89BB-4C87-BE46-10CE2D17B96C}">
      <dsp:nvSpPr>
        <dsp:cNvPr id="0" name=""/>
        <dsp:cNvSpPr/>
      </dsp:nvSpPr>
      <dsp:spPr>
        <a:xfrm>
          <a:off x="1821370" y="499144"/>
          <a:ext cx="4464558" cy="4464558"/>
        </a:xfrm>
        <a:prstGeom prst="pie">
          <a:avLst>
            <a:gd name="adj1" fmla="val 1800000"/>
            <a:gd name="adj2" fmla="val 5400000"/>
          </a:avLst>
        </a:prstGeom>
        <a:solidFill>
          <a:srgbClr val="009900">
            <a:alpha val="4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Individual </a:t>
          </a:r>
          <a:b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</a:b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versus Family </a:t>
          </a:r>
          <a:b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</a:b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plan mix</a:t>
          </a:r>
        </a:p>
      </dsp:txBody>
      <dsp:txXfrm>
        <a:off x="4159948" y="3516441"/>
        <a:ext cx="1169289" cy="903541"/>
      </dsp:txXfrm>
    </dsp:sp>
    <dsp:sp modelId="{60981E3E-6A3E-4963-90E7-7C19BFB42FF0}">
      <dsp:nvSpPr>
        <dsp:cNvPr id="0" name=""/>
        <dsp:cNvSpPr/>
      </dsp:nvSpPr>
      <dsp:spPr>
        <a:xfrm>
          <a:off x="1715071" y="499144"/>
          <a:ext cx="4464558" cy="4464558"/>
        </a:xfrm>
        <a:prstGeom prst="pie">
          <a:avLst>
            <a:gd name="adj1" fmla="val 5400000"/>
            <a:gd name="adj2" fmla="val 9000000"/>
          </a:avLst>
        </a:prstGeom>
        <a:solidFill>
          <a:srgbClr val="FFCC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New versus </a:t>
          </a:r>
          <a:b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</a:b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exiting participants</a:t>
          </a:r>
        </a:p>
      </dsp:txBody>
      <dsp:txXfrm>
        <a:off x="2671762" y="3516441"/>
        <a:ext cx="1169289" cy="903541"/>
      </dsp:txXfrm>
    </dsp:sp>
    <dsp:sp modelId="{E822A023-A223-45D2-B2B6-328EBFA3566F}">
      <dsp:nvSpPr>
        <dsp:cNvPr id="0" name=""/>
        <dsp:cNvSpPr/>
      </dsp:nvSpPr>
      <dsp:spPr>
        <a:xfrm>
          <a:off x="1661922" y="407195"/>
          <a:ext cx="4464558" cy="4464558"/>
        </a:xfrm>
        <a:prstGeom prst="pie">
          <a:avLst>
            <a:gd name="adj1" fmla="val 9000000"/>
            <a:gd name="adj2" fmla="val 12600000"/>
          </a:avLst>
        </a:prstGeom>
        <a:solidFill>
          <a:srgbClr val="0070C0">
            <a:alpha val="37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Medicare Part B premium reimbursements</a:t>
          </a:r>
        </a:p>
      </dsp:txBody>
      <dsp:txXfrm>
        <a:off x="1874520" y="2214278"/>
        <a:ext cx="1222438" cy="876966"/>
      </dsp:txXfrm>
    </dsp:sp>
    <dsp:sp modelId="{8B10EA44-6BEA-4801-87F7-BB2FF05143F4}">
      <dsp:nvSpPr>
        <dsp:cNvPr id="0" name=""/>
        <dsp:cNvSpPr/>
      </dsp:nvSpPr>
      <dsp:spPr>
        <a:xfrm>
          <a:off x="1715071" y="315247"/>
          <a:ext cx="4464558" cy="4464558"/>
        </a:xfrm>
        <a:prstGeom prst="pie">
          <a:avLst>
            <a:gd name="adj1" fmla="val 12600000"/>
            <a:gd name="adj2" fmla="val 1620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tx1"/>
              </a:solidFill>
              <a:latin typeface="Avenir LT Std 45 Book" panose="020B0502020203020204" pitchFamily="34" charset="0"/>
            </a:rPr>
            <a:t>Affordable Care Act requirements</a:t>
          </a:r>
        </a:p>
      </dsp:txBody>
      <dsp:txXfrm>
        <a:off x="2671762" y="885541"/>
        <a:ext cx="1169289" cy="903541"/>
      </dsp:txXfrm>
    </dsp:sp>
    <dsp:sp modelId="{A74F18D2-7E67-43C1-A2ED-0E5731B87CCE}">
      <dsp:nvSpPr>
        <dsp:cNvPr id="0" name=""/>
        <dsp:cNvSpPr/>
      </dsp:nvSpPr>
      <dsp:spPr>
        <a:xfrm>
          <a:off x="1544830" y="38869"/>
          <a:ext cx="5017312" cy="5017312"/>
        </a:xfrm>
        <a:prstGeom prst="circularArrow">
          <a:avLst>
            <a:gd name="adj1" fmla="val 5085"/>
            <a:gd name="adj2" fmla="val 327528"/>
            <a:gd name="adj3" fmla="val 19472472"/>
            <a:gd name="adj4" fmla="val 16200251"/>
            <a:gd name="adj5" fmla="val 5932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CF7E28-3782-4E03-BF93-E33B99E293C1}">
      <dsp:nvSpPr>
        <dsp:cNvPr id="0" name=""/>
        <dsp:cNvSpPr/>
      </dsp:nvSpPr>
      <dsp:spPr>
        <a:xfrm>
          <a:off x="1597979" y="130818"/>
          <a:ext cx="5017312" cy="5017312"/>
        </a:xfrm>
        <a:prstGeom prst="circularArrow">
          <a:avLst>
            <a:gd name="adj1" fmla="val 5085"/>
            <a:gd name="adj2" fmla="val 327528"/>
            <a:gd name="adj3" fmla="val 1472472"/>
            <a:gd name="adj4" fmla="val 19800000"/>
            <a:gd name="adj5" fmla="val 5932"/>
          </a:avLst>
        </a:prstGeom>
        <a:solidFill>
          <a:srgbClr val="9751CB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E8B2E0-1E60-41E4-8164-F7E475171E1C}">
      <dsp:nvSpPr>
        <dsp:cNvPr id="0" name=""/>
        <dsp:cNvSpPr/>
      </dsp:nvSpPr>
      <dsp:spPr>
        <a:xfrm>
          <a:off x="1544830" y="222767"/>
          <a:ext cx="5017312" cy="5017312"/>
        </a:xfrm>
        <a:prstGeom prst="circularArrow">
          <a:avLst>
            <a:gd name="adj1" fmla="val 5085"/>
            <a:gd name="adj2" fmla="val 327528"/>
            <a:gd name="adj3" fmla="val 5072221"/>
            <a:gd name="adj4" fmla="val 1800000"/>
            <a:gd name="adj5" fmla="val 5932"/>
          </a:avLst>
        </a:prstGeom>
        <a:solidFill>
          <a:srgbClr val="0099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9A8520-8F82-4397-8C43-71DD510B3BCB}">
      <dsp:nvSpPr>
        <dsp:cNvPr id="0" name=""/>
        <dsp:cNvSpPr/>
      </dsp:nvSpPr>
      <dsp:spPr>
        <a:xfrm>
          <a:off x="1438857" y="222767"/>
          <a:ext cx="5017312" cy="5017312"/>
        </a:xfrm>
        <a:prstGeom prst="circularArrow">
          <a:avLst>
            <a:gd name="adj1" fmla="val 5085"/>
            <a:gd name="adj2" fmla="val 327528"/>
            <a:gd name="adj3" fmla="val 8672472"/>
            <a:gd name="adj4" fmla="val 5400251"/>
            <a:gd name="adj5" fmla="val 5932"/>
          </a:avLst>
        </a:prstGeom>
        <a:solidFill>
          <a:srgbClr val="FF99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27B493-B0BB-4999-8CBA-E66359883773}">
      <dsp:nvSpPr>
        <dsp:cNvPr id="0" name=""/>
        <dsp:cNvSpPr/>
      </dsp:nvSpPr>
      <dsp:spPr>
        <a:xfrm>
          <a:off x="1385707" y="130818"/>
          <a:ext cx="5017312" cy="5017312"/>
        </a:xfrm>
        <a:prstGeom prst="circularArrow">
          <a:avLst>
            <a:gd name="adj1" fmla="val 5085"/>
            <a:gd name="adj2" fmla="val 327528"/>
            <a:gd name="adj3" fmla="val 12272472"/>
            <a:gd name="adj4" fmla="val 9000000"/>
            <a:gd name="adj5" fmla="val 5932"/>
          </a:avLst>
        </a:prstGeom>
        <a:solidFill>
          <a:srgbClr val="0070C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89665F-73E4-4FB6-AD40-CA5266D26AB6}">
      <dsp:nvSpPr>
        <dsp:cNvPr id="0" name=""/>
        <dsp:cNvSpPr/>
      </dsp:nvSpPr>
      <dsp:spPr>
        <a:xfrm>
          <a:off x="1438857" y="38869"/>
          <a:ext cx="5017312" cy="5017312"/>
        </a:xfrm>
        <a:prstGeom prst="circularArrow">
          <a:avLst>
            <a:gd name="adj1" fmla="val 5085"/>
            <a:gd name="adj2" fmla="val 327528"/>
            <a:gd name="adj3" fmla="val 15872221"/>
            <a:gd name="adj4" fmla="val 12600000"/>
            <a:gd name="adj5" fmla="val 5932"/>
          </a:avLst>
        </a:prstGeom>
        <a:solidFill>
          <a:srgbClr val="FF3399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0.30476</cdr:x>
      <cdr:y>0.19355</cdr:y>
    </cdr:from>
    <cdr:to>
      <cdr:x>0.38887</cdr:x>
      <cdr:y>0.25125</cdr:y>
    </cdr:to>
    <cdr:sp macro="" textlink="">
      <cdr:nvSpPr>
        <cdr:cNvPr id="2" name="TextBox 16"/>
        <cdr:cNvSpPr txBox="1"/>
      </cdr:nvSpPr>
      <cdr:spPr>
        <a:xfrm xmlns:a="http://schemas.openxmlformats.org/drawingml/2006/main">
          <a:off x="2438400" y="914400"/>
          <a:ext cx="672964" cy="272598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rgbClr val="FF0000"/>
              </a:solidFill>
              <a:latin typeface="Calibri" pitchFamily="34" charset="0"/>
              <a:ea typeface="+mn-ea"/>
              <a:cs typeface="Arial" charset="0"/>
            </a:defRPr>
          </a:lvl9pPr>
        </a:lstStyle>
        <a:p xmlns:a="http://schemas.openxmlformats.org/drawingml/2006/main">
          <a:pPr algn="ctr"/>
          <a:r>
            <a:rPr lang="en-US" sz="1200" b="1" dirty="0">
              <a:solidFill>
                <a:schemeClr val="tx1"/>
              </a:solidFill>
              <a:latin typeface="Avenir LT Std 45 Book" panose="020B0502020203020204" pitchFamily="34" charset="0"/>
            </a:rPr>
            <a:t>467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0.2425</cdr:x>
      <cdr:y>0.1125</cdr:y>
    </cdr:from>
    <cdr:to>
      <cdr:x>0.33964</cdr:x>
      <cdr:y>0.2625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22B2B3CC-604E-420B-A93E-23CD23F1DAED}"/>
            </a:ext>
          </a:extLst>
        </cdr:cNvPr>
        <cdr:cNvCxnSpPr/>
      </cdr:nvCxnSpPr>
      <cdr:spPr bwMode="auto">
        <a:xfrm xmlns:a="http://schemas.openxmlformats.org/drawingml/2006/main" flipH="1">
          <a:off x="1478279" y="457200"/>
          <a:ext cx="592185" cy="609600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rgbClr val="E838C6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0.2425</cdr:x>
      <cdr:y>0.1125</cdr:y>
    </cdr:from>
    <cdr:to>
      <cdr:x>0.33964</cdr:x>
      <cdr:y>0.2625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22B2B3CC-604E-420B-A93E-23CD23F1DAED}"/>
            </a:ext>
          </a:extLst>
        </cdr:cNvPr>
        <cdr:cNvCxnSpPr/>
      </cdr:nvCxnSpPr>
      <cdr:spPr bwMode="auto">
        <a:xfrm xmlns:a="http://schemas.openxmlformats.org/drawingml/2006/main" flipH="1">
          <a:off x="1478279" y="457200"/>
          <a:ext cx="592185" cy="609600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rgbClr val="E838C6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0.2425</cdr:x>
      <cdr:y>0.1125</cdr:y>
    </cdr:from>
    <cdr:to>
      <cdr:x>0.33964</cdr:x>
      <cdr:y>0.2625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22B2B3CC-604E-420B-A93E-23CD23F1DAED}"/>
            </a:ext>
          </a:extLst>
        </cdr:cNvPr>
        <cdr:cNvCxnSpPr/>
      </cdr:nvCxnSpPr>
      <cdr:spPr bwMode="auto">
        <a:xfrm xmlns:a="http://schemas.openxmlformats.org/drawingml/2006/main" flipH="1">
          <a:off x="1478279" y="457200"/>
          <a:ext cx="592185" cy="609600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rgbClr val="E838C6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0.2425</cdr:x>
      <cdr:y>0.1125</cdr:y>
    </cdr:from>
    <cdr:to>
      <cdr:x>0.33964</cdr:x>
      <cdr:y>0.2625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22B2B3CC-604E-420B-A93E-23CD23F1DAED}"/>
            </a:ext>
          </a:extLst>
        </cdr:cNvPr>
        <cdr:cNvCxnSpPr/>
      </cdr:nvCxnSpPr>
      <cdr:spPr bwMode="auto">
        <a:xfrm xmlns:a="http://schemas.openxmlformats.org/drawingml/2006/main" flipH="1">
          <a:off x="1478279" y="457200"/>
          <a:ext cx="592185" cy="609600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rgbClr val="E838C6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0.57282</cdr:x>
      <cdr:y>0.64615</cdr:y>
    </cdr:from>
    <cdr:to>
      <cdr:x>0.66019</cdr:x>
      <cdr:y>0.92308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CB23181C-5C9D-47C0-A8A7-FC6FB3E6CC20}"/>
            </a:ext>
          </a:extLst>
        </cdr:cNvPr>
        <cdr:cNvCxnSpPr/>
      </cdr:nvCxnSpPr>
      <cdr:spPr bwMode="auto">
        <a:xfrm xmlns:a="http://schemas.openxmlformats.org/drawingml/2006/main" flipV="1">
          <a:off x="4495800" y="3200399"/>
          <a:ext cx="685800" cy="1371601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rgbClr val="FB3297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  <cdr:relSizeAnchor xmlns:cdr="http://schemas.openxmlformats.org/drawingml/2006/chartDrawing">
    <cdr:from>
      <cdr:x>0.43689</cdr:x>
      <cdr:y>0.09231</cdr:y>
    </cdr:from>
    <cdr:to>
      <cdr:x>0.45631</cdr:x>
      <cdr:y>0.13846</cdr:y>
    </cdr:to>
    <cdr:cxnSp macro="">
      <cdr:nvCxnSpPr>
        <cdr:cNvPr id="4" name="Straight Connector 3">
          <a:extLst xmlns:a="http://schemas.openxmlformats.org/drawingml/2006/main">
            <a:ext uri="{FF2B5EF4-FFF2-40B4-BE49-F238E27FC236}">
              <a16:creationId xmlns:a16="http://schemas.microsoft.com/office/drawing/2014/main" id="{3A53EBC1-A1BA-488C-90BE-774AF3ECE67A}"/>
            </a:ext>
          </a:extLst>
        </cdr:cNvPr>
        <cdr:cNvCxnSpPr/>
      </cdr:nvCxnSpPr>
      <cdr:spPr bwMode="auto">
        <a:xfrm xmlns:a="http://schemas.openxmlformats.org/drawingml/2006/main">
          <a:off x="3429000" y="457199"/>
          <a:ext cx="152400" cy="228600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  <cdr:relSizeAnchor xmlns:cdr="http://schemas.openxmlformats.org/drawingml/2006/chartDrawing">
    <cdr:from>
      <cdr:x>0.82524</cdr:x>
      <cdr:y>0.27344</cdr:y>
    </cdr:from>
    <cdr:to>
      <cdr:x>0.8591</cdr:x>
      <cdr:y>0.33846</cdr:y>
    </cdr:to>
    <cdr:cxnSp macro="">
      <cdr:nvCxnSpPr>
        <cdr:cNvPr id="5" name="Straight Connector 4">
          <a:extLst xmlns:a="http://schemas.openxmlformats.org/drawingml/2006/main">
            <a:ext uri="{FF2B5EF4-FFF2-40B4-BE49-F238E27FC236}">
              <a16:creationId xmlns:a16="http://schemas.microsoft.com/office/drawing/2014/main" id="{C4A4DD59-39EB-494C-8A17-EB0166F60AE5}"/>
            </a:ext>
          </a:extLst>
        </cdr:cNvPr>
        <cdr:cNvCxnSpPr/>
      </cdr:nvCxnSpPr>
      <cdr:spPr bwMode="auto">
        <a:xfrm xmlns:a="http://schemas.openxmlformats.org/drawingml/2006/main" flipH="1">
          <a:off x="6477000" y="1354371"/>
          <a:ext cx="265706" cy="322028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rgbClr val="0070C0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  <cdr:relSizeAnchor xmlns:cdr="http://schemas.openxmlformats.org/drawingml/2006/chartDrawing">
    <cdr:from>
      <cdr:x>0.7767</cdr:x>
      <cdr:y>0.66154</cdr:y>
    </cdr:from>
    <cdr:to>
      <cdr:x>0.86408</cdr:x>
      <cdr:y>0.70769</cdr:y>
    </cdr:to>
    <cdr:cxnSp macro="">
      <cdr:nvCxnSpPr>
        <cdr:cNvPr id="7" name="Straight Connector 6">
          <a:extLst xmlns:a="http://schemas.openxmlformats.org/drawingml/2006/main">
            <a:ext uri="{FF2B5EF4-FFF2-40B4-BE49-F238E27FC236}">
              <a16:creationId xmlns:a16="http://schemas.microsoft.com/office/drawing/2014/main" id="{111AE670-4D2A-4DC6-96EC-70E79DCAE1D5}"/>
            </a:ext>
          </a:extLst>
        </cdr:cNvPr>
        <cdr:cNvCxnSpPr/>
      </cdr:nvCxnSpPr>
      <cdr:spPr bwMode="auto">
        <a:xfrm xmlns:a="http://schemas.openxmlformats.org/drawingml/2006/main" flipH="1">
          <a:off x="6096000" y="3276599"/>
          <a:ext cx="685800" cy="228600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rgbClr val="C00000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  <cdr:relSizeAnchor xmlns:cdr="http://schemas.openxmlformats.org/drawingml/2006/chartDrawing">
    <cdr:from>
      <cdr:x>0.74757</cdr:x>
      <cdr:y>0.73846</cdr:y>
    </cdr:from>
    <cdr:to>
      <cdr:x>0.83495</cdr:x>
      <cdr:y>0.78462</cdr:y>
    </cdr:to>
    <cdr:cxnSp macro="">
      <cdr:nvCxnSpPr>
        <cdr:cNvPr id="9" name="Straight Connector 8">
          <a:extLst xmlns:a="http://schemas.openxmlformats.org/drawingml/2006/main">
            <a:ext uri="{FF2B5EF4-FFF2-40B4-BE49-F238E27FC236}">
              <a16:creationId xmlns:a16="http://schemas.microsoft.com/office/drawing/2014/main" id="{5EA5BDFB-A11C-4553-9569-536B0FEC1EFD}"/>
            </a:ext>
          </a:extLst>
        </cdr:cNvPr>
        <cdr:cNvCxnSpPr/>
      </cdr:nvCxnSpPr>
      <cdr:spPr bwMode="auto">
        <a:xfrm xmlns:a="http://schemas.openxmlformats.org/drawingml/2006/main" flipH="1" flipV="1">
          <a:off x="5867400" y="3657599"/>
          <a:ext cx="685810" cy="228630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rgbClr val="692C97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  <cdr:relSizeAnchor xmlns:cdr="http://schemas.openxmlformats.org/drawingml/2006/chartDrawing">
    <cdr:from>
      <cdr:x>0.72816</cdr:x>
      <cdr:y>0.75385</cdr:y>
    </cdr:from>
    <cdr:to>
      <cdr:x>0.73786</cdr:x>
      <cdr:y>0.86154</cdr:y>
    </cdr:to>
    <cdr:cxnSp macro="">
      <cdr:nvCxnSpPr>
        <cdr:cNvPr id="13" name="Straight Connector 12">
          <a:extLst xmlns:a="http://schemas.openxmlformats.org/drawingml/2006/main">
            <a:ext uri="{FF2B5EF4-FFF2-40B4-BE49-F238E27FC236}">
              <a16:creationId xmlns:a16="http://schemas.microsoft.com/office/drawing/2014/main" id="{3AA4A410-A1D2-45D3-BE1E-0BB16383527E}"/>
            </a:ext>
          </a:extLst>
        </cdr:cNvPr>
        <cdr:cNvCxnSpPr/>
      </cdr:nvCxnSpPr>
      <cdr:spPr bwMode="auto">
        <a:xfrm xmlns:a="http://schemas.openxmlformats.org/drawingml/2006/main" flipH="1" flipV="1">
          <a:off x="5715000" y="3733799"/>
          <a:ext cx="76198" cy="533400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85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0.0344</cdr:x>
      <cdr:y>0.19904</cdr:y>
    </cdr:from>
    <cdr:to>
      <cdr:x>0.0344</cdr:x>
      <cdr:y>0.19904</cdr:y>
    </cdr:to>
    <cdr:grpSp>
      <cdr:nvGrpSpPr>
        <cdr:cNvPr id="15" name="Group 14">
          <a:extLst xmlns:a="http://schemas.openxmlformats.org/drawingml/2006/main">
            <a:ext uri="{FF2B5EF4-FFF2-40B4-BE49-F238E27FC236}">
              <a16:creationId xmlns:a16="http://schemas.microsoft.com/office/drawing/2014/main" id="{384E5F8B-FAC9-4A1C-8D0E-72C106780B98}"/>
            </a:ext>
          </a:extLst>
        </cdr:cNvPr>
        <cdr:cNvGrpSpPr/>
      </cdr:nvGrpSpPr>
      <cdr:grpSpPr>
        <a:xfrm xmlns:a="http://schemas.openxmlformats.org/drawingml/2006/main">
          <a:off x="280477" y="955511"/>
          <a:ext cx="0" cy="0"/>
          <a:chOff x="280477" y="955511"/>
          <a:chExt cx="0" cy="0"/>
        </a:xfrm>
      </cdr:grpSpPr>
    </cdr:grp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2"/>
            <a:ext cx="3042603" cy="4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t" anchorCtr="0" compatLnSpc="1">
            <a:prstTxWarp prst="textNoShape">
              <a:avLst/>
            </a:prstTxWarp>
          </a:bodyPr>
          <a:lstStyle>
            <a:lvl1pPr defTabSz="933962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5735" y="2"/>
            <a:ext cx="3042603" cy="4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t" anchorCtr="0" compatLnSpc="1">
            <a:prstTxWarp prst="textNoShape">
              <a:avLst/>
            </a:prstTxWarp>
          </a:bodyPr>
          <a:lstStyle>
            <a:lvl1pPr algn="r" defTabSz="933962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47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" y="8838725"/>
            <a:ext cx="3042603" cy="465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b" anchorCtr="0" compatLnSpc="1">
            <a:prstTxWarp prst="textNoShape">
              <a:avLst/>
            </a:prstTxWarp>
          </a:bodyPr>
          <a:lstStyle>
            <a:lvl1pPr defTabSz="933962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5735" y="8838725"/>
            <a:ext cx="3042603" cy="465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b" anchorCtr="0" compatLnSpc="1">
            <a:prstTxWarp prst="textNoShape">
              <a:avLst/>
            </a:prstTxWarp>
          </a:bodyPr>
          <a:lstStyle>
            <a:lvl1pPr algn="r" defTabSz="933962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54F0F672-6971-416E-94F3-B1AF82F5B4B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16741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2"/>
            <a:ext cx="3042603" cy="4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t" anchorCtr="0" compatLnSpc="1">
            <a:prstTxWarp prst="textNoShape">
              <a:avLst/>
            </a:prstTxWarp>
          </a:bodyPr>
          <a:lstStyle>
            <a:lvl1pPr defTabSz="933962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5735" y="2"/>
            <a:ext cx="3042603" cy="4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t" anchorCtr="0" compatLnSpc="1">
            <a:prstTxWarp prst="textNoShape">
              <a:avLst/>
            </a:prstTxWarp>
          </a:bodyPr>
          <a:lstStyle>
            <a:lvl1pPr algn="r" defTabSz="933962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700088"/>
            <a:ext cx="4651375" cy="3489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2631" y="4420953"/>
            <a:ext cx="5614668" cy="4185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8838725"/>
            <a:ext cx="3042603" cy="465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b" anchorCtr="0" compatLnSpc="1">
            <a:prstTxWarp prst="textNoShape">
              <a:avLst/>
            </a:prstTxWarp>
          </a:bodyPr>
          <a:lstStyle>
            <a:lvl1pPr defTabSz="933962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5735" y="8838725"/>
            <a:ext cx="3042603" cy="465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18" tIns="46756" rIns="93518" bIns="46756" numCol="1" anchor="b" anchorCtr="0" compatLnSpc="1">
            <a:prstTxWarp prst="textNoShape">
              <a:avLst/>
            </a:prstTxWarp>
          </a:bodyPr>
          <a:lstStyle>
            <a:lvl1pPr algn="r" defTabSz="933962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837B8AA9-9A9F-40E8-916F-00265F4BB47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7194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962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1pPr>
            <a:lvl2pPr marL="743358" indent="-285907" defTabSz="933962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2pPr>
            <a:lvl3pPr marL="1143628" indent="-228725" defTabSz="933962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3pPr>
            <a:lvl4pPr marL="1601078" indent="-228725" defTabSz="933962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4pPr>
            <a:lvl5pPr marL="2058530" indent="-228725" defTabSz="933962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5pPr>
            <a:lvl6pPr marL="2515980" indent="-228725" defTabSz="93396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6pPr>
            <a:lvl7pPr marL="2973431" indent="-228725" defTabSz="93396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7pPr>
            <a:lvl8pPr marL="3430883" indent="-228725" defTabSz="93396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8pPr>
            <a:lvl9pPr marL="3888334" indent="-228725" defTabSz="93396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fld id="{88F004C7-DBA7-484E-AB75-0DE52A747748}" type="slidenum">
              <a:rPr lang="en-US" smtClean="0">
                <a:solidFill>
                  <a:schemeClr val="tx1"/>
                </a:solidFill>
                <a:latin typeface="Arial" charset="0"/>
              </a:rPr>
              <a:pPr eaLnBrk="1" hangingPunct="1">
                <a:defRPr/>
              </a:pPr>
              <a:t>1</a:t>
            </a:fld>
            <a:endParaRPr lang="en-US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9015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Creative &amp; Free PowerPoint and Google Slides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A3AB2B-189A-4C92-A457-C6A383363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5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7372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Creative &amp; Free PowerPoint and Google Slides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A3AB2B-189A-4C92-A457-C6A383363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5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84995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Creative &amp; Free PowerPoint and Google Slides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A3AB2B-189A-4C92-A457-C6A383363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5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7140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Creative &amp; Free PowerPoint and Google Slides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A3AB2B-189A-4C92-A457-C6A383363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5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75264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Meeting the Affordable Care Act mandates for employees in full-time status (30+ hours of service/week)</a:t>
            </a:r>
          </a:p>
          <a:p>
            <a:pPr lvl="1"/>
            <a:r>
              <a:rPr lang="en-US" dirty="0"/>
              <a:t>Costly reporting to the State and employees</a:t>
            </a:r>
          </a:p>
          <a:p>
            <a:pPr lvl="1"/>
            <a:r>
              <a:rPr lang="en-US" dirty="0"/>
              <a:t>Required to offer individual healthcare plan</a:t>
            </a:r>
          </a:p>
          <a:p>
            <a:pPr lvl="1"/>
            <a:r>
              <a:rPr lang="en-US" dirty="0"/>
              <a:t>Meeting minimal essential coverage</a:t>
            </a:r>
          </a:p>
          <a:p>
            <a:pPr lvl="1"/>
            <a:r>
              <a:rPr lang="en-US" dirty="0"/>
              <a:t>Plan affordability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19DE2A-179F-4E85-80F4-CC1ACF9B799C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175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Creative &amp; Free PowerPoint and Google Slides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A3AB2B-189A-4C92-A457-C6A383363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5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68405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Creative &amp; Free PowerPoint and Google Slides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A3AB2B-189A-4C92-A457-C6A383363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5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38927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Creative &amp; Free PowerPoint and Google Slides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A3AB2B-189A-4C92-A457-C6A383363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5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9395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showeet.com/" TargetMode="External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showeet.com/" TargetMode="External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231661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43219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12778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12365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21342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46401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9814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8E09D-620D-4AE9-A9AF-AD0A64DB995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848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7A526-2166-4C58-A6B2-042EB1F80ED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5469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873806-D109-49C0-816C-F654B3B3538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0547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005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219200"/>
            <a:ext cx="40005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1446B-642F-42D1-B388-72E1E45066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5539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9B09E-EB76-4556-9F77-3243ECBE2C2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7212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A1BC9E-97AE-4D19-AC99-B3968AE9C67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3957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AD02C-541F-4A06-9539-A2A6EB11F7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0813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BACD34-925C-40A7-8E4F-647F3FB69F6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3105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1FE02-9C99-4FE9-BD4A-810E5B7DB8B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8883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DBF2D6-FFE4-4604-A73F-5B2BD7EABC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9598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516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516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042E8A-40B7-41EF-925D-F40DFD26B49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3740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219200"/>
            <a:ext cx="8153400" cy="4572000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2B6C9-90BC-48C6-AD1D-050AD9410F3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5579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005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219200"/>
            <a:ext cx="40005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581400"/>
            <a:ext cx="40005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10100" y="3581400"/>
            <a:ext cx="40005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349F4-C238-46AA-895C-A930C721918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0055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14104"/>
            <a:ext cx="7348373" cy="553998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916" y="845046"/>
            <a:ext cx="7348373" cy="415498"/>
          </a:xfrm>
        </p:spPr>
        <p:txBody>
          <a:bodyPr wrap="square">
            <a:spAutoFit/>
          </a:bodyPr>
          <a:lstStyle>
            <a:lvl1pPr marL="0" indent="0" algn="l">
              <a:buNone/>
              <a:defRPr sz="2100">
                <a:solidFill>
                  <a:schemeClr val="accent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grpSp>
        <p:nvGrpSpPr>
          <p:cNvPr id="6" name="Group 5"/>
          <p:cNvGrpSpPr/>
          <p:nvPr userDrawn="1"/>
        </p:nvGrpSpPr>
        <p:grpSpPr>
          <a:xfrm>
            <a:off x="246127" y="6237312"/>
            <a:ext cx="329431" cy="439240"/>
            <a:chOff x="186858" y="6096003"/>
            <a:chExt cx="580550" cy="580549"/>
          </a:xfrm>
          <a:solidFill>
            <a:schemeClr val="bg1">
              <a:lumMod val="75000"/>
              <a:alpha val="25000"/>
            </a:schemeClr>
          </a:solidFill>
        </p:grpSpPr>
        <p:sp>
          <p:nvSpPr>
            <p:cNvPr id="7" name="Rectangle 6"/>
            <p:cNvSpPr/>
            <p:nvPr userDrawn="1"/>
          </p:nvSpPr>
          <p:spPr>
            <a:xfrm>
              <a:off x="186859" y="6096003"/>
              <a:ext cx="580549" cy="58054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b="1" dirty="0">
                <a:latin typeface="Calibri Light" panose="020F0302020204030204" pitchFamily="34" charset="0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186858" y="6612049"/>
              <a:ext cx="580549" cy="6450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</p:grp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46127" y="6237313"/>
            <a:ext cx="329431" cy="390437"/>
          </a:xfrm>
          <a:prstGeom prst="rect">
            <a:avLst/>
          </a:prstGeom>
        </p:spPr>
        <p:txBody>
          <a:bodyPr anchor="ctr"/>
          <a:lstStyle>
            <a:lvl1pPr algn="ctr">
              <a:defRPr sz="1050">
                <a:solidFill>
                  <a:srgbClr val="2F3A46"/>
                </a:solidFill>
              </a:defRPr>
            </a:lvl1pPr>
          </a:lstStyle>
          <a:p>
            <a:fld id="{F68327C5-B821-4FE9-A59A-A60D9EB59A9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8322384" y="5774480"/>
            <a:ext cx="821616" cy="10835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66366" y="229539"/>
            <a:ext cx="1220830" cy="451143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7892075" y="95859"/>
            <a:ext cx="1195121" cy="720080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839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8322384" y="5774480"/>
            <a:ext cx="821616" cy="108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1372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ransition">
    <p:bg>
      <p:bgPr>
        <a:solidFill>
          <a:srgbClr val="222A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2032636"/>
            <a:ext cx="6858000" cy="1477328"/>
          </a:xfrm>
        </p:spPr>
        <p:txBody>
          <a:bodyPr anchor="b"/>
          <a:lstStyle>
            <a:lvl1pPr algn="ct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6021288"/>
            <a:ext cx="914400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hlinkClick r:id="rId2"/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650342" y="6214073"/>
            <a:ext cx="1220830" cy="4511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8322384" y="4937768"/>
            <a:ext cx="821616" cy="1083520"/>
          </a:xfrm>
          <a:prstGeom prst="rect">
            <a:avLst/>
          </a:prstGeom>
        </p:spPr>
      </p:pic>
      <p:grpSp>
        <p:nvGrpSpPr>
          <p:cNvPr id="11" name="Group 10"/>
          <p:cNvGrpSpPr/>
          <p:nvPr userDrawn="1"/>
        </p:nvGrpSpPr>
        <p:grpSpPr>
          <a:xfrm>
            <a:off x="6528596" y="6336792"/>
            <a:ext cx="1149674" cy="253916"/>
            <a:chOff x="8616280" y="6285754"/>
            <a:chExt cx="1532898" cy="253916"/>
          </a:xfrm>
        </p:grpSpPr>
        <p:sp>
          <p:nvSpPr>
            <p:cNvPr id="12" name="TextBox 11"/>
            <p:cNvSpPr txBox="1"/>
            <p:nvPr userDrawn="1"/>
          </p:nvSpPr>
          <p:spPr>
            <a:xfrm>
              <a:off x="8616280" y="6285754"/>
              <a:ext cx="1532898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50">
                  <a:solidFill>
                    <a:schemeClr val="tx1"/>
                  </a:solidFill>
                </a:rPr>
                <a:t>Made with       by </a:t>
              </a:r>
            </a:p>
          </p:txBody>
        </p:sp>
        <p:sp>
          <p:nvSpPr>
            <p:cNvPr id="13" name="Freeform 290"/>
            <p:cNvSpPr/>
            <p:nvPr userDrawn="1"/>
          </p:nvSpPr>
          <p:spPr>
            <a:xfrm>
              <a:off x="9544347" y="6374509"/>
              <a:ext cx="152053" cy="130265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05895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solidFill>
          <a:srgbClr val="222A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9532" y="-294365"/>
            <a:ext cx="8424936" cy="1477328"/>
          </a:xfrm>
        </p:spPr>
        <p:txBody>
          <a:bodyPr wrap="square" anchor="b">
            <a:spAutoFit/>
          </a:bodyPr>
          <a:lstStyle>
            <a:lvl1pPr algn="ct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6021288"/>
            <a:ext cx="914400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pic>
        <p:nvPicPr>
          <p:cNvPr id="8" name="Picture 7">
            <a:hlinkClick r:id="rId2"/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650342" y="6214076"/>
            <a:ext cx="1220830" cy="4511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46" y="1426467"/>
            <a:ext cx="4753855" cy="5238748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1117458" y="1700812"/>
            <a:ext cx="4212431" cy="316805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8322384" y="4937768"/>
            <a:ext cx="821616" cy="108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138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microsoft.com/office/2007/relationships/hdphoto" Target="../media/hdphoto1.wdp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2" Type="http://schemas.openxmlformats.org/officeDocument/2006/relationships/slideLayout" Target="../slideLayouts/slideLayout9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21"/>
          <p:cNvSpPr txBox="1">
            <a:spLocks noChangeArrowheads="1"/>
          </p:cNvSpPr>
          <p:nvPr userDrawn="1"/>
        </p:nvSpPr>
        <p:spPr bwMode="auto">
          <a:xfrm>
            <a:off x="0" y="3641725"/>
            <a:ext cx="91440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4000" b="1" baseline="0" dirty="0">
                <a:solidFill>
                  <a:schemeClr val="tx1"/>
                </a:solidFill>
                <a:latin typeface="Avenir LT Std 45 Book" panose="020B0502020203020204" pitchFamily="34" charset="0"/>
              </a:rPr>
              <a:t>2025-2026 Budget Development</a:t>
            </a:r>
          </a:p>
          <a:p>
            <a:pPr algn="ctr" eaLnBrk="1" hangingPunct="1">
              <a:defRPr/>
            </a:pPr>
            <a:r>
              <a:rPr lang="en-US" sz="2800" b="1" i="0" baseline="0" dirty="0">
                <a:solidFill>
                  <a:schemeClr val="tx1"/>
                </a:solidFill>
                <a:latin typeface="Avenir LT Std 45 Book" panose="020B0502020203020204" pitchFamily="34" charset="0"/>
              </a:rPr>
              <a:t>Board of Education Meeting</a:t>
            </a:r>
          </a:p>
          <a:p>
            <a:pPr algn="ctr" eaLnBrk="1" hangingPunct="1">
              <a:defRPr/>
            </a:pPr>
            <a:r>
              <a:rPr lang="en-US" sz="2800" b="1" i="0" baseline="0" dirty="0">
                <a:solidFill>
                  <a:schemeClr val="tx1"/>
                </a:solidFill>
                <a:latin typeface="Avenir LT Std 45 Book" panose="020B0502020203020204" pitchFamily="34" charset="0"/>
              </a:rPr>
              <a:t>March 24, 2025</a:t>
            </a:r>
            <a:br>
              <a:rPr lang="en-US" sz="4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endParaRPr lang="en-US" sz="2400" b="1" i="0" dirty="0">
              <a:solidFill>
                <a:schemeClr val="tx1"/>
              </a:solidFill>
              <a:latin typeface="Avenir LT Std 45 Book" panose="020B0502020203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44697" y1="17853" x2="44697" y2="17853"/>
                        <a14:foregroundMark x1="43409" y1="17853" x2="43409" y2="178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222" t="12977" r="22223" b="11029"/>
          <a:stretch/>
        </p:blipFill>
        <p:spPr>
          <a:xfrm>
            <a:off x="3048000" y="533400"/>
            <a:ext cx="3048000" cy="29718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Font typeface="Wingdings" pitchFamily="2" charset="2"/>
        <a:buChar char="Ø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19200"/>
            <a:ext cx="8153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76" name="Line 8"/>
          <p:cNvSpPr>
            <a:spLocks noChangeShapeType="1"/>
          </p:cNvSpPr>
          <p:nvPr/>
        </p:nvSpPr>
        <p:spPr bwMode="auto">
          <a:xfrm>
            <a:off x="2057400" y="990600"/>
            <a:ext cx="6553200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3077" name="Line 9"/>
          <p:cNvSpPr>
            <a:spLocks noChangeShapeType="1"/>
          </p:cNvSpPr>
          <p:nvPr/>
        </p:nvSpPr>
        <p:spPr bwMode="auto">
          <a:xfrm>
            <a:off x="457199" y="6151563"/>
            <a:ext cx="6975231" cy="0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381000" y="6172200"/>
            <a:ext cx="62103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rgbClr val="FF0000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0000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sz="1400" dirty="0">
                <a:solidFill>
                  <a:srgbClr val="0070C0"/>
                </a:solidFill>
                <a:latin typeface="Avenir LT Std 45 Book" panose="020B0502020203020204" pitchFamily="34" charset="0"/>
              </a:rPr>
              <a:t>2025-2026 Budget Presentation – March 24, 2025</a:t>
            </a:r>
            <a:endParaRPr lang="en-US" sz="1400" b="1" i="1" dirty="0">
              <a:solidFill>
                <a:srgbClr val="0070C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332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257800" y="61531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08000"/>
                </a:solidFill>
                <a:latin typeface="Avenir LT Std 45 Book" panose="020B0502020203020204" pitchFamily="34" charset="0"/>
                <a:cs typeface="+mn-cs"/>
              </a:defRPr>
            </a:lvl1pPr>
          </a:lstStyle>
          <a:p>
            <a:pPr>
              <a:defRPr/>
            </a:pPr>
            <a:fld id="{1AD3DF9D-2CF0-436C-A7DB-45FD615243B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>
                        <a14:foregroundMark x1="44697" y1="17853" x2="44697" y2="17853"/>
                        <a14:foregroundMark x1="43409" y1="17853" x2="43409" y2="178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222" t="12977" r="22223" b="11029"/>
          <a:stretch/>
        </p:blipFill>
        <p:spPr>
          <a:xfrm>
            <a:off x="7470531" y="5562600"/>
            <a:ext cx="1216269" cy="118586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0C0"/>
          </a:solidFill>
          <a:latin typeface="Avenir LT Std 45 Book" panose="020B0502020203020204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6600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3AA52B"/>
        </a:buClr>
        <a:buChar char="•"/>
        <a:defRPr sz="3200">
          <a:solidFill>
            <a:schemeClr val="tx1"/>
          </a:solidFill>
          <a:latin typeface="Avenir LT Std 45 Book" panose="020B0502020203020204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3AA52B"/>
        </a:buClr>
        <a:buFont typeface="Wingdings" pitchFamily="2" charset="2"/>
        <a:buChar char="§"/>
        <a:defRPr sz="2800">
          <a:solidFill>
            <a:schemeClr val="tx1"/>
          </a:solidFill>
          <a:latin typeface="Avenir LT Std 45 Book" panose="020B050202020302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3AA52B"/>
        </a:buClr>
        <a:buFont typeface="Wingdings" pitchFamily="2" charset="2"/>
        <a:buChar char="Ø"/>
        <a:defRPr sz="2400">
          <a:solidFill>
            <a:schemeClr val="tx1"/>
          </a:solidFill>
          <a:latin typeface="Avenir LT Std 45 Book" panose="020B050202020302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3AA52B"/>
        </a:buClr>
        <a:buChar char="–"/>
        <a:defRPr sz="2000">
          <a:solidFill>
            <a:schemeClr val="tx1"/>
          </a:solidFill>
          <a:latin typeface="Avenir LT Std 45 Book" panose="020B050202020302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3AA52B"/>
        </a:buClr>
        <a:buChar char="»"/>
        <a:defRPr sz="2000">
          <a:solidFill>
            <a:schemeClr val="tx1"/>
          </a:solidFill>
          <a:latin typeface="Avenir LT Std 45 Book" panose="020B0502020203020204" pitchFamily="34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14104"/>
            <a:ext cx="8229600" cy="553998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Rectangle 14"/>
          <p:cNvSpPr/>
          <p:nvPr/>
        </p:nvSpPr>
        <p:spPr>
          <a:xfrm rot="5400000">
            <a:off x="8678099" y="5823007"/>
            <a:ext cx="1430200" cy="2308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3402665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</p:sldLayoutIdLst>
  <p:hf hdr="0" ftr="0" dt="0"/>
  <p:txStyles>
    <p:titleStyle>
      <a:lvl1pPr algn="r" defTabSz="685766" rtl="0" eaLnBrk="1" latinLnBrk="0" hangingPunct="1">
        <a:spcBef>
          <a:spcPct val="0"/>
        </a:spcBef>
        <a:buNone/>
        <a:defRPr lang="en-US" sz="3000" b="1" kern="1200" cap="all" normalizeH="0" baseline="0" dirty="0">
          <a:solidFill>
            <a:srgbClr val="2F3A46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257162" indent="-257162" algn="l" defTabSz="68576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557185" indent="-214303" algn="l" defTabSz="68576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857207" indent="-171442" algn="l" defTabSz="68576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200090" indent="-171442" algn="l" defTabSz="685766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1542974" indent="-171442" algn="l" defTabSz="685766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1885856" indent="-171442" algn="l" defTabSz="68576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39" indent="-171442" algn="l" defTabSz="68576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22" indent="-171442" algn="l" defTabSz="68576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05" indent="-171442" algn="l" defTabSz="68576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4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66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49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32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15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97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80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064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svg"/><Relationship Id="rId18" Type="http://schemas.openxmlformats.org/officeDocument/2006/relationships/image" Target="../media/image25.png"/><Relationship Id="rId3" Type="http://schemas.microsoft.com/office/2007/relationships/hdphoto" Target="../media/hdphoto2.wdp"/><Relationship Id="rId21" Type="http://schemas.openxmlformats.org/officeDocument/2006/relationships/image" Target="../media/image28.svg"/><Relationship Id="rId7" Type="http://schemas.openxmlformats.org/officeDocument/2006/relationships/image" Target="../media/image14.svg"/><Relationship Id="rId12" Type="http://schemas.openxmlformats.org/officeDocument/2006/relationships/image" Target="../media/image19.png"/><Relationship Id="rId17" Type="http://schemas.openxmlformats.org/officeDocument/2006/relationships/image" Target="../media/image24.svg"/><Relationship Id="rId2" Type="http://schemas.openxmlformats.org/officeDocument/2006/relationships/image" Target="../media/image10.png"/><Relationship Id="rId16" Type="http://schemas.openxmlformats.org/officeDocument/2006/relationships/image" Target="../media/image23.png"/><Relationship Id="rId20" Type="http://schemas.openxmlformats.org/officeDocument/2006/relationships/image" Target="../media/image2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png"/><Relationship Id="rId11" Type="http://schemas.openxmlformats.org/officeDocument/2006/relationships/image" Target="../media/image18.svg"/><Relationship Id="rId5" Type="http://schemas.openxmlformats.org/officeDocument/2006/relationships/image" Target="../media/image12.svg"/><Relationship Id="rId15" Type="http://schemas.openxmlformats.org/officeDocument/2006/relationships/image" Target="../media/image22.svg"/><Relationship Id="rId23" Type="http://schemas.openxmlformats.org/officeDocument/2006/relationships/image" Target="../media/image30.svg"/><Relationship Id="rId10" Type="http://schemas.openxmlformats.org/officeDocument/2006/relationships/image" Target="../media/image17.png"/><Relationship Id="rId19" Type="http://schemas.openxmlformats.org/officeDocument/2006/relationships/image" Target="../media/image26.svg"/><Relationship Id="rId4" Type="http://schemas.openxmlformats.org/officeDocument/2006/relationships/image" Target="../media/image11.png"/><Relationship Id="rId9" Type="http://schemas.openxmlformats.org/officeDocument/2006/relationships/image" Target="../media/image16.svg"/><Relationship Id="rId14" Type="http://schemas.openxmlformats.org/officeDocument/2006/relationships/image" Target="../media/image21.png"/><Relationship Id="rId22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microsoft.com/office/2014/relationships/chartEx" Target="../charts/chartEx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5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7.sv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svg"/><Relationship Id="rId7" Type="http://schemas.openxmlformats.org/officeDocument/2006/relationships/image" Target="../media/image45.sv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4.png"/><Relationship Id="rId5" Type="http://schemas.openxmlformats.org/officeDocument/2006/relationships/image" Target="../media/image43.svg"/><Relationship Id="rId4" Type="http://schemas.openxmlformats.org/officeDocument/2006/relationships/image" Target="../media/image4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svg"/><Relationship Id="rId7" Type="http://schemas.openxmlformats.org/officeDocument/2006/relationships/image" Target="../media/image51.sv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0.png"/><Relationship Id="rId5" Type="http://schemas.openxmlformats.org/officeDocument/2006/relationships/image" Target="../media/image49.svg"/><Relationship Id="rId4" Type="http://schemas.openxmlformats.org/officeDocument/2006/relationships/image" Target="../media/image48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2.xml"/><Relationship Id="rId1" Type="http://schemas.openxmlformats.org/officeDocument/2006/relationships/slideLayout" Target="../slideLayouts/slideLayout9.xml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9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9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9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9.sv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D837B68-1919-4F41-B2FE-DF5EE2DAA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Discussion Topics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DF45C4-C8DF-C845-95C0-1878A6B6F2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85766" fontAlgn="auto">
              <a:spcBef>
                <a:spcPts val="0"/>
              </a:spcBef>
              <a:spcAft>
                <a:spcPts val="0"/>
              </a:spcAft>
              <a:defRPr/>
            </a:pPr>
            <a:fld id="{F68327C5-B821-4FE9-A59A-A60D9EB59A9A}" type="slidenum">
              <a:rPr lang="en-US">
                <a:latin typeface="Calibri"/>
                <a:cs typeface="+mn-cs"/>
              </a:rPr>
              <a:pPr defTabSz="685766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en-US" dirty="0">
              <a:latin typeface="Calibri"/>
              <a:cs typeface="+mn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FCD6FB5-00C8-4627-850D-0F91B3D41A1E}"/>
              </a:ext>
            </a:extLst>
          </p:cNvPr>
          <p:cNvGrpSpPr/>
          <p:nvPr/>
        </p:nvGrpSpPr>
        <p:grpSpPr>
          <a:xfrm>
            <a:off x="488590" y="1600200"/>
            <a:ext cx="1111610" cy="3275599"/>
            <a:chOff x="488590" y="1600200"/>
            <a:chExt cx="1111610" cy="327559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1682293-864B-45A3-B0A0-03EF80B6DAAD}"/>
                </a:ext>
              </a:extLst>
            </p:cNvPr>
            <p:cNvSpPr/>
            <p:nvPr/>
          </p:nvSpPr>
          <p:spPr>
            <a:xfrm>
              <a:off x="546028" y="2040636"/>
              <a:ext cx="1053119" cy="2835162"/>
            </a:xfrm>
            <a:custGeom>
              <a:avLst/>
              <a:gdLst>
                <a:gd name="connsiteX0" fmla="*/ 0 w 1404158"/>
                <a:gd name="connsiteY0" fmla="*/ 0 h 3780216"/>
                <a:gd name="connsiteX1" fmla="*/ 1404158 w 1404158"/>
                <a:gd name="connsiteY1" fmla="*/ 0 h 3780216"/>
                <a:gd name="connsiteX2" fmla="*/ 1404158 w 1404158"/>
                <a:gd name="connsiteY2" fmla="*/ 3006720 h 3780216"/>
                <a:gd name="connsiteX3" fmla="*/ 1404158 w 1404158"/>
                <a:gd name="connsiteY3" fmla="*/ 3197914 h 3780216"/>
                <a:gd name="connsiteX4" fmla="*/ 1404158 w 1404158"/>
                <a:gd name="connsiteY4" fmla="*/ 3469829 h 3780216"/>
                <a:gd name="connsiteX5" fmla="*/ 1087378 w 1404158"/>
                <a:gd name="connsiteY5" fmla="*/ 3780216 h 3780216"/>
                <a:gd name="connsiteX6" fmla="*/ 0 w 1404158"/>
                <a:gd name="connsiteY6" fmla="*/ 3780216 h 3780216"/>
                <a:gd name="connsiteX7" fmla="*/ 0 w 1404158"/>
                <a:gd name="connsiteY7" fmla="*/ 3508301 h 3780216"/>
                <a:gd name="connsiteX8" fmla="*/ 0 w 1404158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58" h="3780216">
                  <a:moveTo>
                    <a:pt x="0" y="0"/>
                  </a:moveTo>
                  <a:lnTo>
                    <a:pt x="1404158" y="0"/>
                  </a:lnTo>
                  <a:lnTo>
                    <a:pt x="1404158" y="3006720"/>
                  </a:lnTo>
                  <a:lnTo>
                    <a:pt x="1404158" y="319791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C0392B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C34D476-0E43-4E0F-B774-2252D8765C6E}"/>
                </a:ext>
              </a:extLst>
            </p:cNvPr>
            <p:cNvSpPr/>
            <p:nvPr/>
          </p:nvSpPr>
          <p:spPr>
            <a:xfrm>
              <a:off x="4885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3091455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5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6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3091455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C0392B"/>
            </a:solidFill>
            <a:ln w="12700">
              <a:miter lim="400000"/>
            </a:ln>
          </p:spPr>
          <p:txBody>
            <a:bodyPr wrap="square" lIns="28575" tIns="162000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lang="fr-CA" sz="1200" b="1" kern="0" dirty="0">
                  <a:solidFill>
                    <a:schemeClr val="bg1"/>
                  </a:solidFill>
                  <a:latin typeface="Calibri"/>
                </a:rPr>
                <a:t>BUDGET OVERVIEW</a:t>
              </a:r>
              <a:endParaRPr kumimoji="0" lang="fr-C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576CB6E-F889-46B1-91F0-6D1FB6A2E6FF}"/>
              </a:ext>
            </a:extLst>
          </p:cNvPr>
          <p:cNvGrpSpPr/>
          <p:nvPr/>
        </p:nvGrpSpPr>
        <p:grpSpPr>
          <a:xfrm>
            <a:off x="1860190" y="1600200"/>
            <a:ext cx="1111610" cy="3275599"/>
            <a:chOff x="1860190" y="1600200"/>
            <a:chExt cx="1111610" cy="3275599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8123D394-B9E2-4D3B-8940-3A1D2E1B7B0E}"/>
                </a:ext>
              </a:extLst>
            </p:cNvPr>
            <p:cNvSpPr/>
            <p:nvPr/>
          </p:nvSpPr>
          <p:spPr>
            <a:xfrm>
              <a:off x="1917642" y="2040636"/>
              <a:ext cx="1053133" cy="2835162"/>
            </a:xfrm>
            <a:custGeom>
              <a:avLst/>
              <a:gdLst>
                <a:gd name="connsiteX0" fmla="*/ 0 w 1404177"/>
                <a:gd name="connsiteY0" fmla="*/ 0 h 3780216"/>
                <a:gd name="connsiteX1" fmla="*/ 1404177 w 1404177"/>
                <a:gd name="connsiteY1" fmla="*/ 0 h 3780216"/>
                <a:gd name="connsiteX2" fmla="*/ 1404177 w 1404177"/>
                <a:gd name="connsiteY2" fmla="*/ 3197914 h 3780216"/>
                <a:gd name="connsiteX3" fmla="*/ 1404158 w 1404177"/>
                <a:gd name="connsiteY3" fmla="*/ 3198094 h 3780216"/>
                <a:gd name="connsiteX4" fmla="*/ 1404158 w 1404177"/>
                <a:gd name="connsiteY4" fmla="*/ 3469829 h 3780216"/>
                <a:gd name="connsiteX5" fmla="*/ 1087378 w 1404177"/>
                <a:gd name="connsiteY5" fmla="*/ 3780216 h 3780216"/>
                <a:gd name="connsiteX6" fmla="*/ 0 w 1404177"/>
                <a:gd name="connsiteY6" fmla="*/ 3780216 h 3780216"/>
                <a:gd name="connsiteX7" fmla="*/ 0 w 1404177"/>
                <a:gd name="connsiteY7" fmla="*/ 3508301 h 3780216"/>
                <a:gd name="connsiteX8" fmla="*/ 0 w 1404177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77" h="3780216">
                  <a:moveTo>
                    <a:pt x="0" y="0"/>
                  </a:moveTo>
                  <a:lnTo>
                    <a:pt x="1404177" y="0"/>
                  </a:lnTo>
                  <a:lnTo>
                    <a:pt x="1404177" y="3197914"/>
                  </a:lnTo>
                  <a:lnTo>
                    <a:pt x="1404158" y="319809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F39C12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59E755A7-BF53-4C3F-8DE4-0916591042C2}"/>
                </a:ext>
              </a:extLst>
            </p:cNvPr>
            <p:cNvSpPr/>
            <p:nvPr/>
          </p:nvSpPr>
          <p:spPr>
            <a:xfrm>
              <a:off x="18601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6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6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F39C12"/>
            </a:solidFill>
            <a:ln w="12700">
              <a:miter lim="400000"/>
            </a:ln>
          </p:spPr>
          <p:txBody>
            <a:bodyPr wrap="square" lIns="28575" tIns="155448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/>
                </a:rPr>
                <a:t>STAFF AND STUDENTS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C77C7A7-2D07-499F-BF2A-B28B346AF0A4}"/>
              </a:ext>
            </a:extLst>
          </p:cNvPr>
          <p:cNvGrpSpPr/>
          <p:nvPr/>
        </p:nvGrpSpPr>
        <p:grpSpPr>
          <a:xfrm>
            <a:off x="3231790" y="1600200"/>
            <a:ext cx="1111610" cy="3275599"/>
            <a:chOff x="3231790" y="1600200"/>
            <a:chExt cx="1111610" cy="3275599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7C1A86E-048C-4886-8E7F-DF319C613D9F}"/>
                </a:ext>
              </a:extLst>
            </p:cNvPr>
            <p:cNvSpPr/>
            <p:nvPr/>
          </p:nvSpPr>
          <p:spPr>
            <a:xfrm>
              <a:off x="3289228" y="2040636"/>
              <a:ext cx="1053119" cy="2835162"/>
            </a:xfrm>
            <a:custGeom>
              <a:avLst/>
              <a:gdLst>
                <a:gd name="connsiteX0" fmla="*/ 0 w 1404158"/>
                <a:gd name="connsiteY0" fmla="*/ 0 h 3780216"/>
                <a:gd name="connsiteX1" fmla="*/ 1404158 w 1404158"/>
                <a:gd name="connsiteY1" fmla="*/ 0 h 3780216"/>
                <a:gd name="connsiteX2" fmla="*/ 1404158 w 1404158"/>
                <a:gd name="connsiteY2" fmla="*/ 3006720 h 3780216"/>
                <a:gd name="connsiteX3" fmla="*/ 1404158 w 1404158"/>
                <a:gd name="connsiteY3" fmla="*/ 3197914 h 3780216"/>
                <a:gd name="connsiteX4" fmla="*/ 1404158 w 1404158"/>
                <a:gd name="connsiteY4" fmla="*/ 3469829 h 3780216"/>
                <a:gd name="connsiteX5" fmla="*/ 1087378 w 1404158"/>
                <a:gd name="connsiteY5" fmla="*/ 3780216 h 3780216"/>
                <a:gd name="connsiteX6" fmla="*/ 0 w 1404158"/>
                <a:gd name="connsiteY6" fmla="*/ 3780216 h 3780216"/>
                <a:gd name="connsiteX7" fmla="*/ 0 w 1404158"/>
                <a:gd name="connsiteY7" fmla="*/ 3508301 h 3780216"/>
                <a:gd name="connsiteX8" fmla="*/ 0 w 1404158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58" h="3780216">
                  <a:moveTo>
                    <a:pt x="0" y="0"/>
                  </a:moveTo>
                  <a:lnTo>
                    <a:pt x="1404158" y="0"/>
                  </a:lnTo>
                  <a:lnTo>
                    <a:pt x="1404158" y="3006720"/>
                  </a:lnTo>
                  <a:lnTo>
                    <a:pt x="1404158" y="319791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9BBB59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lang="en-CA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2AAD331-742E-46E9-9052-50E580D2D7F4}"/>
                </a:ext>
              </a:extLst>
            </p:cNvPr>
            <p:cNvSpPr/>
            <p:nvPr/>
          </p:nvSpPr>
          <p:spPr>
            <a:xfrm>
              <a:off x="32317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6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7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9BBB59"/>
            </a:solidFill>
            <a:ln w="12700">
              <a:miter lim="400000"/>
            </a:ln>
          </p:spPr>
          <p:txBody>
            <a:bodyPr wrap="square" lIns="28575" tIns="155448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/>
                </a:rPr>
                <a:t>EMPLOYEE BENEFITS</a:t>
              </a:r>
            </a:p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F2F2F2">
                    <a:lumMod val="10000"/>
                  </a:srgbClr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F5C3C58-8E2E-40E0-8690-F5696460AFCC}"/>
              </a:ext>
            </a:extLst>
          </p:cNvPr>
          <p:cNvGrpSpPr/>
          <p:nvPr/>
        </p:nvGrpSpPr>
        <p:grpSpPr>
          <a:xfrm>
            <a:off x="4603390" y="1600200"/>
            <a:ext cx="1111610" cy="3275599"/>
            <a:chOff x="4603390" y="1600200"/>
            <a:chExt cx="1111610" cy="3275599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9082D3-B950-446D-B934-0EBC7C5ECDCC}"/>
                </a:ext>
              </a:extLst>
            </p:cNvPr>
            <p:cNvSpPr/>
            <p:nvPr/>
          </p:nvSpPr>
          <p:spPr>
            <a:xfrm>
              <a:off x="4660843" y="2040636"/>
              <a:ext cx="1053133" cy="2835162"/>
            </a:xfrm>
            <a:custGeom>
              <a:avLst/>
              <a:gdLst>
                <a:gd name="connsiteX0" fmla="*/ 0 w 1404177"/>
                <a:gd name="connsiteY0" fmla="*/ 0 h 3780216"/>
                <a:gd name="connsiteX1" fmla="*/ 1404177 w 1404177"/>
                <a:gd name="connsiteY1" fmla="*/ 0 h 3780216"/>
                <a:gd name="connsiteX2" fmla="*/ 1404177 w 1404177"/>
                <a:gd name="connsiteY2" fmla="*/ 3197914 h 3780216"/>
                <a:gd name="connsiteX3" fmla="*/ 1404158 w 1404177"/>
                <a:gd name="connsiteY3" fmla="*/ 3198099 h 3780216"/>
                <a:gd name="connsiteX4" fmla="*/ 1404158 w 1404177"/>
                <a:gd name="connsiteY4" fmla="*/ 3469829 h 3780216"/>
                <a:gd name="connsiteX5" fmla="*/ 1087378 w 1404177"/>
                <a:gd name="connsiteY5" fmla="*/ 3780216 h 3780216"/>
                <a:gd name="connsiteX6" fmla="*/ 0 w 1404177"/>
                <a:gd name="connsiteY6" fmla="*/ 3780216 h 3780216"/>
                <a:gd name="connsiteX7" fmla="*/ 0 w 1404177"/>
                <a:gd name="connsiteY7" fmla="*/ 3508301 h 3780216"/>
                <a:gd name="connsiteX8" fmla="*/ 0 w 1404177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77" h="3780216">
                  <a:moveTo>
                    <a:pt x="0" y="0"/>
                  </a:moveTo>
                  <a:lnTo>
                    <a:pt x="1404177" y="0"/>
                  </a:lnTo>
                  <a:lnTo>
                    <a:pt x="1404177" y="3197914"/>
                  </a:lnTo>
                  <a:lnTo>
                    <a:pt x="1404158" y="3198099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16A085">
                <a:alpha val="15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426A265A-E6E3-4675-A0FC-1FE896BE8653}"/>
                </a:ext>
              </a:extLst>
            </p:cNvPr>
            <p:cNvSpPr/>
            <p:nvPr/>
          </p:nvSpPr>
          <p:spPr>
            <a:xfrm>
              <a:off x="46033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6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7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16A085"/>
            </a:solidFill>
            <a:ln w="12700">
              <a:miter lim="400000"/>
            </a:ln>
          </p:spPr>
          <p:txBody>
            <a:bodyPr wrap="square" lIns="28575" tIns="219456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  <a:t>BUSING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4935985-AF94-4462-8407-AF9310E984D2}"/>
              </a:ext>
            </a:extLst>
          </p:cNvPr>
          <p:cNvGrpSpPr/>
          <p:nvPr/>
        </p:nvGrpSpPr>
        <p:grpSpPr>
          <a:xfrm>
            <a:off x="5974990" y="1600200"/>
            <a:ext cx="1111610" cy="3275599"/>
            <a:chOff x="5974990" y="1600200"/>
            <a:chExt cx="1111610" cy="3275599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8E7D5E72-4191-4852-B310-3F07893185C3}"/>
                </a:ext>
              </a:extLst>
            </p:cNvPr>
            <p:cNvSpPr/>
            <p:nvPr/>
          </p:nvSpPr>
          <p:spPr>
            <a:xfrm>
              <a:off x="6032428" y="2040636"/>
              <a:ext cx="1053119" cy="2835162"/>
            </a:xfrm>
            <a:custGeom>
              <a:avLst/>
              <a:gdLst>
                <a:gd name="connsiteX0" fmla="*/ 0 w 1404158"/>
                <a:gd name="connsiteY0" fmla="*/ 0 h 3780216"/>
                <a:gd name="connsiteX1" fmla="*/ 1404158 w 1404158"/>
                <a:gd name="connsiteY1" fmla="*/ 0 h 3780216"/>
                <a:gd name="connsiteX2" fmla="*/ 1404158 w 1404158"/>
                <a:gd name="connsiteY2" fmla="*/ 3006720 h 3780216"/>
                <a:gd name="connsiteX3" fmla="*/ 1404158 w 1404158"/>
                <a:gd name="connsiteY3" fmla="*/ 3197914 h 3780216"/>
                <a:gd name="connsiteX4" fmla="*/ 1404158 w 1404158"/>
                <a:gd name="connsiteY4" fmla="*/ 3469829 h 3780216"/>
                <a:gd name="connsiteX5" fmla="*/ 1087378 w 1404158"/>
                <a:gd name="connsiteY5" fmla="*/ 3780216 h 3780216"/>
                <a:gd name="connsiteX6" fmla="*/ 0 w 1404158"/>
                <a:gd name="connsiteY6" fmla="*/ 3780216 h 3780216"/>
                <a:gd name="connsiteX7" fmla="*/ 0 w 1404158"/>
                <a:gd name="connsiteY7" fmla="*/ 3508301 h 3780216"/>
                <a:gd name="connsiteX8" fmla="*/ 0 w 1404158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58" h="3780216">
                  <a:moveTo>
                    <a:pt x="0" y="0"/>
                  </a:moveTo>
                  <a:lnTo>
                    <a:pt x="1404158" y="0"/>
                  </a:lnTo>
                  <a:lnTo>
                    <a:pt x="1404158" y="3006720"/>
                  </a:lnTo>
                  <a:lnTo>
                    <a:pt x="1404158" y="319791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2980B9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3B5E5C98-9D8D-4BCF-9E3E-96B4EC4F8F3C}"/>
                </a:ext>
              </a:extLst>
            </p:cNvPr>
            <p:cNvSpPr/>
            <p:nvPr/>
          </p:nvSpPr>
          <p:spPr>
            <a:xfrm>
              <a:off x="59749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5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7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6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2980B9"/>
            </a:solidFill>
            <a:ln w="12700">
              <a:miter lim="400000"/>
            </a:ln>
          </p:spPr>
          <p:txBody>
            <a:bodyPr wrap="square" lIns="28575" tIns="216000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lang="fr-CA" sz="1200" b="1" kern="0" dirty="0">
                  <a:solidFill>
                    <a:prstClr val="white"/>
                  </a:solidFill>
                  <a:latin typeface="Calibri"/>
                </a:rPr>
                <a:t>EQUIPMENT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9CCB974-07CB-4DD0-8E85-145D871AA710}"/>
              </a:ext>
            </a:extLst>
          </p:cNvPr>
          <p:cNvGrpSpPr/>
          <p:nvPr/>
        </p:nvGrpSpPr>
        <p:grpSpPr>
          <a:xfrm>
            <a:off x="7346590" y="1600200"/>
            <a:ext cx="1111610" cy="3275599"/>
            <a:chOff x="7346590" y="1600200"/>
            <a:chExt cx="1111610" cy="3275599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808E3A3-CCD7-4B2A-B79A-1A3E64EAD380}"/>
                </a:ext>
              </a:extLst>
            </p:cNvPr>
            <p:cNvSpPr/>
            <p:nvPr/>
          </p:nvSpPr>
          <p:spPr>
            <a:xfrm>
              <a:off x="7404028" y="2040636"/>
              <a:ext cx="1053119" cy="2835162"/>
            </a:xfrm>
            <a:custGeom>
              <a:avLst/>
              <a:gdLst>
                <a:gd name="connsiteX0" fmla="*/ 0 w 1404158"/>
                <a:gd name="connsiteY0" fmla="*/ 0 h 3780216"/>
                <a:gd name="connsiteX1" fmla="*/ 1404158 w 1404158"/>
                <a:gd name="connsiteY1" fmla="*/ 0 h 3780216"/>
                <a:gd name="connsiteX2" fmla="*/ 1404158 w 1404158"/>
                <a:gd name="connsiteY2" fmla="*/ 3006720 h 3780216"/>
                <a:gd name="connsiteX3" fmla="*/ 1404158 w 1404158"/>
                <a:gd name="connsiteY3" fmla="*/ 3197914 h 3780216"/>
                <a:gd name="connsiteX4" fmla="*/ 1404158 w 1404158"/>
                <a:gd name="connsiteY4" fmla="*/ 3469829 h 3780216"/>
                <a:gd name="connsiteX5" fmla="*/ 1087378 w 1404158"/>
                <a:gd name="connsiteY5" fmla="*/ 3780216 h 3780216"/>
                <a:gd name="connsiteX6" fmla="*/ 0 w 1404158"/>
                <a:gd name="connsiteY6" fmla="*/ 3780216 h 3780216"/>
                <a:gd name="connsiteX7" fmla="*/ 0 w 1404158"/>
                <a:gd name="connsiteY7" fmla="*/ 3508301 h 3780216"/>
                <a:gd name="connsiteX8" fmla="*/ 0 w 1404158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58" h="3780216">
                  <a:moveTo>
                    <a:pt x="0" y="0"/>
                  </a:moveTo>
                  <a:lnTo>
                    <a:pt x="1404158" y="0"/>
                  </a:lnTo>
                  <a:lnTo>
                    <a:pt x="1404158" y="3006720"/>
                  </a:lnTo>
                  <a:lnTo>
                    <a:pt x="1404158" y="319791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4B2C50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18DDD1B8-464C-4616-AA7B-7DB770954630}"/>
                </a:ext>
              </a:extLst>
            </p:cNvPr>
            <p:cNvSpPr/>
            <p:nvPr/>
          </p:nvSpPr>
          <p:spPr>
            <a:xfrm>
              <a:off x="73465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4219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5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4219" y="899686"/>
                  </a:lnTo>
                  <a:cubicBezTo>
                    <a:pt x="223145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4B2C50">
                <a:lumMod val="60000"/>
                <a:lumOff val="40000"/>
              </a:srgbClr>
            </a:solidFill>
            <a:ln w="12700">
              <a:miter lim="400000"/>
            </a:ln>
          </p:spPr>
          <p:txBody>
            <a:bodyPr wrap="square" lIns="28575" tIns="155448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  <a:t>WHAT’S </a:t>
              </a:r>
              <a:b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</a:b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  <a:t>NEXT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913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D837B68-1919-4F41-B2FE-DF5EE2DAA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Discussion Topics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DF45C4-C8DF-C845-95C0-1878A6B6F2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85766" fontAlgn="auto">
              <a:spcBef>
                <a:spcPts val="0"/>
              </a:spcBef>
              <a:spcAft>
                <a:spcPts val="0"/>
              </a:spcAft>
              <a:defRPr/>
            </a:pPr>
            <a:fld id="{F68327C5-B821-4FE9-A59A-A60D9EB59A9A}" type="slidenum">
              <a:rPr lang="en-US">
                <a:latin typeface="Calibri"/>
                <a:cs typeface="+mn-cs"/>
              </a:rPr>
              <a:pPr defTabSz="685766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dirty="0">
              <a:latin typeface="Calibri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B1682293-864B-45A3-B0A0-03EF80B6DAAD}"/>
              </a:ext>
            </a:extLst>
          </p:cNvPr>
          <p:cNvSpPr/>
          <p:nvPr/>
        </p:nvSpPr>
        <p:spPr>
          <a:xfrm>
            <a:off x="5460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C0392B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Total Budget</a:t>
            </a:r>
          </a:p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Expenditure Summary by Category</a:t>
            </a:r>
            <a:endParaRPr kumimoji="0" lang="en-CA" sz="1200" b="0" i="0" u="none" strike="noStrike" kern="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C34D476-0E43-4E0F-B774-2252D8765C6E}"/>
              </a:ext>
            </a:extLst>
          </p:cNvPr>
          <p:cNvSpPr/>
          <p:nvPr/>
        </p:nvSpPr>
        <p:spPr>
          <a:xfrm>
            <a:off x="4885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3091455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5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3091455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C0392B"/>
          </a:solidFill>
          <a:ln w="12700">
            <a:miter lim="400000"/>
          </a:ln>
        </p:spPr>
        <p:txBody>
          <a:bodyPr wrap="square" lIns="28575" tIns="162000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BUDGET OVERVIEW</a:t>
            </a:r>
            <a:endParaRPr kumimoji="0" lang="fr-CA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86375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8BB66-A4C1-40DA-99EE-2F1811FF3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2025-26 Budget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A07B166-F2F3-43B2-B854-DEF47B198C7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A1BC9E-97AE-4D19-AC99-B3968AE9C67F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22" name="Text Placeholder 17">
            <a:extLst>
              <a:ext uri="{FF2B5EF4-FFF2-40B4-BE49-F238E27FC236}">
                <a16:creationId xmlns:a16="http://schemas.microsoft.com/office/drawing/2014/main" id="{1521F71A-A31E-4FB8-926F-CD086304A86C}"/>
              </a:ext>
            </a:extLst>
          </p:cNvPr>
          <p:cNvSpPr txBox="1">
            <a:spLocks/>
          </p:cNvSpPr>
          <p:nvPr/>
        </p:nvSpPr>
        <p:spPr>
          <a:xfrm>
            <a:off x="4535999" y="2818369"/>
            <a:ext cx="1946148" cy="1322702"/>
          </a:xfrm>
          <a:prstGeom prst="rect">
            <a:avLst/>
          </a:prstGeom>
          <a:solidFill>
            <a:sysClr val="window" lastClr="FFFFFF"/>
          </a:solidFill>
        </p:spPr>
        <p:txBody>
          <a:bodyPr vert="horz" lIns="91440" tIns="64008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050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24D5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$8,752,513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24D5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en-US" sz="1200" dirty="0">
                <a:solidFill>
                  <a:srgbClr val="324D5E"/>
                </a:solidFill>
                <a:latin typeface="+mj-lt"/>
              </a:rPr>
              <a:t>(above 2024-25)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324D5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02329240-E582-471A-9C39-B178F6E181A7}"/>
              </a:ext>
            </a:extLst>
          </p:cNvPr>
          <p:cNvSpPr txBox="1">
            <a:spLocks/>
          </p:cNvSpPr>
          <p:nvPr/>
        </p:nvSpPr>
        <p:spPr>
          <a:xfrm>
            <a:off x="2331346" y="2818369"/>
            <a:ext cx="1946148" cy="1322702"/>
          </a:xfrm>
          <a:prstGeom prst="rect">
            <a:avLst/>
          </a:prstGeom>
          <a:solidFill>
            <a:sysClr val="window" lastClr="FFFFFF"/>
          </a:solidFill>
        </p:spPr>
        <p:txBody>
          <a:bodyPr vert="horz" lIns="91440" tIns="64008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050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1800" dirty="0">
                <a:solidFill>
                  <a:srgbClr val="324D5E"/>
                </a:solidFill>
                <a:latin typeface="Calibri" panose="020F0502020204030204"/>
              </a:rPr>
              <a:t>2.93%</a:t>
            </a:r>
            <a:br>
              <a:rPr lang="en-US" sz="1800" dirty="0">
                <a:solidFill>
                  <a:srgbClr val="324D5E"/>
                </a:solidFill>
                <a:latin typeface="Calibri" panose="020F0502020204030204"/>
              </a:rPr>
            </a:b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24D5E"/>
                </a:solidFill>
                <a:effectLst/>
                <a:uLnTx/>
                <a:uFillTx/>
                <a:latin typeface="Calibri" panose="020F0502020204030204"/>
              </a:rPr>
              <a:t>(above</a:t>
            </a:r>
            <a:r>
              <a:rPr kumimoji="0" lang="en-US" sz="1200" b="0" i="0" u="none" strike="noStrike" kern="1200" cap="none" spc="0" normalizeH="0" noProof="0" dirty="0">
                <a:ln>
                  <a:noFill/>
                </a:ln>
                <a:solidFill>
                  <a:srgbClr val="324D5E"/>
                </a:solidFill>
                <a:effectLst/>
                <a:uLnTx/>
                <a:uFillTx/>
                <a:latin typeface="Calibri" panose="020F0502020204030204"/>
              </a:rPr>
              <a:t> 2024-25)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24D5E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6A767376-802D-4504-BE43-F60C2350D31C}"/>
              </a:ext>
            </a:extLst>
          </p:cNvPr>
          <p:cNvSpPr txBox="1">
            <a:spLocks/>
          </p:cNvSpPr>
          <p:nvPr/>
        </p:nvSpPr>
        <p:spPr>
          <a:xfrm>
            <a:off x="3425765" y="1366663"/>
            <a:ext cx="1946148" cy="1322702"/>
          </a:xfrm>
          <a:prstGeom prst="rect">
            <a:avLst/>
          </a:prstGeom>
          <a:solidFill>
            <a:sysClr val="window" lastClr="FFFFFF"/>
          </a:solidFill>
        </p:spPr>
        <p:txBody>
          <a:bodyPr vert="horz" lIns="91440" tIns="64008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050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rgbClr val="324D5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$307,664,521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668D953-36FB-4B24-B99D-22DD05B8E09F}"/>
              </a:ext>
            </a:extLst>
          </p:cNvPr>
          <p:cNvGrpSpPr/>
          <p:nvPr/>
        </p:nvGrpSpPr>
        <p:grpSpPr>
          <a:xfrm>
            <a:off x="3425765" y="1237659"/>
            <a:ext cx="1946148" cy="739101"/>
            <a:chOff x="3425765" y="1237659"/>
            <a:chExt cx="1946148" cy="739101"/>
          </a:xfrm>
        </p:grpSpPr>
        <p:sp>
          <p:nvSpPr>
            <p:cNvPr id="26" name="Text Placeholder 9">
              <a:extLst>
                <a:ext uri="{FF2B5EF4-FFF2-40B4-BE49-F238E27FC236}">
                  <a16:creationId xmlns:a16="http://schemas.microsoft.com/office/drawing/2014/main" id="{5C023A97-28C7-404F-8A3B-44341BF33A59}"/>
                </a:ext>
              </a:extLst>
            </p:cNvPr>
            <p:cNvSpPr txBox="1">
              <a:spLocks/>
            </p:cNvSpPr>
            <p:nvPr/>
          </p:nvSpPr>
          <p:spPr>
            <a:xfrm>
              <a:off x="3425765" y="1237659"/>
              <a:ext cx="1946148" cy="607243"/>
            </a:xfrm>
            <a:prstGeom prst="rect">
              <a:avLst/>
            </a:prstGeom>
            <a:solidFill>
              <a:srgbClr val="7BB21B"/>
            </a:solidFill>
            <a:ln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>
              <a:lvl1pPr marL="171450" indent="-17145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1650" b="1" kern="1200" cap="all" baseline="0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US" sz="1400" b="1" i="0" u="none" strike="noStrike" kern="1200" cap="all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Total proposed</a:t>
              </a:r>
              <a:r>
                <a:rPr kumimoji="0" lang="en-US" sz="1400" b="1" i="0" u="none" strike="noStrike" kern="1200" cap="all" spc="0" normalizeH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budget*</a:t>
              </a:r>
              <a:endParaRPr kumimoji="0" lang="en-US" sz="1400" b="1" i="0" u="none" strike="noStrike" kern="1200" cap="all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50A6F9F4-EE0B-4AB2-9466-673CD99DB4D0}"/>
                </a:ext>
              </a:extLst>
            </p:cNvPr>
            <p:cNvSpPr/>
            <p:nvPr/>
          </p:nvSpPr>
          <p:spPr>
            <a:xfrm rot="10800000">
              <a:off x="4261679" y="1844902"/>
              <a:ext cx="274320" cy="131858"/>
            </a:xfrm>
            <a:prstGeom prst="triangle">
              <a:avLst/>
            </a:prstGeom>
            <a:solidFill>
              <a:srgbClr val="7BB21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44B01FEB-25D0-4893-AC08-F963DF718D6B}"/>
              </a:ext>
            </a:extLst>
          </p:cNvPr>
          <p:cNvGrpSpPr/>
          <p:nvPr/>
        </p:nvGrpSpPr>
        <p:grpSpPr>
          <a:xfrm>
            <a:off x="4535999" y="2689365"/>
            <a:ext cx="1946148" cy="739101"/>
            <a:chOff x="4535999" y="2689365"/>
            <a:chExt cx="1946148" cy="739101"/>
          </a:xfrm>
        </p:grpSpPr>
        <p:sp>
          <p:nvSpPr>
            <p:cNvPr id="29" name="Text Placeholder 18">
              <a:extLst>
                <a:ext uri="{FF2B5EF4-FFF2-40B4-BE49-F238E27FC236}">
                  <a16:creationId xmlns:a16="http://schemas.microsoft.com/office/drawing/2014/main" id="{AC4D2FF1-9732-42C3-AC4B-4D18F77188F0}"/>
                </a:ext>
              </a:extLst>
            </p:cNvPr>
            <p:cNvSpPr txBox="1">
              <a:spLocks/>
            </p:cNvSpPr>
            <p:nvPr/>
          </p:nvSpPr>
          <p:spPr>
            <a:xfrm>
              <a:off x="4535999" y="2689365"/>
              <a:ext cx="1946148" cy="607243"/>
            </a:xfrm>
            <a:prstGeom prst="rect">
              <a:avLst/>
            </a:prstGeom>
            <a:solidFill>
              <a:srgbClr val="F17C3F"/>
            </a:solidFill>
            <a:ln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>
              <a:lvl1pPr marL="171450" indent="-17145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1650" b="1" kern="1200" cap="all" baseline="0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fontAlgn="auto">
                <a:spcAft>
                  <a:spcPts val="0"/>
                </a:spcAft>
                <a:defRPr/>
              </a:pPr>
              <a:r>
                <a:rPr lang="en-US" sz="1400" dirty="0">
                  <a:solidFill>
                    <a:sysClr val="window" lastClr="FFFFFF"/>
                  </a:solidFill>
                </a:rPr>
                <a:t>Budget-to-budget</a:t>
              </a:r>
              <a:br>
                <a:rPr lang="en-US" sz="1400" dirty="0">
                  <a:solidFill>
                    <a:sysClr val="window" lastClr="FFFFFF"/>
                  </a:solidFill>
                </a:rPr>
              </a:br>
              <a:r>
                <a:rPr lang="en-US" sz="1400" dirty="0">
                  <a:solidFill>
                    <a:sysClr val="window" lastClr="FFFFFF"/>
                  </a:solidFill>
                </a:rPr>
                <a:t>$ increase</a:t>
              </a:r>
            </a:p>
          </p:txBody>
        </p:sp>
        <p:sp>
          <p:nvSpPr>
            <p:cNvPr id="30" name="Isosceles Triangle 29">
              <a:extLst>
                <a:ext uri="{FF2B5EF4-FFF2-40B4-BE49-F238E27FC236}">
                  <a16:creationId xmlns:a16="http://schemas.microsoft.com/office/drawing/2014/main" id="{B7A53D07-D678-45DF-B93F-352CB272DE7F}"/>
                </a:ext>
              </a:extLst>
            </p:cNvPr>
            <p:cNvSpPr/>
            <p:nvPr/>
          </p:nvSpPr>
          <p:spPr>
            <a:xfrm rot="10800000">
              <a:off x="5371913" y="3296608"/>
              <a:ext cx="274320" cy="131858"/>
            </a:xfrm>
            <a:prstGeom prst="triangle">
              <a:avLst/>
            </a:prstGeom>
            <a:solidFill>
              <a:srgbClr val="F17C3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3411EF6-D8C4-41A0-BE1B-783AC6452B01}"/>
              </a:ext>
            </a:extLst>
          </p:cNvPr>
          <p:cNvGrpSpPr/>
          <p:nvPr/>
        </p:nvGrpSpPr>
        <p:grpSpPr>
          <a:xfrm>
            <a:off x="2331346" y="2689365"/>
            <a:ext cx="1946148" cy="739101"/>
            <a:chOff x="2331346" y="2689365"/>
            <a:chExt cx="1946148" cy="739101"/>
          </a:xfrm>
        </p:grpSpPr>
        <p:sp>
          <p:nvSpPr>
            <p:cNvPr id="32" name="Text Placeholder 22">
              <a:extLst>
                <a:ext uri="{FF2B5EF4-FFF2-40B4-BE49-F238E27FC236}">
                  <a16:creationId xmlns:a16="http://schemas.microsoft.com/office/drawing/2014/main" id="{AC03807B-DE53-4C3B-81FE-1CCC32837FA5}"/>
                </a:ext>
              </a:extLst>
            </p:cNvPr>
            <p:cNvSpPr txBox="1">
              <a:spLocks/>
            </p:cNvSpPr>
            <p:nvPr/>
          </p:nvSpPr>
          <p:spPr>
            <a:xfrm>
              <a:off x="2331346" y="2689365"/>
              <a:ext cx="1946148" cy="607243"/>
            </a:xfrm>
            <a:prstGeom prst="rect">
              <a:avLst/>
            </a:prstGeom>
            <a:solidFill>
              <a:srgbClr val="0095CD"/>
            </a:solidFill>
            <a:ln>
              <a:noFill/>
            </a:ln>
          </p:spPr>
          <p:txBody>
            <a:bodyPr vert="horz" wrap="none" lIns="0" tIns="0" rIns="0" bIns="0" rtlCol="0" anchor="ctr">
              <a:noAutofit/>
            </a:bodyPr>
            <a:lstStyle>
              <a:lvl1pPr marL="171450" indent="-17145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1650" b="1" kern="1200" cap="all" baseline="0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US" sz="1400" b="1" i="0" u="none" strike="noStrike" kern="1200" cap="all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</a:rPr>
                <a:t>BUDGET-TO-BUDGET</a:t>
              </a:r>
              <a:br>
                <a:rPr kumimoji="0" lang="en-US" sz="1400" b="1" i="0" u="none" strike="noStrike" kern="1200" cap="all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</a:rPr>
              </a:br>
              <a:r>
                <a:rPr kumimoji="0" lang="en-US" sz="1400" b="1" i="0" u="none" strike="noStrike" kern="1200" cap="all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</a:rPr>
                <a:t>% INCREASE</a:t>
              </a:r>
            </a:p>
          </p:txBody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F33AAFCD-14AE-4D65-99F2-7ECA306621C7}"/>
                </a:ext>
              </a:extLst>
            </p:cNvPr>
            <p:cNvSpPr/>
            <p:nvPr/>
          </p:nvSpPr>
          <p:spPr>
            <a:xfrm rot="10800000">
              <a:off x="3167260" y="3296608"/>
              <a:ext cx="274320" cy="131858"/>
            </a:xfrm>
            <a:prstGeom prst="triangle">
              <a:avLst/>
            </a:prstGeom>
            <a:solidFill>
              <a:srgbClr val="0095C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4" name="Text Placeholder 13">
            <a:extLst>
              <a:ext uri="{FF2B5EF4-FFF2-40B4-BE49-F238E27FC236}">
                <a16:creationId xmlns:a16="http://schemas.microsoft.com/office/drawing/2014/main" id="{FEFD67A2-4DEA-435C-B7EA-1A71E3D1B870}"/>
              </a:ext>
            </a:extLst>
          </p:cNvPr>
          <p:cNvSpPr txBox="1">
            <a:spLocks/>
          </p:cNvSpPr>
          <p:nvPr/>
        </p:nvSpPr>
        <p:spPr>
          <a:xfrm>
            <a:off x="3425765" y="4405271"/>
            <a:ext cx="1946148" cy="1621310"/>
          </a:xfrm>
          <a:prstGeom prst="rect">
            <a:avLst/>
          </a:prstGeom>
          <a:solidFill>
            <a:sysClr val="window" lastClr="FFFFFF"/>
          </a:solidFill>
        </p:spPr>
        <p:txBody>
          <a:bodyPr vert="horz" lIns="91440" tIns="64008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050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fontAlgn="auto">
              <a:spcAft>
                <a:spcPts val="0"/>
              </a:spcAft>
              <a:buNone/>
              <a:defRPr/>
            </a:pPr>
            <a:r>
              <a:rPr lang="en-US" sz="1800" dirty="0">
                <a:solidFill>
                  <a:srgbClr val="324D5E"/>
                </a:solidFill>
              </a:rPr>
              <a:t>$236,595,556</a:t>
            </a:r>
          </a:p>
          <a:p>
            <a:pPr marL="0" lvl="0" indent="0" algn="ctr" fontAlgn="auto">
              <a:spcAft>
                <a:spcPts val="0"/>
              </a:spcAft>
              <a:buNone/>
              <a:defRPr/>
            </a:pPr>
            <a:r>
              <a:rPr lang="en-US" sz="1800" dirty="0">
                <a:solidFill>
                  <a:srgbClr val="324D5E"/>
                </a:solidFill>
              </a:rPr>
              <a:t>2.76% increase</a:t>
            </a:r>
            <a:br>
              <a:rPr lang="en-US" dirty="0">
                <a:solidFill>
                  <a:srgbClr val="324D5E"/>
                </a:solidFill>
              </a:rPr>
            </a:br>
            <a:r>
              <a:rPr lang="en-US" sz="1200" dirty="0">
                <a:solidFill>
                  <a:srgbClr val="324D5E"/>
                </a:solidFill>
                <a:latin typeface="+mj-lt"/>
              </a:rPr>
              <a:t>(as determined by formula)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4C36F33-F262-4782-8418-1B586B9726C1}"/>
              </a:ext>
            </a:extLst>
          </p:cNvPr>
          <p:cNvGrpSpPr/>
          <p:nvPr/>
        </p:nvGrpSpPr>
        <p:grpSpPr>
          <a:xfrm>
            <a:off x="3425765" y="4270075"/>
            <a:ext cx="1946148" cy="739102"/>
            <a:chOff x="3425765" y="4270075"/>
            <a:chExt cx="1946148" cy="739102"/>
          </a:xfrm>
        </p:grpSpPr>
        <p:sp>
          <p:nvSpPr>
            <p:cNvPr id="36" name="Text Placeholder 14">
              <a:extLst>
                <a:ext uri="{FF2B5EF4-FFF2-40B4-BE49-F238E27FC236}">
                  <a16:creationId xmlns:a16="http://schemas.microsoft.com/office/drawing/2014/main" id="{CC6DB804-9091-4E52-8F47-23338FC0C815}"/>
                </a:ext>
              </a:extLst>
            </p:cNvPr>
            <p:cNvSpPr txBox="1">
              <a:spLocks/>
            </p:cNvSpPr>
            <p:nvPr/>
          </p:nvSpPr>
          <p:spPr>
            <a:xfrm>
              <a:off x="3425765" y="4270075"/>
              <a:ext cx="1946148" cy="607243"/>
            </a:xfrm>
            <a:prstGeom prst="rect">
              <a:avLst/>
            </a:prstGeom>
            <a:solidFill>
              <a:srgbClr val="814E7E"/>
            </a:solidFill>
            <a:ln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>
              <a:lvl1pPr marL="171450" indent="-17145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1650" b="1" kern="1200" cap="all" baseline="0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US" sz="1400" b="1" i="0" u="none" strike="noStrike" kern="1200" cap="all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PROPERTY</a:t>
              </a:r>
              <a:br>
                <a:rPr kumimoji="0" lang="en-US" sz="1400" b="1" i="0" u="none" strike="noStrike" kern="1200" cap="all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</a:br>
              <a:r>
                <a:rPr lang="en-US" sz="1400" dirty="0">
                  <a:solidFill>
                    <a:sysClr val="window" lastClr="FFFFFF"/>
                  </a:solidFill>
                  <a:latin typeface="Calibri" panose="020F0502020204030204"/>
                </a:rPr>
                <a:t>TAX LEVY</a:t>
              </a:r>
              <a:endParaRPr kumimoji="0" lang="en-US" sz="1400" b="1" i="0" u="none" strike="noStrike" kern="1200" cap="all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Isosceles Triangle 36">
              <a:extLst>
                <a:ext uri="{FF2B5EF4-FFF2-40B4-BE49-F238E27FC236}">
                  <a16:creationId xmlns:a16="http://schemas.microsoft.com/office/drawing/2014/main" id="{DC461CE8-3085-4543-BC1D-F92AABCADB42}"/>
                </a:ext>
              </a:extLst>
            </p:cNvPr>
            <p:cNvSpPr/>
            <p:nvPr/>
          </p:nvSpPr>
          <p:spPr>
            <a:xfrm rot="10800000">
              <a:off x="4261679" y="4877319"/>
              <a:ext cx="274320" cy="131858"/>
            </a:xfrm>
            <a:prstGeom prst="triangle">
              <a:avLst/>
            </a:prstGeom>
            <a:solidFill>
              <a:srgbClr val="814E7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BB6EFA7E-A5E1-49E8-A471-357EEC26963E}"/>
              </a:ext>
            </a:extLst>
          </p:cNvPr>
          <p:cNvSpPr txBox="1"/>
          <p:nvPr/>
        </p:nvSpPr>
        <p:spPr>
          <a:xfrm>
            <a:off x="381000" y="5795749"/>
            <a:ext cx="240642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* As of March 24, 2025 – subject to change</a:t>
            </a:r>
          </a:p>
        </p:txBody>
      </p:sp>
    </p:spTree>
    <p:extLst>
      <p:ext uri="{BB962C8B-B14F-4D97-AF65-F5344CB8AC3E}">
        <p14:creationId xmlns:p14="http://schemas.microsoft.com/office/powerpoint/2010/main" val="3874721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2025-26 Expenditures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graphicFrame>
        <p:nvGraphicFramePr>
          <p:cNvPr id="5" name="Diagramm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1697700"/>
              </p:ext>
            </p:extLst>
          </p:nvPr>
        </p:nvGraphicFramePr>
        <p:xfrm>
          <a:off x="685800" y="1066801"/>
          <a:ext cx="7848600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 Box 17"/>
          <p:cNvSpPr txBox="1">
            <a:spLocks noChangeArrowheads="1"/>
          </p:cNvSpPr>
          <p:nvPr/>
        </p:nvSpPr>
        <p:spPr bwMode="auto">
          <a:xfrm>
            <a:off x="0" y="4871610"/>
            <a:ext cx="23622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Total of </a:t>
            </a:r>
            <a:br>
              <a:rPr lang="en-US" altLang="en-US" sz="2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altLang="en-US" sz="2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$307.6</a:t>
            </a:r>
            <a:br>
              <a:rPr lang="en-US" altLang="en-US" sz="2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altLang="en-US" sz="2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million*</a:t>
            </a:r>
          </a:p>
        </p:txBody>
      </p:sp>
      <p:cxnSp>
        <p:nvCxnSpPr>
          <p:cNvPr id="7" name="Straight Connector 6"/>
          <p:cNvCxnSpPr/>
          <p:nvPr/>
        </p:nvCxnSpPr>
        <p:spPr bwMode="auto">
          <a:xfrm flipH="1">
            <a:off x="6172200" y="1447800"/>
            <a:ext cx="762000" cy="1524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Straight Connector 7"/>
          <p:cNvCxnSpPr/>
          <p:nvPr/>
        </p:nvCxnSpPr>
        <p:spPr bwMode="auto">
          <a:xfrm flipH="1" flipV="1">
            <a:off x="2971800" y="1295400"/>
            <a:ext cx="990600" cy="2286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9A7EFCE-A0AF-4043-8CE9-E4AA0D7DAE57}"/>
              </a:ext>
            </a:extLst>
          </p:cNvPr>
          <p:cNvSpPr txBox="1"/>
          <p:nvPr/>
        </p:nvSpPr>
        <p:spPr>
          <a:xfrm>
            <a:off x="4876800" y="5791200"/>
            <a:ext cx="240642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* As of March 24, 2025 – subject to change</a:t>
            </a:r>
          </a:p>
        </p:txBody>
      </p:sp>
    </p:spTree>
    <p:extLst>
      <p:ext uri="{BB962C8B-B14F-4D97-AF65-F5344CB8AC3E}">
        <p14:creationId xmlns:p14="http://schemas.microsoft.com/office/powerpoint/2010/main" val="215667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D837B68-1919-4F41-B2FE-DF5EE2DAA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Discussion Topics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DF45C4-C8DF-C845-95C0-1878A6B6F2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85766" fontAlgn="auto">
              <a:spcBef>
                <a:spcPts val="0"/>
              </a:spcBef>
              <a:spcAft>
                <a:spcPts val="0"/>
              </a:spcAft>
              <a:defRPr/>
            </a:pPr>
            <a:fld id="{F68327C5-B821-4FE9-A59A-A60D9EB59A9A}" type="slidenum">
              <a:rPr lang="en-US">
                <a:latin typeface="Calibri"/>
                <a:cs typeface="+mn-cs"/>
              </a:rPr>
              <a:pPr defTabSz="685766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en-US" dirty="0">
              <a:latin typeface="Calibri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B1682293-864B-45A3-B0A0-03EF80B6DAAD}"/>
              </a:ext>
            </a:extLst>
          </p:cNvPr>
          <p:cNvSpPr/>
          <p:nvPr/>
        </p:nvSpPr>
        <p:spPr>
          <a:xfrm>
            <a:off x="5460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C0392B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Total Budget</a:t>
            </a:r>
          </a:p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Expenditure Summary by Category</a:t>
            </a:r>
          </a:p>
          <a:p>
            <a:pPr marR="0" lvl="0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tabLst/>
              <a:defRPr sz="3000">
                <a:solidFill>
                  <a:srgbClr val="FFFFFF"/>
                </a:solidFill>
              </a:defRPr>
            </a:pPr>
            <a:endParaRPr lang="en-CA" sz="1200" kern="0" dirty="0">
              <a:solidFill>
                <a:srgbClr val="2C3E50"/>
              </a:solidFill>
              <a:latin typeface="Calibri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C34D476-0E43-4E0F-B774-2252D8765C6E}"/>
              </a:ext>
            </a:extLst>
          </p:cNvPr>
          <p:cNvSpPr/>
          <p:nvPr/>
        </p:nvSpPr>
        <p:spPr>
          <a:xfrm>
            <a:off x="4885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3091455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5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3091455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C0392B"/>
          </a:solidFill>
          <a:ln w="12700">
            <a:miter lim="400000"/>
          </a:ln>
        </p:spPr>
        <p:txBody>
          <a:bodyPr wrap="square" lIns="28575" tIns="162000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BUDGET OVERVIEW</a:t>
            </a:r>
            <a:endParaRPr kumimoji="0" lang="fr-CA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6B5BB15-A653-4EC8-A481-E7CB3F88135F}"/>
              </a:ext>
            </a:extLst>
          </p:cNvPr>
          <p:cNvGrpSpPr/>
          <p:nvPr/>
        </p:nvGrpSpPr>
        <p:grpSpPr>
          <a:xfrm>
            <a:off x="1860190" y="1600200"/>
            <a:ext cx="1111610" cy="3275599"/>
            <a:chOff x="1860190" y="1600200"/>
            <a:chExt cx="1111610" cy="3275599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8123D394-B9E2-4D3B-8940-3A1D2E1B7B0E}"/>
                </a:ext>
              </a:extLst>
            </p:cNvPr>
            <p:cNvSpPr/>
            <p:nvPr/>
          </p:nvSpPr>
          <p:spPr>
            <a:xfrm>
              <a:off x="1917642" y="2040636"/>
              <a:ext cx="1053133" cy="2835162"/>
            </a:xfrm>
            <a:custGeom>
              <a:avLst/>
              <a:gdLst>
                <a:gd name="connsiteX0" fmla="*/ 0 w 1404177"/>
                <a:gd name="connsiteY0" fmla="*/ 0 h 3780216"/>
                <a:gd name="connsiteX1" fmla="*/ 1404177 w 1404177"/>
                <a:gd name="connsiteY1" fmla="*/ 0 h 3780216"/>
                <a:gd name="connsiteX2" fmla="*/ 1404177 w 1404177"/>
                <a:gd name="connsiteY2" fmla="*/ 3197914 h 3780216"/>
                <a:gd name="connsiteX3" fmla="*/ 1404158 w 1404177"/>
                <a:gd name="connsiteY3" fmla="*/ 3198094 h 3780216"/>
                <a:gd name="connsiteX4" fmla="*/ 1404158 w 1404177"/>
                <a:gd name="connsiteY4" fmla="*/ 3469829 h 3780216"/>
                <a:gd name="connsiteX5" fmla="*/ 1087378 w 1404177"/>
                <a:gd name="connsiteY5" fmla="*/ 3780216 h 3780216"/>
                <a:gd name="connsiteX6" fmla="*/ 0 w 1404177"/>
                <a:gd name="connsiteY6" fmla="*/ 3780216 h 3780216"/>
                <a:gd name="connsiteX7" fmla="*/ 0 w 1404177"/>
                <a:gd name="connsiteY7" fmla="*/ 3508301 h 3780216"/>
                <a:gd name="connsiteX8" fmla="*/ 0 w 1404177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77" h="3780216">
                  <a:moveTo>
                    <a:pt x="0" y="0"/>
                  </a:moveTo>
                  <a:lnTo>
                    <a:pt x="1404177" y="0"/>
                  </a:lnTo>
                  <a:lnTo>
                    <a:pt x="1404177" y="3197914"/>
                  </a:lnTo>
                  <a:lnTo>
                    <a:pt x="1404158" y="319809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F39C12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en-CA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2C3E50"/>
                  </a:solidFill>
                  <a:effectLst/>
                  <a:uLnTx/>
                  <a:uFillTx/>
                  <a:latin typeface="Calibri"/>
                </a:rPr>
                <a:t>Staffing 2024-2025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Employee Contracts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en-CA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2C3E50"/>
                  </a:solidFill>
                  <a:effectLst/>
                  <a:uLnTx/>
                  <a:uFillTx/>
                  <a:latin typeface="Calibri"/>
                </a:rPr>
                <a:t>Student Enrollment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Staffing 2025-2026</a:t>
              </a: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59E755A7-BF53-4C3F-8DE4-0916591042C2}"/>
                </a:ext>
              </a:extLst>
            </p:cNvPr>
            <p:cNvSpPr/>
            <p:nvPr/>
          </p:nvSpPr>
          <p:spPr>
            <a:xfrm>
              <a:off x="18601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6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6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F39C12"/>
            </a:solidFill>
            <a:ln w="12700">
              <a:miter lim="400000"/>
            </a:ln>
          </p:spPr>
          <p:txBody>
            <a:bodyPr wrap="square" lIns="28575" tIns="155448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lang="fr-CA" sz="1200" b="1" kern="0" dirty="0">
                  <a:solidFill>
                    <a:schemeClr val="bg1"/>
                  </a:solidFill>
                  <a:latin typeface="Calibri"/>
                </a:rPr>
                <a:t>STAFF AND STUDENTS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625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Budgeting for Staff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A1BC9E-97AE-4D19-AC99-B3968AE9C67F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cxnSp>
        <p:nvCxnSpPr>
          <p:cNvPr id="44" name="Straight Arrow Connector 43"/>
          <p:cNvCxnSpPr>
            <a:cxnSpLocks/>
          </p:cNvCxnSpPr>
          <p:nvPr/>
        </p:nvCxnSpPr>
        <p:spPr>
          <a:xfrm>
            <a:off x="457200" y="2313606"/>
            <a:ext cx="8382000" cy="0"/>
          </a:xfrm>
          <a:prstGeom prst="straightConnector1">
            <a:avLst/>
          </a:prstGeom>
          <a:noFill/>
          <a:ln w="79375" cap="flat" cmpd="sng" algn="ctr">
            <a:solidFill>
              <a:schemeClr val="bg1">
                <a:lumMod val="50000"/>
              </a:schemeClr>
            </a:solidFill>
            <a:prstDash val="solid"/>
            <a:tailEnd type="triangle" w="lg" len="lg"/>
          </a:ln>
          <a:effectLst/>
        </p:spPr>
      </p:cxnSp>
      <p:grpSp>
        <p:nvGrpSpPr>
          <p:cNvPr id="68" name="Group 67"/>
          <p:cNvGrpSpPr/>
          <p:nvPr/>
        </p:nvGrpSpPr>
        <p:grpSpPr>
          <a:xfrm>
            <a:off x="552377" y="3170165"/>
            <a:ext cx="1917748" cy="1996212"/>
            <a:chOff x="203098" y="4329907"/>
            <a:chExt cx="2967202" cy="2661612"/>
          </a:xfrm>
        </p:grpSpPr>
        <p:sp>
          <p:nvSpPr>
            <p:cNvPr id="69" name="Rectangle 68"/>
            <p:cNvSpPr/>
            <p:nvPr/>
          </p:nvSpPr>
          <p:spPr>
            <a:xfrm>
              <a:off x="203098" y="4329907"/>
              <a:ext cx="2967202" cy="451405"/>
            </a:xfrm>
            <a:prstGeom prst="rect">
              <a:avLst/>
            </a:prstGeom>
            <a:noFill/>
          </p:spPr>
          <p:txBody>
            <a:bodyPr wrap="square" anchor="b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Staffing: 2024-25</a:t>
              </a: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412360" y="4755013"/>
              <a:ext cx="2399634" cy="22365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Confirm current budget code placement of approx. 2,000 </a:t>
              </a:r>
              <a:b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employees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100" i="1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(make sure everyone is accounted for in all the right places)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739146" y="1606062"/>
            <a:ext cx="1415093" cy="1415093"/>
            <a:chOff x="2791465" y="4431675"/>
            <a:chExt cx="2667002" cy="2667003"/>
          </a:xfrm>
        </p:grpSpPr>
        <p:sp>
          <p:nvSpPr>
            <p:cNvPr id="49" name="Freeform: Shape 8"/>
            <p:cNvSpPr/>
            <p:nvPr/>
          </p:nvSpPr>
          <p:spPr>
            <a:xfrm rot="10800000" flipH="1">
              <a:off x="2791465" y="4431675"/>
              <a:ext cx="2667002" cy="2667003"/>
            </a:xfrm>
            <a:custGeom>
              <a:avLst/>
              <a:gdLst>
                <a:gd name="connsiteX0" fmla="*/ 1341033 w 2667002"/>
                <a:gd name="connsiteY0" fmla="*/ 2667003 h 2667003"/>
                <a:gd name="connsiteX1" fmla="*/ 1511178 w 2667002"/>
                <a:gd name="connsiteY1" fmla="*/ 2655643 h 2667003"/>
                <a:gd name="connsiteX2" fmla="*/ 1554023 w 2667002"/>
                <a:gd name="connsiteY2" fmla="*/ 2426232 h 2667003"/>
                <a:gd name="connsiteX3" fmla="*/ 1691447 w 2667002"/>
                <a:gd name="connsiteY3" fmla="*/ 2389684 h 2667003"/>
                <a:gd name="connsiteX4" fmla="*/ 1845170 w 2667002"/>
                <a:gd name="connsiteY4" fmla="*/ 2568719 h 2667003"/>
                <a:gd name="connsiteX5" fmla="*/ 1996424 w 2667002"/>
                <a:gd name="connsiteY5" fmla="*/ 2494389 h 2667003"/>
                <a:gd name="connsiteX6" fmla="*/ 1948517 w 2667002"/>
                <a:gd name="connsiteY6" fmla="*/ 2262384 h 2667003"/>
                <a:gd name="connsiteX7" fmla="*/ 2073347 w 2667002"/>
                <a:gd name="connsiteY7" fmla="*/ 2166569 h 2667003"/>
                <a:gd name="connsiteX8" fmla="*/ 2282633 w 2667002"/>
                <a:gd name="connsiteY8" fmla="*/ 2271274 h 2667003"/>
                <a:gd name="connsiteX9" fmla="*/ 2393511 w 2667002"/>
                <a:gd name="connsiteY9" fmla="*/ 2142616 h 2667003"/>
                <a:gd name="connsiteX10" fmla="*/ 2262383 w 2667002"/>
                <a:gd name="connsiteY10" fmla="*/ 1949875 h 2667003"/>
                <a:gd name="connsiteX11" fmla="*/ 2333010 w 2667002"/>
                <a:gd name="connsiteY11" fmla="*/ 1827638 h 2667003"/>
                <a:gd name="connsiteX12" fmla="*/ 2566125 w 2667002"/>
                <a:gd name="connsiteY12" fmla="*/ 1843936 h 2667003"/>
                <a:gd name="connsiteX13" fmla="*/ 2620330 w 2667002"/>
                <a:gd name="connsiteY13" fmla="*/ 1683916 h 2667003"/>
                <a:gd name="connsiteX14" fmla="*/ 2426231 w 2667002"/>
                <a:gd name="connsiteY14" fmla="*/ 1555381 h 2667003"/>
                <a:gd name="connsiteX15" fmla="*/ 2446481 w 2667002"/>
                <a:gd name="connsiteY15" fmla="*/ 1400300 h 2667003"/>
                <a:gd name="connsiteX16" fmla="*/ 2667002 w 2667002"/>
                <a:gd name="connsiteY16" fmla="*/ 1325969 h 2667003"/>
                <a:gd name="connsiteX17" fmla="*/ 2655643 w 2667002"/>
                <a:gd name="connsiteY17" fmla="*/ 1155825 h 2667003"/>
                <a:gd name="connsiteX18" fmla="*/ 2426231 w 2667002"/>
                <a:gd name="connsiteY18" fmla="*/ 1112980 h 2667003"/>
                <a:gd name="connsiteX19" fmla="*/ 2389683 w 2667002"/>
                <a:gd name="connsiteY19" fmla="*/ 975555 h 2667003"/>
                <a:gd name="connsiteX20" fmla="*/ 2568718 w 2667002"/>
                <a:gd name="connsiteY20" fmla="*/ 821832 h 2667003"/>
                <a:gd name="connsiteX21" fmla="*/ 2494388 w 2667002"/>
                <a:gd name="connsiteY21" fmla="*/ 670578 h 2667003"/>
                <a:gd name="connsiteX22" fmla="*/ 2262383 w 2667002"/>
                <a:gd name="connsiteY22" fmla="*/ 718485 h 2667003"/>
                <a:gd name="connsiteX23" fmla="*/ 2167927 w 2667002"/>
                <a:gd name="connsiteY23" fmla="*/ 593655 h 2667003"/>
                <a:gd name="connsiteX24" fmla="*/ 2271273 w 2667002"/>
                <a:gd name="connsiteY24" fmla="*/ 384369 h 2667003"/>
                <a:gd name="connsiteX25" fmla="*/ 2142615 w 2667002"/>
                <a:gd name="connsiteY25" fmla="*/ 273491 h 2667003"/>
                <a:gd name="connsiteX26" fmla="*/ 1951110 w 2667002"/>
                <a:gd name="connsiteY26" fmla="*/ 404619 h 2667003"/>
                <a:gd name="connsiteX27" fmla="*/ 1827637 w 2667002"/>
                <a:gd name="connsiteY27" fmla="*/ 333993 h 2667003"/>
                <a:gd name="connsiteX28" fmla="*/ 1845170 w 2667002"/>
                <a:gd name="connsiteY28" fmla="*/ 100877 h 2667003"/>
                <a:gd name="connsiteX29" fmla="*/ 1683916 w 2667002"/>
                <a:gd name="connsiteY29" fmla="*/ 46672 h 2667003"/>
                <a:gd name="connsiteX30" fmla="*/ 1555381 w 2667002"/>
                <a:gd name="connsiteY30" fmla="*/ 240771 h 2667003"/>
                <a:gd name="connsiteX31" fmla="*/ 1400300 w 2667002"/>
                <a:gd name="connsiteY31" fmla="*/ 220521 h 2667003"/>
                <a:gd name="connsiteX32" fmla="*/ 1325969 w 2667002"/>
                <a:gd name="connsiteY32" fmla="*/ 0 h 2667003"/>
                <a:gd name="connsiteX33" fmla="*/ 1157059 w 2667002"/>
                <a:gd name="connsiteY33" fmla="*/ 11359 h 2667003"/>
                <a:gd name="connsiteX34" fmla="*/ 1114214 w 2667002"/>
                <a:gd name="connsiteY34" fmla="*/ 240771 h 2667003"/>
                <a:gd name="connsiteX35" fmla="*/ 975555 w 2667002"/>
                <a:gd name="connsiteY35" fmla="*/ 277319 h 2667003"/>
                <a:gd name="connsiteX36" fmla="*/ 823067 w 2667002"/>
                <a:gd name="connsiteY36" fmla="*/ 98284 h 2667003"/>
                <a:gd name="connsiteX37" fmla="*/ 670578 w 2667002"/>
                <a:gd name="connsiteY37" fmla="*/ 172615 h 2667003"/>
                <a:gd name="connsiteX38" fmla="*/ 718486 w 2667002"/>
                <a:gd name="connsiteY38" fmla="*/ 404619 h 2667003"/>
                <a:gd name="connsiteX39" fmla="*/ 593655 w 2667002"/>
                <a:gd name="connsiteY39" fmla="*/ 499076 h 2667003"/>
                <a:gd name="connsiteX40" fmla="*/ 384369 w 2667002"/>
                <a:gd name="connsiteY40" fmla="*/ 395729 h 2667003"/>
                <a:gd name="connsiteX41" fmla="*/ 273491 w 2667002"/>
                <a:gd name="connsiteY41" fmla="*/ 524387 h 2667003"/>
                <a:gd name="connsiteX42" fmla="*/ 405854 w 2667002"/>
                <a:gd name="connsiteY42" fmla="*/ 715893 h 2667003"/>
                <a:gd name="connsiteX43" fmla="*/ 333993 w 2667002"/>
                <a:gd name="connsiteY43" fmla="*/ 839365 h 2667003"/>
                <a:gd name="connsiteX44" fmla="*/ 102112 w 2667002"/>
                <a:gd name="connsiteY44" fmla="*/ 821832 h 2667003"/>
                <a:gd name="connsiteX45" fmla="*/ 46673 w 2667002"/>
                <a:gd name="connsiteY45" fmla="*/ 983087 h 2667003"/>
                <a:gd name="connsiteX46" fmla="*/ 242006 w 2667002"/>
                <a:gd name="connsiteY46" fmla="*/ 1111622 h 2667003"/>
                <a:gd name="connsiteX47" fmla="*/ 220522 w 2667002"/>
                <a:gd name="connsiteY47" fmla="*/ 1266703 h 2667003"/>
                <a:gd name="connsiteX48" fmla="*/ 0 w 2667002"/>
                <a:gd name="connsiteY48" fmla="*/ 1341034 h 2667003"/>
                <a:gd name="connsiteX49" fmla="*/ 11360 w 2667002"/>
                <a:gd name="connsiteY49" fmla="*/ 1509944 h 2667003"/>
                <a:gd name="connsiteX50" fmla="*/ 240771 w 2667002"/>
                <a:gd name="connsiteY50" fmla="*/ 1554023 h 2667003"/>
                <a:gd name="connsiteX51" fmla="*/ 278554 w 2667002"/>
                <a:gd name="connsiteY51" fmla="*/ 1691448 h 2667003"/>
                <a:gd name="connsiteX52" fmla="*/ 98284 w 2667002"/>
                <a:gd name="connsiteY52" fmla="*/ 1843936 h 2667003"/>
                <a:gd name="connsiteX53" fmla="*/ 173973 w 2667002"/>
                <a:gd name="connsiteY53" fmla="*/ 1996425 h 2667003"/>
                <a:gd name="connsiteX54" fmla="*/ 404619 w 2667002"/>
                <a:gd name="connsiteY54" fmla="*/ 1948518 h 2667003"/>
                <a:gd name="connsiteX55" fmla="*/ 500433 w 2667002"/>
                <a:gd name="connsiteY55" fmla="*/ 2073348 h 2667003"/>
                <a:gd name="connsiteX56" fmla="*/ 395729 w 2667002"/>
                <a:gd name="connsiteY56" fmla="*/ 2282634 h 2667003"/>
                <a:gd name="connsiteX57" fmla="*/ 524387 w 2667002"/>
                <a:gd name="connsiteY57" fmla="*/ 2393512 h 2667003"/>
                <a:gd name="connsiteX58" fmla="*/ 717127 w 2667002"/>
                <a:gd name="connsiteY58" fmla="*/ 2261149 h 2667003"/>
                <a:gd name="connsiteX59" fmla="*/ 840723 w 2667002"/>
                <a:gd name="connsiteY59" fmla="*/ 2333010 h 2667003"/>
                <a:gd name="connsiteX60" fmla="*/ 823067 w 2667002"/>
                <a:gd name="connsiteY60" fmla="*/ 2564891 h 2667003"/>
                <a:gd name="connsiteX61" fmla="*/ 983087 w 2667002"/>
                <a:gd name="connsiteY61" fmla="*/ 2620331 h 2667003"/>
                <a:gd name="connsiteX62" fmla="*/ 1111621 w 2667002"/>
                <a:gd name="connsiteY62" fmla="*/ 2426232 h 2667003"/>
                <a:gd name="connsiteX63" fmla="*/ 1266703 w 2667002"/>
                <a:gd name="connsiteY63" fmla="*/ 2446481 h 2667003"/>
                <a:gd name="connsiteX64" fmla="*/ 1341033 w 2667002"/>
                <a:gd name="connsiteY64" fmla="*/ 2667003 h 2667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2667002" h="2667003">
                  <a:moveTo>
                    <a:pt x="1341033" y="2667003"/>
                  </a:moveTo>
                  <a:cubicBezTo>
                    <a:pt x="1511178" y="2655643"/>
                    <a:pt x="1511178" y="2655643"/>
                    <a:pt x="1511178" y="2655643"/>
                  </a:cubicBezTo>
                  <a:cubicBezTo>
                    <a:pt x="1554023" y="2426232"/>
                    <a:pt x="1554023" y="2426232"/>
                    <a:pt x="1554023" y="2426232"/>
                  </a:cubicBezTo>
                  <a:cubicBezTo>
                    <a:pt x="1599461" y="2417465"/>
                    <a:pt x="1646133" y="2404871"/>
                    <a:pt x="1691447" y="2389684"/>
                  </a:cubicBezTo>
                  <a:cubicBezTo>
                    <a:pt x="1845170" y="2568719"/>
                    <a:pt x="1845170" y="2568719"/>
                    <a:pt x="1845170" y="2568719"/>
                  </a:cubicBezTo>
                  <a:cubicBezTo>
                    <a:pt x="1996424" y="2494389"/>
                    <a:pt x="1996424" y="2494389"/>
                    <a:pt x="1996424" y="2494389"/>
                  </a:cubicBezTo>
                  <a:cubicBezTo>
                    <a:pt x="1948517" y="2262384"/>
                    <a:pt x="1948517" y="2262384"/>
                    <a:pt x="1948517" y="2262384"/>
                  </a:cubicBezTo>
                  <a:cubicBezTo>
                    <a:pt x="1992720" y="2233368"/>
                    <a:pt x="2034330" y="2201882"/>
                    <a:pt x="2073347" y="2166569"/>
                  </a:cubicBezTo>
                  <a:cubicBezTo>
                    <a:pt x="2282633" y="2271274"/>
                    <a:pt x="2282633" y="2271274"/>
                    <a:pt x="2282633" y="2271274"/>
                  </a:cubicBezTo>
                  <a:cubicBezTo>
                    <a:pt x="2393511" y="2142616"/>
                    <a:pt x="2393511" y="2142616"/>
                    <a:pt x="2393511" y="2142616"/>
                  </a:cubicBezTo>
                  <a:cubicBezTo>
                    <a:pt x="2262383" y="1949875"/>
                    <a:pt x="2262383" y="1949875"/>
                    <a:pt x="2262383" y="1949875"/>
                  </a:cubicBezTo>
                  <a:cubicBezTo>
                    <a:pt x="2288930" y="1910735"/>
                    <a:pt x="2311525" y="1869124"/>
                    <a:pt x="2333010" y="1827638"/>
                  </a:cubicBezTo>
                  <a:cubicBezTo>
                    <a:pt x="2566125" y="1843936"/>
                    <a:pt x="2566125" y="1843936"/>
                    <a:pt x="2566125" y="1843936"/>
                  </a:cubicBezTo>
                  <a:cubicBezTo>
                    <a:pt x="2620330" y="1683916"/>
                    <a:pt x="2620330" y="1683916"/>
                    <a:pt x="2620330" y="1683916"/>
                  </a:cubicBezTo>
                  <a:cubicBezTo>
                    <a:pt x="2426231" y="1555381"/>
                    <a:pt x="2426231" y="1555381"/>
                    <a:pt x="2426231" y="1555381"/>
                  </a:cubicBezTo>
                  <a:cubicBezTo>
                    <a:pt x="2436356" y="1503646"/>
                    <a:pt x="2442653" y="1452035"/>
                    <a:pt x="2446481" y="1400300"/>
                  </a:cubicBezTo>
                  <a:cubicBezTo>
                    <a:pt x="2667002" y="1325969"/>
                    <a:pt x="2667002" y="1325969"/>
                    <a:pt x="2667002" y="1325969"/>
                  </a:cubicBezTo>
                  <a:cubicBezTo>
                    <a:pt x="2655643" y="1155825"/>
                    <a:pt x="2655643" y="1155825"/>
                    <a:pt x="2655643" y="1155825"/>
                  </a:cubicBezTo>
                  <a:cubicBezTo>
                    <a:pt x="2426231" y="1112980"/>
                    <a:pt x="2426231" y="1112980"/>
                    <a:pt x="2426231" y="1112980"/>
                  </a:cubicBezTo>
                  <a:cubicBezTo>
                    <a:pt x="2417465" y="1067542"/>
                    <a:pt x="2404870" y="1020869"/>
                    <a:pt x="2389683" y="975555"/>
                  </a:cubicBezTo>
                  <a:cubicBezTo>
                    <a:pt x="2568718" y="821832"/>
                    <a:pt x="2568718" y="821832"/>
                    <a:pt x="2568718" y="821832"/>
                  </a:cubicBezTo>
                  <a:cubicBezTo>
                    <a:pt x="2494388" y="670578"/>
                    <a:pt x="2494388" y="670578"/>
                    <a:pt x="2494388" y="670578"/>
                  </a:cubicBezTo>
                  <a:cubicBezTo>
                    <a:pt x="2262383" y="718485"/>
                    <a:pt x="2262383" y="718485"/>
                    <a:pt x="2262383" y="718485"/>
                  </a:cubicBezTo>
                  <a:cubicBezTo>
                    <a:pt x="2233367" y="674282"/>
                    <a:pt x="2201882" y="632672"/>
                    <a:pt x="2167927" y="593655"/>
                  </a:cubicBezTo>
                  <a:cubicBezTo>
                    <a:pt x="2271273" y="384369"/>
                    <a:pt x="2271273" y="384369"/>
                    <a:pt x="2271273" y="384369"/>
                  </a:cubicBezTo>
                  <a:cubicBezTo>
                    <a:pt x="2142615" y="273491"/>
                    <a:pt x="2142615" y="273491"/>
                    <a:pt x="2142615" y="273491"/>
                  </a:cubicBezTo>
                  <a:cubicBezTo>
                    <a:pt x="1951110" y="404619"/>
                    <a:pt x="1951110" y="404619"/>
                    <a:pt x="1951110" y="404619"/>
                  </a:cubicBezTo>
                  <a:cubicBezTo>
                    <a:pt x="1910734" y="379430"/>
                    <a:pt x="1869124" y="355477"/>
                    <a:pt x="1827637" y="333993"/>
                  </a:cubicBezTo>
                  <a:cubicBezTo>
                    <a:pt x="1845170" y="100877"/>
                    <a:pt x="1845170" y="100877"/>
                    <a:pt x="1845170" y="100877"/>
                  </a:cubicBezTo>
                  <a:cubicBezTo>
                    <a:pt x="1683916" y="46672"/>
                    <a:pt x="1683916" y="46672"/>
                    <a:pt x="1683916" y="46672"/>
                  </a:cubicBezTo>
                  <a:cubicBezTo>
                    <a:pt x="1555381" y="240771"/>
                    <a:pt x="1555381" y="240771"/>
                    <a:pt x="1555381" y="240771"/>
                  </a:cubicBezTo>
                  <a:cubicBezTo>
                    <a:pt x="1504881" y="230646"/>
                    <a:pt x="1452035" y="224349"/>
                    <a:pt x="1400300" y="220521"/>
                  </a:cubicBezTo>
                  <a:cubicBezTo>
                    <a:pt x="1325969" y="0"/>
                    <a:pt x="1325969" y="0"/>
                    <a:pt x="1325969" y="0"/>
                  </a:cubicBezTo>
                  <a:cubicBezTo>
                    <a:pt x="1157059" y="11359"/>
                    <a:pt x="1157059" y="11359"/>
                    <a:pt x="1157059" y="11359"/>
                  </a:cubicBezTo>
                  <a:cubicBezTo>
                    <a:pt x="1114214" y="240771"/>
                    <a:pt x="1114214" y="240771"/>
                    <a:pt x="1114214" y="240771"/>
                  </a:cubicBezTo>
                  <a:cubicBezTo>
                    <a:pt x="1067542" y="249537"/>
                    <a:pt x="1020869" y="262132"/>
                    <a:pt x="975555" y="277319"/>
                  </a:cubicBezTo>
                  <a:cubicBezTo>
                    <a:pt x="823067" y="98284"/>
                    <a:pt x="823067" y="98284"/>
                    <a:pt x="823067" y="98284"/>
                  </a:cubicBezTo>
                  <a:cubicBezTo>
                    <a:pt x="670578" y="172615"/>
                    <a:pt x="670578" y="172615"/>
                    <a:pt x="670578" y="172615"/>
                  </a:cubicBezTo>
                  <a:cubicBezTo>
                    <a:pt x="718486" y="404619"/>
                    <a:pt x="718486" y="404619"/>
                    <a:pt x="718486" y="404619"/>
                  </a:cubicBezTo>
                  <a:cubicBezTo>
                    <a:pt x="674282" y="433635"/>
                    <a:pt x="632672" y="465121"/>
                    <a:pt x="593655" y="499076"/>
                  </a:cubicBezTo>
                  <a:cubicBezTo>
                    <a:pt x="384369" y="395729"/>
                    <a:pt x="384369" y="395729"/>
                    <a:pt x="384369" y="395729"/>
                  </a:cubicBezTo>
                  <a:cubicBezTo>
                    <a:pt x="273491" y="524387"/>
                    <a:pt x="273491" y="524387"/>
                    <a:pt x="273491" y="524387"/>
                  </a:cubicBezTo>
                  <a:cubicBezTo>
                    <a:pt x="405854" y="715893"/>
                    <a:pt x="405854" y="715893"/>
                    <a:pt x="405854" y="715893"/>
                  </a:cubicBezTo>
                  <a:cubicBezTo>
                    <a:pt x="379431" y="756268"/>
                    <a:pt x="355477" y="797879"/>
                    <a:pt x="333993" y="839365"/>
                  </a:cubicBezTo>
                  <a:cubicBezTo>
                    <a:pt x="102112" y="821832"/>
                    <a:pt x="102112" y="821832"/>
                    <a:pt x="102112" y="821832"/>
                  </a:cubicBezTo>
                  <a:cubicBezTo>
                    <a:pt x="46673" y="983087"/>
                    <a:pt x="46673" y="983087"/>
                    <a:pt x="46673" y="983087"/>
                  </a:cubicBezTo>
                  <a:cubicBezTo>
                    <a:pt x="242006" y="1111622"/>
                    <a:pt x="242006" y="1111622"/>
                    <a:pt x="242006" y="1111622"/>
                  </a:cubicBezTo>
                  <a:cubicBezTo>
                    <a:pt x="230646" y="1163357"/>
                    <a:pt x="224349" y="1214968"/>
                    <a:pt x="220522" y="1266703"/>
                  </a:cubicBezTo>
                  <a:cubicBezTo>
                    <a:pt x="0" y="1341034"/>
                    <a:pt x="0" y="1341034"/>
                    <a:pt x="0" y="1341034"/>
                  </a:cubicBezTo>
                  <a:cubicBezTo>
                    <a:pt x="11360" y="1509944"/>
                    <a:pt x="11360" y="1509944"/>
                    <a:pt x="11360" y="1509944"/>
                  </a:cubicBezTo>
                  <a:cubicBezTo>
                    <a:pt x="240771" y="1554023"/>
                    <a:pt x="240771" y="1554023"/>
                    <a:pt x="240771" y="1554023"/>
                  </a:cubicBezTo>
                  <a:cubicBezTo>
                    <a:pt x="250772" y="1599461"/>
                    <a:pt x="262132" y="1646134"/>
                    <a:pt x="278554" y="1691448"/>
                  </a:cubicBezTo>
                  <a:cubicBezTo>
                    <a:pt x="98284" y="1843936"/>
                    <a:pt x="98284" y="1843936"/>
                    <a:pt x="98284" y="1843936"/>
                  </a:cubicBezTo>
                  <a:cubicBezTo>
                    <a:pt x="173973" y="1996425"/>
                    <a:pt x="173973" y="1996425"/>
                    <a:pt x="173973" y="1996425"/>
                  </a:cubicBezTo>
                  <a:cubicBezTo>
                    <a:pt x="404619" y="1948518"/>
                    <a:pt x="404619" y="1948518"/>
                    <a:pt x="404619" y="1948518"/>
                  </a:cubicBezTo>
                  <a:cubicBezTo>
                    <a:pt x="433635" y="1992721"/>
                    <a:pt x="465120" y="2034331"/>
                    <a:pt x="500433" y="2073348"/>
                  </a:cubicBezTo>
                  <a:cubicBezTo>
                    <a:pt x="395729" y="2282634"/>
                    <a:pt x="395729" y="2282634"/>
                    <a:pt x="395729" y="2282634"/>
                  </a:cubicBezTo>
                  <a:cubicBezTo>
                    <a:pt x="524387" y="2393512"/>
                    <a:pt x="524387" y="2393512"/>
                    <a:pt x="524387" y="2393512"/>
                  </a:cubicBezTo>
                  <a:cubicBezTo>
                    <a:pt x="717127" y="2261149"/>
                    <a:pt x="717127" y="2261149"/>
                    <a:pt x="717127" y="2261149"/>
                  </a:cubicBezTo>
                  <a:cubicBezTo>
                    <a:pt x="756268" y="2287573"/>
                    <a:pt x="797878" y="2311526"/>
                    <a:pt x="840723" y="2333010"/>
                  </a:cubicBezTo>
                  <a:cubicBezTo>
                    <a:pt x="823067" y="2564891"/>
                    <a:pt x="823067" y="2564891"/>
                    <a:pt x="823067" y="2564891"/>
                  </a:cubicBezTo>
                  <a:cubicBezTo>
                    <a:pt x="983087" y="2620331"/>
                    <a:pt x="983087" y="2620331"/>
                    <a:pt x="983087" y="2620331"/>
                  </a:cubicBezTo>
                  <a:cubicBezTo>
                    <a:pt x="1111621" y="2426232"/>
                    <a:pt x="1111621" y="2426232"/>
                    <a:pt x="1111621" y="2426232"/>
                  </a:cubicBezTo>
                  <a:cubicBezTo>
                    <a:pt x="1163356" y="2436357"/>
                    <a:pt x="1214968" y="2442654"/>
                    <a:pt x="1266703" y="2446481"/>
                  </a:cubicBezTo>
                  <a:cubicBezTo>
                    <a:pt x="1341033" y="2667003"/>
                    <a:pt x="1341033" y="2667003"/>
                    <a:pt x="1341033" y="2667003"/>
                  </a:cubicBez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0" cap="none" spc="0" normalizeH="0" baseline="0" noProof="0">
                <a:ln>
                  <a:noFill/>
                </a:ln>
                <a:solidFill>
                  <a:srgbClr val="95A5A6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50" name="Shape 384"/>
            <p:cNvSpPr/>
            <p:nvPr/>
          </p:nvSpPr>
          <p:spPr>
            <a:xfrm rot="10800000" flipH="1">
              <a:off x="3210688" y="4850333"/>
              <a:ext cx="1828557" cy="1829687"/>
            </a:xfrm>
            <a:prstGeom prst="ellipse">
              <a:avLst/>
            </a:prstGeom>
            <a:gradFill flip="none" rotWithShape="1">
              <a:gsLst>
                <a:gs pos="0">
                  <a:srgbClr val="D9D9D9"/>
                </a:gs>
                <a:gs pos="100000">
                  <a:srgbClr val="FFFFFF"/>
                </a:gs>
              </a:gsLst>
              <a:lin ang="90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0" cap="none" spc="0" normalizeH="0" baseline="0" noProof="0">
                <a:ln>
                  <a:noFill/>
                </a:ln>
                <a:solidFill>
                  <a:srgbClr val="95A5A6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</p:grpSp>
      <p:pic>
        <p:nvPicPr>
          <p:cNvPr id="5" name="Graphic 4" descr="Employee badge">
            <a:extLst>
              <a:ext uri="{FF2B5EF4-FFF2-40B4-BE49-F238E27FC236}">
                <a16:creationId xmlns:a16="http://schemas.microsoft.com/office/drawing/2014/main" id="{FC8DFF39-5311-41CF-987B-D8FED3ED2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1296" y="1911712"/>
            <a:ext cx="697222" cy="69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83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Budgeting for Staff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A1BC9E-97AE-4D19-AC99-B3968AE9C67F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cxnSp>
        <p:nvCxnSpPr>
          <p:cNvPr id="44" name="Straight Arrow Connector 43"/>
          <p:cNvCxnSpPr>
            <a:cxnSpLocks/>
          </p:cNvCxnSpPr>
          <p:nvPr/>
        </p:nvCxnSpPr>
        <p:spPr>
          <a:xfrm>
            <a:off x="457200" y="2313606"/>
            <a:ext cx="8382000" cy="0"/>
          </a:xfrm>
          <a:prstGeom prst="straightConnector1">
            <a:avLst/>
          </a:prstGeom>
          <a:noFill/>
          <a:ln w="79375" cap="flat" cmpd="sng" algn="ctr">
            <a:solidFill>
              <a:schemeClr val="bg1">
                <a:lumMod val="50000"/>
              </a:schemeClr>
            </a:solidFill>
            <a:prstDash val="solid"/>
            <a:tailEnd type="triangle" w="lg" len="lg"/>
          </a:ln>
          <a:effectLst/>
        </p:spPr>
      </p:cxnSp>
      <p:grpSp>
        <p:nvGrpSpPr>
          <p:cNvPr id="68" name="Group 67"/>
          <p:cNvGrpSpPr/>
          <p:nvPr/>
        </p:nvGrpSpPr>
        <p:grpSpPr>
          <a:xfrm>
            <a:off x="552377" y="3170165"/>
            <a:ext cx="1917748" cy="1996212"/>
            <a:chOff x="203098" y="4329907"/>
            <a:chExt cx="2967202" cy="2661612"/>
          </a:xfrm>
        </p:grpSpPr>
        <p:sp>
          <p:nvSpPr>
            <p:cNvPr id="69" name="Rectangle 68"/>
            <p:cNvSpPr/>
            <p:nvPr/>
          </p:nvSpPr>
          <p:spPr>
            <a:xfrm>
              <a:off x="203098" y="4329907"/>
              <a:ext cx="2967202" cy="451405"/>
            </a:xfrm>
            <a:prstGeom prst="rect">
              <a:avLst/>
            </a:prstGeom>
            <a:noFill/>
          </p:spPr>
          <p:txBody>
            <a:bodyPr wrap="square" anchor="b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Staffing: 2024-25</a:t>
              </a: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412360" y="4755013"/>
              <a:ext cx="2399634" cy="22365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Confirm current budget code placement of approx. 2,000 </a:t>
              </a:r>
              <a:b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employees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100" i="1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(make sure everyone is accounted for in all the right places)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739146" y="1606062"/>
            <a:ext cx="1415093" cy="1415093"/>
            <a:chOff x="2791465" y="4431675"/>
            <a:chExt cx="2667002" cy="2667003"/>
          </a:xfrm>
        </p:grpSpPr>
        <p:sp>
          <p:nvSpPr>
            <p:cNvPr id="49" name="Freeform: Shape 8"/>
            <p:cNvSpPr/>
            <p:nvPr/>
          </p:nvSpPr>
          <p:spPr>
            <a:xfrm rot="10800000" flipH="1">
              <a:off x="2791465" y="4431675"/>
              <a:ext cx="2667002" cy="2667003"/>
            </a:xfrm>
            <a:custGeom>
              <a:avLst/>
              <a:gdLst>
                <a:gd name="connsiteX0" fmla="*/ 1341033 w 2667002"/>
                <a:gd name="connsiteY0" fmla="*/ 2667003 h 2667003"/>
                <a:gd name="connsiteX1" fmla="*/ 1511178 w 2667002"/>
                <a:gd name="connsiteY1" fmla="*/ 2655643 h 2667003"/>
                <a:gd name="connsiteX2" fmla="*/ 1554023 w 2667002"/>
                <a:gd name="connsiteY2" fmla="*/ 2426232 h 2667003"/>
                <a:gd name="connsiteX3" fmla="*/ 1691447 w 2667002"/>
                <a:gd name="connsiteY3" fmla="*/ 2389684 h 2667003"/>
                <a:gd name="connsiteX4" fmla="*/ 1845170 w 2667002"/>
                <a:gd name="connsiteY4" fmla="*/ 2568719 h 2667003"/>
                <a:gd name="connsiteX5" fmla="*/ 1996424 w 2667002"/>
                <a:gd name="connsiteY5" fmla="*/ 2494389 h 2667003"/>
                <a:gd name="connsiteX6" fmla="*/ 1948517 w 2667002"/>
                <a:gd name="connsiteY6" fmla="*/ 2262384 h 2667003"/>
                <a:gd name="connsiteX7" fmla="*/ 2073347 w 2667002"/>
                <a:gd name="connsiteY7" fmla="*/ 2166569 h 2667003"/>
                <a:gd name="connsiteX8" fmla="*/ 2282633 w 2667002"/>
                <a:gd name="connsiteY8" fmla="*/ 2271274 h 2667003"/>
                <a:gd name="connsiteX9" fmla="*/ 2393511 w 2667002"/>
                <a:gd name="connsiteY9" fmla="*/ 2142616 h 2667003"/>
                <a:gd name="connsiteX10" fmla="*/ 2262383 w 2667002"/>
                <a:gd name="connsiteY10" fmla="*/ 1949875 h 2667003"/>
                <a:gd name="connsiteX11" fmla="*/ 2333010 w 2667002"/>
                <a:gd name="connsiteY11" fmla="*/ 1827638 h 2667003"/>
                <a:gd name="connsiteX12" fmla="*/ 2566125 w 2667002"/>
                <a:gd name="connsiteY12" fmla="*/ 1843936 h 2667003"/>
                <a:gd name="connsiteX13" fmla="*/ 2620330 w 2667002"/>
                <a:gd name="connsiteY13" fmla="*/ 1683916 h 2667003"/>
                <a:gd name="connsiteX14" fmla="*/ 2426231 w 2667002"/>
                <a:gd name="connsiteY14" fmla="*/ 1555381 h 2667003"/>
                <a:gd name="connsiteX15" fmla="*/ 2446481 w 2667002"/>
                <a:gd name="connsiteY15" fmla="*/ 1400300 h 2667003"/>
                <a:gd name="connsiteX16" fmla="*/ 2667002 w 2667002"/>
                <a:gd name="connsiteY16" fmla="*/ 1325969 h 2667003"/>
                <a:gd name="connsiteX17" fmla="*/ 2655643 w 2667002"/>
                <a:gd name="connsiteY17" fmla="*/ 1155825 h 2667003"/>
                <a:gd name="connsiteX18" fmla="*/ 2426231 w 2667002"/>
                <a:gd name="connsiteY18" fmla="*/ 1112980 h 2667003"/>
                <a:gd name="connsiteX19" fmla="*/ 2389683 w 2667002"/>
                <a:gd name="connsiteY19" fmla="*/ 975555 h 2667003"/>
                <a:gd name="connsiteX20" fmla="*/ 2568718 w 2667002"/>
                <a:gd name="connsiteY20" fmla="*/ 821832 h 2667003"/>
                <a:gd name="connsiteX21" fmla="*/ 2494388 w 2667002"/>
                <a:gd name="connsiteY21" fmla="*/ 670578 h 2667003"/>
                <a:gd name="connsiteX22" fmla="*/ 2262383 w 2667002"/>
                <a:gd name="connsiteY22" fmla="*/ 718485 h 2667003"/>
                <a:gd name="connsiteX23" fmla="*/ 2167927 w 2667002"/>
                <a:gd name="connsiteY23" fmla="*/ 593655 h 2667003"/>
                <a:gd name="connsiteX24" fmla="*/ 2271273 w 2667002"/>
                <a:gd name="connsiteY24" fmla="*/ 384369 h 2667003"/>
                <a:gd name="connsiteX25" fmla="*/ 2142615 w 2667002"/>
                <a:gd name="connsiteY25" fmla="*/ 273491 h 2667003"/>
                <a:gd name="connsiteX26" fmla="*/ 1951110 w 2667002"/>
                <a:gd name="connsiteY26" fmla="*/ 404619 h 2667003"/>
                <a:gd name="connsiteX27" fmla="*/ 1827637 w 2667002"/>
                <a:gd name="connsiteY27" fmla="*/ 333993 h 2667003"/>
                <a:gd name="connsiteX28" fmla="*/ 1845170 w 2667002"/>
                <a:gd name="connsiteY28" fmla="*/ 100877 h 2667003"/>
                <a:gd name="connsiteX29" fmla="*/ 1683916 w 2667002"/>
                <a:gd name="connsiteY29" fmla="*/ 46672 h 2667003"/>
                <a:gd name="connsiteX30" fmla="*/ 1555381 w 2667002"/>
                <a:gd name="connsiteY30" fmla="*/ 240771 h 2667003"/>
                <a:gd name="connsiteX31" fmla="*/ 1400300 w 2667002"/>
                <a:gd name="connsiteY31" fmla="*/ 220521 h 2667003"/>
                <a:gd name="connsiteX32" fmla="*/ 1325969 w 2667002"/>
                <a:gd name="connsiteY32" fmla="*/ 0 h 2667003"/>
                <a:gd name="connsiteX33" fmla="*/ 1157059 w 2667002"/>
                <a:gd name="connsiteY33" fmla="*/ 11359 h 2667003"/>
                <a:gd name="connsiteX34" fmla="*/ 1114214 w 2667002"/>
                <a:gd name="connsiteY34" fmla="*/ 240771 h 2667003"/>
                <a:gd name="connsiteX35" fmla="*/ 975555 w 2667002"/>
                <a:gd name="connsiteY35" fmla="*/ 277319 h 2667003"/>
                <a:gd name="connsiteX36" fmla="*/ 823067 w 2667002"/>
                <a:gd name="connsiteY36" fmla="*/ 98284 h 2667003"/>
                <a:gd name="connsiteX37" fmla="*/ 670578 w 2667002"/>
                <a:gd name="connsiteY37" fmla="*/ 172615 h 2667003"/>
                <a:gd name="connsiteX38" fmla="*/ 718486 w 2667002"/>
                <a:gd name="connsiteY38" fmla="*/ 404619 h 2667003"/>
                <a:gd name="connsiteX39" fmla="*/ 593655 w 2667002"/>
                <a:gd name="connsiteY39" fmla="*/ 499076 h 2667003"/>
                <a:gd name="connsiteX40" fmla="*/ 384369 w 2667002"/>
                <a:gd name="connsiteY40" fmla="*/ 395729 h 2667003"/>
                <a:gd name="connsiteX41" fmla="*/ 273491 w 2667002"/>
                <a:gd name="connsiteY41" fmla="*/ 524387 h 2667003"/>
                <a:gd name="connsiteX42" fmla="*/ 405854 w 2667002"/>
                <a:gd name="connsiteY42" fmla="*/ 715893 h 2667003"/>
                <a:gd name="connsiteX43" fmla="*/ 333993 w 2667002"/>
                <a:gd name="connsiteY43" fmla="*/ 839365 h 2667003"/>
                <a:gd name="connsiteX44" fmla="*/ 102112 w 2667002"/>
                <a:gd name="connsiteY44" fmla="*/ 821832 h 2667003"/>
                <a:gd name="connsiteX45" fmla="*/ 46673 w 2667002"/>
                <a:gd name="connsiteY45" fmla="*/ 983087 h 2667003"/>
                <a:gd name="connsiteX46" fmla="*/ 242006 w 2667002"/>
                <a:gd name="connsiteY46" fmla="*/ 1111622 h 2667003"/>
                <a:gd name="connsiteX47" fmla="*/ 220522 w 2667002"/>
                <a:gd name="connsiteY47" fmla="*/ 1266703 h 2667003"/>
                <a:gd name="connsiteX48" fmla="*/ 0 w 2667002"/>
                <a:gd name="connsiteY48" fmla="*/ 1341034 h 2667003"/>
                <a:gd name="connsiteX49" fmla="*/ 11360 w 2667002"/>
                <a:gd name="connsiteY49" fmla="*/ 1509944 h 2667003"/>
                <a:gd name="connsiteX50" fmla="*/ 240771 w 2667002"/>
                <a:gd name="connsiteY50" fmla="*/ 1554023 h 2667003"/>
                <a:gd name="connsiteX51" fmla="*/ 278554 w 2667002"/>
                <a:gd name="connsiteY51" fmla="*/ 1691448 h 2667003"/>
                <a:gd name="connsiteX52" fmla="*/ 98284 w 2667002"/>
                <a:gd name="connsiteY52" fmla="*/ 1843936 h 2667003"/>
                <a:gd name="connsiteX53" fmla="*/ 173973 w 2667002"/>
                <a:gd name="connsiteY53" fmla="*/ 1996425 h 2667003"/>
                <a:gd name="connsiteX54" fmla="*/ 404619 w 2667002"/>
                <a:gd name="connsiteY54" fmla="*/ 1948518 h 2667003"/>
                <a:gd name="connsiteX55" fmla="*/ 500433 w 2667002"/>
                <a:gd name="connsiteY55" fmla="*/ 2073348 h 2667003"/>
                <a:gd name="connsiteX56" fmla="*/ 395729 w 2667002"/>
                <a:gd name="connsiteY56" fmla="*/ 2282634 h 2667003"/>
                <a:gd name="connsiteX57" fmla="*/ 524387 w 2667002"/>
                <a:gd name="connsiteY57" fmla="*/ 2393512 h 2667003"/>
                <a:gd name="connsiteX58" fmla="*/ 717127 w 2667002"/>
                <a:gd name="connsiteY58" fmla="*/ 2261149 h 2667003"/>
                <a:gd name="connsiteX59" fmla="*/ 840723 w 2667002"/>
                <a:gd name="connsiteY59" fmla="*/ 2333010 h 2667003"/>
                <a:gd name="connsiteX60" fmla="*/ 823067 w 2667002"/>
                <a:gd name="connsiteY60" fmla="*/ 2564891 h 2667003"/>
                <a:gd name="connsiteX61" fmla="*/ 983087 w 2667002"/>
                <a:gd name="connsiteY61" fmla="*/ 2620331 h 2667003"/>
                <a:gd name="connsiteX62" fmla="*/ 1111621 w 2667002"/>
                <a:gd name="connsiteY62" fmla="*/ 2426232 h 2667003"/>
                <a:gd name="connsiteX63" fmla="*/ 1266703 w 2667002"/>
                <a:gd name="connsiteY63" fmla="*/ 2446481 h 2667003"/>
                <a:gd name="connsiteX64" fmla="*/ 1341033 w 2667002"/>
                <a:gd name="connsiteY64" fmla="*/ 2667003 h 2667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2667002" h="2667003">
                  <a:moveTo>
                    <a:pt x="1341033" y="2667003"/>
                  </a:moveTo>
                  <a:cubicBezTo>
                    <a:pt x="1511178" y="2655643"/>
                    <a:pt x="1511178" y="2655643"/>
                    <a:pt x="1511178" y="2655643"/>
                  </a:cubicBezTo>
                  <a:cubicBezTo>
                    <a:pt x="1554023" y="2426232"/>
                    <a:pt x="1554023" y="2426232"/>
                    <a:pt x="1554023" y="2426232"/>
                  </a:cubicBezTo>
                  <a:cubicBezTo>
                    <a:pt x="1599461" y="2417465"/>
                    <a:pt x="1646133" y="2404871"/>
                    <a:pt x="1691447" y="2389684"/>
                  </a:cubicBezTo>
                  <a:cubicBezTo>
                    <a:pt x="1845170" y="2568719"/>
                    <a:pt x="1845170" y="2568719"/>
                    <a:pt x="1845170" y="2568719"/>
                  </a:cubicBezTo>
                  <a:cubicBezTo>
                    <a:pt x="1996424" y="2494389"/>
                    <a:pt x="1996424" y="2494389"/>
                    <a:pt x="1996424" y="2494389"/>
                  </a:cubicBezTo>
                  <a:cubicBezTo>
                    <a:pt x="1948517" y="2262384"/>
                    <a:pt x="1948517" y="2262384"/>
                    <a:pt x="1948517" y="2262384"/>
                  </a:cubicBezTo>
                  <a:cubicBezTo>
                    <a:pt x="1992720" y="2233368"/>
                    <a:pt x="2034330" y="2201882"/>
                    <a:pt x="2073347" y="2166569"/>
                  </a:cubicBezTo>
                  <a:cubicBezTo>
                    <a:pt x="2282633" y="2271274"/>
                    <a:pt x="2282633" y="2271274"/>
                    <a:pt x="2282633" y="2271274"/>
                  </a:cubicBezTo>
                  <a:cubicBezTo>
                    <a:pt x="2393511" y="2142616"/>
                    <a:pt x="2393511" y="2142616"/>
                    <a:pt x="2393511" y="2142616"/>
                  </a:cubicBezTo>
                  <a:cubicBezTo>
                    <a:pt x="2262383" y="1949875"/>
                    <a:pt x="2262383" y="1949875"/>
                    <a:pt x="2262383" y="1949875"/>
                  </a:cubicBezTo>
                  <a:cubicBezTo>
                    <a:pt x="2288930" y="1910735"/>
                    <a:pt x="2311525" y="1869124"/>
                    <a:pt x="2333010" y="1827638"/>
                  </a:cubicBezTo>
                  <a:cubicBezTo>
                    <a:pt x="2566125" y="1843936"/>
                    <a:pt x="2566125" y="1843936"/>
                    <a:pt x="2566125" y="1843936"/>
                  </a:cubicBezTo>
                  <a:cubicBezTo>
                    <a:pt x="2620330" y="1683916"/>
                    <a:pt x="2620330" y="1683916"/>
                    <a:pt x="2620330" y="1683916"/>
                  </a:cubicBezTo>
                  <a:cubicBezTo>
                    <a:pt x="2426231" y="1555381"/>
                    <a:pt x="2426231" y="1555381"/>
                    <a:pt x="2426231" y="1555381"/>
                  </a:cubicBezTo>
                  <a:cubicBezTo>
                    <a:pt x="2436356" y="1503646"/>
                    <a:pt x="2442653" y="1452035"/>
                    <a:pt x="2446481" y="1400300"/>
                  </a:cubicBezTo>
                  <a:cubicBezTo>
                    <a:pt x="2667002" y="1325969"/>
                    <a:pt x="2667002" y="1325969"/>
                    <a:pt x="2667002" y="1325969"/>
                  </a:cubicBezTo>
                  <a:cubicBezTo>
                    <a:pt x="2655643" y="1155825"/>
                    <a:pt x="2655643" y="1155825"/>
                    <a:pt x="2655643" y="1155825"/>
                  </a:cubicBezTo>
                  <a:cubicBezTo>
                    <a:pt x="2426231" y="1112980"/>
                    <a:pt x="2426231" y="1112980"/>
                    <a:pt x="2426231" y="1112980"/>
                  </a:cubicBezTo>
                  <a:cubicBezTo>
                    <a:pt x="2417465" y="1067542"/>
                    <a:pt x="2404870" y="1020869"/>
                    <a:pt x="2389683" y="975555"/>
                  </a:cubicBezTo>
                  <a:cubicBezTo>
                    <a:pt x="2568718" y="821832"/>
                    <a:pt x="2568718" y="821832"/>
                    <a:pt x="2568718" y="821832"/>
                  </a:cubicBezTo>
                  <a:cubicBezTo>
                    <a:pt x="2494388" y="670578"/>
                    <a:pt x="2494388" y="670578"/>
                    <a:pt x="2494388" y="670578"/>
                  </a:cubicBezTo>
                  <a:cubicBezTo>
                    <a:pt x="2262383" y="718485"/>
                    <a:pt x="2262383" y="718485"/>
                    <a:pt x="2262383" y="718485"/>
                  </a:cubicBezTo>
                  <a:cubicBezTo>
                    <a:pt x="2233367" y="674282"/>
                    <a:pt x="2201882" y="632672"/>
                    <a:pt x="2167927" y="593655"/>
                  </a:cubicBezTo>
                  <a:cubicBezTo>
                    <a:pt x="2271273" y="384369"/>
                    <a:pt x="2271273" y="384369"/>
                    <a:pt x="2271273" y="384369"/>
                  </a:cubicBezTo>
                  <a:cubicBezTo>
                    <a:pt x="2142615" y="273491"/>
                    <a:pt x="2142615" y="273491"/>
                    <a:pt x="2142615" y="273491"/>
                  </a:cubicBezTo>
                  <a:cubicBezTo>
                    <a:pt x="1951110" y="404619"/>
                    <a:pt x="1951110" y="404619"/>
                    <a:pt x="1951110" y="404619"/>
                  </a:cubicBezTo>
                  <a:cubicBezTo>
                    <a:pt x="1910734" y="379430"/>
                    <a:pt x="1869124" y="355477"/>
                    <a:pt x="1827637" y="333993"/>
                  </a:cubicBezTo>
                  <a:cubicBezTo>
                    <a:pt x="1845170" y="100877"/>
                    <a:pt x="1845170" y="100877"/>
                    <a:pt x="1845170" y="100877"/>
                  </a:cubicBezTo>
                  <a:cubicBezTo>
                    <a:pt x="1683916" y="46672"/>
                    <a:pt x="1683916" y="46672"/>
                    <a:pt x="1683916" y="46672"/>
                  </a:cubicBezTo>
                  <a:cubicBezTo>
                    <a:pt x="1555381" y="240771"/>
                    <a:pt x="1555381" y="240771"/>
                    <a:pt x="1555381" y="240771"/>
                  </a:cubicBezTo>
                  <a:cubicBezTo>
                    <a:pt x="1504881" y="230646"/>
                    <a:pt x="1452035" y="224349"/>
                    <a:pt x="1400300" y="220521"/>
                  </a:cubicBezTo>
                  <a:cubicBezTo>
                    <a:pt x="1325969" y="0"/>
                    <a:pt x="1325969" y="0"/>
                    <a:pt x="1325969" y="0"/>
                  </a:cubicBezTo>
                  <a:cubicBezTo>
                    <a:pt x="1157059" y="11359"/>
                    <a:pt x="1157059" y="11359"/>
                    <a:pt x="1157059" y="11359"/>
                  </a:cubicBezTo>
                  <a:cubicBezTo>
                    <a:pt x="1114214" y="240771"/>
                    <a:pt x="1114214" y="240771"/>
                    <a:pt x="1114214" y="240771"/>
                  </a:cubicBezTo>
                  <a:cubicBezTo>
                    <a:pt x="1067542" y="249537"/>
                    <a:pt x="1020869" y="262132"/>
                    <a:pt x="975555" y="277319"/>
                  </a:cubicBezTo>
                  <a:cubicBezTo>
                    <a:pt x="823067" y="98284"/>
                    <a:pt x="823067" y="98284"/>
                    <a:pt x="823067" y="98284"/>
                  </a:cubicBezTo>
                  <a:cubicBezTo>
                    <a:pt x="670578" y="172615"/>
                    <a:pt x="670578" y="172615"/>
                    <a:pt x="670578" y="172615"/>
                  </a:cubicBezTo>
                  <a:cubicBezTo>
                    <a:pt x="718486" y="404619"/>
                    <a:pt x="718486" y="404619"/>
                    <a:pt x="718486" y="404619"/>
                  </a:cubicBezTo>
                  <a:cubicBezTo>
                    <a:pt x="674282" y="433635"/>
                    <a:pt x="632672" y="465121"/>
                    <a:pt x="593655" y="499076"/>
                  </a:cubicBezTo>
                  <a:cubicBezTo>
                    <a:pt x="384369" y="395729"/>
                    <a:pt x="384369" y="395729"/>
                    <a:pt x="384369" y="395729"/>
                  </a:cubicBezTo>
                  <a:cubicBezTo>
                    <a:pt x="273491" y="524387"/>
                    <a:pt x="273491" y="524387"/>
                    <a:pt x="273491" y="524387"/>
                  </a:cubicBezTo>
                  <a:cubicBezTo>
                    <a:pt x="405854" y="715893"/>
                    <a:pt x="405854" y="715893"/>
                    <a:pt x="405854" y="715893"/>
                  </a:cubicBezTo>
                  <a:cubicBezTo>
                    <a:pt x="379431" y="756268"/>
                    <a:pt x="355477" y="797879"/>
                    <a:pt x="333993" y="839365"/>
                  </a:cubicBezTo>
                  <a:cubicBezTo>
                    <a:pt x="102112" y="821832"/>
                    <a:pt x="102112" y="821832"/>
                    <a:pt x="102112" y="821832"/>
                  </a:cubicBezTo>
                  <a:cubicBezTo>
                    <a:pt x="46673" y="983087"/>
                    <a:pt x="46673" y="983087"/>
                    <a:pt x="46673" y="983087"/>
                  </a:cubicBezTo>
                  <a:cubicBezTo>
                    <a:pt x="242006" y="1111622"/>
                    <a:pt x="242006" y="1111622"/>
                    <a:pt x="242006" y="1111622"/>
                  </a:cubicBezTo>
                  <a:cubicBezTo>
                    <a:pt x="230646" y="1163357"/>
                    <a:pt x="224349" y="1214968"/>
                    <a:pt x="220522" y="1266703"/>
                  </a:cubicBezTo>
                  <a:cubicBezTo>
                    <a:pt x="0" y="1341034"/>
                    <a:pt x="0" y="1341034"/>
                    <a:pt x="0" y="1341034"/>
                  </a:cubicBezTo>
                  <a:cubicBezTo>
                    <a:pt x="11360" y="1509944"/>
                    <a:pt x="11360" y="1509944"/>
                    <a:pt x="11360" y="1509944"/>
                  </a:cubicBezTo>
                  <a:cubicBezTo>
                    <a:pt x="240771" y="1554023"/>
                    <a:pt x="240771" y="1554023"/>
                    <a:pt x="240771" y="1554023"/>
                  </a:cubicBezTo>
                  <a:cubicBezTo>
                    <a:pt x="250772" y="1599461"/>
                    <a:pt x="262132" y="1646134"/>
                    <a:pt x="278554" y="1691448"/>
                  </a:cubicBezTo>
                  <a:cubicBezTo>
                    <a:pt x="98284" y="1843936"/>
                    <a:pt x="98284" y="1843936"/>
                    <a:pt x="98284" y="1843936"/>
                  </a:cubicBezTo>
                  <a:cubicBezTo>
                    <a:pt x="173973" y="1996425"/>
                    <a:pt x="173973" y="1996425"/>
                    <a:pt x="173973" y="1996425"/>
                  </a:cubicBezTo>
                  <a:cubicBezTo>
                    <a:pt x="404619" y="1948518"/>
                    <a:pt x="404619" y="1948518"/>
                    <a:pt x="404619" y="1948518"/>
                  </a:cubicBezTo>
                  <a:cubicBezTo>
                    <a:pt x="433635" y="1992721"/>
                    <a:pt x="465120" y="2034331"/>
                    <a:pt x="500433" y="2073348"/>
                  </a:cubicBezTo>
                  <a:cubicBezTo>
                    <a:pt x="395729" y="2282634"/>
                    <a:pt x="395729" y="2282634"/>
                    <a:pt x="395729" y="2282634"/>
                  </a:cubicBezTo>
                  <a:cubicBezTo>
                    <a:pt x="524387" y="2393512"/>
                    <a:pt x="524387" y="2393512"/>
                    <a:pt x="524387" y="2393512"/>
                  </a:cubicBezTo>
                  <a:cubicBezTo>
                    <a:pt x="717127" y="2261149"/>
                    <a:pt x="717127" y="2261149"/>
                    <a:pt x="717127" y="2261149"/>
                  </a:cubicBezTo>
                  <a:cubicBezTo>
                    <a:pt x="756268" y="2287573"/>
                    <a:pt x="797878" y="2311526"/>
                    <a:pt x="840723" y="2333010"/>
                  </a:cubicBezTo>
                  <a:cubicBezTo>
                    <a:pt x="823067" y="2564891"/>
                    <a:pt x="823067" y="2564891"/>
                    <a:pt x="823067" y="2564891"/>
                  </a:cubicBezTo>
                  <a:cubicBezTo>
                    <a:pt x="983087" y="2620331"/>
                    <a:pt x="983087" y="2620331"/>
                    <a:pt x="983087" y="2620331"/>
                  </a:cubicBezTo>
                  <a:cubicBezTo>
                    <a:pt x="1111621" y="2426232"/>
                    <a:pt x="1111621" y="2426232"/>
                    <a:pt x="1111621" y="2426232"/>
                  </a:cubicBezTo>
                  <a:cubicBezTo>
                    <a:pt x="1163356" y="2436357"/>
                    <a:pt x="1214968" y="2442654"/>
                    <a:pt x="1266703" y="2446481"/>
                  </a:cubicBezTo>
                  <a:cubicBezTo>
                    <a:pt x="1341033" y="2667003"/>
                    <a:pt x="1341033" y="2667003"/>
                    <a:pt x="1341033" y="2667003"/>
                  </a:cubicBez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0" cap="none" spc="0" normalizeH="0" baseline="0" noProof="0">
                <a:ln>
                  <a:noFill/>
                </a:ln>
                <a:solidFill>
                  <a:srgbClr val="95A5A6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50" name="Shape 384"/>
            <p:cNvSpPr/>
            <p:nvPr/>
          </p:nvSpPr>
          <p:spPr>
            <a:xfrm rot="10800000" flipH="1">
              <a:off x="3210688" y="4850333"/>
              <a:ext cx="1828557" cy="1829687"/>
            </a:xfrm>
            <a:prstGeom prst="ellipse">
              <a:avLst/>
            </a:prstGeom>
            <a:gradFill flip="none" rotWithShape="1">
              <a:gsLst>
                <a:gs pos="0">
                  <a:srgbClr val="D9D9D9"/>
                </a:gs>
                <a:gs pos="100000">
                  <a:srgbClr val="FFFFFF"/>
                </a:gs>
              </a:gsLst>
              <a:lin ang="90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0" cap="none" spc="0" normalizeH="0" baseline="0" noProof="0">
                <a:ln>
                  <a:noFill/>
                </a:ln>
                <a:solidFill>
                  <a:srgbClr val="95A5A6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</p:grpSp>
      <p:pic>
        <p:nvPicPr>
          <p:cNvPr id="5" name="Graphic 4" descr="Employee badge">
            <a:extLst>
              <a:ext uri="{FF2B5EF4-FFF2-40B4-BE49-F238E27FC236}">
                <a16:creationId xmlns:a16="http://schemas.microsoft.com/office/drawing/2014/main" id="{FC8DFF39-5311-41CF-987B-D8FED3ED2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1296" y="1911712"/>
            <a:ext cx="697222" cy="697222"/>
          </a:xfrm>
          <a:prstGeom prst="rect">
            <a:avLst/>
          </a:prstGeom>
        </p:spPr>
      </p:pic>
      <p:grpSp>
        <p:nvGrpSpPr>
          <p:cNvPr id="87" name="Group 86"/>
          <p:cNvGrpSpPr/>
          <p:nvPr/>
        </p:nvGrpSpPr>
        <p:grpSpPr>
          <a:xfrm>
            <a:off x="2667000" y="3170148"/>
            <a:ext cx="1524000" cy="2339319"/>
            <a:chOff x="58833" y="4070244"/>
            <a:chExt cx="3946233" cy="3119097"/>
          </a:xfrm>
        </p:grpSpPr>
        <p:sp>
          <p:nvSpPr>
            <p:cNvPr id="88" name="Rectangle 87"/>
            <p:cNvSpPr/>
            <p:nvPr/>
          </p:nvSpPr>
          <p:spPr>
            <a:xfrm>
              <a:off x="363263" y="4070244"/>
              <a:ext cx="3123977" cy="779699"/>
            </a:xfrm>
            <a:prstGeom prst="rect">
              <a:avLst/>
            </a:prstGeom>
            <a:noFill/>
          </p:spPr>
          <p:txBody>
            <a:bodyPr wrap="square" anchor="b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Employee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Contracts</a:t>
              </a: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58833" y="4768161"/>
              <a:ext cx="3946233" cy="24211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Project salaries </a:t>
              </a:r>
              <a:b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and benefits</a:t>
              </a:r>
              <a:b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for all staff, including nine collectively bargained employee contracts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8CF8ED01-42A0-4165-88EF-2626AE422AB4}"/>
              </a:ext>
            </a:extLst>
          </p:cNvPr>
          <p:cNvGrpSpPr/>
          <p:nvPr/>
        </p:nvGrpSpPr>
        <p:grpSpPr>
          <a:xfrm>
            <a:off x="2721454" y="1600200"/>
            <a:ext cx="1415093" cy="1415093"/>
            <a:chOff x="2721454" y="1600200"/>
            <a:chExt cx="1415093" cy="1415093"/>
          </a:xfrm>
        </p:grpSpPr>
        <p:grpSp>
          <p:nvGrpSpPr>
            <p:cNvPr id="84" name="Group 83"/>
            <p:cNvGrpSpPr/>
            <p:nvPr/>
          </p:nvGrpSpPr>
          <p:grpSpPr>
            <a:xfrm>
              <a:off x="2721454" y="1600200"/>
              <a:ext cx="1415093" cy="1415093"/>
              <a:chOff x="2791465" y="4431675"/>
              <a:chExt cx="2667002" cy="2667003"/>
            </a:xfrm>
          </p:grpSpPr>
          <p:sp>
            <p:nvSpPr>
              <p:cNvPr id="85" name="Freeform: Shape 8"/>
              <p:cNvSpPr/>
              <p:nvPr/>
            </p:nvSpPr>
            <p:spPr>
              <a:xfrm rot="10800000" flipH="1">
                <a:off x="2791465" y="4431675"/>
                <a:ext cx="2667002" cy="2667003"/>
              </a:xfrm>
              <a:custGeom>
                <a:avLst/>
                <a:gdLst>
                  <a:gd name="connsiteX0" fmla="*/ 1341033 w 2667002"/>
                  <a:gd name="connsiteY0" fmla="*/ 2667003 h 2667003"/>
                  <a:gd name="connsiteX1" fmla="*/ 1511178 w 2667002"/>
                  <a:gd name="connsiteY1" fmla="*/ 2655643 h 2667003"/>
                  <a:gd name="connsiteX2" fmla="*/ 1554023 w 2667002"/>
                  <a:gd name="connsiteY2" fmla="*/ 2426232 h 2667003"/>
                  <a:gd name="connsiteX3" fmla="*/ 1691447 w 2667002"/>
                  <a:gd name="connsiteY3" fmla="*/ 2389684 h 2667003"/>
                  <a:gd name="connsiteX4" fmla="*/ 1845170 w 2667002"/>
                  <a:gd name="connsiteY4" fmla="*/ 2568719 h 2667003"/>
                  <a:gd name="connsiteX5" fmla="*/ 1996424 w 2667002"/>
                  <a:gd name="connsiteY5" fmla="*/ 2494389 h 2667003"/>
                  <a:gd name="connsiteX6" fmla="*/ 1948517 w 2667002"/>
                  <a:gd name="connsiteY6" fmla="*/ 2262384 h 2667003"/>
                  <a:gd name="connsiteX7" fmla="*/ 2073347 w 2667002"/>
                  <a:gd name="connsiteY7" fmla="*/ 2166569 h 2667003"/>
                  <a:gd name="connsiteX8" fmla="*/ 2282633 w 2667002"/>
                  <a:gd name="connsiteY8" fmla="*/ 2271274 h 2667003"/>
                  <a:gd name="connsiteX9" fmla="*/ 2393511 w 2667002"/>
                  <a:gd name="connsiteY9" fmla="*/ 2142616 h 2667003"/>
                  <a:gd name="connsiteX10" fmla="*/ 2262383 w 2667002"/>
                  <a:gd name="connsiteY10" fmla="*/ 1949875 h 2667003"/>
                  <a:gd name="connsiteX11" fmla="*/ 2333010 w 2667002"/>
                  <a:gd name="connsiteY11" fmla="*/ 1827638 h 2667003"/>
                  <a:gd name="connsiteX12" fmla="*/ 2566125 w 2667002"/>
                  <a:gd name="connsiteY12" fmla="*/ 1843936 h 2667003"/>
                  <a:gd name="connsiteX13" fmla="*/ 2620330 w 2667002"/>
                  <a:gd name="connsiteY13" fmla="*/ 1683916 h 2667003"/>
                  <a:gd name="connsiteX14" fmla="*/ 2426231 w 2667002"/>
                  <a:gd name="connsiteY14" fmla="*/ 1555381 h 2667003"/>
                  <a:gd name="connsiteX15" fmla="*/ 2446481 w 2667002"/>
                  <a:gd name="connsiteY15" fmla="*/ 1400300 h 2667003"/>
                  <a:gd name="connsiteX16" fmla="*/ 2667002 w 2667002"/>
                  <a:gd name="connsiteY16" fmla="*/ 1325969 h 2667003"/>
                  <a:gd name="connsiteX17" fmla="*/ 2655643 w 2667002"/>
                  <a:gd name="connsiteY17" fmla="*/ 1155825 h 2667003"/>
                  <a:gd name="connsiteX18" fmla="*/ 2426231 w 2667002"/>
                  <a:gd name="connsiteY18" fmla="*/ 1112980 h 2667003"/>
                  <a:gd name="connsiteX19" fmla="*/ 2389683 w 2667002"/>
                  <a:gd name="connsiteY19" fmla="*/ 975555 h 2667003"/>
                  <a:gd name="connsiteX20" fmla="*/ 2568718 w 2667002"/>
                  <a:gd name="connsiteY20" fmla="*/ 821832 h 2667003"/>
                  <a:gd name="connsiteX21" fmla="*/ 2494388 w 2667002"/>
                  <a:gd name="connsiteY21" fmla="*/ 670578 h 2667003"/>
                  <a:gd name="connsiteX22" fmla="*/ 2262383 w 2667002"/>
                  <a:gd name="connsiteY22" fmla="*/ 718485 h 2667003"/>
                  <a:gd name="connsiteX23" fmla="*/ 2167927 w 2667002"/>
                  <a:gd name="connsiteY23" fmla="*/ 593655 h 2667003"/>
                  <a:gd name="connsiteX24" fmla="*/ 2271273 w 2667002"/>
                  <a:gd name="connsiteY24" fmla="*/ 384369 h 2667003"/>
                  <a:gd name="connsiteX25" fmla="*/ 2142615 w 2667002"/>
                  <a:gd name="connsiteY25" fmla="*/ 273491 h 2667003"/>
                  <a:gd name="connsiteX26" fmla="*/ 1951110 w 2667002"/>
                  <a:gd name="connsiteY26" fmla="*/ 404619 h 2667003"/>
                  <a:gd name="connsiteX27" fmla="*/ 1827637 w 2667002"/>
                  <a:gd name="connsiteY27" fmla="*/ 333993 h 2667003"/>
                  <a:gd name="connsiteX28" fmla="*/ 1845170 w 2667002"/>
                  <a:gd name="connsiteY28" fmla="*/ 100877 h 2667003"/>
                  <a:gd name="connsiteX29" fmla="*/ 1683916 w 2667002"/>
                  <a:gd name="connsiteY29" fmla="*/ 46672 h 2667003"/>
                  <a:gd name="connsiteX30" fmla="*/ 1555381 w 2667002"/>
                  <a:gd name="connsiteY30" fmla="*/ 240771 h 2667003"/>
                  <a:gd name="connsiteX31" fmla="*/ 1400300 w 2667002"/>
                  <a:gd name="connsiteY31" fmla="*/ 220521 h 2667003"/>
                  <a:gd name="connsiteX32" fmla="*/ 1325969 w 2667002"/>
                  <a:gd name="connsiteY32" fmla="*/ 0 h 2667003"/>
                  <a:gd name="connsiteX33" fmla="*/ 1157059 w 2667002"/>
                  <a:gd name="connsiteY33" fmla="*/ 11359 h 2667003"/>
                  <a:gd name="connsiteX34" fmla="*/ 1114214 w 2667002"/>
                  <a:gd name="connsiteY34" fmla="*/ 240771 h 2667003"/>
                  <a:gd name="connsiteX35" fmla="*/ 975555 w 2667002"/>
                  <a:gd name="connsiteY35" fmla="*/ 277319 h 2667003"/>
                  <a:gd name="connsiteX36" fmla="*/ 823067 w 2667002"/>
                  <a:gd name="connsiteY36" fmla="*/ 98284 h 2667003"/>
                  <a:gd name="connsiteX37" fmla="*/ 670578 w 2667002"/>
                  <a:gd name="connsiteY37" fmla="*/ 172615 h 2667003"/>
                  <a:gd name="connsiteX38" fmla="*/ 718486 w 2667002"/>
                  <a:gd name="connsiteY38" fmla="*/ 404619 h 2667003"/>
                  <a:gd name="connsiteX39" fmla="*/ 593655 w 2667002"/>
                  <a:gd name="connsiteY39" fmla="*/ 499076 h 2667003"/>
                  <a:gd name="connsiteX40" fmla="*/ 384369 w 2667002"/>
                  <a:gd name="connsiteY40" fmla="*/ 395729 h 2667003"/>
                  <a:gd name="connsiteX41" fmla="*/ 273491 w 2667002"/>
                  <a:gd name="connsiteY41" fmla="*/ 524387 h 2667003"/>
                  <a:gd name="connsiteX42" fmla="*/ 405854 w 2667002"/>
                  <a:gd name="connsiteY42" fmla="*/ 715893 h 2667003"/>
                  <a:gd name="connsiteX43" fmla="*/ 333993 w 2667002"/>
                  <a:gd name="connsiteY43" fmla="*/ 839365 h 2667003"/>
                  <a:gd name="connsiteX44" fmla="*/ 102112 w 2667002"/>
                  <a:gd name="connsiteY44" fmla="*/ 821832 h 2667003"/>
                  <a:gd name="connsiteX45" fmla="*/ 46673 w 2667002"/>
                  <a:gd name="connsiteY45" fmla="*/ 983087 h 2667003"/>
                  <a:gd name="connsiteX46" fmla="*/ 242006 w 2667002"/>
                  <a:gd name="connsiteY46" fmla="*/ 1111622 h 2667003"/>
                  <a:gd name="connsiteX47" fmla="*/ 220522 w 2667002"/>
                  <a:gd name="connsiteY47" fmla="*/ 1266703 h 2667003"/>
                  <a:gd name="connsiteX48" fmla="*/ 0 w 2667002"/>
                  <a:gd name="connsiteY48" fmla="*/ 1341034 h 2667003"/>
                  <a:gd name="connsiteX49" fmla="*/ 11360 w 2667002"/>
                  <a:gd name="connsiteY49" fmla="*/ 1509944 h 2667003"/>
                  <a:gd name="connsiteX50" fmla="*/ 240771 w 2667002"/>
                  <a:gd name="connsiteY50" fmla="*/ 1554023 h 2667003"/>
                  <a:gd name="connsiteX51" fmla="*/ 278554 w 2667002"/>
                  <a:gd name="connsiteY51" fmla="*/ 1691448 h 2667003"/>
                  <a:gd name="connsiteX52" fmla="*/ 98284 w 2667002"/>
                  <a:gd name="connsiteY52" fmla="*/ 1843936 h 2667003"/>
                  <a:gd name="connsiteX53" fmla="*/ 173973 w 2667002"/>
                  <a:gd name="connsiteY53" fmla="*/ 1996425 h 2667003"/>
                  <a:gd name="connsiteX54" fmla="*/ 404619 w 2667002"/>
                  <a:gd name="connsiteY54" fmla="*/ 1948518 h 2667003"/>
                  <a:gd name="connsiteX55" fmla="*/ 500433 w 2667002"/>
                  <a:gd name="connsiteY55" fmla="*/ 2073348 h 2667003"/>
                  <a:gd name="connsiteX56" fmla="*/ 395729 w 2667002"/>
                  <a:gd name="connsiteY56" fmla="*/ 2282634 h 2667003"/>
                  <a:gd name="connsiteX57" fmla="*/ 524387 w 2667002"/>
                  <a:gd name="connsiteY57" fmla="*/ 2393512 h 2667003"/>
                  <a:gd name="connsiteX58" fmla="*/ 717127 w 2667002"/>
                  <a:gd name="connsiteY58" fmla="*/ 2261149 h 2667003"/>
                  <a:gd name="connsiteX59" fmla="*/ 840723 w 2667002"/>
                  <a:gd name="connsiteY59" fmla="*/ 2333010 h 2667003"/>
                  <a:gd name="connsiteX60" fmla="*/ 823067 w 2667002"/>
                  <a:gd name="connsiteY60" fmla="*/ 2564891 h 2667003"/>
                  <a:gd name="connsiteX61" fmla="*/ 983087 w 2667002"/>
                  <a:gd name="connsiteY61" fmla="*/ 2620331 h 2667003"/>
                  <a:gd name="connsiteX62" fmla="*/ 1111621 w 2667002"/>
                  <a:gd name="connsiteY62" fmla="*/ 2426232 h 2667003"/>
                  <a:gd name="connsiteX63" fmla="*/ 1266703 w 2667002"/>
                  <a:gd name="connsiteY63" fmla="*/ 2446481 h 2667003"/>
                  <a:gd name="connsiteX64" fmla="*/ 1341033 w 2667002"/>
                  <a:gd name="connsiteY64" fmla="*/ 2667003 h 2667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2667002" h="2667003">
                    <a:moveTo>
                      <a:pt x="1341033" y="2667003"/>
                    </a:moveTo>
                    <a:cubicBezTo>
                      <a:pt x="1511178" y="2655643"/>
                      <a:pt x="1511178" y="2655643"/>
                      <a:pt x="1511178" y="2655643"/>
                    </a:cubicBezTo>
                    <a:cubicBezTo>
                      <a:pt x="1554023" y="2426232"/>
                      <a:pt x="1554023" y="2426232"/>
                      <a:pt x="1554023" y="2426232"/>
                    </a:cubicBezTo>
                    <a:cubicBezTo>
                      <a:pt x="1599461" y="2417465"/>
                      <a:pt x="1646133" y="2404871"/>
                      <a:pt x="1691447" y="2389684"/>
                    </a:cubicBezTo>
                    <a:cubicBezTo>
                      <a:pt x="1845170" y="2568719"/>
                      <a:pt x="1845170" y="2568719"/>
                      <a:pt x="1845170" y="2568719"/>
                    </a:cubicBezTo>
                    <a:cubicBezTo>
                      <a:pt x="1996424" y="2494389"/>
                      <a:pt x="1996424" y="2494389"/>
                      <a:pt x="1996424" y="2494389"/>
                    </a:cubicBezTo>
                    <a:cubicBezTo>
                      <a:pt x="1948517" y="2262384"/>
                      <a:pt x="1948517" y="2262384"/>
                      <a:pt x="1948517" y="2262384"/>
                    </a:cubicBezTo>
                    <a:cubicBezTo>
                      <a:pt x="1992720" y="2233368"/>
                      <a:pt x="2034330" y="2201882"/>
                      <a:pt x="2073347" y="2166569"/>
                    </a:cubicBezTo>
                    <a:cubicBezTo>
                      <a:pt x="2282633" y="2271274"/>
                      <a:pt x="2282633" y="2271274"/>
                      <a:pt x="2282633" y="2271274"/>
                    </a:cubicBezTo>
                    <a:cubicBezTo>
                      <a:pt x="2393511" y="2142616"/>
                      <a:pt x="2393511" y="2142616"/>
                      <a:pt x="2393511" y="2142616"/>
                    </a:cubicBezTo>
                    <a:cubicBezTo>
                      <a:pt x="2262383" y="1949875"/>
                      <a:pt x="2262383" y="1949875"/>
                      <a:pt x="2262383" y="1949875"/>
                    </a:cubicBezTo>
                    <a:cubicBezTo>
                      <a:pt x="2288930" y="1910735"/>
                      <a:pt x="2311525" y="1869124"/>
                      <a:pt x="2333010" y="1827638"/>
                    </a:cubicBezTo>
                    <a:cubicBezTo>
                      <a:pt x="2566125" y="1843936"/>
                      <a:pt x="2566125" y="1843936"/>
                      <a:pt x="2566125" y="1843936"/>
                    </a:cubicBezTo>
                    <a:cubicBezTo>
                      <a:pt x="2620330" y="1683916"/>
                      <a:pt x="2620330" y="1683916"/>
                      <a:pt x="2620330" y="1683916"/>
                    </a:cubicBezTo>
                    <a:cubicBezTo>
                      <a:pt x="2426231" y="1555381"/>
                      <a:pt x="2426231" y="1555381"/>
                      <a:pt x="2426231" y="1555381"/>
                    </a:cubicBezTo>
                    <a:cubicBezTo>
                      <a:pt x="2436356" y="1503646"/>
                      <a:pt x="2442653" y="1452035"/>
                      <a:pt x="2446481" y="1400300"/>
                    </a:cubicBezTo>
                    <a:cubicBezTo>
                      <a:pt x="2667002" y="1325969"/>
                      <a:pt x="2667002" y="1325969"/>
                      <a:pt x="2667002" y="1325969"/>
                    </a:cubicBezTo>
                    <a:cubicBezTo>
                      <a:pt x="2655643" y="1155825"/>
                      <a:pt x="2655643" y="1155825"/>
                      <a:pt x="2655643" y="1155825"/>
                    </a:cubicBezTo>
                    <a:cubicBezTo>
                      <a:pt x="2426231" y="1112980"/>
                      <a:pt x="2426231" y="1112980"/>
                      <a:pt x="2426231" y="1112980"/>
                    </a:cubicBezTo>
                    <a:cubicBezTo>
                      <a:pt x="2417465" y="1067542"/>
                      <a:pt x="2404870" y="1020869"/>
                      <a:pt x="2389683" y="975555"/>
                    </a:cubicBezTo>
                    <a:cubicBezTo>
                      <a:pt x="2568718" y="821832"/>
                      <a:pt x="2568718" y="821832"/>
                      <a:pt x="2568718" y="821832"/>
                    </a:cubicBezTo>
                    <a:cubicBezTo>
                      <a:pt x="2494388" y="670578"/>
                      <a:pt x="2494388" y="670578"/>
                      <a:pt x="2494388" y="670578"/>
                    </a:cubicBezTo>
                    <a:cubicBezTo>
                      <a:pt x="2262383" y="718485"/>
                      <a:pt x="2262383" y="718485"/>
                      <a:pt x="2262383" y="718485"/>
                    </a:cubicBezTo>
                    <a:cubicBezTo>
                      <a:pt x="2233367" y="674282"/>
                      <a:pt x="2201882" y="632672"/>
                      <a:pt x="2167927" y="593655"/>
                    </a:cubicBezTo>
                    <a:cubicBezTo>
                      <a:pt x="2271273" y="384369"/>
                      <a:pt x="2271273" y="384369"/>
                      <a:pt x="2271273" y="384369"/>
                    </a:cubicBezTo>
                    <a:cubicBezTo>
                      <a:pt x="2142615" y="273491"/>
                      <a:pt x="2142615" y="273491"/>
                      <a:pt x="2142615" y="273491"/>
                    </a:cubicBezTo>
                    <a:cubicBezTo>
                      <a:pt x="1951110" y="404619"/>
                      <a:pt x="1951110" y="404619"/>
                      <a:pt x="1951110" y="404619"/>
                    </a:cubicBezTo>
                    <a:cubicBezTo>
                      <a:pt x="1910734" y="379430"/>
                      <a:pt x="1869124" y="355477"/>
                      <a:pt x="1827637" y="333993"/>
                    </a:cubicBezTo>
                    <a:cubicBezTo>
                      <a:pt x="1845170" y="100877"/>
                      <a:pt x="1845170" y="100877"/>
                      <a:pt x="1845170" y="100877"/>
                    </a:cubicBezTo>
                    <a:cubicBezTo>
                      <a:pt x="1683916" y="46672"/>
                      <a:pt x="1683916" y="46672"/>
                      <a:pt x="1683916" y="46672"/>
                    </a:cubicBezTo>
                    <a:cubicBezTo>
                      <a:pt x="1555381" y="240771"/>
                      <a:pt x="1555381" y="240771"/>
                      <a:pt x="1555381" y="240771"/>
                    </a:cubicBezTo>
                    <a:cubicBezTo>
                      <a:pt x="1504881" y="230646"/>
                      <a:pt x="1452035" y="224349"/>
                      <a:pt x="1400300" y="220521"/>
                    </a:cubicBezTo>
                    <a:cubicBezTo>
                      <a:pt x="1325969" y="0"/>
                      <a:pt x="1325969" y="0"/>
                      <a:pt x="1325969" y="0"/>
                    </a:cubicBezTo>
                    <a:cubicBezTo>
                      <a:pt x="1157059" y="11359"/>
                      <a:pt x="1157059" y="11359"/>
                      <a:pt x="1157059" y="11359"/>
                    </a:cubicBezTo>
                    <a:cubicBezTo>
                      <a:pt x="1114214" y="240771"/>
                      <a:pt x="1114214" y="240771"/>
                      <a:pt x="1114214" y="240771"/>
                    </a:cubicBezTo>
                    <a:cubicBezTo>
                      <a:pt x="1067542" y="249537"/>
                      <a:pt x="1020869" y="262132"/>
                      <a:pt x="975555" y="277319"/>
                    </a:cubicBezTo>
                    <a:cubicBezTo>
                      <a:pt x="823067" y="98284"/>
                      <a:pt x="823067" y="98284"/>
                      <a:pt x="823067" y="98284"/>
                    </a:cubicBezTo>
                    <a:cubicBezTo>
                      <a:pt x="670578" y="172615"/>
                      <a:pt x="670578" y="172615"/>
                      <a:pt x="670578" y="172615"/>
                    </a:cubicBezTo>
                    <a:cubicBezTo>
                      <a:pt x="718486" y="404619"/>
                      <a:pt x="718486" y="404619"/>
                      <a:pt x="718486" y="404619"/>
                    </a:cubicBezTo>
                    <a:cubicBezTo>
                      <a:pt x="674282" y="433635"/>
                      <a:pt x="632672" y="465121"/>
                      <a:pt x="593655" y="499076"/>
                    </a:cubicBezTo>
                    <a:cubicBezTo>
                      <a:pt x="384369" y="395729"/>
                      <a:pt x="384369" y="395729"/>
                      <a:pt x="384369" y="395729"/>
                    </a:cubicBezTo>
                    <a:cubicBezTo>
                      <a:pt x="273491" y="524387"/>
                      <a:pt x="273491" y="524387"/>
                      <a:pt x="273491" y="524387"/>
                    </a:cubicBezTo>
                    <a:cubicBezTo>
                      <a:pt x="405854" y="715893"/>
                      <a:pt x="405854" y="715893"/>
                      <a:pt x="405854" y="715893"/>
                    </a:cubicBezTo>
                    <a:cubicBezTo>
                      <a:pt x="379431" y="756268"/>
                      <a:pt x="355477" y="797879"/>
                      <a:pt x="333993" y="839365"/>
                    </a:cubicBezTo>
                    <a:cubicBezTo>
                      <a:pt x="102112" y="821832"/>
                      <a:pt x="102112" y="821832"/>
                      <a:pt x="102112" y="821832"/>
                    </a:cubicBezTo>
                    <a:cubicBezTo>
                      <a:pt x="46673" y="983087"/>
                      <a:pt x="46673" y="983087"/>
                      <a:pt x="46673" y="983087"/>
                    </a:cubicBezTo>
                    <a:cubicBezTo>
                      <a:pt x="242006" y="1111622"/>
                      <a:pt x="242006" y="1111622"/>
                      <a:pt x="242006" y="1111622"/>
                    </a:cubicBezTo>
                    <a:cubicBezTo>
                      <a:pt x="230646" y="1163357"/>
                      <a:pt x="224349" y="1214968"/>
                      <a:pt x="220522" y="1266703"/>
                    </a:cubicBezTo>
                    <a:cubicBezTo>
                      <a:pt x="0" y="1341034"/>
                      <a:pt x="0" y="1341034"/>
                      <a:pt x="0" y="1341034"/>
                    </a:cubicBezTo>
                    <a:cubicBezTo>
                      <a:pt x="11360" y="1509944"/>
                      <a:pt x="11360" y="1509944"/>
                      <a:pt x="11360" y="1509944"/>
                    </a:cubicBezTo>
                    <a:cubicBezTo>
                      <a:pt x="240771" y="1554023"/>
                      <a:pt x="240771" y="1554023"/>
                      <a:pt x="240771" y="1554023"/>
                    </a:cubicBezTo>
                    <a:cubicBezTo>
                      <a:pt x="250772" y="1599461"/>
                      <a:pt x="262132" y="1646134"/>
                      <a:pt x="278554" y="1691448"/>
                    </a:cubicBezTo>
                    <a:cubicBezTo>
                      <a:pt x="98284" y="1843936"/>
                      <a:pt x="98284" y="1843936"/>
                      <a:pt x="98284" y="1843936"/>
                    </a:cubicBezTo>
                    <a:cubicBezTo>
                      <a:pt x="173973" y="1996425"/>
                      <a:pt x="173973" y="1996425"/>
                      <a:pt x="173973" y="1996425"/>
                    </a:cubicBezTo>
                    <a:cubicBezTo>
                      <a:pt x="404619" y="1948518"/>
                      <a:pt x="404619" y="1948518"/>
                      <a:pt x="404619" y="1948518"/>
                    </a:cubicBezTo>
                    <a:cubicBezTo>
                      <a:pt x="433635" y="1992721"/>
                      <a:pt x="465120" y="2034331"/>
                      <a:pt x="500433" y="2073348"/>
                    </a:cubicBezTo>
                    <a:cubicBezTo>
                      <a:pt x="395729" y="2282634"/>
                      <a:pt x="395729" y="2282634"/>
                      <a:pt x="395729" y="2282634"/>
                    </a:cubicBezTo>
                    <a:cubicBezTo>
                      <a:pt x="524387" y="2393512"/>
                      <a:pt x="524387" y="2393512"/>
                      <a:pt x="524387" y="2393512"/>
                    </a:cubicBezTo>
                    <a:cubicBezTo>
                      <a:pt x="717127" y="2261149"/>
                      <a:pt x="717127" y="2261149"/>
                      <a:pt x="717127" y="2261149"/>
                    </a:cubicBezTo>
                    <a:cubicBezTo>
                      <a:pt x="756268" y="2287573"/>
                      <a:pt x="797878" y="2311526"/>
                      <a:pt x="840723" y="2333010"/>
                    </a:cubicBezTo>
                    <a:cubicBezTo>
                      <a:pt x="823067" y="2564891"/>
                      <a:pt x="823067" y="2564891"/>
                      <a:pt x="823067" y="2564891"/>
                    </a:cubicBezTo>
                    <a:cubicBezTo>
                      <a:pt x="983087" y="2620331"/>
                      <a:pt x="983087" y="2620331"/>
                      <a:pt x="983087" y="2620331"/>
                    </a:cubicBezTo>
                    <a:cubicBezTo>
                      <a:pt x="1111621" y="2426232"/>
                      <a:pt x="1111621" y="2426232"/>
                      <a:pt x="1111621" y="2426232"/>
                    </a:cubicBezTo>
                    <a:cubicBezTo>
                      <a:pt x="1163356" y="2436357"/>
                      <a:pt x="1214968" y="2442654"/>
                      <a:pt x="1266703" y="2446481"/>
                    </a:cubicBezTo>
                    <a:cubicBezTo>
                      <a:pt x="1341033" y="2667003"/>
                      <a:pt x="1341033" y="2667003"/>
                      <a:pt x="1341033" y="2667003"/>
                    </a:cubicBez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0" b="0" i="0" u="none" strike="noStrike" kern="0" cap="none" spc="0" normalizeH="0" baseline="0" noProof="0">
                  <a:ln>
                    <a:noFill/>
                  </a:ln>
                  <a:solidFill>
                    <a:srgbClr val="95A5A6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  <p:sp>
            <p:nvSpPr>
              <p:cNvPr id="86" name="Shape 384"/>
              <p:cNvSpPr/>
              <p:nvPr/>
            </p:nvSpPr>
            <p:spPr>
              <a:xfrm rot="10800000" flipH="1">
                <a:off x="3210688" y="4850333"/>
                <a:ext cx="1828557" cy="1829687"/>
              </a:xfrm>
              <a:prstGeom prst="ellipse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90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0" b="0" i="0" u="none" strike="noStrike" kern="0" cap="none" spc="0" normalizeH="0" baseline="0" noProof="0">
                  <a:ln>
                    <a:noFill/>
                  </a:ln>
                  <a:solidFill>
                    <a:srgbClr val="95A5A6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p:grpSp>
        <p:pic>
          <p:nvPicPr>
            <p:cNvPr id="9" name="Graphic 8" descr="Calculator">
              <a:extLst>
                <a:ext uri="{FF2B5EF4-FFF2-40B4-BE49-F238E27FC236}">
                  <a16:creationId xmlns:a16="http://schemas.microsoft.com/office/drawing/2014/main" id="{3F23E904-B0CA-41CC-82F7-154F05867A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091130" y="1980092"/>
              <a:ext cx="655308" cy="6553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8113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8E77758B-4267-4FD8-8799-EDD7D93A12EF}"/>
              </a:ext>
            </a:extLst>
          </p:cNvPr>
          <p:cNvCxnSpPr>
            <a:cxnSpLocks/>
          </p:cNvCxnSpPr>
          <p:nvPr/>
        </p:nvCxnSpPr>
        <p:spPr>
          <a:xfrm flipH="1">
            <a:off x="5169710" y="3344007"/>
            <a:ext cx="1428485" cy="5009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" name="Right Bracket 162">
            <a:extLst>
              <a:ext uri="{FF2B5EF4-FFF2-40B4-BE49-F238E27FC236}">
                <a16:creationId xmlns:a16="http://schemas.microsoft.com/office/drawing/2014/main" id="{4D965498-C9D9-403A-A71E-0EB68596AECC}"/>
              </a:ext>
            </a:extLst>
          </p:cNvPr>
          <p:cNvSpPr/>
          <p:nvPr/>
        </p:nvSpPr>
        <p:spPr>
          <a:xfrm rot="10800000">
            <a:off x="5477321" y="1515309"/>
            <a:ext cx="1094397" cy="3673140"/>
          </a:xfrm>
          <a:prstGeom prst="rightBracket">
            <a:avLst/>
          </a:prstGeom>
          <a:noFill/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4" name="Right Bracket 163">
            <a:extLst>
              <a:ext uri="{FF2B5EF4-FFF2-40B4-BE49-F238E27FC236}">
                <a16:creationId xmlns:a16="http://schemas.microsoft.com/office/drawing/2014/main" id="{8A82504F-D0BE-42DC-9459-80C4FF6FE097}"/>
              </a:ext>
            </a:extLst>
          </p:cNvPr>
          <p:cNvSpPr/>
          <p:nvPr/>
        </p:nvSpPr>
        <p:spPr>
          <a:xfrm rot="10800000">
            <a:off x="5867400" y="2448338"/>
            <a:ext cx="749879" cy="1827400"/>
          </a:xfrm>
          <a:prstGeom prst="rightBracket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DF2A8-23AE-4D1D-8861-385745196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Employment Contracts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2B778B6-DC3B-40BA-917D-71A021733EA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A1BC9E-97AE-4D19-AC99-B3968AE9C67F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BA543EC4-375C-4E56-B43E-74937AA24DA5}"/>
              </a:ext>
            </a:extLst>
          </p:cNvPr>
          <p:cNvCxnSpPr>
            <a:cxnSpLocks/>
          </p:cNvCxnSpPr>
          <p:nvPr/>
        </p:nvCxnSpPr>
        <p:spPr>
          <a:xfrm>
            <a:off x="2546943" y="3340497"/>
            <a:ext cx="1415457" cy="5009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Right Bracket 110">
            <a:extLst>
              <a:ext uri="{FF2B5EF4-FFF2-40B4-BE49-F238E27FC236}">
                <a16:creationId xmlns:a16="http://schemas.microsoft.com/office/drawing/2014/main" id="{C4CFE87E-5F54-49BB-9994-A269574226E8}"/>
              </a:ext>
            </a:extLst>
          </p:cNvPr>
          <p:cNvSpPr/>
          <p:nvPr/>
        </p:nvSpPr>
        <p:spPr>
          <a:xfrm>
            <a:off x="2538910" y="1510301"/>
            <a:ext cx="1098469" cy="3677123"/>
          </a:xfrm>
          <a:prstGeom prst="rightBracket">
            <a:avLst/>
          </a:prstGeom>
          <a:noFill/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Right Bracket 111">
            <a:extLst>
              <a:ext uri="{FF2B5EF4-FFF2-40B4-BE49-F238E27FC236}">
                <a16:creationId xmlns:a16="http://schemas.microsoft.com/office/drawing/2014/main" id="{9AD00BEB-E669-4AD5-8CB5-19B05C23B1E6}"/>
              </a:ext>
            </a:extLst>
          </p:cNvPr>
          <p:cNvSpPr/>
          <p:nvPr/>
        </p:nvSpPr>
        <p:spPr>
          <a:xfrm>
            <a:off x="2522469" y="2438400"/>
            <a:ext cx="730583" cy="1822392"/>
          </a:xfrm>
          <a:prstGeom prst="rightBracket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1B388E7-B1A2-47E6-ACC4-F9919A0AF80C}"/>
              </a:ext>
            </a:extLst>
          </p:cNvPr>
          <p:cNvGrpSpPr/>
          <p:nvPr/>
        </p:nvGrpSpPr>
        <p:grpSpPr>
          <a:xfrm>
            <a:off x="2327166" y="1376583"/>
            <a:ext cx="416034" cy="3929278"/>
            <a:chOff x="1992674" y="1637657"/>
            <a:chExt cx="435683" cy="4114854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5EAB6D5-F03D-4E46-A636-0B710A58BC90}"/>
                </a:ext>
              </a:extLst>
            </p:cNvPr>
            <p:cNvSpPr/>
            <p:nvPr/>
          </p:nvSpPr>
          <p:spPr>
            <a:xfrm>
              <a:off x="1992674" y="1637657"/>
              <a:ext cx="435683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ADF9EE0-22D6-4F3E-9392-942836DB1C38}"/>
                </a:ext>
              </a:extLst>
            </p:cNvPr>
            <p:cNvSpPr/>
            <p:nvPr/>
          </p:nvSpPr>
          <p:spPr>
            <a:xfrm>
              <a:off x="1992674" y="2589426"/>
              <a:ext cx="435683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E70AF43-92F9-4EEA-83C4-B88923800C8A}"/>
                </a:ext>
              </a:extLst>
            </p:cNvPr>
            <p:cNvSpPr/>
            <p:nvPr/>
          </p:nvSpPr>
          <p:spPr>
            <a:xfrm>
              <a:off x="1992674" y="3541195"/>
              <a:ext cx="435683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8175FA1-36C1-40B3-B62E-31025F11029F}"/>
                </a:ext>
              </a:extLst>
            </p:cNvPr>
            <p:cNvSpPr/>
            <p:nvPr/>
          </p:nvSpPr>
          <p:spPr>
            <a:xfrm>
              <a:off x="1992674" y="4492964"/>
              <a:ext cx="435683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F9EA99A-C43D-4373-93E2-A08108514D81}"/>
                </a:ext>
              </a:extLst>
            </p:cNvPr>
            <p:cNvSpPr/>
            <p:nvPr/>
          </p:nvSpPr>
          <p:spPr>
            <a:xfrm>
              <a:off x="1992674" y="5444734"/>
              <a:ext cx="435683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05</a:t>
              </a:r>
            </a:p>
          </p:txBody>
        </p:sp>
      </p:grpSp>
      <p:pic>
        <p:nvPicPr>
          <p:cNvPr id="168" name="Picture 167">
            <a:extLst>
              <a:ext uri="{FF2B5EF4-FFF2-40B4-BE49-F238E27FC236}">
                <a16:creationId xmlns:a16="http://schemas.microsoft.com/office/drawing/2014/main" id="{A6205D0F-B087-4ECD-881F-02AD5BB053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44697" y1="17853" x2="44697" y2="17853"/>
                        <a14:foregroundMark x1="43409" y1="17853" x2="43409" y2="178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222" t="12977" r="22223" b="11029"/>
          <a:stretch/>
        </p:blipFill>
        <p:spPr>
          <a:xfrm>
            <a:off x="3852016" y="2666286"/>
            <a:ext cx="1406771" cy="1371600"/>
          </a:xfrm>
          <a:prstGeom prst="rect">
            <a:avLst/>
          </a:prstGeom>
        </p:spPr>
      </p:pic>
      <p:grpSp>
        <p:nvGrpSpPr>
          <p:cNvPr id="210" name="Group 209">
            <a:extLst>
              <a:ext uri="{FF2B5EF4-FFF2-40B4-BE49-F238E27FC236}">
                <a16:creationId xmlns:a16="http://schemas.microsoft.com/office/drawing/2014/main" id="{B5BED5F6-63E0-4C15-B74D-FAD1CB28DB50}"/>
              </a:ext>
            </a:extLst>
          </p:cNvPr>
          <p:cNvGrpSpPr/>
          <p:nvPr/>
        </p:nvGrpSpPr>
        <p:grpSpPr>
          <a:xfrm>
            <a:off x="6336979" y="1152939"/>
            <a:ext cx="2133196" cy="757491"/>
            <a:chOff x="6336979" y="1152939"/>
            <a:chExt cx="2133196" cy="757491"/>
          </a:xfrm>
        </p:grpSpPr>
        <p:sp>
          <p:nvSpPr>
            <p:cNvPr id="68" name="Round Same Side Corner Rectangle 62">
              <a:extLst>
                <a:ext uri="{FF2B5EF4-FFF2-40B4-BE49-F238E27FC236}">
                  <a16:creationId xmlns:a16="http://schemas.microsoft.com/office/drawing/2014/main" id="{CF77C085-8BEB-4615-9563-D841B5B6B8D6}"/>
                </a:ext>
              </a:extLst>
            </p:cNvPr>
            <p:cNvSpPr/>
            <p:nvPr/>
          </p:nvSpPr>
          <p:spPr>
            <a:xfrm rot="5400000" flipH="1">
              <a:off x="7056620" y="496876"/>
              <a:ext cx="753919" cy="207319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C00000">
                <a:alpha val="4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6B880497-72B2-40A4-B48B-2C67D3DB5E6E}"/>
                </a:ext>
              </a:extLst>
            </p:cNvPr>
            <p:cNvSpPr/>
            <p:nvPr/>
          </p:nvSpPr>
          <p:spPr>
            <a:xfrm flipH="1">
              <a:off x="6623638" y="1152939"/>
              <a:ext cx="96846" cy="75077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0" name="Isosceles Triangle 69">
              <a:extLst>
                <a:ext uri="{FF2B5EF4-FFF2-40B4-BE49-F238E27FC236}">
                  <a16:creationId xmlns:a16="http://schemas.microsoft.com/office/drawing/2014/main" id="{05CBC756-A7DB-4463-AD6E-90D639C9E249}"/>
                </a:ext>
              </a:extLst>
            </p:cNvPr>
            <p:cNvSpPr/>
            <p:nvPr/>
          </p:nvSpPr>
          <p:spPr>
            <a:xfrm rot="19399478" flipH="1">
              <a:off x="6665590" y="1490632"/>
              <a:ext cx="98702" cy="84816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83A41C43-FA3D-4361-8C58-8D1CDE016FFC}"/>
                </a:ext>
              </a:extLst>
            </p:cNvPr>
            <p:cNvSpPr/>
            <p:nvPr/>
          </p:nvSpPr>
          <p:spPr>
            <a:xfrm flipH="1">
              <a:off x="6392998" y="1153317"/>
              <a:ext cx="275651" cy="750778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CFF69EF2-5BC1-40AC-B080-EA6D994C5C2B}"/>
                </a:ext>
              </a:extLst>
            </p:cNvPr>
            <p:cNvSpPr/>
            <p:nvPr/>
          </p:nvSpPr>
          <p:spPr>
            <a:xfrm flipH="1">
              <a:off x="7823617" y="1260349"/>
              <a:ext cx="535958" cy="5359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301F6CC-80C4-46F4-AF9E-523EAF7118E5}"/>
                </a:ext>
              </a:extLst>
            </p:cNvPr>
            <p:cNvSpPr/>
            <p:nvPr/>
          </p:nvSpPr>
          <p:spPr>
            <a:xfrm>
              <a:off x="6336979" y="1379583"/>
              <a:ext cx="416034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06</a:t>
              </a:r>
            </a:p>
          </p:txBody>
        </p:sp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id="{53009CC2-D8CA-4CF3-A08A-BF4A8EDFE598}"/>
                </a:ext>
              </a:extLst>
            </p:cNvPr>
            <p:cNvSpPr txBox="1"/>
            <p:nvPr/>
          </p:nvSpPr>
          <p:spPr>
            <a:xfrm>
              <a:off x="6733922" y="1398593"/>
              <a:ext cx="1190878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PARAS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79" name="Graphic 178" descr="Universal Access">
              <a:extLst>
                <a:ext uri="{FF2B5EF4-FFF2-40B4-BE49-F238E27FC236}">
                  <a16:creationId xmlns:a16="http://schemas.microsoft.com/office/drawing/2014/main" id="{CB6CED0C-D465-477F-A143-E8C564AC314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876737" y="1298793"/>
              <a:ext cx="457200" cy="457200"/>
            </a:xfrm>
            <a:prstGeom prst="rect">
              <a:avLst/>
            </a:prstGeom>
          </p:spPr>
        </p:pic>
      </p:grpSp>
      <p:grpSp>
        <p:nvGrpSpPr>
          <p:cNvPr id="212" name="Group 211">
            <a:extLst>
              <a:ext uri="{FF2B5EF4-FFF2-40B4-BE49-F238E27FC236}">
                <a16:creationId xmlns:a16="http://schemas.microsoft.com/office/drawing/2014/main" id="{43EA18F3-01B8-4480-9781-C7D904CE3F91}"/>
              </a:ext>
            </a:extLst>
          </p:cNvPr>
          <p:cNvGrpSpPr/>
          <p:nvPr/>
        </p:nvGrpSpPr>
        <p:grpSpPr>
          <a:xfrm>
            <a:off x="6336979" y="2970630"/>
            <a:ext cx="2133195" cy="757493"/>
            <a:chOff x="6336979" y="2970630"/>
            <a:chExt cx="2133195" cy="757493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D92CBD72-B942-4503-B652-2545523ADAB2}"/>
                </a:ext>
              </a:extLst>
            </p:cNvPr>
            <p:cNvGrpSpPr/>
            <p:nvPr/>
          </p:nvGrpSpPr>
          <p:grpSpPr>
            <a:xfrm>
              <a:off x="6392998" y="2970630"/>
              <a:ext cx="2077176" cy="757493"/>
              <a:chOff x="6687511" y="3812270"/>
              <a:chExt cx="2099438" cy="765612"/>
            </a:xfrm>
          </p:grpSpPr>
          <p:sp>
            <p:nvSpPr>
              <p:cNvPr id="56" name="Round Same Side Corner Rectangle 52">
                <a:extLst>
                  <a:ext uri="{FF2B5EF4-FFF2-40B4-BE49-F238E27FC236}">
                    <a16:creationId xmlns:a16="http://schemas.microsoft.com/office/drawing/2014/main" id="{3C090D34-81A3-45AA-9768-ED98812DEFE5}"/>
                  </a:ext>
                </a:extLst>
              </p:cNvPr>
              <p:cNvSpPr/>
              <p:nvPr/>
            </p:nvSpPr>
            <p:spPr>
              <a:xfrm rot="5400000" flipH="1">
                <a:off x="7358245" y="3149177"/>
                <a:ext cx="762000" cy="209540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7030A0">
                  <a:alpha val="40000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6E92ACD5-5A02-43CE-AF6D-727F2FCAA012}"/>
                  </a:ext>
                </a:extLst>
              </p:cNvPr>
              <p:cNvSpPr/>
              <p:nvPr/>
            </p:nvSpPr>
            <p:spPr>
              <a:xfrm flipH="1">
                <a:off x="6920623" y="3812270"/>
                <a:ext cx="97884" cy="75882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Isosceles Triangle 57">
                <a:extLst>
                  <a:ext uri="{FF2B5EF4-FFF2-40B4-BE49-F238E27FC236}">
                    <a16:creationId xmlns:a16="http://schemas.microsoft.com/office/drawing/2014/main" id="{465E9BBB-6A94-4D19-B041-F67EA2453059}"/>
                  </a:ext>
                </a:extLst>
              </p:cNvPr>
              <p:cNvSpPr/>
              <p:nvPr/>
            </p:nvSpPr>
            <p:spPr>
              <a:xfrm rot="19399478" flipH="1">
                <a:off x="6963024" y="4153582"/>
                <a:ext cx="99760" cy="85725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57344488-F857-4760-9BE8-9E6745A1AFE8}"/>
                  </a:ext>
                </a:extLst>
              </p:cNvPr>
              <p:cNvSpPr/>
              <p:nvPr/>
            </p:nvSpPr>
            <p:spPr>
              <a:xfrm flipH="1">
                <a:off x="6687511" y="3814460"/>
                <a:ext cx="278605" cy="758825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9631FF2E-A489-4B21-A897-3B4B8690DE37}"/>
                  </a:ext>
                </a:extLst>
              </p:cNvPr>
              <p:cNvSpPr/>
              <p:nvPr/>
            </p:nvSpPr>
            <p:spPr>
              <a:xfrm flipH="1">
                <a:off x="8133463" y="3920831"/>
                <a:ext cx="541702" cy="54170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60CF12-9904-4196-BEBE-FE03EA1314D3}"/>
                </a:ext>
              </a:extLst>
            </p:cNvPr>
            <p:cNvSpPr/>
            <p:nvPr/>
          </p:nvSpPr>
          <p:spPr>
            <a:xfrm>
              <a:off x="6336979" y="3197273"/>
              <a:ext cx="416034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08</a:t>
              </a:r>
            </a:p>
          </p:txBody>
        </p:sp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D62F047E-3A00-4CAF-9309-46A3CF2D7CB7}"/>
                </a:ext>
              </a:extLst>
            </p:cNvPr>
            <p:cNvSpPr txBox="1"/>
            <p:nvPr/>
          </p:nvSpPr>
          <p:spPr>
            <a:xfrm>
              <a:off x="6733922" y="3216071"/>
              <a:ext cx="1190878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TEACHERS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81" name="Graphic 180" descr="Classroom">
              <a:extLst>
                <a:ext uri="{FF2B5EF4-FFF2-40B4-BE49-F238E27FC236}">
                  <a16:creationId xmlns:a16="http://schemas.microsoft.com/office/drawing/2014/main" id="{92E4914E-6CC7-4266-9A29-397ECDE12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862067" y="3126684"/>
              <a:ext cx="457200" cy="457200"/>
            </a:xfrm>
            <a:prstGeom prst="rect">
              <a:avLst/>
            </a:prstGeom>
          </p:spPr>
        </p:pic>
      </p:grpSp>
      <p:grpSp>
        <p:nvGrpSpPr>
          <p:cNvPr id="205" name="Group 204">
            <a:extLst>
              <a:ext uri="{FF2B5EF4-FFF2-40B4-BE49-F238E27FC236}">
                <a16:creationId xmlns:a16="http://schemas.microsoft.com/office/drawing/2014/main" id="{3CDD561E-F77F-402C-8BB3-7A02082BF0EF}"/>
              </a:ext>
            </a:extLst>
          </p:cNvPr>
          <p:cNvGrpSpPr/>
          <p:nvPr/>
        </p:nvGrpSpPr>
        <p:grpSpPr>
          <a:xfrm>
            <a:off x="619914" y="1146572"/>
            <a:ext cx="2077176" cy="757488"/>
            <a:chOff x="619914" y="1146572"/>
            <a:chExt cx="2077176" cy="757488"/>
          </a:xfrm>
        </p:grpSpPr>
        <p:sp>
          <p:nvSpPr>
            <p:cNvPr id="121" name="Round Same Side Corner Rectangle 4">
              <a:extLst>
                <a:ext uri="{FF2B5EF4-FFF2-40B4-BE49-F238E27FC236}">
                  <a16:creationId xmlns:a16="http://schemas.microsoft.com/office/drawing/2014/main" id="{FC43092A-6A8C-4530-A834-61250AF9583E}"/>
                </a:ext>
              </a:extLst>
            </p:cNvPr>
            <p:cNvSpPr/>
            <p:nvPr/>
          </p:nvSpPr>
          <p:spPr>
            <a:xfrm rot="16200000">
              <a:off x="1279549" y="486937"/>
              <a:ext cx="753919" cy="207319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70C0">
                <a:alpha val="40000"/>
              </a:srgbClr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E542F6B4-9D81-44D5-A43E-1CF0A0685531}"/>
                </a:ext>
              </a:extLst>
            </p:cNvPr>
            <p:cNvSpPr/>
            <p:nvPr/>
          </p:nvSpPr>
          <p:spPr>
            <a:xfrm>
              <a:off x="2369604" y="1153282"/>
              <a:ext cx="96846" cy="750778"/>
            </a:xfrm>
            <a:prstGeom prst="rect">
              <a:avLst/>
            </a:prstGeom>
            <a:solidFill>
              <a:schemeClr val="tx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3" name="Isosceles Triangle 122">
              <a:extLst>
                <a:ext uri="{FF2B5EF4-FFF2-40B4-BE49-F238E27FC236}">
                  <a16:creationId xmlns:a16="http://schemas.microsoft.com/office/drawing/2014/main" id="{B8FDE0EC-CB3A-4A9E-90D7-AC4ED88C0244}"/>
                </a:ext>
              </a:extLst>
            </p:cNvPr>
            <p:cNvSpPr/>
            <p:nvPr/>
          </p:nvSpPr>
          <p:spPr>
            <a:xfrm rot="2200522">
              <a:off x="2325796" y="1490975"/>
              <a:ext cx="98702" cy="84816"/>
            </a:xfrm>
            <a:prstGeom prst="triangle">
              <a:avLst/>
            </a:prstGeom>
            <a:solidFill>
              <a:schemeClr val="tx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B22C1E2A-B851-4933-96D0-8384B24AB661}"/>
                </a:ext>
              </a:extLst>
            </p:cNvPr>
            <p:cNvSpPr/>
            <p:nvPr/>
          </p:nvSpPr>
          <p:spPr>
            <a:xfrm>
              <a:off x="2421439" y="1153282"/>
              <a:ext cx="275651" cy="750778"/>
            </a:xfrm>
            <a:prstGeom prst="rect">
              <a:avLst/>
            </a:prstGeom>
            <a:solidFill>
              <a:srgbClr val="0070C0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A84D9D84-E0A8-4410-9C84-BE4149683AEF}"/>
                </a:ext>
              </a:extLst>
            </p:cNvPr>
            <p:cNvSpPr/>
            <p:nvPr/>
          </p:nvSpPr>
          <p:spPr>
            <a:xfrm>
              <a:off x="730513" y="1260692"/>
              <a:ext cx="535958" cy="535957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775897CF-7A09-435B-BD0E-461011E541C0}"/>
                </a:ext>
              </a:extLst>
            </p:cNvPr>
            <p:cNvSpPr txBox="1"/>
            <p:nvPr/>
          </p:nvSpPr>
          <p:spPr>
            <a:xfrm>
              <a:off x="1219200" y="1388692"/>
              <a:ext cx="1113106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ADMIN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83" name="Graphic 182" descr="Boardroom">
              <a:extLst>
                <a:ext uri="{FF2B5EF4-FFF2-40B4-BE49-F238E27FC236}">
                  <a16:creationId xmlns:a16="http://schemas.microsoft.com/office/drawing/2014/main" id="{3512BC76-7F01-480A-BDF1-B0C01E11ACA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18722" y="1249211"/>
              <a:ext cx="548640" cy="548640"/>
            </a:xfrm>
            <a:prstGeom prst="rect">
              <a:avLst/>
            </a:prstGeom>
          </p:spPr>
        </p:pic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C3CC1C79-BF72-433B-8AAE-4E68666266CF}"/>
              </a:ext>
            </a:extLst>
          </p:cNvPr>
          <p:cNvGrpSpPr/>
          <p:nvPr/>
        </p:nvGrpSpPr>
        <p:grpSpPr>
          <a:xfrm>
            <a:off x="619913" y="2964262"/>
            <a:ext cx="2077177" cy="757488"/>
            <a:chOff x="619913" y="2964262"/>
            <a:chExt cx="2077177" cy="757488"/>
          </a:xfrm>
        </p:grpSpPr>
        <p:grpSp>
          <p:nvGrpSpPr>
            <p:cNvPr id="142" name="Group 141">
              <a:extLst>
                <a:ext uri="{FF2B5EF4-FFF2-40B4-BE49-F238E27FC236}">
                  <a16:creationId xmlns:a16="http://schemas.microsoft.com/office/drawing/2014/main" id="{E1148407-8596-4892-BACA-3D9A26A15AB2}"/>
                </a:ext>
              </a:extLst>
            </p:cNvPr>
            <p:cNvGrpSpPr/>
            <p:nvPr/>
          </p:nvGrpSpPr>
          <p:grpSpPr>
            <a:xfrm>
              <a:off x="619913" y="2964262"/>
              <a:ext cx="2077177" cy="757488"/>
              <a:chOff x="357052" y="3815880"/>
              <a:chExt cx="2099439" cy="765607"/>
            </a:xfrm>
          </p:grpSpPr>
          <p:sp>
            <p:nvSpPr>
              <p:cNvPr id="145" name="Round Same Side Corner Rectangle 16">
                <a:extLst>
                  <a:ext uri="{FF2B5EF4-FFF2-40B4-BE49-F238E27FC236}">
                    <a16:creationId xmlns:a16="http://schemas.microsoft.com/office/drawing/2014/main" id="{4D0B4791-5C00-453B-8EA2-E13829DD5E2F}"/>
                  </a:ext>
                </a:extLst>
              </p:cNvPr>
              <p:cNvSpPr/>
              <p:nvPr/>
            </p:nvSpPr>
            <p:spPr>
              <a:xfrm rot="16200000">
                <a:off x="1023757" y="3149175"/>
                <a:ext cx="762000" cy="209540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E5E3C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Rectangle 145">
                <a:extLst>
                  <a:ext uri="{FF2B5EF4-FFF2-40B4-BE49-F238E27FC236}">
                    <a16:creationId xmlns:a16="http://schemas.microsoft.com/office/drawing/2014/main" id="{B0C89193-01EE-4DFA-A50F-F2796A816BFD}"/>
                  </a:ext>
                </a:extLst>
              </p:cNvPr>
              <p:cNvSpPr/>
              <p:nvPr/>
            </p:nvSpPr>
            <p:spPr>
              <a:xfrm>
                <a:off x="2125495" y="3822662"/>
                <a:ext cx="97884" cy="758825"/>
              </a:xfrm>
              <a:prstGeom prst="rect">
                <a:avLst/>
              </a:prstGeom>
              <a:solidFill>
                <a:schemeClr val="tx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Isosceles Triangle 146">
                <a:extLst>
                  <a:ext uri="{FF2B5EF4-FFF2-40B4-BE49-F238E27FC236}">
                    <a16:creationId xmlns:a16="http://schemas.microsoft.com/office/drawing/2014/main" id="{0DDF28A5-B281-44A7-807E-135AAC9B60D6}"/>
                  </a:ext>
                </a:extLst>
              </p:cNvPr>
              <p:cNvSpPr/>
              <p:nvPr/>
            </p:nvSpPr>
            <p:spPr>
              <a:xfrm rot="2200522">
                <a:off x="2081218" y="4163974"/>
                <a:ext cx="99760" cy="85725"/>
              </a:xfrm>
              <a:prstGeom prst="triangle">
                <a:avLst/>
              </a:prstGeom>
              <a:solidFill>
                <a:schemeClr val="tx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Rectangle 147">
                <a:extLst>
                  <a:ext uri="{FF2B5EF4-FFF2-40B4-BE49-F238E27FC236}">
                    <a16:creationId xmlns:a16="http://schemas.microsoft.com/office/drawing/2014/main" id="{6FC32E04-7ADF-49B3-B5A7-55A99065C417}"/>
                  </a:ext>
                </a:extLst>
              </p:cNvPr>
              <p:cNvSpPr/>
              <p:nvPr/>
            </p:nvSpPr>
            <p:spPr>
              <a:xfrm>
                <a:off x="2177886" y="3822662"/>
                <a:ext cx="278605" cy="758825"/>
              </a:xfrm>
              <a:prstGeom prst="rect">
                <a:avLst/>
              </a:prstGeom>
              <a:solidFill>
                <a:srgbClr val="9B9740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Oval 148">
                <a:extLst>
                  <a:ext uri="{FF2B5EF4-FFF2-40B4-BE49-F238E27FC236}">
                    <a16:creationId xmlns:a16="http://schemas.microsoft.com/office/drawing/2014/main" id="{5AE72A87-1872-4185-B777-71C5337D8A2E}"/>
                  </a:ext>
                </a:extLst>
              </p:cNvPr>
              <p:cNvSpPr/>
              <p:nvPr/>
            </p:nvSpPr>
            <p:spPr>
              <a:xfrm>
                <a:off x="468837" y="3931223"/>
                <a:ext cx="541702" cy="541702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889B29C3-D93C-4726-95AE-E4028C46F5D1}"/>
                </a:ext>
              </a:extLst>
            </p:cNvPr>
            <p:cNvSpPr txBox="1"/>
            <p:nvPr/>
          </p:nvSpPr>
          <p:spPr>
            <a:xfrm>
              <a:off x="1219200" y="3204595"/>
              <a:ext cx="1113106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CLERICAL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85" name="Graphic 184" descr="Telephone">
              <a:extLst>
                <a:ext uri="{FF2B5EF4-FFF2-40B4-BE49-F238E27FC236}">
                  <a16:creationId xmlns:a16="http://schemas.microsoft.com/office/drawing/2014/main" id="{310BA1A4-A455-45D3-A366-E383451BCCB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764016" y="3124098"/>
              <a:ext cx="457200" cy="457200"/>
            </a:xfrm>
            <a:prstGeom prst="rect">
              <a:avLst/>
            </a:prstGeom>
          </p:spPr>
        </p:pic>
      </p:grpSp>
      <p:grpSp>
        <p:nvGrpSpPr>
          <p:cNvPr id="208" name="Group 207">
            <a:extLst>
              <a:ext uri="{FF2B5EF4-FFF2-40B4-BE49-F238E27FC236}">
                <a16:creationId xmlns:a16="http://schemas.microsoft.com/office/drawing/2014/main" id="{FF952EE5-BCA5-4A7D-B6B7-8919024DA69B}"/>
              </a:ext>
            </a:extLst>
          </p:cNvPr>
          <p:cNvGrpSpPr/>
          <p:nvPr/>
        </p:nvGrpSpPr>
        <p:grpSpPr>
          <a:xfrm>
            <a:off x="619913" y="3873108"/>
            <a:ext cx="2077177" cy="757488"/>
            <a:chOff x="619913" y="3873108"/>
            <a:chExt cx="2077177" cy="757488"/>
          </a:xfrm>
        </p:grpSpPr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0700D02D-8F5A-462C-8C33-163BD4078E26}"/>
                </a:ext>
              </a:extLst>
            </p:cNvPr>
            <p:cNvGrpSpPr/>
            <p:nvPr/>
          </p:nvGrpSpPr>
          <p:grpSpPr>
            <a:xfrm>
              <a:off x="619913" y="3873108"/>
              <a:ext cx="2077177" cy="757488"/>
              <a:chOff x="357052" y="4734466"/>
              <a:chExt cx="2099439" cy="765607"/>
            </a:xfrm>
          </p:grpSpPr>
          <p:sp>
            <p:nvSpPr>
              <p:cNvPr id="137" name="Round Same Side Corner Rectangle 22">
                <a:extLst>
                  <a:ext uri="{FF2B5EF4-FFF2-40B4-BE49-F238E27FC236}">
                    <a16:creationId xmlns:a16="http://schemas.microsoft.com/office/drawing/2014/main" id="{EB22E73B-DB03-48A9-9851-19DEF065991C}"/>
                  </a:ext>
                </a:extLst>
              </p:cNvPr>
              <p:cNvSpPr/>
              <p:nvPr/>
            </p:nvSpPr>
            <p:spPr>
              <a:xfrm rot="16200000">
                <a:off x="1023757" y="4067761"/>
                <a:ext cx="762000" cy="209540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663300">
                  <a:alpha val="40000"/>
                </a:srgbClr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DBB7A181-559D-4884-BB5A-D4597668D7A6}"/>
                  </a:ext>
                </a:extLst>
              </p:cNvPr>
              <p:cNvSpPr/>
              <p:nvPr/>
            </p:nvSpPr>
            <p:spPr>
              <a:xfrm>
                <a:off x="2125495" y="4741248"/>
                <a:ext cx="97884" cy="758825"/>
              </a:xfrm>
              <a:prstGeom prst="rect">
                <a:avLst/>
              </a:prstGeom>
              <a:solidFill>
                <a:schemeClr val="tx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Isosceles Triangle 138">
                <a:extLst>
                  <a:ext uri="{FF2B5EF4-FFF2-40B4-BE49-F238E27FC236}">
                    <a16:creationId xmlns:a16="http://schemas.microsoft.com/office/drawing/2014/main" id="{5C9FB7DE-F541-4647-9AE3-6759B863A778}"/>
                  </a:ext>
                </a:extLst>
              </p:cNvPr>
              <p:cNvSpPr/>
              <p:nvPr/>
            </p:nvSpPr>
            <p:spPr>
              <a:xfrm rot="2200522">
                <a:off x="2081218" y="5082560"/>
                <a:ext cx="99760" cy="85725"/>
              </a:xfrm>
              <a:prstGeom prst="triangle">
                <a:avLst/>
              </a:prstGeom>
              <a:solidFill>
                <a:schemeClr val="tx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id="{119B41CD-6864-463F-B0B3-50341624BE07}"/>
                  </a:ext>
                </a:extLst>
              </p:cNvPr>
              <p:cNvSpPr/>
              <p:nvPr/>
            </p:nvSpPr>
            <p:spPr>
              <a:xfrm>
                <a:off x="2177886" y="4737740"/>
                <a:ext cx="278605" cy="761921"/>
              </a:xfrm>
              <a:prstGeom prst="rect">
                <a:avLst/>
              </a:prstGeom>
              <a:solidFill>
                <a:srgbClr val="663300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Oval 140">
                <a:extLst>
                  <a:ext uri="{FF2B5EF4-FFF2-40B4-BE49-F238E27FC236}">
                    <a16:creationId xmlns:a16="http://schemas.microsoft.com/office/drawing/2014/main" id="{0F1A890E-64D4-4199-AD46-831150C4B61F}"/>
                  </a:ext>
                </a:extLst>
              </p:cNvPr>
              <p:cNvSpPr/>
              <p:nvPr/>
            </p:nvSpPr>
            <p:spPr>
              <a:xfrm>
                <a:off x="468837" y="4849809"/>
                <a:ext cx="541702" cy="541702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B3EC5C05-AE80-4635-B50D-A1B9D6849632}"/>
                </a:ext>
              </a:extLst>
            </p:cNvPr>
            <p:cNvSpPr txBox="1"/>
            <p:nvPr/>
          </p:nvSpPr>
          <p:spPr>
            <a:xfrm>
              <a:off x="1219200" y="4009776"/>
              <a:ext cx="1113106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FOOD SERVICES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89" name="Graphic 188" descr="Fork and knife">
              <a:extLst>
                <a:ext uri="{FF2B5EF4-FFF2-40B4-BE49-F238E27FC236}">
                  <a16:creationId xmlns:a16="http://schemas.microsoft.com/office/drawing/2014/main" id="{9713A699-7D88-4A5A-A954-DDEF7839756D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808821" y="4057411"/>
              <a:ext cx="365760" cy="365760"/>
            </a:xfrm>
            <a:prstGeom prst="rect">
              <a:avLst/>
            </a:prstGeom>
          </p:spPr>
        </p:pic>
      </p:grpSp>
      <p:grpSp>
        <p:nvGrpSpPr>
          <p:cNvPr id="206" name="Group 205">
            <a:extLst>
              <a:ext uri="{FF2B5EF4-FFF2-40B4-BE49-F238E27FC236}">
                <a16:creationId xmlns:a16="http://schemas.microsoft.com/office/drawing/2014/main" id="{C0117E66-B44C-4B9E-A41C-6E844AD837E6}"/>
              </a:ext>
            </a:extLst>
          </p:cNvPr>
          <p:cNvGrpSpPr/>
          <p:nvPr/>
        </p:nvGrpSpPr>
        <p:grpSpPr>
          <a:xfrm>
            <a:off x="619913" y="2055417"/>
            <a:ext cx="2077177" cy="757488"/>
            <a:chOff x="619913" y="2055417"/>
            <a:chExt cx="2077177" cy="757488"/>
          </a:xfrm>
        </p:grpSpPr>
        <p:grpSp>
          <p:nvGrpSpPr>
            <p:cNvPr id="150" name="Group 149">
              <a:extLst>
                <a:ext uri="{FF2B5EF4-FFF2-40B4-BE49-F238E27FC236}">
                  <a16:creationId xmlns:a16="http://schemas.microsoft.com/office/drawing/2014/main" id="{6EEB3010-52D2-446B-9542-1CB2307A75F5}"/>
                </a:ext>
              </a:extLst>
            </p:cNvPr>
            <p:cNvGrpSpPr/>
            <p:nvPr/>
          </p:nvGrpSpPr>
          <p:grpSpPr>
            <a:xfrm>
              <a:off x="619913" y="2055417"/>
              <a:ext cx="2077177" cy="757488"/>
              <a:chOff x="357052" y="2897294"/>
              <a:chExt cx="2099439" cy="765607"/>
            </a:xfrm>
          </p:grpSpPr>
          <p:sp>
            <p:nvSpPr>
              <p:cNvPr id="155" name="Round Same Side Corner Rectangle 10">
                <a:extLst>
                  <a:ext uri="{FF2B5EF4-FFF2-40B4-BE49-F238E27FC236}">
                    <a16:creationId xmlns:a16="http://schemas.microsoft.com/office/drawing/2014/main" id="{AD663E91-A9C1-463E-9DC6-C3D4B987E1E5}"/>
                  </a:ext>
                </a:extLst>
              </p:cNvPr>
              <p:cNvSpPr/>
              <p:nvPr/>
            </p:nvSpPr>
            <p:spPr>
              <a:xfrm rot="16200000">
                <a:off x="1023757" y="2230589"/>
                <a:ext cx="762000" cy="209540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FF9B09">
                  <a:alpha val="40000"/>
                </a:srgbClr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Rectangle 155">
                <a:extLst>
                  <a:ext uri="{FF2B5EF4-FFF2-40B4-BE49-F238E27FC236}">
                    <a16:creationId xmlns:a16="http://schemas.microsoft.com/office/drawing/2014/main" id="{9B2DD4C4-C71A-4B9C-8197-F5740946F4F6}"/>
                  </a:ext>
                </a:extLst>
              </p:cNvPr>
              <p:cNvSpPr/>
              <p:nvPr/>
            </p:nvSpPr>
            <p:spPr>
              <a:xfrm>
                <a:off x="2125495" y="2904076"/>
                <a:ext cx="97884" cy="758825"/>
              </a:xfrm>
              <a:prstGeom prst="rect">
                <a:avLst/>
              </a:prstGeom>
              <a:solidFill>
                <a:schemeClr val="tx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Isosceles Triangle 156">
                <a:extLst>
                  <a:ext uri="{FF2B5EF4-FFF2-40B4-BE49-F238E27FC236}">
                    <a16:creationId xmlns:a16="http://schemas.microsoft.com/office/drawing/2014/main" id="{5BDD3E63-479C-4A39-AF4D-8DED400D0480}"/>
                  </a:ext>
                </a:extLst>
              </p:cNvPr>
              <p:cNvSpPr/>
              <p:nvPr/>
            </p:nvSpPr>
            <p:spPr>
              <a:xfrm rot="2200522">
                <a:off x="2081218" y="3245388"/>
                <a:ext cx="99760" cy="85725"/>
              </a:xfrm>
              <a:prstGeom prst="triangle">
                <a:avLst/>
              </a:prstGeom>
              <a:solidFill>
                <a:schemeClr val="tx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id="{8287B7C1-DAD5-4606-9EE7-97F603698706}"/>
                  </a:ext>
                </a:extLst>
              </p:cNvPr>
              <p:cNvSpPr/>
              <p:nvPr/>
            </p:nvSpPr>
            <p:spPr>
              <a:xfrm>
                <a:off x="2177886" y="2904076"/>
                <a:ext cx="278605" cy="758825"/>
              </a:xfrm>
              <a:prstGeom prst="rect">
                <a:avLst/>
              </a:prstGeom>
              <a:solidFill>
                <a:srgbClr val="FF9B09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Oval 158">
                <a:extLst>
                  <a:ext uri="{FF2B5EF4-FFF2-40B4-BE49-F238E27FC236}">
                    <a16:creationId xmlns:a16="http://schemas.microsoft.com/office/drawing/2014/main" id="{C370A60D-D116-4CA8-9775-13FB5BE271FB}"/>
                  </a:ext>
                </a:extLst>
              </p:cNvPr>
              <p:cNvSpPr/>
              <p:nvPr/>
            </p:nvSpPr>
            <p:spPr>
              <a:xfrm>
                <a:off x="468837" y="3012637"/>
                <a:ext cx="541702" cy="541702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599BDC6B-BA09-4C0D-8F5E-FEBB5D98F614}"/>
                </a:ext>
              </a:extLst>
            </p:cNvPr>
            <p:cNvSpPr txBox="1"/>
            <p:nvPr/>
          </p:nvSpPr>
          <p:spPr>
            <a:xfrm>
              <a:off x="1219200" y="2211434"/>
              <a:ext cx="1113106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BLDGS &amp; GROUNDS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95" name="Graphic 194" descr="Schoolhouse">
              <a:extLst>
                <a:ext uri="{FF2B5EF4-FFF2-40B4-BE49-F238E27FC236}">
                  <a16:creationId xmlns:a16="http://schemas.microsoft.com/office/drawing/2014/main" id="{B60DFE10-20B7-454B-9914-B73326DF938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716861" y="2140826"/>
              <a:ext cx="548640" cy="548640"/>
            </a:xfrm>
            <a:prstGeom prst="rect">
              <a:avLst/>
            </a:prstGeom>
          </p:spPr>
        </p:pic>
      </p:grpSp>
      <p:grpSp>
        <p:nvGrpSpPr>
          <p:cNvPr id="213" name="Group 212">
            <a:extLst>
              <a:ext uri="{FF2B5EF4-FFF2-40B4-BE49-F238E27FC236}">
                <a16:creationId xmlns:a16="http://schemas.microsoft.com/office/drawing/2014/main" id="{C927698F-7BFE-4A24-AAA6-E2DC3573CBD8}"/>
              </a:ext>
            </a:extLst>
          </p:cNvPr>
          <p:cNvGrpSpPr/>
          <p:nvPr/>
        </p:nvGrpSpPr>
        <p:grpSpPr>
          <a:xfrm>
            <a:off x="6336979" y="3879473"/>
            <a:ext cx="2133195" cy="757493"/>
            <a:chOff x="6336979" y="3879473"/>
            <a:chExt cx="2133195" cy="757493"/>
          </a:xfrm>
        </p:grpSpPr>
        <p:grpSp>
          <p:nvGrpSpPr>
            <p:cNvPr id="87" name="Group 86">
              <a:extLst>
                <a:ext uri="{FF2B5EF4-FFF2-40B4-BE49-F238E27FC236}">
                  <a16:creationId xmlns:a16="http://schemas.microsoft.com/office/drawing/2014/main" id="{1080A207-6464-498C-AF93-361E1DEC1C8E}"/>
                </a:ext>
              </a:extLst>
            </p:cNvPr>
            <p:cNvGrpSpPr/>
            <p:nvPr/>
          </p:nvGrpSpPr>
          <p:grpSpPr>
            <a:xfrm>
              <a:off x="6392998" y="3879473"/>
              <a:ext cx="2077176" cy="757493"/>
              <a:chOff x="6687511" y="4730856"/>
              <a:chExt cx="2099438" cy="765612"/>
            </a:xfrm>
          </p:grpSpPr>
          <p:sp>
            <p:nvSpPr>
              <p:cNvPr id="97" name="Round Same Side Corner Rectangle 47">
                <a:extLst>
                  <a:ext uri="{FF2B5EF4-FFF2-40B4-BE49-F238E27FC236}">
                    <a16:creationId xmlns:a16="http://schemas.microsoft.com/office/drawing/2014/main" id="{8802098E-92BC-4A49-954B-718A88CC1116}"/>
                  </a:ext>
                </a:extLst>
              </p:cNvPr>
              <p:cNvSpPr/>
              <p:nvPr/>
            </p:nvSpPr>
            <p:spPr>
              <a:xfrm rot="5400000" flipH="1">
                <a:off x="7358245" y="4067763"/>
                <a:ext cx="762000" cy="209540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25000"/>
                  <a:alpha val="4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Rectangle 97">
                <a:extLst>
                  <a:ext uri="{FF2B5EF4-FFF2-40B4-BE49-F238E27FC236}">
                    <a16:creationId xmlns:a16="http://schemas.microsoft.com/office/drawing/2014/main" id="{66991A1C-5053-411E-BFE1-BBE647C4C6E0}"/>
                  </a:ext>
                </a:extLst>
              </p:cNvPr>
              <p:cNvSpPr/>
              <p:nvPr/>
            </p:nvSpPr>
            <p:spPr>
              <a:xfrm flipH="1">
                <a:off x="6920623" y="4730856"/>
                <a:ext cx="97884" cy="75882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Isosceles Triangle 98">
                <a:extLst>
                  <a:ext uri="{FF2B5EF4-FFF2-40B4-BE49-F238E27FC236}">
                    <a16:creationId xmlns:a16="http://schemas.microsoft.com/office/drawing/2014/main" id="{9414928E-983D-478E-A258-1F08BAB3CB90}"/>
                  </a:ext>
                </a:extLst>
              </p:cNvPr>
              <p:cNvSpPr/>
              <p:nvPr/>
            </p:nvSpPr>
            <p:spPr>
              <a:xfrm rot="19399478" flipH="1">
                <a:off x="6963024" y="5072168"/>
                <a:ext cx="99760" cy="85725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id="{35C75EAE-7DAF-49FC-8EA0-1E552AD95CD7}"/>
                  </a:ext>
                </a:extLst>
              </p:cNvPr>
              <p:cNvSpPr/>
              <p:nvPr/>
            </p:nvSpPr>
            <p:spPr>
              <a:xfrm flipH="1">
                <a:off x="6687511" y="4731238"/>
                <a:ext cx="278605" cy="758825"/>
              </a:xfrm>
              <a:prstGeom prst="rect">
                <a:avLst/>
              </a:prstGeom>
              <a:solidFill>
                <a:schemeClr val="accent1">
                  <a:lumMod val="2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Oval 100">
                <a:extLst>
                  <a:ext uri="{FF2B5EF4-FFF2-40B4-BE49-F238E27FC236}">
                    <a16:creationId xmlns:a16="http://schemas.microsoft.com/office/drawing/2014/main" id="{6BC67098-BD2A-43BC-B4FE-66B5319626E8}"/>
                  </a:ext>
                </a:extLst>
              </p:cNvPr>
              <p:cNvSpPr/>
              <p:nvPr/>
            </p:nvSpPr>
            <p:spPr>
              <a:xfrm flipH="1">
                <a:off x="8133463" y="4839417"/>
                <a:ext cx="541702" cy="54170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A60B6EA-41FC-4F97-9FD3-66C114B117C3}"/>
                </a:ext>
              </a:extLst>
            </p:cNvPr>
            <p:cNvSpPr/>
            <p:nvPr/>
          </p:nvSpPr>
          <p:spPr>
            <a:xfrm>
              <a:off x="6336979" y="4106118"/>
              <a:ext cx="416034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09</a:t>
              </a:r>
            </a:p>
          </p:txBody>
        </p: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40EBAD69-39B8-474A-9001-EAA1410EB384}"/>
                </a:ext>
              </a:extLst>
            </p:cNvPr>
            <p:cNvSpPr txBox="1"/>
            <p:nvPr/>
          </p:nvSpPr>
          <p:spPr>
            <a:xfrm>
              <a:off x="6733922" y="4007079"/>
              <a:ext cx="1190878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TRANSPOR-TATION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97" name="Graphic 196" descr="Bus">
              <a:extLst>
                <a:ext uri="{FF2B5EF4-FFF2-40B4-BE49-F238E27FC236}">
                  <a16:creationId xmlns:a16="http://schemas.microsoft.com/office/drawing/2014/main" id="{7523A2B3-B5DF-4B10-B204-790442A273DE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7871658" y="4047138"/>
              <a:ext cx="457200" cy="457200"/>
            </a:xfrm>
            <a:prstGeom prst="rect">
              <a:avLst/>
            </a:prstGeom>
          </p:spPr>
        </p:pic>
      </p:grpSp>
      <p:grpSp>
        <p:nvGrpSpPr>
          <p:cNvPr id="209" name="Group 208">
            <a:extLst>
              <a:ext uri="{FF2B5EF4-FFF2-40B4-BE49-F238E27FC236}">
                <a16:creationId xmlns:a16="http://schemas.microsoft.com/office/drawing/2014/main" id="{42955E36-74A9-4D05-8E78-7369E5C76D65}"/>
              </a:ext>
            </a:extLst>
          </p:cNvPr>
          <p:cNvGrpSpPr/>
          <p:nvPr/>
        </p:nvGrpSpPr>
        <p:grpSpPr>
          <a:xfrm>
            <a:off x="619913" y="4781951"/>
            <a:ext cx="2077177" cy="758479"/>
            <a:chOff x="619913" y="4781951"/>
            <a:chExt cx="2077177" cy="758479"/>
          </a:xfrm>
        </p:grpSpPr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A91FBAC7-A884-4FC9-B503-C79D3401BB81}"/>
                </a:ext>
              </a:extLst>
            </p:cNvPr>
            <p:cNvGrpSpPr/>
            <p:nvPr/>
          </p:nvGrpSpPr>
          <p:grpSpPr>
            <a:xfrm>
              <a:off x="619913" y="4781951"/>
              <a:ext cx="2077177" cy="758479"/>
              <a:chOff x="357052" y="5653053"/>
              <a:chExt cx="2099439" cy="766609"/>
            </a:xfrm>
          </p:grpSpPr>
          <p:sp>
            <p:nvSpPr>
              <p:cNvPr id="129" name="Round Same Side Corner Rectangle 28">
                <a:extLst>
                  <a:ext uri="{FF2B5EF4-FFF2-40B4-BE49-F238E27FC236}">
                    <a16:creationId xmlns:a16="http://schemas.microsoft.com/office/drawing/2014/main" id="{CD17602E-E5D5-4469-B4EB-5E5436ABF98A}"/>
                  </a:ext>
                </a:extLst>
              </p:cNvPr>
              <p:cNvSpPr/>
              <p:nvPr/>
            </p:nvSpPr>
            <p:spPr>
              <a:xfrm rot="16200000">
                <a:off x="1023757" y="4986348"/>
                <a:ext cx="762000" cy="209540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D9D9D9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4E16ED79-E138-4254-AEC7-B74E4005CB29}"/>
                  </a:ext>
                </a:extLst>
              </p:cNvPr>
              <p:cNvSpPr/>
              <p:nvPr/>
            </p:nvSpPr>
            <p:spPr>
              <a:xfrm>
                <a:off x="2125495" y="5659835"/>
                <a:ext cx="97884" cy="758825"/>
              </a:xfrm>
              <a:prstGeom prst="rect">
                <a:avLst/>
              </a:prstGeom>
              <a:solidFill>
                <a:schemeClr val="tx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Isosceles Triangle 130">
                <a:extLst>
                  <a:ext uri="{FF2B5EF4-FFF2-40B4-BE49-F238E27FC236}">
                    <a16:creationId xmlns:a16="http://schemas.microsoft.com/office/drawing/2014/main" id="{85C93D7F-6D3C-46C9-90F6-2E8361A852EB}"/>
                  </a:ext>
                </a:extLst>
              </p:cNvPr>
              <p:cNvSpPr/>
              <p:nvPr/>
            </p:nvSpPr>
            <p:spPr>
              <a:xfrm rot="2200522">
                <a:off x="2081218" y="6001147"/>
                <a:ext cx="99760" cy="85725"/>
              </a:xfrm>
              <a:prstGeom prst="triangle">
                <a:avLst/>
              </a:prstGeom>
              <a:solidFill>
                <a:schemeClr val="tx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A17DAD1D-58EC-46B1-B0F2-4B31FCAA4EE9}"/>
                  </a:ext>
                </a:extLst>
              </p:cNvPr>
              <p:cNvSpPr/>
              <p:nvPr/>
            </p:nvSpPr>
            <p:spPr>
              <a:xfrm>
                <a:off x="2177886" y="5654640"/>
                <a:ext cx="278605" cy="765022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Oval 132">
                <a:extLst>
                  <a:ext uri="{FF2B5EF4-FFF2-40B4-BE49-F238E27FC236}">
                    <a16:creationId xmlns:a16="http://schemas.microsoft.com/office/drawing/2014/main" id="{8CECBC26-7DDB-48C2-844E-248FCA308310}"/>
                  </a:ext>
                </a:extLst>
              </p:cNvPr>
              <p:cNvSpPr/>
              <p:nvPr/>
            </p:nvSpPr>
            <p:spPr>
              <a:xfrm>
                <a:off x="468837" y="5768396"/>
                <a:ext cx="541702" cy="541702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1C654B53-2163-401D-9E60-E0268EA8066D}"/>
                </a:ext>
              </a:extLst>
            </p:cNvPr>
            <p:cNvSpPr txBox="1"/>
            <p:nvPr/>
          </p:nvSpPr>
          <p:spPr>
            <a:xfrm>
              <a:off x="1200551" y="5022490"/>
              <a:ext cx="1182271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MONITORS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99" name="Graphic 198" descr="Signpost">
              <a:extLst>
                <a:ext uri="{FF2B5EF4-FFF2-40B4-BE49-F238E27FC236}">
                  <a16:creationId xmlns:a16="http://schemas.microsoft.com/office/drawing/2014/main" id="{61F32C05-8B44-4FCA-B6C6-B6B39D1F9C73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767386" y="4930310"/>
              <a:ext cx="457200" cy="457200"/>
            </a:xfrm>
            <a:prstGeom prst="rect">
              <a:avLst/>
            </a:prstGeom>
          </p:spPr>
        </p:pic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id="{FAF27D50-A49E-4E38-8EBA-370F6E7CF5E3}"/>
              </a:ext>
            </a:extLst>
          </p:cNvPr>
          <p:cNvGrpSpPr/>
          <p:nvPr/>
        </p:nvGrpSpPr>
        <p:grpSpPr>
          <a:xfrm>
            <a:off x="6336979" y="4788319"/>
            <a:ext cx="2133195" cy="757493"/>
            <a:chOff x="6336979" y="4788319"/>
            <a:chExt cx="2133195" cy="757493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AACB7AE2-F955-4B25-871C-05B46B5A592F}"/>
                </a:ext>
              </a:extLst>
            </p:cNvPr>
            <p:cNvGrpSpPr/>
            <p:nvPr/>
          </p:nvGrpSpPr>
          <p:grpSpPr>
            <a:xfrm>
              <a:off x="6392998" y="4788319"/>
              <a:ext cx="2077176" cy="757493"/>
              <a:chOff x="6687511" y="5649443"/>
              <a:chExt cx="2099438" cy="765612"/>
            </a:xfrm>
          </p:grpSpPr>
          <p:sp>
            <p:nvSpPr>
              <p:cNvPr id="82" name="Round Same Side Corner Rectangle 42">
                <a:extLst>
                  <a:ext uri="{FF2B5EF4-FFF2-40B4-BE49-F238E27FC236}">
                    <a16:creationId xmlns:a16="http://schemas.microsoft.com/office/drawing/2014/main" id="{EA2FFEB8-4A94-43D4-9F1A-C582AD823872}"/>
                  </a:ext>
                </a:extLst>
              </p:cNvPr>
              <p:cNvSpPr/>
              <p:nvPr/>
            </p:nvSpPr>
            <p:spPr>
              <a:xfrm rot="5400000" flipH="1">
                <a:off x="7358245" y="4986350"/>
                <a:ext cx="762000" cy="209540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E838C6">
                  <a:alpha val="40000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7260215B-6F22-4062-A20D-C3605641C7B0}"/>
                  </a:ext>
                </a:extLst>
              </p:cNvPr>
              <p:cNvSpPr/>
              <p:nvPr/>
            </p:nvSpPr>
            <p:spPr>
              <a:xfrm flipH="1">
                <a:off x="6920623" y="5649443"/>
                <a:ext cx="97884" cy="75882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Isosceles Triangle 83">
                <a:extLst>
                  <a:ext uri="{FF2B5EF4-FFF2-40B4-BE49-F238E27FC236}">
                    <a16:creationId xmlns:a16="http://schemas.microsoft.com/office/drawing/2014/main" id="{2BA53F75-477A-4E90-93D2-970E75ED2AE9}"/>
                  </a:ext>
                </a:extLst>
              </p:cNvPr>
              <p:cNvSpPr/>
              <p:nvPr/>
            </p:nvSpPr>
            <p:spPr>
              <a:xfrm rot="19399478" flipH="1">
                <a:off x="6963024" y="5990755"/>
                <a:ext cx="99760" cy="85725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FA0CB246-BFAE-4467-B2A0-A5C48B910964}"/>
                  </a:ext>
                </a:extLst>
              </p:cNvPr>
              <p:cNvSpPr/>
              <p:nvPr/>
            </p:nvSpPr>
            <p:spPr>
              <a:xfrm flipH="1">
                <a:off x="6687511" y="5649825"/>
                <a:ext cx="278605" cy="758825"/>
              </a:xfrm>
              <a:prstGeom prst="rect">
                <a:avLst/>
              </a:prstGeom>
              <a:solidFill>
                <a:srgbClr val="E838C6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Oval 85">
                <a:extLst>
                  <a:ext uri="{FF2B5EF4-FFF2-40B4-BE49-F238E27FC236}">
                    <a16:creationId xmlns:a16="http://schemas.microsoft.com/office/drawing/2014/main" id="{1FCAEA51-0AAE-4A85-B07A-DCC511027D67}"/>
                  </a:ext>
                </a:extLst>
              </p:cNvPr>
              <p:cNvSpPr/>
              <p:nvPr/>
            </p:nvSpPr>
            <p:spPr>
              <a:xfrm flipH="1">
                <a:off x="8133463" y="5758004"/>
                <a:ext cx="541702" cy="54170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45AC0FC-B0E1-445A-A793-FE0D71F5D9E8}"/>
                </a:ext>
              </a:extLst>
            </p:cNvPr>
            <p:cNvSpPr/>
            <p:nvPr/>
          </p:nvSpPr>
          <p:spPr>
            <a:xfrm>
              <a:off x="6336979" y="5014965"/>
              <a:ext cx="416034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</a:t>
              </a:r>
            </a:p>
          </p:txBody>
        </p:sp>
        <p:sp>
          <p:nvSpPr>
            <p:cNvPr id="177" name="TextBox 176">
              <a:extLst>
                <a:ext uri="{FF2B5EF4-FFF2-40B4-BE49-F238E27FC236}">
                  <a16:creationId xmlns:a16="http://schemas.microsoft.com/office/drawing/2014/main" id="{69CC91E6-E901-4CC8-90AB-9B26AC8D6771}"/>
                </a:ext>
              </a:extLst>
            </p:cNvPr>
            <p:cNvSpPr txBox="1"/>
            <p:nvPr/>
          </p:nvSpPr>
          <p:spPr>
            <a:xfrm>
              <a:off x="6733922" y="4928076"/>
              <a:ext cx="1190878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“NON-ALIGNED”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201" name="Graphic 200" descr="Connections">
              <a:extLst>
                <a:ext uri="{FF2B5EF4-FFF2-40B4-BE49-F238E27FC236}">
                  <a16:creationId xmlns:a16="http://schemas.microsoft.com/office/drawing/2014/main" id="{76D38271-C574-424A-9A1A-73FAD6F4C8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7850456" y="4950964"/>
              <a:ext cx="457200" cy="457200"/>
            </a:xfrm>
            <a:prstGeom prst="rect">
              <a:avLst/>
            </a:prstGeom>
          </p:spPr>
        </p:pic>
      </p:grpSp>
      <p:grpSp>
        <p:nvGrpSpPr>
          <p:cNvPr id="211" name="Group 210">
            <a:extLst>
              <a:ext uri="{FF2B5EF4-FFF2-40B4-BE49-F238E27FC236}">
                <a16:creationId xmlns:a16="http://schemas.microsoft.com/office/drawing/2014/main" id="{46034127-7EE8-4EF7-B00E-5099A0218B6C}"/>
              </a:ext>
            </a:extLst>
          </p:cNvPr>
          <p:cNvGrpSpPr/>
          <p:nvPr/>
        </p:nvGrpSpPr>
        <p:grpSpPr>
          <a:xfrm>
            <a:off x="6336979" y="2061784"/>
            <a:ext cx="2133195" cy="757492"/>
            <a:chOff x="6336979" y="2061784"/>
            <a:chExt cx="2133195" cy="757492"/>
          </a:xfrm>
        </p:grpSpPr>
        <p:grpSp>
          <p:nvGrpSpPr>
            <p:cNvPr id="102" name="Group 101">
              <a:extLst>
                <a:ext uri="{FF2B5EF4-FFF2-40B4-BE49-F238E27FC236}">
                  <a16:creationId xmlns:a16="http://schemas.microsoft.com/office/drawing/2014/main" id="{E8F49913-EC57-4B6A-81F3-1E62C05C27B2}"/>
                </a:ext>
              </a:extLst>
            </p:cNvPr>
            <p:cNvGrpSpPr/>
            <p:nvPr/>
          </p:nvGrpSpPr>
          <p:grpSpPr>
            <a:xfrm>
              <a:off x="6392998" y="2061784"/>
              <a:ext cx="2077176" cy="757492"/>
              <a:chOff x="6687511" y="2893684"/>
              <a:chExt cx="2099438" cy="765611"/>
            </a:xfrm>
          </p:grpSpPr>
          <p:sp>
            <p:nvSpPr>
              <p:cNvPr id="105" name="Round Same Side Corner Rectangle 57">
                <a:extLst>
                  <a:ext uri="{FF2B5EF4-FFF2-40B4-BE49-F238E27FC236}">
                    <a16:creationId xmlns:a16="http://schemas.microsoft.com/office/drawing/2014/main" id="{335E644F-75CC-4F72-AAAB-F80F7A5BE5EC}"/>
                  </a:ext>
                </a:extLst>
              </p:cNvPr>
              <p:cNvSpPr/>
              <p:nvPr/>
            </p:nvSpPr>
            <p:spPr>
              <a:xfrm rot="5400000" flipH="1">
                <a:off x="7358245" y="2230590"/>
                <a:ext cx="762000" cy="209540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00B050">
                  <a:alpha val="40000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7C46FC3C-3B38-4C35-BB9E-B9D30960B7C4}"/>
                  </a:ext>
                </a:extLst>
              </p:cNvPr>
              <p:cNvSpPr/>
              <p:nvPr/>
            </p:nvSpPr>
            <p:spPr>
              <a:xfrm flipH="1">
                <a:off x="6920623" y="2893684"/>
                <a:ext cx="97884" cy="75882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Isosceles Triangle 106">
                <a:extLst>
                  <a:ext uri="{FF2B5EF4-FFF2-40B4-BE49-F238E27FC236}">
                    <a16:creationId xmlns:a16="http://schemas.microsoft.com/office/drawing/2014/main" id="{3E640804-C95E-479F-A837-BC1972CE2E26}"/>
                  </a:ext>
                </a:extLst>
              </p:cNvPr>
              <p:cNvSpPr/>
              <p:nvPr/>
            </p:nvSpPr>
            <p:spPr>
              <a:xfrm rot="19399478" flipH="1">
                <a:off x="6963024" y="3234996"/>
                <a:ext cx="99760" cy="85725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CA3C2FE2-6E6A-4F9A-BF4C-DCC4DFC59402}"/>
                  </a:ext>
                </a:extLst>
              </p:cNvPr>
              <p:cNvSpPr/>
              <p:nvPr/>
            </p:nvSpPr>
            <p:spPr>
              <a:xfrm flipH="1">
                <a:off x="6687511" y="2894066"/>
                <a:ext cx="278605" cy="758825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Oval 108">
                <a:extLst>
                  <a:ext uri="{FF2B5EF4-FFF2-40B4-BE49-F238E27FC236}">
                    <a16:creationId xmlns:a16="http://schemas.microsoft.com/office/drawing/2014/main" id="{B3DB11C3-5624-464D-8399-88D1B502BEB1}"/>
                  </a:ext>
                </a:extLst>
              </p:cNvPr>
              <p:cNvSpPr/>
              <p:nvPr/>
            </p:nvSpPr>
            <p:spPr>
              <a:xfrm flipH="1">
                <a:off x="8133463" y="3002245"/>
                <a:ext cx="541702" cy="54170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4F37277-0A3F-4BD5-AB13-3FBA527C5A58}"/>
                </a:ext>
              </a:extLst>
            </p:cNvPr>
            <p:cNvSpPr/>
            <p:nvPr/>
          </p:nvSpPr>
          <p:spPr>
            <a:xfrm>
              <a:off x="6336979" y="2288428"/>
              <a:ext cx="416034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07</a:t>
              </a:r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49A486D4-8141-4352-A77C-B8805D16C1EA}"/>
                </a:ext>
              </a:extLst>
            </p:cNvPr>
            <p:cNvSpPr txBox="1"/>
            <p:nvPr/>
          </p:nvSpPr>
          <p:spPr>
            <a:xfrm>
              <a:off x="6733922" y="2195851"/>
              <a:ext cx="1190878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alpha val="55000"/>
                    </a:schemeClr>
                  </a:solidFill>
                  <a:latin typeface="Avenir LT Std 45 Book" panose="020B0502020203020204" pitchFamily="34" charset="0"/>
                  <a:ea typeface="Cambria Math" panose="02040503050406030204" pitchFamily="18" charset="0"/>
                  <a:cs typeface="Arial" panose="020B0604020202020204" pitchFamily="34" charset="0"/>
                </a:rPr>
                <a:t>SUB TEACHERS</a:t>
              </a:r>
              <a:endParaRPr lang="en-US" sz="800" b="1" dirty="0">
                <a:solidFill>
                  <a:schemeClr val="tx1">
                    <a:alpha val="55000"/>
                  </a:schemeClr>
                </a:solidFill>
                <a:latin typeface="Avenir LT Std 45 Book" panose="020B0502020203020204" pitchFamily="34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203" name="Graphic 202" descr="Puzzle pieces">
              <a:extLst>
                <a:ext uri="{FF2B5EF4-FFF2-40B4-BE49-F238E27FC236}">
                  <a16:creationId xmlns:a16="http://schemas.microsoft.com/office/drawing/2014/main" id="{EE2A6E9D-EA44-4505-B18A-BC5550EBFE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7865692" y="2201041"/>
              <a:ext cx="457200" cy="457200"/>
            </a:xfrm>
            <a:prstGeom prst="rect">
              <a:avLst/>
            </a:prstGeom>
          </p:spPr>
        </p:pic>
      </p:grpSp>
      <p:sp>
        <p:nvSpPr>
          <p:cNvPr id="113" name="Rectangle 112">
            <a:extLst>
              <a:ext uri="{FF2B5EF4-FFF2-40B4-BE49-F238E27FC236}">
                <a16:creationId xmlns:a16="http://schemas.microsoft.com/office/drawing/2014/main" id="{189571B5-B8F3-4F69-B604-B8C2E17376CD}"/>
              </a:ext>
            </a:extLst>
          </p:cNvPr>
          <p:cNvSpPr/>
          <p:nvPr/>
        </p:nvSpPr>
        <p:spPr>
          <a:xfrm>
            <a:off x="2327696" y="1371600"/>
            <a:ext cx="416034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3B7174D-888A-4EFD-9938-565D728F9599}"/>
              </a:ext>
            </a:extLst>
          </p:cNvPr>
          <p:cNvSpPr/>
          <p:nvPr/>
        </p:nvSpPr>
        <p:spPr>
          <a:xfrm>
            <a:off x="2344948" y="2286000"/>
            <a:ext cx="416034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0E20A60D-0285-4F5E-BD94-C08ACC1DD7FA}"/>
              </a:ext>
            </a:extLst>
          </p:cNvPr>
          <p:cNvSpPr/>
          <p:nvPr/>
        </p:nvSpPr>
        <p:spPr>
          <a:xfrm>
            <a:off x="2344948" y="3200400"/>
            <a:ext cx="416034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077FDA44-DD69-4369-97A3-F036FA67D9F8}"/>
              </a:ext>
            </a:extLst>
          </p:cNvPr>
          <p:cNvSpPr/>
          <p:nvPr/>
        </p:nvSpPr>
        <p:spPr>
          <a:xfrm>
            <a:off x="2344948" y="4114800"/>
            <a:ext cx="416034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C957F35A-12A8-4F92-B896-5497AF4CD1D1}"/>
              </a:ext>
            </a:extLst>
          </p:cNvPr>
          <p:cNvSpPr/>
          <p:nvPr/>
        </p:nvSpPr>
        <p:spPr>
          <a:xfrm>
            <a:off x="2344948" y="5029200"/>
            <a:ext cx="416034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82154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BA55A-1075-4C0D-9927-09AD20ADC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Contract Expiration Dates</a:t>
            </a:r>
          </a:p>
        </p:txBody>
      </p:sp>
      <p:sp>
        <p:nvSpPr>
          <p:cNvPr id="85" name="Content Placeholder 84">
            <a:extLst>
              <a:ext uri="{FF2B5EF4-FFF2-40B4-BE49-F238E27FC236}">
                <a16:creationId xmlns:a16="http://schemas.microsoft.com/office/drawing/2014/main" id="{7F14C1B9-A6AE-446A-86D7-4B6582DED3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143000"/>
            <a:ext cx="7924799" cy="1331698"/>
          </a:xfrm>
        </p:spPr>
        <p:txBody>
          <a:bodyPr/>
          <a:lstStyle/>
          <a:p>
            <a:r>
              <a:rPr lang="en-US" sz="1700" dirty="0"/>
              <a:t>Staggered expiration dates have been achieved over time to allow for better resource management and improved budgeting processes.</a:t>
            </a:r>
          </a:p>
          <a:p>
            <a:r>
              <a:rPr lang="en-US" sz="1700" dirty="0"/>
              <a:t>Contracts settled near or after budget adoption further complicate the budget development process.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AB7101A-2ACA-489A-88D3-24CF4FFDB27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5257800" y="6153150"/>
            <a:ext cx="2133600" cy="476250"/>
          </a:xfrm>
        </p:spPr>
        <p:txBody>
          <a:bodyPr/>
          <a:lstStyle/>
          <a:p>
            <a:pPr>
              <a:defRPr/>
            </a:pPr>
            <a:fld id="{93A1BC9E-97AE-4D19-AC99-B3968AE9C67F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1D5686CC-8AE0-430D-8089-9942CA817C2C}"/>
              </a:ext>
            </a:extLst>
          </p:cNvPr>
          <p:cNvSpPr/>
          <p:nvPr/>
        </p:nvSpPr>
        <p:spPr bwMode="auto">
          <a:xfrm>
            <a:off x="3187750" y="2451861"/>
            <a:ext cx="1188720" cy="706843"/>
          </a:xfrm>
          <a:prstGeom prst="roundRect">
            <a:avLst/>
          </a:prstGeom>
          <a:solidFill>
            <a:srgbClr val="E838C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venir LT Std 45 Book" panose="020B0502020203020204" pitchFamily="34" charset="0"/>
              </a:rPr>
              <a:t>“NON-ALIGNED”</a:t>
            </a:r>
          </a:p>
        </p:txBody>
      </p: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id="{AA4D7F21-AE63-4ABE-8A53-BF908808C2B4}"/>
              </a:ext>
            </a:extLst>
          </p:cNvPr>
          <p:cNvSpPr/>
          <p:nvPr/>
        </p:nvSpPr>
        <p:spPr bwMode="auto">
          <a:xfrm>
            <a:off x="6278880" y="4800600"/>
            <a:ext cx="1188720" cy="706843"/>
          </a:xfrm>
          <a:prstGeom prst="roundRect">
            <a:avLst/>
          </a:prstGeom>
          <a:solidFill>
            <a:srgbClr val="007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300" dirty="0">
                <a:solidFill>
                  <a:schemeClr val="bg1"/>
                </a:solidFill>
                <a:latin typeface="Arial" charset="0"/>
              </a:rPr>
              <a:t>ADMIN</a:t>
            </a:r>
            <a:endParaRPr kumimoji="0" lang="en-US" sz="13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68" name="Rectangle: Rounded Corners 67">
            <a:extLst>
              <a:ext uri="{FF2B5EF4-FFF2-40B4-BE49-F238E27FC236}">
                <a16:creationId xmlns:a16="http://schemas.microsoft.com/office/drawing/2014/main" id="{16CF543D-F622-47F5-8A59-855AE48005B9}"/>
              </a:ext>
            </a:extLst>
          </p:cNvPr>
          <p:cNvSpPr/>
          <p:nvPr/>
        </p:nvSpPr>
        <p:spPr bwMode="auto">
          <a:xfrm>
            <a:off x="4754880" y="4800600"/>
            <a:ext cx="1188720" cy="706843"/>
          </a:xfrm>
          <a:prstGeom prst="round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venir LT Std 45 Book" panose="020B0502020203020204" pitchFamily="34" charset="0"/>
              </a:rPr>
              <a:t>TEACHERS</a:t>
            </a:r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B8C1C1D8-7AEB-442B-BA5A-98FB1C80EBC5}"/>
              </a:ext>
            </a:extLst>
          </p:cNvPr>
          <p:cNvSpPr/>
          <p:nvPr/>
        </p:nvSpPr>
        <p:spPr bwMode="auto">
          <a:xfrm>
            <a:off x="1600200" y="4835104"/>
            <a:ext cx="1188720" cy="706843"/>
          </a:xfrm>
          <a:prstGeom prst="roundRect">
            <a:avLst/>
          </a:prstGeom>
          <a:solidFill>
            <a:srgbClr val="6633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venir LT Std 45 Book" panose="020B0502020203020204" pitchFamily="34" charset="0"/>
              </a:rPr>
              <a:t>FOOD SERVICE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CB04461B-9AF3-435B-A909-8F19D9892D1C}"/>
              </a:ext>
            </a:extLst>
          </p:cNvPr>
          <p:cNvSpPr/>
          <p:nvPr/>
        </p:nvSpPr>
        <p:spPr bwMode="auto">
          <a:xfrm>
            <a:off x="3187750" y="4835104"/>
            <a:ext cx="1188720" cy="706843"/>
          </a:xfrm>
          <a:prstGeom prst="roundRect">
            <a:avLst/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venir LT Std 45 Book" panose="020B0502020203020204" pitchFamily="34" charset="0"/>
              </a:rPr>
              <a:t>SUB TEACHERS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F87C3818-E5B2-472B-9583-FA3CE873C09C}"/>
              </a:ext>
            </a:extLst>
          </p:cNvPr>
          <p:cNvSpPr/>
          <p:nvPr/>
        </p:nvSpPr>
        <p:spPr bwMode="auto">
          <a:xfrm>
            <a:off x="6278880" y="4038600"/>
            <a:ext cx="1188720" cy="706843"/>
          </a:xfrm>
          <a:prstGeom prst="roundRect">
            <a:avLst/>
          </a:prstGeom>
          <a:solidFill>
            <a:srgbClr val="928D2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3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CLERICAL</a:t>
            </a:r>
            <a:endParaRPr kumimoji="0" lang="en-US" sz="13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venir LT Std 45 Book" panose="020B0502020203020204" pitchFamily="34" charset="0"/>
            </a:endParaRP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64112BA4-A532-4BB0-A903-93D003D2CE3B}"/>
              </a:ext>
            </a:extLst>
          </p:cNvPr>
          <p:cNvSpPr/>
          <p:nvPr/>
        </p:nvSpPr>
        <p:spPr bwMode="auto">
          <a:xfrm>
            <a:off x="6278880" y="3255557"/>
            <a:ext cx="1188720" cy="706843"/>
          </a:xfrm>
          <a:prstGeom prst="roundRect">
            <a:avLst/>
          </a:prstGeom>
          <a:solidFill>
            <a:srgbClr val="1E464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3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TRANS-PORTATION</a:t>
            </a:r>
            <a:endParaRPr kumimoji="0" lang="en-US" sz="13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venir LT Std 45 Book" panose="020B0502020203020204" pitchFamily="34" charset="0"/>
            </a:endParaRPr>
          </a:p>
        </p:txBody>
      </p:sp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6BEB4CC4-3E73-4C99-BFDF-E78B1532CEA5}"/>
              </a:ext>
            </a:extLst>
          </p:cNvPr>
          <p:cNvSpPr/>
          <p:nvPr/>
        </p:nvSpPr>
        <p:spPr bwMode="auto">
          <a:xfrm>
            <a:off x="1600200" y="4052061"/>
            <a:ext cx="1188720" cy="706843"/>
          </a:xfrm>
          <a:prstGeom prst="round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3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PARAS</a:t>
            </a:r>
            <a:endParaRPr kumimoji="0" lang="en-US" sz="13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venir LT Std 45 Book" panose="020B0502020203020204" pitchFamily="34" charset="0"/>
            </a:endParaRPr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D51CE31E-05EF-463D-81F1-52792C32E08F}"/>
              </a:ext>
            </a:extLst>
          </p:cNvPr>
          <p:cNvSpPr/>
          <p:nvPr/>
        </p:nvSpPr>
        <p:spPr bwMode="auto">
          <a:xfrm>
            <a:off x="3187750" y="4040689"/>
            <a:ext cx="1188720" cy="706843"/>
          </a:xfrm>
          <a:prstGeom prst="roundRect">
            <a:avLst/>
          </a:prstGeom>
          <a:solidFill>
            <a:schemeClr val="bg1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3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MONITORS</a:t>
            </a:r>
            <a:endParaRPr kumimoji="0" lang="en-US" sz="13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venir LT Std 45 Book" panose="020B0502020203020204" pitchFamily="34" charset="0"/>
            </a:endParaRPr>
          </a:p>
        </p:txBody>
      </p: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BDD64ECA-0352-4DAC-A798-8E66600EAB58}"/>
              </a:ext>
            </a:extLst>
          </p:cNvPr>
          <p:cNvSpPr/>
          <p:nvPr/>
        </p:nvSpPr>
        <p:spPr bwMode="auto">
          <a:xfrm>
            <a:off x="3187750" y="3246275"/>
            <a:ext cx="1188720" cy="706843"/>
          </a:xfrm>
          <a:prstGeom prst="roundRect">
            <a:avLst/>
          </a:prstGeom>
          <a:solidFill>
            <a:srgbClr val="FF9B0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3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BUILDINGS &amp; GROUNDS</a:t>
            </a:r>
            <a:endParaRPr kumimoji="0" lang="en-US" sz="13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venir LT Std 45 Book" panose="020B0502020203020204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EBCF1C2-B689-4987-8338-78C8F2852D43}"/>
              </a:ext>
            </a:extLst>
          </p:cNvPr>
          <p:cNvSpPr txBox="1"/>
          <p:nvPr/>
        </p:nvSpPr>
        <p:spPr>
          <a:xfrm>
            <a:off x="4809795" y="5548705"/>
            <a:ext cx="9380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  <a:cs typeface="+mn-cs"/>
              </a:rPr>
              <a:t>June 2027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D651D069-8C26-4302-B595-EA36C4E41F33}"/>
              </a:ext>
            </a:extLst>
          </p:cNvPr>
          <p:cNvSpPr txBox="1"/>
          <p:nvPr/>
        </p:nvSpPr>
        <p:spPr>
          <a:xfrm>
            <a:off x="1689379" y="5548705"/>
            <a:ext cx="93807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Calibri"/>
                <a:cs typeface="+mn-cs"/>
              </a:defRPr>
            </a:lvl1pPr>
          </a:lstStyle>
          <a:p>
            <a:r>
              <a:rPr lang="en-US" b="1" dirty="0">
                <a:latin typeface="Avenir LT Std 45 Book" panose="020B0502020203020204" pitchFamily="34" charset="0"/>
              </a:rPr>
              <a:t>June 2025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D00B575-9F35-45C3-B537-3F9C320E612D}"/>
              </a:ext>
            </a:extLst>
          </p:cNvPr>
          <p:cNvSpPr txBox="1"/>
          <p:nvPr/>
        </p:nvSpPr>
        <p:spPr>
          <a:xfrm>
            <a:off x="3280833" y="5548705"/>
            <a:ext cx="93807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Calibri"/>
                <a:cs typeface="+mn-cs"/>
              </a:defRPr>
            </a:lvl1pPr>
          </a:lstStyle>
          <a:p>
            <a:r>
              <a:rPr lang="en-US" b="1" dirty="0">
                <a:latin typeface="Avenir LT Std 45 Book" panose="020B0502020203020204" pitchFamily="34" charset="0"/>
              </a:rPr>
              <a:t>June 2026</a:t>
            </a: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3A44F4F0-277D-4E03-8906-2C140C7CB79A}"/>
              </a:ext>
            </a:extLst>
          </p:cNvPr>
          <p:cNvCxnSpPr>
            <a:cxnSpLocks/>
          </p:cNvCxnSpPr>
          <p:nvPr/>
        </p:nvCxnSpPr>
        <p:spPr bwMode="auto">
          <a:xfrm>
            <a:off x="4572000" y="2472904"/>
            <a:ext cx="0" cy="329184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oval" w="med" len="med"/>
          </a:ln>
          <a:effectLst/>
        </p:spPr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B12FFDA0-A245-4C9D-8E67-D4C8D48B3E61}"/>
              </a:ext>
            </a:extLst>
          </p:cNvPr>
          <p:cNvCxnSpPr>
            <a:cxnSpLocks/>
          </p:cNvCxnSpPr>
          <p:nvPr/>
        </p:nvCxnSpPr>
        <p:spPr bwMode="auto">
          <a:xfrm>
            <a:off x="2971800" y="2472904"/>
            <a:ext cx="0" cy="329184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oval" w="med" len="med"/>
          </a:ln>
          <a:effectLst/>
        </p:spPr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84BA743B-8FB7-4C16-ADB5-D62C8B5E8E55}"/>
              </a:ext>
            </a:extLst>
          </p:cNvPr>
          <p:cNvCxnSpPr>
            <a:cxnSpLocks/>
          </p:cNvCxnSpPr>
          <p:nvPr/>
        </p:nvCxnSpPr>
        <p:spPr bwMode="auto">
          <a:xfrm>
            <a:off x="6096000" y="2438400"/>
            <a:ext cx="0" cy="329184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oval" w="med" len="med"/>
          </a:ln>
          <a:effectLst/>
        </p:spPr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3F66AB81-4DCD-433F-8672-9D908B968E93}"/>
              </a:ext>
            </a:extLst>
          </p:cNvPr>
          <p:cNvSpPr txBox="1"/>
          <p:nvPr/>
        </p:nvSpPr>
        <p:spPr>
          <a:xfrm>
            <a:off x="6377122" y="5562600"/>
            <a:ext cx="9380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  <a:cs typeface="+mn-cs"/>
              </a:rPr>
              <a:t>June 2028</a:t>
            </a:r>
          </a:p>
        </p:txBody>
      </p:sp>
    </p:spTree>
    <p:extLst>
      <p:ext uri="{BB962C8B-B14F-4D97-AF65-F5344CB8AC3E}">
        <p14:creationId xmlns:p14="http://schemas.microsoft.com/office/powerpoint/2010/main" val="410937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60" grpId="0"/>
      <p:bldP spid="63" grpId="0"/>
      <p:bldP spid="64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FC9A4-7548-4BA1-B31B-CCBD913CB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Employee Counts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67C726-5A41-4091-8C4A-834BFFE5B43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761446B-642F-42D1-B388-72E1E4506606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mc:AlternateContent xmlns:mc="http://schemas.openxmlformats.org/markup-compatibility/2006" xmlns:cx2="http://schemas.microsoft.com/office/drawing/2015/10/21/chartex">
        <mc:Choice Requires="cx2">
          <p:graphicFrame>
            <p:nvGraphicFramePr>
              <p:cNvPr id="6" name="Chart 5">
                <a:extLst>
                  <a:ext uri="{FF2B5EF4-FFF2-40B4-BE49-F238E27FC236}">
                    <a16:creationId xmlns:a16="http://schemas.microsoft.com/office/drawing/2014/main" id="{020FBECF-9479-47F8-B34E-60EFAA90A243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2602903380"/>
                  </p:ext>
                </p:extLst>
              </p:nvPr>
            </p:nvGraphicFramePr>
            <p:xfrm>
              <a:off x="609600" y="1143000"/>
              <a:ext cx="7696199" cy="4495800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6" name="Chart 5">
                <a:extLst>
                  <a:ext uri="{FF2B5EF4-FFF2-40B4-BE49-F238E27FC236}">
                    <a16:creationId xmlns:a16="http://schemas.microsoft.com/office/drawing/2014/main" id="{020FBECF-9479-47F8-B34E-60EFAA90A24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09600" y="1143000"/>
                <a:ext cx="7696199" cy="4495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03297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Budgeting for Staff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A1BC9E-97AE-4D19-AC99-B3968AE9C67F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cxnSp>
        <p:nvCxnSpPr>
          <p:cNvPr id="44" name="Straight Arrow Connector 43"/>
          <p:cNvCxnSpPr>
            <a:cxnSpLocks/>
          </p:cNvCxnSpPr>
          <p:nvPr/>
        </p:nvCxnSpPr>
        <p:spPr>
          <a:xfrm>
            <a:off x="457200" y="2313606"/>
            <a:ext cx="8382000" cy="0"/>
          </a:xfrm>
          <a:prstGeom prst="straightConnector1">
            <a:avLst/>
          </a:prstGeom>
          <a:noFill/>
          <a:ln w="79375" cap="flat" cmpd="sng" algn="ctr">
            <a:solidFill>
              <a:schemeClr val="bg1">
                <a:lumMod val="50000"/>
              </a:schemeClr>
            </a:solidFill>
            <a:prstDash val="solid"/>
            <a:tailEnd type="triangle" w="lg" len="lg"/>
          </a:ln>
          <a:effectLst/>
        </p:spPr>
      </p:cxnSp>
      <p:grpSp>
        <p:nvGrpSpPr>
          <p:cNvPr id="71" name="Group 70"/>
          <p:cNvGrpSpPr/>
          <p:nvPr/>
        </p:nvGrpSpPr>
        <p:grpSpPr>
          <a:xfrm>
            <a:off x="4636304" y="3170148"/>
            <a:ext cx="1764496" cy="2777033"/>
            <a:chOff x="-19212" y="4329906"/>
            <a:chExt cx="3543880" cy="3702717"/>
          </a:xfrm>
        </p:grpSpPr>
        <p:sp>
          <p:nvSpPr>
            <p:cNvPr id="72" name="Rectangle 71"/>
            <p:cNvSpPr/>
            <p:nvPr/>
          </p:nvSpPr>
          <p:spPr>
            <a:xfrm>
              <a:off x="203098" y="4329906"/>
              <a:ext cx="2967202" cy="451406"/>
            </a:xfrm>
            <a:prstGeom prst="rect">
              <a:avLst/>
            </a:prstGeom>
            <a:noFill/>
          </p:spPr>
          <p:txBody>
            <a:bodyPr wrap="square" anchor="b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  <a:t>Enrollment</a:t>
              </a: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-19212" y="4749667"/>
              <a:ext cx="3543880" cy="32829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  <a:t>Identify class section needs (Grades K – 5) and conduct detailed scheduling exercises </a:t>
              </a:r>
              <a:b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  <a:t>(Grades 6 – 12) based on projected student enrollment and target </a:t>
              </a:r>
              <a:b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  <a:t>class sizes</a:t>
              </a: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4746993" y="1606062"/>
            <a:ext cx="1415093" cy="1415093"/>
            <a:chOff x="4746993" y="1606062"/>
            <a:chExt cx="1415093" cy="1415093"/>
          </a:xfrm>
        </p:grpSpPr>
        <p:grpSp>
          <p:nvGrpSpPr>
            <p:cNvPr id="51" name="Group 50"/>
            <p:cNvGrpSpPr/>
            <p:nvPr/>
          </p:nvGrpSpPr>
          <p:grpSpPr>
            <a:xfrm>
              <a:off x="4746993" y="1606062"/>
              <a:ext cx="1415093" cy="1415093"/>
              <a:chOff x="2791465" y="4431675"/>
              <a:chExt cx="2667002" cy="2667003"/>
            </a:xfrm>
          </p:grpSpPr>
          <p:sp>
            <p:nvSpPr>
              <p:cNvPr id="52" name="Freeform: Shape 11"/>
              <p:cNvSpPr/>
              <p:nvPr/>
            </p:nvSpPr>
            <p:spPr>
              <a:xfrm rot="10800000" flipH="1">
                <a:off x="2791465" y="4431675"/>
                <a:ext cx="2667002" cy="2667003"/>
              </a:xfrm>
              <a:custGeom>
                <a:avLst/>
                <a:gdLst>
                  <a:gd name="connsiteX0" fmla="*/ 1341033 w 2667002"/>
                  <a:gd name="connsiteY0" fmla="*/ 2667003 h 2667003"/>
                  <a:gd name="connsiteX1" fmla="*/ 1511178 w 2667002"/>
                  <a:gd name="connsiteY1" fmla="*/ 2655643 h 2667003"/>
                  <a:gd name="connsiteX2" fmla="*/ 1554023 w 2667002"/>
                  <a:gd name="connsiteY2" fmla="*/ 2426232 h 2667003"/>
                  <a:gd name="connsiteX3" fmla="*/ 1691447 w 2667002"/>
                  <a:gd name="connsiteY3" fmla="*/ 2389684 h 2667003"/>
                  <a:gd name="connsiteX4" fmla="*/ 1845170 w 2667002"/>
                  <a:gd name="connsiteY4" fmla="*/ 2568719 h 2667003"/>
                  <a:gd name="connsiteX5" fmla="*/ 1996424 w 2667002"/>
                  <a:gd name="connsiteY5" fmla="*/ 2494389 h 2667003"/>
                  <a:gd name="connsiteX6" fmla="*/ 1948517 w 2667002"/>
                  <a:gd name="connsiteY6" fmla="*/ 2262384 h 2667003"/>
                  <a:gd name="connsiteX7" fmla="*/ 2073347 w 2667002"/>
                  <a:gd name="connsiteY7" fmla="*/ 2166569 h 2667003"/>
                  <a:gd name="connsiteX8" fmla="*/ 2282633 w 2667002"/>
                  <a:gd name="connsiteY8" fmla="*/ 2271274 h 2667003"/>
                  <a:gd name="connsiteX9" fmla="*/ 2393511 w 2667002"/>
                  <a:gd name="connsiteY9" fmla="*/ 2142616 h 2667003"/>
                  <a:gd name="connsiteX10" fmla="*/ 2262383 w 2667002"/>
                  <a:gd name="connsiteY10" fmla="*/ 1949875 h 2667003"/>
                  <a:gd name="connsiteX11" fmla="*/ 2333010 w 2667002"/>
                  <a:gd name="connsiteY11" fmla="*/ 1827638 h 2667003"/>
                  <a:gd name="connsiteX12" fmla="*/ 2566125 w 2667002"/>
                  <a:gd name="connsiteY12" fmla="*/ 1843936 h 2667003"/>
                  <a:gd name="connsiteX13" fmla="*/ 2620330 w 2667002"/>
                  <a:gd name="connsiteY13" fmla="*/ 1683916 h 2667003"/>
                  <a:gd name="connsiteX14" fmla="*/ 2426231 w 2667002"/>
                  <a:gd name="connsiteY14" fmla="*/ 1555381 h 2667003"/>
                  <a:gd name="connsiteX15" fmla="*/ 2446481 w 2667002"/>
                  <a:gd name="connsiteY15" fmla="*/ 1400300 h 2667003"/>
                  <a:gd name="connsiteX16" fmla="*/ 2667002 w 2667002"/>
                  <a:gd name="connsiteY16" fmla="*/ 1325969 h 2667003"/>
                  <a:gd name="connsiteX17" fmla="*/ 2655643 w 2667002"/>
                  <a:gd name="connsiteY17" fmla="*/ 1155825 h 2667003"/>
                  <a:gd name="connsiteX18" fmla="*/ 2426231 w 2667002"/>
                  <a:gd name="connsiteY18" fmla="*/ 1112980 h 2667003"/>
                  <a:gd name="connsiteX19" fmla="*/ 2389683 w 2667002"/>
                  <a:gd name="connsiteY19" fmla="*/ 975555 h 2667003"/>
                  <a:gd name="connsiteX20" fmla="*/ 2568718 w 2667002"/>
                  <a:gd name="connsiteY20" fmla="*/ 821832 h 2667003"/>
                  <a:gd name="connsiteX21" fmla="*/ 2494388 w 2667002"/>
                  <a:gd name="connsiteY21" fmla="*/ 670578 h 2667003"/>
                  <a:gd name="connsiteX22" fmla="*/ 2262383 w 2667002"/>
                  <a:gd name="connsiteY22" fmla="*/ 718485 h 2667003"/>
                  <a:gd name="connsiteX23" fmla="*/ 2167927 w 2667002"/>
                  <a:gd name="connsiteY23" fmla="*/ 593655 h 2667003"/>
                  <a:gd name="connsiteX24" fmla="*/ 2271273 w 2667002"/>
                  <a:gd name="connsiteY24" fmla="*/ 384369 h 2667003"/>
                  <a:gd name="connsiteX25" fmla="*/ 2142615 w 2667002"/>
                  <a:gd name="connsiteY25" fmla="*/ 273491 h 2667003"/>
                  <a:gd name="connsiteX26" fmla="*/ 1951110 w 2667002"/>
                  <a:gd name="connsiteY26" fmla="*/ 404619 h 2667003"/>
                  <a:gd name="connsiteX27" fmla="*/ 1827637 w 2667002"/>
                  <a:gd name="connsiteY27" fmla="*/ 333993 h 2667003"/>
                  <a:gd name="connsiteX28" fmla="*/ 1845170 w 2667002"/>
                  <a:gd name="connsiteY28" fmla="*/ 100877 h 2667003"/>
                  <a:gd name="connsiteX29" fmla="*/ 1683916 w 2667002"/>
                  <a:gd name="connsiteY29" fmla="*/ 46672 h 2667003"/>
                  <a:gd name="connsiteX30" fmla="*/ 1555381 w 2667002"/>
                  <a:gd name="connsiteY30" fmla="*/ 240771 h 2667003"/>
                  <a:gd name="connsiteX31" fmla="*/ 1400300 w 2667002"/>
                  <a:gd name="connsiteY31" fmla="*/ 220521 h 2667003"/>
                  <a:gd name="connsiteX32" fmla="*/ 1325969 w 2667002"/>
                  <a:gd name="connsiteY32" fmla="*/ 0 h 2667003"/>
                  <a:gd name="connsiteX33" fmla="*/ 1157059 w 2667002"/>
                  <a:gd name="connsiteY33" fmla="*/ 11359 h 2667003"/>
                  <a:gd name="connsiteX34" fmla="*/ 1114214 w 2667002"/>
                  <a:gd name="connsiteY34" fmla="*/ 240771 h 2667003"/>
                  <a:gd name="connsiteX35" fmla="*/ 975555 w 2667002"/>
                  <a:gd name="connsiteY35" fmla="*/ 277319 h 2667003"/>
                  <a:gd name="connsiteX36" fmla="*/ 823067 w 2667002"/>
                  <a:gd name="connsiteY36" fmla="*/ 98284 h 2667003"/>
                  <a:gd name="connsiteX37" fmla="*/ 670578 w 2667002"/>
                  <a:gd name="connsiteY37" fmla="*/ 172615 h 2667003"/>
                  <a:gd name="connsiteX38" fmla="*/ 718486 w 2667002"/>
                  <a:gd name="connsiteY38" fmla="*/ 404619 h 2667003"/>
                  <a:gd name="connsiteX39" fmla="*/ 593655 w 2667002"/>
                  <a:gd name="connsiteY39" fmla="*/ 499076 h 2667003"/>
                  <a:gd name="connsiteX40" fmla="*/ 384369 w 2667002"/>
                  <a:gd name="connsiteY40" fmla="*/ 395729 h 2667003"/>
                  <a:gd name="connsiteX41" fmla="*/ 273491 w 2667002"/>
                  <a:gd name="connsiteY41" fmla="*/ 524387 h 2667003"/>
                  <a:gd name="connsiteX42" fmla="*/ 405854 w 2667002"/>
                  <a:gd name="connsiteY42" fmla="*/ 715893 h 2667003"/>
                  <a:gd name="connsiteX43" fmla="*/ 333993 w 2667002"/>
                  <a:gd name="connsiteY43" fmla="*/ 839365 h 2667003"/>
                  <a:gd name="connsiteX44" fmla="*/ 102112 w 2667002"/>
                  <a:gd name="connsiteY44" fmla="*/ 821832 h 2667003"/>
                  <a:gd name="connsiteX45" fmla="*/ 46673 w 2667002"/>
                  <a:gd name="connsiteY45" fmla="*/ 983087 h 2667003"/>
                  <a:gd name="connsiteX46" fmla="*/ 242006 w 2667002"/>
                  <a:gd name="connsiteY46" fmla="*/ 1111622 h 2667003"/>
                  <a:gd name="connsiteX47" fmla="*/ 220522 w 2667002"/>
                  <a:gd name="connsiteY47" fmla="*/ 1266703 h 2667003"/>
                  <a:gd name="connsiteX48" fmla="*/ 0 w 2667002"/>
                  <a:gd name="connsiteY48" fmla="*/ 1341034 h 2667003"/>
                  <a:gd name="connsiteX49" fmla="*/ 11360 w 2667002"/>
                  <a:gd name="connsiteY49" fmla="*/ 1509944 h 2667003"/>
                  <a:gd name="connsiteX50" fmla="*/ 240771 w 2667002"/>
                  <a:gd name="connsiteY50" fmla="*/ 1554023 h 2667003"/>
                  <a:gd name="connsiteX51" fmla="*/ 278554 w 2667002"/>
                  <a:gd name="connsiteY51" fmla="*/ 1691448 h 2667003"/>
                  <a:gd name="connsiteX52" fmla="*/ 98284 w 2667002"/>
                  <a:gd name="connsiteY52" fmla="*/ 1843936 h 2667003"/>
                  <a:gd name="connsiteX53" fmla="*/ 173973 w 2667002"/>
                  <a:gd name="connsiteY53" fmla="*/ 1996425 h 2667003"/>
                  <a:gd name="connsiteX54" fmla="*/ 404619 w 2667002"/>
                  <a:gd name="connsiteY54" fmla="*/ 1948518 h 2667003"/>
                  <a:gd name="connsiteX55" fmla="*/ 500433 w 2667002"/>
                  <a:gd name="connsiteY55" fmla="*/ 2073348 h 2667003"/>
                  <a:gd name="connsiteX56" fmla="*/ 395729 w 2667002"/>
                  <a:gd name="connsiteY56" fmla="*/ 2282634 h 2667003"/>
                  <a:gd name="connsiteX57" fmla="*/ 524387 w 2667002"/>
                  <a:gd name="connsiteY57" fmla="*/ 2393512 h 2667003"/>
                  <a:gd name="connsiteX58" fmla="*/ 717127 w 2667002"/>
                  <a:gd name="connsiteY58" fmla="*/ 2261149 h 2667003"/>
                  <a:gd name="connsiteX59" fmla="*/ 840723 w 2667002"/>
                  <a:gd name="connsiteY59" fmla="*/ 2333010 h 2667003"/>
                  <a:gd name="connsiteX60" fmla="*/ 823067 w 2667002"/>
                  <a:gd name="connsiteY60" fmla="*/ 2564891 h 2667003"/>
                  <a:gd name="connsiteX61" fmla="*/ 983087 w 2667002"/>
                  <a:gd name="connsiteY61" fmla="*/ 2620331 h 2667003"/>
                  <a:gd name="connsiteX62" fmla="*/ 1111621 w 2667002"/>
                  <a:gd name="connsiteY62" fmla="*/ 2426232 h 2667003"/>
                  <a:gd name="connsiteX63" fmla="*/ 1266703 w 2667002"/>
                  <a:gd name="connsiteY63" fmla="*/ 2446481 h 2667003"/>
                  <a:gd name="connsiteX64" fmla="*/ 1341033 w 2667002"/>
                  <a:gd name="connsiteY64" fmla="*/ 2667003 h 2667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2667002" h="2667003">
                    <a:moveTo>
                      <a:pt x="1341033" y="2667003"/>
                    </a:moveTo>
                    <a:cubicBezTo>
                      <a:pt x="1511178" y="2655643"/>
                      <a:pt x="1511178" y="2655643"/>
                      <a:pt x="1511178" y="2655643"/>
                    </a:cubicBezTo>
                    <a:cubicBezTo>
                      <a:pt x="1554023" y="2426232"/>
                      <a:pt x="1554023" y="2426232"/>
                      <a:pt x="1554023" y="2426232"/>
                    </a:cubicBezTo>
                    <a:cubicBezTo>
                      <a:pt x="1599461" y="2417465"/>
                      <a:pt x="1646133" y="2404871"/>
                      <a:pt x="1691447" y="2389684"/>
                    </a:cubicBezTo>
                    <a:cubicBezTo>
                      <a:pt x="1845170" y="2568719"/>
                      <a:pt x="1845170" y="2568719"/>
                      <a:pt x="1845170" y="2568719"/>
                    </a:cubicBezTo>
                    <a:cubicBezTo>
                      <a:pt x="1996424" y="2494389"/>
                      <a:pt x="1996424" y="2494389"/>
                      <a:pt x="1996424" y="2494389"/>
                    </a:cubicBezTo>
                    <a:cubicBezTo>
                      <a:pt x="1948517" y="2262384"/>
                      <a:pt x="1948517" y="2262384"/>
                      <a:pt x="1948517" y="2262384"/>
                    </a:cubicBezTo>
                    <a:cubicBezTo>
                      <a:pt x="1992720" y="2233368"/>
                      <a:pt x="2034330" y="2201882"/>
                      <a:pt x="2073347" y="2166569"/>
                    </a:cubicBezTo>
                    <a:cubicBezTo>
                      <a:pt x="2282633" y="2271274"/>
                      <a:pt x="2282633" y="2271274"/>
                      <a:pt x="2282633" y="2271274"/>
                    </a:cubicBezTo>
                    <a:cubicBezTo>
                      <a:pt x="2393511" y="2142616"/>
                      <a:pt x="2393511" y="2142616"/>
                      <a:pt x="2393511" y="2142616"/>
                    </a:cubicBezTo>
                    <a:cubicBezTo>
                      <a:pt x="2262383" y="1949875"/>
                      <a:pt x="2262383" y="1949875"/>
                      <a:pt x="2262383" y="1949875"/>
                    </a:cubicBezTo>
                    <a:cubicBezTo>
                      <a:pt x="2288930" y="1910735"/>
                      <a:pt x="2311525" y="1869124"/>
                      <a:pt x="2333010" y="1827638"/>
                    </a:cubicBezTo>
                    <a:cubicBezTo>
                      <a:pt x="2566125" y="1843936"/>
                      <a:pt x="2566125" y="1843936"/>
                      <a:pt x="2566125" y="1843936"/>
                    </a:cubicBezTo>
                    <a:cubicBezTo>
                      <a:pt x="2620330" y="1683916"/>
                      <a:pt x="2620330" y="1683916"/>
                      <a:pt x="2620330" y="1683916"/>
                    </a:cubicBezTo>
                    <a:cubicBezTo>
                      <a:pt x="2426231" y="1555381"/>
                      <a:pt x="2426231" y="1555381"/>
                      <a:pt x="2426231" y="1555381"/>
                    </a:cubicBezTo>
                    <a:cubicBezTo>
                      <a:pt x="2436356" y="1503646"/>
                      <a:pt x="2442653" y="1452035"/>
                      <a:pt x="2446481" y="1400300"/>
                    </a:cubicBezTo>
                    <a:cubicBezTo>
                      <a:pt x="2667002" y="1325969"/>
                      <a:pt x="2667002" y="1325969"/>
                      <a:pt x="2667002" y="1325969"/>
                    </a:cubicBezTo>
                    <a:cubicBezTo>
                      <a:pt x="2655643" y="1155825"/>
                      <a:pt x="2655643" y="1155825"/>
                      <a:pt x="2655643" y="1155825"/>
                    </a:cubicBezTo>
                    <a:cubicBezTo>
                      <a:pt x="2426231" y="1112980"/>
                      <a:pt x="2426231" y="1112980"/>
                      <a:pt x="2426231" y="1112980"/>
                    </a:cubicBezTo>
                    <a:cubicBezTo>
                      <a:pt x="2417465" y="1067542"/>
                      <a:pt x="2404870" y="1020869"/>
                      <a:pt x="2389683" y="975555"/>
                    </a:cubicBezTo>
                    <a:cubicBezTo>
                      <a:pt x="2568718" y="821832"/>
                      <a:pt x="2568718" y="821832"/>
                      <a:pt x="2568718" y="821832"/>
                    </a:cubicBezTo>
                    <a:cubicBezTo>
                      <a:pt x="2494388" y="670578"/>
                      <a:pt x="2494388" y="670578"/>
                      <a:pt x="2494388" y="670578"/>
                    </a:cubicBezTo>
                    <a:cubicBezTo>
                      <a:pt x="2262383" y="718485"/>
                      <a:pt x="2262383" y="718485"/>
                      <a:pt x="2262383" y="718485"/>
                    </a:cubicBezTo>
                    <a:cubicBezTo>
                      <a:pt x="2233367" y="674282"/>
                      <a:pt x="2201882" y="632672"/>
                      <a:pt x="2167927" y="593655"/>
                    </a:cubicBezTo>
                    <a:cubicBezTo>
                      <a:pt x="2271273" y="384369"/>
                      <a:pt x="2271273" y="384369"/>
                      <a:pt x="2271273" y="384369"/>
                    </a:cubicBezTo>
                    <a:cubicBezTo>
                      <a:pt x="2142615" y="273491"/>
                      <a:pt x="2142615" y="273491"/>
                      <a:pt x="2142615" y="273491"/>
                    </a:cubicBezTo>
                    <a:cubicBezTo>
                      <a:pt x="1951110" y="404619"/>
                      <a:pt x="1951110" y="404619"/>
                      <a:pt x="1951110" y="404619"/>
                    </a:cubicBezTo>
                    <a:cubicBezTo>
                      <a:pt x="1910734" y="379430"/>
                      <a:pt x="1869124" y="355477"/>
                      <a:pt x="1827637" y="333993"/>
                    </a:cubicBezTo>
                    <a:cubicBezTo>
                      <a:pt x="1845170" y="100877"/>
                      <a:pt x="1845170" y="100877"/>
                      <a:pt x="1845170" y="100877"/>
                    </a:cubicBezTo>
                    <a:cubicBezTo>
                      <a:pt x="1683916" y="46672"/>
                      <a:pt x="1683916" y="46672"/>
                      <a:pt x="1683916" y="46672"/>
                    </a:cubicBezTo>
                    <a:cubicBezTo>
                      <a:pt x="1555381" y="240771"/>
                      <a:pt x="1555381" y="240771"/>
                      <a:pt x="1555381" y="240771"/>
                    </a:cubicBezTo>
                    <a:cubicBezTo>
                      <a:pt x="1504881" y="230646"/>
                      <a:pt x="1452035" y="224349"/>
                      <a:pt x="1400300" y="220521"/>
                    </a:cubicBezTo>
                    <a:cubicBezTo>
                      <a:pt x="1325969" y="0"/>
                      <a:pt x="1325969" y="0"/>
                      <a:pt x="1325969" y="0"/>
                    </a:cubicBezTo>
                    <a:cubicBezTo>
                      <a:pt x="1157059" y="11359"/>
                      <a:pt x="1157059" y="11359"/>
                      <a:pt x="1157059" y="11359"/>
                    </a:cubicBezTo>
                    <a:cubicBezTo>
                      <a:pt x="1114214" y="240771"/>
                      <a:pt x="1114214" y="240771"/>
                      <a:pt x="1114214" y="240771"/>
                    </a:cubicBezTo>
                    <a:cubicBezTo>
                      <a:pt x="1067542" y="249537"/>
                      <a:pt x="1020869" y="262132"/>
                      <a:pt x="975555" y="277319"/>
                    </a:cubicBezTo>
                    <a:cubicBezTo>
                      <a:pt x="823067" y="98284"/>
                      <a:pt x="823067" y="98284"/>
                      <a:pt x="823067" y="98284"/>
                    </a:cubicBezTo>
                    <a:cubicBezTo>
                      <a:pt x="670578" y="172615"/>
                      <a:pt x="670578" y="172615"/>
                      <a:pt x="670578" y="172615"/>
                    </a:cubicBezTo>
                    <a:cubicBezTo>
                      <a:pt x="718486" y="404619"/>
                      <a:pt x="718486" y="404619"/>
                      <a:pt x="718486" y="404619"/>
                    </a:cubicBezTo>
                    <a:cubicBezTo>
                      <a:pt x="674282" y="433635"/>
                      <a:pt x="632672" y="465121"/>
                      <a:pt x="593655" y="499076"/>
                    </a:cubicBezTo>
                    <a:cubicBezTo>
                      <a:pt x="384369" y="395729"/>
                      <a:pt x="384369" y="395729"/>
                      <a:pt x="384369" y="395729"/>
                    </a:cubicBezTo>
                    <a:cubicBezTo>
                      <a:pt x="273491" y="524387"/>
                      <a:pt x="273491" y="524387"/>
                      <a:pt x="273491" y="524387"/>
                    </a:cubicBezTo>
                    <a:cubicBezTo>
                      <a:pt x="405854" y="715893"/>
                      <a:pt x="405854" y="715893"/>
                      <a:pt x="405854" y="715893"/>
                    </a:cubicBezTo>
                    <a:cubicBezTo>
                      <a:pt x="379431" y="756268"/>
                      <a:pt x="355477" y="797879"/>
                      <a:pt x="333993" y="839365"/>
                    </a:cubicBezTo>
                    <a:cubicBezTo>
                      <a:pt x="102112" y="821832"/>
                      <a:pt x="102112" y="821832"/>
                      <a:pt x="102112" y="821832"/>
                    </a:cubicBezTo>
                    <a:cubicBezTo>
                      <a:pt x="46673" y="983087"/>
                      <a:pt x="46673" y="983087"/>
                      <a:pt x="46673" y="983087"/>
                    </a:cubicBezTo>
                    <a:cubicBezTo>
                      <a:pt x="242006" y="1111622"/>
                      <a:pt x="242006" y="1111622"/>
                      <a:pt x="242006" y="1111622"/>
                    </a:cubicBezTo>
                    <a:cubicBezTo>
                      <a:pt x="230646" y="1163357"/>
                      <a:pt x="224349" y="1214968"/>
                      <a:pt x="220522" y="1266703"/>
                    </a:cubicBezTo>
                    <a:cubicBezTo>
                      <a:pt x="0" y="1341034"/>
                      <a:pt x="0" y="1341034"/>
                      <a:pt x="0" y="1341034"/>
                    </a:cubicBezTo>
                    <a:cubicBezTo>
                      <a:pt x="11360" y="1509944"/>
                      <a:pt x="11360" y="1509944"/>
                      <a:pt x="11360" y="1509944"/>
                    </a:cubicBezTo>
                    <a:cubicBezTo>
                      <a:pt x="240771" y="1554023"/>
                      <a:pt x="240771" y="1554023"/>
                      <a:pt x="240771" y="1554023"/>
                    </a:cubicBezTo>
                    <a:cubicBezTo>
                      <a:pt x="250772" y="1599461"/>
                      <a:pt x="262132" y="1646134"/>
                      <a:pt x="278554" y="1691448"/>
                    </a:cubicBezTo>
                    <a:cubicBezTo>
                      <a:pt x="98284" y="1843936"/>
                      <a:pt x="98284" y="1843936"/>
                      <a:pt x="98284" y="1843936"/>
                    </a:cubicBezTo>
                    <a:cubicBezTo>
                      <a:pt x="173973" y="1996425"/>
                      <a:pt x="173973" y="1996425"/>
                      <a:pt x="173973" y="1996425"/>
                    </a:cubicBezTo>
                    <a:cubicBezTo>
                      <a:pt x="404619" y="1948518"/>
                      <a:pt x="404619" y="1948518"/>
                      <a:pt x="404619" y="1948518"/>
                    </a:cubicBezTo>
                    <a:cubicBezTo>
                      <a:pt x="433635" y="1992721"/>
                      <a:pt x="465120" y="2034331"/>
                      <a:pt x="500433" y="2073348"/>
                    </a:cubicBezTo>
                    <a:cubicBezTo>
                      <a:pt x="395729" y="2282634"/>
                      <a:pt x="395729" y="2282634"/>
                      <a:pt x="395729" y="2282634"/>
                    </a:cubicBezTo>
                    <a:cubicBezTo>
                      <a:pt x="524387" y="2393512"/>
                      <a:pt x="524387" y="2393512"/>
                      <a:pt x="524387" y="2393512"/>
                    </a:cubicBezTo>
                    <a:cubicBezTo>
                      <a:pt x="717127" y="2261149"/>
                      <a:pt x="717127" y="2261149"/>
                      <a:pt x="717127" y="2261149"/>
                    </a:cubicBezTo>
                    <a:cubicBezTo>
                      <a:pt x="756268" y="2287573"/>
                      <a:pt x="797878" y="2311526"/>
                      <a:pt x="840723" y="2333010"/>
                    </a:cubicBezTo>
                    <a:cubicBezTo>
                      <a:pt x="823067" y="2564891"/>
                      <a:pt x="823067" y="2564891"/>
                      <a:pt x="823067" y="2564891"/>
                    </a:cubicBezTo>
                    <a:cubicBezTo>
                      <a:pt x="983087" y="2620331"/>
                      <a:pt x="983087" y="2620331"/>
                      <a:pt x="983087" y="2620331"/>
                    </a:cubicBezTo>
                    <a:cubicBezTo>
                      <a:pt x="1111621" y="2426232"/>
                      <a:pt x="1111621" y="2426232"/>
                      <a:pt x="1111621" y="2426232"/>
                    </a:cubicBezTo>
                    <a:cubicBezTo>
                      <a:pt x="1163356" y="2436357"/>
                      <a:pt x="1214968" y="2442654"/>
                      <a:pt x="1266703" y="2446481"/>
                    </a:cubicBezTo>
                    <a:cubicBezTo>
                      <a:pt x="1341033" y="2667003"/>
                      <a:pt x="1341033" y="2667003"/>
                      <a:pt x="1341033" y="2667003"/>
                    </a:cubicBezTo>
                    <a:close/>
                  </a:path>
                </a:pathLst>
              </a:custGeom>
              <a:solidFill>
                <a:srgbClr val="F49D1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sz="1350">
                  <a:solidFill>
                    <a:srgbClr val="95A5A6"/>
                  </a:solidFill>
                  <a:latin typeface="Calibri"/>
                  <a:cs typeface="+mn-cs"/>
                </a:endParaRPr>
              </a:p>
            </p:txBody>
          </p:sp>
          <p:sp>
            <p:nvSpPr>
              <p:cNvPr id="53" name="Shape 384"/>
              <p:cNvSpPr/>
              <p:nvPr/>
            </p:nvSpPr>
            <p:spPr>
              <a:xfrm rot="10800000" flipH="1">
                <a:off x="3210688" y="4850333"/>
                <a:ext cx="1828557" cy="1829687"/>
              </a:xfrm>
              <a:prstGeom prst="ellipse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90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sz="1350">
                  <a:solidFill>
                    <a:srgbClr val="95A5A6"/>
                  </a:solidFill>
                  <a:latin typeface="Calibri"/>
                  <a:cs typeface="+mn-cs"/>
                </a:endParaRPr>
              </a:p>
            </p:txBody>
          </p:sp>
        </p:grpSp>
        <p:pic>
          <p:nvPicPr>
            <p:cNvPr id="1030" name="Picture 6" descr="Image result for clipart desk chair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1712" y="1911712"/>
              <a:ext cx="792069" cy="7920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ABCC168C-14A4-42CE-811E-85F18AC9709A}"/>
              </a:ext>
            </a:extLst>
          </p:cNvPr>
          <p:cNvGrpSpPr/>
          <p:nvPr/>
        </p:nvGrpSpPr>
        <p:grpSpPr>
          <a:xfrm>
            <a:off x="552377" y="1606062"/>
            <a:ext cx="1917748" cy="3560315"/>
            <a:chOff x="552377" y="1606062"/>
            <a:chExt cx="1917748" cy="3560315"/>
          </a:xfrm>
        </p:grpSpPr>
        <p:grpSp>
          <p:nvGrpSpPr>
            <p:cNvPr id="68" name="Group 67"/>
            <p:cNvGrpSpPr/>
            <p:nvPr/>
          </p:nvGrpSpPr>
          <p:grpSpPr>
            <a:xfrm>
              <a:off x="552377" y="3170165"/>
              <a:ext cx="1917748" cy="1996212"/>
              <a:chOff x="203098" y="4329907"/>
              <a:chExt cx="2967202" cy="2661612"/>
            </a:xfrm>
          </p:grpSpPr>
          <p:sp>
            <p:nvSpPr>
              <p:cNvPr id="69" name="Rectangle 68"/>
              <p:cNvSpPr/>
              <p:nvPr/>
            </p:nvSpPr>
            <p:spPr>
              <a:xfrm>
                <a:off x="203098" y="4329907"/>
                <a:ext cx="2967202" cy="451405"/>
              </a:xfrm>
              <a:prstGeom prst="rect">
                <a:avLst/>
              </a:prstGeom>
              <a:noFill/>
            </p:spPr>
            <p:txBody>
              <a:bodyPr wrap="square" anchor="b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600" b="1" dirty="0">
                    <a:solidFill>
                      <a:srgbClr val="C00000"/>
                    </a:solidFill>
                    <a:latin typeface="Avenir LT Std 45 Book" panose="020B0502020203020204" pitchFamily="34" charset="0"/>
                    <a:cs typeface="+mn-cs"/>
                  </a:rPr>
                  <a:t>Staffing: 2024-25</a:t>
                </a:r>
              </a:p>
            </p:txBody>
          </p:sp>
          <p:sp>
            <p:nvSpPr>
              <p:cNvPr id="70" name="Rectangle 69"/>
              <p:cNvSpPr/>
              <p:nvPr/>
            </p:nvSpPr>
            <p:spPr>
              <a:xfrm>
                <a:off x="412360" y="4755013"/>
                <a:ext cx="2399634" cy="22365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400" dirty="0">
                    <a:solidFill>
                      <a:srgbClr val="C00000"/>
                    </a:solidFill>
                    <a:latin typeface="Avenir LT Std 45 Book" panose="020B0502020203020204" pitchFamily="34" charset="0"/>
                    <a:cs typeface="+mn-cs"/>
                  </a:rPr>
                  <a:t>Confirm current budget code placement of approx. 2,000 </a:t>
                </a:r>
                <a:br>
                  <a:rPr lang="en-US" sz="1400" dirty="0">
                    <a:solidFill>
                      <a:srgbClr val="C00000"/>
                    </a:solidFill>
                    <a:latin typeface="Avenir LT Std 45 Book" panose="020B0502020203020204" pitchFamily="34" charset="0"/>
                    <a:cs typeface="+mn-cs"/>
                  </a:rPr>
                </a:br>
                <a:r>
                  <a:rPr lang="en-US" sz="1400" dirty="0">
                    <a:solidFill>
                      <a:srgbClr val="C00000"/>
                    </a:solidFill>
                    <a:latin typeface="Avenir LT Std 45 Book" panose="020B0502020203020204" pitchFamily="34" charset="0"/>
                    <a:cs typeface="+mn-cs"/>
                  </a:rPr>
                  <a:t>employees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100" i="1" dirty="0">
                    <a:solidFill>
                      <a:srgbClr val="C00000"/>
                    </a:solidFill>
                    <a:latin typeface="Avenir LT Std 45 Book" panose="020B0502020203020204" pitchFamily="34" charset="0"/>
                    <a:cs typeface="+mn-cs"/>
                  </a:rPr>
                  <a:t>(make sure everyone is accounted for in all the right places)</a:t>
                </a:r>
              </a:p>
            </p:txBody>
          </p:sp>
        </p:grpSp>
        <p:grpSp>
          <p:nvGrpSpPr>
            <p:cNvPr id="48" name="Group 47"/>
            <p:cNvGrpSpPr/>
            <p:nvPr/>
          </p:nvGrpSpPr>
          <p:grpSpPr>
            <a:xfrm>
              <a:off x="739146" y="1606062"/>
              <a:ext cx="1415093" cy="1415093"/>
              <a:chOff x="2791465" y="4431675"/>
              <a:chExt cx="2667002" cy="2667003"/>
            </a:xfrm>
          </p:grpSpPr>
          <p:sp>
            <p:nvSpPr>
              <p:cNvPr id="49" name="Freeform: Shape 8"/>
              <p:cNvSpPr/>
              <p:nvPr/>
            </p:nvSpPr>
            <p:spPr>
              <a:xfrm rot="10800000" flipH="1">
                <a:off x="2791465" y="4431675"/>
                <a:ext cx="2667002" cy="2667003"/>
              </a:xfrm>
              <a:custGeom>
                <a:avLst/>
                <a:gdLst>
                  <a:gd name="connsiteX0" fmla="*/ 1341033 w 2667002"/>
                  <a:gd name="connsiteY0" fmla="*/ 2667003 h 2667003"/>
                  <a:gd name="connsiteX1" fmla="*/ 1511178 w 2667002"/>
                  <a:gd name="connsiteY1" fmla="*/ 2655643 h 2667003"/>
                  <a:gd name="connsiteX2" fmla="*/ 1554023 w 2667002"/>
                  <a:gd name="connsiteY2" fmla="*/ 2426232 h 2667003"/>
                  <a:gd name="connsiteX3" fmla="*/ 1691447 w 2667002"/>
                  <a:gd name="connsiteY3" fmla="*/ 2389684 h 2667003"/>
                  <a:gd name="connsiteX4" fmla="*/ 1845170 w 2667002"/>
                  <a:gd name="connsiteY4" fmla="*/ 2568719 h 2667003"/>
                  <a:gd name="connsiteX5" fmla="*/ 1996424 w 2667002"/>
                  <a:gd name="connsiteY5" fmla="*/ 2494389 h 2667003"/>
                  <a:gd name="connsiteX6" fmla="*/ 1948517 w 2667002"/>
                  <a:gd name="connsiteY6" fmla="*/ 2262384 h 2667003"/>
                  <a:gd name="connsiteX7" fmla="*/ 2073347 w 2667002"/>
                  <a:gd name="connsiteY7" fmla="*/ 2166569 h 2667003"/>
                  <a:gd name="connsiteX8" fmla="*/ 2282633 w 2667002"/>
                  <a:gd name="connsiteY8" fmla="*/ 2271274 h 2667003"/>
                  <a:gd name="connsiteX9" fmla="*/ 2393511 w 2667002"/>
                  <a:gd name="connsiteY9" fmla="*/ 2142616 h 2667003"/>
                  <a:gd name="connsiteX10" fmla="*/ 2262383 w 2667002"/>
                  <a:gd name="connsiteY10" fmla="*/ 1949875 h 2667003"/>
                  <a:gd name="connsiteX11" fmla="*/ 2333010 w 2667002"/>
                  <a:gd name="connsiteY11" fmla="*/ 1827638 h 2667003"/>
                  <a:gd name="connsiteX12" fmla="*/ 2566125 w 2667002"/>
                  <a:gd name="connsiteY12" fmla="*/ 1843936 h 2667003"/>
                  <a:gd name="connsiteX13" fmla="*/ 2620330 w 2667002"/>
                  <a:gd name="connsiteY13" fmla="*/ 1683916 h 2667003"/>
                  <a:gd name="connsiteX14" fmla="*/ 2426231 w 2667002"/>
                  <a:gd name="connsiteY14" fmla="*/ 1555381 h 2667003"/>
                  <a:gd name="connsiteX15" fmla="*/ 2446481 w 2667002"/>
                  <a:gd name="connsiteY15" fmla="*/ 1400300 h 2667003"/>
                  <a:gd name="connsiteX16" fmla="*/ 2667002 w 2667002"/>
                  <a:gd name="connsiteY16" fmla="*/ 1325969 h 2667003"/>
                  <a:gd name="connsiteX17" fmla="*/ 2655643 w 2667002"/>
                  <a:gd name="connsiteY17" fmla="*/ 1155825 h 2667003"/>
                  <a:gd name="connsiteX18" fmla="*/ 2426231 w 2667002"/>
                  <a:gd name="connsiteY18" fmla="*/ 1112980 h 2667003"/>
                  <a:gd name="connsiteX19" fmla="*/ 2389683 w 2667002"/>
                  <a:gd name="connsiteY19" fmla="*/ 975555 h 2667003"/>
                  <a:gd name="connsiteX20" fmla="*/ 2568718 w 2667002"/>
                  <a:gd name="connsiteY20" fmla="*/ 821832 h 2667003"/>
                  <a:gd name="connsiteX21" fmla="*/ 2494388 w 2667002"/>
                  <a:gd name="connsiteY21" fmla="*/ 670578 h 2667003"/>
                  <a:gd name="connsiteX22" fmla="*/ 2262383 w 2667002"/>
                  <a:gd name="connsiteY22" fmla="*/ 718485 h 2667003"/>
                  <a:gd name="connsiteX23" fmla="*/ 2167927 w 2667002"/>
                  <a:gd name="connsiteY23" fmla="*/ 593655 h 2667003"/>
                  <a:gd name="connsiteX24" fmla="*/ 2271273 w 2667002"/>
                  <a:gd name="connsiteY24" fmla="*/ 384369 h 2667003"/>
                  <a:gd name="connsiteX25" fmla="*/ 2142615 w 2667002"/>
                  <a:gd name="connsiteY25" fmla="*/ 273491 h 2667003"/>
                  <a:gd name="connsiteX26" fmla="*/ 1951110 w 2667002"/>
                  <a:gd name="connsiteY26" fmla="*/ 404619 h 2667003"/>
                  <a:gd name="connsiteX27" fmla="*/ 1827637 w 2667002"/>
                  <a:gd name="connsiteY27" fmla="*/ 333993 h 2667003"/>
                  <a:gd name="connsiteX28" fmla="*/ 1845170 w 2667002"/>
                  <a:gd name="connsiteY28" fmla="*/ 100877 h 2667003"/>
                  <a:gd name="connsiteX29" fmla="*/ 1683916 w 2667002"/>
                  <a:gd name="connsiteY29" fmla="*/ 46672 h 2667003"/>
                  <a:gd name="connsiteX30" fmla="*/ 1555381 w 2667002"/>
                  <a:gd name="connsiteY30" fmla="*/ 240771 h 2667003"/>
                  <a:gd name="connsiteX31" fmla="*/ 1400300 w 2667002"/>
                  <a:gd name="connsiteY31" fmla="*/ 220521 h 2667003"/>
                  <a:gd name="connsiteX32" fmla="*/ 1325969 w 2667002"/>
                  <a:gd name="connsiteY32" fmla="*/ 0 h 2667003"/>
                  <a:gd name="connsiteX33" fmla="*/ 1157059 w 2667002"/>
                  <a:gd name="connsiteY33" fmla="*/ 11359 h 2667003"/>
                  <a:gd name="connsiteX34" fmla="*/ 1114214 w 2667002"/>
                  <a:gd name="connsiteY34" fmla="*/ 240771 h 2667003"/>
                  <a:gd name="connsiteX35" fmla="*/ 975555 w 2667002"/>
                  <a:gd name="connsiteY35" fmla="*/ 277319 h 2667003"/>
                  <a:gd name="connsiteX36" fmla="*/ 823067 w 2667002"/>
                  <a:gd name="connsiteY36" fmla="*/ 98284 h 2667003"/>
                  <a:gd name="connsiteX37" fmla="*/ 670578 w 2667002"/>
                  <a:gd name="connsiteY37" fmla="*/ 172615 h 2667003"/>
                  <a:gd name="connsiteX38" fmla="*/ 718486 w 2667002"/>
                  <a:gd name="connsiteY38" fmla="*/ 404619 h 2667003"/>
                  <a:gd name="connsiteX39" fmla="*/ 593655 w 2667002"/>
                  <a:gd name="connsiteY39" fmla="*/ 499076 h 2667003"/>
                  <a:gd name="connsiteX40" fmla="*/ 384369 w 2667002"/>
                  <a:gd name="connsiteY40" fmla="*/ 395729 h 2667003"/>
                  <a:gd name="connsiteX41" fmla="*/ 273491 w 2667002"/>
                  <a:gd name="connsiteY41" fmla="*/ 524387 h 2667003"/>
                  <a:gd name="connsiteX42" fmla="*/ 405854 w 2667002"/>
                  <a:gd name="connsiteY42" fmla="*/ 715893 h 2667003"/>
                  <a:gd name="connsiteX43" fmla="*/ 333993 w 2667002"/>
                  <a:gd name="connsiteY43" fmla="*/ 839365 h 2667003"/>
                  <a:gd name="connsiteX44" fmla="*/ 102112 w 2667002"/>
                  <a:gd name="connsiteY44" fmla="*/ 821832 h 2667003"/>
                  <a:gd name="connsiteX45" fmla="*/ 46673 w 2667002"/>
                  <a:gd name="connsiteY45" fmla="*/ 983087 h 2667003"/>
                  <a:gd name="connsiteX46" fmla="*/ 242006 w 2667002"/>
                  <a:gd name="connsiteY46" fmla="*/ 1111622 h 2667003"/>
                  <a:gd name="connsiteX47" fmla="*/ 220522 w 2667002"/>
                  <a:gd name="connsiteY47" fmla="*/ 1266703 h 2667003"/>
                  <a:gd name="connsiteX48" fmla="*/ 0 w 2667002"/>
                  <a:gd name="connsiteY48" fmla="*/ 1341034 h 2667003"/>
                  <a:gd name="connsiteX49" fmla="*/ 11360 w 2667002"/>
                  <a:gd name="connsiteY49" fmla="*/ 1509944 h 2667003"/>
                  <a:gd name="connsiteX50" fmla="*/ 240771 w 2667002"/>
                  <a:gd name="connsiteY50" fmla="*/ 1554023 h 2667003"/>
                  <a:gd name="connsiteX51" fmla="*/ 278554 w 2667002"/>
                  <a:gd name="connsiteY51" fmla="*/ 1691448 h 2667003"/>
                  <a:gd name="connsiteX52" fmla="*/ 98284 w 2667002"/>
                  <a:gd name="connsiteY52" fmla="*/ 1843936 h 2667003"/>
                  <a:gd name="connsiteX53" fmla="*/ 173973 w 2667002"/>
                  <a:gd name="connsiteY53" fmla="*/ 1996425 h 2667003"/>
                  <a:gd name="connsiteX54" fmla="*/ 404619 w 2667002"/>
                  <a:gd name="connsiteY54" fmla="*/ 1948518 h 2667003"/>
                  <a:gd name="connsiteX55" fmla="*/ 500433 w 2667002"/>
                  <a:gd name="connsiteY55" fmla="*/ 2073348 h 2667003"/>
                  <a:gd name="connsiteX56" fmla="*/ 395729 w 2667002"/>
                  <a:gd name="connsiteY56" fmla="*/ 2282634 h 2667003"/>
                  <a:gd name="connsiteX57" fmla="*/ 524387 w 2667002"/>
                  <a:gd name="connsiteY57" fmla="*/ 2393512 h 2667003"/>
                  <a:gd name="connsiteX58" fmla="*/ 717127 w 2667002"/>
                  <a:gd name="connsiteY58" fmla="*/ 2261149 h 2667003"/>
                  <a:gd name="connsiteX59" fmla="*/ 840723 w 2667002"/>
                  <a:gd name="connsiteY59" fmla="*/ 2333010 h 2667003"/>
                  <a:gd name="connsiteX60" fmla="*/ 823067 w 2667002"/>
                  <a:gd name="connsiteY60" fmla="*/ 2564891 h 2667003"/>
                  <a:gd name="connsiteX61" fmla="*/ 983087 w 2667002"/>
                  <a:gd name="connsiteY61" fmla="*/ 2620331 h 2667003"/>
                  <a:gd name="connsiteX62" fmla="*/ 1111621 w 2667002"/>
                  <a:gd name="connsiteY62" fmla="*/ 2426232 h 2667003"/>
                  <a:gd name="connsiteX63" fmla="*/ 1266703 w 2667002"/>
                  <a:gd name="connsiteY63" fmla="*/ 2446481 h 2667003"/>
                  <a:gd name="connsiteX64" fmla="*/ 1341033 w 2667002"/>
                  <a:gd name="connsiteY64" fmla="*/ 2667003 h 2667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2667002" h="2667003">
                    <a:moveTo>
                      <a:pt x="1341033" y="2667003"/>
                    </a:moveTo>
                    <a:cubicBezTo>
                      <a:pt x="1511178" y="2655643"/>
                      <a:pt x="1511178" y="2655643"/>
                      <a:pt x="1511178" y="2655643"/>
                    </a:cubicBezTo>
                    <a:cubicBezTo>
                      <a:pt x="1554023" y="2426232"/>
                      <a:pt x="1554023" y="2426232"/>
                      <a:pt x="1554023" y="2426232"/>
                    </a:cubicBezTo>
                    <a:cubicBezTo>
                      <a:pt x="1599461" y="2417465"/>
                      <a:pt x="1646133" y="2404871"/>
                      <a:pt x="1691447" y="2389684"/>
                    </a:cubicBezTo>
                    <a:cubicBezTo>
                      <a:pt x="1845170" y="2568719"/>
                      <a:pt x="1845170" y="2568719"/>
                      <a:pt x="1845170" y="2568719"/>
                    </a:cubicBezTo>
                    <a:cubicBezTo>
                      <a:pt x="1996424" y="2494389"/>
                      <a:pt x="1996424" y="2494389"/>
                      <a:pt x="1996424" y="2494389"/>
                    </a:cubicBezTo>
                    <a:cubicBezTo>
                      <a:pt x="1948517" y="2262384"/>
                      <a:pt x="1948517" y="2262384"/>
                      <a:pt x="1948517" y="2262384"/>
                    </a:cubicBezTo>
                    <a:cubicBezTo>
                      <a:pt x="1992720" y="2233368"/>
                      <a:pt x="2034330" y="2201882"/>
                      <a:pt x="2073347" y="2166569"/>
                    </a:cubicBezTo>
                    <a:cubicBezTo>
                      <a:pt x="2282633" y="2271274"/>
                      <a:pt x="2282633" y="2271274"/>
                      <a:pt x="2282633" y="2271274"/>
                    </a:cubicBezTo>
                    <a:cubicBezTo>
                      <a:pt x="2393511" y="2142616"/>
                      <a:pt x="2393511" y="2142616"/>
                      <a:pt x="2393511" y="2142616"/>
                    </a:cubicBezTo>
                    <a:cubicBezTo>
                      <a:pt x="2262383" y="1949875"/>
                      <a:pt x="2262383" y="1949875"/>
                      <a:pt x="2262383" y="1949875"/>
                    </a:cubicBezTo>
                    <a:cubicBezTo>
                      <a:pt x="2288930" y="1910735"/>
                      <a:pt x="2311525" y="1869124"/>
                      <a:pt x="2333010" y="1827638"/>
                    </a:cubicBezTo>
                    <a:cubicBezTo>
                      <a:pt x="2566125" y="1843936"/>
                      <a:pt x="2566125" y="1843936"/>
                      <a:pt x="2566125" y="1843936"/>
                    </a:cubicBezTo>
                    <a:cubicBezTo>
                      <a:pt x="2620330" y="1683916"/>
                      <a:pt x="2620330" y="1683916"/>
                      <a:pt x="2620330" y="1683916"/>
                    </a:cubicBezTo>
                    <a:cubicBezTo>
                      <a:pt x="2426231" y="1555381"/>
                      <a:pt x="2426231" y="1555381"/>
                      <a:pt x="2426231" y="1555381"/>
                    </a:cubicBezTo>
                    <a:cubicBezTo>
                      <a:pt x="2436356" y="1503646"/>
                      <a:pt x="2442653" y="1452035"/>
                      <a:pt x="2446481" y="1400300"/>
                    </a:cubicBezTo>
                    <a:cubicBezTo>
                      <a:pt x="2667002" y="1325969"/>
                      <a:pt x="2667002" y="1325969"/>
                      <a:pt x="2667002" y="1325969"/>
                    </a:cubicBezTo>
                    <a:cubicBezTo>
                      <a:pt x="2655643" y="1155825"/>
                      <a:pt x="2655643" y="1155825"/>
                      <a:pt x="2655643" y="1155825"/>
                    </a:cubicBezTo>
                    <a:cubicBezTo>
                      <a:pt x="2426231" y="1112980"/>
                      <a:pt x="2426231" y="1112980"/>
                      <a:pt x="2426231" y="1112980"/>
                    </a:cubicBezTo>
                    <a:cubicBezTo>
                      <a:pt x="2417465" y="1067542"/>
                      <a:pt x="2404870" y="1020869"/>
                      <a:pt x="2389683" y="975555"/>
                    </a:cubicBezTo>
                    <a:cubicBezTo>
                      <a:pt x="2568718" y="821832"/>
                      <a:pt x="2568718" y="821832"/>
                      <a:pt x="2568718" y="821832"/>
                    </a:cubicBezTo>
                    <a:cubicBezTo>
                      <a:pt x="2494388" y="670578"/>
                      <a:pt x="2494388" y="670578"/>
                      <a:pt x="2494388" y="670578"/>
                    </a:cubicBezTo>
                    <a:cubicBezTo>
                      <a:pt x="2262383" y="718485"/>
                      <a:pt x="2262383" y="718485"/>
                      <a:pt x="2262383" y="718485"/>
                    </a:cubicBezTo>
                    <a:cubicBezTo>
                      <a:pt x="2233367" y="674282"/>
                      <a:pt x="2201882" y="632672"/>
                      <a:pt x="2167927" y="593655"/>
                    </a:cubicBezTo>
                    <a:cubicBezTo>
                      <a:pt x="2271273" y="384369"/>
                      <a:pt x="2271273" y="384369"/>
                      <a:pt x="2271273" y="384369"/>
                    </a:cubicBezTo>
                    <a:cubicBezTo>
                      <a:pt x="2142615" y="273491"/>
                      <a:pt x="2142615" y="273491"/>
                      <a:pt x="2142615" y="273491"/>
                    </a:cubicBezTo>
                    <a:cubicBezTo>
                      <a:pt x="1951110" y="404619"/>
                      <a:pt x="1951110" y="404619"/>
                      <a:pt x="1951110" y="404619"/>
                    </a:cubicBezTo>
                    <a:cubicBezTo>
                      <a:pt x="1910734" y="379430"/>
                      <a:pt x="1869124" y="355477"/>
                      <a:pt x="1827637" y="333993"/>
                    </a:cubicBezTo>
                    <a:cubicBezTo>
                      <a:pt x="1845170" y="100877"/>
                      <a:pt x="1845170" y="100877"/>
                      <a:pt x="1845170" y="100877"/>
                    </a:cubicBezTo>
                    <a:cubicBezTo>
                      <a:pt x="1683916" y="46672"/>
                      <a:pt x="1683916" y="46672"/>
                      <a:pt x="1683916" y="46672"/>
                    </a:cubicBezTo>
                    <a:cubicBezTo>
                      <a:pt x="1555381" y="240771"/>
                      <a:pt x="1555381" y="240771"/>
                      <a:pt x="1555381" y="240771"/>
                    </a:cubicBezTo>
                    <a:cubicBezTo>
                      <a:pt x="1504881" y="230646"/>
                      <a:pt x="1452035" y="224349"/>
                      <a:pt x="1400300" y="220521"/>
                    </a:cubicBezTo>
                    <a:cubicBezTo>
                      <a:pt x="1325969" y="0"/>
                      <a:pt x="1325969" y="0"/>
                      <a:pt x="1325969" y="0"/>
                    </a:cubicBezTo>
                    <a:cubicBezTo>
                      <a:pt x="1157059" y="11359"/>
                      <a:pt x="1157059" y="11359"/>
                      <a:pt x="1157059" y="11359"/>
                    </a:cubicBezTo>
                    <a:cubicBezTo>
                      <a:pt x="1114214" y="240771"/>
                      <a:pt x="1114214" y="240771"/>
                      <a:pt x="1114214" y="240771"/>
                    </a:cubicBezTo>
                    <a:cubicBezTo>
                      <a:pt x="1067542" y="249537"/>
                      <a:pt x="1020869" y="262132"/>
                      <a:pt x="975555" y="277319"/>
                    </a:cubicBezTo>
                    <a:cubicBezTo>
                      <a:pt x="823067" y="98284"/>
                      <a:pt x="823067" y="98284"/>
                      <a:pt x="823067" y="98284"/>
                    </a:cubicBezTo>
                    <a:cubicBezTo>
                      <a:pt x="670578" y="172615"/>
                      <a:pt x="670578" y="172615"/>
                      <a:pt x="670578" y="172615"/>
                    </a:cubicBezTo>
                    <a:cubicBezTo>
                      <a:pt x="718486" y="404619"/>
                      <a:pt x="718486" y="404619"/>
                      <a:pt x="718486" y="404619"/>
                    </a:cubicBezTo>
                    <a:cubicBezTo>
                      <a:pt x="674282" y="433635"/>
                      <a:pt x="632672" y="465121"/>
                      <a:pt x="593655" y="499076"/>
                    </a:cubicBezTo>
                    <a:cubicBezTo>
                      <a:pt x="384369" y="395729"/>
                      <a:pt x="384369" y="395729"/>
                      <a:pt x="384369" y="395729"/>
                    </a:cubicBezTo>
                    <a:cubicBezTo>
                      <a:pt x="273491" y="524387"/>
                      <a:pt x="273491" y="524387"/>
                      <a:pt x="273491" y="524387"/>
                    </a:cubicBezTo>
                    <a:cubicBezTo>
                      <a:pt x="405854" y="715893"/>
                      <a:pt x="405854" y="715893"/>
                      <a:pt x="405854" y="715893"/>
                    </a:cubicBezTo>
                    <a:cubicBezTo>
                      <a:pt x="379431" y="756268"/>
                      <a:pt x="355477" y="797879"/>
                      <a:pt x="333993" y="839365"/>
                    </a:cubicBezTo>
                    <a:cubicBezTo>
                      <a:pt x="102112" y="821832"/>
                      <a:pt x="102112" y="821832"/>
                      <a:pt x="102112" y="821832"/>
                    </a:cubicBezTo>
                    <a:cubicBezTo>
                      <a:pt x="46673" y="983087"/>
                      <a:pt x="46673" y="983087"/>
                      <a:pt x="46673" y="983087"/>
                    </a:cubicBezTo>
                    <a:cubicBezTo>
                      <a:pt x="242006" y="1111622"/>
                      <a:pt x="242006" y="1111622"/>
                      <a:pt x="242006" y="1111622"/>
                    </a:cubicBezTo>
                    <a:cubicBezTo>
                      <a:pt x="230646" y="1163357"/>
                      <a:pt x="224349" y="1214968"/>
                      <a:pt x="220522" y="1266703"/>
                    </a:cubicBezTo>
                    <a:cubicBezTo>
                      <a:pt x="0" y="1341034"/>
                      <a:pt x="0" y="1341034"/>
                      <a:pt x="0" y="1341034"/>
                    </a:cubicBezTo>
                    <a:cubicBezTo>
                      <a:pt x="11360" y="1509944"/>
                      <a:pt x="11360" y="1509944"/>
                      <a:pt x="11360" y="1509944"/>
                    </a:cubicBezTo>
                    <a:cubicBezTo>
                      <a:pt x="240771" y="1554023"/>
                      <a:pt x="240771" y="1554023"/>
                      <a:pt x="240771" y="1554023"/>
                    </a:cubicBezTo>
                    <a:cubicBezTo>
                      <a:pt x="250772" y="1599461"/>
                      <a:pt x="262132" y="1646134"/>
                      <a:pt x="278554" y="1691448"/>
                    </a:cubicBezTo>
                    <a:cubicBezTo>
                      <a:pt x="98284" y="1843936"/>
                      <a:pt x="98284" y="1843936"/>
                      <a:pt x="98284" y="1843936"/>
                    </a:cubicBezTo>
                    <a:cubicBezTo>
                      <a:pt x="173973" y="1996425"/>
                      <a:pt x="173973" y="1996425"/>
                      <a:pt x="173973" y="1996425"/>
                    </a:cubicBezTo>
                    <a:cubicBezTo>
                      <a:pt x="404619" y="1948518"/>
                      <a:pt x="404619" y="1948518"/>
                      <a:pt x="404619" y="1948518"/>
                    </a:cubicBezTo>
                    <a:cubicBezTo>
                      <a:pt x="433635" y="1992721"/>
                      <a:pt x="465120" y="2034331"/>
                      <a:pt x="500433" y="2073348"/>
                    </a:cubicBezTo>
                    <a:cubicBezTo>
                      <a:pt x="395729" y="2282634"/>
                      <a:pt x="395729" y="2282634"/>
                      <a:pt x="395729" y="2282634"/>
                    </a:cubicBezTo>
                    <a:cubicBezTo>
                      <a:pt x="524387" y="2393512"/>
                      <a:pt x="524387" y="2393512"/>
                      <a:pt x="524387" y="2393512"/>
                    </a:cubicBezTo>
                    <a:cubicBezTo>
                      <a:pt x="717127" y="2261149"/>
                      <a:pt x="717127" y="2261149"/>
                      <a:pt x="717127" y="2261149"/>
                    </a:cubicBezTo>
                    <a:cubicBezTo>
                      <a:pt x="756268" y="2287573"/>
                      <a:pt x="797878" y="2311526"/>
                      <a:pt x="840723" y="2333010"/>
                    </a:cubicBezTo>
                    <a:cubicBezTo>
                      <a:pt x="823067" y="2564891"/>
                      <a:pt x="823067" y="2564891"/>
                      <a:pt x="823067" y="2564891"/>
                    </a:cubicBezTo>
                    <a:cubicBezTo>
                      <a:pt x="983087" y="2620331"/>
                      <a:pt x="983087" y="2620331"/>
                      <a:pt x="983087" y="2620331"/>
                    </a:cubicBezTo>
                    <a:cubicBezTo>
                      <a:pt x="1111621" y="2426232"/>
                      <a:pt x="1111621" y="2426232"/>
                      <a:pt x="1111621" y="2426232"/>
                    </a:cubicBezTo>
                    <a:cubicBezTo>
                      <a:pt x="1163356" y="2436357"/>
                      <a:pt x="1214968" y="2442654"/>
                      <a:pt x="1266703" y="2446481"/>
                    </a:cubicBezTo>
                    <a:cubicBezTo>
                      <a:pt x="1341033" y="2667003"/>
                      <a:pt x="1341033" y="2667003"/>
                      <a:pt x="1341033" y="2667003"/>
                    </a:cubicBezTo>
                    <a:close/>
                  </a:path>
                </a:pathLst>
              </a:custGeom>
              <a:solidFill>
                <a:srgbClr val="C000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0" b="0" i="0" u="none" strike="noStrike" kern="0" cap="none" spc="0" normalizeH="0" baseline="0" noProof="0">
                  <a:ln>
                    <a:noFill/>
                  </a:ln>
                  <a:solidFill>
                    <a:srgbClr val="95A5A6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  <p:sp>
            <p:nvSpPr>
              <p:cNvPr id="50" name="Shape 384"/>
              <p:cNvSpPr/>
              <p:nvPr/>
            </p:nvSpPr>
            <p:spPr>
              <a:xfrm rot="10800000" flipH="1">
                <a:off x="3210688" y="4850333"/>
                <a:ext cx="1828557" cy="1829687"/>
              </a:xfrm>
              <a:prstGeom prst="ellipse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90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0" b="0" i="0" u="none" strike="noStrike" kern="0" cap="none" spc="0" normalizeH="0" baseline="0" noProof="0">
                  <a:ln>
                    <a:noFill/>
                  </a:ln>
                  <a:solidFill>
                    <a:srgbClr val="95A5A6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p:grpSp>
        <p:pic>
          <p:nvPicPr>
            <p:cNvPr id="5" name="Graphic 4" descr="Employee badge">
              <a:extLst>
                <a:ext uri="{FF2B5EF4-FFF2-40B4-BE49-F238E27FC236}">
                  <a16:creationId xmlns:a16="http://schemas.microsoft.com/office/drawing/2014/main" id="{FC8DFF39-5311-41CF-987B-D8FED3ED20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081296" y="1911712"/>
              <a:ext cx="697222" cy="697222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B0F783ED-ECE5-4C3A-B52C-D58E162E268C}"/>
              </a:ext>
            </a:extLst>
          </p:cNvPr>
          <p:cNvGrpSpPr/>
          <p:nvPr/>
        </p:nvGrpSpPr>
        <p:grpSpPr>
          <a:xfrm>
            <a:off x="2743200" y="1600200"/>
            <a:ext cx="1524000" cy="3909267"/>
            <a:chOff x="2743200" y="1600200"/>
            <a:chExt cx="1524000" cy="3909267"/>
          </a:xfrm>
        </p:grpSpPr>
        <p:grpSp>
          <p:nvGrpSpPr>
            <p:cNvPr id="87" name="Group 86"/>
            <p:cNvGrpSpPr/>
            <p:nvPr/>
          </p:nvGrpSpPr>
          <p:grpSpPr>
            <a:xfrm>
              <a:off x="2743200" y="3170148"/>
              <a:ext cx="1524000" cy="2339319"/>
              <a:chOff x="58833" y="4070244"/>
              <a:chExt cx="3946233" cy="3119097"/>
            </a:xfrm>
          </p:grpSpPr>
          <p:sp>
            <p:nvSpPr>
              <p:cNvPr id="88" name="Rectangle 87"/>
              <p:cNvSpPr/>
              <p:nvPr/>
            </p:nvSpPr>
            <p:spPr>
              <a:xfrm>
                <a:off x="363263" y="4070244"/>
                <a:ext cx="3123977" cy="779699"/>
              </a:xfrm>
              <a:prstGeom prst="rect">
                <a:avLst/>
              </a:prstGeom>
              <a:noFill/>
            </p:spPr>
            <p:txBody>
              <a:bodyPr wrap="square" anchor="b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600" b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venir LT Std 45 Book" panose="020B0502020203020204" pitchFamily="34" charset="0"/>
                    <a:cs typeface="+mn-cs"/>
                  </a:rPr>
                  <a:t>Employee 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600" b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venir LT Std 45 Book" panose="020B0502020203020204" pitchFamily="34" charset="0"/>
                    <a:cs typeface="+mn-cs"/>
                  </a:rPr>
                  <a:t>Contracts</a:t>
                </a:r>
              </a:p>
            </p:txBody>
          </p:sp>
          <p:sp>
            <p:nvSpPr>
              <p:cNvPr id="89" name="Rectangle 88"/>
              <p:cNvSpPr/>
              <p:nvPr/>
            </p:nvSpPr>
            <p:spPr>
              <a:xfrm>
                <a:off x="58833" y="4768161"/>
                <a:ext cx="3946233" cy="24211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venir LT Std 45 Book" panose="020B0502020203020204" pitchFamily="34" charset="0"/>
                    <a:cs typeface="+mn-cs"/>
                  </a:rPr>
                  <a:t>Project salaries </a:t>
                </a:r>
                <a:br>
                  <a:rPr lang="en-US" sz="14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venir LT Std 45 Book" panose="020B0502020203020204" pitchFamily="34" charset="0"/>
                    <a:cs typeface="+mn-cs"/>
                  </a:rPr>
                </a:br>
                <a:r>
                  <a:rPr lang="en-US" sz="14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venir LT Std 45 Book" panose="020B0502020203020204" pitchFamily="34" charset="0"/>
                    <a:cs typeface="+mn-cs"/>
                  </a:rPr>
                  <a:t>and benefits</a:t>
                </a:r>
                <a:br>
                  <a:rPr lang="en-US" sz="14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venir LT Std 45 Book" panose="020B0502020203020204" pitchFamily="34" charset="0"/>
                    <a:cs typeface="+mn-cs"/>
                  </a:rPr>
                </a:br>
                <a:r>
                  <a:rPr lang="en-US" sz="14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venir LT Std 45 Book" panose="020B0502020203020204" pitchFamily="34" charset="0"/>
                    <a:cs typeface="+mn-cs"/>
                  </a:rPr>
                  <a:t>for all staff, including nine collectively bargained employee contracts</a:t>
                </a:r>
              </a:p>
            </p:txBody>
          </p:sp>
        </p:grpSp>
        <p:grpSp>
          <p:nvGrpSpPr>
            <p:cNvPr id="84" name="Group 83"/>
            <p:cNvGrpSpPr/>
            <p:nvPr/>
          </p:nvGrpSpPr>
          <p:grpSpPr>
            <a:xfrm>
              <a:off x="2743200" y="1600200"/>
              <a:ext cx="1415093" cy="1415093"/>
              <a:chOff x="2791465" y="4431675"/>
              <a:chExt cx="2667002" cy="2667003"/>
            </a:xfrm>
          </p:grpSpPr>
          <p:sp>
            <p:nvSpPr>
              <p:cNvPr id="85" name="Freeform: Shape 8"/>
              <p:cNvSpPr/>
              <p:nvPr/>
            </p:nvSpPr>
            <p:spPr>
              <a:xfrm rot="10800000" flipH="1">
                <a:off x="2791465" y="4431675"/>
                <a:ext cx="2667002" cy="2667003"/>
              </a:xfrm>
              <a:custGeom>
                <a:avLst/>
                <a:gdLst>
                  <a:gd name="connsiteX0" fmla="*/ 1341033 w 2667002"/>
                  <a:gd name="connsiteY0" fmla="*/ 2667003 h 2667003"/>
                  <a:gd name="connsiteX1" fmla="*/ 1511178 w 2667002"/>
                  <a:gd name="connsiteY1" fmla="*/ 2655643 h 2667003"/>
                  <a:gd name="connsiteX2" fmla="*/ 1554023 w 2667002"/>
                  <a:gd name="connsiteY2" fmla="*/ 2426232 h 2667003"/>
                  <a:gd name="connsiteX3" fmla="*/ 1691447 w 2667002"/>
                  <a:gd name="connsiteY3" fmla="*/ 2389684 h 2667003"/>
                  <a:gd name="connsiteX4" fmla="*/ 1845170 w 2667002"/>
                  <a:gd name="connsiteY4" fmla="*/ 2568719 h 2667003"/>
                  <a:gd name="connsiteX5" fmla="*/ 1996424 w 2667002"/>
                  <a:gd name="connsiteY5" fmla="*/ 2494389 h 2667003"/>
                  <a:gd name="connsiteX6" fmla="*/ 1948517 w 2667002"/>
                  <a:gd name="connsiteY6" fmla="*/ 2262384 h 2667003"/>
                  <a:gd name="connsiteX7" fmla="*/ 2073347 w 2667002"/>
                  <a:gd name="connsiteY7" fmla="*/ 2166569 h 2667003"/>
                  <a:gd name="connsiteX8" fmla="*/ 2282633 w 2667002"/>
                  <a:gd name="connsiteY8" fmla="*/ 2271274 h 2667003"/>
                  <a:gd name="connsiteX9" fmla="*/ 2393511 w 2667002"/>
                  <a:gd name="connsiteY9" fmla="*/ 2142616 h 2667003"/>
                  <a:gd name="connsiteX10" fmla="*/ 2262383 w 2667002"/>
                  <a:gd name="connsiteY10" fmla="*/ 1949875 h 2667003"/>
                  <a:gd name="connsiteX11" fmla="*/ 2333010 w 2667002"/>
                  <a:gd name="connsiteY11" fmla="*/ 1827638 h 2667003"/>
                  <a:gd name="connsiteX12" fmla="*/ 2566125 w 2667002"/>
                  <a:gd name="connsiteY12" fmla="*/ 1843936 h 2667003"/>
                  <a:gd name="connsiteX13" fmla="*/ 2620330 w 2667002"/>
                  <a:gd name="connsiteY13" fmla="*/ 1683916 h 2667003"/>
                  <a:gd name="connsiteX14" fmla="*/ 2426231 w 2667002"/>
                  <a:gd name="connsiteY14" fmla="*/ 1555381 h 2667003"/>
                  <a:gd name="connsiteX15" fmla="*/ 2446481 w 2667002"/>
                  <a:gd name="connsiteY15" fmla="*/ 1400300 h 2667003"/>
                  <a:gd name="connsiteX16" fmla="*/ 2667002 w 2667002"/>
                  <a:gd name="connsiteY16" fmla="*/ 1325969 h 2667003"/>
                  <a:gd name="connsiteX17" fmla="*/ 2655643 w 2667002"/>
                  <a:gd name="connsiteY17" fmla="*/ 1155825 h 2667003"/>
                  <a:gd name="connsiteX18" fmla="*/ 2426231 w 2667002"/>
                  <a:gd name="connsiteY18" fmla="*/ 1112980 h 2667003"/>
                  <a:gd name="connsiteX19" fmla="*/ 2389683 w 2667002"/>
                  <a:gd name="connsiteY19" fmla="*/ 975555 h 2667003"/>
                  <a:gd name="connsiteX20" fmla="*/ 2568718 w 2667002"/>
                  <a:gd name="connsiteY20" fmla="*/ 821832 h 2667003"/>
                  <a:gd name="connsiteX21" fmla="*/ 2494388 w 2667002"/>
                  <a:gd name="connsiteY21" fmla="*/ 670578 h 2667003"/>
                  <a:gd name="connsiteX22" fmla="*/ 2262383 w 2667002"/>
                  <a:gd name="connsiteY22" fmla="*/ 718485 h 2667003"/>
                  <a:gd name="connsiteX23" fmla="*/ 2167927 w 2667002"/>
                  <a:gd name="connsiteY23" fmla="*/ 593655 h 2667003"/>
                  <a:gd name="connsiteX24" fmla="*/ 2271273 w 2667002"/>
                  <a:gd name="connsiteY24" fmla="*/ 384369 h 2667003"/>
                  <a:gd name="connsiteX25" fmla="*/ 2142615 w 2667002"/>
                  <a:gd name="connsiteY25" fmla="*/ 273491 h 2667003"/>
                  <a:gd name="connsiteX26" fmla="*/ 1951110 w 2667002"/>
                  <a:gd name="connsiteY26" fmla="*/ 404619 h 2667003"/>
                  <a:gd name="connsiteX27" fmla="*/ 1827637 w 2667002"/>
                  <a:gd name="connsiteY27" fmla="*/ 333993 h 2667003"/>
                  <a:gd name="connsiteX28" fmla="*/ 1845170 w 2667002"/>
                  <a:gd name="connsiteY28" fmla="*/ 100877 h 2667003"/>
                  <a:gd name="connsiteX29" fmla="*/ 1683916 w 2667002"/>
                  <a:gd name="connsiteY29" fmla="*/ 46672 h 2667003"/>
                  <a:gd name="connsiteX30" fmla="*/ 1555381 w 2667002"/>
                  <a:gd name="connsiteY30" fmla="*/ 240771 h 2667003"/>
                  <a:gd name="connsiteX31" fmla="*/ 1400300 w 2667002"/>
                  <a:gd name="connsiteY31" fmla="*/ 220521 h 2667003"/>
                  <a:gd name="connsiteX32" fmla="*/ 1325969 w 2667002"/>
                  <a:gd name="connsiteY32" fmla="*/ 0 h 2667003"/>
                  <a:gd name="connsiteX33" fmla="*/ 1157059 w 2667002"/>
                  <a:gd name="connsiteY33" fmla="*/ 11359 h 2667003"/>
                  <a:gd name="connsiteX34" fmla="*/ 1114214 w 2667002"/>
                  <a:gd name="connsiteY34" fmla="*/ 240771 h 2667003"/>
                  <a:gd name="connsiteX35" fmla="*/ 975555 w 2667002"/>
                  <a:gd name="connsiteY35" fmla="*/ 277319 h 2667003"/>
                  <a:gd name="connsiteX36" fmla="*/ 823067 w 2667002"/>
                  <a:gd name="connsiteY36" fmla="*/ 98284 h 2667003"/>
                  <a:gd name="connsiteX37" fmla="*/ 670578 w 2667002"/>
                  <a:gd name="connsiteY37" fmla="*/ 172615 h 2667003"/>
                  <a:gd name="connsiteX38" fmla="*/ 718486 w 2667002"/>
                  <a:gd name="connsiteY38" fmla="*/ 404619 h 2667003"/>
                  <a:gd name="connsiteX39" fmla="*/ 593655 w 2667002"/>
                  <a:gd name="connsiteY39" fmla="*/ 499076 h 2667003"/>
                  <a:gd name="connsiteX40" fmla="*/ 384369 w 2667002"/>
                  <a:gd name="connsiteY40" fmla="*/ 395729 h 2667003"/>
                  <a:gd name="connsiteX41" fmla="*/ 273491 w 2667002"/>
                  <a:gd name="connsiteY41" fmla="*/ 524387 h 2667003"/>
                  <a:gd name="connsiteX42" fmla="*/ 405854 w 2667002"/>
                  <a:gd name="connsiteY42" fmla="*/ 715893 h 2667003"/>
                  <a:gd name="connsiteX43" fmla="*/ 333993 w 2667002"/>
                  <a:gd name="connsiteY43" fmla="*/ 839365 h 2667003"/>
                  <a:gd name="connsiteX44" fmla="*/ 102112 w 2667002"/>
                  <a:gd name="connsiteY44" fmla="*/ 821832 h 2667003"/>
                  <a:gd name="connsiteX45" fmla="*/ 46673 w 2667002"/>
                  <a:gd name="connsiteY45" fmla="*/ 983087 h 2667003"/>
                  <a:gd name="connsiteX46" fmla="*/ 242006 w 2667002"/>
                  <a:gd name="connsiteY46" fmla="*/ 1111622 h 2667003"/>
                  <a:gd name="connsiteX47" fmla="*/ 220522 w 2667002"/>
                  <a:gd name="connsiteY47" fmla="*/ 1266703 h 2667003"/>
                  <a:gd name="connsiteX48" fmla="*/ 0 w 2667002"/>
                  <a:gd name="connsiteY48" fmla="*/ 1341034 h 2667003"/>
                  <a:gd name="connsiteX49" fmla="*/ 11360 w 2667002"/>
                  <a:gd name="connsiteY49" fmla="*/ 1509944 h 2667003"/>
                  <a:gd name="connsiteX50" fmla="*/ 240771 w 2667002"/>
                  <a:gd name="connsiteY50" fmla="*/ 1554023 h 2667003"/>
                  <a:gd name="connsiteX51" fmla="*/ 278554 w 2667002"/>
                  <a:gd name="connsiteY51" fmla="*/ 1691448 h 2667003"/>
                  <a:gd name="connsiteX52" fmla="*/ 98284 w 2667002"/>
                  <a:gd name="connsiteY52" fmla="*/ 1843936 h 2667003"/>
                  <a:gd name="connsiteX53" fmla="*/ 173973 w 2667002"/>
                  <a:gd name="connsiteY53" fmla="*/ 1996425 h 2667003"/>
                  <a:gd name="connsiteX54" fmla="*/ 404619 w 2667002"/>
                  <a:gd name="connsiteY54" fmla="*/ 1948518 h 2667003"/>
                  <a:gd name="connsiteX55" fmla="*/ 500433 w 2667002"/>
                  <a:gd name="connsiteY55" fmla="*/ 2073348 h 2667003"/>
                  <a:gd name="connsiteX56" fmla="*/ 395729 w 2667002"/>
                  <a:gd name="connsiteY56" fmla="*/ 2282634 h 2667003"/>
                  <a:gd name="connsiteX57" fmla="*/ 524387 w 2667002"/>
                  <a:gd name="connsiteY57" fmla="*/ 2393512 h 2667003"/>
                  <a:gd name="connsiteX58" fmla="*/ 717127 w 2667002"/>
                  <a:gd name="connsiteY58" fmla="*/ 2261149 h 2667003"/>
                  <a:gd name="connsiteX59" fmla="*/ 840723 w 2667002"/>
                  <a:gd name="connsiteY59" fmla="*/ 2333010 h 2667003"/>
                  <a:gd name="connsiteX60" fmla="*/ 823067 w 2667002"/>
                  <a:gd name="connsiteY60" fmla="*/ 2564891 h 2667003"/>
                  <a:gd name="connsiteX61" fmla="*/ 983087 w 2667002"/>
                  <a:gd name="connsiteY61" fmla="*/ 2620331 h 2667003"/>
                  <a:gd name="connsiteX62" fmla="*/ 1111621 w 2667002"/>
                  <a:gd name="connsiteY62" fmla="*/ 2426232 h 2667003"/>
                  <a:gd name="connsiteX63" fmla="*/ 1266703 w 2667002"/>
                  <a:gd name="connsiteY63" fmla="*/ 2446481 h 2667003"/>
                  <a:gd name="connsiteX64" fmla="*/ 1341033 w 2667002"/>
                  <a:gd name="connsiteY64" fmla="*/ 2667003 h 2667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2667002" h="2667003">
                    <a:moveTo>
                      <a:pt x="1341033" y="2667003"/>
                    </a:moveTo>
                    <a:cubicBezTo>
                      <a:pt x="1511178" y="2655643"/>
                      <a:pt x="1511178" y="2655643"/>
                      <a:pt x="1511178" y="2655643"/>
                    </a:cubicBezTo>
                    <a:cubicBezTo>
                      <a:pt x="1554023" y="2426232"/>
                      <a:pt x="1554023" y="2426232"/>
                      <a:pt x="1554023" y="2426232"/>
                    </a:cubicBezTo>
                    <a:cubicBezTo>
                      <a:pt x="1599461" y="2417465"/>
                      <a:pt x="1646133" y="2404871"/>
                      <a:pt x="1691447" y="2389684"/>
                    </a:cubicBezTo>
                    <a:cubicBezTo>
                      <a:pt x="1845170" y="2568719"/>
                      <a:pt x="1845170" y="2568719"/>
                      <a:pt x="1845170" y="2568719"/>
                    </a:cubicBezTo>
                    <a:cubicBezTo>
                      <a:pt x="1996424" y="2494389"/>
                      <a:pt x="1996424" y="2494389"/>
                      <a:pt x="1996424" y="2494389"/>
                    </a:cubicBezTo>
                    <a:cubicBezTo>
                      <a:pt x="1948517" y="2262384"/>
                      <a:pt x="1948517" y="2262384"/>
                      <a:pt x="1948517" y="2262384"/>
                    </a:cubicBezTo>
                    <a:cubicBezTo>
                      <a:pt x="1992720" y="2233368"/>
                      <a:pt x="2034330" y="2201882"/>
                      <a:pt x="2073347" y="2166569"/>
                    </a:cubicBezTo>
                    <a:cubicBezTo>
                      <a:pt x="2282633" y="2271274"/>
                      <a:pt x="2282633" y="2271274"/>
                      <a:pt x="2282633" y="2271274"/>
                    </a:cubicBezTo>
                    <a:cubicBezTo>
                      <a:pt x="2393511" y="2142616"/>
                      <a:pt x="2393511" y="2142616"/>
                      <a:pt x="2393511" y="2142616"/>
                    </a:cubicBezTo>
                    <a:cubicBezTo>
                      <a:pt x="2262383" y="1949875"/>
                      <a:pt x="2262383" y="1949875"/>
                      <a:pt x="2262383" y="1949875"/>
                    </a:cubicBezTo>
                    <a:cubicBezTo>
                      <a:pt x="2288930" y="1910735"/>
                      <a:pt x="2311525" y="1869124"/>
                      <a:pt x="2333010" y="1827638"/>
                    </a:cubicBezTo>
                    <a:cubicBezTo>
                      <a:pt x="2566125" y="1843936"/>
                      <a:pt x="2566125" y="1843936"/>
                      <a:pt x="2566125" y="1843936"/>
                    </a:cubicBezTo>
                    <a:cubicBezTo>
                      <a:pt x="2620330" y="1683916"/>
                      <a:pt x="2620330" y="1683916"/>
                      <a:pt x="2620330" y="1683916"/>
                    </a:cubicBezTo>
                    <a:cubicBezTo>
                      <a:pt x="2426231" y="1555381"/>
                      <a:pt x="2426231" y="1555381"/>
                      <a:pt x="2426231" y="1555381"/>
                    </a:cubicBezTo>
                    <a:cubicBezTo>
                      <a:pt x="2436356" y="1503646"/>
                      <a:pt x="2442653" y="1452035"/>
                      <a:pt x="2446481" y="1400300"/>
                    </a:cubicBezTo>
                    <a:cubicBezTo>
                      <a:pt x="2667002" y="1325969"/>
                      <a:pt x="2667002" y="1325969"/>
                      <a:pt x="2667002" y="1325969"/>
                    </a:cubicBezTo>
                    <a:cubicBezTo>
                      <a:pt x="2655643" y="1155825"/>
                      <a:pt x="2655643" y="1155825"/>
                      <a:pt x="2655643" y="1155825"/>
                    </a:cubicBezTo>
                    <a:cubicBezTo>
                      <a:pt x="2426231" y="1112980"/>
                      <a:pt x="2426231" y="1112980"/>
                      <a:pt x="2426231" y="1112980"/>
                    </a:cubicBezTo>
                    <a:cubicBezTo>
                      <a:pt x="2417465" y="1067542"/>
                      <a:pt x="2404870" y="1020869"/>
                      <a:pt x="2389683" y="975555"/>
                    </a:cubicBezTo>
                    <a:cubicBezTo>
                      <a:pt x="2568718" y="821832"/>
                      <a:pt x="2568718" y="821832"/>
                      <a:pt x="2568718" y="821832"/>
                    </a:cubicBezTo>
                    <a:cubicBezTo>
                      <a:pt x="2494388" y="670578"/>
                      <a:pt x="2494388" y="670578"/>
                      <a:pt x="2494388" y="670578"/>
                    </a:cubicBezTo>
                    <a:cubicBezTo>
                      <a:pt x="2262383" y="718485"/>
                      <a:pt x="2262383" y="718485"/>
                      <a:pt x="2262383" y="718485"/>
                    </a:cubicBezTo>
                    <a:cubicBezTo>
                      <a:pt x="2233367" y="674282"/>
                      <a:pt x="2201882" y="632672"/>
                      <a:pt x="2167927" y="593655"/>
                    </a:cubicBezTo>
                    <a:cubicBezTo>
                      <a:pt x="2271273" y="384369"/>
                      <a:pt x="2271273" y="384369"/>
                      <a:pt x="2271273" y="384369"/>
                    </a:cubicBezTo>
                    <a:cubicBezTo>
                      <a:pt x="2142615" y="273491"/>
                      <a:pt x="2142615" y="273491"/>
                      <a:pt x="2142615" y="273491"/>
                    </a:cubicBezTo>
                    <a:cubicBezTo>
                      <a:pt x="1951110" y="404619"/>
                      <a:pt x="1951110" y="404619"/>
                      <a:pt x="1951110" y="404619"/>
                    </a:cubicBezTo>
                    <a:cubicBezTo>
                      <a:pt x="1910734" y="379430"/>
                      <a:pt x="1869124" y="355477"/>
                      <a:pt x="1827637" y="333993"/>
                    </a:cubicBezTo>
                    <a:cubicBezTo>
                      <a:pt x="1845170" y="100877"/>
                      <a:pt x="1845170" y="100877"/>
                      <a:pt x="1845170" y="100877"/>
                    </a:cubicBezTo>
                    <a:cubicBezTo>
                      <a:pt x="1683916" y="46672"/>
                      <a:pt x="1683916" y="46672"/>
                      <a:pt x="1683916" y="46672"/>
                    </a:cubicBezTo>
                    <a:cubicBezTo>
                      <a:pt x="1555381" y="240771"/>
                      <a:pt x="1555381" y="240771"/>
                      <a:pt x="1555381" y="240771"/>
                    </a:cubicBezTo>
                    <a:cubicBezTo>
                      <a:pt x="1504881" y="230646"/>
                      <a:pt x="1452035" y="224349"/>
                      <a:pt x="1400300" y="220521"/>
                    </a:cubicBezTo>
                    <a:cubicBezTo>
                      <a:pt x="1325969" y="0"/>
                      <a:pt x="1325969" y="0"/>
                      <a:pt x="1325969" y="0"/>
                    </a:cubicBezTo>
                    <a:cubicBezTo>
                      <a:pt x="1157059" y="11359"/>
                      <a:pt x="1157059" y="11359"/>
                      <a:pt x="1157059" y="11359"/>
                    </a:cubicBezTo>
                    <a:cubicBezTo>
                      <a:pt x="1114214" y="240771"/>
                      <a:pt x="1114214" y="240771"/>
                      <a:pt x="1114214" y="240771"/>
                    </a:cubicBezTo>
                    <a:cubicBezTo>
                      <a:pt x="1067542" y="249537"/>
                      <a:pt x="1020869" y="262132"/>
                      <a:pt x="975555" y="277319"/>
                    </a:cubicBezTo>
                    <a:cubicBezTo>
                      <a:pt x="823067" y="98284"/>
                      <a:pt x="823067" y="98284"/>
                      <a:pt x="823067" y="98284"/>
                    </a:cubicBezTo>
                    <a:cubicBezTo>
                      <a:pt x="670578" y="172615"/>
                      <a:pt x="670578" y="172615"/>
                      <a:pt x="670578" y="172615"/>
                    </a:cubicBezTo>
                    <a:cubicBezTo>
                      <a:pt x="718486" y="404619"/>
                      <a:pt x="718486" y="404619"/>
                      <a:pt x="718486" y="404619"/>
                    </a:cubicBezTo>
                    <a:cubicBezTo>
                      <a:pt x="674282" y="433635"/>
                      <a:pt x="632672" y="465121"/>
                      <a:pt x="593655" y="499076"/>
                    </a:cubicBezTo>
                    <a:cubicBezTo>
                      <a:pt x="384369" y="395729"/>
                      <a:pt x="384369" y="395729"/>
                      <a:pt x="384369" y="395729"/>
                    </a:cubicBezTo>
                    <a:cubicBezTo>
                      <a:pt x="273491" y="524387"/>
                      <a:pt x="273491" y="524387"/>
                      <a:pt x="273491" y="524387"/>
                    </a:cubicBezTo>
                    <a:cubicBezTo>
                      <a:pt x="405854" y="715893"/>
                      <a:pt x="405854" y="715893"/>
                      <a:pt x="405854" y="715893"/>
                    </a:cubicBezTo>
                    <a:cubicBezTo>
                      <a:pt x="379431" y="756268"/>
                      <a:pt x="355477" y="797879"/>
                      <a:pt x="333993" y="839365"/>
                    </a:cubicBezTo>
                    <a:cubicBezTo>
                      <a:pt x="102112" y="821832"/>
                      <a:pt x="102112" y="821832"/>
                      <a:pt x="102112" y="821832"/>
                    </a:cubicBezTo>
                    <a:cubicBezTo>
                      <a:pt x="46673" y="983087"/>
                      <a:pt x="46673" y="983087"/>
                      <a:pt x="46673" y="983087"/>
                    </a:cubicBezTo>
                    <a:cubicBezTo>
                      <a:pt x="242006" y="1111622"/>
                      <a:pt x="242006" y="1111622"/>
                      <a:pt x="242006" y="1111622"/>
                    </a:cubicBezTo>
                    <a:cubicBezTo>
                      <a:pt x="230646" y="1163357"/>
                      <a:pt x="224349" y="1214968"/>
                      <a:pt x="220522" y="1266703"/>
                    </a:cubicBezTo>
                    <a:cubicBezTo>
                      <a:pt x="0" y="1341034"/>
                      <a:pt x="0" y="1341034"/>
                      <a:pt x="0" y="1341034"/>
                    </a:cubicBezTo>
                    <a:cubicBezTo>
                      <a:pt x="11360" y="1509944"/>
                      <a:pt x="11360" y="1509944"/>
                      <a:pt x="11360" y="1509944"/>
                    </a:cubicBezTo>
                    <a:cubicBezTo>
                      <a:pt x="240771" y="1554023"/>
                      <a:pt x="240771" y="1554023"/>
                      <a:pt x="240771" y="1554023"/>
                    </a:cubicBezTo>
                    <a:cubicBezTo>
                      <a:pt x="250772" y="1599461"/>
                      <a:pt x="262132" y="1646134"/>
                      <a:pt x="278554" y="1691448"/>
                    </a:cubicBezTo>
                    <a:cubicBezTo>
                      <a:pt x="98284" y="1843936"/>
                      <a:pt x="98284" y="1843936"/>
                      <a:pt x="98284" y="1843936"/>
                    </a:cubicBezTo>
                    <a:cubicBezTo>
                      <a:pt x="173973" y="1996425"/>
                      <a:pt x="173973" y="1996425"/>
                      <a:pt x="173973" y="1996425"/>
                    </a:cubicBezTo>
                    <a:cubicBezTo>
                      <a:pt x="404619" y="1948518"/>
                      <a:pt x="404619" y="1948518"/>
                      <a:pt x="404619" y="1948518"/>
                    </a:cubicBezTo>
                    <a:cubicBezTo>
                      <a:pt x="433635" y="1992721"/>
                      <a:pt x="465120" y="2034331"/>
                      <a:pt x="500433" y="2073348"/>
                    </a:cubicBezTo>
                    <a:cubicBezTo>
                      <a:pt x="395729" y="2282634"/>
                      <a:pt x="395729" y="2282634"/>
                      <a:pt x="395729" y="2282634"/>
                    </a:cubicBezTo>
                    <a:cubicBezTo>
                      <a:pt x="524387" y="2393512"/>
                      <a:pt x="524387" y="2393512"/>
                      <a:pt x="524387" y="2393512"/>
                    </a:cubicBezTo>
                    <a:cubicBezTo>
                      <a:pt x="717127" y="2261149"/>
                      <a:pt x="717127" y="2261149"/>
                      <a:pt x="717127" y="2261149"/>
                    </a:cubicBezTo>
                    <a:cubicBezTo>
                      <a:pt x="756268" y="2287573"/>
                      <a:pt x="797878" y="2311526"/>
                      <a:pt x="840723" y="2333010"/>
                    </a:cubicBezTo>
                    <a:cubicBezTo>
                      <a:pt x="823067" y="2564891"/>
                      <a:pt x="823067" y="2564891"/>
                      <a:pt x="823067" y="2564891"/>
                    </a:cubicBezTo>
                    <a:cubicBezTo>
                      <a:pt x="983087" y="2620331"/>
                      <a:pt x="983087" y="2620331"/>
                      <a:pt x="983087" y="2620331"/>
                    </a:cubicBezTo>
                    <a:cubicBezTo>
                      <a:pt x="1111621" y="2426232"/>
                      <a:pt x="1111621" y="2426232"/>
                      <a:pt x="1111621" y="2426232"/>
                    </a:cubicBezTo>
                    <a:cubicBezTo>
                      <a:pt x="1163356" y="2436357"/>
                      <a:pt x="1214968" y="2442654"/>
                      <a:pt x="1266703" y="2446481"/>
                    </a:cubicBezTo>
                    <a:cubicBezTo>
                      <a:pt x="1341033" y="2667003"/>
                      <a:pt x="1341033" y="2667003"/>
                      <a:pt x="1341033" y="2667003"/>
                    </a:cubicBez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0" b="0" i="0" u="none" strike="noStrike" kern="0" cap="none" spc="0" normalizeH="0" baseline="0" noProof="0">
                  <a:ln>
                    <a:noFill/>
                  </a:ln>
                  <a:solidFill>
                    <a:srgbClr val="95A5A6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  <p:sp>
            <p:nvSpPr>
              <p:cNvPr id="86" name="Shape 384"/>
              <p:cNvSpPr/>
              <p:nvPr/>
            </p:nvSpPr>
            <p:spPr>
              <a:xfrm rot="10800000" flipH="1">
                <a:off x="3210688" y="4850333"/>
                <a:ext cx="1828557" cy="1829687"/>
              </a:xfrm>
              <a:prstGeom prst="ellipse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90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0" b="0" i="0" u="none" strike="noStrike" kern="0" cap="none" spc="0" normalizeH="0" baseline="0" noProof="0">
                  <a:ln>
                    <a:noFill/>
                  </a:ln>
                  <a:solidFill>
                    <a:srgbClr val="95A5A6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p:grpSp>
        <p:pic>
          <p:nvPicPr>
            <p:cNvPr id="9" name="Graphic 8" descr="Calculator">
              <a:extLst>
                <a:ext uri="{FF2B5EF4-FFF2-40B4-BE49-F238E27FC236}">
                  <a16:creationId xmlns:a16="http://schemas.microsoft.com/office/drawing/2014/main" id="{3F23E904-B0CA-41CC-82F7-154F05867A1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122962" y="1980092"/>
              <a:ext cx="655308" cy="6553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7945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Kindergarten Enrollments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2497516"/>
              </p:ext>
            </p:extLst>
          </p:nvPr>
        </p:nvGraphicFramePr>
        <p:xfrm>
          <a:off x="838200" y="1371600"/>
          <a:ext cx="76200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85800" y="5867400"/>
            <a:ext cx="38862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*2024-25 and forward projected enrollments from Demographer’s 2023 report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E8A1F9-EB32-449B-8178-71AE51F2C776}"/>
              </a:ext>
            </a:extLst>
          </p:cNvPr>
          <p:cNvSpPr txBox="1"/>
          <p:nvPr/>
        </p:nvSpPr>
        <p:spPr>
          <a:xfrm>
            <a:off x="5562600" y="990600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rgbClr val="0070C0"/>
                </a:solidFill>
                <a:latin typeface="Avenir LT Std 45 Book" panose="020B0502020203020204" pitchFamily="34" charset="0"/>
              </a:rPr>
              <a:t>Projections versus Actuals</a:t>
            </a:r>
          </a:p>
        </p:txBody>
      </p:sp>
    </p:spTree>
    <p:extLst>
      <p:ext uri="{BB962C8B-B14F-4D97-AF65-F5344CB8AC3E}">
        <p14:creationId xmlns:p14="http://schemas.microsoft.com/office/powerpoint/2010/main" val="256079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Kindergarten Enrollments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404308"/>
              </p:ext>
            </p:extLst>
          </p:nvPr>
        </p:nvGraphicFramePr>
        <p:xfrm>
          <a:off x="457200" y="1447800"/>
          <a:ext cx="81534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58939BE-FB1E-4938-BD76-97FD66BA8DED}"/>
              </a:ext>
            </a:extLst>
          </p:cNvPr>
          <p:cNvSpPr/>
          <p:nvPr/>
        </p:nvSpPr>
        <p:spPr bwMode="auto">
          <a:xfrm>
            <a:off x="7933888" y="2438400"/>
            <a:ext cx="434454" cy="2895600"/>
          </a:xfrm>
          <a:prstGeom prst="rect">
            <a:avLst/>
          </a:prstGeom>
          <a:noFill/>
          <a:ln w="28575" cap="flat" cmpd="sng" algn="ctr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EE89060-B85B-4646-A7C3-A98EBC5F53B3}"/>
              </a:ext>
            </a:extLst>
          </p:cNvPr>
          <p:cNvGrpSpPr/>
          <p:nvPr/>
        </p:nvGrpSpPr>
        <p:grpSpPr>
          <a:xfrm>
            <a:off x="3886200" y="1066800"/>
            <a:ext cx="4377907" cy="600164"/>
            <a:chOff x="3858551" y="1447800"/>
            <a:chExt cx="4392745" cy="600164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0886ECE-918D-4E9E-A526-C932E7B5A4CC}"/>
                </a:ext>
              </a:extLst>
            </p:cNvPr>
            <p:cNvSpPr txBox="1"/>
            <p:nvPr/>
          </p:nvSpPr>
          <p:spPr>
            <a:xfrm>
              <a:off x="3858551" y="1447800"/>
              <a:ext cx="3669997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C00000"/>
                  </a:solidFill>
                  <a:latin typeface="Avenir LT Std 45 Book" panose="020B0502020203020204" pitchFamily="34" charset="0"/>
                </a:rPr>
                <a:t>Based on average of prior three years of kindergarten registrations, we expect an additional 127 students to be registered between February and September. </a:t>
              </a:r>
            </a:p>
          </p:txBody>
        </p:sp>
        <p:sp>
          <p:nvSpPr>
            <p:cNvPr id="28" name="Arrow: Bent 27">
              <a:extLst>
                <a:ext uri="{FF2B5EF4-FFF2-40B4-BE49-F238E27FC236}">
                  <a16:creationId xmlns:a16="http://schemas.microsoft.com/office/drawing/2014/main" id="{D29FE56F-0D77-4DB6-A009-838F39AF2B5C}"/>
                </a:ext>
              </a:extLst>
            </p:cNvPr>
            <p:cNvSpPr/>
            <p:nvPr/>
          </p:nvSpPr>
          <p:spPr bwMode="auto">
            <a:xfrm rot="5400000">
              <a:off x="7707047" y="1436953"/>
              <a:ext cx="381001" cy="707497"/>
            </a:xfrm>
            <a:prstGeom prst="bentArrow">
              <a:avLst>
                <a:gd name="adj1" fmla="val 16543"/>
                <a:gd name="adj2" fmla="val 25000"/>
                <a:gd name="adj3" fmla="val 25000"/>
                <a:gd name="adj4" fmla="val 21763"/>
              </a:avLst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DE7FEE9E-EA6A-4A68-8168-CDE38AE0EB98}"/>
              </a:ext>
            </a:extLst>
          </p:cNvPr>
          <p:cNvSpPr txBox="1"/>
          <p:nvPr/>
        </p:nvSpPr>
        <p:spPr>
          <a:xfrm>
            <a:off x="1219200" y="1143000"/>
            <a:ext cx="203916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70C0"/>
                </a:solidFill>
                <a:latin typeface="Avenir LT Std 45 Book" panose="020B0502020203020204" pitchFamily="34" charset="0"/>
              </a:rPr>
              <a:t>Timing of Actual K Registrations</a:t>
            </a:r>
          </a:p>
        </p:txBody>
      </p:sp>
    </p:spTree>
    <p:extLst>
      <p:ext uri="{BB962C8B-B14F-4D97-AF65-F5344CB8AC3E}">
        <p14:creationId xmlns:p14="http://schemas.microsoft.com/office/powerpoint/2010/main" val="194829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33333E-6 L 0.00035 -0.2555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1277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Kindergarten Enrollments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5169933"/>
              </p:ext>
            </p:extLst>
          </p:nvPr>
        </p:nvGraphicFramePr>
        <p:xfrm>
          <a:off x="533400" y="1371600"/>
          <a:ext cx="8001000" cy="4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57530" y="2370826"/>
            <a:ext cx="6857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448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76399" y="2320504"/>
            <a:ext cx="6858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461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344948" y="2472904"/>
            <a:ext cx="609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428</a:t>
            </a:r>
          </a:p>
        </p:txBody>
      </p:sp>
      <p:sp>
        <p:nvSpPr>
          <p:cNvPr id="11" name="TextBox 16"/>
          <p:cNvSpPr txBox="1"/>
          <p:nvPr/>
        </p:nvSpPr>
        <p:spPr>
          <a:xfrm>
            <a:off x="3707892" y="2209800"/>
            <a:ext cx="609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479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4393722" y="2362200"/>
            <a:ext cx="609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442</a:t>
            </a:r>
          </a:p>
        </p:txBody>
      </p:sp>
      <p:sp>
        <p:nvSpPr>
          <p:cNvPr id="13" name="TextBox 16"/>
          <p:cNvSpPr txBox="1"/>
          <p:nvPr/>
        </p:nvSpPr>
        <p:spPr>
          <a:xfrm>
            <a:off x="5715000" y="2278808"/>
            <a:ext cx="609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462</a:t>
            </a:r>
          </a:p>
        </p:txBody>
      </p:sp>
      <p:sp>
        <p:nvSpPr>
          <p:cNvPr id="14" name="TextBox 16">
            <a:extLst>
              <a:ext uri="{FF2B5EF4-FFF2-40B4-BE49-F238E27FC236}">
                <a16:creationId xmlns:a16="http://schemas.microsoft.com/office/drawing/2014/main" id="{1036071F-4091-47D0-98A8-01D404086D98}"/>
              </a:ext>
            </a:extLst>
          </p:cNvPr>
          <p:cNvSpPr txBox="1"/>
          <p:nvPr/>
        </p:nvSpPr>
        <p:spPr>
          <a:xfrm>
            <a:off x="5029200" y="2209800"/>
            <a:ext cx="609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479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35FCB8-00F8-437B-A5AE-AB979A4419F3}"/>
              </a:ext>
            </a:extLst>
          </p:cNvPr>
          <p:cNvSpPr txBox="1"/>
          <p:nvPr/>
        </p:nvSpPr>
        <p:spPr>
          <a:xfrm>
            <a:off x="1676400" y="1143000"/>
            <a:ext cx="2073214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70C0"/>
                </a:solidFill>
                <a:latin typeface="Avenir LT Std 45 Book" panose="020B0502020203020204" pitchFamily="34" charset="0"/>
              </a:rPr>
              <a:t>Expected K Enrollment </a:t>
            </a:r>
            <a:br>
              <a:rPr lang="en-US" dirty="0">
                <a:solidFill>
                  <a:srgbClr val="0070C0"/>
                </a:solidFill>
                <a:latin typeface="Avenir LT Std 45 Book" panose="020B0502020203020204" pitchFamily="34" charset="0"/>
              </a:rPr>
            </a:br>
            <a:r>
              <a:rPr lang="en-US" dirty="0">
                <a:solidFill>
                  <a:srgbClr val="0070C0"/>
                </a:solidFill>
                <a:latin typeface="Avenir LT Std 45 Book" panose="020B0502020203020204" pitchFamily="34" charset="0"/>
              </a:rPr>
              <a:t>for 2025-26</a:t>
            </a:r>
          </a:p>
        </p:txBody>
      </p:sp>
      <p:sp>
        <p:nvSpPr>
          <p:cNvPr id="20" name="TextBox 16">
            <a:extLst>
              <a:ext uri="{FF2B5EF4-FFF2-40B4-BE49-F238E27FC236}">
                <a16:creationId xmlns:a16="http://schemas.microsoft.com/office/drawing/2014/main" id="{D8CC3D7A-C7AA-4882-9BDA-D7F1DFCCAA16}"/>
              </a:ext>
            </a:extLst>
          </p:cNvPr>
          <p:cNvSpPr txBox="1"/>
          <p:nvPr/>
        </p:nvSpPr>
        <p:spPr>
          <a:xfrm>
            <a:off x="6374922" y="2150852"/>
            <a:ext cx="609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488</a:t>
            </a:r>
          </a:p>
        </p:txBody>
      </p:sp>
      <p:sp>
        <p:nvSpPr>
          <p:cNvPr id="21" name="TextBox 16">
            <a:extLst>
              <a:ext uri="{FF2B5EF4-FFF2-40B4-BE49-F238E27FC236}">
                <a16:creationId xmlns:a16="http://schemas.microsoft.com/office/drawing/2014/main" id="{5ACD7170-BCC2-456D-976C-9F3ECB771614}"/>
              </a:ext>
            </a:extLst>
          </p:cNvPr>
          <p:cNvSpPr txBox="1"/>
          <p:nvPr/>
        </p:nvSpPr>
        <p:spPr>
          <a:xfrm>
            <a:off x="7062156" y="2126408"/>
            <a:ext cx="609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494</a:t>
            </a:r>
          </a:p>
        </p:txBody>
      </p:sp>
      <p:sp>
        <p:nvSpPr>
          <p:cNvPr id="19" name="TextBox 16">
            <a:extLst>
              <a:ext uri="{FF2B5EF4-FFF2-40B4-BE49-F238E27FC236}">
                <a16:creationId xmlns:a16="http://schemas.microsoft.com/office/drawing/2014/main" id="{FD799BC6-4D29-44FF-85C5-0ED41CDEDB0C}"/>
              </a:ext>
            </a:extLst>
          </p:cNvPr>
          <p:cNvSpPr txBox="1"/>
          <p:nvPr/>
        </p:nvSpPr>
        <p:spPr>
          <a:xfrm>
            <a:off x="7739330" y="1447800"/>
            <a:ext cx="609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618</a:t>
            </a:r>
          </a:p>
        </p:txBody>
      </p:sp>
    </p:spTree>
    <p:extLst>
      <p:ext uri="{BB962C8B-B14F-4D97-AF65-F5344CB8AC3E}">
        <p14:creationId xmlns:p14="http://schemas.microsoft.com/office/powerpoint/2010/main" val="401169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Twelfth Grade Enrollments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8737926"/>
              </p:ext>
            </p:extLst>
          </p:nvPr>
        </p:nvGraphicFramePr>
        <p:xfrm>
          <a:off x="495300" y="1295400"/>
          <a:ext cx="81534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E1E081-A1A2-4ED4-9C1C-2D05BF359C0A}"/>
              </a:ext>
            </a:extLst>
          </p:cNvPr>
          <p:cNvSpPr txBox="1"/>
          <p:nvPr/>
        </p:nvSpPr>
        <p:spPr>
          <a:xfrm>
            <a:off x="5638800" y="1008018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rgbClr val="0070C0"/>
                </a:solidFill>
                <a:latin typeface="Avenir LT Std 45 Book" panose="020B0502020203020204" pitchFamily="34" charset="0"/>
              </a:rPr>
              <a:t>Projections versus Actuals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8BBFD8-7E73-477A-823E-FCD48A45378D}"/>
              </a:ext>
            </a:extLst>
          </p:cNvPr>
          <p:cNvSpPr txBox="1"/>
          <p:nvPr/>
        </p:nvSpPr>
        <p:spPr>
          <a:xfrm>
            <a:off x="609600" y="5867400"/>
            <a:ext cx="4038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*2024-25 and forward projected enrollments from Demographer’s 2023 report</a:t>
            </a:r>
          </a:p>
        </p:txBody>
      </p:sp>
    </p:spTree>
    <p:extLst>
      <p:ext uri="{BB962C8B-B14F-4D97-AF65-F5344CB8AC3E}">
        <p14:creationId xmlns:p14="http://schemas.microsoft.com/office/powerpoint/2010/main" val="252086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Enrollment Trend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1023199"/>
              </p:ext>
            </p:extLst>
          </p:nvPr>
        </p:nvGraphicFramePr>
        <p:xfrm>
          <a:off x="762000" y="1371600"/>
          <a:ext cx="79248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14400" y="5647426"/>
            <a:ext cx="165462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i="1" dirty="0">
                <a:solidFill>
                  <a:schemeClr val="tx1"/>
                </a:solidFill>
              </a:rPr>
              <a:t>2025-26 figures estimated;</a:t>
            </a:r>
            <a:br>
              <a:rPr lang="en-US" sz="1050" i="1" dirty="0">
                <a:solidFill>
                  <a:schemeClr val="tx1"/>
                </a:solidFill>
              </a:rPr>
            </a:br>
            <a:r>
              <a:rPr lang="en-US" sz="1050" i="1" dirty="0">
                <a:solidFill>
                  <a:schemeClr val="tx1"/>
                </a:solidFill>
              </a:rPr>
              <a:t>all other figures as of 9/30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5A1AD6-196B-4CED-8300-445776F021BE}"/>
              </a:ext>
            </a:extLst>
          </p:cNvPr>
          <p:cNvSpPr txBox="1"/>
          <p:nvPr/>
        </p:nvSpPr>
        <p:spPr>
          <a:xfrm>
            <a:off x="3962400" y="1008018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rgbClr val="0070C0"/>
                </a:solidFill>
                <a:latin typeface="Avenir LT Std 45 Book" panose="020B0502020203020204" pitchFamily="34" charset="0"/>
              </a:rPr>
              <a:t>Kindergarten versus 12</a:t>
            </a:r>
            <a:r>
              <a:rPr lang="en-US" baseline="30000" dirty="0">
                <a:solidFill>
                  <a:srgbClr val="0070C0"/>
                </a:solidFill>
                <a:latin typeface="Avenir LT Std 45 Book" panose="020B0502020203020204" pitchFamily="34" charset="0"/>
              </a:rPr>
              <a:t>th</a:t>
            </a:r>
            <a:r>
              <a:rPr lang="en-US" dirty="0">
                <a:solidFill>
                  <a:srgbClr val="0070C0"/>
                </a:solidFill>
                <a:latin typeface="Avenir LT Std 45 Book" panose="020B0502020203020204" pitchFamily="34" charset="0"/>
              </a:rPr>
              <a:t> Grade Enrollments</a:t>
            </a:r>
          </a:p>
        </p:txBody>
      </p:sp>
      <p:sp>
        <p:nvSpPr>
          <p:cNvPr id="5" name="Double Bracket 4">
            <a:extLst>
              <a:ext uri="{FF2B5EF4-FFF2-40B4-BE49-F238E27FC236}">
                <a16:creationId xmlns:a16="http://schemas.microsoft.com/office/drawing/2014/main" id="{D5E9500F-0A8A-46F9-ABB5-206518CEB49C}"/>
              </a:ext>
            </a:extLst>
          </p:cNvPr>
          <p:cNvSpPr/>
          <p:nvPr/>
        </p:nvSpPr>
        <p:spPr bwMode="auto">
          <a:xfrm>
            <a:off x="1219200" y="1981200"/>
            <a:ext cx="685800" cy="1676400"/>
          </a:xfrm>
          <a:prstGeom prst="bracketPair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52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5 -1.11111E-6 L 0.7 0.0222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625" y="111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00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  <p:bldP spid="5" grpId="3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Total Enrollment – 1954 through 2024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18</a:t>
            </a:fld>
            <a:endParaRPr lang="en-US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7723486"/>
              </p:ext>
            </p:extLst>
          </p:nvPr>
        </p:nvGraphicFramePr>
        <p:xfrm>
          <a:off x="247650" y="1052512"/>
          <a:ext cx="8648700" cy="47529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2CE15984-304E-468D-98FD-7429FD9EACE0}"/>
              </a:ext>
            </a:extLst>
          </p:cNvPr>
          <p:cNvSpPr txBox="1"/>
          <p:nvPr/>
        </p:nvSpPr>
        <p:spPr>
          <a:xfrm>
            <a:off x="3014257" y="1262330"/>
            <a:ext cx="55851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  <a:t>1975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896180B-3A4C-4A47-A49E-00533C16D7BA}"/>
              </a:ext>
            </a:extLst>
          </p:cNvPr>
          <p:cNvSpPr txBox="1"/>
          <p:nvPr/>
        </p:nvSpPr>
        <p:spPr>
          <a:xfrm>
            <a:off x="1812982" y="3200400"/>
            <a:ext cx="55851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  <a:t>1966</a:t>
            </a:r>
          </a:p>
        </p:txBody>
      </p:sp>
      <p:pic>
        <p:nvPicPr>
          <p:cNvPr id="15" name="Graphic 14" descr="Chevron arrows RTL">
            <a:extLst>
              <a:ext uri="{FF2B5EF4-FFF2-40B4-BE49-F238E27FC236}">
                <a16:creationId xmlns:a16="http://schemas.microsoft.com/office/drawing/2014/main" id="{3021B7B7-0C1C-4A92-BD15-560E944697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6200000">
            <a:off x="8532846" y="3002040"/>
            <a:ext cx="228597" cy="22859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8AE4C41-B3E4-4091-A867-3500015F5A42}"/>
              </a:ext>
            </a:extLst>
          </p:cNvPr>
          <p:cNvSpPr txBox="1"/>
          <p:nvPr/>
        </p:nvSpPr>
        <p:spPr>
          <a:xfrm>
            <a:off x="7848600" y="2456544"/>
            <a:ext cx="94629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  <a:t>7,207</a:t>
            </a:r>
          </a:p>
          <a:p>
            <a:pPr algn="r"/>
            <a:r>
              <a:rPr lang="en-US" sz="11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  <a:t>students </a:t>
            </a:r>
            <a:br>
              <a:rPr lang="en-US" sz="11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</a:br>
            <a:r>
              <a:rPr lang="en-US" sz="11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  <a:t>in 2024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8B239C-6F1D-4C44-BF13-57A33279933E}"/>
              </a:ext>
            </a:extLst>
          </p:cNvPr>
          <p:cNvSpPr txBox="1"/>
          <p:nvPr/>
        </p:nvSpPr>
        <p:spPr>
          <a:xfrm>
            <a:off x="4851683" y="2743200"/>
            <a:ext cx="55851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  <a:t>1991</a:t>
            </a:r>
          </a:p>
        </p:txBody>
      </p:sp>
    </p:spTree>
    <p:extLst>
      <p:ext uri="{BB962C8B-B14F-4D97-AF65-F5344CB8AC3E}">
        <p14:creationId xmlns:p14="http://schemas.microsoft.com/office/powerpoint/2010/main" val="404667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85185E-6 L -0.38733 -0.00092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2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8733 -0.00093 L -0.69566 0.00116 " pathEditMode="relative" rAng="0" ptsTypes="AA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17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Budgeting for Staff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A1BC9E-97AE-4D19-AC99-B3968AE9C67F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cxnSp>
        <p:nvCxnSpPr>
          <p:cNvPr id="44" name="Straight Arrow Connector 43"/>
          <p:cNvCxnSpPr>
            <a:cxnSpLocks/>
          </p:cNvCxnSpPr>
          <p:nvPr/>
        </p:nvCxnSpPr>
        <p:spPr>
          <a:xfrm>
            <a:off x="457200" y="2313606"/>
            <a:ext cx="8382000" cy="0"/>
          </a:xfrm>
          <a:prstGeom prst="straightConnector1">
            <a:avLst/>
          </a:prstGeom>
          <a:noFill/>
          <a:ln w="79375" cap="flat" cmpd="sng" algn="ctr">
            <a:solidFill>
              <a:schemeClr val="bg1">
                <a:lumMod val="50000"/>
              </a:schemeClr>
            </a:solidFill>
            <a:prstDash val="solid"/>
            <a:tailEnd type="triangle" w="lg" len="lg"/>
          </a:ln>
          <a:effectLst/>
        </p:spPr>
      </p:cxnSp>
      <p:grpSp>
        <p:nvGrpSpPr>
          <p:cNvPr id="68" name="Group 67"/>
          <p:cNvGrpSpPr/>
          <p:nvPr/>
        </p:nvGrpSpPr>
        <p:grpSpPr>
          <a:xfrm>
            <a:off x="552377" y="3170165"/>
            <a:ext cx="1917748" cy="1996212"/>
            <a:chOff x="203098" y="4329907"/>
            <a:chExt cx="2967202" cy="2661612"/>
          </a:xfrm>
        </p:grpSpPr>
        <p:sp>
          <p:nvSpPr>
            <p:cNvPr id="69" name="Rectangle 68"/>
            <p:cNvSpPr/>
            <p:nvPr/>
          </p:nvSpPr>
          <p:spPr>
            <a:xfrm>
              <a:off x="203098" y="4329907"/>
              <a:ext cx="2967202" cy="451405"/>
            </a:xfrm>
            <a:prstGeom prst="rect">
              <a:avLst/>
            </a:prstGeom>
            <a:noFill/>
          </p:spPr>
          <p:txBody>
            <a:bodyPr wrap="square" anchor="b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Staffing: 2024-25</a:t>
              </a: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412360" y="4755013"/>
              <a:ext cx="2399634" cy="22365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Confirm current budget code placement of approx. 2,000 </a:t>
              </a:r>
              <a:b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employees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100" i="1" dirty="0">
                  <a:solidFill>
                    <a:srgbClr val="C00000"/>
                  </a:solidFill>
                  <a:latin typeface="Avenir LT Std 45 Book" panose="020B0502020203020204" pitchFamily="34" charset="0"/>
                  <a:cs typeface="+mn-cs"/>
                </a:rPr>
                <a:t>(make sure everyone is accounted for in all the right places)</a:t>
              </a: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4636304" y="3170148"/>
            <a:ext cx="1764496" cy="2777033"/>
            <a:chOff x="-19212" y="4329906"/>
            <a:chExt cx="3543880" cy="3702717"/>
          </a:xfrm>
        </p:grpSpPr>
        <p:sp>
          <p:nvSpPr>
            <p:cNvPr id="72" name="Rectangle 71"/>
            <p:cNvSpPr/>
            <p:nvPr/>
          </p:nvSpPr>
          <p:spPr>
            <a:xfrm>
              <a:off x="203098" y="4329906"/>
              <a:ext cx="2967202" cy="451406"/>
            </a:xfrm>
            <a:prstGeom prst="rect">
              <a:avLst/>
            </a:prstGeom>
            <a:noFill/>
          </p:spPr>
          <p:txBody>
            <a:bodyPr wrap="square" anchor="b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  <a:t>Enrollment</a:t>
              </a: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-19212" y="4749667"/>
              <a:ext cx="3543880" cy="32829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  <a:t>Identify class section needs (Grades K – 5) and conduct detailed scheduling exercises </a:t>
              </a:r>
              <a:b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  <a:t>(Grades 6 – 12) based on projected student enrollment and target</a:t>
              </a:r>
              <a:b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rgbClr val="FF9900"/>
                  </a:solidFill>
                  <a:latin typeface="Avenir LT Std 45 Book" panose="020B0502020203020204" pitchFamily="34" charset="0"/>
                  <a:cs typeface="+mn-cs"/>
                </a:rPr>
                <a:t>class sizes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6533587" y="3170165"/>
            <a:ext cx="1946497" cy="2237847"/>
            <a:chOff x="203098" y="4329907"/>
            <a:chExt cx="3405428" cy="2983789"/>
          </a:xfrm>
        </p:grpSpPr>
        <p:sp>
          <p:nvSpPr>
            <p:cNvPr id="75" name="Rectangle 74"/>
            <p:cNvSpPr/>
            <p:nvPr/>
          </p:nvSpPr>
          <p:spPr>
            <a:xfrm>
              <a:off x="203098" y="4329907"/>
              <a:ext cx="3405428" cy="451405"/>
            </a:xfrm>
            <a:prstGeom prst="rect">
              <a:avLst/>
            </a:prstGeom>
            <a:noFill/>
          </p:spPr>
          <p:txBody>
            <a:bodyPr wrap="square" anchor="b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rgbClr val="00B050"/>
                  </a:solidFill>
                  <a:latin typeface="Avenir LT Std 45 Book" panose="020B0502020203020204" pitchFamily="34" charset="0"/>
                </a:rPr>
                <a:t>Staffing: 2025-26</a:t>
              </a: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456615" y="4728379"/>
              <a:ext cx="2980311" cy="25853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200" dirty="0">
                  <a:solidFill>
                    <a:srgbClr val="00B050"/>
                  </a:solidFill>
                  <a:latin typeface="Avenir LT Std 45 Book" panose="020B0502020203020204" pitchFamily="34" charset="0"/>
                  <a:cs typeface="+mn-cs"/>
                </a:rPr>
                <a:t>Utilize results of sections/scheduling to budget for staff who will be in place for the new school year.  Once staffing </a:t>
              </a:r>
              <a:br>
                <a:rPr lang="en-US" sz="1200" dirty="0">
                  <a:solidFill>
                    <a:srgbClr val="00B050"/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200" dirty="0">
                  <a:solidFill>
                    <a:srgbClr val="00B050"/>
                  </a:solidFill>
                  <a:latin typeface="Avenir LT Std 45 Book" panose="020B0502020203020204" pitchFamily="34" charset="0"/>
                  <a:cs typeface="+mn-cs"/>
                </a:rPr>
                <a:t>is established, associated employee benefits costs can be refined.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739146" y="1606062"/>
            <a:ext cx="1415093" cy="1415093"/>
            <a:chOff x="2791465" y="4431675"/>
            <a:chExt cx="2667002" cy="2667003"/>
          </a:xfrm>
        </p:grpSpPr>
        <p:sp>
          <p:nvSpPr>
            <p:cNvPr id="49" name="Freeform: Shape 8"/>
            <p:cNvSpPr/>
            <p:nvPr/>
          </p:nvSpPr>
          <p:spPr>
            <a:xfrm rot="10800000" flipH="1">
              <a:off x="2791465" y="4431675"/>
              <a:ext cx="2667002" cy="2667003"/>
            </a:xfrm>
            <a:custGeom>
              <a:avLst/>
              <a:gdLst>
                <a:gd name="connsiteX0" fmla="*/ 1341033 w 2667002"/>
                <a:gd name="connsiteY0" fmla="*/ 2667003 h 2667003"/>
                <a:gd name="connsiteX1" fmla="*/ 1511178 w 2667002"/>
                <a:gd name="connsiteY1" fmla="*/ 2655643 h 2667003"/>
                <a:gd name="connsiteX2" fmla="*/ 1554023 w 2667002"/>
                <a:gd name="connsiteY2" fmla="*/ 2426232 h 2667003"/>
                <a:gd name="connsiteX3" fmla="*/ 1691447 w 2667002"/>
                <a:gd name="connsiteY3" fmla="*/ 2389684 h 2667003"/>
                <a:gd name="connsiteX4" fmla="*/ 1845170 w 2667002"/>
                <a:gd name="connsiteY4" fmla="*/ 2568719 h 2667003"/>
                <a:gd name="connsiteX5" fmla="*/ 1996424 w 2667002"/>
                <a:gd name="connsiteY5" fmla="*/ 2494389 h 2667003"/>
                <a:gd name="connsiteX6" fmla="*/ 1948517 w 2667002"/>
                <a:gd name="connsiteY6" fmla="*/ 2262384 h 2667003"/>
                <a:gd name="connsiteX7" fmla="*/ 2073347 w 2667002"/>
                <a:gd name="connsiteY7" fmla="*/ 2166569 h 2667003"/>
                <a:gd name="connsiteX8" fmla="*/ 2282633 w 2667002"/>
                <a:gd name="connsiteY8" fmla="*/ 2271274 h 2667003"/>
                <a:gd name="connsiteX9" fmla="*/ 2393511 w 2667002"/>
                <a:gd name="connsiteY9" fmla="*/ 2142616 h 2667003"/>
                <a:gd name="connsiteX10" fmla="*/ 2262383 w 2667002"/>
                <a:gd name="connsiteY10" fmla="*/ 1949875 h 2667003"/>
                <a:gd name="connsiteX11" fmla="*/ 2333010 w 2667002"/>
                <a:gd name="connsiteY11" fmla="*/ 1827638 h 2667003"/>
                <a:gd name="connsiteX12" fmla="*/ 2566125 w 2667002"/>
                <a:gd name="connsiteY12" fmla="*/ 1843936 h 2667003"/>
                <a:gd name="connsiteX13" fmla="*/ 2620330 w 2667002"/>
                <a:gd name="connsiteY13" fmla="*/ 1683916 h 2667003"/>
                <a:gd name="connsiteX14" fmla="*/ 2426231 w 2667002"/>
                <a:gd name="connsiteY14" fmla="*/ 1555381 h 2667003"/>
                <a:gd name="connsiteX15" fmla="*/ 2446481 w 2667002"/>
                <a:gd name="connsiteY15" fmla="*/ 1400300 h 2667003"/>
                <a:gd name="connsiteX16" fmla="*/ 2667002 w 2667002"/>
                <a:gd name="connsiteY16" fmla="*/ 1325969 h 2667003"/>
                <a:gd name="connsiteX17" fmla="*/ 2655643 w 2667002"/>
                <a:gd name="connsiteY17" fmla="*/ 1155825 h 2667003"/>
                <a:gd name="connsiteX18" fmla="*/ 2426231 w 2667002"/>
                <a:gd name="connsiteY18" fmla="*/ 1112980 h 2667003"/>
                <a:gd name="connsiteX19" fmla="*/ 2389683 w 2667002"/>
                <a:gd name="connsiteY19" fmla="*/ 975555 h 2667003"/>
                <a:gd name="connsiteX20" fmla="*/ 2568718 w 2667002"/>
                <a:gd name="connsiteY20" fmla="*/ 821832 h 2667003"/>
                <a:gd name="connsiteX21" fmla="*/ 2494388 w 2667002"/>
                <a:gd name="connsiteY21" fmla="*/ 670578 h 2667003"/>
                <a:gd name="connsiteX22" fmla="*/ 2262383 w 2667002"/>
                <a:gd name="connsiteY22" fmla="*/ 718485 h 2667003"/>
                <a:gd name="connsiteX23" fmla="*/ 2167927 w 2667002"/>
                <a:gd name="connsiteY23" fmla="*/ 593655 h 2667003"/>
                <a:gd name="connsiteX24" fmla="*/ 2271273 w 2667002"/>
                <a:gd name="connsiteY24" fmla="*/ 384369 h 2667003"/>
                <a:gd name="connsiteX25" fmla="*/ 2142615 w 2667002"/>
                <a:gd name="connsiteY25" fmla="*/ 273491 h 2667003"/>
                <a:gd name="connsiteX26" fmla="*/ 1951110 w 2667002"/>
                <a:gd name="connsiteY26" fmla="*/ 404619 h 2667003"/>
                <a:gd name="connsiteX27" fmla="*/ 1827637 w 2667002"/>
                <a:gd name="connsiteY27" fmla="*/ 333993 h 2667003"/>
                <a:gd name="connsiteX28" fmla="*/ 1845170 w 2667002"/>
                <a:gd name="connsiteY28" fmla="*/ 100877 h 2667003"/>
                <a:gd name="connsiteX29" fmla="*/ 1683916 w 2667002"/>
                <a:gd name="connsiteY29" fmla="*/ 46672 h 2667003"/>
                <a:gd name="connsiteX30" fmla="*/ 1555381 w 2667002"/>
                <a:gd name="connsiteY30" fmla="*/ 240771 h 2667003"/>
                <a:gd name="connsiteX31" fmla="*/ 1400300 w 2667002"/>
                <a:gd name="connsiteY31" fmla="*/ 220521 h 2667003"/>
                <a:gd name="connsiteX32" fmla="*/ 1325969 w 2667002"/>
                <a:gd name="connsiteY32" fmla="*/ 0 h 2667003"/>
                <a:gd name="connsiteX33" fmla="*/ 1157059 w 2667002"/>
                <a:gd name="connsiteY33" fmla="*/ 11359 h 2667003"/>
                <a:gd name="connsiteX34" fmla="*/ 1114214 w 2667002"/>
                <a:gd name="connsiteY34" fmla="*/ 240771 h 2667003"/>
                <a:gd name="connsiteX35" fmla="*/ 975555 w 2667002"/>
                <a:gd name="connsiteY35" fmla="*/ 277319 h 2667003"/>
                <a:gd name="connsiteX36" fmla="*/ 823067 w 2667002"/>
                <a:gd name="connsiteY36" fmla="*/ 98284 h 2667003"/>
                <a:gd name="connsiteX37" fmla="*/ 670578 w 2667002"/>
                <a:gd name="connsiteY37" fmla="*/ 172615 h 2667003"/>
                <a:gd name="connsiteX38" fmla="*/ 718486 w 2667002"/>
                <a:gd name="connsiteY38" fmla="*/ 404619 h 2667003"/>
                <a:gd name="connsiteX39" fmla="*/ 593655 w 2667002"/>
                <a:gd name="connsiteY39" fmla="*/ 499076 h 2667003"/>
                <a:gd name="connsiteX40" fmla="*/ 384369 w 2667002"/>
                <a:gd name="connsiteY40" fmla="*/ 395729 h 2667003"/>
                <a:gd name="connsiteX41" fmla="*/ 273491 w 2667002"/>
                <a:gd name="connsiteY41" fmla="*/ 524387 h 2667003"/>
                <a:gd name="connsiteX42" fmla="*/ 405854 w 2667002"/>
                <a:gd name="connsiteY42" fmla="*/ 715893 h 2667003"/>
                <a:gd name="connsiteX43" fmla="*/ 333993 w 2667002"/>
                <a:gd name="connsiteY43" fmla="*/ 839365 h 2667003"/>
                <a:gd name="connsiteX44" fmla="*/ 102112 w 2667002"/>
                <a:gd name="connsiteY44" fmla="*/ 821832 h 2667003"/>
                <a:gd name="connsiteX45" fmla="*/ 46673 w 2667002"/>
                <a:gd name="connsiteY45" fmla="*/ 983087 h 2667003"/>
                <a:gd name="connsiteX46" fmla="*/ 242006 w 2667002"/>
                <a:gd name="connsiteY46" fmla="*/ 1111622 h 2667003"/>
                <a:gd name="connsiteX47" fmla="*/ 220522 w 2667002"/>
                <a:gd name="connsiteY47" fmla="*/ 1266703 h 2667003"/>
                <a:gd name="connsiteX48" fmla="*/ 0 w 2667002"/>
                <a:gd name="connsiteY48" fmla="*/ 1341034 h 2667003"/>
                <a:gd name="connsiteX49" fmla="*/ 11360 w 2667002"/>
                <a:gd name="connsiteY49" fmla="*/ 1509944 h 2667003"/>
                <a:gd name="connsiteX50" fmla="*/ 240771 w 2667002"/>
                <a:gd name="connsiteY50" fmla="*/ 1554023 h 2667003"/>
                <a:gd name="connsiteX51" fmla="*/ 278554 w 2667002"/>
                <a:gd name="connsiteY51" fmla="*/ 1691448 h 2667003"/>
                <a:gd name="connsiteX52" fmla="*/ 98284 w 2667002"/>
                <a:gd name="connsiteY52" fmla="*/ 1843936 h 2667003"/>
                <a:gd name="connsiteX53" fmla="*/ 173973 w 2667002"/>
                <a:gd name="connsiteY53" fmla="*/ 1996425 h 2667003"/>
                <a:gd name="connsiteX54" fmla="*/ 404619 w 2667002"/>
                <a:gd name="connsiteY54" fmla="*/ 1948518 h 2667003"/>
                <a:gd name="connsiteX55" fmla="*/ 500433 w 2667002"/>
                <a:gd name="connsiteY55" fmla="*/ 2073348 h 2667003"/>
                <a:gd name="connsiteX56" fmla="*/ 395729 w 2667002"/>
                <a:gd name="connsiteY56" fmla="*/ 2282634 h 2667003"/>
                <a:gd name="connsiteX57" fmla="*/ 524387 w 2667002"/>
                <a:gd name="connsiteY57" fmla="*/ 2393512 h 2667003"/>
                <a:gd name="connsiteX58" fmla="*/ 717127 w 2667002"/>
                <a:gd name="connsiteY58" fmla="*/ 2261149 h 2667003"/>
                <a:gd name="connsiteX59" fmla="*/ 840723 w 2667002"/>
                <a:gd name="connsiteY59" fmla="*/ 2333010 h 2667003"/>
                <a:gd name="connsiteX60" fmla="*/ 823067 w 2667002"/>
                <a:gd name="connsiteY60" fmla="*/ 2564891 h 2667003"/>
                <a:gd name="connsiteX61" fmla="*/ 983087 w 2667002"/>
                <a:gd name="connsiteY61" fmla="*/ 2620331 h 2667003"/>
                <a:gd name="connsiteX62" fmla="*/ 1111621 w 2667002"/>
                <a:gd name="connsiteY62" fmla="*/ 2426232 h 2667003"/>
                <a:gd name="connsiteX63" fmla="*/ 1266703 w 2667002"/>
                <a:gd name="connsiteY63" fmla="*/ 2446481 h 2667003"/>
                <a:gd name="connsiteX64" fmla="*/ 1341033 w 2667002"/>
                <a:gd name="connsiteY64" fmla="*/ 2667003 h 2667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2667002" h="2667003">
                  <a:moveTo>
                    <a:pt x="1341033" y="2667003"/>
                  </a:moveTo>
                  <a:cubicBezTo>
                    <a:pt x="1511178" y="2655643"/>
                    <a:pt x="1511178" y="2655643"/>
                    <a:pt x="1511178" y="2655643"/>
                  </a:cubicBezTo>
                  <a:cubicBezTo>
                    <a:pt x="1554023" y="2426232"/>
                    <a:pt x="1554023" y="2426232"/>
                    <a:pt x="1554023" y="2426232"/>
                  </a:cubicBezTo>
                  <a:cubicBezTo>
                    <a:pt x="1599461" y="2417465"/>
                    <a:pt x="1646133" y="2404871"/>
                    <a:pt x="1691447" y="2389684"/>
                  </a:cubicBezTo>
                  <a:cubicBezTo>
                    <a:pt x="1845170" y="2568719"/>
                    <a:pt x="1845170" y="2568719"/>
                    <a:pt x="1845170" y="2568719"/>
                  </a:cubicBezTo>
                  <a:cubicBezTo>
                    <a:pt x="1996424" y="2494389"/>
                    <a:pt x="1996424" y="2494389"/>
                    <a:pt x="1996424" y="2494389"/>
                  </a:cubicBezTo>
                  <a:cubicBezTo>
                    <a:pt x="1948517" y="2262384"/>
                    <a:pt x="1948517" y="2262384"/>
                    <a:pt x="1948517" y="2262384"/>
                  </a:cubicBezTo>
                  <a:cubicBezTo>
                    <a:pt x="1992720" y="2233368"/>
                    <a:pt x="2034330" y="2201882"/>
                    <a:pt x="2073347" y="2166569"/>
                  </a:cubicBezTo>
                  <a:cubicBezTo>
                    <a:pt x="2282633" y="2271274"/>
                    <a:pt x="2282633" y="2271274"/>
                    <a:pt x="2282633" y="2271274"/>
                  </a:cubicBezTo>
                  <a:cubicBezTo>
                    <a:pt x="2393511" y="2142616"/>
                    <a:pt x="2393511" y="2142616"/>
                    <a:pt x="2393511" y="2142616"/>
                  </a:cubicBezTo>
                  <a:cubicBezTo>
                    <a:pt x="2262383" y="1949875"/>
                    <a:pt x="2262383" y="1949875"/>
                    <a:pt x="2262383" y="1949875"/>
                  </a:cubicBezTo>
                  <a:cubicBezTo>
                    <a:pt x="2288930" y="1910735"/>
                    <a:pt x="2311525" y="1869124"/>
                    <a:pt x="2333010" y="1827638"/>
                  </a:cubicBezTo>
                  <a:cubicBezTo>
                    <a:pt x="2566125" y="1843936"/>
                    <a:pt x="2566125" y="1843936"/>
                    <a:pt x="2566125" y="1843936"/>
                  </a:cubicBezTo>
                  <a:cubicBezTo>
                    <a:pt x="2620330" y="1683916"/>
                    <a:pt x="2620330" y="1683916"/>
                    <a:pt x="2620330" y="1683916"/>
                  </a:cubicBezTo>
                  <a:cubicBezTo>
                    <a:pt x="2426231" y="1555381"/>
                    <a:pt x="2426231" y="1555381"/>
                    <a:pt x="2426231" y="1555381"/>
                  </a:cubicBezTo>
                  <a:cubicBezTo>
                    <a:pt x="2436356" y="1503646"/>
                    <a:pt x="2442653" y="1452035"/>
                    <a:pt x="2446481" y="1400300"/>
                  </a:cubicBezTo>
                  <a:cubicBezTo>
                    <a:pt x="2667002" y="1325969"/>
                    <a:pt x="2667002" y="1325969"/>
                    <a:pt x="2667002" y="1325969"/>
                  </a:cubicBezTo>
                  <a:cubicBezTo>
                    <a:pt x="2655643" y="1155825"/>
                    <a:pt x="2655643" y="1155825"/>
                    <a:pt x="2655643" y="1155825"/>
                  </a:cubicBezTo>
                  <a:cubicBezTo>
                    <a:pt x="2426231" y="1112980"/>
                    <a:pt x="2426231" y="1112980"/>
                    <a:pt x="2426231" y="1112980"/>
                  </a:cubicBezTo>
                  <a:cubicBezTo>
                    <a:pt x="2417465" y="1067542"/>
                    <a:pt x="2404870" y="1020869"/>
                    <a:pt x="2389683" y="975555"/>
                  </a:cubicBezTo>
                  <a:cubicBezTo>
                    <a:pt x="2568718" y="821832"/>
                    <a:pt x="2568718" y="821832"/>
                    <a:pt x="2568718" y="821832"/>
                  </a:cubicBezTo>
                  <a:cubicBezTo>
                    <a:pt x="2494388" y="670578"/>
                    <a:pt x="2494388" y="670578"/>
                    <a:pt x="2494388" y="670578"/>
                  </a:cubicBezTo>
                  <a:cubicBezTo>
                    <a:pt x="2262383" y="718485"/>
                    <a:pt x="2262383" y="718485"/>
                    <a:pt x="2262383" y="718485"/>
                  </a:cubicBezTo>
                  <a:cubicBezTo>
                    <a:pt x="2233367" y="674282"/>
                    <a:pt x="2201882" y="632672"/>
                    <a:pt x="2167927" y="593655"/>
                  </a:cubicBezTo>
                  <a:cubicBezTo>
                    <a:pt x="2271273" y="384369"/>
                    <a:pt x="2271273" y="384369"/>
                    <a:pt x="2271273" y="384369"/>
                  </a:cubicBezTo>
                  <a:cubicBezTo>
                    <a:pt x="2142615" y="273491"/>
                    <a:pt x="2142615" y="273491"/>
                    <a:pt x="2142615" y="273491"/>
                  </a:cubicBezTo>
                  <a:cubicBezTo>
                    <a:pt x="1951110" y="404619"/>
                    <a:pt x="1951110" y="404619"/>
                    <a:pt x="1951110" y="404619"/>
                  </a:cubicBezTo>
                  <a:cubicBezTo>
                    <a:pt x="1910734" y="379430"/>
                    <a:pt x="1869124" y="355477"/>
                    <a:pt x="1827637" y="333993"/>
                  </a:cubicBezTo>
                  <a:cubicBezTo>
                    <a:pt x="1845170" y="100877"/>
                    <a:pt x="1845170" y="100877"/>
                    <a:pt x="1845170" y="100877"/>
                  </a:cubicBezTo>
                  <a:cubicBezTo>
                    <a:pt x="1683916" y="46672"/>
                    <a:pt x="1683916" y="46672"/>
                    <a:pt x="1683916" y="46672"/>
                  </a:cubicBezTo>
                  <a:cubicBezTo>
                    <a:pt x="1555381" y="240771"/>
                    <a:pt x="1555381" y="240771"/>
                    <a:pt x="1555381" y="240771"/>
                  </a:cubicBezTo>
                  <a:cubicBezTo>
                    <a:pt x="1504881" y="230646"/>
                    <a:pt x="1452035" y="224349"/>
                    <a:pt x="1400300" y="220521"/>
                  </a:cubicBezTo>
                  <a:cubicBezTo>
                    <a:pt x="1325969" y="0"/>
                    <a:pt x="1325969" y="0"/>
                    <a:pt x="1325969" y="0"/>
                  </a:cubicBezTo>
                  <a:cubicBezTo>
                    <a:pt x="1157059" y="11359"/>
                    <a:pt x="1157059" y="11359"/>
                    <a:pt x="1157059" y="11359"/>
                  </a:cubicBezTo>
                  <a:cubicBezTo>
                    <a:pt x="1114214" y="240771"/>
                    <a:pt x="1114214" y="240771"/>
                    <a:pt x="1114214" y="240771"/>
                  </a:cubicBezTo>
                  <a:cubicBezTo>
                    <a:pt x="1067542" y="249537"/>
                    <a:pt x="1020869" y="262132"/>
                    <a:pt x="975555" y="277319"/>
                  </a:cubicBezTo>
                  <a:cubicBezTo>
                    <a:pt x="823067" y="98284"/>
                    <a:pt x="823067" y="98284"/>
                    <a:pt x="823067" y="98284"/>
                  </a:cubicBezTo>
                  <a:cubicBezTo>
                    <a:pt x="670578" y="172615"/>
                    <a:pt x="670578" y="172615"/>
                    <a:pt x="670578" y="172615"/>
                  </a:cubicBezTo>
                  <a:cubicBezTo>
                    <a:pt x="718486" y="404619"/>
                    <a:pt x="718486" y="404619"/>
                    <a:pt x="718486" y="404619"/>
                  </a:cubicBezTo>
                  <a:cubicBezTo>
                    <a:pt x="674282" y="433635"/>
                    <a:pt x="632672" y="465121"/>
                    <a:pt x="593655" y="499076"/>
                  </a:cubicBezTo>
                  <a:cubicBezTo>
                    <a:pt x="384369" y="395729"/>
                    <a:pt x="384369" y="395729"/>
                    <a:pt x="384369" y="395729"/>
                  </a:cubicBezTo>
                  <a:cubicBezTo>
                    <a:pt x="273491" y="524387"/>
                    <a:pt x="273491" y="524387"/>
                    <a:pt x="273491" y="524387"/>
                  </a:cubicBezTo>
                  <a:cubicBezTo>
                    <a:pt x="405854" y="715893"/>
                    <a:pt x="405854" y="715893"/>
                    <a:pt x="405854" y="715893"/>
                  </a:cubicBezTo>
                  <a:cubicBezTo>
                    <a:pt x="379431" y="756268"/>
                    <a:pt x="355477" y="797879"/>
                    <a:pt x="333993" y="839365"/>
                  </a:cubicBezTo>
                  <a:cubicBezTo>
                    <a:pt x="102112" y="821832"/>
                    <a:pt x="102112" y="821832"/>
                    <a:pt x="102112" y="821832"/>
                  </a:cubicBezTo>
                  <a:cubicBezTo>
                    <a:pt x="46673" y="983087"/>
                    <a:pt x="46673" y="983087"/>
                    <a:pt x="46673" y="983087"/>
                  </a:cubicBezTo>
                  <a:cubicBezTo>
                    <a:pt x="242006" y="1111622"/>
                    <a:pt x="242006" y="1111622"/>
                    <a:pt x="242006" y="1111622"/>
                  </a:cubicBezTo>
                  <a:cubicBezTo>
                    <a:pt x="230646" y="1163357"/>
                    <a:pt x="224349" y="1214968"/>
                    <a:pt x="220522" y="1266703"/>
                  </a:cubicBezTo>
                  <a:cubicBezTo>
                    <a:pt x="0" y="1341034"/>
                    <a:pt x="0" y="1341034"/>
                    <a:pt x="0" y="1341034"/>
                  </a:cubicBezTo>
                  <a:cubicBezTo>
                    <a:pt x="11360" y="1509944"/>
                    <a:pt x="11360" y="1509944"/>
                    <a:pt x="11360" y="1509944"/>
                  </a:cubicBezTo>
                  <a:cubicBezTo>
                    <a:pt x="240771" y="1554023"/>
                    <a:pt x="240771" y="1554023"/>
                    <a:pt x="240771" y="1554023"/>
                  </a:cubicBezTo>
                  <a:cubicBezTo>
                    <a:pt x="250772" y="1599461"/>
                    <a:pt x="262132" y="1646134"/>
                    <a:pt x="278554" y="1691448"/>
                  </a:cubicBezTo>
                  <a:cubicBezTo>
                    <a:pt x="98284" y="1843936"/>
                    <a:pt x="98284" y="1843936"/>
                    <a:pt x="98284" y="1843936"/>
                  </a:cubicBezTo>
                  <a:cubicBezTo>
                    <a:pt x="173973" y="1996425"/>
                    <a:pt x="173973" y="1996425"/>
                    <a:pt x="173973" y="1996425"/>
                  </a:cubicBezTo>
                  <a:cubicBezTo>
                    <a:pt x="404619" y="1948518"/>
                    <a:pt x="404619" y="1948518"/>
                    <a:pt x="404619" y="1948518"/>
                  </a:cubicBezTo>
                  <a:cubicBezTo>
                    <a:pt x="433635" y="1992721"/>
                    <a:pt x="465120" y="2034331"/>
                    <a:pt x="500433" y="2073348"/>
                  </a:cubicBezTo>
                  <a:cubicBezTo>
                    <a:pt x="395729" y="2282634"/>
                    <a:pt x="395729" y="2282634"/>
                    <a:pt x="395729" y="2282634"/>
                  </a:cubicBezTo>
                  <a:cubicBezTo>
                    <a:pt x="524387" y="2393512"/>
                    <a:pt x="524387" y="2393512"/>
                    <a:pt x="524387" y="2393512"/>
                  </a:cubicBezTo>
                  <a:cubicBezTo>
                    <a:pt x="717127" y="2261149"/>
                    <a:pt x="717127" y="2261149"/>
                    <a:pt x="717127" y="2261149"/>
                  </a:cubicBezTo>
                  <a:cubicBezTo>
                    <a:pt x="756268" y="2287573"/>
                    <a:pt x="797878" y="2311526"/>
                    <a:pt x="840723" y="2333010"/>
                  </a:cubicBezTo>
                  <a:cubicBezTo>
                    <a:pt x="823067" y="2564891"/>
                    <a:pt x="823067" y="2564891"/>
                    <a:pt x="823067" y="2564891"/>
                  </a:cubicBezTo>
                  <a:cubicBezTo>
                    <a:pt x="983087" y="2620331"/>
                    <a:pt x="983087" y="2620331"/>
                    <a:pt x="983087" y="2620331"/>
                  </a:cubicBezTo>
                  <a:cubicBezTo>
                    <a:pt x="1111621" y="2426232"/>
                    <a:pt x="1111621" y="2426232"/>
                    <a:pt x="1111621" y="2426232"/>
                  </a:cubicBezTo>
                  <a:cubicBezTo>
                    <a:pt x="1163356" y="2436357"/>
                    <a:pt x="1214968" y="2442654"/>
                    <a:pt x="1266703" y="2446481"/>
                  </a:cubicBezTo>
                  <a:cubicBezTo>
                    <a:pt x="1341033" y="2667003"/>
                    <a:pt x="1341033" y="2667003"/>
                    <a:pt x="1341033" y="2667003"/>
                  </a:cubicBez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0" cap="none" spc="0" normalizeH="0" baseline="0" noProof="0">
                <a:ln>
                  <a:noFill/>
                </a:ln>
                <a:solidFill>
                  <a:srgbClr val="95A5A6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50" name="Shape 384"/>
            <p:cNvSpPr/>
            <p:nvPr/>
          </p:nvSpPr>
          <p:spPr>
            <a:xfrm rot="10800000" flipH="1">
              <a:off x="3210688" y="4850333"/>
              <a:ext cx="1828557" cy="1829687"/>
            </a:xfrm>
            <a:prstGeom prst="ellipse">
              <a:avLst/>
            </a:prstGeom>
            <a:gradFill flip="none" rotWithShape="1">
              <a:gsLst>
                <a:gs pos="0">
                  <a:srgbClr val="D9D9D9"/>
                </a:gs>
                <a:gs pos="100000">
                  <a:srgbClr val="FFFFFF"/>
                </a:gs>
              </a:gsLst>
              <a:lin ang="90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0" cap="none" spc="0" normalizeH="0" baseline="0" noProof="0">
                <a:ln>
                  <a:noFill/>
                </a:ln>
                <a:solidFill>
                  <a:srgbClr val="95A5A6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43200" y="3170148"/>
            <a:ext cx="1524000" cy="2339319"/>
            <a:chOff x="58833" y="4070244"/>
            <a:chExt cx="3946233" cy="3119097"/>
          </a:xfrm>
        </p:grpSpPr>
        <p:sp>
          <p:nvSpPr>
            <p:cNvPr id="88" name="Rectangle 87"/>
            <p:cNvSpPr/>
            <p:nvPr/>
          </p:nvSpPr>
          <p:spPr>
            <a:xfrm>
              <a:off x="363263" y="4070244"/>
              <a:ext cx="3123977" cy="779699"/>
            </a:xfrm>
            <a:prstGeom prst="rect">
              <a:avLst/>
            </a:prstGeom>
            <a:noFill/>
          </p:spPr>
          <p:txBody>
            <a:bodyPr wrap="square" anchor="b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Employee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Contracts</a:t>
              </a: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58833" y="4768161"/>
              <a:ext cx="3946233" cy="24211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Project salaries </a:t>
              </a:r>
              <a:b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and benefits</a:t>
              </a:r>
              <a:b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</a:br>
              <a:r>
                <a:rPr lang="en-US" sz="140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venir LT Std 45 Book" panose="020B0502020203020204" pitchFamily="34" charset="0"/>
                  <a:cs typeface="+mn-cs"/>
                </a:rPr>
                <a:t>for all staff, including nine collectively bargained employee contracts</a:t>
              </a: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4746993" y="1606062"/>
            <a:ext cx="1415093" cy="1415093"/>
            <a:chOff x="4746993" y="1606062"/>
            <a:chExt cx="1415093" cy="1415093"/>
          </a:xfrm>
        </p:grpSpPr>
        <p:grpSp>
          <p:nvGrpSpPr>
            <p:cNvPr id="51" name="Group 50"/>
            <p:cNvGrpSpPr/>
            <p:nvPr/>
          </p:nvGrpSpPr>
          <p:grpSpPr>
            <a:xfrm>
              <a:off x="4746993" y="1606062"/>
              <a:ext cx="1415093" cy="1415093"/>
              <a:chOff x="2791465" y="4431675"/>
              <a:chExt cx="2667002" cy="2667003"/>
            </a:xfrm>
          </p:grpSpPr>
          <p:sp>
            <p:nvSpPr>
              <p:cNvPr id="52" name="Freeform: Shape 11"/>
              <p:cNvSpPr/>
              <p:nvPr/>
            </p:nvSpPr>
            <p:spPr>
              <a:xfrm rot="10800000" flipH="1">
                <a:off x="2791465" y="4431675"/>
                <a:ext cx="2667002" cy="2667003"/>
              </a:xfrm>
              <a:custGeom>
                <a:avLst/>
                <a:gdLst>
                  <a:gd name="connsiteX0" fmla="*/ 1341033 w 2667002"/>
                  <a:gd name="connsiteY0" fmla="*/ 2667003 h 2667003"/>
                  <a:gd name="connsiteX1" fmla="*/ 1511178 w 2667002"/>
                  <a:gd name="connsiteY1" fmla="*/ 2655643 h 2667003"/>
                  <a:gd name="connsiteX2" fmla="*/ 1554023 w 2667002"/>
                  <a:gd name="connsiteY2" fmla="*/ 2426232 h 2667003"/>
                  <a:gd name="connsiteX3" fmla="*/ 1691447 w 2667002"/>
                  <a:gd name="connsiteY3" fmla="*/ 2389684 h 2667003"/>
                  <a:gd name="connsiteX4" fmla="*/ 1845170 w 2667002"/>
                  <a:gd name="connsiteY4" fmla="*/ 2568719 h 2667003"/>
                  <a:gd name="connsiteX5" fmla="*/ 1996424 w 2667002"/>
                  <a:gd name="connsiteY5" fmla="*/ 2494389 h 2667003"/>
                  <a:gd name="connsiteX6" fmla="*/ 1948517 w 2667002"/>
                  <a:gd name="connsiteY6" fmla="*/ 2262384 h 2667003"/>
                  <a:gd name="connsiteX7" fmla="*/ 2073347 w 2667002"/>
                  <a:gd name="connsiteY7" fmla="*/ 2166569 h 2667003"/>
                  <a:gd name="connsiteX8" fmla="*/ 2282633 w 2667002"/>
                  <a:gd name="connsiteY8" fmla="*/ 2271274 h 2667003"/>
                  <a:gd name="connsiteX9" fmla="*/ 2393511 w 2667002"/>
                  <a:gd name="connsiteY9" fmla="*/ 2142616 h 2667003"/>
                  <a:gd name="connsiteX10" fmla="*/ 2262383 w 2667002"/>
                  <a:gd name="connsiteY10" fmla="*/ 1949875 h 2667003"/>
                  <a:gd name="connsiteX11" fmla="*/ 2333010 w 2667002"/>
                  <a:gd name="connsiteY11" fmla="*/ 1827638 h 2667003"/>
                  <a:gd name="connsiteX12" fmla="*/ 2566125 w 2667002"/>
                  <a:gd name="connsiteY12" fmla="*/ 1843936 h 2667003"/>
                  <a:gd name="connsiteX13" fmla="*/ 2620330 w 2667002"/>
                  <a:gd name="connsiteY13" fmla="*/ 1683916 h 2667003"/>
                  <a:gd name="connsiteX14" fmla="*/ 2426231 w 2667002"/>
                  <a:gd name="connsiteY14" fmla="*/ 1555381 h 2667003"/>
                  <a:gd name="connsiteX15" fmla="*/ 2446481 w 2667002"/>
                  <a:gd name="connsiteY15" fmla="*/ 1400300 h 2667003"/>
                  <a:gd name="connsiteX16" fmla="*/ 2667002 w 2667002"/>
                  <a:gd name="connsiteY16" fmla="*/ 1325969 h 2667003"/>
                  <a:gd name="connsiteX17" fmla="*/ 2655643 w 2667002"/>
                  <a:gd name="connsiteY17" fmla="*/ 1155825 h 2667003"/>
                  <a:gd name="connsiteX18" fmla="*/ 2426231 w 2667002"/>
                  <a:gd name="connsiteY18" fmla="*/ 1112980 h 2667003"/>
                  <a:gd name="connsiteX19" fmla="*/ 2389683 w 2667002"/>
                  <a:gd name="connsiteY19" fmla="*/ 975555 h 2667003"/>
                  <a:gd name="connsiteX20" fmla="*/ 2568718 w 2667002"/>
                  <a:gd name="connsiteY20" fmla="*/ 821832 h 2667003"/>
                  <a:gd name="connsiteX21" fmla="*/ 2494388 w 2667002"/>
                  <a:gd name="connsiteY21" fmla="*/ 670578 h 2667003"/>
                  <a:gd name="connsiteX22" fmla="*/ 2262383 w 2667002"/>
                  <a:gd name="connsiteY22" fmla="*/ 718485 h 2667003"/>
                  <a:gd name="connsiteX23" fmla="*/ 2167927 w 2667002"/>
                  <a:gd name="connsiteY23" fmla="*/ 593655 h 2667003"/>
                  <a:gd name="connsiteX24" fmla="*/ 2271273 w 2667002"/>
                  <a:gd name="connsiteY24" fmla="*/ 384369 h 2667003"/>
                  <a:gd name="connsiteX25" fmla="*/ 2142615 w 2667002"/>
                  <a:gd name="connsiteY25" fmla="*/ 273491 h 2667003"/>
                  <a:gd name="connsiteX26" fmla="*/ 1951110 w 2667002"/>
                  <a:gd name="connsiteY26" fmla="*/ 404619 h 2667003"/>
                  <a:gd name="connsiteX27" fmla="*/ 1827637 w 2667002"/>
                  <a:gd name="connsiteY27" fmla="*/ 333993 h 2667003"/>
                  <a:gd name="connsiteX28" fmla="*/ 1845170 w 2667002"/>
                  <a:gd name="connsiteY28" fmla="*/ 100877 h 2667003"/>
                  <a:gd name="connsiteX29" fmla="*/ 1683916 w 2667002"/>
                  <a:gd name="connsiteY29" fmla="*/ 46672 h 2667003"/>
                  <a:gd name="connsiteX30" fmla="*/ 1555381 w 2667002"/>
                  <a:gd name="connsiteY30" fmla="*/ 240771 h 2667003"/>
                  <a:gd name="connsiteX31" fmla="*/ 1400300 w 2667002"/>
                  <a:gd name="connsiteY31" fmla="*/ 220521 h 2667003"/>
                  <a:gd name="connsiteX32" fmla="*/ 1325969 w 2667002"/>
                  <a:gd name="connsiteY32" fmla="*/ 0 h 2667003"/>
                  <a:gd name="connsiteX33" fmla="*/ 1157059 w 2667002"/>
                  <a:gd name="connsiteY33" fmla="*/ 11359 h 2667003"/>
                  <a:gd name="connsiteX34" fmla="*/ 1114214 w 2667002"/>
                  <a:gd name="connsiteY34" fmla="*/ 240771 h 2667003"/>
                  <a:gd name="connsiteX35" fmla="*/ 975555 w 2667002"/>
                  <a:gd name="connsiteY35" fmla="*/ 277319 h 2667003"/>
                  <a:gd name="connsiteX36" fmla="*/ 823067 w 2667002"/>
                  <a:gd name="connsiteY36" fmla="*/ 98284 h 2667003"/>
                  <a:gd name="connsiteX37" fmla="*/ 670578 w 2667002"/>
                  <a:gd name="connsiteY37" fmla="*/ 172615 h 2667003"/>
                  <a:gd name="connsiteX38" fmla="*/ 718486 w 2667002"/>
                  <a:gd name="connsiteY38" fmla="*/ 404619 h 2667003"/>
                  <a:gd name="connsiteX39" fmla="*/ 593655 w 2667002"/>
                  <a:gd name="connsiteY39" fmla="*/ 499076 h 2667003"/>
                  <a:gd name="connsiteX40" fmla="*/ 384369 w 2667002"/>
                  <a:gd name="connsiteY40" fmla="*/ 395729 h 2667003"/>
                  <a:gd name="connsiteX41" fmla="*/ 273491 w 2667002"/>
                  <a:gd name="connsiteY41" fmla="*/ 524387 h 2667003"/>
                  <a:gd name="connsiteX42" fmla="*/ 405854 w 2667002"/>
                  <a:gd name="connsiteY42" fmla="*/ 715893 h 2667003"/>
                  <a:gd name="connsiteX43" fmla="*/ 333993 w 2667002"/>
                  <a:gd name="connsiteY43" fmla="*/ 839365 h 2667003"/>
                  <a:gd name="connsiteX44" fmla="*/ 102112 w 2667002"/>
                  <a:gd name="connsiteY44" fmla="*/ 821832 h 2667003"/>
                  <a:gd name="connsiteX45" fmla="*/ 46673 w 2667002"/>
                  <a:gd name="connsiteY45" fmla="*/ 983087 h 2667003"/>
                  <a:gd name="connsiteX46" fmla="*/ 242006 w 2667002"/>
                  <a:gd name="connsiteY46" fmla="*/ 1111622 h 2667003"/>
                  <a:gd name="connsiteX47" fmla="*/ 220522 w 2667002"/>
                  <a:gd name="connsiteY47" fmla="*/ 1266703 h 2667003"/>
                  <a:gd name="connsiteX48" fmla="*/ 0 w 2667002"/>
                  <a:gd name="connsiteY48" fmla="*/ 1341034 h 2667003"/>
                  <a:gd name="connsiteX49" fmla="*/ 11360 w 2667002"/>
                  <a:gd name="connsiteY49" fmla="*/ 1509944 h 2667003"/>
                  <a:gd name="connsiteX50" fmla="*/ 240771 w 2667002"/>
                  <a:gd name="connsiteY50" fmla="*/ 1554023 h 2667003"/>
                  <a:gd name="connsiteX51" fmla="*/ 278554 w 2667002"/>
                  <a:gd name="connsiteY51" fmla="*/ 1691448 h 2667003"/>
                  <a:gd name="connsiteX52" fmla="*/ 98284 w 2667002"/>
                  <a:gd name="connsiteY52" fmla="*/ 1843936 h 2667003"/>
                  <a:gd name="connsiteX53" fmla="*/ 173973 w 2667002"/>
                  <a:gd name="connsiteY53" fmla="*/ 1996425 h 2667003"/>
                  <a:gd name="connsiteX54" fmla="*/ 404619 w 2667002"/>
                  <a:gd name="connsiteY54" fmla="*/ 1948518 h 2667003"/>
                  <a:gd name="connsiteX55" fmla="*/ 500433 w 2667002"/>
                  <a:gd name="connsiteY55" fmla="*/ 2073348 h 2667003"/>
                  <a:gd name="connsiteX56" fmla="*/ 395729 w 2667002"/>
                  <a:gd name="connsiteY56" fmla="*/ 2282634 h 2667003"/>
                  <a:gd name="connsiteX57" fmla="*/ 524387 w 2667002"/>
                  <a:gd name="connsiteY57" fmla="*/ 2393512 h 2667003"/>
                  <a:gd name="connsiteX58" fmla="*/ 717127 w 2667002"/>
                  <a:gd name="connsiteY58" fmla="*/ 2261149 h 2667003"/>
                  <a:gd name="connsiteX59" fmla="*/ 840723 w 2667002"/>
                  <a:gd name="connsiteY59" fmla="*/ 2333010 h 2667003"/>
                  <a:gd name="connsiteX60" fmla="*/ 823067 w 2667002"/>
                  <a:gd name="connsiteY60" fmla="*/ 2564891 h 2667003"/>
                  <a:gd name="connsiteX61" fmla="*/ 983087 w 2667002"/>
                  <a:gd name="connsiteY61" fmla="*/ 2620331 h 2667003"/>
                  <a:gd name="connsiteX62" fmla="*/ 1111621 w 2667002"/>
                  <a:gd name="connsiteY62" fmla="*/ 2426232 h 2667003"/>
                  <a:gd name="connsiteX63" fmla="*/ 1266703 w 2667002"/>
                  <a:gd name="connsiteY63" fmla="*/ 2446481 h 2667003"/>
                  <a:gd name="connsiteX64" fmla="*/ 1341033 w 2667002"/>
                  <a:gd name="connsiteY64" fmla="*/ 2667003 h 2667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2667002" h="2667003">
                    <a:moveTo>
                      <a:pt x="1341033" y="2667003"/>
                    </a:moveTo>
                    <a:cubicBezTo>
                      <a:pt x="1511178" y="2655643"/>
                      <a:pt x="1511178" y="2655643"/>
                      <a:pt x="1511178" y="2655643"/>
                    </a:cubicBezTo>
                    <a:cubicBezTo>
                      <a:pt x="1554023" y="2426232"/>
                      <a:pt x="1554023" y="2426232"/>
                      <a:pt x="1554023" y="2426232"/>
                    </a:cubicBezTo>
                    <a:cubicBezTo>
                      <a:pt x="1599461" y="2417465"/>
                      <a:pt x="1646133" y="2404871"/>
                      <a:pt x="1691447" y="2389684"/>
                    </a:cubicBezTo>
                    <a:cubicBezTo>
                      <a:pt x="1845170" y="2568719"/>
                      <a:pt x="1845170" y="2568719"/>
                      <a:pt x="1845170" y="2568719"/>
                    </a:cubicBezTo>
                    <a:cubicBezTo>
                      <a:pt x="1996424" y="2494389"/>
                      <a:pt x="1996424" y="2494389"/>
                      <a:pt x="1996424" y="2494389"/>
                    </a:cubicBezTo>
                    <a:cubicBezTo>
                      <a:pt x="1948517" y="2262384"/>
                      <a:pt x="1948517" y="2262384"/>
                      <a:pt x="1948517" y="2262384"/>
                    </a:cubicBezTo>
                    <a:cubicBezTo>
                      <a:pt x="1992720" y="2233368"/>
                      <a:pt x="2034330" y="2201882"/>
                      <a:pt x="2073347" y="2166569"/>
                    </a:cubicBezTo>
                    <a:cubicBezTo>
                      <a:pt x="2282633" y="2271274"/>
                      <a:pt x="2282633" y="2271274"/>
                      <a:pt x="2282633" y="2271274"/>
                    </a:cubicBezTo>
                    <a:cubicBezTo>
                      <a:pt x="2393511" y="2142616"/>
                      <a:pt x="2393511" y="2142616"/>
                      <a:pt x="2393511" y="2142616"/>
                    </a:cubicBezTo>
                    <a:cubicBezTo>
                      <a:pt x="2262383" y="1949875"/>
                      <a:pt x="2262383" y="1949875"/>
                      <a:pt x="2262383" y="1949875"/>
                    </a:cubicBezTo>
                    <a:cubicBezTo>
                      <a:pt x="2288930" y="1910735"/>
                      <a:pt x="2311525" y="1869124"/>
                      <a:pt x="2333010" y="1827638"/>
                    </a:cubicBezTo>
                    <a:cubicBezTo>
                      <a:pt x="2566125" y="1843936"/>
                      <a:pt x="2566125" y="1843936"/>
                      <a:pt x="2566125" y="1843936"/>
                    </a:cubicBezTo>
                    <a:cubicBezTo>
                      <a:pt x="2620330" y="1683916"/>
                      <a:pt x="2620330" y="1683916"/>
                      <a:pt x="2620330" y="1683916"/>
                    </a:cubicBezTo>
                    <a:cubicBezTo>
                      <a:pt x="2426231" y="1555381"/>
                      <a:pt x="2426231" y="1555381"/>
                      <a:pt x="2426231" y="1555381"/>
                    </a:cubicBezTo>
                    <a:cubicBezTo>
                      <a:pt x="2436356" y="1503646"/>
                      <a:pt x="2442653" y="1452035"/>
                      <a:pt x="2446481" y="1400300"/>
                    </a:cubicBezTo>
                    <a:cubicBezTo>
                      <a:pt x="2667002" y="1325969"/>
                      <a:pt x="2667002" y="1325969"/>
                      <a:pt x="2667002" y="1325969"/>
                    </a:cubicBezTo>
                    <a:cubicBezTo>
                      <a:pt x="2655643" y="1155825"/>
                      <a:pt x="2655643" y="1155825"/>
                      <a:pt x="2655643" y="1155825"/>
                    </a:cubicBezTo>
                    <a:cubicBezTo>
                      <a:pt x="2426231" y="1112980"/>
                      <a:pt x="2426231" y="1112980"/>
                      <a:pt x="2426231" y="1112980"/>
                    </a:cubicBezTo>
                    <a:cubicBezTo>
                      <a:pt x="2417465" y="1067542"/>
                      <a:pt x="2404870" y="1020869"/>
                      <a:pt x="2389683" y="975555"/>
                    </a:cubicBezTo>
                    <a:cubicBezTo>
                      <a:pt x="2568718" y="821832"/>
                      <a:pt x="2568718" y="821832"/>
                      <a:pt x="2568718" y="821832"/>
                    </a:cubicBezTo>
                    <a:cubicBezTo>
                      <a:pt x="2494388" y="670578"/>
                      <a:pt x="2494388" y="670578"/>
                      <a:pt x="2494388" y="670578"/>
                    </a:cubicBezTo>
                    <a:cubicBezTo>
                      <a:pt x="2262383" y="718485"/>
                      <a:pt x="2262383" y="718485"/>
                      <a:pt x="2262383" y="718485"/>
                    </a:cubicBezTo>
                    <a:cubicBezTo>
                      <a:pt x="2233367" y="674282"/>
                      <a:pt x="2201882" y="632672"/>
                      <a:pt x="2167927" y="593655"/>
                    </a:cubicBezTo>
                    <a:cubicBezTo>
                      <a:pt x="2271273" y="384369"/>
                      <a:pt x="2271273" y="384369"/>
                      <a:pt x="2271273" y="384369"/>
                    </a:cubicBezTo>
                    <a:cubicBezTo>
                      <a:pt x="2142615" y="273491"/>
                      <a:pt x="2142615" y="273491"/>
                      <a:pt x="2142615" y="273491"/>
                    </a:cubicBezTo>
                    <a:cubicBezTo>
                      <a:pt x="1951110" y="404619"/>
                      <a:pt x="1951110" y="404619"/>
                      <a:pt x="1951110" y="404619"/>
                    </a:cubicBezTo>
                    <a:cubicBezTo>
                      <a:pt x="1910734" y="379430"/>
                      <a:pt x="1869124" y="355477"/>
                      <a:pt x="1827637" y="333993"/>
                    </a:cubicBezTo>
                    <a:cubicBezTo>
                      <a:pt x="1845170" y="100877"/>
                      <a:pt x="1845170" y="100877"/>
                      <a:pt x="1845170" y="100877"/>
                    </a:cubicBezTo>
                    <a:cubicBezTo>
                      <a:pt x="1683916" y="46672"/>
                      <a:pt x="1683916" y="46672"/>
                      <a:pt x="1683916" y="46672"/>
                    </a:cubicBezTo>
                    <a:cubicBezTo>
                      <a:pt x="1555381" y="240771"/>
                      <a:pt x="1555381" y="240771"/>
                      <a:pt x="1555381" y="240771"/>
                    </a:cubicBezTo>
                    <a:cubicBezTo>
                      <a:pt x="1504881" y="230646"/>
                      <a:pt x="1452035" y="224349"/>
                      <a:pt x="1400300" y="220521"/>
                    </a:cubicBezTo>
                    <a:cubicBezTo>
                      <a:pt x="1325969" y="0"/>
                      <a:pt x="1325969" y="0"/>
                      <a:pt x="1325969" y="0"/>
                    </a:cubicBezTo>
                    <a:cubicBezTo>
                      <a:pt x="1157059" y="11359"/>
                      <a:pt x="1157059" y="11359"/>
                      <a:pt x="1157059" y="11359"/>
                    </a:cubicBezTo>
                    <a:cubicBezTo>
                      <a:pt x="1114214" y="240771"/>
                      <a:pt x="1114214" y="240771"/>
                      <a:pt x="1114214" y="240771"/>
                    </a:cubicBezTo>
                    <a:cubicBezTo>
                      <a:pt x="1067542" y="249537"/>
                      <a:pt x="1020869" y="262132"/>
                      <a:pt x="975555" y="277319"/>
                    </a:cubicBezTo>
                    <a:cubicBezTo>
                      <a:pt x="823067" y="98284"/>
                      <a:pt x="823067" y="98284"/>
                      <a:pt x="823067" y="98284"/>
                    </a:cubicBezTo>
                    <a:cubicBezTo>
                      <a:pt x="670578" y="172615"/>
                      <a:pt x="670578" y="172615"/>
                      <a:pt x="670578" y="172615"/>
                    </a:cubicBezTo>
                    <a:cubicBezTo>
                      <a:pt x="718486" y="404619"/>
                      <a:pt x="718486" y="404619"/>
                      <a:pt x="718486" y="404619"/>
                    </a:cubicBezTo>
                    <a:cubicBezTo>
                      <a:pt x="674282" y="433635"/>
                      <a:pt x="632672" y="465121"/>
                      <a:pt x="593655" y="499076"/>
                    </a:cubicBezTo>
                    <a:cubicBezTo>
                      <a:pt x="384369" y="395729"/>
                      <a:pt x="384369" y="395729"/>
                      <a:pt x="384369" y="395729"/>
                    </a:cubicBezTo>
                    <a:cubicBezTo>
                      <a:pt x="273491" y="524387"/>
                      <a:pt x="273491" y="524387"/>
                      <a:pt x="273491" y="524387"/>
                    </a:cubicBezTo>
                    <a:cubicBezTo>
                      <a:pt x="405854" y="715893"/>
                      <a:pt x="405854" y="715893"/>
                      <a:pt x="405854" y="715893"/>
                    </a:cubicBezTo>
                    <a:cubicBezTo>
                      <a:pt x="379431" y="756268"/>
                      <a:pt x="355477" y="797879"/>
                      <a:pt x="333993" y="839365"/>
                    </a:cubicBezTo>
                    <a:cubicBezTo>
                      <a:pt x="102112" y="821832"/>
                      <a:pt x="102112" y="821832"/>
                      <a:pt x="102112" y="821832"/>
                    </a:cubicBezTo>
                    <a:cubicBezTo>
                      <a:pt x="46673" y="983087"/>
                      <a:pt x="46673" y="983087"/>
                      <a:pt x="46673" y="983087"/>
                    </a:cubicBezTo>
                    <a:cubicBezTo>
                      <a:pt x="242006" y="1111622"/>
                      <a:pt x="242006" y="1111622"/>
                      <a:pt x="242006" y="1111622"/>
                    </a:cubicBezTo>
                    <a:cubicBezTo>
                      <a:pt x="230646" y="1163357"/>
                      <a:pt x="224349" y="1214968"/>
                      <a:pt x="220522" y="1266703"/>
                    </a:cubicBezTo>
                    <a:cubicBezTo>
                      <a:pt x="0" y="1341034"/>
                      <a:pt x="0" y="1341034"/>
                      <a:pt x="0" y="1341034"/>
                    </a:cubicBezTo>
                    <a:cubicBezTo>
                      <a:pt x="11360" y="1509944"/>
                      <a:pt x="11360" y="1509944"/>
                      <a:pt x="11360" y="1509944"/>
                    </a:cubicBezTo>
                    <a:cubicBezTo>
                      <a:pt x="240771" y="1554023"/>
                      <a:pt x="240771" y="1554023"/>
                      <a:pt x="240771" y="1554023"/>
                    </a:cubicBezTo>
                    <a:cubicBezTo>
                      <a:pt x="250772" y="1599461"/>
                      <a:pt x="262132" y="1646134"/>
                      <a:pt x="278554" y="1691448"/>
                    </a:cubicBezTo>
                    <a:cubicBezTo>
                      <a:pt x="98284" y="1843936"/>
                      <a:pt x="98284" y="1843936"/>
                      <a:pt x="98284" y="1843936"/>
                    </a:cubicBezTo>
                    <a:cubicBezTo>
                      <a:pt x="173973" y="1996425"/>
                      <a:pt x="173973" y="1996425"/>
                      <a:pt x="173973" y="1996425"/>
                    </a:cubicBezTo>
                    <a:cubicBezTo>
                      <a:pt x="404619" y="1948518"/>
                      <a:pt x="404619" y="1948518"/>
                      <a:pt x="404619" y="1948518"/>
                    </a:cubicBezTo>
                    <a:cubicBezTo>
                      <a:pt x="433635" y="1992721"/>
                      <a:pt x="465120" y="2034331"/>
                      <a:pt x="500433" y="2073348"/>
                    </a:cubicBezTo>
                    <a:cubicBezTo>
                      <a:pt x="395729" y="2282634"/>
                      <a:pt x="395729" y="2282634"/>
                      <a:pt x="395729" y="2282634"/>
                    </a:cubicBezTo>
                    <a:cubicBezTo>
                      <a:pt x="524387" y="2393512"/>
                      <a:pt x="524387" y="2393512"/>
                      <a:pt x="524387" y="2393512"/>
                    </a:cubicBezTo>
                    <a:cubicBezTo>
                      <a:pt x="717127" y="2261149"/>
                      <a:pt x="717127" y="2261149"/>
                      <a:pt x="717127" y="2261149"/>
                    </a:cubicBezTo>
                    <a:cubicBezTo>
                      <a:pt x="756268" y="2287573"/>
                      <a:pt x="797878" y="2311526"/>
                      <a:pt x="840723" y="2333010"/>
                    </a:cubicBezTo>
                    <a:cubicBezTo>
                      <a:pt x="823067" y="2564891"/>
                      <a:pt x="823067" y="2564891"/>
                      <a:pt x="823067" y="2564891"/>
                    </a:cubicBezTo>
                    <a:cubicBezTo>
                      <a:pt x="983087" y="2620331"/>
                      <a:pt x="983087" y="2620331"/>
                      <a:pt x="983087" y="2620331"/>
                    </a:cubicBezTo>
                    <a:cubicBezTo>
                      <a:pt x="1111621" y="2426232"/>
                      <a:pt x="1111621" y="2426232"/>
                      <a:pt x="1111621" y="2426232"/>
                    </a:cubicBezTo>
                    <a:cubicBezTo>
                      <a:pt x="1163356" y="2436357"/>
                      <a:pt x="1214968" y="2442654"/>
                      <a:pt x="1266703" y="2446481"/>
                    </a:cubicBezTo>
                    <a:cubicBezTo>
                      <a:pt x="1341033" y="2667003"/>
                      <a:pt x="1341033" y="2667003"/>
                      <a:pt x="1341033" y="2667003"/>
                    </a:cubicBezTo>
                    <a:close/>
                  </a:path>
                </a:pathLst>
              </a:custGeom>
              <a:solidFill>
                <a:srgbClr val="F49D1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sz="1350">
                  <a:solidFill>
                    <a:srgbClr val="95A5A6"/>
                  </a:solidFill>
                  <a:latin typeface="Calibri"/>
                  <a:cs typeface="+mn-cs"/>
                </a:endParaRPr>
              </a:p>
            </p:txBody>
          </p:sp>
          <p:sp>
            <p:nvSpPr>
              <p:cNvPr id="53" name="Shape 384"/>
              <p:cNvSpPr/>
              <p:nvPr/>
            </p:nvSpPr>
            <p:spPr>
              <a:xfrm rot="10800000" flipH="1">
                <a:off x="3210688" y="4850333"/>
                <a:ext cx="1828557" cy="1829687"/>
              </a:xfrm>
              <a:prstGeom prst="ellipse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90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sz="1350">
                  <a:solidFill>
                    <a:srgbClr val="95A5A6"/>
                  </a:solidFill>
                  <a:latin typeface="Calibri"/>
                  <a:cs typeface="+mn-cs"/>
                </a:endParaRPr>
              </a:p>
            </p:txBody>
          </p:sp>
        </p:grpSp>
        <p:pic>
          <p:nvPicPr>
            <p:cNvPr id="1030" name="Picture 6" descr="Image result for clipart desk chair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1712" y="1911712"/>
              <a:ext cx="792069" cy="7920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4" name="Group 83"/>
          <p:cNvGrpSpPr/>
          <p:nvPr/>
        </p:nvGrpSpPr>
        <p:grpSpPr>
          <a:xfrm>
            <a:off x="2743200" y="1600200"/>
            <a:ext cx="1415093" cy="1415093"/>
            <a:chOff x="2791465" y="4431675"/>
            <a:chExt cx="2667002" cy="2667003"/>
          </a:xfrm>
        </p:grpSpPr>
        <p:sp>
          <p:nvSpPr>
            <p:cNvPr id="85" name="Freeform: Shape 8"/>
            <p:cNvSpPr/>
            <p:nvPr/>
          </p:nvSpPr>
          <p:spPr>
            <a:xfrm rot="10800000" flipH="1">
              <a:off x="2791465" y="4431675"/>
              <a:ext cx="2667002" cy="2667003"/>
            </a:xfrm>
            <a:custGeom>
              <a:avLst/>
              <a:gdLst>
                <a:gd name="connsiteX0" fmla="*/ 1341033 w 2667002"/>
                <a:gd name="connsiteY0" fmla="*/ 2667003 h 2667003"/>
                <a:gd name="connsiteX1" fmla="*/ 1511178 w 2667002"/>
                <a:gd name="connsiteY1" fmla="*/ 2655643 h 2667003"/>
                <a:gd name="connsiteX2" fmla="*/ 1554023 w 2667002"/>
                <a:gd name="connsiteY2" fmla="*/ 2426232 h 2667003"/>
                <a:gd name="connsiteX3" fmla="*/ 1691447 w 2667002"/>
                <a:gd name="connsiteY3" fmla="*/ 2389684 h 2667003"/>
                <a:gd name="connsiteX4" fmla="*/ 1845170 w 2667002"/>
                <a:gd name="connsiteY4" fmla="*/ 2568719 h 2667003"/>
                <a:gd name="connsiteX5" fmla="*/ 1996424 w 2667002"/>
                <a:gd name="connsiteY5" fmla="*/ 2494389 h 2667003"/>
                <a:gd name="connsiteX6" fmla="*/ 1948517 w 2667002"/>
                <a:gd name="connsiteY6" fmla="*/ 2262384 h 2667003"/>
                <a:gd name="connsiteX7" fmla="*/ 2073347 w 2667002"/>
                <a:gd name="connsiteY7" fmla="*/ 2166569 h 2667003"/>
                <a:gd name="connsiteX8" fmla="*/ 2282633 w 2667002"/>
                <a:gd name="connsiteY8" fmla="*/ 2271274 h 2667003"/>
                <a:gd name="connsiteX9" fmla="*/ 2393511 w 2667002"/>
                <a:gd name="connsiteY9" fmla="*/ 2142616 h 2667003"/>
                <a:gd name="connsiteX10" fmla="*/ 2262383 w 2667002"/>
                <a:gd name="connsiteY10" fmla="*/ 1949875 h 2667003"/>
                <a:gd name="connsiteX11" fmla="*/ 2333010 w 2667002"/>
                <a:gd name="connsiteY11" fmla="*/ 1827638 h 2667003"/>
                <a:gd name="connsiteX12" fmla="*/ 2566125 w 2667002"/>
                <a:gd name="connsiteY12" fmla="*/ 1843936 h 2667003"/>
                <a:gd name="connsiteX13" fmla="*/ 2620330 w 2667002"/>
                <a:gd name="connsiteY13" fmla="*/ 1683916 h 2667003"/>
                <a:gd name="connsiteX14" fmla="*/ 2426231 w 2667002"/>
                <a:gd name="connsiteY14" fmla="*/ 1555381 h 2667003"/>
                <a:gd name="connsiteX15" fmla="*/ 2446481 w 2667002"/>
                <a:gd name="connsiteY15" fmla="*/ 1400300 h 2667003"/>
                <a:gd name="connsiteX16" fmla="*/ 2667002 w 2667002"/>
                <a:gd name="connsiteY16" fmla="*/ 1325969 h 2667003"/>
                <a:gd name="connsiteX17" fmla="*/ 2655643 w 2667002"/>
                <a:gd name="connsiteY17" fmla="*/ 1155825 h 2667003"/>
                <a:gd name="connsiteX18" fmla="*/ 2426231 w 2667002"/>
                <a:gd name="connsiteY18" fmla="*/ 1112980 h 2667003"/>
                <a:gd name="connsiteX19" fmla="*/ 2389683 w 2667002"/>
                <a:gd name="connsiteY19" fmla="*/ 975555 h 2667003"/>
                <a:gd name="connsiteX20" fmla="*/ 2568718 w 2667002"/>
                <a:gd name="connsiteY20" fmla="*/ 821832 h 2667003"/>
                <a:gd name="connsiteX21" fmla="*/ 2494388 w 2667002"/>
                <a:gd name="connsiteY21" fmla="*/ 670578 h 2667003"/>
                <a:gd name="connsiteX22" fmla="*/ 2262383 w 2667002"/>
                <a:gd name="connsiteY22" fmla="*/ 718485 h 2667003"/>
                <a:gd name="connsiteX23" fmla="*/ 2167927 w 2667002"/>
                <a:gd name="connsiteY23" fmla="*/ 593655 h 2667003"/>
                <a:gd name="connsiteX24" fmla="*/ 2271273 w 2667002"/>
                <a:gd name="connsiteY24" fmla="*/ 384369 h 2667003"/>
                <a:gd name="connsiteX25" fmla="*/ 2142615 w 2667002"/>
                <a:gd name="connsiteY25" fmla="*/ 273491 h 2667003"/>
                <a:gd name="connsiteX26" fmla="*/ 1951110 w 2667002"/>
                <a:gd name="connsiteY26" fmla="*/ 404619 h 2667003"/>
                <a:gd name="connsiteX27" fmla="*/ 1827637 w 2667002"/>
                <a:gd name="connsiteY27" fmla="*/ 333993 h 2667003"/>
                <a:gd name="connsiteX28" fmla="*/ 1845170 w 2667002"/>
                <a:gd name="connsiteY28" fmla="*/ 100877 h 2667003"/>
                <a:gd name="connsiteX29" fmla="*/ 1683916 w 2667002"/>
                <a:gd name="connsiteY29" fmla="*/ 46672 h 2667003"/>
                <a:gd name="connsiteX30" fmla="*/ 1555381 w 2667002"/>
                <a:gd name="connsiteY30" fmla="*/ 240771 h 2667003"/>
                <a:gd name="connsiteX31" fmla="*/ 1400300 w 2667002"/>
                <a:gd name="connsiteY31" fmla="*/ 220521 h 2667003"/>
                <a:gd name="connsiteX32" fmla="*/ 1325969 w 2667002"/>
                <a:gd name="connsiteY32" fmla="*/ 0 h 2667003"/>
                <a:gd name="connsiteX33" fmla="*/ 1157059 w 2667002"/>
                <a:gd name="connsiteY33" fmla="*/ 11359 h 2667003"/>
                <a:gd name="connsiteX34" fmla="*/ 1114214 w 2667002"/>
                <a:gd name="connsiteY34" fmla="*/ 240771 h 2667003"/>
                <a:gd name="connsiteX35" fmla="*/ 975555 w 2667002"/>
                <a:gd name="connsiteY35" fmla="*/ 277319 h 2667003"/>
                <a:gd name="connsiteX36" fmla="*/ 823067 w 2667002"/>
                <a:gd name="connsiteY36" fmla="*/ 98284 h 2667003"/>
                <a:gd name="connsiteX37" fmla="*/ 670578 w 2667002"/>
                <a:gd name="connsiteY37" fmla="*/ 172615 h 2667003"/>
                <a:gd name="connsiteX38" fmla="*/ 718486 w 2667002"/>
                <a:gd name="connsiteY38" fmla="*/ 404619 h 2667003"/>
                <a:gd name="connsiteX39" fmla="*/ 593655 w 2667002"/>
                <a:gd name="connsiteY39" fmla="*/ 499076 h 2667003"/>
                <a:gd name="connsiteX40" fmla="*/ 384369 w 2667002"/>
                <a:gd name="connsiteY40" fmla="*/ 395729 h 2667003"/>
                <a:gd name="connsiteX41" fmla="*/ 273491 w 2667002"/>
                <a:gd name="connsiteY41" fmla="*/ 524387 h 2667003"/>
                <a:gd name="connsiteX42" fmla="*/ 405854 w 2667002"/>
                <a:gd name="connsiteY42" fmla="*/ 715893 h 2667003"/>
                <a:gd name="connsiteX43" fmla="*/ 333993 w 2667002"/>
                <a:gd name="connsiteY43" fmla="*/ 839365 h 2667003"/>
                <a:gd name="connsiteX44" fmla="*/ 102112 w 2667002"/>
                <a:gd name="connsiteY44" fmla="*/ 821832 h 2667003"/>
                <a:gd name="connsiteX45" fmla="*/ 46673 w 2667002"/>
                <a:gd name="connsiteY45" fmla="*/ 983087 h 2667003"/>
                <a:gd name="connsiteX46" fmla="*/ 242006 w 2667002"/>
                <a:gd name="connsiteY46" fmla="*/ 1111622 h 2667003"/>
                <a:gd name="connsiteX47" fmla="*/ 220522 w 2667002"/>
                <a:gd name="connsiteY47" fmla="*/ 1266703 h 2667003"/>
                <a:gd name="connsiteX48" fmla="*/ 0 w 2667002"/>
                <a:gd name="connsiteY48" fmla="*/ 1341034 h 2667003"/>
                <a:gd name="connsiteX49" fmla="*/ 11360 w 2667002"/>
                <a:gd name="connsiteY49" fmla="*/ 1509944 h 2667003"/>
                <a:gd name="connsiteX50" fmla="*/ 240771 w 2667002"/>
                <a:gd name="connsiteY50" fmla="*/ 1554023 h 2667003"/>
                <a:gd name="connsiteX51" fmla="*/ 278554 w 2667002"/>
                <a:gd name="connsiteY51" fmla="*/ 1691448 h 2667003"/>
                <a:gd name="connsiteX52" fmla="*/ 98284 w 2667002"/>
                <a:gd name="connsiteY52" fmla="*/ 1843936 h 2667003"/>
                <a:gd name="connsiteX53" fmla="*/ 173973 w 2667002"/>
                <a:gd name="connsiteY53" fmla="*/ 1996425 h 2667003"/>
                <a:gd name="connsiteX54" fmla="*/ 404619 w 2667002"/>
                <a:gd name="connsiteY54" fmla="*/ 1948518 h 2667003"/>
                <a:gd name="connsiteX55" fmla="*/ 500433 w 2667002"/>
                <a:gd name="connsiteY55" fmla="*/ 2073348 h 2667003"/>
                <a:gd name="connsiteX56" fmla="*/ 395729 w 2667002"/>
                <a:gd name="connsiteY56" fmla="*/ 2282634 h 2667003"/>
                <a:gd name="connsiteX57" fmla="*/ 524387 w 2667002"/>
                <a:gd name="connsiteY57" fmla="*/ 2393512 h 2667003"/>
                <a:gd name="connsiteX58" fmla="*/ 717127 w 2667002"/>
                <a:gd name="connsiteY58" fmla="*/ 2261149 h 2667003"/>
                <a:gd name="connsiteX59" fmla="*/ 840723 w 2667002"/>
                <a:gd name="connsiteY59" fmla="*/ 2333010 h 2667003"/>
                <a:gd name="connsiteX60" fmla="*/ 823067 w 2667002"/>
                <a:gd name="connsiteY60" fmla="*/ 2564891 h 2667003"/>
                <a:gd name="connsiteX61" fmla="*/ 983087 w 2667002"/>
                <a:gd name="connsiteY61" fmla="*/ 2620331 h 2667003"/>
                <a:gd name="connsiteX62" fmla="*/ 1111621 w 2667002"/>
                <a:gd name="connsiteY62" fmla="*/ 2426232 h 2667003"/>
                <a:gd name="connsiteX63" fmla="*/ 1266703 w 2667002"/>
                <a:gd name="connsiteY63" fmla="*/ 2446481 h 2667003"/>
                <a:gd name="connsiteX64" fmla="*/ 1341033 w 2667002"/>
                <a:gd name="connsiteY64" fmla="*/ 2667003 h 2667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2667002" h="2667003">
                  <a:moveTo>
                    <a:pt x="1341033" y="2667003"/>
                  </a:moveTo>
                  <a:cubicBezTo>
                    <a:pt x="1511178" y="2655643"/>
                    <a:pt x="1511178" y="2655643"/>
                    <a:pt x="1511178" y="2655643"/>
                  </a:cubicBezTo>
                  <a:cubicBezTo>
                    <a:pt x="1554023" y="2426232"/>
                    <a:pt x="1554023" y="2426232"/>
                    <a:pt x="1554023" y="2426232"/>
                  </a:cubicBezTo>
                  <a:cubicBezTo>
                    <a:pt x="1599461" y="2417465"/>
                    <a:pt x="1646133" y="2404871"/>
                    <a:pt x="1691447" y="2389684"/>
                  </a:cubicBezTo>
                  <a:cubicBezTo>
                    <a:pt x="1845170" y="2568719"/>
                    <a:pt x="1845170" y="2568719"/>
                    <a:pt x="1845170" y="2568719"/>
                  </a:cubicBezTo>
                  <a:cubicBezTo>
                    <a:pt x="1996424" y="2494389"/>
                    <a:pt x="1996424" y="2494389"/>
                    <a:pt x="1996424" y="2494389"/>
                  </a:cubicBezTo>
                  <a:cubicBezTo>
                    <a:pt x="1948517" y="2262384"/>
                    <a:pt x="1948517" y="2262384"/>
                    <a:pt x="1948517" y="2262384"/>
                  </a:cubicBezTo>
                  <a:cubicBezTo>
                    <a:pt x="1992720" y="2233368"/>
                    <a:pt x="2034330" y="2201882"/>
                    <a:pt x="2073347" y="2166569"/>
                  </a:cubicBezTo>
                  <a:cubicBezTo>
                    <a:pt x="2282633" y="2271274"/>
                    <a:pt x="2282633" y="2271274"/>
                    <a:pt x="2282633" y="2271274"/>
                  </a:cubicBezTo>
                  <a:cubicBezTo>
                    <a:pt x="2393511" y="2142616"/>
                    <a:pt x="2393511" y="2142616"/>
                    <a:pt x="2393511" y="2142616"/>
                  </a:cubicBezTo>
                  <a:cubicBezTo>
                    <a:pt x="2262383" y="1949875"/>
                    <a:pt x="2262383" y="1949875"/>
                    <a:pt x="2262383" y="1949875"/>
                  </a:cubicBezTo>
                  <a:cubicBezTo>
                    <a:pt x="2288930" y="1910735"/>
                    <a:pt x="2311525" y="1869124"/>
                    <a:pt x="2333010" y="1827638"/>
                  </a:cubicBezTo>
                  <a:cubicBezTo>
                    <a:pt x="2566125" y="1843936"/>
                    <a:pt x="2566125" y="1843936"/>
                    <a:pt x="2566125" y="1843936"/>
                  </a:cubicBezTo>
                  <a:cubicBezTo>
                    <a:pt x="2620330" y="1683916"/>
                    <a:pt x="2620330" y="1683916"/>
                    <a:pt x="2620330" y="1683916"/>
                  </a:cubicBezTo>
                  <a:cubicBezTo>
                    <a:pt x="2426231" y="1555381"/>
                    <a:pt x="2426231" y="1555381"/>
                    <a:pt x="2426231" y="1555381"/>
                  </a:cubicBezTo>
                  <a:cubicBezTo>
                    <a:pt x="2436356" y="1503646"/>
                    <a:pt x="2442653" y="1452035"/>
                    <a:pt x="2446481" y="1400300"/>
                  </a:cubicBezTo>
                  <a:cubicBezTo>
                    <a:pt x="2667002" y="1325969"/>
                    <a:pt x="2667002" y="1325969"/>
                    <a:pt x="2667002" y="1325969"/>
                  </a:cubicBezTo>
                  <a:cubicBezTo>
                    <a:pt x="2655643" y="1155825"/>
                    <a:pt x="2655643" y="1155825"/>
                    <a:pt x="2655643" y="1155825"/>
                  </a:cubicBezTo>
                  <a:cubicBezTo>
                    <a:pt x="2426231" y="1112980"/>
                    <a:pt x="2426231" y="1112980"/>
                    <a:pt x="2426231" y="1112980"/>
                  </a:cubicBezTo>
                  <a:cubicBezTo>
                    <a:pt x="2417465" y="1067542"/>
                    <a:pt x="2404870" y="1020869"/>
                    <a:pt x="2389683" y="975555"/>
                  </a:cubicBezTo>
                  <a:cubicBezTo>
                    <a:pt x="2568718" y="821832"/>
                    <a:pt x="2568718" y="821832"/>
                    <a:pt x="2568718" y="821832"/>
                  </a:cubicBezTo>
                  <a:cubicBezTo>
                    <a:pt x="2494388" y="670578"/>
                    <a:pt x="2494388" y="670578"/>
                    <a:pt x="2494388" y="670578"/>
                  </a:cubicBezTo>
                  <a:cubicBezTo>
                    <a:pt x="2262383" y="718485"/>
                    <a:pt x="2262383" y="718485"/>
                    <a:pt x="2262383" y="718485"/>
                  </a:cubicBezTo>
                  <a:cubicBezTo>
                    <a:pt x="2233367" y="674282"/>
                    <a:pt x="2201882" y="632672"/>
                    <a:pt x="2167927" y="593655"/>
                  </a:cubicBezTo>
                  <a:cubicBezTo>
                    <a:pt x="2271273" y="384369"/>
                    <a:pt x="2271273" y="384369"/>
                    <a:pt x="2271273" y="384369"/>
                  </a:cubicBezTo>
                  <a:cubicBezTo>
                    <a:pt x="2142615" y="273491"/>
                    <a:pt x="2142615" y="273491"/>
                    <a:pt x="2142615" y="273491"/>
                  </a:cubicBezTo>
                  <a:cubicBezTo>
                    <a:pt x="1951110" y="404619"/>
                    <a:pt x="1951110" y="404619"/>
                    <a:pt x="1951110" y="404619"/>
                  </a:cubicBezTo>
                  <a:cubicBezTo>
                    <a:pt x="1910734" y="379430"/>
                    <a:pt x="1869124" y="355477"/>
                    <a:pt x="1827637" y="333993"/>
                  </a:cubicBezTo>
                  <a:cubicBezTo>
                    <a:pt x="1845170" y="100877"/>
                    <a:pt x="1845170" y="100877"/>
                    <a:pt x="1845170" y="100877"/>
                  </a:cubicBezTo>
                  <a:cubicBezTo>
                    <a:pt x="1683916" y="46672"/>
                    <a:pt x="1683916" y="46672"/>
                    <a:pt x="1683916" y="46672"/>
                  </a:cubicBezTo>
                  <a:cubicBezTo>
                    <a:pt x="1555381" y="240771"/>
                    <a:pt x="1555381" y="240771"/>
                    <a:pt x="1555381" y="240771"/>
                  </a:cubicBezTo>
                  <a:cubicBezTo>
                    <a:pt x="1504881" y="230646"/>
                    <a:pt x="1452035" y="224349"/>
                    <a:pt x="1400300" y="220521"/>
                  </a:cubicBezTo>
                  <a:cubicBezTo>
                    <a:pt x="1325969" y="0"/>
                    <a:pt x="1325969" y="0"/>
                    <a:pt x="1325969" y="0"/>
                  </a:cubicBezTo>
                  <a:cubicBezTo>
                    <a:pt x="1157059" y="11359"/>
                    <a:pt x="1157059" y="11359"/>
                    <a:pt x="1157059" y="11359"/>
                  </a:cubicBezTo>
                  <a:cubicBezTo>
                    <a:pt x="1114214" y="240771"/>
                    <a:pt x="1114214" y="240771"/>
                    <a:pt x="1114214" y="240771"/>
                  </a:cubicBezTo>
                  <a:cubicBezTo>
                    <a:pt x="1067542" y="249537"/>
                    <a:pt x="1020869" y="262132"/>
                    <a:pt x="975555" y="277319"/>
                  </a:cubicBezTo>
                  <a:cubicBezTo>
                    <a:pt x="823067" y="98284"/>
                    <a:pt x="823067" y="98284"/>
                    <a:pt x="823067" y="98284"/>
                  </a:cubicBezTo>
                  <a:cubicBezTo>
                    <a:pt x="670578" y="172615"/>
                    <a:pt x="670578" y="172615"/>
                    <a:pt x="670578" y="172615"/>
                  </a:cubicBezTo>
                  <a:cubicBezTo>
                    <a:pt x="718486" y="404619"/>
                    <a:pt x="718486" y="404619"/>
                    <a:pt x="718486" y="404619"/>
                  </a:cubicBezTo>
                  <a:cubicBezTo>
                    <a:pt x="674282" y="433635"/>
                    <a:pt x="632672" y="465121"/>
                    <a:pt x="593655" y="499076"/>
                  </a:cubicBezTo>
                  <a:cubicBezTo>
                    <a:pt x="384369" y="395729"/>
                    <a:pt x="384369" y="395729"/>
                    <a:pt x="384369" y="395729"/>
                  </a:cubicBezTo>
                  <a:cubicBezTo>
                    <a:pt x="273491" y="524387"/>
                    <a:pt x="273491" y="524387"/>
                    <a:pt x="273491" y="524387"/>
                  </a:cubicBezTo>
                  <a:cubicBezTo>
                    <a:pt x="405854" y="715893"/>
                    <a:pt x="405854" y="715893"/>
                    <a:pt x="405854" y="715893"/>
                  </a:cubicBezTo>
                  <a:cubicBezTo>
                    <a:pt x="379431" y="756268"/>
                    <a:pt x="355477" y="797879"/>
                    <a:pt x="333993" y="839365"/>
                  </a:cubicBezTo>
                  <a:cubicBezTo>
                    <a:pt x="102112" y="821832"/>
                    <a:pt x="102112" y="821832"/>
                    <a:pt x="102112" y="821832"/>
                  </a:cubicBezTo>
                  <a:cubicBezTo>
                    <a:pt x="46673" y="983087"/>
                    <a:pt x="46673" y="983087"/>
                    <a:pt x="46673" y="983087"/>
                  </a:cubicBezTo>
                  <a:cubicBezTo>
                    <a:pt x="242006" y="1111622"/>
                    <a:pt x="242006" y="1111622"/>
                    <a:pt x="242006" y="1111622"/>
                  </a:cubicBezTo>
                  <a:cubicBezTo>
                    <a:pt x="230646" y="1163357"/>
                    <a:pt x="224349" y="1214968"/>
                    <a:pt x="220522" y="1266703"/>
                  </a:cubicBezTo>
                  <a:cubicBezTo>
                    <a:pt x="0" y="1341034"/>
                    <a:pt x="0" y="1341034"/>
                    <a:pt x="0" y="1341034"/>
                  </a:cubicBezTo>
                  <a:cubicBezTo>
                    <a:pt x="11360" y="1509944"/>
                    <a:pt x="11360" y="1509944"/>
                    <a:pt x="11360" y="1509944"/>
                  </a:cubicBezTo>
                  <a:cubicBezTo>
                    <a:pt x="240771" y="1554023"/>
                    <a:pt x="240771" y="1554023"/>
                    <a:pt x="240771" y="1554023"/>
                  </a:cubicBezTo>
                  <a:cubicBezTo>
                    <a:pt x="250772" y="1599461"/>
                    <a:pt x="262132" y="1646134"/>
                    <a:pt x="278554" y="1691448"/>
                  </a:cubicBezTo>
                  <a:cubicBezTo>
                    <a:pt x="98284" y="1843936"/>
                    <a:pt x="98284" y="1843936"/>
                    <a:pt x="98284" y="1843936"/>
                  </a:cubicBezTo>
                  <a:cubicBezTo>
                    <a:pt x="173973" y="1996425"/>
                    <a:pt x="173973" y="1996425"/>
                    <a:pt x="173973" y="1996425"/>
                  </a:cubicBezTo>
                  <a:cubicBezTo>
                    <a:pt x="404619" y="1948518"/>
                    <a:pt x="404619" y="1948518"/>
                    <a:pt x="404619" y="1948518"/>
                  </a:cubicBezTo>
                  <a:cubicBezTo>
                    <a:pt x="433635" y="1992721"/>
                    <a:pt x="465120" y="2034331"/>
                    <a:pt x="500433" y="2073348"/>
                  </a:cubicBezTo>
                  <a:cubicBezTo>
                    <a:pt x="395729" y="2282634"/>
                    <a:pt x="395729" y="2282634"/>
                    <a:pt x="395729" y="2282634"/>
                  </a:cubicBezTo>
                  <a:cubicBezTo>
                    <a:pt x="524387" y="2393512"/>
                    <a:pt x="524387" y="2393512"/>
                    <a:pt x="524387" y="2393512"/>
                  </a:cubicBezTo>
                  <a:cubicBezTo>
                    <a:pt x="717127" y="2261149"/>
                    <a:pt x="717127" y="2261149"/>
                    <a:pt x="717127" y="2261149"/>
                  </a:cubicBezTo>
                  <a:cubicBezTo>
                    <a:pt x="756268" y="2287573"/>
                    <a:pt x="797878" y="2311526"/>
                    <a:pt x="840723" y="2333010"/>
                  </a:cubicBezTo>
                  <a:cubicBezTo>
                    <a:pt x="823067" y="2564891"/>
                    <a:pt x="823067" y="2564891"/>
                    <a:pt x="823067" y="2564891"/>
                  </a:cubicBezTo>
                  <a:cubicBezTo>
                    <a:pt x="983087" y="2620331"/>
                    <a:pt x="983087" y="2620331"/>
                    <a:pt x="983087" y="2620331"/>
                  </a:cubicBezTo>
                  <a:cubicBezTo>
                    <a:pt x="1111621" y="2426232"/>
                    <a:pt x="1111621" y="2426232"/>
                    <a:pt x="1111621" y="2426232"/>
                  </a:cubicBezTo>
                  <a:cubicBezTo>
                    <a:pt x="1163356" y="2436357"/>
                    <a:pt x="1214968" y="2442654"/>
                    <a:pt x="1266703" y="2446481"/>
                  </a:cubicBezTo>
                  <a:cubicBezTo>
                    <a:pt x="1341033" y="2667003"/>
                    <a:pt x="1341033" y="2667003"/>
                    <a:pt x="1341033" y="2667003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0" cap="none" spc="0" normalizeH="0" baseline="0" noProof="0">
                <a:ln>
                  <a:noFill/>
                </a:ln>
                <a:solidFill>
                  <a:srgbClr val="95A5A6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86" name="Shape 384"/>
            <p:cNvSpPr/>
            <p:nvPr/>
          </p:nvSpPr>
          <p:spPr>
            <a:xfrm rot="10800000" flipH="1">
              <a:off x="3210688" y="4850333"/>
              <a:ext cx="1828557" cy="1829687"/>
            </a:xfrm>
            <a:prstGeom prst="ellipse">
              <a:avLst/>
            </a:prstGeom>
            <a:gradFill flip="none" rotWithShape="1">
              <a:gsLst>
                <a:gs pos="0">
                  <a:srgbClr val="D9D9D9"/>
                </a:gs>
                <a:gs pos="100000">
                  <a:srgbClr val="FFFFFF"/>
                </a:gs>
              </a:gsLst>
              <a:lin ang="90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0" cap="none" spc="0" normalizeH="0" baseline="0" noProof="0">
                <a:ln>
                  <a:noFill/>
                </a:ln>
                <a:solidFill>
                  <a:srgbClr val="95A5A6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</p:grpSp>
      <p:pic>
        <p:nvPicPr>
          <p:cNvPr id="5" name="Graphic 4" descr="Employee badge">
            <a:extLst>
              <a:ext uri="{FF2B5EF4-FFF2-40B4-BE49-F238E27FC236}">
                <a16:creationId xmlns:a16="http://schemas.microsoft.com/office/drawing/2014/main" id="{FC8DFF39-5311-41CF-987B-D8FED3ED20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81296" y="1911712"/>
            <a:ext cx="697222" cy="697222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9F4ED5D3-4DB5-44AC-BD26-9A29C0A35AF3}"/>
              </a:ext>
            </a:extLst>
          </p:cNvPr>
          <p:cNvGrpSpPr/>
          <p:nvPr/>
        </p:nvGrpSpPr>
        <p:grpSpPr>
          <a:xfrm>
            <a:off x="6814507" y="1606062"/>
            <a:ext cx="1415093" cy="1415093"/>
            <a:chOff x="6814507" y="1606062"/>
            <a:chExt cx="1415093" cy="1415093"/>
          </a:xfrm>
        </p:grpSpPr>
        <p:grpSp>
          <p:nvGrpSpPr>
            <p:cNvPr id="54" name="Group 53"/>
            <p:cNvGrpSpPr/>
            <p:nvPr/>
          </p:nvGrpSpPr>
          <p:grpSpPr>
            <a:xfrm>
              <a:off x="6814507" y="1606062"/>
              <a:ext cx="1415093" cy="1415093"/>
              <a:chOff x="2791465" y="4431675"/>
              <a:chExt cx="2667002" cy="2667003"/>
            </a:xfrm>
          </p:grpSpPr>
          <p:sp>
            <p:nvSpPr>
              <p:cNvPr id="55" name="Freeform: Shape 14"/>
              <p:cNvSpPr/>
              <p:nvPr/>
            </p:nvSpPr>
            <p:spPr>
              <a:xfrm rot="10800000" flipH="1">
                <a:off x="2791465" y="4431675"/>
                <a:ext cx="2667002" cy="2667003"/>
              </a:xfrm>
              <a:custGeom>
                <a:avLst/>
                <a:gdLst>
                  <a:gd name="connsiteX0" fmla="*/ 1341033 w 2667002"/>
                  <a:gd name="connsiteY0" fmla="*/ 2667003 h 2667003"/>
                  <a:gd name="connsiteX1" fmla="*/ 1511178 w 2667002"/>
                  <a:gd name="connsiteY1" fmla="*/ 2655643 h 2667003"/>
                  <a:gd name="connsiteX2" fmla="*/ 1554023 w 2667002"/>
                  <a:gd name="connsiteY2" fmla="*/ 2426232 h 2667003"/>
                  <a:gd name="connsiteX3" fmla="*/ 1691447 w 2667002"/>
                  <a:gd name="connsiteY3" fmla="*/ 2389684 h 2667003"/>
                  <a:gd name="connsiteX4" fmla="*/ 1845170 w 2667002"/>
                  <a:gd name="connsiteY4" fmla="*/ 2568719 h 2667003"/>
                  <a:gd name="connsiteX5" fmla="*/ 1996424 w 2667002"/>
                  <a:gd name="connsiteY5" fmla="*/ 2494389 h 2667003"/>
                  <a:gd name="connsiteX6" fmla="*/ 1948517 w 2667002"/>
                  <a:gd name="connsiteY6" fmla="*/ 2262384 h 2667003"/>
                  <a:gd name="connsiteX7" fmla="*/ 2073347 w 2667002"/>
                  <a:gd name="connsiteY7" fmla="*/ 2166569 h 2667003"/>
                  <a:gd name="connsiteX8" fmla="*/ 2282633 w 2667002"/>
                  <a:gd name="connsiteY8" fmla="*/ 2271274 h 2667003"/>
                  <a:gd name="connsiteX9" fmla="*/ 2393511 w 2667002"/>
                  <a:gd name="connsiteY9" fmla="*/ 2142616 h 2667003"/>
                  <a:gd name="connsiteX10" fmla="*/ 2262383 w 2667002"/>
                  <a:gd name="connsiteY10" fmla="*/ 1949875 h 2667003"/>
                  <a:gd name="connsiteX11" fmla="*/ 2333010 w 2667002"/>
                  <a:gd name="connsiteY11" fmla="*/ 1827638 h 2667003"/>
                  <a:gd name="connsiteX12" fmla="*/ 2566125 w 2667002"/>
                  <a:gd name="connsiteY12" fmla="*/ 1843936 h 2667003"/>
                  <a:gd name="connsiteX13" fmla="*/ 2620330 w 2667002"/>
                  <a:gd name="connsiteY13" fmla="*/ 1683916 h 2667003"/>
                  <a:gd name="connsiteX14" fmla="*/ 2426231 w 2667002"/>
                  <a:gd name="connsiteY14" fmla="*/ 1555381 h 2667003"/>
                  <a:gd name="connsiteX15" fmla="*/ 2446481 w 2667002"/>
                  <a:gd name="connsiteY15" fmla="*/ 1400300 h 2667003"/>
                  <a:gd name="connsiteX16" fmla="*/ 2667002 w 2667002"/>
                  <a:gd name="connsiteY16" fmla="*/ 1325969 h 2667003"/>
                  <a:gd name="connsiteX17" fmla="*/ 2655643 w 2667002"/>
                  <a:gd name="connsiteY17" fmla="*/ 1155825 h 2667003"/>
                  <a:gd name="connsiteX18" fmla="*/ 2426231 w 2667002"/>
                  <a:gd name="connsiteY18" fmla="*/ 1112980 h 2667003"/>
                  <a:gd name="connsiteX19" fmla="*/ 2389683 w 2667002"/>
                  <a:gd name="connsiteY19" fmla="*/ 975555 h 2667003"/>
                  <a:gd name="connsiteX20" fmla="*/ 2568718 w 2667002"/>
                  <a:gd name="connsiteY20" fmla="*/ 821832 h 2667003"/>
                  <a:gd name="connsiteX21" fmla="*/ 2494388 w 2667002"/>
                  <a:gd name="connsiteY21" fmla="*/ 670578 h 2667003"/>
                  <a:gd name="connsiteX22" fmla="*/ 2262383 w 2667002"/>
                  <a:gd name="connsiteY22" fmla="*/ 718485 h 2667003"/>
                  <a:gd name="connsiteX23" fmla="*/ 2167927 w 2667002"/>
                  <a:gd name="connsiteY23" fmla="*/ 593655 h 2667003"/>
                  <a:gd name="connsiteX24" fmla="*/ 2271273 w 2667002"/>
                  <a:gd name="connsiteY24" fmla="*/ 384369 h 2667003"/>
                  <a:gd name="connsiteX25" fmla="*/ 2142615 w 2667002"/>
                  <a:gd name="connsiteY25" fmla="*/ 273491 h 2667003"/>
                  <a:gd name="connsiteX26" fmla="*/ 1951110 w 2667002"/>
                  <a:gd name="connsiteY26" fmla="*/ 404619 h 2667003"/>
                  <a:gd name="connsiteX27" fmla="*/ 1827637 w 2667002"/>
                  <a:gd name="connsiteY27" fmla="*/ 333993 h 2667003"/>
                  <a:gd name="connsiteX28" fmla="*/ 1845170 w 2667002"/>
                  <a:gd name="connsiteY28" fmla="*/ 100877 h 2667003"/>
                  <a:gd name="connsiteX29" fmla="*/ 1683916 w 2667002"/>
                  <a:gd name="connsiteY29" fmla="*/ 46672 h 2667003"/>
                  <a:gd name="connsiteX30" fmla="*/ 1555381 w 2667002"/>
                  <a:gd name="connsiteY30" fmla="*/ 240771 h 2667003"/>
                  <a:gd name="connsiteX31" fmla="*/ 1400300 w 2667002"/>
                  <a:gd name="connsiteY31" fmla="*/ 220521 h 2667003"/>
                  <a:gd name="connsiteX32" fmla="*/ 1325969 w 2667002"/>
                  <a:gd name="connsiteY32" fmla="*/ 0 h 2667003"/>
                  <a:gd name="connsiteX33" fmla="*/ 1157059 w 2667002"/>
                  <a:gd name="connsiteY33" fmla="*/ 11359 h 2667003"/>
                  <a:gd name="connsiteX34" fmla="*/ 1114214 w 2667002"/>
                  <a:gd name="connsiteY34" fmla="*/ 240771 h 2667003"/>
                  <a:gd name="connsiteX35" fmla="*/ 975555 w 2667002"/>
                  <a:gd name="connsiteY35" fmla="*/ 277319 h 2667003"/>
                  <a:gd name="connsiteX36" fmla="*/ 823067 w 2667002"/>
                  <a:gd name="connsiteY36" fmla="*/ 98284 h 2667003"/>
                  <a:gd name="connsiteX37" fmla="*/ 670578 w 2667002"/>
                  <a:gd name="connsiteY37" fmla="*/ 172615 h 2667003"/>
                  <a:gd name="connsiteX38" fmla="*/ 718486 w 2667002"/>
                  <a:gd name="connsiteY38" fmla="*/ 404619 h 2667003"/>
                  <a:gd name="connsiteX39" fmla="*/ 593655 w 2667002"/>
                  <a:gd name="connsiteY39" fmla="*/ 499076 h 2667003"/>
                  <a:gd name="connsiteX40" fmla="*/ 384369 w 2667002"/>
                  <a:gd name="connsiteY40" fmla="*/ 395729 h 2667003"/>
                  <a:gd name="connsiteX41" fmla="*/ 273491 w 2667002"/>
                  <a:gd name="connsiteY41" fmla="*/ 524387 h 2667003"/>
                  <a:gd name="connsiteX42" fmla="*/ 405854 w 2667002"/>
                  <a:gd name="connsiteY42" fmla="*/ 715893 h 2667003"/>
                  <a:gd name="connsiteX43" fmla="*/ 333993 w 2667002"/>
                  <a:gd name="connsiteY43" fmla="*/ 839365 h 2667003"/>
                  <a:gd name="connsiteX44" fmla="*/ 102112 w 2667002"/>
                  <a:gd name="connsiteY44" fmla="*/ 821832 h 2667003"/>
                  <a:gd name="connsiteX45" fmla="*/ 46673 w 2667002"/>
                  <a:gd name="connsiteY45" fmla="*/ 983087 h 2667003"/>
                  <a:gd name="connsiteX46" fmla="*/ 242006 w 2667002"/>
                  <a:gd name="connsiteY46" fmla="*/ 1111622 h 2667003"/>
                  <a:gd name="connsiteX47" fmla="*/ 220522 w 2667002"/>
                  <a:gd name="connsiteY47" fmla="*/ 1266703 h 2667003"/>
                  <a:gd name="connsiteX48" fmla="*/ 0 w 2667002"/>
                  <a:gd name="connsiteY48" fmla="*/ 1341034 h 2667003"/>
                  <a:gd name="connsiteX49" fmla="*/ 11360 w 2667002"/>
                  <a:gd name="connsiteY49" fmla="*/ 1509944 h 2667003"/>
                  <a:gd name="connsiteX50" fmla="*/ 240771 w 2667002"/>
                  <a:gd name="connsiteY50" fmla="*/ 1554023 h 2667003"/>
                  <a:gd name="connsiteX51" fmla="*/ 278554 w 2667002"/>
                  <a:gd name="connsiteY51" fmla="*/ 1691448 h 2667003"/>
                  <a:gd name="connsiteX52" fmla="*/ 98284 w 2667002"/>
                  <a:gd name="connsiteY52" fmla="*/ 1843936 h 2667003"/>
                  <a:gd name="connsiteX53" fmla="*/ 173973 w 2667002"/>
                  <a:gd name="connsiteY53" fmla="*/ 1996425 h 2667003"/>
                  <a:gd name="connsiteX54" fmla="*/ 404619 w 2667002"/>
                  <a:gd name="connsiteY54" fmla="*/ 1948518 h 2667003"/>
                  <a:gd name="connsiteX55" fmla="*/ 500433 w 2667002"/>
                  <a:gd name="connsiteY55" fmla="*/ 2073348 h 2667003"/>
                  <a:gd name="connsiteX56" fmla="*/ 395729 w 2667002"/>
                  <a:gd name="connsiteY56" fmla="*/ 2282634 h 2667003"/>
                  <a:gd name="connsiteX57" fmla="*/ 524387 w 2667002"/>
                  <a:gd name="connsiteY57" fmla="*/ 2393512 h 2667003"/>
                  <a:gd name="connsiteX58" fmla="*/ 717127 w 2667002"/>
                  <a:gd name="connsiteY58" fmla="*/ 2261149 h 2667003"/>
                  <a:gd name="connsiteX59" fmla="*/ 840723 w 2667002"/>
                  <a:gd name="connsiteY59" fmla="*/ 2333010 h 2667003"/>
                  <a:gd name="connsiteX60" fmla="*/ 823067 w 2667002"/>
                  <a:gd name="connsiteY60" fmla="*/ 2564891 h 2667003"/>
                  <a:gd name="connsiteX61" fmla="*/ 983087 w 2667002"/>
                  <a:gd name="connsiteY61" fmla="*/ 2620331 h 2667003"/>
                  <a:gd name="connsiteX62" fmla="*/ 1111621 w 2667002"/>
                  <a:gd name="connsiteY62" fmla="*/ 2426232 h 2667003"/>
                  <a:gd name="connsiteX63" fmla="*/ 1266703 w 2667002"/>
                  <a:gd name="connsiteY63" fmla="*/ 2446481 h 2667003"/>
                  <a:gd name="connsiteX64" fmla="*/ 1341033 w 2667002"/>
                  <a:gd name="connsiteY64" fmla="*/ 2667003 h 2667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2667002" h="2667003">
                    <a:moveTo>
                      <a:pt x="1341033" y="2667003"/>
                    </a:moveTo>
                    <a:cubicBezTo>
                      <a:pt x="1511178" y="2655643"/>
                      <a:pt x="1511178" y="2655643"/>
                      <a:pt x="1511178" y="2655643"/>
                    </a:cubicBezTo>
                    <a:cubicBezTo>
                      <a:pt x="1554023" y="2426232"/>
                      <a:pt x="1554023" y="2426232"/>
                      <a:pt x="1554023" y="2426232"/>
                    </a:cubicBezTo>
                    <a:cubicBezTo>
                      <a:pt x="1599461" y="2417465"/>
                      <a:pt x="1646133" y="2404871"/>
                      <a:pt x="1691447" y="2389684"/>
                    </a:cubicBezTo>
                    <a:cubicBezTo>
                      <a:pt x="1845170" y="2568719"/>
                      <a:pt x="1845170" y="2568719"/>
                      <a:pt x="1845170" y="2568719"/>
                    </a:cubicBezTo>
                    <a:cubicBezTo>
                      <a:pt x="1996424" y="2494389"/>
                      <a:pt x="1996424" y="2494389"/>
                      <a:pt x="1996424" y="2494389"/>
                    </a:cubicBezTo>
                    <a:cubicBezTo>
                      <a:pt x="1948517" y="2262384"/>
                      <a:pt x="1948517" y="2262384"/>
                      <a:pt x="1948517" y="2262384"/>
                    </a:cubicBezTo>
                    <a:cubicBezTo>
                      <a:pt x="1992720" y="2233368"/>
                      <a:pt x="2034330" y="2201882"/>
                      <a:pt x="2073347" y="2166569"/>
                    </a:cubicBezTo>
                    <a:cubicBezTo>
                      <a:pt x="2282633" y="2271274"/>
                      <a:pt x="2282633" y="2271274"/>
                      <a:pt x="2282633" y="2271274"/>
                    </a:cubicBezTo>
                    <a:cubicBezTo>
                      <a:pt x="2393511" y="2142616"/>
                      <a:pt x="2393511" y="2142616"/>
                      <a:pt x="2393511" y="2142616"/>
                    </a:cubicBezTo>
                    <a:cubicBezTo>
                      <a:pt x="2262383" y="1949875"/>
                      <a:pt x="2262383" y="1949875"/>
                      <a:pt x="2262383" y="1949875"/>
                    </a:cubicBezTo>
                    <a:cubicBezTo>
                      <a:pt x="2288930" y="1910735"/>
                      <a:pt x="2311525" y="1869124"/>
                      <a:pt x="2333010" y="1827638"/>
                    </a:cubicBezTo>
                    <a:cubicBezTo>
                      <a:pt x="2566125" y="1843936"/>
                      <a:pt x="2566125" y="1843936"/>
                      <a:pt x="2566125" y="1843936"/>
                    </a:cubicBezTo>
                    <a:cubicBezTo>
                      <a:pt x="2620330" y="1683916"/>
                      <a:pt x="2620330" y="1683916"/>
                      <a:pt x="2620330" y="1683916"/>
                    </a:cubicBezTo>
                    <a:cubicBezTo>
                      <a:pt x="2426231" y="1555381"/>
                      <a:pt x="2426231" y="1555381"/>
                      <a:pt x="2426231" y="1555381"/>
                    </a:cubicBezTo>
                    <a:cubicBezTo>
                      <a:pt x="2436356" y="1503646"/>
                      <a:pt x="2442653" y="1452035"/>
                      <a:pt x="2446481" y="1400300"/>
                    </a:cubicBezTo>
                    <a:cubicBezTo>
                      <a:pt x="2667002" y="1325969"/>
                      <a:pt x="2667002" y="1325969"/>
                      <a:pt x="2667002" y="1325969"/>
                    </a:cubicBezTo>
                    <a:cubicBezTo>
                      <a:pt x="2655643" y="1155825"/>
                      <a:pt x="2655643" y="1155825"/>
                      <a:pt x="2655643" y="1155825"/>
                    </a:cubicBezTo>
                    <a:cubicBezTo>
                      <a:pt x="2426231" y="1112980"/>
                      <a:pt x="2426231" y="1112980"/>
                      <a:pt x="2426231" y="1112980"/>
                    </a:cubicBezTo>
                    <a:cubicBezTo>
                      <a:pt x="2417465" y="1067542"/>
                      <a:pt x="2404870" y="1020869"/>
                      <a:pt x="2389683" y="975555"/>
                    </a:cubicBezTo>
                    <a:cubicBezTo>
                      <a:pt x="2568718" y="821832"/>
                      <a:pt x="2568718" y="821832"/>
                      <a:pt x="2568718" y="821832"/>
                    </a:cubicBezTo>
                    <a:cubicBezTo>
                      <a:pt x="2494388" y="670578"/>
                      <a:pt x="2494388" y="670578"/>
                      <a:pt x="2494388" y="670578"/>
                    </a:cubicBezTo>
                    <a:cubicBezTo>
                      <a:pt x="2262383" y="718485"/>
                      <a:pt x="2262383" y="718485"/>
                      <a:pt x="2262383" y="718485"/>
                    </a:cubicBezTo>
                    <a:cubicBezTo>
                      <a:pt x="2233367" y="674282"/>
                      <a:pt x="2201882" y="632672"/>
                      <a:pt x="2167927" y="593655"/>
                    </a:cubicBezTo>
                    <a:cubicBezTo>
                      <a:pt x="2271273" y="384369"/>
                      <a:pt x="2271273" y="384369"/>
                      <a:pt x="2271273" y="384369"/>
                    </a:cubicBezTo>
                    <a:cubicBezTo>
                      <a:pt x="2142615" y="273491"/>
                      <a:pt x="2142615" y="273491"/>
                      <a:pt x="2142615" y="273491"/>
                    </a:cubicBezTo>
                    <a:cubicBezTo>
                      <a:pt x="1951110" y="404619"/>
                      <a:pt x="1951110" y="404619"/>
                      <a:pt x="1951110" y="404619"/>
                    </a:cubicBezTo>
                    <a:cubicBezTo>
                      <a:pt x="1910734" y="379430"/>
                      <a:pt x="1869124" y="355477"/>
                      <a:pt x="1827637" y="333993"/>
                    </a:cubicBezTo>
                    <a:cubicBezTo>
                      <a:pt x="1845170" y="100877"/>
                      <a:pt x="1845170" y="100877"/>
                      <a:pt x="1845170" y="100877"/>
                    </a:cubicBezTo>
                    <a:cubicBezTo>
                      <a:pt x="1683916" y="46672"/>
                      <a:pt x="1683916" y="46672"/>
                      <a:pt x="1683916" y="46672"/>
                    </a:cubicBezTo>
                    <a:cubicBezTo>
                      <a:pt x="1555381" y="240771"/>
                      <a:pt x="1555381" y="240771"/>
                      <a:pt x="1555381" y="240771"/>
                    </a:cubicBezTo>
                    <a:cubicBezTo>
                      <a:pt x="1504881" y="230646"/>
                      <a:pt x="1452035" y="224349"/>
                      <a:pt x="1400300" y="220521"/>
                    </a:cubicBezTo>
                    <a:cubicBezTo>
                      <a:pt x="1325969" y="0"/>
                      <a:pt x="1325969" y="0"/>
                      <a:pt x="1325969" y="0"/>
                    </a:cubicBezTo>
                    <a:cubicBezTo>
                      <a:pt x="1157059" y="11359"/>
                      <a:pt x="1157059" y="11359"/>
                      <a:pt x="1157059" y="11359"/>
                    </a:cubicBezTo>
                    <a:cubicBezTo>
                      <a:pt x="1114214" y="240771"/>
                      <a:pt x="1114214" y="240771"/>
                      <a:pt x="1114214" y="240771"/>
                    </a:cubicBezTo>
                    <a:cubicBezTo>
                      <a:pt x="1067542" y="249537"/>
                      <a:pt x="1020869" y="262132"/>
                      <a:pt x="975555" y="277319"/>
                    </a:cubicBezTo>
                    <a:cubicBezTo>
                      <a:pt x="823067" y="98284"/>
                      <a:pt x="823067" y="98284"/>
                      <a:pt x="823067" y="98284"/>
                    </a:cubicBezTo>
                    <a:cubicBezTo>
                      <a:pt x="670578" y="172615"/>
                      <a:pt x="670578" y="172615"/>
                      <a:pt x="670578" y="172615"/>
                    </a:cubicBezTo>
                    <a:cubicBezTo>
                      <a:pt x="718486" y="404619"/>
                      <a:pt x="718486" y="404619"/>
                      <a:pt x="718486" y="404619"/>
                    </a:cubicBezTo>
                    <a:cubicBezTo>
                      <a:pt x="674282" y="433635"/>
                      <a:pt x="632672" y="465121"/>
                      <a:pt x="593655" y="499076"/>
                    </a:cubicBezTo>
                    <a:cubicBezTo>
                      <a:pt x="384369" y="395729"/>
                      <a:pt x="384369" y="395729"/>
                      <a:pt x="384369" y="395729"/>
                    </a:cubicBezTo>
                    <a:cubicBezTo>
                      <a:pt x="273491" y="524387"/>
                      <a:pt x="273491" y="524387"/>
                      <a:pt x="273491" y="524387"/>
                    </a:cubicBezTo>
                    <a:cubicBezTo>
                      <a:pt x="405854" y="715893"/>
                      <a:pt x="405854" y="715893"/>
                      <a:pt x="405854" y="715893"/>
                    </a:cubicBezTo>
                    <a:cubicBezTo>
                      <a:pt x="379431" y="756268"/>
                      <a:pt x="355477" y="797879"/>
                      <a:pt x="333993" y="839365"/>
                    </a:cubicBezTo>
                    <a:cubicBezTo>
                      <a:pt x="102112" y="821832"/>
                      <a:pt x="102112" y="821832"/>
                      <a:pt x="102112" y="821832"/>
                    </a:cubicBezTo>
                    <a:cubicBezTo>
                      <a:pt x="46673" y="983087"/>
                      <a:pt x="46673" y="983087"/>
                      <a:pt x="46673" y="983087"/>
                    </a:cubicBezTo>
                    <a:cubicBezTo>
                      <a:pt x="242006" y="1111622"/>
                      <a:pt x="242006" y="1111622"/>
                      <a:pt x="242006" y="1111622"/>
                    </a:cubicBezTo>
                    <a:cubicBezTo>
                      <a:pt x="230646" y="1163357"/>
                      <a:pt x="224349" y="1214968"/>
                      <a:pt x="220522" y="1266703"/>
                    </a:cubicBezTo>
                    <a:cubicBezTo>
                      <a:pt x="0" y="1341034"/>
                      <a:pt x="0" y="1341034"/>
                      <a:pt x="0" y="1341034"/>
                    </a:cubicBezTo>
                    <a:cubicBezTo>
                      <a:pt x="11360" y="1509944"/>
                      <a:pt x="11360" y="1509944"/>
                      <a:pt x="11360" y="1509944"/>
                    </a:cubicBezTo>
                    <a:cubicBezTo>
                      <a:pt x="240771" y="1554023"/>
                      <a:pt x="240771" y="1554023"/>
                      <a:pt x="240771" y="1554023"/>
                    </a:cubicBezTo>
                    <a:cubicBezTo>
                      <a:pt x="250772" y="1599461"/>
                      <a:pt x="262132" y="1646134"/>
                      <a:pt x="278554" y="1691448"/>
                    </a:cubicBezTo>
                    <a:cubicBezTo>
                      <a:pt x="98284" y="1843936"/>
                      <a:pt x="98284" y="1843936"/>
                      <a:pt x="98284" y="1843936"/>
                    </a:cubicBezTo>
                    <a:cubicBezTo>
                      <a:pt x="173973" y="1996425"/>
                      <a:pt x="173973" y="1996425"/>
                      <a:pt x="173973" y="1996425"/>
                    </a:cubicBezTo>
                    <a:cubicBezTo>
                      <a:pt x="404619" y="1948518"/>
                      <a:pt x="404619" y="1948518"/>
                      <a:pt x="404619" y="1948518"/>
                    </a:cubicBezTo>
                    <a:cubicBezTo>
                      <a:pt x="433635" y="1992721"/>
                      <a:pt x="465120" y="2034331"/>
                      <a:pt x="500433" y="2073348"/>
                    </a:cubicBezTo>
                    <a:cubicBezTo>
                      <a:pt x="395729" y="2282634"/>
                      <a:pt x="395729" y="2282634"/>
                      <a:pt x="395729" y="2282634"/>
                    </a:cubicBezTo>
                    <a:cubicBezTo>
                      <a:pt x="524387" y="2393512"/>
                      <a:pt x="524387" y="2393512"/>
                      <a:pt x="524387" y="2393512"/>
                    </a:cubicBezTo>
                    <a:cubicBezTo>
                      <a:pt x="717127" y="2261149"/>
                      <a:pt x="717127" y="2261149"/>
                      <a:pt x="717127" y="2261149"/>
                    </a:cubicBezTo>
                    <a:cubicBezTo>
                      <a:pt x="756268" y="2287573"/>
                      <a:pt x="797878" y="2311526"/>
                      <a:pt x="840723" y="2333010"/>
                    </a:cubicBezTo>
                    <a:cubicBezTo>
                      <a:pt x="823067" y="2564891"/>
                      <a:pt x="823067" y="2564891"/>
                      <a:pt x="823067" y="2564891"/>
                    </a:cubicBezTo>
                    <a:cubicBezTo>
                      <a:pt x="983087" y="2620331"/>
                      <a:pt x="983087" y="2620331"/>
                      <a:pt x="983087" y="2620331"/>
                    </a:cubicBezTo>
                    <a:cubicBezTo>
                      <a:pt x="1111621" y="2426232"/>
                      <a:pt x="1111621" y="2426232"/>
                      <a:pt x="1111621" y="2426232"/>
                    </a:cubicBezTo>
                    <a:cubicBezTo>
                      <a:pt x="1163356" y="2436357"/>
                      <a:pt x="1214968" y="2442654"/>
                      <a:pt x="1266703" y="2446481"/>
                    </a:cubicBezTo>
                    <a:cubicBezTo>
                      <a:pt x="1341033" y="2667003"/>
                      <a:pt x="1341033" y="2667003"/>
                      <a:pt x="1341033" y="2667003"/>
                    </a:cubicBezTo>
                    <a:close/>
                  </a:path>
                </a:pathLst>
              </a:custGeom>
              <a:solidFill>
                <a:srgbClr val="00B05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0" b="0" i="0" u="none" strike="noStrike" kern="0" cap="none" spc="0" normalizeH="0" baseline="0" noProof="0">
                  <a:ln>
                    <a:noFill/>
                  </a:ln>
                  <a:solidFill>
                    <a:srgbClr val="95A5A6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  <p:sp>
            <p:nvSpPr>
              <p:cNvPr id="56" name="Shape 384"/>
              <p:cNvSpPr/>
              <p:nvPr/>
            </p:nvSpPr>
            <p:spPr>
              <a:xfrm rot="10800000" flipH="1">
                <a:off x="3210688" y="4850333"/>
                <a:ext cx="1828557" cy="1829687"/>
              </a:xfrm>
              <a:prstGeom prst="ellipse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90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34289" tIns="34289" rIns="34289" bIns="34289" numCol="1" anchor="t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0" b="0" i="0" u="none" strike="noStrike" kern="0" cap="none" spc="0" normalizeH="0" baseline="0" noProof="0">
                  <a:ln>
                    <a:noFill/>
                  </a:ln>
                  <a:solidFill>
                    <a:srgbClr val="95A5A6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p:grpSp>
        <p:pic>
          <p:nvPicPr>
            <p:cNvPr id="7" name="Graphic 6" descr="Users">
              <a:extLst>
                <a:ext uri="{FF2B5EF4-FFF2-40B4-BE49-F238E27FC236}">
                  <a16:creationId xmlns:a16="http://schemas.microsoft.com/office/drawing/2014/main" id="{CBEAB379-2041-4FCD-9C0B-14FD9723067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119937" y="1888683"/>
              <a:ext cx="849846" cy="849846"/>
            </a:xfrm>
            <a:prstGeom prst="rect">
              <a:avLst/>
            </a:prstGeom>
          </p:spPr>
        </p:pic>
      </p:grpSp>
      <p:pic>
        <p:nvPicPr>
          <p:cNvPr id="9" name="Graphic 8" descr="Calculator">
            <a:extLst>
              <a:ext uri="{FF2B5EF4-FFF2-40B4-BE49-F238E27FC236}">
                <a16:creationId xmlns:a16="http://schemas.microsoft.com/office/drawing/2014/main" id="{3F23E904-B0CA-41CC-82F7-154F05867A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122962" y="1980092"/>
            <a:ext cx="655308" cy="655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95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Components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20</a:t>
            </a:fld>
            <a:endParaRPr lang="en-US"/>
          </a:p>
        </p:txBody>
      </p:sp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21E7F7DF-098C-44F9-BBD2-F231A85AF7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98175209"/>
              </p:ext>
            </p:extLst>
          </p:nvPr>
        </p:nvGraphicFramePr>
        <p:xfrm>
          <a:off x="2057400" y="1219200"/>
          <a:ext cx="73914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9829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Components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21E7F7DF-098C-44F9-BBD2-F231A85AF7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24466674"/>
              </p:ext>
            </p:extLst>
          </p:nvPr>
        </p:nvGraphicFramePr>
        <p:xfrm>
          <a:off x="4114800" y="853622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Chart 18">
            <a:extLst>
              <a:ext uri="{FF2B5EF4-FFF2-40B4-BE49-F238E27FC236}">
                <a16:creationId xmlns:a16="http://schemas.microsoft.com/office/drawing/2014/main" id="{3C0ABC6A-F5E2-4AAA-A8AF-30053F7E5A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84720148"/>
              </p:ext>
            </p:extLst>
          </p:nvPr>
        </p:nvGraphicFramePr>
        <p:xfrm>
          <a:off x="457200" y="3962400"/>
          <a:ext cx="3352800" cy="2270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4664131-3C70-4586-B692-D206C70872DF}"/>
              </a:ext>
            </a:extLst>
          </p:cNvPr>
          <p:cNvCxnSpPr>
            <a:cxnSpLocks/>
          </p:cNvCxnSpPr>
          <p:nvPr/>
        </p:nvCxnSpPr>
        <p:spPr bwMode="auto">
          <a:xfrm flipH="1">
            <a:off x="2362200" y="2087904"/>
            <a:ext cx="1981200" cy="172209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accent5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CE4C609-C6A4-48B6-A4E0-D02A228B8223}"/>
              </a:ext>
            </a:extLst>
          </p:cNvPr>
          <p:cNvCxnSpPr>
            <a:cxnSpLocks/>
          </p:cNvCxnSpPr>
          <p:nvPr/>
        </p:nvCxnSpPr>
        <p:spPr bwMode="auto">
          <a:xfrm flipV="1">
            <a:off x="3200400" y="4724400"/>
            <a:ext cx="3124200" cy="91440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accent5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06947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Components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22</a:t>
            </a:fld>
            <a:endParaRPr lang="en-US"/>
          </a:p>
        </p:txBody>
      </p:sp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21E7F7DF-098C-44F9-BBD2-F231A85AF7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26011968"/>
              </p:ext>
            </p:extLst>
          </p:nvPr>
        </p:nvGraphicFramePr>
        <p:xfrm>
          <a:off x="762000" y="2362200"/>
          <a:ext cx="5791200" cy="3714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2DB202C9-9773-47D3-99AF-719C7845EC8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58669374"/>
              </p:ext>
            </p:extLst>
          </p:nvPr>
        </p:nvGraphicFramePr>
        <p:xfrm>
          <a:off x="4781005" y="1222557"/>
          <a:ext cx="3352800" cy="2270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700B118-617C-4BAF-9CBB-F659BB0BC12E}"/>
              </a:ext>
            </a:extLst>
          </p:cNvPr>
          <p:cNvCxnSpPr>
            <a:cxnSpLocks/>
          </p:cNvCxnSpPr>
          <p:nvPr/>
        </p:nvCxnSpPr>
        <p:spPr bwMode="auto">
          <a:xfrm flipV="1">
            <a:off x="4419600" y="2971800"/>
            <a:ext cx="990600" cy="678815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2D2D8A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4067137-41EF-49C6-B131-C7A3EED8B0BC}"/>
              </a:ext>
            </a:extLst>
          </p:cNvPr>
          <p:cNvCxnSpPr>
            <a:cxnSpLocks/>
          </p:cNvCxnSpPr>
          <p:nvPr/>
        </p:nvCxnSpPr>
        <p:spPr bwMode="auto">
          <a:xfrm flipV="1">
            <a:off x="3226526" y="2130243"/>
            <a:ext cx="1878874" cy="23066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2D2D8A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54656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Components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23</a:t>
            </a:fld>
            <a:endParaRPr lang="en-US"/>
          </a:p>
        </p:txBody>
      </p:sp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21E7F7DF-098C-44F9-BBD2-F231A85AF7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10571840"/>
              </p:ext>
            </p:extLst>
          </p:nvPr>
        </p:nvGraphicFramePr>
        <p:xfrm>
          <a:off x="762000" y="1924050"/>
          <a:ext cx="5791200" cy="4324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2DB202C9-9773-47D3-99AF-719C7845EC8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4531493"/>
              </p:ext>
            </p:extLst>
          </p:nvPr>
        </p:nvGraphicFramePr>
        <p:xfrm>
          <a:off x="4419600" y="1219200"/>
          <a:ext cx="3352800" cy="2270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4067137-41EF-49C6-B131-C7A3EED8B0BC}"/>
              </a:ext>
            </a:extLst>
          </p:cNvPr>
          <p:cNvCxnSpPr>
            <a:cxnSpLocks/>
          </p:cNvCxnSpPr>
          <p:nvPr/>
        </p:nvCxnSpPr>
        <p:spPr bwMode="auto">
          <a:xfrm>
            <a:off x="2819400" y="2209800"/>
            <a:ext cx="2057400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E838C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04539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D837B68-1919-4F41-B2FE-DF5EE2DAA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Discussion Topics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DF45C4-C8DF-C845-95C0-1878A6B6F2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85766" fontAlgn="auto">
              <a:spcBef>
                <a:spcPts val="0"/>
              </a:spcBef>
              <a:spcAft>
                <a:spcPts val="0"/>
              </a:spcAft>
              <a:defRPr/>
            </a:pPr>
            <a:fld id="{F68327C5-B821-4FE9-A59A-A60D9EB59A9A}" type="slidenum">
              <a:rPr lang="en-US">
                <a:latin typeface="Calibri"/>
                <a:cs typeface="+mn-cs"/>
              </a:rPr>
              <a:pPr defTabSz="685766" fontAlgn="auto">
                <a:spcBef>
                  <a:spcPts val="0"/>
                </a:spcBef>
                <a:spcAft>
                  <a:spcPts val="0"/>
                </a:spcAft>
                <a:defRPr/>
              </a:pPr>
              <a:t>24</a:t>
            </a:fld>
            <a:endParaRPr lang="en-US" dirty="0">
              <a:latin typeface="Calibri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B1682293-864B-45A3-B0A0-03EF80B6DAAD}"/>
              </a:ext>
            </a:extLst>
          </p:cNvPr>
          <p:cNvSpPr/>
          <p:nvPr/>
        </p:nvSpPr>
        <p:spPr>
          <a:xfrm>
            <a:off x="5460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C0392B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Total Budget</a:t>
            </a:r>
          </a:p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Expenditure Summary by Category</a:t>
            </a:r>
          </a:p>
          <a:p>
            <a:pPr marR="0" lvl="0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tabLst/>
              <a:defRPr sz="3000">
                <a:solidFill>
                  <a:srgbClr val="FFFFFF"/>
                </a:solidFill>
              </a:defRPr>
            </a:pPr>
            <a:endParaRPr lang="en-CA" sz="1200" kern="0" dirty="0">
              <a:solidFill>
                <a:srgbClr val="2C3E50"/>
              </a:solidFill>
              <a:latin typeface="Calibri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123D394-B9E2-4D3B-8940-3A1D2E1B7B0E}"/>
              </a:ext>
            </a:extLst>
          </p:cNvPr>
          <p:cNvSpPr/>
          <p:nvPr/>
        </p:nvSpPr>
        <p:spPr>
          <a:xfrm>
            <a:off x="1917642" y="2040636"/>
            <a:ext cx="1053133" cy="2835162"/>
          </a:xfrm>
          <a:custGeom>
            <a:avLst/>
            <a:gdLst>
              <a:gd name="connsiteX0" fmla="*/ 0 w 1404177"/>
              <a:gd name="connsiteY0" fmla="*/ 0 h 3780216"/>
              <a:gd name="connsiteX1" fmla="*/ 1404177 w 1404177"/>
              <a:gd name="connsiteY1" fmla="*/ 0 h 3780216"/>
              <a:gd name="connsiteX2" fmla="*/ 1404177 w 1404177"/>
              <a:gd name="connsiteY2" fmla="*/ 3197914 h 3780216"/>
              <a:gd name="connsiteX3" fmla="*/ 1404158 w 1404177"/>
              <a:gd name="connsiteY3" fmla="*/ 3198094 h 3780216"/>
              <a:gd name="connsiteX4" fmla="*/ 1404158 w 1404177"/>
              <a:gd name="connsiteY4" fmla="*/ 3469829 h 3780216"/>
              <a:gd name="connsiteX5" fmla="*/ 1087378 w 1404177"/>
              <a:gd name="connsiteY5" fmla="*/ 3780216 h 3780216"/>
              <a:gd name="connsiteX6" fmla="*/ 0 w 1404177"/>
              <a:gd name="connsiteY6" fmla="*/ 3780216 h 3780216"/>
              <a:gd name="connsiteX7" fmla="*/ 0 w 1404177"/>
              <a:gd name="connsiteY7" fmla="*/ 3508301 h 3780216"/>
              <a:gd name="connsiteX8" fmla="*/ 0 w 1404177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77" h="3780216">
                <a:moveTo>
                  <a:pt x="0" y="0"/>
                </a:moveTo>
                <a:lnTo>
                  <a:pt x="1404177" y="0"/>
                </a:lnTo>
                <a:lnTo>
                  <a:pt x="1404177" y="3197914"/>
                </a:lnTo>
                <a:lnTo>
                  <a:pt x="1404158" y="319809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F39C12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Staffing 2024-2025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Employee Contracts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Student Enrollment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Staffing 2025-2026</a:t>
            </a: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C34D476-0E43-4E0F-B774-2252D8765C6E}"/>
              </a:ext>
            </a:extLst>
          </p:cNvPr>
          <p:cNvSpPr/>
          <p:nvPr/>
        </p:nvSpPr>
        <p:spPr>
          <a:xfrm>
            <a:off x="4885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3091455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5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3091455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C0392B"/>
          </a:solidFill>
          <a:ln w="12700">
            <a:miter lim="400000"/>
          </a:ln>
        </p:spPr>
        <p:txBody>
          <a:bodyPr wrap="square" lIns="28575" tIns="162000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BUDGET OVERVIEW</a:t>
            </a:r>
            <a:endParaRPr kumimoji="0" lang="fr-CA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59E755A7-BF53-4C3F-8DE4-0916591042C2}"/>
              </a:ext>
            </a:extLst>
          </p:cNvPr>
          <p:cNvSpPr/>
          <p:nvPr/>
        </p:nvSpPr>
        <p:spPr>
          <a:xfrm>
            <a:off x="18601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F39C12"/>
          </a:solidFill>
          <a:ln w="12700">
            <a:miter lim="400000"/>
          </a:ln>
        </p:spPr>
        <p:txBody>
          <a:bodyPr wrap="square" lIns="28575" tIns="155448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STAFF AND STUDENTS</a:t>
            </a: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BCB2920-ACC0-493E-86CD-9377FE8028B6}"/>
              </a:ext>
            </a:extLst>
          </p:cNvPr>
          <p:cNvGrpSpPr/>
          <p:nvPr/>
        </p:nvGrpSpPr>
        <p:grpSpPr>
          <a:xfrm>
            <a:off x="3231790" y="1600200"/>
            <a:ext cx="1111610" cy="3275599"/>
            <a:chOff x="3231790" y="1600200"/>
            <a:chExt cx="1111610" cy="3275599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7C1A86E-048C-4886-8E7F-DF319C613D9F}"/>
                </a:ext>
              </a:extLst>
            </p:cNvPr>
            <p:cNvSpPr/>
            <p:nvPr/>
          </p:nvSpPr>
          <p:spPr>
            <a:xfrm>
              <a:off x="3289228" y="2040636"/>
              <a:ext cx="1053119" cy="2835162"/>
            </a:xfrm>
            <a:custGeom>
              <a:avLst/>
              <a:gdLst>
                <a:gd name="connsiteX0" fmla="*/ 0 w 1404158"/>
                <a:gd name="connsiteY0" fmla="*/ 0 h 3780216"/>
                <a:gd name="connsiteX1" fmla="*/ 1404158 w 1404158"/>
                <a:gd name="connsiteY1" fmla="*/ 0 h 3780216"/>
                <a:gd name="connsiteX2" fmla="*/ 1404158 w 1404158"/>
                <a:gd name="connsiteY2" fmla="*/ 3006720 h 3780216"/>
                <a:gd name="connsiteX3" fmla="*/ 1404158 w 1404158"/>
                <a:gd name="connsiteY3" fmla="*/ 3197914 h 3780216"/>
                <a:gd name="connsiteX4" fmla="*/ 1404158 w 1404158"/>
                <a:gd name="connsiteY4" fmla="*/ 3469829 h 3780216"/>
                <a:gd name="connsiteX5" fmla="*/ 1087378 w 1404158"/>
                <a:gd name="connsiteY5" fmla="*/ 3780216 h 3780216"/>
                <a:gd name="connsiteX6" fmla="*/ 0 w 1404158"/>
                <a:gd name="connsiteY6" fmla="*/ 3780216 h 3780216"/>
                <a:gd name="connsiteX7" fmla="*/ 0 w 1404158"/>
                <a:gd name="connsiteY7" fmla="*/ 3508301 h 3780216"/>
                <a:gd name="connsiteX8" fmla="*/ 0 w 1404158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58" h="3780216">
                  <a:moveTo>
                    <a:pt x="0" y="0"/>
                  </a:moveTo>
                  <a:lnTo>
                    <a:pt x="1404158" y="0"/>
                  </a:lnTo>
                  <a:lnTo>
                    <a:pt x="1404158" y="3006720"/>
                  </a:lnTo>
                  <a:lnTo>
                    <a:pt x="1404158" y="319791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9BBB59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en-CA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2C3E50"/>
                  </a:solidFill>
                  <a:effectLst/>
                  <a:uLnTx/>
                  <a:uFillTx/>
                  <a:latin typeface="Calibri"/>
                </a:rPr>
                <a:t>Healthcare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Pension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Social Security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 err="1">
                  <a:solidFill>
                    <a:srgbClr val="2C3E50"/>
                  </a:solidFill>
                  <a:latin typeface="Calibri"/>
                </a:rPr>
                <a:t>Unemploy-ment</a:t>
              </a:r>
              <a:endParaRPr lang="en-CA" sz="1200" kern="0" dirty="0">
                <a:solidFill>
                  <a:srgbClr val="2C3E50"/>
                </a:solidFill>
                <a:latin typeface="Calibri"/>
              </a:endParaRP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Dental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Optical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Life Insurance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Workers’ Comp.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Disability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lang="en-CA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2AAD331-742E-46E9-9052-50E580D2D7F4}"/>
                </a:ext>
              </a:extLst>
            </p:cNvPr>
            <p:cNvSpPr/>
            <p:nvPr/>
          </p:nvSpPr>
          <p:spPr>
            <a:xfrm>
              <a:off x="32317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6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7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9BBB59"/>
            </a:solidFill>
            <a:ln w="12700">
              <a:miter lim="400000"/>
            </a:ln>
          </p:spPr>
          <p:txBody>
            <a:bodyPr wrap="square" lIns="28575" tIns="155448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lang="fr-CA" sz="1200" b="1" kern="0" dirty="0">
                  <a:solidFill>
                    <a:schemeClr val="bg1"/>
                  </a:solidFill>
                  <a:latin typeface="Calibri"/>
                </a:rPr>
                <a:t>EMPLOYEE BENEFITS</a:t>
              </a:r>
              <a:endParaRPr kumimoji="0" lang="fr-C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endParaRPr>
            </a:p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F2F2F2">
                    <a:lumMod val="10000"/>
                  </a:srgbClr>
                </a:solidFill>
                <a:effectLst/>
                <a:uLnTx/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013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Expenses: Employee Benefits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3042869" y="3578950"/>
            <a:ext cx="3058262" cy="2447994"/>
          </a:xfrm>
          <a:custGeom>
            <a:avLst/>
            <a:gdLst>
              <a:gd name="T0" fmla="*/ 0 w 203"/>
              <a:gd name="T1" fmla="*/ 140 h 173"/>
              <a:gd name="T2" fmla="*/ 102 w 203"/>
              <a:gd name="T3" fmla="*/ 173 h 173"/>
              <a:gd name="T4" fmla="*/ 203 w 203"/>
              <a:gd name="T5" fmla="*/ 140 h 173"/>
              <a:gd name="T6" fmla="*/ 102 w 203"/>
              <a:gd name="T7" fmla="*/ 0 h 173"/>
              <a:gd name="T8" fmla="*/ 0 w 203"/>
              <a:gd name="T9" fmla="*/ 140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" h="173">
                <a:moveTo>
                  <a:pt x="0" y="140"/>
                </a:moveTo>
                <a:cubicBezTo>
                  <a:pt x="29" y="162"/>
                  <a:pt x="65" y="173"/>
                  <a:pt x="102" y="173"/>
                </a:cubicBezTo>
                <a:cubicBezTo>
                  <a:pt x="138" y="173"/>
                  <a:pt x="174" y="162"/>
                  <a:pt x="203" y="140"/>
                </a:cubicBezTo>
                <a:lnTo>
                  <a:pt x="102" y="0"/>
                </a:lnTo>
                <a:lnTo>
                  <a:pt x="0" y="140"/>
                </a:lnTo>
                <a:close/>
              </a:path>
            </a:pathLst>
          </a:custGeom>
          <a:noFill/>
          <a:ln w="3175" cmpd="sng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</a:extLst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2078688" y="3578950"/>
            <a:ext cx="2500845" cy="1981036"/>
          </a:xfrm>
          <a:custGeom>
            <a:avLst/>
            <a:gdLst>
              <a:gd name="T0" fmla="*/ 0 w 166"/>
              <a:gd name="T1" fmla="*/ 54 h 140"/>
              <a:gd name="T2" fmla="*/ 64 w 166"/>
              <a:gd name="T3" fmla="*/ 140 h 140"/>
              <a:gd name="T4" fmla="*/ 166 w 166"/>
              <a:gd name="T5" fmla="*/ 0 h 140"/>
              <a:gd name="T6" fmla="*/ 0 w 166"/>
              <a:gd name="T7" fmla="*/ 5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6" h="140">
                <a:moveTo>
                  <a:pt x="0" y="54"/>
                </a:moveTo>
                <a:cubicBezTo>
                  <a:pt x="12" y="89"/>
                  <a:pt x="34" y="119"/>
                  <a:pt x="64" y="140"/>
                </a:cubicBezTo>
                <a:lnTo>
                  <a:pt x="166" y="0"/>
                </a:lnTo>
                <a:lnTo>
                  <a:pt x="0" y="54"/>
                </a:lnTo>
                <a:close/>
              </a:path>
            </a:pathLst>
          </a:custGeom>
          <a:solidFill>
            <a:srgbClr val="FF3399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943100" y="2800686"/>
            <a:ext cx="2636433" cy="1542378"/>
          </a:xfrm>
          <a:custGeom>
            <a:avLst/>
            <a:gdLst>
              <a:gd name="T0" fmla="*/ 9 w 175"/>
              <a:gd name="T1" fmla="*/ 0 h 109"/>
              <a:gd name="T2" fmla="*/ 1 w 175"/>
              <a:gd name="T3" fmla="*/ 54 h 109"/>
              <a:gd name="T4" fmla="*/ 9 w 175"/>
              <a:gd name="T5" fmla="*/ 109 h 109"/>
              <a:gd name="T6" fmla="*/ 175 w 175"/>
              <a:gd name="T7" fmla="*/ 55 h 109"/>
              <a:gd name="T8" fmla="*/ 9 w 175"/>
              <a:gd name="T9" fmla="*/ 0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09">
                <a:moveTo>
                  <a:pt x="9" y="0"/>
                </a:moveTo>
                <a:cubicBezTo>
                  <a:pt x="3" y="18"/>
                  <a:pt x="1" y="36"/>
                  <a:pt x="1" y="54"/>
                </a:cubicBezTo>
                <a:cubicBezTo>
                  <a:pt x="0" y="73"/>
                  <a:pt x="3" y="91"/>
                  <a:pt x="9" y="109"/>
                </a:cubicBezTo>
                <a:lnTo>
                  <a:pt x="175" y="55"/>
                </a:lnTo>
                <a:lnTo>
                  <a:pt x="9" y="0"/>
                </a:lnTo>
                <a:close/>
              </a:path>
            </a:pathLst>
          </a:custGeom>
          <a:solidFill>
            <a:schemeClr val="folHlink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2078688" y="1583764"/>
            <a:ext cx="2500845" cy="1995186"/>
          </a:xfrm>
          <a:custGeom>
            <a:avLst/>
            <a:gdLst>
              <a:gd name="T0" fmla="*/ 64 w 166"/>
              <a:gd name="T1" fmla="*/ 0 h 141"/>
              <a:gd name="T2" fmla="*/ 0 w 166"/>
              <a:gd name="T3" fmla="*/ 86 h 141"/>
              <a:gd name="T4" fmla="*/ 166 w 166"/>
              <a:gd name="T5" fmla="*/ 141 h 141"/>
              <a:gd name="T6" fmla="*/ 64 w 166"/>
              <a:gd name="T7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6" h="141">
                <a:moveTo>
                  <a:pt x="64" y="0"/>
                </a:moveTo>
                <a:cubicBezTo>
                  <a:pt x="34" y="21"/>
                  <a:pt x="12" y="51"/>
                  <a:pt x="0" y="86"/>
                </a:cubicBezTo>
                <a:lnTo>
                  <a:pt x="166" y="141"/>
                </a:lnTo>
                <a:lnTo>
                  <a:pt x="64" y="0"/>
                </a:lnTo>
                <a:close/>
              </a:path>
            </a:pathLst>
          </a:custGeom>
          <a:solidFill>
            <a:srgbClr val="0070C0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3042869" y="1116806"/>
            <a:ext cx="1536664" cy="2462144"/>
          </a:xfrm>
          <a:custGeom>
            <a:avLst/>
            <a:gdLst>
              <a:gd name="T0" fmla="*/ 101 w 102"/>
              <a:gd name="T1" fmla="*/ 0 h 174"/>
              <a:gd name="T2" fmla="*/ 0 w 102"/>
              <a:gd name="T3" fmla="*/ 33 h 174"/>
              <a:gd name="T4" fmla="*/ 102 w 102"/>
              <a:gd name="T5" fmla="*/ 174 h 174"/>
              <a:gd name="T6" fmla="*/ 101 w 102"/>
              <a:gd name="T7" fmla="*/ 0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2" h="174">
                <a:moveTo>
                  <a:pt x="101" y="0"/>
                </a:moveTo>
                <a:cubicBezTo>
                  <a:pt x="65" y="0"/>
                  <a:pt x="29" y="11"/>
                  <a:pt x="0" y="33"/>
                </a:cubicBezTo>
                <a:lnTo>
                  <a:pt x="102" y="174"/>
                </a:lnTo>
                <a:lnTo>
                  <a:pt x="101" y="0"/>
                </a:lnTo>
                <a:close/>
              </a:path>
            </a:pathLst>
          </a:custGeom>
          <a:solidFill>
            <a:srgbClr val="7C2676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4579533" y="1116806"/>
            <a:ext cx="1521598" cy="2462144"/>
          </a:xfrm>
          <a:custGeom>
            <a:avLst/>
            <a:gdLst>
              <a:gd name="T0" fmla="*/ 101 w 101"/>
              <a:gd name="T1" fmla="*/ 33 h 174"/>
              <a:gd name="T2" fmla="*/ 0 w 101"/>
              <a:gd name="T3" fmla="*/ 0 h 174"/>
              <a:gd name="T4" fmla="*/ 0 w 101"/>
              <a:gd name="T5" fmla="*/ 174 h 174"/>
              <a:gd name="T6" fmla="*/ 101 w 101"/>
              <a:gd name="T7" fmla="*/ 33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1" h="174">
                <a:moveTo>
                  <a:pt x="101" y="33"/>
                </a:moveTo>
                <a:cubicBezTo>
                  <a:pt x="72" y="11"/>
                  <a:pt x="36" y="0"/>
                  <a:pt x="0" y="0"/>
                </a:cubicBezTo>
                <a:lnTo>
                  <a:pt x="0" y="174"/>
                </a:lnTo>
                <a:lnTo>
                  <a:pt x="101" y="33"/>
                </a:lnTo>
                <a:close/>
              </a:path>
            </a:pathLst>
          </a:custGeom>
          <a:solidFill>
            <a:srgbClr val="009999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4579533" y="1583764"/>
            <a:ext cx="2485779" cy="1995186"/>
          </a:xfrm>
          <a:custGeom>
            <a:avLst/>
            <a:gdLst>
              <a:gd name="T0" fmla="*/ 165 w 165"/>
              <a:gd name="T1" fmla="*/ 86 h 141"/>
              <a:gd name="T2" fmla="*/ 101 w 165"/>
              <a:gd name="T3" fmla="*/ 0 h 141"/>
              <a:gd name="T4" fmla="*/ 0 w 165"/>
              <a:gd name="T5" fmla="*/ 141 h 141"/>
              <a:gd name="T6" fmla="*/ 165 w 165"/>
              <a:gd name="T7" fmla="*/ 86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5" h="141">
                <a:moveTo>
                  <a:pt x="165" y="86"/>
                </a:moveTo>
                <a:cubicBezTo>
                  <a:pt x="153" y="51"/>
                  <a:pt x="131" y="21"/>
                  <a:pt x="101" y="0"/>
                </a:cubicBezTo>
                <a:lnTo>
                  <a:pt x="0" y="141"/>
                </a:lnTo>
                <a:lnTo>
                  <a:pt x="165" y="86"/>
                </a:lnTo>
                <a:close/>
              </a:path>
            </a:pathLst>
          </a:custGeom>
          <a:solidFill>
            <a:srgbClr val="C00000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4" name="Freeform 12"/>
          <p:cNvSpPr>
            <a:spLocks/>
          </p:cNvSpPr>
          <p:nvPr/>
        </p:nvSpPr>
        <p:spPr bwMode="auto">
          <a:xfrm>
            <a:off x="4579533" y="2800686"/>
            <a:ext cx="2621367" cy="1542378"/>
          </a:xfrm>
          <a:custGeom>
            <a:avLst/>
            <a:gdLst>
              <a:gd name="T0" fmla="*/ 165 w 174"/>
              <a:gd name="T1" fmla="*/ 109 h 109"/>
              <a:gd name="T2" fmla="*/ 174 w 174"/>
              <a:gd name="T3" fmla="*/ 55 h 109"/>
              <a:gd name="T4" fmla="*/ 165 w 174"/>
              <a:gd name="T5" fmla="*/ 0 h 109"/>
              <a:gd name="T6" fmla="*/ 0 w 174"/>
              <a:gd name="T7" fmla="*/ 55 h 109"/>
              <a:gd name="T8" fmla="*/ 165 w 174"/>
              <a:gd name="T9" fmla="*/ 10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4" h="109">
                <a:moveTo>
                  <a:pt x="165" y="109"/>
                </a:moveTo>
                <a:cubicBezTo>
                  <a:pt x="171" y="91"/>
                  <a:pt x="174" y="73"/>
                  <a:pt x="174" y="55"/>
                </a:cubicBezTo>
                <a:cubicBezTo>
                  <a:pt x="174" y="36"/>
                  <a:pt x="171" y="18"/>
                  <a:pt x="165" y="0"/>
                </a:cubicBezTo>
                <a:lnTo>
                  <a:pt x="0" y="55"/>
                </a:lnTo>
                <a:lnTo>
                  <a:pt x="165" y="109"/>
                </a:lnTo>
                <a:close/>
              </a:path>
            </a:pathLst>
          </a:custGeom>
          <a:solidFill>
            <a:srgbClr val="FF9900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4579533" y="3578950"/>
            <a:ext cx="2485779" cy="1981036"/>
          </a:xfrm>
          <a:custGeom>
            <a:avLst/>
            <a:gdLst>
              <a:gd name="T0" fmla="*/ 101 w 165"/>
              <a:gd name="T1" fmla="*/ 140 h 140"/>
              <a:gd name="T2" fmla="*/ 165 w 165"/>
              <a:gd name="T3" fmla="*/ 54 h 140"/>
              <a:gd name="T4" fmla="*/ 0 w 165"/>
              <a:gd name="T5" fmla="*/ 0 h 140"/>
              <a:gd name="T6" fmla="*/ 101 w 165"/>
              <a:gd name="T7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5" h="140">
                <a:moveTo>
                  <a:pt x="101" y="140"/>
                </a:moveTo>
                <a:cubicBezTo>
                  <a:pt x="131" y="119"/>
                  <a:pt x="153" y="89"/>
                  <a:pt x="165" y="54"/>
                </a:cubicBezTo>
                <a:lnTo>
                  <a:pt x="0" y="0"/>
                </a:lnTo>
                <a:lnTo>
                  <a:pt x="101" y="140"/>
                </a:lnTo>
                <a:close/>
              </a:path>
            </a:pathLst>
          </a:custGeom>
          <a:solidFill>
            <a:srgbClr val="9966FF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6" name="Oval 14"/>
          <p:cNvSpPr>
            <a:spLocks noChangeArrowheads="1"/>
          </p:cNvSpPr>
          <p:nvPr/>
        </p:nvSpPr>
        <p:spPr bwMode="auto">
          <a:xfrm>
            <a:off x="4002028" y="3036524"/>
            <a:ext cx="1139943" cy="107070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7" name="Oval 15"/>
          <p:cNvSpPr>
            <a:spLocks noChangeArrowheads="1"/>
          </p:cNvSpPr>
          <p:nvPr/>
        </p:nvSpPr>
        <p:spPr bwMode="auto">
          <a:xfrm>
            <a:off x="4456499" y="3463390"/>
            <a:ext cx="228491" cy="2146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auto">
          <a:xfrm>
            <a:off x="3108225" y="4191000"/>
            <a:ext cx="2911575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2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27% </a:t>
            </a:r>
            <a:br>
              <a:rPr lang="en-US" altLang="en-US" sz="2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altLang="en-US" sz="2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of budget</a:t>
            </a:r>
          </a:p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22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covering 2,000 employees &amp; almost 1,000 retirees</a:t>
            </a:r>
          </a:p>
        </p:txBody>
      </p:sp>
      <p:sp>
        <p:nvSpPr>
          <p:cNvPr id="3" name="TextBox 2"/>
          <p:cNvSpPr txBox="1"/>
          <p:nvPr/>
        </p:nvSpPr>
        <p:spPr>
          <a:xfrm rot="19638988">
            <a:off x="2400474" y="4187699"/>
            <a:ext cx="1842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Healthcare</a:t>
            </a:r>
          </a:p>
        </p:txBody>
      </p:sp>
      <p:sp>
        <p:nvSpPr>
          <p:cNvPr id="21" name="TextBox 20"/>
          <p:cNvSpPr txBox="1"/>
          <p:nvPr/>
        </p:nvSpPr>
        <p:spPr>
          <a:xfrm rot="164336">
            <a:off x="2163954" y="3295245"/>
            <a:ext cx="1842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Pension</a:t>
            </a:r>
          </a:p>
        </p:txBody>
      </p:sp>
      <p:sp>
        <p:nvSpPr>
          <p:cNvPr id="22" name="TextBox 21"/>
          <p:cNvSpPr txBox="1"/>
          <p:nvPr/>
        </p:nvSpPr>
        <p:spPr>
          <a:xfrm rot="2176504">
            <a:off x="2484984" y="2344013"/>
            <a:ext cx="18427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Social Security</a:t>
            </a:r>
          </a:p>
        </p:txBody>
      </p:sp>
      <p:sp>
        <p:nvSpPr>
          <p:cNvPr id="23" name="TextBox 22"/>
          <p:cNvSpPr txBox="1"/>
          <p:nvPr/>
        </p:nvSpPr>
        <p:spPr>
          <a:xfrm rot="4621601">
            <a:off x="3130486" y="2009716"/>
            <a:ext cx="207803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Unemployment</a:t>
            </a:r>
          </a:p>
        </p:txBody>
      </p:sp>
      <p:sp>
        <p:nvSpPr>
          <p:cNvPr id="24" name="TextBox 23"/>
          <p:cNvSpPr txBox="1"/>
          <p:nvPr/>
        </p:nvSpPr>
        <p:spPr>
          <a:xfrm rot="17523151">
            <a:off x="4293167" y="1631389"/>
            <a:ext cx="15882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Dental </a:t>
            </a:r>
            <a:br>
              <a:rPr lang="en-US" sz="2400" dirty="0">
                <a:solidFill>
                  <a:schemeClr val="bg1"/>
                </a:solidFill>
                <a:latin typeface="Avenir LT Std 45 Book" panose="020B0502020203020204" pitchFamily="34" charset="0"/>
              </a:rPr>
            </a:br>
            <a:r>
              <a:rPr lang="en-US" sz="24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&amp; Optical</a:t>
            </a:r>
          </a:p>
        </p:txBody>
      </p:sp>
      <p:sp>
        <p:nvSpPr>
          <p:cNvPr id="25" name="TextBox 24"/>
          <p:cNvSpPr txBox="1"/>
          <p:nvPr/>
        </p:nvSpPr>
        <p:spPr>
          <a:xfrm rot="19576377">
            <a:off x="5062523" y="2216274"/>
            <a:ext cx="16049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Life Insurance</a:t>
            </a:r>
          </a:p>
        </p:txBody>
      </p:sp>
      <p:sp>
        <p:nvSpPr>
          <p:cNvPr id="26" name="TextBox 25"/>
          <p:cNvSpPr txBox="1"/>
          <p:nvPr/>
        </p:nvSpPr>
        <p:spPr>
          <a:xfrm rot="379227">
            <a:off x="5215888" y="3186757"/>
            <a:ext cx="19439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1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Workers’ Compensation</a:t>
            </a:r>
          </a:p>
        </p:txBody>
      </p:sp>
      <p:sp>
        <p:nvSpPr>
          <p:cNvPr id="27" name="TextBox 26"/>
          <p:cNvSpPr txBox="1"/>
          <p:nvPr/>
        </p:nvSpPr>
        <p:spPr>
          <a:xfrm rot="1802882">
            <a:off x="4842913" y="4167968"/>
            <a:ext cx="1846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Disability</a:t>
            </a:r>
          </a:p>
        </p:txBody>
      </p:sp>
    </p:spTree>
    <p:extLst>
      <p:ext uri="{BB962C8B-B14F-4D97-AF65-F5344CB8AC3E}">
        <p14:creationId xmlns:p14="http://schemas.microsoft.com/office/powerpoint/2010/main" val="100359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3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Expenses: Employee Benefits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  <p:graphicFrame>
        <p:nvGraphicFramePr>
          <p:cNvPr id="5" name="Diagramm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6392506"/>
              </p:ext>
            </p:extLst>
          </p:nvPr>
        </p:nvGraphicFramePr>
        <p:xfrm>
          <a:off x="685800" y="1066801"/>
          <a:ext cx="7848600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 Box 17"/>
          <p:cNvSpPr txBox="1">
            <a:spLocks noChangeArrowheads="1"/>
          </p:cNvSpPr>
          <p:nvPr/>
        </p:nvSpPr>
        <p:spPr bwMode="auto">
          <a:xfrm>
            <a:off x="457200" y="4800600"/>
            <a:ext cx="18288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Total of </a:t>
            </a:r>
            <a:br>
              <a:rPr lang="en-US" altLang="en-US" sz="2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altLang="en-US" sz="2400" b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$80.1 million</a:t>
            </a:r>
          </a:p>
        </p:txBody>
      </p:sp>
    </p:spTree>
    <p:extLst>
      <p:ext uri="{BB962C8B-B14F-4D97-AF65-F5344CB8AC3E}">
        <p14:creationId xmlns:p14="http://schemas.microsoft.com/office/powerpoint/2010/main" val="391340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Healthcare Expenses – Key Drivers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27</a:t>
            </a:fld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820426803"/>
              </p:ext>
            </p:extLst>
          </p:nvPr>
        </p:nvGraphicFramePr>
        <p:xfrm>
          <a:off x="685800" y="914400"/>
          <a:ext cx="8001000" cy="5314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6072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E311FDB-E3A1-484F-9783-D8D995F3A5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graphicEl>
                                              <a:dgm id="{EE311FDB-E3A1-484F-9783-D8D995F3A5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EE311FDB-E3A1-484F-9783-D8D995F3A5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graphicEl>
                                              <a:dgm id="{EE311FDB-E3A1-484F-9783-D8D995F3A5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graphicEl>
                                              <a:dgm id="{EE311FDB-E3A1-484F-9783-D8D995F3A5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4F18D2-7E67-43C1-A2ED-0E5731B87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graphicEl>
                                              <a:dgm id="{A74F18D2-7E67-43C1-A2ED-0E5731B87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graphicEl>
                                              <a:dgm id="{A74F18D2-7E67-43C1-A2ED-0E5731B87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graphicEl>
                                              <a:dgm id="{A74F18D2-7E67-43C1-A2ED-0E5731B87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graphicEl>
                                              <a:dgm id="{A74F18D2-7E67-43C1-A2ED-0E5731B87C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EE7918E-AF9D-4C39-A6CE-A7019DE828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graphicEl>
                                              <a:dgm id="{CEE7918E-AF9D-4C39-A6CE-A7019DE828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graphicEl>
                                              <a:dgm id="{CEE7918E-AF9D-4C39-A6CE-A7019DE828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graphicEl>
                                              <a:dgm id="{CEE7918E-AF9D-4C39-A6CE-A7019DE828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graphicEl>
                                              <a:dgm id="{CEE7918E-AF9D-4C39-A6CE-A7019DE828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CF7E28-3782-4E03-BF93-E33B99E29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graphicEl>
                                              <a:dgm id="{07CF7E28-3782-4E03-BF93-E33B99E29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graphicEl>
                                              <a:dgm id="{07CF7E28-3782-4E03-BF93-E33B99E29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graphicEl>
                                              <a:dgm id="{07CF7E28-3782-4E03-BF93-E33B99E29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graphicEl>
                                              <a:dgm id="{07CF7E28-3782-4E03-BF93-E33B99E293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039967-89BB-4C87-BE46-10CE2D17B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graphicEl>
                                              <a:dgm id="{06039967-89BB-4C87-BE46-10CE2D17B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graphicEl>
                                              <a:dgm id="{06039967-89BB-4C87-BE46-10CE2D17B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graphicEl>
                                              <a:dgm id="{06039967-89BB-4C87-BE46-10CE2D17B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graphicEl>
                                              <a:dgm id="{06039967-89BB-4C87-BE46-10CE2D17B9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EE8B2E0-1E60-41E4-8164-F7E475171E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graphicEl>
                                              <a:dgm id="{AEE8B2E0-1E60-41E4-8164-F7E475171E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graphicEl>
                                              <a:dgm id="{AEE8B2E0-1E60-41E4-8164-F7E475171E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graphicEl>
                                              <a:dgm id="{AEE8B2E0-1E60-41E4-8164-F7E475171E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>
                                            <p:graphicEl>
                                              <a:dgm id="{AEE8B2E0-1E60-41E4-8164-F7E475171E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0981E3E-6A3E-4963-90E7-7C19BFB42F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graphicEl>
                                              <a:dgm id="{60981E3E-6A3E-4963-90E7-7C19BFB42F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graphicEl>
                                              <a:dgm id="{60981E3E-6A3E-4963-90E7-7C19BFB42F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graphicEl>
                                              <a:dgm id="{60981E3E-6A3E-4963-90E7-7C19BFB42F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graphicEl>
                                              <a:dgm id="{60981E3E-6A3E-4963-90E7-7C19BFB42F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79A8520-8F82-4397-8C43-71DD510B3B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graphicEl>
                                              <a:dgm id="{D79A8520-8F82-4397-8C43-71DD510B3B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graphicEl>
                                              <a:dgm id="{D79A8520-8F82-4397-8C43-71DD510B3B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>
                                            <p:graphicEl>
                                              <a:dgm id="{D79A8520-8F82-4397-8C43-71DD510B3B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>
                                            <p:graphicEl>
                                              <a:dgm id="{D79A8520-8F82-4397-8C43-71DD510B3B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822A023-A223-45D2-B2B6-328EBFA356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graphicEl>
                                              <a:dgm id="{E822A023-A223-45D2-B2B6-328EBFA356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graphicEl>
                                              <a:dgm id="{E822A023-A223-45D2-B2B6-328EBFA356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graphicEl>
                                              <a:dgm id="{E822A023-A223-45D2-B2B6-328EBFA356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">
                                            <p:graphicEl>
                                              <a:dgm id="{E822A023-A223-45D2-B2B6-328EBFA356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27B493-B0BB-4999-8CBA-E663598837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graphicEl>
                                              <a:dgm id="{3E27B493-B0BB-4999-8CBA-E663598837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graphicEl>
                                              <a:dgm id="{3E27B493-B0BB-4999-8CBA-E663598837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">
                                            <p:graphicEl>
                                              <a:dgm id="{3E27B493-B0BB-4999-8CBA-E663598837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">
                                            <p:graphicEl>
                                              <a:dgm id="{3E27B493-B0BB-4999-8CBA-E663598837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B10EA44-6BEA-4801-87F7-BB2FF05143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">
                                            <p:graphicEl>
                                              <a:dgm id="{8B10EA44-6BEA-4801-87F7-BB2FF05143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>
                                            <p:graphicEl>
                                              <a:dgm id="{8B10EA44-6BEA-4801-87F7-BB2FF05143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">
                                            <p:graphicEl>
                                              <a:dgm id="{8B10EA44-6BEA-4801-87F7-BB2FF05143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">
                                            <p:graphicEl>
                                              <a:dgm id="{8B10EA44-6BEA-4801-87F7-BB2FF05143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89665F-73E4-4FB6-AD40-CA5266D26A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graphicEl>
                                              <a:dgm id="{9989665F-73E4-4FB6-AD40-CA5266D26A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graphicEl>
                                              <a:dgm id="{9989665F-73E4-4FB6-AD40-CA5266D26A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">
                                            <p:graphicEl>
                                              <a:dgm id="{9989665F-73E4-4FB6-AD40-CA5266D26A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5">
                                            <p:graphicEl>
                                              <a:dgm id="{9989665F-73E4-4FB6-AD40-CA5266D26A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Healthcare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940051"/>
              </p:ext>
            </p:extLst>
          </p:nvPr>
        </p:nvGraphicFramePr>
        <p:xfrm>
          <a:off x="457200" y="1066800"/>
          <a:ext cx="8153400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DC344E-2ECA-4977-AEC8-AD44079A478F}"/>
              </a:ext>
            </a:extLst>
          </p:cNvPr>
          <p:cNvSpPr txBox="1"/>
          <p:nvPr/>
        </p:nvSpPr>
        <p:spPr>
          <a:xfrm>
            <a:off x="1219200" y="1752600"/>
            <a:ext cx="2819400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Majority of participants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Lower premium than HIP/Emblem</a:t>
            </a:r>
          </a:p>
        </p:txBody>
      </p:sp>
    </p:spTree>
    <p:extLst>
      <p:ext uri="{BB962C8B-B14F-4D97-AF65-F5344CB8AC3E}">
        <p14:creationId xmlns:p14="http://schemas.microsoft.com/office/powerpoint/2010/main" val="75122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Healthcare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3233480"/>
              </p:ext>
            </p:extLst>
          </p:nvPr>
        </p:nvGraphicFramePr>
        <p:xfrm>
          <a:off x="457200" y="1143000"/>
          <a:ext cx="8153400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274991-4950-4E86-90B4-95F29A65E9EE}"/>
              </a:ext>
            </a:extLst>
          </p:cNvPr>
          <p:cNvSpPr txBox="1"/>
          <p:nvPr/>
        </p:nvSpPr>
        <p:spPr>
          <a:xfrm>
            <a:off x="4114800" y="1828800"/>
            <a:ext cx="3124200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Low number of participants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Higher premium than NYSHIP/Empire</a:t>
            </a:r>
          </a:p>
        </p:txBody>
      </p:sp>
    </p:spTree>
    <p:extLst>
      <p:ext uri="{BB962C8B-B14F-4D97-AF65-F5344CB8AC3E}">
        <p14:creationId xmlns:p14="http://schemas.microsoft.com/office/powerpoint/2010/main" val="607922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Healthcare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2090835"/>
              </p:ext>
            </p:extLst>
          </p:nvPr>
        </p:nvGraphicFramePr>
        <p:xfrm>
          <a:off x="444708" y="1066800"/>
          <a:ext cx="81534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7ADF6F-37B0-407E-95A0-603461608859}"/>
              </a:ext>
            </a:extLst>
          </p:cNvPr>
          <p:cNvSpPr txBox="1"/>
          <p:nvPr/>
        </p:nvSpPr>
        <p:spPr>
          <a:xfrm>
            <a:off x="7772400" y="1524000"/>
            <a:ext cx="1066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$46.8M</a:t>
            </a:r>
          </a:p>
        </p:txBody>
      </p:sp>
    </p:spTree>
    <p:extLst>
      <p:ext uri="{BB962C8B-B14F-4D97-AF65-F5344CB8AC3E}">
        <p14:creationId xmlns:p14="http://schemas.microsoft.com/office/powerpoint/2010/main" val="233037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Pension Expenses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7" name="Trapezoid 6"/>
          <p:cNvSpPr/>
          <p:nvPr/>
        </p:nvSpPr>
        <p:spPr bwMode="auto">
          <a:xfrm rot="10800000">
            <a:off x="914400" y="1287905"/>
            <a:ext cx="3657600" cy="4419600"/>
          </a:xfrm>
          <a:prstGeom prst="trapezoid">
            <a:avLst/>
          </a:prstGeom>
          <a:solidFill>
            <a:schemeClr val="bg1">
              <a:lumMod val="85000"/>
              <a:alpha val="42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venir LT Std 45 Book" panose="020B0502020203020204" pitchFamily="34" charset="0"/>
            </a:endParaRPr>
          </a:p>
        </p:txBody>
      </p:sp>
      <p:sp>
        <p:nvSpPr>
          <p:cNvPr id="8" name="Trapezoid 7"/>
          <p:cNvSpPr/>
          <p:nvPr/>
        </p:nvSpPr>
        <p:spPr bwMode="auto">
          <a:xfrm rot="10800000">
            <a:off x="4800600" y="1295400"/>
            <a:ext cx="3657600" cy="4419600"/>
          </a:xfrm>
          <a:prstGeom prst="trapezoid">
            <a:avLst/>
          </a:prstGeom>
          <a:solidFill>
            <a:schemeClr val="bg1">
              <a:lumMod val="85000"/>
              <a:alpha val="42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en-US" dirty="0">
              <a:solidFill>
                <a:schemeClr val="tx1"/>
              </a:solidFill>
              <a:latin typeface="Avenir LT Std 45 Book" panose="020B0502020203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 bwMode="auto">
          <a:xfrm>
            <a:off x="1219200" y="1524000"/>
            <a:ext cx="3048000" cy="685800"/>
          </a:xfrm>
          <a:prstGeom prst="roundRect">
            <a:avLst/>
          </a:prstGeom>
          <a:solidFill>
            <a:srgbClr val="00B05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chemeClr val="bg1"/>
                </a:solidFill>
                <a:latin typeface="+mn-lt"/>
              </a:rPr>
              <a:t>NYS TRS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n-lt"/>
              </a:rPr>
              <a:t>(Teachers’ Retirement System)</a:t>
            </a:r>
          </a:p>
        </p:txBody>
      </p:sp>
      <p:cxnSp>
        <p:nvCxnSpPr>
          <p:cNvPr id="12" name="Straight Arrow Connector 11"/>
          <p:cNvCxnSpPr/>
          <p:nvPr/>
        </p:nvCxnSpPr>
        <p:spPr bwMode="auto">
          <a:xfrm>
            <a:off x="914399" y="1295400"/>
            <a:ext cx="838201" cy="403860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00B050"/>
            </a:solidFill>
            <a:prstDash val="solid"/>
            <a:round/>
            <a:headEnd type="none" w="med" len="med"/>
            <a:tailEnd type="oval"/>
          </a:ln>
          <a:effectLst/>
        </p:spPr>
      </p:cxnSp>
      <p:cxnSp>
        <p:nvCxnSpPr>
          <p:cNvPr id="13" name="Straight Arrow Connector 12"/>
          <p:cNvCxnSpPr/>
          <p:nvPr/>
        </p:nvCxnSpPr>
        <p:spPr bwMode="auto">
          <a:xfrm flipH="1">
            <a:off x="7620000" y="1287905"/>
            <a:ext cx="838200" cy="4046095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0070C0"/>
            </a:solidFill>
            <a:prstDash val="solid"/>
            <a:round/>
            <a:headEnd type="none" w="med" len="med"/>
            <a:tailEnd type="oval"/>
          </a:ln>
          <a:effectLst/>
        </p:spPr>
      </p:cxnSp>
      <p:sp>
        <p:nvSpPr>
          <p:cNvPr id="15" name="Rounded Rectangle 14"/>
          <p:cNvSpPr>
            <a:spLocks noChangeAspect="1"/>
          </p:cNvSpPr>
          <p:nvPr/>
        </p:nvSpPr>
        <p:spPr bwMode="auto">
          <a:xfrm>
            <a:off x="1523999" y="2346960"/>
            <a:ext cx="2438400" cy="701040"/>
          </a:xfrm>
          <a:prstGeom prst="roundRect">
            <a:avLst/>
          </a:prstGeom>
          <a:solidFill>
            <a:srgbClr val="00B05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+mn-lt"/>
              </a:rPr>
              <a:t>Mandatory for teachers &amp; administrators</a:t>
            </a:r>
          </a:p>
        </p:txBody>
      </p:sp>
      <p:sp>
        <p:nvSpPr>
          <p:cNvPr id="16" name="Rounded Rectangle 15"/>
          <p:cNvSpPr>
            <a:spLocks noChangeAspect="1"/>
          </p:cNvSpPr>
          <p:nvPr/>
        </p:nvSpPr>
        <p:spPr bwMode="auto">
          <a:xfrm>
            <a:off x="1795768" y="3246120"/>
            <a:ext cx="1896533" cy="640080"/>
          </a:xfrm>
          <a:prstGeom prst="roundRect">
            <a:avLst/>
          </a:prstGeom>
          <a:solidFill>
            <a:srgbClr val="00B05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+mn-lt"/>
              </a:rPr>
              <a:t>Contribution rate = % of salary</a:t>
            </a:r>
          </a:p>
        </p:txBody>
      </p:sp>
      <p:sp>
        <p:nvSpPr>
          <p:cNvPr id="17" name="Rounded Rectangle 16"/>
          <p:cNvSpPr>
            <a:spLocks noChangeAspect="1"/>
          </p:cNvSpPr>
          <p:nvPr/>
        </p:nvSpPr>
        <p:spPr bwMode="auto">
          <a:xfrm>
            <a:off x="2074333" y="4084320"/>
            <a:ext cx="1354667" cy="868680"/>
          </a:xfrm>
          <a:prstGeom prst="roundRect">
            <a:avLst/>
          </a:prstGeom>
          <a:solidFill>
            <a:srgbClr val="00B05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+mn-lt"/>
              </a:rPr>
              <a:t>6 Tiers </a:t>
            </a:r>
            <a:br>
              <a:rPr lang="en-US" sz="1600" b="1" dirty="0">
                <a:solidFill>
                  <a:schemeClr val="bg1"/>
                </a:solidFill>
                <a:latin typeface="+mn-lt"/>
              </a:rPr>
            </a:br>
            <a:r>
              <a:rPr lang="en-US" sz="1100" b="1" dirty="0">
                <a:solidFill>
                  <a:schemeClr val="bg1"/>
                </a:solidFill>
              </a:rPr>
              <a:t>Each tier has different benefits</a:t>
            </a:r>
            <a:endParaRPr lang="en-US" sz="11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8" name="Rounded Rectangle 17"/>
          <p:cNvSpPr/>
          <p:nvPr/>
        </p:nvSpPr>
        <p:spPr bwMode="auto">
          <a:xfrm>
            <a:off x="5105400" y="1524000"/>
            <a:ext cx="3048000" cy="685800"/>
          </a:xfrm>
          <a:prstGeom prst="roundRect">
            <a:avLst/>
          </a:prstGeom>
          <a:solidFill>
            <a:srgbClr val="0070C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chemeClr val="bg1"/>
                </a:solidFill>
                <a:latin typeface="+mn-lt"/>
              </a:rPr>
              <a:t>NYS ERS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n-lt"/>
              </a:rPr>
              <a:t>(Employees’ Retirement System)</a:t>
            </a:r>
          </a:p>
        </p:txBody>
      </p:sp>
      <p:sp>
        <p:nvSpPr>
          <p:cNvPr id="19" name="Rounded Rectangle 18"/>
          <p:cNvSpPr>
            <a:spLocks noChangeAspect="1"/>
          </p:cNvSpPr>
          <p:nvPr/>
        </p:nvSpPr>
        <p:spPr bwMode="auto">
          <a:xfrm>
            <a:off x="5410199" y="2346960"/>
            <a:ext cx="2438400" cy="701040"/>
          </a:xfrm>
          <a:prstGeom prst="roundRect">
            <a:avLst/>
          </a:prstGeom>
          <a:solidFill>
            <a:srgbClr val="0070C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+mn-lt"/>
              </a:rPr>
              <a:t>Offered to non- certificated employees</a:t>
            </a:r>
          </a:p>
        </p:txBody>
      </p:sp>
      <p:sp>
        <p:nvSpPr>
          <p:cNvPr id="20" name="Rounded Rectangle 19"/>
          <p:cNvSpPr>
            <a:spLocks noChangeAspect="1"/>
          </p:cNvSpPr>
          <p:nvPr/>
        </p:nvSpPr>
        <p:spPr bwMode="auto">
          <a:xfrm>
            <a:off x="5681968" y="3246120"/>
            <a:ext cx="1896533" cy="640080"/>
          </a:xfrm>
          <a:prstGeom prst="roundRect">
            <a:avLst/>
          </a:prstGeom>
          <a:solidFill>
            <a:srgbClr val="0070C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+mn-lt"/>
              </a:rPr>
              <a:t>Contribution rate = % of salary</a:t>
            </a:r>
          </a:p>
        </p:txBody>
      </p:sp>
      <p:sp>
        <p:nvSpPr>
          <p:cNvPr id="21" name="Rounded Rectangle 20"/>
          <p:cNvSpPr>
            <a:spLocks noChangeAspect="1"/>
          </p:cNvSpPr>
          <p:nvPr/>
        </p:nvSpPr>
        <p:spPr bwMode="auto">
          <a:xfrm>
            <a:off x="5960533" y="4084320"/>
            <a:ext cx="1354667" cy="868680"/>
          </a:xfrm>
          <a:prstGeom prst="roundRect">
            <a:avLst/>
          </a:prstGeom>
          <a:solidFill>
            <a:srgbClr val="0070C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+mn-lt"/>
              </a:rPr>
              <a:t>6 Tiers </a:t>
            </a:r>
            <a:br>
              <a:rPr lang="en-US" sz="1600" b="1" dirty="0">
                <a:solidFill>
                  <a:schemeClr val="bg1"/>
                </a:solidFill>
                <a:latin typeface="+mn-lt"/>
              </a:rPr>
            </a:br>
            <a:r>
              <a:rPr lang="en-US" sz="1100" b="1" dirty="0">
                <a:solidFill>
                  <a:schemeClr val="bg1"/>
                </a:solidFill>
                <a:latin typeface="+mn-lt"/>
              </a:rPr>
              <a:t>Each tier has different benefits</a:t>
            </a:r>
          </a:p>
        </p:txBody>
      </p:sp>
      <p:sp>
        <p:nvSpPr>
          <p:cNvPr id="22" name="Rounded Rectangle 21"/>
          <p:cNvSpPr>
            <a:spLocks noChangeAspect="1"/>
          </p:cNvSpPr>
          <p:nvPr/>
        </p:nvSpPr>
        <p:spPr bwMode="auto">
          <a:xfrm>
            <a:off x="2165808" y="5113645"/>
            <a:ext cx="1140772" cy="784985"/>
          </a:xfrm>
          <a:prstGeom prst="roundRect">
            <a:avLst/>
          </a:prstGeom>
          <a:solidFill>
            <a:srgbClr val="00B05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en-US" sz="1500" b="1" dirty="0">
                <a:solidFill>
                  <a:schemeClr val="bg1"/>
                </a:solidFill>
                <a:latin typeface="+mn-lt"/>
              </a:rPr>
              <a:t>One rate set each year</a:t>
            </a:r>
          </a:p>
        </p:txBody>
      </p:sp>
      <p:sp>
        <p:nvSpPr>
          <p:cNvPr id="23" name="Rounded Rectangle 22"/>
          <p:cNvSpPr>
            <a:spLocks noChangeAspect="1"/>
          </p:cNvSpPr>
          <p:nvPr/>
        </p:nvSpPr>
        <p:spPr bwMode="auto">
          <a:xfrm>
            <a:off x="6049780" y="5105400"/>
            <a:ext cx="1140772" cy="784985"/>
          </a:xfrm>
          <a:prstGeom prst="roundRect">
            <a:avLst/>
          </a:prstGeom>
          <a:solidFill>
            <a:srgbClr val="0070C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en-US" sz="1500" b="1" dirty="0">
                <a:solidFill>
                  <a:schemeClr val="bg1"/>
                </a:solidFill>
                <a:latin typeface="+mn-lt"/>
              </a:rPr>
              <a:t>Rates set by tier yearly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34834" y="4821978"/>
            <a:ext cx="23029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Districts </a:t>
            </a:r>
            <a:br>
              <a:rPr lang="en-US" sz="1400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do not have </a:t>
            </a:r>
            <a:br>
              <a:rPr lang="en-US" sz="1400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any control over</a:t>
            </a:r>
            <a:br>
              <a:rPr lang="en-US" sz="1400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any facet of NYS pensions.</a:t>
            </a:r>
          </a:p>
        </p:txBody>
      </p:sp>
    </p:spTree>
    <p:extLst>
      <p:ext uri="{BB962C8B-B14F-4D97-AF65-F5344CB8AC3E}">
        <p14:creationId xmlns:p14="http://schemas.microsoft.com/office/powerpoint/2010/main" val="132124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6AD37-5A86-4137-9D7C-80542CAA6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TRS – Impacts to the ECR*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9777FA-0D62-416A-9730-019D4AE315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B7EDF9-2086-42EC-9E75-5CA311BF59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999" y="1143000"/>
            <a:ext cx="3451183" cy="486965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BB3056D-F149-423F-9FF2-5944BC903BFA}"/>
              </a:ext>
            </a:extLst>
          </p:cNvPr>
          <p:cNvSpPr txBox="1"/>
          <p:nvPr/>
        </p:nvSpPr>
        <p:spPr>
          <a:xfrm>
            <a:off x="4419600" y="5766155"/>
            <a:ext cx="3429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tx1"/>
                </a:solidFill>
                <a:latin typeface="Avenir LT Std 45 Book" panose="020B0502020203020204" pitchFamily="34" charset="0"/>
                <a:cs typeface="Calibri" panose="020F0502020204030204" pitchFamily="34" charset="0"/>
              </a:rPr>
              <a:t>*ECR = Employer Contribution Rate</a:t>
            </a:r>
          </a:p>
        </p:txBody>
      </p:sp>
    </p:spTree>
    <p:extLst>
      <p:ext uri="{BB962C8B-B14F-4D97-AF65-F5344CB8AC3E}">
        <p14:creationId xmlns:p14="http://schemas.microsoft.com/office/powerpoint/2010/main" val="2817884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6AD37-5A86-4137-9D7C-80542CAA6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TRS – Impacts to the ECR*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9777FA-0D62-416A-9730-019D4AE315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B7EDF9-2086-42EC-9E75-5CA311BF59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08" t="67383" r="39048" b="21143"/>
          <a:stretch/>
        </p:blipFill>
        <p:spPr>
          <a:xfrm>
            <a:off x="1461247" y="2590800"/>
            <a:ext cx="5916706" cy="16764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BB3056D-F149-423F-9FF2-5944BC903BFA}"/>
              </a:ext>
            </a:extLst>
          </p:cNvPr>
          <p:cNvSpPr txBox="1"/>
          <p:nvPr/>
        </p:nvSpPr>
        <p:spPr>
          <a:xfrm>
            <a:off x="4419600" y="5766155"/>
            <a:ext cx="3429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tx1"/>
                </a:solidFill>
                <a:latin typeface="Avenir LT Std 45 Book" panose="020B0502020203020204" pitchFamily="34" charset="0"/>
                <a:cs typeface="Calibri" panose="020F0502020204030204" pitchFamily="34" charset="0"/>
              </a:rPr>
              <a:t>*ECR = Employer Contribution Rate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1BC0B7C0-8A70-4E37-9F62-AD97828D2C01}"/>
              </a:ext>
            </a:extLst>
          </p:cNvPr>
          <p:cNvSpPr/>
          <p:nvPr/>
        </p:nvSpPr>
        <p:spPr bwMode="auto">
          <a:xfrm>
            <a:off x="1602297" y="2684477"/>
            <a:ext cx="5478011" cy="629174"/>
          </a:xfrm>
          <a:custGeom>
            <a:avLst/>
            <a:gdLst>
              <a:gd name="connsiteX0" fmla="*/ 0 w 5478011"/>
              <a:gd name="connsiteY0" fmla="*/ 8389 h 629174"/>
              <a:gd name="connsiteX1" fmla="*/ 5478011 w 5478011"/>
              <a:gd name="connsiteY1" fmla="*/ 0 h 629174"/>
              <a:gd name="connsiteX2" fmla="*/ 5469622 w 5478011"/>
              <a:gd name="connsiteY2" fmla="*/ 394283 h 629174"/>
              <a:gd name="connsiteX3" fmla="*/ 2969703 w 5478011"/>
              <a:gd name="connsiteY3" fmla="*/ 385894 h 629174"/>
              <a:gd name="connsiteX4" fmla="*/ 2969703 w 5478011"/>
              <a:gd name="connsiteY4" fmla="*/ 629174 h 629174"/>
              <a:gd name="connsiteX5" fmla="*/ 16778 w 5478011"/>
              <a:gd name="connsiteY5" fmla="*/ 612396 h 629174"/>
              <a:gd name="connsiteX6" fmla="*/ 0 w 5478011"/>
              <a:gd name="connsiteY6" fmla="*/ 8389 h 629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78011" h="629174">
                <a:moveTo>
                  <a:pt x="0" y="8389"/>
                </a:moveTo>
                <a:lnTo>
                  <a:pt x="5478011" y="0"/>
                </a:lnTo>
                <a:lnTo>
                  <a:pt x="5469622" y="394283"/>
                </a:lnTo>
                <a:lnTo>
                  <a:pt x="2969703" y="385894"/>
                </a:lnTo>
                <a:lnTo>
                  <a:pt x="2969703" y="629174"/>
                </a:lnTo>
                <a:lnTo>
                  <a:pt x="16778" y="612396"/>
                </a:lnTo>
                <a:lnTo>
                  <a:pt x="0" y="8389"/>
                </a:lnTo>
                <a:close/>
              </a:path>
            </a:pathLst>
          </a:custGeom>
          <a:noFill/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9309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6AD37-5A86-4137-9D7C-80542CAA6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TRS – Impacts to the ECR*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9777FA-0D62-416A-9730-019D4AE315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F67460-C5EC-46DB-8F6E-87BCD6D89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165150"/>
            <a:ext cx="3739631" cy="481344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13C75A4-6A89-4005-AF92-C6DCF653FD8F}"/>
              </a:ext>
            </a:extLst>
          </p:cNvPr>
          <p:cNvSpPr txBox="1"/>
          <p:nvPr/>
        </p:nvSpPr>
        <p:spPr>
          <a:xfrm>
            <a:off x="4419600" y="5766155"/>
            <a:ext cx="3124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tx1"/>
                </a:solidFill>
                <a:latin typeface="Avenir LT Std 45 Book" panose="020B0502020203020204" pitchFamily="34" charset="0"/>
                <a:cs typeface="Calibri" panose="020F0502020204030204" pitchFamily="34" charset="0"/>
              </a:rPr>
              <a:t>*ECR = Employer Contribution Rate</a:t>
            </a:r>
          </a:p>
        </p:txBody>
      </p:sp>
    </p:spTree>
    <p:extLst>
      <p:ext uri="{BB962C8B-B14F-4D97-AF65-F5344CB8AC3E}">
        <p14:creationId xmlns:p14="http://schemas.microsoft.com/office/powerpoint/2010/main" val="37719239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6AD37-5A86-4137-9D7C-80542CAA6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TRS – Impacts to the ECR*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9777FA-0D62-416A-9730-019D4AE315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F67460-C5EC-46DB-8F6E-87BCD6D894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361" b="50521"/>
          <a:stretch/>
        </p:blipFill>
        <p:spPr>
          <a:xfrm>
            <a:off x="701247" y="1600200"/>
            <a:ext cx="7741506" cy="320039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13C75A4-6A89-4005-AF92-C6DCF653FD8F}"/>
              </a:ext>
            </a:extLst>
          </p:cNvPr>
          <p:cNvSpPr txBox="1"/>
          <p:nvPr/>
        </p:nvSpPr>
        <p:spPr>
          <a:xfrm>
            <a:off x="4419600" y="5766155"/>
            <a:ext cx="3124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tx1"/>
                </a:solidFill>
                <a:latin typeface="Avenir LT Std 45 Book" panose="020B0502020203020204" pitchFamily="34" charset="0"/>
                <a:cs typeface="Calibri" panose="020F0502020204030204" pitchFamily="34" charset="0"/>
              </a:rPr>
              <a:t>*ECR = Employer Contribution Rate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EE82E8-44F8-4188-AE56-AC6A3FA768DD}"/>
              </a:ext>
            </a:extLst>
          </p:cNvPr>
          <p:cNvSpPr/>
          <p:nvPr/>
        </p:nvSpPr>
        <p:spPr bwMode="auto">
          <a:xfrm>
            <a:off x="5519956" y="1828800"/>
            <a:ext cx="1219200" cy="38100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F5FE016-1BF2-4EB6-8AE8-D37DE705E6F7}"/>
              </a:ext>
            </a:extLst>
          </p:cNvPr>
          <p:cNvSpPr/>
          <p:nvPr/>
        </p:nvSpPr>
        <p:spPr bwMode="auto">
          <a:xfrm>
            <a:off x="2514600" y="2590800"/>
            <a:ext cx="4224556" cy="38100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1FD9D5E-EB11-41D6-8E64-042957126E95}"/>
              </a:ext>
            </a:extLst>
          </p:cNvPr>
          <p:cNvSpPr/>
          <p:nvPr/>
        </p:nvSpPr>
        <p:spPr bwMode="auto">
          <a:xfrm>
            <a:off x="2667000" y="3457662"/>
            <a:ext cx="3505200" cy="276138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6698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6AD37-5A86-4137-9D7C-80542CAA6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TRS – Impacts to the ECR*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9777FA-0D62-416A-9730-019D4AE315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F67460-C5EC-46DB-8F6E-87BCD6D894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290" b="42984"/>
          <a:stretch/>
        </p:blipFill>
        <p:spPr>
          <a:xfrm>
            <a:off x="190500" y="2514600"/>
            <a:ext cx="8763000" cy="109703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13C75A4-6A89-4005-AF92-C6DCF653FD8F}"/>
              </a:ext>
            </a:extLst>
          </p:cNvPr>
          <p:cNvSpPr txBox="1"/>
          <p:nvPr/>
        </p:nvSpPr>
        <p:spPr>
          <a:xfrm>
            <a:off x="4419600" y="5766155"/>
            <a:ext cx="3124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tx1"/>
                </a:solidFill>
                <a:latin typeface="Avenir LT Std 45 Book" panose="020B0502020203020204" pitchFamily="34" charset="0"/>
                <a:cs typeface="Calibri" panose="020F0502020204030204" pitchFamily="34" charset="0"/>
              </a:rPr>
              <a:t>*ECR = Employer Contribution Rate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40CEBB7-A38B-4D85-A9DE-C9DAE42E797C}"/>
              </a:ext>
            </a:extLst>
          </p:cNvPr>
          <p:cNvSpPr/>
          <p:nvPr/>
        </p:nvSpPr>
        <p:spPr bwMode="auto">
          <a:xfrm>
            <a:off x="1143000" y="3215180"/>
            <a:ext cx="4191000" cy="290019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26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History of TRS Contribution Rates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6876109"/>
              </p:ext>
            </p:extLst>
          </p:nvPr>
        </p:nvGraphicFramePr>
        <p:xfrm>
          <a:off x="457200" y="1066800"/>
          <a:ext cx="840105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37</a:t>
            </a:fld>
            <a:endParaRPr lang="en-US" dirty="0"/>
          </a:p>
        </p:txBody>
      </p:sp>
      <p:grpSp>
        <p:nvGrpSpPr>
          <p:cNvPr id="21" name="Group 20"/>
          <p:cNvGrpSpPr/>
          <p:nvPr/>
        </p:nvGrpSpPr>
        <p:grpSpPr>
          <a:xfrm>
            <a:off x="762000" y="1828800"/>
            <a:ext cx="1219200" cy="980420"/>
            <a:chOff x="876300" y="1863553"/>
            <a:chExt cx="1219200" cy="980420"/>
          </a:xfrm>
        </p:grpSpPr>
        <p:sp>
          <p:nvSpPr>
            <p:cNvPr id="9" name="TextBox 8"/>
            <p:cNvSpPr txBox="1"/>
            <p:nvPr/>
          </p:nvSpPr>
          <p:spPr>
            <a:xfrm>
              <a:off x="876300" y="2320753"/>
              <a:ext cx="1219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1978-79</a:t>
              </a:r>
            </a:p>
            <a:p>
              <a:pPr algn="ctr"/>
              <a:r>
                <a:rPr lang="en-US" sz="1400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21.4%</a:t>
              </a:r>
            </a:p>
          </p:txBody>
        </p:sp>
        <p:cxnSp>
          <p:nvCxnSpPr>
            <p:cNvPr id="11" name="Straight Arrow Connector 10"/>
            <p:cNvCxnSpPr>
              <a:cxnSpLocks/>
            </p:cNvCxnSpPr>
            <p:nvPr/>
          </p:nvCxnSpPr>
          <p:spPr bwMode="auto">
            <a:xfrm flipH="1" flipV="1">
              <a:off x="1181100" y="1863553"/>
              <a:ext cx="228600" cy="403742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29" name="Group 28"/>
          <p:cNvGrpSpPr/>
          <p:nvPr/>
        </p:nvGrpSpPr>
        <p:grpSpPr>
          <a:xfrm>
            <a:off x="7620000" y="2590800"/>
            <a:ext cx="1219200" cy="990600"/>
            <a:chOff x="7374813" y="2110147"/>
            <a:chExt cx="1219200" cy="990600"/>
          </a:xfrm>
        </p:grpSpPr>
        <p:sp>
          <p:nvSpPr>
            <p:cNvPr id="12" name="TextBox 11"/>
            <p:cNvSpPr txBox="1"/>
            <p:nvPr/>
          </p:nvSpPr>
          <p:spPr>
            <a:xfrm>
              <a:off x="7374813" y="2110147"/>
              <a:ext cx="1219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2025-26</a:t>
              </a:r>
            </a:p>
            <a:p>
              <a:pPr algn="ctr"/>
              <a:r>
                <a:rPr lang="en-US" sz="1400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9.59% est.</a:t>
              </a:r>
            </a:p>
          </p:txBody>
        </p:sp>
        <p:cxnSp>
          <p:nvCxnSpPr>
            <p:cNvPr id="13" name="Straight Arrow Connector 12"/>
            <p:cNvCxnSpPr>
              <a:cxnSpLocks/>
            </p:cNvCxnSpPr>
            <p:nvPr/>
          </p:nvCxnSpPr>
          <p:spPr bwMode="auto">
            <a:xfrm>
              <a:off x="8136813" y="2643547"/>
              <a:ext cx="127956" cy="457200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28" name="Group 27"/>
          <p:cNvGrpSpPr/>
          <p:nvPr/>
        </p:nvGrpSpPr>
        <p:grpSpPr>
          <a:xfrm>
            <a:off x="4053980" y="4191000"/>
            <a:ext cx="1219200" cy="1055728"/>
            <a:chOff x="4631942" y="3962361"/>
            <a:chExt cx="1219200" cy="1055728"/>
          </a:xfrm>
        </p:grpSpPr>
        <p:sp>
          <p:nvSpPr>
            <p:cNvPr id="25" name="TextBox 24"/>
            <p:cNvSpPr txBox="1"/>
            <p:nvPr/>
          </p:nvSpPr>
          <p:spPr>
            <a:xfrm>
              <a:off x="4631942" y="3962361"/>
              <a:ext cx="1219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2002-03</a:t>
              </a:r>
            </a:p>
            <a:p>
              <a:pPr algn="ctr"/>
              <a:r>
                <a:rPr lang="en-US" sz="1400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0.36%</a:t>
              </a:r>
            </a:p>
          </p:txBody>
        </p:sp>
        <p:cxnSp>
          <p:nvCxnSpPr>
            <p:cNvPr id="26" name="Straight Arrow Connector 25"/>
            <p:cNvCxnSpPr/>
            <p:nvPr/>
          </p:nvCxnSpPr>
          <p:spPr bwMode="auto">
            <a:xfrm>
              <a:off x="5317742" y="4419561"/>
              <a:ext cx="114300" cy="598528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333E1E3-F2C3-4FD7-8818-1D42953A99A4}"/>
              </a:ext>
            </a:extLst>
          </p:cNvPr>
          <p:cNvGrpSpPr/>
          <p:nvPr/>
        </p:nvGrpSpPr>
        <p:grpSpPr>
          <a:xfrm>
            <a:off x="6019800" y="1287011"/>
            <a:ext cx="1219200" cy="990600"/>
            <a:chOff x="7374813" y="2101758"/>
            <a:chExt cx="1219200" cy="990600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644FA48-598F-4C1B-B4F9-D58C3D05A4E4}"/>
                </a:ext>
              </a:extLst>
            </p:cNvPr>
            <p:cNvSpPr txBox="1"/>
            <p:nvPr/>
          </p:nvSpPr>
          <p:spPr>
            <a:xfrm>
              <a:off x="7374813" y="2101758"/>
              <a:ext cx="1219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2014-15</a:t>
              </a:r>
            </a:p>
            <a:p>
              <a:pPr algn="ctr"/>
              <a:r>
                <a:rPr lang="en-US" sz="1400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17.53%</a:t>
              </a:r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417E0CEB-33D8-4C78-910F-F3E6A46D773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984413" y="2635158"/>
              <a:ext cx="127956" cy="457200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53360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History of TRS Rates – Yearly Spikes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6701015"/>
              </p:ext>
            </p:extLst>
          </p:nvPr>
        </p:nvGraphicFramePr>
        <p:xfrm>
          <a:off x="228600" y="990600"/>
          <a:ext cx="8686800" cy="5162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96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TRS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1328659"/>
              </p:ext>
            </p:extLst>
          </p:nvPr>
        </p:nvGraphicFramePr>
        <p:xfrm>
          <a:off x="457200" y="1066800"/>
          <a:ext cx="82296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2A31F9-55A3-4EA2-9819-1DCA6FAE0116}"/>
              </a:ext>
            </a:extLst>
          </p:cNvPr>
          <p:cNvSpPr txBox="1"/>
          <p:nvPr/>
        </p:nvSpPr>
        <p:spPr>
          <a:xfrm>
            <a:off x="7772400" y="2480846"/>
            <a:ext cx="1066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$11.6M</a:t>
            </a:r>
          </a:p>
        </p:txBody>
      </p:sp>
    </p:spTree>
    <p:extLst>
      <p:ext uri="{BB962C8B-B14F-4D97-AF65-F5344CB8AC3E}">
        <p14:creationId xmlns:p14="http://schemas.microsoft.com/office/powerpoint/2010/main" val="386516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History of ERS Contribution Rates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9328496"/>
              </p:ext>
            </p:extLst>
          </p:nvPr>
        </p:nvGraphicFramePr>
        <p:xfrm>
          <a:off x="609600" y="990600"/>
          <a:ext cx="8229600" cy="4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40</a:t>
            </a:fld>
            <a:endParaRPr lang="en-US" dirty="0"/>
          </a:p>
        </p:txBody>
      </p:sp>
      <p:grpSp>
        <p:nvGrpSpPr>
          <p:cNvPr id="21" name="Group 20"/>
          <p:cNvGrpSpPr/>
          <p:nvPr/>
        </p:nvGrpSpPr>
        <p:grpSpPr>
          <a:xfrm>
            <a:off x="1219200" y="1143000"/>
            <a:ext cx="1828800" cy="461665"/>
            <a:chOff x="676432" y="2141116"/>
            <a:chExt cx="1828800" cy="461665"/>
          </a:xfrm>
        </p:grpSpPr>
        <p:sp>
          <p:nvSpPr>
            <p:cNvPr id="9" name="TextBox 8"/>
            <p:cNvSpPr txBox="1"/>
            <p:nvPr/>
          </p:nvSpPr>
          <p:spPr>
            <a:xfrm>
              <a:off x="1286032" y="2141116"/>
              <a:ext cx="12192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1978</a:t>
              </a:r>
            </a:p>
            <a:p>
              <a:r>
                <a:rPr lang="en-US" sz="1200" b="1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19.8%</a:t>
              </a:r>
            </a:p>
          </p:txBody>
        </p:sp>
        <p:cxnSp>
          <p:nvCxnSpPr>
            <p:cNvPr id="11" name="Straight Arrow Connector 10"/>
            <p:cNvCxnSpPr>
              <a:cxnSpLocks/>
            </p:cNvCxnSpPr>
            <p:nvPr/>
          </p:nvCxnSpPr>
          <p:spPr bwMode="auto">
            <a:xfrm flipH="1">
              <a:off x="676432" y="2293516"/>
              <a:ext cx="533400" cy="181555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29" name="Group 28"/>
          <p:cNvGrpSpPr/>
          <p:nvPr/>
        </p:nvGrpSpPr>
        <p:grpSpPr>
          <a:xfrm>
            <a:off x="7478485" y="1163909"/>
            <a:ext cx="1197429" cy="1002731"/>
            <a:chOff x="7526382" y="1840703"/>
            <a:chExt cx="1197429" cy="1002731"/>
          </a:xfrm>
        </p:grpSpPr>
        <p:cxnSp>
          <p:nvCxnSpPr>
            <p:cNvPr id="13" name="Straight Arrow Connector 12"/>
            <p:cNvCxnSpPr>
              <a:cxnSpLocks/>
            </p:cNvCxnSpPr>
            <p:nvPr/>
          </p:nvCxnSpPr>
          <p:spPr bwMode="auto">
            <a:xfrm>
              <a:off x="8429897" y="2440867"/>
              <a:ext cx="171450" cy="402567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12" name="TextBox 11"/>
            <p:cNvSpPr txBox="1"/>
            <p:nvPr/>
          </p:nvSpPr>
          <p:spPr>
            <a:xfrm>
              <a:off x="7526382" y="1840703"/>
              <a:ext cx="1197429" cy="600164"/>
            </a:xfrm>
            <a:prstGeom prst="rect">
              <a:avLst/>
            </a:prstGeom>
            <a:solidFill>
              <a:schemeClr val="bg1">
                <a:lumMod val="85000"/>
                <a:alpha val="78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2025 Blended Rate Estimate of 16.5%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3352800" y="4343400"/>
            <a:ext cx="1371600" cy="992832"/>
            <a:chOff x="4908492" y="3634472"/>
            <a:chExt cx="1371600" cy="992832"/>
          </a:xfrm>
        </p:grpSpPr>
        <p:sp>
          <p:nvSpPr>
            <p:cNvPr id="25" name="TextBox 24"/>
            <p:cNvSpPr txBox="1"/>
            <p:nvPr/>
          </p:nvSpPr>
          <p:spPr>
            <a:xfrm>
              <a:off x="5060892" y="3634472"/>
              <a:ext cx="12192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1991</a:t>
              </a:r>
            </a:p>
            <a:p>
              <a:r>
                <a:rPr lang="en-US" sz="1200" b="1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0.3%</a:t>
              </a:r>
            </a:p>
          </p:txBody>
        </p:sp>
        <p:cxnSp>
          <p:nvCxnSpPr>
            <p:cNvPr id="26" name="Straight Arrow Connector 25"/>
            <p:cNvCxnSpPr/>
            <p:nvPr/>
          </p:nvCxnSpPr>
          <p:spPr bwMode="auto">
            <a:xfrm flipH="1">
              <a:off x="4908492" y="4078336"/>
              <a:ext cx="304800" cy="548968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9AB67C4-5F61-4F49-9FDB-8001BB3EF16F}"/>
              </a:ext>
            </a:extLst>
          </p:cNvPr>
          <p:cNvGrpSpPr/>
          <p:nvPr/>
        </p:nvGrpSpPr>
        <p:grpSpPr>
          <a:xfrm>
            <a:off x="5638800" y="1295400"/>
            <a:ext cx="1117122" cy="461665"/>
            <a:chOff x="5791200" y="1219200"/>
            <a:chExt cx="1117122" cy="461665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880AC89-A9C2-491A-B06C-71BB186A2238}"/>
                </a:ext>
              </a:extLst>
            </p:cNvPr>
            <p:cNvSpPr txBox="1"/>
            <p:nvPr/>
          </p:nvSpPr>
          <p:spPr>
            <a:xfrm>
              <a:off x="5791200" y="1219200"/>
              <a:ext cx="6858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200" b="1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2014</a:t>
              </a:r>
            </a:p>
            <a:p>
              <a:pPr algn="r"/>
              <a:r>
                <a:rPr lang="en-US" sz="1200" b="1" dirty="0">
                  <a:solidFill>
                    <a:srgbClr val="0070C0"/>
                  </a:solidFill>
                  <a:latin typeface="Avenir LT Std 45 Book" panose="020B0502020203020204" pitchFamily="34" charset="0"/>
                </a:rPr>
                <a:t>20.9%</a:t>
              </a: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6E30C94A-23A8-468E-A82D-6C73D1E10509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6451122" y="1304026"/>
              <a:ext cx="457200" cy="154633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29F0DEE3-4E97-4BB7-B996-3131CCD40DFE}"/>
              </a:ext>
            </a:extLst>
          </p:cNvPr>
          <p:cNvSpPr txBox="1"/>
          <p:nvPr/>
        </p:nvSpPr>
        <p:spPr>
          <a:xfrm>
            <a:off x="813039" y="5812795"/>
            <a:ext cx="52067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Rates assigned based on NYS fiscal year which runs from 4/1 to 3/31</a:t>
            </a:r>
          </a:p>
        </p:txBody>
      </p:sp>
    </p:spTree>
    <p:extLst>
      <p:ext uri="{BB962C8B-B14F-4D97-AF65-F5344CB8AC3E}">
        <p14:creationId xmlns:p14="http://schemas.microsoft.com/office/powerpoint/2010/main" val="142611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715962"/>
          </a:xfrm>
        </p:spPr>
        <p:txBody>
          <a:bodyPr/>
          <a:lstStyle/>
          <a:p>
            <a:r>
              <a:rPr lang="en-US" sz="3600" dirty="0"/>
              <a:t>History of ERS Rates – Yearly Spikes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2105057"/>
              </p:ext>
            </p:extLst>
          </p:nvPr>
        </p:nvGraphicFramePr>
        <p:xfrm>
          <a:off x="457200" y="990600"/>
          <a:ext cx="8229600" cy="5162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266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715962"/>
          </a:xfrm>
        </p:spPr>
        <p:txBody>
          <a:bodyPr/>
          <a:lstStyle/>
          <a:p>
            <a:r>
              <a:rPr lang="en-US" dirty="0"/>
              <a:t>ERS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5663464"/>
              </p:ext>
            </p:extLst>
          </p:nvPr>
        </p:nvGraphicFramePr>
        <p:xfrm>
          <a:off x="444708" y="990600"/>
          <a:ext cx="81534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42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4F1840-3126-4E7D-B4F3-DB0D044B34FF}"/>
              </a:ext>
            </a:extLst>
          </p:cNvPr>
          <p:cNvSpPr txBox="1"/>
          <p:nvPr/>
        </p:nvSpPr>
        <p:spPr>
          <a:xfrm>
            <a:off x="7667625" y="2438400"/>
            <a:ext cx="1066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$6M</a:t>
            </a:r>
          </a:p>
        </p:txBody>
      </p:sp>
    </p:spTree>
    <p:extLst>
      <p:ext uri="{BB962C8B-B14F-4D97-AF65-F5344CB8AC3E}">
        <p14:creationId xmlns:p14="http://schemas.microsoft.com/office/powerpoint/2010/main" val="983966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Social Security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5843676"/>
              </p:ext>
            </p:extLst>
          </p:nvPr>
        </p:nvGraphicFramePr>
        <p:xfrm>
          <a:off x="381000" y="838200"/>
          <a:ext cx="83058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43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988CB2-7942-4C5C-94EE-D105B8BC22A6}"/>
              </a:ext>
            </a:extLst>
          </p:cNvPr>
          <p:cNvSpPr txBox="1"/>
          <p:nvPr/>
        </p:nvSpPr>
        <p:spPr>
          <a:xfrm>
            <a:off x="7753350" y="1828800"/>
            <a:ext cx="1066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$11.6M</a:t>
            </a:r>
          </a:p>
        </p:txBody>
      </p:sp>
    </p:spTree>
    <p:extLst>
      <p:ext uri="{BB962C8B-B14F-4D97-AF65-F5344CB8AC3E}">
        <p14:creationId xmlns:p14="http://schemas.microsoft.com/office/powerpoint/2010/main" val="336868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Unemployment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0933779"/>
              </p:ext>
            </p:extLst>
          </p:nvPr>
        </p:nvGraphicFramePr>
        <p:xfrm>
          <a:off x="444708" y="990600"/>
          <a:ext cx="81534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44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028972-9F2D-4FCC-984E-5B6512058B1F}"/>
              </a:ext>
            </a:extLst>
          </p:cNvPr>
          <p:cNvSpPr txBox="1"/>
          <p:nvPr/>
        </p:nvSpPr>
        <p:spPr>
          <a:xfrm>
            <a:off x="2133600" y="1371600"/>
            <a:ext cx="20574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Although not entirely reflected on the “expense side” of the budget due to timing and manner of reimbursements, the Federal and State governments reimbursed schools for just about all “COVID-related” unemployment expenses in 2019-20 and 2020-21.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941A7E-FB50-4C4C-9B7A-6A472B4F674F}"/>
              </a:ext>
            </a:extLst>
          </p:cNvPr>
          <p:cNvSpPr/>
          <p:nvPr/>
        </p:nvSpPr>
        <p:spPr bwMode="auto">
          <a:xfrm>
            <a:off x="4267200" y="1752600"/>
            <a:ext cx="1219200" cy="3581400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97A01B-1356-4DA4-94EA-9C4DDCC7003A}"/>
              </a:ext>
            </a:extLst>
          </p:cNvPr>
          <p:cNvSpPr txBox="1"/>
          <p:nvPr/>
        </p:nvSpPr>
        <p:spPr>
          <a:xfrm>
            <a:off x="7747233" y="3301668"/>
            <a:ext cx="1066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$150,000</a:t>
            </a:r>
          </a:p>
        </p:txBody>
      </p:sp>
    </p:spTree>
    <p:extLst>
      <p:ext uri="{BB962C8B-B14F-4D97-AF65-F5344CB8AC3E}">
        <p14:creationId xmlns:p14="http://schemas.microsoft.com/office/powerpoint/2010/main" val="195158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Dental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2492702"/>
              </p:ext>
            </p:extLst>
          </p:nvPr>
        </p:nvGraphicFramePr>
        <p:xfrm>
          <a:off x="444708" y="1143000"/>
          <a:ext cx="81534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45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73A245-2471-45D0-8424-1EF3978F3E75}"/>
              </a:ext>
            </a:extLst>
          </p:cNvPr>
          <p:cNvSpPr txBox="1"/>
          <p:nvPr/>
        </p:nvSpPr>
        <p:spPr>
          <a:xfrm>
            <a:off x="7743825" y="2133600"/>
            <a:ext cx="1066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$1.3M</a:t>
            </a:r>
          </a:p>
        </p:txBody>
      </p:sp>
    </p:spTree>
    <p:extLst>
      <p:ext uri="{BB962C8B-B14F-4D97-AF65-F5344CB8AC3E}">
        <p14:creationId xmlns:p14="http://schemas.microsoft.com/office/powerpoint/2010/main" val="283268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Optical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6121313"/>
              </p:ext>
            </p:extLst>
          </p:nvPr>
        </p:nvGraphicFramePr>
        <p:xfrm>
          <a:off x="381000" y="990600"/>
          <a:ext cx="8242092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46</a:t>
            </a:fld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525000" y="1905000"/>
            <a:ext cx="1219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The 2018-19 actual spending in this code is 22,847, but FM shows 71534 b/c an audit entry was made at end of year which should have been charged to 9070.804 and was erroneously charged here due to an ST-3 code which is designated as “other” but that we use to track optical expenses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8280C0-1362-471C-B8D5-05C6A3124F99}"/>
              </a:ext>
            </a:extLst>
          </p:cNvPr>
          <p:cNvSpPr txBox="1"/>
          <p:nvPr/>
        </p:nvSpPr>
        <p:spPr>
          <a:xfrm>
            <a:off x="7784892" y="2057400"/>
            <a:ext cx="1066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$35,000</a:t>
            </a:r>
          </a:p>
        </p:txBody>
      </p:sp>
    </p:spTree>
    <p:extLst>
      <p:ext uri="{BB962C8B-B14F-4D97-AF65-F5344CB8AC3E}">
        <p14:creationId xmlns:p14="http://schemas.microsoft.com/office/powerpoint/2010/main" val="177631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Life Insurance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1088779"/>
              </p:ext>
            </p:extLst>
          </p:nvPr>
        </p:nvGraphicFramePr>
        <p:xfrm>
          <a:off x="304800" y="990600"/>
          <a:ext cx="8318292" cy="4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47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346363-5E59-405C-A0FF-54643B3335FC}"/>
              </a:ext>
            </a:extLst>
          </p:cNvPr>
          <p:cNvSpPr txBox="1"/>
          <p:nvPr/>
        </p:nvSpPr>
        <p:spPr>
          <a:xfrm>
            <a:off x="7772400" y="2206823"/>
            <a:ext cx="1066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$650,000</a:t>
            </a:r>
          </a:p>
        </p:txBody>
      </p:sp>
    </p:spTree>
    <p:extLst>
      <p:ext uri="{BB962C8B-B14F-4D97-AF65-F5344CB8AC3E}">
        <p14:creationId xmlns:p14="http://schemas.microsoft.com/office/powerpoint/2010/main" val="380132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Workers’ Compensation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7112798"/>
              </p:ext>
            </p:extLst>
          </p:nvPr>
        </p:nvGraphicFramePr>
        <p:xfrm>
          <a:off x="444708" y="1066800"/>
          <a:ext cx="8013492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48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24F04B-DD2E-4248-BF5F-915608FA65C0}"/>
              </a:ext>
            </a:extLst>
          </p:cNvPr>
          <p:cNvSpPr txBox="1"/>
          <p:nvPr/>
        </p:nvSpPr>
        <p:spPr>
          <a:xfrm>
            <a:off x="7631185" y="1676400"/>
            <a:ext cx="1066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$1.65M</a:t>
            </a:r>
          </a:p>
        </p:txBody>
      </p:sp>
    </p:spTree>
    <p:extLst>
      <p:ext uri="{BB962C8B-B14F-4D97-AF65-F5344CB8AC3E}">
        <p14:creationId xmlns:p14="http://schemas.microsoft.com/office/powerpoint/2010/main" val="51847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Disability Expenses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2855366"/>
              </p:ext>
            </p:extLst>
          </p:nvPr>
        </p:nvGraphicFramePr>
        <p:xfrm>
          <a:off x="444708" y="1143000"/>
          <a:ext cx="8013492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49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76403F-B04B-48F6-8759-8F587937E1C9}"/>
              </a:ext>
            </a:extLst>
          </p:cNvPr>
          <p:cNvSpPr txBox="1"/>
          <p:nvPr/>
        </p:nvSpPr>
        <p:spPr>
          <a:xfrm>
            <a:off x="7620000" y="2590800"/>
            <a:ext cx="1066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$282,000</a:t>
            </a:r>
          </a:p>
        </p:txBody>
      </p:sp>
    </p:spTree>
    <p:extLst>
      <p:ext uri="{BB962C8B-B14F-4D97-AF65-F5344CB8AC3E}">
        <p14:creationId xmlns:p14="http://schemas.microsoft.com/office/powerpoint/2010/main" val="316390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D837B68-1919-4F41-B2FE-DF5EE2DAA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Discussion Topics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DF45C4-C8DF-C845-95C0-1878A6B6F2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85766" fontAlgn="auto">
              <a:spcBef>
                <a:spcPts val="0"/>
              </a:spcBef>
              <a:spcAft>
                <a:spcPts val="0"/>
              </a:spcAft>
              <a:defRPr/>
            </a:pPr>
            <a:fld id="{F68327C5-B821-4FE9-A59A-A60D9EB59A9A}" type="slidenum">
              <a:rPr lang="en-US">
                <a:latin typeface="Calibri"/>
                <a:cs typeface="+mn-cs"/>
              </a:rPr>
              <a:pPr defTabSz="685766" fontAlgn="auto">
                <a:spcBef>
                  <a:spcPts val="0"/>
                </a:spcBef>
                <a:spcAft>
                  <a:spcPts val="0"/>
                </a:spcAft>
                <a:defRPr/>
              </a:pPr>
              <a:t>50</a:t>
            </a:fld>
            <a:endParaRPr lang="en-US" dirty="0">
              <a:latin typeface="Calibri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B1682293-864B-45A3-B0A0-03EF80B6DAAD}"/>
              </a:ext>
            </a:extLst>
          </p:cNvPr>
          <p:cNvSpPr/>
          <p:nvPr/>
        </p:nvSpPr>
        <p:spPr>
          <a:xfrm>
            <a:off x="5460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C0392B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Total Budget</a:t>
            </a:r>
          </a:p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Expenditure Summary by Category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123D394-B9E2-4D3B-8940-3A1D2E1B7B0E}"/>
              </a:ext>
            </a:extLst>
          </p:cNvPr>
          <p:cNvSpPr/>
          <p:nvPr/>
        </p:nvSpPr>
        <p:spPr>
          <a:xfrm>
            <a:off x="1917642" y="2040636"/>
            <a:ext cx="1053133" cy="2835162"/>
          </a:xfrm>
          <a:custGeom>
            <a:avLst/>
            <a:gdLst>
              <a:gd name="connsiteX0" fmla="*/ 0 w 1404177"/>
              <a:gd name="connsiteY0" fmla="*/ 0 h 3780216"/>
              <a:gd name="connsiteX1" fmla="*/ 1404177 w 1404177"/>
              <a:gd name="connsiteY1" fmla="*/ 0 h 3780216"/>
              <a:gd name="connsiteX2" fmla="*/ 1404177 w 1404177"/>
              <a:gd name="connsiteY2" fmla="*/ 3197914 h 3780216"/>
              <a:gd name="connsiteX3" fmla="*/ 1404158 w 1404177"/>
              <a:gd name="connsiteY3" fmla="*/ 3198094 h 3780216"/>
              <a:gd name="connsiteX4" fmla="*/ 1404158 w 1404177"/>
              <a:gd name="connsiteY4" fmla="*/ 3469829 h 3780216"/>
              <a:gd name="connsiteX5" fmla="*/ 1087378 w 1404177"/>
              <a:gd name="connsiteY5" fmla="*/ 3780216 h 3780216"/>
              <a:gd name="connsiteX6" fmla="*/ 0 w 1404177"/>
              <a:gd name="connsiteY6" fmla="*/ 3780216 h 3780216"/>
              <a:gd name="connsiteX7" fmla="*/ 0 w 1404177"/>
              <a:gd name="connsiteY7" fmla="*/ 3508301 h 3780216"/>
              <a:gd name="connsiteX8" fmla="*/ 0 w 1404177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77" h="3780216">
                <a:moveTo>
                  <a:pt x="0" y="0"/>
                </a:moveTo>
                <a:lnTo>
                  <a:pt x="1404177" y="0"/>
                </a:lnTo>
                <a:lnTo>
                  <a:pt x="1404177" y="3197914"/>
                </a:lnTo>
                <a:lnTo>
                  <a:pt x="1404158" y="319809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F39C12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Staffing 2024-2025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Employee Contracts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Student Enrollment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Staffing 2025-2026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7C1A86E-048C-4886-8E7F-DF319C613D9F}"/>
              </a:ext>
            </a:extLst>
          </p:cNvPr>
          <p:cNvSpPr/>
          <p:nvPr/>
        </p:nvSpPr>
        <p:spPr>
          <a:xfrm>
            <a:off x="32892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9BBB59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Healthcare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Pension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Social Security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 err="1">
                <a:solidFill>
                  <a:srgbClr val="2C3E50"/>
                </a:solidFill>
                <a:latin typeface="Calibri"/>
              </a:rPr>
              <a:t>Unemploy-ment</a:t>
            </a:r>
            <a:endParaRPr lang="en-CA" sz="1200" kern="0" dirty="0">
              <a:solidFill>
                <a:srgbClr val="2C3E50"/>
              </a:solidFill>
              <a:latin typeface="Calibri"/>
            </a:endParaRP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Dental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Optical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Life Insurance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Workers’ Comp.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Disability</a:t>
            </a:r>
          </a:p>
          <a:p>
            <a:pPr marR="0" lvl="0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tabLst/>
              <a:defRPr sz="3000">
                <a:solidFill>
                  <a:srgbClr val="FFFFFF"/>
                </a:solidFill>
              </a:defRPr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C34D476-0E43-4E0F-B774-2252D8765C6E}"/>
              </a:ext>
            </a:extLst>
          </p:cNvPr>
          <p:cNvSpPr/>
          <p:nvPr/>
        </p:nvSpPr>
        <p:spPr>
          <a:xfrm>
            <a:off x="4885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3091455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5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3091455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C0392B"/>
          </a:solidFill>
          <a:ln w="12700">
            <a:miter lim="400000"/>
          </a:ln>
        </p:spPr>
        <p:txBody>
          <a:bodyPr wrap="square" lIns="28575" tIns="162000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BUDGET OVERVIEW</a:t>
            </a:r>
            <a:endParaRPr kumimoji="0" lang="fr-CA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59E755A7-BF53-4C3F-8DE4-0916591042C2}"/>
              </a:ext>
            </a:extLst>
          </p:cNvPr>
          <p:cNvSpPr/>
          <p:nvPr/>
        </p:nvSpPr>
        <p:spPr>
          <a:xfrm>
            <a:off x="18601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F39C12"/>
          </a:solidFill>
          <a:ln w="12700">
            <a:miter lim="400000"/>
          </a:ln>
        </p:spPr>
        <p:txBody>
          <a:bodyPr wrap="square" lIns="28575" tIns="155448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STAFF AND STUDENTS</a:t>
            </a: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82AAD331-742E-46E9-9052-50E580D2D7F4}"/>
              </a:ext>
            </a:extLst>
          </p:cNvPr>
          <p:cNvSpPr/>
          <p:nvPr/>
        </p:nvSpPr>
        <p:spPr>
          <a:xfrm>
            <a:off x="32317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7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9BBB59"/>
          </a:solidFill>
          <a:ln w="12700">
            <a:miter lim="400000"/>
          </a:ln>
        </p:spPr>
        <p:txBody>
          <a:bodyPr wrap="square" lIns="28575" tIns="155448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kumimoji="0" lang="fr-C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rPr>
              <a:t>EMPLOYEE BENEFITS</a:t>
            </a:r>
          </a:p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srgbClr val="F2F2F2">
                  <a:lumMod val="10000"/>
                </a:srgbClr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6018B69-DAEA-45B9-900A-825B2225DC65}"/>
              </a:ext>
            </a:extLst>
          </p:cNvPr>
          <p:cNvGrpSpPr/>
          <p:nvPr/>
        </p:nvGrpSpPr>
        <p:grpSpPr>
          <a:xfrm>
            <a:off x="4603390" y="1600200"/>
            <a:ext cx="1111610" cy="3275599"/>
            <a:chOff x="4603390" y="1600200"/>
            <a:chExt cx="1111610" cy="3275599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9082D3-B950-446D-B934-0EBC7C5ECDCC}"/>
                </a:ext>
              </a:extLst>
            </p:cNvPr>
            <p:cNvSpPr/>
            <p:nvPr/>
          </p:nvSpPr>
          <p:spPr>
            <a:xfrm>
              <a:off x="4660843" y="2040636"/>
              <a:ext cx="1053133" cy="2835162"/>
            </a:xfrm>
            <a:custGeom>
              <a:avLst/>
              <a:gdLst>
                <a:gd name="connsiteX0" fmla="*/ 0 w 1404177"/>
                <a:gd name="connsiteY0" fmla="*/ 0 h 3780216"/>
                <a:gd name="connsiteX1" fmla="*/ 1404177 w 1404177"/>
                <a:gd name="connsiteY1" fmla="*/ 0 h 3780216"/>
                <a:gd name="connsiteX2" fmla="*/ 1404177 w 1404177"/>
                <a:gd name="connsiteY2" fmla="*/ 3197914 h 3780216"/>
                <a:gd name="connsiteX3" fmla="*/ 1404158 w 1404177"/>
                <a:gd name="connsiteY3" fmla="*/ 3198099 h 3780216"/>
                <a:gd name="connsiteX4" fmla="*/ 1404158 w 1404177"/>
                <a:gd name="connsiteY4" fmla="*/ 3469829 h 3780216"/>
                <a:gd name="connsiteX5" fmla="*/ 1087378 w 1404177"/>
                <a:gd name="connsiteY5" fmla="*/ 3780216 h 3780216"/>
                <a:gd name="connsiteX6" fmla="*/ 0 w 1404177"/>
                <a:gd name="connsiteY6" fmla="*/ 3780216 h 3780216"/>
                <a:gd name="connsiteX7" fmla="*/ 0 w 1404177"/>
                <a:gd name="connsiteY7" fmla="*/ 3508301 h 3780216"/>
                <a:gd name="connsiteX8" fmla="*/ 0 w 1404177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77" h="3780216">
                  <a:moveTo>
                    <a:pt x="0" y="0"/>
                  </a:moveTo>
                  <a:lnTo>
                    <a:pt x="1404177" y="0"/>
                  </a:lnTo>
                  <a:lnTo>
                    <a:pt x="1404177" y="3197914"/>
                  </a:lnTo>
                  <a:lnTo>
                    <a:pt x="1404158" y="3198099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16A085">
                <a:alpha val="15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Who</a:t>
              </a:r>
            </a:p>
            <a:p>
              <a:pPr marL="85725" indent="-85725" defTabSz="685766" fontAlgn="auto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Font typeface="Arial" panose="020B0604020202020204" pitchFamily="34" charset="0"/>
                <a:buChar char="•"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How</a:t>
              </a:r>
            </a:p>
            <a:p>
              <a:pPr marL="85725" indent="-85725" defTabSz="685766" fontAlgn="auto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Font typeface="Arial" panose="020B0604020202020204" pitchFamily="34" charset="0"/>
                <a:buChar char="•"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How much</a:t>
              </a:r>
            </a:p>
            <a:p>
              <a:pPr marL="85725" indent="-85725" defTabSz="685766" fontAlgn="auto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Font typeface="Arial" panose="020B0604020202020204" pitchFamily="34" charset="0"/>
                <a:buChar char="•"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Zero-emission buses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lang="en-CA" sz="1200" kern="0" dirty="0">
                <a:solidFill>
                  <a:srgbClr val="2C3E50"/>
                </a:solidFill>
                <a:latin typeface="Calibri"/>
              </a:endParaRP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426A265A-E6E3-4675-A0FC-1FE896BE8653}"/>
                </a:ext>
              </a:extLst>
            </p:cNvPr>
            <p:cNvSpPr/>
            <p:nvPr/>
          </p:nvSpPr>
          <p:spPr>
            <a:xfrm>
              <a:off x="46033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6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7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16A085"/>
            </a:solidFill>
            <a:ln w="12700">
              <a:miter lim="400000"/>
            </a:ln>
          </p:spPr>
          <p:txBody>
            <a:bodyPr wrap="square" lIns="28575" tIns="219456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  <a:t>BUSING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0937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r>
              <a:rPr lang="en-US" dirty="0"/>
              <a:t>Transportation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51</a:t>
            </a:fld>
            <a:endParaRPr lang="en-US"/>
          </a:p>
        </p:txBody>
      </p:sp>
      <p:sp>
        <p:nvSpPr>
          <p:cNvPr id="36" name="Freeform 35"/>
          <p:cNvSpPr/>
          <p:nvPr/>
        </p:nvSpPr>
        <p:spPr>
          <a:xfrm>
            <a:off x="1219200" y="1346200"/>
            <a:ext cx="1991320" cy="4064000"/>
          </a:xfrm>
          <a:custGeom>
            <a:avLst/>
            <a:gdLst>
              <a:gd name="connsiteX0" fmla="*/ 0 w 1991320"/>
              <a:gd name="connsiteY0" fmla="*/ 199132 h 4064000"/>
              <a:gd name="connsiteX1" fmla="*/ 199132 w 1991320"/>
              <a:gd name="connsiteY1" fmla="*/ 0 h 4064000"/>
              <a:gd name="connsiteX2" fmla="*/ 1792188 w 1991320"/>
              <a:gd name="connsiteY2" fmla="*/ 0 h 4064000"/>
              <a:gd name="connsiteX3" fmla="*/ 1991320 w 1991320"/>
              <a:gd name="connsiteY3" fmla="*/ 199132 h 4064000"/>
              <a:gd name="connsiteX4" fmla="*/ 1991320 w 1991320"/>
              <a:gd name="connsiteY4" fmla="*/ 3864868 h 4064000"/>
              <a:gd name="connsiteX5" fmla="*/ 1792188 w 1991320"/>
              <a:gd name="connsiteY5" fmla="*/ 4064000 h 4064000"/>
              <a:gd name="connsiteX6" fmla="*/ 199132 w 1991320"/>
              <a:gd name="connsiteY6" fmla="*/ 4064000 h 4064000"/>
              <a:gd name="connsiteX7" fmla="*/ 0 w 1991320"/>
              <a:gd name="connsiteY7" fmla="*/ 3864868 h 4064000"/>
              <a:gd name="connsiteX8" fmla="*/ 0 w 1991320"/>
              <a:gd name="connsiteY8" fmla="*/ 199132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91320" h="4064000">
                <a:moveTo>
                  <a:pt x="0" y="199132"/>
                </a:moveTo>
                <a:cubicBezTo>
                  <a:pt x="0" y="89154"/>
                  <a:pt x="89154" y="0"/>
                  <a:pt x="199132" y="0"/>
                </a:cubicBezTo>
                <a:lnTo>
                  <a:pt x="1792188" y="0"/>
                </a:lnTo>
                <a:cubicBezTo>
                  <a:pt x="1902166" y="0"/>
                  <a:pt x="1991320" y="89154"/>
                  <a:pt x="1991320" y="199132"/>
                </a:cubicBezTo>
                <a:lnTo>
                  <a:pt x="1991320" y="3864868"/>
                </a:lnTo>
                <a:cubicBezTo>
                  <a:pt x="1991320" y="3974846"/>
                  <a:pt x="1902166" y="4064000"/>
                  <a:pt x="1792188" y="4064000"/>
                </a:cubicBezTo>
                <a:lnTo>
                  <a:pt x="199132" y="4064000"/>
                </a:lnTo>
                <a:cubicBezTo>
                  <a:pt x="89154" y="4064000"/>
                  <a:pt x="0" y="3974846"/>
                  <a:pt x="0" y="3864868"/>
                </a:cubicBezTo>
                <a:lnTo>
                  <a:pt x="0" y="19913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2240" tIns="1767840" rIns="142240" bIns="95504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kern="1200" dirty="0">
                <a:latin typeface="Avenir LT Std 45 Book" panose="020B0502020203020204" pitchFamily="34" charset="0"/>
              </a:rPr>
              <a:t>Our students attending one of our own instructional buildings</a:t>
            </a:r>
          </a:p>
        </p:txBody>
      </p:sp>
      <p:sp>
        <p:nvSpPr>
          <p:cNvPr id="38" name="Freeform 37"/>
          <p:cNvSpPr/>
          <p:nvPr/>
        </p:nvSpPr>
        <p:spPr>
          <a:xfrm>
            <a:off x="3576339" y="1346200"/>
            <a:ext cx="1991320" cy="4064000"/>
          </a:xfrm>
          <a:custGeom>
            <a:avLst/>
            <a:gdLst>
              <a:gd name="connsiteX0" fmla="*/ 0 w 1991320"/>
              <a:gd name="connsiteY0" fmla="*/ 199132 h 4064000"/>
              <a:gd name="connsiteX1" fmla="*/ 199132 w 1991320"/>
              <a:gd name="connsiteY1" fmla="*/ 0 h 4064000"/>
              <a:gd name="connsiteX2" fmla="*/ 1792188 w 1991320"/>
              <a:gd name="connsiteY2" fmla="*/ 0 h 4064000"/>
              <a:gd name="connsiteX3" fmla="*/ 1991320 w 1991320"/>
              <a:gd name="connsiteY3" fmla="*/ 199132 h 4064000"/>
              <a:gd name="connsiteX4" fmla="*/ 1991320 w 1991320"/>
              <a:gd name="connsiteY4" fmla="*/ 3864868 h 4064000"/>
              <a:gd name="connsiteX5" fmla="*/ 1792188 w 1991320"/>
              <a:gd name="connsiteY5" fmla="*/ 4064000 h 4064000"/>
              <a:gd name="connsiteX6" fmla="*/ 199132 w 1991320"/>
              <a:gd name="connsiteY6" fmla="*/ 4064000 h 4064000"/>
              <a:gd name="connsiteX7" fmla="*/ 0 w 1991320"/>
              <a:gd name="connsiteY7" fmla="*/ 3864868 h 4064000"/>
              <a:gd name="connsiteX8" fmla="*/ 0 w 1991320"/>
              <a:gd name="connsiteY8" fmla="*/ 199132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91320" h="4064000">
                <a:moveTo>
                  <a:pt x="0" y="199132"/>
                </a:moveTo>
                <a:cubicBezTo>
                  <a:pt x="0" y="89154"/>
                  <a:pt x="89154" y="0"/>
                  <a:pt x="199132" y="0"/>
                </a:cubicBezTo>
                <a:lnTo>
                  <a:pt x="1792188" y="0"/>
                </a:lnTo>
                <a:cubicBezTo>
                  <a:pt x="1902166" y="0"/>
                  <a:pt x="1991320" y="89154"/>
                  <a:pt x="1991320" y="199132"/>
                </a:cubicBezTo>
                <a:lnTo>
                  <a:pt x="1991320" y="3864868"/>
                </a:lnTo>
                <a:cubicBezTo>
                  <a:pt x="1991320" y="3974846"/>
                  <a:pt x="1902166" y="4064000"/>
                  <a:pt x="1792188" y="4064000"/>
                </a:cubicBezTo>
                <a:lnTo>
                  <a:pt x="199132" y="4064000"/>
                </a:lnTo>
                <a:cubicBezTo>
                  <a:pt x="89154" y="4064000"/>
                  <a:pt x="0" y="3974846"/>
                  <a:pt x="0" y="3864868"/>
                </a:cubicBezTo>
                <a:lnTo>
                  <a:pt x="0" y="199132"/>
                </a:lnTo>
                <a:close/>
              </a:path>
            </a:pathLst>
          </a:custGeom>
          <a:solidFill>
            <a:srgbClr val="FF7C8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7200000"/>
              <a:satOff val="-25001"/>
              <a:lumOff val="30001"/>
              <a:alphaOff val="0"/>
            </a:schemeClr>
          </a:fillRef>
          <a:effectRef idx="0">
            <a:schemeClr val="accent2">
              <a:hueOff val="-7200000"/>
              <a:satOff val="-25001"/>
              <a:lumOff val="300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5128" tIns="1760728" rIns="135128" bIns="947928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900" kern="1200" dirty="0">
                <a:latin typeface="Avenir LT Std 45 Book" panose="020B0502020203020204" pitchFamily="34" charset="0"/>
              </a:rPr>
              <a:t>Our students attending an </a:t>
            </a:r>
            <a:br>
              <a:rPr lang="en-US" sz="1900" kern="1200" dirty="0">
                <a:latin typeface="Avenir LT Std 45 Book" panose="020B0502020203020204" pitchFamily="34" charset="0"/>
              </a:rPr>
            </a:br>
            <a:r>
              <a:rPr lang="en-US" sz="1900" kern="1200" dirty="0">
                <a:latin typeface="Avenir LT Std 45 Book" panose="020B0502020203020204" pitchFamily="34" charset="0"/>
              </a:rPr>
              <a:t>out-of-district placement </a:t>
            </a:r>
            <a:br>
              <a:rPr lang="en-US" sz="1900" kern="1200" dirty="0">
                <a:latin typeface="Avenir LT Std 45 Book" panose="020B0502020203020204" pitchFamily="34" charset="0"/>
              </a:rPr>
            </a:br>
            <a:r>
              <a:rPr lang="en-US" sz="1200" kern="1200" dirty="0">
                <a:latin typeface="Avenir LT Std 45 Book" panose="020B0502020203020204" pitchFamily="34" charset="0"/>
              </a:rPr>
              <a:t>(based on IEPs)</a:t>
            </a:r>
          </a:p>
        </p:txBody>
      </p:sp>
      <p:sp>
        <p:nvSpPr>
          <p:cNvPr id="40" name="Freeform 39"/>
          <p:cNvSpPr/>
          <p:nvPr/>
        </p:nvSpPr>
        <p:spPr>
          <a:xfrm>
            <a:off x="5933480" y="1346200"/>
            <a:ext cx="1991320" cy="4064000"/>
          </a:xfrm>
          <a:custGeom>
            <a:avLst/>
            <a:gdLst>
              <a:gd name="connsiteX0" fmla="*/ 0 w 1991320"/>
              <a:gd name="connsiteY0" fmla="*/ 199132 h 4064000"/>
              <a:gd name="connsiteX1" fmla="*/ 199132 w 1991320"/>
              <a:gd name="connsiteY1" fmla="*/ 0 h 4064000"/>
              <a:gd name="connsiteX2" fmla="*/ 1792188 w 1991320"/>
              <a:gd name="connsiteY2" fmla="*/ 0 h 4064000"/>
              <a:gd name="connsiteX3" fmla="*/ 1991320 w 1991320"/>
              <a:gd name="connsiteY3" fmla="*/ 199132 h 4064000"/>
              <a:gd name="connsiteX4" fmla="*/ 1991320 w 1991320"/>
              <a:gd name="connsiteY4" fmla="*/ 3864868 h 4064000"/>
              <a:gd name="connsiteX5" fmla="*/ 1792188 w 1991320"/>
              <a:gd name="connsiteY5" fmla="*/ 4064000 h 4064000"/>
              <a:gd name="connsiteX6" fmla="*/ 199132 w 1991320"/>
              <a:gd name="connsiteY6" fmla="*/ 4064000 h 4064000"/>
              <a:gd name="connsiteX7" fmla="*/ 0 w 1991320"/>
              <a:gd name="connsiteY7" fmla="*/ 3864868 h 4064000"/>
              <a:gd name="connsiteX8" fmla="*/ 0 w 1991320"/>
              <a:gd name="connsiteY8" fmla="*/ 199132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91320" h="4064000">
                <a:moveTo>
                  <a:pt x="0" y="199132"/>
                </a:moveTo>
                <a:cubicBezTo>
                  <a:pt x="0" y="89154"/>
                  <a:pt x="89154" y="0"/>
                  <a:pt x="199132" y="0"/>
                </a:cubicBezTo>
                <a:lnTo>
                  <a:pt x="1792188" y="0"/>
                </a:lnTo>
                <a:cubicBezTo>
                  <a:pt x="1902166" y="0"/>
                  <a:pt x="1991320" y="89154"/>
                  <a:pt x="1991320" y="199132"/>
                </a:cubicBezTo>
                <a:lnTo>
                  <a:pt x="1991320" y="3864868"/>
                </a:lnTo>
                <a:cubicBezTo>
                  <a:pt x="1991320" y="3974846"/>
                  <a:pt x="1902166" y="4064000"/>
                  <a:pt x="1792188" y="4064000"/>
                </a:cubicBezTo>
                <a:lnTo>
                  <a:pt x="199132" y="4064000"/>
                </a:lnTo>
                <a:cubicBezTo>
                  <a:pt x="89154" y="4064000"/>
                  <a:pt x="0" y="3974846"/>
                  <a:pt x="0" y="3864868"/>
                </a:cubicBezTo>
                <a:lnTo>
                  <a:pt x="0" y="199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-14400000"/>
              <a:satOff val="-50003"/>
              <a:lumOff val="600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8016" tIns="1753616" rIns="128016" bIns="940816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kern="1200" dirty="0">
                <a:latin typeface="Avenir LT Std 45 Book" panose="020B0502020203020204" pitchFamily="34" charset="0"/>
              </a:rPr>
              <a:t>Our students parentally placed </a:t>
            </a:r>
            <a:br>
              <a:rPr lang="en-US" sz="1800" kern="1200" dirty="0">
                <a:latin typeface="Avenir LT Std 45 Book" panose="020B0502020203020204" pitchFamily="34" charset="0"/>
              </a:rPr>
            </a:br>
            <a:r>
              <a:rPr lang="en-US" sz="1800" kern="1200" dirty="0">
                <a:latin typeface="Avenir LT Std 45 Book" panose="020B0502020203020204" pitchFamily="34" charset="0"/>
              </a:rPr>
              <a:t>at a private or parochial school </a:t>
            </a:r>
            <a:br>
              <a:rPr lang="en-US" sz="1600" kern="1200" dirty="0">
                <a:latin typeface="Avenir LT Std 45 Book" panose="020B0502020203020204" pitchFamily="34" charset="0"/>
              </a:rPr>
            </a:br>
            <a:r>
              <a:rPr lang="en-US" sz="1200" kern="1200" dirty="0">
                <a:latin typeface="Avenir LT Std 45 Book" panose="020B0502020203020204" pitchFamily="34" charset="0"/>
              </a:rPr>
              <a:t>(within mileage limits)</a:t>
            </a:r>
          </a:p>
        </p:txBody>
      </p:sp>
      <p:sp>
        <p:nvSpPr>
          <p:cNvPr id="42" name="Left-Right Arrow 41"/>
          <p:cNvSpPr/>
          <p:nvPr/>
        </p:nvSpPr>
        <p:spPr>
          <a:xfrm>
            <a:off x="1767839" y="4597400"/>
            <a:ext cx="5608320" cy="609600"/>
          </a:xfrm>
          <a:prstGeom prst="leftRightArrow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TextBox 33"/>
          <p:cNvSpPr txBox="1"/>
          <p:nvPr/>
        </p:nvSpPr>
        <p:spPr>
          <a:xfrm>
            <a:off x="1828800" y="4742831"/>
            <a:ext cx="5547359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700" dirty="0">
                <a:solidFill>
                  <a:schemeClr val="bg1"/>
                </a:solidFill>
                <a:latin typeface="Avenir LT Std 45 Book" panose="020B0502020203020204" pitchFamily="34" charset="0"/>
              </a:rPr>
              <a:t>WHO WE PROVIDE BUSING FOR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BE8100C-B5E3-4414-9F8C-D849BE751C40}"/>
              </a:ext>
            </a:extLst>
          </p:cNvPr>
          <p:cNvSpPr/>
          <p:nvPr/>
        </p:nvSpPr>
        <p:spPr bwMode="auto">
          <a:xfrm>
            <a:off x="3895343" y="1584452"/>
            <a:ext cx="1353312" cy="1353312"/>
          </a:xfrm>
          <a:prstGeom prst="ellipse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8" name="Graphic 7" descr="Map with pin">
            <a:extLst>
              <a:ext uri="{FF2B5EF4-FFF2-40B4-BE49-F238E27FC236}">
                <a16:creationId xmlns:a16="http://schemas.microsoft.com/office/drawing/2014/main" id="{412DF14C-5598-49D9-8B50-BDA2B8CDC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96561" y="1618342"/>
            <a:ext cx="1169598" cy="1169598"/>
          </a:xfrm>
          <a:prstGeom prst="rect">
            <a:avLst/>
          </a:prstGeom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4E18D341-B721-4661-9063-2847EA82740B}"/>
              </a:ext>
            </a:extLst>
          </p:cNvPr>
          <p:cNvSpPr/>
          <p:nvPr/>
        </p:nvSpPr>
        <p:spPr bwMode="auto">
          <a:xfrm>
            <a:off x="6252484" y="1584452"/>
            <a:ext cx="1353312" cy="1353312"/>
          </a:xfrm>
          <a:prstGeom prst="ellipse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1" name="Graphic 10" descr="Family with two children">
            <a:extLst>
              <a:ext uri="{FF2B5EF4-FFF2-40B4-BE49-F238E27FC236}">
                <a16:creationId xmlns:a16="http://schemas.microsoft.com/office/drawing/2014/main" id="{505FB574-A79C-4A18-9582-7318F6DBC7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16287" y="1745941"/>
            <a:ext cx="1025707" cy="1025707"/>
          </a:xfrm>
          <a:prstGeom prst="rect">
            <a:avLst/>
          </a:prstGeom>
        </p:spPr>
      </p:pic>
      <p:sp>
        <p:nvSpPr>
          <p:cNvPr id="22" name="Oval 21">
            <a:extLst>
              <a:ext uri="{FF2B5EF4-FFF2-40B4-BE49-F238E27FC236}">
                <a16:creationId xmlns:a16="http://schemas.microsoft.com/office/drawing/2014/main" id="{1F3C4055-3727-48F8-9D06-3959F842AF74}"/>
              </a:ext>
            </a:extLst>
          </p:cNvPr>
          <p:cNvSpPr/>
          <p:nvPr/>
        </p:nvSpPr>
        <p:spPr bwMode="auto">
          <a:xfrm>
            <a:off x="1544472" y="1584452"/>
            <a:ext cx="1353312" cy="1353312"/>
          </a:xfrm>
          <a:prstGeom prst="ellipse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3" name="Graphic 12" descr="Schoolhouse">
            <a:extLst>
              <a:ext uri="{FF2B5EF4-FFF2-40B4-BE49-F238E27FC236}">
                <a16:creationId xmlns:a16="http://schemas.microsoft.com/office/drawing/2014/main" id="{A60FFE6C-DF20-4152-BE86-2F1458912F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55235" y="1644760"/>
            <a:ext cx="1126888" cy="112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43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 animBg="1"/>
      <p:bldP spid="40" grpId="0" animBg="1"/>
      <p:bldP spid="9" grpId="0" animBg="1"/>
      <p:bldP spid="19" grpId="0" animBg="1"/>
      <p:bldP spid="2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1219200" y="1270000"/>
            <a:ext cx="1991320" cy="4064000"/>
          </a:xfrm>
          <a:custGeom>
            <a:avLst/>
            <a:gdLst>
              <a:gd name="connsiteX0" fmla="*/ 0 w 1991320"/>
              <a:gd name="connsiteY0" fmla="*/ 199132 h 4064000"/>
              <a:gd name="connsiteX1" fmla="*/ 199132 w 1991320"/>
              <a:gd name="connsiteY1" fmla="*/ 0 h 4064000"/>
              <a:gd name="connsiteX2" fmla="*/ 1792188 w 1991320"/>
              <a:gd name="connsiteY2" fmla="*/ 0 h 4064000"/>
              <a:gd name="connsiteX3" fmla="*/ 1991320 w 1991320"/>
              <a:gd name="connsiteY3" fmla="*/ 199132 h 4064000"/>
              <a:gd name="connsiteX4" fmla="*/ 1991320 w 1991320"/>
              <a:gd name="connsiteY4" fmla="*/ 3864868 h 4064000"/>
              <a:gd name="connsiteX5" fmla="*/ 1792188 w 1991320"/>
              <a:gd name="connsiteY5" fmla="*/ 4064000 h 4064000"/>
              <a:gd name="connsiteX6" fmla="*/ 199132 w 1991320"/>
              <a:gd name="connsiteY6" fmla="*/ 4064000 h 4064000"/>
              <a:gd name="connsiteX7" fmla="*/ 0 w 1991320"/>
              <a:gd name="connsiteY7" fmla="*/ 3864868 h 4064000"/>
              <a:gd name="connsiteX8" fmla="*/ 0 w 1991320"/>
              <a:gd name="connsiteY8" fmla="*/ 199132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91320" h="4064000">
                <a:moveTo>
                  <a:pt x="0" y="199132"/>
                </a:moveTo>
                <a:cubicBezTo>
                  <a:pt x="0" y="89154"/>
                  <a:pt x="89154" y="0"/>
                  <a:pt x="199132" y="0"/>
                </a:cubicBezTo>
                <a:lnTo>
                  <a:pt x="1792188" y="0"/>
                </a:lnTo>
                <a:cubicBezTo>
                  <a:pt x="1902166" y="0"/>
                  <a:pt x="1991320" y="89154"/>
                  <a:pt x="1991320" y="199132"/>
                </a:cubicBezTo>
                <a:lnTo>
                  <a:pt x="1991320" y="3864868"/>
                </a:lnTo>
                <a:cubicBezTo>
                  <a:pt x="1991320" y="3974846"/>
                  <a:pt x="1902166" y="4064000"/>
                  <a:pt x="1792188" y="4064000"/>
                </a:cubicBezTo>
                <a:lnTo>
                  <a:pt x="199132" y="4064000"/>
                </a:lnTo>
                <a:cubicBezTo>
                  <a:pt x="89154" y="4064000"/>
                  <a:pt x="0" y="3974846"/>
                  <a:pt x="0" y="3864868"/>
                </a:cubicBezTo>
                <a:lnTo>
                  <a:pt x="0" y="199132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3576" tIns="1789176" rIns="163576" bIns="976376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300" kern="1200" dirty="0"/>
              <a:t>Busing obtained through a contractor</a:t>
            </a:r>
          </a:p>
        </p:txBody>
      </p:sp>
      <p:sp>
        <p:nvSpPr>
          <p:cNvPr id="7" name="Freeform 6"/>
          <p:cNvSpPr/>
          <p:nvPr/>
        </p:nvSpPr>
        <p:spPr>
          <a:xfrm>
            <a:off x="3579413" y="1270000"/>
            <a:ext cx="1991320" cy="4064000"/>
          </a:xfrm>
          <a:custGeom>
            <a:avLst/>
            <a:gdLst>
              <a:gd name="connsiteX0" fmla="*/ 0 w 1991320"/>
              <a:gd name="connsiteY0" fmla="*/ 199132 h 4064000"/>
              <a:gd name="connsiteX1" fmla="*/ 199132 w 1991320"/>
              <a:gd name="connsiteY1" fmla="*/ 0 h 4064000"/>
              <a:gd name="connsiteX2" fmla="*/ 1792188 w 1991320"/>
              <a:gd name="connsiteY2" fmla="*/ 0 h 4064000"/>
              <a:gd name="connsiteX3" fmla="*/ 1991320 w 1991320"/>
              <a:gd name="connsiteY3" fmla="*/ 199132 h 4064000"/>
              <a:gd name="connsiteX4" fmla="*/ 1991320 w 1991320"/>
              <a:gd name="connsiteY4" fmla="*/ 3864868 h 4064000"/>
              <a:gd name="connsiteX5" fmla="*/ 1792188 w 1991320"/>
              <a:gd name="connsiteY5" fmla="*/ 4064000 h 4064000"/>
              <a:gd name="connsiteX6" fmla="*/ 199132 w 1991320"/>
              <a:gd name="connsiteY6" fmla="*/ 4064000 h 4064000"/>
              <a:gd name="connsiteX7" fmla="*/ 0 w 1991320"/>
              <a:gd name="connsiteY7" fmla="*/ 3864868 h 4064000"/>
              <a:gd name="connsiteX8" fmla="*/ 0 w 1991320"/>
              <a:gd name="connsiteY8" fmla="*/ 199132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91320" h="4064000">
                <a:moveTo>
                  <a:pt x="0" y="199132"/>
                </a:moveTo>
                <a:cubicBezTo>
                  <a:pt x="0" y="89154"/>
                  <a:pt x="89154" y="0"/>
                  <a:pt x="199132" y="0"/>
                </a:cubicBezTo>
                <a:lnTo>
                  <a:pt x="1792188" y="0"/>
                </a:lnTo>
                <a:cubicBezTo>
                  <a:pt x="1902166" y="0"/>
                  <a:pt x="1991320" y="89154"/>
                  <a:pt x="1991320" y="199132"/>
                </a:cubicBezTo>
                <a:lnTo>
                  <a:pt x="1991320" y="3864868"/>
                </a:lnTo>
                <a:cubicBezTo>
                  <a:pt x="1991320" y="3974846"/>
                  <a:pt x="1902166" y="4064000"/>
                  <a:pt x="1792188" y="4064000"/>
                </a:cubicBezTo>
                <a:lnTo>
                  <a:pt x="199132" y="4064000"/>
                </a:lnTo>
                <a:cubicBezTo>
                  <a:pt x="89154" y="4064000"/>
                  <a:pt x="0" y="3974846"/>
                  <a:pt x="0" y="3864868"/>
                </a:cubicBezTo>
                <a:lnTo>
                  <a:pt x="0" y="19913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7200000"/>
              <a:satOff val="-25001"/>
              <a:lumOff val="30001"/>
              <a:alphaOff val="0"/>
            </a:schemeClr>
          </a:fillRef>
          <a:effectRef idx="0">
            <a:schemeClr val="accent2">
              <a:hueOff val="-7200000"/>
              <a:satOff val="-25001"/>
              <a:lumOff val="300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3576" tIns="1789176" rIns="163576" bIns="976376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300" kern="1200" dirty="0"/>
              <a:t>Busing using our own fleet and drivers</a:t>
            </a:r>
          </a:p>
        </p:txBody>
      </p:sp>
      <p:sp>
        <p:nvSpPr>
          <p:cNvPr id="9" name="Freeform 8"/>
          <p:cNvSpPr/>
          <p:nvPr/>
        </p:nvSpPr>
        <p:spPr>
          <a:xfrm>
            <a:off x="5933480" y="1270000"/>
            <a:ext cx="1991320" cy="4064000"/>
          </a:xfrm>
          <a:custGeom>
            <a:avLst/>
            <a:gdLst>
              <a:gd name="connsiteX0" fmla="*/ 0 w 1991320"/>
              <a:gd name="connsiteY0" fmla="*/ 199132 h 4064000"/>
              <a:gd name="connsiteX1" fmla="*/ 199132 w 1991320"/>
              <a:gd name="connsiteY1" fmla="*/ 0 h 4064000"/>
              <a:gd name="connsiteX2" fmla="*/ 1792188 w 1991320"/>
              <a:gd name="connsiteY2" fmla="*/ 0 h 4064000"/>
              <a:gd name="connsiteX3" fmla="*/ 1991320 w 1991320"/>
              <a:gd name="connsiteY3" fmla="*/ 199132 h 4064000"/>
              <a:gd name="connsiteX4" fmla="*/ 1991320 w 1991320"/>
              <a:gd name="connsiteY4" fmla="*/ 3864868 h 4064000"/>
              <a:gd name="connsiteX5" fmla="*/ 1792188 w 1991320"/>
              <a:gd name="connsiteY5" fmla="*/ 4064000 h 4064000"/>
              <a:gd name="connsiteX6" fmla="*/ 199132 w 1991320"/>
              <a:gd name="connsiteY6" fmla="*/ 4064000 h 4064000"/>
              <a:gd name="connsiteX7" fmla="*/ 0 w 1991320"/>
              <a:gd name="connsiteY7" fmla="*/ 3864868 h 4064000"/>
              <a:gd name="connsiteX8" fmla="*/ 0 w 1991320"/>
              <a:gd name="connsiteY8" fmla="*/ 199132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91320" h="4064000">
                <a:moveTo>
                  <a:pt x="0" y="199132"/>
                </a:moveTo>
                <a:cubicBezTo>
                  <a:pt x="0" y="89154"/>
                  <a:pt x="89154" y="0"/>
                  <a:pt x="199132" y="0"/>
                </a:cubicBezTo>
                <a:lnTo>
                  <a:pt x="1792188" y="0"/>
                </a:lnTo>
                <a:cubicBezTo>
                  <a:pt x="1902166" y="0"/>
                  <a:pt x="1991320" y="89154"/>
                  <a:pt x="1991320" y="199132"/>
                </a:cubicBezTo>
                <a:lnTo>
                  <a:pt x="1991320" y="3864868"/>
                </a:lnTo>
                <a:cubicBezTo>
                  <a:pt x="1991320" y="3974846"/>
                  <a:pt x="1902166" y="4064000"/>
                  <a:pt x="1792188" y="4064000"/>
                </a:cubicBezTo>
                <a:lnTo>
                  <a:pt x="199132" y="4064000"/>
                </a:lnTo>
                <a:cubicBezTo>
                  <a:pt x="89154" y="4064000"/>
                  <a:pt x="0" y="3974846"/>
                  <a:pt x="0" y="3864868"/>
                </a:cubicBezTo>
                <a:lnTo>
                  <a:pt x="0" y="19913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-14400000"/>
              <a:satOff val="-50003"/>
              <a:lumOff val="600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3576" tIns="1789176" rIns="163576" bIns="976376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300" kern="1200" dirty="0"/>
              <a:t>As-needed contracts with BOCES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r>
              <a:rPr lang="en-US" dirty="0"/>
              <a:t>Transportation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E715C-7E4B-457E-ACEC-65B3E25AA671}" type="slidenum">
              <a:rPr lang="en-US" smtClean="0"/>
              <a:pPr/>
              <a:t>52</a:t>
            </a:fld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5F41E49-013E-40E4-86D6-A06B3BD83A32}"/>
              </a:ext>
            </a:extLst>
          </p:cNvPr>
          <p:cNvGrpSpPr/>
          <p:nvPr/>
        </p:nvGrpSpPr>
        <p:grpSpPr>
          <a:xfrm>
            <a:off x="1706880" y="4546600"/>
            <a:ext cx="5608320" cy="609600"/>
            <a:chOff x="1859280" y="4546600"/>
            <a:chExt cx="5608320" cy="609600"/>
          </a:xfrm>
        </p:grpSpPr>
        <p:sp>
          <p:nvSpPr>
            <p:cNvPr id="13" name="Left-Right Arrow 12"/>
            <p:cNvSpPr/>
            <p:nvPr/>
          </p:nvSpPr>
          <p:spPr>
            <a:xfrm>
              <a:off x="1859280" y="4546600"/>
              <a:ext cx="5608320" cy="609600"/>
            </a:xfrm>
            <a:prstGeom prst="leftRightArrow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TextBox 26"/>
            <p:cNvSpPr txBox="1"/>
            <p:nvPr/>
          </p:nvSpPr>
          <p:spPr>
            <a:xfrm>
              <a:off x="1859280" y="4686945"/>
              <a:ext cx="5597436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00" b="1" dirty="0">
                  <a:solidFill>
                    <a:schemeClr val="bg1"/>
                  </a:solidFill>
                  <a:latin typeface="Avenir LT Std 45 Book" panose="020B0502020203020204" pitchFamily="34" charset="0"/>
                </a:rPr>
                <a:t>HOW WE PROVIDE THE BUSING</a:t>
              </a:r>
            </a:p>
          </p:txBody>
        </p:sp>
      </p:grpSp>
      <p:sp>
        <p:nvSpPr>
          <p:cNvPr id="22" name="Oval 21">
            <a:extLst>
              <a:ext uri="{FF2B5EF4-FFF2-40B4-BE49-F238E27FC236}">
                <a16:creationId xmlns:a16="http://schemas.microsoft.com/office/drawing/2014/main" id="{C67E03CF-BEEC-49A9-B5D2-7C9C829832C5}"/>
              </a:ext>
            </a:extLst>
          </p:cNvPr>
          <p:cNvSpPr/>
          <p:nvPr/>
        </p:nvSpPr>
        <p:spPr bwMode="auto">
          <a:xfrm>
            <a:off x="3898417" y="1524000"/>
            <a:ext cx="1353312" cy="1353312"/>
          </a:xfrm>
          <a:prstGeom prst="ellipse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49495FE-87EA-4E58-A998-F1B653786296}"/>
              </a:ext>
            </a:extLst>
          </p:cNvPr>
          <p:cNvSpPr/>
          <p:nvPr/>
        </p:nvSpPr>
        <p:spPr bwMode="auto">
          <a:xfrm>
            <a:off x="6252484" y="1466088"/>
            <a:ext cx="1353312" cy="1353312"/>
          </a:xfrm>
          <a:prstGeom prst="ellipse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46120CC-02D0-4CF9-B064-208612E61040}"/>
              </a:ext>
            </a:extLst>
          </p:cNvPr>
          <p:cNvSpPr/>
          <p:nvPr/>
        </p:nvSpPr>
        <p:spPr bwMode="auto">
          <a:xfrm>
            <a:off x="1538204" y="1466088"/>
            <a:ext cx="1353312" cy="1353312"/>
          </a:xfrm>
          <a:prstGeom prst="ellipse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" name="Graphic 9" descr="Contract">
            <a:extLst>
              <a:ext uri="{FF2B5EF4-FFF2-40B4-BE49-F238E27FC236}">
                <a16:creationId xmlns:a16="http://schemas.microsoft.com/office/drawing/2014/main" id="{BA2BD0F6-6DF7-47B9-843A-2A0D09495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33840" y="1647444"/>
            <a:ext cx="990600" cy="990600"/>
          </a:xfrm>
          <a:prstGeom prst="rect">
            <a:avLst/>
          </a:prstGeom>
        </p:spPr>
      </p:pic>
      <p:pic>
        <p:nvPicPr>
          <p:cNvPr id="20" name="Graphic 19" descr="Bus">
            <a:extLst>
              <a:ext uri="{FF2B5EF4-FFF2-40B4-BE49-F238E27FC236}">
                <a16:creationId xmlns:a16="http://schemas.microsoft.com/office/drawing/2014/main" id="{4A8FC1EC-6F60-494C-831D-0997B7D2EF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75163" y="1701800"/>
            <a:ext cx="993673" cy="993673"/>
          </a:xfrm>
          <a:prstGeom prst="rect">
            <a:avLst/>
          </a:prstGeom>
        </p:spPr>
      </p:pic>
      <p:pic>
        <p:nvPicPr>
          <p:cNvPr id="33" name="Graphic 32" descr="Handshake">
            <a:extLst>
              <a:ext uri="{FF2B5EF4-FFF2-40B4-BE49-F238E27FC236}">
                <a16:creationId xmlns:a16="http://schemas.microsoft.com/office/drawing/2014/main" id="{A97DB478-2309-4B3A-B781-0E8FA44C15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06697" y="1592493"/>
            <a:ext cx="1216325" cy="121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29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22" grpId="0" animBg="1"/>
      <p:bldP spid="23" grpId="0" animBg="1"/>
      <p:bldP spid="2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54C34-B8D4-4F4C-9F27-9ACAC014E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Transportation Expenses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A2383-20CE-4B6F-B96E-1E55889354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5885953"/>
            <a:ext cx="6248400" cy="266948"/>
          </a:xfrm>
        </p:spPr>
        <p:txBody>
          <a:bodyPr/>
          <a:lstStyle/>
          <a:p>
            <a:pPr marL="0" indent="0">
              <a:buNone/>
            </a:pPr>
            <a:r>
              <a:rPr lang="en-US" sz="1050" dirty="0"/>
              <a:t>2025-26 represents the final (5</a:t>
            </a:r>
            <a:r>
              <a:rPr lang="en-US" sz="1050" baseline="30000" dirty="0"/>
              <a:t>th</a:t>
            </a:r>
            <a:r>
              <a:rPr lang="en-US" sz="1050" dirty="0"/>
              <a:t>) year of a five year contract with Educational Bus Transportation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468A31-2303-4849-B40A-397C29D1DA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53</a:t>
            </a:fld>
            <a:endParaRPr lang="en-US" dirty="0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B9BBAD1D-1A97-4EBC-B16C-4B6DDDD390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92462580"/>
              </p:ext>
            </p:extLst>
          </p:nvPr>
        </p:nvGraphicFramePr>
        <p:xfrm>
          <a:off x="431855" y="1089547"/>
          <a:ext cx="81153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13" name="Group 12">
            <a:extLst>
              <a:ext uri="{FF2B5EF4-FFF2-40B4-BE49-F238E27FC236}">
                <a16:creationId xmlns:a16="http://schemas.microsoft.com/office/drawing/2014/main" id="{0B1D2D56-7490-4FF1-A3B7-1ADDCCF35E4C}"/>
              </a:ext>
            </a:extLst>
          </p:cNvPr>
          <p:cNvGrpSpPr/>
          <p:nvPr/>
        </p:nvGrpSpPr>
        <p:grpSpPr>
          <a:xfrm>
            <a:off x="3124200" y="1219200"/>
            <a:ext cx="2121010" cy="4126064"/>
            <a:chOff x="3124200" y="1219200"/>
            <a:chExt cx="2121010" cy="4126064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BE3E09E-D438-4F09-B17D-C01925618CA3}"/>
                </a:ext>
              </a:extLst>
            </p:cNvPr>
            <p:cNvSpPr/>
            <p:nvPr/>
          </p:nvSpPr>
          <p:spPr bwMode="auto">
            <a:xfrm>
              <a:off x="3797350" y="2667000"/>
              <a:ext cx="731520" cy="2678264"/>
            </a:xfrm>
            <a:prstGeom prst="rect">
              <a:avLst/>
            </a:prstGeom>
            <a:noFill/>
            <a:ln w="19050" cap="flat" cmpd="sng" algn="ctr">
              <a:solidFill>
                <a:schemeClr val="tx1"/>
              </a:solidFill>
              <a:prstDash val="lgDash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9170BF9D-EBF1-49EE-945C-4179B725D476}"/>
                </a:ext>
              </a:extLst>
            </p:cNvPr>
            <p:cNvGrpSpPr/>
            <p:nvPr/>
          </p:nvGrpSpPr>
          <p:grpSpPr>
            <a:xfrm>
              <a:off x="3124200" y="1219200"/>
              <a:ext cx="2121010" cy="1371600"/>
              <a:chOff x="3472130" y="1219200"/>
              <a:chExt cx="2121010" cy="1371600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076FCC3-BA38-4ED6-B09E-94F87D1B02C5}"/>
                  </a:ext>
                </a:extLst>
              </p:cNvPr>
              <p:cNvSpPr txBox="1"/>
              <p:nvPr/>
            </p:nvSpPr>
            <p:spPr>
              <a:xfrm>
                <a:off x="3472130" y="1219200"/>
                <a:ext cx="2121010" cy="10618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050" dirty="0">
                    <a:solidFill>
                      <a:schemeClr val="tx1"/>
                    </a:solidFill>
                    <a:latin typeface="Avenir LT Std 45 Book" panose="020B0502020203020204" pitchFamily="34" charset="0"/>
                  </a:rPr>
                  <a:t>March 2020 COVID closure caused </a:t>
                </a:r>
                <a:r>
                  <a:rPr lang="en-US" sz="1050" i="1" dirty="0">
                    <a:solidFill>
                      <a:schemeClr val="tx1"/>
                    </a:solidFill>
                    <a:latin typeface="Avenir LT Std 45 Book" panose="020B0502020203020204" pitchFamily="34" charset="0"/>
                  </a:rPr>
                  <a:t>slightly</a:t>
                </a:r>
                <a:r>
                  <a:rPr lang="en-US" sz="1050" dirty="0">
                    <a:solidFill>
                      <a:schemeClr val="tx1"/>
                    </a:solidFill>
                    <a:latin typeface="Avenir LT Std 45 Book" panose="020B0502020203020204" pitchFamily="34" charset="0"/>
                  </a:rPr>
                  <a:t> lower “in-District” expenses but </a:t>
                </a:r>
                <a:r>
                  <a:rPr lang="en-US" sz="1050" i="1" dirty="0">
                    <a:solidFill>
                      <a:schemeClr val="tx1"/>
                    </a:solidFill>
                    <a:latin typeface="Avenir LT Std 45 Book" panose="020B0502020203020204" pitchFamily="34" charset="0"/>
                  </a:rPr>
                  <a:t>significantly</a:t>
                </a:r>
                <a:r>
                  <a:rPr lang="en-US" sz="1050" dirty="0">
                    <a:solidFill>
                      <a:schemeClr val="tx1"/>
                    </a:solidFill>
                    <a:latin typeface="Avenir LT Std 45 Book" panose="020B0502020203020204" pitchFamily="34" charset="0"/>
                  </a:rPr>
                  <a:t> lower contractor expenses due to favorably negotiated terms.</a:t>
                </a:r>
              </a:p>
            </p:txBody>
          </p:sp>
          <p:cxnSp>
            <p:nvCxnSpPr>
              <p:cNvPr id="6" name="Straight Arrow Connector 5">
                <a:extLst>
                  <a:ext uri="{FF2B5EF4-FFF2-40B4-BE49-F238E27FC236}">
                    <a16:creationId xmlns:a16="http://schemas.microsoft.com/office/drawing/2014/main" id="{4AB9540C-9F41-4023-B4A2-93C5CB3B6EC9}"/>
                  </a:ext>
                </a:extLst>
              </p:cNvPr>
              <p:cNvCxnSpPr/>
              <p:nvPr/>
            </p:nvCxnSpPr>
            <p:spPr bwMode="auto">
              <a:xfrm>
                <a:off x="4522152" y="2286000"/>
                <a:ext cx="0" cy="304800"/>
              </a:xfrm>
              <a:prstGeom prst="straightConnector1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/>
              </a:ln>
              <a:effectLst/>
            </p:spPr>
          </p:cxnSp>
        </p:grp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852AED4F-7616-4115-A67C-74B9B1BCF348}"/>
              </a:ext>
            </a:extLst>
          </p:cNvPr>
          <p:cNvSpPr txBox="1"/>
          <p:nvPr/>
        </p:nvSpPr>
        <p:spPr>
          <a:xfrm>
            <a:off x="7512684" y="1089547"/>
            <a:ext cx="1066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$19M</a:t>
            </a:r>
          </a:p>
        </p:txBody>
      </p:sp>
    </p:spTree>
    <p:extLst>
      <p:ext uri="{BB962C8B-B14F-4D97-AF65-F5344CB8AC3E}">
        <p14:creationId xmlns:p14="http://schemas.microsoft.com/office/powerpoint/2010/main" val="208066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E21A1-8E7A-4B7B-93F8-5F113A7DA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Future Transportation Woes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FB530C-895B-4252-8693-FD6E749F740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54</a:t>
            </a:fld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442DEF9-09C4-4B2C-89E4-F41624A9B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95400" y="1447800"/>
            <a:ext cx="6248400" cy="376778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D867286-24DC-4114-AA0E-2E9BD5E96C00}"/>
              </a:ext>
            </a:extLst>
          </p:cNvPr>
          <p:cNvSpPr txBox="1"/>
          <p:nvPr/>
        </p:nvSpPr>
        <p:spPr>
          <a:xfrm>
            <a:off x="1905000" y="1981200"/>
            <a:ext cx="152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CD1926"/>
                </a:solidFill>
                <a:latin typeface="Avenir LT Std 65 Medium" panose="020B0603020203020204" pitchFamily="34" charset="0"/>
              </a:rPr>
              <a:t>NYS Zero Emissions School Bus Mandate</a:t>
            </a:r>
          </a:p>
        </p:txBody>
      </p:sp>
    </p:spTree>
    <p:extLst>
      <p:ext uri="{BB962C8B-B14F-4D97-AF65-F5344CB8AC3E}">
        <p14:creationId xmlns:p14="http://schemas.microsoft.com/office/powerpoint/2010/main" val="1819557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DF5EA-FE0A-44E1-B90D-E50627059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Costly Rush to Electrify School Buses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DCF716-8283-4170-8D48-FD1662445E3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55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ADF2FF4-DE11-4921-B2E0-06E2BF6592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6556" y="4714039"/>
            <a:ext cx="2133600" cy="1381961"/>
          </a:xfrm>
          <a:prstGeom prst="rect">
            <a:avLst/>
          </a:prstGeom>
        </p:spPr>
      </p:pic>
      <p:sp>
        <p:nvSpPr>
          <p:cNvPr id="106" name="Freeform 50">
            <a:extLst>
              <a:ext uri="{FF2B5EF4-FFF2-40B4-BE49-F238E27FC236}">
                <a16:creationId xmlns:a16="http://schemas.microsoft.com/office/drawing/2014/main" id="{1AB006CA-F949-4EE9-B8C5-41F775A2E9AA}"/>
              </a:ext>
            </a:extLst>
          </p:cNvPr>
          <p:cNvSpPr>
            <a:spLocks/>
          </p:cNvSpPr>
          <p:nvPr/>
        </p:nvSpPr>
        <p:spPr bwMode="auto">
          <a:xfrm>
            <a:off x="7080488" y="4814074"/>
            <a:ext cx="0" cy="0"/>
          </a:xfrm>
          <a:custGeom>
            <a:avLst/>
            <a:gdLst>
              <a:gd name="T0" fmla="*/ 3 w 3"/>
              <a:gd name="T1" fmla="*/ 2 h 2"/>
              <a:gd name="T2" fmla="*/ 3 w 3"/>
              <a:gd name="T3" fmla="*/ 0 h 2"/>
              <a:gd name="T4" fmla="*/ 3 w 3"/>
              <a:gd name="T5" fmla="*/ 0 h 2"/>
              <a:gd name="T6" fmla="*/ 0 w 3"/>
              <a:gd name="T7" fmla="*/ 2 h 2"/>
              <a:gd name="T8" fmla="*/ 3 w 3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2">
                <a:moveTo>
                  <a:pt x="3" y="2"/>
                </a:moveTo>
                <a:lnTo>
                  <a:pt x="3" y="0"/>
                </a:lnTo>
                <a:lnTo>
                  <a:pt x="3" y="0"/>
                </a:lnTo>
                <a:lnTo>
                  <a:pt x="0" y="2"/>
                </a:lnTo>
                <a:lnTo>
                  <a:pt x="3" y="2"/>
                </a:lnTo>
                <a:close/>
              </a:path>
            </a:pathLst>
          </a:custGeom>
          <a:solidFill>
            <a:srgbClr val="007BB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8" name="Freeform 5">
            <a:extLst>
              <a:ext uri="{FF2B5EF4-FFF2-40B4-BE49-F238E27FC236}">
                <a16:creationId xmlns:a16="http://schemas.microsoft.com/office/drawing/2014/main" id="{8D1F6D7E-E7B7-4A72-AE5E-0CC8A8F76B92}"/>
              </a:ext>
            </a:extLst>
          </p:cNvPr>
          <p:cNvSpPr>
            <a:spLocks/>
          </p:cNvSpPr>
          <p:nvPr/>
        </p:nvSpPr>
        <p:spPr bwMode="auto">
          <a:xfrm>
            <a:off x="3464027" y="4170850"/>
            <a:ext cx="277658" cy="277658"/>
          </a:xfrm>
          <a:custGeom>
            <a:avLst/>
            <a:gdLst>
              <a:gd name="T0" fmla="*/ 1113 w 1113"/>
              <a:gd name="T1" fmla="*/ 586 h 1114"/>
              <a:gd name="T2" fmla="*/ 1103 w 1113"/>
              <a:gd name="T3" fmla="*/ 669 h 1114"/>
              <a:gd name="T4" fmla="*/ 1080 w 1113"/>
              <a:gd name="T5" fmla="*/ 748 h 1114"/>
              <a:gd name="T6" fmla="*/ 1046 w 1113"/>
              <a:gd name="T7" fmla="*/ 823 h 1114"/>
              <a:gd name="T8" fmla="*/ 1002 w 1113"/>
              <a:gd name="T9" fmla="*/ 891 h 1114"/>
              <a:gd name="T10" fmla="*/ 951 w 1113"/>
              <a:gd name="T11" fmla="*/ 951 h 1114"/>
              <a:gd name="T12" fmla="*/ 889 w 1113"/>
              <a:gd name="T13" fmla="*/ 1004 h 1114"/>
              <a:gd name="T14" fmla="*/ 822 w 1113"/>
              <a:gd name="T15" fmla="*/ 1046 h 1114"/>
              <a:gd name="T16" fmla="*/ 748 w 1113"/>
              <a:gd name="T17" fmla="*/ 1081 h 1114"/>
              <a:gd name="T18" fmla="*/ 669 w 1113"/>
              <a:gd name="T19" fmla="*/ 1103 h 1114"/>
              <a:gd name="T20" fmla="*/ 585 w 1113"/>
              <a:gd name="T21" fmla="*/ 1114 h 1114"/>
              <a:gd name="T22" fmla="*/ 528 w 1113"/>
              <a:gd name="T23" fmla="*/ 1114 h 1114"/>
              <a:gd name="T24" fmla="*/ 444 w 1113"/>
              <a:gd name="T25" fmla="*/ 1103 h 1114"/>
              <a:gd name="T26" fmla="*/ 365 w 1113"/>
              <a:gd name="T27" fmla="*/ 1081 h 1114"/>
              <a:gd name="T28" fmla="*/ 291 w 1113"/>
              <a:gd name="T29" fmla="*/ 1046 h 1114"/>
              <a:gd name="T30" fmla="*/ 224 w 1113"/>
              <a:gd name="T31" fmla="*/ 1004 h 1114"/>
              <a:gd name="T32" fmla="*/ 162 w 1113"/>
              <a:gd name="T33" fmla="*/ 951 h 1114"/>
              <a:gd name="T34" fmla="*/ 111 w 1113"/>
              <a:gd name="T35" fmla="*/ 891 h 1114"/>
              <a:gd name="T36" fmla="*/ 67 w 1113"/>
              <a:gd name="T37" fmla="*/ 823 h 1114"/>
              <a:gd name="T38" fmla="*/ 34 w 1113"/>
              <a:gd name="T39" fmla="*/ 748 h 1114"/>
              <a:gd name="T40" fmla="*/ 12 w 1113"/>
              <a:gd name="T41" fmla="*/ 669 h 1114"/>
              <a:gd name="T42" fmla="*/ 1 w 1113"/>
              <a:gd name="T43" fmla="*/ 586 h 1114"/>
              <a:gd name="T44" fmla="*/ 1 w 1113"/>
              <a:gd name="T45" fmla="*/ 528 h 1114"/>
              <a:gd name="T46" fmla="*/ 12 w 1113"/>
              <a:gd name="T47" fmla="*/ 444 h 1114"/>
              <a:gd name="T48" fmla="*/ 34 w 1113"/>
              <a:gd name="T49" fmla="*/ 366 h 1114"/>
              <a:gd name="T50" fmla="*/ 67 w 1113"/>
              <a:gd name="T51" fmla="*/ 291 h 1114"/>
              <a:gd name="T52" fmla="*/ 111 w 1113"/>
              <a:gd name="T53" fmla="*/ 224 h 1114"/>
              <a:gd name="T54" fmla="*/ 162 w 1113"/>
              <a:gd name="T55" fmla="*/ 164 h 1114"/>
              <a:gd name="T56" fmla="*/ 224 w 1113"/>
              <a:gd name="T57" fmla="*/ 111 h 1114"/>
              <a:gd name="T58" fmla="*/ 291 w 1113"/>
              <a:gd name="T59" fmla="*/ 67 h 1114"/>
              <a:gd name="T60" fmla="*/ 365 w 1113"/>
              <a:gd name="T61" fmla="*/ 34 h 1114"/>
              <a:gd name="T62" fmla="*/ 444 w 1113"/>
              <a:gd name="T63" fmla="*/ 12 h 1114"/>
              <a:gd name="T64" fmla="*/ 528 w 1113"/>
              <a:gd name="T65" fmla="*/ 1 h 1114"/>
              <a:gd name="T66" fmla="*/ 585 w 1113"/>
              <a:gd name="T67" fmla="*/ 1 h 1114"/>
              <a:gd name="T68" fmla="*/ 669 w 1113"/>
              <a:gd name="T69" fmla="*/ 12 h 1114"/>
              <a:gd name="T70" fmla="*/ 748 w 1113"/>
              <a:gd name="T71" fmla="*/ 34 h 1114"/>
              <a:gd name="T72" fmla="*/ 822 w 1113"/>
              <a:gd name="T73" fmla="*/ 67 h 1114"/>
              <a:gd name="T74" fmla="*/ 889 w 1113"/>
              <a:gd name="T75" fmla="*/ 111 h 1114"/>
              <a:gd name="T76" fmla="*/ 951 w 1113"/>
              <a:gd name="T77" fmla="*/ 164 h 1114"/>
              <a:gd name="T78" fmla="*/ 1002 w 1113"/>
              <a:gd name="T79" fmla="*/ 224 h 1114"/>
              <a:gd name="T80" fmla="*/ 1046 w 1113"/>
              <a:gd name="T81" fmla="*/ 291 h 1114"/>
              <a:gd name="T82" fmla="*/ 1080 w 1113"/>
              <a:gd name="T83" fmla="*/ 366 h 1114"/>
              <a:gd name="T84" fmla="*/ 1103 w 1113"/>
              <a:gd name="T85" fmla="*/ 444 h 1114"/>
              <a:gd name="T86" fmla="*/ 1113 w 1113"/>
              <a:gd name="T87" fmla="*/ 528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13" h="1114">
                <a:moveTo>
                  <a:pt x="1113" y="558"/>
                </a:moveTo>
                <a:lnTo>
                  <a:pt x="1113" y="558"/>
                </a:lnTo>
                <a:lnTo>
                  <a:pt x="1113" y="586"/>
                </a:lnTo>
                <a:lnTo>
                  <a:pt x="1111" y="614"/>
                </a:lnTo>
                <a:lnTo>
                  <a:pt x="1107" y="642"/>
                </a:lnTo>
                <a:lnTo>
                  <a:pt x="1103" y="669"/>
                </a:lnTo>
                <a:lnTo>
                  <a:pt x="1095" y="697"/>
                </a:lnTo>
                <a:lnTo>
                  <a:pt x="1088" y="722"/>
                </a:lnTo>
                <a:lnTo>
                  <a:pt x="1080" y="748"/>
                </a:lnTo>
                <a:lnTo>
                  <a:pt x="1070" y="774"/>
                </a:lnTo>
                <a:lnTo>
                  <a:pt x="1059" y="799"/>
                </a:lnTo>
                <a:lnTo>
                  <a:pt x="1046" y="823"/>
                </a:lnTo>
                <a:lnTo>
                  <a:pt x="1033" y="846"/>
                </a:lnTo>
                <a:lnTo>
                  <a:pt x="1019" y="869"/>
                </a:lnTo>
                <a:lnTo>
                  <a:pt x="1002" y="891"/>
                </a:lnTo>
                <a:lnTo>
                  <a:pt x="986" y="911"/>
                </a:lnTo>
                <a:lnTo>
                  <a:pt x="969" y="932"/>
                </a:lnTo>
                <a:lnTo>
                  <a:pt x="951" y="951"/>
                </a:lnTo>
                <a:lnTo>
                  <a:pt x="932" y="970"/>
                </a:lnTo>
                <a:lnTo>
                  <a:pt x="911" y="986"/>
                </a:lnTo>
                <a:lnTo>
                  <a:pt x="889" y="1004"/>
                </a:lnTo>
                <a:lnTo>
                  <a:pt x="868" y="1019"/>
                </a:lnTo>
                <a:lnTo>
                  <a:pt x="846" y="1034"/>
                </a:lnTo>
                <a:lnTo>
                  <a:pt x="822" y="1046"/>
                </a:lnTo>
                <a:lnTo>
                  <a:pt x="799" y="1059"/>
                </a:lnTo>
                <a:lnTo>
                  <a:pt x="774" y="1070"/>
                </a:lnTo>
                <a:lnTo>
                  <a:pt x="748" y="1081"/>
                </a:lnTo>
                <a:lnTo>
                  <a:pt x="722" y="1089"/>
                </a:lnTo>
                <a:lnTo>
                  <a:pt x="696" y="1097"/>
                </a:lnTo>
                <a:lnTo>
                  <a:pt x="669" y="1103"/>
                </a:lnTo>
                <a:lnTo>
                  <a:pt x="642" y="1108"/>
                </a:lnTo>
                <a:lnTo>
                  <a:pt x="614" y="1111"/>
                </a:lnTo>
                <a:lnTo>
                  <a:pt x="585" y="1114"/>
                </a:lnTo>
                <a:lnTo>
                  <a:pt x="557" y="1114"/>
                </a:lnTo>
                <a:lnTo>
                  <a:pt x="557" y="1114"/>
                </a:lnTo>
                <a:lnTo>
                  <a:pt x="528" y="1114"/>
                </a:lnTo>
                <a:lnTo>
                  <a:pt x="499" y="1111"/>
                </a:lnTo>
                <a:lnTo>
                  <a:pt x="472" y="1108"/>
                </a:lnTo>
                <a:lnTo>
                  <a:pt x="444" y="1103"/>
                </a:lnTo>
                <a:lnTo>
                  <a:pt x="418" y="1097"/>
                </a:lnTo>
                <a:lnTo>
                  <a:pt x="391" y="1089"/>
                </a:lnTo>
                <a:lnTo>
                  <a:pt x="365" y="1081"/>
                </a:lnTo>
                <a:lnTo>
                  <a:pt x="340" y="1070"/>
                </a:lnTo>
                <a:lnTo>
                  <a:pt x="316" y="1059"/>
                </a:lnTo>
                <a:lnTo>
                  <a:pt x="291" y="1046"/>
                </a:lnTo>
                <a:lnTo>
                  <a:pt x="268" y="1034"/>
                </a:lnTo>
                <a:lnTo>
                  <a:pt x="245" y="1019"/>
                </a:lnTo>
                <a:lnTo>
                  <a:pt x="224" y="1004"/>
                </a:lnTo>
                <a:lnTo>
                  <a:pt x="202" y="986"/>
                </a:lnTo>
                <a:lnTo>
                  <a:pt x="182" y="970"/>
                </a:lnTo>
                <a:lnTo>
                  <a:pt x="162" y="951"/>
                </a:lnTo>
                <a:lnTo>
                  <a:pt x="145" y="932"/>
                </a:lnTo>
                <a:lnTo>
                  <a:pt x="127" y="911"/>
                </a:lnTo>
                <a:lnTo>
                  <a:pt x="111" y="891"/>
                </a:lnTo>
                <a:lnTo>
                  <a:pt x="95" y="869"/>
                </a:lnTo>
                <a:lnTo>
                  <a:pt x="80" y="846"/>
                </a:lnTo>
                <a:lnTo>
                  <a:pt x="67" y="823"/>
                </a:lnTo>
                <a:lnTo>
                  <a:pt x="55" y="799"/>
                </a:lnTo>
                <a:lnTo>
                  <a:pt x="43" y="774"/>
                </a:lnTo>
                <a:lnTo>
                  <a:pt x="34" y="748"/>
                </a:lnTo>
                <a:lnTo>
                  <a:pt x="25" y="722"/>
                </a:lnTo>
                <a:lnTo>
                  <a:pt x="18" y="697"/>
                </a:lnTo>
                <a:lnTo>
                  <a:pt x="12" y="669"/>
                </a:lnTo>
                <a:lnTo>
                  <a:pt x="6" y="642"/>
                </a:lnTo>
                <a:lnTo>
                  <a:pt x="2" y="614"/>
                </a:lnTo>
                <a:lnTo>
                  <a:pt x="1" y="586"/>
                </a:lnTo>
                <a:lnTo>
                  <a:pt x="0" y="558"/>
                </a:lnTo>
                <a:lnTo>
                  <a:pt x="0" y="558"/>
                </a:lnTo>
                <a:lnTo>
                  <a:pt x="1" y="528"/>
                </a:lnTo>
                <a:lnTo>
                  <a:pt x="2" y="500"/>
                </a:lnTo>
                <a:lnTo>
                  <a:pt x="6" y="473"/>
                </a:lnTo>
                <a:lnTo>
                  <a:pt x="12" y="444"/>
                </a:lnTo>
                <a:lnTo>
                  <a:pt x="18" y="419"/>
                </a:lnTo>
                <a:lnTo>
                  <a:pt x="25" y="391"/>
                </a:lnTo>
                <a:lnTo>
                  <a:pt x="34" y="366"/>
                </a:lnTo>
                <a:lnTo>
                  <a:pt x="43" y="341"/>
                </a:lnTo>
                <a:lnTo>
                  <a:pt x="55" y="316"/>
                </a:lnTo>
                <a:lnTo>
                  <a:pt x="67" y="291"/>
                </a:lnTo>
                <a:lnTo>
                  <a:pt x="80" y="269"/>
                </a:lnTo>
                <a:lnTo>
                  <a:pt x="95" y="245"/>
                </a:lnTo>
                <a:lnTo>
                  <a:pt x="111" y="224"/>
                </a:lnTo>
                <a:lnTo>
                  <a:pt x="127" y="203"/>
                </a:lnTo>
                <a:lnTo>
                  <a:pt x="145" y="183"/>
                </a:lnTo>
                <a:lnTo>
                  <a:pt x="162" y="164"/>
                </a:lnTo>
                <a:lnTo>
                  <a:pt x="182" y="145"/>
                </a:lnTo>
                <a:lnTo>
                  <a:pt x="202" y="128"/>
                </a:lnTo>
                <a:lnTo>
                  <a:pt x="224" y="111"/>
                </a:lnTo>
                <a:lnTo>
                  <a:pt x="245" y="96"/>
                </a:lnTo>
                <a:lnTo>
                  <a:pt x="268" y="82"/>
                </a:lnTo>
                <a:lnTo>
                  <a:pt x="291" y="67"/>
                </a:lnTo>
                <a:lnTo>
                  <a:pt x="316" y="56"/>
                </a:lnTo>
                <a:lnTo>
                  <a:pt x="340" y="44"/>
                </a:lnTo>
                <a:lnTo>
                  <a:pt x="365" y="34"/>
                </a:lnTo>
                <a:lnTo>
                  <a:pt x="391" y="25"/>
                </a:lnTo>
                <a:lnTo>
                  <a:pt x="418" y="18"/>
                </a:lnTo>
                <a:lnTo>
                  <a:pt x="444" y="12"/>
                </a:lnTo>
                <a:lnTo>
                  <a:pt x="472" y="7"/>
                </a:lnTo>
                <a:lnTo>
                  <a:pt x="499" y="4"/>
                </a:lnTo>
                <a:lnTo>
                  <a:pt x="528" y="1"/>
                </a:lnTo>
                <a:lnTo>
                  <a:pt x="557" y="0"/>
                </a:lnTo>
                <a:lnTo>
                  <a:pt x="557" y="0"/>
                </a:lnTo>
                <a:lnTo>
                  <a:pt x="585" y="1"/>
                </a:lnTo>
                <a:lnTo>
                  <a:pt x="614" y="4"/>
                </a:lnTo>
                <a:lnTo>
                  <a:pt x="642" y="7"/>
                </a:lnTo>
                <a:lnTo>
                  <a:pt x="669" y="12"/>
                </a:lnTo>
                <a:lnTo>
                  <a:pt x="696" y="18"/>
                </a:lnTo>
                <a:lnTo>
                  <a:pt x="722" y="25"/>
                </a:lnTo>
                <a:lnTo>
                  <a:pt x="748" y="34"/>
                </a:lnTo>
                <a:lnTo>
                  <a:pt x="774" y="44"/>
                </a:lnTo>
                <a:lnTo>
                  <a:pt x="799" y="56"/>
                </a:lnTo>
                <a:lnTo>
                  <a:pt x="822" y="67"/>
                </a:lnTo>
                <a:lnTo>
                  <a:pt x="846" y="82"/>
                </a:lnTo>
                <a:lnTo>
                  <a:pt x="868" y="96"/>
                </a:lnTo>
                <a:lnTo>
                  <a:pt x="889" y="111"/>
                </a:lnTo>
                <a:lnTo>
                  <a:pt x="911" y="128"/>
                </a:lnTo>
                <a:lnTo>
                  <a:pt x="932" y="145"/>
                </a:lnTo>
                <a:lnTo>
                  <a:pt x="951" y="164"/>
                </a:lnTo>
                <a:lnTo>
                  <a:pt x="969" y="183"/>
                </a:lnTo>
                <a:lnTo>
                  <a:pt x="986" y="203"/>
                </a:lnTo>
                <a:lnTo>
                  <a:pt x="1002" y="224"/>
                </a:lnTo>
                <a:lnTo>
                  <a:pt x="1019" y="245"/>
                </a:lnTo>
                <a:lnTo>
                  <a:pt x="1033" y="269"/>
                </a:lnTo>
                <a:lnTo>
                  <a:pt x="1046" y="291"/>
                </a:lnTo>
                <a:lnTo>
                  <a:pt x="1059" y="316"/>
                </a:lnTo>
                <a:lnTo>
                  <a:pt x="1070" y="341"/>
                </a:lnTo>
                <a:lnTo>
                  <a:pt x="1080" y="366"/>
                </a:lnTo>
                <a:lnTo>
                  <a:pt x="1088" y="391"/>
                </a:lnTo>
                <a:lnTo>
                  <a:pt x="1095" y="419"/>
                </a:lnTo>
                <a:lnTo>
                  <a:pt x="1103" y="444"/>
                </a:lnTo>
                <a:lnTo>
                  <a:pt x="1107" y="473"/>
                </a:lnTo>
                <a:lnTo>
                  <a:pt x="1111" y="500"/>
                </a:lnTo>
                <a:lnTo>
                  <a:pt x="1113" y="528"/>
                </a:lnTo>
                <a:lnTo>
                  <a:pt x="1113" y="558"/>
                </a:lnTo>
                <a:lnTo>
                  <a:pt x="1113" y="558"/>
                </a:lnTo>
                <a:close/>
              </a:path>
            </a:pathLst>
          </a:custGeom>
          <a:solidFill>
            <a:srgbClr val="80C34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9" name="Freeform 6">
            <a:extLst>
              <a:ext uri="{FF2B5EF4-FFF2-40B4-BE49-F238E27FC236}">
                <a16:creationId xmlns:a16="http://schemas.microsoft.com/office/drawing/2014/main" id="{1E82EEFF-0291-4CD7-9046-ED6EB36A3B55}"/>
              </a:ext>
            </a:extLst>
          </p:cNvPr>
          <p:cNvSpPr>
            <a:spLocks/>
          </p:cNvSpPr>
          <p:nvPr/>
        </p:nvSpPr>
        <p:spPr bwMode="auto">
          <a:xfrm>
            <a:off x="4451392" y="3519662"/>
            <a:ext cx="377266" cy="378511"/>
          </a:xfrm>
          <a:custGeom>
            <a:avLst/>
            <a:gdLst>
              <a:gd name="T0" fmla="*/ 1516 w 1517"/>
              <a:gd name="T1" fmla="*/ 798 h 1518"/>
              <a:gd name="T2" fmla="*/ 1502 w 1517"/>
              <a:gd name="T3" fmla="*/ 912 h 1518"/>
              <a:gd name="T4" fmla="*/ 1471 w 1517"/>
              <a:gd name="T5" fmla="*/ 1019 h 1518"/>
              <a:gd name="T6" fmla="*/ 1426 w 1517"/>
              <a:gd name="T7" fmla="*/ 1121 h 1518"/>
              <a:gd name="T8" fmla="*/ 1366 w 1517"/>
              <a:gd name="T9" fmla="*/ 1213 h 1518"/>
              <a:gd name="T10" fmla="*/ 1296 w 1517"/>
              <a:gd name="T11" fmla="*/ 1295 h 1518"/>
              <a:gd name="T12" fmla="*/ 1213 w 1517"/>
              <a:gd name="T13" fmla="*/ 1367 h 1518"/>
              <a:gd name="T14" fmla="*/ 1120 w 1517"/>
              <a:gd name="T15" fmla="*/ 1426 h 1518"/>
              <a:gd name="T16" fmla="*/ 1020 w 1517"/>
              <a:gd name="T17" fmla="*/ 1472 h 1518"/>
              <a:gd name="T18" fmla="*/ 912 w 1517"/>
              <a:gd name="T19" fmla="*/ 1502 h 1518"/>
              <a:gd name="T20" fmla="*/ 798 w 1517"/>
              <a:gd name="T21" fmla="*/ 1517 h 1518"/>
              <a:gd name="T22" fmla="*/ 720 w 1517"/>
              <a:gd name="T23" fmla="*/ 1517 h 1518"/>
              <a:gd name="T24" fmla="*/ 606 w 1517"/>
              <a:gd name="T25" fmla="*/ 1502 h 1518"/>
              <a:gd name="T26" fmla="*/ 498 w 1517"/>
              <a:gd name="T27" fmla="*/ 1472 h 1518"/>
              <a:gd name="T28" fmla="*/ 397 w 1517"/>
              <a:gd name="T29" fmla="*/ 1426 h 1518"/>
              <a:gd name="T30" fmla="*/ 305 w 1517"/>
              <a:gd name="T31" fmla="*/ 1367 h 1518"/>
              <a:gd name="T32" fmla="*/ 222 w 1517"/>
              <a:gd name="T33" fmla="*/ 1295 h 1518"/>
              <a:gd name="T34" fmla="*/ 151 w 1517"/>
              <a:gd name="T35" fmla="*/ 1213 h 1518"/>
              <a:gd name="T36" fmla="*/ 92 w 1517"/>
              <a:gd name="T37" fmla="*/ 1121 h 1518"/>
              <a:gd name="T38" fmla="*/ 47 w 1517"/>
              <a:gd name="T39" fmla="*/ 1019 h 1518"/>
              <a:gd name="T40" fmla="*/ 16 w 1517"/>
              <a:gd name="T41" fmla="*/ 912 h 1518"/>
              <a:gd name="T42" fmla="*/ 1 w 1517"/>
              <a:gd name="T43" fmla="*/ 798 h 1518"/>
              <a:gd name="T44" fmla="*/ 1 w 1517"/>
              <a:gd name="T45" fmla="*/ 720 h 1518"/>
              <a:gd name="T46" fmla="*/ 16 w 1517"/>
              <a:gd name="T47" fmla="*/ 606 h 1518"/>
              <a:gd name="T48" fmla="*/ 47 w 1517"/>
              <a:gd name="T49" fmla="*/ 498 h 1518"/>
              <a:gd name="T50" fmla="*/ 92 w 1517"/>
              <a:gd name="T51" fmla="*/ 397 h 1518"/>
              <a:gd name="T52" fmla="*/ 151 w 1517"/>
              <a:gd name="T53" fmla="*/ 306 h 1518"/>
              <a:gd name="T54" fmla="*/ 222 w 1517"/>
              <a:gd name="T55" fmla="*/ 222 h 1518"/>
              <a:gd name="T56" fmla="*/ 305 w 1517"/>
              <a:gd name="T57" fmla="*/ 151 h 1518"/>
              <a:gd name="T58" fmla="*/ 397 w 1517"/>
              <a:gd name="T59" fmla="*/ 92 h 1518"/>
              <a:gd name="T60" fmla="*/ 498 w 1517"/>
              <a:gd name="T61" fmla="*/ 46 h 1518"/>
              <a:gd name="T62" fmla="*/ 606 w 1517"/>
              <a:gd name="T63" fmla="*/ 16 h 1518"/>
              <a:gd name="T64" fmla="*/ 720 w 1517"/>
              <a:gd name="T65" fmla="*/ 2 h 1518"/>
              <a:gd name="T66" fmla="*/ 798 w 1517"/>
              <a:gd name="T67" fmla="*/ 2 h 1518"/>
              <a:gd name="T68" fmla="*/ 912 w 1517"/>
              <a:gd name="T69" fmla="*/ 16 h 1518"/>
              <a:gd name="T70" fmla="*/ 1020 w 1517"/>
              <a:gd name="T71" fmla="*/ 46 h 1518"/>
              <a:gd name="T72" fmla="*/ 1120 w 1517"/>
              <a:gd name="T73" fmla="*/ 92 h 1518"/>
              <a:gd name="T74" fmla="*/ 1213 w 1517"/>
              <a:gd name="T75" fmla="*/ 151 h 1518"/>
              <a:gd name="T76" fmla="*/ 1296 w 1517"/>
              <a:gd name="T77" fmla="*/ 222 h 1518"/>
              <a:gd name="T78" fmla="*/ 1366 w 1517"/>
              <a:gd name="T79" fmla="*/ 306 h 1518"/>
              <a:gd name="T80" fmla="*/ 1426 w 1517"/>
              <a:gd name="T81" fmla="*/ 397 h 1518"/>
              <a:gd name="T82" fmla="*/ 1471 w 1517"/>
              <a:gd name="T83" fmla="*/ 498 h 1518"/>
              <a:gd name="T84" fmla="*/ 1502 w 1517"/>
              <a:gd name="T85" fmla="*/ 606 h 1518"/>
              <a:gd name="T86" fmla="*/ 1516 w 1517"/>
              <a:gd name="T87" fmla="*/ 720 h 1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17" h="1518">
                <a:moveTo>
                  <a:pt x="1517" y="759"/>
                </a:moveTo>
                <a:lnTo>
                  <a:pt x="1517" y="759"/>
                </a:lnTo>
                <a:lnTo>
                  <a:pt x="1516" y="798"/>
                </a:lnTo>
                <a:lnTo>
                  <a:pt x="1514" y="837"/>
                </a:lnTo>
                <a:lnTo>
                  <a:pt x="1509" y="875"/>
                </a:lnTo>
                <a:lnTo>
                  <a:pt x="1502" y="912"/>
                </a:lnTo>
                <a:lnTo>
                  <a:pt x="1494" y="949"/>
                </a:lnTo>
                <a:lnTo>
                  <a:pt x="1483" y="984"/>
                </a:lnTo>
                <a:lnTo>
                  <a:pt x="1471" y="1019"/>
                </a:lnTo>
                <a:lnTo>
                  <a:pt x="1458" y="1054"/>
                </a:lnTo>
                <a:lnTo>
                  <a:pt x="1443" y="1088"/>
                </a:lnTo>
                <a:lnTo>
                  <a:pt x="1426" y="1121"/>
                </a:lnTo>
                <a:lnTo>
                  <a:pt x="1408" y="1153"/>
                </a:lnTo>
                <a:lnTo>
                  <a:pt x="1388" y="1183"/>
                </a:lnTo>
                <a:lnTo>
                  <a:pt x="1366" y="1213"/>
                </a:lnTo>
                <a:lnTo>
                  <a:pt x="1344" y="1241"/>
                </a:lnTo>
                <a:lnTo>
                  <a:pt x="1320" y="1269"/>
                </a:lnTo>
                <a:lnTo>
                  <a:pt x="1296" y="1295"/>
                </a:lnTo>
                <a:lnTo>
                  <a:pt x="1269" y="1320"/>
                </a:lnTo>
                <a:lnTo>
                  <a:pt x="1241" y="1345"/>
                </a:lnTo>
                <a:lnTo>
                  <a:pt x="1213" y="1367"/>
                </a:lnTo>
                <a:lnTo>
                  <a:pt x="1183" y="1388"/>
                </a:lnTo>
                <a:lnTo>
                  <a:pt x="1152" y="1408"/>
                </a:lnTo>
                <a:lnTo>
                  <a:pt x="1120" y="1426"/>
                </a:lnTo>
                <a:lnTo>
                  <a:pt x="1088" y="1442"/>
                </a:lnTo>
                <a:lnTo>
                  <a:pt x="1054" y="1458"/>
                </a:lnTo>
                <a:lnTo>
                  <a:pt x="1020" y="1472"/>
                </a:lnTo>
                <a:lnTo>
                  <a:pt x="985" y="1484"/>
                </a:lnTo>
                <a:lnTo>
                  <a:pt x="948" y="1493"/>
                </a:lnTo>
                <a:lnTo>
                  <a:pt x="912" y="1502"/>
                </a:lnTo>
                <a:lnTo>
                  <a:pt x="874" y="1508"/>
                </a:lnTo>
                <a:lnTo>
                  <a:pt x="836" y="1513"/>
                </a:lnTo>
                <a:lnTo>
                  <a:pt x="798" y="1517"/>
                </a:lnTo>
                <a:lnTo>
                  <a:pt x="758" y="1518"/>
                </a:lnTo>
                <a:lnTo>
                  <a:pt x="758" y="1518"/>
                </a:lnTo>
                <a:lnTo>
                  <a:pt x="720" y="1517"/>
                </a:lnTo>
                <a:lnTo>
                  <a:pt x="682" y="1513"/>
                </a:lnTo>
                <a:lnTo>
                  <a:pt x="643" y="1508"/>
                </a:lnTo>
                <a:lnTo>
                  <a:pt x="606" y="1502"/>
                </a:lnTo>
                <a:lnTo>
                  <a:pt x="569" y="1493"/>
                </a:lnTo>
                <a:lnTo>
                  <a:pt x="533" y="1484"/>
                </a:lnTo>
                <a:lnTo>
                  <a:pt x="498" y="1472"/>
                </a:lnTo>
                <a:lnTo>
                  <a:pt x="464" y="1458"/>
                </a:lnTo>
                <a:lnTo>
                  <a:pt x="430" y="1442"/>
                </a:lnTo>
                <a:lnTo>
                  <a:pt x="397" y="1426"/>
                </a:lnTo>
                <a:lnTo>
                  <a:pt x="366" y="1408"/>
                </a:lnTo>
                <a:lnTo>
                  <a:pt x="334" y="1388"/>
                </a:lnTo>
                <a:lnTo>
                  <a:pt x="305" y="1367"/>
                </a:lnTo>
                <a:lnTo>
                  <a:pt x="277" y="1345"/>
                </a:lnTo>
                <a:lnTo>
                  <a:pt x="248" y="1320"/>
                </a:lnTo>
                <a:lnTo>
                  <a:pt x="222" y="1295"/>
                </a:lnTo>
                <a:lnTo>
                  <a:pt x="198" y="1269"/>
                </a:lnTo>
                <a:lnTo>
                  <a:pt x="174" y="1241"/>
                </a:lnTo>
                <a:lnTo>
                  <a:pt x="151" y="1213"/>
                </a:lnTo>
                <a:lnTo>
                  <a:pt x="129" y="1183"/>
                </a:lnTo>
                <a:lnTo>
                  <a:pt x="110" y="1153"/>
                </a:lnTo>
                <a:lnTo>
                  <a:pt x="92" y="1121"/>
                </a:lnTo>
                <a:lnTo>
                  <a:pt x="75" y="1088"/>
                </a:lnTo>
                <a:lnTo>
                  <a:pt x="60" y="1054"/>
                </a:lnTo>
                <a:lnTo>
                  <a:pt x="47" y="1019"/>
                </a:lnTo>
                <a:lnTo>
                  <a:pt x="34" y="984"/>
                </a:lnTo>
                <a:lnTo>
                  <a:pt x="24" y="949"/>
                </a:lnTo>
                <a:lnTo>
                  <a:pt x="16" y="912"/>
                </a:lnTo>
                <a:lnTo>
                  <a:pt x="9" y="875"/>
                </a:lnTo>
                <a:lnTo>
                  <a:pt x="4" y="837"/>
                </a:lnTo>
                <a:lnTo>
                  <a:pt x="1" y="798"/>
                </a:lnTo>
                <a:lnTo>
                  <a:pt x="0" y="759"/>
                </a:lnTo>
                <a:lnTo>
                  <a:pt x="0" y="759"/>
                </a:lnTo>
                <a:lnTo>
                  <a:pt x="1" y="720"/>
                </a:lnTo>
                <a:lnTo>
                  <a:pt x="4" y="681"/>
                </a:lnTo>
                <a:lnTo>
                  <a:pt x="9" y="644"/>
                </a:lnTo>
                <a:lnTo>
                  <a:pt x="16" y="606"/>
                </a:lnTo>
                <a:lnTo>
                  <a:pt x="24" y="569"/>
                </a:lnTo>
                <a:lnTo>
                  <a:pt x="34" y="533"/>
                </a:lnTo>
                <a:lnTo>
                  <a:pt x="47" y="498"/>
                </a:lnTo>
                <a:lnTo>
                  <a:pt x="60" y="463"/>
                </a:lnTo>
                <a:lnTo>
                  <a:pt x="75" y="430"/>
                </a:lnTo>
                <a:lnTo>
                  <a:pt x="92" y="397"/>
                </a:lnTo>
                <a:lnTo>
                  <a:pt x="110" y="366"/>
                </a:lnTo>
                <a:lnTo>
                  <a:pt x="129" y="335"/>
                </a:lnTo>
                <a:lnTo>
                  <a:pt x="151" y="306"/>
                </a:lnTo>
                <a:lnTo>
                  <a:pt x="174" y="276"/>
                </a:lnTo>
                <a:lnTo>
                  <a:pt x="198" y="249"/>
                </a:lnTo>
                <a:lnTo>
                  <a:pt x="222" y="222"/>
                </a:lnTo>
                <a:lnTo>
                  <a:pt x="248" y="197"/>
                </a:lnTo>
                <a:lnTo>
                  <a:pt x="277" y="174"/>
                </a:lnTo>
                <a:lnTo>
                  <a:pt x="305" y="151"/>
                </a:lnTo>
                <a:lnTo>
                  <a:pt x="334" y="130"/>
                </a:lnTo>
                <a:lnTo>
                  <a:pt x="366" y="110"/>
                </a:lnTo>
                <a:lnTo>
                  <a:pt x="397" y="92"/>
                </a:lnTo>
                <a:lnTo>
                  <a:pt x="430" y="75"/>
                </a:lnTo>
                <a:lnTo>
                  <a:pt x="464" y="59"/>
                </a:lnTo>
                <a:lnTo>
                  <a:pt x="498" y="46"/>
                </a:lnTo>
                <a:lnTo>
                  <a:pt x="533" y="35"/>
                </a:lnTo>
                <a:lnTo>
                  <a:pt x="569" y="24"/>
                </a:lnTo>
                <a:lnTo>
                  <a:pt x="606" y="16"/>
                </a:lnTo>
                <a:lnTo>
                  <a:pt x="643" y="9"/>
                </a:lnTo>
                <a:lnTo>
                  <a:pt x="682" y="4"/>
                </a:lnTo>
                <a:lnTo>
                  <a:pt x="720" y="2"/>
                </a:lnTo>
                <a:lnTo>
                  <a:pt x="758" y="0"/>
                </a:lnTo>
                <a:lnTo>
                  <a:pt x="758" y="0"/>
                </a:lnTo>
                <a:lnTo>
                  <a:pt x="798" y="2"/>
                </a:lnTo>
                <a:lnTo>
                  <a:pt x="836" y="4"/>
                </a:lnTo>
                <a:lnTo>
                  <a:pt x="874" y="9"/>
                </a:lnTo>
                <a:lnTo>
                  <a:pt x="912" y="16"/>
                </a:lnTo>
                <a:lnTo>
                  <a:pt x="948" y="24"/>
                </a:lnTo>
                <a:lnTo>
                  <a:pt x="985" y="35"/>
                </a:lnTo>
                <a:lnTo>
                  <a:pt x="1020" y="46"/>
                </a:lnTo>
                <a:lnTo>
                  <a:pt x="1054" y="59"/>
                </a:lnTo>
                <a:lnTo>
                  <a:pt x="1088" y="75"/>
                </a:lnTo>
                <a:lnTo>
                  <a:pt x="1120" y="92"/>
                </a:lnTo>
                <a:lnTo>
                  <a:pt x="1152" y="110"/>
                </a:lnTo>
                <a:lnTo>
                  <a:pt x="1183" y="130"/>
                </a:lnTo>
                <a:lnTo>
                  <a:pt x="1213" y="151"/>
                </a:lnTo>
                <a:lnTo>
                  <a:pt x="1241" y="174"/>
                </a:lnTo>
                <a:lnTo>
                  <a:pt x="1269" y="197"/>
                </a:lnTo>
                <a:lnTo>
                  <a:pt x="1296" y="222"/>
                </a:lnTo>
                <a:lnTo>
                  <a:pt x="1320" y="249"/>
                </a:lnTo>
                <a:lnTo>
                  <a:pt x="1344" y="276"/>
                </a:lnTo>
                <a:lnTo>
                  <a:pt x="1366" y="306"/>
                </a:lnTo>
                <a:lnTo>
                  <a:pt x="1388" y="335"/>
                </a:lnTo>
                <a:lnTo>
                  <a:pt x="1408" y="366"/>
                </a:lnTo>
                <a:lnTo>
                  <a:pt x="1426" y="397"/>
                </a:lnTo>
                <a:lnTo>
                  <a:pt x="1443" y="430"/>
                </a:lnTo>
                <a:lnTo>
                  <a:pt x="1458" y="463"/>
                </a:lnTo>
                <a:lnTo>
                  <a:pt x="1471" y="498"/>
                </a:lnTo>
                <a:lnTo>
                  <a:pt x="1483" y="533"/>
                </a:lnTo>
                <a:lnTo>
                  <a:pt x="1494" y="569"/>
                </a:lnTo>
                <a:lnTo>
                  <a:pt x="1502" y="606"/>
                </a:lnTo>
                <a:lnTo>
                  <a:pt x="1509" y="644"/>
                </a:lnTo>
                <a:lnTo>
                  <a:pt x="1514" y="681"/>
                </a:lnTo>
                <a:lnTo>
                  <a:pt x="1516" y="720"/>
                </a:lnTo>
                <a:lnTo>
                  <a:pt x="1517" y="759"/>
                </a:lnTo>
                <a:lnTo>
                  <a:pt x="1517" y="759"/>
                </a:lnTo>
                <a:close/>
              </a:path>
            </a:pathLst>
          </a:custGeom>
          <a:solidFill>
            <a:srgbClr val="397BC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0" name="Freeform 7">
            <a:extLst>
              <a:ext uri="{FF2B5EF4-FFF2-40B4-BE49-F238E27FC236}">
                <a16:creationId xmlns:a16="http://schemas.microsoft.com/office/drawing/2014/main" id="{30B36761-C921-4F85-9796-E1AA508B334F}"/>
              </a:ext>
            </a:extLst>
          </p:cNvPr>
          <p:cNvSpPr>
            <a:spLocks/>
          </p:cNvSpPr>
          <p:nvPr/>
        </p:nvSpPr>
        <p:spPr bwMode="auto">
          <a:xfrm>
            <a:off x="4674265" y="2812445"/>
            <a:ext cx="189255" cy="188011"/>
          </a:xfrm>
          <a:custGeom>
            <a:avLst/>
            <a:gdLst>
              <a:gd name="T0" fmla="*/ 758 w 759"/>
              <a:gd name="T1" fmla="*/ 400 h 759"/>
              <a:gd name="T2" fmla="*/ 751 w 759"/>
              <a:gd name="T3" fmla="*/ 456 h 759"/>
              <a:gd name="T4" fmla="*/ 735 w 759"/>
              <a:gd name="T5" fmla="*/ 510 h 759"/>
              <a:gd name="T6" fmla="*/ 713 w 759"/>
              <a:gd name="T7" fmla="*/ 561 h 759"/>
              <a:gd name="T8" fmla="*/ 684 w 759"/>
              <a:gd name="T9" fmla="*/ 607 h 759"/>
              <a:gd name="T10" fmla="*/ 647 w 759"/>
              <a:gd name="T11" fmla="*/ 648 h 759"/>
              <a:gd name="T12" fmla="*/ 606 w 759"/>
              <a:gd name="T13" fmla="*/ 684 h 759"/>
              <a:gd name="T14" fmla="*/ 560 w 759"/>
              <a:gd name="T15" fmla="*/ 713 h 759"/>
              <a:gd name="T16" fmla="*/ 510 w 759"/>
              <a:gd name="T17" fmla="*/ 737 h 759"/>
              <a:gd name="T18" fmla="*/ 456 w 759"/>
              <a:gd name="T19" fmla="*/ 752 h 759"/>
              <a:gd name="T20" fmla="*/ 398 w 759"/>
              <a:gd name="T21" fmla="*/ 759 h 759"/>
              <a:gd name="T22" fmla="*/ 360 w 759"/>
              <a:gd name="T23" fmla="*/ 759 h 759"/>
              <a:gd name="T24" fmla="*/ 303 w 759"/>
              <a:gd name="T25" fmla="*/ 752 h 759"/>
              <a:gd name="T26" fmla="*/ 249 w 759"/>
              <a:gd name="T27" fmla="*/ 737 h 759"/>
              <a:gd name="T28" fmla="*/ 198 w 759"/>
              <a:gd name="T29" fmla="*/ 713 h 759"/>
              <a:gd name="T30" fmla="*/ 152 w 759"/>
              <a:gd name="T31" fmla="*/ 684 h 759"/>
              <a:gd name="T32" fmla="*/ 111 w 759"/>
              <a:gd name="T33" fmla="*/ 648 h 759"/>
              <a:gd name="T34" fmla="*/ 76 w 759"/>
              <a:gd name="T35" fmla="*/ 607 h 759"/>
              <a:gd name="T36" fmla="*/ 46 w 759"/>
              <a:gd name="T37" fmla="*/ 561 h 759"/>
              <a:gd name="T38" fmla="*/ 23 w 759"/>
              <a:gd name="T39" fmla="*/ 510 h 759"/>
              <a:gd name="T40" fmla="*/ 7 w 759"/>
              <a:gd name="T41" fmla="*/ 456 h 759"/>
              <a:gd name="T42" fmla="*/ 0 w 759"/>
              <a:gd name="T43" fmla="*/ 400 h 759"/>
              <a:gd name="T44" fmla="*/ 0 w 759"/>
              <a:gd name="T45" fmla="*/ 361 h 759"/>
              <a:gd name="T46" fmla="*/ 7 w 759"/>
              <a:gd name="T47" fmla="*/ 303 h 759"/>
              <a:gd name="T48" fmla="*/ 23 w 759"/>
              <a:gd name="T49" fmla="*/ 250 h 759"/>
              <a:gd name="T50" fmla="*/ 46 w 759"/>
              <a:gd name="T51" fmla="*/ 199 h 759"/>
              <a:gd name="T52" fmla="*/ 76 w 759"/>
              <a:gd name="T53" fmla="*/ 153 h 759"/>
              <a:gd name="T54" fmla="*/ 111 w 759"/>
              <a:gd name="T55" fmla="*/ 112 h 759"/>
              <a:gd name="T56" fmla="*/ 152 w 759"/>
              <a:gd name="T57" fmla="*/ 76 h 759"/>
              <a:gd name="T58" fmla="*/ 198 w 759"/>
              <a:gd name="T59" fmla="*/ 46 h 759"/>
              <a:gd name="T60" fmla="*/ 249 w 759"/>
              <a:gd name="T61" fmla="*/ 24 h 759"/>
              <a:gd name="T62" fmla="*/ 303 w 759"/>
              <a:gd name="T63" fmla="*/ 9 h 759"/>
              <a:gd name="T64" fmla="*/ 360 w 759"/>
              <a:gd name="T65" fmla="*/ 2 h 759"/>
              <a:gd name="T66" fmla="*/ 398 w 759"/>
              <a:gd name="T67" fmla="*/ 2 h 759"/>
              <a:gd name="T68" fmla="*/ 456 w 759"/>
              <a:gd name="T69" fmla="*/ 9 h 759"/>
              <a:gd name="T70" fmla="*/ 510 w 759"/>
              <a:gd name="T71" fmla="*/ 24 h 759"/>
              <a:gd name="T72" fmla="*/ 560 w 759"/>
              <a:gd name="T73" fmla="*/ 46 h 759"/>
              <a:gd name="T74" fmla="*/ 606 w 759"/>
              <a:gd name="T75" fmla="*/ 76 h 759"/>
              <a:gd name="T76" fmla="*/ 647 w 759"/>
              <a:gd name="T77" fmla="*/ 112 h 759"/>
              <a:gd name="T78" fmla="*/ 684 w 759"/>
              <a:gd name="T79" fmla="*/ 153 h 759"/>
              <a:gd name="T80" fmla="*/ 713 w 759"/>
              <a:gd name="T81" fmla="*/ 199 h 759"/>
              <a:gd name="T82" fmla="*/ 735 w 759"/>
              <a:gd name="T83" fmla="*/ 250 h 759"/>
              <a:gd name="T84" fmla="*/ 751 w 759"/>
              <a:gd name="T85" fmla="*/ 303 h 759"/>
              <a:gd name="T86" fmla="*/ 758 w 759"/>
              <a:gd name="T87" fmla="*/ 361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59" h="759">
                <a:moveTo>
                  <a:pt x="759" y="380"/>
                </a:moveTo>
                <a:lnTo>
                  <a:pt x="759" y="380"/>
                </a:lnTo>
                <a:lnTo>
                  <a:pt x="758" y="400"/>
                </a:lnTo>
                <a:lnTo>
                  <a:pt x="757" y="419"/>
                </a:lnTo>
                <a:lnTo>
                  <a:pt x="754" y="437"/>
                </a:lnTo>
                <a:lnTo>
                  <a:pt x="751" y="456"/>
                </a:lnTo>
                <a:lnTo>
                  <a:pt x="747" y="475"/>
                </a:lnTo>
                <a:lnTo>
                  <a:pt x="741" y="493"/>
                </a:lnTo>
                <a:lnTo>
                  <a:pt x="735" y="510"/>
                </a:lnTo>
                <a:lnTo>
                  <a:pt x="728" y="528"/>
                </a:lnTo>
                <a:lnTo>
                  <a:pt x="721" y="545"/>
                </a:lnTo>
                <a:lnTo>
                  <a:pt x="713" y="561"/>
                </a:lnTo>
                <a:lnTo>
                  <a:pt x="704" y="576"/>
                </a:lnTo>
                <a:lnTo>
                  <a:pt x="694" y="592"/>
                </a:lnTo>
                <a:lnTo>
                  <a:pt x="684" y="607"/>
                </a:lnTo>
                <a:lnTo>
                  <a:pt x="672" y="621"/>
                </a:lnTo>
                <a:lnTo>
                  <a:pt x="660" y="635"/>
                </a:lnTo>
                <a:lnTo>
                  <a:pt x="647" y="648"/>
                </a:lnTo>
                <a:lnTo>
                  <a:pt x="634" y="661"/>
                </a:lnTo>
                <a:lnTo>
                  <a:pt x="621" y="673"/>
                </a:lnTo>
                <a:lnTo>
                  <a:pt x="606" y="684"/>
                </a:lnTo>
                <a:lnTo>
                  <a:pt x="592" y="694"/>
                </a:lnTo>
                <a:lnTo>
                  <a:pt x="576" y="705"/>
                </a:lnTo>
                <a:lnTo>
                  <a:pt x="560" y="713"/>
                </a:lnTo>
                <a:lnTo>
                  <a:pt x="543" y="723"/>
                </a:lnTo>
                <a:lnTo>
                  <a:pt x="527" y="730"/>
                </a:lnTo>
                <a:lnTo>
                  <a:pt x="510" y="737"/>
                </a:lnTo>
                <a:lnTo>
                  <a:pt x="493" y="743"/>
                </a:lnTo>
                <a:lnTo>
                  <a:pt x="474" y="747"/>
                </a:lnTo>
                <a:lnTo>
                  <a:pt x="456" y="752"/>
                </a:lnTo>
                <a:lnTo>
                  <a:pt x="437" y="756"/>
                </a:lnTo>
                <a:lnTo>
                  <a:pt x="418" y="758"/>
                </a:lnTo>
                <a:lnTo>
                  <a:pt x="398" y="759"/>
                </a:lnTo>
                <a:lnTo>
                  <a:pt x="380" y="759"/>
                </a:lnTo>
                <a:lnTo>
                  <a:pt x="380" y="759"/>
                </a:lnTo>
                <a:lnTo>
                  <a:pt x="360" y="759"/>
                </a:lnTo>
                <a:lnTo>
                  <a:pt x="341" y="758"/>
                </a:lnTo>
                <a:lnTo>
                  <a:pt x="322" y="756"/>
                </a:lnTo>
                <a:lnTo>
                  <a:pt x="303" y="752"/>
                </a:lnTo>
                <a:lnTo>
                  <a:pt x="284" y="747"/>
                </a:lnTo>
                <a:lnTo>
                  <a:pt x="266" y="743"/>
                </a:lnTo>
                <a:lnTo>
                  <a:pt x="249" y="737"/>
                </a:lnTo>
                <a:lnTo>
                  <a:pt x="231" y="730"/>
                </a:lnTo>
                <a:lnTo>
                  <a:pt x="215" y="723"/>
                </a:lnTo>
                <a:lnTo>
                  <a:pt x="198" y="713"/>
                </a:lnTo>
                <a:lnTo>
                  <a:pt x="183" y="705"/>
                </a:lnTo>
                <a:lnTo>
                  <a:pt x="168" y="694"/>
                </a:lnTo>
                <a:lnTo>
                  <a:pt x="152" y="684"/>
                </a:lnTo>
                <a:lnTo>
                  <a:pt x="138" y="673"/>
                </a:lnTo>
                <a:lnTo>
                  <a:pt x="124" y="661"/>
                </a:lnTo>
                <a:lnTo>
                  <a:pt x="111" y="648"/>
                </a:lnTo>
                <a:lnTo>
                  <a:pt x="98" y="635"/>
                </a:lnTo>
                <a:lnTo>
                  <a:pt x="86" y="621"/>
                </a:lnTo>
                <a:lnTo>
                  <a:pt x="76" y="607"/>
                </a:lnTo>
                <a:lnTo>
                  <a:pt x="65" y="592"/>
                </a:lnTo>
                <a:lnTo>
                  <a:pt x="54" y="576"/>
                </a:lnTo>
                <a:lnTo>
                  <a:pt x="46" y="561"/>
                </a:lnTo>
                <a:lnTo>
                  <a:pt x="38" y="545"/>
                </a:lnTo>
                <a:lnTo>
                  <a:pt x="30" y="528"/>
                </a:lnTo>
                <a:lnTo>
                  <a:pt x="23" y="510"/>
                </a:lnTo>
                <a:lnTo>
                  <a:pt x="17" y="493"/>
                </a:lnTo>
                <a:lnTo>
                  <a:pt x="12" y="475"/>
                </a:lnTo>
                <a:lnTo>
                  <a:pt x="7" y="456"/>
                </a:lnTo>
                <a:lnTo>
                  <a:pt x="5" y="437"/>
                </a:lnTo>
                <a:lnTo>
                  <a:pt x="3" y="419"/>
                </a:lnTo>
                <a:lnTo>
                  <a:pt x="0" y="400"/>
                </a:lnTo>
                <a:lnTo>
                  <a:pt x="0" y="380"/>
                </a:lnTo>
                <a:lnTo>
                  <a:pt x="0" y="380"/>
                </a:lnTo>
                <a:lnTo>
                  <a:pt x="0" y="361"/>
                </a:lnTo>
                <a:lnTo>
                  <a:pt x="3" y="341"/>
                </a:lnTo>
                <a:lnTo>
                  <a:pt x="5" y="322"/>
                </a:lnTo>
                <a:lnTo>
                  <a:pt x="7" y="303"/>
                </a:lnTo>
                <a:lnTo>
                  <a:pt x="12" y="285"/>
                </a:lnTo>
                <a:lnTo>
                  <a:pt x="17" y="268"/>
                </a:lnTo>
                <a:lnTo>
                  <a:pt x="23" y="250"/>
                </a:lnTo>
                <a:lnTo>
                  <a:pt x="30" y="232"/>
                </a:lnTo>
                <a:lnTo>
                  <a:pt x="38" y="216"/>
                </a:lnTo>
                <a:lnTo>
                  <a:pt x="46" y="199"/>
                </a:lnTo>
                <a:lnTo>
                  <a:pt x="54" y="183"/>
                </a:lnTo>
                <a:lnTo>
                  <a:pt x="65" y="168"/>
                </a:lnTo>
                <a:lnTo>
                  <a:pt x="76" y="153"/>
                </a:lnTo>
                <a:lnTo>
                  <a:pt x="86" y="139"/>
                </a:lnTo>
                <a:lnTo>
                  <a:pt x="98" y="125"/>
                </a:lnTo>
                <a:lnTo>
                  <a:pt x="111" y="112"/>
                </a:lnTo>
                <a:lnTo>
                  <a:pt x="124" y="99"/>
                </a:lnTo>
                <a:lnTo>
                  <a:pt x="138" y="88"/>
                </a:lnTo>
                <a:lnTo>
                  <a:pt x="152" y="76"/>
                </a:lnTo>
                <a:lnTo>
                  <a:pt x="168" y="65"/>
                </a:lnTo>
                <a:lnTo>
                  <a:pt x="183" y="56"/>
                </a:lnTo>
                <a:lnTo>
                  <a:pt x="198" y="46"/>
                </a:lnTo>
                <a:lnTo>
                  <a:pt x="215" y="38"/>
                </a:lnTo>
                <a:lnTo>
                  <a:pt x="231" y="31"/>
                </a:lnTo>
                <a:lnTo>
                  <a:pt x="249" y="24"/>
                </a:lnTo>
                <a:lnTo>
                  <a:pt x="266" y="18"/>
                </a:lnTo>
                <a:lnTo>
                  <a:pt x="284" y="12"/>
                </a:lnTo>
                <a:lnTo>
                  <a:pt x="303" y="9"/>
                </a:lnTo>
                <a:lnTo>
                  <a:pt x="322" y="5"/>
                </a:lnTo>
                <a:lnTo>
                  <a:pt x="341" y="3"/>
                </a:lnTo>
                <a:lnTo>
                  <a:pt x="360" y="2"/>
                </a:lnTo>
                <a:lnTo>
                  <a:pt x="380" y="0"/>
                </a:lnTo>
                <a:lnTo>
                  <a:pt x="380" y="0"/>
                </a:lnTo>
                <a:lnTo>
                  <a:pt x="398" y="2"/>
                </a:lnTo>
                <a:lnTo>
                  <a:pt x="418" y="3"/>
                </a:lnTo>
                <a:lnTo>
                  <a:pt x="437" y="5"/>
                </a:lnTo>
                <a:lnTo>
                  <a:pt x="456" y="9"/>
                </a:lnTo>
                <a:lnTo>
                  <a:pt x="474" y="12"/>
                </a:lnTo>
                <a:lnTo>
                  <a:pt x="493" y="18"/>
                </a:lnTo>
                <a:lnTo>
                  <a:pt x="510" y="24"/>
                </a:lnTo>
                <a:lnTo>
                  <a:pt x="527" y="31"/>
                </a:lnTo>
                <a:lnTo>
                  <a:pt x="543" y="38"/>
                </a:lnTo>
                <a:lnTo>
                  <a:pt x="560" y="46"/>
                </a:lnTo>
                <a:lnTo>
                  <a:pt x="576" y="56"/>
                </a:lnTo>
                <a:lnTo>
                  <a:pt x="592" y="65"/>
                </a:lnTo>
                <a:lnTo>
                  <a:pt x="606" y="76"/>
                </a:lnTo>
                <a:lnTo>
                  <a:pt x="621" y="88"/>
                </a:lnTo>
                <a:lnTo>
                  <a:pt x="634" y="99"/>
                </a:lnTo>
                <a:lnTo>
                  <a:pt x="647" y="112"/>
                </a:lnTo>
                <a:lnTo>
                  <a:pt x="660" y="125"/>
                </a:lnTo>
                <a:lnTo>
                  <a:pt x="672" y="139"/>
                </a:lnTo>
                <a:lnTo>
                  <a:pt x="684" y="153"/>
                </a:lnTo>
                <a:lnTo>
                  <a:pt x="694" y="168"/>
                </a:lnTo>
                <a:lnTo>
                  <a:pt x="704" y="183"/>
                </a:lnTo>
                <a:lnTo>
                  <a:pt x="713" y="199"/>
                </a:lnTo>
                <a:lnTo>
                  <a:pt x="721" y="216"/>
                </a:lnTo>
                <a:lnTo>
                  <a:pt x="728" y="232"/>
                </a:lnTo>
                <a:lnTo>
                  <a:pt x="735" y="250"/>
                </a:lnTo>
                <a:lnTo>
                  <a:pt x="741" y="268"/>
                </a:lnTo>
                <a:lnTo>
                  <a:pt x="747" y="285"/>
                </a:lnTo>
                <a:lnTo>
                  <a:pt x="751" y="303"/>
                </a:lnTo>
                <a:lnTo>
                  <a:pt x="754" y="322"/>
                </a:lnTo>
                <a:lnTo>
                  <a:pt x="757" y="341"/>
                </a:lnTo>
                <a:lnTo>
                  <a:pt x="758" y="361"/>
                </a:lnTo>
                <a:lnTo>
                  <a:pt x="759" y="380"/>
                </a:lnTo>
                <a:lnTo>
                  <a:pt x="759" y="380"/>
                </a:lnTo>
                <a:close/>
              </a:path>
            </a:pathLst>
          </a:custGeom>
          <a:solidFill>
            <a:srgbClr val="6A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1" name="Freeform 8">
            <a:extLst>
              <a:ext uri="{FF2B5EF4-FFF2-40B4-BE49-F238E27FC236}">
                <a16:creationId xmlns:a16="http://schemas.microsoft.com/office/drawing/2014/main" id="{96A3869B-E471-413C-9AEF-8E1A30B793AC}"/>
              </a:ext>
            </a:extLst>
          </p:cNvPr>
          <p:cNvSpPr>
            <a:spLocks/>
          </p:cNvSpPr>
          <p:nvPr/>
        </p:nvSpPr>
        <p:spPr bwMode="auto">
          <a:xfrm>
            <a:off x="5509728" y="2812445"/>
            <a:ext cx="189255" cy="188011"/>
          </a:xfrm>
          <a:custGeom>
            <a:avLst/>
            <a:gdLst>
              <a:gd name="T0" fmla="*/ 757 w 757"/>
              <a:gd name="T1" fmla="*/ 400 h 759"/>
              <a:gd name="T2" fmla="*/ 750 w 757"/>
              <a:gd name="T3" fmla="*/ 456 h 759"/>
              <a:gd name="T4" fmla="*/ 735 w 757"/>
              <a:gd name="T5" fmla="*/ 510 h 759"/>
              <a:gd name="T6" fmla="*/ 712 w 757"/>
              <a:gd name="T7" fmla="*/ 561 h 759"/>
              <a:gd name="T8" fmla="*/ 682 w 757"/>
              <a:gd name="T9" fmla="*/ 607 h 759"/>
              <a:gd name="T10" fmla="*/ 647 w 757"/>
              <a:gd name="T11" fmla="*/ 648 h 759"/>
              <a:gd name="T12" fmla="*/ 605 w 757"/>
              <a:gd name="T13" fmla="*/ 684 h 759"/>
              <a:gd name="T14" fmla="*/ 559 w 757"/>
              <a:gd name="T15" fmla="*/ 713 h 759"/>
              <a:gd name="T16" fmla="*/ 509 w 757"/>
              <a:gd name="T17" fmla="*/ 737 h 759"/>
              <a:gd name="T18" fmla="*/ 454 w 757"/>
              <a:gd name="T19" fmla="*/ 752 h 759"/>
              <a:gd name="T20" fmla="*/ 398 w 757"/>
              <a:gd name="T21" fmla="*/ 759 h 759"/>
              <a:gd name="T22" fmla="*/ 359 w 757"/>
              <a:gd name="T23" fmla="*/ 759 h 759"/>
              <a:gd name="T24" fmla="*/ 303 w 757"/>
              <a:gd name="T25" fmla="*/ 752 h 759"/>
              <a:gd name="T26" fmla="*/ 248 w 757"/>
              <a:gd name="T27" fmla="*/ 737 h 759"/>
              <a:gd name="T28" fmla="*/ 198 w 757"/>
              <a:gd name="T29" fmla="*/ 713 h 759"/>
              <a:gd name="T30" fmla="*/ 152 w 757"/>
              <a:gd name="T31" fmla="*/ 684 h 759"/>
              <a:gd name="T32" fmla="*/ 110 w 757"/>
              <a:gd name="T33" fmla="*/ 648 h 759"/>
              <a:gd name="T34" fmla="*/ 74 w 757"/>
              <a:gd name="T35" fmla="*/ 607 h 759"/>
              <a:gd name="T36" fmla="*/ 45 w 757"/>
              <a:gd name="T37" fmla="*/ 561 h 759"/>
              <a:gd name="T38" fmla="*/ 22 w 757"/>
              <a:gd name="T39" fmla="*/ 510 h 759"/>
              <a:gd name="T40" fmla="*/ 7 w 757"/>
              <a:gd name="T41" fmla="*/ 456 h 759"/>
              <a:gd name="T42" fmla="*/ 0 w 757"/>
              <a:gd name="T43" fmla="*/ 400 h 759"/>
              <a:gd name="T44" fmla="*/ 0 w 757"/>
              <a:gd name="T45" fmla="*/ 361 h 759"/>
              <a:gd name="T46" fmla="*/ 7 w 757"/>
              <a:gd name="T47" fmla="*/ 303 h 759"/>
              <a:gd name="T48" fmla="*/ 22 w 757"/>
              <a:gd name="T49" fmla="*/ 250 h 759"/>
              <a:gd name="T50" fmla="*/ 45 w 757"/>
              <a:gd name="T51" fmla="*/ 199 h 759"/>
              <a:gd name="T52" fmla="*/ 74 w 757"/>
              <a:gd name="T53" fmla="*/ 153 h 759"/>
              <a:gd name="T54" fmla="*/ 110 w 757"/>
              <a:gd name="T55" fmla="*/ 112 h 759"/>
              <a:gd name="T56" fmla="*/ 152 w 757"/>
              <a:gd name="T57" fmla="*/ 76 h 759"/>
              <a:gd name="T58" fmla="*/ 198 w 757"/>
              <a:gd name="T59" fmla="*/ 46 h 759"/>
              <a:gd name="T60" fmla="*/ 248 w 757"/>
              <a:gd name="T61" fmla="*/ 24 h 759"/>
              <a:gd name="T62" fmla="*/ 303 w 757"/>
              <a:gd name="T63" fmla="*/ 9 h 759"/>
              <a:gd name="T64" fmla="*/ 359 w 757"/>
              <a:gd name="T65" fmla="*/ 2 h 759"/>
              <a:gd name="T66" fmla="*/ 398 w 757"/>
              <a:gd name="T67" fmla="*/ 2 h 759"/>
              <a:gd name="T68" fmla="*/ 454 w 757"/>
              <a:gd name="T69" fmla="*/ 9 h 759"/>
              <a:gd name="T70" fmla="*/ 509 w 757"/>
              <a:gd name="T71" fmla="*/ 24 h 759"/>
              <a:gd name="T72" fmla="*/ 559 w 757"/>
              <a:gd name="T73" fmla="*/ 46 h 759"/>
              <a:gd name="T74" fmla="*/ 605 w 757"/>
              <a:gd name="T75" fmla="*/ 76 h 759"/>
              <a:gd name="T76" fmla="*/ 647 w 757"/>
              <a:gd name="T77" fmla="*/ 112 h 759"/>
              <a:gd name="T78" fmla="*/ 682 w 757"/>
              <a:gd name="T79" fmla="*/ 153 h 759"/>
              <a:gd name="T80" fmla="*/ 712 w 757"/>
              <a:gd name="T81" fmla="*/ 199 h 759"/>
              <a:gd name="T82" fmla="*/ 735 w 757"/>
              <a:gd name="T83" fmla="*/ 250 h 759"/>
              <a:gd name="T84" fmla="*/ 750 w 757"/>
              <a:gd name="T85" fmla="*/ 303 h 759"/>
              <a:gd name="T86" fmla="*/ 757 w 757"/>
              <a:gd name="T87" fmla="*/ 361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57" h="759">
                <a:moveTo>
                  <a:pt x="757" y="380"/>
                </a:moveTo>
                <a:lnTo>
                  <a:pt x="757" y="380"/>
                </a:lnTo>
                <a:lnTo>
                  <a:pt x="757" y="400"/>
                </a:lnTo>
                <a:lnTo>
                  <a:pt x="756" y="419"/>
                </a:lnTo>
                <a:lnTo>
                  <a:pt x="754" y="437"/>
                </a:lnTo>
                <a:lnTo>
                  <a:pt x="750" y="456"/>
                </a:lnTo>
                <a:lnTo>
                  <a:pt x="745" y="475"/>
                </a:lnTo>
                <a:lnTo>
                  <a:pt x="741" y="493"/>
                </a:lnTo>
                <a:lnTo>
                  <a:pt x="735" y="510"/>
                </a:lnTo>
                <a:lnTo>
                  <a:pt x="728" y="528"/>
                </a:lnTo>
                <a:lnTo>
                  <a:pt x="721" y="545"/>
                </a:lnTo>
                <a:lnTo>
                  <a:pt x="712" y="561"/>
                </a:lnTo>
                <a:lnTo>
                  <a:pt x="703" y="576"/>
                </a:lnTo>
                <a:lnTo>
                  <a:pt x="692" y="592"/>
                </a:lnTo>
                <a:lnTo>
                  <a:pt x="682" y="607"/>
                </a:lnTo>
                <a:lnTo>
                  <a:pt x="671" y="621"/>
                </a:lnTo>
                <a:lnTo>
                  <a:pt x="659" y="635"/>
                </a:lnTo>
                <a:lnTo>
                  <a:pt x="647" y="648"/>
                </a:lnTo>
                <a:lnTo>
                  <a:pt x="634" y="661"/>
                </a:lnTo>
                <a:lnTo>
                  <a:pt x="619" y="673"/>
                </a:lnTo>
                <a:lnTo>
                  <a:pt x="605" y="684"/>
                </a:lnTo>
                <a:lnTo>
                  <a:pt x="591" y="694"/>
                </a:lnTo>
                <a:lnTo>
                  <a:pt x="575" y="705"/>
                </a:lnTo>
                <a:lnTo>
                  <a:pt x="559" y="713"/>
                </a:lnTo>
                <a:lnTo>
                  <a:pt x="543" y="723"/>
                </a:lnTo>
                <a:lnTo>
                  <a:pt x="526" y="730"/>
                </a:lnTo>
                <a:lnTo>
                  <a:pt x="509" y="737"/>
                </a:lnTo>
                <a:lnTo>
                  <a:pt x="491" y="743"/>
                </a:lnTo>
                <a:lnTo>
                  <a:pt x="473" y="747"/>
                </a:lnTo>
                <a:lnTo>
                  <a:pt x="454" y="752"/>
                </a:lnTo>
                <a:lnTo>
                  <a:pt x="437" y="756"/>
                </a:lnTo>
                <a:lnTo>
                  <a:pt x="417" y="758"/>
                </a:lnTo>
                <a:lnTo>
                  <a:pt x="398" y="759"/>
                </a:lnTo>
                <a:lnTo>
                  <a:pt x="378" y="759"/>
                </a:lnTo>
                <a:lnTo>
                  <a:pt x="378" y="759"/>
                </a:lnTo>
                <a:lnTo>
                  <a:pt x="359" y="759"/>
                </a:lnTo>
                <a:lnTo>
                  <a:pt x="340" y="758"/>
                </a:lnTo>
                <a:lnTo>
                  <a:pt x="320" y="756"/>
                </a:lnTo>
                <a:lnTo>
                  <a:pt x="303" y="752"/>
                </a:lnTo>
                <a:lnTo>
                  <a:pt x="284" y="747"/>
                </a:lnTo>
                <a:lnTo>
                  <a:pt x="266" y="743"/>
                </a:lnTo>
                <a:lnTo>
                  <a:pt x="248" y="737"/>
                </a:lnTo>
                <a:lnTo>
                  <a:pt x="231" y="730"/>
                </a:lnTo>
                <a:lnTo>
                  <a:pt x="214" y="723"/>
                </a:lnTo>
                <a:lnTo>
                  <a:pt x="198" y="713"/>
                </a:lnTo>
                <a:lnTo>
                  <a:pt x="182" y="705"/>
                </a:lnTo>
                <a:lnTo>
                  <a:pt x="166" y="694"/>
                </a:lnTo>
                <a:lnTo>
                  <a:pt x="152" y="684"/>
                </a:lnTo>
                <a:lnTo>
                  <a:pt x="138" y="673"/>
                </a:lnTo>
                <a:lnTo>
                  <a:pt x="123" y="661"/>
                </a:lnTo>
                <a:lnTo>
                  <a:pt x="110" y="648"/>
                </a:lnTo>
                <a:lnTo>
                  <a:pt x="98" y="635"/>
                </a:lnTo>
                <a:lnTo>
                  <a:pt x="86" y="621"/>
                </a:lnTo>
                <a:lnTo>
                  <a:pt x="74" y="607"/>
                </a:lnTo>
                <a:lnTo>
                  <a:pt x="65" y="592"/>
                </a:lnTo>
                <a:lnTo>
                  <a:pt x="54" y="576"/>
                </a:lnTo>
                <a:lnTo>
                  <a:pt x="45" y="561"/>
                </a:lnTo>
                <a:lnTo>
                  <a:pt x="36" y="545"/>
                </a:lnTo>
                <a:lnTo>
                  <a:pt x="29" y="528"/>
                </a:lnTo>
                <a:lnTo>
                  <a:pt x="22" y="510"/>
                </a:lnTo>
                <a:lnTo>
                  <a:pt x="16" y="493"/>
                </a:lnTo>
                <a:lnTo>
                  <a:pt x="12" y="475"/>
                </a:lnTo>
                <a:lnTo>
                  <a:pt x="7" y="456"/>
                </a:lnTo>
                <a:lnTo>
                  <a:pt x="3" y="437"/>
                </a:lnTo>
                <a:lnTo>
                  <a:pt x="1" y="419"/>
                </a:lnTo>
                <a:lnTo>
                  <a:pt x="0" y="400"/>
                </a:lnTo>
                <a:lnTo>
                  <a:pt x="0" y="380"/>
                </a:lnTo>
                <a:lnTo>
                  <a:pt x="0" y="380"/>
                </a:lnTo>
                <a:lnTo>
                  <a:pt x="0" y="361"/>
                </a:lnTo>
                <a:lnTo>
                  <a:pt x="1" y="341"/>
                </a:lnTo>
                <a:lnTo>
                  <a:pt x="3" y="322"/>
                </a:lnTo>
                <a:lnTo>
                  <a:pt x="7" y="303"/>
                </a:lnTo>
                <a:lnTo>
                  <a:pt x="12" y="285"/>
                </a:lnTo>
                <a:lnTo>
                  <a:pt x="16" y="268"/>
                </a:lnTo>
                <a:lnTo>
                  <a:pt x="22" y="250"/>
                </a:lnTo>
                <a:lnTo>
                  <a:pt x="29" y="232"/>
                </a:lnTo>
                <a:lnTo>
                  <a:pt x="36" y="216"/>
                </a:lnTo>
                <a:lnTo>
                  <a:pt x="45" y="199"/>
                </a:lnTo>
                <a:lnTo>
                  <a:pt x="54" y="183"/>
                </a:lnTo>
                <a:lnTo>
                  <a:pt x="65" y="168"/>
                </a:lnTo>
                <a:lnTo>
                  <a:pt x="74" y="153"/>
                </a:lnTo>
                <a:lnTo>
                  <a:pt x="86" y="139"/>
                </a:lnTo>
                <a:lnTo>
                  <a:pt x="98" y="125"/>
                </a:lnTo>
                <a:lnTo>
                  <a:pt x="110" y="112"/>
                </a:lnTo>
                <a:lnTo>
                  <a:pt x="123" y="99"/>
                </a:lnTo>
                <a:lnTo>
                  <a:pt x="138" y="88"/>
                </a:lnTo>
                <a:lnTo>
                  <a:pt x="152" y="76"/>
                </a:lnTo>
                <a:lnTo>
                  <a:pt x="166" y="65"/>
                </a:lnTo>
                <a:lnTo>
                  <a:pt x="182" y="56"/>
                </a:lnTo>
                <a:lnTo>
                  <a:pt x="198" y="46"/>
                </a:lnTo>
                <a:lnTo>
                  <a:pt x="214" y="38"/>
                </a:lnTo>
                <a:lnTo>
                  <a:pt x="231" y="31"/>
                </a:lnTo>
                <a:lnTo>
                  <a:pt x="248" y="24"/>
                </a:lnTo>
                <a:lnTo>
                  <a:pt x="266" y="18"/>
                </a:lnTo>
                <a:lnTo>
                  <a:pt x="284" y="12"/>
                </a:lnTo>
                <a:lnTo>
                  <a:pt x="303" y="9"/>
                </a:lnTo>
                <a:lnTo>
                  <a:pt x="320" y="5"/>
                </a:lnTo>
                <a:lnTo>
                  <a:pt x="340" y="3"/>
                </a:lnTo>
                <a:lnTo>
                  <a:pt x="359" y="2"/>
                </a:lnTo>
                <a:lnTo>
                  <a:pt x="378" y="0"/>
                </a:lnTo>
                <a:lnTo>
                  <a:pt x="378" y="0"/>
                </a:lnTo>
                <a:lnTo>
                  <a:pt x="398" y="2"/>
                </a:lnTo>
                <a:lnTo>
                  <a:pt x="417" y="3"/>
                </a:lnTo>
                <a:lnTo>
                  <a:pt x="437" y="5"/>
                </a:lnTo>
                <a:lnTo>
                  <a:pt x="454" y="9"/>
                </a:lnTo>
                <a:lnTo>
                  <a:pt x="473" y="12"/>
                </a:lnTo>
                <a:lnTo>
                  <a:pt x="491" y="18"/>
                </a:lnTo>
                <a:lnTo>
                  <a:pt x="509" y="24"/>
                </a:lnTo>
                <a:lnTo>
                  <a:pt x="526" y="31"/>
                </a:lnTo>
                <a:lnTo>
                  <a:pt x="543" y="38"/>
                </a:lnTo>
                <a:lnTo>
                  <a:pt x="559" y="46"/>
                </a:lnTo>
                <a:lnTo>
                  <a:pt x="575" y="56"/>
                </a:lnTo>
                <a:lnTo>
                  <a:pt x="591" y="65"/>
                </a:lnTo>
                <a:lnTo>
                  <a:pt x="605" y="76"/>
                </a:lnTo>
                <a:lnTo>
                  <a:pt x="619" y="88"/>
                </a:lnTo>
                <a:lnTo>
                  <a:pt x="634" y="99"/>
                </a:lnTo>
                <a:lnTo>
                  <a:pt x="647" y="112"/>
                </a:lnTo>
                <a:lnTo>
                  <a:pt x="659" y="125"/>
                </a:lnTo>
                <a:lnTo>
                  <a:pt x="671" y="139"/>
                </a:lnTo>
                <a:lnTo>
                  <a:pt x="682" y="153"/>
                </a:lnTo>
                <a:lnTo>
                  <a:pt x="692" y="168"/>
                </a:lnTo>
                <a:lnTo>
                  <a:pt x="703" y="183"/>
                </a:lnTo>
                <a:lnTo>
                  <a:pt x="712" y="199"/>
                </a:lnTo>
                <a:lnTo>
                  <a:pt x="721" y="216"/>
                </a:lnTo>
                <a:lnTo>
                  <a:pt x="728" y="232"/>
                </a:lnTo>
                <a:lnTo>
                  <a:pt x="735" y="250"/>
                </a:lnTo>
                <a:lnTo>
                  <a:pt x="741" y="268"/>
                </a:lnTo>
                <a:lnTo>
                  <a:pt x="745" y="285"/>
                </a:lnTo>
                <a:lnTo>
                  <a:pt x="750" y="303"/>
                </a:lnTo>
                <a:lnTo>
                  <a:pt x="754" y="322"/>
                </a:lnTo>
                <a:lnTo>
                  <a:pt x="756" y="341"/>
                </a:lnTo>
                <a:lnTo>
                  <a:pt x="757" y="361"/>
                </a:lnTo>
                <a:lnTo>
                  <a:pt x="757" y="380"/>
                </a:lnTo>
                <a:lnTo>
                  <a:pt x="757" y="380"/>
                </a:ln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2" name="Freeform 9">
            <a:extLst>
              <a:ext uri="{FF2B5EF4-FFF2-40B4-BE49-F238E27FC236}">
                <a16:creationId xmlns:a16="http://schemas.microsoft.com/office/drawing/2014/main" id="{215901EB-205F-43DF-A458-348CA6B21CE7}"/>
              </a:ext>
            </a:extLst>
          </p:cNvPr>
          <p:cNvSpPr>
            <a:spLocks/>
          </p:cNvSpPr>
          <p:nvPr/>
        </p:nvSpPr>
        <p:spPr bwMode="auto">
          <a:xfrm>
            <a:off x="5092620" y="1805157"/>
            <a:ext cx="188011" cy="188011"/>
          </a:xfrm>
          <a:custGeom>
            <a:avLst/>
            <a:gdLst>
              <a:gd name="T0" fmla="*/ 758 w 759"/>
              <a:gd name="T1" fmla="*/ 399 h 758"/>
              <a:gd name="T2" fmla="*/ 750 w 759"/>
              <a:gd name="T3" fmla="*/ 456 h 758"/>
              <a:gd name="T4" fmla="*/ 735 w 759"/>
              <a:gd name="T5" fmla="*/ 510 h 758"/>
              <a:gd name="T6" fmla="*/ 713 w 759"/>
              <a:gd name="T7" fmla="*/ 560 h 758"/>
              <a:gd name="T8" fmla="*/ 683 w 759"/>
              <a:gd name="T9" fmla="*/ 606 h 758"/>
              <a:gd name="T10" fmla="*/ 647 w 759"/>
              <a:gd name="T11" fmla="*/ 648 h 758"/>
              <a:gd name="T12" fmla="*/ 606 w 759"/>
              <a:gd name="T13" fmla="*/ 683 h 758"/>
              <a:gd name="T14" fmla="*/ 560 w 759"/>
              <a:gd name="T15" fmla="*/ 712 h 758"/>
              <a:gd name="T16" fmla="*/ 509 w 759"/>
              <a:gd name="T17" fmla="*/ 735 h 758"/>
              <a:gd name="T18" fmla="*/ 456 w 759"/>
              <a:gd name="T19" fmla="*/ 750 h 758"/>
              <a:gd name="T20" fmla="*/ 398 w 759"/>
              <a:gd name="T21" fmla="*/ 758 h 758"/>
              <a:gd name="T22" fmla="*/ 359 w 759"/>
              <a:gd name="T23" fmla="*/ 758 h 758"/>
              <a:gd name="T24" fmla="*/ 303 w 759"/>
              <a:gd name="T25" fmla="*/ 750 h 758"/>
              <a:gd name="T26" fmla="*/ 249 w 759"/>
              <a:gd name="T27" fmla="*/ 735 h 758"/>
              <a:gd name="T28" fmla="*/ 198 w 759"/>
              <a:gd name="T29" fmla="*/ 712 h 758"/>
              <a:gd name="T30" fmla="*/ 152 w 759"/>
              <a:gd name="T31" fmla="*/ 683 h 758"/>
              <a:gd name="T32" fmla="*/ 111 w 759"/>
              <a:gd name="T33" fmla="*/ 648 h 758"/>
              <a:gd name="T34" fmla="*/ 75 w 759"/>
              <a:gd name="T35" fmla="*/ 606 h 758"/>
              <a:gd name="T36" fmla="*/ 46 w 759"/>
              <a:gd name="T37" fmla="*/ 560 h 758"/>
              <a:gd name="T38" fmla="*/ 22 w 759"/>
              <a:gd name="T39" fmla="*/ 510 h 758"/>
              <a:gd name="T40" fmla="*/ 7 w 759"/>
              <a:gd name="T41" fmla="*/ 456 h 758"/>
              <a:gd name="T42" fmla="*/ 0 w 759"/>
              <a:gd name="T43" fmla="*/ 399 h 758"/>
              <a:gd name="T44" fmla="*/ 0 w 759"/>
              <a:gd name="T45" fmla="*/ 360 h 758"/>
              <a:gd name="T46" fmla="*/ 7 w 759"/>
              <a:gd name="T47" fmla="*/ 302 h 758"/>
              <a:gd name="T48" fmla="*/ 22 w 759"/>
              <a:gd name="T49" fmla="*/ 248 h 758"/>
              <a:gd name="T50" fmla="*/ 46 w 759"/>
              <a:gd name="T51" fmla="*/ 199 h 758"/>
              <a:gd name="T52" fmla="*/ 75 w 759"/>
              <a:gd name="T53" fmla="*/ 152 h 758"/>
              <a:gd name="T54" fmla="*/ 111 w 759"/>
              <a:gd name="T55" fmla="*/ 110 h 758"/>
              <a:gd name="T56" fmla="*/ 152 w 759"/>
              <a:gd name="T57" fmla="*/ 75 h 758"/>
              <a:gd name="T58" fmla="*/ 198 w 759"/>
              <a:gd name="T59" fmla="*/ 46 h 758"/>
              <a:gd name="T60" fmla="*/ 249 w 759"/>
              <a:gd name="T61" fmla="*/ 23 h 758"/>
              <a:gd name="T62" fmla="*/ 303 w 759"/>
              <a:gd name="T63" fmla="*/ 8 h 758"/>
              <a:gd name="T64" fmla="*/ 359 w 759"/>
              <a:gd name="T65" fmla="*/ 1 h 758"/>
              <a:gd name="T66" fmla="*/ 398 w 759"/>
              <a:gd name="T67" fmla="*/ 1 h 758"/>
              <a:gd name="T68" fmla="*/ 456 w 759"/>
              <a:gd name="T69" fmla="*/ 8 h 758"/>
              <a:gd name="T70" fmla="*/ 509 w 759"/>
              <a:gd name="T71" fmla="*/ 23 h 758"/>
              <a:gd name="T72" fmla="*/ 560 w 759"/>
              <a:gd name="T73" fmla="*/ 46 h 758"/>
              <a:gd name="T74" fmla="*/ 606 w 759"/>
              <a:gd name="T75" fmla="*/ 75 h 758"/>
              <a:gd name="T76" fmla="*/ 647 w 759"/>
              <a:gd name="T77" fmla="*/ 110 h 758"/>
              <a:gd name="T78" fmla="*/ 683 w 759"/>
              <a:gd name="T79" fmla="*/ 152 h 758"/>
              <a:gd name="T80" fmla="*/ 713 w 759"/>
              <a:gd name="T81" fmla="*/ 199 h 758"/>
              <a:gd name="T82" fmla="*/ 735 w 759"/>
              <a:gd name="T83" fmla="*/ 248 h 758"/>
              <a:gd name="T84" fmla="*/ 750 w 759"/>
              <a:gd name="T85" fmla="*/ 302 h 758"/>
              <a:gd name="T86" fmla="*/ 758 w 759"/>
              <a:gd name="T87" fmla="*/ 360 h 7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59" h="758">
                <a:moveTo>
                  <a:pt x="759" y="379"/>
                </a:moveTo>
                <a:lnTo>
                  <a:pt x="759" y="379"/>
                </a:lnTo>
                <a:lnTo>
                  <a:pt x="758" y="399"/>
                </a:lnTo>
                <a:lnTo>
                  <a:pt x="756" y="418"/>
                </a:lnTo>
                <a:lnTo>
                  <a:pt x="754" y="437"/>
                </a:lnTo>
                <a:lnTo>
                  <a:pt x="750" y="456"/>
                </a:lnTo>
                <a:lnTo>
                  <a:pt x="746" y="474"/>
                </a:lnTo>
                <a:lnTo>
                  <a:pt x="741" y="492"/>
                </a:lnTo>
                <a:lnTo>
                  <a:pt x="735" y="510"/>
                </a:lnTo>
                <a:lnTo>
                  <a:pt x="728" y="526"/>
                </a:lnTo>
                <a:lnTo>
                  <a:pt x="721" y="544"/>
                </a:lnTo>
                <a:lnTo>
                  <a:pt x="713" y="560"/>
                </a:lnTo>
                <a:lnTo>
                  <a:pt x="703" y="576"/>
                </a:lnTo>
                <a:lnTo>
                  <a:pt x="694" y="591"/>
                </a:lnTo>
                <a:lnTo>
                  <a:pt x="683" y="606"/>
                </a:lnTo>
                <a:lnTo>
                  <a:pt x="672" y="620"/>
                </a:lnTo>
                <a:lnTo>
                  <a:pt x="660" y="635"/>
                </a:lnTo>
                <a:lnTo>
                  <a:pt x="647" y="648"/>
                </a:lnTo>
                <a:lnTo>
                  <a:pt x="634" y="659"/>
                </a:lnTo>
                <a:lnTo>
                  <a:pt x="620" y="672"/>
                </a:lnTo>
                <a:lnTo>
                  <a:pt x="606" y="683"/>
                </a:lnTo>
                <a:lnTo>
                  <a:pt x="591" y="694"/>
                </a:lnTo>
                <a:lnTo>
                  <a:pt x="576" y="703"/>
                </a:lnTo>
                <a:lnTo>
                  <a:pt x="560" y="712"/>
                </a:lnTo>
                <a:lnTo>
                  <a:pt x="543" y="721"/>
                </a:lnTo>
                <a:lnTo>
                  <a:pt x="527" y="729"/>
                </a:lnTo>
                <a:lnTo>
                  <a:pt x="509" y="735"/>
                </a:lnTo>
                <a:lnTo>
                  <a:pt x="491" y="742"/>
                </a:lnTo>
                <a:lnTo>
                  <a:pt x="474" y="747"/>
                </a:lnTo>
                <a:lnTo>
                  <a:pt x="456" y="750"/>
                </a:lnTo>
                <a:lnTo>
                  <a:pt x="437" y="754"/>
                </a:lnTo>
                <a:lnTo>
                  <a:pt x="418" y="756"/>
                </a:lnTo>
                <a:lnTo>
                  <a:pt x="398" y="758"/>
                </a:lnTo>
                <a:lnTo>
                  <a:pt x="379" y="758"/>
                </a:lnTo>
                <a:lnTo>
                  <a:pt x="379" y="758"/>
                </a:lnTo>
                <a:lnTo>
                  <a:pt x="359" y="758"/>
                </a:lnTo>
                <a:lnTo>
                  <a:pt x="340" y="756"/>
                </a:lnTo>
                <a:lnTo>
                  <a:pt x="322" y="754"/>
                </a:lnTo>
                <a:lnTo>
                  <a:pt x="303" y="750"/>
                </a:lnTo>
                <a:lnTo>
                  <a:pt x="284" y="747"/>
                </a:lnTo>
                <a:lnTo>
                  <a:pt x="266" y="742"/>
                </a:lnTo>
                <a:lnTo>
                  <a:pt x="249" y="735"/>
                </a:lnTo>
                <a:lnTo>
                  <a:pt x="231" y="729"/>
                </a:lnTo>
                <a:lnTo>
                  <a:pt x="214" y="721"/>
                </a:lnTo>
                <a:lnTo>
                  <a:pt x="198" y="712"/>
                </a:lnTo>
                <a:lnTo>
                  <a:pt x="183" y="703"/>
                </a:lnTo>
                <a:lnTo>
                  <a:pt x="167" y="694"/>
                </a:lnTo>
                <a:lnTo>
                  <a:pt x="152" y="683"/>
                </a:lnTo>
                <a:lnTo>
                  <a:pt x="138" y="672"/>
                </a:lnTo>
                <a:lnTo>
                  <a:pt x="124" y="659"/>
                </a:lnTo>
                <a:lnTo>
                  <a:pt x="111" y="648"/>
                </a:lnTo>
                <a:lnTo>
                  <a:pt x="98" y="635"/>
                </a:lnTo>
                <a:lnTo>
                  <a:pt x="86" y="620"/>
                </a:lnTo>
                <a:lnTo>
                  <a:pt x="75" y="606"/>
                </a:lnTo>
                <a:lnTo>
                  <a:pt x="65" y="591"/>
                </a:lnTo>
                <a:lnTo>
                  <a:pt x="54" y="576"/>
                </a:lnTo>
                <a:lnTo>
                  <a:pt x="46" y="560"/>
                </a:lnTo>
                <a:lnTo>
                  <a:pt x="37" y="544"/>
                </a:lnTo>
                <a:lnTo>
                  <a:pt x="29" y="526"/>
                </a:lnTo>
                <a:lnTo>
                  <a:pt x="22" y="510"/>
                </a:lnTo>
                <a:lnTo>
                  <a:pt x="16" y="492"/>
                </a:lnTo>
                <a:lnTo>
                  <a:pt x="12" y="474"/>
                </a:lnTo>
                <a:lnTo>
                  <a:pt x="7" y="456"/>
                </a:lnTo>
                <a:lnTo>
                  <a:pt x="4" y="437"/>
                </a:lnTo>
                <a:lnTo>
                  <a:pt x="1" y="418"/>
                </a:lnTo>
                <a:lnTo>
                  <a:pt x="0" y="399"/>
                </a:lnTo>
                <a:lnTo>
                  <a:pt x="0" y="379"/>
                </a:lnTo>
                <a:lnTo>
                  <a:pt x="0" y="379"/>
                </a:lnTo>
                <a:lnTo>
                  <a:pt x="0" y="360"/>
                </a:lnTo>
                <a:lnTo>
                  <a:pt x="1" y="340"/>
                </a:lnTo>
                <a:lnTo>
                  <a:pt x="4" y="321"/>
                </a:lnTo>
                <a:lnTo>
                  <a:pt x="7" y="302"/>
                </a:lnTo>
                <a:lnTo>
                  <a:pt x="12" y="285"/>
                </a:lnTo>
                <a:lnTo>
                  <a:pt x="16" y="266"/>
                </a:lnTo>
                <a:lnTo>
                  <a:pt x="22" y="248"/>
                </a:lnTo>
                <a:lnTo>
                  <a:pt x="29" y="232"/>
                </a:lnTo>
                <a:lnTo>
                  <a:pt x="37" y="214"/>
                </a:lnTo>
                <a:lnTo>
                  <a:pt x="46" y="199"/>
                </a:lnTo>
                <a:lnTo>
                  <a:pt x="54" y="182"/>
                </a:lnTo>
                <a:lnTo>
                  <a:pt x="65" y="167"/>
                </a:lnTo>
                <a:lnTo>
                  <a:pt x="75" y="152"/>
                </a:lnTo>
                <a:lnTo>
                  <a:pt x="86" y="137"/>
                </a:lnTo>
                <a:lnTo>
                  <a:pt x="98" y="124"/>
                </a:lnTo>
                <a:lnTo>
                  <a:pt x="111" y="110"/>
                </a:lnTo>
                <a:lnTo>
                  <a:pt x="124" y="99"/>
                </a:lnTo>
                <a:lnTo>
                  <a:pt x="138" y="87"/>
                </a:lnTo>
                <a:lnTo>
                  <a:pt x="152" y="75"/>
                </a:lnTo>
                <a:lnTo>
                  <a:pt x="167" y="64"/>
                </a:lnTo>
                <a:lnTo>
                  <a:pt x="183" y="55"/>
                </a:lnTo>
                <a:lnTo>
                  <a:pt x="198" y="46"/>
                </a:lnTo>
                <a:lnTo>
                  <a:pt x="214" y="37"/>
                </a:lnTo>
                <a:lnTo>
                  <a:pt x="231" y="29"/>
                </a:lnTo>
                <a:lnTo>
                  <a:pt x="249" y="23"/>
                </a:lnTo>
                <a:lnTo>
                  <a:pt x="266" y="17"/>
                </a:lnTo>
                <a:lnTo>
                  <a:pt x="284" y="11"/>
                </a:lnTo>
                <a:lnTo>
                  <a:pt x="303" y="8"/>
                </a:lnTo>
                <a:lnTo>
                  <a:pt x="322" y="4"/>
                </a:lnTo>
                <a:lnTo>
                  <a:pt x="340" y="2"/>
                </a:lnTo>
                <a:lnTo>
                  <a:pt x="359" y="1"/>
                </a:lnTo>
                <a:lnTo>
                  <a:pt x="379" y="0"/>
                </a:lnTo>
                <a:lnTo>
                  <a:pt x="379" y="0"/>
                </a:lnTo>
                <a:lnTo>
                  <a:pt x="398" y="1"/>
                </a:lnTo>
                <a:lnTo>
                  <a:pt x="418" y="2"/>
                </a:lnTo>
                <a:lnTo>
                  <a:pt x="437" y="4"/>
                </a:lnTo>
                <a:lnTo>
                  <a:pt x="456" y="8"/>
                </a:lnTo>
                <a:lnTo>
                  <a:pt x="474" y="11"/>
                </a:lnTo>
                <a:lnTo>
                  <a:pt x="491" y="17"/>
                </a:lnTo>
                <a:lnTo>
                  <a:pt x="509" y="23"/>
                </a:lnTo>
                <a:lnTo>
                  <a:pt x="527" y="29"/>
                </a:lnTo>
                <a:lnTo>
                  <a:pt x="543" y="37"/>
                </a:lnTo>
                <a:lnTo>
                  <a:pt x="560" y="46"/>
                </a:lnTo>
                <a:lnTo>
                  <a:pt x="576" y="55"/>
                </a:lnTo>
                <a:lnTo>
                  <a:pt x="591" y="64"/>
                </a:lnTo>
                <a:lnTo>
                  <a:pt x="606" y="75"/>
                </a:lnTo>
                <a:lnTo>
                  <a:pt x="620" y="87"/>
                </a:lnTo>
                <a:lnTo>
                  <a:pt x="634" y="99"/>
                </a:lnTo>
                <a:lnTo>
                  <a:pt x="647" y="110"/>
                </a:lnTo>
                <a:lnTo>
                  <a:pt x="660" y="124"/>
                </a:lnTo>
                <a:lnTo>
                  <a:pt x="672" y="137"/>
                </a:lnTo>
                <a:lnTo>
                  <a:pt x="683" y="152"/>
                </a:lnTo>
                <a:lnTo>
                  <a:pt x="694" y="167"/>
                </a:lnTo>
                <a:lnTo>
                  <a:pt x="703" y="182"/>
                </a:lnTo>
                <a:lnTo>
                  <a:pt x="713" y="199"/>
                </a:lnTo>
                <a:lnTo>
                  <a:pt x="721" y="214"/>
                </a:lnTo>
                <a:lnTo>
                  <a:pt x="728" y="232"/>
                </a:lnTo>
                <a:lnTo>
                  <a:pt x="735" y="248"/>
                </a:lnTo>
                <a:lnTo>
                  <a:pt x="741" y="266"/>
                </a:lnTo>
                <a:lnTo>
                  <a:pt x="746" y="285"/>
                </a:lnTo>
                <a:lnTo>
                  <a:pt x="750" y="302"/>
                </a:lnTo>
                <a:lnTo>
                  <a:pt x="754" y="321"/>
                </a:lnTo>
                <a:lnTo>
                  <a:pt x="756" y="340"/>
                </a:lnTo>
                <a:lnTo>
                  <a:pt x="758" y="360"/>
                </a:lnTo>
                <a:lnTo>
                  <a:pt x="759" y="379"/>
                </a:lnTo>
                <a:lnTo>
                  <a:pt x="759" y="379"/>
                </a:ln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3" name="Freeform 10">
            <a:extLst>
              <a:ext uri="{FF2B5EF4-FFF2-40B4-BE49-F238E27FC236}">
                <a16:creationId xmlns:a16="http://schemas.microsoft.com/office/drawing/2014/main" id="{686350BD-1206-4544-BE97-4DAEAB3903BC}"/>
              </a:ext>
            </a:extLst>
          </p:cNvPr>
          <p:cNvSpPr>
            <a:spLocks/>
          </p:cNvSpPr>
          <p:nvPr/>
        </p:nvSpPr>
        <p:spPr bwMode="auto">
          <a:xfrm>
            <a:off x="4839945" y="4306545"/>
            <a:ext cx="189255" cy="189255"/>
          </a:xfrm>
          <a:custGeom>
            <a:avLst/>
            <a:gdLst>
              <a:gd name="T0" fmla="*/ 758 w 758"/>
              <a:gd name="T1" fmla="*/ 400 h 759"/>
              <a:gd name="T2" fmla="*/ 751 w 758"/>
              <a:gd name="T3" fmla="*/ 456 h 759"/>
              <a:gd name="T4" fmla="*/ 736 w 758"/>
              <a:gd name="T5" fmla="*/ 510 h 759"/>
              <a:gd name="T6" fmla="*/ 712 w 758"/>
              <a:gd name="T7" fmla="*/ 561 h 759"/>
              <a:gd name="T8" fmla="*/ 683 w 758"/>
              <a:gd name="T9" fmla="*/ 607 h 759"/>
              <a:gd name="T10" fmla="*/ 648 w 758"/>
              <a:gd name="T11" fmla="*/ 648 h 759"/>
              <a:gd name="T12" fmla="*/ 606 w 758"/>
              <a:gd name="T13" fmla="*/ 684 h 759"/>
              <a:gd name="T14" fmla="*/ 561 w 758"/>
              <a:gd name="T15" fmla="*/ 713 h 759"/>
              <a:gd name="T16" fmla="*/ 510 w 758"/>
              <a:gd name="T17" fmla="*/ 737 h 759"/>
              <a:gd name="T18" fmla="*/ 456 w 758"/>
              <a:gd name="T19" fmla="*/ 752 h 759"/>
              <a:gd name="T20" fmla="*/ 399 w 758"/>
              <a:gd name="T21" fmla="*/ 759 h 759"/>
              <a:gd name="T22" fmla="*/ 360 w 758"/>
              <a:gd name="T23" fmla="*/ 759 h 759"/>
              <a:gd name="T24" fmla="*/ 303 w 758"/>
              <a:gd name="T25" fmla="*/ 752 h 759"/>
              <a:gd name="T26" fmla="*/ 250 w 758"/>
              <a:gd name="T27" fmla="*/ 737 h 759"/>
              <a:gd name="T28" fmla="*/ 199 w 758"/>
              <a:gd name="T29" fmla="*/ 713 h 759"/>
              <a:gd name="T30" fmla="*/ 153 w 758"/>
              <a:gd name="T31" fmla="*/ 684 h 759"/>
              <a:gd name="T32" fmla="*/ 112 w 758"/>
              <a:gd name="T33" fmla="*/ 648 h 759"/>
              <a:gd name="T34" fmla="*/ 75 w 758"/>
              <a:gd name="T35" fmla="*/ 607 h 759"/>
              <a:gd name="T36" fmla="*/ 46 w 758"/>
              <a:gd name="T37" fmla="*/ 561 h 759"/>
              <a:gd name="T38" fmla="*/ 23 w 758"/>
              <a:gd name="T39" fmla="*/ 510 h 759"/>
              <a:gd name="T40" fmla="*/ 8 w 758"/>
              <a:gd name="T41" fmla="*/ 456 h 759"/>
              <a:gd name="T42" fmla="*/ 1 w 758"/>
              <a:gd name="T43" fmla="*/ 400 h 759"/>
              <a:gd name="T44" fmla="*/ 1 w 758"/>
              <a:gd name="T45" fmla="*/ 361 h 759"/>
              <a:gd name="T46" fmla="*/ 8 w 758"/>
              <a:gd name="T47" fmla="*/ 303 h 759"/>
              <a:gd name="T48" fmla="*/ 23 w 758"/>
              <a:gd name="T49" fmla="*/ 249 h 759"/>
              <a:gd name="T50" fmla="*/ 46 w 758"/>
              <a:gd name="T51" fmla="*/ 199 h 759"/>
              <a:gd name="T52" fmla="*/ 75 w 758"/>
              <a:gd name="T53" fmla="*/ 153 h 759"/>
              <a:gd name="T54" fmla="*/ 112 w 758"/>
              <a:gd name="T55" fmla="*/ 112 h 759"/>
              <a:gd name="T56" fmla="*/ 153 w 758"/>
              <a:gd name="T57" fmla="*/ 76 h 759"/>
              <a:gd name="T58" fmla="*/ 199 w 758"/>
              <a:gd name="T59" fmla="*/ 46 h 759"/>
              <a:gd name="T60" fmla="*/ 250 w 758"/>
              <a:gd name="T61" fmla="*/ 24 h 759"/>
              <a:gd name="T62" fmla="*/ 303 w 758"/>
              <a:gd name="T63" fmla="*/ 9 h 759"/>
              <a:gd name="T64" fmla="*/ 360 w 758"/>
              <a:gd name="T65" fmla="*/ 1 h 759"/>
              <a:gd name="T66" fmla="*/ 399 w 758"/>
              <a:gd name="T67" fmla="*/ 1 h 759"/>
              <a:gd name="T68" fmla="*/ 456 w 758"/>
              <a:gd name="T69" fmla="*/ 9 h 759"/>
              <a:gd name="T70" fmla="*/ 510 w 758"/>
              <a:gd name="T71" fmla="*/ 24 h 759"/>
              <a:gd name="T72" fmla="*/ 561 w 758"/>
              <a:gd name="T73" fmla="*/ 46 h 759"/>
              <a:gd name="T74" fmla="*/ 606 w 758"/>
              <a:gd name="T75" fmla="*/ 76 h 759"/>
              <a:gd name="T76" fmla="*/ 648 w 758"/>
              <a:gd name="T77" fmla="*/ 112 h 759"/>
              <a:gd name="T78" fmla="*/ 683 w 758"/>
              <a:gd name="T79" fmla="*/ 153 h 759"/>
              <a:gd name="T80" fmla="*/ 712 w 758"/>
              <a:gd name="T81" fmla="*/ 199 h 759"/>
              <a:gd name="T82" fmla="*/ 736 w 758"/>
              <a:gd name="T83" fmla="*/ 249 h 759"/>
              <a:gd name="T84" fmla="*/ 751 w 758"/>
              <a:gd name="T85" fmla="*/ 303 h 759"/>
              <a:gd name="T86" fmla="*/ 758 w 758"/>
              <a:gd name="T87" fmla="*/ 361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58" h="759">
                <a:moveTo>
                  <a:pt x="758" y="380"/>
                </a:moveTo>
                <a:lnTo>
                  <a:pt x="758" y="380"/>
                </a:lnTo>
                <a:lnTo>
                  <a:pt x="758" y="400"/>
                </a:lnTo>
                <a:lnTo>
                  <a:pt x="757" y="419"/>
                </a:lnTo>
                <a:lnTo>
                  <a:pt x="755" y="437"/>
                </a:lnTo>
                <a:lnTo>
                  <a:pt x="751" y="456"/>
                </a:lnTo>
                <a:lnTo>
                  <a:pt x="747" y="475"/>
                </a:lnTo>
                <a:lnTo>
                  <a:pt x="742" y="493"/>
                </a:lnTo>
                <a:lnTo>
                  <a:pt x="736" y="510"/>
                </a:lnTo>
                <a:lnTo>
                  <a:pt x="729" y="528"/>
                </a:lnTo>
                <a:lnTo>
                  <a:pt x="722" y="545"/>
                </a:lnTo>
                <a:lnTo>
                  <a:pt x="712" y="561"/>
                </a:lnTo>
                <a:lnTo>
                  <a:pt x="704" y="576"/>
                </a:lnTo>
                <a:lnTo>
                  <a:pt x="694" y="592"/>
                </a:lnTo>
                <a:lnTo>
                  <a:pt x="683" y="607"/>
                </a:lnTo>
                <a:lnTo>
                  <a:pt x="672" y="621"/>
                </a:lnTo>
                <a:lnTo>
                  <a:pt x="661" y="635"/>
                </a:lnTo>
                <a:lnTo>
                  <a:pt x="648" y="648"/>
                </a:lnTo>
                <a:lnTo>
                  <a:pt x="635" y="661"/>
                </a:lnTo>
                <a:lnTo>
                  <a:pt x="621" y="673"/>
                </a:lnTo>
                <a:lnTo>
                  <a:pt x="606" y="684"/>
                </a:lnTo>
                <a:lnTo>
                  <a:pt x="591" y="694"/>
                </a:lnTo>
                <a:lnTo>
                  <a:pt x="576" y="705"/>
                </a:lnTo>
                <a:lnTo>
                  <a:pt x="561" y="713"/>
                </a:lnTo>
                <a:lnTo>
                  <a:pt x="544" y="721"/>
                </a:lnTo>
                <a:lnTo>
                  <a:pt x="528" y="730"/>
                </a:lnTo>
                <a:lnTo>
                  <a:pt x="510" y="737"/>
                </a:lnTo>
                <a:lnTo>
                  <a:pt x="492" y="742"/>
                </a:lnTo>
                <a:lnTo>
                  <a:pt x="475" y="747"/>
                </a:lnTo>
                <a:lnTo>
                  <a:pt x="456" y="752"/>
                </a:lnTo>
                <a:lnTo>
                  <a:pt x="437" y="754"/>
                </a:lnTo>
                <a:lnTo>
                  <a:pt x="418" y="757"/>
                </a:lnTo>
                <a:lnTo>
                  <a:pt x="399" y="759"/>
                </a:lnTo>
                <a:lnTo>
                  <a:pt x="379" y="759"/>
                </a:lnTo>
                <a:lnTo>
                  <a:pt x="379" y="759"/>
                </a:lnTo>
                <a:lnTo>
                  <a:pt x="360" y="759"/>
                </a:lnTo>
                <a:lnTo>
                  <a:pt x="340" y="757"/>
                </a:lnTo>
                <a:lnTo>
                  <a:pt x="321" y="754"/>
                </a:lnTo>
                <a:lnTo>
                  <a:pt x="303" y="752"/>
                </a:lnTo>
                <a:lnTo>
                  <a:pt x="285" y="747"/>
                </a:lnTo>
                <a:lnTo>
                  <a:pt x="267" y="742"/>
                </a:lnTo>
                <a:lnTo>
                  <a:pt x="250" y="737"/>
                </a:lnTo>
                <a:lnTo>
                  <a:pt x="232" y="730"/>
                </a:lnTo>
                <a:lnTo>
                  <a:pt x="215" y="721"/>
                </a:lnTo>
                <a:lnTo>
                  <a:pt x="199" y="713"/>
                </a:lnTo>
                <a:lnTo>
                  <a:pt x="182" y="705"/>
                </a:lnTo>
                <a:lnTo>
                  <a:pt x="167" y="694"/>
                </a:lnTo>
                <a:lnTo>
                  <a:pt x="153" y="684"/>
                </a:lnTo>
                <a:lnTo>
                  <a:pt x="139" y="673"/>
                </a:lnTo>
                <a:lnTo>
                  <a:pt x="125" y="661"/>
                </a:lnTo>
                <a:lnTo>
                  <a:pt x="112" y="648"/>
                </a:lnTo>
                <a:lnTo>
                  <a:pt x="99" y="635"/>
                </a:lnTo>
                <a:lnTo>
                  <a:pt x="87" y="621"/>
                </a:lnTo>
                <a:lnTo>
                  <a:pt x="75" y="607"/>
                </a:lnTo>
                <a:lnTo>
                  <a:pt x="65" y="592"/>
                </a:lnTo>
                <a:lnTo>
                  <a:pt x="55" y="576"/>
                </a:lnTo>
                <a:lnTo>
                  <a:pt x="46" y="561"/>
                </a:lnTo>
                <a:lnTo>
                  <a:pt x="37" y="545"/>
                </a:lnTo>
                <a:lnTo>
                  <a:pt x="30" y="528"/>
                </a:lnTo>
                <a:lnTo>
                  <a:pt x="23" y="510"/>
                </a:lnTo>
                <a:lnTo>
                  <a:pt x="17" y="493"/>
                </a:lnTo>
                <a:lnTo>
                  <a:pt x="12" y="475"/>
                </a:lnTo>
                <a:lnTo>
                  <a:pt x="8" y="456"/>
                </a:lnTo>
                <a:lnTo>
                  <a:pt x="4" y="437"/>
                </a:lnTo>
                <a:lnTo>
                  <a:pt x="2" y="419"/>
                </a:lnTo>
                <a:lnTo>
                  <a:pt x="1" y="400"/>
                </a:lnTo>
                <a:lnTo>
                  <a:pt x="0" y="380"/>
                </a:lnTo>
                <a:lnTo>
                  <a:pt x="0" y="380"/>
                </a:lnTo>
                <a:lnTo>
                  <a:pt x="1" y="361"/>
                </a:lnTo>
                <a:lnTo>
                  <a:pt x="2" y="341"/>
                </a:lnTo>
                <a:lnTo>
                  <a:pt x="4" y="322"/>
                </a:lnTo>
                <a:lnTo>
                  <a:pt x="8" y="303"/>
                </a:lnTo>
                <a:lnTo>
                  <a:pt x="12" y="285"/>
                </a:lnTo>
                <a:lnTo>
                  <a:pt x="17" y="267"/>
                </a:lnTo>
                <a:lnTo>
                  <a:pt x="23" y="249"/>
                </a:lnTo>
                <a:lnTo>
                  <a:pt x="30" y="232"/>
                </a:lnTo>
                <a:lnTo>
                  <a:pt x="37" y="216"/>
                </a:lnTo>
                <a:lnTo>
                  <a:pt x="46" y="199"/>
                </a:lnTo>
                <a:lnTo>
                  <a:pt x="55" y="183"/>
                </a:lnTo>
                <a:lnTo>
                  <a:pt x="65" y="168"/>
                </a:lnTo>
                <a:lnTo>
                  <a:pt x="75" y="153"/>
                </a:lnTo>
                <a:lnTo>
                  <a:pt x="87" y="138"/>
                </a:lnTo>
                <a:lnTo>
                  <a:pt x="99" y="125"/>
                </a:lnTo>
                <a:lnTo>
                  <a:pt x="112" y="112"/>
                </a:lnTo>
                <a:lnTo>
                  <a:pt x="125" y="99"/>
                </a:lnTo>
                <a:lnTo>
                  <a:pt x="139" y="87"/>
                </a:lnTo>
                <a:lnTo>
                  <a:pt x="153" y="76"/>
                </a:lnTo>
                <a:lnTo>
                  <a:pt x="167" y="65"/>
                </a:lnTo>
                <a:lnTo>
                  <a:pt x="182" y="56"/>
                </a:lnTo>
                <a:lnTo>
                  <a:pt x="199" y="46"/>
                </a:lnTo>
                <a:lnTo>
                  <a:pt x="215" y="38"/>
                </a:lnTo>
                <a:lnTo>
                  <a:pt x="232" y="31"/>
                </a:lnTo>
                <a:lnTo>
                  <a:pt x="250" y="24"/>
                </a:lnTo>
                <a:lnTo>
                  <a:pt x="267" y="18"/>
                </a:lnTo>
                <a:lnTo>
                  <a:pt x="285" y="12"/>
                </a:lnTo>
                <a:lnTo>
                  <a:pt x="303" y="9"/>
                </a:lnTo>
                <a:lnTo>
                  <a:pt x="321" y="5"/>
                </a:lnTo>
                <a:lnTo>
                  <a:pt x="340" y="3"/>
                </a:lnTo>
                <a:lnTo>
                  <a:pt x="360" y="1"/>
                </a:lnTo>
                <a:lnTo>
                  <a:pt x="379" y="0"/>
                </a:lnTo>
                <a:lnTo>
                  <a:pt x="379" y="0"/>
                </a:lnTo>
                <a:lnTo>
                  <a:pt x="399" y="1"/>
                </a:lnTo>
                <a:lnTo>
                  <a:pt x="418" y="3"/>
                </a:lnTo>
                <a:lnTo>
                  <a:pt x="437" y="5"/>
                </a:lnTo>
                <a:lnTo>
                  <a:pt x="456" y="9"/>
                </a:lnTo>
                <a:lnTo>
                  <a:pt x="475" y="12"/>
                </a:lnTo>
                <a:lnTo>
                  <a:pt x="492" y="18"/>
                </a:lnTo>
                <a:lnTo>
                  <a:pt x="510" y="24"/>
                </a:lnTo>
                <a:lnTo>
                  <a:pt x="528" y="31"/>
                </a:lnTo>
                <a:lnTo>
                  <a:pt x="544" y="38"/>
                </a:lnTo>
                <a:lnTo>
                  <a:pt x="561" y="46"/>
                </a:lnTo>
                <a:lnTo>
                  <a:pt x="576" y="56"/>
                </a:lnTo>
                <a:lnTo>
                  <a:pt x="591" y="65"/>
                </a:lnTo>
                <a:lnTo>
                  <a:pt x="606" y="76"/>
                </a:lnTo>
                <a:lnTo>
                  <a:pt x="621" y="87"/>
                </a:lnTo>
                <a:lnTo>
                  <a:pt x="635" y="99"/>
                </a:lnTo>
                <a:lnTo>
                  <a:pt x="648" y="112"/>
                </a:lnTo>
                <a:lnTo>
                  <a:pt x="661" y="125"/>
                </a:lnTo>
                <a:lnTo>
                  <a:pt x="672" y="138"/>
                </a:lnTo>
                <a:lnTo>
                  <a:pt x="683" y="153"/>
                </a:lnTo>
                <a:lnTo>
                  <a:pt x="694" y="168"/>
                </a:lnTo>
                <a:lnTo>
                  <a:pt x="704" y="183"/>
                </a:lnTo>
                <a:lnTo>
                  <a:pt x="712" y="199"/>
                </a:lnTo>
                <a:lnTo>
                  <a:pt x="722" y="216"/>
                </a:lnTo>
                <a:lnTo>
                  <a:pt x="729" y="232"/>
                </a:lnTo>
                <a:lnTo>
                  <a:pt x="736" y="249"/>
                </a:lnTo>
                <a:lnTo>
                  <a:pt x="742" y="267"/>
                </a:lnTo>
                <a:lnTo>
                  <a:pt x="747" y="285"/>
                </a:lnTo>
                <a:lnTo>
                  <a:pt x="751" y="303"/>
                </a:lnTo>
                <a:lnTo>
                  <a:pt x="755" y="322"/>
                </a:lnTo>
                <a:lnTo>
                  <a:pt x="757" y="341"/>
                </a:lnTo>
                <a:lnTo>
                  <a:pt x="758" y="361"/>
                </a:lnTo>
                <a:lnTo>
                  <a:pt x="758" y="380"/>
                </a:lnTo>
                <a:lnTo>
                  <a:pt x="758" y="380"/>
                </a:lnTo>
                <a:close/>
              </a:path>
            </a:pathLst>
          </a:custGeom>
          <a:solidFill>
            <a:srgbClr val="65864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4" name="Freeform 11">
            <a:extLst>
              <a:ext uri="{FF2B5EF4-FFF2-40B4-BE49-F238E27FC236}">
                <a16:creationId xmlns:a16="http://schemas.microsoft.com/office/drawing/2014/main" id="{E6C3A8CF-6606-41CA-B036-80CFDE04071E}"/>
              </a:ext>
            </a:extLst>
          </p:cNvPr>
          <p:cNvSpPr>
            <a:spLocks/>
          </p:cNvSpPr>
          <p:nvPr/>
        </p:nvSpPr>
        <p:spPr bwMode="auto">
          <a:xfrm>
            <a:off x="5449963" y="4289135"/>
            <a:ext cx="189255" cy="189255"/>
          </a:xfrm>
          <a:custGeom>
            <a:avLst/>
            <a:gdLst>
              <a:gd name="T0" fmla="*/ 759 w 759"/>
              <a:gd name="T1" fmla="*/ 400 h 759"/>
              <a:gd name="T2" fmla="*/ 751 w 759"/>
              <a:gd name="T3" fmla="*/ 456 h 759"/>
              <a:gd name="T4" fmla="*/ 735 w 759"/>
              <a:gd name="T5" fmla="*/ 510 h 759"/>
              <a:gd name="T6" fmla="*/ 713 w 759"/>
              <a:gd name="T7" fmla="*/ 561 h 759"/>
              <a:gd name="T8" fmla="*/ 683 w 759"/>
              <a:gd name="T9" fmla="*/ 607 h 759"/>
              <a:gd name="T10" fmla="*/ 648 w 759"/>
              <a:gd name="T11" fmla="*/ 648 h 759"/>
              <a:gd name="T12" fmla="*/ 607 w 759"/>
              <a:gd name="T13" fmla="*/ 684 h 759"/>
              <a:gd name="T14" fmla="*/ 560 w 759"/>
              <a:gd name="T15" fmla="*/ 713 h 759"/>
              <a:gd name="T16" fmla="*/ 510 w 759"/>
              <a:gd name="T17" fmla="*/ 737 h 759"/>
              <a:gd name="T18" fmla="*/ 456 w 759"/>
              <a:gd name="T19" fmla="*/ 752 h 759"/>
              <a:gd name="T20" fmla="*/ 399 w 759"/>
              <a:gd name="T21" fmla="*/ 759 h 759"/>
              <a:gd name="T22" fmla="*/ 359 w 759"/>
              <a:gd name="T23" fmla="*/ 759 h 759"/>
              <a:gd name="T24" fmla="*/ 303 w 759"/>
              <a:gd name="T25" fmla="*/ 752 h 759"/>
              <a:gd name="T26" fmla="*/ 249 w 759"/>
              <a:gd name="T27" fmla="*/ 737 h 759"/>
              <a:gd name="T28" fmla="*/ 199 w 759"/>
              <a:gd name="T29" fmla="*/ 713 h 759"/>
              <a:gd name="T30" fmla="*/ 152 w 759"/>
              <a:gd name="T31" fmla="*/ 684 h 759"/>
              <a:gd name="T32" fmla="*/ 111 w 759"/>
              <a:gd name="T33" fmla="*/ 648 h 759"/>
              <a:gd name="T34" fmla="*/ 75 w 759"/>
              <a:gd name="T35" fmla="*/ 607 h 759"/>
              <a:gd name="T36" fmla="*/ 46 w 759"/>
              <a:gd name="T37" fmla="*/ 561 h 759"/>
              <a:gd name="T38" fmla="*/ 24 w 759"/>
              <a:gd name="T39" fmla="*/ 510 h 759"/>
              <a:gd name="T40" fmla="*/ 8 w 759"/>
              <a:gd name="T41" fmla="*/ 456 h 759"/>
              <a:gd name="T42" fmla="*/ 0 w 759"/>
              <a:gd name="T43" fmla="*/ 400 h 759"/>
              <a:gd name="T44" fmla="*/ 0 w 759"/>
              <a:gd name="T45" fmla="*/ 361 h 759"/>
              <a:gd name="T46" fmla="*/ 8 w 759"/>
              <a:gd name="T47" fmla="*/ 303 h 759"/>
              <a:gd name="T48" fmla="*/ 24 w 759"/>
              <a:gd name="T49" fmla="*/ 249 h 759"/>
              <a:gd name="T50" fmla="*/ 46 w 759"/>
              <a:gd name="T51" fmla="*/ 199 h 759"/>
              <a:gd name="T52" fmla="*/ 75 w 759"/>
              <a:gd name="T53" fmla="*/ 153 h 759"/>
              <a:gd name="T54" fmla="*/ 111 w 759"/>
              <a:gd name="T55" fmla="*/ 112 h 759"/>
              <a:gd name="T56" fmla="*/ 152 w 759"/>
              <a:gd name="T57" fmla="*/ 76 h 759"/>
              <a:gd name="T58" fmla="*/ 199 w 759"/>
              <a:gd name="T59" fmla="*/ 46 h 759"/>
              <a:gd name="T60" fmla="*/ 249 w 759"/>
              <a:gd name="T61" fmla="*/ 24 h 759"/>
              <a:gd name="T62" fmla="*/ 303 w 759"/>
              <a:gd name="T63" fmla="*/ 9 h 759"/>
              <a:gd name="T64" fmla="*/ 359 w 759"/>
              <a:gd name="T65" fmla="*/ 1 h 759"/>
              <a:gd name="T66" fmla="*/ 399 w 759"/>
              <a:gd name="T67" fmla="*/ 1 h 759"/>
              <a:gd name="T68" fmla="*/ 456 w 759"/>
              <a:gd name="T69" fmla="*/ 9 h 759"/>
              <a:gd name="T70" fmla="*/ 510 w 759"/>
              <a:gd name="T71" fmla="*/ 24 h 759"/>
              <a:gd name="T72" fmla="*/ 560 w 759"/>
              <a:gd name="T73" fmla="*/ 46 h 759"/>
              <a:gd name="T74" fmla="*/ 607 w 759"/>
              <a:gd name="T75" fmla="*/ 76 h 759"/>
              <a:gd name="T76" fmla="*/ 648 w 759"/>
              <a:gd name="T77" fmla="*/ 112 h 759"/>
              <a:gd name="T78" fmla="*/ 683 w 759"/>
              <a:gd name="T79" fmla="*/ 153 h 759"/>
              <a:gd name="T80" fmla="*/ 713 w 759"/>
              <a:gd name="T81" fmla="*/ 199 h 759"/>
              <a:gd name="T82" fmla="*/ 735 w 759"/>
              <a:gd name="T83" fmla="*/ 249 h 759"/>
              <a:gd name="T84" fmla="*/ 751 w 759"/>
              <a:gd name="T85" fmla="*/ 303 h 759"/>
              <a:gd name="T86" fmla="*/ 759 w 759"/>
              <a:gd name="T87" fmla="*/ 361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59" h="759">
                <a:moveTo>
                  <a:pt x="759" y="380"/>
                </a:moveTo>
                <a:lnTo>
                  <a:pt x="759" y="380"/>
                </a:lnTo>
                <a:lnTo>
                  <a:pt x="759" y="400"/>
                </a:lnTo>
                <a:lnTo>
                  <a:pt x="756" y="419"/>
                </a:lnTo>
                <a:lnTo>
                  <a:pt x="754" y="437"/>
                </a:lnTo>
                <a:lnTo>
                  <a:pt x="751" y="456"/>
                </a:lnTo>
                <a:lnTo>
                  <a:pt x="747" y="475"/>
                </a:lnTo>
                <a:lnTo>
                  <a:pt x="741" y="493"/>
                </a:lnTo>
                <a:lnTo>
                  <a:pt x="735" y="510"/>
                </a:lnTo>
                <a:lnTo>
                  <a:pt x="729" y="528"/>
                </a:lnTo>
                <a:lnTo>
                  <a:pt x="721" y="545"/>
                </a:lnTo>
                <a:lnTo>
                  <a:pt x="713" y="561"/>
                </a:lnTo>
                <a:lnTo>
                  <a:pt x="703" y="576"/>
                </a:lnTo>
                <a:lnTo>
                  <a:pt x="694" y="592"/>
                </a:lnTo>
                <a:lnTo>
                  <a:pt x="683" y="607"/>
                </a:lnTo>
                <a:lnTo>
                  <a:pt x="672" y="621"/>
                </a:lnTo>
                <a:lnTo>
                  <a:pt x="660" y="635"/>
                </a:lnTo>
                <a:lnTo>
                  <a:pt x="648" y="648"/>
                </a:lnTo>
                <a:lnTo>
                  <a:pt x="634" y="661"/>
                </a:lnTo>
                <a:lnTo>
                  <a:pt x="621" y="673"/>
                </a:lnTo>
                <a:lnTo>
                  <a:pt x="607" y="684"/>
                </a:lnTo>
                <a:lnTo>
                  <a:pt x="591" y="694"/>
                </a:lnTo>
                <a:lnTo>
                  <a:pt x="576" y="705"/>
                </a:lnTo>
                <a:lnTo>
                  <a:pt x="560" y="713"/>
                </a:lnTo>
                <a:lnTo>
                  <a:pt x="544" y="721"/>
                </a:lnTo>
                <a:lnTo>
                  <a:pt x="527" y="730"/>
                </a:lnTo>
                <a:lnTo>
                  <a:pt x="510" y="737"/>
                </a:lnTo>
                <a:lnTo>
                  <a:pt x="493" y="742"/>
                </a:lnTo>
                <a:lnTo>
                  <a:pt x="474" y="747"/>
                </a:lnTo>
                <a:lnTo>
                  <a:pt x="456" y="752"/>
                </a:lnTo>
                <a:lnTo>
                  <a:pt x="437" y="754"/>
                </a:lnTo>
                <a:lnTo>
                  <a:pt x="418" y="757"/>
                </a:lnTo>
                <a:lnTo>
                  <a:pt x="399" y="759"/>
                </a:lnTo>
                <a:lnTo>
                  <a:pt x="379" y="759"/>
                </a:lnTo>
                <a:lnTo>
                  <a:pt x="379" y="759"/>
                </a:lnTo>
                <a:lnTo>
                  <a:pt x="359" y="759"/>
                </a:lnTo>
                <a:lnTo>
                  <a:pt x="341" y="757"/>
                </a:lnTo>
                <a:lnTo>
                  <a:pt x="322" y="754"/>
                </a:lnTo>
                <a:lnTo>
                  <a:pt x="303" y="752"/>
                </a:lnTo>
                <a:lnTo>
                  <a:pt x="285" y="747"/>
                </a:lnTo>
                <a:lnTo>
                  <a:pt x="266" y="742"/>
                </a:lnTo>
                <a:lnTo>
                  <a:pt x="249" y="737"/>
                </a:lnTo>
                <a:lnTo>
                  <a:pt x="232" y="730"/>
                </a:lnTo>
                <a:lnTo>
                  <a:pt x="214" y="721"/>
                </a:lnTo>
                <a:lnTo>
                  <a:pt x="199" y="713"/>
                </a:lnTo>
                <a:lnTo>
                  <a:pt x="183" y="705"/>
                </a:lnTo>
                <a:lnTo>
                  <a:pt x="167" y="694"/>
                </a:lnTo>
                <a:lnTo>
                  <a:pt x="152" y="684"/>
                </a:lnTo>
                <a:lnTo>
                  <a:pt x="138" y="673"/>
                </a:lnTo>
                <a:lnTo>
                  <a:pt x="125" y="661"/>
                </a:lnTo>
                <a:lnTo>
                  <a:pt x="111" y="648"/>
                </a:lnTo>
                <a:lnTo>
                  <a:pt x="99" y="635"/>
                </a:lnTo>
                <a:lnTo>
                  <a:pt x="87" y="621"/>
                </a:lnTo>
                <a:lnTo>
                  <a:pt x="75" y="607"/>
                </a:lnTo>
                <a:lnTo>
                  <a:pt x="65" y="592"/>
                </a:lnTo>
                <a:lnTo>
                  <a:pt x="55" y="576"/>
                </a:lnTo>
                <a:lnTo>
                  <a:pt x="46" y="561"/>
                </a:lnTo>
                <a:lnTo>
                  <a:pt x="38" y="545"/>
                </a:lnTo>
                <a:lnTo>
                  <a:pt x="30" y="528"/>
                </a:lnTo>
                <a:lnTo>
                  <a:pt x="24" y="510"/>
                </a:lnTo>
                <a:lnTo>
                  <a:pt x="18" y="493"/>
                </a:lnTo>
                <a:lnTo>
                  <a:pt x="12" y="475"/>
                </a:lnTo>
                <a:lnTo>
                  <a:pt x="8" y="456"/>
                </a:lnTo>
                <a:lnTo>
                  <a:pt x="5" y="437"/>
                </a:lnTo>
                <a:lnTo>
                  <a:pt x="2" y="419"/>
                </a:lnTo>
                <a:lnTo>
                  <a:pt x="0" y="400"/>
                </a:lnTo>
                <a:lnTo>
                  <a:pt x="0" y="380"/>
                </a:lnTo>
                <a:lnTo>
                  <a:pt x="0" y="380"/>
                </a:lnTo>
                <a:lnTo>
                  <a:pt x="0" y="361"/>
                </a:lnTo>
                <a:lnTo>
                  <a:pt x="2" y="341"/>
                </a:lnTo>
                <a:lnTo>
                  <a:pt x="5" y="322"/>
                </a:lnTo>
                <a:lnTo>
                  <a:pt x="8" y="303"/>
                </a:lnTo>
                <a:lnTo>
                  <a:pt x="12" y="285"/>
                </a:lnTo>
                <a:lnTo>
                  <a:pt x="18" y="267"/>
                </a:lnTo>
                <a:lnTo>
                  <a:pt x="24" y="249"/>
                </a:lnTo>
                <a:lnTo>
                  <a:pt x="30" y="232"/>
                </a:lnTo>
                <a:lnTo>
                  <a:pt x="38" y="216"/>
                </a:lnTo>
                <a:lnTo>
                  <a:pt x="46" y="199"/>
                </a:lnTo>
                <a:lnTo>
                  <a:pt x="55" y="183"/>
                </a:lnTo>
                <a:lnTo>
                  <a:pt x="65" y="168"/>
                </a:lnTo>
                <a:lnTo>
                  <a:pt x="75" y="153"/>
                </a:lnTo>
                <a:lnTo>
                  <a:pt x="87" y="138"/>
                </a:lnTo>
                <a:lnTo>
                  <a:pt x="99" y="125"/>
                </a:lnTo>
                <a:lnTo>
                  <a:pt x="111" y="112"/>
                </a:lnTo>
                <a:lnTo>
                  <a:pt x="125" y="99"/>
                </a:lnTo>
                <a:lnTo>
                  <a:pt x="138" y="87"/>
                </a:lnTo>
                <a:lnTo>
                  <a:pt x="152" y="76"/>
                </a:lnTo>
                <a:lnTo>
                  <a:pt x="167" y="65"/>
                </a:lnTo>
                <a:lnTo>
                  <a:pt x="183" y="56"/>
                </a:lnTo>
                <a:lnTo>
                  <a:pt x="199" y="46"/>
                </a:lnTo>
                <a:lnTo>
                  <a:pt x="214" y="38"/>
                </a:lnTo>
                <a:lnTo>
                  <a:pt x="232" y="31"/>
                </a:lnTo>
                <a:lnTo>
                  <a:pt x="249" y="24"/>
                </a:lnTo>
                <a:lnTo>
                  <a:pt x="266" y="18"/>
                </a:lnTo>
                <a:lnTo>
                  <a:pt x="285" y="12"/>
                </a:lnTo>
                <a:lnTo>
                  <a:pt x="303" y="9"/>
                </a:lnTo>
                <a:lnTo>
                  <a:pt x="322" y="5"/>
                </a:lnTo>
                <a:lnTo>
                  <a:pt x="341" y="3"/>
                </a:lnTo>
                <a:lnTo>
                  <a:pt x="359" y="1"/>
                </a:lnTo>
                <a:lnTo>
                  <a:pt x="379" y="0"/>
                </a:lnTo>
                <a:lnTo>
                  <a:pt x="379" y="0"/>
                </a:lnTo>
                <a:lnTo>
                  <a:pt x="399" y="1"/>
                </a:lnTo>
                <a:lnTo>
                  <a:pt x="418" y="3"/>
                </a:lnTo>
                <a:lnTo>
                  <a:pt x="437" y="5"/>
                </a:lnTo>
                <a:lnTo>
                  <a:pt x="456" y="9"/>
                </a:lnTo>
                <a:lnTo>
                  <a:pt x="474" y="12"/>
                </a:lnTo>
                <a:lnTo>
                  <a:pt x="493" y="18"/>
                </a:lnTo>
                <a:lnTo>
                  <a:pt x="510" y="24"/>
                </a:lnTo>
                <a:lnTo>
                  <a:pt x="527" y="31"/>
                </a:lnTo>
                <a:lnTo>
                  <a:pt x="544" y="38"/>
                </a:lnTo>
                <a:lnTo>
                  <a:pt x="560" y="46"/>
                </a:lnTo>
                <a:lnTo>
                  <a:pt x="576" y="56"/>
                </a:lnTo>
                <a:lnTo>
                  <a:pt x="591" y="65"/>
                </a:lnTo>
                <a:lnTo>
                  <a:pt x="607" y="76"/>
                </a:lnTo>
                <a:lnTo>
                  <a:pt x="621" y="87"/>
                </a:lnTo>
                <a:lnTo>
                  <a:pt x="634" y="99"/>
                </a:lnTo>
                <a:lnTo>
                  <a:pt x="648" y="112"/>
                </a:lnTo>
                <a:lnTo>
                  <a:pt x="660" y="125"/>
                </a:lnTo>
                <a:lnTo>
                  <a:pt x="672" y="138"/>
                </a:lnTo>
                <a:lnTo>
                  <a:pt x="683" y="153"/>
                </a:lnTo>
                <a:lnTo>
                  <a:pt x="694" y="168"/>
                </a:lnTo>
                <a:lnTo>
                  <a:pt x="703" y="183"/>
                </a:lnTo>
                <a:lnTo>
                  <a:pt x="713" y="199"/>
                </a:lnTo>
                <a:lnTo>
                  <a:pt x="721" y="216"/>
                </a:lnTo>
                <a:lnTo>
                  <a:pt x="729" y="232"/>
                </a:lnTo>
                <a:lnTo>
                  <a:pt x="735" y="249"/>
                </a:lnTo>
                <a:lnTo>
                  <a:pt x="741" y="267"/>
                </a:lnTo>
                <a:lnTo>
                  <a:pt x="747" y="285"/>
                </a:lnTo>
                <a:lnTo>
                  <a:pt x="751" y="303"/>
                </a:lnTo>
                <a:lnTo>
                  <a:pt x="754" y="322"/>
                </a:lnTo>
                <a:lnTo>
                  <a:pt x="756" y="341"/>
                </a:lnTo>
                <a:lnTo>
                  <a:pt x="759" y="361"/>
                </a:lnTo>
                <a:lnTo>
                  <a:pt x="759" y="380"/>
                </a:lnTo>
                <a:lnTo>
                  <a:pt x="759" y="380"/>
                </a:lnTo>
                <a:close/>
              </a:path>
            </a:pathLst>
          </a:custGeom>
          <a:solidFill>
            <a:srgbClr val="6A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5" name="Freeform 12">
            <a:extLst>
              <a:ext uri="{FF2B5EF4-FFF2-40B4-BE49-F238E27FC236}">
                <a16:creationId xmlns:a16="http://schemas.microsoft.com/office/drawing/2014/main" id="{13EF9C7C-114D-4A53-86FB-FAD8B259FB3D}"/>
              </a:ext>
            </a:extLst>
          </p:cNvPr>
          <p:cNvSpPr>
            <a:spLocks/>
          </p:cNvSpPr>
          <p:nvPr/>
        </p:nvSpPr>
        <p:spPr bwMode="auto">
          <a:xfrm>
            <a:off x="5576964" y="3519662"/>
            <a:ext cx="377266" cy="378511"/>
          </a:xfrm>
          <a:custGeom>
            <a:avLst/>
            <a:gdLst>
              <a:gd name="T0" fmla="*/ 1516 w 1516"/>
              <a:gd name="T1" fmla="*/ 798 h 1518"/>
              <a:gd name="T2" fmla="*/ 1501 w 1516"/>
              <a:gd name="T3" fmla="*/ 912 h 1518"/>
              <a:gd name="T4" fmla="*/ 1470 w 1516"/>
              <a:gd name="T5" fmla="*/ 1019 h 1518"/>
              <a:gd name="T6" fmla="*/ 1425 w 1516"/>
              <a:gd name="T7" fmla="*/ 1121 h 1518"/>
              <a:gd name="T8" fmla="*/ 1367 w 1516"/>
              <a:gd name="T9" fmla="*/ 1213 h 1518"/>
              <a:gd name="T10" fmla="*/ 1295 w 1516"/>
              <a:gd name="T11" fmla="*/ 1295 h 1518"/>
              <a:gd name="T12" fmla="*/ 1212 w 1516"/>
              <a:gd name="T13" fmla="*/ 1367 h 1518"/>
              <a:gd name="T14" fmla="*/ 1119 w 1516"/>
              <a:gd name="T15" fmla="*/ 1426 h 1518"/>
              <a:gd name="T16" fmla="*/ 1019 w 1516"/>
              <a:gd name="T17" fmla="*/ 1472 h 1518"/>
              <a:gd name="T18" fmla="*/ 911 w 1516"/>
              <a:gd name="T19" fmla="*/ 1502 h 1518"/>
              <a:gd name="T20" fmla="*/ 798 w 1516"/>
              <a:gd name="T21" fmla="*/ 1517 h 1518"/>
              <a:gd name="T22" fmla="*/ 719 w 1516"/>
              <a:gd name="T23" fmla="*/ 1517 h 1518"/>
              <a:gd name="T24" fmla="*/ 606 w 1516"/>
              <a:gd name="T25" fmla="*/ 1502 h 1518"/>
              <a:gd name="T26" fmla="*/ 497 w 1516"/>
              <a:gd name="T27" fmla="*/ 1472 h 1518"/>
              <a:gd name="T28" fmla="*/ 397 w 1516"/>
              <a:gd name="T29" fmla="*/ 1426 h 1518"/>
              <a:gd name="T30" fmla="*/ 304 w 1516"/>
              <a:gd name="T31" fmla="*/ 1367 h 1518"/>
              <a:gd name="T32" fmla="*/ 221 w 1516"/>
              <a:gd name="T33" fmla="*/ 1295 h 1518"/>
              <a:gd name="T34" fmla="*/ 151 w 1516"/>
              <a:gd name="T35" fmla="*/ 1213 h 1518"/>
              <a:gd name="T36" fmla="*/ 91 w 1516"/>
              <a:gd name="T37" fmla="*/ 1121 h 1518"/>
              <a:gd name="T38" fmla="*/ 46 w 1516"/>
              <a:gd name="T39" fmla="*/ 1019 h 1518"/>
              <a:gd name="T40" fmla="*/ 15 w 1516"/>
              <a:gd name="T41" fmla="*/ 912 h 1518"/>
              <a:gd name="T42" fmla="*/ 0 w 1516"/>
              <a:gd name="T43" fmla="*/ 798 h 1518"/>
              <a:gd name="T44" fmla="*/ 0 w 1516"/>
              <a:gd name="T45" fmla="*/ 720 h 1518"/>
              <a:gd name="T46" fmla="*/ 15 w 1516"/>
              <a:gd name="T47" fmla="*/ 606 h 1518"/>
              <a:gd name="T48" fmla="*/ 46 w 1516"/>
              <a:gd name="T49" fmla="*/ 498 h 1518"/>
              <a:gd name="T50" fmla="*/ 91 w 1516"/>
              <a:gd name="T51" fmla="*/ 397 h 1518"/>
              <a:gd name="T52" fmla="*/ 151 w 1516"/>
              <a:gd name="T53" fmla="*/ 306 h 1518"/>
              <a:gd name="T54" fmla="*/ 221 w 1516"/>
              <a:gd name="T55" fmla="*/ 222 h 1518"/>
              <a:gd name="T56" fmla="*/ 304 w 1516"/>
              <a:gd name="T57" fmla="*/ 151 h 1518"/>
              <a:gd name="T58" fmla="*/ 397 w 1516"/>
              <a:gd name="T59" fmla="*/ 92 h 1518"/>
              <a:gd name="T60" fmla="*/ 497 w 1516"/>
              <a:gd name="T61" fmla="*/ 46 h 1518"/>
              <a:gd name="T62" fmla="*/ 606 w 1516"/>
              <a:gd name="T63" fmla="*/ 16 h 1518"/>
              <a:gd name="T64" fmla="*/ 719 w 1516"/>
              <a:gd name="T65" fmla="*/ 2 h 1518"/>
              <a:gd name="T66" fmla="*/ 798 w 1516"/>
              <a:gd name="T67" fmla="*/ 2 h 1518"/>
              <a:gd name="T68" fmla="*/ 911 w 1516"/>
              <a:gd name="T69" fmla="*/ 16 h 1518"/>
              <a:gd name="T70" fmla="*/ 1019 w 1516"/>
              <a:gd name="T71" fmla="*/ 46 h 1518"/>
              <a:gd name="T72" fmla="*/ 1119 w 1516"/>
              <a:gd name="T73" fmla="*/ 92 h 1518"/>
              <a:gd name="T74" fmla="*/ 1212 w 1516"/>
              <a:gd name="T75" fmla="*/ 151 h 1518"/>
              <a:gd name="T76" fmla="*/ 1295 w 1516"/>
              <a:gd name="T77" fmla="*/ 222 h 1518"/>
              <a:gd name="T78" fmla="*/ 1367 w 1516"/>
              <a:gd name="T79" fmla="*/ 306 h 1518"/>
              <a:gd name="T80" fmla="*/ 1425 w 1516"/>
              <a:gd name="T81" fmla="*/ 397 h 1518"/>
              <a:gd name="T82" fmla="*/ 1470 w 1516"/>
              <a:gd name="T83" fmla="*/ 498 h 1518"/>
              <a:gd name="T84" fmla="*/ 1501 w 1516"/>
              <a:gd name="T85" fmla="*/ 606 h 1518"/>
              <a:gd name="T86" fmla="*/ 1516 w 1516"/>
              <a:gd name="T87" fmla="*/ 720 h 1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16" h="1518">
                <a:moveTo>
                  <a:pt x="1516" y="759"/>
                </a:moveTo>
                <a:lnTo>
                  <a:pt x="1516" y="759"/>
                </a:lnTo>
                <a:lnTo>
                  <a:pt x="1516" y="798"/>
                </a:lnTo>
                <a:lnTo>
                  <a:pt x="1513" y="837"/>
                </a:lnTo>
                <a:lnTo>
                  <a:pt x="1508" y="875"/>
                </a:lnTo>
                <a:lnTo>
                  <a:pt x="1501" y="912"/>
                </a:lnTo>
                <a:lnTo>
                  <a:pt x="1493" y="949"/>
                </a:lnTo>
                <a:lnTo>
                  <a:pt x="1482" y="984"/>
                </a:lnTo>
                <a:lnTo>
                  <a:pt x="1470" y="1019"/>
                </a:lnTo>
                <a:lnTo>
                  <a:pt x="1457" y="1054"/>
                </a:lnTo>
                <a:lnTo>
                  <a:pt x="1442" y="1088"/>
                </a:lnTo>
                <a:lnTo>
                  <a:pt x="1425" y="1121"/>
                </a:lnTo>
                <a:lnTo>
                  <a:pt x="1407" y="1153"/>
                </a:lnTo>
                <a:lnTo>
                  <a:pt x="1387" y="1183"/>
                </a:lnTo>
                <a:lnTo>
                  <a:pt x="1367" y="1213"/>
                </a:lnTo>
                <a:lnTo>
                  <a:pt x="1343" y="1241"/>
                </a:lnTo>
                <a:lnTo>
                  <a:pt x="1319" y="1269"/>
                </a:lnTo>
                <a:lnTo>
                  <a:pt x="1295" y="1295"/>
                </a:lnTo>
                <a:lnTo>
                  <a:pt x="1268" y="1320"/>
                </a:lnTo>
                <a:lnTo>
                  <a:pt x="1241" y="1345"/>
                </a:lnTo>
                <a:lnTo>
                  <a:pt x="1212" y="1367"/>
                </a:lnTo>
                <a:lnTo>
                  <a:pt x="1183" y="1388"/>
                </a:lnTo>
                <a:lnTo>
                  <a:pt x="1151" y="1408"/>
                </a:lnTo>
                <a:lnTo>
                  <a:pt x="1119" y="1426"/>
                </a:lnTo>
                <a:lnTo>
                  <a:pt x="1087" y="1442"/>
                </a:lnTo>
                <a:lnTo>
                  <a:pt x="1053" y="1458"/>
                </a:lnTo>
                <a:lnTo>
                  <a:pt x="1019" y="1472"/>
                </a:lnTo>
                <a:lnTo>
                  <a:pt x="984" y="1484"/>
                </a:lnTo>
                <a:lnTo>
                  <a:pt x="947" y="1493"/>
                </a:lnTo>
                <a:lnTo>
                  <a:pt x="911" y="1502"/>
                </a:lnTo>
                <a:lnTo>
                  <a:pt x="874" y="1508"/>
                </a:lnTo>
                <a:lnTo>
                  <a:pt x="835" y="1513"/>
                </a:lnTo>
                <a:lnTo>
                  <a:pt x="798" y="1517"/>
                </a:lnTo>
                <a:lnTo>
                  <a:pt x="759" y="1518"/>
                </a:lnTo>
                <a:lnTo>
                  <a:pt x="759" y="1518"/>
                </a:lnTo>
                <a:lnTo>
                  <a:pt x="719" y="1517"/>
                </a:lnTo>
                <a:lnTo>
                  <a:pt x="681" y="1513"/>
                </a:lnTo>
                <a:lnTo>
                  <a:pt x="642" y="1508"/>
                </a:lnTo>
                <a:lnTo>
                  <a:pt x="606" y="1502"/>
                </a:lnTo>
                <a:lnTo>
                  <a:pt x="569" y="1493"/>
                </a:lnTo>
                <a:lnTo>
                  <a:pt x="532" y="1484"/>
                </a:lnTo>
                <a:lnTo>
                  <a:pt x="497" y="1472"/>
                </a:lnTo>
                <a:lnTo>
                  <a:pt x="463" y="1458"/>
                </a:lnTo>
                <a:lnTo>
                  <a:pt x="429" y="1442"/>
                </a:lnTo>
                <a:lnTo>
                  <a:pt x="397" y="1426"/>
                </a:lnTo>
                <a:lnTo>
                  <a:pt x="365" y="1408"/>
                </a:lnTo>
                <a:lnTo>
                  <a:pt x="333" y="1388"/>
                </a:lnTo>
                <a:lnTo>
                  <a:pt x="304" y="1367"/>
                </a:lnTo>
                <a:lnTo>
                  <a:pt x="276" y="1345"/>
                </a:lnTo>
                <a:lnTo>
                  <a:pt x="249" y="1320"/>
                </a:lnTo>
                <a:lnTo>
                  <a:pt x="221" y="1295"/>
                </a:lnTo>
                <a:lnTo>
                  <a:pt x="197" y="1269"/>
                </a:lnTo>
                <a:lnTo>
                  <a:pt x="173" y="1241"/>
                </a:lnTo>
                <a:lnTo>
                  <a:pt x="151" y="1213"/>
                </a:lnTo>
                <a:lnTo>
                  <a:pt x="130" y="1183"/>
                </a:lnTo>
                <a:lnTo>
                  <a:pt x="110" y="1153"/>
                </a:lnTo>
                <a:lnTo>
                  <a:pt x="91" y="1121"/>
                </a:lnTo>
                <a:lnTo>
                  <a:pt x="74" y="1088"/>
                </a:lnTo>
                <a:lnTo>
                  <a:pt x="59" y="1054"/>
                </a:lnTo>
                <a:lnTo>
                  <a:pt x="46" y="1019"/>
                </a:lnTo>
                <a:lnTo>
                  <a:pt x="34" y="984"/>
                </a:lnTo>
                <a:lnTo>
                  <a:pt x="24" y="949"/>
                </a:lnTo>
                <a:lnTo>
                  <a:pt x="15" y="912"/>
                </a:lnTo>
                <a:lnTo>
                  <a:pt x="8" y="875"/>
                </a:lnTo>
                <a:lnTo>
                  <a:pt x="4" y="837"/>
                </a:lnTo>
                <a:lnTo>
                  <a:pt x="0" y="798"/>
                </a:lnTo>
                <a:lnTo>
                  <a:pt x="0" y="759"/>
                </a:lnTo>
                <a:lnTo>
                  <a:pt x="0" y="759"/>
                </a:lnTo>
                <a:lnTo>
                  <a:pt x="0" y="720"/>
                </a:lnTo>
                <a:lnTo>
                  <a:pt x="4" y="681"/>
                </a:lnTo>
                <a:lnTo>
                  <a:pt x="8" y="644"/>
                </a:lnTo>
                <a:lnTo>
                  <a:pt x="15" y="606"/>
                </a:lnTo>
                <a:lnTo>
                  <a:pt x="24" y="569"/>
                </a:lnTo>
                <a:lnTo>
                  <a:pt x="34" y="533"/>
                </a:lnTo>
                <a:lnTo>
                  <a:pt x="46" y="498"/>
                </a:lnTo>
                <a:lnTo>
                  <a:pt x="59" y="463"/>
                </a:lnTo>
                <a:lnTo>
                  <a:pt x="74" y="430"/>
                </a:lnTo>
                <a:lnTo>
                  <a:pt x="91" y="397"/>
                </a:lnTo>
                <a:lnTo>
                  <a:pt x="110" y="366"/>
                </a:lnTo>
                <a:lnTo>
                  <a:pt x="130" y="335"/>
                </a:lnTo>
                <a:lnTo>
                  <a:pt x="151" y="306"/>
                </a:lnTo>
                <a:lnTo>
                  <a:pt x="173" y="276"/>
                </a:lnTo>
                <a:lnTo>
                  <a:pt x="197" y="249"/>
                </a:lnTo>
                <a:lnTo>
                  <a:pt x="221" y="222"/>
                </a:lnTo>
                <a:lnTo>
                  <a:pt x="249" y="197"/>
                </a:lnTo>
                <a:lnTo>
                  <a:pt x="276" y="174"/>
                </a:lnTo>
                <a:lnTo>
                  <a:pt x="304" y="151"/>
                </a:lnTo>
                <a:lnTo>
                  <a:pt x="333" y="130"/>
                </a:lnTo>
                <a:lnTo>
                  <a:pt x="365" y="110"/>
                </a:lnTo>
                <a:lnTo>
                  <a:pt x="397" y="92"/>
                </a:lnTo>
                <a:lnTo>
                  <a:pt x="429" y="75"/>
                </a:lnTo>
                <a:lnTo>
                  <a:pt x="463" y="59"/>
                </a:lnTo>
                <a:lnTo>
                  <a:pt x="497" y="46"/>
                </a:lnTo>
                <a:lnTo>
                  <a:pt x="532" y="35"/>
                </a:lnTo>
                <a:lnTo>
                  <a:pt x="569" y="24"/>
                </a:lnTo>
                <a:lnTo>
                  <a:pt x="606" y="16"/>
                </a:lnTo>
                <a:lnTo>
                  <a:pt x="642" y="9"/>
                </a:lnTo>
                <a:lnTo>
                  <a:pt x="681" y="4"/>
                </a:lnTo>
                <a:lnTo>
                  <a:pt x="719" y="2"/>
                </a:lnTo>
                <a:lnTo>
                  <a:pt x="759" y="0"/>
                </a:lnTo>
                <a:lnTo>
                  <a:pt x="759" y="0"/>
                </a:lnTo>
                <a:lnTo>
                  <a:pt x="798" y="2"/>
                </a:lnTo>
                <a:lnTo>
                  <a:pt x="835" y="4"/>
                </a:lnTo>
                <a:lnTo>
                  <a:pt x="874" y="9"/>
                </a:lnTo>
                <a:lnTo>
                  <a:pt x="911" y="16"/>
                </a:lnTo>
                <a:lnTo>
                  <a:pt x="947" y="24"/>
                </a:lnTo>
                <a:lnTo>
                  <a:pt x="984" y="35"/>
                </a:lnTo>
                <a:lnTo>
                  <a:pt x="1019" y="46"/>
                </a:lnTo>
                <a:lnTo>
                  <a:pt x="1053" y="59"/>
                </a:lnTo>
                <a:lnTo>
                  <a:pt x="1087" y="75"/>
                </a:lnTo>
                <a:lnTo>
                  <a:pt x="1119" y="92"/>
                </a:lnTo>
                <a:lnTo>
                  <a:pt x="1151" y="110"/>
                </a:lnTo>
                <a:lnTo>
                  <a:pt x="1183" y="130"/>
                </a:lnTo>
                <a:lnTo>
                  <a:pt x="1212" y="151"/>
                </a:lnTo>
                <a:lnTo>
                  <a:pt x="1241" y="174"/>
                </a:lnTo>
                <a:lnTo>
                  <a:pt x="1268" y="197"/>
                </a:lnTo>
                <a:lnTo>
                  <a:pt x="1295" y="222"/>
                </a:lnTo>
                <a:lnTo>
                  <a:pt x="1319" y="249"/>
                </a:lnTo>
                <a:lnTo>
                  <a:pt x="1343" y="276"/>
                </a:lnTo>
                <a:lnTo>
                  <a:pt x="1367" y="306"/>
                </a:lnTo>
                <a:lnTo>
                  <a:pt x="1387" y="335"/>
                </a:lnTo>
                <a:lnTo>
                  <a:pt x="1407" y="366"/>
                </a:lnTo>
                <a:lnTo>
                  <a:pt x="1425" y="397"/>
                </a:lnTo>
                <a:lnTo>
                  <a:pt x="1442" y="430"/>
                </a:lnTo>
                <a:lnTo>
                  <a:pt x="1457" y="463"/>
                </a:lnTo>
                <a:lnTo>
                  <a:pt x="1470" y="498"/>
                </a:lnTo>
                <a:lnTo>
                  <a:pt x="1482" y="533"/>
                </a:lnTo>
                <a:lnTo>
                  <a:pt x="1493" y="569"/>
                </a:lnTo>
                <a:lnTo>
                  <a:pt x="1501" y="606"/>
                </a:lnTo>
                <a:lnTo>
                  <a:pt x="1508" y="644"/>
                </a:lnTo>
                <a:lnTo>
                  <a:pt x="1513" y="681"/>
                </a:lnTo>
                <a:lnTo>
                  <a:pt x="1516" y="720"/>
                </a:lnTo>
                <a:lnTo>
                  <a:pt x="1516" y="759"/>
                </a:lnTo>
                <a:lnTo>
                  <a:pt x="1516" y="759"/>
                </a:lnTo>
                <a:close/>
              </a:path>
            </a:pathLst>
          </a:custGeom>
          <a:solidFill>
            <a:srgbClr val="397BC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6" name="Freeform 13">
            <a:extLst>
              <a:ext uri="{FF2B5EF4-FFF2-40B4-BE49-F238E27FC236}">
                <a16:creationId xmlns:a16="http://schemas.microsoft.com/office/drawing/2014/main" id="{57671F68-D611-4B86-A87C-29D793F8DFCF}"/>
              </a:ext>
            </a:extLst>
          </p:cNvPr>
          <p:cNvSpPr>
            <a:spLocks/>
          </p:cNvSpPr>
          <p:nvPr/>
        </p:nvSpPr>
        <p:spPr bwMode="auto">
          <a:xfrm>
            <a:off x="3657600" y="4845696"/>
            <a:ext cx="277658" cy="277658"/>
          </a:xfrm>
          <a:custGeom>
            <a:avLst/>
            <a:gdLst>
              <a:gd name="T0" fmla="*/ 1113 w 1115"/>
              <a:gd name="T1" fmla="*/ 586 h 1114"/>
              <a:gd name="T2" fmla="*/ 1103 w 1115"/>
              <a:gd name="T3" fmla="*/ 670 h 1114"/>
              <a:gd name="T4" fmla="*/ 1080 w 1115"/>
              <a:gd name="T5" fmla="*/ 748 h 1114"/>
              <a:gd name="T6" fmla="*/ 1047 w 1115"/>
              <a:gd name="T7" fmla="*/ 823 h 1114"/>
              <a:gd name="T8" fmla="*/ 1004 w 1115"/>
              <a:gd name="T9" fmla="*/ 890 h 1114"/>
              <a:gd name="T10" fmla="*/ 951 w 1115"/>
              <a:gd name="T11" fmla="*/ 951 h 1114"/>
              <a:gd name="T12" fmla="*/ 891 w 1115"/>
              <a:gd name="T13" fmla="*/ 1003 h 1114"/>
              <a:gd name="T14" fmla="*/ 822 w 1115"/>
              <a:gd name="T15" fmla="*/ 1047 h 1114"/>
              <a:gd name="T16" fmla="*/ 749 w 1115"/>
              <a:gd name="T17" fmla="*/ 1080 h 1114"/>
              <a:gd name="T18" fmla="*/ 669 w 1115"/>
              <a:gd name="T19" fmla="*/ 1102 h 1114"/>
              <a:gd name="T20" fmla="*/ 586 w 1115"/>
              <a:gd name="T21" fmla="*/ 1113 h 1114"/>
              <a:gd name="T22" fmla="*/ 529 w 1115"/>
              <a:gd name="T23" fmla="*/ 1113 h 1114"/>
              <a:gd name="T24" fmla="*/ 445 w 1115"/>
              <a:gd name="T25" fmla="*/ 1102 h 1114"/>
              <a:gd name="T26" fmla="*/ 367 w 1115"/>
              <a:gd name="T27" fmla="*/ 1080 h 1114"/>
              <a:gd name="T28" fmla="*/ 292 w 1115"/>
              <a:gd name="T29" fmla="*/ 1047 h 1114"/>
              <a:gd name="T30" fmla="*/ 224 w 1115"/>
              <a:gd name="T31" fmla="*/ 1003 h 1114"/>
              <a:gd name="T32" fmla="*/ 164 w 1115"/>
              <a:gd name="T33" fmla="*/ 951 h 1114"/>
              <a:gd name="T34" fmla="*/ 111 w 1115"/>
              <a:gd name="T35" fmla="*/ 890 h 1114"/>
              <a:gd name="T36" fmla="*/ 67 w 1115"/>
              <a:gd name="T37" fmla="*/ 823 h 1114"/>
              <a:gd name="T38" fmla="*/ 34 w 1115"/>
              <a:gd name="T39" fmla="*/ 748 h 1114"/>
              <a:gd name="T40" fmla="*/ 12 w 1115"/>
              <a:gd name="T41" fmla="*/ 670 h 1114"/>
              <a:gd name="T42" fmla="*/ 1 w 1115"/>
              <a:gd name="T43" fmla="*/ 586 h 1114"/>
              <a:gd name="T44" fmla="*/ 1 w 1115"/>
              <a:gd name="T45" fmla="*/ 528 h 1114"/>
              <a:gd name="T46" fmla="*/ 12 w 1115"/>
              <a:gd name="T47" fmla="*/ 445 h 1114"/>
              <a:gd name="T48" fmla="*/ 34 w 1115"/>
              <a:gd name="T49" fmla="*/ 366 h 1114"/>
              <a:gd name="T50" fmla="*/ 67 w 1115"/>
              <a:gd name="T51" fmla="*/ 291 h 1114"/>
              <a:gd name="T52" fmla="*/ 111 w 1115"/>
              <a:gd name="T53" fmla="*/ 224 h 1114"/>
              <a:gd name="T54" fmla="*/ 164 w 1115"/>
              <a:gd name="T55" fmla="*/ 163 h 1114"/>
              <a:gd name="T56" fmla="*/ 224 w 1115"/>
              <a:gd name="T57" fmla="*/ 111 h 1114"/>
              <a:gd name="T58" fmla="*/ 292 w 1115"/>
              <a:gd name="T59" fmla="*/ 68 h 1114"/>
              <a:gd name="T60" fmla="*/ 367 w 1115"/>
              <a:gd name="T61" fmla="*/ 33 h 1114"/>
              <a:gd name="T62" fmla="*/ 445 w 1115"/>
              <a:gd name="T63" fmla="*/ 11 h 1114"/>
              <a:gd name="T64" fmla="*/ 529 w 1115"/>
              <a:gd name="T65" fmla="*/ 0 h 1114"/>
              <a:gd name="T66" fmla="*/ 586 w 1115"/>
              <a:gd name="T67" fmla="*/ 0 h 1114"/>
              <a:gd name="T68" fmla="*/ 669 w 1115"/>
              <a:gd name="T69" fmla="*/ 11 h 1114"/>
              <a:gd name="T70" fmla="*/ 749 w 1115"/>
              <a:gd name="T71" fmla="*/ 33 h 1114"/>
              <a:gd name="T72" fmla="*/ 822 w 1115"/>
              <a:gd name="T73" fmla="*/ 68 h 1114"/>
              <a:gd name="T74" fmla="*/ 891 w 1115"/>
              <a:gd name="T75" fmla="*/ 111 h 1114"/>
              <a:gd name="T76" fmla="*/ 951 w 1115"/>
              <a:gd name="T77" fmla="*/ 163 h 1114"/>
              <a:gd name="T78" fmla="*/ 1004 w 1115"/>
              <a:gd name="T79" fmla="*/ 224 h 1114"/>
              <a:gd name="T80" fmla="*/ 1047 w 1115"/>
              <a:gd name="T81" fmla="*/ 291 h 1114"/>
              <a:gd name="T82" fmla="*/ 1080 w 1115"/>
              <a:gd name="T83" fmla="*/ 366 h 1114"/>
              <a:gd name="T84" fmla="*/ 1103 w 1115"/>
              <a:gd name="T85" fmla="*/ 445 h 1114"/>
              <a:gd name="T86" fmla="*/ 1113 w 1115"/>
              <a:gd name="T87" fmla="*/ 528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15" h="1114">
                <a:moveTo>
                  <a:pt x="1115" y="556"/>
                </a:moveTo>
                <a:lnTo>
                  <a:pt x="1115" y="556"/>
                </a:lnTo>
                <a:lnTo>
                  <a:pt x="1113" y="586"/>
                </a:lnTo>
                <a:lnTo>
                  <a:pt x="1111" y="614"/>
                </a:lnTo>
                <a:lnTo>
                  <a:pt x="1108" y="641"/>
                </a:lnTo>
                <a:lnTo>
                  <a:pt x="1103" y="670"/>
                </a:lnTo>
                <a:lnTo>
                  <a:pt x="1097" y="697"/>
                </a:lnTo>
                <a:lnTo>
                  <a:pt x="1089" y="723"/>
                </a:lnTo>
                <a:lnTo>
                  <a:pt x="1080" y="748"/>
                </a:lnTo>
                <a:lnTo>
                  <a:pt x="1071" y="773"/>
                </a:lnTo>
                <a:lnTo>
                  <a:pt x="1059" y="798"/>
                </a:lnTo>
                <a:lnTo>
                  <a:pt x="1047" y="823"/>
                </a:lnTo>
                <a:lnTo>
                  <a:pt x="1033" y="845"/>
                </a:lnTo>
                <a:lnTo>
                  <a:pt x="1019" y="869"/>
                </a:lnTo>
                <a:lnTo>
                  <a:pt x="1004" y="890"/>
                </a:lnTo>
                <a:lnTo>
                  <a:pt x="987" y="911"/>
                </a:lnTo>
                <a:lnTo>
                  <a:pt x="970" y="931"/>
                </a:lnTo>
                <a:lnTo>
                  <a:pt x="951" y="951"/>
                </a:lnTo>
                <a:lnTo>
                  <a:pt x="932" y="969"/>
                </a:lnTo>
                <a:lnTo>
                  <a:pt x="912" y="986"/>
                </a:lnTo>
                <a:lnTo>
                  <a:pt x="891" y="1003"/>
                </a:lnTo>
                <a:lnTo>
                  <a:pt x="868" y="1018"/>
                </a:lnTo>
                <a:lnTo>
                  <a:pt x="846" y="1034"/>
                </a:lnTo>
                <a:lnTo>
                  <a:pt x="822" y="1047"/>
                </a:lnTo>
                <a:lnTo>
                  <a:pt x="799" y="1058"/>
                </a:lnTo>
                <a:lnTo>
                  <a:pt x="774" y="1070"/>
                </a:lnTo>
                <a:lnTo>
                  <a:pt x="749" y="1080"/>
                </a:lnTo>
                <a:lnTo>
                  <a:pt x="723" y="1089"/>
                </a:lnTo>
                <a:lnTo>
                  <a:pt x="696" y="1096"/>
                </a:lnTo>
                <a:lnTo>
                  <a:pt x="669" y="1102"/>
                </a:lnTo>
                <a:lnTo>
                  <a:pt x="642" y="1108"/>
                </a:lnTo>
                <a:lnTo>
                  <a:pt x="614" y="1111"/>
                </a:lnTo>
                <a:lnTo>
                  <a:pt x="586" y="1113"/>
                </a:lnTo>
                <a:lnTo>
                  <a:pt x="557" y="1114"/>
                </a:lnTo>
                <a:lnTo>
                  <a:pt x="557" y="1114"/>
                </a:lnTo>
                <a:lnTo>
                  <a:pt x="529" y="1113"/>
                </a:lnTo>
                <a:lnTo>
                  <a:pt x="501" y="1111"/>
                </a:lnTo>
                <a:lnTo>
                  <a:pt x="473" y="1108"/>
                </a:lnTo>
                <a:lnTo>
                  <a:pt x="445" y="1102"/>
                </a:lnTo>
                <a:lnTo>
                  <a:pt x="418" y="1096"/>
                </a:lnTo>
                <a:lnTo>
                  <a:pt x="391" y="1089"/>
                </a:lnTo>
                <a:lnTo>
                  <a:pt x="367" y="1080"/>
                </a:lnTo>
                <a:lnTo>
                  <a:pt x="341" y="1070"/>
                </a:lnTo>
                <a:lnTo>
                  <a:pt x="316" y="1058"/>
                </a:lnTo>
                <a:lnTo>
                  <a:pt x="292" y="1047"/>
                </a:lnTo>
                <a:lnTo>
                  <a:pt x="269" y="1034"/>
                </a:lnTo>
                <a:lnTo>
                  <a:pt x="246" y="1018"/>
                </a:lnTo>
                <a:lnTo>
                  <a:pt x="224" y="1003"/>
                </a:lnTo>
                <a:lnTo>
                  <a:pt x="203" y="986"/>
                </a:lnTo>
                <a:lnTo>
                  <a:pt x="183" y="969"/>
                </a:lnTo>
                <a:lnTo>
                  <a:pt x="164" y="951"/>
                </a:lnTo>
                <a:lnTo>
                  <a:pt x="145" y="931"/>
                </a:lnTo>
                <a:lnTo>
                  <a:pt x="127" y="911"/>
                </a:lnTo>
                <a:lnTo>
                  <a:pt x="111" y="890"/>
                </a:lnTo>
                <a:lnTo>
                  <a:pt x="96" y="869"/>
                </a:lnTo>
                <a:lnTo>
                  <a:pt x="81" y="845"/>
                </a:lnTo>
                <a:lnTo>
                  <a:pt x="67" y="823"/>
                </a:lnTo>
                <a:lnTo>
                  <a:pt x="56" y="798"/>
                </a:lnTo>
                <a:lnTo>
                  <a:pt x="45" y="773"/>
                </a:lnTo>
                <a:lnTo>
                  <a:pt x="34" y="748"/>
                </a:lnTo>
                <a:lnTo>
                  <a:pt x="26" y="723"/>
                </a:lnTo>
                <a:lnTo>
                  <a:pt x="18" y="697"/>
                </a:lnTo>
                <a:lnTo>
                  <a:pt x="12" y="670"/>
                </a:lnTo>
                <a:lnTo>
                  <a:pt x="7" y="641"/>
                </a:lnTo>
                <a:lnTo>
                  <a:pt x="4" y="614"/>
                </a:lnTo>
                <a:lnTo>
                  <a:pt x="1" y="586"/>
                </a:lnTo>
                <a:lnTo>
                  <a:pt x="0" y="556"/>
                </a:lnTo>
                <a:lnTo>
                  <a:pt x="0" y="556"/>
                </a:lnTo>
                <a:lnTo>
                  <a:pt x="1" y="528"/>
                </a:lnTo>
                <a:lnTo>
                  <a:pt x="4" y="500"/>
                </a:lnTo>
                <a:lnTo>
                  <a:pt x="7" y="472"/>
                </a:lnTo>
                <a:lnTo>
                  <a:pt x="12" y="445"/>
                </a:lnTo>
                <a:lnTo>
                  <a:pt x="18" y="417"/>
                </a:lnTo>
                <a:lnTo>
                  <a:pt x="26" y="392"/>
                </a:lnTo>
                <a:lnTo>
                  <a:pt x="34" y="366"/>
                </a:lnTo>
                <a:lnTo>
                  <a:pt x="45" y="340"/>
                </a:lnTo>
                <a:lnTo>
                  <a:pt x="56" y="315"/>
                </a:lnTo>
                <a:lnTo>
                  <a:pt x="67" y="291"/>
                </a:lnTo>
                <a:lnTo>
                  <a:pt x="81" y="268"/>
                </a:lnTo>
                <a:lnTo>
                  <a:pt x="96" y="245"/>
                </a:lnTo>
                <a:lnTo>
                  <a:pt x="111" y="224"/>
                </a:lnTo>
                <a:lnTo>
                  <a:pt x="127" y="203"/>
                </a:lnTo>
                <a:lnTo>
                  <a:pt x="145" y="183"/>
                </a:lnTo>
                <a:lnTo>
                  <a:pt x="164" y="163"/>
                </a:lnTo>
                <a:lnTo>
                  <a:pt x="183" y="145"/>
                </a:lnTo>
                <a:lnTo>
                  <a:pt x="203" y="128"/>
                </a:lnTo>
                <a:lnTo>
                  <a:pt x="224" y="111"/>
                </a:lnTo>
                <a:lnTo>
                  <a:pt x="246" y="95"/>
                </a:lnTo>
                <a:lnTo>
                  <a:pt x="269" y="80"/>
                </a:lnTo>
                <a:lnTo>
                  <a:pt x="292" y="68"/>
                </a:lnTo>
                <a:lnTo>
                  <a:pt x="316" y="55"/>
                </a:lnTo>
                <a:lnTo>
                  <a:pt x="341" y="44"/>
                </a:lnTo>
                <a:lnTo>
                  <a:pt x="367" y="33"/>
                </a:lnTo>
                <a:lnTo>
                  <a:pt x="391" y="25"/>
                </a:lnTo>
                <a:lnTo>
                  <a:pt x="418" y="18"/>
                </a:lnTo>
                <a:lnTo>
                  <a:pt x="445" y="11"/>
                </a:lnTo>
                <a:lnTo>
                  <a:pt x="473" y="6"/>
                </a:lnTo>
                <a:lnTo>
                  <a:pt x="501" y="3"/>
                </a:lnTo>
                <a:lnTo>
                  <a:pt x="529" y="0"/>
                </a:lnTo>
                <a:lnTo>
                  <a:pt x="557" y="0"/>
                </a:lnTo>
                <a:lnTo>
                  <a:pt x="557" y="0"/>
                </a:lnTo>
                <a:lnTo>
                  <a:pt x="586" y="0"/>
                </a:lnTo>
                <a:lnTo>
                  <a:pt x="614" y="3"/>
                </a:lnTo>
                <a:lnTo>
                  <a:pt x="642" y="6"/>
                </a:lnTo>
                <a:lnTo>
                  <a:pt x="669" y="11"/>
                </a:lnTo>
                <a:lnTo>
                  <a:pt x="696" y="18"/>
                </a:lnTo>
                <a:lnTo>
                  <a:pt x="723" y="25"/>
                </a:lnTo>
                <a:lnTo>
                  <a:pt x="749" y="33"/>
                </a:lnTo>
                <a:lnTo>
                  <a:pt x="774" y="44"/>
                </a:lnTo>
                <a:lnTo>
                  <a:pt x="799" y="55"/>
                </a:lnTo>
                <a:lnTo>
                  <a:pt x="822" y="68"/>
                </a:lnTo>
                <a:lnTo>
                  <a:pt x="846" y="80"/>
                </a:lnTo>
                <a:lnTo>
                  <a:pt x="868" y="95"/>
                </a:lnTo>
                <a:lnTo>
                  <a:pt x="891" y="111"/>
                </a:lnTo>
                <a:lnTo>
                  <a:pt x="912" y="128"/>
                </a:lnTo>
                <a:lnTo>
                  <a:pt x="932" y="145"/>
                </a:lnTo>
                <a:lnTo>
                  <a:pt x="951" y="163"/>
                </a:lnTo>
                <a:lnTo>
                  <a:pt x="970" y="183"/>
                </a:lnTo>
                <a:lnTo>
                  <a:pt x="987" y="203"/>
                </a:lnTo>
                <a:lnTo>
                  <a:pt x="1004" y="224"/>
                </a:lnTo>
                <a:lnTo>
                  <a:pt x="1019" y="245"/>
                </a:lnTo>
                <a:lnTo>
                  <a:pt x="1033" y="268"/>
                </a:lnTo>
                <a:lnTo>
                  <a:pt x="1047" y="291"/>
                </a:lnTo>
                <a:lnTo>
                  <a:pt x="1059" y="315"/>
                </a:lnTo>
                <a:lnTo>
                  <a:pt x="1071" y="340"/>
                </a:lnTo>
                <a:lnTo>
                  <a:pt x="1080" y="366"/>
                </a:lnTo>
                <a:lnTo>
                  <a:pt x="1089" y="392"/>
                </a:lnTo>
                <a:lnTo>
                  <a:pt x="1097" y="417"/>
                </a:lnTo>
                <a:lnTo>
                  <a:pt x="1103" y="445"/>
                </a:lnTo>
                <a:lnTo>
                  <a:pt x="1108" y="472"/>
                </a:lnTo>
                <a:lnTo>
                  <a:pt x="1111" y="500"/>
                </a:lnTo>
                <a:lnTo>
                  <a:pt x="1113" y="528"/>
                </a:lnTo>
                <a:lnTo>
                  <a:pt x="1115" y="556"/>
                </a:lnTo>
                <a:lnTo>
                  <a:pt x="1115" y="556"/>
                </a:ln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7" name="Freeform 14">
            <a:extLst>
              <a:ext uri="{FF2B5EF4-FFF2-40B4-BE49-F238E27FC236}">
                <a16:creationId xmlns:a16="http://schemas.microsoft.com/office/drawing/2014/main" id="{07E4837A-B8E1-429D-99E4-43EBF3FB504C}"/>
              </a:ext>
            </a:extLst>
          </p:cNvPr>
          <p:cNvSpPr>
            <a:spLocks/>
          </p:cNvSpPr>
          <p:nvPr/>
        </p:nvSpPr>
        <p:spPr bwMode="auto">
          <a:xfrm>
            <a:off x="3571105" y="3093838"/>
            <a:ext cx="276413" cy="277658"/>
          </a:xfrm>
          <a:custGeom>
            <a:avLst/>
            <a:gdLst>
              <a:gd name="T0" fmla="*/ 1113 w 1113"/>
              <a:gd name="T1" fmla="*/ 586 h 1115"/>
              <a:gd name="T2" fmla="*/ 1102 w 1113"/>
              <a:gd name="T3" fmla="*/ 669 h 1115"/>
              <a:gd name="T4" fmla="*/ 1080 w 1113"/>
              <a:gd name="T5" fmla="*/ 749 h 1115"/>
              <a:gd name="T6" fmla="*/ 1046 w 1113"/>
              <a:gd name="T7" fmla="*/ 823 h 1115"/>
              <a:gd name="T8" fmla="*/ 1003 w 1113"/>
              <a:gd name="T9" fmla="*/ 891 h 1115"/>
              <a:gd name="T10" fmla="*/ 950 w 1113"/>
              <a:gd name="T11" fmla="*/ 951 h 1115"/>
              <a:gd name="T12" fmla="*/ 890 w 1113"/>
              <a:gd name="T13" fmla="*/ 1004 h 1115"/>
              <a:gd name="T14" fmla="*/ 822 w 1113"/>
              <a:gd name="T15" fmla="*/ 1048 h 1115"/>
              <a:gd name="T16" fmla="*/ 748 w 1113"/>
              <a:gd name="T17" fmla="*/ 1081 h 1115"/>
              <a:gd name="T18" fmla="*/ 669 w 1113"/>
              <a:gd name="T19" fmla="*/ 1103 h 1115"/>
              <a:gd name="T20" fmla="*/ 585 w 1113"/>
              <a:gd name="T21" fmla="*/ 1114 h 1115"/>
              <a:gd name="T22" fmla="*/ 527 w 1113"/>
              <a:gd name="T23" fmla="*/ 1114 h 1115"/>
              <a:gd name="T24" fmla="*/ 444 w 1113"/>
              <a:gd name="T25" fmla="*/ 1103 h 1115"/>
              <a:gd name="T26" fmla="*/ 365 w 1113"/>
              <a:gd name="T27" fmla="*/ 1081 h 1115"/>
              <a:gd name="T28" fmla="*/ 290 w 1113"/>
              <a:gd name="T29" fmla="*/ 1048 h 1115"/>
              <a:gd name="T30" fmla="*/ 223 w 1113"/>
              <a:gd name="T31" fmla="*/ 1004 h 1115"/>
              <a:gd name="T32" fmla="*/ 163 w 1113"/>
              <a:gd name="T33" fmla="*/ 951 h 1115"/>
              <a:gd name="T34" fmla="*/ 110 w 1113"/>
              <a:gd name="T35" fmla="*/ 891 h 1115"/>
              <a:gd name="T36" fmla="*/ 67 w 1113"/>
              <a:gd name="T37" fmla="*/ 823 h 1115"/>
              <a:gd name="T38" fmla="*/ 34 w 1113"/>
              <a:gd name="T39" fmla="*/ 749 h 1115"/>
              <a:gd name="T40" fmla="*/ 11 w 1113"/>
              <a:gd name="T41" fmla="*/ 669 h 1115"/>
              <a:gd name="T42" fmla="*/ 1 w 1113"/>
              <a:gd name="T43" fmla="*/ 586 h 1115"/>
              <a:gd name="T44" fmla="*/ 1 w 1113"/>
              <a:gd name="T45" fmla="*/ 529 h 1115"/>
              <a:gd name="T46" fmla="*/ 11 w 1113"/>
              <a:gd name="T47" fmla="*/ 446 h 1115"/>
              <a:gd name="T48" fmla="*/ 34 w 1113"/>
              <a:gd name="T49" fmla="*/ 367 h 1115"/>
              <a:gd name="T50" fmla="*/ 67 w 1113"/>
              <a:gd name="T51" fmla="*/ 292 h 1115"/>
              <a:gd name="T52" fmla="*/ 110 w 1113"/>
              <a:gd name="T53" fmla="*/ 224 h 1115"/>
              <a:gd name="T54" fmla="*/ 163 w 1113"/>
              <a:gd name="T55" fmla="*/ 164 h 1115"/>
              <a:gd name="T56" fmla="*/ 223 w 1113"/>
              <a:gd name="T57" fmla="*/ 111 h 1115"/>
              <a:gd name="T58" fmla="*/ 290 w 1113"/>
              <a:gd name="T59" fmla="*/ 67 h 1115"/>
              <a:gd name="T60" fmla="*/ 365 w 1113"/>
              <a:gd name="T61" fmla="*/ 34 h 1115"/>
              <a:gd name="T62" fmla="*/ 444 w 1113"/>
              <a:gd name="T63" fmla="*/ 12 h 1115"/>
              <a:gd name="T64" fmla="*/ 527 w 1113"/>
              <a:gd name="T65" fmla="*/ 1 h 1115"/>
              <a:gd name="T66" fmla="*/ 585 w 1113"/>
              <a:gd name="T67" fmla="*/ 1 h 1115"/>
              <a:gd name="T68" fmla="*/ 669 w 1113"/>
              <a:gd name="T69" fmla="*/ 12 h 1115"/>
              <a:gd name="T70" fmla="*/ 748 w 1113"/>
              <a:gd name="T71" fmla="*/ 34 h 1115"/>
              <a:gd name="T72" fmla="*/ 822 w 1113"/>
              <a:gd name="T73" fmla="*/ 67 h 1115"/>
              <a:gd name="T74" fmla="*/ 890 w 1113"/>
              <a:gd name="T75" fmla="*/ 111 h 1115"/>
              <a:gd name="T76" fmla="*/ 950 w 1113"/>
              <a:gd name="T77" fmla="*/ 164 h 1115"/>
              <a:gd name="T78" fmla="*/ 1003 w 1113"/>
              <a:gd name="T79" fmla="*/ 224 h 1115"/>
              <a:gd name="T80" fmla="*/ 1046 w 1113"/>
              <a:gd name="T81" fmla="*/ 292 h 1115"/>
              <a:gd name="T82" fmla="*/ 1080 w 1113"/>
              <a:gd name="T83" fmla="*/ 367 h 1115"/>
              <a:gd name="T84" fmla="*/ 1102 w 1113"/>
              <a:gd name="T85" fmla="*/ 446 h 1115"/>
              <a:gd name="T86" fmla="*/ 1113 w 1113"/>
              <a:gd name="T87" fmla="*/ 529 h 1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13" h="1115">
                <a:moveTo>
                  <a:pt x="1113" y="557"/>
                </a:moveTo>
                <a:lnTo>
                  <a:pt x="1113" y="557"/>
                </a:lnTo>
                <a:lnTo>
                  <a:pt x="1113" y="586"/>
                </a:lnTo>
                <a:lnTo>
                  <a:pt x="1110" y="614"/>
                </a:lnTo>
                <a:lnTo>
                  <a:pt x="1107" y="642"/>
                </a:lnTo>
                <a:lnTo>
                  <a:pt x="1102" y="669"/>
                </a:lnTo>
                <a:lnTo>
                  <a:pt x="1096" y="696"/>
                </a:lnTo>
                <a:lnTo>
                  <a:pt x="1088" y="724"/>
                </a:lnTo>
                <a:lnTo>
                  <a:pt x="1080" y="749"/>
                </a:lnTo>
                <a:lnTo>
                  <a:pt x="1069" y="774"/>
                </a:lnTo>
                <a:lnTo>
                  <a:pt x="1059" y="799"/>
                </a:lnTo>
                <a:lnTo>
                  <a:pt x="1046" y="823"/>
                </a:lnTo>
                <a:lnTo>
                  <a:pt x="1033" y="846"/>
                </a:lnTo>
                <a:lnTo>
                  <a:pt x="1019" y="868"/>
                </a:lnTo>
                <a:lnTo>
                  <a:pt x="1003" y="891"/>
                </a:lnTo>
                <a:lnTo>
                  <a:pt x="986" y="912"/>
                </a:lnTo>
                <a:lnTo>
                  <a:pt x="969" y="932"/>
                </a:lnTo>
                <a:lnTo>
                  <a:pt x="950" y="951"/>
                </a:lnTo>
                <a:lnTo>
                  <a:pt x="931" y="970"/>
                </a:lnTo>
                <a:lnTo>
                  <a:pt x="910" y="987"/>
                </a:lnTo>
                <a:lnTo>
                  <a:pt x="890" y="1004"/>
                </a:lnTo>
                <a:lnTo>
                  <a:pt x="868" y="1019"/>
                </a:lnTo>
                <a:lnTo>
                  <a:pt x="845" y="1033"/>
                </a:lnTo>
                <a:lnTo>
                  <a:pt x="822" y="1048"/>
                </a:lnTo>
                <a:lnTo>
                  <a:pt x="798" y="1059"/>
                </a:lnTo>
                <a:lnTo>
                  <a:pt x="774" y="1071"/>
                </a:lnTo>
                <a:lnTo>
                  <a:pt x="748" y="1081"/>
                </a:lnTo>
                <a:lnTo>
                  <a:pt x="722" y="1089"/>
                </a:lnTo>
                <a:lnTo>
                  <a:pt x="696" y="1097"/>
                </a:lnTo>
                <a:lnTo>
                  <a:pt x="669" y="1103"/>
                </a:lnTo>
                <a:lnTo>
                  <a:pt x="642" y="1108"/>
                </a:lnTo>
                <a:lnTo>
                  <a:pt x="613" y="1111"/>
                </a:lnTo>
                <a:lnTo>
                  <a:pt x="585" y="1114"/>
                </a:lnTo>
                <a:lnTo>
                  <a:pt x="557" y="1115"/>
                </a:lnTo>
                <a:lnTo>
                  <a:pt x="557" y="1115"/>
                </a:lnTo>
                <a:lnTo>
                  <a:pt x="527" y="1114"/>
                </a:lnTo>
                <a:lnTo>
                  <a:pt x="499" y="1111"/>
                </a:lnTo>
                <a:lnTo>
                  <a:pt x="472" y="1108"/>
                </a:lnTo>
                <a:lnTo>
                  <a:pt x="444" y="1103"/>
                </a:lnTo>
                <a:lnTo>
                  <a:pt x="418" y="1097"/>
                </a:lnTo>
                <a:lnTo>
                  <a:pt x="391" y="1089"/>
                </a:lnTo>
                <a:lnTo>
                  <a:pt x="365" y="1081"/>
                </a:lnTo>
                <a:lnTo>
                  <a:pt x="340" y="1071"/>
                </a:lnTo>
                <a:lnTo>
                  <a:pt x="315" y="1059"/>
                </a:lnTo>
                <a:lnTo>
                  <a:pt x="290" y="1048"/>
                </a:lnTo>
                <a:lnTo>
                  <a:pt x="268" y="1033"/>
                </a:lnTo>
                <a:lnTo>
                  <a:pt x="245" y="1019"/>
                </a:lnTo>
                <a:lnTo>
                  <a:pt x="223" y="1004"/>
                </a:lnTo>
                <a:lnTo>
                  <a:pt x="202" y="987"/>
                </a:lnTo>
                <a:lnTo>
                  <a:pt x="182" y="970"/>
                </a:lnTo>
                <a:lnTo>
                  <a:pt x="163" y="951"/>
                </a:lnTo>
                <a:lnTo>
                  <a:pt x="144" y="932"/>
                </a:lnTo>
                <a:lnTo>
                  <a:pt x="127" y="912"/>
                </a:lnTo>
                <a:lnTo>
                  <a:pt x="110" y="891"/>
                </a:lnTo>
                <a:lnTo>
                  <a:pt x="95" y="868"/>
                </a:lnTo>
                <a:lnTo>
                  <a:pt x="81" y="846"/>
                </a:lnTo>
                <a:lnTo>
                  <a:pt x="67" y="823"/>
                </a:lnTo>
                <a:lnTo>
                  <a:pt x="55" y="799"/>
                </a:lnTo>
                <a:lnTo>
                  <a:pt x="43" y="774"/>
                </a:lnTo>
                <a:lnTo>
                  <a:pt x="34" y="749"/>
                </a:lnTo>
                <a:lnTo>
                  <a:pt x="24" y="724"/>
                </a:lnTo>
                <a:lnTo>
                  <a:pt x="17" y="696"/>
                </a:lnTo>
                <a:lnTo>
                  <a:pt x="11" y="669"/>
                </a:lnTo>
                <a:lnTo>
                  <a:pt x="7" y="642"/>
                </a:lnTo>
                <a:lnTo>
                  <a:pt x="3" y="614"/>
                </a:lnTo>
                <a:lnTo>
                  <a:pt x="1" y="586"/>
                </a:lnTo>
                <a:lnTo>
                  <a:pt x="0" y="557"/>
                </a:lnTo>
                <a:lnTo>
                  <a:pt x="0" y="557"/>
                </a:lnTo>
                <a:lnTo>
                  <a:pt x="1" y="529"/>
                </a:lnTo>
                <a:lnTo>
                  <a:pt x="3" y="501"/>
                </a:lnTo>
                <a:lnTo>
                  <a:pt x="7" y="473"/>
                </a:lnTo>
                <a:lnTo>
                  <a:pt x="11" y="446"/>
                </a:lnTo>
                <a:lnTo>
                  <a:pt x="17" y="418"/>
                </a:lnTo>
                <a:lnTo>
                  <a:pt x="24" y="391"/>
                </a:lnTo>
                <a:lnTo>
                  <a:pt x="34" y="367"/>
                </a:lnTo>
                <a:lnTo>
                  <a:pt x="43" y="341"/>
                </a:lnTo>
                <a:lnTo>
                  <a:pt x="55" y="316"/>
                </a:lnTo>
                <a:lnTo>
                  <a:pt x="67" y="292"/>
                </a:lnTo>
                <a:lnTo>
                  <a:pt x="81" y="269"/>
                </a:lnTo>
                <a:lnTo>
                  <a:pt x="95" y="246"/>
                </a:lnTo>
                <a:lnTo>
                  <a:pt x="110" y="224"/>
                </a:lnTo>
                <a:lnTo>
                  <a:pt x="127" y="203"/>
                </a:lnTo>
                <a:lnTo>
                  <a:pt x="144" y="183"/>
                </a:lnTo>
                <a:lnTo>
                  <a:pt x="163" y="164"/>
                </a:lnTo>
                <a:lnTo>
                  <a:pt x="182" y="145"/>
                </a:lnTo>
                <a:lnTo>
                  <a:pt x="202" y="127"/>
                </a:lnTo>
                <a:lnTo>
                  <a:pt x="223" y="111"/>
                </a:lnTo>
                <a:lnTo>
                  <a:pt x="245" y="96"/>
                </a:lnTo>
                <a:lnTo>
                  <a:pt x="268" y="81"/>
                </a:lnTo>
                <a:lnTo>
                  <a:pt x="290" y="67"/>
                </a:lnTo>
                <a:lnTo>
                  <a:pt x="315" y="56"/>
                </a:lnTo>
                <a:lnTo>
                  <a:pt x="340" y="45"/>
                </a:lnTo>
                <a:lnTo>
                  <a:pt x="365" y="34"/>
                </a:lnTo>
                <a:lnTo>
                  <a:pt x="391" y="26"/>
                </a:lnTo>
                <a:lnTo>
                  <a:pt x="418" y="18"/>
                </a:lnTo>
                <a:lnTo>
                  <a:pt x="444" y="12"/>
                </a:lnTo>
                <a:lnTo>
                  <a:pt x="472" y="7"/>
                </a:lnTo>
                <a:lnTo>
                  <a:pt x="499" y="4"/>
                </a:lnTo>
                <a:lnTo>
                  <a:pt x="527" y="1"/>
                </a:lnTo>
                <a:lnTo>
                  <a:pt x="557" y="0"/>
                </a:lnTo>
                <a:lnTo>
                  <a:pt x="557" y="0"/>
                </a:lnTo>
                <a:lnTo>
                  <a:pt x="585" y="1"/>
                </a:lnTo>
                <a:lnTo>
                  <a:pt x="613" y="4"/>
                </a:lnTo>
                <a:lnTo>
                  <a:pt x="642" y="7"/>
                </a:lnTo>
                <a:lnTo>
                  <a:pt x="669" y="12"/>
                </a:lnTo>
                <a:lnTo>
                  <a:pt x="696" y="18"/>
                </a:lnTo>
                <a:lnTo>
                  <a:pt x="722" y="26"/>
                </a:lnTo>
                <a:lnTo>
                  <a:pt x="748" y="34"/>
                </a:lnTo>
                <a:lnTo>
                  <a:pt x="774" y="45"/>
                </a:lnTo>
                <a:lnTo>
                  <a:pt x="798" y="56"/>
                </a:lnTo>
                <a:lnTo>
                  <a:pt x="822" y="67"/>
                </a:lnTo>
                <a:lnTo>
                  <a:pt x="845" y="81"/>
                </a:lnTo>
                <a:lnTo>
                  <a:pt x="868" y="96"/>
                </a:lnTo>
                <a:lnTo>
                  <a:pt x="890" y="111"/>
                </a:lnTo>
                <a:lnTo>
                  <a:pt x="910" y="127"/>
                </a:lnTo>
                <a:lnTo>
                  <a:pt x="931" y="145"/>
                </a:lnTo>
                <a:lnTo>
                  <a:pt x="950" y="164"/>
                </a:lnTo>
                <a:lnTo>
                  <a:pt x="969" y="183"/>
                </a:lnTo>
                <a:lnTo>
                  <a:pt x="986" y="203"/>
                </a:lnTo>
                <a:lnTo>
                  <a:pt x="1003" y="224"/>
                </a:lnTo>
                <a:lnTo>
                  <a:pt x="1019" y="246"/>
                </a:lnTo>
                <a:lnTo>
                  <a:pt x="1033" y="269"/>
                </a:lnTo>
                <a:lnTo>
                  <a:pt x="1046" y="292"/>
                </a:lnTo>
                <a:lnTo>
                  <a:pt x="1059" y="316"/>
                </a:lnTo>
                <a:lnTo>
                  <a:pt x="1069" y="341"/>
                </a:lnTo>
                <a:lnTo>
                  <a:pt x="1080" y="367"/>
                </a:lnTo>
                <a:lnTo>
                  <a:pt x="1088" y="391"/>
                </a:lnTo>
                <a:lnTo>
                  <a:pt x="1096" y="418"/>
                </a:lnTo>
                <a:lnTo>
                  <a:pt x="1102" y="446"/>
                </a:lnTo>
                <a:lnTo>
                  <a:pt x="1107" y="473"/>
                </a:lnTo>
                <a:lnTo>
                  <a:pt x="1110" y="501"/>
                </a:lnTo>
                <a:lnTo>
                  <a:pt x="1113" y="529"/>
                </a:lnTo>
                <a:lnTo>
                  <a:pt x="1113" y="557"/>
                </a:lnTo>
                <a:lnTo>
                  <a:pt x="1113" y="557"/>
                </a:lnTo>
                <a:close/>
              </a:path>
            </a:pathLst>
          </a:custGeom>
          <a:solidFill>
            <a:srgbClr val="65864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8" name="Freeform 15">
            <a:extLst>
              <a:ext uri="{FF2B5EF4-FFF2-40B4-BE49-F238E27FC236}">
                <a16:creationId xmlns:a16="http://schemas.microsoft.com/office/drawing/2014/main" id="{8129A46C-C721-44EF-AFD2-6BD2141EBE4A}"/>
              </a:ext>
            </a:extLst>
          </p:cNvPr>
          <p:cNvSpPr>
            <a:spLocks/>
          </p:cNvSpPr>
          <p:nvPr/>
        </p:nvSpPr>
        <p:spPr bwMode="auto">
          <a:xfrm>
            <a:off x="4189920" y="2151295"/>
            <a:ext cx="277658" cy="276413"/>
          </a:xfrm>
          <a:custGeom>
            <a:avLst/>
            <a:gdLst>
              <a:gd name="T0" fmla="*/ 1114 w 1114"/>
              <a:gd name="T1" fmla="*/ 586 h 1113"/>
              <a:gd name="T2" fmla="*/ 1103 w 1114"/>
              <a:gd name="T3" fmla="*/ 669 h 1113"/>
              <a:gd name="T4" fmla="*/ 1081 w 1114"/>
              <a:gd name="T5" fmla="*/ 748 h 1113"/>
              <a:gd name="T6" fmla="*/ 1046 w 1114"/>
              <a:gd name="T7" fmla="*/ 822 h 1113"/>
              <a:gd name="T8" fmla="*/ 1003 w 1114"/>
              <a:gd name="T9" fmla="*/ 889 h 1113"/>
              <a:gd name="T10" fmla="*/ 951 w 1114"/>
              <a:gd name="T11" fmla="*/ 951 h 1113"/>
              <a:gd name="T12" fmla="*/ 890 w 1114"/>
              <a:gd name="T13" fmla="*/ 1003 h 1113"/>
              <a:gd name="T14" fmla="*/ 823 w 1114"/>
              <a:gd name="T15" fmla="*/ 1046 h 1113"/>
              <a:gd name="T16" fmla="*/ 748 w 1114"/>
              <a:gd name="T17" fmla="*/ 1079 h 1113"/>
              <a:gd name="T18" fmla="*/ 669 w 1114"/>
              <a:gd name="T19" fmla="*/ 1102 h 1113"/>
              <a:gd name="T20" fmla="*/ 586 w 1114"/>
              <a:gd name="T21" fmla="*/ 1112 h 1113"/>
              <a:gd name="T22" fmla="*/ 528 w 1114"/>
              <a:gd name="T23" fmla="*/ 1112 h 1113"/>
              <a:gd name="T24" fmla="*/ 444 w 1114"/>
              <a:gd name="T25" fmla="*/ 1102 h 1113"/>
              <a:gd name="T26" fmla="*/ 365 w 1114"/>
              <a:gd name="T27" fmla="*/ 1079 h 1113"/>
              <a:gd name="T28" fmla="*/ 291 w 1114"/>
              <a:gd name="T29" fmla="*/ 1046 h 1113"/>
              <a:gd name="T30" fmla="*/ 224 w 1114"/>
              <a:gd name="T31" fmla="*/ 1003 h 1113"/>
              <a:gd name="T32" fmla="*/ 163 w 1114"/>
              <a:gd name="T33" fmla="*/ 951 h 1113"/>
              <a:gd name="T34" fmla="*/ 111 w 1114"/>
              <a:gd name="T35" fmla="*/ 889 h 1113"/>
              <a:gd name="T36" fmla="*/ 67 w 1114"/>
              <a:gd name="T37" fmla="*/ 822 h 1113"/>
              <a:gd name="T38" fmla="*/ 34 w 1114"/>
              <a:gd name="T39" fmla="*/ 748 h 1113"/>
              <a:gd name="T40" fmla="*/ 12 w 1114"/>
              <a:gd name="T41" fmla="*/ 669 h 1113"/>
              <a:gd name="T42" fmla="*/ 1 w 1114"/>
              <a:gd name="T43" fmla="*/ 586 h 1113"/>
              <a:gd name="T44" fmla="*/ 1 w 1114"/>
              <a:gd name="T45" fmla="*/ 528 h 1113"/>
              <a:gd name="T46" fmla="*/ 12 w 1114"/>
              <a:gd name="T47" fmla="*/ 444 h 1113"/>
              <a:gd name="T48" fmla="*/ 34 w 1114"/>
              <a:gd name="T49" fmla="*/ 365 h 1113"/>
              <a:gd name="T50" fmla="*/ 67 w 1114"/>
              <a:gd name="T51" fmla="*/ 291 h 1113"/>
              <a:gd name="T52" fmla="*/ 111 w 1114"/>
              <a:gd name="T53" fmla="*/ 223 h 1113"/>
              <a:gd name="T54" fmla="*/ 163 w 1114"/>
              <a:gd name="T55" fmla="*/ 163 h 1113"/>
              <a:gd name="T56" fmla="*/ 224 w 1114"/>
              <a:gd name="T57" fmla="*/ 111 h 1113"/>
              <a:gd name="T58" fmla="*/ 291 w 1114"/>
              <a:gd name="T59" fmla="*/ 67 h 1113"/>
              <a:gd name="T60" fmla="*/ 365 w 1114"/>
              <a:gd name="T61" fmla="*/ 33 h 1113"/>
              <a:gd name="T62" fmla="*/ 444 w 1114"/>
              <a:gd name="T63" fmla="*/ 11 h 1113"/>
              <a:gd name="T64" fmla="*/ 528 w 1114"/>
              <a:gd name="T65" fmla="*/ 0 h 1113"/>
              <a:gd name="T66" fmla="*/ 586 w 1114"/>
              <a:gd name="T67" fmla="*/ 0 h 1113"/>
              <a:gd name="T68" fmla="*/ 669 w 1114"/>
              <a:gd name="T69" fmla="*/ 11 h 1113"/>
              <a:gd name="T70" fmla="*/ 748 w 1114"/>
              <a:gd name="T71" fmla="*/ 33 h 1113"/>
              <a:gd name="T72" fmla="*/ 823 w 1114"/>
              <a:gd name="T73" fmla="*/ 67 h 1113"/>
              <a:gd name="T74" fmla="*/ 890 w 1114"/>
              <a:gd name="T75" fmla="*/ 111 h 1113"/>
              <a:gd name="T76" fmla="*/ 951 w 1114"/>
              <a:gd name="T77" fmla="*/ 163 h 1113"/>
              <a:gd name="T78" fmla="*/ 1003 w 1114"/>
              <a:gd name="T79" fmla="*/ 223 h 1113"/>
              <a:gd name="T80" fmla="*/ 1046 w 1114"/>
              <a:gd name="T81" fmla="*/ 291 h 1113"/>
              <a:gd name="T82" fmla="*/ 1081 w 1114"/>
              <a:gd name="T83" fmla="*/ 365 h 1113"/>
              <a:gd name="T84" fmla="*/ 1103 w 1114"/>
              <a:gd name="T85" fmla="*/ 444 h 1113"/>
              <a:gd name="T86" fmla="*/ 1114 w 1114"/>
              <a:gd name="T87" fmla="*/ 528 h 1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14" h="1113">
                <a:moveTo>
                  <a:pt x="1114" y="556"/>
                </a:moveTo>
                <a:lnTo>
                  <a:pt x="1114" y="556"/>
                </a:lnTo>
                <a:lnTo>
                  <a:pt x="1114" y="586"/>
                </a:lnTo>
                <a:lnTo>
                  <a:pt x="1111" y="614"/>
                </a:lnTo>
                <a:lnTo>
                  <a:pt x="1108" y="641"/>
                </a:lnTo>
                <a:lnTo>
                  <a:pt x="1103" y="669"/>
                </a:lnTo>
                <a:lnTo>
                  <a:pt x="1096" y="695"/>
                </a:lnTo>
                <a:lnTo>
                  <a:pt x="1089" y="722"/>
                </a:lnTo>
                <a:lnTo>
                  <a:pt x="1081" y="748"/>
                </a:lnTo>
                <a:lnTo>
                  <a:pt x="1070" y="773"/>
                </a:lnTo>
                <a:lnTo>
                  <a:pt x="1059" y="798"/>
                </a:lnTo>
                <a:lnTo>
                  <a:pt x="1046" y="822"/>
                </a:lnTo>
                <a:lnTo>
                  <a:pt x="1033" y="845"/>
                </a:lnTo>
                <a:lnTo>
                  <a:pt x="1019" y="868"/>
                </a:lnTo>
                <a:lnTo>
                  <a:pt x="1003" y="889"/>
                </a:lnTo>
                <a:lnTo>
                  <a:pt x="986" y="911"/>
                </a:lnTo>
                <a:lnTo>
                  <a:pt x="969" y="931"/>
                </a:lnTo>
                <a:lnTo>
                  <a:pt x="951" y="951"/>
                </a:lnTo>
                <a:lnTo>
                  <a:pt x="931" y="968"/>
                </a:lnTo>
                <a:lnTo>
                  <a:pt x="911" y="986"/>
                </a:lnTo>
                <a:lnTo>
                  <a:pt x="890" y="1003"/>
                </a:lnTo>
                <a:lnTo>
                  <a:pt x="868" y="1018"/>
                </a:lnTo>
                <a:lnTo>
                  <a:pt x="846" y="1033"/>
                </a:lnTo>
                <a:lnTo>
                  <a:pt x="823" y="1046"/>
                </a:lnTo>
                <a:lnTo>
                  <a:pt x="799" y="1058"/>
                </a:lnTo>
                <a:lnTo>
                  <a:pt x="774" y="1070"/>
                </a:lnTo>
                <a:lnTo>
                  <a:pt x="748" y="1079"/>
                </a:lnTo>
                <a:lnTo>
                  <a:pt x="722" y="1089"/>
                </a:lnTo>
                <a:lnTo>
                  <a:pt x="696" y="1096"/>
                </a:lnTo>
                <a:lnTo>
                  <a:pt x="669" y="1102"/>
                </a:lnTo>
                <a:lnTo>
                  <a:pt x="642" y="1107"/>
                </a:lnTo>
                <a:lnTo>
                  <a:pt x="614" y="1111"/>
                </a:lnTo>
                <a:lnTo>
                  <a:pt x="586" y="1112"/>
                </a:lnTo>
                <a:lnTo>
                  <a:pt x="557" y="1113"/>
                </a:lnTo>
                <a:lnTo>
                  <a:pt x="557" y="1113"/>
                </a:lnTo>
                <a:lnTo>
                  <a:pt x="528" y="1112"/>
                </a:lnTo>
                <a:lnTo>
                  <a:pt x="500" y="1111"/>
                </a:lnTo>
                <a:lnTo>
                  <a:pt x="473" y="1107"/>
                </a:lnTo>
                <a:lnTo>
                  <a:pt x="444" y="1102"/>
                </a:lnTo>
                <a:lnTo>
                  <a:pt x="417" y="1096"/>
                </a:lnTo>
                <a:lnTo>
                  <a:pt x="391" y="1089"/>
                </a:lnTo>
                <a:lnTo>
                  <a:pt x="365" y="1079"/>
                </a:lnTo>
                <a:lnTo>
                  <a:pt x="341" y="1070"/>
                </a:lnTo>
                <a:lnTo>
                  <a:pt x="316" y="1058"/>
                </a:lnTo>
                <a:lnTo>
                  <a:pt x="291" y="1046"/>
                </a:lnTo>
                <a:lnTo>
                  <a:pt x="269" y="1033"/>
                </a:lnTo>
                <a:lnTo>
                  <a:pt x="245" y="1018"/>
                </a:lnTo>
                <a:lnTo>
                  <a:pt x="224" y="1003"/>
                </a:lnTo>
                <a:lnTo>
                  <a:pt x="203" y="986"/>
                </a:lnTo>
                <a:lnTo>
                  <a:pt x="183" y="968"/>
                </a:lnTo>
                <a:lnTo>
                  <a:pt x="163" y="951"/>
                </a:lnTo>
                <a:lnTo>
                  <a:pt x="145" y="931"/>
                </a:lnTo>
                <a:lnTo>
                  <a:pt x="127" y="911"/>
                </a:lnTo>
                <a:lnTo>
                  <a:pt x="111" y="889"/>
                </a:lnTo>
                <a:lnTo>
                  <a:pt x="96" y="868"/>
                </a:lnTo>
                <a:lnTo>
                  <a:pt x="80" y="845"/>
                </a:lnTo>
                <a:lnTo>
                  <a:pt x="67" y="822"/>
                </a:lnTo>
                <a:lnTo>
                  <a:pt x="56" y="798"/>
                </a:lnTo>
                <a:lnTo>
                  <a:pt x="44" y="773"/>
                </a:lnTo>
                <a:lnTo>
                  <a:pt x="34" y="748"/>
                </a:lnTo>
                <a:lnTo>
                  <a:pt x="25" y="722"/>
                </a:lnTo>
                <a:lnTo>
                  <a:pt x="18" y="695"/>
                </a:lnTo>
                <a:lnTo>
                  <a:pt x="12" y="669"/>
                </a:lnTo>
                <a:lnTo>
                  <a:pt x="6" y="641"/>
                </a:lnTo>
                <a:lnTo>
                  <a:pt x="3" y="614"/>
                </a:lnTo>
                <a:lnTo>
                  <a:pt x="1" y="586"/>
                </a:lnTo>
                <a:lnTo>
                  <a:pt x="0" y="556"/>
                </a:lnTo>
                <a:lnTo>
                  <a:pt x="0" y="556"/>
                </a:lnTo>
                <a:lnTo>
                  <a:pt x="1" y="528"/>
                </a:lnTo>
                <a:lnTo>
                  <a:pt x="3" y="500"/>
                </a:lnTo>
                <a:lnTo>
                  <a:pt x="6" y="471"/>
                </a:lnTo>
                <a:lnTo>
                  <a:pt x="12" y="444"/>
                </a:lnTo>
                <a:lnTo>
                  <a:pt x="18" y="417"/>
                </a:lnTo>
                <a:lnTo>
                  <a:pt x="25" y="391"/>
                </a:lnTo>
                <a:lnTo>
                  <a:pt x="34" y="365"/>
                </a:lnTo>
                <a:lnTo>
                  <a:pt x="44" y="339"/>
                </a:lnTo>
                <a:lnTo>
                  <a:pt x="56" y="315"/>
                </a:lnTo>
                <a:lnTo>
                  <a:pt x="67" y="291"/>
                </a:lnTo>
                <a:lnTo>
                  <a:pt x="80" y="267"/>
                </a:lnTo>
                <a:lnTo>
                  <a:pt x="96" y="245"/>
                </a:lnTo>
                <a:lnTo>
                  <a:pt x="111" y="223"/>
                </a:lnTo>
                <a:lnTo>
                  <a:pt x="127" y="203"/>
                </a:lnTo>
                <a:lnTo>
                  <a:pt x="145" y="181"/>
                </a:lnTo>
                <a:lnTo>
                  <a:pt x="163" y="163"/>
                </a:lnTo>
                <a:lnTo>
                  <a:pt x="183" y="144"/>
                </a:lnTo>
                <a:lnTo>
                  <a:pt x="203" y="127"/>
                </a:lnTo>
                <a:lnTo>
                  <a:pt x="224" y="111"/>
                </a:lnTo>
                <a:lnTo>
                  <a:pt x="245" y="94"/>
                </a:lnTo>
                <a:lnTo>
                  <a:pt x="269" y="80"/>
                </a:lnTo>
                <a:lnTo>
                  <a:pt x="291" y="67"/>
                </a:lnTo>
                <a:lnTo>
                  <a:pt x="316" y="54"/>
                </a:lnTo>
                <a:lnTo>
                  <a:pt x="341" y="44"/>
                </a:lnTo>
                <a:lnTo>
                  <a:pt x="365" y="33"/>
                </a:lnTo>
                <a:lnTo>
                  <a:pt x="391" y="25"/>
                </a:lnTo>
                <a:lnTo>
                  <a:pt x="417" y="18"/>
                </a:lnTo>
                <a:lnTo>
                  <a:pt x="444" y="11"/>
                </a:lnTo>
                <a:lnTo>
                  <a:pt x="473" y="6"/>
                </a:lnTo>
                <a:lnTo>
                  <a:pt x="500" y="2"/>
                </a:lnTo>
                <a:lnTo>
                  <a:pt x="528" y="0"/>
                </a:lnTo>
                <a:lnTo>
                  <a:pt x="557" y="0"/>
                </a:lnTo>
                <a:lnTo>
                  <a:pt x="557" y="0"/>
                </a:lnTo>
                <a:lnTo>
                  <a:pt x="586" y="0"/>
                </a:lnTo>
                <a:lnTo>
                  <a:pt x="614" y="2"/>
                </a:lnTo>
                <a:lnTo>
                  <a:pt x="642" y="6"/>
                </a:lnTo>
                <a:lnTo>
                  <a:pt x="669" y="11"/>
                </a:lnTo>
                <a:lnTo>
                  <a:pt x="696" y="18"/>
                </a:lnTo>
                <a:lnTo>
                  <a:pt x="722" y="25"/>
                </a:lnTo>
                <a:lnTo>
                  <a:pt x="748" y="33"/>
                </a:lnTo>
                <a:lnTo>
                  <a:pt x="774" y="44"/>
                </a:lnTo>
                <a:lnTo>
                  <a:pt x="799" y="54"/>
                </a:lnTo>
                <a:lnTo>
                  <a:pt x="823" y="67"/>
                </a:lnTo>
                <a:lnTo>
                  <a:pt x="846" y="80"/>
                </a:lnTo>
                <a:lnTo>
                  <a:pt x="868" y="94"/>
                </a:lnTo>
                <a:lnTo>
                  <a:pt x="890" y="111"/>
                </a:lnTo>
                <a:lnTo>
                  <a:pt x="911" y="127"/>
                </a:lnTo>
                <a:lnTo>
                  <a:pt x="931" y="144"/>
                </a:lnTo>
                <a:lnTo>
                  <a:pt x="951" y="163"/>
                </a:lnTo>
                <a:lnTo>
                  <a:pt x="969" y="181"/>
                </a:lnTo>
                <a:lnTo>
                  <a:pt x="986" y="203"/>
                </a:lnTo>
                <a:lnTo>
                  <a:pt x="1003" y="223"/>
                </a:lnTo>
                <a:lnTo>
                  <a:pt x="1019" y="245"/>
                </a:lnTo>
                <a:lnTo>
                  <a:pt x="1033" y="267"/>
                </a:lnTo>
                <a:lnTo>
                  <a:pt x="1046" y="291"/>
                </a:lnTo>
                <a:lnTo>
                  <a:pt x="1059" y="315"/>
                </a:lnTo>
                <a:lnTo>
                  <a:pt x="1070" y="339"/>
                </a:lnTo>
                <a:lnTo>
                  <a:pt x="1081" y="365"/>
                </a:lnTo>
                <a:lnTo>
                  <a:pt x="1089" y="391"/>
                </a:lnTo>
                <a:lnTo>
                  <a:pt x="1096" y="417"/>
                </a:lnTo>
                <a:lnTo>
                  <a:pt x="1103" y="444"/>
                </a:lnTo>
                <a:lnTo>
                  <a:pt x="1108" y="471"/>
                </a:lnTo>
                <a:lnTo>
                  <a:pt x="1111" y="500"/>
                </a:lnTo>
                <a:lnTo>
                  <a:pt x="1114" y="528"/>
                </a:lnTo>
                <a:lnTo>
                  <a:pt x="1114" y="556"/>
                </a:lnTo>
                <a:lnTo>
                  <a:pt x="1114" y="556"/>
                </a:lnTo>
                <a:close/>
              </a:path>
            </a:pathLst>
          </a:custGeom>
          <a:solidFill>
            <a:srgbClr val="F2731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9" name="Freeform 16">
            <a:extLst>
              <a:ext uri="{FF2B5EF4-FFF2-40B4-BE49-F238E27FC236}">
                <a16:creationId xmlns:a16="http://schemas.microsoft.com/office/drawing/2014/main" id="{478B676B-82EA-49C4-9CF1-CFD5686EC45F}"/>
              </a:ext>
            </a:extLst>
          </p:cNvPr>
          <p:cNvSpPr>
            <a:spLocks/>
          </p:cNvSpPr>
          <p:nvPr/>
        </p:nvSpPr>
        <p:spPr bwMode="auto">
          <a:xfrm>
            <a:off x="5835945" y="2151295"/>
            <a:ext cx="277658" cy="276413"/>
          </a:xfrm>
          <a:custGeom>
            <a:avLst/>
            <a:gdLst>
              <a:gd name="T0" fmla="*/ 1114 w 1115"/>
              <a:gd name="T1" fmla="*/ 586 h 1113"/>
              <a:gd name="T2" fmla="*/ 1103 w 1115"/>
              <a:gd name="T3" fmla="*/ 669 h 1113"/>
              <a:gd name="T4" fmla="*/ 1081 w 1115"/>
              <a:gd name="T5" fmla="*/ 748 h 1113"/>
              <a:gd name="T6" fmla="*/ 1048 w 1115"/>
              <a:gd name="T7" fmla="*/ 822 h 1113"/>
              <a:gd name="T8" fmla="*/ 1004 w 1115"/>
              <a:gd name="T9" fmla="*/ 889 h 1113"/>
              <a:gd name="T10" fmla="*/ 951 w 1115"/>
              <a:gd name="T11" fmla="*/ 951 h 1113"/>
              <a:gd name="T12" fmla="*/ 891 w 1115"/>
              <a:gd name="T13" fmla="*/ 1003 h 1113"/>
              <a:gd name="T14" fmla="*/ 823 w 1115"/>
              <a:gd name="T15" fmla="*/ 1046 h 1113"/>
              <a:gd name="T16" fmla="*/ 748 w 1115"/>
              <a:gd name="T17" fmla="*/ 1079 h 1113"/>
              <a:gd name="T18" fmla="*/ 669 w 1115"/>
              <a:gd name="T19" fmla="*/ 1102 h 1113"/>
              <a:gd name="T20" fmla="*/ 586 w 1115"/>
              <a:gd name="T21" fmla="*/ 1112 h 1113"/>
              <a:gd name="T22" fmla="*/ 529 w 1115"/>
              <a:gd name="T23" fmla="*/ 1112 h 1113"/>
              <a:gd name="T24" fmla="*/ 446 w 1115"/>
              <a:gd name="T25" fmla="*/ 1102 h 1113"/>
              <a:gd name="T26" fmla="*/ 365 w 1115"/>
              <a:gd name="T27" fmla="*/ 1079 h 1113"/>
              <a:gd name="T28" fmla="*/ 292 w 1115"/>
              <a:gd name="T29" fmla="*/ 1046 h 1113"/>
              <a:gd name="T30" fmla="*/ 224 w 1115"/>
              <a:gd name="T31" fmla="*/ 1003 h 1113"/>
              <a:gd name="T32" fmla="*/ 164 w 1115"/>
              <a:gd name="T33" fmla="*/ 951 h 1113"/>
              <a:gd name="T34" fmla="*/ 111 w 1115"/>
              <a:gd name="T35" fmla="*/ 889 h 1113"/>
              <a:gd name="T36" fmla="*/ 67 w 1115"/>
              <a:gd name="T37" fmla="*/ 822 h 1113"/>
              <a:gd name="T38" fmla="*/ 34 w 1115"/>
              <a:gd name="T39" fmla="*/ 748 h 1113"/>
              <a:gd name="T40" fmla="*/ 12 w 1115"/>
              <a:gd name="T41" fmla="*/ 669 h 1113"/>
              <a:gd name="T42" fmla="*/ 1 w 1115"/>
              <a:gd name="T43" fmla="*/ 586 h 1113"/>
              <a:gd name="T44" fmla="*/ 1 w 1115"/>
              <a:gd name="T45" fmla="*/ 528 h 1113"/>
              <a:gd name="T46" fmla="*/ 12 w 1115"/>
              <a:gd name="T47" fmla="*/ 444 h 1113"/>
              <a:gd name="T48" fmla="*/ 34 w 1115"/>
              <a:gd name="T49" fmla="*/ 365 h 1113"/>
              <a:gd name="T50" fmla="*/ 67 w 1115"/>
              <a:gd name="T51" fmla="*/ 291 h 1113"/>
              <a:gd name="T52" fmla="*/ 111 w 1115"/>
              <a:gd name="T53" fmla="*/ 223 h 1113"/>
              <a:gd name="T54" fmla="*/ 164 w 1115"/>
              <a:gd name="T55" fmla="*/ 163 h 1113"/>
              <a:gd name="T56" fmla="*/ 224 w 1115"/>
              <a:gd name="T57" fmla="*/ 111 h 1113"/>
              <a:gd name="T58" fmla="*/ 292 w 1115"/>
              <a:gd name="T59" fmla="*/ 67 h 1113"/>
              <a:gd name="T60" fmla="*/ 365 w 1115"/>
              <a:gd name="T61" fmla="*/ 33 h 1113"/>
              <a:gd name="T62" fmla="*/ 446 w 1115"/>
              <a:gd name="T63" fmla="*/ 11 h 1113"/>
              <a:gd name="T64" fmla="*/ 529 w 1115"/>
              <a:gd name="T65" fmla="*/ 0 h 1113"/>
              <a:gd name="T66" fmla="*/ 586 w 1115"/>
              <a:gd name="T67" fmla="*/ 0 h 1113"/>
              <a:gd name="T68" fmla="*/ 669 w 1115"/>
              <a:gd name="T69" fmla="*/ 11 h 1113"/>
              <a:gd name="T70" fmla="*/ 748 w 1115"/>
              <a:gd name="T71" fmla="*/ 33 h 1113"/>
              <a:gd name="T72" fmla="*/ 823 w 1115"/>
              <a:gd name="T73" fmla="*/ 67 h 1113"/>
              <a:gd name="T74" fmla="*/ 891 w 1115"/>
              <a:gd name="T75" fmla="*/ 111 h 1113"/>
              <a:gd name="T76" fmla="*/ 951 w 1115"/>
              <a:gd name="T77" fmla="*/ 163 h 1113"/>
              <a:gd name="T78" fmla="*/ 1004 w 1115"/>
              <a:gd name="T79" fmla="*/ 223 h 1113"/>
              <a:gd name="T80" fmla="*/ 1048 w 1115"/>
              <a:gd name="T81" fmla="*/ 291 h 1113"/>
              <a:gd name="T82" fmla="*/ 1081 w 1115"/>
              <a:gd name="T83" fmla="*/ 365 h 1113"/>
              <a:gd name="T84" fmla="*/ 1103 w 1115"/>
              <a:gd name="T85" fmla="*/ 444 h 1113"/>
              <a:gd name="T86" fmla="*/ 1114 w 1115"/>
              <a:gd name="T87" fmla="*/ 528 h 1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15" h="1113">
                <a:moveTo>
                  <a:pt x="1115" y="556"/>
                </a:moveTo>
                <a:lnTo>
                  <a:pt x="1115" y="556"/>
                </a:lnTo>
                <a:lnTo>
                  <a:pt x="1114" y="586"/>
                </a:lnTo>
                <a:lnTo>
                  <a:pt x="1111" y="614"/>
                </a:lnTo>
                <a:lnTo>
                  <a:pt x="1108" y="641"/>
                </a:lnTo>
                <a:lnTo>
                  <a:pt x="1103" y="669"/>
                </a:lnTo>
                <a:lnTo>
                  <a:pt x="1097" y="695"/>
                </a:lnTo>
                <a:lnTo>
                  <a:pt x="1089" y="722"/>
                </a:lnTo>
                <a:lnTo>
                  <a:pt x="1081" y="748"/>
                </a:lnTo>
                <a:lnTo>
                  <a:pt x="1070" y="773"/>
                </a:lnTo>
                <a:lnTo>
                  <a:pt x="1059" y="798"/>
                </a:lnTo>
                <a:lnTo>
                  <a:pt x="1048" y="822"/>
                </a:lnTo>
                <a:lnTo>
                  <a:pt x="1033" y="845"/>
                </a:lnTo>
                <a:lnTo>
                  <a:pt x="1019" y="868"/>
                </a:lnTo>
                <a:lnTo>
                  <a:pt x="1004" y="889"/>
                </a:lnTo>
                <a:lnTo>
                  <a:pt x="987" y="911"/>
                </a:lnTo>
                <a:lnTo>
                  <a:pt x="970" y="931"/>
                </a:lnTo>
                <a:lnTo>
                  <a:pt x="951" y="951"/>
                </a:lnTo>
                <a:lnTo>
                  <a:pt x="932" y="968"/>
                </a:lnTo>
                <a:lnTo>
                  <a:pt x="912" y="986"/>
                </a:lnTo>
                <a:lnTo>
                  <a:pt x="891" y="1003"/>
                </a:lnTo>
                <a:lnTo>
                  <a:pt x="868" y="1018"/>
                </a:lnTo>
                <a:lnTo>
                  <a:pt x="846" y="1033"/>
                </a:lnTo>
                <a:lnTo>
                  <a:pt x="823" y="1046"/>
                </a:lnTo>
                <a:lnTo>
                  <a:pt x="799" y="1058"/>
                </a:lnTo>
                <a:lnTo>
                  <a:pt x="774" y="1070"/>
                </a:lnTo>
                <a:lnTo>
                  <a:pt x="748" y="1079"/>
                </a:lnTo>
                <a:lnTo>
                  <a:pt x="722" y="1089"/>
                </a:lnTo>
                <a:lnTo>
                  <a:pt x="696" y="1096"/>
                </a:lnTo>
                <a:lnTo>
                  <a:pt x="669" y="1102"/>
                </a:lnTo>
                <a:lnTo>
                  <a:pt x="642" y="1107"/>
                </a:lnTo>
                <a:lnTo>
                  <a:pt x="614" y="1111"/>
                </a:lnTo>
                <a:lnTo>
                  <a:pt x="586" y="1112"/>
                </a:lnTo>
                <a:lnTo>
                  <a:pt x="557" y="1113"/>
                </a:lnTo>
                <a:lnTo>
                  <a:pt x="557" y="1113"/>
                </a:lnTo>
                <a:lnTo>
                  <a:pt x="529" y="1112"/>
                </a:lnTo>
                <a:lnTo>
                  <a:pt x="501" y="1111"/>
                </a:lnTo>
                <a:lnTo>
                  <a:pt x="473" y="1107"/>
                </a:lnTo>
                <a:lnTo>
                  <a:pt x="446" y="1102"/>
                </a:lnTo>
                <a:lnTo>
                  <a:pt x="418" y="1096"/>
                </a:lnTo>
                <a:lnTo>
                  <a:pt x="391" y="1089"/>
                </a:lnTo>
                <a:lnTo>
                  <a:pt x="365" y="1079"/>
                </a:lnTo>
                <a:lnTo>
                  <a:pt x="341" y="1070"/>
                </a:lnTo>
                <a:lnTo>
                  <a:pt x="316" y="1058"/>
                </a:lnTo>
                <a:lnTo>
                  <a:pt x="292" y="1046"/>
                </a:lnTo>
                <a:lnTo>
                  <a:pt x="269" y="1033"/>
                </a:lnTo>
                <a:lnTo>
                  <a:pt x="246" y="1018"/>
                </a:lnTo>
                <a:lnTo>
                  <a:pt x="224" y="1003"/>
                </a:lnTo>
                <a:lnTo>
                  <a:pt x="203" y="986"/>
                </a:lnTo>
                <a:lnTo>
                  <a:pt x="183" y="968"/>
                </a:lnTo>
                <a:lnTo>
                  <a:pt x="164" y="951"/>
                </a:lnTo>
                <a:lnTo>
                  <a:pt x="145" y="931"/>
                </a:lnTo>
                <a:lnTo>
                  <a:pt x="127" y="911"/>
                </a:lnTo>
                <a:lnTo>
                  <a:pt x="111" y="889"/>
                </a:lnTo>
                <a:lnTo>
                  <a:pt x="96" y="868"/>
                </a:lnTo>
                <a:lnTo>
                  <a:pt x="82" y="845"/>
                </a:lnTo>
                <a:lnTo>
                  <a:pt x="67" y="822"/>
                </a:lnTo>
                <a:lnTo>
                  <a:pt x="56" y="798"/>
                </a:lnTo>
                <a:lnTo>
                  <a:pt x="44" y="773"/>
                </a:lnTo>
                <a:lnTo>
                  <a:pt x="34" y="748"/>
                </a:lnTo>
                <a:lnTo>
                  <a:pt x="26" y="722"/>
                </a:lnTo>
                <a:lnTo>
                  <a:pt x="18" y="695"/>
                </a:lnTo>
                <a:lnTo>
                  <a:pt x="12" y="669"/>
                </a:lnTo>
                <a:lnTo>
                  <a:pt x="7" y="641"/>
                </a:lnTo>
                <a:lnTo>
                  <a:pt x="4" y="614"/>
                </a:lnTo>
                <a:lnTo>
                  <a:pt x="1" y="586"/>
                </a:lnTo>
                <a:lnTo>
                  <a:pt x="0" y="556"/>
                </a:lnTo>
                <a:lnTo>
                  <a:pt x="0" y="556"/>
                </a:lnTo>
                <a:lnTo>
                  <a:pt x="1" y="528"/>
                </a:lnTo>
                <a:lnTo>
                  <a:pt x="4" y="500"/>
                </a:lnTo>
                <a:lnTo>
                  <a:pt x="7" y="471"/>
                </a:lnTo>
                <a:lnTo>
                  <a:pt x="12" y="444"/>
                </a:lnTo>
                <a:lnTo>
                  <a:pt x="18" y="417"/>
                </a:lnTo>
                <a:lnTo>
                  <a:pt x="26" y="391"/>
                </a:lnTo>
                <a:lnTo>
                  <a:pt x="34" y="365"/>
                </a:lnTo>
                <a:lnTo>
                  <a:pt x="44" y="339"/>
                </a:lnTo>
                <a:lnTo>
                  <a:pt x="56" y="315"/>
                </a:lnTo>
                <a:lnTo>
                  <a:pt x="67" y="291"/>
                </a:lnTo>
                <a:lnTo>
                  <a:pt x="82" y="267"/>
                </a:lnTo>
                <a:lnTo>
                  <a:pt x="96" y="245"/>
                </a:lnTo>
                <a:lnTo>
                  <a:pt x="111" y="223"/>
                </a:lnTo>
                <a:lnTo>
                  <a:pt x="127" y="203"/>
                </a:lnTo>
                <a:lnTo>
                  <a:pt x="145" y="181"/>
                </a:lnTo>
                <a:lnTo>
                  <a:pt x="164" y="163"/>
                </a:lnTo>
                <a:lnTo>
                  <a:pt x="183" y="144"/>
                </a:lnTo>
                <a:lnTo>
                  <a:pt x="203" y="127"/>
                </a:lnTo>
                <a:lnTo>
                  <a:pt x="224" y="111"/>
                </a:lnTo>
                <a:lnTo>
                  <a:pt x="246" y="94"/>
                </a:lnTo>
                <a:lnTo>
                  <a:pt x="269" y="80"/>
                </a:lnTo>
                <a:lnTo>
                  <a:pt x="292" y="67"/>
                </a:lnTo>
                <a:lnTo>
                  <a:pt x="316" y="54"/>
                </a:lnTo>
                <a:lnTo>
                  <a:pt x="341" y="44"/>
                </a:lnTo>
                <a:lnTo>
                  <a:pt x="365" y="33"/>
                </a:lnTo>
                <a:lnTo>
                  <a:pt x="391" y="25"/>
                </a:lnTo>
                <a:lnTo>
                  <a:pt x="418" y="18"/>
                </a:lnTo>
                <a:lnTo>
                  <a:pt x="446" y="11"/>
                </a:lnTo>
                <a:lnTo>
                  <a:pt x="473" y="6"/>
                </a:lnTo>
                <a:lnTo>
                  <a:pt x="501" y="2"/>
                </a:lnTo>
                <a:lnTo>
                  <a:pt x="529" y="0"/>
                </a:lnTo>
                <a:lnTo>
                  <a:pt x="557" y="0"/>
                </a:lnTo>
                <a:lnTo>
                  <a:pt x="557" y="0"/>
                </a:lnTo>
                <a:lnTo>
                  <a:pt x="586" y="0"/>
                </a:lnTo>
                <a:lnTo>
                  <a:pt x="614" y="2"/>
                </a:lnTo>
                <a:lnTo>
                  <a:pt x="642" y="6"/>
                </a:lnTo>
                <a:lnTo>
                  <a:pt x="669" y="11"/>
                </a:lnTo>
                <a:lnTo>
                  <a:pt x="696" y="18"/>
                </a:lnTo>
                <a:lnTo>
                  <a:pt x="722" y="25"/>
                </a:lnTo>
                <a:lnTo>
                  <a:pt x="748" y="33"/>
                </a:lnTo>
                <a:lnTo>
                  <a:pt x="774" y="44"/>
                </a:lnTo>
                <a:lnTo>
                  <a:pt x="799" y="54"/>
                </a:lnTo>
                <a:lnTo>
                  <a:pt x="823" y="67"/>
                </a:lnTo>
                <a:lnTo>
                  <a:pt x="846" y="80"/>
                </a:lnTo>
                <a:lnTo>
                  <a:pt x="868" y="94"/>
                </a:lnTo>
                <a:lnTo>
                  <a:pt x="891" y="111"/>
                </a:lnTo>
                <a:lnTo>
                  <a:pt x="912" y="127"/>
                </a:lnTo>
                <a:lnTo>
                  <a:pt x="932" y="144"/>
                </a:lnTo>
                <a:lnTo>
                  <a:pt x="951" y="163"/>
                </a:lnTo>
                <a:lnTo>
                  <a:pt x="970" y="181"/>
                </a:lnTo>
                <a:lnTo>
                  <a:pt x="987" y="203"/>
                </a:lnTo>
                <a:lnTo>
                  <a:pt x="1004" y="223"/>
                </a:lnTo>
                <a:lnTo>
                  <a:pt x="1019" y="245"/>
                </a:lnTo>
                <a:lnTo>
                  <a:pt x="1033" y="267"/>
                </a:lnTo>
                <a:lnTo>
                  <a:pt x="1048" y="291"/>
                </a:lnTo>
                <a:lnTo>
                  <a:pt x="1059" y="315"/>
                </a:lnTo>
                <a:lnTo>
                  <a:pt x="1070" y="339"/>
                </a:lnTo>
                <a:lnTo>
                  <a:pt x="1081" y="365"/>
                </a:lnTo>
                <a:lnTo>
                  <a:pt x="1089" y="391"/>
                </a:lnTo>
                <a:lnTo>
                  <a:pt x="1097" y="417"/>
                </a:lnTo>
                <a:lnTo>
                  <a:pt x="1103" y="444"/>
                </a:lnTo>
                <a:lnTo>
                  <a:pt x="1108" y="471"/>
                </a:lnTo>
                <a:lnTo>
                  <a:pt x="1111" y="500"/>
                </a:lnTo>
                <a:lnTo>
                  <a:pt x="1114" y="528"/>
                </a:lnTo>
                <a:lnTo>
                  <a:pt x="1115" y="556"/>
                </a:lnTo>
                <a:lnTo>
                  <a:pt x="1115" y="556"/>
                </a:lnTo>
                <a:close/>
              </a:path>
            </a:pathLst>
          </a:custGeom>
          <a:solidFill>
            <a:srgbClr val="80C34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0" name="Freeform 17">
            <a:extLst>
              <a:ext uri="{FF2B5EF4-FFF2-40B4-BE49-F238E27FC236}">
                <a16:creationId xmlns:a16="http://schemas.microsoft.com/office/drawing/2014/main" id="{2A775A1A-9A8E-472F-9C9F-3AC8A6580B4F}"/>
              </a:ext>
            </a:extLst>
          </p:cNvPr>
          <p:cNvSpPr>
            <a:spLocks/>
          </p:cNvSpPr>
          <p:nvPr/>
        </p:nvSpPr>
        <p:spPr bwMode="auto">
          <a:xfrm>
            <a:off x="6524487" y="3093838"/>
            <a:ext cx="277658" cy="277658"/>
          </a:xfrm>
          <a:custGeom>
            <a:avLst/>
            <a:gdLst>
              <a:gd name="T0" fmla="*/ 1113 w 1113"/>
              <a:gd name="T1" fmla="*/ 586 h 1115"/>
              <a:gd name="T2" fmla="*/ 1102 w 1113"/>
              <a:gd name="T3" fmla="*/ 669 h 1115"/>
              <a:gd name="T4" fmla="*/ 1080 w 1113"/>
              <a:gd name="T5" fmla="*/ 749 h 1115"/>
              <a:gd name="T6" fmla="*/ 1046 w 1113"/>
              <a:gd name="T7" fmla="*/ 823 h 1115"/>
              <a:gd name="T8" fmla="*/ 1002 w 1113"/>
              <a:gd name="T9" fmla="*/ 891 h 1115"/>
              <a:gd name="T10" fmla="*/ 950 w 1113"/>
              <a:gd name="T11" fmla="*/ 951 h 1115"/>
              <a:gd name="T12" fmla="*/ 889 w 1113"/>
              <a:gd name="T13" fmla="*/ 1004 h 1115"/>
              <a:gd name="T14" fmla="*/ 822 w 1113"/>
              <a:gd name="T15" fmla="*/ 1048 h 1115"/>
              <a:gd name="T16" fmla="*/ 748 w 1113"/>
              <a:gd name="T17" fmla="*/ 1081 h 1115"/>
              <a:gd name="T18" fmla="*/ 669 w 1113"/>
              <a:gd name="T19" fmla="*/ 1103 h 1115"/>
              <a:gd name="T20" fmla="*/ 585 w 1113"/>
              <a:gd name="T21" fmla="*/ 1114 h 1115"/>
              <a:gd name="T22" fmla="*/ 527 w 1113"/>
              <a:gd name="T23" fmla="*/ 1114 h 1115"/>
              <a:gd name="T24" fmla="*/ 444 w 1113"/>
              <a:gd name="T25" fmla="*/ 1103 h 1115"/>
              <a:gd name="T26" fmla="*/ 365 w 1113"/>
              <a:gd name="T27" fmla="*/ 1081 h 1115"/>
              <a:gd name="T28" fmla="*/ 291 w 1113"/>
              <a:gd name="T29" fmla="*/ 1048 h 1115"/>
              <a:gd name="T30" fmla="*/ 224 w 1113"/>
              <a:gd name="T31" fmla="*/ 1004 h 1115"/>
              <a:gd name="T32" fmla="*/ 162 w 1113"/>
              <a:gd name="T33" fmla="*/ 951 h 1115"/>
              <a:gd name="T34" fmla="*/ 110 w 1113"/>
              <a:gd name="T35" fmla="*/ 891 h 1115"/>
              <a:gd name="T36" fmla="*/ 67 w 1113"/>
              <a:gd name="T37" fmla="*/ 823 h 1115"/>
              <a:gd name="T38" fmla="*/ 34 w 1113"/>
              <a:gd name="T39" fmla="*/ 749 h 1115"/>
              <a:gd name="T40" fmla="*/ 10 w 1113"/>
              <a:gd name="T41" fmla="*/ 669 h 1115"/>
              <a:gd name="T42" fmla="*/ 0 w 1113"/>
              <a:gd name="T43" fmla="*/ 586 h 1115"/>
              <a:gd name="T44" fmla="*/ 0 w 1113"/>
              <a:gd name="T45" fmla="*/ 529 h 1115"/>
              <a:gd name="T46" fmla="*/ 10 w 1113"/>
              <a:gd name="T47" fmla="*/ 446 h 1115"/>
              <a:gd name="T48" fmla="*/ 34 w 1113"/>
              <a:gd name="T49" fmla="*/ 367 h 1115"/>
              <a:gd name="T50" fmla="*/ 67 w 1113"/>
              <a:gd name="T51" fmla="*/ 292 h 1115"/>
              <a:gd name="T52" fmla="*/ 110 w 1113"/>
              <a:gd name="T53" fmla="*/ 224 h 1115"/>
              <a:gd name="T54" fmla="*/ 162 w 1113"/>
              <a:gd name="T55" fmla="*/ 164 h 1115"/>
              <a:gd name="T56" fmla="*/ 224 w 1113"/>
              <a:gd name="T57" fmla="*/ 111 h 1115"/>
              <a:gd name="T58" fmla="*/ 291 w 1113"/>
              <a:gd name="T59" fmla="*/ 67 h 1115"/>
              <a:gd name="T60" fmla="*/ 365 w 1113"/>
              <a:gd name="T61" fmla="*/ 34 h 1115"/>
              <a:gd name="T62" fmla="*/ 444 w 1113"/>
              <a:gd name="T63" fmla="*/ 12 h 1115"/>
              <a:gd name="T64" fmla="*/ 527 w 1113"/>
              <a:gd name="T65" fmla="*/ 1 h 1115"/>
              <a:gd name="T66" fmla="*/ 585 w 1113"/>
              <a:gd name="T67" fmla="*/ 1 h 1115"/>
              <a:gd name="T68" fmla="*/ 669 w 1113"/>
              <a:gd name="T69" fmla="*/ 12 h 1115"/>
              <a:gd name="T70" fmla="*/ 748 w 1113"/>
              <a:gd name="T71" fmla="*/ 34 h 1115"/>
              <a:gd name="T72" fmla="*/ 822 w 1113"/>
              <a:gd name="T73" fmla="*/ 67 h 1115"/>
              <a:gd name="T74" fmla="*/ 889 w 1113"/>
              <a:gd name="T75" fmla="*/ 111 h 1115"/>
              <a:gd name="T76" fmla="*/ 950 w 1113"/>
              <a:gd name="T77" fmla="*/ 164 h 1115"/>
              <a:gd name="T78" fmla="*/ 1002 w 1113"/>
              <a:gd name="T79" fmla="*/ 224 h 1115"/>
              <a:gd name="T80" fmla="*/ 1046 w 1113"/>
              <a:gd name="T81" fmla="*/ 292 h 1115"/>
              <a:gd name="T82" fmla="*/ 1080 w 1113"/>
              <a:gd name="T83" fmla="*/ 367 h 1115"/>
              <a:gd name="T84" fmla="*/ 1102 w 1113"/>
              <a:gd name="T85" fmla="*/ 446 h 1115"/>
              <a:gd name="T86" fmla="*/ 1113 w 1113"/>
              <a:gd name="T87" fmla="*/ 529 h 1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13" h="1115">
                <a:moveTo>
                  <a:pt x="1113" y="557"/>
                </a:moveTo>
                <a:lnTo>
                  <a:pt x="1113" y="557"/>
                </a:lnTo>
                <a:lnTo>
                  <a:pt x="1113" y="586"/>
                </a:lnTo>
                <a:lnTo>
                  <a:pt x="1111" y="614"/>
                </a:lnTo>
                <a:lnTo>
                  <a:pt x="1107" y="642"/>
                </a:lnTo>
                <a:lnTo>
                  <a:pt x="1102" y="669"/>
                </a:lnTo>
                <a:lnTo>
                  <a:pt x="1095" y="696"/>
                </a:lnTo>
                <a:lnTo>
                  <a:pt x="1088" y="724"/>
                </a:lnTo>
                <a:lnTo>
                  <a:pt x="1080" y="749"/>
                </a:lnTo>
                <a:lnTo>
                  <a:pt x="1069" y="774"/>
                </a:lnTo>
                <a:lnTo>
                  <a:pt x="1059" y="799"/>
                </a:lnTo>
                <a:lnTo>
                  <a:pt x="1046" y="823"/>
                </a:lnTo>
                <a:lnTo>
                  <a:pt x="1033" y="846"/>
                </a:lnTo>
                <a:lnTo>
                  <a:pt x="1018" y="868"/>
                </a:lnTo>
                <a:lnTo>
                  <a:pt x="1002" y="891"/>
                </a:lnTo>
                <a:lnTo>
                  <a:pt x="986" y="912"/>
                </a:lnTo>
                <a:lnTo>
                  <a:pt x="968" y="932"/>
                </a:lnTo>
                <a:lnTo>
                  <a:pt x="950" y="951"/>
                </a:lnTo>
                <a:lnTo>
                  <a:pt x="930" y="970"/>
                </a:lnTo>
                <a:lnTo>
                  <a:pt x="910" y="987"/>
                </a:lnTo>
                <a:lnTo>
                  <a:pt x="889" y="1004"/>
                </a:lnTo>
                <a:lnTo>
                  <a:pt x="868" y="1019"/>
                </a:lnTo>
                <a:lnTo>
                  <a:pt x="846" y="1033"/>
                </a:lnTo>
                <a:lnTo>
                  <a:pt x="822" y="1048"/>
                </a:lnTo>
                <a:lnTo>
                  <a:pt x="797" y="1059"/>
                </a:lnTo>
                <a:lnTo>
                  <a:pt x="774" y="1071"/>
                </a:lnTo>
                <a:lnTo>
                  <a:pt x="748" y="1081"/>
                </a:lnTo>
                <a:lnTo>
                  <a:pt x="722" y="1089"/>
                </a:lnTo>
                <a:lnTo>
                  <a:pt x="696" y="1097"/>
                </a:lnTo>
                <a:lnTo>
                  <a:pt x="669" y="1103"/>
                </a:lnTo>
                <a:lnTo>
                  <a:pt x="642" y="1108"/>
                </a:lnTo>
                <a:lnTo>
                  <a:pt x="613" y="1111"/>
                </a:lnTo>
                <a:lnTo>
                  <a:pt x="585" y="1114"/>
                </a:lnTo>
                <a:lnTo>
                  <a:pt x="557" y="1115"/>
                </a:lnTo>
                <a:lnTo>
                  <a:pt x="557" y="1115"/>
                </a:lnTo>
                <a:lnTo>
                  <a:pt x="527" y="1114"/>
                </a:lnTo>
                <a:lnTo>
                  <a:pt x="499" y="1111"/>
                </a:lnTo>
                <a:lnTo>
                  <a:pt x="472" y="1108"/>
                </a:lnTo>
                <a:lnTo>
                  <a:pt x="444" y="1103"/>
                </a:lnTo>
                <a:lnTo>
                  <a:pt x="417" y="1097"/>
                </a:lnTo>
                <a:lnTo>
                  <a:pt x="391" y="1089"/>
                </a:lnTo>
                <a:lnTo>
                  <a:pt x="365" y="1081"/>
                </a:lnTo>
                <a:lnTo>
                  <a:pt x="340" y="1071"/>
                </a:lnTo>
                <a:lnTo>
                  <a:pt x="315" y="1059"/>
                </a:lnTo>
                <a:lnTo>
                  <a:pt x="291" y="1048"/>
                </a:lnTo>
                <a:lnTo>
                  <a:pt x="267" y="1033"/>
                </a:lnTo>
                <a:lnTo>
                  <a:pt x="245" y="1019"/>
                </a:lnTo>
                <a:lnTo>
                  <a:pt x="224" y="1004"/>
                </a:lnTo>
                <a:lnTo>
                  <a:pt x="202" y="987"/>
                </a:lnTo>
                <a:lnTo>
                  <a:pt x="182" y="970"/>
                </a:lnTo>
                <a:lnTo>
                  <a:pt x="162" y="951"/>
                </a:lnTo>
                <a:lnTo>
                  <a:pt x="145" y="932"/>
                </a:lnTo>
                <a:lnTo>
                  <a:pt x="127" y="912"/>
                </a:lnTo>
                <a:lnTo>
                  <a:pt x="110" y="891"/>
                </a:lnTo>
                <a:lnTo>
                  <a:pt x="95" y="868"/>
                </a:lnTo>
                <a:lnTo>
                  <a:pt x="80" y="846"/>
                </a:lnTo>
                <a:lnTo>
                  <a:pt x="67" y="823"/>
                </a:lnTo>
                <a:lnTo>
                  <a:pt x="54" y="799"/>
                </a:lnTo>
                <a:lnTo>
                  <a:pt x="43" y="774"/>
                </a:lnTo>
                <a:lnTo>
                  <a:pt x="34" y="749"/>
                </a:lnTo>
                <a:lnTo>
                  <a:pt x="24" y="724"/>
                </a:lnTo>
                <a:lnTo>
                  <a:pt x="17" y="696"/>
                </a:lnTo>
                <a:lnTo>
                  <a:pt x="10" y="669"/>
                </a:lnTo>
                <a:lnTo>
                  <a:pt x="6" y="642"/>
                </a:lnTo>
                <a:lnTo>
                  <a:pt x="2" y="614"/>
                </a:lnTo>
                <a:lnTo>
                  <a:pt x="0" y="586"/>
                </a:lnTo>
                <a:lnTo>
                  <a:pt x="0" y="557"/>
                </a:lnTo>
                <a:lnTo>
                  <a:pt x="0" y="557"/>
                </a:lnTo>
                <a:lnTo>
                  <a:pt x="0" y="529"/>
                </a:lnTo>
                <a:lnTo>
                  <a:pt x="2" y="501"/>
                </a:lnTo>
                <a:lnTo>
                  <a:pt x="6" y="473"/>
                </a:lnTo>
                <a:lnTo>
                  <a:pt x="10" y="446"/>
                </a:lnTo>
                <a:lnTo>
                  <a:pt x="17" y="418"/>
                </a:lnTo>
                <a:lnTo>
                  <a:pt x="24" y="391"/>
                </a:lnTo>
                <a:lnTo>
                  <a:pt x="34" y="367"/>
                </a:lnTo>
                <a:lnTo>
                  <a:pt x="43" y="341"/>
                </a:lnTo>
                <a:lnTo>
                  <a:pt x="54" y="316"/>
                </a:lnTo>
                <a:lnTo>
                  <a:pt x="67" y="292"/>
                </a:lnTo>
                <a:lnTo>
                  <a:pt x="80" y="269"/>
                </a:lnTo>
                <a:lnTo>
                  <a:pt x="95" y="246"/>
                </a:lnTo>
                <a:lnTo>
                  <a:pt x="110" y="224"/>
                </a:lnTo>
                <a:lnTo>
                  <a:pt x="127" y="203"/>
                </a:lnTo>
                <a:lnTo>
                  <a:pt x="145" y="183"/>
                </a:lnTo>
                <a:lnTo>
                  <a:pt x="162" y="164"/>
                </a:lnTo>
                <a:lnTo>
                  <a:pt x="182" y="145"/>
                </a:lnTo>
                <a:lnTo>
                  <a:pt x="202" y="127"/>
                </a:lnTo>
                <a:lnTo>
                  <a:pt x="224" y="111"/>
                </a:lnTo>
                <a:lnTo>
                  <a:pt x="245" y="96"/>
                </a:lnTo>
                <a:lnTo>
                  <a:pt x="267" y="81"/>
                </a:lnTo>
                <a:lnTo>
                  <a:pt x="291" y="67"/>
                </a:lnTo>
                <a:lnTo>
                  <a:pt x="315" y="56"/>
                </a:lnTo>
                <a:lnTo>
                  <a:pt x="340" y="45"/>
                </a:lnTo>
                <a:lnTo>
                  <a:pt x="365" y="34"/>
                </a:lnTo>
                <a:lnTo>
                  <a:pt x="391" y="26"/>
                </a:lnTo>
                <a:lnTo>
                  <a:pt x="417" y="18"/>
                </a:lnTo>
                <a:lnTo>
                  <a:pt x="444" y="12"/>
                </a:lnTo>
                <a:lnTo>
                  <a:pt x="472" y="7"/>
                </a:lnTo>
                <a:lnTo>
                  <a:pt x="499" y="4"/>
                </a:lnTo>
                <a:lnTo>
                  <a:pt x="527" y="1"/>
                </a:lnTo>
                <a:lnTo>
                  <a:pt x="557" y="0"/>
                </a:lnTo>
                <a:lnTo>
                  <a:pt x="557" y="0"/>
                </a:lnTo>
                <a:lnTo>
                  <a:pt x="585" y="1"/>
                </a:lnTo>
                <a:lnTo>
                  <a:pt x="613" y="4"/>
                </a:lnTo>
                <a:lnTo>
                  <a:pt x="642" y="7"/>
                </a:lnTo>
                <a:lnTo>
                  <a:pt x="669" y="12"/>
                </a:lnTo>
                <a:lnTo>
                  <a:pt x="696" y="18"/>
                </a:lnTo>
                <a:lnTo>
                  <a:pt x="722" y="26"/>
                </a:lnTo>
                <a:lnTo>
                  <a:pt x="748" y="34"/>
                </a:lnTo>
                <a:lnTo>
                  <a:pt x="774" y="45"/>
                </a:lnTo>
                <a:lnTo>
                  <a:pt x="797" y="56"/>
                </a:lnTo>
                <a:lnTo>
                  <a:pt x="822" y="67"/>
                </a:lnTo>
                <a:lnTo>
                  <a:pt x="846" y="81"/>
                </a:lnTo>
                <a:lnTo>
                  <a:pt x="868" y="96"/>
                </a:lnTo>
                <a:lnTo>
                  <a:pt x="889" y="111"/>
                </a:lnTo>
                <a:lnTo>
                  <a:pt x="910" y="127"/>
                </a:lnTo>
                <a:lnTo>
                  <a:pt x="930" y="145"/>
                </a:lnTo>
                <a:lnTo>
                  <a:pt x="950" y="164"/>
                </a:lnTo>
                <a:lnTo>
                  <a:pt x="968" y="183"/>
                </a:lnTo>
                <a:lnTo>
                  <a:pt x="986" y="203"/>
                </a:lnTo>
                <a:lnTo>
                  <a:pt x="1002" y="224"/>
                </a:lnTo>
                <a:lnTo>
                  <a:pt x="1018" y="246"/>
                </a:lnTo>
                <a:lnTo>
                  <a:pt x="1033" y="269"/>
                </a:lnTo>
                <a:lnTo>
                  <a:pt x="1046" y="292"/>
                </a:lnTo>
                <a:lnTo>
                  <a:pt x="1059" y="316"/>
                </a:lnTo>
                <a:lnTo>
                  <a:pt x="1069" y="341"/>
                </a:lnTo>
                <a:lnTo>
                  <a:pt x="1080" y="367"/>
                </a:lnTo>
                <a:lnTo>
                  <a:pt x="1088" y="391"/>
                </a:lnTo>
                <a:lnTo>
                  <a:pt x="1095" y="418"/>
                </a:lnTo>
                <a:lnTo>
                  <a:pt x="1102" y="446"/>
                </a:lnTo>
                <a:lnTo>
                  <a:pt x="1107" y="473"/>
                </a:lnTo>
                <a:lnTo>
                  <a:pt x="1111" y="501"/>
                </a:lnTo>
                <a:lnTo>
                  <a:pt x="1113" y="529"/>
                </a:lnTo>
                <a:lnTo>
                  <a:pt x="1113" y="557"/>
                </a:lnTo>
                <a:lnTo>
                  <a:pt x="1113" y="557"/>
                </a:ln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1" name="Freeform 18">
            <a:extLst>
              <a:ext uri="{FF2B5EF4-FFF2-40B4-BE49-F238E27FC236}">
                <a16:creationId xmlns:a16="http://schemas.microsoft.com/office/drawing/2014/main" id="{4AE7660D-0E4B-4F2D-A813-31D62A4ED056}"/>
              </a:ext>
            </a:extLst>
          </p:cNvPr>
          <p:cNvSpPr>
            <a:spLocks/>
          </p:cNvSpPr>
          <p:nvPr/>
        </p:nvSpPr>
        <p:spPr bwMode="auto">
          <a:xfrm>
            <a:off x="6510790" y="4213184"/>
            <a:ext cx="277658" cy="276413"/>
          </a:xfrm>
          <a:custGeom>
            <a:avLst/>
            <a:gdLst>
              <a:gd name="T0" fmla="*/ 1113 w 1113"/>
              <a:gd name="T1" fmla="*/ 585 h 1113"/>
              <a:gd name="T2" fmla="*/ 1103 w 1113"/>
              <a:gd name="T3" fmla="*/ 669 h 1113"/>
              <a:gd name="T4" fmla="*/ 1080 w 1113"/>
              <a:gd name="T5" fmla="*/ 748 h 1113"/>
              <a:gd name="T6" fmla="*/ 1046 w 1113"/>
              <a:gd name="T7" fmla="*/ 822 h 1113"/>
              <a:gd name="T8" fmla="*/ 1003 w 1113"/>
              <a:gd name="T9" fmla="*/ 889 h 1113"/>
              <a:gd name="T10" fmla="*/ 951 w 1113"/>
              <a:gd name="T11" fmla="*/ 951 h 1113"/>
              <a:gd name="T12" fmla="*/ 890 w 1113"/>
              <a:gd name="T13" fmla="*/ 1003 h 1113"/>
              <a:gd name="T14" fmla="*/ 822 w 1113"/>
              <a:gd name="T15" fmla="*/ 1046 h 1113"/>
              <a:gd name="T16" fmla="*/ 748 w 1113"/>
              <a:gd name="T17" fmla="*/ 1080 h 1113"/>
              <a:gd name="T18" fmla="*/ 669 w 1113"/>
              <a:gd name="T19" fmla="*/ 1103 h 1113"/>
              <a:gd name="T20" fmla="*/ 586 w 1113"/>
              <a:gd name="T21" fmla="*/ 1113 h 1113"/>
              <a:gd name="T22" fmla="*/ 528 w 1113"/>
              <a:gd name="T23" fmla="*/ 1113 h 1113"/>
              <a:gd name="T24" fmla="*/ 444 w 1113"/>
              <a:gd name="T25" fmla="*/ 1103 h 1113"/>
              <a:gd name="T26" fmla="*/ 365 w 1113"/>
              <a:gd name="T27" fmla="*/ 1080 h 1113"/>
              <a:gd name="T28" fmla="*/ 291 w 1113"/>
              <a:gd name="T29" fmla="*/ 1046 h 1113"/>
              <a:gd name="T30" fmla="*/ 224 w 1113"/>
              <a:gd name="T31" fmla="*/ 1003 h 1113"/>
              <a:gd name="T32" fmla="*/ 163 w 1113"/>
              <a:gd name="T33" fmla="*/ 951 h 1113"/>
              <a:gd name="T34" fmla="*/ 111 w 1113"/>
              <a:gd name="T35" fmla="*/ 889 h 1113"/>
              <a:gd name="T36" fmla="*/ 67 w 1113"/>
              <a:gd name="T37" fmla="*/ 822 h 1113"/>
              <a:gd name="T38" fmla="*/ 34 w 1113"/>
              <a:gd name="T39" fmla="*/ 748 h 1113"/>
              <a:gd name="T40" fmla="*/ 12 w 1113"/>
              <a:gd name="T41" fmla="*/ 669 h 1113"/>
              <a:gd name="T42" fmla="*/ 1 w 1113"/>
              <a:gd name="T43" fmla="*/ 585 h 1113"/>
              <a:gd name="T44" fmla="*/ 1 w 1113"/>
              <a:gd name="T45" fmla="*/ 528 h 1113"/>
              <a:gd name="T46" fmla="*/ 12 w 1113"/>
              <a:gd name="T47" fmla="*/ 444 h 1113"/>
              <a:gd name="T48" fmla="*/ 34 w 1113"/>
              <a:gd name="T49" fmla="*/ 365 h 1113"/>
              <a:gd name="T50" fmla="*/ 67 w 1113"/>
              <a:gd name="T51" fmla="*/ 291 h 1113"/>
              <a:gd name="T52" fmla="*/ 111 w 1113"/>
              <a:gd name="T53" fmla="*/ 224 h 1113"/>
              <a:gd name="T54" fmla="*/ 163 w 1113"/>
              <a:gd name="T55" fmla="*/ 163 h 1113"/>
              <a:gd name="T56" fmla="*/ 224 w 1113"/>
              <a:gd name="T57" fmla="*/ 111 h 1113"/>
              <a:gd name="T58" fmla="*/ 291 w 1113"/>
              <a:gd name="T59" fmla="*/ 67 h 1113"/>
              <a:gd name="T60" fmla="*/ 365 w 1113"/>
              <a:gd name="T61" fmla="*/ 34 h 1113"/>
              <a:gd name="T62" fmla="*/ 444 w 1113"/>
              <a:gd name="T63" fmla="*/ 12 h 1113"/>
              <a:gd name="T64" fmla="*/ 528 w 1113"/>
              <a:gd name="T65" fmla="*/ 1 h 1113"/>
              <a:gd name="T66" fmla="*/ 586 w 1113"/>
              <a:gd name="T67" fmla="*/ 1 h 1113"/>
              <a:gd name="T68" fmla="*/ 669 w 1113"/>
              <a:gd name="T69" fmla="*/ 12 h 1113"/>
              <a:gd name="T70" fmla="*/ 748 w 1113"/>
              <a:gd name="T71" fmla="*/ 34 h 1113"/>
              <a:gd name="T72" fmla="*/ 822 w 1113"/>
              <a:gd name="T73" fmla="*/ 67 h 1113"/>
              <a:gd name="T74" fmla="*/ 890 w 1113"/>
              <a:gd name="T75" fmla="*/ 111 h 1113"/>
              <a:gd name="T76" fmla="*/ 951 w 1113"/>
              <a:gd name="T77" fmla="*/ 163 h 1113"/>
              <a:gd name="T78" fmla="*/ 1003 w 1113"/>
              <a:gd name="T79" fmla="*/ 224 h 1113"/>
              <a:gd name="T80" fmla="*/ 1046 w 1113"/>
              <a:gd name="T81" fmla="*/ 291 h 1113"/>
              <a:gd name="T82" fmla="*/ 1080 w 1113"/>
              <a:gd name="T83" fmla="*/ 365 h 1113"/>
              <a:gd name="T84" fmla="*/ 1103 w 1113"/>
              <a:gd name="T85" fmla="*/ 444 h 1113"/>
              <a:gd name="T86" fmla="*/ 1113 w 1113"/>
              <a:gd name="T87" fmla="*/ 528 h 1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13" h="1113">
                <a:moveTo>
                  <a:pt x="1113" y="557"/>
                </a:moveTo>
                <a:lnTo>
                  <a:pt x="1113" y="557"/>
                </a:lnTo>
                <a:lnTo>
                  <a:pt x="1113" y="585"/>
                </a:lnTo>
                <a:lnTo>
                  <a:pt x="1111" y="614"/>
                </a:lnTo>
                <a:lnTo>
                  <a:pt x="1108" y="642"/>
                </a:lnTo>
                <a:lnTo>
                  <a:pt x="1103" y="669"/>
                </a:lnTo>
                <a:lnTo>
                  <a:pt x="1096" y="696"/>
                </a:lnTo>
                <a:lnTo>
                  <a:pt x="1089" y="722"/>
                </a:lnTo>
                <a:lnTo>
                  <a:pt x="1080" y="748"/>
                </a:lnTo>
                <a:lnTo>
                  <a:pt x="1070" y="774"/>
                </a:lnTo>
                <a:lnTo>
                  <a:pt x="1059" y="799"/>
                </a:lnTo>
                <a:lnTo>
                  <a:pt x="1046" y="822"/>
                </a:lnTo>
                <a:lnTo>
                  <a:pt x="1033" y="846"/>
                </a:lnTo>
                <a:lnTo>
                  <a:pt x="1019" y="868"/>
                </a:lnTo>
                <a:lnTo>
                  <a:pt x="1003" y="889"/>
                </a:lnTo>
                <a:lnTo>
                  <a:pt x="986" y="911"/>
                </a:lnTo>
                <a:lnTo>
                  <a:pt x="969" y="931"/>
                </a:lnTo>
                <a:lnTo>
                  <a:pt x="951" y="951"/>
                </a:lnTo>
                <a:lnTo>
                  <a:pt x="931" y="968"/>
                </a:lnTo>
                <a:lnTo>
                  <a:pt x="911" y="986"/>
                </a:lnTo>
                <a:lnTo>
                  <a:pt x="890" y="1003"/>
                </a:lnTo>
                <a:lnTo>
                  <a:pt x="868" y="1019"/>
                </a:lnTo>
                <a:lnTo>
                  <a:pt x="846" y="1033"/>
                </a:lnTo>
                <a:lnTo>
                  <a:pt x="822" y="1046"/>
                </a:lnTo>
                <a:lnTo>
                  <a:pt x="799" y="1059"/>
                </a:lnTo>
                <a:lnTo>
                  <a:pt x="774" y="1070"/>
                </a:lnTo>
                <a:lnTo>
                  <a:pt x="748" y="1080"/>
                </a:lnTo>
                <a:lnTo>
                  <a:pt x="722" y="1089"/>
                </a:lnTo>
                <a:lnTo>
                  <a:pt x="696" y="1096"/>
                </a:lnTo>
                <a:lnTo>
                  <a:pt x="669" y="1103"/>
                </a:lnTo>
                <a:lnTo>
                  <a:pt x="642" y="1107"/>
                </a:lnTo>
                <a:lnTo>
                  <a:pt x="614" y="1111"/>
                </a:lnTo>
                <a:lnTo>
                  <a:pt x="586" y="1113"/>
                </a:lnTo>
                <a:lnTo>
                  <a:pt x="557" y="1113"/>
                </a:lnTo>
                <a:lnTo>
                  <a:pt x="557" y="1113"/>
                </a:lnTo>
                <a:lnTo>
                  <a:pt x="528" y="1113"/>
                </a:lnTo>
                <a:lnTo>
                  <a:pt x="500" y="1111"/>
                </a:lnTo>
                <a:lnTo>
                  <a:pt x="473" y="1107"/>
                </a:lnTo>
                <a:lnTo>
                  <a:pt x="444" y="1103"/>
                </a:lnTo>
                <a:lnTo>
                  <a:pt x="417" y="1096"/>
                </a:lnTo>
                <a:lnTo>
                  <a:pt x="391" y="1089"/>
                </a:lnTo>
                <a:lnTo>
                  <a:pt x="365" y="1080"/>
                </a:lnTo>
                <a:lnTo>
                  <a:pt x="341" y="1070"/>
                </a:lnTo>
                <a:lnTo>
                  <a:pt x="316" y="1059"/>
                </a:lnTo>
                <a:lnTo>
                  <a:pt x="291" y="1046"/>
                </a:lnTo>
                <a:lnTo>
                  <a:pt x="268" y="1033"/>
                </a:lnTo>
                <a:lnTo>
                  <a:pt x="245" y="1019"/>
                </a:lnTo>
                <a:lnTo>
                  <a:pt x="224" y="1003"/>
                </a:lnTo>
                <a:lnTo>
                  <a:pt x="203" y="986"/>
                </a:lnTo>
                <a:lnTo>
                  <a:pt x="183" y="968"/>
                </a:lnTo>
                <a:lnTo>
                  <a:pt x="163" y="951"/>
                </a:lnTo>
                <a:lnTo>
                  <a:pt x="145" y="931"/>
                </a:lnTo>
                <a:lnTo>
                  <a:pt x="127" y="911"/>
                </a:lnTo>
                <a:lnTo>
                  <a:pt x="111" y="889"/>
                </a:lnTo>
                <a:lnTo>
                  <a:pt x="96" y="868"/>
                </a:lnTo>
                <a:lnTo>
                  <a:pt x="80" y="846"/>
                </a:lnTo>
                <a:lnTo>
                  <a:pt x="67" y="822"/>
                </a:lnTo>
                <a:lnTo>
                  <a:pt x="56" y="799"/>
                </a:lnTo>
                <a:lnTo>
                  <a:pt x="44" y="774"/>
                </a:lnTo>
                <a:lnTo>
                  <a:pt x="34" y="748"/>
                </a:lnTo>
                <a:lnTo>
                  <a:pt x="25" y="722"/>
                </a:lnTo>
                <a:lnTo>
                  <a:pt x="18" y="696"/>
                </a:lnTo>
                <a:lnTo>
                  <a:pt x="12" y="669"/>
                </a:lnTo>
                <a:lnTo>
                  <a:pt x="6" y="642"/>
                </a:lnTo>
                <a:lnTo>
                  <a:pt x="3" y="614"/>
                </a:lnTo>
                <a:lnTo>
                  <a:pt x="1" y="585"/>
                </a:lnTo>
                <a:lnTo>
                  <a:pt x="0" y="557"/>
                </a:lnTo>
                <a:lnTo>
                  <a:pt x="0" y="557"/>
                </a:lnTo>
                <a:lnTo>
                  <a:pt x="1" y="528"/>
                </a:lnTo>
                <a:lnTo>
                  <a:pt x="3" y="499"/>
                </a:lnTo>
                <a:lnTo>
                  <a:pt x="6" y="472"/>
                </a:lnTo>
                <a:lnTo>
                  <a:pt x="12" y="444"/>
                </a:lnTo>
                <a:lnTo>
                  <a:pt x="18" y="417"/>
                </a:lnTo>
                <a:lnTo>
                  <a:pt x="25" y="391"/>
                </a:lnTo>
                <a:lnTo>
                  <a:pt x="34" y="365"/>
                </a:lnTo>
                <a:lnTo>
                  <a:pt x="44" y="340"/>
                </a:lnTo>
                <a:lnTo>
                  <a:pt x="56" y="316"/>
                </a:lnTo>
                <a:lnTo>
                  <a:pt x="67" y="291"/>
                </a:lnTo>
                <a:lnTo>
                  <a:pt x="80" y="267"/>
                </a:lnTo>
                <a:lnTo>
                  <a:pt x="96" y="245"/>
                </a:lnTo>
                <a:lnTo>
                  <a:pt x="111" y="224"/>
                </a:lnTo>
                <a:lnTo>
                  <a:pt x="127" y="203"/>
                </a:lnTo>
                <a:lnTo>
                  <a:pt x="145" y="183"/>
                </a:lnTo>
                <a:lnTo>
                  <a:pt x="163" y="163"/>
                </a:lnTo>
                <a:lnTo>
                  <a:pt x="183" y="145"/>
                </a:lnTo>
                <a:lnTo>
                  <a:pt x="203" y="127"/>
                </a:lnTo>
                <a:lnTo>
                  <a:pt x="224" y="111"/>
                </a:lnTo>
                <a:lnTo>
                  <a:pt x="245" y="95"/>
                </a:lnTo>
                <a:lnTo>
                  <a:pt x="268" y="80"/>
                </a:lnTo>
                <a:lnTo>
                  <a:pt x="291" y="67"/>
                </a:lnTo>
                <a:lnTo>
                  <a:pt x="316" y="55"/>
                </a:lnTo>
                <a:lnTo>
                  <a:pt x="341" y="44"/>
                </a:lnTo>
                <a:lnTo>
                  <a:pt x="365" y="34"/>
                </a:lnTo>
                <a:lnTo>
                  <a:pt x="391" y="25"/>
                </a:lnTo>
                <a:lnTo>
                  <a:pt x="417" y="18"/>
                </a:lnTo>
                <a:lnTo>
                  <a:pt x="444" y="12"/>
                </a:lnTo>
                <a:lnTo>
                  <a:pt x="473" y="6"/>
                </a:lnTo>
                <a:lnTo>
                  <a:pt x="500" y="2"/>
                </a:lnTo>
                <a:lnTo>
                  <a:pt x="528" y="1"/>
                </a:lnTo>
                <a:lnTo>
                  <a:pt x="557" y="0"/>
                </a:lnTo>
                <a:lnTo>
                  <a:pt x="557" y="0"/>
                </a:lnTo>
                <a:lnTo>
                  <a:pt x="586" y="1"/>
                </a:lnTo>
                <a:lnTo>
                  <a:pt x="614" y="2"/>
                </a:lnTo>
                <a:lnTo>
                  <a:pt x="642" y="6"/>
                </a:lnTo>
                <a:lnTo>
                  <a:pt x="669" y="12"/>
                </a:lnTo>
                <a:lnTo>
                  <a:pt x="696" y="18"/>
                </a:lnTo>
                <a:lnTo>
                  <a:pt x="722" y="25"/>
                </a:lnTo>
                <a:lnTo>
                  <a:pt x="748" y="34"/>
                </a:lnTo>
                <a:lnTo>
                  <a:pt x="774" y="44"/>
                </a:lnTo>
                <a:lnTo>
                  <a:pt x="799" y="55"/>
                </a:lnTo>
                <a:lnTo>
                  <a:pt x="822" y="67"/>
                </a:lnTo>
                <a:lnTo>
                  <a:pt x="846" y="80"/>
                </a:lnTo>
                <a:lnTo>
                  <a:pt x="868" y="95"/>
                </a:lnTo>
                <a:lnTo>
                  <a:pt x="890" y="111"/>
                </a:lnTo>
                <a:lnTo>
                  <a:pt x="911" y="127"/>
                </a:lnTo>
                <a:lnTo>
                  <a:pt x="931" y="145"/>
                </a:lnTo>
                <a:lnTo>
                  <a:pt x="951" y="163"/>
                </a:lnTo>
                <a:lnTo>
                  <a:pt x="969" y="183"/>
                </a:lnTo>
                <a:lnTo>
                  <a:pt x="986" y="203"/>
                </a:lnTo>
                <a:lnTo>
                  <a:pt x="1003" y="224"/>
                </a:lnTo>
                <a:lnTo>
                  <a:pt x="1019" y="245"/>
                </a:lnTo>
                <a:lnTo>
                  <a:pt x="1033" y="267"/>
                </a:lnTo>
                <a:lnTo>
                  <a:pt x="1046" y="291"/>
                </a:lnTo>
                <a:lnTo>
                  <a:pt x="1059" y="316"/>
                </a:lnTo>
                <a:lnTo>
                  <a:pt x="1070" y="340"/>
                </a:lnTo>
                <a:lnTo>
                  <a:pt x="1080" y="365"/>
                </a:lnTo>
                <a:lnTo>
                  <a:pt x="1089" y="391"/>
                </a:lnTo>
                <a:lnTo>
                  <a:pt x="1096" y="417"/>
                </a:lnTo>
                <a:lnTo>
                  <a:pt x="1103" y="444"/>
                </a:lnTo>
                <a:lnTo>
                  <a:pt x="1108" y="472"/>
                </a:lnTo>
                <a:lnTo>
                  <a:pt x="1111" y="499"/>
                </a:lnTo>
                <a:lnTo>
                  <a:pt x="1113" y="528"/>
                </a:lnTo>
                <a:lnTo>
                  <a:pt x="1113" y="557"/>
                </a:lnTo>
                <a:lnTo>
                  <a:pt x="1113" y="557"/>
                </a:lnTo>
                <a:close/>
              </a:path>
            </a:pathLst>
          </a:custGeom>
          <a:solidFill>
            <a:srgbClr val="6A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2" name="Freeform 19">
            <a:extLst>
              <a:ext uri="{FF2B5EF4-FFF2-40B4-BE49-F238E27FC236}">
                <a16:creationId xmlns:a16="http://schemas.microsoft.com/office/drawing/2014/main" id="{1CB3EE2E-119A-453D-80F8-AB0B1A1E4CED}"/>
              </a:ext>
            </a:extLst>
          </p:cNvPr>
          <p:cNvSpPr>
            <a:spLocks/>
          </p:cNvSpPr>
          <p:nvPr/>
        </p:nvSpPr>
        <p:spPr bwMode="auto">
          <a:xfrm>
            <a:off x="6305349" y="4845696"/>
            <a:ext cx="277658" cy="277658"/>
          </a:xfrm>
          <a:custGeom>
            <a:avLst/>
            <a:gdLst>
              <a:gd name="T0" fmla="*/ 1113 w 1114"/>
              <a:gd name="T1" fmla="*/ 586 h 1114"/>
              <a:gd name="T2" fmla="*/ 1102 w 1114"/>
              <a:gd name="T3" fmla="*/ 670 h 1114"/>
              <a:gd name="T4" fmla="*/ 1080 w 1114"/>
              <a:gd name="T5" fmla="*/ 748 h 1114"/>
              <a:gd name="T6" fmla="*/ 1046 w 1114"/>
              <a:gd name="T7" fmla="*/ 823 h 1114"/>
              <a:gd name="T8" fmla="*/ 1003 w 1114"/>
              <a:gd name="T9" fmla="*/ 890 h 1114"/>
              <a:gd name="T10" fmla="*/ 950 w 1114"/>
              <a:gd name="T11" fmla="*/ 951 h 1114"/>
              <a:gd name="T12" fmla="*/ 890 w 1114"/>
              <a:gd name="T13" fmla="*/ 1003 h 1114"/>
              <a:gd name="T14" fmla="*/ 822 w 1114"/>
              <a:gd name="T15" fmla="*/ 1047 h 1114"/>
              <a:gd name="T16" fmla="*/ 748 w 1114"/>
              <a:gd name="T17" fmla="*/ 1080 h 1114"/>
              <a:gd name="T18" fmla="*/ 669 w 1114"/>
              <a:gd name="T19" fmla="*/ 1102 h 1114"/>
              <a:gd name="T20" fmla="*/ 585 w 1114"/>
              <a:gd name="T21" fmla="*/ 1113 h 1114"/>
              <a:gd name="T22" fmla="*/ 529 w 1114"/>
              <a:gd name="T23" fmla="*/ 1113 h 1114"/>
              <a:gd name="T24" fmla="*/ 445 w 1114"/>
              <a:gd name="T25" fmla="*/ 1102 h 1114"/>
              <a:gd name="T26" fmla="*/ 365 w 1114"/>
              <a:gd name="T27" fmla="*/ 1080 h 1114"/>
              <a:gd name="T28" fmla="*/ 292 w 1114"/>
              <a:gd name="T29" fmla="*/ 1047 h 1114"/>
              <a:gd name="T30" fmla="*/ 224 w 1114"/>
              <a:gd name="T31" fmla="*/ 1003 h 1114"/>
              <a:gd name="T32" fmla="*/ 163 w 1114"/>
              <a:gd name="T33" fmla="*/ 951 h 1114"/>
              <a:gd name="T34" fmla="*/ 110 w 1114"/>
              <a:gd name="T35" fmla="*/ 890 h 1114"/>
              <a:gd name="T36" fmla="*/ 67 w 1114"/>
              <a:gd name="T37" fmla="*/ 823 h 1114"/>
              <a:gd name="T38" fmla="*/ 34 w 1114"/>
              <a:gd name="T39" fmla="*/ 748 h 1114"/>
              <a:gd name="T40" fmla="*/ 11 w 1114"/>
              <a:gd name="T41" fmla="*/ 670 h 1114"/>
              <a:gd name="T42" fmla="*/ 1 w 1114"/>
              <a:gd name="T43" fmla="*/ 586 h 1114"/>
              <a:gd name="T44" fmla="*/ 1 w 1114"/>
              <a:gd name="T45" fmla="*/ 528 h 1114"/>
              <a:gd name="T46" fmla="*/ 11 w 1114"/>
              <a:gd name="T47" fmla="*/ 445 h 1114"/>
              <a:gd name="T48" fmla="*/ 34 w 1114"/>
              <a:gd name="T49" fmla="*/ 366 h 1114"/>
              <a:gd name="T50" fmla="*/ 67 w 1114"/>
              <a:gd name="T51" fmla="*/ 291 h 1114"/>
              <a:gd name="T52" fmla="*/ 110 w 1114"/>
              <a:gd name="T53" fmla="*/ 224 h 1114"/>
              <a:gd name="T54" fmla="*/ 163 w 1114"/>
              <a:gd name="T55" fmla="*/ 163 h 1114"/>
              <a:gd name="T56" fmla="*/ 224 w 1114"/>
              <a:gd name="T57" fmla="*/ 111 h 1114"/>
              <a:gd name="T58" fmla="*/ 292 w 1114"/>
              <a:gd name="T59" fmla="*/ 68 h 1114"/>
              <a:gd name="T60" fmla="*/ 365 w 1114"/>
              <a:gd name="T61" fmla="*/ 33 h 1114"/>
              <a:gd name="T62" fmla="*/ 445 w 1114"/>
              <a:gd name="T63" fmla="*/ 11 h 1114"/>
              <a:gd name="T64" fmla="*/ 529 w 1114"/>
              <a:gd name="T65" fmla="*/ 0 h 1114"/>
              <a:gd name="T66" fmla="*/ 585 w 1114"/>
              <a:gd name="T67" fmla="*/ 0 h 1114"/>
              <a:gd name="T68" fmla="*/ 669 w 1114"/>
              <a:gd name="T69" fmla="*/ 11 h 1114"/>
              <a:gd name="T70" fmla="*/ 748 w 1114"/>
              <a:gd name="T71" fmla="*/ 33 h 1114"/>
              <a:gd name="T72" fmla="*/ 822 w 1114"/>
              <a:gd name="T73" fmla="*/ 68 h 1114"/>
              <a:gd name="T74" fmla="*/ 890 w 1114"/>
              <a:gd name="T75" fmla="*/ 111 h 1114"/>
              <a:gd name="T76" fmla="*/ 950 w 1114"/>
              <a:gd name="T77" fmla="*/ 163 h 1114"/>
              <a:gd name="T78" fmla="*/ 1003 w 1114"/>
              <a:gd name="T79" fmla="*/ 224 h 1114"/>
              <a:gd name="T80" fmla="*/ 1046 w 1114"/>
              <a:gd name="T81" fmla="*/ 291 h 1114"/>
              <a:gd name="T82" fmla="*/ 1080 w 1114"/>
              <a:gd name="T83" fmla="*/ 366 h 1114"/>
              <a:gd name="T84" fmla="*/ 1102 w 1114"/>
              <a:gd name="T85" fmla="*/ 445 h 1114"/>
              <a:gd name="T86" fmla="*/ 1113 w 1114"/>
              <a:gd name="T87" fmla="*/ 528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14" h="1114">
                <a:moveTo>
                  <a:pt x="1114" y="556"/>
                </a:moveTo>
                <a:lnTo>
                  <a:pt x="1114" y="556"/>
                </a:lnTo>
                <a:lnTo>
                  <a:pt x="1113" y="586"/>
                </a:lnTo>
                <a:lnTo>
                  <a:pt x="1111" y="614"/>
                </a:lnTo>
                <a:lnTo>
                  <a:pt x="1107" y="641"/>
                </a:lnTo>
                <a:lnTo>
                  <a:pt x="1102" y="670"/>
                </a:lnTo>
                <a:lnTo>
                  <a:pt x="1096" y="697"/>
                </a:lnTo>
                <a:lnTo>
                  <a:pt x="1088" y="723"/>
                </a:lnTo>
                <a:lnTo>
                  <a:pt x="1080" y="748"/>
                </a:lnTo>
                <a:lnTo>
                  <a:pt x="1069" y="773"/>
                </a:lnTo>
                <a:lnTo>
                  <a:pt x="1059" y="798"/>
                </a:lnTo>
                <a:lnTo>
                  <a:pt x="1046" y="823"/>
                </a:lnTo>
                <a:lnTo>
                  <a:pt x="1033" y="845"/>
                </a:lnTo>
                <a:lnTo>
                  <a:pt x="1019" y="869"/>
                </a:lnTo>
                <a:lnTo>
                  <a:pt x="1003" y="890"/>
                </a:lnTo>
                <a:lnTo>
                  <a:pt x="987" y="911"/>
                </a:lnTo>
                <a:lnTo>
                  <a:pt x="969" y="931"/>
                </a:lnTo>
                <a:lnTo>
                  <a:pt x="950" y="951"/>
                </a:lnTo>
                <a:lnTo>
                  <a:pt x="932" y="969"/>
                </a:lnTo>
                <a:lnTo>
                  <a:pt x="912" y="986"/>
                </a:lnTo>
                <a:lnTo>
                  <a:pt x="890" y="1003"/>
                </a:lnTo>
                <a:lnTo>
                  <a:pt x="868" y="1018"/>
                </a:lnTo>
                <a:lnTo>
                  <a:pt x="846" y="1034"/>
                </a:lnTo>
                <a:lnTo>
                  <a:pt x="822" y="1047"/>
                </a:lnTo>
                <a:lnTo>
                  <a:pt x="798" y="1058"/>
                </a:lnTo>
                <a:lnTo>
                  <a:pt x="774" y="1070"/>
                </a:lnTo>
                <a:lnTo>
                  <a:pt x="748" y="1080"/>
                </a:lnTo>
                <a:lnTo>
                  <a:pt x="722" y="1089"/>
                </a:lnTo>
                <a:lnTo>
                  <a:pt x="696" y="1096"/>
                </a:lnTo>
                <a:lnTo>
                  <a:pt x="669" y="1102"/>
                </a:lnTo>
                <a:lnTo>
                  <a:pt x="642" y="1108"/>
                </a:lnTo>
                <a:lnTo>
                  <a:pt x="613" y="1111"/>
                </a:lnTo>
                <a:lnTo>
                  <a:pt x="585" y="1113"/>
                </a:lnTo>
                <a:lnTo>
                  <a:pt x="557" y="1114"/>
                </a:lnTo>
                <a:lnTo>
                  <a:pt x="557" y="1114"/>
                </a:lnTo>
                <a:lnTo>
                  <a:pt x="529" y="1113"/>
                </a:lnTo>
                <a:lnTo>
                  <a:pt x="500" y="1111"/>
                </a:lnTo>
                <a:lnTo>
                  <a:pt x="472" y="1108"/>
                </a:lnTo>
                <a:lnTo>
                  <a:pt x="445" y="1102"/>
                </a:lnTo>
                <a:lnTo>
                  <a:pt x="418" y="1096"/>
                </a:lnTo>
                <a:lnTo>
                  <a:pt x="391" y="1089"/>
                </a:lnTo>
                <a:lnTo>
                  <a:pt x="365" y="1080"/>
                </a:lnTo>
                <a:lnTo>
                  <a:pt x="340" y="1070"/>
                </a:lnTo>
                <a:lnTo>
                  <a:pt x="315" y="1058"/>
                </a:lnTo>
                <a:lnTo>
                  <a:pt x="292" y="1047"/>
                </a:lnTo>
                <a:lnTo>
                  <a:pt x="268" y="1034"/>
                </a:lnTo>
                <a:lnTo>
                  <a:pt x="246" y="1018"/>
                </a:lnTo>
                <a:lnTo>
                  <a:pt x="224" y="1003"/>
                </a:lnTo>
                <a:lnTo>
                  <a:pt x="202" y="986"/>
                </a:lnTo>
                <a:lnTo>
                  <a:pt x="182" y="969"/>
                </a:lnTo>
                <a:lnTo>
                  <a:pt x="163" y="951"/>
                </a:lnTo>
                <a:lnTo>
                  <a:pt x="145" y="931"/>
                </a:lnTo>
                <a:lnTo>
                  <a:pt x="127" y="911"/>
                </a:lnTo>
                <a:lnTo>
                  <a:pt x="110" y="890"/>
                </a:lnTo>
                <a:lnTo>
                  <a:pt x="95" y="869"/>
                </a:lnTo>
                <a:lnTo>
                  <a:pt x="81" y="845"/>
                </a:lnTo>
                <a:lnTo>
                  <a:pt x="67" y="823"/>
                </a:lnTo>
                <a:lnTo>
                  <a:pt x="55" y="798"/>
                </a:lnTo>
                <a:lnTo>
                  <a:pt x="43" y="773"/>
                </a:lnTo>
                <a:lnTo>
                  <a:pt x="34" y="748"/>
                </a:lnTo>
                <a:lnTo>
                  <a:pt x="24" y="723"/>
                </a:lnTo>
                <a:lnTo>
                  <a:pt x="17" y="697"/>
                </a:lnTo>
                <a:lnTo>
                  <a:pt x="11" y="670"/>
                </a:lnTo>
                <a:lnTo>
                  <a:pt x="7" y="641"/>
                </a:lnTo>
                <a:lnTo>
                  <a:pt x="3" y="614"/>
                </a:lnTo>
                <a:lnTo>
                  <a:pt x="1" y="586"/>
                </a:lnTo>
                <a:lnTo>
                  <a:pt x="0" y="556"/>
                </a:lnTo>
                <a:lnTo>
                  <a:pt x="0" y="556"/>
                </a:lnTo>
                <a:lnTo>
                  <a:pt x="1" y="528"/>
                </a:lnTo>
                <a:lnTo>
                  <a:pt x="3" y="500"/>
                </a:lnTo>
                <a:lnTo>
                  <a:pt x="7" y="472"/>
                </a:lnTo>
                <a:lnTo>
                  <a:pt x="11" y="445"/>
                </a:lnTo>
                <a:lnTo>
                  <a:pt x="17" y="417"/>
                </a:lnTo>
                <a:lnTo>
                  <a:pt x="24" y="392"/>
                </a:lnTo>
                <a:lnTo>
                  <a:pt x="34" y="366"/>
                </a:lnTo>
                <a:lnTo>
                  <a:pt x="43" y="340"/>
                </a:lnTo>
                <a:lnTo>
                  <a:pt x="55" y="315"/>
                </a:lnTo>
                <a:lnTo>
                  <a:pt x="67" y="291"/>
                </a:lnTo>
                <a:lnTo>
                  <a:pt x="81" y="268"/>
                </a:lnTo>
                <a:lnTo>
                  <a:pt x="95" y="245"/>
                </a:lnTo>
                <a:lnTo>
                  <a:pt x="110" y="224"/>
                </a:lnTo>
                <a:lnTo>
                  <a:pt x="127" y="203"/>
                </a:lnTo>
                <a:lnTo>
                  <a:pt x="145" y="183"/>
                </a:lnTo>
                <a:lnTo>
                  <a:pt x="163" y="163"/>
                </a:lnTo>
                <a:lnTo>
                  <a:pt x="182" y="145"/>
                </a:lnTo>
                <a:lnTo>
                  <a:pt x="202" y="128"/>
                </a:lnTo>
                <a:lnTo>
                  <a:pt x="224" y="111"/>
                </a:lnTo>
                <a:lnTo>
                  <a:pt x="246" y="95"/>
                </a:lnTo>
                <a:lnTo>
                  <a:pt x="268" y="80"/>
                </a:lnTo>
                <a:lnTo>
                  <a:pt x="292" y="68"/>
                </a:lnTo>
                <a:lnTo>
                  <a:pt x="315" y="55"/>
                </a:lnTo>
                <a:lnTo>
                  <a:pt x="340" y="44"/>
                </a:lnTo>
                <a:lnTo>
                  <a:pt x="365" y="33"/>
                </a:lnTo>
                <a:lnTo>
                  <a:pt x="391" y="25"/>
                </a:lnTo>
                <a:lnTo>
                  <a:pt x="418" y="18"/>
                </a:lnTo>
                <a:lnTo>
                  <a:pt x="445" y="11"/>
                </a:lnTo>
                <a:lnTo>
                  <a:pt x="472" y="6"/>
                </a:lnTo>
                <a:lnTo>
                  <a:pt x="500" y="3"/>
                </a:lnTo>
                <a:lnTo>
                  <a:pt x="529" y="0"/>
                </a:lnTo>
                <a:lnTo>
                  <a:pt x="557" y="0"/>
                </a:lnTo>
                <a:lnTo>
                  <a:pt x="557" y="0"/>
                </a:lnTo>
                <a:lnTo>
                  <a:pt x="585" y="0"/>
                </a:lnTo>
                <a:lnTo>
                  <a:pt x="613" y="3"/>
                </a:lnTo>
                <a:lnTo>
                  <a:pt x="642" y="6"/>
                </a:lnTo>
                <a:lnTo>
                  <a:pt x="669" y="11"/>
                </a:lnTo>
                <a:lnTo>
                  <a:pt x="696" y="18"/>
                </a:lnTo>
                <a:lnTo>
                  <a:pt x="722" y="25"/>
                </a:lnTo>
                <a:lnTo>
                  <a:pt x="748" y="33"/>
                </a:lnTo>
                <a:lnTo>
                  <a:pt x="774" y="44"/>
                </a:lnTo>
                <a:lnTo>
                  <a:pt x="798" y="55"/>
                </a:lnTo>
                <a:lnTo>
                  <a:pt x="822" y="68"/>
                </a:lnTo>
                <a:lnTo>
                  <a:pt x="846" y="80"/>
                </a:lnTo>
                <a:lnTo>
                  <a:pt x="868" y="95"/>
                </a:lnTo>
                <a:lnTo>
                  <a:pt x="890" y="111"/>
                </a:lnTo>
                <a:lnTo>
                  <a:pt x="912" y="128"/>
                </a:lnTo>
                <a:lnTo>
                  <a:pt x="932" y="145"/>
                </a:lnTo>
                <a:lnTo>
                  <a:pt x="950" y="163"/>
                </a:lnTo>
                <a:lnTo>
                  <a:pt x="969" y="183"/>
                </a:lnTo>
                <a:lnTo>
                  <a:pt x="987" y="203"/>
                </a:lnTo>
                <a:lnTo>
                  <a:pt x="1003" y="224"/>
                </a:lnTo>
                <a:lnTo>
                  <a:pt x="1019" y="245"/>
                </a:lnTo>
                <a:lnTo>
                  <a:pt x="1033" y="268"/>
                </a:lnTo>
                <a:lnTo>
                  <a:pt x="1046" y="291"/>
                </a:lnTo>
                <a:lnTo>
                  <a:pt x="1059" y="315"/>
                </a:lnTo>
                <a:lnTo>
                  <a:pt x="1069" y="340"/>
                </a:lnTo>
                <a:lnTo>
                  <a:pt x="1080" y="366"/>
                </a:lnTo>
                <a:lnTo>
                  <a:pt x="1088" y="392"/>
                </a:lnTo>
                <a:lnTo>
                  <a:pt x="1096" y="417"/>
                </a:lnTo>
                <a:lnTo>
                  <a:pt x="1102" y="445"/>
                </a:lnTo>
                <a:lnTo>
                  <a:pt x="1107" y="472"/>
                </a:lnTo>
                <a:lnTo>
                  <a:pt x="1111" y="500"/>
                </a:lnTo>
                <a:lnTo>
                  <a:pt x="1113" y="528"/>
                </a:lnTo>
                <a:lnTo>
                  <a:pt x="1114" y="556"/>
                </a:lnTo>
                <a:lnTo>
                  <a:pt x="1114" y="556"/>
                </a:lnTo>
                <a:close/>
              </a:path>
            </a:pathLst>
          </a:custGeom>
          <a:solidFill>
            <a:srgbClr val="FFCF1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53161B3C-F129-42B3-B6B5-B5C215FDB8AC}"/>
              </a:ext>
            </a:extLst>
          </p:cNvPr>
          <p:cNvSpPr/>
          <p:nvPr/>
        </p:nvSpPr>
        <p:spPr bwMode="auto">
          <a:xfrm>
            <a:off x="4953000" y="3810000"/>
            <a:ext cx="457200" cy="4572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9CA84763-1B6E-4BA3-9BBF-BE003B8AA20A}"/>
              </a:ext>
            </a:extLst>
          </p:cNvPr>
          <p:cNvSpPr/>
          <p:nvPr/>
        </p:nvSpPr>
        <p:spPr bwMode="auto">
          <a:xfrm>
            <a:off x="3657600" y="3430434"/>
            <a:ext cx="548640" cy="548640"/>
          </a:xfrm>
          <a:prstGeom prst="ellipse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7DF3F84-20FC-4082-9D0F-4EF3BAC94E66}"/>
              </a:ext>
            </a:extLst>
          </p:cNvPr>
          <p:cNvGrpSpPr/>
          <p:nvPr/>
        </p:nvGrpSpPr>
        <p:grpSpPr>
          <a:xfrm>
            <a:off x="4073104" y="1068234"/>
            <a:ext cx="1066799" cy="838200"/>
            <a:chOff x="3692104" y="1068234"/>
            <a:chExt cx="1066799" cy="838200"/>
          </a:xfrm>
        </p:grpSpPr>
        <p:sp>
          <p:nvSpPr>
            <p:cNvPr id="149" name="Oval 148">
              <a:extLst>
                <a:ext uri="{FF2B5EF4-FFF2-40B4-BE49-F238E27FC236}">
                  <a16:creationId xmlns:a16="http://schemas.microsoft.com/office/drawing/2014/main" id="{F406CD5A-AD54-4695-9F30-19913317CB06}"/>
                </a:ext>
              </a:extLst>
            </p:cNvPr>
            <p:cNvSpPr/>
            <p:nvPr/>
          </p:nvSpPr>
          <p:spPr bwMode="auto">
            <a:xfrm>
              <a:off x="3810000" y="1068234"/>
              <a:ext cx="838200" cy="8382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1658F8C-F7EF-4B6B-BC38-8739B6105249}"/>
                </a:ext>
              </a:extLst>
            </p:cNvPr>
            <p:cNvSpPr txBox="1"/>
            <p:nvPr/>
          </p:nvSpPr>
          <p:spPr>
            <a:xfrm>
              <a:off x="3692104" y="1262330"/>
              <a:ext cx="10667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INSURANCE COSTS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78B671-1B20-45DE-A567-40C2C6807AED}"/>
              </a:ext>
            </a:extLst>
          </p:cNvPr>
          <p:cNvGrpSpPr/>
          <p:nvPr/>
        </p:nvGrpSpPr>
        <p:grpSpPr>
          <a:xfrm>
            <a:off x="6180827" y="1601634"/>
            <a:ext cx="1143000" cy="838200"/>
            <a:chOff x="5799827" y="1601634"/>
            <a:chExt cx="1143000" cy="838200"/>
          </a:xfrm>
        </p:grpSpPr>
        <p:sp>
          <p:nvSpPr>
            <p:cNvPr id="154" name="Oval 153">
              <a:extLst>
                <a:ext uri="{FF2B5EF4-FFF2-40B4-BE49-F238E27FC236}">
                  <a16:creationId xmlns:a16="http://schemas.microsoft.com/office/drawing/2014/main" id="{9775E5F3-D079-450E-A58F-9A981F90B266}"/>
                </a:ext>
              </a:extLst>
            </p:cNvPr>
            <p:cNvSpPr/>
            <p:nvPr/>
          </p:nvSpPr>
          <p:spPr bwMode="auto">
            <a:xfrm>
              <a:off x="5943600" y="1601634"/>
              <a:ext cx="838200" cy="838200"/>
            </a:xfrm>
            <a:prstGeom prst="ellipse">
              <a:avLst/>
            </a:prstGeom>
            <a:solidFill>
              <a:srgbClr val="FF66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CC45D264-83EC-4B88-8E6D-BF6C8266C2EA}"/>
                </a:ext>
              </a:extLst>
            </p:cNvPr>
            <p:cNvSpPr txBox="1"/>
            <p:nvPr/>
          </p:nvSpPr>
          <p:spPr>
            <a:xfrm>
              <a:off x="5799827" y="1659148"/>
              <a:ext cx="1143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OUR</a:t>
              </a:r>
              <a:br>
                <a:rPr lang="en-US" sz="1200" dirty="0">
                  <a:solidFill>
                    <a:schemeClr val="bg1"/>
                  </a:solidFill>
                </a:rPr>
              </a:br>
              <a:r>
                <a:rPr lang="en-US" sz="1200" dirty="0">
                  <a:solidFill>
                    <a:schemeClr val="bg1"/>
                  </a:solidFill>
                </a:rPr>
                <a:t>INFRA-STRUCTURE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8D0F7D58-D168-4632-8DCF-432E83912810}"/>
              </a:ext>
            </a:extLst>
          </p:cNvPr>
          <p:cNvGrpSpPr/>
          <p:nvPr/>
        </p:nvGrpSpPr>
        <p:grpSpPr>
          <a:xfrm>
            <a:off x="3124201" y="1525434"/>
            <a:ext cx="990600" cy="838200"/>
            <a:chOff x="2743201" y="1525434"/>
            <a:chExt cx="990600" cy="838200"/>
          </a:xfrm>
        </p:grpSpPr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ADC2A7CF-D32A-471B-AD9D-EBB41650D87B}"/>
                </a:ext>
              </a:extLst>
            </p:cNvPr>
            <p:cNvSpPr/>
            <p:nvPr/>
          </p:nvSpPr>
          <p:spPr bwMode="auto">
            <a:xfrm>
              <a:off x="2819400" y="1525434"/>
              <a:ext cx="838200" cy="838200"/>
            </a:xfrm>
            <a:prstGeom prst="ellipse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2" name="TextBox 161">
              <a:extLst>
                <a:ext uri="{FF2B5EF4-FFF2-40B4-BE49-F238E27FC236}">
                  <a16:creationId xmlns:a16="http://schemas.microsoft.com/office/drawing/2014/main" id="{10DD8237-F680-4A6A-BBB3-47951AC41FDC}"/>
                </a:ext>
              </a:extLst>
            </p:cNvPr>
            <p:cNvSpPr txBox="1"/>
            <p:nvPr/>
          </p:nvSpPr>
          <p:spPr>
            <a:xfrm>
              <a:off x="2743201" y="1693652"/>
              <a:ext cx="9906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BUS </a:t>
              </a:r>
              <a:br>
                <a:rPr lang="en-US" sz="1200" dirty="0">
                  <a:solidFill>
                    <a:schemeClr val="bg1"/>
                  </a:solidFill>
                </a:rPr>
              </a:br>
              <a:r>
                <a:rPr lang="en-US" sz="1200" dirty="0">
                  <a:solidFill>
                    <a:schemeClr val="bg1"/>
                  </a:solidFill>
                </a:rPr>
                <a:t>COSTS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D8C1C8AA-EA8C-4F3E-8130-6CFAE686927A}"/>
              </a:ext>
            </a:extLst>
          </p:cNvPr>
          <p:cNvGrpSpPr/>
          <p:nvPr/>
        </p:nvGrpSpPr>
        <p:grpSpPr>
          <a:xfrm>
            <a:off x="6781800" y="3506634"/>
            <a:ext cx="1143000" cy="838200"/>
            <a:chOff x="6400800" y="3506634"/>
            <a:chExt cx="1143000" cy="838200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F048D6D9-21F9-4DE9-97D4-D740421A63ED}"/>
                </a:ext>
              </a:extLst>
            </p:cNvPr>
            <p:cNvSpPr/>
            <p:nvPr/>
          </p:nvSpPr>
          <p:spPr bwMode="auto">
            <a:xfrm>
              <a:off x="6553200" y="3506634"/>
              <a:ext cx="838200" cy="838200"/>
            </a:xfrm>
            <a:prstGeom prst="ellipse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39F14C03-A55E-4EC7-8B2F-F3366629FBC7}"/>
                </a:ext>
              </a:extLst>
            </p:cNvPr>
            <p:cNvSpPr txBox="1"/>
            <p:nvPr/>
          </p:nvSpPr>
          <p:spPr>
            <a:xfrm>
              <a:off x="6400800" y="3709356"/>
              <a:ext cx="1143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CONTRACT BUSES</a:t>
              </a:r>
            </a:p>
          </p:txBody>
        </p:sp>
      </p:grpSp>
      <p:grpSp>
        <p:nvGrpSpPr>
          <p:cNvPr id="179" name="Group 178">
            <a:extLst>
              <a:ext uri="{FF2B5EF4-FFF2-40B4-BE49-F238E27FC236}">
                <a16:creationId xmlns:a16="http://schemas.microsoft.com/office/drawing/2014/main" id="{5FC753AE-7C6D-41C0-ADC0-768876DD458A}"/>
              </a:ext>
            </a:extLst>
          </p:cNvPr>
          <p:cNvGrpSpPr/>
          <p:nvPr/>
        </p:nvGrpSpPr>
        <p:grpSpPr>
          <a:xfrm>
            <a:off x="2286000" y="3430434"/>
            <a:ext cx="1143000" cy="838200"/>
            <a:chOff x="1905000" y="3430434"/>
            <a:chExt cx="1143000" cy="838200"/>
          </a:xfrm>
        </p:grpSpPr>
        <p:sp>
          <p:nvSpPr>
            <p:cNvPr id="145" name="Oval 144">
              <a:extLst>
                <a:ext uri="{FF2B5EF4-FFF2-40B4-BE49-F238E27FC236}">
                  <a16:creationId xmlns:a16="http://schemas.microsoft.com/office/drawing/2014/main" id="{DCC0EB5E-06BF-41B6-A279-CA7F7788E05A}"/>
                </a:ext>
              </a:extLst>
            </p:cNvPr>
            <p:cNvSpPr/>
            <p:nvPr/>
          </p:nvSpPr>
          <p:spPr bwMode="auto">
            <a:xfrm>
              <a:off x="2057400" y="3430434"/>
              <a:ext cx="838200" cy="8382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4" name="TextBox 163">
              <a:extLst>
                <a:ext uri="{FF2B5EF4-FFF2-40B4-BE49-F238E27FC236}">
                  <a16:creationId xmlns:a16="http://schemas.microsoft.com/office/drawing/2014/main" id="{B2362442-A0EA-4244-A186-04794121B32E}"/>
                </a:ext>
              </a:extLst>
            </p:cNvPr>
            <p:cNvSpPr txBox="1"/>
            <p:nvPr/>
          </p:nvSpPr>
          <p:spPr>
            <a:xfrm>
              <a:off x="1905000" y="3657600"/>
              <a:ext cx="1143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INSURANCE</a:t>
              </a:r>
              <a:br>
                <a:rPr lang="en-US" sz="1200" dirty="0">
                  <a:solidFill>
                    <a:schemeClr val="bg1"/>
                  </a:solidFill>
                </a:rPr>
              </a:br>
              <a:r>
                <a:rPr lang="en-US" sz="1200" dirty="0">
                  <a:solidFill>
                    <a:schemeClr val="bg1"/>
                  </a:solidFill>
                </a:rPr>
                <a:t>LIMITS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EA2724D2-D2E2-4486-98F3-0A94DD791723}"/>
              </a:ext>
            </a:extLst>
          </p:cNvPr>
          <p:cNvGrpSpPr/>
          <p:nvPr/>
        </p:nvGrpSpPr>
        <p:grpSpPr>
          <a:xfrm>
            <a:off x="5257800" y="1220634"/>
            <a:ext cx="990600" cy="838200"/>
            <a:chOff x="4876800" y="1220634"/>
            <a:chExt cx="990600" cy="838200"/>
          </a:xfrm>
        </p:grpSpPr>
        <p:sp>
          <p:nvSpPr>
            <p:cNvPr id="143" name="Oval 142">
              <a:extLst>
                <a:ext uri="{FF2B5EF4-FFF2-40B4-BE49-F238E27FC236}">
                  <a16:creationId xmlns:a16="http://schemas.microsoft.com/office/drawing/2014/main" id="{72EE4311-9282-430D-90FE-29C9A268EBF9}"/>
                </a:ext>
              </a:extLst>
            </p:cNvPr>
            <p:cNvSpPr/>
            <p:nvPr/>
          </p:nvSpPr>
          <p:spPr bwMode="auto">
            <a:xfrm>
              <a:off x="4953000" y="1220634"/>
              <a:ext cx="838200" cy="838200"/>
            </a:xfrm>
            <a:prstGeom prst="ellipse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D71BF0AB-D3AF-4D3A-821D-80B2B6C3F003}"/>
                </a:ext>
              </a:extLst>
            </p:cNvPr>
            <p:cNvSpPr txBox="1"/>
            <p:nvPr/>
          </p:nvSpPr>
          <p:spPr>
            <a:xfrm>
              <a:off x="4876800" y="1397478"/>
              <a:ext cx="9906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MECHANIC</a:t>
              </a:r>
            </a:p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TRAINING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B8458B1-9A88-427F-8164-752B1F1B0D7E}"/>
              </a:ext>
            </a:extLst>
          </p:cNvPr>
          <p:cNvGrpSpPr/>
          <p:nvPr/>
        </p:nvGrpSpPr>
        <p:grpSpPr>
          <a:xfrm>
            <a:off x="6653844" y="2516034"/>
            <a:ext cx="1143000" cy="731520"/>
            <a:chOff x="6272844" y="2516034"/>
            <a:chExt cx="1143000" cy="731520"/>
          </a:xfrm>
        </p:grpSpPr>
        <p:sp>
          <p:nvSpPr>
            <p:cNvPr id="157" name="Oval 156">
              <a:extLst>
                <a:ext uri="{FF2B5EF4-FFF2-40B4-BE49-F238E27FC236}">
                  <a16:creationId xmlns:a16="http://schemas.microsoft.com/office/drawing/2014/main" id="{A1F4FB9E-62AB-4FD8-8BF6-9B31DFD9BE75}"/>
                </a:ext>
              </a:extLst>
            </p:cNvPr>
            <p:cNvSpPr/>
            <p:nvPr/>
          </p:nvSpPr>
          <p:spPr bwMode="auto">
            <a:xfrm>
              <a:off x="6477000" y="2516034"/>
              <a:ext cx="731520" cy="731520"/>
            </a:xfrm>
            <a:prstGeom prst="ellipse">
              <a:avLst/>
            </a:prstGeom>
            <a:solidFill>
              <a:srgbClr val="E838C6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6" name="TextBox 165">
              <a:extLst>
                <a:ext uri="{FF2B5EF4-FFF2-40B4-BE49-F238E27FC236}">
                  <a16:creationId xmlns:a16="http://schemas.microsoft.com/office/drawing/2014/main" id="{AEAD8740-3C2E-40FA-9F20-F2A10D2D5553}"/>
                </a:ext>
              </a:extLst>
            </p:cNvPr>
            <p:cNvSpPr txBox="1"/>
            <p:nvPr/>
          </p:nvSpPr>
          <p:spPr>
            <a:xfrm>
              <a:off x="6272844" y="2667000"/>
              <a:ext cx="1143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LIMITED RANGE</a:t>
              </a:r>
            </a:p>
          </p:txBody>
        </p:sp>
      </p:grpSp>
      <p:grpSp>
        <p:nvGrpSpPr>
          <p:cNvPr id="180" name="Group 179">
            <a:extLst>
              <a:ext uri="{FF2B5EF4-FFF2-40B4-BE49-F238E27FC236}">
                <a16:creationId xmlns:a16="http://schemas.microsoft.com/office/drawing/2014/main" id="{82DE1D76-1CE5-4F18-8485-3FD4B302C72F}"/>
              </a:ext>
            </a:extLst>
          </p:cNvPr>
          <p:cNvGrpSpPr/>
          <p:nvPr/>
        </p:nvGrpSpPr>
        <p:grpSpPr>
          <a:xfrm>
            <a:off x="2438400" y="2439834"/>
            <a:ext cx="1143000" cy="838200"/>
            <a:chOff x="2057400" y="2439834"/>
            <a:chExt cx="1143000" cy="838200"/>
          </a:xfrm>
        </p:grpSpPr>
        <p:sp>
          <p:nvSpPr>
            <p:cNvPr id="144" name="Oval 143">
              <a:extLst>
                <a:ext uri="{FF2B5EF4-FFF2-40B4-BE49-F238E27FC236}">
                  <a16:creationId xmlns:a16="http://schemas.microsoft.com/office/drawing/2014/main" id="{1DF94197-5745-4172-82ED-3D22A1EDAE68}"/>
                </a:ext>
              </a:extLst>
            </p:cNvPr>
            <p:cNvSpPr/>
            <p:nvPr/>
          </p:nvSpPr>
          <p:spPr bwMode="auto">
            <a:xfrm>
              <a:off x="2209800" y="2439834"/>
              <a:ext cx="838200" cy="838200"/>
            </a:xfrm>
            <a:prstGeom prst="ellipse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7" name="TextBox 166">
              <a:extLst>
                <a:ext uri="{FF2B5EF4-FFF2-40B4-BE49-F238E27FC236}">
                  <a16:creationId xmlns:a16="http://schemas.microsoft.com/office/drawing/2014/main" id="{BEE9E846-8474-409A-94CA-1A0F44E95157}"/>
                </a:ext>
              </a:extLst>
            </p:cNvPr>
            <p:cNvSpPr txBox="1"/>
            <p:nvPr/>
          </p:nvSpPr>
          <p:spPr>
            <a:xfrm>
              <a:off x="2057400" y="2619405"/>
              <a:ext cx="1143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CHARGING STATIONS</a:t>
              </a:r>
            </a:p>
          </p:txBody>
        </p: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2C9A0EF8-5F48-44C3-971F-3DAB9CE49459}"/>
              </a:ext>
            </a:extLst>
          </p:cNvPr>
          <p:cNvGrpSpPr/>
          <p:nvPr/>
        </p:nvGrpSpPr>
        <p:grpSpPr>
          <a:xfrm>
            <a:off x="3657600" y="2516034"/>
            <a:ext cx="1049548" cy="731520"/>
            <a:chOff x="3276600" y="2516034"/>
            <a:chExt cx="1049548" cy="731520"/>
          </a:xfrm>
        </p:grpSpPr>
        <p:sp>
          <p:nvSpPr>
            <p:cNvPr id="150" name="Oval 149">
              <a:extLst>
                <a:ext uri="{FF2B5EF4-FFF2-40B4-BE49-F238E27FC236}">
                  <a16:creationId xmlns:a16="http://schemas.microsoft.com/office/drawing/2014/main" id="{083C89B5-91FA-4EBF-B9AA-DCEEA78C768A}"/>
                </a:ext>
              </a:extLst>
            </p:cNvPr>
            <p:cNvSpPr/>
            <p:nvPr/>
          </p:nvSpPr>
          <p:spPr bwMode="auto">
            <a:xfrm>
              <a:off x="3429000" y="2516034"/>
              <a:ext cx="731520" cy="73152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8" name="TextBox 167">
              <a:extLst>
                <a:ext uri="{FF2B5EF4-FFF2-40B4-BE49-F238E27FC236}">
                  <a16:creationId xmlns:a16="http://schemas.microsoft.com/office/drawing/2014/main" id="{60FCFE47-CF50-4E69-B562-4CEFC4EC7E84}"/>
                </a:ext>
              </a:extLst>
            </p:cNvPr>
            <p:cNvSpPr txBox="1"/>
            <p:nvPr/>
          </p:nvSpPr>
          <p:spPr>
            <a:xfrm>
              <a:off x="3276600" y="2590800"/>
              <a:ext cx="1049548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>
                  <a:solidFill>
                    <a:schemeClr val="tx1"/>
                  </a:solidFill>
                </a:rPr>
                <a:t>COLD = </a:t>
              </a:r>
              <a:br>
                <a:rPr lang="en-US" sz="1100" dirty="0">
                  <a:solidFill>
                    <a:schemeClr val="tx1"/>
                  </a:solidFill>
                </a:rPr>
              </a:br>
              <a:r>
                <a:rPr lang="en-US" sz="1100" dirty="0">
                  <a:solidFill>
                    <a:schemeClr val="tx1"/>
                  </a:solidFill>
                </a:rPr>
                <a:t>LESS BATT. PERF.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561417E7-0DBC-42CD-8577-F0B891600098}"/>
              </a:ext>
            </a:extLst>
          </p:cNvPr>
          <p:cNvGrpSpPr/>
          <p:nvPr/>
        </p:nvGrpSpPr>
        <p:grpSpPr>
          <a:xfrm>
            <a:off x="6553200" y="4421034"/>
            <a:ext cx="1143000" cy="838200"/>
            <a:chOff x="6172200" y="4421034"/>
            <a:chExt cx="1143000" cy="838200"/>
          </a:xfrm>
        </p:grpSpPr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22F7F2CF-9C2D-47F4-99E4-ABE6258CEDE0}"/>
                </a:ext>
              </a:extLst>
            </p:cNvPr>
            <p:cNvSpPr/>
            <p:nvPr/>
          </p:nvSpPr>
          <p:spPr bwMode="auto">
            <a:xfrm>
              <a:off x="6324600" y="4421034"/>
              <a:ext cx="838200" cy="8382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7B16F60B-6AF5-4A49-85F2-AEB21761D5F6}"/>
                </a:ext>
              </a:extLst>
            </p:cNvPr>
            <p:cNvSpPr txBox="1"/>
            <p:nvPr/>
          </p:nvSpPr>
          <p:spPr>
            <a:xfrm>
              <a:off x="6172200" y="4495800"/>
              <a:ext cx="1143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UTILITY </a:t>
              </a:r>
              <a:br>
                <a:rPr lang="en-US" sz="1200" dirty="0">
                  <a:solidFill>
                    <a:schemeClr val="bg1"/>
                  </a:solidFill>
                </a:rPr>
              </a:br>
              <a:r>
                <a:rPr lang="en-US" sz="1200" dirty="0">
                  <a:solidFill>
                    <a:schemeClr val="bg1"/>
                  </a:solidFill>
                </a:rPr>
                <a:t>INFRA-STRUCTURE</a:t>
              </a:r>
            </a:p>
          </p:txBody>
        </p:sp>
      </p:grpSp>
      <p:sp>
        <p:nvSpPr>
          <p:cNvPr id="170" name="TextBox 169">
            <a:extLst>
              <a:ext uri="{FF2B5EF4-FFF2-40B4-BE49-F238E27FC236}">
                <a16:creationId xmlns:a16="http://schemas.microsoft.com/office/drawing/2014/main" id="{5598C1D6-7490-4989-9ACF-4097BFEE2B28}"/>
              </a:ext>
            </a:extLst>
          </p:cNvPr>
          <p:cNvSpPr txBox="1"/>
          <p:nvPr/>
        </p:nvSpPr>
        <p:spPr>
          <a:xfrm>
            <a:off x="838200" y="1219200"/>
            <a:ext cx="16764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A recent law requires NYS’s school bus fleet be entirely </a:t>
            </a:r>
            <a:b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zero-emission by 2035 and </a:t>
            </a:r>
            <a:b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all new bus purchases </a:t>
            </a:r>
            <a:b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must be </a:t>
            </a:r>
            <a:b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zero-emission by 2027.</a:t>
            </a: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9C80BF4E-7F41-4E81-85BB-5E79F1ABAE94}"/>
              </a:ext>
            </a:extLst>
          </p:cNvPr>
          <p:cNvGrpSpPr/>
          <p:nvPr/>
        </p:nvGrpSpPr>
        <p:grpSpPr>
          <a:xfrm>
            <a:off x="3733800" y="4116234"/>
            <a:ext cx="1143000" cy="838200"/>
            <a:chOff x="3352800" y="4116234"/>
            <a:chExt cx="1143000" cy="838200"/>
          </a:xfrm>
        </p:grpSpPr>
        <p:sp>
          <p:nvSpPr>
            <p:cNvPr id="152" name="Oval 151">
              <a:extLst>
                <a:ext uri="{FF2B5EF4-FFF2-40B4-BE49-F238E27FC236}">
                  <a16:creationId xmlns:a16="http://schemas.microsoft.com/office/drawing/2014/main" id="{0A82D670-ABD7-42E8-A66D-EEEC5B68F389}"/>
                </a:ext>
              </a:extLst>
            </p:cNvPr>
            <p:cNvSpPr/>
            <p:nvPr/>
          </p:nvSpPr>
          <p:spPr bwMode="auto">
            <a:xfrm>
              <a:off x="3505200" y="4116234"/>
              <a:ext cx="838200" cy="838200"/>
            </a:xfrm>
            <a:prstGeom prst="ellipse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516CD203-A0BB-4A67-BD1F-0B1D24601116}"/>
                </a:ext>
              </a:extLst>
            </p:cNvPr>
            <p:cNvSpPr txBox="1"/>
            <p:nvPr/>
          </p:nvSpPr>
          <p:spPr>
            <a:xfrm>
              <a:off x="3352800" y="4221843"/>
              <a:ext cx="1143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LIMITED GRANT FUNDING</a:t>
              </a:r>
            </a:p>
          </p:txBody>
        </p: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0FDFDD04-A39E-4E76-B7AC-FF8390D5B4DB}"/>
              </a:ext>
            </a:extLst>
          </p:cNvPr>
          <p:cNvGrpSpPr/>
          <p:nvPr/>
        </p:nvGrpSpPr>
        <p:grpSpPr>
          <a:xfrm>
            <a:off x="2590800" y="4421034"/>
            <a:ext cx="1143000" cy="838200"/>
            <a:chOff x="2209800" y="4421034"/>
            <a:chExt cx="1143000" cy="838200"/>
          </a:xfrm>
        </p:grpSpPr>
        <p:sp>
          <p:nvSpPr>
            <p:cNvPr id="153" name="Oval 152">
              <a:extLst>
                <a:ext uri="{FF2B5EF4-FFF2-40B4-BE49-F238E27FC236}">
                  <a16:creationId xmlns:a16="http://schemas.microsoft.com/office/drawing/2014/main" id="{CE6388B3-94AE-42F2-B8BC-AF01D3C495FF}"/>
                </a:ext>
              </a:extLst>
            </p:cNvPr>
            <p:cNvSpPr/>
            <p:nvPr/>
          </p:nvSpPr>
          <p:spPr bwMode="auto">
            <a:xfrm>
              <a:off x="2362200" y="4421034"/>
              <a:ext cx="838200" cy="838200"/>
            </a:xfrm>
            <a:prstGeom prst="ellipse">
              <a:avLst/>
            </a:prstGeom>
            <a:solidFill>
              <a:srgbClr val="FF66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5688AA83-8C75-41C6-A624-02CE6BE80F94}"/>
                </a:ext>
              </a:extLst>
            </p:cNvPr>
            <p:cNvSpPr txBox="1"/>
            <p:nvPr/>
          </p:nvSpPr>
          <p:spPr>
            <a:xfrm>
              <a:off x="2209800" y="4602039"/>
              <a:ext cx="1143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BATTERY </a:t>
              </a:r>
              <a:br>
                <a:rPr lang="en-US" sz="1200" dirty="0">
                  <a:solidFill>
                    <a:schemeClr val="bg1"/>
                  </a:solidFill>
                </a:rPr>
              </a:br>
              <a:r>
                <a:rPr lang="en-US" sz="1200" dirty="0">
                  <a:solidFill>
                    <a:schemeClr val="bg1"/>
                  </a:solidFill>
                </a:rPr>
                <a:t>RISKS</a:t>
              </a:r>
            </a:p>
          </p:txBody>
        </p:sp>
      </p:grpSp>
      <p:grpSp>
        <p:nvGrpSpPr>
          <p:cNvPr id="182" name="Group 181">
            <a:extLst>
              <a:ext uri="{FF2B5EF4-FFF2-40B4-BE49-F238E27FC236}">
                <a16:creationId xmlns:a16="http://schemas.microsoft.com/office/drawing/2014/main" id="{E0145886-8C00-425C-97C4-B8474F8685D5}"/>
              </a:ext>
            </a:extLst>
          </p:cNvPr>
          <p:cNvGrpSpPr/>
          <p:nvPr/>
        </p:nvGrpSpPr>
        <p:grpSpPr>
          <a:xfrm>
            <a:off x="4665452" y="2135034"/>
            <a:ext cx="1143000" cy="731520"/>
            <a:chOff x="4284452" y="2135034"/>
            <a:chExt cx="1143000" cy="731520"/>
          </a:xfrm>
        </p:grpSpPr>
        <p:sp>
          <p:nvSpPr>
            <p:cNvPr id="156" name="Oval 155">
              <a:extLst>
                <a:ext uri="{FF2B5EF4-FFF2-40B4-BE49-F238E27FC236}">
                  <a16:creationId xmlns:a16="http://schemas.microsoft.com/office/drawing/2014/main" id="{0260D5E6-282A-4966-AA5F-6E21E89AC30A}"/>
                </a:ext>
              </a:extLst>
            </p:cNvPr>
            <p:cNvSpPr/>
            <p:nvPr/>
          </p:nvSpPr>
          <p:spPr bwMode="auto">
            <a:xfrm>
              <a:off x="4495800" y="2135034"/>
              <a:ext cx="731520" cy="731520"/>
            </a:xfrm>
            <a:prstGeom prst="ellipse">
              <a:avLst/>
            </a:prstGeom>
            <a:solidFill>
              <a:srgbClr val="E838C6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id="{0BA88FE2-AA16-40E9-A52A-DA083E6918B0}"/>
                </a:ext>
              </a:extLst>
            </p:cNvPr>
            <p:cNvSpPr txBox="1"/>
            <p:nvPr/>
          </p:nvSpPr>
          <p:spPr>
            <a:xfrm>
              <a:off x="4284452" y="2182488"/>
              <a:ext cx="1143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MODEL ADVANCE-MENT</a:t>
              </a:r>
            </a:p>
          </p:txBody>
        </p:sp>
      </p:grpSp>
      <p:grpSp>
        <p:nvGrpSpPr>
          <p:cNvPr id="183" name="Group 182">
            <a:extLst>
              <a:ext uri="{FF2B5EF4-FFF2-40B4-BE49-F238E27FC236}">
                <a16:creationId xmlns:a16="http://schemas.microsoft.com/office/drawing/2014/main" id="{80E6A35A-8802-4FBA-B3B9-1847E656B412}"/>
              </a:ext>
            </a:extLst>
          </p:cNvPr>
          <p:cNvGrpSpPr/>
          <p:nvPr/>
        </p:nvGrpSpPr>
        <p:grpSpPr>
          <a:xfrm>
            <a:off x="4615130" y="2973234"/>
            <a:ext cx="1143000" cy="640080"/>
            <a:chOff x="4234130" y="2973234"/>
            <a:chExt cx="1143000" cy="640080"/>
          </a:xfrm>
        </p:grpSpPr>
        <p:sp>
          <p:nvSpPr>
            <p:cNvPr id="160" name="Oval 159">
              <a:extLst>
                <a:ext uri="{FF2B5EF4-FFF2-40B4-BE49-F238E27FC236}">
                  <a16:creationId xmlns:a16="http://schemas.microsoft.com/office/drawing/2014/main" id="{34BB6E96-7228-4A88-B15C-55534D2EE7C8}"/>
                </a:ext>
              </a:extLst>
            </p:cNvPr>
            <p:cNvSpPr/>
            <p:nvPr/>
          </p:nvSpPr>
          <p:spPr bwMode="auto">
            <a:xfrm>
              <a:off x="4495800" y="2973234"/>
              <a:ext cx="640080" cy="640080"/>
            </a:xfrm>
            <a:prstGeom prst="ellipse">
              <a:avLst/>
            </a:prstGeom>
            <a:solidFill>
              <a:srgbClr val="7BB21B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B998F58E-AE60-4E06-A3D8-37002621B1AD}"/>
                </a:ext>
              </a:extLst>
            </p:cNvPr>
            <p:cNvSpPr txBox="1"/>
            <p:nvPr/>
          </p:nvSpPr>
          <p:spPr>
            <a:xfrm>
              <a:off x="4234130" y="3089696"/>
              <a:ext cx="1143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BATTERY COSTS</a:t>
              </a:r>
            </a:p>
          </p:txBody>
        </p:sp>
      </p:grpSp>
      <p:grpSp>
        <p:nvGrpSpPr>
          <p:cNvPr id="184" name="Group 183">
            <a:extLst>
              <a:ext uri="{FF2B5EF4-FFF2-40B4-BE49-F238E27FC236}">
                <a16:creationId xmlns:a16="http://schemas.microsoft.com/office/drawing/2014/main" id="{06BEDA86-F773-4A5C-A62A-22E248DCF954}"/>
              </a:ext>
            </a:extLst>
          </p:cNvPr>
          <p:cNvGrpSpPr/>
          <p:nvPr/>
        </p:nvGrpSpPr>
        <p:grpSpPr>
          <a:xfrm>
            <a:off x="5867400" y="2516034"/>
            <a:ext cx="731520" cy="731520"/>
            <a:chOff x="5486400" y="2516034"/>
            <a:chExt cx="731520" cy="731520"/>
          </a:xfrm>
        </p:grpSpPr>
        <p:sp>
          <p:nvSpPr>
            <p:cNvPr id="147" name="Oval 146">
              <a:extLst>
                <a:ext uri="{FF2B5EF4-FFF2-40B4-BE49-F238E27FC236}">
                  <a16:creationId xmlns:a16="http://schemas.microsoft.com/office/drawing/2014/main" id="{02E71F81-CDA3-4B10-BA9F-5133647BE3F9}"/>
                </a:ext>
              </a:extLst>
            </p:cNvPr>
            <p:cNvSpPr/>
            <p:nvPr/>
          </p:nvSpPr>
          <p:spPr bwMode="auto">
            <a:xfrm>
              <a:off x="5486400" y="2516034"/>
              <a:ext cx="731520" cy="731520"/>
            </a:xfrm>
            <a:prstGeom prst="ellipse">
              <a:avLst/>
            </a:prstGeom>
            <a:solidFill>
              <a:srgbClr val="7030A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DFAFD90E-9326-4B66-853F-B8DD31AA46B6}"/>
                </a:ext>
              </a:extLst>
            </p:cNvPr>
            <p:cNvSpPr txBox="1"/>
            <p:nvPr/>
          </p:nvSpPr>
          <p:spPr>
            <a:xfrm>
              <a:off x="5519470" y="2573548"/>
              <a:ext cx="685801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>
                  <a:solidFill>
                    <a:schemeClr val="bg1"/>
                  </a:solidFill>
                </a:rPr>
                <a:t>BUS </a:t>
              </a:r>
              <a:br>
                <a:rPr lang="en-US" sz="1100" dirty="0">
                  <a:solidFill>
                    <a:schemeClr val="bg1"/>
                  </a:solidFill>
                </a:rPr>
              </a:br>
              <a:r>
                <a:rPr lang="en-US" sz="1100" dirty="0">
                  <a:solidFill>
                    <a:schemeClr val="bg1"/>
                  </a:solidFill>
                </a:rPr>
                <a:t>PRODUC-TION</a:t>
              </a:r>
            </a:p>
          </p:txBody>
        </p:sp>
      </p:grpSp>
      <p:grpSp>
        <p:nvGrpSpPr>
          <p:cNvPr id="185" name="Group 184">
            <a:extLst>
              <a:ext uri="{FF2B5EF4-FFF2-40B4-BE49-F238E27FC236}">
                <a16:creationId xmlns:a16="http://schemas.microsoft.com/office/drawing/2014/main" id="{BE58DB60-8802-4097-A3F0-A846D0691C84}"/>
              </a:ext>
            </a:extLst>
          </p:cNvPr>
          <p:cNvGrpSpPr/>
          <p:nvPr/>
        </p:nvGrpSpPr>
        <p:grpSpPr>
          <a:xfrm>
            <a:off x="5969478" y="3430434"/>
            <a:ext cx="914400" cy="640080"/>
            <a:chOff x="5588478" y="3430434"/>
            <a:chExt cx="914400" cy="640080"/>
          </a:xfrm>
        </p:grpSpPr>
        <p:sp>
          <p:nvSpPr>
            <p:cNvPr id="155" name="Oval 154">
              <a:extLst>
                <a:ext uri="{FF2B5EF4-FFF2-40B4-BE49-F238E27FC236}">
                  <a16:creationId xmlns:a16="http://schemas.microsoft.com/office/drawing/2014/main" id="{F88F6B47-B3D6-4F55-8875-11F0EF02F5EA}"/>
                </a:ext>
              </a:extLst>
            </p:cNvPr>
            <p:cNvSpPr/>
            <p:nvPr/>
          </p:nvSpPr>
          <p:spPr bwMode="auto">
            <a:xfrm>
              <a:off x="5715000" y="3430434"/>
              <a:ext cx="640080" cy="640080"/>
            </a:xfrm>
            <a:prstGeom prst="ellipse">
              <a:avLst/>
            </a:prstGeom>
            <a:solidFill>
              <a:srgbClr val="FF66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7D961A0E-AE7D-4443-A51A-A755F93FC724}"/>
                </a:ext>
              </a:extLst>
            </p:cNvPr>
            <p:cNvSpPr txBox="1"/>
            <p:nvPr/>
          </p:nvSpPr>
          <p:spPr>
            <a:xfrm>
              <a:off x="5588478" y="3513826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BUS ROUTES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C3CFBBAE-D500-4EC2-BD87-BC0EF7E0A353}"/>
              </a:ext>
            </a:extLst>
          </p:cNvPr>
          <p:cNvGrpSpPr/>
          <p:nvPr/>
        </p:nvGrpSpPr>
        <p:grpSpPr>
          <a:xfrm>
            <a:off x="5469148" y="4192434"/>
            <a:ext cx="1143000" cy="640080"/>
            <a:chOff x="5088148" y="4192434"/>
            <a:chExt cx="1143000" cy="640080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368E609A-755F-436C-B9D9-77E299BED4FC}"/>
                </a:ext>
              </a:extLst>
            </p:cNvPr>
            <p:cNvSpPr/>
            <p:nvPr/>
          </p:nvSpPr>
          <p:spPr bwMode="auto">
            <a:xfrm>
              <a:off x="5334000" y="4192434"/>
              <a:ext cx="640080" cy="640080"/>
            </a:xfrm>
            <a:prstGeom prst="ellipse">
              <a:avLst/>
            </a:prstGeom>
            <a:solidFill>
              <a:srgbClr val="E838C6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7" name="TextBox 176">
              <a:extLst>
                <a:ext uri="{FF2B5EF4-FFF2-40B4-BE49-F238E27FC236}">
                  <a16:creationId xmlns:a16="http://schemas.microsoft.com/office/drawing/2014/main" id="{5D8F9ED3-0C64-4C45-98F6-30F69E972999}"/>
                </a:ext>
              </a:extLst>
            </p:cNvPr>
            <p:cNvSpPr txBox="1"/>
            <p:nvPr/>
          </p:nvSpPr>
          <p:spPr>
            <a:xfrm>
              <a:off x="5088148" y="4371201"/>
              <a:ext cx="11430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TIMING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0448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DF5EA-FE0A-44E1-B90D-E50627059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Costly Rush to Electrify School Buses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DCF716-8283-4170-8D48-FD1662445E3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56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E33CFD-B090-4816-821D-50F951A08F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055" y="1065446"/>
            <a:ext cx="7120745" cy="502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84911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5C74C3-EFB8-430F-B441-77E9886E0C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653" t="70173" r="25862"/>
          <a:stretch/>
        </p:blipFill>
        <p:spPr>
          <a:xfrm>
            <a:off x="2057400" y="1196181"/>
            <a:ext cx="4876800" cy="419607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8DF5EA-FE0A-44E1-B90D-E50627059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Costly Rush to Electrify School Buses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DCF716-8283-4170-8D48-FD1662445E3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57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0A6BD0-FFDB-4788-8C31-A6358D697A59}"/>
              </a:ext>
            </a:extLst>
          </p:cNvPr>
          <p:cNvSpPr txBox="1"/>
          <p:nvPr/>
        </p:nvSpPr>
        <p:spPr>
          <a:xfrm>
            <a:off x="3470246" y="2326615"/>
            <a:ext cx="2169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NYSERDA* </a:t>
            </a:r>
            <a:b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Zero Emission Vehicle</a:t>
            </a:r>
          </a:p>
          <a:p>
            <a:pPr algn="ctr"/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(ZEV) </a:t>
            </a:r>
            <a:b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sz="16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Transition Plan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C3B93F-076B-462E-ABB0-006E4B708D9F}"/>
              </a:ext>
            </a:extLst>
          </p:cNvPr>
          <p:cNvSpPr txBox="1"/>
          <p:nvPr/>
        </p:nvSpPr>
        <p:spPr>
          <a:xfrm>
            <a:off x="457200" y="5562600"/>
            <a:ext cx="2819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*</a:t>
            </a:r>
            <a:r>
              <a:rPr lang="en-US" sz="1100" u="sng" dirty="0">
                <a:solidFill>
                  <a:schemeClr val="tx1"/>
                </a:solidFill>
                <a:latin typeface="Avenir LT Std 45 Book" panose="020B0502020203020204" pitchFamily="34" charset="0"/>
              </a:rPr>
              <a:t>N</a:t>
            </a:r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ew </a:t>
            </a:r>
            <a:r>
              <a:rPr lang="en-US" sz="1100" u="sng" dirty="0">
                <a:solidFill>
                  <a:schemeClr val="tx1"/>
                </a:solidFill>
                <a:latin typeface="Avenir LT Std 45 Book" panose="020B0502020203020204" pitchFamily="34" charset="0"/>
              </a:rPr>
              <a:t>Y</a:t>
            </a:r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ork </a:t>
            </a:r>
            <a:r>
              <a:rPr lang="en-US" sz="1100" u="sng" dirty="0">
                <a:solidFill>
                  <a:schemeClr val="tx1"/>
                </a:solidFill>
                <a:latin typeface="Avenir LT Std 45 Book" panose="020B0502020203020204" pitchFamily="34" charset="0"/>
              </a:rPr>
              <a:t>S</a:t>
            </a:r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tate </a:t>
            </a:r>
            <a:r>
              <a:rPr lang="en-US" sz="1100" u="sng" dirty="0">
                <a:solidFill>
                  <a:schemeClr val="tx1"/>
                </a:solidFill>
                <a:latin typeface="Avenir LT Std 45 Book" panose="020B0502020203020204" pitchFamily="34" charset="0"/>
              </a:rPr>
              <a:t>E</a:t>
            </a:r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nergy </a:t>
            </a:r>
            <a:r>
              <a:rPr lang="en-US" sz="1100" u="sng" dirty="0">
                <a:solidFill>
                  <a:schemeClr val="tx1"/>
                </a:solidFill>
                <a:latin typeface="Avenir LT Std 45 Book" panose="020B0502020203020204" pitchFamily="34" charset="0"/>
              </a:rPr>
              <a:t>R</a:t>
            </a:r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esearch </a:t>
            </a:r>
            <a:b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</a:br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and </a:t>
            </a:r>
            <a:r>
              <a:rPr lang="en-US" sz="1100" u="sng" dirty="0">
                <a:solidFill>
                  <a:schemeClr val="tx1"/>
                </a:solidFill>
                <a:latin typeface="Avenir LT Std 45 Book" panose="020B0502020203020204" pitchFamily="34" charset="0"/>
              </a:rPr>
              <a:t>D</a:t>
            </a:r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evelopment </a:t>
            </a:r>
            <a:r>
              <a:rPr lang="en-US" sz="1100" u="sng" dirty="0">
                <a:solidFill>
                  <a:schemeClr val="tx1"/>
                </a:solidFill>
                <a:latin typeface="Avenir LT Std 45 Book" panose="020B0502020203020204" pitchFamily="34" charset="0"/>
              </a:rPr>
              <a:t>A</a:t>
            </a:r>
            <a:r>
              <a:rPr lang="en-US" sz="1100" dirty="0">
                <a:solidFill>
                  <a:schemeClr val="tx1"/>
                </a:solidFill>
                <a:latin typeface="Avenir LT Std 45 Book" panose="020B0502020203020204" pitchFamily="34" charset="0"/>
              </a:rPr>
              <a:t>uthority</a:t>
            </a:r>
          </a:p>
        </p:txBody>
      </p:sp>
    </p:spTree>
    <p:extLst>
      <p:ext uri="{BB962C8B-B14F-4D97-AF65-F5344CB8AC3E}">
        <p14:creationId xmlns:p14="http://schemas.microsoft.com/office/powerpoint/2010/main" val="20531320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DD40C-0B29-4AAD-9CDE-EB28906CE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ZEV Transition Plan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56F064-EB52-4FEA-B460-ECDE92D0BE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58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2D3AB7-CEC8-4C97-A34B-CF884EA741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1143000"/>
            <a:ext cx="3667306" cy="477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7707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DD40C-0B29-4AAD-9CDE-EB28906CE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ZEV Transition Plan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56F064-EB52-4FEA-B460-ECDE92D0BE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59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967158-71E6-4B16-B23A-BCA4DE0694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600200"/>
            <a:ext cx="6651455" cy="39647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914ECD0-3FCD-4D8E-881C-A12095127D6F}"/>
              </a:ext>
            </a:extLst>
          </p:cNvPr>
          <p:cNvSpPr txBox="1"/>
          <p:nvPr/>
        </p:nvSpPr>
        <p:spPr>
          <a:xfrm>
            <a:off x="1954127" y="1219200"/>
            <a:ext cx="502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B050"/>
                </a:solidFill>
              </a:rPr>
              <a:t>hhh.k12.ny.us/business-office</a:t>
            </a:r>
          </a:p>
        </p:txBody>
      </p:sp>
    </p:spTree>
    <p:extLst>
      <p:ext uri="{BB962C8B-B14F-4D97-AF65-F5344CB8AC3E}">
        <p14:creationId xmlns:p14="http://schemas.microsoft.com/office/powerpoint/2010/main" val="17400943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DD40C-0B29-4AAD-9CDE-EB28906CE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ZEV Transition Plan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56F064-EB52-4FEA-B460-ECDE92D0BE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60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967158-71E6-4B16-B23A-BCA4DE0694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7828" t="46132"/>
          <a:stretch/>
        </p:blipFill>
        <p:spPr>
          <a:xfrm>
            <a:off x="2209800" y="1202257"/>
            <a:ext cx="4462091" cy="4453486"/>
          </a:xfrm>
          <a:prstGeom prst="rect">
            <a:avLst/>
          </a:prstGeom>
        </p:spPr>
      </p:pic>
      <p:pic>
        <p:nvPicPr>
          <p:cNvPr id="7" name="Graphic 6" descr="Line arrow Straight">
            <a:extLst>
              <a:ext uri="{FF2B5EF4-FFF2-40B4-BE49-F238E27FC236}">
                <a16:creationId xmlns:a16="http://schemas.microsoft.com/office/drawing/2014/main" id="{6D5DCDE7-AF68-4FA0-AE53-F072335643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033082" y="4876800"/>
            <a:ext cx="1129717" cy="9144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BC37EA6-D70A-4DD7-827C-F43C6711C2ED}"/>
              </a:ext>
            </a:extLst>
          </p:cNvPr>
          <p:cNvSpPr txBox="1"/>
          <p:nvPr/>
        </p:nvSpPr>
        <p:spPr>
          <a:xfrm>
            <a:off x="6934200" y="2286000"/>
            <a:ext cx="16994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B050"/>
                </a:solidFill>
              </a:rPr>
              <a:t>The 2025-26 budget has </a:t>
            </a:r>
            <a:r>
              <a:rPr lang="en-US" b="1" dirty="0">
                <a:solidFill>
                  <a:srgbClr val="00B050"/>
                </a:solidFill>
              </a:rPr>
              <a:t>$0 </a:t>
            </a:r>
            <a:r>
              <a:rPr lang="en-US" dirty="0">
                <a:solidFill>
                  <a:srgbClr val="00B050"/>
                </a:solidFill>
              </a:rPr>
              <a:t>included for the transition to electric school buses.</a:t>
            </a:r>
          </a:p>
        </p:txBody>
      </p:sp>
    </p:spTree>
    <p:extLst>
      <p:ext uri="{BB962C8B-B14F-4D97-AF65-F5344CB8AC3E}">
        <p14:creationId xmlns:p14="http://schemas.microsoft.com/office/powerpoint/2010/main" val="20870808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D837B68-1919-4F41-B2FE-DF5EE2DAA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Discussion Topics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DF45C4-C8DF-C845-95C0-1878A6B6F2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85766" fontAlgn="auto">
              <a:spcBef>
                <a:spcPts val="0"/>
              </a:spcBef>
              <a:spcAft>
                <a:spcPts val="0"/>
              </a:spcAft>
              <a:defRPr/>
            </a:pPr>
            <a:fld id="{F68327C5-B821-4FE9-A59A-A60D9EB59A9A}" type="slidenum">
              <a:rPr lang="en-US">
                <a:latin typeface="Calibri"/>
                <a:cs typeface="+mn-cs"/>
              </a:rPr>
              <a:pPr defTabSz="685766" fontAlgn="auto">
                <a:spcBef>
                  <a:spcPts val="0"/>
                </a:spcBef>
                <a:spcAft>
                  <a:spcPts val="0"/>
                </a:spcAft>
                <a:defRPr/>
              </a:pPr>
              <a:t>61</a:t>
            </a:fld>
            <a:endParaRPr lang="en-US" dirty="0">
              <a:latin typeface="Calibri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B1682293-864B-45A3-B0A0-03EF80B6DAAD}"/>
              </a:ext>
            </a:extLst>
          </p:cNvPr>
          <p:cNvSpPr/>
          <p:nvPr/>
        </p:nvSpPr>
        <p:spPr>
          <a:xfrm>
            <a:off x="5460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C0392B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Total Budget</a:t>
            </a:r>
          </a:p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Expenditure Summary by Category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endParaRPr lang="en-CA" sz="1200" kern="0" dirty="0">
              <a:solidFill>
                <a:srgbClr val="2C3E50"/>
              </a:solidFill>
              <a:latin typeface="Calibri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123D394-B9E2-4D3B-8940-3A1D2E1B7B0E}"/>
              </a:ext>
            </a:extLst>
          </p:cNvPr>
          <p:cNvSpPr/>
          <p:nvPr/>
        </p:nvSpPr>
        <p:spPr>
          <a:xfrm>
            <a:off x="1917642" y="2040636"/>
            <a:ext cx="1053133" cy="2835162"/>
          </a:xfrm>
          <a:custGeom>
            <a:avLst/>
            <a:gdLst>
              <a:gd name="connsiteX0" fmla="*/ 0 w 1404177"/>
              <a:gd name="connsiteY0" fmla="*/ 0 h 3780216"/>
              <a:gd name="connsiteX1" fmla="*/ 1404177 w 1404177"/>
              <a:gd name="connsiteY1" fmla="*/ 0 h 3780216"/>
              <a:gd name="connsiteX2" fmla="*/ 1404177 w 1404177"/>
              <a:gd name="connsiteY2" fmla="*/ 3197914 h 3780216"/>
              <a:gd name="connsiteX3" fmla="*/ 1404158 w 1404177"/>
              <a:gd name="connsiteY3" fmla="*/ 3198094 h 3780216"/>
              <a:gd name="connsiteX4" fmla="*/ 1404158 w 1404177"/>
              <a:gd name="connsiteY4" fmla="*/ 3469829 h 3780216"/>
              <a:gd name="connsiteX5" fmla="*/ 1087378 w 1404177"/>
              <a:gd name="connsiteY5" fmla="*/ 3780216 h 3780216"/>
              <a:gd name="connsiteX6" fmla="*/ 0 w 1404177"/>
              <a:gd name="connsiteY6" fmla="*/ 3780216 h 3780216"/>
              <a:gd name="connsiteX7" fmla="*/ 0 w 1404177"/>
              <a:gd name="connsiteY7" fmla="*/ 3508301 h 3780216"/>
              <a:gd name="connsiteX8" fmla="*/ 0 w 1404177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77" h="3780216">
                <a:moveTo>
                  <a:pt x="0" y="0"/>
                </a:moveTo>
                <a:lnTo>
                  <a:pt x="1404177" y="0"/>
                </a:lnTo>
                <a:lnTo>
                  <a:pt x="1404177" y="3197914"/>
                </a:lnTo>
                <a:lnTo>
                  <a:pt x="1404158" y="319809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F39C12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Staffing 2023-2024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Employee Contracts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Student Enrollment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Staffing 2024-2025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7C1A86E-048C-4886-8E7F-DF319C613D9F}"/>
              </a:ext>
            </a:extLst>
          </p:cNvPr>
          <p:cNvSpPr/>
          <p:nvPr/>
        </p:nvSpPr>
        <p:spPr>
          <a:xfrm>
            <a:off x="32892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9BBB59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Healthcare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Pension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Social Security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 err="1">
                <a:solidFill>
                  <a:srgbClr val="2C3E50"/>
                </a:solidFill>
                <a:latin typeface="Calibri"/>
              </a:rPr>
              <a:t>Unemploy-ment</a:t>
            </a:r>
            <a:endParaRPr lang="en-CA" sz="1200" kern="0" dirty="0">
              <a:solidFill>
                <a:srgbClr val="2C3E50"/>
              </a:solidFill>
              <a:latin typeface="Calibri"/>
            </a:endParaRP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Dental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Optical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Life Insurance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Workers’ Comp.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Disability</a:t>
            </a:r>
            <a:endParaRPr kumimoji="0" lang="en-CA" sz="1200" b="0" i="0" u="none" strike="noStrike" kern="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Calibri"/>
            </a:endParaRP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489082D3-B950-446D-B934-0EBC7C5ECDCC}"/>
              </a:ext>
            </a:extLst>
          </p:cNvPr>
          <p:cNvSpPr/>
          <p:nvPr/>
        </p:nvSpPr>
        <p:spPr>
          <a:xfrm>
            <a:off x="4660843" y="2040636"/>
            <a:ext cx="1053133" cy="2835162"/>
          </a:xfrm>
          <a:custGeom>
            <a:avLst/>
            <a:gdLst>
              <a:gd name="connsiteX0" fmla="*/ 0 w 1404177"/>
              <a:gd name="connsiteY0" fmla="*/ 0 h 3780216"/>
              <a:gd name="connsiteX1" fmla="*/ 1404177 w 1404177"/>
              <a:gd name="connsiteY1" fmla="*/ 0 h 3780216"/>
              <a:gd name="connsiteX2" fmla="*/ 1404177 w 1404177"/>
              <a:gd name="connsiteY2" fmla="*/ 3197914 h 3780216"/>
              <a:gd name="connsiteX3" fmla="*/ 1404158 w 1404177"/>
              <a:gd name="connsiteY3" fmla="*/ 3198099 h 3780216"/>
              <a:gd name="connsiteX4" fmla="*/ 1404158 w 1404177"/>
              <a:gd name="connsiteY4" fmla="*/ 3469829 h 3780216"/>
              <a:gd name="connsiteX5" fmla="*/ 1087378 w 1404177"/>
              <a:gd name="connsiteY5" fmla="*/ 3780216 h 3780216"/>
              <a:gd name="connsiteX6" fmla="*/ 0 w 1404177"/>
              <a:gd name="connsiteY6" fmla="*/ 3780216 h 3780216"/>
              <a:gd name="connsiteX7" fmla="*/ 0 w 1404177"/>
              <a:gd name="connsiteY7" fmla="*/ 3508301 h 3780216"/>
              <a:gd name="connsiteX8" fmla="*/ 0 w 1404177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77" h="3780216">
                <a:moveTo>
                  <a:pt x="0" y="0"/>
                </a:moveTo>
                <a:lnTo>
                  <a:pt x="1404177" y="0"/>
                </a:lnTo>
                <a:lnTo>
                  <a:pt x="1404177" y="3197914"/>
                </a:lnTo>
                <a:lnTo>
                  <a:pt x="1404158" y="3198099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16A085">
              <a:alpha val="15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Who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How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How much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Zero-emission buses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C34D476-0E43-4E0F-B774-2252D8765C6E}"/>
              </a:ext>
            </a:extLst>
          </p:cNvPr>
          <p:cNvSpPr/>
          <p:nvPr/>
        </p:nvSpPr>
        <p:spPr>
          <a:xfrm>
            <a:off x="4885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3091455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5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3091455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C0392B"/>
          </a:solidFill>
          <a:ln w="12700">
            <a:miter lim="400000"/>
          </a:ln>
        </p:spPr>
        <p:txBody>
          <a:bodyPr wrap="square" lIns="28575" tIns="162000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BUDGET OVERVIEW</a:t>
            </a:r>
            <a:endParaRPr kumimoji="0" lang="fr-CA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59E755A7-BF53-4C3F-8DE4-0916591042C2}"/>
              </a:ext>
            </a:extLst>
          </p:cNvPr>
          <p:cNvSpPr/>
          <p:nvPr/>
        </p:nvSpPr>
        <p:spPr>
          <a:xfrm>
            <a:off x="18601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F39C12"/>
          </a:solidFill>
          <a:ln w="12700">
            <a:miter lim="400000"/>
          </a:ln>
        </p:spPr>
        <p:txBody>
          <a:bodyPr wrap="square" lIns="28575" tIns="155448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STAFF AND STUDENTS</a:t>
            </a: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82AAD331-742E-46E9-9052-50E580D2D7F4}"/>
              </a:ext>
            </a:extLst>
          </p:cNvPr>
          <p:cNvSpPr/>
          <p:nvPr/>
        </p:nvSpPr>
        <p:spPr>
          <a:xfrm>
            <a:off x="32317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7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9BBB59"/>
          </a:solidFill>
          <a:ln w="12700">
            <a:miter lim="400000"/>
          </a:ln>
        </p:spPr>
        <p:txBody>
          <a:bodyPr wrap="square" lIns="28575" tIns="155448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kumimoji="0" lang="fr-C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rPr>
              <a:t>EMPLOYEE BENEFITS</a:t>
            </a:r>
          </a:p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srgbClr val="F2F2F2">
                  <a:lumMod val="10000"/>
                </a:srgbClr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426A265A-E6E3-4675-A0FC-1FE896BE8653}"/>
              </a:ext>
            </a:extLst>
          </p:cNvPr>
          <p:cNvSpPr/>
          <p:nvPr/>
        </p:nvSpPr>
        <p:spPr>
          <a:xfrm>
            <a:off x="46033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7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16A085"/>
          </a:solidFill>
          <a:ln w="12700">
            <a:miter lim="400000"/>
          </a:ln>
        </p:spPr>
        <p:txBody>
          <a:bodyPr wrap="square" lIns="28575" tIns="219456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prstClr val="white"/>
                </a:solidFill>
                <a:latin typeface="Calibri"/>
              </a:rPr>
              <a:t>BUSING</a:t>
            </a: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A9299F9-5118-4671-9A41-B937604DC51A}"/>
              </a:ext>
            </a:extLst>
          </p:cNvPr>
          <p:cNvGrpSpPr/>
          <p:nvPr/>
        </p:nvGrpSpPr>
        <p:grpSpPr>
          <a:xfrm>
            <a:off x="5974990" y="1600200"/>
            <a:ext cx="1111610" cy="3275599"/>
            <a:chOff x="5974990" y="1600200"/>
            <a:chExt cx="1111610" cy="3275599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8E7D5E72-4191-4852-B310-3F07893185C3}"/>
                </a:ext>
              </a:extLst>
            </p:cNvPr>
            <p:cNvSpPr/>
            <p:nvPr/>
          </p:nvSpPr>
          <p:spPr>
            <a:xfrm>
              <a:off x="6032428" y="2040636"/>
              <a:ext cx="1053119" cy="2835162"/>
            </a:xfrm>
            <a:custGeom>
              <a:avLst/>
              <a:gdLst>
                <a:gd name="connsiteX0" fmla="*/ 0 w 1404158"/>
                <a:gd name="connsiteY0" fmla="*/ 0 h 3780216"/>
                <a:gd name="connsiteX1" fmla="*/ 1404158 w 1404158"/>
                <a:gd name="connsiteY1" fmla="*/ 0 h 3780216"/>
                <a:gd name="connsiteX2" fmla="*/ 1404158 w 1404158"/>
                <a:gd name="connsiteY2" fmla="*/ 3006720 h 3780216"/>
                <a:gd name="connsiteX3" fmla="*/ 1404158 w 1404158"/>
                <a:gd name="connsiteY3" fmla="*/ 3197914 h 3780216"/>
                <a:gd name="connsiteX4" fmla="*/ 1404158 w 1404158"/>
                <a:gd name="connsiteY4" fmla="*/ 3469829 h 3780216"/>
                <a:gd name="connsiteX5" fmla="*/ 1087378 w 1404158"/>
                <a:gd name="connsiteY5" fmla="*/ 3780216 h 3780216"/>
                <a:gd name="connsiteX6" fmla="*/ 0 w 1404158"/>
                <a:gd name="connsiteY6" fmla="*/ 3780216 h 3780216"/>
                <a:gd name="connsiteX7" fmla="*/ 0 w 1404158"/>
                <a:gd name="connsiteY7" fmla="*/ 3508301 h 3780216"/>
                <a:gd name="connsiteX8" fmla="*/ 0 w 1404158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58" h="3780216">
                  <a:moveTo>
                    <a:pt x="0" y="0"/>
                  </a:moveTo>
                  <a:lnTo>
                    <a:pt x="1404158" y="0"/>
                  </a:lnTo>
                  <a:lnTo>
                    <a:pt x="1404158" y="3006720"/>
                  </a:lnTo>
                  <a:lnTo>
                    <a:pt x="1404158" y="319791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2980B9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Instructional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Non-Instructional</a:t>
              </a:r>
            </a:p>
            <a:p>
              <a:pPr marR="0" lvl="0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3B5E5C98-9D8D-4BCF-9E3E-96B4EC4F8F3C}"/>
                </a:ext>
              </a:extLst>
            </p:cNvPr>
            <p:cNvSpPr/>
            <p:nvPr/>
          </p:nvSpPr>
          <p:spPr>
            <a:xfrm>
              <a:off x="59749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5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7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6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2980B9"/>
            </a:solidFill>
            <a:ln w="12700">
              <a:miter lim="400000"/>
            </a:ln>
          </p:spPr>
          <p:txBody>
            <a:bodyPr wrap="square" lIns="28575" tIns="216000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  <a:t>EQUIPMENT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557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Instructional Equipment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AE715C-7E4B-457E-ACEC-65B3E25AA67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3AA52B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AA52B"/>
              </a:solidFill>
              <a:effectLst/>
              <a:uLnTx/>
              <a:uFillTx/>
              <a:latin typeface="Avenir LT Std 45 Book" panose="020B0502020203020204" pitchFamily="34" charset="0"/>
              <a:ea typeface="+mn-ea"/>
              <a:cs typeface="+mn-cs"/>
            </a:endParaRPr>
          </a:p>
        </p:txBody>
      </p:sp>
      <p:cxnSp>
        <p:nvCxnSpPr>
          <p:cNvPr id="8" name="Straight Connector 7"/>
          <p:cNvCxnSpPr/>
          <p:nvPr/>
        </p:nvCxnSpPr>
        <p:spPr bwMode="auto">
          <a:xfrm>
            <a:off x="360484" y="2213729"/>
            <a:ext cx="8458200" cy="0"/>
          </a:xfrm>
          <a:prstGeom prst="line">
            <a:avLst/>
          </a:prstGeom>
          <a:ln w="85725" cap="rnd">
            <a:solidFill>
              <a:schemeClr val="tx1"/>
            </a:solidFill>
            <a:bevel/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3715258" y="1520494"/>
            <a:ext cx="1905000" cy="1260743"/>
          </a:xfrm>
          <a:prstGeom prst="roundRect">
            <a:avLst/>
          </a:prstGeom>
          <a:solidFill>
            <a:srgbClr val="FF6600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FINE ARTS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$36,000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70889" y="1592882"/>
            <a:ext cx="1905001" cy="1260743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SPECIAL ED, NURSES &amp; SPEECH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$10,000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066800" y="1500216"/>
            <a:ext cx="1906017" cy="1260743"/>
          </a:xfrm>
          <a:prstGeom prst="roundRect">
            <a:avLst/>
          </a:prstGeom>
          <a:solidFill>
            <a:srgbClr val="FF3399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INSTRUCTIONAL COMPUTING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$400,000</a:t>
            </a:r>
          </a:p>
        </p:txBody>
      </p:sp>
      <p:cxnSp>
        <p:nvCxnSpPr>
          <p:cNvPr id="21" name="Straight Connector 20"/>
          <p:cNvCxnSpPr/>
          <p:nvPr/>
        </p:nvCxnSpPr>
        <p:spPr bwMode="auto">
          <a:xfrm>
            <a:off x="1297744" y="4148138"/>
            <a:ext cx="6583680" cy="0"/>
          </a:xfrm>
          <a:prstGeom prst="line">
            <a:avLst/>
          </a:prstGeom>
          <a:ln w="85725" cap="rnd">
            <a:solidFill>
              <a:schemeClr val="tx1"/>
            </a:solidFill>
            <a:bevel/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Rounded Rectangle 21"/>
          <p:cNvSpPr/>
          <p:nvPr/>
        </p:nvSpPr>
        <p:spPr>
          <a:xfrm>
            <a:off x="5024711" y="3539857"/>
            <a:ext cx="1930083" cy="1260743"/>
          </a:xfrm>
          <a:prstGeom prst="roundRect">
            <a:avLst/>
          </a:prstGeom>
          <a:solidFill>
            <a:srgbClr val="C00000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SCIENCE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$392,000*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438400" y="3539857"/>
            <a:ext cx="1853910" cy="1260743"/>
          </a:xfrm>
          <a:prstGeom prst="roundRect">
            <a:avLst/>
          </a:prstGeom>
          <a:solidFill>
            <a:srgbClr val="00CCFF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ATHLETICS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$13,500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FDAEAEE-A539-4411-948F-71BD0D3190A8}"/>
              </a:ext>
            </a:extLst>
          </p:cNvPr>
          <p:cNvSpPr txBox="1"/>
          <p:nvPr/>
        </p:nvSpPr>
        <p:spPr>
          <a:xfrm>
            <a:off x="228600" y="5715000"/>
            <a:ext cx="73152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i="1" dirty="0">
                <a:solidFill>
                  <a:schemeClr val="tx1"/>
                </a:solidFill>
                <a:latin typeface="Avenir LT Std 45 Book" panose="020B0502020203020204" pitchFamily="34" charset="0"/>
              </a:rPr>
              <a:t>Pursuant to Board Policy, equipment is defined as a non-consumable item with a purchase price of at least $2,500.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FAE79A-074C-431C-9613-4CFC30324379}"/>
              </a:ext>
            </a:extLst>
          </p:cNvPr>
          <p:cNvSpPr txBox="1"/>
          <p:nvPr/>
        </p:nvSpPr>
        <p:spPr>
          <a:xfrm>
            <a:off x="4572000" y="4876800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Avenir LT Std 45 Book" panose="020B0502020203020204" pitchFamily="34" charset="0"/>
              </a:rPr>
              <a:t>* Majority allocated for the purchase and installation of a new Evans &amp; Sutherland </a:t>
            </a:r>
            <a:r>
              <a:rPr lang="en-US" sz="1200" dirty="0" err="1">
                <a:latin typeface="Avenir LT Std 45 Book" panose="020B0502020203020204" pitchFamily="34" charset="0"/>
              </a:rPr>
              <a:t>Digistar</a:t>
            </a:r>
            <a:r>
              <a:rPr lang="en-US" sz="1200" dirty="0">
                <a:latin typeface="Avenir LT Std 45 Book" panose="020B0502020203020204" pitchFamily="34" charset="0"/>
              </a:rPr>
              <a:t> Planetarium system.</a:t>
            </a:r>
          </a:p>
        </p:txBody>
      </p:sp>
    </p:spTree>
    <p:extLst>
      <p:ext uri="{BB962C8B-B14F-4D97-AF65-F5344CB8AC3E}">
        <p14:creationId xmlns:p14="http://schemas.microsoft.com/office/powerpoint/2010/main" val="91882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8" grpId="0" animBg="1"/>
      <p:bldP spid="22" grpId="0" animBg="1"/>
      <p:bldP spid="16" grpId="0" animBg="1"/>
      <p:bldP spid="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Non-Instructional Equipment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AE715C-7E4B-457E-ACEC-65B3E25AA67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3AA52B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AA52B"/>
              </a:solidFill>
              <a:effectLst/>
              <a:uLnTx/>
              <a:uFillTx/>
              <a:latin typeface="Avenir LT Std 45 Book" panose="020B0502020203020204" pitchFamily="34" charset="0"/>
              <a:ea typeface="+mn-ea"/>
              <a:cs typeface="+mn-cs"/>
            </a:endParaRPr>
          </a:p>
        </p:txBody>
      </p:sp>
      <p:cxnSp>
        <p:nvCxnSpPr>
          <p:cNvPr id="8" name="Straight Connector 7"/>
          <p:cNvCxnSpPr/>
          <p:nvPr/>
        </p:nvCxnSpPr>
        <p:spPr bwMode="auto">
          <a:xfrm>
            <a:off x="518160" y="2847113"/>
            <a:ext cx="8321040" cy="0"/>
          </a:xfrm>
          <a:prstGeom prst="line">
            <a:avLst/>
          </a:prstGeom>
          <a:ln w="85725" cap="rnd">
            <a:solidFill>
              <a:schemeClr val="tx1"/>
            </a:solidFill>
            <a:bevel/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3715258" y="2153878"/>
            <a:ext cx="1905000" cy="1260743"/>
          </a:xfrm>
          <a:prstGeom prst="roundRect">
            <a:avLst/>
          </a:prstGeom>
          <a:solidFill>
            <a:srgbClr val="FF6600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SECURITY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$140,000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066800" y="2133600"/>
            <a:ext cx="1906017" cy="1260743"/>
          </a:xfrm>
          <a:prstGeom prst="roundRect">
            <a:avLst/>
          </a:prstGeom>
          <a:solidFill>
            <a:srgbClr val="FF3399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FACILITIES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050" dirty="0">
                <a:solidFill>
                  <a:srgbClr val="FFFFFF"/>
                </a:solidFill>
                <a:latin typeface="Avenir LT Std 45 Book" panose="020B0502020203020204" pitchFamily="34" charset="0"/>
              </a:rPr>
              <a:t>(for all 15 buildings)</a:t>
            </a:r>
            <a:endParaRPr kumimoji="0" lang="en-US" sz="105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LT Std 45 Book" panose="020B05020202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$280,000</a:t>
            </a:r>
          </a:p>
        </p:txBody>
      </p:sp>
      <p:cxnSp>
        <p:nvCxnSpPr>
          <p:cNvPr id="10" name="Straight Connector 9"/>
          <p:cNvCxnSpPr/>
          <p:nvPr/>
        </p:nvCxnSpPr>
        <p:spPr bwMode="auto">
          <a:xfrm>
            <a:off x="2191258" y="4603413"/>
            <a:ext cx="5029200" cy="0"/>
          </a:xfrm>
          <a:prstGeom prst="line">
            <a:avLst/>
          </a:prstGeom>
          <a:ln w="85725" cap="rnd">
            <a:solidFill>
              <a:schemeClr val="tx1"/>
            </a:solidFill>
            <a:bevel/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6362699" y="2153877"/>
            <a:ext cx="2057400" cy="1260743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TRANSPORTATION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100" dirty="0">
                <a:solidFill>
                  <a:srgbClr val="FFFFFF"/>
                </a:solidFill>
                <a:latin typeface="Avenir LT Std 45 Book" panose="020B0502020203020204" pitchFamily="34" charset="0"/>
              </a:rPr>
              <a:t>(includes six vehicles)</a:t>
            </a:r>
            <a:endParaRPr kumimoji="0" lang="en-US" sz="110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LT Std 45 Book" panose="020B05020202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$871,000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715257" y="3973041"/>
            <a:ext cx="1905001" cy="1260743"/>
          </a:xfrm>
          <a:prstGeom prst="roundRect">
            <a:avLst/>
          </a:prstGeom>
          <a:solidFill>
            <a:srgbClr val="0070C0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MANAGEMENT INFORMATION SYSTEMS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45 Book" panose="020B0502020203020204" pitchFamily="34" charset="0"/>
                <a:ea typeface="+mn-ea"/>
                <a:cs typeface="+mn-cs"/>
              </a:rPr>
              <a:t>$148,000</a:t>
            </a:r>
          </a:p>
        </p:txBody>
      </p:sp>
    </p:spTree>
    <p:extLst>
      <p:ext uri="{BB962C8B-B14F-4D97-AF65-F5344CB8AC3E}">
        <p14:creationId xmlns:p14="http://schemas.microsoft.com/office/powerpoint/2010/main" val="1543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8" grpId="0" animBg="1"/>
      <p:bldP spid="13" grpId="0" animBg="1"/>
      <p:bldP spid="14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D837B68-1919-4F41-B2FE-DF5EE2DAA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Discussion Topics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DF45C4-C8DF-C845-95C0-1878A6B6F2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85766" fontAlgn="auto">
              <a:spcBef>
                <a:spcPts val="0"/>
              </a:spcBef>
              <a:spcAft>
                <a:spcPts val="0"/>
              </a:spcAft>
              <a:defRPr/>
            </a:pPr>
            <a:fld id="{F68327C5-B821-4FE9-A59A-A60D9EB59A9A}" type="slidenum">
              <a:rPr lang="en-US">
                <a:latin typeface="Calibri"/>
                <a:cs typeface="+mn-cs"/>
              </a:rPr>
              <a:pPr defTabSz="685766" fontAlgn="auto">
                <a:spcBef>
                  <a:spcPts val="0"/>
                </a:spcBef>
                <a:spcAft>
                  <a:spcPts val="0"/>
                </a:spcAft>
                <a:defRPr/>
              </a:pPr>
              <a:t>64</a:t>
            </a:fld>
            <a:endParaRPr lang="en-US" dirty="0">
              <a:latin typeface="Calibri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B1682293-864B-45A3-B0A0-03EF80B6DAAD}"/>
              </a:ext>
            </a:extLst>
          </p:cNvPr>
          <p:cNvSpPr/>
          <p:nvPr/>
        </p:nvSpPr>
        <p:spPr>
          <a:xfrm>
            <a:off x="5460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C0392B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Total Budget</a:t>
            </a:r>
          </a:p>
          <a:p>
            <a:pPr marL="85725" indent="-85725" defTabSz="685766" fontAlgn="auto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Expenditure Summary by Category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endParaRPr lang="en-CA" sz="1200" kern="0" dirty="0">
              <a:solidFill>
                <a:srgbClr val="2C3E50"/>
              </a:solidFill>
              <a:latin typeface="Calibri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123D394-B9E2-4D3B-8940-3A1D2E1B7B0E}"/>
              </a:ext>
            </a:extLst>
          </p:cNvPr>
          <p:cNvSpPr/>
          <p:nvPr/>
        </p:nvSpPr>
        <p:spPr>
          <a:xfrm>
            <a:off x="1917642" y="2040636"/>
            <a:ext cx="1053133" cy="2835162"/>
          </a:xfrm>
          <a:custGeom>
            <a:avLst/>
            <a:gdLst>
              <a:gd name="connsiteX0" fmla="*/ 0 w 1404177"/>
              <a:gd name="connsiteY0" fmla="*/ 0 h 3780216"/>
              <a:gd name="connsiteX1" fmla="*/ 1404177 w 1404177"/>
              <a:gd name="connsiteY1" fmla="*/ 0 h 3780216"/>
              <a:gd name="connsiteX2" fmla="*/ 1404177 w 1404177"/>
              <a:gd name="connsiteY2" fmla="*/ 3197914 h 3780216"/>
              <a:gd name="connsiteX3" fmla="*/ 1404158 w 1404177"/>
              <a:gd name="connsiteY3" fmla="*/ 3198094 h 3780216"/>
              <a:gd name="connsiteX4" fmla="*/ 1404158 w 1404177"/>
              <a:gd name="connsiteY4" fmla="*/ 3469829 h 3780216"/>
              <a:gd name="connsiteX5" fmla="*/ 1087378 w 1404177"/>
              <a:gd name="connsiteY5" fmla="*/ 3780216 h 3780216"/>
              <a:gd name="connsiteX6" fmla="*/ 0 w 1404177"/>
              <a:gd name="connsiteY6" fmla="*/ 3780216 h 3780216"/>
              <a:gd name="connsiteX7" fmla="*/ 0 w 1404177"/>
              <a:gd name="connsiteY7" fmla="*/ 3508301 h 3780216"/>
              <a:gd name="connsiteX8" fmla="*/ 0 w 1404177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77" h="3780216">
                <a:moveTo>
                  <a:pt x="0" y="0"/>
                </a:moveTo>
                <a:lnTo>
                  <a:pt x="1404177" y="0"/>
                </a:lnTo>
                <a:lnTo>
                  <a:pt x="1404177" y="3197914"/>
                </a:lnTo>
                <a:lnTo>
                  <a:pt x="1404158" y="319809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F39C12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Staffing 2024-2025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Employee Contracts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Student Enrollment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US" sz="1200" kern="0" dirty="0">
                <a:solidFill>
                  <a:srgbClr val="2C3E50"/>
                </a:solidFill>
                <a:latin typeface="Calibri"/>
              </a:rPr>
              <a:t>Staffing 2025-2026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7C1A86E-048C-4886-8E7F-DF319C613D9F}"/>
              </a:ext>
            </a:extLst>
          </p:cNvPr>
          <p:cNvSpPr/>
          <p:nvPr/>
        </p:nvSpPr>
        <p:spPr>
          <a:xfrm>
            <a:off x="3289228" y="2040636"/>
            <a:ext cx="1053119" cy="2835162"/>
          </a:xfrm>
          <a:custGeom>
            <a:avLst/>
            <a:gdLst>
              <a:gd name="connsiteX0" fmla="*/ 0 w 1404158"/>
              <a:gd name="connsiteY0" fmla="*/ 0 h 3780216"/>
              <a:gd name="connsiteX1" fmla="*/ 1404158 w 1404158"/>
              <a:gd name="connsiteY1" fmla="*/ 0 h 3780216"/>
              <a:gd name="connsiteX2" fmla="*/ 1404158 w 1404158"/>
              <a:gd name="connsiteY2" fmla="*/ 3006720 h 3780216"/>
              <a:gd name="connsiteX3" fmla="*/ 1404158 w 1404158"/>
              <a:gd name="connsiteY3" fmla="*/ 3197914 h 3780216"/>
              <a:gd name="connsiteX4" fmla="*/ 1404158 w 1404158"/>
              <a:gd name="connsiteY4" fmla="*/ 3469829 h 3780216"/>
              <a:gd name="connsiteX5" fmla="*/ 1087378 w 1404158"/>
              <a:gd name="connsiteY5" fmla="*/ 3780216 h 3780216"/>
              <a:gd name="connsiteX6" fmla="*/ 0 w 1404158"/>
              <a:gd name="connsiteY6" fmla="*/ 3780216 h 3780216"/>
              <a:gd name="connsiteX7" fmla="*/ 0 w 1404158"/>
              <a:gd name="connsiteY7" fmla="*/ 3508301 h 3780216"/>
              <a:gd name="connsiteX8" fmla="*/ 0 w 1404158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58" h="3780216">
                <a:moveTo>
                  <a:pt x="0" y="0"/>
                </a:moveTo>
                <a:lnTo>
                  <a:pt x="1404158" y="0"/>
                </a:lnTo>
                <a:lnTo>
                  <a:pt x="1404158" y="3006720"/>
                </a:lnTo>
                <a:lnTo>
                  <a:pt x="1404158" y="3197914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9BBB59">
              <a:lumMod val="20000"/>
              <a:lumOff val="80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Healthcare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Pension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Social Security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 err="1">
                <a:solidFill>
                  <a:srgbClr val="2C3E50"/>
                </a:solidFill>
                <a:latin typeface="Calibri"/>
              </a:rPr>
              <a:t>Unemploy-ment</a:t>
            </a:r>
            <a:endParaRPr lang="en-CA" sz="1200" kern="0" dirty="0">
              <a:solidFill>
                <a:srgbClr val="2C3E50"/>
              </a:solidFill>
              <a:latin typeface="Calibri"/>
            </a:endParaRP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Dental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Optical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Life Insurance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Workers’ Comp.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Disability</a:t>
            </a:r>
            <a:endParaRPr kumimoji="0" lang="en-CA" sz="1200" b="0" i="0" u="none" strike="noStrike" kern="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Calibri"/>
            </a:endParaRP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489082D3-B950-446D-B934-0EBC7C5ECDCC}"/>
              </a:ext>
            </a:extLst>
          </p:cNvPr>
          <p:cNvSpPr/>
          <p:nvPr/>
        </p:nvSpPr>
        <p:spPr>
          <a:xfrm>
            <a:off x="4660843" y="2040636"/>
            <a:ext cx="1053133" cy="2835162"/>
          </a:xfrm>
          <a:custGeom>
            <a:avLst/>
            <a:gdLst>
              <a:gd name="connsiteX0" fmla="*/ 0 w 1404177"/>
              <a:gd name="connsiteY0" fmla="*/ 0 h 3780216"/>
              <a:gd name="connsiteX1" fmla="*/ 1404177 w 1404177"/>
              <a:gd name="connsiteY1" fmla="*/ 0 h 3780216"/>
              <a:gd name="connsiteX2" fmla="*/ 1404177 w 1404177"/>
              <a:gd name="connsiteY2" fmla="*/ 3197914 h 3780216"/>
              <a:gd name="connsiteX3" fmla="*/ 1404158 w 1404177"/>
              <a:gd name="connsiteY3" fmla="*/ 3198099 h 3780216"/>
              <a:gd name="connsiteX4" fmla="*/ 1404158 w 1404177"/>
              <a:gd name="connsiteY4" fmla="*/ 3469829 h 3780216"/>
              <a:gd name="connsiteX5" fmla="*/ 1087378 w 1404177"/>
              <a:gd name="connsiteY5" fmla="*/ 3780216 h 3780216"/>
              <a:gd name="connsiteX6" fmla="*/ 0 w 1404177"/>
              <a:gd name="connsiteY6" fmla="*/ 3780216 h 3780216"/>
              <a:gd name="connsiteX7" fmla="*/ 0 w 1404177"/>
              <a:gd name="connsiteY7" fmla="*/ 3508301 h 3780216"/>
              <a:gd name="connsiteX8" fmla="*/ 0 w 1404177"/>
              <a:gd name="connsiteY8" fmla="*/ 3006720 h 378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4177" h="3780216">
                <a:moveTo>
                  <a:pt x="0" y="0"/>
                </a:moveTo>
                <a:lnTo>
                  <a:pt x="1404177" y="0"/>
                </a:lnTo>
                <a:lnTo>
                  <a:pt x="1404177" y="3197914"/>
                </a:lnTo>
                <a:lnTo>
                  <a:pt x="1404158" y="3198099"/>
                </a:lnTo>
                <a:lnTo>
                  <a:pt x="1404158" y="3469829"/>
                </a:lnTo>
                <a:cubicBezTo>
                  <a:pt x="1404158" y="3640534"/>
                  <a:pt x="1263027" y="3780216"/>
                  <a:pt x="1087378" y="3780216"/>
                </a:cubicBezTo>
                <a:lnTo>
                  <a:pt x="0" y="3780216"/>
                </a:lnTo>
                <a:lnTo>
                  <a:pt x="0" y="3508301"/>
                </a:lnTo>
                <a:lnTo>
                  <a:pt x="0" y="3006720"/>
                </a:lnTo>
                <a:close/>
              </a:path>
            </a:pathLst>
          </a:custGeom>
          <a:solidFill>
            <a:srgbClr val="16A085">
              <a:alpha val="15000"/>
            </a:srgbClr>
          </a:solidFill>
          <a:ln w="12700">
            <a:miter lim="400000"/>
          </a:ln>
        </p:spPr>
        <p:txBody>
          <a:bodyPr wrap="square" lIns="108000" tIns="324000" rIns="28575" bIns="28575" anchor="t">
            <a:noAutofit/>
          </a:bodyPr>
          <a:lstStyle/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Who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How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How much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r>
              <a:rPr lang="en-CA" sz="1200" kern="0" dirty="0">
                <a:solidFill>
                  <a:srgbClr val="2C3E50"/>
                </a:solidFill>
                <a:latin typeface="Calibri"/>
              </a:rPr>
              <a:t>Zero-emission buses</a:t>
            </a:r>
          </a:p>
          <a:p>
            <a:pPr marL="85725" marR="0" lvl="0" indent="-85725" defTabSz="685766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>
                <a:solidFill>
                  <a:srgbClr val="FFFFFF"/>
                </a:solidFill>
              </a:defRPr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C34D476-0E43-4E0F-B774-2252D8765C6E}"/>
              </a:ext>
            </a:extLst>
          </p:cNvPr>
          <p:cNvSpPr/>
          <p:nvPr/>
        </p:nvSpPr>
        <p:spPr>
          <a:xfrm>
            <a:off x="4885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3091455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5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3091455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C0392B"/>
          </a:solidFill>
          <a:ln w="12700">
            <a:miter lim="400000"/>
          </a:ln>
        </p:spPr>
        <p:txBody>
          <a:bodyPr wrap="square" lIns="28575" tIns="162000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BUDGET OVERVIEW</a:t>
            </a:r>
            <a:endParaRPr kumimoji="0" lang="fr-CA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59E755A7-BF53-4C3F-8DE4-0916591042C2}"/>
              </a:ext>
            </a:extLst>
          </p:cNvPr>
          <p:cNvSpPr/>
          <p:nvPr/>
        </p:nvSpPr>
        <p:spPr>
          <a:xfrm>
            <a:off x="18601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6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F39C12"/>
          </a:solidFill>
          <a:ln w="12700">
            <a:miter lim="400000"/>
          </a:ln>
        </p:spPr>
        <p:txBody>
          <a:bodyPr wrap="square" lIns="28575" tIns="155448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schemeClr val="bg1"/>
                </a:solidFill>
                <a:latin typeface="Calibri"/>
              </a:rPr>
              <a:t>STAFF AND STUDENTS</a:t>
            </a: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82AAD331-742E-46E9-9052-50E580D2D7F4}"/>
              </a:ext>
            </a:extLst>
          </p:cNvPr>
          <p:cNvSpPr/>
          <p:nvPr/>
        </p:nvSpPr>
        <p:spPr>
          <a:xfrm>
            <a:off x="32317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7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9BBB59"/>
          </a:solidFill>
          <a:ln w="12700">
            <a:miter lim="400000"/>
          </a:ln>
        </p:spPr>
        <p:txBody>
          <a:bodyPr wrap="square" lIns="28575" tIns="155448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kumimoji="0" lang="fr-C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rPr>
              <a:t>EMPLOYEE BENEFITS</a:t>
            </a:r>
          </a:p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srgbClr val="F2F2F2">
                  <a:lumMod val="10000"/>
                </a:srgbClr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426A265A-E6E3-4675-A0FC-1FE896BE8653}"/>
              </a:ext>
            </a:extLst>
          </p:cNvPr>
          <p:cNvSpPr/>
          <p:nvPr/>
        </p:nvSpPr>
        <p:spPr>
          <a:xfrm>
            <a:off x="4603390" y="1600200"/>
            <a:ext cx="1111610" cy="3275599"/>
          </a:xfrm>
          <a:custGeom>
            <a:avLst/>
            <a:gdLst>
              <a:gd name="connsiteX0" fmla="*/ 181083 w 1482146"/>
              <a:gd name="connsiteY0" fmla="*/ 0 h 4367465"/>
              <a:gd name="connsiteX1" fmla="*/ 1009163 w 1482146"/>
              <a:gd name="connsiteY1" fmla="*/ 0 h 4367465"/>
              <a:gd name="connsiteX2" fmla="*/ 1235122 w 1482146"/>
              <a:gd name="connsiteY2" fmla="*/ 20989 h 4367465"/>
              <a:gd name="connsiteX3" fmla="*/ 1381072 w 1482146"/>
              <a:gd name="connsiteY3" fmla="*/ 91141 h 4367465"/>
              <a:gd name="connsiteX4" fmla="*/ 1459708 w 1482146"/>
              <a:gd name="connsiteY4" fmla="*/ 217641 h 4367465"/>
              <a:gd name="connsiteX5" fmla="*/ 1482146 w 1482146"/>
              <a:gd name="connsiteY5" fmla="*/ 405596 h 4367465"/>
              <a:gd name="connsiteX6" fmla="*/ 1482146 w 1482146"/>
              <a:gd name="connsiteY6" fmla="*/ 515079 h 4367465"/>
              <a:gd name="connsiteX7" fmla="*/ 1459708 w 1482146"/>
              <a:gd name="connsiteY7" fmla="*/ 701709 h 4367465"/>
              <a:gd name="connsiteX8" fmla="*/ 1382513 w 1482146"/>
              <a:gd name="connsiteY8" fmla="*/ 819701 h 4367465"/>
              <a:gd name="connsiteX9" fmla="*/ 1237935 w 1482146"/>
              <a:gd name="connsiteY9" fmla="*/ 881344 h 4367465"/>
              <a:gd name="connsiteX10" fmla="*/ 1009163 w 1482146"/>
              <a:gd name="connsiteY10" fmla="*/ 899686 h 4367465"/>
              <a:gd name="connsiteX11" fmla="*/ 325592 w 1482146"/>
              <a:gd name="connsiteY11" fmla="*/ 899686 h 4367465"/>
              <a:gd name="connsiteX12" fmla="*/ 143137 w 1482146"/>
              <a:gd name="connsiteY12" fmla="*/ 1080644 h 4367465"/>
              <a:gd name="connsiteX13" fmla="*/ 143137 w 1482146"/>
              <a:gd name="connsiteY13" fmla="*/ 3091455 h 4367465"/>
              <a:gd name="connsiteX14" fmla="*/ 143137 w 1482146"/>
              <a:gd name="connsiteY14" fmla="*/ 4012657 h 4367465"/>
              <a:gd name="connsiteX15" fmla="*/ 143137 w 1482146"/>
              <a:gd name="connsiteY15" fmla="*/ 4295800 h 4367465"/>
              <a:gd name="connsiteX16" fmla="*/ 71569 w 1482146"/>
              <a:gd name="connsiteY16" fmla="*/ 4367465 h 4367465"/>
              <a:gd name="connsiteX17" fmla="*/ 0 w 1482146"/>
              <a:gd name="connsiteY17" fmla="*/ 4295800 h 4367465"/>
              <a:gd name="connsiteX18" fmla="*/ 0 w 1482146"/>
              <a:gd name="connsiteY18" fmla="*/ 4012657 h 4367465"/>
              <a:gd name="connsiteX19" fmla="*/ 0 w 1482146"/>
              <a:gd name="connsiteY19" fmla="*/ 3091455 h 4367465"/>
              <a:gd name="connsiteX20" fmla="*/ 0 w 1482146"/>
              <a:gd name="connsiteY20" fmla="*/ 181147 h 4367465"/>
              <a:gd name="connsiteX21" fmla="*/ 181083 w 1482146"/>
              <a:gd name="connsiteY21" fmla="*/ 0 h 4367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82146" h="4367465">
                <a:moveTo>
                  <a:pt x="181083" y="0"/>
                </a:moveTo>
                <a:lnTo>
                  <a:pt x="1009163" y="0"/>
                </a:lnTo>
                <a:cubicBezTo>
                  <a:pt x="1098984" y="0"/>
                  <a:pt x="1174738" y="6996"/>
                  <a:pt x="1235122" y="20989"/>
                </a:cubicBezTo>
                <a:cubicBezTo>
                  <a:pt x="1295506" y="35171"/>
                  <a:pt x="1344567" y="58996"/>
                  <a:pt x="1381072" y="91141"/>
                </a:cubicBezTo>
                <a:cubicBezTo>
                  <a:pt x="1417577" y="123475"/>
                  <a:pt x="1444269" y="165642"/>
                  <a:pt x="1459708" y="217641"/>
                </a:cubicBezTo>
                <a:cubicBezTo>
                  <a:pt x="1475147" y="269452"/>
                  <a:pt x="1482146" y="332608"/>
                  <a:pt x="1482146" y="405596"/>
                </a:cubicBezTo>
                <a:lnTo>
                  <a:pt x="1482146" y="515079"/>
                </a:lnTo>
                <a:cubicBezTo>
                  <a:pt x="1482146" y="590903"/>
                  <a:pt x="1475147" y="652735"/>
                  <a:pt x="1459708" y="701709"/>
                </a:cubicBezTo>
                <a:cubicBezTo>
                  <a:pt x="1444269" y="750873"/>
                  <a:pt x="1419018" y="790203"/>
                  <a:pt x="1382513" y="819701"/>
                </a:cubicBezTo>
                <a:cubicBezTo>
                  <a:pt x="1346008" y="849199"/>
                  <a:pt x="1298250" y="870188"/>
                  <a:pt x="1237935" y="881344"/>
                </a:cubicBezTo>
                <a:cubicBezTo>
                  <a:pt x="1177551" y="892689"/>
                  <a:pt x="1101797" y="899686"/>
                  <a:pt x="1009163" y="899686"/>
                </a:cubicBezTo>
                <a:lnTo>
                  <a:pt x="325592" y="899686"/>
                </a:lnTo>
                <a:cubicBezTo>
                  <a:pt x="224587" y="899686"/>
                  <a:pt x="143137" y="980994"/>
                  <a:pt x="143137" y="1080644"/>
                </a:cubicBezTo>
                <a:lnTo>
                  <a:pt x="143137" y="3091455"/>
                </a:lnTo>
                <a:lnTo>
                  <a:pt x="143137" y="4012657"/>
                </a:lnTo>
                <a:lnTo>
                  <a:pt x="143137" y="4295800"/>
                </a:lnTo>
                <a:cubicBezTo>
                  <a:pt x="143137" y="4335131"/>
                  <a:pt x="110887" y="4367465"/>
                  <a:pt x="71569" y="4367465"/>
                </a:cubicBezTo>
                <a:cubicBezTo>
                  <a:pt x="32251" y="4367465"/>
                  <a:pt x="0" y="4335131"/>
                  <a:pt x="0" y="4295800"/>
                </a:cubicBezTo>
                <a:lnTo>
                  <a:pt x="0" y="4012657"/>
                </a:lnTo>
                <a:lnTo>
                  <a:pt x="0" y="3091455"/>
                </a:lnTo>
                <a:lnTo>
                  <a:pt x="0" y="181147"/>
                </a:lnTo>
                <a:cubicBezTo>
                  <a:pt x="0" y="81498"/>
                  <a:pt x="81381" y="0"/>
                  <a:pt x="181083" y="0"/>
                </a:cubicBezTo>
                <a:close/>
              </a:path>
            </a:pathLst>
          </a:custGeom>
          <a:solidFill>
            <a:srgbClr val="16A085"/>
          </a:solidFill>
          <a:ln w="12700">
            <a:miter lim="400000"/>
          </a:ln>
        </p:spPr>
        <p:txBody>
          <a:bodyPr wrap="square" lIns="28575" tIns="219456" rIns="28575" bIns="28575" anchor="t">
            <a:noAutofit/>
          </a:bodyPr>
          <a:lstStyle/>
          <a:p>
            <a:pPr marL="0" marR="0" lvl="0" indent="0" algn="ctr" defTabSz="6857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r>
              <a:rPr lang="fr-CA" sz="1200" b="1" kern="0" dirty="0">
                <a:solidFill>
                  <a:prstClr val="white"/>
                </a:solidFill>
                <a:latin typeface="Calibri"/>
              </a:rPr>
              <a:t>BUSING</a:t>
            </a: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A9299F9-5118-4671-9A41-B937604DC51A}"/>
              </a:ext>
            </a:extLst>
          </p:cNvPr>
          <p:cNvGrpSpPr/>
          <p:nvPr/>
        </p:nvGrpSpPr>
        <p:grpSpPr>
          <a:xfrm>
            <a:off x="5974990" y="1600200"/>
            <a:ext cx="1111610" cy="3275599"/>
            <a:chOff x="5974990" y="1600200"/>
            <a:chExt cx="1111610" cy="3275599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8E7D5E72-4191-4852-B310-3F07893185C3}"/>
                </a:ext>
              </a:extLst>
            </p:cNvPr>
            <p:cNvSpPr/>
            <p:nvPr/>
          </p:nvSpPr>
          <p:spPr>
            <a:xfrm>
              <a:off x="6032428" y="2040636"/>
              <a:ext cx="1053119" cy="2835162"/>
            </a:xfrm>
            <a:custGeom>
              <a:avLst/>
              <a:gdLst>
                <a:gd name="connsiteX0" fmla="*/ 0 w 1404158"/>
                <a:gd name="connsiteY0" fmla="*/ 0 h 3780216"/>
                <a:gd name="connsiteX1" fmla="*/ 1404158 w 1404158"/>
                <a:gd name="connsiteY1" fmla="*/ 0 h 3780216"/>
                <a:gd name="connsiteX2" fmla="*/ 1404158 w 1404158"/>
                <a:gd name="connsiteY2" fmla="*/ 3006720 h 3780216"/>
                <a:gd name="connsiteX3" fmla="*/ 1404158 w 1404158"/>
                <a:gd name="connsiteY3" fmla="*/ 3197914 h 3780216"/>
                <a:gd name="connsiteX4" fmla="*/ 1404158 w 1404158"/>
                <a:gd name="connsiteY4" fmla="*/ 3469829 h 3780216"/>
                <a:gd name="connsiteX5" fmla="*/ 1087378 w 1404158"/>
                <a:gd name="connsiteY5" fmla="*/ 3780216 h 3780216"/>
                <a:gd name="connsiteX6" fmla="*/ 0 w 1404158"/>
                <a:gd name="connsiteY6" fmla="*/ 3780216 h 3780216"/>
                <a:gd name="connsiteX7" fmla="*/ 0 w 1404158"/>
                <a:gd name="connsiteY7" fmla="*/ 3508301 h 3780216"/>
                <a:gd name="connsiteX8" fmla="*/ 0 w 1404158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58" h="3780216">
                  <a:moveTo>
                    <a:pt x="0" y="0"/>
                  </a:moveTo>
                  <a:lnTo>
                    <a:pt x="1404158" y="0"/>
                  </a:lnTo>
                  <a:lnTo>
                    <a:pt x="1404158" y="3006720"/>
                  </a:lnTo>
                  <a:lnTo>
                    <a:pt x="1404158" y="319791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2980B9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Instructional</a:t>
              </a:r>
            </a:p>
            <a:p>
              <a:pPr marL="85725" marR="0" lvl="0" indent="-85725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Non-Instructional</a:t>
              </a:r>
            </a:p>
            <a:p>
              <a:pPr marR="0" lvl="0" defTabSz="685766" eaLnBrk="1" fontAlgn="auto" latinLnBrk="0" hangingPunct="1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tabLst/>
                <a:defRPr sz="30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3B5E5C98-9D8D-4BCF-9E3E-96B4EC4F8F3C}"/>
                </a:ext>
              </a:extLst>
            </p:cNvPr>
            <p:cNvSpPr/>
            <p:nvPr/>
          </p:nvSpPr>
          <p:spPr>
            <a:xfrm>
              <a:off x="59749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5592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5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7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5592" y="899686"/>
                  </a:lnTo>
                  <a:cubicBezTo>
                    <a:pt x="224586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2980B9"/>
            </a:solidFill>
            <a:ln w="12700">
              <a:miter lim="400000"/>
            </a:ln>
          </p:spPr>
          <p:txBody>
            <a:bodyPr wrap="square" lIns="28575" tIns="216000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  <a:t>EQUIPMENT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A77C26E-3B06-4A11-972E-B6AFC18248B9}"/>
              </a:ext>
            </a:extLst>
          </p:cNvPr>
          <p:cNvGrpSpPr/>
          <p:nvPr/>
        </p:nvGrpSpPr>
        <p:grpSpPr>
          <a:xfrm>
            <a:off x="7346590" y="1600200"/>
            <a:ext cx="1111610" cy="3275599"/>
            <a:chOff x="7346590" y="1600200"/>
            <a:chExt cx="1111610" cy="3275599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0DCA318-4979-479F-AC74-579DB11A5671}"/>
                </a:ext>
              </a:extLst>
            </p:cNvPr>
            <p:cNvSpPr/>
            <p:nvPr/>
          </p:nvSpPr>
          <p:spPr>
            <a:xfrm>
              <a:off x="7404028" y="2040636"/>
              <a:ext cx="1053119" cy="2835162"/>
            </a:xfrm>
            <a:custGeom>
              <a:avLst/>
              <a:gdLst>
                <a:gd name="connsiteX0" fmla="*/ 0 w 1404158"/>
                <a:gd name="connsiteY0" fmla="*/ 0 h 3780216"/>
                <a:gd name="connsiteX1" fmla="*/ 1404158 w 1404158"/>
                <a:gd name="connsiteY1" fmla="*/ 0 h 3780216"/>
                <a:gd name="connsiteX2" fmla="*/ 1404158 w 1404158"/>
                <a:gd name="connsiteY2" fmla="*/ 3006720 h 3780216"/>
                <a:gd name="connsiteX3" fmla="*/ 1404158 w 1404158"/>
                <a:gd name="connsiteY3" fmla="*/ 3197914 h 3780216"/>
                <a:gd name="connsiteX4" fmla="*/ 1404158 w 1404158"/>
                <a:gd name="connsiteY4" fmla="*/ 3469829 h 3780216"/>
                <a:gd name="connsiteX5" fmla="*/ 1087378 w 1404158"/>
                <a:gd name="connsiteY5" fmla="*/ 3780216 h 3780216"/>
                <a:gd name="connsiteX6" fmla="*/ 0 w 1404158"/>
                <a:gd name="connsiteY6" fmla="*/ 3780216 h 3780216"/>
                <a:gd name="connsiteX7" fmla="*/ 0 w 1404158"/>
                <a:gd name="connsiteY7" fmla="*/ 3508301 h 3780216"/>
                <a:gd name="connsiteX8" fmla="*/ 0 w 1404158"/>
                <a:gd name="connsiteY8" fmla="*/ 3006720 h 37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4158" h="3780216">
                  <a:moveTo>
                    <a:pt x="0" y="0"/>
                  </a:moveTo>
                  <a:lnTo>
                    <a:pt x="1404158" y="0"/>
                  </a:lnTo>
                  <a:lnTo>
                    <a:pt x="1404158" y="3006720"/>
                  </a:lnTo>
                  <a:lnTo>
                    <a:pt x="1404158" y="3197914"/>
                  </a:lnTo>
                  <a:lnTo>
                    <a:pt x="1404158" y="3469829"/>
                  </a:lnTo>
                  <a:cubicBezTo>
                    <a:pt x="1404158" y="3640534"/>
                    <a:pt x="1263027" y="3780216"/>
                    <a:pt x="1087378" y="3780216"/>
                  </a:cubicBezTo>
                  <a:lnTo>
                    <a:pt x="0" y="3780216"/>
                  </a:lnTo>
                  <a:lnTo>
                    <a:pt x="0" y="3508301"/>
                  </a:lnTo>
                  <a:lnTo>
                    <a:pt x="0" y="3006720"/>
                  </a:lnTo>
                  <a:close/>
                </a:path>
              </a:pathLst>
            </a:custGeom>
            <a:solidFill>
              <a:srgbClr val="4B2C50">
                <a:lumMod val="20000"/>
                <a:lumOff val="80000"/>
              </a:srgbClr>
            </a:solidFill>
            <a:ln w="12700">
              <a:miter lim="400000"/>
            </a:ln>
          </p:spPr>
          <p:txBody>
            <a:bodyPr wrap="square" lIns="108000" tIns="324000" rIns="28575" bIns="28575" anchor="t">
              <a:noAutofit/>
            </a:bodyPr>
            <a:lstStyle/>
            <a:p>
              <a:pPr marL="85725" indent="-85725" defTabSz="685766" fontAlgn="auto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Font typeface="Arial" panose="020B0604020202020204" pitchFamily="34" charset="0"/>
                <a:buChar char="•"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Budget Adoption</a:t>
              </a:r>
            </a:p>
            <a:p>
              <a:pPr marL="85725" indent="-85725" defTabSz="685766" fontAlgn="auto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Font typeface="Arial" panose="020B0604020202020204" pitchFamily="34" charset="0"/>
                <a:buChar char="•"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Community Outreach</a:t>
              </a:r>
            </a:p>
            <a:p>
              <a:pPr marL="85725" indent="-85725" defTabSz="685766" fontAlgn="auto">
                <a:lnSpc>
                  <a:spcPts val="1125"/>
                </a:lnSpc>
                <a:spcBef>
                  <a:spcPts val="0"/>
                </a:spcBef>
                <a:spcAft>
                  <a:spcPts val="450"/>
                </a:spcAft>
                <a:buFont typeface="Arial" panose="020B0604020202020204" pitchFamily="34" charset="0"/>
                <a:buChar char="•"/>
                <a:defRPr sz="3000">
                  <a:solidFill>
                    <a:srgbClr val="FFFFFF"/>
                  </a:solidFill>
                </a:defRPr>
              </a:pPr>
              <a:r>
                <a:rPr lang="en-CA" sz="1200" kern="0" dirty="0">
                  <a:solidFill>
                    <a:srgbClr val="2C3E50"/>
                  </a:solidFill>
                  <a:latin typeface="Calibri"/>
                </a:rPr>
                <a:t>Budget Vote and Trustee Election</a:t>
              </a: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056CCD1-5886-4B4B-84EF-68EFFEFD6B9E}"/>
                </a:ext>
              </a:extLst>
            </p:cNvPr>
            <p:cNvSpPr/>
            <p:nvPr/>
          </p:nvSpPr>
          <p:spPr>
            <a:xfrm>
              <a:off x="7346590" y="1600200"/>
              <a:ext cx="1111610" cy="3275599"/>
            </a:xfrm>
            <a:custGeom>
              <a:avLst/>
              <a:gdLst>
                <a:gd name="connsiteX0" fmla="*/ 181083 w 1482146"/>
                <a:gd name="connsiteY0" fmla="*/ 0 h 4367465"/>
                <a:gd name="connsiteX1" fmla="*/ 1009163 w 1482146"/>
                <a:gd name="connsiteY1" fmla="*/ 0 h 4367465"/>
                <a:gd name="connsiteX2" fmla="*/ 1235122 w 1482146"/>
                <a:gd name="connsiteY2" fmla="*/ 20989 h 4367465"/>
                <a:gd name="connsiteX3" fmla="*/ 1381072 w 1482146"/>
                <a:gd name="connsiteY3" fmla="*/ 91141 h 4367465"/>
                <a:gd name="connsiteX4" fmla="*/ 1459708 w 1482146"/>
                <a:gd name="connsiteY4" fmla="*/ 217641 h 4367465"/>
                <a:gd name="connsiteX5" fmla="*/ 1482146 w 1482146"/>
                <a:gd name="connsiteY5" fmla="*/ 405596 h 4367465"/>
                <a:gd name="connsiteX6" fmla="*/ 1482146 w 1482146"/>
                <a:gd name="connsiteY6" fmla="*/ 515079 h 4367465"/>
                <a:gd name="connsiteX7" fmla="*/ 1459708 w 1482146"/>
                <a:gd name="connsiteY7" fmla="*/ 701709 h 4367465"/>
                <a:gd name="connsiteX8" fmla="*/ 1382513 w 1482146"/>
                <a:gd name="connsiteY8" fmla="*/ 819701 h 4367465"/>
                <a:gd name="connsiteX9" fmla="*/ 1237935 w 1482146"/>
                <a:gd name="connsiteY9" fmla="*/ 881344 h 4367465"/>
                <a:gd name="connsiteX10" fmla="*/ 1009163 w 1482146"/>
                <a:gd name="connsiteY10" fmla="*/ 899686 h 4367465"/>
                <a:gd name="connsiteX11" fmla="*/ 324219 w 1482146"/>
                <a:gd name="connsiteY11" fmla="*/ 899686 h 4367465"/>
                <a:gd name="connsiteX12" fmla="*/ 143137 w 1482146"/>
                <a:gd name="connsiteY12" fmla="*/ 1080644 h 4367465"/>
                <a:gd name="connsiteX13" fmla="*/ 143137 w 1482146"/>
                <a:gd name="connsiteY13" fmla="*/ 3091455 h 4367465"/>
                <a:gd name="connsiteX14" fmla="*/ 143137 w 1482146"/>
                <a:gd name="connsiteY14" fmla="*/ 4012657 h 4367465"/>
                <a:gd name="connsiteX15" fmla="*/ 143137 w 1482146"/>
                <a:gd name="connsiteY15" fmla="*/ 4295800 h 4367465"/>
                <a:gd name="connsiteX16" fmla="*/ 71569 w 1482146"/>
                <a:gd name="connsiteY16" fmla="*/ 4367465 h 4367465"/>
                <a:gd name="connsiteX17" fmla="*/ 0 w 1482146"/>
                <a:gd name="connsiteY17" fmla="*/ 4295800 h 4367465"/>
                <a:gd name="connsiteX18" fmla="*/ 0 w 1482146"/>
                <a:gd name="connsiteY18" fmla="*/ 4012657 h 4367465"/>
                <a:gd name="connsiteX19" fmla="*/ 0 w 1482146"/>
                <a:gd name="connsiteY19" fmla="*/ 3091455 h 4367465"/>
                <a:gd name="connsiteX20" fmla="*/ 0 w 1482146"/>
                <a:gd name="connsiteY20" fmla="*/ 181147 h 4367465"/>
                <a:gd name="connsiteX21" fmla="*/ 181083 w 1482146"/>
                <a:gd name="connsiteY21" fmla="*/ 0 h 436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82146" h="4367465">
                  <a:moveTo>
                    <a:pt x="181083" y="0"/>
                  </a:moveTo>
                  <a:lnTo>
                    <a:pt x="1009163" y="0"/>
                  </a:lnTo>
                  <a:cubicBezTo>
                    <a:pt x="1098984" y="0"/>
                    <a:pt x="1174738" y="6996"/>
                    <a:pt x="1235122" y="20989"/>
                  </a:cubicBezTo>
                  <a:cubicBezTo>
                    <a:pt x="1295505" y="35171"/>
                    <a:pt x="1344567" y="58996"/>
                    <a:pt x="1381072" y="91141"/>
                  </a:cubicBezTo>
                  <a:cubicBezTo>
                    <a:pt x="1417577" y="123475"/>
                    <a:pt x="1444269" y="165642"/>
                    <a:pt x="1459708" y="217641"/>
                  </a:cubicBezTo>
                  <a:cubicBezTo>
                    <a:pt x="1475147" y="269452"/>
                    <a:pt x="1482146" y="332608"/>
                    <a:pt x="1482146" y="405596"/>
                  </a:cubicBezTo>
                  <a:lnTo>
                    <a:pt x="1482146" y="515079"/>
                  </a:lnTo>
                  <a:cubicBezTo>
                    <a:pt x="1482146" y="590903"/>
                    <a:pt x="1475147" y="652735"/>
                    <a:pt x="1459708" y="701709"/>
                  </a:cubicBezTo>
                  <a:cubicBezTo>
                    <a:pt x="1444269" y="750873"/>
                    <a:pt x="1419018" y="790203"/>
                    <a:pt x="1382513" y="819701"/>
                  </a:cubicBezTo>
                  <a:cubicBezTo>
                    <a:pt x="1346008" y="849199"/>
                    <a:pt x="1298250" y="870188"/>
                    <a:pt x="1237935" y="881344"/>
                  </a:cubicBezTo>
                  <a:cubicBezTo>
                    <a:pt x="1177551" y="892689"/>
                    <a:pt x="1101797" y="899686"/>
                    <a:pt x="1009163" y="899686"/>
                  </a:cubicBezTo>
                  <a:lnTo>
                    <a:pt x="324219" y="899686"/>
                  </a:lnTo>
                  <a:cubicBezTo>
                    <a:pt x="223145" y="899686"/>
                    <a:pt x="143137" y="980994"/>
                    <a:pt x="143137" y="1080644"/>
                  </a:cubicBezTo>
                  <a:lnTo>
                    <a:pt x="143137" y="3091455"/>
                  </a:lnTo>
                  <a:lnTo>
                    <a:pt x="143137" y="4012657"/>
                  </a:lnTo>
                  <a:lnTo>
                    <a:pt x="143137" y="4295800"/>
                  </a:lnTo>
                  <a:cubicBezTo>
                    <a:pt x="143137" y="4335131"/>
                    <a:pt x="110887" y="4367465"/>
                    <a:pt x="71569" y="4367465"/>
                  </a:cubicBezTo>
                  <a:cubicBezTo>
                    <a:pt x="32251" y="4367465"/>
                    <a:pt x="0" y="4335131"/>
                    <a:pt x="0" y="4295800"/>
                  </a:cubicBezTo>
                  <a:lnTo>
                    <a:pt x="0" y="4012657"/>
                  </a:lnTo>
                  <a:lnTo>
                    <a:pt x="0" y="3091455"/>
                  </a:lnTo>
                  <a:lnTo>
                    <a:pt x="0" y="181147"/>
                  </a:lnTo>
                  <a:cubicBezTo>
                    <a:pt x="0" y="81498"/>
                    <a:pt x="81381" y="0"/>
                    <a:pt x="181083" y="0"/>
                  </a:cubicBezTo>
                  <a:close/>
                </a:path>
              </a:pathLst>
            </a:custGeom>
            <a:solidFill>
              <a:srgbClr val="4B2C50">
                <a:lumMod val="60000"/>
                <a:lumOff val="40000"/>
              </a:srgbClr>
            </a:solidFill>
            <a:ln w="12700">
              <a:miter lim="400000"/>
            </a:ln>
          </p:spPr>
          <p:txBody>
            <a:bodyPr wrap="square" lIns="28575" tIns="155448" rIns="28575" bIns="28575" anchor="t">
              <a:noAutofit/>
            </a:bodyPr>
            <a:lstStyle/>
            <a:p>
              <a:pPr marL="0" marR="0" lvl="0" indent="0" algn="ctr" defTabSz="68576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  <a:t>WHAT’S </a:t>
              </a:r>
              <a:b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</a:br>
              <a:r>
                <a:rPr kumimoji="0" lang="fr-CA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rPr>
                <a:t>NEXT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8238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A70AF-D0E6-4DEC-8C16-64C5AF9DB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What’s to come…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591B3FA-1D20-49B8-9400-DC4A1935FF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A1BC9E-97AE-4D19-AC99-B3968AE9C67F}" type="slidenum">
              <a:rPr lang="en-US" smtClean="0"/>
              <a:pPr>
                <a:defRPr/>
              </a:pPr>
              <a:t>65</a:t>
            </a:fld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C16D427-E0AA-4F5B-A3B6-6FF627E2D5C5}"/>
              </a:ext>
            </a:extLst>
          </p:cNvPr>
          <p:cNvGrpSpPr/>
          <p:nvPr/>
        </p:nvGrpSpPr>
        <p:grpSpPr>
          <a:xfrm>
            <a:off x="609600" y="1305669"/>
            <a:ext cx="1503823" cy="997345"/>
            <a:chOff x="2015078" y="4111351"/>
            <a:chExt cx="1503823" cy="997345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E0544F3-617A-4F5F-9284-06EA8E335938}"/>
                </a:ext>
              </a:extLst>
            </p:cNvPr>
            <p:cNvSpPr/>
            <p:nvPr/>
          </p:nvSpPr>
          <p:spPr>
            <a:xfrm>
              <a:off x="2015080" y="4323866"/>
              <a:ext cx="1503821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2025-26 school year budget development work continues with the finalization of all revenues and expenditures.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5A55EE6-E259-4637-865C-186B793D4A7F}"/>
                </a:ext>
              </a:extLst>
            </p:cNvPr>
            <p:cNvSpPr/>
            <p:nvPr/>
          </p:nvSpPr>
          <p:spPr>
            <a:xfrm>
              <a:off x="2015078" y="4111351"/>
              <a:ext cx="132427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1" dirty="0">
                  <a:solidFill>
                    <a:srgbClr val="6699FF"/>
                  </a:solidFill>
                </a:rPr>
                <a:t>Continuation…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513D2BD-3653-49AD-869A-EE2A4A47E4FF}"/>
              </a:ext>
            </a:extLst>
          </p:cNvPr>
          <p:cNvGrpSpPr/>
          <p:nvPr/>
        </p:nvGrpSpPr>
        <p:grpSpPr>
          <a:xfrm>
            <a:off x="2752287" y="1305669"/>
            <a:ext cx="1503823" cy="1135845"/>
            <a:chOff x="2015078" y="4111351"/>
            <a:chExt cx="1503823" cy="1135845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314300F-FA16-4D43-AB38-761237A9319B}"/>
                </a:ext>
              </a:extLst>
            </p:cNvPr>
            <p:cNvSpPr/>
            <p:nvPr/>
          </p:nvSpPr>
          <p:spPr>
            <a:xfrm>
              <a:off x="2015080" y="4323866"/>
              <a:ext cx="1503821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Anticipated release of the State budget which would shed light on the final anticipated level of State Aid to be received by </a:t>
              </a:r>
              <a:b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</a:br>
              <a: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HHH for 2025-26.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C6C3817-63BD-43C3-AF9C-751D497D6C94}"/>
                </a:ext>
              </a:extLst>
            </p:cNvPr>
            <p:cNvSpPr/>
            <p:nvPr/>
          </p:nvSpPr>
          <p:spPr>
            <a:xfrm>
              <a:off x="2015078" y="4111351"/>
              <a:ext cx="1174617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1" dirty="0">
                  <a:solidFill>
                    <a:srgbClr val="C00000"/>
                  </a:solidFill>
                </a:rPr>
                <a:t>State Budget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6D9ADC29-FD13-4A1A-9D3A-8E7D47423BE1}"/>
              </a:ext>
            </a:extLst>
          </p:cNvPr>
          <p:cNvGrpSpPr/>
          <p:nvPr/>
        </p:nvGrpSpPr>
        <p:grpSpPr>
          <a:xfrm>
            <a:off x="4902487" y="1641854"/>
            <a:ext cx="1824154" cy="858846"/>
            <a:chOff x="2015078" y="4111351"/>
            <a:chExt cx="1824154" cy="85884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05F3AD9-E0A3-465D-B622-467393A23CBE}"/>
                </a:ext>
              </a:extLst>
            </p:cNvPr>
            <p:cNvSpPr/>
            <p:nvPr/>
          </p:nvSpPr>
          <p:spPr>
            <a:xfrm>
              <a:off x="2015080" y="4323866"/>
              <a:ext cx="165071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Various opportunities to meet in group and/or individual sessions to discuss 2025-26 proposed budget.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19A2E28-870E-485E-BDE2-25DD43BD2F5F}"/>
                </a:ext>
              </a:extLst>
            </p:cNvPr>
            <p:cNvSpPr/>
            <p:nvPr/>
          </p:nvSpPr>
          <p:spPr>
            <a:xfrm>
              <a:off x="2015078" y="4111351"/>
              <a:ext cx="182415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1" dirty="0">
                  <a:solidFill>
                    <a:srgbClr val="4DA151"/>
                  </a:solidFill>
                </a:rPr>
                <a:t>Community Outreach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513B401-9A9A-4663-B2FE-EBB7CEC5D5CE}"/>
              </a:ext>
            </a:extLst>
          </p:cNvPr>
          <p:cNvGrpSpPr/>
          <p:nvPr/>
        </p:nvGrpSpPr>
        <p:grpSpPr>
          <a:xfrm>
            <a:off x="7162800" y="1441055"/>
            <a:ext cx="1550475" cy="997345"/>
            <a:chOff x="2015078" y="4111351"/>
            <a:chExt cx="1550475" cy="997345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2489991-3327-46F0-90C2-D34BE11E117C}"/>
                </a:ext>
              </a:extLst>
            </p:cNvPr>
            <p:cNvSpPr/>
            <p:nvPr/>
          </p:nvSpPr>
          <p:spPr>
            <a:xfrm>
              <a:off x="2015080" y="4323866"/>
              <a:ext cx="1550473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The third Tuesday in May represents the uniform vote day for school district budgets and Board of Education trustee elections.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E834FB6-FB4A-4182-A74F-9F897DE26F37}"/>
                </a:ext>
              </a:extLst>
            </p:cNvPr>
            <p:cNvSpPr/>
            <p:nvPr/>
          </p:nvSpPr>
          <p:spPr>
            <a:xfrm>
              <a:off x="2015078" y="4111351"/>
              <a:ext cx="1136017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1" dirty="0">
                  <a:solidFill>
                    <a:srgbClr val="FF9900"/>
                  </a:solidFill>
                </a:rPr>
                <a:t>Budget Vote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7228DDE-5F76-469B-851B-0AC102710BD0}"/>
              </a:ext>
            </a:extLst>
          </p:cNvPr>
          <p:cNvGrpSpPr/>
          <p:nvPr/>
        </p:nvGrpSpPr>
        <p:grpSpPr>
          <a:xfrm>
            <a:off x="1752600" y="4613654"/>
            <a:ext cx="1703736" cy="720346"/>
            <a:chOff x="2015078" y="4111351"/>
            <a:chExt cx="1703736" cy="720346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6F81E6B-D66D-41FB-9F14-6539F0E869E2}"/>
                </a:ext>
              </a:extLst>
            </p:cNvPr>
            <p:cNvSpPr/>
            <p:nvPr/>
          </p:nvSpPr>
          <p:spPr>
            <a:xfrm>
              <a:off x="2015080" y="4323866"/>
              <a:ext cx="1503821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Second Board of Education budget presentation to be held at HSE Lecture Hall.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C6AD962-2727-44DD-B608-150097D837F3}"/>
                </a:ext>
              </a:extLst>
            </p:cNvPr>
            <p:cNvSpPr/>
            <p:nvPr/>
          </p:nvSpPr>
          <p:spPr>
            <a:xfrm>
              <a:off x="2015078" y="4111351"/>
              <a:ext cx="170373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1" dirty="0">
                  <a:solidFill>
                    <a:srgbClr val="009999"/>
                  </a:solidFill>
                </a:rPr>
                <a:t>Budget Presentation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7E90256-2A13-4E15-8E28-C17C45D3A6D2}"/>
              </a:ext>
            </a:extLst>
          </p:cNvPr>
          <p:cNvGrpSpPr/>
          <p:nvPr/>
        </p:nvGrpSpPr>
        <p:grpSpPr>
          <a:xfrm>
            <a:off x="3990537" y="4554986"/>
            <a:ext cx="1503823" cy="997345"/>
            <a:chOff x="2015078" y="4111351"/>
            <a:chExt cx="1503823" cy="99734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02CB7C5-F9BF-4903-952B-0DD8086775FE}"/>
                </a:ext>
              </a:extLst>
            </p:cNvPr>
            <p:cNvSpPr/>
            <p:nvPr/>
          </p:nvSpPr>
          <p:spPr>
            <a:xfrm>
              <a:off x="2015080" y="4323866"/>
              <a:ext cx="1503821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As required by law, Board of Education must adopt the proposed 2025-26 budget before it can be presented to residents for a vote.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13954DA-A4F8-4CBD-A5BA-98B45B4249FA}"/>
                </a:ext>
              </a:extLst>
            </p:cNvPr>
            <p:cNvSpPr/>
            <p:nvPr/>
          </p:nvSpPr>
          <p:spPr>
            <a:xfrm>
              <a:off x="2015078" y="4111351"/>
              <a:ext cx="144879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1" dirty="0">
                  <a:solidFill>
                    <a:srgbClr val="7030A0"/>
                  </a:solidFill>
                </a:rPr>
                <a:t>Budget Adoption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EA90BE8-5791-4D01-8B71-8E8B81A2D2B0}"/>
              </a:ext>
            </a:extLst>
          </p:cNvPr>
          <p:cNvGrpSpPr/>
          <p:nvPr/>
        </p:nvGrpSpPr>
        <p:grpSpPr>
          <a:xfrm>
            <a:off x="6140737" y="4554986"/>
            <a:ext cx="1717573" cy="1135845"/>
            <a:chOff x="2015078" y="4111351"/>
            <a:chExt cx="1717573" cy="1135845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8459C0F-509E-46BC-A286-8471D64B724F}"/>
                </a:ext>
              </a:extLst>
            </p:cNvPr>
            <p:cNvSpPr/>
            <p:nvPr/>
          </p:nvSpPr>
          <p:spPr>
            <a:xfrm>
              <a:off x="2015080" y="4323866"/>
              <a:ext cx="1717571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As required by law, approximately one week before the budget vote, a presentation will be provided at a Board Meeting to share a summary of the 2025-26 proposed budget.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D75369D1-77EE-4650-8A16-615F9FC7C0C7}"/>
                </a:ext>
              </a:extLst>
            </p:cNvPr>
            <p:cNvSpPr/>
            <p:nvPr/>
          </p:nvSpPr>
          <p:spPr>
            <a:xfrm>
              <a:off x="2015078" y="4111351"/>
              <a:ext cx="137415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1" dirty="0">
                  <a:solidFill>
                    <a:srgbClr val="FF3399"/>
                  </a:solidFill>
                </a:rPr>
                <a:t>Budget Hearing</a:t>
              </a:r>
            </a:p>
          </p:txBody>
        </p:sp>
      </p:grpSp>
      <p:grpSp>
        <p:nvGrpSpPr>
          <p:cNvPr id="25" name="1 Grupo">
            <a:extLst>
              <a:ext uri="{FF2B5EF4-FFF2-40B4-BE49-F238E27FC236}">
                <a16:creationId xmlns:a16="http://schemas.microsoft.com/office/drawing/2014/main" id="{7D0101C9-FC4E-4E5F-B66B-DE9C6E0CDBFA}"/>
              </a:ext>
            </a:extLst>
          </p:cNvPr>
          <p:cNvGrpSpPr/>
          <p:nvPr/>
        </p:nvGrpSpPr>
        <p:grpSpPr>
          <a:xfrm>
            <a:off x="257512" y="3380619"/>
            <a:ext cx="8628976" cy="85149"/>
            <a:chOff x="467544" y="2597889"/>
            <a:chExt cx="8208861" cy="81000"/>
          </a:xfrm>
        </p:grpSpPr>
        <p:cxnSp>
          <p:nvCxnSpPr>
            <p:cNvPr id="26" name="18 Conector recto">
              <a:extLst>
                <a:ext uri="{FF2B5EF4-FFF2-40B4-BE49-F238E27FC236}">
                  <a16:creationId xmlns:a16="http://schemas.microsoft.com/office/drawing/2014/main" id="{A94BF39F-5EA2-474C-A8B0-A2DF668FDE5F}"/>
                </a:ext>
              </a:extLst>
            </p:cNvPr>
            <p:cNvCxnSpPr>
              <a:stCxn id="28" idx="6"/>
              <a:endCxn id="27" idx="2"/>
            </p:cNvCxnSpPr>
            <p:nvPr/>
          </p:nvCxnSpPr>
          <p:spPr>
            <a:xfrm>
              <a:off x="548552" y="2638389"/>
              <a:ext cx="8046843" cy="0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23 Elipse">
              <a:extLst>
                <a:ext uri="{FF2B5EF4-FFF2-40B4-BE49-F238E27FC236}">
                  <a16:creationId xmlns:a16="http://schemas.microsoft.com/office/drawing/2014/main" id="{A7CC4FCE-85B2-4A0A-9606-0B02E6DAB7AE}"/>
                </a:ext>
              </a:extLst>
            </p:cNvPr>
            <p:cNvSpPr/>
            <p:nvPr/>
          </p:nvSpPr>
          <p:spPr>
            <a:xfrm>
              <a:off x="8595394" y="2597889"/>
              <a:ext cx="81011" cy="81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2" tIns="34286" rIns="68572" bIns="34286" rtlCol="0" anchor="ctr"/>
            <a:lstStyle/>
            <a:p>
              <a:pPr algn="ctr"/>
              <a:endParaRPr lang="es-MX" sz="1200" dirty="0">
                <a:solidFill>
                  <a:prstClr val="black"/>
                </a:solidFill>
                <a:latin typeface="Trebuchet MS" panose="020B0603020202020204" pitchFamily="34" charset="0"/>
                <a:ea typeface="Segoe UI" panose="020B0502040204020203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28" name="24 Elipse">
              <a:extLst>
                <a:ext uri="{FF2B5EF4-FFF2-40B4-BE49-F238E27FC236}">
                  <a16:creationId xmlns:a16="http://schemas.microsoft.com/office/drawing/2014/main" id="{1D33B471-744C-41BE-8AE9-A12E205EDC7E}"/>
                </a:ext>
              </a:extLst>
            </p:cNvPr>
            <p:cNvSpPr/>
            <p:nvPr/>
          </p:nvSpPr>
          <p:spPr>
            <a:xfrm>
              <a:off x="467544" y="2597889"/>
              <a:ext cx="81011" cy="81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2" tIns="34286" rIns="68572" bIns="34286" rtlCol="0" anchor="ctr"/>
            <a:lstStyle/>
            <a:p>
              <a:pPr algn="ctr"/>
              <a:endParaRPr lang="es-MX" sz="1200" dirty="0">
                <a:solidFill>
                  <a:prstClr val="black"/>
                </a:solidFill>
                <a:latin typeface="Trebuchet MS" panose="020B0603020202020204" pitchFamily="34" charset="0"/>
                <a:ea typeface="Segoe UI" panose="020B0502040204020203" pitchFamily="34" charset="0"/>
                <a:cs typeface="Helvetica" panose="020B0604020202020204" pitchFamily="34" charset="0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082C4E05-8142-47F9-BAD5-06E8D533F6E4}"/>
              </a:ext>
            </a:extLst>
          </p:cNvPr>
          <p:cNvGrpSpPr/>
          <p:nvPr/>
        </p:nvGrpSpPr>
        <p:grpSpPr>
          <a:xfrm>
            <a:off x="799207" y="2529080"/>
            <a:ext cx="1124602" cy="1499340"/>
            <a:chOff x="783838" y="2529080"/>
            <a:chExt cx="1124602" cy="1499340"/>
          </a:xfrm>
        </p:grpSpPr>
        <p:grpSp>
          <p:nvGrpSpPr>
            <p:cNvPr id="30" name="2 Grupo">
              <a:extLst>
                <a:ext uri="{FF2B5EF4-FFF2-40B4-BE49-F238E27FC236}">
                  <a16:creationId xmlns:a16="http://schemas.microsoft.com/office/drawing/2014/main" id="{1964B182-63A8-4238-AA10-D073544D6FFF}"/>
                </a:ext>
              </a:extLst>
            </p:cNvPr>
            <p:cNvGrpSpPr/>
            <p:nvPr/>
          </p:nvGrpSpPr>
          <p:grpSpPr>
            <a:xfrm>
              <a:off x="1275808" y="2529080"/>
              <a:ext cx="141927" cy="965113"/>
              <a:chOff x="1436278" y="1787812"/>
              <a:chExt cx="135019" cy="918087"/>
            </a:xfrm>
          </p:grpSpPr>
          <p:sp>
            <p:nvSpPr>
              <p:cNvPr id="32" name="25 Elipse">
                <a:extLst>
                  <a:ext uri="{FF2B5EF4-FFF2-40B4-BE49-F238E27FC236}">
                    <a16:creationId xmlns:a16="http://schemas.microsoft.com/office/drawing/2014/main" id="{F648452C-D1BC-422D-BB34-B6372CE6290E}"/>
                  </a:ext>
                </a:extLst>
              </p:cNvPr>
              <p:cNvSpPr/>
              <p:nvPr/>
            </p:nvSpPr>
            <p:spPr>
              <a:xfrm>
                <a:off x="1436278" y="2570899"/>
                <a:ext cx="135019" cy="135000"/>
              </a:xfrm>
              <a:prstGeom prst="ellipse">
                <a:avLst/>
              </a:prstGeom>
              <a:solidFill>
                <a:srgbClr val="6699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  <p:cxnSp>
            <p:nvCxnSpPr>
              <p:cNvPr id="33" name="40 Conector recto">
                <a:extLst>
                  <a:ext uri="{FF2B5EF4-FFF2-40B4-BE49-F238E27FC236}">
                    <a16:creationId xmlns:a16="http://schemas.microsoft.com/office/drawing/2014/main" id="{575C911F-E1BE-4557-8E50-E5E8CEDE5C1D}"/>
                  </a:ext>
                </a:extLst>
              </p:cNvPr>
              <p:cNvCxnSpPr/>
              <p:nvPr/>
            </p:nvCxnSpPr>
            <p:spPr>
              <a:xfrm flipV="1">
                <a:off x="1503186" y="1857792"/>
                <a:ext cx="5547" cy="713104"/>
              </a:xfrm>
              <a:prstGeom prst="line">
                <a:avLst/>
              </a:prstGeom>
              <a:ln w="127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41 Elipse">
                <a:extLst>
                  <a:ext uri="{FF2B5EF4-FFF2-40B4-BE49-F238E27FC236}">
                    <a16:creationId xmlns:a16="http://schemas.microsoft.com/office/drawing/2014/main" id="{F6D0BB02-8470-4AEB-BDDA-E4C6F8FE7196}"/>
                  </a:ext>
                </a:extLst>
              </p:cNvPr>
              <p:cNvSpPr/>
              <p:nvPr/>
            </p:nvSpPr>
            <p:spPr>
              <a:xfrm>
                <a:off x="1467943" y="1787812"/>
                <a:ext cx="81011" cy="810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6699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</p:grp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C7A1FC15-EA26-42E7-A7EE-8ACB7CE017C4}"/>
                </a:ext>
              </a:extLst>
            </p:cNvPr>
            <p:cNvSpPr txBox="1"/>
            <p:nvPr/>
          </p:nvSpPr>
          <p:spPr>
            <a:xfrm>
              <a:off x="783838" y="3505200"/>
              <a:ext cx="11246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6699FF"/>
                  </a:solidFill>
                </a:rPr>
                <a:t>March - May</a:t>
              </a:r>
            </a:p>
            <a:p>
              <a:pPr algn="ctr"/>
              <a:r>
                <a:rPr lang="en-US" sz="1400" b="1" dirty="0">
                  <a:solidFill>
                    <a:srgbClr val="6699FF"/>
                  </a:solidFill>
                </a:rPr>
                <a:t>2025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7AFA2A5-9D55-43FE-858E-C099945165C3}"/>
              </a:ext>
            </a:extLst>
          </p:cNvPr>
          <p:cNvGrpSpPr/>
          <p:nvPr/>
        </p:nvGrpSpPr>
        <p:grpSpPr>
          <a:xfrm>
            <a:off x="4819557" y="2529081"/>
            <a:ext cx="1657443" cy="1283896"/>
            <a:chOff x="4819557" y="2529081"/>
            <a:chExt cx="1657443" cy="1283896"/>
          </a:xfrm>
        </p:grpSpPr>
        <p:grpSp>
          <p:nvGrpSpPr>
            <p:cNvPr id="36" name="8 Grupo">
              <a:extLst>
                <a:ext uri="{FF2B5EF4-FFF2-40B4-BE49-F238E27FC236}">
                  <a16:creationId xmlns:a16="http://schemas.microsoft.com/office/drawing/2014/main" id="{0F034CE3-1079-4B79-99B7-81905DF65A71}"/>
                </a:ext>
              </a:extLst>
            </p:cNvPr>
            <p:cNvGrpSpPr/>
            <p:nvPr/>
          </p:nvGrpSpPr>
          <p:grpSpPr>
            <a:xfrm>
              <a:off x="5576093" y="2529081"/>
              <a:ext cx="141927" cy="965112"/>
              <a:chOff x="5527256" y="1787812"/>
              <a:chExt cx="135019" cy="918086"/>
            </a:xfrm>
          </p:grpSpPr>
          <p:sp>
            <p:nvSpPr>
              <p:cNvPr id="38" name="37 Elipse">
                <a:extLst>
                  <a:ext uri="{FF2B5EF4-FFF2-40B4-BE49-F238E27FC236}">
                    <a16:creationId xmlns:a16="http://schemas.microsoft.com/office/drawing/2014/main" id="{E9894DDE-3A91-4429-B8FD-B0D1A593B236}"/>
                  </a:ext>
                </a:extLst>
              </p:cNvPr>
              <p:cNvSpPr/>
              <p:nvPr/>
            </p:nvSpPr>
            <p:spPr>
              <a:xfrm>
                <a:off x="5527256" y="2570898"/>
                <a:ext cx="135019" cy="135000"/>
              </a:xfrm>
              <a:prstGeom prst="ellipse">
                <a:avLst/>
              </a:prstGeom>
              <a:solidFill>
                <a:srgbClr val="4DA151"/>
              </a:solidFill>
              <a:ln>
                <a:solidFill>
                  <a:srgbClr val="4DA15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  <p:cxnSp>
            <p:nvCxnSpPr>
              <p:cNvPr id="39" name="45 Conector recto">
                <a:extLst>
                  <a:ext uri="{FF2B5EF4-FFF2-40B4-BE49-F238E27FC236}">
                    <a16:creationId xmlns:a16="http://schemas.microsoft.com/office/drawing/2014/main" id="{395884D5-F3C6-4A6A-B845-1F3C46421433}"/>
                  </a:ext>
                </a:extLst>
              </p:cNvPr>
              <p:cNvCxnSpPr/>
              <p:nvPr/>
            </p:nvCxnSpPr>
            <p:spPr>
              <a:xfrm flipV="1">
                <a:off x="5596189" y="1858765"/>
                <a:ext cx="5547" cy="713105"/>
              </a:xfrm>
              <a:prstGeom prst="line">
                <a:avLst/>
              </a:prstGeom>
              <a:ln w="127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51 Elipse">
                <a:extLst>
                  <a:ext uri="{FF2B5EF4-FFF2-40B4-BE49-F238E27FC236}">
                    <a16:creationId xmlns:a16="http://schemas.microsoft.com/office/drawing/2014/main" id="{8C36BF9B-F5BA-454A-B914-3B7F9E9B9925}"/>
                  </a:ext>
                </a:extLst>
              </p:cNvPr>
              <p:cNvSpPr/>
              <p:nvPr/>
            </p:nvSpPr>
            <p:spPr>
              <a:xfrm>
                <a:off x="5562802" y="1787812"/>
                <a:ext cx="81011" cy="810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4DA15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</p:grp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70D2B4CD-DF69-47F9-83F5-8EFA30E147B4}"/>
                </a:ext>
              </a:extLst>
            </p:cNvPr>
            <p:cNvSpPr txBox="1"/>
            <p:nvPr/>
          </p:nvSpPr>
          <p:spPr>
            <a:xfrm>
              <a:off x="4819557" y="3505200"/>
              <a:ext cx="165744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4DA151"/>
                  </a:solidFill>
                </a:rPr>
                <a:t>May 2025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42081181-5CFA-4912-9B93-AD64C0C67E53}"/>
              </a:ext>
            </a:extLst>
          </p:cNvPr>
          <p:cNvGrpSpPr/>
          <p:nvPr/>
        </p:nvGrpSpPr>
        <p:grpSpPr>
          <a:xfrm>
            <a:off x="7255379" y="2529081"/>
            <a:ext cx="1202821" cy="1264786"/>
            <a:chOff x="7255379" y="2529081"/>
            <a:chExt cx="1202821" cy="1264786"/>
          </a:xfrm>
        </p:grpSpPr>
        <p:grpSp>
          <p:nvGrpSpPr>
            <p:cNvPr id="42" name="10 Grupo">
              <a:extLst>
                <a:ext uri="{FF2B5EF4-FFF2-40B4-BE49-F238E27FC236}">
                  <a16:creationId xmlns:a16="http://schemas.microsoft.com/office/drawing/2014/main" id="{7E32DA4D-3C66-4E67-9E96-AF07D04E8FF6}"/>
                </a:ext>
              </a:extLst>
            </p:cNvPr>
            <p:cNvGrpSpPr/>
            <p:nvPr/>
          </p:nvGrpSpPr>
          <p:grpSpPr>
            <a:xfrm>
              <a:off x="7741255" y="2529081"/>
              <a:ext cx="141927" cy="965112"/>
              <a:chOff x="7587030" y="1787812"/>
              <a:chExt cx="135019" cy="918086"/>
            </a:xfrm>
          </p:grpSpPr>
          <p:sp>
            <p:nvSpPr>
              <p:cNvPr id="44" name="39 Elipse">
                <a:extLst>
                  <a:ext uri="{FF2B5EF4-FFF2-40B4-BE49-F238E27FC236}">
                    <a16:creationId xmlns:a16="http://schemas.microsoft.com/office/drawing/2014/main" id="{E7F98BEC-E427-4917-B03A-E26C86392E55}"/>
                  </a:ext>
                </a:extLst>
              </p:cNvPr>
              <p:cNvSpPr/>
              <p:nvPr/>
            </p:nvSpPr>
            <p:spPr>
              <a:xfrm>
                <a:off x="7587030" y="2570898"/>
                <a:ext cx="135019" cy="135000"/>
              </a:xfrm>
              <a:prstGeom prst="ellipse">
                <a:avLst/>
              </a:prstGeom>
              <a:solidFill>
                <a:srgbClr val="FF99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  <p:cxnSp>
            <p:nvCxnSpPr>
              <p:cNvPr id="45" name="47 Conector recto">
                <a:extLst>
                  <a:ext uri="{FF2B5EF4-FFF2-40B4-BE49-F238E27FC236}">
                    <a16:creationId xmlns:a16="http://schemas.microsoft.com/office/drawing/2014/main" id="{2EBD4AFA-63A9-4FC8-ABAD-915E88C1D12B}"/>
                  </a:ext>
                </a:extLst>
              </p:cNvPr>
              <p:cNvCxnSpPr/>
              <p:nvPr/>
            </p:nvCxnSpPr>
            <p:spPr>
              <a:xfrm flipV="1">
                <a:off x="7648800" y="1858765"/>
                <a:ext cx="5547" cy="713105"/>
              </a:xfrm>
              <a:prstGeom prst="line">
                <a:avLst/>
              </a:prstGeom>
              <a:ln w="127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6" name="53 Elipse">
                <a:extLst>
                  <a:ext uri="{FF2B5EF4-FFF2-40B4-BE49-F238E27FC236}">
                    <a16:creationId xmlns:a16="http://schemas.microsoft.com/office/drawing/2014/main" id="{2D264132-1A0E-466D-8521-D19077B45D5D}"/>
                  </a:ext>
                </a:extLst>
              </p:cNvPr>
              <p:cNvSpPr/>
              <p:nvPr/>
            </p:nvSpPr>
            <p:spPr>
              <a:xfrm>
                <a:off x="7617376" y="1787812"/>
                <a:ext cx="81011" cy="810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</p:grp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DDAC0E3F-0DCB-4019-BDDB-8158D275CA5D}"/>
                </a:ext>
              </a:extLst>
            </p:cNvPr>
            <p:cNvSpPr txBox="1"/>
            <p:nvPr/>
          </p:nvSpPr>
          <p:spPr>
            <a:xfrm>
              <a:off x="7255379" y="3486090"/>
              <a:ext cx="120282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FF9900"/>
                  </a:solidFill>
                </a:rPr>
                <a:t>May 20, 2025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C78682D1-3A13-4E84-8CEF-9A3B2F629178}"/>
              </a:ext>
            </a:extLst>
          </p:cNvPr>
          <p:cNvGrpSpPr/>
          <p:nvPr/>
        </p:nvGrpSpPr>
        <p:grpSpPr>
          <a:xfrm>
            <a:off x="1759844" y="3045023"/>
            <a:ext cx="1371600" cy="1283897"/>
            <a:chOff x="1759844" y="3045023"/>
            <a:chExt cx="1371600" cy="1283897"/>
          </a:xfrm>
        </p:grpSpPr>
        <p:grpSp>
          <p:nvGrpSpPr>
            <p:cNvPr id="48" name="4 Grupo">
              <a:extLst>
                <a:ext uri="{FF2B5EF4-FFF2-40B4-BE49-F238E27FC236}">
                  <a16:creationId xmlns:a16="http://schemas.microsoft.com/office/drawing/2014/main" id="{FB8E43B7-01F5-4309-AC94-BD3328AA3A28}"/>
                </a:ext>
              </a:extLst>
            </p:cNvPr>
            <p:cNvGrpSpPr/>
            <p:nvPr/>
          </p:nvGrpSpPr>
          <p:grpSpPr>
            <a:xfrm>
              <a:off x="2350879" y="3352235"/>
              <a:ext cx="141927" cy="976685"/>
              <a:chOff x="2459025" y="2570898"/>
              <a:chExt cx="135019" cy="929095"/>
            </a:xfrm>
          </p:grpSpPr>
          <p:sp>
            <p:nvSpPr>
              <p:cNvPr id="50" name="26 Elipse">
                <a:extLst>
                  <a:ext uri="{FF2B5EF4-FFF2-40B4-BE49-F238E27FC236}">
                    <a16:creationId xmlns:a16="http://schemas.microsoft.com/office/drawing/2014/main" id="{1A909315-8A73-467B-B239-50270BE5BBB9}"/>
                  </a:ext>
                </a:extLst>
              </p:cNvPr>
              <p:cNvSpPr/>
              <p:nvPr/>
            </p:nvSpPr>
            <p:spPr>
              <a:xfrm>
                <a:off x="2459025" y="2570898"/>
                <a:ext cx="135019" cy="135000"/>
              </a:xfrm>
              <a:prstGeom prst="ellipse">
                <a:avLst/>
              </a:prstGeom>
              <a:solidFill>
                <a:srgbClr val="009999"/>
              </a:solidFill>
              <a:ln>
                <a:solidFill>
                  <a:srgbClr val="0099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  <p:cxnSp>
            <p:nvCxnSpPr>
              <p:cNvPr id="51" name="42 Conector recto">
                <a:extLst>
                  <a:ext uri="{FF2B5EF4-FFF2-40B4-BE49-F238E27FC236}">
                    <a16:creationId xmlns:a16="http://schemas.microsoft.com/office/drawing/2014/main" id="{051E184A-AE8F-4DE7-A9C8-26FF19F24826}"/>
                  </a:ext>
                </a:extLst>
              </p:cNvPr>
              <p:cNvCxnSpPr/>
              <p:nvPr/>
            </p:nvCxnSpPr>
            <p:spPr>
              <a:xfrm flipV="1">
                <a:off x="2518306" y="2705899"/>
                <a:ext cx="5547" cy="713105"/>
              </a:xfrm>
              <a:prstGeom prst="line">
                <a:avLst/>
              </a:prstGeom>
              <a:ln w="127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48 Elipse">
                <a:extLst>
                  <a:ext uri="{FF2B5EF4-FFF2-40B4-BE49-F238E27FC236}">
                    <a16:creationId xmlns:a16="http://schemas.microsoft.com/office/drawing/2014/main" id="{747755EB-6958-4A2E-88E6-FE5C4E84DC5E}"/>
                  </a:ext>
                </a:extLst>
              </p:cNvPr>
              <p:cNvSpPr/>
              <p:nvPr/>
            </p:nvSpPr>
            <p:spPr>
              <a:xfrm>
                <a:off x="2478571" y="3418993"/>
                <a:ext cx="81011" cy="810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0099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</p:grp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1440D3BA-E854-4FAE-A473-C69BF05CD644}"/>
                </a:ext>
              </a:extLst>
            </p:cNvPr>
            <p:cNvSpPr txBox="1"/>
            <p:nvPr/>
          </p:nvSpPr>
          <p:spPr>
            <a:xfrm>
              <a:off x="1759844" y="3045023"/>
              <a:ext cx="1371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009999"/>
                  </a:solidFill>
                </a:rPr>
                <a:t>March 24, 2025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E421EA74-FCBF-4072-B854-E4288C35BAC8}"/>
              </a:ext>
            </a:extLst>
          </p:cNvPr>
          <p:cNvGrpSpPr/>
          <p:nvPr/>
        </p:nvGrpSpPr>
        <p:grpSpPr>
          <a:xfrm>
            <a:off x="3970009" y="3050934"/>
            <a:ext cx="1218603" cy="1277986"/>
            <a:chOff x="3970009" y="3050934"/>
            <a:chExt cx="1218603" cy="1277986"/>
          </a:xfrm>
        </p:grpSpPr>
        <p:grpSp>
          <p:nvGrpSpPr>
            <p:cNvPr id="54" name="7 Grupo">
              <a:extLst>
                <a:ext uri="{FF2B5EF4-FFF2-40B4-BE49-F238E27FC236}">
                  <a16:creationId xmlns:a16="http://schemas.microsoft.com/office/drawing/2014/main" id="{170AD798-DF44-4628-A523-7FD24C81415B}"/>
                </a:ext>
              </a:extLst>
            </p:cNvPr>
            <p:cNvGrpSpPr/>
            <p:nvPr/>
          </p:nvGrpSpPr>
          <p:grpSpPr>
            <a:xfrm>
              <a:off x="4501022" y="3352234"/>
              <a:ext cx="141927" cy="976686"/>
              <a:chOff x="4504512" y="2570897"/>
              <a:chExt cx="135019" cy="929096"/>
            </a:xfrm>
          </p:grpSpPr>
          <p:sp>
            <p:nvSpPr>
              <p:cNvPr id="56" name="36 Elipse">
                <a:extLst>
                  <a:ext uri="{FF2B5EF4-FFF2-40B4-BE49-F238E27FC236}">
                    <a16:creationId xmlns:a16="http://schemas.microsoft.com/office/drawing/2014/main" id="{33E6AF6F-247C-405D-BD5D-5DD95A9FBA21}"/>
                  </a:ext>
                </a:extLst>
              </p:cNvPr>
              <p:cNvSpPr/>
              <p:nvPr/>
            </p:nvSpPr>
            <p:spPr>
              <a:xfrm>
                <a:off x="4504512" y="2570897"/>
                <a:ext cx="135019" cy="135000"/>
              </a:xfrm>
              <a:prstGeom prst="ellipse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  <p:cxnSp>
            <p:nvCxnSpPr>
              <p:cNvPr id="57" name="44 Conector recto">
                <a:extLst>
                  <a:ext uri="{FF2B5EF4-FFF2-40B4-BE49-F238E27FC236}">
                    <a16:creationId xmlns:a16="http://schemas.microsoft.com/office/drawing/2014/main" id="{3734E4E8-0CD5-42CE-B245-FD966A6AC2A2}"/>
                  </a:ext>
                </a:extLst>
              </p:cNvPr>
              <p:cNvCxnSpPr/>
              <p:nvPr/>
            </p:nvCxnSpPr>
            <p:spPr>
              <a:xfrm flipV="1">
                <a:off x="4571662" y="2699129"/>
                <a:ext cx="5547" cy="713105"/>
              </a:xfrm>
              <a:prstGeom prst="line">
                <a:avLst/>
              </a:prstGeom>
              <a:ln w="127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50 Elipse">
                <a:extLst>
                  <a:ext uri="{FF2B5EF4-FFF2-40B4-BE49-F238E27FC236}">
                    <a16:creationId xmlns:a16="http://schemas.microsoft.com/office/drawing/2014/main" id="{A915312E-2F9E-49B5-836D-E2751A02153F}"/>
                  </a:ext>
                </a:extLst>
              </p:cNvPr>
              <p:cNvSpPr/>
              <p:nvPr/>
            </p:nvSpPr>
            <p:spPr>
              <a:xfrm>
                <a:off x="4533907" y="3418993"/>
                <a:ext cx="81011" cy="810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</p:grp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DCAEDD77-C5F6-4F73-853A-7ACD4CB54BB3}"/>
                </a:ext>
              </a:extLst>
            </p:cNvPr>
            <p:cNvSpPr txBox="1"/>
            <p:nvPr/>
          </p:nvSpPr>
          <p:spPr>
            <a:xfrm>
              <a:off x="3970009" y="3050934"/>
              <a:ext cx="121860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solidFill>
                    <a:srgbClr val="7030A0"/>
                  </a:solidFill>
                </a:rPr>
                <a:t>April 22, 2025</a:t>
              </a: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DEFBBB35-1005-4EA2-92BE-7ADE3541881D}"/>
              </a:ext>
            </a:extLst>
          </p:cNvPr>
          <p:cNvGrpSpPr/>
          <p:nvPr/>
        </p:nvGrpSpPr>
        <p:grpSpPr>
          <a:xfrm>
            <a:off x="6130836" y="3040173"/>
            <a:ext cx="1186479" cy="1277126"/>
            <a:chOff x="6130836" y="3040173"/>
            <a:chExt cx="1186479" cy="1277126"/>
          </a:xfrm>
        </p:grpSpPr>
        <p:grpSp>
          <p:nvGrpSpPr>
            <p:cNvPr id="60" name="9 Grupo">
              <a:extLst>
                <a:ext uri="{FF2B5EF4-FFF2-40B4-BE49-F238E27FC236}">
                  <a16:creationId xmlns:a16="http://schemas.microsoft.com/office/drawing/2014/main" id="{D0720095-1F7C-46FE-A631-5235741CB762}"/>
                </a:ext>
              </a:extLst>
            </p:cNvPr>
            <p:cNvGrpSpPr/>
            <p:nvPr/>
          </p:nvGrpSpPr>
          <p:grpSpPr>
            <a:xfrm>
              <a:off x="6651166" y="3352235"/>
              <a:ext cx="141927" cy="965064"/>
              <a:chOff x="6550000" y="2570894"/>
              <a:chExt cx="135019" cy="918039"/>
            </a:xfrm>
          </p:grpSpPr>
          <p:sp>
            <p:nvSpPr>
              <p:cNvPr id="62" name="38 Elipse">
                <a:extLst>
                  <a:ext uri="{FF2B5EF4-FFF2-40B4-BE49-F238E27FC236}">
                    <a16:creationId xmlns:a16="http://schemas.microsoft.com/office/drawing/2014/main" id="{078E91FA-8205-40E7-8CEA-79AAE1302474}"/>
                  </a:ext>
                </a:extLst>
              </p:cNvPr>
              <p:cNvSpPr/>
              <p:nvPr/>
            </p:nvSpPr>
            <p:spPr>
              <a:xfrm>
                <a:off x="6550000" y="2570894"/>
                <a:ext cx="135019" cy="135000"/>
              </a:xfrm>
              <a:prstGeom prst="ellipse">
                <a:avLst/>
              </a:prstGeom>
              <a:solidFill>
                <a:srgbClr val="FF33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  <p:cxnSp>
            <p:nvCxnSpPr>
              <p:cNvPr id="63" name="46 Conector recto">
                <a:extLst>
                  <a:ext uri="{FF2B5EF4-FFF2-40B4-BE49-F238E27FC236}">
                    <a16:creationId xmlns:a16="http://schemas.microsoft.com/office/drawing/2014/main" id="{658F2732-1FEC-479F-8FEA-D7D2F212D505}"/>
                  </a:ext>
                </a:extLst>
              </p:cNvPr>
              <p:cNvCxnSpPr/>
              <p:nvPr/>
            </p:nvCxnSpPr>
            <p:spPr>
              <a:xfrm flipV="1">
                <a:off x="6614592" y="2699128"/>
                <a:ext cx="5547" cy="713105"/>
              </a:xfrm>
              <a:prstGeom prst="line">
                <a:avLst/>
              </a:prstGeom>
              <a:ln w="127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52 Elipse">
                <a:extLst>
                  <a:ext uri="{FF2B5EF4-FFF2-40B4-BE49-F238E27FC236}">
                    <a16:creationId xmlns:a16="http://schemas.microsoft.com/office/drawing/2014/main" id="{8D0CB16D-91D6-4873-BF7C-A9B7FC559217}"/>
                  </a:ext>
                </a:extLst>
              </p:cNvPr>
              <p:cNvSpPr/>
              <p:nvPr/>
            </p:nvSpPr>
            <p:spPr>
              <a:xfrm>
                <a:off x="6579600" y="3407933"/>
                <a:ext cx="81011" cy="810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F33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72" tIns="34286" rIns="68572" bIns="34286" rtlCol="0" anchor="ctr"/>
              <a:lstStyle/>
              <a:p>
                <a:pPr algn="ctr"/>
                <a:endParaRPr lang="es-MX" sz="1050" dirty="0">
                  <a:solidFill>
                    <a:prstClr val="black"/>
                  </a:solidFill>
                  <a:latin typeface="Helvetica" panose="020B0604020202020204" pitchFamily="34" charset="0"/>
                  <a:ea typeface="Segoe UI" panose="020B0502040204020203" pitchFamily="34" charset="0"/>
                  <a:cs typeface="Helvetica" panose="020B0604020202020204" pitchFamily="34" charset="0"/>
                </a:endParaRPr>
              </a:p>
            </p:txBody>
          </p:sp>
        </p:grp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ED6E364C-9AB1-4923-BAED-51B5B74F76C4}"/>
                </a:ext>
              </a:extLst>
            </p:cNvPr>
            <p:cNvSpPr txBox="1"/>
            <p:nvPr/>
          </p:nvSpPr>
          <p:spPr>
            <a:xfrm>
              <a:off x="6130836" y="3040173"/>
              <a:ext cx="118647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solidFill>
                    <a:srgbClr val="FF3399"/>
                  </a:solidFill>
                </a:rPr>
                <a:t>May 12, 2025</a:t>
              </a: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F621CDA0-009A-4992-8C45-BF49E9F39418}"/>
              </a:ext>
            </a:extLst>
          </p:cNvPr>
          <p:cNvGrpSpPr/>
          <p:nvPr/>
        </p:nvGrpSpPr>
        <p:grpSpPr>
          <a:xfrm>
            <a:off x="2923555" y="2529080"/>
            <a:ext cx="1157125" cy="1283897"/>
            <a:chOff x="2923555" y="2529080"/>
            <a:chExt cx="1157125" cy="1283897"/>
          </a:xfrm>
        </p:grpSpPr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7A5B7316-227F-43DD-ABC6-9804DEC4A00A}"/>
                </a:ext>
              </a:extLst>
            </p:cNvPr>
            <p:cNvGrpSpPr/>
            <p:nvPr/>
          </p:nvGrpSpPr>
          <p:grpSpPr>
            <a:xfrm>
              <a:off x="2923555" y="2529080"/>
              <a:ext cx="1157125" cy="1283897"/>
              <a:chOff x="2923555" y="2529080"/>
              <a:chExt cx="1157125" cy="1283897"/>
            </a:xfrm>
          </p:grpSpPr>
          <p:grpSp>
            <p:nvGrpSpPr>
              <p:cNvPr id="68" name="6 Grupo">
                <a:extLst>
                  <a:ext uri="{FF2B5EF4-FFF2-40B4-BE49-F238E27FC236}">
                    <a16:creationId xmlns:a16="http://schemas.microsoft.com/office/drawing/2014/main" id="{545F426C-54FE-4C12-B03A-F233D377E3C0}"/>
                  </a:ext>
                </a:extLst>
              </p:cNvPr>
              <p:cNvGrpSpPr/>
              <p:nvPr/>
            </p:nvGrpSpPr>
            <p:grpSpPr>
              <a:xfrm>
                <a:off x="3425950" y="2529080"/>
                <a:ext cx="141927" cy="965113"/>
                <a:chOff x="3481768" y="1787812"/>
                <a:chExt cx="135019" cy="918087"/>
              </a:xfrm>
            </p:grpSpPr>
            <p:sp>
              <p:nvSpPr>
                <p:cNvPr id="70" name="27 Elipse">
                  <a:extLst>
                    <a:ext uri="{FF2B5EF4-FFF2-40B4-BE49-F238E27FC236}">
                      <a16:creationId xmlns:a16="http://schemas.microsoft.com/office/drawing/2014/main" id="{1C2A83D7-D702-4DAB-B518-D8BA5719ABA7}"/>
                    </a:ext>
                  </a:extLst>
                </p:cNvPr>
                <p:cNvSpPr/>
                <p:nvPr/>
              </p:nvSpPr>
              <p:spPr>
                <a:xfrm>
                  <a:off x="3481768" y="2570899"/>
                  <a:ext cx="135019" cy="1350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72" tIns="34286" rIns="68572" bIns="34286" rtlCol="0" anchor="ctr"/>
                <a:lstStyle/>
                <a:p>
                  <a:pPr algn="ctr"/>
                  <a:endParaRPr lang="es-MX" sz="1050" dirty="0">
                    <a:solidFill>
                      <a:prstClr val="black"/>
                    </a:solidFill>
                    <a:latin typeface="Helvetica" panose="020B0604020202020204" pitchFamily="34" charset="0"/>
                    <a:ea typeface="Segoe UI" panose="020B0502040204020203" pitchFamily="34" charset="0"/>
                    <a:cs typeface="Helvetica" panose="020B0604020202020204" pitchFamily="34" charset="0"/>
                  </a:endParaRPr>
                </a:p>
              </p:txBody>
            </p:sp>
            <p:cxnSp>
              <p:nvCxnSpPr>
                <p:cNvPr id="71" name="43 Conector recto">
                  <a:extLst>
                    <a:ext uri="{FF2B5EF4-FFF2-40B4-BE49-F238E27FC236}">
                      <a16:creationId xmlns:a16="http://schemas.microsoft.com/office/drawing/2014/main" id="{E414A084-35B8-458B-A202-DBE8FD1C75CC}"/>
                    </a:ext>
                  </a:extLst>
                </p:cNvPr>
                <p:cNvCxnSpPr/>
                <p:nvPr/>
              </p:nvCxnSpPr>
              <p:spPr>
                <a:xfrm flipV="1">
                  <a:off x="3550652" y="1859059"/>
                  <a:ext cx="5547" cy="713105"/>
                </a:xfrm>
                <a:prstGeom prst="line">
                  <a:avLst/>
                </a:prstGeom>
                <a:ln w="12700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2" name="49 Elipse">
                  <a:extLst>
                    <a:ext uri="{FF2B5EF4-FFF2-40B4-BE49-F238E27FC236}">
                      <a16:creationId xmlns:a16="http://schemas.microsoft.com/office/drawing/2014/main" id="{42F013E2-22B8-43BE-B8BD-A583C720AC8F}"/>
                    </a:ext>
                  </a:extLst>
                </p:cNvPr>
                <p:cNvSpPr/>
                <p:nvPr/>
              </p:nvSpPr>
              <p:spPr>
                <a:xfrm>
                  <a:off x="3516475" y="1787812"/>
                  <a:ext cx="81011" cy="81000"/>
                </a:xfrm>
                <a:prstGeom prst="ellipse">
                  <a:avLst/>
                </a:prstGeom>
                <a:solidFill>
                  <a:srgbClr val="0070C0"/>
                </a:solidFill>
                <a:ln w="5715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72" tIns="34286" rIns="68572" bIns="34286" rtlCol="0" anchor="ctr"/>
                <a:lstStyle/>
                <a:p>
                  <a:pPr algn="ctr"/>
                  <a:endParaRPr lang="es-MX" sz="1050" dirty="0">
                    <a:solidFill>
                      <a:prstClr val="black"/>
                    </a:solidFill>
                    <a:latin typeface="Helvetica" panose="020B0604020202020204" pitchFamily="34" charset="0"/>
                    <a:ea typeface="Segoe UI" panose="020B0502040204020203" pitchFamily="34" charset="0"/>
                    <a:cs typeface="Helvetica" panose="020B0604020202020204" pitchFamily="34" charset="0"/>
                  </a:endParaRPr>
                </a:p>
              </p:txBody>
            </p:sp>
          </p:grpSp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476A1D8A-B378-44FC-A838-C10A247DAE80}"/>
                  </a:ext>
                </a:extLst>
              </p:cNvPr>
              <p:cNvSpPr txBox="1"/>
              <p:nvPr/>
            </p:nvSpPr>
            <p:spPr>
              <a:xfrm>
                <a:off x="2923555" y="3505200"/>
                <a:ext cx="115712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1400" b="1" dirty="0">
                    <a:solidFill>
                      <a:srgbClr val="C00000"/>
                    </a:solidFill>
                  </a:rPr>
                  <a:t>April 1, 2025</a:t>
                </a:r>
              </a:p>
            </p:txBody>
          </p:sp>
        </p:grpSp>
        <p:sp>
          <p:nvSpPr>
            <p:cNvPr id="67" name="48 Elipse">
              <a:extLst>
                <a:ext uri="{FF2B5EF4-FFF2-40B4-BE49-F238E27FC236}">
                  <a16:creationId xmlns:a16="http://schemas.microsoft.com/office/drawing/2014/main" id="{F1BC238C-D786-40EE-944B-63CECE515FFE}"/>
                </a:ext>
              </a:extLst>
            </p:cNvPr>
            <p:cNvSpPr/>
            <p:nvPr/>
          </p:nvSpPr>
          <p:spPr>
            <a:xfrm>
              <a:off x="3462433" y="2555724"/>
              <a:ext cx="85156" cy="8514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2" tIns="34286" rIns="68572" bIns="34286" rtlCol="0" anchor="ctr"/>
            <a:lstStyle/>
            <a:p>
              <a:pPr algn="ctr"/>
              <a:endParaRPr lang="es-MX" sz="1050" dirty="0">
                <a:solidFill>
                  <a:prstClr val="black"/>
                </a:solidFill>
                <a:latin typeface="Helvetica" panose="020B0604020202020204" pitchFamily="34" charset="0"/>
                <a:ea typeface="Segoe UI" panose="020B0502040204020203" pitchFamily="34" charset="0"/>
                <a:cs typeface="Helvetica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9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6DB90-CBAD-43CC-9F88-7C3242F08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Vote Information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2B5A9B-511F-4125-B685-B2B7A250A7C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67A526-2166-4C58-A6B2-042EB1F80EDB}" type="slidenum">
              <a:rPr lang="en-US" smtClean="0"/>
              <a:pPr>
                <a:defRPr/>
              </a:pPr>
              <a:t>66</a:t>
            </a:fld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7E0D1DB-A0DD-4F82-ACDE-11ACEE581B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033945"/>
            <a:ext cx="4206845" cy="2562880"/>
          </a:xfrm>
          <a:prstGeom prst="rect">
            <a:avLst/>
          </a:prstGeom>
        </p:spPr>
      </p:pic>
      <p:sp>
        <p:nvSpPr>
          <p:cNvPr id="16" name="Content Placeholder 10">
            <a:extLst>
              <a:ext uri="{FF2B5EF4-FFF2-40B4-BE49-F238E27FC236}">
                <a16:creationId xmlns:a16="http://schemas.microsoft.com/office/drawing/2014/main" id="{7EF24105-4D12-498D-9DB5-87A4DE888B85}"/>
              </a:ext>
            </a:extLst>
          </p:cNvPr>
          <p:cNvSpPr txBox="1">
            <a:spLocks/>
          </p:cNvSpPr>
          <p:nvPr/>
        </p:nvSpPr>
        <p:spPr bwMode="auto">
          <a:xfrm>
            <a:off x="4724400" y="1295400"/>
            <a:ext cx="41910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AA52B"/>
              </a:buClr>
              <a:buChar char="•"/>
              <a:defRPr sz="2800">
                <a:solidFill>
                  <a:schemeClr val="tx1"/>
                </a:solidFill>
                <a:latin typeface="Avenir LT Std 45 Book" panose="020B0502020203020204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AA52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venir LT Std 45 Book" panose="020B050202020302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AA52B"/>
              </a:buClr>
              <a:buFont typeface="Wingdings" pitchFamily="2" charset="2"/>
              <a:buChar char="Ø"/>
              <a:defRPr sz="2000">
                <a:solidFill>
                  <a:schemeClr val="tx1"/>
                </a:solidFill>
                <a:latin typeface="Avenir LT Std 45 Book" panose="020B050202020302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AA52B"/>
              </a:buClr>
              <a:buChar char="–"/>
              <a:defRPr sz="1800">
                <a:solidFill>
                  <a:schemeClr val="tx1"/>
                </a:solidFill>
                <a:latin typeface="Avenir LT Std 45 Book" panose="020B050202020302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AA52B"/>
              </a:buClr>
              <a:buChar char="»"/>
              <a:defRPr sz="1800">
                <a:solidFill>
                  <a:schemeClr val="tx1"/>
                </a:solidFill>
                <a:latin typeface="Avenir LT Std 45 Book" panose="020B0502020203020204" pitchFamily="34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00"/>
              </a:buClr>
              <a:buChar char="»"/>
              <a:defRPr sz="18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00"/>
              </a:buClr>
              <a:buChar char="»"/>
              <a:defRPr sz="18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00"/>
              </a:buClr>
              <a:buChar char="»"/>
              <a:defRPr sz="18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00"/>
              </a:buClr>
              <a:buChar char="»"/>
              <a:defRPr sz="18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000" kern="0"/>
              <a:t>What is being voted on?</a:t>
            </a:r>
          </a:p>
          <a:p>
            <a:pPr lvl="1">
              <a:buFont typeface="Wingdings" pitchFamily="2" charset="2"/>
              <a:buChar char="ü"/>
            </a:pPr>
            <a:r>
              <a:rPr lang="en-US" sz="1600" kern="0"/>
              <a:t>2025-26 budget</a:t>
            </a:r>
          </a:p>
          <a:p>
            <a:pPr lvl="1">
              <a:buFont typeface="Wingdings" pitchFamily="2" charset="2"/>
              <a:buChar char="ü"/>
            </a:pPr>
            <a:r>
              <a:rPr lang="en-US" sz="1600" kern="0"/>
              <a:t>Trustee Election</a:t>
            </a:r>
          </a:p>
          <a:p>
            <a:pPr>
              <a:buSzPct val="105000"/>
              <a:buFont typeface="Arial" panose="020B0604020202020204" pitchFamily="34" charset="0"/>
              <a:buChar char="•"/>
            </a:pPr>
            <a:r>
              <a:rPr lang="en-US" sz="2000" kern="0"/>
              <a:t>Voting details:</a:t>
            </a:r>
          </a:p>
          <a:p>
            <a:pPr lvl="1">
              <a:buSzPct val="105000"/>
              <a:buFont typeface="Wingdings" pitchFamily="2" charset="2"/>
              <a:buChar char="ü"/>
            </a:pPr>
            <a:r>
              <a:rPr lang="en-US" sz="1600" u="sng" kern="0"/>
              <a:t>Location</a:t>
            </a:r>
            <a:r>
              <a:rPr lang="en-US" sz="1600" kern="0"/>
              <a:t>: High School East gymnasium</a:t>
            </a:r>
          </a:p>
          <a:p>
            <a:pPr lvl="1">
              <a:buSzPct val="105000"/>
              <a:buFont typeface="Wingdings" pitchFamily="2" charset="2"/>
              <a:buChar char="ü"/>
            </a:pPr>
            <a:r>
              <a:rPr lang="en-US" sz="1600" u="sng" kern="0"/>
              <a:t>Hours</a:t>
            </a:r>
            <a:r>
              <a:rPr lang="en-US" sz="1600" kern="0"/>
              <a:t>: 7am to 10pm</a:t>
            </a:r>
          </a:p>
          <a:p>
            <a:pPr>
              <a:buSzPct val="105000"/>
              <a:buFont typeface="Arial" panose="020B0604020202020204" pitchFamily="34" charset="0"/>
              <a:buChar char="•"/>
            </a:pPr>
            <a:r>
              <a:rPr lang="en-US" sz="2000" kern="0"/>
              <a:t>Can I vote?</a:t>
            </a:r>
          </a:p>
          <a:p>
            <a:pPr lvl="1">
              <a:buSzPct val="105000"/>
              <a:buFont typeface="Wingdings" pitchFamily="2" charset="2"/>
              <a:buChar char="ü"/>
            </a:pPr>
            <a:r>
              <a:rPr lang="en-US" sz="1600" kern="0"/>
              <a:t>Visit www.hhh.k12.ny.us</a:t>
            </a:r>
            <a:r>
              <a:rPr lang="en-US" sz="1600" kern="0">
                <a:highlight>
                  <a:srgbClr val="FFFF00"/>
                </a:highlight>
              </a:rPr>
              <a:t>/budget </a:t>
            </a:r>
            <a:endParaRPr lang="en-US" sz="1600" kern="0"/>
          </a:p>
          <a:p>
            <a:pPr lvl="1">
              <a:buSzPct val="105000"/>
              <a:buFont typeface="Wingdings" pitchFamily="2" charset="2"/>
              <a:buChar char="ü"/>
            </a:pPr>
            <a:r>
              <a:rPr lang="en-US" sz="1600" kern="0"/>
              <a:t>Click on “Voter Information” </a:t>
            </a:r>
          </a:p>
          <a:p>
            <a:pPr lvl="1">
              <a:buSzPct val="105000"/>
              <a:buFont typeface="Wingdings" pitchFamily="2" charset="2"/>
              <a:buChar char="ü"/>
            </a:pPr>
            <a:r>
              <a:rPr lang="en-US" sz="1600" kern="0"/>
              <a:t>Not registered? Contact </a:t>
            </a:r>
            <a:br>
              <a:rPr lang="en-US" sz="1600" kern="0"/>
            </a:br>
            <a:r>
              <a:rPr lang="en-US" sz="1600" kern="0"/>
              <a:t>our District Clerk</a:t>
            </a:r>
            <a:endParaRPr lang="en-US" sz="1600" kern="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2078FBE-F41D-4513-AC9D-96D31984B3EE}"/>
              </a:ext>
            </a:extLst>
          </p:cNvPr>
          <p:cNvSpPr txBox="1"/>
          <p:nvPr/>
        </p:nvSpPr>
        <p:spPr>
          <a:xfrm>
            <a:off x="1524000" y="3192215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  <a:t>20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6D0F330-E8A5-48CC-9327-A0EC5C3C8AE9}"/>
              </a:ext>
            </a:extLst>
          </p:cNvPr>
          <p:cNvSpPr txBox="1"/>
          <p:nvPr/>
        </p:nvSpPr>
        <p:spPr>
          <a:xfrm>
            <a:off x="579048" y="4596825"/>
            <a:ext cx="4000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C00000"/>
                </a:solidFill>
                <a:latin typeface="Avenir LT Std 45 Book" panose="020B0502020203020204" pitchFamily="34" charset="0"/>
              </a:rPr>
              <a:t>Statewide school district voting </a:t>
            </a:r>
            <a:br>
              <a:rPr lang="en-US" sz="1600" dirty="0">
                <a:solidFill>
                  <a:srgbClr val="C00000"/>
                </a:solidFill>
                <a:latin typeface="Avenir LT Std 45 Book" panose="020B0502020203020204" pitchFamily="34" charset="0"/>
              </a:rPr>
            </a:br>
            <a:r>
              <a:rPr lang="en-US" sz="1600" dirty="0">
                <a:solidFill>
                  <a:srgbClr val="C00000"/>
                </a:solidFill>
                <a:latin typeface="Avenir LT Std 45 Book" panose="020B0502020203020204" pitchFamily="34" charset="0"/>
              </a:rPr>
              <a:t>held the third Tuesday in May each year.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F2B8146-D327-4D54-B971-6A1ED8002FD4}"/>
              </a:ext>
            </a:extLst>
          </p:cNvPr>
          <p:cNvSpPr txBox="1"/>
          <p:nvPr/>
        </p:nvSpPr>
        <p:spPr>
          <a:xfrm>
            <a:off x="474453" y="1453483"/>
            <a:ext cx="3030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latin typeface="Avenir LT Std 45 Book" panose="020B0502020203020204" pitchFamily="34" charset="0"/>
              </a:rPr>
              <a:t>May 2025</a:t>
            </a:r>
          </a:p>
        </p:txBody>
      </p:sp>
    </p:spTree>
    <p:extLst>
      <p:ext uri="{BB962C8B-B14F-4D97-AF65-F5344CB8AC3E}">
        <p14:creationId xmlns:p14="http://schemas.microsoft.com/office/powerpoint/2010/main" val="3372328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theme/theme1.xml><?xml version="1.0" encoding="utf-8"?>
<a:theme xmlns:a="http://schemas.openxmlformats.org/drawingml/2006/main" name="first page">
  <a:themeElements>
    <a:clrScheme name="first pag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irst pag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first pag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st pag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st pag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st pag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st pag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st pag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st pag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st pag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st pag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st pag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st pag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st pag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ody pages">
  <a:themeElements>
    <a:clrScheme name="body page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ody page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ody pag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pag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pag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pag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pag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pag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pag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pag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pag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pag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pag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pag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Showeet theme">
  <a:themeElements>
    <a:clrScheme name="Showeet">
      <a:dk1>
        <a:srgbClr val="95A5A6"/>
      </a:dk1>
      <a:lt1>
        <a:sysClr val="window" lastClr="FFFFFF"/>
      </a:lt1>
      <a:dk2>
        <a:srgbClr val="2C3E50"/>
      </a:dk2>
      <a:lt2>
        <a:srgbClr val="F2F2F2"/>
      </a:lt2>
      <a:accent1>
        <a:srgbClr val="2980B9"/>
      </a:accent1>
      <a:accent2>
        <a:srgbClr val="16A085"/>
      </a:accent2>
      <a:accent3>
        <a:srgbClr val="9BBB59"/>
      </a:accent3>
      <a:accent4>
        <a:srgbClr val="F39C12"/>
      </a:accent4>
      <a:accent5>
        <a:srgbClr val="C0392B"/>
      </a:accent5>
      <a:accent6>
        <a:srgbClr val="4B2C50"/>
      </a:accent6>
      <a:hlink>
        <a:srgbClr val="16A085"/>
      </a:hlink>
      <a:folHlink>
        <a:srgbClr val="10786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19565</TotalTime>
  <Words>2151</Words>
  <Application>Microsoft Office PowerPoint</Application>
  <PresentationFormat>On-screen Show (4:3)</PresentationFormat>
  <Paragraphs>539</Paragraphs>
  <Slides>66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66</vt:i4>
      </vt:variant>
    </vt:vector>
  </HeadingPairs>
  <TitlesOfParts>
    <vt:vector size="80" baseType="lpstr">
      <vt:lpstr>Arial</vt:lpstr>
      <vt:lpstr>Avenir LT Std 45 Book</vt:lpstr>
      <vt:lpstr>Avenir LT Std 65 Medium</vt:lpstr>
      <vt:lpstr>Calibri</vt:lpstr>
      <vt:lpstr>Calibri Light</vt:lpstr>
      <vt:lpstr>Cambria Math</vt:lpstr>
      <vt:lpstr>Helvetica</vt:lpstr>
      <vt:lpstr>Open Sans</vt:lpstr>
      <vt:lpstr>Segoe UI</vt:lpstr>
      <vt:lpstr>Trebuchet MS</vt:lpstr>
      <vt:lpstr>Wingdings</vt:lpstr>
      <vt:lpstr>first page</vt:lpstr>
      <vt:lpstr>body pages</vt:lpstr>
      <vt:lpstr>Showeet theme</vt:lpstr>
      <vt:lpstr>PowerPoint Presentation</vt:lpstr>
      <vt:lpstr>Budget Discussion Topics</vt:lpstr>
      <vt:lpstr>Budget Discussion Topics</vt:lpstr>
      <vt:lpstr>2025-26 Budget</vt:lpstr>
      <vt:lpstr>2025-26 Expenditures</vt:lpstr>
      <vt:lpstr>Budget Discussion Topics</vt:lpstr>
      <vt:lpstr>Budgeting for Staff</vt:lpstr>
      <vt:lpstr>Budgeting for Staff</vt:lpstr>
      <vt:lpstr>Employment Contracts</vt:lpstr>
      <vt:lpstr>Contract Expiration Dates</vt:lpstr>
      <vt:lpstr>Employee Counts</vt:lpstr>
      <vt:lpstr>Budgeting for Staff</vt:lpstr>
      <vt:lpstr>Kindergarten Enrollments</vt:lpstr>
      <vt:lpstr>Kindergarten Enrollments</vt:lpstr>
      <vt:lpstr>Kindergarten Enrollments</vt:lpstr>
      <vt:lpstr>Twelfth Grade Enrollments</vt:lpstr>
      <vt:lpstr>Enrollment Trend</vt:lpstr>
      <vt:lpstr>Total Enrollment – 1954 through 2024</vt:lpstr>
      <vt:lpstr>Budgeting for Staff</vt:lpstr>
      <vt:lpstr>Budget Components</vt:lpstr>
      <vt:lpstr>Budget Components</vt:lpstr>
      <vt:lpstr>Budget Components</vt:lpstr>
      <vt:lpstr>Budget Components</vt:lpstr>
      <vt:lpstr>Budget Discussion Topics</vt:lpstr>
      <vt:lpstr>Expenses: Employee Benefits</vt:lpstr>
      <vt:lpstr>Expenses: Employee Benefits</vt:lpstr>
      <vt:lpstr>Healthcare Expenses – Key Drivers</vt:lpstr>
      <vt:lpstr>Healthcare Expenses</vt:lpstr>
      <vt:lpstr>Healthcare Expenses</vt:lpstr>
      <vt:lpstr>Healthcare Expenses</vt:lpstr>
      <vt:lpstr>Pension Expenses</vt:lpstr>
      <vt:lpstr>TRS – Impacts to the ECR*</vt:lpstr>
      <vt:lpstr>TRS – Impacts to the ECR*</vt:lpstr>
      <vt:lpstr>TRS – Impacts to the ECR*</vt:lpstr>
      <vt:lpstr>TRS – Impacts to the ECR*</vt:lpstr>
      <vt:lpstr>TRS – Impacts to the ECR*</vt:lpstr>
      <vt:lpstr>History of TRS Contribution Rates</vt:lpstr>
      <vt:lpstr>History of TRS Rates – Yearly Spikes</vt:lpstr>
      <vt:lpstr>TRS Expenses</vt:lpstr>
      <vt:lpstr>History of ERS Contribution Rates</vt:lpstr>
      <vt:lpstr>History of ERS Rates – Yearly Spikes</vt:lpstr>
      <vt:lpstr>ERS Expenses</vt:lpstr>
      <vt:lpstr>Social Security Expenses</vt:lpstr>
      <vt:lpstr>Unemployment Expenses</vt:lpstr>
      <vt:lpstr>Dental Expenses</vt:lpstr>
      <vt:lpstr>Optical Expenses</vt:lpstr>
      <vt:lpstr>Life Insurance Expenses</vt:lpstr>
      <vt:lpstr>Workers’ Compensation Expenses</vt:lpstr>
      <vt:lpstr>Disability Expenses</vt:lpstr>
      <vt:lpstr>Budget Discussion Topics</vt:lpstr>
      <vt:lpstr>Transportation</vt:lpstr>
      <vt:lpstr>Transportation</vt:lpstr>
      <vt:lpstr>Transportation Expenses</vt:lpstr>
      <vt:lpstr>Future Transportation Woes</vt:lpstr>
      <vt:lpstr>Costly Rush to Electrify School Buses</vt:lpstr>
      <vt:lpstr>Costly Rush to Electrify School Buses</vt:lpstr>
      <vt:lpstr>Costly Rush to Electrify School Buses</vt:lpstr>
      <vt:lpstr>ZEV Transition Plan</vt:lpstr>
      <vt:lpstr>ZEV Transition Plan</vt:lpstr>
      <vt:lpstr>ZEV Transition Plan</vt:lpstr>
      <vt:lpstr>Budget Discussion Topics</vt:lpstr>
      <vt:lpstr>Instructional Equipment</vt:lpstr>
      <vt:lpstr>Non-Instructional Equipment</vt:lpstr>
      <vt:lpstr>Budget Discussion Topics</vt:lpstr>
      <vt:lpstr>What’s to come…</vt:lpstr>
      <vt:lpstr>Vote Information</vt:lpstr>
    </vt:vector>
  </TitlesOfParts>
  <Company>HHH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Anne Marie Caliendo</dc:creator>
  <cp:lastModifiedBy>Anne Marie Marrone Caliendo</cp:lastModifiedBy>
  <cp:revision>953</cp:revision>
  <cp:lastPrinted>2017-03-06T23:23:07Z</cp:lastPrinted>
  <dcterms:created xsi:type="dcterms:W3CDTF">2006-03-06T18:03:47Z</dcterms:created>
  <dcterms:modified xsi:type="dcterms:W3CDTF">2025-04-02T19:52:28Z</dcterms:modified>
</cp:coreProperties>
</file>