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9B7_D0DC411A.xml" ContentType="application/vnd.ms-powerpoint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14_771A0084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9" r:id="rId6"/>
    <p:sldId id="263" r:id="rId7"/>
    <p:sldId id="257" r:id="rId8"/>
    <p:sldId id="261" r:id="rId9"/>
    <p:sldId id="272" r:id="rId10"/>
    <p:sldId id="273" r:id="rId11"/>
    <p:sldId id="274" r:id="rId12"/>
    <p:sldId id="6590" r:id="rId13"/>
    <p:sldId id="6588" r:id="rId14"/>
    <p:sldId id="6583" r:id="rId15"/>
    <p:sldId id="6589" r:id="rId16"/>
    <p:sldId id="275" r:id="rId17"/>
    <p:sldId id="276" r:id="rId18"/>
    <p:sldId id="27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D31E24-6B01-4D8D-045E-2EFEF079AB2A}" name="Merritt, Angela M (DSHS/OOS/DVR)" initials="M(" userId="S::angela.merritt@dshs.wa.gov::90b99aaf-aa61-4186-823e-deaea27b3a7c" providerId="AD"/>
  <p188:author id="{315141B2-301A-A719-F85E-2785FD2E6DAF}" name="Armstrong, Jessica  (DSHS/OOS/DVR)" initials="JA" userId="S::Jessica.Armstrong1@dshs.wa.gov::99027cd5-dfbe-48b2-9298-bf6eefb92555" providerId="AD"/>
  <p188:author id="{89A64CBD-6003-CAA5-2295-CFC37C529C47}" name="Potter, Steven E (DSHS/OOS/DVR)" initials="SP" userId="S::Steven.Potter@dshs.wa.gov::e5c0a7c5-33e7-488d-bae6-bc27e58b16ac" providerId="AD"/>
  <p188:author id="{AAB83BD5-0447-8D12-D861-20BD6F477CC2}" name="Martin, Ann (DSHS/OOS/DVR)" initials="M(" userId="S::ann.martin@dshs.wa.gov::04729874-e267-4637-9671-c0115d672343" providerId="AD"/>
  <p188:author id="{F945BEDD-2090-C714-B92D-49208A4BDED6}" name="Armstrong, Jessica  (DSHS/OOS/DVR)" initials="A(" userId="S::jessica.armstrong1@dshs.wa.gov::99027cd5-dfbe-48b2-9298-bf6eefb925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A5F"/>
    <a:srgbClr val="3962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91934-4A89-2045-6F51-3E9D5051C6EE}" v="5" dt="2024-09-24T22:11:32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94604" autoAdjust="0"/>
  </p:normalViewPr>
  <p:slideViewPr>
    <p:cSldViewPr snapToGrid="0">
      <p:cViewPr varScale="1">
        <p:scale>
          <a:sx n="68" d="100"/>
          <a:sy n="68" d="100"/>
        </p:scale>
        <p:origin x="97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omments/modernComment_19B7_D0DC41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751DC6F-CBB0-472E-8E0D-585607434FCE}" authorId="{AAB83BD5-0447-8D12-D861-20BD6F477CC2}" status="resolved" created="2024-09-06T22:28:41.159" complete="100000">
    <pc:sldMkLst xmlns:pc="http://schemas.microsoft.com/office/powerpoint/2013/main/command">
      <pc:docMk/>
      <pc:sldMk cId="3504095514" sldId="6583"/>
    </pc:sldMkLst>
    <p188:txBody>
      <a:bodyPr/>
      <a:lstStyle/>
      <a:p>
        <a:r>
          <a:rPr lang="en-US"/>
          <a:t>Cap I, P and E in bullet one</a:t>
        </a:r>
      </a:p>
    </p188:txBody>
  </p188:cm>
</p188:cmLst>
</file>

<file path=ppt/comments/modernComment_114_771A00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508FF1A-145E-424C-BA5C-B758BCCE0F32}" authorId="{AAB83BD5-0447-8D12-D861-20BD6F477CC2}" status="resolved" created="2024-09-06T22:26:54.939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98192772" sldId="276"/>
      <ac:spMk id="5" creationId="{F36B4510-F4F4-2632-5965-099FBF7E128B}"/>
    </ac:deMkLst>
    <p188:txBody>
      <a:bodyPr/>
      <a:lstStyle/>
      <a:p>
        <a:r>
          <a:rPr lang="en-US"/>
          <a:t>I think you should use Individual Plan for Employment instead of IPE in bullet 2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09-16T16:33:06.756" authorId="{F945BEDD-2090-C714-B92D-49208A4BDED6}"/>
          </p223:rxn>
        </p223:reaction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8AB34C-2E05-4B7B-910D-E0E7A1B4E211}" type="doc">
      <dgm:prSet loTypeId="urn:microsoft.com/office/officeart/2005/8/layout/process4" loCatId="process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en-US"/>
        </a:p>
      </dgm:t>
    </dgm:pt>
    <dgm:pt modelId="{1CD96E21-655D-4EBF-A97E-00DD93854195}">
      <dgm:prSet/>
      <dgm:spPr/>
      <dgm:t>
        <a:bodyPr/>
        <a:lstStyle/>
        <a:p>
          <a:r>
            <a:rPr lang="en-US" dirty="0"/>
            <a:t>Application </a:t>
          </a:r>
        </a:p>
      </dgm:t>
    </dgm:pt>
    <dgm:pt modelId="{BF07AF43-BE8C-4612-A8BD-64E5873D4A11}" type="parTrans" cxnId="{ABE096E5-0154-4C46-9681-FF15B3E443AB}">
      <dgm:prSet/>
      <dgm:spPr/>
      <dgm:t>
        <a:bodyPr/>
        <a:lstStyle/>
        <a:p>
          <a:endParaRPr lang="en-US"/>
        </a:p>
      </dgm:t>
    </dgm:pt>
    <dgm:pt modelId="{7B517D2A-D710-4F96-9635-18D6652953CB}" type="sibTrans" cxnId="{ABE096E5-0154-4C46-9681-FF15B3E443AB}">
      <dgm:prSet/>
      <dgm:spPr/>
      <dgm:t>
        <a:bodyPr/>
        <a:lstStyle/>
        <a:p>
          <a:endParaRPr lang="en-US"/>
        </a:p>
      </dgm:t>
    </dgm:pt>
    <dgm:pt modelId="{690F170C-9EDC-4C53-93CB-3272ED0C5B38}">
      <dgm:prSet/>
      <dgm:spPr/>
      <dgm:t>
        <a:bodyPr/>
        <a:lstStyle/>
        <a:p>
          <a:r>
            <a:rPr lang="en-US" dirty="0"/>
            <a:t>Eligibility </a:t>
          </a:r>
        </a:p>
      </dgm:t>
    </dgm:pt>
    <dgm:pt modelId="{AE9CCDCD-7A95-4470-91A8-3F980DC31EB8}" type="parTrans" cxnId="{81FCC1BA-C693-4563-8F51-72F30CA0910A}">
      <dgm:prSet/>
      <dgm:spPr/>
      <dgm:t>
        <a:bodyPr/>
        <a:lstStyle/>
        <a:p>
          <a:endParaRPr lang="en-US"/>
        </a:p>
      </dgm:t>
    </dgm:pt>
    <dgm:pt modelId="{1AD722A2-7ECE-496F-84FB-7301BA045E23}" type="sibTrans" cxnId="{81FCC1BA-C693-4563-8F51-72F30CA0910A}">
      <dgm:prSet/>
      <dgm:spPr/>
      <dgm:t>
        <a:bodyPr/>
        <a:lstStyle/>
        <a:p>
          <a:endParaRPr lang="en-US"/>
        </a:p>
      </dgm:t>
    </dgm:pt>
    <dgm:pt modelId="{9EBF448B-34BA-413A-9697-3231E1ACED84}">
      <dgm:prSet/>
      <dgm:spPr/>
      <dgm:t>
        <a:bodyPr/>
        <a:lstStyle/>
        <a:p>
          <a:r>
            <a:rPr lang="en-US"/>
            <a:t>Vocational Assessment </a:t>
          </a:r>
        </a:p>
      </dgm:t>
    </dgm:pt>
    <dgm:pt modelId="{3A677877-8FCE-4E38-BCF5-89169C9C1B6F}" type="parTrans" cxnId="{F274C918-780F-4FFF-97EC-CC2D2FA071A0}">
      <dgm:prSet/>
      <dgm:spPr/>
      <dgm:t>
        <a:bodyPr/>
        <a:lstStyle/>
        <a:p>
          <a:endParaRPr lang="en-US"/>
        </a:p>
      </dgm:t>
    </dgm:pt>
    <dgm:pt modelId="{6A858ED2-8866-499D-84CC-F72E1EBBF879}" type="sibTrans" cxnId="{F274C918-780F-4FFF-97EC-CC2D2FA071A0}">
      <dgm:prSet/>
      <dgm:spPr/>
      <dgm:t>
        <a:bodyPr/>
        <a:lstStyle/>
        <a:p>
          <a:endParaRPr lang="en-US"/>
        </a:p>
      </dgm:t>
    </dgm:pt>
    <dgm:pt modelId="{015CC3C5-059C-45CD-94B6-C9E18CED6753}">
      <dgm:prSet/>
      <dgm:spPr/>
      <dgm:t>
        <a:bodyPr/>
        <a:lstStyle/>
        <a:p>
          <a:r>
            <a:rPr lang="en-US"/>
            <a:t>Individualize Plan for Employment </a:t>
          </a:r>
        </a:p>
      </dgm:t>
    </dgm:pt>
    <dgm:pt modelId="{637F8E06-AC2A-4D84-8D5F-0C08346952BC}" type="parTrans" cxnId="{747E9E6E-352B-4E4B-92D8-175971B1C3C2}">
      <dgm:prSet/>
      <dgm:spPr/>
      <dgm:t>
        <a:bodyPr/>
        <a:lstStyle/>
        <a:p>
          <a:endParaRPr lang="en-US"/>
        </a:p>
      </dgm:t>
    </dgm:pt>
    <dgm:pt modelId="{E632E557-BD09-4630-95E9-C0633C96DF9A}" type="sibTrans" cxnId="{747E9E6E-352B-4E4B-92D8-175971B1C3C2}">
      <dgm:prSet/>
      <dgm:spPr/>
      <dgm:t>
        <a:bodyPr/>
        <a:lstStyle/>
        <a:p>
          <a:endParaRPr lang="en-US"/>
        </a:p>
      </dgm:t>
    </dgm:pt>
    <dgm:pt modelId="{F65F9E66-76C8-42B8-BCE5-81DBC64553DD}">
      <dgm:prSet/>
      <dgm:spPr/>
      <dgm:t>
        <a:bodyPr/>
        <a:lstStyle/>
        <a:p>
          <a:r>
            <a:rPr lang="en-US"/>
            <a:t>Successful Employment </a:t>
          </a:r>
        </a:p>
      </dgm:t>
    </dgm:pt>
    <dgm:pt modelId="{62290D78-2370-411A-80E0-547D7BCEAF29}" type="parTrans" cxnId="{A669EFEC-9731-460B-B683-E60177D95D2E}">
      <dgm:prSet/>
      <dgm:spPr/>
      <dgm:t>
        <a:bodyPr/>
        <a:lstStyle/>
        <a:p>
          <a:endParaRPr lang="en-US"/>
        </a:p>
      </dgm:t>
    </dgm:pt>
    <dgm:pt modelId="{2B162572-4750-4D7E-8148-8980CA9F5591}" type="sibTrans" cxnId="{A669EFEC-9731-460B-B683-E60177D95D2E}">
      <dgm:prSet/>
      <dgm:spPr/>
      <dgm:t>
        <a:bodyPr/>
        <a:lstStyle/>
        <a:p>
          <a:endParaRPr lang="en-US"/>
        </a:p>
      </dgm:t>
    </dgm:pt>
    <dgm:pt modelId="{76B56BA4-9BD3-4BA6-B4F2-A87564205914}">
      <dgm:prSet/>
      <dgm:spPr/>
      <dgm:t>
        <a:bodyPr/>
        <a:lstStyle/>
        <a:p>
          <a:r>
            <a:rPr lang="en-US"/>
            <a:t>Case Closure </a:t>
          </a:r>
        </a:p>
      </dgm:t>
    </dgm:pt>
    <dgm:pt modelId="{A027F5E9-A57F-4861-90C1-E8AFCBFFD3C5}" type="parTrans" cxnId="{99338DED-16F5-4EE0-B00D-B3C78AB1DEE0}">
      <dgm:prSet/>
      <dgm:spPr/>
      <dgm:t>
        <a:bodyPr/>
        <a:lstStyle/>
        <a:p>
          <a:endParaRPr lang="en-US"/>
        </a:p>
      </dgm:t>
    </dgm:pt>
    <dgm:pt modelId="{C87D65E2-3DB7-48A2-B464-DC160EA35F4A}" type="sibTrans" cxnId="{99338DED-16F5-4EE0-B00D-B3C78AB1DEE0}">
      <dgm:prSet/>
      <dgm:spPr/>
      <dgm:t>
        <a:bodyPr/>
        <a:lstStyle/>
        <a:p>
          <a:endParaRPr lang="en-US"/>
        </a:p>
      </dgm:t>
    </dgm:pt>
    <dgm:pt modelId="{D7D8BC8D-892C-4353-9917-56FD19A46FF9}" type="pres">
      <dgm:prSet presAssocID="{728AB34C-2E05-4B7B-910D-E0E7A1B4E211}" presName="Name0" presStyleCnt="0">
        <dgm:presLayoutVars>
          <dgm:dir/>
          <dgm:animLvl val="lvl"/>
          <dgm:resizeHandles val="exact"/>
        </dgm:presLayoutVars>
      </dgm:prSet>
      <dgm:spPr/>
    </dgm:pt>
    <dgm:pt modelId="{43AE2600-F981-4529-AB0C-C3F5331BC880}" type="pres">
      <dgm:prSet presAssocID="{76B56BA4-9BD3-4BA6-B4F2-A87564205914}" presName="boxAndChildren" presStyleCnt="0"/>
      <dgm:spPr/>
    </dgm:pt>
    <dgm:pt modelId="{C303E236-7892-40AB-811D-4071A4C34A1B}" type="pres">
      <dgm:prSet presAssocID="{76B56BA4-9BD3-4BA6-B4F2-A87564205914}" presName="parentTextBox" presStyleLbl="node1" presStyleIdx="0" presStyleCnt="6"/>
      <dgm:spPr/>
    </dgm:pt>
    <dgm:pt modelId="{97BDF83D-0F8B-41C6-B8BC-4736E8617A72}" type="pres">
      <dgm:prSet presAssocID="{2B162572-4750-4D7E-8148-8980CA9F5591}" presName="sp" presStyleCnt="0"/>
      <dgm:spPr/>
    </dgm:pt>
    <dgm:pt modelId="{3F13CA40-AB3D-455A-A8CD-DF7353B5B84C}" type="pres">
      <dgm:prSet presAssocID="{F65F9E66-76C8-42B8-BCE5-81DBC64553DD}" presName="arrowAndChildren" presStyleCnt="0"/>
      <dgm:spPr/>
    </dgm:pt>
    <dgm:pt modelId="{85A87390-D737-42A1-9782-CFCECCED67C5}" type="pres">
      <dgm:prSet presAssocID="{F65F9E66-76C8-42B8-BCE5-81DBC64553DD}" presName="parentTextArrow" presStyleLbl="node1" presStyleIdx="1" presStyleCnt="6"/>
      <dgm:spPr/>
    </dgm:pt>
    <dgm:pt modelId="{7319C1F0-007A-4807-9949-D442F940D946}" type="pres">
      <dgm:prSet presAssocID="{E632E557-BD09-4630-95E9-C0633C96DF9A}" presName="sp" presStyleCnt="0"/>
      <dgm:spPr/>
    </dgm:pt>
    <dgm:pt modelId="{D1238FB5-E88D-4944-BB63-6AABE6BAC891}" type="pres">
      <dgm:prSet presAssocID="{015CC3C5-059C-45CD-94B6-C9E18CED6753}" presName="arrowAndChildren" presStyleCnt="0"/>
      <dgm:spPr/>
    </dgm:pt>
    <dgm:pt modelId="{E26A21C5-8E6D-4996-BC68-C9ED591FB2F1}" type="pres">
      <dgm:prSet presAssocID="{015CC3C5-059C-45CD-94B6-C9E18CED6753}" presName="parentTextArrow" presStyleLbl="node1" presStyleIdx="2" presStyleCnt="6"/>
      <dgm:spPr/>
    </dgm:pt>
    <dgm:pt modelId="{036ACD18-E413-4475-995A-C7E6E6E2FB0B}" type="pres">
      <dgm:prSet presAssocID="{6A858ED2-8866-499D-84CC-F72E1EBBF879}" presName="sp" presStyleCnt="0"/>
      <dgm:spPr/>
    </dgm:pt>
    <dgm:pt modelId="{7AB30256-40A1-45ED-8666-3AB93A3EB699}" type="pres">
      <dgm:prSet presAssocID="{9EBF448B-34BA-413A-9697-3231E1ACED84}" presName="arrowAndChildren" presStyleCnt="0"/>
      <dgm:spPr/>
    </dgm:pt>
    <dgm:pt modelId="{C9368D63-DC73-403D-A1AF-920D924CB6BC}" type="pres">
      <dgm:prSet presAssocID="{9EBF448B-34BA-413A-9697-3231E1ACED84}" presName="parentTextArrow" presStyleLbl="node1" presStyleIdx="3" presStyleCnt="6"/>
      <dgm:spPr/>
    </dgm:pt>
    <dgm:pt modelId="{D7E2654F-D717-487A-A802-05ABDDF23E08}" type="pres">
      <dgm:prSet presAssocID="{1AD722A2-7ECE-496F-84FB-7301BA045E23}" presName="sp" presStyleCnt="0"/>
      <dgm:spPr/>
    </dgm:pt>
    <dgm:pt modelId="{20C8A7D8-45A8-47A7-9251-05878DA12471}" type="pres">
      <dgm:prSet presAssocID="{690F170C-9EDC-4C53-93CB-3272ED0C5B38}" presName="arrowAndChildren" presStyleCnt="0"/>
      <dgm:spPr/>
    </dgm:pt>
    <dgm:pt modelId="{87A1E387-72EC-44DC-B6B5-C005AA0F32CB}" type="pres">
      <dgm:prSet presAssocID="{690F170C-9EDC-4C53-93CB-3272ED0C5B38}" presName="parentTextArrow" presStyleLbl="node1" presStyleIdx="4" presStyleCnt="6"/>
      <dgm:spPr/>
    </dgm:pt>
    <dgm:pt modelId="{BBCD55CD-510E-42F4-A3A2-F2FE89AD0584}" type="pres">
      <dgm:prSet presAssocID="{7B517D2A-D710-4F96-9635-18D6652953CB}" presName="sp" presStyleCnt="0"/>
      <dgm:spPr/>
    </dgm:pt>
    <dgm:pt modelId="{331EB9F5-35F8-4E4A-B02E-CC2A81111095}" type="pres">
      <dgm:prSet presAssocID="{1CD96E21-655D-4EBF-A97E-00DD93854195}" presName="arrowAndChildren" presStyleCnt="0"/>
      <dgm:spPr/>
    </dgm:pt>
    <dgm:pt modelId="{E5B41CF8-3C56-418B-8E3D-7789DE110841}" type="pres">
      <dgm:prSet presAssocID="{1CD96E21-655D-4EBF-A97E-00DD93854195}" presName="parentTextArrow" presStyleLbl="node1" presStyleIdx="5" presStyleCnt="6"/>
      <dgm:spPr/>
    </dgm:pt>
  </dgm:ptLst>
  <dgm:cxnLst>
    <dgm:cxn modelId="{E84E3218-BE2F-4B3D-B2FD-608BDF521728}" type="presOf" srcId="{728AB34C-2E05-4B7B-910D-E0E7A1B4E211}" destId="{D7D8BC8D-892C-4353-9917-56FD19A46FF9}" srcOrd="0" destOrd="0" presId="urn:microsoft.com/office/officeart/2005/8/layout/process4"/>
    <dgm:cxn modelId="{F274C918-780F-4FFF-97EC-CC2D2FA071A0}" srcId="{728AB34C-2E05-4B7B-910D-E0E7A1B4E211}" destId="{9EBF448B-34BA-413A-9697-3231E1ACED84}" srcOrd="2" destOrd="0" parTransId="{3A677877-8FCE-4E38-BCF5-89169C9C1B6F}" sibTransId="{6A858ED2-8866-499D-84CC-F72E1EBBF879}"/>
    <dgm:cxn modelId="{FAAEF718-8482-438C-93BB-AA89E1107FE9}" type="presOf" srcId="{690F170C-9EDC-4C53-93CB-3272ED0C5B38}" destId="{87A1E387-72EC-44DC-B6B5-C005AA0F32CB}" srcOrd="0" destOrd="0" presId="urn:microsoft.com/office/officeart/2005/8/layout/process4"/>
    <dgm:cxn modelId="{B196CE20-2486-44A5-8AB7-FD1357575823}" type="presOf" srcId="{76B56BA4-9BD3-4BA6-B4F2-A87564205914}" destId="{C303E236-7892-40AB-811D-4071A4C34A1B}" srcOrd="0" destOrd="0" presId="urn:microsoft.com/office/officeart/2005/8/layout/process4"/>
    <dgm:cxn modelId="{747E9E6E-352B-4E4B-92D8-175971B1C3C2}" srcId="{728AB34C-2E05-4B7B-910D-E0E7A1B4E211}" destId="{015CC3C5-059C-45CD-94B6-C9E18CED6753}" srcOrd="3" destOrd="0" parTransId="{637F8E06-AC2A-4D84-8D5F-0C08346952BC}" sibTransId="{E632E557-BD09-4630-95E9-C0633C96DF9A}"/>
    <dgm:cxn modelId="{2F3F8476-75BD-4890-9948-56E03FF4B2DC}" type="presOf" srcId="{1CD96E21-655D-4EBF-A97E-00DD93854195}" destId="{E5B41CF8-3C56-418B-8E3D-7789DE110841}" srcOrd="0" destOrd="0" presId="urn:microsoft.com/office/officeart/2005/8/layout/process4"/>
    <dgm:cxn modelId="{873874B0-5FE1-4B9F-AE61-4345B173A405}" type="presOf" srcId="{F65F9E66-76C8-42B8-BCE5-81DBC64553DD}" destId="{85A87390-D737-42A1-9782-CFCECCED67C5}" srcOrd="0" destOrd="0" presId="urn:microsoft.com/office/officeart/2005/8/layout/process4"/>
    <dgm:cxn modelId="{81FCC1BA-C693-4563-8F51-72F30CA0910A}" srcId="{728AB34C-2E05-4B7B-910D-E0E7A1B4E211}" destId="{690F170C-9EDC-4C53-93CB-3272ED0C5B38}" srcOrd="1" destOrd="0" parTransId="{AE9CCDCD-7A95-4470-91A8-3F980DC31EB8}" sibTransId="{1AD722A2-7ECE-496F-84FB-7301BA045E23}"/>
    <dgm:cxn modelId="{54A6D8D4-55DC-4AD1-97F5-5EDBE703893C}" type="presOf" srcId="{015CC3C5-059C-45CD-94B6-C9E18CED6753}" destId="{E26A21C5-8E6D-4996-BC68-C9ED591FB2F1}" srcOrd="0" destOrd="0" presId="urn:microsoft.com/office/officeart/2005/8/layout/process4"/>
    <dgm:cxn modelId="{BDFD99E4-7C06-4968-ABAE-D59B05C88CEA}" type="presOf" srcId="{9EBF448B-34BA-413A-9697-3231E1ACED84}" destId="{C9368D63-DC73-403D-A1AF-920D924CB6BC}" srcOrd="0" destOrd="0" presId="urn:microsoft.com/office/officeart/2005/8/layout/process4"/>
    <dgm:cxn modelId="{ABE096E5-0154-4C46-9681-FF15B3E443AB}" srcId="{728AB34C-2E05-4B7B-910D-E0E7A1B4E211}" destId="{1CD96E21-655D-4EBF-A97E-00DD93854195}" srcOrd="0" destOrd="0" parTransId="{BF07AF43-BE8C-4612-A8BD-64E5873D4A11}" sibTransId="{7B517D2A-D710-4F96-9635-18D6652953CB}"/>
    <dgm:cxn modelId="{A669EFEC-9731-460B-B683-E60177D95D2E}" srcId="{728AB34C-2E05-4B7B-910D-E0E7A1B4E211}" destId="{F65F9E66-76C8-42B8-BCE5-81DBC64553DD}" srcOrd="4" destOrd="0" parTransId="{62290D78-2370-411A-80E0-547D7BCEAF29}" sibTransId="{2B162572-4750-4D7E-8148-8980CA9F5591}"/>
    <dgm:cxn modelId="{99338DED-16F5-4EE0-B00D-B3C78AB1DEE0}" srcId="{728AB34C-2E05-4B7B-910D-E0E7A1B4E211}" destId="{76B56BA4-9BD3-4BA6-B4F2-A87564205914}" srcOrd="5" destOrd="0" parTransId="{A027F5E9-A57F-4861-90C1-E8AFCBFFD3C5}" sibTransId="{C87D65E2-3DB7-48A2-B464-DC160EA35F4A}"/>
    <dgm:cxn modelId="{EB3E6DBE-D6BC-4F8D-B58E-B54CE5474DE6}" type="presParOf" srcId="{D7D8BC8D-892C-4353-9917-56FD19A46FF9}" destId="{43AE2600-F981-4529-AB0C-C3F5331BC880}" srcOrd="0" destOrd="0" presId="urn:microsoft.com/office/officeart/2005/8/layout/process4"/>
    <dgm:cxn modelId="{7256396F-65A5-438A-A757-987F8F24F3DC}" type="presParOf" srcId="{43AE2600-F981-4529-AB0C-C3F5331BC880}" destId="{C303E236-7892-40AB-811D-4071A4C34A1B}" srcOrd="0" destOrd="0" presId="urn:microsoft.com/office/officeart/2005/8/layout/process4"/>
    <dgm:cxn modelId="{E4C57477-1739-4A2A-8651-80A2D2707861}" type="presParOf" srcId="{D7D8BC8D-892C-4353-9917-56FD19A46FF9}" destId="{97BDF83D-0F8B-41C6-B8BC-4736E8617A72}" srcOrd="1" destOrd="0" presId="urn:microsoft.com/office/officeart/2005/8/layout/process4"/>
    <dgm:cxn modelId="{A0554848-68A3-4954-9EAD-042D060AE646}" type="presParOf" srcId="{D7D8BC8D-892C-4353-9917-56FD19A46FF9}" destId="{3F13CA40-AB3D-455A-A8CD-DF7353B5B84C}" srcOrd="2" destOrd="0" presId="urn:microsoft.com/office/officeart/2005/8/layout/process4"/>
    <dgm:cxn modelId="{3E3383AC-032B-4FB5-93B8-8345E048D604}" type="presParOf" srcId="{3F13CA40-AB3D-455A-A8CD-DF7353B5B84C}" destId="{85A87390-D737-42A1-9782-CFCECCED67C5}" srcOrd="0" destOrd="0" presId="urn:microsoft.com/office/officeart/2005/8/layout/process4"/>
    <dgm:cxn modelId="{7629971F-996B-44DE-B4C8-19CE4DDF277A}" type="presParOf" srcId="{D7D8BC8D-892C-4353-9917-56FD19A46FF9}" destId="{7319C1F0-007A-4807-9949-D442F940D946}" srcOrd="3" destOrd="0" presId="urn:microsoft.com/office/officeart/2005/8/layout/process4"/>
    <dgm:cxn modelId="{66D0B2BE-92F9-4970-B20C-0C42B480B2AF}" type="presParOf" srcId="{D7D8BC8D-892C-4353-9917-56FD19A46FF9}" destId="{D1238FB5-E88D-4944-BB63-6AABE6BAC891}" srcOrd="4" destOrd="0" presId="urn:microsoft.com/office/officeart/2005/8/layout/process4"/>
    <dgm:cxn modelId="{D860955F-52D3-468A-8E08-C7FFED80ABC9}" type="presParOf" srcId="{D1238FB5-E88D-4944-BB63-6AABE6BAC891}" destId="{E26A21C5-8E6D-4996-BC68-C9ED591FB2F1}" srcOrd="0" destOrd="0" presId="urn:microsoft.com/office/officeart/2005/8/layout/process4"/>
    <dgm:cxn modelId="{C303B2FB-390E-4B31-BAEE-12E833E59F82}" type="presParOf" srcId="{D7D8BC8D-892C-4353-9917-56FD19A46FF9}" destId="{036ACD18-E413-4475-995A-C7E6E6E2FB0B}" srcOrd="5" destOrd="0" presId="urn:microsoft.com/office/officeart/2005/8/layout/process4"/>
    <dgm:cxn modelId="{22E0D6BB-AF09-4F1D-8108-780942A65F13}" type="presParOf" srcId="{D7D8BC8D-892C-4353-9917-56FD19A46FF9}" destId="{7AB30256-40A1-45ED-8666-3AB93A3EB699}" srcOrd="6" destOrd="0" presId="urn:microsoft.com/office/officeart/2005/8/layout/process4"/>
    <dgm:cxn modelId="{B55A7A8B-738B-46D5-8491-DA0103846FFA}" type="presParOf" srcId="{7AB30256-40A1-45ED-8666-3AB93A3EB699}" destId="{C9368D63-DC73-403D-A1AF-920D924CB6BC}" srcOrd="0" destOrd="0" presId="urn:microsoft.com/office/officeart/2005/8/layout/process4"/>
    <dgm:cxn modelId="{D5B4134D-A32D-4A32-8789-84222F24D60B}" type="presParOf" srcId="{D7D8BC8D-892C-4353-9917-56FD19A46FF9}" destId="{D7E2654F-D717-487A-A802-05ABDDF23E08}" srcOrd="7" destOrd="0" presId="urn:microsoft.com/office/officeart/2005/8/layout/process4"/>
    <dgm:cxn modelId="{A079B856-1047-4A70-A7D3-14E53C574E10}" type="presParOf" srcId="{D7D8BC8D-892C-4353-9917-56FD19A46FF9}" destId="{20C8A7D8-45A8-47A7-9251-05878DA12471}" srcOrd="8" destOrd="0" presId="urn:microsoft.com/office/officeart/2005/8/layout/process4"/>
    <dgm:cxn modelId="{54890BCF-E50F-48FC-9637-5D7998C0D8C3}" type="presParOf" srcId="{20C8A7D8-45A8-47A7-9251-05878DA12471}" destId="{87A1E387-72EC-44DC-B6B5-C005AA0F32CB}" srcOrd="0" destOrd="0" presId="urn:microsoft.com/office/officeart/2005/8/layout/process4"/>
    <dgm:cxn modelId="{3DBAD655-E2D7-4512-A80B-647ACD156771}" type="presParOf" srcId="{D7D8BC8D-892C-4353-9917-56FD19A46FF9}" destId="{BBCD55CD-510E-42F4-A3A2-F2FE89AD0584}" srcOrd="9" destOrd="0" presId="urn:microsoft.com/office/officeart/2005/8/layout/process4"/>
    <dgm:cxn modelId="{592D2342-038C-4AEB-9546-98B6E606F0A2}" type="presParOf" srcId="{D7D8BC8D-892C-4353-9917-56FD19A46FF9}" destId="{331EB9F5-35F8-4E4A-B02E-CC2A81111095}" srcOrd="10" destOrd="0" presId="urn:microsoft.com/office/officeart/2005/8/layout/process4"/>
    <dgm:cxn modelId="{03361838-56A2-4D1D-B945-9A6FF1BE9263}" type="presParOf" srcId="{331EB9F5-35F8-4E4A-B02E-CC2A81111095}" destId="{E5B41CF8-3C56-418B-8E3D-7789DE110841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70BA56-CD22-430B-96F8-9ED798B63500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C7812A-04C9-4B6E-BD2F-E8D9034C3BA6}">
      <dgm:prSet/>
      <dgm:spPr/>
      <dgm:t>
        <a:bodyPr/>
        <a:lstStyle/>
        <a:p>
          <a:r>
            <a:rPr lang="en-US" dirty="0">
              <a:solidFill>
                <a:schemeClr val="accent6"/>
              </a:solidFill>
            </a:rPr>
            <a:t>A waiting list is a result of a closed priority category or multiple categories.</a:t>
          </a:r>
        </a:p>
      </dgm:t>
    </dgm:pt>
    <dgm:pt modelId="{43A7A7CC-CE19-41D4-9538-486D73DE8B3E}" type="parTrans" cxnId="{7A9D3E27-CEA2-454E-B046-0356A09610A2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75A47CF5-4122-4DEB-B3FF-1D7BCE4ECAF7}" type="sibTrans" cxnId="{7A9D3E27-CEA2-454E-B046-0356A09610A2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3B47A149-AFCB-48E8-A232-A64DD58EDC93}">
      <dgm:prSet/>
      <dgm:spPr/>
      <dgm:t>
        <a:bodyPr/>
        <a:lstStyle/>
        <a:p>
          <a:r>
            <a:rPr lang="en-US" dirty="0">
              <a:solidFill>
                <a:schemeClr val="accent6"/>
              </a:solidFill>
            </a:rPr>
            <a:t>Customers are released from the waiting list based on priority category and the date of application for DVR services.</a:t>
          </a:r>
        </a:p>
      </dgm:t>
    </dgm:pt>
    <dgm:pt modelId="{ED31A564-070C-4454-9580-74E53ADC1AF5}" type="parTrans" cxnId="{33F57B22-46FD-44A4-852D-50A2AB146B8B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9EA2AA4E-C2A2-485E-AC45-9766A5F1119F}" type="sibTrans" cxnId="{33F57B22-46FD-44A4-852D-50A2AB146B8B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7244A8DF-3F79-4B06-89A6-5F5BB9E575BF}">
      <dgm:prSet/>
      <dgm:spPr/>
      <dgm:t>
        <a:bodyPr/>
        <a:lstStyle/>
        <a:p>
          <a:r>
            <a:rPr lang="en-US" dirty="0">
              <a:solidFill>
                <a:schemeClr val="accent6"/>
              </a:solidFill>
            </a:rPr>
            <a:t>Waiting list customers will receive DVR Information &amp; Referral (I&amp;R) services.</a:t>
          </a:r>
        </a:p>
      </dgm:t>
    </dgm:pt>
    <dgm:pt modelId="{EF511F09-27F8-4BF5-A94A-2B58406F8321}" type="parTrans" cxnId="{3F29442D-EBC8-46B6-B34B-0C09B70D80F4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BBAF667C-313A-4711-B11A-FA76154F934B}" type="sibTrans" cxnId="{3F29442D-EBC8-46B6-B34B-0C09B70D80F4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6805E77A-1F0C-48CB-94DD-4C2668E55A3C}">
      <dgm:prSet/>
      <dgm:spPr/>
      <dgm:t>
        <a:bodyPr/>
        <a:lstStyle/>
        <a:p>
          <a:r>
            <a:rPr lang="en-US" dirty="0">
              <a:solidFill>
                <a:schemeClr val="accent6"/>
              </a:solidFill>
            </a:rPr>
            <a:t>Using a waiting list is how DVR manages limited resources.</a:t>
          </a:r>
        </a:p>
      </dgm:t>
    </dgm:pt>
    <dgm:pt modelId="{77C8C478-2184-4AC6-9491-B76FBF5285BC}" type="parTrans" cxnId="{4F9BD442-912B-4EDB-8337-6C55347B526E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38202350-3AFB-48CD-9F73-6500C6D64954}" type="sibTrans" cxnId="{4F9BD442-912B-4EDB-8337-6C55347B526E}">
      <dgm:prSet/>
      <dgm:spPr/>
      <dgm:t>
        <a:bodyPr/>
        <a:lstStyle/>
        <a:p>
          <a:endParaRPr lang="en-US">
            <a:solidFill>
              <a:schemeClr val="accent6"/>
            </a:solidFill>
          </a:endParaRPr>
        </a:p>
      </dgm:t>
    </dgm:pt>
    <dgm:pt modelId="{142CE686-AEF5-455B-BFF5-5D9B58233774}" type="pres">
      <dgm:prSet presAssocID="{B170BA56-CD22-430B-96F8-9ED798B63500}" presName="Name0" presStyleCnt="0">
        <dgm:presLayoutVars>
          <dgm:dir/>
          <dgm:resizeHandles val="exact"/>
        </dgm:presLayoutVars>
      </dgm:prSet>
      <dgm:spPr/>
    </dgm:pt>
    <dgm:pt modelId="{12C19B44-B554-43BA-B2A9-11C93B9DD708}" type="pres">
      <dgm:prSet presAssocID="{F6C7812A-04C9-4B6E-BD2F-E8D9034C3BA6}" presName="Name5" presStyleLbl="vennNode1" presStyleIdx="0" presStyleCnt="4">
        <dgm:presLayoutVars>
          <dgm:bulletEnabled val="1"/>
        </dgm:presLayoutVars>
      </dgm:prSet>
      <dgm:spPr/>
    </dgm:pt>
    <dgm:pt modelId="{EE8F2BF8-B095-486C-A4DE-7747FF229960}" type="pres">
      <dgm:prSet presAssocID="{75A47CF5-4122-4DEB-B3FF-1D7BCE4ECAF7}" presName="space" presStyleCnt="0"/>
      <dgm:spPr/>
    </dgm:pt>
    <dgm:pt modelId="{F9293F07-60F2-47FB-BF1D-A3A86E5184E5}" type="pres">
      <dgm:prSet presAssocID="{3B47A149-AFCB-48E8-A232-A64DD58EDC93}" presName="Name5" presStyleLbl="vennNode1" presStyleIdx="1" presStyleCnt="4">
        <dgm:presLayoutVars>
          <dgm:bulletEnabled val="1"/>
        </dgm:presLayoutVars>
      </dgm:prSet>
      <dgm:spPr/>
    </dgm:pt>
    <dgm:pt modelId="{BE733B38-B8F7-494D-BFD3-27642E2F1669}" type="pres">
      <dgm:prSet presAssocID="{9EA2AA4E-C2A2-485E-AC45-9766A5F1119F}" presName="space" presStyleCnt="0"/>
      <dgm:spPr/>
    </dgm:pt>
    <dgm:pt modelId="{1D2864D1-34D6-4D1A-90A9-232188B0E97A}" type="pres">
      <dgm:prSet presAssocID="{7244A8DF-3F79-4B06-89A6-5F5BB9E575BF}" presName="Name5" presStyleLbl="vennNode1" presStyleIdx="2" presStyleCnt="4">
        <dgm:presLayoutVars>
          <dgm:bulletEnabled val="1"/>
        </dgm:presLayoutVars>
      </dgm:prSet>
      <dgm:spPr/>
    </dgm:pt>
    <dgm:pt modelId="{23030F5C-5978-4DB5-9732-22B65EFFD25A}" type="pres">
      <dgm:prSet presAssocID="{BBAF667C-313A-4711-B11A-FA76154F934B}" presName="space" presStyleCnt="0"/>
      <dgm:spPr/>
    </dgm:pt>
    <dgm:pt modelId="{88DAD207-C75B-4373-A7DF-CFE46976C732}" type="pres">
      <dgm:prSet presAssocID="{6805E77A-1F0C-48CB-94DD-4C2668E55A3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33F57B22-46FD-44A4-852D-50A2AB146B8B}" srcId="{B170BA56-CD22-430B-96F8-9ED798B63500}" destId="{3B47A149-AFCB-48E8-A232-A64DD58EDC93}" srcOrd="1" destOrd="0" parTransId="{ED31A564-070C-4454-9580-74E53ADC1AF5}" sibTransId="{9EA2AA4E-C2A2-485E-AC45-9766A5F1119F}"/>
    <dgm:cxn modelId="{7A9D3E27-CEA2-454E-B046-0356A09610A2}" srcId="{B170BA56-CD22-430B-96F8-9ED798B63500}" destId="{F6C7812A-04C9-4B6E-BD2F-E8D9034C3BA6}" srcOrd="0" destOrd="0" parTransId="{43A7A7CC-CE19-41D4-9538-486D73DE8B3E}" sibTransId="{75A47CF5-4122-4DEB-B3FF-1D7BCE4ECAF7}"/>
    <dgm:cxn modelId="{3F29442D-EBC8-46B6-B34B-0C09B70D80F4}" srcId="{B170BA56-CD22-430B-96F8-9ED798B63500}" destId="{7244A8DF-3F79-4B06-89A6-5F5BB9E575BF}" srcOrd="2" destOrd="0" parTransId="{EF511F09-27F8-4BF5-A94A-2B58406F8321}" sibTransId="{BBAF667C-313A-4711-B11A-FA76154F934B}"/>
    <dgm:cxn modelId="{4F9BD442-912B-4EDB-8337-6C55347B526E}" srcId="{B170BA56-CD22-430B-96F8-9ED798B63500}" destId="{6805E77A-1F0C-48CB-94DD-4C2668E55A3C}" srcOrd="3" destOrd="0" parTransId="{77C8C478-2184-4AC6-9491-B76FBF5285BC}" sibTransId="{38202350-3AFB-48CD-9F73-6500C6D64954}"/>
    <dgm:cxn modelId="{A067894C-20F1-4647-B4C1-EC75D4C4FF2E}" type="presOf" srcId="{3B47A149-AFCB-48E8-A232-A64DD58EDC93}" destId="{F9293F07-60F2-47FB-BF1D-A3A86E5184E5}" srcOrd="0" destOrd="0" presId="urn:microsoft.com/office/officeart/2005/8/layout/venn3"/>
    <dgm:cxn modelId="{8C8B894D-93CC-498F-9E65-DE8232A9D139}" type="presOf" srcId="{6805E77A-1F0C-48CB-94DD-4C2668E55A3C}" destId="{88DAD207-C75B-4373-A7DF-CFE46976C732}" srcOrd="0" destOrd="0" presId="urn:microsoft.com/office/officeart/2005/8/layout/venn3"/>
    <dgm:cxn modelId="{E9254478-49C8-42DE-B9C5-C8FCF3CC2947}" type="presOf" srcId="{B170BA56-CD22-430B-96F8-9ED798B63500}" destId="{142CE686-AEF5-455B-BFF5-5D9B58233774}" srcOrd="0" destOrd="0" presId="urn:microsoft.com/office/officeart/2005/8/layout/venn3"/>
    <dgm:cxn modelId="{0B14C45A-39C1-480C-A5E7-036B12AEAB7E}" type="presOf" srcId="{F6C7812A-04C9-4B6E-BD2F-E8D9034C3BA6}" destId="{12C19B44-B554-43BA-B2A9-11C93B9DD708}" srcOrd="0" destOrd="0" presId="urn:microsoft.com/office/officeart/2005/8/layout/venn3"/>
    <dgm:cxn modelId="{46B42982-FC0F-4264-B378-C20D001B1F41}" type="presOf" srcId="{7244A8DF-3F79-4B06-89A6-5F5BB9E575BF}" destId="{1D2864D1-34D6-4D1A-90A9-232188B0E97A}" srcOrd="0" destOrd="0" presId="urn:microsoft.com/office/officeart/2005/8/layout/venn3"/>
    <dgm:cxn modelId="{E39BC0A8-A852-4401-B98C-210F056B2F52}" type="presParOf" srcId="{142CE686-AEF5-455B-BFF5-5D9B58233774}" destId="{12C19B44-B554-43BA-B2A9-11C93B9DD708}" srcOrd="0" destOrd="0" presId="urn:microsoft.com/office/officeart/2005/8/layout/venn3"/>
    <dgm:cxn modelId="{A20A45F4-2068-4139-9236-1C78B79F0081}" type="presParOf" srcId="{142CE686-AEF5-455B-BFF5-5D9B58233774}" destId="{EE8F2BF8-B095-486C-A4DE-7747FF229960}" srcOrd="1" destOrd="0" presId="urn:microsoft.com/office/officeart/2005/8/layout/venn3"/>
    <dgm:cxn modelId="{35DA2E2F-0366-4AC6-8059-4E0D3E43A713}" type="presParOf" srcId="{142CE686-AEF5-455B-BFF5-5D9B58233774}" destId="{F9293F07-60F2-47FB-BF1D-A3A86E5184E5}" srcOrd="2" destOrd="0" presId="urn:microsoft.com/office/officeart/2005/8/layout/venn3"/>
    <dgm:cxn modelId="{C37F7579-FC81-40A0-83E5-3CE8E8B50B3A}" type="presParOf" srcId="{142CE686-AEF5-455B-BFF5-5D9B58233774}" destId="{BE733B38-B8F7-494D-BFD3-27642E2F1669}" srcOrd="3" destOrd="0" presId="urn:microsoft.com/office/officeart/2005/8/layout/venn3"/>
    <dgm:cxn modelId="{EF45F61D-B2F7-4FF6-9383-55A64C9F91B7}" type="presParOf" srcId="{142CE686-AEF5-455B-BFF5-5D9B58233774}" destId="{1D2864D1-34D6-4D1A-90A9-232188B0E97A}" srcOrd="4" destOrd="0" presId="urn:microsoft.com/office/officeart/2005/8/layout/venn3"/>
    <dgm:cxn modelId="{1337540C-3D9F-4159-B6EB-97FE03BCE055}" type="presParOf" srcId="{142CE686-AEF5-455B-BFF5-5D9B58233774}" destId="{23030F5C-5978-4DB5-9732-22B65EFFD25A}" srcOrd="5" destOrd="0" presId="urn:microsoft.com/office/officeart/2005/8/layout/venn3"/>
    <dgm:cxn modelId="{062E52C4-B43F-4635-B9DC-A33575B64CA2}" type="presParOf" srcId="{142CE686-AEF5-455B-BFF5-5D9B58233774}" destId="{88DAD207-C75B-4373-A7DF-CFE46976C732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3E236-7892-40AB-811D-4071A4C34A1B}">
      <dsp:nvSpPr>
        <dsp:cNvPr id="0" name=""/>
        <dsp:cNvSpPr/>
      </dsp:nvSpPr>
      <dsp:spPr>
        <a:xfrm>
          <a:off x="0" y="4005619"/>
          <a:ext cx="9095874" cy="525735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Case Closure </a:t>
          </a:r>
        </a:p>
      </dsp:txBody>
      <dsp:txXfrm>
        <a:off x="0" y="4005619"/>
        <a:ext cx="9095874" cy="525735"/>
      </dsp:txXfrm>
    </dsp:sp>
    <dsp:sp modelId="{85A87390-D737-42A1-9782-CFCECCED67C5}">
      <dsp:nvSpPr>
        <dsp:cNvPr id="0" name=""/>
        <dsp:cNvSpPr/>
      </dsp:nvSpPr>
      <dsp:spPr>
        <a:xfrm rot="10800000">
          <a:off x="0" y="3204924"/>
          <a:ext cx="9095874" cy="808580"/>
        </a:xfrm>
        <a:prstGeom prst="upArrowCallout">
          <a:avLst/>
        </a:prstGeom>
        <a:solidFill>
          <a:schemeClr val="accent1">
            <a:shade val="50000"/>
            <a:hueOff val="119920"/>
            <a:satOff val="-9596"/>
            <a:lumOff val="16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Successful Employment </a:t>
          </a:r>
        </a:p>
      </dsp:txBody>
      <dsp:txXfrm rot="10800000">
        <a:off x="0" y="3204924"/>
        <a:ext cx="9095874" cy="525391"/>
      </dsp:txXfrm>
    </dsp:sp>
    <dsp:sp modelId="{E26A21C5-8E6D-4996-BC68-C9ED591FB2F1}">
      <dsp:nvSpPr>
        <dsp:cNvPr id="0" name=""/>
        <dsp:cNvSpPr/>
      </dsp:nvSpPr>
      <dsp:spPr>
        <a:xfrm rot="10800000">
          <a:off x="0" y="2404229"/>
          <a:ext cx="9095874" cy="808580"/>
        </a:xfrm>
        <a:prstGeom prst="upArrowCallout">
          <a:avLst/>
        </a:prstGeom>
        <a:solidFill>
          <a:schemeClr val="accent1">
            <a:shade val="50000"/>
            <a:hueOff val="239839"/>
            <a:satOff val="-19191"/>
            <a:lumOff val="32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Individualize Plan for Employment </a:t>
          </a:r>
        </a:p>
      </dsp:txBody>
      <dsp:txXfrm rot="10800000">
        <a:off x="0" y="2404229"/>
        <a:ext cx="9095874" cy="525391"/>
      </dsp:txXfrm>
    </dsp:sp>
    <dsp:sp modelId="{C9368D63-DC73-403D-A1AF-920D924CB6BC}">
      <dsp:nvSpPr>
        <dsp:cNvPr id="0" name=""/>
        <dsp:cNvSpPr/>
      </dsp:nvSpPr>
      <dsp:spPr>
        <a:xfrm rot="10800000">
          <a:off x="0" y="1603534"/>
          <a:ext cx="9095874" cy="808580"/>
        </a:xfrm>
        <a:prstGeom prst="upArrowCallout">
          <a:avLst/>
        </a:prstGeom>
        <a:solidFill>
          <a:schemeClr val="accent1">
            <a:shade val="50000"/>
            <a:hueOff val="359759"/>
            <a:satOff val="-28787"/>
            <a:lumOff val="49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Vocational Assessment </a:t>
          </a:r>
        </a:p>
      </dsp:txBody>
      <dsp:txXfrm rot="10800000">
        <a:off x="0" y="1603534"/>
        <a:ext cx="9095874" cy="525391"/>
      </dsp:txXfrm>
    </dsp:sp>
    <dsp:sp modelId="{87A1E387-72EC-44DC-B6B5-C005AA0F32CB}">
      <dsp:nvSpPr>
        <dsp:cNvPr id="0" name=""/>
        <dsp:cNvSpPr/>
      </dsp:nvSpPr>
      <dsp:spPr>
        <a:xfrm rot="10800000">
          <a:off x="0" y="802839"/>
          <a:ext cx="9095874" cy="808580"/>
        </a:xfrm>
        <a:prstGeom prst="upArrowCallout">
          <a:avLst/>
        </a:prstGeom>
        <a:solidFill>
          <a:schemeClr val="accent1">
            <a:shade val="50000"/>
            <a:hueOff val="239839"/>
            <a:satOff val="-19191"/>
            <a:lumOff val="32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Eligibility </a:t>
          </a:r>
        </a:p>
      </dsp:txBody>
      <dsp:txXfrm rot="10800000">
        <a:off x="0" y="802839"/>
        <a:ext cx="9095874" cy="525391"/>
      </dsp:txXfrm>
    </dsp:sp>
    <dsp:sp modelId="{E5B41CF8-3C56-418B-8E3D-7789DE110841}">
      <dsp:nvSpPr>
        <dsp:cNvPr id="0" name=""/>
        <dsp:cNvSpPr/>
      </dsp:nvSpPr>
      <dsp:spPr>
        <a:xfrm rot="10800000">
          <a:off x="0" y="2144"/>
          <a:ext cx="9095874" cy="808580"/>
        </a:xfrm>
        <a:prstGeom prst="upArrowCallout">
          <a:avLst/>
        </a:prstGeom>
        <a:solidFill>
          <a:schemeClr val="accent1">
            <a:shade val="50000"/>
            <a:hueOff val="119920"/>
            <a:satOff val="-9596"/>
            <a:lumOff val="16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Application </a:t>
          </a:r>
        </a:p>
      </dsp:txBody>
      <dsp:txXfrm rot="10800000">
        <a:off x="0" y="2144"/>
        <a:ext cx="9095874" cy="5253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C19B44-B554-43BA-B2A9-11C93B9DD708}">
      <dsp:nvSpPr>
        <dsp:cNvPr id="0" name=""/>
        <dsp:cNvSpPr/>
      </dsp:nvSpPr>
      <dsp:spPr>
        <a:xfrm>
          <a:off x="3028" y="533917"/>
          <a:ext cx="3038669" cy="30386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7228" tIns="24130" rIns="1672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6"/>
              </a:solidFill>
            </a:rPr>
            <a:t>A waiting list is a result of a closed priority category or multiple categories.</a:t>
          </a:r>
        </a:p>
      </dsp:txBody>
      <dsp:txXfrm>
        <a:off x="448031" y="978920"/>
        <a:ext cx="2148663" cy="2148663"/>
      </dsp:txXfrm>
    </dsp:sp>
    <dsp:sp modelId="{F9293F07-60F2-47FB-BF1D-A3A86E5184E5}">
      <dsp:nvSpPr>
        <dsp:cNvPr id="0" name=""/>
        <dsp:cNvSpPr/>
      </dsp:nvSpPr>
      <dsp:spPr>
        <a:xfrm>
          <a:off x="2433964" y="533917"/>
          <a:ext cx="3038669" cy="30386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7228" tIns="24130" rIns="1672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6"/>
              </a:solidFill>
            </a:rPr>
            <a:t>Customers are released from the waiting list based on priority category and the date of application for DVR services.</a:t>
          </a:r>
        </a:p>
      </dsp:txBody>
      <dsp:txXfrm>
        <a:off x="2878967" y="978920"/>
        <a:ext cx="2148663" cy="2148663"/>
      </dsp:txXfrm>
    </dsp:sp>
    <dsp:sp modelId="{1D2864D1-34D6-4D1A-90A9-232188B0E97A}">
      <dsp:nvSpPr>
        <dsp:cNvPr id="0" name=""/>
        <dsp:cNvSpPr/>
      </dsp:nvSpPr>
      <dsp:spPr>
        <a:xfrm>
          <a:off x="4864899" y="533917"/>
          <a:ext cx="3038669" cy="30386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7228" tIns="24130" rIns="1672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6"/>
              </a:solidFill>
            </a:rPr>
            <a:t>Waiting list customers will receive DVR Information &amp; Referral (I&amp;R) services.</a:t>
          </a:r>
        </a:p>
      </dsp:txBody>
      <dsp:txXfrm>
        <a:off x="5309902" y="978920"/>
        <a:ext cx="2148663" cy="2148663"/>
      </dsp:txXfrm>
    </dsp:sp>
    <dsp:sp modelId="{88DAD207-C75B-4373-A7DF-CFE46976C732}">
      <dsp:nvSpPr>
        <dsp:cNvPr id="0" name=""/>
        <dsp:cNvSpPr/>
      </dsp:nvSpPr>
      <dsp:spPr>
        <a:xfrm>
          <a:off x="7295835" y="533917"/>
          <a:ext cx="3038669" cy="303866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7228" tIns="24130" rIns="1672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accent6"/>
              </a:solidFill>
            </a:rPr>
            <a:t>Using a waiting list is how DVR manages limited resources.</a:t>
          </a:r>
        </a:p>
      </dsp:txBody>
      <dsp:txXfrm>
        <a:off x="7740838" y="978920"/>
        <a:ext cx="2148663" cy="2148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854A99-29E9-7849-B3EC-48EE03B10AF7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5822E-9E60-E14A-AFE5-3F0D7C3DD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03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>
                <a:latin typeface="Trebuchet MS"/>
              </a:rPr>
              <a:t>DVR is an entity of the Department of Social and Health services, supporting individuals across Washington. </a:t>
            </a:r>
            <a:endParaRPr lang="en-US" baseline="0">
              <a:latin typeface="Trebuchet MS" panose="020B070302020209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2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74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31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1200" u="none" strike="noStrike" cap="none">
              <a:solidFill>
                <a:srgbClr val="000000"/>
              </a:solidFill>
              <a:effectLst/>
              <a:ea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Trebuchet MS" panose="020B070302020209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07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56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830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b="1">
                <a:solidFill>
                  <a:srgbClr val="D06E17"/>
                </a:solidFill>
              </a:rPr>
              <a:t>Eligibility: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/>
              <a:t>The DVR counseling team collects records to document identity, disability, and work status.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/>
              <a:t>If no records about the claimed disabling condition exist, additional medical examinations or tests may be needed to verify or support eligibility.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/>
              <a:t>If there is not enough information available, DVR will pay for required assessments in order to verify or support eligibility. A VR Counselor has up to 60 days to collect and review records that document identity, disability, and work status.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/>
              <a:t>Information provided to DVR is kept confidential. Information is shared with others only with written consent, except in very limited circumstances. If a file includes mental health records, HIV/ AIDS and/or STI test results, diagnosis or treatment, and/or chemical dependency services, specific consent would be required for DVR to release the information.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45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1100"/>
              <a:defRPr/>
            </a:pPr>
            <a:endParaRPr lang="en-US" sz="1200" b="1" u="none" strike="noStrike" cap="none">
              <a:solidFill>
                <a:srgbClr val="000000"/>
              </a:solidFill>
              <a:effectLst/>
              <a:ea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5822E-9E60-E14A-AFE5-3F0D7C3DD9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013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1100"/>
              <a:defRPr/>
            </a:pPr>
            <a:endParaRPr lang="en-US" sz="1200" b="1" u="none" strike="noStrike" cap="none">
              <a:solidFill>
                <a:srgbClr val="000000"/>
              </a:solidFill>
              <a:effectLst/>
              <a:ea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5822E-9E60-E14A-AFE5-3F0D7C3DD9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157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1100"/>
              <a:defRPr/>
            </a:pPr>
            <a:endParaRPr lang="en-US" sz="1200" b="1" u="none" strike="noStrike" cap="none">
              <a:solidFill>
                <a:srgbClr val="000000"/>
              </a:solidFill>
              <a:effectLst/>
              <a:ea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39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0000"/>
              </a:buClr>
              <a:buSzPts val="1100"/>
              <a:defRPr/>
            </a:pPr>
            <a:endParaRPr lang="en-US" sz="1200" b="1" u="none" strike="noStrike" cap="none">
              <a:solidFill>
                <a:srgbClr val="000000"/>
              </a:solidFill>
              <a:effectLst/>
              <a:ea typeface="Arial"/>
              <a:sym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85822E-9E60-E14A-AFE5-3F0D7C3DD9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2891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75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73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75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85822E-9E60-E14A-AFE5-3F0D7C3DD9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1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D475-FD8D-CD4B-8376-7EDB840B7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1D91F3-3EEF-4343-893B-2038ABBEF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DABD0-A2F7-A948-9CE2-362B834E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576AE-67FE-ED46-9892-42EE0CD7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3CE28-36CA-F649-B48F-43703320F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7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2AF47-70D1-3C4C-81C8-F4708A627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34138-A707-2D43-BD34-CF603D9BF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F2075-7952-B84D-A0C8-16046C15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394BA-7C6D-834F-BB76-4AA121130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83767-5373-F440-AC8B-AB8F247B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9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B0559-535C-F349-A1FC-38C6BA5D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C0940-E54B-614E-9FAA-611C1306A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2F688-B26D-E94E-A706-D32F2B56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2E168-F7A5-7747-B9BB-1508D0E1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A3588-F066-E546-ACAB-24FAA361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7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118D-1D28-FC47-8968-A123C68C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C3671-DBD4-CE4A-BA46-D53DB8B97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B4EA3-3CF1-514B-896C-E14B82A42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A649D-AC47-9D4E-9F66-BCD263A9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33AE07-CE14-5642-84CF-860EABCE6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2260E-B7B0-8046-99B1-6D2A9FF0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55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32D4-A502-924D-A71C-BC61F853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016C5-D0D5-8B42-A648-21AA6FADC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C32A9-846D-9D49-ACE6-27EAD402C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AE9189-9273-F04D-95D2-C614D64A4C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130131-9CAA-DD44-90E2-76FC9A3A0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D646C-45B1-9040-A710-9DFF16489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77A32F-79B0-4E4B-8874-A04C5FE22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FA4032-99CC-294A-B2BB-0D1005F8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2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0ED2-9F21-8F48-8DD2-66A6F9E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9BE821-72A7-B246-A5C2-F2F1520F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092B0-213C-614A-8FE9-BD336ADB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C0B628-12B1-FE48-A018-F1373F12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C33EBB-521F-F44D-BFBE-8AB0453AF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ECCA89-A202-0641-8AC8-C203C021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51B7A-271F-F243-80AE-FE56E0A3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9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2067-C533-5547-B3DA-79F40EE06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6268D-E9F4-5B45-B147-9B1B7B12E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92E6E-B794-714A-96B8-AD7A7B6A7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4E199-94F1-5B48-8CDC-136AA7184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8CFAB-9164-F84D-8403-CEFE78E0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15CDD-F1F7-5048-ADD2-C3EB4275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86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175A8-7642-7842-BB15-0F2FBC703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D2C534-17B9-ED43-8E2D-A6C2235879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660AA-450C-E94F-99E2-F20B6E2F9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B86A1D-A0C8-3C40-AAC8-DB52305A2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2D2852-8B91-BA42-BB37-CA284F024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ECC4D-15A7-FC46-A893-8F54C43B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0694A-E142-224F-9F90-56933C8C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BD716F-580B-5747-9632-80A748AA0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0A8D6-114A-DB45-9983-DAAE4B02C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AAD2A-BDAA-314F-9499-8016D67AE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9F9B5-0457-BA42-8E71-3023D442B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4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27AA0D-8EAA-2D47-AF9D-64398EA6D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D2272-2D29-C849-AC12-374105314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C60A6-172E-604D-84BE-CC4C2A20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9622E-DF01-BF45-88C6-9CE6C907A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464D6-6F18-D54B-8EA2-217ABB27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43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B9063-B833-4448-AD78-DC71146AD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6C410-B36F-8647-AE2A-552E1BF87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64CF31-BCEA-0C44-A471-1C8FB2391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B2C9C-0DA4-8E4A-A9A6-68DFF4FB34DD}" type="datetimeFigureOut">
              <a:rPr lang="en-US" smtClean="0"/>
              <a:t>10/03/2024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A5B6B-DFBA-FA4B-A55C-111D5E1B0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14D01-ABFE-0C46-8DB4-B9142216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C0868-C3EA-E44F-A568-E154C267A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1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Trebuchet MS" panose="020B070302020209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Trebuchet MS" panose="020B070302020209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Trebuchet MS" panose="020B070302020209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Trebuchet MS" panose="020B070302020209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9B7_D0DC411A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771A008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62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E6863-A50C-7B48-A2E0-87F25B44A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1398" y="3403127"/>
            <a:ext cx="5651034" cy="2612253"/>
          </a:xfrm>
        </p:spPr>
        <p:txBody>
          <a:bodyPr anchor="t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Trebuchet MS"/>
              </a:rPr>
              <a:t>The Division of Vocational Rehabilitation (DVR)</a:t>
            </a:r>
            <a:br>
              <a:rPr lang="en-US" sz="4400" b="1" dirty="0">
                <a:solidFill>
                  <a:schemeClr val="bg1"/>
                </a:solidFill>
                <a:latin typeface="Trebuchet MS"/>
              </a:rPr>
            </a:br>
            <a:r>
              <a:rPr lang="en-US" sz="2400" b="1" dirty="0">
                <a:solidFill>
                  <a:schemeClr val="bg1"/>
                </a:solidFill>
                <a:latin typeface="Trebuchet MS"/>
              </a:rPr>
              <a:t>Information Session</a:t>
            </a:r>
            <a:r>
              <a:rPr lang="en-US" sz="4400" b="1" dirty="0">
                <a:solidFill>
                  <a:schemeClr val="bg1"/>
                </a:solidFill>
                <a:latin typeface="Trebuchet MS"/>
              </a:rPr>
              <a:t> 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FE2FC0-CF33-E742-AC82-B2AE9477A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677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young person signs with his hands with another person.">
            <a:extLst>
              <a:ext uri="{FF2B5EF4-FFF2-40B4-BE49-F238E27FC236}">
                <a16:creationId xmlns:a16="http://schemas.microsoft.com/office/drawing/2014/main" id="{C284E0AA-9D3B-AA4A-AC7E-3FFCE2210E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46" b="2146"/>
          <a:stretch/>
        </p:blipFill>
        <p:spPr>
          <a:xfrm>
            <a:off x="0" y="196972"/>
            <a:ext cx="4095527" cy="2613164"/>
          </a:xfrm>
          <a:prstGeom prst="rect">
            <a:avLst/>
          </a:prstGeom>
        </p:spPr>
      </p:pic>
      <p:pic>
        <p:nvPicPr>
          <p:cNvPr id="19" name="Picture 18" descr="An elder woman holding a cane is assisted by a middle-aged woman pushing her in a wheelchair. Another middled age man walks behind them in a park. " title="Elder Care Photo">
            <a:extLst>
              <a:ext uri="{FF2B5EF4-FFF2-40B4-BE49-F238E27FC236}">
                <a16:creationId xmlns:a16="http://schemas.microsoft.com/office/drawing/2014/main" id="{19435E4B-8FBF-844D-925E-764849A85E8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36" t="26378" r="844" b="41643"/>
          <a:stretch/>
        </p:blipFill>
        <p:spPr>
          <a:xfrm>
            <a:off x="4236204" y="204928"/>
            <a:ext cx="4454552" cy="2612253"/>
          </a:xfrm>
          <a:prstGeom prst="rect">
            <a:avLst/>
          </a:prstGeom>
        </p:spPr>
      </p:pic>
      <p:pic>
        <p:nvPicPr>
          <p:cNvPr id="20" name="Picture 19" descr="A stock photo of a white mom with her teenage son, who is a person with a developmental disabilitiy. " title="DD Family Photo">
            <a:extLst>
              <a:ext uri="{FF2B5EF4-FFF2-40B4-BE49-F238E27FC236}">
                <a16:creationId xmlns:a16="http://schemas.microsoft.com/office/drawing/2014/main" id="{F3ECD1E0-35BB-F24F-9677-9059AA46C49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7" t="23849" r="37612" b="13952"/>
          <a:stretch/>
        </p:blipFill>
        <p:spPr>
          <a:xfrm>
            <a:off x="8831433" y="204928"/>
            <a:ext cx="3360567" cy="2612253"/>
          </a:xfrm>
          <a:prstGeom prst="rect">
            <a:avLst/>
          </a:prstGeom>
        </p:spPr>
      </p:pic>
      <p:pic>
        <p:nvPicPr>
          <p:cNvPr id="17" name="Picture 16" descr="Logo includes three stick people that represent a family. The text of the logo reads Washington State Department of Social and Health Services - Transforming Lives." title="DSHS Logo">
            <a:extLst>
              <a:ext uri="{FF2B5EF4-FFF2-40B4-BE49-F238E27FC236}">
                <a16:creationId xmlns:a16="http://schemas.microsoft.com/office/drawing/2014/main" id="{7D339AA3-8AF3-F449-BB6D-03BCED65A65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761" y="3421105"/>
            <a:ext cx="3696554" cy="205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58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06B35-077A-0049-8B25-7C0B45D0F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400" y="633071"/>
            <a:ext cx="5105862" cy="1891135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rgbClr val="2A4A5F"/>
                </a:solidFill>
              </a:rPr>
              <a:t>DVR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A3F263-8827-AB44-B7E9-7C010D09BE98}"/>
              </a:ext>
            </a:extLst>
          </p:cNvPr>
          <p:cNvSpPr/>
          <p:nvPr/>
        </p:nvSpPr>
        <p:spPr>
          <a:xfrm>
            <a:off x="794772" y="2304753"/>
            <a:ext cx="52939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chemeClr val="accent5"/>
                </a:solidFill>
              </a:rPr>
              <a:t>A statewide resource for people with disabilities.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altLang="en-US" sz="2400">
              <a:solidFill>
                <a:schemeClr val="accent5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chemeClr val="accent5"/>
                </a:solidFill>
              </a:rPr>
              <a:t>Assists individuals with disabilities in getting and keeping a job.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altLang="en-US" sz="2400">
              <a:solidFill>
                <a:schemeClr val="accent5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chemeClr val="accent5"/>
                </a:solidFill>
              </a:rPr>
              <a:t>Funded by both federal and state grants.</a:t>
            </a:r>
            <a:endParaRPr lang="en-US" sz="2400">
              <a:solidFill>
                <a:schemeClr val="accent5"/>
              </a:solidFill>
            </a:endParaRPr>
          </a:p>
        </p:txBody>
      </p:sp>
      <p:sp>
        <p:nvSpPr>
          <p:cNvPr id="20" name="Rectangle 19" title="Blue Border">
            <a:extLst>
              <a:ext uri="{FF2B5EF4-FFF2-40B4-BE49-F238E27FC236}">
                <a16:creationId xmlns:a16="http://schemas.microsoft.com/office/drawing/2014/main" id="{FA067D7B-D541-3243-8F0B-BB587CF1C13E}"/>
              </a:ext>
            </a:extLst>
          </p:cNvPr>
          <p:cNvSpPr/>
          <p:nvPr/>
        </p:nvSpPr>
        <p:spPr>
          <a:xfrm>
            <a:off x="140677" y="130629"/>
            <a:ext cx="11786716" cy="6581670"/>
          </a:xfrm>
          <a:prstGeom prst="rect">
            <a:avLst/>
          </a:prstGeom>
          <a:noFill/>
          <a:ln w="19050" cmpd="sng">
            <a:solidFill>
              <a:srgbClr val="396280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 title="Blue photo border">
            <a:extLst>
              <a:ext uri="{FF2B5EF4-FFF2-40B4-BE49-F238E27FC236}">
                <a16:creationId xmlns:a16="http://schemas.microsoft.com/office/drawing/2014/main" id="{76CCACAB-5B67-F246-B622-A968C2131862}"/>
              </a:ext>
            </a:extLst>
          </p:cNvPr>
          <p:cNvSpPr/>
          <p:nvPr/>
        </p:nvSpPr>
        <p:spPr>
          <a:xfrm>
            <a:off x="6742799" y="775063"/>
            <a:ext cx="5449201" cy="3969932"/>
          </a:xfrm>
          <a:prstGeom prst="rect">
            <a:avLst/>
          </a:prstGeom>
          <a:solidFill>
            <a:srgbClr val="3962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young person works on a tablet in a work shop.">
            <a:extLst>
              <a:ext uri="{FF2B5EF4-FFF2-40B4-BE49-F238E27FC236}">
                <a16:creationId xmlns:a16="http://schemas.microsoft.com/office/drawing/2014/main" id="{5AE6F8F1-49FA-604C-9053-76CCE294C3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" r="6"/>
          <a:stretch/>
        </p:blipFill>
        <p:spPr>
          <a:xfrm>
            <a:off x="6601655" y="548826"/>
            <a:ext cx="5495750" cy="366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20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Who Does DVR Serve?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915470" y="955673"/>
            <a:ext cx="10657572" cy="24699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2A4A5F"/>
                </a:solidFill>
              </a:rPr>
              <a:t>DVR may serve an individual when they:</a:t>
            </a:r>
          </a:p>
          <a:p>
            <a:pPr marL="0" indent="0">
              <a:buNone/>
            </a:pPr>
            <a:endParaRPr lang="en-US" sz="1050" u="sng">
              <a:solidFill>
                <a:schemeClr val="accent5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5"/>
                </a:solidFill>
              </a:rPr>
              <a:t>Have a physical, mental or sensory disability that makes it difficult to get a job or keep a job that matches your skills, potential, and interest;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5"/>
                </a:solidFill>
              </a:rPr>
              <a:t>Need services and support, such as counseling, training, or assistance with a job search, in order to get or keep a job; and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5"/>
                </a:solidFill>
              </a:rPr>
              <a:t>Are capable of working as a result of receiving DVR services.</a:t>
            </a:r>
          </a:p>
        </p:txBody>
      </p:sp>
    </p:spTree>
    <p:extLst>
      <p:ext uri="{BB962C8B-B14F-4D97-AF65-F5344CB8AC3E}">
        <p14:creationId xmlns:p14="http://schemas.microsoft.com/office/powerpoint/2010/main" val="425224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19524C0D-2801-CC4C-9328-A6B085991B5C}"/>
              </a:ext>
            </a:extLst>
          </p:cNvPr>
          <p:cNvSpPr txBox="1">
            <a:spLocks/>
          </p:cNvSpPr>
          <p:nvPr/>
        </p:nvSpPr>
        <p:spPr>
          <a:xfrm>
            <a:off x="4997624" y="457315"/>
            <a:ext cx="6414088" cy="12490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2A4A5F"/>
                </a:solidFill>
              </a:rPr>
              <a:t>Voluntary Program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7C63EF-0C8D-9C41-93FF-C65FE1B46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45720"/>
            <a:ext cx="4682836" cy="1729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CADCB-B796-514D-8969-C9B56CFE8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4500" y="-45720"/>
            <a:ext cx="2552268" cy="192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2F4331-ECB7-8F42-B5DB-471FCB9DD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33" y="306559"/>
            <a:ext cx="2220002" cy="12490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DVR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F5E478B-72E2-764F-B054-6DC2F4EB4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722" b="35578"/>
          <a:stretch/>
        </p:blipFill>
        <p:spPr>
          <a:xfrm>
            <a:off x="202062" y="385467"/>
            <a:ext cx="1489542" cy="146715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516777-A1F4-9D4B-A7F1-4291A68C5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27" idx="6"/>
          </p:cNvCxnSpPr>
          <p:nvPr/>
        </p:nvCxnSpPr>
        <p:spPr>
          <a:xfrm flipV="1">
            <a:off x="3833054" y="3404642"/>
            <a:ext cx="5835753" cy="30202"/>
          </a:xfrm>
          <a:prstGeom prst="line">
            <a:avLst/>
          </a:prstGeom>
          <a:ln w="25400">
            <a:solidFill>
              <a:srgbClr val="3962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A5F1D8-7105-504E-837B-6D0332E06D42}"/>
              </a:ext>
            </a:extLst>
          </p:cNvPr>
          <p:cNvSpPr txBox="1">
            <a:spLocks/>
          </p:cNvSpPr>
          <p:nvPr/>
        </p:nvSpPr>
        <p:spPr>
          <a:xfrm>
            <a:off x="1714501" y="4540789"/>
            <a:ext cx="2105606" cy="10560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chemeClr val="accent6"/>
                </a:solidFill>
              </a:rPr>
              <a:t>Individuals participating in services provided by DVR do so on a voluntary basis.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21EA5E-DCB7-1D4B-91A8-C6450F809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80633" y="2437611"/>
            <a:ext cx="1934062" cy="1934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i="1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10C1DED-A4BA-AD47-9A34-5AC6CE68A33D}"/>
              </a:ext>
            </a:extLst>
          </p:cNvPr>
          <p:cNvSpPr txBox="1">
            <a:spLocks/>
          </p:cNvSpPr>
          <p:nvPr/>
        </p:nvSpPr>
        <p:spPr>
          <a:xfrm>
            <a:off x="4723270" y="4540788"/>
            <a:ext cx="2105606" cy="1974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chemeClr val="accent6"/>
                </a:solidFill>
              </a:rPr>
              <a:t>DVR provides informed choice when making decisions on whether or not to participate in services or select a provider of service.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A30A2D7-CD91-644F-9FE7-796C05B70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9042" y="2437611"/>
            <a:ext cx="1934062" cy="1934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AC2211B-9710-204E-BF86-B1D2545DB8A2}"/>
              </a:ext>
            </a:extLst>
          </p:cNvPr>
          <p:cNvSpPr txBox="1">
            <a:spLocks/>
          </p:cNvSpPr>
          <p:nvPr/>
        </p:nvSpPr>
        <p:spPr>
          <a:xfrm>
            <a:off x="7734745" y="4540788"/>
            <a:ext cx="1936767" cy="1056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>
                <a:solidFill>
                  <a:schemeClr val="accent6"/>
                </a:solidFill>
              </a:rPr>
              <a:t>Individuals receiving DDA services may choose to apply to DVR.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CC2BC8D-AC35-8249-BC31-784C32849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34745" y="2437611"/>
            <a:ext cx="1934062" cy="1934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79A8AFB-7F4D-1804-4967-976770E76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4213" y="2947442"/>
            <a:ext cx="914400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4C3E563-E485-36C7-2134-ED611744F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18873" y="2962543"/>
            <a:ext cx="914400" cy="9144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5FF20EE-A344-9DFD-5221-EC43942E3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44576" y="29474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6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8C65-A700-4A42-8881-D2726CE02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698" y="0"/>
            <a:ext cx="9849245" cy="1730251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2A4A5F"/>
                </a:solidFill>
              </a:rPr>
              <a:t>The Vocational Rehabilitation Process </a:t>
            </a:r>
          </a:p>
        </p:txBody>
      </p:sp>
      <p:sp>
        <p:nvSpPr>
          <p:cNvPr id="15" name="Rectangle 14" title="Dark blue border">
            <a:extLst>
              <a:ext uri="{FF2B5EF4-FFF2-40B4-BE49-F238E27FC236}">
                <a16:creationId xmlns:a16="http://schemas.microsoft.com/office/drawing/2014/main" id="{BADEA863-670F-7449-BACA-8EFE372C1AA1}"/>
              </a:ext>
            </a:extLst>
          </p:cNvPr>
          <p:cNvSpPr/>
          <p:nvPr/>
        </p:nvSpPr>
        <p:spPr>
          <a:xfrm>
            <a:off x="5239" y="0"/>
            <a:ext cx="1282385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 title="Medium blue border">
            <a:extLst>
              <a:ext uri="{FF2B5EF4-FFF2-40B4-BE49-F238E27FC236}">
                <a16:creationId xmlns:a16="http://schemas.microsoft.com/office/drawing/2014/main" id="{0CC459BF-E967-394C-9458-EBA0E365E23C}"/>
              </a:ext>
            </a:extLst>
          </p:cNvPr>
          <p:cNvSpPr/>
          <p:nvPr/>
        </p:nvSpPr>
        <p:spPr>
          <a:xfrm>
            <a:off x="429373" y="0"/>
            <a:ext cx="858252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 title="Light blue border">
            <a:extLst>
              <a:ext uri="{FF2B5EF4-FFF2-40B4-BE49-F238E27FC236}">
                <a16:creationId xmlns:a16="http://schemas.microsoft.com/office/drawing/2014/main" id="{885F1534-1E1E-F946-9B76-B7553C8CCF3D}"/>
              </a:ext>
            </a:extLst>
          </p:cNvPr>
          <p:cNvSpPr/>
          <p:nvPr/>
        </p:nvSpPr>
        <p:spPr>
          <a:xfrm>
            <a:off x="852445" y="0"/>
            <a:ext cx="4351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0133276-BDDA-1664-E811-D5D288E437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5332710"/>
              </p:ext>
            </p:extLst>
          </p:nvPr>
        </p:nvGraphicFramePr>
        <p:xfrm>
          <a:off x="2156059" y="1578542"/>
          <a:ext cx="9095874" cy="453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4071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Application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752967" y="1375196"/>
            <a:ext cx="1084547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DVR will provide information about vocational rehabilitation services.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An application must be completed before individualized services begin.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Application and records will be reviewed to determine eligibility for services.</a:t>
            </a:r>
          </a:p>
        </p:txBody>
      </p:sp>
    </p:spTree>
    <p:extLst>
      <p:ext uri="{BB962C8B-B14F-4D97-AF65-F5344CB8AC3E}">
        <p14:creationId xmlns:p14="http://schemas.microsoft.com/office/powerpoint/2010/main" val="121825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Eligibility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752967" y="978798"/>
            <a:ext cx="108454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2A4A5F"/>
                </a:solidFill>
              </a:rPr>
              <a:t>An individual is eligible for DVR services if they:</a:t>
            </a:r>
          </a:p>
          <a:p>
            <a:pPr marL="0" indent="0">
              <a:buNone/>
            </a:pPr>
            <a:endParaRPr lang="en-US" sz="2400">
              <a:solidFill>
                <a:schemeClr val="accent6"/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6"/>
                </a:solidFill>
              </a:rPr>
              <a:t>Have a physical, mental or sensory disability that makes it difficult to get a job or keep a job that matches your skills, potential, and interest;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6"/>
                </a:solidFill>
              </a:rPr>
              <a:t>Need services and support, such as counseling, training, or assistance with a job search, in order to get or keep a job; and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400">
                <a:solidFill>
                  <a:schemeClr val="accent6"/>
                </a:solidFill>
              </a:rPr>
              <a:t>Are capable of working as a result of receiving DVR services.</a:t>
            </a:r>
          </a:p>
        </p:txBody>
      </p:sp>
    </p:spTree>
    <p:extLst>
      <p:ext uri="{BB962C8B-B14F-4D97-AF65-F5344CB8AC3E}">
        <p14:creationId xmlns:p14="http://schemas.microsoft.com/office/powerpoint/2010/main" val="1916046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Eligibility Timeframe &amp; Documentation 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752967" y="1283993"/>
            <a:ext cx="108454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A VR Counselor has up to 60 days to collect and review records that document identity, disability, and work status.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If there is not enough information available, DVR will pay for required assessments in order to verify or support eligibility. </a:t>
            </a:r>
          </a:p>
        </p:txBody>
      </p:sp>
    </p:spTree>
    <p:extLst>
      <p:ext uri="{BB962C8B-B14F-4D97-AF65-F5344CB8AC3E}">
        <p14:creationId xmlns:p14="http://schemas.microsoft.com/office/powerpoint/2010/main" val="329589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19524C0D-2801-CC4C-9328-A6B085991B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63660" y="377117"/>
            <a:ext cx="6414088" cy="12490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pPr defTabSz="914446">
              <a:defRPr/>
            </a:pPr>
            <a:r>
              <a:rPr lang="en-US" b="1">
                <a:solidFill>
                  <a:srgbClr val="2A4A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Waitlist Information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BEA7AF-6F05-DB51-EBDA-B8FB693225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65314"/>
              </p:ext>
            </p:extLst>
          </p:nvPr>
        </p:nvGraphicFramePr>
        <p:xfrm>
          <a:off x="927233" y="2114692"/>
          <a:ext cx="10337533" cy="4106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C0B20A1-A293-A2CA-45D8-64ED595A9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45720"/>
            <a:ext cx="4682836" cy="1729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0E4F1-439C-41AF-426A-EA3B2DBE6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4500" y="-45720"/>
            <a:ext cx="2552268" cy="192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FF8E020-457D-C802-28C1-974CCDFD2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33" y="306559"/>
            <a:ext cx="2220002" cy="12490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rebuchet MS"/>
              </a:rPr>
              <a:t>OOS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BE559C-352B-550D-45A0-BE04623D1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722" b="35578"/>
          <a:stretch/>
        </p:blipFill>
        <p:spPr>
          <a:xfrm>
            <a:off x="202062" y="385467"/>
            <a:ext cx="1489542" cy="1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68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19524C0D-2801-CC4C-9328-A6B085991B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63660" y="377117"/>
            <a:ext cx="6826278" cy="12490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pPr defTabSz="914446">
              <a:defRPr/>
            </a:pPr>
            <a:r>
              <a:rPr lang="en-US" b="1">
                <a:solidFill>
                  <a:srgbClr val="2A4A5F"/>
                </a:solidFill>
                <a:latin typeface="Calibri"/>
                <a:ea typeface="Calibri"/>
                <a:cs typeface="Calibri"/>
              </a:rPr>
              <a:t>Eligibility Determination &amp; Priority of Service Category 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B20A1-A293-A2CA-45D8-64ED595A9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45720"/>
            <a:ext cx="4682836" cy="1729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0E4F1-439C-41AF-426A-EA3B2DBE6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4500" y="-45720"/>
            <a:ext cx="2552268" cy="192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FF8E020-457D-C802-28C1-974CCDFD2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33" y="306559"/>
            <a:ext cx="2220002" cy="12490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rebuchet MS"/>
              </a:rPr>
              <a:t>OOS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BE559C-352B-550D-45A0-BE04623D1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722" b="35578"/>
          <a:stretch/>
        </p:blipFill>
        <p:spPr>
          <a:xfrm>
            <a:off x="202062" y="385467"/>
            <a:ext cx="1489542" cy="14671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1A5AB5-DADA-37AB-D6B4-1E7DF216DF04}"/>
              </a:ext>
            </a:extLst>
          </p:cNvPr>
          <p:cNvSpPr txBox="1"/>
          <p:nvPr/>
        </p:nvSpPr>
        <p:spPr>
          <a:xfrm>
            <a:off x="1691604" y="2832847"/>
            <a:ext cx="943359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Trebuchet MS"/>
              </a:rPr>
              <a:t>After customers are determined eligible, they are </a:t>
            </a:r>
            <a:r>
              <a:rPr lang="en-US" sz="2400">
                <a:solidFill>
                  <a:schemeClr val="accent6"/>
                </a:solidFill>
                <a:latin typeface="Trebuchet MS"/>
              </a:rPr>
              <a:t>assigned</a:t>
            </a:r>
            <a:r>
              <a:rPr lang="en-US" sz="2400">
                <a:solidFill>
                  <a:srgbClr val="000000"/>
                </a:solidFill>
                <a:latin typeface="Trebuchet MS"/>
              </a:rPr>
              <a:t> a priority of service category based on the significance of their disability. The priority of service category is based on the impact of the disability, not the type of disability. </a:t>
            </a:r>
          </a:p>
        </p:txBody>
      </p:sp>
    </p:spTree>
    <p:extLst>
      <p:ext uri="{BB962C8B-B14F-4D97-AF65-F5344CB8AC3E}">
        <p14:creationId xmlns:p14="http://schemas.microsoft.com/office/powerpoint/2010/main" val="269783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19524C0D-2801-CC4C-9328-A6B085991B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61253" y="385467"/>
            <a:ext cx="6414088" cy="12490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A4A5F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Assigning a Category: Considered Criteria 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2A4A5F"/>
              </a:solidFill>
              <a:effectLst/>
              <a:uLnTx/>
              <a:uFillTx/>
              <a:latin typeface="Trebuchet MS" panose="020B0703020202090204" pitchFamily="34" charset="0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7C63EF-0C8D-9C41-93FF-C65FE1B46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45720"/>
            <a:ext cx="4682836" cy="1729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CADCB-B796-514D-8969-C9B56CFE8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4500" y="-45720"/>
            <a:ext cx="2552268" cy="192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/>
              <a:t>OOS </a:t>
            </a:r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F5E478B-72E2-764F-B054-6DC2F4EB46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722" b="35578"/>
          <a:stretch/>
        </p:blipFill>
        <p:spPr>
          <a:xfrm>
            <a:off x="202062" y="385467"/>
            <a:ext cx="1489542" cy="14671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06DEEA-75EE-C437-DA9A-C134B2A132D3}"/>
              </a:ext>
            </a:extLst>
          </p:cNvPr>
          <p:cNvSpPr txBox="1"/>
          <p:nvPr/>
        </p:nvSpPr>
        <p:spPr>
          <a:xfrm>
            <a:off x="1691604" y="2572870"/>
            <a:ext cx="881503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DVR looks at seven distinct functional areas: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Mobility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Work Tolerance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Communication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Self-Care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Interpersonal (ability to get along with others)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Cognition and Learning (Self-Direction) 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Work Skills </a:t>
            </a:r>
          </a:p>
        </p:txBody>
      </p:sp>
    </p:spTree>
    <p:extLst>
      <p:ext uri="{BB962C8B-B14F-4D97-AF65-F5344CB8AC3E}">
        <p14:creationId xmlns:p14="http://schemas.microsoft.com/office/powerpoint/2010/main" val="35040955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19524C0D-2801-CC4C-9328-A6B085991B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163660" y="377117"/>
            <a:ext cx="6414088" cy="12490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pPr defTabSz="914446">
              <a:defRPr/>
            </a:pPr>
            <a:r>
              <a:rPr lang="en-US" b="1">
                <a:solidFill>
                  <a:srgbClr val="2A4A5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 Categories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0B20A1-A293-A2CA-45D8-64ED595A9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45720"/>
            <a:ext cx="4682836" cy="172922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F0E4F1-439C-41AF-426A-EA3B2DBE6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14500" y="-45720"/>
            <a:ext cx="2552268" cy="192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FF8E020-457D-C802-28C1-974CCDFD2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33" y="306559"/>
            <a:ext cx="2220002" cy="1249071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OOS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BE559C-352B-550D-45A0-BE04623D1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722" b="35578"/>
          <a:stretch/>
        </p:blipFill>
        <p:spPr>
          <a:xfrm>
            <a:off x="202062" y="385467"/>
            <a:ext cx="1489542" cy="1467154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4C1E601-6D96-8133-DFCC-3B9F1FB98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0" y="2669154"/>
            <a:ext cx="9364178" cy="357215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600" b="1"/>
              <a:t>Category 1 – </a:t>
            </a:r>
            <a:r>
              <a:rPr lang="en-US" sz="2600"/>
              <a:t>Most Significant Disabilities (MSD) </a:t>
            </a:r>
            <a:endParaRPr lang="en-US"/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600" b="1"/>
              <a:t>Category 2 – </a:t>
            </a:r>
            <a:r>
              <a:rPr lang="en-US" sz="2600"/>
              <a:t>Significant Disabilities (3 areas of functional loss)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600" b="1"/>
              <a:t>Category 3 – </a:t>
            </a:r>
            <a:r>
              <a:rPr lang="en-US" sz="2600"/>
              <a:t>Significant Disabilities (2</a:t>
            </a:r>
            <a:r>
              <a:rPr lang="en-US" sz="2600">
                <a:solidFill>
                  <a:prstClr val="black"/>
                </a:solidFill>
              </a:rPr>
              <a:t> areas of</a:t>
            </a:r>
            <a:r>
              <a:rPr lang="en-US" sz="2600"/>
              <a:t> functional loss)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600" b="1"/>
              <a:t>Category 4 – </a:t>
            </a:r>
            <a:r>
              <a:rPr lang="en-US" sz="2600"/>
              <a:t>Significant Disabilities (1</a:t>
            </a:r>
            <a:r>
              <a:rPr lang="en-US" sz="2600">
                <a:solidFill>
                  <a:prstClr val="black"/>
                </a:solidFill>
              </a:rPr>
              <a:t> area of</a:t>
            </a:r>
            <a:r>
              <a:rPr lang="en-US" sz="2600"/>
              <a:t> functional loss)</a:t>
            </a:r>
          </a:p>
          <a:p>
            <a:pPr marL="0">
              <a:lnSpc>
                <a:spcPct val="150000"/>
              </a:lnSpc>
              <a:spcBef>
                <a:spcPts val="0"/>
              </a:spcBef>
            </a:pPr>
            <a:r>
              <a:rPr lang="en-US" sz="2600" b="1"/>
              <a:t>Category 5 – </a:t>
            </a:r>
            <a:r>
              <a:rPr lang="en-US" sz="2600"/>
              <a:t>All Other Eligible Individuals with Disabilities who                   		do not meet the criteria for categories 1-4. </a:t>
            </a:r>
          </a:p>
          <a:p>
            <a:pPr marL="0">
              <a:spcBef>
                <a:spcPts val="0"/>
              </a:spcBef>
            </a:pPr>
            <a:endParaRPr lang="en-US" sz="2600"/>
          </a:p>
          <a:p>
            <a:pPr marL="0">
              <a:spcBef>
                <a:spcPts val="0"/>
              </a:spcBef>
            </a:pPr>
            <a:endParaRPr lang="en-US" sz="2600"/>
          </a:p>
          <a:p>
            <a:pPr marL="0" indent="0">
              <a:spcBef>
                <a:spcPts val="0"/>
              </a:spcBef>
              <a:buNone/>
            </a:pPr>
            <a:r>
              <a:rPr lang="en-US" sz="2600"/>
              <a:t>Note: DVR serves people who are MSD first.</a:t>
            </a:r>
          </a:p>
          <a:p>
            <a:pPr marL="0">
              <a:spcBef>
                <a:spcPts val="0"/>
              </a:spcBef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14730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Vocational Assessment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673262" y="1014549"/>
            <a:ext cx="108454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accent6"/>
                </a:solidFill>
              </a:rPr>
              <a:t>Information is collected and reviewed by the VR counselor and the customer to determine a job goal that best matches an individuals strengths, abilities, and interests. </a:t>
            </a:r>
          </a:p>
          <a:p>
            <a:pPr marL="0" indent="0">
              <a:buNone/>
            </a:pPr>
            <a:endParaRPr lang="en-US" sz="2400">
              <a:solidFill>
                <a:schemeClr val="accent6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Including work history (paid &amp; unpaid), labor market analysis, interest and aptitudes, criminal background, Community-based Assessments, disability related factors, social supports, etc.</a:t>
            </a:r>
          </a:p>
        </p:txBody>
      </p:sp>
    </p:spTree>
    <p:extLst>
      <p:ext uri="{BB962C8B-B14F-4D97-AF65-F5344CB8AC3E}">
        <p14:creationId xmlns:p14="http://schemas.microsoft.com/office/powerpoint/2010/main" val="2365674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Individual Plan for Employment (IPE)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433135" y="418385"/>
            <a:ext cx="11556222" cy="38472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Selecting a job goal: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accent6"/>
                </a:solidFill>
              </a:rPr>
              <a:t>The agreed upon employment goal must be consistent with the information and results of the vocational assessment(s), as well as the customer’s VR needs.</a:t>
            </a:r>
          </a:p>
          <a:p>
            <a:pPr marL="457200" lvl="1" indent="0">
              <a:buNone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An Individual Plan for Employment (IPE) is written to outline the steps and services needed to reach the job goal: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accent6"/>
                </a:solidFill>
              </a:rPr>
              <a:t>Least cost to meet the customer’s needs</a:t>
            </a:r>
          </a:p>
          <a:p>
            <a:pPr marL="0" indent="0">
              <a:buNone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Individualized services may include: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US" sz="2000">
                <a:solidFill>
                  <a:schemeClr val="accent6"/>
                </a:solidFill>
              </a:rPr>
              <a:t>Training &amp; education, job search, job placement assistance, time-limited supports to keep a job.</a:t>
            </a:r>
          </a:p>
        </p:txBody>
      </p:sp>
    </p:spTree>
    <p:extLst>
      <p:ext uri="{BB962C8B-B14F-4D97-AF65-F5344CB8AC3E}">
        <p14:creationId xmlns:p14="http://schemas.microsoft.com/office/powerpoint/2010/main" val="199819277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Dark Blue Box">
            <a:extLst>
              <a:ext uri="{FF2B5EF4-FFF2-40B4-BE49-F238E27FC236}">
                <a16:creationId xmlns:a16="http://schemas.microsoft.com/office/drawing/2014/main" id="{45FFB2EB-D5FD-6747-9F88-D35AB85E73E7}"/>
              </a:ext>
            </a:extLst>
          </p:cNvPr>
          <p:cNvSpPr/>
          <p:nvPr/>
        </p:nvSpPr>
        <p:spPr>
          <a:xfrm>
            <a:off x="1" y="4504623"/>
            <a:ext cx="12192000" cy="235337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8F497-2E5A-F24E-9FC3-C3EEEC53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967" y="4959435"/>
            <a:ext cx="7856241" cy="13255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>
                <a:solidFill>
                  <a:schemeClr val="bg1"/>
                </a:solidFill>
              </a:rPr>
              <a:t>Successful Employment </a:t>
            </a:r>
            <a:endParaRPr lang="en-US">
              <a:solidFill>
                <a:schemeClr val="bg1"/>
              </a:solidFill>
              <a:ea typeface="Merriweather"/>
              <a:cs typeface="Merriweather"/>
              <a:sym typeface="Merriweather"/>
            </a:endParaRPr>
          </a:p>
        </p:txBody>
      </p:sp>
      <p:pic>
        <p:nvPicPr>
          <p:cNvPr id="10" name="Picture 9" descr="The three stick people from the DSHS logo" title="DSHS Logo People">
            <a:extLst>
              <a:ext uri="{FF2B5EF4-FFF2-40B4-BE49-F238E27FC236}">
                <a16:creationId xmlns:a16="http://schemas.microsoft.com/office/drawing/2014/main" id="{4A9940B8-3628-C54B-A338-0E615A319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</a:blip>
          <a:srcRect r="63722" b="35578"/>
          <a:stretch/>
        </p:blipFill>
        <p:spPr>
          <a:xfrm>
            <a:off x="10120098" y="5161452"/>
            <a:ext cx="1869260" cy="1841165"/>
          </a:xfrm>
          <a:prstGeom prst="rect">
            <a:avLst/>
          </a:prstGeom>
        </p:spPr>
      </p:pic>
      <p:sp>
        <p:nvSpPr>
          <p:cNvPr id="4" name="Rectangle 3" title="Blue border">
            <a:extLst>
              <a:ext uri="{FF2B5EF4-FFF2-40B4-BE49-F238E27FC236}">
                <a16:creationId xmlns:a16="http://schemas.microsoft.com/office/drawing/2014/main" id="{5B70FB5A-5E0F-B64D-A23A-7E38C6696B90}"/>
              </a:ext>
            </a:extLst>
          </p:cNvPr>
          <p:cNvSpPr/>
          <p:nvPr/>
        </p:nvSpPr>
        <p:spPr>
          <a:xfrm>
            <a:off x="202643" y="130629"/>
            <a:ext cx="11786716" cy="6581670"/>
          </a:xfrm>
          <a:prstGeom prst="rect">
            <a:avLst/>
          </a:prstGeom>
          <a:noFill/>
          <a:ln w="19050" cmpd="sng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B4510-F4F4-2632-5965-099FBF7E128B}"/>
              </a:ext>
            </a:extLst>
          </p:cNvPr>
          <p:cNvSpPr txBox="1"/>
          <p:nvPr/>
        </p:nvSpPr>
        <p:spPr>
          <a:xfrm>
            <a:off x="433135" y="1199215"/>
            <a:ext cx="115562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Once employed, DVR will keep a case open for at least 90 days to ensure the job is a good match.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6"/>
                </a:solidFill>
              </a:rPr>
              <a:t>Cases are closed after 90 days of successful employment and when no other services are needed. Together, the customer and counselor decide when to close the case.</a:t>
            </a:r>
          </a:p>
        </p:txBody>
      </p:sp>
    </p:spTree>
    <p:extLst>
      <p:ext uri="{BB962C8B-B14F-4D97-AF65-F5344CB8AC3E}">
        <p14:creationId xmlns:p14="http://schemas.microsoft.com/office/powerpoint/2010/main" val="3915479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andscape photo of puget sound waters and islands on a sunny day." title="Puget Sound Photo">
            <a:extLst>
              <a:ext uri="{FF2B5EF4-FFF2-40B4-BE49-F238E27FC236}">
                <a16:creationId xmlns:a16="http://schemas.microsoft.com/office/drawing/2014/main" id="{ED2DF444-7F69-B14D-B0DB-D1D869B81A77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" b="24969"/>
          <a:stretch/>
        </p:blipFill>
        <p:spPr>
          <a:xfrm>
            <a:off x="0" y="2837"/>
            <a:ext cx="12192000" cy="6855163"/>
          </a:xfrm>
          <a:prstGeom prst="rect">
            <a:avLst/>
          </a:prstGeom>
          <a:ln>
            <a:noFill/>
          </a:ln>
        </p:spPr>
      </p:pic>
      <p:sp>
        <p:nvSpPr>
          <p:cNvPr id="4" name="Rectangle 3" title="Blue box">
            <a:extLst>
              <a:ext uri="{FF2B5EF4-FFF2-40B4-BE49-F238E27FC236}">
                <a16:creationId xmlns:a16="http://schemas.microsoft.com/office/drawing/2014/main" id="{1A7D69B3-E6DC-E44B-955C-E768DC86D70F}"/>
              </a:ext>
            </a:extLst>
          </p:cNvPr>
          <p:cNvSpPr/>
          <p:nvPr/>
        </p:nvSpPr>
        <p:spPr>
          <a:xfrm>
            <a:off x="-1" y="2837"/>
            <a:ext cx="12192000" cy="6858000"/>
          </a:xfrm>
          <a:prstGeom prst="rect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551000-0D56-F341-8A6B-3173C896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735" y="1264793"/>
            <a:ext cx="7666529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bg1"/>
                </a:solidFill>
              </a:rPr>
              <a:t>Questions or Comments? 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8" name="Subtitle 1">
            <a:extLst>
              <a:ext uri="{FF2B5EF4-FFF2-40B4-BE49-F238E27FC236}">
                <a16:creationId xmlns:a16="http://schemas.microsoft.com/office/drawing/2014/main" id="{E20DAB16-C887-3A41-9A7C-C567C5F812DA}"/>
              </a:ext>
            </a:extLst>
          </p:cNvPr>
          <p:cNvSpPr/>
          <p:nvPr/>
        </p:nvSpPr>
        <p:spPr>
          <a:xfrm>
            <a:off x="3170939" y="2858987"/>
            <a:ext cx="558437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sz="1600" b="1">
                <a:solidFill>
                  <a:schemeClr val="bg1"/>
                </a:solidFill>
                <a:latin typeface="Trebuchet MS" panose="020B0703020202090204" pitchFamily="34" charset="0"/>
              </a:rPr>
              <a:t>DVR State Office </a:t>
            </a:r>
          </a:p>
          <a:p>
            <a:pPr algn="ctr"/>
            <a:endParaRPr lang="en-US" sz="1600">
              <a:solidFill>
                <a:schemeClr val="bg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US" sz="1600">
                <a:solidFill>
                  <a:schemeClr val="bg1"/>
                </a:solidFill>
              </a:rPr>
              <a:t>4565 7th Avenue SE 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Lacey, WA 98503-1044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Toll free: 1-800-637-5627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Spanish Toll Free: 1-866-217-2964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Voice: (360) 725-3636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FAX: (360) 438-8007</a:t>
            </a:r>
          </a:p>
          <a:p>
            <a:pPr algn="ctr"/>
            <a:r>
              <a:rPr lang="en-US" sz="1600">
                <a:solidFill>
                  <a:schemeClr val="bg1"/>
                </a:solidFill>
              </a:rPr>
              <a:t>Washington Relay: 711</a:t>
            </a:r>
          </a:p>
          <a:p>
            <a:pPr algn="ctr"/>
            <a:endParaRPr lang="en-US" sz="1600">
              <a:solidFill>
                <a:schemeClr val="bg1"/>
              </a:solidFill>
            </a:endParaRPr>
          </a:p>
          <a:p>
            <a:pPr algn="ctr"/>
            <a:r>
              <a:rPr lang="en-US" sz="2000" b="1">
                <a:solidFill>
                  <a:schemeClr val="bg1"/>
                </a:solidFill>
              </a:rPr>
              <a:t>THANK YOU! </a:t>
            </a:r>
          </a:p>
          <a:p>
            <a:pPr algn="ctr"/>
            <a:endParaRPr lang="en-US" sz="160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5" name="DSHS Logo" descr="Logo includes three stick people that represent a family. The text of the logo reads Washington State Department of Social and Health Services - Transforming Lives." title="DSHS Logo">
            <a:extLst>
              <a:ext uri="{FF2B5EF4-FFF2-40B4-BE49-F238E27FC236}">
                <a16:creationId xmlns:a16="http://schemas.microsoft.com/office/drawing/2014/main" id="{656800B8-EAF1-FF46-A163-AEEB8893B45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5990" y="5086297"/>
            <a:ext cx="2452688" cy="1360424"/>
          </a:xfrm>
          <a:prstGeom prst="rect">
            <a:avLst/>
          </a:prstGeom>
        </p:spPr>
      </p:pic>
      <p:sp>
        <p:nvSpPr>
          <p:cNvPr id="6" name="Rectangle 5" title="White border">
            <a:extLst>
              <a:ext uri="{FF2B5EF4-FFF2-40B4-BE49-F238E27FC236}">
                <a16:creationId xmlns:a16="http://schemas.microsoft.com/office/drawing/2014/main" id="{64288A0F-3551-E74E-8938-A476F7565329}"/>
              </a:ext>
            </a:extLst>
          </p:cNvPr>
          <p:cNvSpPr/>
          <p:nvPr/>
        </p:nvSpPr>
        <p:spPr>
          <a:xfrm>
            <a:off x="202642" y="139583"/>
            <a:ext cx="11786716" cy="658167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18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SHS Exec">
      <a:dk1>
        <a:srgbClr val="135192"/>
      </a:dk1>
      <a:lt1>
        <a:srgbClr val="FFFFFF"/>
      </a:lt1>
      <a:dk2>
        <a:srgbClr val="7568A0"/>
      </a:dk2>
      <a:lt2>
        <a:srgbClr val="E7E6E6"/>
      </a:lt2>
      <a:accent1>
        <a:srgbClr val="38627F"/>
      </a:accent1>
      <a:accent2>
        <a:srgbClr val="5795C3"/>
      </a:accent2>
      <a:accent3>
        <a:srgbClr val="A8D08E"/>
      </a:accent3>
      <a:accent4>
        <a:srgbClr val="C64E53"/>
      </a:accent4>
      <a:accent5>
        <a:srgbClr val="000000"/>
      </a:accent5>
      <a:accent6>
        <a:srgbClr val="000000"/>
      </a:accent6>
      <a:hlink>
        <a:srgbClr val="A8D08E"/>
      </a:hlink>
      <a:folHlink>
        <a:srgbClr val="607751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9C847EC55A64448F6520FB7B965AA4" ma:contentTypeVersion="4" ma:contentTypeDescription="Create a new document." ma:contentTypeScope="" ma:versionID="6d9caa703a6871a9ba786793574ccaac">
  <xsd:schema xmlns:xsd="http://www.w3.org/2001/XMLSchema" xmlns:xs="http://www.w3.org/2001/XMLSchema" xmlns:p="http://schemas.microsoft.com/office/2006/metadata/properties" xmlns:ns2="2cabd8a6-cb3c-42b8-a730-45171e44839f" targetNamespace="http://schemas.microsoft.com/office/2006/metadata/properties" ma:root="true" ma:fieldsID="778491c1c8b462c8abea3e2fe72254b4" ns2:_="">
    <xsd:import namespace="2cabd8a6-cb3c-42b8-a730-45171e4483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bd8a6-cb3c-42b8-a730-45171e4483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678B491-7857-4BA6-A51D-343A4E2EDB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877BEB-591D-4704-A753-A212B689F8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bd8a6-cb3c-42b8-a730-45171e4483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FF30B5-163B-4FE9-AE25-8543AA44355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Widescreen</PresentationFormat>
  <Paragraphs>122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Merriweather</vt:lpstr>
      <vt:lpstr>Trebuchet MS</vt:lpstr>
      <vt:lpstr>Wingdings</vt:lpstr>
      <vt:lpstr>Office Theme</vt:lpstr>
      <vt:lpstr>The Division of Vocational Rehabilitation (DVR) Information Session </vt:lpstr>
      <vt:lpstr>DVR </vt:lpstr>
      <vt:lpstr>Who Does DVR Serve? </vt:lpstr>
      <vt:lpstr>DVR</vt:lpstr>
      <vt:lpstr>The Vocational Rehabilitation Process </vt:lpstr>
      <vt:lpstr>Application </vt:lpstr>
      <vt:lpstr>Eligibility </vt:lpstr>
      <vt:lpstr>Eligibility Timeframe &amp; Documentation  </vt:lpstr>
      <vt:lpstr>Waitlist Information </vt:lpstr>
      <vt:lpstr>Eligibility Determination &amp; Priority of Service Category </vt:lpstr>
      <vt:lpstr>Assigning a Category: Considered Criteria </vt:lpstr>
      <vt:lpstr>Service Categories </vt:lpstr>
      <vt:lpstr>Vocational Assessment </vt:lpstr>
      <vt:lpstr>Individual Plan for Employment (IPE) </vt:lpstr>
      <vt:lpstr>Successful Employment </vt:lpstr>
      <vt:lpstr>Questions or Comments?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McCaslin</dc:creator>
  <cp:lastModifiedBy>Nease, Carolyn  (DSHS/OOS/DVR)</cp:lastModifiedBy>
  <cp:revision>5</cp:revision>
  <dcterms:created xsi:type="dcterms:W3CDTF">2021-10-26T16:02:53Z</dcterms:created>
  <dcterms:modified xsi:type="dcterms:W3CDTF">2024-10-03T23:06:25Z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0x010100D49C847EC55A64448F6520FB7B965AA4</vt:lpwstr>
  </property>
  <property fmtid="{D5CDD505-2E9C-101B-9397-08002B2CF9AE}" pid="3" name="MSIP_Label_1520fa42-cf58-4c22-8b93-58cf1d3bd1cb_Enabled">
    <vt:lpwstr>True</vt:lpwstr>
  </property>
  <property fmtid="{D5CDD505-2E9C-101B-9397-08002B2CF9AE}" pid="4" name="MSIP_Label_1520fa42-cf58-4c22-8b93-58cf1d3bd1cb_SiteId">
    <vt:lpwstr>11d0e217-264e-400a-8ba0-57dcc127d72d</vt:lpwstr>
  </property>
  <property fmtid="{D5CDD505-2E9C-101B-9397-08002B2CF9AE}" pid="5" name="MSIP_Label_1520fa42-cf58-4c22-8b93-58cf1d3bd1cb_SetDate">
    <vt:lpwstr>2024-09-20T23:05:23Z</vt:lpwstr>
  </property>
  <property fmtid="{D5CDD505-2E9C-101B-9397-08002B2CF9AE}" pid="6" name="MSIP_Label_1520fa42-cf58-4c22-8b93-58cf1d3bd1cb_Name">
    <vt:lpwstr>Category 1 \ Public Information</vt:lpwstr>
  </property>
  <property fmtid="{D5CDD505-2E9C-101B-9397-08002B2CF9AE}" pid="7" name="MSIP_Label_1520fa42-cf58-4c22-8b93-58cf1d3bd1cb_ActionId">
    <vt:lpwstr>ad5bef09-ba01-4de0-b226-7e383da380af</vt:lpwstr>
  </property>
  <property fmtid="{D5CDD505-2E9C-101B-9397-08002B2CF9AE}" pid="8" name="MSIP_Label_1520fa42-cf58-4c22-8b93-58cf1d3bd1cb_Removed">
    <vt:lpwstr>False</vt:lpwstr>
  </property>
  <property fmtid="{D5CDD505-2E9C-101B-9397-08002B2CF9AE}" pid="9" name="MSIP_Label_1520fa42-cf58-4c22-8b93-58cf1d3bd1cb_Parent">
    <vt:lpwstr>ef19a334-c2b0-492d-b824-fedde17c01cc</vt:lpwstr>
  </property>
  <property fmtid="{D5CDD505-2E9C-101B-9397-08002B2CF9AE}" pid="10" name="MSIP_Label_1520fa42-cf58-4c22-8b93-58cf1d3bd1cb_Extended_MSFT_Method">
    <vt:lpwstr>Standard</vt:lpwstr>
  </property>
  <property fmtid="{D5CDD505-2E9C-101B-9397-08002B2CF9AE}" pid="11" name="MSIP_Label_ef19a334-c2b0-492d-b824-fedde17c01cc_Enabled">
    <vt:lpwstr>True</vt:lpwstr>
  </property>
  <property fmtid="{D5CDD505-2E9C-101B-9397-08002B2CF9AE}" pid="12" name="MSIP_Label_ef19a334-c2b0-492d-b824-fedde17c01cc_SiteId">
    <vt:lpwstr>11d0e217-264e-400a-8ba0-57dcc127d72d</vt:lpwstr>
  </property>
  <property fmtid="{D5CDD505-2E9C-101B-9397-08002B2CF9AE}" pid="13" name="MSIP_Label_ef19a334-c2b0-492d-b824-fedde17c01cc_SetDate">
    <vt:lpwstr>2024-09-20T23:05:23Z</vt:lpwstr>
  </property>
  <property fmtid="{D5CDD505-2E9C-101B-9397-08002B2CF9AE}" pid="14" name="MSIP_Label_ef19a334-c2b0-492d-b824-fedde17c01cc_Name">
    <vt:lpwstr>Category 1</vt:lpwstr>
  </property>
  <property fmtid="{D5CDD505-2E9C-101B-9397-08002B2CF9AE}" pid="15" name="MSIP_Label_ef19a334-c2b0-492d-b824-fedde17c01cc_ActionId">
    <vt:lpwstr>3ed081fe-8e0f-4544-accc-22e0ad81e37e</vt:lpwstr>
  </property>
  <property fmtid="{D5CDD505-2E9C-101B-9397-08002B2CF9AE}" pid="16" name="MSIP_Label_ef19a334-c2b0-492d-b824-fedde17c01cc_Extended_MSFT_Method">
    <vt:lpwstr>Standard</vt:lpwstr>
  </property>
  <property fmtid="{D5CDD505-2E9C-101B-9397-08002B2CF9AE}" pid="17" name="Sensitivity">
    <vt:lpwstr>Category 1 \ Public Information Category 1</vt:lpwstr>
  </property>
</Properties>
</file>