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22" r:id="rId4"/>
    <p:sldId id="326" r:id="rId5"/>
    <p:sldId id="323" r:id="rId6"/>
    <p:sldId id="310" r:id="rId7"/>
    <p:sldId id="325" r:id="rId8"/>
    <p:sldId id="324" r:id="rId9"/>
    <p:sldId id="320" r:id="rId10"/>
    <p:sldId id="312" r:id="rId11"/>
    <p:sldId id="313" r:id="rId12"/>
    <p:sldId id="317" r:id="rId13"/>
    <p:sldId id="321" r:id="rId14"/>
    <p:sldId id="268" r:id="rId15"/>
    <p:sldId id="284" r:id="rId16"/>
    <p:sldId id="306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 Corp.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92EE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364" autoAdjust="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83" y="0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CAC6F-FB0D-45BD-B9BB-DB371F1C2A62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627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83" y="8830627"/>
            <a:ext cx="3037628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D0023-DB91-4A71-9A20-196E0318E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51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183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9" y="4416109"/>
            <a:ext cx="5607684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183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BB94014E-B6C1-41C7-95A2-20B96565E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68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6108EC-1A7F-4B41-8C33-5A647176E61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Click to add notes</a:t>
            </a:r>
          </a:p>
        </p:txBody>
      </p:sp>
    </p:spTree>
    <p:extLst>
      <p:ext uri="{BB962C8B-B14F-4D97-AF65-F5344CB8AC3E}">
        <p14:creationId xmlns:p14="http://schemas.microsoft.com/office/powerpoint/2010/main" val="269532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A1DED4-0D6D-47E8-94E7-40CB4848430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buFontTx/>
              <a:buChar char="•"/>
            </a:pPr>
            <a:r>
              <a:rPr lang="en-US"/>
              <a:t>How presentation will benefit audience: Adult learners are more interested in a subject if they know how or why it is important to them.</a:t>
            </a:r>
          </a:p>
          <a:p>
            <a:pPr lvl="1" eaLnBrk="1" hangingPunct="1">
              <a:buFontTx/>
              <a:buChar char="•"/>
            </a:pPr>
            <a:r>
              <a:rPr lang="en-US"/>
              <a:t>Presenter’s level of expertise in the subject: Briefly state your credentials in this area, or explain why participants should listen to you.</a:t>
            </a:r>
          </a:p>
        </p:txBody>
      </p:sp>
    </p:spTree>
    <p:extLst>
      <p:ext uri="{BB962C8B-B14F-4D97-AF65-F5344CB8AC3E}">
        <p14:creationId xmlns:p14="http://schemas.microsoft.com/office/powerpoint/2010/main" val="4141503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4014E-B6C1-41C7-95A2-20B96565EFD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41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4014E-B6C1-41C7-95A2-20B96565EFD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9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4014E-B6C1-41C7-95A2-20B96565EFD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90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 userDrawn="1"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0810B-5D06-475C-BB06-799139270E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5E148-1D95-4BDA-B9DB-E1ED84E2A0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B2603-CB95-4115-B54C-9C5275022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7756B-E90A-43CF-BC36-2CEC678136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8447B-F625-43FC-AEDB-9F2235168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AF07A-6E84-48DD-A86A-CF639628E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39F84-34F1-4E26-97D2-D922AC0A15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9D9C1-A98B-4AEE-9561-F2C9507A2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DA6C3-3816-4B18-A0FA-7F9CA7DCA6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C4E17-F899-4637-9029-9077D3BF4A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34675-918C-4C12-8901-3E82B41489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1DAF5-06EE-4038-A8B7-D9D052517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D66E734A-AED5-4377-8F73-8D7AEA42D4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  <p:sldLayoutId id="214748366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almbeachschools.org/Page/1442" TargetMode="External"/><Relationship Id="rId3" Type="http://schemas.openxmlformats.org/officeDocument/2006/relationships/hyperlink" Target="http://www.flcsu.org/" TargetMode="External"/><Relationship Id="rId7" Type="http://schemas.openxmlformats.org/officeDocument/2006/relationships/hyperlink" Target="http://www.flrules.org/" TargetMode="External"/><Relationship Id="rId2" Type="http://schemas.openxmlformats.org/officeDocument/2006/relationships/hyperlink" Target="http://www.floridaschoolchoice.org/Information/Charter_Schoo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eg.state.fl.us/statutes/" TargetMode="External"/><Relationship Id="rId5" Type="http://schemas.openxmlformats.org/officeDocument/2006/relationships/hyperlink" Target="http://www.myflorida.com/audgen/" TargetMode="External"/><Relationship Id="rId4" Type="http://schemas.openxmlformats.org/officeDocument/2006/relationships/hyperlink" Target="http://www.fldoe.org/fefp/redtoc.asp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lcharterinstitute.org/document/budget-template-tool/" TargetMode="External"/><Relationship Id="rId2" Type="http://schemas.openxmlformats.org/officeDocument/2006/relationships/hyperlink" Target="mailto:https://flcharterinstitute.org/document/budget-template-too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85800"/>
            <a:ext cx="6400800" cy="2133600"/>
          </a:xfrm>
        </p:spPr>
        <p:txBody>
          <a:bodyPr/>
          <a:lstStyle/>
          <a:p>
            <a:r>
              <a:rPr lang="en-US" dirty="0"/>
              <a:t>Finance/Budget Information &amp; Guidance for New Charter School Applicants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352800"/>
            <a:ext cx="6248400" cy="2362200"/>
          </a:xfrm>
        </p:spPr>
        <p:txBody>
          <a:bodyPr/>
          <a:lstStyle/>
          <a:p>
            <a:r>
              <a:rPr lang="en-US" dirty="0"/>
              <a:t>Updated </a:t>
            </a:r>
            <a:r>
              <a:rPr lang="en-US" dirty="0" smtClean="0"/>
              <a:t>March 18,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sz="3200" dirty="0"/>
              <a:t>Application – Section 20 Budget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05337"/>
          </a:xfrm>
        </p:spPr>
        <p:txBody>
          <a:bodyPr/>
          <a:lstStyle/>
          <a:p>
            <a:pPr lvl="0"/>
            <a:r>
              <a:rPr lang="en-US" sz="2200" dirty="0"/>
              <a:t>Examples of lack of consistency between section, continued</a:t>
            </a:r>
          </a:p>
          <a:p>
            <a:pPr lvl="1">
              <a:buNone/>
            </a:pPr>
            <a:endParaRPr lang="en-US" sz="1000" dirty="0"/>
          </a:p>
          <a:p>
            <a:pPr lvl="1"/>
            <a:r>
              <a:rPr lang="en-US" sz="1800" b="1" dirty="0"/>
              <a:t>Insufficient staff and support services (consulting) for exceptional students as described in the application</a:t>
            </a:r>
            <a:endParaRPr lang="en-US" sz="1000" b="1" dirty="0"/>
          </a:p>
          <a:p>
            <a:pPr lvl="1"/>
            <a:r>
              <a:rPr lang="en-US" sz="1800" dirty="0"/>
              <a:t>Insufficient staff and support services for English language learner students as described in the application</a:t>
            </a:r>
            <a:endParaRPr lang="en-US" sz="1000" dirty="0"/>
          </a:p>
          <a:p>
            <a:pPr lvl="1"/>
            <a:r>
              <a:rPr lang="en-US" sz="1800" dirty="0"/>
              <a:t>Insufficient funds allocated for board professional development or board training</a:t>
            </a:r>
          </a:p>
          <a:p>
            <a:pPr lvl="1"/>
            <a:r>
              <a:rPr lang="en-US" sz="1800" b="1" dirty="0"/>
              <a:t>Insufficient funds allocated for teacher and leadership development</a:t>
            </a:r>
          </a:p>
          <a:p>
            <a:pPr lvl="1"/>
            <a:r>
              <a:rPr lang="en-US" sz="1800" b="1" dirty="0"/>
              <a:t>ESP fee and service structure different from the one described in the application</a:t>
            </a:r>
          </a:p>
          <a:p>
            <a:pPr lvl="1"/>
            <a:r>
              <a:rPr lang="en-US" sz="1800" b="1" dirty="0"/>
              <a:t>Compensation plan different from the one described in the application, including benefits and retirement plans</a:t>
            </a:r>
          </a:p>
          <a:p>
            <a:pPr lvl="1"/>
            <a:endParaRPr lang="en-US" sz="1800" b="1" dirty="0"/>
          </a:p>
          <a:p>
            <a:pPr lvl="1">
              <a:buNone/>
            </a:pPr>
            <a:endParaRPr lang="en-US" sz="1800" dirty="0"/>
          </a:p>
          <a:p>
            <a:endParaRPr lang="en-US" sz="2200" dirty="0"/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sz="3200" dirty="0"/>
              <a:t>Application – Section 20 Budget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2200" dirty="0"/>
              <a:t>Examples of lack of consistency between sections, continued</a:t>
            </a:r>
          </a:p>
          <a:p>
            <a:pPr lvl="1">
              <a:buNone/>
            </a:pPr>
            <a:endParaRPr lang="en-US" sz="1000" dirty="0"/>
          </a:p>
          <a:p>
            <a:pPr lvl="1"/>
            <a:r>
              <a:rPr lang="en-US" sz="1800" b="1" dirty="0"/>
              <a:t>Insufficient funds for recruiting and marketing strategies to enroll students as described in the application</a:t>
            </a:r>
          </a:p>
          <a:p>
            <a:pPr lvl="1"/>
            <a:r>
              <a:rPr lang="en-US" sz="1800" b="1" dirty="0"/>
              <a:t>Insufficient funds based on the desired facility space and cost</a:t>
            </a:r>
          </a:p>
          <a:p>
            <a:pPr lvl="1"/>
            <a:r>
              <a:rPr lang="en-US" sz="1800" dirty="0"/>
              <a:t>Budget does not align with the transportation plan</a:t>
            </a:r>
          </a:p>
          <a:p>
            <a:pPr lvl="1"/>
            <a:r>
              <a:rPr lang="en-US" sz="1800" dirty="0"/>
              <a:t>Budget does not align with the food service plan</a:t>
            </a:r>
          </a:p>
          <a:p>
            <a:pPr lvl="1"/>
            <a:r>
              <a:rPr lang="en-US" sz="1800" dirty="0"/>
              <a:t>No budget for premiums for the insurance policies described in the application</a:t>
            </a:r>
          </a:p>
          <a:p>
            <a:pPr lvl="1"/>
            <a:r>
              <a:rPr lang="en-US" sz="1800" dirty="0"/>
              <a:t>Budget or cash flow does not follow the timelines described in the application</a:t>
            </a:r>
          </a:p>
          <a:p>
            <a:pPr marL="344487" lvl="1" indent="0">
              <a:buNone/>
            </a:pPr>
            <a:endParaRPr lang="en-US" sz="2200" dirty="0"/>
          </a:p>
          <a:p>
            <a:endParaRPr lang="en-US" sz="2200" dirty="0"/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477962"/>
          </a:xfrm>
        </p:spPr>
        <p:txBody>
          <a:bodyPr/>
          <a:lstStyle/>
          <a:p>
            <a:r>
              <a:rPr lang="en-US" sz="3200" dirty="0"/>
              <a:t>Application – Section 21 Financial Management &amp; Oversight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1662"/>
          </a:xfrm>
        </p:spPr>
        <p:txBody>
          <a:bodyPr/>
          <a:lstStyle/>
          <a:p>
            <a:pPr lvl="0"/>
            <a:r>
              <a:rPr lang="en-US" sz="2800" dirty="0"/>
              <a:t>Including board members that lack strong financial experience</a:t>
            </a:r>
          </a:p>
          <a:p>
            <a:pPr lvl="0">
              <a:buNone/>
            </a:pPr>
            <a:endParaRPr lang="en-US" sz="1600" dirty="0"/>
          </a:p>
          <a:p>
            <a:pPr lvl="0"/>
            <a:r>
              <a:rPr lang="en-US" sz="2800" dirty="0"/>
              <a:t>Not having adequate board review of financial statements</a:t>
            </a:r>
          </a:p>
          <a:p>
            <a:pPr lvl="0">
              <a:buNone/>
            </a:pPr>
            <a:endParaRPr lang="en-US" sz="1600" dirty="0"/>
          </a:p>
          <a:p>
            <a:pPr lvl="0"/>
            <a:r>
              <a:rPr lang="en-US" sz="2800" dirty="0"/>
              <a:t>Not having a documented budget amendment process requiring board review</a:t>
            </a:r>
          </a:p>
          <a:p>
            <a:pPr>
              <a:buNone/>
            </a:pPr>
            <a:endParaRPr lang="en-US" sz="2600" dirty="0"/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477962"/>
          </a:xfrm>
        </p:spPr>
        <p:txBody>
          <a:bodyPr/>
          <a:lstStyle/>
          <a:p>
            <a:r>
              <a:rPr lang="en-US" sz="3200" dirty="0"/>
              <a:t>Application – Section 21 Financial Management &amp; Oversight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1662"/>
          </a:xfrm>
        </p:spPr>
        <p:txBody>
          <a:bodyPr/>
          <a:lstStyle/>
          <a:p>
            <a:pPr lvl="0"/>
            <a:r>
              <a:rPr lang="en-US" sz="2800" dirty="0"/>
              <a:t>Not hiring a qualified accountant</a:t>
            </a:r>
          </a:p>
          <a:p>
            <a:pPr lvl="0">
              <a:buNone/>
            </a:pPr>
            <a:endParaRPr lang="en-US" sz="1600" dirty="0"/>
          </a:p>
          <a:p>
            <a:pPr lvl="0"/>
            <a:r>
              <a:rPr lang="en-US" sz="2800" dirty="0"/>
              <a:t>Not having proper segregation of duties</a:t>
            </a:r>
          </a:p>
          <a:p>
            <a:pPr lvl="0">
              <a:buNone/>
            </a:pPr>
            <a:endParaRPr lang="en-US" sz="1600" dirty="0"/>
          </a:p>
          <a:p>
            <a:pPr lvl="0"/>
            <a:r>
              <a:rPr lang="en-US" sz="2800" dirty="0"/>
              <a:t>Not addressing annual audit requirements including 1002.33(9)(j)(1), 218.39, 218.391, 1002.345 F.S, and 6A-1.0081, F.A.C. </a:t>
            </a:r>
          </a:p>
          <a:p>
            <a:pPr lvl="0">
              <a:buNone/>
            </a:pPr>
            <a:endParaRPr lang="en-US" sz="1600" dirty="0"/>
          </a:p>
          <a:p>
            <a:pPr lvl="0"/>
            <a:r>
              <a:rPr lang="en-US" sz="2800" dirty="0"/>
              <a:t>Not having documented financial policies and procedures</a:t>
            </a:r>
            <a:endParaRPr lang="en-US" sz="2000" dirty="0"/>
          </a:p>
          <a:p>
            <a:pPr lvl="0"/>
            <a:endParaRPr lang="en-US" sz="2000" dirty="0"/>
          </a:p>
          <a:p>
            <a:endParaRPr lang="en-US" sz="2600" dirty="0"/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&amp; Federal Financial Assistance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Capital Outlay (see F.S. 1013.62)</a:t>
            </a:r>
          </a:p>
          <a:p>
            <a:r>
              <a:rPr lang="en-US" dirty="0"/>
              <a:t>Charter School Program (CSP) Grant -(Competitive)</a:t>
            </a:r>
          </a:p>
          <a:p>
            <a:r>
              <a:rPr lang="en-US" dirty="0"/>
              <a:t>Title I</a:t>
            </a:r>
          </a:p>
          <a:p>
            <a:r>
              <a:rPr lang="en-US" dirty="0"/>
              <a:t>IDEA</a:t>
            </a:r>
          </a:p>
          <a:p>
            <a:r>
              <a:rPr lang="en-US" dirty="0"/>
              <a:t>National School Lunch Program</a:t>
            </a:r>
          </a:p>
          <a:p>
            <a:pPr>
              <a:buFont typeface="Wingdings" pitchFamily="2" charset="2"/>
              <a:buNone/>
            </a:pPr>
            <a:r>
              <a:rPr lang="en-US" sz="1800" dirty="0"/>
              <a:t>	Pursuant to provisions of 20 U.S.C. 8061 s. 10306, all charter schools shall receive all Federal funding for which the school is otherwise eligible, including Title I funding, not later than 5 months after the charter school first opens and within 5 months after subsequent expansion of enrollment.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Websites &amp; Resources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986337"/>
          </a:xfrm>
        </p:spPr>
        <p:txBody>
          <a:bodyPr/>
          <a:lstStyle/>
          <a:p>
            <a:pPr>
              <a:buNone/>
            </a:pPr>
            <a:r>
              <a:rPr lang="en-US" sz="2200" dirty="0" err="1"/>
              <a:t>FLDOE</a:t>
            </a:r>
            <a:r>
              <a:rPr lang="en-US" sz="2200" dirty="0"/>
              <a:t> Choice School Website </a:t>
            </a:r>
            <a:r>
              <a:rPr lang="en-US" sz="2200" dirty="0">
                <a:hlinkClick r:id="rId2"/>
              </a:rPr>
              <a:t>www.floridaschoolchoice.org/Information/Charter_Schools/</a:t>
            </a:r>
            <a:endParaRPr lang="en-US" sz="2200" dirty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sz="2200" dirty="0"/>
              <a:t>Charter Support Unit </a:t>
            </a:r>
            <a:r>
              <a:rPr lang="en-US" sz="2200" dirty="0">
                <a:hlinkClick r:id="rId3"/>
              </a:rPr>
              <a:t>http://www.flcsu.org/</a:t>
            </a:r>
            <a:endParaRPr lang="en-US" sz="2200" dirty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sz="2200" dirty="0" err="1"/>
              <a:t>FLDOE</a:t>
            </a:r>
            <a:r>
              <a:rPr lang="en-US" sz="2200" dirty="0"/>
              <a:t> – Red Book </a:t>
            </a:r>
            <a:r>
              <a:rPr lang="en-US" sz="2200" dirty="0">
                <a:hlinkClick r:id="rId4"/>
              </a:rPr>
              <a:t>www.fldoe.org/fefp/redtoc.asp</a:t>
            </a:r>
            <a:endParaRPr lang="en-US" sz="2200" dirty="0"/>
          </a:p>
          <a:p>
            <a:pPr>
              <a:buFont typeface="Wingdings" pitchFamily="2" charset="2"/>
              <a:buNone/>
            </a:pPr>
            <a:endParaRPr lang="en-US" sz="1000" dirty="0"/>
          </a:p>
          <a:p>
            <a:pPr>
              <a:buFont typeface="Wingdings" pitchFamily="2" charset="2"/>
              <a:buNone/>
            </a:pPr>
            <a:r>
              <a:rPr lang="en-US" sz="2200" dirty="0"/>
              <a:t>Florida Auditor General </a:t>
            </a:r>
            <a:r>
              <a:rPr lang="en-US" sz="2200" dirty="0">
                <a:hlinkClick r:id="rId5"/>
              </a:rPr>
              <a:t>www.myflorida.com/audgen/</a:t>
            </a:r>
            <a:endParaRPr lang="en-US" sz="2200" dirty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sz="2200" dirty="0"/>
              <a:t>Florida Statute </a:t>
            </a:r>
            <a:r>
              <a:rPr lang="en-US" sz="2200" dirty="0">
                <a:hlinkClick r:id="rId6"/>
              </a:rPr>
              <a:t>www.leg.state.fl.us/statutes/</a:t>
            </a:r>
            <a:endParaRPr lang="en-US" sz="2200" dirty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sz="2200" dirty="0"/>
              <a:t>Florida Administrative Code </a:t>
            </a:r>
            <a:r>
              <a:rPr lang="en-US" sz="2200" dirty="0">
                <a:hlinkClick r:id="rId7"/>
              </a:rPr>
              <a:t>www.flrules.org/</a:t>
            </a:r>
            <a:endParaRPr lang="en-US" sz="2200" dirty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sz="2200" dirty="0"/>
              <a:t>SDPBC Charter School Fiscal Oversight </a:t>
            </a:r>
            <a:r>
              <a:rPr lang="en-US" sz="2200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8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https://www.palmbeachschools.org/Page/1442</a:t>
            </a:r>
            <a:endParaRPr lang="en-US" sz="2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buClr>
                <a:srgbClr val="330066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Simone </a:t>
            </a:r>
            <a:r>
              <a:rPr lang="en-US" sz="2000" dirty="0" err="1">
                <a:solidFill>
                  <a:srgbClr val="000000"/>
                </a:solidFill>
              </a:rPr>
              <a:t>Oladejo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330066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     Senior Financial </a:t>
            </a:r>
            <a:r>
              <a:rPr lang="en-US" sz="2000" dirty="0" smtClean="0">
                <a:solidFill>
                  <a:srgbClr val="000000"/>
                </a:solidFill>
              </a:rPr>
              <a:t>Analyst – Charter School Fiscal Oversight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330066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	561 434-8230</a:t>
            </a:r>
          </a:p>
          <a:p>
            <a:pPr lvl="0">
              <a:buClr>
                <a:srgbClr val="330066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92EE7"/>
                </a:solidFill>
              </a:rPr>
              <a:t>simone.oladejo@palmbeachschools.org</a:t>
            </a:r>
            <a:endParaRPr lang="en-US" sz="2000" dirty="0">
              <a:solidFill>
                <a:srgbClr val="092EE7"/>
              </a:solidFill>
            </a:endParaRPr>
          </a:p>
          <a:p>
            <a:pPr lvl="0">
              <a:buClr>
                <a:srgbClr val="330066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Fred </a:t>
            </a:r>
            <a:r>
              <a:rPr lang="en-US" sz="2000" dirty="0" err="1">
                <a:solidFill>
                  <a:srgbClr val="000000"/>
                </a:solidFill>
              </a:rPr>
              <a:t>Passelli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330066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	Specialist – Financial Accounting (FEFP &amp; Other Payments)</a:t>
            </a:r>
          </a:p>
          <a:p>
            <a:pPr lvl="1">
              <a:buClr>
                <a:srgbClr val="669999"/>
              </a:buClr>
              <a:buNone/>
            </a:pPr>
            <a:r>
              <a:rPr lang="en-US" sz="2000" dirty="0">
                <a:solidFill>
                  <a:srgbClr val="000000"/>
                </a:solidFill>
              </a:rPr>
              <a:t>561 434-8636</a:t>
            </a:r>
            <a:endParaRPr lang="en-US" sz="2000" dirty="0">
              <a:solidFill>
                <a:srgbClr val="092EE7"/>
              </a:solidFill>
            </a:endParaRPr>
          </a:p>
          <a:p>
            <a:pPr lvl="1">
              <a:buClr>
                <a:srgbClr val="669999"/>
              </a:buClr>
              <a:buNone/>
            </a:pPr>
            <a:r>
              <a:rPr lang="en-US" sz="2000" dirty="0" smtClean="0">
                <a:solidFill>
                  <a:srgbClr val="092EE7"/>
                </a:solidFill>
              </a:rPr>
              <a:t>frederick.passelli@palmbeachschools.org</a:t>
            </a:r>
            <a:endParaRPr lang="en-US" sz="2000" dirty="0">
              <a:solidFill>
                <a:srgbClr val="092EE7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81537"/>
          </a:xfrm>
        </p:spPr>
        <p:txBody>
          <a:bodyPr/>
          <a:lstStyle/>
          <a:p>
            <a:pPr>
              <a:buNone/>
            </a:pPr>
            <a:endParaRPr lang="en-US" sz="1000" dirty="0"/>
          </a:p>
          <a:p>
            <a:r>
              <a:rPr lang="en-US" dirty="0"/>
              <a:t>Common Mistakes</a:t>
            </a:r>
          </a:p>
          <a:p>
            <a:pPr lvl="1"/>
            <a:r>
              <a:rPr lang="en-US" sz="2000" dirty="0"/>
              <a:t>Section 20 - Budget</a:t>
            </a:r>
          </a:p>
          <a:p>
            <a:pPr lvl="1"/>
            <a:r>
              <a:rPr lang="en-US" sz="2000" dirty="0"/>
              <a:t>Section 21 - Financial Management &amp; Oversight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Federal &amp; State Assistance</a:t>
            </a:r>
          </a:p>
          <a:p>
            <a:pPr lvl="1"/>
            <a:r>
              <a:rPr lang="en-US" sz="2000" dirty="0"/>
              <a:t>Additional funding</a:t>
            </a:r>
          </a:p>
          <a:p>
            <a:pPr lvl="1">
              <a:buNone/>
            </a:pPr>
            <a:endParaRPr lang="en-US" sz="2000" dirty="0"/>
          </a:p>
          <a:p>
            <a:r>
              <a:rPr lang="en-US" dirty="0"/>
              <a:t>Websites &amp; Resources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543800" cy="1096962"/>
          </a:xfrm>
        </p:spPr>
        <p:txBody>
          <a:bodyPr/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Application – Section 20 Budget 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/>
              <a:t>Applicants are </a:t>
            </a:r>
            <a:r>
              <a:rPr lang="en-US" sz="2200" b="1" u="sng" dirty="0"/>
              <a:t>required</a:t>
            </a:r>
            <a:r>
              <a:rPr lang="en-US" sz="2200" dirty="0"/>
              <a:t> to use the Charter Support Unit Florida Charter School Budget Template Tool and </a:t>
            </a:r>
            <a:r>
              <a:rPr lang="en-US" sz="2200" dirty="0" smtClean="0"/>
              <a:t>send a copy to the charter school fiscal oversight financial specialist with edit access granted. </a:t>
            </a:r>
            <a:r>
              <a:rPr lang="en-US" sz="2200" dirty="0">
                <a:hlinkClick r:id="rId2"/>
              </a:rPr>
              <a:t>https://flcharterinstitute.org/document/budget-template-tool</a:t>
            </a:r>
            <a:r>
              <a:rPr lang="en-US" sz="2200" dirty="0" smtClean="0">
                <a:hlinkClick r:id="rId2"/>
              </a:rPr>
              <a:t>/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The Budget should be tailored to your application and Palm Beach County</a:t>
            </a:r>
          </a:p>
          <a:p>
            <a:endParaRPr lang="en-US" sz="2200" dirty="0"/>
          </a:p>
          <a:p>
            <a:r>
              <a:rPr lang="en-US" sz="2200" dirty="0"/>
              <a:t>Provide detailed explanations and support when diverting from the tool</a:t>
            </a:r>
          </a:p>
          <a:p>
            <a:pPr>
              <a:buNone/>
            </a:pPr>
            <a:endParaRPr lang="en-US" sz="2200" dirty="0"/>
          </a:p>
          <a:p>
            <a:endParaRPr lang="en-US" sz="2600" dirty="0"/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endParaRPr lang="en-US" sz="26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https://flcharterinstitute.org/document/budget-template-tool/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sz="3200" dirty="0"/>
              <a:t>Application – Section 20 Budget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57737"/>
          </a:xfrm>
        </p:spPr>
        <p:txBody>
          <a:bodyPr/>
          <a:lstStyle/>
          <a:p>
            <a:r>
              <a:rPr lang="en-US" sz="2200" dirty="0"/>
              <a:t>Overestimating projected enrollment.</a:t>
            </a:r>
          </a:p>
          <a:p>
            <a:pPr lvl="1"/>
            <a:r>
              <a:rPr lang="en-US" sz="1800" dirty="0"/>
              <a:t>Average enrollment of recently opened charter schools in Palm Beach County is 105.</a:t>
            </a:r>
          </a:p>
          <a:p>
            <a:pPr marL="344487" lvl="1" indent="0">
              <a:buNone/>
            </a:pPr>
            <a:endParaRPr lang="en-US" sz="1000" dirty="0"/>
          </a:p>
          <a:p>
            <a:pPr lvl="1"/>
            <a:r>
              <a:rPr lang="en-US" sz="1800" dirty="0"/>
              <a:t>Current average enrollment of charter schools Palm Beach County is </a:t>
            </a:r>
            <a:r>
              <a:rPr lang="en-US" sz="1800" dirty="0" smtClean="0"/>
              <a:t>460.</a:t>
            </a:r>
            <a:endParaRPr lang="en-US" sz="1800" dirty="0"/>
          </a:p>
          <a:p>
            <a:pPr lvl="1"/>
            <a:endParaRPr lang="en-US" sz="1000" dirty="0"/>
          </a:p>
          <a:p>
            <a:pPr lvl="1"/>
            <a:r>
              <a:rPr lang="en-US" sz="1800" dirty="0"/>
              <a:t>There are only </a:t>
            </a:r>
            <a:r>
              <a:rPr lang="en-US" sz="1800" dirty="0" smtClean="0"/>
              <a:t>5 </a:t>
            </a:r>
            <a:r>
              <a:rPr lang="en-US" sz="1800" dirty="0"/>
              <a:t>charter schools with enrollments above 1000.</a:t>
            </a:r>
          </a:p>
          <a:p>
            <a:pPr marL="344487" lvl="1" indent="0">
              <a:buNone/>
            </a:pPr>
            <a:endParaRPr lang="en-US" sz="1000" dirty="0"/>
          </a:p>
          <a:p>
            <a:pPr lvl="1"/>
            <a:r>
              <a:rPr lang="en-US" sz="1800" dirty="0"/>
              <a:t>There are only </a:t>
            </a:r>
            <a:r>
              <a:rPr lang="en-US" sz="1800" dirty="0" smtClean="0"/>
              <a:t>14 </a:t>
            </a:r>
            <a:r>
              <a:rPr lang="en-US" sz="1800" dirty="0"/>
              <a:t>charter schools with enrollments above 500.</a:t>
            </a:r>
          </a:p>
          <a:p>
            <a:pPr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6729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sz="3200" dirty="0"/>
              <a:t>Application – Section 20 Budget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57737"/>
          </a:xfrm>
        </p:spPr>
        <p:txBody>
          <a:bodyPr/>
          <a:lstStyle/>
          <a:p>
            <a:r>
              <a:rPr lang="en-US" sz="2200" dirty="0"/>
              <a:t>Inadequate budget (salary and non-salary) to meet the needs of special education or other special program students. Palm Beach County </a:t>
            </a:r>
            <a:r>
              <a:rPr lang="en-US" sz="2200" b="1" dirty="0"/>
              <a:t>ESE population is </a:t>
            </a:r>
            <a:r>
              <a:rPr lang="en-US" sz="2200" b="1" dirty="0" smtClean="0"/>
              <a:t>21% </a:t>
            </a:r>
            <a:r>
              <a:rPr lang="en-US" sz="2200" dirty="0"/>
              <a:t>(not including gifted).</a:t>
            </a:r>
          </a:p>
          <a:p>
            <a:r>
              <a:rPr lang="en-US" sz="2200" dirty="0"/>
              <a:t>Inadequate budget for teacher salary and benefits.  New applicants must be competitive with charter schools in Palm Beach County.  Current charter school average salary estimate is </a:t>
            </a:r>
            <a:r>
              <a:rPr lang="en-US" sz="2200" b="1" dirty="0" smtClean="0"/>
              <a:t>$55,620 </a:t>
            </a:r>
            <a:r>
              <a:rPr lang="en-US" sz="2200" dirty="0"/>
              <a:t>and benefit rate is </a:t>
            </a:r>
            <a:r>
              <a:rPr lang="en-US" sz="2200" b="1" dirty="0"/>
              <a:t>25%</a:t>
            </a:r>
          </a:p>
          <a:p>
            <a:r>
              <a:rPr lang="en-US" sz="2200" dirty="0"/>
              <a:t>Inadequate budget for technology needs. DOE recommends 1 to 1 ratio.</a:t>
            </a:r>
          </a:p>
          <a:p>
            <a:r>
              <a:rPr lang="en-US" sz="2200" dirty="0"/>
              <a:t>Inadequate budget for transportation.</a:t>
            </a:r>
          </a:p>
          <a:p>
            <a:r>
              <a:rPr lang="en-US" sz="2200" dirty="0"/>
              <a:t>Inadequate budget for Governing Board training requirements as required by section 1002.33, Florida Statute, and Rule 6A-6.0784, Florida Administrative Code.</a:t>
            </a:r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sz="3200" dirty="0"/>
              <a:t>Application – Section 20 Budget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2200" dirty="0"/>
              <a:t>Not providing a verification and/or commitment letter for additional funds included in the budget (not including FEFP revenue).  If an agreement is not from a financial institution, additional support of financial solvency is required (audited financial statement, provide board minutes, tax returns, </a:t>
            </a:r>
            <a:r>
              <a:rPr lang="en-US" sz="2200" dirty="0" err="1"/>
              <a:t>etc</a:t>
            </a:r>
            <a:r>
              <a:rPr lang="en-US" sz="2200" dirty="0"/>
              <a:t>).</a:t>
            </a:r>
          </a:p>
          <a:p>
            <a:r>
              <a:rPr lang="en-US" sz="2200" dirty="0"/>
              <a:t>Using federal or competitive grant funds, food service, transportation, referendum, and/or afterschool revenues to balance the budget</a:t>
            </a:r>
          </a:p>
          <a:p>
            <a:r>
              <a:rPr lang="en-US" sz="2200" dirty="0"/>
              <a:t>Including capital funds in the first year of operations.  Most schools will not meet the conditions in 1013.62 </a:t>
            </a:r>
            <a:r>
              <a:rPr lang="en-US" sz="2200" dirty="0" err="1"/>
              <a:t>F.S.</a:t>
            </a:r>
            <a:r>
              <a:rPr lang="en-US" sz="2200" dirty="0"/>
              <a:t> until the third year of operations</a:t>
            </a:r>
          </a:p>
          <a:p>
            <a:r>
              <a:rPr lang="en-US" sz="2200" dirty="0"/>
              <a:t>Budgeting 100% enrollment without incorporating an adequate reserve</a:t>
            </a:r>
          </a:p>
          <a:p>
            <a:pPr marL="0" indent="0"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sz="3200" dirty="0"/>
              <a:t>Application – Section 20 Budget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/>
              <a:t>Inadequate budget for facilities:</a:t>
            </a:r>
          </a:p>
          <a:p>
            <a:pPr lvl="1"/>
            <a:r>
              <a:rPr lang="en-US" sz="1800" b="1" dirty="0"/>
              <a:t>Additional suppo</a:t>
            </a:r>
            <a:r>
              <a:rPr lang="en-US" sz="1800" dirty="0"/>
              <a:t>rt should be provided for per square foot lease rates of less than </a:t>
            </a:r>
            <a:r>
              <a:rPr lang="en-US" sz="1800" b="1" dirty="0"/>
              <a:t>$12</a:t>
            </a:r>
            <a:r>
              <a:rPr lang="en-US" sz="1800" dirty="0"/>
              <a:t>, such as lease agreement.</a:t>
            </a:r>
          </a:p>
          <a:p>
            <a:pPr lvl="1"/>
            <a:r>
              <a:rPr lang="en-US" sz="1800" dirty="0"/>
              <a:t>Using the per student facility estimate – there is not enough information for the district to determine whether all costs were considered  </a:t>
            </a:r>
          </a:p>
          <a:p>
            <a:pPr lvl="1"/>
            <a:r>
              <a:rPr lang="en-US" sz="1800" dirty="0"/>
              <a:t>Using the financing calculator to purchase a building.  Unless you have already received approval from a financial institution do not use the financing calculator.   If your financing agreement is not from a financial institution, additional support of financial solvency is required (audited financial statement, provide board minutes, tax returns, </a:t>
            </a:r>
            <a:r>
              <a:rPr lang="en-US" sz="1800" dirty="0" err="1"/>
              <a:t>etc</a:t>
            </a:r>
            <a:r>
              <a:rPr lang="en-US" sz="1800" dirty="0"/>
              <a:t>).</a:t>
            </a:r>
          </a:p>
          <a:p>
            <a:pPr marL="344487" lvl="1" indent="0">
              <a:buNone/>
            </a:pPr>
            <a:endParaRPr lang="en-US" sz="1800" dirty="0"/>
          </a:p>
          <a:p>
            <a:endParaRPr lang="en-US" sz="2200" dirty="0"/>
          </a:p>
          <a:p>
            <a:endParaRPr lang="en-US" sz="22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8657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sz="3200" dirty="0"/>
              <a:t>Application – Section 20 Budget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/>
              <a:t>Inadequate budget for security and mental health services (Marjory </a:t>
            </a:r>
            <a:r>
              <a:rPr lang="en-US" sz="2200" dirty="0" err="1"/>
              <a:t>Stoneman</a:t>
            </a:r>
            <a:r>
              <a:rPr lang="en-US" sz="2200" dirty="0"/>
              <a:t> Douglas Public Safety Act, SB 7030)</a:t>
            </a:r>
          </a:p>
          <a:p>
            <a:pPr lvl="1"/>
            <a:r>
              <a:rPr lang="en-US" sz="1800" dirty="0"/>
              <a:t>School Resource Officer - Palm Beach County Sheriff’s Office charges $90 per hour, which equates to roughly $130,000 per school year.</a:t>
            </a:r>
          </a:p>
          <a:p>
            <a:pPr lvl="1"/>
            <a:r>
              <a:rPr lang="en-US" sz="1800" dirty="0"/>
              <a:t>School Safety Officer – School District of Palm Beach County Police Department cost of an officer is roughly $165,000 per school year.</a:t>
            </a:r>
          </a:p>
          <a:p>
            <a:pPr lvl="1"/>
            <a:r>
              <a:rPr lang="en-US" sz="1800" dirty="0"/>
              <a:t>School Security Guard – (Must meet all criteria provided under 1006.12(4) F.S.) Minimum $38.50 per hour, and a minimum yearly cost of $55,500.</a:t>
            </a:r>
          </a:p>
          <a:p>
            <a:r>
              <a:rPr lang="en-US" sz="2200" dirty="0"/>
              <a:t>Not having sufficient reserves to cover unexpected events, i.e. lower enrollment than projected (should be 5-15% of total revenue)</a:t>
            </a:r>
          </a:p>
          <a:p>
            <a:r>
              <a:rPr lang="en-US" sz="2200" dirty="0"/>
              <a:t>Overall lack of consistency between sections</a:t>
            </a:r>
          </a:p>
          <a:p>
            <a:pPr lvl="0"/>
            <a:endParaRPr lang="en-US" sz="22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0010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sz="3200" dirty="0"/>
              <a:t>Application – Section 20 Budget </a:t>
            </a:r>
            <a:br>
              <a:rPr lang="en-US" sz="3200" dirty="0"/>
            </a:br>
            <a:r>
              <a:rPr lang="en-US" sz="3200" dirty="0"/>
              <a:t>Common Mistakes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2200" dirty="0"/>
              <a:t>Examples of lack of consistency between what is documented in the applications and what is included in the budget</a:t>
            </a:r>
            <a:endParaRPr lang="en-US" sz="1000" dirty="0"/>
          </a:p>
          <a:p>
            <a:pPr lvl="1"/>
            <a:r>
              <a:rPr lang="en-US" sz="1800" dirty="0"/>
              <a:t>Target Population and Student body does not match </a:t>
            </a:r>
          </a:p>
          <a:p>
            <a:pPr lvl="1"/>
            <a:r>
              <a:rPr lang="en-US" sz="1800" b="1" dirty="0"/>
              <a:t>Not enough teachers based on the school calendar and schedule</a:t>
            </a:r>
            <a:endParaRPr lang="en-US" sz="1000" b="1" dirty="0"/>
          </a:p>
          <a:p>
            <a:pPr lvl="1"/>
            <a:r>
              <a:rPr lang="en-US" sz="1800" b="1" dirty="0"/>
              <a:t>Insufficient funds allocated to purchase the comprehensive educational programs/instructional materials (curriculum) described in the application</a:t>
            </a:r>
            <a:endParaRPr lang="en-US" sz="1000" b="1" dirty="0"/>
          </a:p>
          <a:p>
            <a:pPr lvl="1"/>
            <a:r>
              <a:rPr lang="en-US" sz="1800" b="1" dirty="0"/>
              <a:t>Not enough funds allocated to computers or network systems necessary to implement the curriculum</a:t>
            </a:r>
            <a:endParaRPr lang="en-US" sz="1000" b="1" dirty="0"/>
          </a:p>
          <a:p>
            <a:pPr lvl="1"/>
            <a:r>
              <a:rPr lang="en-US" sz="1800" dirty="0"/>
              <a:t>Insufficient funds to provide the elective courses offered as described in the application</a:t>
            </a:r>
          </a:p>
          <a:p>
            <a:pPr lvl="1"/>
            <a:r>
              <a:rPr lang="en-US" sz="1800" dirty="0"/>
              <a:t>Insufficient funds allocated for assessment and evaluation tools used by the school as described in the application</a:t>
            </a:r>
          </a:p>
          <a:p>
            <a:pPr lvl="1">
              <a:buNone/>
            </a:pPr>
            <a:endParaRPr lang="en-US" sz="1800" dirty="0"/>
          </a:p>
          <a:p>
            <a:pPr>
              <a:buFont typeface="Wingdings" pitchFamily="2" charset="2"/>
              <a:buNone/>
            </a:pPr>
            <a:endParaRPr lang="en-US" sz="2600" dirty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presentation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8429</TotalTime>
  <Words>1251</Words>
  <Application>Microsoft Office PowerPoint</Application>
  <PresentationFormat>On-screen Show (4:3)</PresentationFormat>
  <Paragraphs>149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Wingdings</vt:lpstr>
      <vt:lpstr>Training presentation</vt:lpstr>
      <vt:lpstr>Finance/Budget Information &amp; Guidance for New Charter School Applicants</vt:lpstr>
      <vt:lpstr>Agenda</vt:lpstr>
      <vt:lpstr>  Application – Section 20 Budget  </vt:lpstr>
      <vt:lpstr>Application – Section 20 Budget  Common Mistakes</vt:lpstr>
      <vt:lpstr>Application – Section 20 Budget  Common Mistakes</vt:lpstr>
      <vt:lpstr>Application – Section 20 Budget  Common Mistakes</vt:lpstr>
      <vt:lpstr>Application – Section 20 Budget  Common Mistakes</vt:lpstr>
      <vt:lpstr>Application – Section 20 Budget  Common Mistakes</vt:lpstr>
      <vt:lpstr>Application – Section 20 Budget  Common Mistakes</vt:lpstr>
      <vt:lpstr>Application – Section 20 Budget  Common Mistakes</vt:lpstr>
      <vt:lpstr>Application – Section 20 Budget  Common Mistakes</vt:lpstr>
      <vt:lpstr>Application – Section 21 Financial Management &amp; Oversight  Common Mistakes</vt:lpstr>
      <vt:lpstr>Application – Section 21 Financial Management &amp; Oversight  Common Mistakes</vt:lpstr>
      <vt:lpstr>State &amp; Federal Financial Assistance</vt:lpstr>
      <vt:lpstr>Websites &amp; Resources</vt:lpstr>
      <vt:lpstr>Contact Information</vt:lpstr>
    </vt:vector>
  </TitlesOfParts>
  <Company>School District Of Palm Beach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Charter School New Applicant Workshop</dc:title>
  <dc:creator>Jeannette Merced</dc:creator>
  <cp:lastModifiedBy>Local Admin</cp:lastModifiedBy>
  <cp:revision>171</cp:revision>
  <cp:lastPrinted>2019-11-13T15:18:48Z</cp:lastPrinted>
  <dcterms:created xsi:type="dcterms:W3CDTF">2012-05-15T19:35:10Z</dcterms:created>
  <dcterms:modified xsi:type="dcterms:W3CDTF">2025-04-01T19:14:20Z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TC060888081033</vt:lpwstr>
  </property>
</Properties>
</file>