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0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AE8"/>
    <a:srgbClr val="4769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5" autoAdjust="0"/>
    <p:restoredTop sz="95394" autoAdjust="0"/>
  </p:normalViewPr>
  <p:slideViewPr>
    <p:cSldViewPr snapToGrid="0">
      <p:cViewPr varScale="1">
        <p:scale>
          <a:sx n="98" d="100"/>
          <a:sy n="98" d="100"/>
        </p:scale>
        <p:origin x="114" y="2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A3114B-0CDD-4419-A4DE-E0C29A2AE1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C25048-78D1-4821-8E2B-7A77CCA12F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52186-C111-43A8-A0F7-F77FFDE4DF82}" type="datetimeFigureOut">
              <a:rPr lang="en-US" smtClean="0"/>
              <a:t>3/27/2025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24695-047D-4CC8-8801-1AA37457E7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F00293-63F6-438D-A9A8-024975FD55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56CFAD-C154-4C9C-AD01-665A505506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879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BBB5B-F3DE-41D7-B279-483D20E8E363}" type="datetimeFigureOut">
              <a:rPr lang="en-US" smtClean="0"/>
              <a:t>3/27/2025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B62BC0-7DC4-4569-951D-2BB9475345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41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2728A58-8DE2-4B1C-B6CA-F2AED56F45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2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D7CAC-EE78-4BAE-94EA-EBE4BB118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909" y="2335192"/>
            <a:ext cx="9792182" cy="218761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lIns="914400" tIns="91440" rIns="914400" anchor="ctr"/>
          <a:lstStyle>
            <a:lvl1pPr algn="ctr">
              <a:defRPr sz="5400" b="1" cap="all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148328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50298920-F98C-4AFF-A39F-BB5644F96E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772276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06EC1-D867-4113-B1E4-72ADCC4B1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4747" y="2365057"/>
            <a:ext cx="4377400" cy="2160644"/>
          </a:xfrm>
          <a:prstGeom prst="rect">
            <a:avLst/>
          </a:prstGeom>
          <a:gradFill>
            <a:gsLst>
              <a:gs pos="50000">
                <a:schemeClr val="accent1">
                  <a:lumMod val="5000"/>
                  <a:lumOff val="95000"/>
                  <a:alpha val="0"/>
                </a:schemeClr>
              </a:gs>
              <a:gs pos="50000">
                <a:schemeClr val="accent5">
                  <a:alpha val="10000"/>
                </a:schemeClr>
              </a:gs>
            </a:gsLst>
            <a:lin ang="0" scaled="0"/>
          </a:gradFill>
          <a:ln w="28575">
            <a:solidFill>
              <a:schemeClr val="bg1"/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B3EFFF7-FFC6-16DF-B4AB-DD5A1A1DA9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7896" y="0"/>
            <a:ext cx="3344379" cy="6858000"/>
          </a:xfrm>
          <a:custGeom>
            <a:avLst/>
            <a:gdLst>
              <a:gd name="connsiteX0" fmla="*/ 0 w 3344379"/>
              <a:gd name="connsiteY0" fmla="*/ 0 h 6858000"/>
              <a:gd name="connsiteX1" fmla="*/ 3344379 w 3344379"/>
              <a:gd name="connsiteY1" fmla="*/ 0 h 6858000"/>
              <a:gd name="connsiteX2" fmla="*/ 3344379 w 3344379"/>
              <a:gd name="connsiteY2" fmla="*/ 6858000 h 6858000"/>
              <a:gd name="connsiteX3" fmla="*/ 0 w 334437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4379" h="6858000">
                <a:moveTo>
                  <a:pt x="0" y="0"/>
                </a:moveTo>
                <a:lnTo>
                  <a:pt x="3344379" y="0"/>
                </a:lnTo>
                <a:lnTo>
                  <a:pt x="334437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1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 dirty="0"/>
              <a:t>Blank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6E802E-B214-0AE3-69C8-CBCA885C70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35900" y="2071688"/>
            <a:ext cx="3773488" cy="273208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1pPr>
            <a:lvl2pPr marL="4572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2pPr>
            <a:lvl3pPr marL="9144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3pPr>
            <a:lvl4pPr marL="13716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4pPr>
            <a:lvl5pPr marL="18288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0398655-42A6-4DBC-9542-9A8D10B44A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FF7C44B-1689-4CA8-B0BC-0671EA127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D6105C8-7607-448C-9CD2-9CA33B49B4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23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2728A58-8DE2-4B1C-B6CA-F2AED56F45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2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D7CAC-EE78-4BAE-94EA-EBE4BB118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909" y="2335192"/>
            <a:ext cx="9792182" cy="2187616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lIns="914400" tIns="182880" rIns="914400" anchor="ctr"/>
          <a:lstStyle>
            <a:lvl1pPr algn="ctr">
              <a:defRPr sz="5400" b="1" cap="all" spc="100" baseline="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3712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CC6C658-B6F5-98D2-4D95-EA3030D6F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0322" y="-7084"/>
            <a:ext cx="12212321" cy="68580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9AED10-F37C-48B3-A407-EDC6878C71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65" y="2372810"/>
            <a:ext cx="4352081" cy="2129742"/>
          </a:xfrm>
          <a:prstGeom prst="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ED8B338-CD86-47FF-A4B9-9EE6A11AFB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89480" y="0"/>
            <a:ext cx="539496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19507D12-915D-42C7-9250-F3912C1CAE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4520C17-104B-4F9D-B1D8-2FA4676B3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19F9CF7-C4CD-4EEB-A49F-1820A981A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33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3FAF69-7EBE-817B-DCEA-4A1595820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-7515"/>
            <a:ext cx="4661648" cy="6871651"/>
          </a:xfrm>
          <a:prstGeom prst="rect">
            <a:avLst/>
          </a:prstGeom>
          <a:solidFill>
            <a:srgbClr val="4769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20FC4D-FDE2-42C3-B907-27B071B649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6608" y="804862"/>
            <a:ext cx="3401992" cy="5121375"/>
          </a:xfrm>
          <a:prstGeom prst="rect">
            <a:avLst/>
          </a:prstGeom>
          <a:ln w="28575">
            <a:noFill/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4F9403-8AE5-DF79-EFCF-E99EABB8341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579338" y="804863"/>
            <a:ext cx="5716587" cy="5248276"/>
          </a:xfrm>
          <a:prstGeom prst="rect">
            <a:avLst/>
          </a:prstGeom>
        </p:spPr>
        <p:txBody>
          <a:bodyPr anchor="ctr"/>
          <a:lstStyle>
            <a:lvl1pPr marL="283464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1pPr>
            <a:lvl2pPr marL="73152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2pPr>
            <a:lvl3pPr marL="109728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146304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4pPr>
            <a:lvl5pPr marL="18288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38E30C9-543F-4532-B571-2F2EF52E7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E2F8B6B-A63E-448F-86E5-CF3F12A29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EC1D779-DE8A-45DF-9A79-70F63DD6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491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AED10-F37C-48B3-A407-EDC6878C71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47727" y="2060294"/>
            <a:ext cx="4359795" cy="2141316"/>
          </a:xfrm>
          <a:prstGeom prst="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ED8B338-CD86-47FF-A4B9-9EE6A11AFB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9009"/>
            <a:ext cx="5521124" cy="687858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20D097E-45D7-422E-A8D1-635C7DE9A9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70878" y="4550199"/>
            <a:ext cx="4359795" cy="179016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b="1" cap="all" spc="100" baseline="0">
                <a:solidFill>
                  <a:schemeClr val="accent4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19507D12-915D-42C7-9250-F3912C1CAE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4520C17-104B-4F9D-B1D8-2FA4676B3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19F9CF7-C4CD-4EEB-A49F-1820A981A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912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A5AC9-F6E1-46F9-8810-475475E17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4980" y="706056"/>
            <a:ext cx="6323957" cy="108802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52C02D9-C262-43C0-BE24-402661B059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4495801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C3273F-AE8F-21E6-A06E-52686D65496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135563" y="2291786"/>
            <a:ext cx="3017837" cy="39672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1pPr>
            <a:lvl2pPr marL="283464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2pPr>
            <a:lvl3pPr marL="6858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3pPr>
            <a:lvl4pPr marL="11430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4pPr>
            <a:lvl5pPr marL="16002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011C768-FB8E-F917-0CF9-C9B7DA4CAA6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473281" y="2294680"/>
            <a:ext cx="3136127" cy="39672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1pPr>
            <a:lvl2pPr marL="283464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2pPr>
            <a:lvl3pPr marL="6858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3pPr>
            <a:lvl4pPr marL="11430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4pPr>
            <a:lvl5pPr marL="16002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61AB9D5A-1951-48B0-9CAE-84FC869BE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3AEF9F4B-0EB4-4C9F-9159-80E393F3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6BC4F905-196D-4DFF-9947-C56088B56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209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FD970D0-182D-96E3-04B5-5D634F9C4F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AEFB40-063A-41A7-9581-865BBE62C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6143"/>
            <a:ext cx="10515600" cy="1229033"/>
          </a:xfrm>
          <a:prstGeom prst="rect">
            <a:avLst/>
          </a:prstGeom>
        </p:spPr>
        <p:txBody>
          <a:bodyPr anchor="b"/>
          <a:lstStyle>
            <a:lvl1pPr algn="ctr">
              <a:defRPr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E453354-6167-7227-F443-F984688CC4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49775" y="2858625"/>
            <a:ext cx="3941763" cy="3338513"/>
          </a:xfrm>
          <a:prstGeom prst="rect">
            <a:avLst/>
          </a:prstGeom>
        </p:spPr>
        <p:txBody>
          <a:bodyPr/>
          <a:lstStyle>
            <a:lvl1pPr marL="347472" indent="-347472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800" spc="100" baseline="0"/>
            </a:lvl1pPr>
            <a:lvl2pPr marL="685800" indent="-347472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600" spc="100" baseline="0"/>
            </a:lvl2pPr>
            <a:lvl3pPr marL="1143000" indent="-347472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  <a:defRPr sz="1400" spc="100" baseline="0"/>
            </a:lvl3pPr>
            <a:lvl4pPr marL="1600200" indent="-347472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  <a:defRPr sz="1200" spc="100" baseline="0"/>
            </a:lvl4pPr>
            <a:lvl5pPr marL="2057400" indent="-347472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romanLcPeriod"/>
              <a:defRPr sz="12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DDA14B5C-C6A4-65FB-34DD-E1C0FF465FF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342681" y="2858625"/>
            <a:ext cx="6011119" cy="3338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None/>
              <a:defRPr sz="1800" spc="100" baseline="0"/>
            </a:lvl1pPr>
            <a:lvl2pPr marL="285750" indent="-2857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spc="100" baseline="0"/>
            </a:lvl2pPr>
            <a:lvl3pPr marL="685800" indent="-2857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spc="100" baseline="0"/>
            </a:lvl3pPr>
            <a:lvl4pPr marL="1143000" indent="-2857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spc="100" baseline="0"/>
            </a:lvl4pPr>
            <a:lvl5pPr marL="1600200" indent="-2857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0" name="Date Placeholder 3">
            <a:extLst>
              <a:ext uri="{FF2B5EF4-FFF2-40B4-BE49-F238E27FC236}">
                <a16:creationId xmlns:a16="http://schemas.microsoft.com/office/drawing/2014/main" id="{573EDDB2-8AC2-4A88-95EE-20082E77DE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1" name="Footer Placeholder 4">
            <a:extLst>
              <a:ext uri="{FF2B5EF4-FFF2-40B4-BE49-F238E27FC236}">
                <a16:creationId xmlns:a16="http://schemas.microsoft.com/office/drawing/2014/main" id="{325A34CF-B8DC-4A28-86BC-8D450E3D3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42" name="Slide Number Placeholder 5">
            <a:extLst>
              <a:ext uri="{FF2B5EF4-FFF2-40B4-BE49-F238E27FC236}">
                <a16:creationId xmlns:a16="http://schemas.microsoft.com/office/drawing/2014/main" id="{3F009426-0603-4EF7-8DE1-0CA50818F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655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1E109A-BBBE-498A-AC65-464AAF571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766915"/>
            <a:ext cx="2782529" cy="21630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408009F-7441-4960-8688-598E553778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64796" y="960385"/>
            <a:ext cx="6341212" cy="196962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721A019-F5C2-4A15-A6AE-C03209D1D7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716594"/>
            <a:ext cx="12192000" cy="31414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FE1DF53-32D0-456E-8221-7FCD23325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C108F1B-58C5-43B6-8251-B1392CA9A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530B1E0-03D4-4E5B-A2A7-903B17B30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211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5E8994-67B0-7A02-C300-323269156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32671" y="0"/>
            <a:ext cx="7659329" cy="6858000"/>
          </a:xfrm>
          <a:prstGeom prst="rect">
            <a:avLst/>
          </a:prstGeom>
          <a:solidFill>
            <a:schemeClr val="accent2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D96D4A-16D3-4C35-A383-2DF039D54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91" y="787869"/>
            <a:ext cx="2743200" cy="2142144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EA6B5C4-24E3-C021-071B-DFF6C6CC49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3449" y="3429000"/>
            <a:ext cx="2920796" cy="29273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1pPr>
            <a:lvl2pPr marL="4572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600" spc="100" baseline="0"/>
            </a:lvl2pPr>
            <a:lvl3pPr marL="9144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400" spc="100" baseline="0"/>
            </a:lvl3pPr>
            <a:lvl4pPr marL="13716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200" spc="100" baseline="0"/>
            </a:lvl4pPr>
            <a:lvl5pPr marL="18288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2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F255611-8280-41F3-A5FA-821E144AEA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220928" y="787869"/>
            <a:ext cx="6292646" cy="54322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600" cap="all" baseline="0">
                <a:solidFill>
                  <a:schemeClr val="accent5">
                    <a:lumMod val="50000"/>
                  </a:schemeClr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accent5">
                    <a:lumMod val="50000"/>
                  </a:schemeClr>
                </a:solidFill>
              </a:defRPr>
            </a:lvl3pPr>
            <a:lvl4pPr marL="13716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4pPr>
            <a:lvl5pPr marL="18288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453DB9-3C4B-4136-96D2-08A7D5AD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464841-801A-499A-BFD2-9731D2D8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78F9D-CD73-4D53-A871-D6C0B643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80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225E-57F6-4605-A684-F9B30F1F66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0559" y="1"/>
            <a:ext cx="4952999" cy="2182482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lIns="731520" rIns="731520"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93927AF-DF09-4CE5-8767-B2ECF0215B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42932" y="0"/>
            <a:ext cx="7249067" cy="21824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E8D114B-8AAB-41D6-AFCF-750066A652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28" y="2924355"/>
            <a:ext cx="3769525" cy="3300645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E5C19A-AE6A-FEDE-6B3C-9B1701F4C5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3262" y="2932801"/>
            <a:ext cx="6411912" cy="3300851"/>
          </a:xfrm>
          <a:prstGeom prst="rect">
            <a:avLst/>
          </a:prstGeom>
        </p:spPr>
        <p:txBody>
          <a:bodyPr/>
          <a:lstStyle>
            <a:lvl1pPr marL="283464" indent="-283464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800" spc="100" baseline="0"/>
            </a:lvl1pPr>
            <a:lvl2pPr marL="914400" indent="-283464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800" spc="100" baseline="0"/>
            </a:lvl2pPr>
            <a:lvl3pPr marL="1371600" indent="-283464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800" spc="100" baseline="0"/>
            </a:lvl3pPr>
            <a:lvl4pPr marL="1828800" indent="-283464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800" spc="100" baseline="0"/>
            </a:lvl4pPr>
            <a:lvl5pPr marL="2286000" indent="-283464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8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751D887-2419-4911-A7CC-9B5A598D7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8B214E0-C574-4CE5-8FF0-E0F965A4A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C033920-FB08-49F3-8A75-14E68EF78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951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96722F2-1968-8B82-9382-187D808D9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F6663C8-5425-48D7-9E9D-F2B794222F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1541"/>
            <a:ext cx="10515600" cy="1215894"/>
          </a:xfrm>
          <a:prstGeom prst="rect">
            <a:avLst/>
          </a:prstGeom>
        </p:spPr>
        <p:txBody>
          <a:bodyPr anchor="b"/>
          <a:lstStyle>
            <a:lvl1pPr algn="ctr">
              <a:defRPr sz="2400" cap="all" spc="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E7176063-74EF-4FC1-A687-2F5900412F55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859468" y="2674190"/>
            <a:ext cx="10494331" cy="36058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58ECB-2935-45B1-80F1-ED38302C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FC42CC-A62B-40E8-907A-F15D7C216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E0735-85DE-48C3-8FE9-0754F9AB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16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06EC1-D867-4113-B1E4-72ADCC4B1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0061" y="1541398"/>
            <a:ext cx="4442603" cy="212482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34C23C4D-3C16-4A17-BF8A-A9C4E2F013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30061" y="3984426"/>
            <a:ext cx="4442603" cy="2424999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50298920-F98C-4AFF-A39F-BB5644F96E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71736" y="0"/>
            <a:ext cx="5420263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4257799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02389-643A-44A3-9E32-4459CAEAC3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E221A-6F27-4890-B073-7BA27B8FB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06CAC-A122-486F-81C6-4299D83E9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1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73" r:id="rId3"/>
    <p:sldLayoutId id="2147483669" r:id="rId4"/>
    <p:sldLayoutId id="2147483651" r:id="rId5"/>
    <p:sldLayoutId id="2147483671" r:id="rId6"/>
    <p:sldLayoutId id="2147483652" r:id="rId7"/>
    <p:sldLayoutId id="2147483653" r:id="rId8"/>
    <p:sldLayoutId id="2147483650" r:id="rId9"/>
    <p:sldLayoutId id="2147483664" r:id="rId10"/>
    <p:sldLayoutId id="2147483659" r:id="rId11"/>
    <p:sldLayoutId id="2147483662" r:id="rId12"/>
    <p:sldLayoutId id="2147483670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mdencc.edu/ce/" TargetMode="External"/><Relationship Id="rId13" Type="http://schemas.openxmlformats.org/officeDocument/2006/relationships/hyperlink" Target="https://www.mccc.edu/" TargetMode="External"/><Relationship Id="rId18" Type="http://schemas.openxmlformats.org/officeDocument/2006/relationships/hyperlink" Target="https://www.pbbeautyschool.com/salon-and-spa" TargetMode="External"/><Relationship Id="rId3" Type="http://schemas.openxmlformats.org/officeDocument/2006/relationships/hyperlink" Target="http://www.asi.edu/school_4" TargetMode="External"/><Relationship Id="rId21" Type="http://schemas.openxmlformats.org/officeDocument/2006/relationships/hyperlink" Target="https://rizzierischools.com/" TargetMode="External"/><Relationship Id="rId7" Type="http://schemas.openxmlformats.org/officeDocument/2006/relationships/hyperlink" Target="https://www.camdencc.edu/academics-1/trade-careers/" TargetMode="External"/><Relationship Id="rId12" Type="http://schemas.openxmlformats.org/officeDocument/2006/relationships/hyperlink" Target="https://www.lincolntech.edu/" TargetMode="External"/><Relationship Id="rId17" Type="http://schemas.openxmlformats.org/officeDocument/2006/relationships/hyperlink" Target="https://www.ocean.edu/programs-courses/career-training/" TargetMode="External"/><Relationship Id="rId2" Type="http://schemas.openxmlformats.org/officeDocument/2006/relationships/hyperlink" Target="https://www.americaninstitute.edu/locations/cherry-hill-nj/" TargetMode="External"/><Relationship Id="rId16" Type="http://schemas.openxmlformats.org/officeDocument/2006/relationships/hyperlink" Target="https://www.gcit.org/departments/adultprograms" TargetMode="External"/><Relationship Id="rId20" Type="http://schemas.openxmlformats.org/officeDocument/2006/relationships/hyperlink" Target="https://prismcareerinstitute.edu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bucks.edu/" TargetMode="External"/><Relationship Id="rId11" Type="http://schemas.openxmlformats.org/officeDocument/2006/relationships/hyperlink" Target="https://www.empire.edu/" TargetMode="External"/><Relationship Id="rId5" Type="http://schemas.openxmlformats.org/officeDocument/2006/relationships/hyperlink" Target="https://bergen.edu/" TargetMode="External"/><Relationship Id="rId15" Type="http://schemas.openxmlformats.org/officeDocument/2006/relationships/hyperlink" Target="https://www.njvta.com/education/" TargetMode="External"/><Relationship Id="rId23" Type="http://schemas.openxmlformats.org/officeDocument/2006/relationships/hyperlink" Target="https://www.uti.edu/" TargetMode="External"/><Relationship Id="rId10" Type="http://schemas.openxmlformats.org/officeDocument/2006/relationships/hyperlink" Target="https://www.ccp.edu/college-catalog/degree-and-certificate-programs" TargetMode="External"/><Relationship Id="rId19" Type="http://schemas.openxmlformats.org/officeDocument/2006/relationships/hyperlink" Target="https://www.penncotech.edu/" TargetMode="External"/><Relationship Id="rId4" Type="http://schemas.openxmlformats.org/officeDocument/2006/relationships/hyperlink" Target="https://autotraining.edu/" TargetMode="External"/><Relationship Id="rId9" Type="http://schemas.openxmlformats.org/officeDocument/2006/relationships/hyperlink" Target="https://www.careeronestop.org/" TargetMode="External"/><Relationship Id="rId14" Type="http://schemas.openxmlformats.org/officeDocument/2006/relationships/hyperlink" Target="https://www.nj.gov/labor/career-services/apprenticeship/findaprogram.shtml" TargetMode="External"/><Relationship Id="rId22" Type="http://schemas.openxmlformats.org/officeDocument/2006/relationships/hyperlink" Target="https://www.rcsj.edu/Certificates-sit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>
            <a:extLst>
              <a:ext uri="{FF2B5EF4-FFF2-40B4-BE49-F238E27FC236}">
                <a16:creationId xmlns:a16="http://schemas.microsoft.com/office/drawing/2014/main" id="{CDA2767E-38F3-49F7-BE02-EA3E6C7C8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8" y="710120"/>
            <a:ext cx="3401992" cy="5856050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b="1" noProof="0" dirty="0"/>
              <a:t>School and Program Websites</a:t>
            </a:r>
            <a:br>
              <a:rPr lang="en-US" noProof="0" dirty="0"/>
            </a:br>
            <a:br>
              <a:rPr lang="en-US" noProof="0" dirty="0"/>
            </a:br>
            <a:r>
              <a:rPr lang="en-US" sz="1800" i="1" noProof="0" dirty="0">
                <a:latin typeface="Abadi Extra Light" panose="020F0502020204030204" pitchFamily="34" charset="0"/>
              </a:rPr>
              <a:t>Look on the internet for Schools, organizations, </a:t>
            </a:r>
            <a:r>
              <a:rPr lang="en-US" sz="1800" i="1" dirty="0">
                <a:latin typeface="Abadi Extra Light" panose="020F0502020204030204" pitchFamily="34" charset="0"/>
              </a:rPr>
              <a:t>and programs that offer information about careers that interest you. This list is a sampling of what you might find.</a:t>
            </a:r>
            <a:br>
              <a:rPr lang="en-US" sz="1800" i="1" dirty="0">
                <a:latin typeface="Abadi Extra Light" panose="020F0502020204030204" pitchFamily="34" charset="0"/>
              </a:rPr>
            </a:br>
            <a:br>
              <a:rPr lang="en-US" sz="1800" i="1" dirty="0">
                <a:latin typeface="Abadi Extra Light" panose="020F0502020204030204" pitchFamily="34" charset="0"/>
              </a:rPr>
            </a:br>
            <a:r>
              <a:rPr lang="en-US" sz="1800" i="1" dirty="0"/>
              <a:t>If you have any questions, speak with your guidance counselor.</a:t>
            </a:r>
            <a:endParaRPr lang="en-US" sz="1800" i="1" dirty="0">
              <a:latin typeface="Abadi Extra Light" panose="020F0502020204030204" pitchFamily="34" charset="0"/>
            </a:endParaRPr>
          </a:p>
        </p:txBody>
      </p:sp>
      <p:sp>
        <p:nvSpPr>
          <p:cNvPr id="50" name="Text Placeholder 17">
            <a:extLst>
              <a:ext uri="{FF2B5EF4-FFF2-40B4-BE49-F238E27FC236}">
                <a16:creationId xmlns:a16="http://schemas.microsoft.com/office/drawing/2014/main" id="{62192F0C-65C9-4E6D-9314-81FB7E4DB46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95736" y="136525"/>
            <a:ext cx="7266562" cy="6584950"/>
          </a:xfrm>
        </p:spPr>
        <p:txBody>
          <a:bodyPr anchor="ctr"/>
          <a:lstStyle/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Atlantic County Institute of Technology</a:t>
            </a:r>
            <a:r>
              <a:rPr lang="en-US" sz="10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1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Adult Programs 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en-US" sz="1000" u="sng" kern="10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https://www.acitech.org/</a:t>
            </a: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American Institute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(4 NJ locations)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https://www.americaninstitute.edu/locations/cherry-hill-nj/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ASI Carrer Institute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http://www.asi.edu/school_4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Automotive Training Center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https://autotraining.edu/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Bergen Community College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https://bergen.edu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Bucks County Community College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/>
              </a:rPr>
              <a:t>https://www.bucks.edu/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Camden County College Career and Technical Training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7"/>
              </a:rPr>
              <a:t>https://www.camdencc.edu/academics-1/trade-careers/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Camden County Technical Schools Continuing Education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8"/>
              </a:rPr>
              <a:t>https://www.camdencc.edu/ce/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Career One Stop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9"/>
              </a:rPr>
              <a:t>https://www.careeronestop.org/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Community College of Philadelphia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10"/>
              </a:rPr>
              <a:t>https://www.ccp.edu/college-catalog/degree-and-certificate-programs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Empire Beauty School (Cherry Hill)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11"/>
              </a:rPr>
              <a:t>https://www.empire.edu/ 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Lincoln Tech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12"/>
              </a:rPr>
              <a:t>https://www.lincolntech.edu/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Mercer County Community College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13"/>
              </a:rPr>
              <a:t>https://www.mccc.edu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NJ Office of Apprenticeship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14"/>
              </a:rPr>
              <a:t>https://www.nj.gov/labor/career-services/apprenticeship/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NJ Veterinary Technicians &amp; Assistants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15"/>
              </a:rPr>
              <a:t>https://www.njvta.com/education/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Gloucester County Institute of Technology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Career-Technical Programs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16"/>
              </a:rPr>
              <a:t>https://www.gcit.org/departments/adultprograms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Ocean County College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Career Training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17"/>
              </a:rPr>
              <a:t>https://www.ocean.edu/programs-courses/career-training/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PB Cosmetology Education Centre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18"/>
              </a:rPr>
              <a:t>https://www.pbbeautyschool.com/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Pennco</a:t>
            </a: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Tech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19"/>
              </a:rPr>
              <a:t>https://www.penncotech.edu/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Prism Career Institute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0"/>
              </a:rPr>
              <a:t>https://prismcareerinstitute.edu/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Rizzieri Aveda School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1"/>
              </a:rPr>
              <a:t>https://rizzierischools.com/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Rowan College at Burlington County (RCBC)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Career Education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7"/>
              </a:rPr>
              <a:t>https://www.camdencc.edu/academics-1/trade-careers/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Rowan College at South Jersey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Certificate Programs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2"/>
              </a:rPr>
              <a:t>https://www.rcsj.edu/Certificates-site</a:t>
            </a:r>
            <a:endParaRPr lang="en-US" sz="1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0">
              <a:buNone/>
            </a:pPr>
            <a:r>
              <a:rPr lang="en-US" sz="1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Universal Technical Institute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- </a:t>
            </a:r>
            <a:r>
              <a:rPr lang="en-US" sz="10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3"/>
              </a:rPr>
              <a:t>https://www.uti.edu/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490171-2859-5322-0F76-C05597544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2450" y="6356350"/>
            <a:ext cx="719847" cy="365125"/>
          </a:xfrm>
        </p:spPr>
        <p:txBody>
          <a:bodyPr/>
          <a:lstStyle/>
          <a:p>
            <a:r>
              <a:rPr lang="en-US" sz="800" dirty="0"/>
              <a:t>3/2025</a:t>
            </a:r>
          </a:p>
        </p:txBody>
      </p:sp>
    </p:spTree>
    <p:extLst>
      <p:ext uri="{BB962C8B-B14F-4D97-AF65-F5344CB8AC3E}">
        <p14:creationId xmlns:p14="http://schemas.microsoft.com/office/powerpoint/2010/main" val="65465276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4D0E9"/>
      </a:accent1>
      <a:accent2>
        <a:srgbClr val="476977"/>
      </a:accent2>
      <a:accent3>
        <a:srgbClr val="79BBE9"/>
      </a:accent3>
      <a:accent4>
        <a:srgbClr val="6B8043"/>
      </a:accent4>
      <a:accent5>
        <a:srgbClr val="9ACF21"/>
      </a:accent5>
      <a:accent6>
        <a:srgbClr val="CFDCA5"/>
      </a:accent6>
      <a:hlink>
        <a:srgbClr val="0563C1"/>
      </a:hlink>
      <a:folHlink>
        <a:srgbClr val="954F72"/>
      </a:folHlink>
    </a:clrScheme>
    <a:fontScheme name="Custom 26">
      <a:majorFont>
        <a:latin typeface="Tenorite Bold"/>
        <a:ea typeface=""/>
        <a:cs typeface=""/>
      </a:majorFont>
      <a:minorFont>
        <a:latin typeface="Tenorite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6411175_Win32_SL_V6" id="{2596AF0E-92BF-4F5A-A2A1-B1C9D33CD0CE}" vid="{0709752F-9199-467A-B305-5274ECB683C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F19A644-6410-4EC7-894C-877E70305DF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15AD180A-D253-4F84-BD24-8EE736E655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9424615-5FE5-4F43-AE24-3BC9A053268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{F3BF507A-6F2B-49ED-A494-719FC7C2783C}tf16411175_win32</Template>
  <TotalTime>22</TotalTime>
  <Words>412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Abadi Extra Light</vt:lpstr>
      <vt:lpstr>Aptos</vt:lpstr>
      <vt:lpstr>Arial</vt:lpstr>
      <vt:lpstr>Calibri</vt:lpstr>
      <vt:lpstr>Tenorite </vt:lpstr>
      <vt:lpstr>Tenorite Bold</vt:lpstr>
      <vt:lpstr>Custom</vt:lpstr>
      <vt:lpstr>School and Program Websites  Look on the internet for Schools, organizations, and programs that offer information about careers that interest you. This list is a sampling of what you might find.  If you have any questions, speak with your guidance counselor.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Dzwill, Diane</dc:creator>
  <cp:lastModifiedBy>Dzwill, Diane</cp:lastModifiedBy>
  <cp:revision>4</cp:revision>
  <dcterms:created xsi:type="dcterms:W3CDTF">2025-03-27T17:07:56Z</dcterms:created>
  <dcterms:modified xsi:type="dcterms:W3CDTF">2025-03-27T20:06:24Z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