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9" r:id="rId7"/>
    <p:sldId id="261" r:id="rId8"/>
    <p:sldId id="270" r:id="rId9"/>
    <p:sldId id="271" r:id="rId10"/>
    <p:sldId id="266" r:id="rId11"/>
    <p:sldId id="269" r:id="rId12"/>
    <p:sldId id="268" r:id="rId13"/>
    <p:sldId id="267" r:id="rId14"/>
    <p:sldId id="260" r:id="rId15"/>
    <p:sldId id="278" r:id="rId16"/>
    <p:sldId id="281" r:id="rId17"/>
    <p:sldId id="263" r:id="rId18"/>
    <p:sldId id="262" r:id="rId19"/>
    <p:sldId id="264" r:id="rId20"/>
    <p:sldId id="265" r:id="rId21"/>
    <p:sldId id="274" r:id="rId22"/>
    <p:sldId id="273" r:id="rId23"/>
    <p:sldId id="277" r:id="rId24"/>
    <p:sldId id="282" r:id="rId25"/>
    <p:sldId id="280" r:id="rId26"/>
    <p:sldId id="275" r:id="rId27"/>
    <p:sldId id="276" r:id="rId28"/>
    <p:sldId id="279" r:id="rId29"/>
    <p:sldId id="25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59FE4-FB4C-446E-E846-F8B011C46A11}" v="2" dt="2025-03-20T19:53:24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0D12B-9C3D-4EE5-A775-46873887674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E19EC-2495-489C-AF12-2821EBBA1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73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Meaning ISD will not pay for any credits beyond those allotted per quarter.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E19EC-2495-489C-AF12-2821EBBA17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88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E19EC-2495-489C-AF12-2821EBBA17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99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full time RS students, no attendance is tracked.  Part time RS students will have attendance tracked for time at the high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E19EC-2495-489C-AF12-2821EBBA17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79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51078"/>
            <a:ext cx="9144000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5291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0611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12677"/>
            <a:ext cx="10515600" cy="12826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17627"/>
            <a:ext cx="10515600" cy="35387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5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11422"/>
            <a:ext cx="10515600" cy="13041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793188"/>
            <a:ext cx="5181600" cy="3563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793188"/>
            <a:ext cx="5181600" cy="3563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0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2205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638093"/>
            <a:ext cx="5157787" cy="6472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462005"/>
            <a:ext cx="5157787" cy="2894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638093"/>
            <a:ext cx="5183188" cy="6472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462005"/>
            <a:ext cx="5183188" cy="2894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70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871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18911"/>
            <a:ext cx="3932237" cy="344213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870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679944"/>
            <a:ext cx="6172200" cy="41811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18904"/>
            <a:ext cx="3932237" cy="34500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7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9BBFC-A86D-4799-8796-E027EE4618FE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9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teams.microsoft.com/l/meetup-join/19%3ameeting_ZjNiZTRhODgtNjgxYS00OWRlLWEwMjQtMDBhMjVmZDA0YWE3%40thread.v2/0?context=%7b%22Tid%22%3a%22f94c251c-1347-422e-b3ea-8ac56befd6cb%22%2c%22Oid%22%3a%2273a66e63-2cb3-4a1d-8b92-19d2d4c851cd%22%7d" TargetMode="External"/><Relationship Id="rId3" Type="http://schemas.openxmlformats.org/officeDocument/2006/relationships/hyperlink" Target="https://www.signupgenius.com/go/70A094DAAAB2BAA8-53260693-running#/" TargetMode="External"/><Relationship Id="rId7" Type="http://schemas.openxmlformats.org/officeDocument/2006/relationships/hyperlink" Target="https://www.signupgenius.com/go/70A094DAAAB2BAA8-53281096-running#/" TargetMode="External"/><Relationship Id="rId2" Type="http://schemas.openxmlformats.org/officeDocument/2006/relationships/hyperlink" Target="https://www.bellevuecollege.edu/runningstart/navigation/runningstartinfoschedu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gnupgenius.com/go/70A094DAAAB2BAA8-53276814-running#/" TargetMode="External"/><Relationship Id="rId5" Type="http://schemas.openxmlformats.org/officeDocument/2006/relationships/hyperlink" Target="https://www.signupgenius.com/go/70A094DAAAB2BAA8-53277078-running#/" TargetMode="External"/><Relationship Id="rId4" Type="http://schemas.openxmlformats.org/officeDocument/2006/relationships/hyperlink" Target="https://teams.microsoft.com/l/meetup-join/19%3ameeting_OTNlNjRlMTMtMmM3Mi00NjRhLWFiMjktYzUxYmE0NmVkZDQ0%40thread.v2/0?context=%7b%22Tid%22%3a%22f94c251c-1347-422e-b3ea-8ac56befd6cb%22%2c%22Oid%22%3a%2273a66e63-2cb3-4a1d-8b92-19d2d4c851cd%22%7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kyline.isd411.org/student-life/counseling/running-start" TargetMode="External"/><Relationship Id="rId2" Type="http://schemas.openxmlformats.org/officeDocument/2006/relationships/hyperlink" Target="https://issaquahhigh.isd411.org/student-life/counseling/running-star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uncilofpresidents.org/wp-content/uploads/2024/10/RS-FAQ-October-2024.pdf" TargetMode="External"/><Relationship Id="rId5" Type="http://schemas.openxmlformats.org/officeDocument/2006/relationships/hyperlink" Target="https://ospi.k12.wa.us/student-success/support-programs/dual-credit-programs/course-based-dual-credit" TargetMode="External"/><Relationship Id="rId4" Type="http://schemas.openxmlformats.org/officeDocument/2006/relationships/hyperlink" Target="https://liberty.isd411.org/student-life/counseling/running-start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rtc.edu/index.php?" TargetMode="External"/><Relationship Id="rId3" Type="http://schemas.openxmlformats.org/officeDocument/2006/relationships/hyperlink" Target="https://catalog.bellevuecollege.edu/index.php" TargetMode="External"/><Relationship Id="rId7" Type="http://schemas.openxmlformats.org/officeDocument/2006/relationships/hyperlink" Target="https://rtc.edu/running-start" TargetMode="External"/><Relationship Id="rId2" Type="http://schemas.openxmlformats.org/officeDocument/2006/relationships/hyperlink" Target="https://www.bellevuecollege.edu/runningstar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atalog.lwtech.edu/index.php?" TargetMode="External"/><Relationship Id="rId5" Type="http://schemas.openxmlformats.org/officeDocument/2006/relationships/hyperlink" Target="https://www.lwtech.edu/academics/high-school/running-start/" TargetMode="External"/><Relationship Id="rId10" Type="http://schemas.openxmlformats.org/officeDocument/2006/relationships/hyperlink" Target="https://catalog.greenriver.edu/index.php" TargetMode="External"/><Relationship Id="rId4" Type="http://schemas.openxmlformats.org/officeDocument/2006/relationships/hyperlink" Target="https://www.cwu.edu/about/campus-locations/sammamish/sammamish-running-start.php" TargetMode="External"/><Relationship Id="rId9" Type="http://schemas.openxmlformats.org/officeDocument/2006/relationships/hyperlink" Target="https://www.greenriver.edu/students/academics/running-start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37398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/>
              <a:t>Running Start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9304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Career &amp; Technical Education,</a:t>
            </a:r>
          </a:p>
          <a:p>
            <a:r>
              <a:rPr lang="en-US"/>
              <a:t>School Counseling, &amp;  Family Partnership Departments</a:t>
            </a:r>
          </a:p>
          <a:p>
            <a:r>
              <a:rPr lang="en-US"/>
              <a:t>Issaquah School District</a:t>
            </a:r>
          </a:p>
          <a:p>
            <a:r>
              <a:rPr lang="en-US"/>
              <a:t>March 2025</a:t>
            </a:r>
          </a:p>
        </p:txBody>
      </p:sp>
    </p:spTree>
    <p:extLst>
      <p:ext uri="{BB962C8B-B14F-4D97-AF65-F5344CB8AC3E}">
        <p14:creationId xmlns:p14="http://schemas.microsoft.com/office/powerpoint/2010/main" val="341702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FB23-DF8D-4C05-AAF2-19EA63C6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E4EF7-E595-4EAE-B38C-83F8AF403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Provide a brief overview of the Running Start program</a:t>
            </a:r>
          </a:p>
          <a:p>
            <a:r>
              <a:rPr lang="en-US"/>
              <a:t>Provide insight to help students &amp; families determine if Running Start is an option they might want to consider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Provide next steps that students &amp; families can take to learn more, and then possibly enroll in the Running Start program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466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E653-A5EE-4500-AA57-C3120414D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Running Start?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37F7C-6982-4BF2-BC18-ECA730596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456" y="2303720"/>
            <a:ext cx="11192279" cy="42209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WA state program that allows students to attend college-level classes at a local college – tuition free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cs typeface="Calibri"/>
              </a:rPr>
              <a:t>Eligibility begins the summer after 10</a:t>
            </a:r>
            <a:r>
              <a:rPr lang="en-US" baseline="30000">
                <a:cs typeface="Calibri"/>
              </a:rPr>
              <a:t>th</a:t>
            </a:r>
            <a:r>
              <a:rPr lang="en-US">
                <a:cs typeface="Calibri"/>
              </a:rPr>
              <a:t> grade.</a:t>
            </a:r>
          </a:p>
          <a:p>
            <a:r>
              <a:rPr lang="en-US"/>
              <a:t>Student earns grades/credits at both high school &amp; college (</a:t>
            </a:r>
            <a:r>
              <a:rPr lang="en-US" u="sng"/>
              <a:t>Dual</a:t>
            </a:r>
            <a:r>
              <a:rPr lang="en-US"/>
              <a:t> Credit)</a:t>
            </a:r>
          </a:p>
          <a:p>
            <a:r>
              <a:rPr lang="en-US"/>
              <a:t>Your student continues to be an ISD student. </a:t>
            </a:r>
          </a:p>
          <a:p>
            <a:r>
              <a:rPr lang="en-US"/>
              <a:t>Student can continue to participate in HS sports, clubs, activities, events.</a:t>
            </a:r>
            <a:endParaRPr lang="en-US">
              <a:cs typeface="Calibri"/>
            </a:endParaRPr>
          </a:p>
          <a:p>
            <a:r>
              <a:rPr lang="en-US"/>
              <a:t>Students access HS counselors (academic, social emotional, and/or career/college support)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096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B2A5F-A82D-4C84-8CCA-8F7D8D6D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98" y="1263872"/>
            <a:ext cx="10515600" cy="1282674"/>
          </a:xfrm>
        </p:spPr>
        <p:txBody>
          <a:bodyPr/>
          <a:lstStyle/>
          <a:p>
            <a:r>
              <a:rPr lang="en-US"/>
              <a:t>College Class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4AB8-E270-42CC-BAEF-866EE9A15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898" y="2293559"/>
            <a:ext cx="10629550" cy="42375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Students can take either a full-time or part-time schedule.</a:t>
            </a:r>
            <a:endParaRPr lang="en-US">
              <a:cs typeface="Calibri"/>
            </a:endParaRPr>
          </a:p>
          <a:p>
            <a:r>
              <a:rPr lang="en-US"/>
              <a:t>Full time schedule means students take at least three 5-credit college classes each quarter (15 college credits = 3 HS credits).</a:t>
            </a:r>
            <a:endParaRPr lang="en-US">
              <a:cs typeface="Calibri"/>
            </a:endParaRPr>
          </a:p>
          <a:p>
            <a:r>
              <a:rPr lang="en-US"/>
              <a:t>Part-time schedule – some high school classes and some Running Start classes.</a:t>
            </a:r>
            <a:endParaRPr lang="en-US">
              <a:cs typeface="Calibri"/>
            </a:endParaRPr>
          </a:p>
          <a:p>
            <a:r>
              <a:rPr lang="en-US"/>
              <a:t>Three quarters per year</a:t>
            </a:r>
            <a:endParaRPr lang="en-US">
              <a:cs typeface="Calibri"/>
            </a:endParaRPr>
          </a:p>
          <a:p>
            <a:pPr lvl="1"/>
            <a:r>
              <a:rPr lang="en-US" sz="1800"/>
              <a:t>Fall quarter -- Late September to December</a:t>
            </a:r>
            <a:endParaRPr lang="en-US" sz="1800">
              <a:cs typeface="Calibri"/>
            </a:endParaRPr>
          </a:p>
          <a:p>
            <a:pPr lvl="1"/>
            <a:r>
              <a:rPr lang="en-US" sz="1800"/>
              <a:t>Winter quarter – January to March</a:t>
            </a:r>
            <a:endParaRPr lang="en-US" sz="1800">
              <a:cs typeface="Calibri"/>
            </a:endParaRPr>
          </a:p>
          <a:p>
            <a:pPr lvl="1"/>
            <a:r>
              <a:rPr lang="en-US" sz="1800"/>
              <a:t>Spring quarter – March to late June</a:t>
            </a:r>
          </a:p>
          <a:p>
            <a:r>
              <a:rPr lang="en-US" sz="2200">
                <a:ea typeface="Calibri" panose="020F0502020204030204"/>
                <a:cs typeface="Calibri"/>
              </a:rPr>
              <a:t>Optional Summer Quarter is shorter – 8 weeks, July-August</a:t>
            </a:r>
          </a:p>
        </p:txBody>
      </p:sp>
    </p:spTree>
    <p:extLst>
      <p:ext uri="{BB962C8B-B14F-4D97-AF65-F5344CB8AC3E}">
        <p14:creationId xmlns:p14="http://schemas.microsoft.com/office/powerpoint/2010/main" val="45245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ED939-C22F-6024-C671-7BE6F0740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When can a student begin Running Start?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38479-F53C-27CA-93A4-3B9E07C64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351"/>
            <a:ext cx="10835860" cy="404812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Students can begin the </a:t>
            </a: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summer </a:t>
            </a:r>
            <a:r>
              <a:rPr lang="en-US">
                <a:ea typeface="+mn-lt"/>
                <a:cs typeface="+mn-lt"/>
              </a:rPr>
              <a:t>after 10</a:t>
            </a:r>
            <a:r>
              <a:rPr lang="en-US" baseline="30000">
                <a:ea typeface="+mn-lt"/>
                <a:cs typeface="+mn-lt"/>
              </a:rPr>
              <a:t>th</a:t>
            </a:r>
            <a:r>
              <a:rPr lang="en-US">
                <a:ea typeface="+mn-lt"/>
                <a:cs typeface="+mn-lt"/>
              </a:rPr>
              <a:t> grade, or later</a:t>
            </a:r>
          </a:p>
          <a:p>
            <a:r>
              <a:rPr lang="en-US">
                <a:cs typeface="Calibri" panose="020F0502020204030204"/>
              </a:rPr>
              <a:t>Three quarters during school year, and optional summer quarter </a:t>
            </a:r>
          </a:p>
          <a:p>
            <a:r>
              <a:rPr lang="en-US">
                <a:ea typeface="+mn-lt"/>
                <a:cs typeface="+mn-lt"/>
              </a:rPr>
              <a:t>Students can choose: </a:t>
            </a:r>
          </a:p>
          <a:p>
            <a:pPr lvl="1"/>
            <a:r>
              <a:rPr lang="en-US">
                <a:ea typeface="+mn-lt"/>
                <a:cs typeface="+mn-lt"/>
              </a:rPr>
              <a:t>attend just during school year (junior &amp;/or senior)</a:t>
            </a:r>
          </a:p>
          <a:p>
            <a:pPr lvl="1"/>
            <a:r>
              <a:rPr lang="en-US">
                <a:ea typeface="+mn-lt"/>
                <a:cs typeface="+mn-lt"/>
              </a:rPr>
              <a:t>attend just during summer quarter (after 10</a:t>
            </a:r>
            <a:r>
              <a:rPr lang="en-US" baseline="30000">
                <a:ea typeface="+mn-lt"/>
                <a:cs typeface="+mn-lt"/>
              </a:rPr>
              <a:t>th</a:t>
            </a:r>
            <a:r>
              <a:rPr lang="en-US">
                <a:ea typeface="+mn-lt"/>
                <a:cs typeface="+mn-lt"/>
              </a:rPr>
              <a:t> &amp;/or 11</a:t>
            </a:r>
            <a:r>
              <a:rPr lang="en-US" baseline="30000">
                <a:ea typeface="+mn-lt"/>
                <a:cs typeface="+mn-lt"/>
              </a:rPr>
              <a:t>th</a:t>
            </a:r>
            <a:r>
              <a:rPr lang="en-US">
                <a:ea typeface="+mn-lt"/>
                <a:cs typeface="+mn-lt"/>
              </a:rPr>
              <a:t>)</a:t>
            </a:r>
          </a:p>
          <a:p>
            <a:pPr lvl="1"/>
            <a:r>
              <a:rPr lang="en-US">
                <a:ea typeface="+mn-lt"/>
                <a:cs typeface="+mn-lt"/>
              </a:rPr>
              <a:t>attend both during the school year and in summer quarter</a:t>
            </a:r>
          </a:p>
          <a:p>
            <a:r>
              <a:rPr lang="en-US">
                <a:ea typeface="+mn-lt"/>
                <a:cs typeface="+mn-lt"/>
              </a:rPr>
              <a:t>Students can participate in Running Start Program for up to 1.4 FTE (max of 21 credits per quarter, or 63 college credits per year)</a:t>
            </a:r>
          </a:p>
          <a:p>
            <a:r>
              <a:rPr lang="en-US">
                <a:ea typeface="Calibri"/>
                <a:cs typeface="Calibri" panose="020F0502020204030204"/>
              </a:rPr>
              <a:t>Counselor can clarify credit rules and limits.</a:t>
            </a: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555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039B-971D-F080-E938-FD7DA1E2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Running Start college schedule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FA3DF-89C7-918E-9279-05EE792EF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139"/>
            <a:ext cx="10861157" cy="41412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College classes start time can vary – as early at 6:30 am to nearly 10 pm</a:t>
            </a:r>
          </a:p>
          <a:p>
            <a:r>
              <a:rPr lang="en-US">
                <a:cs typeface="Calibri"/>
              </a:rPr>
              <a:t>Classes maybe in person, online or hybrid</a:t>
            </a:r>
          </a:p>
          <a:p>
            <a:r>
              <a:rPr lang="en-US">
                <a:cs typeface="Calibri"/>
              </a:rPr>
              <a:t>Class selection and class schedules may vary each quarter</a:t>
            </a:r>
          </a:p>
          <a:p>
            <a:r>
              <a:rPr lang="en-US">
                <a:cs typeface="Calibri"/>
              </a:rPr>
              <a:t>Classes composed of people ages between 16-40+</a:t>
            </a:r>
          </a:p>
          <a:p>
            <a:r>
              <a:rPr lang="en-US">
                <a:ea typeface="+mn-lt"/>
                <a:cs typeface="+mn-lt"/>
              </a:rPr>
              <a:t>No </a:t>
            </a:r>
            <a:r>
              <a:rPr lang="en-US" u="sng">
                <a:ea typeface="+mn-lt"/>
                <a:cs typeface="+mn-lt"/>
              </a:rPr>
              <a:t>separate</a:t>
            </a:r>
            <a:r>
              <a:rPr lang="en-US">
                <a:ea typeface="+mn-lt"/>
                <a:cs typeface="+mn-lt"/>
              </a:rPr>
              <a:t> classes in for students in the Running Start program (high school students learn alongside adult students)</a:t>
            </a:r>
          </a:p>
          <a:p>
            <a:r>
              <a:rPr lang="en-US">
                <a:cs typeface="Calibri"/>
              </a:rPr>
              <a:t>Student schedule – student choice (what works best for them), within limits of space availability.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82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AE866-40E4-4EEE-9586-C3E96ADFA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2677"/>
            <a:ext cx="10876878" cy="1282674"/>
          </a:xfrm>
        </p:spPr>
        <p:txBody>
          <a:bodyPr>
            <a:normAutofit fontScale="90000"/>
          </a:bodyPr>
          <a:lstStyle/>
          <a:p>
            <a:r>
              <a:rPr lang="en-US"/>
              <a:t>Colleges most ISD students attend for Running 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CB854-BC7F-46CE-B286-CADC810FF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Bellevue College</a:t>
            </a:r>
          </a:p>
          <a:p>
            <a:r>
              <a:rPr lang="en-US"/>
              <a:t>Central Washington University – Sammamish Campus</a:t>
            </a:r>
          </a:p>
          <a:p>
            <a:r>
              <a:rPr lang="en-US"/>
              <a:t>Renton Technical College</a:t>
            </a:r>
          </a:p>
          <a:p>
            <a:r>
              <a:rPr lang="en-US"/>
              <a:t>Lake Washington Institute of Technology</a:t>
            </a:r>
          </a:p>
          <a:p>
            <a:r>
              <a:rPr lang="en-US"/>
              <a:t>Green River Community College</a:t>
            </a:r>
          </a:p>
          <a:p>
            <a:r>
              <a:rPr lang="en-US"/>
              <a:t>Other options exist – talk to your school counselor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560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6E74-4440-6001-A16C-B20FA6011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765" y="1014503"/>
            <a:ext cx="10515600" cy="1282674"/>
          </a:xfrm>
        </p:spPr>
        <p:txBody>
          <a:bodyPr/>
          <a:lstStyle/>
          <a:p>
            <a:r>
              <a:rPr lang="en-US">
                <a:cs typeface="Calibri"/>
              </a:rPr>
              <a:t>Cost of Running Start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DE2E-EC4F-22EC-70BD-75E04E54B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750" y="2047922"/>
            <a:ext cx="10949761" cy="43627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ea typeface="+mn-lt"/>
                <a:cs typeface="+mn-lt"/>
              </a:rPr>
              <a:t>Full-time Running Start program pays for up to 21 college credits per quarter (15 credits is a full load, 21 credits is a very heavy schedule).</a:t>
            </a:r>
          </a:p>
          <a:p>
            <a:r>
              <a:rPr lang="en-US" sz="2200">
                <a:ea typeface="+mn-lt"/>
                <a:cs typeface="+mn-lt"/>
              </a:rPr>
              <a:t>The number of college credits available for part-time student will vary – consult with your school counselor.</a:t>
            </a:r>
          </a:p>
          <a:p>
            <a:r>
              <a:rPr lang="en-US" sz="2200">
                <a:cs typeface="Calibri"/>
              </a:rPr>
              <a:t>Textbooks fees</a:t>
            </a:r>
            <a:endParaRPr lang="en-US" sz="2200">
              <a:ea typeface="Calibri" panose="020F0502020204030204"/>
              <a:cs typeface="Calibri"/>
            </a:endParaRPr>
          </a:p>
          <a:p>
            <a:r>
              <a:rPr lang="en-US" sz="2200">
                <a:cs typeface="Calibri"/>
              </a:rPr>
              <a:t>Some classes have class fees – art supplies, automotive class at RTC</a:t>
            </a:r>
          </a:p>
          <a:p>
            <a:r>
              <a:rPr lang="en-US" sz="2200">
                <a:cs typeface="Calibri"/>
              </a:rPr>
              <a:t>No transportation provided - (all students under age 18 can access free Orca (bus) pass) </a:t>
            </a:r>
            <a:endParaRPr lang="en-US" sz="2200" strike="sngStrike">
              <a:cs typeface="Calibri"/>
            </a:endParaRPr>
          </a:p>
          <a:p>
            <a:r>
              <a:rPr lang="en-US" sz="2200">
                <a:cs typeface="Calibri"/>
              </a:rPr>
              <a:t>Incidental costs – meals</a:t>
            </a:r>
          </a:p>
          <a:p>
            <a:r>
              <a:rPr lang="en-US" sz="2200">
                <a:cs typeface="Calibri"/>
              </a:rPr>
              <a:t>Student can apply for financial aid at the college for cost of textbooks, fees, </a:t>
            </a:r>
            <a:r>
              <a:rPr lang="en-US" sz="2200" err="1">
                <a:cs typeface="Calibri"/>
              </a:rPr>
              <a:t>etc</a:t>
            </a:r>
            <a:endParaRPr lang="en-US" sz="2200" err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12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5D09-BB02-1443-A836-C44BA7B8F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86" y="984840"/>
            <a:ext cx="10515600" cy="1282674"/>
          </a:xfrm>
        </p:spPr>
        <p:txBody>
          <a:bodyPr/>
          <a:lstStyle/>
          <a:p>
            <a:r>
              <a:rPr lang="en-US">
                <a:cs typeface="Calibri"/>
              </a:rPr>
              <a:t>What classes can a student take?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8FF80-B5C2-16B7-7FD7-A06D070D8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107" y="2206255"/>
            <a:ext cx="10621925" cy="40260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>
                <a:ea typeface="+mn-lt"/>
                <a:cs typeface="+mn-lt"/>
              </a:rPr>
              <a:t>Classes that are 100-level or higher – all are college-level classes.  </a:t>
            </a:r>
          </a:p>
          <a:p>
            <a:pPr marL="461963" indent="-233363">
              <a:lnSpc>
                <a:spcPct val="80000"/>
              </a:lnSpc>
            </a:pPr>
            <a:r>
              <a:rPr lang="en-US" sz="1800">
                <a:ea typeface="+mn-lt"/>
                <a:cs typeface="+mn-lt"/>
              </a:rPr>
              <a:t>English – begins with ENGL101, many composition and literature options available.</a:t>
            </a:r>
            <a:endParaRPr lang="en-US" sz="1800" strike="sngStrike">
              <a:cs typeface="Calibri" panose="020F0502020204030204"/>
            </a:endParaRPr>
          </a:p>
          <a:p>
            <a:pPr marL="461963" indent="-233363">
              <a:lnSpc>
                <a:spcPct val="80000"/>
              </a:lnSpc>
            </a:pPr>
            <a:r>
              <a:rPr lang="en-US" sz="1800">
                <a:ea typeface="+mn-lt"/>
                <a:cs typeface="+mn-lt"/>
              </a:rPr>
              <a:t>Social Studies – specific courses can meet World, Civics, US History, and NW Studies requirements.  Several additional Social Science departments available </a:t>
            </a:r>
            <a:r>
              <a:rPr lang="en-US" sz="1600">
                <a:ea typeface="+mn-lt"/>
                <a:cs typeface="+mn-lt"/>
              </a:rPr>
              <a:t>(Psychology, Sociology, Geography, Political Science, etc.)</a:t>
            </a:r>
            <a:endParaRPr lang="en-US" sz="1600">
              <a:cs typeface="Calibri" panose="020F0502020204030204"/>
            </a:endParaRPr>
          </a:p>
          <a:p>
            <a:pPr marL="461963" indent="-233363">
              <a:lnSpc>
                <a:spcPct val="80000"/>
              </a:lnSpc>
            </a:pPr>
            <a:r>
              <a:rPr lang="en-US" sz="1800">
                <a:ea typeface="+mn-lt"/>
                <a:cs typeface="+mn-lt"/>
              </a:rPr>
              <a:t>Math – college-level math is </a:t>
            </a:r>
            <a:r>
              <a:rPr lang="en-US" sz="1800" u="sng">
                <a:ea typeface="+mn-lt"/>
                <a:cs typeface="+mn-lt"/>
              </a:rPr>
              <a:t>above</a:t>
            </a:r>
            <a:r>
              <a:rPr lang="en-US" sz="1800">
                <a:ea typeface="+mn-lt"/>
                <a:cs typeface="+mn-lt"/>
              </a:rPr>
              <a:t> Algebra 2 </a:t>
            </a:r>
          </a:p>
          <a:p>
            <a:pPr marL="919163" lvl="2" indent="-233363">
              <a:lnSpc>
                <a:spcPct val="80000"/>
              </a:lnSpc>
            </a:pPr>
            <a:r>
              <a:rPr lang="en-US" sz="1400">
                <a:ea typeface="+mn-lt"/>
                <a:cs typeface="+mn-lt"/>
              </a:rPr>
              <a:t>Students need to complete Algebra 2 before taking math in Running Start</a:t>
            </a:r>
            <a:endParaRPr lang="en-US" sz="1400" strike="sngStrike">
              <a:cs typeface="Calibri"/>
            </a:endParaRPr>
          </a:p>
          <a:p>
            <a:pPr marL="461963" indent="-233363">
              <a:lnSpc>
                <a:spcPct val="80000"/>
              </a:lnSpc>
            </a:pPr>
            <a:r>
              <a:rPr lang="en-US" sz="1800">
                <a:ea typeface="+mn-lt"/>
                <a:cs typeface="+mn-lt"/>
              </a:rPr>
              <a:t>Science – students need to be ready for college-level curriculum and pacing; there are many science departments, check for prerequisites</a:t>
            </a:r>
            <a:endParaRPr lang="en-US" sz="1800" strike="sngStrike">
              <a:cs typeface="Calibri" panose="020F0502020204030204"/>
            </a:endParaRPr>
          </a:p>
          <a:p>
            <a:pPr marL="919163" lvl="2" indent="-233363">
              <a:lnSpc>
                <a:spcPct val="80000"/>
              </a:lnSpc>
              <a:buFont typeface="Arial"/>
            </a:pPr>
            <a:r>
              <a:rPr lang="en-US" sz="1400">
                <a:ea typeface="+mn-lt"/>
                <a:cs typeface="+mn-lt"/>
              </a:rPr>
              <a:t>Chemistry and Physics students may need to demonstrate a level of math proficiency</a:t>
            </a:r>
            <a:endParaRPr lang="en-US" sz="2000">
              <a:ea typeface="+mn-lt"/>
              <a:cs typeface="+mn-lt"/>
            </a:endParaRPr>
          </a:p>
          <a:p>
            <a:pPr marL="0" indent="0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None/>
            </a:pPr>
            <a:r>
              <a:rPr lang="en-US" sz="2000">
                <a:ea typeface="+mn-lt"/>
                <a:cs typeface="+mn-lt"/>
              </a:rPr>
              <a:t>Array of courses/departments/class availability depends on the college – check their course catalogs or ask your school counselor. </a:t>
            </a:r>
            <a:endParaRPr lang="en-US" sz="1800"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>
                <a:cs typeface="Calibri"/>
              </a:rPr>
              <a:t>*School Counselors provide an equivalency sheet that explain which college courses will meet each high school graduation requirement.  Not all colleges have an offering for every graduation requirement. 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099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D30C-2695-DFA6-6348-4A65CC88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207" y="2009112"/>
            <a:ext cx="2163184" cy="849610"/>
          </a:xfrm>
        </p:spPr>
        <p:txBody>
          <a:bodyPr/>
          <a:lstStyle/>
          <a:p>
            <a:r>
              <a:rPr lang="en-US">
                <a:cs typeface="Calibri"/>
              </a:rPr>
              <a:t>Example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578" y="1200318"/>
            <a:ext cx="4181475" cy="5457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36" y="3428999"/>
            <a:ext cx="4124325" cy="23241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22431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5400E-34DF-4AA6-81BF-358BA6512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Classes and 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74D01-5838-40B2-A28D-D74B51125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758" y="2392325"/>
            <a:ext cx="10630786" cy="405262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/>
              <a:t>Some classes in colleges meet every day</a:t>
            </a:r>
            <a:endParaRPr lang="en-US">
              <a:cs typeface="Calibri"/>
            </a:endParaRPr>
          </a:p>
          <a:p>
            <a:r>
              <a:rPr lang="en-US"/>
              <a:t>Some classes meet  2 or 3 times per week</a:t>
            </a:r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Students can take any class offered college, prioritize a plan for meeting graduation requirements. </a:t>
            </a:r>
          </a:p>
          <a:p>
            <a:r>
              <a:rPr lang="en-US">
                <a:cs typeface="Calibri" panose="020F0502020204030204"/>
              </a:rPr>
              <a:t>For some classes, students may need to meet prerequisites or score a certain level on the placement test to be eligible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 panose="020F0502020204030204"/>
              </a:rPr>
              <a:t>(see college course catalog, talk with school counselor)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ea typeface="Calibri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  <a:p>
            <a:r>
              <a:rPr lang="en-US"/>
              <a:t>A 5-credit college quarter class = 1.0 high school credit (like a full-year HS class).</a:t>
            </a:r>
          </a:p>
          <a:p>
            <a:r>
              <a:rPr lang="en-US"/>
              <a:t>A 3-credit college quarter class = 0.5 high school credit (like a semester class).  </a:t>
            </a:r>
          </a:p>
        </p:txBody>
      </p:sp>
    </p:spTree>
    <p:extLst>
      <p:ext uri="{BB962C8B-B14F-4D97-AF65-F5344CB8AC3E}">
        <p14:creationId xmlns:p14="http://schemas.microsoft.com/office/powerpoint/2010/main" val="1192371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22336-7465-14F7-7DF5-84859775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Balancing part-time Running Start schedule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C8009-F52B-C586-F6D2-01C3D36F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130" y="2356883"/>
            <a:ext cx="10657367" cy="42564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College quarters do not align with high school semesters. Students need to make a year-long commitment </a:t>
            </a:r>
            <a:r>
              <a:rPr lang="en-US" sz="2400">
                <a:ea typeface="+mn-lt"/>
                <a:cs typeface="+mn-lt"/>
              </a:rPr>
              <a:t>(little flexibility to make big changes)</a:t>
            </a:r>
          </a:p>
          <a:p>
            <a:r>
              <a:rPr lang="en-US">
                <a:ea typeface="+mn-lt"/>
                <a:cs typeface="+mn-lt"/>
              </a:rPr>
              <a:t>Each quarter, part-time Running Start students need to register college classes that do not conflict with their high school schedule.  Requires flexibility, planning &amp; timely action. </a:t>
            </a:r>
          </a:p>
          <a:p>
            <a:r>
              <a:rPr lang="en-US">
                <a:cs typeface="Calibri"/>
              </a:rPr>
              <a:t>Students need to be mindful of travel time.</a:t>
            </a:r>
          </a:p>
          <a:p>
            <a:r>
              <a:rPr lang="en-US">
                <a:cs typeface="Calibri"/>
              </a:rPr>
              <a:t>Students need to communicate with college professor and high school teacher in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 the event of a schedule conflict (should be very rare).</a:t>
            </a:r>
          </a:p>
        </p:txBody>
      </p:sp>
    </p:spTree>
    <p:extLst>
      <p:ext uri="{BB962C8B-B14F-4D97-AF65-F5344CB8AC3E}">
        <p14:creationId xmlns:p14="http://schemas.microsoft.com/office/powerpoint/2010/main" val="3323265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CD89-1776-0910-0B08-DB16AD14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Why Running Start?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6B331-38AC-24B7-BE12-2AA17FD61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2304"/>
            <a:ext cx="10515600" cy="3774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Some common reasons students consider doing Running Start...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Want faster paced, higher rigor college course &amp;/or subjects not offered at HS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Want to save $$ and get ahead, earning college credit while in high school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Want a change of social environment, with more diverse adult community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Want a change in academic setting...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Take fewer classes at a time, with each class going into greater depth and ending sooner.  College quarter: 15 credits is like 3 year-long HS classes in 11 weeks.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More scheduling options (early morning, late evening, hybrid and online)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Less visibility for others (parent/guardian/counselor) to monitor progress</a:t>
            </a:r>
          </a:p>
        </p:txBody>
      </p:sp>
    </p:spTree>
    <p:extLst>
      <p:ext uri="{BB962C8B-B14F-4D97-AF65-F5344CB8AC3E}">
        <p14:creationId xmlns:p14="http://schemas.microsoft.com/office/powerpoint/2010/main" val="329227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EDCF-6A5C-4645-AC93-079F32F8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Successful students in Running Start are…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F8A0E-1475-49D5-8527-414F3BD3C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1733"/>
            <a:ext cx="10630786" cy="388428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Organized – aware of deadlines for homework, class registration, tuition, </a:t>
            </a: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</a:rPr>
              <a:t>etc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cs typeface="Calibri"/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Flexible – find and schedule classes based on what is needed to graduate, adjust plans when a certain class is full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cs typeface="Calibri"/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Committed to attending classes regularly and on time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cs typeface="Calibri"/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Disciplined and self-motivated, without family or HS intervention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Independently responsible for their own schoolwork, grades, and progress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Ready for working independently in an adult setting, with older peers, and with less teacher support.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Ready for transportation – drive self, take bus, carpool or family rides</a:t>
            </a: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8865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957E8-1E7A-4A98-825E-F8DA1EC8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828" y="845331"/>
            <a:ext cx="10604204" cy="1504185"/>
          </a:xfrm>
        </p:spPr>
        <p:txBody>
          <a:bodyPr>
            <a:normAutofit/>
          </a:bodyPr>
          <a:lstStyle/>
          <a:p>
            <a:br>
              <a:rPr lang="en-US"/>
            </a:br>
            <a:r>
              <a:rPr lang="en-US"/>
              <a:t>Students must be Independent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BC428-FB78-4CF6-886C-A76028678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034" y="2375843"/>
            <a:ext cx="10621161" cy="415918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>
                <a:ea typeface="+mn-lt"/>
                <a:cs typeface="+mn-lt"/>
              </a:rPr>
              <a:t>Apply for program.</a:t>
            </a:r>
            <a:endParaRPr lang="en-US"/>
          </a:p>
          <a:p>
            <a:r>
              <a:rPr lang="en-US"/>
              <a:t>Initiate meeting with high school counselor to plan which classes to take.</a:t>
            </a:r>
            <a:endParaRPr lang="en-US">
              <a:cs typeface="Calibri"/>
            </a:endParaRPr>
          </a:p>
          <a:p>
            <a:r>
              <a:rPr lang="en-US"/>
              <a:t>Bring form to school counselor to sign each quarter – this pays tuition, cannot register without it.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Register for classes on time - find classes you want/need at times that work for your schedule.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Plan and be aware of important dates (start of quarter, enrollment deadlines, </a:t>
            </a:r>
            <a:r>
              <a:rPr lang="en-US" err="1">
                <a:cs typeface="Calibri"/>
              </a:rPr>
              <a:t>etc</a:t>
            </a:r>
            <a:r>
              <a:rPr lang="en-US">
                <a:cs typeface="Calibri"/>
              </a:rPr>
              <a:t>)</a:t>
            </a:r>
          </a:p>
          <a:p>
            <a:r>
              <a:rPr lang="en-US"/>
              <a:t>Regularly monitor email communication from the college and the high school. </a:t>
            </a:r>
            <a:endParaRPr lang="en-US">
              <a:cs typeface="Calibri"/>
            </a:endParaRPr>
          </a:p>
          <a:p>
            <a:r>
              <a:rPr lang="en-US"/>
              <a:t>Identify when they need supports from the college an</a:t>
            </a:r>
            <a:r>
              <a:rPr lang="en-US">
                <a:solidFill>
                  <a:srgbClr val="000000"/>
                </a:solidFill>
              </a:rPr>
              <a:t>d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then use them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r>
              <a:rPr lang="en-US"/>
              <a:t>Schedule to meet with high school counselor to each quarter to ensure they are on track to graduate. 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cs typeface="Calibri" panose="020F0502020204030204"/>
            </a:endParaRPr>
          </a:p>
          <a:p>
            <a:pPr marL="0" indent="0">
              <a:buNone/>
            </a:pPr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8372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4AFE5-3BB0-4DC3-88E8-D5AF26D17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High School and School Counselor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F44F2-29E1-4F05-89F7-190F8EC6B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090" y="2493288"/>
            <a:ext cx="10595344" cy="3972885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>
                <a:cs typeface="Calibri"/>
              </a:rPr>
              <a:t>School counselor</a:t>
            </a:r>
            <a:r>
              <a:rPr lang="en-US">
                <a:ea typeface="+mn-lt"/>
                <a:cs typeface="+mn-lt"/>
              </a:rPr>
              <a:t> specifies needed graduation requirements &amp; which college classes meet them, and can offer suggestions about other college class options</a:t>
            </a:r>
            <a:endParaRPr lang="en-US"/>
          </a:p>
          <a:p>
            <a:r>
              <a:rPr lang="en-US"/>
              <a:t>School counselor signs the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enrollment (RSEVF)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form each quarter (student must schedule appointment and bring form, then submit form to college)</a:t>
            </a:r>
            <a:endParaRPr lang="en-US">
              <a:cs typeface="Calibri"/>
            </a:endParaRPr>
          </a:p>
          <a:p>
            <a:r>
              <a:rPr lang="en-US"/>
              <a:t>High school </a:t>
            </a:r>
            <a:r>
              <a:rPr lang="en-US" b="1"/>
              <a:t>pays tuition – </a:t>
            </a:r>
            <a:r>
              <a:rPr lang="en-US"/>
              <a:t>student </a:t>
            </a:r>
            <a:r>
              <a:rPr lang="en-US" u="sng"/>
              <a:t>must</a:t>
            </a:r>
            <a:r>
              <a:rPr lang="en-US"/>
              <a:t> submit signed RSEVF form for college to receive tuition.</a:t>
            </a:r>
          </a:p>
          <a:p>
            <a:pPr lvl="1"/>
            <a:r>
              <a:rPr lang="en-US"/>
              <a:t>No Winter quarter form turned in = no Winter quarter tuition paid.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trike="sngStrike">
              <a:solidFill>
                <a:schemeClr val="tx1">
                  <a:lumMod val="95000"/>
                  <a:lumOff val="5000"/>
                </a:schemeClr>
              </a:solidFill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High School will add college grades to HS transcript, once college sends them.  </a:t>
            </a:r>
          </a:p>
          <a:p>
            <a:pPr lvl="1"/>
            <a:r>
              <a:rPr lang="en-US">
                <a:ea typeface="+mn-lt"/>
                <a:cs typeface="+mn-lt"/>
              </a:rPr>
              <a:t>All RST grades received must be entered onto HS transcript – by state law</a:t>
            </a:r>
          </a:p>
          <a:p>
            <a:r>
              <a:rPr lang="en-US" b="1">
                <a:ea typeface="+mn-lt"/>
                <a:cs typeface="+mn-lt"/>
              </a:rPr>
              <a:t>School counselor does not have access to college at all.  Can support student in completing their tasks, does not have any access or power to do it for them. </a:t>
            </a:r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250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CF904-5C34-4A68-B956-0E6DE2CF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Running Start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1EA46-A6AF-4D1D-AA46-353D8D9B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090" y="2420470"/>
            <a:ext cx="10588656" cy="422818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1"/>
              <a:t>Communicates with student only (not HS or families) regarding registration, deadlines, performance</a:t>
            </a:r>
            <a:endParaRPr lang="en-US"/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Running Start students are considered regular </a:t>
            </a:r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college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 students (no special treatment)</a:t>
            </a:r>
            <a:endParaRPr lang="en-US" strike="sngStrike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College does NOT share the following information with either school or parents:</a:t>
            </a:r>
          </a:p>
          <a:p>
            <a:pPr lvl="1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Attendance</a:t>
            </a:r>
          </a:p>
          <a:p>
            <a:pPr lvl="1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Grades in progress</a:t>
            </a:r>
          </a:p>
          <a:p>
            <a:pPr lvl="1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Student behavior, etc.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a typeface="+mn-lt"/>
                <a:cs typeface="+mn-lt"/>
              </a:rPr>
              <a:t>Colleges have support services – which are accessible to enrolled HS Running Start students.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College sends final grade at end of quarter to the high school.</a:t>
            </a:r>
            <a:endParaRPr lang="en-US">
              <a:cs typeface="Calibri"/>
            </a:endParaRPr>
          </a:p>
          <a:p>
            <a:pPr marL="457200" lvl="1" indent="0">
              <a:buNone/>
            </a:pPr>
            <a:endParaRPr lang="en-US">
              <a:cs typeface="Calibri"/>
            </a:endParaRPr>
          </a:p>
          <a:p>
            <a:pPr marL="118745" lvl="1" indent="-118745">
              <a:buNone/>
            </a:pPr>
            <a:endParaRPr lang="en-US" i="1">
              <a:ea typeface="Calibri"/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5930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AB66-96A9-4A43-1768-D99D35C6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"/>
              </a:rPr>
              <a:t>Challenges and Surprises reported by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7B5A0-C3DC-CD91-B42C-1267F7D92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130" y="2480929"/>
            <a:ext cx="11045686" cy="42013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Fast-paced since one 5-credit class covers a whole year of HS curriculum</a:t>
            </a:r>
          </a:p>
          <a:p>
            <a:r>
              <a:rPr lang="en-US">
                <a:cs typeface="Calibri"/>
              </a:rPr>
              <a:t>Classes have more homework/reading than HS</a:t>
            </a:r>
          </a:p>
          <a:p>
            <a:r>
              <a:rPr lang="en-US">
                <a:cs typeface="Calibri"/>
              </a:rPr>
              <a:t>Colleges report that students are often reluctant to contact the college office for assistance. </a:t>
            </a:r>
          </a:p>
          <a:p>
            <a:r>
              <a:rPr lang="en-US">
                <a:cs typeface="Calibri"/>
              </a:rPr>
              <a:t>Students don't always realize they can meet with college advisor for guidance on college pathways and requirements.</a:t>
            </a:r>
          </a:p>
          <a:p>
            <a:r>
              <a:rPr lang="en-US">
                <a:cs typeface="Calibri"/>
              </a:rPr>
              <a:t>College on quarter system and high school on semester</a:t>
            </a:r>
            <a:endParaRPr lang="en-US"/>
          </a:p>
          <a:p>
            <a:pPr lvl="1"/>
            <a:r>
              <a:rPr lang="en-US">
                <a:cs typeface="Calibri"/>
              </a:rPr>
              <a:t>Breaks and vacations (except Winter break in December) don't line up</a:t>
            </a:r>
          </a:p>
          <a:p>
            <a:pPr lvl="1"/>
            <a:r>
              <a:rPr lang="en-US">
                <a:cs typeface="Calibri"/>
              </a:rPr>
              <a:t>Cannot drop out of a class and sign up for high school class easily</a:t>
            </a:r>
          </a:p>
        </p:txBody>
      </p:sp>
    </p:spTree>
    <p:extLst>
      <p:ext uri="{BB962C8B-B14F-4D97-AF65-F5344CB8AC3E}">
        <p14:creationId xmlns:p14="http://schemas.microsoft.com/office/powerpoint/2010/main" val="1141259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01777-C0A0-B842-571D-CAC75164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Calibri"/>
              </a:rPr>
              <a:t>How can families monitor progress and grades?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0F80-D3F5-CAF4-915A-513BD230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5120"/>
            <a:ext cx="10905504" cy="41151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>
                <a:cs typeface="Calibri"/>
              </a:rPr>
              <a:t>You must ask your student to show you.</a:t>
            </a:r>
            <a:endParaRPr lang="en-US" sz="3200" b="1"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Running Start classes not on HS Canvas</a:t>
            </a:r>
          </a:p>
          <a:p>
            <a:pPr lvl="1"/>
            <a:r>
              <a:rPr lang="en-US">
                <a:cs typeface="Calibri"/>
              </a:rPr>
              <a:t>Running Start attendance not on Family Access</a:t>
            </a:r>
          </a:p>
          <a:p>
            <a:r>
              <a:rPr lang="en-US">
                <a:ea typeface="Calibri"/>
                <a:cs typeface="Calibri"/>
              </a:rPr>
              <a:t>School has no access to student grade until college sends the final grade. </a:t>
            </a:r>
            <a:r>
              <a:rPr lang="en-US" sz="2200" i="1">
                <a:solidFill>
                  <a:srgbClr val="FF0000"/>
                </a:solidFill>
                <a:ea typeface="Calibri"/>
                <a:cs typeface="Calibri"/>
              </a:rPr>
              <a:t>*</a:t>
            </a:r>
            <a:r>
              <a:rPr lang="en-US" sz="2200" i="1">
                <a:ea typeface="Calibri"/>
                <a:cs typeface="Calibri"/>
              </a:rPr>
              <a:t>High school has no insight about student progress – only gets the final grade in the classes. 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After each quarter, families can check Family Access to see final grades once they are posted (may take a few weeks to appear).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cs typeface="Calibri"/>
              </a:rPr>
              <a:t>High School transcripts will include the final grades once posted.</a:t>
            </a:r>
          </a:p>
          <a:p>
            <a:r>
              <a:rPr lang="en-US">
                <a:cs typeface="Calibri"/>
              </a:rPr>
              <a:t>Students are responsible for sharing progress and grades with families.</a:t>
            </a:r>
          </a:p>
        </p:txBody>
      </p:sp>
    </p:spTree>
    <p:extLst>
      <p:ext uri="{BB962C8B-B14F-4D97-AF65-F5344CB8AC3E}">
        <p14:creationId xmlns:p14="http://schemas.microsoft.com/office/powerpoint/2010/main" val="3090720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4966D-CAF7-D76A-E2F6-EEFF6A79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Students with IEPs or 504s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4D8A1-13CE-B3D2-3050-85A07539A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Students seeking accommodations </a:t>
            </a:r>
            <a:r>
              <a:rPr lang="en-US" b="1">
                <a:ea typeface="+mn-lt"/>
                <a:cs typeface="+mn-lt"/>
              </a:rPr>
              <a:t>must apply </a:t>
            </a:r>
            <a:r>
              <a:rPr lang="en-US">
                <a:ea typeface="+mn-lt"/>
                <a:cs typeface="+mn-lt"/>
              </a:rPr>
              <a:t>with the college – college determines supports on their own campus</a:t>
            </a:r>
          </a:p>
          <a:p>
            <a:r>
              <a:rPr lang="en-US">
                <a:ea typeface="+mn-lt"/>
                <a:cs typeface="+mn-lt"/>
              </a:rPr>
              <a:t>Contact college’s disability services office well in advance of any published deadlines to apply</a:t>
            </a:r>
          </a:p>
          <a:p>
            <a:r>
              <a:rPr lang="en-US">
                <a:ea typeface="+mn-lt"/>
                <a:cs typeface="+mn-lt"/>
              </a:rPr>
              <a:t>College may require documentation as a part of the application. </a:t>
            </a:r>
          </a:p>
          <a:p>
            <a:r>
              <a:rPr lang="en-US">
                <a:ea typeface="+mn-lt"/>
                <a:cs typeface="+mn-lt"/>
              </a:rPr>
              <a:t>Students with an IEP: start by discussing Running Start with school IEP team well in advance.  IEP team can provide additional support and guidance. 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2824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131F-C56D-DC48-37E1-A9B030B6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Summer Running Start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EA374-33BE-DA22-1525-90801E21A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ea typeface="Calibri"/>
                <a:cs typeface="Calibri"/>
              </a:rPr>
              <a:t>Shorter quarter – 8 weeks instead of 11 weeks, 10 credits is a full load</a:t>
            </a:r>
          </a:p>
          <a:p>
            <a:r>
              <a:rPr lang="en-US">
                <a:ea typeface="Calibri"/>
                <a:cs typeface="Calibri"/>
              </a:rPr>
              <a:t>All 10th graders will qualify for up to 10 credits, consider starting with 5 credits (full year of college-level high school content in 8 weeks).</a:t>
            </a:r>
          </a:p>
          <a:p>
            <a:r>
              <a:rPr lang="en-US">
                <a:ea typeface="Calibri"/>
                <a:cs typeface="Calibri"/>
              </a:rPr>
              <a:t>11th graders – many will qualify for up to 10 credits, but it depends.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Juniors who have not done Running Start this year will qualify for 10 credits.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Juniors in Running Start consult with counselor to see what funding remains. </a:t>
            </a:r>
          </a:p>
          <a:p>
            <a:r>
              <a:rPr lang="en-US">
                <a:ea typeface="Calibri"/>
                <a:cs typeface="Calibri"/>
              </a:rPr>
              <a:t>12th graders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Who are not eligible to graduate in June may qualify for summer Running Start – which could allow them tuition free option to graduate in August!</a:t>
            </a:r>
          </a:p>
        </p:txBody>
      </p:sp>
    </p:spTree>
    <p:extLst>
      <p:ext uri="{BB962C8B-B14F-4D97-AF65-F5344CB8AC3E}">
        <p14:creationId xmlns:p14="http://schemas.microsoft.com/office/powerpoint/2010/main" val="362791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518A-0C4E-3A8D-D4AA-C0FD22C6D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Next Steps (for summer OR fall)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4A6A9-0390-49A3-1B84-288F69F41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>
                <a:ea typeface="Calibri"/>
                <a:cs typeface="Calibri"/>
              </a:rPr>
              <a:t>Visit colleges' websites to learn about their info sessions, enrollment processes &amp; timelines. </a:t>
            </a:r>
          </a:p>
          <a:p>
            <a:pPr marL="514350" indent="-514350">
              <a:buAutoNum type="arabicPeriod"/>
            </a:pPr>
            <a:r>
              <a:rPr lang="en-US">
                <a:ea typeface="Calibri"/>
                <a:cs typeface="Calibri"/>
              </a:rPr>
              <a:t>Visit Running Start page on Counseling website for more details about preparing to enroll, expectations, timelines</a:t>
            </a:r>
          </a:p>
          <a:p>
            <a:pPr marL="514350" indent="-514350">
              <a:buAutoNum type="arabicPeriod"/>
            </a:pPr>
            <a:r>
              <a:rPr lang="en-US">
                <a:ea typeface="Calibri"/>
                <a:cs typeface="Calibri"/>
              </a:rPr>
              <a:t>Start enrollment process with College.</a:t>
            </a:r>
          </a:p>
          <a:p>
            <a:pPr marL="514350" indent="-514350">
              <a:buAutoNum type="arabicPeriod"/>
            </a:pPr>
            <a:r>
              <a:rPr lang="en-US" u="sng">
                <a:ea typeface="Calibri"/>
                <a:cs typeface="Calibri"/>
              </a:rPr>
              <a:t>THEN</a:t>
            </a:r>
            <a:r>
              <a:rPr lang="en-US">
                <a:ea typeface="Calibri"/>
                <a:cs typeface="Calibri"/>
              </a:rPr>
              <a:t>, in late April/early May, schedule an appointment with counselor to sign form.</a:t>
            </a:r>
          </a:p>
          <a:p>
            <a:pPr marL="514350" indent="-514350">
              <a:buAutoNum type="arabicPeriod"/>
            </a:pPr>
            <a:r>
              <a:rPr lang="en-US">
                <a:ea typeface="Calibri"/>
                <a:cs typeface="Calibri"/>
              </a:rPr>
              <a:t>Turn form into College &amp; register (mid-May to early June)</a:t>
            </a:r>
          </a:p>
        </p:txBody>
      </p:sp>
    </p:spTree>
    <p:extLst>
      <p:ext uri="{BB962C8B-B14F-4D97-AF65-F5344CB8AC3E}">
        <p14:creationId xmlns:p14="http://schemas.microsoft.com/office/powerpoint/2010/main" val="2331227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D972-54BB-61B4-7E06-9C371BAD7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48" y="1534953"/>
            <a:ext cx="11076665" cy="1282674"/>
          </a:xfrm>
        </p:spPr>
        <p:txBody>
          <a:bodyPr>
            <a:normAutofit fontScale="90000"/>
          </a:bodyPr>
          <a:lstStyle/>
          <a:p>
            <a:r>
              <a:rPr lang="en-US" sz="3600" b="1">
                <a:ea typeface="+mj-lt"/>
                <a:cs typeface="+mj-lt"/>
              </a:rPr>
              <a:t>Student &amp; Family Information Session </a:t>
            </a:r>
            <a:br>
              <a:rPr lang="en-US" sz="3600" b="1">
                <a:ea typeface="+mj-lt"/>
                <a:cs typeface="+mj-lt"/>
              </a:rPr>
            </a:br>
            <a:r>
              <a:rPr lang="en-US" sz="3600" b="1">
                <a:ea typeface="+mj-lt"/>
                <a:cs typeface="+mj-lt"/>
              </a:rPr>
              <a:t>Summer &amp; Fall 2025 Quarter Bellevue College</a:t>
            </a:r>
            <a:endParaRPr lang="en-US" sz="3600" b="1">
              <a:cs typeface="Calibri"/>
            </a:endParaRPr>
          </a:p>
          <a:p>
            <a:r>
              <a:rPr lang="en-US" sz="2000">
                <a:ea typeface="+mj-lt"/>
                <a:cs typeface="+mj-lt"/>
              </a:rPr>
              <a:t>These information sessions are for students that are currently a sophomore or junior in high school and a parent/guardian. </a:t>
            </a:r>
            <a:r>
              <a:rPr lang="en-US" sz="2000">
                <a:ea typeface="+mj-lt"/>
                <a:cs typeface="+mj-lt"/>
                <a:hlinkClick r:id="rId2"/>
              </a:rPr>
              <a:t>Running Start (RS) Information Session Schedule :: Running Start (bellevuecollege.edu)</a:t>
            </a:r>
            <a:endParaRPr lang="en-US" sz="2000">
              <a:ea typeface="+mj-lt"/>
              <a:cs typeface="+mj-lt"/>
            </a:endParaRPr>
          </a:p>
          <a:p>
            <a:endParaRPr lang="en-US">
              <a:ea typeface="Calibri" panose="020F0502020204030204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F7C84-D8E1-33CA-A709-39A325AC3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en-US" b="1">
                <a:ea typeface="+mn-lt"/>
                <a:cs typeface="+mn-lt"/>
              </a:rPr>
              <a:t>Upcoming Saturday Dates:</a:t>
            </a:r>
          </a:p>
          <a:p>
            <a:r>
              <a:rPr lang="en-US" b="1">
                <a:ea typeface="+mn-lt"/>
                <a:cs typeface="+mn-lt"/>
              </a:rPr>
              <a:t>March 29:</a:t>
            </a:r>
            <a:r>
              <a:rPr lang="en-US">
                <a:ea typeface="+mn-lt"/>
                <a:cs typeface="+mn-lt"/>
              </a:rPr>
              <a:t> 10am &amp; 1pm – in person </a:t>
            </a:r>
            <a:r>
              <a:rPr lang="en-US" u="sng">
                <a:ea typeface="+mn-lt"/>
                <a:cs typeface="+mn-lt"/>
                <a:hlinkClick r:id="rId3"/>
              </a:rPr>
              <a:t>Session Signup</a:t>
            </a:r>
            <a:endParaRPr lang="en-US" u="sng">
              <a:ea typeface="+mn-lt"/>
              <a:cs typeface="+mn-lt"/>
            </a:endParaRPr>
          </a:p>
          <a:p>
            <a:r>
              <a:rPr lang="en-US" b="1">
                <a:ea typeface="Calibri"/>
                <a:cs typeface="Calibri"/>
              </a:rPr>
              <a:t>April 5: </a:t>
            </a:r>
            <a:r>
              <a:rPr lang="en-US">
                <a:ea typeface="Calibri"/>
                <a:cs typeface="Calibri"/>
              </a:rPr>
              <a:t>10am – Teams (online) </a:t>
            </a:r>
            <a:r>
              <a:rPr lang="en-US">
                <a:ea typeface="Calibri"/>
                <a:cs typeface="Calibri"/>
                <a:hlinkClick r:id="rId4"/>
              </a:rPr>
              <a:t>Join Here</a:t>
            </a:r>
            <a:endParaRPr lang="en-US">
              <a:ea typeface="Calibri"/>
              <a:cs typeface="Calibri"/>
            </a:endParaRPr>
          </a:p>
          <a:p>
            <a:r>
              <a:rPr lang="en-US" b="1">
                <a:ea typeface="+mn-lt"/>
                <a:cs typeface="+mn-lt"/>
              </a:rPr>
              <a:t>April 19:</a:t>
            </a:r>
            <a:r>
              <a:rPr lang="en-US">
                <a:ea typeface="+mn-lt"/>
                <a:cs typeface="+mn-lt"/>
              </a:rPr>
              <a:t> 10am &amp; 1pm – in person </a:t>
            </a:r>
            <a:r>
              <a:rPr lang="en-US">
                <a:ea typeface="+mn-lt"/>
                <a:cs typeface="+mn-lt"/>
                <a:hlinkClick r:id="rId5"/>
              </a:rPr>
              <a:t>Session Signup</a:t>
            </a:r>
          </a:p>
          <a:p>
            <a:r>
              <a:rPr lang="en-US" b="1">
                <a:ea typeface="+mn-lt"/>
                <a:cs typeface="+mn-lt"/>
              </a:rPr>
              <a:t>May 3:</a:t>
            </a:r>
            <a:r>
              <a:rPr lang="en-US">
                <a:ea typeface="+mn-lt"/>
                <a:cs typeface="+mn-lt"/>
              </a:rPr>
              <a:t> 9am &amp; 1pm – in person </a:t>
            </a:r>
            <a:r>
              <a:rPr lang="en-US">
                <a:ea typeface="+mn-lt"/>
                <a:cs typeface="+mn-lt"/>
                <a:hlinkClick r:id="rId6"/>
              </a:rPr>
              <a:t>Session Signup</a:t>
            </a:r>
          </a:p>
          <a:p>
            <a:r>
              <a:rPr lang="en-US" b="1">
                <a:ea typeface="+mn-lt"/>
                <a:cs typeface="+mn-lt"/>
              </a:rPr>
              <a:t>May 17: </a:t>
            </a:r>
            <a:r>
              <a:rPr lang="en-US" sz="2400">
                <a:ea typeface="+mn-lt"/>
                <a:cs typeface="+mn-lt"/>
              </a:rPr>
              <a:t>9</a:t>
            </a:r>
            <a:r>
              <a:rPr lang="en-US">
                <a:ea typeface="+mn-lt"/>
                <a:cs typeface="+mn-lt"/>
              </a:rPr>
              <a:t>am &amp; 1pm – in person </a:t>
            </a:r>
            <a:r>
              <a:rPr lang="en-US">
                <a:ea typeface="+mn-lt"/>
                <a:cs typeface="+mn-lt"/>
                <a:hlinkClick r:id="rId7"/>
              </a:rPr>
              <a:t>Session Signup</a:t>
            </a:r>
          </a:p>
          <a:p>
            <a:r>
              <a:rPr lang="en-US" b="1">
                <a:ea typeface="Calibri" panose="020F0502020204030204"/>
                <a:cs typeface="Calibri" panose="020F0502020204030204"/>
              </a:rPr>
              <a:t>June 7:</a:t>
            </a:r>
            <a:r>
              <a:rPr lang="en-US">
                <a:ea typeface="Calibri" panose="020F0502020204030204"/>
                <a:cs typeface="Calibri" panose="020F0502020204030204"/>
              </a:rPr>
              <a:t> 10am – Teams (online) </a:t>
            </a:r>
            <a:r>
              <a:rPr lang="en-US">
                <a:ea typeface="Calibri" panose="020F0502020204030204"/>
                <a:cs typeface="Calibri" panose="020F0502020204030204"/>
                <a:hlinkClick r:id="rId8"/>
              </a:rPr>
              <a:t>Join Here</a:t>
            </a:r>
          </a:p>
          <a:p>
            <a:pPr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33099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1CC1-61BE-2DD8-9A02-7721447B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Additional Resources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C4B5C-48A6-0B0F-208E-13E32AF5C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67" y="2817627"/>
            <a:ext cx="11123407" cy="353872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IHS:</a:t>
            </a:r>
            <a:r>
              <a:rPr lang="en-US" sz="2400">
                <a:ea typeface="+mn-lt"/>
                <a:cs typeface="+mn-lt"/>
              </a:rPr>
              <a:t> </a:t>
            </a:r>
            <a:r>
              <a:rPr lang="en-US" sz="2400">
                <a:ea typeface="+mn-lt"/>
                <a:cs typeface="+mn-lt"/>
                <a:hlinkClick r:id="rId2"/>
              </a:rPr>
              <a:t>https://issaquahhigh.isd411.org/student-life/counseling/running-start</a:t>
            </a:r>
            <a:r>
              <a:rPr lang="en-US" sz="2400">
                <a:ea typeface="+mn-lt"/>
                <a:cs typeface="+mn-lt"/>
              </a:rPr>
              <a:t> </a:t>
            </a:r>
            <a:endParaRPr lang="en-US" sz="2400" u="sng">
              <a:ea typeface="Calibri"/>
              <a:cs typeface="Calibri" panose="020F0502020204030204"/>
            </a:endParaRPr>
          </a:p>
          <a:p>
            <a:r>
              <a:rPr lang="en-US">
                <a:ea typeface="+mn-lt"/>
                <a:cs typeface="+mn-lt"/>
              </a:rPr>
              <a:t>SHS: </a:t>
            </a:r>
            <a:r>
              <a:rPr lang="en-US" sz="2400">
                <a:ea typeface="+mn-lt"/>
                <a:cs typeface="+mn-lt"/>
                <a:hlinkClick r:id="rId3"/>
              </a:rPr>
              <a:t>https://skyline.isd411.org/student-life/counseling/running-start</a:t>
            </a:r>
            <a:r>
              <a:rPr lang="en-US" sz="2400">
                <a:ea typeface="+mn-lt"/>
                <a:cs typeface="+mn-lt"/>
              </a:rPr>
              <a:t> </a:t>
            </a:r>
            <a:endParaRPr lang="en-US" sz="2400" u="sng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LHS: </a:t>
            </a:r>
            <a:r>
              <a:rPr lang="en-US" sz="2400">
                <a:ea typeface="+mn-lt"/>
                <a:cs typeface="+mn-lt"/>
                <a:hlinkClick r:id="rId4"/>
              </a:rPr>
              <a:t>https://liberty.isd411.org/student-life/counseling/running-start</a:t>
            </a:r>
            <a:r>
              <a:rPr lang="en-US" sz="2400">
                <a:ea typeface="+mn-lt"/>
                <a:cs typeface="+mn-lt"/>
              </a:rPr>
              <a:t> </a:t>
            </a:r>
            <a:endParaRPr lang="en-US" sz="2400" u="sng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  <a:hlinkClick r:id="rId5"/>
              </a:rPr>
              <a:t>OSPI Running Start site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  <a:hlinkClick r:id="rId6"/>
              </a:rPr>
              <a:t>OSPI Running Start FAQs October 2024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73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1079"/>
            <a:ext cx="10515600" cy="378527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Bellevue College </a:t>
            </a:r>
          </a:p>
          <a:p>
            <a:pPr lvl="1"/>
            <a:r>
              <a:rPr lang="en-US">
                <a:hlinkClick r:id="rId2"/>
              </a:rPr>
              <a:t>Running Start</a:t>
            </a:r>
            <a:r>
              <a:rPr lang="en-US"/>
              <a:t>, </a:t>
            </a:r>
            <a:r>
              <a:rPr lang="en-US">
                <a:hlinkClick r:id="rId3"/>
              </a:rPr>
              <a:t>Course Catalog</a:t>
            </a:r>
          </a:p>
          <a:p>
            <a:r>
              <a:rPr lang="en-US"/>
              <a:t>CWU – Sammamish</a:t>
            </a:r>
          </a:p>
          <a:p>
            <a:pPr lvl="1"/>
            <a:r>
              <a:rPr lang="en-US">
                <a:hlinkClick r:id="rId4"/>
              </a:rPr>
              <a:t>Running Start</a:t>
            </a:r>
          </a:p>
          <a:p>
            <a:r>
              <a:rPr lang="en-US"/>
              <a:t>Lake Washington Institute of Technology</a:t>
            </a:r>
          </a:p>
          <a:p>
            <a:pPr lvl="1"/>
            <a:r>
              <a:rPr lang="en-US">
                <a:hlinkClick r:id="rId5"/>
              </a:rPr>
              <a:t>Running Start</a:t>
            </a:r>
            <a:r>
              <a:rPr lang="en-US"/>
              <a:t>, </a:t>
            </a:r>
            <a:r>
              <a:rPr lang="en-US">
                <a:hlinkClick r:id="rId6"/>
              </a:rPr>
              <a:t>Course Catalog</a:t>
            </a:r>
            <a:endParaRPr lang="en-US"/>
          </a:p>
          <a:p>
            <a:r>
              <a:rPr lang="en-US"/>
              <a:t>Renton Technical College</a:t>
            </a:r>
          </a:p>
          <a:p>
            <a:pPr lvl="1"/>
            <a:r>
              <a:rPr lang="en-US">
                <a:hlinkClick r:id="rId7"/>
              </a:rPr>
              <a:t>Running Start</a:t>
            </a:r>
            <a:r>
              <a:rPr lang="en-US"/>
              <a:t>, </a:t>
            </a:r>
            <a:r>
              <a:rPr lang="en-US">
                <a:hlinkClick r:id="rId8"/>
              </a:rPr>
              <a:t>Course Catalog</a:t>
            </a:r>
            <a:endParaRPr lang="en-US"/>
          </a:p>
          <a:p>
            <a:r>
              <a:rPr lang="en-US"/>
              <a:t>Green River Community College</a:t>
            </a:r>
          </a:p>
          <a:p>
            <a:pPr lvl="1"/>
            <a:r>
              <a:rPr lang="en-US">
                <a:hlinkClick r:id="rId9"/>
              </a:rPr>
              <a:t>Running Start</a:t>
            </a:r>
            <a:r>
              <a:rPr lang="en-US"/>
              <a:t>, </a:t>
            </a:r>
            <a:r>
              <a:rPr lang="en-US">
                <a:hlinkClick r:id="rId10"/>
              </a:rPr>
              <a:t>Course Catalog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41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DCAF-3E3D-4BDE-A9F8-11632BA9E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18598"/>
            <a:ext cx="10515600" cy="2028715"/>
          </a:xfrm>
        </p:spPr>
        <p:txBody>
          <a:bodyPr/>
          <a:lstStyle/>
          <a:p>
            <a:r>
              <a:rPr lang="en-US">
                <a:cs typeface="Calibri"/>
              </a:rPr>
              <a:t>Thank you!</a:t>
            </a:r>
            <a:br>
              <a:rPr lang="en-US">
                <a:cs typeface="Calibri"/>
              </a:rPr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5C2B8-66FF-4D9E-800C-24D65129B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2734" y="4048975"/>
            <a:ext cx="10515600" cy="2287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cs typeface="Calibri"/>
              </a:rPr>
              <a:t>High School students </a:t>
            </a:r>
            <a:r>
              <a:rPr lang="en-US">
                <a:cs typeface="Calibri"/>
              </a:rPr>
              <a:t>– select a full HS schedule of classes for next year during course request process.  Requests can be adjusted later, once you’ve successfully registered for Fall quarter.</a:t>
            </a:r>
          </a:p>
          <a:p>
            <a:endParaRPr lang="en-US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13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SD Brand Colors">
      <a:dk1>
        <a:sysClr val="windowText" lastClr="000000"/>
      </a:dk1>
      <a:lt1>
        <a:sysClr val="window" lastClr="FFFFFF"/>
      </a:lt1>
      <a:dk2>
        <a:srgbClr val="006F82"/>
      </a:dk2>
      <a:lt2>
        <a:srgbClr val="FFFFFF"/>
      </a:lt2>
      <a:accent1>
        <a:srgbClr val="EA8385"/>
      </a:accent1>
      <a:accent2>
        <a:srgbClr val="D8E5E9"/>
      </a:accent2>
      <a:accent3>
        <a:srgbClr val="0FA1B8"/>
      </a:accent3>
      <a:accent4>
        <a:srgbClr val="FFF9C2"/>
      </a:accent4>
      <a:accent5>
        <a:srgbClr val="006F82"/>
      </a:accent5>
      <a:accent6>
        <a:srgbClr val="859234"/>
      </a:accent6>
      <a:hlink>
        <a:srgbClr val="0FA1B8"/>
      </a:hlink>
      <a:folHlink>
        <a:srgbClr val="EA838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D Presentation 2 (no images) - updated July 2022 [Read-Only]" id="{36BCBD1E-AF30-4B9D-AD1C-A8E325E8F3BA}" vid="{521EBAC4-BA89-49DE-ADA8-8DE354B7C7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b5fd477-d12f-4726-9e87-1bab0dac6e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80B50F502CE4295741A26991808E7" ma:contentTypeVersion="15" ma:contentTypeDescription="Create a new document." ma:contentTypeScope="" ma:versionID="84ff457ea6eb55704dcee93a2825ddc1">
  <xsd:schema xmlns:xsd="http://www.w3.org/2001/XMLSchema" xmlns:xs="http://www.w3.org/2001/XMLSchema" xmlns:p="http://schemas.microsoft.com/office/2006/metadata/properties" xmlns:ns3="a993da6b-ecc5-4661-974d-dcf5519ce991" xmlns:ns4="eb5fd477-d12f-4726-9e87-1bab0dac6eba" targetNamespace="http://schemas.microsoft.com/office/2006/metadata/properties" ma:root="true" ma:fieldsID="3c7a36d9654cbdc71e15c98c087cc491" ns3:_="" ns4:_="">
    <xsd:import namespace="a993da6b-ecc5-4661-974d-dcf5519ce991"/>
    <xsd:import namespace="eb5fd477-d12f-4726-9e87-1bab0dac6eb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3da6b-ecc5-4661-974d-dcf5519ce9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fd477-d12f-4726-9e87-1bab0dac6e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1E1507-ACE0-4C30-91FD-4EBC16440258}">
  <ds:schemaRefs>
    <ds:schemaRef ds:uri="a993da6b-ecc5-4661-974d-dcf5519ce991"/>
    <ds:schemaRef ds:uri="eb5fd477-d12f-4726-9e87-1bab0dac6e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C8C88E5-360A-49A8-93A5-B59D8FA2B672}">
  <ds:schemaRefs>
    <ds:schemaRef ds:uri="a993da6b-ecc5-4661-974d-dcf5519ce991"/>
    <ds:schemaRef ds:uri="eb5fd477-d12f-4726-9e87-1bab0dac6e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E26A95B-8511-438F-81C1-76D2BEF4BB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ISD Presentation 2 (no images) - updated July 2022</Template>
  <Application>Microsoft Office PowerPoint</Application>
  <PresentationFormat>Widescreen</PresentationFormat>
  <Slides>26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Running Start</vt:lpstr>
      <vt:lpstr>Purpose</vt:lpstr>
      <vt:lpstr>What is Running Start?</vt:lpstr>
      <vt:lpstr>College Class schedule</vt:lpstr>
      <vt:lpstr>When can a student begin Running Start?</vt:lpstr>
      <vt:lpstr>Running Start college schedule</vt:lpstr>
      <vt:lpstr>Colleges most ISD students attend for Running Start</vt:lpstr>
      <vt:lpstr>Cost of Running Start</vt:lpstr>
      <vt:lpstr>What classes can a student take?</vt:lpstr>
      <vt:lpstr>Example</vt:lpstr>
      <vt:lpstr>Classes and credits</vt:lpstr>
      <vt:lpstr>Balancing part-time Running Start schedule</vt:lpstr>
      <vt:lpstr>Why Running Start? </vt:lpstr>
      <vt:lpstr>Successful students in Running Start are…</vt:lpstr>
      <vt:lpstr> Students must be Independent</vt:lpstr>
      <vt:lpstr>Role of High School and School Counselor</vt:lpstr>
      <vt:lpstr>Role of Running Start College</vt:lpstr>
      <vt:lpstr>Challenges and Surprises reported by students</vt:lpstr>
      <vt:lpstr>How can families monitor progress and grades?</vt:lpstr>
      <vt:lpstr>Students with IEPs or 504s</vt:lpstr>
      <vt:lpstr>Summer Running Start</vt:lpstr>
      <vt:lpstr>Next Steps (for summer OR fall)</vt:lpstr>
      <vt:lpstr>Student &amp; Family Information Session  Summer &amp; Fall 2025 Quarter Bellevue College These information sessions are for students that are currently a sophomore or junior in high school and a parent/guardian. Running Start (RS) Information Session Schedule :: Running Start (bellevuecollege.edu) </vt:lpstr>
      <vt:lpstr>Additional Resources</vt:lpstr>
      <vt:lpstr>Additional Resources</vt:lpstr>
      <vt:lpstr>Thank you! </vt:lpstr>
    </vt:vector>
  </TitlesOfParts>
  <Company>Issaquah School District 411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Running Start</dc:title>
  <dc:creator>Gilmour, Lorna    AD - Staff</dc:creator>
  <cp:revision>2</cp:revision>
  <dcterms:created xsi:type="dcterms:W3CDTF">2023-02-02T23:13:53Z</dcterms:created>
  <dcterms:modified xsi:type="dcterms:W3CDTF">2025-03-26T19:43:14Z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0x01010001080B50F502CE4295741A26991808E7</vt:lpwstr>
  </property>
</Properties>
</file>