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2"/>
  </p:notesMasterIdLst>
  <p:sldIdLst>
    <p:sldId id="256" r:id="rId5"/>
    <p:sldId id="257" r:id="rId6"/>
    <p:sldId id="259" r:id="rId7"/>
    <p:sldId id="261" r:id="rId8"/>
    <p:sldId id="270" r:id="rId9"/>
    <p:sldId id="271" r:id="rId10"/>
    <p:sldId id="266" r:id="rId11"/>
    <p:sldId id="269" r:id="rId12"/>
    <p:sldId id="268" r:id="rId13"/>
    <p:sldId id="267" r:id="rId14"/>
    <p:sldId id="260" r:id="rId15"/>
    <p:sldId id="278" r:id="rId16"/>
    <p:sldId id="281" r:id="rId17"/>
    <p:sldId id="263" r:id="rId18"/>
    <p:sldId id="262" r:id="rId19"/>
    <p:sldId id="283" r:id="rId20"/>
    <p:sldId id="264" r:id="rId21"/>
    <p:sldId id="265" r:id="rId22"/>
    <p:sldId id="274" r:id="rId23"/>
    <p:sldId id="273" r:id="rId24"/>
    <p:sldId id="277" r:id="rId25"/>
    <p:sldId id="282" r:id="rId26"/>
    <p:sldId id="280" r:id="rId27"/>
    <p:sldId id="275" r:id="rId28"/>
    <p:sldId id="276" r:id="rId29"/>
    <p:sldId id="279" r:id="rId30"/>
    <p:sldId id="258"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0" d="100"/>
          <a:sy n="60" d="100"/>
        </p:scale>
        <p:origin x="816"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heme" Target="theme/theme1.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4C0D12B-9C3D-4EE5-A775-46873887674E}" type="datetimeFigureOut">
              <a:rPr lang="en-US" smtClean="0"/>
              <a:t>3/26/2025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BAE19EC-2495-489C-AF12-2821EBBA1774}" type="slidenum">
              <a:rPr lang="en-US" smtClean="0"/>
              <a:t>‹#›</a:t>
            </a:fld>
            <a:endParaRPr lang="en-US"/>
          </a:p>
        </p:txBody>
      </p:sp>
    </p:spTree>
    <p:extLst>
      <p:ext uri="{BB962C8B-B14F-4D97-AF65-F5344CB8AC3E}">
        <p14:creationId xmlns:p14="http://schemas.microsoft.com/office/powerpoint/2010/main" val="10704737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BAE19EC-2495-489C-AF12-2821EBBA1774}" type="slidenum">
              <a:rPr lang="en-US" smtClean="0"/>
              <a:t>1</a:t>
            </a:fld>
            <a:endParaRPr lang="en-US"/>
          </a:p>
        </p:txBody>
      </p:sp>
    </p:spTree>
    <p:extLst>
      <p:ext uri="{BB962C8B-B14F-4D97-AF65-F5344CB8AC3E}">
        <p14:creationId xmlns:p14="http://schemas.microsoft.com/office/powerpoint/2010/main" val="13535969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Meaning ISD will not pay for any credits beyond those allotted per quarter.</a:t>
            </a:r>
          </a:p>
        </p:txBody>
      </p:sp>
      <p:sp>
        <p:nvSpPr>
          <p:cNvPr id="4" name="Slide Number Placeholder 3"/>
          <p:cNvSpPr>
            <a:spLocks noGrp="1"/>
          </p:cNvSpPr>
          <p:nvPr>
            <p:ph type="sldNum" sz="quarter" idx="5"/>
          </p:nvPr>
        </p:nvSpPr>
        <p:spPr/>
        <p:txBody>
          <a:bodyPr/>
          <a:lstStyle/>
          <a:p>
            <a:fld id="{0BAE19EC-2495-489C-AF12-2821EBBA1774}" type="slidenum">
              <a:rPr lang="en-US" smtClean="0"/>
              <a:t>5</a:t>
            </a:fld>
            <a:endParaRPr lang="en-US"/>
          </a:p>
        </p:txBody>
      </p:sp>
    </p:spTree>
    <p:extLst>
      <p:ext uri="{BB962C8B-B14F-4D97-AF65-F5344CB8AC3E}">
        <p14:creationId xmlns:p14="http://schemas.microsoft.com/office/powerpoint/2010/main" val="28610888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t>
            </a:r>
          </a:p>
        </p:txBody>
      </p:sp>
      <p:sp>
        <p:nvSpPr>
          <p:cNvPr id="4" name="Slide Number Placeholder 3"/>
          <p:cNvSpPr>
            <a:spLocks noGrp="1"/>
          </p:cNvSpPr>
          <p:nvPr>
            <p:ph type="sldNum" sz="quarter" idx="5"/>
          </p:nvPr>
        </p:nvSpPr>
        <p:spPr/>
        <p:txBody>
          <a:bodyPr/>
          <a:lstStyle/>
          <a:p>
            <a:fld id="{0BAE19EC-2495-489C-AF12-2821EBBA1774}" type="slidenum">
              <a:rPr lang="en-US" smtClean="0"/>
              <a:t>6</a:t>
            </a:fld>
            <a:endParaRPr lang="en-US"/>
          </a:p>
        </p:txBody>
      </p:sp>
    </p:spTree>
    <p:extLst>
      <p:ext uri="{BB962C8B-B14F-4D97-AF65-F5344CB8AC3E}">
        <p14:creationId xmlns:p14="http://schemas.microsoft.com/office/powerpoint/2010/main" val="33904990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For full time RS students, no attendance is tracked.  Part time RS students will have attendance tracked for time at the high school.</a:t>
            </a:r>
          </a:p>
        </p:txBody>
      </p:sp>
      <p:sp>
        <p:nvSpPr>
          <p:cNvPr id="4" name="Slide Number Placeholder 3"/>
          <p:cNvSpPr>
            <a:spLocks noGrp="1"/>
          </p:cNvSpPr>
          <p:nvPr>
            <p:ph type="sldNum" sz="quarter" idx="5"/>
          </p:nvPr>
        </p:nvSpPr>
        <p:spPr/>
        <p:txBody>
          <a:bodyPr/>
          <a:lstStyle/>
          <a:p>
            <a:fld id="{0BAE19EC-2495-489C-AF12-2821EBBA1774}" type="slidenum">
              <a:rPr lang="en-US" smtClean="0"/>
              <a:t>14</a:t>
            </a:fld>
            <a:endParaRPr lang="en-US"/>
          </a:p>
        </p:txBody>
      </p:sp>
    </p:spTree>
    <p:extLst>
      <p:ext uri="{BB962C8B-B14F-4D97-AF65-F5344CB8AC3E}">
        <p14:creationId xmlns:p14="http://schemas.microsoft.com/office/powerpoint/2010/main" val="17606796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951078"/>
            <a:ext cx="9144000" cy="1909763"/>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952917"/>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42061167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1312677"/>
            <a:ext cx="10515600" cy="1282674"/>
          </a:xfrm>
        </p:spPr>
        <p:txBody>
          <a:bodyPr/>
          <a:lstStyle/>
          <a:p>
            <a:r>
              <a:rPr lang="en-US"/>
              <a:t>Click to edit Master title style</a:t>
            </a:r>
          </a:p>
        </p:txBody>
      </p:sp>
      <p:sp>
        <p:nvSpPr>
          <p:cNvPr id="3" name="Content Placeholder 2"/>
          <p:cNvSpPr>
            <a:spLocks noGrp="1"/>
          </p:cNvSpPr>
          <p:nvPr>
            <p:ph idx="1"/>
          </p:nvPr>
        </p:nvSpPr>
        <p:spPr>
          <a:xfrm>
            <a:off x="838200" y="2817627"/>
            <a:ext cx="10515600" cy="353872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449BBFC-A86D-4799-8796-E027EE4618FE}" type="datetimeFigureOut">
              <a:rPr lang="en-US" smtClean="0"/>
              <a:t>3/26/2025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BB2275-8E97-4594-AE65-5DDC03E1B059}" type="slidenum">
              <a:rPr lang="en-US" smtClean="0"/>
              <a:t>‹#›</a:t>
            </a:fld>
            <a:endParaRPr lang="en-US"/>
          </a:p>
        </p:txBody>
      </p:sp>
    </p:spTree>
    <p:extLst>
      <p:ext uri="{BB962C8B-B14F-4D97-AF65-F5344CB8AC3E}">
        <p14:creationId xmlns:p14="http://schemas.microsoft.com/office/powerpoint/2010/main" val="14385527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449BBFC-A86D-4799-8796-E027EE4618FE}" type="datetimeFigureOut">
              <a:rPr lang="en-US" smtClean="0"/>
              <a:t>3/26/2025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BB2275-8E97-4594-AE65-5DDC03E1B059}" type="slidenum">
              <a:rPr lang="en-US" smtClean="0"/>
              <a:t>‹#›</a:t>
            </a:fld>
            <a:endParaRPr lang="en-US"/>
          </a:p>
        </p:txBody>
      </p:sp>
    </p:spTree>
    <p:extLst>
      <p:ext uri="{BB962C8B-B14F-4D97-AF65-F5344CB8AC3E}">
        <p14:creationId xmlns:p14="http://schemas.microsoft.com/office/powerpoint/2010/main" val="12884502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1311422"/>
            <a:ext cx="10515600" cy="1304187"/>
          </a:xfrm>
        </p:spPr>
        <p:txBody>
          <a:bodyPr/>
          <a:lstStyle/>
          <a:p>
            <a:r>
              <a:rPr lang="en-US"/>
              <a:t>Click to edit Master title style</a:t>
            </a:r>
          </a:p>
        </p:txBody>
      </p:sp>
      <p:sp>
        <p:nvSpPr>
          <p:cNvPr id="3" name="Content Placeholder 2"/>
          <p:cNvSpPr>
            <a:spLocks noGrp="1"/>
          </p:cNvSpPr>
          <p:nvPr>
            <p:ph sz="half" idx="1"/>
          </p:nvPr>
        </p:nvSpPr>
        <p:spPr>
          <a:xfrm>
            <a:off x="838200" y="2793188"/>
            <a:ext cx="5181600" cy="35631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2793188"/>
            <a:ext cx="5181600" cy="35631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449BBFC-A86D-4799-8796-E027EE4618FE}" type="datetimeFigureOut">
              <a:rPr lang="en-US" smtClean="0"/>
              <a:t>3/26/2025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FBB2275-8E97-4594-AE65-5DDC03E1B059}" type="slidenum">
              <a:rPr lang="en-US" smtClean="0"/>
              <a:t>‹#›</a:t>
            </a:fld>
            <a:endParaRPr lang="en-US"/>
          </a:p>
        </p:txBody>
      </p:sp>
    </p:spTree>
    <p:extLst>
      <p:ext uri="{BB962C8B-B14F-4D97-AF65-F5344CB8AC3E}">
        <p14:creationId xmlns:p14="http://schemas.microsoft.com/office/powerpoint/2010/main" val="10760049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132205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2638093"/>
            <a:ext cx="5157787" cy="64720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3462005"/>
            <a:ext cx="5157787" cy="289434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2638093"/>
            <a:ext cx="5183188" cy="64720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3462005"/>
            <a:ext cx="5183188" cy="289434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449BBFC-A86D-4799-8796-E027EE4618FE}" type="datetimeFigureOut">
              <a:rPr lang="en-US" smtClean="0"/>
              <a:t>3/26/2025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FBB2275-8E97-4594-AE65-5DDC03E1B059}" type="slidenum">
              <a:rPr lang="en-US" smtClean="0"/>
              <a:t>‹#›</a:t>
            </a:fld>
            <a:endParaRPr lang="en-US"/>
          </a:p>
        </p:txBody>
      </p:sp>
    </p:spTree>
    <p:extLst>
      <p:ext uri="{BB962C8B-B14F-4D97-AF65-F5344CB8AC3E}">
        <p14:creationId xmlns:p14="http://schemas.microsoft.com/office/powerpoint/2010/main" val="33655701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818711"/>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2049462"/>
            <a:ext cx="6172200" cy="381158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418911"/>
            <a:ext cx="3932237" cy="3442139"/>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449BBFC-A86D-4799-8796-E027EE4618FE}" type="datetimeFigureOut">
              <a:rPr lang="en-US" smtClean="0"/>
              <a:t>3/26/2025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FBB2275-8E97-4594-AE65-5DDC03E1B059}" type="slidenum">
              <a:rPr lang="en-US" smtClean="0"/>
              <a:t>‹#›</a:t>
            </a:fld>
            <a:endParaRPr lang="en-US"/>
          </a:p>
        </p:txBody>
      </p:sp>
    </p:spTree>
    <p:extLst>
      <p:ext uri="{BB962C8B-B14F-4D97-AF65-F5344CB8AC3E}">
        <p14:creationId xmlns:p14="http://schemas.microsoft.com/office/powerpoint/2010/main" val="28427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818704"/>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1679944"/>
            <a:ext cx="6172200" cy="418110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418904"/>
            <a:ext cx="3932237" cy="345008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449BBFC-A86D-4799-8796-E027EE4618FE}" type="datetimeFigureOut">
              <a:rPr lang="en-US" smtClean="0"/>
              <a:t>3/26/2025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FBB2275-8E97-4594-AE65-5DDC03E1B059}" type="slidenum">
              <a:rPr lang="en-US" smtClean="0"/>
              <a:t>‹#›</a:t>
            </a:fld>
            <a:endParaRPr lang="en-US"/>
          </a:p>
        </p:txBody>
      </p:sp>
    </p:spTree>
    <p:extLst>
      <p:ext uri="{BB962C8B-B14F-4D97-AF65-F5344CB8AC3E}">
        <p14:creationId xmlns:p14="http://schemas.microsoft.com/office/powerpoint/2010/main" val="11333798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losing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1850" y="1709738"/>
            <a:ext cx="10515600" cy="2852737"/>
          </a:xfrm>
        </p:spPr>
        <p:txBody>
          <a:bodyPr anchor="b"/>
          <a:lstStyle>
            <a:lvl1pPr algn="ctr">
              <a:defRPr sz="6000"/>
            </a:lvl1pPr>
          </a:lstStyle>
          <a:p>
            <a:r>
              <a:rPr lang="en-US"/>
              <a:t>Click to add closing slide information</a:t>
            </a:r>
          </a:p>
        </p:txBody>
      </p:sp>
      <p:sp>
        <p:nvSpPr>
          <p:cNvPr id="3" name="Text Placeholder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add additional notes for closing</a:t>
            </a:r>
          </a:p>
        </p:txBody>
      </p:sp>
      <p:sp>
        <p:nvSpPr>
          <p:cNvPr id="4" name="Date Placeholder 3"/>
          <p:cNvSpPr>
            <a:spLocks noGrp="1"/>
          </p:cNvSpPr>
          <p:nvPr>
            <p:ph type="dt" sz="half" idx="10"/>
          </p:nvPr>
        </p:nvSpPr>
        <p:spPr/>
        <p:txBody>
          <a:bodyPr/>
          <a:lstStyle/>
          <a:p>
            <a:fld id="{6449BBFC-A86D-4799-8796-E027EE4618FE}" type="datetimeFigureOut">
              <a:rPr lang="en-US" smtClean="0"/>
              <a:t>3/26/2025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BB2275-8E97-4594-AE65-5DDC03E1B059}" type="slidenum">
              <a:rPr lang="en-US" smtClean="0"/>
              <a:t>‹#›</a:t>
            </a:fld>
            <a:endParaRPr lang="en-US"/>
          </a:p>
        </p:txBody>
      </p:sp>
    </p:spTree>
    <p:extLst>
      <p:ext uri="{BB962C8B-B14F-4D97-AF65-F5344CB8AC3E}">
        <p14:creationId xmlns:p14="http://schemas.microsoft.com/office/powerpoint/2010/main" val="11958797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449BBFC-A86D-4799-8796-E027EE4618FE}" type="datetimeFigureOut">
              <a:rPr lang="en-US" smtClean="0"/>
              <a:t>3/26/2025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FBB2275-8E97-4594-AE65-5DDC03E1B059}" type="slidenum">
              <a:rPr lang="en-US" smtClean="0"/>
              <a:t>‹#›</a:t>
            </a:fld>
            <a:endParaRPr lang="en-US"/>
          </a:p>
        </p:txBody>
      </p:sp>
    </p:spTree>
    <p:extLst>
      <p:ext uri="{BB962C8B-B14F-4D97-AF65-F5344CB8AC3E}">
        <p14:creationId xmlns:p14="http://schemas.microsoft.com/office/powerpoint/2010/main" val="33034919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6" r:id="rId6"/>
    <p:sldLayoutId id="2147483657" r:id="rId7"/>
    <p:sldLayoutId id="2147483658" r:id="rId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8" Type="http://schemas.openxmlformats.org/officeDocument/2006/relationships/hyperlink" Target="https://teams.microsoft.com/l/meetup-join/19%3ameeting_ZjNiZTRhODgtNjgxYS00OWRlLWEwMjQtMDBhMjVmZDA0YWE3%40thread.v2/0?context=%7b%22Tid%22%3a%22f94c251c-1347-422e-b3ea-8ac56befd6cb%22%2c%22Oid%22%3a%2273a66e63-2cb3-4a1d-8b92-19d2d4c851cd%22%7d" TargetMode="External"/><Relationship Id="rId3" Type="http://schemas.openxmlformats.org/officeDocument/2006/relationships/hyperlink" Target="https://www.signupgenius.com/go/70A094DAAAB2BAA8-53260693-running#/" TargetMode="External"/><Relationship Id="rId7" Type="http://schemas.openxmlformats.org/officeDocument/2006/relationships/hyperlink" Target="https://www.signupgenius.com/go/70A094DAAAB2BAA8-53281096-running#/" TargetMode="External"/><Relationship Id="rId2" Type="http://schemas.openxmlformats.org/officeDocument/2006/relationships/hyperlink" Target="https://www.bellevuecollege.edu/runningstart/navigation/runningstartinfoschedule/" TargetMode="External"/><Relationship Id="rId1" Type="http://schemas.openxmlformats.org/officeDocument/2006/relationships/slideLayout" Target="../slideLayouts/slideLayout2.xml"/><Relationship Id="rId6" Type="http://schemas.openxmlformats.org/officeDocument/2006/relationships/hyperlink" Target="https://www.signupgenius.com/go/70A094DAAAB2BAA8-53276814-running#/" TargetMode="External"/><Relationship Id="rId5" Type="http://schemas.openxmlformats.org/officeDocument/2006/relationships/hyperlink" Target="https://www.signupgenius.com/go/70A094DAAAB2BAA8-53277078-running#/" TargetMode="External"/><Relationship Id="rId4" Type="http://schemas.openxmlformats.org/officeDocument/2006/relationships/hyperlink" Target="https://teams.microsoft.com/l/meetup-join/19%3ameeting_OTNlNjRlMTMtMmM3Mi00NjRhLWFiMjktYzUxYmE0NmVkZDQ0%40thread.v2/0?context=%7b%22Tid%22%3a%22f94c251c-1347-422e-b3ea-8ac56befd6cb%22%2c%22Oid%22%3a%2273a66e63-2cb3-4a1d-8b92-19d2d4c851cd%22%7d" TargetMode="External"/></Relationships>
</file>

<file path=ppt/slides/_rels/slide25.xml.rels><?xml version="1.0" encoding="UTF-8" standalone="yes"?>
<Relationships xmlns="http://schemas.openxmlformats.org/package/2006/relationships"><Relationship Id="rId3" Type="http://schemas.openxmlformats.org/officeDocument/2006/relationships/hyperlink" Target="https://skyline.isd411.org/student-life/counseling/running-start" TargetMode="External"/><Relationship Id="rId2" Type="http://schemas.openxmlformats.org/officeDocument/2006/relationships/hyperlink" Target="https://issaquahhigh.isd411.org/student-life/counseling/running-start" TargetMode="External"/><Relationship Id="rId1" Type="http://schemas.openxmlformats.org/officeDocument/2006/relationships/slideLayout" Target="../slideLayouts/slideLayout2.xml"/><Relationship Id="rId6" Type="http://schemas.openxmlformats.org/officeDocument/2006/relationships/hyperlink" Target="https://councilofpresidents.org/wp-content/uploads/2024/10/RS-FAQ-October-2024.pdf" TargetMode="External"/><Relationship Id="rId5" Type="http://schemas.openxmlformats.org/officeDocument/2006/relationships/hyperlink" Target="https://ospi.k12.wa.us/student-success/support-programs/dual-credit-programs/course-based-dual-credit" TargetMode="External"/><Relationship Id="rId4" Type="http://schemas.openxmlformats.org/officeDocument/2006/relationships/hyperlink" Target="https://liberty.isd411.org/student-life/counseling/running-start" TargetMode="External"/></Relationships>
</file>

<file path=ppt/slides/_rels/slide26.xml.rels><?xml version="1.0" encoding="UTF-8" standalone="yes"?>
<Relationships xmlns="http://schemas.openxmlformats.org/package/2006/relationships"><Relationship Id="rId8" Type="http://schemas.openxmlformats.org/officeDocument/2006/relationships/hyperlink" Target="https://catalog.rtc.edu/index.php?" TargetMode="External"/><Relationship Id="rId3" Type="http://schemas.openxmlformats.org/officeDocument/2006/relationships/hyperlink" Target="https://catalog.bellevuecollege.edu/index.php" TargetMode="External"/><Relationship Id="rId7" Type="http://schemas.openxmlformats.org/officeDocument/2006/relationships/hyperlink" Target="https://rtc.edu/running-start" TargetMode="External"/><Relationship Id="rId2" Type="http://schemas.openxmlformats.org/officeDocument/2006/relationships/hyperlink" Target="https://www.bellevuecollege.edu/runningstart/" TargetMode="External"/><Relationship Id="rId1" Type="http://schemas.openxmlformats.org/officeDocument/2006/relationships/slideLayout" Target="../slideLayouts/slideLayout2.xml"/><Relationship Id="rId6" Type="http://schemas.openxmlformats.org/officeDocument/2006/relationships/hyperlink" Target="http://catalog.lwtech.edu/index.php?" TargetMode="External"/><Relationship Id="rId5" Type="http://schemas.openxmlformats.org/officeDocument/2006/relationships/hyperlink" Target="https://www.lwtech.edu/academics/high-school/running-start/" TargetMode="External"/><Relationship Id="rId10" Type="http://schemas.openxmlformats.org/officeDocument/2006/relationships/hyperlink" Target="https://catalog.greenriver.edu/index.php" TargetMode="External"/><Relationship Id="rId4" Type="http://schemas.openxmlformats.org/officeDocument/2006/relationships/hyperlink" Target="https://www.cwu.edu/about/campus-locations/sammamish/sammamish-running-start.php" TargetMode="External"/><Relationship Id="rId9" Type="http://schemas.openxmlformats.org/officeDocument/2006/relationships/hyperlink" Target="https://www.greenriver.edu/students/academics/running-start/"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037398"/>
            <a:ext cx="9144000" cy="2387600"/>
          </a:xfrm>
        </p:spPr>
        <p:txBody>
          <a:bodyPr>
            <a:normAutofit/>
          </a:bodyPr>
          <a:lstStyle/>
          <a:p>
            <a:r>
              <a:rPr lang="en-US" sz="7200"/>
              <a:t>Running Start</a:t>
            </a:r>
          </a:p>
        </p:txBody>
      </p:sp>
      <p:sp>
        <p:nvSpPr>
          <p:cNvPr id="3" name="Subtitle 2"/>
          <p:cNvSpPr>
            <a:spLocks noGrp="1"/>
          </p:cNvSpPr>
          <p:nvPr>
            <p:ph type="subTitle" idx="1"/>
          </p:nvPr>
        </p:nvSpPr>
        <p:spPr>
          <a:xfrm>
            <a:off x="1524000" y="4269304"/>
            <a:ext cx="9144000" cy="1655762"/>
          </a:xfrm>
        </p:spPr>
        <p:txBody>
          <a:bodyPr>
            <a:normAutofit lnSpcReduction="10000"/>
          </a:bodyPr>
          <a:lstStyle/>
          <a:p>
            <a:r>
              <a:rPr lang="en-US" dirty="0"/>
              <a:t>Career &amp; Technical Education,</a:t>
            </a:r>
          </a:p>
          <a:p>
            <a:r>
              <a:rPr lang="es-ES" dirty="0"/>
              <a:t>Departamentos de Consejería Escolar y Asociaciones Familiares</a:t>
            </a:r>
          </a:p>
          <a:p>
            <a:r>
              <a:rPr lang="en-US" dirty="0"/>
              <a:t>Issaquah School District</a:t>
            </a:r>
          </a:p>
          <a:p>
            <a:r>
              <a:rPr lang="en-US" dirty="0" err="1"/>
              <a:t>Marzo</a:t>
            </a:r>
            <a:r>
              <a:rPr lang="en-US" dirty="0"/>
              <a:t> 25 2025</a:t>
            </a:r>
          </a:p>
        </p:txBody>
      </p:sp>
    </p:spTree>
    <p:extLst>
      <p:ext uri="{BB962C8B-B14F-4D97-AF65-F5344CB8AC3E}">
        <p14:creationId xmlns:p14="http://schemas.microsoft.com/office/powerpoint/2010/main" val="34170279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A0FB23-DF8D-4C05-AAF2-19EA63C6805B}"/>
              </a:ext>
            </a:extLst>
          </p:cNvPr>
          <p:cNvSpPr>
            <a:spLocks noGrp="1"/>
          </p:cNvSpPr>
          <p:nvPr>
            <p:ph type="title"/>
          </p:nvPr>
        </p:nvSpPr>
        <p:spPr/>
        <p:txBody>
          <a:bodyPr/>
          <a:lstStyle/>
          <a:p>
            <a:r>
              <a:rPr lang="en-US" dirty="0" err="1"/>
              <a:t>Propósito</a:t>
            </a:r>
            <a:endParaRPr lang="en-US" dirty="0"/>
          </a:p>
        </p:txBody>
      </p:sp>
      <p:sp>
        <p:nvSpPr>
          <p:cNvPr id="3" name="Content Placeholder 2">
            <a:extLst>
              <a:ext uri="{FF2B5EF4-FFF2-40B4-BE49-F238E27FC236}">
                <a16:creationId xmlns:a16="http://schemas.microsoft.com/office/drawing/2014/main" id="{941E4EF7-E595-4EAE-B38C-83F8AF403D5D}"/>
              </a:ext>
            </a:extLst>
          </p:cNvPr>
          <p:cNvSpPr>
            <a:spLocks noGrp="1"/>
          </p:cNvSpPr>
          <p:nvPr>
            <p:ph idx="1"/>
          </p:nvPr>
        </p:nvSpPr>
        <p:spPr>
          <a:xfrm>
            <a:off x="838200" y="2817627"/>
            <a:ext cx="11015546" cy="3538723"/>
          </a:xfrm>
        </p:spPr>
        <p:txBody>
          <a:bodyPr vert="horz" lIns="91440" tIns="45720" rIns="91440" bIns="45720" rtlCol="0" anchor="t">
            <a:normAutofit/>
          </a:bodyPr>
          <a:lstStyle/>
          <a:p>
            <a:r>
              <a:rPr lang="es-ES" dirty="0"/>
              <a:t>Proporcionar una breve descripción general del programa Running </a:t>
            </a:r>
            <a:r>
              <a:rPr lang="es-ES" dirty="0" err="1"/>
              <a:t>Start</a:t>
            </a:r>
            <a:r>
              <a:rPr lang="es-ES" dirty="0"/>
              <a:t>
Proporcionar información para ayudar a los estudiantes y las familias a determinar si Running </a:t>
            </a:r>
            <a:r>
              <a:rPr lang="es-ES" dirty="0" err="1"/>
              <a:t>Start</a:t>
            </a:r>
            <a:r>
              <a:rPr lang="es-ES" dirty="0"/>
              <a:t> es una opción que podrían considerar
Proporcionar los próximos pasos que los estudiantes y las familias pueden tomar para obtener más información y luego posiblemente inscribirse en el programa Running </a:t>
            </a:r>
            <a:r>
              <a:rPr lang="es-ES" dirty="0" err="1"/>
              <a:t>Start</a:t>
            </a:r>
            <a:endParaRPr lang="en-US" dirty="0">
              <a:ea typeface="Calibri"/>
              <a:cs typeface="Calibri"/>
            </a:endParaRPr>
          </a:p>
        </p:txBody>
      </p:sp>
    </p:spTree>
    <p:extLst>
      <p:ext uri="{BB962C8B-B14F-4D97-AF65-F5344CB8AC3E}">
        <p14:creationId xmlns:p14="http://schemas.microsoft.com/office/powerpoint/2010/main" val="38846636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8AE653-A5EE-4500-AA57-C3120414DD9C}"/>
              </a:ext>
            </a:extLst>
          </p:cNvPr>
          <p:cNvSpPr>
            <a:spLocks noGrp="1"/>
          </p:cNvSpPr>
          <p:nvPr>
            <p:ph type="title"/>
          </p:nvPr>
        </p:nvSpPr>
        <p:spPr>
          <a:xfrm>
            <a:off x="838200" y="918977"/>
            <a:ext cx="10515600" cy="1282674"/>
          </a:xfrm>
        </p:spPr>
        <p:txBody>
          <a:bodyPr/>
          <a:lstStyle/>
          <a:p>
            <a:r>
              <a:rPr lang="en-US" dirty="0"/>
              <a:t>¿</a:t>
            </a:r>
            <a:r>
              <a:rPr lang="en-US" dirty="0" err="1"/>
              <a:t>Qué</a:t>
            </a:r>
            <a:r>
              <a:rPr lang="en-US" dirty="0"/>
              <a:t> es Running Start?</a:t>
            </a:r>
          </a:p>
        </p:txBody>
      </p:sp>
      <p:sp>
        <p:nvSpPr>
          <p:cNvPr id="3" name="Content Placeholder 2">
            <a:extLst>
              <a:ext uri="{FF2B5EF4-FFF2-40B4-BE49-F238E27FC236}">
                <a16:creationId xmlns:a16="http://schemas.microsoft.com/office/drawing/2014/main" id="{8DC37F7C-6982-4BF2-BC18-ECA730596A39}"/>
              </a:ext>
            </a:extLst>
          </p:cNvPr>
          <p:cNvSpPr>
            <a:spLocks noGrp="1"/>
          </p:cNvSpPr>
          <p:nvPr>
            <p:ph idx="1"/>
          </p:nvPr>
        </p:nvSpPr>
        <p:spPr>
          <a:xfrm>
            <a:off x="289932" y="2303720"/>
            <a:ext cx="11660803" cy="4220978"/>
          </a:xfrm>
        </p:spPr>
        <p:txBody>
          <a:bodyPr vert="horz" lIns="91440" tIns="45720" rIns="91440" bIns="45720" rtlCol="0" anchor="t">
            <a:normAutofit lnSpcReduction="10000"/>
          </a:bodyPr>
          <a:lstStyle/>
          <a:p>
            <a:r>
              <a:rPr lang="es-ES" dirty="0"/>
              <a:t>Programa estatal de WA que permite a los estudiantes asistir a clases de nivel universitario en un College o universidad local, con matrícula gratuita
La elegibilidad comienza el verano después del 10º grado.
El estudiante obtiene calificaciones/créditos tanto en la escuela preparatoria como en la universidad (Crédito Dual)
Su estudiante continúa siendo un estudiante de ISD. 
El estudiante puede continuar participando en deportes, clubes, actividades, eventos de HS.
Los estudiantes acceden a consejeros de HS (apoyo académico, socioemocional y/o profesional/universitario)</a:t>
            </a:r>
            <a:endParaRPr lang="en-US" dirty="0">
              <a:cs typeface="Calibri"/>
            </a:endParaRPr>
          </a:p>
        </p:txBody>
      </p:sp>
    </p:spTree>
    <p:extLst>
      <p:ext uri="{BB962C8B-B14F-4D97-AF65-F5344CB8AC3E}">
        <p14:creationId xmlns:p14="http://schemas.microsoft.com/office/powerpoint/2010/main" val="770961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Wave 3">
            <a:extLst>
              <a:ext uri="{FF2B5EF4-FFF2-40B4-BE49-F238E27FC236}">
                <a16:creationId xmlns:a16="http://schemas.microsoft.com/office/drawing/2014/main" id="{E3930D14-1F01-4CA2-9A56-59919B9B479C}"/>
              </a:ext>
            </a:extLst>
          </p:cNvPr>
          <p:cNvSpPr/>
          <p:nvPr/>
        </p:nvSpPr>
        <p:spPr>
          <a:xfrm>
            <a:off x="758283" y="574288"/>
            <a:ext cx="8251902" cy="966372"/>
          </a:xfrm>
          <a:prstGeom prst="wav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84B2A5F-A82D-4C84-8CCA-8F7D8D6DD3BB}"/>
              </a:ext>
            </a:extLst>
          </p:cNvPr>
          <p:cNvSpPr>
            <a:spLocks noGrp="1"/>
          </p:cNvSpPr>
          <p:nvPr>
            <p:ph type="title"/>
          </p:nvPr>
        </p:nvSpPr>
        <p:spPr>
          <a:xfrm>
            <a:off x="1209419" y="416137"/>
            <a:ext cx="10515600" cy="1282674"/>
          </a:xfrm>
        </p:spPr>
        <p:txBody>
          <a:bodyPr/>
          <a:lstStyle/>
          <a:p>
            <a:r>
              <a:rPr lang="en-US" dirty="0" err="1"/>
              <a:t>Horario</a:t>
            </a:r>
            <a:r>
              <a:rPr lang="en-US" dirty="0"/>
              <a:t> de </a:t>
            </a:r>
            <a:r>
              <a:rPr lang="en-US" dirty="0" err="1"/>
              <a:t>clases</a:t>
            </a:r>
            <a:r>
              <a:rPr lang="en-US" dirty="0"/>
              <a:t> de college</a:t>
            </a:r>
          </a:p>
        </p:txBody>
      </p:sp>
      <p:sp>
        <p:nvSpPr>
          <p:cNvPr id="3" name="Content Placeholder 2">
            <a:extLst>
              <a:ext uri="{FF2B5EF4-FFF2-40B4-BE49-F238E27FC236}">
                <a16:creationId xmlns:a16="http://schemas.microsoft.com/office/drawing/2014/main" id="{72BE4AB8-E270-42CC-BAEF-866EE9A15D5D}"/>
              </a:ext>
            </a:extLst>
          </p:cNvPr>
          <p:cNvSpPr>
            <a:spLocks noGrp="1"/>
          </p:cNvSpPr>
          <p:nvPr>
            <p:ph idx="1"/>
          </p:nvPr>
        </p:nvSpPr>
        <p:spPr>
          <a:xfrm>
            <a:off x="466980" y="1698811"/>
            <a:ext cx="11610719" cy="4743052"/>
          </a:xfrm>
        </p:spPr>
        <p:txBody>
          <a:bodyPr vert="horz" lIns="91440" tIns="45720" rIns="91440" bIns="45720" rtlCol="0" anchor="t">
            <a:normAutofit lnSpcReduction="10000"/>
          </a:bodyPr>
          <a:lstStyle/>
          <a:p>
            <a:r>
              <a:rPr lang="es-ES" dirty="0"/>
              <a:t>Los estudiantes pueden tomar un horario de tiempo completo o de medio tiempo.
El horario de tiempo completo significa que los estudiantes toman al menos tres clases universitarias de 5 créditos cada trimestre (15 créditos universitarios = 3 créditos HS).
Horario de medio tiempo: algunas clases de la escuela secundaria y algunas clases de inicio de carrera.</a:t>
            </a:r>
          </a:p>
          <a:p>
            <a:r>
              <a:rPr lang="en-US" dirty="0"/>
              <a:t>Tres </a:t>
            </a:r>
            <a:r>
              <a:rPr lang="en-US" dirty="0" err="1"/>
              <a:t>trimestres</a:t>
            </a:r>
            <a:r>
              <a:rPr lang="en-US" dirty="0"/>
              <a:t> al </a:t>
            </a:r>
            <a:r>
              <a:rPr lang="en-US" dirty="0" err="1"/>
              <a:t>año</a:t>
            </a:r>
            <a:endParaRPr lang="en-US" dirty="0">
              <a:cs typeface="Calibri"/>
            </a:endParaRPr>
          </a:p>
          <a:p>
            <a:pPr lvl="1"/>
            <a:r>
              <a:rPr lang="es-ES" sz="1800" dirty="0"/>
              <a:t>Trimestre de otoño: finales de septiembre a diciembre
Trimestre de invierno – Enero a Marzo
Trimestre de primavera: de marzo a finales de junio</a:t>
            </a:r>
          </a:p>
          <a:p>
            <a:pPr lvl="1"/>
            <a:endParaRPr lang="es-ES" sz="1800" dirty="0"/>
          </a:p>
          <a:p>
            <a:pPr marL="457200" lvl="1" indent="0">
              <a:buNone/>
            </a:pPr>
            <a:r>
              <a:rPr lang="es-ES" sz="2200" b="1" dirty="0">
                <a:ea typeface="Calibri" panose="020F0502020204030204"/>
                <a:cs typeface="Calibri"/>
              </a:rPr>
              <a:t>El trimestre de verano opcional es más corto: 8 semanas, de julio a agosto</a:t>
            </a:r>
            <a:endParaRPr lang="en-US" sz="2200" b="1" dirty="0">
              <a:ea typeface="Calibri" panose="020F0502020204030204"/>
              <a:cs typeface="Calibri"/>
            </a:endParaRPr>
          </a:p>
        </p:txBody>
      </p:sp>
    </p:spTree>
    <p:extLst>
      <p:ext uri="{BB962C8B-B14F-4D97-AF65-F5344CB8AC3E}">
        <p14:creationId xmlns:p14="http://schemas.microsoft.com/office/powerpoint/2010/main" val="4524544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7238479-F53C-27CA-93A4-3B9E07C64AC5}"/>
              </a:ext>
            </a:extLst>
          </p:cNvPr>
          <p:cNvSpPr>
            <a:spLocks noGrp="1"/>
          </p:cNvSpPr>
          <p:nvPr>
            <p:ph idx="1"/>
          </p:nvPr>
        </p:nvSpPr>
        <p:spPr>
          <a:xfrm>
            <a:off x="436755" y="1880024"/>
            <a:ext cx="11383537" cy="4048128"/>
          </a:xfrm>
        </p:spPr>
        <p:txBody>
          <a:bodyPr vert="horz" lIns="91440" tIns="45720" rIns="91440" bIns="45720" rtlCol="0" anchor="t">
            <a:normAutofit fontScale="92500"/>
          </a:bodyPr>
          <a:lstStyle/>
          <a:p>
            <a:r>
              <a:rPr lang="es-ES" dirty="0">
                <a:ea typeface="+mn-lt"/>
                <a:cs typeface="+mn-lt"/>
              </a:rPr>
              <a:t>Los estudiantes pueden comenzar </a:t>
            </a:r>
            <a:r>
              <a:rPr lang="es-ES" b="1" dirty="0">
                <a:ea typeface="+mn-lt"/>
                <a:cs typeface="+mn-lt"/>
              </a:rPr>
              <a:t>el verano </a:t>
            </a:r>
            <a:r>
              <a:rPr lang="es-ES" dirty="0">
                <a:ea typeface="+mn-lt"/>
                <a:cs typeface="+mn-lt"/>
              </a:rPr>
              <a:t>después del 10º grado, o más tarde</a:t>
            </a:r>
            <a:endParaRPr lang="en-US" dirty="0">
              <a:ea typeface="+mn-lt"/>
              <a:cs typeface="+mn-lt"/>
            </a:endParaRPr>
          </a:p>
          <a:p>
            <a:r>
              <a:rPr lang="es-ES" dirty="0">
                <a:cs typeface="Calibri" panose="020F0502020204030204"/>
              </a:rPr>
              <a:t>Tres cuartas partes durante el año escolar y un trimestre opcional de verano 
Los estudiantes pueden elegir</a:t>
            </a:r>
            <a:r>
              <a:rPr lang="en-US" dirty="0">
                <a:ea typeface="+mn-lt"/>
                <a:cs typeface="+mn-lt"/>
              </a:rPr>
              <a:t>: </a:t>
            </a:r>
          </a:p>
          <a:p>
            <a:pPr lvl="1"/>
            <a:r>
              <a:rPr lang="es-ES" dirty="0">
                <a:ea typeface="+mn-lt"/>
                <a:cs typeface="+mn-lt"/>
              </a:rPr>
              <a:t>Asistir solo durante el año escolar (junior y/o senior)
Asista solo durante el trimestre de verano (después del 10 y / o 11)
asistir tanto durante el año escolar como en el trimestre de verano</a:t>
            </a:r>
            <a:endParaRPr lang="en-US" dirty="0">
              <a:ea typeface="+mn-lt"/>
              <a:cs typeface="+mn-lt"/>
            </a:endParaRPr>
          </a:p>
          <a:p>
            <a:r>
              <a:rPr lang="es-ES" dirty="0">
                <a:ea typeface="+mn-lt"/>
                <a:cs typeface="+mn-lt"/>
              </a:rPr>
              <a:t>Los estudiantes pueden participar en el programa Running </a:t>
            </a:r>
            <a:r>
              <a:rPr lang="es-ES" dirty="0" err="1">
                <a:ea typeface="+mn-lt"/>
                <a:cs typeface="+mn-lt"/>
              </a:rPr>
              <a:t>Start</a:t>
            </a:r>
            <a:r>
              <a:rPr lang="es-ES" dirty="0">
                <a:ea typeface="+mn-lt"/>
                <a:cs typeface="+mn-lt"/>
              </a:rPr>
              <a:t>  por un máximo de 21 créditos por trimestre o 63 créditos universitarios por año.
El consejero puede aclarar las reglas y límites de crédito.</a:t>
            </a:r>
            <a:endParaRPr lang="en-US" dirty="0">
              <a:cs typeface="Calibri" panose="020F0502020204030204"/>
            </a:endParaRPr>
          </a:p>
        </p:txBody>
      </p:sp>
      <p:sp>
        <p:nvSpPr>
          <p:cNvPr id="4" name="Wave 3">
            <a:extLst>
              <a:ext uri="{FF2B5EF4-FFF2-40B4-BE49-F238E27FC236}">
                <a16:creationId xmlns:a16="http://schemas.microsoft.com/office/drawing/2014/main" id="{2800810C-D091-43CF-BF96-3767ABA9B168}"/>
              </a:ext>
            </a:extLst>
          </p:cNvPr>
          <p:cNvSpPr/>
          <p:nvPr/>
        </p:nvSpPr>
        <p:spPr>
          <a:xfrm>
            <a:off x="579864" y="597350"/>
            <a:ext cx="11340790" cy="966372"/>
          </a:xfrm>
          <a:prstGeom prst="wav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BAED939-C22F-6024-C671-7BE6F0740CA5}"/>
              </a:ext>
            </a:extLst>
          </p:cNvPr>
          <p:cNvSpPr>
            <a:spLocks noGrp="1"/>
          </p:cNvSpPr>
          <p:nvPr>
            <p:ph type="title"/>
          </p:nvPr>
        </p:nvSpPr>
        <p:spPr>
          <a:xfrm>
            <a:off x="345688" y="439199"/>
            <a:ext cx="11809141" cy="1282674"/>
          </a:xfrm>
        </p:spPr>
        <p:txBody>
          <a:bodyPr>
            <a:normAutofit fontScale="90000"/>
          </a:bodyPr>
          <a:lstStyle/>
          <a:p>
            <a:r>
              <a:rPr lang="es-ES" dirty="0">
                <a:cs typeface="Calibri"/>
              </a:rPr>
              <a:t>¿Cuándo puede un estudiante comenzar Running </a:t>
            </a:r>
            <a:r>
              <a:rPr lang="es-ES" dirty="0" err="1">
                <a:cs typeface="Calibri"/>
              </a:rPr>
              <a:t>Start</a:t>
            </a:r>
            <a:r>
              <a:rPr lang="es-ES" dirty="0">
                <a:cs typeface="Calibri"/>
              </a:rPr>
              <a:t>?</a:t>
            </a:r>
            <a:endParaRPr lang="en-US" dirty="0"/>
          </a:p>
        </p:txBody>
      </p:sp>
    </p:spTree>
    <p:extLst>
      <p:ext uri="{BB962C8B-B14F-4D97-AF65-F5344CB8AC3E}">
        <p14:creationId xmlns:p14="http://schemas.microsoft.com/office/powerpoint/2010/main" val="1955525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Wave 3">
            <a:extLst>
              <a:ext uri="{FF2B5EF4-FFF2-40B4-BE49-F238E27FC236}">
                <a16:creationId xmlns:a16="http://schemas.microsoft.com/office/drawing/2014/main" id="{3BEBA2D6-D67D-401D-9B30-F2AC42CF19B6}"/>
              </a:ext>
            </a:extLst>
          </p:cNvPr>
          <p:cNvSpPr/>
          <p:nvPr/>
        </p:nvSpPr>
        <p:spPr>
          <a:xfrm>
            <a:off x="724828" y="877780"/>
            <a:ext cx="9824225" cy="966372"/>
          </a:xfrm>
          <a:prstGeom prst="wav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B28039B-971D-F080-E938-FD7DA1E28F18}"/>
              </a:ext>
            </a:extLst>
          </p:cNvPr>
          <p:cNvSpPr>
            <a:spLocks noGrp="1"/>
          </p:cNvSpPr>
          <p:nvPr>
            <p:ph type="title"/>
          </p:nvPr>
        </p:nvSpPr>
        <p:spPr>
          <a:xfrm>
            <a:off x="838200" y="877780"/>
            <a:ext cx="10515600" cy="1282674"/>
          </a:xfrm>
        </p:spPr>
        <p:txBody>
          <a:bodyPr/>
          <a:lstStyle/>
          <a:p>
            <a:r>
              <a:rPr lang="es-ES" dirty="0">
                <a:cs typeface="Calibri"/>
              </a:rPr>
              <a:t>Horario universitario de Running </a:t>
            </a:r>
            <a:r>
              <a:rPr lang="es-ES" dirty="0" err="1">
                <a:cs typeface="Calibri"/>
              </a:rPr>
              <a:t>Start</a:t>
            </a:r>
            <a:endParaRPr lang="en-US" dirty="0"/>
          </a:p>
        </p:txBody>
      </p:sp>
      <p:sp>
        <p:nvSpPr>
          <p:cNvPr id="3" name="Content Placeholder 2">
            <a:extLst>
              <a:ext uri="{FF2B5EF4-FFF2-40B4-BE49-F238E27FC236}">
                <a16:creationId xmlns:a16="http://schemas.microsoft.com/office/drawing/2014/main" id="{6E0FA3DF-89C7-918E-9279-05EE792EF455}"/>
              </a:ext>
            </a:extLst>
          </p:cNvPr>
          <p:cNvSpPr>
            <a:spLocks noGrp="1"/>
          </p:cNvSpPr>
          <p:nvPr>
            <p:ph idx="1"/>
          </p:nvPr>
        </p:nvSpPr>
        <p:spPr>
          <a:xfrm>
            <a:off x="419165" y="1931452"/>
            <a:ext cx="11353669" cy="4141234"/>
          </a:xfrm>
        </p:spPr>
        <p:txBody>
          <a:bodyPr vert="horz" lIns="91440" tIns="45720" rIns="91440" bIns="45720" rtlCol="0" anchor="t">
            <a:normAutofit fontScale="92500" lnSpcReduction="10000"/>
          </a:bodyPr>
          <a:lstStyle/>
          <a:p>
            <a:r>
              <a:rPr lang="es-ES" dirty="0">
                <a:cs typeface="Calibri"/>
              </a:rPr>
              <a:t>La hora de inicio de las clases en Running </a:t>
            </a:r>
            <a:r>
              <a:rPr lang="es-ES" dirty="0" err="1">
                <a:cs typeface="Calibri"/>
              </a:rPr>
              <a:t>Start</a:t>
            </a:r>
            <a:r>
              <a:rPr lang="es-ES" dirty="0">
                <a:cs typeface="Calibri"/>
              </a:rPr>
              <a:t> pueden variar. Pueden ir desde las 6:30 a.m. hasta casi las 10 </a:t>
            </a:r>
            <a:r>
              <a:rPr lang="es-ES" dirty="0" err="1">
                <a:cs typeface="Calibri"/>
              </a:rPr>
              <a:t>p.m</a:t>
            </a:r>
            <a:r>
              <a:rPr lang="es-ES" dirty="0">
                <a:cs typeface="Calibri"/>
              </a:rPr>
              <a:t>
Las clases pueden ser presenciales, en línea o híbridas
La selección de clases y los horarios de las clases pueden variar cada trimestre
Clases compuestas por personas de entre 16 y 40+ años
</a:t>
            </a:r>
            <a:r>
              <a:rPr lang="es-ES" b="1" u="sng" dirty="0">
                <a:cs typeface="Calibri"/>
              </a:rPr>
              <a:t>No hay clases separadas</a:t>
            </a:r>
            <a:r>
              <a:rPr lang="es-ES" b="1" dirty="0">
                <a:cs typeface="Calibri"/>
              </a:rPr>
              <a:t> </a:t>
            </a:r>
            <a:r>
              <a:rPr lang="es-ES" dirty="0">
                <a:cs typeface="Calibri"/>
              </a:rPr>
              <a:t>para los estudiantes en el programa Running </a:t>
            </a:r>
            <a:r>
              <a:rPr lang="es-ES" dirty="0" err="1">
                <a:cs typeface="Calibri"/>
              </a:rPr>
              <a:t>Start</a:t>
            </a:r>
            <a:r>
              <a:rPr lang="es-ES" dirty="0">
                <a:cs typeface="Calibri"/>
              </a:rPr>
              <a:t> (los estudiantes de preparatoria/High School aprenden junto con los estudiantes adultos)
Horario de los estudiantes: elección del estudiante (lo que funciona mejor para ellos), dentro de los límites de la disponibilidad de espacio.</a:t>
            </a:r>
            <a:endParaRPr lang="en-US" dirty="0">
              <a:cs typeface="Calibri"/>
            </a:endParaRPr>
          </a:p>
        </p:txBody>
      </p:sp>
    </p:spTree>
    <p:extLst>
      <p:ext uri="{BB962C8B-B14F-4D97-AF65-F5344CB8AC3E}">
        <p14:creationId xmlns:p14="http://schemas.microsoft.com/office/powerpoint/2010/main" val="8608283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B9CB854-BC7F-46CE-B286-CADC810FF3D4}"/>
              </a:ext>
            </a:extLst>
          </p:cNvPr>
          <p:cNvSpPr>
            <a:spLocks noGrp="1"/>
          </p:cNvSpPr>
          <p:nvPr>
            <p:ph idx="1"/>
          </p:nvPr>
        </p:nvSpPr>
        <p:spPr>
          <a:xfrm>
            <a:off x="758282" y="2170856"/>
            <a:ext cx="10515600" cy="3538723"/>
          </a:xfrm>
        </p:spPr>
        <p:txBody>
          <a:bodyPr vert="horz" lIns="91440" tIns="45720" rIns="91440" bIns="45720" rtlCol="0" anchor="t">
            <a:normAutofit/>
          </a:bodyPr>
          <a:lstStyle/>
          <a:p>
            <a:r>
              <a:rPr lang="en-US" dirty="0"/>
              <a:t>Bellevue College</a:t>
            </a:r>
          </a:p>
          <a:p>
            <a:r>
              <a:rPr lang="en-US" dirty="0"/>
              <a:t>Central Washington University – Sammamish Campus</a:t>
            </a:r>
          </a:p>
          <a:p>
            <a:r>
              <a:rPr lang="en-US" dirty="0"/>
              <a:t>Renton Technical College</a:t>
            </a:r>
          </a:p>
          <a:p>
            <a:r>
              <a:rPr lang="en-US" dirty="0"/>
              <a:t>Lake Washington Institute of Technology</a:t>
            </a:r>
          </a:p>
          <a:p>
            <a:r>
              <a:rPr lang="en-US" dirty="0"/>
              <a:t>Green River Community College</a:t>
            </a:r>
          </a:p>
          <a:p>
            <a:r>
              <a:rPr lang="en-US" dirty="0"/>
              <a:t>Other options exist – talk to your school counselor</a:t>
            </a:r>
            <a:endParaRPr lang="en-US" dirty="0">
              <a:ea typeface="Calibri"/>
              <a:cs typeface="Calibri"/>
            </a:endParaRPr>
          </a:p>
        </p:txBody>
      </p:sp>
      <p:sp>
        <p:nvSpPr>
          <p:cNvPr id="4" name="Wave 3">
            <a:extLst>
              <a:ext uri="{FF2B5EF4-FFF2-40B4-BE49-F238E27FC236}">
                <a16:creationId xmlns:a16="http://schemas.microsoft.com/office/drawing/2014/main" id="{4C582DF7-8DF4-4BB4-8CB4-33FC5AC0E0CA}"/>
              </a:ext>
            </a:extLst>
          </p:cNvPr>
          <p:cNvSpPr/>
          <p:nvPr/>
        </p:nvSpPr>
        <p:spPr>
          <a:xfrm>
            <a:off x="758282" y="718353"/>
            <a:ext cx="10956795" cy="966372"/>
          </a:xfrm>
          <a:prstGeom prst="wav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04AE866-40E4-4EEE-9586-C3E96ADFA96F}"/>
              </a:ext>
            </a:extLst>
          </p:cNvPr>
          <p:cNvSpPr>
            <a:spLocks noGrp="1"/>
          </p:cNvSpPr>
          <p:nvPr>
            <p:ph type="title"/>
          </p:nvPr>
        </p:nvSpPr>
        <p:spPr>
          <a:xfrm>
            <a:off x="927410" y="718353"/>
            <a:ext cx="10876878" cy="1282674"/>
          </a:xfrm>
        </p:spPr>
        <p:txBody>
          <a:bodyPr>
            <a:normAutofit fontScale="90000"/>
          </a:bodyPr>
          <a:lstStyle/>
          <a:p>
            <a:r>
              <a:rPr lang="es-ES" dirty="0" err="1"/>
              <a:t>Colleges</a:t>
            </a:r>
            <a:r>
              <a:rPr lang="es-ES" dirty="0"/>
              <a:t> a las que asisten la mayoría de los estudiantes de ISD para Running </a:t>
            </a:r>
            <a:r>
              <a:rPr lang="es-ES" dirty="0" err="1"/>
              <a:t>Start</a:t>
            </a:r>
            <a:endParaRPr lang="en-US" dirty="0"/>
          </a:p>
        </p:txBody>
      </p:sp>
    </p:spTree>
    <p:extLst>
      <p:ext uri="{BB962C8B-B14F-4D97-AF65-F5344CB8AC3E}">
        <p14:creationId xmlns:p14="http://schemas.microsoft.com/office/powerpoint/2010/main" val="7935603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E06E74-4440-6001-A16C-B20FA6011249}"/>
              </a:ext>
            </a:extLst>
          </p:cNvPr>
          <p:cNvSpPr>
            <a:spLocks noGrp="1"/>
          </p:cNvSpPr>
          <p:nvPr>
            <p:ph type="title"/>
          </p:nvPr>
        </p:nvSpPr>
        <p:spPr>
          <a:xfrm>
            <a:off x="727765" y="1014503"/>
            <a:ext cx="10515600" cy="1282674"/>
          </a:xfrm>
        </p:spPr>
        <p:txBody>
          <a:bodyPr/>
          <a:lstStyle/>
          <a:p>
            <a:r>
              <a:rPr lang="en-US" dirty="0" err="1">
                <a:cs typeface="Calibri"/>
              </a:rPr>
              <a:t>Costo</a:t>
            </a:r>
            <a:r>
              <a:rPr lang="en-US" dirty="0">
                <a:cs typeface="Calibri"/>
              </a:rPr>
              <a:t> </a:t>
            </a:r>
            <a:r>
              <a:rPr lang="en-US" dirty="0" err="1">
                <a:cs typeface="Calibri"/>
              </a:rPr>
              <a:t>deRunning</a:t>
            </a:r>
            <a:r>
              <a:rPr lang="en-US" dirty="0">
                <a:cs typeface="Calibri"/>
              </a:rPr>
              <a:t> Start</a:t>
            </a:r>
            <a:endParaRPr lang="en-US" dirty="0"/>
          </a:p>
        </p:txBody>
      </p:sp>
      <p:sp>
        <p:nvSpPr>
          <p:cNvPr id="3" name="Content Placeholder 2">
            <a:extLst>
              <a:ext uri="{FF2B5EF4-FFF2-40B4-BE49-F238E27FC236}">
                <a16:creationId xmlns:a16="http://schemas.microsoft.com/office/drawing/2014/main" id="{48A7DE2E-EC4F-22EC-70BD-75E04E54B1E4}"/>
              </a:ext>
            </a:extLst>
          </p:cNvPr>
          <p:cNvSpPr>
            <a:spLocks noGrp="1"/>
          </p:cNvSpPr>
          <p:nvPr>
            <p:ph idx="1"/>
          </p:nvPr>
        </p:nvSpPr>
        <p:spPr>
          <a:xfrm>
            <a:off x="301084" y="2047922"/>
            <a:ext cx="11827428" cy="4362745"/>
          </a:xfrm>
        </p:spPr>
        <p:txBody>
          <a:bodyPr vert="horz" lIns="91440" tIns="45720" rIns="91440" bIns="45720" rtlCol="0" anchor="t">
            <a:normAutofit/>
          </a:bodyPr>
          <a:lstStyle/>
          <a:p>
            <a:r>
              <a:rPr lang="es-ES" sz="2200" dirty="0">
                <a:ea typeface="+mn-lt"/>
                <a:cs typeface="+mn-lt"/>
              </a:rPr>
              <a:t>El programa Running </a:t>
            </a:r>
            <a:r>
              <a:rPr lang="es-ES" sz="2200" dirty="0" err="1">
                <a:ea typeface="+mn-lt"/>
                <a:cs typeface="+mn-lt"/>
              </a:rPr>
              <a:t>Start</a:t>
            </a:r>
            <a:r>
              <a:rPr lang="es-ES" sz="2200" dirty="0">
                <a:ea typeface="+mn-lt"/>
                <a:cs typeface="+mn-lt"/>
              </a:rPr>
              <a:t> a tiempo completo paga hasta 21 créditos universitarios por trimestre (15 créditos es una carga completa, 21 créditos es un horario muy pesado).
El número de créditos universitarios disponibles para los estudiantes a tiempo parcial variará: consulte con su consejero escolar.
Tarifas de los libros de texto
Algunas clases tienen tarifas de clase: suministros de arte, clase automotriz en RTC
No se proporciona transporte - (todos los estudiantes menores de 18 años pueden acceder al pase gratuito Orca (autobús)) 
Gastos imprevistos: comidas
El estudiante puede solicitar ayuda financiera en la universidad para el costo de los libros de texto, las cuotas, </a:t>
            </a:r>
            <a:r>
              <a:rPr lang="es-ES" sz="2200" dirty="0" err="1">
                <a:ea typeface="+mn-lt"/>
                <a:cs typeface="+mn-lt"/>
              </a:rPr>
              <a:t>etc</a:t>
            </a:r>
            <a:endParaRPr lang="en-US" sz="2200" dirty="0">
              <a:ea typeface="Calibri"/>
              <a:cs typeface="Calibri"/>
            </a:endParaRPr>
          </a:p>
        </p:txBody>
      </p:sp>
    </p:spTree>
    <p:extLst>
      <p:ext uri="{BB962C8B-B14F-4D97-AF65-F5344CB8AC3E}">
        <p14:creationId xmlns:p14="http://schemas.microsoft.com/office/powerpoint/2010/main" val="6441223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Wave 3">
            <a:extLst>
              <a:ext uri="{FF2B5EF4-FFF2-40B4-BE49-F238E27FC236}">
                <a16:creationId xmlns:a16="http://schemas.microsoft.com/office/drawing/2014/main" id="{E9AD3969-FE31-43DC-82D3-6C3D06C63396}"/>
              </a:ext>
            </a:extLst>
          </p:cNvPr>
          <p:cNvSpPr/>
          <p:nvPr/>
        </p:nvSpPr>
        <p:spPr>
          <a:xfrm>
            <a:off x="256478" y="574288"/>
            <a:ext cx="10727473" cy="966372"/>
          </a:xfrm>
          <a:prstGeom prst="wav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2545D09-BB02-1443-A836-C44BA7B8F117}"/>
              </a:ext>
            </a:extLst>
          </p:cNvPr>
          <p:cNvSpPr>
            <a:spLocks noGrp="1"/>
          </p:cNvSpPr>
          <p:nvPr>
            <p:ph type="title"/>
          </p:nvPr>
        </p:nvSpPr>
        <p:spPr>
          <a:xfrm>
            <a:off x="605840" y="625697"/>
            <a:ext cx="10515600" cy="1282674"/>
          </a:xfrm>
        </p:spPr>
        <p:txBody>
          <a:bodyPr/>
          <a:lstStyle/>
          <a:p>
            <a:r>
              <a:rPr lang="es-ES" dirty="0">
                <a:cs typeface="Calibri"/>
              </a:rPr>
              <a:t>¿Qué clases puede tomar un estudiante?</a:t>
            </a:r>
            <a:endParaRPr lang="en-US" dirty="0"/>
          </a:p>
        </p:txBody>
      </p:sp>
      <p:sp>
        <p:nvSpPr>
          <p:cNvPr id="3" name="Content Placeholder 2">
            <a:extLst>
              <a:ext uri="{FF2B5EF4-FFF2-40B4-BE49-F238E27FC236}">
                <a16:creationId xmlns:a16="http://schemas.microsoft.com/office/drawing/2014/main" id="{F658FF80-B5C2-16B7-7FD7-A06D070D8C81}"/>
              </a:ext>
            </a:extLst>
          </p:cNvPr>
          <p:cNvSpPr>
            <a:spLocks noGrp="1"/>
          </p:cNvSpPr>
          <p:nvPr>
            <p:ph idx="1"/>
          </p:nvPr>
        </p:nvSpPr>
        <p:spPr>
          <a:xfrm>
            <a:off x="605840" y="1683834"/>
            <a:ext cx="10980320" cy="4783873"/>
          </a:xfrm>
        </p:spPr>
        <p:txBody>
          <a:bodyPr vert="horz" lIns="91440" tIns="45720" rIns="91440" bIns="45720" rtlCol="0" anchor="t">
            <a:noAutofit/>
          </a:bodyPr>
          <a:lstStyle/>
          <a:p>
            <a:pPr marL="0" indent="0">
              <a:lnSpc>
                <a:spcPct val="80000"/>
              </a:lnSpc>
              <a:buNone/>
            </a:pPr>
            <a:r>
              <a:rPr lang="es-ES" sz="2000" dirty="0">
                <a:ea typeface="+mn-lt"/>
                <a:cs typeface="+mn-lt"/>
              </a:rPr>
              <a:t>Las clases que son de nivel 100 o superior: todas son clases de nivel universitario.</a:t>
            </a:r>
            <a:endParaRPr lang="en-US" sz="2000" dirty="0">
              <a:ea typeface="+mn-lt"/>
              <a:cs typeface="+mn-lt"/>
            </a:endParaRPr>
          </a:p>
          <a:p>
            <a:pPr marL="461963" indent="-233363">
              <a:lnSpc>
                <a:spcPct val="80000"/>
              </a:lnSpc>
            </a:pPr>
            <a:r>
              <a:rPr lang="es-ES" sz="1800" b="1" dirty="0">
                <a:ea typeface="+mn-lt"/>
                <a:cs typeface="+mn-lt"/>
              </a:rPr>
              <a:t>Inglés: comienza con ENGL101</a:t>
            </a:r>
            <a:r>
              <a:rPr lang="es-ES" sz="1800" dirty="0">
                <a:ea typeface="+mn-lt"/>
                <a:cs typeface="+mn-lt"/>
              </a:rPr>
              <a:t>, muchas opciones de composición y literatura disponibles.
Estudios Sociales: los cursos específicos pueden cumplir con los requisitos de Estudios Mundiales, Cívicos, Historia de los EE. UU. y Estudios del Noroeste.  Varios departamentos adicionales de Ciencias Sociales disponibles (Psicología, Sociología, Geografía, Ciencias Políticas, etc.)</a:t>
            </a:r>
            <a:endParaRPr lang="en-US" sz="1600" dirty="0">
              <a:cs typeface="Calibri" panose="020F0502020204030204"/>
            </a:endParaRPr>
          </a:p>
          <a:p>
            <a:pPr marL="461963" indent="-233363">
              <a:lnSpc>
                <a:spcPct val="80000"/>
              </a:lnSpc>
            </a:pPr>
            <a:r>
              <a:rPr lang="es-ES" sz="1800" dirty="0">
                <a:ea typeface="+mn-lt"/>
                <a:cs typeface="+mn-lt"/>
              </a:rPr>
              <a:t>Matemáticas: las matemáticas de nivel universitario están por encima de Álgebra 2</a:t>
            </a:r>
          </a:p>
          <a:p>
            <a:pPr marL="461963" indent="-233363">
              <a:lnSpc>
                <a:spcPct val="80000"/>
              </a:lnSpc>
            </a:pPr>
            <a:r>
              <a:rPr lang="es-ES" sz="1800" b="1" dirty="0">
                <a:highlight>
                  <a:srgbClr val="FFFF00"/>
                </a:highlight>
                <a:ea typeface="+mn-lt"/>
                <a:cs typeface="+mn-lt"/>
              </a:rPr>
              <a:t>Los estudiantes deben completar Álgebra 2 antes de tomar matemáticas en Running </a:t>
            </a:r>
            <a:r>
              <a:rPr lang="es-ES" sz="1800" b="1" dirty="0" err="1">
                <a:highlight>
                  <a:srgbClr val="FFFF00"/>
                </a:highlight>
                <a:ea typeface="+mn-lt"/>
                <a:cs typeface="+mn-lt"/>
              </a:rPr>
              <a:t>Start</a:t>
            </a:r>
            <a:endParaRPr lang="es-ES" sz="1800" b="1" dirty="0">
              <a:highlight>
                <a:srgbClr val="FFFF00"/>
              </a:highlight>
              <a:ea typeface="+mn-lt"/>
              <a:cs typeface="+mn-lt"/>
            </a:endParaRPr>
          </a:p>
          <a:p>
            <a:pPr marL="461963" indent="-233363">
              <a:lnSpc>
                <a:spcPct val="80000"/>
              </a:lnSpc>
            </a:pPr>
            <a:r>
              <a:rPr lang="es-ES" sz="1800" dirty="0">
                <a:ea typeface="+mn-lt"/>
                <a:cs typeface="+mn-lt"/>
              </a:rPr>
              <a:t>Ciencias: los estudiantes deben estar preparados para el plan de estudios y el ritmo de nivel universitario; Hay muchos departamentos de ciencias, verifique los requisitos previos</a:t>
            </a:r>
            <a:endParaRPr lang="en-US" sz="1800" strike="sngStrike" dirty="0">
              <a:cs typeface="Calibri" panose="020F0502020204030204"/>
            </a:endParaRPr>
          </a:p>
          <a:p>
            <a:pPr marL="919163" lvl="2" indent="-233363">
              <a:lnSpc>
                <a:spcPct val="80000"/>
              </a:lnSpc>
              <a:buFont typeface="Arial"/>
            </a:pPr>
            <a:r>
              <a:rPr lang="es-ES" sz="1400" dirty="0">
                <a:ea typeface="+mn-lt"/>
                <a:cs typeface="+mn-lt"/>
              </a:rPr>
              <a:t>Es posible que los estudiantes de Química y Física deban demostrar un nivel de competencia en matemáticas</a:t>
            </a:r>
          </a:p>
          <a:p>
            <a:pPr marL="0" lvl="2" indent="0">
              <a:lnSpc>
                <a:spcPct val="80000"/>
              </a:lnSpc>
              <a:buFont typeface="Arial"/>
            </a:pPr>
            <a:r>
              <a:rPr lang="es-ES" dirty="0">
                <a:ea typeface="+mn-lt"/>
                <a:cs typeface="+mn-lt"/>
              </a:rPr>
              <a:t>La variedad de cursos/departamentos/disponibilidad de clases depende de la universidad: consulte sus catálogos de cursos o pregunte a su consejero escolar.</a:t>
            </a:r>
          </a:p>
          <a:p>
            <a:pPr marL="0" lvl="2" indent="0">
              <a:lnSpc>
                <a:spcPct val="80000"/>
              </a:lnSpc>
              <a:buFont typeface="Arial"/>
            </a:pPr>
            <a:endParaRPr lang="es-ES" dirty="0">
              <a:ea typeface="+mn-lt"/>
              <a:cs typeface="+mn-lt"/>
            </a:endParaRPr>
          </a:p>
          <a:p>
            <a:pPr marL="0" lvl="2" indent="0">
              <a:lnSpc>
                <a:spcPct val="80000"/>
              </a:lnSpc>
              <a:buFont typeface="Arial"/>
            </a:pPr>
            <a:r>
              <a:rPr lang="es-ES" dirty="0">
                <a:ea typeface="+mn-lt"/>
                <a:cs typeface="+mn-lt"/>
              </a:rPr>
              <a:t>Los consejeros escolares proporcionan una hoja de equivalencia que explica qué cursos universitarios cumplirán con cada requisito de graduación de la escuela secundaria.  No todas las universidades tienen una oferta para cada requisito de graduación.</a:t>
            </a:r>
            <a:endParaRPr lang="en-US" dirty="0">
              <a:cs typeface="Calibri"/>
            </a:endParaRPr>
          </a:p>
        </p:txBody>
      </p:sp>
    </p:spTree>
    <p:extLst>
      <p:ext uri="{BB962C8B-B14F-4D97-AF65-F5344CB8AC3E}">
        <p14:creationId xmlns:p14="http://schemas.microsoft.com/office/powerpoint/2010/main" val="29700994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C8D30C-2695-DFA6-6348-4A65CC881D3C}"/>
              </a:ext>
            </a:extLst>
          </p:cNvPr>
          <p:cNvSpPr>
            <a:spLocks noGrp="1"/>
          </p:cNvSpPr>
          <p:nvPr>
            <p:ph type="title"/>
          </p:nvPr>
        </p:nvSpPr>
        <p:spPr>
          <a:xfrm>
            <a:off x="6843207" y="2009112"/>
            <a:ext cx="2163184" cy="849610"/>
          </a:xfrm>
        </p:spPr>
        <p:txBody>
          <a:bodyPr/>
          <a:lstStyle/>
          <a:p>
            <a:r>
              <a:rPr lang="en-US" dirty="0" err="1">
                <a:cs typeface="Calibri"/>
              </a:rPr>
              <a:t>Ejemplo</a:t>
            </a:r>
            <a:endParaRPr lang="en-US" dirty="0"/>
          </a:p>
        </p:txBody>
      </p:sp>
      <p:pic>
        <p:nvPicPr>
          <p:cNvPr id="5" name="Picture 4"/>
          <p:cNvPicPr>
            <a:picLocks noChangeAspect="1"/>
          </p:cNvPicPr>
          <p:nvPr/>
        </p:nvPicPr>
        <p:blipFill>
          <a:blip r:embed="rId2"/>
          <a:stretch>
            <a:fillRect/>
          </a:stretch>
        </p:blipFill>
        <p:spPr>
          <a:xfrm>
            <a:off x="1283578" y="1200318"/>
            <a:ext cx="4181475" cy="5457825"/>
          </a:xfrm>
          <a:prstGeom prst="rect">
            <a:avLst/>
          </a:prstGeom>
          <a:ln>
            <a:solidFill>
              <a:schemeClr val="accent1"/>
            </a:solidFill>
          </a:ln>
        </p:spPr>
      </p:pic>
      <p:pic>
        <p:nvPicPr>
          <p:cNvPr id="6" name="Picture 5"/>
          <p:cNvPicPr>
            <a:picLocks noChangeAspect="1"/>
          </p:cNvPicPr>
          <p:nvPr/>
        </p:nvPicPr>
        <p:blipFill>
          <a:blip r:embed="rId3"/>
          <a:stretch>
            <a:fillRect/>
          </a:stretch>
        </p:blipFill>
        <p:spPr>
          <a:xfrm>
            <a:off x="5862636" y="3428999"/>
            <a:ext cx="4124325" cy="2324100"/>
          </a:xfrm>
          <a:prstGeom prst="rect">
            <a:avLst/>
          </a:prstGeom>
          <a:noFill/>
          <a:ln>
            <a:solidFill>
              <a:schemeClr val="accent1"/>
            </a:solidFill>
          </a:ln>
        </p:spPr>
      </p:pic>
    </p:spTree>
    <p:extLst>
      <p:ext uri="{BB962C8B-B14F-4D97-AF65-F5344CB8AC3E}">
        <p14:creationId xmlns:p14="http://schemas.microsoft.com/office/powerpoint/2010/main" val="36224314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75400E-34DF-4AA6-81BF-358BA65120D7}"/>
              </a:ext>
            </a:extLst>
          </p:cNvPr>
          <p:cNvSpPr>
            <a:spLocks noGrp="1"/>
          </p:cNvSpPr>
          <p:nvPr>
            <p:ph type="title"/>
          </p:nvPr>
        </p:nvSpPr>
        <p:spPr/>
        <p:txBody>
          <a:bodyPr/>
          <a:lstStyle/>
          <a:p>
            <a:r>
              <a:rPr lang="en-US" dirty="0" err="1"/>
              <a:t>Clases</a:t>
            </a:r>
            <a:r>
              <a:rPr lang="en-US" dirty="0"/>
              <a:t> y </a:t>
            </a:r>
            <a:r>
              <a:rPr lang="en-US" dirty="0" err="1"/>
              <a:t>créditos</a:t>
            </a:r>
            <a:endParaRPr lang="en-US" dirty="0"/>
          </a:p>
        </p:txBody>
      </p:sp>
      <p:sp>
        <p:nvSpPr>
          <p:cNvPr id="3" name="Content Placeholder 2">
            <a:extLst>
              <a:ext uri="{FF2B5EF4-FFF2-40B4-BE49-F238E27FC236}">
                <a16:creationId xmlns:a16="http://schemas.microsoft.com/office/drawing/2014/main" id="{44374D01-5838-40B2-A28D-D74B511250A1}"/>
              </a:ext>
            </a:extLst>
          </p:cNvPr>
          <p:cNvSpPr>
            <a:spLocks noGrp="1"/>
          </p:cNvSpPr>
          <p:nvPr>
            <p:ph idx="1"/>
          </p:nvPr>
        </p:nvSpPr>
        <p:spPr>
          <a:xfrm>
            <a:off x="367990" y="2392325"/>
            <a:ext cx="11446554" cy="4052629"/>
          </a:xfrm>
        </p:spPr>
        <p:txBody>
          <a:bodyPr vert="horz" lIns="91440" tIns="45720" rIns="91440" bIns="45720" rtlCol="0" anchor="t">
            <a:normAutofit fontScale="85000" lnSpcReduction="10000"/>
          </a:bodyPr>
          <a:lstStyle/>
          <a:p>
            <a:r>
              <a:rPr lang="es-ES" dirty="0"/>
              <a:t>Algunas clases en los </a:t>
            </a:r>
            <a:r>
              <a:rPr lang="es-ES" dirty="0" err="1"/>
              <a:t>colleges</a:t>
            </a:r>
            <a:r>
              <a:rPr lang="es-ES" dirty="0"/>
              <a:t> se reúnen todos los días
Algunas clases se reúnen 2 o 3 veces por semana
Los estudiantes pueden tomar cualquier clase que se les ofrezca en el College, pero deben priorizar un plan para cumplir con los requisitos de graduación de High </a:t>
            </a:r>
            <a:r>
              <a:rPr lang="es-ES" dirty="0" err="1"/>
              <a:t>school</a:t>
            </a:r>
            <a:r>
              <a:rPr lang="es-ES" dirty="0"/>
              <a:t>. 
Para algunas clases, es posible que los estudiantes deban cumplir con requisitos previos o obtener un cierto nivel en la prueba de ubicación para ser elegibles (consulte el catálogo de cursos universitarios, hable con el consejero escolar)</a:t>
            </a:r>
            <a:endParaRPr lang="en-US" dirty="0">
              <a:cs typeface="Calibri" panose="020F0502020204030204"/>
            </a:endParaRPr>
          </a:p>
          <a:p>
            <a:r>
              <a:rPr lang="es-ES" dirty="0"/>
              <a:t>Una clase de un trimestre universitario de 5 créditos = 1.0 crédito de escuela secundaria (como una clase de secundaria de año completo).
Una clase de un trimestre universitario de 3 créditos = 0.5 créditos de escuela secundaria (como una clase semestral).</a:t>
            </a:r>
            <a:endParaRPr lang="en-US" dirty="0"/>
          </a:p>
        </p:txBody>
      </p:sp>
    </p:spTree>
    <p:extLst>
      <p:ext uri="{BB962C8B-B14F-4D97-AF65-F5344CB8AC3E}">
        <p14:creationId xmlns:p14="http://schemas.microsoft.com/office/powerpoint/2010/main" val="11923710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9EC8009-F52B-C586-F6D2-01C3D36FD67E}"/>
              </a:ext>
            </a:extLst>
          </p:cNvPr>
          <p:cNvSpPr>
            <a:spLocks noGrp="1"/>
          </p:cNvSpPr>
          <p:nvPr>
            <p:ph idx="1"/>
          </p:nvPr>
        </p:nvSpPr>
        <p:spPr>
          <a:xfrm>
            <a:off x="234176" y="2356883"/>
            <a:ext cx="11792724" cy="4256420"/>
          </a:xfrm>
        </p:spPr>
        <p:txBody>
          <a:bodyPr vert="horz" lIns="91440" tIns="45720" rIns="91440" bIns="45720" rtlCol="0" anchor="t">
            <a:normAutofit/>
          </a:bodyPr>
          <a:lstStyle/>
          <a:p>
            <a:r>
              <a:rPr lang="es-ES" dirty="0">
                <a:ea typeface="+mn-lt"/>
                <a:cs typeface="+mn-lt"/>
              </a:rPr>
              <a:t>Los trimestres universitarios no se alinean con los semestres de la escuela secundaria. Los estudiantes deben comprometerse durante un año (poca flexibilidad para hacer grandes cambios)
Cada trimestre, los estudiantes de Running </a:t>
            </a:r>
            <a:r>
              <a:rPr lang="es-ES" dirty="0" err="1">
                <a:ea typeface="+mn-lt"/>
                <a:cs typeface="+mn-lt"/>
              </a:rPr>
              <a:t>Start</a:t>
            </a:r>
            <a:r>
              <a:rPr lang="es-ES" dirty="0">
                <a:ea typeface="+mn-lt"/>
                <a:cs typeface="+mn-lt"/>
              </a:rPr>
              <a:t> a tiempo parcial deben inscribirse en clases universitarias que no entren en conflicto con su horario de escuela preparatoria.  Requiere flexibilidad, planificación y acción oportuna. 
Los estudiantes deben tener en cuenta el tiempo de viaje.
Los estudiantes necesitan comunicarse con el profesor del College y el maestro de la High School en caso de un conflicto de horario (sucede rara vez).</a:t>
            </a:r>
            <a:endParaRPr lang="en-US" dirty="0">
              <a:solidFill>
                <a:schemeClr val="tx1">
                  <a:lumMod val="95000"/>
                  <a:lumOff val="5000"/>
                </a:schemeClr>
              </a:solidFill>
              <a:cs typeface="Calibri"/>
            </a:endParaRPr>
          </a:p>
        </p:txBody>
      </p:sp>
      <p:sp>
        <p:nvSpPr>
          <p:cNvPr id="4" name="Wave 3">
            <a:extLst>
              <a:ext uri="{FF2B5EF4-FFF2-40B4-BE49-F238E27FC236}">
                <a16:creationId xmlns:a16="http://schemas.microsoft.com/office/drawing/2014/main" id="{1658E793-E075-4050-83E8-703D6CB1CF6F}"/>
              </a:ext>
            </a:extLst>
          </p:cNvPr>
          <p:cNvSpPr/>
          <p:nvPr/>
        </p:nvSpPr>
        <p:spPr>
          <a:xfrm>
            <a:off x="747131" y="674649"/>
            <a:ext cx="10404088" cy="966372"/>
          </a:xfrm>
          <a:prstGeom prst="wav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E922336-7465-14F7-7DF5-8485977543ED}"/>
              </a:ext>
            </a:extLst>
          </p:cNvPr>
          <p:cNvSpPr>
            <a:spLocks noGrp="1"/>
          </p:cNvSpPr>
          <p:nvPr>
            <p:ph type="title"/>
          </p:nvPr>
        </p:nvSpPr>
        <p:spPr>
          <a:xfrm>
            <a:off x="838200" y="674649"/>
            <a:ext cx="10515600" cy="1282674"/>
          </a:xfrm>
        </p:spPr>
        <p:txBody>
          <a:bodyPr>
            <a:normAutofit fontScale="90000"/>
          </a:bodyPr>
          <a:lstStyle/>
          <a:p>
            <a:r>
              <a:rPr lang="en-US" dirty="0">
                <a:cs typeface="Calibri"/>
              </a:rPr>
              <a:t>Balance del </a:t>
            </a:r>
            <a:r>
              <a:rPr lang="en-US" dirty="0" err="1">
                <a:cs typeface="Calibri"/>
              </a:rPr>
              <a:t>horario</a:t>
            </a:r>
            <a:r>
              <a:rPr lang="en-US" dirty="0">
                <a:cs typeface="Calibri"/>
              </a:rPr>
              <a:t> </a:t>
            </a:r>
            <a:r>
              <a:rPr lang="en-US" dirty="0" err="1">
                <a:cs typeface="Calibri"/>
              </a:rPr>
              <a:t>parcial</a:t>
            </a:r>
            <a:r>
              <a:rPr lang="en-US" dirty="0">
                <a:cs typeface="Calibri"/>
              </a:rPr>
              <a:t> en el </a:t>
            </a:r>
            <a:r>
              <a:rPr lang="en-US" dirty="0" err="1">
                <a:cs typeface="Calibri"/>
              </a:rPr>
              <a:t>programa</a:t>
            </a:r>
            <a:r>
              <a:rPr lang="en-US" dirty="0">
                <a:cs typeface="Calibri"/>
              </a:rPr>
              <a:t> Running Start</a:t>
            </a:r>
            <a:endParaRPr lang="en-US" dirty="0"/>
          </a:p>
        </p:txBody>
      </p:sp>
    </p:spTree>
    <p:extLst>
      <p:ext uri="{BB962C8B-B14F-4D97-AF65-F5344CB8AC3E}">
        <p14:creationId xmlns:p14="http://schemas.microsoft.com/office/powerpoint/2010/main" val="33232651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E9CD89-1776-0910-0B08-DB16AD14F636}"/>
              </a:ext>
            </a:extLst>
          </p:cNvPr>
          <p:cNvSpPr>
            <a:spLocks noGrp="1"/>
          </p:cNvSpPr>
          <p:nvPr>
            <p:ph type="title"/>
          </p:nvPr>
        </p:nvSpPr>
        <p:spPr/>
        <p:txBody>
          <a:bodyPr/>
          <a:lstStyle/>
          <a:p>
            <a:r>
              <a:rPr lang="en-US" dirty="0">
                <a:ea typeface="Calibri"/>
                <a:cs typeface="Calibri"/>
              </a:rPr>
              <a:t>¿Por </a:t>
            </a:r>
            <a:r>
              <a:rPr lang="en-US" dirty="0" err="1">
                <a:ea typeface="Calibri"/>
                <a:cs typeface="Calibri"/>
              </a:rPr>
              <a:t>qué</a:t>
            </a:r>
            <a:r>
              <a:rPr lang="en-US" dirty="0">
                <a:ea typeface="Calibri"/>
                <a:cs typeface="Calibri"/>
              </a:rPr>
              <a:t> Running Start?</a:t>
            </a:r>
          </a:p>
        </p:txBody>
      </p:sp>
      <p:sp>
        <p:nvSpPr>
          <p:cNvPr id="3" name="Content Placeholder 2">
            <a:extLst>
              <a:ext uri="{FF2B5EF4-FFF2-40B4-BE49-F238E27FC236}">
                <a16:creationId xmlns:a16="http://schemas.microsoft.com/office/drawing/2014/main" id="{ED86B331-38AC-24B7-BE12-2AA17FD6100A}"/>
              </a:ext>
            </a:extLst>
          </p:cNvPr>
          <p:cNvSpPr>
            <a:spLocks noGrp="1"/>
          </p:cNvSpPr>
          <p:nvPr>
            <p:ph idx="1"/>
          </p:nvPr>
        </p:nvSpPr>
        <p:spPr>
          <a:xfrm>
            <a:off x="579863" y="2582304"/>
            <a:ext cx="10773937" cy="3774046"/>
          </a:xfrm>
        </p:spPr>
        <p:txBody>
          <a:bodyPr vert="horz" lIns="91440" tIns="45720" rIns="91440" bIns="45720" rtlCol="0" anchor="t">
            <a:normAutofit fontScale="92500" lnSpcReduction="10000"/>
          </a:bodyPr>
          <a:lstStyle/>
          <a:p>
            <a:pPr marL="0" indent="0">
              <a:buNone/>
            </a:pPr>
            <a:r>
              <a:rPr lang="es-ES" dirty="0">
                <a:ea typeface="Calibri"/>
                <a:cs typeface="Calibri"/>
              </a:rPr>
              <a:t>Algunas razones comunes por las que los estudiantes consideran hacer Running </a:t>
            </a:r>
            <a:r>
              <a:rPr lang="es-ES" dirty="0" err="1">
                <a:ea typeface="Calibri"/>
                <a:cs typeface="Calibri"/>
              </a:rPr>
              <a:t>Start</a:t>
            </a:r>
            <a:r>
              <a:rPr lang="es-ES" dirty="0">
                <a:ea typeface="Calibri"/>
                <a:cs typeface="Calibri"/>
              </a:rPr>
              <a:t>...</a:t>
            </a:r>
            <a:endParaRPr lang="en-US" dirty="0">
              <a:ea typeface="Calibri"/>
              <a:cs typeface="Calibri"/>
            </a:endParaRPr>
          </a:p>
          <a:p>
            <a:pPr lvl="1">
              <a:buFont typeface="Courier New" panose="020B0604020202020204" pitchFamily="34" charset="0"/>
              <a:buChar char="o"/>
            </a:pPr>
            <a:r>
              <a:rPr lang="es-ES" dirty="0">
                <a:ea typeface="Calibri"/>
                <a:cs typeface="Calibri"/>
              </a:rPr>
              <a:t>Desean un curso universitario de ritmo más rápido y mayor rigor y/o materias que no se ofrecen en la escuela preparatoria/High School.
Quieren ahorrar $$ y salir adelante, obteniendo créditos universitarios mientras está en la escuela preparatoria/ High School.
Quieren un cambio de entorno social, con una comunidad adulta más diversa
¿Quieren un cambio en el entorno académico?</a:t>
            </a:r>
            <a:endParaRPr lang="en-US" dirty="0">
              <a:ea typeface="Calibri"/>
              <a:cs typeface="Calibri"/>
            </a:endParaRPr>
          </a:p>
          <a:p>
            <a:pPr lvl="2">
              <a:buFont typeface="Wingdings" panose="020B0604020202020204" pitchFamily="34" charset="0"/>
              <a:buChar char="§"/>
            </a:pPr>
            <a:r>
              <a:rPr lang="es-ES" dirty="0">
                <a:ea typeface="Calibri"/>
                <a:cs typeface="Calibri"/>
              </a:rPr>
              <a:t>Toman menos clases a la vez, y cada clase profundizará más y terminará antes.  Trimestre universitario: 15 créditos es como 3 clases de secundaria de un año en 11 semanas.
Más opciones de programación (temprano en la mañana, tarde en la noche, híbrido y en línea)
Menos visibilidad para que otros (padres/tutores/consejeros) supervisen el progreso</a:t>
            </a:r>
            <a:endParaRPr lang="en-US" dirty="0">
              <a:ea typeface="Calibri"/>
              <a:cs typeface="Calibri"/>
            </a:endParaRPr>
          </a:p>
        </p:txBody>
      </p:sp>
    </p:spTree>
    <p:extLst>
      <p:ext uri="{BB962C8B-B14F-4D97-AF65-F5344CB8AC3E}">
        <p14:creationId xmlns:p14="http://schemas.microsoft.com/office/powerpoint/2010/main" val="32922797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5DF8A0E-1475-49D5-8527-414F3BD3C118}"/>
              </a:ext>
            </a:extLst>
          </p:cNvPr>
          <p:cNvSpPr>
            <a:spLocks noGrp="1"/>
          </p:cNvSpPr>
          <p:nvPr>
            <p:ph idx="1"/>
          </p:nvPr>
        </p:nvSpPr>
        <p:spPr>
          <a:xfrm>
            <a:off x="355600" y="2030289"/>
            <a:ext cx="11595100" cy="4253423"/>
          </a:xfrm>
        </p:spPr>
        <p:txBody>
          <a:bodyPr vert="horz" lIns="91440" tIns="45720" rIns="91440" bIns="45720" rtlCol="0" anchor="t">
            <a:normAutofit fontScale="92500" lnSpcReduction="20000"/>
          </a:bodyPr>
          <a:lstStyle/>
          <a:p>
            <a:r>
              <a:rPr lang="es-ES" dirty="0">
                <a:solidFill>
                  <a:schemeClr val="tx1">
                    <a:lumMod val="95000"/>
                    <a:lumOff val="5000"/>
                  </a:schemeClr>
                </a:solidFill>
              </a:rPr>
              <a:t>Organizados: conscientes de los plazos para la tarea, el registro de clases, la matrícula, etc.
Flexibles: encuentran y programan clases en función de lo que se necesita para graduarse, ajusta los planes cuando una determinada clase esta llena
Comprometido a asistir a clases con regularidad y a tiempo
Disciplinado y motivado, sin intervención de la familia o de la escuela secundaria
Responsable de forma independiente de sus propias tareas escolares, calificaciones y progreso.
Preparado para trabajar de forma independiente en un entorno de adultos, con compañeros mayores y con menos apoyo del profesor.
Listo para el transporte: conduce solo, toma el autobús, comparte el automóvil o viajes familiares</a:t>
            </a:r>
            <a:endParaRPr lang="en-US" dirty="0">
              <a:cs typeface="Calibri"/>
            </a:endParaRPr>
          </a:p>
        </p:txBody>
      </p:sp>
      <p:sp>
        <p:nvSpPr>
          <p:cNvPr id="4" name="Wave 3">
            <a:extLst>
              <a:ext uri="{FF2B5EF4-FFF2-40B4-BE49-F238E27FC236}">
                <a16:creationId xmlns:a16="http://schemas.microsoft.com/office/drawing/2014/main" id="{155B5786-DC48-4D76-97F6-DC6D4663A70B}"/>
              </a:ext>
            </a:extLst>
          </p:cNvPr>
          <p:cNvSpPr/>
          <p:nvPr/>
        </p:nvSpPr>
        <p:spPr>
          <a:xfrm>
            <a:off x="758282" y="574288"/>
            <a:ext cx="10270273" cy="966372"/>
          </a:xfrm>
          <a:prstGeom prst="wav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AF8EDCF-6A5C-4645-AC93-079F32F8B5FA}"/>
              </a:ext>
            </a:extLst>
          </p:cNvPr>
          <p:cNvSpPr>
            <a:spLocks noGrp="1"/>
          </p:cNvSpPr>
          <p:nvPr>
            <p:ph type="title"/>
          </p:nvPr>
        </p:nvSpPr>
        <p:spPr>
          <a:xfrm>
            <a:off x="838200" y="416137"/>
            <a:ext cx="10515600" cy="1282674"/>
          </a:xfrm>
        </p:spPr>
        <p:txBody>
          <a:bodyPr>
            <a:normAutofit fontScale="90000"/>
          </a:bodyPr>
          <a:lstStyle/>
          <a:p>
            <a:r>
              <a:rPr lang="es-ES" dirty="0"/>
              <a:t>Los estudiantes exitosos en Running </a:t>
            </a:r>
            <a:r>
              <a:rPr lang="es-ES" dirty="0" err="1"/>
              <a:t>Start</a:t>
            </a:r>
            <a:r>
              <a:rPr lang="es-ES" dirty="0"/>
              <a:t> son...</a:t>
            </a:r>
            <a:endParaRPr lang="en-US" dirty="0"/>
          </a:p>
        </p:txBody>
      </p:sp>
    </p:spTree>
    <p:extLst>
      <p:ext uri="{BB962C8B-B14F-4D97-AF65-F5344CB8AC3E}">
        <p14:creationId xmlns:p14="http://schemas.microsoft.com/office/powerpoint/2010/main" val="31488651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18BC428-FB78-4CF6-886C-A76028678251}"/>
              </a:ext>
            </a:extLst>
          </p:cNvPr>
          <p:cNvSpPr>
            <a:spLocks noGrp="1"/>
          </p:cNvSpPr>
          <p:nvPr>
            <p:ph idx="1"/>
          </p:nvPr>
        </p:nvSpPr>
        <p:spPr>
          <a:xfrm>
            <a:off x="367990" y="1874038"/>
            <a:ext cx="11552663" cy="4671728"/>
          </a:xfrm>
        </p:spPr>
        <p:txBody>
          <a:bodyPr vert="horz" lIns="91440" tIns="45720" rIns="91440" bIns="45720" rtlCol="0" anchor="t">
            <a:normAutofit fontScale="62500" lnSpcReduction="20000"/>
          </a:bodyPr>
          <a:lstStyle/>
          <a:p>
            <a:r>
              <a:rPr lang="es-ES" sz="3700" dirty="0">
                <a:ea typeface="+mn-lt"/>
                <a:cs typeface="+mn-lt"/>
              </a:rPr>
              <a:t>Solicitar el programa.
Iniciar una reunión con el consejero de la escuela secundaria para planificar qué clases tomar.
Llevar el formulario al consejero escolar para que lo firme cada trimestre: esto paga la matrícula, no puede registrarse sin él.
</a:t>
            </a:r>
            <a:r>
              <a:rPr lang="es-ES" sz="3700" dirty="0" err="1">
                <a:ea typeface="+mn-lt"/>
                <a:cs typeface="+mn-lt"/>
              </a:rPr>
              <a:t>Regístrarse</a:t>
            </a:r>
            <a:r>
              <a:rPr lang="es-ES" sz="3700" dirty="0">
                <a:ea typeface="+mn-lt"/>
                <a:cs typeface="+mn-lt"/>
              </a:rPr>
              <a:t> para las clases a tiempo: encontrar las clases que desea/necesita en horarios que se adapten a su horario.
Planificar y estar al tanto de las fechas importantes (inicio del trimestre, plazos de inscripción, etc.)
Supervisar regularmente la comunicación por correo electrónico del </a:t>
            </a:r>
            <a:r>
              <a:rPr lang="es-ES" sz="3700" dirty="0" err="1">
                <a:ea typeface="+mn-lt"/>
                <a:cs typeface="+mn-lt"/>
              </a:rPr>
              <a:t>college</a:t>
            </a:r>
            <a:r>
              <a:rPr lang="es-ES" sz="3700" dirty="0">
                <a:ea typeface="+mn-lt"/>
                <a:cs typeface="+mn-lt"/>
              </a:rPr>
              <a:t> y la High School. 
Identificar cuándo necesitan apoyo del College  y usarlos.
Programar una reunión con el consejero de la escuela cada trimestre para asegurarse de que estén en camino de graduarse.</a:t>
            </a:r>
            <a:endParaRPr lang="en-US" sz="3700" dirty="0">
              <a:ea typeface="+mn-lt"/>
              <a:cs typeface="+mn-lt"/>
            </a:endParaRPr>
          </a:p>
          <a:p>
            <a:endParaRPr lang="en-US" dirty="0">
              <a:cs typeface="Calibri" panose="020F0502020204030204"/>
            </a:endParaRPr>
          </a:p>
          <a:p>
            <a:pPr marL="0" indent="0">
              <a:buNone/>
            </a:pPr>
            <a:endParaRPr lang="en-US" dirty="0">
              <a:cs typeface="Calibri" panose="020F0502020204030204"/>
            </a:endParaRPr>
          </a:p>
          <a:p>
            <a:endParaRPr lang="en-US" dirty="0">
              <a:cs typeface="Calibri" panose="020F0502020204030204"/>
            </a:endParaRPr>
          </a:p>
        </p:txBody>
      </p:sp>
      <p:sp>
        <p:nvSpPr>
          <p:cNvPr id="4" name="Wave 3">
            <a:extLst>
              <a:ext uri="{FF2B5EF4-FFF2-40B4-BE49-F238E27FC236}">
                <a16:creationId xmlns:a16="http://schemas.microsoft.com/office/drawing/2014/main" id="{B2017870-0107-47ED-8253-6D76E08B5C50}"/>
              </a:ext>
            </a:extLst>
          </p:cNvPr>
          <p:cNvSpPr/>
          <p:nvPr/>
        </p:nvSpPr>
        <p:spPr>
          <a:xfrm>
            <a:off x="758283" y="574288"/>
            <a:ext cx="9634654" cy="966372"/>
          </a:xfrm>
          <a:prstGeom prst="wav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71957E8-1E7A-4A98-825E-F8DA1EC8C7E4}"/>
              </a:ext>
            </a:extLst>
          </p:cNvPr>
          <p:cNvSpPr>
            <a:spLocks noGrp="1"/>
          </p:cNvSpPr>
          <p:nvPr>
            <p:ph type="title"/>
          </p:nvPr>
        </p:nvSpPr>
        <p:spPr>
          <a:xfrm>
            <a:off x="758283" y="37108"/>
            <a:ext cx="10604204" cy="1504185"/>
          </a:xfrm>
        </p:spPr>
        <p:txBody>
          <a:bodyPr>
            <a:normAutofit/>
          </a:bodyPr>
          <a:lstStyle/>
          <a:p>
            <a:br>
              <a:rPr lang="en-US" dirty="0"/>
            </a:br>
            <a:r>
              <a:rPr lang="es-ES" dirty="0"/>
              <a:t>Los estudiantes deben ser independientes</a:t>
            </a:r>
            <a:endParaRPr lang="en-US" dirty="0"/>
          </a:p>
        </p:txBody>
      </p:sp>
    </p:spTree>
    <p:extLst>
      <p:ext uri="{BB962C8B-B14F-4D97-AF65-F5344CB8AC3E}">
        <p14:creationId xmlns:p14="http://schemas.microsoft.com/office/powerpoint/2010/main" val="27483728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Wave 4">
            <a:extLst>
              <a:ext uri="{FF2B5EF4-FFF2-40B4-BE49-F238E27FC236}">
                <a16:creationId xmlns:a16="http://schemas.microsoft.com/office/drawing/2014/main" id="{3628AE21-975B-47B8-9B63-C5C708A4F9B7}"/>
              </a:ext>
            </a:extLst>
          </p:cNvPr>
          <p:cNvSpPr/>
          <p:nvPr/>
        </p:nvSpPr>
        <p:spPr>
          <a:xfrm>
            <a:off x="698500" y="647701"/>
            <a:ext cx="9436100" cy="1110809"/>
          </a:xfrm>
          <a:prstGeom prst="wav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3E62B31-5D2C-4831-9DC3-99F30A5B32E4}"/>
              </a:ext>
            </a:extLst>
          </p:cNvPr>
          <p:cNvSpPr>
            <a:spLocks noGrp="1"/>
          </p:cNvSpPr>
          <p:nvPr>
            <p:ph type="title"/>
          </p:nvPr>
        </p:nvSpPr>
        <p:spPr>
          <a:xfrm>
            <a:off x="839788" y="158311"/>
            <a:ext cx="9612312" cy="1600200"/>
          </a:xfrm>
        </p:spPr>
        <p:txBody>
          <a:bodyPr>
            <a:normAutofit/>
          </a:bodyPr>
          <a:lstStyle/>
          <a:p>
            <a:r>
              <a:rPr lang="es-CO" sz="4800" dirty="0"/>
              <a:t>Pasos para Running </a:t>
            </a:r>
            <a:r>
              <a:rPr lang="es-CO" sz="4800" dirty="0" err="1"/>
              <a:t>Start</a:t>
            </a:r>
            <a:r>
              <a:rPr lang="es-CO" sz="4800" dirty="0"/>
              <a:t> </a:t>
            </a:r>
          </a:p>
        </p:txBody>
      </p:sp>
      <p:sp>
        <p:nvSpPr>
          <p:cNvPr id="4" name="Text Placeholder 3">
            <a:extLst>
              <a:ext uri="{FF2B5EF4-FFF2-40B4-BE49-F238E27FC236}">
                <a16:creationId xmlns:a16="http://schemas.microsoft.com/office/drawing/2014/main" id="{9E983A72-DBB3-4204-BB0B-7FAC6B1757BD}"/>
              </a:ext>
            </a:extLst>
          </p:cNvPr>
          <p:cNvSpPr>
            <a:spLocks noGrp="1"/>
          </p:cNvSpPr>
          <p:nvPr>
            <p:ph type="body" sz="half" idx="2"/>
          </p:nvPr>
        </p:nvSpPr>
        <p:spPr>
          <a:xfrm>
            <a:off x="336550" y="2076010"/>
            <a:ext cx="11518900" cy="4451789"/>
          </a:xfrm>
        </p:spPr>
        <p:txBody>
          <a:bodyPr>
            <a:normAutofit lnSpcReduction="10000"/>
          </a:bodyPr>
          <a:lstStyle/>
          <a:p>
            <a:pPr marL="342900" indent="-342900">
              <a:buFont typeface="+mj-lt"/>
              <a:buAutoNum type="arabicPeriod"/>
            </a:pPr>
            <a:r>
              <a:rPr lang="es-CO" sz="2400" dirty="0"/>
              <a:t>El estudiante debe registrarse en  Running </a:t>
            </a:r>
            <a:r>
              <a:rPr lang="es-CO" sz="2400" dirty="0" err="1"/>
              <a:t>Start</a:t>
            </a:r>
            <a:r>
              <a:rPr lang="es-CO" sz="2400" dirty="0"/>
              <a:t> en el </a:t>
            </a:r>
            <a:r>
              <a:rPr lang="es-CO" sz="2400" dirty="0" err="1"/>
              <a:t>college</a:t>
            </a:r>
            <a:r>
              <a:rPr lang="es-CO" sz="2400" dirty="0"/>
              <a:t> de su elección.</a:t>
            </a:r>
          </a:p>
          <a:p>
            <a:pPr marL="342900" indent="-342900">
              <a:buFont typeface="+mj-lt"/>
              <a:buAutoNum type="arabicPeriod"/>
            </a:pPr>
            <a:r>
              <a:rPr lang="es-CO" sz="2400" dirty="0"/>
              <a:t>Al registrarse obtiene un ID de estudiante. </a:t>
            </a:r>
            <a:r>
              <a:rPr lang="es-CO" sz="2400" dirty="0" err="1"/>
              <a:t>Asegurese</a:t>
            </a:r>
            <a:r>
              <a:rPr lang="es-CO" sz="2400" dirty="0"/>
              <a:t> que lo obtenga. </a:t>
            </a:r>
          </a:p>
          <a:p>
            <a:pPr marL="342900" indent="-342900">
              <a:buFont typeface="+mj-lt"/>
              <a:buAutoNum type="arabicPeriod"/>
            </a:pPr>
            <a:r>
              <a:rPr lang="es-CO" sz="2400" dirty="0"/>
              <a:t>Llenar la forma de Running </a:t>
            </a:r>
            <a:r>
              <a:rPr lang="es-CO" sz="2400" dirty="0" err="1"/>
              <a:t>Start</a:t>
            </a:r>
            <a:r>
              <a:rPr lang="es-CO" sz="2400" dirty="0"/>
              <a:t> de la High School en donde preguntan además de nombre y apellido el ID del programa Running </a:t>
            </a:r>
            <a:r>
              <a:rPr lang="es-CO" sz="2400" dirty="0" err="1"/>
              <a:t>Start</a:t>
            </a:r>
            <a:r>
              <a:rPr lang="es-CO" sz="2400" dirty="0"/>
              <a:t> y se asegura que el consejero la firme. Esta forma es la que garantiza el pago de la matricula para las clases que tomaran en el </a:t>
            </a:r>
            <a:r>
              <a:rPr lang="es-CO" sz="2400" dirty="0" err="1"/>
              <a:t>college</a:t>
            </a:r>
            <a:r>
              <a:rPr lang="es-CO" sz="2400" dirty="0"/>
              <a:t>. </a:t>
            </a:r>
          </a:p>
          <a:p>
            <a:pPr marL="342900" indent="-342900">
              <a:buFont typeface="+mj-lt"/>
              <a:buAutoNum type="arabicPeriod"/>
            </a:pPr>
            <a:r>
              <a:rPr lang="es-CO" sz="2400" dirty="0"/>
              <a:t>Selecciona las clases y pregunta a su consejero escolar si su selección de las clases de </a:t>
            </a:r>
            <a:r>
              <a:rPr lang="es-CO" sz="2400" dirty="0" err="1"/>
              <a:t>college</a:t>
            </a:r>
            <a:r>
              <a:rPr lang="es-CO" sz="2400" dirty="0"/>
              <a:t> sirven para los requerimientos de graduación de High School.</a:t>
            </a:r>
          </a:p>
          <a:p>
            <a:pPr marL="342900" indent="-342900">
              <a:buFont typeface="+mj-lt"/>
              <a:buAutoNum type="arabicPeriod"/>
            </a:pPr>
            <a:endParaRPr lang="es-CO" sz="2400" dirty="0"/>
          </a:p>
          <a:p>
            <a:pPr marL="342900" indent="-342900">
              <a:buFont typeface="+mj-lt"/>
              <a:buAutoNum type="arabicPeriod"/>
            </a:pPr>
            <a:r>
              <a:rPr lang="es-CO" sz="2400" dirty="0"/>
              <a:t> Una vez que tienen esto, lo entregan en el </a:t>
            </a:r>
            <a:r>
              <a:rPr lang="es-CO" sz="2400" dirty="0" err="1"/>
              <a:t>college</a:t>
            </a:r>
            <a:r>
              <a:rPr lang="es-CO" sz="2400" dirty="0"/>
              <a:t>. </a:t>
            </a:r>
            <a:r>
              <a:rPr lang="es-CO" sz="2400" b="1" dirty="0">
                <a:highlight>
                  <a:srgbClr val="FFFF00"/>
                </a:highlight>
              </a:rPr>
              <a:t>OJO debe hacerse temprano porque las clases en el </a:t>
            </a:r>
            <a:r>
              <a:rPr lang="es-CO" sz="2400" b="1" dirty="0" err="1">
                <a:highlight>
                  <a:srgbClr val="FFFF00"/>
                </a:highlight>
              </a:rPr>
              <a:t>college</a:t>
            </a:r>
            <a:r>
              <a:rPr lang="es-CO" sz="2400" b="1" dirty="0">
                <a:highlight>
                  <a:srgbClr val="FFFF00"/>
                </a:highlight>
              </a:rPr>
              <a:t> se llenan rápido y van de acuerdo al orden en que los estudiantes se registran. </a:t>
            </a:r>
          </a:p>
          <a:p>
            <a:endParaRPr lang="en-US" dirty="0"/>
          </a:p>
        </p:txBody>
      </p:sp>
    </p:spTree>
    <p:extLst>
      <p:ext uri="{BB962C8B-B14F-4D97-AF65-F5344CB8AC3E}">
        <p14:creationId xmlns:p14="http://schemas.microsoft.com/office/powerpoint/2010/main" val="31218134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B1F44F2-29E1-4F05-89F7-190F8EC6BF14}"/>
              </a:ext>
            </a:extLst>
          </p:cNvPr>
          <p:cNvSpPr>
            <a:spLocks noGrp="1"/>
          </p:cNvSpPr>
          <p:nvPr>
            <p:ph idx="1"/>
          </p:nvPr>
        </p:nvSpPr>
        <p:spPr>
          <a:xfrm>
            <a:off x="600815" y="2087071"/>
            <a:ext cx="10990370" cy="4657884"/>
          </a:xfrm>
        </p:spPr>
        <p:txBody>
          <a:bodyPr vert="horz" lIns="91440" tIns="45720" rIns="91440" bIns="45720" rtlCol="0" anchor="t">
            <a:normAutofit fontScale="70000" lnSpcReduction="20000"/>
          </a:bodyPr>
          <a:lstStyle/>
          <a:p>
            <a:r>
              <a:rPr lang="es-ES" dirty="0">
                <a:cs typeface="Calibri"/>
              </a:rPr>
              <a:t>El consejero escolar especifica los requisitos de graduación necesarios y qué clases universitarias los cumplen, y puede ofrecer sugerencias sobre otras opciones de clases universitarias
El consejero escolar firma el formulario de inscripción (RSEVF) cada trimestre (el estudiante debe programar una cita y traer el formulario, luego enviar el formulario al College)</a:t>
            </a:r>
            <a:endParaRPr lang="en-US" dirty="0">
              <a:cs typeface="Calibri"/>
            </a:endParaRPr>
          </a:p>
          <a:p>
            <a:endParaRPr lang="en-US" dirty="0">
              <a:cs typeface="Calibri"/>
            </a:endParaRPr>
          </a:p>
          <a:p>
            <a:r>
              <a:rPr lang="es-ES" b="1" dirty="0"/>
              <a:t>La escuela paga la matrícula</a:t>
            </a:r>
            <a:r>
              <a:rPr lang="es-ES" dirty="0"/>
              <a:t>: el estudiante debe presentar el formulario RSEVF firmado para que el </a:t>
            </a:r>
            <a:r>
              <a:rPr lang="es-ES" dirty="0" err="1"/>
              <a:t>college</a:t>
            </a:r>
            <a:r>
              <a:rPr lang="es-ES" dirty="0"/>
              <a:t> reciba la matrícula.</a:t>
            </a:r>
          </a:p>
          <a:p>
            <a:endParaRPr lang="en-US" dirty="0"/>
          </a:p>
          <a:p>
            <a:pPr lvl="1"/>
            <a:r>
              <a:rPr lang="es-ES" dirty="0"/>
              <a:t>Si no se entregó el formulario del trimestre de invierno = no se pagara la matrícula del trimestre de invierno.</a:t>
            </a:r>
          </a:p>
          <a:p>
            <a:pPr marL="457200" lvl="1" indent="0">
              <a:buNone/>
            </a:pPr>
            <a:endParaRPr lang="en-US" strike="sngStrike" dirty="0">
              <a:solidFill>
                <a:schemeClr val="tx1">
                  <a:lumMod val="95000"/>
                  <a:lumOff val="5000"/>
                </a:schemeClr>
              </a:solidFill>
              <a:cs typeface="Calibri"/>
            </a:endParaRPr>
          </a:p>
          <a:p>
            <a:r>
              <a:rPr lang="es-ES" dirty="0">
                <a:ea typeface="+mn-lt"/>
                <a:cs typeface="+mn-lt"/>
              </a:rPr>
              <a:t>La escuela agregará las calificaciones del College al expediente académico de la High School, una vez que la universidad las envíe. Todas las calificaciones de Running </a:t>
            </a:r>
            <a:r>
              <a:rPr lang="es-ES" dirty="0" err="1">
                <a:ea typeface="+mn-lt"/>
                <a:cs typeface="+mn-lt"/>
              </a:rPr>
              <a:t>Start</a:t>
            </a:r>
            <a:r>
              <a:rPr lang="es-ES" dirty="0">
                <a:ea typeface="+mn-lt"/>
                <a:cs typeface="+mn-lt"/>
              </a:rPr>
              <a:t> recibidas deben ingresarse en la transcripción de HS, según la ley estatal</a:t>
            </a:r>
            <a:endParaRPr lang="en-US" dirty="0">
              <a:ea typeface="+mn-lt"/>
              <a:cs typeface="+mn-lt"/>
            </a:endParaRPr>
          </a:p>
          <a:p>
            <a:r>
              <a:rPr lang="es-ES" b="1" dirty="0">
                <a:ea typeface="+mn-lt"/>
                <a:cs typeface="+mn-lt"/>
              </a:rPr>
              <a:t>El consejero escolar no tiene acceso a la universidad en absoluto.  Puede apoyar a los estudiantes en la realización de sus tareas, no tiene ningún acceso o poder para hacerlo por ellos.</a:t>
            </a:r>
            <a:endParaRPr lang="en-US" dirty="0">
              <a:cs typeface="Calibri"/>
            </a:endParaRPr>
          </a:p>
        </p:txBody>
      </p:sp>
      <p:sp>
        <p:nvSpPr>
          <p:cNvPr id="4" name="Wave 3">
            <a:extLst>
              <a:ext uri="{FF2B5EF4-FFF2-40B4-BE49-F238E27FC236}">
                <a16:creationId xmlns:a16="http://schemas.microsoft.com/office/drawing/2014/main" id="{E374218F-F4C7-4CC1-A562-3DF658C531A9}"/>
              </a:ext>
            </a:extLst>
          </p:cNvPr>
          <p:cNvSpPr/>
          <p:nvPr/>
        </p:nvSpPr>
        <p:spPr>
          <a:xfrm>
            <a:off x="758283" y="574288"/>
            <a:ext cx="10337180" cy="966372"/>
          </a:xfrm>
          <a:prstGeom prst="wav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B94AFE5-3BB0-4DC3-88E8-D5AF26D17744}"/>
              </a:ext>
            </a:extLst>
          </p:cNvPr>
          <p:cNvSpPr>
            <a:spLocks noGrp="1"/>
          </p:cNvSpPr>
          <p:nvPr>
            <p:ph type="title"/>
          </p:nvPr>
        </p:nvSpPr>
        <p:spPr>
          <a:xfrm>
            <a:off x="838200" y="574288"/>
            <a:ext cx="10515600" cy="1282674"/>
          </a:xfrm>
        </p:spPr>
        <p:txBody>
          <a:bodyPr>
            <a:normAutofit fontScale="90000"/>
          </a:bodyPr>
          <a:lstStyle/>
          <a:p>
            <a:r>
              <a:rPr lang="es-ES" dirty="0"/>
              <a:t>Papel de la  High School y del consejero escolar</a:t>
            </a:r>
            <a:endParaRPr lang="en-US" dirty="0"/>
          </a:p>
        </p:txBody>
      </p:sp>
    </p:spTree>
    <p:extLst>
      <p:ext uri="{BB962C8B-B14F-4D97-AF65-F5344CB8AC3E}">
        <p14:creationId xmlns:p14="http://schemas.microsoft.com/office/powerpoint/2010/main" val="29092506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CD1EA46-A6AF-4D1D-AA46-353D8D9B53BF}"/>
              </a:ext>
            </a:extLst>
          </p:cNvPr>
          <p:cNvSpPr>
            <a:spLocks noGrp="1"/>
          </p:cNvSpPr>
          <p:nvPr>
            <p:ph idx="1"/>
          </p:nvPr>
        </p:nvSpPr>
        <p:spPr>
          <a:xfrm>
            <a:off x="482600" y="1940967"/>
            <a:ext cx="11709400" cy="4561433"/>
          </a:xfrm>
        </p:spPr>
        <p:txBody>
          <a:bodyPr vert="horz" lIns="91440" tIns="45720" rIns="91440" bIns="45720" rtlCol="0" anchor="t">
            <a:normAutofit fontScale="92500" lnSpcReduction="20000"/>
          </a:bodyPr>
          <a:lstStyle/>
          <a:p>
            <a:r>
              <a:rPr lang="es-ES" b="1" dirty="0"/>
              <a:t>Se comunica solo con el estudiante (no con la escuela secundaria ni con las familias) con respecto a la inscripción, los plazos, el rendimiento</a:t>
            </a:r>
            <a:endParaRPr lang="en-US" dirty="0"/>
          </a:p>
          <a:p>
            <a:r>
              <a:rPr lang="es-ES" dirty="0">
                <a:solidFill>
                  <a:schemeClr val="tx1">
                    <a:lumMod val="95000"/>
                    <a:lumOff val="5000"/>
                  </a:schemeClr>
                </a:solidFill>
                <a:cs typeface="Calibri"/>
              </a:rPr>
              <a:t>Los estudiantes de Running </a:t>
            </a:r>
            <a:r>
              <a:rPr lang="es-ES" dirty="0" err="1">
                <a:solidFill>
                  <a:schemeClr val="tx1">
                    <a:lumMod val="95000"/>
                    <a:lumOff val="5000"/>
                  </a:schemeClr>
                </a:solidFill>
                <a:cs typeface="Calibri"/>
              </a:rPr>
              <a:t>Start</a:t>
            </a:r>
            <a:r>
              <a:rPr lang="es-ES" dirty="0">
                <a:solidFill>
                  <a:schemeClr val="tx1">
                    <a:lumMod val="95000"/>
                    <a:lumOff val="5000"/>
                  </a:schemeClr>
                </a:solidFill>
                <a:cs typeface="Calibri"/>
              </a:rPr>
              <a:t> </a:t>
            </a:r>
            <a:r>
              <a:rPr lang="es-ES" b="1" dirty="0">
                <a:solidFill>
                  <a:schemeClr val="tx1">
                    <a:lumMod val="95000"/>
                    <a:lumOff val="5000"/>
                  </a:schemeClr>
                </a:solidFill>
                <a:cs typeface="Calibri"/>
              </a:rPr>
              <a:t>se consideran estudiantes regulares  de College </a:t>
            </a:r>
            <a:r>
              <a:rPr lang="es-ES" dirty="0">
                <a:solidFill>
                  <a:schemeClr val="tx1">
                    <a:lumMod val="95000"/>
                    <a:lumOff val="5000"/>
                  </a:schemeClr>
                </a:solidFill>
                <a:cs typeface="Calibri"/>
              </a:rPr>
              <a:t>(sin tratamiento especial)</a:t>
            </a:r>
            <a:endParaRPr lang="en-US" strike="sngStrike" dirty="0">
              <a:solidFill>
                <a:schemeClr val="tx1">
                  <a:lumMod val="95000"/>
                  <a:lumOff val="5000"/>
                </a:schemeClr>
              </a:solidFill>
            </a:endParaRPr>
          </a:p>
          <a:p>
            <a:r>
              <a:rPr lang="es-ES" dirty="0">
                <a:solidFill>
                  <a:schemeClr val="tx1">
                    <a:lumMod val="95000"/>
                    <a:lumOff val="5000"/>
                  </a:schemeClr>
                </a:solidFill>
              </a:rPr>
              <a:t>El College o la universidad NO comparte la siguiente información ni con la escuela ni con los padres sobre:</a:t>
            </a:r>
            <a:endParaRPr lang="en-US" dirty="0">
              <a:solidFill>
                <a:schemeClr val="tx1">
                  <a:lumMod val="95000"/>
                  <a:lumOff val="5000"/>
                </a:schemeClr>
              </a:solidFill>
            </a:endParaRPr>
          </a:p>
          <a:p>
            <a:pPr lvl="1"/>
            <a:r>
              <a:rPr lang="es-ES" dirty="0">
                <a:solidFill>
                  <a:schemeClr val="tx1">
                    <a:lumMod val="95000"/>
                    <a:lumOff val="5000"/>
                  </a:schemeClr>
                </a:solidFill>
              </a:rPr>
              <a:t>Asistencia
Calificaciones en curso
Comportamiento de los estudiantes, etc.</a:t>
            </a:r>
            <a:endParaRPr lang="en-US" dirty="0">
              <a:solidFill>
                <a:schemeClr val="tx1">
                  <a:lumMod val="95000"/>
                  <a:lumOff val="5000"/>
                </a:schemeClr>
              </a:solidFill>
            </a:endParaRPr>
          </a:p>
          <a:p>
            <a:pPr lvl="1"/>
            <a:endParaRPr lang="en-US" dirty="0">
              <a:solidFill>
                <a:schemeClr val="tx1">
                  <a:lumMod val="95000"/>
                  <a:lumOff val="5000"/>
                </a:schemeClr>
              </a:solidFill>
            </a:endParaRPr>
          </a:p>
          <a:p>
            <a:r>
              <a:rPr lang="es-ES" dirty="0">
                <a:solidFill>
                  <a:schemeClr val="tx1">
                    <a:lumMod val="95000"/>
                    <a:lumOff val="5000"/>
                  </a:schemeClr>
                </a:solidFill>
                <a:ea typeface="+mn-lt"/>
                <a:cs typeface="+mn-lt"/>
              </a:rPr>
              <a:t>Las universidades tienen servicios de apoyo, a los que pueden acceder los estudiantes inscritos en HS Running </a:t>
            </a:r>
            <a:r>
              <a:rPr lang="es-ES" dirty="0" err="1">
                <a:solidFill>
                  <a:schemeClr val="tx1">
                    <a:lumMod val="95000"/>
                    <a:lumOff val="5000"/>
                  </a:schemeClr>
                </a:solidFill>
                <a:ea typeface="+mn-lt"/>
                <a:cs typeface="+mn-lt"/>
              </a:rPr>
              <a:t>Start</a:t>
            </a:r>
            <a:r>
              <a:rPr lang="es-ES" dirty="0">
                <a:solidFill>
                  <a:schemeClr val="tx1">
                    <a:lumMod val="95000"/>
                    <a:lumOff val="5000"/>
                  </a:schemeClr>
                </a:solidFill>
                <a:ea typeface="+mn-lt"/>
                <a:cs typeface="+mn-lt"/>
              </a:rPr>
              <a:t>.
La universidad envía la calificación final al final del trimestre a la escuela secundaria.</a:t>
            </a:r>
            <a:endParaRPr lang="en-US" dirty="0">
              <a:cs typeface="Calibri"/>
            </a:endParaRPr>
          </a:p>
          <a:p>
            <a:pPr marL="118745" lvl="1" indent="-118745">
              <a:buNone/>
            </a:pPr>
            <a:endParaRPr lang="en-US" i="1" dirty="0">
              <a:ea typeface="Calibri"/>
              <a:cs typeface="Calibri"/>
            </a:endParaRPr>
          </a:p>
          <a:p>
            <a:pPr lvl="1"/>
            <a:endParaRPr lang="en-US" dirty="0">
              <a:cs typeface="Calibri"/>
            </a:endParaRPr>
          </a:p>
          <a:p>
            <a:pPr lvl="1"/>
            <a:endParaRPr lang="en-US" dirty="0">
              <a:cs typeface="Calibri"/>
            </a:endParaRPr>
          </a:p>
          <a:p>
            <a:pPr lvl="1"/>
            <a:endParaRPr lang="en-US" dirty="0">
              <a:cs typeface="Calibri"/>
            </a:endParaRPr>
          </a:p>
          <a:p>
            <a:endParaRPr lang="en-US" dirty="0">
              <a:cs typeface="Calibri"/>
            </a:endParaRPr>
          </a:p>
          <a:p>
            <a:endParaRPr lang="en-US" dirty="0">
              <a:cs typeface="Calibri"/>
            </a:endParaRPr>
          </a:p>
        </p:txBody>
      </p:sp>
      <p:sp>
        <p:nvSpPr>
          <p:cNvPr id="4" name="Wave 3">
            <a:extLst>
              <a:ext uri="{FF2B5EF4-FFF2-40B4-BE49-F238E27FC236}">
                <a16:creationId xmlns:a16="http://schemas.microsoft.com/office/drawing/2014/main" id="{4626EDEA-218B-4534-A0D8-72CBADB637F4}"/>
              </a:ext>
            </a:extLst>
          </p:cNvPr>
          <p:cNvSpPr/>
          <p:nvPr/>
        </p:nvSpPr>
        <p:spPr>
          <a:xfrm>
            <a:off x="758282" y="574288"/>
            <a:ext cx="10080703" cy="966372"/>
          </a:xfrm>
          <a:prstGeom prst="wav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D2CF904-5C34-4A68-B956-0E6DE2CF0CD6}"/>
              </a:ext>
            </a:extLst>
          </p:cNvPr>
          <p:cNvSpPr>
            <a:spLocks noGrp="1"/>
          </p:cNvSpPr>
          <p:nvPr>
            <p:ph type="title"/>
          </p:nvPr>
        </p:nvSpPr>
        <p:spPr>
          <a:xfrm>
            <a:off x="670932" y="574288"/>
            <a:ext cx="10515600" cy="1282674"/>
          </a:xfrm>
        </p:spPr>
        <p:txBody>
          <a:bodyPr>
            <a:normAutofit/>
          </a:bodyPr>
          <a:lstStyle/>
          <a:p>
            <a:r>
              <a:rPr lang="en-US" dirty="0" err="1"/>
              <a:t>Papel</a:t>
            </a:r>
            <a:r>
              <a:rPr lang="en-US" dirty="0"/>
              <a:t> del college que </a:t>
            </a:r>
            <a:r>
              <a:rPr lang="en-US" dirty="0" err="1"/>
              <a:t>ofrece</a:t>
            </a:r>
            <a:r>
              <a:rPr lang="en-US" dirty="0"/>
              <a:t> Running Start</a:t>
            </a:r>
          </a:p>
        </p:txBody>
      </p:sp>
    </p:spTree>
    <p:extLst>
      <p:ext uri="{BB962C8B-B14F-4D97-AF65-F5344CB8AC3E}">
        <p14:creationId xmlns:p14="http://schemas.microsoft.com/office/powerpoint/2010/main" val="32159303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AA7B5A0-C3DC-CD91-B42C-1267F7D92D97}"/>
              </a:ext>
            </a:extLst>
          </p:cNvPr>
          <p:cNvSpPr>
            <a:spLocks noGrp="1"/>
          </p:cNvSpPr>
          <p:nvPr>
            <p:ph idx="1"/>
          </p:nvPr>
        </p:nvSpPr>
        <p:spPr>
          <a:xfrm>
            <a:off x="145802" y="2064361"/>
            <a:ext cx="11900396" cy="4383723"/>
          </a:xfrm>
        </p:spPr>
        <p:txBody>
          <a:bodyPr vert="horz" lIns="91440" tIns="45720" rIns="91440" bIns="45720" rtlCol="0" anchor="t">
            <a:normAutofit fontScale="92500" lnSpcReduction="20000"/>
          </a:bodyPr>
          <a:lstStyle/>
          <a:p>
            <a:r>
              <a:rPr lang="es-ES" dirty="0">
                <a:cs typeface="Calibri"/>
              </a:rPr>
              <a:t>Ritmo rápido ya que una clase de 5 créditos cubre un año completo del plan de estudios de preparatoria/High School.
Las clases tienen más tareas/lectura que la secundaria
Los </a:t>
            </a:r>
            <a:r>
              <a:rPr lang="es-ES" dirty="0" err="1">
                <a:cs typeface="Calibri"/>
              </a:rPr>
              <a:t>colleges</a:t>
            </a:r>
            <a:r>
              <a:rPr lang="es-ES" dirty="0">
                <a:cs typeface="Calibri"/>
              </a:rPr>
              <a:t> informan que los estudiantes a menudo se muestran reacios a ponerse en contacto con la oficina de la universidad para obtener ayuda. 
</a:t>
            </a:r>
            <a:r>
              <a:rPr lang="es-ES" b="1" dirty="0">
                <a:cs typeface="Calibri"/>
              </a:rPr>
              <a:t>Los estudiantes no siempre se dan cuenta de que pueden reunirse con el asesor universitario para obtener orientación sobre los caminos y requisitos universitarios</a:t>
            </a:r>
            <a:r>
              <a:rPr lang="es-ES" dirty="0">
                <a:cs typeface="Calibri"/>
              </a:rPr>
              <a:t>. </a:t>
            </a:r>
            <a:r>
              <a:rPr lang="es-ES" b="1" dirty="0">
                <a:highlight>
                  <a:srgbClr val="FFFF00"/>
                </a:highlight>
                <a:cs typeface="Calibri"/>
              </a:rPr>
              <a:t>(Es decir pueden ir con un </a:t>
            </a:r>
            <a:r>
              <a:rPr lang="es-ES" b="1" dirty="0" err="1">
                <a:highlight>
                  <a:srgbClr val="FFFF00"/>
                </a:highlight>
                <a:cs typeface="Calibri"/>
              </a:rPr>
              <a:t>academic</a:t>
            </a:r>
            <a:r>
              <a:rPr lang="es-ES" b="1" dirty="0">
                <a:highlight>
                  <a:srgbClr val="FFFF00"/>
                </a:highlight>
                <a:cs typeface="Calibri"/>
              </a:rPr>
              <a:t> </a:t>
            </a:r>
            <a:r>
              <a:rPr lang="es-ES" b="1" dirty="0" err="1">
                <a:highlight>
                  <a:srgbClr val="FFFF00"/>
                </a:highlight>
                <a:cs typeface="Calibri"/>
              </a:rPr>
              <a:t>advisor</a:t>
            </a:r>
            <a:r>
              <a:rPr lang="es-ES" b="1" dirty="0">
                <a:highlight>
                  <a:srgbClr val="FFFF00"/>
                </a:highlight>
                <a:cs typeface="Calibri"/>
              </a:rPr>
              <a:t> y obtener orientación de las clases que les sirven para su carrera universitaria</a:t>
            </a:r>
            <a:r>
              <a:rPr lang="es-ES" dirty="0">
                <a:cs typeface="Calibri"/>
              </a:rPr>
              <a:t>)
Universidad en el sistema trimestral y la High School en el semestral.</a:t>
            </a:r>
            <a:endParaRPr lang="en-US" dirty="0"/>
          </a:p>
          <a:p>
            <a:pPr lvl="1"/>
            <a:r>
              <a:rPr lang="es-ES" dirty="0">
                <a:cs typeface="Calibri"/>
              </a:rPr>
              <a:t>Los descansos y las vacaciones (excepto las vacaciones de invierno en diciembre) no se alinean
No puede abandonar una clase e inscribirse fácilmente en la clase de la escuela secundaria</a:t>
            </a:r>
            <a:endParaRPr lang="en-US" dirty="0">
              <a:cs typeface="Calibri"/>
            </a:endParaRPr>
          </a:p>
        </p:txBody>
      </p:sp>
      <p:sp>
        <p:nvSpPr>
          <p:cNvPr id="4" name="Wave 3">
            <a:extLst>
              <a:ext uri="{FF2B5EF4-FFF2-40B4-BE49-F238E27FC236}">
                <a16:creationId xmlns:a16="http://schemas.microsoft.com/office/drawing/2014/main" id="{1DD5BD08-66CF-4E8A-9464-4B994C759C6E}"/>
              </a:ext>
            </a:extLst>
          </p:cNvPr>
          <p:cNvSpPr/>
          <p:nvPr/>
        </p:nvSpPr>
        <p:spPr>
          <a:xfrm>
            <a:off x="838200" y="681420"/>
            <a:ext cx="11045685" cy="966372"/>
          </a:xfrm>
          <a:prstGeom prst="wav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F4EAB66-96A9-4A43-1768-D99D35C64D5A}"/>
              </a:ext>
            </a:extLst>
          </p:cNvPr>
          <p:cNvSpPr>
            <a:spLocks noGrp="1"/>
          </p:cNvSpPr>
          <p:nvPr>
            <p:ph type="title"/>
          </p:nvPr>
        </p:nvSpPr>
        <p:spPr>
          <a:xfrm>
            <a:off x="838200" y="781687"/>
            <a:ext cx="10515600" cy="1282674"/>
          </a:xfrm>
        </p:spPr>
        <p:txBody>
          <a:bodyPr>
            <a:normAutofit fontScale="90000"/>
          </a:bodyPr>
          <a:lstStyle/>
          <a:p>
            <a:pPr algn="ctr"/>
            <a:r>
              <a:rPr lang="es-ES" dirty="0">
                <a:cs typeface="Calibri"/>
              </a:rPr>
              <a:t>Desafíos y sorpresas reportados por los estudiantes</a:t>
            </a:r>
            <a:endParaRPr lang="en-US" dirty="0">
              <a:cs typeface="Calibri"/>
            </a:endParaRPr>
          </a:p>
        </p:txBody>
      </p:sp>
    </p:spTree>
    <p:extLst>
      <p:ext uri="{BB962C8B-B14F-4D97-AF65-F5344CB8AC3E}">
        <p14:creationId xmlns:p14="http://schemas.microsoft.com/office/powerpoint/2010/main" val="11412591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Wave 3">
            <a:extLst>
              <a:ext uri="{FF2B5EF4-FFF2-40B4-BE49-F238E27FC236}">
                <a16:creationId xmlns:a16="http://schemas.microsoft.com/office/drawing/2014/main" id="{0A154B52-C162-4419-8392-AEA937518D5F}"/>
              </a:ext>
            </a:extLst>
          </p:cNvPr>
          <p:cNvSpPr/>
          <p:nvPr/>
        </p:nvSpPr>
        <p:spPr>
          <a:xfrm>
            <a:off x="758282" y="794796"/>
            <a:ext cx="10392317" cy="966372"/>
          </a:xfrm>
          <a:prstGeom prst="wav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D801777-C0A0-B842-571D-CAC75164A133}"/>
              </a:ext>
            </a:extLst>
          </p:cNvPr>
          <p:cNvSpPr>
            <a:spLocks noGrp="1"/>
          </p:cNvSpPr>
          <p:nvPr>
            <p:ph type="title"/>
          </p:nvPr>
        </p:nvSpPr>
        <p:spPr>
          <a:xfrm>
            <a:off x="918118" y="917216"/>
            <a:ext cx="10515600" cy="1282674"/>
          </a:xfrm>
        </p:spPr>
        <p:txBody>
          <a:bodyPr>
            <a:normAutofit fontScale="90000"/>
          </a:bodyPr>
          <a:lstStyle/>
          <a:p>
            <a:pPr algn="ctr"/>
            <a:r>
              <a:rPr lang="es-ES" dirty="0">
                <a:cs typeface="Calibri"/>
              </a:rPr>
              <a:t>¿Cómo pueden las familias monitorear el progreso y las calificaciones?</a:t>
            </a:r>
            <a:endParaRPr lang="en-US" dirty="0"/>
          </a:p>
        </p:txBody>
      </p:sp>
      <p:sp>
        <p:nvSpPr>
          <p:cNvPr id="3" name="Content Placeholder 2">
            <a:extLst>
              <a:ext uri="{FF2B5EF4-FFF2-40B4-BE49-F238E27FC236}">
                <a16:creationId xmlns:a16="http://schemas.microsoft.com/office/drawing/2014/main" id="{BF260F80-D3F5-CAF4-915A-513BD230D35C}"/>
              </a:ext>
            </a:extLst>
          </p:cNvPr>
          <p:cNvSpPr>
            <a:spLocks noGrp="1"/>
          </p:cNvSpPr>
          <p:nvPr>
            <p:ph idx="1"/>
          </p:nvPr>
        </p:nvSpPr>
        <p:spPr>
          <a:xfrm>
            <a:off x="215900" y="2288818"/>
            <a:ext cx="11798300" cy="4115107"/>
          </a:xfrm>
        </p:spPr>
        <p:txBody>
          <a:bodyPr vert="horz" lIns="91440" tIns="45720" rIns="91440" bIns="45720" rtlCol="0" anchor="t">
            <a:normAutofit fontScale="77500" lnSpcReduction="20000"/>
          </a:bodyPr>
          <a:lstStyle/>
          <a:p>
            <a:r>
              <a:rPr lang="es-ES" sz="3200" b="1" dirty="0">
                <a:cs typeface="Calibri"/>
              </a:rPr>
              <a:t>Debe pedirle a su estudiante que le muestre.</a:t>
            </a:r>
          </a:p>
          <a:p>
            <a:endParaRPr lang="en-US" sz="3200" b="1" dirty="0">
              <a:ea typeface="Calibri"/>
              <a:cs typeface="Calibri"/>
            </a:endParaRPr>
          </a:p>
          <a:p>
            <a:pPr lvl="1"/>
            <a:r>
              <a:rPr lang="en-US" dirty="0">
                <a:cs typeface="Calibri"/>
              </a:rPr>
              <a:t>Running Start </a:t>
            </a:r>
            <a:r>
              <a:rPr lang="es-ES" dirty="0">
                <a:cs typeface="Calibri"/>
              </a:rPr>
              <a:t>clases no están en HS </a:t>
            </a:r>
            <a:r>
              <a:rPr lang="es-ES" dirty="0" err="1">
                <a:cs typeface="Calibri"/>
              </a:rPr>
              <a:t>Canvas</a:t>
            </a:r>
            <a:endParaRPr lang="en-US" dirty="0">
              <a:cs typeface="Calibri"/>
            </a:endParaRPr>
          </a:p>
          <a:p>
            <a:pPr lvl="1"/>
            <a:r>
              <a:rPr lang="en-US" dirty="0">
                <a:cs typeface="Calibri"/>
              </a:rPr>
              <a:t>Running Start </a:t>
            </a:r>
            <a:r>
              <a:rPr lang="es-ES" dirty="0">
                <a:cs typeface="Calibri"/>
              </a:rPr>
              <a:t>asistencia no aparece en Acceso Familiar</a:t>
            </a:r>
            <a:endParaRPr lang="en-US" dirty="0">
              <a:cs typeface="Calibri"/>
            </a:endParaRPr>
          </a:p>
          <a:p>
            <a:r>
              <a:rPr lang="es-ES" dirty="0">
                <a:ea typeface="Calibri"/>
                <a:cs typeface="Calibri"/>
              </a:rPr>
              <a:t>La escuela no tiene acceso a la calificación del estudiante hasta que el College envíe la calificación final</a:t>
            </a:r>
          </a:p>
          <a:p>
            <a:r>
              <a:rPr lang="es-ES" dirty="0">
                <a:ea typeface="Calibri"/>
                <a:cs typeface="Calibri"/>
              </a:rPr>
              <a:t>.</a:t>
            </a:r>
            <a:r>
              <a:rPr lang="en-US" dirty="0">
                <a:ea typeface="Calibri"/>
                <a:cs typeface="Calibri"/>
              </a:rPr>
              <a:t> </a:t>
            </a:r>
            <a:r>
              <a:rPr lang="es-ES" sz="2200" i="1" dirty="0">
                <a:ea typeface="Calibri"/>
                <a:cs typeface="Calibri"/>
              </a:rPr>
              <a:t>* La escuela secundaria no tiene una visión sobre el progreso de los estudiantes, solo obtiene la calificación final en las clases.</a:t>
            </a:r>
            <a:endParaRPr lang="en-US" dirty="0">
              <a:cs typeface="Calibri"/>
            </a:endParaRPr>
          </a:p>
          <a:p>
            <a:r>
              <a:rPr lang="es-ES" dirty="0">
                <a:cs typeface="Calibri"/>
              </a:rPr>
              <a:t>Después de cada trimestre, las familias pueden consultar Family Access para ver las calificaciones finales una vez que se publiquen (pueden tardar algunas semanas en aparecer).
Las transcripciones de la High School incluirán las calificaciones finales una vez publicadas.
Los estudiantes son responsables de compartir el progreso y las calificaciones con las familias.</a:t>
            </a:r>
            <a:endParaRPr lang="en-US" dirty="0">
              <a:cs typeface="Calibri"/>
            </a:endParaRPr>
          </a:p>
        </p:txBody>
      </p:sp>
    </p:spTree>
    <p:extLst>
      <p:ext uri="{BB962C8B-B14F-4D97-AF65-F5344CB8AC3E}">
        <p14:creationId xmlns:p14="http://schemas.microsoft.com/office/powerpoint/2010/main" val="30907201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Wave 3">
            <a:extLst>
              <a:ext uri="{FF2B5EF4-FFF2-40B4-BE49-F238E27FC236}">
                <a16:creationId xmlns:a16="http://schemas.microsoft.com/office/drawing/2014/main" id="{0FCA8BA3-CEB4-4062-9BCF-45AAA25DC3D5}"/>
              </a:ext>
            </a:extLst>
          </p:cNvPr>
          <p:cNvSpPr/>
          <p:nvPr/>
        </p:nvSpPr>
        <p:spPr>
          <a:xfrm>
            <a:off x="758283" y="574288"/>
            <a:ext cx="8251902" cy="966372"/>
          </a:xfrm>
          <a:prstGeom prst="wav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894966D-CAF7-D76A-E2F6-EEFF6A7974B0}"/>
              </a:ext>
            </a:extLst>
          </p:cNvPr>
          <p:cNvSpPr>
            <a:spLocks noGrp="1"/>
          </p:cNvSpPr>
          <p:nvPr>
            <p:ph type="title"/>
          </p:nvPr>
        </p:nvSpPr>
        <p:spPr>
          <a:xfrm>
            <a:off x="838200" y="574288"/>
            <a:ext cx="10515600" cy="1282674"/>
          </a:xfrm>
        </p:spPr>
        <p:txBody>
          <a:bodyPr/>
          <a:lstStyle/>
          <a:p>
            <a:r>
              <a:rPr lang="es-ES" dirty="0">
                <a:cs typeface="Calibri"/>
              </a:rPr>
              <a:t>Estudiantes con IEP o 504</a:t>
            </a:r>
            <a:endParaRPr lang="en-US" dirty="0"/>
          </a:p>
        </p:txBody>
      </p:sp>
      <p:sp>
        <p:nvSpPr>
          <p:cNvPr id="3" name="Content Placeholder 2">
            <a:extLst>
              <a:ext uri="{FF2B5EF4-FFF2-40B4-BE49-F238E27FC236}">
                <a16:creationId xmlns:a16="http://schemas.microsoft.com/office/drawing/2014/main" id="{7C34D8A1-13CE-B3D2-3050-85A07539AF1D}"/>
              </a:ext>
            </a:extLst>
          </p:cNvPr>
          <p:cNvSpPr>
            <a:spLocks noGrp="1"/>
          </p:cNvSpPr>
          <p:nvPr>
            <p:ph idx="1"/>
          </p:nvPr>
        </p:nvSpPr>
        <p:spPr>
          <a:xfrm>
            <a:off x="266700" y="2271527"/>
            <a:ext cx="11087100" cy="3538723"/>
          </a:xfrm>
        </p:spPr>
        <p:txBody>
          <a:bodyPr vert="horz" lIns="91440" tIns="45720" rIns="91440" bIns="45720" rtlCol="0" anchor="t">
            <a:normAutofit fontScale="92500" lnSpcReduction="10000"/>
          </a:bodyPr>
          <a:lstStyle/>
          <a:p>
            <a:r>
              <a:rPr lang="es-ES" dirty="0">
                <a:ea typeface="+mn-lt"/>
                <a:cs typeface="+mn-lt"/>
              </a:rPr>
              <a:t>Los estudiantes que buscan adaptaciones </a:t>
            </a:r>
            <a:r>
              <a:rPr lang="es-ES" b="1" dirty="0">
                <a:ea typeface="+mn-lt"/>
                <a:cs typeface="+mn-lt"/>
              </a:rPr>
              <a:t>deben presentar una solicitud </a:t>
            </a:r>
            <a:r>
              <a:rPr lang="es-ES" dirty="0">
                <a:ea typeface="+mn-lt"/>
                <a:cs typeface="+mn-lt"/>
              </a:rPr>
              <a:t>en el College: El College determina los apoyos en su propio campus
</a:t>
            </a:r>
            <a:r>
              <a:rPr lang="es-ES" dirty="0" err="1">
                <a:ea typeface="+mn-lt"/>
                <a:cs typeface="+mn-lt"/>
              </a:rPr>
              <a:t>Comuniquese</a:t>
            </a:r>
            <a:r>
              <a:rPr lang="es-ES" dirty="0">
                <a:ea typeface="+mn-lt"/>
                <a:cs typeface="+mn-lt"/>
              </a:rPr>
              <a:t> con la oficina de servicios para necesidades especiales  del  College  con mucha anticipación a las fechas límite publicadas para presentar la solicitud
El College puede requerir documentación como parte de la solicitud. 
Estudiantes con un IEP: comiencen por hablar sobre Running </a:t>
            </a:r>
            <a:r>
              <a:rPr lang="es-ES" dirty="0" err="1">
                <a:ea typeface="+mn-lt"/>
                <a:cs typeface="+mn-lt"/>
              </a:rPr>
              <a:t>Start</a:t>
            </a:r>
            <a:r>
              <a:rPr lang="es-ES" dirty="0">
                <a:ea typeface="+mn-lt"/>
                <a:cs typeface="+mn-lt"/>
              </a:rPr>
              <a:t> con el equipo del IEP de la escuela con mucha anticipación.  El equipo del IEP puede proporcionar apoyo y orientación adicionales.</a:t>
            </a:r>
            <a:endParaRPr lang="en-US" dirty="0">
              <a:cs typeface="Calibri"/>
            </a:endParaRPr>
          </a:p>
        </p:txBody>
      </p:sp>
    </p:spTree>
    <p:extLst>
      <p:ext uri="{BB962C8B-B14F-4D97-AF65-F5344CB8AC3E}">
        <p14:creationId xmlns:p14="http://schemas.microsoft.com/office/powerpoint/2010/main" val="27228242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4A131F-C56D-DC48-37E1-A9B030B69470}"/>
              </a:ext>
            </a:extLst>
          </p:cNvPr>
          <p:cNvSpPr>
            <a:spLocks noGrp="1"/>
          </p:cNvSpPr>
          <p:nvPr>
            <p:ph type="title"/>
          </p:nvPr>
        </p:nvSpPr>
        <p:spPr/>
        <p:txBody>
          <a:bodyPr/>
          <a:lstStyle/>
          <a:p>
            <a:r>
              <a:rPr lang="en-US" dirty="0">
                <a:ea typeface="Calibri"/>
                <a:cs typeface="Calibri"/>
              </a:rPr>
              <a:t>Running Start  de </a:t>
            </a:r>
            <a:r>
              <a:rPr lang="en-US" dirty="0" err="1">
                <a:ea typeface="Calibri"/>
                <a:cs typeface="Calibri"/>
              </a:rPr>
              <a:t>verano</a:t>
            </a:r>
            <a:endParaRPr lang="en-US" dirty="0"/>
          </a:p>
        </p:txBody>
      </p:sp>
      <p:sp>
        <p:nvSpPr>
          <p:cNvPr id="3" name="Content Placeholder 2">
            <a:extLst>
              <a:ext uri="{FF2B5EF4-FFF2-40B4-BE49-F238E27FC236}">
                <a16:creationId xmlns:a16="http://schemas.microsoft.com/office/drawing/2014/main" id="{A02EA374-33BE-DA22-1525-90801E21A29D}"/>
              </a:ext>
            </a:extLst>
          </p:cNvPr>
          <p:cNvSpPr>
            <a:spLocks noGrp="1"/>
          </p:cNvSpPr>
          <p:nvPr>
            <p:ph idx="1"/>
          </p:nvPr>
        </p:nvSpPr>
        <p:spPr>
          <a:xfrm>
            <a:off x="520700" y="2531826"/>
            <a:ext cx="11226800" cy="3968750"/>
          </a:xfrm>
        </p:spPr>
        <p:txBody>
          <a:bodyPr vert="horz" lIns="91440" tIns="45720" rIns="91440" bIns="45720" rtlCol="0" anchor="t">
            <a:normAutofit fontScale="85000" lnSpcReduction="10000"/>
          </a:bodyPr>
          <a:lstStyle/>
          <a:p>
            <a:r>
              <a:rPr lang="es-ES" dirty="0">
                <a:ea typeface="Calibri"/>
                <a:cs typeface="Calibri"/>
              </a:rPr>
              <a:t>Trimestre más corto: 8 semanas en lugar de 11 semanas, 10 créditos es una carga completa
Todos los estudiantes de 10º grado calificarán para hasta 10 créditos, considere comenzar con 5 créditos (año completo de contenido de  preparatoria/ High School de nivel universitario en 8 semanas).
Estudiantes de 11º grado: muchos calificarán para hasta 10 créditos, pero depende.</a:t>
            </a:r>
            <a:endParaRPr lang="en-US" dirty="0">
              <a:ea typeface="Calibri"/>
              <a:cs typeface="Calibri"/>
            </a:endParaRPr>
          </a:p>
          <a:p>
            <a:pPr lvl="1">
              <a:buFont typeface="Courier New" panose="020B0604020202020204" pitchFamily="34" charset="0"/>
              <a:buChar char="o"/>
            </a:pPr>
            <a:r>
              <a:rPr lang="es-ES" dirty="0">
                <a:ea typeface="Calibri"/>
                <a:cs typeface="Calibri"/>
              </a:rPr>
              <a:t>Los juniors que no hayan hecho Running </a:t>
            </a:r>
            <a:r>
              <a:rPr lang="es-ES" dirty="0" err="1">
                <a:ea typeface="Calibri"/>
                <a:cs typeface="Calibri"/>
              </a:rPr>
              <a:t>Start</a:t>
            </a:r>
            <a:r>
              <a:rPr lang="es-ES" dirty="0">
                <a:ea typeface="Calibri"/>
                <a:cs typeface="Calibri"/>
              </a:rPr>
              <a:t> este año calificarán para 10 créditos.
Los juniors en Running </a:t>
            </a:r>
            <a:r>
              <a:rPr lang="es-ES" dirty="0" err="1">
                <a:ea typeface="Calibri"/>
                <a:cs typeface="Calibri"/>
              </a:rPr>
              <a:t>Start</a:t>
            </a:r>
            <a:r>
              <a:rPr lang="es-ES" dirty="0">
                <a:ea typeface="Calibri"/>
                <a:cs typeface="Calibri"/>
              </a:rPr>
              <a:t> consultar con el consejero para ver qué fondos quedan.</a:t>
            </a:r>
            <a:endParaRPr lang="en-US" dirty="0">
              <a:ea typeface="Calibri"/>
              <a:cs typeface="Calibri"/>
            </a:endParaRPr>
          </a:p>
          <a:p>
            <a:r>
              <a:rPr lang="en-US" dirty="0" err="1">
                <a:ea typeface="Calibri"/>
                <a:cs typeface="Calibri"/>
              </a:rPr>
              <a:t>Estudiantes</a:t>
            </a:r>
            <a:r>
              <a:rPr lang="en-US" dirty="0">
                <a:ea typeface="Calibri"/>
                <a:cs typeface="Calibri"/>
              </a:rPr>
              <a:t> de 12º </a:t>
            </a:r>
            <a:r>
              <a:rPr lang="en-US" dirty="0" err="1">
                <a:ea typeface="Calibri"/>
                <a:cs typeface="Calibri"/>
              </a:rPr>
              <a:t>grado</a:t>
            </a:r>
            <a:endParaRPr lang="en-US" dirty="0">
              <a:ea typeface="Calibri"/>
              <a:cs typeface="Calibri"/>
            </a:endParaRPr>
          </a:p>
          <a:p>
            <a:pPr lvl="1">
              <a:buFont typeface="Courier New" panose="020B0604020202020204" pitchFamily="34" charset="0"/>
              <a:buChar char="o"/>
            </a:pPr>
            <a:r>
              <a:rPr lang="es-ES" dirty="0">
                <a:ea typeface="Calibri"/>
                <a:cs typeface="Calibri"/>
              </a:rPr>
              <a:t>Aquellos que no sean elegibles para graduarse en junio pueden calificar para el Summer Running </a:t>
            </a:r>
            <a:r>
              <a:rPr lang="es-ES" dirty="0" err="1">
                <a:ea typeface="Calibri"/>
                <a:cs typeface="Calibri"/>
              </a:rPr>
              <a:t>Start</a:t>
            </a:r>
            <a:r>
              <a:rPr lang="es-ES" dirty="0">
                <a:ea typeface="Calibri"/>
                <a:cs typeface="Calibri"/>
              </a:rPr>
              <a:t>, ¡lo que podría permitirles la opción de matrícula gratuita para graduarse en agosto!</a:t>
            </a:r>
            <a:endParaRPr lang="en-US" dirty="0">
              <a:ea typeface="Calibri"/>
              <a:cs typeface="Calibri"/>
            </a:endParaRPr>
          </a:p>
        </p:txBody>
      </p:sp>
    </p:spTree>
    <p:extLst>
      <p:ext uri="{BB962C8B-B14F-4D97-AF65-F5344CB8AC3E}">
        <p14:creationId xmlns:p14="http://schemas.microsoft.com/office/powerpoint/2010/main" val="36279120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78518A-0C4E-3A8D-D4AA-C0FD22C6D86E}"/>
              </a:ext>
            </a:extLst>
          </p:cNvPr>
          <p:cNvSpPr>
            <a:spLocks noGrp="1"/>
          </p:cNvSpPr>
          <p:nvPr>
            <p:ph type="title"/>
          </p:nvPr>
        </p:nvSpPr>
        <p:spPr/>
        <p:txBody>
          <a:bodyPr/>
          <a:lstStyle/>
          <a:p>
            <a:r>
              <a:rPr lang="es-ES" dirty="0">
                <a:ea typeface="Calibri"/>
                <a:cs typeface="Calibri"/>
              </a:rPr>
              <a:t>Próximos pasos (para verano U otoño)</a:t>
            </a:r>
            <a:endParaRPr lang="en-US" dirty="0"/>
          </a:p>
        </p:txBody>
      </p:sp>
      <p:sp>
        <p:nvSpPr>
          <p:cNvPr id="3" name="Content Placeholder 2">
            <a:extLst>
              <a:ext uri="{FF2B5EF4-FFF2-40B4-BE49-F238E27FC236}">
                <a16:creationId xmlns:a16="http://schemas.microsoft.com/office/drawing/2014/main" id="{0844A6A9-0390-49A3-1B84-288F69F41971}"/>
              </a:ext>
            </a:extLst>
          </p:cNvPr>
          <p:cNvSpPr>
            <a:spLocks noGrp="1"/>
          </p:cNvSpPr>
          <p:nvPr>
            <p:ph idx="1"/>
          </p:nvPr>
        </p:nvSpPr>
        <p:spPr>
          <a:xfrm>
            <a:off x="469900" y="2817627"/>
            <a:ext cx="11163300" cy="3538723"/>
          </a:xfrm>
        </p:spPr>
        <p:txBody>
          <a:bodyPr vert="horz" lIns="91440" tIns="45720" rIns="91440" bIns="45720" rtlCol="0" anchor="t">
            <a:normAutofit fontScale="92500" lnSpcReduction="10000"/>
          </a:bodyPr>
          <a:lstStyle/>
          <a:p>
            <a:pPr marL="514350" indent="-514350">
              <a:buAutoNum type="arabicPeriod"/>
            </a:pPr>
            <a:r>
              <a:rPr lang="es-ES" dirty="0">
                <a:ea typeface="Calibri"/>
                <a:cs typeface="Calibri"/>
              </a:rPr>
              <a:t>Visite los sitios web de los </a:t>
            </a:r>
            <a:r>
              <a:rPr lang="es-ES" dirty="0" err="1">
                <a:ea typeface="Calibri"/>
                <a:cs typeface="Calibri"/>
              </a:rPr>
              <a:t>colleges</a:t>
            </a:r>
            <a:r>
              <a:rPr lang="es-ES" dirty="0">
                <a:ea typeface="Calibri"/>
                <a:cs typeface="Calibri"/>
              </a:rPr>
              <a:t> para obtener información sobre sus sesiones informativas, procesos de inscripción y cronogramas. 
Visite la página de inicio de carrera en el sitio web de Consejería para obtener más detalles sobre cómo prepararse para inscribirse, expectativas, plazos
Inicie el proceso de inscripción con College.
</a:t>
            </a:r>
            <a:r>
              <a:rPr lang="es-ES" b="1" u="sng" dirty="0">
                <a:ea typeface="Calibri"/>
                <a:cs typeface="Calibri"/>
              </a:rPr>
              <a:t>LUEGO, </a:t>
            </a:r>
            <a:r>
              <a:rPr lang="es-ES" dirty="0">
                <a:ea typeface="Calibri"/>
                <a:cs typeface="Calibri"/>
              </a:rPr>
              <a:t>a finales de abril/principios de mayo, programe una cita con el consejero para firmar el formulario.
Llene el formulario en  el College y regístrese (mediados de mayo a principios de junio)</a:t>
            </a:r>
            <a:endParaRPr lang="en-US" dirty="0">
              <a:ea typeface="Calibri"/>
              <a:cs typeface="Calibri"/>
            </a:endParaRPr>
          </a:p>
        </p:txBody>
      </p:sp>
    </p:spTree>
    <p:extLst>
      <p:ext uri="{BB962C8B-B14F-4D97-AF65-F5344CB8AC3E}">
        <p14:creationId xmlns:p14="http://schemas.microsoft.com/office/powerpoint/2010/main" val="23312270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Wave 4">
            <a:extLst>
              <a:ext uri="{FF2B5EF4-FFF2-40B4-BE49-F238E27FC236}">
                <a16:creationId xmlns:a16="http://schemas.microsoft.com/office/drawing/2014/main" id="{4EC5AFF1-EFA3-401C-B91F-305D7171FE1C}"/>
              </a:ext>
            </a:extLst>
          </p:cNvPr>
          <p:cNvSpPr/>
          <p:nvPr/>
        </p:nvSpPr>
        <p:spPr>
          <a:xfrm>
            <a:off x="761721" y="726732"/>
            <a:ext cx="10392317" cy="966372"/>
          </a:xfrm>
          <a:prstGeom prst="wav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AE0D972-54BB-61B4-7E06-9C371BAD79A6}"/>
              </a:ext>
            </a:extLst>
          </p:cNvPr>
          <p:cNvSpPr>
            <a:spLocks noGrp="1"/>
          </p:cNvSpPr>
          <p:nvPr>
            <p:ph type="title"/>
          </p:nvPr>
        </p:nvSpPr>
        <p:spPr>
          <a:xfrm>
            <a:off x="761721" y="1287247"/>
            <a:ext cx="11076665" cy="1282674"/>
          </a:xfrm>
        </p:spPr>
        <p:txBody>
          <a:bodyPr>
            <a:normAutofit fontScale="90000"/>
          </a:bodyPr>
          <a:lstStyle/>
          <a:p>
            <a:r>
              <a:rPr lang="es-ES" sz="3600" b="1" dirty="0">
                <a:ea typeface="+mj-lt"/>
                <a:cs typeface="+mj-lt"/>
              </a:rPr>
              <a:t>Sesión de información para estudiantes y familias Verano y otoño de 2025 Trimestre Bellevue College</a:t>
            </a:r>
            <a:br>
              <a:rPr lang="es-ES" sz="3600" b="1">
                <a:ea typeface="+mj-lt"/>
                <a:cs typeface="+mj-lt"/>
              </a:rPr>
            </a:br>
            <a:r>
              <a:rPr lang="en-US" sz="2000">
                <a:ea typeface="+mj-lt"/>
                <a:cs typeface="+mj-lt"/>
              </a:rPr>
              <a:t>These information sessions are for students that are currently a sophomore or junior in high school and a parent/guardian.</a:t>
            </a:r>
            <a:r>
              <a:rPr lang="en-US" sz="2000" dirty="0">
                <a:ea typeface="+mj-lt"/>
                <a:cs typeface="+mj-lt"/>
              </a:rPr>
              <a:t> </a:t>
            </a:r>
            <a:r>
              <a:rPr lang="en-US" sz="2000" dirty="0">
                <a:ea typeface="+mj-lt"/>
                <a:cs typeface="+mj-lt"/>
                <a:hlinkClick r:id="rId2"/>
              </a:rPr>
              <a:t>Running Start (RS) Information Session Schedule :: Running Start (bellevuecollege.edu)</a:t>
            </a:r>
            <a:endParaRPr lang="en-US" sz="2000" dirty="0">
              <a:ea typeface="+mj-lt"/>
              <a:cs typeface="+mj-lt"/>
            </a:endParaRPr>
          </a:p>
          <a:p>
            <a:endParaRPr lang="en-US" dirty="0">
              <a:ea typeface="Calibri" panose="020F0502020204030204"/>
              <a:cs typeface="Calibri"/>
            </a:endParaRPr>
          </a:p>
        </p:txBody>
      </p:sp>
      <p:sp>
        <p:nvSpPr>
          <p:cNvPr id="3" name="Content Placeholder 2">
            <a:extLst>
              <a:ext uri="{FF2B5EF4-FFF2-40B4-BE49-F238E27FC236}">
                <a16:creationId xmlns:a16="http://schemas.microsoft.com/office/drawing/2014/main" id="{384F7C84-D8E1-33CA-A709-39A325AC33AD}"/>
              </a:ext>
            </a:extLst>
          </p:cNvPr>
          <p:cNvSpPr>
            <a:spLocks noGrp="1"/>
          </p:cNvSpPr>
          <p:nvPr>
            <p:ph idx="1"/>
          </p:nvPr>
        </p:nvSpPr>
        <p:spPr/>
        <p:txBody>
          <a:bodyPr vert="horz" lIns="91440" tIns="45720" rIns="91440" bIns="45720" rtlCol="0" anchor="t">
            <a:normAutofit lnSpcReduction="10000"/>
          </a:bodyPr>
          <a:lstStyle/>
          <a:p>
            <a:pPr>
              <a:buNone/>
            </a:pPr>
            <a:r>
              <a:rPr lang="en-US" b="1" dirty="0" err="1">
                <a:ea typeface="+mn-lt"/>
                <a:cs typeface="+mn-lt"/>
              </a:rPr>
              <a:t>Próximas</a:t>
            </a:r>
            <a:r>
              <a:rPr lang="en-US" b="1" dirty="0">
                <a:ea typeface="+mn-lt"/>
                <a:cs typeface="+mn-lt"/>
              </a:rPr>
              <a:t> </a:t>
            </a:r>
            <a:r>
              <a:rPr lang="en-US" b="1" dirty="0" err="1">
                <a:ea typeface="+mn-lt"/>
                <a:cs typeface="+mn-lt"/>
              </a:rPr>
              <a:t>fechas</a:t>
            </a:r>
            <a:r>
              <a:rPr lang="en-US" b="1" dirty="0">
                <a:ea typeface="+mn-lt"/>
                <a:cs typeface="+mn-lt"/>
              </a:rPr>
              <a:t> de los </a:t>
            </a:r>
            <a:r>
              <a:rPr lang="en-US" b="1" dirty="0" err="1">
                <a:ea typeface="+mn-lt"/>
                <a:cs typeface="+mn-lt"/>
              </a:rPr>
              <a:t>sábados</a:t>
            </a:r>
            <a:r>
              <a:rPr lang="en-US" b="1" dirty="0">
                <a:ea typeface="+mn-lt"/>
                <a:cs typeface="+mn-lt"/>
              </a:rPr>
              <a:t>:</a:t>
            </a:r>
          </a:p>
          <a:p>
            <a:r>
              <a:rPr lang="es-ES" b="1" dirty="0">
                <a:ea typeface="+mn-lt"/>
                <a:cs typeface="+mn-lt"/>
              </a:rPr>
              <a:t>29 de marzo: 10 a.m. y 1 p.m. – en persona</a:t>
            </a:r>
            <a:r>
              <a:rPr lang="en-US" dirty="0">
                <a:ea typeface="+mn-lt"/>
                <a:cs typeface="+mn-lt"/>
              </a:rPr>
              <a:t> </a:t>
            </a:r>
            <a:r>
              <a:rPr lang="en-US" u="sng" dirty="0" err="1">
                <a:ea typeface="+mn-lt"/>
                <a:cs typeface="+mn-lt"/>
                <a:hlinkClick r:id="rId3"/>
              </a:rPr>
              <a:t>Registro</a:t>
            </a:r>
            <a:r>
              <a:rPr lang="en-US" u="sng" dirty="0">
                <a:ea typeface="+mn-lt"/>
                <a:cs typeface="+mn-lt"/>
                <a:hlinkClick r:id="rId3"/>
              </a:rPr>
              <a:t> para </a:t>
            </a:r>
            <a:r>
              <a:rPr lang="en-US" u="sng" dirty="0" err="1">
                <a:ea typeface="+mn-lt"/>
                <a:cs typeface="+mn-lt"/>
                <a:hlinkClick r:id="rId3"/>
              </a:rPr>
              <a:t>esta</a:t>
            </a:r>
            <a:r>
              <a:rPr lang="en-US" u="sng" dirty="0">
                <a:ea typeface="+mn-lt"/>
                <a:cs typeface="+mn-lt"/>
                <a:hlinkClick r:id="rId3"/>
              </a:rPr>
              <a:t> </a:t>
            </a:r>
            <a:r>
              <a:rPr lang="en-US" u="sng" dirty="0" err="1">
                <a:ea typeface="+mn-lt"/>
                <a:cs typeface="+mn-lt"/>
                <a:hlinkClick r:id="rId3"/>
              </a:rPr>
              <a:t>sesion</a:t>
            </a:r>
            <a:endParaRPr lang="en-US" u="sng" dirty="0">
              <a:ea typeface="+mn-lt"/>
              <a:cs typeface="+mn-lt"/>
            </a:endParaRPr>
          </a:p>
          <a:p>
            <a:r>
              <a:rPr lang="es-ES" b="1" dirty="0">
                <a:ea typeface="Calibri"/>
                <a:cs typeface="Calibri"/>
              </a:rPr>
              <a:t>5 de abril: 10am – Equipos (en línea</a:t>
            </a:r>
            <a:r>
              <a:rPr lang="en-US" dirty="0">
                <a:ea typeface="Calibri"/>
                <a:cs typeface="Calibri"/>
              </a:rPr>
              <a:t>) </a:t>
            </a:r>
            <a:r>
              <a:rPr lang="en-US" dirty="0" err="1">
                <a:ea typeface="Calibri"/>
                <a:cs typeface="Calibri"/>
                <a:hlinkClick r:id="rId4"/>
              </a:rPr>
              <a:t>Unase</a:t>
            </a:r>
            <a:r>
              <a:rPr lang="en-US" dirty="0">
                <a:ea typeface="Calibri"/>
                <a:cs typeface="Calibri"/>
                <a:hlinkClick r:id="rId4"/>
              </a:rPr>
              <a:t> </a:t>
            </a:r>
            <a:r>
              <a:rPr lang="en-US" dirty="0" err="1">
                <a:ea typeface="Calibri"/>
                <a:cs typeface="Calibri"/>
                <a:hlinkClick r:id="rId4"/>
              </a:rPr>
              <a:t>aqui</a:t>
            </a:r>
            <a:endParaRPr lang="en-US" dirty="0">
              <a:ea typeface="Calibri"/>
              <a:cs typeface="Calibri"/>
            </a:endParaRPr>
          </a:p>
          <a:p>
            <a:r>
              <a:rPr lang="es-ES" b="1" dirty="0">
                <a:ea typeface="+mn-lt"/>
                <a:cs typeface="+mn-lt"/>
              </a:rPr>
              <a:t>19 de abril: 10 a.m. y 1 p.m. – en persona</a:t>
            </a:r>
            <a:r>
              <a:rPr lang="en-US" dirty="0">
                <a:ea typeface="+mn-lt"/>
                <a:cs typeface="+mn-lt"/>
              </a:rPr>
              <a:t> </a:t>
            </a:r>
            <a:r>
              <a:rPr lang="en-US" dirty="0" err="1">
                <a:ea typeface="+mn-lt"/>
                <a:cs typeface="+mn-lt"/>
                <a:hlinkClick r:id="rId5"/>
              </a:rPr>
              <a:t>Registro</a:t>
            </a:r>
            <a:r>
              <a:rPr lang="en-US" dirty="0">
                <a:ea typeface="+mn-lt"/>
                <a:cs typeface="+mn-lt"/>
                <a:hlinkClick r:id="rId5"/>
              </a:rPr>
              <a:t> para </a:t>
            </a:r>
            <a:r>
              <a:rPr lang="en-US" dirty="0" err="1">
                <a:ea typeface="+mn-lt"/>
                <a:cs typeface="+mn-lt"/>
                <a:hlinkClick r:id="rId5"/>
              </a:rPr>
              <a:t>esta</a:t>
            </a:r>
            <a:r>
              <a:rPr lang="en-US" dirty="0">
                <a:ea typeface="+mn-lt"/>
                <a:cs typeface="+mn-lt"/>
                <a:hlinkClick r:id="rId5"/>
              </a:rPr>
              <a:t> </a:t>
            </a:r>
            <a:r>
              <a:rPr lang="en-US" dirty="0" err="1">
                <a:ea typeface="+mn-lt"/>
                <a:cs typeface="+mn-lt"/>
                <a:hlinkClick r:id="rId5"/>
              </a:rPr>
              <a:t>sesion</a:t>
            </a:r>
            <a:endParaRPr lang="en-US" dirty="0">
              <a:ea typeface="+mn-lt"/>
              <a:cs typeface="+mn-lt"/>
              <a:hlinkClick r:id="rId5"/>
            </a:endParaRPr>
          </a:p>
          <a:p>
            <a:r>
              <a:rPr lang="es-ES" b="1" dirty="0">
                <a:ea typeface="+mn-lt"/>
                <a:cs typeface="+mn-lt"/>
              </a:rPr>
              <a:t>3 de mayo: 9 a.m. y 1 p.m. – en persona</a:t>
            </a:r>
            <a:r>
              <a:rPr lang="en-US" dirty="0">
                <a:ea typeface="+mn-lt"/>
                <a:cs typeface="+mn-lt"/>
              </a:rPr>
              <a:t> </a:t>
            </a:r>
            <a:r>
              <a:rPr lang="en-US" dirty="0" err="1">
                <a:ea typeface="+mn-lt"/>
                <a:cs typeface="+mn-lt"/>
                <a:hlinkClick r:id="rId6"/>
              </a:rPr>
              <a:t>Registro</a:t>
            </a:r>
            <a:r>
              <a:rPr lang="en-US" dirty="0">
                <a:ea typeface="+mn-lt"/>
                <a:cs typeface="+mn-lt"/>
                <a:hlinkClick r:id="rId6"/>
              </a:rPr>
              <a:t> para </a:t>
            </a:r>
            <a:r>
              <a:rPr lang="en-US" dirty="0" err="1">
                <a:ea typeface="+mn-lt"/>
                <a:cs typeface="+mn-lt"/>
                <a:hlinkClick r:id="rId6"/>
              </a:rPr>
              <a:t>esta</a:t>
            </a:r>
            <a:r>
              <a:rPr lang="en-US" dirty="0">
                <a:ea typeface="+mn-lt"/>
                <a:cs typeface="+mn-lt"/>
                <a:hlinkClick r:id="rId6"/>
              </a:rPr>
              <a:t> </a:t>
            </a:r>
            <a:r>
              <a:rPr lang="en-US" dirty="0" err="1">
                <a:ea typeface="+mn-lt"/>
                <a:cs typeface="+mn-lt"/>
                <a:hlinkClick r:id="rId6"/>
              </a:rPr>
              <a:t>sesion</a:t>
            </a:r>
            <a:endParaRPr lang="en-US" dirty="0">
              <a:ea typeface="+mn-lt"/>
              <a:cs typeface="+mn-lt"/>
              <a:hlinkClick r:id="rId6"/>
            </a:endParaRPr>
          </a:p>
          <a:p>
            <a:r>
              <a:rPr lang="es-ES" b="1" dirty="0">
                <a:ea typeface="+mn-lt"/>
                <a:cs typeface="+mn-lt"/>
              </a:rPr>
              <a:t>17 de mayo: 9 a.m. y 1 p.m. – en persona</a:t>
            </a:r>
            <a:r>
              <a:rPr lang="en-US" dirty="0">
                <a:ea typeface="+mn-lt"/>
                <a:cs typeface="+mn-lt"/>
              </a:rPr>
              <a:t> </a:t>
            </a:r>
            <a:r>
              <a:rPr lang="en-US" dirty="0" err="1">
                <a:ea typeface="+mn-lt"/>
                <a:cs typeface="+mn-lt"/>
                <a:hlinkClick r:id="rId7"/>
              </a:rPr>
              <a:t>Registro</a:t>
            </a:r>
            <a:r>
              <a:rPr lang="en-US" dirty="0">
                <a:ea typeface="+mn-lt"/>
                <a:cs typeface="+mn-lt"/>
                <a:hlinkClick r:id="rId7"/>
              </a:rPr>
              <a:t> para </a:t>
            </a:r>
            <a:r>
              <a:rPr lang="en-US" dirty="0" err="1">
                <a:ea typeface="+mn-lt"/>
                <a:cs typeface="+mn-lt"/>
                <a:hlinkClick r:id="rId7"/>
              </a:rPr>
              <a:t>esta</a:t>
            </a:r>
            <a:r>
              <a:rPr lang="en-US" dirty="0">
                <a:ea typeface="+mn-lt"/>
                <a:cs typeface="+mn-lt"/>
                <a:hlinkClick r:id="rId7"/>
              </a:rPr>
              <a:t> </a:t>
            </a:r>
            <a:r>
              <a:rPr lang="en-US" dirty="0" err="1">
                <a:ea typeface="+mn-lt"/>
                <a:cs typeface="+mn-lt"/>
                <a:hlinkClick r:id="rId7"/>
              </a:rPr>
              <a:t>sesion</a:t>
            </a:r>
            <a:endParaRPr lang="en-US" dirty="0">
              <a:ea typeface="+mn-lt"/>
              <a:cs typeface="+mn-lt"/>
              <a:hlinkClick r:id="rId7"/>
            </a:endParaRPr>
          </a:p>
          <a:p>
            <a:r>
              <a:rPr lang="es-ES" b="1" dirty="0">
                <a:ea typeface="Calibri" panose="020F0502020204030204"/>
                <a:cs typeface="Calibri" panose="020F0502020204030204"/>
              </a:rPr>
              <a:t>7 de junio: 10am – Equipos (online) </a:t>
            </a:r>
            <a:r>
              <a:rPr lang="en-US" dirty="0" err="1">
                <a:ea typeface="Calibri" panose="020F0502020204030204"/>
                <a:cs typeface="Calibri" panose="020F0502020204030204"/>
                <a:hlinkClick r:id="rId8"/>
              </a:rPr>
              <a:t>Unase</a:t>
            </a:r>
            <a:r>
              <a:rPr lang="en-US" dirty="0">
                <a:ea typeface="Calibri" panose="020F0502020204030204"/>
                <a:cs typeface="Calibri" panose="020F0502020204030204"/>
                <a:hlinkClick r:id="rId8"/>
              </a:rPr>
              <a:t> </a:t>
            </a:r>
            <a:r>
              <a:rPr lang="en-US" dirty="0" err="1">
                <a:ea typeface="Calibri" panose="020F0502020204030204"/>
                <a:cs typeface="Calibri" panose="020F0502020204030204"/>
                <a:hlinkClick r:id="rId8"/>
              </a:rPr>
              <a:t>aqui</a:t>
            </a:r>
            <a:endParaRPr lang="en-US" dirty="0">
              <a:ea typeface="Calibri" panose="020F0502020204030204"/>
              <a:cs typeface="Calibri" panose="020F0502020204030204"/>
              <a:hlinkClick r:id="rId8"/>
            </a:endParaRPr>
          </a:p>
          <a:p>
            <a:pPr>
              <a:buNone/>
            </a:pPr>
            <a:endParaRPr lang="en-US" dirty="0">
              <a:ea typeface="Calibri" panose="020F0502020204030204"/>
              <a:cs typeface="Calibri" panose="020F0502020204030204"/>
            </a:endParaRPr>
          </a:p>
          <a:p>
            <a:pPr marL="0" indent="0">
              <a:buNone/>
            </a:pPr>
            <a:endParaRPr lang="en-US" dirty="0">
              <a:ea typeface="Calibri" panose="020F0502020204030204"/>
              <a:cs typeface="Calibri" panose="020F0502020204030204"/>
            </a:endParaRPr>
          </a:p>
        </p:txBody>
      </p:sp>
    </p:spTree>
    <p:extLst>
      <p:ext uri="{BB962C8B-B14F-4D97-AF65-F5344CB8AC3E}">
        <p14:creationId xmlns:p14="http://schemas.microsoft.com/office/powerpoint/2010/main" val="8330995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361CC1-61BE-2DD8-9A02-7721447BF32A}"/>
              </a:ext>
            </a:extLst>
          </p:cNvPr>
          <p:cNvSpPr>
            <a:spLocks noGrp="1"/>
          </p:cNvSpPr>
          <p:nvPr>
            <p:ph type="title"/>
          </p:nvPr>
        </p:nvSpPr>
        <p:spPr/>
        <p:txBody>
          <a:bodyPr/>
          <a:lstStyle/>
          <a:p>
            <a:r>
              <a:rPr lang="en-US" dirty="0" err="1">
                <a:cs typeface="Calibri"/>
              </a:rPr>
              <a:t>Recursos</a:t>
            </a:r>
            <a:r>
              <a:rPr lang="en-US" dirty="0">
                <a:cs typeface="Calibri"/>
              </a:rPr>
              <a:t> </a:t>
            </a:r>
            <a:r>
              <a:rPr lang="en-US" dirty="0" err="1">
                <a:cs typeface="Calibri"/>
              </a:rPr>
              <a:t>adicionales</a:t>
            </a:r>
            <a:endParaRPr lang="en-US" dirty="0"/>
          </a:p>
        </p:txBody>
      </p:sp>
      <p:sp>
        <p:nvSpPr>
          <p:cNvPr id="3" name="Content Placeholder 2">
            <a:extLst>
              <a:ext uri="{FF2B5EF4-FFF2-40B4-BE49-F238E27FC236}">
                <a16:creationId xmlns:a16="http://schemas.microsoft.com/office/drawing/2014/main" id="{15BC4B5C-48A6-0B0F-208E-13E32AF5C128}"/>
              </a:ext>
            </a:extLst>
          </p:cNvPr>
          <p:cNvSpPr>
            <a:spLocks noGrp="1"/>
          </p:cNvSpPr>
          <p:nvPr>
            <p:ph idx="1"/>
          </p:nvPr>
        </p:nvSpPr>
        <p:spPr>
          <a:xfrm>
            <a:off x="516367" y="2817627"/>
            <a:ext cx="11123407" cy="3538723"/>
          </a:xfrm>
        </p:spPr>
        <p:txBody>
          <a:bodyPr vert="horz" lIns="91440" tIns="45720" rIns="91440" bIns="45720" rtlCol="0" anchor="t">
            <a:normAutofit/>
          </a:bodyPr>
          <a:lstStyle/>
          <a:p>
            <a:r>
              <a:rPr lang="en-US" dirty="0">
                <a:ea typeface="+mn-lt"/>
                <a:cs typeface="+mn-lt"/>
              </a:rPr>
              <a:t>IHS:</a:t>
            </a:r>
            <a:r>
              <a:rPr lang="en-US" sz="2400" dirty="0">
                <a:ea typeface="+mn-lt"/>
                <a:cs typeface="+mn-lt"/>
              </a:rPr>
              <a:t> </a:t>
            </a:r>
            <a:r>
              <a:rPr lang="en-US" sz="2400" dirty="0">
                <a:ea typeface="+mn-lt"/>
                <a:cs typeface="+mn-lt"/>
                <a:hlinkClick r:id="rId2"/>
              </a:rPr>
              <a:t>https://issaquahhigh.isd411.org/student-life/counseling/running-start</a:t>
            </a:r>
            <a:r>
              <a:rPr lang="en-US" sz="2400" dirty="0">
                <a:ea typeface="+mn-lt"/>
                <a:cs typeface="+mn-lt"/>
              </a:rPr>
              <a:t> </a:t>
            </a:r>
            <a:endParaRPr lang="en-US" sz="2400" u="sng" dirty="0">
              <a:ea typeface="Calibri"/>
              <a:cs typeface="Calibri" panose="020F0502020204030204"/>
            </a:endParaRPr>
          </a:p>
          <a:p>
            <a:r>
              <a:rPr lang="en-US" dirty="0">
                <a:ea typeface="+mn-lt"/>
                <a:cs typeface="+mn-lt"/>
              </a:rPr>
              <a:t>SHS: </a:t>
            </a:r>
            <a:r>
              <a:rPr lang="en-US" sz="2400" dirty="0">
                <a:ea typeface="+mn-lt"/>
                <a:cs typeface="+mn-lt"/>
                <a:hlinkClick r:id="rId3"/>
              </a:rPr>
              <a:t>https://skyline.isd411.org/student-life/counseling/running-start</a:t>
            </a:r>
            <a:r>
              <a:rPr lang="en-US" sz="2400" dirty="0">
                <a:ea typeface="+mn-lt"/>
                <a:cs typeface="+mn-lt"/>
              </a:rPr>
              <a:t> </a:t>
            </a:r>
            <a:endParaRPr lang="en-US" sz="2400" u="sng" dirty="0">
              <a:ea typeface="Calibri"/>
              <a:cs typeface="Calibri"/>
            </a:endParaRPr>
          </a:p>
          <a:p>
            <a:r>
              <a:rPr lang="en-US" dirty="0">
                <a:ea typeface="+mn-lt"/>
                <a:cs typeface="+mn-lt"/>
              </a:rPr>
              <a:t>LHS: </a:t>
            </a:r>
            <a:r>
              <a:rPr lang="en-US" sz="2400" dirty="0">
                <a:ea typeface="+mn-lt"/>
                <a:cs typeface="+mn-lt"/>
                <a:hlinkClick r:id="rId4"/>
              </a:rPr>
              <a:t>https://liberty.isd411.org/student-life/counseling/running-start</a:t>
            </a:r>
            <a:r>
              <a:rPr lang="en-US" sz="2400" dirty="0">
                <a:ea typeface="+mn-lt"/>
                <a:cs typeface="+mn-lt"/>
              </a:rPr>
              <a:t> </a:t>
            </a:r>
            <a:endParaRPr lang="en-US" sz="2400" u="sng" dirty="0">
              <a:ea typeface="Calibri"/>
              <a:cs typeface="Calibri"/>
            </a:endParaRPr>
          </a:p>
          <a:p>
            <a:r>
              <a:rPr lang="en-US" dirty="0">
                <a:ea typeface="+mn-lt"/>
                <a:cs typeface="+mn-lt"/>
                <a:hlinkClick r:id="rId5"/>
              </a:rPr>
              <a:t>OSPI Running Start site</a:t>
            </a:r>
            <a:endParaRPr lang="en-US" dirty="0">
              <a:ea typeface="+mn-lt"/>
              <a:cs typeface="+mn-lt"/>
            </a:endParaRPr>
          </a:p>
          <a:p>
            <a:r>
              <a:rPr lang="en-US" dirty="0">
                <a:ea typeface="+mn-lt"/>
                <a:cs typeface="+mn-lt"/>
                <a:hlinkClick r:id="rId6"/>
              </a:rPr>
              <a:t>OSPI Running Start FAQs October 2024</a:t>
            </a:r>
            <a:endParaRPr lang="en-US" dirty="0"/>
          </a:p>
        </p:txBody>
      </p:sp>
    </p:spTree>
    <p:extLst>
      <p:ext uri="{BB962C8B-B14F-4D97-AF65-F5344CB8AC3E}">
        <p14:creationId xmlns:p14="http://schemas.microsoft.com/office/powerpoint/2010/main" val="39468733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Recursos</a:t>
            </a:r>
            <a:r>
              <a:rPr lang="en-US" dirty="0"/>
              <a:t> </a:t>
            </a:r>
            <a:r>
              <a:rPr lang="en-US" dirty="0" err="1"/>
              <a:t>adicionales</a:t>
            </a:r>
            <a:endParaRPr lang="en-US" dirty="0"/>
          </a:p>
        </p:txBody>
      </p:sp>
      <p:sp>
        <p:nvSpPr>
          <p:cNvPr id="3" name="Content Placeholder 2"/>
          <p:cNvSpPr>
            <a:spLocks noGrp="1"/>
          </p:cNvSpPr>
          <p:nvPr>
            <p:ph idx="1"/>
          </p:nvPr>
        </p:nvSpPr>
        <p:spPr>
          <a:xfrm>
            <a:off x="838200" y="2571079"/>
            <a:ext cx="10515600" cy="3785272"/>
          </a:xfrm>
        </p:spPr>
        <p:txBody>
          <a:bodyPr vert="horz" lIns="91440" tIns="45720" rIns="91440" bIns="45720" rtlCol="0" anchor="t">
            <a:normAutofit fontScale="92500" lnSpcReduction="20000"/>
          </a:bodyPr>
          <a:lstStyle/>
          <a:p>
            <a:r>
              <a:rPr lang="en-US"/>
              <a:t>Bellevue College </a:t>
            </a:r>
          </a:p>
          <a:p>
            <a:pPr lvl="1"/>
            <a:r>
              <a:rPr lang="en-US">
                <a:hlinkClick r:id="rId2"/>
              </a:rPr>
              <a:t>Running Start</a:t>
            </a:r>
            <a:r>
              <a:rPr lang="en-US"/>
              <a:t>, </a:t>
            </a:r>
            <a:r>
              <a:rPr lang="en-US">
                <a:hlinkClick r:id="rId3"/>
              </a:rPr>
              <a:t>Course Catalog</a:t>
            </a:r>
          </a:p>
          <a:p>
            <a:r>
              <a:rPr lang="en-US"/>
              <a:t>CWU – Sammamish</a:t>
            </a:r>
          </a:p>
          <a:p>
            <a:pPr lvl="1"/>
            <a:r>
              <a:rPr lang="en-US">
                <a:hlinkClick r:id="rId4"/>
              </a:rPr>
              <a:t>Running Start</a:t>
            </a:r>
          </a:p>
          <a:p>
            <a:r>
              <a:rPr lang="en-US"/>
              <a:t>Lake Washington Institute of Technology</a:t>
            </a:r>
          </a:p>
          <a:p>
            <a:pPr lvl="1"/>
            <a:r>
              <a:rPr lang="en-US">
                <a:hlinkClick r:id="rId5"/>
              </a:rPr>
              <a:t>Running Start</a:t>
            </a:r>
            <a:r>
              <a:rPr lang="en-US"/>
              <a:t>, </a:t>
            </a:r>
            <a:r>
              <a:rPr lang="en-US">
                <a:hlinkClick r:id="rId6"/>
              </a:rPr>
              <a:t>Course Catalog</a:t>
            </a:r>
            <a:endParaRPr lang="en-US"/>
          </a:p>
          <a:p>
            <a:r>
              <a:rPr lang="en-US"/>
              <a:t>Renton Technical College</a:t>
            </a:r>
          </a:p>
          <a:p>
            <a:pPr lvl="1"/>
            <a:r>
              <a:rPr lang="en-US">
                <a:hlinkClick r:id="rId7"/>
              </a:rPr>
              <a:t>Running Start</a:t>
            </a:r>
            <a:r>
              <a:rPr lang="en-US"/>
              <a:t>, </a:t>
            </a:r>
            <a:r>
              <a:rPr lang="en-US">
                <a:hlinkClick r:id="rId8"/>
              </a:rPr>
              <a:t>Course Catalog</a:t>
            </a:r>
            <a:endParaRPr lang="en-US"/>
          </a:p>
          <a:p>
            <a:r>
              <a:rPr lang="en-US"/>
              <a:t>Green River Community College</a:t>
            </a:r>
          </a:p>
          <a:p>
            <a:pPr lvl="1"/>
            <a:r>
              <a:rPr lang="en-US">
                <a:hlinkClick r:id="rId9"/>
              </a:rPr>
              <a:t>Running Start</a:t>
            </a:r>
            <a:r>
              <a:rPr lang="en-US"/>
              <a:t>, </a:t>
            </a:r>
            <a:r>
              <a:rPr lang="en-US">
                <a:hlinkClick r:id="rId10"/>
              </a:rPr>
              <a:t>Course Catalog</a:t>
            </a:r>
            <a:endParaRPr lang="en-US"/>
          </a:p>
        </p:txBody>
      </p:sp>
    </p:spTree>
    <p:extLst>
      <p:ext uri="{BB962C8B-B14F-4D97-AF65-F5344CB8AC3E}">
        <p14:creationId xmlns:p14="http://schemas.microsoft.com/office/powerpoint/2010/main" val="109034137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71DCAF-3E3D-4BDE-A9F8-11632BA9E8E5}"/>
              </a:ext>
            </a:extLst>
          </p:cNvPr>
          <p:cNvSpPr>
            <a:spLocks noGrp="1"/>
          </p:cNvSpPr>
          <p:nvPr>
            <p:ph type="title"/>
          </p:nvPr>
        </p:nvSpPr>
        <p:spPr>
          <a:xfrm>
            <a:off x="831850" y="1718598"/>
            <a:ext cx="10515600" cy="2028715"/>
          </a:xfrm>
        </p:spPr>
        <p:txBody>
          <a:bodyPr/>
          <a:lstStyle/>
          <a:p>
            <a:r>
              <a:rPr lang="en-US" dirty="0">
                <a:cs typeface="Calibri"/>
              </a:rPr>
              <a:t>¡Gracias!</a:t>
            </a:r>
            <a:br>
              <a:rPr lang="en-US" dirty="0">
                <a:cs typeface="Calibri"/>
              </a:rPr>
            </a:br>
            <a:endParaRPr lang="en-US" dirty="0"/>
          </a:p>
        </p:txBody>
      </p:sp>
      <p:sp>
        <p:nvSpPr>
          <p:cNvPr id="3" name="Text Placeholder 2">
            <a:extLst>
              <a:ext uri="{FF2B5EF4-FFF2-40B4-BE49-F238E27FC236}">
                <a16:creationId xmlns:a16="http://schemas.microsoft.com/office/drawing/2014/main" id="{9F35C2B8-66FF-4D9E-800C-24D65129B554}"/>
              </a:ext>
            </a:extLst>
          </p:cNvPr>
          <p:cNvSpPr>
            <a:spLocks noGrp="1"/>
          </p:cNvSpPr>
          <p:nvPr>
            <p:ph type="body" idx="1"/>
          </p:nvPr>
        </p:nvSpPr>
        <p:spPr>
          <a:xfrm>
            <a:off x="355600" y="4048975"/>
            <a:ext cx="11062734" cy="2287279"/>
          </a:xfrm>
        </p:spPr>
        <p:txBody>
          <a:bodyPr vert="horz" lIns="91440" tIns="45720" rIns="91440" bIns="45720" rtlCol="0" anchor="t">
            <a:normAutofit/>
          </a:bodyPr>
          <a:lstStyle/>
          <a:p>
            <a:r>
              <a:rPr lang="en-US" b="1" dirty="0" err="1">
                <a:solidFill>
                  <a:schemeClr val="tx1"/>
                </a:solidFill>
                <a:cs typeface="Calibri"/>
              </a:rPr>
              <a:t>Estudiantes</a:t>
            </a:r>
            <a:r>
              <a:rPr lang="en-US" b="1" dirty="0">
                <a:solidFill>
                  <a:schemeClr val="tx1"/>
                </a:solidFill>
                <a:cs typeface="Calibri"/>
              </a:rPr>
              <a:t> de High School</a:t>
            </a:r>
            <a:r>
              <a:rPr lang="en-US" dirty="0">
                <a:solidFill>
                  <a:schemeClr val="tx1"/>
                </a:solidFill>
                <a:cs typeface="Calibri"/>
              </a:rPr>
              <a:t>– </a:t>
            </a:r>
            <a:r>
              <a:rPr lang="es-ES" dirty="0">
                <a:solidFill>
                  <a:schemeClr val="tx1"/>
                </a:solidFill>
                <a:cs typeface="Calibri"/>
              </a:rPr>
              <a:t>seleccionen un horario completo de clases de HS para el próximo año durante el proceso de solicitud del curso.  Las solicitudes se pueden ajustar más adelante, una vez que se haya registrado con éxito para el trimestre de otoño.</a:t>
            </a:r>
            <a:endParaRPr lang="en-US" b="1" dirty="0">
              <a:solidFill>
                <a:schemeClr val="tx1"/>
              </a:solidFill>
              <a:ea typeface="Calibri"/>
              <a:cs typeface="Calibri"/>
            </a:endParaRPr>
          </a:p>
        </p:txBody>
      </p:sp>
    </p:spTree>
    <p:extLst>
      <p:ext uri="{BB962C8B-B14F-4D97-AF65-F5344CB8AC3E}">
        <p14:creationId xmlns:p14="http://schemas.microsoft.com/office/powerpoint/2010/main" val="3930130401"/>
      </p:ext>
    </p:extLst>
  </p:cSld>
  <p:clrMapOvr>
    <a:masterClrMapping/>
  </p:clrMapOvr>
</p:sld>
</file>

<file path=ppt/theme/theme1.xml><?xml version="1.0" encoding="utf-8"?>
<a:theme xmlns:a="http://schemas.openxmlformats.org/drawingml/2006/main" name="Office Theme">
  <a:themeElements>
    <a:clrScheme name="ISD Brand Colors">
      <a:dk1>
        <a:sysClr val="windowText" lastClr="000000"/>
      </a:dk1>
      <a:lt1>
        <a:sysClr val="window" lastClr="FFFFFF"/>
      </a:lt1>
      <a:dk2>
        <a:srgbClr val="006F82"/>
      </a:dk2>
      <a:lt2>
        <a:srgbClr val="FFFFFF"/>
      </a:lt2>
      <a:accent1>
        <a:srgbClr val="EA8385"/>
      </a:accent1>
      <a:accent2>
        <a:srgbClr val="D8E5E9"/>
      </a:accent2>
      <a:accent3>
        <a:srgbClr val="0FA1B8"/>
      </a:accent3>
      <a:accent4>
        <a:srgbClr val="FFF9C2"/>
      </a:accent4>
      <a:accent5>
        <a:srgbClr val="006F82"/>
      </a:accent5>
      <a:accent6>
        <a:srgbClr val="859234"/>
      </a:accent6>
      <a:hlink>
        <a:srgbClr val="0FA1B8"/>
      </a:hlink>
      <a:folHlink>
        <a:srgbClr val="EA8385"/>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ISD Presentation 2 (no images) - updated July 2022 [Read-Only]" id="{36BCBD1E-AF30-4B9D-AD1C-A8E325E8F3BA}" vid="{521EBAC4-BA89-49DE-ADA8-8DE354B7C7B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0aa9da28-c350-4ed6-80c8-56740c8e3326"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9EE7E3A9DD464C48BC10153ED2627EEE" ma:contentTypeVersion="18" ma:contentTypeDescription="Create a new document." ma:contentTypeScope="" ma:versionID="ef6582d4f7599daba5d758d3fb9c20cf">
  <xsd:schema xmlns:xsd="http://www.w3.org/2001/XMLSchema" xmlns:xs="http://www.w3.org/2001/XMLSchema" xmlns:p="http://schemas.microsoft.com/office/2006/metadata/properties" xmlns:ns3="0aa9da28-c350-4ed6-80c8-56740c8e3326" xmlns:ns4="93422e4d-38cf-4837-afaf-2f1bfc5c7cf0" targetNamespace="http://schemas.microsoft.com/office/2006/metadata/properties" ma:root="true" ma:fieldsID="d0a64543590d93a8a16eb7e6d67c928b" ns3:_="" ns4:_="">
    <xsd:import namespace="0aa9da28-c350-4ed6-80c8-56740c8e3326"/>
    <xsd:import namespace="93422e4d-38cf-4837-afaf-2f1bfc5c7cf0"/>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GenerationTime" minOccurs="0"/>
                <xsd:element ref="ns3:MediaServiceEventHashCode" minOccurs="0"/>
                <xsd:element ref="ns3:MediaServiceAutoKeyPoints" minOccurs="0"/>
                <xsd:element ref="ns3:MediaServiceKeyPoints" minOccurs="0"/>
                <xsd:element ref="ns4:SharedWithUsers" minOccurs="0"/>
                <xsd:element ref="ns4:SharedWithDetails" minOccurs="0"/>
                <xsd:element ref="ns4:SharingHintHash" minOccurs="0"/>
                <xsd:element ref="ns3:MediaServiceOCR" minOccurs="0"/>
                <xsd:element ref="ns3:MediaServiceDateTaken" minOccurs="0"/>
                <xsd:element ref="ns3:MediaLengthInSeconds" minOccurs="0"/>
                <xsd:element ref="ns3:_activity" minOccurs="0"/>
                <xsd:element ref="ns3:MediaServiceObjectDetectorVersions" minOccurs="0"/>
                <xsd:element ref="ns3:MediaServiceSystemTags" minOccurs="0"/>
                <xsd:element ref="ns3:MediaServiceLocation"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aa9da28-c350-4ed6-80c8-56740c8e332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DateTaken" ma:index="19" nillable="true" ma:displayName="MediaServiceDateTaken" ma:hidden="true" ma:internalName="MediaServiceDateTake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_activity" ma:index="21" nillable="true" ma:displayName="_activity" ma:hidden="true" ma:internalName="_activity">
      <xsd:simpleType>
        <xsd:restriction base="dms:Note"/>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ystemTags" ma:index="23" nillable="true" ma:displayName="MediaServiceSystemTags" ma:hidden="true" ma:internalName="MediaServiceSystemTags" ma:readOnly="true">
      <xsd:simpleType>
        <xsd:restriction base="dms:Note"/>
      </xsd:simpleType>
    </xsd:element>
    <xsd:element name="MediaServiceLocation" ma:index="24" nillable="true" ma:displayName="Location" ma:indexed="true" ma:internalName="MediaServiceLocation"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3422e4d-38cf-4837-afaf-2f1bfc5c7cf0"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element name="SharingHintHash" ma:index="17"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51E1507-ACE0-4C30-91FD-4EBC16440258}">
  <ds:schemaRefs>
    <ds:schemaRef ds:uri="http://purl.org/dc/terms/"/>
    <ds:schemaRef ds:uri="http://schemas.openxmlformats.org/package/2006/metadata/core-properties"/>
    <ds:schemaRef ds:uri="http://schemas.microsoft.com/office/2006/documentManagement/types"/>
    <ds:schemaRef ds:uri="http://purl.org/dc/dcmitype/"/>
    <ds:schemaRef ds:uri="http://schemas.microsoft.com/office/infopath/2007/PartnerControls"/>
    <ds:schemaRef ds:uri="93422e4d-38cf-4837-afaf-2f1bfc5c7cf0"/>
    <ds:schemaRef ds:uri="http://purl.org/dc/elements/1.1/"/>
    <ds:schemaRef ds:uri="http://schemas.microsoft.com/office/2006/metadata/properties"/>
    <ds:schemaRef ds:uri="0aa9da28-c350-4ed6-80c8-56740c8e3326"/>
    <ds:schemaRef ds:uri="http://www.w3.org/XML/1998/namespace"/>
  </ds:schemaRefs>
</ds:datastoreItem>
</file>

<file path=customXml/itemProps2.xml><?xml version="1.0" encoding="utf-8"?>
<ds:datastoreItem xmlns:ds="http://schemas.openxmlformats.org/officeDocument/2006/customXml" ds:itemID="{EE26A95B-8511-438F-81C1-76D2BEF4BB64}">
  <ds:schemaRefs>
    <ds:schemaRef ds:uri="http://schemas.microsoft.com/sharepoint/v3/contenttype/forms"/>
  </ds:schemaRefs>
</ds:datastoreItem>
</file>

<file path=customXml/itemProps3.xml><?xml version="1.0" encoding="utf-8"?>
<ds:datastoreItem xmlns:ds="http://schemas.openxmlformats.org/officeDocument/2006/customXml" ds:itemID="{35028C74-9F30-49DA-BF05-E0ED1F689C8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aa9da28-c350-4ed6-80c8-56740c8e3326"/>
    <ds:schemaRef ds:uri="93422e4d-38cf-4837-afaf-2f1bfc5c7cf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ISD Presentation 2 (no images) - updated July 2022</Template>
  <TotalTime>63</TotalTime>
  <Words>3139</Words>
  <Application>Microsoft Office PowerPoint</Application>
  <PresentationFormat>Widescreen</PresentationFormat>
  <Paragraphs>137</Paragraphs>
  <Slides>27</Slides>
  <Notes>4</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Office Theme</vt:lpstr>
      <vt:lpstr>Running Start</vt:lpstr>
      <vt:lpstr>Propósito</vt:lpstr>
      <vt:lpstr>¿Qué es Running Start?</vt:lpstr>
      <vt:lpstr>Horario de clases de college</vt:lpstr>
      <vt:lpstr>¿Cuándo puede un estudiante comenzar Running Start?</vt:lpstr>
      <vt:lpstr>Horario universitario de Running Start</vt:lpstr>
      <vt:lpstr>Colleges a las que asisten la mayoría de los estudiantes de ISD para Running Start</vt:lpstr>
      <vt:lpstr>Costo deRunning Start</vt:lpstr>
      <vt:lpstr>¿Qué clases puede tomar un estudiante?</vt:lpstr>
      <vt:lpstr>Ejemplo</vt:lpstr>
      <vt:lpstr>Clases y créditos</vt:lpstr>
      <vt:lpstr>Balance del horario parcial en el programa Running Start</vt:lpstr>
      <vt:lpstr>¿Por qué Running Start?</vt:lpstr>
      <vt:lpstr>Los estudiantes exitosos en Running Start son...</vt:lpstr>
      <vt:lpstr> Los estudiantes deben ser independientes</vt:lpstr>
      <vt:lpstr>Pasos para Running Start </vt:lpstr>
      <vt:lpstr>Papel de la  High School y del consejero escolar</vt:lpstr>
      <vt:lpstr>Papel del college que ofrece Running Start</vt:lpstr>
      <vt:lpstr>Desafíos y sorpresas reportados por los estudiantes</vt:lpstr>
      <vt:lpstr>¿Cómo pueden las familias monitorear el progreso y las calificaciones?</vt:lpstr>
      <vt:lpstr>Estudiantes con IEP o 504</vt:lpstr>
      <vt:lpstr>Running Start  de verano</vt:lpstr>
      <vt:lpstr>Próximos pasos (para verano U otoño)</vt:lpstr>
      <vt:lpstr>Sesión de información para estudiantes y familias Verano y otoño de 2025 Trimestre Bellevue College These information sessions are for students that are currently a sophomore or junior in high school and a parent/guardian. Running Start (RS) Information Session Schedule :: Running Start (bellevuecollege.edu) </vt:lpstr>
      <vt:lpstr>Recursos adicionales</vt:lpstr>
      <vt:lpstr>Recursos adicionales</vt:lpstr>
      <vt:lpstr>¡Gracias! </vt:lpstr>
    </vt:vector>
  </TitlesOfParts>
  <Company>Issaquah School District 411</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Running Start</dc:title>
  <dc:creator>Gilmour, Lorna    AD - Staff</dc:creator>
  <cp:lastModifiedBy>Medina, Liliana</cp:lastModifiedBy>
  <cp:revision>3</cp:revision>
  <dcterms:created xsi:type="dcterms:W3CDTF">2023-02-02T23:13:53Z</dcterms:created>
  <dcterms:modified xsi:type="dcterms:W3CDTF">2025-03-26T19:40:46Z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0x0101009EE7E3A9DD464C48BC10153ED2627EEE</vt:lpwstr>
  </property>
</Properties>
</file>