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397" r:id="rId2"/>
    <p:sldId id="417" r:id="rId3"/>
    <p:sldId id="480" r:id="rId4"/>
    <p:sldId id="400" r:id="rId5"/>
    <p:sldId id="419" r:id="rId6"/>
    <p:sldId id="420" r:id="rId7"/>
    <p:sldId id="421" r:id="rId8"/>
    <p:sldId id="481" r:id="rId9"/>
    <p:sldId id="423" r:id="rId10"/>
    <p:sldId id="479" r:id="rId11"/>
    <p:sldId id="425" r:id="rId12"/>
    <p:sldId id="485" r:id="rId13"/>
    <p:sldId id="426" r:id="rId14"/>
    <p:sldId id="427" r:id="rId15"/>
    <p:sldId id="428" r:id="rId16"/>
    <p:sldId id="429" r:id="rId17"/>
    <p:sldId id="430" r:id="rId18"/>
    <p:sldId id="431" r:id="rId19"/>
    <p:sldId id="432" r:id="rId20"/>
    <p:sldId id="433" r:id="rId21"/>
    <p:sldId id="435" r:id="rId22"/>
    <p:sldId id="434" r:id="rId23"/>
    <p:sldId id="436" r:id="rId24"/>
    <p:sldId id="482" r:id="rId25"/>
    <p:sldId id="437" r:id="rId26"/>
    <p:sldId id="438" r:id="rId27"/>
    <p:sldId id="439" r:id="rId28"/>
    <p:sldId id="440" r:id="rId29"/>
    <p:sldId id="442" r:id="rId30"/>
    <p:sldId id="443" r:id="rId31"/>
    <p:sldId id="444" r:id="rId32"/>
    <p:sldId id="445" r:id="rId33"/>
    <p:sldId id="446" r:id="rId34"/>
    <p:sldId id="447" r:id="rId35"/>
    <p:sldId id="448" r:id="rId36"/>
    <p:sldId id="449" r:id="rId37"/>
    <p:sldId id="450" r:id="rId38"/>
    <p:sldId id="451" r:id="rId39"/>
    <p:sldId id="452" r:id="rId40"/>
    <p:sldId id="453" r:id="rId41"/>
    <p:sldId id="454" r:id="rId42"/>
    <p:sldId id="455" r:id="rId43"/>
    <p:sldId id="456" r:id="rId44"/>
    <p:sldId id="458" r:id="rId45"/>
    <p:sldId id="488" r:id="rId46"/>
    <p:sldId id="459" r:id="rId47"/>
    <p:sldId id="460" r:id="rId48"/>
    <p:sldId id="461" r:id="rId49"/>
    <p:sldId id="463" r:id="rId50"/>
    <p:sldId id="464" r:id="rId51"/>
    <p:sldId id="465" r:id="rId52"/>
    <p:sldId id="466" r:id="rId53"/>
    <p:sldId id="467" r:id="rId54"/>
    <p:sldId id="468" r:id="rId55"/>
    <p:sldId id="457" r:id="rId56"/>
    <p:sldId id="489" r:id="rId57"/>
    <p:sldId id="490" r:id="rId58"/>
    <p:sldId id="483" r:id="rId59"/>
    <p:sldId id="469" r:id="rId60"/>
    <p:sldId id="470" r:id="rId61"/>
    <p:sldId id="471" r:id="rId62"/>
    <p:sldId id="472" r:id="rId63"/>
    <p:sldId id="484" r:id="rId64"/>
    <p:sldId id="487" r:id="rId65"/>
    <p:sldId id="474" r:id="rId66"/>
    <p:sldId id="475"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nar, Kelli" initials="KK" lastIdx="45" clrIdx="0">
    <p:extLst>
      <p:ext uri="{19B8F6BF-5375-455C-9EA6-DF929625EA0E}">
        <p15:presenceInfo xmlns:p15="http://schemas.microsoft.com/office/powerpoint/2012/main" userId="S-1-5-21-403989741-1636072573-929701000-10000" providerId="AD"/>
      </p:ext>
    </p:extLst>
  </p:cmAuthor>
  <p:cmAuthor id="2" name="Huddleston, Letha" initials="HL" lastIdx="55" clrIdx="1">
    <p:extLst>
      <p:ext uri="{19B8F6BF-5375-455C-9EA6-DF929625EA0E}">
        <p15:presenceInfo xmlns:p15="http://schemas.microsoft.com/office/powerpoint/2012/main" userId="S-1-5-21-403989741-1636072573-929701000-85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A"/>
    <a:srgbClr val="25C6FF"/>
    <a:srgbClr val="F3C228"/>
    <a:srgbClr val="CF6A94"/>
    <a:srgbClr val="98DCCF"/>
    <a:srgbClr val="D0EFE9"/>
    <a:srgbClr val="FF0000"/>
    <a:srgbClr val="00CC00"/>
    <a:srgbClr val="CC0000"/>
    <a:srgbClr val="4FC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8" autoAdjust="0"/>
    <p:restoredTop sz="82788" autoAdjust="0"/>
  </p:normalViewPr>
  <p:slideViewPr>
    <p:cSldViewPr snapToGrid="0">
      <p:cViewPr varScale="1">
        <p:scale>
          <a:sx n="71" d="100"/>
          <a:sy n="71" d="100"/>
        </p:scale>
        <p:origin x="989"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D7A44C-96D0-4425-B74A-DE730DE23911}" type="datetimeFigureOut">
              <a:rPr lang="en-US" smtClean="0"/>
              <a:t>3/25/2025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135DF-C332-4B6E-BDB0-722FA36A9981}" type="slidenum">
              <a:rPr lang="en-US" smtClean="0"/>
              <a:t>‹#›</a:t>
            </a:fld>
            <a:endParaRPr lang="en-US" dirty="0"/>
          </a:p>
        </p:txBody>
      </p:sp>
    </p:spTree>
    <p:extLst>
      <p:ext uri="{BB962C8B-B14F-4D97-AF65-F5344CB8AC3E}">
        <p14:creationId xmlns:p14="http://schemas.microsoft.com/office/powerpoint/2010/main" val="671298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a:t>
            </a:fld>
            <a:endParaRPr lang="en-US" dirty="0"/>
          </a:p>
        </p:txBody>
      </p:sp>
    </p:spTree>
    <p:extLst>
      <p:ext uri="{BB962C8B-B14F-4D97-AF65-F5344CB8AC3E}">
        <p14:creationId xmlns:p14="http://schemas.microsoft.com/office/powerpoint/2010/main" val="258330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Financial aid can be described as any money that you receive to help you pay for the costs of higher education that’s not contributed by you or your family.</a:t>
            </a:r>
          </a:p>
          <a:p>
            <a:pPr marL="174982" indent="-174982">
              <a:buFont typeface="Arial" panose="020B0604020202020204" pitchFamily="34" charset="0"/>
              <a:buChar char="•"/>
            </a:pPr>
            <a:r>
              <a:rPr lang="en-US" dirty="0"/>
              <a:t>There are four different types of financial aid shown here. We’ll talk more about the types of aid later.</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a:t>
            </a:fld>
            <a:endParaRPr lang="en-US" dirty="0"/>
          </a:p>
        </p:txBody>
      </p:sp>
    </p:spTree>
    <p:extLst>
      <p:ext uri="{BB962C8B-B14F-4D97-AF65-F5344CB8AC3E}">
        <p14:creationId xmlns:p14="http://schemas.microsoft.com/office/powerpoint/2010/main" val="1177068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982" indent="-174982">
              <a:buFont typeface="Arial" panose="020B0604020202020204" pitchFamily="34" charset="0"/>
              <a:buChar char="•"/>
            </a:pPr>
            <a:r>
              <a:rPr lang="en-US" dirty="0"/>
              <a:t>FAFSA stands for Free Application for Federal Student Aid.  The FAFSA is basically a snapshot of your family’s </a:t>
            </a:r>
            <a:r>
              <a:rPr lang="en-US" dirty="0">
                <a:highlight>
                  <a:srgbClr val="FFFF00"/>
                </a:highlight>
              </a:rPr>
              <a:t>current</a:t>
            </a:r>
            <a:r>
              <a:rPr lang="en-US" dirty="0"/>
              <a:t> financial situation and is used to determine your need for various types of federal and state aid. Each FAFSA covers one academic year, so you’ll need to renew it each year that you need money for college.</a:t>
            </a:r>
          </a:p>
        </p:txBody>
      </p:sp>
      <p:sp>
        <p:nvSpPr>
          <p:cNvPr id="4" name="Slide Number Placeholder 3"/>
          <p:cNvSpPr>
            <a:spLocks noGrp="1"/>
          </p:cNvSpPr>
          <p:nvPr>
            <p:ph type="sldNum" sz="quarter" idx="5"/>
          </p:nvPr>
        </p:nvSpPr>
        <p:spPr/>
        <p:txBody>
          <a:bodyPr/>
          <a:lstStyle/>
          <a:p>
            <a:fld id="{325135DF-C332-4B6E-BDB0-722FA36A9981}" type="slidenum">
              <a:rPr lang="en-US" smtClean="0"/>
              <a:t>5</a:t>
            </a:fld>
            <a:endParaRPr lang="en-US" dirty="0"/>
          </a:p>
        </p:txBody>
      </p:sp>
    </p:spTree>
    <p:extLst>
      <p:ext uri="{BB962C8B-B14F-4D97-AF65-F5344CB8AC3E}">
        <p14:creationId xmlns:p14="http://schemas.microsoft.com/office/powerpoint/2010/main" val="504480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Remember that the first F in FAFSA stands for </a:t>
            </a:r>
            <a:r>
              <a:rPr lang="en-US" b="1" dirty="0"/>
              <a:t>free</a:t>
            </a:r>
            <a:r>
              <a:rPr lang="en-US" b="0" dirty="0"/>
              <a:t>, so you should never have to pay to submit it. It will always be free at FAFSA.gov. </a:t>
            </a:r>
            <a:r>
              <a:rPr lang="en-US" b="0" u="none" dirty="0"/>
              <a:t>This year’s FAFSA became available late in November. </a:t>
            </a:r>
            <a:r>
              <a:rPr lang="en-US" b="0" u="none" dirty="0">
                <a:solidFill>
                  <a:srgbClr val="C00000"/>
                </a:solidFill>
              </a:rPr>
              <a:t>After this year, it should be available each October 1.</a:t>
            </a:r>
            <a:endParaRPr lang="en-US" b="0" u="none" dirty="0"/>
          </a:p>
        </p:txBody>
      </p:sp>
      <p:sp>
        <p:nvSpPr>
          <p:cNvPr id="4" name="Slide Number Placeholder 3"/>
          <p:cNvSpPr>
            <a:spLocks noGrp="1"/>
          </p:cNvSpPr>
          <p:nvPr>
            <p:ph type="sldNum" sz="quarter" idx="5"/>
          </p:nvPr>
        </p:nvSpPr>
        <p:spPr/>
        <p:txBody>
          <a:bodyPr/>
          <a:lstStyle/>
          <a:p>
            <a:fld id="{325135DF-C332-4B6E-BDB0-722FA36A9981}" type="slidenum">
              <a:rPr lang="en-US" smtClean="0"/>
              <a:t>6</a:t>
            </a:fld>
            <a:endParaRPr lang="en-US" dirty="0"/>
          </a:p>
        </p:txBody>
      </p:sp>
    </p:spTree>
    <p:extLst>
      <p:ext uri="{BB962C8B-B14F-4D97-AF65-F5344CB8AC3E}">
        <p14:creationId xmlns:p14="http://schemas.microsoft.com/office/powerpoint/2010/main" val="1487843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 online FAFSA can be processed, corrected and reprocessed in a matter of days. </a:t>
            </a:r>
          </a:p>
          <a:p>
            <a:pPr marL="171450" indent="-171450">
              <a:buFont typeface="Arial" panose="020B0604020202020204" pitchFamily="34" charset="0"/>
              <a:buChar char="•"/>
            </a:pPr>
            <a:r>
              <a:rPr lang="en-US" dirty="0"/>
              <a:t>If you don’t finish it in one sitting, you can save it and return to it later. </a:t>
            </a:r>
            <a:r>
              <a:rPr lang="en-US" dirty="0">
                <a:highlight>
                  <a:srgbClr val="FFFF00"/>
                </a:highlight>
              </a:rPr>
              <a:t> </a:t>
            </a:r>
          </a:p>
          <a:p>
            <a:pPr marL="171450" indent="-171450">
              <a:buFont typeface="Arial" panose="020B0604020202020204" pitchFamily="34" charset="0"/>
              <a:buChar char="•"/>
            </a:pPr>
            <a:r>
              <a:rPr lang="en-US" dirty="0"/>
              <a:t>The built-in error catcher helps to avoid delays in processing time, and you’ll be able to sign electronically by using a username and password that you create.</a:t>
            </a:r>
          </a:p>
          <a:p>
            <a:pPr marL="171450" indent="-171450">
              <a:buFont typeface="Arial" panose="020B0604020202020204" pitchFamily="34" charset="0"/>
              <a:buChar char="•"/>
            </a:pPr>
            <a:endParaRPr lang="en-US" b="0" u="none" dirty="0"/>
          </a:p>
        </p:txBody>
      </p:sp>
      <p:sp>
        <p:nvSpPr>
          <p:cNvPr id="4" name="Slide Number Placeholder 3"/>
          <p:cNvSpPr>
            <a:spLocks noGrp="1"/>
          </p:cNvSpPr>
          <p:nvPr>
            <p:ph type="sldNum" sz="quarter" idx="5"/>
          </p:nvPr>
        </p:nvSpPr>
        <p:spPr/>
        <p:txBody>
          <a:bodyPr/>
          <a:lstStyle/>
          <a:p>
            <a:fld id="{325135DF-C332-4B6E-BDB0-722FA36A9981}" type="slidenum">
              <a:rPr lang="en-US" smtClean="0"/>
              <a:t>7</a:t>
            </a:fld>
            <a:endParaRPr lang="en-US" dirty="0"/>
          </a:p>
        </p:txBody>
      </p:sp>
    </p:spTree>
    <p:extLst>
      <p:ext uri="{BB962C8B-B14F-4D97-AF65-F5344CB8AC3E}">
        <p14:creationId xmlns:p14="http://schemas.microsoft.com/office/powerpoint/2010/main" val="951168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8</a:t>
            </a:fld>
            <a:endParaRPr lang="en-US" dirty="0"/>
          </a:p>
        </p:txBody>
      </p:sp>
    </p:spTree>
    <p:extLst>
      <p:ext uri="{BB962C8B-B14F-4D97-AF65-F5344CB8AC3E}">
        <p14:creationId xmlns:p14="http://schemas.microsoft.com/office/powerpoint/2010/main" val="3021293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create a StudentAid.gov account, you’ll create a username and password required to complete and submit your FAFSA. You will use it  to:</a:t>
            </a:r>
          </a:p>
          <a:p>
            <a:pPr marL="174982" indent="-174982">
              <a:buFont typeface="Arial" panose="020B0604020202020204" pitchFamily="34" charset="0"/>
              <a:buChar char="•"/>
            </a:pPr>
            <a:r>
              <a:rPr lang="en-US" dirty="0"/>
              <a:t>Log in to StudentAid.gov</a:t>
            </a:r>
          </a:p>
          <a:p>
            <a:pPr marL="174982" indent="-174982">
              <a:buFont typeface="Arial" panose="020B0604020202020204" pitchFamily="34" charset="0"/>
              <a:buChar char="•"/>
            </a:pPr>
            <a:r>
              <a:rPr lang="en-US" dirty="0"/>
              <a:t>Sign your FAFSA, certifying that you’re supplying information that is true and correct</a:t>
            </a:r>
          </a:p>
          <a:p>
            <a:pPr marL="174982" indent="-174982">
              <a:buFont typeface="Arial" panose="020B0604020202020204" pitchFamily="34" charset="0"/>
              <a:buChar char="•"/>
            </a:pPr>
            <a:r>
              <a:rPr lang="en-US" dirty="0"/>
              <a:t>Access other Federal Student Aid websites (ex: applying for a student loan)</a:t>
            </a:r>
          </a:p>
          <a:p>
            <a:pPr marL="174982" indent="-174982">
              <a:buFont typeface="Arial" panose="020B0604020202020204" pitchFamily="34" charset="0"/>
              <a:buChar char="•"/>
            </a:pPr>
            <a:r>
              <a:rPr lang="en-US" u="none" dirty="0"/>
              <a:t>Each person required to report financial information on a FAFSA is called a ‘Contributor.’</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9</a:t>
            </a:fld>
            <a:endParaRPr lang="en-US" dirty="0"/>
          </a:p>
        </p:txBody>
      </p:sp>
    </p:spTree>
    <p:extLst>
      <p:ext uri="{BB962C8B-B14F-4D97-AF65-F5344CB8AC3E}">
        <p14:creationId xmlns:p14="http://schemas.microsoft.com/office/powerpoint/2010/main" val="2247846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t>Think of it this way: If your parents filed their tax returns separately in 2023, both parents will need to create their own account.</a:t>
            </a:r>
          </a:p>
          <a:p>
            <a:r>
              <a:rPr lang="en-US" u="none" dirty="0"/>
              <a:t>We’ll discuss dependency status in a few minutes.</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10</a:t>
            </a:fld>
            <a:endParaRPr lang="en-US" dirty="0"/>
          </a:p>
        </p:txBody>
      </p:sp>
    </p:spTree>
    <p:extLst>
      <p:ext uri="{BB962C8B-B14F-4D97-AF65-F5344CB8AC3E}">
        <p14:creationId xmlns:p14="http://schemas.microsoft.com/office/powerpoint/2010/main" val="3840024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11</a:t>
            </a:fld>
            <a:endParaRPr lang="en-US" dirty="0"/>
          </a:p>
        </p:txBody>
      </p:sp>
    </p:spTree>
    <p:extLst>
      <p:ext uri="{BB962C8B-B14F-4D97-AF65-F5344CB8AC3E}">
        <p14:creationId xmlns:p14="http://schemas.microsoft.com/office/powerpoint/2010/main" val="365086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t>If the parents contributed an equal amount of financial support, the parent with the higher income should be the Contributor.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dirty="0"/>
              <a:t>If the divorced parent who provided the most support to the student has re-married since 2023, that parent and the step-parent must each create a StudentAid.gov account. Once again, consider the number of tax returns—each filer will need to authorize the transfer from the IRS.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12</a:t>
            </a:fld>
            <a:endParaRPr lang="en-US" dirty="0"/>
          </a:p>
        </p:txBody>
      </p:sp>
    </p:spTree>
    <p:extLst>
      <p:ext uri="{BB962C8B-B14F-4D97-AF65-F5344CB8AC3E}">
        <p14:creationId xmlns:p14="http://schemas.microsoft.com/office/powerpoint/2010/main" val="172877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none" dirty="0"/>
              <a:t>The resources you see here are in the FAFSA Publications section at UCanGo2.org. They can help you determine whether you’ll be considered a dependent or independent student, and will help you know who will need a StudentAid.gov account prior to the day you start your FAFSA. </a:t>
            </a:r>
          </a:p>
          <a:p>
            <a:pPr marL="0" indent="0">
              <a:buFont typeface="Arial" panose="020B0604020202020204" pitchFamily="34" charset="0"/>
              <a:buNone/>
            </a:pPr>
            <a:endParaRPr lang="en-US" b="0"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13</a:t>
            </a:fld>
            <a:endParaRPr lang="en-US" dirty="0"/>
          </a:p>
        </p:txBody>
      </p:sp>
    </p:spTree>
    <p:extLst>
      <p:ext uri="{BB962C8B-B14F-4D97-AF65-F5344CB8AC3E}">
        <p14:creationId xmlns:p14="http://schemas.microsoft.com/office/powerpoint/2010/main" val="3349484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14</a:t>
            </a:fld>
            <a:endParaRPr lang="en-US" dirty="0"/>
          </a:p>
        </p:txBody>
      </p:sp>
    </p:spTree>
    <p:extLst>
      <p:ext uri="{BB962C8B-B14F-4D97-AF65-F5344CB8AC3E}">
        <p14:creationId xmlns:p14="http://schemas.microsoft.com/office/powerpoint/2010/main" val="3231627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u="none"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15</a:t>
            </a:fld>
            <a:endParaRPr lang="en-US" dirty="0"/>
          </a:p>
        </p:txBody>
      </p:sp>
    </p:spTree>
    <p:extLst>
      <p:ext uri="{BB962C8B-B14F-4D97-AF65-F5344CB8AC3E}">
        <p14:creationId xmlns:p14="http://schemas.microsoft.com/office/powerpoint/2010/main" val="2780117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creating your account, it’s important to use your personal email address on the application. It needs to be an address that you use and will check often.</a:t>
            </a:r>
          </a:p>
          <a:p>
            <a:r>
              <a:rPr lang="en-US" dirty="0"/>
              <a:t>-The username and password work as your unique legal signature. Therefore, you should never share it with anyone else, not even your parents.</a:t>
            </a:r>
          </a:p>
          <a:p>
            <a:r>
              <a:rPr lang="en-US" dirty="0"/>
              <a:t>-Please don’t ever use your birthdate in any password.</a:t>
            </a:r>
          </a:p>
          <a:p>
            <a:r>
              <a:rPr lang="en-US" dirty="0"/>
              <a:t>-When a parent without a SSN creates their new account, they should click the hyperlink below the SSN field that says, “What if I don’t have a Social Security number?” This will take them through a process that will ask some more questions to verify their identity. If all answers match with information found in the TransUnion system, they should be able to create their username and password right away and contribute their information to your FAFSA immediately.</a:t>
            </a:r>
          </a:p>
        </p:txBody>
      </p:sp>
      <p:sp>
        <p:nvSpPr>
          <p:cNvPr id="4" name="Slide Number Placeholder 3"/>
          <p:cNvSpPr>
            <a:spLocks noGrp="1"/>
          </p:cNvSpPr>
          <p:nvPr>
            <p:ph type="sldNum" sz="quarter" idx="5"/>
          </p:nvPr>
        </p:nvSpPr>
        <p:spPr/>
        <p:txBody>
          <a:bodyPr/>
          <a:lstStyle/>
          <a:p>
            <a:fld id="{325135DF-C332-4B6E-BDB0-722FA36A9981}" type="slidenum">
              <a:rPr lang="en-US" smtClean="0"/>
              <a:t>16</a:t>
            </a:fld>
            <a:endParaRPr lang="en-US" dirty="0"/>
          </a:p>
        </p:txBody>
      </p:sp>
    </p:spTree>
    <p:extLst>
      <p:ext uri="{BB962C8B-B14F-4D97-AF65-F5344CB8AC3E}">
        <p14:creationId xmlns:p14="http://schemas.microsoft.com/office/powerpoint/2010/main" val="3135904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Self-supporting means you are receiving no financial help from your parent or legal guardian.</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17</a:t>
            </a:fld>
            <a:endParaRPr lang="en-US" dirty="0"/>
          </a:p>
        </p:txBody>
      </p:sp>
    </p:spTree>
    <p:extLst>
      <p:ext uri="{BB962C8B-B14F-4D97-AF65-F5344CB8AC3E}">
        <p14:creationId xmlns:p14="http://schemas.microsoft.com/office/powerpoint/2010/main" val="2684789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You will be required to submit an email address. </a:t>
            </a:r>
            <a:r>
              <a:rPr lang="en-US" dirty="0"/>
              <a:t>We suggest providing your email address </a:t>
            </a:r>
            <a:r>
              <a:rPr lang="en-US" b="1" dirty="0"/>
              <a:t>and</a:t>
            </a:r>
            <a:r>
              <a:rPr lang="en-US" dirty="0"/>
              <a:t> cell phone number so that Federal Student Aid can send you important notifications related to your FAFSA that you’ll receive in a timely manner.</a:t>
            </a:r>
          </a:p>
          <a:p>
            <a:r>
              <a:rPr lang="en-US" dirty="0"/>
              <a:t>If you should receive a message that your cell number is already associated with another account, national college access organizations are suggesting you remove the cell number from your application in order to proceed. While not as secure, this will avoid delays in processing the information you provide.</a:t>
            </a:r>
          </a:p>
          <a:p>
            <a:r>
              <a:rPr lang="en-US" dirty="0"/>
              <a:t>If you use both an email address and a cell number, you’ll need to verify that both are correct by using secure codes that are sent to you while setting up your account.</a:t>
            </a:r>
          </a:p>
          <a:p>
            <a:r>
              <a:rPr lang="en-US" dirty="0"/>
              <a:t>If you don’t have a cell phone number that’s different than your parent’s, you can use an authenticator app. (Next slide)</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18</a:t>
            </a:fld>
            <a:endParaRPr lang="en-US" dirty="0"/>
          </a:p>
        </p:txBody>
      </p:sp>
    </p:spTree>
    <p:extLst>
      <p:ext uri="{BB962C8B-B14F-4D97-AF65-F5344CB8AC3E}">
        <p14:creationId xmlns:p14="http://schemas.microsoft.com/office/powerpoint/2010/main" val="1064588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You’re not required to download an authenticator app, but you can if you wish.</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19</a:t>
            </a:fld>
            <a:endParaRPr lang="en-US" dirty="0"/>
          </a:p>
        </p:txBody>
      </p:sp>
    </p:spTree>
    <p:extLst>
      <p:ext uri="{BB962C8B-B14F-4D97-AF65-F5344CB8AC3E}">
        <p14:creationId xmlns:p14="http://schemas.microsoft.com/office/powerpoint/2010/main" val="1556592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u="none" dirty="0"/>
              <a:t>You’ll be allowed to generate a new backup code only once. For assistance, call 1-800-4-FED-AID  (1-800-433-3243).</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20</a:t>
            </a:fld>
            <a:endParaRPr lang="en-US" dirty="0"/>
          </a:p>
        </p:txBody>
      </p:sp>
    </p:spTree>
    <p:extLst>
      <p:ext uri="{BB962C8B-B14F-4D97-AF65-F5344CB8AC3E}">
        <p14:creationId xmlns:p14="http://schemas.microsoft.com/office/powerpoint/2010/main" val="1156826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recommend that Contributors should create their accounts at least 2 weeks in advance.</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21</a:t>
            </a:fld>
            <a:endParaRPr lang="en-US" dirty="0"/>
          </a:p>
        </p:txBody>
      </p:sp>
    </p:spTree>
    <p:extLst>
      <p:ext uri="{BB962C8B-B14F-4D97-AF65-F5344CB8AC3E}">
        <p14:creationId xmlns:p14="http://schemas.microsoft.com/office/powerpoint/2010/main" val="1548213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u="none" dirty="0">
                <a:solidFill>
                  <a:srgbClr val="C00000"/>
                </a:solidFill>
              </a:rPr>
              <a:t>While you may be required to provide both parents’ 2023 income information, only one parent is required to have a StudentAid.gov account, IF they filed their taxes as ‘Married, Filing Jointly’ in 2023, and they are still married to each other.</a:t>
            </a:r>
          </a:p>
          <a:p>
            <a:pPr marL="171450" indent="-171450">
              <a:buFont typeface="Arial" panose="020B0604020202020204" pitchFamily="34" charset="0"/>
              <a:buChar char="•"/>
            </a:pPr>
            <a:r>
              <a:rPr lang="en-US" dirty="0"/>
              <a:t>A parent will create his/her own account by using the same website that you used to create yours. While creating an account, there is no distinction between a student and a parent.</a:t>
            </a:r>
          </a:p>
          <a:p>
            <a:pPr marL="171450" indent="-171450">
              <a:buFont typeface="Arial" panose="020B0604020202020204" pitchFamily="34" charset="0"/>
              <a:buChar char="•"/>
            </a:pPr>
            <a:r>
              <a:rPr lang="en-US" dirty="0"/>
              <a:t>Your parent cannot use the same email address or cell phone number that you used to create your account. Remember, this is a unique signature.</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22</a:t>
            </a:fld>
            <a:endParaRPr lang="en-US" dirty="0"/>
          </a:p>
        </p:txBody>
      </p:sp>
    </p:spTree>
    <p:extLst>
      <p:ext uri="{BB962C8B-B14F-4D97-AF65-F5344CB8AC3E}">
        <p14:creationId xmlns:p14="http://schemas.microsoft.com/office/powerpoint/2010/main" val="2408841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u="none" dirty="0"/>
              <a:t>Parents without Social Security numbers </a:t>
            </a:r>
            <a:r>
              <a:rPr lang="en-US" b="1" u="none" dirty="0"/>
              <a:t>will </a:t>
            </a:r>
            <a:r>
              <a:rPr lang="en-US" u="none" dirty="0"/>
              <a:t>be able to create a new StudentAid.gov account.</a:t>
            </a:r>
          </a:p>
          <a:p>
            <a:pPr marL="171450" indent="-171450">
              <a:buFont typeface="Arial" panose="020B0604020202020204" pitchFamily="34" charset="0"/>
              <a:buChar char="•"/>
            </a:pPr>
            <a:r>
              <a:rPr lang="en-US" dirty="0"/>
              <a:t>Your parents’ citizenship status is not considered when determining your eligibility for financial aid.</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23</a:t>
            </a:fld>
            <a:endParaRPr lang="en-US" dirty="0"/>
          </a:p>
        </p:txBody>
      </p:sp>
    </p:spTree>
    <p:extLst>
      <p:ext uri="{BB962C8B-B14F-4D97-AF65-F5344CB8AC3E}">
        <p14:creationId xmlns:p14="http://schemas.microsoft.com/office/powerpoint/2010/main" val="2284715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24</a:t>
            </a:fld>
            <a:endParaRPr lang="en-US" dirty="0"/>
          </a:p>
        </p:txBody>
      </p:sp>
    </p:spTree>
    <p:extLst>
      <p:ext uri="{BB962C8B-B14F-4D97-AF65-F5344CB8AC3E}">
        <p14:creationId xmlns:p14="http://schemas.microsoft.com/office/powerpoint/2010/main" val="1374751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To avoid errors in processing, please have your Social Security or Permanent Resident card with you when you enter this information. The full LEGAL name must match what is on the card.</a:t>
            </a:r>
          </a:p>
          <a:p>
            <a:pPr marL="171450" indent="-171450">
              <a:buFont typeface="Arial" panose="020B0604020202020204" pitchFamily="34" charset="0"/>
              <a:buChar char="•"/>
            </a:pPr>
            <a:r>
              <a:rPr lang="en-US" dirty="0"/>
              <a:t>Each year, the FAFSA will request information about income earned </a:t>
            </a:r>
            <a:r>
              <a:rPr lang="en-US" b="1" dirty="0"/>
              <a:t>two years prior</a:t>
            </a:r>
            <a:r>
              <a:rPr lang="en-US" b="0" dirty="0"/>
              <a:t> to the year that the FAFSA covers.</a:t>
            </a:r>
          </a:p>
          <a:p>
            <a:pPr marL="171450" indent="-171450">
              <a:buFont typeface="Arial" panose="020B0604020202020204" pitchFamily="34" charset="0"/>
              <a:buChar char="•"/>
            </a:pPr>
            <a:r>
              <a:rPr lang="en-US" b="1" dirty="0"/>
              <a:t>You’ll be required to enter the name, birthdate, Social Security Number and email address for one or both of your parents. It must match the information your parent(s) used when they created their StudentAid.gov accounts</a:t>
            </a:r>
            <a:r>
              <a:rPr lang="en-US" b="0" dirty="0"/>
              <a:t>. </a:t>
            </a:r>
            <a:r>
              <a:rPr lang="en-US" b="1" dirty="0"/>
              <a:t>Because of this, we encourage students and parents to work together so the information is entered accurately.</a:t>
            </a:r>
            <a:endParaRPr lang="en-US"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25</a:t>
            </a:fld>
            <a:endParaRPr lang="en-US" dirty="0"/>
          </a:p>
        </p:txBody>
      </p:sp>
    </p:spTree>
    <p:extLst>
      <p:ext uri="{BB962C8B-B14F-4D97-AF65-F5344CB8AC3E}">
        <p14:creationId xmlns:p14="http://schemas.microsoft.com/office/powerpoint/2010/main" val="2355828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tips will help your FAFSA submission go more smoothly.</a:t>
            </a:r>
          </a:p>
          <a:p>
            <a:pPr marL="171450" indent="-171450">
              <a:buFont typeface="Arial" panose="020B0604020202020204" pitchFamily="34" charset="0"/>
              <a:buChar char="•"/>
            </a:pPr>
            <a:r>
              <a:rPr lang="en-US" dirty="0"/>
              <a:t>Don’t use punctuation </a:t>
            </a:r>
            <a:r>
              <a:rPr lang="en-US" u="sng" dirty="0"/>
              <a:t>anywhere</a:t>
            </a:r>
            <a:r>
              <a:rPr lang="en-US" dirty="0"/>
              <a:t> on the FAFSA—only a hyphen between last names if they appear that way on your Social Security card.</a:t>
            </a:r>
          </a:p>
          <a:p>
            <a:pPr marL="171450" indent="-171450">
              <a:buFont typeface="Arial" panose="020B0604020202020204" pitchFamily="34" charset="0"/>
              <a:buChar char="•"/>
            </a:pPr>
            <a:r>
              <a:rPr lang="en-US" dirty="0"/>
              <a:t>The word ‘Contributor’ may be a little misleading. While your parents may need to contribute their financial information on your FAFSA, they’re not required to help you pay for college.</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26</a:t>
            </a:fld>
            <a:endParaRPr lang="en-US" dirty="0"/>
          </a:p>
        </p:txBody>
      </p:sp>
    </p:spTree>
    <p:extLst>
      <p:ext uri="{BB962C8B-B14F-4D97-AF65-F5344CB8AC3E}">
        <p14:creationId xmlns:p14="http://schemas.microsoft.com/office/powerpoint/2010/main" val="2313350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27</a:t>
            </a:fld>
            <a:endParaRPr lang="en-US" dirty="0"/>
          </a:p>
        </p:txBody>
      </p:sp>
    </p:spTree>
    <p:extLst>
      <p:ext uri="{BB962C8B-B14F-4D97-AF65-F5344CB8AC3E}">
        <p14:creationId xmlns:p14="http://schemas.microsoft.com/office/powerpoint/2010/main" val="3034405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28</a:t>
            </a:fld>
            <a:endParaRPr lang="en-US" dirty="0"/>
          </a:p>
        </p:txBody>
      </p:sp>
    </p:spTree>
    <p:extLst>
      <p:ext uri="{BB962C8B-B14F-4D97-AF65-F5344CB8AC3E}">
        <p14:creationId xmlns:p14="http://schemas.microsoft.com/office/powerpoint/2010/main" val="2977167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29</a:t>
            </a:fld>
            <a:endParaRPr lang="en-US" dirty="0"/>
          </a:p>
        </p:txBody>
      </p:sp>
    </p:spTree>
    <p:extLst>
      <p:ext uri="{BB962C8B-B14F-4D97-AF65-F5344CB8AC3E}">
        <p14:creationId xmlns:p14="http://schemas.microsoft.com/office/powerpoint/2010/main" val="25976894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First, you will have the opportunity to watch a short FAFSA overview video.</a:t>
            </a:r>
          </a:p>
          <a:p>
            <a:pPr marL="171450" indent="-171450">
              <a:buFont typeface="Arial" panose="020B0604020202020204" pitchFamily="34" charset="0"/>
              <a:buChar char="•"/>
            </a:pPr>
            <a:r>
              <a:rPr lang="en-US" dirty="0"/>
              <a:t>After you select ‘Continue’, the next screen will give information about others who may need to contribute their information to your FAFSA. Your parent(s), even though called ‘Contributors’, will need to supply their personal and financial information, but they will </a:t>
            </a:r>
            <a:r>
              <a:rPr lang="en-US" b="1" dirty="0"/>
              <a:t>not</a:t>
            </a:r>
            <a:r>
              <a:rPr lang="en-US" dirty="0"/>
              <a:t> become financially responsible for your education.</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30</a:t>
            </a:fld>
            <a:endParaRPr lang="en-US" dirty="0"/>
          </a:p>
        </p:txBody>
      </p:sp>
    </p:spTree>
    <p:extLst>
      <p:ext uri="{BB962C8B-B14F-4D97-AF65-F5344CB8AC3E}">
        <p14:creationId xmlns:p14="http://schemas.microsoft.com/office/powerpoint/2010/main" val="2979384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 the ‘What to Expect’ screen, it’s explained that every contributor to your FAFSA will be required to provide consent to have information from their 2023 tax return transferred automatically to your FAFSA.</a:t>
            </a:r>
          </a:p>
          <a:p>
            <a:pPr marL="171450" indent="-171450">
              <a:buFont typeface="Arial" panose="020B0604020202020204" pitchFamily="34" charset="0"/>
              <a:buChar char="•"/>
            </a:pPr>
            <a:r>
              <a:rPr lang="en-US" dirty="0"/>
              <a:t>There are no exceptions to this. Even if a contributor didn’t file a tax return in 2023, they’re still required to give their consent for the transfer.</a:t>
            </a:r>
          </a:p>
          <a:p>
            <a:pPr marL="171450" indent="-171450">
              <a:buFont typeface="Arial" panose="020B0604020202020204" pitchFamily="34" charset="0"/>
              <a:buChar char="•"/>
            </a:pPr>
            <a:r>
              <a:rPr lang="en-US" dirty="0"/>
              <a:t>If one or more contributors doesn’t give this consent, you won’t be eligible for most types of federal financial aid.</a:t>
            </a:r>
          </a:p>
          <a:p>
            <a:pPr marL="171450" indent="-171450">
              <a:buFont typeface="Arial" panose="020B0604020202020204" pitchFamily="34" charset="0"/>
              <a:buChar char="•"/>
            </a:pPr>
            <a:r>
              <a:rPr lang="en-US" dirty="0"/>
              <a:t>The fourth onboarding screen will explain what happens after you submit your FAFSA.</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31</a:t>
            </a:fld>
            <a:endParaRPr lang="en-US" dirty="0"/>
          </a:p>
        </p:txBody>
      </p:sp>
    </p:spTree>
    <p:extLst>
      <p:ext uri="{BB962C8B-B14F-4D97-AF65-F5344CB8AC3E}">
        <p14:creationId xmlns:p14="http://schemas.microsoft.com/office/powerpoint/2010/main" val="3215764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this screen carefully. If you need to make corrections, changes to your mailing address can be made directly on this page. To change any other information, access your account settings at StudentAid.gov.</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32</a:t>
            </a:fld>
            <a:endParaRPr lang="en-US" dirty="0"/>
          </a:p>
        </p:txBody>
      </p:sp>
    </p:spTree>
    <p:extLst>
      <p:ext uri="{BB962C8B-B14F-4D97-AF65-F5344CB8AC3E}">
        <p14:creationId xmlns:p14="http://schemas.microsoft.com/office/powerpoint/2010/main" val="29371779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Provide your consent to have your 2023 Federal Tax Information (FTI) transferred to your FAFSA, even if you did NOT file a federal tax return in 2023.</a:t>
            </a:r>
          </a:p>
          <a:p>
            <a:pPr marL="171450" indent="-171450">
              <a:buFont typeface="Arial" panose="020B0604020202020204" pitchFamily="34" charset="0"/>
              <a:buChar char="•"/>
            </a:pPr>
            <a:r>
              <a:rPr lang="en-US" dirty="0"/>
              <a:t>Read these pages carefully, then choose ‘Approve’.</a:t>
            </a:r>
          </a:p>
          <a:p>
            <a:pPr marL="171450" indent="-171450">
              <a:buFont typeface="Arial" panose="020B0604020202020204" pitchFamily="34" charset="0"/>
              <a:buChar char="•"/>
            </a:pPr>
            <a:r>
              <a:rPr lang="en-US" dirty="0"/>
              <a:t>The first line on this page states: “Provide Consent or Be Ineligible for Federal Student Aid”.</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33</a:t>
            </a:fld>
            <a:endParaRPr lang="en-US" dirty="0"/>
          </a:p>
        </p:txBody>
      </p:sp>
    </p:spTree>
    <p:extLst>
      <p:ext uri="{BB962C8B-B14F-4D97-AF65-F5344CB8AC3E}">
        <p14:creationId xmlns:p14="http://schemas.microsoft.com/office/powerpoint/2010/main" val="2910467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34</a:t>
            </a:fld>
            <a:endParaRPr lang="en-US" dirty="0"/>
          </a:p>
        </p:txBody>
      </p:sp>
    </p:spTree>
    <p:extLst>
      <p:ext uri="{BB962C8B-B14F-4D97-AF65-F5344CB8AC3E}">
        <p14:creationId xmlns:p14="http://schemas.microsoft.com/office/powerpoint/2010/main" val="1027418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You’ll be asked several questions about your personal circumstances that will eventually give Federal Student Aid the information it needs to determine how much aid you may qualify for. Each question is important, and must be answered honestly.</a:t>
            </a:r>
          </a:p>
          <a:p>
            <a:pPr marL="171450" indent="-171450">
              <a:buFont typeface="Arial" panose="020B0604020202020204" pitchFamily="34" charset="0"/>
              <a:buChar char="•"/>
            </a:pPr>
            <a:r>
              <a:rPr lang="en-US" dirty="0"/>
              <a:t>The questions are easy to answer, so we won’t go through all of them here. I’ll just mention a few of them briefly.</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35</a:t>
            </a:fld>
            <a:endParaRPr lang="en-US" dirty="0"/>
          </a:p>
        </p:txBody>
      </p:sp>
    </p:spTree>
    <p:extLst>
      <p:ext uri="{BB962C8B-B14F-4D97-AF65-F5344CB8AC3E}">
        <p14:creationId xmlns:p14="http://schemas.microsoft.com/office/powerpoint/2010/main" val="904931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 concurrent or AP credits you have were earned while you were still in high school, and you were not yet enrolled as a college student.</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36</a:t>
            </a:fld>
            <a:endParaRPr lang="en-US" dirty="0"/>
          </a:p>
        </p:txBody>
      </p:sp>
    </p:spTree>
    <p:extLst>
      <p:ext uri="{BB962C8B-B14F-4D97-AF65-F5344CB8AC3E}">
        <p14:creationId xmlns:p14="http://schemas.microsoft.com/office/powerpoint/2010/main" val="24607707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you select just ONE of the circumstances in the gray boxes, you’ll be considered an Independent student, and you won’t be required to include your parent(s)’ information, but you will need to include information about your spouse if you’re married.</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37</a:t>
            </a:fld>
            <a:endParaRPr lang="en-US" dirty="0"/>
          </a:p>
        </p:txBody>
      </p:sp>
    </p:spTree>
    <p:extLst>
      <p:ext uri="{BB962C8B-B14F-4D97-AF65-F5344CB8AC3E}">
        <p14:creationId xmlns:p14="http://schemas.microsoft.com/office/powerpoint/2010/main" val="15854251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38</a:t>
            </a:fld>
            <a:endParaRPr lang="en-US" dirty="0"/>
          </a:p>
        </p:txBody>
      </p:sp>
    </p:spTree>
    <p:extLst>
      <p:ext uri="{BB962C8B-B14F-4D97-AF65-F5344CB8AC3E}">
        <p14:creationId xmlns:p14="http://schemas.microsoft.com/office/powerpoint/2010/main" val="41044517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You’ll be asked if ‘unusual circumstances’ prevent you from contacting your parents.</a:t>
            </a:r>
            <a:r>
              <a:rPr lang="en-US" dirty="0">
                <a:solidFill>
                  <a:schemeClr val="bg1"/>
                </a:solidFill>
              </a:rPr>
              <a:t> </a:t>
            </a:r>
          </a:p>
          <a:p>
            <a:pPr lvl="1"/>
            <a:r>
              <a:rPr lang="en-US" dirty="0">
                <a:solidFill>
                  <a:schemeClr val="bg1"/>
                </a:solidFill>
              </a:rPr>
              <a:t>	Abuse, abandonment, neglect</a:t>
            </a:r>
          </a:p>
          <a:p>
            <a:pPr lvl="1"/>
            <a:r>
              <a:rPr lang="en-US" dirty="0">
                <a:solidFill>
                  <a:schemeClr val="bg1"/>
                </a:solidFill>
              </a:rPr>
              <a:t>	Refugee or asylee status and separated from parents (perhaps in another country)</a:t>
            </a:r>
          </a:p>
          <a:p>
            <a:pPr lvl="1"/>
            <a:r>
              <a:rPr lang="en-US" dirty="0">
                <a:solidFill>
                  <a:schemeClr val="bg1"/>
                </a:solidFill>
              </a:rPr>
              <a:t>	Victim of human trafficking</a:t>
            </a:r>
          </a:p>
          <a:p>
            <a:pPr lvl="1"/>
            <a:r>
              <a:rPr lang="en-US" dirty="0">
                <a:solidFill>
                  <a:schemeClr val="bg1"/>
                </a:solidFill>
              </a:rPr>
              <a:t>	Incarceration, posing a risk to you if you contact them</a:t>
            </a:r>
          </a:p>
          <a:p>
            <a:pPr lvl="1"/>
            <a:r>
              <a:rPr lang="en-US" dirty="0">
                <a:solidFill>
                  <a:schemeClr val="bg1"/>
                </a:solidFill>
              </a:rPr>
              <a:t>	Otherwise unable to contact your parents, and you haven’t been adopted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39</a:t>
            </a:fld>
            <a:endParaRPr lang="en-US" dirty="0"/>
          </a:p>
        </p:txBody>
      </p:sp>
    </p:spTree>
    <p:extLst>
      <p:ext uri="{BB962C8B-B14F-4D97-AF65-F5344CB8AC3E}">
        <p14:creationId xmlns:p14="http://schemas.microsoft.com/office/powerpoint/2010/main" val="309586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40</a:t>
            </a:fld>
            <a:endParaRPr lang="en-US" dirty="0"/>
          </a:p>
        </p:txBody>
      </p:sp>
    </p:spTree>
    <p:extLst>
      <p:ext uri="{BB962C8B-B14F-4D97-AF65-F5344CB8AC3E}">
        <p14:creationId xmlns:p14="http://schemas.microsoft.com/office/powerpoint/2010/main" val="42589226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Because the student on these slides answered No to the marital status question and none of the other unusual circumstances applied to her, she will be considered a Dependent student, and her parent(s) will be required to contribute their information to her FAFSA.</a:t>
            </a:r>
          </a:p>
          <a:p>
            <a:pPr marL="171450" indent="-171450">
              <a:buFont typeface="Arial" panose="020B0604020202020204" pitchFamily="34" charset="0"/>
              <a:buChar char="•"/>
            </a:pPr>
            <a:r>
              <a:rPr lang="en-US" dirty="0"/>
              <a:t>If she was married, or if even one of the other circumstances did apply to her, she would probably be an Independent student, and her parents wouldn’t have to contribute their information.</a:t>
            </a:r>
          </a:p>
          <a:p>
            <a:pPr marL="171450" indent="-171450">
              <a:buFont typeface="Arial" panose="020B0604020202020204" pitchFamily="34" charset="0"/>
              <a:buChar char="•"/>
            </a:pPr>
            <a:r>
              <a:rPr lang="en-US" dirty="0"/>
              <a:t>If the parents of a Dependent student are unwilling to provide their information, the student will be told that they’ll only qualify for an Unsubsidized student loan. </a:t>
            </a:r>
          </a:p>
          <a:p>
            <a:pPr marL="171450" indent="-171450">
              <a:buFont typeface="Arial" panose="020B0604020202020204" pitchFamily="34" charset="0"/>
              <a:buChar char="•"/>
            </a:pPr>
            <a:r>
              <a:rPr lang="en-US" b="1" dirty="0"/>
              <a:t>PLEASE NOTE: The FAFSA is </a:t>
            </a:r>
            <a:r>
              <a:rPr lang="en-US" b="1" u="sng" dirty="0"/>
              <a:t>not </a:t>
            </a:r>
            <a:r>
              <a:rPr lang="en-US" b="1" u="none" dirty="0"/>
              <a:t>an application for student loans. This information is given to let a Dependent student know what they can do if their parent(s) are unwilling to provide their information.</a:t>
            </a:r>
            <a:endParaRPr lang="en-US" b="1"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41</a:t>
            </a:fld>
            <a:endParaRPr lang="en-US" dirty="0"/>
          </a:p>
        </p:txBody>
      </p:sp>
    </p:spTree>
    <p:extLst>
      <p:ext uri="{BB962C8B-B14F-4D97-AF65-F5344CB8AC3E}">
        <p14:creationId xmlns:p14="http://schemas.microsoft.com/office/powerpoint/2010/main" val="1603213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portion is called the Parent Wizard. </a:t>
            </a:r>
          </a:p>
          <a:p>
            <a:pPr marL="171450" indent="-171450">
              <a:buFont typeface="Arial" panose="020B0604020202020204" pitchFamily="34" charset="0"/>
              <a:buChar char="•"/>
            </a:pPr>
            <a:r>
              <a:rPr lang="en-US" dirty="0"/>
              <a:t>If you’re a dependent student, the next few questions will ask about your parents. If your parents aren’t currently married to each other, more questions will be asked to determine if one or both parents need to contribute information on your FAFSA.</a:t>
            </a:r>
          </a:p>
          <a:p>
            <a:pPr marL="171450" indent="-171450">
              <a:buFont typeface="Arial" panose="020B0604020202020204" pitchFamily="34" charset="0"/>
              <a:buChar char="•"/>
            </a:pPr>
            <a:r>
              <a:rPr lang="en-US" dirty="0"/>
              <a:t>In this example, the parents are married to each other, so the student is informed she’ll need to provide information about both parents.</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42</a:t>
            </a:fld>
            <a:endParaRPr lang="en-US" dirty="0"/>
          </a:p>
        </p:txBody>
      </p:sp>
    </p:spTree>
    <p:extLst>
      <p:ext uri="{BB962C8B-B14F-4D97-AF65-F5344CB8AC3E}">
        <p14:creationId xmlns:p14="http://schemas.microsoft.com/office/powerpoint/2010/main" val="1482185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only one parent’s signature will be required, the word ‘optional’ will appear under the “Parent Spouse” heading.</a:t>
            </a:r>
          </a:p>
          <a:p>
            <a:pPr marL="171450" indent="-171450">
              <a:buFont typeface="Arial" panose="020B0604020202020204" pitchFamily="34" charset="0"/>
              <a:buChar char="•"/>
            </a:pPr>
            <a:r>
              <a:rPr lang="en-US" dirty="0"/>
              <a:t>Depending on the circumstances, one or both parents will receive an email from Federal Student Aid requesting their information.</a:t>
            </a:r>
          </a:p>
          <a:p>
            <a:pPr marL="171450" indent="-171450">
              <a:buFont typeface="Arial" panose="020B0604020202020204" pitchFamily="34" charset="0"/>
              <a:buChar char="•"/>
            </a:pPr>
            <a:r>
              <a:rPr lang="en-US" b="1" dirty="0"/>
              <a:t>It’s very important that a student enters the parents’ information exactly as the parents entered it when they created their accounts. If one of these data fields doesn’t match what the parents have already provided, they won’t get an invitation.</a:t>
            </a:r>
            <a:r>
              <a:rPr lang="en-US" b="0" dirty="0"/>
              <a:t> </a:t>
            </a:r>
            <a:r>
              <a:rPr lang="en-US" b="1" dirty="0"/>
              <a:t>For this reason, we encourage the student and parent(s) to work together on the FAFSA in order to avoid problems with signing the FAFSA at the end.</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43</a:t>
            </a:fld>
            <a:endParaRPr lang="en-US" dirty="0"/>
          </a:p>
        </p:txBody>
      </p:sp>
    </p:spTree>
    <p:extLst>
      <p:ext uri="{BB962C8B-B14F-4D97-AF65-F5344CB8AC3E}">
        <p14:creationId xmlns:p14="http://schemas.microsoft.com/office/powerpoint/2010/main" val="19065335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answers you give on the gender, race and ethnicity questions are </a:t>
            </a:r>
            <a:r>
              <a:rPr lang="en-US" b="1" dirty="0"/>
              <a:t>not</a:t>
            </a:r>
            <a:r>
              <a:rPr lang="en-US" dirty="0"/>
              <a:t> used to determine your eligibility for financial aid. Those questions must be answered, but each question has an option where you can select “Prefer not to answer.”</a:t>
            </a:r>
          </a:p>
          <a:p>
            <a:pPr marL="171450" indent="-171450">
              <a:buFont typeface="Arial" panose="020B0604020202020204" pitchFamily="34" charset="0"/>
              <a:buChar char="•"/>
            </a:pPr>
            <a:r>
              <a:rPr lang="en-US" dirty="0"/>
              <a:t>Your citizenship status will be used to determine your eligibility, because in order to receive federal financial aid, you must either:</a:t>
            </a:r>
          </a:p>
          <a:p>
            <a:pPr marL="628650" lvl="1" indent="-171450">
              <a:buFont typeface="Arial" panose="020B0604020202020204" pitchFamily="34" charset="0"/>
              <a:buChar char="•"/>
            </a:pPr>
            <a:r>
              <a:rPr lang="en-US" dirty="0"/>
              <a:t>Be a U.S. citizen or U.S. National (born in American Samoa or Swains Island) OR</a:t>
            </a:r>
          </a:p>
          <a:p>
            <a:pPr marL="628650" lvl="1" indent="-171450">
              <a:buFont typeface="Arial" panose="020B0604020202020204" pitchFamily="34" charset="0"/>
              <a:buChar char="•"/>
            </a:pPr>
            <a:r>
              <a:rPr lang="en-US" dirty="0"/>
              <a:t>Be a Permanent Resident of the United States (in possession of a</a:t>
            </a:r>
            <a:r>
              <a:rPr lang="en-US" b="1" dirty="0"/>
              <a:t> current </a:t>
            </a:r>
            <a:r>
              <a:rPr lang="en-US" dirty="0"/>
              <a:t>‘green card’) OR</a:t>
            </a:r>
          </a:p>
          <a:p>
            <a:pPr marL="628650" lvl="1" indent="-171450">
              <a:buFont typeface="Arial" panose="020B0604020202020204" pitchFamily="34" charset="0"/>
              <a:buChar char="•"/>
            </a:pPr>
            <a:r>
              <a:rPr lang="en-US" dirty="0"/>
              <a:t>Have an arrival/departure record (I-94) showing a status of Refugee, Asylum Granted, Cuban-Haitian Entrant (status pending) or Parolee; Conditional Entrants can also qualify only if the I-94 was issued before April 1, 1980 OR</a:t>
            </a:r>
          </a:p>
          <a:p>
            <a:pPr marL="628650" lvl="1" indent="-171450">
              <a:buFont typeface="Arial" panose="020B0604020202020204" pitchFamily="34" charset="0"/>
              <a:buChar char="•"/>
            </a:pPr>
            <a:r>
              <a:rPr lang="en-US" dirty="0"/>
              <a:t>Have a battered immigrant-qualified alien status</a:t>
            </a:r>
          </a:p>
          <a:p>
            <a:pPr marL="628650" lvl="1" indent="-171450">
              <a:buFont typeface="Arial" panose="020B0604020202020204" pitchFamily="34" charset="0"/>
              <a:buChar char="•"/>
            </a:pPr>
            <a:r>
              <a:rPr lang="en-US" dirty="0"/>
              <a:t>Have a T-visa or a parent with a T-1 visa</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44</a:t>
            </a:fld>
            <a:endParaRPr lang="en-US" dirty="0"/>
          </a:p>
        </p:txBody>
      </p:sp>
    </p:spTree>
    <p:extLst>
      <p:ext uri="{BB962C8B-B14F-4D97-AF65-F5344CB8AC3E}">
        <p14:creationId xmlns:p14="http://schemas.microsoft.com/office/powerpoint/2010/main" val="12608987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 Citizens include people born 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District of Columbia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Puerto Rico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U.S. Virgin Islands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Guam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Northern Mariana Islands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Most people born abroad to U.S. citizens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Federal Student Aid (FSA) defines a U.S. national as someone who 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U.S. citizen by birth or naturalization, 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native of American Samoa or Swains Island</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45</a:t>
            </a:fld>
            <a:endParaRPr lang="en-US" dirty="0"/>
          </a:p>
        </p:txBody>
      </p:sp>
    </p:spTree>
    <p:extLst>
      <p:ext uri="{BB962C8B-B14F-4D97-AF65-F5344CB8AC3E}">
        <p14:creationId xmlns:p14="http://schemas.microsoft.com/office/powerpoint/2010/main" val="6668983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financial aid office is required to ask for documentation to verify the information.</a:t>
            </a:r>
          </a:p>
          <a:p>
            <a:pPr marL="171450" indent="-171450">
              <a:buFont typeface="Arial" panose="020B0604020202020204" pitchFamily="34" charset="0"/>
              <a:buChar char="•"/>
            </a:pPr>
            <a:endParaRPr lang="en-US" b="0"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46</a:t>
            </a:fld>
            <a:endParaRPr lang="en-US" dirty="0"/>
          </a:p>
        </p:txBody>
      </p:sp>
    </p:spTree>
    <p:extLst>
      <p:ext uri="{BB962C8B-B14F-4D97-AF65-F5344CB8AC3E}">
        <p14:creationId xmlns:p14="http://schemas.microsoft.com/office/powerpoint/2010/main" val="11092374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47</a:t>
            </a:fld>
            <a:endParaRPr lang="en-US" dirty="0"/>
          </a:p>
        </p:txBody>
      </p:sp>
    </p:spTree>
    <p:extLst>
      <p:ext uri="{BB962C8B-B14F-4D97-AF65-F5344CB8AC3E}">
        <p14:creationId xmlns:p14="http://schemas.microsoft.com/office/powerpoint/2010/main" val="37993691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48</a:t>
            </a:fld>
            <a:endParaRPr lang="en-US" dirty="0"/>
          </a:p>
        </p:txBody>
      </p:sp>
    </p:spTree>
    <p:extLst>
      <p:ext uri="{BB962C8B-B14F-4D97-AF65-F5344CB8AC3E}">
        <p14:creationId xmlns:p14="http://schemas.microsoft.com/office/powerpoint/2010/main" val="4250484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It’s a good idea to add up your total cash on hand and the current balances in your savings and checking accounts before you start your FAFSA.</a:t>
            </a:r>
          </a:p>
          <a:p>
            <a:pPr marL="171450" indent="-171450">
              <a:buFont typeface="Arial" panose="020B0604020202020204" pitchFamily="34" charset="0"/>
              <a:buChar char="•"/>
            </a:pPr>
            <a:r>
              <a:rPr lang="en-US" dirty="0"/>
              <a:t>Any question that doesn’t apply to you on this page should be answered with a zero. Remember, this is about YOUR assets, not your parents’.</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49</a:t>
            </a:fld>
            <a:endParaRPr lang="en-US" dirty="0"/>
          </a:p>
        </p:txBody>
      </p:sp>
    </p:spTree>
    <p:extLst>
      <p:ext uri="{BB962C8B-B14F-4D97-AF65-F5344CB8AC3E}">
        <p14:creationId xmlns:p14="http://schemas.microsoft.com/office/powerpoint/2010/main" val="2228274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Select all of the colleges you are interested in learning more about.</a:t>
            </a:r>
          </a:p>
          <a:p>
            <a:pPr marL="171450" indent="-171450">
              <a:buFont typeface="Arial" panose="020B0604020202020204" pitchFamily="34" charset="0"/>
              <a:buChar char="•"/>
            </a:pPr>
            <a:r>
              <a:rPr lang="en-US" dirty="0"/>
              <a:t>By putting a college or career technology center on your FAFSA, you’re giving that school permission to see the information from your FAFSA so they can let you know how much financial aid you would qualify for at their school. You’re not making any commitments to the school just by listing it on your FAFSA.</a:t>
            </a:r>
          </a:p>
          <a:p>
            <a:pPr marL="171450" indent="-171450">
              <a:buFont typeface="Arial" panose="020B0604020202020204" pitchFamily="34" charset="0"/>
              <a:buChar char="•"/>
            </a:pPr>
            <a:r>
              <a:rPr lang="en-US" dirty="0"/>
              <a:t>You can have your FAFSA information sent to a maximum of 20 schools; you must select at least one school for your FAFSA to fully process.</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50</a:t>
            </a:fld>
            <a:endParaRPr lang="en-US" dirty="0"/>
          </a:p>
        </p:txBody>
      </p:sp>
    </p:spTree>
    <p:extLst>
      <p:ext uri="{BB962C8B-B14F-4D97-AF65-F5344CB8AC3E}">
        <p14:creationId xmlns:p14="http://schemas.microsoft.com/office/powerpoint/2010/main" val="19217687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When you’re done adding schools, review your list. Notice this student has added 2 schools to their FAFSA.</a:t>
            </a:r>
          </a:p>
          <a:p>
            <a:pPr marL="171450" indent="-171450">
              <a:buFont typeface="Arial" panose="020B0604020202020204" pitchFamily="34" charset="0"/>
              <a:buChar char="•"/>
            </a:pPr>
            <a:r>
              <a:rPr lang="en-US" b="0" dirty="0"/>
              <a:t>To remove a school from your list, simply click ‘Remove’ next to the school’s name.</a:t>
            </a:r>
          </a:p>
          <a:p>
            <a:pPr marL="171450" indent="-171450">
              <a:buFont typeface="Arial" panose="020B0604020202020204" pitchFamily="34" charset="0"/>
              <a:buChar char="•"/>
            </a:pPr>
            <a:r>
              <a:rPr lang="en-US" b="0" dirty="0"/>
              <a:t>Only 10 schools are showing here. To add the remaining schools, click ‘Next’.</a:t>
            </a:r>
          </a:p>
          <a:p>
            <a:pPr marL="171450" indent="-171450">
              <a:buFont typeface="Arial" panose="020B0604020202020204" pitchFamily="34" charset="0"/>
              <a:buChar char="•"/>
            </a:pPr>
            <a:r>
              <a:rPr lang="en-US" b="0" dirty="0"/>
              <a:t>To add another school, click ‘Search and Select Schools’.</a:t>
            </a:r>
          </a:p>
          <a:p>
            <a:pPr marL="171450" indent="-171450">
              <a:buFont typeface="Arial" panose="020B0604020202020204" pitchFamily="34" charset="0"/>
              <a:buChar char="•"/>
            </a:pPr>
            <a:r>
              <a:rPr lang="en-US" b="0" dirty="0"/>
              <a:t>Students may enter up to 20 colleges/career techs on the FAFSA.</a:t>
            </a:r>
          </a:p>
          <a:p>
            <a:pPr marL="171450" indent="-171450">
              <a:buFont typeface="Arial" panose="020B0604020202020204" pitchFamily="34" charset="0"/>
              <a:buChar char="•"/>
            </a:pPr>
            <a:endParaRPr lang="en-US" b="0"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51</a:t>
            </a:fld>
            <a:endParaRPr lang="en-US" dirty="0"/>
          </a:p>
        </p:txBody>
      </p:sp>
    </p:spTree>
    <p:extLst>
      <p:ext uri="{BB962C8B-B14F-4D97-AF65-F5344CB8AC3E}">
        <p14:creationId xmlns:p14="http://schemas.microsoft.com/office/powerpoint/2010/main" val="12130041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52</a:t>
            </a:fld>
            <a:endParaRPr lang="en-US" dirty="0"/>
          </a:p>
        </p:txBody>
      </p:sp>
    </p:spTree>
    <p:extLst>
      <p:ext uri="{BB962C8B-B14F-4D97-AF65-F5344CB8AC3E}">
        <p14:creationId xmlns:p14="http://schemas.microsoft.com/office/powerpoint/2010/main" val="1018508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You must agree to the terms in order to submit your section.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Remember that you signed in to the FAFSA with your username and password, so your signature will be applied to the form when you click ‘Sign’.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last contributor to sign will click a blue button that says ‘Sign &amp; Submit’. The FAFSA won’t be fully submitted until all contributors have signed.</a:t>
            </a:r>
          </a:p>
          <a:p>
            <a:pPr marL="171450" indent="-171450">
              <a:buFont typeface="Arial" panose="020B0604020202020204" pitchFamily="34" charset="0"/>
              <a:buChar char="•"/>
            </a:pPr>
            <a:endParaRPr lang="en-US" b="0" dirty="0"/>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53</a:t>
            </a:fld>
            <a:endParaRPr lang="en-US" dirty="0"/>
          </a:p>
        </p:txBody>
      </p:sp>
    </p:spTree>
    <p:extLst>
      <p:ext uri="{BB962C8B-B14F-4D97-AF65-F5344CB8AC3E}">
        <p14:creationId xmlns:p14="http://schemas.microsoft.com/office/powerpoint/2010/main" val="8151380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When you see this page, you’ll know you’re finished. </a:t>
            </a:r>
          </a:p>
          <a:p>
            <a:pPr marL="171450" indent="-171450">
              <a:buFont typeface="Arial" panose="020B0604020202020204" pitchFamily="34" charset="0"/>
              <a:buChar char="•"/>
            </a:pPr>
            <a:r>
              <a:rPr lang="en-US" b="0" dirty="0"/>
              <a:t>From here, you can view the status of your FAFSA and the progress made by the other contributors. All contributors have to complete their sections before the FAFSA can be fully processed.</a:t>
            </a:r>
          </a:p>
          <a:p>
            <a:pPr marL="171450" indent="-171450">
              <a:buFont typeface="Arial" panose="020B0604020202020204" pitchFamily="34" charset="0"/>
              <a:buChar char="•"/>
            </a:pPr>
            <a:r>
              <a:rPr lang="en-US" b="0" dirty="0"/>
              <a:t>The last bullet at the bottom of this slide mentions starting your state application at StudentAid.gov. In Oklahoma, there is no separate application for state aid. Your eligibility for state aid will be determined by the Adjusted Gross Income from one or more tax returns and your Student Aid Index.</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54</a:t>
            </a:fld>
            <a:endParaRPr lang="en-US" dirty="0"/>
          </a:p>
        </p:txBody>
      </p:sp>
    </p:spTree>
    <p:extLst>
      <p:ext uri="{BB962C8B-B14F-4D97-AF65-F5344CB8AC3E}">
        <p14:creationId xmlns:p14="http://schemas.microsoft.com/office/powerpoint/2010/main" val="4015122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won’t see this anywhere on your FAFSA. It’s just an example of the email your parents will receive when your invitation is sent to them.</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55</a:t>
            </a:fld>
            <a:endParaRPr lang="en-US" dirty="0"/>
          </a:p>
        </p:txBody>
      </p:sp>
    </p:spTree>
    <p:extLst>
      <p:ext uri="{BB962C8B-B14F-4D97-AF65-F5344CB8AC3E}">
        <p14:creationId xmlns:p14="http://schemas.microsoft.com/office/powerpoint/2010/main" val="17758407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After receiving an invitation from the student, the parent will go to FAFSA.gov and choose the box under ‘Accept an Invitation’; then they will log in to FAFSA.gov using their own username and password.</a:t>
            </a:r>
          </a:p>
          <a:p>
            <a:pPr marL="171450" indent="-171450">
              <a:buFont typeface="Arial" panose="020B0604020202020204" pitchFamily="34" charset="0"/>
              <a:buChar char="•"/>
            </a:pPr>
            <a:r>
              <a:rPr lang="en-US" dirty="0"/>
              <a:t>If a parent hasn’t created a new account at StudentAid.gov yet they can click ‘Create an Account’ on this page, but the username and password they create will not be matched/verified with the SSA for a few days. Parents without SSNs should be able to create their account the same day they contribute their information to the student’s FAFSA.</a:t>
            </a:r>
          </a:p>
        </p:txBody>
      </p:sp>
      <p:sp>
        <p:nvSpPr>
          <p:cNvPr id="4" name="Slide Number Placeholder 3"/>
          <p:cNvSpPr>
            <a:spLocks noGrp="1"/>
          </p:cNvSpPr>
          <p:nvPr>
            <p:ph type="sldNum" sz="quarter" idx="5"/>
          </p:nvPr>
        </p:nvSpPr>
        <p:spPr/>
        <p:txBody>
          <a:bodyPr/>
          <a:lstStyle/>
          <a:p>
            <a:fld id="{325135DF-C332-4B6E-BDB0-722FA36A9981}" type="slidenum">
              <a:rPr lang="en-US" smtClean="0"/>
              <a:t>56</a:t>
            </a:fld>
            <a:endParaRPr lang="en-US" dirty="0"/>
          </a:p>
        </p:txBody>
      </p:sp>
    </p:spTree>
    <p:extLst>
      <p:ext uri="{BB962C8B-B14F-4D97-AF65-F5344CB8AC3E}">
        <p14:creationId xmlns:p14="http://schemas.microsoft.com/office/powerpoint/2010/main" val="4565475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Parents need to use their own username and password when they log in at FAFSA.gov.</a:t>
            </a:r>
          </a:p>
          <a:p>
            <a:pPr marL="171450" indent="-171450">
              <a:buFont typeface="Arial" panose="020B0604020202020204" pitchFamily="34" charset="0"/>
              <a:buChar char="•"/>
            </a:pPr>
            <a:r>
              <a:rPr lang="en-US" dirty="0"/>
              <a:t>It’s important that when the parent logs in, they choose ‘Parent’ as their role, because </a:t>
            </a:r>
          </a:p>
          <a:p>
            <a:pPr marL="628650" lvl="1" indent="-171450">
              <a:buFont typeface="Arial" panose="020B0604020202020204" pitchFamily="34" charset="0"/>
              <a:buChar char="•"/>
            </a:pPr>
            <a:r>
              <a:rPr lang="en-US" dirty="0"/>
              <a:t>Logging in as the student will not allow them to proceed if they’ve used their own username and password</a:t>
            </a:r>
          </a:p>
          <a:p>
            <a:pPr marL="628650" lvl="1" indent="-171450">
              <a:buFont typeface="Arial" panose="020B0604020202020204" pitchFamily="34" charset="0"/>
              <a:buChar char="•"/>
            </a:pPr>
            <a:r>
              <a:rPr lang="en-US" dirty="0"/>
              <a:t>They should only be completing the section of the FAFSA that applies to the parent. They won’t be able to see most of the information supplied by the student.</a:t>
            </a: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When the</a:t>
            </a:r>
            <a:r>
              <a:rPr lang="en-US" sz="1200" b="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final</a:t>
            </a:r>
            <a:r>
              <a:rPr lang="en-US" sz="1200" b="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contributor is finished, they will receive a message to let them know the FAFSA is complete and will be sent for processing.</a:t>
            </a:r>
          </a:p>
          <a:p>
            <a:r>
              <a:rPr lang="en-US" sz="1200" dirty="0">
                <a:latin typeface="Arial" panose="020B0604020202020204" pitchFamily="34" charset="0"/>
                <a:cs typeface="Arial" panose="020B0604020202020204" pitchFamily="34" charset="0"/>
              </a:rPr>
              <a:t>A version of this page will be emailed to the student to inform them of what happens next.</a:t>
            </a:r>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57</a:t>
            </a:fld>
            <a:endParaRPr lang="en-US" dirty="0"/>
          </a:p>
        </p:txBody>
      </p:sp>
    </p:spTree>
    <p:extLst>
      <p:ext uri="{BB962C8B-B14F-4D97-AF65-F5344CB8AC3E}">
        <p14:creationId xmlns:p14="http://schemas.microsoft.com/office/powerpoint/2010/main" val="34187629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58</a:t>
            </a:fld>
            <a:endParaRPr lang="en-US" dirty="0"/>
          </a:p>
        </p:txBody>
      </p:sp>
    </p:spTree>
    <p:extLst>
      <p:ext uri="{BB962C8B-B14F-4D97-AF65-F5344CB8AC3E}">
        <p14:creationId xmlns:p14="http://schemas.microsoft.com/office/powerpoint/2010/main" val="7273474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There are some income figures you won’t be able to change when editing your FAFSA, so a financial aid officer may need your DRN (Data Release Number) to access your FAFSA. Never give a financial aid officer your username and password.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There is a hyperlink at the top left that you can use to print your summary if you wish.</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59</a:t>
            </a:fld>
            <a:endParaRPr lang="en-US" dirty="0"/>
          </a:p>
        </p:txBody>
      </p:sp>
    </p:spTree>
    <p:extLst>
      <p:ext uri="{BB962C8B-B14F-4D97-AF65-F5344CB8AC3E}">
        <p14:creationId xmlns:p14="http://schemas.microsoft.com/office/powerpoint/2010/main" val="33057730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The SAI is calculated automatically based on the data you and other contributors provided on your FAFSA.</a:t>
            </a:r>
          </a:p>
          <a:p>
            <a:pPr marL="171450" indent="-171450">
              <a:buFont typeface="Arial" panose="020B0604020202020204" pitchFamily="34" charset="0"/>
              <a:buChar char="•"/>
            </a:pPr>
            <a:r>
              <a:rPr lang="en-US" b="0" dirty="0"/>
              <a:t>An SAI can range anywhere from -1,500 to 999,999. The lower the SAI, the more aid you may be eligible to receive.</a:t>
            </a:r>
          </a:p>
          <a:p>
            <a:pPr marL="171450" indent="-171450">
              <a:buFont typeface="Arial" panose="020B0604020202020204" pitchFamily="34" charset="0"/>
              <a:buChar char="•"/>
            </a:pPr>
            <a:r>
              <a:rPr lang="en-US" b="0" dirty="0"/>
              <a:t>A student with a negative or zero SAI is eligible for the full Pell grant award--$7,395 for this next school year</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60</a:t>
            </a:fld>
            <a:endParaRPr lang="en-US" dirty="0"/>
          </a:p>
        </p:txBody>
      </p:sp>
    </p:spTree>
    <p:extLst>
      <p:ext uri="{BB962C8B-B14F-4D97-AF65-F5344CB8AC3E}">
        <p14:creationId xmlns:p14="http://schemas.microsoft.com/office/powerpoint/2010/main" val="2556705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If your family has experienced any of these circumstances since 2023 that resulted in a lower income for the family, you may be eligible for an income adjustment, known as a ‘Professional Judgment’.</a:t>
            </a:r>
          </a:p>
          <a:p>
            <a:pPr marL="171450" indent="-171450">
              <a:buFont typeface="Arial" panose="020B0604020202020204" pitchFamily="34" charset="0"/>
              <a:buChar char="•"/>
            </a:pPr>
            <a:r>
              <a:rPr lang="en-US" b="0" dirty="0"/>
              <a:t>Only a financial aid officer can make this adjustment.</a:t>
            </a:r>
          </a:p>
          <a:p>
            <a:pPr marL="171450" indent="-171450">
              <a:buFont typeface="Arial" panose="020B0604020202020204" pitchFamily="34" charset="0"/>
              <a:buChar char="•"/>
            </a:pPr>
            <a:r>
              <a:rPr lang="en-US" b="0" dirty="0"/>
              <a:t>They will need your DRN, which appears on your FAFSA Submission Summary, to access your FAFSA. Do </a:t>
            </a:r>
            <a:r>
              <a:rPr lang="en-US" b="1" dirty="0"/>
              <a:t>not</a:t>
            </a:r>
            <a:r>
              <a:rPr lang="en-US" b="0" dirty="0"/>
              <a:t> give them your StudentAid.gov account information.</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61</a:t>
            </a:fld>
            <a:endParaRPr lang="en-US" dirty="0"/>
          </a:p>
        </p:txBody>
      </p:sp>
    </p:spTree>
    <p:extLst>
      <p:ext uri="{BB962C8B-B14F-4D97-AF65-F5344CB8AC3E}">
        <p14:creationId xmlns:p14="http://schemas.microsoft.com/office/powerpoint/2010/main" val="5416007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green section at the bottom of this offer shows an amount that’s not expected to be covered by financial aid. One of your best options to cover this difference is to apply for scholarships.</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62</a:t>
            </a:fld>
            <a:endParaRPr lang="en-US" dirty="0"/>
          </a:p>
        </p:txBody>
      </p:sp>
    </p:spTree>
    <p:extLst>
      <p:ext uri="{BB962C8B-B14F-4D97-AF65-F5344CB8AC3E}">
        <p14:creationId xmlns:p14="http://schemas.microsoft.com/office/powerpoint/2010/main" val="2993694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63</a:t>
            </a:fld>
            <a:endParaRPr lang="en-US" dirty="0"/>
          </a:p>
        </p:txBody>
      </p:sp>
    </p:spTree>
    <p:extLst>
      <p:ext uri="{BB962C8B-B14F-4D97-AF65-F5344CB8AC3E}">
        <p14:creationId xmlns:p14="http://schemas.microsoft.com/office/powerpoint/2010/main" val="6188192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Apply for as many scholarships as you can.</a:t>
            </a:r>
          </a:p>
          <a:p>
            <a:pPr marL="171450" indent="-171450">
              <a:buFont typeface="Arial" panose="020B0604020202020204" pitchFamily="34" charset="0"/>
              <a:buChar char="•"/>
            </a:pPr>
            <a:r>
              <a:rPr lang="en-US" b="0" dirty="0"/>
              <a:t>There are many different places to search.</a:t>
            </a:r>
          </a:p>
          <a:p>
            <a:pPr marL="171450" indent="-171450">
              <a:buFont typeface="Arial" panose="020B0604020202020204" pitchFamily="34" charset="0"/>
              <a:buChar char="•"/>
            </a:pPr>
            <a:r>
              <a:rPr lang="en-US" b="0" dirty="0"/>
              <a:t>You won’t win every scholarship you apply for, so the more applications, the better your chances of winning.</a:t>
            </a:r>
          </a:p>
          <a:p>
            <a:pPr marL="171450" indent="-171450">
              <a:buFont typeface="Arial" panose="020B0604020202020204" pitchFamily="34" charset="0"/>
              <a:buChar char="•"/>
            </a:pPr>
            <a:r>
              <a:rPr lang="en-US" b="0" dirty="0"/>
              <a:t>Do a thorough search for ‘local’ scholarships, since less people will be competing for them.</a:t>
            </a:r>
          </a:p>
          <a:p>
            <a:pPr marL="171450" indent="-171450">
              <a:buFont typeface="Arial" panose="020B0604020202020204" pitchFamily="34" charset="0"/>
              <a:buChar char="•"/>
            </a:pPr>
            <a:r>
              <a:rPr lang="en-US" b="0" dirty="0"/>
              <a:t>Pay close attention to the deadline for each application—they can land any time throughout the year.</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64</a:t>
            </a:fld>
            <a:endParaRPr lang="en-US" dirty="0"/>
          </a:p>
        </p:txBody>
      </p:sp>
    </p:spTree>
    <p:extLst>
      <p:ext uri="{BB962C8B-B14F-4D97-AF65-F5344CB8AC3E}">
        <p14:creationId xmlns:p14="http://schemas.microsoft.com/office/powerpoint/2010/main" val="27150485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three-year and five-year time limits can be extended for any student who leaves college to serve in active military duty during that time.</a:t>
            </a:r>
          </a:p>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65</a:t>
            </a:fld>
            <a:endParaRPr lang="en-US" dirty="0"/>
          </a:p>
        </p:txBody>
      </p:sp>
    </p:spTree>
    <p:extLst>
      <p:ext uri="{BB962C8B-B14F-4D97-AF65-F5344CB8AC3E}">
        <p14:creationId xmlns:p14="http://schemas.microsoft.com/office/powerpoint/2010/main" val="1005084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135DF-C332-4B6E-BDB0-722FA36A9981}" type="slidenum">
              <a:rPr lang="en-US" smtClean="0"/>
              <a:t>66</a:t>
            </a:fld>
            <a:endParaRPr lang="en-US" dirty="0"/>
          </a:p>
        </p:txBody>
      </p:sp>
    </p:spTree>
    <p:extLst>
      <p:ext uri="{BB962C8B-B14F-4D97-AF65-F5344CB8AC3E}">
        <p14:creationId xmlns:p14="http://schemas.microsoft.com/office/powerpoint/2010/main" val="959230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2834-9013-4322-98F0-F457ED69C3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A94DEC-B7C6-4C1C-942A-64F7243F78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F32214-42AD-4EFA-8D89-1D6F8A0A5D90}"/>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5" name="Footer Placeholder 4">
            <a:extLst>
              <a:ext uri="{FF2B5EF4-FFF2-40B4-BE49-F238E27FC236}">
                <a16:creationId xmlns:a16="http://schemas.microsoft.com/office/drawing/2014/main" id="{BCF7BACF-364E-4459-8731-A64B6818BC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FC76BEA-F3AA-488C-854C-7300060518B3}"/>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2417865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77964-98F1-4AB9-95BE-B7E11370E9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AB66B6-FDED-4EC0-A2EF-A4814D5BC6F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8D8EC1-DEC8-4E35-88C0-765ACEEFFC67}"/>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5" name="Footer Placeholder 4">
            <a:extLst>
              <a:ext uri="{FF2B5EF4-FFF2-40B4-BE49-F238E27FC236}">
                <a16:creationId xmlns:a16="http://schemas.microsoft.com/office/drawing/2014/main" id="{416C1820-5B83-489B-8CCE-D1E559CACA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350F87-526B-441E-A555-B2FDE8AC589A}"/>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3946758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8BF68-C8A0-44CF-A6BC-87510510BABB}"/>
              </a:ext>
            </a:extLst>
          </p:cNvPr>
          <p:cNvSpPr>
            <a:spLocks noGrp="1"/>
          </p:cNvSpPr>
          <p:nvPr>
            <p:ph type="title"/>
          </p:nvPr>
        </p:nvSpPr>
        <p:spPr>
          <a:xfrm>
            <a:off x="831850" y="1709738"/>
            <a:ext cx="10515600" cy="2852737"/>
          </a:xfrm>
        </p:spPr>
        <p:txBody>
          <a:bodyPr anchor="b"/>
          <a:lstStyle>
            <a:lvl1pP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10E79311-0AF4-4FFF-94FC-FAA6A52D3BC6}"/>
              </a:ext>
            </a:extLst>
          </p:cNvPr>
          <p:cNvSpPr>
            <a:spLocks noGrp="1"/>
          </p:cNvSpPr>
          <p:nvPr>
            <p:ph type="body" idx="1"/>
          </p:nvPr>
        </p:nvSpPr>
        <p:spPr>
          <a:xfrm>
            <a:off x="831850" y="456247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5245DB8-EC80-4A9F-B922-26F94ED7BADE}"/>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5" name="Footer Placeholder 4">
            <a:extLst>
              <a:ext uri="{FF2B5EF4-FFF2-40B4-BE49-F238E27FC236}">
                <a16:creationId xmlns:a16="http://schemas.microsoft.com/office/drawing/2014/main" id="{5B073EC3-F118-49DC-AC2B-3CFA58EE3E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ED0877-15D1-4B7F-B563-D15BC5549180}"/>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4282546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1971-2322-4556-AA8A-D4E7EF945E44}"/>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844A800C-2E05-49B4-BB74-8449F00C8AF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5819EE-0C0E-4E96-9574-0E02B75A534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0D12E0-D4AD-420A-8FB5-C9838476DC8E}"/>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6" name="Footer Placeholder 5">
            <a:extLst>
              <a:ext uri="{FF2B5EF4-FFF2-40B4-BE49-F238E27FC236}">
                <a16:creationId xmlns:a16="http://schemas.microsoft.com/office/drawing/2014/main" id="{D7080B4A-8EC8-4030-9DC9-E5A1F22D89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36FC52-1ED7-4FB8-BB55-CEF86DF314CC}"/>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344113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2044A-D2AC-4C02-A90D-C769219BAB15}"/>
              </a:ext>
            </a:extLst>
          </p:cNvPr>
          <p:cNvSpPr>
            <a:spLocks noGrp="1"/>
          </p:cNvSpPr>
          <p:nvPr>
            <p:ph type="title"/>
          </p:nvPr>
        </p:nvSpPr>
        <p:spPr>
          <a:xfrm>
            <a:off x="839788" y="365125"/>
            <a:ext cx="10515600" cy="1325563"/>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2D4F0E1-0A39-4279-8C06-2BB479658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161E1B-E936-4D58-A555-358DE58B686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7398E8-4A32-4277-A730-1A92651201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A13CA44-1622-45EB-AFF4-90380AB5162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490C74-294E-4303-86DB-E7D313C462B7}"/>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8" name="Footer Placeholder 7">
            <a:extLst>
              <a:ext uri="{FF2B5EF4-FFF2-40B4-BE49-F238E27FC236}">
                <a16:creationId xmlns:a16="http://schemas.microsoft.com/office/drawing/2014/main" id="{9FC08895-F1AB-4112-B455-CC7FC505D42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3873B3-4C0E-4210-8840-8B4EC5A596EA}"/>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79408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D7925-823F-46E2-8C81-2C3045872172}"/>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E3B83653-A33A-44B2-88FB-5A4CCE1A93A4}"/>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4" name="Footer Placeholder 3">
            <a:extLst>
              <a:ext uri="{FF2B5EF4-FFF2-40B4-BE49-F238E27FC236}">
                <a16:creationId xmlns:a16="http://schemas.microsoft.com/office/drawing/2014/main" id="{CBB1F385-12CF-45A6-BA9D-0536D94F2BB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729B459-E63B-45C1-8C13-4C8F5CD7E537}"/>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15697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203993-DE0D-4F28-86A9-C86D3D249091}"/>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3" name="Footer Placeholder 2">
            <a:extLst>
              <a:ext uri="{FF2B5EF4-FFF2-40B4-BE49-F238E27FC236}">
                <a16:creationId xmlns:a16="http://schemas.microsoft.com/office/drawing/2014/main" id="{B407CFCC-D52B-4DA1-AFC5-1F38B61BC4A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F7578FF-4305-4D3D-BA2F-6CADAC359159}"/>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3217633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80BD0-C3A4-40FC-B7A2-4D3E1AC3AB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373EDA-1BD3-4344-A85C-2DC9AED6D5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ADAD3B-D98E-4687-AA33-E0EF91F584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6E9D42-FA92-4CD0-B9E3-F8F32FCAA890}"/>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6" name="Footer Placeholder 5">
            <a:extLst>
              <a:ext uri="{FF2B5EF4-FFF2-40B4-BE49-F238E27FC236}">
                <a16:creationId xmlns:a16="http://schemas.microsoft.com/office/drawing/2014/main" id="{E0449FC2-6593-43DE-8DAA-17D5EC010C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466662C-4261-49B4-AE13-D043D266D3ED}"/>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2446335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5DF3-EEE5-45FF-A88E-E306CC19C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F04F77-AA55-4D7C-99CD-1287B95F1B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5F0B69C-8ADB-4F08-8485-0AA953F051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011F31-E7E5-413D-BA6C-14DB9268D525}"/>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6" name="Footer Placeholder 5">
            <a:extLst>
              <a:ext uri="{FF2B5EF4-FFF2-40B4-BE49-F238E27FC236}">
                <a16:creationId xmlns:a16="http://schemas.microsoft.com/office/drawing/2014/main" id="{993C496C-AFC4-41A8-81D7-A033B9FE431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36B8A0-7B48-4E12-BAD2-D6573DB79120}"/>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81494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FFD53-AEF8-4AAA-8DA0-6CA9212357F9}"/>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75775FD-53C5-4F06-95D8-83BE335A6E2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63EED2-FAEF-4BCE-B66B-93FE71EE6999}"/>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5" name="Footer Placeholder 4">
            <a:extLst>
              <a:ext uri="{FF2B5EF4-FFF2-40B4-BE49-F238E27FC236}">
                <a16:creationId xmlns:a16="http://schemas.microsoft.com/office/drawing/2014/main" id="{42252B73-3FEF-40F4-AD80-85FA588F7C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83C662-1E5F-4805-894F-8381F8A2B0A4}"/>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4020077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8B8635-C833-45E0-B8DF-0A76F2D936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97F09A-A57B-42C7-B194-6C1F6A8D9A2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D7434B-47EB-4B32-AAF9-3F940F3227D1}"/>
              </a:ext>
            </a:extLst>
          </p:cNvPr>
          <p:cNvSpPr>
            <a:spLocks noGrp="1"/>
          </p:cNvSpPr>
          <p:nvPr>
            <p:ph type="dt" sz="half" idx="10"/>
          </p:nvPr>
        </p:nvSpPr>
        <p:spPr/>
        <p:txBody>
          <a:bodyPr/>
          <a:lstStyle/>
          <a:p>
            <a:fld id="{9CFF589D-C30D-408B-A924-90C0885A57A3}" type="datetimeFigureOut">
              <a:rPr lang="en-US" smtClean="0"/>
              <a:t>3/25/2025</a:t>
            </a:fld>
            <a:endParaRPr lang="en-US" dirty="0"/>
          </a:p>
        </p:txBody>
      </p:sp>
      <p:sp>
        <p:nvSpPr>
          <p:cNvPr id="5" name="Footer Placeholder 4">
            <a:extLst>
              <a:ext uri="{FF2B5EF4-FFF2-40B4-BE49-F238E27FC236}">
                <a16:creationId xmlns:a16="http://schemas.microsoft.com/office/drawing/2014/main" id="{27C666E3-10C8-4F2F-9410-3F1911DAD8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1411750-819F-4802-92A1-CF5FEA2C23D5}"/>
              </a:ext>
            </a:extLst>
          </p:cNvPr>
          <p:cNvSpPr>
            <a:spLocks noGrp="1"/>
          </p:cNvSpPr>
          <p:nvPr>
            <p:ph type="sldNum" sz="quarter" idx="12"/>
          </p:nvPr>
        </p:nvSpPr>
        <p:spPr/>
        <p:txBody>
          <a:bodyPr/>
          <a:lstStyle/>
          <a:p>
            <a:fld id="{C0EAABB2-5034-4A90-B1CD-5A2837F4070D}" type="slidenum">
              <a:rPr lang="en-US" smtClean="0"/>
              <a:t>‹#›</a:t>
            </a:fld>
            <a:endParaRPr lang="en-US" dirty="0"/>
          </a:p>
        </p:txBody>
      </p:sp>
    </p:spTree>
    <p:extLst>
      <p:ext uri="{BB962C8B-B14F-4D97-AF65-F5344CB8AC3E}">
        <p14:creationId xmlns:p14="http://schemas.microsoft.com/office/powerpoint/2010/main" val="3526502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658AAD-9AFB-41E2-BAB6-9BA21246EA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7DC578-6871-4539-9C8B-3F131F9A04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4167E-752C-44BB-9941-0293506E21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FF589D-C30D-408B-A924-90C0885A57A3}" type="datetimeFigureOut">
              <a:rPr lang="en-US" smtClean="0"/>
              <a:t>3/25/2025</a:t>
            </a:fld>
            <a:endParaRPr lang="en-US" dirty="0"/>
          </a:p>
        </p:txBody>
      </p:sp>
      <p:sp>
        <p:nvSpPr>
          <p:cNvPr id="5" name="Footer Placeholder 4">
            <a:extLst>
              <a:ext uri="{FF2B5EF4-FFF2-40B4-BE49-F238E27FC236}">
                <a16:creationId xmlns:a16="http://schemas.microsoft.com/office/drawing/2014/main" id="{3760DF6D-24C5-4394-B6CE-C264C2C57C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EEC1367-ACD5-498C-B506-3B691E386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EAABB2-5034-4A90-B1CD-5A2837F4070D}" type="slidenum">
              <a:rPr lang="en-US" smtClean="0"/>
              <a:t>‹#›</a:t>
            </a:fld>
            <a:endParaRPr lang="en-US" dirty="0"/>
          </a:p>
        </p:txBody>
      </p:sp>
    </p:spTree>
    <p:extLst>
      <p:ext uri="{BB962C8B-B14F-4D97-AF65-F5344CB8AC3E}">
        <p14:creationId xmlns:p14="http://schemas.microsoft.com/office/powerpoint/2010/main" val="28770892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hyperlink" Target="https://studentaid.gov/fafsa-apply/parent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ucango2.org/publications/fafsa/Who_Needs_StudentAidAccount.pdf" TargetMode="External"/><Relationship Id="rId4" Type="http://schemas.openxmlformats.org/officeDocument/2006/relationships/hyperlink" Target="https://ucango2.org/publications/fafsa/DependencyQA.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6.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8.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jp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16.png"/><Relationship Id="rId4" Type="http://schemas.openxmlformats.org/officeDocument/2006/relationships/image" Target="../media/image1.jp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jpg"/></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jpg"/></Relationships>
</file>

<file path=ppt/slides/_rels/slide6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60.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1.jpg"/><Relationship Id="rId4" Type="http://schemas.openxmlformats.org/officeDocument/2006/relationships/image" Target="../media/image2.jpeg"/></Relationships>
</file>

<file path=ppt/slides/_rels/slide6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6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ucango2.org/" TargetMode="External"/><Relationship Id="rId7" Type="http://schemas.openxmlformats.org/officeDocument/2006/relationships/image" Target="../media/image4.jp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mailto:UCanGo2@ocap.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285BE30-9809-427A-B216-31835C651EFB}"/>
              </a:ext>
              <a:ext uri="{C183D7F6-B498-43B3-948B-1728B52AA6E4}">
                <adec:decorative xmlns:adec="http://schemas.microsoft.com/office/drawing/2017/decorative" val="1"/>
              </a:ext>
            </a:extLst>
          </p:cNvPr>
          <p:cNvSpPr/>
          <p:nvPr/>
        </p:nvSpPr>
        <p:spPr>
          <a:xfrm>
            <a:off x="-1" y="0"/>
            <a:ext cx="12192001" cy="6870519"/>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descr="Title Slide: FAFSA Fundamentals for High School Students, 2025-26">
            <a:extLst>
              <a:ext uri="{FF2B5EF4-FFF2-40B4-BE49-F238E27FC236}">
                <a16:creationId xmlns:a16="http://schemas.microsoft.com/office/drawing/2014/main" id="{0C68AC56-0622-46B9-8856-C819FFE67356}"/>
              </a:ext>
            </a:extLst>
          </p:cNvPr>
          <p:cNvSpPr/>
          <p:nvPr/>
        </p:nvSpPr>
        <p:spPr>
          <a:xfrm>
            <a:off x="2254133" y="379196"/>
            <a:ext cx="9471889" cy="349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6600" b="1" dirty="0">
                <a:solidFill>
                  <a:srgbClr val="3B6FBA"/>
                </a:solidFill>
                <a:latin typeface="Arial" panose="020B0604020202020204" pitchFamily="34" charset="0"/>
                <a:cs typeface="Arial" panose="020B0604020202020204" pitchFamily="34" charset="0"/>
              </a:rPr>
              <a:t>FAFSA Fundamentals for High School Students</a:t>
            </a:r>
          </a:p>
          <a:p>
            <a:pPr algn="r"/>
            <a:endParaRPr lang="en-US" sz="3600" b="1" dirty="0">
              <a:solidFill>
                <a:srgbClr val="3B6FBA"/>
              </a:solidFill>
              <a:latin typeface="Arial" panose="020B0604020202020204" pitchFamily="34" charset="0"/>
              <a:cs typeface="Arial" panose="020B0604020202020204" pitchFamily="34" charset="0"/>
            </a:endParaRPr>
          </a:p>
        </p:txBody>
      </p:sp>
      <p:pic>
        <p:nvPicPr>
          <p:cNvPr id="17" name="Picture 16" descr="UCanGo2.org logo&#10;U Can Go 2 dot org&#10;Within Reach...Within You&#10;https://ucango2.org/&#10;">
            <a:extLst>
              <a:ext uri="{FF2B5EF4-FFF2-40B4-BE49-F238E27FC236}">
                <a16:creationId xmlns:a16="http://schemas.microsoft.com/office/drawing/2014/main" id="{B142E9CC-6E68-44EB-B007-2E6B03404AB2}"/>
              </a:ext>
              <a:ext uri="{C183D7F6-B498-43B3-948B-1728B52AA6E4}">
                <adec:decorative xmlns:adec="http://schemas.microsoft.com/office/drawing/2017/decorative" val="0"/>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126614" y="5817983"/>
            <a:ext cx="3497809" cy="832078"/>
          </a:xfrm>
          <a:prstGeom prst="rect">
            <a:avLst/>
          </a:prstGeom>
        </p:spPr>
      </p:pic>
      <p:cxnSp>
        <p:nvCxnSpPr>
          <p:cNvPr id="18" name="Straight Connector 17">
            <a:extLst>
              <a:ext uri="{FF2B5EF4-FFF2-40B4-BE49-F238E27FC236}">
                <a16:creationId xmlns:a16="http://schemas.microsoft.com/office/drawing/2014/main" id="{C480E62A-1802-4C96-8F32-0D4E7EA8BE7D}"/>
              </a:ext>
              <a:ext uri="{C183D7F6-B498-43B3-948B-1728B52AA6E4}">
                <adec:decorative xmlns:adec="http://schemas.microsoft.com/office/drawing/2017/decorative" val="1"/>
              </a:ext>
            </a:extLst>
          </p:cNvPr>
          <p:cNvCxnSpPr>
            <a:cxnSpLocks/>
          </p:cNvCxnSpPr>
          <p:nvPr/>
        </p:nvCxnSpPr>
        <p:spPr>
          <a:xfrm>
            <a:off x="8046719" y="3514628"/>
            <a:ext cx="3657600" cy="0"/>
          </a:xfrm>
          <a:prstGeom prst="line">
            <a:avLst/>
          </a:prstGeom>
          <a:ln w="76200">
            <a:solidFill>
              <a:srgbClr val="CF6A94"/>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AD19E85-2176-4EAD-80FF-6E69A06942D2}"/>
              </a:ext>
            </a:extLst>
          </p:cNvPr>
          <p:cNvSpPr/>
          <p:nvPr/>
        </p:nvSpPr>
        <p:spPr>
          <a:xfrm>
            <a:off x="7649787" y="3644817"/>
            <a:ext cx="4451462" cy="12106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3B6FBA"/>
                </a:solidFill>
                <a:latin typeface="Arial" panose="020B0604020202020204" pitchFamily="34" charset="0"/>
                <a:cs typeface="Arial" panose="020B0604020202020204" pitchFamily="34" charset="0"/>
              </a:rPr>
              <a:t>2025 - 2026 </a:t>
            </a:r>
            <a:endParaRPr lang="en-US" sz="2400" b="1" dirty="0">
              <a:solidFill>
                <a:srgbClr val="3B6FBA"/>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5DEB3CD3-459C-4456-8707-B2626602E9F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7744"/>
          <a:stretch/>
        </p:blipFill>
        <p:spPr>
          <a:xfrm>
            <a:off x="-1" y="2596896"/>
            <a:ext cx="5757181" cy="4261104"/>
          </a:xfrm>
          <a:prstGeom prst="rect">
            <a:avLst/>
          </a:prstGeom>
        </p:spPr>
      </p:pic>
    </p:spTree>
    <p:extLst>
      <p:ext uri="{BB962C8B-B14F-4D97-AF65-F5344CB8AC3E}">
        <p14:creationId xmlns:p14="http://schemas.microsoft.com/office/powerpoint/2010/main" val="2524003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UCanGo2.org logo">
            <a:extLst>
              <a:ext uri="{FF2B5EF4-FFF2-40B4-BE49-F238E27FC236}">
                <a16:creationId xmlns:a16="http://schemas.microsoft.com/office/drawing/2014/main" id="{B142E9CC-6E68-44EB-B007-2E6B03404AB2}"/>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098992" y="4871276"/>
            <a:ext cx="3474720" cy="826585"/>
          </a:xfrm>
          <a:prstGeom prst="rect">
            <a:avLst/>
          </a:prstGeom>
        </p:spPr>
      </p:pic>
      <p:pic>
        <p:nvPicPr>
          <p:cNvPr id="4" name="Picture 3" descr="Oklahoma College Assistance Program (OCAP) logo">
            <a:extLst>
              <a:ext uri="{FF2B5EF4-FFF2-40B4-BE49-F238E27FC236}">
                <a16:creationId xmlns:a16="http://schemas.microsoft.com/office/drawing/2014/main" id="{0455B241-9E06-4E52-B62B-2FCECECED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8986" y="461650"/>
            <a:ext cx="6874027" cy="2473462"/>
          </a:xfrm>
          <a:prstGeom prst="rect">
            <a:avLst/>
          </a:prstGeom>
        </p:spPr>
      </p:pic>
      <p:pic>
        <p:nvPicPr>
          <p:cNvPr id="6" name="Picture 5" descr="Start With FAFSA.org logo">
            <a:extLst>
              <a:ext uri="{FF2B5EF4-FFF2-40B4-BE49-F238E27FC236}">
                <a16:creationId xmlns:a16="http://schemas.microsoft.com/office/drawing/2014/main" id="{9BCECAFF-06D7-405B-8A6E-3B0CC7E24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2498" y="4599011"/>
            <a:ext cx="3108960" cy="1528756"/>
          </a:xfrm>
          <a:prstGeom prst="rect">
            <a:avLst/>
          </a:prstGeom>
        </p:spPr>
      </p:pic>
      <p:pic>
        <p:nvPicPr>
          <p:cNvPr id="13" name="Picture 12" descr="FAFSA Fast Track logo">
            <a:extLst>
              <a:ext uri="{FF2B5EF4-FFF2-40B4-BE49-F238E27FC236}">
                <a16:creationId xmlns:a16="http://schemas.microsoft.com/office/drawing/2014/main" id="{AF3591DD-4049-4DD8-99FD-4263DD4DA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556" y="4429605"/>
            <a:ext cx="2921650" cy="1709928"/>
          </a:xfrm>
          <a:prstGeom prst="rect">
            <a:avLst/>
          </a:prstGeom>
        </p:spPr>
      </p:pic>
      <p:cxnSp>
        <p:nvCxnSpPr>
          <p:cNvPr id="19" name="Straight Connector 18">
            <a:extLst>
              <a:ext uri="{FF2B5EF4-FFF2-40B4-BE49-F238E27FC236}">
                <a16:creationId xmlns:a16="http://schemas.microsoft.com/office/drawing/2014/main" id="{0043CC5E-C7FD-48CD-9F49-909B14936AD9}"/>
              </a:ext>
              <a:ext uri="{C183D7F6-B498-43B3-948B-1728B52AA6E4}">
                <adec:decorative xmlns:adec="http://schemas.microsoft.com/office/drawing/2017/decorative" val="1"/>
              </a:ext>
            </a:extLst>
          </p:cNvPr>
          <p:cNvCxnSpPr/>
          <p:nvPr/>
        </p:nvCxnSpPr>
        <p:spPr>
          <a:xfrm>
            <a:off x="543534" y="3644450"/>
            <a:ext cx="11155680" cy="0"/>
          </a:xfrm>
          <a:prstGeom prst="line">
            <a:avLst/>
          </a:prstGeom>
          <a:ln w="76200">
            <a:solidFill>
              <a:srgbClr val="0170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7320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EE8C83C-B0BD-4AF1-95AF-02343D702072}"/>
              </a:ext>
            </a:extLst>
          </p:cNvPr>
          <p:cNvSpPr>
            <a:spLocks noGrp="1"/>
          </p:cNvSpPr>
          <p:nvPr>
            <p:ph type="title"/>
          </p:nvPr>
        </p:nvSpPr>
        <p:spPr>
          <a:xfrm>
            <a:off x="271018" y="216408"/>
            <a:ext cx="10140950" cy="2636520"/>
          </a:xfrm>
          <a:solidFill>
            <a:srgbClr val="E4BFEB"/>
          </a:solidFill>
        </p:spPr>
        <p:txBody>
          <a:bodyPr>
            <a:normAutofit/>
          </a:bodyPr>
          <a:lstStyle/>
          <a:p>
            <a:r>
              <a:rPr lang="en-US" sz="8000" b="1" dirty="0">
                <a:solidFill>
                  <a:srgbClr val="3B6FBA"/>
                </a:solidFill>
                <a:ea typeface="+mn-ea"/>
              </a:rPr>
              <a:t>Introduction to Financial Aid</a:t>
            </a:r>
          </a:p>
        </p:txBody>
      </p:sp>
      <p:pic>
        <p:nvPicPr>
          <p:cNvPr id="43" name="Picture 42">
            <a:extLst>
              <a:ext uri="{FF2B5EF4-FFF2-40B4-BE49-F238E27FC236}">
                <a16:creationId xmlns:a16="http://schemas.microsoft.com/office/drawing/2014/main" id="{7BD370EA-3304-4546-B5E3-89E5E202DCC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78" y="6124103"/>
            <a:ext cx="1856232" cy="441571"/>
          </a:xfrm>
          <a:prstGeom prst="rect">
            <a:avLst/>
          </a:prstGeom>
        </p:spPr>
      </p:pic>
      <p:sp>
        <p:nvSpPr>
          <p:cNvPr id="45" name="Title 9">
            <a:extLst>
              <a:ext uri="{FF2B5EF4-FFF2-40B4-BE49-F238E27FC236}">
                <a16:creationId xmlns:a16="http://schemas.microsoft.com/office/drawing/2014/main" id="{4AC04855-F886-4196-9230-53F0772AD816}"/>
              </a:ext>
            </a:extLst>
          </p:cNvPr>
          <p:cNvSpPr txBox="1">
            <a:spLocks/>
          </p:cNvSpPr>
          <p:nvPr/>
        </p:nvSpPr>
        <p:spPr>
          <a:xfrm>
            <a:off x="266573" y="216408"/>
            <a:ext cx="10140950" cy="2636520"/>
          </a:xfrm>
          <a:prstGeom prst="rect">
            <a:avLst/>
          </a:prstGeom>
          <a:solidFill>
            <a:srgbClr val="E4BFEB"/>
          </a:solidFill>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r>
              <a:rPr lang="en-US" sz="8000" b="1" dirty="0">
                <a:solidFill>
                  <a:srgbClr val="3B6FBA"/>
                </a:solidFill>
                <a:ea typeface="+mn-ea"/>
              </a:rPr>
              <a:t>Introduction to Financial Aid</a:t>
            </a:r>
          </a:p>
        </p:txBody>
      </p:sp>
      <p:pic>
        <p:nvPicPr>
          <p:cNvPr id="46" name="Picture 45">
            <a:extLst>
              <a:ext uri="{FF2B5EF4-FFF2-40B4-BE49-F238E27FC236}">
                <a16:creationId xmlns:a16="http://schemas.microsoft.com/office/drawing/2014/main" id="{C722784F-8109-4445-9E38-D5AF92BA1B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33" y="6124103"/>
            <a:ext cx="1856232" cy="441571"/>
          </a:xfrm>
          <a:prstGeom prst="rect">
            <a:avLst/>
          </a:prstGeom>
        </p:spPr>
      </p:pic>
      <p:sp>
        <p:nvSpPr>
          <p:cNvPr id="9" name="Rectangle 8">
            <a:extLst>
              <a:ext uri="{FF2B5EF4-FFF2-40B4-BE49-F238E27FC236}">
                <a16:creationId xmlns:a16="http://schemas.microsoft.com/office/drawing/2014/main" id="{42247E2B-FC48-4546-B6FC-B7BA4805F32C}"/>
              </a:ext>
              <a:ext uri="{C183D7F6-B498-43B3-948B-1728B52AA6E4}">
                <adec:decorative xmlns:adec="http://schemas.microsoft.com/office/drawing/2017/decorative" val="1"/>
              </a:ext>
            </a:extLst>
          </p:cNvPr>
          <p:cNvSpPr/>
          <p:nvPr/>
        </p:nvSpPr>
        <p:spPr>
          <a:xfrm>
            <a:off x="-1" y="0"/>
            <a:ext cx="12192001" cy="6870519"/>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DD6E142-04C1-4781-9EE8-EB4C32F1400F}"/>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7744"/>
          <a:stretch/>
        </p:blipFill>
        <p:spPr>
          <a:xfrm>
            <a:off x="-1" y="2596896"/>
            <a:ext cx="5757181" cy="4261104"/>
          </a:xfrm>
          <a:prstGeom prst="rect">
            <a:avLst/>
          </a:prstGeom>
        </p:spPr>
      </p:pic>
      <p:pic>
        <p:nvPicPr>
          <p:cNvPr id="13" name="Picture 12">
            <a:extLst>
              <a:ext uri="{FF2B5EF4-FFF2-40B4-BE49-F238E27FC236}">
                <a16:creationId xmlns:a16="http://schemas.microsoft.com/office/drawing/2014/main" id="{1DB55C98-057A-4979-8FAF-1FA7D1ED6599}"/>
              </a:ext>
              <a:ext uri="{C183D7F6-B498-43B3-948B-1728B52AA6E4}">
                <adec:decorative xmlns:adec="http://schemas.microsoft.com/office/drawing/2017/decorative" val="1"/>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126614" y="5817983"/>
            <a:ext cx="3497809" cy="832078"/>
          </a:xfrm>
          <a:prstGeom prst="rect">
            <a:avLst/>
          </a:prstGeom>
        </p:spPr>
      </p:pic>
      <p:sp>
        <p:nvSpPr>
          <p:cNvPr id="14" name="Rectangle 13" descr="Section Header: Introduction to Financial Aid">
            <a:extLst>
              <a:ext uri="{FF2B5EF4-FFF2-40B4-BE49-F238E27FC236}">
                <a16:creationId xmlns:a16="http://schemas.microsoft.com/office/drawing/2014/main" id="{72F390E3-B2A4-41B9-947B-1141EB4BA311}"/>
              </a:ext>
            </a:extLst>
          </p:cNvPr>
          <p:cNvSpPr/>
          <p:nvPr/>
        </p:nvSpPr>
        <p:spPr>
          <a:xfrm>
            <a:off x="2254133" y="379196"/>
            <a:ext cx="9471889" cy="349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6600" b="1" dirty="0">
                <a:solidFill>
                  <a:srgbClr val="3B6FBA"/>
                </a:solidFill>
                <a:latin typeface="Arial" panose="020B0604020202020204" pitchFamily="34" charset="0"/>
                <a:cs typeface="Arial" panose="020B0604020202020204" pitchFamily="34" charset="0"/>
              </a:rPr>
              <a:t>Introduction to Financial Aid</a:t>
            </a:r>
          </a:p>
          <a:p>
            <a:pPr algn="r"/>
            <a:endParaRPr lang="en-US" sz="6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2464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nancial Aid Equals Money for College">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Financial Aid = Money for College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18" name="Rectangle 17">
            <a:extLst>
              <a:ext uri="{FF2B5EF4-FFF2-40B4-BE49-F238E27FC236}">
                <a16:creationId xmlns:a16="http://schemas.microsoft.com/office/drawing/2014/main" id="{01CBFFD4-676B-4EAA-809A-0FCB9C343C96}"/>
              </a:ext>
            </a:extLst>
          </p:cNvPr>
          <p:cNvSpPr/>
          <p:nvPr/>
        </p:nvSpPr>
        <p:spPr>
          <a:xfrm>
            <a:off x="1151132" y="1583960"/>
            <a:ext cx="4764144" cy="1938289"/>
          </a:xfrm>
          <a:prstGeom prst="rect">
            <a:avLst/>
          </a:prstGeom>
          <a:solidFill>
            <a:srgbClr val="F3C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Grants	</a:t>
            </a:r>
          </a:p>
        </p:txBody>
      </p:sp>
      <p:sp>
        <p:nvSpPr>
          <p:cNvPr id="20" name="Rectangle 19" descr="&#10;">
            <a:extLst>
              <a:ext uri="{FF2B5EF4-FFF2-40B4-BE49-F238E27FC236}">
                <a16:creationId xmlns:a16="http://schemas.microsoft.com/office/drawing/2014/main" id="{EE9CBBAE-0D65-4BCD-83FA-966244F0437C}"/>
              </a:ext>
            </a:extLst>
          </p:cNvPr>
          <p:cNvSpPr/>
          <p:nvPr/>
        </p:nvSpPr>
        <p:spPr>
          <a:xfrm>
            <a:off x="6096000" y="1583959"/>
            <a:ext cx="4764144" cy="1938289"/>
          </a:xfrm>
          <a:prstGeom prst="rect">
            <a:avLst/>
          </a:prstGeom>
          <a:solidFill>
            <a:srgbClr val="7ABF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Scholarships</a:t>
            </a:r>
          </a:p>
        </p:txBody>
      </p:sp>
      <p:sp>
        <p:nvSpPr>
          <p:cNvPr id="24" name="Rectangle 23">
            <a:extLst>
              <a:ext uri="{FF2B5EF4-FFF2-40B4-BE49-F238E27FC236}">
                <a16:creationId xmlns:a16="http://schemas.microsoft.com/office/drawing/2014/main" id="{48F54AA9-3F10-43A9-8116-18CC5596CCBA}"/>
              </a:ext>
            </a:extLst>
          </p:cNvPr>
          <p:cNvSpPr/>
          <p:nvPr/>
        </p:nvSpPr>
        <p:spPr>
          <a:xfrm>
            <a:off x="1151132" y="3741420"/>
            <a:ext cx="4764144" cy="1938289"/>
          </a:xfrm>
          <a:prstGeom prst="rect">
            <a:avLst/>
          </a:prstGeom>
          <a:solidFill>
            <a:srgbClr val="CF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Work-Study</a:t>
            </a:r>
          </a:p>
        </p:txBody>
      </p:sp>
      <p:sp>
        <p:nvSpPr>
          <p:cNvPr id="25" name="Rectangle 24">
            <a:extLst>
              <a:ext uri="{FF2B5EF4-FFF2-40B4-BE49-F238E27FC236}">
                <a16:creationId xmlns:a16="http://schemas.microsoft.com/office/drawing/2014/main" id="{DD71D3D3-E441-4BA4-A4EF-6C1827F4345A}"/>
              </a:ext>
            </a:extLst>
          </p:cNvPr>
          <p:cNvSpPr/>
          <p:nvPr/>
        </p:nvSpPr>
        <p:spPr>
          <a:xfrm>
            <a:off x="6096000" y="3736705"/>
            <a:ext cx="4764144" cy="1938289"/>
          </a:xfrm>
          <a:prstGeom prst="rect">
            <a:avLst/>
          </a:prstGeom>
          <a:solidFill>
            <a:srgbClr val="4FC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Student Loans</a:t>
            </a:r>
          </a:p>
        </p:txBody>
      </p:sp>
    </p:spTree>
    <p:extLst>
      <p:ext uri="{BB962C8B-B14F-4D97-AF65-F5344CB8AC3E}">
        <p14:creationId xmlns:p14="http://schemas.microsoft.com/office/powerpoint/2010/main" val="2073645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What is the FAFSA?</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561975" y="1825625"/>
            <a:ext cx="11201399" cy="4351338"/>
          </a:xfrm>
        </p:spPr>
        <p:txBody>
          <a:bodyPr>
            <a:normAutofit/>
          </a:bodyPr>
          <a:lstStyle/>
          <a:p>
            <a:pPr marL="0" indent="0">
              <a:buNone/>
            </a:pPr>
            <a:r>
              <a:rPr lang="en-US" sz="3200" b="1" dirty="0"/>
              <a:t>Free</a:t>
            </a:r>
            <a:r>
              <a:rPr lang="en-US" sz="3200" dirty="0"/>
              <a:t> Application for Federal Student Aid</a:t>
            </a:r>
          </a:p>
          <a:p>
            <a:endParaRPr lang="en-US" sz="3200" dirty="0"/>
          </a:p>
          <a:p>
            <a:pPr marL="0" indent="0">
              <a:buNone/>
            </a:pPr>
            <a:r>
              <a:rPr lang="en-US" sz="3200" dirty="0"/>
              <a:t>Available at </a:t>
            </a:r>
            <a:r>
              <a:rPr lang="en-US" sz="3200" b="1" dirty="0"/>
              <a:t>FAFSA.gov</a:t>
            </a:r>
          </a:p>
          <a:p>
            <a:endParaRPr lang="en-US" sz="3200" dirty="0"/>
          </a:p>
          <a:p>
            <a:pPr marL="0" indent="0">
              <a:buNone/>
            </a:pPr>
            <a:r>
              <a:rPr lang="en-US" sz="3200" dirty="0"/>
              <a:t>Snapshot of your family’s current </a:t>
            </a:r>
            <a:r>
              <a:rPr lang="en-US" sz="3200" b="1" dirty="0"/>
              <a:t>financial situation</a:t>
            </a:r>
          </a:p>
          <a:p>
            <a:endParaRPr lang="en-US" sz="3200" dirty="0"/>
          </a:p>
          <a:p>
            <a:pPr marL="0" indent="0">
              <a:buNone/>
            </a:pPr>
            <a:r>
              <a:rPr lang="en-US" sz="3200" dirty="0"/>
              <a:t>Helps </a:t>
            </a:r>
            <a:r>
              <a:rPr lang="en-US" sz="3200" b="1" dirty="0"/>
              <a:t>determine your eligibility </a:t>
            </a:r>
            <a:r>
              <a:rPr lang="en-US" sz="3200" dirty="0"/>
              <a:t>for federal and state aid</a:t>
            </a:r>
          </a:p>
          <a:p>
            <a:endParaRPr lang="en-US" sz="3200" dirty="0"/>
          </a:p>
          <a:p>
            <a:endParaRPr lang="en-US" sz="3200" dirty="0"/>
          </a:p>
          <a:p>
            <a:endParaRPr lang="en-US" dirty="0"/>
          </a:p>
        </p:txBody>
      </p:sp>
      <p:pic>
        <p:nvPicPr>
          <p:cNvPr id="5" name="Graphic 4" descr="FAFSA logo">
            <a:extLst>
              <a:ext uri="{FF2B5EF4-FFF2-40B4-BE49-F238E27FC236}">
                <a16:creationId xmlns:a16="http://schemas.microsoft.com/office/drawing/2014/main" id="{61C3FC96-2BE2-413C-BDCC-2EF95981F7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84779" y="76169"/>
            <a:ext cx="2991063" cy="1586564"/>
          </a:xfrm>
          <a:prstGeom prst="rect">
            <a:avLst/>
          </a:prstGeom>
        </p:spPr>
      </p:pic>
    </p:spTree>
    <p:extLst>
      <p:ext uri="{BB962C8B-B14F-4D97-AF65-F5344CB8AC3E}">
        <p14:creationId xmlns:p14="http://schemas.microsoft.com/office/powerpoint/2010/main" val="1028569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FAFSA.gov</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6967739" y="2576929"/>
            <a:ext cx="4813947" cy="2299867"/>
          </a:xfrm>
        </p:spPr>
        <p:txBody>
          <a:bodyPr>
            <a:normAutofit/>
          </a:bodyPr>
          <a:lstStyle/>
          <a:p>
            <a:pPr marL="0" indent="0">
              <a:buNone/>
            </a:pPr>
            <a:r>
              <a:rPr lang="en-US" sz="3200" dirty="0"/>
              <a:t>Always </a:t>
            </a:r>
            <a:r>
              <a:rPr lang="en-US" sz="3200" b="1" dirty="0"/>
              <a:t>free</a:t>
            </a:r>
          </a:p>
          <a:p>
            <a:endParaRPr lang="en-US" sz="3200" dirty="0"/>
          </a:p>
          <a:p>
            <a:pPr marL="0" indent="0">
              <a:buNone/>
            </a:pPr>
            <a:r>
              <a:rPr lang="en-US" sz="3200" dirty="0"/>
              <a:t>Available </a:t>
            </a:r>
            <a:r>
              <a:rPr lang="en-US" sz="3200" b="1" dirty="0"/>
              <a:t>now</a:t>
            </a:r>
          </a:p>
          <a:p>
            <a:pPr marL="0" indent="0">
              <a:buNone/>
            </a:pPr>
            <a:endParaRPr lang="en-US" sz="3200" b="1" dirty="0"/>
          </a:p>
          <a:p>
            <a:endParaRPr lang="en-US" sz="3200" dirty="0"/>
          </a:p>
        </p:txBody>
      </p:sp>
      <p:pic>
        <p:nvPicPr>
          <p:cNvPr id="3" name="Picture 2" descr="Screenshot of the Free Application for Federal Student Aid (FAFSA) form landing page. Buttons display the option to “Start a 2025-25 FAFSA Form” or “Edit a 2025-26 Form or Accept an Invitation.&quot;">
            <a:extLst>
              <a:ext uri="{FF2B5EF4-FFF2-40B4-BE49-F238E27FC236}">
                <a16:creationId xmlns:a16="http://schemas.microsoft.com/office/drawing/2014/main" id="{66A4B252-D418-475A-A8EA-C6D0186193F0}"/>
              </a:ext>
            </a:extLst>
          </p:cNvPr>
          <p:cNvPicPr>
            <a:picLocks noChangeAspect="1"/>
          </p:cNvPicPr>
          <p:nvPr/>
        </p:nvPicPr>
        <p:blipFill>
          <a:blip r:embed="rId4"/>
          <a:stretch>
            <a:fillRect/>
          </a:stretch>
        </p:blipFill>
        <p:spPr>
          <a:xfrm>
            <a:off x="913264" y="2391517"/>
            <a:ext cx="5215853" cy="214530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24695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Why apply online?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8" name="Rectangle 7">
            <a:extLst>
              <a:ext uri="{FF2B5EF4-FFF2-40B4-BE49-F238E27FC236}">
                <a16:creationId xmlns:a16="http://schemas.microsoft.com/office/drawing/2014/main" id="{C7E2D554-61BA-4048-9212-8739CFFB68B9}"/>
              </a:ext>
            </a:extLst>
          </p:cNvPr>
          <p:cNvSpPr/>
          <p:nvPr/>
        </p:nvSpPr>
        <p:spPr>
          <a:xfrm>
            <a:off x="1151132" y="1583960"/>
            <a:ext cx="4764144" cy="1938289"/>
          </a:xfrm>
          <a:prstGeom prst="rect">
            <a:avLst/>
          </a:prstGeom>
          <a:solidFill>
            <a:srgbClr val="F3C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Faster processing time</a:t>
            </a:r>
          </a:p>
        </p:txBody>
      </p:sp>
      <p:sp>
        <p:nvSpPr>
          <p:cNvPr id="9" name="Rectangle 8">
            <a:extLst>
              <a:ext uri="{FF2B5EF4-FFF2-40B4-BE49-F238E27FC236}">
                <a16:creationId xmlns:a16="http://schemas.microsoft.com/office/drawing/2014/main" id="{2A658D6F-7D10-4B22-8C2F-716B9C5D256E}"/>
              </a:ext>
            </a:extLst>
          </p:cNvPr>
          <p:cNvSpPr/>
          <p:nvPr/>
        </p:nvSpPr>
        <p:spPr>
          <a:xfrm>
            <a:off x="6096000" y="1583959"/>
            <a:ext cx="4764144" cy="1938289"/>
          </a:xfrm>
          <a:prstGeom prst="rect">
            <a:avLst/>
          </a:prstGeom>
          <a:solidFill>
            <a:srgbClr val="98D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Save and finish later</a:t>
            </a:r>
          </a:p>
        </p:txBody>
      </p:sp>
      <p:sp>
        <p:nvSpPr>
          <p:cNvPr id="10" name="Rectangle 9">
            <a:extLst>
              <a:ext uri="{FF2B5EF4-FFF2-40B4-BE49-F238E27FC236}">
                <a16:creationId xmlns:a16="http://schemas.microsoft.com/office/drawing/2014/main" id="{A9872889-B75B-43A3-AE23-036DE0D525D5}"/>
              </a:ext>
            </a:extLst>
          </p:cNvPr>
          <p:cNvSpPr/>
          <p:nvPr/>
        </p:nvSpPr>
        <p:spPr>
          <a:xfrm>
            <a:off x="1151132" y="3741420"/>
            <a:ext cx="4764144" cy="1938289"/>
          </a:xfrm>
          <a:prstGeom prst="rect">
            <a:avLst/>
          </a:prstGeom>
          <a:solidFill>
            <a:srgbClr val="CF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Built-in error catcher</a:t>
            </a:r>
          </a:p>
        </p:txBody>
      </p:sp>
      <p:sp>
        <p:nvSpPr>
          <p:cNvPr id="11" name="Rectangle 10">
            <a:extLst>
              <a:ext uri="{FF2B5EF4-FFF2-40B4-BE49-F238E27FC236}">
                <a16:creationId xmlns:a16="http://schemas.microsoft.com/office/drawing/2014/main" id="{5BADFBF0-2B5F-4949-A25B-4D8E74D9A547}"/>
              </a:ext>
            </a:extLst>
          </p:cNvPr>
          <p:cNvSpPr/>
          <p:nvPr/>
        </p:nvSpPr>
        <p:spPr>
          <a:xfrm>
            <a:off x="6096000" y="3736705"/>
            <a:ext cx="4764144" cy="1938289"/>
          </a:xfrm>
          <a:prstGeom prst="rect">
            <a:avLst/>
          </a:prstGeom>
          <a:solidFill>
            <a:srgbClr val="4FC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tx1"/>
                </a:solidFill>
              </a:rPr>
              <a:t>Sign electronically</a:t>
            </a:r>
          </a:p>
        </p:txBody>
      </p:sp>
    </p:spTree>
    <p:extLst>
      <p:ext uri="{BB962C8B-B14F-4D97-AF65-F5344CB8AC3E}">
        <p14:creationId xmlns:p14="http://schemas.microsoft.com/office/powerpoint/2010/main" val="1537875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EE8C83C-B0BD-4AF1-95AF-02343D702072}"/>
              </a:ext>
            </a:extLst>
          </p:cNvPr>
          <p:cNvSpPr>
            <a:spLocks noGrp="1"/>
          </p:cNvSpPr>
          <p:nvPr>
            <p:ph type="title"/>
          </p:nvPr>
        </p:nvSpPr>
        <p:spPr>
          <a:xfrm>
            <a:off x="271018" y="216408"/>
            <a:ext cx="10140950" cy="2636520"/>
          </a:xfrm>
          <a:solidFill>
            <a:srgbClr val="E4BFEB"/>
          </a:solidFill>
        </p:spPr>
        <p:txBody>
          <a:bodyPr>
            <a:normAutofit/>
          </a:bodyPr>
          <a:lstStyle/>
          <a:p>
            <a:r>
              <a:rPr lang="en-US" sz="8000" b="1" dirty="0">
                <a:solidFill>
                  <a:srgbClr val="3B6FBA"/>
                </a:solidFill>
                <a:ea typeface="+mn-ea"/>
              </a:rPr>
              <a:t>Introduction to Financial Aid</a:t>
            </a:r>
          </a:p>
        </p:txBody>
      </p:sp>
      <p:pic>
        <p:nvPicPr>
          <p:cNvPr id="43" name="Picture 42">
            <a:extLst>
              <a:ext uri="{FF2B5EF4-FFF2-40B4-BE49-F238E27FC236}">
                <a16:creationId xmlns:a16="http://schemas.microsoft.com/office/drawing/2014/main" id="{7BD370EA-3304-4546-B5E3-89E5E202DCC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78" y="6124103"/>
            <a:ext cx="1856232" cy="441571"/>
          </a:xfrm>
          <a:prstGeom prst="rect">
            <a:avLst/>
          </a:prstGeom>
        </p:spPr>
      </p:pic>
      <p:sp>
        <p:nvSpPr>
          <p:cNvPr id="45" name="Title 9">
            <a:extLst>
              <a:ext uri="{FF2B5EF4-FFF2-40B4-BE49-F238E27FC236}">
                <a16:creationId xmlns:a16="http://schemas.microsoft.com/office/drawing/2014/main" id="{4AC04855-F886-4196-9230-53F0772AD816}"/>
              </a:ext>
            </a:extLst>
          </p:cNvPr>
          <p:cNvSpPr txBox="1">
            <a:spLocks/>
          </p:cNvSpPr>
          <p:nvPr/>
        </p:nvSpPr>
        <p:spPr>
          <a:xfrm>
            <a:off x="266573" y="216408"/>
            <a:ext cx="10140950" cy="2636520"/>
          </a:xfrm>
          <a:prstGeom prst="rect">
            <a:avLst/>
          </a:prstGeom>
          <a:solidFill>
            <a:srgbClr val="E4BFEB"/>
          </a:solidFill>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r>
              <a:rPr lang="en-US" sz="8000" b="1" dirty="0">
                <a:solidFill>
                  <a:srgbClr val="3B6FBA"/>
                </a:solidFill>
                <a:ea typeface="+mn-ea"/>
              </a:rPr>
              <a:t>Introduction to Financial Aid</a:t>
            </a:r>
          </a:p>
        </p:txBody>
      </p:sp>
      <p:pic>
        <p:nvPicPr>
          <p:cNvPr id="46" name="Picture 45">
            <a:extLst>
              <a:ext uri="{FF2B5EF4-FFF2-40B4-BE49-F238E27FC236}">
                <a16:creationId xmlns:a16="http://schemas.microsoft.com/office/drawing/2014/main" id="{C722784F-8109-4445-9E38-D5AF92BA1B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33" y="6124103"/>
            <a:ext cx="1856232" cy="441571"/>
          </a:xfrm>
          <a:prstGeom prst="rect">
            <a:avLst/>
          </a:prstGeom>
        </p:spPr>
      </p:pic>
      <p:sp>
        <p:nvSpPr>
          <p:cNvPr id="9" name="Rectangle 8">
            <a:extLst>
              <a:ext uri="{FF2B5EF4-FFF2-40B4-BE49-F238E27FC236}">
                <a16:creationId xmlns:a16="http://schemas.microsoft.com/office/drawing/2014/main" id="{42247E2B-FC48-4546-B6FC-B7BA4805F32C}"/>
              </a:ext>
              <a:ext uri="{C183D7F6-B498-43B3-948B-1728B52AA6E4}">
                <adec:decorative xmlns:adec="http://schemas.microsoft.com/office/drawing/2017/decorative" val="1"/>
              </a:ext>
            </a:extLst>
          </p:cNvPr>
          <p:cNvSpPr/>
          <p:nvPr/>
        </p:nvSpPr>
        <p:spPr>
          <a:xfrm>
            <a:off x="-1" y="0"/>
            <a:ext cx="12192001" cy="6870519"/>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DD6E142-04C1-4781-9EE8-EB4C32F1400F}"/>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7744"/>
          <a:stretch/>
        </p:blipFill>
        <p:spPr>
          <a:xfrm>
            <a:off x="-1" y="2596896"/>
            <a:ext cx="5757181" cy="4261104"/>
          </a:xfrm>
          <a:prstGeom prst="rect">
            <a:avLst/>
          </a:prstGeom>
        </p:spPr>
      </p:pic>
      <p:pic>
        <p:nvPicPr>
          <p:cNvPr id="13" name="Picture 12">
            <a:extLst>
              <a:ext uri="{FF2B5EF4-FFF2-40B4-BE49-F238E27FC236}">
                <a16:creationId xmlns:a16="http://schemas.microsoft.com/office/drawing/2014/main" id="{1DB55C98-057A-4979-8FAF-1FA7D1ED6599}"/>
              </a:ext>
              <a:ext uri="{C183D7F6-B498-43B3-948B-1728B52AA6E4}">
                <adec:decorative xmlns:adec="http://schemas.microsoft.com/office/drawing/2017/decorative" val="1"/>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126614" y="5817983"/>
            <a:ext cx="3497809" cy="832078"/>
          </a:xfrm>
          <a:prstGeom prst="rect">
            <a:avLst/>
          </a:prstGeom>
        </p:spPr>
      </p:pic>
      <p:sp>
        <p:nvSpPr>
          <p:cNvPr id="14" name="Rectangle 13">
            <a:extLst>
              <a:ext uri="{FF2B5EF4-FFF2-40B4-BE49-F238E27FC236}">
                <a16:creationId xmlns:a16="http://schemas.microsoft.com/office/drawing/2014/main" id="{72F390E3-B2A4-41B9-947B-1141EB4BA311}"/>
              </a:ext>
            </a:extLst>
          </p:cNvPr>
          <p:cNvSpPr/>
          <p:nvPr/>
        </p:nvSpPr>
        <p:spPr>
          <a:xfrm>
            <a:off x="2254133" y="379196"/>
            <a:ext cx="9471889" cy="349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6600" b="1" dirty="0">
                <a:solidFill>
                  <a:srgbClr val="3B6FBA"/>
                </a:solidFill>
                <a:latin typeface="Arial" panose="020B0604020202020204" pitchFamily="34" charset="0"/>
                <a:cs typeface="Arial" panose="020B0604020202020204" pitchFamily="34" charset="0"/>
              </a:rPr>
              <a:t>StudentAid.gov Accounts</a:t>
            </a:r>
          </a:p>
          <a:p>
            <a:pPr algn="r"/>
            <a:endParaRPr lang="en-US" sz="6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78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What’s a StudentAid.gov account?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485775" y="1266827"/>
            <a:ext cx="11575139" cy="4910136"/>
          </a:xfrm>
        </p:spPr>
        <p:txBody>
          <a:bodyPr>
            <a:noAutofit/>
          </a:bodyPr>
          <a:lstStyle/>
          <a:p>
            <a:pPr marL="0" indent="0">
              <a:lnSpc>
                <a:spcPct val="100000"/>
              </a:lnSpc>
              <a:spcBef>
                <a:spcPts val="0"/>
              </a:spcBef>
              <a:buNone/>
            </a:pPr>
            <a:r>
              <a:rPr lang="en-US" sz="3200" dirty="0">
                <a:latin typeface="Arial" panose="020B0604020202020204" pitchFamily="34" charset="0"/>
                <a:cs typeface="Arial" panose="020B0604020202020204" pitchFamily="34" charset="0"/>
              </a:rPr>
              <a:t>Your </a:t>
            </a:r>
            <a:r>
              <a:rPr lang="en-US" sz="3200" b="1" dirty="0">
                <a:latin typeface="Arial" panose="020B0604020202020204" pitchFamily="34" charset="0"/>
                <a:cs typeface="Arial" panose="020B0604020202020204" pitchFamily="34" charset="0"/>
              </a:rPr>
              <a:t>electronic signature</a:t>
            </a:r>
          </a:p>
          <a:p>
            <a:pPr>
              <a:lnSpc>
                <a:spcPct val="100000"/>
              </a:lnSpc>
              <a:spcBef>
                <a:spcPts val="0"/>
              </a:spcBef>
            </a:pPr>
            <a:endParaRPr lang="en-US" sz="2000" dirty="0">
              <a:latin typeface="Arial" panose="020B0604020202020204" pitchFamily="34" charset="0"/>
              <a:cs typeface="Arial" panose="020B0604020202020204" pitchFamily="34" charset="0"/>
            </a:endParaRPr>
          </a:p>
          <a:p>
            <a:pPr marL="0" indent="0">
              <a:lnSpc>
                <a:spcPct val="100000"/>
              </a:lnSpc>
              <a:spcBef>
                <a:spcPts val="0"/>
              </a:spcBef>
              <a:buNone/>
            </a:pPr>
            <a:r>
              <a:rPr lang="en-US" sz="3200" b="1" dirty="0">
                <a:latin typeface="Arial" panose="020B0604020202020204" pitchFamily="34" charset="0"/>
                <a:cs typeface="Arial" panose="020B0604020202020204" pitchFamily="34" charset="0"/>
              </a:rPr>
              <a:t>Username</a:t>
            </a:r>
            <a:r>
              <a:rPr lang="en-US" sz="3200" dirty="0">
                <a:latin typeface="Arial" panose="020B0604020202020204" pitchFamily="34" charset="0"/>
                <a:cs typeface="Arial" panose="020B0604020202020204" pitchFamily="34" charset="0"/>
              </a:rPr>
              <a:t> and </a:t>
            </a:r>
            <a:r>
              <a:rPr lang="en-US" sz="3200" b="1" dirty="0">
                <a:latin typeface="Arial" panose="020B0604020202020204" pitchFamily="34" charset="0"/>
                <a:cs typeface="Arial" panose="020B0604020202020204" pitchFamily="34" charset="0"/>
              </a:rPr>
              <a:t>password</a:t>
            </a:r>
          </a:p>
          <a:p>
            <a:pPr>
              <a:lnSpc>
                <a:spcPct val="100000"/>
              </a:lnSpc>
              <a:spcBef>
                <a:spcPts val="0"/>
              </a:spcBef>
              <a:spcAft>
                <a:spcPts val="600"/>
              </a:spcAft>
            </a:pPr>
            <a:endParaRPr lang="en-US" sz="2000" dirty="0">
              <a:latin typeface="Arial" panose="020B0604020202020204" pitchFamily="34" charset="0"/>
              <a:cs typeface="Arial" panose="020B0604020202020204" pitchFamily="34" charset="0"/>
            </a:endParaRPr>
          </a:p>
          <a:p>
            <a:pPr marL="0" indent="0">
              <a:lnSpc>
                <a:spcPct val="100000"/>
              </a:lnSpc>
              <a:spcBef>
                <a:spcPts val="0"/>
              </a:spcBef>
              <a:spcAft>
                <a:spcPts val="600"/>
              </a:spcAft>
              <a:buNone/>
            </a:pPr>
            <a:r>
              <a:rPr lang="en-US" sz="3200" dirty="0">
                <a:latin typeface="Arial" panose="020B0604020202020204" pitchFamily="34" charset="0"/>
                <a:cs typeface="Arial" panose="020B0604020202020204" pitchFamily="34" charset="0"/>
              </a:rPr>
              <a:t>Once created, it can be used each year to </a:t>
            </a:r>
            <a:r>
              <a:rPr lang="en-US" sz="3200" b="1" dirty="0">
                <a:latin typeface="Arial" panose="020B0604020202020204" pitchFamily="34" charset="0"/>
                <a:cs typeface="Arial" panose="020B0604020202020204" pitchFamily="34" charset="0"/>
              </a:rPr>
              <a:t>renew your FAFSA</a:t>
            </a:r>
          </a:p>
          <a:p>
            <a:pPr>
              <a:lnSpc>
                <a:spcPct val="100000"/>
              </a:lnSpc>
              <a:spcBef>
                <a:spcPts val="0"/>
              </a:spcBef>
              <a:spcAft>
                <a:spcPts val="900"/>
              </a:spcAft>
            </a:pPr>
            <a:endParaRPr lang="en-US" sz="2000" dirty="0">
              <a:latin typeface="Arial" panose="020B0604020202020204" pitchFamily="34" charset="0"/>
              <a:cs typeface="Arial" panose="020B0604020202020204" pitchFamily="34" charset="0"/>
            </a:endParaRPr>
          </a:p>
          <a:p>
            <a:pPr marL="0" indent="0">
              <a:lnSpc>
                <a:spcPct val="100000"/>
              </a:lnSpc>
              <a:spcBef>
                <a:spcPts val="0"/>
              </a:spcBef>
              <a:spcAft>
                <a:spcPts val="900"/>
              </a:spcAft>
              <a:buNone/>
            </a:pPr>
            <a:r>
              <a:rPr lang="en-US" sz="3200" dirty="0">
                <a:latin typeface="Arial" panose="020B0604020202020204" pitchFamily="34" charset="0"/>
                <a:cs typeface="Arial" panose="020B0604020202020204" pitchFamily="34" charset="0"/>
              </a:rPr>
              <a:t>Each </a:t>
            </a:r>
            <a:r>
              <a:rPr lang="en-US" sz="3200" b="1" dirty="0">
                <a:latin typeface="Arial" panose="020B0604020202020204" pitchFamily="34" charset="0"/>
                <a:cs typeface="Arial" panose="020B0604020202020204" pitchFamily="34" charset="0"/>
              </a:rPr>
              <a:t>Contributor</a:t>
            </a:r>
            <a:r>
              <a:rPr lang="en-US" sz="3200" dirty="0">
                <a:latin typeface="Arial" panose="020B0604020202020204" pitchFamily="34" charset="0"/>
                <a:cs typeface="Arial" panose="020B0604020202020204" pitchFamily="34" charset="0"/>
              </a:rPr>
              <a:t> will be able to reuse their account each year</a:t>
            </a:r>
          </a:p>
          <a:p>
            <a:pPr lvl="1">
              <a:lnSpc>
                <a:spcPct val="100000"/>
              </a:lnSpc>
              <a:spcBef>
                <a:spcPts val="0"/>
              </a:spcBef>
              <a:spcAft>
                <a:spcPts val="900"/>
              </a:spcAft>
            </a:pPr>
            <a:r>
              <a:rPr lang="en-US" sz="2800" dirty="0">
                <a:latin typeface="Arial" panose="020B0604020202020204" pitchFamily="34" charset="0"/>
                <a:cs typeface="Arial" panose="020B0604020202020204" pitchFamily="34" charset="0"/>
              </a:rPr>
              <a:t>For FAFSA renewal</a:t>
            </a:r>
          </a:p>
          <a:p>
            <a:pPr lvl="1">
              <a:lnSpc>
                <a:spcPct val="100000"/>
              </a:lnSpc>
              <a:spcBef>
                <a:spcPts val="0"/>
              </a:spcBef>
              <a:spcAft>
                <a:spcPts val="900"/>
              </a:spcAft>
            </a:pPr>
            <a:r>
              <a:rPr lang="en-US" sz="2800" dirty="0">
                <a:latin typeface="Arial" panose="020B0604020202020204" pitchFamily="34" charset="0"/>
                <a:cs typeface="Arial" panose="020B0604020202020204" pitchFamily="34" charset="0"/>
              </a:rPr>
              <a:t>A parent can use the same username and password  to sign your sibling’s FAFSA</a:t>
            </a:r>
          </a:p>
        </p:txBody>
      </p:sp>
    </p:spTree>
    <p:extLst>
      <p:ext uri="{BB962C8B-B14F-4D97-AF65-F5344CB8AC3E}">
        <p14:creationId xmlns:p14="http://schemas.microsoft.com/office/powerpoint/2010/main" val="624499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1853954" cy="847658"/>
          </a:xfrm>
        </p:spPr>
        <p:txBody>
          <a:bodyPr>
            <a:normAutofit/>
          </a:bodyPr>
          <a:lstStyle/>
          <a:p>
            <a:r>
              <a:rPr lang="en-US" b="1" dirty="0">
                <a:latin typeface="Arial" panose="020B0604020202020204" pitchFamily="34" charset="0"/>
                <a:cs typeface="Arial" panose="020B0604020202020204" pitchFamily="34" charset="0"/>
              </a:rPr>
              <a:t>Who needs a StudentAid.gov account?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8" name="Content Placeholder 3">
            <a:extLst>
              <a:ext uri="{FF2B5EF4-FFF2-40B4-BE49-F238E27FC236}">
                <a16:creationId xmlns:a16="http://schemas.microsoft.com/office/drawing/2014/main" id="{F2CCE97F-E559-487D-A0ED-A3F739F5A590}"/>
              </a:ext>
            </a:extLst>
          </p:cNvPr>
          <p:cNvSpPr txBox="1">
            <a:spLocks/>
          </p:cNvSpPr>
          <p:nvPr/>
        </p:nvSpPr>
        <p:spPr>
          <a:xfrm>
            <a:off x="8429624" y="1362077"/>
            <a:ext cx="3076575" cy="49672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en-US" sz="32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DD5E150-13ED-4F6F-AA51-E2777CDBD2C9}"/>
              </a:ext>
            </a:extLst>
          </p:cNvPr>
          <p:cNvSpPr/>
          <p:nvPr/>
        </p:nvSpPr>
        <p:spPr>
          <a:xfrm>
            <a:off x="1673265" y="1505887"/>
            <a:ext cx="8845468" cy="1923113"/>
          </a:xfrm>
          <a:prstGeom prst="rect">
            <a:avLst/>
          </a:prstGeom>
          <a:solidFill>
            <a:srgbClr val="F3C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60575"/>
            <a:r>
              <a:rPr lang="en-US" sz="3200" dirty="0">
                <a:solidFill>
                  <a:schemeClr val="tx1"/>
                </a:solidFill>
              </a:rPr>
              <a:t>You, </a:t>
            </a:r>
            <a:r>
              <a:rPr lang="en-US" sz="3200" b="1" dirty="0">
                <a:solidFill>
                  <a:schemeClr val="tx1"/>
                </a:solidFill>
              </a:rPr>
              <a:t>the student</a:t>
            </a:r>
            <a:r>
              <a:rPr lang="en-US" sz="3200" dirty="0">
                <a:solidFill>
                  <a:schemeClr val="tx1"/>
                </a:solidFill>
              </a:rPr>
              <a:t>, need a StudentAid.gov account</a:t>
            </a:r>
          </a:p>
        </p:txBody>
      </p:sp>
      <p:sp>
        <p:nvSpPr>
          <p:cNvPr id="10" name="Rectangle 9">
            <a:extLst>
              <a:ext uri="{FF2B5EF4-FFF2-40B4-BE49-F238E27FC236}">
                <a16:creationId xmlns:a16="http://schemas.microsoft.com/office/drawing/2014/main" id="{791A34FE-088B-40AA-800E-D0168AA56D0D}"/>
              </a:ext>
            </a:extLst>
          </p:cNvPr>
          <p:cNvSpPr/>
          <p:nvPr/>
        </p:nvSpPr>
        <p:spPr>
          <a:xfrm>
            <a:off x="1673265" y="3665597"/>
            <a:ext cx="8845468" cy="1923113"/>
          </a:xfrm>
          <a:prstGeom prst="rect">
            <a:avLst/>
          </a:prstGeom>
          <a:solidFill>
            <a:srgbClr val="4FC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57400">
              <a:lnSpc>
                <a:spcPct val="100000"/>
              </a:lnSpc>
              <a:spcBef>
                <a:spcPts val="0"/>
              </a:spcBef>
            </a:pPr>
            <a:r>
              <a:rPr lang="en-US" sz="3200" dirty="0">
                <a:solidFill>
                  <a:schemeClr val="tx1"/>
                </a:solidFill>
                <a:latin typeface="Arial" panose="020B0604020202020204" pitchFamily="34" charset="0"/>
                <a:cs typeface="Arial" panose="020B0604020202020204" pitchFamily="34" charset="0"/>
              </a:rPr>
              <a:t>If you’re a dependent student, </a:t>
            </a:r>
            <a:r>
              <a:rPr lang="en-US" sz="3200" b="1" dirty="0">
                <a:solidFill>
                  <a:schemeClr val="tx1"/>
                </a:solidFill>
                <a:latin typeface="Arial" panose="020B0604020202020204" pitchFamily="34" charset="0"/>
                <a:cs typeface="Arial" panose="020B0604020202020204" pitchFamily="34" charset="0"/>
              </a:rPr>
              <a:t>one or both parents </a:t>
            </a:r>
            <a:r>
              <a:rPr lang="en-US" sz="3200" dirty="0">
                <a:solidFill>
                  <a:schemeClr val="tx1"/>
                </a:solidFill>
                <a:latin typeface="Arial" panose="020B0604020202020204" pitchFamily="34" charset="0"/>
                <a:cs typeface="Arial" panose="020B0604020202020204" pitchFamily="34" charset="0"/>
              </a:rPr>
              <a:t>will need their own StudentAid.gov account</a:t>
            </a:r>
          </a:p>
        </p:txBody>
      </p:sp>
      <p:pic>
        <p:nvPicPr>
          <p:cNvPr id="4" name="Graphic 3">
            <a:extLst>
              <a:ext uri="{FF2B5EF4-FFF2-40B4-BE49-F238E27FC236}">
                <a16:creationId xmlns:a16="http://schemas.microsoft.com/office/drawing/2014/main" id="{D48AD20E-273A-41FC-84C2-50D4E8D491C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8087" y="1742484"/>
            <a:ext cx="1464651" cy="1464651"/>
          </a:xfrm>
          <a:prstGeom prst="rect">
            <a:avLst/>
          </a:prstGeom>
        </p:spPr>
      </p:pic>
      <p:pic>
        <p:nvPicPr>
          <p:cNvPr id="17" name="Picture 16">
            <a:extLst>
              <a:ext uri="{FF2B5EF4-FFF2-40B4-BE49-F238E27FC236}">
                <a16:creationId xmlns:a16="http://schemas.microsoft.com/office/drawing/2014/main" id="{FAD216AD-69C0-4DFE-8085-FD1836DB8E3D}"/>
              </a:ext>
              <a:ext uri="{C183D7F6-B498-43B3-948B-1728B52AA6E4}">
                <adec:decorative xmlns:adec="http://schemas.microsoft.com/office/drawing/2017/decorative" val="1"/>
              </a:ext>
            </a:extLst>
          </p:cNvPr>
          <p:cNvPicPr>
            <a:picLocks noChangeAspect="1"/>
          </p:cNvPicPr>
          <p:nvPr/>
        </p:nvPicPr>
        <p:blipFill>
          <a:blip r:embed="rId6">
            <a:biLevel thresh="75000"/>
            <a:extLst>
              <a:ext uri="{28A0092B-C50C-407E-A947-70E740481C1C}">
                <a14:useLocalDpi xmlns:a14="http://schemas.microsoft.com/office/drawing/2010/main" val="0"/>
              </a:ext>
            </a:extLst>
          </a:blip>
          <a:stretch>
            <a:fillRect/>
          </a:stretch>
        </p:blipFill>
        <p:spPr>
          <a:xfrm>
            <a:off x="1711925" y="4226971"/>
            <a:ext cx="1736974" cy="1133376"/>
          </a:xfrm>
          <a:prstGeom prst="rect">
            <a:avLst/>
          </a:prstGeom>
        </p:spPr>
      </p:pic>
    </p:spTree>
    <p:extLst>
      <p:ext uri="{BB962C8B-B14F-4D97-AF65-F5344CB8AC3E}">
        <p14:creationId xmlns:p14="http://schemas.microsoft.com/office/powerpoint/2010/main" val="4084114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Which parent?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8" name="Rectangle 7">
            <a:extLst>
              <a:ext uri="{FF2B5EF4-FFF2-40B4-BE49-F238E27FC236}">
                <a16:creationId xmlns:a16="http://schemas.microsoft.com/office/drawing/2014/main" id="{8E94C838-F3DA-487B-ABC7-D4EDBA0E840F}"/>
              </a:ext>
            </a:extLst>
          </p:cNvPr>
          <p:cNvSpPr/>
          <p:nvPr/>
        </p:nvSpPr>
        <p:spPr>
          <a:xfrm>
            <a:off x="1020487" y="3064264"/>
            <a:ext cx="10465427" cy="3496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nSpc>
                <a:spcPct val="100000"/>
              </a:lnSpc>
              <a:spcBef>
                <a:spcPts val="0"/>
              </a:spcBef>
            </a:pPr>
            <a:r>
              <a:rPr lang="en-US" sz="2800" dirty="0">
                <a:solidFill>
                  <a:schemeClr val="tx1"/>
                </a:solidFill>
                <a:latin typeface="Arial" panose="020B0604020202020204" pitchFamily="34" charset="0"/>
                <a:cs typeface="Arial" panose="020B0604020202020204" pitchFamily="34" charset="0"/>
              </a:rPr>
              <a:t>If </a:t>
            </a:r>
            <a:r>
              <a:rPr lang="en-US" sz="2800" b="1" dirty="0">
                <a:solidFill>
                  <a:schemeClr val="tx1"/>
                </a:solidFill>
                <a:latin typeface="Arial" panose="020B0604020202020204" pitchFamily="34" charset="0"/>
                <a:cs typeface="Arial" panose="020B0604020202020204" pitchFamily="34" charset="0"/>
              </a:rPr>
              <a:t>married, filing jointly </a:t>
            </a:r>
            <a:r>
              <a:rPr lang="en-US" sz="2800" dirty="0">
                <a:solidFill>
                  <a:schemeClr val="tx1"/>
                </a:solidFill>
                <a:latin typeface="Arial" panose="020B0604020202020204" pitchFamily="34" charset="0"/>
                <a:cs typeface="Arial" panose="020B0604020202020204" pitchFamily="34" charset="0"/>
              </a:rPr>
              <a:t>in 2023 and still married to each other, only one parent needs to create an account</a:t>
            </a:r>
          </a:p>
          <a:p>
            <a:pPr marL="342900" lvl="1" indent="-342900">
              <a:lnSpc>
                <a:spcPct val="100000"/>
              </a:lnSpc>
              <a:spcBef>
                <a:spcPts val="0"/>
              </a:spcBef>
              <a:buFont typeface="Arial" panose="020B0604020202020204" pitchFamily="34" charset="0"/>
              <a:buChar char="•"/>
            </a:pPr>
            <a:endParaRPr lang="en-US" sz="2800" dirty="0">
              <a:solidFill>
                <a:schemeClr val="tx1"/>
              </a:solidFill>
              <a:latin typeface="Arial" panose="020B0604020202020204" pitchFamily="34" charset="0"/>
              <a:cs typeface="Arial" panose="020B0604020202020204" pitchFamily="34" charset="0"/>
            </a:endParaRPr>
          </a:p>
          <a:p>
            <a:pPr marL="0" lvl="1">
              <a:lnSpc>
                <a:spcPct val="100000"/>
              </a:lnSpc>
              <a:spcBef>
                <a:spcPts val="0"/>
              </a:spcBef>
            </a:pPr>
            <a:r>
              <a:rPr lang="en-US" sz="2800" dirty="0">
                <a:solidFill>
                  <a:schemeClr val="tx1"/>
                </a:solidFill>
                <a:latin typeface="Arial" panose="020B0604020202020204" pitchFamily="34" charset="0"/>
                <a:cs typeface="Arial" panose="020B0604020202020204" pitchFamily="34" charset="0"/>
              </a:rPr>
              <a:t>If they </a:t>
            </a:r>
            <a:r>
              <a:rPr lang="en-US" sz="2800" b="1" dirty="0">
                <a:solidFill>
                  <a:schemeClr val="tx1"/>
                </a:solidFill>
                <a:latin typeface="Arial" panose="020B0604020202020204" pitchFamily="34" charset="0"/>
                <a:cs typeface="Arial" panose="020B0604020202020204" pitchFamily="34" charset="0"/>
              </a:rPr>
              <a:t>didn’t file jointly</a:t>
            </a:r>
            <a:r>
              <a:rPr lang="en-US" sz="2800" dirty="0">
                <a:solidFill>
                  <a:schemeClr val="tx1"/>
                </a:solidFill>
                <a:latin typeface="Arial" panose="020B0604020202020204" pitchFamily="34" charset="0"/>
                <a:cs typeface="Arial" panose="020B0604020202020204" pitchFamily="34" charset="0"/>
              </a:rPr>
              <a:t> in 2023, both parents may each need an account of their own. Examples:</a:t>
            </a:r>
          </a:p>
          <a:p>
            <a:pPr marL="800100" lvl="3" indent="-3429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Married, filing separately</a:t>
            </a:r>
          </a:p>
          <a:p>
            <a:pPr marL="800100" lvl="3" indent="-3429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Not married, but living together</a:t>
            </a:r>
          </a:p>
          <a:p>
            <a:pPr marL="800100" lvl="3" indent="-342900">
              <a:buFont typeface="Arial" panose="020B0604020202020204" pitchFamily="34" charset="0"/>
              <a:buChar char="•"/>
            </a:pPr>
            <a:r>
              <a:rPr lang="en-US" sz="2800" dirty="0">
                <a:solidFill>
                  <a:schemeClr val="tx1"/>
                </a:solidFill>
                <a:latin typeface="Arial" panose="020B0604020202020204" pitchFamily="34" charset="0"/>
                <a:cs typeface="Arial" panose="020B0604020202020204" pitchFamily="34" charset="0"/>
              </a:rPr>
              <a:t>Remarried since 2023</a:t>
            </a:r>
          </a:p>
        </p:txBody>
      </p:sp>
      <p:sp>
        <p:nvSpPr>
          <p:cNvPr id="13" name="Rectangle 12">
            <a:extLst>
              <a:ext uri="{FF2B5EF4-FFF2-40B4-BE49-F238E27FC236}">
                <a16:creationId xmlns:a16="http://schemas.microsoft.com/office/drawing/2014/main" id="{0D479BFC-18FF-4A3A-9389-10E31086BDF1}"/>
              </a:ext>
            </a:extLst>
          </p:cNvPr>
          <p:cNvSpPr/>
          <p:nvPr/>
        </p:nvSpPr>
        <p:spPr>
          <a:xfrm>
            <a:off x="1960059" y="923029"/>
            <a:ext cx="8677429" cy="1920240"/>
          </a:xfrm>
          <a:prstGeom prst="rect">
            <a:avLst/>
          </a:prstGeom>
          <a:solidFill>
            <a:srgbClr val="98D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0"/>
            <a:r>
              <a:rPr lang="en-US" sz="3200" dirty="0">
                <a:solidFill>
                  <a:schemeClr val="tx1"/>
                </a:solidFill>
              </a:rPr>
              <a:t>If parents are </a:t>
            </a:r>
            <a:r>
              <a:rPr lang="en-US" sz="3200" b="1" dirty="0">
                <a:solidFill>
                  <a:schemeClr val="tx1"/>
                </a:solidFill>
              </a:rPr>
              <a:t>married</a:t>
            </a:r>
            <a:endParaRPr lang="en-US" sz="3200" dirty="0">
              <a:solidFill>
                <a:schemeClr val="tx1"/>
              </a:solidFill>
            </a:endParaRPr>
          </a:p>
        </p:txBody>
      </p:sp>
      <p:pic>
        <p:nvPicPr>
          <p:cNvPr id="11" name="Graphic 10">
            <a:extLst>
              <a:ext uri="{FF2B5EF4-FFF2-40B4-BE49-F238E27FC236}">
                <a16:creationId xmlns:a16="http://schemas.microsoft.com/office/drawing/2014/main" id="{052E28B3-21E7-4430-9AFA-5B2C399C444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97284" y="1316461"/>
            <a:ext cx="1133376" cy="1133376"/>
          </a:xfrm>
          <a:prstGeom prst="rect">
            <a:avLst/>
          </a:prstGeom>
        </p:spPr>
      </p:pic>
      <p:pic>
        <p:nvPicPr>
          <p:cNvPr id="12" name="Graphic 11">
            <a:extLst>
              <a:ext uri="{FF2B5EF4-FFF2-40B4-BE49-F238E27FC236}">
                <a16:creationId xmlns:a16="http://schemas.microsoft.com/office/drawing/2014/main" id="{F9DF1F58-2E3B-4B73-A652-AA87FC42970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63972" y="1316860"/>
            <a:ext cx="1133376" cy="1133376"/>
          </a:xfrm>
          <a:prstGeom prst="rect">
            <a:avLst/>
          </a:prstGeom>
        </p:spPr>
      </p:pic>
    </p:spTree>
    <p:extLst>
      <p:ext uri="{BB962C8B-B14F-4D97-AF65-F5344CB8AC3E}">
        <p14:creationId xmlns:p14="http://schemas.microsoft.com/office/powerpoint/2010/main" val="4188420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Which parent?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08091" y="1380126"/>
            <a:ext cx="11775817" cy="5533533"/>
          </a:xfrm>
        </p:spPr>
        <p:txBody>
          <a:bodyPr>
            <a:noAutofit/>
          </a:bodyPr>
          <a:lstStyle/>
          <a:p>
            <a:pPr>
              <a:lnSpc>
                <a:spcPct val="150000"/>
              </a:lnSpc>
              <a:spcBef>
                <a:spcPts val="0"/>
              </a:spcBef>
            </a:pPr>
            <a:endParaRPr lang="en-US" sz="1600" dirty="0">
              <a:latin typeface="Arial" panose="020B0604020202020204" pitchFamily="34" charset="0"/>
              <a:cs typeface="Arial" panose="020B0604020202020204" pitchFamily="34" charset="0"/>
            </a:endParaRPr>
          </a:p>
          <a:p>
            <a:pPr>
              <a:lnSpc>
                <a:spcPct val="150000"/>
              </a:lnSpc>
              <a:spcBef>
                <a:spcPts val="0"/>
              </a:spcBef>
            </a:pPr>
            <a:endParaRPr lang="en-US" sz="1600" dirty="0">
              <a:latin typeface="Arial" panose="020B0604020202020204" pitchFamily="34" charset="0"/>
              <a:cs typeface="Arial" panose="020B0604020202020204" pitchFamily="34" charset="0"/>
            </a:endParaRPr>
          </a:p>
          <a:p>
            <a:pPr>
              <a:lnSpc>
                <a:spcPct val="150000"/>
              </a:lnSpc>
              <a:spcBef>
                <a:spcPts val="0"/>
              </a:spcBef>
            </a:pPr>
            <a:endParaRPr lang="en-US" sz="1600" dirty="0">
              <a:latin typeface="Arial" panose="020B0604020202020204" pitchFamily="34" charset="0"/>
              <a:cs typeface="Arial" panose="020B0604020202020204" pitchFamily="34" charset="0"/>
            </a:endParaRPr>
          </a:p>
          <a:p>
            <a:pPr marL="457200" lvl="1" indent="0">
              <a:lnSpc>
                <a:spcPct val="100000"/>
              </a:lnSpc>
              <a:spcBef>
                <a:spcPts val="0"/>
              </a:spcBef>
              <a:buNone/>
            </a:pPr>
            <a:endParaRPr lang="en-US" sz="3200" dirty="0">
              <a:latin typeface="Arial" panose="020B0604020202020204" pitchFamily="34" charset="0"/>
              <a:cs typeface="Arial" panose="020B0604020202020204" pitchFamily="34" charset="0"/>
            </a:endParaRPr>
          </a:p>
          <a:p>
            <a:pPr marL="457200" lvl="1" indent="0">
              <a:lnSpc>
                <a:spcPct val="100000"/>
              </a:lnSpc>
              <a:spcBef>
                <a:spcPts val="0"/>
              </a:spcBef>
              <a:buNone/>
            </a:pPr>
            <a:endParaRPr lang="en-US" sz="1600" dirty="0">
              <a:latin typeface="Arial" panose="020B0604020202020204" pitchFamily="34" charset="0"/>
              <a:cs typeface="Arial" panose="020B0604020202020204" pitchFamily="34" charset="0"/>
            </a:endParaRPr>
          </a:p>
          <a:p>
            <a:pPr marL="457200" lvl="1" indent="0">
              <a:lnSpc>
                <a:spcPct val="100000"/>
              </a:lnSpc>
              <a:spcBef>
                <a:spcPts val="0"/>
              </a:spcBef>
              <a:buNone/>
            </a:pPr>
            <a:r>
              <a:rPr lang="en-US" sz="2800" dirty="0">
                <a:latin typeface="Arial" panose="020B0604020202020204" pitchFamily="34" charset="0"/>
                <a:cs typeface="Arial" panose="020B0604020202020204" pitchFamily="34" charset="0"/>
              </a:rPr>
              <a:t>The parent who </a:t>
            </a:r>
            <a:r>
              <a:rPr lang="en-US" sz="2800" b="1" dirty="0">
                <a:latin typeface="Arial" panose="020B0604020202020204" pitchFamily="34" charset="0"/>
                <a:cs typeface="Arial" panose="020B0604020202020204" pitchFamily="34" charset="0"/>
              </a:rPr>
              <a:t>gave you the most financial support </a:t>
            </a:r>
            <a:r>
              <a:rPr lang="en-US" sz="2800" dirty="0">
                <a:latin typeface="Arial" panose="020B0604020202020204" pitchFamily="34" charset="0"/>
                <a:cs typeface="Arial" panose="020B0604020202020204" pitchFamily="34" charset="0"/>
              </a:rPr>
              <a:t>in the last 12 months will be the one to contribute their information</a:t>
            </a:r>
          </a:p>
          <a:p>
            <a:pPr marL="457200" lvl="1" indent="0">
              <a:lnSpc>
                <a:spcPct val="100000"/>
              </a:lnSpc>
              <a:spcBef>
                <a:spcPts val="0"/>
              </a:spcBef>
              <a:buNone/>
            </a:pPr>
            <a:endParaRPr lang="en-US" sz="2000" dirty="0">
              <a:latin typeface="Arial" panose="020B0604020202020204" pitchFamily="34" charset="0"/>
              <a:cs typeface="Arial" panose="020B0604020202020204" pitchFamily="34" charset="0"/>
            </a:endParaRPr>
          </a:p>
          <a:p>
            <a:pPr marL="457200" lvl="1" indent="0">
              <a:lnSpc>
                <a:spcPct val="100000"/>
              </a:lnSpc>
              <a:spcBef>
                <a:spcPts val="0"/>
              </a:spcBef>
              <a:buNone/>
            </a:pPr>
            <a:r>
              <a:rPr lang="en-US" sz="2800" dirty="0">
                <a:latin typeface="Arial" panose="020B0604020202020204" pitchFamily="34" charset="0"/>
                <a:cs typeface="Arial" panose="020B0604020202020204" pitchFamily="34" charset="0"/>
              </a:rPr>
              <a:t>If that parent has </a:t>
            </a:r>
            <a:r>
              <a:rPr lang="en-US" sz="2800" b="1" dirty="0">
                <a:latin typeface="Arial" panose="020B0604020202020204" pitchFamily="34" charset="0"/>
                <a:cs typeface="Arial" panose="020B0604020202020204" pitchFamily="34" charset="0"/>
              </a:rPr>
              <a:t>remarried</a:t>
            </a:r>
            <a:r>
              <a:rPr lang="en-US" sz="2800" dirty="0">
                <a:latin typeface="Arial" panose="020B0604020202020204" pitchFamily="34" charset="0"/>
                <a:cs typeface="Arial" panose="020B0604020202020204" pitchFamily="34" charset="0"/>
              </a:rPr>
              <a:t>, your parent and step-parent must both contribute their information</a:t>
            </a:r>
          </a:p>
          <a:p>
            <a:pPr marL="457200" lvl="1" indent="0">
              <a:lnSpc>
                <a:spcPct val="100000"/>
              </a:lnSpc>
              <a:spcBef>
                <a:spcPts val="0"/>
              </a:spcBef>
              <a:buNone/>
            </a:pPr>
            <a:endParaRPr lang="en-US" sz="2000" dirty="0">
              <a:latin typeface="Arial" panose="020B0604020202020204" pitchFamily="34" charset="0"/>
              <a:cs typeface="Arial" panose="020B0604020202020204" pitchFamily="34" charset="0"/>
            </a:endParaRPr>
          </a:p>
          <a:p>
            <a:pPr marL="457200" indent="0">
              <a:lnSpc>
                <a:spcPct val="100000"/>
              </a:lnSpc>
              <a:spcBef>
                <a:spcPts val="0"/>
              </a:spcBef>
              <a:buNone/>
            </a:pPr>
            <a:r>
              <a:rPr lang="en-US" dirty="0">
                <a:latin typeface="Arial" panose="020B0604020202020204" pitchFamily="34" charset="0"/>
                <a:cs typeface="Arial" panose="020B0604020202020204" pitchFamily="34" charset="0"/>
              </a:rPr>
              <a:t>A new FAFSA tool is available to help you decide who needs to be on       your FAFSA: </a:t>
            </a:r>
            <a:r>
              <a:rPr lang="en-US" dirty="0">
                <a:latin typeface="Arial" panose="020B0604020202020204" pitchFamily="34" charset="0"/>
                <a:cs typeface="Arial" panose="020B0604020202020204" pitchFamily="34" charset="0"/>
                <a:hlinkClick r:id="rId4"/>
              </a:rPr>
              <a:t>https://studentaid.gov/fafsa-apply/parents</a:t>
            </a:r>
            <a:endParaRPr lang="en-US" sz="32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4B5B9CD-B503-4098-9C33-15E988E011D8}"/>
              </a:ext>
            </a:extLst>
          </p:cNvPr>
          <p:cNvSpPr/>
          <p:nvPr/>
        </p:nvSpPr>
        <p:spPr>
          <a:xfrm>
            <a:off x="1736517" y="1018663"/>
            <a:ext cx="8718966" cy="1920240"/>
          </a:xfrm>
          <a:prstGeom prst="rect">
            <a:avLst/>
          </a:prstGeom>
          <a:solidFill>
            <a:srgbClr val="CF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60575"/>
            <a:r>
              <a:rPr lang="en-US" sz="3200" dirty="0">
                <a:solidFill>
                  <a:schemeClr val="tx1"/>
                </a:solidFill>
              </a:rPr>
              <a:t>      If parents are </a:t>
            </a:r>
            <a:r>
              <a:rPr lang="en-US" sz="3200" b="1" dirty="0">
                <a:solidFill>
                  <a:schemeClr val="tx1"/>
                </a:solidFill>
              </a:rPr>
              <a:t>divorced or                                                	separated</a:t>
            </a:r>
          </a:p>
        </p:txBody>
      </p:sp>
      <p:pic>
        <p:nvPicPr>
          <p:cNvPr id="11" name="Graphic 10">
            <a:extLst>
              <a:ext uri="{FF2B5EF4-FFF2-40B4-BE49-F238E27FC236}">
                <a16:creationId xmlns:a16="http://schemas.microsoft.com/office/drawing/2014/main" id="{5A8F9249-CA11-4F66-BF0E-72C328F82F6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97125" y="1246457"/>
            <a:ext cx="1464651" cy="1464651"/>
          </a:xfrm>
          <a:prstGeom prst="rect">
            <a:avLst/>
          </a:prstGeom>
        </p:spPr>
      </p:pic>
    </p:spTree>
    <p:extLst>
      <p:ext uri="{BB962C8B-B14F-4D97-AF65-F5344CB8AC3E}">
        <p14:creationId xmlns:p14="http://schemas.microsoft.com/office/powerpoint/2010/main" val="1079527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Dependency Status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13" name="TextBox 12" descr="Link to Dependency Status Questionnaire">
            <a:extLst>
              <a:ext uri="{FF2B5EF4-FFF2-40B4-BE49-F238E27FC236}">
                <a16:creationId xmlns:a16="http://schemas.microsoft.com/office/drawing/2014/main" id="{6CF142F7-220D-41AA-88C0-737BFC1F63EC}"/>
              </a:ext>
            </a:extLst>
          </p:cNvPr>
          <p:cNvSpPr txBox="1"/>
          <p:nvPr/>
        </p:nvSpPr>
        <p:spPr>
          <a:xfrm>
            <a:off x="-6" y="6158165"/>
            <a:ext cx="5582369" cy="338554"/>
          </a:xfrm>
          <a:prstGeom prst="rect">
            <a:avLst/>
          </a:prstGeom>
          <a:solidFill>
            <a:schemeClr val="bg1"/>
          </a:solidFill>
          <a:ln w="28575">
            <a:noFill/>
          </a:ln>
        </p:spPr>
        <p:txBody>
          <a:bodyPr wrap="square" rtlCol="0">
            <a:spAutoFit/>
          </a:bodyPr>
          <a:lstStyle/>
          <a:p>
            <a:pPr algn="ctr"/>
            <a:r>
              <a:rPr lang="en-US" sz="1600" dirty="0">
                <a:hlinkClick r:id="rId4"/>
              </a:rPr>
              <a:t>https://ucango2.org/publications/fafsa/DependencyQA.pdf</a:t>
            </a:r>
            <a:r>
              <a:rPr lang="en-US" sz="1600" dirty="0"/>
              <a:t> </a:t>
            </a:r>
          </a:p>
        </p:txBody>
      </p:sp>
      <p:sp>
        <p:nvSpPr>
          <p:cNvPr id="14" name="TextBox 13" descr="Link to Who Needs Student Account flowchart">
            <a:extLst>
              <a:ext uri="{FF2B5EF4-FFF2-40B4-BE49-F238E27FC236}">
                <a16:creationId xmlns:a16="http://schemas.microsoft.com/office/drawing/2014/main" id="{1FBDA798-289C-4246-AADD-495D9743D1ED}"/>
              </a:ext>
            </a:extLst>
          </p:cNvPr>
          <p:cNvSpPr txBox="1"/>
          <p:nvPr/>
        </p:nvSpPr>
        <p:spPr>
          <a:xfrm>
            <a:off x="4908946" y="5212671"/>
            <a:ext cx="7151968" cy="338554"/>
          </a:xfrm>
          <a:prstGeom prst="rect">
            <a:avLst/>
          </a:prstGeom>
          <a:solidFill>
            <a:schemeClr val="bg1"/>
          </a:solidFill>
          <a:ln w="28575">
            <a:noFill/>
          </a:ln>
          <a:effectLst/>
        </p:spPr>
        <p:txBody>
          <a:bodyPr wrap="square" rtlCol="0">
            <a:spAutoFit/>
          </a:bodyPr>
          <a:lstStyle/>
          <a:p>
            <a:pPr algn="ctr"/>
            <a:r>
              <a:rPr lang="en-US" sz="1600" dirty="0">
                <a:hlinkClick r:id="rId5"/>
              </a:rPr>
              <a:t>https://ucango2.org/publications/fafsa/Who_Needs_StudentAidAccount.pdf</a:t>
            </a:r>
            <a:endParaRPr lang="en-US" sz="1600" dirty="0"/>
          </a:p>
        </p:txBody>
      </p:sp>
      <p:pic>
        <p:nvPicPr>
          <p:cNvPr id="3" name="Picture 2" descr="Picture of What's Your Dependency Status? 2025-26 Questionnaire">
            <a:extLst>
              <a:ext uri="{FF2B5EF4-FFF2-40B4-BE49-F238E27FC236}">
                <a16:creationId xmlns:a16="http://schemas.microsoft.com/office/drawing/2014/main" id="{683F4FE1-8574-49D5-8921-5AC934251EAB}"/>
              </a:ext>
            </a:extLst>
          </p:cNvPr>
          <p:cNvPicPr>
            <a:picLocks noChangeAspect="1"/>
          </p:cNvPicPr>
          <p:nvPr/>
        </p:nvPicPr>
        <p:blipFill>
          <a:blip r:embed="rId6"/>
          <a:stretch>
            <a:fillRect/>
          </a:stretch>
        </p:blipFill>
        <p:spPr>
          <a:xfrm>
            <a:off x="862165" y="1140177"/>
            <a:ext cx="3711610" cy="4814710"/>
          </a:xfrm>
          <a:prstGeom prst="rect">
            <a:avLst/>
          </a:prstGeom>
          <a:effectLst>
            <a:outerShdw blurRad="63500" sx="102000" sy="102000" algn="ctr" rotWithShape="0">
              <a:prstClr val="black">
                <a:alpha val="40000"/>
              </a:prstClr>
            </a:outerShdw>
          </a:effectLst>
        </p:spPr>
      </p:pic>
      <p:pic>
        <p:nvPicPr>
          <p:cNvPr id="4" name="Picture 3" descr="Picture of Who Needs a StudentAid.gov Account? For Dependent Students 2025-2026 FAFSA flowchart">
            <a:extLst>
              <a:ext uri="{FF2B5EF4-FFF2-40B4-BE49-F238E27FC236}">
                <a16:creationId xmlns:a16="http://schemas.microsoft.com/office/drawing/2014/main" id="{F500AC25-BB77-40ED-94DB-30839861F4EC}"/>
              </a:ext>
            </a:extLst>
          </p:cNvPr>
          <p:cNvPicPr>
            <a:picLocks noChangeAspect="1"/>
          </p:cNvPicPr>
          <p:nvPr/>
        </p:nvPicPr>
        <p:blipFill>
          <a:blip r:embed="rId7"/>
          <a:stretch>
            <a:fillRect/>
          </a:stretch>
        </p:blipFill>
        <p:spPr>
          <a:xfrm>
            <a:off x="5756033" y="745068"/>
            <a:ext cx="5348313" cy="413737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55743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Important!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314325" y="1362078"/>
            <a:ext cx="11544300" cy="4814885"/>
          </a:xfrm>
        </p:spPr>
        <p:txBody>
          <a:bodyPr>
            <a:normAutofit/>
          </a:bodyPr>
          <a:lstStyle/>
          <a:p>
            <a:pPr marL="0" indent="0">
              <a:lnSpc>
                <a:spcPct val="100000"/>
              </a:lnSpc>
              <a:spcBef>
                <a:spcPts val="0"/>
              </a:spcBef>
              <a:buNone/>
            </a:pPr>
            <a:r>
              <a:rPr lang="en-US" sz="3200" dirty="0">
                <a:latin typeface="Arial" panose="020B0604020202020204" pitchFamily="34" charset="0"/>
                <a:cs typeface="Arial" panose="020B0604020202020204" pitchFamily="34" charset="0"/>
              </a:rPr>
              <a:t>In your part of the FAFSA (student section), you’ll be asked to provide the </a:t>
            </a:r>
            <a:r>
              <a:rPr lang="en-US" sz="3200" b="1" dirty="0">
                <a:latin typeface="Arial" panose="020B0604020202020204" pitchFamily="34" charset="0"/>
                <a:cs typeface="Arial" panose="020B0604020202020204" pitchFamily="34" charset="0"/>
              </a:rPr>
              <a:t>full legal name, birthdate, social security number and email address of your parent(s)</a:t>
            </a:r>
            <a:endParaRPr lang="en-US" sz="3200" dirty="0">
              <a:latin typeface="Arial" panose="020B0604020202020204" pitchFamily="34" charset="0"/>
              <a:cs typeface="Arial" panose="020B0604020202020204" pitchFamily="34" charset="0"/>
            </a:endParaRPr>
          </a:p>
          <a:p>
            <a:pPr>
              <a:lnSpc>
                <a:spcPct val="100000"/>
              </a:lnSpc>
              <a:spcBef>
                <a:spcPts val="0"/>
              </a:spcBef>
            </a:pPr>
            <a:endParaRPr lang="en-US" sz="3200" dirty="0">
              <a:latin typeface="Arial" panose="020B0604020202020204" pitchFamily="34" charset="0"/>
              <a:cs typeface="Arial" panose="020B0604020202020204" pitchFamily="34" charset="0"/>
            </a:endParaRPr>
          </a:p>
          <a:p>
            <a:pPr marL="0" indent="0">
              <a:lnSpc>
                <a:spcPct val="100000"/>
              </a:lnSpc>
              <a:spcBef>
                <a:spcPts val="0"/>
              </a:spcBef>
              <a:buNone/>
            </a:pPr>
            <a:r>
              <a:rPr lang="en-US" sz="3200" dirty="0">
                <a:latin typeface="Arial" panose="020B0604020202020204" pitchFamily="34" charset="0"/>
                <a:cs typeface="Arial" panose="020B0604020202020204" pitchFamily="34" charset="0"/>
              </a:rPr>
              <a:t>Before doing this, make sure to ask your parents </a:t>
            </a:r>
            <a:r>
              <a:rPr lang="en-US" sz="3200" b="1" dirty="0">
                <a:latin typeface="Arial" panose="020B0604020202020204" pitchFamily="34" charset="0"/>
                <a:cs typeface="Arial" panose="020B0604020202020204" pitchFamily="34" charset="0"/>
              </a:rPr>
              <a:t>exactly</a:t>
            </a:r>
            <a:r>
              <a:rPr lang="en-US" sz="3200" dirty="0">
                <a:latin typeface="Arial" panose="020B0604020202020204" pitchFamily="34" charset="0"/>
                <a:cs typeface="Arial" panose="020B0604020202020204" pitchFamily="34" charset="0"/>
              </a:rPr>
              <a:t> how their information appears on their StudentAid.gov accounts </a:t>
            </a:r>
          </a:p>
          <a:p>
            <a:pPr>
              <a:lnSpc>
                <a:spcPct val="100000"/>
              </a:lnSpc>
              <a:spcBef>
                <a:spcPts val="0"/>
              </a:spcBef>
            </a:pPr>
            <a:endParaRPr lang="en-US" sz="3200" dirty="0">
              <a:latin typeface="Arial" panose="020B0604020202020204" pitchFamily="34" charset="0"/>
              <a:cs typeface="Arial" panose="020B0604020202020204" pitchFamily="34" charset="0"/>
            </a:endParaRPr>
          </a:p>
          <a:p>
            <a:pPr marL="0" indent="0">
              <a:lnSpc>
                <a:spcPct val="100000"/>
              </a:lnSpc>
              <a:spcBef>
                <a:spcPts val="0"/>
              </a:spcBef>
              <a:buNone/>
            </a:pPr>
            <a:r>
              <a:rPr lang="en-US" sz="3200" dirty="0">
                <a:latin typeface="Arial" panose="020B0604020202020204" pitchFamily="34" charset="0"/>
                <a:cs typeface="Arial" panose="020B0604020202020204" pitchFamily="34" charset="0"/>
              </a:rPr>
              <a:t>If all information doesn’t match, your </a:t>
            </a:r>
            <a:r>
              <a:rPr lang="en-US" sz="3200" b="1" dirty="0">
                <a:latin typeface="Arial" panose="020B0604020202020204" pitchFamily="34" charset="0"/>
                <a:cs typeface="Arial" panose="020B0604020202020204" pitchFamily="34" charset="0"/>
              </a:rPr>
              <a:t>FAFSA will need corrections </a:t>
            </a:r>
            <a:r>
              <a:rPr lang="en-US" sz="3200" dirty="0">
                <a:latin typeface="Arial" panose="020B0604020202020204" pitchFamily="34" charset="0"/>
                <a:cs typeface="Arial" panose="020B0604020202020204" pitchFamily="34" charset="0"/>
              </a:rPr>
              <a:t>before being fully processed</a:t>
            </a:r>
          </a:p>
          <a:p>
            <a:pPr>
              <a:lnSpc>
                <a:spcPct val="150000"/>
              </a:lnSpc>
              <a:spcBef>
                <a:spcPts val="0"/>
              </a:spcBef>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8870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Create Your StudentAid.gov Account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11" name="Text Placeholder 4">
            <a:extLst>
              <a:ext uri="{FF2B5EF4-FFF2-40B4-BE49-F238E27FC236}">
                <a16:creationId xmlns:a16="http://schemas.microsoft.com/office/drawing/2014/main" id="{9B1204E1-A4CB-4BA5-8E17-28E865C206CD}"/>
              </a:ext>
            </a:extLst>
          </p:cNvPr>
          <p:cNvSpPr txBox="1">
            <a:spLocks/>
          </p:cNvSpPr>
          <p:nvPr/>
        </p:nvSpPr>
        <p:spPr>
          <a:xfrm>
            <a:off x="1843036" y="5657586"/>
            <a:ext cx="8463719" cy="823912"/>
          </a:xfrm>
          <a:prstGeom prst="rect">
            <a:avLst/>
          </a:prstGeom>
          <a:solidFill>
            <a:schemeClr val="bg1"/>
          </a:solidFill>
          <a:ln w="12700">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Arial" panose="020B0604020202020204" pitchFamily="34" charset="0"/>
                <a:cs typeface="Arial" panose="020B0604020202020204" pitchFamily="34" charset="0"/>
              </a:rPr>
              <a:t>Visit </a:t>
            </a:r>
            <a:r>
              <a:rPr lang="en-US" b="1" dirty="0">
                <a:latin typeface="Arial" panose="020B0604020202020204" pitchFamily="34" charset="0"/>
                <a:cs typeface="Arial" panose="020B0604020202020204" pitchFamily="34" charset="0"/>
              </a:rPr>
              <a:t>StudentAid.gov </a:t>
            </a:r>
            <a:r>
              <a:rPr lang="en-US" dirty="0">
                <a:latin typeface="Arial" panose="020B0604020202020204" pitchFamily="34" charset="0"/>
                <a:cs typeface="Arial" panose="020B0604020202020204" pitchFamily="34" charset="0"/>
              </a:rPr>
              <a:t>and choose </a:t>
            </a:r>
            <a:r>
              <a:rPr lang="en-US" b="1" dirty="0">
                <a:latin typeface="Arial" panose="020B0604020202020204" pitchFamily="34" charset="0"/>
                <a:cs typeface="Arial" panose="020B0604020202020204" pitchFamily="34" charset="0"/>
              </a:rPr>
              <a:t>Create Account</a:t>
            </a:r>
          </a:p>
        </p:txBody>
      </p:sp>
      <p:pic>
        <p:nvPicPr>
          <p:cNvPr id="3" name="Picture 2" descr="Screenshot of StudentAid.gov home page, with 'Create Account' hyperlink and 'Create an Account' box circled.">
            <a:extLst>
              <a:ext uri="{FF2B5EF4-FFF2-40B4-BE49-F238E27FC236}">
                <a16:creationId xmlns:a16="http://schemas.microsoft.com/office/drawing/2014/main" id="{276CA8EC-2A9D-4966-9820-6FFCB4DAD37E}"/>
              </a:ext>
            </a:extLst>
          </p:cNvPr>
          <p:cNvPicPr>
            <a:picLocks noChangeAspect="1"/>
          </p:cNvPicPr>
          <p:nvPr/>
        </p:nvPicPr>
        <p:blipFill>
          <a:blip r:embed="rId4"/>
          <a:stretch>
            <a:fillRect/>
          </a:stretch>
        </p:blipFill>
        <p:spPr>
          <a:xfrm>
            <a:off x="2695137" y="1265252"/>
            <a:ext cx="7016659" cy="3905959"/>
          </a:xfrm>
          <a:prstGeom prst="rect">
            <a:avLst/>
          </a:prstGeom>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4989DE9A-67FA-4C15-B4A2-141DE4726A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7623" y="1753314"/>
            <a:ext cx="980582" cy="436730"/>
          </a:xfrm>
          <a:prstGeom prst="rect">
            <a:avLst/>
          </a:prstGeom>
        </p:spPr>
      </p:pic>
      <p:pic>
        <p:nvPicPr>
          <p:cNvPr id="13" name="Picture 12">
            <a:extLst>
              <a:ext uri="{FF2B5EF4-FFF2-40B4-BE49-F238E27FC236}">
                <a16:creationId xmlns:a16="http://schemas.microsoft.com/office/drawing/2014/main" id="{C7744C3F-1556-41B4-97A9-B33AB9407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37393" y="3203944"/>
            <a:ext cx="1373437" cy="611699"/>
          </a:xfrm>
          <a:prstGeom prst="rect">
            <a:avLst/>
          </a:prstGeom>
        </p:spPr>
      </p:pic>
    </p:spTree>
    <p:extLst>
      <p:ext uri="{BB962C8B-B14F-4D97-AF65-F5344CB8AC3E}">
        <p14:creationId xmlns:p14="http://schemas.microsoft.com/office/powerpoint/2010/main" val="124316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125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2750"/>
                            </p:stCondLst>
                            <p:childTnLst>
                              <p:par>
                                <p:cTn id="9" presetID="21" presetClass="entr" presetSubtype="1" fill="hold" nodeType="afterEffect">
                                  <p:stCondLst>
                                    <p:cond delay="125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StudentAid.gov Account Tips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380513" y="1400179"/>
            <a:ext cx="6369177" cy="4867271"/>
          </a:xfrm>
        </p:spPr>
        <p:txBody>
          <a:bodyPr>
            <a:normAutofit/>
          </a:bodyPr>
          <a:lstStyle/>
          <a:p>
            <a:pPr marL="0" indent="0">
              <a:lnSpc>
                <a:spcPct val="100000"/>
              </a:lnSpc>
              <a:spcBef>
                <a:spcPts val="0"/>
              </a:spcBef>
              <a:buNone/>
            </a:pPr>
            <a:r>
              <a:rPr lang="en-US" sz="3200" dirty="0">
                <a:latin typeface="Arial" panose="020B0604020202020204" pitchFamily="34" charset="0"/>
                <a:cs typeface="Arial" panose="020B0604020202020204" pitchFamily="34" charset="0"/>
              </a:rPr>
              <a:t>Use your </a:t>
            </a:r>
            <a:r>
              <a:rPr lang="en-US" sz="3200" b="1" dirty="0">
                <a:latin typeface="Arial" panose="020B0604020202020204" pitchFamily="34" charset="0"/>
                <a:cs typeface="Arial" panose="020B0604020202020204" pitchFamily="34" charset="0"/>
              </a:rPr>
              <a:t>personal email </a:t>
            </a:r>
            <a:r>
              <a:rPr lang="en-US" sz="3200" dirty="0">
                <a:latin typeface="Arial" panose="020B0604020202020204" pitchFamily="34" charset="0"/>
                <a:cs typeface="Arial" panose="020B0604020202020204" pitchFamily="34" charset="0"/>
              </a:rPr>
              <a:t>account</a:t>
            </a:r>
          </a:p>
          <a:p>
            <a:pPr>
              <a:lnSpc>
                <a:spcPct val="100000"/>
              </a:lnSpc>
              <a:spcBef>
                <a:spcPts val="0"/>
              </a:spcBef>
            </a:pPr>
            <a:endParaRPr lang="en-US" sz="4400" b="1" dirty="0">
              <a:latin typeface="Arial" panose="020B0604020202020204" pitchFamily="34" charset="0"/>
              <a:cs typeface="Arial" panose="020B0604020202020204" pitchFamily="34" charset="0"/>
            </a:endParaRPr>
          </a:p>
          <a:p>
            <a:pPr marL="0" indent="0">
              <a:lnSpc>
                <a:spcPct val="100000"/>
              </a:lnSpc>
              <a:spcBef>
                <a:spcPts val="0"/>
              </a:spcBef>
              <a:buNone/>
            </a:pPr>
            <a:r>
              <a:rPr lang="en-US" sz="3200" b="1" dirty="0">
                <a:latin typeface="Arial" panose="020B0604020202020204" pitchFamily="34" charset="0"/>
                <a:cs typeface="Arial" panose="020B0604020202020204" pitchFamily="34" charset="0"/>
              </a:rPr>
              <a:t>Never</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share</a:t>
            </a:r>
            <a:r>
              <a:rPr lang="en-US" sz="3200" dirty="0">
                <a:latin typeface="Arial" panose="020B0604020202020204" pitchFamily="34" charset="0"/>
                <a:cs typeface="Arial" panose="020B0604020202020204" pitchFamily="34" charset="0"/>
              </a:rPr>
              <a:t> your username and password with anyone, not even your parents</a:t>
            </a:r>
          </a:p>
          <a:p>
            <a:pPr>
              <a:lnSpc>
                <a:spcPct val="100000"/>
              </a:lnSpc>
              <a:spcBef>
                <a:spcPts val="0"/>
              </a:spcBef>
            </a:pPr>
            <a:endParaRPr lang="en-US" sz="4400" b="1" dirty="0">
              <a:latin typeface="Arial" panose="020B0604020202020204" pitchFamily="34" charset="0"/>
              <a:cs typeface="Arial" panose="020B0604020202020204" pitchFamily="34" charset="0"/>
            </a:endParaRPr>
          </a:p>
          <a:p>
            <a:pPr marL="0" indent="0">
              <a:lnSpc>
                <a:spcPct val="100000"/>
              </a:lnSpc>
              <a:spcBef>
                <a:spcPts val="0"/>
              </a:spcBef>
              <a:buNone/>
            </a:pPr>
            <a:r>
              <a:rPr lang="en-US" sz="3200" b="1" dirty="0">
                <a:latin typeface="Arial" panose="020B0604020202020204" pitchFamily="34" charset="0"/>
                <a:cs typeface="Arial" panose="020B0604020202020204" pitchFamily="34" charset="0"/>
              </a:rPr>
              <a:t>Never include your birthdate </a:t>
            </a:r>
            <a:r>
              <a:rPr lang="en-US" sz="3200" dirty="0">
                <a:latin typeface="Arial" panose="020B0604020202020204" pitchFamily="34" charset="0"/>
                <a:cs typeface="Arial" panose="020B0604020202020204" pitchFamily="34" charset="0"/>
              </a:rPr>
              <a:t>in any password</a:t>
            </a:r>
          </a:p>
        </p:txBody>
      </p:sp>
      <p:pic>
        <p:nvPicPr>
          <p:cNvPr id="3" name="Picture 2">
            <a:extLst>
              <a:ext uri="{FF2B5EF4-FFF2-40B4-BE49-F238E27FC236}">
                <a16:creationId xmlns:a16="http://schemas.microsoft.com/office/drawing/2014/main" id="{9E603341-1A5A-4A5B-83FA-0F85B029E7A5}"/>
              </a:ext>
            </a:extLst>
          </p:cNvPr>
          <p:cNvPicPr>
            <a:picLocks noChangeAspect="1"/>
          </p:cNvPicPr>
          <p:nvPr/>
        </p:nvPicPr>
        <p:blipFill>
          <a:blip r:embed="rId4"/>
          <a:stretch>
            <a:fillRect/>
          </a:stretch>
        </p:blipFill>
        <p:spPr>
          <a:xfrm>
            <a:off x="6956191" y="972597"/>
            <a:ext cx="4544148" cy="5222004"/>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96E0AC97-53AA-4E12-9790-8312A4A374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6135" y="5287107"/>
            <a:ext cx="2729557" cy="338687"/>
          </a:xfrm>
          <a:prstGeom prst="rect">
            <a:avLst/>
          </a:prstGeom>
        </p:spPr>
      </p:pic>
    </p:spTree>
    <p:extLst>
      <p:ext uri="{BB962C8B-B14F-4D97-AF65-F5344CB8AC3E}">
        <p14:creationId xmlns:p14="http://schemas.microsoft.com/office/powerpoint/2010/main" val="26510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Homelessness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409575" y="1409704"/>
            <a:ext cx="11382375" cy="5067291"/>
          </a:xfrm>
        </p:spPr>
        <p:txBody>
          <a:bodyPr>
            <a:normAutofit/>
          </a:bodyPr>
          <a:lstStyle/>
          <a:p>
            <a:pPr marL="0" indent="0">
              <a:buNone/>
            </a:pPr>
            <a:r>
              <a:rPr lang="en-US" sz="3200" dirty="0">
                <a:latin typeface="Arial" panose="020B0604020202020204" pitchFamily="34" charset="0"/>
                <a:cs typeface="Arial" panose="020B0604020202020204" pitchFamily="34" charset="0"/>
              </a:rPr>
              <a:t>If you’re not currently living with a parent/legal guardian and you are considered to be </a:t>
            </a:r>
            <a:r>
              <a:rPr lang="en-US" sz="3200" b="1" dirty="0">
                <a:latin typeface="Arial" panose="020B0604020202020204" pitchFamily="34" charset="0"/>
                <a:cs typeface="Arial" panose="020B0604020202020204" pitchFamily="34" charset="0"/>
              </a:rPr>
              <a:t>homeless</a:t>
            </a:r>
            <a:r>
              <a:rPr lang="en-US" sz="3200" dirty="0">
                <a:latin typeface="Arial" panose="020B0604020202020204" pitchFamily="34" charset="0"/>
                <a:cs typeface="Arial" panose="020B0604020202020204" pitchFamily="34" charset="0"/>
              </a:rPr>
              <a:t>, or </a:t>
            </a:r>
            <a:r>
              <a:rPr lang="en-US" sz="3200" b="1" dirty="0">
                <a:latin typeface="Arial" panose="020B0604020202020204" pitchFamily="34" charset="0"/>
                <a:cs typeface="Arial" panose="020B0604020202020204" pitchFamily="34" charset="0"/>
              </a:rPr>
              <a:t>self-supporting and at risk of being homeless</a:t>
            </a:r>
            <a:r>
              <a:rPr lang="en-US" sz="3200" dirty="0">
                <a:latin typeface="Arial" panose="020B0604020202020204" pitchFamily="34" charset="0"/>
                <a:cs typeface="Arial" panose="020B0604020202020204" pitchFamily="34" charset="0"/>
              </a:rPr>
              <a:t>:</a:t>
            </a:r>
          </a:p>
          <a:p>
            <a:pPr marL="0" indent="0">
              <a:lnSpc>
                <a:spcPct val="150000"/>
              </a:lnSpc>
              <a:spcBef>
                <a:spcPts val="0"/>
              </a:spcBef>
              <a:buNone/>
            </a:pPr>
            <a:endParaRPr lang="en-US" sz="3200" b="1" dirty="0">
              <a:latin typeface="Arial" panose="020B0604020202020204" pitchFamily="34" charset="0"/>
              <a:cs typeface="Arial" panose="020B0604020202020204" pitchFamily="34" charset="0"/>
            </a:endParaRPr>
          </a:p>
          <a:p>
            <a:pPr marL="0" indent="0" algn="ctr">
              <a:lnSpc>
                <a:spcPct val="150000"/>
              </a:lnSpc>
              <a:spcBef>
                <a:spcPts val="0"/>
              </a:spcBef>
              <a:buNone/>
            </a:pPr>
            <a:r>
              <a:rPr lang="en-US" sz="3200" b="1" dirty="0">
                <a:latin typeface="Arial" panose="020B0604020202020204" pitchFamily="34" charset="0"/>
                <a:cs typeface="Arial" panose="020B0604020202020204" pitchFamily="34" charset="0"/>
              </a:rPr>
              <a:t>OR</a:t>
            </a:r>
          </a:p>
          <a:p>
            <a:pPr marL="0" indent="0">
              <a:lnSpc>
                <a:spcPct val="150000"/>
              </a:lnSpc>
              <a:spcBef>
                <a:spcPts val="0"/>
              </a:spcBef>
              <a:buNone/>
            </a:pPr>
            <a:endParaRPr lang="en-US" sz="3200" dirty="0">
              <a:latin typeface="Arial" panose="020B0604020202020204" pitchFamily="34" charset="0"/>
              <a:cs typeface="Arial" panose="020B0604020202020204" pitchFamily="34" charset="0"/>
            </a:endParaRPr>
          </a:p>
          <a:p>
            <a:pPr marL="0" indent="0">
              <a:lnSpc>
                <a:spcPct val="150000"/>
              </a:lnSpc>
              <a:spcBef>
                <a:spcPts val="0"/>
              </a:spcBef>
              <a:buNone/>
            </a:pPr>
            <a:endParaRPr lang="en-US" sz="500" dirty="0">
              <a:latin typeface="Arial" panose="020B0604020202020204" pitchFamily="34" charset="0"/>
              <a:cs typeface="Arial" panose="020B0604020202020204" pitchFamily="34" charset="0"/>
            </a:endParaRPr>
          </a:p>
          <a:p>
            <a:pPr marL="0" indent="0">
              <a:lnSpc>
                <a:spcPct val="150000"/>
              </a:lnSpc>
              <a:spcBef>
                <a:spcPts val="0"/>
              </a:spcBef>
              <a:buNone/>
            </a:pPr>
            <a:r>
              <a:rPr lang="en-US" sz="3200" dirty="0">
                <a:latin typeface="Arial" panose="020B0604020202020204" pitchFamily="34" charset="0"/>
                <a:cs typeface="Arial" panose="020B0604020202020204" pitchFamily="34" charset="0"/>
              </a:rPr>
              <a:t>Always </a:t>
            </a:r>
            <a:r>
              <a:rPr lang="en-US" sz="3200" b="1" dirty="0">
                <a:latin typeface="Arial" panose="020B0604020202020204" pitchFamily="34" charset="0"/>
                <a:cs typeface="Arial" panose="020B0604020202020204" pitchFamily="34" charset="0"/>
              </a:rPr>
              <a:t>ask permission </a:t>
            </a:r>
            <a:r>
              <a:rPr lang="en-US" sz="3200" dirty="0">
                <a:latin typeface="Arial" panose="020B0604020202020204" pitchFamily="34" charset="0"/>
                <a:cs typeface="Arial" panose="020B0604020202020204" pitchFamily="34" charset="0"/>
              </a:rPr>
              <a:t>first!</a:t>
            </a:r>
          </a:p>
        </p:txBody>
      </p:sp>
      <p:sp>
        <p:nvSpPr>
          <p:cNvPr id="8" name="Rectangle 7">
            <a:extLst>
              <a:ext uri="{FF2B5EF4-FFF2-40B4-BE49-F238E27FC236}">
                <a16:creationId xmlns:a16="http://schemas.microsoft.com/office/drawing/2014/main" id="{3F6CBDC0-80F5-4489-9F56-91713114C506}"/>
              </a:ext>
            </a:extLst>
          </p:cNvPr>
          <p:cNvSpPr/>
          <p:nvPr/>
        </p:nvSpPr>
        <p:spPr>
          <a:xfrm>
            <a:off x="1119029" y="3153538"/>
            <a:ext cx="4297680" cy="1554480"/>
          </a:xfrm>
          <a:prstGeom prst="rect">
            <a:avLst/>
          </a:prstGeom>
          <a:solidFill>
            <a:srgbClr val="CF6A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3200" dirty="0">
                <a:solidFill>
                  <a:schemeClr val="tx1"/>
                </a:solidFill>
                <a:latin typeface="Arial" panose="020B0604020202020204" pitchFamily="34" charset="0"/>
                <a:cs typeface="Arial" panose="020B0604020202020204" pitchFamily="34" charset="0"/>
              </a:rPr>
              <a:t>Use mailing address of an adult relative or friend</a:t>
            </a:r>
          </a:p>
        </p:txBody>
      </p:sp>
      <p:sp>
        <p:nvSpPr>
          <p:cNvPr id="9" name="Rectangle 8">
            <a:extLst>
              <a:ext uri="{FF2B5EF4-FFF2-40B4-BE49-F238E27FC236}">
                <a16:creationId xmlns:a16="http://schemas.microsoft.com/office/drawing/2014/main" id="{32861F5D-AEF9-4448-AA35-C51DDF56A94C}"/>
              </a:ext>
            </a:extLst>
          </p:cNvPr>
          <p:cNvSpPr/>
          <p:nvPr/>
        </p:nvSpPr>
        <p:spPr>
          <a:xfrm>
            <a:off x="6866730" y="3153538"/>
            <a:ext cx="4297679" cy="1554480"/>
          </a:xfrm>
          <a:prstGeom prst="rect">
            <a:avLst/>
          </a:prstGeom>
          <a:solidFill>
            <a:srgbClr val="FEA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sz="3200" dirty="0">
                <a:solidFill>
                  <a:schemeClr val="tx1"/>
                </a:solidFill>
                <a:latin typeface="Arial" panose="020B0604020202020204" pitchFamily="34" charset="0"/>
                <a:cs typeface="Arial" panose="020B0604020202020204" pitchFamily="34" charset="0"/>
              </a:rPr>
              <a:t>Use address at one of the college offices</a:t>
            </a:r>
          </a:p>
        </p:txBody>
      </p:sp>
    </p:spTree>
    <p:extLst>
      <p:ext uri="{BB962C8B-B14F-4D97-AF65-F5344CB8AC3E}">
        <p14:creationId xmlns:p14="http://schemas.microsoft.com/office/powerpoint/2010/main" val="1549956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1853954" cy="847658"/>
          </a:xfrm>
        </p:spPr>
        <p:txBody>
          <a:bodyPr>
            <a:normAutofit/>
          </a:bodyPr>
          <a:lstStyle/>
          <a:p>
            <a:r>
              <a:rPr lang="en-US" b="1" dirty="0">
                <a:latin typeface="Arial" panose="020B0604020202020204" pitchFamily="34" charset="0"/>
                <a:cs typeface="Arial" panose="020B0604020202020204" pitchFamily="34" charset="0"/>
              </a:rPr>
              <a:t>Verify Email and Cell Phone Information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16158" y="1198231"/>
            <a:ext cx="6493566" cy="5362604"/>
          </a:xfrm>
        </p:spPr>
        <p:txBody>
          <a:bodyPr>
            <a:noAutofit/>
          </a:bodyPr>
          <a:lstStyle/>
          <a:p>
            <a:pPr marL="0" indent="0">
              <a:lnSpc>
                <a:spcPct val="100000"/>
              </a:lnSpc>
              <a:spcBef>
                <a:spcPts val="0"/>
              </a:spcBef>
              <a:buNone/>
            </a:pPr>
            <a:r>
              <a:rPr lang="en-US" dirty="0">
                <a:latin typeface="Arial" panose="020B0604020202020204" pitchFamily="34" charset="0"/>
                <a:cs typeface="Arial" panose="020B0604020202020204" pitchFamily="34" charset="0"/>
              </a:rPr>
              <a:t>You’ll be required to provide a </a:t>
            </a:r>
            <a:r>
              <a:rPr lang="en-US" b="1" dirty="0">
                <a:latin typeface="Arial" panose="020B0604020202020204" pitchFamily="34" charset="0"/>
                <a:cs typeface="Arial" panose="020B0604020202020204" pitchFamily="34" charset="0"/>
              </a:rPr>
              <a:t>unique email address</a:t>
            </a:r>
          </a:p>
          <a:p>
            <a:pPr marL="0" indent="0">
              <a:lnSpc>
                <a:spcPct val="100000"/>
              </a:lnSpc>
              <a:spcBef>
                <a:spcPts val="0"/>
              </a:spcBef>
              <a:buNone/>
            </a:pPr>
            <a:endParaRPr lang="en-US" sz="1100" dirty="0">
              <a:latin typeface="Arial" panose="020B0604020202020204" pitchFamily="34" charset="0"/>
              <a:cs typeface="Arial" panose="020B0604020202020204" pitchFamily="34" charset="0"/>
            </a:endParaRPr>
          </a:p>
          <a:p>
            <a:pPr marL="0" lvl="0" indent="0">
              <a:lnSpc>
                <a:spcPct val="100000"/>
              </a:lnSpc>
              <a:buNone/>
            </a:pPr>
            <a:r>
              <a:rPr lang="en-US" dirty="0">
                <a:latin typeface="Arial" panose="020B0604020202020204" pitchFamily="34" charset="0"/>
                <a:cs typeface="Arial" panose="020B0604020202020204" pitchFamily="34" charset="0"/>
              </a:rPr>
              <a:t>You’ll receive a message saying FSA (Federal Student Aid) sent you a </a:t>
            </a:r>
            <a:r>
              <a:rPr lang="en-US" b="1" dirty="0">
                <a:latin typeface="Arial" panose="020B0604020202020204" pitchFamily="34" charset="0"/>
                <a:cs typeface="Arial" panose="020B0604020202020204" pitchFamily="34" charset="0"/>
              </a:rPr>
              <a:t>secure code</a:t>
            </a:r>
          </a:p>
          <a:p>
            <a:pPr marL="0" lvl="0" indent="0">
              <a:lnSpc>
                <a:spcPct val="100000"/>
              </a:lnSpc>
              <a:buNone/>
            </a:pPr>
            <a:endParaRPr lang="en-US" sz="1100" dirty="0">
              <a:latin typeface="Arial" panose="020B0604020202020204" pitchFamily="34" charset="0"/>
              <a:cs typeface="Arial" panose="020B0604020202020204" pitchFamily="34" charset="0"/>
            </a:endParaRPr>
          </a:p>
          <a:p>
            <a:pPr marL="0" lvl="0" indent="0">
              <a:lnSpc>
                <a:spcPct val="100000"/>
              </a:lnSpc>
              <a:buNone/>
            </a:pPr>
            <a:r>
              <a:rPr lang="en-US" b="1" dirty="0">
                <a:latin typeface="Arial" panose="020B0604020202020204" pitchFamily="34" charset="0"/>
                <a:cs typeface="Arial" panose="020B0604020202020204" pitchFamily="34" charset="0"/>
              </a:rPr>
              <a:t>Retrieve the message </a:t>
            </a:r>
            <a:r>
              <a:rPr lang="en-US" dirty="0">
                <a:latin typeface="Arial" panose="020B0604020202020204" pitchFamily="34" charset="0"/>
                <a:cs typeface="Arial" panose="020B0604020202020204" pitchFamily="34" charset="0"/>
              </a:rPr>
              <a:t>from your inbox and enter it as shown </a:t>
            </a:r>
          </a:p>
          <a:p>
            <a:pPr marL="0" lvl="0" indent="0">
              <a:lnSpc>
                <a:spcPct val="100000"/>
              </a:lnSpc>
              <a:buNone/>
            </a:pPr>
            <a:endParaRPr lang="en-US" sz="1100" dirty="0">
              <a:latin typeface="Arial" panose="020B0604020202020204" pitchFamily="34" charset="0"/>
              <a:cs typeface="Arial" panose="020B0604020202020204" pitchFamily="34" charset="0"/>
            </a:endParaRPr>
          </a:p>
          <a:p>
            <a:pPr marL="0" lvl="0" indent="0">
              <a:lnSpc>
                <a:spcPct val="100000"/>
              </a:lnSpc>
              <a:buNone/>
            </a:pPr>
            <a:r>
              <a:rPr lang="en-US" dirty="0">
                <a:latin typeface="Arial" panose="020B0604020202020204" pitchFamily="34" charset="0"/>
                <a:cs typeface="Arial" panose="020B0604020202020204" pitchFamily="34" charset="0"/>
              </a:rPr>
              <a:t>Another </a:t>
            </a:r>
            <a:r>
              <a:rPr lang="en-US" b="1" dirty="0">
                <a:latin typeface="Arial" panose="020B0604020202020204" pitchFamily="34" charset="0"/>
                <a:cs typeface="Arial" panose="020B0604020202020204" pitchFamily="34" charset="0"/>
              </a:rPr>
              <a:t>code will be sent to your cell phone </a:t>
            </a:r>
            <a:r>
              <a:rPr lang="en-US" dirty="0">
                <a:latin typeface="Arial" panose="020B0604020202020204" pitchFamily="34" charset="0"/>
                <a:cs typeface="Arial" panose="020B0604020202020204" pitchFamily="34" charset="0"/>
              </a:rPr>
              <a:t>(optional) to verify your phone number</a:t>
            </a:r>
          </a:p>
          <a:p>
            <a:pPr>
              <a:lnSpc>
                <a:spcPct val="100000"/>
              </a:lnSpc>
              <a:spcBef>
                <a:spcPts val="0"/>
              </a:spcBef>
            </a:pP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0465403-3DB1-47F4-87B2-D1AF656F3C78}"/>
              </a:ext>
            </a:extLst>
          </p:cNvPr>
          <p:cNvSpPr txBox="1"/>
          <p:nvPr/>
        </p:nvSpPr>
        <p:spPr>
          <a:xfrm>
            <a:off x="7146236" y="2346757"/>
            <a:ext cx="4393094" cy="716079"/>
          </a:xfrm>
          <a:prstGeom prst="rect">
            <a:avLst/>
          </a:prstGeom>
          <a:solidFill>
            <a:schemeClr val="bg1"/>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B4140886-E1B6-42B4-8BB0-D45D1C062CF7}"/>
              </a:ext>
            </a:extLst>
          </p:cNvPr>
          <p:cNvSpPr txBox="1"/>
          <p:nvPr/>
        </p:nvSpPr>
        <p:spPr>
          <a:xfrm>
            <a:off x="9530865" y="3505201"/>
            <a:ext cx="184731" cy="369332"/>
          </a:xfrm>
          <a:prstGeom prst="rect">
            <a:avLst/>
          </a:prstGeom>
          <a:solidFill>
            <a:schemeClr val="bg1"/>
          </a:solidFill>
        </p:spPr>
        <p:txBody>
          <a:bodyPr wrap="none" rtlCol="0">
            <a:spAutoFit/>
          </a:bodyPr>
          <a:lstStyle/>
          <a:p>
            <a:endParaRPr lang="en-US" dirty="0"/>
          </a:p>
        </p:txBody>
      </p:sp>
      <p:pic>
        <p:nvPicPr>
          <p:cNvPr id="9" name="Picture 8">
            <a:extLst>
              <a:ext uri="{FF2B5EF4-FFF2-40B4-BE49-F238E27FC236}">
                <a16:creationId xmlns:a16="http://schemas.microsoft.com/office/drawing/2014/main" id="{60E4B30D-2C1D-483C-A910-C488BA37495F}"/>
              </a:ext>
            </a:extLst>
          </p:cNvPr>
          <p:cNvPicPr>
            <a:picLocks noChangeAspect="1"/>
          </p:cNvPicPr>
          <p:nvPr/>
        </p:nvPicPr>
        <p:blipFill>
          <a:blip r:embed="rId4"/>
          <a:stretch>
            <a:fillRect/>
          </a:stretch>
        </p:blipFill>
        <p:spPr>
          <a:xfrm>
            <a:off x="7078919" y="1430215"/>
            <a:ext cx="4613962" cy="4053387"/>
          </a:xfrm>
          <a:prstGeom prst="rect">
            <a:avLst/>
          </a:prstGeom>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BCDF244B-467F-470D-B2E5-C3FB2858CE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1405" y="5028902"/>
            <a:ext cx="1247487" cy="539860"/>
          </a:xfrm>
          <a:prstGeom prst="rect">
            <a:avLst/>
          </a:prstGeom>
        </p:spPr>
      </p:pic>
      <p:pic>
        <p:nvPicPr>
          <p:cNvPr id="11" name="Picture 10">
            <a:extLst>
              <a:ext uri="{FF2B5EF4-FFF2-40B4-BE49-F238E27FC236}">
                <a16:creationId xmlns:a16="http://schemas.microsoft.com/office/drawing/2014/main" id="{04700E74-5C8E-4737-ACAD-3EA3073031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38493" y="4032745"/>
            <a:ext cx="1312985" cy="430888"/>
          </a:xfrm>
          <a:prstGeom prst="rect">
            <a:avLst/>
          </a:prstGeom>
        </p:spPr>
      </p:pic>
    </p:spTree>
    <p:extLst>
      <p:ext uri="{BB962C8B-B14F-4D97-AF65-F5344CB8AC3E}">
        <p14:creationId xmlns:p14="http://schemas.microsoft.com/office/powerpoint/2010/main" val="42059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500"/>
                                        <p:tgtEl>
                                          <p:spTgt spid="10"/>
                                        </p:tgtEl>
                                      </p:cBhvr>
                                    </p:animEffect>
                                  </p:childTnLst>
                                </p:cTn>
                              </p:par>
                            </p:childTnLst>
                          </p:cTn>
                        </p:par>
                        <p:par>
                          <p:cTn id="8" fill="hold">
                            <p:stCondLst>
                              <p:cond delay="3500"/>
                            </p:stCondLst>
                            <p:childTnLst>
                              <p:par>
                                <p:cTn id="9" presetID="21" presetClass="entr" presetSubtype="1" fill="hold" nodeType="afterEffect">
                                  <p:stCondLst>
                                    <p:cond delay="125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Two-Step Verification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378888" y="1582834"/>
            <a:ext cx="4755891" cy="4351338"/>
          </a:xfrm>
        </p:spPr>
        <p:txBody>
          <a:bodyPr>
            <a:normAutofit/>
          </a:bodyPr>
          <a:lstStyle/>
          <a:p>
            <a:pPr marL="0" indent="0">
              <a:buNone/>
            </a:pPr>
            <a:r>
              <a:rPr lang="en-US" sz="3200" dirty="0">
                <a:latin typeface="Arial" panose="020B0604020202020204" pitchFamily="34" charset="0"/>
                <a:cs typeface="Arial" panose="020B0604020202020204" pitchFamily="34" charset="0"/>
              </a:rPr>
              <a:t>Installing an </a:t>
            </a:r>
            <a:r>
              <a:rPr lang="en-US" sz="3200" b="1" dirty="0">
                <a:latin typeface="Arial" panose="020B0604020202020204" pitchFamily="34" charset="0"/>
                <a:cs typeface="Arial" panose="020B0604020202020204" pitchFamily="34" charset="0"/>
              </a:rPr>
              <a:t>authenticator app</a:t>
            </a:r>
            <a:r>
              <a:rPr lang="en-US" sz="3200" dirty="0">
                <a:latin typeface="Arial" panose="020B0604020202020204" pitchFamily="34" charset="0"/>
                <a:cs typeface="Arial" panose="020B0604020202020204" pitchFamily="34" charset="0"/>
              </a:rPr>
              <a:t> isn’t required, but it’s an additional way to keep your information secure</a:t>
            </a:r>
          </a:p>
          <a:p>
            <a:endParaRPr lang="en-US" sz="3200" dirty="0">
              <a:latin typeface="Arial" panose="020B0604020202020204" pitchFamily="34" charset="0"/>
              <a:cs typeface="Arial" panose="020B0604020202020204" pitchFamily="34" charset="0"/>
            </a:endParaRPr>
          </a:p>
          <a:p>
            <a:pPr marL="0" indent="0">
              <a:buNone/>
            </a:pPr>
            <a:r>
              <a:rPr lang="en-US" sz="3200" b="1" dirty="0">
                <a:latin typeface="Arial" panose="020B0604020202020204" pitchFamily="34" charset="0"/>
                <a:cs typeface="Arial" panose="020B0604020202020204" pitchFamily="34" charset="0"/>
              </a:rPr>
              <a:t>Download your own</a:t>
            </a:r>
            <a:r>
              <a:rPr lang="en-US" sz="3200" dirty="0">
                <a:latin typeface="Arial" panose="020B0604020202020204" pitchFamily="34" charset="0"/>
                <a:cs typeface="Arial" panose="020B0604020202020204" pitchFamily="34" charset="0"/>
              </a:rPr>
              <a:t>, or set one up here</a:t>
            </a:r>
          </a:p>
          <a:p>
            <a:pPr>
              <a:lnSpc>
                <a:spcPct val="150000"/>
              </a:lnSpc>
              <a:spcBef>
                <a:spcPts val="0"/>
              </a:spcBef>
            </a:pPr>
            <a:endParaRPr lang="en-US" sz="3200" dirty="0">
              <a:latin typeface="Arial" panose="020B0604020202020204" pitchFamily="34" charset="0"/>
              <a:cs typeface="Arial" panose="020B0604020202020204" pitchFamily="34" charset="0"/>
            </a:endParaRPr>
          </a:p>
        </p:txBody>
      </p:sp>
      <p:pic>
        <p:nvPicPr>
          <p:cNvPr id="8" name="Picture 7" descr="Create an Account screen - Enable Two-Step Verification. The hyperlink used to set up an Authenticator App is circled.">
            <a:extLst>
              <a:ext uri="{FF2B5EF4-FFF2-40B4-BE49-F238E27FC236}">
                <a16:creationId xmlns:a16="http://schemas.microsoft.com/office/drawing/2014/main" id="{88314B72-9A6F-4311-A037-82C39F906FDF}"/>
              </a:ext>
            </a:extLst>
          </p:cNvPr>
          <p:cNvPicPr>
            <a:picLocks noChangeAspect="1"/>
          </p:cNvPicPr>
          <p:nvPr/>
        </p:nvPicPr>
        <p:blipFill>
          <a:blip r:embed="rId4"/>
          <a:stretch>
            <a:fillRect/>
          </a:stretch>
        </p:blipFill>
        <p:spPr>
          <a:xfrm>
            <a:off x="5530822" y="1438133"/>
            <a:ext cx="6178226" cy="4206194"/>
          </a:xfrm>
          <a:prstGeom prst="rect">
            <a:avLst/>
          </a:prstGeom>
          <a:ln w="28575">
            <a:noFill/>
          </a:ln>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D1932AE3-279E-4892-827C-C7B1B26BCC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5326" y="5094829"/>
            <a:ext cx="1459604" cy="650076"/>
          </a:xfrm>
          <a:prstGeom prst="rect">
            <a:avLst/>
          </a:prstGeom>
        </p:spPr>
      </p:pic>
    </p:spTree>
    <p:extLst>
      <p:ext uri="{BB962C8B-B14F-4D97-AF65-F5344CB8AC3E}">
        <p14:creationId xmlns:p14="http://schemas.microsoft.com/office/powerpoint/2010/main" val="425553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125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One-Use Backup Code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85749" y="1295402"/>
            <a:ext cx="11696701" cy="4881561"/>
          </a:xfrm>
        </p:spPr>
        <p:txBody>
          <a:bodyPr>
            <a:noAutofit/>
          </a:bodyPr>
          <a:lstStyle/>
          <a:p>
            <a:pPr marL="0" indent="0">
              <a:lnSpc>
                <a:spcPct val="100000"/>
              </a:lnSpc>
              <a:spcBef>
                <a:spcPts val="0"/>
              </a:spcBef>
              <a:buNone/>
            </a:pPr>
            <a:r>
              <a:rPr lang="en-US" dirty="0">
                <a:cs typeface="Arial" panose="020B0604020202020204" pitchFamily="34" charset="0"/>
              </a:rPr>
              <a:t>You’ll be given a </a:t>
            </a:r>
            <a:r>
              <a:rPr lang="en-US" b="1" dirty="0">
                <a:cs typeface="Arial" panose="020B0604020202020204" pitchFamily="34" charset="0"/>
              </a:rPr>
              <a:t>one-use backup code </a:t>
            </a:r>
            <a:r>
              <a:rPr lang="en-US" dirty="0">
                <a:cs typeface="Arial" panose="020B0604020202020204" pitchFamily="34" charset="0"/>
              </a:rPr>
              <a:t>when you’ve finished your new account application. This can be used if the 2-step verification isn’t successful. Store it somewhere safe.</a:t>
            </a:r>
          </a:p>
          <a:p>
            <a:pPr>
              <a:lnSpc>
                <a:spcPct val="100000"/>
              </a:lnSpc>
              <a:spcBef>
                <a:spcPts val="0"/>
              </a:spcBef>
            </a:pPr>
            <a:endParaRPr lang="en-US" dirty="0">
              <a:cs typeface="Arial" panose="020B0604020202020204" pitchFamily="34" charset="0"/>
            </a:endParaRPr>
          </a:p>
          <a:p>
            <a:pPr marL="0" indent="0">
              <a:lnSpc>
                <a:spcPct val="100000"/>
              </a:lnSpc>
              <a:buNone/>
            </a:pPr>
            <a:r>
              <a:rPr lang="en-US" dirty="0">
                <a:cs typeface="Arial" panose="020B0604020202020204" pitchFamily="34" charset="0"/>
              </a:rPr>
              <a:t>If it gets lost, log in to your account and  select </a:t>
            </a:r>
            <a:r>
              <a:rPr lang="en-US" b="1" dirty="0">
                <a:cs typeface="Arial" panose="020B0604020202020204" pitchFamily="34" charset="0"/>
              </a:rPr>
              <a:t>“Generate a New Backup Code” </a:t>
            </a:r>
            <a:r>
              <a:rPr lang="en-US" dirty="0">
                <a:cs typeface="Arial" panose="020B0604020202020204" pitchFamily="34" charset="0"/>
              </a:rPr>
              <a:t>under “Two-Step Verification” in Settings. </a:t>
            </a:r>
          </a:p>
          <a:p>
            <a:pPr>
              <a:lnSpc>
                <a:spcPct val="100000"/>
              </a:lnSpc>
            </a:pPr>
            <a:endParaRPr lang="en-US" dirty="0">
              <a:cs typeface="Arial" panose="020B0604020202020204" pitchFamily="34" charset="0"/>
            </a:endParaRPr>
          </a:p>
          <a:p>
            <a:pPr marL="0" indent="0">
              <a:lnSpc>
                <a:spcPct val="100000"/>
              </a:lnSpc>
              <a:spcBef>
                <a:spcPts val="0"/>
              </a:spcBef>
              <a:buNone/>
            </a:pPr>
            <a:r>
              <a:rPr lang="en-US" b="1" dirty="0">
                <a:cs typeface="Arial" panose="020B0604020202020204" pitchFamily="34" charset="0"/>
              </a:rPr>
              <a:t>NOTE:</a:t>
            </a:r>
            <a:r>
              <a:rPr lang="en-US" dirty="0">
                <a:cs typeface="Arial" panose="020B0604020202020204" pitchFamily="34" charset="0"/>
              </a:rPr>
              <a:t> Your backup code can only be used once.</a:t>
            </a:r>
          </a:p>
          <a:p>
            <a:pPr>
              <a:lnSpc>
                <a:spcPct val="100000"/>
              </a:lnSpc>
              <a:spcBef>
                <a:spcPts val="0"/>
              </a:spcBef>
            </a:pPr>
            <a:endParaRPr lang="en-US" b="1" dirty="0"/>
          </a:p>
          <a:p>
            <a:pPr>
              <a:lnSpc>
                <a:spcPct val="100000"/>
              </a:lnSpc>
              <a:spcBef>
                <a:spcPts val="0"/>
              </a:spcBef>
            </a:pPr>
            <a:endParaRPr lang="en-US" sz="3200" dirty="0">
              <a:cs typeface="Arial" panose="020B0604020202020204" pitchFamily="34" charset="0"/>
            </a:endParaRPr>
          </a:p>
        </p:txBody>
      </p:sp>
      <p:sp>
        <p:nvSpPr>
          <p:cNvPr id="8" name="Rectangle 7">
            <a:extLst>
              <a:ext uri="{FF2B5EF4-FFF2-40B4-BE49-F238E27FC236}">
                <a16:creationId xmlns:a16="http://schemas.microsoft.com/office/drawing/2014/main" id="{F213F2A9-2489-4B07-9F08-40FD102A0519}"/>
              </a:ext>
            </a:extLst>
          </p:cNvPr>
          <p:cNvSpPr/>
          <p:nvPr/>
        </p:nvSpPr>
        <p:spPr>
          <a:xfrm>
            <a:off x="321189" y="5275034"/>
            <a:ext cx="7355358" cy="1407120"/>
          </a:xfrm>
          <a:prstGeom prst="rect">
            <a:avLst/>
          </a:prstGeom>
          <a:solidFill>
            <a:srgbClr val="98DC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tx1"/>
                </a:solidFill>
              </a:rPr>
              <a:t>For assistance, contact Federal Student Aid at 1-800-4-FED-AID </a:t>
            </a:r>
            <a:r>
              <a:rPr lang="en-US" sz="3200" dirty="0">
                <a:solidFill>
                  <a:schemeClr val="tx1"/>
                </a:solidFill>
              </a:rPr>
              <a:t>or    </a:t>
            </a:r>
            <a:r>
              <a:rPr lang="en-US" sz="3200" dirty="0">
                <a:solidFill>
                  <a:schemeClr val="tx1"/>
                </a:solidFill>
                <a:cs typeface="Arial" panose="020B0604020202020204" pitchFamily="34" charset="0"/>
              </a:rPr>
              <a:t>1-800-433-3243.	</a:t>
            </a:r>
          </a:p>
        </p:txBody>
      </p:sp>
      <p:pic>
        <p:nvPicPr>
          <p:cNvPr id="3" name="Picture 2" descr="Screen shot: Your Backup Code is: &#10;With random combination of twelve numbers and capital letters ">
            <a:extLst>
              <a:ext uri="{FF2B5EF4-FFF2-40B4-BE49-F238E27FC236}">
                <a16:creationId xmlns:a16="http://schemas.microsoft.com/office/drawing/2014/main" id="{10E5B2F0-5F08-41F8-A7B3-8574AB03CCFD}"/>
              </a:ext>
            </a:extLst>
          </p:cNvPr>
          <p:cNvPicPr>
            <a:picLocks noChangeAspect="1"/>
          </p:cNvPicPr>
          <p:nvPr/>
        </p:nvPicPr>
        <p:blipFill rotWithShape="1">
          <a:blip r:embed="rId4"/>
          <a:srcRect t="-1" r="51181" b="49025"/>
          <a:stretch/>
        </p:blipFill>
        <p:spPr>
          <a:xfrm>
            <a:off x="6311320" y="2262549"/>
            <a:ext cx="1507985" cy="69166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13859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1939026" cy="847658"/>
          </a:xfrm>
        </p:spPr>
        <p:txBody>
          <a:bodyPr>
            <a:normAutofit/>
          </a:bodyPr>
          <a:lstStyle/>
          <a:p>
            <a:r>
              <a:rPr lang="en-US" b="1" dirty="0">
                <a:latin typeface="Arial" panose="020B0604020202020204" pitchFamily="34" charset="0"/>
                <a:cs typeface="Arial" panose="020B0604020202020204" pitchFamily="34" charset="0"/>
              </a:rPr>
              <a:t>Create Your StudentAid.gov Account Early</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85750" y="2189662"/>
            <a:ext cx="11759684" cy="3892051"/>
          </a:xfrm>
        </p:spPr>
        <p:txBody>
          <a:bodyPr>
            <a:noAutofit/>
          </a:bodyPr>
          <a:lstStyle/>
          <a:p>
            <a:pPr marL="0" lvl="0" indent="0">
              <a:buNone/>
            </a:pPr>
            <a:r>
              <a:rPr lang="en-US" b="1" dirty="0"/>
              <a:t>At least two weeks before </a:t>
            </a:r>
            <a:r>
              <a:rPr lang="en-US" dirty="0"/>
              <a:t>you start your FAFSA</a:t>
            </a:r>
          </a:p>
          <a:p>
            <a:pPr lvl="1"/>
            <a:r>
              <a:rPr lang="en-US" sz="2800" dirty="0"/>
              <a:t>The sooner the better</a:t>
            </a:r>
          </a:p>
          <a:p>
            <a:pPr lvl="1"/>
            <a:r>
              <a:rPr lang="en-US" sz="2800" dirty="0"/>
              <a:t>You can even create it today </a:t>
            </a:r>
          </a:p>
          <a:p>
            <a:pPr lvl="0"/>
            <a:endParaRPr lang="en-US" sz="500" dirty="0"/>
          </a:p>
          <a:p>
            <a:pPr marL="0" lvl="0" indent="0">
              <a:buNone/>
            </a:pPr>
            <a:r>
              <a:rPr lang="en-US" dirty="0"/>
              <a:t>Information goes through a </a:t>
            </a:r>
            <a:r>
              <a:rPr lang="en-US" b="1" dirty="0"/>
              <a:t>match</a:t>
            </a:r>
            <a:r>
              <a:rPr lang="en-US" dirty="0"/>
              <a:t> with the Social Security Administration</a:t>
            </a:r>
          </a:p>
          <a:p>
            <a:pPr lvl="1"/>
            <a:r>
              <a:rPr lang="en-US" sz="2800" dirty="0"/>
              <a:t>Matching process can take 5-7 days</a:t>
            </a:r>
          </a:p>
          <a:p>
            <a:pPr lvl="1"/>
            <a:r>
              <a:rPr lang="en-US" sz="2800" dirty="0"/>
              <a:t>A contributor will be notified if the match fails</a:t>
            </a:r>
          </a:p>
          <a:p>
            <a:pPr lvl="0"/>
            <a:endParaRPr lang="en-US" sz="500" dirty="0"/>
          </a:p>
          <a:p>
            <a:pPr marL="0" lvl="0" indent="0">
              <a:buNone/>
            </a:pPr>
            <a:r>
              <a:rPr lang="en-US" b="1" dirty="0"/>
              <a:t>Until information matches are complete</a:t>
            </a:r>
            <a:r>
              <a:rPr lang="en-US" dirty="0"/>
              <a:t>:</a:t>
            </a:r>
          </a:p>
          <a:p>
            <a:pPr lvl="1"/>
            <a:r>
              <a:rPr lang="en-US" sz="2800" dirty="0"/>
              <a:t>A contributor will not be able to complete and sign their portion of  the FAFSA</a:t>
            </a:r>
          </a:p>
          <a:p>
            <a:pPr>
              <a:lnSpc>
                <a:spcPct val="150000"/>
              </a:lnSpc>
              <a:spcBef>
                <a:spcPts val="0"/>
              </a:spcBef>
            </a:pPr>
            <a:endParaRPr lang="en-US"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E67CCBD-A700-490F-866D-9EC4481BE348}"/>
              </a:ext>
            </a:extLst>
          </p:cNvPr>
          <p:cNvSpPr/>
          <p:nvPr/>
        </p:nvSpPr>
        <p:spPr>
          <a:xfrm>
            <a:off x="216157" y="1161049"/>
            <a:ext cx="11759685" cy="1005840"/>
          </a:xfrm>
          <a:prstGeom prst="rect">
            <a:avLst/>
          </a:prstGeom>
          <a:solidFill>
            <a:srgbClr val="F3C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57400"/>
            <a:r>
              <a:rPr lang="en-US" sz="3200" dirty="0">
                <a:solidFill>
                  <a:schemeClr val="tx1"/>
                </a:solidFill>
              </a:rPr>
              <a:t>You, </a:t>
            </a:r>
            <a:r>
              <a:rPr lang="en-US" sz="3200" b="1" dirty="0">
                <a:solidFill>
                  <a:schemeClr val="tx1"/>
                </a:solidFill>
              </a:rPr>
              <a:t>the student</a:t>
            </a:r>
            <a:r>
              <a:rPr lang="en-US" sz="3200" dirty="0">
                <a:solidFill>
                  <a:schemeClr val="tx1"/>
                </a:solidFill>
              </a:rPr>
              <a:t>, need a StudentAid.gov account</a:t>
            </a:r>
          </a:p>
        </p:txBody>
      </p:sp>
      <p:pic>
        <p:nvPicPr>
          <p:cNvPr id="9" name="Graphic 8">
            <a:extLst>
              <a:ext uri="{FF2B5EF4-FFF2-40B4-BE49-F238E27FC236}">
                <a16:creationId xmlns:a16="http://schemas.microsoft.com/office/drawing/2014/main" id="{B6F83EB0-619F-46DE-990D-D28058B0216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6220" y="1097281"/>
            <a:ext cx="1133376" cy="1133376"/>
          </a:xfrm>
          <a:prstGeom prst="rect">
            <a:avLst/>
          </a:prstGeom>
        </p:spPr>
      </p:pic>
    </p:spTree>
    <p:extLst>
      <p:ext uri="{BB962C8B-B14F-4D97-AF65-F5344CB8AC3E}">
        <p14:creationId xmlns:p14="http://schemas.microsoft.com/office/powerpoint/2010/main" val="1213238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Parent StudentAid.gov Account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301048" y="3948990"/>
            <a:ext cx="7753350" cy="1749341"/>
          </a:xfrm>
        </p:spPr>
        <p:txBody>
          <a:bodyPr>
            <a:normAutofit/>
          </a:bodyPr>
          <a:lstStyle/>
          <a:p>
            <a:pPr marL="0" lvl="0" indent="0">
              <a:buNone/>
            </a:pPr>
            <a:r>
              <a:rPr lang="en-US" dirty="0"/>
              <a:t>Parent email addresses and mobile numbers can only be associated with one StudentAid.gov account – neither can match yours</a:t>
            </a:r>
          </a:p>
          <a:p>
            <a:pPr>
              <a:lnSpc>
                <a:spcPct val="150000"/>
              </a:lnSpc>
              <a:spcBef>
                <a:spcPts val="0"/>
              </a:spcBef>
            </a:pPr>
            <a:endParaRPr lang="en-US" dirty="0">
              <a:cs typeface="Arial" panose="020B0604020202020204" pitchFamily="34" charset="0"/>
            </a:endParaRPr>
          </a:p>
        </p:txBody>
      </p:sp>
      <p:sp>
        <p:nvSpPr>
          <p:cNvPr id="8" name="Rectangle 7">
            <a:extLst>
              <a:ext uri="{FF2B5EF4-FFF2-40B4-BE49-F238E27FC236}">
                <a16:creationId xmlns:a16="http://schemas.microsoft.com/office/drawing/2014/main" id="{E65122B4-824A-43AD-8FBC-CF1ACF029A32}"/>
              </a:ext>
            </a:extLst>
          </p:cNvPr>
          <p:cNvSpPr/>
          <p:nvPr/>
        </p:nvSpPr>
        <p:spPr>
          <a:xfrm>
            <a:off x="2137601" y="1679659"/>
            <a:ext cx="7916797" cy="1543767"/>
          </a:xfrm>
          <a:prstGeom prst="rect">
            <a:avLst/>
          </a:prstGeom>
          <a:solidFill>
            <a:srgbClr val="4FC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57400">
              <a:lnSpc>
                <a:spcPct val="100000"/>
              </a:lnSpc>
              <a:spcBef>
                <a:spcPts val="0"/>
              </a:spcBef>
            </a:pPr>
            <a:r>
              <a:rPr lang="en-US" sz="3200" dirty="0">
                <a:solidFill>
                  <a:schemeClr val="tx1"/>
                </a:solidFill>
                <a:latin typeface="Arial" panose="020B0604020202020204" pitchFamily="34" charset="0"/>
                <a:cs typeface="Arial" panose="020B0604020202020204" pitchFamily="34" charset="0"/>
              </a:rPr>
              <a:t>Both parents may need an ID</a:t>
            </a:r>
          </a:p>
        </p:txBody>
      </p:sp>
      <p:pic>
        <p:nvPicPr>
          <p:cNvPr id="9" name="Picture 8">
            <a:extLst>
              <a:ext uri="{FF2B5EF4-FFF2-40B4-BE49-F238E27FC236}">
                <a16:creationId xmlns:a16="http://schemas.microsoft.com/office/drawing/2014/main" id="{064E4F3C-6E40-4CD5-9E59-D57634EE93F4}"/>
              </a:ext>
              <a:ext uri="{C183D7F6-B498-43B3-948B-1728B52AA6E4}">
                <adec:decorative xmlns:adec="http://schemas.microsoft.com/office/drawing/2017/decorative" val="1"/>
              </a:ext>
            </a:extLst>
          </p:cNvPr>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2208961" y="2090050"/>
            <a:ext cx="1736974" cy="1133376"/>
          </a:xfrm>
          <a:prstGeom prst="rect">
            <a:avLst/>
          </a:prstGeom>
        </p:spPr>
      </p:pic>
    </p:spTree>
    <p:extLst>
      <p:ext uri="{BB962C8B-B14F-4D97-AF65-F5344CB8AC3E}">
        <p14:creationId xmlns:p14="http://schemas.microsoft.com/office/powerpoint/2010/main" val="2897849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No Social Security Number?</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419099" y="1619253"/>
            <a:ext cx="11344275" cy="4503571"/>
          </a:xfrm>
        </p:spPr>
        <p:txBody>
          <a:bodyPr>
            <a:normAutofit/>
          </a:bodyPr>
          <a:lstStyle/>
          <a:p>
            <a:pPr marL="0" lvl="0" indent="0">
              <a:buNone/>
            </a:pPr>
            <a:r>
              <a:rPr lang="en-US" sz="3200" b="1" dirty="0"/>
              <a:t>Parents without Social Security numbers </a:t>
            </a:r>
            <a:r>
              <a:rPr lang="en-US" sz="3200" dirty="0"/>
              <a:t>are able to create StudentAid.gov accounts</a:t>
            </a:r>
            <a:endParaRPr lang="en-US" sz="2800" dirty="0"/>
          </a:p>
          <a:p>
            <a:pPr lvl="1"/>
            <a:endParaRPr lang="en-US" sz="2800" dirty="0"/>
          </a:p>
          <a:p>
            <a:pPr marL="0" lvl="0" indent="0">
              <a:buNone/>
            </a:pPr>
            <a:r>
              <a:rPr lang="en-US" sz="3200" dirty="0"/>
              <a:t>Since there won’t be a Social Security number to verify, their StudentAid.gov accounts can be </a:t>
            </a:r>
            <a:r>
              <a:rPr lang="en-US" sz="3200" b="1" dirty="0"/>
              <a:t>created right before they contribute</a:t>
            </a:r>
            <a:r>
              <a:rPr lang="en-US" sz="3200" dirty="0"/>
              <a:t> their information</a:t>
            </a:r>
            <a:endParaRPr lang="en-US" dirty="0"/>
          </a:p>
          <a:p>
            <a:pPr marL="0" lvl="0" indent="0">
              <a:buNone/>
            </a:pPr>
            <a:endParaRPr lang="en-US" sz="3200" dirty="0"/>
          </a:p>
          <a:p>
            <a:pPr marL="0" lvl="0" indent="0">
              <a:buNone/>
            </a:pPr>
            <a:r>
              <a:rPr lang="en-US" sz="3200" dirty="0"/>
              <a:t>They </a:t>
            </a:r>
            <a:r>
              <a:rPr lang="en-US" sz="3200" b="1" dirty="0"/>
              <a:t>may</a:t>
            </a:r>
            <a:r>
              <a:rPr lang="en-US" sz="3200" dirty="0"/>
              <a:t> need to provide documentation to verify their identity</a:t>
            </a:r>
          </a:p>
        </p:txBody>
      </p:sp>
    </p:spTree>
    <p:extLst>
      <p:ext uri="{BB962C8B-B14F-4D97-AF65-F5344CB8AC3E}">
        <p14:creationId xmlns:p14="http://schemas.microsoft.com/office/powerpoint/2010/main" val="4206374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EE8C83C-B0BD-4AF1-95AF-02343D702072}"/>
              </a:ext>
            </a:extLst>
          </p:cNvPr>
          <p:cNvSpPr>
            <a:spLocks noGrp="1"/>
          </p:cNvSpPr>
          <p:nvPr>
            <p:ph type="title"/>
          </p:nvPr>
        </p:nvSpPr>
        <p:spPr>
          <a:xfrm>
            <a:off x="271018" y="216408"/>
            <a:ext cx="10140950" cy="2636520"/>
          </a:xfrm>
          <a:solidFill>
            <a:srgbClr val="E4BFEB"/>
          </a:solidFill>
        </p:spPr>
        <p:txBody>
          <a:bodyPr>
            <a:normAutofit/>
          </a:bodyPr>
          <a:lstStyle/>
          <a:p>
            <a:r>
              <a:rPr lang="en-US" sz="8000" b="1" dirty="0">
                <a:solidFill>
                  <a:srgbClr val="3B6FBA"/>
                </a:solidFill>
                <a:ea typeface="+mn-ea"/>
              </a:rPr>
              <a:t>Introduction to Financial Aid</a:t>
            </a:r>
          </a:p>
        </p:txBody>
      </p:sp>
      <p:pic>
        <p:nvPicPr>
          <p:cNvPr id="43" name="Picture 42">
            <a:extLst>
              <a:ext uri="{FF2B5EF4-FFF2-40B4-BE49-F238E27FC236}">
                <a16:creationId xmlns:a16="http://schemas.microsoft.com/office/drawing/2014/main" id="{7BD370EA-3304-4546-B5E3-89E5E202DCC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78" y="6124103"/>
            <a:ext cx="1856232" cy="441571"/>
          </a:xfrm>
          <a:prstGeom prst="rect">
            <a:avLst/>
          </a:prstGeom>
        </p:spPr>
      </p:pic>
      <p:sp>
        <p:nvSpPr>
          <p:cNvPr id="45" name="Title 9">
            <a:extLst>
              <a:ext uri="{FF2B5EF4-FFF2-40B4-BE49-F238E27FC236}">
                <a16:creationId xmlns:a16="http://schemas.microsoft.com/office/drawing/2014/main" id="{4AC04855-F886-4196-9230-53F0772AD816}"/>
              </a:ext>
            </a:extLst>
          </p:cNvPr>
          <p:cNvSpPr txBox="1">
            <a:spLocks/>
          </p:cNvSpPr>
          <p:nvPr/>
        </p:nvSpPr>
        <p:spPr>
          <a:xfrm>
            <a:off x="266573" y="216408"/>
            <a:ext cx="10140950" cy="2636520"/>
          </a:xfrm>
          <a:prstGeom prst="rect">
            <a:avLst/>
          </a:prstGeom>
          <a:solidFill>
            <a:srgbClr val="E4BFEB"/>
          </a:solidFill>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r>
              <a:rPr lang="en-US" sz="8000" b="1" dirty="0">
                <a:solidFill>
                  <a:srgbClr val="3B6FBA"/>
                </a:solidFill>
                <a:ea typeface="+mn-ea"/>
              </a:rPr>
              <a:t>Introduction to Financial Aid</a:t>
            </a:r>
          </a:p>
        </p:txBody>
      </p:sp>
      <p:pic>
        <p:nvPicPr>
          <p:cNvPr id="46" name="Picture 45">
            <a:extLst>
              <a:ext uri="{FF2B5EF4-FFF2-40B4-BE49-F238E27FC236}">
                <a16:creationId xmlns:a16="http://schemas.microsoft.com/office/drawing/2014/main" id="{C722784F-8109-4445-9E38-D5AF92BA1B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33" y="6124103"/>
            <a:ext cx="1856232" cy="441571"/>
          </a:xfrm>
          <a:prstGeom prst="rect">
            <a:avLst/>
          </a:prstGeom>
        </p:spPr>
      </p:pic>
      <p:sp>
        <p:nvSpPr>
          <p:cNvPr id="9" name="Rectangle 8">
            <a:extLst>
              <a:ext uri="{FF2B5EF4-FFF2-40B4-BE49-F238E27FC236}">
                <a16:creationId xmlns:a16="http://schemas.microsoft.com/office/drawing/2014/main" id="{42247E2B-FC48-4546-B6FC-B7BA4805F32C}"/>
              </a:ext>
              <a:ext uri="{C183D7F6-B498-43B3-948B-1728B52AA6E4}">
                <adec:decorative xmlns:adec="http://schemas.microsoft.com/office/drawing/2017/decorative" val="1"/>
              </a:ext>
            </a:extLst>
          </p:cNvPr>
          <p:cNvSpPr/>
          <p:nvPr/>
        </p:nvSpPr>
        <p:spPr>
          <a:xfrm>
            <a:off x="-1" y="0"/>
            <a:ext cx="12192001" cy="6870519"/>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DD6E142-04C1-4781-9EE8-EB4C32F1400F}"/>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7744"/>
          <a:stretch/>
        </p:blipFill>
        <p:spPr>
          <a:xfrm>
            <a:off x="-1" y="2596896"/>
            <a:ext cx="5757181" cy="4261104"/>
          </a:xfrm>
          <a:prstGeom prst="rect">
            <a:avLst/>
          </a:prstGeom>
        </p:spPr>
      </p:pic>
      <p:pic>
        <p:nvPicPr>
          <p:cNvPr id="13" name="Picture 12">
            <a:extLst>
              <a:ext uri="{FF2B5EF4-FFF2-40B4-BE49-F238E27FC236}">
                <a16:creationId xmlns:a16="http://schemas.microsoft.com/office/drawing/2014/main" id="{1DB55C98-057A-4979-8FAF-1FA7D1ED6599}"/>
              </a:ext>
              <a:ext uri="{C183D7F6-B498-43B3-948B-1728B52AA6E4}">
                <adec:decorative xmlns:adec="http://schemas.microsoft.com/office/drawing/2017/decorative" val="1"/>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126614" y="5817983"/>
            <a:ext cx="3497809" cy="832078"/>
          </a:xfrm>
          <a:prstGeom prst="rect">
            <a:avLst/>
          </a:prstGeom>
        </p:spPr>
      </p:pic>
      <p:sp>
        <p:nvSpPr>
          <p:cNvPr id="14" name="Rectangle 13">
            <a:extLst>
              <a:ext uri="{FF2B5EF4-FFF2-40B4-BE49-F238E27FC236}">
                <a16:creationId xmlns:a16="http://schemas.microsoft.com/office/drawing/2014/main" id="{72F390E3-B2A4-41B9-947B-1141EB4BA311}"/>
              </a:ext>
            </a:extLst>
          </p:cNvPr>
          <p:cNvSpPr/>
          <p:nvPr/>
        </p:nvSpPr>
        <p:spPr>
          <a:xfrm>
            <a:off x="2254133" y="379196"/>
            <a:ext cx="9471889" cy="349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6600" b="1" dirty="0">
                <a:solidFill>
                  <a:srgbClr val="3B6FBA"/>
                </a:solidFill>
                <a:latin typeface="Arial" panose="020B0604020202020204" pitchFamily="34" charset="0"/>
                <a:cs typeface="Arial" panose="020B0604020202020204" pitchFamily="34" charset="0"/>
              </a:rPr>
              <a:t>Complete </a:t>
            </a:r>
          </a:p>
          <a:p>
            <a:pPr algn="r"/>
            <a:r>
              <a:rPr lang="en-US" sz="6600" b="1" dirty="0">
                <a:solidFill>
                  <a:srgbClr val="3B6FBA"/>
                </a:solidFill>
                <a:latin typeface="Arial" panose="020B0604020202020204" pitchFamily="34" charset="0"/>
                <a:cs typeface="Arial" panose="020B0604020202020204" pitchFamily="34" charset="0"/>
              </a:rPr>
              <a:t>Your FAFSA</a:t>
            </a:r>
          </a:p>
          <a:p>
            <a:pPr algn="r"/>
            <a:endParaRPr lang="en-US" sz="3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7616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Gather Your Information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p:txBody>
          <a:bodyPr>
            <a:normAutofit/>
          </a:bodyPr>
          <a:lstStyle/>
          <a:p>
            <a:pPr marL="0" lvl="0" indent="0">
              <a:buNone/>
            </a:pPr>
            <a:r>
              <a:rPr lang="en-US" sz="3200" dirty="0"/>
              <a:t>Your </a:t>
            </a:r>
            <a:r>
              <a:rPr lang="en-US" sz="3200" b="1" dirty="0"/>
              <a:t>Social Security </a:t>
            </a:r>
            <a:r>
              <a:rPr lang="en-US" sz="3200" dirty="0"/>
              <a:t>or </a:t>
            </a:r>
            <a:r>
              <a:rPr lang="en-US" sz="3200" b="1" dirty="0"/>
              <a:t>Permanent Resident Card</a:t>
            </a:r>
          </a:p>
          <a:p>
            <a:pPr lvl="0"/>
            <a:endParaRPr lang="en-US" sz="4000" dirty="0"/>
          </a:p>
          <a:p>
            <a:pPr marL="0" lvl="0" indent="0">
              <a:buNone/>
            </a:pPr>
            <a:r>
              <a:rPr lang="en-US" sz="3200" dirty="0"/>
              <a:t>Your </a:t>
            </a:r>
            <a:r>
              <a:rPr lang="en-US" sz="3200" b="1" dirty="0"/>
              <a:t>2023 tax return</a:t>
            </a:r>
            <a:r>
              <a:rPr lang="en-US" sz="3200" dirty="0"/>
              <a:t>/W-2s</a:t>
            </a:r>
          </a:p>
          <a:p>
            <a:pPr lvl="0"/>
            <a:endParaRPr lang="en-US" sz="4000" dirty="0"/>
          </a:p>
          <a:p>
            <a:pPr marL="0" lvl="0" indent="0">
              <a:buNone/>
            </a:pPr>
            <a:r>
              <a:rPr lang="en-US" sz="3200" dirty="0"/>
              <a:t>Your </a:t>
            </a:r>
            <a:r>
              <a:rPr lang="en-US" sz="3200" b="1" dirty="0"/>
              <a:t>parent(s)’ </a:t>
            </a:r>
            <a:r>
              <a:rPr lang="en-US" sz="3200" dirty="0"/>
              <a:t>name, date of birth, Social Security number and email address</a:t>
            </a:r>
          </a:p>
          <a:p>
            <a:pPr>
              <a:lnSpc>
                <a:spcPct val="150000"/>
              </a:lnSpc>
              <a:spcBef>
                <a:spcPts val="0"/>
              </a:spcBef>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7301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Helpful FAFSA Tips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p:txBody>
          <a:bodyPr>
            <a:normAutofit/>
          </a:bodyPr>
          <a:lstStyle/>
          <a:p>
            <a:pPr marL="0" lvl="0" indent="0">
              <a:buNone/>
            </a:pPr>
            <a:r>
              <a:rPr lang="en-US" sz="3200" b="1" dirty="0">
                <a:latin typeface="Arial" panose="020B0604020202020204" pitchFamily="34" charset="0"/>
                <a:cs typeface="Arial" panose="020B0604020202020204" pitchFamily="34" charset="0"/>
              </a:rPr>
              <a:t>No punctuation </a:t>
            </a:r>
            <a:r>
              <a:rPr lang="en-US" sz="3200" dirty="0">
                <a:latin typeface="Arial" panose="020B0604020202020204" pitchFamily="34" charset="0"/>
                <a:cs typeface="Arial" panose="020B0604020202020204" pitchFamily="34" charset="0"/>
              </a:rPr>
              <a:t>when entering your name, </a:t>
            </a:r>
            <a:r>
              <a:rPr lang="en-US" sz="3200" b="1" dirty="0">
                <a:latin typeface="Arial" panose="020B0604020202020204" pitchFamily="34" charset="0"/>
                <a:cs typeface="Arial" panose="020B0604020202020204" pitchFamily="34" charset="0"/>
              </a:rPr>
              <a:t>unless</a:t>
            </a:r>
            <a:r>
              <a:rPr lang="en-US" sz="3200" dirty="0">
                <a:latin typeface="Arial" panose="020B0604020202020204" pitchFamily="34" charset="0"/>
                <a:cs typeface="Arial" panose="020B0604020202020204" pitchFamily="34" charset="0"/>
              </a:rPr>
              <a:t> there’s punctuation on your Social Security card</a:t>
            </a:r>
          </a:p>
          <a:p>
            <a:pPr marL="0" lvl="0" indent="0">
              <a:buNone/>
            </a:pPr>
            <a:endParaRPr lang="en-US" sz="4000" dirty="0">
              <a:latin typeface="Arial" panose="020B0604020202020204" pitchFamily="34" charset="0"/>
              <a:cs typeface="Arial" panose="020B0604020202020204" pitchFamily="34" charset="0"/>
            </a:endParaRPr>
          </a:p>
          <a:p>
            <a:pPr marL="0" lvl="0" indent="0">
              <a:buNone/>
            </a:pPr>
            <a:r>
              <a:rPr lang="en-US" sz="3200" b="1" dirty="0">
                <a:latin typeface="Arial" panose="020B0604020202020204" pitchFamily="34" charset="0"/>
                <a:cs typeface="Arial" panose="020B0604020202020204" pitchFamily="34" charset="0"/>
              </a:rPr>
              <a:t>Save the application </a:t>
            </a:r>
            <a:r>
              <a:rPr lang="en-US" sz="3200" dirty="0">
                <a:latin typeface="Arial" panose="020B0604020202020204" pitchFamily="34" charset="0"/>
                <a:cs typeface="Arial" panose="020B0604020202020204" pitchFamily="34" charset="0"/>
              </a:rPr>
              <a:t>frequently throughout the process</a:t>
            </a:r>
          </a:p>
          <a:p>
            <a:pPr lvl="0"/>
            <a:endParaRPr lang="en-US" sz="4000" dirty="0">
              <a:latin typeface="Arial" panose="020B0604020202020204" pitchFamily="34" charset="0"/>
              <a:cs typeface="Arial" panose="020B0604020202020204" pitchFamily="34" charset="0"/>
            </a:endParaRPr>
          </a:p>
          <a:p>
            <a:pPr marL="0" lvl="0" indent="0">
              <a:buNone/>
            </a:pPr>
            <a:r>
              <a:rPr lang="en-US" sz="3200" dirty="0">
                <a:latin typeface="Arial" panose="020B0604020202020204" pitchFamily="34" charset="0"/>
                <a:cs typeface="Arial" panose="020B0604020202020204" pitchFamily="34" charset="0"/>
              </a:rPr>
              <a:t>Always use the </a:t>
            </a:r>
            <a:r>
              <a:rPr lang="en-US" sz="3200" b="1" dirty="0">
                <a:latin typeface="Arial" panose="020B0604020202020204" pitchFamily="34" charset="0"/>
                <a:cs typeface="Arial" panose="020B0604020202020204" pitchFamily="34" charset="0"/>
              </a:rPr>
              <a:t>‘Previous’ </a:t>
            </a:r>
            <a:r>
              <a:rPr lang="en-US" sz="3200" dirty="0">
                <a:latin typeface="Arial" panose="020B0604020202020204" pitchFamily="34" charset="0"/>
                <a:cs typeface="Arial" panose="020B0604020202020204" pitchFamily="34" charset="0"/>
              </a:rPr>
              <a:t>and ‘</a:t>
            </a:r>
            <a:r>
              <a:rPr lang="en-US" sz="3200" b="1" dirty="0">
                <a:latin typeface="Arial" panose="020B0604020202020204" pitchFamily="34" charset="0"/>
                <a:cs typeface="Arial" panose="020B0604020202020204" pitchFamily="34" charset="0"/>
              </a:rPr>
              <a:t>Continue’ buttons</a:t>
            </a:r>
            <a:r>
              <a:rPr lang="en-US" sz="3200" dirty="0">
                <a:latin typeface="Arial" panose="020B0604020202020204" pitchFamily="34" charset="0"/>
                <a:cs typeface="Arial" panose="020B0604020202020204" pitchFamily="34" charset="0"/>
              </a:rPr>
              <a:t>; don’t use your browser’s Back button or you may have to start over</a:t>
            </a:r>
          </a:p>
          <a:p>
            <a:pPr>
              <a:lnSpc>
                <a:spcPct val="150000"/>
              </a:lnSpc>
              <a:spcBef>
                <a:spcPts val="0"/>
              </a:spcBef>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4536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Start Your FAFSA</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162370" y="1942758"/>
            <a:ext cx="4790798" cy="4351338"/>
          </a:xfrm>
        </p:spPr>
        <p:txBody>
          <a:bodyPr>
            <a:normAutofit lnSpcReduction="10000"/>
          </a:bodyPr>
          <a:lstStyle/>
          <a:p>
            <a:pPr marL="0" indent="0">
              <a:lnSpc>
                <a:spcPct val="150000"/>
              </a:lnSpc>
              <a:spcBef>
                <a:spcPts val="0"/>
              </a:spcBef>
              <a:buNone/>
            </a:pPr>
            <a:r>
              <a:rPr lang="en-US" sz="3200" dirty="0">
                <a:latin typeface="Arial" panose="020B0604020202020204" pitchFamily="34" charset="0"/>
                <a:cs typeface="Arial" panose="020B0604020202020204" pitchFamily="34" charset="0"/>
              </a:rPr>
              <a:t>Go to </a:t>
            </a:r>
            <a:r>
              <a:rPr lang="en-US" sz="3200" b="1" dirty="0">
                <a:latin typeface="Arial" panose="020B0604020202020204" pitchFamily="34" charset="0"/>
                <a:cs typeface="Arial" panose="020B0604020202020204" pitchFamily="34" charset="0"/>
              </a:rPr>
              <a:t>FAFSA.gov</a:t>
            </a:r>
          </a:p>
          <a:p>
            <a:pPr marL="0" indent="0">
              <a:lnSpc>
                <a:spcPct val="150000"/>
              </a:lnSpc>
              <a:spcBef>
                <a:spcPts val="0"/>
              </a:spcBef>
              <a:buNone/>
            </a:pPr>
            <a:endParaRPr lang="en-US" sz="3200" dirty="0">
              <a:latin typeface="Arial" panose="020B0604020202020204" pitchFamily="34" charset="0"/>
              <a:cs typeface="Arial" panose="020B0604020202020204" pitchFamily="34" charset="0"/>
            </a:endParaRPr>
          </a:p>
          <a:p>
            <a:pPr marL="0" indent="0">
              <a:lnSpc>
                <a:spcPct val="150000"/>
              </a:lnSpc>
              <a:spcBef>
                <a:spcPts val="0"/>
              </a:spcBef>
              <a:buNone/>
            </a:pPr>
            <a:r>
              <a:rPr lang="en-US" sz="3200" dirty="0">
                <a:latin typeface="Arial" panose="020B0604020202020204" pitchFamily="34" charset="0"/>
                <a:cs typeface="Arial" panose="020B0604020202020204" pitchFamily="34" charset="0"/>
              </a:rPr>
              <a:t>Select </a:t>
            </a:r>
            <a:r>
              <a:rPr lang="en-US" sz="3200" b="1" dirty="0">
                <a:latin typeface="Arial" panose="020B0604020202020204" pitchFamily="34" charset="0"/>
                <a:cs typeface="Arial" panose="020B0604020202020204" pitchFamily="34" charset="0"/>
              </a:rPr>
              <a:t>Start a New Form</a:t>
            </a:r>
          </a:p>
          <a:p>
            <a:pPr marL="0" indent="0">
              <a:lnSpc>
                <a:spcPct val="150000"/>
              </a:lnSpc>
              <a:spcBef>
                <a:spcPts val="0"/>
              </a:spcBef>
              <a:buNone/>
            </a:pPr>
            <a:endParaRPr lang="en-US" sz="3200" b="1" dirty="0">
              <a:latin typeface="Arial" panose="020B0604020202020204" pitchFamily="34" charset="0"/>
              <a:cs typeface="Arial" panose="020B0604020202020204" pitchFamily="34" charset="0"/>
            </a:endParaRPr>
          </a:p>
          <a:p>
            <a:pPr marL="0" indent="0">
              <a:lnSpc>
                <a:spcPct val="150000"/>
              </a:lnSpc>
              <a:spcBef>
                <a:spcPts val="0"/>
              </a:spcBef>
              <a:buNone/>
            </a:pPr>
            <a:r>
              <a:rPr lang="en-US" sz="3200" dirty="0">
                <a:latin typeface="Arial" panose="020B0604020202020204" pitchFamily="34" charset="0"/>
                <a:cs typeface="Arial" panose="020B0604020202020204" pitchFamily="34" charset="0"/>
              </a:rPr>
              <a:t>Make sure you’ve chosen the </a:t>
            </a:r>
            <a:r>
              <a:rPr lang="en-US" sz="3200" b="1" dirty="0">
                <a:latin typeface="Arial" panose="020B0604020202020204" pitchFamily="34" charset="0"/>
                <a:cs typeface="Arial" panose="020B0604020202020204" pitchFamily="34" charset="0"/>
              </a:rPr>
              <a:t>2025-2026</a:t>
            </a:r>
            <a:r>
              <a:rPr lang="en-US" sz="3200" dirty="0">
                <a:latin typeface="Arial" panose="020B0604020202020204" pitchFamily="34" charset="0"/>
                <a:cs typeface="Arial" panose="020B0604020202020204" pitchFamily="34" charset="0"/>
              </a:rPr>
              <a:t> FAFSA</a:t>
            </a:r>
          </a:p>
        </p:txBody>
      </p:sp>
      <p:pic>
        <p:nvPicPr>
          <p:cNvPr id="8" name="Picture 7" descr="Screenshot of the Free Application for Federal Student Aid (FAFSA) form landing page. Buttons display the option to “Start a 2025-25 FAFSA Form” or “Edit a 2025-26 Form or Accept an Invitation.&quot; Start FAFSA Form is circled.">
            <a:extLst>
              <a:ext uri="{FF2B5EF4-FFF2-40B4-BE49-F238E27FC236}">
                <a16:creationId xmlns:a16="http://schemas.microsoft.com/office/drawing/2014/main" id="{C7FCBE72-1EF5-4431-A091-E522533320B8}"/>
              </a:ext>
            </a:extLst>
          </p:cNvPr>
          <p:cNvPicPr>
            <a:picLocks noChangeAspect="1"/>
          </p:cNvPicPr>
          <p:nvPr/>
        </p:nvPicPr>
        <p:blipFill>
          <a:blip r:embed="rId4"/>
          <a:stretch>
            <a:fillRect/>
          </a:stretch>
        </p:blipFill>
        <p:spPr>
          <a:xfrm>
            <a:off x="5205984" y="1942758"/>
            <a:ext cx="6822240" cy="2806017"/>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90F81FFA-C30C-4CFE-A11B-F976D74487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1798" y="3260682"/>
            <a:ext cx="1667914" cy="982133"/>
          </a:xfrm>
          <a:prstGeom prst="rect">
            <a:avLst/>
          </a:prstGeom>
        </p:spPr>
      </p:pic>
    </p:spTree>
    <p:extLst>
      <p:ext uri="{BB962C8B-B14F-4D97-AF65-F5344CB8AC3E}">
        <p14:creationId xmlns:p14="http://schemas.microsoft.com/office/powerpoint/2010/main" val="272981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Log In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95275" y="1714172"/>
            <a:ext cx="5800725" cy="4351338"/>
          </a:xfrm>
        </p:spPr>
        <p:txBody>
          <a:bodyPr>
            <a:normAutofit/>
          </a:bodyPr>
          <a:lstStyle/>
          <a:p>
            <a:pPr marL="0" lvl="0" indent="0">
              <a:buNone/>
            </a:pPr>
            <a:r>
              <a:rPr lang="en-US" dirty="0"/>
              <a:t>Enter your </a:t>
            </a:r>
            <a:r>
              <a:rPr lang="en-US" b="1" dirty="0"/>
              <a:t>StudentAid.gov u</a:t>
            </a:r>
            <a:r>
              <a:rPr lang="en-US" b="1" dirty="0">
                <a:latin typeface="Arial" panose="020B0604020202020204" pitchFamily="34" charset="0"/>
                <a:cs typeface="Arial" panose="020B0604020202020204" pitchFamily="34" charset="0"/>
              </a:rPr>
              <a:t>sername and password</a:t>
            </a:r>
          </a:p>
          <a:p>
            <a:pPr lvl="1"/>
            <a:endParaRPr lang="en-US" dirty="0"/>
          </a:p>
          <a:p>
            <a:pPr marL="0" lvl="0" indent="0">
              <a:buNone/>
            </a:pPr>
            <a:r>
              <a:rPr lang="en-US" dirty="0"/>
              <a:t>If you don’t have a StudentAid.gov account, choose </a:t>
            </a:r>
            <a:r>
              <a:rPr lang="en-US" b="1" dirty="0"/>
              <a:t>‘Create an Account’</a:t>
            </a:r>
          </a:p>
          <a:p>
            <a:pPr lvl="1"/>
            <a:r>
              <a:rPr lang="en-US" dirty="0">
                <a:latin typeface="Arial" panose="020B0604020202020204" pitchFamily="34" charset="0"/>
                <a:cs typeface="Arial" panose="020B0604020202020204" pitchFamily="34" charset="0"/>
              </a:rPr>
              <a:t>You won’t be able to complete your FAFSA until the matching process is complete; this could take from 5-7 days.</a:t>
            </a:r>
          </a:p>
          <a:p>
            <a:pPr>
              <a:lnSpc>
                <a:spcPct val="150000"/>
              </a:lnSpc>
              <a:spcBef>
                <a:spcPts val="0"/>
              </a:spcBef>
            </a:pPr>
            <a:endParaRPr lang="en-US" dirty="0">
              <a:latin typeface="Arial" panose="020B0604020202020204" pitchFamily="34" charset="0"/>
              <a:cs typeface="Arial" panose="020B0604020202020204" pitchFamily="34" charset="0"/>
            </a:endParaRPr>
          </a:p>
        </p:txBody>
      </p:sp>
      <p:pic>
        <p:nvPicPr>
          <p:cNvPr id="8" name="Picture 7" descr="Screenshot of the Log In page. Textboxes ask the student to enter their FSA ID username, email, or phone number and their password. There is a button to “Log In” or the student can select one of four text hyperlinks: “Create an Account,” “Forgot My Username,” “Forgot My Password,” or “Help Me Log In to My Account.” ">
            <a:extLst>
              <a:ext uri="{FF2B5EF4-FFF2-40B4-BE49-F238E27FC236}">
                <a16:creationId xmlns:a16="http://schemas.microsoft.com/office/drawing/2014/main" id="{CADB4E72-8881-4DB8-A555-7FFAB239B01E}"/>
              </a:ext>
            </a:extLst>
          </p:cNvPr>
          <p:cNvPicPr>
            <a:picLocks noChangeAspect="1"/>
          </p:cNvPicPr>
          <p:nvPr/>
        </p:nvPicPr>
        <p:blipFill>
          <a:blip r:embed="rId4"/>
          <a:stretch>
            <a:fillRect/>
          </a:stretch>
        </p:blipFill>
        <p:spPr>
          <a:xfrm>
            <a:off x="6309137" y="790478"/>
            <a:ext cx="5476428" cy="4267282"/>
          </a:xfrm>
          <a:prstGeom prst="rect">
            <a:avLst/>
          </a:prstGeom>
          <a:ln w="12700">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13693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Select Your Role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9" name="Picture 8" descr="Screenshot of the Welcome to the FAFSA Form section, which instructs the student to select the role for completing the form: “Student” or “Parent.”">
            <a:extLst>
              <a:ext uri="{FF2B5EF4-FFF2-40B4-BE49-F238E27FC236}">
                <a16:creationId xmlns:a16="http://schemas.microsoft.com/office/drawing/2014/main" id="{A922DF79-14CC-4DA7-8B5B-6768BB1E5B24}"/>
              </a:ext>
            </a:extLst>
          </p:cNvPr>
          <p:cNvPicPr>
            <a:picLocks noChangeAspect="1"/>
          </p:cNvPicPr>
          <p:nvPr/>
        </p:nvPicPr>
        <p:blipFill>
          <a:blip r:embed="rId4"/>
          <a:stretch>
            <a:fillRect/>
          </a:stretch>
        </p:blipFill>
        <p:spPr>
          <a:xfrm>
            <a:off x="2994682" y="1633232"/>
            <a:ext cx="6546044" cy="360547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35437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Onboarding</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11" name="TextBox 10">
            <a:extLst>
              <a:ext uri="{FF2B5EF4-FFF2-40B4-BE49-F238E27FC236}">
                <a16:creationId xmlns:a16="http://schemas.microsoft.com/office/drawing/2014/main" id="{7FD9BC72-AA29-4EE7-A3A0-6CA4202506D3}"/>
              </a:ext>
            </a:extLst>
          </p:cNvPr>
          <p:cNvSpPr txBox="1"/>
          <p:nvPr/>
        </p:nvSpPr>
        <p:spPr>
          <a:xfrm>
            <a:off x="1104722" y="5234940"/>
            <a:ext cx="4332254" cy="830997"/>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Watch</a:t>
            </a:r>
            <a:r>
              <a:rPr lang="en-US" sz="2400" b="1" dirty="0">
                <a:latin typeface="Arial" panose="020B0604020202020204" pitchFamily="34" charset="0"/>
                <a:cs typeface="Arial" panose="020B0604020202020204" pitchFamily="34" charset="0"/>
              </a:rPr>
              <a:t> What is the FAFSA Form? </a:t>
            </a:r>
            <a:r>
              <a:rPr lang="en-US" sz="2400" dirty="0">
                <a:latin typeface="Arial" panose="020B0604020202020204" pitchFamily="34" charset="0"/>
                <a:cs typeface="Arial" panose="020B0604020202020204" pitchFamily="34" charset="0"/>
              </a:rPr>
              <a:t>video</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then ‘Continue’</a:t>
            </a:r>
          </a:p>
        </p:txBody>
      </p:sp>
      <p:sp>
        <p:nvSpPr>
          <p:cNvPr id="12" name="TextBox 11">
            <a:extLst>
              <a:ext uri="{FF2B5EF4-FFF2-40B4-BE49-F238E27FC236}">
                <a16:creationId xmlns:a16="http://schemas.microsoft.com/office/drawing/2014/main" id="{D8112073-7D40-42DD-B3E1-5E83E8DA77BD}"/>
              </a:ext>
            </a:extLst>
          </p:cNvPr>
          <p:cNvSpPr txBox="1"/>
          <p:nvPr/>
        </p:nvSpPr>
        <p:spPr>
          <a:xfrm>
            <a:off x="6547156" y="5234941"/>
            <a:ext cx="3993158" cy="120032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Watch </a:t>
            </a:r>
            <a:r>
              <a:rPr lang="en-US" sz="2400" b="1" dirty="0">
                <a:latin typeface="Arial" panose="020B0604020202020204" pitchFamily="34" charset="0"/>
                <a:cs typeface="Arial" panose="020B0604020202020204" pitchFamily="34" charset="0"/>
              </a:rPr>
              <a:t>Contributors to the FAFSA Form </a:t>
            </a:r>
            <a:r>
              <a:rPr lang="en-US" sz="2400" dirty="0">
                <a:latin typeface="Arial" panose="020B0604020202020204" pitchFamily="34" charset="0"/>
                <a:cs typeface="Arial" panose="020B0604020202020204" pitchFamily="34" charset="0"/>
              </a:rPr>
              <a:t>video, then </a:t>
            </a:r>
          </a:p>
          <a:p>
            <a:r>
              <a:rPr lang="en-US" sz="2400" dirty="0">
                <a:latin typeface="Arial" panose="020B0604020202020204" pitchFamily="34" charset="0"/>
                <a:cs typeface="Arial" panose="020B0604020202020204" pitchFamily="34" charset="0"/>
              </a:rPr>
              <a:t>‘Continue’</a:t>
            </a:r>
          </a:p>
        </p:txBody>
      </p:sp>
      <p:pic>
        <p:nvPicPr>
          <p:cNvPr id="13" name="Picture 12" descr="Screenshot of the first page of the “Understanding the FAFSA Form” section. A video provides the student with an overview of the form and why it's important.">
            <a:extLst>
              <a:ext uri="{FF2B5EF4-FFF2-40B4-BE49-F238E27FC236}">
                <a16:creationId xmlns:a16="http://schemas.microsoft.com/office/drawing/2014/main" id="{94BA9AD3-FF70-4202-89B0-6242BBEEE7A9}"/>
              </a:ext>
            </a:extLst>
          </p:cNvPr>
          <p:cNvPicPr>
            <a:picLocks noChangeAspect="1"/>
          </p:cNvPicPr>
          <p:nvPr/>
        </p:nvPicPr>
        <p:blipFill rotWithShape="1">
          <a:blip r:embed="rId4"/>
          <a:srcRect l="8596" t="10833" r="6984" b="15625"/>
          <a:stretch/>
        </p:blipFill>
        <p:spPr>
          <a:xfrm>
            <a:off x="805713" y="1668747"/>
            <a:ext cx="4820498" cy="3239155"/>
          </a:xfrm>
          <a:prstGeom prst="rect">
            <a:avLst/>
          </a:prstGeom>
          <a:ln>
            <a:solidFill>
              <a:schemeClr val="tx1"/>
            </a:solidFill>
          </a:ln>
          <a:effectLst>
            <a:outerShdw blurRad="63500" sx="102000" sy="102000" algn="ctr" rotWithShape="0">
              <a:prstClr val="black">
                <a:alpha val="40000"/>
              </a:prstClr>
            </a:outerShdw>
          </a:effectLst>
        </p:spPr>
      </p:pic>
      <p:pic>
        <p:nvPicPr>
          <p:cNvPr id="14" name="Picture 13" descr="Screenshot of the second page of the “Understanding the FAFSA Form” section, which explains the expectations of the contributor role when completing the form and includes a video that the student can watch about watch about who is a contributor on the FAFSA form. The student is informed that the answers they provide will determine if any contributors are identified and that these contributors will need to complete their own sections of the form. Information is also provided on how the student will invite their contributor to complete the required sections of the FAFSA form and that the student will need to provide the contributor’s name, date of birth, Social Security number, and email address. Below that, there’s a list of the documents the student may need to complete the form, including their tax returns; record of child support received; current balances of cash, savings, and checking accounts; and net worth of investments, businesses, and farms.">
            <a:extLst>
              <a:ext uri="{FF2B5EF4-FFF2-40B4-BE49-F238E27FC236}">
                <a16:creationId xmlns:a16="http://schemas.microsoft.com/office/drawing/2014/main" id="{F8027D1C-5407-45DF-8AF5-560B32992426}"/>
              </a:ext>
            </a:extLst>
          </p:cNvPr>
          <p:cNvPicPr>
            <a:picLocks noChangeAspect="1"/>
          </p:cNvPicPr>
          <p:nvPr/>
        </p:nvPicPr>
        <p:blipFill rotWithShape="1">
          <a:blip r:embed="rId5"/>
          <a:srcRect l="6430" t="10556" r="16301" b="18333"/>
          <a:stretch/>
        </p:blipFill>
        <p:spPr>
          <a:xfrm>
            <a:off x="6373981" y="1644034"/>
            <a:ext cx="4648246" cy="3200594"/>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61626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Onboarding</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12" name="TextBox 11">
            <a:extLst>
              <a:ext uri="{FF2B5EF4-FFF2-40B4-BE49-F238E27FC236}">
                <a16:creationId xmlns:a16="http://schemas.microsoft.com/office/drawing/2014/main" id="{EE968DE2-71E7-4FAA-8D06-AD106661C4A9}"/>
              </a:ext>
            </a:extLst>
          </p:cNvPr>
          <p:cNvSpPr txBox="1"/>
          <p:nvPr/>
        </p:nvSpPr>
        <p:spPr>
          <a:xfrm>
            <a:off x="1248838" y="5385435"/>
            <a:ext cx="4793610"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Watch </a:t>
            </a:r>
            <a:r>
              <a:rPr lang="en-US" sz="2400" b="1" dirty="0">
                <a:latin typeface="Arial" panose="020B0604020202020204" pitchFamily="34" charset="0"/>
                <a:cs typeface="Arial" panose="020B0604020202020204" pitchFamily="34" charset="0"/>
              </a:rPr>
              <a:t>What to Expect </a:t>
            </a:r>
            <a:r>
              <a:rPr lang="en-US" sz="2400" dirty="0">
                <a:latin typeface="Arial" panose="020B0604020202020204" pitchFamily="34" charset="0"/>
                <a:cs typeface="Arial" panose="020B0604020202020204" pitchFamily="34" charset="0"/>
              </a:rPr>
              <a:t>video, then ‘Continue’</a:t>
            </a:r>
            <a:endParaRPr lang="en-US" sz="2400" b="1"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27F01641-25B3-487A-B3CA-6890FB02B4F6}"/>
              </a:ext>
            </a:extLst>
          </p:cNvPr>
          <p:cNvSpPr txBox="1"/>
          <p:nvPr/>
        </p:nvSpPr>
        <p:spPr>
          <a:xfrm>
            <a:off x="6359614" y="5385435"/>
            <a:ext cx="4687328" cy="1200329"/>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After </a:t>
            </a:r>
            <a:r>
              <a:rPr lang="en-US" sz="2400" b="1" dirty="0">
                <a:latin typeface="Arial" panose="020B0604020202020204" pitchFamily="34" charset="0"/>
                <a:cs typeface="Arial" panose="020B0604020202020204" pitchFamily="34" charset="0"/>
              </a:rPr>
              <a:t>What Happens After? </a:t>
            </a:r>
            <a:r>
              <a:rPr lang="en-US" sz="2400" dirty="0">
                <a:latin typeface="Arial" panose="020B0604020202020204" pitchFamily="34" charset="0"/>
                <a:cs typeface="Arial" panose="020B0604020202020204" pitchFamily="34" charset="0"/>
              </a:rPr>
              <a:t>video, select ‘start FAFSA form’ to begin</a:t>
            </a:r>
            <a:endParaRPr lang="en-US" sz="2400" b="1" dirty="0">
              <a:latin typeface="Arial" panose="020B0604020202020204" pitchFamily="34" charset="0"/>
              <a:cs typeface="Arial" panose="020B0604020202020204" pitchFamily="34" charset="0"/>
            </a:endParaRPr>
          </a:p>
        </p:txBody>
      </p:sp>
      <p:pic>
        <p:nvPicPr>
          <p:cNvPr id="9" name="Picture 8" descr="Screenshot of the third page of the “Understanding the FAFSA Form” section, which reminds the student of what to expect when completing the form. This includes the estimated time of one hour and that the student will be able to save the form and return later if needed. The student is informed that every contributor must provide consent and approval for them to be eligible for federal student aid. With consent and approval, federal tax information will be transferred directly from the Internal Revenue Service into the FAFSA form. An accompanying video is available to further explain &quot;What does it mean to provide consent and approval on the 2024–25 FAFSA form?&quot;">
            <a:extLst>
              <a:ext uri="{FF2B5EF4-FFF2-40B4-BE49-F238E27FC236}">
                <a16:creationId xmlns:a16="http://schemas.microsoft.com/office/drawing/2014/main" id="{12BE5665-79B4-48B8-B65F-153A0AF6311B}"/>
              </a:ext>
            </a:extLst>
          </p:cNvPr>
          <p:cNvPicPr>
            <a:picLocks noChangeAspect="1"/>
          </p:cNvPicPr>
          <p:nvPr/>
        </p:nvPicPr>
        <p:blipFill rotWithShape="1">
          <a:blip r:embed="rId4"/>
          <a:srcRect l="4862" t="9722" r="10536" b="15972"/>
          <a:stretch/>
        </p:blipFill>
        <p:spPr>
          <a:xfrm>
            <a:off x="1631073" y="1777833"/>
            <a:ext cx="4003595" cy="3234282"/>
          </a:xfrm>
          <a:prstGeom prst="rect">
            <a:avLst/>
          </a:prstGeom>
          <a:ln>
            <a:solidFill>
              <a:schemeClr val="tx1"/>
            </a:solidFill>
          </a:ln>
        </p:spPr>
      </p:pic>
      <p:pic>
        <p:nvPicPr>
          <p:cNvPr id="10" name="Picture 9" descr="Screenshot of the final page of the “Understanding the FAFSA Form” section, which provides an accompanying video and informs the student about what to expect after the form is completed. This includes that the student's FAFSA form will be processed in one to three days, that the student will receive their FAFSA Submission Summary and Student Aid Index which is the number used to determine aid eligibility, and that the schools will create financial aid packages. Below that, there is a button to “Start FAFSA Form.”">
            <a:extLst>
              <a:ext uri="{FF2B5EF4-FFF2-40B4-BE49-F238E27FC236}">
                <a16:creationId xmlns:a16="http://schemas.microsoft.com/office/drawing/2014/main" id="{AFD55B38-9D5D-4C6C-92B6-D05878426094}"/>
              </a:ext>
            </a:extLst>
          </p:cNvPr>
          <p:cNvPicPr>
            <a:picLocks noChangeAspect="1"/>
          </p:cNvPicPr>
          <p:nvPr/>
        </p:nvPicPr>
        <p:blipFill rotWithShape="1">
          <a:blip r:embed="rId5"/>
          <a:srcRect l="6399" t="9722" r="17459" b="13473"/>
          <a:stretch/>
        </p:blipFill>
        <p:spPr>
          <a:xfrm>
            <a:off x="6783859" y="1777833"/>
            <a:ext cx="3588205" cy="3351820"/>
          </a:xfrm>
          <a:prstGeom prst="rect">
            <a:avLst/>
          </a:prstGeom>
          <a:ln>
            <a:solidFill>
              <a:schemeClr val="tx1"/>
            </a:solidFill>
          </a:ln>
        </p:spPr>
      </p:pic>
    </p:spTree>
    <p:extLst>
      <p:ext uri="{BB962C8B-B14F-4D97-AF65-F5344CB8AC3E}">
        <p14:creationId xmlns:p14="http://schemas.microsoft.com/office/powerpoint/2010/main" val="3116721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Review Identity Information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838200" y="1409708"/>
            <a:ext cx="10515600" cy="5143488"/>
          </a:xfrm>
        </p:spPr>
        <p:txBody>
          <a:bodyPr>
            <a:noAutofit/>
          </a:bodyPr>
          <a:lstStyle/>
          <a:p>
            <a:pPr marL="0" indent="0">
              <a:buNone/>
            </a:pPr>
            <a:r>
              <a:rPr lang="en-US" sz="3200" dirty="0">
                <a:latin typeface="Arial" panose="020B0604020202020204" pitchFamily="34" charset="0"/>
                <a:cs typeface="Arial" panose="020B0604020202020204" pitchFamily="34" charset="0"/>
              </a:rPr>
              <a:t>To update information, access your account settings      at </a:t>
            </a:r>
            <a:r>
              <a:rPr lang="en-US" sz="3200" b="1" dirty="0">
                <a:latin typeface="Arial" panose="020B0604020202020204" pitchFamily="34" charset="0"/>
                <a:cs typeface="Arial" panose="020B0604020202020204" pitchFamily="34" charset="0"/>
              </a:rPr>
              <a:t>StudentAid.gov</a:t>
            </a:r>
            <a:r>
              <a:rPr lang="en-US" sz="3200" dirty="0">
                <a:latin typeface="Arial" panose="020B0604020202020204" pitchFamily="34" charset="0"/>
                <a:cs typeface="Arial" panose="020B0604020202020204" pitchFamily="34" charset="0"/>
              </a:rPr>
              <a:t>.</a:t>
            </a:r>
          </a:p>
          <a:p>
            <a:pPr marL="0" indent="0">
              <a:buNone/>
            </a:pPr>
            <a:endParaRPr lang="en-US" sz="3200" dirty="0">
              <a:latin typeface="Arial" panose="020B0604020202020204" pitchFamily="34" charset="0"/>
              <a:cs typeface="Arial" panose="020B0604020202020204" pitchFamily="34" charset="0"/>
            </a:endParaRPr>
          </a:p>
          <a:p>
            <a:pPr marL="0" indent="0">
              <a:buNone/>
            </a:pPr>
            <a:endParaRPr lang="en-US" sz="3200" dirty="0">
              <a:latin typeface="Arial" panose="020B0604020202020204" pitchFamily="34" charset="0"/>
              <a:cs typeface="Arial" panose="020B0604020202020204" pitchFamily="34" charset="0"/>
            </a:endParaRPr>
          </a:p>
          <a:p>
            <a:pPr marL="0" indent="0">
              <a:buNone/>
            </a:pPr>
            <a:endParaRPr lang="en-US" sz="7200" dirty="0">
              <a:latin typeface="Arial" panose="020B0604020202020204" pitchFamily="34" charset="0"/>
              <a:cs typeface="Arial" panose="020B0604020202020204" pitchFamily="34" charset="0"/>
            </a:endParaRPr>
          </a:p>
          <a:p>
            <a:pPr marL="0" indent="0">
              <a:buNone/>
            </a:pPr>
            <a:endParaRPr lang="en-US" sz="6000" dirty="0">
              <a:latin typeface="Arial" panose="020B0604020202020204" pitchFamily="34" charset="0"/>
              <a:cs typeface="Arial" panose="020B0604020202020204" pitchFamily="34" charset="0"/>
            </a:endParaRPr>
          </a:p>
          <a:p>
            <a:pPr marL="0" indent="0">
              <a:buNone/>
            </a:pPr>
            <a:r>
              <a:rPr lang="en-US" sz="3200" b="1" dirty="0">
                <a:latin typeface="Arial" panose="020B0604020202020204" pitchFamily="34" charset="0"/>
                <a:cs typeface="Arial" panose="020B0604020202020204" pitchFamily="34" charset="0"/>
              </a:rPr>
              <a:t>Changes to your mailing address </a:t>
            </a:r>
            <a:r>
              <a:rPr lang="en-US" sz="3200" dirty="0">
                <a:latin typeface="Arial" panose="020B0604020202020204" pitchFamily="34" charset="0"/>
                <a:cs typeface="Arial" panose="020B0604020202020204" pitchFamily="34" charset="0"/>
              </a:rPr>
              <a:t>can be made directly on this page</a:t>
            </a:r>
          </a:p>
          <a:p>
            <a:pPr>
              <a:lnSpc>
                <a:spcPct val="150000"/>
              </a:lnSpc>
              <a:spcBef>
                <a:spcPts val="0"/>
              </a:spcBef>
            </a:pPr>
            <a:endParaRPr lang="en-US" sz="3200" dirty="0">
              <a:latin typeface="Arial" panose="020B0604020202020204" pitchFamily="34" charset="0"/>
              <a:cs typeface="Arial" panose="020B0604020202020204" pitchFamily="34" charset="0"/>
            </a:endParaRPr>
          </a:p>
        </p:txBody>
      </p:sp>
      <p:pic>
        <p:nvPicPr>
          <p:cNvPr id="8" name="Picture 7" descr="Screenshot of the Student Identity Information section of the FAFSA form. Student information, including name, date of birth, Social Security number, email address, and mobile phone number, are displayed to verify. ">
            <a:extLst>
              <a:ext uri="{FF2B5EF4-FFF2-40B4-BE49-F238E27FC236}">
                <a16:creationId xmlns:a16="http://schemas.microsoft.com/office/drawing/2014/main" id="{8547A62F-D03F-4A57-BC08-157F4D5853B9}"/>
              </a:ext>
            </a:extLst>
          </p:cNvPr>
          <p:cNvPicPr>
            <a:picLocks noChangeAspect="1"/>
          </p:cNvPicPr>
          <p:nvPr/>
        </p:nvPicPr>
        <p:blipFill>
          <a:blip r:embed="rId4"/>
          <a:stretch>
            <a:fillRect/>
          </a:stretch>
        </p:blipFill>
        <p:spPr>
          <a:xfrm>
            <a:off x="3457624" y="2690714"/>
            <a:ext cx="5276751" cy="2581475"/>
          </a:xfrm>
          <a:prstGeom prst="rect">
            <a:avLst/>
          </a:prstGeom>
          <a:ln w="28575">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11635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Provide Consent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9" name="Picture 8" descr="Screenshot continuation of the consent page. Frequently asked questions appear, which the student can expand or collapse: who should provide consent, if a spouse has to provide consent if married and didn't file a joint tax return, what happens after consent is provided, what happens if consent is revoked, and what happens if consent is declined. Below that, there are buttons for the student to approve or decline their consent. Approve button is circled.">
            <a:extLst>
              <a:ext uri="{FF2B5EF4-FFF2-40B4-BE49-F238E27FC236}">
                <a16:creationId xmlns:a16="http://schemas.microsoft.com/office/drawing/2014/main" id="{33D85CFF-BD84-4E74-B26B-52996F48CCB6}"/>
              </a:ext>
            </a:extLst>
          </p:cNvPr>
          <p:cNvPicPr>
            <a:picLocks noChangeAspect="1"/>
          </p:cNvPicPr>
          <p:nvPr/>
        </p:nvPicPr>
        <p:blipFill>
          <a:blip r:embed="rId4"/>
          <a:stretch>
            <a:fillRect/>
          </a:stretch>
        </p:blipFill>
        <p:spPr>
          <a:xfrm>
            <a:off x="6013456" y="1352323"/>
            <a:ext cx="3408414" cy="5159355"/>
          </a:xfrm>
          <a:prstGeom prst="rect">
            <a:avLst/>
          </a:prstGeom>
          <a:ln w="28575">
            <a:noFill/>
          </a:ln>
          <a:effectLst>
            <a:outerShdw blurRad="63500" sx="102000" sy="102000" algn="ctr" rotWithShape="0">
              <a:prstClr val="black">
                <a:alpha val="40000"/>
              </a:prstClr>
            </a:outerShdw>
          </a:effectLst>
        </p:spPr>
      </p:pic>
      <p:pic>
        <p:nvPicPr>
          <p:cNvPr id="12" name="Picture 11">
            <a:extLst>
              <a:ext uri="{FF2B5EF4-FFF2-40B4-BE49-F238E27FC236}">
                <a16:creationId xmlns:a16="http://schemas.microsoft.com/office/drawing/2014/main" id="{D93D6ADC-5731-4E44-85BE-7EAFA34093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8794" y="6085454"/>
            <a:ext cx="1459604" cy="650076"/>
          </a:xfrm>
          <a:prstGeom prst="rect">
            <a:avLst/>
          </a:prstGeom>
        </p:spPr>
      </p:pic>
      <p:pic>
        <p:nvPicPr>
          <p:cNvPr id="10" name="Picture 9" descr="Screenshot of the consent and approval page for the retrieval and disclosure of federal tax information. A numbered list of statements defines what the student is affirming and giving consent and approval to.">
            <a:extLst>
              <a:ext uri="{FF2B5EF4-FFF2-40B4-BE49-F238E27FC236}">
                <a16:creationId xmlns:a16="http://schemas.microsoft.com/office/drawing/2014/main" id="{7E0A0B25-A5AF-418F-AC43-A7AB379A7DBA}"/>
              </a:ext>
            </a:extLst>
          </p:cNvPr>
          <p:cNvPicPr>
            <a:picLocks noChangeAspect="1"/>
          </p:cNvPicPr>
          <p:nvPr/>
        </p:nvPicPr>
        <p:blipFill rotWithShape="1">
          <a:blip r:embed="rId6"/>
          <a:srcRect l="9614" t="3472" r="5668" b="54698"/>
          <a:stretch/>
        </p:blipFill>
        <p:spPr>
          <a:xfrm>
            <a:off x="992016" y="1340113"/>
            <a:ext cx="4343995" cy="4961119"/>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1369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Automatic Transfer</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209799" y="1825634"/>
            <a:ext cx="9458325" cy="2918488"/>
          </a:xfrm>
        </p:spPr>
        <p:txBody>
          <a:bodyPr>
            <a:normAutofit/>
          </a:bodyPr>
          <a:lstStyle/>
          <a:p>
            <a:pPr marL="0" lvl="0" indent="0">
              <a:buNone/>
            </a:pPr>
            <a:r>
              <a:rPr lang="en-US" sz="3200" dirty="0"/>
              <a:t>If any contributor does not choose </a:t>
            </a:r>
            <a:r>
              <a:rPr lang="en-US" sz="3200" b="1" dirty="0"/>
              <a:t>‘Approve’</a:t>
            </a:r>
            <a:r>
              <a:rPr lang="en-US" sz="3200" dirty="0"/>
              <a:t>:</a:t>
            </a:r>
          </a:p>
          <a:p>
            <a:pPr marL="0" lvl="0" indent="0">
              <a:buNone/>
            </a:pPr>
            <a:endParaRPr lang="en-US" sz="3200" dirty="0"/>
          </a:p>
          <a:p>
            <a:pPr lvl="1"/>
            <a:r>
              <a:rPr lang="en-US" sz="2800" dirty="0"/>
              <a:t>The FAFSA </a:t>
            </a:r>
            <a:r>
              <a:rPr lang="en-US" sz="2800" b="1" dirty="0"/>
              <a:t>won’t</a:t>
            </a:r>
            <a:r>
              <a:rPr lang="en-US" sz="2800" dirty="0"/>
              <a:t> be processed</a:t>
            </a:r>
          </a:p>
          <a:p>
            <a:pPr marL="457200" lvl="1" indent="0">
              <a:buNone/>
            </a:pPr>
            <a:endParaRPr lang="en-US" sz="2800" dirty="0"/>
          </a:p>
          <a:p>
            <a:pPr lvl="1"/>
            <a:r>
              <a:rPr lang="en-US" sz="2800" dirty="0"/>
              <a:t>The student </a:t>
            </a:r>
            <a:r>
              <a:rPr lang="en-US" sz="2800" b="1" dirty="0"/>
              <a:t>will not </a:t>
            </a:r>
            <a:r>
              <a:rPr lang="en-US" sz="2800" dirty="0"/>
              <a:t>be eligible for most types of</a:t>
            </a:r>
          </a:p>
          <a:p>
            <a:pPr marL="457200" lvl="1" indent="0">
              <a:spcBef>
                <a:spcPts val="600"/>
              </a:spcBef>
              <a:buNone/>
            </a:pPr>
            <a:r>
              <a:rPr lang="en-US" sz="2800" dirty="0"/>
              <a:t>  federal student aid</a:t>
            </a:r>
          </a:p>
          <a:p>
            <a:pPr marL="0" indent="0">
              <a:lnSpc>
                <a:spcPct val="150000"/>
              </a:lnSpc>
              <a:spcBef>
                <a:spcPts val="0"/>
              </a:spcBef>
              <a:buNone/>
            </a:pPr>
            <a:endParaRPr lang="en-US" sz="3200" dirty="0">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A4524CFC-5BCA-471C-8A65-0F64CB7933E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158" y="1550992"/>
            <a:ext cx="1956221" cy="2152650"/>
          </a:xfrm>
          <a:prstGeom prst="rect">
            <a:avLst/>
          </a:prstGeom>
        </p:spPr>
      </p:pic>
      <p:sp>
        <p:nvSpPr>
          <p:cNvPr id="18" name="Rectangle 17">
            <a:extLst>
              <a:ext uri="{FF2B5EF4-FFF2-40B4-BE49-F238E27FC236}">
                <a16:creationId xmlns:a16="http://schemas.microsoft.com/office/drawing/2014/main" id="{3A9DC071-F7E9-41BE-8C01-DC84C7E2A846}"/>
              </a:ext>
            </a:extLst>
          </p:cNvPr>
          <p:cNvSpPr/>
          <p:nvPr/>
        </p:nvSpPr>
        <p:spPr>
          <a:xfrm>
            <a:off x="135909" y="5393820"/>
            <a:ext cx="7121417" cy="1360115"/>
          </a:xfrm>
          <a:prstGeom prst="rect">
            <a:avLst/>
          </a:prstGeom>
          <a:solidFill>
            <a:srgbClr val="4FC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There may be exceptions for </a:t>
            </a:r>
            <a:r>
              <a:rPr lang="en-US" sz="3200" b="1" dirty="0">
                <a:solidFill>
                  <a:schemeClr val="tx1"/>
                </a:solidFill>
              </a:rPr>
              <a:t>special or unusual circumstances.</a:t>
            </a:r>
          </a:p>
        </p:txBody>
      </p:sp>
    </p:spTree>
    <p:extLst>
      <p:ext uri="{BB962C8B-B14F-4D97-AF65-F5344CB8AC3E}">
        <p14:creationId xmlns:p14="http://schemas.microsoft.com/office/powerpoint/2010/main" val="102137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300" fill="hold">
                                          <p:stCondLst>
                                            <p:cond delay="0"/>
                                          </p:stCondLst>
                                        </p:cTn>
                                        <p:tgtEl>
                                          <p:spTgt spid="15"/>
                                        </p:tgtEl>
                                        <p:attrNameLst>
                                          <p:attrName>r</p:attrName>
                                        </p:attrNameLst>
                                      </p:cBhvr>
                                    </p:animRot>
                                    <p:animRot by="-240000">
                                      <p:cBhvr>
                                        <p:cTn id="7" dur="600" fill="hold">
                                          <p:stCondLst>
                                            <p:cond delay="600"/>
                                          </p:stCondLst>
                                        </p:cTn>
                                        <p:tgtEl>
                                          <p:spTgt spid="15"/>
                                        </p:tgtEl>
                                        <p:attrNameLst>
                                          <p:attrName>r</p:attrName>
                                        </p:attrNameLst>
                                      </p:cBhvr>
                                    </p:animRot>
                                    <p:animRot by="240000">
                                      <p:cBhvr>
                                        <p:cTn id="8" dur="600" fill="hold">
                                          <p:stCondLst>
                                            <p:cond delay="1200"/>
                                          </p:stCondLst>
                                        </p:cTn>
                                        <p:tgtEl>
                                          <p:spTgt spid="15"/>
                                        </p:tgtEl>
                                        <p:attrNameLst>
                                          <p:attrName>r</p:attrName>
                                        </p:attrNameLst>
                                      </p:cBhvr>
                                    </p:animRot>
                                    <p:animRot by="-240000">
                                      <p:cBhvr>
                                        <p:cTn id="9" dur="600" fill="hold">
                                          <p:stCondLst>
                                            <p:cond delay="1800"/>
                                          </p:stCondLst>
                                        </p:cTn>
                                        <p:tgtEl>
                                          <p:spTgt spid="15"/>
                                        </p:tgtEl>
                                        <p:attrNameLst>
                                          <p:attrName>r</p:attrName>
                                        </p:attrNameLst>
                                      </p:cBhvr>
                                    </p:animRot>
                                    <p:animRot by="120000">
                                      <p:cBhvr>
                                        <p:cTn id="10" dur="600" fill="hold">
                                          <p:stCondLst>
                                            <p:cond delay="24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Personal Circumstances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8" name="Picture 7" descr="Screenshot of the introduction page to the Personal Circumstances section. The student is reminded that the information they provide can affect the amount of financial aid they receive and that additional information may be required based on the answers given. ">
            <a:extLst>
              <a:ext uri="{FF2B5EF4-FFF2-40B4-BE49-F238E27FC236}">
                <a16:creationId xmlns:a16="http://schemas.microsoft.com/office/drawing/2014/main" id="{AB211E2F-4D96-4DE5-8648-E1B2D32ADEAD}"/>
              </a:ext>
            </a:extLst>
          </p:cNvPr>
          <p:cNvPicPr>
            <a:picLocks noChangeAspect="1"/>
          </p:cNvPicPr>
          <p:nvPr/>
        </p:nvPicPr>
        <p:blipFill>
          <a:blip r:embed="rId4"/>
          <a:stretch>
            <a:fillRect/>
          </a:stretch>
        </p:blipFill>
        <p:spPr>
          <a:xfrm>
            <a:off x="1918805" y="2008361"/>
            <a:ext cx="8354389" cy="3520517"/>
          </a:xfrm>
          <a:prstGeom prst="rect">
            <a:avLst/>
          </a:prstGeom>
          <a:ln w="28575">
            <a:noFill/>
          </a:ln>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CE5C31D1-A8D3-4BB5-A348-29E1698E5C70}"/>
              </a:ext>
            </a:extLst>
          </p:cNvPr>
          <p:cNvPicPr>
            <a:picLocks noChangeAspect="1"/>
          </p:cNvPicPr>
          <p:nvPr/>
        </p:nvPicPr>
        <p:blipFill>
          <a:blip r:embed="rId5"/>
          <a:stretch>
            <a:fillRect/>
          </a:stretch>
        </p:blipFill>
        <p:spPr>
          <a:xfrm>
            <a:off x="3057646" y="2437602"/>
            <a:ext cx="1287892" cy="304826"/>
          </a:xfrm>
          <a:prstGeom prst="rect">
            <a:avLst/>
          </a:prstGeom>
        </p:spPr>
      </p:pic>
      <p:pic>
        <p:nvPicPr>
          <p:cNvPr id="5" name="Picture 4">
            <a:extLst>
              <a:ext uri="{FF2B5EF4-FFF2-40B4-BE49-F238E27FC236}">
                <a16:creationId xmlns:a16="http://schemas.microsoft.com/office/drawing/2014/main" id="{22675A2C-BDC7-4C18-9AAC-4E62D25B6615}"/>
              </a:ext>
            </a:extLst>
          </p:cNvPr>
          <p:cNvPicPr>
            <a:picLocks noChangeAspect="1"/>
          </p:cNvPicPr>
          <p:nvPr/>
        </p:nvPicPr>
        <p:blipFill>
          <a:blip r:embed="rId5"/>
          <a:stretch>
            <a:fillRect/>
          </a:stretch>
        </p:blipFill>
        <p:spPr>
          <a:xfrm>
            <a:off x="2906817" y="2310904"/>
            <a:ext cx="640080" cy="151498"/>
          </a:xfrm>
          <a:prstGeom prst="rect">
            <a:avLst/>
          </a:prstGeom>
        </p:spPr>
      </p:pic>
      <p:sp>
        <p:nvSpPr>
          <p:cNvPr id="4" name="TextBox 3">
            <a:extLst>
              <a:ext uri="{FF2B5EF4-FFF2-40B4-BE49-F238E27FC236}">
                <a16:creationId xmlns:a16="http://schemas.microsoft.com/office/drawing/2014/main" id="{57242436-49A8-45AF-A447-85706FA38803}"/>
              </a:ext>
            </a:extLst>
          </p:cNvPr>
          <p:cNvSpPr txBox="1"/>
          <p:nvPr/>
        </p:nvSpPr>
        <p:spPr>
          <a:xfrm>
            <a:off x="2906817" y="2299102"/>
            <a:ext cx="1178351" cy="276999"/>
          </a:xfrm>
          <a:prstGeom prst="rect">
            <a:avLst/>
          </a:prstGeom>
          <a:noFill/>
        </p:spPr>
        <p:txBody>
          <a:bodyPr wrap="square" rtlCol="0">
            <a:spAutoFit/>
          </a:bodyPr>
          <a:lstStyle/>
          <a:p>
            <a:r>
              <a:rPr lang="en-US" sz="1200" b="1" dirty="0"/>
              <a:t>2025-26</a:t>
            </a:r>
          </a:p>
        </p:txBody>
      </p:sp>
    </p:spTree>
    <p:extLst>
      <p:ext uri="{BB962C8B-B14F-4D97-AF65-F5344CB8AC3E}">
        <p14:creationId xmlns:p14="http://schemas.microsoft.com/office/powerpoint/2010/main" val="2538247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College or Career School Plans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600075" y="2213247"/>
            <a:ext cx="4274116" cy="3114123"/>
          </a:xfrm>
        </p:spPr>
        <p:txBody>
          <a:bodyPr>
            <a:normAutofit/>
          </a:bodyPr>
          <a:lstStyle/>
          <a:p>
            <a:pPr marL="0" indent="0">
              <a:lnSpc>
                <a:spcPct val="100000"/>
              </a:lnSpc>
              <a:spcBef>
                <a:spcPts val="0"/>
              </a:spcBef>
              <a:buNone/>
            </a:pPr>
            <a:r>
              <a:rPr lang="en-US" sz="3200" dirty="0"/>
              <a:t>Even if you have concurrent enrollment or AP credits, be sure to choose </a:t>
            </a:r>
            <a:r>
              <a:rPr lang="en-US" sz="3200" b="1" dirty="0"/>
              <a:t>‘First Year (freshman)’ </a:t>
            </a:r>
            <a:r>
              <a:rPr lang="en-US" sz="3200" dirty="0"/>
              <a:t>as your college grade level</a:t>
            </a:r>
          </a:p>
        </p:txBody>
      </p:sp>
      <p:pic>
        <p:nvPicPr>
          <p:cNvPr id="9" name="Picture 8" descr="Screenshot continuation of the “Student Personal Circumstances” section, which asks the student what college grade level they will be beginning in the 2025–26 school year. Below that, the student is asked if they will have their first bachelor’s degree when the school year begins.">
            <a:extLst>
              <a:ext uri="{FF2B5EF4-FFF2-40B4-BE49-F238E27FC236}">
                <a16:creationId xmlns:a16="http://schemas.microsoft.com/office/drawing/2014/main" id="{2CDA4FB8-AA3B-4AE8-9099-7A38B6CED955}"/>
              </a:ext>
            </a:extLst>
          </p:cNvPr>
          <p:cNvPicPr>
            <a:picLocks noChangeAspect="1"/>
          </p:cNvPicPr>
          <p:nvPr/>
        </p:nvPicPr>
        <p:blipFill>
          <a:blip r:embed="rId4"/>
          <a:stretch>
            <a:fillRect/>
          </a:stretch>
        </p:blipFill>
        <p:spPr>
          <a:xfrm>
            <a:off x="5544940" y="1591043"/>
            <a:ext cx="5608806" cy="4572396"/>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68905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Student Personal Circumstances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582325" y="1795171"/>
            <a:ext cx="4733925" cy="4351338"/>
          </a:xfrm>
        </p:spPr>
        <p:txBody>
          <a:bodyPr>
            <a:normAutofit/>
          </a:bodyPr>
          <a:lstStyle/>
          <a:p>
            <a:pPr marL="0" indent="0">
              <a:lnSpc>
                <a:spcPct val="100000"/>
              </a:lnSpc>
              <a:spcBef>
                <a:spcPts val="0"/>
              </a:spcBef>
              <a:buNone/>
            </a:pPr>
            <a:r>
              <a:rPr lang="en-US" sz="3200" dirty="0"/>
              <a:t>Eight different situations are listed here. If none of them apply to you, click in the box next to </a:t>
            </a:r>
            <a:r>
              <a:rPr lang="en-US" sz="3200" b="1" dirty="0"/>
              <a:t>‘None of these apply’</a:t>
            </a:r>
            <a:r>
              <a:rPr lang="en-US" sz="3200" dirty="0"/>
              <a:t> and choose ‘Continue’.</a:t>
            </a:r>
          </a:p>
          <a:p>
            <a:pPr algn="ctr">
              <a:lnSpc>
                <a:spcPct val="100000"/>
              </a:lnSpc>
              <a:spcBef>
                <a:spcPts val="0"/>
              </a:spcBef>
            </a:pPr>
            <a:endParaRPr lang="en-US" sz="3200" dirty="0">
              <a:latin typeface="Arial" panose="020B0604020202020204" pitchFamily="34" charset="0"/>
              <a:cs typeface="Arial" panose="020B0604020202020204" pitchFamily="34" charset="0"/>
            </a:endParaRPr>
          </a:p>
        </p:txBody>
      </p:sp>
      <p:pic>
        <p:nvPicPr>
          <p:cNvPr id="9" name="Picture 8" descr="Screenshot continuation of the “Personal Circumstances” section, which lists a series of statements for the student to select all that apply. These statements include military status, having children or other dependents, and dependency status (orphan, ward of the state, foster care, emancipated minor, and/or under a guardianship).">
            <a:extLst>
              <a:ext uri="{FF2B5EF4-FFF2-40B4-BE49-F238E27FC236}">
                <a16:creationId xmlns:a16="http://schemas.microsoft.com/office/drawing/2014/main" id="{B0639CC4-D2E5-4F22-86E2-26168BF26E46}"/>
              </a:ext>
            </a:extLst>
          </p:cNvPr>
          <p:cNvPicPr>
            <a:picLocks noChangeAspect="1"/>
          </p:cNvPicPr>
          <p:nvPr/>
        </p:nvPicPr>
        <p:blipFill>
          <a:blip r:embed="rId4"/>
          <a:stretch>
            <a:fillRect/>
          </a:stretch>
        </p:blipFill>
        <p:spPr>
          <a:xfrm>
            <a:off x="6237285" y="1484971"/>
            <a:ext cx="4567961" cy="4403952"/>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80441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Homelessness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815090" y="1456165"/>
            <a:ext cx="10515600" cy="4351338"/>
          </a:xfrm>
        </p:spPr>
        <p:txBody>
          <a:bodyPr>
            <a:normAutofit/>
          </a:bodyPr>
          <a:lstStyle/>
          <a:p>
            <a:pPr marL="0" indent="0">
              <a:buNone/>
            </a:pPr>
            <a:r>
              <a:rPr lang="en-US" sz="3200" dirty="0"/>
              <a:t>If you’ve been </a:t>
            </a:r>
            <a:r>
              <a:rPr lang="en-US" sz="3200" b="1" dirty="0"/>
              <a:t>unaccompanied</a:t>
            </a:r>
            <a:r>
              <a:rPr lang="en-US" sz="3200" dirty="0"/>
              <a:t> by a parent or legal guardian and have been </a:t>
            </a:r>
            <a:r>
              <a:rPr lang="en-US" sz="3200" b="1" dirty="0"/>
              <a:t>homeless or </a:t>
            </a:r>
            <a:r>
              <a:rPr lang="en-US" sz="3200" b="1" i="1" dirty="0"/>
              <a:t>at risk </a:t>
            </a:r>
            <a:r>
              <a:rPr lang="en-US" sz="3200" b="1" dirty="0"/>
              <a:t>of being homeless </a:t>
            </a:r>
            <a:r>
              <a:rPr lang="en-US" sz="3200" dirty="0"/>
              <a:t>any time since July 1, 2024, answer ‘Yes’ to this question</a:t>
            </a:r>
          </a:p>
        </p:txBody>
      </p:sp>
      <p:pic>
        <p:nvPicPr>
          <p:cNvPr id="9" name="Picture 8" descr="Screenshot continuation of the “Personal Circumstances” section, which asks the student if they were unaccompanied and either homeless or self-supporting and at risk for homelessness on or after July 1, 2024.">
            <a:extLst>
              <a:ext uri="{FF2B5EF4-FFF2-40B4-BE49-F238E27FC236}">
                <a16:creationId xmlns:a16="http://schemas.microsoft.com/office/drawing/2014/main" id="{5960A6D8-8953-4C84-A4AF-B122EFB32C94}"/>
              </a:ext>
            </a:extLst>
          </p:cNvPr>
          <p:cNvPicPr>
            <a:picLocks noChangeAspect="1"/>
          </p:cNvPicPr>
          <p:nvPr/>
        </p:nvPicPr>
        <p:blipFill>
          <a:blip r:embed="rId4"/>
          <a:stretch>
            <a:fillRect/>
          </a:stretch>
        </p:blipFill>
        <p:spPr>
          <a:xfrm>
            <a:off x="2989324" y="3521703"/>
            <a:ext cx="6998114" cy="2909635"/>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87344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Other Unusual Circumstances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5" name="Content Placeholder 4">
            <a:extLst>
              <a:ext uri="{FF2B5EF4-FFF2-40B4-BE49-F238E27FC236}">
                <a16:creationId xmlns:a16="http://schemas.microsoft.com/office/drawing/2014/main" id="{AD93E9FC-8335-45D7-836F-FFECE762455E}"/>
              </a:ext>
            </a:extLst>
          </p:cNvPr>
          <p:cNvSpPr>
            <a:spLocks noGrp="1"/>
          </p:cNvSpPr>
          <p:nvPr>
            <p:ph idx="1"/>
          </p:nvPr>
        </p:nvSpPr>
        <p:spPr>
          <a:xfrm>
            <a:off x="838200" y="1524001"/>
            <a:ext cx="10515600" cy="4652962"/>
          </a:xfrm>
        </p:spPr>
        <p:txBody>
          <a:bodyPr>
            <a:normAutofit/>
          </a:bodyPr>
          <a:lstStyle/>
          <a:p>
            <a:pPr marL="0" indent="0">
              <a:buNone/>
            </a:pPr>
            <a:r>
              <a:rPr lang="en-US" sz="3200" dirty="0"/>
              <a:t>If none of these </a:t>
            </a:r>
            <a:r>
              <a:rPr lang="en-US" sz="3200" b="1" dirty="0"/>
              <a:t>circumstances</a:t>
            </a:r>
            <a:r>
              <a:rPr lang="en-US" sz="3200" dirty="0"/>
              <a:t> apply to you, answer the question ‘No’</a:t>
            </a:r>
          </a:p>
          <a:p>
            <a:pPr marL="0" indent="0">
              <a:buNone/>
            </a:pPr>
            <a:endParaRPr lang="en-US" sz="3200" dirty="0"/>
          </a:p>
        </p:txBody>
      </p:sp>
      <p:pic>
        <p:nvPicPr>
          <p:cNvPr id="8" name="Picture 7" descr="Screenshot continuation of the Personal Circumstances section, which asks the student if unusual circumstances prevent them from contacting their parents or if contacting the parents would pose a risk to the student. These circumstances include abusive home, being abandoned, refugee or asylee status, human trafficking, and incarceration. ">
            <a:extLst>
              <a:ext uri="{FF2B5EF4-FFF2-40B4-BE49-F238E27FC236}">
                <a16:creationId xmlns:a16="http://schemas.microsoft.com/office/drawing/2014/main" id="{C2B0EF89-63E7-41CD-8906-77C9C6DC0071}"/>
              </a:ext>
            </a:extLst>
          </p:cNvPr>
          <p:cNvPicPr>
            <a:picLocks noChangeAspect="1"/>
          </p:cNvPicPr>
          <p:nvPr/>
        </p:nvPicPr>
        <p:blipFill>
          <a:blip r:embed="rId4"/>
          <a:stretch>
            <a:fillRect/>
          </a:stretch>
        </p:blipFill>
        <p:spPr>
          <a:xfrm>
            <a:off x="3441592" y="2601681"/>
            <a:ext cx="5308816" cy="3744663"/>
          </a:xfrm>
          <a:prstGeom prst="rect">
            <a:avLst/>
          </a:prstGeom>
          <a:ln w="19050">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07128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Provisionally Independent Status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16158" y="1257302"/>
            <a:ext cx="11844756" cy="5305413"/>
          </a:xfrm>
        </p:spPr>
        <p:txBody>
          <a:bodyPr>
            <a:normAutofit fontScale="92500" lnSpcReduction="10000"/>
          </a:bodyPr>
          <a:lstStyle/>
          <a:p>
            <a:pPr marL="0" indent="0">
              <a:lnSpc>
                <a:spcPct val="120000"/>
              </a:lnSpc>
              <a:buNone/>
            </a:pPr>
            <a:r>
              <a:rPr lang="en-US" sz="3200" dirty="0"/>
              <a:t>If an </a:t>
            </a:r>
            <a:r>
              <a:rPr lang="en-US" sz="3200" b="1" dirty="0"/>
              <a:t>unusual circumstance </a:t>
            </a:r>
            <a:r>
              <a:rPr lang="en-US" sz="3200" dirty="0"/>
              <a:t>applies to you:</a:t>
            </a:r>
          </a:p>
          <a:p>
            <a:pPr marL="0" indent="0">
              <a:lnSpc>
                <a:spcPct val="120000"/>
              </a:lnSpc>
              <a:buNone/>
            </a:pPr>
            <a:endParaRPr lang="en-US" sz="1200" dirty="0"/>
          </a:p>
          <a:p>
            <a:pPr lvl="1">
              <a:lnSpc>
                <a:spcPct val="120000"/>
              </a:lnSpc>
            </a:pPr>
            <a:r>
              <a:rPr lang="en-US" sz="2800" dirty="0"/>
              <a:t>You’ll be given a </a:t>
            </a:r>
            <a:r>
              <a:rPr lang="en-US" sz="2800" b="1" dirty="0"/>
              <a:t>‘provisionally independent’ </a:t>
            </a:r>
            <a:r>
              <a:rPr lang="en-US" sz="2800" dirty="0"/>
              <a:t>status</a:t>
            </a:r>
          </a:p>
          <a:p>
            <a:pPr lvl="1">
              <a:lnSpc>
                <a:spcPct val="120000"/>
              </a:lnSpc>
            </a:pPr>
            <a:endParaRPr lang="en-US" sz="1900" dirty="0"/>
          </a:p>
          <a:p>
            <a:pPr lvl="1">
              <a:lnSpc>
                <a:spcPct val="120000"/>
              </a:lnSpc>
            </a:pPr>
            <a:r>
              <a:rPr lang="en-US" sz="2800" dirty="0"/>
              <a:t>Your </a:t>
            </a:r>
            <a:r>
              <a:rPr lang="en-US" sz="2800" b="1" dirty="0"/>
              <a:t>parents won’t be required </a:t>
            </a:r>
            <a:r>
              <a:rPr lang="en-US" sz="2800" dirty="0"/>
              <a:t>to contribute information to your FAFSA</a:t>
            </a:r>
          </a:p>
          <a:p>
            <a:pPr lvl="1">
              <a:lnSpc>
                <a:spcPct val="120000"/>
              </a:lnSpc>
            </a:pPr>
            <a:endParaRPr lang="en-US" sz="1900" dirty="0"/>
          </a:p>
          <a:p>
            <a:pPr lvl="1">
              <a:lnSpc>
                <a:spcPct val="120000"/>
              </a:lnSpc>
            </a:pPr>
            <a:r>
              <a:rPr lang="en-US" sz="2800" dirty="0"/>
              <a:t>The financial aid office at your college is required to ask you for </a:t>
            </a:r>
            <a:r>
              <a:rPr lang="en-US" sz="2800" b="1" dirty="0"/>
              <a:t>documentation</a:t>
            </a:r>
            <a:r>
              <a:rPr lang="en-US" sz="2800" dirty="0"/>
              <a:t> </a:t>
            </a:r>
            <a:r>
              <a:rPr lang="en-US" sz="2800" b="1" dirty="0"/>
              <a:t>to verify </a:t>
            </a:r>
            <a:r>
              <a:rPr lang="en-US" sz="2800" dirty="0"/>
              <a:t>your situation</a:t>
            </a:r>
          </a:p>
          <a:p>
            <a:pPr lvl="1">
              <a:lnSpc>
                <a:spcPct val="120000"/>
              </a:lnSpc>
            </a:pPr>
            <a:endParaRPr lang="en-US" sz="1900" dirty="0"/>
          </a:p>
          <a:p>
            <a:pPr lvl="1">
              <a:lnSpc>
                <a:spcPct val="120000"/>
              </a:lnSpc>
            </a:pPr>
            <a:r>
              <a:rPr lang="en-US" sz="2800" dirty="0"/>
              <a:t>You must provide it by the </a:t>
            </a:r>
            <a:r>
              <a:rPr lang="en-US" sz="2800" b="1" dirty="0"/>
              <a:t>deadline</a:t>
            </a:r>
            <a:r>
              <a:rPr lang="en-US" sz="2800" dirty="0"/>
              <a:t> they give you</a:t>
            </a:r>
          </a:p>
          <a:p>
            <a:pPr lvl="1">
              <a:lnSpc>
                <a:spcPct val="120000"/>
              </a:lnSpc>
            </a:pPr>
            <a:endParaRPr lang="en-US" sz="1900" b="1" dirty="0"/>
          </a:p>
          <a:p>
            <a:pPr lvl="1">
              <a:lnSpc>
                <a:spcPct val="120000"/>
              </a:lnSpc>
            </a:pPr>
            <a:r>
              <a:rPr lang="en-US" sz="2800" b="1" dirty="0"/>
              <a:t>Once verified</a:t>
            </a:r>
            <a:r>
              <a:rPr lang="en-US" sz="2800" dirty="0"/>
              <a:t>, you will remain an independent student</a:t>
            </a:r>
            <a:endParaRPr lang="en-US" b="1" dirty="0"/>
          </a:p>
        </p:txBody>
      </p:sp>
    </p:spTree>
    <p:extLst>
      <p:ext uri="{BB962C8B-B14F-4D97-AF65-F5344CB8AC3E}">
        <p14:creationId xmlns:p14="http://schemas.microsoft.com/office/powerpoint/2010/main" val="2156405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Dependent Status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838200" y="1419227"/>
            <a:ext cx="10515600" cy="4757736"/>
          </a:xfrm>
        </p:spPr>
        <p:txBody>
          <a:bodyPr>
            <a:normAutofit/>
          </a:bodyPr>
          <a:lstStyle/>
          <a:p>
            <a:pPr marL="0" indent="0">
              <a:buNone/>
            </a:pPr>
            <a:r>
              <a:rPr lang="en-US" sz="3200" dirty="0"/>
              <a:t>If a </a:t>
            </a:r>
            <a:r>
              <a:rPr lang="en-US" sz="3200" b="1" dirty="0"/>
              <a:t>parent is unwilling to provide information </a:t>
            </a:r>
            <a:r>
              <a:rPr lang="en-US" sz="3200" dirty="0"/>
              <a:t>for their dependent student’s FAFSA, the student can indicate that here</a:t>
            </a:r>
          </a:p>
        </p:txBody>
      </p:sp>
      <p:pic>
        <p:nvPicPr>
          <p:cNvPr id="14" name="Picture 13" descr="Screenshot that informs the student that, based on their answers in the previous section, they are determined to be a dependent student. Below that, the student is asked if they would like to apply for a Direct Unsubsidized Loan only. The question, &quot;Are the student's parents refusing to provide their information on the FAFSA form?&quot; is circled.">
            <a:extLst>
              <a:ext uri="{FF2B5EF4-FFF2-40B4-BE49-F238E27FC236}">
                <a16:creationId xmlns:a16="http://schemas.microsoft.com/office/drawing/2014/main" id="{1C086264-4BAD-417B-B518-66E81E01BE4C}"/>
              </a:ext>
            </a:extLst>
          </p:cNvPr>
          <p:cNvPicPr>
            <a:picLocks noChangeAspect="1"/>
          </p:cNvPicPr>
          <p:nvPr/>
        </p:nvPicPr>
        <p:blipFill>
          <a:blip r:embed="rId4"/>
          <a:stretch>
            <a:fillRect/>
          </a:stretch>
        </p:blipFill>
        <p:spPr>
          <a:xfrm>
            <a:off x="3691464" y="2505290"/>
            <a:ext cx="6019838" cy="4063541"/>
          </a:xfrm>
          <a:prstGeom prst="rect">
            <a:avLst/>
          </a:prstGeom>
          <a:ln>
            <a:noFill/>
          </a:ln>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44D0E4E0-0473-41FB-9DC4-2301D8177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9519" y="4673600"/>
            <a:ext cx="4953859" cy="519289"/>
          </a:xfrm>
          <a:prstGeom prst="rect">
            <a:avLst/>
          </a:prstGeom>
        </p:spPr>
      </p:pic>
    </p:spTree>
    <p:extLst>
      <p:ext uri="{BB962C8B-B14F-4D97-AF65-F5344CB8AC3E}">
        <p14:creationId xmlns:p14="http://schemas.microsoft.com/office/powerpoint/2010/main" val="240094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Your Parents’ Marital Status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8" name="Picture 7" descr="Screenshot continuation of the Personal Circumstances section, which asks the student if their parents are married. Below that, the student is reminded that they are required to provide information for their parents and that they can invite their parents to the form to complete the required sections. ">
            <a:extLst>
              <a:ext uri="{FF2B5EF4-FFF2-40B4-BE49-F238E27FC236}">
                <a16:creationId xmlns:a16="http://schemas.microsoft.com/office/drawing/2014/main" id="{8B41B961-98FE-47C8-A87A-55B6D62B6C98}"/>
              </a:ext>
            </a:extLst>
          </p:cNvPr>
          <p:cNvPicPr>
            <a:picLocks noChangeAspect="1"/>
          </p:cNvPicPr>
          <p:nvPr/>
        </p:nvPicPr>
        <p:blipFill>
          <a:blip r:embed="rId4"/>
          <a:stretch>
            <a:fillRect/>
          </a:stretch>
        </p:blipFill>
        <p:spPr>
          <a:xfrm>
            <a:off x="2373991" y="1726570"/>
            <a:ext cx="6367360" cy="4121780"/>
          </a:xfrm>
          <a:prstGeom prst="rect">
            <a:avLst/>
          </a:prstGeom>
          <a:ln w="28575">
            <a:noFill/>
          </a:ln>
          <a:effectLst>
            <a:outerShdw blurRad="63500" sx="102000" sy="102000" algn="ctr" rotWithShape="0">
              <a:prstClr val="black">
                <a:alpha val="40000"/>
              </a:prstClr>
            </a:outerShdw>
          </a:effectLst>
        </p:spPr>
      </p:pic>
      <p:pic>
        <p:nvPicPr>
          <p:cNvPr id="3" name="Picture 2">
            <a:extLst>
              <a:ext uri="{FF2B5EF4-FFF2-40B4-BE49-F238E27FC236}">
                <a16:creationId xmlns:a16="http://schemas.microsoft.com/office/drawing/2014/main" id="{606D6B28-30EC-4839-9021-5CECE695AE0A}"/>
              </a:ext>
            </a:extLst>
          </p:cNvPr>
          <p:cNvPicPr>
            <a:picLocks noChangeAspect="1"/>
          </p:cNvPicPr>
          <p:nvPr/>
        </p:nvPicPr>
        <p:blipFill>
          <a:blip r:embed="rId5"/>
          <a:stretch>
            <a:fillRect/>
          </a:stretch>
        </p:blipFill>
        <p:spPr>
          <a:xfrm>
            <a:off x="3170768" y="1947407"/>
            <a:ext cx="486832" cy="192478"/>
          </a:xfrm>
          <a:prstGeom prst="rect">
            <a:avLst/>
          </a:prstGeom>
        </p:spPr>
      </p:pic>
      <p:sp>
        <p:nvSpPr>
          <p:cNvPr id="4" name="TextBox 3">
            <a:extLst>
              <a:ext uri="{FF2B5EF4-FFF2-40B4-BE49-F238E27FC236}">
                <a16:creationId xmlns:a16="http://schemas.microsoft.com/office/drawing/2014/main" id="{9B6F055F-79D7-4EA9-8688-F41133CAC06C}"/>
              </a:ext>
            </a:extLst>
          </p:cNvPr>
          <p:cNvSpPr txBox="1"/>
          <p:nvPr/>
        </p:nvSpPr>
        <p:spPr>
          <a:xfrm>
            <a:off x="3093396" y="1920535"/>
            <a:ext cx="797668" cy="230832"/>
          </a:xfrm>
          <a:prstGeom prst="rect">
            <a:avLst/>
          </a:prstGeom>
          <a:noFill/>
        </p:spPr>
        <p:txBody>
          <a:bodyPr wrap="square" rtlCol="0">
            <a:spAutoFit/>
          </a:bodyPr>
          <a:lstStyle/>
          <a:p>
            <a:r>
              <a:rPr lang="en-US" sz="900" b="1" dirty="0"/>
              <a:t>2025-26</a:t>
            </a:r>
          </a:p>
        </p:txBody>
      </p:sp>
    </p:spTree>
    <p:extLst>
      <p:ext uri="{BB962C8B-B14F-4D97-AF65-F5344CB8AC3E}">
        <p14:creationId xmlns:p14="http://schemas.microsoft.com/office/powerpoint/2010/main" val="42701814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Invite Your Parents to Contribute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8" name="Picture 7" descr="Screenshot continuation of the Personal Circumstances section, which instructs the student to invite their parents to the FAFSA form to provide their information. There are text boxes to enter the name and date of birth for the parent and the parent’s spouse.">
            <a:extLst>
              <a:ext uri="{FF2B5EF4-FFF2-40B4-BE49-F238E27FC236}">
                <a16:creationId xmlns:a16="http://schemas.microsoft.com/office/drawing/2014/main" id="{3269A710-11BD-4989-AFA0-D4F05E9D75B3}"/>
              </a:ext>
            </a:extLst>
          </p:cNvPr>
          <p:cNvPicPr>
            <a:picLocks noChangeAspect="1"/>
          </p:cNvPicPr>
          <p:nvPr/>
        </p:nvPicPr>
        <p:blipFill>
          <a:blip r:embed="rId4"/>
          <a:stretch>
            <a:fillRect/>
          </a:stretch>
        </p:blipFill>
        <p:spPr>
          <a:xfrm>
            <a:off x="575840" y="1497250"/>
            <a:ext cx="4988239" cy="3657600"/>
          </a:xfrm>
          <a:prstGeom prst="rect">
            <a:avLst/>
          </a:prstGeom>
          <a:solidFill>
            <a:srgbClr val="C00000"/>
          </a:solidFill>
          <a:ln w="28575">
            <a:noFill/>
          </a:ln>
          <a:effectLst>
            <a:outerShdw blurRad="63500" sx="102000" sy="102000" algn="ctr" rotWithShape="0">
              <a:prstClr val="black">
                <a:alpha val="40000"/>
              </a:prstClr>
            </a:outerShdw>
          </a:effectLst>
        </p:spPr>
      </p:pic>
      <p:pic>
        <p:nvPicPr>
          <p:cNvPr id="9" name="Picture 8" descr="Screenshot continuation of the Personal Circumstances section, which instructs the student to invite their parents to the FAFSA form to provide their information. Text boxes request the parent and parent’s spouse’s Social Security numbers and email addresses. Below, there is a button for the student to “Invite Parent.” ">
            <a:extLst>
              <a:ext uri="{FF2B5EF4-FFF2-40B4-BE49-F238E27FC236}">
                <a16:creationId xmlns:a16="http://schemas.microsoft.com/office/drawing/2014/main" id="{CA4538E8-56FE-4DB2-BE79-8A8CA56C7C37}"/>
              </a:ext>
            </a:extLst>
          </p:cNvPr>
          <p:cNvPicPr>
            <a:picLocks noChangeAspect="1"/>
          </p:cNvPicPr>
          <p:nvPr/>
        </p:nvPicPr>
        <p:blipFill>
          <a:blip r:embed="rId5"/>
          <a:stretch>
            <a:fillRect/>
          </a:stretch>
        </p:blipFill>
        <p:spPr>
          <a:xfrm>
            <a:off x="5881709" y="1497251"/>
            <a:ext cx="5734451" cy="3628579"/>
          </a:xfrm>
          <a:prstGeom prst="rect">
            <a:avLst/>
          </a:prstGeom>
          <a:ln w="28575">
            <a:noFill/>
          </a:ln>
          <a:effectLst>
            <a:outerShdw blurRad="63500" sx="102000" sy="102000" algn="ctr" rotWithShape="0">
              <a:prstClr val="black">
                <a:alpha val="40000"/>
              </a:prstClr>
            </a:outerShdw>
          </a:effectLst>
        </p:spPr>
      </p:pic>
      <p:pic>
        <p:nvPicPr>
          <p:cNvPr id="10" name="Picture 9">
            <a:extLst>
              <a:ext uri="{FF2B5EF4-FFF2-40B4-BE49-F238E27FC236}">
                <a16:creationId xmlns:a16="http://schemas.microsoft.com/office/drawing/2014/main" id="{8A7C2F8C-175F-4F52-B14E-D05C84FFCE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9145" y="3699128"/>
            <a:ext cx="788204" cy="453577"/>
          </a:xfrm>
          <a:prstGeom prst="rect">
            <a:avLst/>
          </a:prstGeom>
        </p:spPr>
      </p:pic>
      <p:pic>
        <p:nvPicPr>
          <p:cNvPr id="3" name="Picture 2">
            <a:extLst>
              <a:ext uri="{FF2B5EF4-FFF2-40B4-BE49-F238E27FC236}">
                <a16:creationId xmlns:a16="http://schemas.microsoft.com/office/drawing/2014/main" id="{4ADE8D87-47C7-4A77-A2D9-1E3F8EA5873A}"/>
              </a:ext>
            </a:extLst>
          </p:cNvPr>
          <p:cNvPicPr>
            <a:picLocks noChangeAspect="1"/>
          </p:cNvPicPr>
          <p:nvPr/>
        </p:nvPicPr>
        <p:blipFill>
          <a:blip r:embed="rId7"/>
          <a:stretch>
            <a:fillRect/>
          </a:stretch>
        </p:blipFill>
        <p:spPr>
          <a:xfrm>
            <a:off x="1163215" y="1673056"/>
            <a:ext cx="1332686" cy="182880"/>
          </a:xfrm>
          <a:prstGeom prst="rect">
            <a:avLst/>
          </a:prstGeom>
        </p:spPr>
      </p:pic>
      <p:sp>
        <p:nvSpPr>
          <p:cNvPr id="4" name="TextBox 3">
            <a:extLst>
              <a:ext uri="{FF2B5EF4-FFF2-40B4-BE49-F238E27FC236}">
                <a16:creationId xmlns:a16="http://schemas.microsoft.com/office/drawing/2014/main" id="{B6B7D2F5-4E4A-4398-B498-DFDFB3997798}"/>
              </a:ext>
            </a:extLst>
          </p:cNvPr>
          <p:cNvSpPr txBox="1"/>
          <p:nvPr/>
        </p:nvSpPr>
        <p:spPr>
          <a:xfrm>
            <a:off x="1075765" y="1640492"/>
            <a:ext cx="640080" cy="215444"/>
          </a:xfrm>
          <a:prstGeom prst="rect">
            <a:avLst/>
          </a:prstGeom>
          <a:noFill/>
        </p:spPr>
        <p:txBody>
          <a:bodyPr wrap="square" rtlCol="0">
            <a:spAutoFit/>
          </a:bodyPr>
          <a:lstStyle/>
          <a:p>
            <a:r>
              <a:rPr lang="en-US" sz="800" b="1" dirty="0"/>
              <a:t>2025-26</a:t>
            </a:r>
          </a:p>
        </p:txBody>
      </p:sp>
      <p:pic>
        <p:nvPicPr>
          <p:cNvPr id="5" name="Picture 4">
            <a:extLst>
              <a:ext uri="{FF2B5EF4-FFF2-40B4-BE49-F238E27FC236}">
                <a16:creationId xmlns:a16="http://schemas.microsoft.com/office/drawing/2014/main" id="{CA58A86E-23ED-417D-8B2A-4E61BB12FEA2}"/>
              </a:ext>
            </a:extLst>
          </p:cNvPr>
          <p:cNvPicPr>
            <a:picLocks noChangeAspect="1"/>
          </p:cNvPicPr>
          <p:nvPr/>
        </p:nvPicPr>
        <p:blipFill>
          <a:blip r:embed="rId7"/>
          <a:stretch>
            <a:fillRect/>
          </a:stretch>
        </p:blipFill>
        <p:spPr>
          <a:xfrm>
            <a:off x="1571824" y="1503622"/>
            <a:ext cx="1287892" cy="304826"/>
          </a:xfrm>
          <a:prstGeom prst="rect">
            <a:avLst/>
          </a:prstGeom>
        </p:spPr>
      </p:pic>
      <p:pic>
        <p:nvPicPr>
          <p:cNvPr id="11" name="Picture 10">
            <a:extLst>
              <a:ext uri="{FF2B5EF4-FFF2-40B4-BE49-F238E27FC236}">
                <a16:creationId xmlns:a16="http://schemas.microsoft.com/office/drawing/2014/main" id="{0CBC821A-919B-4D3A-807C-79968E290E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76342" y="3699128"/>
            <a:ext cx="788204" cy="605977"/>
          </a:xfrm>
          <a:prstGeom prst="rect">
            <a:avLst/>
          </a:prstGeom>
        </p:spPr>
      </p:pic>
    </p:spTree>
    <p:extLst>
      <p:ext uri="{BB962C8B-B14F-4D97-AF65-F5344CB8AC3E}">
        <p14:creationId xmlns:p14="http://schemas.microsoft.com/office/powerpoint/2010/main" val="267047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125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1500"/>
                                        <p:tgtEl>
                                          <p:spTgt spid="10"/>
                                        </p:tgtEl>
                                      </p:cBhvr>
                                    </p:animEffect>
                                  </p:childTnLst>
                                </p:cTn>
                              </p:par>
                            </p:childTnLst>
                          </p:cTn>
                        </p:par>
                        <p:par>
                          <p:cTn id="8" fill="hold">
                            <p:stCondLst>
                              <p:cond delay="2750"/>
                            </p:stCondLst>
                            <p:childTnLst>
                              <p:par>
                                <p:cTn id="9" presetID="21" presetClass="entr" presetSubtype="1" fill="hold" nodeType="afterEffect">
                                  <p:stCondLst>
                                    <p:cond delay="125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Student Demographics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48924" y="1253331"/>
            <a:ext cx="10515600" cy="4351338"/>
          </a:xfrm>
        </p:spPr>
        <p:txBody>
          <a:bodyPr>
            <a:normAutofit/>
          </a:bodyPr>
          <a:lstStyle/>
          <a:p>
            <a:pPr marL="0" indent="0">
              <a:lnSpc>
                <a:spcPct val="150000"/>
              </a:lnSpc>
              <a:spcBef>
                <a:spcPts val="0"/>
              </a:spcBef>
              <a:buNone/>
            </a:pPr>
            <a:endParaRPr lang="en-US" sz="3200" dirty="0">
              <a:latin typeface="Arial" panose="020B0604020202020204" pitchFamily="34" charset="0"/>
              <a:cs typeface="Arial" panose="020B0604020202020204" pitchFamily="34" charset="0"/>
            </a:endParaRPr>
          </a:p>
          <a:p>
            <a:pPr marL="0" indent="0">
              <a:lnSpc>
                <a:spcPct val="150000"/>
              </a:lnSpc>
              <a:spcBef>
                <a:spcPts val="0"/>
              </a:spcBef>
              <a:buNone/>
            </a:pPr>
            <a:r>
              <a:rPr lang="en-US" sz="3200" dirty="0">
                <a:latin typeface="Arial" panose="020B0604020202020204" pitchFamily="34" charset="0"/>
                <a:cs typeface="Arial" panose="020B0604020202020204" pitchFamily="34" charset="0"/>
              </a:rPr>
              <a:t>You’ll be asked about your:</a:t>
            </a:r>
          </a:p>
          <a:p>
            <a:pPr lvl="1">
              <a:lnSpc>
                <a:spcPct val="150000"/>
              </a:lnSpc>
              <a:spcBef>
                <a:spcPts val="0"/>
              </a:spcBef>
            </a:pPr>
            <a:r>
              <a:rPr lang="en-US" sz="2800" dirty="0">
                <a:latin typeface="Arial" panose="020B0604020202020204" pitchFamily="34" charset="0"/>
                <a:cs typeface="Arial" panose="020B0604020202020204" pitchFamily="34" charset="0"/>
              </a:rPr>
              <a:t>Gender</a:t>
            </a:r>
          </a:p>
          <a:p>
            <a:pPr lvl="1">
              <a:lnSpc>
                <a:spcPct val="150000"/>
              </a:lnSpc>
              <a:spcBef>
                <a:spcPts val="0"/>
              </a:spcBef>
            </a:pPr>
            <a:r>
              <a:rPr lang="en-US" sz="2800" dirty="0">
                <a:latin typeface="Arial" panose="020B0604020202020204" pitchFamily="34" charset="0"/>
                <a:cs typeface="Arial" panose="020B0604020202020204" pitchFamily="34" charset="0"/>
              </a:rPr>
              <a:t>Race &amp; ethnicity</a:t>
            </a:r>
          </a:p>
          <a:p>
            <a:pPr marL="457200" lvl="1" indent="0">
              <a:lnSpc>
                <a:spcPct val="150000"/>
              </a:lnSpc>
              <a:spcBef>
                <a:spcPts val="0"/>
              </a:spcBef>
              <a:buNone/>
            </a:pPr>
            <a:endParaRPr lang="en-US" sz="2800" dirty="0">
              <a:latin typeface="Arial" panose="020B0604020202020204" pitchFamily="34" charset="0"/>
              <a:cs typeface="Arial" panose="020B0604020202020204" pitchFamily="34" charset="0"/>
            </a:endParaRPr>
          </a:p>
        </p:txBody>
      </p:sp>
      <p:pic>
        <p:nvPicPr>
          <p:cNvPr id="9" name="Picture 8" descr="Picture of &quot;Prefer not to answer&quot; choice.">
            <a:extLst>
              <a:ext uri="{FF2B5EF4-FFF2-40B4-BE49-F238E27FC236}">
                <a16:creationId xmlns:a16="http://schemas.microsoft.com/office/drawing/2014/main" id="{3CFD3F1A-3CAB-45C9-860D-D8B3DBAE1315}"/>
              </a:ext>
            </a:extLst>
          </p:cNvPr>
          <p:cNvPicPr>
            <a:picLocks noChangeAspect="1"/>
          </p:cNvPicPr>
          <p:nvPr/>
        </p:nvPicPr>
        <p:blipFill>
          <a:blip r:embed="rId4"/>
          <a:stretch>
            <a:fillRect/>
          </a:stretch>
        </p:blipFill>
        <p:spPr>
          <a:xfrm>
            <a:off x="7393391" y="5170133"/>
            <a:ext cx="2895238" cy="764038"/>
          </a:xfrm>
          <a:prstGeom prst="rect">
            <a:avLst/>
          </a:prstGeom>
          <a:ln>
            <a:noFill/>
          </a:ln>
        </p:spPr>
      </p:pic>
      <p:pic>
        <p:nvPicPr>
          <p:cNvPr id="10" name="Picture 9" descr="Screenshot of the introduction to the “Student Demographics” section, which informs the student that the next series of pages will ask about their background and the education levels of their parent(s) and that the information provided may help determine how much federal student aid the student is eligible to receive.">
            <a:extLst>
              <a:ext uri="{FF2B5EF4-FFF2-40B4-BE49-F238E27FC236}">
                <a16:creationId xmlns:a16="http://schemas.microsoft.com/office/drawing/2014/main" id="{3591697F-DA06-461C-9A3E-337F41FC7886}"/>
              </a:ext>
            </a:extLst>
          </p:cNvPr>
          <p:cNvPicPr>
            <a:picLocks noChangeAspect="1"/>
          </p:cNvPicPr>
          <p:nvPr/>
        </p:nvPicPr>
        <p:blipFill>
          <a:blip r:embed="rId5"/>
          <a:stretch>
            <a:fillRect/>
          </a:stretch>
        </p:blipFill>
        <p:spPr>
          <a:xfrm>
            <a:off x="5429682" y="1969477"/>
            <a:ext cx="6081000" cy="2660873"/>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648713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A8FAE-EDD7-449C-90F7-F78A0C8B0B39}"/>
              </a:ext>
            </a:extLst>
          </p:cNvPr>
          <p:cNvSpPr>
            <a:spLocks noGrp="1"/>
          </p:cNvSpPr>
          <p:nvPr>
            <p:ph type="title"/>
          </p:nvPr>
        </p:nvSpPr>
        <p:spPr>
          <a:xfrm>
            <a:off x="420762" y="365125"/>
            <a:ext cx="10515600" cy="1325563"/>
          </a:xfrm>
        </p:spPr>
        <p:txBody>
          <a:bodyPr/>
          <a:lstStyle/>
          <a:p>
            <a:r>
              <a:rPr lang="en-US" b="1" dirty="0"/>
              <a:t>Student Citizenship Status</a:t>
            </a:r>
          </a:p>
        </p:txBody>
      </p:sp>
      <p:pic>
        <p:nvPicPr>
          <p:cNvPr id="4" name="Content Placeholder 3" descr="Screenshot continuation of the “Student Demographics” section, which asks the student to select the correct citizenship status: “U.S. citizen or national,” “Eligible noncitizen,” or “Neither U.S. citizen nor eligible noncitizen.”">
            <a:extLst>
              <a:ext uri="{FF2B5EF4-FFF2-40B4-BE49-F238E27FC236}">
                <a16:creationId xmlns:a16="http://schemas.microsoft.com/office/drawing/2014/main" id="{B614B884-065F-477F-935D-AF1B9F68DEC7}"/>
              </a:ext>
            </a:extLst>
          </p:cNvPr>
          <p:cNvPicPr>
            <a:picLocks noGrp="1" noChangeAspect="1"/>
          </p:cNvPicPr>
          <p:nvPr>
            <p:ph idx="1"/>
          </p:nvPr>
        </p:nvPicPr>
        <p:blipFill>
          <a:blip r:embed="rId3"/>
          <a:stretch>
            <a:fillRect/>
          </a:stretch>
        </p:blipFill>
        <p:spPr>
          <a:xfrm>
            <a:off x="4185535" y="1836222"/>
            <a:ext cx="7597798" cy="3833192"/>
          </a:xfrm>
          <a:prstGeom prst="rect">
            <a:avLst/>
          </a:prstGeom>
          <a:ln>
            <a:noFill/>
          </a:ln>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7C481BED-FB0F-41F4-816E-49330F96E5A5}"/>
              </a:ext>
            </a:extLst>
          </p:cNvPr>
          <p:cNvSpPr txBox="1"/>
          <p:nvPr/>
        </p:nvSpPr>
        <p:spPr>
          <a:xfrm>
            <a:off x="298177" y="1967947"/>
            <a:ext cx="3667536" cy="4431983"/>
          </a:xfrm>
          <a:prstGeom prst="rect">
            <a:avLst/>
          </a:prstGeom>
          <a:noFill/>
        </p:spPr>
        <p:txBody>
          <a:bodyPr wrap="square" rtlCol="0">
            <a:spAutoFit/>
          </a:bodyPr>
          <a:lstStyle/>
          <a:p>
            <a:r>
              <a:rPr lang="en-US" sz="2800" dirty="0"/>
              <a:t>To receive federal financial aid, you must be:</a:t>
            </a:r>
          </a:p>
          <a:p>
            <a:endParaRPr lang="en-US" sz="1000" dirty="0"/>
          </a:p>
          <a:p>
            <a:pPr marL="457200" indent="-457200">
              <a:buFont typeface="Arial" panose="020B0604020202020204" pitchFamily="34" charset="0"/>
              <a:buChar char="•"/>
            </a:pPr>
            <a:r>
              <a:rPr lang="en-US" sz="2800" dirty="0"/>
              <a:t>A U.S. citizen</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A U.S. national </a:t>
            </a:r>
            <a:r>
              <a:rPr lang="en-US" sz="2800" i="1" dirty="0"/>
              <a:t>or</a:t>
            </a:r>
          </a:p>
          <a:p>
            <a:pPr marL="457200" indent="-457200">
              <a:buFont typeface="Arial" panose="020B0604020202020204" pitchFamily="34" charset="0"/>
              <a:buChar char="•"/>
            </a:pPr>
            <a:endParaRPr lang="en-US" sz="1000" dirty="0"/>
          </a:p>
          <a:p>
            <a:pPr marL="457200" indent="-457200">
              <a:buFont typeface="Arial" panose="020B0604020202020204" pitchFamily="34" charset="0"/>
              <a:buChar char="•"/>
            </a:pPr>
            <a:r>
              <a:rPr lang="en-US" sz="2800" dirty="0"/>
              <a:t>An eligible non-citizen (permanent resident)</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42696424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‘Fallen Heroes’ Question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85751" y="1253330"/>
            <a:ext cx="5286374" cy="5747537"/>
          </a:xfrm>
        </p:spPr>
        <p:txBody>
          <a:bodyPr>
            <a:normAutofit/>
          </a:bodyPr>
          <a:lstStyle/>
          <a:p>
            <a:pPr marL="0" indent="0">
              <a:buNone/>
            </a:pPr>
            <a:r>
              <a:rPr lang="en-US" dirty="0">
                <a:latin typeface="Arial" panose="020B0604020202020204" pitchFamily="34" charset="0"/>
                <a:cs typeface="Arial" panose="020B0604020202020204" pitchFamily="34" charset="0"/>
              </a:rPr>
              <a:t>If you lost a parent who:</a:t>
            </a:r>
          </a:p>
          <a:p>
            <a:pPr marL="0" indent="0">
              <a:buNone/>
            </a:pPr>
            <a:endParaRPr lang="en-US" sz="1000" dirty="0">
              <a:latin typeface="Arial" panose="020B0604020202020204" pitchFamily="34" charset="0"/>
              <a:cs typeface="Arial" panose="020B0604020202020204" pitchFamily="34" charset="0"/>
            </a:endParaRPr>
          </a:p>
          <a:p>
            <a:pPr marL="742950" lvl="1" indent="-285750"/>
            <a:r>
              <a:rPr lang="en-US" dirty="0">
                <a:latin typeface="Arial" panose="020B0604020202020204" pitchFamily="34" charset="0"/>
                <a:cs typeface="Arial" panose="020B0604020202020204" pitchFamily="34" charset="0"/>
              </a:rPr>
              <a:t>was killed while on</a:t>
            </a:r>
            <a:r>
              <a:rPr lang="en-US" b="1" dirty="0">
                <a:latin typeface="Arial" panose="020B0604020202020204" pitchFamily="34" charset="0"/>
                <a:cs typeface="Arial" panose="020B0604020202020204" pitchFamily="34" charset="0"/>
              </a:rPr>
              <a:t> active duty in the military </a:t>
            </a:r>
            <a:r>
              <a:rPr lang="en-US" dirty="0">
                <a:latin typeface="Arial" panose="020B0604020202020204" pitchFamily="34" charset="0"/>
                <a:cs typeface="Arial" panose="020B0604020202020204" pitchFamily="34" charset="0"/>
              </a:rPr>
              <a:t>on or after 9/11/2001 </a:t>
            </a:r>
          </a:p>
          <a:p>
            <a:pPr marL="457200" lvl="1" indent="0">
              <a:buNone/>
            </a:pPr>
            <a:r>
              <a:rPr lang="en-US" dirty="0">
                <a:latin typeface="Arial" panose="020B0604020202020204" pitchFamily="34" charset="0"/>
                <a:cs typeface="Arial" panose="020B0604020202020204" pitchFamily="34" charset="0"/>
              </a:rPr>
              <a:t>or</a:t>
            </a:r>
          </a:p>
          <a:p>
            <a:pPr marL="742950" lvl="1" indent="-285750"/>
            <a:r>
              <a:rPr lang="en-US" dirty="0">
                <a:latin typeface="Arial" panose="020B0604020202020204" pitchFamily="34" charset="0"/>
                <a:cs typeface="Arial" panose="020B0604020202020204" pitchFamily="34" charset="0"/>
              </a:rPr>
              <a:t>died while performing official duties as a </a:t>
            </a:r>
            <a:r>
              <a:rPr lang="en-US" b="1" dirty="0">
                <a:latin typeface="Arial" panose="020B0604020202020204" pitchFamily="34" charset="0"/>
                <a:cs typeface="Arial" panose="020B0604020202020204" pitchFamily="34" charset="0"/>
              </a:rPr>
              <a:t>public safety officer</a:t>
            </a:r>
          </a:p>
          <a:p>
            <a:pPr marL="742950" lvl="1" indent="-285750"/>
            <a:endParaRPr lang="en-US" sz="1050" b="1"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You will be eligible for the full allowable Pell grant amount, which is $7,395 in the current (2024-25) academic year.</a:t>
            </a:r>
          </a:p>
        </p:txBody>
      </p:sp>
      <p:pic>
        <p:nvPicPr>
          <p:cNvPr id="9" name="Picture 8" descr="Screenshot continuation of the “Student Demographics” section, which asks the student if their parent or guardian was killed in the line of duty.">
            <a:extLst>
              <a:ext uri="{FF2B5EF4-FFF2-40B4-BE49-F238E27FC236}">
                <a16:creationId xmlns:a16="http://schemas.microsoft.com/office/drawing/2014/main" id="{2D88941B-AADB-4F95-85FE-D3F47E208F9D}"/>
              </a:ext>
            </a:extLst>
          </p:cNvPr>
          <p:cNvPicPr>
            <a:picLocks noChangeAspect="1"/>
          </p:cNvPicPr>
          <p:nvPr/>
        </p:nvPicPr>
        <p:blipFill>
          <a:blip r:embed="rId4"/>
          <a:stretch>
            <a:fillRect/>
          </a:stretch>
        </p:blipFill>
        <p:spPr>
          <a:xfrm>
            <a:off x="6105851" y="2133600"/>
            <a:ext cx="5675001" cy="2617112"/>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932196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Your Financial Information</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838200" y="1247776"/>
            <a:ext cx="10515600" cy="5295893"/>
          </a:xfrm>
        </p:spPr>
        <p:txBody>
          <a:bodyPr>
            <a:normAutofit/>
          </a:bodyPr>
          <a:lstStyle/>
          <a:p>
            <a:pPr marL="0" indent="0">
              <a:lnSpc>
                <a:spcPct val="100000"/>
              </a:lnSpc>
              <a:buNone/>
            </a:pPr>
            <a:r>
              <a:rPr lang="en-US" sz="3200" dirty="0">
                <a:latin typeface="Arial" panose="020B0604020202020204" pitchFamily="34" charset="0"/>
                <a:cs typeface="Arial" panose="020B0604020202020204" pitchFamily="34" charset="0"/>
              </a:rPr>
              <a:t>You must report any income you earned in 2023, even if you didn’t file a tax return.</a:t>
            </a:r>
          </a:p>
          <a:p>
            <a:pPr marL="0" indent="0">
              <a:lnSpc>
                <a:spcPct val="100000"/>
              </a:lnSpc>
              <a:buNone/>
            </a:pPr>
            <a:endParaRPr lang="en-US" sz="3200" dirty="0">
              <a:latin typeface="Arial" panose="020B0604020202020204" pitchFamily="34" charset="0"/>
              <a:cs typeface="Arial" panose="020B0604020202020204" pitchFamily="34" charset="0"/>
            </a:endParaRPr>
          </a:p>
          <a:p>
            <a:pPr marL="0" indent="0">
              <a:lnSpc>
                <a:spcPct val="100000"/>
              </a:lnSpc>
              <a:buNone/>
            </a:pPr>
            <a:endParaRPr lang="en-US" sz="3200" dirty="0">
              <a:latin typeface="Arial" panose="020B0604020202020204" pitchFamily="34" charset="0"/>
              <a:cs typeface="Arial" panose="020B0604020202020204" pitchFamily="34" charset="0"/>
            </a:endParaRPr>
          </a:p>
          <a:p>
            <a:pPr marL="0" indent="0">
              <a:lnSpc>
                <a:spcPct val="100000"/>
              </a:lnSpc>
              <a:buNone/>
            </a:pPr>
            <a:endParaRPr lang="en-US" sz="11500" dirty="0">
              <a:latin typeface="Arial" panose="020B0604020202020204" pitchFamily="34" charset="0"/>
              <a:cs typeface="Arial" panose="020B0604020202020204" pitchFamily="34" charset="0"/>
            </a:endParaRPr>
          </a:p>
          <a:p>
            <a:pPr marL="0" indent="0">
              <a:lnSpc>
                <a:spcPct val="100000"/>
              </a:lnSpc>
              <a:buNone/>
            </a:pPr>
            <a:r>
              <a:rPr lang="en-US" sz="3200" dirty="0">
                <a:latin typeface="Arial" panose="020B0604020202020204" pitchFamily="34" charset="0"/>
                <a:cs typeface="Arial" panose="020B0604020202020204" pitchFamily="34" charset="0"/>
              </a:rPr>
              <a:t>If you didn’t file, you’ll be able to enter your information manually.</a:t>
            </a:r>
          </a:p>
          <a:p>
            <a:pPr>
              <a:lnSpc>
                <a:spcPct val="100000"/>
              </a:lnSpc>
              <a:spcBef>
                <a:spcPts val="0"/>
              </a:spcBef>
            </a:pPr>
            <a:endParaRPr lang="en-US" sz="3200" dirty="0">
              <a:latin typeface="Arial" panose="020B0604020202020204" pitchFamily="34" charset="0"/>
              <a:cs typeface="Arial" panose="020B0604020202020204" pitchFamily="34" charset="0"/>
            </a:endParaRPr>
          </a:p>
        </p:txBody>
      </p:sp>
      <p:pic>
        <p:nvPicPr>
          <p:cNvPr id="10" name="Picture 9" descr="Screenshot of the introduction to the “Student Financials” section, which informs the student that the next series of pages will help determine their ability to pay for school. The student has the option to select a hyperlink to learn more about steps they should take if they have special financial circumstances.">
            <a:extLst>
              <a:ext uri="{FF2B5EF4-FFF2-40B4-BE49-F238E27FC236}">
                <a16:creationId xmlns:a16="http://schemas.microsoft.com/office/drawing/2014/main" id="{D30BF7B7-D5DE-47D6-87B1-C6806D6C59D7}"/>
              </a:ext>
            </a:extLst>
          </p:cNvPr>
          <p:cNvPicPr>
            <a:picLocks noChangeAspect="1"/>
          </p:cNvPicPr>
          <p:nvPr/>
        </p:nvPicPr>
        <p:blipFill>
          <a:blip r:embed="rId4"/>
          <a:stretch>
            <a:fillRect/>
          </a:stretch>
        </p:blipFill>
        <p:spPr>
          <a:xfrm>
            <a:off x="3026295" y="2652462"/>
            <a:ext cx="6080908" cy="2460836"/>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2149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7" y="76170"/>
            <a:ext cx="11939027" cy="847658"/>
          </a:xfrm>
        </p:spPr>
        <p:txBody>
          <a:bodyPr>
            <a:normAutofit/>
          </a:bodyPr>
          <a:lstStyle/>
          <a:p>
            <a:r>
              <a:rPr lang="en-US" b="1" dirty="0">
                <a:latin typeface="Arial" panose="020B0604020202020204" pitchFamily="34" charset="0"/>
                <a:cs typeface="Arial" panose="020B0604020202020204" pitchFamily="34" charset="0"/>
              </a:rPr>
              <a:t>Reporting Financial Information	</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p:txBody>
          <a:bodyPr>
            <a:normAutofit/>
          </a:bodyPr>
          <a:lstStyle/>
          <a:p>
            <a:pPr marL="0" lvl="0" indent="0">
              <a:buNone/>
            </a:pPr>
            <a:r>
              <a:rPr lang="en-US" sz="3200" dirty="0">
                <a:latin typeface="Arial" panose="020B0604020202020204" pitchFamily="34" charset="0"/>
                <a:cs typeface="Arial" panose="020B0604020202020204" pitchFamily="34" charset="0"/>
              </a:rPr>
              <a:t>Report </a:t>
            </a:r>
            <a:r>
              <a:rPr lang="en-US" sz="3200" b="1" dirty="0">
                <a:latin typeface="Arial" panose="020B0604020202020204" pitchFamily="34" charset="0"/>
                <a:cs typeface="Arial" panose="020B0604020202020204" pitchFamily="34" charset="0"/>
              </a:rPr>
              <a:t>whole dollars</a:t>
            </a:r>
          </a:p>
          <a:p>
            <a:pPr lvl="1"/>
            <a:r>
              <a:rPr lang="en-US" sz="2800" dirty="0">
                <a:latin typeface="Arial" panose="020B0604020202020204" pitchFamily="34" charset="0"/>
                <a:cs typeface="Arial" panose="020B0604020202020204" pitchFamily="34" charset="0"/>
              </a:rPr>
              <a:t>No decimals</a:t>
            </a:r>
          </a:p>
          <a:p>
            <a:pPr lvl="1"/>
            <a:r>
              <a:rPr lang="en-US" sz="2800" dirty="0">
                <a:latin typeface="Arial" panose="020B0604020202020204" pitchFamily="34" charset="0"/>
                <a:cs typeface="Arial" panose="020B0604020202020204" pitchFamily="34" charset="0"/>
              </a:rPr>
              <a:t>Enter zero if a question doesn’t apply to you</a:t>
            </a:r>
          </a:p>
          <a:p>
            <a:pPr lvl="0"/>
            <a:endParaRPr lang="en-US" sz="3200" dirty="0">
              <a:latin typeface="Arial" panose="020B0604020202020204" pitchFamily="34" charset="0"/>
              <a:cs typeface="Arial" panose="020B0604020202020204" pitchFamily="34" charset="0"/>
            </a:endParaRPr>
          </a:p>
          <a:p>
            <a:pPr marL="0" lvl="0" indent="0">
              <a:buNone/>
            </a:pPr>
            <a:r>
              <a:rPr lang="en-US" sz="3200" b="1" dirty="0">
                <a:latin typeface="Arial" panose="020B0604020202020204" pitchFamily="34" charset="0"/>
                <a:cs typeface="Arial" panose="020B0604020202020204" pitchFamily="34" charset="0"/>
              </a:rPr>
              <a:t>Refer to your W-2s </a:t>
            </a:r>
          </a:p>
          <a:p>
            <a:pPr lvl="1"/>
            <a:r>
              <a:rPr lang="en-US" sz="2800" dirty="0">
                <a:latin typeface="Arial" panose="020B0604020202020204" pitchFamily="34" charset="0"/>
                <a:cs typeface="Arial" panose="020B0604020202020204" pitchFamily="34" charset="0"/>
              </a:rPr>
              <a:t>Find your W-2(s) before you start</a:t>
            </a:r>
          </a:p>
          <a:p>
            <a:pPr lvl="1"/>
            <a:r>
              <a:rPr lang="en-US" sz="2800" dirty="0">
                <a:latin typeface="Arial" panose="020B0604020202020204" pitchFamily="34" charset="0"/>
                <a:cs typeface="Arial" panose="020B0604020202020204" pitchFamily="34" charset="0"/>
              </a:rPr>
              <a:t>If no W-2(s), be prepared to give an estimate of your income	</a:t>
            </a:r>
          </a:p>
          <a:p>
            <a:pPr>
              <a:lnSpc>
                <a:spcPct val="150000"/>
              </a:lnSpc>
              <a:spcBef>
                <a:spcPts val="0"/>
              </a:spcBef>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08005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Dependent Student Assets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419100" y="1362088"/>
            <a:ext cx="4791075" cy="4977546"/>
          </a:xfrm>
        </p:spPr>
        <p:txBody>
          <a:bodyPr>
            <a:noAutofit/>
          </a:bodyPr>
          <a:lstStyle/>
          <a:p>
            <a:pPr marL="0" indent="0">
              <a:lnSpc>
                <a:spcPct val="100000"/>
              </a:lnSpc>
              <a:buNone/>
            </a:pPr>
            <a:r>
              <a:rPr lang="en-US" sz="3200" dirty="0">
                <a:latin typeface="Arial" panose="020B0604020202020204" pitchFamily="34" charset="0"/>
                <a:cs typeface="Arial" panose="020B0604020202020204" pitchFamily="34" charset="0"/>
              </a:rPr>
              <a:t>Current value of </a:t>
            </a:r>
            <a:r>
              <a:rPr lang="en-US" sz="3200" b="1" dirty="0">
                <a:latin typeface="Arial" panose="020B0604020202020204" pitchFamily="34" charset="0"/>
                <a:cs typeface="Arial" panose="020B0604020202020204" pitchFamily="34" charset="0"/>
              </a:rPr>
              <a:t>cash, savings &amp; checking </a:t>
            </a:r>
            <a:r>
              <a:rPr lang="en-US" sz="3200" dirty="0">
                <a:latin typeface="Arial" panose="020B0604020202020204" pitchFamily="34" charset="0"/>
                <a:cs typeface="Arial" panose="020B0604020202020204" pitchFamily="34" charset="0"/>
              </a:rPr>
              <a:t>accounts</a:t>
            </a:r>
          </a:p>
          <a:p>
            <a:pPr>
              <a:lnSpc>
                <a:spcPct val="100000"/>
              </a:lnSpc>
            </a:pPr>
            <a:endParaRPr lang="en-US" sz="1000" dirty="0">
              <a:latin typeface="Arial" panose="020B0604020202020204" pitchFamily="34" charset="0"/>
              <a:cs typeface="Arial" panose="020B0604020202020204" pitchFamily="34" charset="0"/>
            </a:endParaRPr>
          </a:p>
          <a:p>
            <a:pPr marL="0" indent="0">
              <a:lnSpc>
                <a:spcPct val="100000"/>
              </a:lnSpc>
              <a:buNone/>
            </a:pPr>
            <a:r>
              <a:rPr lang="en-US" sz="3200" dirty="0">
                <a:latin typeface="Arial" panose="020B0604020202020204" pitchFamily="34" charset="0"/>
                <a:cs typeface="Arial" panose="020B0604020202020204" pitchFamily="34" charset="0"/>
              </a:rPr>
              <a:t>Current net worth of </a:t>
            </a:r>
            <a:r>
              <a:rPr lang="en-US" sz="3200" b="1" dirty="0">
                <a:latin typeface="Arial" panose="020B0604020202020204" pitchFamily="34" charset="0"/>
                <a:cs typeface="Arial" panose="020B0604020202020204" pitchFamily="34" charset="0"/>
              </a:rPr>
              <a:t>businesses and farms</a:t>
            </a:r>
          </a:p>
          <a:p>
            <a:pPr>
              <a:lnSpc>
                <a:spcPct val="100000"/>
              </a:lnSpc>
            </a:pPr>
            <a:endParaRPr lang="en-US" sz="1000" dirty="0">
              <a:latin typeface="Arial" panose="020B0604020202020204" pitchFamily="34" charset="0"/>
              <a:cs typeface="Arial" panose="020B0604020202020204" pitchFamily="34" charset="0"/>
            </a:endParaRPr>
          </a:p>
          <a:p>
            <a:pPr marL="0" indent="0">
              <a:lnSpc>
                <a:spcPct val="100000"/>
              </a:lnSpc>
              <a:buNone/>
            </a:pPr>
            <a:r>
              <a:rPr lang="en-US" sz="3200" dirty="0">
                <a:latin typeface="Arial" panose="020B0604020202020204" pitchFamily="34" charset="0"/>
                <a:cs typeface="Arial" panose="020B0604020202020204" pitchFamily="34" charset="0"/>
              </a:rPr>
              <a:t>Current net worth of </a:t>
            </a:r>
            <a:r>
              <a:rPr lang="en-US" sz="3200" b="1" dirty="0">
                <a:latin typeface="Arial" panose="020B0604020202020204" pitchFamily="34" charset="0"/>
                <a:cs typeface="Arial" panose="020B0604020202020204" pitchFamily="34" charset="0"/>
              </a:rPr>
              <a:t>investments</a:t>
            </a:r>
            <a:r>
              <a:rPr lang="en-US" sz="3200" dirty="0">
                <a:latin typeface="Arial" panose="020B0604020202020204" pitchFamily="34" charset="0"/>
                <a:cs typeface="Arial" panose="020B0604020202020204" pitchFamily="34" charset="0"/>
              </a:rPr>
              <a:t>, including real estate</a:t>
            </a:r>
          </a:p>
          <a:p>
            <a:pPr>
              <a:lnSpc>
                <a:spcPct val="100000"/>
              </a:lnSpc>
            </a:pPr>
            <a:endParaRPr lang="en-US" sz="3200" dirty="0"/>
          </a:p>
          <a:p>
            <a:pPr>
              <a:lnSpc>
                <a:spcPct val="100000"/>
              </a:lnSpc>
              <a:spcBef>
                <a:spcPts val="0"/>
              </a:spcBef>
            </a:pPr>
            <a:endParaRPr lang="en-US" sz="3200" dirty="0">
              <a:latin typeface="Arial" panose="020B0604020202020204" pitchFamily="34" charset="0"/>
              <a:cs typeface="Arial" panose="020B0604020202020204" pitchFamily="34" charset="0"/>
            </a:endParaRPr>
          </a:p>
        </p:txBody>
      </p:sp>
      <p:pic>
        <p:nvPicPr>
          <p:cNvPr id="9" name="Picture 8" descr="Screenshot continuation of the “Student Financials” section, which asks the student to enter their assets. Text boxes prompt the student to enter the dollar amount for the total of cash, savings, and checking accounts; the current net worth of investments, including real estate; and the current net worth of businesses and investment farms.">
            <a:extLst>
              <a:ext uri="{FF2B5EF4-FFF2-40B4-BE49-F238E27FC236}">
                <a16:creationId xmlns:a16="http://schemas.microsoft.com/office/drawing/2014/main" id="{3374CED2-A618-40AC-8D25-E5EF0D28D95C}"/>
              </a:ext>
            </a:extLst>
          </p:cNvPr>
          <p:cNvPicPr>
            <a:picLocks noChangeAspect="1"/>
          </p:cNvPicPr>
          <p:nvPr/>
        </p:nvPicPr>
        <p:blipFill>
          <a:blip r:embed="rId4"/>
          <a:stretch>
            <a:fillRect/>
          </a:stretch>
        </p:blipFill>
        <p:spPr>
          <a:xfrm>
            <a:off x="5440224" y="1362088"/>
            <a:ext cx="5964070" cy="4622671"/>
          </a:xfrm>
          <a:prstGeom prst="rect">
            <a:avLst/>
          </a:prstGeom>
          <a:ln>
            <a:no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870296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Select Your Colleges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10" name="TextBox 9">
            <a:extLst>
              <a:ext uri="{FF2B5EF4-FFF2-40B4-BE49-F238E27FC236}">
                <a16:creationId xmlns:a16="http://schemas.microsoft.com/office/drawing/2014/main" id="{83E75D8A-99C5-422C-9948-26D6EC4B6AD8}"/>
              </a:ext>
            </a:extLst>
          </p:cNvPr>
          <p:cNvSpPr txBox="1"/>
          <p:nvPr/>
        </p:nvSpPr>
        <p:spPr>
          <a:xfrm>
            <a:off x="548853" y="5805247"/>
            <a:ext cx="10755019"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Search for and </a:t>
            </a:r>
            <a:r>
              <a:rPr lang="en-US" sz="2400" b="1" dirty="0">
                <a:latin typeface="Arial" panose="020B0604020202020204" pitchFamily="34" charset="0"/>
                <a:cs typeface="Arial" panose="020B0604020202020204" pitchFamily="34" charset="0"/>
              </a:rPr>
              <a:t>select each college </a:t>
            </a:r>
            <a:r>
              <a:rPr lang="en-US" sz="2400" dirty="0">
                <a:latin typeface="Arial" panose="020B0604020202020204" pitchFamily="34" charset="0"/>
                <a:cs typeface="Arial" panose="020B0604020202020204" pitchFamily="34" charset="0"/>
              </a:rPr>
              <a:t>that you want to list on your FAFSA</a:t>
            </a:r>
          </a:p>
        </p:txBody>
      </p:sp>
      <p:pic>
        <p:nvPicPr>
          <p:cNvPr id="12" name="Picture 11" descr="Screenshot continuation of the “Select Colleges and Career Schools” section. The student is instructed to enter the state, city, and name of a school in the text boxes and then select the “Search” button. If the student can't find a school when searching by school name or state, they can try searching by school code. The student must add at least one college or career school to continue. ">
            <a:extLst>
              <a:ext uri="{FF2B5EF4-FFF2-40B4-BE49-F238E27FC236}">
                <a16:creationId xmlns:a16="http://schemas.microsoft.com/office/drawing/2014/main" id="{E66E02DC-28B9-44ED-BB16-234DFBB62F42}"/>
              </a:ext>
            </a:extLst>
          </p:cNvPr>
          <p:cNvPicPr>
            <a:picLocks noChangeAspect="1"/>
          </p:cNvPicPr>
          <p:nvPr/>
        </p:nvPicPr>
        <p:blipFill>
          <a:blip r:embed="rId4"/>
          <a:stretch>
            <a:fillRect/>
          </a:stretch>
        </p:blipFill>
        <p:spPr>
          <a:xfrm>
            <a:off x="3827294" y="1213942"/>
            <a:ext cx="4938328" cy="4247550"/>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19130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Review Your Selected Schools </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10" name="Picture 9" descr="Screenshot continuation of the “Select Colleges and Career Schools” section. Each of the selected schools are listed. The student has the ability to remove or view information on their selected schools. The student is also shown how many schools out of the allotted 20 they have selected. These are the schools that will receive the student’s FAFSA form. ">
            <a:extLst>
              <a:ext uri="{FF2B5EF4-FFF2-40B4-BE49-F238E27FC236}">
                <a16:creationId xmlns:a16="http://schemas.microsoft.com/office/drawing/2014/main" id="{520E0F4C-6C37-4457-B938-31CA0ADC31C9}"/>
              </a:ext>
            </a:extLst>
          </p:cNvPr>
          <p:cNvPicPr>
            <a:picLocks noChangeAspect="1"/>
          </p:cNvPicPr>
          <p:nvPr/>
        </p:nvPicPr>
        <p:blipFill>
          <a:blip r:embed="rId4"/>
          <a:stretch>
            <a:fillRect/>
          </a:stretch>
        </p:blipFill>
        <p:spPr>
          <a:xfrm>
            <a:off x="3258207" y="1622322"/>
            <a:ext cx="4865388" cy="4242619"/>
          </a:xfrm>
          <a:prstGeom prst="rect">
            <a:avLst/>
          </a:prstGeom>
          <a:ln>
            <a:solidFill>
              <a:schemeClr val="tx1"/>
            </a:solidFill>
          </a:ln>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7B0C7D3A-7E90-42A3-B8A2-96CB32A6E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7140" y="3529896"/>
            <a:ext cx="1686911" cy="443016"/>
          </a:xfrm>
          <a:prstGeom prst="rect">
            <a:avLst/>
          </a:prstGeom>
        </p:spPr>
      </p:pic>
    </p:spTree>
    <p:extLst>
      <p:ext uri="{BB962C8B-B14F-4D97-AF65-F5344CB8AC3E}">
        <p14:creationId xmlns:p14="http://schemas.microsoft.com/office/powerpoint/2010/main" val="338582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0C0DBC-E376-460F-96FC-85BC9A688322}"/>
              </a:ext>
            </a:extLst>
          </p:cNvPr>
          <p:cNvPicPr>
            <a:picLocks noChangeAspect="1"/>
          </p:cNvPicPr>
          <p:nvPr/>
        </p:nvPicPr>
        <p:blipFill>
          <a:blip r:embed="rId3"/>
          <a:stretch>
            <a:fillRect/>
          </a:stretch>
        </p:blipFill>
        <p:spPr>
          <a:xfrm>
            <a:off x="7106431" y="4505999"/>
            <a:ext cx="4409213" cy="1685129"/>
          </a:xfrm>
          <a:prstGeom prst="rect">
            <a:avLst/>
          </a:prstGeom>
          <a:effectLst>
            <a:outerShdw blurRad="63500" sx="102000" sy="102000" algn="ctr" rotWithShape="0">
              <a:prstClr val="black">
                <a:alpha val="40000"/>
              </a:prstClr>
            </a:outerShdw>
          </a:effectLst>
        </p:spPr>
      </p:pic>
      <p:pic>
        <p:nvPicPr>
          <p:cNvPr id="10" name="Picture 9" descr="Screenshot of the student review page. Each of the four previous sections, which the student can expand and collapse, are listed to have the student review and verify the information.">
            <a:extLst>
              <a:ext uri="{FF2B5EF4-FFF2-40B4-BE49-F238E27FC236}">
                <a16:creationId xmlns:a16="http://schemas.microsoft.com/office/drawing/2014/main" id="{3BB5B0D3-7919-40F1-BAD3-FF41F86A5EB9}"/>
              </a:ext>
            </a:extLst>
          </p:cNvPr>
          <p:cNvPicPr>
            <a:picLocks noChangeAspect="1"/>
          </p:cNvPicPr>
          <p:nvPr/>
        </p:nvPicPr>
        <p:blipFill>
          <a:blip r:embed="rId4"/>
          <a:stretch>
            <a:fillRect/>
          </a:stretch>
        </p:blipFill>
        <p:spPr>
          <a:xfrm>
            <a:off x="7091496" y="337097"/>
            <a:ext cx="4451497" cy="3907974"/>
          </a:xfrm>
          <a:prstGeom prst="rect">
            <a:avLst/>
          </a:prstGeom>
          <a:ln>
            <a:solidFill>
              <a:schemeClr val="tx1"/>
            </a:solidFill>
          </a:ln>
        </p:spPr>
      </p:pic>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Review Page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397494" y="1231351"/>
            <a:ext cx="4773962" cy="5748334"/>
          </a:xfrm>
        </p:spPr>
        <p:txBody>
          <a:bodyPr>
            <a:noAutofit/>
          </a:bodyPr>
          <a:lstStyle/>
          <a:p>
            <a:pPr marL="0" indent="0">
              <a:buNone/>
            </a:pPr>
            <a:r>
              <a:rPr lang="en-US" dirty="0"/>
              <a:t>To view all of your responses, click </a:t>
            </a:r>
            <a:r>
              <a:rPr lang="en-US" b="1" dirty="0"/>
              <a:t>‘Expand All’ </a:t>
            </a:r>
            <a:r>
              <a:rPr lang="en-US" dirty="0"/>
              <a:t>or view each section individually</a:t>
            </a:r>
          </a:p>
          <a:p>
            <a:pPr marL="285750" indent="-285750"/>
            <a:endParaRPr lang="en-US" sz="1400" dirty="0"/>
          </a:p>
          <a:p>
            <a:pPr marL="0" indent="0">
              <a:buNone/>
            </a:pPr>
            <a:r>
              <a:rPr lang="en-US" dirty="0"/>
              <a:t>To </a:t>
            </a:r>
            <a:r>
              <a:rPr lang="en-US" b="1" dirty="0"/>
              <a:t>edit a response</a:t>
            </a:r>
            <a:r>
              <a:rPr lang="en-US" dirty="0"/>
              <a:t>, select the question’s hyperlink and you’ll be taken to the correct page</a:t>
            </a:r>
          </a:p>
          <a:p>
            <a:pPr marL="285750" indent="-285750"/>
            <a:endParaRPr lang="en-US" sz="1400" dirty="0"/>
          </a:p>
          <a:p>
            <a:pPr marL="0" indent="0">
              <a:buNone/>
            </a:pPr>
            <a:r>
              <a:rPr lang="en-US" dirty="0"/>
              <a:t>You’ll also be able to see the </a:t>
            </a:r>
            <a:r>
              <a:rPr lang="en-US" b="1" dirty="0"/>
              <a:t>status of your parent(s)’ invitation</a:t>
            </a:r>
            <a:endParaRPr lang="en-US" dirty="0"/>
          </a:p>
          <a:p>
            <a:pPr>
              <a:lnSpc>
                <a:spcPct val="150000"/>
              </a:lnSpc>
              <a:spcBef>
                <a:spcPts val="0"/>
              </a:spcBef>
            </a:pPr>
            <a:endParaRPr lang="en-US" dirty="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1D5627DC-F30B-40C2-8EAE-26DA85119B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17877" y="5423338"/>
            <a:ext cx="966005" cy="767790"/>
          </a:xfrm>
          <a:prstGeom prst="rect">
            <a:avLst/>
          </a:prstGeom>
        </p:spPr>
      </p:pic>
      <p:pic>
        <p:nvPicPr>
          <p:cNvPr id="18" name="Picture 17">
            <a:extLst>
              <a:ext uri="{FF2B5EF4-FFF2-40B4-BE49-F238E27FC236}">
                <a16:creationId xmlns:a16="http://schemas.microsoft.com/office/drawing/2014/main" id="{2F2D919F-63C6-420D-8670-D76704884D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02919" y="1697417"/>
            <a:ext cx="817901" cy="651646"/>
          </a:xfrm>
          <a:prstGeom prst="rect">
            <a:avLst/>
          </a:prstGeom>
        </p:spPr>
      </p:pic>
    </p:spTree>
    <p:extLst>
      <p:ext uri="{BB962C8B-B14F-4D97-AF65-F5344CB8AC3E}">
        <p14:creationId xmlns:p14="http://schemas.microsoft.com/office/powerpoint/2010/main" val="318233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500"/>
                                        <p:tgtEl>
                                          <p:spTgt spid="17"/>
                                        </p:tgtEl>
                                      </p:cBhvr>
                                    </p:animEffect>
                                  </p:childTnLst>
                                </p:cTn>
                              </p:par>
                              <p:par>
                                <p:cTn id="8" presetID="21" presetClass="entr" presetSubtype="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heel(1)">
                                      <p:cBhvr>
                                        <p:cTn id="10"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shot continuation of the signature page, which lists the remaining terms and conditions that the student agrees to by signing the FAFSA form. A checkbox indicates the student agrees to the terms, and there is a button below that for the student to “Sign” the form.">
            <a:extLst>
              <a:ext uri="{FF2B5EF4-FFF2-40B4-BE49-F238E27FC236}">
                <a16:creationId xmlns:a16="http://schemas.microsoft.com/office/drawing/2014/main" id="{89089C9E-2BE4-44E4-BE90-1CC4818975D7}"/>
              </a:ext>
            </a:extLst>
          </p:cNvPr>
          <p:cNvPicPr>
            <a:picLocks noChangeAspect="1"/>
          </p:cNvPicPr>
          <p:nvPr/>
        </p:nvPicPr>
        <p:blipFill>
          <a:blip r:embed="rId3"/>
          <a:stretch>
            <a:fillRect/>
          </a:stretch>
        </p:blipFill>
        <p:spPr>
          <a:xfrm>
            <a:off x="4290646" y="2225948"/>
            <a:ext cx="3637936" cy="4075284"/>
          </a:xfrm>
          <a:prstGeom prst="rect">
            <a:avLst/>
          </a:prstGeom>
          <a:ln>
            <a:solidFill>
              <a:schemeClr val="tx1"/>
            </a:solidFill>
          </a:ln>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Sign Your Section of the FAFSA</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8618647" y="1706452"/>
            <a:ext cx="3396322" cy="3190690"/>
          </a:xfrm>
        </p:spPr>
        <p:txBody>
          <a:bodyPr>
            <a:normAutofit/>
          </a:bodyPr>
          <a:lstStyle/>
          <a:p>
            <a:pPr marL="0" indent="0">
              <a:buNone/>
            </a:pPr>
            <a:r>
              <a:rPr lang="en-US" b="1" dirty="0"/>
              <a:t>Read these pages </a:t>
            </a:r>
            <a:r>
              <a:rPr lang="en-US" dirty="0"/>
              <a:t>carefully</a:t>
            </a:r>
          </a:p>
          <a:p>
            <a:pPr marL="0" indent="0">
              <a:buNone/>
            </a:pPr>
            <a:endParaRPr lang="en-US" sz="1050" b="1" dirty="0"/>
          </a:p>
          <a:p>
            <a:pPr marL="0" indent="0">
              <a:buNone/>
            </a:pPr>
            <a:r>
              <a:rPr lang="en-US" b="1" dirty="0"/>
              <a:t>Agree</a:t>
            </a:r>
            <a:r>
              <a:rPr lang="en-US" dirty="0"/>
              <a:t> to the terms</a:t>
            </a:r>
          </a:p>
          <a:p>
            <a:pPr marL="0" indent="0">
              <a:buNone/>
            </a:pPr>
            <a:endParaRPr lang="en-US" sz="1050" dirty="0"/>
          </a:p>
          <a:p>
            <a:pPr marL="0" indent="0">
              <a:buNone/>
            </a:pPr>
            <a:r>
              <a:rPr lang="en-US" dirty="0"/>
              <a:t>Click </a:t>
            </a:r>
            <a:r>
              <a:rPr lang="en-US" b="1" dirty="0"/>
              <a:t>‘Sign’</a:t>
            </a:r>
          </a:p>
          <a:p>
            <a:pPr marL="0" indent="0">
              <a:lnSpc>
                <a:spcPct val="150000"/>
              </a:lnSpc>
              <a:spcBef>
                <a:spcPts val="0"/>
              </a:spcBef>
              <a:buNone/>
            </a:pPr>
            <a:endParaRPr lang="en-US" sz="32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24F1D59D-4015-4308-92FC-AF6B2B787E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9693" y="5467727"/>
            <a:ext cx="473662" cy="449442"/>
          </a:xfrm>
          <a:prstGeom prst="rect">
            <a:avLst/>
          </a:prstGeom>
        </p:spPr>
      </p:pic>
      <p:pic>
        <p:nvPicPr>
          <p:cNvPr id="15" name="Picture 14">
            <a:extLst>
              <a:ext uri="{FF2B5EF4-FFF2-40B4-BE49-F238E27FC236}">
                <a16:creationId xmlns:a16="http://schemas.microsoft.com/office/drawing/2014/main" id="{BB6BBB10-E7A9-4CF8-AFBC-2320CDA760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9913" y="5852857"/>
            <a:ext cx="1299007" cy="578550"/>
          </a:xfrm>
          <a:prstGeom prst="rect">
            <a:avLst/>
          </a:prstGeom>
        </p:spPr>
      </p:pic>
      <p:pic>
        <p:nvPicPr>
          <p:cNvPr id="11" name="Picture 10" descr="Screenshot of the signature page. The student is instructed to review the terms and conditions they will be agreeing to by signing the FAFSA form.">
            <a:extLst>
              <a:ext uri="{FF2B5EF4-FFF2-40B4-BE49-F238E27FC236}">
                <a16:creationId xmlns:a16="http://schemas.microsoft.com/office/drawing/2014/main" id="{4BEF1B5F-90E3-437B-B13A-FF0E41E42035}"/>
              </a:ext>
            </a:extLst>
          </p:cNvPr>
          <p:cNvPicPr>
            <a:picLocks noChangeAspect="1"/>
          </p:cNvPicPr>
          <p:nvPr/>
        </p:nvPicPr>
        <p:blipFill>
          <a:blip r:embed="rId6"/>
          <a:stretch>
            <a:fillRect/>
          </a:stretch>
        </p:blipFill>
        <p:spPr>
          <a:xfrm>
            <a:off x="556660" y="1468177"/>
            <a:ext cx="4842004" cy="3427967"/>
          </a:xfrm>
          <a:prstGeom prst="rect">
            <a:avLst/>
          </a:prstGeom>
          <a:ln>
            <a:solidFill>
              <a:schemeClr val="tx1"/>
            </a:solidFill>
          </a:ln>
          <a:effectLst>
            <a:outerShdw blurRad="63500" sx="102000" sy="102000" algn="ctr" rotWithShape="0">
              <a:prstClr val="black">
                <a:alpha val="40000"/>
              </a:prstClr>
            </a:outerShdw>
          </a:effectLst>
        </p:spPr>
      </p:pic>
      <p:pic>
        <p:nvPicPr>
          <p:cNvPr id="13" name="Picture 12">
            <a:extLst>
              <a:ext uri="{FF2B5EF4-FFF2-40B4-BE49-F238E27FC236}">
                <a16:creationId xmlns:a16="http://schemas.microsoft.com/office/drawing/2014/main" id="{5FFBA2E0-92D7-4C3F-995C-D4DDEA4C47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34370" y="2098431"/>
            <a:ext cx="743292" cy="395602"/>
          </a:xfrm>
          <a:prstGeom prst="rect">
            <a:avLst/>
          </a:prstGeom>
        </p:spPr>
      </p:pic>
    </p:spTree>
    <p:extLst>
      <p:ext uri="{BB962C8B-B14F-4D97-AF65-F5344CB8AC3E}">
        <p14:creationId xmlns:p14="http://schemas.microsoft.com/office/powerpoint/2010/main" val="43076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500"/>
                                        <p:tgtEl>
                                          <p:spTgt spid="14"/>
                                        </p:tgtEl>
                                      </p:cBhvr>
                                    </p:animEffect>
                                  </p:childTnLst>
                                </p:cTn>
                              </p:par>
                              <p:par>
                                <p:cTn id="8" presetID="21"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1500"/>
                                        <p:tgtEl>
                                          <p:spTgt spid="15"/>
                                        </p:tgtEl>
                                      </p:cBhvr>
                                    </p:animEffect>
                                  </p:childTnLst>
                                </p:cTn>
                              </p:par>
                              <p:par>
                                <p:cTn id="11" presetID="21" presetClass="entr" presetSubtype="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shot of the student completion page, informing the student they have completed the student section successfully. The student is reminded that the FAFSA form cannot be processed until the contributors complete the required sections. Below that, the contributors are listed, with an icon beside each name describing the status of the contributor as “Invite Sent.” Below that, the student is reminded that they can track and manage their FAFSA form and contributors by selecting the “View Status” button.">
            <a:extLst>
              <a:ext uri="{FF2B5EF4-FFF2-40B4-BE49-F238E27FC236}">
                <a16:creationId xmlns:a16="http://schemas.microsoft.com/office/drawing/2014/main" id="{A7EEC8FD-10FB-430C-ABC8-7585155F62EF}"/>
              </a:ext>
            </a:extLst>
          </p:cNvPr>
          <p:cNvPicPr>
            <a:picLocks noChangeAspect="1"/>
          </p:cNvPicPr>
          <p:nvPr/>
        </p:nvPicPr>
        <p:blipFill>
          <a:blip r:embed="rId3"/>
          <a:stretch>
            <a:fillRect/>
          </a:stretch>
        </p:blipFill>
        <p:spPr>
          <a:xfrm>
            <a:off x="2726670" y="1687439"/>
            <a:ext cx="5704652" cy="3888790"/>
          </a:xfrm>
          <a:prstGeom prst="rect">
            <a:avLst/>
          </a:prstGeom>
          <a:ln>
            <a:solidFill>
              <a:schemeClr val="tx1"/>
            </a:solidFill>
          </a:ln>
        </p:spPr>
      </p:pic>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Your Part of the FAFSA is Complete!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pic>
        <p:nvPicPr>
          <p:cNvPr id="11" name="Picture 10">
            <a:extLst>
              <a:ext uri="{FF2B5EF4-FFF2-40B4-BE49-F238E27FC236}">
                <a16:creationId xmlns:a16="http://schemas.microsoft.com/office/drawing/2014/main" id="{1E9B6946-BDBC-472A-AE18-FB16F08C10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2380" y="3903786"/>
            <a:ext cx="729205" cy="553060"/>
          </a:xfrm>
          <a:prstGeom prst="rect">
            <a:avLst/>
          </a:prstGeom>
        </p:spPr>
      </p:pic>
      <p:pic>
        <p:nvPicPr>
          <p:cNvPr id="12" name="Picture 11">
            <a:extLst>
              <a:ext uri="{FF2B5EF4-FFF2-40B4-BE49-F238E27FC236}">
                <a16:creationId xmlns:a16="http://schemas.microsoft.com/office/drawing/2014/main" id="{BB3C82CB-E10F-4770-B3FA-8902F0C34E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4780" y="4677508"/>
            <a:ext cx="1067989" cy="693733"/>
          </a:xfrm>
          <a:prstGeom prst="rect">
            <a:avLst/>
          </a:prstGeom>
        </p:spPr>
      </p:pic>
    </p:spTree>
    <p:extLst>
      <p:ext uri="{BB962C8B-B14F-4D97-AF65-F5344CB8AC3E}">
        <p14:creationId xmlns:p14="http://schemas.microsoft.com/office/powerpoint/2010/main" val="127732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5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Parent Email</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381000" y="1416049"/>
            <a:ext cx="5984987" cy="4923741"/>
          </a:xfrm>
        </p:spPr>
        <p:txBody>
          <a:bodyPr>
            <a:normAutofit/>
          </a:bodyPr>
          <a:lstStyle/>
          <a:p>
            <a:pPr marL="0" indent="0">
              <a:lnSpc>
                <a:spcPct val="110000"/>
              </a:lnSpc>
              <a:buNone/>
            </a:pPr>
            <a:r>
              <a:rPr lang="en-US" dirty="0">
                <a:latin typeface="Arial" panose="020B0604020202020204" pitchFamily="34" charset="0"/>
                <a:cs typeface="Arial" panose="020B0604020202020204" pitchFamily="34" charset="0"/>
              </a:rPr>
              <a:t>When you </a:t>
            </a:r>
            <a:r>
              <a:rPr lang="en-US" b="1" dirty="0">
                <a:latin typeface="Arial" panose="020B0604020202020204" pitchFamily="34" charset="0"/>
                <a:cs typeface="Arial" panose="020B0604020202020204" pitchFamily="34" charset="0"/>
              </a:rPr>
              <a:t>invite your parents </a:t>
            </a:r>
            <a:r>
              <a:rPr lang="en-US" dirty="0">
                <a:latin typeface="Arial" panose="020B0604020202020204" pitchFamily="34" charset="0"/>
                <a:cs typeface="Arial" panose="020B0604020202020204" pitchFamily="34" charset="0"/>
              </a:rPr>
              <a:t>to contribute their information, they will receive an email that looks like this.</a:t>
            </a:r>
          </a:p>
          <a:p>
            <a:pPr marL="285750" indent="-285750">
              <a:lnSpc>
                <a:spcPct val="110000"/>
              </a:lnSpc>
            </a:pPr>
            <a:endParaRPr lang="en-US" dirty="0">
              <a:latin typeface="Arial" panose="020B0604020202020204" pitchFamily="34" charset="0"/>
              <a:cs typeface="Arial" panose="020B0604020202020204" pitchFamily="34" charset="0"/>
            </a:endParaRPr>
          </a:p>
          <a:p>
            <a:pPr marL="0" indent="0">
              <a:lnSpc>
                <a:spcPct val="110000"/>
              </a:lnSpc>
              <a:buNone/>
            </a:pPr>
            <a:r>
              <a:rPr lang="en-US" dirty="0">
                <a:latin typeface="Arial" panose="020B0604020202020204" pitchFamily="34" charset="0"/>
                <a:cs typeface="Arial" panose="020B0604020202020204" pitchFamily="34" charset="0"/>
              </a:rPr>
              <a:t>When they click ‘Log In’, they will be taken to StudentAid.gov, where they’ll be able to enter their username and password and </a:t>
            </a:r>
            <a:r>
              <a:rPr lang="en-US" b="1" dirty="0">
                <a:latin typeface="Arial" panose="020B0604020202020204" pitchFamily="34" charset="0"/>
                <a:cs typeface="Arial" panose="020B0604020202020204" pitchFamily="34" charset="0"/>
              </a:rPr>
              <a:t>start their part of the application</a:t>
            </a:r>
            <a:r>
              <a:rPr lang="en-US" dirty="0">
                <a:latin typeface="Arial" panose="020B0604020202020204" pitchFamily="34" charset="0"/>
                <a:cs typeface="Arial" panose="020B0604020202020204" pitchFamily="34" charset="0"/>
              </a:rPr>
              <a:t>.</a:t>
            </a:r>
          </a:p>
          <a:p>
            <a:pPr marL="0" indent="0">
              <a:lnSpc>
                <a:spcPct val="110000"/>
              </a:lnSpc>
              <a:spcBef>
                <a:spcPts val="0"/>
              </a:spcBef>
              <a:buNone/>
            </a:pPr>
            <a:endParaRPr lang="en-US" dirty="0">
              <a:latin typeface="Arial" panose="020B0604020202020204" pitchFamily="34" charset="0"/>
              <a:cs typeface="Arial" panose="020B0604020202020204" pitchFamily="34" charset="0"/>
            </a:endParaRPr>
          </a:p>
        </p:txBody>
      </p:sp>
      <p:pic>
        <p:nvPicPr>
          <p:cNvPr id="10" name="Picture 9" descr="Screenshot of the email request sent to the parent contributor listed on the FAFSA form. The student’s name is included in the email headline. The email text reminds the parent of the importance of providing their information, but that completing their section of the FAFSA form does not make them financially responsible. Additional text informs the parent that they will need an account username and password (FSA ID) to log in and complete this request. Below that, there is a button the parent can select to “Get Started.”">
            <a:extLst>
              <a:ext uri="{FF2B5EF4-FFF2-40B4-BE49-F238E27FC236}">
                <a16:creationId xmlns:a16="http://schemas.microsoft.com/office/drawing/2014/main" id="{139893F4-A443-418E-AC90-6AEA89ACB8BC}"/>
              </a:ext>
            </a:extLst>
          </p:cNvPr>
          <p:cNvPicPr>
            <a:picLocks noChangeAspect="1"/>
          </p:cNvPicPr>
          <p:nvPr/>
        </p:nvPicPr>
        <p:blipFill>
          <a:blip r:embed="rId4"/>
          <a:stretch>
            <a:fillRect/>
          </a:stretch>
        </p:blipFill>
        <p:spPr>
          <a:xfrm>
            <a:off x="6556537" y="867731"/>
            <a:ext cx="2612699" cy="4912160"/>
          </a:xfrm>
          <a:prstGeom prst="rect">
            <a:avLst/>
          </a:prstGeom>
          <a:ln>
            <a:solidFill>
              <a:schemeClr val="tx1"/>
            </a:solidFill>
          </a:ln>
          <a:effectLst>
            <a:outerShdw blurRad="63500" sx="102000" sy="102000" algn="ctr" rotWithShape="0">
              <a:prstClr val="black">
                <a:alpha val="40000"/>
              </a:prstClr>
            </a:outerShdw>
          </a:effectLst>
        </p:spPr>
      </p:pic>
      <p:pic>
        <p:nvPicPr>
          <p:cNvPr id="11" name="Picture 10" descr="Screenshot continuation of the email request sent to the parent contributor listed on the FAFSA form. The parent is reminded that they should complete their section of the FAFSA form as soon as possible. Below that, a banner informs the parent of how they can find help if they are unable to locate the student’s FAFSA form.">
            <a:extLst>
              <a:ext uri="{FF2B5EF4-FFF2-40B4-BE49-F238E27FC236}">
                <a16:creationId xmlns:a16="http://schemas.microsoft.com/office/drawing/2014/main" id="{1B0AFB38-4724-4848-9ED8-F6357C553D78}"/>
              </a:ext>
            </a:extLst>
          </p:cNvPr>
          <p:cNvPicPr>
            <a:picLocks noChangeAspect="1"/>
          </p:cNvPicPr>
          <p:nvPr/>
        </p:nvPicPr>
        <p:blipFill>
          <a:blip r:embed="rId5"/>
          <a:stretch>
            <a:fillRect/>
          </a:stretch>
        </p:blipFill>
        <p:spPr>
          <a:xfrm>
            <a:off x="9379224" y="867732"/>
            <a:ext cx="2435864" cy="4912160"/>
          </a:xfrm>
          <a:prstGeom prst="rect">
            <a:avLst/>
          </a:prstGeom>
          <a:ln>
            <a:solidFill>
              <a:schemeClr val="tx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900939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D310-5748-43E4-B196-0D5B0290F3C8}"/>
              </a:ext>
            </a:extLst>
          </p:cNvPr>
          <p:cNvSpPr>
            <a:spLocks noGrp="1"/>
          </p:cNvSpPr>
          <p:nvPr>
            <p:ph type="title"/>
          </p:nvPr>
        </p:nvSpPr>
        <p:spPr>
          <a:xfrm>
            <a:off x="294190" y="365125"/>
            <a:ext cx="10515600" cy="1325563"/>
          </a:xfrm>
        </p:spPr>
        <p:txBody>
          <a:bodyPr/>
          <a:lstStyle/>
          <a:p>
            <a:r>
              <a:rPr lang="en-US" b="1" dirty="0"/>
              <a:t>Parent Logs In to FAFSA.gov</a:t>
            </a:r>
          </a:p>
        </p:txBody>
      </p:sp>
      <p:pic>
        <p:nvPicPr>
          <p:cNvPr id="4" name="Content Placeholder 3" descr="Screenshot of the Log In page. Textboxes ask the parent to enter their FSA ID username, email, or phone number and their password. There is a button to “Log In,” or the parent can select one of four text hyperlinks: “Create an Account,” “Forgot My Username,” “Forgot My Password,” or “Help Me Log In to My Account.” ">
            <a:extLst>
              <a:ext uri="{FF2B5EF4-FFF2-40B4-BE49-F238E27FC236}">
                <a16:creationId xmlns:a16="http://schemas.microsoft.com/office/drawing/2014/main" id="{8790AC2A-91A5-40BF-B638-C1F7861B2E8F}"/>
              </a:ext>
            </a:extLst>
          </p:cNvPr>
          <p:cNvPicPr>
            <a:picLocks noGrp="1" noChangeAspect="1"/>
          </p:cNvPicPr>
          <p:nvPr>
            <p:ph idx="1"/>
          </p:nvPr>
        </p:nvPicPr>
        <p:blipFill>
          <a:blip r:embed="rId3"/>
          <a:stretch>
            <a:fillRect/>
          </a:stretch>
        </p:blipFill>
        <p:spPr>
          <a:xfrm>
            <a:off x="6488753" y="1810991"/>
            <a:ext cx="5131827" cy="3902676"/>
          </a:xfrm>
          <a:prstGeom prst="rect">
            <a:avLst/>
          </a:prstGeom>
          <a:ln w="12700">
            <a:noFill/>
          </a:ln>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DB6E9430-2A96-458B-87F9-7C6399576DA5}"/>
              </a:ext>
            </a:extLst>
          </p:cNvPr>
          <p:cNvSpPr txBox="1"/>
          <p:nvPr/>
        </p:nvSpPr>
        <p:spPr>
          <a:xfrm>
            <a:off x="8067040" y="3891280"/>
            <a:ext cx="1381760" cy="603012"/>
          </a:xfrm>
          <a:prstGeom prst="rect">
            <a:avLst/>
          </a:prstGeom>
          <a:noFill/>
        </p:spPr>
        <p:txBody>
          <a:bodyPr wrap="square" rtlCol="0">
            <a:spAutoFit/>
          </a:bodyPr>
          <a:lstStyle/>
          <a:p>
            <a:endParaRPr lang="en-US" dirty="0"/>
          </a:p>
        </p:txBody>
      </p:sp>
      <p:pic>
        <p:nvPicPr>
          <p:cNvPr id="12" name="Picture 11" descr="Screenshot of the Free Application for Federal Student Aid (FAFSA) form landing page. Buttons display the option to “Start a 2025-25 FAFSA Form” or “Edit a 2025-26 Form or Accept an Invitation.&quot; &quot;Accept an Invitation&quot; is circled.">
            <a:extLst>
              <a:ext uri="{FF2B5EF4-FFF2-40B4-BE49-F238E27FC236}">
                <a16:creationId xmlns:a16="http://schemas.microsoft.com/office/drawing/2014/main" id="{8015895D-E015-4431-8A2C-9189DE10D470}"/>
              </a:ext>
            </a:extLst>
          </p:cNvPr>
          <p:cNvPicPr>
            <a:picLocks noChangeAspect="1"/>
          </p:cNvPicPr>
          <p:nvPr/>
        </p:nvPicPr>
        <p:blipFill>
          <a:blip r:embed="rId4"/>
          <a:stretch>
            <a:fillRect/>
          </a:stretch>
        </p:blipFill>
        <p:spPr>
          <a:xfrm>
            <a:off x="420898" y="2474977"/>
            <a:ext cx="5528262" cy="2273798"/>
          </a:xfrm>
          <a:prstGeom prst="rect">
            <a:avLst/>
          </a:prstGeom>
          <a:effectLst>
            <a:outerShdw blurRad="63500" sx="102000" sy="102000" algn="ctr" rotWithShape="0">
              <a:prstClr val="black">
                <a:alpha val="40000"/>
              </a:prstClr>
            </a:outerShdw>
          </a:effectLst>
        </p:spPr>
      </p:pic>
      <p:pic>
        <p:nvPicPr>
          <p:cNvPr id="13" name="Picture 12">
            <a:extLst>
              <a:ext uri="{FF2B5EF4-FFF2-40B4-BE49-F238E27FC236}">
                <a16:creationId xmlns:a16="http://schemas.microsoft.com/office/drawing/2014/main" id="{BA8DCF45-F5D0-47CF-BD41-8A958D1A6D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9344" y="3767328"/>
            <a:ext cx="1133856" cy="231648"/>
          </a:xfrm>
          <a:prstGeom prst="rect">
            <a:avLst/>
          </a:prstGeom>
        </p:spPr>
      </p:pic>
    </p:spTree>
    <p:extLst>
      <p:ext uri="{BB962C8B-B14F-4D97-AF65-F5344CB8AC3E}">
        <p14:creationId xmlns:p14="http://schemas.microsoft.com/office/powerpoint/2010/main" val="166827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ACFF5-0054-4578-9CB0-21F5F693901F}"/>
              </a:ext>
            </a:extLst>
          </p:cNvPr>
          <p:cNvSpPr>
            <a:spLocks noGrp="1"/>
          </p:cNvSpPr>
          <p:nvPr>
            <p:ph type="title"/>
          </p:nvPr>
        </p:nvSpPr>
        <p:spPr>
          <a:xfrm>
            <a:off x="190017" y="365125"/>
            <a:ext cx="10515600" cy="1325563"/>
          </a:xfrm>
        </p:spPr>
        <p:txBody>
          <a:bodyPr/>
          <a:lstStyle/>
          <a:p>
            <a:r>
              <a:rPr lang="en-US" b="1" dirty="0"/>
              <a:t>Parent Role and Confirmation</a:t>
            </a:r>
          </a:p>
        </p:txBody>
      </p:sp>
      <p:pic>
        <p:nvPicPr>
          <p:cNvPr id="4" name="Content Placeholder 3" descr="Screenshot of the parent completion page, which informs the parent that the FAFSA form is now complete. The parent is reminded that they can track and manage the student’s FAFSA form in the “My Activity” section of their StudentAid.gov account. There’s a button that the parent can use to “View Status.” Below that, the parent is given information on what happens next. This includes a confirmation email, one to three days for FAFSA form processing, and direct communication coming from the student’s school(s).  ">
            <a:extLst>
              <a:ext uri="{FF2B5EF4-FFF2-40B4-BE49-F238E27FC236}">
                <a16:creationId xmlns:a16="http://schemas.microsoft.com/office/drawing/2014/main" id="{8EA1FA69-80AF-4D1D-89D4-DF12EB89331B}"/>
              </a:ext>
            </a:extLst>
          </p:cNvPr>
          <p:cNvPicPr>
            <a:picLocks noGrp="1" noChangeAspect="1"/>
          </p:cNvPicPr>
          <p:nvPr>
            <p:ph idx="1"/>
          </p:nvPr>
        </p:nvPicPr>
        <p:blipFill>
          <a:blip r:embed="rId3"/>
          <a:stretch>
            <a:fillRect/>
          </a:stretch>
        </p:blipFill>
        <p:spPr>
          <a:xfrm>
            <a:off x="6401780" y="1825626"/>
            <a:ext cx="5185566" cy="4351338"/>
          </a:xfrm>
          <a:prstGeom prst="rect">
            <a:avLst/>
          </a:prstGeom>
          <a:ln>
            <a:noFill/>
          </a:ln>
          <a:effectLst>
            <a:outerShdw blurRad="63500" sx="102000" sy="102000" algn="ctr" rotWithShape="0">
              <a:prstClr val="black">
                <a:alpha val="40000"/>
              </a:prstClr>
            </a:outerShdw>
          </a:effectLst>
        </p:spPr>
      </p:pic>
      <p:pic>
        <p:nvPicPr>
          <p:cNvPr id="6" name="Picture 5" descr="Screenshot of the Welcome to the FAFSA Form section, which instructs the student to select the role for completing the form: “Student” or “Parent.” &quot;Student&quot; is crossed out, and &quot;Parent&quot; has been selected.">
            <a:extLst>
              <a:ext uri="{FF2B5EF4-FFF2-40B4-BE49-F238E27FC236}">
                <a16:creationId xmlns:a16="http://schemas.microsoft.com/office/drawing/2014/main" id="{64694EEA-3B3A-4F6C-841A-2C4BA3938E94}"/>
              </a:ext>
            </a:extLst>
          </p:cNvPr>
          <p:cNvPicPr>
            <a:picLocks noChangeAspect="1"/>
          </p:cNvPicPr>
          <p:nvPr/>
        </p:nvPicPr>
        <p:blipFill>
          <a:blip r:embed="rId4"/>
          <a:stretch>
            <a:fillRect/>
          </a:stretch>
        </p:blipFill>
        <p:spPr>
          <a:xfrm>
            <a:off x="573818" y="2349856"/>
            <a:ext cx="5103173" cy="281076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D8EDFE21-FC98-49F1-B5D7-F72D9FE882A9}"/>
              </a:ext>
            </a:extLst>
          </p:cNvPr>
          <p:cNvSpPr txBox="1"/>
          <p:nvPr/>
        </p:nvSpPr>
        <p:spPr>
          <a:xfrm>
            <a:off x="1962885" y="3810000"/>
            <a:ext cx="711200" cy="769441"/>
          </a:xfrm>
          <a:prstGeom prst="rect">
            <a:avLst/>
          </a:prstGeom>
          <a:noFill/>
        </p:spPr>
        <p:txBody>
          <a:bodyPr wrap="square" rtlCol="0">
            <a:spAutoFit/>
          </a:bodyPr>
          <a:lstStyle/>
          <a:p>
            <a:r>
              <a:rPr lang="en-US" sz="4400" dirty="0">
                <a:solidFill>
                  <a:srgbClr val="C00000"/>
                </a:solidFill>
                <a:sym typeface="Webdings" panose="05030102010509060703" pitchFamily="18" charset="2"/>
              </a:rPr>
              <a:t></a:t>
            </a:r>
            <a:endParaRPr lang="en-US" sz="4400" dirty="0">
              <a:solidFill>
                <a:srgbClr val="C00000"/>
              </a:solidFill>
            </a:endParaRPr>
          </a:p>
        </p:txBody>
      </p:sp>
      <p:sp>
        <p:nvSpPr>
          <p:cNvPr id="8" name="TextBox 7">
            <a:extLst>
              <a:ext uri="{FF2B5EF4-FFF2-40B4-BE49-F238E27FC236}">
                <a16:creationId xmlns:a16="http://schemas.microsoft.com/office/drawing/2014/main" id="{33F53361-BDC0-46FE-91F3-6FCC3186F3BB}"/>
              </a:ext>
            </a:extLst>
          </p:cNvPr>
          <p:cNvSpPr txBox="1"/>
          <p:nvPr/>
        </p:nvSpPr>
        <p:spPr>
          <a:xfrm>
            <a:off x="3436967" y="4083878"/>
            <a:ext cx="277640" cy="276999"/>
          </a:xfrm>
          <a:prstGeom prst="rect">
            <a:avLst/>
          </a:prstGeom>
          <a:noFill/>
        </p:spPr>
        <p:txBody>
          <a:bodyPr wrap="none" rtlCol="0">
            <a:spAutoFit/>
          </a:bodyPr>
          <a:lstStyle/>
          <a:p>
            <a:r>
              <a:rPr lang="en-US" sz="1200" dirty="0">
                <a:solidFill>
                  <a:schemeClr val="accent1"/>
                </a:solidFill>
              </a:rPr>
              <a:t>●</a:t>
            </a:r>
          </a:p>
        </p:txBody>
      </p:sp>
      <p:sp>
        <p:nvSpPr>
          <p:cNvPr id="3" name="TextBox 2">
            <a:extLst>
              <a:ext uri="{FF2B5EF4-FFF2-40B4-BE49-F238E27FC236}">
                <a16:creationId xmlns:a16="http://schemas.microsoft.com/office/drawing/2014/main" id="{EA09F4ED-9334-4E42-AD57-AE5775445D2A}"/>
              </a:ext>
            </a:extLst>
          </p:cNvPr>
          <p:cNvSpPr txBox="1"/>
          <p:nvPr/>
        </p:nvSpPr>
        <p:spPr>
          <a:xfrm>
            <a:off x="3398874" y="4017488"/>
            <a:ext cx="1244761" cy="409777"/>
          </a:xfrm>
          <a:prstGeom prst="rect">
            <a:avLst/>
          </a:prstGeom>
          <a:noFill/>
          <a:ln>
            <a:solidFill>
              <a:srgbClr val="00A1DA"/>
            </a:solidFill>
          </a:ln>
        </p:spPr>
        <p:txBody>
          <a:bodyPr wrap="square" rtlCol="0">
            <a:spAutoFit/>
          </a:bodyPr>
          <a:lstStyle/>
          <a:p>
            <a:endParaRPr lang="en-US" dirty="0"/>
          </a:p>
        </p:txBody>
      </p:sp>
    </p:spTree>
    <p:extLst>
      <p:ext uri="{BB962C8B-B14F-4D97-AF65-F5344CB8AC3E}">
        <p14:creationId xmlns:p14="http://schemas.microsoft.com/office/powerpoint/2010/main" val="10243051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EE8C83C-B0BD-4AF1-95AF-02343D702072}"/>
              </a:ext>
            </a:extLst>
          </p:cNvPr>
          <p:cNvSpPr>
            <a:spLocks noGrp="1"/>
          </p:cNvSpPr>
          <p:nvPr>
            <p:ph type="title"/>
          </p:nvPr>
        </p:nvSpPr>
        <p:spPr>
          <a:xfrm>
            <a:off x="271018" y="216408"/>
            <a:ext cx="10140950" cy="2636520"/>
          </a:xfrm>
          <a:solidFill>
            <a:srgbClr val="E4BFEB"/>
          </a:solidFill>
        </p:spPr>
        <p:txBody>
          <a:bodyPr>
            <a:normAutofit/>
          </a:bodyPr>
          <a:lstStyle/>
          <a:p>
            <a:r>
              <a:rPr lang="en-US" sz="8000" b="1" dirty="0">
                <a:solidFill>
                  <a:srgbClr val="3B6FBA"/>
                </a:solidFill>
                <a:ea typeface="+mn-ea"/>
              </a:rPr>
              <a:t>Introduction to Financial Aid</a:t>
            </a:r>
          </a:p>
        </p:txBody>
      </p:sp>
      <p:pic>
        <p:nvPicPr>
          <p:cNvPr id="43" name="Picture 42">
            <a:extLst>
              <a:ext uri="{FF2B5EF4-FFF2-40B4-BE49-F238E27FC236}">
                <a16:creationId xmlns:a16="http://schemas.microsoft.com/office/drawing/2014/main" id="{7BD370EA-3304-4546-B5E3-89E5E202DCC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78" y="6124103"/>
            <a:ext cx="1856232" cy="441571"/>
          </a:xfrm>
          <a:prstGeom prst="rect">
            <a:avLst/>
          </a:prstGeom>
        </p:spPr>
      </p:pic>
      <p:sp>
        <p:nvSpPr>
          <p:cNvPr id="45" name="Title 9">
            <a:extLst>
              <a:ext uri="{FF2B5EF4-FFF2-40B4-BE49-F238E27FC236}">
                <a16:creationId xmlns:a16="http://schemas.microsoft.com/office/drawing/2014/main" id="{4AC04855-F886-4196-9230-53F0772AD816}"/>
              </a:ext>
            </a:extLst>
          </p:cNvPr>
          <p:cNvSpPr txBox="1">
            <a:spLocks/>
          </p:cNvSpPr>
          <p:nvPr/>
        </p:nvSpPr>
        <p:spPr>
          <a:xfrm>
            <a:off x="266573" y="216408"/>
            <a:ext cx="10140950" cy="2636520"/>
          </a:xfrm>
          <a:prstGeom prst="rect">
            <a:avLst/>
          </a:prstGeom>
          <a:solidFill>
            <a:srgbClr val="E4BFEB"/>
          </a:solidFill>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r>
              <a:rPr lang="en-US" sz="8000" b="1" dirty="0">
                <a:solidFill>
                  <a:srgbClr val="3B6FBA"/>
                </a:solidFill>
                <a:ea typeface="+mn-ea"/>
              </a:rPr>
              <a:t>Introduction to Financial Aid</a:t>
            </a:r>
          </a:p>
        </p:txBody>
      </p:sp>
      <p:pic>
        <p:nvPicPr>
          <p:cNvPr id="46" name="Picture 45">
            <a:extLst>
              <a:ext uri="{FF2B5EF4-FFF2-40B4-BE49-F238E27FC236}">
                <a16:creationId xmlns:a16="http://schemas.microsoft.com/office/drawing/2014/main" id="{C722784F-8109-4445-9E38-D5AF92BA1B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33" y="6124103"/>
            <a:ext cx="1856232" cy="441571"/>
          </a:xfrm>
          <a:prstGeom prst="rect">
            <a:avLst/>
          </a:prstGeom>
        </p:spPr>
      </p:pic>
      <p:sp>
        <p:nvSpPr>
          <p:cNvPr id="9" name="Rectangle 8">
            <a:extLst>
              <a:ext uri="{FF2B5EF4-FFF2-40B4-BE49-F238E27FC236}">
                <a16:creationId xmlns:a16="http://schemas.microsoft.com/office/drawing/2014/main" id="{42247E2B-FC48-4546-B6FC-B7BA4805F32C}"/>
              </a:ext>
              <a:ext uri="{C183D7F6-B498-43B3-948B-1728B52AA6E4}">
                <adec:decorative xmlns:adec="http://schemas.microsoft.com/office/drawing/2017/decorative" val="1"/>
              </a:ext>
            </a:extLst>
          </p:cNvPr>
          <p:cNvSpPr/>
          <p:nvPr/>
        </p:nvSpPr>
        <p:spPr>
          <a:xfrm>
            <a:off x="-1" y="0"/>
            <a:ext cx="12192001" cy="6870519"/>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DD6E142-04C1-4781-9EE8-EB4C32F1400F}"/>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7744"/>
          <a:stretch/>
        </p:blipFill>
        <p:spPr>
          <a:xfrm>
            <a:off x="-1" y="2596896"/>
            <a:ext cx="5757181" cy="4261104"/>
          </a:xfrm>
          <a:prstGeom prst="rect">
            <a:avLst/>
          </a:prstGeom>
        </p:spPr>
      </p:pic>
      <p:pic>
        <p:nvPicPr>
          <p:cNvPr id="13" name="Picture 12">
            <a:extLst>
              <a:ext uri="{FF2B5EF4-FFF2-40B4-BE49-F238E27FC236}">
                <a16:creationId xmlns:a16="http://schemas.microsoft.com/office/drawing/2014/main" id="{1DB55C98-057A-4979-8FAF-1FA7D1ED6599}"/>
              </a:ext>
              <a:ext uri="{C183D7F6-B498-43B3-948B-1728B52AA6E4}">
                <adec:decorative xmlns:adec="http://schemas.microsoft.com/office/drawing/2017/decorative" val="1"/>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126614" y="5817983"/>
            <a:ext cx="3497809" cy="832078"/>
          </a:xfrm>
          <a:prstGeom prst="rect">
            <a:avLst/>
          </a:prstGeom>
        </p:spPr>
      </p:pic>
      <p:sp>
        <p:nvSpPr>
          <p:cNvPr id="14" name="Rectangle 13">
            <a:extLst>
              <a:ext uri="{FF2B5EF4-FFF2-40B4-BE49-F238E27FC236}">
                <a16:creationId xmlns:a16="http://schemas.microsoft.com/office/drawing/2014/main" id="{72F390E3-B2A4-41B9-947B-1141EB4BA311}"/>
              </a:ext>
            </a:extLst>
          </p:cNvPr>
          <p:cNvSpPr/>
          <p:nvPr/>
        </p:nvSpPr>
        <p:spPr>
          <a:xfrm>
            <a:off x="2254133" y="379196"/>
            <a:ext cx="9471889" cy="349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6600" b="1" dirty="0">
                <a:solidFill>
                  <a:srgbClr val="3B6FBA"/>
                </a:solidFill>
                <a:latin typeface="Arial" panose="020B0604020202020204" pitchFamily="34" charset="0"/>
                <a:cs typeface="Arial" panose="020B0604020202020204" pitchFamily="34" charset="0"/>
              </a:rPr>
              <a:t>What’s Next?</a:t>
            </a:r>
          </a:p>
          <a:p>
            <a:pPr algn="r"/>
            <a:endParaRPr lang="en-US" sz="6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3186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shot of the top part of a FAFSA Submission Summary, which informs the student the date their FAFSA form was submitted, the day it was processed, and their data release number. The&quot; Print FAFSA Submission Summary&quot; link and Data Release Number are circled. Below that, the student can view their eligibility overview, FAFSA answers, their school information, and next steps.">
            <a:extLst>
              <a:ext uri="{FF2B5EF4-FFF2-40B4-BE49-F238E27FC236}">
                <a16:creationId xmlns:a16="http://schemas.microsoft.com/office/drawing/2014/main" id="{B3C847B8-3C9F-4DBE-AC9D-E4EEE950D28B}"/>
              </a:ext>
            </a:extLst>
          </p:cNvPr>
          <p:cNvPicPr>
            <a:picLocks noChangeAspect="1"/>
          </p:cNvPicPr>
          <p:nvPr/>
        </p:nvPicPr>
        <p:blipFill>
          <a:blip r:embed="rId3"/>
          <a:stretch>
            <a:fillRect/>
          </a:stretch>
        </p:blipFill>
        <p:spPr>
          <a:xfrm>
            <a:off x="683925" y="1247104"/>
            <a:ext cx="10755691" cy="2619213"/>
          </a:xfrm>
          <a:prstGeom prst="rect">
            <a:avLst/>
          </a:prstGeom>
          <a:ln>
            <a:noFill/>
          </a:ln>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What’s Next?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186042" y="4389376"/>
            <a:ext cx="10515600" cy="2337497"/>
          </a:xfrm>
        </p:spPr>
        <p:txBody>
          <a:bodyPr>
            <a:normAutofit lnSpcReduction="10000"/>
          </a:bodyPr>
          <a:lstStyle/>
          <a:p>
            <a:pPr marL="0" indent="0">
              <a:buNone/>
            </a:pPr>
            <a:r>
              <a:rPr lang="en-US" b="1" dirty="0">
                <a:cs typeface="Arial" panose="020B0604020202020204" pitchFamily="34" charset="0"/>
              </a:rPr>
              <a:t>Read all sections </a:t>
            </a:r>
            <a:r>
              <a:rPr lang="en-US" dirty="0">
                <a:cs typeface="Arial" panose="020B0604020202020204" pitchFamily="34" charset="0"/>
              </a:rPr>
              <a:t>and make any corrections necessary</a:t>
            </a:r>
          </a:p>
          <a:p>
            <a:pPr marL="285750" indent="-285750"/>
            <a:endParaRPr lang="en-US" dirty="0">
              <a:cs typeface="Arial" panose="020B0604020202020204" pitchFamily="34" charset="0"/>
            </a:endParaRPr>
          </a:p>
          <a:p>
            <a:pPr marL="0" indent="0">
              <a:buNone/>
            </a:pPr>
            <a:r>
              <a:rPr lang="en-US" dirty="0">
                <a:cs typeface="Arial" panose="020B0604020202020204" pitchFamily="34" charset="0"/>
              </a:rPr>
              <a:t>Print a copy and </a:t>
            </a:r>
            <a:r>
              <a:rPr lang="en-US" b="1" dirty="0">
                <a:cs typeface="Arial" panose="020B0604020202020204" pitchFamily="34" charset="0"/>
              </a:rPr>
              <a:t>keep it in a safe place</a:t>
            </a:r>
          </a:p>
          <a:p>
            <a:pPr marL="285750" indent="-285750"/>
            <a:endParaRPr lang="en-US" dirty="0">
              <a:cs typeface="Arial" panose="020B0604020202020204" pitchFamily="34" charset="0"/>
            </a:endParaRPr>
          </a:p>
          <a:p>
            <a:pPr marL="0" indent="0">
              <a:buNone/>
            </a:pPr>
            <a:r>
              <a:rPr lang="en-US" dirty="0">
                <a:cs typeface="Arial" panose="020B0604020202020204" pitchFamily="34" charset="0"/>
              </a:rPr>
              <a:t>The </a:t>
            </a:r>
            <a:r>
              <a:rPr lang="en-US" b="1" dirty="0">
                <a:cs typeface="Arial" panose="020B0604020202020204" pitchFamily="34" charset="0"/>
              </a:rPr>
              <a:t>Data Release Number (DRN) </a:t>
            </a:r>
            <a:r>
              <a:rPr lang="en-US" dirty="0">
                <a:cs typeface="Arial" panose="020B0604020202020204" pitchFamily="34" charset="0"/>
              </a:rPr>
              <a:t>can be </a:t>
            </a:r>
            <a:r>
              <a:rPr lang="en-US">
                <a:cs typeface="Arial" panose="020B0604020202020204" pitchFamily="34" charset="0"/>
              </a:rPr>
              <a:t>very important</a:t>
            </a:r>
            <a:endParaRPr lang="en-US" dirty="0">
              <a:cs typeface="Arial" panose="020B0604020202020204" pitchFamily="34" charset="0"/>
            </a:endParaRPr>
          </a:p>
        </p:txBody>
      </p:sp>
      <p:pic>
        <p:nvPicPr>
          <p:cNvPr id="13" name="Picture 12">
            <a:extLst>
              <a:ext uri="{FF2B5EF4-FFF2-40B4-BE49-F238E27FC236}">
                <a16:creationId xmlns:a16="http://schemas.microsoft.com/office/drawing/2014/main" id="{30BD1A0C-B3F0-4652-978E-81D0656C70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3541" y="2454834"/>
            <a:ext cx="2006278" cy="809228"/>
          </a:xfrm>
          <a:prstGeom prst="rect">
            <a:avLst/>
          </a:prstGeom>
        </p:spPr>
      </p:pic>
      <p:pic>
        <p:nvPicPr>
          <p:cNvPr id="14" name="Picture 13">
            <a:extLst>
              <a:ext uri="{FF2B5EF4-FFF2-40B4-BE49-F238E27FC236}">
                <a16:creationId xmlns:a16="http://schemas.microsoft.com/office/drawing/2014/main" id="{91CA7319-C9E7-41BC-9BAF-0BAFC613E6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54548" y="1070595"/>
            <a:ext cx="2405576" cy="847658"/>
          </a:xfrm>
          <a:prstGeom prst="rect">
            <a:avLst/>
          </a:prstGeom>
        </p:spPr>
      </p:pic>
    </p:spTree>
    <p:extLst>
      <p:ext uri="{BB962C8B-B14F-4D97-AF65-F5344CB8AC3E}">
        <p14:creationId xmlns:p14="http://schemas.microsoft.com/office/powerpoint/2010/main" val="1795115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What’s Next?</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16158" y="3634450"/>
            <a:ext cx="11718667" cy="3233079"/>
          </a:xfrm>
        </p:spPr>
        <p:txBody>
          <a:bodyPr>
            <a:normAutofit fontScale="85000" lnSpcReduction="10000"/>
          </a:bodyPr>
          <a:lstStyle/>
          <a:p>
            <a:pPr marL="0" indent="0">
              <a:lnSpc>
                <a:spcPct val="120000"/>
              </a:lnSpc>
              <a:buNone/>
            </a:pPr>
            <a:r>
              <a:rPr lang="en-US" sz="3200" dirty="0">
                <a:latin typeface="Arial" panose="020B0604020202020204" pitchFamily="34" charset="0"/>
                <a:cs typeface="Arial" panose="020B0604020202020204" pitchFamily="34" charset="0"/>
              </a:rPr>
              <a:t>Financial aid offices at the schools you listed will receive your </a:t>
            </a:r>
            <a:r>
              <a:rPr lang="en-US" sz="3200" b="1" dirty="0">
                <a:latin typeface="Arial" panose="020B0604020202020204" pitchFamily="34" charset="0"/>
                <a:cs typeface="Arial" panose="020B0604020202020204" pitchFamily="34" charset="0"/>
              </a:rPr>
              <a:t>FAFSA data</a:t>
            </a:r>
          </a:p>
          <a:p>
            <a:pPr>
              <a:lnSpc>
                <a:spcPct val="120000"/>
              </a:lnSpc>
            </a:pPr>
            <a:endParaRPr lang="en-US" sz="1600" dirty="0">
              <a:latin typeface="Arial" panose="020B0604020202020204" pitchFamily="34" charset="0"/>
              <a:cs typeface="Arial" panose="020B0604020202020204" pitchFamily="34" charset="0"/>
            </a:endParaRPr>
          </a:p>
          <a:p>
            <a:pPr marL="0" indent="0">
              <a:lnSpc>
                <a:spcPct val="120000"/>
              </a:lnSpc>
              <a:buNone/>
            </a:pPr>
            <a:r>
              <a:rPr lang="en-US" sz="3200" dirty="0">
                <a:latin typeface="Arial" panose="020B0604020202020204" pitchFamily="34" charset="0"/>
                <a:cs typeface="Arial" panose="020B0604020202020204" pitchFamily="34" charset="0"/>
              </a:rPr>
              <a:t>They’ll use the </a:t>
            </a:r>
            <a:r>
              <a:rPr lang="en-US" sz="3200" b="1" dirty="0">
                <a:latin typeface="Arial" panose="020B0604020202020204" pitchFamily="34" charset="0"/>
                <a:cs typeface="Arial" panose="020B0604020202020204" pitchFamily="34" charset="0"/>
              </a:rPr>
              <a:t>Student Aid Index (SAI) </a:t>
            </a:r>
            <a:r>
              <a:rPr lang="en-US" sz="3200" dirty="0">
                <a:latin typeface="Arial" panose="020B0604020202020204" pitchFamily="34" charset="0"/>
                <a:cs typeface="Arial" panose="020B0604020202020204" pitchFamily="34" charset="0"/>
              </a:rPr>
              <a:t>to determine your ‘Financial Need’</a:t>
            </a:r>
          </a:p>
          <a:p>
            <a:pPr>
              <a:lnSpc>
                <a:spcPct val="120000"/>
              </a:lnSpc>
            </a:pPr>
            <a:endParaRPr lang="en-US" sz="1600" dirty="0">
              <a:latin typeface="Arial" panose="020B0604020202020204" pitchFamily="34" charset="0"/>
              <a:cs typeface="Arial" panose="020B0604020202020204" pitchFamily="34" charset="0"/>
            </a:endParaRPr>
          </a:p>
          <a:p>
            <a:pPr marL="0" indent="0">
              <a:lnSpc>
                <a:spcPct val="120000"/>
              </a:lnSpc>
              <a:buNone/>
            </a:pPr>
            <a:r>
              <a:rPr lang="en-US" sz="3200" dirty="0">
                <a:latin typeface="Arial" panose="020B0604020202020204" pitchFamily="34" charset="0"/>
                <a:cs typeface="Arial" panose="020B0604020202020204" pitchFamily="34" charset="0"/>
              </a:rPr>
              <a:t>They’ll prepare a </a:t>
            </a:r>
            <a:r>
              <a:rPr lang="en-US" sz="3200" b="1" dirty="0">
                <a:latin typeface="Arial" panose="020B0604020202020204" pitchFamily="34" charset="0"/>
                <a:cs typeface="Arial" panose="020B0604020202020204" pitchFamily="34" charset="0"/>
              </a:rPr>
              <a:t>Financial Aid Offer </a:t>
            </a:r>
            <a:r>
              <a:rPr lang="en-US" sz="3200" dirty="0">
                <a:latin typeface="Arial" panose="020B0604020202020204" pitchFamily="34" charset="0"/>
                <a:cs typeface="Arial" panose="020B0604020202020204" pitchFamily="34" charset="0"/>
              </a:rPr>
              <a:t>that will list the types and amounts of aid you will qualify for at their school</a:t>
            </a:r>
          </a:p>
          <a:p>
            <a:pPr>
              <a:lnSpc>
                <a:spcPct val="120000"/>
              </a:lnSpc>
              <a:spcBef>
                <a:spcPts val="0"/>
              </a:spcBef>
            </a:pPr>
            <a:endParaRPr lang="en-US" sz="3200" dirty="0">
              <a:latin typeface="Arial" panose="020B0604020202020204" pitchFamily="34" charset="0"/>
              <a:cs typeface="Arial" panose="020B0604020202020204" pitchFamily="34" charset="0"/>
            </a:endParaRPr>
          </a:p>
        </p:txBody>
      </p:sp>
      <p:pic>
        <p:nvPicPr>
          <p:cNvPr id="8" name="Picture 7" descr="Screenshot continuation of the eligibility overview tab of the FAFSA Submission Summary. The Student Aid Index for the student (circled) is displayed with a hyperlink for the student to learn “What does this mean?” ">
            <a:extLst>
              <a:ext uri="{FF2B5EF4-FFF2-40B4-BE49-F238E27FC236}">
                <a16:creationId xmlns:a16="http://schemas.microsoft.com/office/drawing/2014/main" id="{6CE914EE-FBB7-442A-A8D4-C55A9B850648}"/>
              </a:ext>
            </a:extLst>
          </p:cNvPr>
          <p:cNvPicPr>
            <a:picLocks noChangeAspect="1"/>
          </p:cNvPicPr>
          <p:nvPr/>
        </p:nvPicPr>
        <p:blipFill>
          <a:blip r:embed="rId4"/>
          <a:stretch>
            <a:fillRect/>
          </a:stretch>
        </p:blipFill>
        <p:spPr>
          <a:xfrm>
            <a:off x="2933989" y="1369185"/>
            <a:ext cx="6324021" cy="1809423"/>
          </a:xfrm>
          <a:prstGeom prst="rect">
            <a:avLst/>
          </a:prstGeom>
          <a:ln w="12700">
            <a:noFill/>
          </a:ln>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396C61F8-D93E-4759-93E6-1B0A11F112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52521" y="1857207"/>
            <a:ext cx="1262579" cy="562325"/>
          </a:xfrm>
          <a:prstGeom prst="rect">
            <a:avLst/>
          </a:prstGeom>
        </p:spPr>
      </p:pic>
    </p:spTree>
    <p:extLst>
      <p:ext uri="{BB962C8B-B14F-4D97-AF65-F5344CB8AC3E}">
        <p14:creationId xmlns:p14="http://schemas.microsoft.com/office/powerpoint/2010/main" val="23235025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Special Circumstances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16158" y="1315174"/>
            <a:ext cx="11699617" cy="4933915"/>
          </a:xfrm>
        </p:spPr>
        <p:txBody>
          <a:bodyPr>
            <a:normAutofit/>
          </a:bodyPr>
          <a:lstStyle/>
          <a:p>
            <a:pPr marL="0" indent="0">
              <a:buNone/>
            </a:pPr>
            <a:r>
              <a:rPr lang="en-US" sz="3200" dirty="0">
                <a:latin typeface="Arial" panose="020B0604020202020204" pitchFamily="34" charset="0"/>
                <a:cs typeface="Arial" panose="020B0604020202020204" pitchFamily="34" charset="0"/>
              </a:rPr>
              <a:t>If your family has experienced a </a:t>
            </a:r>
            <a:r>
              <a:rPr lang="en-US" sz="3200" b="1" dirty="0">
                <a:latin typeface="Arial" panose="020B0604020202020204" pitchFamily="34" charset="0"/>
                <a:cs typeface="Arial" panose="020B0604020202020204" pitchFamily="34" charset="0"/>
              </a:rPr>
              <a:t>loss of income </a:t>
            </a:r>
            <a:r>
              <a:rPr lang="en-US" sz="3200" dirty="0">
                <a:latin typeface="Arial" panose="020B0604020202020204" pitchFamily="34" charset="0"/>
                <a:cs typeface="Arial" panose="020B0604020202020204" pitchFamily="34" charset="0"/>
              </a:rPr>
              <a:t>since 2023, such as:</a:t>
            </a:r>
          </a:p>
          <a:p>
            <a:pPr lvl="1"/>
            <a:r>
              <a:rPr lang="en-US" sz="2800" dirty="0">
                <a:latin typeface="Arial" panose="020B0604020202020204" pitchFamily="34" charset="0"/>
                <a:cs typeface="Arial" panose="020B0604020202020204" pitchFamily="34" charset="0"/>
              </a:rPr>
              <a:t>Loss of job or reduction of hours</a:t>
            </a:r>
          </a:p>
          <a:p>
            <a:pPr lvl="1"/>
            <a:r>
              <a:rPr lang="en-US" sz="2800" dirty="0">
                <a:latin typeface="Arial" panose="020B0604020202020204" pitchFamily="34" charset="0"/>
                <a:cs typeface="Arial" panose="020B0604020202020204" pitchFamily="34" charset="0"/>
              </a:rPr>
              <a:t>Loss of income due to divorce, separation or death of parent</a:t>
            </a:r>
          </a:p>
          <a:p>
            <a:pPr lvl="1"/>
            <a:r>
              <a:rPr lang="en-US" sz="2800" dirty="0">
                <a:latin typeface="Arial" panose="020B0604020202020204" pitchFamily="34" charset="0"/>
                <a:cs typeface="Arial" panose="020B0604020202020204" pitchFamily="34" charset="0"/>
              </a:rPr>
              <a:t>Unusual medical expenses</a:t>
            </a:r>
          </a:p>
          <a:p>
            <a:pPr lvl="1"/>
            <a:r>
              <a:rPr lang="en-US" sz="2800" dirty="0">
                <a:latin typeface="Arial" panose="020B0604020202020204" pitchFamily="34" charset="0"/>
                <a:cs typeface="Arial" panose="020B0604020202020204" pitchFamily="34" charset="0"/>
              </a:rPr>
              <a:t>Larger income in 2023 that is not expected again</a:t>
            </a:r>
          </a:p>
          <a:p>
            <a:pPr marL="457200" lvl="1" indent="0">
              <a:buNone/>
            </a:pPr>
            <a:endParaRPr lang="en-US" sz="2800" dirty="0">
              <a:latin typeface="Arial" panose="020B0604020202020204" pitchFamily="34" charset="0"/>
              <a:cs typeface="Arial" panose="020B0604020202020204" pitchFamily="34" charset="0"/>
            </a:endParaRPr>
          </a:p>
          <a:p>
            <a:pPr marL="0" indent="0">
              <a:buNone/>
            </a:pPr>
            <a:r>
              <a:rPr lang="en-US" sz="3200" dirty="0">
                <a:latin typeface="Arial" panose="020B0604020202020204" pitchFamily="34" charset="0"/>
                <a:cs typeface="Arial" panose="020B0604020202020204" pitchFamily="34" charset="0"/>
              </a:rPr>
              <a:t>Discuss this with your financial aid office; it’s </a:t>
            </a:r>
            <a:r>
              <a:rPr lang="en-US" sz="3200" b="1" dirty="0">
                <a:latin typeface="Arial" panose="020B0604020202020204" pitchFamily="34" charset="0"/>
                <a:cs typeface="Arial" panose="020B0604020202020204" pitchFamily="34" charset="0"/>
              </a:rPr>
              <a:t>possible</a:t>
            </a:r>
            <a:r>
              <a:rPr lang="en-US" sz="3200" dirty="0">
                <a:latin typeface="Arial" panose="020B0604020202020204" pitchFamily="34" charset="0"/>
                <a:cs typeface="Arial" panose="020B0604020202020204" pitchFamily="34" charset="0"/>
              </a:rPr>
              <a:t> they can adjust your income level to represent your current circumstances; this is called a </a:t>
            </a:r>
            <a:r>
              <a:rPr lang="en-US" sz="3200" b="1" dirty="0">
                <a:latin typeface="Arial" panose="020B0604020202020204" pitchFamily="34" charset="0"/>
                <a:cs typeface="Arial" panose="020B0604020202020204" pitchFamily="34" charset="0"/>
              </a:rPr>
              <a:t>‘Professional Judgment’</a:t>
            </a:r>
            <a:r>
              <a:rPr lang="en-US" sz="3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808884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Financial Aid Offer</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16158" y="1629742"/>
            <a:ext cx="7327642" cy="5152084"/>
          </a:xfrm>
        </p:spPr>
        <p:txBody>
          <a:bodyPr>
            <a:normAutofit/>
          </a:bodyPr>
          <a:lstStyle/>
          <a:p>
            <a:pPr marL="0" indent="0">
              <a:buNone/>
            </a:pPr>
            <a:r>
              <a:rPr lang="en-US" dirty="0">
                <a:latin typeface="Arial" panose="020B0604020202020204" pitchFamily="34" charset="0"/>
                <a:cs typeface="Arial" panose="020B0604020202020204" pitchFamily="34" charset="0"/>
              </a:rPr>
              <a:t>Shows the total </a:t>
            </a:r>
            <a:r>
              <a:rPr lang="en-US" b="1" dirty="0">
                <a:latin typeface="Arial" panose="020B0604020202020204" pitchFamily="34" charset="0"/>
                <a:cs typeface="Arial" panose="020B0604020202020204" pitchFamily="34" charset="0"/>
              </a:rPr>
              <a:t>Cost of Attendance </a:t>
            </a:r>
            <a:r>
              <a:rPr lang="en-US" dirty="0">
                <a:latin typeface="Arial" panose="020B0604020202020204" pitchFamily="34" charset="0"/>
                <a:cs typeface="Arial" panose="020B0604020202020204" pitchFamily="34" charset="0"/>
              </a:rPr>
              <a:t>for one year at that institution</a:t>
            </a:r>
          </a:p>
          <a:p>
            <a:endParaRPr lang="en-US" sz="1600"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Shows the </a:t>
            </a:r>
            <a:r>
              <a:rPr lang="en-US" b="1" dirty="0">
                <a:latin typeface="Arial" panose="020B0604020202020204" pitchFamily="34" charset="0"/>
                <a:cs typeface="Arial" panose="020B0604020202020204" pitchFamily="34" charset="0"/>
              </a:rPr>
              <a:t>types and amounts of aid </a:t>
            </a:r>
            <a:r>
              <a:rPr lang="en-US" dirty="0">
                <a:latin typeface="Arial" panose="020B0604020202020204" pitchFamily="34" charset="0"/>
                <a:cs typeface="Arial" panose="020B0604020202020204" pitchFamily="34" charset="0"/>
              </a:rPr>
              <a:t>the student is eligible to receive</a:t>
            </a:r>
          </a:p>
          <a:p>
            <a:endParaRPr lang="en-US" sz="1600"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You’re </a:t>
            </a:r>
            <a:r>
              <a:rPr lang="en-US" b="1" dirty="0">
                <a:latin typeface="Arial" panose="020B0604020202020204" pitchFamily="34" charset="0"/>
                <a:cs typeface="Arial" panose="020B0604020202020204" pitchFamily="34" charset="0"/>
              </a:rPr>
              <a:t>not required to accept </a:t>
            </a:r>
            <a:r>
              <a:rPr lang="en-US" dirty="0">
                <a:latin typeface="Arial" panose="020B0604020202020204" pitchFamily="34" charset="0"/>
                <a:cs typeface="Arial" panose="020B0604020202020204" pitchFamily="34" charset="0"/>
              </a:rPr>
              <a:t>all of the aid that’s offered</a:t>
            </a:r>
          </a:p>
          <a:p>
            <a:endParaRPr lang="en-US" sz="1600"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Know the </a:t>
            </a:r>
            <a:r>
              <a:rPr lang="en-US" b="1" dirty="0">
                <a:latin typeface="Arial" panose="020B0604020202020204" pitchFamily="34" charset="0"/>
                <a:cs typeface="Arial" panose="020B0604020202020204" pitchFamily="34" charset="0"/>
              </a:rPr>
              <a:t>deadline to accept/decline </a:t>
            </a:r>
            <a:r>
              <a:rPr lang="en-US" dirty="0">
                <a:latin typeface="Arial" panose="020B0604020202020204" pitchFamily="34" charset="0"/>
                <a:cs typeface="Arial" panose="020B0604020202020204" pitchFamily="34" charset="0"/>
              </a:rPr>
              <a:t>any  of the aid</a:t>
            </a:r>
          </a:p>
          <a:p>
            <a:endParaRPr lang="en-US" dirty="0"/>
          </a:p>
          <a:p>
            <a:pPr>
              <a:lnSpc>
                <a:spcPct val="150000"/>
              </a:lnSpc>
              <a:spcBef>
                <a:spcPts val="0"/>
              </a:spcBef>
            </a:pPr>
            <a:endParaRPr lang="en-US" dirty="0">
              <a:latin typeface="Arial" panose="020B0604020202020204" pitchFamily="34" charset="0"/>
              <a:cs typeface="Arial" panose="020B0604020202020204" pitchFamily="34" charset="0"/>
            </a:endParaRPr>
          </a:p>
        </p:txBody>
      </p:sp>
      <p:pic>
        <p:nvPicPr>
          <p:cNvPr id="3" name="Picture 2" descr="Picture of sample 2025-2026 Financial Aid Offer, showing estimated cost of attendance for one year and all forms of financial aid that are being offered to the student. The &quot;Next Steps&quot; box is circled to emphasize the importance of knowing the deadline for accepting/declining the offer.">
            <a:extLst>
              <a:ext uri="{FF2B5EF4-FFF2-40B4-BE49-F238E27FC236}">
                <a16:creationId xmlns:a16="http://schemas.microsoft.com/office/drawing/2014/main" id="{FBC5F50B-554C-4D1C-938E-409E4A3A8285}"/>
              </a:ext>
            </a:extLst>
          </p:cNvPr>
          <p:cNvPicPr>
            <a:picLocks noChangeAspect="1"/>
          </p:cNvPicPr>
          <p:nvPr/>
        </p:nvPicPr>
        <p:blipFill>
          <a:blip r:embed="rId4"/>
          <a:stretch>
            <a:fillRect/>
          </a:stretch>
        </p:blipFill>
        <p:spPr>
          <a:xfrm>
            <a:off x="7727208" y="924340"/>
            <a:ext cx="3871746" cy="4949448"/>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10320E4C-8CBF-45DE-9687-72143A6FC9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27974" y="1139739"/>
            <a:ext cx="1540553" cy="1200282"/>
          </a:xfrm>
          <a:prstGeom prst="rect">
            <a:avLst/>
          </a:prstGeom>
        </p:spPr>
      </p:pic>
    </p:spTree>
    <p:extLst>
      <p:ext uri="{BB962C8B-B14F-4D97-AF65-F5344CB8AC3E}">
        <p14:creationId xmlns:p14="http://schemas.microsoft.com/office/powerpoint/2010/main" val="30350614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EE8C83C-B0BD-4AF1-95AF-02343D702072}"/>
              </a:ext>
            </a:extLst>
          </p:cNvPr>
          <p:cNvSpPr>
            <a:spLocks noGrp="1"/>
          </p:cNvSpPr>
          <p:nvPr>
            <p:ph type="title"/>
          </p:nvPr>
        </p:nvSpPr>
        <p:spPr>
          <a:xfrm>
            <a:off x="271018" y="216408"/>
            <a:ext cx="10140950" cy="2636520"/>
          </a:xfrm>
          <a:solidFill>
            <a:srgbClr val="E4BFEB"/>
          </a:solidFill>
        </p:spPr>
        <p:txBody>
          <a:bodyPr>
            <a:normAutofit/>
          </a:bodyPr>
          <a:lstStyle/>
          <a:p>
            <a:r>
              <a:rPr lang="en-US" sz="8000" b="1" dirty="0">
                <a:solidFill>
                  <a:srgbClr val="3B6FBA"/>
                </a:solidFill>
                <a:ea typeface="+mn-ea"/>
              </a:rPr>
              <a:t>Introduction to Financial Aid</a:t>
            </a:r>
          </a:p>
        </p:txBody>
      </p:sp>
      <p:pic>
        <p:nvPicPr>
          <p:cNvPr id="43" name="Picture 42">
            <a:extLst>
              <a:ext uri="{FF2B5EF4-FFF2-40B4-BE49-F238E27FC236}">
                <a16:creationId xmlns:a16="http://schemas.microsoft.com/office/drawing/2014/main" id="{7BD370EA-3304-4546-B5E3-89E5E202DCC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78" y="6124103"/>
            <a:ext cx="1856232" cy="441571"/>
          </a:xfrm>
          <a:prstGeom prst="rect">
            <a:avLst/>
          </a:prstGeom>
        </p:spPr>
      </p:pic>
      <p:sp>
        <p:nvSpPr>
          <p:cNvPr id="45" name="Title 9">
            <a:extLst>
              <a:ext uri="{FF2B5EF4-FFF2-40B4-BE49-F238E27FC236}">
                <a16:creationId xmlns:a16="http://schemas.microsoft.com/office/drawing/2014/main" id="{4AC04855-F886-4196-9230-53F0772AD816}"/>
              </a:ext>
            </a:extLst>
          </p:cNvPr>
          <p:cNvSpPr txBox="1">
            <a:spLocks/>
          </p:cNvSpPr>
          <p:nvPr/>
        </p:nvSpPr>
        <p:spPr>
          <a:xfrm>
            <a:off x="266573" y="216408"/>
            <a:ext cx="10140950" cy="2636520"/>
          </a:xfrm>
          <a:prstGeom prst="rect">
            <a:avLst/>
          </a:prstGeom>
          <a:solidFill>
            <a:srgbClr val="E4BFEB"/>
          </a:solidFill>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r>
              <a:rPr lang="en-US" sz="8000" b="1" dirty="0">
                <a:solidFill>
                  <a:srgbClr val="3B6FBA"/>
                </a:solidFill>
                <a:ea typeface="+mn-ea"/>
              </a:rPr>
              <a:t>Introduction to Financial Aid</a:t>
            </a:r>
          </a:p>
        </p:txBody>
      </p:sp>
      <p:pic>
        <p:nvPicPr>
          <p:cNvPr id="46" name="Picture 45">
            <a:extLst>
              <a:ext uri="{FF2B5EF4-FFF2-40B4-BE49-F238E27FC236}">
                <a16:creationId xmlns:a16="http://schemas.microsoft.com/office/drawing/2014/main" id="{C722784F-8109-4445-9E38-D5AF92BA1B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33" y="6124103"/>
            <a:ext cx="1856232" cy="441571"/>
          </a:xfrm>
          <a:prstGeom prst="rect">
            <a:avLst/>
          </a:prstGeom>
        </p:spPr>
      </p:pic>
      <p:sp>
        <p:nvSpPr>
          <p:cNvPr id="9" name="Rectangle 8">
            <a:extLst>
              <a:ext uri="{FF2B5EF4-FFF2-40B4-BE49-F238E27FC236}">
                <a16:creationId xmlns:a16="http://schemas.microsoft.com/office/drawing/2014/main" id="{42247E2B-FC48-4546-B6FC-B7BA4805F32C}"/>
              </a:ext>
              <a:ext uri="{C183D7F6-B498-43B3-948B-1728B52AA6E4}">
                <adec:decorative xmlns:adec="http://schemas.microsoft.com/office/drawing/2017/decorative" val="1"/>
              </a:ext>
            </a:extLst>
          </p:cNvPr>
          <p:cNvSpPr/>
          <p:nvPr/>
        </p:nvSpPr>
        <p:spPr>
          <a:xfrm>
            <a:off x="-1" y="0"/>
            <a:ext cx="12192001" cy="6870519"/>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DD6E142-04C1-4781-9EE8-EB4C32F1400F}"/>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b="7744"/>
          <a:stretch/>
        </p:blipFill>
        <p:spPr>
          <a:xfrm>
            <a:off x="-1" y="2596896"/>
            <a:ext cx="5757181" cy="4261104"/>
          </a:xfrm>
          <a:prstGeom prst="rect">
            <a:avLst/>
          </a:prstGeom>
        </p:spPr>
      </p:pic>
      <p:pic>
        <p:nvPicPr>
          <p:cNvPr id="13" name="Picture 12">
            <a:extLst>
              <a:ext uri="{FF2B5EF4-FFF2-40B4-BE49-F238E27FC236}">
                <a16:creationId xmlns:a16="http://schemas.microsoft.com/office/drawing/2014/main" id="{1DB55C98-057A-4979-8FAF-1FA7D1ED6599}"/>
              </a:ext>
              <a:ext uri="{C183D7F6-B498-43B3-948B-1728B52AA6E4}">
                <adec:decorative xmlns:adec="http://schemas.microsoft.com/office/drawing/2017/decorative" val="1"/>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126614" y="5817983"/>
            <a:ext cx="3497809" cy="832078"/>
          </a:xfrm>
          <a:prstGeom prst="rect">
            <a:avLst/>
          </a:prstGeom>
        </p:spPr>
      </p:pic>
      <p:sp>
        <p:nvSpPr>
          <p:cNvPr id="14" name="Rectangle 13">
            <a:extLst>
              <a:ext uri="{FF2B5EF4-FFF2-40B4-BE49-F238E27FC236}">
                <a16:creationId xmlns:a16="http://schemas.microsoft.com/office/drawing/2014/main" id="{72F390E3-B2A4-41B9-947B-1141EB4BA311}"/>
              </a:ext>
            </a:extLst>
          </p:cNvPr>
          <p:cNvSpPr/>
          <p:nvPr/>
        </p:nvSpPr>
        <p:spPr>
          <a:xfrm>
            <a:off x="2254133" y="379196"/>
            <a:ext cx="9471889" cy="34917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6600" b="1" dirty="0">
                <a:solidFill>
                  <a:srgbClr val="3B6FBA"/>
                </a:solidFill>
                <a:latin typeface="Arial" panose="020B0604020202020204" pitchFamily="34" charset="0"/>
                <a:cs typeface="Arial" panose="020B0604020202020204" pitchFamily="34" charset="0"/>
              </a:rPr>
              <a:t>Scholarships</a:t>
            </a:r>
          </a:p>
          <a:p>
            <a:pPr algn="r"/>
            <a:endParaRPr lang="en-US" sz="6600" b="1" dirty="0">
              <a:solidFill>
                <a:srgbClr val="3B6FBA"/>
              </a:solidFill>
              <a:latin typeface="Arial" panose="020B0604020202020204" pitchFamily="34" charset="0"/>
              <a:cs typeface="Arial" panose="020B0604020202020204" pitchFamily="34" charset="0"/>
            </a:endParaRPr>
          </a:p>
          <a:p>
            <a:pPr algn="r"/>
            <a:endParaRPr lang="en-US" sz="6600" b="1" dirty="0">
              <a:solidFill>
                <a:srgbClr val="3B6FBA"/>
              </a:solidFill>
              <a:latin typeface="Arial" panose="020B0604020202020204" pitchFamily="34" charset="0"/>
              <a:cs typeface="Arial" panose="020B0604020202020204" pitchFamily="34" charset="0"/>
            </a:endParaRPr>
          </a:p>
          <a:p>
            <a:pPr algn="r"/>
            <a:endParaRPr lang="en-US" sz="3600" b="1" dirty="0">
              <a:solidFill>
                <a:srgbClr val="3B6FB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02978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Scholarships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95275" y="1288159"/>
            <a:ext cx="11058525" cy="4888804"/>
          </a:xfrm>
        </p:spPr>
        <p:txBody>
          <a:bodyPr>
            <a:noAutofit/>
          </a:bodyPr>
          <a:lstStyle/>
          <a:p>
            <a:pPr marL="0" indent="0">
              <a:lnSpc>
                <a:spcPct val="100000"/>
              </a:lnSpc>
              <a:spcBef>
                <a:spcPts val="1600"/>
              </a:spcBef>
              <a:buNone/>
            </a:pPr>
            <a:r>
              <a:rPr lang="en-US" sz="2800" b="1" dirty="0">
                <a:latin typeface="Arial" panose="020B0604020202020204" pitchFamily="34" charset="0"/>
                <a:cs typeface="Arial" panose="020B0604020202020204" pitchFamily="34" charset="0"/>
              </a:rPr>
              <a:t>College websites</a:t>
            </a:r>
          </a:p>
          <a:p>
            <a:pPr marL="0" indent="0">
              <a:lnSpc>
                <a:spcPct val="100000"/>
              </a:lnSpc>
              <a:spcBef>
                <a:spcPts val="1600"/>
              </a:spcBef>
              <a:buNone/>
            </a:pPr>
            <a:r>
              <a:rPr lang="en-US" sz="2800" b="1" dirty="0">
                <a:latin typeface="Arial" panose="020B0604020202020204" pitchFamily="34" charset="0"/>
                <a:cs typeface="Arial" panose="020B0604020202020204" pitchFamily="34" charset="0"/>
              </a:rPr>
              <a:t>UCanGo2.org</a:t>
            </a:r>
          </a:p>
          <a:p>
            <a:pPr marL="0" indent="0">
              <a:lnSpc>
                <a:spcPct val="100000"/>
              </a:lnSpc>
              <a:spcBef>
                <a:spcPts val="1600"/>
              </a:spcBef>
              <a:buNone/>
            </a:pPr>
            <a:r>
              <a:rPr lang="en-US" sz="2800" b="1" dirty="0">
                <a:latin typeface="Arial" panose="020B0604020202020204" pitchFamily="34" charset="0"/>
                <a:cs typeface="Arial" panose="020B0604020202020204" pitchFamily="34" charset="0"/>
              </a:rPr>
              <a:t>OKcollegestart.org</a:t>
            </a:r>
          </a:p>
          <a:p>
            <a:pPr marL="0" indent="0">
              <a:lnSpc>
                <a:spcPct val="100000"/>
              </a:lnSpc>
              <a:spcBef>
                <a:spcPts val="1600"/>
              </a:spcBef>
              <a:buNone/>
            </a:pPr>
            <a:r>
              <a:rPr lang="en-US" sz="2800" b="1" dirty="0">
                <a:latin typeface="Arial" panose="020B0604020202020204" pitchFamily="34" charset="0"/>
                <a:cs typeface="Arial" panose="020B0604020202020204" pitchFamily="34" charset="0"/>
              </a:rPr>
              <a:t>OCCF.org</a:t>
            </a:r>
          </a:p>
          <a:p>
            <a:pPr marL="0" indent="0">
              <a:lnSpc>
                <a:spcPct val="100000"/>
              </a:lnSpc>
              <a:spcBef>
                <a:spcPts val="1600"/>
              </a:spcBef>
              <a:buNone/>
            </a:pPr>
            <a:r>
              <a:rPr lang="en-US" sz="2800" b="1" dirty="0">
                <a:latin typeface="Arial" panose="020B0604020202020204" pitchFamily="34" charset="0"/>
                <a:cs typeface="Arial" panose="020B0604020202020204" pitchFamily="34" charset="0"/>
              </a:rPr>
              <a:t>TulsaCF.org</a:t>
            </a:r>
          </a:p>
          <a:p>
            <a:pPr marL="0" indent="0">
              <a:lnSpc>
                <a:spcPct val="100000"/>
              </a:lnSpc>
              <a:spcBef>
                <a:spcPts val="1600"/>
              </a:spcBef>
              <a:buNone/>
            </a:pPr>
            <a:r>
              <a:rPr lang="en-US" sz="2800" b="1" dirty="0">
                <a:latin typeface="Arial" panose="020B0604020202020204" pitchFamily="34" charset="0"/>
                <a:cs typeface="Arial" panose="020B0604020202020204" pitchFamily="34" charset="0"/>
              </a:rPr>
              <a:t>Search online for:</a:t>
            </a:r>
          </a:p>
          <a:p>
            <a:pPr lvl="1">
              <a:lnSpc>
                <a:spcPct val="100000"/>
              </a:lnSpc>
            </a:pPr>
            <a:r>
              <a:rPr lang="en-US" dirty="0">
                <a:latin typeface="Arial" panose="020B0604020202020204" pitchFamily="34" charset="0"/>
                <a:cs typeface="Arial" panose="020B0604020202020204" pitchFamily="34" charset="0"/>
              </a:rPr>
              <a:t>Brand names</a:t>
            </a:r>
          </a:p>
          <a:p>
            <a:pPr lvl="1">
              <a:lnSpc>
                <a:spcPct val="100000"/>
              </a:lnSpc>
            </a:pPr>
            <a:r>
              <a:rPr lang="en-US" dirty="0">
                <a:latin typeface="Arial" panose="020B0604020202020204" pitchFamily="34" charset="0"/>
                <a:cs typeface="Arial" panose="020B0604020202020204" pitchFamily="34" charset="0"/>
              </a:rPr>
              <a:t>Restaurants</a:t>
            </a:r>
          </a:p>
          <a:p>
            <a:pPr lvl="1">
              <a:lnSpc>
                <a:spcPct val="100000"/>
              </a:lnSpc>
            </a:pPr>
            <a:r>
              <a:rPr lang="en-US" dirty="0">
                <a:latin typeface="Arial" panose="020B0604020202020204" pitchFamily="34" charset="0"/>
                <a:cs typeface="Arial" panose="020B0604020202020204" pitchFamily="34" charset="0"/>
              </a:rPr>
              <a:t>Beverage companies</a:t>
            </a:r>
          </a:p>
          <a:p>
            <a:pPr lvl="1">
              <a:lnSpc>
                <a:spcPct val="100000"/>
              </a:lnSpc>
            </a:pPr>
            <a:r>
              <a:rPr lang="en-US" dirty="0">
                <a:latin typeface="Arial" panose="020B0604020202020204" pitchFamily="34" charset="0"/>
                <a:cs typeface="Arial" panose="020B0604020202020204" pitchFamily="34" charset="0"/>
              </a:rPr>
              <a:t>Scholarships for _____ (insert personal circumstance here!)</a:t>
            </a:r>
          </a:p>
          <a:p>
            <a:pPr>
              <a:lnSpc>
                <a:spcPct val="100000"/>
              </a:lnSpc>
            </a:pPr>
            <a:endParaRPr lang="en-US" sz="3200" dirty="0"/>
          </a:p>
        </p:txBody>
      </p:sp>
      <p:pic>
        <p:nvPicPr>
          <p:cNvPr id="12" name="Picture 11" descr="Screenshot of OKCollegeStart's scholarship search landing page. Tiles for My Scholarship Profile, Matching Scholarships, Saved Scholarships, Find a Scholarship, and Browse Scholarships are included.">
            <a:extLst>
              <a:ext uri="{FF2B5EF4-FFF2-40B4-BE49-F238E27FC236}">
                <a16:creationId xmlns:a16="http://schemas.microsoft.com/office/drawing/2014/main" id="{71B24E3A-AF07-4E0F-86F4-000C4C62C250}"/>
              </a:ext>
            </a:extLst>
          </p:cNvPr>
          <p:cNvPicPr>
            <a:picLocks noChangeAspect="1"/>
          </p:cNvPicPr>
          <p:nvPr/>
        </p:nvPicPr>
        <p:blipFill>
          <a:blip r:embed="rId4"/>
          <a:stretch>
            <a:fillRect/>
          </a:stretch>
        </p:blipFill>
        <p:spPr>
          <a:xfrm>
            <a:off x="8175069" y="2270711"/>
            <a:ext cx="3569571" cy="2631879"/>
          </a:xfrm>
          <a:prstGeom prst="rect">
            <a:avLst/>
          </a:prstGeom>
          <a:effectLst>
            <a:outerShdw blurRad="63500" sx="102000" sy="102000" algn="ctr" rotWithShape="0">
              <a:prstClr val="black">
                <a:alpha val="40000"/>
              </a:prstClr>
            </a:outerShdw>
          </a:effectLst>
        </p:spPr>
      </p:pic>
      <p:pic>
        <p:nvPicPr>
          <p:cNvPr id="3" name="Picture 2" descr="Picture of the Scholarships home page at UCanGo2.org. User can search scholarships by Deadline or Category.">
            <a:extLst>
              <a:ext uri="{FF2B5EF4-FFF2-40B4-BE49-F238E27FC236}">
                <a16:creationId xmlns:a16="http://schemas.microsoft.com/office/drawing/2014/main" id="{A60D35C3-5B35-4E46-8449-21F301B6EA84}"/>
              </a:ext>
            </a:extLst>
          </p:cNvPr>
          <p:cNvPicPr>
            <a:picLocks noChangeAspect="1"/>
          </p:cNvPicPr>
          <p:nvPr/>
        </p:nvPicPr>
        <p:blipFill>
          <a:blip r:embed="rId5"/>
          <a:stretch>
            <a:fillRect/>
          </a:stretch>
        </p:blipFill>
        <p:spPr>
          <a:xfrm>
            <a:off x="4618298" y="2270712"/>
            <a:ext cx="3373658" cy="3299129"/>
          </a:xfrm>
          <a:prstGeom prst="rect">
            <a:avLst/>
          </a:prstGeom>
          <a:effectLst>
            <a:outerShdw blurRad="63500" sx="102000" sy="102000" algn="ctr" rotWithShape="0">
              <a:prstClr val="black">
                <a:alpha val="40000"/>
              </a:prstClr>
            </a:outerShdw>
          </a:effectLst>
        </p:spPr>
      </p:pic>
      <p:sp>
        <p:nvSpPr>
          <p:cNvPr id="8" name="Rectangle 7">
            <a:extLst>
              <a:ext uri="{FF2B5EF4-FFF2-40B4-BE49-F238E27FC236}">
                <a16:creationId xmlns:a16="http://schemas.microsoft.com/office/drawing/2014/main" id="{9C0B293D-BA18-4EE7-9A66-241EE8976248}"/>
              </a:ext>
            </a:extLst>
          </p:cNvPr>
          <p:cNvSpPr/>
          <p:nvPr/>
        </p:nvSpPr>
        <p:spPr>
          <a:xfrm>
            <a:off x="5379688" y="475163"/>
            <a:ext cx="5534025" cy="1223083"/>
          </a:xfrm>
          <a:prstGeom prst="rect">
            <a:avLst/>
          </a:prstGeom>
          <a:solidFill>
            <a:srgbClr val="F3C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Ask your high school counselor for assistance!</a:t>
            </a:r>
          </a:p>
        </p:txBody>
      </p:sp>
    </p:spTree>
    <p:extLst>
      <p:ext uri="{BB962C8B-B14F-4D97-AF65-F5344CB8AC3E}">
        <p14:creationId xmlns:p14="http://schemas.microsoft.com/office/powerpoint/2010/main" val="39434521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Oklahoma’s Promise</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43DD461-5B6C-48CC-A4E3-BAA0C1A67263}"/>
              </a:ext>
              <a:ext uri="{C183D7F6-B498-43B3-948B-1728B52AA6E4}">
                <adec:decorative xmlns:adec="http://schemas.microsoft.com/office/drawing/2017/decorative" val="1"/>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02919" y="6339840"/>
            <a:ext cx="1857995" cy="441990"/>
          </a:xfrm>
          <a:prstGeom prst="rect">
            <a:avLst/>
          </a:prstGeom>
        </p:spPr>
      </p:pic>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216158" y="1400785"/>
            <a:ext cx="11137642" cy="4429212"/>
          </a:xfrm>
        </p:spPr>
        <p:txBody>
          <a:bodyPr>
            <a:normAutofit fontScale="85000" lnSpcReduction="20000"/>
          </a:bodyPr>
          <a:lstStyle/>
          <a:p>
            <a:pPr marL="0" indent="0">
              <a:lnSpc>
                <a:spcPct val="120000"/>
              </a:lnSpc>
              <a:buNone/>
            </a:pPr>
            <a:r>
              <a:rPr lang="en-US" sz="3200" dirty="0">
                <a:latin typeface="Arial" panose="020B0604020202020204" pitchFamily="34" charset="0"/>
                <a:cs typeface="Arial" panose="020B0604020202020204" pitchFamily="34" charset="0"/>
              </a:rPr>
              <a:t>Must have applied in the </a:t>
            </a:r>
            <a:r>
              <a:rPr lang="en-US" sz="3200" b="1" dirty="0">
                <a:latin typeface="Arial" panose="020B0604020202020204" pitchFamily="34" charset="0"/>
                <a:cs typeface="Arial" panose="020B0604020202020204" pitchFamily="34" charset="0"/>
              </a:rPr>
              <a:t>8</a:t>
            </a:r>
            <a:r>
              <a:rPr lang="en-US" sz="3200" b="1" baseline="30000" dirty="0">
                <a:latin typeface="Arial" panose="020B0604020202020204" pitchFamily="34" charset="0"/>
                <a:cs typeface="Arial" panose="020B0604020202020204" pitchFamily="34" charset="0"/>
              </a:rPr>
              <a:t>th</a:t>
            </a:r>
            <a:r>
              <a:rPr lang="en-US" sz="3200" b="1" dirty="0">
                <a:latin typeface="Arial" panose="020B0604020202020204" pitchFamily="34" charset="0"/>
                <a:cs typeface="Arial" panose="020B0604020202020204" pitchFamily="34" charset="0"/>
              </a:rPr>
              <a:t>, 9</a:t>
            </a:r>
            <a:r>
              <a:rPr lang="en-US" sz="3200" b="1" baseline="30000" dirty="0">
                <a:latin typeface="Arial" panose="020B0604020202020204" pitchFamily="34" charset="0"/>
                <a:cs typeface="Arial" panose="020B0604020202020204" pitchFamily="34" charset="0"/>
              </a:rPr>
              <a:t>th</a:t>
            </a:r>
            <a:r>
              <a:rPr lang="en-US" sz="3200" b="1" dirty="0">
                <a:latin typeface="Arial" panose="020B0604020202020204" pitchFamily="34" charset="0"/>
                <a:cs typeface="Arial" panose="020B0604020202020204" pitchFamily="34" charset="0"/>
              </a:rPr>
              <a:t>, 10</a:t>
            </a:r>
            <a:r>
              <a:rPr lang="en-US" sz="3200" b="1" baseline="30000" dirty="0">
                <a:latin typeface="Arial" panose="020B0604020202020204" pitchFamily="34" charset="0"/>
                <a:cs typeface="Arial" panose="020B0604020202020204" pitchFamily="34" charset="0"/>
              </a:rPr>
              <a:t>th</a:t>
            </a:r>
            <a:r>
              <a:rPr lang="en-US" sz="3200" b="1" dirty="0">
                <a:latin typeface="Arial" panose="020B0604020202020204" pitchFamily="34" charset="0"/>
                <a:cs typeface="Arial" panose="020B0604020202020204" pitchFamily="34" charset="0"/>
              </a:rPr>
              <a:t> or 11</a:t>
            </a:r>
            <a:r>
              <a:rPr lang="en-US" sz="3200" b="1" baseline="30000" dirty="0">
                <a:latin typeface="Arial" panose="020B0604020202020204" pitchFamily="34" charset="0"/>
                <a:cs typeface="Arial" panose="020B0604020202020204" pitchFamily="34" charset="0"/>
              </a:rPr>
              <a:t>th</a:t>
            </a:r>
            <a:r>
              <a:rPr lang="en-US" sz="3200" b="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grade</a:t>
            </a:r>
          </a:p>
          <a:p>
            <a:pPr>
              <a:lnSpc>
                <a:spcPct val="120000"/>
              </a:lnSpc>
            </a:pPr>
            <a:endParaRPr lang="en-US" sz="1400" dirty="0">
              <a:latin typeface="Arial" panose="020B0604020202020204" pitchFamily="34" charset="0"/>
              <a:cs typeface="Arial" panose="020B0604020202020204" pitchFamily="34" charset="0"/>
            </a:endParaRPr>
          </a:p>
          <a:p>
            <a:pPr marL="0" indent="0">
              <a:lnSpc>
                <a:spcPct val="120000"/>
              </a:lnSpc>
              <a:buNone/>
            </a:pPr>
            <a:r>
              <a:rPr lang="en-US" sz="3200" dirty="0">
                <a:latin typeface="Arial" panose="020B0604020202020204" pitchFamily="34" charset="0"/>
                <a:cs typeface="Arial" panose="020B0604020202020204" pitchFamily="34" charset="0"/>
              </a:rPr>
              <a:t>Must graduate from high school with two separate </a:t>
            </a:r>
            <a:r>
              <a:rPr lang="en-US" sz="3200" b="1" dirty="0">
                <a:latin typeface="Arial" panose="020B0604020202020204" pitchFamily="34" charset="0"/>
                <a:cs typeface="Arial" panose="020B0604020202020204" pitchFamily="34" charset="0"/>
              </a:rPr>
              <a:t>GPAs of 2.50 or higher</a:t>
            </a:r>
          </a:p>
          <a:p>
            <a:pPr>
              <a:lnSpc>
                <a:spcPct val="120000"/>
              </a:lnSpc>
            </a:pPr>
            <a:endParaRPr lang="en-US" sz="1400" dirty="0">
              <a:latin typeface="Arial" panose="020B0604020202020204" pitchFamily="34" charset="0"/>
              <a:cs typeface="Arial" panose="020B0604020202020204" pitchFamily="34" charset="0"/>
            </a:endParaRPr>
          </a:p>
          <a:p>
            <a:pPr marL="0" indent="0">
              <a:lnSpc>
                <a:spcPct val="120000"/>
              </a:lnSpc>
              <a:buNone/>
            </a:pPr>
            <a:r>
              <a:rPr lang="en-US" sz="3200" dirty="0">
                <a:latin typeface="Arial" panose="020B0604020202020204" pitchFamily="34" charset="0"/>
                <a:cs typeface="Arial" panose="020B0604020202020204" pitchFamily="34" charset="0"/>
              </a:rPr>
              <a:t>Must </a:t>
            </a:r>
            <a:r>
              <a:rPr lang="en-US" sz="3200" b="1" dirty="0">
                <a:latin typeface="Arial" panose="020B0604020202020204" pitchFamily="34" charset="0"/>
                <a:cs typeface="Arial" panose="020B0604020202020204" pitchFamily="34" charset="0"/>
              </a:rPr>
              <a:t>begin college within three years </a:t>
            </a:r>
            <a:r>
              <a:rPr lang="en-US" sz="3200" dirty="0">
                <a:latin typeface="Arial" panose="020B0604020202020204" pitchFamily="34" charset="0"/>
                <a:cs typeface="Arial" panose="020B0604020202020204" pitchFamily="34" charset="0"/>
              </a:rPr>
              <a:t>after HS graduation</a:t>
            </a:r>
          </a:p>
          <a:p>
            <a:pPr>
              <a:lnSpc>
                <a:spcPct val="120000"/>
              </a:lnSpc>
            </a:pPr>
            <a:endParaRPr lang="en-US" sz="1400" dirty="0">
              <a:latin typeface="Arial" panose="020B0604020202020204" pitchFamily="34" charset="0"/>
              <a:cs typeface="Arial" panose="020B0604020202020204" pitchFamily="34" charset="0"/>
            </a:endParaRPr>
          </a:p>
          <a:p>
            <a:pPr marL="0" indent="0">
              <a:lnSpc>
                <a:spcPct val="120000"/>
              </a:lnSpc>
              <a:buNone/>
            </a:pPr>
            <a:r>
              <a:rPr lang="en-US" sz="3200" dirty="0">
                <a:latin typeface="Arial" panose="020B0604020202020204" pitchFamily="34" charset="0"/>
                <a:cs typeface="Arial" panose="020B0604020202020204" pitchFamily="34" charset="0"/>
              </a:rPr>
              <a:t>Once you begin college, OKP will pay for </a:t>
            </a:r>
            <a:r>
              <a:rPr lang="en-US" sz="3200" b="1" dirty="0">
                <a:latin typeface="Arial" panose="020B0604020202020204" pitchFamily="34" charset="0"/>
                <a:cs typeface="Arial" panose="020B0604020202020204" pitchFamily="34" charset="0"/>
              </a:rPr>
              <a:t>five continuous years of education, 129 credit hours, or until you earn your bachelor’s degree</a:t>
            </a:r>
            <a:r>
              <a:rPr lang="en-US" sz="3200" dirty="0">
                <a:latin typeface="Arial" panose="020B0604020202020204" pitchFamily="34" charset="0"/>
                <a:cs typeface="Arial" panose="020B0604020202020204" pitchFamily="34" charset="0"/>
              </a:rPr>
              <a:t>, whichever comes first</a:t>
            </a:r>
          </a:p>
          <a:p>
            <a:pPr>
              <a:lnSpc>
                <a:spcPct val="120000"/>
              </a:lnSpc>
            </a:pPr>
            <a:endParaRPr lang="en-US" sz="1300" dirty="0">
              <a:latin typeface="Arial" panose="020B0604020202020204" pitchFamily="34" charset="0"/>
              <a:cs typeface="Arial" panose="020B0604020202020204" pitchFamily="34" charset="0"/>
            </a:endParaRPr>
          </a:p>
          <a:p>
            <a:endParaRPr lang="en-US" dirty="0"/>
          </a:p>
        </p:txBody>
      </p:sp>
      <p:pic>
        <p:nvPicPr>
          <p:cNvPr id="5" name="Picture 4" descr="Oklahoma's Promise logo. https://okpromise.org/&#10;">
            <a:extLst>
              <a:ext uri="{FF2B5EF4-FFF2-40B4-BE49-F238E27FC236}">
                <a16:creationId xmlns:a16="http://schemas.microsoft.com/office/drawing/2014/main" id="{955BB2F2-DBFB-4F37-A348-56075E7F21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7446" y="309906"/>
            <a:ext cx="2574422" cy="1684261"/>
          </a:xfrm>
          <a:prstGeom prst="rect">
            <a:avLst/>
          </a:prstGeom>
        </p:spPr>
      </p:pic>
      <p:sp>
        <p:nvSpPr>
          <p:cNvPr id="9" name="Rectangle 8">
            <a:extLst>
              <a:ext uri="{FF2B5EF4-FFF2-40B4-BE49-F238E27FC236}">
                <a16:creationId xmlns:a16="http://schemas.microsoft.com/office/drawing/2014/main" id="{1B2105DC-F342-41A3-A75B-4E1C3DAA1BE2}"/>
              </a:ext>
            </a:extLst>
          </p:cNvPr>
          <p:cNvSpPr/>
          <p:nvPr/>
        </p:nvSpPr>
        <p:spPr>
          <a:xfrm>
            <a:off x="216158" y="5994486"/>
            <a:ext cx="7029594" cy="690707"/>
          </a:xfrm>
          <a:prstGeom prst="rect">
            <a:avLst/>
          </a:prstGeom>
          <a:solidFill>
            <a:srgbClr val="F3C2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sz="2800" dirty="0">
                <a:solidFill>
                  <a:schemeClr val="tx1"/>
                </a:solidFill>
                <a:latin typeface="Arial" panose="020B0604020202020204" pitchFamily="34" charset="0"/>
                <a:cs typeface="Arial" panose="020B0604020202020204" pitchFamily="34" charset="0"/>
              </a:rPr>
              <a:t>Visit </a:t>
            </a:r>
            <a:r>
              <a:rPr lang="en-US" sz="2800" b="1" dirty="0">
                <a:solidFill>
                  <a:schemeClr val="tx1"/>
                </a:solidFill>
                <a:latin typeface="Arial" panose="020B0604020202020204" pitchFamily="34" charset="0"/>
                <a:cs typeface="Arial" panose="020B0604020202020204" pitchFamily="34" charset="0"/>
              </a:rPr>
              <a:t>OKPromise.org </a:t>
            </a:r>
            <a:r>
              <a:rPr lang="en-US" sz="2800" dirty="0">
                <a:solidFill>
                  <a:schemeClr val="tx1"/>
                </a:solidFill>
                <a:latin typeface="Arial" panose="020B0604020202020204" pitchFamily="34" charset="0"/>
                <a:cs typeface="Arial" panose="020B0604020202020204" pitchFamily="34" charset="0"/>
              </a:rPr>
              <a:t>for more information!</a:t>
            </a:r>
          </a:p>
        </p:txBody>
      </p:sp>
    </p:spTree>
    <p:extLst>
      <p:ext uri="{BB962C8B-B14F-4D97-AF65-F5344CB8AC3E}">
        <p14:creationId xmlns:p14="http://schemas.microsoft.com/office/powerpoint/2010/main" val="33038434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AE84-C8DA-49ED-89AE-7C058B1BB451}"/>
              </a:ext>
            </a:extLst>
          </p:cNvPr>
          <p:cNvSpPr>
            <a:spLocks noGrp="1"/>
          </p:cNvSpPr>
          <p:nvPr>
            <p:ph type="title"/>
          </p:nvPr>
        </p:nvSpPr>
        <p:spPr>
          <a:xfrm>
            <a:off x="121888" y="76170"/>
            <a:ext cx="10515600" cy="847658"/>
          </a:xfrm>
        </p:spPr>
        <p:txBody>
          <a:bodyPr/>
          <a:lstStyle/>
          <a:p>
            <a:r>
              <a:rPr lang="en-US" b="1" dirty="0">
                <a:latin typeface="Arial" panose="020B0604020202020204" pitchFamily="34" charset="0"/>
                <a:cs typeface="Arial" panose="020B0604020202020204" pitchFamily="34" charset="0"/>
              </a:rPr>
              <a:t>Questions?</a:t>
            </a:r>
          </a:p>
        </p:txBody>
      </p:sp>
      <p:cxnSp>
        <p:nvCxnSpPr>
          <p:cNvPr id="6" name="Straight Connector 5">
            <a:extLst>
              <a:ext uri="{FF2B5EF4-FFF2-40B4-BE49-F238E27FC236}">
                <a16:creationId xmlns:a16="http://schemas.microsoft.com/office/drawing/2014/main" id="{4C3DE402-E189-454D-871A-AECBCF25EB89}"/>
              </a:ext>
              <a:ext uri="{C183D7F6-B498-43B3-948B-1728B52AA6E4}">
                <adec:decorative xmlns:adec="http://schemas.microsoft.com/office/drawing/2017/decorative" val="1"/>
              </a:ext>
            </a:extLst>
          </p:cNvPr>
          <p:cNvCxnSpPr/>
          <p:nvPr/>
        </p:nvCxnSpPr>
        <p:spPr>
          <a:xfrm>
            <a:off x="216158" y="923828"/>
            <a:ext cx="1197865" cy="0"/>
          </a:xfrm>
          <a:prstGeom prst="line">
            <a:avLst/>
          </a:prstGeom>
          <a:ln w="76200">
            <a:solidFill>
              <a:srgbClr val="A85F9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0B37413-9150-42D8-BDDE-03B3317019C2}"/>
              </a:ext>
              <a:ext uri="{C183D7F6-B498-43B3-948B-1728B52AA6E4}">
                <adec:decorative xmlns:adec="http://schemas.microsoft.com/office/drawing/2017/decorative" val="1"/>
              </a:ext>
            </a:extLst>
          </p:cNvPr>
          <p:cNvSpPr/>
          <p:nvPr/>
        </p:nvSpPr>
        <p:spPr>
          <a:xfrm>
            <a:off x="-1" y="6382396"/>
            <a:ext cx="12192001" cy="488123"/>
          </a:xfrm>
          <a:prstGeom prst="rect">
            <a:avLst/>
          </a:prstGeom>
          <a:solidFill>
            <a:srgbClr val="D0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992AB5E7-5684-4B17-9A79-8F92D5B9038D}"/>
              </a:ext>
            </a:extLst>
          </p:cNvPr>
          <p:cNvSpPr>
            <a:spLocks noGrp="1"/>
          </p:cNvSpPr>
          <p:nvPr>
            <p:ph idx="1"/>
          </p:nvPr>
        </p:nvSpPr>
        <p:spPr>
          <a:xfrm>
            <a:off x="838200" y="1825625"/>
            <a:ext cx="6515100" cy="4351338"/>
          </a:xfrm>
        </p:spPr>
        <p:txBody>
          <a:bodyPr>
            <a:normAutofit/>
          </a:bodyPr>
          <a:lstStyle/>
          <a:p>
            <a:pPr marL="0" indent="0" algn="ctr">
              <a:buNone/>
            </a:pPr>
            <a:r>
              <a:rPr lang="en-US" sz="3600" b="1" dirty="0">
                <a:solidFill>
                  <a:schemeClr val="bg1"/>
                </a:solidFill>
              </a:rPr>
              <a:t>Le</a:t>
            </a:r>
            <a:r>
              <a:rPr lang="en-US" sz="3600" b="1" dirty="0"/>
              <a:t>UCanGo2 Outreach Team</a:t>
            </a:r>
            <a:r>
              <a:rPr lang="en-US" sz="3600" b="1" dirty="0">
                <a:solidFill>
                  <a:schemeClr val="bg1"/>
                </a:solidFill>
              </a:rPr>
              <a:t> </a:t>
            </a:r>
            <a:endParaRPr lang="en-US" sz="3600" b="1" dirty="0"/>
          </a:p>
          <a:p>
            <a:pPr marL="0" indent="0" algn="ctr">
              <a:buNone/>
            </a:pPr>
            <a:endParaRPr lang="en-US" sz="3200" dirty="0"/>
          </a:p>
          <a:p>
            <a:pPr marL="0" indent="0" algn="ctr">
              <a:buNone/>
            </a:pPr>
            <a:r>
              <a:rPr lang="en-US" sz="3200" dirty="0">
                <a:hlinkClick r:id="rId3"/>
              </a:rPr>
              <a:t>UCanGo2.org </a:t>
            </a:r>
            <a:endParaRPr lang="en-US" sz="3200" dirty="0"/>
          </a:p>
          <a:p>
            <a:pPr marL="0" indent="0" algn="ctr">
              <a:buNone/>
            </a:pPr>
            <a:r>
              <a:rPr lang="en-US" sz="3200" dirty="0"/>
              <a:t>866.443.7420</a:t>
            </a:r>
          </a:p>
          <a:p>
            <a:pPr marL="0" indent="0" algn="ctr">
              <a:buNone/>
            </a:pPr>
            <a:r>
              <a:rPr lang="en-US" sz="3200" dirty="0"/>
              <a:t>405.234.4239</a:t>
            </a:r>
          </a:p>
          <a:p>
            <a:pPr marL="0" indent="0" algn="ctr">
              <a:buNone/>
            </a:pPr>
            <a:r>
              <a:rPr lang="en-US" sz="3200" dirty="0">
                <a:hlinkClick r:id="rId4"/>
              </a:rPr>
              <a:t>UCanGo2@ocap.org</a:t>
            </a:r>
            <a:r>
              <a:rPr lang="en-US" sz="3200" dirty="0"/>
              <a:t> </a:t>
            </a:r>
          </a:p>
          <a:p>
            <a:pPr marL="0" indent="0" algn="ctr">
              <a:lnSpc>
                <a:spcPct val="150000"/>
              </a:lnSpc>
              <a:spcBef>
                <a:spcPts val="0"/>
              </a:spcBef>
              <a:buNone/>
            </a:pPr>
            <a:endParaRPr lang="en-US" sz="3200" dirty="0">
              <a:latin typeface="Arial" panose="020B0604020202020204" pitchFamily="34" charset="0"/>
              <a:cs typeface="Arial" panose="020B0604020202020204" pitchFamily="34" charset="0"/>
            </a:endParaRPr>
          </a:p>
        </p:txBody>
      </p:sp>
      <p:pic>
        <p:nvPicPr>
          <p:cNvPr id="8" name="Content Placeholder 4" descr="OCAP logo&#10;Oklahoma College Assistance Program&#10;https://www.ocap.org/">
            <a:extLst>
              <a:ext uri="{FF2B5EF4-FFF2-40B4-BE49-F238E27FC236}">
                <a16:creationId xmlns:a16="http://schemas.microsoft.com/office/drawing/2014/main" id="{87C990C0-DCB7-4500-A5C3-F58F545408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5721" y="939843"/>
            <a:ext cx="2522350" cy="1066448"/>
          </a:xfrm>
          <a:prstGeom prst="rect">
            <a:avLst/>
          </a:prstGeom>
          <a:solidFill>
            <a:srgbClr val="FFFFFF"/>
          </a:solidFill>
          <a:ln w="38100">
            <a:solidFill>
              <a:schemeClr val="bg1"/>
            </a:solidFill>
          </a:ln>
          <a:extLst/>
        </p:spPr>
      </p:pic>
      <p:pic>
        <p:nvPicPr>
          <p:cNvPr id="9" name="Picture 8" descr="UCanGo2.org logo&#10;U Can Go 2 dot org: Within Reach, Within You&#10;https://ucango2.org/">
            <a:extLst>
              <a:ext uri="{FF2B5EF4-FFF2-40B4-BE49-F238E27FC236}">
                <a16:creationId xmlns:a16="http://schemas.microsoft.com/office/drawing/2014/main" id="{BC108335-DFB4-415A-8535-499BBA1BF0ED}"/>
              </a:ext>
            </a:extLst>
          </p:cNvPr>
          <p:cNvPicPr>
            <a:picLocks noChangeAspect="1"/>
          </p:cNvPicPr>
          <p:nvPr/>
        </p:nvPicPr>
        <p:blipFill>
          <a:blip r:embed="rId6"/>
          <a:stretch>
            <a:fillRect/>
          </a:stretch>
        </p:blipFill>
        <p:spPr>
          <a:xfrm>
            <a:off x="9079755" y="2262879"/>
            <a:ext cx="2514283" cy="597812"/>
          </a:xfrm>
          <a:prstGeom prst="rect">
            <a:avLst/>
          </a:prstGeom>
        </p:spPr>
      </p:pic>
      <p:sp>
        <p:nvSpPr>
          <p:cNvPr id="10" name="Content Placeholder 3">
            <a:extLst>
              <a:ext uri="{FF2B5EF4-FFF2-40B4-BE49-F238E27FC236}">
                <a16:creationId xmlns:a16="http://schemas.microsoft.com/office/drawing/2014/main" id="{DD91F525-37A0-49C3-A0F2-763A365F1366}"/>
              </a:ext>
            </a:extLst>
          </p:cNvPr>
          <p:cNvSpPr txBox="1">
            <a:spLocks/>
          </p:cNvSpPr>
          <p:nvPr/>
        </p:nvSpPr>
        <p:spPr>
          <a:xfrm>
            <a:off x="-1" y="6467767"/>
            <a:ext cx="12192000" cy="3571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i="1" dirty="0">
                <a:solidFill>
                  <a:prstClr val="black"/>
                </a:solidFill>
              </a:rPr>
              <a:t>This presentation is for educational purposes only and is not intended to be construed as financial, investment, legal and/or tax advice.</a:t>
            </a:r>
            <a:endParaRPr lang="en-US" sz="1400" i="1" dirty="0">
              <a:latin typeface="Arial" panose="020B0604020202020204" pitchFamily="34" charset="0"/>
              <a:cs typeface="Arial" panose="020B0604020202020204" pitchFamily="34" charset="0"/>
            </a:endParaRPr>
          </a:p>
        </p:txBody>
      </p:sp>
      <p:pic>
        <p:nvPicPr>
          <p:cNvPr id="11" name="Picture 10" descr="StartWthFAFSA.org logo&#10;Start With FAFSA dot org&#10;https://www.startwithfafsa.org/">
            <a:extLst>
              <a:ext uri="{FF2B5EF4-FFF2-40B4-BE49-F238E27FC236}">
                <a16:creationId xmlns:a16="http://schemas.microsoft.com/office/drawing/2014/main" id="{C4AFCAFE-A8BE-4509-AC3F-2685BD91D3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0177" y="3117279"/>
            <a:ext cx="2273438" cy="1117908"/>
          </a:xfrm>
          <a:prstGeom prst="rect">
            <a:avLst/>
          </a:prstGeom>
        </p:spPr>
      </p:pic>
      <p:pic>
        <p:nvPicPr>
          <p:cNvPr id="12" name="Picture 11" descr="FAFSA Fast Track logo&#10;FAFSA Fast Track&#10;https://www.startwithfafsa.org/fafsafasttrack/">
            <a:extLst>
              <a:ext uri="{FF2B5EF4-FFF2-40B4-BE49-F238E27FC236}">
                <a16:creationId xmlns:a16="http://schemas.microsoft.com/office/drawing/2014/main" id="{71E88F56-A130-4E93-A211-6237AFCD42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81846" y="4348899"/>
            <a:ext cx="1910100" cy="1117907"/>
          </a:xfrm>
          <a:prstGeom prst="rect">
            <a:avLst/>
          </a:prstGeom>
        </p:spPr>
      </p:pic>
    </p:spTree>
    <p:extLst>
      <p:ext uri="{BB962C8B-B14F-4D97-AF65-F5344CB8AC3E}">
        <p14:creationId xmlns:p14="http://schemas.microsoft.com/office/powerpoint/2010/main" val="3802995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7573</TotalTime>
  <Words>5538</Words>
  <Application>Microsoft Office PowerPoint</Application>
  <PresentationFormat>Widescreen</PresentationFormat>
  <Paragraphs>539</Paragraphs>
  <Slides>66</Slides>
  <Notes>64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66</vt:i4>
      </vt:variant>
    </vt:vector>
  </HeadingPairs>
  <TitlesOfParts>
    <vt:vector size="70" baseType="lpstr">
      <vt:lpstr>Arial</vt:lpstr>
      <vt:lpstr>Calibri</vt:lpstr>
      <vt:lpstr>Webdings</vt:lpstr>
      <vt:lpstr>Office Theme</vt:lpstr>
      <vt:lpstr>PowerPoint Presentation</vt:lpstr>
      <vt:lpstr>PowerPoint Presentation</vt:lpstr>
      <vt:lpstr>Introduction to Financial Aid</vt:lpstr>
      <vt:lpstr>Financial Aid = Money for College</vt:lpstr>
      <vt:lpstr>What is the FAFSA?</vt:lpstr>
      <vt:lpstr>FAFSA.gov</vt:lpstr>
      <vt:lpstr>Why apply online?</vt:lpstr>
      <vt:lpstr>Introduction to Financial Aid</vt:lpstr>
      <vt:lpstr>What’s a StudentAid.gov account?</vt:lpstr>
      <vt:lpstr>Who needs a StudentAid.gov account?</vt:lpstr>
      <vt:lpstr>Which parent?</vt:lpstr>
      <vt:lpstr>Which parent?</vt:lpstr>
      <vt:lpstr>Dependency Status</vt:lpstr>
      <vt:lpstr>Important!</vt:lpstr>
      <vt:lpstr>Create Your StudentAid.gov Account</vt:lpstr>
      <vt:lpstr>StudentAid.gov Account Tips</vt:lpstr>
      <vt:lpstr>Homelessness</vt:lpstr>
      <vt:lpstr>Verify Email and Cell Phone Information</vt:lpstr>
      <vt:lpstr>Two-Step Verification</vt:lpstr>
      <vt:lpstr>One-Use Backup Code</vt:lpstr>
      <vt:lpstr>Create Your StudentAid.gov Account Early</vt:lpstr>
      <vt:lpstr>Parent StudentAid.gov Account</vt:lpstr>
      <vt:lpstr>No Social Security Number?</vt:lpstr>
      <vt:lpstr>Introduction to Financial Aid</vt:lpstr>
      <vt:lpstr>Gather Your Information</vt:lpstr>
      <vt:lpstr>Helpful FAFSA Tips</vt:lpstr>
      <vt:lpstr>Start Your FAFSA</vt:lpstr>
      <vt:lpstr>Log In</vt:lpstr>
      <vt:lpstr>Select Your Role</vt:lpstr>
      <vt:lpstr>Onboarding</vt:lpstr>
      <vt:lpstr>Onboarding</vt:lpstr>
      <vt:lpstr>Review Identity Information</vt:lpstr>
      <vt:lpstr>Provide Consent</vt:lpstr>
      <vt:lpstr>Automatic Transfer</vt:lpstr>
      <vt:lpstr>Personal Circumstances</vt:lpstr>
      <vt:lpstr>College or Career School Plans</vt:lpstr>
      <vt:lpstr>Student Personal Circumstances</vt:lpstr>
      <vt:lpstr>Homelessness</vt:lpstr>
      <vt:lpstr>Other Unusual Circumstances</vt:lpstr>
      <vt:lpstr>Provisionally Independent Status</vt:lpstr>
      <vt:lpstr>Dependent Status</vt:lpstr>
      <vt:lpstr>Your Parents’ Marital Status</vt:lpstr>
      <vt:lpstr>Invite Your Parents to Contribute</vt:lpstr>
      <vt:lpstr>Student Demographics</vt:lpstr>
      <vt:lpstr>Student Citizenship Status</vt:lpstr>
      <vt:lpstr>‘Fallen Heroes’ Question</vt:lpstr>
      <vt:lpstr>Your Financial Information</vt:lpstr>
      <vt:lpstr>Reporting Financial Information </vt:lpstr>
      <vt:lpstr>Dependent Student Assets</vt:lpstr>
      <vt:lpstr>Select Your Colleges</vt:lpstr>
      <vt:lpstr>Review Your Selected Schools </vt:lpstr>
      <vt:lpstr>Review Page</vt:lpstr>
      <vt:lpstr>Sign Your Section of the FAFSA</vt:lpstr>
      <vt:lpstr>Your Part of the FAFSA is Complete!</vt:lpstr>
      <vt:lpstr>Parent Email</vt:lpstr>
      <vt:lpstr>Parent Logs In to FAFSA.gov</vt:lpstr>
      <vt:lpstr>Parent Role and Confirmation</vt:lpstr>
      <vt:lpstr>Introduction to Financial Aid</vt:lpstr>
      <vt:lpstr>What’s Next?</vt:lpstr>
      <vt:lpstr>What’s Next?</vt:lpstr>
      <vt:lpstr>Special Circumstances</vt:lpstr>
      <vt:lpstr>Financial Aid Offer</vt:lpstr>
      <vt:lpstr>Introduction to Financial Aid</vt:lpstr>
      <vt:lpstr>Scholarships</vt:lpstr>
      <vt:lpstr>Oklahoma’s Promise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Huddleston, Letha</dc:creator>
  <cp:lastModifiedBy>Huddleston, Letha</cp:lastModifiedBy>
  <cp:revision>229</cp:revision>
  <dcterms:created xsi:type="dcterms:W3CDTF">2023-08-03T15:56:09Z</dcterms:created>
  <dcterms:modified xsi:type="dcterms:W3CDTF">2025-03-26T01:25:35Z</dcterms:modified>
</cp:coreProperties>
</file>