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Proxima Nova"/>
      <p:regular r:id="rId34"/>
      <p:bold r:id="rId35"/>
      <p:italic r:id="rId36"/>
      <p:boldItalic r:id="rId37"/>
    </p:embeddedFont>
    <p:embeddedFont>
      <p:font typeface="Montserrat"/>
      <p:regular r:id="rId38"/>
      <p:bold r:id="rId39"/>
      <p:italic r:id="rId40"/>
      <p:boldItalic r:id="rId41"/>
    </p:embeddedFont>
    <p:embeddedFont>
      <p:font typeface="Alfa Slab One"/>
      <p:regular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627EA28-B6FE-43AF-923D-2D4DF1A77CBA}">
  <a:tblStyle styleId="{E627EA28-B6FE-43AF-923D-2D4DF1A77CB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Montserrat-italic.fntdata"/><Relationship Id="rId20" Type="http://schemas.openxmlformats.org/officeDocument/2006/relationships/slide" Target="slides/slide15.xml"/><Relationship Id="rId42" Type="http://schemas.openxmlformats.org/officeDocument/2006/relationships/font" Target="fonts/AlfaSlabOne-regular.fntdata"/><Relationship Id="rId41" Type="http://schemas.openxmlformats.org/officeDocument/2006/relationships/font" Target="fonts/Montserrat-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ProximaNova-bold.fntdata"/><Relationship Id="rId12" Type="http://schemas.openxmlformats.org/officeDocument/2006/relationships/slide" Target="slides/slide7.xml"/><Relationship Id="rId34" Type="http://schemas.openxmlformats.org/officeDocument/2006/relationships/font" Target="fonts/ProximaNova-regular.fntdata"/><Relationship Id="rId15" Type="http://schemas.openxmlformats.org/officeDocument/2006/relationships/slide" Target="slides/slide10.xml"/><Relationship Id="rId37" Type="http://schemas.openxmlformats.org/officeDocument/2006/relationships/font" Target="fonts/ProximaNova-boldItalic.fntdata"/><Relationship Id="rId14" Type="http://schemas.openxmlformats.org/officeDocument/2006/relationships/slide" Target="slides/slide9.xml"/><Relationship Id="rId36" Type="http://schemas.openxmlformats.org/officeDocument/2006/relationships/font" Target="fonts/ProximaNova-italic.fntdata"/><Relationship Id="rId17" Type="http://schemas.openxmlformats.org/officeDocument/2006/relationships/slide" Target="slides/slide12.xml"/><Relationship Id="rId39" Type="http://schemas.openxmlformats.org/officeDocument/2006/relationships/font" Target="fonts/Montserrat-bold.fntdata"/><Relationship Id="rId16" Type="http://schemas.openxmlformats.org/officeDocument/2006/relationships/slide" Target="slides/slide11.xml"/><Relationship Id="rId38" Type="http://schemas.openxmlformats.org/officeDocument/2006/relationships/font" Target="fonts/Montserrat-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ollegeboard.org/" TargetMode="External"/><Relationship Id="rId3" Type="http://schemas.openxmlformats.org/officeDocument/2006/relationships/hyperlink" Target="https://www.act.org/content/act/en/products-and-services/the-act.html"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ad073e7af_0_1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ad073e7a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Before we begin, we want to acknowledge that there are a number of post-secondary paths for students with or </a:t>
            </a:r>
            <a:r>
              <a:rPr lang="en"/>
              <a:t>without</a:t>
            </a:r>
            <a:r>
              <a:rPr lang="en"/>
              <a:t> </a:t>
            </a:r>
            <a:r>
              <a:rPr lang="en"/>
              <a:t>disabilities.</a:t>
            </a:r>
            <a:r>
              <a:rPr lang="en"/>
              <a:t> The Child Study Team and School </a:t>
            </a:r>
            <a:r>
              <a:rPr lang="en"/>
              <a:t>Counselors</a:t>
            </a:r>
            <a:r>
              <a:rPr lang="en"/>
              <a:t> are prepared to assist your child with whatever paths might be of interest, or to help figure out what </a:t>
            </a:r>
            <a:r>
              <a:rPr lang="en"/>
              <a:t>those</a:t>
            </a:r>
            <a:r>
              <a:rPr lang="en"/>
              <a:t> paths might be.  Though we are focusing on the transition to college in particular, many of the resources in this presentation will be applicable to any post-secondary path.</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7005d249ec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7005d249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JH</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t>Often this can be an overwhelming process and we hope to provide important information and clarity.  When talking about the college search process, you might have heard it referred to as a student-driven process.  The student is ultimately the one who needs to complete applications, be admitted to college, attend classes and advocate for themselves. Thus, the onus is on them to understand their rights and responsibilities because when they arrive on a college campus, most students will be 18, and in the eyes of the college and the law, adults.  If eligible, they will be the consumer of any LD support services and the only ones who can advocate for themselves.  </a:t>
            </a:r>
            <a:endParaRPr/>
          </a:p>
          <a:p>
            <a:pPr indent="0" lvl="0" marL="0" rtl="0" algn="l">
              <a:spcBef>
                <a:spcPts val="0"/>
              </a:spcBef>
              <a:spcAft>
                <a:spcPts val="0"/>
              </a:spcAft>
              <a:buNone/>
            </a:pPr>
            <a:r>
              <a:rPr lang="en"/>
              <a:t>This does not mean that you, as parents, do not have a supportive role to play in this process.  However, the more that students understand their own needs, and the ways in which they learn best, the more prepared they will be to advocate for themselves.  </a:t>
            </a:r>
            <a:endParaRPr/>
          </a:p>
          <a:p>
            <a:pPr indent="0" lvl="0" marL="0" rtl="0" algn="l">
              <a:spcBef>
                <a:spcPts val="0"/>
              </a:spcBef>
              <a:spcAft>
                <a:spcPts val="0"/>
              </a:spcAft>
              <a:buNone/>
            </a:pPr>
            <a:r>
              <a:rPr lang="en"/>
              <a:t>Throughout this presentation, when we refer to “colleges,” it includes both colleges and universities.  Also, when we use the word disability, it is not meant to be stigmatizing, but rather because it mirrors language you will see on college websites, such as learning disability services or support programs.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c2fb10277c_0_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c2fb10277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Before we begin to take a closer look at what is available, we should start by considering the skills that our students should be focusing on prior to graduation.  </a:t>
            </a:r>
            <a:r>
              <a:rPr lang="en"/>
              <a:t>While</a:t>
            </a:r>
            <a:r>
              <a:rPr lang="en"/>
              <a:t> the district was engaging in its Think Tank initiative, we considered closely what a graduate of New Providence High School would need in order to be successful as they transitioned out of high school.  One of our main takeaways from this experience has been the importance of helping our students to learn how they learn best, what they need to be successful, and how to get any help and support that they need.  As you can see from the graphic, students should have developed skills in academic preparation, and also growth mindset, social skills, global citizenship, and the ability to plan for the future.  While few students excel in all of these areas, now is a good time to begin </a:t>
            </a:r>
            <a:r>
              <a:rPr lang="en"/>
              <a:t>considering</a:t>
            </a:r>
            <a:r>
              <a:rPr lang="en"/>
              <a:t> </a:t>
            </a:r>
            <a:r>
              <a:rPr lang="en"/>
              <a:t>which</a:t>
            </a:r>
            <a:r>
              <a:rPr lang="en"/>
              <a:t> of these skills are areas of </a:t>
            </a:r>
            <a:r>
              <a:rPr lang="en"/>
              <a:t>strength</a:t>
            </a:r>
            <a:r>
              <a:rPr lang="en"/>
              <a:t> and which require further development.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a student with a 504 or an IEP, this can include whittling away accommodations or </a:t>
            </a:r>
            <a:r>
              <a:rPr lang="en"/>
              <a:t>modifications</a:t>
            </a:r>
            <a:r>
              <a:rPr lang="en"/>
              <a:t> that become less important as they age and mature.  This also means helping students to take responsibility for their </a:t>
            </a:r>
            <a:r>
              <a:rPr lang="en"/>
              <a:t>actions</a:t>
            </a:r>
            <a:r>
              <a:rPr lang="en"/>
              <a:t>, understanding the impact of choices on outcomes, learning to plan and prioritize, and especially, how to seek out the help they need and advocate for themselves.  And if this conversation produces anxiety for you, or makes you worry about whether your child is ready for this new phase in their lives, please remember:  This is a process for everyone, and a it is a process that moves at a different pace for each student.  So if you are worried that your child is not ready, make it a priority to help them be more </a:t>
            </a:r>
            <a:r>
              <a:rPr lang="en"/>
              <a:t>independent</a:t>
            </a:r>
            <a:r>
              <a:rPr lang="en"/>
              <a:t>.  If there is a question or a concern for a teacher, make sure they ask it.  If an email is needed, they should write it.  Continue to be a resource for your children, someone who can check over their email (once they have written it), or help them strategize or plan or set goals, but be mindful to help your student to practice these skills now.  Remember, practice creates experience, and experience breeds confidence.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ad073e7af_0_1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ad073e7a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JH</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t>Our discussion continues with the law.  Both IDEA and ADA provide the foundation for the wide array of services and provisions that are available for students identified as having a disabling condition.  However, they accomplish this in different ways. IDEA provides the basis for the system of special education supports and services that are made available for students who qualify for them.  Students receiving special education and/or related services are provided with an Individualized Education Plan (IEP) that stipulates the accommodations, modifications, and services that are necessary for the student to receive FAPE.  Among the services and specialized instruction mandated to be factored into an IEP, IEP teams must also work to develop a plan to assist the student to transition from high school to a post secondary outcome (i.e. college, vocational school, work force).  This work begins in middle school and continues throughout the high school years, including consideration of appropriate coursework, relevant goals and objectives, and preparatory activities that are described in the IEP.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ad073e7af_0_2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ad073e7af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JH</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t>Section 504 of the Rehabilitation Act of 1973 stipulates that students, regardless of the presence of a disabling condition, are to be offered a Free and Appropriate Public Education (FAPE).  A 504 plan is not the same as an IEP, and is not considered to be special education.  Students who receive 504 plans require accommodations in order to enable them to have the same level of access to educational opportunity as their nondisabled peers.  As a student prepares for college, accommodation plans and 504 plans are utilized in part to demonstrate the need for testing modifications on statewide assessments, the SAT or ACT.  Additionally, the accommodations incorporated into these plans can lend credence to the need for additional services at the college level.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ad073e7af_0_2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ad073e7a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JH</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t>If a student qualifies for services at the college level, the college will develop a new plan with them.  The IEP or 504 itself does not just get implemented as-is.  As you explore college options, we encourage you to gather information regarding each college’s eligibility process and accommodations/services available.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can be unsettling for some students and families when they initially start to learn about some of these differences both in the law and what is required of colleges.  As we progress through this presentation, we hope you will take away a feeling of empowerment, and an understanding of what the rights of the student are and what you can expect.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is easy to become overwhelmed by change, but in essence there are a great many colleges that provide wonderfully supportive programs to students. Finding the overall appropriate fit for you is the focus in this process.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ad073e7af_0_3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ad073e7a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JH</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t>In essence, this means that colleges are not required to “level the playing field” for a student with disabilities.  Again, this does not mean that students cannot receive support for their disabilities.  It does mean that if students need disability support in college this is a feature which will factor into their college search process.  At the right college, students with a variety of needs can be accommodated.  It’s about finding a good fit.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ac8f20afe_1_5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ac8f20afe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JS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lang="en" sz="1200"/>
              <a:t>Before students can determine what program, college, or job characteristics might constitute a “good fit” for them after high school, it is important for them to understand how they learn best.  </a:t>
            </a:r>
            <a:endParaRP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7ece39e969_0_29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7ece39e969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JS</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Note that physical disability is a protected class under ADA and schools must address limitations related to those needs.  The three types of programs listed above and discussed in the next few slides refer only to Learning Disabilities.  </a:t>
            </a:r>
            <a:r>
              <a:rPr lang="en" sz="1200">
                <a:solidFill>
                  <a:schemeClr val="dk1"/>
                </a:solidFill>
              </a:rPr>
              <a:t>As you consider these supportive programs, consider your child’s current services/supports to help determine if this is an appropriate fit.</a:t>
            </a:r>
            <a:endParaRPr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ac8f20afe_1_4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ac8f20afe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rPr>
              <a:t>JS</a:t>
            </a:r>
            <a:endParaRPr sz="1300">
              <a:solidFill>
                <a:schemeClr val="dk1"/>
              </a:solidFill>
            </a:endParaRPr>
          </a:p>
          <a:p>
            <a:pPr indent="0" lvl="0" marL="0" rtl="0" algn="l">
              <a:spcBef>
                <a:spcPts val="0"/>
              </a:spcBef>
              <a:spcAft>
                <a:spcPts val="0"/>
              </a:spcAft>
              <a:buNone/>
            </a:pPr>
            <a:r>
              <a:t/>
            </a:r>
            <a:endParaRPr sz="1300"/>
          </a:p>
          <a:p>
            <a:pPr indent="0" lvl="0" marL="0" rtl="0" algn="l">
              <a:spcBef>
                <a:spcPts val="0"/>
              </a:spcBef>
              <a:spcAft>
                <a:spcPts val="0"/>
              </a:spcAft>
              <a:buNone/>
            </a:pPr>
            <a:r>
              <a:rPr lang="en" sz="1300"/>
              <a:t>Colleges with Structured Programs offer the most comprehensive services for students with learning disabilities. The director and/or staff are certified in learning disabilities or related areas. The director is actively involved in the admission decision and, often, the criteria for admission may be more flexible than general admission requirements. Services are highly structured and students are involved in developing plans to meet their particular learning styles and needs. Often, students in Structured Programs sign a contract agreeing to actively participate in the program. There is usually an additional fee for the enhanced services. Students who have participated in a Structured Program or Structured Services in high school such as the Learning Disabilities Resource Program, individualized or modified coursework, tutorial assistance, academic monitoring, note-takers, test accommodations, or skill classes might benefit from exploring colleges with Structured Programs or Coordinated Services. These programs’ services go well beyond those that are legally mandated and the student is provided with a more structured environment that includes low staff/student ratios.  They usually have special admissions requirements, and sometimes, additional fees.</a:t>
            </a:r>
            <a:endParaRPr sz="1300"/>
          </a:p>
          <a:p>
            <a:pPr indent="0" lvl="0" marL="0" rtl="0" algn="l">
              <a:spcBef>
                <a:spcPts val="0"/>
              </a:spcBef>
              <a:spcAft>
                <a:spcPts val="0"/>
              </a:spcAft>
              <a:buNone/>
            </a:pPr>
            <a:r>
              <a:t/>
            </a:r>
            <a:endParaRPr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ad073e7af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ad073e7a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JS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lang="en" sz="1200"/>
              <a:t>Coordinated Services differ from Structured Programs in that the services are not as comprehensive. These services are provided by at least one certified learning disability specialist. The staff is knowledgeable and trained to provide assistance to students to develop strategies for their individual needs. The director of the program or services may be involved in the admission decision, be in a position to offer recommendations to the admission office on the potential success of the applicant, or to assist the students with an appeal if denied admission to the college. Receiving these services generally requires specific documentation of the learning disability, so students are encouraged to self-identify prior to entry. Students voluntarily request accommodations or services in the Coordinated Services category, and there may be specific skills courses or remedial classes available or required for students with learning disabilities who are admitted probationally or conditionally. High school students who may have enrolled in some modified or remedial courses, utilized test accommodations, or required tutorial assistance, but who typically requested services only as needed, might benefit from exploring colleges with Coordinated Services or Services. </a:t>
            </a:r>
            <a:endParaRPr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ad073e7af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ad073e7a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JS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lang="en" sz="1200"/>
              <a:t>Services are the least comprehensive of the three categories. Colleges offering Services generally are complying with the federal mandate requiring reasonable accommodations to all students with appropriate and current documentation. These colleges routinely require documentation of all disability in order for the students with LD/ ADHD to receive accommodations. Staff and faculty actively support the student’s by providing basic services to meet the needs of the students. Services are requested on a voluntary basis, and there may be some limitations as to what is reasonable and the degree of services available. Sometimes, just the small size of the student body allows for the necessary personal attention to help students with learning disabilities succeed in college. High school students who require minimum accommodations, but who find comfort in knowing that services are available, knowing who the contact person is, and knowing that this person is sensitive to students with learning disabilities, might benefit from exploring colleges providing Services or Coordinated Services.</a:t>
            </a:r>
            <a:endParaRPr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faa1148d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faa1148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JS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lang="en" sz="1200"/>
              <a:t>Not all programs in each category are created equal, and not all schools will be a good fit for the student in terms of other characteristics like setting, programs, </a:t>
            </a:r>
            <a:r>
              <a:rPr lang="en" sz="1200"/>
              <a:t>geographical location, etc.  It can be a balancing act, and it requires research!</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T</a:t>
            </a:r>
            <a:r>
              <a:rPr lang="en" sz="1200"/>
              <a:t>he best way to identify programs is to visit colleges, preferably in person, but most colleges still have virtual options, too.</a:t>
            </a:r>
            <a:endParaRPr sz="1200">
              <a:solidFill>
                <a:srgbClr val="202020"/>
              </a:solidFill>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c86180eb5b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c86180eb5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JS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ac8f20afe_1_3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ac8f20afe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JS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lang="en" sz="1200"/>
              <a:t>Most students with IEPs or 504s choose to apply for accommodations on either the SAT or ACT.  Everything is done electronically.  </a:t>
            </a:r>
            <a:r>
              <a:rPr lang="en" sz="1200"/>
              <a:t>School Counselors reach out to students in the spring of their freshman year (or about 4 months after a new IEP or 504 is implemented) to apply for accommodations from </a:t>
            </a:r>
            <a:r>
              <a:rPr lang="en" sz="1200" u="sng">
                <a:solidFill>
                  <a:schemeClr val="hlink"/>
                </a:solidFill>
                <a:hlinkClick r:id="rId2"/>
              </a:rPr>
              <a:t>College Board</a:t>
            </a:r>
            <a:r>
              <a:rPr lang="en" sz="1200"/>
              <a:t>.  College Board is the organization that governs PSATs, SATs, and AP exams.  We apply in the spring of freshman year so that accommodations are in place by the time students are ready to take PSATs in October of their sophomore year.  All students and parents need to do is sign the consent form that allows us to release their IEP or 504 information to College Board.  Counselors take care of the rest.  Again, </a:t>
            </a:r>
            <a:r>
              <a:rPr lang="en" sz="1200"/>
              <a:t>School Counselors reach out to 9th graders and their parents via email usually sometime in April to initiate this.</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The ACT works differently.  Students cannot apply for accommodations until </a:t>
            </a:r>
            <a:r>
              <a:rPr i="1" lang="en" sz="1200"/>
              <a:t>after </a:t>
            </a:r>
            <a:r>
              <a:rPr lang="en" sz="1200"/>
              <a:t>they register for a test.  This means that, </a:t>
            </a:r>
            <a:r>
              <a:rPr lang="en" sz="1200"/>
              <a:t>initially</a:t>
            </a:r>
            <a:r>
              <a:rPr lang="en" sz="1200"/>
              <a:t>, students will not know for sure whether or not accommodations are granted for their first ACT test.  As students register for the test on the </a:t>
            </a:r>
            <a:r>
              <a:rPr lang="en" sz="1200" u="sng">
                <a:solidFill>
                  <a:schemeClr val="hlink"/>
                </a:solidFill>
                <a:hlinkClick r:id="rId3"/>
              </a:rPr>
              <a:t>ACT website</a:t>
            </a:r>
            <a:r>
              <a:rPr lang="en" sz="1200"/>
              <a:t>, they will indicate that they will be requesting accommodations.  After submitting the </a:t>
            </a:r>
            <a:r>
              <a:rPr lang="en" sz="1200"/>
              <a:t>registration</a:t>
            </a:r>
            <a:r>
              <a:rPr lang="en" sz="1200"/>
              <a:t>, they will receive an email from ACT that asks them to forward it to their school counselor.  Once the School Counselor receives that email, she will send out a consent form and then take care of the rest online.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Regardless of which test(s) the student plans to take and per both organizations’ guidelines, only the </a:t>
            </a:r>
            <a:r>
              <a:rPr lang="en" sz="1200"/>
              <a:t>accommodations</a:t>
            </a:r>
            <a:r>
              <a:rPr lang="en" sz="1200"/>
              <a:t> that are used regularly in the classroom will be requested.  </a:t>
            </a:r>
            <a:r>
              <a:rPr lang="en" sz="1200"/>
              <a:t>Students do not need to re-apply for accommodations prior to every College Board of ACT test, unless changes to previously-granted accommodations are being requested.</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As many of you are aware, almost all schools were forced to go Test Optional during the pandemic.  Many chose to keep the Test Optional policy in place even after the standardized tests were widely available again for a number of reasons.  Schools have already started to announce their policies for next year, which you can find on their admissions websites.  The Counseling Department position on this is that you should have your child test as if he/she is going to need to submit the scores for two reasons.  Many, many students add that “last minute” school to their list in September or October, and if they require scores, you want to have them available.  Second, if your scores end up falling in the mid to upper-middle range of a particular college’s average scores, admissions officers encourage students to submit them.</a:t>
            </a:r>
            <a:endParaRPr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faa1148d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faa1148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JS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lang="en" sz="1200"/>
              <a:t>First and foremost, students must be admissible to the college regardless of disability.  Do not expect admissions criteria to be altered due to the presence of a learning disability.  It might be something you give your counselor permission to disclose in their letter of </a:t>
            </a:r>
            <a:r>
              <a:rPr lang="en" sz="1200"/>
              <a:t>recommendation</a:t>
            </a:r>
            <a:r>
              <a:rPr lang="en" sz="1200"/>
              <a:t> which puts your transcript in better context, highlights your growth, etc., but you won’t be held to a different standard.</a:t>
            </a:r>
            <a:endParaRPr sz="12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faa1148d_0_1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faa1148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JS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lang="en" sz="1200"/>
              <a:t>Should you disclose your learning disability to colleges during the admissions process, and if so, when-- during the admissions process or after acceptance?  This is an individual decision for each student.  </a:t>
            </a:r>
            <a:r>
              <a:rPr lang="en" sz="1200"/>
              <a:t>Typically, disclosing neither helps nor hurts.  The only time it could hurt is if a college knows they cannot accommodate you because they would need to modify their program.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At NPHS, student and parent will need to sign a release form to give School Counselors permission to write about a disability in their letter of recommendation.</a:t>
            </a:r>
            <a:endParaRPr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ad073e7af_0_3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ad073e7af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JS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lang="en" sz="1200"/>
              <a:t>Even if students choose to disclose their disability during the admissions process, that information does not necessarily get passed along to the office that arranges for accomodations.  Students (not parents) must initiate the process </a:t>
            </a:r>
            <a:r>
              <a:rPr lang="en" sz="1200"/>
              <a:t>with</a:t>
            </a:r>
            <a:r>
              <a:rPr lang="en" sz="1200"/>
              <a:t> the appropriate office and provide any requested </a:t>
            </a:r>
            <a:r>
              <a:rPr lang="en" sz="1200"/>
              <a:t>documentation</a:t>
            </a:r>
            <a:r>
              <a:rPr lang="en" sz="1200"/>
              <a:t>.  Without doing so, no services are provided, even if impairments are obvious.</a:t>
            </a:r>
            <a:endParaRPr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ad073e7af_0_4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ad073e7a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JS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lang="en" sz="1200"/>
              <a:t>Proof of disability varies by colleges, but will typically involve a copy of the high school 504 or IEP plan, any medical testing or documentation, as well as an updated Child Study Team evaluation, </a:t>
            </a:r>
            <a:r>
              <a:rPr lang="en" sz="1200"/>
              <a:t>which</a:t>
            </a:r>
            <a:r>
              <a:rPr lang="en" sz="1200"/>
              <a:t> is usually done in </a:t>
            </a:r>
            <a:r>
              <a:rPr lang="en" sz="1200"/>
              <a:t>junior</a:t>
            </a:r>
            <a:r>
              <a:rPr lang="en" sz="1200"/>
              <a:t> year of high </a:t>
            </a:r>
            <a:r>
              <a:rPr lang="en" sz="1200"/>
              <a:t>school</a:t>
            </a:r>
            <a:r>
              <a:rPr lang="en" sz="1200"/>
              <a:t>.  You’ll need to do some research on the website of the colleges to see if anything additional or different is required.</a:t>
            </a:r>
            <a:endParaRPr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ad073e7af_0_4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ad073e7a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JS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lang="en" sz="1200"/>
              <a:t>Accommodations may vary from school to school and professor to professor, but some are more common than others.  Those listed on the slide are accommodations that colleges may offer.</a:t>
            </a:r>
            <a:endParaRPr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ad073e7af_0_6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ad073e7af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JS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lang="en" sz="1200"/>
              <a:t>There are some accommodations that students may receive in high school that are not typically </a:t>
            </a:r>
            <a:r>
              <a:rPr lang="en" sz="1200"/>
              <a:t>available</a:t>
            </a:r>
            <a:r>
              <a:rPr lang="en" sz="1200"/>
              <a:t> at the college level.  Please note that it is extremely rare for colleges to waive curriculum requirements-- such as taking a World Language-- or change their test formats.</a:t>
            </a:r>
            <a:endParaRPr sz="1200"/>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ad073e7af_0_5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ad073e7af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JS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lang="en" sz="1200"/>
              <a:t>Appropriate services and accommodations are </a:t>
            </a:r>
            <a:r>
              <a:rPr lang="en" sz="1200"/>
              <a:t>available</a:t>
            </a:r>
            <a:r>
              <a:rPr lang="en" sz="1200"/>
              <a:t> to </a:t>
            </a:r>
            <a:r>
              <a:rPr lang="en" sz="1200"/>
              <a:t>students</a:t>
            </a:r>
            <a:r>
              <a:rPr lang="en" sz="1200"/>
              <a:t> IF they choose a program wisely and IF they </a:t>
            </a:r>
            <a:r>
              <a:rPr lang="en" sz="1200"/>
              <a:t>seek them</a:t>
            </a:r>
            <a:r>
              <a:rPr lang="en" sz="1200"/>
              <a:t> out.</a:t>
            </a:r>
            <a:endParaRPr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ad60e46cd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ad60e46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JS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As you help your child identify his/her strengths and weaknesses, interests, and preferences, consider keeping a list and sharing it with the case manager and/or counselor during junior year.  The more information school personnel have about a student, the more tailored the recommendations, whether that be recommendations for courses, course levels, or potential post-secondary paths.</a:t>
            </a:r>
            <a:endParaRPr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ad60e46cd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ad60e46c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JS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lang="en" sz="1200"/>
              <a:t>The next steps for graduating seniors include much of what has been presented.</a:t>
            </a:r>
            <a:endParaRPr sz="1200"/>
          </a:p>
          <a:p>
            <a:pPr indent="0" lvl="0" marL="0" rtl="0" algn="l">
              <a:spcBef>
                <a:spcPts val="0"/>
              </a:spcBef>
              <a:spcAft>
                <a:spcPts val="0"/>
              </a:spcAft>
              <a:buNone/>
            </a:pPr>
            <a:r>
              <a:t/>
            </a:r>
            <a:endParaRPr sz="1200"/>
          </a:p>
          <a:p>
            <a:pPr indent="0" lvl="0" marL="0" rtl="0" algn="l">
              <a:spcBef>
                <a:spcPts val="0"/>
              </a:spcBef>
              <a:spcAft>
                <a:spcPts val="0"/>
              </a:spcAft>
              <a:buClr>
                <a:schemeClr val="dk1"/>
              </a:buClr>
              <a:buSzPts val="1100"/>
              <a:buFont typeface="Arial"/>
              <a:buNone/>
            </a:pPr>
            <a:r>
              <a:rPr lang="en" sz="1200">
                <a:solidFill>
                  <a:schemeClr val="dk1"/>
                </a:solidFill>
              </a:rPr>
              <a:t>P</a:t>
            </a:r>
            <a:r>
              <a:rPr lang="en" sz="1200">
                <a:solidFill>
                  <a:schemeClr val="dk1"/>
                </a:solidFill>
              </a:rPr>
              <a:t>arents of graduating seniors provide advice and support, but should not complete any tasks on behalf of the student.  This is the time for the student to gain independence!</a:t>
            </a:r>
            <a:endParaRPr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ad674f930_0_1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ad674f930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JS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71cf90e3e0_0_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71cf90e3e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6c483c62da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6c483c62d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docs.google.com/presentation/d/1y9in8E4NTpOgOohKruNqVeh-ljkstQqVjktW_Mphtt8/edit?usp=sharin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https://drive.google.com/file/d/1teQ1_QNpfAPyFs52EMl1NKQbe7kxuni7/view?usp=sharin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app.scoir.com/signin" TargetMode="External"/><Relationship Id="rId4" Type="http://schemas.openxmlformats.org/officeDocument/2006/relationships/hyperlink" Target="https://cws.auburn.edu/shared/content/files/50/WISE_Study_Tips.pdf" TargetMode="External"/><Relationship Id="rId5" Type="http://schemas.openxmlformats.org/officeDocument/2006/relationships/hyperlink" Target="https://www.understood.org/en/friends-feelings/empowering-your-child/self-advocacy/6-tips-for-helping-your-high-schooler-learn-to-self-advocate"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1" Type="http://schemas.openxmlformats.org/officeDocument/2006/relationships/hyperlink" Target="https://www.npsd.k12.nj.us/Page/11801" TargetMode="External"/><Relationship Id="rId10" Type="http://schemas.openxmlformats.org/officeDocument/2006/relationships/hyperlink" Target="https://nccsd.ici.umn.edu/" TargetMode="External"/><Relationship Id="rId13" Type="http://schemas.openxmlformats.org/officeDocument/2006/relationships/hyperlink" Target="https://docs.google.com/spreadsheets/d/1Ymx8oqxHDL20LlB-ceMILaB0V2KFWm2ZWn4n82jauM0/edit?usp=sharing" TargetMode="External"/><Relationship Id="rId12" Type="http://schemas.openxmlformats.org/officeDocument/2006/relationships/hyperlink" Target="https://docs.google.com/presentation/d/1y9in8E4NTpOgOohKruNqVeh-ljkstQqVjktW_Mphtt8/edit?usp=sharing" TargetMode="External"/><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hyperlink" Target="https://www.affordablecollegesonline.org/college-resource-center/resources-for-students-with-disabilities/" TargetMode="External"/><Relationship Id="rId4" Type="http://schemas.openxmlformats.org/officeDocument/2006/relationships/hyperlink" Target="https://www.bestcolleges.com/resources/students-with-disabilities/" TargetMode="External"/><Relationship Id="rId9" Type="http://schemas.openxmlformats.org/officeDocument/2006/relationships/hyperlink" Target="http://www.ldonline.org/article/6132/" TargetMode="External"/><Relationship Id="rId15" Type="http://schemas.openxmlformats.org/officeDocument/2006/relationships/hyperlink" Target="https://www.nj.gov/humanservices/dds/" TargetMode="External"/><Relationship Id="rId14" Type="http://schemas.openxmlformats.org/officeDocument/2006/relationships/hyperlink" Target="https://www2.ed.gov/about/offices/list/ocr/transition.html" TargetMode="External"/><Relationship Id="rId17" Type="http://schemas.openxmlformats.org/officeDocument/2006/relationships/hyperlink" Target="https://www.nj.gov/humanservices/dds/documents/RD/2024/NJ_Resources_2024_First_Edition-Spanish.pdf" TargetMode="External"/><Relationship Id="rId16" Type="http://schemas.openxmlformats.org/officeDocument/2006/relationships/hyperlink" Target="https://www.nj.gov/humanservices/dds/documents/RD/2024/NJ_Resources_2024_First_Edition.pdf" TargetMode="External"/><Relationship Id="rId5" Type="http://schemas.openxmlformats.org/officeDocument/2006/relationships/hyperlink" Target="https://www.penguinrandomhouse.com/books/724831/the-kandw-guide-to-colleges-for-students-with-learning-differences-16th-edition-by-the-princeton-review-marybeth-kravets-and-imy-wax/" TargetMode="External"/><Relationship Id="rId6" Type="http://schemas.openxmlformats.org/officeDocument/2006/relationships/hyperlink" Target="https://www.amazon.com/College-Success-Students-Learning-Disabilities/dp/164632045X/ref=sr_1_2_sspa?dchild=1&amp;keywords=Colleges+for+Students+with+Learning+Disabilities+or+AD%2FHD&amp;qid=1615914009&amp;s=books&amp;sr=1-2-spons&amp;psc=1&amp;spLa=ZW5jcnlwdGVkUXVhbGlmaWVyPUEyRjFTRkFYRURVRVhGJmVuY3J5cHRlZElkPUEwODQ1NzE3MUpDOENOQVNJWDlPUCZlbmNyeXB0ZWRBZElkPUEwODU3Mzg0MUk4MEFaOUlZSUpIUSZ3aWRnZXROYW1lPXNwX2F0ZiZhY3Rpb249Y2xpY2tSZWRpcmVjdCZkb05vdExvZ0NsaWNrPXRydWU=" TargetMode="External"/><Relationship Id="rId7" Type="http://schemas.openxmlformats.org/officeDocument/2006/relationships/hyperlink" Target="https://www.onlinecolleges.net/for-students/students-with-disabilities/" TargetMode="External"/><Relationship Id="rId8" Type="http://schemas.openxmlformats.org/officeDocument/2006/relationships/hyperlink" Target="https://www.onlinecolleges.net/for-students/students-with-disabilities/" TargetMode="External"/></Relationships>
</file>

<file path=ppt/slides/_rels/slide28.xml.rels><?xml version="1.0" encoding="UTF-8" standalone="yes"?><Relationships xmlns="http://schemas.openxmlformats.org/package/2006/relationships"><Relationship Id="rId11" Type="http://schemas.openxmlformats.org/officeDocument/2006/relationships/hyperlink" Target="mailto:vhinz@npsdnj.org" TargetMode="External"/><Relationship Id="rId10" Type="http://schemas.openxmlformats.org/officeDocument/2006/relationships/hyperlink" Target="mailto:jharvey@npsdnj.org" TargetMode="External"/><Relationship Id="rId13" Type="http://schemas.openxmlformats.org/officeDocument/2006/relationships/hyperlink" Target="mailto:kshmuler@npsdnj.org" TargetMode="External"/><Relationship Id="rId12" Type="http://schemas.openxmlformats.org/officeDocument/2006/relationships/hyperlink" Target="mailto:jroute@npsdnj.org" TargetMode="External"/><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hyperlink" Target="https://www.npsd.k12.nj.us/departments/counseling" TargetMode="External"/><Relationship Id="rId4" Type="http://schemas.openxmlformats.org/officeDocument/2006/relationships/hyperlink" Target="mailto:jshadis@npsdnj.org" TargetMode="External"/><Relationship Id="rId9" Type="http://schemas.openxmlformats.org/officeDocument/2006/relationships/hyperlink" Target="https://www.npsd.k12.nj.us/programsservices/special-services" TargetMode="External"/><Relationship Id="rId14" Type="http://schemas.openxmlformats.org/officeDocument/2006/relationships/hyperlink" Target="mailto:gkinsella@npsdnj.org" TargetMode="External"/><Relationship Id="rId5" Type="http://schemas.openxmlformats.org/officeDocument/2006/relationships/hyperlink" Target="mailto:lgnudi@npsdnj.org" TargetMode="External"/><Relationship Id="rId6" Type="http://schemas.openxmlformats.org/officeDocument/2006/relationships/hyperlink" Target="mailto:kmccauley@npsdnj.org" TargetMode="External"/><Relationship Id="rId7" Type="http://schemas.openxmlformats.org/officeDocument/2006/relationships/hyperlink" Target="mailto:cnoppenberger@npsdnj.org" TargetMode="External"/><Relationship Id="rId8" Type="http://schemas.openxmlformats.org/officeDocument/2006/relationships/hyperlink" Target="mailto:dchango@npsdnj.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pic>
        <p:nvPicPr>
          <p:cNvPr id="56" name="Google Shape;56;p13"/>
          <p:cNvPicPr preferRelativeResize="0"/>
          <p:nvPr/>
        </p:nvPicPr>
        <p:blipFill>
          <a:blip r:embed="rId3">
            <a:alphaModFix/>
          </a:blip>
          <a:stretch>
            <a:fillRect/>
          </a:stretch>
        </p:blipFill>
        <p:spPr>
          <a:xfrm>
            <a:off x="3033975" y="2644850"/>
            <a:ext cx="3129400" cy="2347050"/>
          </a:xfrm>
          <a:prstGeom prst="rect">
            <a:avLst/>
          </a:prstGeom>
          <a:noFill/>
          <a:ln>
            <a:noFill/>
          </a:ln>
        </p:spPr>
      </p:pic>
      <p:sp>
        <p:nvSpPr>
          <p:cNvPr id="57" name="Google Shape;57;p13"/>
          <p:cNvSpPr txBox="1"/>
          <p:nvPr/>
        </p:nvSpPr>
        <p:spPr>
          <a:xfrm>
            <a:off x="0" y="0"/>
            <a:ext cx="9144000" cy="300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chemeClr val="dk1"/>
                </a:solidFill>
                <a:latin typeface="Alfa Slab One"/>
                <a:ea typeface="Alfa Slab One"/>
                <a:cs typeface="Alfa Slab One"/>
                <a:sym typeface="Alfa Slab One"/>
              </a:rPr>
              <a:t>Transitioning to College with an</a:t>
            </a:r>
            <a:endParaRPr sz="4800">
              <a:solidFill>
                <a:schemeClr val="dk1"/>
              </a:solidFill>
              <a:latin typeface="Alfa Slab One"/>
              <a:ea typeface="Alfa Slab One"/>
              <a:cs typeface="Alfa Slab One"/>
              <a:sym typeface="Alfa Slab One"/>
            </a:endParaRPr>
          </a:p>
          <a:p>
            <a:pPr indent="0" lvl="0" marL="0" rtl="0" algn="ctr">
              <a:spcBef>
                <a:spcPts val="0"/>
              </a:spcBef>
              <a:spcAft>
                <a:spcPts val="0"/>
              </a:spcAft>
              <a:buNone/>
            </a:pPr>
            <a:r>
              <a:rPr lang="en" sz="4800">
                <a:solidFill>
                  <a:schemeClr val="dk1"/>
                </a:solidFill>
                <a:latin typeface="Alfa Slab One"/>
                <a:ea typeface="Alfa Slab One"/>
                <a:cs typeface="Alfa Slab One"/>
                <a:sym typeface="Alfa Slab One"/>
              </a:rPr>
              <a:t>IEP or 504 Plan</a:t>
            </a:r>
            <a:endParaRPr sz="4800">
              <a:latin typeface="Alfa Slab One"/>
              <a:ea typeface="Alfa Slab One"/>
              <a:cs typeface="Alfa Slab One"/>
              <a:sym typeface="Alfa Slab One"/>
            </a:endParaRPr>
          </a:p>
        </p:txBody>
      </p:sp>
      <p:sp>
        <p:nvSpPr>
          <p:cNvPr id="58" name="Google Shape;58;p13"/>
          <p:cNvSpPr txBox="1"/>
          <p:nvPr/>
        </p:nvSpPr>
        <p:spPr>
          <a:xfrm>
            <a:off x="2798425" y="4624200"/>
            <a:ext cx="3468300" cy="40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Montserrat"/>
                <a:ea typeface="Montserrat"/>
                <a:cs typeface="Montserrat"/>
                <a:sym typeface="Montserrat"/>
              </a:rPr>
              <a:t>March 20, 2025</a:t>
            </a:r>
            <a:endParaRPr sz="1800">
              <a:latin typeface="Montserrat"/>
              <a:ea typeface="Montserrat"/>
              <a:cs typeface="Montserrat"/>
              <a:sym typeface="Montserrat"/>
            </a:endParaRPr>
          </a:p>
        </p:txBody>
      </p:sp>
      <p:sp>
        <p:nvSpPr>
          <p:cNvPr id="59" name="Google Shape;59;p13"/>
          <p:cNvSpPr txBox="1"/>
          <p:nvPr/>
        </p:nvSpPr>
        <p:spPr>
          <a:xfrm>
            <a:off x="387725" y="2566800"/>
            <a:ext cx="8390400" cy="40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Montserrat"/>
                <a:ea typeface="Montserrat"/>
                <a:cs typeface="Montserrat"/>
                <a:sym typeface="Montserrat"/>
              </a:rPr>
              <a:t>NPHS Special Services &amp; Counseling Departments</a:t>
            </a:r>
            <a:endParaRPr sz="1800">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txBox="1"/>
          <p:nvPr>
            <p:ph type="title"/>
          </p:nvPr>
        </p:nvSpPr>
        <p:spPr>
          <a:xfrm>
            <a:off x="0" y="100500"/>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Preface</a:t>
            </a:r>
            <a:endParaRPr/>
          </a:p>
        </p:txBody>
      </p:sp>
      <p:sp>
        <p:nvSpPr>
          <p:cNvPr id="65" name="Google Shape;65;p14"/>
          <p:cNvSpPr txBox="1"/>
          <p:nvPr/>
        </p:nvSpPr>
        <p:spPr>
          <a:xfrm rot="720">
            <a:off x="613125" y="978600"/>
            <a:ext cx="1432800" cy="7818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accent5"/>
                </a:solidFill>
                <a:latin typeface="Montserrat"/>
                <a:ea typeface="Montserrat"/>
                <a:cs typeface="Montserrat"/>
                <a:sym typeface="Montserrat"/>
              </a:rPr>
              <a:t>College</a:t>
            </a:r>
            <a:endParaRPr sz="2000">
              <a:solidFill>
                <a:schemeClr val="accent5"/>
              </a:solidFill>
              <a:latin typeface="Montserrat"/>
              <a:ea typeface="Montserrat"/>
              <a:cs typeface="Montserrat"/>
              <a:sym typeface="Montserrat"/>
            </a:endParaRPr>
          </a:p>
        </p:txBody>
      </p:sp>
      <p:sp>
        <p:nvSpPr>
          <p:cNvPr id="66" name="Google Shape;66;p14"/>
          <p:cNvSpPr txBox="1"/>
          <p:nvPr/>
        </p:nvSpPr>
        <p:spPr>
          <a:xfrm rot="528">
            <a:off x="582650" y="4009313"/>
            <a:ext cx="1952700" cy="7818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accent5"/>
                </a:solidFill>
                <a:latin typeface="Montserrat"/>
                <a:ea typeface="Montserrat"/>
                <a:cs typeface="Montserrat"/>
                <a:sym typeface="Montserrat"/>
              </a:rPr>
              <a:t>Job Placement</a:t>
            </a:r>
            <a:endParaRPr sz="2000">
              <a:solidFill>
                <a:schemeClr val="accent5"/>
              </a:solidFill>
              <a:latin typeface="Montserrat"/>
              <a:ea typeface="Montserrat"/>
              <a:cs typeface="Montserrat"/>
              <a:sym typeface="Montserrat"/>
            </a:endParaRPr>
          </a:p>
        </p:txBody>
      </p:sp>
      <p:sp>
        <p:nvSpPr>
          <p:cNvPr id="67" name="Google Shape;67;p14"/>
          <p:cNvSpPr txBox="1"/>
          <p:nvPr/>
        </p:nvSpPr>
        <p:spPr>
          <a:xfrm rot="444">
            <a:off x="6518150" y="1034850"/>
            <a:ext cx="2324100" cy="11265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accent5"/>
                </a:solidFill>
                <a:latin typeface="Montserrat"/>
                <a:ea typeface="Montserrat"/>
                <a:cs typeface="Montserrat"/>
                <a:sym typeface="Montserrat"/>
              </a:rPr>
              <a:t>Career Technical Education (CTE)</a:t>
            </a:r>
            <a:endParaRPr sz="2000">
              <a:solidFill>
                <a:schemeClr val="accent5"/>
              </a:solidFill>
              <a:latin typeface="Montserrat"/>
              <a:ea typeface="Montserrat"/>
              <a:cs typeface="Montserrat"/>
              <a:sym typeface="Montserrat"/>
            </a:endParaRPr>
          </a:p>
        </p:txBody>
      </p:sp>
      <p:sp>
        <p:nvSpPr>
          <p:cNvPr id="68" name="Google Shape;68;p14"/>
          <p:cNvSpPr txBox="1"/>
          <p:nvPr/>
        </p:nvSpPr>
        <p:spPr>
          <a:xfrm rot="444">
            <a:off x="6274675" y="2566850"/>
            <a:ext cx="2324100" cy="7818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accent5"/>
                </a:solidFill>
                <a:latin typeface="Montserrat"/>
                <a:ea typeface="Montserrat"/>
                <a:cs typeface="Montserrat"/>
                <a:sym typeface="Montserrat"/>
              </a:rPr>
              <a:t>Apprenticeship</a:t>
            </a:r>
            <a:endParaRPr sz="2000">
              <a:solidFill>
                <a:schemeClr val="accent5"/>
              </a:solidFill>
              <a:latin typeface="Montserrat"/>
              <a:ea typeface="Montserrat"/>
              <a:cs typeface="Montserrat"/>
              <a:sym typeface="Montserrat"/>
            </a:endParaRPr>
          </a:p>
        </p:txBody>
      </p:sp>
      <p:sp>
        <p:nvSpPr>
          <p:cNvPr id="69" name="Google Shape;69;p14"/>
          <p:cNvSpPr txBox="1"/>
          <p:nvPr/>
        </p:nvSpPr>
        <p:spPr>
          <a:xfrm rot="720">
            <a:off x="6835800" y="3945800"/>
            <a:ext cx="1432800" cy="7818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accent5"/>
                </a:solidFill>
                <a:latin typeface="Montserrat"/>
                <a:ea typeface="Montserrat"/>
                <a:cs typeface="Montserrat"/>
                <a:sym typeface="Montserrat"/>
              </a:rPr>
              <a:t>Military</a:t>
            </a:r>
            <a:endParaRPr sz="2000">
              <a:solidFill>
                <a:schemeClr val="accent5"/>
              </a:solidFill>
              <a:latin typeface="Montserrat"/>
              <a:ea typeface="Montserrat"/>
              <a:cs typeface="Montserrat"/>
              <a:sym typeface="Montserrat"/>
            </a:endParaRPr>
          </a:p>
        </p:txBody>
      </p:sp>
      <p:sp>
        <p:nvSpPr>
          <p:cNvPr id="70" name="Google Shape;70;p14"/>
          <p:cNvSpPr txBox="1"/>
          <p:nvPr/>
        </p:nvSpPr>
        <p:spPr>
          <a:xfrm rot="482">
            <a:off x="259875" y="2348150"/>
            <a:ext cx="2139300" cy="7818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accent5"/>
                </a:solidFill>
                <a:latin typeface="Montserrat"/>
                <a:ea typeface="Montserrat"/>
                <a:cs typeface="Montserrat"/>
                <a:sym typeface="Montserrat"/>
              </a:rPr>
              <a:t>Post-Graduate (PG) Year</a:t>
            </a:r>
            <a:endParaRPr sz="2000">
              <a:solidFill>
                <a:schemeClr val="accent5"/>
              </a:solidFill>
              <a:latin typeface="Montserrat"/>
              <a:ea typeface="Montserrat"/>
              <a:cs typeface="Montserrat"/>
              <a:sym typeface="Montserrat"/>
            </a:endParaRPr>
          </a:p>
        </p:txBody>
      </p:sp>
      <p:cxnSp>
        <p:nvCxnSpPr>
          <p:cNvPr id="71" name="Google Shape;71;p14"/>
          <p:cNvCxnSpPr>
            <a:stCxn id="72" idx="3"/>
            <a:endCxn id="65" idx="3"/>
          </p:cNvCxnSpPr>
          <p:nvPr/>
        </p:nvCxnSpPr>
        <p:spPr>
          <a:xfrm rot="10800000">
            <a:off x="2045913" y="1369624"/>
            <a:ext cx="3465300" cy="482100"/>
          </a:xfrm>
          <a:prstGeom prst="straightConnector1">
            <a:avLst/>
          </a:prstGeom>
          <a:noFill/>
          <a:ln cap="flat" cmpd="sng" w="38100">
            <a:solidFill>
              <a:schemeClr val="accent3"/>
            </a:solidFill>
            <a:prstDash val="solid"/>
            <a:round/>
            <a:headEnd len="med" w="med" type="none"/>
            <a:tailEnd len="med" w="med" type="triangle"/>
          </a:ln>
        </p:spPr>
      </p:cxnSp>
      <p:cxnSp>
        <p:nvCxnSpPr>
          <p:cNvPr id="73" name="Google Shape;73;p14"/>
          <p:cNvCxnSpPr>
            <a:endCxn id="66" idx="0"/>
          </p:cNvCxnSpPr>
          <p:nvPr/>
        </p:nvCxnSpPr>
        <p:spPr>
          <a:xfrm flipH="1">
            <a:off x="1559000" y="2074613"/>
            <a:ext cx="3388800" cy="1934700"/>
          </a:xfrm>
          <a:prstGeom prst="straightConnector1">
            <a:avLst/>
          </a:prstGeom>
          <a:noFill/>
          <a:ln cap="flat" cmpd="sng" w="38100">
            <a:solidFill>
              <a:schemeClr val="accent3"/>
            </a:solidFill>
            <a:prstDash val="solid"/>
            <a:round/>
            <a:headEnd len="med" w="med" type="none"/>
            <a:tailEnd len="med" w="med" type="triangle"/>
          </a:ln>
        </p:spPr>
      </p:cxnSp>
      <p:cxnSp>
        <p:nvCxnSpPr>
          <p:cNvPr id="74" name="Google Shape;74;p14"/>
          <p:cNvCxnSpPr>
            <a:endCxn id="70" idx="3"/>
          </p:cNvCxnSpPr>
          <p:nvPr/>
        </p:nvCxnSpPr>
        <p:spPr>
          <a:xfrm flipH="1">
            <a:off x="2399175" y="991100"/>
            <a:ext cx="2450400" cy="1748100"/>
          </a:xfrm>
          <a:prstGeom prst="straightConnector1">
            <a:avLst/>
          </a:prstGeom>
          <a:noFill/>
          <a:ln cap="flat" cmpd="sng" w="38100">
            <a:solidFill>
              <a:schemeClr val="accent3"/>
            </a:solidFill>
            <a:prstDash val="solid"/>
            <a:round/>
            <a:headEnd len="med" w="med" type="none"/>
            <a:tailEnd len="med" w="med" type="triangle"/>
          </a:ln>
        </p:spPr>
      </p:cxnSp>
      <p:cxnSp>
        <p:nvCxnSpPr>
          <p:cNvPr id="75" name="Google Shape;75;p14"/>
          <p:cNvCxnSpPr>
            <a:endCxn id="67" idx="1"/>
          </p:cNvCxnSpPr>
          <p:nvPr/>
        </p:nvCxnSpPr>
        <p:spPr>
          <a:xfrm flipH="1" rot="10800000">
            <a:off x="5072150" y="1597950"/>
            <a:ext cx="1446000" cy="316500"/>
          </a:xfrm>
          <a:prstGeom prst="straightConnector1">
            <a:avLst/>
          </a:prstGeom>
          <a:noFill/>
          <a:ln cap="flat" cmpd="sng" w="38100">
            <a:solidFill>
              <a:schemeClr val="accent3"/>
            </a:solidFill>
            <a:prstDash val="solid"/>
            <a:round/>
            <a:headEnd len="med" w="med" type="none"/>
            <a:tailEnd len="med" w="med" type="triangle"/>
          </a:ln>
        </p:spPr>
      </p:cxnSp>
      <p:cxnSp>
        <p:nvCxnSpPr>
          <p:cNvPr id="76" name="Google Shape;76;p14"/>
          <p:cNvCxnSpPr>
            <a:stCxn id="72" idx="0"/>
            <a:endCxn id="68" idx="1"/>
          </p:cNvCxnSpPr>
          <p:nvPr/>
        </p:nvCxnSpPr>
        <p:spPr>
          <a:xfrm>
            <a:off x="4534863" y="875374"/>
            <a:ext cx="1739700" cy="2082300"/>
          </a:xfrm>
          <a:prstGeom prst="straightConnector1">
            <a:avLst/>
          </a:prstGeom>
          <a:noFill/>
          <a:ln cap="flat" cmpd="sng" w="38100">
            <a:solidFill>
              <a:schemeClr val="accent3"/>
            </a:solidFill>
            <a:prstDash val="solid"/>
            <a:round/>
            <a:headEnd len="med" w="med" type="none"/>
            <a:tailEnd len="med" w="med" type="triangle"/>
          </a:ln>
        </p:spPr>
      </p:cxnSp>
      <p:cxnSp>
        <p:nvCxnSpPr>
          <p:cNvPr id="77" name="Google Shape;77;p14"/>
          <p:cNvCxnSpPr>
            <a:endCxn id="69" idx="1"/>
          </p:cNvCxnSpPr>
          <p:nvPr/>
        </p:nvCxnSpPr>
        <p:spPr>
          <a:xfrm>
            <a:off x="4271400" y="1291250"/>
            <a:ext cx="2564400" cy="3045300"/>
          </a:xfrm>
          <a:prstGeom prst="straightConnector1">
            <a:avLst/>
          </a:prstGeom>
          <a:noFill/>
          <a:ln cap="flat" cmpd="sng" w="38100">
            <a:solidFill>
              <a:schemeClr val="accent3"/>
            </a:solidFill>
            <a:prstDash val="solid"/>
            <a:round/>
            <a:headEnd len="med" w="med" type="none"/>
            <a:tailEnd len="med" w="med" type="triangle"/>
          </a:ln>
        </p:spPr>
      </p:cxnSp>
      <p:pic>
        <p:nvPicPr>
          <p:cNvPr id="72" name="Google Shape;72;p14"/>
          <p:cNvPicPr preferRelativeResize="0"/>
          <p:nvPr/>
        </p:nvPicPr>
        <p:blipFill>
          <a:blip r:embed="rId3">
            <a:alphaModFix/>
          </a:blip>
          <a:stretch>
            <a:fillRect/>
          </a:stretch>
        </p:blipFill>
        <p:spPr>
          <a:xfrm>
            <a:off x="3558513" y="875374"/>
            <a:ext cx="1952700" cy="1952700"/>
          </a:xfrm>
          <a:prstGeom prst="rect">
            <a:avLst/>
          </a:prstGeom>
          <a:noFill/>
          <a:ln>
            <a:noFill/>
          </a:ln>
        </p:spPr>
      </p:pic>
      <p:sp>
        <p:nvSpPr>
          <p:cNvPr id="78" name="Google Shape;78;p14"/>
          <p:cNvSpPr/>
          <p:nvPr/>
        </p:nvSpPr>
        <p:spPr>
          <a:xfrm>
            <a:off x="3081200" y="2852950"/>
            <a:ext cx="3005046" cy="2260386"/>
          </a:xfrm>
          <a:prstGeom prst="irregularSeal1">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4"/>
          <p:cNvSpPr txBox="1"/>
          <p:nvPr/>
        </p:nvSpPr>
        <p:spPr>
          <a:xfrm>
            <a:off x="3319700" y="3376600"/>
            <a:ext cx="2417700" cy="112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Alfa Slab One"/>
                <a:ea typeface="Alfa Slab One"/>
                <a:cs typeface="Alfa Slab One"/>
                <a:sym typeface="Alfa Slab One"/>
              </a:rPr>
              <a:t>College is not for everyone… and that’s ok!</a:t>
            </a:r>
            <a:endParaRPr>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5"/>
          <p:cNvSpPr txBox="1"/>
          <p:nvPr>
            <p:ph type="title"/>
          </p:nvPr>
        </p:nvSpPr>
        <p:spPr>
          <a:xfrm>
            <a:off x="0" y="100500"/>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Agenda</a:t>
            </a:r>
            <a:endParaRPr/>
          </a:p>
        </p:txBody>
      </p:sp>
      <p:sp>
        <p:nvSpPr>
          <p:cNvPr id="85" name="Google Shape;85;p15"/>
          <p:cNvSpPr txBox="1"/>
          <p:nvPr/>
        </p:nvSpPr>
        <p:spPr>
          <a:xfrm>
            <a:off x="510100" y="582375"/>
            <a:ext cx="8464800" cy="4417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Montserrat"/>
              <a:buAutoNum type="arabicPeriod"/>
            </a:pPr>
            <a:r>
              <a:rPr lang="en" sz="1800">
                <a:latin typeface="Montserrat"/>
                <a:ea typeface="Montserrat"/>
                <a:cs typeface="Montserrat"/>
                <a:sym typeface="Montserrat"/>
              </a:rPr>
              <a:t>Portrait</a:t>
            </a:r>
            <a:r>
              <a:rPr lang="en" sz="1800">
                <a:latin typeface="Montserrat"/>
                <a:ea typeface="Montserrat"/>
                <a:cs typeface="Montserrat"/>
                <a:sym typeface="Montserrat"/>
              </a:rPr>
              <a:t> of a Graduate</a:t>
            </a:r>
            <a:endParaRPr sz="1800">
              <a:latin typeface="Montserrat"/>
              <a:ea typeface="Montserrat"/>
              <a:cs typeface="Montserrat"/>
              <a:sym typeface="Montserrat"/>
            </a:endParaRPr>
          </a:p>
          <a:p>
            <a:pPr indent="-342900" lvl="0" marL="457200" rtl="0" algn="l">
              <a:spcBef>
                <a:spcPts val="1000"/>
              </a:spcBef>
              <a:spcAft>
                <a:spcPts val="0"/>
              </a:spcAft>
              <a:buSzPts val="1800"/>
              <a:buFont typeface="Montserrat"/>
              <a:buAutoNum type="arabicPeriod"/>
            </a:pPr>
            <a:r>
              <a:rPr lang="en" sz="1800">
                <a:latin typeface="Montserrat"/>
                <a:ea typeface="Montserrat"/>
                <a:cs typeface="Montserrat"/>
                <a:sym typeface="Montserrat"/>
              </a:rPr>
              <a:t>High School vs. College:  IDEA vs. ADA</a:t>
            </a:r>
            <a:r>
              <a:rPr lang="en" sz="1800">
                <a:latin typeface="Montserrat"/>
                <a:ea typeface="Montserrat"/>
                <a:cs typeface="Montserrat"/>
                <a:sym typeface="Montserrat"/>
              </a:rPr>
              <a:t> (the law)</a:t>
            </a:r>
            <a:endParaRPr sz="1800">
              <a:latin typeface="Montserrat"/>
              <a:ea typeface="Montserrat"/>
              <a:cs typeface="Montserrat"/>
              <a:sym typeface="Montserrat"/>
            </a:endParaRPr>
          </a:p>
          <a:p>
            <a:pPr indent="-342900" lvl="0" marL="457200" rtl="0" algn="l">
              <a:spcBef>
                <a:spcPts val="1000"/>
              </a:spcBef>
              <a:spcAft>
                <a:spcPts val="0"/>
              </a:spcAft>
              <a:buSzPts val="1800"/>
              <a:buFont typeface="Montserrat"/>
              <a:buAutoNum type="arabicPeriod"/>
            </a:pPr>
            <a:r>
              <a:rPr lang="en" sz="1800">
                <a:latin typeface="Montserrat"/>
                <a:ea typeface="Montserrat"/>
                <a:cs typeface="Montserrat"/>
                <a:sym typeface="Montserrat"/>
              </a:rPr>
              <a:t>Types of available programs</a:t>
            </a:r>
            <a:endParaRPr sz="1800">
              <a:latin typeface="Montserrat"/>
              <a:ea typeface="Montserrat"/>
              <a:cs typeface="Montserrat"/>
              <a:sym typeface="Montserrat"/>
            </a:endParaRPr>
          </a:p>
          <a:p>
            <a:pPr indent="-342900" lvl="0" marL="457200" rtl="0" algn="l">
              <a:spcBef>
                <a:spcPts val="1000"/>
              </a:spcBef>
              <a:spcAft>
                <a:spcPts val="0"/>
              </a:spcAft>
              <a:buSzPts val="1800"/>
              <a:buFont typeface="Montserrat"/>
              <a:buAutoNum type="arabicPeriod"/>
            </a:pPr>
            <a:r>
              <a:rPr lang="en" sz="1800">
                <a:latin typeface="Montserrat"/>
                <a:ea typeface="Montserrat"/>
                <a:cs typeface="Montserrat"/>
                <a:sym typeface="Montserrat"/>
              </a:rPr>
              <a:t>How to identify programs</a:t>
            </a:r>
            <a:endParaRPr sz="1800">
              <a:latin typeface="Montserrat"/>
              <a:ea typeface="Montserrat"/>
              <a:cs typeface="Montserrat"/>
              <a:sym typeface="Montserrat"/>
            </a:endParaRPr>
          </a:p>
          <a:p>
            <a:pPr indent="-342900" lvl="0" marL="457200" rtl="0" algn="l">
              <a:spcBef>
                <a:spcPts val="1000"/>
              </a:spcBef>
              <a:spcAft>
                <a:spcPts val="0"/>
              </a:spcAft>
              <a:buSzPts val="1800"/>
              <a:buFont typeface="Montserrat"/>
              <a:buAutoNum type="arabicPeriod"/>
            </a:pPr>
            <a:r>
              <a:rPr lang="en" sz="1800">
                <a:latin typeface="Montserrat"/>
                <a:ea typeface="Montserrat"/>
                <a:cs typeface="Montserrat"/>
                <a:sym typeface="Montserrat"/>
              </a:rPr>
              <a:t>The application process</a:t>
            </a:r>
            <a:endParaRPr sz="1800">
              <a:latin typeface="Montserrat"/>
              <a:ea typeface="Montserrat"/>
              <a:cs typeface="Montserrat"/>
              <a:sym typeface="Montserrat"/>
            </a:endParaRPr>
          </a:p>
          <a:p>
            <a:pPr indent="-342900" lvl="0" marL="457200" rtl="0" algn="l">
              <a:spcBef>
                <a:spcPts val="1000"/>
              </a:spcBef>
              <a:spcAft>
                <a:spcPts val="0"/>
              </a:spcAft>
              <a:buSzPts val="1800"/>
              <a:buFont typeface="Montserrat"/>
              <a:buAutoNum type="arabicPeriod"/>
            </a:pPr>
            <a:r>
              <a:rPr lang="en" sz="1800">
                <a:latin typeface="Montserrat"/>
                <a:ea typeface="Montserrat"/>
                <a:cs typeface="Montserrat"/>
                <a:sym typeface="Montserrat"/>
              </a:rPr>
              <a:t>Disclosing a disability</a:t>
            </a:r>
            <a:endParaRPr sz="1800">
              <a:latin typeface="Montserrat"/>
              <a:ea typeface="Montserrat"/>
              <a:cs typeface="Montserrat"/>
              <a:sym typeface="Montserrat"/>
            </a:endParaRPr>
          </a:p>
          <a:p>
            <a:pPr indent="-342900" lvl="0" marL="457200" rtl="0" algn="l">
              <a:spcBef>
                <a:spcPts val="1000"/>
              </a:spcBef>
              <a:spcAft>
                <a:spcPts val="0"/>
              </a:spcAft>
              <a:buSzPts val="1800"/>
              <a:buFont typeface="Montserrat"/>
              <a:buAutoNum type="arabicPeriod"/>
            </a:pPr>
            <a:r>
              <a:rPr lang="en" sz="1800">
                <a:latin typeface="Montserrat"/>
                <a:ea typeface="Montserrat"/>
                <a:cs typeface="Montserrat"/>
                <a:sym typeface="Montserrat"/>
              </a:rPr>
              <a:t>Documentation</a:t>
            </a:r>
            <a:endParaRPr sz="1800">
              <a:latin typeface="Montserrat"/>
              <a:ea typeface="Montserrat"/>
              <a:cs typeface="Montserrat"/>
              <a:sym typeface="Montserrat"/>
            </a:endParaRPr>
          </a:p>
          <a:p>
            <a:pPr indent="-342900" lvl="0" marL="457200" rtl="0" algn="l">
              <a:spcBef>
                <a:spcPts val="1000"/>
              </a:spcBef>
              <a:spcAft>
                <a:spcPts val="0"/>
              </a:spcAft>
              <a:buSzPts val="1800"/>
              <a:buFont typeface="Montserrat"/>
              <a:buAutoNum type="arabicPeriod"/>
            </a:pPr>
            <a:r>
              <a:rPr lang="en" sz="1800">
                <a:latin typeface="Montserrat"/>
                <a:ea typeface="Montserrat"/>
                <a:cs typeface="Montserrat"/>
                <a:sym typeface="Montserrat"/>
              </a:rPr>
              <a:t>Available accommodations</a:t>
            </a:r>
            <a:endParaRPr sz="1800">
              <a:latin typeface="Montserrat"/>
              <a:ea typeface="Montserrat"/>
              <a:cs typeface="Montserrat"/>
              <a:sym typeface="Montserrat"/>
            </a:endParaRPr>
          </a:p>
          <a:p>
            <a:pPr indent="-342900" lvl="0" marL="457200" rtl="0" algn="l">
              <a:spcBef>
                <a:spcPts val="1000"/>
              </a:spcBef>
              <a:spcAft>
                <a:spcPts val="0"/>
              </a:spcAft>
              <a:buSzPts val="1800"/>
              <a:buFont typeface="Montserrat"/>
              <a:buAutoNum type="arabicPeriod"/>
            </a:pPr>
            <a:r>
              <a:rPr lang="en" sz="1800">
                <a:latin typeface="Montserrat"/>
                <a:ea typeface="Montserrat"/>
                <a:cs typeface="Montserrat"/>
                <a:sym typeface="Montserrat"/>
              </a:rPr>
              <a:t>Accessing services</a:t>
            </a:r>
            <a:endParaRPr sz="1800">
              <a:latin typeface="Montserrat"/>
              <a:ea typeface="Montserrat"/>
              <a:cs typeface="Montserrat"/>
              <a:sym typeface="Montserrat"/>
            </a:endParaRPr>
          </a:p>
          <a:p>
            <a:pPr indent="-342900" lvl="0" marL="457200" rtl="0" algn="l">
              <a:spcBef>
                <a:spcPts val="1000"/>
              </a:spcBef>
              <a:spcAft>
                <a:spcPts val="0"/>
              </a:spcAft>
              <a:buSzPts val="1800"/>
              <a:buFont typeface="Montserrat"/>
              <a:buAutoNum type="arabicPeriod"/>
            </a:pPr>
            <a:r>
              <a:rPr lang="en" sz="1800">
                <a:latin typeface="Montserrat"/>
                <a:ea typeface="Montserrat"/>
                <a:cs typeface="Montserrat"/>
                <a:sym typeface="Montserrat"/>
              </a:rPr>
              <a:t>Next steps</a:t>
            </a:r>
            <a:endParaRPr sz="1800">
              <a:latin typeface="Montserrat"/>
              <a:ea typeface="Montserrat"/>
              <a:cs typeface="Montserrat"/>
              <a:sym typeface="Montserrat"/>
            </a:endParaRPr>
          </a:p>
          <a:p>
            <a:pPr indent="-342900" lvl="0" marL="457200" rtl="0" algn="l">
              <a:spcBef>
                <a:spcPts val="1000"/>
              </a:spcBef>
              <a:spcAft>
                <a:spcPts val="0"/>
              </a:spcAft>
              <a:buSzPts val="1800"/>
              <a:buFont typeface="Montserrat"/>
              <a:buAutoNum type="arabicPeriod"/>
            </a:pPr>
            <a:r>
              <a:rPr lang="en" sz="1800">
                <a:latin typeface="Montserrat"/>
                <a:ea typeface="Montserrat"/>
                <a:cs typeface="Montserrat"/>
                <a:sym typeface="Montserrat"/>
              </a:rPr>
              <a:t>Resources</a:t>
            </a:r>
            <a:endParaRPr sz="1800">
              <a:latin typeface="Montserrat"/>
              <a:ea typeface="Montserrat"/>
              <a:cs typeface="Montserrat"/>
              <a:sym typeface="Montserrat"/>
            </a:endParaRPr>
          </a:p>
          <a:p>
            <a:pPr indent="0" lvl="0" marL="0" rtl="0" algn="l">
              <a:spcBef>
                <a:spcPts val="1000"/>
              </a:spcBef>
              <a:spcAft>
                <a:spcPts val="0"/>
              </a:spcAft>
              <a:buNone/>
            </a:pPr>
            <a:r>
              <a:t/>
            </a:r>
            <a:endParaRPr>
              <a:latin typeface="Montserrat"/>
              <a:ea typeface="Montserrat"/>
              <a:cs typeface="Montserrat"/>
              <a:sym typeface="Montserrat"/>
            </a:endParaRPr>
          </a:p>
        </p:txBody>
      </p:sp>
      <p:pic>
        <p:nvPicPr>
          <p:cNvPr id="86" name="Google Shape;86;p15"/>
          <p:cNvPicPr preferRelativeResize="0"/>
          <p:nvPr/>
        </p:nvPicPr>
        <p:blipFill>
          <a:blip r:embed="rId3">
            <a:alphaModFix/>
          </a:blip>
          <a:stretch>
            <a:fillRect/>
          </a:stretch>
        </p:blipFill>
        <p:spPr>
          <a:xfrm>
            <a:off x="5488950" y="1716750"/>
            <a:ext cx="3089225" cy="23169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6"/>
          <p:cNvSpPr txBox="1"/>
          <p:nvPr>
            <p:ph type="title"/>
          </p:nvPr>
        </p:nvSpPr>
        <p:spPr>
          <a:xfrm>
            <a:off x="265500" y="1375599"/>
            <a:ext cx="4045200" cy="1551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Portrait of a Graduate</a:t>
            </a:r>
            <a:endParaRPr/>
          </a:p>
        </p:txBody>
      </p:sp>
      <p:sp>
        <p:nvSpPr>
          <p:cNvPr id="92" name="Google Shape;92;p16"/>
          <p:cNvSpPr txBox="1"/>
          <p:nvPr>
            <p:ph idx="1" type="subTitle"/>
          </p:nvPr>
        </p:nvSpPr>
        <p:spPr>
          <a:xfrm>
            <a:off x="265500" y="2981125"/>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Developing and Enhancing the Skills Needed to be Successful After Graduation</a:t>
            </a:r>
            <a:endParaRPr/>
          </a:p>
        </p:txBody>
      </p:sp>
      <p:sp>
        <p:nvSpPr>
          <p:cNvPr id="93" name="Google Shape;93;p16"/>
          <p:cNvSpPr txBox="1"/>
          <p:nvPr>
            <p:ph idx="2" type="body"/>
          </p:nvPr>
        </p:nvSpPr>
        <p:spPr>
          <a:xfrm>
            <a:off x="4653650" y="131875"/>
            <a:ext cx="4490400" cy="50115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94" name="Google Shape;94;p16"/>
          <p:cNvPicPr preferRelativeResize="0"/>
          <p:nvPr/>
        </p:nvPicPr>
        <p:blipFill>
          <a:blip r:embed="rId3">
            <a:alphaModFix/>
          </a:blip>
          <a:stretch>
            <a:fillRect/>
          </a:stretch>
        </p:blipFill>
        <p:spPr>
          <a:xfrm>
            <a:off x="4829262" y="131875"/>
            <a:ext cx="4139174" cy="5011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0" y="301550"/>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Law:  High School</a:t>
            </a:r>
            <a:endParaRPr/>
          </a:p>
        </p:txBody>
      </p:sp>
      <p:sp>
        <p:nvSpPr>
          <p:cNvPr id="100" name="Google Shape;100;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81000" lvl="0" marL="457200" rtl="0" algn="l">
              <a:lnSpc>
                <a:spcPct val="100000"/>
              </a:lnSpc>
              <a:spcBef>
                <a:spcPts val="0"/>
              </a:spcBef>
              <a:spcAft>
                <a:spcPts val="0"/>
              </a:spcAft>
              <a:buClr>
                <a:srgbClr val="000000"/>
              </a:buClr>
              <a:buSzPts val="2400"/>
              <a:buFont typeface="Montserrat"/>
              <a:buChar char="●"/>
            </a:pPr>
            <a:r>
              <a:rPr lang="en" sz="2400">
                <a:solidFill>
                  <a:srgbClr val="000000"/>
                </a:solidFill>
                <a:latin typeface="Montserrat"/>
                <a:ea typeface="Montserrat"/>
                <a:cs typeface="Montserrat"/>
                <a:sym typeface="Montserrat"/>
              </a:rPr>
              <a:t>IDEA (</a:t>
            </a:r>
            <a:r>
              <a:rPr lang="en" sz="2400">
                <a:solidFill>
                  <a:srgbClr val="000000"/>
                </a:solidFill>
                <a:highlight>
                  <a:srgbClr val="FFFFFF"/>
                </a:highlight>
                <a:latin typeface="Montserrat"/>
                <a:ea typeface="Montserrat"/>
                <a:cs typeface="Montserrat"/>
                <a:sym typeface="Montserrat"/>
              </a:rPr>
              <a:t>Individuals with Disabilities Education Act) </a:t>
            </a:r>
            <a:endParaRPr sz="2400">
              <a:solidFill>
                <a:srgbClr val="000000"/>
              </a:solidFill>
              <a:highlight>
                <a:srgbClr val="FFFFFF"/>
              </a:highlight>
              <a:latin typeface="Montserrat"/>
              <a:ea typeface="Montserrat"/>
              <a:cs typeface="Montserrat"/>
              <a:sym typeface="Montserrat"/>
            </a:endParaRPr>
          </a:p>
          <a:p>
            <a:pPr indent="-342900" lvl="1" marL="914400" rtl="0" algn="l">
              <a:lnSpc>
                <a:spcPct val="100000"/>
              </a:lnSpc>
              <a:spcBef>
                <a:spcPts val="1000"/>
              </a:spcBef>
              <a:spcAft>
                <a:spcPts val="0"/>
              </a:spcAft>
              <a:buClr>
                <a:srgbClr val="000000"/>
              </a:buClr>
              <a:buSzPts val="1800"/>
              <a:buFont typeface="Montserrat"/>
              <a:buChar char="○"/>
            </a:pPr>
            <a:r>
              <a:rPr lang="en" sz="1800">
                <a:solidFill>
                  <a:srgbClr val="000000"/>
                </a:solidFill>
                <a:highlight>
                  <a:schemeClr val="lt1"/>
                </a:highlight>
                <a:latin typeface="Montserrat"/>
                <a:ea typeface="Montserrat"/>
                <a:cs typeface="Montserrat"/>
                <a:sym typeface="Montserrat"/>
              </a:rPr>
              <a:t>Protects the rights of students with disabilities by ensuring that everyone receives a free and appropriate public education (FAPE), regardless of ability</a:t>
            </a:r>
            <a:endParaRPr sz="1800">
              <a:solidFill>
                <a:srgbClr val="000000"/>
              </a:solidFill>
              <a:highlight>
                <a:schemeClr val="lt1"/>
              </a:highlight>
              <a:latin typeface="Montserrat"/>
              <a:ea typeface="Montserrat"/>
              <a:cs typeface="Montserrat"/>
              <a:sym typeface="Montserrat"/>
            </a:endParaRPr>
          </a:p>
          <a:p>
            <a:pPr indent="-342900" lvl="1" marL="914400" rtl="0" algn="l">
              <a:lnSpc>
                <a:spcPct val="100000"/>
              </a:lnSpc>
              <a:spcBef>
                <a:spcPts val="1000"/>
              </a:spcBef>
              <a:spcAft>
                <a:spcPts val="0"/>
              </a:spcAft>
              <a:buClr>
                <a:srgbClr val="000000"/>
              </a:buClr>
              <a:buSzPts val="1800"/>
              <a:buFont typeface="Montserrat"/>
              <a:buChar char="○"/>
            </a:pPr>
            <a:r>
              <a:rPr lang="en" sz="1800">
                <a:solidFill>
                  <a:srgbClr val="000000"/>
                </a:solidFill>
                <a:highlight>
                  <a:schemeClr val="lt1"/>
                </a:highlight>
                <a:latin typeface="Montserrat"/>
                <a:ea typeface="Montserrat"/>
                <a:cs typeface="Montserrat"/>
                <a:sym typeface="Montserrat"/>
              </a:rPr>
              <a:t>Requires K-12 districts to provide specialized services and instruction to students who qualify</a:t>
            </a:r>
            <a:endParaRPr sz="1800">
              <a:solidFill>
                <a:srgbClr val="000000"/>
              </a:solidFill>
              <a:highlight>
                <a:schemeClr val="lt1"/>
              </a:highlight>
              <a:latin typeface="Montserrat"/>
              <a:ea typeface="Montserrat"/>
              <a:cs typeface="Montserrat"/>
              <a:sym typeface="Montserrat"/>
            </a:endParaRPr>
          </a:p>
          <a:p>
            <a:pPr indent="-381000" lvl="0" marL="457200" rtl="0" algn="l">
              <a:lnSpc>
                <a:spcPct val="100000"/>
              </a:lnSpc>
              <a:spcBef>
                <a:spcPts val="1000"/>
              </a:spcBef>
              <a:spcAft>
                <a:spcPts val="0"/>
              </a:spcAft>
              <a:buClr>
                <a:srgbClr val="000000"/>
              </a:buClr>
              <a:buSzPts val="2400"/>
              <a:buFont typeface="Montserrat"/>
              <a:buChar char="●"/>
            </a:pPr>
            <a:r>
              <a:rPr lang="en" sz="2400">
                <a:solidFill>
                  <a:srgbClr val="000000"/>
                </a:solidFill>
                <a:latin typeface="Montserrat"/>
                <a:ea typeface="Montserrat"/>
                <a:cs typeface="Montserrat"/>
                <a:sym typeface="Montserrat"/>
              </a:rPr>
              <a:t>ADA (Americans with Disabilities Act)</a:t>
            </a:r>
            <a:endParaRPr sz="2400" cap="small">
              <a:solidFill>
                <a:srgbClr val="000000"/>
              </a:solidFill>
              <a:latin typeface="Montserrat"/>
              <a:ea typeface="Montserrat"/>
              <a:cs typeface="Montserrat"/>
              <a:sym typeface="Montserrat"/>
            </a:endParaRPr>
          </a:p>
          <a:p>
            <a:pPr indent="-342900" lvl="1" marL="914400" rtl="0" algn="l">
              <a:lnSpc>
                <a:spcPct val="100000"/>
              </a:lnSpc>
              <a:spcBef>
                <a:spcPts val="1000"/>
              </a:spcBef>
              <a:spcAft>
                <a:spcPts val="1000"/>
              </a:spcAft>
              <a:buClr>
                <a:srgbClr val="000000"/>
              </a:buClr>
              <a:buSzPts val="1800"/>
              <a:buFont typeface="Montserrat"/>
              <a:buChar char="○"/>
            </a:pPr>
            <a:r>
              <a:rPr lang="en" sz="1800">
                <a:solidFill>
                  <a:srgbClr val="000000"/>
                </a:solidFill>
                <a:latin typeface="Montserrat"/>
                <a:ea typeface="Montserrat"/>
                <a:cs typeface="Montserrat"/>
                <a:sym typeface="Montserrat"/>
              </a:rPr>
              <a:t>Protects students from being discriminated against in the K-12 setting due to a recognized or perceived disability</a:t>
            </a:r>
            <a:endParaRPr sz="1800">
              <a:solidFill>
                <a:srgbClr val="000000"/>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8"/>
          <p:cNvSpPr txBox="1"/>
          <p:nvPr>
            <p:ph type="title"/>
          </p:nvPr>
        </p:nvSpPr>
        <p:spPr>
          <a:xfrm>
            <a:off x="0" y="445025"/>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Law:  High School, Continued</a:t>
            </a:r>
            <a:endParaRPr/>
          </a:p>
        </p:txBody>
      </p:sp>
      <p:sp>
        <p:nvSpPr>
          <p:cNvPr id="106" name="Google Shape;106;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600">
                <a:solidFill>
                  <a:srgbClr val="000000"/>
                </a:solidFill>
                <a:latin typeface="Montserrat"/>
                <a:ea typeface="Montserrat"/>
                <a:cs typeface="Montserrat"/>
                <a:sym typeface="Montserrat"/>
              </a:rPr>
              <a:t>K-12 students with disabilities are covered by one of two laws:</a:t>
            </a:r>
            <a:endParaRPr sz="2600">
              <a:solidFill>
                <a:srgbClr val="000000"/>
              </a:solidFill>
              <a:latin typeface="Montserrat"/>
              <a:ea typeface="Montserrat"/>
              <a:cs typeface="Montserrat"/>
              <a:sym typeface="Montserrat"/>
            </a:endParaRPr>
          </a:p>
          <a:p>
            <a:pPr indent="-381000" lvl="0" marL="914400" rtl="0" algn="l">
              <a:lnSpc>
                <a:spcPct val="100000"/>
              </a:lnSpc>
              <a:spcBef>
                <a:spcPts val="1000"/>
              </a:spcBef>
              <a:spcAft>
                <a:spcPts val="0"/>
              </a:spcAft>
              <a:buClr>
                <a:srgbClr val="000000"/>
              </a:buClr>
              <a:buSzPts val="2400"/>
              <a:buFont typeface="Montserrat"/>
              <a:buAutoNum type="arabicPeriod"/>
            </a:pPr>
            <a:r>
              <a:rPr lang="en" sz="2400">
                <a:solidFill>
                  <a:srgbClr val="000000"/>
                </a:solidFill>
                <a:latin typeface="Montserrat"/>
                <a:ea typeface="Montserrat"/>
                <a:cs typeface="Montserrat"/>
                <a:sym typeface="Montserrat"/>
              </a:rPr>
              <a:t>Under IDEA, Individualized Education Plans (IEPs) are developed for students with learning disabilities.</a:t>
            </a:r>
            <a:endParaRPr sz="2400">
              <a:solidFill>
                <a:srgbClr val="000000"/>
              </a:solidFill>
              <a:latin typeface="Montserrat"/>
              <a:ea typeface="Montserrat"/>
              <a:cs typeface="Montserrat"/>
              <a:sym typeface="Montserrat"/>
            </a:endParaRPr>
          </a:p>
          <a:p>
            <a:pPr indent="-381000" lvl="0" marL="914400" rtl="0" algn="l">
              <a:lnSpc>
                <a:spcPct val="100000"/>
              </a:lnSpc>
              <a:spcBef>
                <a:spcPts val="1000"/>
              </a:spcBef>
              <a:spcAft>
                <a:spcPts val="1000"/>
              </a:spcAft>
              <a:buClr>
                <a:srgbClr val="000000"/>
              </a:buClr>
              <a:buSzPts val="2400"/>
              <a:buFont typeface="Montserrat"/>
              <a:buAutoNum type="arabicPeriod"/>
            </a:pPr>
            <a:r>
              <a:rPr lang="en" sz="2400">
                <a:solidFill>
                  <a:srgbClr val="000000"/>
                </a:solidFill>
                <a:latin typeface="Montserrat"/>
                <a:ea typeface="Montserrat"/>
                <a:cs typeface="Montserrat"/>
                <a:sym typeface="Montserrat"/>
              </a:rPr>
              <a:t>Under ADA, students with chronic health issues and physical impairments typically receive 504 plans.</a:t>
            </a:r>
            <a:endParaRPr sz="2400">
              <a:solidFill>
                <a:srgbClr val="000000"/>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9"/>
          <p:cNvSpPr txBox="1"/>
          <p:nvPr>
            <p:ph type="title"/>
          </p:nvPr>
        </p:nvSpPr>
        <p:spPr>
          <a:xfrm>
            <a:off x="0" y="445025"/>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Law:  College</a:t>
            </a:r>
            <a:endParaRPr/>
          </a:p>
        </p:txBody>
      </p:sp>
      <p:sp>
        <p:nvSpPr>
          <p:cNvPr id="112" name="Google Shape;112;p19"/>
          <p:cNvSpPr txBox="1"/>
          <p:nvPr>
            <p:ph idx="1" type="body"/>
          </p:nvPr>
        </p:nvSpPr>
        <p:spPr>
          <a:xfrm>
            <a:off x="421550" y="1217975"/>
            <a:ext cx="8229600" cy="3725700"/>
          </a:xfrm>
          <a:prstGeom prst="rect">
            <a:avLst/>
          </a:prstGeom>
        </p:spPr>
        <p:txBody>
          <a:bodyPr anchorCtr="0" anchor="t" bIns="91425" lIns="91425" spcFirstLastPara="1" rIns="91425" wrap="square" tIns="91425">
            <a:noAutofit/>
          </a:bodyPr>
          <a:lstStyle/>
          <a:p>
            <a:pPr indent="-393700" lvl="0" marL="457200" rtl="0" algn="l">
              <a:lnSpc>
                <a:spcPct val="100000"/>
              </a:lnSpc>
              <a:spcBef>
                <a:spcPts val="0"/>
              </a:spcBef>
              <a:spcAft>
                <a:spcPts val="0"/>
              </a:spcAft>
              <a:buClr>
                <a:srgbClr val="000000"/>
              </a:buClr>
              <a:buSzPts val="2600"/>
              <a:buFont typeface="Montserrat"/>
              <a:buChar char="●"/>
            </a:pPr>
            <a:r>
              <a:rPr lang="en" sz="2600">
                <a:solidFill>
                  <a:srgbClr val="000000"/>
                </a:solidFill>
                <a:latin typeface="Montserrat"/>
                <a:ea typeface="Montserrat"/>
                <a:cs typeface="Montserrat"/>
                <a:sym typeface="Montserrat"/>
              </a:rPr>
              <a:t>Students with learning disabilities, chronic medical conditions and physical impairments are protected under ADA.</a:t>
            </a:r>
            <a:endParaRPr sz="2600">
              <a:solidFill>
                <a:srgbClr val="000000"/>
              </a:solidFill>
              <a:latin typeface="Montserrat"/>
              <a:ea typeface="Montserrat"/>
              <a:cs typeface="Montserrat"/>
              <a:sym typeface="Montserrat"/>
            </a:endParaRPr>
          </a:p>
          <a:p>
            <a:pPr indent="-393700" lvl="0" marL="457200" rtl="0" algn="l">
              <a:lnSpc>
                <a:spcPct val="100000"/>
              </a:lnSpc>
              <a:spcBef>
                <a:spcPts val="1000"/>
              </a:spcBef>
              <a:spcAft>
                <a:spcPts val="0"/>
              </a:spcAft>
              <a:buClr>
                <a:srgbClr val="000000"/>
              </a:buClr>
              <a:buSzPts val="2600"/>
              <a:buFont typeface="Montserrat"/>
              <a:buChar char="●"/>
            </a:pPr>
            <a:r>
              <a:rPr lang="en" sz="2600">
                <a:solidFill>
                  <a:srgbClr val="000000"/>
                </a:solidFill>
                <a:latin typeface="Montserrat"/>
                <a:ea typeface="Montserrat"/>
                <a:cs typeface="Montserrat"/>
                <a:sym typeface="Montserrat"/>
              </a:rPr>
              <a:t>Colleges are not subject to IDEA.</a:t>
            </a:r>
            <a:endParaRPr sz="2600">
              <a:solidFill>
                <a:srgbClr val="000000"/>
              </a:solidFill>
              <a:latin typeface="Montserrat"/>
              <a:ea typeface="Montserrat"/>
              <a:cs typeface="Montserrat"/>
              <a:sym typeface="Montserrat"/>
            </a:endParaRPr>
          </a:p>
          <a:p>
            <a:pPr indent="-393700" lvl="0" marL="457200" rtl="0" algn="l">
              <a:lnSpc>
                <a:spcPct val="100000"/>
              </a:lnSpc>
              <a:spcBef>
                <a:spcPts val="1000"/>
              </a:spcBef>
              <a:spcAft>
                <a:spcPts val="0"/>
              </a:spcAft>
              <a:buClr>
                <a:srgbClr val="000000"/>
              </a:buClr>
              <a:buSzPts val="2600"/>
              <a:buFont typeface="Montserrat"/>
              <a:buChar char="●"/>
            </a:pPr>
            <a:r>
              <a:rPr lang="en" sz="2600">
                <a:solidFill>
                  <a:srgbClr val="000000"/>
                </a:solidFill>
                <a:latin typeface="Montserrat"/>
                <a:ea typeface="Montserrat"/>
                <a:cs typeface="Montserrat"/>
                <a:sym typeface="Montserrat"/>
              </a:rPr>
              <a:t>IEPs and 504 plans do not carry over.</a:t>
            </a:r>
            <a:endParaRPr sz="2600">
              <a:solidFill>
                <a:srgbClr val="000000"/>
              </a:solidFill>
              <a:latin typeface="Montserrat"/>
              <a:ea typeface="Montserrat"/>
              <a:cs typeface="Montserrat"/>
              <a:sym typeface="Montserrat"/>
            </a:endParaRPr>
          </a:p>
          <a:p>
            <a:pPr indent="-393700" lvl="0" marL="457200" rtl="0" algn="l">
              <a:lnSpc>
                <a:spcPct val="100000"/>
              </a:lnSpc>
              <a:spcBef>
                <a:spcPts val="1000"/>
              </a:spcBef>
              <a:spcAft>
                <a:spcPts val="0"/>
              </a:spcAft>
              <a:buClr>
                <a:srgbClr val="000000"/>
              </a:buClr>
              <a:buSzPts val="2600"/>
              <a:buFont typeface="Montserrat"/>
              <a:buChar char="●"/>
            </a:pPr>
            <a:r>
              <a:rPr lang="en" sz="2600">
                <a:solidFill>
                  <a:srgbClr val="000000"/>
                </a:solidFill>
                <a:latin typeface="Montserrat"/>
                <a:ea typeface="Montserrat"/>
                <a:cs typeface="Montserrat"/>
                <a:sym typeface="Montserrat"/>
              </a:rPr>
              <a:t>The law provides less stringent requirements for colleges than it does high schools.</a:t>
            </a:r>
            <a:endParaRPr sz="2600">
              <a:solidFill>
                <a:srgbClr val="000000"/>
              </a:solidFill>
              <a:latin typeface="Montserrat"/>
              <a:ea typeface="Montserrat"/>
              <a:cs typeface="Montserrat"/>
              <a:sym typeface="Montserrat"/>
            </a:endParaRPr>
          </a:p>
          <a:p>
            <a:pPr indent="0" lvl="0" marL="0" rtl="0" algn="l">
              <a:spcBef>
                <a:spcPts val="1000"/>
              </a:spcBef>
              <a:spcAft>
                <a:spcPts val="1600"/>
              </a:spcAft>
              <a:buNone/>
            </a:pPr>
            <a:r>
              <a:t/>
            </a:r>
            <a:endParaRPr sz="3600">
              <a:solidFill>
                <a:srgbClr val="000000"/>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0"/>
          <p:cNvSpPr txBox="1"/>
          <p:nvPr>
            <p:ph type="title"/>
          </p:nvPr>
        </p:nvSpPr>
        <p:spPr>
          <a:xfrm>
            <a:off x="0" y="309975"/>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How ADA Works in College</a:t>
            </a:r>
            <a:endParaRPr/>
          </a:p>
        </p:txBody>
      </p:sp>
      <p:sp>
        <p:nvSpPr>
          <p:cNvPr id="118" name="Google Shape;118;p20"/>
          <p:cNvSpPr txBox="1"/>
          <p:nvPr>
            <p:ph idx="1" type="body"/>
          </p:nvPr>
        </p:nvSpPr>
        <p:spPr>
          <a:xfrm>
            <a:off x="457200" y="976025"/>
            <a:ext cx="8229600" cy="40887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Clr>
                <a:srgbClr val="000000"/>
              </a:buClr>
              <a:buSzPts val="2200"/>
              <a:buFont typeface="Montserrat"/>
              <a:buChar char="●"/>
            </a:pPr>
            <a:r>
              <a:rPr lang="en" sz="2200">
                <a:solidFill>
                  <a:srgbClr val="000000"/>
                </a:solidFill>
                <a:latin typeface="Montserrat"/>
                <a:ea typeface="Montserrat"/>
                <a:cs typeface="Montserrat"/>
                <a:sym typeface="Montserrat"/>
              </a:rPr>
              <a:t>Presence of a disability does not guarantee services</a:t>
            </a:r>
            <a:endParaRPr sz="2200">
              <a:solidFill>
                <a:srgbClr val="000000"/>
              </a:solidFill>
              <a:latin typeface="Montserrat"/>
              <a:ea typeface="Montserrat"/>
              <a:cs typeface="Montserrat"/>
              <a:sym typeface="Montserrat"/>
            </a:endParaRPr>
          </a:p>
          <a:p>
            <a:pPr indent="-368300" lvl="0" marL="457200" rtl="0" algn="l">
              <a:lnSpc>
                <a:spcPct val="100000"/>
              </a:lnSpc>
              <a:spcBef>
                <a:spcPts val="1000"/>
              </a:spcBef>
              <a:spcAft>
                <a:spcPts val="0"/>
              </a:spcAft>
              <a:buClr>
                <a:srgbClr val="000000"/>
              </a:buClr>
              <a:buSzPts val="2200"/>
              <a:buFont typeface="Montserrat"/>
              <a:buChar char="●"/>
            </a:pPr>
            <a:r>
              <a:rPr lang="en" sz="2200">
                <a:solidFill>
                  <a:srgbClr val="000000"/>
                </a:solidFill>
                <a:latin typeface="Montserrat"/>
                <a:ea typeface="Montserrat"/>
                <a:cs typeface="Montserrat"/>
                <a:sym typeface="Montserrat"/>
              </a:rPr>
              <a:t>Colleges are not responsible for identifying students with disabilities</a:t>
            </a:r>
            <a:endParaRPr sz="2200">
              <a:solidFill>
                <a:srgbClr val="000000"/>
              </a:solidFill>
              <a:latin typeface="Montserrat"/>
              <a:ea typeface="Montserrat"/>
              <a:cs typeface="Montserrat"/>
              <a:sym typeface="Montserrat"/>
            </a:endParaRPr>
          </a:p>
          <a:p>
            <a:pPr indent="-368300" lvl="0" marL="457200" rtl="0" algn="l">
              <a:lnSpc>
                <a:spcPct val="100000"/>
              </a:lnSpc>
              <a:spcBef>
                <a:spcPts val="1000"/>
              </a:spcBef>
              <a:spcAft>
                <a:spcPts val="0"/>
              </a:spcAft>
              <a:buClr>
                <a:srgbClr val="000000"/>
              </a:buClr>
              <a:buSzPts val="2200"/>
              <a:buFont typeface="Montserrat"/>
              <a:buChar char="●"/>
            </a:pPr>
            <a:r>
              <a:rPr lang="en" sz="2200">
                <a:solidFill>
                  <a:srgbClr val="000000"/>
                </a:solidFill>
                <a:latin typeface="Montserrat"/>
                <a:ea typeface="Montserrat"/>
                <a:cs typeface="Montserrat"/>
                <a:sym typeface="Montserrat"/>
              </a:rPr>
              <a:t>Responsibility is on the student to self-identify </a:t>
            </a:r>
            <a:endParaRPr sz="2200">
              <a:solidFill>
                <a:srgbClr val="000000"/>
              </a:solidFill>
              <a:latin typeface="Montserrat"/>
              <a:ea typeface="Montserrat"/>
              <a:cs typeface="Montserrat"/>
              <a:sym typeface="Montserrat"/>
            </a:endParaRPr>
          </a:p>
          <a:p>
            <a:pPr indent="-368300" lvl="0" marL="457200" rtl="0" algn="l">
              <a:lnSpc>
                <a:spcPct val="100000"/>
              </a:lnSpc>
              <a:spcBef>
                <a:spcPts val="1000"/>
              </a:spcBef>
              <a:spcAft>
                <a:spcPts val="0"/>
              </a:spcAft>
              <a:buClr>
                <a:srgbClr val="000000"/>
              </a:buClr>
              <a:buSzPts val="2200"/>
              <a:buFont typeface="Montserrat"/>
              <a:buChar char="●"/>
            </a:pPr>
            <a:r>
              <a:rPr lang="en" sz="2200">
                <a:solidFill>
                  <a:srgbClr val="000000"/>
                </a:solidFill>
                <a:latin typeface="Montserrat"/>
                <a:ea typeface="Montserrat"/>
                <a:cs typeface="Montserrat"/>
                <a:sym typeface="Montserrat"/>
              </a:rPr>
              <a:t>ADA only requires colleges to provide students with </a:t>
            </a:r>
            <a:r>
              <a:rPr i="1" lang="en" sz="2200">
                <a:solidFill>
                  <a:srgbClr val="000000"/>
                </a:solidFill>
                <a:latin typeface="Montserrat"/>
                <a:ea typeface="Montserrat"/>
                <a:cs typeface="Montserrat"/>
                <a:sym typeface="Montserrat"/>
              </a:rPr>
              <a:t>access </a:t>
            </a:r>
            <a:r>
              <a:rPr lang="en" sz="2200">
                <a:solidFill>
                  <a:srgbClr val="000000"/>
                </a:solidFill>
                <a:latin typeface="Montserrat"/>
                <a:ea typeface="Montserrat"/>
                <a:cs typeface="Montserrat"/>
                <a:sym typeface="Montserrat"/>
              </a:rPr>
              <a:t>to programs</a:t>
            </a:r>
            <a:endParaRPr sz="2200">
              <a:solidFill>
                <a:srgbClr val="000000"/>
              </a:solidFill>
              <a:latin typeface="Montserrat"/>
              <a:ea typeface="Montserrat"/>
              <a:cs typeface="Montserrat"/>
              <a:sym typeface="Montserrat"/>
            </a:endParaRPr>
          </a:p>
          <a:p>
            <a:pPr indent="-368300" lvl="0" marL="457200" rtl="0" algn="l">
              <a:lnSpc>
                <a:spcPct val="100000"/>
              </a:lnSpc>
              <a:spcBef>
                <a:spcPts val="1000"/>
              </a:spcBef>
              <a:spcAft>
                <a:spcPts val="0"/>
              </a:spcAft>
              <a:buClr>
                <a:srgbClr val="000000"/>
              </a:buClr>
              <a:buSzPts val="2200"/>
              <a:buFont typeface="Montserrat"/>
              <a:buChar char="●"/>
            </a:pPr>
            <a:r>
              <a:rPr lang="en" sz="2200">
                <a:solidFill>
                  <a:srgbClr val="000000"/>
                </a:solidFill>
                <a:latin typeface="Montserrat"/>
                <a:ea typeface="Montserrat"/>
                <a:cs typeface="Montserrat"/>
                <a:sym typeface="Montserrat"/>
              </a:rPr>
              <a:t>Colleges are not required to provide specialized education or enough accommodations to make students as “successful” as their peers</a:t>
            </a:r>
            <a:endParaRPr sz="2200">
              <a:solidFill>
                <a:srgbClr val="000000"/>
              </a:solidFill>
              <a:latin typeface="Montserrat"/>
              <a:ea typeface="Montserrat"/>
              <a:cs typeface="Montserrat"/>
              <a:sym typeface="Montserrat"/>
            </a:endParaRPr>
          </a:p>
          <a:p>
            <a:pPr indent="0" lvl="0" marL="0" rtl="0" algn="l">
              <a:lnSpc>
                <a:spcPct val="100000"/>
              </a:lnSpc>
              <a:spcBef>
                <a:spcPts val="1000"/>
              </a:spcBef>
              <a:spcAft>
                <a:spcPts val="0"/>
              </a:spcAft>
              <a:buNone/>
            </a:pPr>
            <a:r>
              <a:t/>
            </a:r>
            <a:endParaRPr sz="2000">
              <a:solidFill>
                <a:srgbClr val="000000"/>
              </a:solidFill>
              <a:latin typeface="Montserrat"/>
              <a:ea typeface="Montserrat"/>
              <a:cs typeface="Montserrat"/>
              <a:sym typeface="Montserrat"/>
            </a:endParaRPr>
          </a:p>
          <a:p>
            <a:pPr indent="0" lvl="0" marL="0" rtl="0" algn="l">
              <a:lnSpc>
                <a:spcPct val="100000"/>
              </a:lnSpc>
              <a:spcBef>
                <a:spcPts val="0"/>
              </a:spcBef>
              <a:spcAft>
                <a:spcPts val="0"/>
              </a:spcAft>
              <a:buNone/>
            </a:pPr>
            <a:r>
              <a:t/>
            </a:r>
            <a:endParaRPr sz="2000">
              <a:solidFill>
                <a:srgbClr val="000000"/>
              </a:solidFill>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1"/>
          <p:cNvSpPr txBox="1"/>
          <p:nvPr>
            <p:ph type="title"/>
          </p:nvPr>
        </p:nvSpPr>
        <p:spPr>
          <a:xfrm>
            <a:off x="21000" y="40650"/>
            <a:ext cx="9123000" cy="1083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Self Assessment</a:t>
            </a:r>
            <a:r>
              <a:rPr lang="en"/>
              <a:t>:</a:t>
            </a:r>
            <a:br>
              <a:rPr lang="en"/>
            </a:br>
            <a:r>
              <a:rPr lang="en"/>
              <a:t>Understanding How You Learn</a:t>
            </a:r>
            <a:endParaRPr sz="3000"/>
          </a:p>
        </p:txBody>
      </p:sp>
      <p:sp>
        <p:nvSpPr>
          <p:cNvPr id="124" name="Google Shape;124;p21"/>
          <p:cNvSpPr txBox="1"/>
          <p:nvPr>
            <p:ph idx="1" type="body"/>
          </p:nvPr>
        </p:nvSpPr>
        <p:spPr>
          <a:xfrm>
            <a:off x="359700" y="1176475"/>
            <a:ext cx="8445600" cy="3870000"/>
          </a:xfrm>
          <a:prstGeom prst="rect">
            <a:avLst/>
          </a:prstGeom>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Clr>
                <a:srgbClr val="000000"/>
              </a:buClr>
              <a:buSzPts val="2100"/>
              <a:buFont typeface="Montserrat"/>
              <a:buChar char="●"/>
            </a:pPr>
            <a:r>
              <a:rPr lang="en" sz="2100">
                <a:solidFill>
                  <a:srgbClr val="000000"/>
                </a:solidFill>
                <a:latin typeface="Montserrat"/>
                <a:ea typeface="Montserrat"/>
                <a:cs typeface="Montserrat"/>
                <a:sym typeface="Montserrat"/>
              </a:rPr>
              <a:t>Understand your learning disability or medical diagnosis and how it affects you as a person and a student</a:t>
            </a:r>
            <a:endParaRPr sz="2100">
              <a:solidFill>
                <a:srgbClr val="000000"/>
              </a:solidFill>
              <a:latin typeface="Montserrat"/>
              <a:ea typeface="Montserrat"/>
              <a:cs typeface="Montserrat"/>
              <a:sym typeface="Montserrat"/>
            </a:endParaRPr>
          </a:p>
          <a:p>
            <a:pPr indent="-361950" lvl="0" marL="457200" rtl="0" algn="l">
              <a:lnSpc>
                <a:spcPct val="100000"/>
              </a:lnSpc>
              <a:spcBef>
                <a:spcPts val="1000"/>
              </a:spcBef>
              <a:spcAft>
                <a:spcPts val="0"/>
              </a:spcAft>
              <a:buClr>
                <a:srgbClr val="000000"/>
              </a:buClr>
              <a:buSzPts val="2100"/>
              <a:buFont typeface="Montserrat"/>
              <a:buChar char="●"/>
            </a:pPr>
            <a:r>
              <a:rPr lang="en" sz="2100">
                <a:solidFill>
                  <a:srgbClr val="000000"/>
                </a:solidFill>
                <a:latin typeface="Montserrat"/>
                <a:ea typeface="Montserrat"/>
                <a:cs typeface="Montserrat"/>
                <a:sym typeface="Montserrat"/>
              </a:rPr>
              <a:t>Be able to describe your learning disability or medical diagnosis in plain language</a:t>
            </a:r>
            <a:endParaRPr sz="2100">
              <a:solidFill>
                <a:srgbClr val="000000"/>
              </a:solidFill>
              <a:latin typeface="Montserrat"/>
              <a:ea typeface="Montserrat"/>
              <a:cs typeface="Montserrat"/>
              <a:sym typeface="Montserrat"/>
            </a:endParaRPr>
          </a:p>
          <a:p>
            <a:pPr indent="-361950" lvl="0" marL="457200" rtl="0" algn="l">
              <a:lnSpc>
                <a:spcPct val="100000"/>
              </a:lnSpc>
              <a:spcBef>
                <a:spcPts val="1000"/>
              </a:spcBef>
              <a:spcAft>
                <a:spcPts val="0"/>
              </a:spcAft>
              <a:buClr>
                <a:srgbClr val="000000"/>
              </a:buClr>
              <a:buSzPts val="2100"/>
              <a:buFont typeface="Montserrat"/>
              <a:buChar char="●"/>
            </a:pPr>
            <a:r>
              <a:rPr lang="en" sz="2100">
                <a:solidFill>
                  <a:srgbClr val="000000"/>
                </a:solidFill>
                <a:latin typeface="Montserrat"/>
                <a:ea typeface="Montserrat"/>
                <a:cs typeface="Montserrat"/>
                <a:sym typeface="Montserrat"/>
              </a:rPr>
              <a:t>Recognize your strengths and weaknesses</a:t>
            </a:r>
            <a:endParaRPr sz="2100">
              <a:solidFill>
                <a:srgbClr val="000000"/>
              </a:solidFill>
              <a:latin typeface="Montserrat"/>
              <a:ea typeface="Montserrat"/>
              <a:cs typeface="Montserrat"/>
              <a:sym typeface="Montserrat"/>
            </a:endParaRPr>
          </a:p>
          <a:p>
            <a:pPr indent="-361950" lvl="0" marL="457200" rtl="0" algn="l">
              <a:lnSpc>
                <a:spcPct val="100000"/>
              </a:lnSpc>
              <a:spcBef>
                <a:spcPts val="1000"/>
              </a:spcBef>
              <a:spcAft>
                <a:spcPts val="0"/>
              </a:spcAft>
              <a:buClr>
                <a:srgbClr val="000000"/>
              </a:buClr>
              <a:buSzPts val="2100"/>
              <a:buFont typeface="Montserrat"/>
              <a:buChar char="●"/>
            </a:pPr>
            <a:r>
              <a:rPr lang="en" sz="2100">
                <a:solidFill>
                  <a:srgbClr val="000000"/>
                </a:solidFill>
                <a:latin typeface="Montserrat"/>
                <a:ea typeface="Montserrat"/>
                <a:cs typeface="Montserrat"/>
                <a:sym typeface="Montserrat"/>
              </a:rPr>
              <a:t>Be able to describe the learning strategies/ accommodations that work for you</a:t>
            </a:r>
            <a:endParaRPr sz="2100">
              <a:solidFill>
                <a:srgbClr val="000000"/>
              </a:solidFill>
              <a:latin typeface="Montserrat"/>
              <a:ea typeface="Montserrat"/>
              <a:cs typeface="Montserrat"/>
              <a:sym typeface="Montserrat"/>
            </a:endParaRPr>
          </a:p>
          <a:p>
            <a:pPr indent="-361950" lvl="0" marL="457200" rtl="0" algn="l">
              <a:lnSpc>
                <a:spcPct val="100000"/>
              </a:lnSpc>
              <a:spcBef>
                <a:spcPts val="1000"/>
              </a:spcBef>
              <a:spcAft>
                <a:spcPts val="0"/>
              </a:spcAft>
              <a:buClr>
                <a:srgbClr val="000000"/>
              </a:buClr>
              <a:buSzPts val="2100"/>
              <a:buFont typeface="Montserrat"/>
              <a:buChar char="●"/>
            </a:pPr>
            <a:r>
              <a:rPr lang="en" sz="2100">
                <a:solidFill>
                  <a:srgbClr val="000000"/>
                </a:solidFill>
                <a:latin typeface="Montserrat"/>
                <a:ea typeface="Montserrat"/>
                <a:cs typeface="Montserrat"/>
                <a:sym typeface="Montserrat"/>
              </a:rPr>
              <a:t>Note the accommodations that you use now and those accommodations you no longer need</a:t>
            </a:r>
            <a:endParaRPr sz="2100">
              <a:solidFill>
                <a:srgbClr val="000000"/>
              </a:solidFill>
              <a:latin typeface="Montserrat"/>
              <a:ea typeface="Montserrat"/>
              <a:cs typeface="Montserrat"/>
              <a:sym typeface="Montserrat"/>
            </a:endParaRPr>
          </a:p>
          <a:p>
            <a:pPr indent="0" lvl="0" marL="0" rtl="0" algn="l">
              <a:lnSpc>
                <a:spcPct val="100000"/>
              </a:lnSpc>
              <a:spcBef>
                <a:spcPts val="1000"/>
              </a:spcBef>
              <a:spcAft>
                <a:spcPts val="1600"/>
              </a:spcAft>
              <a:buNone/>
            </a:pPr>
            <a:r>
              <a:t/>
            </a:r>
            <a:endParaRPr sz="2300">
              <a:solidFill>
                <a:srgbClr val="000000"/>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2"/>
          <p:cNvSpPr txBox="1"/>
          <p:nvPr>
            <p:ph type="title"/>
          </p:nvPr>
        </p:nvSpPr>
        <p:spPr>
          <a:xfrm>
            <a:off x="0" y="242075"/>
            <a:ext cx="9144000" cy="113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Types of College Programs for </a:t>
            </a:r>
            <a:br>
              <a:rPr lang="en"/>
            </a:br>
            <a:r>
              <a:rPr lang="en"/>
              <a:t>Learning Disability Support </a:t>
            </a:r>
            <a:endParaRPr/>
          </a:p>
        </p:txBody>
      </p:sp>
      <p:sp>
        <p:nvSpPr>
          <p:cNvPr id="130" name="Google Shape;130;p22"/>
          <p:cNvSpPr/>
          <p:nvPr/>
        </p:nvSpPr>
        <p:spPr>
          <a:xfrm>
            <a:off x="5632324" y="2046950"/>
            <a:ext cx="3305700" cy="562800"/>
          </a:xfrm>
          <a:prstGeom prst="chevron">
            <a:avLst>
              <a:gd fmla="val 50000" name="adj"/>
            </a:avLst>
          </a:prstGeom>
          <a:solidFill>
            <a:srgbClr val="D8372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Montserrat"/>
                <a:ea typeface="Montserrat"/>
                <a:cs typeface="Montserrat"/>
                <a:sym typeface="Montserrat"/>
              </a:rPr>
              <a:t>Least Comprehensive</a:t>
            </a:r>
            <a:endParaRPr b="1" sz="1800">
              <a:solidFill>
                <a:srgbClr val="FFFFFF"/>
              </a:solidFill>
              <a:latin typeface="Montserrat"/>
              <a:ea typeface="Montserrat"/>
              <a:cs typeface="Montserrat"/>
              <a:sym typeface="Montserrat"/>
            </a:endParaRPr>
          </a:p>
        </p:txBody>
      </p:sp>
      <p:sp>
        <p:nvSpPr>
          <p:cNvPr id="131" name="Google Shape;131;p22"/>
          <p:cNvSpPr txBox="1"/>
          <p:nvPr/>
        </p:nvSpPr>
        <p:spPr>
          <a:xfrm>
            <a:off x="6167070" y="2624347"/>
            <a:ext cx="2236200" cy="9597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b="1" sz="2400">
              <a:latin typeface="Montserrat"/>
              <a:ea typeface="Montserrat"/>
              <a:cs typeface="Montserrat"/>
              <a:sym typeface="Montserrat"/>
            </a:endParaRPr>
          </a:p>
          <a:p>
            <a:pPr indent="0" lvl="0" marL="0" rtl="0" algn="ctr">
              <a:lnSpc>
                <a:spcPct val="115000"/>
              </a:lnSpc>
              <a:spcBef>
                <a:spcPts val="0"/>
              </a:spcBef>
              <a:spcAft>
                <a:spcPts val="0"/>
              </a:spcAft>
              <a:buNone/>
            </a:pPr>
            <a:r>
              <a:t/>
            </a:r>
            <a:endParaRPr b="1" sz="2400">
              <a:latin typeface="Montserrat"/>
              <a:ea typeface="Montserrat"/>
              <a:cs typeface="Montserrat"/>
              <a:sym typeface="Montserrat"/>
            </a:endParaRPr>
          </a:p>
          <a:p>
            <a:pPr indent="0" lvl="0" marL="0" rtl="0" algn="ctr">
              <a:lnSpc>
                <a:spcPct val="115000"/>
              </a:lnSpc>
              <a:spcBef>
                <a:spcPts val="0"/>
              </a:spcBef>
              <a:spcAft>
                <a:spcPts val="0"/>
              </a:spcAft>
              <a:buNone/>
            </a:pPr>
            <a:r>
              <a:t/>
            </a:r>
            <a:endParaRPr b="1" sz="2400">
              <a:latin typeface="Montserrat"/>
              <a:ea typeface="Montserrat"/>
              <a:cs typeface="Montserrat"/>
              <a:sym typeface="Montserrat"/>
            </a:endParaRPr>
          </a:p>
          <a:p>
            <a:pPr indent="0" lvl="0" marL="0" rtl="0" algn="ctr">
              <a:lnSpc>
                <a:spcPct val="115000"/>
              </a:lnSpc>
              <a:spcBef>
                <a:spcPts val="0"/>
              </a:spcBef>
              <a:spcAft>
                <a:spcPts val="0"/>
              </a:spcAft>
              <a:buNone/>
            </a:pPr>
            <a:r>
              <a:rPr b="1" lang="en" sz="2400">
                <a:latin typeface="Montserrat"/>
                <a:ea typeface="Montserrat"/>
                <a:cs typeface="Montserrat"/>
                <a:sym typeface="Montserrat"/>
              </a:rPr>
              <a:t>Services</a:t>
            </a:r>
            <a:br>
              <a:rPr lang="en" sz="2400">
                <a:latin typeface="Montserrat"/>
                <a:ea typeface="Montserrat"/>
                <a:cs typeface="Montserrat"/>
                <a:sym typeface="Montserrat"/>
              </a:rPr>
            </a:br>
            <a:endParaRPr sz="1800">
              <a:latin typeface="Montserrat"/>
              <a:ea typeface="Montserrat"/>
              <a:cs typeface="Montserrat"/>
              <a:sym typeface="Montserrat"/>
            </a:endParaRPr>
          </a:p>
          <a:p>
            <a:pPr indent="0" lvl="0" marL="0" rtl="0" algn="ctr">
              <a:lnSpc>
                <a:spcPct val="115000"/>
              </a:lnSpc>
              <a:spcBef>
                <a:spcPts val="0"/>
              </a:spcBef>
              <a:spcAft>
                <a:spcPts val="0"/>
              </a:spcAft>
              <a:buNone/>
            </a:pPr>
            <a:r>
              <a:t/>
            </a:r>
            <a:endParaRPr sz="2400">
              <a:latin typeface="Montserrat"/>
              <a:ea typeface="Montserrat"/>
              <a:cs typeface="Montserrat"/>
              <a:sym typeface="Montserrat"/>
            </a:endParaRPr>
          </a:p>
          <a:p>
            <a:pPr indent="0" lvl="0" marL="0" rtl="0" algn="ctr">
              <a:lnSpc>
                <a:spcPct val="115000"/>
              </a:lnSpc>
              <a:spcBef>
                <a:spcPts val="0"/>
              </a:spcBef>
              <a:spcAft>
                <a:spcPts val="0"/>
              </a:spcAft>
              <a:buNone/>
            </a:pPr>
            <a:r>
              <a:t/>
            </a:r>
            <a:endParaRPr sz="2400">
              <a:latin typeface="Montserrat"/>
              <a:ea typeface="Montserrat"/>
              <a:cs typeface="Montserrat"/>
              <a:sym typeface="Montserrat"/>
            </a:endParaRPr>
          </a:p>
        </p:txBody>
      </p:sp>
      <p:sp>
        <p:nvSpPr>
          <p:cNvPr id="132" name="Google Shape;132;p22"/>
          <p:cNvSpPr/>
          <p:nvPr/>
        </p:nvSpPr>
        <p:spPr>
          <a:xfrm>
            <a:off x="0" y="2047130"/>
            <a:ext cx="3546900" cy="562800"/>
          </a:xfrm>
          <a:prstGeom prst="homePlate">
            <a:avLst>
              <a:gd fmla="val 50000" name="adj"/>
            </a:avLst>
          </a:prstGeom>
          <a:solidFill>
            <a:srgbClr val="801F1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Montserrat"/>
                <a:ea typeface="Montserrat"/>
                <a:cs typeface="Montserrat"/>
                <a:sym typeface="Montserrat"/>
              </a:rPr>
              <a:t>Most Comprehensive</a:t>
            </a:r>
            <a:endParaRPr b="1" sz="1800">
              <a:solidFill>
                <a:srgbClr val="FFFFFF"/>
              </a:solidFill>
              <a:latin typeface="Montserrat"/>
              <a:ea typeface="Montserrat"/>
              <a:cs typeface="Montserrat"/>
              <a:sym typeface="Montserrat"/>
            </a:endParaRPr>
          </a:p>
        </p:txBody>
      </p:sp>
      <p:sp>
        <p:nvSpPr>
          <p:cNvPr id="133" name="Google Shape;133;p22"/>
          <p:cNvSpPr txBox="1"/>
          <p:nvPr/>
        </p:nvSpPr>
        <p:spPr>
          <a:xfrm>
            <a:off x="655350" y="2624347"/>
            <a:ext cx="2236200" cy="9597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400">
                <a:latin typeface="Montserrat"/>
                <a:ea typeface="Montserrat"/>
                <a:cs typeface="Montserrat"/>
                <a:sym typeface="Montserrat"/>
              </a:rPr>
              <a:t>Structured</a:t>
            </a:r>
            <a:endParaRPr sz="1800">
              <a:latin typeface="Montserrat"/>
              <a:ea typeface="Montserrat"/>
              <a:cs typeface="Montserrat"/>
              <a:sym typeface="Montserrat"/>
            </a:endParaRPr>
          </a:p>
        </p:txBody>
      </p:sp>
      <p:sp>
        <p:nvSpPr>
          <p:cNvPr id="134" name="Google Shape;134;p22"/>
          <p:cNvSpPr/>
          <p:nvPr/>
        </p:nvSpPr>
        <p:spPr>
          <a:xfrm>
            <a:off x="2944208" y="2046950"/>
            <a:ext cx="3305700" cy="562800"/>
          </a:xfrm>
          <a:prstGeom prst="chevron">
            <a:avLst>
              <a:gd fmla="val 50000" name="adj"/>
            </a:avLst>
          </a:prstGeom>
          <a:solidFill>
            <a:srgbClr val="B02B2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Montserrat"/>
                <a:ea typeface="Montserrat"/>
                <a:cs typeface="Montserrat"/>
                <a:sym typeface="Montserrat"/>
              </a:rPr>
              <a:t>Less Comprehensive</a:t>
            </a:r>
            <a:endParaRPr b="1" sz="1800">
              <a:solidFill>
                <a:srgbClr val="FFFFFF"/>
              </a:solidFill>
              <a:latin typeface="Montserrat"/>
              <a:ea typeface="Montserrat"/>
              <a:cs typeface="Montserrat"/>
              <a:sym typeface="Montserrat"/>
            </a:endParaRPr>
          </a:p>
        </p:txBody>
      </p:sp>
      <p:sp>
        <p:nvSpPr>
          <p:cNvPr id="135" name="Google Shape;135;p22"/>
          <p:cNvSpPr txBox="1"/>
          <p:nvPr/>
        </p:nvSpPr>
        <p:spPr>
          <a:xfrm>
            <a:off x="3478948" y="2624347"/>
            <a:ext cx="2236200" cy="9597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b="1" sz="2400">
              <a:latin typeface="Montserrat"/>
              <a:ea typeface="Montserrat"/>
              <a:cs typeface="Montserrat"/>
              <a:sym typeface="Montserrat"/>
            </a:endParaRPr>
          </a:p>
          <a:p>
            <a:pPr indent="0" lvl="0" marL="0" rtl="0" algn="ctr">
              <a:lnSpc>
                <a:spcPct val="115000"/>
              </a:lnSpc>
              <a:spcBef>
                <a:spcPts val="0"/>
              </a:spcBef>
              <a:spcAft>
                <a:spcPts val="0"/>
              </a:spcAft>
              <a:buNone/>
            </a:pPr>
            <a:r>
              <a:rPr b="1" lang="en" sz="2400">
                <a:latin typeface="Montserrat"/>
                <a:ea typeface="Montserrat"/>
                <a:cs typeface="Montserrat"/>
                <a:sym typeface="Montserrat"/>
              </a:rPr>
              <a:t>Coordinated Services</a:t>
            </a:r>
            <a:endParaRPr b="1" sz="2400">
              <a:latin typeface="Montserrat"/>
              <a:ea typeface="Montserrat"/>
              <a:cs typeface="Montserrat"/>
              <a:sym typeface="Montserrat"/>
            </a:endParaRPr>
          </a:p>
          <a:p>
            <a:pPr indent="0" lvl="0" marL="0" rtl="0" algn="ctr">
              <a:lnSpc>
                <a:spcPct val="115000"/>
              </a:lnSpc>
              <a:spcBef>
                <a:spcPts val="0"/>
              </a:spcBef>
              <a:spcAft>
                <a:spcPts val="0"/>
              </a:spcAft>
              <a:buNone/>
            </a:pPr>
            <a:r>
              <a:t/>
            </a:r>
            <a:endParaRPr sz="1800">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3"/>
          <p:cNvSpPr txBox="1"/>
          <p:nvPr>
            <p:ph type="title"/>
          </p:nvPr>
        </p:nvSpPr>
        <p:spPr>
          <a:xfrm>
            <a:off x="0" y="136450"/>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Structured Programs</a:t>
            </a:r>
            <a:endParaRPr/>
          </a:p>
        </p:txBody>
      </p:sp>
      <p:sp>
        <p:nvSpPr>
          <p:cNvPr id="141" name="Google Shape;141;p23"/>
          <p:cNvSpPr txBox="1"/>
          <p:nvPr>
            <p:ph idx="1" type="body"/>
          </p:nvPr>
        </p:nvSpPr>
        <p:spPr>
          <a:xfrm>
            <a:off x="340300" y="784775"/>
            <a:ext cx="8229600" cy="39723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000000"/>
              </a:buClr>
              <a:buSzPts val="1800"/>
              <a:buFont typeface="Montserrat"/>
              <a:buChar char="●"/>
            </a:pPr>
            <a:r>
              <a:rPr lang="en">
                <a:solidFill>
                  <a:srgbClr val="000000"/>
                </a:solidFill>
                <a:latin typeface="Montserrat"/>
                <a:ea typeface="Montserrat"/>
                <a:cs typeface="Montserrat"/>
                <a:sym typeface="Montserrat"/>
              </a:rPr>
              <a:t>Most comprehensive services</a:t>
            </a:r>
            <a:endParaRPr>
              <a:solidFill>
                <a:srgbClr val="000000"/>
              </a:solidFill>
              <a:latin typeface="Montserrat"/>
              <a:ea typeface="Montserrat"/>
              <a:cs typeface="Montserrat"/>
              <a:sym typeface="Montserrat"/>
            </a:endParaRPr>
          </a:p>
          <a:p>
            <a:pPr indent="-342900" lvl="0" marL="457200" rtl="0" algn="l">
              <a:lnSpc>
                <a:spcPct val="100000"/>
              </a:lnSpc>
              <a:spcBef>
                <a:spcPts val="1000"/>
              </a:spcBef>
              <a:spcAft>
                <a:spcPts val="0"/>
              </a:spcAft>
              <a:buClr>
                <a:srgbClr val="000000"/>
              </a:buClr>
              <a:buSzPts val="1800"/>
              <a:buFont typeface="Montserrat"/>
              <a:buChar char="●"/>
            </a:pPr>
            <a:r>
              <a:rPr lang="en">
                <a:solidFill>
                  <a:srgbClr val="000000"/>
                </a:solidFill>
                <a:latin typeface="Montserrat"/>
                <a:ea typeface="Montserrat"/>
                <a:cs typeface="Montserrat"/>
                <a:sym typeface="Montserrat"/>
              </a:rPr>
              <a:t>Staff is certified in learning disabilities and special services</a:t>
            </a:r>
            <a:endParaRPr>
              <a:solidFill>
                <a:srgbClr val="000000"/>
              </a:solidFill>
              <a:latin typeface="Montserrat"/>
              <a:ea typeface="Montserrat"/>
              <a:cs typeface="Montserrat"/>
              <a:sym typeface="Montserrat"/>
            </a:endParaRPr>
          </a:p>
          <a:p>
            <a:pPr indent="-342900" lvl="0" marL="457200" rtl="0" algn="l">
              <a:lnSpc>
                <a:spcPct val="100000"/>
              </a:lnSpc>
              <a:spcBef>
                <a:spcPts val="1000"/>
              </a:spcBef>
              <a:spcAft>
                <a:spcPts val="0"/>
              </a:spcAft>
              <a:buClr>
                <a:srgbClr val="000000"/>
              </a:buClr>
              <a:buSzPts val="1800"/>
              <a:buFont typeface="Montserrat"/>
              <a:buChar char="●"/>
            </a:pPr>
            <a:r>
              <a:rPr lang="en">
                <a:solidFill>
                  <a:srgbClr val="000000"/>
                </a:solidFill>
                <a:latin typeface="Montserrat"/>
                <a:ea typeface="Montserrat"/>
                <a:cs typeface="Montserrat"/>
                <a:sym typeface="Montserrat"/>
              </a:rPr>
              <a:t>Staff and student are involved in structured plans to meet learning needs</a:t>
            </a:r>
            <a:endParaRPr>
              <a:solidFill>
                <a:srgbClr val="000000"/>
              </a:solidFill>
              <a:latin typeface="Montserrat"/>
              <a:ea typeface="Montserrat"/>
              <a:cs typeface="Montserrat"/>
              <a:sym typeface="Montserrat"/>
            </a:endParaRPr>
          </a:p>
          <a:p>
            <a:pPr indent="-342900" lvl="0" marL="457200" rtl="0" algn="l">
              <a:lnSpc>
                <a:spcPct val="100000"/>
              </a:lnSpc>
              <a:spcBef>
                <a:spcPts val="1000"/>
              </a:spcBef>
              <a:spcAft>
                <a:spcPts val="0"/>
              </a:spcAft>
              <a:buClr>
                <a:srgbClr val="000000"/>
              </a:buClr>
              <a:buSzPts val="1800"/>
              <a:buFont typeface="Montserrat"/>
              <a:buChar char="●"/>
            </a:pPr>
            <a:r>
              <a:rPr lang="en">
                <a:solidFill>
                  <a:srgbClr val="000000"/>
                </a:solidFill>
                <a:latin typeface="Montserrat"/>
                <a:ea typeface="Montserrat"/>
                <a:cs typeface="Montserrat"/>
                <a:sym typeface="Montserrat"/>
              </a:rPr>
              <a:t>A contract detailing student participation and responsibilities may be required</a:t>
            </a:r>
            <a:endParaRPr>
              <a:solidFill>
                <a:srgbClr val="000000"/>
              </a:solidFill>
              <a:latin typeface="Montserrat"/>
              <a:ea typeface="Montserrat"/>
              <a:cs typeface="Montserrat"/>
              <a:sym typeface="Montserrat"/>
            </a:endParaRPr>
          </a:p>
          <a:p>
            <a:pPr indent="-342900" lvl="0" marL="457200" rtl="0" algn="l">
              <a:lnSpc>
                <a:spcPct val="100000"/>
              </a:lnSpc>
              <a:spcBef>
                <a:spcPts val="1000"/>
              </a:spcBef>
              <a:spcAft>
                <a:spcPts val="0"/>
              </a:spcAft>
              <a:buClr>
                <a:srgbClr val="000000"/>
              </a:buClr>
              <a:buSzPts val="1800"/>
              <a:buFont typeface="Montserrat"/>
              <a:buChar char="●"/>
            </a:pPr>
            <a:r>
              <a:rPr lang="en">
                <a:solidFill>
                  <a:srgbClr val="000000"/>
                </a:solidFill>
                <a:latin typeface="Montserrat"/>
                <a:ea typeface="Montserrat"/>
                <a:cs typeface="Montserrat"/>
                <a:sym typeface="Montserrat"/>
              </a:rPr>
              <a:t>Development of specific skills/remedial courses are required</a:t>
            </a:r>
            <a:endParaRPr>
              <a:solidFill>
                <a:srgbClr val="000000"/>
              </a:solidFill>
              <a:latin typeface="Montserrat"/>
              <a:ea typeface="Montserrat"/>
              <a:cs typeface="Montserrat"/>
              <a:sym typeface="Montserrat"/>
            </a:endParaRPr>
          </a:p>
          <a:p>
            <a:pPr indent="-342900" lvl="0" marL="457200" rtl="0" algn="l">
              <a:lnSpc>
                <a:spcPct val="100000"/>
              </a:lnSpc>
              <a:spcBef>
                <a:spcPts val="1000"/>
              </a:spcBef>
              <a:spcAft>
                <a:spcPts val="0"/>
              </a:spcAft>
              <a:buClr>
                <a:srgbClr val="000000"/>
              </a:buClr>
              <a:buSzPts val="1800"/>
              <a:buFont typeface="Montserrat"/>
              <a:buChar char="●"/>
            </a:pPr>
            <a:r>
              <a:rPr lang="en">
                <a:solidFill>
                  <a:srgbClr val="000000"/>
                </a:solidFill>
                <a:latin typeface="Montserrat"/>
                <a:ea typeface="Montserrat"/>
                <a:cs typeface="Montserrat"/>
                <a:sym typeface="Montserrat"/>
              </a:rPr>
              <a:t>A separate application to the program may be required</a:t>
            </a:r>
            <a:endParaRPr>
              <a:solidFill>
                <a:srgbClr val="000000"/>
              </a:solidFill>
              <a:latin typeface="Montserrat"/>
              <a:ea typeface="Montserrat"/>
              <a:cs typeface="Montserrat"/>
              <a:sym typeface="Montserrat"/>
            </a:endParaRPr>
          </a:p>
          <a:p>
            <a:pPr indent="-342900" lvl="0" marL="457200" rtl="0" algn="l">
              <a:lnSpc>
                <a:spcPct val="100000"/>
              </a:lnSpc>
              <a:spcBef>
                <a:spcPts val="1000"/>
              </a:spcBef>
              <a:spcAft>
                <a:spcPts val="0"/>
              </a:spcAft>
              <a:buClr>
                <a:srgbClr val="000000"/>
              </a:buClr>
              <a:buSzPts val="1800"/>
              <a:buFont typeface="Montserrat"/>
              <a:buChar char="●"/>
            </a:pPr>
            <a:r>
              <a:rPr lang="en">
                <a:solidFill>
                  <a:srgbClr val="000000"/>
                </a:solidFill>
                <a:latin typeface="Montserrat"/>
                <a:ea typeface="Montserrat"/>
                <a:cs typeface="Montserrat"/>
                <a:sym typeface="Montserrat"/>
              </a:rPr>
              <a:t>Additional fees for services may be required</a:t>
            </a:r>
            <a:endParaRPr>
              <a:solidFill>
                <a:srgbClr val="000000"/>
              </a:solidFill>
              <a:latin typeface="Montserrat"/>
              <a:ea typeface="Montserrat"/>
              <a:cs typeface="Montserrat"/>
              <a:sym typeface="Montserrat"/>
            </a:endParaRPr>
          </a:p>
          <a:p>
            <a:pPr indent="-342900" lvl="0" marL="457200" rtl="0" algn="l">
              <a:lnSpc>
                <a:spcPct val="100000"/>
              </a:lnSpc>
              <a:spcBef>
                <a:spcPts val="1000"/>
              </a:spcBef>
              <a:spcAft>
                <a:spcPts val="1000"/>
              </a:spcAft>
              <a:buClr>
                <a:srgbClr val="000000"/>
              </a:buClr>
              <a:buSzPts val="1800"/>
              <a:buFont typeface="Montserrat"/>
              <a:buChar char="●"/>
            </a:pPr>
            <a:r>
              <a:rPr lang="en">
                <a:solidFill>
                  <a:srgbClr val="000000"/>
                </a:solidFill>
                <a:latin typeface="Montserrat"/>
                <a:ea typeface="Montserrat"/>
                <a:cs typeface="Montserrat"/>
                <a:sym typeface="Montserrat"/>
              </a:rPr>
              <a:t>Most appropriate for students who required significant modifications or accommodations in high school</a:t>
            </a:r>
            <a:endParaRPr>
              <a:solidFill>
                <a:srgbClr val="000000"/>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4"/>
          <p:cNvSpPr txBox="1"/>
          <p:nvPr>
            <p:ph type="title"/>
          </p:nvPr>
        </p:nvSpPr>
        <p:spPr>
          <a:xfrm>
            <a:off x="0" y="199975"/>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Coordinated Services</a:t>
            </a:r>
            <a:endParaRPr/>
          </a:p>
        </p:txBody>
      </p:sp>
      <p:sp>
        <p:nvSpPr>
          <p:cNvPr id="147" name="Google Shape;147;p24"/>
          <p:cNvSpPr txBox="1"/>
          <p:nvPr>
            <p:ph idx="1" type="body"/>
          </p:nvPr>
        </p:nvSpPr>
        <p:spPr>
          <a:xfrm>
            <a:off x="268850" y="871600"/>
            <a:ext cx="8229600" cy="3963300"/>
          </a:xfrm>
          <a:prstGeom prst="rect">
            <a:avLst/>
          </a:prstGeom>
        </p:spPr>
        <p:txBody>
          <a:bodyPr anchorCtr="0" anchor="t" bIns="91425" lIns="91425" spcFirstLastPara="1" rIns="91425" wrap="square" tIns="91425">
            <a:noAutofit/>
          </a:bodyPr>
          <a:lstStyle/>
          <a:p>
            <a:pPr indent="-393700" lvl="0" marL="457200" rtl="0" algn="l">
              <a:lnSpc>
                <a:spcPct val="100000"/>
              </a:lnSpc>
              <a:spcBef>
                <a:spcPts val="0"/>
              </a:spcBef>
              <a:spcAft>
                <a:spcPts val="0"/>
              </a:spcAft>
              <a:buClr>
                <a:srgbClr val="000000"/>
              </a:buClr>
              <a:buSzPts val="2600"/>
              <a:buFont typeface="Montserrat"/>
              <a:buChar char="●"/>
            </a:pPr>
            <a:r>
              <a:rPr lang="en" sz="2600">
                <a:solidFill>
                  <a:srgbClr val="000000"/>
                </a:solidFill>
                <a:latin typeface="Montserrat"/>
                <a:ea typeface="Montserrat"/>
                <a:cs typeface="Montserrat"/>
                <a:sym typeface="Montserrat"/>
              </a:rPr>
              <a:t>Services are less comprehensive than in structured programs</a:t>
            </a:r>
            <a:endParaRPr sz="2600">
              <a:solidFill>
                <a:srgbClr val="000000"/>
              </a:solidFill>
              <a:latin typeface="Montserrat"/>
              <a:ea typeface="Montserrat"/>
              <a:cs typeface="Montserrat"/>
              <a:sym typeface="Montserrat"/>
            </a:endParaRPr>
          </a:p>
          <a:p>
            <a:pPr indent="-393700" lvl="0" marL="457200" rtl="0" algn="l">
              <a:lnSpc>
                <a:spcPct val="100000"/>
              </a:lnSpc>
              <a:spcBef>
                <a:spcPts val="1000"/>
              </a:spcBef>
              <a:spcAft>
                <a:spcPts val="0"/>
              </a:spcAft>
              <a:buClr>
                <a:srgbClr val="000000"/>
              </a:buClr>
              <a:buSzPts val="2600"/>
              <a:buFont typeface="Montserrat"/>
              <a:buChar char="●"/>
            </a:pPr>
            <a:r>
              <a:rPr lang="en" sz="2600">
                <a:solidFill>
                  <a:srgbClr val="000000"/>
                </a:solidFill>
                <a:latin typeface="Montserrat"/>
                <a:ea typeface="Montserrat"/>
                <a:cs typeface="Montserrat"/>
                <a:sym typeface="Montserrat"/>
              </a:rPr>
              <a:t>Specific skills courses or remedial courses may be available</a:t>
            </a:r>
            <a:endParaRPr sz="2600">
              <a:solidFill>
                <a:srgbClr val="000000"/>
              </a:solidFill>
              <a:latin typeface="Montserrat"/>
              <a:ea typeface="Montserrat"/>
              <a:cs typeface="Montserrat"/>
              <a:sym typeface="Montserrat"/>
            </a:endParaRPr>
          </a:p>
          <a:p>
            <a:pPr indent="-393700" lvl="0" marL="457200" rtl="0" algn="l">
              <a:lnSpc>
                <a:spcPct val="100000"/>
              </a:lnSpc>
              <a:spcBef>
                <a:spcPts val="1000"/>
              </a:spcBef>
              <a:spcAft>
                <a:spcPts val="0"/>
              </a:spcAft>
              <a:buClr>
                <a:srgbClr val="000000"/>
              </a:buClr>
              <a:buSzPts val="2600"/>
              <a:buFont typeface="Montserrat"/>
              <a:buChar char="●"/>
            </a:pPr>
            <a:r>
              <a:rPr lang="en" sz="2600">
                <a:solidFill>
                  <a:srgbClr val="000000"/>
                </a:solidFill>
                <a:latin typeface="Montserrat"/>
                <a:ea typeface="Montserrat"/>
                <a:cs typeface="Montserrat"/>
                <a:sym typeface="Montserrat"/>
              </a:rPr>
              <a:t>Common accommodations available</a:t>
            </a:r>
            <a:endParaRPr sz="2600">
              <a:solidFill>
                <a:srgbClr val="000000"/>
              </a:solidFill>
              <a:latin typeface="Montserrat"/>
              <a:ea typeface="Montserrat"/>
              <a:cs typeface="Montserrat"/>
              <a:sym typeface="Montserrat"/>
            </a:endParaRPr>
          </a:p>
          <a:p>
            <a:pPr indent="-393700" lvl="0" marL="457200" rtl="0" algn="l">
              <a:lnSpc>
                <a:spcPct val="100000"/>
              </a:lnSpc>
              <a:spcBef>
                <a:spcPts val="1000"/>
              </a:spcBef>
              <a:spcAft>
                <a:spcPts val="1000"/>
              </a:spcAft>
              <a:buClr>
                <a:srgbClr val="000000"/>
              </a:buClr>
              <a:buSzPts val="2600"/>
              <a:buFont typeface="Montserrat"/>
              <a:buChar char="●"/>
            </a:pPr>
            <a:r>
              <a:rPr lang="en" sz="2600">
                <a:solidFill>
                  <a:srgbClr val="000000"/>
                </a:solidFill>
                <a:latin typeface="Montserrat"/>
                <a:ea typeface="Montserrat"/>
                <a:cs typeface="Montserrat"/>
                <a:sym typeface="Montserrat"/>
              </a:rPr>
              <a:t>Appropriate for students who have received some modifications/accommodations in high school mostly on an “as needed” basis</a:t>
            </a:r>
            <a:endParaRPr sz="2600">
              <a:solidFill>
                <a:srgbClr val="000000"/>
              </a:solidFill>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5"/>
          <p:cNvSpPr txBox="1"/>
          <p:nvPr>
            <p:ph type="title"/>
          </p:nvPr>
        </p:nvSpPr>
        <p:spPr>
          <a:xfrm>
            <a:off x="0" y="357675"/>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Services</a:t>
            </a:r>
            <a:endParaRPr/>
          </a:p>
        </p:txBody>
      </p:sp>
      <p:sp>
        <p:nvSpPr>
          <p:cNvPr id="153" name="Google Shape;153;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81000" lvl="0" marL="457200" rtl="0" algn="l">
              <a:lnSpc>
                <a:spcPct val="100000"/>
              </a:lnSpc>
              <a:spcBef>
                <a:spcPts val="0"/>
              </a:spcBef>
              <a:spcAft>
                <a:spcPts val="0"/>
              </a:spcAft>
              <a:buClr>
                <a:srgbClr val="000000"/>
              </a:buClr>
              <a:buSzPts val="2400"/>
              <a:buFont typeface="Montserrat"/>
              <a:buChar char="●"/>
            </a:pPr>
            <a:r>
              <a:rPr lang="en" sz="2400">
                <a:solidFill>
                  <a:srgbClr val="000000"/>
                </a:solidFill>
                <a:latin typeface="Montserrat"/>
                <a:ea typeface="Montserrat"/>
                <a:cs typeface="Montserrat"/>
                <a:sym typeface="Montserrat"/>
              </a:rPr>
              <a:t>Least comprehensive category of programming</a:t>
            </a:r>
            <a:endParaRPr sz="2400">
              <a:solidFill>
                <a:srgbClr val="000000"/>
              </a:solidFill>
              <a:latin typeface="Montserrat"/>
              <a:ea typeface="Montserrat"/>
              <a:cs typeface="Montserrat"/>
              <a:sym typeface="Montserrat"/>
            </a:endParaRPr>
          </a:p>
          <a:p>
            <a:pPr indent="-381000" lvl="0" marL="457200" rtl="0" algn="l">
              <a:lnSpc>
                <a:spcPct val="100000"/>
              </a:lnSpc>
              <a:spcBef>
                <a:spcPts val="1000"/>
              </a:spcBef>
              <a:spcAft>
                <a:spcPts val="0"/>
              </a:spcAft>
              <a:buClr>
                <a:srgbClr val="000000"/>
              </a:buClr>
              <a:buSzPts val="2400"/>
              <a:buFont typeface="Montserrat"/>
              <a:buChar char="●"/>
            </a:pPr>
            <a:r>
              <a:rPr lang="en" sz="2400">
                <a:solidFill>
                  <a:srgbClr val="000000"/>
                </a:solidFill>
                <a:latin typeface="Montserrat"/>
                <a:ea typeface="Montserrat"/>
                <a:cs typeface="Montserrat"/>
                <a:sym typeface="Montserrat"/>
              </a:rPr>
              <a:t>Comply with federal mandate to provide reasonable accommodations to all students who are found eligible</a:t>
            </a:r>
            <a:endParaRPr sz="2400">
              <a:solidFill>
                <a:srgbClr val="000000"/>
              </a:solidFill>
              <a:latin typeface="Montserrat"/>
              <a:ea typeface="Montserrat"/>
              <a:cs typeface="Montserrat"/>
              <a:sym typeface="Montserrat"/>
            </a:endParaRPr>
          </a:p>
          <a:p>
            <a:pPr indent="-381000" lvl="0" marL="457200" rtl="0" algn="l">
              <a:lnSpc>
                <a:spcPct val="100000"/>
              </a:lnSpc>
              <a:spcBef>
                <a:spcPts val="1000"/>
              </a:spcBef>
              <a:spcAft>
                <a:spcPts val="1000"/>
              </a:spcAft>
              <a:buClr>
                <a:srgbClr val="000000"/>
              </a:buClr>
              <a:buSzPts val="2400"/>
              <a:buFont typeface="Montserrat"/>
              <a:buChar char="●"/>
            </a:pPr>
            <a:r>
              <a:rPr lang="en" sz="2400">
                <a:solidFill>
                  <a:srgbClr val="000000"/>
                </a:solidFill>
                <a:latin typeface="Montserrat"/>
                <a:ea typeface="Montserrat"/>
                <a:cs typeface="Montserrat"/>
                <a:sym typeface="Montserrat"/>
              </a:rPr>
              <a:t>Most appropriate for students who require minimum accommodations in high school but would feel more comfortable knowing they are available</a:t>
            </a:r>
            <a:endParaRPr sz="2400">
              <a:solidFill>
                <a:srgbClr val="000000"/>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6"/>
          <p:cNvSpPr txBox="1"/>
          <p:nvPr>
            <p:ph type="title"/>
          </p:nvPr>
        </p:nvSpPr>
        <p:spPr>
          <a:xfrm>
            <a:off x="0" y="225050"/>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Identifying Programs</a:t>
            </a:r>
            <a:endParaRPr/>
          </a:p>
        </p:txBody>
      </p:sp>
      <p:sp>
        <p:nvSpPr>
          <p:cNvPr id="159" name="Google Shape;159;p26"/>
          <p:cNvSpPr txBox="1"/>
          <p:nvPr>
            <p:ph idx="1" type="body"/>
          </p:nvPr>
        </p:nvSpPr>
        <p:spPr>
          <a:xfrm>
            <a:off x="311700" y="970725"/>
            <a:ext cx="8520600" cy="3817200"/>
          </a:xfrm>
          <a:prstGeom prst="rect">
            <a:avLst/>
          </a:prstGeom>
        </p:spPr>
        <p:txBody>
          <a:bodyPr anchorCtr="0" anchor="t" bIns="91425" lIns="91425" spcFirstLastPara="1" rIns="91425" wrap="square" tIns="91425">
            <a:noAutofit/>
          </a:bodyPr>
          <a:lstStyle/>
          <a:p>
            <a:pPr indent="-381000" lvl="0" marL="457200" rtl="0" algn="l">
              <a:lnSpc>
                <a:spcPct val="100000"/>
              </a:lnSpc>
              <a:spcBef>
                <a:spcPts val="0"/>
              </a:spcBef>
              <a:spcAft>
                <a:spcPts val="0"/>
              </a:spcAft>
              <a:buClr>
                <a:srgbClr val="000000"/>
              </a:buClr>
              <a:buSzPts val="2400"/>
              <a:buFont typeface="Montserrat"/>
              <a:buChar char="●"/>
            </a:pPr>
            <a:r>
              <a:rPr lang="en" sz="2400">
                <a:solidFill>
                  <a:srgbClr val="000000"/>
                </a:solidFill>
                <a:latin typeface="Montserrat"/>
                <a:ea typeface="Montserrat"/>
                <a:cs typeface="Montserrat"/>
                <a:sym typeface="Montserrat"/>
              </a:rPr>
              <a:t>What type of program(s) is right for you?</a:t>
            </a:r>
            <a:endParaRPr sz="2400">
              <a:solidFill>
                <a:srgbClr val="000000"/>
              </a:solidFill>
              <a:latin typeface="Montserrat"/>
              <a:ea typeface="Montserrat"/>
              <a:cs typeface="Montserrat"/>
              <a:sym typeface="Montserrat"/>
            </a:endParaRPr>
          </a:p>
          <a:p>
            <a:pPr indent="-355600" lvl="1" marL="914400" rtl="0" algn="l">
              <a:lnSpc>
                <a:spcPct val="100000"/>
              </a:lnSpc>
              <a:spcBef>
                <a:spcPts val="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Structured</a:t>
            </a:r>
            <a:endParaRPr sz="2000">
              <a:solidFill>
                <a:srgbClr val="000000"/>
              </a:solidFill>
              <a:latin typeface="Montserrat"/>
              <a:ea typeface="Montserrat"/>
              <a:cs typeface="Montserrat"/>
              <a:sym typeface="Montserrat"/>
            </a:endParaRPr>
          </a:p>
          <a:p>
            <a:pPr indent="-355600" lvl="1" marL="914400" rtl="0" algn="l">
              <a:lnSpc>
                <a:spcPct val="100000"/>
              </a:lnSpc>
              <a:spcBef>
                <a:spcPts val="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Coordinated</a:t>
            </a:r>
            <a:endParaRPr sz="2000">
              <a:solidFill>
                <a:srgbClr val="000000"/>
              </a:solidFill>
              <a:latin typeface="Montserrat"/>
              <a:ea typeface="Montserrat"/>
              <a:cs typeface="Montserrat"/>
              <a:sym typeface="Montserrat"/>
            </a:endParaRPr>
          </a:p>
          <a:p>
            <a:pPr indent="-355600" lvl="1" marL="914400" rtl="0" algn="l">
              <a:lnSpc>
                <a:spcPct val="100000"/>
              </a:lnSpc>
              <a:spcBef>
                <a:spcPts val="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Services</a:t>
            </a:r>
            <a:endParaRPr sz="2000">
              <a:solidFill>
                <a:srgbClr val="000000"/>
              </a:solidFill>
              <a:latin typeface="Montserrat"/>
              <a:ea typeface="Montserrat"/>
              <a:cs typeface="Montserrat"/>
              <a:sym typeface="Montserrat"/>
            </a:endParaRPr>
          </a:p>
          <a:p>
            <a:pPr indent="-381000" lvl="0" marL="457200" rtl="0" algn="l">
              <a:lnSpc>
                <a:spcPct val="100000"/>
              </a:lnSpc>
              <a:spcBef>
                <a:spcPts val="1000"/>
              </a:spcBef>
              <a:spcAft>
                <a:spcPts val="0"/>
              </a:spcAft>
              <a:buClr>
                <a:srgbClr val="000000"/>
              </a:buClr>
              <a:buSzPts val="2400"/>
              <a:buFont typeface="Montserrat"/>
              <a:buChar char="●"/>
            </a:pPr>
            <a:r>
              <a:rPr lang="en" sz="2400">
                <a:solidFill>
                  <a:srgbClr val="000000"/>
                </a:solidFill>
                <a:latin typeface="Montserrat"/>
                <a:ea typeface="Montserrat"/>
                <a:cs typeface="Montserrat"/>
                <a:sym typeface="Montserrat"/>
              </a:rPr>
              <a:t>What colleges offer these programs?</a:t>
            </a:r>
            <a:endParaRPr sz="2400">
              <a:solidFill>
                <a:srgbClr val="000000"/>
              </a:solidFill>
              <a:latin typeface="Montserrat"/>
              <a:ea typeface="Montserrat"/>
              <a:cs typeface="Montserrat"/>
              <a:sym typeface="Montserrat"/>
            </a:endParaRPr>
          </a:p>
          <a:p>
            <a:pPr indent="-381000" lvl="0" marL="457200" rtl="0" algn="l">
              <a:lnSpc>
                <a:spcPct val="100000"/>
              </a:lnSpc>
              <a:spcBef>
                <a:spcPts val="1000"/>
              </a:spcBef>
              <a:spcAft>
                <a:spcPts val="0"/>
              </a:spcAft>
              <a:buClr>
                <a:srgbClr val="000000"/>
              </a:buClr>
              <a:buSzPts val="2400"/>
              <a:buFont typeface="Montserrat"/>
              <a:buChar char="●"/>
            </a:pPr>
            <a:r>
              <a:rPr lang="en" sz="2400">
                <a:solidFill>
                  <a:srgbClr val="000000"/>
                </a:solidFill>
                <a:latin typeface="Montserrat"/>
                <a:ea typeface="Montserrat"/>
                <a:cs typeface="Montserrat"/>
                <a:sym typeface="Montserrat"/>
              </a:rPr>
              <a:t>Of those colleges, which are appropriate in terms of fit (competitiveness, location, size, majors offered, etc.)? </a:t>
            </a:r>
            <a:endParaRPr sz="2400">
              <a:solidFill>
                <a:srgbClr val="000000"/>
              </a:solidFill>
              <a:latin typeface="Montserrat"/>
              <a:ea typeface="Montserrat"/>
              <a:cs typeface="Montserrat"/>
              <a:sym typeface="Montserrat"/>
            </a:endParaRPr>
          </a:p>
          <a:p>
            <a:pPr indent="-381000" lvl="0" marL="457200" rtl="0" algn="l">
              <a:lnSpc>
                <a:spcPct val="100000"/>
              </a:lnSpc>
              <a:spcBef>
                <a:spcPts val="1000"/>
              </a:spcBef>
              <a:spcAft>
                <a:spcPts val="0"/>
              </a:spcAft>
              <a:buClr>
                <a:srgbClr val="000000"/>
              </a:buClr>
              <a:buSzPts val="2400"/>
              <a:buFont typeface="Montserrat"/>
              <a:buChar char="●"/>
            </a:pPr>
            <a:r>
              <a:rPr lang="en" sz="2400">
                <a:solidFill>
                  <a:srgbClr val="000000"/>
                </a:solidFill>
                <a:latin typeface="Montserrat"/>
                <a:ea typeface="Montserrat"/>
                <a:cs typeface="Montserrat"/>
                <a:sym typeface="Montserrat"/>
              </a:rPr>
              <a:t>Visiting schools is key to this process</a:t>
            </a:r>
            <a:endParaRPr sz="2400">
              <a:solidFill>
                <a:srgbClr val="000000"/>
              </a:solidFill>
              <a:latin typeface="Montserrat"/>
              <a:ea typeface="Montserrat"/>
              <a:cs typeface="Montserrat"/>
              <a:sym typeface="Montserrat"/>
            </a:endParaRPr>
          </a:p>
          <a:p>
            <a:pPr indent="0" lvl="0" marL="0" rtl="0" algn="l">
              <a:spcBef>
                <a:spcPts val="1000"/>
              </a:spcBef>
              <a:spcAft>
                <a:spcPts val="1600"/>
              </a:spcAft>
              <a:buNone/>
            </a:pPr>
            <a:r>
              <a:t/>
            </a:r>
            <a:endParaRPr sz="2800">
              <a:solidFill>
                <a:srgbClr val="000000"/>
              </a:solidFill>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7"/>
          <p:cNvSpPr txBox="1"/>
          <p:nvPr>
            <p:ph type="title"/>
          </p:nvPr>
        </p:nvSpPr>
        <p:spPr>
          <a:xfrm>
            <a:off x="0" y="196775"/>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t>Virtual College Courses</a:t>
            </a:r>
            <a:endParaRPr sz="3600"/>
          </a:p>
        </p:txBody>
      </p:sp>
      <p:sp>
        <p:nvSpPr>
          <p:cNvPr id="165" name="Google Shape;165;p27"/>
          <p:cNvSpPr txBox="1"/>
          <p:nvPr/>
        </p:nvSpPr>
        <p:spPr>
          <a:xfrm>
            <a:off x="169325" y="1426525"/>
            <a:ext cx="8636100" cy="3635700"/>
          </a:xfrm>
          <a:prstGeom prst="rect">
            <a:avLst/>
          </a:prstGeom>
          <a:noFill/>
          <a:ln>
            <a:noFill/>
          </a:ln>
        </p:spPr>
        <p:txBody>
          <a:bodyPr anchorCtr="0" anchor="t" bIns="91425" lIns="91425" spcFirstLastPara="1" rIns="91425" wrap="square" tIns="91425">
            <a:noAutofit/>
          </a:bodyPr>
          <a:lstStyle/>
          <a:p>
            <a:pPr indent="-374650" lvl="0" marL="457200" rtl="0" algn="l">
              <a:spcBef>
                <a:spcPts val="0"/>
              </a:spcBef>
              <a:spcAft>
                <a:spcPts val="0"/>
              </a:spcAft>
              <a:buSzPts val="2300"/>
              <a:buFont typeface="Montserrat"/>
              <a:buChar char="●"/>
            </a:pPr>
            <a:r>
              <a:rPr lang="en" sz="2300">
                <a:latin typeface="Montserrat"/>
                <a:ea typeface="Montserrat"/>
                <a:cs typeface="Montserrat"/>
                <a:sym typeface="Montserrat"/>
              </a:rPr>
              <a:t>Consider </a:t>
            </a:r>
            <a:r>
              <a:rPr lang="en" sz="2300">
                <a:latin typeface="Montserrat"/>
                <a:ea typeface="Montserrat"/>
                <a:cs typeface="Montserrat"/>
                <a:sym typeface="Montserrat"/>
              </a:rPr>
              <a:t>how virtual learning went for your child.</a:t>
            </a:r>
            <a:endParaRPr sz="2300">
              <a:latin typeface="Montserrat"/>
              <a:ea typeface="Montserrat"/>
              <a:cs typeface="Montserrat"/>
              <a:sym typeface="Montserrat"/>
            </a:endParaRPr>
          </a:p>
          <a:p>
            <a:pPr indent="0" lvl="0" marL="457200" rtl="0" algn="l">
              <a:spcBef>
                <a:spcPts val="1000"/>
              </a:spcBef>
              <a:spcAft>
                <a:spcPts val="0"/>
              </a:spcAft>
              <a:buNone/>
            </a:pPr>
            <a:r>
              <a:t/>
            </a:r>
            <a:endParaRPr sz="2300">
              <a:latin typeface="Montserrat"/>
              <a:ea typeface="Montserrat"/>
              <a:cs typeface="Montserrat"/>
              <a:sym typeface="Montserrat"/>
            </a:endParaRPr>
          </a:p>
          <a:p>
            <a:pPr indent="-374650" lvl="0" marL="457200" rtl="0" algn="l">
              <a:spcBef>
                <a:spcPts val="0"/>
              </a:spcBef>
              <a:spcAft>
                <a:spcPts val="0"/>
              </a:spcAft>
              <a:buSzPts val="2300"/>
              <a:buFont typeface="Montserrat"/>
              <a:buChar char="●"/>
            </a:pPr>
            <a:r>
              <a:rPr lang="en" sz="2300">
                <a:latin typeface="Montserrat"/>
                <a:ea typeface="Montserrat"/>
                <a:cs typeface="Montserrat"/>
                <a:sym typeface="Montserrat"/>
              </a:rPr>
              <a:t>Questions to ask while visiting schools:</a:t>
            </a:r>
            <a:endParaRPr sz="2300">
              <a:latin typeface="Montserrat"/>
              <a:ea typeface="Montserrat"/>
              <a:cs typeface="Montserrat"/>
              <a:sym typeface="Montserrat"/>
            </a:endParaRPr>
          </a:p>
          <a:p>
            <a:pPr indent="-355600" lvl="1" marL="914400" rtl="0" algn="l">
              <a:spcBef>
                <a:spcPts val="1000"/>
              </a:spcBef>
              <a:spcAft>
                <a:spcPts val="0"/>
              </a:spcAft>
              <a:buSzPts val="2000"/>
              <a:buFont typeface="Montserrat"/>
              <a:buChar char="○"/>
            </a:pPr>
            <a:r>
              <a:rPr lang="en" sz="2000">
                <a:latin typeface="Montserrat"/>
                <a:ea typeface="Montserrat"/>
                <a:cs typeface="Montserrat"/>
                <a:sym typeface="Montserrat"/>
              </a:rPr>
              <a:t>Do I have a choice to be in-person or virtual?</a:t>
            </a:r>
            <a:endParaRPr sz="2000">
              <a:latin typeface="Montserrat"/>
              <a:ea typeface="Montserrat"/>
              <a:cs typeface="Montserrat"/>
              <a:sym typeface="Montserrat"/>
            </a:endParaRPr>
          </a:p>
          <a:p>
            <a:pPr indent="-355600" lvl="1" marL="914400" rtl="0" algn="l">
              <a:spcBef>
                <a:spcPts val="1000"/>
              </a:spcBef>
              <a:spcAft>
                <a:spcPts val="0"/>
              </a:spcAft>
              <a:buSzPts val="2000"/>
              <a:buFont typeface="Montserrat"/>
              <a:buChar char="○"/>
            </a:pPr>
            <a:r>
              <a:rPr lang="en" sz="2000">
                <a:latin typeface="Montserrat"/>
                <a:ea typeface="Montserrat"/>
                <a:cs typeface="Montserrat"/>
                <a:sym typeface="Montserrat"/>
              </a:rPr>
              <a:t>Are any courses for my major only offered virtually?</a:t>
            </a:r>
            <a:endParaRPr sz="2000">
              <a:latin typeface="Montserrat"/>
              <a:ea typeface="Montserrat"/>
              <a:cs typeface="Montserrat"/>
              <a:sym typeface="Montserrat"/>
            </a:endParaRPr>
          </a:p>
          <a:p>
            <a:pPr indent="-355600" lvl="1" marL="914400" rtl="0" algn="l">
              <a:spcBef>
                <a:spcPts val="1000"/>
              </a:spcBef>
              <a:spcAft>
                <a:spcPts val="1000"/>
              </a:spcAft>
              <a:buSzPts val="2000"/>
              <a:buFont typeface="Montserrat"/>
              <a:buChar char="○"/>
            </a:pPr>
            <a:r>
              <a:rPr lang="en" sz="2000">
                <a:latin typeface="Montserrat"/>
                <a:ea typeface="Montserrat"/>
                <a:cs typeface="Montserrat"/>
                <a:sym typeface="Montserrat"/>
              </a:rPr>
              <a:t>What type of accommodations/</a:t>
            </a:r>
            <a:r>
              <a:rPr lang="en" sz="2000">
                <a:latin typeface="Montserrat"/>
                <a:ea typeface="Montserrat"/>
                <a:cs typeface="Montserrat"/>
                <a:sym typeface="Montserrat"/>
              </a:rPr>
              <a:t>virtual</a:t>
            </a:r>
            <a:r>
              <a:rPr lang="en" sz="2000">
                <a:latin typeface="Montserrat"/>
                <a:ea typeface="Montserrat"/>
                <a:cs typeface="Montserrat"/>
                <a:sym typeface="Montserrat"/>
              </a:rPr>
              <a:t> support can be offered?</a:t>
            </a:r>
            <a:endParaRPr sz="2000">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8"/>
          <p:cNvSpPr txBox="1"/>
          <p:nvPr>
            <p:ph type="title"/>
          </p:nvPr>
        </p:nvSpPr>
        <p:spPr>
          <a:xfrm>
            <a:off x="0" y="242075"/>
            <a:ext cx="9144000" cy="113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Accommodations for Standardized Testing </a:t>
            </a:r>
            <a:endParaRPr/>
          </a:p>
        </p:txBody>
      </p:sp>
      <p:sp>
        <p:nvSpPr>
          <p:cNvPr id="171" name="Google Shape;171;p28"/>
          <p:cNvSpPr txBox="1"/>
          <p:nvPr>
            <p:ph idx="1" type="body"/>
          </p:nvPr>
        </p:nvSpPr>
        <p:spPr>
          <a:xfrm>
            <a:off x="2572950" y="956900"/>
            <a:ext cx="6303300" cy="2086200"/>
          </a:xfrm>
          <a:prstGeom prst="rect">
            <a:avLst/>
          </a:prstGeom>
        </p:spPr>
        <p:txBody>
          <a:bodyPr anchorCtr="0" anchor="t" bIns="91425" lIns="91425" spcFirstLastPara="1" rIns="91425" wrap="square" tIns="91425">
            <a:noAutofit/>
          </a:bodyPr>
          <a:lstStyle/>
          <a:p>
            <a:pPr indent="-374650" lvl="0" marL="457200" rtl="0" algn="l">
              <a:lnSpc>
                <a:spcPct val="100000"/>
              </a:lnSpc>
              <a:spcBef>
                <a:spcPts val="0"/>
              </a:spcBef>
              <a:spcAft>
                <a:spcPts val="0"/>
              </a:spcAft>
              <a:buClr>
                <a:srgbClr val="000000"/>
              </a:buClr>
              <a:buSzPts val="2300"/>
              <a:buFont typeface="Montserrat"/>
              <a:buChar char="●"/>
            </a:pPr>
            <a:r>
              <a:rPr b="1" lang="en" sz="2300">
                <a:solidFill>
                  <a:srgbClr val="000000"/>
                </a:solidFill>
                <a:latin typeface="Montserrat"/>
                <a:ea typeface="Montserrat"/>
                <a:cs typeface="Montserrat"/>
                <a:sym typeface="Montserrat"/>
              </a:rPr>
              <a:t>SAT</a:t>
            </a:r>
            <a:r>
              <a:rPr lang="en" sz="2300">
                <a:solidFill>
                  <a:srgbClr val="000000"/>
                </a:solidFill>
                <a:latin typeface="Montserrat"/>
                <a:ea typeface="Montserrat"/>
                <a:cs typeface="Montserrat"/>
                <a:sym typeface="Montserrat"/>
              </a:rPr>
              <a:t>:  Apply in the spring of freshman year (or 4 months after the implementation of your plan)</a:t>
            </a:r>
            <a:endParaRPr sz="2300">
              <a:solidFill>
                <a:srgbClr val="000000"/>
              </a:solidFill>
              <a:latin typeface="Montserrat"/>
              <a:ea typeface="Montserrat"/>
              <a:cs typeface="Montserrat"/>
              <a:sym typeface="Montserrat"/>
            </a:endParaRPr>
          </a:p>
          <a:p>
            <a:pPr indent="-374650" lvl="0" marL="457200" rtl="0" algn="l">
              <a:lnSpc>
                <a:spcPct val="100000"/>
              </a:lnSpc>
              <a:spcBef>
                <a:spcPts val="1000"/>
              </a:spcBef>
              <a:spcAft>
                <a:spcPts val="0"/>
              </a:spcAft>
              <a:buClr>
                <a:srgbClr val="000000"/>
              </a:buClr>
              <a:buSzPts val="2300"/>
              <a:buFont typeface="Montserrat"/>
              <a:buChar char="●"/>
            </a:pPr>
            <a:r>
              <a:rPr b="1" lang="en" sz="2300">
                <a:solidFill>
                  <a:srgbClr val="000000"/>
                </a:solidFill>
                <a:latin typeface="Montserrat"/>
                <a:ea typeface="Montserrat"/>
                <a:cs typeface="Montserrat"/>
                <a:sym typeface="Montserrat"/>
              </a:rPr>
              <a:t>ACT</a:t>
            </a:r>
            <a:r>
              <a:rPr lang="en" sz="2300">
                <a:solidFill>
                  <a:srgbClr val="000000"/>
                </a:solidFill>
                <a:latin typeface="Montserrat"/>
                <a:ea typeface="Montserrat"/>
                <a:cs typeface="Montserrat"/>
                <a:sym typeface="Montserrat"/>
              </a:rPr>
              <a:t>:  Apply after you register for the exam</a:t>
            </a:r>
            <a:endParaRPr sz="2300">
              <a:solidFill>
                <a:srgbClr val="000000"/>
              </a:solidFill>
              <a:latin typeface="Montserrat"/>
              <a:ea typeface="Montserrat"/>
              <a:cs typeface="Montserrat"/>
              <a:sym typeface="Montserrat"/>
            </a:endParaRPr>
          </a:p>
          <a:p>
            <a:pPr indent="0" lvl="0" marL="0" rtl="0" algn="l">
              <a:lnSpc>
                <a:spcPct val="100000"/>
              </a:lnSpc>
              <a:spcBef>
                <a:spcPts val="1000"/>
              </a:spcBef>
              <a:spcAft>
                <a:spcPts val="0"/>
              </a:spcAft>
              <a:buNone/>
            </a:pPr>
            <a:r>
              <a:t/>
            </a:r>
            <a:endParaRPr sz="2800">
              <a:solidFill>
                <a:srgbClr val="000000"/>
              </a:solidFill>
              <a:latin typeface="Montserrat"/>
              <a:ea typeface="Montserrat"/>
              <a:cs typeface="Montserrat"/>
              <a:sym typeface="Montserrat"/>
            </a:endParaRPr>
          </a:p>
          <a:p>
            <a:pPr indent="0" lvl="0" marL="0" rtl="0" algn="l">
              <a:lnSpc>
                <a:spcPct val="100000"/>
              </a:lnSpc>
              <a:spcBef>
                <a:spcPts val="0"/>
              </a:spcBef>
              <a:spcAft>
                <a:spcPts val="0"/>
              </a:spcAft>
              <a:buNone/>
            </a:pPr>
            <a:r>
              <a:t/>
            </a:r>
            <a:endParaRPr sz="2000">
              <a:solidFill>
                <a:srgbClr val="000000"/>
              </a:solidFill>
              <a:latin typeface="Montserrat"/>
              <a:ea typeface="Montserrat"/>
              <a:cs typeface="Montserrat"/>
              <a:sym typeface="Montserrat"/>
            </a:endParaRPr>
          </a:p>
        </p:txBody>
      </p:sp>
      <p:sp>
        <p:nvSpPr>
          <p:cNvPr id="172" name="Google Shape;172;p28"/>
          <p:cNvSpPr txBox="1"/>
          <p:nvPr>
            <p:ph idx="1" type="body"/>
          </p:nvPr>
        </p:nvSpPr>
        <p:spPr>
          <a:xfrm>
            <a:off x="495775" y="1054800"/>
            <a:ext cx="1856100" cy="1772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solidFill>
                  <a:srgbClr val="000000"/>
                </a:solidFill>
                <a:latin typeface="Montserrat"/>
                <a:ea typeface="Montserrat"/>
                <a:cs typeface="Montserrat"/>
                <a:sym typeface="Montserrat"/>
              </a:rPr>
              <a:t>Your school counselor will assist</a:t>
            </a:r>
            <a:endParaRPr sz="2400">
              <a:solidFill>
                <a:srgbClr val="000000"/>
              </a:solidFill>
              <a:latin typeface="Montserrat"/>
              <a:ea typeface="Montserrat"/>
              <a:cs typeface="Montserrat"/>
              <a:sym typeface="Montserrat"/>
            </a:endParaRPr>
          </a:p>
          <a:p>
            <a:pPr indent="0" lvl="0" marL="0" rtl="0" algn="l">
              <a:lnSpc>
                <a:spcPct val="100000"/>
              </a:lnSpc>
              <a:spcBef>
                <a:spcPts val="1000"/>
              </a:spcBef>
              <a:spcAft>
                <a:spcPts val="0"/>
              </a:spcAft>
              <a:buNone/>
            </a:pPr>
            <a:r>
              <a:t/>
            </a:r>
            <a:endParaRPr sz="2800">
              <a:solidFill>
                <a:srgbClr val="000000"/>
              </a:solidFill>
              <a:latin typeface="Montserrat"/>
              <a:ea typeface="Montserrat"/>
              <a:cs typeface="Montserrat"/>
              <a:sym typeface="Montserrat"/>
            </a:endParaRPr>
          </a:p>
          <a:p>
            <a:pPr indent="0" lvl="0" marL="0" rtl="0" algn="l">
              <a:lnSpc>
                <a:spcPct val="100000"/>
              </a:lnSpc>
              <a:spcBef>
                <a:spcPts val="0"/>
              </a:spcBef>
              <a:spcAft>
                <a:spcPts val="0"/>
              </a:spcAft>
              <a:buNone/>
            </a:pPr>
            <a:r>
              <a:t/>
            </a:r>
            <a:endParaRPr sz="2000">
              <a:solidFill>
                <a:srgbClr val="000000"/>
              </a:solidFill>
              <a:latin typeface="Montserrat"/>
              <a:ea typeface="Montserrat"/>
              <a:cs typeface="Montserrat"/>
              <a:sym typeface="Montserrat"/>
            </a:endParaRPr>
          </a:p>
        </p:txBody>
      </p:sp>
      <p:sp>
        <p:nvSpPr>
          <p:cNvPr id="173" name="Google Shape;173;p28"/>
          <p:cNvSpPr/>
          <p:nvPr/>
        </p:nvSpPr>
        <p:spPr>
          <a:xfrm>
            <a:off x="2228600" y="1018925"/>
            <a:ext cx="344400" cy="1884300"/>
          </a:xfrm>
          <a:prstGeom prst="leftBrace">
            <a:avLst>
              <a:gd fmla="val 50000" name="adj1"/>
              <a:gd fmla="val 50000" name="adj2"/>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74" name="Google Shape;174;p28"/>
          <p:cNvSpPr txBox="1"/>
          <p:nvPr/>
        </p:nvSpPr>
        <p:spPr>
          <a:xfrm>
            <a:off x="343375" y="3398300"/>
            <a:ext cx="8418300" cy="1551600"/>
          </a:xfrm>
          <a:prstGeom prst="rect">
            <a:avLst/>
          </a:prstGeom>
          <a:solidFill>
            <a:srgbClr val="FCE5CD"/>
          </a:solidFill>
          <a:ln>
            <a:noFill/>
          </a:ln>
        </p:spPr>
        <p:txBody>
          <a:bodyPr anchorCtr="0" anchor="ctr" bIns="91425" lIns="91425" spcFirstLastPara="1" rIns="91425" wrap="square" tIns="91425">
            <a:noAutofit/>
          </a:bodyPr>
          <a:lstStyle/>
          <a:p>
            <a:pPr indent="0" lvl="0" marL="0" rtl="0" algn="ctr">
              <a:spcBef>
                <a:spcPts val="0"/>
              </a:spcBef>
              <a:spcAft>
                <a:spcPts val="1000"/>
              </a:spcAft>
              <a:buNone/>
            </a:pPr>
            <a:r>
              <a:rPr lang="en" sz="2800">
                <a:latin typeface="Montserrat"/>
                <a:ea typeface="Montserrat"/>
                <a:cs typeface="Montserrat"/>
                <a:sym typeface="Montserrat"/>
              </a:rPr>
              <a:t>Request only the accommodations used regularly for classroom tests, not necessarily  everything in the IEP or 504.</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9"/>
          <p:cNvSpPr txBox="1"/>
          <p:nvPr>
            <p:ph type="title"/>
          </p:nvPr>
        </p:nvSpPr>
        <p:spPr>
          <a:xfrm>
            <a:off x="0" y="187575"/>
            <a:ext cx="9144000" cy="727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Application Process</a:t>
            </a:r>
            <a:endParaRPr/>
          </a:p>
        </p:txBody>
      </p:sp>
      <p:sp>
        <p:nvSpPr>
          <p:cNvPr id="180" name="Google Shape;180;p29"/>
          <p:cNvSpPr txBox="1"/>
          <p:nvPr>
            <p:ph idx="1" type="body"/>
          </p:nvPr>
        </p:nvSpPr>
        <p:spPr>
          <a:xfrm>
            <a:off x="214275" y="834700"/>
            <a:ext cx="8520600" cy="41709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Clr>
                <a:srgbClr val="000000"/>
              </a:buClr>
              <a:buSzPts val="2200"/>
              <a:buFont typeface="Montserrat"/>
              <a:buChar char="●"/>
            </a:pPr>
            <a:r>
              <a:rPr lang="en" sz="2200">
                <a:solidFill>
                  <a:srgbClr val="000000"/>
                </a:solidFill>
                <a:latin typeface="Montserrat"/>
                <a:ea typeface="Montserrat"/>
                <a:cs typeface="Montserrat"/>
                <a:sym typeface="Montserrat"/>
              </a:rPr>
              <a:t>Varies by college</a:t>
            </a:r>
            <a:endParaRPr sz="2200">
              <a:solidFill>
                <a:srgbClr val="000000"/>
              </a:solidFill>
              <a:latin typeface="Montserrat"/>
              <a:ea typeface="Montserrat"/>
              <a:cs typeface="Montserrat"/>
              <a:sym typeface="Montserrat"/>
            </a:endParaRPr>
          </a:p>
          <a:p>
            <a:pPr indent="-355600" lvl="1" marL="914400" rtl="0" algn="l">
              <a:lnSpc>
                <a:spcPct val="100000"/>
              </a:lnSpc>
              <a:spcBef>
                <a:spcPts val="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Refer to Special Services or Learning Disability Support Services website at individual colleges</a:t>
            </a:r>
            <a:endParaRPr sz="2000">
              <a:solidFill>
                <a:srgbClr val="000000"/>
              </a:solidFill>
              <a:latin typeface="Montserrat"/>
              <a:ea typeface="Montserrat"/>
              <a:cs typeface="Montserrat"/>
              <a:sym typeface="Montserrat"/>
            </a:endParaRPr>
          </a:p>
          <a:p>
            <a:pPr indent="-368300" lvl="0" marL="457200" rtl="0" algn="l">
              <a:lnSpc>
                <a:spcPct val="100000"/>
              </a:lnSpc>
              <a:spcBef>
                <a:spcPts val="1000"/>
              </a:spcBef>
              <a:spcAft>
                <a:spcPts val="0"/>
              </a:spcAft>
              <a:buClr>
                <a:srgbClr val="000000"/>
              </a:buClr>
              <a:buSzPts val="2200"/>
              <a:buFont typeface="Montserrat"/>
              <a:buChar char="●"/>
            </a:pPr>
            <a:r>
              <a:rPr lang="en" sz="2200">
                <a:solidFill>
                  <a:srgbClr val="000000"/>
                </a:solidFill>
                <a:latin typeface="Montserrat"/>
                <a:ea typeface="Montserrat"/>
                <a:cs typeface="Montserrat"/>
                <a:sym typeface="Montserrat"/>
              </a:rPr>
              <a:t>Students will submit a regular application to the college and, in some cases, a separate application to the Learning Support program</a:t>
            </a:r>
            <a:endParaRPr sz="2200">
              <a:solidFill>
                <a:srgbClr val="000000"/>
              </a:solidFill>
              <a:latin typeface="Montserrat"/>
              <a:ea typeface="Montserrat"/>
              <a:cs typeface="Montserrat"/>
              <a:sym typeface="Montserrat"/>
            </a:endParaRPr>
          </a:p>
          <a:p>
            <a:pPr indent="-368300" lvl="0" marL="457200" rtl="0" algn="l">
              <a:lnSpc>
                <a:spcPct val="100000"/>
              </a:lnSpc>
              <a:spcBef>
                <a:spcPts val="1000"/>
              </a:spcBef>
              <a:spcAft>
                <a:spcPts val="0"/>
              </a:spcAft>
              <a:buClr>
                <a:srgbClr val="000000"/>
              </a:buClr>
              <a:buSzPts val="2200"/>
              <a:buFont typeface="Montserrat"/>
              <a:buChar char="●"/>
            </a:pPr>
            <a:r>
              <a:rPr lang="en" sz="2200">
                <a:solidFill>
                  <a:srgbClr val="000000"/>
                </a:solidFill>
                <a:latin typeface="Montserrat"/>
                <a:ea typeface="Montserrat"/>
                <a:cs typeface="Montserrat"/>
                <a:sym typeface="Montserrat"/>
              </a:rPr>
              <a:t>Deadlines will vary</a:t>
            </a:r>
            <a:endParaRPr sz="2200">
              <a:solidFill>
                <a:srgbClr val="000000"/>
              </a:solidFill>
              <a:latin typeface="Montserrat"/>
              <a:ea typeface="Montserrat"/>
              <a:cs typeface="Montserrat"/>
              <a:sym typeface="Montserrat"/>
            </a:endParaRPr>
          </a:p>
          <a:p>
            <a:pPr indent="-355600" lvl="1" marL="914400" rtl="0" algn="l">
              <a:lnSpc>
                <a:spcPct val="100000"/>
              </a:lnSpc>
              <a:spcBef>
                <a:spcPts val="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Some may be earlier than the general application deadline</a:t>
            </a:r>
            <a:endParaRPr sz="2000">
              <a:solidFill>
                <a:srgbClr val="000000"/>
              </a:solidFill>
              <a:latin typeface="Montserrat"/>
              <a:ea typeface="Montserrat"/>
              <a:cs typeface="Montserrat"/>
              <a:sym typeface="Montserrat"/>
            </a:endParaRPr>
          </a:p>
          <a:p>
            <a:pPr indent="-368300" lvl="0" marL="457200" rtl="0" algn="l">
              <a:lnSpc>
                <a:spcPct val="100000"/>
              </a:lnSpc>
              <a:spcBef>
                <a:spcPts val="1000"/>
              </a:spcBef>
              <a:spcAft>
                <a:spcPts val="1000"/>
              </a:spcAft>
              <a:buClr>
                <a:srgbClr val="000000"/>
              </a:buClr>
              <a:buSzPts val="2200"/>
              <a:buFont typeface="Montserrat"/>
              <a:buChar char="●"/>
            </a:pPr>
            <a:r>
              <a:rPr lang="en" sz="2200">
                <a:solidFill>
                  <a:srgbClr val="000000"/>
                </a:solidFill>
                <a:latin typeface="Montserrat"/>
                <a:ea typeface="Montserrat"/>
                <a:cs typeface="Montserrat"/>
                <a:sym typeface="Montserrat"/>
              </a:rPr>
              <a:t>Review the NPHS Counseling Department’s </a:t>
            </a:r>
            <a:r>
              <a:rPr lang="en" sz="2200" u="sng">
                <a:solidFill>
                  <a:schemeClr val="hlink"/>
                </a:solidFill>
                <a:latin typeface="Montserrat"/>
                <a:ea typeface="Montserrat"/>
                <a:cs typeface="Montserrat"/>
                <a:sym typeface="Montserrat"/>
                <a:hlinkClick r:id="rId3"/>
              </a:rPr>
              <a:t>Resource Packet for Students with Learning Differences</a:t>
            </a:r>
            <a:endParaRPr sz="2200">
              <a:solidFill>
                <a:srgbClr val="000000"/>
              </a:solidFill>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0"/>
          <p:cNvSpPr txBox="1"/>
          <p:nvPr>
            <p:ph type="title"/>
          </p:nvPr>
        </p:nvSpPr>
        <p:spPr>
          <a:xfrm>
            <a:off x="0" y="64025"/>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Disclosure</a:t>
            </a:r>
            <a:endParaRPr/>
          </a:p>
        </p:txBody>
      </p:sp>
      <p:sp>
        <p:nvSpPr>
          <p:cNvPr id="186" name="Google Shape;186;p30"/>
          <p:cNvSpPr txBox="1"/>
          <p:nvPr>
            <p:ph idx="1" type="body"/>
          </p:nvPr>
        </p:nvSpPr>
        <p:spPr>
          <a:xfrm>
            <a:off x="190825" y="771475"/>
            <a:ext cx="4498800" cy="34164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Clr>
                <a:srgbClr val="000000"/>
              </a:buClr>
              <a:buSzPts val="1600"/>
              <a:buFont typeface="Montserrat"/>
              <a:buChar char="●"/>
            </a:pPr>
            <a:r>
              <a:rPr lang="en" sz="1600">
                <a:solidFill>
                  <a:srgbClr val="000000"/>
                </a:solidFill>
                <a:latin typeface="Montserrat"/>
                <a:ea typeface="Montserrat"/>
                <a:cs typeface="Montserrat"/>
                <a:sym typeface="Montserrat"/>
              </a:rPr>
              <a:t>Students can decide to disclose their disability during any part of the admissions process or after acceptance… or not at all.</a:t>
            </a:r>
            <a:endParaRPr sz="1600">
              <a:solidFill>
                <a:srgbClr val="000000"/>
              </a:solidFill>
              <a:latin typeface="Montserrat"/>
              <a:ea typeface="Montserrat"/>
              <a:cs typeface="Montserrat"/>
              <a:sym typeface="Montserrat"/>
            </a:endParaRPr>
          </a:p>
          <a:p>
            <a:pPr indent="-330200" lvl="0" marL="457200" rtl="0" algn="l">
              <a:lnSpc>
                <a:spcPct val="100000"/>
              </a:lnSpc>
              <a:spcBef>
                <a:spcPts val="1000"/>
              </a:spcBef>
              <a:spcAft>
                <a:spcPts val="0"/>
              </a:spcAft>
              <a:buClr>
                <a:srgbClr val="000000"/>
              </a:buClr>
              <a:buSzPts val="1600"/>
              <a:buFont typeface="Montserrat"/>
              <a:buChar char="●"/>
            </a:pPr>
            <a:r>
              <a:rPr lang="en" sz="1600">
                <a:solidFill>
                  <a:srgbClr val="000000"/>
                </a:solidFill>
                <a:latin typeface="Montserrat"/>
                <a:ea typeface="Montserrat"/>
                <a:cs typeface="Montserrat"/>
                <a:sym typeface="Montserrat"/>
              </a:rPr>
              <a:t>Students applying to structured programs will likely disclose during the application process because a separate application is often required.</a:t>
            </a:r>
            <a:endParaRPr sz="1600">
              <a:solidFill>
                <a:srgbClr val="000000"/>
              </a:solidFill>
              <a:latin typeface="Montserrat"/>
              <a:ea typeface="Montserrat"/>
              <a:cs typeface="Montserrat"/>
              <a:sym typeface="Montserrat"/>
            </a:endParaRPr>
          </a:p>
          <a:p>
            <a:pPr indent="-330200" lvl="0" marL="457200" rtl="0" algn="l">
              <a:lnSpc>
                <a:spcPct val="100000"/>
              </a:lnSpc>
              <a:spcBef>
                <a:spcPts val="1000"/>
              </a:spcBef>
              <a:spcAft>
                <a:spcPts val="1000"/>
              </a:spcAft>
              <a:buClr>
                <a:srgbClr val="000000"/>
              </a:buClr>
              <a:buSzPts val="1600"/>
              <a:buFont typeface="Montserrat"/>
              <a:buChar char="●"/>
            </a:pPr>
            <a:r>
              <a:rPr lang="en" sz="1600">
                <a:solidFill>
                  <a:srgbClr val="000000"/>
                </a:solidFill>
                <a:latin typeface="Montserrat"/>
                <a:ea typeface="Montserrat"/>
                <a:cs typeface="Montserrat"/>
                <a:sym typeface="Montserrat"/>
              </a:rPr>
              <a:t>Students should discuss this topic with their counselor and/or case manager during the college process.</a:t>
            </a:r>
            <a:endParaRPr sz="1600">
              <a:solidFill>
                <a:srgbClr val="000000"/>
              </a:solidFill>
              <a:latin typeface="Montserrat"/>
              <a:ea typeface="Montserrat"/>
              <a:cs typeface="Montserrat"/>
              <a:sym typeface="Montserrat"/>
            </a:endParaRPr>
          </a:p>
        </p:txBody>
      </p:sp>
      <p:sp>
        <p:nvSpPr>
          <p:cNvPr id="187" name="Google Shape;187;p30"/>
          <p:cNvSpPr txBox="1"/>
          <p:nvPr>
            <p:ph idx="2" type="body"/>
          </p:nvPr>
        </p:nvSpPr>
        <p:spPr>
          <a:xfrm>
            <a:off x="4765800" y="771475"/>
            <a:ext cx="4218900" cy="34164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Clr>
                <a:srgbClr val="000000"/>
              </a:buClr>
              <a:buSzPts val="1600"/>
              <a:buFont typeface="Montserrat"/>
              <a:buChar char="●"/>
            </a:pPr>
            <a:r>
              <a:rPr lang="en" sz="1600">
                <a:solidFill>
                  <a:srgbClr val="000000"/>
                </a:solidFill>
                <a:latin typeface="Montserrat"/>
                <a:ea typeface="Montserrat"/>
                <a:cs typeface="Montserrat"/>
                <a:sym typeface="Montserrat"/>
              </a:rPr>
              <a:t>Schools cannot deny admission to students solely because they have disclosed a disability.</a:t>
            </a:r>
            <a:endParaRPr sz="1600">
              <a:solidFill>
                <a:srgbClr val="000000"/>
              </a:solidFill>
              <a:latin typeface="Montserrat"/>
              <a:ea typeface="Montserrat"/>
              <a:cs typeface="Montserrat"/>
              <a:sym typeface="Montserrat"/>
            </a:endParaRPr>
          </a:p>
          <a:p>
            <a:pPr indent="-330200" lvl="0" marL="457200" rtl="0" algn="l">
              <a:lnSpc>
                <a:spcPct val="100000"/>
              </a:lnSpc>
              <a:spcBef>
                <a:spcPts val="1000"/>
              </a:spcBef>
              <a:spcAft>
                <a:spcPts val="0"/>
              </a:spcAft>
              <a:buClr>
                <a:srgbClr val="000000"/>
              </a:buClr>
              <a:buSzPts val="1600"/>
              <a:buFont typeface="Montserrat"/>
              <a:buChar char="●"/>
            </a:pPr>
            <a:r>
              <a:rPr lang="en" sz="1600">
                <a:solidFill>
                  <a:srgbClr val="000000"/>
                </a:solidFill>
                <a:latin typeface="Montserrat"/>
                <a:ea typeface="Montserrat"/>
                <a:cs typeface="Montserrat"/>
                <a:sym typeface="Montserrat"/>
              </a:rPr>
              <a:t>Colleges are not required to alter their admission requirements for students with disabilities.</a:t>
            </a:r>
            <a:endParaRPr sz="1600">
              <a:solidFill>
                <a:srgbClr val="000000"/>
              </a:solidFill>
              <a:latin typeface="Montserrat"/>
              <a:ea typeface="Montserrat"/>
              <a:cs typeface="Montserrat"/>
              <a:sym typeface="Montserrat"/>
            </a:endParaRPr>
          </a:p>
          <a:p>
            <a:pPr indent="-330200" lvl="0" marL="457200" rtl="0" algn="l">
              <a:lnSpc>
                <a:spcPct val="100000"/>
              </a:lnSpc>
              <a:spcBef>
                <a:spcPts val="1000"/>
              </a:spcBef>
              <a:spcAft>
                <a:spcPts val="0"/>
              </a:spcAft>
              <a:buClr>
                <a:srgbClr val="000000"/>
              </a:buClr>
              <a:buSzPts val="1600"/>
              <a:buFont typeface="Montserrat"/>
              <a:buChar char="●"/>
            </a:pPr>
            <a:r>
              <a:rPr lang="en" sz="1600">
                <a:solidFill>
                  <a:srgbClr val="000000"/>
                </a:solidFill>
                <a:latin typeface="Montserrat"/>
                <a:ea typeface="Montserrat"/>
                <a:cs typeface="Montserrat"/>
                <a:sym typeface="Montserrat"/>
              </a:rPr>
              <a:t>Students may be denied admission upon disclosing a disability if the services they will require are more significant than those that can be provided by that particular school’s program.</a:t>
            </a:r>
            <a:endParaRPr sz="1600">
              <a:solidFill>
                <a:srgbClr val="000000"/>
              </a:solidFill>
              <a:latin typeface="Montserrat"/>
              <a:ea typeface="Montserrat"/>
              <a:cs typeface="Montserrat"/>
              <a:sym typeface="Montserrat"/>
            </a:endParaRPr>
          </a:p>
          <a:p>
            <a:pPr indent="0" lvl="0" marL="0" rtl="0" algn="l">
              <a:spcBef>
                <a:spcPts val="1000"/>
              </a:spcBef>
              <a:spcAft>
                <a:spcPts val="1600"/>
              </a:spcAft>
              <a:buNone/>
            </a:pPr>
            <a:r>
              <a:t/>
            </a:r>
            <a:endParaRPr sz="1600"/>
          </a:p>
        </p:txBody>
      </p:sp>
      <p:sp>
        <p:nvSpPr>
          <p:cNvPr id="188" name="Google Shape;188;p30"/>
          <p:cNvSpPr txBox="1"/>
          <p:nvPr/>
        </p:nvSpPr>
        <p:spPr>
          <a:xfrm>
            <a:off x="460050" y="4322625"/>
            <a:ext cx="8223900" cy="673500"/>
          </a:xfrm>
          <a:prstGeom prst="rect">
            <a:avLst/>
          </a:prstGeom>
          <a:solidFill>
            <a:srgbClr val="FCE5CD"/>
          </a:solid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en">
                <a:latin typeface="Montserrat"/>
                <a:ea typeface="Montserrat"/>
                <a:cs typeface="Montserrat"/>
                <a:sym typeface="Montserrat"/>
              </a:rPr>
              <a:t>A </a:t>
            </a:r>
            <a:r>
              <a:rPr lang="en" u="sng">
                <a:solidFill>
                  <a:schemeClr val="accent5"/>
                </a:solidFill>
                <a:latin typeface="Montserrat"/>
                <a:ea typeface="Montserrat"/>
                <a:cs typeface="Montserrat"/>
                <a:sym typeface="Montserrat"/>
                <a:hlinkClick r:id="rId3">
                  <a:extLst>
                    <a:ext uri="{A12FA001-AC4F-418D-AE19-62706E023703}">
                      <ahyp:hlinkClr val="tx"/>
                    </a:ext>
                  </a:extLst>
                </a:hlinkClick>
              </a:rPr>
              <a:t>release form</a:t>
            </a:r>
            <a:r>
              <a:rPr lang="en">
                <a:latin typeface="Montserrat"/>
                <a:ea typeface="Montserrat"/>
                <a:cs typeface="Montserrat"/>
                <a:sym typeface="Montserrat"/>
              </a:rPr>
              <a:t> must be signed by parent and student for the School Counselor to disclose information about a disability in a letter of recommendation.</a:t>
            </a:r>
            <a:endParaRPr>
              <a:latin typeface="Montserrat"/>
              <a:ea typeface="Montserrat"/>
              <a:cs typeface="Montserrat"/>
              <a:sym typeface="Montserrat"/>
            </a:endParaRPr>
          </a:p>
        </p:txBody>
      </p:sp>
      <p:cxnSp>
        <p:nvCxnSpPr>
          <p:cNvPr id="189" name="Google Shape;189;p30"/>
          <p:cNvCxnSpPr/>
          <p:nvPr/>
        </p:nvCxnSpPr>
        <p:spPr>
          <a:xfrm>
            <a:off x="4642050" y="765625"/>
            <a:ext cx="0" cy="33525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1"/>
          <p:cNvSpPr txBox="1"/>
          <p:nvPr>
            <p:ph type="title"/>
          </p:nvPr>
        </p:nvSpPr>
        <p:spPr>
          <a:xfrm>
            <a:off x="-50" y="205975"/>
            <a:ext cx="9144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t>Self-Identification and Documentation</a:t>
            </a:r>
            <a:endParaRPr sz="3200"/>
          </a:p>
        </p:txBody>
      </p:sp>
      <p:sp>
        <p:nvSpPr>
          <p:cNvPr id="195" name="Google Shape;195;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93700" lvl="0" marL="457200" rtl="0" algn="l">
              <a:lnSpc>
                <a:spcPct val="100000"/>
              </a:lnSpc>
              <a:spcBef>
                <a:spcPts val="0"/>
              </a:spcBef>
              <a:spcAft>
                <a:spcPts val="0"/>
              </a:spcAft>
              <a:buClr>
                <a:srgbClr val="000000"/>
              </a:buClr>
              <a:buSzPts val="2600"/>
              <a:buFont typeface="Montserrat"/>
              <a:buChar char="●"/>
            </a:pPr>
            <a:r>
              <a:rPr lang="en" sz="2600">
                <a:solidFill>
                  <a:srgbClr val="000000"/>
                </a:solidFill>
                <a:latin typeface="Montserrat"/>
                <a:ea typeface="Montserrat"/>
                <a:cs typeface="Montserrat"/>
                <a:sym typeface="Montserrat"/>
              </a:rPr>
              <a:t>Students must identify themselves to the appropriate office.</a:t>
            </a:r>
            <a:endParaRPr sz="2600">
              <a:solidFill>
                <a:srgbClr val="000000"/>
              </a:solidFill>
              <a:latin typeface="Montserrat"/>
              <a:ea typeface="Montserrat"/>
              <a:cs typeface="Montserrat"/>
              <a:sym typeface="Montserrat"/>
            </a:endParaRPr>
          </a:p>
          <a:p>
            <a:pPr indent="-393700" lvl="0" marL="457200" rtl="0" algn="l">
              <a:lnSpc>
                <a:spcPct val="100000"/>
              </a:lnSpc>
              <a:spcBef>
                <a:spcPts val="1000"/>
              </a:spcBef>
              <a:spcAft>
                <a:spcPts val="0"/>
              </a:spcAft>
              <a:buClr>
                <a:srgbClr val="000000"/>
              </a:buClr>
              <a:buSzPts val="2600"/>
              <a:buFont typeface="Montserrat"/>
              <a:buChar char="●"/>
            </a:pPr>
            <a:r>
              <a:rPr lang="en" sz="2600">
                <a:solidFill>
                  <a:srgbClr val="000000"/>
                </a:solidFill>
                <a:latin typeface="Montserrat"/>
                <a:ea typeface="Montserrat"/>
                <a:cs typeface="Montserrat"/>
                <a:sym typeface="Montserrat"/>
              </a:rPr>
              <a:t>Students must provide the required documentation.</a:t>
            </a:r>
            <a:endParaRPr sz="2600">
              <a:solidFill>
                <a:srgbClr val="000000"/>
              </a:solidFill>
              <a:latin typeface="Montserrat"/>
              <a:ea typeface="Montserrat"/>
              <a:cs typeface="Montserrat"/>
              <a:sym typeface="Montserrat"/>
            </a:endParaRPr>
          </a:p>
          <a:p>
            <a:pPr indent="-393700" lvl="0" marL="457200" rtl="0" algn="l">
              <a:lnSpc>
                <a:spcPct val="100000"/>
              </a:lnSpc>
              <a:spcBef>
                <a:spcPts val="1000"/>
              </a:spcBef>
              <a:spcAft>
                <a:spcPts val="1000"/>
              </a:spcAft>
              <a:buClr>
                <a:srgbClr val="000000"/>
              </a:buClr>
              <a:buSzPts val="2600"/>
              <a:buFont typeface="Montserrat"/>
              <a:buChar char="●"/>
            </a:pPr>
            <a:r>
              <a:rPr lang="en" sz="2600">
                <a:solidFill>
                  <a:srgbClr val="000000"/>
                </a:solidFill>
                <a:latin typeface="Montserrat"/>
                <a:ea typeface="Montserrat"/>
                <a:cs typeface="Montserrat"/>
                <a:sym typeface="Montserrat"/>
              </a:rPr>
              <a:t>Students who do not request services, even despite obvious impairments, will not receive services.</a:t>
            </a:r>
            <a:endParaRPr sz="2600">
              <a:solidFill>
                <a:srgbClr val="000000"/>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2"/>
          <p:cNvSpPr txBox="1"/>
          <p:nvPr>
            <p:ph type="title"/>
          </p:nvPr>
        </p:nvSpPr>
        <p:spPr>
          <a:xfrm>
            <a:off x="0" y="178750"/>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Required Documentation</a:t>
            </a:r>
            <a:endParaRPr/>
          </a:p>
        </p:txBody>
      </p:sp>
      <p:sp>
        <p:nvSpPr>
          <p:cNvPr id="201" name="Google Shape;201;p32"/>
          <p:cNvSpPr txBox="1"/>
          <p:nvPr>
            <p:ph idx="1" type="body"/>
          </p:nvPr>
        </p:nvSpPr>
        <p:spPr>
          <a:xfrm>
            <a:off x="166200" y="1143625"/>
            <a:ext cx="8732700" cy="3496200"/>
          </a:xfrm>
          <a:prstGeom prst="rect">
            <a:avLst/>
          </a:prstGeom>
        </p:spPr>
        <p:txBody>
          <a:bodyPr anchorCtr="0" anchor="t" bIns="91425" lIns="91425" spcFirstLastPara="1" rIns="91425" wrap="square" tIns="91425">
            <a:noAutofit/>
          </a:bodyPr>
          <a:lstStyle/>
          <a:p>
            <a:pPr indent="-381000" lvl="0" marL="457200" rtl="0" algn="l">
              <a:lnSpc>
                <a:spcPct val="100000"/>
              </a:lnSpc>
              <a:spcBef>
                <a:spcPts val="0"/>
              </a:spcBef>
              <a:spcAft>
                <a:spcPts val="0"/>
              </a:spcAft>
              <a:buClr>
                <a:srgbClr val="000000"/>
              </a:buClr>
              <a:buSzPts val="2400"/>
              <a:buFont typeface="Montserrat"/>
              <a:buChar char="●"/>
            </a:pPr>
            <a:r>
              <a:rPr lang="en" sz="2400">
                <a:solidFill>
                  <a:srgbClr val="000000"/>
                </a:solidFill>
                <a:latin typeface="Montserrat"/>
                <a:ea typeface="Montserrat"/>
                <a:cs typeface="Montserrat"/>
                <a:sym typeface="Montserrat"/>
              </a:rPr>
              <a:t>Proof of disability (varies by disability and college)</a:t>
            </a:r>
            <a:endParaRPr sz="2400">
              <a:solidFill>
                <a:srgbClr val="000000"/>
              </a:solidFill>
              <a:latin typeface="Montserrat"/>
              <a:ea typeface="Montserrat"/>
              <a:cs typeface="Montserrat"/>
              <a:sym typeface="Montserrat"/>
            </a:endParaRPr>
          </a:p>
          <a:p>
            <a:pPr indent="-368300" lvl="1" marL="914400" rtl="0" algn="l">
              <a:lnSpc>
                <a:spcPct val="100000"/>
              </a:lnSpc>
              <a:spcBef>
                <a:spcPts val="1000"/>
              </a:spcBef>
              <a:spcAft>
                <a:spcPts val="0"/>
              </a:spcAft>
              <a:buClr>
                <a:srgbClr val="000000"/>
              </a:buClr>
              <a:buSzPts val="2200"/>
              <a:buFont typeface="Montserrat"/>
              <a:buChar char="○"/>
            </a:pPr>
            <a:r>
              <a:rPr lang="en" sz="2200">
                <a:solidFill>
                  <a:srgbClr val="000000"/>
                </a:solidFill>
                <a:latin typeface="Montserrat"/>
                <a:ea typeface="Montserrat"/>
                <a:cs typeface="Montserrat"/>
                <a:sym typeface="Montserrat"/>
              </a:rPr>
              <a:t>High school 504 plan, medical documentation,</a:t>
            </a:r>
            <a:br>
              <a:rPr lang="en" sz="2200">
                <a:solidFill>
                  <a:srgbClr val="000000"/>
                </a:solidFill>
                <a:latin typeface="Montserrat"/>
                <a:ea typeface="Montserrat"/>
                <a:cs typeface="Montserrat"/>
                <a:sym typeface="Montserrat"/>
              </a:rPr>
            </a:br>
            <a:r>
              <a:rPr lang="en" sz="2200">
                <a:solidFill>
                  <a:srgbClr val="000000"/>
                </a:solidFill>
                <a:latin typeface="Montserrat"/>
                <a:ea typeface="Montserrat"/>
                <a:cs typeface="Montserrat"/>
                <a:sym typeface="Montserrat"/>
              </a:rPr>
              <a:t>and/or IEP</a:t>
            </a:r>
            <a:endParaRPr sz="2200">
              <a:solidFill>
                <a:srgbClr val="000000"/>
              </a:solidFill>
              <a:latin typeface="Montserrat"/>
              <a:ea typeface="Montserrat"/>
              <a:cs typeface="Montserrat"/>
              <a:sym typeface="Montserrat"/>
            </a:endParaRPr>
          </a:p>
          <a:p>
            <a:pPr indent="-368300" lvl="1" marL="914400" rtl="0" algn="l">
              <a:lnSpc>
                <a:spcPct val="100000"/>
              </a:lnSpc>
              <a:spcBef>
                <a:spcPts val="1000"/>
              </a:spcBef>
              <a:spcAft>
                <a:spcPts val="0"/>
              </a:spcAft>
              <a:buClr>
                <a:srgbClr val="000000"/>
              </a:buClr>
              <a:buSzPts val="2200"/>
              <a:buFont typeface="Montserrat"/>
              <a:buChar char="○"/>
            </a:pPr>
            <a:r>
              <a:rPr lang="en" sz="2200">
                <a:solidFill>
                  <a:srgbClr val="000000"/>
                </a:solidFill>
                <a:latin typeface="Montserrat"/>
                <a:ea typeface="Montserrat"/>
                <a:cs typeface="Montserrat"/>
                <a:sym typeface="Montserrat"/>
              </a:rPr>
              <a:t>Updated testing (usually Junior year of high school)</a:t>
            </a:r>
            <a:endParaRPr sz="2200">
              <a:solidFill>
                <a:srgbClr val="000000"/>
              </a:solidFill>
              <a:latin typeface="Montserrat"/>
              <a:ea typeface="Montserrat"/>
              <a:cs typeface="Montserrat"/>
              <a:sym typeface="Montserrat"/>
            </a:endParaRPr>
          </a:p>
          <a:p>
            <a:pPr indent="-381000" lvl="0" marL="457200" rtl="0" algn="l">
              <a:lnSpc>
                <a:spcPct val="100000"/>
              </a:lnSpc>
              <a:spcBef>
                <a:spcPts val="1000"/>
              </a:spcBef>
              <a:spcAft>
                <a:spcPts val="0"/>
              </a:spcAft>
              <a:buClr>
                <a:srgbClr val="000000"/>
              </a:buClr>
              <a:buSzPts val="2400"/>
              <a:buFont typeface="Montserrat"/>
              <a:buChar char="●"/>
            </a:pPr>
            <a:r>
              <a:rPr lang="en" sz="2400">
                <a:solidFill>
                  <a:srgbClr val="000000"/>
                </a:solidFill>
                <a:latin typeface="Montserrat"/>
                <a:ea typeface="Montserrat"/>
                <a:cs typeface="Montserrat"/>
                <a:sym typeface="Montserrat"/>
              </a:rPr>
              <a:t>Requirements can typically be found on the disability services website of the school</a:t>
            </a:r>
            <a:endParaRPr sz="2400">
              <a:solidFill>
                <a:srgbClr val="000000"/>
              </a:solidFill>
              <a:latin typeface="Montserrat"/>
              <a:ea typeface="Montserrat"/>
              <a:cs typeface="Montserrat"/>
              <a:sym typeface="Montserrat"/>
            </a:endParaRPr>
          </a:p>
          <a:p>
            <a:pPr indent="-381000" lvl="0" marL="457200" rtl="0" algn="l">
              <a:lnSpc>
                <a:spcPct val="100000"/>
              </a:lnSpc>
              <a:spcBef>
                <a:spcPts val="1000"/>
              </a:spcBef>
              <a:spcAft>
                <a:spcPts val="1000"/>
              </a:spcAft>
              <a:buClr>
                <a:srgbClr val="000000"/>
              </a:buClr>
              <a:buSzPts val="2400"/>
              <a:buFont typeface="Montserrat"/>
              <a:buChar char="●"/>
            </a:pPr>
            <a:r>
              <a:rPr lang="en" sz="2400">
                <a:solidFill>
                  <a:srgbClr val="000000"/>
                </a:solidFill>
                <a:latin typeface="Montserrat"/>
                <a:ea typeface="Montserrat"/>
                <a:cs typeface="Montserrat"/>
                <a:sym typeface="Montserrat"/>
              </a:rPr>
              <a:t>The law allows colleges to determine documentation and eligibility requirements for receiving services</a:t>
            </a:r>
            <a:endParaRPr sz="2400">
              <a:solidFill>
                <a:srgbClr val="000000"/>
              </a:solidFill>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3"/>
          <p:cNvSpPr txBox="1"/>
          <p:nvPr>
            <p:ph type="title"/>
          </p:nvPr>
        </p:nvSpPr>
        <p:spPr>
          <a:xfrm>
            <a:off x="0" y="256675"/>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t>Types of Accommodations Available</a:t>
            </a:r>
            <a:endParaRPr sz="3200"/>
          </a:p>
        </p:txBody>
      </p:sp>
      <p:sp>
        <p:nvSpPr>
          <p:cNvPr id="207" name="Google Shape;207;p33"/>
          <p:cNvSpPr txBox="1"/>
          <p:nvPr>
            <p:ph idx="1" type="body"/>
          </p:nvPr>
        </p:nvSpPr>
        <p:spPr>
          <a:xfrm>
            <a:off x="311700" y="12286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0000"/>
                </a:solidFill>
                <a:latin typeface="Montserrat"/>
                <a:ea typeface="Montserrat"/>
                <a:cs typeface="Montserrat"/>
                <a:sym typeface="Montserrat"/>
              </a:rPr>
              <a:t>If found eligible, some accommodations may include: </a:t>
            </a:r>
            <a:endParaRPr sz="2400">
              <a:solidFill>
                <a:srgbClr val="000000"/>
              </a:solidFill>
              <a:latin typeface="Montserrat"/>
              <a:ea typeface="Montserrat"/>
              <a:cs typeface="Montserrat"/>
              <a:sym typeface="Montserrat"/>
            </a:endParaRPr>
          </a:p>
          <a:p>
            <a:pPr indent="-355600" lvl="0" marL="457200" rtl="0" algn="l">
              <a:spcBef>
                <a:spcPts val="160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Extended time (generally 50%) for in-class tests</a:t>
            </a:r>
            <a:endParaRPr sz="2000">
              <a:solidFill>
                <a:srgbClr val="000000"/>
              </a:solidFill>
              <a:latin typeface="Montserrat"/>
              <a:ea typeface="Montserrat"/>
              <a:cs typeface="Montserrat"/>
              <a:sym typeface="Montserrat"/>
            </a:endParaRPr>
          </a:p>
          <a:p>
            <a:pPr indent="-355600" lvl="0" marL="457200" rtl="0" algn="l">
              <a:spcBef>
                <a:spcPts val="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Access to audio books </a:t>
            </a:r>
            <a:endParaRPr sz="2000">
              <a:solidFill>
                <a:srgbClr val="000000"/>
              </a:solidFill>
              <a:latin typeface="Montserrat"/>
              <a:ea typeface="Montserrat"/>
              <a:cs typeface="Montserrat"/>
              <a:sym typeface="Montserrat"/>
            </a:endParaRPr>
          </a:p>
          <a:p>
            <a:pPr indent="-355600" lvl="0" marL="457200" rtl="0" algn="l">
              <a:spcBef>
                <a:spcPts val="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Access to t</a:t>
            </a:r>
            <a:r>
              <a:rPr lang="en" sz="2000">
                <a:solidFill>
                  <a:srgbClr val="000000"/>
                </a:solidFill>
                <a:latin typeface="Montserrat"/>
                <a:ea typeface="Montserrat"/>
                <a:cs typeface="Montserrat"/>
                <a:sym typeface="Montserrat"/>
              </a:rPr>
              <a:t>exts in alternate formats</a:t>
            </a:r>
            <a:endParaRPr sz="2000">
              <a:solidFill>
                <a:srgbClr val="000000"/>
              </a:solidFill>
              <a:latin typeface="Montserrat"/>
              <a:ea typeface="Montserrat"/>
              <a:cs typeface="Montserrat"/>
              <a:sym typeface="Montserrat"/>
            </a:endParaRPr>
          </a:p>
          <a:p>
            <a:pPr indent="-355600" lvl="0" marL="457200" rtl="0" algn="l">
              <a:spcBef>
                <a:spcPts val="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Tutoring</a:t>
            </a:r>
            <a:endParaRPr sz="2000">
              <a:solidFill>
                <a:srgbClr val="000000"/>
              </a:solidFill>
              <a:latin typeface="Montserrat"/>
              <a:ea typeface="Montserrat"/>
              <a:cs typeface="Montserrat"/>
              <a:sym typeface="Montserrat"/>
            </a:endParaRPr>
          </a:p>
          <a:p>
            <a:pPr indent="-355600" lvl="0" marL="457200" rtl="0" algn="l">
              <a:spcBef>
                <a:spcPts val="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Note taking</a:t>
            </a:r>
            <a:endParaRPr sz="2000">
              <a:solidFill>
                <a:srgbClr val="000000"/>
              </a:solidFill>
              <a:latin typeface="Montserrat"/>
              <a:ea typeface="Montserrat"/>
              <a:cs typeface="Montserrat"/>
              <a:sym typeface="Montserrat"/>
            </a:endParaRPr>
          </a:p>
          <a:p>
            <a:pPr indent="-355600" lvl="0" marL="457200" rtl="0" algn="l">
              <a:spcBef>
                <a:spcPts val="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Testing environment (large group vs. small group)</a:t>
            </a:r>
            <a:endParaRPr sz="2000">
              <a:solidFill>
                <a:srgbClr val="000000"/>
              </a:solidFill>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4"/>
          <p:cNvSpPr txBox="1"/>
          <p:nvPr>
            <p:ph type="title"/>
          </p:nvPr>
        </p:nvSpPr>
        <p:spPr>
          <a:xfrm>
            <a:off x="0" y="303025"/>
            <a:ext cx="9144000" cy="76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Accommodations </a:t>
            </a:r>
            <a:r>
              <a:rPr i="1" lang="en" u="sng"/>
              <a:t>Not</a:t>
            </a:r>
            <a:r>
              <a:rPr i="1" lang="en"/>
              <a:t> </a:t>
            </a:r>
            <a:r>
              <a:rPr lang="en"/>
              <a:t>T</a:t>
            </a:r>
            <a:r>
              <a:rPr lang="en" sz="3000"/>
              <a:t>ypically </a:t>
            </a:r>
            <a:r>
              <a:rPr lang="en"/>
              <a:t>A</a:t>
            </a:r>
            <a:r>
              <a:rPr lang="en" sz="3000"/>
              <a:t>vailable</a:t>
            </a:r>
            <a:endParaRPr sz="3000"/>
          </a:p>
        </p:txBody>
      </p:sp>
      <p:sp>
        <p:nvSpPr>
          <p:cNvPr id="213" name="Google Shape;213;p34"/>
          <p:cNvSpPr txBox="1"/>
          <p:nvPr>
            <p:ph idx="1" type="body"/>
          </p:nvPr>
        </p:nvSpPr>
        <p:spPr>
          <a:xfrm>
            <a:off x="523025" y="1006675"/>
            <a:ext cx="8229600" cy="38625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Study Guides</a:t>
            </a:r>
            <a:endParaRPr sz="2000">
              <a:solidFill>
                <a:srgbClr val="000000"/>
              </a:solidFill>
              <a:latin typeface="Montserrat"/>
              <a:ea typeface="Montserrat"/>
              <a:cs typeface="Montserrat"/>
              <a:sym typeface="Montserrat"/>
            </a:endParaRPr>
          </a:p>
          <a:p>
            <a:pPr indent="-355600" lvl="0" marL="457200" rtl="0" algn="l">
              <a:lnSpc>
                <a:spcPct val="100000"/>
              </a:lnSpc>
              <a:spcBef>
                <a:spcPts val="100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100% extended time or more for exams</a:t>
            </a:r>
            <a:endParaRPr sz="2000">
              <a:solidFill>
                <a:srgbClr val="000000"/>
              </a:solidFill>
              <a:latin typeface="Montserrat"/>
              <a:ea typeface="Montserrat"/>
              <a:cs typeface="Montserrat"/>
              <a:sym typeface="Montserrat"/>
            </a:endParaRPr>
          </a:p>
          <a:p>
            <a:pPr indent="-355600" lvl="0" marL="457200" rtl="0" algn="l">
              <a:lnSpc>
                <a:spcPct val="100000"/>
              </a:lnSpc>
              <a:spcBef>
                <a:spcPts val="100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Alternative format exams</a:t>
            </a:r>
            <a:endParaRPr sz="2000">
              <a:solidFill>
                <a:srgbClr val="000000"/>
              </a:solidFill>
              <a:latin typeface="Montserrat"/>
              <a:ea typeface="Montserrat"/>
              <a:cs typeface="Montserrat"/>
              <a:sym typeface="Montserrat"/>
            </a:endParaRPr>
          </a:p>
          <a:p>
            <a:pPr indent="-355600" lvl="1" marL="914400" rtl="0" algn="l">
              <a:lnSpc>
                <a:spcPct val="100000"/>
              </a:lnSpc>
              <a:spcBef>
                <a:spcPts val="100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Take-home</a:t>
            </a:r>
            <a:endParaRPr sz="2000">
              <a:solidFill>
                <a:srgbClr val="000000"/>
              </a:solidFill>
              <a:latin typeface="Montserrat"/>
              <a:ea typeface="Montserrat"/>
              <a:cs typeface="Montserrat"/>
              <a:sym typeface="Montserrat"/>
            </a:endParaRPr>
          </a:p>
          <a:p>
            <a:pPr indent="-355600" lvl="1" marL="914400" rtl="0" algn="l">
              <a:lnSpc>
                <a:spcPct val="100000"/>
              </a:lnSpc>
              <a:spcBef>
                <a:spcPts val="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Essay vs. multiple choice</a:t>
            </a:r>
            <a:endParaRPr sz="2000">
              <a:solidFill>
                <a:srgbClr val="000000"/>
              </a:solidFill>
              <a:latin typeface="Montserrat"/>
              <a:ea typeface="Montserrat"/>
              <a:cs typeface="Montserrat"/>
              <a:sym typeface="Montserrat"/>
            </a:endParaRPr>
          </a:p>
          <a:p>
            <a:pPr indent="-355600" lvl="1" marL="914400" rtl="0" algn="l">
              <a:lnSpc>
                <a:spcPct val="100000"/>
              </a:lnSpc>
              <a:spcBef>
                <a:spcPts val="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Oral exams</a:t>
            </a:r>
            <a:endParaRPr sz="2000">
              <a:solidFill>
                <a:srgbClr val="000000"/>
              </a:solidFill>
              <a:latin typeface="Montserrat"/>
              <a:ea typeface="Montserrat"/>
              <a:cs typeface="Montserrat"/>
              <a:sym typeface="Montserrat"/>
            </a:endParaRPr>
          </a:p>
          <a:p>
            <a:pPr indent="-355600" lvl="1" marL="914400" rtl="0" algn="l">
              <a:lnSpc>
                <a:spcPct val="100000"/>
              </a:lnSpc>
              <a:spcBef>
                <a:spcPts val="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Projects instead of papers</a:t>
            </a:r>
            <a:endParaRPr sz="2000">
              <a:solidFill>
                <a:srgbClr val="000000"/>
              </a:solidFill>
              <a:latin typeface="Montserrat"/>
              <a:ea typeface="Montserrat"/>
              <a:cs typeface="Montserrat"/>
              <a:sym typeface="Montserrat"/>
            </a:endParaRPr>
          </a:p>
          <a:p>
            <a:pPr indent="-355600" lvl="0" marL="457200" rtl="0" algn="l">
              <a:lnSpc>
                <a:spcPct val="100000"/>
              </a:lnSpc>
              <a:spcBef>
                <a:spcPts val="1000"/>
              </a:spcBef>
              <a:spcAft>
                <a:spcPts val="0"/>
              </a:spcAft>
              <a:buClr>
                <a:srgbClr val="000000"/>
              </a:buClr>
              <a:buSzPts val="2000"/>
              <a:buFont typeface="Montserrat"/>
              <a:buChar char="●"/>
            </a:pPr>
            <a:r>
              <a:rPr lang="en" sz="2000">
                <a:solidFill>
                  <a:srgbClr val="000000"/>
                </a:solidFill>
                <a:latin typeface="Montserrat"/>
                <a:ea typeface="Montserrat"/>
                <a:cs typeface="Montserrat"/>
                <a:sym typeface="Montserrat"/>
              </a:rPr>
              <a:t>Extended time to complete papers and assignments </a:t>
            </a:r>
            <a:endParaRPr sz="2000">
              <a:solidFill>
                <a:srgbClr val="000000"/>
              </a:solidFill>
              <a:latin typeface="Montserrat"/>
              <a:ea typeface="Montserrat"/>
              <a:cs typeface="Montserrat"/>
              <a:sym typeface="Montserrat"/>
            </a:endParaRPr>
          </a:p>
          <a:p>
            <a:pPr indent="-355600" lvl="0" marL="457200" rtl="0" algn="l">
              <a:lnSpc>
                <a:spcPct val="100000"/>
              </a:lnSpc>
              <a:spcBef>
                <a:spcPts val="1000"/>
              </a:spcBef>
              <a:spcAft>
                <a:spcPts val="1000"/>
              </a:spcAft>
              <a:buClr>
                <a:srgbClr val="000000"/>
              </a:buClr>
              <a:buSzPts val="2000"/>
              <a:buFont typeface="Montserrat"/>
              <a:buChar char="●"/>
            </a:pPr>
            <a:r>
              <a:rPr lang="en" sz="2000">
                <a:solidFill>
                  <a:srgbClr val="000000"/>
                </a:solidFill>
                <a:latin typeface="Montserrat"/>
                <a:ea typeface="Montserrat"/>
                <a:cs typeface="Montserrat"/>
                <a:sym typeface="Montserrat"/>
              </a:rPr>
              <a:t>Colleges do </a:t>
            </a:r>
            <a:r>
              <a:rPr i="1" lang="en" sz="2000" u="sng">
                <a:solidFill>
                  <a:srgbClr val="000000"/>
                </a:solidFill>
                <a:latin typeface="Montserrat"/>
                <a:ea typeface="Montserrat"/>
                <a:cs typeface="Montserrat"/>
                <a:sym typeface="Montserrat"/>
              </a:rPr>
              <a:t>not</a:t>
            </a:r>
            <a:r>
              <a:rPr lang="en" sz="2000">
                <a:solidFill>
                  <a:srgbClr val="000000"/>
                </a:solidFill>
                <a:latin typeface="Montserrat"/>
                <a:ea typeface="Montserrat"/>
                <a:cs typeface="Montserrat"/>
                <a:sym typeface="Montserrat"/>
              </a:rPr>
              <a:t> have to waive curriculum requirements or modify curriculum</a:t>
            </a:r>
            <a:endParaRPr sz="2000">
              <a:solidFill>
                <a:srgbClr val="000000"/>
              </a:solidFill>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5"/>
          <p:cNvSpPr txBox="1"/>
          <p:nvPr>
            <p:ph type="title"/>
          </p:nvPr>
        </p:nvSpPr>
        <p:spPr>
          <a:xfrm>
            <a:off x="0" y="196775"/>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t>Accessing Services</a:t>
            </a:r>
            <a:endParaRPr sz="3600"/>
          </a:p>
        </p:txBody>
      </p:sp>
      <p:sp>
        <p:nvSpPr>
          <p:cNvPr id="219" name="Google Shape;219;p35"/>
          <p:cNvSpPr txBox="1"/>
          <p:nvPr/>
        </p:nvSpPr>
        <p:spPr>
          <a:xfrm>
            <a:off x="169325" y="1246475"/>
            <a:ext cx="8636100" cy="38157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SzPts val="2000"/>
              <a:buFont typeface="Montserrat"/>
              <a:buChar char="●"/>
            </a:pPr>
            <a:r>
              <a:rPr lang="en" sz="2000">
                <a:latin typeface="Montserrat"/>
                <a:ea typeface="Montserrat"/>
                <a:cs typeface="Montserrat"/>
                <a:sym typeface="Montserrat"/>
              </a:rPr>
              <a:t>Once approved for services, it is typically the student's responsibility to notify their professors</a:t>
            </a:r>
            <a:endParaRPr sz="2000">
              <a:latin typeface="Montserrat"/>
              <a:ea typeface="Montserrat"/>
              <a:cs typeface="Montserrat"/>
              <a:sym typeface="Montserrat"/>
            </a:endParaRPr>
          </a:p>
          <a:p>
            <a:pPr indent="-355600" lvl="0" marL="457200" rtl="0" algn="l">
              <a:spcBef>
                <a:spcPts val="1000"/>
              </a:spcBef>
              <a:spcAft>
                <a:spcPts val="0"/>
              </a:spcAft>
              <a:buSzPts val="2000"/>
              <a:buFont typeface="Montserrat"/>
              <a:buChar char="●"/>
            </a:pPr>
            <a:r>
              <a:rPr lang="en" sz="2000">
                <a:latin typeface="Montserrat"/>
                <a:ea typeface="Montserrat"/>
                <a:cs typeface="Montserrat"/>
                <a:sym typeface="Montserrat"/>
              </a:rPr>
              <a:t>Focus at college is on encouraging self-advocacy, independent learning, development of compensatory strategies, and the use of assistive technologies</a:t>
            </a:r>
            <a:endParaRPr sz="2000">
              <a:latin typeface="Montserrat"/>
              <a:ea typeface="Montserrat"/>
              <a:cs typeface="Montserrat"/>
              <a:sym typeface="Montserrat"/>
            </a:endParaRPr>
          </a:p>
          <a:p>
            <a:pPr indent="-355600" lvl="0" marL="457200" rtl="0" algn="l">
              <a:spcBef>
                <a:spcPts val="1000"/>
              </a:spcBef>
              <a:spcAft>
                <a:spcPts val="1000"/>
              </a:spcAft>
              <a:buSzPts val="2000"/>
              <a:buFont typeface="Montserrat"/>
              <a:buChar char="●"/>
            </a:pPr>
            <a:r>
              <a:rPr lang="en" sz="2000">
                <a:latin typeface="Montserrat"/>
                <a:ea typeface="Montserrat"/>
                <a:cs typeface="Montserrat"/>
                <a:sym typeface="Montserrat"/>
              </a:rPr>
              <a:t>Colleges may not offer some of the accommodations students have become accustomed to in high school, but support is typically available to students to help them develop strategies to account for these differences in accommodations</a:t>
            </a:r>
            <a:endParaRPr sz="2000">
              <a:latin typeface="Montserrat"/>
              <a:ea typeface="Montserrat"/>
              <a:cs typeface="Montserrat"/>
              <a:sym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6"/>
          <p:cNvSpPr txBox="1"/>
          <p:nvPr>
            <p:ph type="title"/>
          </p:nvPr>
        </p:nvSpPr>
        <p:spPr>
          <a:xfrm>
            <a:off x="0" y="83725"/>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Next Steps for Students in Grades 9, 10 &amp; 11</a:t>
            </a:r>
            <a:endParaRPr/>
          </a:p>
        </p:txBody>
      </p:sp>
      <p:graphicFrame>
        <p:nvGraphicFramePr>
          <p:cNvPr id="225" name="Google Shape;225;p36"/>
          <p:cNvGraphicFramePr/>
          <p:nvPr/>
        </p:nvGraphicFramePr>
        <p:xfrm>
          <a:off x="500775" y="811875"/>
          <a:ext cx="3000000" cy="3000000"/>
        </p:xfrm>
        <a:graphic>
          <a:graphicData uri="http://schemas.openxmlformats.org/drawingml/2006/table">
            <a:tbl>
              <a:tblPr>
                <a:noFill/>
                <a:tableStyleId>{E627EA28-B6FE-43AF-923D-2D4DF1A77CBA}</a:tableStyleId>
              </a:tblPr>
              <a:tblGrid>
                <a:gridCol w="4140275"/>
                <a:gridCol w="4140275"/>
              </a:tblGrid>
              <a:tr h="381000">
                <a:tc>
                  <a:txBody>
                    <a:bodyPr/>
                    <a:lstStyle/>
                    <a:p>
                      <a:pPr indent="0" lvl="0" marL="0" rtl="0" algn="ctr">
                        <a:spcBef>
                          <a:spcPts val="0"/>
                        </a:spcBef>
                        <a:spcAft>
                          <a:spcPts val="0"/>
                        </a:spcAft>
                        <a:buNone/>
                      </a:pPr>
                      <a:r>
                        <a:rPr lang="en" sz="1800">
                          <a:latin typeface="Alfa Slab One"/>
                          <a:ea typeface="Alfa Slab One"/>
                          <a:cs typeface="Alfa Slab One"/>
                          <a:sym typeface="Alfa Slab One"/>
                        </a:rPr>
                        <a:t>Students</a:t>
                      </a:r>
                      <a:endParaRPr sz="1800">
                        <a:latin typeface="Alfa Slab One"/>
                        <a:ea typeface="Alfa Slab One"/>
                        <a:cs typeface="Alfa Slab One"/>
                        <a:sym typeface="Alfa Slab One"/>
                      </a:endParaRPr>
                    </a:p>
                  </a:txBody>
                  <a:tcPr marT="91425" marB="91425" marR="91425" marL="91425">
                    <a:solidFill>
                      <a:srgbClr val="FCE5CD"/>
                    </a:solidFill>
                  </a:tcPr>
                </a:tc>
                <a:tc>
                  <a:txBody>
                    <a:bodyPr/>
                    <a:lstStyle/>
                    <a:p>
                      <a:pPr indent="0" lvl="0" marL="0" rtl="0" algn="ctr">
                        <a:spcBef>
                          <a:spcPts val="0"/>
                        </a:spcBef>
                        <a:spcAft>
                          <a:spcPts val="0"/>
                        </a:spcAft>
                        <a:buNone/>
                      </a:pPr>
                      <a:r>
                        <a:rPr lang="en" sz="1800">
                          <a:latin typeface="Alfa Slab One"/>
                          <a:ea typeface="Alfa Slab One"/>
                          <a:cs typeface="Alfa Slab One"/>
                          <a:sym typeface="Alfa Slab One"/>
                        </a:rPr>
                        <a:t>Parents</a:t>
                      </a:r>
                      <a:endParaRPr sz="1800">
                        <a:latin typeface="Alfa Slab One"/>
                        <a:ea typeface="Alfa Slab One"/>
                        <a:cs typeface="Alfa Slab One"/>
                        <a:sym typeface="Alfa Slab One"/>
                      </a:endParaRPr>
                    </a:p>
                  </a:txBody>
                  <a:tcPr marT="91425" marB="91425" marR="91425" marL="91425">
                    <a:solidFill>
                      <a:srgbClr val="FCE5CD"/>
                    </a:solidFill>
                  </a:tcPr>
                </a:tc>
              </a:tr>
              <a:tr h="381000">
                <a:tc>
                  <a:txBody>
                    <a:bodyPr/>
                    <a:lstStyle/>
                    <a:p>
                      <a:pPr indent="-317500" lvl="0" marL="457200" rtl="0" algn="l">
                        <a:spcBef>
                          <a:spcPts val="0"/>
                        </a:spcBef>
                        <a:spcAft>
                          <a:spcPts val="0"/>
                        </a:spcAft>
                        <a:buSzPts val="1400"/>
                        <a:buFont typeface="Montserrat"/>
                        <a:buChar char="●"/>
                      </a:pPr>
                      <a:r>
                        <a:rPr lang="en">
                          <a:latin typeface="Montserrat"/>
                          <a:ea typeface="Montserrat"/>
                          <a:cs typeface="Montserrat"/>
                          <a:sym typeface="Montserrat"/>
                        </a:rPr>
                        <a:t>Self-Reflection-- what do you want in college/what is best for you?  Utilize self-exploration tools:</a:t>
                      </a:r>
                      <a:endParaRPr>
                        <a:latin typeface="Montserrat"/>
                        <a:ea typeface="Montserrat"/>
                        <a:cs typeface="Montserrat"/>
                        <a:sym typeface="Montserrat"/>
                      </a:endParaRPr>
                    </a:p>
                    <a:p>
                      <a:pPr indent="-317500" lvl="1" marL="914400" rtl="0" algn="l">
                        <a:spcBef>
                          <a:spcPts val="0"/>
                        </a:spcBef>
                        <a:spcAft>
                          <a:spcPts val="0"/>
                        </a:spcAft>
                        <a:buSzPts val="1400"/>
                        <a:buFont typeface="Montserrat"/>
                        <a:buChar char="○"/>
                      </a:pPr>
                      <a:r>
                        <a:rPr lang="en" u="sng">
                          <a:solidFill>
                            <a:schemeClr val="accent5"/>
                          </a:solidFill>
                          <a:latin typeface="Montserrat"/>
                          <a:ea typeface="Montserrat"/>
                          <a:cs typeface="Montserrat"/>
                          <a:sym typeface="Montserrat"/>
                          <a:hlinkClick r:id="rId3">
                            <a:extLst>
                              <a:ext uri="{A12FA001-AC4F-418D-AE19-62706E023703}">
                                <ahyp:hlinkClr val="tx"/>
                              </a:ext>
                            </a:extLst>
                          </a:hlinkClick>
                        </a:rPr>
                        <a:t>Scoir</a:t>
                      </a:r>
                      <a:endParaRPr>
                        <a:latin typeface="Montserrat"/>
                        <a:ea typeface="Montserrat"/>
                        <a:cs typeface="Montserrat"/>
                        <a:sym typeface="Montserrat"/>
                      </a:endParaRPr>
                    </a:p>
                    <a:p>
                      <a:pPr indent="-317500" lvl="1" marL="914400" rtl="0" algn="l">
                        <a:spcBef>
                          <a:spcPts val="0"/>
                        </a:spcBef>
                        <a:spcAft>
                          <a:spcPts val="0"/>
                        </a:spcAft>
                        <a:buSzPts val="1400"/>
                        <a:buFont typeface="Montserrat"/>
                        <a:buChar char="○"/>
                      </a:pPr>
                      <a:r>
                        <a:rPr lang="en">
                          <a:latin typeface="Montserrat"/>
                          <a:ea typeface="Montserrat"/>
                          <a:cs typeface="Montserrat"/>
                          <a:sym typeface="Montserrat"/>
                        </a:rPr>
                        <a:t>Job shadowing</a:t>
                      </a:r>
                      <a:endParaRPr>
                        <a:latin typeface="Montserrat"/>
                        <a:ea typeface="Montserrat"/>
                        <a:cs typeface="Montserrat"/>
                        <a:sym typeface="Montserrat"/>
                      </a:endParaRPr>
                    </a:p>
                    <a:p>
                      <a:pPr indent="-317500" lvl="1" marL="914400" rtl="0" algn="l">
                        <a:spcBef>
                          <a:spcPts val="0"/>
                        </a:spcBef>
                        <a:spcAft>
                          <a:spcPts val="0"/>
                        </a:spcAft>
                        <a:buSzPts val="1400"/>
                        <a:buFont typeface="Montserrat"/>
                        <a:buChar char="○"/>
                      </a:pPr>
                      <a:r>
                        <a:rPr lang="en">
                          <a:latin typeface="Montserrat"/>
                          <a:ea typeface="Montserrat"/>
                          <a:cs typeface="Montserrat"/>
                          <a:sym typeface="Montserrat"/>
                        </a:rPr>
                        <a:t>Elective course offerings</a:t>
                      </a:r>
                      <a:endParaRPr>
                        <a:latin typeface="Montserrat"/>
                        <a:ea typeface="Montserrat"/>
                        <a:cs typeface="Montserrat"/>
                        <a:sym typeface="Montserrat"/>
                      </a:endParaRPr>
                    </a:p>
                    <a:p>
                      <a:pPr indent="-317500" lvl="1" marL="914400" rtl="0" algn="l">
                        <a:spcBef>
                          <a:spcPts val="0"/>
                        </a:spcBef>
                        <a:spcAft>
                          <a:spcPts val="0"/>
                        </a:spcAft>
                        <a:buSzPts val="1400"/>
                        <a:buFont typeface="Montserrat"/>
                        <a:buChar char="○"/>
                      </a:pPr>
                      <a:r>
                        <a:rPr lang="en">
                          <a:latin typeface="Montserrat"/>
                          <a:ea typeface="Montserrat"/>
                          <a:cs typeface="Montserrat"/>
                          <a:sym typeface="Montserrat"/>
                        </a:rPr>
                        <a:t>Internship</a:t>
                      </a:r>
                      <a:endParaRPr>
                        <a:latin typeface="Montserrat"/>
                        <a:ea typeface="Montserrat"/>
                        <a:cs typeface="Montserrat"/>
                        <a:sym typeface="Montserrat"/>
                      </a:endParaRPr>
                    </a:p>
                    <a:p>
                      <a:pPr indent="-317500" lvl="0" marL="457200" rtl="0" algn="l">
                        <a:spcBef>
                          <a:spcPts val="1000"/>
                        </a:spcBef>
                        <a:spcAft>
                          <a:spcPts val="0"/>
                        </a:spcAft>
                        <a:buSzPts val="1400"/>
                        <a:buFont typeface="Montserrat"/>
                        <a:buChar char="●"/>
                      </a:pPr>
                      <a:r>
                        <a:rPr lang="en">
                          <a:latin typeface="Montserrat"/>
                          <a:ea typeface="Montserrat"/>
                          <a:cs typeface="Montserrat"/>
                          <a:sym typeface="Montserrat"/>
                        </a:rPr>
                        <a:t>Develop/Improve your </a:t>
                      </a:r>
                      <a:r>
                        <a:rPr lang="en" u="sng">
                          <a:solidFill>
                            <a:schemeClr val="accent5"/>
                          </a:solidFill>
                          <a:latin typeface="Montserrat"/>
                          <a:ea typeface="Montserrat"/>
                          <a:cs typeface="Montserrat"/>
                          <a:sym typeface="Montserrat"/>
                          <a:hlinkClick r:id="rId4">
                            <a:extLst>
                              <a:ext uri="{A12FA001-AC4F-418D-AE19-62706E023703}">
                                <ahyp:hlinkClr val="tx"/>
                              </a:ext>
                            </a:extLst>
                          </a:hlinkClick>
                        </a:rPr>
                        <a:t>organizational and study skills</a:t>
                      </a:r>
                      <a:endParaRPr>
                        <a:latin typeface="Montserrat"/>
                        <a:ea typeface="Montserrat"/>
                        <a:cs typeface="Montserrat"/>
                        <a:sym typeface="Montserrat"/>
                      </a:endParaRPr>
                    </a:p>
                    <a:p>
                      <a:pPr indent="-317500" lvl="0" marL="457200" rtl="0" algn="l">
                        <a:spcBef>
                          <a:spcPts val="1000"/>
                        </a:spcBef>
                        <a:spcAft>
                          <a:spcPts val="0"/>
                        </a:spcAft>
                        <a:buSzPts val="1400"/>
                        <a:buFont typeface="Montserrat"/>
                        <a:buChar char="●"/>
                      </a:pPr>
                      <a:r>
                        <a:rPr lang="en">
                          <a:latin typeface="Montserrat"/>
                          <a:ea typeface="Montserrat"/>
                          <a:cs typeface="Montserrat"/>
                          <a:sym typeface="Montserrat"/>
                        </a:rPr>
                        <a:t>Keep your Activities &amp; Achievements (resume) up-to-date in Scoir</a:t>
                      </a:r>
                      <a:endParaRPr>
                        <a:latin typeface="Montserrat"/>
                        <a:ea typeface="Montserrat"/>
                        <a:cs typeface="Montserrat"/>
                        <a:sym typeface="Montserrat"/>
                      </a:endParaRPr>
                    </a:p>
                    <a:p>
                      <a:pPr indent="-317500" lvl="0" marL="457200" rtl="0" algn="l">
                        <a:spcBef>
                          <a:spcPts val="1000"/>
                        </a:spcBef>
                        <a:spcAft>
                          <a:spcPts val="0"/>
                        </a:spcAft>
                        <a:buSzPts val="1400"/>
                        <a:buFont typeface="Montserrat"/>
                        <a:buChar char="●"/>
                      </a:pPr>
                      <a:r>
                        <a:rPr lang="en">
                          <a:latin typeface="Montserrat"/>
                          <a:ea typeface="Montserrat"/>
                          <a:cs typeface="Montserrat"/>
                          <a:sym typeface="Montserrat"/>
                        </a:rPr>
                        <a:t>Practice self-advocacy skills</a:t>
                      </a:r>
                      <a:endParaRPr>
                        <a:latin typeface="Montserrat"/>
                        <a:ea typeface="Montserrat"/>
                        <a:cs typeface="Montserrat"/>
                        <a:sym typeface="Montserrat"/>
                      </a:endParaRPr>
                    </a:p>
                    <a:p>
                      <a:pPr indent="-317500" lvl="0" marL="457200" rtl="0" algn="l">
                        <a:spcBef>
                          <a:spcPts val="1000"/>
                        </a:spcBef>
                        <a:spcAft>
                          <a:spcPts val="1000"/>
                        </a:spcAft>
                        <a:buSzPts val="1400"/>
                        <a:buFont typeface="Montserrat"/>
                        <a:buChar char="●"/>
                      </a:pPr>
                      <a:r>
                        <a:rPr lang="en">
                          <a:latin typeface="Montserrat"/>
                          <a:ea typeface="Montserrat"/>
                          <a:cs typeface="Montserrat"/>
                          <a:sym typeface="Montserrat"/>
                        </a:rPr>
                        <a:t>When visiting colleges, visit the disability support office</a:t>
                      </a:r>
                      <a:endParaRPr>
                        <a:latin typeface="Montserrat"/>
                        <a:ea typeface="Montserrat"/>
                        <a:cs typeface="Montserrat"/>
                        <a:sym typeface="Montserrat"/>
                      </a:endParaRPr>
                    </a:p>
                  </a:txBody>
                  <a:tcPr marT="91425" marB="91425" marR="91425" marL="91425"/>
                </a:tc>
                <a:tc>
                  <a:txBody>
                    <a:bodyPr/>
                    <a:lstStyle/>
                    <a:p>
                      <a:pPr indent="-317500" lvl="0" marL="457200" rtl="0" algn="l">
                        <a:spcBef>
                          <a:spcPts val="0"/>
                        </a:spcBef>
                        <a:spcAft>
                          <a:spcPts val="0"/>
                        </a:spcAft>
                        <a:buSzPts val="1400"/>
                        <a:buFont typeface="Montserrat"/>
                        <a:buChar char="●"/>
                      </a:pPr>
                      <a:r>
                        <a:rPr lang="en">
                          <a:latin typeface="Montserrat"/>
                          <a:ea typeface="Montserrat"/>
                          <a:cs typeface="Montserrat"/>
                          <a:sym typeface="Montserrat"/>
                        </a:rPr>
                        <a:t>Help your child identify his/her strengths and weaknesses, interests, and preferences as related to activities both in and out of school.</a:t>
                      </a:r>
                      <a:endParaRPr>
                        <a:latin typeface="Montserrat"/>
                        <a:ea typeface="Montserrat"/>
                        <a:cs typeface="Montserrat"/>
                        <a:sym typeface="Montserrat"/>
                      </a:endParaRPr>
                    </a:p>
                    <a:p>
                      <a:pPr indent="-317500" lvl="0" marL="457200" rtl="0" algn="l">
                        <a:spcBef>
                          <a:spcPts val="1000"/>
                        </a:spcBef>
                        <a:spcAft>
                          <a:spcPts val="0"/>
                        </a:spcAft>
                        <a:buSzPts val="1400"/>
                        <a:buFont typeface="Montserrat"/>
                        <a:buChar char="●"/>
                      </a:pPr>
                      <a:r>
                        <a:rPr lang="en">
                          <a:latin typeface="Montserrat"/>
                          <a:ea typeface="Montserrat"/>
                          <a:cs typeface="Montserrat"/>
                          <a:sym typeface="Montserrat"/>
                        </a:rPr>
                        <a:t>Discuss with your child a plan for building his/her skills in those areas</a:t>
                      </a:r>
                      <a:endParaRPr>
                        <a:latin typeface="Montserrat"/>
                        <a:ea typeface="Montserrat"/>
                        <a:cs typeface="Montserrat"/>
                        <a:sym typeface="Montserrat"/>
                      </a:endParaRPr>
                    </a:p>
                    <a:p>
                      <a:pPr indent="-317500" lvl="0" marL="457200" rtl="0" algn="l">
                        <a:spcBef>
                          <a:spcPts val="1000"/>
                        </a:spcBef>
                        <a:spcAft>
                          <a:spcPts val="0"/>
                        </a:spcAft>
                        <a:buSzPts val="1400"/>
                        <a:buFont typeface="Montserrat"/>
                        <a:buChar char="●"/>
                      </a:pPr>
                      <a:r>
                        <a:rPr lang="en">
                          <a:latin typeface="Montserrat"/>
                          <a:ea typeface="Montserrat"/>
                          <a:cs typeface="Montserrat"/>
                          <a:sym typeface="Montserrat"/>
                        </a:rPr>
                        <a:t>Discuss strategies your child can employ to become more independent and allow him/her to practice while in high school</a:t>
                      </a:r>
                      <a:endParaRPr>
                        <a:latin typeface="Montserrat"/>
                        <a:ea typeface="Montserrat"/>
                        <a:cs typeface="Montserrat"/>
                        <a:sym typeface="Montserrat"/>
                      </a:endParaRPr>
                    </a:p>
                    <a:p>
                      <a:pPr indent="-317500" lvl="0" marL="457200" rtl="0" algn="l">
                        <a:spcBef>
                          <a:spcPts val="1000"/>
                        </a:spcBef>
                        <a:spcAft>
                          <a:spcPts val="0"/>
                        </a:spcAft>
                        <a:buSzPts val="1400"/>
                        <a:buFont typeface="Montserrat"/>
                        <a:buChar char="●"/>
                      </a:pPr>
                      <a:r>
                        <a:rPr lang="en" u="sng">
                          <a:solidFill>
                            <a:schemeClr val="accent5"/>
                          </a:solidFill>
                          <a:latin typeface="Montserrat"/>
                          <a:ea typeface="Montserrat"/>
                          <a:cs typeface="Montserrat"/>
                          <a:sym typeface="Montserrat"/>
                          <a:hlinkClick r:id="rId5">
                            <a:extLst>
                              <a:ext uri="{A12FA001-AC4F-418D-AE19-62706E023703}">
                                <ahyp:hlinkClr val="tx"/>
                              </a:ext>
                            </a:extLst>
                          </a:hlinkClick>
                        </a:rPr>
                        <a:t>Encourage your child to develop self-advocacy skills</a:t>
                      </a:r>
                      <a:r>
                        <a:rPr lang="en">
                          <a:latin typeface="Montserrat"/>
                          <a:ea typeface="Montserrat"/>
                          <a:cs typeface="Montserrat"/>
                          <a:sym typeface="Montserrat"/>
                        </a:rPr>
                        <a:t> and independence</a:t>
                      </a:r>
                      <a:endParaRPr>
                        <a:latin typeface="Montserrat"/>
                        <a:ea typeface="Montserrat"/>
                        <a:cs typeface="Montserrat"/>
                        <a:sym typeface="Montserrat"/>
                      </a:endParaRPr>
                    </a:p>
                    <a:p>
                      <a:pPr indent="-317500" lvl="0" marL="457200" rtl="0" algn="l">
                        <a:spcBef>
                          <a:spcPts val="1000"/>
                        </a:spcBef>
                        <a:spcAft>
                          <a:spcPts val="1000"/>
                        </a:spcAft>
                        <a:buSzPts val="1400"/>
                        <a:buFont typeface="Montserrat"/>
                        <a:buChar char="●"/>
                      </a:pPr>
                      <a:r>
                        <a:rPr lang="en">
                          <a:latin typeface="Montserrat"/>
                          <a:ea typeface="Montserrat"/>
                          <a:cs typeface="Montserrat"/>
                          <a:sym typeface="Montserrat"/>
                        </a:rPr>
                        <a:t>Discuss your expectations with your child for the upcoming year</a:t>
                      </a:r>
                      <a:endParaRPr/>
                    </a:p>
                  </a:txBody>
                  <a:tcPr marT="91425" marB="91425" marR="91425" marL="91425"/>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7"/>
          <p:cNvSpPr txBox="1"/>
          <p:nvPr>
            <p:ph type="title"/>
          </p:nvPr>
        </p:nvSpPr>
        <p:spPr>
          <a:xfrm>
            <a:off x="0" y="289175"/>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Next Steps for Graduating Seniors</a:t>
            </a:r>
            <a:endParaRPr/>
          </a:p>
          <a:p>
            <a:pPr indent="0" lvl="0" marL="0" rtl="0" algn="ctr">
              <a:spcBef>
                <a:spcPts val="0"/>
              </a:spcBef>
              <a:spcAft>
                <a:spcPts val="0"/>
              </a:spcAft>
              <a:buNone/>
            </a:pPr>
            <a:r>
              <a:t/>
            </a:r>
            <a:endParaRPr/>
          </a:p>
        </p:txBody>
      </p:sp>
      <p:graphicFrame>
        <p:nvGraphicFramePr>
          <p:cNvPr id="231" name="Google Shape;231;p37"/>
          <p:cNvGraphicFramePr/>
          <p:nvPr/>
        </p:nvGraphicFramePr>
        <p:xfrm>
          <a:off x="616975" y="1046850"/>
          <a:ext cx="3000000" cy="3000000"/>
        </p:xfrm>
        <a:graphic>
          <a:graphicData uri="http://schemas.openxmlformats.org/drawingml/2006/table">
            <a:tbl>
              <a:tblPr>
                <a:noFill/>
                <a:tableStyleId>{E627EA28-B6FE-43AF-923D-2D4DF1A77CBA}</a:tableStyleId>
              </a:tblPr>
              <a:tblGrid>
                <a:gridCol w="4049350"/>
                <a:gridCol w="4049350"/>
              </a:tblGrid>
              <a:tr h="363975">
                <a:tc>
                  <a:txBody>
                    <a:bodyPr/>
                    <a:lstStyle/>
                    <a:p>
                      <a:pPr indent="0" lvl="0" marL="0" rtl="0" algn="ctr">
                        <a:spcBef>
                          <a:spcPts val="0"/>
                        </a:spcBef>
                        <a:spcAft>
                          <a:spcPts val="0"/>
                        </a:spcAft>
                        <a:buNone/>
                      </a:pPr>
                      <a:r>
                        <a:rPr lang="en" sz="1800">
                          <a:latin typeface="Alfa Slab One"/>
                          <a:ea typeface="Alfa Slab One"/>
                          <a:cs typeface="Alfa Slab One"/>
                          <a:sym typeface="Alfa Slab One"/>
                        </a:rPr>
                        <a:t>Students</a:t>
                      </a:r>
                      <a:endParaRPr sz="1800">
                        <a:latin typeface="Alfa Slab One"/>
                        <a:ea typeface="Alfa Slab One"/>
                        <a:cs typeface="Alfa Slab One"/>
                        <a:sym typeface="Alfa Slab One"/>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lang="en" sz="1800">
                          <a:latin typeface="Alfa Slab One"/>
                          <a:ea typeface="Alfa Slab One"/>
                          <a:cs typeface="Alfa Slab One"/>
                          <a:sym typeface="Alfa Slab One"/>
                        </a:rPr>
                        <a:t>Parents</a:t>
                      </a:r>
                      <a:endParaRPr sz="1800">
                        <a:latin typeface="Alfa Slab One"/>
                        <a:ea typeface="Alfa Slab One"/>
                        <a:cs typeface="Alfa Slab One"/>
                        <a:sym typeface="Alfa Slab One"/>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CE5CD"/>
                    </a:solidFill>
                  </a:tcPr>
                </a:tc>
              </a:tr>
              <a:tr h="2936100">
                <a:tc>
                  <a:txBody>
                    <a:bodyPr/>
                    <a:lstStyle/>
                    <a:p>
                      <a:pPr indent="-323850" lvl="0" marL="457200" rtl="0" algn="l">
                        <a:spcBef>
                          <a:spcPts val="0"/>
                        </a:spcBef>
                        <a:spcAft>
                          <a:spcPts val="0"/>
                        </a:spcAft>
                        <a:buSzPts val="1500"/>
                        <a:buFont typeface="Montserrat"/>
                        <a:buChar char="●"/>
                      </a:pPr>
                      <a:r>
                        <a:rPr lang="en" sz="1500">
                          <a:latin typeface="Montserrat"/>
                          <a:ea typeface="Montserrat"/>
                          <a:cs typeface="Montserrat"/>
                          <a:sym typeface="Montserrat"/>
                        </a:rPr>
                        <a:t>Self-identify at college</a:t>
                      </a:r>
                      <a:endParaRPr sz="1500">
                        <a:latin typeface="Montserrat"/>
                        <a:ea typeface="Montserrat"/>
                        <a:cs typeface="Montserrat"/>
                        <a:sym typeface="Montserrat"/>
                      </a:endParaRPr>
                    </a:p>
                    <a:p>
                      <a:pPr indent="-323850" lvl="0" marL="457200" rtl="0" algn="l">
                        <a:spcBef>
                          <a:spcPts val="1000"/>
                        </a:spcBef>
                        <a:spcAft>
                          <a:spcPts val="0"/>
                        </a:spcAft>
                        <a:buSzPts val="1500"/>
                        <a:buFont typeface="Montserrat"/>
                        <a:buChar char="●"/>
                      </a:pPr>
                      <a:r>
                        <a:rPr lang="en" sz="1500">
                          <a:latin typeface="Montserrat"/>
                          <a:ea typeface="Montserrat"/>
                          <a:cs typeface="Montserrat"/>
                          <a:sym typeface="Montserrat"/>
                        </a:rPr>
                        <a:t>Provide necessary documentation</a:t>
                      </a:r>
                      <a:endParaRPr sz="1500">
                        <a:latin typeface="Montserrat"/>
                        <a:ea typeface="Montserrat"/>
                        <a:cs typeface="Montserrat"/>
                        <a:sym typeface="Montserrat"/>
                      </a:endParaRPr>
                    </a:p>
                    <a:p>
                      <a:pPr indent="-323850" lvl="0" marL="457200" rtl="0" algn="l">
                        <a:spcBef>
                          <a:spcPts val="1000"/>
                        </a:spcBef>
                        <a:spcAft>
                          <a:spcPts val="0"/>
                        </a:spcAft>
                        <a:buSzPts val="1500"/>
                        <a:buFont typeface="Montserrat"/>
                        <a:buChar char="●"/>
                      </a:pPr>
                      <a:r>
                        <a:rPr lang="en" sz="1500">
                          <a:latin typeface="Montserrat"/>
                          <a:ea typeface="Montserrat"/>
                          <a:cs typeface="Montserrat"/>
                          <a:sym typeface="Montserrat"/>
                        </a:rPr>
                        <a:t>Follow recommended steps for accessing services</a:t>
                      </a:r>
                      <a:endParaRPr sz="1500">
                        <a:latin typeface="Montserrat"/>
                        <a:ea typeface="Montserrat"/>
                        <a:cs typeface="Montserrat"/>
                        <a:sym typeface="Montserrat"/>
                      </a:endParaRPr>
                    </a:p>
                    <a:p>
                      <a:pPr indent="-323850" lvl="0" marL="457200" rtl="0" algn="l">
                        <a:spcBef>
                          <a:spcPts val="1000"/>
                        </a:spcBef>
                        <a:spcAft>
                          <a:spcPts val="0"/>
                        </a:spcAft>
                        <a:buSzPts val="1500"/>
                        <a:buFont typeface="Montserrat"/>
                        <a:buChar char="●"/>
                      </a:pPr>
                      <a:r>
                        <a:rPr lang="en" sz="1500">
                          <a:latin typeface="Montserrat"/>
                          <a:ea typeface="Montserrat"/>
                          <a:cs typeface="Montserrat"/>
                          <a:sym typeface="Montserrat"/>
                        </a:rPr>
                        <a:t>Advocate for yourself</a:t>
                      </a:r>
                      <a:endParaRPr sz="1500">
                        <a:latin typeface="Montserrat"/>
                        <a:ea typeface="Montserrat"/>
                        <a:cs typeface="Montserrat"/>
                        <a:sym typeface="Montserrat"/>
                      </a:endParaRPr>
                    </a:p>
                    <a:p>
                      <a:pPr indent="-323850" lvl="0" marL="457200" rtl="0" algn="l">
                        <a:spcBef>
                          <a:spcPts val="1000"/>
                        </a:spcBef>
                        <a:spcAft>
                          <a:spcPts val="0"/>
                        </a:spcAft>
                        <a:buSzPts val="1500"/>
                        <a:buFont typeface="Montserrat"/>
                        <a:buChar char="●"/>
                      </a:pPr>
                      <a:r>
                        <a:rPr lang="en" sz="1500">
                          <a:latin typeface="Montserrat"/>
                          <a:ea typeface="Montserrat"/>
                          <a:cs typeface="Montserrat"/>
                          <a:sym typeface="Montserrat"/>
                        </a:rPr>
                        <a:t>Seek ongoing advising</a:t>
                      </a:r>
                      <a:endParaRPr sz="1500">
                        <a:latin typeface="Montserrat"/>
                        <a:ea typeface="Montserrat"/>
                        <a:cs typeface="Montserrat"/>
                        <a:sym typeface="Montserrat"/>
                      </a:endParaRPr>
                    </a:p>
                    <a:p>
                      <a:pPr indent="-323850" lvl="0" marL="457200" rtl="0" algn="l">
                        <a:spcBef>
                          <a:spcPts val="1000"/>
                        </a:spcBef>
                        <a:spcAft>
                          <a:spcPts val="0"/>
                        </a:spcAft>
                        <a:buSzPts val="1500"/>
                        <a:buFont typeface="Montserrat"/>
                        <a:buChar char="●"/>
                      </a:pPr>
                      <a:r>
                        <a:rPr lang="en" sz="1500">
                          <a:latin typeface="Montserrat"/>
                          <a:ea typeface="Montserrat"/>
                          <a:cs typeface="Montserrat"/>
                          <a:sym typeface="Montserrat"/>
                        </a:rPr>
                        <a:t>Monitor your progress; seek support when needed</a:t>
                      </a:r>
                      <a:endParaRPr sz="1500">
                        <a:latin typeface="Montserrat"/>
                        <a:ea typeface="Montserrat"/>
                        <a:cs typeface="Montserrat"/>
                        <a:sym typeface="Montserrat"/>
                      </a:endParaRPr>
                    </a:p>
                    <a:p>
                      <a:pPr indent="-323850" lvl="0" marL="457200" rtl="0" algn="l">
                        <a:spcBef>
                          <a:spcPts val="1000"/>
                        </a:spcBef>
                        <a:spcAft>
                          <a:spcPts val="1000"/>
                        </a:spcAft>
                        <a:buSzPts val="1500"/>
                        <a:buFont typeface="Montserrat"/>
                        <a:buChar char="●"/>
                      </a:pPr>
                      <a:r>
                        <a:rPr lang="en" sz="1500">
                          <a:latin typeface="Montserrat"/>
                          <a:ea typeface="Montserrat"/>
                          <a:cs typeface="Montserrat"/>
                          <a:sym typeface="Montserrat"/>
                        </a:rPr>
                        <a:t>Take advantage of office hours and tutoring services on campus</a:t>
                      </a:r>
                      <a:endParaRPr sz="1500">
                        <a:latin typeface="Montserrat"/>
                        <a:ea typeface="Montserrat"/>
                        <a:cs typeface="Montserrat"/>
                        <a:sym typeface="Montserrat"/>
                      </a:endParaRPr>
                    </a:p>
                  </a:txBody>
                  <a:tcPr marT="91425" marB="91425" marR="91425" marL="91425">
                    <a:lnT cap="flat" cmpd="sng" w="9525">
                      <a:solidFill>
                        <a:srgbClr val="9E9E9E"/>
                      </a:solidFill>
                      <a:prstDash val="solid"/>
                      <a:round/>
                      <a:headEnd len="sm" w="sm" type="none"/>
                      <a:tailEnd len="sm" w="sm" type="none"/>
                    </a:lnT>
                  </a:tcPr>
                </a:tc>
                <a:tc>
                  <a:txBody>
                    <a:bodyPr/>
                    <a:lstStyle/>
                    <a:p>
                      <a:pPr indent="-323850" lvl="0" marL="457200" rtl="0" algn="l">
                        <a:spcBef>
                          <a:spcPts val="0"/>
                        </a:spcBef>
                        <a:spcAft>
                          <a:spcPts val="0"/>
                        </a:spcAft>
                        <a:buClr>
                          <a:srgbClr val="000000"/>
                        </a:buClr>
                        <a:buSzPts val="1500"/>
                        <a:buFont typeface="Montserrat"/>
                        <a:buChar char="●"/>
                      </a:pPr>
                      <a:r>
                        <a:rPr lang="en" sz="1500">
                          <a:latin typeface="Montserrat"/>
                          <a:ea typeface="Montserrat"/>
                          <a:cs typeface="Montserrat"/>
                          <a:sym typeface="Montserrat"/>
                        </a:rPr>
                        <a:t>Discuss your academic and social expectations for college</a:t>
                      </a:r>
                      <a:endParaRPr sz="1500">
                        <a:latin typeface="Montserrat"/>
                        <a:ea typeface="Montserrat"/>
                        <a:cs typeface="Montserrat"/>
                        <a:sym typeface="Montserrat"/>
                      </a:endParaRPr>
                    </a:p>
                    <a:p>
                      <a:pPr indent="-323850" lvl="0" marL="457200" rtl="0" algn="l">
                        <a:spcBef>
                          <a:spcPts val="1000"/>
                        </a:spcBef>
                        <a:spcAft>
                          <a:spcPts val="0"/>
                        </a:spcAft>
                        <a:buClr>
                          <a:srgbClr val="000000"/>
                        </a:buClr>
                        <a:buSzPts val="1500"/>
                        <a:buFont typeface="Montserrat"/>
                        <a:buChar char="●"/>
                      </a:pPr>
                      <a:r>
                        <a:rPr lang="en" sz="1500">
                          <a:latin typeface="Montserrat"/>
                          <a:ea typeface="Montserrat"/>
                          <a:cs typeface="Montserrat"/>
                          <a:sym typeface="Montserrat"/>
                        </a:rPr>
                        <a:t>Discuss strategies for maintaining independence</a:t>
                      </a:r>
                      <a:endParaRPr sz="1500">
                        <a:latin typeface="Montserrat"/>
                        <a:ea typeface="Montserrat"/>
                        <a:cs typeface="Montserrat"/>
                        <a:sym typeface="Montserrat"/>
                      </a:endParaRPr>
                    </a:p>
                    <a:p>
                      <a:pPr indent="-323850" lvl="0" marL="457200" rtl="0" algn="l">
                        <a:spcBef>
                          <a:spcPts val="1000"/>
                        </a:spcBef>
                        <a:spcAft>
                          <a:spcPts val="0"/>
                        </a:spcAft>
                        <a:buClr>
                          <a:srgbClr val="000000"/>
                        </a:buClr>
                        <a:buSzPts val="1500"/>
                        <a:buFont typeface="Montserrat"/>
                        <a:buChar char="●"/>
                      </a:pPr>
                      <a:r>
                        <a:rPr lang="en" sz="1500">
                          <a:latin typeface="Montserrat"/>
                          <a:ea typeface="Montserrat"/>
                          <a:cs typeface="Montserrat"/>
                          <a:sym typeface="Montserrat"/>
                        </a:rPr>
                        <a:t>Discuss the importance of utilizing the support office at his/her college</a:t>
                      </a:r>
                      <a:endParaRPr sz="1500">
                        <a:latin typeface="Montserrat"/>
                        <a:ea typeface="Montserrat"/>
                        <a:cs typeface="Montserrat"/>
                        <a:sym typeface="Montserrat"/>
                      </a:endParaRPr>
                    </a:p>
                    <a:p>
                      <a:pPr indent="-323850" lvl="0" marL="457200" rtl="0" algn="l">
                        <a:spcBef>
                          <a:spcPts val="1000"/>
                        </a:spcBef>
                        <a:spcAft>
                          <a:spcPts val="1000"/>
                        </a:spcAft>
                        <a:buClr>
                          <a:srgbClr val="000000"/>
                        </a:buClr>
                        <a:buSzPts val="1500"/>
                        <a:buFont typeface="Montserrat"/>
                        <a:buChar char="●"/>
                      </a:pPr>
                      <a:r>
                        <a:rPr lang="en" sz="1500">
                          <a:latin typeface="Montserrat"/>
                          <a:ea typeface="Montserrat"/>
                          <a:cs typeface="Montserrat"/>
                          <a:sym typeface="Montserrat"/>
                        </a:rPr>
                        <a:t>Help your child to understand his/her rights, the process at the college, and the importance of good communication with professors and support staff</a:t>
                      </a:r>
                      <a:endParaRPr sz="1500"/>
                    </a:p>
                  </a:txBody>
                  <a:tcPr marT="91425" marB="91425" marR="91425" marL="91425">
                    <a:lnT cap="flat" cmpd="sng" w="9525">
                      <a:solidFill>
                        <a:srgbClr val="9E9E9E"/>
                      </a:solidFill>
                      <a:prstDash val="solid"/>
                      <a:round/>
                      <a:headEnd len="sm" w="sm" type="none"/>
                      <a:tailEnd len="sm" w="sm" type="none"/>
                    </a:lnT>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8"/>
          <p:cNvSpPr txBox="1"/>
          <p:nvPr>
            <p:ph type="title"/>
          </p:nvPr>
        </p:nvSpPr>
        <p:spPr>
          <a:xfrm>
            <a:off x="0" y="64375"/>
            <a:ext cx="91119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t>Closing</a:t>
            </a:r>
            <a:endParaRPr sz="3600"/>
          </a:p>
        </p:txBody>
      </p:sp>
      <p:sp>
        <p:nvSpPr>
          <p:cNvPr id="237" name="Google Shape;237;p38"/>
          <p:cNvSpPr txBox="1"/>
          <p:nvPr/>
        </p:nvSpPr>
        <p:spPr>
          <a:xfrm>
            <a:off x="256425" y="762551"/>
            <a:ext cx="2569800" cy="2124000"/>
          </a:xfrm>
          <a:prstGeom prst="rect">
            <a:avLst/>
          </a:prstGeom>
          <a:solidFill>
            <a:srgbClr val="FCE5CD"/>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Montserrat"/>
                <a:ea typeface="Montserrat"/>
                <a:cs typeface="Montserrat"/>
                <a:sym typeface="Montserrat"/>
              </a:rPr>
              <a:t>As it is for any student:  the college search process is about “best fit,” and disability support is one component of that “fit.”</a:t>
            </a:r>
            <a:endParaRPr sz="1800">
              <a:latin typeface="Montserrat"/>
              <a:ea typeface="Montserrat"/>
              <a:cs typeface="Montserrat"/>
              <a:sym typeface="Montserrat"/>
            </a:endParaRPr>
          </a:p>
          <a:p>
            <a:pPr indent="0" lvl="0" marL="0" rtl="0" algn="ctr">
              <a:spcBef>
                <a:spcPts val="1000"/>
              </a:spcBef>
              <a:spcAft>
                <a:spcPts val="1000"/>
              </a:spcAft>
              <a:buNone/>
            </a:pPr>
            <a:r>
              <a:t/>
            </a:r>
            <a:endParaRPr sz="1800">
              <a:latin typeface="Montserrat"/>
              <a:ea typeface="Montserrat"/>
              <a:cs typeface="Montserrat"/>
              <a:sym typeface="Montserrat"/>
            </a:endParaRPr>
          </a:p>
        </p:txBody>
      </p:sp>
      <p:sp>
        <p:nvSpPr>
          <p:cNvPr id="238" name="Google Shape;238;p38"/>
          <p:cNvSpPr txBox="1"/>
          <p:nvPr/>
        </p:nvSpPr>
        <p:spPr>
          <a:xfrm>
            <a:off x="6433150" y="762550"/>
            <a:ext cx="2360400" cy="2124000"/>
          </a:xfrm>
          <a:prstGeom prst="rect">
            <a:avLst/>
          </a:prstGeom>
          <a:solidFill>
            <a:srgbClr val="D9D2E9"/>
          </a:solid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800">
                <a:latin typeface="Montserrat"/>
                <a:ea typeface="Montserrat"/>
                <a:cs typeface="Montserrat"/>
                <a:sym typeface="Montserrat"/>
              </a:rPr>
              <a:t>Get support:  School Counselor</a:t>
            </a:r>
            <a:r>
              <a:rPr lang="en" sz="1800">
                <a:latin typeface="Montserrat"/>
                <a:ea typeface="Montserrat"/>
                <a:cs typeface="Montserrat"/>
                <a:sym typeface="Montserrat"/>
              </a:rPr>
              <a:t>, </a:t>
            </a:r>
            <a:r>
              <a:rPr lang="en" sz="1800">
                <a:latin typeface="Montserrat"/>
                <a:ea typeface="Montserrat"/>
                <a:cs typeface="Montserrat"/>
                <a:sym typeface="Montserrat"/>
              </a:rPr>
              <a:t>Case Manager</a:t>
            </a:r>
            <a:r>
              <a:rPr lang="en" sz="1800">
                <a:latin typeface="Montserrat"/>
                <a:ea typeface="Montserrat"/>
                <a:cs typeface="Montserrat"/>
                <a:sym typeface="Montserrat"/>
              </a:rPr>
              <a:t>, </a:t>
            </a:r>
            <a:r>
              <a:rPr lang="en" sz="1800">
                <a:latin typeface="Montserrat"/>
                <a:ea typeface="Montserrat"/>
                <a:cs typeface="Montserrat"/>
                <a:sym typeface="Montserrat"/>
              </a:rPr>
              <a:t>Special Education and General Education Teachers...</a:t>
            </a:r>
            <a:endParaRPr sz="1800">
              <a:latin typeface="Montserrat"/>
              <a:ea typeface="Montserrat"/>
              <a:cs typeface="Montserrat"/>
              <a:sym typeface="Montserrat"/>
            </a:endParaRPr>
          </a:p>
        </p:txBody>
      </p:sp>
      <p:sp>
        <p:nvSpPr>
          <p:cNvPr id="239" name="Google Shape;239;p38"/>
          <p:cNvSpPr txBox="1"/>
          <p:nvPr/>
        </p:nvSpPr>
        <p:spPr>
          <a:xfrm>
            <a:off x="751076" y="3056575"/>
            <a:ext cx="3627300" cy="1847100"/>
          </a:xfrm>
          <a:prstGeom prst="rect">
            <a:avLst/>
          </a:prstGeom>
          <a:solidFill>
            <a:srgbClr val="C9DAF8"/>
          </a:solid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800">
                <a:latin typeface="Montserrat"/>
                <a:ea typeface="Montserrat"/>
                <a:cs typeface="Montserrat"/>
                <a:sym typeface="Montserrat"/>
              </a:rPr>
              <a:t>Even at the colleges with highly structured programs, you are still first and foremost a student of that college, not of their disability support program.</a:t>
            </a:r>
            <a:endParaRPr sz="1800">
              <a:latin typeface="Montserrat"/>
              <a:ea typeface="Montserrat"/>
              <a:cs typeface="Montserrat"/>
              <a:sym typeface="Montserrat"/>
            </a:endParaRPr>
          </a:p>
        </p:txBody>
      </p:sp>
      <p:sp>
        <p:nvSpPr>
          <p:cNvPr id="240" name="Google Shape;240;p38"/>
          <p:cNvSpPr txBox="1"/>
          <p:nvPr/>
        </p:nvSpPr>
        <p:spPr>
          <a:xfrm>
            <a:off x="3431038" y="762538"/>
            <a:ext cx="2397300" cy="2124000"/>
          </a:xfrm>
          <a:prstGeom prst="rect">
            <a:avLst/>
          </a:prstGeom>
          <a:solidFill>
            <a:srgbClr val="D9EAD3"/>
          </a:solid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800">
                <a:latin typeface="Montserrat"/>
                <a:ea typeface="Montserrat"/>
                <a:cs typeface="Montserrat"/>
                <a:sym typeface="Montserrat"/>
              </a:rPr>
              <a:t>The student is the person best able to determine what level of support is needed and what type of program is most suitable.</a:t>
            </a:r>
            <a:endParaRPr sz="1800">
              <a:latin typeface="Montserrat"/>
              <a:ea typeface="Montserrat"/>
              <a:cs typeface="Montserrat"/>
              <a:sym typeface="Montserrat"/>
            </a:endParaRPr>
          </a:p>
        </p:txBody>
      </p:sp>
      <p:sp>
        <p:nvSpPr>
          <p:cNvPr id="241" name="Google Shape;241;p38"/>
          <p:cNvSpPr txBox="1"/>
          <p:nvPr/>
        </p:nvSpPr>
        <p:spPr>
          <a:xfrm>
            <a:off x="5343775" y="3333625"/>
            <a:ext cx="2953500" cy="1293000"/>
          </a:xfrm>
          <a:prstGeom prst="rect">
            <a:avLst/>
          </a:prstGeom>
          <a:solidFill>
            <a:srgbClr val="FFF2CC"/>
          </a:solid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800">
                <a:latin typeface="Montserrat"/>
                <a:ea typeface="Montserrat"/>
                <a:cs typeface="Montserrat"/>
                <a:sym typeface="Montserrat"/>
              </a:rPr>
              <a:t>Get out and visit!  </a:t>
            </a:r>
            <a:br>
              <a:rPr lang="en" sz="1800">
                <a:latin typeface="Montserrat"/>
                <a:ea typeface="Montserrat"/>
                <a:cs typeface="Montserrat"/>
                <a:sym typeface="Montserrat"/>
              </a:rPr>
            </a:br>
            <a:r>
              <a:rPr lang="en" sz="1800">
                <a:latin typeface="Montserrat"/>
                <a:ea typeface="Montserrat"/>
                <a:cs typeface="Montserrat"/>
                <a:sym typeface="Montserrat"/>
              </a:rPr>
              <a:t>See a variety of schools and programs (virtually, if necessary).</a:t>
            </a:r>
            <a:endParaRPr sz="18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1000"/>
                                        <p:tgtEl>
                                          <p:spTgt spid="2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1000"/>
                                        <p:tgtEl>
                                          <p:spTgt spid="2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1000"/>
                                        <p:tgtEl>
                                          <p:spTgt spid="2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1000"/>
                                        <p:tgtEl>
                                          <p:spTgt spid="2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1000"/>
                                        <p:tgtEl>
                                          <p:spTgt spid="2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9"/>
          <p:cNvSpPr txBox="1"/>
          <p:nvPr>
            <p:ph type="title"/>
          </p:nvPr>
        </p:nvSpPr>
        <p:spPr>
          <a:xfrm>
            <a:off x="0" y="133075"/>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Resources </a:t>
            </a:r>
            <a:endParaRPr/>
          </a:p>
        </p:txBody>
      </p:sp>
      <p:sp>
        <p:nvSpPr>
          <p:cNvPr id="247" name="Google Shape;247;p39"/>
          <p:cNvSpPr txBox="1"/>
          <p:nvPr>
            <p:ph idx="1" type="body"/>
          </p:nvPr>
        </p:nvSpPr>
        <p:spPr>
          <a:xfrm>
            <a:off x="159600" y="847675"/>
            <a:ext cx="4152000" cy="4037100"/>
          </a:xfrm>
          <a:prstGeom prst="rect">
            <a:avLst/>
          </a:prstGeom>
        </p:spPr>
        <p:txBody>
          <a:bodyPr anchorCtr="0" anchor="t" bIns="91425" lIns="91425" spcFirstLastPara="1" rIns="91425" wrap="square" tIns="91425">
            <a:noAutofit/>
          </a:bodyPr>
          <a:lstStyle/>
          <a:p>
            <a:pPr indent="-222884" lvl="0" marL="137160" rtl="0" algn="l">
              <a:lnSpc>
                <a:spcPct val="100000"/>
              </a:lnSpc>
              <a:spcBef>
                <a:spcPts val="0"/>
              </a:spcBef>
              <a:spcAft>
                <a:spcPts val="0"/>
              </a:spcAft>
              <a:buClr>
                <a:srgbClr val="000000"/>
              </a:buClr>
              <a:buSzPts val="1350"/>
              <a:buFont typeface="Montserrat"/>
              <a:buChar char="●"/>
            </a:pPr>
            <a:r>
              <a:rPr b="1" lang="en" sz="1350">
                <a:solidFill>
                  <a:srgbClr val="000000"/>
                </a:solidFill>
                <a:latin typeface="Montserrat"/>
                <a:ea typeface="Montserrat"/>
                <a:cs typeface="Montserrat"/>
                <a:sym typeface="Montserrat"/>
              </a:rPr>
              <a:t>Affordable Colleges Online</a:t>
            </a:r>
            <a:r>
              <a:rPr lang="en" sz="1350">
                <a:solidFill>
                  <a:srgbClr val="000000"/>
                </a:solidFill>
                <a:latin typeface="Montserrat"/>
                <a:ea typeface="Montserrat"/>
                <a:cs typeface="Montserrat"/>
                <a:sym typeface="Montserrat"/>
              </a:rPr>
              <a:t> - </a:t>
            </a:r>
            <a:r>
              <a:rPr i="1" lang="en" sz="1350" u="sng">
                <a:solidFill>
                  <a:schemeClr val="hlink"/>
                </a:solidFill>
                <a:latin typeface="Montserrat"/>
                <a:ea typeface="Montserrat"/>
                <a:cs typeface="Montserrat"/>
                <a:sym typeface="Montserrat"/>
                <a:hlinkClick r:id="rId3"/>
              </a:rPr>
              <a:t>College Resources for Students with Disabilities</a:t>
            </a:r>
            <a:endParaRPr i="1" sz="1350">
              <a:solidFill>
                <a:srgbClr val="000000"/>
              </a:solidFill>
              <a:latin typeface="Montserrat"/>
              <a:ea typeface="Montserrat"/>
              <a:cs typeface="Montserrat"/>
              <a:sym typeface="Montserrat"/>
            </a:endParaRPr>
          </a:p>
          <a:p>
            <a:pPr indent="-222884" lvl="0" marL="137160" rtl="0" algn="l">
              <a:lnSpc>
                <a:spcPct val="100000"/>
              </a:lnSpc>
              <a:spcBef>
                <a:spcPts val="1000"/>
              </a:spcBef>
              <a:spcAft>
                <a:spcPts val="0"/>
              </a:spcAft>
              <a:buClr>
                <a:srgbClr val="000000"/>
              </a:buClr>
              <a:buSzPts val="1350"/>
              <a:buFont typeface="Montserrat"/>
              <a:buChar char="●"/>
            </a:pPr>
            <a:r>
              <a:rPr b="1" lang="en" sz="1350">
                <a:solidFill>
                  <a:srgbClr val="000000"/>
                </a:solidFill>
                <a:latin typeface="Montserrat"/>
                <a:ea typeface="Montserrat"/>
                <a:cs typeface="Montserrat"/>
                <a:sym typeface="Montserrat"/>
              </a:rPr>
              <a:t>Best Colleges</a:t>
            </a:r>
            <a:r>
              <a:rPr lang="en" sz="1350">
                <a:solidFill>
                  <a:srgbClr val="000000"/>
                </a:solidFill>
                <a:latin typeface="Montserrat"/>
                <a:ea typeface="Montserrat"/>
                <a:cs typeface="Montserrat"/>
                <a:sym typeface="Montserrat"/>
              </a:rPr>
              <a:t> - </a:t>
            </a:r>
            <a:r>
              <a:rPr i="1" lang="en" sz="1350" u="sng">
                <a:solidFill>
                  <a:schemeClr val="hlink"/>
                </a:solidFill>
                <a:latin typeface="Montserrat"/>
                <a:ea typeface="Montserrat"/>
                <a:cs typeface="Montserrat"/>
                <a:sym typeface="Montserrat"/>
                <a:hlinkClick r:id="rId4"/>
              </a:rPr>
              <a:t>Overview of College Resources for Students with Disabilities</a:t>
            </a:r>
            <a:endParaRPr i="1" sz="1350">
              <a:solidFill>
                <a:srgbClr val="000000"/>
              </a:solidFill>
              <a:latin typeface="Montserrat"/>
              <a:ea typeface="Montserrat"/>
              <a:cs typeface="Montserrat"/>
              <a:sym typeface="Montserrat"/>
            </a:endParaRPr>
          </a:p>
          <a:p>
            <a:pPr indent="-222884" lvl="0" marL="137160" rtl="0" algn="l">
              <a:lnSpc>
                <a:spcPct val="100000"/>
              </a:lnSpc>
              <a:spcBef>
                <a:spcPts val="1000"/>
              </a:spcBef>
              <a:spcAft>
                <a:spcPts val="0"/>
              </a:spcAft>
              <a:buClr>
                <a:srgbClr val="000000"/>
              </a:buClr>
              <a:buSzPts val="1350"/>
              <a:buFont typeface="Montserrat"/>
              <a:buChar char="●"/>
            </a:pPr>
            <a:r>
              <a:rPr b="1" lang="en" sz="1350">
                <a:solidFill>
                  <a:srgbClr val="000000"/>
                </a:solidFill>
                <a:latin typeface="Montserrat"/>
                <a:ea typeface="Montserrat"/>
                <a:cs typeface="Montserrat"/>
                <a:sym typeface="Montserrat"/>
              </a:rPr>
              <a:t>Books </a:t>
            </a:r>
            <a:r>
              <a:rPr lang="en" sz="1350">
                <a:solidFill>
                  <a:srgbClr val="000000"/>
                </a:solidFill>
                <a:latin typeface="Montserrat"/>
                <a:ea typeface="Montserrat"/>
                <a:cs typeface="Montserrat"/>
                <a:sym typeface="Montserrat"/>
              </a:rPr>
              <a:t>-</a:t>
            </a:r>
            <a:endParaRPr sz="1350">
              <a:solidFill>
                <a:srgbClr val="000000"/>
              </a:solidFill>
              <a:latin typeface="Montserrat"/>
              <a:ea typeface="Montserrat"/>
              <a:cs typeface="Montserrat"/>
              <a:sym typeface="Montserrat"/>
            </a:endParaRPr>
          </a:p>
          <a:p>
            <a:pPr indent="-314325" lvl="1" marL="457200" rtl="0" algn="l">
              <a:lnSpc>
                <a:spcPct val="100000"/>
              </a:lnSpc>
              <a:spcBef>
                <a:spcPts val="0"/>
              </a:spcBef>
              <a:spcAft>
                <a:spcPts val="0"/>
              </a:spcAft>
              <a:buClr>
                <a:srgbClr val="000000"/>
              </a:buClr>
              <a:buSzPts val="1350"/>
              <a:buFont typeface="Montserrat"/>
              <a:buChar char="○"/>
            </a:pPr>
            <a:r>
              <a:rPr i="1" lang="en" sz="1350" u="sng">
                <a:solidFill>
                  <a:schemeClr val="hlink"/>
                </a:solidFill>
                <a:latin typeface="Montserrat"/>
                <a:ea typeface="Montserrat"/>
                <a:cs typeface="Montserrat"/>
                <a:sym typeface="Montserrat"/>
                <a:hlinkClick r:id="rId5"/>
              </a:rPr>
              <a:t>The K&amp;W Guide to Colleges for Students with Learning Disabilities or ADHD, 16th Edition</a:t>
            </a:r>
            <a:endParaRPr sz="1350">
              <a:solidFill>
                <a:srgbClr val="202020"/>
              </a:solidFill>
              <a:latin typeface="Montserrat"/>
              <a:ea typeface="Montserrat"/>
              <a:cs typeface="Montserrat"/>
              <a:sym typeface="Montserrat"/>
            </a:endParaRPr>
          </a:p>
          <a:p>
            <a:pPr indent="-314325" lvl="1" marL="457200" rtl="0" algn="l">
              <a:lnSpc>
                <a:spcPct val="100000"/>
              </a:lnSpc>
              <a:spcBef>
                <a:spcPts val="1000"/>
              </a:spcBef>
              <a:spcAft>
                <a:spcPts val="0"/>
              </a:spcAft>
              <a:buClr>
                <a:srgbClr val="000000"/>
              </a:buClr>
              <a:buSzPts val="1350"/>
              <a:buFont typeface="Montserrat"/>
              <a:buChar char="○"/>
            </a:pPr>
            <a:r>
              <a:rPr i="1" lang="en" sz="1350" u="sng">
                <a:solidFill>
                  <a:schemeClr val="hlink"/>
                </a:solidFill>
                <a:latin typeface="Montserrat"/>
                <a:ea typeface="Montserrat"/>
                <a:cs typeface="Montserrat"/>
                <a:sym typeface="Montserrat"/>
                <a:hlinkClick r:id="rId6"/>
              </a:rPr>
              <a:t>College Success for Students With Learning Disabilities:  A Planning and Advocacy Guide for Teens With LD, ADHD, ASD, and More</a:t>
            </a:r>
            <a:r>
              <a:rPr lang="en" sz="1350">
                <a:solidFill>
                  <a:srgbClr val="000000"/>
                </a:solidFill>
                <a:latin typeface="Montserrat"/>
                <a:ea typeface="Montserrat"/>
                <a:cs typeface="Montserrat"/>
                <a:sym typeface="Montserrat"/>
              </a:rPr>
              <a:t> </a:t>
            </a:r>
            <a:endParaRPr sz="1350">
              <a:solidFill>
                <a:srgbClr val="000000"/>
              </a:solidFill>
              <a:latin typeface="Montserrat"/>
              <a:ea typeface="Montserrat"/>
              <a:cs typeface="Montserrat"/>
              <a:sym typeface="Montserrat"/>
            </a:endParaRPr>
          </a:p>
          <a:p>
            <a:pPr indent="-222884" lvl="0" marL="137160" rtl="0" algn="l">
              <a:lnSpc>
                <a:spcPct val="100000"/>
              </a:lnSpc>
              <a:spcBef>
                <a:spcPts val="1000"/>
              </a:spcBef>
              <a:spcAft>
                <a:spcPts val="1000"/>
              </a:spcAft>
              <a:buClr>
                <a:srgbClr val="000000"/>
              </a:buClr>
              <a:buSzPts val="1350"/>
              <a:buFont typeface="Montserrat"/>
              <a:buChar char="●"/>
            </a:pPr>
            <a:r>
              <a:rPr b="1" lang="en" sz="1350">
                <a:solidFill>
                  <a:srgbClr val="000000"/>
                </a:solidFill>
                <a:latin typeface="Montserrat"/>
                <a:ea typeface="Montserrat"/>
                <a:cs typeface="Montserrat"/>
                <a:sym typeface="Montserrat"/>
              </a:rPr>
              <a:t>Center for Online Education</a:t>
            </a:r>
            <a:r>
              <a:rPr lang="en" sz="1350">
                <a:solidFill>
                  <a:srgbClr val="000000"/>
                </a:solidFill>
                <a:latin typeface="Montserrat"/>
                <a:ea typeface="Montserrat"/>
                <a:cs typeface="Montserrat"/>
                <a:sym typeface="Montserrat"/>
              </a:rPr>
              <a:t> - </a:t>
            </a:r>
            <a:r>
              <a:rPr i="1" lang="en" sz="1350" u="sng">
                <a:solidFill>
                  <a:schemeClr val="accent5"/>
                </a:solidFill>
                <a:latin typeface="Montserrat"/>
                <a:ea typeface="Montserrat"/>
                <a:cs typeface="Montserrat"/>
                <a:sym typeface="Montserrat"/>
                <a:hlinkClick r:id="rId7">
                  <a:extLst>
                    <a:ext uri="{A12FA001-AC4F-418D-AE19-62706E023703}">
                      <ahyp:hlinkClr val="tx"/>
                    </a:ext>
                  </a:extLst>
                </a:hlinkClick>
              </a:rPr>
              <a:t>College </a:t>
            </a:r>
            <a:r>
              <a:rPr i="1" lang="en" u="sng">
                <a:solidFill>
                  <a:schemeClr val="accent5"/>
                </a:solidFill>
                <a:latin typeface="Montserrat"/>
                <a:ea typeface="Montserrat"/>
                <a:cs typeface="Montserrat"/>
                <a:sym typeface="Montserrat"/>
                <a:hlinkClick r:id="rId8">
                  <a:extLst>
                    <a:ext uri="{A12FA001-AC4F-418D-AE19-62706E023703}">
                      <ahyp:hlinkClr val="tx"/>
                    </a:ext>
                  </a:extLst>
                </a:hlinkClick>
              </a:rPr>
              <a:t>Support for Students with Disabilities</a:t>
            </a:r>
            <a:endParaRPr sz="1350">
              <a:solidFill>
                <a:srgbClr val="000000"/>
              </a:solidFill>
              <a:latin typeface="Montserrat"/>
              <a:ea typeface="Montserrat"/>
              <a:cs typeface="Montserrat"/>
              <a:sym typeface="Montserrat"/>
            </a:endParaRPr>
          </a:p>
        </p:txBody>
      </p:sp>
      <p:sp>
        <p:nvSpPr>
          <p:cNvPr id="248" name="Google Shape;248;p39"/>
          <p:cNvSpPr txBox="1"/>
          <p:nvPr>
            <p:ph idx="2" type="body"/>
          </p:nvPr>
        </p:nvSpPr>
        <p:spPr>
          <a:xfrm>
            <a:off x="4832400" y="847675"/>
            <a:ext cx="3999900" cy="4368300"/>
          </a:xfrm>
          <a:prstGeom prst="rect">
            <a:avLst/>
          </a:prstGeom>
        </p:spPr>
        <p:txBody>
          <a:bodyPr anchorCtr="0" anchor="t" bIns="91425" lIns="91425" spcFirstLastPara="1" rIns="91425" wrap="square" tIns="91425">
            <a:noAutofit/>
          </a:bodyPr>
          <a:lstStyle/>
          <a:p>
            <a:pPr indent="-222884" lvl="0" marL="137160" rtl="0" algn="l">
              <a:lnSpc>
                <a:spcPct val="100000"/>
              </a:lnSpc>
              <a:spcBef>
                <a:spcPts val="0"/>
              </a:spcBef>
              <a:spcAft>
                <a:spcPts val="0"/>
              </a:spcAft>
              <a:buClr>
                <a:srgbClr val="000000"/>
              </a:buClr>
              <a:buSzPts val="1350"/>
              <a:buFont typeface="Montserrat"/>
              <a:buChar char="●"/>
            </a:pPr>
            <a:r>
              <a:rPr b="1" lang="en" sz="1350">
                <a:solidFill>
                  <a:srgbClr val="000000"/>
                </a:solidFill>
                <a:latin typeface="Montserrat"/>
                <a:ea typeface="Montserrat"/>
                <a:cs typeface="Montserrat"/>
                <a:sym typeface="Montserrat"/>
              </a:rPr>
              <a:t>LD Online</a:t>
            </a:r>
            <a:r>
              <a:rPr lang="en" sz="1350">
                <a:solidFill>
                  <a:srgbClr val="000000"/>
                </a:solidFill>
                <a:latin typeface="Montserrat"/>
                <a:ea typeface="Montserrat"/>
                <a:cs typeface="Montserrat"/>
                <a:sym typeface="Montserrat"/>
              </a:rPr>
              <a:t> - </a:t>
            </a:r>
            <a:r>
              <a:rPr i="1" lang="en" sz="1350" u="sng">
                <a:solidFill>
                  <a:schemeClr val="accent5"/>
                </a:solidFill>
                <a:latin typeface="Montserrat"/>
                <a:ea typeface="Montserrat"/>
                <a:cs typeface="Montserrat"/>
                <a:sym typeface="Montserrat"/>
                <a:hlinkClick r:id="rId9">
                  <a:extLst>
                    <a:ext uri="{A12FA001-AC4F-418D-AE19-62706E023703}">
                      <ahyp:hlinkClr val="tx"/>
                    </a:ext>
                  </a:extLst>
                </a:hlinkClick>
              </a:rPr>
              <a:t>Advising High School Students with Learning Disabilities</a:t>
            </a:r>
            <a:endParaRPr/>
          </a:p>
          <a:p>
            <a:pPr indent="-222884" lvl="0" marL="137160" rtl="0" algn="l">
              <a:lnSpc>
                <a:spcPct val="100000"/>
              </a:lnSpc>
              <a:spcBef>
                <a:spcPts val="1000"/>
              </a:spcBef>
              <a:spcAft>
                <a:spcPts val="0"/>
              </a:spcAft>
              <a:buClr>
                <a:srgbClr val="000000"/>
              </a:buClr>
              <a:buSzPts val="1350"/>
              <a:buFont typeface="Montserrat"/>
              <a:buChar char="●"/>
            </a:pPr>
            <a:r>
              <a:rPr b="1" lang="en" sz="1350" u="sng">
                <a:solidFill>
                  <a:schemeClr val="hlink"/>
                </a:solidFill>
                <a:latin typeface="Montserrat"/>
                <a:ea typeface="Montserrat"/>
                <a:cs typeface="Montserrat"/>
                <a:sym typeface="Montserrat"/>
                <a:hlinkClick r:id="rId10"/>
              </a:rPr>
              <a:t>National Center for College Students with Disabilities</a:t>
            </a:r>
            <a:endParaRPr b="1" sz="1350">
              <a:solidFill>
                <a:srgbClr val="000000"/>
              </a:solidFill>
              <a:latin typeface="Montserrat"/>
              <a:ea typeface="Montserrat"/>
              <a:cs typeface="Montserrat"/>
              <a:sym typeface="Montserrat"/>
            </a:endParaRPr>
          </a:p>
          <a:p>
            <a:pPr indent="-222884" lvl="0" marL="137160" rtl="0" algn="l">
              <a:lnSpc>
                <a:spcPct val="100000"/>
              </a:lnSpc>
              <a:spcBef>
                <a:spcPts val="1000"/>
              </a:spcBef>
              <a:spcAft>
                <a:spcPts val="0"/>
              </a:spcAft>
              <a:buClr>
                <a:srgbClr val="000000"/>
              </a:buClr>
              <a:buSzPts val="1350"/>
              <a:buFont typeface="Montserrat"/>
              <a:buChar char="●"/>
            </a:pPr>
            <a:r>
              <a:rPr b="1" lang="en" sz="1350">
                <a:solidFill>
                  <a:srgbClr val="000000"/>
                </a:solidFill>
                <a:latin typeface="Montserrat"/>
                <a:ea typeface="Montserrat"/>
                <a:cs typeface="Montserrat"/>
                <a:sym typeface="Montserrat"/>
              </a:rPr>
              <a:t>NPHS Counseling Department Website </a:t>
            </a:r>
            <a:r>
              <a:rPr lang="en" sz="1350">
                <a:solidFill>
                  <a:srgbClr val="000000"/>
                </a:solidFill>
                <a:latin typeface="Montserrat"/>
                <a:ea typeface="Montserrat"/>
                <a:cs typeface="Montserrat"/>
                <a:sym typeface="Montserrat"/>
              </a:rPr>
              <a:t>&gt; All Things College &gt; </a:t>
            </a:r>
            <a:r>
              <a:rPr lang="en" sz="1350" u="sng">
                <a:solidFill>
                  <a:schemeClr val="accent5"/>
                </a:solidFill>
                <a:latin typeface="Montserrat"/>
                <a:ea typeface="Montserrat"/>
                <a:cs typeface="Montserrat"/>
                <a:sym typeface="Montserrat"/>
                <a:hlinkClick r:id="rId11">
                  <a:extLst>
                    <a:ext uri="{A12FA001-AC4F-418D-AE19-62706E023703}">
                      <ahyp:hlinkClr val="tx"/>
                    </a:ext>
                  </a:extLst>
                </a:hlinkClick>
              </a:rPr>
              <a:t>Students with Learning Differences</a:t>
            </a:r>
            <a:r>
              <a:rPr lang="en" sz="1350">
                <a:solidFill>
                  <a:srgbClr val="000000"/>
                </a:solidFill>
                <a:latin typeface="Montserrat"/>
                <a:ea typeface="Montserrat"/>
                <a:cs typeface="Montserrat"/>
                <a:sym typeface="Montserrat"/>
              </a:rPr>
              <a:t> </a:t>
            </a:r>
            <a:endParaRPr sz="1350">
              <a:solidFill>
                <a:srgbClr val="000000"/>
              </a:solidFill>
              <a:latin typeface="Montserrat"/>
              <a:ea typeface="Montserrat"/>
              <a:cs typeface="Montserrat"/>
              <a:sym typeface="Montserrat"/>
            </a:endParaRPr>
          </a:p>
          <a:p>
            <a:pPr indent="-314325" lvl="1" marL="914400" rtl="0" algn="l">
              <a:lnSpc>
                <a:spcPct val="100000"/>
              </a:lnSpc>
              <a:spcBef>
                <a:spcPts val="0"/>
              </a:spcBef>
              <a:spcAft>
                <a:spcPts val="0"/>
              </a:spcAft>
              <a:buClr>
                <a:srgbClr val="000000"/>
              </a:buClr>
              <a:buSzPts val="1350"/>
              <a:buFont typeface="Montserrat"/>
              <a:buChar char="○"/>
            </a:pPr>
            <a:r>
              <a:rPr lang="en" sz="1350" u="sng">
                <a:solidFill>
                  <a:schemeClr val="accent5"/>
                </a:solidFill>
                <a:latin typeface="Montserrat"/>
                <a:ea typeface="Montserrat"/>
                <a:cs typeface="Montserrat"/>
                <a:sym typeface="Montserrat"/>
                <a:hlinkClick r:id="rId12">
                  <a:extLst>
                    <a:ext uri="{A12FA001-AC4F-418D-AE19-62706E023703}">
                      <ahyp:hlinkClr val="tx"/>
                    </a:ext>
                  </a:extLst>
                </a:hlinkClick>
              </a:rPr>
              <a:t>Resource packet</a:t>
            </a:r>
            <a:endParaRPr sz="1350">
              <a:solidFill>
                <a:srgbClr val="000000"/>
              </a:solidFill>
              <a:latin typeface="Montserrat"/>
              <a:ea typeface="Montserrat"/>
              <a:cs typeface="Montserrat"/>
              <a:sym typeface="Montserrat"/>
            </a:endParaRPr>
          </a:p>
          <a:p>
            <a:pPr indent="-314325" lvl="1" marL="914400" rtl="0" algn="l">
              <a:lnSpc>
                <a:spcPct val="100000"/>
              </a:lnSpc>
              <a:spcBef>
                <a:spcPts val="0"/>
              </a:spcBef>
              <a:spcAft>
                <a:spcPts val="0"/>
              </a:spcAft>
              <a:buClr>
                <a:srgbClr val="000000"/>
              </a:buClr>
              <a:buSzPts val="1350"/>
              <a:buFont typeface="Montserrat"/>
              <a:buChar char="○"/>
            </a:pPr>
            <a:r>
              <a:rPr lang="en" sz="1350" u="sng">
                <a:solidFill>
                  <a:schemeClr val="hlink"/>
                </a:solidFill>
                <a:latin typeface="Montserrat"/>
                <a:ea typeface="Montserrat"/>
                <a:cs typeface="Montserrat"/>
                <a:sym typeface="Montserrat"/>
                <a:hlinkClick r:id="rId13"/>
              </a:rPr>
              <a:t>Comprehensive Disability Support Program Listing</a:t>
            </a:r>
            <a:endParaRPr sz="1350">
              <a:solidFill>
                <a:srgbClr val="000000"/>
              </a:solidFill>
              <a:latin typeface="Montserrat"/>
              <a:ea typeface="Montserrat"/>
              <a:cs typeface="Montserrat"/>
              <a:sym typeface="Montserrat"/>
            </a:endParaRPr>
          </a:p>
          <a:p>
            <a:pPr indent="-222884" lvl="0" marL="137160" rtl="0" algn="l">
              <a:lnSpc>
                <a:spcPct val="100000"/>
              </a:lnSpc>
              <a:spcBef>
                <a:spcPts val="1000"/>
              </a:spcBef>
              <a:spcAft>
                <a:spcPts val="0"/>
              </a:spcAft>
              <a:buClr>
                <a:srgbClr val="000000"/>
              </a:buClr>
              <a:buSzPts val="1350"/>
              <a:buFont typeface="Montserrat"/>
              <a:buChar char="●"/>
            </a:pPr>
            <a:r>
              <a:rPr b="1" lang="en" sz="1350">
                <a:solidFill>
                  <a:srgbClr val="000000"/>
                </a:solidFill>
                <a:latin typeface="Montserrat"/>
                <a:ea typeface="Montserrat"/>
                <a:cs typeface="Montserrat"/>
                <a:sym typeface="Montserrat"/>
              </a:rPr>
              <a:t>Office of Civil Rights </a:t>
            </a:r>
            <a:r>
              <a:rPr lang="en" sz="1350">
                <a:solidFill>
                  <a:srgbClr val="000000"/>
                </a:solidFill>
                <a:latin typeface="Montserrat"/>
                <a:ea typeface="Montserrat"/>
                <a:cs typeface="Montserrat"/>
                <a:sym typeface="Montserrat"/>
              </a:rPr>
              <a:t>-</a:t>
            </a:r>
            <a:r>
              <a:rPr b="1" lang="en" sz="1350">
                <a:solidFill>
                  <a:srgbClr val="000000"/>
                </a:solidFill>
                <a:latin typeface="Montserrat"/>
                <a:ea typeface="Montserrat"/>
                <a:cs typeface="Montserrat"/>
                <a:sym typeface="Montserrat"/>
              </a:rPr>
              <a:t> </a:t>
            </a:r>
            <a:r>
              <a:rPr lang="en" sz="1350" u="sng">
                <a:solidFill>
                  <a:schemeClr val="accent5"/>
                </a:solidFill>
                <a:latin typeface="Montserrat"/>
                <a:ea typeface="Montserrat"/>
                <a:cs typeface="Montserrat"/>
                <a:sym typeface="Montserrat"/>
                <a:hlinkClick r:id="rId14">
                  <a:extLst>
                    <a:ext uri="{A12FA001-AC4F-418D-AE19-62706E023703}">
                      <ahyp:hlinkClr val="tx"/>
                    </a:ext>
                  </a:extLst>
                </a:hlinkClick>
              </a:rPr>
              <a:t>Students with Disabilities Preparing for Postsecondary Education:  Know Your Rights and Responsibilities</a:t>
            </a:r>
            <a:r>
              <a:rPr lang="en" sz="1350">
                <a:solidFill>
                  <a:srgbClr val="000000"/>
                </a:solidFill>
                <a:latin typeface="Montserrat"/>
                <a:ea typeface="Montserrat"/>
                <a:cs typeface="Montserrat"/>
                <a:sym typeface="Montserrat"/>
              </a:rPr>
              <a:t> </a:t>
            </a:r>
            <a:endParaRPr b="1" sz="1350">
              <a:solidFill>
                <a:srgbClr val="000000"/>
              </a:solidFill>
              <a:latin typeface="Montserrat"/>
              <a:ea typeface="Montserrat"/>
              <a:cs typeface="Montserrat"/>
              <a:sym typeface="Montserrat"/>
            </a:endParaRPr>
          </a:p>
          <a:p>
            <a:pPr indent="-222884" lvl="0" marL="137160" rtl="0" algn="l">
              <a:lnSpc>
                <a:spcPct val="100000"/>
              </a:lnSpc>
              <a:spcBef>
                <a:spcPts val="1000"/>
              </a:spcBef>
              <a:spcAft>
                <a:spcPts val="0"/>
              </a:spcAft>
              <a:buClr>
                <a:srgbClr val="000000"/>
              </a:buClr>
              <a:buSzPts val="1350"/>
              <a:buFont typeface="Montserrat"/>
              <a:buChar char="●"/>
            </a:pPr>
            <a:r>
              <a:rPr b="1" lang="en" sz="1350" u="sng">
                <a:solidFill>
                  <a:schemeClr val="hlink"/>
                </a:solidFill>
                <a:latin typeface="Montserrat"/>
                <a:ea typeface="Montserrat"/>
                <a:cs typeface="Montserrat"/>
                <a:sym typeface="Montserrat"/>
                <a:hlinkClick r:id="rId15"/>
              </a:rPr>
              <a:t>State of NJ Division of Disability Services</a:t>
            </a:r>
            <a:endParaRPr b="1" sz="1350">
              <a:solidFill>
                <a:srgbClr val="000000"/>
              </a:solidFill>
              <a:latin typeface="Montserrat"/>
              <a:ea typeface="Montserrat"/>
              <a:cs typeface="Montserrat"/>
              <a:sym typeface="Montserrat"/>
            </a:endParaRPr>
          </a:p>
          <a:p>
            <a:pPr indent="-222885" lvl="1" marL="411480" rtl="0" algn="l">
              <a:lnSpc>
                <a:spcPct val="100000"/>
              </a:lnSpc>
              <a:spcBef>
                <a:spcPts val="0"/>
              </a:spcBef>
              <a:spcAft>
                <a:spcPts val="1000"/>
              </a:spcAft>
              <a:buClr>
                <a:srgbClr val="000000"/>
              </a:buClr>
              <a:buSzPts val="1350"/>
              <a:buFont typeface="Montserrat"/>
              <a:buChar char="○"/>
            </a:pPr>
            <a:r>
              <a:rPr i="1" lang="en" sz="1350">
                <a:solidFill>
                  <a:srgbClr val="000000"/>
                </a:solidFill>
                <a:latin typeface="Montserrat"/>
                <a:ea typeface="Montserrat"/>
                <a:cs typeface="Montserrat"/>
                <a:sym typeface="Montserrat"/>
              </a:rPr>
              <a:t>NJ Resources Guide</a:t>
            </a:r>
            <a:r>
              <a:rPr lang="en" sz="1350">
                <a:solidFill>
                  <a:srgbClr val="000000"/>
                </a:solidFill>
                <a:latin typeface="Montserrat"/>
                <a:ea typeface="Montserrat"/>
                <a:cs typeface="Montserrat"/>
                <a:sym typeface="Montserrat"/>
              </a:rPr>
              <a:t>: </a:t>
            </a:r>
            <a:r>
              <a:rPr lang="en" sz="1350" u="sng">
                <a:solidFill>
                  <a:schemeClr val="hlink"/>
                </a:solidFill>
                <a:latin typeface="Montserrat"/>
                <a:ea typeface="Montserrat"/>
                <a:cs typeface="Montserrat"/>
                <a:sym typeface="Montserrat"/>
                <a:hlinkClick r:id="rId16"/>
              </a:rPr>
              <a:t>English</a:t>
            </a:r>
            <a:r>
              <a:rPr lang="en" sz="1350"/>
              <a:t>, </a:t>
            </a:r>
            <a:r>
              <a:rPr lang="en" sz="1350" u="sng">
                <a:solidFill>
                  <a:schemeClr val="hlink"/>
                </a:solidFill>
                <a:latin typeface="Montserrat"/>
                <a:ea typeface="Montserrat"/>
                <a:cs typeface="Montserrat"/>
                <a:sym typeface="Montserrat"/>
                <a:hlinkClick r:id="rId17"/>
              </a:rPr>
              <a:t>Spanish</a:t>
            </a:r>
            <a:endParaRPr sz="1350">
              <a:latin typeface="Montserrat"/>
              <a:ea typeface="Montserrat"/>
              <a:cs typeface="Montserrat"/>
              <a:sym typeface="Montserrat"/>
            </a:endParaRPr>
          </a:p>
        </p:txBody>
      </p:sp>
      <p:cxnSp>
        <p:nvCxnSpPr>
          <p:cNvPr id="249" name="Google Shape;249;p39"/>
          <p:cNvCxnSpPr>
            <a:stCxn id="246" idx="2"/>
          </p:cNvCxnSpPr>
          <p:nvPr/>
        </p:nvCxnSpPr>
        <p:spPr>
          <a:xfrm>
            <a:off x="4572000" y="705775"/>
            <a:ext cx="0" cy="4037100"/>
          </a:xfrm>
          <a:prstGeom prst="straightConnector1">
            <a:avLst/>
          </a:prstGeom>
          <a:noFill/>
          <a:ln cap="flat" cmpd="sng" w="28575">
            <a:solidFill>
              <a:srgbClr val="002060"/>
            </a:solidFill>
            <a:prstDash val="solid"/>
            <a:round/>
            <a:headEnd len="med" w="med" type="none"/>
            <a:tailEnd len="med" w="med" type="non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0"/>
          <p:cNvSpPr txBox="1"/>
          <p:nvPr>
            <p:ph type="title"/>
          </p:nvPr>
        </p:nvSpPr>
        <p:spPr>
          <a:xfrm>
            <a:off x="0" y="98825"/>
            <a:ext cx="9144000" cy="96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New Providence High School</a:t>
            </a:r>
            <a:br>
              <a:rPr lang="en">
                <a:solidFill>
                  <a:schemeClr val="dk1"/>
                </a:solidFill>
              </a:rPr>
            </a:br>
            <a:r>
              <a:rPr lang="en" sz="2400"/>
              <a:t>908-464-4700</a:t>
            </a:r>
            <a:endParaRPr sz="2400"/>
          </a:p>
        </p:txBody>
      </p:sp>
      <p:sp>
        <p:nvSpPr>
          <p:cNvPr id="255" name="Google Shape;255;p40"/>
          <p:cNvSpPr txBox="1"/>
          <p:nvPr>
            <p:ph idx="1" type="body"/>
          </p:nvPr>
        </p:nvSpPr>
        <p:spPr>
          <a:xfrm>
            <a:off x="0" y="1260200"/>
            <a:ext cx="46341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u="sng">
                <a:solidFill>
                  <a:schemeClr val="hlink"/>
                </a:solidFill>
                <a:latin typeface="Alfa Slab One"/>
                <a:ea typeface="Alfa Slab One"/>
                <a:cs typeface="Alfa Slab One"/>
                <a:sym typeface="Alfa Slab One"/>
                <a:hlinkClick r:id="rId3"/>
              </a:rPr>
              <a:t>School Counseling Department</a:t>
            </a:r>
            <a:endParaRPr sz="1800" u="sng">
              <a:solidFill>
                <a:schemeClr val="accent3"/>
              </a:solidFill>
              <a:latin typeface="Alfa Slab One"/>
              <a:ea typeface="Alfa Slab One"/>
              <a:cs typeface="Alfa Slab One"/>
              <a:sym typeface="Alfa Slab One"/>
            </a:endParaRPr>
          </a:p>
          <a:p>
            <a:pPr indent="0" lvl="0" marL="0" rtl="0" algn="ctr">
              <a:lnSpc>
                <a:spcPct val="100000"/>
              </a:lnSpc>
              <a:spcBef>
                <a:spcPts val="1600"/>
              </a:spcBef>
              <a:spcAft>
                <a:spcPts val="0"/>
              </a:spcAft>
              <a:buNone/>
            </a:pPr>
            <a:r>
              <a:rPr b="1" lang="en">
                <a:solidFill>
                  <a:srgbClr val="3B3B3C"/>
                </a:solidFill>
                <a:highlight>
                  <a:srgbClr val="FFFFFF"/>
                </a:highlight>
                <a:latin typeface="Montserrat"/>
                <a:ea typeface="Montserrat"/>
                <a:cs typeface="Montserrat"/>
                <a:sym typeface="Montserrat"/>
              </a:rPr>
              <a:t>Mrs. Jillian Shadis, </a:t>
            </a:r>
            <a:r>
              <a:rPr lang="en">
                <a:solidFill>
                  <a:srgbClr val="3B3B3C"/>
                </a:solidFill>
                <a:highlight>
                  <a:srgbClr val="FFFFFF"/>
                </a:highlight>
                <a:latin typeface="Montserrat"/>
                <a:ea typeface="Montserrat"/>
                <a:cs typeface="Montserrat"/>
                <a:sym typeface="Montserrat"/>
              </a:rPr>
              <a:t>Director of School Counseling</a:t>
            </a:r>
            <a:endParaRPr>
              <a:solidFill>
                <a:srgbClr val="3B3B3C"/>
              </a:solidFill>
              <a:highlight>
                <a:srgbClr val="FFFFFF"/>
              </a:highlight>
              <a:latin typeface="Montserrat"/>
              <a:ea typeface="Montserrat"/>
              <a:cs typeface="Montserrat"/>
              <a:sym typeface="Montserrat"/>
            </a:endParaRPr>
          </a:p>
          <a:p>
            <a:pPr indent="0" lvl="0" marL="0" rtl="0" algn="ctr">
              <a:lnSpc>
                <a:spcPct val="100000"/>
              </a:lnSpc>
              <a:spcBef>
                <a:spcPts val="0"/>
              </a:spcBef>
              <a:spcAft>
                <a:spcPts val="0"/>
              </a:spcAft>
              <a:buNone/>
            </a:pPr>
            <a:r>
              <a:rPr lang="en" u="sng">
                <a:solidFill>
                  <a:schemeClr val="hlink"/>
                </a:solidFill>
                <a:highlight>
                  <a:srgbClr val="FFFFFF"/>
                </a:highlight>
                <a:latin typeface="Montserrat"/>
                <a:ea typeface="Montserrat"/>
                <a:cs typeface="Montserrat"/>
                <a:sym typeface="Montserrat"/>
                <a:hlinkClick r:id="rId4"/>
              </a:rPr>
              <a:t>jshadis@npsdnj.org</a:t>
            </a:r>
            <a:r>
              <a:rPr lang="en">
                <a:solidFill>
                  <a:srgbClr val="0000FF"/>
                </a:solidFill>
                <a:highlight>
                  <a:srgbClr val="FFFFFF"/>
                </a:highlight>
                <a:latin typeface="Montserrat"/>
                <a:ea typeface="Montserrat"/>
                <a:cs typeface="Montserrat"/>
                <a:sym typeface="Montserrat"/>
              </a:rPr>
              <a:t> </a:t>
            </a:r>
            <a:r>
              <a:rPr lang="en">
                <a:solidFill>
                  <a:srgbClr val="3B3B3C"/>
                </a:solidFill>
                <a:highlight>
                  <a:srgbClr val="FFFFFF"/>
                </a:highlight>
                <a:latin typeface="Montserrat"/>
                <a:ea typeface="Montserrat"/>
                <a:cs typeface="Montserrat"/>
                <a:sym typeface="Montserrat"/>
              </a:rPr>
              <a:t>- x1622 </a:t>
            </a:r>
            <a:endParaRPr>
              <a:solidFill>
                <a:srgbClr val="3B3B3C"/>
              </a:solidFill>
              <a:highlight>
                <a:srgbClr val="FFFFFF"/>
              </a:highlight>
              <a:latin typeface="Montserrat"/>
              <a:ea typeface="Montserrat"/>
              <a:cs typeface="Montserrat"/>
              <a:sym typeface="Montserrat"/>
            </a:endParaRPr>
          </a:p>
          <a:p>
            <a:pPr indent="0" lvl="0" marL="0" rtl="0" algn="ctr">
              <a:lnSpc>
                <a:spcPct val="100000"/>
              </a:lnSpc>
              <a:spcBef>
                <a:spcPts val="1000"/>
              </a:spcBef>
              <a:spcAft>
                <a:spcPts val="0"/>
              </a:spcAft>
              <a:buNone/>
            </a:pPr>
            <a:r>
              <a:rPr b="1" lang="en">
                <a:solidFill>
                  <a:srgbClr val="3B3B3C"/>
                </a:solidFill>
                <a:highlight>
                  <a:srgbClr val="FFFFFF"/>
                </a:highlight>
                <a:latin typeface="Montserrat"/>
                <a:ea typeface="Montserrat"/>
                <a:cs typeface="Montserrat"/>
                <a:sym typeface="Montserrat"/>
              </a:rPr>
              <a:t>Ms. Lindsay Gnudi</a:t>
            </a:r>
            <a:r>
              <a:rPr lang="en">
                <a:solidFill>
                  <a:srgbClr val="3B3B3C"/>
                </a:solidFill>
                <a:highlight>
                  <a:srgbClr val="FFFFFF"/>
                </a:highlight>
                <a:latin typeface="Montserrat"/>
                <a:ea typeface="Montserrat"/>
                <a:cs typeface="Montserrat"/>
                <a:sym typeface="Montserrat"/>
              </a:rPr>
              <a:t>, School Counselor</a:t>
            </a:r>
            <a:br>
              <a:rPr lang="en">
                <a:solidFill>
                  <a:srgbClr val="3B3B3C"/>
                </a:solidFill>
                <a:highlight>
                  <a:srgbClr val="FFFFFF"/>
                </a:highlight>
                <a:latin typeface="Montserrat"/>
                <a:ea typeface="Montserrat"/>
                <a:cs typeface="Montserrat"/>
                <a:sym typeface="Montserrat"/>
              </a:rPr>
            </a:br>
            <a:r>
              <a:rPr lang="en" u="sng">
                <a:solidFill>
                  <a:schemeClr val="hlink"/>
                </a:solidFill>
                <a:highlight>
                  <a:srgbClr val="FFFFFF"/>
                </a:highlight>
                <a:latin typeface="Montserrat"/>
                <a:ea typeface="Montserrat"/>
                <a:cs typeface="Montserrat"/>
                <a:sym typeface="Montserrat"/>
                <a:hlinkClick r:id="rId5"/>
              </a:rPr>
              <a:t>lgnudi@npsdnj.org</a:t>
            </a:r>
            <a:r>
              <a:rPr lang="en">
                <a:solidFill>
                  <a:srgbClr val="3B3B3C"/>
                </a:solidFill>
                <a:highlight>
                  <a:srgbClr val="FFFFFF"/>
                </a:highlight>
                <a:latin typeface="Montserrat"/>
                <a:ea typeface="Montserrat"/>
                <a:cs typeface="Montserrat"/>
                <a:sym typeface="Montserrat"/>
              </a:rPr>
              <a:t> - x1623</a:t>
            </a:r>
            <a:endParaRPr>
              <a:solidFill>
                <a:srgbClr val="3B3B3C"/>
              </a:solidFill>
              <a:highlight>
                <a:srgbClr val="FFFFFF"/>
              </a:highlight>
              <a:latin typeface="Montserrat"/>
              <a:ea typeface="Montserrat"/>
              <a:cs typeface="Montserrat"/>
              <a:sym typeface="Montserrat"/>
            </a:endParaRPr>
          </a:p>
          <a:p>
            <a:pPr indent="0" lvl="0" marL="0" rtl="0" algn="ctr">
              <a:lnSpc>
                <a:spcPct val="100000"/>
              </a:lnSpc>
              <a:spcBef>
                <a:spcPts val="1000"/>
              </a:spcBef>
              <a:spcAft>
                <a:spcPts val="0"/>
              </a:spcAft>
              <a:buNone/>
            </a:pPr>
            <a:r>
              <a:rPr b="1" lang="en">
                <a:solidFill>
                  <a:srgbClr val="3B3B3C"/>
                </a:solidFill>
                <a:highlight>
                  <a:srgbClr val="FFFFFF"/>
                </a:highlight>
                <a:latin typeface="Montserrat"/>
                <a:ea typeface="Montserrat"/>
                <a:cs typeface="Montserrat"/>
                <a:sym typeface="Montserrat"/>
              </a:rPr>
              <a:t>Ms. Kristy McCauley</a:t>
            </a:r>
            <a:r>
              <a:rPr lang="en">
                <a:solidFill>
                  <a:srgbClr val="3B3B3C"/>
                </a:solidFill>
                <a:highlight>
                  <a:srgbClr val="FFFFFF"/>
                </a:highlight>
                <a:latin typeface="Montserrat"/>
                <a:ea typeface="Montserrat"/>
                <a:cs typeface="Montserrat"/>
                <a:sym typeface="Montserrat"/>
              </a:rPr>
              <a:t>, School Counselor</a:t>
            </a:r>
            <a:endParaRPr>
              <a:solidFill>
                <a:srgbClr val="3B3B3C"/>
              </a:solidFill>
              <a:highlight>
                <a:srgbClr val="FFFFFF"/>
              </a:highlight>
              <a:latin typeface="Montserrat"/>
              <a:ea typeface="Montserrat"/>
              <a:cs typeface="Montserrat"/>
              <a:sym typeface="Montserrat"/>
            </a:endParaRPr>
          </a:p>
          <a:p>
            <a:pPr indent="0" lvl="0" marL="0" rtl="0" algn="ctr">
              <a:lnSpc>
                <a:spcPct val="100000"/>
              </a:lnSpc>
              <a:spcBef>
                <a:spcPts val="0"/>
              </a:spcBef>
              <a:spcAft>
                <a:spcPts val="0"/>
              </a:spcAft>
              <a:buNone/>
            </a:pPr>
            <a:r>
              <a:rPr lang="en" u="sng">
                <a:solidFill>
                  <a:schemeClr val="hlink"/>
                </a:solidFill>
                <a:highlight>
                  <a:srgbClr val="FFFFFF"/>
                </a:highlight>
                <a:latin typeface="Montserrat"/>
                <a:ea typeface="Montserrat"/>
                <a:cs typeface="Montserrat"/>
                <a:sym typeface="Montserrat"/>
                <a:hlinkClick r:id="rId6"/>
              </a:rPr>
              <a:t>kmccauley@npsdnj.org</a:t>
            </a:r>
            <a:r>
              <a:rPr lang="en">
                <a:solidFill>
                  <a:srgbClr val="0000FF"/>
                </a:solidFill>
                <a:highlight>
                  <a:srgbClr val="FFFFFF"/>
                </a:highlight>
                <a:latin typeface="Montserrat"/>
                <a:ea typeface="Montserrat"/>
                <a:cs typeface="Montserrat"/>
                <a:sym typeface="Montserrat"/>
              </a:rPr>
              <a:t> </a:t>
            </a:r>
            <a:r>
              <a:rPr lang="en">
                <a:solidFill>
                  <a:srgbClr val="3B3B3C"/>
                </a:solidFill>
                <a:highlight>
                  <a:srgbClr val="FFFFFF"/>
                </a:highlight>
                <a:latin typeface="Montserrat"/>
                <a:ea typeface="Montserrat"/>
                <a:cs typeface="Montserrat"/>
                <a:sym typeface="Montserrat"/>
              </a:rPr>
              <a:t>- x1625</a:t>
            </a:r>
            <a:endParaRPr>
              <a:solidFill>
                <a:srgbClr val="3B3B3C"/>
              </a:solidFill>
              <a:highlight>
                <a:srgbClr val="FFFFFF"/>
              </a:highlight>
              <a:latin typeface="Montserrat"/>
              <a:ea typeface="Montserrat"/>
              <a:cs typeface="Montserrat"/>
              <a:sym typeface="Montserrat"/>
            </a:endParaRPr>
          </a:p>
          <a:p>
            <a:pPr indent="0" lvl="0" marL="0" rtl="0" algn="ctr">
              <a:lnSpc>
                <a:spcPct val="100000"/>
              </a:lnSpc>
              <a:spcBef>
                <a:spcPts val="1000"/>
              </a:spcBef>
              <a:spcAft>
                <a:spcPts val="0"/>
              </a:spcAft>
              <a:buNone/>
            </a:pPr>
            <a:r>
              <a:rPr b="1" lang="en">
                <a:solidFill>
                  <a:srgbClr val="3B3B3C"/>
                </a:solidFill>
                <a:highlight>
                  <a:srgbClr val="FFFFFF"/>
                </a:highlight>
                <a:latin typeface="Montserrat"/>
                <a:ea typeface="Montserrat"/>
                <a:cs typeface="Montserrat"/>
                <a:sym typeface="Montserrat"/>
              </a:rPr>
              <a:t>Ms. Christine Noppenberger</a:t>
            </a:r>
            <a:r>
              <a:rPr lang="en">
                <a:solidFill>
                  <a:srgbClr val="3B3B3C"/>
                </a:solidFill>
                <a:highlight>
                  <a:srgbClr val="FFFFFF"/>
                </a:highlight>
                <a:latin typeface="Montserrat"/>
                <a:ea typeface="Montserrat"/>
                <a:cs typeface="Montserrat"/>
                <a:sym typeface="Montserrat"/>
              </a:rPr>
              <a:t>, School Counselor</a:t>
            </a:r>
            <a:endParaRPr>
              <a:solidFill>
                <a:srgbClr val="3B3B3C"/>
              </a:solidFill>
              <a:highlight>
                <a:srgbClr val="FFFFFF"/>
              </a:highlight>
              <a:latin typeface="Montserrat"/>
              <a:ea typeface="Montserrat"/>
              <a:cs typeface="Montserrat"/>
              <a:sym typeface="Montserrat"/>
            </a:endParaRPr>
          </a:p>
          <a:p>
            <a:pPr indent="0" lvl="0" marL="0" rtl="0" algn="ctr">
              <a:lnSpc>
                <a:spcPct val="100000"/>
              </a:lnSpc>
              <a:spcBef>
                <a:spcPts val="0"/>
              </a:spcBef>
              <a:spcAft>
                <a:spcPts val="0"/>
              </a:spcAft>
              <a:buNone/>
            </a:pPr>
            <a:r>
              <a:rPr lang="en" u="sng">
                <a:solidFill>
                  <a:schemeClr val="hlink"/>
                </a:solidFill>
                <a:highlight>
                  <a:srgbClr val="FFFFFF"/>
                </a:highlight>
                <a:latin typeface="Montserrat"/>
                <a:ea typeface="Montserrat"/>
                <a:cs typeface="Montserrat"/>
                <a:sym typeface="Montserrat"/>
                <a:hlinkClick r:id="rId7"/>
              </a:rPr>
              <a:t>cnoppenberger@npsdnj.org</a:t>
            </a:r>
            <a:r>
              <a:rPr lang="en">
                <a:solidFill>
                  <a:srgbClr val="0000FF"/>
                </a:solidFill>
                <a:highlight>
                  <a:srgbClr val="FFFFFF"/>
                </a:highlight>
                <a:latin typeface="Montserrat"/>
                <a:ea typeface="Montserrat"/>
                <a:cs typeface="Montserrat"/>
                <a:sym typeface="Montserrat"/>
              </a:rPr>
              <a:t> </a:t>
            </a:r>
            <a:r>
              <a:rPr lang="en">
                <a:solidFill>
                  <a:srgbClr val="3B3B3C"/>
                </a:solidFill>
                <a:highlight>
                  <a:srgbClr val="FFFFFF"/>
                </a:highlight>
                <a:latin typeface="Montserrat"/>
                <a:ea typeface="Montserrat"/>
                <a:cs typeface="Montserrat"/>
                <a:sym typeface="Montserrat"/>
              </a:rPr>
              <a:t>- x1651 </a:t>
            </a:r>
            <a:endParaRPr>
              <a:solidFill>
                <a:srgbClr val="3B3B3C"/>
              </a:solidFill>
              <a:highlight>
                <a:srgbClr val="FFFFFF"/>
              </a:highlight>
              <a:latin typeface="Montserrat"/>
              <a:ea typeface="Montserrat"/>
              <a:cs typeface="Montserrat"/>
              <a:sym typeface="Montserrat"/>
            </a:endParaRPr>
          </a:p>
          <a:p>
            <a:pPr indent="0" lvl="0" marL="0" rtl="0" algn="ctr">
              <a:lnSpc>
                <a:spcPct val="100000"/>
              </a:lnSpc>
              <a:spcBef>
                <a:spcPts val="1000"/>
              </a:spcBef>
              <a:spcAft>
                <a:spcPts val="0"/>
              </a:spcAft>
              <a:buNone/>
            </a:pPr>
            <a:r>
              <a:rPr b="1" lang="en">
                <a:solidFill>
                  <a:srgbClr val="3B3B3C"/>
                </a:solidFill>
                <a:highlight>
                  <a:srgbClr val="FFFFFF"/>
                </a:highlight>
                <a:latin typeface="Montserrat"/>
                <a:ea typeface="Montserrat"/>
                <a:cs typeface="Montserrat"/>
                <a:sym typeface="Montserrat"/>
              </a:rPr>
              <a:t>Mr. David Chango</a:t>
            </a:r>
            <a:r>
              <a:rPr lang="en">
                <a:solidFill>
                  <a:srgbClr val="3B3B3C"/>
                </a:solidFill>
                <a:highlight>
                  <a:srgbClr val="FFFFFF"/>
                </a:highlight>
                <a:latin typeface="Montserrat"/>
                <a:ea typeface="Montserrat"/>
                <a:cs typeface="Montserrat"/>
                <a:sym typeface="Montserrat"/>
              </a:rPr>
              <a:t>, Student Assistance Counselor</a:t>
            </a:r>
            <a:endParaRPr>
              <a:solidFill>
                <a:srgbClr val="3B3B3C"/>
              </a:solidFill>
              <a:highlight>
                <a:srgbClr val="FFFFFF"/>
              </a:highlight>
              <a:latin typeface="Montserrat"/>
              <a:ea typeface="Montserrat"/>
              <a:cs typeface="Montserrat"/>
              <a:sym typeface="Montserrat"/>
            </a:endParaRPr>
          </a:p>
          <a:p>
            <a:pPr indent="0" lvl="0" marL="0" rtl="0" algn="ctr">
              <a:lnSpc>
                <a:spcPct val="100000"/>
              </a:lnSpc>
              <a:spcBef>
                <a:spcPts val="0"/>
              </a:spcBef>
              <a:spcAft>
                <a:spcPts val="0"/>
              </a:spcAft>
              <a:buNone/>
            </a:pPr>
            <a:r>
              <a:rPr lang="en" u="sng">
                <a:solidFill>
                  <a:schemeClr val="hlink"/>
                </a:solidFill>
                <a:highlight>
                  <a:srgbClr val="FFFFFF"/>
                </a:highlight>
                <a:latin typeface="Montserrat"/>
                <a:ea typeface="Montserrat"/>
                <a:cs typeface="Montserrat"/>
                <a:sym typeface="Montserrat"/>
                <a:hlinkClick r:id="rId8"/>
              </a:rPr>
              <a:t>dchango@npsdnj.org</a:t>
            </a:r>
            <a:r>
              <a:rPr lang="en">
                <a:solidFill>
                  <a:srgbClr val="3B3B3C"/>
                </a:solidFill>
                <a:highlight>
                  <a:srgbClr val="FFFFFF"/>
                </a:highlight>
                <a:latin typeface="Montserrat"/>
                <a:ea typeface="Montserrat"/>
                <a:cs typeface="Montserrat"/>
                <a:sym typeface="Montserrat"/>
              </a:rPr>
              <a:t> - x1430</a:t>
            </a:r>
            <a:endParaRPr/>
          </a:p>
        </p:txBody>
      </p:sp>
      <p:sp>
        <p:nvSpPr>
          <p:cNvPr id="256" name="Google Shape;256;p40"/>
          <p:cNvSpPr txBox="1"/>
          <p:nvPr>
            <p:ph idx="2" type="body"/>
          </p:nvPr>
        </p:nvSpPr>
        <p:spPr>
          <a:xfrm>
            <a:off x="4593900" y="1260200"/>
            <a:ext cx="45501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u="sng">
                <a:solidFill>
                  <a:schemeClr val="hlink"/>
                </a:solidFill>
                <a:latin typeface="Alfa Slab One"/>
                <a:ea typeface="Alfa Slab One"/>
                <a:cs typeface="Alfa Slab One"/>
                <a:sym typeface="Alfa Slab One"/>
                <a:hlinkClick r:id="rId9"/>
              </a:rPr>
              <a:t>Special Services Department</a:t>
            </a:r>
            <a:endParaRPr u="sng">
              <a:latin typeface="Montserrat"/>
              <a:ea typeface="Montserrat"/>
              <a:cs typeface="Montserrat"/>
              <a:sym typeface="Montserrat"/>
            </a:endParaRPr>
          </a:p>
          <a:p>
            <a:pPr indent="0" lvl="0" marL="0" rtl="0" algn="ctr">
              <a:lnSpc>
                <a:spcPct val="100000"/>
              </a:lnSpc>
              <a:spcBef>
                <a:spcPts val="1600"/>
              </a:spcBef>
              <a:spcAft>
                <a:spcPts val="0"/>
              </a:spcAft>
              <a:buNone/>
            </a:pPr>
            <a:r>
              <a:rPr b="1" lang="en">
                <a:solidFill>
                  <a:srgbClr val="3B3B3C"/>
                </a:solidFill>
                <a:latin typeface="Montserrat"/>
                <a:ea typeface="Montserrat"/>
                <a:cs typeface="Montserrat"/>
                <a:sym typeface="Montserrat"/>
              </a:rPr>
              <a:t>Dr. Joseph Harvey</a:t>
            </a:r>
            <a:r>
              <a:rPr lang="en">
                <a:solidFill>
                  <a:srgbClr val="3B3B3C"/>
                </a:solidFill>
                <a:latin typeface="Montserrat"/>
                <a:ea typeface="Montserrat"/>
                <a:cs typeface="Montserrat"/>
                <a:sym typeface="Montserrat"/>
              </a:rPr>
              <a:t>, Director of Special Services</a:t>
            </a:r>
            <a:endParaRPr>
              <a:solidFill>
                <a:srgbClr val="3B3B3C"/>
              </a:solidFill>
              <a:latin typeface="Montserrat"/>
              <a:ea typeface="Montserrat"/>
              <a:cs typeface="Montserrat"/>
              <a:sym typeface="Montserrat"/>
            </a:endParaRPr>
          </a:p>
          <a:p>
            <a:pPr indent="0" lvl="0" marL="0" rtl="0" algn="ctr">
              <a:lnSpc>
                <a:spcPct val="100000"/>
              </a:lnSpc>
              <a:spcBef>
                <a:spcPts val="0"/>
              </a:spcBef>
              <a:spcAft>
                <a:spcPts val="0"/>
              </a:spcAft>
              <a:buNone/>
            </a:pPr>
            <a:r>
              <a:rPr lang="en" u="sng">
                <a:solidFill>
                  <a:schemeClr val="hlink"/>
                </a:solidFill>
                <a:latin typeface="Montserrat"/>
                <a:ea typeface="Montserrat"/>
                <a:cs typeface="Montserrat"/>
                <a:sym typeface="Montserrat"/>
                <a:hlinkClick r:id="rId10"/>
              </a:rPr>
              <a:t>jharvey@npsdnj.org</a:t>
            </a:r>
            <a:r>
              <a:rPr lang="en">
                <a:solidFill>
                  <a:srgbClr val="000000"/>
                </a:solidFill>
                <a:latin typeface="Montserrat"/>
                <a:ea typeface="Montserrat"/>
                <a:cs typeface="Montserrat"/>
                <a:sym typeface="Montserrat"/>
              </a:rPr>
              <a:t> </a:t>
            </a:r>
            <a:r>
              <a:rPr lang="en">
                <a:solidFill>
                  <a:srgbClr val="3B3B3C"/>
                </a:solidFill>
                <a:latin typeface="Montserrat"/>
                <a:ea typeface="Montserrat"/>
                <a:cs typeface="Montserrat"/>
                <a:sym typeface="Montserrat"/>
              </a:rPr>
              <a:t>- 908-464-9050, x4239</a:t>
            </a:r>
            <a:endParaRPr>
              <a:solidFill>
                <a:srgbClr val="3B3B3C"/>
              </a:solidFill>
              <a:latin typeface="Montserrat"/>
              <a:ea typeface="Montserrat"/>
              <a:cs typeface="Montserrat"/>
              <a:sym typeface="Montserrat"/>
            </a:endParaRPr>
          </a:p>
          <a:p>
            <a:pPr indent="0" lvl="0" marL="0" rtl="0" algn="ctr">
              <a:lnSpc>
                <a:spcPct val="100000"/>
              </a:lnSpc>
              <a:spcBef>
                <a:spcPts val="1000"/>
              </a:spcBef>
              <a:spcAft>
                <a:spcPts val="0"/>
              </a:spcAft>
              <a:buNone/>
            </a:pPr>
            <a:r>
              <a:rPr b="1" lang="en">
                <a:solidFill>
                  <a:srgbClr val="3B3B3C"/>
                </a:solidFill>
                <a:latin typeface="Montserrat"/>
                <a:ea typeface="Montserrat"/>
                <a:cs typeface="Montserrat"/>
                <a:sym typeface="Montserrat"/>
              </a:rPr>
              <a:t>Ms. Victoria Hinz</a:t>
            </a:r>
            <a:r>
              <a:rPr lang="en">
                <a:solidFill>
                  <a:srgbClr val="3B3B3C"/>
                </a:solidFill>
                <a:latin typeface="Montserrat"/>
                <a:ea typeface="Montserrat"/>
                <a:cs typeface="Montserrat"/>
                <a:sym typeface="Montserrat"/>
              </a:rPr>
              <a:t>, School Psychologist</a:t>
            </a:r>
            <a:br>
              <a:rPr lang="en">
                <a:solidFill>
                  <a:srgbClr val="3B3B3C"/>
                </a:solidFill>
                <a:latin typeface="Montserrat"/>
                <a:ea typeface="Montserrat"/>
                <a:cs typeface="Montserrat"/>
                <a:sym typeface="Montserrat"/>
              </a:rPr>
            </a:br>
            <a:r>
              <a:rPr lang="en" u="sng">
                <a:solidFill>
                  <a:schemeClr val="hlink"/>
                </a:solidFill>
                <a:latin typeface="Montserrat"/>
                <a:ea typeface="Montserrat"/>
                <a:cs typeface="Montserrat"/>
                <a:sym typeface="Montserrat"/>
                <a:hlinkClick r:id="rId11"/>
              </a:rPr>
              <a:t>vhinz@npsdnj.org</a:t>
            </a:r>
            <a:r>
              <a:rPr lang="en">
                <a:solidFill>
                  <a:srgbClr val="3B3B3C"/>
                </a:solidFill>
                <a:latin typeface="Montserrat"/>
                <a:ea typeface="Montserrat"/>
                <a:cs typeface="Montserrat"/>
                <a:sym typeface="Montserrat"/>
              </a:rPr>
              <a:t>, - x1655</a:t>
            </a:r>
            <a:endParaRPr>
              <a:solidFill>
                <a:srgbClr val="3B3B3C"/>
              </a:solidFill>
              <a:latin typeface="Montserrat"/>
              <a:ea typeface="Montserrat"/>
              <a:cs typeface="Montserrat"/>
              <a:sym typeface="Montserrat"/>
            </a:endParaRPr>
          </a:p>
          <a:p>
            <a:pPr indent="0" lvl="0" marL="0" rtl="0" algn="ctr">
              <a:lnSpc>
                <a:spcPct val="100000"/>
              </a:lnSpc>
              <a:spcBef>
                <a:spcPts val="1000"/>
              </a:spcBef>
              <a:spcAft>
                <a:spcPts val="0"/>
              </a:spcAft>
              <a:buNone/>
            </a:pPr>
            <a:r>
              <a:rPr b="1" lang="en">
                <a:solidFill>
                  <a:srgbClr val="3B3B3C"/>
                </a:solidFill>
                <a:latin typeface="Montserrat"/>
                <a:ea typeface="Montserrat"/>
                <a:cs typeface="Montserrat"/>
                <a:sym typeface="Montserrat"/>
              </a:rPr>
              <a:t>Mr. Joseph Route</a:t>
            </a:r>
            <a:r>
              <a:rPr lang="en">
                <a:solidFill>
                  <a:srgbClr val="3B3B3C"/>
                </a:solidFill>
                <a:latin typeface="Montserrat"/>
                <a:ea typeface="Montserrat"/>
                <a:cs typeface="Montserrat"/>
                <a:sym typeface="Montserrat"/>
              </a:rPr>
              <a:t>, LDTC</a:t>
            </a:r>
            <a:endParaRPr>
              <a:solidFill>
                <a:srgbClr val="3B3B3C"/>
              </a:solidFill>
              <a:latin typeface="Montserrat"/>
              <a:ea typeface="Montserrat"/>
              <a:cs typeface="Montserrat"/>
              <a:sym typeface="Montserrat"/>
            </a:endParaRPr>
          </a:p>
          <a:p>
            <a:pPr indent="0" lvl="0" marL="0" rtl="0" algn="ctr">
              <a:lnSpc>
                <a:spcPct val="100000"/>
              </a:lnSpc>
              <a:spcBef>
                <a:spcPts val="0"/>
              </a:spcBef>
              <a:spcAft>
                <a:spcPts val="0"/>
              </a:spcAft>
              <a:buNone/>
            </a:pPr>
            <a:r>
              <a:rPr lang="en" u="sng">
                <a:solidFill>
                  <a:schemeClr val="hlink"/>
                </a:solidFill>
                <a:latin typeface="Montserrat"/>
                <a:ea typeface="Montserrat"/>
                <a:cs typeface="Montserrat"/>
                <a:sym typeface="Montserrat"/>
                <a:hlinkClick r:id="rId12"/>
              </a:rPr>
              <a:t>jroute@npsdnj.org</a:t>
            </a:r>
            <a:r>
              <a:rPr lang="en">
                <a:latin typeface="Montserrat"/>
                <a:ea typeface="Montserrat"/>
                <a:cs typeface="Montserrat"/>
                <a:sym typeface="Montserrat"/>
              </a:rPr>
              <a:t> </a:t>
            </a:r>
            <a:r>
              <a:rPr lang="en">
                <a:solidFill>
                  <a:srgbClr val="3B3B3C"/>
                </a:solidFill>
                <a:latin typeface="Montserrat"/>
                <a:ea typeface="Montserrat"/>
                <a:cs typeface="Montserrat"/>
                <a:sym typeface="Montserrat"/>
              </a:rPr>
              <a:t>- x1654</a:t>
            </a:r>
            <a:endParaRPr>
              <a:solidFill>
                <a:srgbClr val="3B3B3C"/>
              </a:solidFill>
              <a:latin typeface="Montserrat"/>
              <a:ea typeface="Montserrat"/>
              <a:cs typeface="Montserrat"/>
              <a:sym typeface="Montserrat"/>
            </a:endParaRPr>
          </a:p>
          <a:p>
            <a:pPr indent="0" lvl="0" marL="0" rtl="0" algn="ctr">
              <a:lnSpc>
                <a:spcPct val="100000"/>
              </a:lnSpc>
              <a:spcBef>
                <a:spcPts val="1000"/>
              </a:spcBef>
              <a:spcAft>
                <a:spcPts val="0"/>
              </a:spcAft>
              <a:buNone/>
            </a:pPr>
            <a:r>
              <a:rPr b="1" lang="en">
                <a:solidFill>
                  <a:srgbClr val="3B3B3C"/>
                </a:solidFill>
                <a:latin typeface="Montserrat"/>
                <a:ea typeface="Montserrat"/>
                <a:cs typeface="Montserrat"/>
                <a:sym typeface="Montserrat"/>
              </a:rPr>
              <a:t>Mrs. Kira Shmuler</a:t>
            </a:r>
            <a:r>
              <a:rPr lang="en">
                <a:solidFill>
                  <a:srgbClr val="3B3B3C"/>
                </a:solidFill>
                <a:latin typeface="Montserrat"/>
                <a:ea typeface="Montserrat"/>
                <a:cs typeface="Montserrat"/>
                <a:sym typeface="Montserrat"/>
              </a:rPr>
              <a:t>, School Psychologist</a:t>
            </a:r>
            <a:endParaRPr>
              <a:solidFill>
                <a:srgbClr val="3B3B3C"/>
              </a:solidFill>
              <a:latin typeface="Montserrat"/>
              <a:ea typeface="Montserrat"/>
              <a:cs typeface="Montserrat"/>
              <a:sym typeface="Montserrat"/>
            </a:endParaRPr>
          </a:p>
          <a:p>
            <a:pPr indent="0" lvl="0" marL="0" rtl="0" algn="ctr">
              <a:lnSpc>
                <a:spcPct val="100000"/>
              </a:lnSpc>
              <a:spcBef>
                <a:spcPts val="0"/>
              </a:spcBef>
              <a:spcAft>
                <a:spcPts val="0"/>
              </a:spcAft>
              <a:buNone/>
            </a:pPr>
            <a:r>
              <a:rPr lang="en" u="sng">
                <a:solidFill>
                  <a:schemeClr val="hlink"/>
                </a:solidFill>
                <a:latin typeface="Montserrat"/>
                <a:ea typeface="Montserrat"/>
                <a:cs typeface="Montserrat"/>
                <a:sym typeface="Montserrat"/>
                <a:hlinkClick r:id="rId13"/>
              </a:rPr>
              <a:t>kshmuler@npsdnj.org</a:t>
            </a:r>
            <a:r>
              <a:rPr lang="en">
                <a:solidFill>
                  <a:srgbClr val="3B3B3C"/>
                </a:solidFill>
                <a:latin typeface="Montserrat"/>
                <a:ea typeface="Montserrat"/>
                <a:cs typeface="Montserrat"/>
                <a:sym typeface="Montserrat"/>
              </a:rPr>
              <a:t> - x1653</a:t>
            </a:r>
            <a:endParaRPr>
              <a:solidFill>
                <a:srgbClr val="3B3B3C"/>
              </a:solidFill>
              <a:latin typeface="Montserrat"/>
              <a:ea typeface="Montserrat"/>
              <a:cs typeface="Montserrat"/>
              <a:sym typeface="Montserrat"/>
            </a:endParaRPr>
          </a:p>
          <a:p>
            <a:pPr indent="0" lvl="0" marL="0" rtl="0" algn="ctr">
              <a:lnSpc>
                <a:spcPct val="100000"/>
              </a:lnSpc>
              <a:spcBef>
                <a:spcPts val="1000"/>
              </a:spcBef>
              <a:spcAft>
                <a:spcPts val="0"/>
              </a:spcAft>
              <a:buNone/>
            </a:pPr>
            <a:r>
              <a:rPr b="1" lang="en">
                <a:solidFill>
                  <a:srgbClr val="3B3B3C"/>
                </a:solidFill>
                <a:latin typeface="Montserrat"/>
                <a:ea typeface="Montserrat"/>
                <a:cs typeface="Montserrat"/>
                <a:sym typeface="Montserrat"/>
              </a:rPr>
              <a:t>Mrs. Grace Kinsella</a:t>
            </a:r>
            <a:r>
              <a:rPr lang="en">
                <a:solidFill>
                  <a:srgbClr val="3B3B3C"/>
                </a:solidFill>
                <a:latin typeface="Montserrat"/>
                <a:ea typeface="Montserrat"/>
                <a:cs typeface="Montserrat"/>
                <a:sym typeface="Montserrat"/>
              </a:rPr>
              <a:t>, District Crisis Counselor</a:t>
            </a:r>
            <a:endParaRPr>
              <a:solidFill>
                <a:srgbClr val="3B3B3C"/>
              </a:solidFill>
              <a:latin typeface="Montserrat"/>
              <a:ea typeface="Montserrat"/>
              <a:cs typeface="Montserrat"/>
              <a:sym typeface="Montserrat"/>
            </a:endParaRPr>
          </a:p>
          <a:p>
            <a:pPr indent="0" lvl="0" marL="0" rtl="0" algn="ctr">
              <a:lnSpc>
                <a:spcPct val="100000"/>
              </a:lnSpc>
              <a:spcBef>
                <a:spcPts val="0"/>
              </a:spcBef>
              <a:spcAft>
                <a:spcPts val="0"/>
              </a:spcAft>
              <a:buNone/>
            </a:pPr>
            <a:r>
              <a:rPr lang="en" u="sng">
                <a:solidFill>
                  <a:schemeClr val="hlink"/>
                </a:solidFill>
                <a:latin typeface="Montserrat"/>
                <a:ea typeface="Montserrat"/>
                <a:cs typeface="Montserrat"/>
                <a:sym typeface="Montserrat"/>
                <a:hlinkClick r:id="rId14"/>
              </a:rPr>
              <a:t>gkinsella@npsdnj.org</a:t>
            </a:r>
            <a:r>
              <a:rPr lang="en">
                <a:solidFill>
                  <a:srgbClr val="3B3B3C"/>
                </a:solidFill>
                <a:latin typeface="Montserrat"/>
                <a:ea typeface="Montserrat"/>
                <a:cs typeface="Montserrat"/>
                <a:sym typeface="Montserrat"/>
              </a:rPr>
              <a:t> - x1652</a:t>
            </a:r>
            <a:endParaRPr b="1">
              <a:solidFill>
                <a:srgbClr val="3B3B3C"/>
              </a:solidFill>
              <a:latin typeface="Montserrat"/>
              <a:ea typeface="Montserrat"/>
              <a:cs typeface="Montserrat"/>
              <a:sym typeface="Montserrat"/>
            </a:endParaRPr>
          </a:p>
        </p:txBody>
      </p:sp>
      <p:cxnSp>
        <p:nvCxnSpPr>
          <p:cNvPr id="257" name="Google Shape;257;p40"/>
          <p:cNvCxnSpPr/>
          <p:nvPr/>
        </p:nvCxnSpPr>
        <p:spPr>
          <a:xfrm>
            <a:off x="4629150" y="1321125"/>
            <a:ext cx="0" cy="3590400"/>
          </a:xfrm>
          <a:prstGeom prst="straightConnector1">
            <a:avLst/>
          </a:prstGeom>
          <a:noFill/>
          <a:ln cap="flat" cmpd="sng" w="28575">
            <a:solidFill>
              <a:srgbClr val="002060"/>
            </a:solidFill>
            <a:prstDash val="solid"/>
            <a:round/>
            <a:headEnd len="med" w="med" type="none"/>
            <a:tailEnd len="med" w="med" type="none"/>
          </a:ln>
        </p:spPr>
      </p:cxnSp>
    </p:spTree>
  </p:cSld>
  <p:clrMapOvr>
    <a:masterClrMapping/>
  </p:clrMapOvr>
</p:sld>
</file>

<file path=ppt/theme/theme1.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