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7010400" cy="9236075"/>
  <p:embeddedFontLst>
    <p:embeddedFont>
      <p:font typeface="Roboto Slab"/>
      <p:regular r:id="rId17"/>
      <p:bold r:id="rId18"/>
    </p:embeddedFont>
    <p:embeddedFont>
      <p:font typeface="Roboto Slab SemiBold"/>
      <p:regular r:id="rId19"/>
      <p:bold r:id="rId20"/>
    </p:embeddedFont>
    <p:embeddedFont>
      <p:font typeface="Roboto Slab Medium"/>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SlabSemiBold-bold.fntdata"/><Relationship Id="rId11" Type="http://schemas.openxmlformats.org/officeDocument/2006/relationships/slide" Target="slides/slide6.xml"/><Relationship Id="rId22" Type="http://schemas.openxmlformats.org/officeDocument/2006/relationships/font" Target="fonts/RobotoSlabMedium-bold.fntdata"/><Relationship Id="rId10" Type="http://schemas.openxmlformats.org/officeDocument/2006/relationships/slide" Target="slides/slide5.xml"/><Relationship Id="rId21" Type="http://schemas.openxmlformats.org/officeDocument/2006/relationships/font" Target="fonts/RobotoSlabMedium-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Slab-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SlabSemiBold-regular.fntdata"/><Relationship Id="rId6" Type="http://schemas.openxmlformats.org/officeDocument/2006/relationships/slide" Target="slides/slide1.xml"/><Relationship Id="rId18" Type="http://schemas.openxmlformats.org/officeDocument/2006/relationships/font" Target="fonts/RobotoSlab-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1: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p1:notes"/>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2: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 name="Google Shape;60;p2:notes"/>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3: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3:notes"/>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4: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 name="Google Shape;72;p4:notes"/>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5: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5:notes"/>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6: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6:notes"/>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7: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0" name="Google Shape;90;p7:notes"/>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highlight>
                <a:srgbClr val="FFFF00"/>
              </a:highligh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8: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p8:notes"/>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9:notes"/>
          <p:cNvSpPr txBox="1"/>
          <p:nvPr>
            <p:ph idx="1" type="body"/>
          </p:nvPr>
        </p:nvSpPr>
        <p:spPr>
          <a:xfrm>
            <a:off x="701040" y="4387136"/>
            <a:ext cx="5608320" cy="4156234"/>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highlight>
                <a:srgbClr val="FFFF00"/>
              </a:highlight>
            </a:endParaRPr>
          </a:p>
        </p:txBody>
      </p:sp>
      <p:sp>
        <p:nvSpPr>
          <p:cNvPr id="104" name="Google Shape;104;p9: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0: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10:notes"/>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1:notes"/>
          <p:cNvSpPr/>
          <p:nvPr>
            <p:ph idx="2" type="sldImg"/>
          </p:nvPr>
        </p:nvSpPr>
        <p:spPr>
          <a:xfrm>
            <a:off x="425450" y="692150"/>
            <a:ext cx="6159500" cy="34639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11:notes"/>
          <p:cNvSpPr txBox="1"/>
          <p:nvPr>
            <p:ph idx="1" type="body"/>
          </p:nvPr>
        </p:nvSpPr>
        <p:spPr>
          <a:xfrm>
            <a:off x="701040" y="4387136"/>
            <a:ext cx="5608320" cy="415623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p:nvPr/>
        </p:nvSpPr>
        <p:spPr>
          <a:xfrm>
            <a:off x="0" y="-42625"/>
            <a:ext cx="9144000" cy="5186100"/>
          </a:xfrm>
          <a:prstGeom prst="rect">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 name="Google Shape;16;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7" name="Google Shape;17;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1" name="Google Shape;21;p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22" name="Google Shape;2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 name="Shape 23"/>
        <p:cNvGrpSpPr/>
        <p:nvPr/>
      </p:nvGrpSpPr>
      <p:grpSpPr>
        <a:xfrm>
          <a:off x="0" y="0"/>
          <a:ext cx="0" cy="0"/>
          <a:chOff x="0" y="0"/>
          <a:chExt cx="0" cy="0"/>
        </a:xfrm>
      </p:grpSpPr>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3" name="Google Shape;33;p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p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7" name="Google Shape;37;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1" name="Google Shape;41;p1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1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46" name="Google Shape;46;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9" name="Google Shape;49;p1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50" name="Google Shape;5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Roboto Slab SemiBold"/>
              <a:buNone/>
              <a:defRPr i="0" sz="2800" u="none" cap="none" strike="noStrike">
                <a:solidFill>
                  <a:schemeClr val="dk1"/>
                </a:solidFill>
                <a:latin typeface="Roboto Slab SemiBold"/>
                <a:ea typeface="Roboto Slab SemiBold"/>
                <a:cs typeface="Roboto Slab SemiBold"/>
                <a:sym typeface="Roboto Slab SemiBold"/>
              </a:defRPr>
            </a:lvl1pPr>
            <a:lvl2pPr lvl="1" marR="0" rtl="0" algn="l">
              <a:lnSpc>
                <a:spcPct val="100000"/>
              </a:lnSpc>
              <a:spcBef>
                <a:spcPts val="0"/>
              </a:spcBef>
              <a:spcAft>
                <a:spcPts val="0"/>
              </a:spcAft>
              <a:buClr>
                <a:schemeClr val="dk1"/>
              </a:buClr>
              <a:buSzPts val="2800"/>
              <a:buFont typeface="Roboto Slab SemiBold"/>
              <a:buNone/>
              <a:defRPr i="0" sz="2800" u="none" cap="none" strike="noStrike">
                <a:solidFill>
                  <a:schemeClr val="dk1"/>
                </a:solidFill>
                <a:latin typeface="Roboto Slab SemiBold"/>
                <a:ea typeface="Roboto Slab SemiBold"/>
                <a:cs typeface="Roboto Slab SemiBold"/>
                <a:sym typeface="Roboto Slab SemiBold"/>
              </a:defRPr>
            </a:lvl2pPr>
            <a:lvl3pPr lvl="2" marR="0" rtl="0" algn="l">
              <a:lnSpc>
                <a:spcPct val="100000"/>
              </a:lnSpc>
              <a:spcBef>
                <a:spcPts val="0"/>
              </a:spcBef>
              <a:spcAft>
                <a:spcPts val="0"/>
              </a:spcAft>
              <a:buClr>
                <a:schemeClr val="dk1"/>
              </a:buClr>
              <a:buSzPts val="2800"/>
              <a:buFont typeface="Roboto Slab SemiBold"/>
              <a:buNone/>
              <a:defRPr i="0" sz="2800" u="none" cap="none" strike="noStrike">
                <a:solidFill>
                  <a:schemeClr val="dk1"/>
                </a:solidFill>
                <a:latin typeface="Roboto Slab SemiBold"/>
                <a:ea typeface="Roboto Slab SemiBold"/>
                <a:cs typeface="Roboto Slab SemiBold"/>
                <a:sym typeface="Roboto Slab SemiBold"/>
              </a:defRPr>
            </a:lvl3pPr>
            <a:lvl4pPr lvl="3" marR="0" rtl="0" algn="l">
              <a:lnSpc>
                <a:spcPct val="100000"/>
              </a:lnSpc>
              <a:spcBef>
                <a:spcPts val="0"/>
              </a:spcBef>
              <a:spcAft>
                <a:spcPts val="0"/>
              </a:spcAft>
              <a:buClr>
                <a:schemeClr val="dk1"/>
              </a:buClr>
              <a:buSzPts val="2800"/>
              <a:buFont typeface="Roboto Slab SemiBold"/>
              <a:buNone/>
              <a:defRPr i="0" sz="2800" u="none" cap="none" strike="noStrike">
                <a:solidFill>
                  <a:schemeClr val="dk1"/>
                </a:solidFill>
                <a:latin typeface="Roboto Slab SemiBold"/>
                <a:ea typeface="Roboto Slab SemiBold"/>
                <a:cs typeface="Roboto Slab SemiBold"/>
                <a:sym typeface="Roboto Slab SemiBold"/>
              </a:defRPr>
            </a:lvl4pPr>
            <a:lvl5pPr lvl="4" marR="0" rtl="0" algn="l">
              <a:lnSpc>
                <a:spcPct val="100000"/>
              </a:lnSpc>
              <a:spcBef>
                <a:spcPts val="0"/>
              </a:spcBef>
              <a:spcAft>
                <a:spcPts val="0"/>
              </a:spcAft>
              <a:buClr>
                <a:schemeClr val="dk1"/>
              </a:buClr>
              <a:buSzPts val="2800"/>
              <a:buFont typeface="Roboto Slab SemiBold"/>
              <a:buNone/>
              <a:defRPr i="0" sz="2800" u="none" cap="none" strike="noStrike">
                <a:solidFill>
                  <a:schemeClr val="dk1"/>
                </a:solidFill>
                <a:latin typeface="Roboto Slab SemiBold"/>
                <a:ea typeface="Roboto Slab SemiBold"/>
                <a:cs typeface="Roboto Slab SemiBold"/>
                <a:sym typeface="Roboto Slab SemiBold"/>
              </a:defRPr>
            </a:lvl5pPr>
            <a:lvl6pPr lvl="5" marR="0" rtl="0" algn="l">
              <a:lnSpc>
                <a:spcPct val="100000"/>
              </a:lnSpc>
              <a:spcBef>
                <a:spcPts val="0"/>
              </a:spcBef>
              <a:spcAft>
                <a:spcPts val="0"/>
              </a:spcAft>
              <a:buClr>
                <a:schemeClr val="dk1"/>
              </a:buClr>
              <a:buSzPts val="2800"/>
              <a:buFont typeface="Roboto Slab SemiBold"/>
              <a:buNone/>
              <a:defRPr i="0" sz="2800" u="none" cap="none" strike="noStrike">
                <a:solidFill>
                  <a:schemeClr val="dk1"/>
                </a:solidFill>
                <a:latin typeface="Roboto Slab SemiBold"/>
                <a:ea typeface="Roboto Slab SemiBold"/>
                <a:cs typeface="Roboto Slab SemiBold"/>
                <a:sym typeface="Roboto Slab SemiBold"/>
              </a:defRPr>
            </a:lvl6pPr>
            <a:lvl7pPr lvl="6" marR="0" rtl="0" algn="l">
              <a:lnSpc>
                <a:spcPct val="100000"/>
              </a:lnSpc>
              <a:spcBef>
                <a:spcPts val="0"/>
              </a:spcBef>
              <a:spcAft>
                <a:spcPts val="0"/>
              </a:spcAft>
              <a:buClr>
                <a:schemeClr val="dk1"/>
              </a:buClr>
              <a:buSzPts val="2800"/>
              <a:buFont typeface="Roboto Slab SemiBold"/>
              <a:buNone/>
              <a:defRPr i="0" sz="2800" u="none" cap="none" strike="noStrike">
                <a:solidFill>
                  <a:schemeClr val="dk1"/>
                </a:solidFill>
                <a:latin typeface="Roboto Slab SemiBold"/>
                <a:ea typeface="Roboto Slab SemiBold"/>
                <a:cs typeface="Roboto Slab SemiBold"/>
                <a:sym typeface="Roboto Slab SemiBold"/>
              </a:defRPr>
            </a:lvl7pPr>
            <a:lvl8pPr lvl="7" marR="0" rtl="0" algn="l">
              <a:lnSpc>
                <a:spcPct val="100000"/>
              </a:lnSpc>
              <a:spcBef>
                <a:spcPts val="0"/>
              </a:spcBef>
              <a:spcAft>
                <a:spcPts val="0"/>
              </a:spcAft>
              <a:buClr>
                <a:schemeClr val="dk1"/>
              </a:buClr>
              <a:buSzPts val="2800"/>
              <a:buFont typeface="Roboto Slab SemiBold"/>
              <a:buNone/>
              <a:defRPr i="0" sz="2800" u="none" cap="none" strike="noStrike">
                <a:solidFill>
                  <a:schemeClr val="dk1"/>
                </a:solidFill>
                <a:latin typeface="Roboto Slab SemiBold"/>
                <a:ea typeface="Roboto Slab SemiBold"/>
                <a:cs typeface="Roboto Slab SemiBold"/>
                <a:sym typeface="Roboto Slab SemiBold"/>
              </a:defRPr>
            </a:lvl8pPr>
            <a:lvl9pPr lvl="8" marR="0" rtl="0" algn="l">
              <a:lnSpc>
                <a:spcPct val="100000"/>
              </a:lnSpc>
              <a:spcBef>
                <a:spcPts val="0"/>
              </a:spcBef>
              <a:spcAft>
                <a:spcPts val="0"/>
              </a:spcAft>
              <a:buClr>
                <a:schemeClr val="dk1"/>
              </a:buClr>
              <a:buSzPts val="2800"/>
              <a:buFont typeface="Roboto Slab SemiBold"/>
              <a:buNone/>
              <a:defRPr i="0" sz="2800" u="none" cap="none" strike="noStrike">
                <a:solidFill>
                  <a:schemeClr val="dk1"/>
                </a:solidFill>
                <a:latin typeface="Roboto Slab SemiBold"/>
                <a:ea typeface="Roboto Slab SemiBold"/>
                <a:cs typeface="Roboto Slab SemiBold"/>
                <a:sym typeface="Roboto Slab SemiBo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Roboto Slab SemiBold"/>
              <a:buChar char="●"/>
              <a:defRPr i="0" sz="1800" u="none" cap="none" strike="noStrike">
                <a:solidFill>
                  <a:schemeClr val="dk2"/>
                </a:solidFill>
                <a:latin typeface="Roboto Slab SemiBold"/>
                <a:ea typeface="Roboto Slab SemiBold"/>
                <a:cs typeface="Roboto Slab SemiBold"/>
                <a:sym typeface="Roboto Slab SemiBold"/>
              </a:defRPr>
            </a:lvl1pPr>
            <a:lvl2pPr indent="-317500" lvl="1" marL="914400" marR="0" rtl="0" algn="l">
              <a:lnSpc>
                <a:spcPct val="115000"/>
              </a:lnSpc>
              <a:spcBef>
                <a:spcPts val="1600"/>
              </a:spcBef>
              <a:spcAft>
                <a:spcPts val="0"/>
              </a:spcAft>
              <a:buClr>
                <a:schemeClr val="dk2"/>
              </a:buClr>
              <a:buSzPts val="1400"/>
              <a:buFont typeface="Roboto Slab SemiBold"/>
              <a:buChar char="○"/>
              <a:defRPr i="0" sz="1400" u="none" cap="none" strike="noStrike">
                <a:solidFill>
                  <a:schemeClr val="dk2"/>
                </a:solidFill>
                <a:latin typeface="Roboto Slab SemiBold"/>
                <a:ea typeface="Roboto Slab SemiBold"/>
                <a:cs typeface="Roboto Slab SemiBold"/>
                <a:sym typeface="Roboto Slab SemiBold"/>
              </a:defRPr>
            </a:lvl2pPr>
            <a:lvl3pPr indent="-317500" lvl="2" marL="1371600" marR="0" rtl="0" algn="l">
              <a:lnSpc>
                <a:spcPct val="115000"/>
              </a:lnSpc>
              <a:spcBef>
                <a:spcPts val="1600"/>
              </a:spcBef>
              <a:spcAft>
                <a:spcPts val="0"/>
              </a:spcAft>
              <a:buClr>
                <a:schemeClr val="dk2"/>
              </a:buClr>
              <a:buSzPts val="1400"/>
              <a:buFont typeface="Roboto Slab SemiBold"/>
              <a:buChar char="■"/>
              <a:defRPr i="0" sz="1400" u="none" cap="none" strike="noStrike">
                <a:solidFill>
                  <a:schemeClr val="dk2"/>
                </a:solidFill>
                <a:latin typeface="Roboto Slab SemiBold"/>
                <a:ea typeface="Roboto Slab SemiBold"/>
                <a:cs typeface="Roboto Slab SemiBold"/>
                <a:sym typeface="Roboto Slab SemiBold"/>
              </a:defRPr>
            </a:lvl3pPr>
            <a:lvl4pPr indent="-317500" lvl="3" marL="1828800" marR="0" rtl="0" algn="l">
              <a:lnSpc>
                <a:spcPct val="115000"/>
              </a:lnSpc>
              <a:spcBef>
                <a:spcPts val="1600"/>
              </a:spcBef>
              <a:spcAft>
                <a:spcPts val="0"/>
              </a:spcAft>
              <a:buClr>
                <a:schemeClr val="dk2"/>
              </a:buClr>
              <a:buSzPts val="1400"/>
              <a:buFont typeface="Roboto Slab SemiBold"/>
              <a:buChar char="●"/>
              <a:defRPr i="0" sz="1400" u="none" cap="none" strike="noStrike">
                <a:solidFill>
                  <a:schemeClr val="dk2"/>
                </a:solidFill>
                <a:latin typeface="Roboto Slab SemiBold"/>
                <a:ea typeface="Roboto Slab SemiBold"/>
                <a:cs typeface="Roboto Slab SemiBold"/>
                <a:sym typeface="Roboto Slab SemiBold"/>
              </a:defRPr>
            </a:lvl4pPr>
            <a:lvl5pPr indent="-317500" lvl="4" marL="2286000" marR="0" rtl="0" algn="l">
              <a:lnSpc>
                <a:spcPct val="115000"/>
              </a:lnSpc>
              <a:spcBef>
                <a:spcPts val="1600"/>
              </a:spcBef>
              <a:spcAft>
                <a:spcPts val="0"/>
              </a:spcAft>
              <a:buClr>
                <a:schemeClr val="dk2"/>
              </a:buClr>
              <a:buSzPts val="1400"/>
              <a:buFont typeface="Roboto Slab SemiBold"/>
              <a:buChar char="○"/>
              <a:defRPr i="0" sz="1400" u="none" cap="none" strike="noStrike">
                <a:solidFill>
                  <a:schemeClr val="dk2"/>
                </a:solidFill>
                <a:latin typeface="Roboto Slab SemiBold"/>
                <a:ea typeface="Roboto Slab SemiBold"/>
                <a:cs typeface="Roboto Slab SemiBold"/>
                <a:sym typeface="Roboto Slab SemiBold"/>
              </a:defRPr>
            </a:lvl5pPr>
            <a:lvl6pPr indent="-317500" lvl="5" marL="2743200" marR="0" rtl="0" algn="l">
              <a:lnSpc>
                <a:spcPct val="115000"/>
              </a:lnSpc>
              <a:spcBef>
                <a:spcPts val="1600"/>
              </a:spcBef>
              <a:spcAft>
                <a:spcPts val="0"/>
              </a:spcAft>
              <a:buClr>
                <a:schemeClr val="dk2"/>
              </a:buClr>
              <a:buSzPts val="1400"/>
              <a:buFont typeface="Roboto Slab SemiBold"/>
              <a:buChar char="■"/>
              <a:defRPr i="0" sz="1400" u="none" cap="none" strike="noStrike">
                <a:solidFill>
                  <a:schemeClr val="dk2"/>
                </a:solidFill>
                <a:latin typeface="Roboto Slab SemiBold"/>
                <a:ea typeface="Roboto Slab SemiBold"/>
                <a:cs typeface="Roboto Slab SemiBold"/>
                <a:sym typeface="Roboto Slab SemiBold"/>
              </a:defRPr>
            </a:lvl6pPr>
            <a:lvl7pPr indent="-317500" lvl="6" marL="3200400" marR="0" rtl="0" algn="l">
              <a:lnSpc>
                <a:spcPct val="115000"/>
              </a:lnSpc>
              <a:spcBef>
                <a:spcPts val="1600"/>
              </a:spcBef>
              <a:spcAft>
                <a:spcPts val="0"/>
              </a:spcAft>
              <a:buClr>
                <a:schemeClr val="dk2"/>
              </a:buClr>
              <a:buSzPts val="1400"/>
              <a:buFont typeface="Roboto Slab SemiBold"/>
              <a:buChar char="●"/>
              <a:defRPr i="0" sz="1400" u="none" cap="none" strike="noStrike">
                <a:solidFill>
                  <a:schemeClr val="dk2"/>
                </a:solidFill>
                <a:latin typeface="Roboto Slab SemiBold"/>
                <a:ea typeface="Roboto Slab SemiBold"/>
                <a:cs typeface="Roboto Slab SemiBold"/>
                <a:sym typeface="Roboto Slab SemiBold"/>
              </a:defRPr>
            </a:lvl7pPr>
            <a:lvl8pPr indent="-317500" lvl="7" marL="3657600" marR="0" rtl="0" algn="l">
              <a:lnSpc>
                <a:spcPct val="115000"/>
              </a:lnSpc>
              <a:spcBef>
                <a:spcPts val="1600"/>
              </a:spcBef>
              <a:spcAft>
                <a:spcPts val="0"/>
              </a:spcAft>
              <a:buClr>
                <a:schemeClr val="dk2"/>
              </a:buClr>
              <a:buSzPts val="1400"/>
              <a:buFont typeface="Roboto Slab SemiBold"/>
              <a:buChar char="○"/>
              <a:defRPr i="0" sz="1400" u="none" cap="none" strike="noStrike">
                <a:solidFill>
                  <a:schemeClr val="dk2"/>
                </a:solidFill>
                <a:latin typeface="Roboto Slab SemiBold"/>
                <a:ea typeface="Roboto Slab SemiBold"/>
                <a:cs typeface="Roboto Slab SemiBold"/>
                <a:sym typeface="Roboto Slab SemiBold"/>
              </a:defRPr>
            </a:lvl8pPr>
            <a:lvl9pPr indent="-317500" lvl="8" marL="4114800" marR="0" rtl="0" algn="l">
              <a:lnSpc>
                <a:spcPct val="115000"/>
              </a:lnSpc>
              <a:spcBef>
                <a:spcPts val="1600"/>
              </a:spcBef>
              <a:spcAft>
                <a:spcPts val="1600"/>
              </a:spcAft>
              <a:buClr>
                <a:schemeClr val="dk2"/>
              </a:buClr>
              <a:buSzPts val="1400"/>
              <a:buFont typeface="Roboto Slab SemiBold"/>
              <a:buChar char="■"/>
              <a:defRPr i="0" sz="1400" u="none" cap="none" strike="noStrike">
                <a:solidFill>
                  <a:schemeClr val="dk2"/>
                </a:solidFill>
                <a:latin typeface="Roboto Slab SemiBold"/>
                <a:ea typeface="Roboto Slab SemiBold"/>
                <a:cs typeface="Roboto Slab SemiBold"/>
                <a:sym typeface="Roboto Slab SemiBold"/>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www.colonialschooldistrict.org/parents-students/student-policies-code-of-conduc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3"/>
          <p:cNvSpPr txBox="1"/>
          <p:nvPr>
            <p:ph type="ctrTitle"/>
          </p:nvPr>
        </p:nvSpPr>
        <p:spPr>
          <a:xfrm>
            <a:off x="311700" y="1856850"/>
            <a:ext cx="8520600" cy="7926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200"/>
              <a:buNone/>
            </a:pPr>
            <a:r>
              <a:rPr lang="en" sz="4000">
                <a:solidFill>
                  <a:srgbClr val="980000"/>
                </a:solidFill>
              </a:rPr>
              <a:t>Title 1 Parent Information</a:t>
            </a:r>
            <a:endParaRPr sz="4000">
              <a:solidFill>
                <a:srgbClr val="980000"/>
              </a:solidFill>
            </a:endParaRPr>
          </a:p>
        </p:txBody>
      </p:sp>
      <p:sp>
        <p:nvSpPr>
          <p:cNvPr id="56" name="Google Shape;56;p13"/>
          <p:cNvSpPr txBox="1"/>
          <p:nvPr>
            <p:ph idx="1" type="subTitle"/>
          </p:nvPr>
        </p:nvSpPr>
        <p:spPr>
          <a:xfrm>
            <a:off x="311700" y="2963000"/>
            <a:ext cx="8520600" cy="792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sz="4100">
                <a:solidFill>
                  <a:srgbClr val="980000"/>
                </a:solidFill>
              </a:rPr>
              <a:t>2023-2024</a:t>
            </a:r>
            <a:endParaRPr sz="4100">
              <a:solidFill>
                <a:srgbClr val="980000"/>
              </a:solidFill>
            </a:endParaRPr>
          </a:p>
          <a:p>
            <a:pPr indent="0" lvl="0" marL="0" rtl="0" algn="ctr">
              <a:lnSpc>
                <a:spcPct val="100000"/>
              </a:lnSpc>
              <a:spcBef>
                <a:spcPts val="0"/>
              </a:spcBef>
              <a:spcAft>
                <a:spcPts val="0"/>
              </a:spcAft>
              <a:buSzPts val="2800"/>
              <a:buNone/>
            </a:pPr>
            <a:r>
              <a:t/>
            </a:r>
            <a:endParaRPr>
              <a:solidFill>
                <a:srgbClr val="980000"/>
              </a:solidFill>
            </a:endParaRPr>
          </a:p>
        </p:txBody>
      </p:sp>
      <p:pic>
        <p:nvPicPr>
          <p:cNvPr id="57" name="Google Shape;57;p13"/>
          <p:cNvPicPr preferRelativeResize="0"/>
          <p:nvPr/>
        </p:nvPicPr>
        <p:blipFill>
          <a:blip r:embed="rId3">
            <a:alphaModFix/>
          </a:blip>
          <a:stretch>
            <a:fillRect/>
          </a:stretch>
        </p:blipFill>
        <p:spPr>
          <a:xfrm>
            <a:off x="3547625" y="3922648"/>
            <a:ext cx="1510150" cy="1036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539025"/>
            <a:ext cx="8520600" cy="930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a:solidFill>
                  <a:srgbClr val="FFFFFF"/>
                </a:solidFill>
              </a:rPr>
              <a:t>Welcome </a:t>
            </a:r>
            <a:r>
              <a:rPr lang="en">
                <a:solidFill>
                  <a:schemeClr val="lt1"/>
                </a:solidFill>
              </a:rPr>
              <a:t>Colonial</a:t>
            </a:r>
            <a:r>
              <a:rPr lang="en">
                <a:solidFill>
                  <a:srgbClr val="FF0000"/>
                </a:solidFill>
              </a:rPr>
              <a:t> </a:t>
            </a:r>
            <a:r>
              <a:rPr lang="en">
                <a:solidFill>
                  <a:schemeClr val="lt1"/>
                </a:solidFill>
              </a:rPr>
              <a:t>Parents</a:t>
            </a:r>
            <a:r>
              <a:rPr lang="en">
                <a:solidFill>
                  <a:srgbClr val="FFFFFF"/>
                </a:solidFill>
              </a:rPr>
              <a:t>!</a:t>
            </a:r>
            <a:endParaRPr>
              <a:solidFill>
                <a:srgbClr val="FFFFFF"/>
              </a:solidFill>
            </a:endParaRPr>
          </a:p>
          <a:p>
            <a:pPr indent="0" lvl="0" marL="0" rtl="0" algn="ctr">
              <a:lnSpc>
                <a:spcPct val="100000"/>
              </a:lnSpc>
              <a:spcBef>
                <a:spcPts val="0"/>
              </a:spcBef>
              <a:spcAft>
                <a:spcPts val="0"/>
              </a:spcAft>
              <a:buSzPts val="2800"/>
              <a:buNone/>
            </a:pPr>
            <a:r>
              <a:rPr lang="en" sz="2200">
                <a:solidFill>
                  <a:srgbClr val="FFFFFF"/>
                </a:solidFill>
              </a:rPr>
              <a:t>Title 1 Information</a:t>
            </a:r>
            <a:endParaRPr sz="2200">
              <a:solidFill>
                <a:srgbClr val="FFFFFF"/>
              </a:solidFill>
            </a:endParaRPr>
          </a:p>
          <a:p>
            <a:pPr indent="0" lvl="0" marL="0" rtl="0" algn="ctr">
              <a:lnSpc>
                <a:spcPct val="100000"/>
              </a:lnSpc>
              <a:spcBef>
                <a:spcPts val="0"/>
              </a:spcBef>
              <a:spcAft>
                <a:spcPts val="0"/>
              </a:spcAft>
              <a:buSzPts val="2800"/>
              <a:buNone/>
            </a:pPr>
            <a:r>
              <a:rPr lang="en" sz="2200">
                <a:solidFill>
                  <a:srgbClr val="FFFFFF"/>
                </a:solidFill>
              </a:rPr>
              <a:t>Lisa Brewington, Principal</a:t>
            </a:r>
            <a:endParaRPr sz="2200">
              <a:solidFill>
                <a:srgbClr val="FFFFFF"/>
              </a:solidFill>
            </a:endParaRPr>
          </a:p>
        </p:txBody>
      </p:sp>
      <p:sp>
        <p:nvSpPr>
          <p:cNvPr id="63" name="Google Shape;63;p14"/>
          <p:cNvSpPr txBox="1"/>
          <p:nvPr>
            <p:ph idx="1" type="body"/>
          </p:nvPr>
        </p:nvSpPr>
        <p:spPr>
          <a:xfrm>
            <a:off x="311700" y="1835075"/>
            <a:ext cx="8520600" cy="2583300"/>
          </a:xfrm>
          <a:prstGeom prst="rect">
            <a:avLst/>
          </a:prstGeom>
          <a:noFill/>
          <a:ln>
            <a:noFill/>
          </a:ln>
        </p:spPr>
        <p:txBody>
          <a:bodyPr anchorCtr="0" anchor="t" bIns="91425" lIns="91425" spcFirstLastPara="1" rIns="91425" wrap="square" tIns="91425">
            <a:noAutofit/>
          </a:bodyPr>
          <a:lstStyle/>
          <a:p>
            <a:pPr indent="-381000" lvl="0" marL="457200" rtl="0" algn="l">
              <a:lnSpc>
                <a:spcPct val="115000"/>
              </a:lnSpc>
              <a:spcBef>
                <a:spcPts val="0"/>
              </a:spcBef>
              <a:spcAft>
                <a:spcPts val="0"/>
              </a:spcAft>
              <a:buClr>
                <a:schemeClr val="lt1"/>
              </a:buClr>
              <a:buSzPts val="2400"/>
              <a:buAutoNum type="arabicPeriod"/>
            </a:pPr>
            <a:r>
              <a:rPr lang="en" sz="2400">
                <a:solidFill>
                  <a:schemeClr val="lt1"/>
                </a:solidFill>
              </a:rPr>
              <a:t>Title 1 Program Overview</a:t>
            </a:r>
            <a:endParaRPr sz="2400">
              <a:solidFill>
                <a:schemeClr val="lt1"/>
              </a:solidFill>
            </a:endParaRPr>
          </a:p>
          <a:p>
            <a:pPr indent="-381000" lvl="0" marL="457200" rtl="0" algn="l">
              <a:lnSpc>
                <a:spcPct val="115000"/>
              </a:lnSpc>
              <a:spcBef>
                <a:spcPts val="0"/>
              </a:spcBef>
              <a:spcAft>
                <a:spcPts val="0"/>
              </a:spcAft>
              <a:buClr>
                <a:schemeClr val="lt1"/>
              </a:buClr>
              <a:buSzPts val="2400"/>
              <a:buAutoNum type="arabicPeriod"/>
            </a:pPr>
            <a:r>
              <a:rPr lang="en" sz="2400">
                <a:solidFill>
                  <a:schemeClr val="lt1"/>
                </a:solidFill>
              </a:rPr>
              <a:t>Parent’s Rights</a:t>
            </a:r>
            <a:endParaRPr sz="2400">
              <a:solidFill>
                <a:schemeClr val="lt1"/>
              </a:solidFill>
            </a:endParaRPr>
          </a:p>
          <a:p>
            <a:pPr indent="-381000" lvl="0" marL="457200" rtl="0" algn="l">
              <a:lnSpc>
                <a:spcPct val="115000"/>
              </a:lnSpc>
              <a:spcBef>
                <a:spcPts val="0"/>
              </a:spcBef>
              <a:spcAft>
                <a:spcPts val="0"/>
              </a:spcAft>
              <a:buClr>
                <a:schemeClr val="lt1"/>
              </a:buClr>
              <a:buSzPts val="2400"/>
              <a:buAutoNum type="arabicPeriod"/>
            </a:pPr>
            <a:r>
              <a:rPr lang="en" sz="2400">
                <a:solidFill>
                  <a:schemeClr val="lt1"/>
                </a:solidFill>
              </a:rPr>
              <a:t>Parent Involvement Policies (School and District Level)</a:t>
            </a:r>
            <a:endParaRPr sz="2400">
              <a:solidFill>
                <a:schemeClr val="lt1"/>
              </a:solidFill>
            </a:endParaRPr>
          </a:p>
          <a:p>
            <a:pPr indent="-381000" lvl="0" marL="457200" rtl="0" algn="l">
              <a:lnSpc>
                <a:spcPct val="115000"/>
              </a:lnSpc>
              <a:spcBef>
                <a:spcPts val="0"/>
              </a:spcBef>
              <a:spcAft>
                <a:spcPts val="0"/>
              </a:spcAft>
              <a:buClr>
                <a:schemeClr val="lt1"/>
              </a:buClr>
              <a:buSzPts val="2400"/>
              <a:buAutoNum type="arabicPeriod"/>
            </a:pPr>
            <a:r>
              <a:rPr lang="en" sz="2400">
                <a:solidFill>
                  <a:schemeClr val="lt1"/>
                </a:solidFill>
              </a:rPr>
              <a:t>Parent- School Compacts</a:t>
            </a:r>
            <a:endParaRPr sz="2400">
              <a:solidFill>
                <a:schemeClr val="lt1"/>
              </a:solidFill>
            </a:endParaRPr>
          </a:p>
          <a:p>
            <a:pPr indent="-381000" lvl="0" marL="457200" rtl="0" algn="l">
              <a:lnSpc>
                <a:spcPct val="115000"/>
              </a:lnSpc>
              <a:spcBef>
                <a:spcPts val="0"/>
              </a:spcBef>
              <a:spcAft>
                <a:spcPts val="0"/>
              </a:spcAft>
              <a:buClr>
                <a:schemeClr val="lt1"/>
              </a:buClr>
              <a:buSzPts val="2400"/>
              <a:buAutoNum type="arabicPeriod"/>
            </a:pPr>
            <a:r>
              <a:rPr lang="en" sz="2400">
                <a:solidFill>
                  <a:schemeClr val="lt1"/>
                </a:solidFill>
              </a:rPr>
              <a:t>School Responsibilities</a:t>
            </a:r>
            <a:endParaRPr sz="2400">
              <a:solidFill>
                <a:schemeClr val="lt1"/>
              </a:solidFill>
            </a:endParaRPr>
          </a:p>
          <a:p>
            <a:pPr indent="-381000" lvl="0" marL="457200" rtl="0" algn="l">
              <a:lnSpc>
                <a:spcPct val="115000"/>
              </a:lnSpc>
              <a:spcBef>
                <a:spcPts val="0"/>
              </a:spcBef>
              <a:spcAft>
                <a:spcPts val="0"/>
              </a:spcAft>
              <a:buClr>
                <a:schemeClr val="lt1"/>
              </a:buClr>
              <a:buSzPts val="2400"/>
              <a:buAutoNum type="arabicPeriod"/>
            </a:pPr>
            <a:r>
              <a:rPr lang="en" sz="2400">
                <a:solidFill>
                  <a:schemeClr val="lt1"/>
                </a:solidFill>
              </a:rPr>
              <a:t>Questions and Feedback</a:t>
            </a:r>
            <a:endParaRPr sz="2400">
              <a:solidFill>
                <a:schemeClr val="lt1"/>
              </a:solidFill>
            </a:endParaRPr>
          </a:p>
          <a:p>
            <a:pPr indent="0" lvl="0" marL="0" rtl="0" algn="l">
              <a:lnSpc>
                <a:spcPct val="115000"/>
              </a:lnSpc>
              <a:spcBef>
                <a:spcPts val="1600"/>
              </a:spcBef>
              <a:spcAft>
                <a:spcPts val="0"/>
              </a:spcAft>
              <a:buSzPts val="1800"/>
              <a:buNone/>
            </a:pPr>
            <a:r>
              <a:t/>
            </a:r>
            <a:endParaRPr sz="2000"/>
          </a:p>
          <a:p>
            <a:pPr indent="0" lvl="0" marL="0" rtl="0" algn="l">
              <a:lnSpc>
                <a:spcPct val="115000"/>
              </a:lnSpc>
              <a:spcBef>
                <a:spcPts val="1600"/>
              </a:spcBef>
              <a:spcAft>
                <a:spcPts val="1600"/>
              </a:spcAft>
              <a:buSzPts val="1800"/>
              <a:buNone/>
            </a:pPr>
            <a:r>
              <a:t/>
            </a:r>
            <a:endParaRPr sz="1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539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rPr>
              <a:t>Title 1 Program Overview</a:t>
            </a:r>
            <a:endParaRPr>
              <a:solidFill>
                <a:srgbClr val="FFFFFF"/>
              </a:solidFill>
            </a:endParaRPr>
          </a:p>
        </p:txBody>
      </p:sp>
      <p:sp>
        <p:nvSpPr>
          <p:cNvPr id="69" name="Google Shape;69;p15"/>
          <p:cNvSpPr txBox="1"/>
          <p:nvPr>
            <p:ph idx="1" type="body"/>
          </p:nvPr>
        </p:nvSpPr>
        <p:spPr>
          <a:xfrm>
            <a:off x="311700" y="1039725"/>
            <a:ext cx="8520600" cy="3117600"/>
          </a:xfrm>
          <a:prstGeom prst="rect">
            <a:avLst/>
          </a:prstGeom>
          <a:noFill/>
          <a:ln>
            <a:noFill/>
          </a:ln>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chemeClr val="lt1"/>
              </a:buClr>
              <a:buSzPts val="1700"/>
              <a:buFont typeface="Roboto Slab"/>
              <a:buAutoNum type="arabicPeriod"/>
            </a:pPr>
            <a:r>
              <a:rPr lang="en" sz="1700">
                <a:solidFill>
                  <a:schemeClr val="lt1"/>
                </a:solidFill>
                <a:latin typeface="Roboto Slab"/>
                <a:ea typeface="Roboto Slab"/>
                <a:cs typeface="Roboto Slab"/>
                <a:sym typeface="Roboto Slab"/>
              </a:rPr>
              <a:t>Title I, a part of the Elementary and Secondary Education Act (ESEA) first enacted in 1965, is a federally funded program that was reauthorized by the No Child Left Behind (NCLB) Act of 2001 and then again by the Every Student Succeeds Act (ESSA) of 2015</a:t>
            </a:r>
            <a:endParaRPr sz="1700">
              <a:solidFill>
                <a:schemeClr val="lt1"/>
              </a:solidFill>
              <a:latin typeface="Roboto Slab"/>
              <a:ea typeface="Roboto Slab"/>
              <a:cs typeface="Roboto Slab"/>
              <a:sym typeface="Roboto Slab"/>
            </a:endParaRPr>
          </a:p>
          <a:p>
            <a:pPr indent="-336550" lvl="0" marL="457200" rtl="0" algn="l">
              <a:lnSpc>
                <a:spcPct val="115000"/>
              </a:lnSpc>
              <a:spcBef>
                <a:spcPts val="0"/>
              </a:spcBef>
              <a:spcAft>
                <a:spcPts val="0"/>
              </a:spcAft>
              <a:buClr>
                <a:schemeClr val="lt1"/>
              </a:buClr>
              <a:buSzPts val="1700"/>
              <a:buFont typeface="Roboto Slab"/>
              <a:buAutoNum type="arabicPeriod"/>
            </a:pPr>
            <a:r>
              <a:rPr lang="en" sz="1700">
                <a:solidFill>
                  <a:schemeClr val="lt1"/>
                </a:solidFill>
                <a:latin typeface="Roboto Slab"/>
                <a:ea typeface="Roboto Slab"/>
                <a:cs typeface="Roboto Slab"/>
                <a:sym typeface="Roboto Slab"/>
              </a:rPr>
              <a:t>It is the </a:t>
            </a:r>
            <a:r>
              <a:rPr lang="en" sz="1700">
                <a:solidFill>
                  <a:schemeClr val="accent6"/>
                </a:solidFill>
                <a:latin typeface="Roboto Slab"/>
                <a:ea typeface="Roboto Slab"/>
                <a:cs typeface="Roboto Slab"/>
                <a:sym typeface="Roboto Slab"/>
              </a:rPr>
              <a:t>largest</a:t>
            </a:r>
            <a:r>
              <a:rPr lang="en" sz="1700">
                <a:solidFill>
                  <a:schemeClr val="lt1"/>
                </a:solidFill>
                <a:latin typeface="Roboto Slab"/>
                <a:ea typeface="Roboto Slab"/>
                <a:cs typeface="Roboto Slab"/>
                <a:sym typeface="Roboto Slab"/>
              </a:rPr>
              <a:t> federal education funding program for schools. </a:t>
            </a:r>
            <a:endParaRPr sz="1700">
              <a:solidFill>
                <a:schemeClr val="lt1"/>
              </a:solidFill>
              <a:latin typeface="Roboto Slab"/>
              <a:ea typeface="Roboto Slab"/>
              <a:cs typeface="Roboto Slab"/>
              <a:sym typeface="Roboto Slab"/>
            </a:endParaRPr>
          </a:p>
          <a:p>
            <a:pPr indent="-336550" lvl="0" marL="457200" rtl="0" algn="l">
              <a:lnSpc>
                <a:spcPct val="115000"/>
              </a:lnSpc>
              <a:spcBef>
                <a:spcPts val="0"/>
              </a:spcBef>
              <a:spcAft>
                <a:spcPts val="0"/>
              </a:spcAft>
              <a:buClr>
                <a:schemeClr val="lt1"/>
              </a:buClr>
              <a:buSzPts val="1700"/>
              <a:buFont typeface="Roboto Slab"/>
              <a:buAutoNum type="arabicPeriod"/>
            </a:pPr>
            <a:r>
              <a:rPr lang="en" sz="1700">
                <a:solidFill>
                  <a:schemeClr val="lt1"/>
                </a:solidFill>
                <a:latin typeface="Roboto Slab"/>
                <a:ea typeface="Roboto Slab"/>
                <a:cs typeface="Roboto Slab"/>
                <a:sym typeface="Roboto Slab"/>
              </a:rPr>
              <a:t>It provides funding for schools to help </a:t>
            </a:r>
            <a:r>
              <a:rPr lang="en" sz="1700">
                <a:solidFill>
                  <a:schemeClr val="accent6"/>
                </a:solidFill>
                <a:latin typeface="Roboto Slab"/>
                <a:ea typeface="Roboto Slab"/>
                <a:cs typeface="Roboto Slab"/>
                <a:sym typeface="Roboto Slab"/>
              </a:rPr>
              <a:t>all</a:t>
            </a:r>
            <a:r>
              <a:rPr lang="en" sz="1700">
                <a:solidFill>
                  <a:schemeClr val="lt1"/>
                </a:solidFill>
                <a:latin typeface="Roboto Slab"/>
                <a:ea typeface="Roboto Slab"/>
                <a:cs typeface="Roboto Slab"/>
                <a:sym typeface="Roboto Slab"/>
              </a:rPr>
              <a:t> students who are behind academically or at risk of falling behind to meet our state's academic content and performance standards. </a:t>
            </a:r>
            <a:endParaRPr sz="1700">
              <a:solidFill>
                <a:schemeClr val="lt1"/>
              </a:solidFill>
              <a:latin typeface="Roboto Slab"/>
              <a:ea typeface="Roboto Slab"/>
              <a:cs typeface="Roboto Slab"/>
              <a:sym typeface="Roboto Slab"/>
            </a:endParaRPr>
          </a:p>
          <a:p>
            <a:pPr indent="-336550" lvl="0" marL="457200" rtl="0" algn="l">
              <a:lnSpc>
                <a:spcPct val="115000"/>
              </a:lnSpc>
              <a:spcBef>
                <a:spcPts val="0"/>
              </a:spcBef>
              <a:spcAft>
                <a:spcPts val="0"/>
              </a:spcAft>
              <a:buClr>
                <a:schemeClr val="lt1"/>
              </a:buClr>
              <a:buSzPts val="1700"/>
              <a:buFont typeface="Roboto Slab"/>
              <a:buAutoNum type="arabicPeriod"/>
            </a:pPr>
            <a:r>
              <a:rPr lang="en" sz="1700">
                <a:solidFill>
                  <a:schemeClr val="lt1"/>
                </a:solidFill>
                <a:latin typeface="Roboto Slab"/>
                <a:ea typeface="Roboto Slab"/>
                <a:cs typeface="Roboto Slab"/>
                <a:sym typeface="Roboto Slab"/>
              </a:rPr>
              <a:t>Schools </a:t>
            </a:r>
            <a:r>
              <a:rPr lang="en" sz="1700">
                <a:solidFill>
                  <a:schemeClr val="accent6"/>
                </a:solidFill>
                <a:latin typeface="Roboto Slab"/>
                <a:ea typeface="Roboto Slab"/>
                <a:cs typeface="Roboto Slab"/>
                <a:sym typeface="Roboto Slab"/>
              </a:rPr>
              <a:t>qualify</a:t>
            </a:r>
            <a:r>
              <a:rPr lang="en" sz="1700">
                <a:solidFill>
                  <a:schemeClr val="lt1"/>
                </a:solidFill>
                <a:latin typeface="Roboto Slab"/>
                <a:ea typeface="Roboto Slab"/>
                <a:cs typeface="Roboto Slab"/>
                <a:sym typeface="Roboto Slab"/>
              </a:rPr>
              <a:t> for Title I funds based on the percentage of their students who meet the “economic need” target as determined by the Delaware Department of Health and Human Services (DHSS). </a:t>
            </a:r>
            <a:endParaRPr sz="1700">
              <a:solidFill>
                <a:schemeClr val="lt1"/>
              </a:solidFill>
              <a:latin typeface="Roboto Slab"/>
              <a:ea typeface="Roboto Slab"/>
              <a:cs typeface="Roboto Slab"/>
              <a:sym typeface="Roboto Slab"/>
            </a:endParaRPr>
          </a:p>
          <a:p>
            <a:pPr indent="0" lvl="0" marL="0" rtl="0" algn="l">
              <a:lnSpc>
                <a:spcPct val="115000"/>
              </a:lnSpc>
              <a:spcBef>
                <a:spcPts val="1600"/>
              </a:spcBef>
              <a:spcAft>
                <a:spcPts val="0"/>
              </a:spcAft>
              <a:buSzPts val="1800"/>
              <a:buNone/>
            </a:pPr>
            <a:r>
              <a:t/>
            </a:r>
            <a:endParaRPr sz="1300">
              <a:latin typeface="Roboto Slab"/>
              <a:ea typeface="Roboto Slab"/>
              <a:cs typeface="Roboto Slab"/>
              <a:sym typeface="Roboto Slab"/>
            </a:endParaRPr>
          </a:p>
          <a:p>
            <a:pPr indent="0" lvl="0" marL="0" rtl="0" algn="l">
              <a:lnSpc>
                <a:spcPct val="115000"/>
              </a:lnSpc>
              <a:spcBef>
                <a:spcPts val="1600"/>
              </a:spcBef>
              <a:spcAft>
                <a:spcPts val="1600"/>
              </a:spcAft>
              <a:buSzPts val="1800"/>
              <a:buNone/>
            </a:pPr>
            <a:r>
              <a:t/>
            </a:r>
            <a:endParaRPr sz="1100">
              <a:latin typeface="Roboto Slab"/>
              <a:ea typeface="Roboto Slab"/>
              <a:cs typeface="Roboto Slab"/>
              <a:sym typeface="Roboto Sla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7077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rPr>
              <a:t>Title 1 Program Overview Continued </a:t>
            </a:r>
            <a:endParaRPr>
              <a:solidFill>
                <a:srgbClr val="FFFFFF"/>
              </a:solidFill>
            </a:endParaRPr>
          </a:p>
        </p:txBody>
      </p:sp>
      <p:sp>
        <p:nvSpPr>
          <p:cNvPr id="75" name="Google Shape;75;p16"/>
          <p:cNvSpPr txBox="1"/>
          <p:nvPr>
            <p:ph idx="1" type="body"/>
          </p:nvPr>
        </p:nvSpPr>
        <p:spPr>
          <a:xfrm>
            <a:off x="257975" y="923725"/>
            <a:ext cx="8520600" cy="378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600"/>
              </a:spcBef>
              <a:spcAft>
                <a:spcPts val="0"/>
              </a:spcAft>
              <a:buSzPts val="1800"/>
              <a:buNone/>
            </a:pPr>
            <a:r>
              <a:rPr lang="en">
                <a:solidFill>
                  <a:schemeClr val="lt1"/>
                </a:solidFill>
                <a:latin typeface="Roboto Slab"/>
                <a:ea typeface="Roboto Slab"/>
                <a:cs typeface="Roboto Slab"/>
                <a:sym typeface="Roboto Slab"/>
              </a:rPr>
              <a:t>5. Being a Title I school means the school receives federal funding to </a:t>
            </a:r>
            <a:r>
              <a:rPr lang="en" u="sng">
                <a:solidFill>
                  <a:schemeClr val="accent6"/>
                </a:solidFill>
                <a:latin typeface="Roboto Slab"/>
                <a:ea typeface="Roboto Slab"/>
                <a:cs typeface="Roboto Slab"/>
                <a:sym typeface="Roboto Slab"/>
              </a:rPr>
              <a:t>supplement</a:t>
            </a:r>
            <a:r>
              <a:rPr lang="en">
                <a:solidFill>
                  <a:schemeClr val="accent6"/>
                </a:solidFill>
                <a:latin typeface="Roboto Slab"/>
                <a:ea typeface="Roboto Slab"/>
                <a:cs typeface="Roboto Slab"/>
                <a:sym typeface="Roboto Slab"/>
              </a:rPr>
              <a:t> </a:t>
            </a:r>
            <a:r>
              <a:rPr lang="en">
                <a:solidFill>
                  <a:schemeClr val="lt1"/>
                </a:solidFill>
                <a:latin typeface="Roboto Slab"/>
                <a:ea typeface="Roboto Slab"/>
                <a:cs typeface="Roboto Slab"/>
                <a:sym typeface="Roboto Slab"/>
              </a:rPr>
              <a:t>the school’s existing programs. These funds are used for… </a:t>
            </a:r>
            <a:endParaRPr>
              <a:solidFill>
                <a:schemeClr val="lt1"/>
              </a:solidFill>
              <a:latin typeface="Roboto Slab"/>
              <a:ea typeface="Roboto Slab"/>
              <a:cs typeface="Roboto Slab"/>
              <a:sym typeface="Roboto Slab"/>
            </a:endParaRPr>
          </a:p>
          <a:p>
            <a:pPr indent="0" lvl="0" marL="0" rtl="0" algn="l">
              <a:lnSpc>
                <a:spcPct val="115000"/>
              </a:lnSpc>
              <a:spcBef>
                <a:spcPts val="1600"/>
              </a:spcBef>
              <a:spcAft>
                <a:spcPts val="0"/>
              </a:spcAft>
              <a:buSzPts val="1800"/>
              <a:buNone/>
            </a:pPr>
            <a:r>
              <a:rPr lang="en">
                <a:solidFill>
                  <a:schemeClr val="lt1"/>
                </a:solidFill>
                <a:latin typeface="Roboto Slab"/>
                <a:ea typeface="Roboto Slab"/>
                <a:cs typeface="Roboto Slab"/>
                <a:sym typeface="Roboto Slab"/>
              </a:rPr>
              <a:t>– Identifying students experiencing academic difficulties and providing timely assistance to help these students meet the State’s challenging content standards.</a:t>
            </a:r>
            <a:endParaRPr>
              <a:solidFill>
                <a:schemeClr val="lt1"/>
              </a:solidFill>
              <a:latin typeface="Roboto Slab"/>
              <a:ea typeface="Roboto Slab"/>
              <a:cs typeface="Roboto Slab"/>
              <a:sym typeface="Roboto Slab"/>
            </a:endParaRPr>
          </a:p>
          <a:p>
            <a:pPr indent="0" lvl="0" marL="0" rtl="0" algn="l">
              <a:lnSpc>
                <a:spcPct val="115000"/>
              </a:lnSpc>
              <a:spcBef>
                <a:spcPts val="1600"/>
              </a:spcBef>
              <a:spcAft>
                <a:spcPts val="0"/>
              </a:spcAft>
              <a:buSzPts val="1800"/>
              <a:buNone/>
            </a:pPr>
            <a:r>
              <a:rPr lang="en">
                <a:solidFill>
                  <a:schemeClr val="lt1"/>
                </a:solidFill>
                <a:latin typeface="Roboto Slab"/>
                <a:ea typeface="Roboto Slab"/>
                <a:cs typeface="Roboto Slab"/>
                <a:sym typeface="Roboto Slab"/>
              </a:rPr>
              <a:t> – Purchasing supplemental staff/programs/materials/supplies </a:t>
            </a:r>
            <a:endParaRPr>
              <a:solidFill>
                <a:schemeClr val="lt1"/>
              </a:solidFill>
              <a:latin typeface="Roboto Slab"/>
              <a:ea typeface="Roboto Slab"/>
              <a:cs typeface="Roboto Slab"/>
              <a:sym typeface="Roboto Slab"/>
            </a:endParaRPr>
          </a:p>
          <a:p>
            <a:pPr indent="0" lvl="0" marL="0" rtl="0" algn="l">
              <a:lnSpc>
                <a:spcPct val="115000"/>
              </a:lnSpc>
              <a:spcBef>
                <a:spcPts val="1600"/>
              </a:spcBef>
              <a:spcAft>
                <a:spcPts val="1600"/>
              </a:spcAft>
              <a:buSzPts val="1800"/>
              <a:buNone/>
            </a:pPr>
            <a:r>
              <a:rPr lang="en">
                <a:solidFill>
                  <a:schemeClr val="lt1"/>
                </a:solidFill>
                <a:latin typeface="Roboto Slab"/>
                <a:ea typeface="Roboto Slab"/>
                <a:cs typeface="Roboto Slab"/>
                <a:sym typeface="Roboto Slab"/>
              </a:rPr>
              <a:t>– Conducting Parental Involvement meetings/trainings/activities (like this one) which improves communication between schools and families </a:t>
            </a:r>
            <a:r>
              <a:rPr lang="en">
                <a:solidFill>
                  <a:schemeClr val="accent6"/>
                </a:solidFill>
                <a:latin typeface="Roboto Slab"/>
                <a:ea typeface="Roboto Slab"/>
                <a:cs typeface="Roboto Slab"/>
                <a:sym typeface="Roboto Slab"/>
              </a:rPr>
              <a:t>and</a:t>
            </a:r>
            <a:r>
              <a:rPr lang="en">
                <a:solidFill>
                  <a:schemeClr val="lt1"/>
                </a:solidFill>
                <a:latin typeface="Roboto Slab"/>
                <a:ea typeface="Roboto Slab"/>
                <a:cs typeface="Roboto Slab"/>
                <a:sym typeface="Roboto Slab"/>
              </a:rPr>
              <a:t> allows parents to be part of decision making processes at the school and district levels.</a:t>
            </a:r>
            <a:endParaRPr>
              <a:solidFill>
                <a:schemeClr val="lt1"/>
              </a:solidFill>
              <a:latin typeface="Roboto Slab"/>
              <a:ea typeface="Roboto Slab"/>
              <a:cs typeface="Roboto Slab"/>
              <a:sym typeface="Roboto Slab"/>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rPr>
              <a:t>Title 1 Parent Rights</a:t>
            </a:r>
            <a:endParaRPr>
              <a:solidFill>
                <a:srgbClr val="FFFFFF"/>
              </a:solidFill>
            </a:endParaRPr>
          </a:p>
        </p:txBody>
      </p:sp>
      <p:sp>
        <p:nvSpPr>
          <p:cNvPr id="81" name="Google Shape;81;p17"/>
          <p:cNvSpPr txBox="1"/>
          <p:nvPr>
            <p:ph idx="1" type="body"/>
          </p:nvPr>
        </p:nvSpPr>
        <p:spPr>
          <a:xfrm>
            <a:off x="311700" y="949600"/>
            <a:ext cx="8520600" cy="402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a:solidFill>
                  <a:schemeClr val="lt1"/>
                </a:solidFill>
                <a:latin typeface="Roboto Slab"/>
                <a:ea typeface="Roboto Slab"/>
                <a:cs typeface="Roboto Slab"/>
                <a:sym typeface="Roboto Slab"/>
              </a:rPr>
              <a:t>As a parent of a student attending a Title 1 school, Federal regulations provides you with the right to:</a:t>
            </a:r>
            <a:endParaRPr>
              <a:solidFill>
                <a:schemeClr val="lt1"/>
              </a:solidFill>
              <a:latin typeface="Roboto Slab"/>
              <a:ea typeface="Roboto Slab"/>
              <a:cs typeface="Roboto Slab"/>
              <a:sym typeface="Roboto Slab"/>
            </a:endParaRPr>
          </a:p>
          <a:p>
            <a:pPr indent="-336550" lvl="0" marL="457200" rtl="0" algn="l">
              <a:lnSpc>
                <a:spcPct val="115000"/>
              </a:lnSpc>
              <a:spcBef>
                <a:spcPts val="1600"/>
              </a:spcBef>
              <a:spcAft>
                <a:spcPts val="0"/>
              </a:spcAft>
              <a:buClr>
                <a:schemeClr val="lt1"/>
              </a:buClr>
              <a:buSzPts val="1700"/>
              <a:buFont typeface="Roboto Slab"/>
              <a:buChar char="●"/>
            </a:pPr>
            <a:r>
              <a:rPr lang="en" sz="1700">
                <a:solidFill>
                  <a:schemeClr val="lt1"/>
                </a:solidFill>
                <a:latin typeface="Roboto Slab"/>
                <a:ea typeface="Roboto Slab"/>
                <a:cs typeface="Roboto Slab"/>
                <a:sym typeface="Roboto Slab"/>
              </a:rPr>
              <a:t>Obtain certain information on the professional qualifications of your child’s classroom teacher and paraprofessional providing services to your child.</a:t>
            </a:r>
            <a:endParaRPr sz="1700">
              <a:solidFill>
                <a:schemeClr val="lt1"/>
              </a:solidFill>
              <a:latin typeface="Roboto Slab"/>
              <a:ea typeface="Roboto Slab"/>
              <a:cs typeface="Roboto Slab"/>
              <a:sym typeface="Roboto Slab"/>
            </a:endParaRPr>
          </a:p>
          <a:p>
            <a:pPr indent="-336550" lvl="0" marL="457200" rtl="0" algn="l">
              <a:lnSpc>
                <a:spcPct val="115000"/>
              </a:lnSpc>
              <a:spcBef>
                <a:spcPts val="0"/>
              </a:spcBef>
              <a:spcAft>
                <a:spcPts val="0"/>
              </a:spcAft>
              <a:buClr>
                <a:schemeClr val="lt1"/>
              </a:buClr>
              <a:buSzPts val="1700"/>
              <a:buFont typeface="Roboto Slab"/>
              <a:buChar char="●"/>
            </a:pPr>
            <a:r>
              <a:rPr lang="en" sz="1700">
                <a:solidFill>
                  <a:schemeClr val="lt1"/>
                </a:solidFill>
                <a:latin typeface="Roboto Slab"/>
                <a:ea typeface="Roboto Slab"/>
                <a:cs typeface="Roboto Slab"/>
                <a:sym typeface="Roboto Slab"/>
              </a:rPr>
              <a:t>Schedule regular meetings with your children’s teachers or school administrators.</a:t>
            </a:r>
            <a:endParaRPr sz="1700">
              <a:solidFill>
                <a:schemeClr val="lt1"/>
              </a:solidFill>
              <a:latin typeface="Roboto Slab"/>
              <a:ea typeface="Roboto Slab"/>
              <a:cs typeface="Roboto Slab"/>
              <a:sym typeface="Roboto Slab"/>
            </a:endParaRPr>
          </a:p>
          <a:p>
            <a:pPr indent="-336550" lvl="0" marL="457200" rtl="0" algn="l">
              <a:lnSpc>
                <a:spcPct val="115000"/>
              </a:lnSpc>
              <a:spcBef>
                <a:spcPts val="0"/>
              </a:spcBef>
              <a:spcAft>
                <a:spcPts val="0"/>
              </a:spcAft>
              <a:buClr>
                <a:schemeClr val="lt1"/>
              </a:buClr>
              <a:buSzPts val="1700"/>
              <a:buFont typeface="Roboto Slab"/>
              <a:buChar char="●"/>
            </a:pPr>
            <a:r>
              <a:rPr lang="en" sz="1700">
                <a:solidFill>
                  <a:schemeClr val="lt1"/>
                </a:solidFill>
                <a:latin typeface="Roboto Slab"/>
                <a:ea typeface="Roboto Slab"/>
                <a:cs typeface="Roboto Slab"/>
                <a:sym typeface="Roboto Slab"/>
              </a:rPr>
              <a:t>Obtain information on the level of achievement of your child on each state academic assessment.</a:t>
            </a:r>
            <a:endParaRPr sz="1700">
              <a:solidFill>
                <a:schemeClr val="lt1"/>
              </a:solidFill>
              <a:latin typeface="Roboto Slab"/>
              <a:ea typeface="Roboto Slab"/>
              <a:cs typeface="Roboto Slab"/>
              <a:sym typeface="Roboto Slab"/>
            </a:endParaRPr>
          </a:p>
          <a:p>
            <a:pPr indent="-336550" lvl="0" marL="457200" rtl="0" algn="l">
              <a:lnSpc>
                <a:spcPct val="115000"/>
              </a:lnSpc>
              <a:spcBef>
                <a:spcPts val="0"/>
              </a:spcBef>
              <a:spcAft>
                <a:spcPts val="0"/>
              </a:spcAft>
              <a:buClr>
                <a:schemeClr val="lt1"/>
              </a:buClr>
              <a:buSzPts val="1700"/>
              <a:buFont typeface="Roboto Slab"/>
              <a:buChar char="●"/>
            </a:pPr>
            <a:r>
              <a:rPr lang="en" sz="1700">
                <a:solidFill>
                  <a:schemeClr val="lt1"/>
                </a:solidFill>
                <a:latin typeface="Roboto Slab"/>
                <a:ea typeface="Roboto Slab"/>
                <a:cs typeface="Roboto Slab"/>
                <a:sym typeface="Roboto Slab"/>
              </a:rPr>
              <a:t>Be involved in the development of your schools Parental Involvement Plan, Parent-School Compact, and School Success Plan (SSP)</a:t>
            </a:r>
            <a:endParaRPr sz="1700">
              <a:solidFill>
                <a:schemeClr val="lt1"/>
              </a:solidFill>
              <a:latin typeface="Roboto Slab"/>
              <a:ea typeface="Roboto Slab"/>
              <a:cs typeface="Roboto Slab"/>
              <a:sym typeface="Roboto Slab"/>
            </a:endParaRPr>
          </a:p>
          <a:p>
            <a:pPr indent="-336550" lvl="0" marL="457200" rtl="0" algn="l">
              <a:lnSpc>
                <a:spcPct val="115000"/>
              </a:lnSpc>
              <a:spcBef>
                <a:spcPts val="0"/>
              </a:spcBef>
              <a:spcAft>
                <a:spcPts val="0"/>
              </a:spcAft>
              <a:buClr>
                <a:schemeClr val="lt1"/>
              </a:buClr>
              <a:buSzPts val="1700"/>
              <a:buFont typeface="Roboto Slab"/>
              <a:buChar char="●"/>
            </a:pPr>
            <a:r>
              <a:rPr lang="en" sz="1700">
                <a:solidFill>
                  <a:schemeClr val="lt1"/>
                </a:solidFill>
                <a:latin typeface="Roboto Slab"/>
                <a:ea typeface="Roboto Slab"/>
                <a:cs typeface="Roboto Slab"/>
                <a:sym typeface="Roboto Slab"/>
              </a:rPr>
              <a:t>File a complaint to the State of Delaware Department of Education (DDOE) if you believe we are violating ESEA Title 1 Federal law or regulations.</a:t>
            </a:r>
            <a:endParaRPr sz="1700">
              <a:solidFill>
                <a:schemeClr val="lt1"/>
              </a:solidFill>
              <a:latin typeface="Roboto Slab"/>
              <a:ea typeface="Roboto Slab"/>
              <a:cs typeface="Roboto Slab"/>
              <a:sym typeface="Roboto Slab"/>
            </a:endParaRPr>
          </a:p>
          <a:p>
            <a:pPr indent="0" lvl="0" marL="0" rtl="0" algn="l">
              <a:lnSpc>
                <a:spcPct val="115000"/>
              </a:lnSpc>
              <a:spcBef>
                <a:spcPts val="300"/>
              </a:spcBef>
              <a:spcAft>
                <a:spcPts val="0"/>
              </a:spcAft>
              <a:buSzPts val="1100"/>
              <a:buNone/>
            </a:pPr>
            <a:r>
              <a:t/>
            </a:r>
            <a:endParaRPr>
              <a:solidFill>
                <a:schemeClr val="lt1"/>
              </a:solidFill>
              <a:latin typeface="Roboto Slab"/>
              <a:ea typeface="Roboto Slab"/>
              <a:cs typeface="Roboto Slab"/>
              <a:sym typeface="Roboto Slab"/>
            </a:endParaRPr>
          </a:p>
          <a:p>
            <a:pPr indent="0" lvl="0" marL="0" rtl="0" algn="l">
              <a:lnSpc>
                <a:spcPct val="115000"/>
              </a:lnSpc>
              <a:spcBef>
                <a:spcPts val="300"/>
              </a:spcBef>
              <a:spcAft>
                <a:spcPts val="0"/>
              </a:spcAft>
              <a:buClr>
                <a:schemeClr val="dk1"/>
              </a:buClr>
              <a:buSzPts val="1100"/>
              <a:buFont typeface="Arial"/>
              <a:buNone/>
            </a:pPr>
            <a:r>
              <a:t/>
            </a:r>
            <a:endParaRPr>
              <a:solidFill>
                <a:schemeClr val="lt1"/>
              </a:solidFill>
              <a:latin typeface="Roboto Slab"/>
              <a:ea typeface="Roboto Slab"/>
              <a:cs typeface="Roboto Slab"/>
              <a:sym typeface="Roboto Slab"/>
            </a:endParaRPr>
          </a:p>
          <a:p>
            <a:pPr indent="0" lvl="0" marL="0" rtl="0" algn="l">
              <a:lnSpc>
                <a:spcPct val="100000"/>
              </a:lnSpc>
              <a:spcBef>
                <a:spcPts val="0"/>
              </a:spcBef>
              <a:spcAft>
                <a:spcPts val="1600"/>
              </a:spcAft>
              <a:buSzPts val="1800"/>
              <a:buNone/>
            </a:pPr>
            <a:r>
              <a:t/>
            </a:r>
            <a:endParaRPr>
              <a:solidFill>
                <a:schemeClr val="lt1"/>
              </a:solidFill>
              <a:latin typeface="Roboto Slab"/>
              <a:ea typeface="Roboto Slab"/>
              <a:cs typeface="Roboto Slab"/>
              <a:sym typeface="Roboto Slab"/>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rPr>
              <a:t>Title 1 Parent Involvement Plans</a:t>
            </a:r>
            <a:endParaRPr>
              <a:solidFill>
                <a:srgbClr val="FFFFFF"/>
              </a:solidFill>
            </a:endParaRPr>
          </a:p>
        </p:txBody>
      </p:sp>
      <p:sp>
        <p:nvSpPr>
          <p:cNvPr id="87" name="Google Shape;87;p18"/>
          <p:cNvSpPr txBox="1"/>
          <p:nvPr>
            <p:ph idx="1" type="body"/>
          </p:nvPr>
        </p:nvSpPr>
        <p:spPr>
          <a:xfrm>
            <a:off x="311700" y="1017725"/>
            <a:ext cx="8520600" cy="378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a:solidFill>
                  <a:schemeClr val="lt1"/>
                </a:solidFill>
                <a:latin typeface="Roboto Slab"/>
                <a:ea typeface="Roboto Slab"/>
                <a:cs typeface="Roboto Slab"/>
                <a:sym typeface="Roboto Slab"/>
              </a:rPr>
              <a:t>Federal ESEA Title 1 regulations requires every Local Education Agency (LEA) or District and School to develop and </a:t>
            </a:r>
            <a:r>
              <a:rPr lang="en">
                <a:solidFill>
                  <a:schemeClr val="accent6"/>
                </a:solidFill>
                <a:latin typeface="Roboto Slab"/>
                <a:ea typeface="Roboto Slab"/>
                <a:cs typeface="Roboto Slab"/>
                <a:sym typeface="Roboto Slab"/>
              </a:rPr>
              <a:t>annually</a:t>
            </a:r>
            <a:r>
              <a:rPr lang="en">
                <a:solidFill>
                  <a:schemeClr val="lt1"/>
                </a:solidFill>
                <a:latin typeface="Roboto Slab"/>
                <a:ea typeface="Roboto Slab"/>
                <a:cs typeface="Roboto Slab"/>
                <a:sym typeface="Roboto Slab"/>
              </a:rPr>
              <a:t> revise (if needed) a Parent Involvement Plan (PIP) collaboratively with parents and family which includes:</a:t>
            </a:r>
            <a:endParaRPr>
              <a:solidFill>
                <a:schemeClr val="lt1"/>
              </a:solidFill>
              <a:latin typeface="Roboto Slab"/>
              <a:ea typeface="Roboto Slab"/>
              <a:cs typeface="Roboto Slab"/>
              <a:sym typeface="Roboto Slab"/>
            </a:endParaRPr>
          </a:p>
          <a:p>
            <a:pPr indent="0" lvl="0" marL="0" rtl="0" algn="l">
              <a:lnSpc>
                <a:spcPct val="100000"/>
              </a:lnSpc>
              <a:spcBef>
                <a:spcPts val="1600"/>
              </a:spcBef>
              <a:spcAft>
                <a:spcPts val="0"/>
              </a:spcAft>
              <a:buSzPts val="1800"/>
              <a:buNone/>
            </a:pPr>
            <a:r>
              <a:rPr lang="en">
                <a:solidFill>
                  <a:schemeClr val="lt1"/>
                </a:solidFill>
                <a:latin typeface="Roboto Slab"/>
                <a:ea typeface="Roboto Slab"/>
                <a:cs typeface="Roboto Slab"/>
                <a:sym typeface="Roboto Slab"/>
              </a:rPr>
              <a:t>– How parents can be involved in decision-making and activities </a:t>
            </a:r>
            <a:endParaRPr>
              <a:solidFill>
                <a:schemeClr val="lt1"/>
              </a:solidFill>
              <a:latin typeface="Roboto Slab"/>
              <a:ea typeface="Roboto Slab"/>
              <a:cs typeface="Roboto Slab"/>
              <a:sym typeface="Roboto Slab"/>
            </a:endParaRPr>
          </a:p>
          <a:p>
            <a:pPr indent="0" lvl="0" marL="0" rtl="0" algn="l">
              <a:lnSpc>
                <a:spcPct val="100000"/>
              </a:lnSpc>
              <a:spcBef>
                <a:spcPts val="1600"/>
              </a:spcBef>
              <a:spcAft>
                <a:spcPts val="0"/>
              </a:spcAft>
              <a:buSzPts val="1800"/>
              <a:buNone/>
            </a:pPr>
            <a:r>
              <a:rPr lang="en">
                <a:solidFill>
                  <a:schemeClr val="lt1"/>
                </a:solidFill>
                <a:latin typeface="Roboto Slab"/>
                <a:ea typeface="Roboto Slab"/>
                <a:cs typeface="Roboto Slab"/>
                <a:sym typeface="Roboto Slab"/>
              </a:rPr>
              <a:t>– How parental involvement funds are being used </a:t>
            </a:r>
            <a:endParaRPr>
              <a:solidFill>
                <a:schemeClr val="lt1"/>
              </a:solidFill>
              <a:latin typeface="Roboto Slab"/>
              <a:ea typeface="Roboto Slab"/>
              <a:cs typeface="Roboto Slab"/>
              <a:sym typeface="Roboto Slab"/>
            </a:endParaRPr>
          </a:p>
          <a:p>
            <a:pPr indent="0" lvl="0" marL="0" rtl="0" algn="l">
              <a:lnSpc>
                <a:spcPct val="100000"/>
              </a:lnSpc>
              <a:spcBef>
                <a:spcPts val="1600"/>
              </a:spcBef>
              <a:spcAft>
                <a:spcPts val="0"/>
              </a:spcAft>
              <a:buSzPts val="1800"/>
              <a:buNone/>
            </a:pPr>
            <a:r>
              <a:rPr lang="en">
                <a:solidFill>
                  <a:schemeClr val="lt1"/>
                </a:solidFill>
                <a:latin typeface="Roboto Slab"/>
                <a:ea typeface="Roboto Slab"/>
                <a:cs typeface="Roboto Slab"/>
                <a:sym typeface="Roboto Slab"/>
              </a:rPr>
              <a:t>– How information and training will be provided to parents </a:t>
            </a:r>
            <a:endParaRPr>
              <a:solidFill>
                <a:schemeClr val="lt1"/>
              </a:solidFill>
              <a:latin typeface="Roboto Slab"/>
              <a:ea typeface="Roboto Slab"/>
              <a:cs typeface="Roboto Slab"/>
              <a:sym typeface="Roboto Slab"/>
            </a:endParaRPr>
          </a:p>
          <a:p>
            <a:pPr indent="0" lvl="0" marL="0" rtl="0" algn="l">
              <a:lnSpc>
                <a:spcPct val="100000"/>
              </a:lnSpc>
              <a:spcBef>
                <a:spcPts val="1600"/>
              </a:spcBef>
              <a:spcAft>
                <a:spcPts val="1600"/>
              </a:spcAft>
              <a:buSzPts val="1800"/>
              <a:buNone/>
            </a:pPr>
            <a:r>
              <a:rPr lang="en">
                <a:solidFill>
                  <a:schemeClr val="lt1"/>
                </a:solidFill>
                <a:latin typeface="Roboto Slab"/>
                <a:ea typeface="Roboto Slab"/>
                <a:cs typeface="Roboto Slab"/>
                <a:sym typeface="Roboto Slab"/>
              </a:rPr>
              <a:t>– How the school will provide opportunities for strong parental involvement</a:t>
            </a:r>
            <a:endParaRPr>
              <a:solidFill>
                <a:schemeClr val="lt1"/>
              </a:solidFill>
              <a:latin typeface="Roboto Slab"/>
              <a:ea typeface="Roboto Slab"/>
              <a:cs typeface="Roboto Slab"/>
              <a:sym typeface="Roboto Slab"/>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p:nvPr/>
        </p:nvSpPr>
        <p:spPr>
          <a:xfrm>
            <a:off x="0" y="-42625"/>
            <a:ext cx="9144000" cy="5186100"/>
          </a:xfrm>
          <a:prstGeom prst="rect">
            <a:avLst/>
          </a:prstGeom>
          <a:gradFill>
            <a:gsLst>
              <a:gs pos="0">
                <a:srgbClr val="DB0000"/>
              </a:gs>
              <a:gs pos="100000">
                <a:srgbClr val="54030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Roboto Slab"/>
              <a:ea typeface="Roboto Slab"/>
              <a:cs typeface="Roboto Slab"/>
              <a:sym typeface="Roboto Slab"/>
            </a:endParaRPr>
          </a:p>
        </p:txBody>
      </p:sp>
      <p:sp>
        <p:nvSpPr>
          <p:cNvPr id="93" name="Google Shape;93;p19"/>
          <p:cNvSpPr txBox="1"/>
          <p:nvPr>
            <p:ph type="title"/>
          </p:nvPr>
        </p:nvSpPr>
        <p:spPr>
          <a:xfrm>
            <a:off x="428100" y="502950"/>
            <a:ext cx="85206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
                <a:solidFill>
                  <a:srgbClr val="FFFFFF"/>
                </a:solidFill>
              </a:rPr>
              <a:t>Ways that YOU can be involved </a:t>
            </a:r>
            <a:r>
              <a:rPr lang="en">
                <a:solidFill>
                  <a:schemeClr val="accent6"/>
                </a:solidFill>
              </a:rPr>
              <a:t>every</a:t>
            </a:r>
            <a:r>
              <a:rPr lang="en">
                <a:solidFill>
                  <a:srgbClr val="FFFFFF"/>
                </a:solidFill>
              </a:rPr>
              <a:t> year!</a:t>
            </a:r>
            <a:endParaRPr>
              <a:solidFill>
                <a:srgbClr val="FFFFFF"/>
              </a:solidFill>
            </a:endParaRPr>
          </a:p>
          <a:p>
            <a:pPr indent="0" lvl="0" marL="0" rtl="0" algn="l">
              <a:lnSpc>
                <a:spcPct val="100000"/>
              </a:lnSpc>
              <a:spcBef>
                <a:spcPts val="0"/>
              </a:spcBef>
              <a:spcAft>
                <a:spcPts val="0"/>
              </a:spcAft>
              <a:buSzPts val="2800"/>
              <a:buNone/>
            </a:pPr>
            <a:r>
              <a:t/>
            </a:r>
            <a:endParaRPr>
              <a:solidFill>
                <a:srgbClr val="FFFFFF"/>
              </a:solidFill>
            </a:endParaRPr>
          </a:p>
        </p:txBody>
      </p:sp>
      <p:sp>
        <p:nvSpPr>
          <p:cNvPr id="94" name="Google Shape;94;p19"/>
          <p:cNvSpPr txBox="1"/>
          <p:nvPr>
            <p:ph idx="1" type="body"/>
          </p:nvPr>
        </p:nvSpPr>
        <p:spPr>
          <a:xfrm>
            <a:off x="306150" y="1513300"/>
            <a:ext cx="4184100" cy="34164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Clr>
                <a:schemeClr val="lt1"/>
              </a:buClr>
              <a:buSzPts val="2200"/>
              <a:buFont typeface="Roboto Slab"/>
              <a:buChar char="●"/>
            </a:pPr>
            <a:r>
              <a:rPr lang="en" sz="2200">
                <a:solidFill>
                  <a:schemeClr val="lt1"/>
                </a:solidFill>
                <a:latin typeface="Roboto Slab"/>
                <a:ea typeface="Roboto Slab"/>
                <a:cs typeface="Roboto Slab"/>
                <a:sym typeface="Roboto Slab"/>
              </a:rPr>
              <a:t>Sporting/Extracurricular Events Volunteer</a:t>
            </a:r>
            <a:endParaRPr sz="2200">
              <a:solidFill>
                <a:schemeClr val="lt1"/>
              </a:solidFill>
              <a:latin typeface="Roboto Slab"/>
              <a:ea typeface="Roboto Slab"/>
              <a:cs typeface="Roboto Slab"/>
              <a:sym typeface="Roboto Slab"/>
            </a:endParaRPr>
          </a:p>
          <a:p>
            <a:pPr indent="-368300" lvl="0" marL="457200" rtl="0" algn="l">
              <a:lnSpc>
                <a:spcPct val="115000"/>
              </a:lnSpc>
              <a:spcBef>
                <a:spcPts val="0"/>
              </a:spcBef>
              <a:spcAft>
                <a:spcPts val="0"/>
              </a:spcAft>
              <a:buClr>
                <a:schemeClr val="lt1"/>
              </a:buClr>
              <a:buSzPts val="2200"/>
              <a:buFont typeface="Roboto Slab"/>
              <a:buChar char="●"/>
            </a:pPr>
            <a:r>
              <a:rPr lang="en" sz="2200">
                <a:solidFill>
                  <a:schemeClr val="lt1"/>
                </a:solidFill>
                <a:latin typeface="Roboto Slab"/>
                <a:ea typeface="Roboto Slab"/>
                <a:cs typeface="Roboto Slab"/>
                <a:sym typeface="Roboto Slab"/>
              </a:rPr>
              <a:t>Parent Teacher Conferences (Nov. &amp; March)</a:t>
            </a:r>
            <a:endParaRPr sz="2200">
              <a:solidFill>
                <a:schemeClr val="lt1"/>
              </a:solidFill>
              <a:latin typeface="Roboto Slab"/>
              <a:ea typeface="Roboto Slab"/>
              <a:cs typeface="Roboto Slab"/>
              <a:sym typeface="Roboto Slab"/>
            </a:endParaRPr>
          </a:p>
          <a:p>
            <a:pPr indent="-368300" lvl="0" marL="457200" rtl="0" algn="l">
              <a:lnSpc>
                <a:spcPct val="115000"/>
              </a:lnSpc>
              <a:spcBef>
                <a:spcPts val="0"/>
              </a:spcBef>
              <a:spcAft>
                <a:spcPts val="0"/>
              </a:spcAft>
              <a:buClr>
                <a:schemeClr val="lt1"/>
              </a:buClr>
              <a:buSzPts val="2200"/>
              <a:buFont typeface="Roboto Slab"/>
              <a:buChar char="●"/>
            </a:pPr>
            <a:r>
              <a:rPr lang="en" sz="2200">
                <a:solidFill>
                  <a:schemeClr val="lt1"/>
                </a:solidFill>
                <a:latin typeface="Roboto Slab"/>
                <a:ea typeface="Roboto Slab"/>
                <a:cs typeface="Roboto Slab"/>
                <a:sym typeface="Roboto Slab"/>
              </a:rPr>
              <a:t>School/Community Events (i.e. WP’s Fall Festival) </a:t>
            </a:r>
            <a:endParaRPr sz="2200">
              <a:solidFill>
                <a:schemeClr val="lt1"/>
              </a:solidFill>
              <a:latin typeface="Roboto Slab"/>
              <a:ea typeface="Roboto Slab"/>
              <a:cs typeface="Roboto Slab"/>
              <a:sym typeface="Roboto Slab"/>
            </a:endParaRPr>
          </a:p>
          <a:p>
            <a:pPr indent="0" lvl="0" marL="0" rtl="0" algn="l">
              <a:lnSpc>
                <a:spcPct val="100000"/>
              </a:lnSpc>
              <a:spcBef>
                <a:spcPts val="0"/>
              </a:spcBef>
              <a:spcAft>
                <a:spcPts val="0"/>
              </a:spcAft>
              <a:buSzPts val="1800"/>
              <a:buNone/>
            </a:pPr>
            <a:r>
              <a:t/>
            </a:r>
            <a:endParaRPr>
              <a:solidFill>
                <a:srgbClr val="FFFFFF"/>
              </a:solidFill>
              <a:latin typeface="Roboto Slab"/>
              <a:ea typeface="Roboto Slab"/>
              <a:cs typeface="Roboto Slab"/>
              <a:sym typeface="Roboto Slab"/>
            </a:endParaRPr>
          </a:p>
          <a:p>
            <a:pPr indent="0" lvl="0" marL="0" rtl="0" algn="l">
              <a:lnSpc>
                <a:spcPct val="100000"/>
              </a:lnSpc>
              <a:spcBef>
                <a:spcPts val="0"/>
              </a:spcBef>
              <a:spcAft>
                <a:spcPts val="0"/>
              </a:spcAft>
              <a:buSzPts val="1800"/>
              <a:buNone/>
            </a:pPr>
            <a:r>
              <a:t/>
            </a:r>
            <a:endParaRPr>
              <a:latin typeface="Roboto Slab"/>
              <a:ea typeface="Roboto Slab"/>
              <a:cs typeface="Roboto Slab"/>
              <a:sym typeface="Roboto Slab"/>
            </a:endParaRPr>
          </a:p>
          <a:p>
            <a:pPr indent="0" lvl="0" marL="0" rtl="0" algn="l">
              <a:lnSpc>
                <a:spcPct val="100000"/>
              </a:lnSpc>
              <a:spcBef>
                <a:spcPts val="0"/>
              </a:spcBef>
              <a:spcAft>
                <a:spcPts val="1600"/>
              </a:spcAft>
              <a:buSzPts val="1800"/>
              <a:buNone/>
            </a:pPr>
            <a:r>
              <a:t/>
            </a:r>
            <a:endParaRPr>
              <a:latin typeface="Roboto Slab"/>
              <a:ea typeface="Roboto Slab"/>
              <a:cs typeface="Roboto Slab"/>
              <a:sym typeface="Roboto Slab"/>
            </a:endParaRPr>
          </a:p>
        </p:txBody>
      </p:sp>
      <p:sp>
        <p:nvSpPr>
          <p:cNvPr id="95" name="Google Shape;95;p19"/>
          <p:cNvSpPr txBox="1"/>
          <p:nvPr>
            <p:ph idx="2" type="body"/>
          </p:nvPr>
        </p:nvSpPr>
        <p:spPr>
          <a:xfrm>
            <a:off x="4572000" y="1513300"/>
            <a:ext cx="4376700" cy="3416400"/>
          </a:xfrm>
          <a:prstGeom prst="rect">
            <a:avLst/>
          </a:prstGeom>
          <a:noFill/>
          <a:ln>
            <a:noFill/>
          </a:ln>
        </p:spPr>
        <p:txBody>
          <a:bodyPr anchorCtr="0" anchor="t" bIns="91425" lIns="91425" spcFirstLastPara="1" rIns="91425" wrap="square" tIns="91425">
            <a:noAutofit/>
          </a:bodyPr>
          <a:lstStyle/>
          <a:p>
            <a:pPr indent="-361950" lvl="0" marL="457200" rtl="0" algn="l">
              <a:lnSpc>
                <a:spcPct val="115000"/>
              </a:lnSpc>
              <a:spcBef>
                <a:spcPts val="0"/>
              </a:spcBef>
              <a:spcAft>
                <a:spcPts val="0"/>
              </a:spcAft>
              <a:buClr>
                <a:schemeClr val="lt1"/>
              </a:buClr>
              <a:buSzPts val="2100"/>
              <a:buFont typeface="Roboto Slab"/>
              <a:buChar char="●"/>
            </a:pPr>
            <a:r>
              <a:rPr lang="en" sz="2100">
                <a:solidFill>
                  <a:schemeClr val="lt1"/>
                </a:solidFill>
                <a:latin typeface="Roboto Slab"/>
                <a:ea typeface="Roboto Slab"/>
                <a:cs typeface="Roboto Slab"/>
                <a:sym typeface="Roboto Slab"/>
              </a:rPr>
              <a:t>Open House</a:t>
            </a:r>
            <a:endParaRPr sz="2100">
              <a:solidFill>
                <a:schemeClr val="lt1"/>
              </a:solidFill>
              <a:latin typeface="Roboto Slab"/>
              <a:ea typeface="Roboto Slab"/>
              <a:cs typeface="Roboto Slab"/>
              <a:sym typeface="Roboto Slab"/>
            </a:endParaRPr>
          </a:p>
          <a:p>
            <a:pPr indent="-361950" lvl="0" marL="457200" rtl="0" algn="l">
              <a:lnSpc>
                <a:spcPct val="115000"/>
              </a:lnSpc>
              <a:spcBef>
                <a:spcPts val="0"/>
              </a:spcBef>
              <a:spcAft>
                <a:spcPts val="0"/>
              </a:spcAft>
              <a:buClr>
                <a:schemeClr val="lt1"/>
              </a:buClr>
              <a:buSzPts val="2100"/>
              <a:buFont typeface="Roboto Slab"/>
              <a:buChar char="●"/>
            </a:pPr>
            <a:r>
              <a:rPr lang="en" sz="2100">
                <a:solidFill>
                  <a:schemeClr val="lt1"/>
                </a:solidFill>
                <a:latin typeface="Roboto Slab"/>
                <a:ea typeface="Roboto Slab"/>
                <a:cs typeface="Roboto Slab"/>
                <a:sym typeface="Roboto Slab"/>
              </a:rPr>
              <a:t>Back to School Nights</a:t>
            </a:r>
            <a:endParaRPr sz="2100">
              <a:solidFill>
                <a:schemeClr val="lt1"/>
              </a:solidFill>
              <a:latin typeface="Roboto Slab"/>
              <a:ea typeface="Roboto Slab"/>
              <a:cs typeface="Roboto Slab"/>
              <a:sym typeface="Roboto Slab"/>
            </a:endParaRPr>
          </a:p>
          <a:p>
            <a:pPr indent="-361950" lvl="0" marL="457200" rtl="0" algn="l">
              <a:lnSpc>
                <a:spcPct val="100000"/>
              </a:lnSpc>
              <a:spcBef>
                <a:spcPts val="0"/>
              </a:spcBef>
              <a:spcAft>
                <a:spcPts val="0"/>
              </a:spcAft>
              <a:buClr>
                <a:schemeClr val="lt1"/>
              </a:buClr>
              <a:buSzPts val="2100"/>
              <a:buFont typeface="Roboto Slab"/>
              <a:buChar char="●"/>
            </a:pPr>
            <a:r>
              <a:rPr lang="en" sz="2100">
                <a:solidFill>
                  <a:schemeClr val="lt1"/>
                </a:solidFill>
                <a:latin typeface="Roboto Slab"/>
                <a:ea typeface="Roboto Slab"/>
                <a:cs typeface="Roboto Slab"/>
                <a:sym typeface="Roboto Slab"/>
              </a:rPr>
              <a:t>College Nights</a:t>
            </a:r>
            <a:endParaRPr sz="2100">
              <a:solidFill>
                <a:schemeClr val="lt1"/>
              </a:solidFill>
              <a:latin typeface="Roboto Slab"/>
              <a:ea typeface="Roboto Slab"/>
              <a:cs typeface="Roboto Slab"/>
              <a:sym typeface="Roboto Slab"/>
            </a:endParaRPr>
          </a:p>
          <a:p>
            <a:pPr indent="-361950" lvl="0" marL="457200" rtl="0" algn="l">
              <a:lnSpc>
                <a:spcPct val="100000"/>
              </a:lnSpc>
              <a:spcBef>
                <a:spcPts val="0"/>
              </a:spcBef>
              <a:spcAft>
                <a:spcPts val="0"/>
              </a:spcAft>
              <a:buClr>
                <a:schemeClr val="lt1"/>
              </a:buClr>
              <a:buSzPts val="2100"/>
              <a:buFont typeface="Roboto Slab"/>
              <a:buChar char="●"/>
            </a:pPr>
            <a:r>
              <a:rPr lang="en" sz="2100">
                <a:solidFill>
                  <a:schemeClr val="lt1"/>
                </a:solidFill>
                <a:latin typeface="Roboto Slab"/>
                <a:ea typeface="Roboto Slab"/>
                <a:cs typeface="Roboto Slab"/>
                <a:sym typeface="Roboto Slab"/>
              </a:rPr>
              <a:t>WP Showcase and other events specific to degree programs</a:t>
            </a:r>
            <a:endParaRPr sz="2100">
              <a:solidFill>
                <a:schemeClr val="lt1"/>
              </a:solidFill>
              <a:latin typeface="Roboto Slab"/>
              <a:ea typeface="Roboto Slab"/>
              <a:cs typeface="Roboto Slab"/>
              <a:sym typeface="Roboto Slab"/>
            </a:endParaRPr>
          </a:p>
          <a:p>
            <a:pPr indent="0" lvl="0" marL="457200" rtl="0" algn="l">
              <a:lnSpc>
                <a:spcPct val="100000"/>
              </a:lnSpc>
              <a:spcBef>
                <a:spcPts val="0"/>
              </a:spcBef>
              <a:spcAft>
                <a:spcPts val="0"/>
              </a:spcAft>
              <a:buNone/>
            </a:pPr>
            <a:r>
              <a:t/>
            </a:r>
            <a:endParaRPr sz="2100">
              <a:solidFill>
                <a:schemeClr val="lt1"/>
              </a:solidFill>
              <a:latin typeface="Roboto Slab"/>
              <a:ea typeface="Roboto Slab"/>
              <a:cs typeface="Roboto Slab"/>
              <a:sym typeface="Roboto Slab"/>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rPr>
              <a:t>Title 1 Parent -School Compacts</a:t>
            </a:r>
            <a:endParaRPr>
              <a:solidFill>
                <a:srgbClr val="FFFFFF"/>
              </a:solidFill>
            </a:endParaRPr>
          </a:p>
        </p:txBody>
      </p:sp>
      <p:sp>
        <p:nvSpPr>
          <p:cNvPr id="101" name="Google Shape;101;p20"/>
          <p:cNvSpPr txBox="1"/>
          <p:nvPr>
            <p:ph idx="1" type="body"/>
          </p:nvPr>
        </p:nvSpPr>
        <p:spPr>
          <a:xfrm>
            <a:off x="311700" y="1195350"/>
            <a:ext cx="8520600" cy="3782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
                <a:solidFill>
                  <a:schemeClr val="lt1"/>
                </a:solidFill>
              </a:rPr>
              <a:t>• Federal ESEA Title 1 regulations requires every school to create and annually revise a School-Parent Compact.</a:t>
            </a:r>
            <a:endParaRPr>
              <a:solidFill>
                <a:schemeClr val="lt1"/>
              </a:solidFill>
            </a:endParaRPr>
          </a:p>
          <a:p>
            <a:pPr indent="0" lvl="0" marL="0" rtl="0" algn="l">
              <a:lnSpc>
                <a:spcPct val="100000"/>
              </a:lnSpc>
              <a:spcBef>
                <a:spcPts val="1600"/>
              </a:spcBef>
              <a:spcAft>
                <a:spcPts val="0"/>
              </a:spcAft>
              <a:buSzPts val="1800"/>
              <a:buNone/>
            </a:pPr>
            <a:r>
              <a:rPr lang="en">
                <a:solidFill>
                  <a:schemeClr val="lt1"/>
                </a:solidFill>
              </a:rPr>
              <a:t>• The compact is a commitment from the school, the parent, and the student to share in the responsibility for improved academic achievement. </a:t>
            </a:r>
            <a:endParaRPr>
              <a:solidFill>
                <a:schemeClr val="lt1"/>
              </a:solidFill>
            </a:endParaRPr>
          </a:p>
          <a:p>
            <a:pPr indent="0" lvl="0" marL="0" rtl="0" algn="l">
              <a:lnSpc>
                <a:spcPct val="100000"/>
              </a:lnSpc>
              <a:spcBef>
                <a:spcPts val="1600"/>
              </a:spcBef>
              <a:spcAft>
                <a:spcPts val="0"/>
              </a:spcAft>
              <a:buClr>
                <a:schemeClr val="dk1"/>
              </a:buClr>
              <a:buSzPts val="1800"/>
              <a:buFont typeface="Arial"/>
              <a:buNone/>
            </a:pPr>
            <a:r>
              <a:rPr lang="en">
                <a:solidFill>
                  <a:schemeClr val="lt1"/>
                </a:solidFill>
              </a:rPr>
              <a:t>• Compacts are signed at the beginning of each year by students, parents, and the school.  </a:t>
            </a:r>
            <a:endParaRPr>
              <a:solidFill>
                <a:schemeClr val="lt1"/>
              </a:solidFill>
            </a:endParaRPr>
          </a:p>
          <a:p>
            <a:pPr indent="0" lvl="0" marL="0" rtl="0" algn="l">
              <a:lnSpc>
                <a:spcPct val="100000"/>
              </a:lnSpc>
              <a:spcBef>
                <a:spcPts val="1600"/>
              </a:spcBef>
              <a:spcAft>
                <a:spcPts val="1600"/>
              </a:spcAft>
              <a:buSzPts val="1800"/>
              <a:buNone/>
            </a:pPr>
            <a:r>
              <a:rPr lang="en">
                <a:solidFill>
                  <a:schemeClr val="lt1"/>
                </a:solidFill>
              </a:rPr>
              <a:t>• You, as Title I Parents, have the right to be involved in the development of the School Parent Compact.</a:t>
            </a:r>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nvSpPr>
        <p:spPr>
          <a:xfrm>
            <a:off x="336775" y="1765525"/>
            <a:ext cx="8031600" cy="1970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900">
                <a:latin typeface="Roboto Slab SemiBold"/>
                <a:ea typeface="Roboto Slab SemiBold"/>
                <a:cs typeface="Roboto Slab SemiBold"/>
                <a:sym typeface="Roboto Slab SemiBold"/>
              </a:rPr>
              <a:t>Click </a:t>
            </a:r>
            <a:r>
              <a:rPr lang="en" sz="2900" u="sng">
                <a:solidFill>
                  <a:schemeClr val="hlink"/>
                </a:solidFill>
                <a:latin typeface="Roboto Slab SemiBold"/>
                <a:ea typeface="Roboto Slab SemiBold"/>
                <a:cs typeface="Roboto Slab SemiBold"/>
                <a:sym typeface="Roboto Slab SemiBold"/>
                <a:hlinkClick r:id="rId3"/>
              </a:rPr>
              <a:t>HERE</a:t>
            </a:r>
            <a:r>
              <a:rPr lang="en" sz="2900">
                <a:latin typeface="Roboto Slab SemiBold"/>
                <a:ea typeface="Roboto Slab SemiBold"/>
                <a:cs typeface="Roboto Slab SemiBold"/>
                <a:sym typeface="Roboto Slab SemiBold"/>
              </a:rPr>
              <a:t> for our student Code of Conduct &amp; Student Responsibilities and Rights, located at ColonialSchoolDistrict.org under Parents and Students</a:t>
            </a:r>
            <a:endParaRPr sz="2900">
              <a:latin typeface="Roboto Slab SemiBold"/>
              <a:ea typeface="Roboto Slab SemiBold"/>
              <a:cs typeface="Roboto Slab SemiBold"/>
              <a:sym typeface="Roboto Slab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chemeClr val="lt1"/>
                </a:solidFill>
                <a:latin typeface="Roboto Slab Medium"/>
                <a:ea typeface="Roboto Slab Medium"/>
                <a:cs typeface="Roboto Slab Medium"/>
                <a:sym typeface="Roboto Slab Medium"/>
              </a:rPr>
              <a:t>Colonial’s</a:t>
            </a:r>
            <a:r>
              <a:rPr lang="en">
                <a:solidFill>
                  <a:srgbClr val="FF0000"/>
                </a:solidFill>
                <a:latin typeface="Roboto Slab Medium"/>
                <a:ea typeface="Roboto Slab Medium"/>
                <a:cs typeface="Roboto Slab Medium"/>
                <a:sym typeface="Roboto Slab Medium"/>
              </a:rPr>
              <a:t> </a:t>
            </a:r>
            <a:r>
              <a:rPr lang="en">
                <a:solidFill>
                  <a:srgbClr val="FFFFFF"/>
                </a:solidFill>
                <a:latin typeface="Roboto Slab Medium"/>
                <a:ea typeface="Roboto Slab Medium"/>
                <a:cs typeface="Roboto Slab Medium"/>
                <a:sym typeface="Roboto Slab Medium"/>
              </a:rPr>
              <a:t>Title 1 Responsibilities to YOU!!!</a:t>
            </a:r>
            <a:endParaRPr>
              <a:solidFill>
                <a:srgbClr val="FFFFFF"/>
              </a:solidFill>
              <a:latin typeface="Roboto Slab Medium"/>
              <a:ea typeface="Roboto Slab Medium"/>
              <a:cs typeface="Roboto Slab Medium"/>
              <a:sym typeface="Roboto Slab Medium"/>
            </a:endParaRPr>
          </a:p>
        </p:txBody>
      </p:sp>
      <p:sp>
        <p:nvSpPr>
          <p:cNvPr id="112" name="Google Shape;112;p22"/>
          <p:cNvSpPr txBox="1"/>
          <p:nvPr>
            <p:ph idx="1" type="body"/>
          </p:nvPr>
        </p:nvSpPr>
        <p:spPr>
          <a:xfrm>
            <a:off x="257975" y="1152975"/>
            <a:ext cx="8520600" cy="35532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400"/>
              </a:spcBef>
              <a:spcAft>
                <a:spcPts val="0"/>
              </a:spcAft>
              <a:buClr>
                <a:schemeClr val="lt1"/>
              </a:buClr>
              <a:buSzPts val="1200"/>
              <a:buFont typeface="Roboto Slab"/>
              <a:buChar char="●"/>
            </a:pPr>
            <a:r>
              <a:rPr lang="en" sz="1200">
                <a:solidFill>
                  <a:schemeClr val="lt1"/>
                </a:solidFill>
                <a:latin typeface="Roboto Slab"/>
                <a:ea typeface="Roboto Slab"/>
                <a:cs typeface="Roboto Slab"/>
                <a:sym typeface="Roboto Slab"/>
              </a:rPr>
              <a:t>Inform you about the rating of the school as determined each year by DDOE and why it received that rating</a:t>
            </a:r>
            <a:endParaRPr sz="1200">
              <a:solidFill>
                <a:schemeClr val="lt1"/>
              </a:solidFill>
              <a:latin typeface="Roboto Slab"/>
              <a:ea typeface="Roboto Slab"/>
              <a:cs typeface="Roboto Slab"/>
              <a:sym typeface="Roboto Slab"/>
            </a:endParaRPr>
          </a:p>
          <a:p>
            <a:pPr indent="-304800" lvl="0" marL="457200" rtl="0" algn="l">
              <a:lnSpc>
                <a:spcPct val="115000"/>
              </a:lnSpc>
              <a:spcBef>
                <a:spcPts val="0"/>
              </a:spcBef>
              <a:spcAft>
                <a:spcPts val="0"/>
              </a:spcAft>
              <a:buClr>
                <a:schemeClr val="lt1"/>
              </a:buClr>
              <a:buSzPts val="1200"/>
              <a:buFont typeface="Roboto Slab"/>
              <a:buChar char="●"/>
            </a:pPr>
            <a:r>
              <a:rPr lang="en" sz="1200">
                <a:solidFill>
                  <a:schemeClr val="lt1"/>
                </a:solidFill>
                <a:latin typeface="Roboto Slab"/>
                <a:ea typeface="Roboto Slab"/>
                <a:cs typeface="Roboto Slab"/>
                <a:sym typeface="Roboto Slab"/>
              </a:rPr>
              <a:t>Inform you about programs occurring in the school that may benefit your child</a:t>
            </a:r>
            <a:endParaRPr sz="1200">
              <a:solidFill>
                <a:schemeClr val="lt1"/>
              </a:solidFill>
              <a:latin typeface="Roboto Slab"/>
              <a:ea typeface="Roboto Slab"/>
              <a:cs typeface="Roboto Slab"/>
              <a:sym typeface="Roboto Slab"/>
            </a:endParaRPr>
          </a:p>
          <a:p>
            <a:pPr indent="-304800" lvl="0" marL="457200" rtl="0" algn="l">
              <a:lnSpc>
                <a:spcPct val="115000"/>
              </a:lnSpc>
              <a:spcBef>
                <a:spcPts val="0"/>
              </a:spcBef>
              <a:spcAft>
                <a:spcPts val="0"/>
              </a:spcAft>
              <a:buClr>
                <a:schemeClr val="lt1"/>
              </a:buClr>
              <a:buSzPts val="1200"/>
              <a:buFont typeface="Roboto Slab"/>
              <a:buChar char="●"/>
            </a:pPr>
            <a:r>
              <a:rPr lang="en" sz="1200">
                <a:solidFill>
                  <a:schemeClr val="lt1"/>
                </a:solidFill>
                <a:latin typeface="Roboto Slab"/>
                <a:ea typeface="Roboto Slab"/>
                <a:cs typeface="Roboto Slab"/>
                <a:sym typeface="Roboto Slab"/>
              </a:rPr>
              <a:t>Tell you if you have the opportunity to choice your child to a different school</a:t>
            </a:r>
            <a:endParaRPr sz="1200">
              <a:solidFill>
                <a:schemeClr val="lt1"/>
              </a:solidFill>
              <a:latin typeface="Roboto Slab"/>
              <a:ea typeface="Roboto Slab"/>
              <a:cs typeface="Roboto Slab"/>
              <a:sym typeface="Roboto Slab"/>
            </a:endParaRPr>
          </a:p>
          <a:p>
            <a:pPr indent="-304800" lvl="0" marL="457200" rtl="0" algn="l">
              <a:lnSpc>
                <a:spcPct val="115000"/>
              </a:lnSpc>
              <a:spcBef>
                <a:spcPts val="0"/>
              </a:spcBef>
              <a:spcAft>
                <a:spcPts val="0"/>
              </a:spcAft>
              <a:buClr>
                <a:schemeClr val="lt1"/>
              </a:buClr>
              <a:buSzPts val="1200"/>
              <a:buFont typeface="Roboto Slab"/>
              <a:buChar char="●"/>
            </a:pPr>
            <a:r>
              <a:rPr lang="en" sz="1200">
                <a:solidFill>
                  <a:schemeClr val="lt1"/>
                </a:solidFill>
                <a:latin typeface="Roboto Slab"/>
                <a:ea typeface="Roboto Slab"/>
                <a:cs typeface="Roboto Slab"/>
                <a:sym typeface="Roboto Slab"/>
              </a:rPr>
              <a:t>Inform you if free after-school tutoring is available for your child</a:t>
            </a:r>
            <a:endParaRPr sz="1200">
              <a:solidFill>
                <a:schemeClr val="lt1"/>
              </a:solidFill>
              <a:latin typeface="Roboto Slab"/>
              <a:ea typeface="Roboto Slab"/>
              <a:cs typeface="Roboto Slab"/>
              <a:sym typeface="Roboto Slab"/>
            </a:endParaRPr>
          </a:p>
          <a:p>
            <a:pPr indent="-304800" lvl="0" marL="457200" rtl="0" algn="l">
              <a:lnSpc>
                <a:spcPct val="115000"/>
              </a:lnSpc>
              <a:spcBef>
                <a:spcPts val="0"/>
              </a:spcBef>
              <a:spcAft>
                <a:spcPts val="0"/>
              </a:spcAft>
              <a:buClr>
                <a:schemeClr val="lt1"/>
              </a:buClr>
              <a:buSzPts val="1200"/>
              <a:buFont typeface="Roboto Slab"/>
              <a:buChar char="●"/>
            </a:pPr>
            <a:r>
              <a:rPr lang="en" sz="1200">
                <a:solidFill>
                  <a:schemeClr val="lt1"/>
                </a:solidFill>
                <a:latin typeface="Roboto Slab"/>
                <a:ea typeface="Roboto Slab"/>
                <a:cs typeface="Roboto Slab"/>
                <a:sym typeface="Roboto Slab"/>
              </a:rPr>
              <a:t>Provide you with opportunities to be involved in school and district improvement efforts, including improvement planning</a:t>
            </a:r>
            <a:endParaRPr sz="1200">
              <a:solidFill>
                <a:schemeClr val="lt1"/>
              </a:solidFill>
              <a:latin typeface="Roboto Slab"/>
              <a:ea typeface="Roboto Slab"/>
              <a:cs typeface="Roboto Slab"/>
              <a:sym typeface="Roboto Slab"/>
            </a:endParaRPr>
          </a:p>
          <a:p>
            <a:pPr indent="-304800" lvl="0" marL="457200" rtl="0" algn="l">
              <a:lnSpc>
                <a:spcPct val="115000"/>
              </a:lnSpc>
              <a:spcBef>
                <a:spcPts val="0"/>
              </a:spcBef>
              <a:spcAft>
                <a:spcPts val="0"/>
              </a:spcAft>
              <a:buClr>
                <a:schemeClr val="lt1"/>
              </a:buClr>
              <a:buSzPts val="1200"/>
              <a:buFont typeface="Roboto Slab"/>
              <a:buChar char="●"/>
            </a:pPr>
            <a:r>
              <a:rPr lang="en" sz="1200">
                <a:solidFill>
                  <a:schemeClr val="lt1"/>
                </a:solidFill>
                <a:latin typeface="Roboto Slab"/>
                <a:ea typeface="Roboto Slab"/>
                <a:cs typeface="Roboto Slab"/>
                <a:sym typeface="Roboto Slab"/>
              </a:rPr>
              <a:t>Provide timely notices to you if your child has been assigned to or taught for four or more consecutive weeks by a teacher who is not highly qualified</a:t>
            </a:r>
            <a:endParaRPr sz="1200">
              <a:solidFill>
                <a:schemeClr val="lt1"/>
              </a:solidFill>
              <a:latin typeface="Roboto Slab"/>
              <a:ea typeface="Roboto Slab"/>
              <a:cs typeface="Roboto Slab"/>
              <a:sym typeface="Roboto Slab"/>
            </a:endParaRPr>
          </a:p>
          <a:p>
            <a:pPr indent="-304800" lvl="0" marL="457200" rtl="0" algn="l">
              <a:lnSpc>
                <a:spcPct val="115000"/>
              </a:lnSpc>
              <a:spcBef>
                <a:spcPts val="0"/>
              </a:spcBef>
              <a:spcAft>
                <a:spcPts val="0"/>
              </a:spcAft>
              <a:buClr>
                <a:schemeClr val="lt1"/>
              </a:buClr>
              <a:buSzPts val="1200"/>
              <a:buFont typeface="Roboto Slab"/>
              <a:buChar char="●"/>
            </a:pPr>
            <a:r>
              <a:rPr lang="en" sz="1200">
                <a:solidFill>
                  <a:schemeClr val="lt1"/>
                </a:solidFill>
                <a:latin typeface="Roboto Slab"/>
                <a:ea typeface="Roboto Slab"/>
                <a:cs typeface="Roboto Slab"/>
                <a:sym typeface="Roboto Slab"/>
              </a:rPr>
              <a:t>Provide you with the school’s parental involvement policy and school/parent compact and post them on the school’s website* </a:t>
            </a:r>
            <a:endParaRPr sz="1200">
              <a:latin typeface="Roboto Slab"/>
              <a:ea typeface="Roboto Slab"/>
              <a:cs typeface="Roboto Slab"/>
              <a:sym typeface="Roboto Slab"/>
            </a:endParaRPr>
          </a:p>
          <a:p>
            <a:pPr indent="-304800" lvl="0" marL="457200" rtl="0" algn="l">
              <a:lnSpc>
                <a:spcPct val="115000"/>
              </a:lnSpc>
              <a:spcBef>
                <a:spcPts val="0"/>
              </a:spcBef>
              <a:spcAft>
                <a:spcPts val="0"/>
              </a:spcAft>
              <a:buClr>
                <a:schemeClr val="lt1"/>
              </a:buClr>
              <a:buSzPts val="1200"/>
              <a:buFont typeface="Roboto Slab"/>
              <a:buChar char="●"/>
            </a:pPr>
            <a:r>
              <a:rPr lang="en" sz="1200">
                <a:solidFill>
                  <a:schemeClr val="lt1"/>
                </a:solidFill>
                <a:latin typeface="Roboto Slab"/>
                <a:ea typeface="Roboto Slab"/>
                <a:cs typeface="Roboto Slab"/>
                <a:sym typeface="Roboto Slab"/>
              </a:rPr>
              <a:t>Make notifications and communications available in other languages for the parents of limited English proficient students, including how these parents can be involved and how they can help their children achieve at high levels</a:t>
            </a:r>
            <a:endParaRPr sz="1200">
              <a:solidFill>
                <a:schemeClr val="lt1"/>
              </a:solidFill>
              <a:latin typeface="Roboto Slab"/>
              <a:ea typeface="Roboto Slab"/>
              <a:cs typeface="Roboto Slab"/>
              <a:sym typeface="Roboto Slab"/>
            </a:endParaRPr>
          </a:p>
          <a:p>
            <a:pPr indent="-342900" lvl="0" marL="457200" rtl="0" algn="l">
              <a:lnSpc>
                <a:spcPct val="115000"/>
              </a:lnSpc>
              <a:spcBef>
                <a:spcPts val="0"/>
              </a:spcBef>
              <a:spcAft>
                <a:spcPts val="0"/>
              </a:spcAft>
              <a:buClr>
                <a:schemeClr val="lt1"/>
              </a:buClr>
              <a:buSzPts val="1800"/>
              <a:buFont typeface="Roboto Slab"/>
              <a:buChar char="●"/>
            </a:pPr>
            <a:r>
              <a:rPr lang="en" sz="1200">
                <a:solidFill>
                  <a:schemeClr val="lt1"/>
                </a:solidFill>
                <a:latin typeface="Roboto Slab"/>
                <a:ea typeface="Roboto Slab"/>
                <a:cs typeface="Roboto Slab"/>
                <a:sym typeface="Roboto Slab"/>
              </a:rPr>
              <a:t>Have annual meetings (</a:t>
            </a:r>
            <a:r>
              <a:rPr lang="en" sz="1200">
                <a:solidFill>
                  <a:schemeClr val="accent6"/>
                </a:solidFill>
                <a:latin typeface="Roboto Slab"/>
                <a:ea typeface="Roboto Slab"/>
                <a:cs typeface="Roboto Slab"/>
                <a:sym typeface="Roboto Slab"/>
              </a:rPr>
              <a:t>like this one</a:t>
            </a:r>
            <a:r>
              <a:rPr lang="en" sz="1200">
                <a:solidFill>
                  <a:schemeClr val="lt1"/>
                </a:solidFill>
                <a:latin typeface="Roboto Slab"/>
                <a:ea typeface="Roboto Slab"/>
                <a:cs typeface="Roboto Slab"/>
                <a:sym typeface="Roboto Slab"/>
              </a:rPr>
              <a:t>) where you can learn more about your rights and ask questions about Federal Title 1 law and our programs</a:t>
            </a:r>
            <a:endParaRPr sz="1200">
              <a:solidFill>
                <a:schemeClr val="lt1"/>
              </a:solidFill>
              <a:latin typeface="Roboto Slab"/>
              <a:ea typeface="Roboto Slab"/>
              <a:cs typeface="Roboto Slab"/>
              <a:sym typeface="Roboto Slab"/>
            </a:endParaRPr>
          </a:p>
          <a:p>
            <a:pPr indent="0" lvl="0" marL="914400" rtl="0" algn="l">
              <a:lnSpc>
                <a:spcPct val="115000"/>
              </a:lnSpc>
              <a:spcBef>
                <a:spcPts val="1600"/>
              </a:spcBef>
              <a:spcAft>
                <a:spcPts val="0"/>
              </a:spcAft>
              <a:buSzPts val="1800"/>
              <a:buNone/>
            </a:pPr>
            <a:r>
              <a:t/>
            </a:r>
            <a:endParaRPr>
              <a:solidFill>
                <a:srgbClr val="FFFFFF"/>
              </a:solidFill>
              <a:latin typeface="Roboto Slab"/>
              <a:ea typeface="Roboto Slab"/>
              <a:cs typeface="Roboto Slab"/>
              <a:sym typeface="Roboto Slab"/>
            </a:endParaRPr>
          </a:p>
          <a:p>
            <a:pPr indent="0" lvl="0" marL="0" rtl="0" algn="l">
              <a:lnSpc>
                <a:spcPct val="115000"/>
              </a:lnSpc>
              <a:spcBef>
                <a:spcPts val="1600"/>
              </a:spcBef>
              <a:spcAft>
                <a:spcPts val="0"/>
              </a:spcAft>
              <a:buSzPts val="1800"/>
              <a:buNone/>
            </a:pPr>
            <a:r>
              <a:t/>
            </a:r>
            <a:endParaRPr>
              <a:latin typeface="Roboto Slab"/>
              <a:ea typeface="Roboto Slab"/>
              <a:cs typeface="Roboto Slab"/>
              <a:sym typeface="Roboto Slab"/>
            </a:endParaRPr>
          </a:p>
          <a:p>
            <a:pPr indent="0" lvl="0" marL="0" rtl="0" algn="l">
              <a:lnSpc>
                <a:spcPct val="115000"/>
              </a:lnSpc>
              <a:spcBef>
                <a:spcPts val="1600"/>
              </a:spcBef>
              <a:spcAft>
                <a:spcPts val="1600"/>
              </a:spcAft>
              <a:buSzPts val="1800"/>
              <a:buNone/>
            </a:pPr>
            <a:r>
              <a:t/>
            </a:r>
            <a:endParaRPr>
              <a:latin typeface="Roboto Slab"/>
              <a:ea typeface="Roboto Slab"/>
              <a:cs typeface="Roboto Slab"/>
              <a:sym typeface="Roboto Slab"/>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FFFFFF"/>
                </a:solidFill>
              </a:rPr>
              <a:t>Where can you find all Title 1 information and documents specific to </a:t>
            </a:r>
            <a:r>
              <a:rPr lang="en">
                <a:solidFill>
                  <a:schemeClr val="lt1"/>
                </a:solidFill>
              </a:rPr>
              <a:t>Colonial</a:t>
            </a:r>
            <a:r>
              <a:rPr lang="en">
                <a:solidFill>
                  <a:srgbClr val="FFFFFF"/>
                </a:solidFill>
              </a:rPr>
              <a:t>?</a:t>
            </a:r>
            <a:endParaRPr>
              <a:solidFill>
                <a:srgbClr val="FFFFFF"/>
              </a:solidFill>
            </a:endParaRPr>
          </a:p>
        </p:txBody>
      </p:sp>
      <p:sp>
        <p:nvSpPr>
          <p:cNvPr id="118" name="Google Shape;118;p23"/>
          <p:cNvSpPr txBox="1"/>
          <p:nvPr>
            <p:ph idx="1" type="body"/>
          </p:nvPr>
        </p:nvSpPr>
        <p:spPr>
          <a:xfrm>
            <a:off x="311700" y="1458175"/>
            <a:ext cx="8520600" cy="35196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rgbClr val="FFFFFF"/>
              </a:buClr>
              <a:buSzPts val="1600"/>
              <a:buFont typeface="Roboto Slab"/>
              <a:buChar char="●"/>
            </a:pPr>
            <a:r>
              <a:rPr lang="en" sz="1600">
                <a:solidFill>
                  <a:srgbClr val="FFFFFF"/>
                </a:solidFill>
                <a:latin typeface="Roboto Slab"/>
                <a:ea typeface="Roboto Slab"/>
                <a:cs typeface="Roboto Slab"/>
                <a:sym typeface="Roboto Slab"/>
              </a:rPr>
              <a:t>Visit our school website at colonialschooldistrict.org/williampenn</a:t>
            </a:r>
            <a:endParaRPr sz="1600">
              <a:latin typeface="Roboto Slab"/>
              <a:ea typeface="Roboto Slab"/>
              <a:cs typeface="Roboto Slab"/>
              <a:sym typeface="Roboto Slab"/>
            </a:endParaRPr>
          </a:p>
          <a:p>
            <a:pPr indent="-330200" lvl="0" marL="457200" rtl="0" algn="l">
              <a:lnSpc>
                <a:spcPct val="100000"/>
              </a:lnSpc>
              <a:spcBef>
                <a:spcPts val="0"/>
              </a:spcBef>
              <a:spcAft>
                <a:spcPts val="0"/>
              </a:spcAft>
              <a:buClr>
                <a:srgbClr val="FFFFFF"/>
              </a:buClr>
              <a:buSzPts val="1600"/>
              <a:buFont typeface="Roboto Slab"/>
              <a:buChar char="●"/>
            </a:pPr>
            <a:r>
              <a:rPr lang="en" sz="1600">
                <a:solidFill>
                  <a:srgbClr val="FFFFFF"/>
                </a:solidFill>
                <a:latin typeface="Roboto Slab"/>
                <a:ea typeface="Roboto Slab"/>
                <a:cs typeface="Roboto Slab"/>
                <a:sym typeface="Roboto Slab"/>
              </a:rPr>
              <a:t>Select the </a:t>
            </a:r>
            <a:r>
              <a:rPr lang="en" sz="1600">
                <a:solidFill>
                  <a:srgbClr val="FF0000"/>
                </a:solidFill>
                <a:latin typeface="Roboto Slab"/>
                <a:ea typeface="Roboto Slab"/>
                <a:cs typeface="Roboto Slab"/>
                <a:sym typeface="Roboto Slab"/>
              </a:rPr>
              <a:t>Parents &amp; Students</a:t>
            </a:r>
            <a:r>
              <a:rPr lang="en" sz="1600">
                <a:solidFill>
                  <a:srgbClr val="FFFFFF"/>
                </a:solidFill>
                <a:latin typeface="Roboto Slab"/>
                <a:ea typeface="Roboto Slab"/>
                <a:cs typeface="Roboto Slab"/>
                <a:sym typeface="Roboto Slab"/>
              </a:rPr>
              <a:t> tab and then click on the </a:t>
            </a:r>
            <a:r>
              <a:rPr lang="en" sz="1600">
                <a:solidFill>
                  <a:srgbClr val="FF0000"/>
                </a:solidFill>
                <a:latin typeface="Roboto Slab"/>
                <a:ea typeface="Roboto Slab"/>
                <a:cs typeface="Roboto Slab"/>
                <a:sym typeface="Roboto Slab"/>
              </a:rPr>
              <a:t>Title 1</a:t>
            </a:r>
            <a:r>
              <a:rPr lang="en" sz="1600">
                <a:solidFill>
                  <a:srgbClr val="FFFFFF"/>
                </a:solidFill>
                <a:latin typeface="Roboto Slab"/>
                <a:ea typeface="Roboto Slab"/>
                <a:cs typeface="Roboto Slab"/>
                <a:sym typeface="Roboto Slab"/>
              </a:rPr>
              <a:t> tab</a:t>
            </a:r>
            <a:endParaRPr sz="1600">
              <a:solidFill>
                <a:srgbClr val="FFFFFF"/>
              </a:solidFill>
              <a:latin typeface="Roboto Slab"/>
              <a:ea typeface="Roboto Slab"/>
              <a:cs typeface="Roboto Slab"/>
              <a:sym typeface="Roboto Slab"/>
            </a:endParaRPr>
          </a:p>
          <a:p>
            <a:pPr indent="-330200" lvl="0" marL="457200" rtl="0" algn="l">
              <a:lnSpc>
                <a:spcPct val="100000"/>
              </a:lnSpc>
              <a:spcBef>
                <a:spcPts val="0"/>
              </a:spcBef>
              <a:spcAft>
                <a:spcPts val="0"/>
              </a:spcAft>
              <a:buClr>
                <a:srgbClr val="FFFFFF"/>
              </a:buClr>
              <a:buSzPts val="1600"/>
              <a:buFont typeface="Roboto Slab"/>
              <a:buChar char="●"/>
            </a:pPr>
            <a:r>
              <a:rPr lang="en" sz="1600">
                <a:solidFill>
                  <a:srgbClr val="FFFFFF"/>
                </a:solidFill>
                <a:latin typeface="Roboto Slab"/>
                <a:ea typeface="Roboto Slab"/>
                <a:cs typeface="Roboto Slab"/>
                <a:sym typeface="Roboto Slab"/>
              </a:rPr>
              <a:t>There you should find links to our</a:t>
            </a:r>
            <a:endParaRPr sz="1600">
              <a:solidFill>
                <a:srgbClr val="FFFFFF"/>
              </a:solidFill>
              <a:latin typeface="Roboto Slab"/>
              <a:ea typeface="Roboto Slab"/>
              <a:cs typeface="Roboto Slab"/>
              <a:sym typeface="Roboto Slab"/>
            </a:endParaRPr>
          </a:p>
          <a:p>
            <a:pPr indent="-330200" lvl="1" marL="914400" rtl="0" algn="l">
              <a:lnSpc>
                <a:spcPct val="100000"/>
              </a:lnSpc>
              <a:spcBef>
                <a:spcPts val="0"/>
              </a:spcBef>
              <a:spcAft>
                <a:spcPts val="0"/>
              </a:spcAft>
              <a:buClr>
                <a:srgbClr val="FFFFFF"/>
              </a:buClr>
              <a:buSzPts val="1600"/>
              <a:buFont typeface="Roboto Slab"/>
              <a:buChar char="○"/>
            </a:pPr>
            <a:r>
              <a:rPr lang="en" sz="1600">
                <a:solidFill>
                  <a:srgbClr val="FFFFFF"/>
                </a:solidFill>
                <a:latin typeface="Roboto Slab"/>
                <a:ea typeface="Roboto Slab"/>
                <a:cs typeface="Roboto Slab"/>
                <a:sym typeface="Roboto Slab"/>
              </a:rPr>
              <a:t>Parent-School Compact</a:t>
            </a:r>
            <a:endParaRPr sz="1600">
              <a:solidFill>
                <a:srgbClr val="FFFFFF"/>
              </a:solidFill>
              <a:latin typeface="Roboto Slab"/>
              <a:ea typeface="Roboto Slab"/>
              <a:cs typeface="Roboto Slab"/>
              <a:sym typeface="Roboto Slab"/>
            </a:endParaRPr>
          </a:p>
          <a:p>
            <a:pPr indent="-330200" lvl="1" marL="914400" rtl="0" algn="l">
              <a:lnSpc>
                <a:spcPct val="100000"/>
              </a:lnSpc>
              <a:spcBef>
                <a:spcPts val="0"/>
              </a:spcBef>
              <a:spcAft>
                <a:spcPts val="0"/>
              </a:spcAft>
              <a:buClr>
                <a:srgbClr val="FFFFFF"/>
              </a:buClr>
              <a:buSzPts val="1600"/>
              <a:buFont typeface="Roboto Slab"/>
              <a:buChar char="○"/>
            </a:pPr>
            <a:r>
              <a:rPr lang="en" sz="1600">
                <a:solidFill>
                  <a:srgbClr val="FFFFFF"/>
                </a:solidFill>
                <a:latin typeface="Roboto Slab"/>
                <a:ea typeface="Roboto Slab"/>
                <a:cs typeface="Roboto Slab"/>
                <a:sym typeface="Roboto Slab"/>
              </a:rPr>
              <a:t>Parent Involvement Plan</a:t>
            </a:r>
            <a:endParaRPr sz="1600">
              <a:solidFill>
                <a:srgbClr val="FFFFFF"/>
              </a:solidFill>
              <a:latin typeface="Roboto Slab"/>
              <a:ea typeface="Roboto Slab"/>
              <a:cs typeface="Roboto Slab"/>
              <a:sym typeface="Roboto Slab"/>
            </a:endParaRPr>
          </a:p>
          <a:p>
            <a:pPr indent="-330200" lvl="1" marL="914400" rtl="0" algn="l">
              <a:lnSpc>
                <a:spcPct val="100000"/>
              </a:lnSpc>
              <a:spcBef>
                <a:spcPts val="0"/>
              </a:spcBef>
              <a:spcAft>
                <a:spcPts val="0"/>
              </a:spcAft>
              <a:buClr>
                <a:srgbClr val="FFFFFF"/>
              </a:buClr>
              <a:buSzPts val="1600"/>
              <a:buFont typeface="Roboto Slab"/>
              <a:buChar char="○"/>
            </a:pPr>
            <a:r>
              <a:rPr lang="en" sz="1600">
                <a:solidFill>
                  <a:srgbClr val="FFFFFF"/>
                </a:solidFill>
                <a:latin typeface="Roboto Slab"/>
                <a:ea typeface="Roboto Slab"/>
                <a:cs typeface="Roboto Slab"/>
                <a:sym typeface="Roboto Slab"/>
              </a:rPr>
              <a:t>Right to Know Form</a:t>
            </a:r>
            <a:endParaRPr sz="1600">
              <a:solidFill>
                <a:srgbClr val="FFFFFF"/>
              </a:solidFill>
              <a:latin typeface="Roboto Slab"/>
              <a:ea typeface="Roboto Slab"/>
              <a:cs typeface="Roboto Slab"/>
              <a:sym typeface="Roboto Slab"/>
            </a:endParaRPr>
          </a:p>
          <a:p>
            <a:pPr indent="-330200" lvl="1" marL="914400" rtl="0" algn="l">
              <a:lnSpc>
                <a:spcPct val="100000"/>
              </a:lnSpc>
              <a:spcBef>
                <a:spcPts val="0"/>
              </a:spcBef>
              <a:spcAft>
                <a:spcPts val="0"/>
              </a:spcAft>
              <a:buClr>
                <a:srgbClr val="FFFFFF"/>
              </a:buClr>
              <a:buSzPts val="1600"/>
              <a:buFont typeface="Roboto Slab"/>
              <a:buChar char="○"/>
            </a:pPr>
            <a:r>
              <a:rPr lang="en" sz="1600">
                <a:solidFill>
                  <a:srgbClr val="FFFFFF"/>
                </a:solidFill>
                <a:latin typeface="Roboto Slab"/>
                <a:ea typeface="Roboto Slab"/>
                <a:cs typeface="Roboto Slab"/>
                <a:sym typeface="Roboto Slab"/>
              </a:rPr>
              <a:t>State’s Title 1 Complaint Policy</a:t>
            </a:r>
            <a:endParaRPr sz="1600">
              <a:solidFill>
                <a:srgbClr val="FFFFFF"/>
              </a:solidFill>
              <a:latin typeface="Roboto Slab"/>
              <a:ea typeface="Roboto Slab"/>
              <a:cs typeface="Roboto Slab"/>
              <a:sym typeface="Roboto Slab"/>
            </a:endParaRPr>
          </a:p>
          <a:p>
            <a:pPr indent="0" lvl="0" marL="457200" rtl="0" algn="l">
              <a:lnSpc>
                <a:spcPct val="100000"/>
              </a:lnSpc>
              <a:spcBef>
                <a:spcPts val="0"/>
              </a:spcBef>
              <a:spcAft>
                <a:spcPts val="0"/>
              </a:spcAft>
              <a:buNone/>
            </a:pPr>
            <a:r>
              <a:t/>
            </a:r>
            <a:endParaRPr sz="1600">
              <a:solidFill>
                <a:srgbClr val="FFFFFF"/>
              </a:solidFill>
              <a:latin typeface="Roboto Slab"/>
              <a:ea typeface="Roboto Slab"/>
              <a:cs typeface="Roboto Slab"/>
              <a:sym typeface="Roboto Slab"/>
            </a:endParaRPr>
          </a:p>
          <a:p>
            <a:pPr indent="0" lvl="0" marL="0" rtl="0" algn="l">
              <a:lnSpc>
                <a:spcPct val="100000"/>
              </a:lnSpc>
              <a:spcBef>
                <a:spcPts val="0"/>
              </a:spcBef>
              <a:spcAft>
                <a:spcPts val="0"/>
              </a:spcAft>
              <a:buSzPts val="1800"/>
              <a:buNone/>
            </a:pPr>
            <a:r>
              <a:t/>
            </a:r>
            <a:endParaRPr sz="1600">
              <a:solidFill>
                <a:srgbClr val="FFFFFF"/>
              </a:solidFill>
              <a:latin typeface="Roboto Slab"/>
              <a:ea typeface="Roboto Slab"/>
              <a:cs typeface="Roboto Slab"/>
              <a:sym typeface="Roboto Slab"/>
            </a:endParaRPr>
          </a:p>
          <a:p>
            <a:pPr indent="0" lvl="0" marL="0" rtl="0" algn="ctr">
              <a:lnSpc>
                <a:spcPct val="100000"/>
              </a:lnSpc>
              <a:spcBef>
                <a:spcPts val="0"/>
              </a:spcBef>
              <a:spcAft>
                <a:spcPts val="0"/>
              </a:spcAft>
              <a:buSzPts val="1800"/>
              <a:buNone/>
            </a:pPr>
            <a:r>
              <a:t/>
            </a:r>
            <a:endParaRPr sz="1600">
              <a:solidFill>
                <a:srgbClr val="FFFFFF"/>
              </a:solidFill>
              <a:latin typeface="Roboto Slab"/>
              <a:ea typeface="Roboto Slab"/>
              <a:cs typeface="Roboto Slab"/>
              <a:sym typeface="Roboto Slab"/>
            </a:endParaRPr>
          </a:p>
          <a:p>
            <a:pPr indent="0" lvl="0" marL="0" rtl="0" algn="l">
              <a:lnSpc>
                <a:spcPct val="100000"/>
              </a:lnSpc>
              <a:spcBef>
                <a:spcPts val="0"/>
              </a:spcBef>
              <a:spcAft>
                <a:spcPts val="0"/>
              </a:spcAft>
              <a:buSzPts val="1800"/>
              <a:buNone/>
            </a:pPr>
            <a:r>
              <a:t/>
            </a:r>
            <a:endParaRPr sz="1600">
              <a:solidFill>
                <a:srgbClr val="FFFFFF"/>
              </a:solidFill>
              <a:latin typeface="Roboto Slab"/>
              <a:ea typeface="Roboto Slab"/>
              <a:cs typeface="Roboto Slab"/>
              <a:sym typeface="Roboto Slab"/>
            </a:endParaRPr>
          </a:p>
          <a:p>
            <a:pPr indent="0" lvl="0" marL="0" rtl="0" algn="l">
              <a:lnSpc>
                <a:spcPct val="100000"/>
              </a:lnSpc>
              <a:spcBef>
                <a:spcPts val="0"/>
              </a:spcBef>
              <a:spcAft>
                <a:spcPts val="0"/>
              </a:spcAft>
              <a:buSzPts val="1800"/>
              <a:buNone/>
            </a:pPr>
            <a:r>
              <a:t/>
            </a:r>
            <a:endParaRPr sz="1600">
              <a:solidFill>
                <a:srgbClr val="FFFFFF"/>
              </a:solidFill>
              <a:latin typeface="Roboto Slab"/>
              <a:ea typeface="Roboto Slab"/>
              <a:cs typeface="Roboto Slab"/>
              <a:sym typeface="Roboto Slab"/>
            </a:endParaRPr>
          </a:p>
          <a:p>
            <a:pPr indent="0" lvl="0" marL="0" rtl="0" algn="l">
              <a:lnSpc>
                <a:spcPct val="100000"/>
              </a:lnSpc>
              <a:spcBef>
                <a:spcPts val="0"/>
              </a:spcBef>
              <a:spcAft>
                <a:spcPts val="0"/>
              </a:spcAft>
              <a:buClr>
                <a:schemeClr val="dk1"/>
              </a:buClr>
              <a:buSzPts val="1100"/>
              <a:buFont typeface="Arial"/>
              <a:buNone/>
            </a:pPr>
            <a:r>
              <a:t/>
            </a:r>
            <a:endParaRPr sz="1600">
              <a:solidFill>
                <a:srgbClr val="FFFFFF"/>
              </a:solidFill>
              <a:latin typeface="Roboto Slab"/>
              <a:ea typeface="Roboto Slab"/>
              <a:cs typeface="Roboto Slab"/>
              <a:sym typeface="Roboto Slab"/>
            </a:endParaRPr>
          </a:p>
          <a:p>
            <a:pPr indent="0" lvl="0" marL="0" rtl="0" algn="l">
              <a:lnSpc>
                <a:spcPct val="100000"/>
              </a:lnSpc>
              <a:spcBef>
                <a:spcPts val="0"/>
              </a:spcBef>
              <a:spcAft>
                <a:spcPts val="0"/>
              </a:spcAft>
              <a:buSzPts val="1800"/>
              <a:buNone/>
            </a:pPr>
            <a:r>
              <a:t/>
            </a:r>
            <a:endParaRPr sz="1600">
              <a:solidFill>
                <a:srgbClr val="FFFFFF"/>
              </a:solidFill>
              <a:latin typeface="Roboto Slab"/>
              <a:ea typeface="Roboto Slab"/>
              <a:cs typeface="Roboto Slab"/>
              <a:sym typeface="Roboto Slab"/>
            </a:endParaRPr>
          </a:p>
          <a:p>
            <a:pPr indent="0" lvl="0" marL="0" rtl="0" algn="l">
              <a:lnSpc>
                <a:spcPct val="100000"/>
              </a:lnSpc>
              <a:spcBef>
                <a:spcPts val="0"/>
              </a:spcBef>
              <a:spcAft>
                <a:spcPts val="0"/>
              </a:spcAft>
              <a:buSzPts val="1800"/>
              <a:buNone/>
            </a:pPr>
            <a:r>
              <a:t/>
            </a:r>
            <a:endParaRPr sz="1600">
              <a:latin typeface="Roboto Slab"/>
              <a:ea typeface="Roboto Slab"/>
              <a:cs typeface="Roboto Slab"/>
              <a:sym typeface="Roboto Slab"/>
            </a:endParaRPr>
          </a:p>
          <a:p>
            <a:pPr indent="0" lvl="0" marL="0" rtl="0" algn="l">
              <a:lnSpc>
                <a:spcPct val="100000"/>
              </a:lnSpc>
              <a:spcBef>
                <a:spcPts val="0"/>
              </a:spcBef>
              <a:spcAft>
                <a:spcPts val="1600"/>
              </a:spcAft>
              <a:buSzPts val="1800"/>
              <a:buNone/>
            </a:pPr>
            <a:r>
              <a:t/>
            </a:r>
            <a:endParaRPr sz="1600">
              <a:latin typeface="Roboto Slab"/>
              <a:ea typeface="Roboto Slab"/>
              <a:cs typeface="Roboto Slab"/>
              <a:sym typeface="Roboto Slab"/>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