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6"/>
  </p:notesMasterIdLst>
  <p:sldIdLst>
    <p:sldId id="256" r:id="rId2"/>
    <p:sldId id="274" r:id="rId3"/>
    <p:sldId id="262" r:id="rId4"/>
    <p:sldId id="270" r:id="rId5"/>
    <p:sldId id="276" r:id="rId6"/>
    <p:sldId id="260" r:id="rId7"/>
    <p:sldId id="261" r:id="rId8"/>
    <p:sldId id="263" r:id="rId9"/>
    <p:sldId id="264" r:id="rId10"/>
    <p:sldId id="273" r:id="rId11"/>
    <p:sldId id="271" r:id="rId12"/>
    <p:sldId id="272" r:id="rId13"/>
    <p:sldId id="268" r:id="rId14"/>
    <p:sldId id="269"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25"/>
    <p:restoredTop sz="94692"/>
  </p:normalViewPr>
  <p:slideViewPr>
    <p:cSldViewPr snapToGrid="0">
      <p:cViewPr>
        <p:scale>
          <a:sx n="172" d="100"/>
          <a:sy n="172" d="100"/>
        </p:scale>
        <p:origin x="848" y="14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BB3216-B0B3-4B6E-BB1C-F6F4EF345407}" type="doc">
      <dgm:prSet loTypeId="urn:microsoft.com/office/officeart/2005/8/layout/default" loCatId="list" qsTypeId="urn:microsoft.com/office/officeart/2005/8/quickstyle/simple5" qsCatId="simple" csTypeId="urn:microsoft.com/office/officeart/2005/8/colors/accent2_2" csCatId="accent2" phldr="1"/>
      <dgm:spPr/>
      <dgm:t>
        <a:bodyPr/>
        <a:lstStyle/>
        <a:p>
          <a:endParaRPr lang="en-US"/>
        </a:p>
      </dgm:t>
    </dgm:pt>
    <dgm:pt modelId="{EE6E024C-2F9C-459D-B089-E068F2BB21FE}">
      <dgm:prSet/>
      <dgm:spPr/>
      <dgm:t>
        <a:bodyPr/>
        <a:lstStyle/>
        <a:p>
          <a:r>
            <a:rPr lang="en-US" dirty="0"/>
            <a:t>An estimated 150,000 children were taken and forced to go to Canadian residential schools and over 300,000 children in the United States</a:t>
          </a:r>
        </a:p>
      </dgm:t>
    </dgm:pt>
    <dgm:pt modelId="{8BD66B16-1828-4A2E-8337-36946C975471}" type="parTrans" cxnId="{140E9EA2-68E3-4317-A938-63B4380E7A74}">
      <dgm:prSet/>
      <dgm:spPr/>
      <dgm:t>
        <a:bodyPr/>
        <a:lstStyle/>
        <a:p>
          <a:endParaRPr lang="en-US"/>
        </a:p>
      </dgm:t>
    </dgm:pt>
    <dgm:pt modelId="{E8A6D881-666F-47CF-956F-89EE1950DEC8}" type="sibTrans" cxnId="{140E9EA2-68E3-4317-A938-63B4380E7A74}">
      <dgm:prSet/>
      <dgm:spPr/>
      <dgm:t>
        <a:bodyPr/>
        <a:lstStyle/>
        <a:p>
          <a:endParaRPr lang="en-US"/>
        </a:p>
      </dgm:t>
    </dgm:pt>
    <dgm:pt modelId="{9A8EF7F7-B5F7-44C2-842E-680953844B16}">
      <dgm:prSet/>
      <dgm:spPr/>
      <dgm:t>
        <a:bodyPr/>
        <a:lstStyle/>
        <a:p>
          <a:r>
            <a:rPr lang="en-US" dirty="0"/>
            <a:t>There were 150 residential schools across Canada and 408 schools in United States between 1889 – 1969</a:t>
          </a:r>
        </a:p>
      </dgm:t>
    </dgm:pt>
    <dgm:pt modelId="{F3950E31-5436-4DB1-BE73-312B2DA953F8}" type="parTrans" cxnId="{E18260B5-3998-479B-BB80-5DAE67A135AA}">
      <dgm:prSet/>
      <dgm:spPr/>
      <dgm:t>
        <a:bodyPr/>
        <a:lstStyle/>
        <a:p>
          <a:endParaRPr lang="en-US"/>
        </a:p>
      </dgm:t>
    </dgm:pt>
    <dgm:pt modelId="{A3E75E4E-87F2-485A-BA98-758971888B19}" type="sibTrans" cxnId="{E18260B5-3998-479B-BB80-5DAE67A135AA}">
      <dgm:prSet/>
      <dgm:spPr/>
      <dgm:t>
        <a:bodyPr/>
        <a:lstStyle/>
        <a:p>
          <a:endParaRPr lang="en-US"/>
        </a:p>
      </dgm:t>
    </dgm:pt>
    <dgm:pt modelId="{C9C8DF8D-0C7C-4F68-9FAE-E665825FD97D}">
      <dgm:prSet/>
      <dgm:spPr/>
      <dgm:t>
        <a:bodyPr/>
        <a:lstStyle/>
        <a:p>
          <a:r>
            <a:rPr lang="en-US" dirty="0"/>
            <a:t>In May 2020 219 unmarked graves were discovered at an old school in Canada, which led to more searches and discoveries in other residential schools and the United States then started a search.</a:t>
          </a:r>
        </a:p>
      </dgm:t>
    </dgm:pt>
    <dgm:pt modelId="{10B76E3D-7542-4794-AAFF-E5D7804CCCCE}" type="parTrans" cxnId="{0B8B2242-63B2-48C7-A779-962A388F7DAB}">
      <dgm:prSet/>
      <dgm:spPr/>
      <dgm:t>
        <a:bodyPr/>
        <a:lstStyle/>
        <a:p>
          <a:endParaRPr lang="en-US"/>
        </a:p>
      </dgm:t>
    </dgm:pt>
    <dgm:pt modelId="{EA5EA148-B006-48A7-A710-705613DC0825}" type="sibTrans" cxnId="{0B8B2242-63B2-48C7-A779-962A388F7DAB}">
      <dgm:prSet/>
      <dgm:spPr/>
      <dgm:t>
        <a:bodyPr/>
        <a:lstStyle/>
        <a:p>
          <a:endParaRPr lang="en-US"/>
        </a:p>
      </dgm:t>
    </dgm:pt>
    <dgm:pt modelId="{5043BBBF-BF92-49EE-9A29-97C92B30B674}">
      <dgm:prSet/>
      <dgm:spPr/>
      <dgm:t>
        <a:bodyPr/>
        <a:lstStyle/>
        <a:p>
          <a:r>
            <a:rPr lang="en-US" b="1" u="sng" dirty="0"/>
            <a:t>Representation Matters</a:t>
          </a:r>
          <a:r>
            <a:rPr lang="en-US" b="1" u="none" dirty="0"/>
            <a:t>: </a:t>
          </a:r>
          <a:r>
            <a:rPr lang="en-US" b="0" u="none" dirty="0"/>
            <a:t>The current U.S. Secretary of the </a:t>
          </a:r>
          <a:r>
            <a:rPr lang="en-US" b="0" dirty="0"/>
            <a:t>Interior is a Native American woman named </a:t>
          </a:r>
          <a:r>
            <a:rPr lang="en-US" dirty="0"/>
            <a:t>Deb </a:t>
          </a:r>
          <a:r>
            <a:rPr lang="en-US" dirty="0" err="1"/>
            <a:t>Haaland</a:t>
          </a:r>
          <a:r>
            <a:rPr lang="en-US" dirty="0"/>
            <a:t> (Pueblo of Laguna). She is the first Native American person to hold the job in 150 years. A job whose role it is oversee and support Native lands and relationships (!)</a:t>
          </a:r>
        </a:p>
      </dgm:t>
    </dgm:pt>
    <dgm:pt modelId="{B3A2E1EA-EF3D-434A-9EFE-8F593FCAF179}" type="parTrans" cxnId="{696D8928-EDFF-485A-9F5B-2F9E70285F29}">
      <dgm:prSet/>
      <dgm:spPr/>
      <dgm:t>
        <a:bodyPr/>
        <a:lstStyle/>
        <a:p>
          <a:endParaRPr lang="en-US"/>
        </a:p>
      </dgm:t>
    </dgm:pt>
    <dgm:pt modelId="{387EAE44-73A6-438A-B512-75EDB0861E60}" type="sibTrans" cxnId="{696D8928-EDFF-485A-9F5B-2F9E70285F29}">
      <dgm:prSet/>
      <dgm:spPr/>
      <dgm:t>
        <a:bodyPr/>
        <a:lstStyle/>
        <a:p>
          <a:endParaRPr lang="en-US"/>
        </a:p>
      </dgm:t>
    </dgm:pt>
    <dgm:pt modelId="{AED6D842-1459-4E0F-A680-2EC0568B1950}">
      <dgm:prSet/>
      <dgm:spPr/>
      <dgm:t>
        <a:bodyPr/>
        <a:lstStyle/>
        <a:p>
          <a:r>
            <a:rPr lang="en-US" dirty="0"/>
            <a:t>In 2021 </a:t>
          </a:r>
          <a:r>
            <a:rPr lang="en-US" dirty="0" err="1"/>
            <a:t>Haaland</a:t>
          </a:r>
          <a:r>
            <a:rPr lang="en-US" dirty="0"/>
            <a:t> commissioned an investigation into U.S. boarding schools. In May 2022  a report  was released and was the first official document admitting the reason for boarding schools.</a:t>
          </a:r>
        </a:p>
      </dgm:t>
    </dgm:pt>
    <dgm:pt modelId="{E9F718E6-D8AC-4F0B-BF77-BE9BFF8AF421}" type="parTrans" cxnId="{3A5F0291-72D0-4C3E-8948-FBA0A5BFEC79}">
      <dgm:prSet/>
      <dgm:spPr/>
      <dgm:t>
        <a:bodyPr/>
        <a:lstStyle/>
        <a:p>
          <a:endParaRPr lang="en-US"/>
        </a:p>
      </dgm:t>
    </dgm:pt>
    <dgm:pt modelId="{D150FBBE-56AD-4E7D-BCA4-2ACDA8F2EC0A}" type="sibTrans" cxnId="{3A5F0291-72D0-4C3E-8948-FBA0A5BFEC79}">
      <dgm:prSet/>
      <dgm:spPr/>
      <dgm:t>
        <a:bodyPr/>
        <a:lstStyle/>
        <a:p>
          <a:endParaRPr lang="en-US"/>
        </a:p>
      </dgm:t>
    </dgm:pt>
    <dgm:pt modelId="{E5AA1A7E-22AF-0A42-9CDC-75EF86664866}" type="pres">
      <dgm:prSet presAssocID="{A6BB3216-B0B3-4B6E-BB1C-F6F4EF345407}" presName="diagram" presStyleCnt="0">
        <dgm:presLayoutVars>
          <dgm:dir/>
          <dgm:resizeHandles val="exact"/>
        </dgm:presLayoutVars>
      </dgm:prSet>
      <dgm:spPr/>
    </dgm:pt>
    <dgm:pt modelId="{1D5EDF17-7031-3340-B474-87870ABA1948}" type="pres">
      <dgm:prSet presAssocID="{EE6E024C-2F9C-459D-B089-E068F2BB21FE}" presName="node" presStyleLbl="node1" presStyleIdx="0" presStyleCnt="5">
        <dgm:presLayoutVars>
          <dgm:bulletEnabled val="1"/>
        </dgm:presLayoutVars>
      </dgm:prSet>
      <dgm:spPr/>
    </dgm:pt>
    <dgm:pt modelId="{5D222BC6-590C-874D-B621-D86B7302B1BE}" type="pres">
      <dgm:prSet presAssocID="{E8A6D881-666F-47CF-956F-89EE1950DEC8}" presName="sibTrans" presStyleCnt="0"/>
      <dgm:spPr/>
    </dgm:pt>
    <dgm:pt modelId="{72345589-FBE4-7C43-9341-245610F087D2}" type="pres">
      <dgm:prSet presAssocID="{9A8EF7F7-B5F7-44C2-842E-680953844B16}" presName="node" presStyleLbl="node1" presStyleIdx="1" presStyleCnt="5">
        <dgm:presLayoutVars>
          <dgm:bulletEnabled val="1"/>
        </dgm:presLayoutVars>
      </dgm:prSet>
      <dgm:spPr/>
    </dgm:pt>
    <dgm:pt modelId="{816A7295-9087-D146-B077-58D1FBB6817E}" type="pres">
      <dgm:prSet presAssocID="{A3E75E4E-87F2-485A-BA98-758971888B19}" presName="sibTrans" presStyleCnt="0"/>
      <dgm:spPr/>
    </dgm:pt>
    <dgm:pt modelId="{46242D08-21C9-C84D-8720-A6602BBADBD2}" type="pres">
      <dgm:prSet presAssocID="{C9C8DF8D-0C7C-4F68-9FAE-E665825FD97D}" presName="node" presStyleLbl="node1" presStyleIdx="2" presStyleCnt="5">
        <dgm:presLayoutVars>
          <dgm:bulletEnabled val="1"/>
        </dgm:presLayoutVars>
      </dgm:prSet>
      <dgm:spPr/>
    </dgm:pt>
    <dgm:pt modelId="{F76578C3-B3B1-8D45-BF76-D6073C95D6C1}" type="pres">
      <dgm:prSet presAssocID="{EA5EA148-B006-48A7-A710-705613DC0825}" presName="sibTrans" presStyleCnt="0"/>
      <dgm:spPr/>
    </dgm:pt>
    <dgm:pt modelId="{078DDABD-19DE-C947-B83A-8569B0CED1B2}" type="pres">
      <dgm:prSet presAssocID="{5043BBBF-BF92-49EE-9A29-97C92B30B674}" presName="node" presStyleLbl="node1" presStyleIdx="3" presStyleCnt="5" custScaleX="116306" custScaleY="100394">
        <dgm:presLayoutVars>
          <dgm:bulletEnabled val="1"/>
        </dgm:presLayoutVars>
      </dgm:prSet>
      <dgm:spPr/>
    </dgm:pt>
    <dgm:pt modelId="{D198F078-3CF4-5144-A17A-FBAD273FE38D}" type="pres">
      <dgm:prSet presAssocID="{387EAE44-73A6-438A-B512-75EDB0861E60}" presName="sibTrans" presStyleCnt="0"/>
      <dgm:spPr/>
    </dgm:pt>
    <dgm:pt modelId="{4930205F-5388-F84E-A4E4-1B60E25CC443}" type="pres">
      <dgm:prSet presAssocID="{AED6D842-1459-4E0F-A680-2EC0568B1950}" presName="node" presStyleLbl="node1" presStyleIdx="4" presStyleCnt="5">
        <dgm:presLayoutVars>
          <dgm:bulletEnabled val="1"/>
        </dgm:presLayoutVars>
      </dgm:prSet>
      <dgm:spPr/>
    </dgm:pt>
  </dgm:ptLst>
  <dgm:cxnLst>
    <dgm:cxn modelId="{696D8928-EDFF-485A-9F5B-2F9E70285F29}" srcId="{A6BB3216-B0B3-4B6E-BB1C-F6F4EF345407}" destId="{5043BBBF-BF92-49EE-9A29-97C92B30B674}" srcOrd="3" destOrd="0" parTransId="{B3A2E1EA-EF3D-434A-9EFE-8F593FCAF179}" sibTransId="{387EAE44-73A6-438A-B512-75EDB0861E60}"/>
    <dgm:cxn modelId="{0B8B2242-63B2-48C7-A779-962A388F7DAB}" srcId="{A6BB3216-B0B3-4B6E-BB1C-F6F4EF345407}" destId="{C9C8DF8D-0C7C-4F68-9FAE-E665825FD97D}" srcOrd="2" destOrd="0" parTransId="{10B76E3D-7542-4794-AAFF-E5D7804CCCCE}" sibTransId="{EA5EA148-B006-48A7-A710-705613DC0825}"/>
    <dgm:cxn modelId="{89FCE888-13F8-C941-B689-F161043BAE0C}" type="presOf" srcId="{C9C8DF8D-0C7C-4F68-9FAE-E665825FD97D}" destId="{46242D08-21C9-C84D-8720-A6602BBADBD2}" srcOrd="0" destOrd="0" presId="urn:microsoft.com/office/officeart/2005/8/layout/default"/>
    <dgm:cxn modelId="{3A5F0291-72D0-4C3E-8948-FBA0A5BFEC79}" srcId="{A6BB3216-B0B3-4B6E-BB1C-F6F4EF345407}" destId="{AED6D842-1459-4E0F-A680-2EC0568B1950}" srcOrd="4" destOrd="0" parTransId="{E9F718E6-D8AC-4F0B-BF77-BE9BFF8AF421}" sibTransId="{D150FBBE-56AD-4E7D-BCA4-2ACDA8F2EC0A}"/>
    <dgm:cxn modelId="{140E9EA2-68E3-4317-A938-63B4380E7A74}" srcId="{A6BB3216-B0B3-4B6E-BB1C-F6F4EF345407}" destId="{EE6E024C-2F9C-459D-B089-E068F2BB21FE}" srcOrd="0" destOrd="0" parTransId="{8BD66B16-1828-4A2E-8337-36946C975471}" sibTransId="{E8A6D881-666F-47CF-956F-89EE1950DEC8}"/>
    <dgm:cxn modelId="{A55192AD-E7B4-D44A-9B9A-9ACAEF23E1DB}" type="presOf" srcId="{5043BBBF-BF92-49EE-9A29-97C92B30B674}" destId="{078DDABD-19DE-C947-B83A-8569B0CED1B2}" srcOrd="0" destOrd="0" presId="urn:microsoft.com/office/officeart/2005/8/layout/default"/>
    <dgm:cxn modelId="{14A396AE-4DDE-DC41-AACC-42BCBD9A9174}" type="presOf" srcId="{A6BB3216-B0B3-4B6E-BB1C-F6F4EF345407}" destId="{E5AA1A7E-22AF-0A42-9CDC-75EF86664866}" srcOrd="0" destOrd="0" presId="urn:microsoft.com/office/officeart/2005/8/layout/default"/>
    <dgm:cxn modelId="{E18260B5-3998-479B-BB80-5DAE67A135AA}" srcId="{A6BB3216-B0B3-4B6E-BB1C-F6F4EF345407}" destId="{9A8EF7F7-B5F7-44C2-842E-680953844B16}" srcOrd="1" destOrd="0" parTransId="{F3950E31-5436-4DB1-BE73-312B2DA953F8}" sibTransId="{A3E75E4E-87F2-485A-BA98-758971888B19}"/>
    <dgm:cxn modelId="{DDC31FB7-3813-DA40-96A8-A7F5476CCA76}" type="presOf" srcId="{AED6D842-1459-4E0F-A680-2EC0568B1950}" destId="{4930205F-5388-F84E-A4E4-1B60E25CC443}" srcOrd="0" destOrd="0" presId="urn:microsoft.com/office/officeart/2005/8/layout/default"/>
    <dgm:cxn modelId="{A90A62D9-62B6-FE4E-8C02-5FA721FEA461}" type="presOf" srcId="{EE6E024C-2F9C-459D-B089-E068F2BB21FE}" destId="{1D5EDF17-7031-3340-B474-87870ABA1948}" srcOrd="0" destOrd="0" presId="urn:microsoft.com/office/officeart/2005/8/layout/default"/>
    <dgm:cxn modelId="{E6C776D9-695F-D445-98CA-B3FC29A0D461}" type="presOf" srcId="{9A8EF7F7-B5F7-44C2-842E-680953844B16}" destId="{72345589-FBE4-7C43-9341-245610F087D2}" srcOrd="0" destOrd="0" presId="urn:microsoft.com/office/officeart/2005/8/layout/default"/>
    <dgm:cxn modelId="{4BE74D7E-CAF6-2B49-8C7F-4800704ADBE7}" type="presParOf" srcId="{E5AA1A7E-22AF-0A42-9CDC-75EF86664866}" destId="{1D5EDF17-7031-3340-B474-87870ABA1948}" srcOrd="0" destOrd="0" presId="urn:microsoft.com/office/officeart/2005/8/layout/default"/>
    <dgm:cxn modelId="{A2BBEEA9-F91D-1A4D-8436-C5DD59CF5BD6}" type="presParOf" srcId="{E5AA1A7E-22AF-0A42-9CDC-75EF86664866}" destId="{5D222BC6-590C-874D-B621-D86B7302B1BE}" srcOrd="1" destOrd="0" presId="urn:microsoft.com/office/officeart/2005/8/layout/default"/>
    <dgm:cxn modelId="{2C65D942-98CD-EB4B-8678-F214D074A019}" type="presParOf" srcId="{E5AA1A7E-22AF-0A42-9CDC-75EF86664866}" destId="{72345589-FBE4-7C43-9341-245610F087D2}" srcOrd="2" destOrd="0" presId="urn:microsoft.com/office/officeart/2005/8/layout/default"/>
    <dgm:cxn modelId="{69D4E10B-2EA7-614B-B3FA-D3DB11DE7F63}" type="presParOf" srcId="{E5AA1A7E-22AF-0A42-9CDC-75EF86664866}" destId="{816A7295-9087-D146-B077-58D1FBB6817E}" srcOrd="3" destOrd="0" presId="urn:microsoft.com/office/officeart/2005/8/layout/default"/>
    <dgm:cxn modelId="{39229960-820E-3647-8595-6FDF5C15CC2D}" type="presParOf" srcId="{E5AA1A7E-22AF-0A42-9CDC-75EF86664866}" destId="{46242D08-21C9-C84D-8720-A6602BBADBD2}" srcOrd="4" destOrd="0" presId="urn:microsoft.com/office/officeart/2005/8/layout/default"/>
    <dgm:cxn modelId="{D9031195-8167-B642-AD75-754533ACBA28}" type="presParOf" srcId="{E5AA1A7E-22AF-0A42-9CDC-75EF86664866}" destId="{F76578C3-B3B1-8D45-BF76-D6073C95D6C1}" srcOrd="5" destOrd="0" presId="urn:microsoft.com/office/officeart/2005/8/layout/default"/>
    <dgm:cxn modelId="{4176D4F8-E529-E145-8510-40ED8D9C1632}" type="presParOf" srcId="{E5AA1A7E-22AF-0A42-9CDC-75EF86664866}" destId="{078DDABD-19DE-C947-B83A-8569B0CED1B2}" srcOrd="6" destOrd="0" presId="urn:microsoft.com/office/officeart/2005/8/layout/default"/>
    <dgm:cxn modelId="{1472F2B2-4A73-CA4B-9106-404D974DF54E}" type="presParOf" srcId="{E5AA1A7E-22AF-0A42-9CDC-75EF86664866}" destId="{D198F078-3CF4-5144-A17A-FBAD273FE38D}" srcOrd="7" destOrd="0" presId="urn:microsoft.com/office/officeart/2005/8/layout/default"/>
    <dgm:cxn modelId="{6D63FB88-C0A0-D747-90D8-B8AF57FAA0DC}" type="presParOf" srcId="{E5AA1A7E-22AF-0A42-9CDC-75EF86664866}" destId="{4930205F-5388-F84E-A4E4-1B60E25CC443}"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5EDF17-7031-3340-B474-87870ABA1948}">
      <dsp:nvSpPr>
        <dsp:cNvPr id="0" name=""/>
        <dsp:cNvSpPr/>
      </dsp:nvSpPr>
      <dsp:spPr>
        <a:xfrm>
          <a:off x="66567" y="1397"/>
          <a:ext cx="2621083" cy="1572649"/>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An estimated 150,000 children were taken and forced to go to Canadian residential schools and over 300,000 children in the United States</a:t>
          </a:r>
        </a:p>
      </dsp:txBody>
      <dsp:txXfrm>
        <a:off x="66567" y="1397"/>
        <a:ext cx="2621083" cy="1572649"/>
      </dsp:txXfrm>
    </dsp:sp>
    <dsp:sp modelId="{72345589-FBE4-7C43-9341-245610F087D2}">
      <dsp:nvSpPr>
        <dsp:cNvPr id="0" name=""/>
        <dsp:cNvSpPr/>
      </dsp:nvSpPr>
      <dsp:spPr>
        <a:xfrm>
          <a:off x="2949758" y="1397"/>
          <a:ext cx="2621083" cy="1572649"/>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There were 150 residential schools across Canada and 408 schools in United States between 1889 – 1969</a:t>
          </a:r>
        </a:p>
      </dsp:txBody>
      <dsp:txXfrm>
        <a:off x="2949758" y="1397"/>
        <a:ext cx="2621083" cy="1572649"/>
      </dsp:txXfrm>
    </dsp:sp>
    <dsp:sp modelId="{46242D08-21C9-C84D-8720-A6602BBADBD2}">
      <dsp:nvSpPr>
        <dsp:cNvPr id="0" name=""/>
        <dsp:cNvSpPr/>
      </dsp:nvSpPr>
      <dsp:spPr>
        <a:xfrm>
          <a:off x="5832949" y="1397"/>
          <a:ext cx="2621083" cy="1572649"/>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In May 2020 219 unmarked graves were discovered at an old school in Canada, which led to more searches and discoveries in other residential schools and the United States then started a search.</a:t>
          </a:r>
        </a:p>
      </dsp:txBody>
      <dsp:txXfrm>
        <a:off x="5832949" y="1397"/>
        <a:ext cx="2621083" cy="1572649"/>
      </dsp:txXfrm>
    </dsp:sp>
    <dsp:sp modelId="{078DDABD-19DE-C947-B83A-8569B0CED1B2}">
      <dsp:nvSpPr>
        <dsp:cNvPr id="0" name=""/>
        <dsp:cNvSpPr/>
      </dsp:nvSpPr>
      <dsp:spPr>
        <a:xfrm>
          <a:off x="1294465" y="1836156"/>
          <a:ext cx="3048476" cy="1578846"/>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b="1" u="sng" kern="1200" dirty="0"/>
            <a:t>Representation Matters</a:t>
          </a:r>
          <a:r>
            <a:rPr lang="en-US" sz="1300" b="1" u="none" kern="1200" dirty="0"/>
            <a:t>: </a:t>
          </a:r>
          <a:r>
            <a:rPr lang="en-US" sz="1300" b="0" u="none" kern="1200" dirty="0"/>
            <a:t>The current U.S. Secretary of the </a:t>
          </a:r>
          <a:r>
            <a:rPr lang="en-US" sz="1300" b="0" kern="1200" dirty="0"/>
            <a:t>Interior is a Native American woman named </a:t>
          </a:r>
          <a:r>
            <a:rPr lang="en-US" sz="1300" kern="1200" dirty="0"/>
            <a:t>Deb </a:t>
          </a:r>
          <a:r>
            <a:rPr lang="en-US" sz="1300" kern="1200" dirty="0" err="1"/>
            <a:t>Haaland</a:t>
          </a:r>
          <a:r>
            <a:rPr lang="en-US" sz="1300" kern="1200" dirty="0"/>
            <a:t> (Pueblo of Laguna). She is the first Native American person to hold the job in 150 years. A job whose role it is oversee and support Native lands and relationships (!)</a:t>
          </a:r>
        </a:p>
      </dsp:txBody>
      <dsp:txXfrm>
        <a:off x="1294465" y="1836156"/>
        <a:ext cx="3048476" cy="1578846"/>
      </dsp:txXfrm>
    </dsp:sp>
    <dsp:sp modelId="{4930205F-5388-F84E-A4E4-1B60E25CC443}">
      <dsp:nvSpPr>
        <dsp:cNvPr id="0" name=""/>
        <dsp:cNvSpPr/>
      </dsp:nvSpPr>
      <dsp:spPr>
        <a:xfrm>
          <a:off x="4605051" y="1839254"/>
          <a:ext cx="2621083" cy="1572649"/>
        </a:xfrm>
        <a:prstGeom prst="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In 2021 </a:t>
          </a:r>
          <a:r>
            <a:rPr lang="en-US" sz="1300" kern="1200" dirty="0" err="1"/>
            <a:t>Haaland</a:t>
          </a:r>
          <a:r>
            <a:rPr lang="en-US" sz="1300" kern="1200" dirty="0"/>
            <a:t> commissioned an investigation into U.S. boarding schools. In May 2022  a report  was released and was the first official document admitting the reason for boarding schools.</a:t>
          </a:r>
        </a:p>
      </dsp:txBody>
      <dsp:txXfrm>
        <a:off x="4605051" y="1839254"/>
        <a:ext cx="2621083" cy="157264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f8af9effb5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f8af9effb5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f8af9effb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f8af9effb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THese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Parent thought I was teaching about private, rich, New England-type boarding schools.</a:t>
            </a:r>
          </a:p>
        </p:txBody>
      </p:sp>
      <p:sp>
        <p:nvSpPr>
          <p:cNvPr id="4" name="Slide Number Placeholder 3"/>
          <p:cNvSpPr>
            <a:spLocks noGrp="1"/>
          </p:cNvSpPr>
          <p:nvPr>
            <p:ph type="sldNum" sz="quarter" idx="5"/>
          </p:nvPr>
        </p:nvSpPr>
        <p:spPr/>
        <p:txBody>
          <a:bodyPr/>
          <a:lstStyle/>
          <a:p>
            <a:fld id="{6D1384DB-1D27-CD4C-815A-55173C257AEC}" type="slidenum">
              <a:rPr lang="en-US" smtClean="0"/>
              <a:t>5</a:t>
            </a:fld>
            <a:endParaRPr lang="en-US"/>
          </a:p>
        </p:txBody>
      </p:sp>
    </p:spTree>
    <p:extLst>
      <p:ext uri="{BB962C8B-B14F-4D97-AF65-F5344CB8AC3E}">
        <p14:creationId xmlns:p14="http://schemas.microsoft.com/office/powerpoint/2010/main" val="2062708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823b21e7c4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823b21e7c4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823b21e7c4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823b21e7c4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THese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823b21e7c4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823b21e7c4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823b21e7c4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823b21e7c4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823b21e7c4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2823b21e7c4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823b21e7c4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823b21e7c4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CD6F3-88F1-4195-8395-57AA096BB3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D8D06C-EB08-40B3-AFB3-A62F441122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962F-B413-4C4C-A490-724DDB9E7DB9}"/>
              </a:ext>
            </a:extLst>
          </p:cNvPr>
          <p:cNvSpPr>
            <a:spLocks noGrp="1"/>
          </p:cNvSpPr>
          <p:nvPr>
            <p:ph type="dt" sz="half" idx="10"/>
          </p:nvPr>
        </p:nvSpPr>
        <p:spPr/>
        <p:txBody>
          <a:bodyPr/>
          <a:lstStyle/>
          <a:p>
            <a:fld id="{3CADBD16-5BFB-4D9F-9646-C75D1B53BBB6}" type="datetimeFigureOut">
              <a:rPr lang="en-US" smtClean="0"/>
              <a:t>9/25/24</a:t>
            </a:fld>
            <a:endParaRPr lang="en-US"/>
          </a:p>
        </p:txBody>
      </p:sp>
      <p:sp>
        <p:nvSpPr>
          <p:cNvPr id="5" name="Footer Placeholder 4">
            <a:extLst>
              <a:ext uri="{FF2B5EF4-FFF2-40B4-BE49-F238E27FC236}">
                <a16:creationId xmlns:a16="http://schemas.microsoft.com/office/drawing/2014/main" id="{02871813-4E87-4C04-835D-76246010B0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22BA3-033C-491E-A045-F0052AC19A8C}"/>
              </a:ext>
            </a:extLst>
          </p:cNvPr>
          <p:cNvSpPr>
            <a:spLocks noGrp="1"/>
          </p:cNvSpPr>
          <p:nvPr>
            <p:ph type="sldNum" sz="quarter" idx="12"/>
          </p:nvPr>
        </p:nvSpPr>
        <p:spPr/>
        <p:txBody>
          <a:bodyPr/>
          <a:lstStyle/>
          <a:p>
            <a:fld id="{C0722274-0FAA-4649-AA4E-4210F4F32167}" type="slidenum">
              <a:rPr lang="en-US" smtClean="0"/>
              <a:t>‹#›</a:t>
            </a:fld>
            <a:endParaRPr lang="en-US"/>
          </a:p>
        </p:txBody>
      </p:sp>
    </p:spTree>
    <p:extLst>
      <p:ext uri="{BB962C8B-B14F-4D97-AF65-F5344CB8AC3E}">
        <p14:creationId xmlns:p14="http://schemas.microsoft.com/office/powerpoint/2010/main" val="323679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99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1.xml"/><Relationship Id="rId1" Type="http://schemas.openxmlformats.org/officeDocument/2006/relationships/video" Target="https://www.youtube.com/embed/GE1F5nBQmME?feature=oembed" TargetMode="Externa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1.xml"/><Relationship Id="rId1" Type="http://schemas.openxmlformats.org/officeDocument/2006/relationships/video" Target="https://www.youtube.com/embed/E3vUqr01kAk?start=2&amp;feature=oembed"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1.xml"/><Relationship Id="rId1" Type="http://schemas.openxmlformats.org/officeDocument/2006/relationships/video" Target="https://www.youtube.com/embed/qCfDisx64nA?feature=oembe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1.xml"/><Relationship Id="rId1" Type="http://schemas.openxmlformats.org/officeDocument/2006/relationships/video" Target="https://www.youtube.com/embed/bUPuT_agHb0?feature=oembed"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388463" y="0"/>
            <a:ext cx="8367076"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D7371C-1E55-D1AE-49F7-39BF34DDED7E}"/>
              </a:ext>
            </a:extLst>
          </p:cNvPr>
          <p:cNvSpPr txBox="1"/>
          <p:nvPr/>
        </p:nvSpPr>
        <p:spPr>
          <a:xfrm>
            <a:off x="311700" y="445025"/>
            <a:ext cx="8520600" cy="572700"/>
          </a:xfrm>
          <a:prstGeom prst="rect">
            <a:avLst/>
          </a:prstGeom>
          <a:noFill/>
          <a:ln>
            <a:noFill/>
          </a:ln>
        </p:spPr>
        <p:txBody>
          <a:bodyPr spcFirstLastPara="1" wrap="square" lIns="91425" tIns="91425" rIns="91425" bIns="91425" rtlCol="0" anchor="t" anchorCtr="0">
            <a:normAutofit/>
          </a:bodyPr>
          <a:lstStyle/>
          <a:p>
            <a:pPr>
              <a:lnSpc>
                <a:spcPct val="90000"/>
              </a:lnSpc>
              <a:spcAft>
                <a:spcPts val="600"/>
              </a:spcAft>
              <a:buClr>
                <a:schemeClr val="dk1"/>
              </a:buClr>
              <a:buSzPts val="2800"/>
            </a:pPr>
            <a:r>
              <a:rPr lang="en-US" sz="2200" b="0" i="0" u="none" strike="noStrike" cap="none">
                <a:solidFill>
                  <a:schemeClr val="dk1"/>
                </a:solidFill>
                <a:latin typeface="Arial"/>
                <a:ea typeface="Arial"/>
                <a:cs typeface="Arial"/>
                <a:sym typeface="Arial"/>
              </a:rPr>
              <a:t>What is Orange Shirt Day?</a:t>
            </a:r>
          </a:p>
        </p:txBody>
      </p:sp>
      <p:sp>
        <p:nvSpPr>
          <p:cNvPr id="4" name="TextBox 3">
            <a:extLst>
              <a:ext uri="{FF2B5EF4-FFF2-40B4-BE49-F238E27FC236}">
                <a16:creationId xmlns:a16="http://schemas.microsoft.com/office/drawing/2014/main" id="{0C7237CC-E475-89F1-EA8E-F8DE640CFC2F}"/>
              </a:ext>
            </a:extLst>
          </p:cNvPr>
          <p:cNvSpPr txBox="1"/>
          <p:nvPr/>
        </p:nvSpPr>
        <p:spPr>
          <a:xfrm>
            <a:off x="311700" y="1152475"/>
            <a:ext cx="8520600" cy="3416400"/>
          </a:xfrm>
          <a:prstGeom prst="rect">
            <a:avLst/>
          </a:prstGeom>
          <a:noFill/>
          <a:ln>
            <a:noFill/>
          </a:ln>
        </p:spPr>
        <p:txBody>
          <a:bodyPr spcFirstLastPara="1" wrap="square" lIns="91425" tIns="91425" rIns="91425" bIns="91425" rtlCol="0" anchor="t" anchorCtr="0">
            <a:normAutofit/>
          </a:bodyPr>
          <a:lstStyle/>
          <a:p>
            <a:pPr marL="457200" indent="-342900">
              <a:lnSpc>
                <a:spcPct val="105000"/>
              </a:lnSpc>
              <a:spcAft>
                <a:spcPts val="600"/>
              </a:spcAft>
              <a:buClr>
                <a:schemeClr val="dk2"/>
              </a:buClr>
              <a:buSzPts val="1800"/>
              <a:buFont typeface="Arial"/>
              <a:buChar char="●"/>
            </a:pPr>
            <a:r>
              <a:rPr lang="en-US" sz="1700" dirty="0">
                <a:solidFill>
                  <a:schemeClr val="tx1"/>
                </a:solidFill>
              </a:rPr>
              <a:t>A day to remember the victims and survivors of the government run residential school’s Indigenous people in Canada were forced to attend. These schools were also in the United States, but called boarding schools)</a:t>
            </a:r>
          </a:p>
          <a:p>
            <a:pPr marL="457200" indent="-342900">
              <a:lnSpc>
                <a:spcPct val="105000"/>
              </a:lnSpc>
              <a:spcAft>
                <a:spcPts val="600"/>
              </a:spcAft>
              <a:buClr>
                <a:schemeClr val="dk2"/>
              </a:buClr>
              <a:buSzPts val="1800"/>
              <a:buFont typeface="Arial"/>
              <a:buChar char="●"/>
            </a:pPr>
            <a:endParaRPr lang="en-US" sz="1700" dirty="0">
              <a:solidFill>
                <a:schemeClr val="tx1"/>
              </a:solidFill>
            </a:endParaRPr>
          </a:p>
          <a:p>
            <a:pPr marL="457200" indent="-342900">
              <a:lnSpc>
                <a:spcPct val="105000"/>
              </a:lnSpc>
              <a:spcAft>
                <a:spcPts val="600"/>
              </a:spcAft>
              <a:buClr>
                <a:schemeClr val="dk2"/>
              </a:buClr>
              <a:buSzPts val="1800"/>
              <a:buFont typeface="Arial"/>
              <a:buChar char="●"/>
            </a:pPr>
            <a:r>
              <a:rPr lang="en-US" sz="1700" dirty="0">
                <a:solidFill>
                  <a:schemeClr val="tx1"/>
                </a:solidFill>
                <a:effectLst/>
              </a:rPr>
              <a:t>These schools were cruelly designed to strip away Indigenous cultures, languages, religious beliefs, and the child’s knowledge of traditional ways of life.</a:t>
            </a:r>
          </a:p>
          <a:p>
            <a:pPr marL="457200" indent="-342900">
              <a:lnSpc>
                <a:spcPct val="105000"/>
              </a:lnSpc>
              <a:spcAft>
                <a:spcPts val="600"/>
              </a:spcAft>
              <a:buClr>
                <a:schemeClr val="dk2"/>
              </a:buClr>
              <a:buSzPts val="1800"/>
              <a:buFont typeface="Arial"/>
              <a:buChar char="●"/>
            </a:pPr>
            <a:endParaRPr lang="en-US" sz="1700" dirty="0">
              <a:solidFill>
                <a:schemeClr val="tx1"/>
              </a:solidFill>
            </a:endParaRPr>
          </a:p>
          <a:p>
            <a:pPr marL="457200" indent="-342900">
              <a:lnSpc>
                <a:spcPct val="105000"/>
              </a:lnSpc>
              <a:spcAft>
                <a:spcPts val="600"/>
              </a:spcAft>
              <a:buClr>
                <a:schemeClr val="dk2"/>
              </a:buClr>
              <a:buSzPts val="1800"/>
              <a:buFont typeface="Arial"/>
              <a:buChar char="●"/>
            </a:pPr>
            <a:r>
              <a:rPr lang="en-US" sz="1700" dirty="0">
                <a:solidFill>
                  <a:schemeClr val="tx1"/>
                </a:solidFill>
                <a:effectLst/>
              </a:rPr>
              <a:t>Unfortunately, hundreds of children died at these schools. Some we have known about as they were put in a school cemetery. Hundreds others were hidden in unmarked graves that we are just now discovering. </a:t>
            </a:r>
            <a:endParaRPr lang="en-US" sz="1700" dirty="0">
              <a:solidFill>
                <a:schemeClr val="tx1"/>
              </a:solidFill>
            </a:endParaRPr>
          </a:p>
        </p:txBody>
      </p:sp>
    </p:spTree>
    <p:extLst>
      <p:ext uri="{BB962C8B-B14F-4D97-AF65-F5344CB8AC3E}">
        <p14:creationId xmlns:p14="http://schemas.microsoft.com/office/powerpoint/2010/main" val="2770984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9"/>
          <p:cNvSpPr txBox="1"/>
          <p:nvPr/>
        </p:nvSpPr>
        <p:spPr>
          <a:xfrm>
            <a:off x="124860" y="14427"/>
            <a:ext cx="4224528" cy="5109061"/>
          </a:xfrm>
          <a:prstGeom prst="rect">
            <a:avLst/>
          </a:prstGeom>
          <a:noFill/>
          <a:ln>
            <a:noFill/>
          </a:ln>
        </p:spPr>
        <p:txBody>
          <a:bodyPr spcFirstLastPara="1" wrap="square" lIns="91425" tIns="91425" rIns="91425" bIns="91425" anchor="t" anchorCtr="0">
            <a:spAutoFit/>
          </a:bodyPr>
          <a:lstStyle/>
          <a:p>
            <a:pPr marL="342900" lvl="0" indent="-342900" rtl="0">
              <a:spcBef>
                <a:spcPts val="0"/>
              </a:spcBef>
              <a:spcAft>
                <a:spcPts val="0"/>
              </a:spcAft>
              <a:buFont typeface="Arial" panose="020B0604020202020204" pitchFamily="34" charset="0"/>
              <a:buChar char="•"/>
            </a:pPr>
            <a:r>
              <a:rPr lang="en" sz="2000" dirty="0">
                <a:solidFill>
                  <a:schemeClr val="tx1"/>
                </a:solidFill>
                <a:latin typeface="Georgia"/>
                <a:ea typeface="Georgia"/>
                <a:cs typeface="Georgia"/>
                <a:sym typeface="Georgia"/>
              </a:rPr>
              <a:t>Children were not allowed to speak with their families, wear their traditional clothes, eat their traditional foods, or practice their own spiritual beliefs.</a:t>
            </a:r>
            <a:endParaRPr sz="2000" dirty="0">
              <a:solidFill>
                <a:schemeClr val="tx1"/>
              </a:solidFill>
              <a:latin typeface="Georgia"/>
              <a:ea typeface="Georgia"/>
              <a:cs typeface="Georgia"/>
              <a:sym typeface="Georgia"/>
            </a:endParaRPr>
          </a:p>
          <a:p>
            <a:pPr marL="342900" lvl="0" indent="-342900" rtl="0">
              <a:spcBef>
                <a:spcPts val="0"/>
              </a:spcBef>
              <a:spcAft>
                <a:spcPts val="0"/>
              </a:spcAft>
              <a:buFont typeface="Arial" panose="020B0604020202020204" pitchFamily="34" charset="0"/>
              <a:buChar char="•"/>
            </a:pPr>
            <a:endParaRPr sz="2000" dirty="0">
              <a:solidFill>
                <a:schemeClr val="tx1"/>
              </a:solidFill>
              <a:latin typeface="Georgia"/>
              <a:ea typeface="Georgia"/>
              <a:cs typeface="Georgia"/>
              <a:sym typeface="Georgia"/>
            </a:endParaRPr>
          </a:p>
          <a:p>
            <a:pPr marL="342900" lvl="0" indent="-342900" rtl="0">
              <a:spcBef>
                <a:spcPts val="0"/>
              </a:spcBef>
              <a:spcAft>
                <a:spcPts val="0"/>
              </a:spcAft>
              <a:buFont typeface="Arial" panose="020B0604020202020204" pitchFamily="34" charset="0"/>
              <a:buChar char="•"/>
            </a:pPr>
            <a:r>
              <a:rPr lang="en" sz="2000" dirty="0">
                <a:solidFill>
                  <a:schemeClr val="tx1"/>
                </a:solidFill>
                <a:latin typeface="Georgia"/>
                <a:ea typeface="Georgia"/>
                <a:cs typeface="Georgia"/>
                <a:sym typeface="Georgia"/>
              </a:rPr>
              <a:t>Children suffered physically and mentally. Many became sick and did not survive.</a:t>
            </a:r>
            <a:endParaRPr sz="2000" dirty="0">
              <a:solidFill>
                <a:schemeClr val="tx1"/>
              </a:solidFill>
              <a:latin typeface="Georgia"/>
              <a:ea typeface="Georgia"/>
              <a:cs typeface="Georgia"/>
              <a:sym typeface="Georgia"/>
            </a:endParaRPr>
          </a:p>
          <a:p>
            <a:pPr marL="342900" lvl="0" indent="-342900" rtl="0">
              <a:spcBef>
                <a:spcPts val="0"/>
              </a:spcBef>
              <a:spcAft>
                <a:spcPts val="0"/>
              </a:spcAft>
              <a:buFont typeface="Arial" panose="020B0604020202020204" pitchFamily="34" charset="0"/>
              <a:buChar char="•"/>
            </a:pPr>
            <a:endParaRPr sz="2000" dirty="0">
              <a:solidFill>
                <a:schemeClr val="tx1"/>
              </a:solidFill>
              <a:latin typeface="Georgia"/>
              <a:ea typeface="Georgia"/>
              <a:cs typeface="Georgia"/>
              <a:sym typeface="Georgia"/>
            </a:endParaRPr>
          </a:p>
          <a:p>
            <a:pPr marL="342900" lvl="0" indent="-342900" rtl="0">
              <a:spcBef>
                <a:spcPts val="0"/>
              </a:spcBef>
              <a:spcAft>
                <a:spcPts val="0"/>
              </a:spcAft>
              <a:buFont typeface="Arial" panose="020B0604020202020204" pitchFamily="34" charset="0"/>
              <a:buChar char="•"/>
            </a:pPr>
            <a:r>
              <a:rPr lang="en" sz="2000" dirty="0">
                <a:solidFill>
                  <a:schemeClr val="tx1"/>
                </a:solidFill>
                <a:latin typeface="Georgia"/>
                <a:ea typeface="Georgia"/>
                <a:cs typeface="Georgia"/>
                <a:sym typeface="Georgia"/>
              </a:rPr>
              <a:t>Those that did survive came home unrecognizable to their culture and families. This has affected entire family systems for generations.</a:t>
            </a:r>
            <a:endParaRPr sz="2000" dirty="0">
              <a:solidFill>
                <a:schemeClr val="tx1"/>
              </a:solidFill>
              <a:latin typeface="Georgia"/>
              <a:ea typeface="Georgia"/>
              <a:cs typeface="Georgia"/>
              <a:sym typeface="Georgia"/>
            </a:endParaRPr>
          </a:p>
        </p:txBody>
      </p:sp>
      <p:pic>
        <p:nvPicPr>
          <p:cNvPr id="1026" name="Picture 2">
            <a:extLst>
              <a:ext uri="{FF2B5EF4-FFF2-40B4-BE49-F238E27FC236}">
                <a16:creationId xmlns:a16="http://schemas.microsoft.com/office/drawing/2014/main" id="{CFACFCFD-99F3-97FD-32E3-EF0DFC80E4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8961" y="967813"/>
            <a:ext cx="4640179" cy="305181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F4E215A-1DE0-75F3-9206-6DBFA37791BE}"/>
              </a:ext>
            </a:extLst>
          </p:cNvPr>
          <p:cNvSpPr txBox="1"/>
          <p:nvPr/>
        </p:nvSpPr>
        <p:spPr>
          <a:xfrm>
            <a:off x="2286000" y="2418359"/>
            <a:ext cx="4572000" cy="307777"/>
          </a:xfrm>
          <a:prstGeom prst="rect">
            <a:avLst/>
          </a:prstGeom>
          <a:noFill/>
        </p:spPr>
        <p:txBody>
          <a:bodyPr wrap="square">
            <a:spAutoFit/>
          </a:bodyPr>
          <a:lstStyle/>
          <a:p>
            <a:r>
              <a:rPr lang="en-US" dirty="0"/>
              <a:t> </a:t>
            </a:r>
          </a:p>
        </p:txBody>
      </p:sp>
      <p:pic>
        <p:nvPicPr>
          <p:cNvPr id="10" name="Online Media 9" descr="All About Orange Shirt Day | CBC Kids">
            <a:hlinkClick r:id="" action="ppaction://media"/>
            <a:extLst>
              <a:ext uri="{FF2B5EF4-FFF2-40B4-BE49-F238E27FC236}">
                <a16:creationId xmlns:a16="http://schemas.microsoft.com/office/drawing/2014/main" id="{5BFBE403-F1A5-3F21-D4EE-C0D5340BD1B9}"/>
              </a:ext>
            </a:extLst>
          </p:cNvPr>
          <p:cNvPicPr>
            <a:picLocks noRot="1" noChangeAspect="1"/>
          </p:cNvPicPr>
          <p:nvPr>
            <a:videoFile r:link="rId1"/>
          </p:nvPr>
        </p:nvPicPr>
        <p:blipFill>
          <a:blip r:embed="rId3"/>
          <a:stretch>
            <a:fillRect/>
          </a:stretch>
        </p:blipFill>
        <p:spPr>
          <a:xfrm>
            <a:off x="1144686" y="773731"/>
            <a:ext cx="7100817" cy="4011961"/>
          </a:xfrm>
          <a:prstGeom prst="rect">
            <a:avLst/>
          </a:prstGeom>
        </p:spPr>
      </p:pic>
      <p:sp>
        <p:nvSpPr>
          <p:cNvPr id="11" name="TextBox 10">
            <a:extLst>
              <a:ext uri="{FF2B5EF4-FFF2-40B4-BE49-F238E27FC236}">
                <a16:creationId xmlns:a16="http://schemas.microsoft.com/office/drawing/2014/main" id="{E7BC7B7A-3BC9-28BD-9FEF-9A71D401B13D}"/>
              </a:ext>
            </a:extLst>
          </p:cNvPr>
          <p:cNvSpPr txBox="1"/>
          <p:nvPr/>
        </p:nvSpPr>
        <p:spPr>
          <a:xfrm>
            <a:off x="2202511" y="203919"/>
            <a:ext cx="5931673" cy="307777"/>
          </a:xfrm>
          <a:prstGeom prst="rect">
            <a:avLst/>
          </a:prstGeom>
          <a:noFill/>
        </p:spPr>
        <p:txBody>
          <a:bodyPr wrap="square" rtlCol="0">
            <a:spAutoFit/>
          </a:bodyPr>
          <a:lstStyle/>
          <a:p>
            <a:r>
              <a:rPr lang="en-US" dirty="0"/>
              <a:t>Short video about the meaning and origin of Orange Shirt Day</a:t>
            </a:r>
          </a:p>
        </p:txBody>
      </p:sp>
    </p:spTree>
    <p:extLst>
      <p:ext uri="{BB962C8B-B14F-4D97-AF65-F5344CB8AC3E}">
        <p14:creationId xmlns:p14="http://schemas.microsoft.com/office/powerpoint/2010/main" val="448863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881EB-ADCE-7620-F599-D494395F5459}"/>
              </a:ext>
            </a:extLst>
          </p:cNvPr>
          <p:cNvSpPr>
            <a:spLocks noGrp="1"/>
          </p:cNvSpPr>
          <p:nvPr>
            <p:ph type="title"/>
          </p:nvPr>
        </p:nvSpPr>
        <p:spPr>
          <a:xfrm>
            <a:off x="2720145" y="389366"/>
            <a:ext cx="3703709" cy="572700"/>
          </a:xfrm>
        </p:spPr>
        <p:txBody>
          <a:bodyPr wrap="square" anchor="t">
            <a:normAutofit/>
          </a:bodyPr>
          <a:lstStyle/>
          <a:p>
            <a:pPr>
              <a:lnSpc>
                <a:spcPct val="90000"/>
              </a:lnSpc>
            </a:pPr>
            <a:r>
              <a:rPr lang="en-US" dirty="0"/>
              <a:t>It happened here too!</a:t>
            </a:r>
          </a:p>
        </p:txBody>
      </p:sp>
      <p:graphicFrame>
        <p:nvGraphicFramePr>
          <p:cNvPr id="5" name="Content Placeholder 2">
            <a:extLst>
              <a:ext uri="{FF2B5EF4-FFF2-40B4-BE49-F238E27FC236}">
                <a16:creationId xmlns:a16="http://schemas.microsoft.com/office/drawing/2014/main" id="{677CFD5D-058B-2CC4-3323-71E3116BDFDE}"/>
              </a:ext>
            </a:extLst>
          </p:cNvPr>
          <p:cNvGraphicFramePr>
            <a:graphicFrameLocks noGrp="1"/>
          </p:cNvGraphicFramePr>
          <p:nvPr>
            <p:ph idx="1"/>
            <p:extLst>
              <p:ext uri="{D42A27DB-BD31-4B8C-83A1-F6EECF244321}">
                <p14:modId xmlns:p14="http://schemas.microsoft.com/office/powerpoint/2010/main" val="2318402165"/>
              </p:ext>
            </p:extLst>
          </p:nvPr>
        </p:nvGraphicFramePr>
        <p:xfrm>
          <a:off x="311700" y="1152475"/>
          <a:ext cx="8520600" cy="3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67929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p:nvPr/>
        </p:nvSpPr>
        <p:spPr>
          <a:xfrm>
            <a:off x="434500" y="91525"/>
            <a:ext cx="8267400" cy="2354460"/>
          </a:xfrm>
          <a:prstGeom prst="rect">
            <a:avLst/>
          </a:prstGeom>
          <a:noFill/>
          <a:ln>
            <a:noFill/>
          </a:ln>
        </p:spPr>
        <p:txBody>
          <a:bodyPr spcFirstLastPara="1" wrap="square" lIns="91425" tIns="91425" rIns="91425" bIns="91425" anchor="t" anchorCtr="0">
            <a:spAutoFit/>
          </a:bodyPr>
          <a:lstStyle/>
          <a:p>
            <a:pPr lvl="0" rtl="0">
              <a:spcBef>
                <a:spcPts val="0"/>
              </a:spcBef>
              <a:spcAft>
                <a:spcPts val="0"/>
              </a:spcAft>
            </a:pPr>
            <a:r>
              <a:rPr lang="en-US" sz="2100" dirty="0">
                <a:solidFill>
                  <a:schemeClr val="lt1"/>
                </a:solidFill>
                <a:latin typeface="Georgia"/>
                <a:ea typeface="Georgia"/>
                <a:cs typeface="Georgia"/>
                <a:sym typeface="Georgia"/>
              </a:rPr>
              <a:t>Boarding schools started on the east coast and children were sent off to those schools. Eventually, hundreds were built around the country, closer to tribal lands. Our region had several, including:</a:t>
            </a:r>
          </a:p>
          <a:p>
            <a:pPr lvl="0" rtl="0">
              <a:spcBef>
                <a:spcPts val="0"/>
              </a:spcBef>
              <a:spcAft>
                <a:spcPts val="0"/>
              </a:spcAft>
            </a:pPr>
            <a:endParaRPr sz="2100" dirty="0">
              <a:solidFill>
                <a:schemeClr val="lt1"/>
              </a:solidFill>
              <a:latin typeface="Georgia"/>
              <a:ea typeface="Georgia"/>
              <a:cs typeface="Georgia"/>
              <a:sym typeface="Georgia"/>
            </a:endParaRPr>
          </a:p>
          <a:p>
            <a:pPr lvl="0" algn="just"/>
            <a:r>
              <a:rPr lang="en" sz="2100" dirty="0">
                <a:solidFill>
                  <a:schemeClr val="lt1"/>
                </a:solidFill>
                <a:latin typeface="Georgia"/>
                <a:ea typeface="Georgia"/>
                <a:cs typeface="Georgia"/>
                <a:sym typeface="Georgia"/>
              </a:rPr>
              <a:t>	- </a:t>
            </a:r>
            <a:r>
              <a:rPr lang="en" sz="1800" dirty="0">
                <a:solidFill>
                  <a:schemeClr val="lt1"/>
                </a:solidFill>
                <a:latin typeface="Georgia"/>
                <a:ea typeface="Georgia"/>
                <a:cs typeface="Georgia"/>
                <a:sym typeface="Georgia"/>
              </a:rPr>
              <a:t>Cushman Indian School (Tacoma)</a:t>
            </a:r>
          </a:p>
          <a:p>
            <a:pPr lvl="0" algn="just"/>
            <a:r>
              <a:rPr lang="en" sz="1800" dirty="0">
                <a:solidFill>
                  <a:schemeClr val="lt1"/>
                </a:solidFill>
                <a:latin typeface="Georgia"/>
                <a:ea typeface="Georgia"/>
                <a:cs typeface="Georgia"/>
                <a:sym typeface="Georgia"/>
              </a:rPr>
              <a:t>	-  </a:t>
            </a:r>
            <a:r>
              <a:rPr lang="en-US" sz="1800" dirty="0">
                <a:solidFill>
                  <a:schemeClr val="lt1"/>
                </a:solidFill>
                <a:latin typeface="Georgia"/>
                <a:ea typeface="Georgia"/>
                <a:cs typeface="Georgia"/>
                <a:sym typeface="Georgia"/>
              </a:rPr>
              <a:t>St. George’s Catholic Indian School (Seattle)</a:t>
            </a:r>
          </a:p>
          <a:p>
            <a:pPr marL="0" lvl="0" indent="0" algn="just" rtl="0">
              <a:spcBef>
                <a:spcPts val="0"/>
              </a:spcBef>
              <a:spcAft>
                <a:spcPts val="0"/>
              </a:spcAft>
              <a:buNone/>
            </a:pPr>
            <a:endParaRPr sz="1800" dirty="0">
              <a:solidFill>
                <a:schemeClr val="lt1"/>
              </a:solidFill>
              <a:latin typeface="Georgia"/>
              <a:ea typeface="Georgia"/>
              <a:cs typeface="Georgia"/>
              <a:sym typeface="Georgia"/>
            </a:endParaRPr>
          </a:p>
        </p:txBody>
      </p:sp>
      <p:pic>
        <p:nvPicPr>
          <p:cNvPr id="82" name="Google Shape;82;p17"/>
          <p:cNvPicPr preferRelativeResize="0"/>
          <p:nvPr/>
        </p:nvPicPr>
        <p:blipFill>
          <a:blip r:embed="rId3">
            <a:alphaModFix/>
          </a:blip>
          <a:stretch>
            <a:fillRect/>
          </a:stretch>
        </p:blipFill>
        <p:spPr>
          <a:xfrm>
            <a:off x="70951" y="2695492"/>
            <a:ext cx="4230706" cy="2107482"/>
          </a:xfrm>
          <a:prstGeom prst="rect">
            <a:avLst/>
          </a:prstGeom>
          <a:noFill/>
          <a:ln>
            <a:noFill/>
          </a:ln>
        </p:spPr>
      </p:pic>
      <p:pic>
        <p:nvPicPr>
          <p:cNvPr id="83" name="Google Shape;83;p17"/>
          <p:cNvPicPr preferRelativeResize="0"/>
          <p:nvPr/>
        </p:nvPicPr>
        <p:blipFill>
          <a:blip r:embed="rId4">
            <a:alphaModFix/>
          </a:blip>
          <a:stretch>
            <a:fillRect/>
          </a:stretch>
        </p:blipFill>
        <p:spPr>
          <a:xfrm>
            <a:off x="4842345" y="2647785"/>
            <a:ext cx="4167093" cy="215519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8"/>
          <p:cNvPicPr preferRelativeResize="0"/>
          <p:nvPr/>
        </p:nvPicPr>
        <p:blipFill>
          <a:blip r:embed="rId3">
            <a:alphaModFix/>
          </a:blip>
          <a:stretch>
            <a:fillRect/>
          </a:stretch>
        </p:blipFill>
        <p:spPr>
          <a:xfrm>
            <a:off x="942975" y="152400"/>
            <a:ext cx="7258048" cy="48386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20"/>
          <p:cNvPicPr preferRelativeResize="0"/>
          <p:nvPr/>
        </p:nvPicPr>
        <p:blipFill>
          <a:blip r:embed="rId3">
            <a:alphaModFix/>
          </a:blip>
          <a:stretch>
            <a:fillRect/>
          </a:stretch>
        </p:blipFill>
        <p:spPr>
          <a:xfrm>
            <a:off x="170100" y="0"/>
            <a:ext cx="8698129" cy="51138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p21"/>
          <p:cNvPicPr preferRelativeResize="0"/>
          <p:nvPr/>
        </p:nvPicPr>
        <p:blipFill>
          <a:blip r:embed="rId3">
            <a:alphaModFix/>
          </a:blip>
          <a:stretch>
            <a:fillRect/>
          </a:stretch>
        </p:blipFill>
        <p:spPr>
          <a:xfrm>
            <a:off x="82575" y="152400"/>
            <a:ext cx="7259822" cy="4838700"/>
          </a:xfrm>
          <a:prstGeom prst="rect">
            <a:avLst/>
          </a:prstGeom>
          <a:noFill/>
          <a:ln>
            <a:noFill/>
          </a:ln>
        </p:spPr>
      </p:pic>
      <p:sp>
        <p:nvSpPr>
          <p:cNvPr id="105" name="Google Shape;105;p21"/>
          <p:cNvSpPr txBox="1"/>
          <p:nvPr/>
        </p:nvSpPr>
        <p:spPr>
          <a:xfrm>
            <a:off x="7342400" y="709350"/>
            <a:ext cx="1757100" cy="3724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300">
                <a:solidFill>
                  <a:schemeClr val="lt1"/>
                </a:solidFill>
                <a:latin typeface="Georgia"/>
                <a:ea typeface="Georgia"/>
                <a:cs typeface="Georgia"/>
                <a:sym typeface="Georgia"/>
              </a:rPr>
              <a:t>On September 30th, we honor and remember the survivors of Indian Boarding Schools.</a:t>
            </a:r>
            <a:endParaRPr sz="2300">
              <a:solidFill>
                <a:schemeClr val="lt1"/>
              </a:solidFill>
              <a:latin typeface="Georgia"/>
              <a:ea typeface="Georgia"/>
              <a:cs typeface="Georgia"/>
              <a:sym typeface="Georgi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descr="Phyllis Webstad Orange Shirt Day Presentation">
            <a:hlinkClick r:id="" action="ppaction://media"/>
            <a:extLst>
              <a:ext uri="{FF2B5EF4-FFF2-40B4-BE49-F238E27FC236}">
                <a16:creationId xmlns:a16="http://schemas.microsoft.com/office/drawing/2014/main" id="{58E8E1FD-16D7-F7F5-A2DA-3BF30958A49C}"/>
              </a:ext>
            </a:extLst>
          </p:cNvPr>
          <p:cNvPicPr>
            <a:picLocks noRot="1" noChangeAspect="1"/>
          </p:cNvPicPr>
          <p:nvPr>
            <a:videoFile r:link="rId1"/>
          </p:nvPr>
        </p:nvPicPr>
        <p:blipFill>
          <a:blip r:embed="rId3"/>
          <a:stretch>
            <a:fillRect/>
          </a:stretch>
        </p:blipFill>
        <p:spPr>
          <a:xfrm>
            <a:off x="993913" y="931609"/>
            <a:ext cx="6916545" cy="3907848"/>
          </a:xfrm>
          <a:prstGeom prst="rect">
            <a:avLst/>
          </a:prstGeom>
        </p:spPr>
      </p:pic>
      <p:sp>
        <p:nvSpPr>
          <p:cNvPr id="3" name="TextBox 2">
            <a:extLst>
              <a:ext uri="{FF2B5EF4-FFF2-40B4-BE49-F238E27FC236}">
                <a16:creationId xmlns:a16="http://schemas.microsoft.com/office/drawing/2014/main" id="{E07F9CB4-6252-F3D2-7D41-6889AA9D2C9D}"/>
              </a:ext>
            </a:extLst>
          </p:cNvPr>
          <p:cNvSpPr txBox="1"/>
          <p:nvPr/>
        </p:nvSpPr>
        <p:spPr>
          <a:xfrm>
            <a:off x="1113183" y="206734"/>
            <a:ext cx="6408751" cy="523220"/>
          </a:xfrm>
          <a:prstGeom prst="rect">
            <a:avLst/>
          </a:prstGeom>
          <a:noFill/>
        </p:spPr>
        <p:txBody>
          <a:bodyPr wrap="square" rtlCol="0">
            <a:spAutoFit/>
          </a:bodyPr>
          <a:lstStyle/>
          <a:p>
            <a:r>
              <a:rPr lang="en-US" dirty="0"/>
              <a:t>2 min video for middle and high school students of Phyllis discussing residential school life </a:t>
            </a:r>
          </a:p>
        </p:txBody>
      </p:sp>
    </p:spTree>
    <p:extLst>
      <p:ext uri="{BB962C8B-B14F-4D97-AF65-F5344CB8AC3E}">
        <p14:creationId xmlns:p14="http://schemas.microsoft.com/office/powerpoint/2010/main" val="3672765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descr="Storytime Honouring Orange Shirt Day (Today is Orange Shirt Day by Phyllis Webstad) | CBC Kids">
            <a:hlinkClick r:id="" action="ppaction://media"/>
            <a:extLst>
              <a:ext uri="{FF2B5EF4-FFF2-40B4-BE49-F238E27FC236}">
                <a16:creationId xmlns:a16="http://schemas.microsoft.com/office/drawing/2014/main" id="{77354E04-0E00-A5DE-C165-5E29C3A8B5AD}"/>
              </a:ext>
            </a:extLst>
          </p:cNvPr>
          <p:cNvPicPr>
            <a:picLocks noRot="1" noChangeAspect="1"/>
          </p:cNvPicPr>
          <p:nvPr>
            <a:videoFile r:link="rId1"/>
          </p:nvPr>
        </p:nvPicPr>
        <p:blipFill>
          <a:blip r:embed="rId3"/>
          <a:stretch>
            <a:fillRect/>
          </a:stretch>
        </p:blipFill>
        <p:spPr>
          <a:xfrm>
            <a:off x="648031" y="625528"/>
            <a:ext cx="7847937" cy="4434085"/>
          </a:xfrm>
          <a:prstGeom prst="rect">
            <a:avLst/>
          </a:prstGeom>
        </p:spPr>
      </p:pic>
      <p:sp>
        <p:nvSpPr>
          <p:cNvPr id="3" name="TextBox 2">
            <a:extLst>
              <a:ext uri="{FF2B5EF4-FFF2-40B4-BE49-F238E27FC236}">
                <a16:creationId xmlns:a16="http://schemas.microsoft.com/office/drawing/2014/main" id="{7E8E272B-6488-E982-C095-7A0D04B38A1E}"/>
              </a:ext>
            </a:extLst>
          </p:cNvPr>
          <p:cNvSpPr txBox="1"/>
          <p:nvPr/>
        </p:nvSpPr>
        <p:spPr>
          <a:xfrm>
            <a:off x="779228" y="206734"/>
            <a:ext cx="7418567" cy="307777"/>
          </a:xfrm>
          <a:prstGeom prst="rect">
            <a:avLst/>
          </a:prstGeom>
          <a:noFill/>
        </p:spPr>
        <p:txBody>
          <a:bodyPr wrap="square" rtlCol="0">
            <a:spAutoFit/>
          </a:bodyPr>
          <a:lstStyle/>
          <a:p>
            <a:r>
              <a:rPr lang="en-US" dirty="0"/>
              <a:t>Video ( &lt; 2 min) for young students of Orange Shirt founder reading a short picture book</a:t>
            </a:r>
          </a:p>
        </p:txBody>
      </p:sp>
    </p:spTree>
    <p:extLst>
      <p:ext uri="{BB962C8B-B14F-4D97-AF65-F5344CB8AC3E}">
        <p14:creationId xmlns:p14="http://schemas.microsoft.com/office/powerpoint/2010/main" val="389182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descr="Storytime About Orange Shirt Day (Truth &amp; Reconcilation) | CBC Kids">
            <a:hlinkClick r:id="" action="ppaction://media"/>
            <a:extLst>
              <a:ext uri="{FF2B5EF4-FFF2-40B4-BE49-F238E27FC236}">
                <a16:creationId xmlns:a16="http://schemas.microsoft.com/office/drawing/2014/main" id="{4FCEF0E4-3EC5-8442-E97F-6AE4BC03BAD5}"/>
              </a:ext>
            </a:extLst>
          </p:cNvPr>
          <p:cNvPicPr>
            <a:picLocks noRot="1" noChangeAspect="1"/>
          </p:cNvPicPr>
          <p:nvPr>
            <a:videoFile r:link="rId1"/>
          </p:nvPr>
        </p:nvPicPr>
        <p:blipFill>
          <a:blip r:embed="rId3"/>
          <a:stretch>
            <a:fillRect/>
          </a:stretch>
        </p:blipFill>
        <p:spPr>
          <a:xfrm>
            <a:off x="1106335" y="900043"/>
            <a:ext cx="6931329" cy="3916201"/>
          </a:xfrm>
          <a:prstGeom prst="rect">
            <a:avLst/>
          </a:prstGeom>
        </p:spPr>
      </p:pic>
      <p:sp>
        <p:nvSpPr>
          <p:cNvPr id="3" name="TextBox 2">
            <a:extLst>
              <a:ext uri="{FF2B5EF4-FFF2-40B4-BE49-F238E27FC236}">
                <a16:creationId xmlns:a16="http://schemas.microsoft.com/office/drawing/2014/main" id="{578B45A6-1BFA-A6CA-A03D-18DB4A8BD709}"/>
              </a:ext>
            </a:extLst>
          </p:cNvPr>
          <p:cNvSpPr txBox="1"/>
          <p:nvPr/>
        </p:nvSpPr>
        <p:spPr>
          <a:xfrm>
            <a:off x="1106335" y="318052"/>
            <a:ext cx="7003995" cy="307777"/>
          </a:xfrm>
          <a:prstGeom prst="rect">
            <a:avLst/>
          </a:prstGeom>
          <a:noFill/>
        </p:spPr>
        <p:txBody>
          <a:bodyPr wrap="square" rtlCol="0">
            <a:spAutoFit/>
          </a:bodyPr>
          <a:lstStyle/>
          <a:p>
            <a:r>
              <a:rPr lang="en-US" dirty="0"/>
              <a:t>A second video (&lt; 2 mins) of Phyllis reading and talking about Orange Shirt Day</a:t>
            </a:r>
          </a:p>
        </p:txBody>
      </p:sp>
    </p:spTree>
    <p:extLst>
      <p:ext uri="{BB962C8B-B14F-4D97-AF65-F5344CB8AC3E}">
        <p14:creationId xmlns:p14="http://schemas.microsoft.com/office/powerpoint/2010/main" val="2368443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25"/>
          <p:cNvPicPr preferRelativeResize="0"/>
          <p:nvPr/>
        </p:nvPicPr>
        <p:blipFill>
          <a:blip r:embed="rId3">
            <a:alphaModFix/>
          </a:blip>
          <a:stretch>
            <a:fillRect/>
          </a:stretch>
        </p:blipFill>
        <p:spPr>
          <a:xfrm>
            <a:off x="388463" y="0"/>
            <a:ext cx="8367076" cy="5143500"/>
          </a:xfrm>
          <a:prstGeom prst="rect">
            <a:avLst/>
          </a:prstGeom>
          <a:noFill/>
          <a:ln>
            <a:noFill/>
          </a:ln>
        </p:spPr>
      </p:pic>
      <p:sp>
        <p:nvSpPr>
          <p:cNvPr id="126" name="Google Shape;126;p25"/>
          <p:cNvSpPr txBox="1"/>
          <p:nvPr/>
        </p:nvSpPr>
        <p:spPr>
          <a:xfrm>
            <a:off x="826225" y="4654750"/>
            <a:ext cx="73662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100" b="1">
                <a:solidFill>
                  <a:schemeClr val="lt1"/>
                </a:solidFill>
                <a:latin typeface="Georgia"/>
                <a:ea typeface="Georgia"/>
                <a:cs typeface="Georgia"/>
                <a:sym typeface="Georgia"/>
              </a:rPr>
              <a:t>We invite you to wear orange on Monday with us!</a:t>
            </a:r>
            <a:endParaRPr sz="2100" b="1">
              <a:solidFill>
                <a:schemeClr val="lt1"/>
              </a:solidFill>
              <a:latin typeface="Georgia"/>
              <a:ea typeface="Georgia"/>
              <a:cs typeface="Georgia"/>
              <a:sym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26"/>
          <p:cNvPicPr preferRelativeResize="0"/>
          <p:nvPr/>
        </p:nvPicPr>
        <p:blipFill>
          <a:blip r:embed="rId3">
            <a:alphaModFix/>
          </a:blip>
          <a:stretch>
            <a:fillRect/>
          </a:stretch>
        </p:blipFill>
        <p:spPr>
          <a:xfrm>
            <a:off x="616750" y="162900"/>
            <a:ext cx="7842726" cy="48527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TotalTime>
  <Words>499</Words>
  <Application>Microsoft Macintosh PowerPoint</Application>
  <PresentationFormat>On-screen Show (16:9)</PresentationFormat>
  <Paragraphs>32</Paragraphs>
  <Slides>14</Slides>
  <Notes>9</Notes>
  <HiddenSlides>0</HiddenSlides>
  <MMClips>4</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Georgia</vt:lpstr>
      <vt:lpstr>Simple Light</vt:lpstr>
      <vt:lpstr>PowerPoint Presentation</vt:lpstr>
      <vt:lpstr>PowerPoint Presentation</vt:lpstr>
      <vt:lpstr>PowerPoint Presentation</vt:lpstr>
      <vt:lpstr>PowerPoint Presentation</vt:lpstr>
      <vt:lpstr>It happened here too!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Jason LaFontaine</cp:lastModifiedBy>
  <cp:revision>5</cp:revision>
  <dcterms:modified xsi:type="dcterms:W3CDTF">2024-09-25T21:48:17Z</dcterms:modified>
</cp:coreProperties>
</file>