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7010400" cy="9296400"/>
  <p:embeddedFontLst>
    <p:embeddedFont>
      <p:font typeface="Basic" panose="020B0604020202020204" charset="0"/>
      <p:regular r:id="rId22"/>
    </p:embeddedFont>
    <p:embeddedFont>
      <p:font typeface="Times" panose="02020603050405020304" pitchFamily="18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000000"/>
          </p15:clr>
        </p15:guide>
        <p15:guide id="2" pos="2208">
          <p15:clr>
            <a:srgbClr val="000000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iZhe4AUsX3+Mi9BXB+L+Gwmgra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1925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81100" y="696912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31262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1925" y="8831262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0" name="Google Shape;12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:notes"/>
          <p:cNvSpPr txBox="1"/>
          <p:nvPr/>
        </p:nvSpPr>
        <p:spPr>
          <a:xfrm>
            <a:off x="3971925" y="8831262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 txBox="1"/>
          <p:nvPr/>
        </p:nvSpPr>
        <p:spPr>
          <a:xfrm>
            <a:off x="3971925" y="8831262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8" name="Google Shape;168;p6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As little as 1/70,000 of a peanut kernel can cause a reaction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Consumption can happen in many different situations  ie. When kids trade lunches at school or When they are unaware of ‘hidden’ allergens on food labels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Inhalation can occur with allergies such as pollens, but can also happen with food allergies : i.e. on a field trip to the zoo, the trails are coated in walnut shells – when people walk on them, minute particles of the shell become suspended in the air and are inhaled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Injection most often occurs with insect stings or medication allergies i.e. bee sting or penicillin allergies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Contact can happen when a child picks up or brushes against their allergen. Playing with a balloon (latex allergy)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It can also occur through contact with other children ie.in a game of basketball when the forward had a peanut butter sandwich for lunch and forgot to was their hands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/>
          <p:nvPr/>
        </p:nvSpPr>
        <p:spPr>
          <a:xfrm>
            <a:off x="3971925" y="8831262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6" name="Google Shape;176;p7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</a:pPr>
            <a:r>
              <a:rPr lang="en-US" sz="900">
                <a:solidFill>
                  <a:srgbClr val="000000"/>
                </a:solidFill>
              </a:rPr>
              <a:t>upper respiratory system (hay fever)</a:t>
            </a:r>
            <a:endParaRPr/>
          </a:p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</a:pPr>
            <a:r>
              <a:rPr lang="en-US" sz="900">
                <a:solidFill>
                  <a:srgbClr val="000000"/>
                </a:solidFill>
              </a:rPr>
              <a:t>lower respiratory system (asthma-like symptoms)</a:t>
            </a:r>
            <a:endParaRPr/>
          </a:p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</a:pPr>
            <a:r>
              <a:rPr lang="en-US" sz="900">
                <a:solidFill>
                  <a:srgbClr val="000000"/>
                </a:solidFill>
              </a:rPr>
              <a:t>skin (swelling, hives)</a:t>
            </a:r>
            <a:endParaRPr/>
          </a:p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</a:pPr>
            <a:r>
              <a:rPr lang="en-US" sz="900">
                <a:solidFill>
                  <a:srgbClr val="000000"/>
                </a:solidFill>
              </a:rPr>
              <a:t>digestive system</a:t>
            </a:r>
            <a:endParaRPr/>
          </a:p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</a:pPr>
            <a:r>
              <a:rPr lang="en-US" sz="900">
                <a:solidFill>
                  <a:srgbClr val="000000"/>
                </a:solidFill>
              </a:rPr>
              <a:t> (nausea, vomiting, diarrhea)</a:t>
            </a:r>
            <a:endParaRPr/>
          </a:p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</a:pPr>
            <a:r>
              <a:rPr lang="en-US" sz="900">
                <a:solidFill>
                  <a:srgbClr val="000000"/>
                </a:solidFill>
              </a:rPr>
              <a:t>as a generalized reaction called anaphylaxis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/>
          <p:nvPr/>
        </p:nvSpPr>
        <p:spPr>
          <a:xfrm>
            <a:off x="3971925" y="8831262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9" name="Google Shape;189;p8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-US" sz="2400">
                <a:solidFill>
                  <a:srgbClr val="000000"/>
                </a:solidFill>
              </a:rPr>
              <a:t>Reaction within the body mediated by massive release of histamine into the body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:notes"/>
          <p:cNvSpPr txBox="1"/>
          <p:nvPr/>
        </p:nvSpPr>
        <p:spPr>
          <a:xfrm>
            <a:off x="3971925" y="8831262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7" name="Google Shape;197;p9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Peanuts, tree nuts, eggs, milk/dairy, seafood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 txBox="1"/>
          <p:nvPr/>
        </p:nvSpPr>
        <p:spPr>
          <a:xfrm>
            <a:off x="3971925" y="8831262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5" name="Google Shape;205;p10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:notes"/>
          <p:cNvSpPr txBox="1"/>
          <p:nvPr/>
        </p:nvSpPr>
        <p:spPr>
          <a:xfrm>
            <a:off x="3971925" y="8831262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2" name="Google Shape;212;p11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An individual may have different symptoms at different times, and they may vary from reaction to reaction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All of these symptoms need not be present in an anaphylactic reaction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 child will usually know when they are having and allergic reaction – Believe them when they tell you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2:notes"/>
          <p:cNvSpPr txBox="1"/>
          <p:nvPr/>
        </p:nvSpPr>
        <p:spPr>
          <a:xfrm>
            <a:off x="3971925" y="8831262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0" name="Google Shape;220;p12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3:notes"/>
          <p:cNvSpPr txBox="1"/>
          <p:nvPr/>
        </p:nvSpPr>
        <p:spPr>
          <a:xfrm>
            <a:off x="3971925" y="8831262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8" name="Google Shape;228;p13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New situations call for heightened awareness to allergens.  The environment is unknown or has changed and has not been screened for potential allergens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Although anaphylaxis is more common in childhood, teenagers are at greater risk.  They are often embarrassed about their allergies and do not tell others about them.  If they are having a reaction, they may go to a secluded place to avoid embarrassment in front of their friends.  Teenagers are asserting their independence, and may forget or leave their epipen behind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4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5" name="Google Shape;23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5:notes"/>
          <p:cNvSpPr txBox="1"/>
          <p:nvPr/>
        </p:nvSpPr>
        <p:spPr>
          <a:xfrm>
            <a:off x="3971925" y="8831262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3" name="Google Shape;243;p15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1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</a:pPr>
            <a:r>
              <a:rPr lang="en-US" sz="1000">
                <a:solidFill>
                  <a:srgbClr val="000000"/>
                </a:solidFill>
              </a:rPr>
              <a:t>3-4% bleach solution is (½ tsp bleach in 4 cups water)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0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6:notes"/>
          <p:cNvSpPr txBox="1"/>
          <p:nvPr/>
        </p:nvSpPr>
        <p:spPr>
          <a:xfrm>
            <a:off x="3971925" y="8831262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1" name="Google Shape;251;p16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</a:pPr>
            <a:r>
              <a:rPr lang="en-US" sz="900">
                <a:solidFill>
                  <a:srgbClr val="000000"/>
                </a:solidFill>
              </a:rPr>
              <a:t>Ideally, a child who is diagnosed with a life-threatening allergy and requires an EpiPen should carry one with them at all times.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endParaRPr sz="9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</a:pPr>
            <a:r>
              <a:rPr lang="en-US" sz="900">
                <a:solidFill>
                  <a:srgbClr val="000000"/>
                </a:solidFill>
              </a:rPr>
              <a:t>A second EpiPen should be kept in an unlocked, convenient, central location that everyone knows.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*do not attempt to take a child who is having an anaphylactic reaction in your car to the hospital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*always call 911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*most 911 call are responded to be ambulance with 16 minutes in Perth County (maximum of 23 minutes)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7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8" name="Google Shape;25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8:notes"/>
          <p:cNvSpPr txBox="1">
            <a:spLocks noGrp="1"/>
          </p:cNvSpPr>
          <p:nvPr>
            <p:ph type="body" idx="1"/>
          </p:nvPr>
        </p:nvSpPr>
        <p:spPr>
          <a:xfrm>
            <a:off x="935037" y="4416425"/>
            <a:ext cx="5140325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5" name="Google Shape;26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>
            <a:spLocks noGrp="1"/>
          </p:cNvSpPr>
          <p:nvPr>
            <p:ph type="ctrTitle"/>
          </p:nvPr>
        </p:nvSpPr>
        <p:spPr>
          <a:xfrm>
            <a:off x="533400" y="1295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0"/>
          <p:cNvSpPr txBox="1">
            <a:spLocks noGrp="1"/>
          </p:cNvSpPr>
          <p:nvPr>
            <p:ph type="subTitle" idx="1"/>
          </p:nvPr>
        </p:nvSpPr>
        <p:spPr>
          <a:xfrm>
            <a:off x="4572000" y="2819400"/>
            <a:ext cx="41910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mo"/>
              <a:buNone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8" name="Google Shape;18;p20"/>
          <p:cNvSpPr txBox="1">
            <a:spLocks noGrp="1"/>
          </p:cNvSpPr>
          <p:nvPr>
            <p:ph type="dt" idx="10"/>
          </p:nvPr>
        </p:nvSpPr>
        <p:spPr>
          <a:xfrm>
            <a:off x="304800" y="6400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0"/>
          <p:cNvSpPr txBox="1">
            <a:spLocks noGrp="1"/>
          </p:cNvSpPr>
          <p:nvPr>
            <p:ph type="ftr" idx="11"/>
          </p:nvPr>
        </p:nvSpPr>
        <p:spPr>
          <a:xfrm>
            <a:off x="3505200" y="64008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0"/>
          <p:cNvSpPr txBox="1">
            <a:spLocks noGrp="1"/>
          </p:cNvSpPr>
          <p:nvPr>
            <p:ph type="sldNum" idx="12"/>
          </p:nvPr>
        </p:nvSpPr>
        <p:spPr>
          <a:xfrm>
            <a:off x="6934200" y="6400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2"/>
          <p:cNvSpPr txBox="1">
            <a:spLocks noGrp="1"/>
          </p:cNvSpPr>
          <p:nvPr>
            <p:ph type="title"/>
          </p:nvPr>
        </p:nvSpPr>
        <p:spPr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2"/>
          <p:cNvSpPr txBox="1">
            <a:spLocks noGrp="1"/>
          </p:cNvSpPr>
          <p:nvPr>
            <p:ph type="body" idx="1"/>
          </p:nvPr>
        </p:nvSpPr>
        <p:spPr>
          <a:xfrm>
            <a:off x="1752600" y="1524000"/>
            <a:ext cx="7010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ø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0" name="Google Shape;30;p22"/>
          <p:cNvSpPr txBox="1">
            <a:spLocks noGrp="1"/>
          </p:cNvSpPr>
          <p:nvPr>
            <p:ph type="dt" idx="10"/>
          </p:nvPr>
        </p:nvSpPr>
        <p:spPr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ftr" idx="11"/>
          </p:nvPr>
        </p:nvSpPr>
        <p:spPr>
          <a:xfrm>
            <a:off x="4316412" y="6400800"/>
            <a:ext cx="208438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2"/>
          <p:cNvSpPr txBox="1">
            <a:spLocks noGrp="1"/>
          </p:cNvSpPr>
          <p:nvPr>
            <p:ph type="sldNum" idx="12"/>
          </p:nvPr>
        </p:nvSpPr>
        <p:spPr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3"/>
          <p:cNvSpPr txBox="1">
            <a:spLocks noGrp="1"/>
          </p:cNvSpPr>
          <p:nvPr>
            <p:ph type="dt" idx="10"/>
          </p:nvPr>
        </p:nvSpPr>
        <p:spPr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ftr" idx="11"/>
          </p:nvPr>
        </p:nvSpPr>
        <p:spPr>
          <a:xfrm>
            <a:off x="4316412" y="6400800"/>
            <a:ext cx="208438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3"/>
          <p:cNvSpPr txBox="1">
            <a:spLocks noGrp="1"/>
          </p:cNvSpPr>
          <p:nvPr>
            <p:ph type="sldNum" idx="12"/>
          </p:nvPr>
        </p:nvSpPr>
        <p:spPr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lip Art and Text" type="clipArtAndTx">
  <p:cSld name="CLIPART_AND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4"/>
          <p:cNvSpPr txBox="1">
            <a:spLocks noGrp="1"/>
          </p:cNvSpPr>
          <p:nvPr>
            <p:ph type="title"/>
          </p:nvPr>
        </p:nvSpPr>
        <p:spPr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4"/>
          <p:cNvSpPr>
            <a:spLocks noGrp="1"/>
          </p:cNvSpPr>
          <p:nvPr>
            <p:ph type="clipArt" idx="2"/>
          </p:nvPr>
        </p:nvSpPr>
        <p:spPr>
          <a:xfrm>
            <a:off x="1752600" y="1524000"/>
            <a:ext cx="3429000" cy="4572000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24"/>
          <p:cNvSpPr txBox="1">
            <a:spLocks noGrp="1"/>
          </p:cNvSpPr>
          <p:nvPr>
            <p:ph type="body" idx="1"/>
          </p:nvPr>
        </p:nvSpPr>
        <p:spPr>
          <a:xfrm>
            <a:off x="5334000" y="1524000"/>
            <a:ext cx="3429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ø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1" name="Google Shape;41;p24"/>
          <p:cNvSpPr txBox="1">
            <a:spLocks noGrp="1"/>
          </p:cNvSpPr>
          <p:nvPr>
            <p:ph type="dt" idx="10"/>
          </p:nvPr>
        </p:nvSpPr>
        <p:spPr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ftr" idx="11"/>
          </p:nvPr>
        </p:nvSpPr>
        <p:spPr>
          <a:xfrm>
            <a:off x="4316412" y="6400800"/>
            <a:ext cx="208438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sldNum" idx="12"/>
          </p:nvPr>
        </p:nvSpPr>
        <p:spPr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and Text" type="objAndTx">
  <p:cSld name="OBJECT_AND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5"/>
          <p:cNvSpPr txBox="1">
            <a:spLocks noGrp="1"/>
          </p:cNvSpPr>
          <p:nvPr>
            <p:ph type="title"/>
          </p:nvPr>
        </p:nvSpPr>
        <p:spPr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5"/>
          <p:cNvSpPr txBox="1">
            <a:spLocks noGrp="1"/>
          </p:cNvSpPr>
          <p:nvPr>
            <p:ph type="body" idx="1"/>
          </p:nvPr>
        </p:nvSpPr>
        <p:spPr>
          <a:xfrm>
            <a:off x="1752600" y="1524000"/>
            <a:ext cx="3429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ø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body" idx="2"/>
          </p:nvPr>
        </p:nvSpPr>
        <p:spPr>
          <a:xfrm>
            <a:off x="5334000" y="1524000"/>
            <a:ext cx="3429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ø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dt" idx="10"/>
          </p:nvPr>
        </p:nvSpPr>
        <p:spPr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ftr" idx="11"/>
          </p:nvPr>
        </p:nvSpPr>
        <p:spPr>
          <a:xfrm>
            <a:off x="4316412" y="6400800"/>
            <a:ext cx="208438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5"/>
          <p:cNvSpPr txBox="1">
            <a:spLocks noGrp="1"/>
          </p:cNvSpPr>
          <p:nvPr>
            <p:ph type="sldNum" idx="12"/>
          </p:nvPr>
        </p:nvSpPr>
        <p:spPr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6"/>
          <p:cNvSpPr txBox="1">
            <a:spLocks noGrp="1"/>
          </p:cNvSpPr>
          <p:nvPr>
            <p:ph type="title"/>
          </p:nvPr>
        </p:nvSpPr>
        <p:spPr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dt" idx="10"/>
          </p:nvPr>
        </p:nvSpPr>
        <p:spPr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6"/>
          <p:cNvSpPr txBox="1">
            <a:spLocks noGrp="1"/>
          </p:cNvSpPr>
          <p:nvPr>
            <p:ph type="ftr" idx="11"/>
          </p:nvPr>
        </p:nvSpPr>
        <p:spPr>
          <a:xfrm>
            <a:off x="4316412" y="6400800"/>
            <a:ext cx="208438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6"/>
          <p:cNvSpPr txBox="1">
            <a:spLocks noGrp="1"/>
          </p:cNvSpPr>
          <p:nvPr>
            <p:ph type="sldNum" idx="12"/>
          </p:nvPr>
        </p:nvSpPr>
        <p:spPr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 and Clip Art" type="txAndClipArt">
  <p:cSld name="TEXT_AND_CLIPAR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7"/>
          <p:cNvSpPr txBox="1">
            <a:spLocks noGrp="1"/>
          </p:cNvSpPr>
          <p:nvPr>
            <p:ph type="title"/>
          </p:nvPr>
        </p:nvSpPr>
        <p:spPr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7"/>
          <p:cNvSpPr txBox="1">
            <a:spLocks noGrp="1"/>
          </p:cNvSpPr>
          <p:nvPr>
            <p:ph type="body" idx="1"/>
          </p:nvPr>
        </p:nvSpPr>
        <p:spPr>
          <a:xfrm>
            <a:off x="1752600" y="1524000"/>
            <a:ext cx="3429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ø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>
            <a:spLocks noGrp="1"/>
          </p:cNvSpPr>
          <p:nvPr>
            <p:ph type="clipArt" idx="2"/>
          </p:nvPr>
        </p:nvSpPr>
        <p:spPr>
          <a:xfrm>
            <a:off x="5334000" y="1524000"/>
            <a:ext cx="3429000" cy="45720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27"/>
          <p:cNvSpPr txBox="1">
            <a:spLocks noGrp="1"/>
          </p:cNvSpPr>
          <p:nvPr>
            <p:ph type="dt" idx="10"/>
          </p:nvPr>
        </p:nvSpPr>
        <p:spPr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7"/>
          <p:cNvSpPr txBox="1">
            <a:spLocks noGrp="1"/>
          </p:cNvSpPr>
          <p:nvPr>
            <p:ph type="ftr" idx="11"/>
          </p:nvPr>
        </p:nvSpPr>
        <p:spPr>
          <a:xfrm>
            <a:off x="4316412" y="6400800"/>
            <a:ext cx="208438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7"/>
          <p:cNvSpPr txBox="1">
            <a:spLocks noGrp="1"/>
          </p:cNvSpPr>
          <p:nvPr>
            <p:ph type="sldNum" idx="12"/>
          </p:nvPr>
        </p:nvSpPr>
        <p:spPr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8"/>
          <p:cNvSpPr txBox="1">
            <a:spLocks noGrp="1"/>
          </p:cNvSpPr>
          <p:nvPr>
            <p:ph type="title"/>
          </p:nvPr>
        </p:nvSpPr>
        <p:spPr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8"/>
          <p:cNvSpPr txBox="1">
            <a:spLocks noGrp="1"/>
          </p:cNvSpPr>
          <p:nvPr>
            <p:ph type="body" idx="1"/>
          </p:nvPr>
        </p:nvSpPr>
        <p:spPr>
          <a:xfrm>
            <a:off x="1752600" y="1524000"/>
            <a:ext cx="3429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ø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6" name="Google Shape;66;p28"/>
          <p:cNvSpPr txBox="1">
            <a:spLocks noGrp="1"/>
          </p:cNvSpPr>
          <p:nvPr>
            <p:ph type="body" idx="2"/>
          </p:nvPr>
        </p:nvSpPr>
        <p:spPr>
          <a:xfrm>
            <a:off x="5334000" y="1524000"/>
            <a:ext cx="3429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ø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 txBox="1">
            <a:spLocks noGrp="1"/>
          </p:cNvSpPr>
          <p:nvPr>
            <p:ph type="dt" idx="10"/>
          </p:nvPr>
        </p:nvSpPr>
        <p:spPr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8"/>
          <p:cNvSpPr txBox="1">
            <a:spLocks noGrp="1"/>
          </p:cNvSpPr>
          <p:nvPr>
            <p:ph type="ftr" idx="11"/>
          </p:nvPr>
        </p:nvSpPr>
        <p:spPr>
          <a:xfrm>
            <a:off x="4316412" y="6400800"/>
            <a:ext cx="208438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8"/>
          <p:cNvSpPr txBox="1">
            <a:spLocks noGrp="1"/>
          </p:cNvSpPr>
          <p:nvPr>
            <p:ph type="sldNum" idx="12"/>
          </p:nvPr>
        </p:nvSpPr>
        <p:spPr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9"/>
          <p:cNvSpPr txBox="1">
            <a:spLocks noGrp="1"/>
          </p:cNvSpPr>
          <p:nvPr>
            <p:ph type="title"/>
          </p:nvPr>
        </p:nvSpPr>
        <p:spPr>
          <a:xfrm rot="5400000">
            <a:off x="4991100" y="2324100"/>
            <a:ext cx="5791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9"/>
          <p:cNvSpPr txBox="1">
            <a:spLocks noGrp="1"/>
          </p:cNvSpPr>
          <p:nvPr>
            <p:ph type="body" idx="1"/>
          </p:nvPr>
        </p:nvSpPr>
        <p:spPr>
          <a:xfrm rot="5400000">
            <a:off x="1409700" y="647700"/>
            <a:ext cx="5791200" cy="51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ø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73" name="Google Shape;73;p29"/>
          <p:cNvSpPr txBox="1">
            <a:spLocks noGrp="1"/>
          </p:cNvSpPr>
          <p:nvPr>
            <p:ph type="dt" idx="10"/>
          </p:nvPr>
        </p:nvSpPr>
        <p:spPr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9"/>
          <p:cNvSpPr txBox="1">
            <a:spLocks noGrp="1"/>
          </p:cNvSpPr>
          <p:nvPr>
            <p:ph type="ftr" idx="11"/>
          </p:nvPr>
        </p:nvSpPr>
        <p:spPr>
          <a:xfrm>
            <a:off x="4316412" y="6400800"/>
            <a:ext cx="208438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9"/>
          <p:cNvSpPr txBox="1">
            <a:spLocks noGrp="1"/>
          </p:cNvSpPr>
          <p:nvPr>
            <p:ph type="sldNum" idx="12"/>
          </p:nvPr>
        </p:nvSpPr>
        <p:spPr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0"/>
          <p:cNvSpPr txBox="1">
            <a:spLocks noGrp="1"/>
          </p:cNvSpPr>
          <p:nvPr>
            <p:ph type="title"/>
          </p:nvPr>
        </p:nvSpPr>
        <p:spPr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0"/>
          <p:cNvSpPr txBox="1">
            <a:spLocks noGrp="1"/>
          </p:cNvSpPr>
          <p:nvPr>
            <p:ph type="body" idx="1"/>
          </p:nvPr>
        </p:nvSpPr>
        <p:spPr>
          <a:xfrm rot="5400000">
            <a:off x="2971800" y="304800"/>
            <a:ext cx="4572000" cy="70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ø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✔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79" name="Google Shape;79;p30"/>
          <p:cNvSpPr txBox="1">
            <a:spLocks noGrp="1"/>
          </p:cNvSpPr>
          <p:nvPr>
            <p:ph type="dt" idx="10"/>
          </p:nvPr>
        </p:nvSpPr>
        <p:spPr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0"/>
          <p:cNvSpPr txBox="1">
            <a:spLocks noGrp="1"/>
          </p:cNvSpPr>
          <p:nvPr>
            <p:ph type="ftr" idx="11"/>
          </p:nvPr>
        </p:nvSpPr>
        <p:spPr>
          <a:xfrm>
            <a:off x="4316412" y="6400800"/>
            <a:ext cx="208438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0"/>
          <p:cNvSpPr txBox="1">
            <a:spLocks noGrp="1"/>
          </p:cNvSpPr>
          <p:nvPr>
            <p:ph type="sldNum" idx="12"/>
          </p:nvPr>
        </p:nvSpPr>
        <p:spPr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86" name="Google Shape;86;p31"/>
          <p:cNvSpPr txBox="1">
            <a:spLocks noGrp="1"/>
          </p:cNvSpPr>
          <p:nvPr>
            <p:ph type="dt" idx="10"/>
          </p:nvPr>
        </p:nvSpPr>
        <p:spPr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1"/>
          <p:cNvSpPr txBox="1">
            <a:spLocks noGrp="1"/>
          </p:cNvSpPr>
          <p:nvPr>
            <p:ph type="ftr" idx="11"/>
          </p:nvPr>
        </p:nvSpPr>
        <p:spPr>
          <a:xfrm>
            <a:off x="4316412" y="6400800"/>
            <a:ext cx="208438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1"/>
          <p:cNvSpPr txBox="1">
            <a:spLocks noGrp="1"/>
          </p:cNvSpPr>
          <p:nvPr>
            <p:ph type="sldNum" idx="12"/>
          </p:nvPr>
        </p:nvSpPr>
        <p:spPr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ø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✔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92" name="Google Shape;92;p3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93" name="Google Shape;93;p32"/>
          <p:cNvSpPr txBox="1">
            <a:spLocks noGrp="1"/>
          </p:cNvSpPr>
          <p:nvPr>
            <p:ph type="dt" idx="10"/>
          </p:nvPr>
        </p:nvSpPr>
        <p:spPr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2"/>
          <p:cNvSpPr txBox="1">
            <a:spLocks noGrp="1"/>
          </p:cNvSpPr>
          <p:nvPr>
            <p:ph type="ftr" idx="11"/>
          </p:nvPr>
        </p:nvSpPr>
        <p:spPr>
          <a:xfrm>
            <a:off x="4316412" y="6400800"/>
            <a:ext cx="208438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2"/>
          <p:cNvSpPr txBox="1">
            <a:spLocks noGrp="1"/>
          </p:cNvSpPr>
          <p:nvPr>
            <p:ph type="sldNum" idx="12"/>
          </p:nvPr>
        </p:nvSpPr>
        <p:spPr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circl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99" name="Google Shape;99;p3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ø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✔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100" name="Google Shape;100;p3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101" name="Google Shape;101;p3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ø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✔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102" name="Google Shape;102;p33"/>
          <p:cNvSpPr txBox="1">
            <a:spLocks noGrp="1"/>
          </p:cNvSpPr>
          <p:nvPr>
            <p:ph type="dt" idx="10"/>
          </p:nvPr>
        </p:nvSpPr>
        <p:spPr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3"/>
          <p:cNvSpPr txBox="1">
            <a:spLocks noGrp="1"/>
          </p:cNvSpPr>
          <p:nvPr>
            <p:ph type="ftr" idx="11"/>
          </p:nvPr>
        </p:nvSpPr>
        <p:spPr>
          <a:xfrm>
            <a:off x="4316412" y="6400800"/>
            <a:ext cx="208438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3"/>
          <p:cNvSpPr txBox="1">
            <a:spLocks noGrp="1"/>
          </p:cNvSpPr>
          <p:nvPr>
            <p:ph type="sldNum" idx="12"/>
          </p:nvPr>
        </p:nvSpPr>
        <p:spPr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circl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4"/>
          <p:cNvSpPr txBox="1">
            <a:spLocks noGrp="1"/>
          </p:cNvSpPr>
          <p:nvPr>
            <p:ph type="title"/>
          </p:nvPr>
        </p:nvSpPr>
        <p:spPr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4"/>
          <p:cNvSpPr txBox="1">
            <a:spLocks noGrp="1"/>
          </p:cNvSpPr>
          <p:nvPr>
            <p:ph type="body" idx="1"/>
          </p:nvPr>
        </p:nvSpPr>
        <p:spPr>
          <a:xfrm>
            <a:off x="1752600" y="1524000"/>
            <a:ext cx="3429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ø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✔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08" name="Google Shape;108;p34"/>
          <p:cNvSpPr txBox="1">
            <a:spLocks noGrp="1"/>
          </p:cNvSpPr>
          <p:nvPr>
            <p:ph type="body" idx="2"/>
          </p:nvPr>
        </p:nvSpPr>
        <p:spPr>
          <a:xfrm>
            <a:off x="5334000" y="1524000"/>
            <a:ext cx="34290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ø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✔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109" name="Google Shape;109;p34"/>
          <p:cNvSpPr txBox="1">
            <a:spLocks noGrp="1"/>
          </p:cNvSpPr>
          <p:nvPr>
            <p:ph type="dt" idx="10"/>
          </p:nvPr>
        </p:nvSpPr>
        <p:spPr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4"/>
          <p:cNvSpPr txBox="1">
            <a:spLocks noGrp="1"/>
          </p:cNvSpPr>
          <p:nvPr>
            <p:ph type="ftr" idx="11"/>
          </p:nvPr>
        </p:nvSpPr>
        <p:spPr>
          <a:xfrm>
            <a:off x="4316412" y="6400800"/>
            <a:ext cx="208438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4"/>
          <p:cNvSpPr txBox="1">
            <a:spLocks noGrp="1"/>
          </p:cNvSpPr>
          <p:nvPr>
            <p:ph type="sldNum" idx="12"/>
          </p:nvPr>
        </p:nvSpPr>
        <p:spPr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circl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3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115" name="Google Shape;115;p35"/>
          <p:cNvSpPr txBox="1">
            <a:spLocks noGrp="1"/>
          </p:cNvSpPr>
          <p:nvPr>
            <p:ph type="dt" idx="10"/>
          </p:nvPr>
        </p:nvSpPr>
        <p:spPr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5"/>
          <p:cNvSpPr txBox="1">
            <a:spLocks noGrp="1"/>
          </p:cNvSpPr>
          <p:nvPr>
            <p:ph type="ftr" idx="11"/>
          </p:nvPr>
        </p:nvSpPr>
        <p:spPr>
          <a:xfrm>
            <a:off x="4316412" y="6400800"/>
            <a:ext cx="208438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5"/>
          <p:cNvSpPr txBox="1">
            <a:spLocks noGrp="1"/>
          </p:cNvSpPr>
          <p:nvPr>
            <p:ph type="sldNum" idx="12"/>
          </p:nvPr>
        </p:nvSpPr>
        <p:spPr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>
            <a:spLocks noGrp="1"/>
          </p:cNvSpPr>
          <p:nvPr>
            <p:ph type="title"/>
          </p:nvPr>
        </p:nvSpPr>
        <p:spPr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9"/>
          <p:cNvSpPr txBox="1">
            <a:spLocks noGrp="1"/>
          </p:cNvSpPr>
          <p:nvPr>
            <p:ph type="body" idx="1"/>
          </p:nvPr>
        </p:nvSpPr>
        <p:spPr>
          <a:xfrm>
            <a:off x="1752600" y="1524000"/>
            <a:ext cx="7010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3399"/>
              </a:buClr>
              <a:buSzPts val="3200"/>
              <a:buFont typeface="Arimo"/>
              <a:buChar char="ø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Noto Sans Symbols"/>
              <a:buChar char="✔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9"/>
          <p:cNvSpPr txBox="1">
            <a:spLocks noGrp="1"/>
          </p:cNvSpPr>
          <p:nvPr>
            <p:ph type="dt" idx="10"/>
          </p:nvPr>
        </p:nvSpPr>
        <p:spPr>
          <a:xfrm>
            <a:off x="304800" y="6400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ftr" idx="11"/>
          </p:nvPr>
        </p:nvSpPr>
        <p:spPr>
          <a:xfrm>
            <a:off x="3505200" y="64008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9"/>
          <p:cNvSpPr txBox="1">
            <a:spLocks noGrp="1"/>
          </p:cNvSpPr>
          <p:nvPr>
            <p:ph type="sldNum" idx="12"/>
          </p:nvPr>
        </p:nvSpPr>
        <p:spPr>
          <a:xfrm>
            <a:off x="6934200" y="6400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transition>
    <p:circl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>
            <a:spLocks noGrp="1"/>
          </p:cNvSpPr>
          <p:nvPr>
            <p:ph type="title"/>
          </p:nvPr>
        </p:nvSpPr>
        <p:spPr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21"/>
          <p:cNvSpPr txBox="1">
            <a:spLocks noGrp="1"/>
          </p:cNvSpPr>
          <p:nvPr>
            <p:ph type="body" idx="1"/>
          </p:nvPr>
        </p:nvSpPr>
        <p:spPr>
          <a:xfrm>
            <a:off x="1752600" y="1524000"/>
            <a:ext cx="70104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3399"/>
              </a:buClr>
              <a:buSzPts val="3200"/>
              <a:buFont typeface="Arimo"/>
              <a:buChar char="ø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Noto Sans Symbols"/>
              <a:buChar char="✔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21"/>
          <p:cNvSpPr txBox="1">
            <a:spLocks noGrp="1"/>
          </p:cNvSpPr>
          <p:nvPr>
            <p:ph type="dt" idx="10"/>
          </p:nvPr>
        </p:nvSpPr>
        <p:spPr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21"/>
          <p:cNvSpPr txBox="1">
            <a:spLocks noGrp="1"/>
          </p:cNvSpPr>
          <p:nvPr>
            <p:ph type="ftr" idx="11"/>
          </p:nvPr>
        </p:nvSpPr>
        <p:spPr>
          <a:xfrm>
            <a:off x="4316412" y="6400800"/>
            <a:ext cx="208438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21"/>
          <p:cNvSpPr txBox="1">
            <a:spLocks noGrp="1"/>
          </p:cNvSpPr>
          <p:nvPr>
            <p:ph type="sldNum" idx="12"/>
          </p:nvPr>
        </p:nvSpPr>
        <p:spPr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</p:sldLayoutIdLst>
  <p:transition>
    <p:circl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"/>
          <p:cNvSpPr txBox="1"/>
          <p:nvPr/>
        </p:nvSpPr>
        <p:spPr>
          <a:xfrm>
            <a:off x="3200400" y="3352800"/>
            <a:ext cx="6400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"/>
          <p:cNvSpPr txBox="1"/>
          <p:nvPr/>
        </p:nvSpPr>
        <p:spPr>
          <a:xfrm>
            <a:off x="3810000" y="3429000"/>
            <a:ext cx="53340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Google Shape;124;p1" descr="TCDSB Round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 flipH="1">
            <a:off x="5715000" y="5867400"/>
            <a:ext cx="76200" cy="7937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"/>
          <p:cNvSpPr txBox="1"/>
          <p:nvPr/>
        </p:nvSpPr>
        <p:spPr>
          <a:xfrm>
            <a:off x="4041775" y="744537"/>
            <a:ext cx="1841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"/>
          <p:cNvSpPr txBox="1"/>
          <p:nvPr/>
        </p:nvSpPr>
        <p:spPr>
          <a:xfrm>
            <a:off x="3276600" y="1371600"/>
            <a:ext cx="4038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"/>
          <p:cNvSpPr txBox="1"/>
          <p:nvPr/>
        </p:nvSpPr>
        <p:spPr>
          <a:xfrm>
            <a:off x="1371600" y="457200"/>
            <a:ext cx="7239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"/>
          <p:cNvSpPr txBox="1">
            <a:spLocks noGrp="1"/>
          </p:cNvSpPr>
          <p:nvPr>
            <p:ph type="ctrTitle"/>
          </p:nvPr>
        </p:nvSpPr>
        <p:spPr>
          <a:xfrm>
            <a:off x="533400" y="1295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Identification and Management of an Acute Allergic Reaction</a:t>
            </a:r>
            <a:br>
              <a:rPr lang="en-US" sz="4400" b="1" i="0" u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400" b="1" i="0" u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in the School Setting </a:t>
            </a:r>
            <a:endParaRPr/>
          </a:p>
        </p:txBody>
      </p:sp>
    </p:spTree>
  </p:cSld>
  <p:clrMapOvr>
    <a:masterClrMapping/>
  </p:clrMapOvr>
  <p:transition>
    <p:circl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"/>
          <p:cNvSpPr txBox="1"/>
          <p:nvPr/>
        </p:nvSpPr>
        <p:spPr>
          <a:xfrm>
            <a:off x="1828800" y="581025"/>
            <a:ext cx="7010400" cy="1857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Allergies</a:t>
            </a:r>
            <a:r>
              <a:rPr lang="en-US" sz="3200" b="1" i="0" u="none" strike="noStrike" cap="none">
                <a:solidFill>
                  <a:schemeClr val="dk2"/>
                </a:solidFill>
                <a:latin typeface="Basic"/>
                <a:ea typeface="Basic"/>
                <a:cs typeface="Basic"/>
                <a:sym typeface="Basic"/>
              </a:rPr>
              <a:t> </a:t>
            </a: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occur when your immune system becomes unusually sensitive and overreacts to common substances such as pollen, mould, dust or food.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2"/>
          <p:cNvSpPr txBox="1"/>
          <p:nvPr/>
        </p:nvSpPr>
        <p:spPr>
          <a:xfrm>
            <a:off x="1905000" y="4740275"/>
            <a:ext cx="6781800" cy="1127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When these substances cause an allergic reaction, they are called</a:t>
            </a:r>
            <a:r>
              <a:rPr lang="en-US"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0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allergens.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2" descr="j01779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53200" y="2654300"/>
            <a:ext cx="2438400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" descr="j04023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14800" y="2654300"/>
            <a:ext cx="2438400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" y="2654300"/>
            <a:ext cx="2514600" cy="168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ircl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"/>
          <p:cNvSpPr txBox="1"/>
          <p:nvPr/>
        </p:nvSpPr>
        <p:spPr>
          <a:xfrm>
            <a:off x="2362200" y="457200"/>
            <a:ext cx="60198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Allergens </a:t>
            </a: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enter the body through: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3" descr="j03961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7400" y="1981200"/>
            <a:ext cx="2667000" cy="1770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3" descr="j02020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38400" y="4724400"/>
            <a:ext cx="2667000" cy="1766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43600" y="4724400"/>
            <a:ext cx="2590800" cy="170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62200" y="1949450"/>
            <a:ext cx="2667000" cy="1784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3" descr="Rectangle: Click to edit Master text styles &#10;Second level &#10;Third level &#10;Fourth level &#10;Fifth level"/>
          <p:cNvSpPr txBox="1"/>
          <p:nvPr/>
        </p:nvSpPr>
        <p:spPr>
          <a:xfrm>
            <a:off x="2514600" y="1524000"/>
            <a:ext cx="2286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The Mouth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" descr="Rectangle: Click to edit Master text styles &#10;Second level &#10;Third level &#10;Fourth level &#10;Fifth level"/>
          <p:cNvSpPr txBox="1"/>
          <p:nvPr/>
        </p:nvSpPr>
        <p:spPr>
          <a:xfrm>
            <a:off x="6019800" y="1524000"/>
            <a:ext cx="2286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The Nose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3" descr="Rectangle: Click to edit Master text styles &#10;Second level &#10;Third level &#10;Fourth level &#10;Fifth level"/>
          <p:cNvSpPr txBox="1"/>
          <p:nvPr/>
        </p:nvSpPr>
        <p:spPr>
          <a:xfrm>
            <a:off x="2438400" y="4267200"/>
            <a:ext cx="2286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Touch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3" descr="Rectangle: Click to edit Master text styles &#10;Second level &#10;Third level &#10;Fourth level &#10;Fifth level"/>
          <p:cNvSpPr txBox="1"/>
          <p:nvPr/>
        </p:nvSpPr>
        <p:spPr>
          <a:xfrm>
            <a:off x="6096000" y="4267200"/>
            <a:ext cx="2286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Injection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circl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/>
          <p:nvPr/>
        </p:nvSpPr>
        <p:spPr>
          <a:xfrm>
            <a:off x="1752600" y="1295400"/>
            <a:ext cx="6858000" cy="4770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Anaphylaxis</a:t>
            </a: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a sudden, severe, potentially life-threatening allergic reaction that may involve the skin, respiratory tract, gastrointestinal tract and/or cardiovascular system.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circl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/>
          <p:nvPr/>
        </p:nvSpPr>
        <p:spPr>
          <a:xfrm>
            <a:off x="1981200" y="533400"/>
            <a:ext cx="6705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Common Causes of</a:t>
            </a:r>
            <a:br>
              <a:rPr lang="en-US"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Anaphylaxis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5" descr="Rectangle: Click to edit Master text styles &#10;Second level &#10;Third level &#10;Fourth level &#10;Fifth level"/>
          <p:cNvSpPr txBox="1"/>
          <p:nvPr/>
        </p:nvSpPr>
        <p:spPr>
          <a:xfrm>
            <a:off x="1905000" y="2590800"/>
            <a:ext cx="411480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Food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Medications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Insect Venom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Latex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143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FF3399"/>
              </a:buClr>
              <a:buSzPts val="3600"/>
              <a:buFont typeface="Arimo"/>
              <a:buNone/>
            </a:pP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p5" descr="anaphylaxi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1200" y="2133600"/>
            <a:ext cx="2979737" cy="424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5" descr="Rectangle: Click to edit Master text styles &#10;Second level &#10;Third level &#10;Fourth level &#10;Fifth level"/>
          <p:cNvSpPr txBox="1"/>
          <p:nvPr/>
        </p:nvSpPr>
        <p:spPr>
          <a:xfrm>
            <a:off x="6324600" y="4495800"/>
            <a:ext cx="1905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DF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rgbClr val="E4DF00"/>
                </a:solidFill>
                <a:latin typeface="Arial"/>
                <a:ea typeface="Arial"/>
                <a:cs typeface="Arial"/>
                <a:sym typeface="Arial"/>
              </a:rPr>
              <a:t>EpiPen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circl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"/>
          <p:cNvSpPr txBox="1"/>
          <p:nvPr/>
        </p:nvSpPr>
        <p:spPr>
          <a:xfrm>
            <a:off x="1219200" y="762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Allergic reactions can </a:t>
            </a:r>
            <a:br>
              <a:rPr lang="en-US"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occur in the: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6" descr="Rectangle: Click to edit Master text styles &#10;Second level &#10;Third level &#10;Fourth level &#10;Fifth level"/>
          <p:cNvSpPr txBox="1"/>
          <p:nvPr/>
        </p:nvSpPr>
        <p:spPr>
          <a:xfrm>
            <a:off x="2057400" y="2819400"/>
            <a:ext cx="5943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Noto Sans Symbols"/>
              <a:buChar char="▪"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upper respiratory system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40000"/>
              </a:lnSpc>
              <a:spcBef>
                <a:spcPts val="48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Noto Sans Symbols"/>
              <a:buChar char="▪"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lower respiratory system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40000"/>
              </a:lnSpc>
              <a:spcBef>
                <a:spcPts val="48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Noto Sans Symbols"/>
              <a:buChar char="▪"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skin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40000"/>
              </a:lnSpc>
              <a:spcBef>
                <a:spcPts val="48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Noto Sans Symbols"/>
              <a:buChar char="▪"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digestive system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40000"/>
              </a:lnSpc>
              <a:spcBef>
                <a:spcPts val="48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Noto Sans Symbols"/>
              <a:buChar char="▪"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 a generalized reaction called anaphylaxis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6" descr="j0396077"/>
          <p:cNvPicPr preferRelativeResize="0"/>
          <p:nvPr/>
        </p:nvPicPr>
        <p:blipFill rotWithShape="1">
          <a:blip r:embed="rId3">
            <a:alphaModFix/>
          </a:blip>
          <a:srcRect l="18420"/>
          <a:stretch/>
        </p:blipFill>
        <p:spPr>
          <a:xfrm>
            <a:off x="6477000" y="3048000"/>
            <a:ext cx="2362200" cy="192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ircl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"/>
          <p:cNvSpPr txBox="1"/>
          <p:nvPr/>
        </p:nvSpPr>
        <p:spPr>
          <a:xfrm>
            <a:off x="1295400" y="4572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Symptoms of An</a:t>
            </a:r>
            <a:br>
              <a:rPr lang="en-US"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Anaphylactic Reaction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7" descr="Rectangle: Click to edit Master text styles &#10;Second level &#10;Third level &#10;Fourth level &#10;Fifth level"/>
          <p:cNvSpPr txBox="1"/>
          <p:nvPr/>
        </p:nvSpPr>
        <p:spPr>
          <a:xfrm>
            <a:off x="1905000" y="1905000"/>
            <a:ext cx="6934200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</a:t>
            </a:r>
            <a:r>
              <a:rPr lang="en-US"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1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most distinctive</a:t>
            </a:r>
            <a:r>
              <a:rPr lang="en-US"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symptoms include: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FF3399"/>
              </a:buClr>
              <a:buSzPts val="3200"/>
              <a:buFont typeface="Noto Sans Symbols"/>
              <a:buChar char="▪"/>
            </a:pPr>
            <a:r>
              <a:rPr lang="en-US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hives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FF3399"/>
              </a:buClr>
              <a:buSzPts val="3200"/>
              <a:buFont typeface="Noto Sans Symbols"/>
              <a:buChar char="▪"/>
            </a:pPr>
            <a:r>
              <a:rPr lang="en-US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swelling of the throat, lips, tongue or around the eyes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FF3399"/>
              </a:buClr>
              <a:buSzPts val="3200"/>
              <a:buFont typeface="Noto Sans Symbols"/>
              <a:buChar char="▪"/>
            </a:pPr>
            <a:r>
              <a:rPr lang="en-US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difficulty breathing or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swallowing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7" descr="hives"/>
          <p:cNvSpPr txBox="1"/>
          <p:nvPr/>
        </p:nvSpPr>
        <p:spPr>
          <a:xfrm>
            <a:off x="4424362" y="3281362"/>
            <a:ext cx="296862" cy="29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7" descr="hives"/>
          <p:cNvSpPr txBox="1"/>
          <p:nvPr/>
        </p:nvSpPr>
        <p:spPr>
          <a:xfrm>
            <a:off x="4424362" y="3281362"/>
            <a:ext cx="296862" cy="29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7" descr="hives"/>
          <p:cNvSpPr txBox="1"/>
          <p:nvPr/>
        </p:nvSpPr>
        <p:spPr>
          <a:xfrm>
            <a:off x="4424362" y="3281362"/>
            <a:ext cx="296862" cy="29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7" descr="hives"/>
          <p:cNvSpPr txBox="1"/>
          <p:nvPr/>
        </p:nvSpPr>
        <p:spPr>
          <a:xfrm>
            <a:off x="4424362" y="3281362"/>
            <a:ext cx="296862" cy="296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7"/>
          <p:cNvSpPr txBox="1"/>
          <p:nvPr/>
        </p:nvSpPr>
        <p:spPr>
          <a:xfrm>
            <a:off x="2057400" y="5803900"/>
            <a:ext cx="6705600" cy="115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lang="en-US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Hives may be entirely absent, especially in severe or near-fatal cases of anaphylaxis.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7" descr="biglips_ki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92950" y="3124200"/>
            <a:ext cx="1517650" cy="207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ircl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"/>
          <p:cNvSpPr txBox="1">
            <a:spLocks noGrp="1"/>
          </p:cNvSpPr>
          <p:nvPr>
            <p:ph type="ctrTitle"/>
          </p:nvPr>
        </p:nvSpPr>
        <p:spPr>
          <a:xfrm>
            <a:off x="533400" y="12954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Children may describe their symptoms as</a:t>
            </a:r>
            <a:endParaRPr/>
          </a:p>
        </p:txBody>
      </p:sp>
      <p:sp>
        <p:nvSpPr>
          <p:cNvPr id="192" name="Google Shape;192;p8"/>
          <p:cNvSpPr txBox="1">
            <a:spLocks noGrp="1"/>
          </p:cNvSpPr>
          <p:nvPr>
            <p:ph type="subTitle" idx="1"/>
          </p:nvPr>
        </p:nvSpPr>
        <p:spPr>
          <a:xfrm>
            <a:off x="1828800" y="2590800"/>
            <a:ext cx="70866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3200"/>
              <a:buFont typeface="Times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“My tongue is hot”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3399"/>
              </a:buClr>
              <a:buSzPts val="3200"/>
              <a:buFont typeface="Times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“My tongue and mouth itch”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3399"/>
              </a:buClr>
              <a:buSzPts val="3200"/>
              <a:buFont typeface="Times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“There’s something stuck in my throat”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3399"/>
              </a:buClr>
              <a:buSzPts val="3200"/>
              <a:buFont typeface="Times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“My food is too spicy”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mo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8"/>
          <p:cNvSpPr txBox="1"/>
          <p:nvPr/>
        </p:nvSpPr>
        <p:spPr>
          <a:xfrm>
            <a:off x="0" y="548640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circl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"/>
          <p:cNvSpPr txBox="1">
            <a:spLocks noGrp="1"/>
          </p:cNvSpPr>
          <p:nvPr>
            <p:ph type="title"/>
          </p:nvPr>
        </p:nvSpPr>
        <p:spPr>
          <a:xfrm>
            <a:off x="1828800" y="609600"/>
            <a:ext cx="7010400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Symptoms of An</a:t>
            </a:r>
            <a:br>
              <a:rPr lang="en-US" sz="4000" b="1" i="0" u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1" i="0" u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Anaphylactic Reaction</a:t>
            </a:r>
            <a:br>
              <a:rPr lang="en-US" sz="4000" b="1" i="0" u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00" name="Google Shape;200;p9"/>
          <p:cNvSpPr txBox="1">
            <a:spLocks noGrp="1"/>
          </p:cNvSpPr>
          <p:nvPr>
            <p:ph type="body" idx="1"/>
          </p:nvPr>
        </p:nvSpPr>
        <p:spPr>
          <a:xfrm>
            <a:off x="1981200" y="1981200"/>
            <a:ext cx="7010400" cy="41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</a:t>
            </a:r>
            <a:r>
              <a:rPr lang="en-US" sz="2800" b="0" i="0" u="none">
                <a:solidFill>
                  <a:srgbClr val="0033C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1" u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common</a:t>
            </a:r>
            <a:r>
              <a:rPr lang="en-US" sz="28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symptoms include: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Noto Sans Symbols"/>
              <a:buChar char="▪"/>
            </a:pPr>
            <a:r>
              <a:rPr lang="en-US" sz="2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metallic taste or tingling in the mouth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Noto Sans Symbols"/>
              <a:buChar char="▪"/>
            </a:pPr>
            <a:r>
              <a:rPr lang="en-US" sz="2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flushing, itching, or redness of the skin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Noto Sans Symbols"/>
              <a:buChar char="▪"/>
            </a:pPr>
            <a:r>
              <a:rPr lang="en-US" sz="2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nausea, vomiting, or diarrhea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Noto Sans Symbols"/>
              <a:buChar char="▪"/>
            </a:pPr>
            <a:r>
              <a:rPr lang="en-US" sz="2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dizziness or lightheadedness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Noto Sans Symbols"/>
              <a:buChar char="▪"/>
            </a:pPr>
            <a:r>
              <a:rPr lang="en-US" sz="2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increased heart rate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Noto Sans Symbols"/>
              <a:buChar char="▪"/>
            </a:pPr>
            <a:r>
              <a:rPr lang="en-US" sz="2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feelings of fear or panic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Noto Sans Symbols"/>
              <a:buChar char="▪"/>
            </a:pPr>
            <a:r>
              <a:rPr lang="en-US" sz="2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loss of consciousness</a:t>
            </a:r>
            <a:endParaRPr/>
          </a:p>
          <a:p>
            <a:pPr marL="34290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endParaRPr sz="28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Google Shape;201;p9" descr="j0202103"/>
          <p:cNvPicPr preferRelativeResize="0">
            <a:picLocks noGrp="1"/>
          </p:cNvPicPr>
          <p:nvPr>
            <p:ph type="clipArt" idx="2"/>
          </p:nvPr>
        </p:nvPicPr>
        <p:blipFill rotWithShape="1">
          <a:blip r:embed="rId3">
            <a:alphaModFix/>
          </a:blip>
          <a:srcRect l="11628" r="11627"/>
          <a:stretch/>
        </p:blipFill>
        <p:spPr>
          <a:xfrm>
            <a:off x="6248400" y="4289425"/>
            <a:ext cx="2667000" cy="233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ircl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"/>
          <p:cNvSpPr txBox="1">
            <a:spLocks noGrp="1"/>
          </p:cNvSpPr>
          <p:nvPr>
            <p:ph type="ctrTitle"/>
          </p:nvPr>
        </p:nvSpPr>
        <p:spPr>
          <a:xfrm>
            <a:off x="533400" y="838200"/>
            <a:ext cx="4876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5400"/>
              <a:buFont typeface="Arial"/>
              <a:buNone/>
            </a:pPr>
            <a:r>
              <a:rPr lang="en-US" sz="5400" b="1" i="0" u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Remember…</a:t>
            </a:r>
            <a:endParaRPr/>
          </a:p>
        </p:txBody>
      </p:sp>
      <p:sp>
        <p:nvSpPr>
          <p:cNvPr id="208" name="Google Shape;208;p10"/>
          <p:cNvSpPr txBox="1">
            <a:spLocks noGrp="1"/>
          </p:cNvSpPr>
          <p:nvPr>
            <p:ph type="subTitle" idx="1"/>
          </p:nvPr>
        </p:nvSpPr>
        <p:spPr>
          <a:xfrm>
            <a:off x="2590800" y="2667000"/>
            <a:ext cx="6172200" cy="39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09600" lvl="0" indent="-609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000" b="1" i="0" u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It can take only 1 to 2 minutes for a mild allergic reaction to escalate to anaphylaxis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4000"/>
              <a:buFont typeface="Arimo"/>
              <a:buNone/>
            </a:pPr>
            <a:endParaRPr sz="4000" b="1" i="0" u="non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circl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1"/>
          <p:cNvSpPr txBox="1">
            <a:spLocks noGrp="1"/>
          </p:cNvSpPr>
          <p:nvPr>
            <p:ph type="title"/>
          </p:nvPr>
        </p:nvSpPr>
        <p:spPr>
          <a:xfrm>
            <a:off x="1752600" y="685800"/>
            <a:ext cx="701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When is anaphylaxis most likely to occur?</a:t>
            </a:r>
            <a:endParaRPr/>
          </a:p>
        </p:txBody>
      </p:sp>
      <p:sp>
        <p:nvSpPr>
          <p:cNvPr id="215" name="Google Shape;215;p11"/>
          <p:cNvSpPr txBox="1">
            <a:spLocks noGrp="1"/>
          </p:cNvSpPr>
          <p:nvPr>
            <p:ph type="body" idx="1"/>
          </p:nvPr>
        </p:nvSpPr>
        <p:spPr>
          <a:xfrm>
            <a:off x="1905000" y="2057400"/>
            <a:ext cx="64008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Noto Sans Symbols"/>
              <a:buChar char="▪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situations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Noto Sans Symbols"/>
              <a:buChar char="▪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Normal daily routines are interrupted eg. birthday parties and school trips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Noto Sans Symbols"/>
              <a:buChar char="▪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During teenage years 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(increasing independence, 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relaxed precautions, 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reluctance to carry </a:t>
            </a:r>
            <a:endParaRPr/>
          </a:p>
          <a:p>
            <a:pPr marL="34290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medication) </a:t>
            </a:r>
            <a:endParaRPr/>
          </a:p>
          <a:p>
            <a:pPr marL="34290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endParaRPr sz="2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p11" descr="180px-Moanaluastudents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607175" y="3505200"/>
            <a:ext cx="2155825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ircl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"/>
          <p:cNvSpPr txBox="1">
            <a:spLocks noGrp="1"/>
          </p:cNvSpPr>
          <p:nvPr>
            <p:ph type="title"/>
          </p:nvPr>
        </p:nvSpPr>
        <p:spPr>
          <a:xfrm>
            <a:off x="1676400" y="0"/>
            <a:ext cx="701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Preventing Anaphylaxis</a:t>
            </a:r>
            <a:endParaRPr/>
          </a:p>
        </p:txBody>
      </p:sp>
      <p:sp>
        <p:nvSpPr>
          <p:cNvPr id="223" name="Google Shape;223;p12" descr="Rectangle: Click to edit Master text styles &#10;Second level &#10;Third level &#10;Fourth level &#10;Fifth level"/>
          <p:cNvSpPr txBox="1"/>
          <p:nvPr/>
        </p:nvSpPr>
        <p:spPr>
          <a:xfrm>
            <a:off x="1600200" y="838200"/>
            <a:ext cx="7543800" cy="57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09600" marR="0" lvl="0" indent="-609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 1.  Awareness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600" marR="0" lvl="0" indent="-6096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FF3399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2.  Avoidance</a:t>
            </a:r>
            <a:endParaRPr sz="3200" b="0" i="0" u="none" strike="noStrike" cap="none">
              <a:solidFill>
                <a:srgbClr val="FF339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90600" marR="0" lvl="1" indent="-5334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FF3399"/>
              </a:buClr>
              <a:buSzPts val="2200"/>
              <a:buFont typeface="Noto Sans Symbols"/>
              <a:buChar char="▪"/>
            </a:pPr>
            <a:r>
              <a:rPr lang="en-US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 not let student come in contact with allergen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90600" marR="0" lvl="1" indent="-5334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FF3399"/>
              </a:buClr>
              <a:buSzPts val="2200"/>
              <a:buFont typeface="Noto Sans Symbols"/>
              <a:buChar char="▪"/>
            </a:pPr>
            <a:r>
              <a:rPr lang="en-US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Check ingredients every time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marR="0" lvl="2" indent="-457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3399"/>
              </a:buClr>
              <a:buSzPts val="1300"/>
              <a:buFont typeface="Noto Sans Symbols"/>
              <a:buChar char="✔"/>
            </a:pPr>
            <a:r>
              <a:rPr lang="en-US" sz="2000" b="1" i="0" u="none" strike="noStrike" cap="none">
                <a:solidFill>
                  <a:srgbClr val="34797E"/>
                </a:solidFill>
                <a:latin typeface="Arial"/>
                <a:ea typeface="Arial"/>
                <a:cs typeface="Arial"/>
                <a:sym typeface="Arial"/>
              </a:rPr>
              <a:t>if unsure, do not let student eat it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marR="0" lvl="2" indent="-457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3399"/>
              </a:buClr>
              <a:buSzPts val="1300"/>
              <a:buFont typeface="Noto Sans Symbols"/>
              <a:buChar char="✔"/>
            </a:pPr>
            <a:r>
              <a:rPr lang="en-US" sz="2000" b="1" i="0" u="none" strike="noStrike" cap="none">
                <a:solidFill>
                  <a:srgbClr val="34797E"/>
                </a:solidFill>
                <a:latin typeface="Arial"/>
                <a:ea typeface="Arial"/>
                <a:cs typeface="Arial"/>
                <a:sym typeface="Arial"/>
              </a:rPr>
              <a:t>offer students an alternative choice in food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90600" marR="0" lvl="1" indent="-5334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FF3399"/>
              </a:buClr>
              <a:buSzPts val="2200"/>
              <a:buFont typeface="Noto Sans Symbols"/>
              <a:buChar char="▪"/>
            </a:pPr>
            <a:r>
              <a:rPr lang="en-US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 not let students share lunches, snacks, containers or utensils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90600" marR="0" lvl="1" indent="-5334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FF3399"/>
              </a:buClr>
              <a:buSzPts val="2200"/>
              <a:buFont typeface="Noto Sans Symbols"/>
              <a:buChar char="▪"/>
            </a:pPr>
            <a:r>
              <a:rPr lang="en-US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Avoid bulk foods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90600" marR="0" lvl="1" indent="-5334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FF3399"/>
              </a:buClr>
              <a:buSzPts val="2200"/>
              <a:buFont typeface="Noto Sans Symbols"/>
              <a:buChar char="▪"/>
            </a:pPr>
            <a:r>
              <a:rPr lang="en-US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 foods used in class parties/Assure supplies for arts and crafts are safe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90600" marR="0" lvl="1" indent="-5334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FF3399"/>
              </a:buClr>
              <a:buSzPts val="2200"/>
              <a:buFont typeface="Noto Sans Symbols"/>
              <a:buChar char="▪"/>
            </a:pPr>
            <a:r>
              <a:rPr lang="en-US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 aware of cross-contamination - wash surfaces with  board approved solutions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09600" marR="0" lvl="0" indent="-6096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FF3399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3.  Action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90600" marR="0" lvl="1" indent="-5334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FF3399"/>
              </a:buClr>
              <a:buSzPts val="2200"/>
              <a:buFont typeface="Noto Sans Symbols"/>
              <a:buChar char="▪"/>
            </a:pPr>
            <a:r>
              <a:rPr lang="en-US" sz="2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Administer EpiPen &amp; Call 911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90600" marR="0" lvl="1" indent="-393700" algn="l" rtl="0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rgbClr val="FF3399"/>
              </a:buClr>
              <a:buSzPts val="2200"/>
              <a:buFont typeface="Arimo"/>
              <a:buNone/>
            </a:pP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12" descr="j03168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4600" y="914400"/>
            <a:ext cx="2438400" cy="1620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ircl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3"/>
          <p:cNvSpPr txBox="1">
            <a:spLocks noGrp="1"/>
          </p:cNvSpPr>
          <p:nvPr>
            <p:ph type="title"/>
          </p:nvPr>
        </p:nvSpPr>
        <p:spPr>
          <a:xfrm>
            <a:off x="1752600" y="609600"/>
            <a:ext cx="701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Have An Emergency Plan</a:t>
            </a:r>
            <a:endParaRPr/>
          </a:p>
        </p:txBody>
      </p:sp>
      <p:sp>
        <p:nvSpPr>
          <p:cNvPr id="231" name="Google Shape;231;p13" descr="Rectangle: Click to edit Master text styles &#10;Second level &#10;Third level &#10;Fourth level &#10;Fifth level"/>
          <p:cNvSpPr txBox="1"/>
          <p:nvPr/>
        </p:nvSpPr>
        <p:spPr>
          <a:xfrm>
            <a:off x="1600200" y="1752600"/>
            <a:ext cx="73914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Noto Sans Symbols"/>
              <a:buChar char="▪"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child with a life-threatening allergy should have immediate access to an EpiPen at all times!!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Noto Sans Symbols"/>
              <a:buChar char="▪"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 is important to have one EpiPen available for every 5-10 minutes if symptoms return or persist.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2" name="Google Shape;23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4600" y="5226050"/>
            <a:ext cx="2286000" cy="163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ircl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"/>
          <p:cNvSpPr txBox="1">
            <a:spLocks noGrp="1"/>
          </p:cNvSpPr>
          <p:nvPr>
            <p:ph type="title"/>
          </p:nvPr>
        </p:nvSpPr>
        <p:spPr>
          <a:xfrm>
            <a:off x="1752600" y="533400"/>
            <a:ext cx="701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What is an EpiPen?</a:t>
            </a:r>
            <a:endParaRPr/>
          </a:p>
        </p:txBody>
      </p:sp>
      <p:sp>
        <p:nvSpPr>
          <p:cNvPr id="238" name="Google Shape;238;p14" descr="Rectangle: Click to edit Master text styles &#10;Second level &#10;Third level &#10;Fourth level &#10;Fifth level"/>
          <p:cNvSpPr txBox="1"/>
          <p:nvPr/>
        </p:nvSpPr>
        <p:spPr>
          <a:xfrm>
            <a:off x="1447800" y="1676400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sic"/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Basic"/>
                <a:ea typeface="Basic"/>
                <a:cs typeface="Basic"/>
                <a:sym typeface="Basic"/>
              </a:rPr>
              <a:t>	</a:t>
            </a: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 EpiPen is a disposable drug delivery system with a spring-activated, concealed needle designed for </a:t>
            </a:r>
            <a:r>
              <a:rPr lang="en-US" sz="2800" b="1" i="1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emergency</a:t>
            </a:r>
            <a:r>
              <a:rPr lang="en-US" sz="28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administration. 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EpiPens are available in 2 strengths: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Noto Sans Symbols"/>
              <a:buChar char="▪"/>
            </a:pPr>
            <a:r>
              <a:rPr lang="en-US" sz="2800" b="0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EpiPen Jr</a:t>
            </a:r>
            <a:r>
              <a:rPr lang="en-US" sz="2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	</a:t>
            </a: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Smaller amount of        				epinephrine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16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Noto Sans Symbols"/>
              <a:buChar char="▪"/>
            </a:pPr>
            <a:r>
              <a:rPr lang="en-US" sz="2800" b="0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EpiPen</a:t>
            </a:r>
            <a:r>
              <a:rPr lang="en-US" sz="28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Larger amount of epinephrine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p14" descr="photo_epipen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8947" b="11085"/>
          <a:stretch/>
        </p:blipFill>
        <p:spPr>
          <a:xfrm>
            <a:off x="7162800" y="4049712"/>
            <a:ext cx="1981200" cy="1636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ircl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5"/>
          <p:cNvSpPr txBox="1">
            <a:spLocks noGrp="1"/>
          </p:cNvSpPr>
          <p:nvPr>
            <p:ph type="title"/>
          </p:nvPr>
        </p:nvSpPr>
        <p:spPr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What is in an EpiPen?</a:t>
            </a:r>
            <a:endParaRPr/>
          </a:p>
        </p:txBody>
      </p:sp>
      <p:sp>
        <p:nvSpPr>
          <p:cNvPr id="246" name="Google Shape;246;p15" descr="Rectangle: Click to edit Master text styles &#10;Second level &#10;Third level &#10;Fourth level &#10;Fifth level"/>
          <p:cNvSpPr txBox="1"/>
          <p:nvPr/>
        </p:nvSpPr>
        <p:spPr>
          <a:xfrm>
            <a:off x="1752600" y="1752600"/>
            <a:ext cx="68580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Noto Sans Symbols"/>
              <a:buChar char="▪"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EpiPens are an effective way to administer a drug called Epinephrine (Adrenaline)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Noto Sans Symbols"/>
              <a:buChar char="▪"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Epinephrine  by injection is the treatment of choice for anaphylactic reactions.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Noto Sans Symbols"/>
              <a:buChar char="▪"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Epinephrine works quickly to: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3399"/>
              </a:buClr>
              <a:buSzPts val="2000"/>
              <a:buFont typeface="Noto Sans Symbols"/>
              <a:buChar char="✔"/>
            </a:pPr>
            <a:r>
              <a:rPr lang="en-US" sz="2000" b="1" i="0" u="none" strike="noStrike" cap="none">
                <a:solidFill>
                  <a:srgbClr val="34797E"/>
                </a:solidFill>
                <a:latin typeface="Arial"/>
                <a:ea typeface="Arial"/>
                <a:cs typeface="Arial"/>
                <a:sym typeface="Arial"/>
              </a:rPr>
              <a:t>constrict blood vessels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3399"/>
              </a:buClr>
              <a:buSzPts val="2000"/>
              <a:buFont typeface="Noto Sans Symbols"/>
              <a:buChar char="✔"/>
            </a:pPr>
            <a:r>
              <a:rPr lang="en-US" sz="2000" b="1" i="0" u="none" strike="noStrike" cap="none">
                <a:solidFill>
                  <a:srgbClr val="34797E"/>
                </a:solidFill>
                <a:latin typeface="Arial"/>
                <a:ea typeface="Arial"/>
                <a:cs typeface="Arial"/>
                <a:sym typeface="Arial"/>
              </a:rPr>
              <a:t>relax smooth muscles in the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4797E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34797E"/>
                </a:solidFill>
                <a:latin typeface="Arial"/>
                <a:ea typeface="Arial"/>
                <a:cs typeface="Arial"/>
                <a:sym typeface="Arial"/>
              </a:rPr>
              <a:t>	lungs to improve breathing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3399"/>
              </a:buClr>
              <a:buSzPts val="2000"/>
              <a:buFont typeface="Noto Sans Symbols"/>
              <a:buChar char="✔"/>
            </a:pPr>
            <a:r>
              <a:rPr lang="en-US" sz="2000" b="1" i="0" u="none" strike="noStrike" cap="none">
                <a:solidFill>
                  <a:srgbClr val="34797E"/>
                </a:solidFill>
                <a:latin typeface="Arial"/>
                <a:ea typeface="Arial"/>
                <a:cs typeface="Arial"/>
                <a:sym typeface="Arial"/>
              </a:rPr>
              <a:t>stimulate the heart beat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3399"/>
              </a:buClr>
              <a:buSzPts val="2000"/>
              <a:buFont typeface="Noto Sans Symbols"/>
              <a:buChar char="✔"/>
            </a:pPr>
            <a:r>
              <a:rPr lang="en-US" sz="2000" b="1" i="0" u="none" strike="noStrike" cap="none">
                <a:solidFill>
                  <a:srgbClr val="34797E"/>
                </a:solidFill>
                <a:latin typeface="Arial"/>
                <a:ea typeface="Arial"/>
                <a:cs typeface="Arial"/>
                <a:sym typeface="Arial"/>
              </a:rPr>
              <a:t>reverse hives and swelling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4797E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34797E"/>
                </a:solidFill>
                <a:latin typeface="Arial"/>
                <a:ea typeface="Arial"/>
                <a:cs typeface="Arial"/>
                <a:sym typeface="Arial"/>
              </a:rPr>
              <a:t>	around the face and lips.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" name="Google Shape;24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59537" y="3429000"/>
            <a:ext cx="2303462" cy="32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ircl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6"/>
          <p:cNvSpPr txBox="1">
            <a:spLocks noGrp="1"/>
          </p:cNvSpPr>
          <p:nvPr>
            <p:ph type="title"/>
          </p:nvPr>
        </p:nvSpPr>
        <p:spPr>
          <a:xfrm>
            <a:off x="1752600" y="762000"/>
            <a:ext cx="701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After the Administration of the EpiPen</a:t>
            </a:r>
            <a:endParaRPr/>
          </a:p>
        </p:txBody>
      </p:sp>
      <p:sp>
        <p:nvSpPr>
          <p:cNvPr id="254" name="Google Shape;254;p16"/>
          <p:cNvSpPr txBox="1">
            <a:spLocks noGrp="1"/>
          </p:cNvSpPr>
          <p:nvPr>
            <p:ph type="body" idx="1"/>
          </p:nvPr>
        </p:nvSpPr>
        <p:spPr>
          <a:xfrm>
            <a:off x="1828800" y="2133600"/>
            <a:ext cx="7086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Noto Sans Symbols"/>
              <a:buChar char="▪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Seek emergency medical attention as EpiPen is being administered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Noto Sans Symbols"/>
              <a:buChar char="▪"/>
            </a:pPr>
            <a:r>
              <a:rPr lang="en-US" sz="2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symptoms return or there is no improvement in 10-20 minutes a second dose may be required.</a:t>
            </a:r>
            <a:endParaRPr/>
          </a:p>
          <a:p>
            <a:pPr marL="342900" lvl="0" indent="-342900" algn="l" rtl="0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Clr>
                <a:srgbClr val="FF3399"/>
              </a:buClr>
              <a:buSzPts val="2800"/>
              <a:buFont typeface="Noto Sans Symbols"/>
              <a:buChar char="▪"/>
            </a:pPr>
            <a:r>
              <a:rPr lang="en-US" sz="28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Side effects of Epinephrine include:</a:t>
            </a:r>
            <a:endParaRPr/>
          </a:p>
          <a:p>
            <a:pPr marL="742950" lvl="1" indent="-28575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Noto Sans Symbols"/>
              <a:buChar char="✔"/>
            </a:pPr>
            <a:r>
              <a:rPr lang="en-US" sz="2400" b="1" i="0" u="none">
                <a:solidFill>
                  <a:srgbClr val="34797E"/>
                </a:solidFill>
                <a:latin typeface="Arial"/>
                <a:ea typeface="Arial"/>
                <a:cs typeface="Arial"/>
                <a:sym typeface="Arial"/>
              </a:rPr>
              <a:t>Nervousness</a:t>
            </a:r>
            <a:endParaRPr/>
          </a:p>
          <a:p>
            <a:pPr marL="742950" lvl="1" indent="-28575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Noto Sans Symbols"/>
              <a:buChar char="✔"/>
            </a:pPr>
            <a:r>
              <a:rPr lang="en-US" sz="2400" b="1" i="0" u="none">
                <a:solidFill>
                  <a:srgbClr val="34797E"/>
                </a:solidFill>
                <a:latin typeface="Arial"/>
                <a:ea typeface="Arial"/>
                <a:cs typeface="Arial"/>
                <a:sym typeface="Arial"/>
              </a:rPr>
              <a:t>Increased heart rate</a:t>
            </a:r>
            <a:endParaRPr/>
          </a:p>
          <a:p>
            <a:pPr marL="742950" lvl="1" indent="-28575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Noto Sans Symbols"/>
              <a:buChar char="✔"/>
            </a:pPr>
            <a:r>
              <a:rPr lang="en-US" sz="2400" b="1" i="0" u="none">
                <a:solidFill>
                  <a:srgbClr val="34797E"/>
                </a:solidFill>
                <a:latin typeface="Arial"/>
                <a:ea typeface="Arial"/>
                <a:cs typeface="Arial"/>
                <a:sym typeface="Arial"/>
              </a:rPr>
              <a:t>Sweating</a:t>
            </a:r>
            <a:endParaRPr/>
          </a:p>
          <a:p>
            <a:pPr marL="742950" lvl="1" indent="-28575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Noto Sans Symbols"/>
              <a:buChar char="✔"/>
            </a:pPr>
            <a:r>
              <a:rPr lang="en-US" sz="2400" b="1" i="0" u="none">
                <a:solidFill>
                  <a:srgbClr val="34797E"/>
                </a:solidFill>
                <a:latin typeface="Arial"/>
                <a:ea typeface="Arial"/>
                <a:cs typeface="Arial"/>
                <a:sym typeface="Arial"/>
              </a:rPr>
              <a:t>Nausea / Vomiting</a:t>
            </a:r>
            <a:endParaRPr/>
          </a:p>
          <a:p>
            <a:pPr marL="742950" lvl="1" indent="-28575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Noto Sans Symbols"/>
              <a:buChar char="✔"/>
            </a:pPr>
            <a:r>
              <a:rPr lang="en-US" sz="2400" b="1" i="0" u="none">
                <a:solidFill>
                  <a:srgbClr val="34797E"/>
                </a:solidFill>
                <a:latin typeface="Arial"/>
                <a:ea typeface="Arial"/>
                <a:cs typeface="Arial"/>
                <a:sym typeface="Arial"/>
              </a:rPr>
              <a:t>Headache</a:t>
            </a:r>
            <a:endParaRPr/>
          </a:p>
          <a:p>
            <a:pPr marL="742950" lvl="1" indent="-285750" algn="l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Noto Sans Symbols"/>
              <a:buChar char="✔"/>
            </a:pPr>
            <a:r>
              <a:rPr lang="en-US" sz="2400" b="1" i="0" u="none">
                <a:solidFill>
                  <a:srgbClr val="34797E"/>
                </a:solidFill>
                <a:latin typeface="Arial"/>
                <a:ea typeface="Arial"/>
                <a:cs typeface="Arial"/>
                <a:sym typeface="Arial"/>
              </a:rPr>
              <a:t>Dizziness</a:t>
            </a:r>
            <a:endParaRPr/>
          </a:p>
          <a:p>
            <a:pPr marL="34290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sz="2400" b="1" i="0" u="none">
              <a:solidFill>
                <a:srgbClr val="34797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16" descr="PH01501J"/>
          <p:cNvPicPr preferRelativeResize="0">
            <a:picLocks noGrp="1"/>
          </p:cNvPicPr>
          <p:nvPr>
            <p:ph type="clipArt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315200" y="4419600"/>
            <a:ext cx="1603375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circl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7"/>
          <p:cNvSpPr txBox="1">
            <a:spLocks noGrp="1"/>
          </p:cNvSpPr>
          <p:nvPr>
            <p:ph type="title"/>
          </p:nvPr>
        </p:nvSpPr>
        <p:spPr>
          <a:xfrm>
            <a:off x="1752600" y="457200"/>
            <a:ext cx="70104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Special Tips About Using </a:t>
            </a:r>
            <a:br>
              <a:rPr lang="en-US" sz="4000" b="1" i="0" u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 b="1" i="0" u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EpiPens</a:t>
            </a:r>
            <a:endParaRPr/>
          </a:p>
        </p:txBody>
      </p:sp>
      <p:sp>
        <p:nvSpPr>
          <p:cNvPr id="261" name="Google Shape;261;p17" descr="Rectangle: Click to edit Master text styles &#10;Second level &#10;Third level &#10;Fourth level &#10;Fifth level"/>
          <p:cNvSpPr txBox="1"/>
          <p:nvPr/>
        </p:nvSpPr>
        <p:spPr>
          <a:xfrm>
            <a:off x="1752600" y="1752600"/>
            <a:ext cx="67056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7"/>
          <p:cNvSpPr txBox="1"/>
          <p:nvPr/>
        </p:nvSpPr>
        <p:spPr>
          <a:xfrm>
            <a:off x="1676400" y="1801812"/>
            <a:ext cx="7467600" cy="4751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you suspect an anaphylactic emergency, administer  the EpiPen and call 911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The effects of epinephrine when not needed: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Noto Sans Symbols"/>
              <a:buChar char="▪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Increased Heart Rate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Noto Sans Symbols"/>
              <a:buChar char="▪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Nervousness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The possible effect of not administering epinephrine in anaphylaxis: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3399"/>
              </a:buClr>
              <a:buSzPts val="2400"/>
              <a:buFont typeface="Noto Sans Symbols"/>
              <a:buChar char="▪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Death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endParaRPr sz="800" b="1" i="0" u="none" strike="noStrike" cap="none">
              <a:solidFill>
                <a:srgbClr val="FF339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3399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*Always seek medical attention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 after the administration of an EpiPen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circl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8"/>
          <p:cNvSpPr txBox="1"/>
          <p:nvPr/>
        </p:nvSpPr>
        <p:spPr>
          <a:xfrm>
            <a:off x="0" y="304800"/>
            <a:ext cx="7772400" cy="2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6000"/>
              <a:buFont typeface="Arial"/>
              <a:buNone/>
            </a:pPr>
            <a:r>
              <a:rPr lang="en-US" sz="6000" b="1" i="0" u="none" strike="noStrike" cap="non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18" descr="be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48200" y="1981200"/>
            <a:ext cx="228600" cy="188912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8"/>
          <p:cNvSpPr txBox="1"/>
          <p:nvPr/>
        </p:nvSpPr>
        <p:spPr>
          <a:xfrm rot="10800000">
            <a:off x="2514600" y="3887787"/>
            <a:ext cx="16319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8"/>
          <p:cNvSpPr txBox="1"/>
          <p:nvPr/>
        </p:nvSpPr>
        <p:spPr>
          <a:xfrm>
            <a:off x="2209800" y="3581400"/>
            <a:ext cx="6934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8"/>
          <p:cNvSpPr txBox="1"/>
          <p:nvPr/>
        </p:nvSpPr>
        <p:spPr>
          <a:xfrm flipH="1">
            <a:off x="2438400" y="4038600"/>
            <a:ext cx="6248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8"/>
          <p:cNvSpPr txBox="1"/>
          <p:nvPr/>
        </p:nvSpPr>
        <p:spPr>
          <a:xfrm>
            <a:off x="2057400" y="3505200"/>
            <a:ext cx="6019800" cy="3743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References: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Anaphylaxis: An ExtremeAllergic Emergency; Meridian Medical Technology/DEY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Managing Allergies and Anaphylaxis at School by Sandra Montgomery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Food Allergy and Anaphylaxis Network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circle/>
  </p:transition>
</p:sld>
</file>

<file path=ppt/theme/theme1.xml><?xml version="1.0" encoding="utf-8"?>
<a:theme xmlns:a="http://schemas.openxmlformats.org/drawingml/2006/main" name="1_Chalk design template">
  <a:themeElements>
    <a:clrScheme name="Chalk desig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lk design template">
  <a:themeElements>
    <a:clrScheme name="Chalk desig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1180</Words>
  <Application>Microsoft Office PowerPoint</Application>
  <PresentationFormat>On-screen Show (4:3)</PresentationFormat>
  <Paragraphs>158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Noto Sans Symbols</vt:lpstr>
      <vt:lpstr>Times</vt:lpstr>
      <vt:lpstr>Arimo</vt:lpstr>
      <vt:lpstr>Basic</vt:lpstr>
      <vt:lpstr>Arial</vt:lpstr>
      <vt:lpstr>1_Chalk design template</vt:lpstr>
      <vt:lpstr>Chalk design template</vt:lpstr>
      <vt:lpstr>Identification and Management of an Acute Allergic Reaction in the School Setting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Children may describe their symptoms as</vt:lpstr>
      <vt:lpstr>Symptoms of An Anaphylactic Reaction </vt:lpstr>
      <vt:lpstr>Remember…</vt:lpstr>
      <vt:lpstr>When is anaphylaxis most likely to occur?</vt:lpstr>
      <vt:lpstr>Preventing Anaphylaxis</vt:lpstr>
      <vt:lpstr>Have An Emergency Plan</vt:lpstr>
      <vt:lpstr>What is an EpiPen?</vt:lpstr>
      <vt:lpstr>What is in an EpiPen?</vt:lpstr>
      <vt:lpstr>After the Administration of the EpiPen</vt:lpstr>
      <vt:lpstr>Special Tips About Using  EpiPens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Identification and Management of an Acute Allergic Reaction in the School Setting </dc:title>
  <dc:creator>Arlene Nancekivell</dc:creator>
  <cp:lastModifiedBy>Melanie Adams</cp:lastModifiedBy>
  <cp:revision>1</cp:revision>
  <dcterms:created xsi:type="dcterms:W3CDTF">2009-08-30T17:31:23Z</dcterms:created>
  <dcterms:modified xsi:type="dcterms:W3CDTF">2025-03-18T18:24:07Z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TC010875731033</vt:lpwstr>
  </property>
  <property fmtid="{D5CDD505-2E9C-101B-9397-08002B2CF9AE}" pid="3" name="_AdHocReviewCycleID">
    <vt:i4>-706650867</vt:i4>
  </property>
  <property fmtid="{D5CDD505-2E9C-101B-9397-08002B2CF9AE}" pid="4" name="_EmailSubject">
    <vt:lpwstr>Anaphylaxis In-service tool</vt:lpwstr>
  </property>
  <property fmtid="{D5CDD505-2E9C-101B-9397-08002B2CF9AE}" pid="5" name="_AuthorEmail">
    <vt:lpwstr>sandra.montgomery@tcdsb.org</vt:lpwstr>
  </property>
  <property fmtid="{D5CDD505-2E9C-101B-9397-08002B2CF9AE}" pid="6" name="_AuthorEmailDisplayName">
    <vt:lpwstr>Montgomery, Sandra (Superintendent of Special Services)</vt:lpwstr>
  </property>
  <property fmtid="{D5CDD505-2E9C-101B-9397-08002B2CF9AE}" pid="7" name="_PreviousAdHocReviewCycleID">
    <vt:i4>-554817060</vt:i4>
  </property>
</Properties>
</file>