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72" r:id="rId5"/>
    <p:sldId id="259" r:id="rId6"/>
    <p:sldId id="278" r:id="rId7"/>
    <p:sldId id="264" r:id="rId8"/>
    <p:sldId id="260" r:id="rId9"/>
    <p:sldId id="265" r:id="rId10"/>
    <p:sldId id="266" r:id="rId11"/>
    <p:sldId id="267" r:id="rId12"/>
    <p:sldId id="262" r:id="rId13"/>
    <p:sldId id="268" r:id="rId14"/>
    <p:sldId id="269" r:id="rId15"/>
    <p:sldId id="270" r:id="rId16"/>
    <p:sldId id="273" r:id="rId17"/>
    <p:sldId id="274" r:id="rId18"/>
    <p:sldId id="279" r:id="rId19"/>
    <p:sldId id="275" r:id="rId20"/>
    <p:sldId id="353" r:id="rId21"/>
  </p:sldIdLst>
  <p:sldSz cx="14630400" cy="8229600"/>
  <p:notesSz cx="8229600" cy="14630400"/>
  <p:embeddedFontLst>
    <p:embeddedFont>
      <p:font typeface="Raleway" pitchFamily="2" charset="77"/>
      <p:regular r:id="rId23"/>
      <p:bold r:id="rId24"/>
      <p:italic r:id="rId25"/>
      <p:boldItalic r:id="rId26"/>
    </p:embeddedFont>
    <p:embeddedFont>
      <p:font typeface="Roboto" panose="02000000000000000000" pitchFamily="2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37"/>
  </p:normalViewPr>
  <p:slideViewPr>
    <p:cSldViewPr snapToGrid="0" snapToObjects="1">
      <p:cViewPr>
        <p:scale>
          <a:sx n="78" d="100"/>
          <a:sy n="78" d="100"/>
        </p:scale>
        <p:origin x="1256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6600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New York State Seal of Biliteracy recognizes students who have attained </a:t>
            </a:r>
            <a:r>
              <a:rPr lang="en-US" sz="1200" b="1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high level of proficiency in two or more world languages</a:t>
            </a: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by high school graduation.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7A0388-F17B-6595-3D9D-F95DF0D29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7E3354-7EAC-79CA-B8CB-878FB4D198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F2B017-0761-18DA-0185-AABDE4F9C1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269CF7-22EB-055B-DE4B-9955C6350E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1005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69FC27-6E54-43DF-B153-2543F064E51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361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5B3C3-08B7-9749-667A-05CCDE177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7F8D2-0CD4-43B7-B89F-817487BF1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88BC39-AA70-8107-BF52-D8BC464A5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28798-04CD-1248-A560-9E7A52256824}" type="datetimeFigureOut">
              <a:rPr lang="en-US" smtClean="0"/>
              <a:t>3/12/25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299BA-7E37-FCE4-14AC-F320BC108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1949D6-396D-AF11-A224-741885488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949B1-50F9-5944-A6A3-844C02F535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47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41047" y="3318859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NYS Seal of Biliteracy on </a:t>
            </a:r>
            <a:r>
              <a:rPr lang="en-US" sz="445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Long Island and Support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4123253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793790" y="5484019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3"/>
          <p:cNvSpPr/>
          <p:nvPr/>
        </p:nvSpPr>
        <p:spPr>
          <a:xfrm>
            <a:off x="975241" y="5675249"/>
            <a:ext cx="2510790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Dr. Jordan González</a:t>
            </a:r>
          </a:p>
          <a:p>
            <a:pPr marL="0" indent="0" algn="l">
              <a:lnSpc>
                <a:spcPts val="310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</a:rPr>
              <a:t>Administrative Coordinator</a:t>
            </a:r>
          </a:p>
          <a:p>
            <a:pPr marL="0" indent="0" algn="l">
              <a:lnSpc>
                <a:spcPts val="310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</a:rPr>
              <a:t>Long Island RBERN, ENL &amp; Bilingual Programs</a:t>
            </a:r>
            <a:endParaRPr lang="en-US" sz="2200" dirty="0"/>
          </a:p>
        </p:txBody>
      </p:sp>
      <p:pic>
        <p:nvPicPr>
          <p:cNvPr id="8" name="Picture 7" descr="A picture containing emblem, crest, badge, symbol&#10;&#10;Description automatically generated">
            <a:extLst>
              <a:ext uri="{FF2B5EF4-FFF2-40B4-BE49-F238E27FC236}">
                <a16:creationId xmlns:a16="http://schemas.microsoft.com/office/drawing/2014/main" id="{F8EA148C-4735-7516-2713-0FDEB62F669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" b="5"/>
          <a:stretch/>
        </p:blipFill>
        <p:spPr>
          <a:xfrm>
            <a:off x="8497468" y="5211961"/>
            <a:ext cx="2888670" cy="2888670"/>
          </a:xfrm>
          <a:custGeom>
            <a:avLst/>
            <a:gdLst/>
            <a:ahLst/>
            <a:cxnLst/>
            <a:rect l="l" t="t" r="r" b="b"/>
            <a:pathLst>
              <a:path w="2283868" h="2283868">
                <a:moveTo>
                  <a:pt x="1141934" y="0"/>
                </a:moveTo>
                <a:cubicBezTo>
                  <a:pt x="1772607" y="0"/>
                  <a:pt x="2283868" y="511261"/>
                  <a:pt x="2283868" y="1141934"/>
                </a:cubicBezTo>
                <a:cubicBezTo>
                  <a:pt x="2283868" y="1772607"/>
                  <a:pt x="1772607" y="2283868"/>
                  <a:pt x="1141934" y="2283868"/>
                </a:cubicBezTo>
                <a:cubicBezTo>
                  <a:pt x="511261" y="2283868"/>
                  <a:pt x="0" y="1772607"/>
                  <a:pt x="0" y="1141934"/>
                </a:cubicBezTo>
                <a:cubicBezTo>
                  <a:pt x="0" y="511261"/>
                  <a:pt x="511261" y="0"/>
                  <a:pt x="1141934" y="0"/>
                </a:cubicBezTo>
                <a:close/>
              </a:path>
            </a:pathLst>
          </a:cu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6767A9F-8030-1B4E-D732-13E99DBF74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5278" y="397048"/>
            <a:ext cx="5834643" cy="19834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0B4CDAB-6381-E843-3E7E-1F97865600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408" y="6985499"/>
            <a:ext cx="5597525" cy="111513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824038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What is the NYSSB?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3128129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878860" y="3170634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1530906" y="312812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Recognition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530906" y="3618548"/>
            <a:ext cx="2927747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Acknowledges multilingualism and multiliteracy skills in today's global society.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4685467" y="3128129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4770537" y="3170634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2650" dirty="0"/>
          </a:p>
        </p:txBody>
      </p:sp>
      <p:sp>
        <p:nvSpPr>
          <p:cNvPr id="10" name="Text 7"/>
          <p:cNvSpPr/>
          <p:nvPr/>
        </p:nvSpPr>
        <p:spPr>
          <a:xfrm>
            <a:off x="5422583" y="312812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Eligibility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5422583" y="3618548"/>
            <a:ext cx="292774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Available to students from public, charter, and private schools.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793790" y="555212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878860" y="5594628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2650" dirty="0"/>
          </a:p>
        </p:txBody>
      </p:sp>
      <p:sp>
        <p:nvSpPr>
          <p:cNvPr id="14" name="Text 11"/>
          <p:cNvSpPr/>
          <p:nvPr/>
        </p:nvSpPr>
        <p:spPr>
          <a:xfrm>
            <a:off x="1530906" y="555212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Requirements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530906" y="6042541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Proficiency in two or more languages, one being English.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714018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Intent of the NYSSB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190" y="1762958"/>
            <a:ext cx="1134070" cy="136088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754422" y="198977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Affirm Diversity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7754422" y="2480191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Recognize the value of diversity in a multilingual society.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0190" y="3123843"/>
            <a:ext cx="1134070" cy="166985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754422" y="3350657"/>
            <a:ext cx="359378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Value Language Instruction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7754422" y="3841075"/>
            <a:ext cx="6082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Recognize the value of world and home language instruction in schools.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0190" y="4793694"/>
            <a:ext cx="1134070" cy="136088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754422" y="502050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Identify Skills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7754422" y="5510927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Highlight graduates with multilingual abilities for employers </a:t>
            </a:r>
          </a:p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and universities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0190" y="6154579"/>
            <a:ext cx="1134070" cy="1360884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7754422" y="638139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Prepare for Future</a:t>
            </a:r>
            <a:endParaRPr lang="en-US" sz="2200" dirty="0"/>
          </a:p>
        </p:txBody>
      </p:sp>
      <p:sp>
        <p:nvSpPr>
          <p:cNvPr id="15" name="Text 8"/>
          <p:cNvSpPr/>
          <p:nvPr/>
        </p:nvSpPr>
        <p:spPr>
          <a:xfrm>
            <a:off x="7754422" y="6871811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Equip students with twenty-first century skills.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091D1-B591-08BB-8C70-84FCFADBE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4015" y="868678"/>
            <a:ext cx="7202532" cy="1794510"/>
          </a:xfrm>
        </p:spPr>
        <p:txBody>
          <a:bodyPr>
            <a:normAutofit/>
          </a:bodyPr>
          <a:lstStyle/>
          <a:p>
            <a:r>
              <a:rPr lang="en-US" sz="4800" b="1">
                <a:latin typeface="Calibri" panose="020F0502020204030204" pitchFamily="34" charset="0"/>
              </a:rPr>
              <a:t>Let’s start with the “why”... </a:t>
            </a:r>
            <a:endParaRPr lang="en-US" sz="48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858A96-9AC8-3307-2802-4444294FE8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4016" y="2886080"/>
            <a:ext cx="7202532" cy="447484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>
                <a:latin typeface="Calibri" panose="020F0502020204030204" pitchFamily="34" charset="0"/>
              </a:rPr>
              <a:t>A multilingual and multiliterate population has the </a:t>
            </a:r>
          </a:p>
          <a:p>
            <a:pPr>
              <a:buNone/>
            </a:pPr>
            <a:r>
              <a:rPr lang="en-US" sz="2400" dirty="0">
                <a:latin typeface="Calibri" panose="020F0502020204030204" pitchFamily="34" charset="0"/>
              </a:rPr>
              <a:t>potential to: </a:t>
            </a:r>
            <a:endParaRPr lang="en-US" sz="2400" dirty="0"/>
          </a:p>
          <a:p>
            <a:pPr marL="685800" indent="-685800"/>
            <a:r>
              <a:rPr lang="en-US" sz="2400" dirty="0">
                <a:latin typeface="Calibri" panose="020F0502020204030204" pitchFamily="34" charset="0"/>
              </a:rPr>
              <a:t>enhance </a:t>
            </a:r>
            <a:r>
              <a:rPr lang="en-US" sz="2400" b="1" dirty="0">
                <a:latin typeface="Calibri" panose="020F0502020204030204" pitchFamily="34" charset="0"/>
              </a:rPr>
              <a:t>academic achievement</a:t>
            </a:r>
            <a:r>
              <a:rPr lang="en-US" sz="2400" dirty="0">
                <a:latin typeface="Calibri" panose="020F0502020204030204" pitchFamily="34" charset="0"/>
              </a:rPr>
              <a:t>;</a:t>
            </a:r>
          </a:p>
          <a:p>
            <a:pPr marL="685800" indent="-685800"/>
            <a:r>
              <a:rPr lang="en-US" sz="2400" dirty="0">
                <a:latin typeface="Calibri" panose="020F0502020204030204" pitchFamily="34" charset="0"/>
              </a:rPr>
              <a:t>advantage </a:t>
            </a:r>
            <a:r>
              <a:rPr lang="en-US" sz="2400" b="1" dirty="0">
                <a:latin typeface="Calibri" panose="020F0502020204030204" pitchFamily="34" charset="0"/>
              </a:rPr>
              <a:t>intercultural competences</a:t>
            </a:r>
            <a:r>
              <a:rPr lang="en-US" sz="2400" dirty="0">
                <a:latin typeface="Calibri" panose="020F0502020204030204" pitchFamily="34" charset="0"/>
              </a:rPr>
              <a:t>; </a:t>
            </a:r>
            <a:endParaRPr lang="en-US" sz="2400" dirty="0">
              <a:latin typeface="ArialMT"/>
            </a:endParaRPr>
          </a:p>
          <a:p>
            <a:pPr marL="685800" indent="-685800"/>
            <a:r>
              <a:rPr lang="en-US" sz="2400" dirty="0">
                <a:latin typeface="Calibri" panose="020F0502020204030204" pitchFamily="34" charset="0"/>
              </a:rPr>
              <a:t>boost </a:t>
            </a:r>
            <a:r>
              <a:rPr lang="en-US" sz="2400" b="1" dirty="0">
                <a:latin typeface="Calibri" panose="020F0502020204030204" pitchFamily="34" charset="0"/>
              </a:rPr>
              <a:t>economic competitiveness</a:t>
            </a:r>
            <a:r>
              <a:rPr lang="en-US" sz="2400" dirty="0">
                <a:latin typeface="Calibri" panose="020F0502020204030204" pitchFamily="34" charset="0"/>
              </a:rPr>
              <a:t>;</a:t>
            </a:r>
          </a:p>
          <a:p>
            <a:pPr marL="685800" indent="-685800"/>
            <a:r>
              <a:rPr lang="en-US" sz="2400" dirty="0">
                <a:latin typeface="Calibri" panose="020F0502020204030204" pitchFamily="34" charset="0"/>
              </a:rPr>
              <a:t>improve </a:t>
            </a:r>
            <a:r>
              <a:rPr lang="en-US" sz="2400" b="1" dirty="0">
                <a:latin typeface="Calibri" panose="020F0502020204030204" pitchFamily="34" charset="0"/>
              </a:rPr>
              <a:t>intergroup relations</a:t>
            </a:r>
            <a:r>
              <a:rPr lang="en-US" sz="2400" dirty="0">
                <a:latin typeface="Calibri" panose="020F0502020204030204" pitchFamily="34" charset="0"/>
              </a:rPr>
              <a:t>; and</a:t>
            </a:r>
          </a:p>
          <a:p>
            <a:pPr marL="685800" indent="-685800"/>
            <a:r>
              <a:rPr lang="en-US" sz="2400" b="1" dirty="0">
                <a:latin typeface="Calibri" panose="020F0502020204030204" pitchFamily="34" charset="0"/>
              </a:rPr>
              <a:t>leverage inequities </a:t>
            </a:r>
            <a:r>
              <a:rPr lang="en-US" sz="2400" dirty="0">
                <a:latin typeface="Calibri" panose="020F0502020204030204" pitchFamily="34" charset="0"/>
              </a:rPr>
              <a:t>in societies.</a:t>
            </a:r>
            <a:endParaRPr lang="en-US" sz="2400" dirty="0"/>
          </a:p>
        </p:txBody>
      </p:sp>
      <p:pic>
        <p:nvPicPr>
          <p:cNvPr id="4" name="Picture 3" descr="A person wearing a graduation gown and a medal&#10;&#10;AI-generated content may be incorrect.">
            <a:extLst>
              <a:ext uri="{FF2B5EF4-FFF2-40B4-BE49-F238E27FC236}">
                <a16:creationId xmlns:a16="http://schemas.microsoft.com/office/drawing/2014/main" id="{96B0E8CD-E0F4-B6FE-7004-C99CF5F99F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6937"/>
          <a:stretch/>
        </p:blipFill>
        <p:spPr>
          <a:xfrm>
            <a:off x="8639328" y="12"/>
            <a:ext cx="5991072" cy="822958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007525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330" y="221346"/>
            <a:ext cx="5191271" cy="778690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Text 0"/>
          <p:cNvSpPr/>
          <p:nvPr/>
        </p:nvSpPr>
        <p:spPr>
          <a:xfrm>
            <a:off x="6280190" y="1973223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Academic Value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3022163"/>
            <a:ext cx="3664863" cy="1685092"/>
          </a:xfrm>
          <a:prstGeom prst="roundRect">
            <a:avLst>
              <a:gd name="adj" fmla="val 5654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514624" y="325659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Highest Weight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514624" y="3747016"/>
            <a:ext cx="31959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Carries the highest weight on a school's "Readiness Measures."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0171867" y="3022163"/>
            <a:ext cx="3664863" cy="1685092"/>
          </a:xfrm>
          <a:prstGeom prst="roundRect">
            <a:avLst>
              <a:gd name="adj" fmla="val 5654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10406301" y="325659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Equivalent Value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406301" y="3747016"/>
            <a:ext cx="31959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On par with Regents Diploma with Advanced Designation.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280190" y="4934069"/>
            <a:ext cx="7556421" cy="1322189"/>
          </a:xfrm>
          <a:prstGeom prst="roundRect">
            <a:avLst>
              <a:gd name="adj" fmla="val 7205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6514624" y="5168503"/>
            <a:ext cx="294965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Additional Recognition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6514624" y="5658922"/>
            <a:ext cx="70875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Equal to Advanced Placement (AP) &amp; International Baccalaureate IB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C8B29-77D4-5241-244C-958544198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97C2B0-782B-1EF2-847D-AA904E2FEF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A diagram of a colorful circle&#10;&#10;AI-generated content may be incorrect.">
            <a:extLst>
              <a:ext uri="{FF2B5EF4-FFF2-40B4-BE49-F238E27FC236}">
                <a16:creationId xmlns:a16="http://schemas.microsoft.com/office/drawing/2014/main" id="{65EA30FE-5973-A3A8-F38E-2B9613F51F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272" y="351064"/>
            <a:ext cx="13799345" cy="775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435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2FD392-1125-CDEC-7B63-35F524BF5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92ECCCD3-5102-EA93-7F51-D283DB2EAFC8}"/>
              </a:ext>
            </a:extLst>
          </p:cNvPr>
          <p:cNvSpPr/>
          <p:nvPr/>
        </p:nvSpPr>
        <p:spPr>
          <a:xfrm>
            <a:off x="744854" y="755213"/>
            <a:ext cx="12276879" cy="133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200"/>
              </a:lnSpc>
              <a:buNone/>
            </a:pPr>
            <a:r>
              <a:rPr lang="en-US" sz="41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Long Island Students with the Seal of Biliteracy</a:t>
            </a:r>
            <a:endParaRPr lang="en-US" sz="4150" dirty="0"/>
          </a:p>
        </p:txBody>
      </p:sp>
      <p:pic>
        <p:nvPicPr>
          <p:cNvPr id="4" name="Picture 3" descr="A graph with numbers and purple bars&#10;&#10;AI-generated content may be incorrect.">
            <a:extLst>
              <a:ext uri="{FF2B5EF4-FFF2-40B4-BE49-F238E27FC236}">
                <a16:creationId xmlns:a16="http://schemas.microsoft.com/office/drawing/2014/main" id="{B472E2BD-B32F-07B1-12FF-E6138F70A4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4543" y="1750483"/>
            <a:ext cx="8176790" cy="60437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23353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44854" y="755213"/>
            <a:ext cx="10329545" cy="133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200"/>
              </a:lnSpc>
              <a:buNone/>
            </a:pPr>
            <a:r>
              <a:rPr lang="en-US" sz="41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Long Island Leads the State</a:t>
            </a:r>
            <a:endParaRPr lang="en-US" sz="4150" dirty="0"/>
          </a:p>
        </p:txBody>
      </p:sp>
      <p:pic>
        <p:nvPicPr>
          <p:cNvPr id="17" name="Picture 16" descr="A graph with colorful bars and text&#10;&#10;AI-generated content may be incorrect.">
            <a:extLst>
              <a:ext uri="{FF2B5EF4-FFF2-40B4-BE49-F238E27FC236}">
                <a16:creationId xmlns:a16="http://schemas.microsoft.com/office/drawing/2014/main" id="{15D063A2-8777-4C55-9A03-630F58B2AD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9783" y="1496021"/>
            <a:ext cx="9082617" cy="657514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of numbers and purple bars&#10;&#10;AI-generated content may be incorrect.">
            <a:extLst>
              <a:ext uri="{FF2B5EF4-FFF2-40B4-BE49-F238E27FC236}">
                <a16:creationId xmlns:a16="http://schemas.microsoft.com/office/drawing/2014/main" id="{E74BF3FF-B357-7078-DE51-626F594C27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5175" y="2099732"/>
            <a:ext cx="9740557" cy="491176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7206839A-7B75-8613-D7B7-97D8432E6B04}"/>
              </a:ext>
            </a:extLst>
          </p:cNvPr>
          <p:cNvSpPr/>
          <p:nvPr/>
        </p:nvSpPr>
        <p:spPr>
          <a:xfrm>
            <a:off x="744854" y="755213"/>
            <a:ext cx="10329545" cy="133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200"/>
              </a:lnSpc>
              <a:buNone/>
            </a:pPr>
            <a:r>
              <a:rPr lang="en-US" sz="41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Long Island Schools Participating</a:t>
            </a:r>
            <a:endParaRPr lang="en-US" sz="4150" dirty="0"/>
          </a:p>
        </p:txBody>
      </p:sp>
    </p:spTree>
    <p:extLst>
      <p:ext uri="{BB962C8B-B14F-4D97-AF65-F5344CB8AC3E}">
        <p14:creationId xmlns:p14="http://schemas.microsoft.com/office/powerpoint/2010/main" val="2815345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urple bar graph with numbers and text&#10;&#10;AI-generated content may be incorrect.">
            <a:extLst>
              <a:ext uri="{FF2B5EF4-FFF2-40B4-BE49-F238E27FC236}">
                <a16:creationId xmlns:a16="http://schemas.microsoft.com/office/drawing/2014/main" id="{71B6AC3A-F520-F128-0B6F-BACA5501FF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599" y="2080683"/>
            <a:ext cx="9584267" cy="5126878"/>
          </a:xfrm>
          <a:prstGeom prst="rect">
            <a:avLst/>
          </a:prstGeom>
        </p:spPr>
      </p:pic>
      <p:sp>
        <p:nvSpPr>
          <p:cNvPr id="6" name="Text 0">
            <a:extLst>
              <a:ext uri="{FF2B5EF4-FFF2-40B4-BE49-F238E27FC236}">
                <a16:creationId xmlns:a16="http://schemas.microsoft.com/office/drawing/2014/main" id="{12DC87B0-6E3F-E2B1-3D67-A85CBC72B5FC}"/>
              </a:ext>
            </a:extLst>
          </p:cNvPr>
          <p:cNvSpPr/>
          <p:nvPr/>
        </p:nvSpPr>
        <p:spPr>
          <a:xfrm>
            <a:off x="744854" y="755213"/>
            <a:ext cx="11751947" cy="133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200"/>
              </a:lnSpc>
              <a:buNone/>
            </a:pPr>
            <a:r>
              <a:rPr lang="en-US" sz="4150" dirty="0">
                <a:solidFill>
                  <a:srgbClr val="1B1B27"/>
                </a:solidFill>
                <a:latin typeface="Raleway" pitchFamily="34" charset="0"/>
              </a:rPr>
              <a:t>Majority of Long Island High Schools have the Seal of Biliteracy</a:t>
            </a:r>
            <a:endParaRPr lang="en-US" sz="4150" dirty="0"/>
          </a:p>
        </p:txBody>
      </p:sp>
    </p:spTree>
    <p:extLst>
      <p:ext uri="{BB962C8B-B14F-4D97-AF65-F5344CB8AC3E}">
        <p14:creationId xmlns:p14="http://schemas.microsoft.com/office/powerpoint/2010/main" val="20745367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93D56-3D2A-9A84-22C5-97BF36E27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0">
            <a:extLst>
              <a:ext uri="{FF2B5EF4-FFF2-40B4-BE49-F238E27FC236}">
                <a16:creationId xmlns:a16="http://schemas.microsoft.com/office/drawing/2014/main" id="{AC1601E4-9038-08F8-D389-1628F48CC28D}"/>
              </a:ext>
            </a:extLst>
          </p:cNvPr>
          <p:cNvSpPr/>
          <p:nvPr/>
        </p:nvSpPr>
        <p:spPr>
          <a:xfrm>
            <a:off x="744854" y="755213"/>
            <a:ext cx="11751947" cy="133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200"/>
              </a:lnSpc>
              <a:buNone/>
            </a:pPr>
            <a:r>
              <a:rPr lang="en-US" sz="4150" dirty="0">
                <a:solidFill>
                  <a:srgbClr val="1B1B27"/>
                </a:solidFill>
                <a:latin typeface="Raleway" pitchFamily="34" charset="0"/>
              </a:rPr>
              <a:t>Long Island Achieves Multilingual Seals</a:t>
            </a:r>
            <a:endParaRPr lang="en-US" sz="4150" dirty="0"/>
          </a:p>
        </p:txBody>
      </p:sp>
      <p:pic>
        <p:nvPicPr>
          <p:cNvPr id="8" name="Picture 7" descr="A black silhouette of a person with a graduation cap and diploma&#10;&#10;AI-generated content may be incorrect.">
            <a:extLst>
              <a:ext uri="{FF2B5EF4-FFF2-40B4-BE49-F238E27FC236}">
                <a16:creationId xmlns:a16="http://schemas.microsoft.com/office/drawing/2014/main" id="{8EEE7B31-D620-4F4D-E36E-34DB3FBA29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1066" y="2231352"/>
            <a:ext cx="10604500" cy="546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046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7523" y="542330"/>
            <a:ext cx="643913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34 Languages Represented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743789" y="390644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European Languages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396859"/>
            <a:ext cx="378523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French, German, Italian, Spanish, Portuguese, Polish, Russian, Ukrainian, and more.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80033" y="4496633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000"/>
              </a:lnSpc>
              <a:buNone/>
            </a:pPr>
            <a:r>
              <a:rPr lang="en-US" sz="2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2500" dirty="0"/>
          </a:p>
        </p:txBody>
      </p:sp>
      <p:sp>
        <p:nvSpPr>
          <p:cNvPr id="7" name="Text 4"/>
          <p:cNvSpPr/>
          <p:nvPr/>
        </p:nvSpPr>
        <p:spPr>
          <a:xfrm>
            <a:off x="9597628" y="277082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Asian Languages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9597628" y="3261241"/>
            <a:ext cx="423898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Mandarin, Cantonese, Japanese, Korean, Vietnamese, Bengali, Hindi, Urdu, and more.</a:t>
            </a:r>
            <a:endParaRPr lang="en-US" sz="17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7743230" y="3478649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000"/>
              </a:lnSpc>
              <a:buNone/>
            </a:pPr>
            <a:r>
              <a:rPr lang="en-US" sz="2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2500" dirty="0"/>
          </a:p>
        </p:txBody>
      </p:sp>
      <p:sp>
        <p:nvSpPr>
          <p:cNvPr id="11" name="Text 7"/>
          <p:cNvSpPr/>
          <p:nvPr/>
        </p:nvSpPr>
        <p:spPr>
          <a:xfrm>
            <a:off x="9597628" y="540484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Other Languages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9597628" y="5895261"/>
            <a:ext cx="423898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Arabic, Hebrew, Haitian Creole, American Sign Language, and more.</a:t>
            </a:r>
            <a:endParaRPr lang="en-US" sz="175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743230" y="5514618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000"/>
              </a:lnSpc>
              <a:buNone/>
            </a:pPr>
            <a:r>
              <a:rPr lang="en-US" sz="25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2500" dirty="0"/>
          </a:p>
        </p:txBody>
      </p:sp>
      <p:pic>
        <p:nvPicPr>
          <p:cNvPr id="16" name="Picture 15" descr="A group of black text on a white background&#10;&#10;AI-generated content may be incorrect.">
            <a:extLst>
              <a:ext uri="{FF2B5EF4-FFF2-40B4-BE49-F238E27FC236}">
                <a16:creationId xmlns:a16="http://schemas.microsoft.com/office/drawing/2014/main" id="{0039017D-4865-AE27-6299-D5C03AEE14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24" y="57271"/>
            <a:ext cx="14462030" cy="817232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orful circle with white text&#10;&#10;AI-generated content may be incorrect.">
            <a:extLst>
              <a:ext uri="{FF2B5EF4-FFF2-40B4-BE49-F238E27FC236}">
                <a16:creationId xmlns:a16="http://schemas.microsoft.com/office/drawing/2014/main" id="{99765A40-3B54-9C5B-8999-FE6CA90D69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4134" y="1813984"/>
            <a:ext cx="7653866" cy="578181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EC6EA03B-5A51-1F9C-2484-9736E83E7CCC}"/>
              </a:ext>
            </a:extLst>
          </p:cNvPr>
          <p:cNvSpPr/>
          <p:nvPr/>
        </p:nvSpPr>
        <p:spPr>
          <a:xfrm>
            <a:off x="744854" y="755213"/>
            <a:ext cx="12751013" cy="133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200"/>
              </a:lnSpc>
              <a:buNone/>
            </a:pPr>
            <a:r>
              <a:rPr lang="en-US" sz="4150" dirty="0">
                <a:solidFill>
                  <a:srgbClr val="1B1B27"/>
                </a:solidFill>
                <a:latin typeface="Raleway" pitchFamily="34" charset="0"/>
              </a:rPr>
              <a:t>Long Island Seals of Biliteracy by Race &amp; Ethnicity</a:t>
            </a:r>
            <a:endParaRPr lang="en-US" sz="4150" dirty="0"/>
          </a:p>
        </p:txBody>
      </p:sp>
    </p:spTree>
    <p:extLst>
      <p:ext uri="{BB962C8B-B14F-4D97-AF65-F5344CB8AC3E}">
        <p14:creationId xmlns:p14="http://schemas.microsoft.com/office/powerpoint/2010/main" val="989068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web page&#10;&#10;AI-generated content may be incorrect.">
            <a:extLst>
              <a:ext uri="{FF2B5EF4-FFF2-40B4-BE49-F238E27FC236}">
                <a16:creationId xmlns:a16="http://schemas.microsoft.com/office/drawing/2014/main" id="{CCA13C65-8FB0-C0B4-7361-B1D722C82C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888" y="93177"/>
            <a:ext cx="13694624" cy="804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821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logos with images of people&#10;&#10;AI-generated content may be incorrect.">
            <a:extLst>
              <a:ext uri="{FF2B5EF4-FFF2-40B4-BE49-F238E27FC236}">
                <a16:creationId xmlns:a16="http://schemas.microsoft.com/office/drawing/2014/main" id="{2AAF4EF1-8685-2A3A-2E0F-9945A274F3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88" y="251011"/>
            <a:ext cx="14234023" cy="7333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5512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book study&#10;&#10;AI-generated content may be incorrect.">
            <a:extLst>
              <a:ext uri="{FF2B5EF4-FFF2-40B4-BE49-F238E27FC236}">
                <a16:creationId xmlns:a16="http://schemas.microsoft.com/office/drawing/2014/main" id="{841B2737-29B6-CC69-7B05-722C3625D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34" y="196051"/>
            <a:ext cx="14544131" cy="7509114"/>
          </a:xfrm>
          <a:prstGeom prst="rect">
            <a:avLst/>
          </a:prstGeom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9B2FF870-FB65-6957-D628-D001DB11DB78}"/>
              </a:ext>
            </a:extLst>
          </p:cNvPr>
          <p:cNvSpPr/>
          <p:nvPr/>
        </p:nvSpPr>
        <p:spPr>
          <a:xfrm>
            <a:off x="5042647" y="6185647"/>
            <a:ext cx="3402106" cy="63201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8498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yellow circle with text and a blue and white circle with a blue and yellow circle with a blue and white circle with a red and white circle with a blue and white circle with a&#10;&#10;AI-generated content may be incorrect.">
            <a:extLst>
              <a:ext uri="{FF2B5EF4-FFF2-40B4-BE49-F238E27FC236}">
                <a16:creationId xmlns:a16="http://schemas.microsoft.com/office/drawing/2014/main" id="{933BEF68-C3AA-0508-607B-A3B0DBB6DF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341" y="229720"/>
            <a:ext cx="14283718" cy="7367867"/>
          </a:xfrm>
          <a:prstGeom prst="rect">
            <a:avLst/>
          </a:prstGeom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2DE5D43-F1E9-B6FC-CA3B-9C31586557D9}"/>
              </a:ext>
            </a:extLst>
          </p:cNvPr>
          <p:cNvSpPr/>
          <p:nvPr/>
        </p:nvSpPr>
        <p:spPr>
          <a:xfrm>
            <a:off x="9533965" y="6656294"/>
            <a:ext cx="3402106" cy="63201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286F41C-4277-0B7C-037D-F981D44655D7}"/>
              </a:ext>
            </a:extLst>
          </p:cNvPr>
          <p:cNvSpPr/>
          <p:nvPr/>
        </p:nvSpPr>
        <p:spPr>
          <a:xfrm>
            <a:off x="0" y="7530351"/>
            <a:ext cx="14463783" cy="44375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2888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626742" cy="8229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545B40-CC50-6505-BCC3-29984439B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991" y="286246"/>
            <a:ext cx="13222224" cy="1721298"/>
          </a:xfrm>
        </p:spPr>
        <p:txBody>
          <a:bodyPr anchor="b">
            <a:normAutofit/>
          </a:bodyPr>
          <a:lstStyle/>
          <a:p>
            <a:r>
              <a:rPr lang="en-US" sz="6000" b="1">
                <a:latin typeface="Calibri" panose="020F0502020204030204" pitchFamily="34" charset="0"/>
              </a:rPr>
              <a:t>For those considering starting the NYSSB</a:t>
            </a:r>
            <a:endParaRPr lang="en-US" sz="6000"/>
          </a:p>
        </p:txBody>
      </p:sp>
      <p:sp>
        <p:nvSpPr>
          <p:cNvPr id="2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6991" y="2017852"/>
            <a:ext cx="13167360" cy="21946"/>
          </a:xfrm>
          <a:custGeom>
            <a:avLst/>
            <a:gdLst>
              <a:gd name="connsiteX0" fmla="*/ 0 w 13167360"/>
              <a:gd name="connsiteY0" fmla="*/ 0 h 21946"/>
              <a:gd name="connsiteX1" fmla="*/ 429672 w 13167360"/>
              <a:gd name="connsiteY1" fmla="*/ 0 h 21946"/>
              <a:gd name="connsiteX2" fmla="*/ 1386038 w 13167360"/>
              <a:gd name="connsiteY2" fmla="*/ 0 h 21946"/>
              <a:gd name="connsiteX3" fmla="*/ 1684036 w 13167360"/>
              <a:gd name="connsiteY3" fmla="*/ 0 h 21946"/>
              <a:gd name="connsiteX4" fmla="*/ 2377055 w 13167360"/>
              <a:gd name="connsiteY4" fmla="*/ 0 h 21946"/>
              <a:gd name="connsiteX5" fmla="*/ 2938400 w 13167360"/>
              <a:gd name="connsiteY5" fmla="*/ 0 h 21946"/>
              <a:gd name="connsiteX6" fmla="*/ 3236398 w 13167360"/>
              <a:gd name="connsiteY6" fmla="*/ 0 h 21946"/>
              <a:gd name="connsiteX7" fmla="*/ 4192765 w 13167360"/>
              <a:gd name="connsiteY7" fmla="*/ 0 h 21946"/>
              <a:gd name="connsiteX8" fmla="*/ 4490763 w 13167360"/>
              <a:gd name="connsiteY8" fmla="*/ 0 h 21946"/>
              <a:gd name="connsiteX9" fmla="*/ 4788761 w 13167360"/>
              <a:gd name="connsiteY9" fmla="*/ 0 h 21946"/>
              <a:gd name="connsiteX10" fmla="*/ 5350106 w 13167360"/>
              <a:gd name="connsiteY10" fmla="*/ 0 h 21946"/>
              <a:gd name="connsiteX11" fmla="*/ 6043125 w 13167360"/>
              <a:gd name="connsiteY11" fmla="*/ 0 h 21946"/>
              <a:gd name="connsiteX12" fmla="*/ 6867818 w 13167360"/>
              <a:gd name="connsiteY12" fmla="*/ 0 h 21946"/>
              <a:gd name="connsiteX13" fmla="*/ 7692510 w 13167360"/>
              <a:gd name="connsiteY13" fmla="*/ 0 h 21946"/>
              <a:gd name="connsiteX14" fmla="*/ 8385529 w 13167360"/>
              <a:gd name="connsiteY14" fmla="*/ 0 h 21946"/>
              <a:gd name="connsiteX15" fmla="*/ 8683527 w 13167360"/>
              <a:gd name="connsiteY15" fmla="*/ 0 h 21946"/>
              <a:gd name="connsiteX16" fmla="*/ 9244873 w 13167360"/>
              <a:gd name="connsiteY16" fmla="*/ 0 h 21946"/>
              <a:gd name="connsiteX17" fmla="*/ 9674545 w 13167360"/>
              <a:gd name="connsiteY17" fmla="*/ 0 h 21946"/>
              <a:gd name="connsiteX18" fmla="*/ 10499237 w 13167360"/>
              <a:gd name="connsiteY18" fmla="*/ 0 h 21946"/>
              <a:gd name="connsiteX19" fmla="*/ 10928909 w 13167360"/>
              <a:gd name="connsiteY19" fmla="*/ 0 h 21946"/>
              <a:gd name="connsiteX20" fmla="*/ 11885275 w 13167360"/>
              <a:gd name="connsiteY20" fmla="*/ 0 h 21946"/>
              <a:gd name="connsiteX21" fmla="*/ 12183273 w 13167360"/>
              <a:gd name="connsiteY21" fmla="*/ 0 h 21946"/>
              <a:gd name="connsiteX22" fmla="*/ 13167360 w 13167360"/>
              <a:gd name="connsiteY22" fmla="*/ 0 h 21946"/>
              <a:gd name="connsiteX23" fmla="*/ 13167360 w 13167360"/>
              <a:gd name="connsiteY23" fmla="*/ 21946 h 21946"/>
              <a:gd name="connsiteX24" fmla="*/ 12342667 w 13167360"/>
              <a:gd name="connsiteY24" fmla="*/ 21946 h 21946"/>
              <a:gd name="connsiteX25" fmla="*/ 11781322 w 13167360"/>
              <a:gd name="connsiteY25" fmla="*/ 21946 h 21946"/>
              <a:gd name="connsiteX26" fmla="*/ 11088303 w 13167360"/>
              <a:gd name="connsiteY26" fmla="*/ 21946 h 21946"/>
              <a:gd name="connsiteX27" fmla="*/ 10131937 w 13167360"/>
              <a:gd name="connsiteY27" fmla="*/ 21946 h 21946"/>
              <a:gd name="connsiteX28" fmla="*/ 9307244 w 13167360"/>
              <a:gd name="connsiteY28" fmla="*/ 21946 h 21946"/>
              <a:gd name="connsiteX29" fmla="*/ 8614226 w 13167360"/>
              <a:gd name="connsiteY29" fmla="*/ 21946 h 21946"/>
              <a:gd name="connsiteX30" fmla="*/ 7789533 w 13167360"/>
              <a:gd name="connsiteY30" fmla="*/ 21946 h 21946"/>
              <a:gd name="connsiteX31" fmla="*/ 6833167 w 13167360"/>
              <a:gd name="connsiteY31" fmla="*/ 21946 h 21946"/>
              <a:gd name="connsiteX32" fmla="*/ 6271821 w 13167360"/>
              <a:gd name="connsiteY32" fmla="*/ 21946 h 21946"/>
              <a:gd name="connsiteX33" fmla="*/ 5447129 w 13167360"/>
              <a:gd name="connsiteY33" fmla="*/ 21946 h 21946"/>
              <a:gd name="connsiteX34" fmla="*/ 4490763 w 13167360"/>
              <a:gd name="connsiteY34" fmla="*/ 21946 h 21946"/>
              <a:gd name="connsiteX35" fmla="*/ 4061091 w 13167360"/>
              <a:gd name="connsiteY35" fmla="*/ 21946 h 21946"/>
              <a:gd name="connsiteX36" fmla="*/ 3236398 w 13167360"/>
              <a:gd name="connsiteY36" fmla="*/ 21946 h 21946"/>
              <a:gd name="connsiteX37" fmla="*/ 2806727 w 13167360"/>
              <a:gd name="connsiteY37" fmla="*/ 21946 h 21946"/>
              <a:gd name="connsiteX38" fmla="*/ 2508729 w 13167360"/>
              <a:gd name="connsiteY38" fmla="*/ 21946 h 21946"/>
              <a:gd name="connsiteX39" fmla="*/ 1815710 w 13167360"/>
              <a:gd name="connsiteY39" fmla="*/ 21946 h 21946"/>
              <a:gd name="connsiteX40" fmla="*/ 1517711 w 13167360"/>
              <a:gd name="connsiteY40" fmla="*/ 21946 h 21946"/>
              <a:gd name="connsiteX41" fmla="*/ 693019 w 13167360"/>
              <a:gd name="connsiteY41" fmla="*/ 21946 h 21946"/>
              <a:gd name="connsiteX42" fmla="*/ 0 w 13167360"/>
              <a:gd name="connsiteY42" fmla="*/ 21946 h 21946"/>
              <a:gd name="connsiteX43" fmla="*/ 0 w 13167360"/>
              <a:gd name="connsiteY43" fmla="*/ 0 h 21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3167360" h="21946" fill="none" extrusionOk="0">
                <a:moveTo>
                  <a:pt x="0" y="0"/>
                </a:moveTo>
                <a:cubicBezTo>
                  <a:pt x="91591" y="1779"/>
                  <a:pt x="291392" y="-13849"/>
                  <a:pt x="429672" y="0"/>
                </a:cubicBezTo>
                <a:cubicBezTo>
                  <a:pt x="567952" y="13849"/>
                  <a:pt x="918550" y="-5246"/>
                  <a:pt x="1386038" y="0"/>
                </a:cubicBezTo>
                <a:cubicBezTo>
                  <a:pt x="1853526" y="5246"/>
                  <a:pt x="1580107" y="-7867"/>
                  <a:pt x="1684036" y="0"/>
                </a:cubicBezTo>
                <a:cubicBezTo>
                  <a:pt x="1787965" y="7867"/>
                  <a:pt x="2069082" y="17749"/>
                  <a:pt x="2377055" y="0"/>
                </a:cubicBezTo>
                <a:cubicBezTo>
                  <a:pt x="2685028" y="-17749"/>
                  <a:pt x="2712955" y="-11160"/>
                  <a:pt x="2938400" y="0"/>
                </a:cubicBezTo>
                <a:cubicBezTo>
                  <a:pt x="3163845" y="11160"/>
                  <a:pt x="3117156" y="-8140"/>
                  <a:pt x="3236398" y="0"/>
                </a:cubicBezTo>
                <a:cubicBezTo>
                  <a:pt x="3355640" y="8140"/>
                  <a:pt x="3878817" y="14295"/>
                  <a:pt x="4192765" y="0"/>
                </a:cubicBezTo>
                <a:cubicBezTo>
                  <a:pt x="4506713" y="-14295"/>
                  <a:pt x="4402945" y="8723"/>
                  <a:pt x="4490763" y="0"/>
                </a:cubicBezTo>
                <a:cubicBezTo>
                  <a:pt x="4578581" y="-8723"/>
                  <a:pt x="4642251" y="14562"/>
                  <a:pt x="4788761" y="0"/>
                </a:cubicBezTo>
                <a:cubicBezTo>
                  <a:pt x="4935271" y="-14562"/>
                  <a:pt x="5149473" y="-5545"/>
                  <a:pt x="5350106" y="0"/>
                </a:cubicBezTo>
                <a:cubicBezTo>
                  <a:pt x="5550740" y="5545"/>
                  <a:pt x="5887866" y="-16408"/>
                  <a:pt x="6043125" y="0"/>
                </a:cubicBezTo>
                <a:cubicBezTo>
                  <a:pt x="6198384" y="16408"/>
                  <a:pt x="6616538" y="1332"/>
                  <a:pt x="6867818" y="0"/>
                </a:cubicBezTo>
                <a:cubicBezTo>
                  <a:pt x="7119098" y="-1332"/>
                  <a:pt x="7433903" y="4249"/>
                  <a:pt x="7692510" y="0"/>
                </a:cubicBezTo>
                <a:cubicBezTo>
                  <a:pt x="7951117" y="-4249"/>
                  <a:pt x="8208574" y="-22092"/>
                  <a:pt x="8385529" y="0"/>
                </a:cubicBezTo>
                <a:cubicBezTo>
                  <a:pt x="8562484" y="22092"/>
                  <a:pt x="8587733" y="-6674"/>
                  <a:pt x="8683527" y="0"/>
                </a:cubicBezTo>
                <a:cubicBezTo>
                  <a:pt x="8779321" y="6674"/>
                  <a:pt x="9070142" y="6469"/>
                  <a:pt x="9244873" y="0"/>
                </a:cubicBezTo>
                <a:cubicBezTo>
                  <a:pt x="9419604" y="-6469"/>
                  <a:pt x="9505719" y="5307"/>
                  <a:pt x="9674545" y="0"/>
                </a:cubicBezTo>
                <a:cubicBezTo>
                  <a:pt x="9843371" y="-5307"/>
                  <a:pt x="10273077" y="12651"/>
                  <a:pt x="10499237" y="0"/>
                </a:cubicBezTo>
                <a:cubicBezTo>
                  <a:pt x="10725397" y="-12651"/>
                  <a:pt x="10811997" y="-5310"/>
                  <a:pt x="10928909" y="0"/>
                </a:cubicBezTo>
                <a:cubicBezTo>
                  <a:pt x="11045821" y="5310"/>
                  <a:pt x="11589571" y="-29360"/>
                  <a:pt x="11885275" y="0"/>
                </a:cubicBezTo>
                <a:cubicBezTo>
                  <a:pt x="12180979" y="29360"/>
                  <a:pt x="12065982" y="1068"/>
                  <a:pt x="12183273" y="0"/>
                </a:cubicBezTo>
                <a:cubicBezTo>
                  <a:pt x="12300564" y="-1068"/>
                  <a:pt x="12933729" y="-16333"/>
                  <a:pt x="13167360" y="0"/>
                </a:cubicBezTo>
                <a:cubicBezTo>
                  <a:pt x="13167002" y="9153"/>
                  <a:pt x="13167498" y="13266"/>
                  <a:pt x="13167360" y="21946"/>
                </a:cubicBezTo>
                <a:cubicBezTo>
                  <a:pt x="12802443" y="24972"/>
                  <a:pt x="12632302" y="2334"/>
                  <a:pt x="12342667" y="21946"/>
                </a:cubicBezTo>
                <a:cubicBezTo>
                  <a:pt x="12053032" y="41558"/>
                  <a:pt x="11992724" y="18209"/>
                  <a:pt x="11781322" y="21946"/>
                </a:cubicBezTo>
                <a:cubicBezTo>
                  <a:pt x="11569920" y="25683"/>
                  <a:pt x="11309651" y="-5214"/>
                  <a:pt x="11088303" y="21946"/>
                </a:cubicBezTo>
                <a:cubicBezTo>
                  <a:pt x="10866955" y="49106"/>
                  <a:pt x="10420847" y="32734"/>
                  <a:pt x="10131937" y="21946"/>
                </a:cubicBezTo>
                <a:cubicBezTo>
                  <a:pt x="9843027" y="11158"/>
                  <a:pt x="9494698" y="25049"/>
                  <a:pt x="9307244" y="21946"/>
                </a:cubicBezTo>
                <a:cubicBezTo>
                  <a:pt x="9119790" y="18843"/>
                  <a:pt x="8922425" y="1849"/>
                  <a:pt x="8614226" y="21946"/>
                </a:cubicBezTo>
                <a:cubicBezTo>
                  <a:pt x="8306027" y="42043"/>
                  <a:pt x="8065719" y="11628"/>
                  <a:pt x="7789533" y="21946"/>
                </a:cubicBezTo>
                <a:cubicBezTo>
                  <a:pt x="7513347" y="32264"/>
                  <a:pt x="7272093" y="46656"/>
                  <a:pt x="6833167" y="21946"/>
                </a:cubicBezTo>
                <a:cubicBezTo>
                  <a:pt x="6394241" y="-2764"/>
                  <a:pt x="6532605" y="32516"/>
                  <a:pt x="6271821" y="21946"/>
                </a:cubicBezTo>
                <a:cubicBezTo>
                  <a:pt x="6011037" y="11376"/>
                  <a:pt x="5632052" y="-2361"/>
                  <a:pt x="5447129" y="21946"/>
                </a:cubicBezTo>
                <a:cubicBezTo>
                  <a:pt x="5262206" y="46253"/>
                  <a:pt x="4849181" y="34221"/>
                  <a:pt x="4490763" y="21946"/>
                </a:cubicBezTo>
                <a:cubicBezTo>
                  <a:pt x="4132345" y="9671"/>
                  <a:pt x="4181114" y="11989"/>
                  <a:pt x="4061091" y="21946"/>
                </a:cubicBezTo>
                <a:cubicBezTo>
                  <a:pt x="3941068" y="31903"/>
                  <a:pt x="3441865" y="62707"/>
                  <a:pt x="3236398" y="21946"/>
                </a:cubicBezTo>
                <a:cubicBezTo>
                  <a:pt x="3030931" y="-18815"/>
                  <a:pt x="2974369" y="17795"/>
                  <a:pt x="2806727" y="21946"/>
                </a:cubicBezTo>
                <a:cubicBezTo>
                  <a:pt x="2639085" y="26097"/>
                  <a:pt x="2625191" y="13124"/>
                  <a:pt x="2508729" y="21946"/>
                </a:cubicBezTo>
                <a:cubicBezTo>
                  <a:pt x="2392267" y="30768"/>
                  <a:pt x="2143584" y="-1840"/>
                  <a:pt x="1815710" y="21946"/>
                </a:cubicBezTo>
                <a:cubicBezTo>
                  <a:pt x="1487836" y="45732"/>
                  <a:pt x="1599835" y="22060"/>
                  <a:pt x="1517711" y="21946"/>
                </a:cubicBezTo>
                <a:cubicBezTo>
                  <a:pt x="1435587" y="21832"/>
                  <a:pt x="1082233" y="32112"/>
                  <a:pt x="693019" y="21946"/>
                </a:cubicBezTo>
                <a:cubicBezTo>
                  <a:pt x="303805" y="11780"/>
                  <a:pt x="203826" y="5576"/>
                  <a:pt x="0" y="21946"/>
                </a:cubicBezTo>
                <a:cubicBezTo>
                  <a:pt x="1058" y="15763"/>
                  <a:pt x="390" y="10468"/>
                  <a:pt x="0" y="0"/>
                </a:cubicBezTo>
                <a:close/>
              </a:path>
              <a:path w="13167360" h="21946" stroke="0" extrusionOk="0">
                <a:moveTo>
                  <a:pt x="0" y="0"/>
                </a:moveTo>
                <a:cubicBezTo>
                  <a:pt x="201872" y="-20339"/>
                  <a:pt x="301965" y="9899"/>
                  <a:pt x="429672" y="0"/>
                </a:cubicBezTo>
                <a:cubicBezTo>
                  <a:pt x="557379" y="-9899"/>
                  <a:pt x="580153" y="-3225"/>
                  <a:pt x="727670" y="0"/>
                </a:cubicBezTo>
                <a:cubicBezTo>
                  <a:pt x="875187" y="3225"/>
                  <a:pt x="1053615" y="17287"/>
                  <a:pt x="1157342" y="0"/>
                </a:cubicBezTo>
                <a:cubicBezTo>
                  <a:pt x="1261069" y="-17287"/>
                  <a:pt x="1709963" y="15382"/>
                  <a:pt x="1850361" y="0"/>
                </a:cubicBezTo>
                <a:cubicBezTo>
                  <a:pt x="1990759" y="-15382"/>
                  <a:pt x="2267034" y="-21533"/>
                  <a:pt x="2675053" y="0"/>
                </a:cubicBezTo>
                <a:cubicBezTo>
                  <a:pt x="3083072" y="21533"/>
                  <a:pt x="3339049" y="22003"/>
                  <a:pt x="3631419" y="0"/>
                </a:cubicBezTo>
                <a:cubicBezTo>
                  <a:pt x="3923789" y="-22003"/>
                  <a:pt x="4257799" y="-33090"/>
                  <a:pt x="4587785" y="0"/>
                </a:cubicBezTo>
                <a:cubicBezTo>
                  <a:pt x="4917771" y="33090"/>
                  <a:pt x="5021490" y="-11942"/>
                  <a:pt x="5149131" y="0"/>
                </a:cubicBezTo>
                <a:cubicBezTo>
                  <a:pt x="5276772" y="11942"/>
                  <a:pt x="5674232" y="11495"/>
                  <a:pt x="5973823" y="0"/>
                </a:cubicBezTo>
                <a:cubicBezTo>
                  <a:pt x="6273414" y="-11495"/>
                  <a:pt x="6492469" y="-15360"/>
                  <a:pt x="6666842" y="0"/>
                </a:cubicBezTo>
                <a:cubicBezTo>
                  <a:pt x="6841215" y="15360"/>
                  <a:pt x="7095276" y="-14707"/>
                  <a:pt x="7228188" y="0"/>
                </a:cubicBezTo>
                <a:cubicBezTo>
                  <a:pt x="7361100" y="14707"/>
                  <a:pt x="7690555" y="24083"/>
                  <a:pt x="8052880" y="0"/>
                </a:cubicBezTo>
                <a:cubicBezTo>
                  <a:pt x="8415205" y="-24083"/>
                  <a:pt x="8242200" y="-4905"/>
                  <a:pt x="8350878" y="0"/>
                </a:cubicBezTo>
                <a:cubicBezTo>
                  <a:pt x="8459556" y="4905"/>
                  <a:pt x="8766709" y="-552"/>
                  <a:pt x="8912224" y="0"/>
                </a:cubicBezTo>
                <a:cubicBezTo>
                  <a:pt x="9057739" y="552"/>
                  <a:pt x="9404219" y="-30000"/>
                  <a:pt x="9605243" y="0"/>
                </a:cubicBezTo>
                <a:cubicBezTo>
                  <a:pt x="9806267" y="30000"/>
                  <a:pt x="10236334" y="-15114"/>
                  <a:pt x="10429935" y="0"/>
                </a:cubicBezTo>
                <a:cubicBezTo>
                  <a:pt x="10623536" y="15114"/>
                  <a:pt x="10922296" y="25749"/>
                  <a:pt x="11122954" y="0"/>
                </a:cubicBezTo>
                <a:cubicBezTo>
                  <a:pt x="11323612" y="-25749"/>
                  <a:pt x="11816923" y="-34514"/>
                  <a:pt x="12079320" y="0"/>
                </a:cubicBezTo>
                <a:cubicBezTo>
                  <a:pt x="12341717" y="34514"/>
                  <a:pt x="12246126" y="5133"/>
                  <a:pt x="12377318" y="0"/>
                </a:cubicBezTo>
                <a:cubicBezTo>
                  <a:pt x="12508510" y="-5133"/>
                  <a:pt x="12935417" y="-10475"/>
                  <a:pt x="13167360" y="0"/>
                </a:cubicBezTo>
                <a:cubicBezTo>
                  <a:pt x="13167591" y="10658"/>
                  <a:pt x="13167876" y="14234"/>
                  <a:pt x="13167360" y="21946"/>
                </a:cubicBezTo>
                <a:cubicBezTo>
                  <a:pt x="12888549" y="3349"/>
                  <a:pt x="12636981" y="61359"/>
                  <a:pt x="12210994" y="21946"/>
                </a:cubicBezTo>
                <a:cubicBezTo>
                  <a:pt x="11785007" y="-17467"/>
                  <a:pt x="11986949" y="30920"/>
                  <a:pt x="11912996" y="21946"/>
                </a:cubicBezTo>
                <a:cubicBezTo>
                  <a:pt x="11839043" y="12972"/>
                  <a:pt x="11378086" y="46545"/>
                  <a:pt x="11219977" y="21946"/>
                </a:cubicBezTo>
                <a:cubicBezTo>
                  <a:pt x="11061868" y="-2653"/>
                  <a:pt x="11034076" y="7412"/>
                  <a:pt x="10921979" y="21946"/>
                </a:cubicBezTo>
                <a:cubicBezTo>
                  <a:pt x="10809882" y="36480"/>
                  <a:pt x="10614619" y="23312"/>
                  <a:pt x="10492307" y="21946"/>
                </a:cubicBezTo>
                <a:cubicBezTo>
                  <a:pt x="10369995" y="20580"/>
                  <a:pt x="9838432" y="1028"/>
                  <a:pt x="9667614" y="21946"/>
                </a:cubicBezTo>
                <a:cubicBezTo>
                  <a:pt x="9496796" y="42864"/>
                  <a:pt x="9184454" y="61041"/>
                  <a:pt x="8711248" y="21946"/>
                </a:cubicBezTo>
                <a:cubicBezTo>
                  <a:pt x="8238042" y="-17149"/>
                  <a:pt x="8427083" y="7361"/>
                  <a:pt x="8281576" y="21946"/>
                </a:cubicBezTo>
                <a:cubicBezTo>
                  <a:pt x="8136069" y="36531"/>
                  <a:pt x="7779810" y="47062"/>
                  <a:pt x="7588557" y="21946"/>
                </a:cubicBezTo>
                <a:cubicBezTo>
                  <a:pt x="7397304" y="-3170"/>
                  <a:pt x="7260374" y="35093"/>
                  <a:pt x="7158886" y="21946"/>
                </a:cubicBezTo>
                <a:cubicBezTo>
                  <a:pt x="7057398" y="8799"/>
                  <a:pt x="6651982" y="-18921"/>
                  <a:pt x="6334193" y="21946"/>
                </a:cubicBezTo>
                <a:cubicBezTo>
                  <a:pt x="6016404" y="62813"/>
                  <a:pt x="6001751" y="23077"/>
                  <a:pt x="5772848" y="21946"/>
                </a:cubicBezTo>
                <a:cubicBezTo>
                  <a:pt x="5543945" y="20815"/>
                  <a:pt x="5474591" y="2612"/>
                  <a:pt x="5343176" y="21946"/>
                </a:cubicBezTo>
                <a:cubicBezTo>
                  <a:pt x="5211761" y="41280"/>
                  <a:pt x="5130560" y="26406"/>
                  <a:pt x="5045178" y="21946"/>
                </a:cubicBezTo>
                <a:cubicBezTo>
                  <a:pt x="4959796" y="17486"/>
                  <a:pt x="4639786" y="6500"/>
                  <a:pt x="4352159" y="21946"/>
                </a:cubicBezTo>
                <a:cubicBezTo>
                  <a:pt x="4064532" y="37392"/>
                  <a:pt x="3844252" y="15963"/>
                  <a:pt x="3527466" y="21946"/>
                </a:cubicBezTo>
                <a:cubicBezTo>
                  <a:pt x="3210680" y="27929"/>
                  <a:pt x="3090006" y="24979"/>
                  <a:pt x="2834447" y="21946"/>
                </a:cubicBezTo>
                <a:cubicBezTo>
                  <a:pt x="2578888" y="18913"/>
                  <a:pt x="2272407" y="25149"/>
                  <a:pt x="1878081" y="21946"/>
                </a:cubicBezTo>
                <a:cubicBezTo>
                  <a:pt x="1483755" y="18743"/>
                  <a:pt x="1490830" y="-4780"/>
                  <a:pt x="1316736" y="21946"/>
                </a:cubicBezTo>
                <a:cubicBezTo>
                  <a:pt x="1142643" y="48672"/>
                  <a:pt x="1136002" y="18496"/>
                  <a:pt x="1018738" y="21946"/>
                </a:cubicBezTo>
                <a:cubicBezTo>
                  <a:pt x="901474" y="25396"/>
                  <a:pt x="806017" y="20523"/>
                  <a:pt x="720740" y="21946"/>
                </a:cubicBezTo>
                <a:cubicBezTo>
                  <a:pt x="635463" y="23369"/>
                  <a:pt x="353305" y="-8618"/>
                  <a:pt x="0" y="21946"/>
                </a:cubicBezTo>
                <a:cubicBezTo>
                  <a:pt x="0" y="14316"/>
                  <a:pt x="1001" y="10627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479658-6544-A5FB-0EB0-503B3271D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6991" y="2485579"/>
            <a:ext cx="8056263" cy="4943006"/>
          </a:xfrm>
        </p:spPr>
        <p:txBody>
          <a:bodyPr anchor="t">
            <a:normAutofit lnSpcReduction="10000"/>
          </a:bodyPr>
          <a:lstStyle/>
          <a:p>
            <a:pPr>
              <a:lnSpc>
                <a:spcPct val="90000"/>
              </a:lnSpc>
              <a:buNone/>
            </a:pPr>
            <a:r>
              <a:rPr lang="en-US" sz="2600" dirty="0">
                <a:latin typeface="Calibri" panose="020F0502020204030204" pitchFamily="34" charset="0"/>
              </a:rPr>
              <a:t>You </a:t>
            </a:r>
            <a:r>
              <a:rPr lang="en-US" sz="2600" b="1" u="sng" dirty="0">
                <a:latin typeface="Calibri" panose="020F0502020204030204" pitchFamily="34" charset="0"/>
              </a:rPr>
              <a:t>already</a:t>
            </a:r>
            <a:r>
              <a:rPr lang="en-US" sz="2600" b="1" dirty="0">
                <a:latin typeface="Calibri" panose="020F0502020204030204" pitchFamily="34" charset="0"/>
              </a:rPr>
              <a:t> </a:t>
            </a:r>
            <a:r>
              <a:rPr lang="en-US" sz="2600" dirty="0">
                <a:latin typeface="Calibri" panose="020F0502020204030204" pitchFamily="34" charset="0"/>
              </a:rPr>
              <a:t>have qualified candidates: </a:t>
            </a:r>
            <a:endParaRPr lang="en-US" sz="2600" dirty="0"/>
          </a:p>
          <a:p>
            <a:pPr>
              <a:lnSpc>
                <a:spcPct val="90000"/>
              </a:lnSpc>
            </a:pPr>
            <a:r>
              <a:rPr lang="en-US" sz="2600" dirty="0">
                <a:latin typeface="Calibri" panose="020F0502020204030204" pitchFamily="34" charset="0"/>
              </a:rPr>
              <a:t>English Language Learners (ELLs) and Heritage language speakers </a:t>
            </a:r>
            <a:endParaRPr lang="en-US" sz="2600" dirty="0"/>
          </a:p>
          <a:p>
            <a:pPr>
              <a:lnSpc>
                <a:spcPct val="90000"/>
              </a:lnSpc>
            </a:pPr>
            <a:r>
              <a:rPr lang="en-US" sz="2600" dirty="0">
                <a:latin typeface="Calibri" panose="020F0502020204030204" pitchFamily="34" charset="0"/>
              </a:rPr>
              <a:t>Students in your upper-level (e.g., 4, 5, AP/IB) courses</a:t>
            </a:r>
          </a:p>
          <a:p>
            <a:pPr>
              <a:lnSpc>
                <a:spcPct val="90000"/>
              </a:lnSpc>
              <a:buNone/>
            </a:pPr>
            <a:endParaRPr lang="en-US" sz="2600" dirty="0">
              <a:latin typeface="Calibri" panose="020F0502020204030204" pitchFamily="34" charset="0"/>
            </a:endParaRPr>
          </a:p>
          <a:p>
            <a:pPr>
              <a:lnSpc>
                <a:spcPct val="90000"/>
              </a:lnSpc>
              <a:buNone/>
            </a:pPr>
            <a:r>
              <a:rPr lang="en-US" sz="2600" dirty="0">
                <a:latin typeface="Calibri" panose="020F0502020204030204" pitchFamily="34" charset="0"/>
              </a:rPr>
              <a:t>Your students most likely have </a:t>
            </a:r>
            <a:r>
              <a:rPr lang="en-US" sz="2600" b="1" u="sng" dirty="0">
                <a:latin typeface="Calibri" panose="020F0502020204030204" pitchFamily="34" charset="0"/>
              </a:rPr>
              <a:t>already</a:t>
            </a:r>
            <a:r>
              <a:rPr lang="en-US" sz="2600" b="1" dirty="0">
                <a:latin typeface="Calibri" panose="020F0502020204030204" pitchFamily="34" charset="0"/>
              </a:rPr>
              <a:t> </a:t>
            </a:r>
            <a:r>
              <a:rPr lang="en-US" sz="2600" dirty="0">
                <a:latin typeface="Calibri" panose="020F0502020204030204" pitchFamily="34" charset="0"/>
              </a:rPr>
              <a:t>earned points toward the NYSSB: </a:t>
            </a:r>
            <a:endParaRPr lang="en-US" sz="2600" dirty="0"/>
          </a:p>
          <a:p>
            <a:pPr>
              <a:lnSpc>
                <a:spcPct val="90000"/>
              </a:lnSpc>
            </a:pPr>
            <a:r>
              <a:rPr lang="en-US" sz="2600" dirty="0">
                <a:latin typeface="Calibri" panose="020F0502020204030204" pitchFamily="34" charset="0"/>
              </a:rPr>
              <a:t>80% or better on the ELA Regents </a:t>
            </a:r>
            <a:endParaRPr lang="en-US" sz="2600" dirty="0">
              <a:latin typeface="ArialMT"/>
            </a:endParaRPr>
          </a:p>
          <a:p>
            <a:pPr>
              <a:lnSpc>
                <a:spcPct val="90000"/>
              </a:lnSpc>
            </a:pPr>
            <a:r>
              <a:rPr lang="en-US" sz="2600" dirty="0">
                <a:latin typeface="Calibri" panose="020F0502020204030204" pitchFamily="34" charset="0"/>
              </a:rPr>
              <a:t>85% or better in 11th-12th grade ELA courses / 85% or better in a Checkpoint C world language course </a:t>
            </a:r>
            <a:endParaRPr lang="en-US" sz="2600" dirty="0">
              <a:latin typeface="ArialMT"/>
            </a:endParaRPr>
          </a:p>
          <a:p>
            <a:pPr>
              <a:lnSpc>
                <a:spcPct val="90000"/>
              </a:lnSpc>
            </a:pPr>
            <a:r>
              <a:rPr lang="en-US" sz="2600" dirty="0">
                <a:latin typeface="Calibri" panose="020F0502020204030204" pitchFamily="34" charset="0"/>
              </a:rPr>
              <a:t>3 or better on AP English exams</a:t>
            </a:r>
          </a:p>
          <a:p>
            <a:pPr>
              <a:lnSpc>
                <a:spcPct val="90000"/>
              </a:lnSpc>
            </a:pPr>
            <a:r>
              <a:rPr lang="en-US" sz="2600" dirty="0">
                <a:latin typeface="Calibri" panose="020F0502020204030204" pitchFamily="34" charset="0"/>
              </a:rPr>
              <a:t>Do your students complete projects in their English and World Language classes? </a:t>
            </a:r>
            <a:endParaRPr lang="en-US" sz="2600" dirty="0">
              <a:latin typeface="ArialMT"/>
            </a:endParaRPr>
          </a:p>
          <a:p>
            <a:pPr>
              <a:lnSpc>
                <a:spcPct val="90000"/>
              </a:lnSpc>
            </a:pPr>
            <a:endParaRPr lang="en-US" sz="2600" dirty="0"/>
          </a:p>
        </p:txBody>
      </p:sp>
      <p:pic>
        <p:nvPicPr>
          <p:cNvPr id="5" name="Picture 4" descr="A person holding a certificate and smiling&#10;&#10;AI-generated content may be incorrect.">
            <a:extLst>
              <a:ext uri="{FF2B5EF4-FFF2-40B4-BE49-F238E27FC236}">
                <a16:creationId xmlns:a16="http://schemas.microsoft.com/office/drawing/2014/main" id="{76776FB8-F3FD-D917-F10B-BB0E4128FE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2" b="22041"/>
          <a:stretch/>
        </p:blipFill>
        <p:spPr>
          <a:xfrm>
            <a:off x="9210789" y="2512771"/>
            <a:ext cx="4729277" cy="4915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2664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in a circle&#10;&#10;AI-generated content may be incorrect.">
            <a:extLst>
              <a:ext uri="{FF2B5EF4-FFF2-40B4-BE49-F238E27FC236}">
                <a16:creationId xmlns:a16="http://schemas.microsoft.com/office/drawing/2014/main" id="{7E6C9B07-5068-A6E8-8738-E3767FFED8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96" y="342900"/>
            <a:ext cx="14586704" cy="754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9894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BAF49-0F27-1843-A858-2674F125A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638" y="914400"/>
            <a:ext cx="7330470" cy="2572994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Thank you!</a:t>
            </a:r>
          </a:p>
        </p:txBody>
      </p:sp>
      <p:pic>
        <p:nvPicPr>
          <p:cNvPr id="6" name="Picture 7" descr="Icon&#10;&#10;Description automatically generated">
            <a:extLst>
              <a:ext uri="{FF2B5EF4-FFF2-40B4-BE49-F238E27FC236}">
                <a16:creationId xmlns:a16="http://schemas.microsoft.com/office/drawing/2014/main" id="{FD807482-7E1D-5141-AD7D-4C8DE97BB4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155" r="2" b="21331"/>
          <a:stretch/>
        </p:blipFill>
        <p:spPr>
          <a:xfrm>
            <a:off x="8806907" y="540266"/>
            <a:ext cx="5245802" cy="333823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767313-0042-0A48-8FE4-C540E34C4F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0" y="4378258"/>
            <a:ext cx="5516908" cy="297823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dirty="0"/>
              <a:t>Contact me: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Twitter- @</a:t>
            </a:r>
            <a:r>
              <a:rPr lang="en-US" dirty="0" err="1"/>
              <a:t>iJordanGonzalez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Email- </a:t>
            </a:r>
            <a:r>
              <a:rPr lang="en-US" dirty="0" err="1"/>
              <a:t>jgonzale@esboces.org</a:t>
            </a:r>
            <a:endParaRPr lang="en-US" sz="2280" dirty="0"/>
          </a:p>
        </p:txBody>
      </p:sp>
      <p:pic>
        <p:nvPicPr>
          <p:cNvPr id="5" name="Picture 6" descr="Logo&#10;&#10;Description automatically generated">
            <a:extLst>
              <a:ext uri="{FF2B5EF4-FFF2-40B4-BE49-F238E27FC236}">
                <a16:creationId xmlns:a16="http://schemas.microsoft.com/office/drawing/2014/main" id="{9433B12B-6055-AE47-B99A-E23555AEA67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128" r="2" b="17095"/>
          <a:stretch/>
        </p:blipFill>
        <p:spPr>
          <a:xfrm>
            <a:off x="8811158" y="4075170"/>
            <a:ext cx="5245800" cy="3607993"/>
          </a:xfrm>
          <a:prstGeom prst="rect">
            <a:avLst/>
          </a:prstGeom>
        </p:spPr>
      </p:pic>
      <p:pic>
        <p:nvPicPr>
          <p:cNvPr id="4" name="Picture 3" descr="A close-up of a contact us&#10;&#10;AI-generated content may be incorrect.">
            <a:extLst>
              <a:ext uri="{FF2B5EF4-FFF2-40B4-BE49-F238E27FC236}">
                <a16:creationId xmlns:a16="http://schemas.microsoft.com/office/drawing/2014/main" id="{2CE9B2CD-760F-9B49-D042-AAC9B77966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48" y="1467"/>
            <a:ext cx="14508552" cy="8157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4743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455</Words>
  <Application>Microsoft Macintosh PowerPoint</Application>
  <PresentationFormat>Custom</PresentationFormat>
  <Paragraphs>79</Paragraphs>
  <Slides>20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Calibri</vt:lpstr>
      <vt:lpstr>ArialMT</vt:lpstr>
      <vt:lpstr>Roboto Bold</vt:lpstr>
      <vt:lpstr>Arial</vt:lpstr>
      <vt:lpstr>Roboto</vt:lpstr>
      <vt:lpstr>Raleway</vt:lpstr>
      <vt:lpstr>Office Theme</vt:lpstr>
      <vt:lpstr>PowerPoint Presentation</vt:lpstr>
      <vt:lpstr>PowerPoint Presentation</vt:lpstr>
      <vt:lpstr>PowerPoint Presentation</vt:lpstr>
      <vt:lpstr>Let’s start with the “why”...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For those considering starting the NYSSB</vt:lpstr>
      <vt:lpstr>PowerPoint Presentation</vt:lpstr>
      <vt:lpstr>Thank you!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Jordan Gonzalez</cp:lastModifiedBy>
  <cp:revision>2</cp:revision>
  <dcterms:created xsi:type="dcterms:W3CDTF">2025-03-13T01:30:04Z</dcterms:created>
  <dcterms:modified xsi:type="dcterms:W3CDTF">2025-03-13T03:39:01Z</dcterms:modified>
</cp:coreProperties>
</file>