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328" r:id="rId2"/>
    <p:sldId id="329" r:id="rId3"/>
    <p:sldId id="331" r:id="rId4"/>
    <p:sldId id="332" r:id="rId5"/>
    <p:sldId id="333" r:id="rId6"/>
    <p:sldId id="330" r:id="rId7"/>
    <p:sldId id="334" r:id="rId8"/>
    <p:sldId id="335" r:id="rId9"/>
    <p:sldId id="336" r:id="rId10"/>
    <p:sldId id="337" r:id="rId11"/>
    <p:sldId id="338" r:id="rId12"/>
    <p:sldId id="339" r:id="rId13"/>
    <p:sldId id="341" r:id="rId14"/>
    <p:sldId id="342" r:id="rId15"/>
    <p:sldId id="340" r:id="rId1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83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E2C3F4A-D5F3-4972-8294-D7477C27740E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8F40683-3957-4728-B19B-CF3B778142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4379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49E73A-23FD-41AE-936F-DD5783951385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4A992F-8F96-43FB-B086-DB8670E5A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578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75D37-D6F4-4E0F-8D83-DD6FFC880233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6157-D5E2-428D-983C-2C9F13AACF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832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75D37-D6F4-4E0F-8D83-DD6FFC880233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6157-D5E2-428D-983C-2C9F13AACF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909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75D37-D6F4-4E0F-8D83-DD6FFC880233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6157-D5E2-428D-983C-2C9F13AACF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33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75D37-D6F4-4E0F-8D83-DD6FFC880233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6157-D5E2-428D-983C-2C9F13AACF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892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75D37-D6F4-4E0F-8D83-DD6FFC880233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6157-D5E2-428D-983C-2C9F13AACF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63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75D37-D6F4-4E0F-8D83-DD6FFC880233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6157-D5E2-428D-983C-2C9F13AACF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99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75D37-D6F4-4E0F-8D83-DD6FFC880233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6157-D5E2-428D-983C-2C9F13AACF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282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75D37-D6F4-4E0F-8D83-DD6FFC880233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6157-D5E2-428D-983C-2C9F13AACF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90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75D37-D6F4-4E0F-8D83-DD6FFC880233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6157-D5E2-428D-983C-2C9F13AACF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486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75D37-D6F4-4E0F-8D83-DD6FFC880233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6157-D5E2-428D-983C-2C9F13AACF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348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75D37-D6F4-4E0F-8D83-DD6FFC880233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6157-D5E2-428D-983C-2C9F13AACF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612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575D37-D6F4-4E0F-8D83-DD6FFC880233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D6157-D5E2-428D-983C-2C9F13AACF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886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clu.org/news/criminal-law-reform/police-in-schools-continue-to-target-black-brown-and-indigenous-students-with-disabilities-the-trump-administration-has-data-thats-likely-to-prove-it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vbpd.virginia.gov/downloads/S2P%20Pipeline%20Assessment_WEB.pdf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10971"/>
            <a:ext cx="7772400" cy="1371600"/>
          </a:xfrm>
        </p:spPr>
        <p:txBody>
          <a:bodyPr>
            <a:noAutofit/>
          </a:bodyPr>
          <a:lstStyle/>
          <a:p>
            <a:r>
              <a:rPr lang="en-US" sz="4800" b="1" dirty="0"/>
              <a:t>Albemarle Special Education Advisory Committee (SEAC)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8737" y="4475429"/>
            <a:ext cx="6400800" cy="1752600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Monthly Meeting</a:t>
            </a:r>
          </a:p>
          <a:p>
            <a:r>
              <a:rPr lang="en-US" b="1" dirty="0">
                <a:solidFill>
                  <a:schemeClr val="tx1"/>
                </a:solidFill>
              </a:rPr>
              <a:t>March 11, 2025</a:t>
            </a:r>
          </a:p>
          <a:p>
            <a:r>
              <a:rPr lang="en-US" b="1" dirty="0">
                <a:solidFill>
                  <a:schemeClr val="tx1"/>
                </a:solidFill>
              </a:rPr>
              <a:t>7-9 pm</a:t>
            </a:r>
          </a:p>
        </p:txBody>
      </p:sp>
    </p:spTree>
    <p:extLst>
      <p:ext uri="{BB962C8B-B14F-4D97-AF65-F5344CB8AC3E}">
        <p14:creationId xmlns:p14="http://schemas.microsoft.com/office/powerpoint/2010/main" val="4230924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C5C90-DAB5-4CC8-E4A7-EF096CFB7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/>
              <a:t>Meeting 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6C57FB-4A5E-6ACB-E175-6C0F6A3A8C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486400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spcAft>
                <a:spcPts val="300"/>
              </a:spcAft>
              <a:buFont typeface="+mj-lt"/>
              <a:buAutoNum type="arabicPeriod"/>
            </a:pPr>
            <a:r>
              <a:rPr lang="en-US" dirty="0"/>
              <a:t>Call to Order</a:t>
            </a:r>
          </a:p>
          <a:p>
            <a:pPr marL="514350" indent="-514350">
              <a:spcAft>
                <a:spcPts val="300"/>
              </a:spcAft>
              <a:buFont typeface="+mj-lt"/>
              <a:buAutoNum type="arabicPeriod"/>
            </a:pPr>
            <a:r>
              <a:rPr lang="en-US" dirty="0"/>
              <a:t>Introductions</a:t>
            </a:r>
          </a:p>
          <a:p>
            <a:pPr marL="514350" indent="-514350">
              <a:spcAft>
                <a:spcPts val="300"/>
              </a:spcAft>
              <a:buFont typeface="+mj-lt"/>
              <a:buAutoNum type="arabicPeriod"/>
            </a:pPr>
            <a:r>
              <a:rPr lang="en-US" dirty="0"/>
              <a:t>Approval of the Agenda</a:t>
            </a:r>
          </a:p>
          <a:p>
            <a:pPr marL="514350" indent="-514350">
              <a:spcAft>
                <a:spcPts val="300"/>
              </a:spcAft>
              <a:buFont typeface="+mj-lt"/>
              <a:buAutoNum type="arabicPeriod"/>
            </a:pPr>
            <a:r>
              <a:rPr lang="en-US" dirty="0"/>
              <a:t>Approval of Minutes of Jan. 14 meeting</a:t>
            </a:r>
          </a:p>
          <a:p>
            <a:pPr marL="514350" indent="-514350">
              <a:spcAft>
                <a:spcPts val="300"/>
              </a:spcAft>
              <a:buFont typeface="+mj-lt"/>
              <a:buAutoNum type="arabicPeriod"/>
            </a:pPr>
            <a:r>
              <a:rPr lang="en-US" dirty="0"/>
              <a:t>Update from SEAC Leadership Team</a:t>
            </a:r>
          </a:p>
          <a:p>
            <a:pPr marL="514350" indent="-514350">
              <a:spcAft>
                <a:spcPts val="300"/>
              </a:spcAft>
              <a:buFont typeface="+mj-lt"/>
              <a:buAutoNum type="arabicPeriod"/>
            </a:pPr>
            <a:r>
              <a:rPr lang="en-US" dirty="0"/>
              <a:t>Update from SEAC representatives on other ACPS committees</a:t>
            </a:r>
          </a:p>
          <a:p>
            <a:pPr marL="514350" indent="-514350">
              <a:spcAft>
                <a:spcPts val="300"/>
              </a:spcAft>
              <a:buFont typeface="+mj-lt"/>
              <a:buAutoNum type="arabicPeriod"/>
            </a:pPr>
            <a:r>
              <a:rPr lang="en-US" dirty="0"/>
              <a:t>Presentation of Annual Plan - Katy Compel</a:t>
            </a:r>
          </a:p>
          <a:p>
            <a:pPr marL="514350" indent="-514350">
              <a:spcAft>
                <a:spcPts val="300"/>
              </a:spcAft>
              <a:buFont typeface="+mj-lt"/>
              <a:buAutoNum type="arabicPeriod"/>
            </a:pPr>
            <a:r>
              <a:rPr lang="en-US" dirty="0"/>
              <a:t>Intensive Support Center (see attachment)</a:t>
            </a:r>
          </a:p>
          <a:p>
            <a:pPr marL="514350" indent="-514350">
              <a:spcAft>
                <a:spcPts val="300"/>
              </a:spcAft>
              <a:buFont typeface="+mj-lt"/>
              <a:buAutoNum type="arabicPeriod"/>
            </a:pPr>
            <a:r>
              <a:rPr lang="en-US" dirty="0"/>
              <a:t>Update on School Security / SROs (see attachment)</a:t>
            </a:r>
          </a:p>
          <a:p>
            <a:pPr marL="514350" indent="-514350">
              <a:spcAft>
                <a:spcPts val="300"/>
              </a:spcAft>
              <a:buFont typeface="+mj-lt"/>
              <a:buAutoNum type="arabicPeriod"/>
            </a:pPr>
            <a:r>
              <a:rPr lang="en-US" dirty="0"/>
              <a:t>New Business</a:t>
            </a:r>
          </a:p>
          <a:p>
            <a:pPr lvl="1">
              <a:spcAft>
                <a:spcPts val="300"/>
              </a:spcAft>
            </a:pPr>
            <a:r>
              <a:rPr lang="en-US" dirty="0"/>
              <a:t>Draft resolution regarding potential changes to U.S. Department of Education (see attached)</a:t>
            </a:r>
          </a:p>
          <a:p>
            <a:pPr lvl="1">
              <a:spcAft>
                <a:spcPts val="300"/>
              </a:spcAft>
            </a:pPr>
            <a:r>
              <a:rPr lang="en-US" dirty="0"/>
              <a:t>Future meeting agendas</a:t>
            </a:r>
          </a:p>
          <a:p>
            <a:pPr marL="514350" indent="-514350">
              <a:spcAft>
                <a:spcPts val="300"/>
              </a:spcAft>
              <a:buFont typeface="+mj-lt"/>
              <a:buAutoNum type="arabicPeriod" startAt="11"/>
            </a:pPr>
            <a:r>
              <a:rPr lang="en-US" dirty="0"/>
              <a:t>Public comment (in person and spedhelp@k12albemarle.org)</a:t>
            </a:r>
          </a:p>
          <a:p>
            <a:pPr marL="514350" indent="-514350">
              <a:spcAft>
                <a:spcPts val="300"/>
              </a:spcAft>
              <a:buFont typeface="+mj-lt"/>
              <a:buAutoNum type="arabicPeriod" startAt="11"/>
            </a:pPr>
            <a:r>
              <a:rPr lang="en-US" dirty="0"/>
              <a:t>Adjournment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741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34F17-2EB2-DBD6-1310-822DC5E23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2025-2026 ACPS Budget Process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B157FC0-E770-C7E2-B1D6-33D0493F2D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4236" y="2287395"/>
            <a:ext cx="8829764" cy="2283210"/>
          </a:xfrm>
        </p:spPr>
      </p:pic>
    </p:spTree>
    <p:extLst>
      <p:ext uri="{BB962C8B-B14F-4D97-AF65-F5344CB8AC3E}">
        <p14:creationId xmlns:p14="http://schemas.microsoft.com/office/powerpoint/2010/main" val="3788275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B3323-2950-843A-157E-E17F2EDA1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Highlights:</a:t>
            </a:r>
            <a:br>
              <a:rPr lang="en-US" dirty="0"/>
            </a:br>
            <a:r>
              <a:rPr lang="en-US" dirty="0"/>
              <a:t>2025-2026 ACPS Draft Budget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9DCB6A-A8A2-35B9-8E17-A41E23A7C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648200"/>
          </a:xfrm>
        </p:spPr>
        <p:txBody>
          <a:bodyPr>
            <a:normAutofit lnSpcReduction="10000"/>
          </a:bodyPr>
          <a:lstStyle/>
          <a:p>
            <a:pPr>
              <a:spcAft>
                <a:spcPts val="1800"/>
              </a:spcAft>
            </a:pPr>
            <a:r>
              <a:rPr lang="en-US" sz="2800" dirty="0"/>
              <a:t>4.5% salary increase for special education TAs (vs. general salary pool increase of 3.0%)</a:t>
            </a:r>
          </a:p>
          <a:p>
            <a:pPr>
              <a:spcAft>
                <a:spcPts val="1800"/>
              </a:spcAft>
            </a:pPr>
            <a:r>
              <a:rPr lang="en-US" sz="2800" dirty="0"/>
              <a:t>Intensive Support Center:  $649k (replacing PREP at Ivy Creek location</a:t>
            </a:r>
          </a:p>
          <a:p>
            <a:pPr>
              <a:spcAft>
                <a:spcPts val="1800"/>
              </a:spcAft>
            </a:pPr>
            <a:r>
              <a:rPr lang="en-US" sz="2800" dirty="0"/>
              <a:t>Augmenting contingency staffing for special education </a:t>
            </a:r>
          </a:p>
          <a:p>
            <a:pPr>
              <a:spcAft>
                <a:spcPts val="1800"/>
              </a:spcAft>
            </a:pPr>
            <a:r>
              <a:rPr lang="en-US" sz="2800" dirty="0"/>
              <a:t>Scholar Studio program:  $406k (includes 2 FTE EL/SPED positions)</a:t>
            </a:r>
          </a:p>
          <a:p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048909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95116-DAD0-43E6-31D3-659924B75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Eligibility Determination – </a:t>
            </a:r>
            <a:br>
              <a:rPr lang="en-US" dirty="0"/>
            </a:br>
            <a:r>
              <a:rPr lang="en-US" dirty="0"/>
              <a:t>Survey and Interviews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0FA4BDF-D1BD-175C-EA03-2F33272955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62200" y="1676400"/>
            <a:ext cx="4607880" cy="4525963"/>
          </a:xfrm>
        </p:spPr>
      </p:pic>
    </p:spTree>
    <p:extLst>
      <p:ext uri="{BB962C8B-B14F-4D97-AF65-F5344CB8AC3E}">
        <p14:creationId xmlns:p14="http://schemas.microsoft.com/office/powerpoint/2010/main" val="18621433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53C6B-398D-7751-FFFC-899F4A3DB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Events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2472EA-027E-8613-7242-A6A2ADD43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/>
          </a:bodyPr>
          <a:lstStyle/>
          <a:p>
            <a:pPr marL="514350" indent="-457200">
              <a:spcBef>
                <a:spcPts val="600"/>
              </a:spcBef>
              <a:spcAft>
                <a:spcPts val="1800"/>
              </a:spcAft>
            </a:pPr>
            <a:r>
              <a:rPr lang="en-US" sz="2800" dirty="0" err="1"/>
              <a:t>Thr</a:t>
            </a:r>
            <a:r>
              <a:rPr lang="en-US" sz="2800" dirty="0"/>
              <a:t>. 3/20, 6:30 pm: “The Live You’re Given” (Light House Studio), RSVP requested</a:t>
            </a:r>
          </a:p>
          <a:p>
            <a:pPr marL="514350" indent="-457200">
              <a:spcBef>
                <a:spcPts val="600"/>
              </a:spcBef>
              <a:spcAft>
                <a:spcPts val="1800"/>
              </a:spcAft>
            </a:pPr>
            <a:r>
              <a:rPr lang="en-US" sz="2800" dirty="0"/>
              <a:t>Sat. 3/22, 8:30 am – 1 pm, PRC Program, “Life After High School (PVCC)</a:t>
            </a:r>
          </a:p>
          <a:p>
            <a:pPr marL="514350" indent="-457200">
              <a:spcBef>
                <a:spcPts val="600"/>
              </a:spcBef>
              <a:spcAft>
                <a:spcPts val="1800"/>
              </a:spcAft>
            </a:pPr>
            <a:r>
              <a:rPr lang="en-US" sz="2800" dirty="0"/>
              <a:t>Sat. 4/12, 9 am – 1 pm: Reclaimed Hope Initiative, Hope Fest &amp; 5k (VFW 1827), Registration required</a:t>
            </a:r>
          </a:p>
          <a:p>
            <a:pPr marL="514350" indent="-457200">
              <a:spcBef>
                <a:spcPts val="600"/>
              </a:spcBef>
              <a:spcAft>
                <a:spcPts val="1800"/>
              </a:spcAft>
            </a:pPr>
            <a:r>
              <a:rPr lang="en-US" sz="2800" dirty="0"/>
              <a:t>Adaptive Baseball for blind/visually impaired, Monticello Little League, Season Starts 4/13</a:t>
            </a:r>
          </a:p>
          <a:p>
            <a:pPr marL="514350" indent="-457200">
              <a:spcBef>
                <a:spcPts val="600"/>
              </a:spcBef>
            </a:pPr>
            <a:endParaRPr lang="en-US" sz="2800" dirty="0"/>
          </a:p>
          <a:p>
            <a:pPr lvl="1">
              <a:spcBef>
                <a:spcPts val="600"/>
              </a:spcBef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687568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3580DEB-B32A-8F4B-000B-DF57B84AB8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6400" y="228600"/>
            <a:ext cx="5334000" cy="6252635"/>
          </a:xfrm>
        </p:spPr>
      </p:pic>
    </p:spTree>
    <p:extLst>
      <p:ext uri="{BB962C8B-B14F-4D97-AF65-F5344CB8AC3E}">
        <p14:creationId xmlns:p14="http://schemas.microsoft.com/office/powerpoint/2010/main" val="4226001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34FCBF0-075F-DE20-D3AF-A012F68266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8800" y="87206"/>
            <a:ext cx="5414777" cy="6683588"/>
          </a:xfrm>
        </p:spPr>
      </p:pic>
    </p:spTree>
    <p:extLst>
      <p:ext uri="{BB962C8B-B14F-4D97-AF65-F5344CB8AC3E}">
        <p14:creationId xmlns:p14="http://schemas.microsoft.com/office/powerpoint/2010/main" val="13403391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8C03A-AECA-B970-EAC5-38D95DFFD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SROs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9428B1F-0222-BFCD-1A5B-5A6F9D3708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3276600"/>
            <a:ext cx="8300355" cy="19050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4D9F900-FDD7-4098-82C1-286BF1B1EF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2438400"/>
            <a:ext cx="3830288" cy="649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6776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EAEAF-D466-6C27-FAFF-FCB0E4BE5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ACLU Report</a:t>
            </a:r>
            <a:r>
              <a:rPr lang="en-US" dirty="0"/>
              <a:t> (July 2020)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14349-64D4-083B-5B41-46119C6F9A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“What makes a child most likely to be targeted by a police officer while in school?  Simply having a disability.  </a:t>
            </a:r>
            <a:r>
              <a:rPr lang="en-US" b="1" dirty="0"/>
              <a:t>Overall, students with disabilities were nearly three times more likely to be arrested and referred </a:t>
            </a:r>
            <a:r>
              <a:rPr lang="en-US" dirty="0"/>
              <a:t>than students without disabilities (and this disparity increases up to tenfold in some states), and </a:t>
            </a:r>
            <a:r>
              <a:rPr lang="en-US" b="1" dirty="0"/>
              <a:t>the risk is multiplied in schools with police</a:t>
            </a:r>
            <a:r>
              <a:rPr lang="en-US" dirty="0"/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15632644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2004F-5F0B-3136-BB47-DA0F54C3B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74638"/>
            <a:ext cx="8382000" cy="1143000"/>
          </a:xfrm>
        </p:spPr>
        <p:txBody>
          <a:bodyPr>
            <a:noAutofit/>
          </a:bodyPr>
          <a:lstStyle/>
          <a:p>
            <a:r>
              <a:rPr lang="en-US" sz="3200" dirty="0"/>
              <a:t>Virginia Board for People With Disabilities, </a:t>
            </a:r>
            <a:br>
              <a:rPr lang="en-US" sz="3200" dirty="0"/>
            </a:br>
            <a:r>
              <a:rPr lang="en-US" sz="3200" u="sng" dirty="0">
                <a:hlinkClick r:id="rId2"/>
              </a:rPr>
              <a:t>2022 Assessment of the School to Prison Pipeline</a:t>
            </a:r>
            <a:endParaRPr lang="en-US" sz="3200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BA96E-271D-E05C-1B7C-1C526CFA47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dirty="0"/>
              <a:t>“The presence of SROs… in schools have been shown to increase the incidence of in-school suspension, out-of-school suspension, expulsion, police referral and arrest for students with disabilities, particularly in high schools….</a:t>
            </a:r>
          </a:p>
          <a:p>
            <a:pPr marL="0" indent="0">
              <a:buNone/>
            </a:pPr>
            <a:endParaRPr lang="en-US" sz="3000" dirty="0"/>
          </a:p>
          <a:p>
            <a:pPr marL="0" indent="0">
              <a:buNone/>
            </a:pPr>
            <a:r>
              <a:rPr lang="en-US" sz="3000" dirty="0"/>
              <a:t>SROs also increase the rate of chronic absenteeism, particularly for students with disabilities.”</a:t>
            </a:r>
          </a:p>
        </p:txBody>
      </p:sp>
    </p:spTree>
    <p:extLst>
      <p:ext uri="{BB962C8B-B14F-4D97-AF65-F5344CB8AC3E}">
        <p14:creationId xmlns:p14="http://schemas.microsoft.com/office/powerpoint/2010/main" val="35110061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E495F16-87BB-564C-ABE1-7A64D43DED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3128"/>
          <a:stretch/>
        </p:blipFill>
        <p:spPr>
          <a:xfrm>
            <a:off x="381000" y="228600"/>
            <a:ext cx="7913435" cy="11545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AE5E0E3-8B47-779B-5E26-1A74A584DE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" b="16129"/>
          <a:stretch/>
        </p:blipFill>
        <p:spPr>
          <a:xfrm>
            <a:off x="431247" y="1981200"/>
            <a:ext cx="8167987" cy="21451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1B2DA6B-8965-1AD5-E381-F71AD566F3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4340" y="4130810"/>
            <a:ext cx="6781800" cy="2145128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5B081B78-9B49-19D2-40D5-85769ED2EAA7}"/>
              </a:ext>
            </a:extLst>
          </p:cNvPr>
          <p:cNvSpPr/>
          <p:nvPr/>
        </p:nvSpPr>
        <p:spPr>
          <a:xfrm>
            <a:off x="1066800" y="4648200"/>
            <a:ext cx="31242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560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A685015-25F6-7768-E3D3-D74D7012D3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071" y="628773"/>
            <a:ext cx="7301858" cy="104312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3F0C4E8-7322-D62B-540A-273AC15EDD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62200"/>
            <a:ext cx="9144000" cy="182429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19BD672-A540-20AE-EB5B-411F52A6FB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5000" y="4953000"/>
            <a:ext cx="5172797" cy="552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6537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3BAA10A-A944-D3D4-1F67-4D135DC4C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7784" y="104311"/>
            <a:ext cx="6668431" cy="6649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1135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BE78D-CD6C-199F-0BA0-F4134B4DD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Meeting Dates &amp;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CD73A8-88C8-7175-1497-4A519D9074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April 8:  Office of Equity Education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May 13:  SEAC Survey form; elect officers for 2025-26</a:t>
            </a:r>
          </a:p>
          <a:p>
            <a:endParaRPr lang="en-US" dirty="0"/>
          </a:p>
          <a:p>
            <a:r>
              <a:rPr lang="en-US" dirty="0"/>
              <a:t>Math curriculum – TBA</a:t>
            </a:r>
          </a:p>
          <a:p>
            <a:r>
              <a:rPr lang="en-US" dirty="0"/>
              <a:t>UVA Law students’ presentation on eligibility determinations - TBA </a:t>
            </a:r>
          </a:p>
        </p:txBody>
      </p:sp>
    </p:spTree>
    <p:extLst>
      <p:ext uri="{BB962C8B-B14F-4D97-AF65-F5344CB8AC3E}">
        <p14:creationId xmlns:p14="http://schemas.microsoft.com/office/powerpoint/2010/main" val="41523425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1910</TotalTime>
  <Words>436</Words>
  <Application>Microsoft Office PowerPoint</Application>
  <PresentationFormat>On-screen Show (4:3)</PresentationFormat>
  <Paragraphs>45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Albemarle Special Education Advisory Committee (SEAC)</vt:lpstr>
      <vt:lpstr>Meeting Agenda</vt:lpstr>
      <vt:lpstr>2025-2026 ACPS Budget Process</vt:lpstr>
      <vt:lpstr>Highlights: 2025-2026 ACPS Draft Budget</vt:lpstr>
      <vt:lpstr>Eligibility Determination –  Survey and Interviews</vt:lpstr>
      <vt:lpstr>Upcoming Events</vt:lpstr>
      <vt:lpstr>PowerPoint Presentation</vt:lpstr>
      <vt:lpstr>PowerPoint Presentation</vt:lpstr>
      <vt:lpstr>SROs</vt:lpstr>
      <vt:lpstr>ACLU Report (July 2020)</vt:lpstr>
      <vt:lpstr>Virginia Board for People With Disabilities,  2022 Assessment of the School to Prison Pipeline</vt:lpstr>
      <vt:lpstr>PowerPoint Presentation</vt:lpstr>
      <vt:lpstr>PowerPoint Presentation</vt:lpstr>
      <vt:lpstr>PowerPoint Presentation</vt:lpstr>
      <vt:lpstr>Future Meeting Dates &amp; Topics</vt:lpstr>
    </vt:vector>
  </TitlesOfParts>
  <Company>Washington &amp; Lee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Estates and Future Interests Part II</dc:title>
  <dc:creator>Chris Seaman</dc:creator>
  <cp:lastModifiedBy>Chris Seaman</cp:lastModifiedBy>
  <cp:revision>117</cp:revision>
  <cp:lastPrinted>2025-03-11T00:41:05Z</cp:lastPrinted>
  <dcterms:created xsi:type="dcterms:W3CDTF">2013-02-06T02:57:22Z</dcterms:created>
  <dcterms:modified xsi:type="dcterms:W3CDTF">2025-03-12T19:53:00Z</dcterms:modified>
</cp:coreProperties>
</file>