
<file path=[Content_Types].xml><?xml version="1.0" encoding="utf-8"?>
<Types xmlns="http://schemas.openxmlformats.org/package/2006/content-types">
  <Default Extension="jpeg" ContentType="image/jpeg"/>
  <Default Extension="jpg" ContentType="image/jp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media/image14.jpg" ContentType="image/jpeg"/>
  <Override PartName="/ppt/media/image15.jpg" ContentType="image/jpeg"/>
  <Override PartName="/ppt/media/image17.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7" r:id="rId3"/>
    <p:sldId id="312" r:id="rId4"/>
    <p:sldId id="261" r:id="rId5"/>
    <p:sldId id="263" r:id="rId6"/>
    <p:sldId id="259" r:id="rId7"/>
    <p:sldId id="264" r:id="rId8"/>
    <p:sldId id="268" r:id="rId9"/>
    <p:sldId id="308" r:id="rId10"/>
    <p:sldId id="309" r:id="rId11"/>
    <p:sldId id="269" r:id="rId12"/>
    <p:sldId id="270" r:id="rId13"/>
    <p:sldId id="301" r:id="rId14"/>
    <p:sldId id="258" r:id="rId15"/>
    <p:sldId id="262" r:id="rId16"/>
    <p:sldId id="302" r:id="rId17"/>
    <p:sldId id="276" r:id="rId18"/>
    <p:sldId id="303" r:id="rId19"/>
    <p:sldId id="304" r:id="rId20"/>
    <p:sldId id="305" r:id="rId21"/>
    <p:sldId id="265" r:id="rId22"/>
    <p:sldId id="271" r:id="rId23"/>
    <p:sldId id="275" r:id="rId24"/>
    <p:sldId id="266" r:id="rId25"/>
    <p:sldId id="272" r:id="rId26"/>
    <p:sldId id="306" r:id="rId27"/>
    <p:sldId id="274" r:id="rId28"/>
    <p:sldId id="307" r:id="rId29"/>
    <p:sldId id="279" r:id="rId30"/>
    <p:sldId id="310" r:id="rId31"/>
    <p:sldId id="311" r:id="rId32"/>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autoAdjust="0"/>
    <p:restoredTop sz="94660"/>
  </p:normalViewPr>
  <p:slideViewPr>
    <p:cSldViewPr snapToGrid="0">
      <p:cViewPr varScale="1">
        <p:scale>
          <a:sx n="76" d="100"/>
          <a:sy n="76" d="100"/>
        </p:scale>
        <p:origin x="5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3/5/2025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28887631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8392009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1415717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6CD956-BB15-43C4-80EB-354D879F1919}"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3696057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6CD956-BB15-43C4-80EB-354D879F1919}" type="datetimeFigureOut">
              <a:rPr lang="en-US" smtClean="0"/>
              <a:t>3/5/2025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3190032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4039343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38517329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15469674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6CD956-BB15-43C4-80EB-354D879F1919}"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1295427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86CD956-BB15-43C4-80EB-354D879F1919}" type="datetimeFigureOut">
              <a:rPr lang="en-US" smtClean="0"/>
              <a:t>3/5/2025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980043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202789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157641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2850404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9641150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16470171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16876914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6CD956-BB15-43C4-80EB-354D879F1919}" type="datetimeFigureOut">
              <a:rPr lang="en-US" smtClean="0"/>
              <a:t>3/5/2025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CE69E-0F22-46E7-AF8F-1E8AD97214E8}" type="slidenum">
              <a:rPr lang="en-US" smtClean="0"/>
              <a:t>‹#›</a:t>
            </a:fld>
            <a:endParaRPr lang="en-US"/>
          </a:p>
        </p:txBody>
      </p:sp>
    </p:spTree>
    <p:extLst>
      <p:ext uri="{BB962C8B-B14F-4D97-AF65-F5344CB8AC3E}">
        <p14:creationId xmlns:p14="http://schemas.microsoft.com/office/powerpoint/2010/main" val="2010380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3/5/2025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86CD956-BB15-43C4-80EB-354D879F1919}" type="datetimeFigureOut">
              <a:rPr lang="en-US" smtClean="0"/>
              <a:t>3/5/2025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53CE69E-0F22-46E7-AF8F-1E8AD97214E8}" type="slidenum">
              <a:rPr lang="en-US" smtClean="0"/>
              <a:t>‹#›</a:t>
            </a:fld>
            <a:endParaRPr lang="en-US"/>
          </a:p>
        </p:txBody>
      </p:sp>
    </p:spTree>
    <p:extLst>
      <p:ext uri="{BB962C8B-B14F-4D97-AF65-F5344CB8AC3E}">
        <p14:creationId xmlns:p14="http://schemas.microsoft.com/office/powerpoint/2010/main" val="1886030525"/>
      </p:ext>
    </p:extLst>
  </p:cSld>
  <p:clrMap bg1="dk1" tx1="lt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 id="2147483866" r:id="rId14"/>
    <p:sldLayoutId id="2147483867" r:id="rId15"/>
    <p:sldLayoutId id="2147483868" r:id="rId16"/>
    <p:sldLayoutId id="214748386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hyperlink" Target="https://www.123ila.com/app/room/2713849"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mailto:medinal@issaquah.wednet.edu"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issaquah-wednet-edu.zoom.us/j/94133028722" TargetMode="External"/><Relationship Id="rId7" Type="http://schemas.openxmlformats.org/officeDocument/2006/relationships/image" Target="../media/image10.jpeg"/><Relationship Id="rId2" Type="http://schemas.openxmlformats.org/officeDocument/2006/relationships/hyperlink" Target="https://forms.office.com/r/DgAYUzG04t" TargetMode="Externa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mailto:gilmourl@issaquah.wednet.edu" TargetMode="External"/><Relationship Id="rId4" Type="http://schemas.openxmlformats.org/officeDocument/2006/relationships/hyperlink" Target="https://www.isd411.org/programs-services/elementary-programs/kindergarten" TargetMode="External"/><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1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2.png"/><Relationship Id="rId4" Type="http://schemas.openxmlformats.org/officeDocument/2006/relationships/image" Target="../media/image14.jp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2.png"/><Relationship Id="rId5" Type="http://schemas.openxmlformats.org/officeDocument/2006/relationships/hyperlink" Target="https://www.kingcounty.gov/depts/health/locations/health-insurance/access-and-outreach/community-health-access-program.aspx" TargetMode="External"/><Relationship Id="rId4" Type="http://schemas.openxmlformats.org/officeDocument/2006/relationships/hyperlink" Target="http://www.withinreachwa.org/" TargetMode="Externa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2.pn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2.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a:latin typeface="Atlanta" panose="020B0502020202020204" pitchFamily="34" charset="0"/>
              </a:rPr>
              <a:t>Welcome</a:t>
            </a:r>
          </a:p>
        </p:txBody>
      </p:sp>
      <p:sp>
        <p:nvSpPr>
          <p:cNvPr id="3" name="Content Placeholder 2"/>
          <p:cNvSpPr>
            <a:spLocks noGrp="1"/>
          </p:cNvSpPr>
          <p:nvPr>
            <p:ph idx="1"/>
          </p:nvPr>
        </p:nvSpPr>
        <p:spPr>
          <a:xfrm>
            <a:off x="3869267" y="864108"/>
            <a:ext cx="7783041" cy="5120640"/>
          </a:xfrm>
        </p:spPr>
        <p:txBody>
          <a:bodyPr>
            <a:normAutofit/>
          </a:bodyPr>
          <a:lstStyle/>
          <a:p>
            <a:r>
              <a:rPr lang="en-US" sz="1800" dirty="0">
                <a:latin typeface="Atlanta" panose="020B0502020202020204" pitchFamily="34" charset="0"/>
              </a:rPr>
              <a:t>Kindergarten Overview:	Christy Otley, Principal</a:t>
            </a:r>
          </a:p>
          <a:p>
            <a:r>
              <a:rPr lang="en-US" sz="1800" dirty="0">
                <a:latin typeface="Atlanta" panose="020B0502020202020204" pitchFamily="34" charset="0"/>
              </a:rPr>
              <a:t>Registration:			Annette Aratani, Registrar</a:t>
            </a:r>
          </a:p>
          <a:p>
            <a:r>
              <a:rPr lang="en-US" sz="1800" dirty="0">
                <a:latin typeface="Atlanta" panose="020B0502020202020204" pitchFamily="34" charset="0"/>
              </a:rPr>
              <a:t>Immunizations\Health Forms:	 Nurse Wen Xu</a:t>
            </a:r>
          </a:p>
          <a:p>
            <a:r>
              <a:rPr lang="en-US" sz="1800" dirty="0">
                <a:latin typeface="Atlanta" panose="020B0502020202020204" pitchFamily="34" charset="0"/>
              </a:rPr>
              <a:t>PTA:				Rachael Cox</a:t>
            </a:r>
          </a:p>
        </p:txBody>
      </p:sp>
    </p:spTree>
    <p:extLst>
      <p:ext uri="{BB962C8B-B14F-4D97-AF65-F5344CB8AC3E}">
        <p14:creationId xmlns:p14="http://schemas.microsoft.com/office/powerpoint/2010/main" val="3699740331"/>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3DFB6-4C43-4EEB-9055-9E262AFDB0F5}"/>
              </a:ext>
            </a:extLst>
          </p:cNvPr>
          <p:cNvSpPr txBox="1">
            <a:spLocks/>
          </p:cNvSpPr>
          <p:nvPr/>
        </p:nvSpPr>
        <p:spPr>
          <a:xfrm>
            <a:off x="838200" y="813176"/>
            <a:ext cx="5509840" cy="323166"/>
          </a:xfrm>
          <a:prstGeom prst="rect">
            <a:avLst/>
          </a:prstGeom>
        </p:spPr>
        <p:txBody>
          <a:bodyPr>
            <a:normAutofit fontScale="25000" lnSpcReduction="20000"/>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dirty="0" err="1"/>
              <a:t>ultilingual</a:t>
            </a:r>
            <a:r>
              <a:rPr lang="en-US" dirty="0"/>
              <a:t> Support</a:t>
            </a:r>
            <a:br>
              <a:rPr lang="en-US" dirty="0"/>
            </a:br>
            <a:endParaRPr lang="en-US" dirty="0"/>
          </a:p>
        </p:txBody>
      </p:sp>
      <p:sp>
        <p:nvSpPr>
          <p:cNvPr id="3" name="Slide Number Placeholder 4">
            <a:extLst>
              <a:ext uri="{FF2B5EF4-FFF2-40B4-BE49-F238E27FC236}">
                <a16:creationId xmlns:a16="http://schemas.microsoft.com/office/drawing/2014/main" id="{EEFD1A46-3727-4C0F-A538-C13BD5AC6B36}"/>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l" defTabSz="457200" rtl="0" eaLnBrk="1" latinLnBrk="0" hangingPunct="1">
              <a:defRPr sz="11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D833C9F-AD1F-4AC1-9BE2-E29441DE354B}" type="slidenum">
              <a:rPr lang="en-US" smtClean="0"/>
              <a:pPr/>
              <a:t>2</a:t>
            </a:fld>
            <a:endParaRPr lang="en-US"/>
          </a:p>
        </p:txBody>
      </p:sp>
      <p:sp>
        <p:nvSpPr>
          <p:cNvPr id="4" name="object 18">
            <a:extLst>
              <a:ext uri="{FF2B5EF4-FFF2-40B4-BE49-F238E27FC236}">
                <a16:creationId xmlns:a16="http://schemas.microsoft.com/office/drawing/2014/main" id="{E82A2FDE-B73A-4A4B-BB69-A73E245BDD43}"/>
              </a:ext>
            </a:extLst>
          </p:cNvPr>
          <p:cNvSpPr/>
          <p:nvPr/>
        </p:nvSpPr>
        <p:spPr>
          <a:xfrm>
            <a:off x="5771594" y="365125"/>
            <a:ext cx="3346143" cy="900576"/>
          </a:xfrm>
          <a:prstGeom prst="rect">
            <a:avLst/>
          </a:prstGeom>
          <a:blipFill>
            <a:blip r:embed="rId2" cstate="print"/>
            <a:stretch>
              <a:fillRect/>
            </a:stretch>
          </a:blipFill>
        </p:spPr>
        <p:txBody>
          <a:bodyPr wrap="square" lIns="0" tIns="0" rIns="0" bIns="0" rtlCol="0"/>
          <a:lstStyle/>
          <a:p>
            <a:endParaRPr/>
          </a:p>
        </p:txBody>
      </p:sp>
      <p:sp>
        <p:nvSpPr>
          <p:cNvPr id="5" name="TextBox 4">
            <a:extLst>
              <a:ext uri="{FF2B5EF4-FFF2-40B4-BE49-F238E27FC236}">
                <a16:creationId xmlns:a16="http://schemas.microsoft.com/office/drawing/2014/main" id="{A45430FD-926B-4FCC-9050-C4460BFC7F37}"/>
              </a:ext>
            </a:extLst>
          </p:cNvPr>
          <p:cNvSpPr txBox="1"/>
          <p:nvPr/>
        </p:nvSpPr>
        <p:spPr>
          <a:xfrm>
            <a:off x="765237" y="1535716"/>
            <a:ext cx="10720526" cy="4801314"/>
          </a:xfrm>
          <a:prstGeom prst="rect">
            <a:avLst/>
          </a:prstGeom>
          <a:noFill/>
        </p:spPr>
        <p:txBody>
          <a:bodyPr wrap="square" rtlCol="0">
            <a:spAutoFit/>
          </a:bodyPr>
          <a:lstStyle/>
          <a:p>
            <a:r>
              <a:rPr lang="en-US" b="1" dirty="0"/>
              <a:t>Chinese (Simplified)</a:t>
            </a:r>
          </a:p>
          <a:p>
            <a:r>
              <a:rPr lang="ja-JP" altLang="en-US" dirty="0"/>
              <a:t>请扫描二维码以获取本次演示文稿的翻译。</a:t>
            </a:r>
          </a:p>
          <a:p>
            <a:r>
              <a:rPr lang="en-US" b="1" dirty="0"/>
              <a:t>Spanish</a:t>
            </a:r>
          </a:p>
          <a:p>
            <a:r>
              <a:rPr lang="en-US" dirty="0"/>
              <a:t>Por favor, </a:t>
            </a:r>
            <a:r>
              <a:rPr lang="en-US" dirty="0" err="1"/>
              <a:t>escanee</a:t>
            </a:r>
            <a:r>
              <a:rPr lang="en-US" dirty="0"/>
              <a:t> </a:t>
            </a:r>
            <a:r>
              <a:rPr lang="en-US" dirty="0" err="1"/>
              <a:t>el</a:t>
            </a:r>
            <a:r>
              <a:rPr lang="en-US" dirty="0"/>
              <a:t> </a:t>
            </a:r>
            <a:r>
              <a:rPr lang="en-US" dirty="0" err="1"/>
              <a:t>código</a:t>
            </a:r>
            <a:r>
              <a:rPr lang="en-US" dirty="0"/>
              <a:t> QR para acceder a la </a:t>
            </a:r>
            <a:r>
              <a:rPr lang="en-US" dirty="0" err="1"/>
              <a:t>traducción</a:t>
            </a:r>
            <a:r>
              <a:rPr lang="en-US" dirty="0"/>
              <a:t> de </a:t>
            </a:r>
            <a:r>
              <a:rPr lang="en-US" dirty="0" err="1"/>
              <a:t>esta</a:t>
            </a:r>
            <a:r>
              <a:rPr lang="en-US" dirty="0"/>
              <a:t> </a:t>
            </a:r>
            <a:r>
              <a:rPr lang="en-US" dirty="0" err="1"/>
              <a:t>presentación</a:t>
            </a:r>
            <a:r>
              <a:rPr lang="en-US" dirty="0"/>
              <a:t> </a:t>
            </a:r>
            <a:r>
              <a:rPr lang="en-US" dirty="0" err="1"/>
              <a:t>en</a:t>
            </a:r>
            <a:r>
              <a:rPr lang="en-US" dirty="0"/>
              <a:t> </a:t>
            </a:r>
            <a:r>
              <a:rPr lang="en-US" dirty="0" err="1"/>
              <a:t>su</a:t>
            </a:r>
            <a:r>
              <a:rPr lang="en-US" dirty="0"/>
              <a:t> </a:t>
            </a:r>
            <a:r>
              <a:rPr lang="en-US" dirty="0" err="1"/>
              <a:t>idioma</a:t>
            </a:r>
            <a:r>
              <a:rPr lang="en-US" dirty="0"/>
              <a:t>.</a:t>
            </a:r>
          </a:p>
          <a:p>
            <a:r>
              <a:rPr lang="en-US" b="1" dirty="0"/>
              <a:t>Russian</a:t>
            </a:r>
          </a:p>
          <a:p>
            <a:r>
              <a:rPr lang="az-Cyrl-AZ" dirty="0"/>
              <a:t>Пожалуйста, отсканируйте </a:t>
            </a:r>
            <a:r>
              <a:rPr lang="en-US" dirty="0"/>
              <a:t>QR-</a:t>
            </a:r>
            <a:r>
              <a:rPr lang="az-Cyrl-AZ" dirty="0"/>
              <a:t>код, чтобы получить перевод этой презентации на ваш язык.</a:t>
            </a:r>
          </a:p>
          <a:p>
            <a:r>
              <a:rPr lang="en-US" b="1" dirty="0"/>
              <a:t>Ukrainian</a:t>
            </a:r>
          </a:p>
          <a:p>
            <a:r>
              <a:rPr lang="az-Cyrl-AZ" dirty="0"/>
              <a:t>Будь ласка, скануйте </a:t>
            </a:r>
            <a:r>
              <a:rPr lang="en-US" dirty="0"/>
              <a:t>QR-</a:t>
            </a:r>
            <a:r>
              <a:rPr lang="az-Cyrl-AZ" dirty="0"/>
              <a:t>код, щоб отримати переклад цієї презентації вашою мовою.</a:t>
            </a:r>
          </a:p>
          <a:p>
            <a:r>
              <a:rPr lang="en-US" b="1" dirty="0"/>
              <a:t>Korean</a:t>
            </a:r>
          </a:p>
          <a:p>
            <a:r>
              <a:rPr lang="ko-KR" altLang="en-US" dirty="0"/>
              <a:t>이 발표 자료의 번역본을 얻으려면 </a:t>
            </a:r>
            <a:r>
              <a:rPr lang="en-US" dirty="0"/>
              <a:t>QR </a:t>
            </a:r>
            <a:r>
              <a:rPr lang="ko-KR" altLang="en-US" dirty="0"/>
              <a:t>코드를 스캔하세요</a:t>
            </a:r>
            <a:r>
              <a:rPr lang="en-US" altLang="ko-KR" dirty="0"/>
              <a:t>.</a:t>
            </a:r>
          </a:p>
          <a:p>
            <a:r>
              <a:rPr lang="en-US" b="1" dirty="0"/>
              <a:t>Japanese</a:t>
            </a:r>
          </a:p>
          <a:p>
            <a:r>
              <a:rPr lang="ja-JP" altLang="en-US" dirty="0"/>
              <a:t>このプレゼンテーションの翻訳にアクセスするには、</a:t>
            </a:r>
            <a:r>
              <a:rPr lang="en-US" dirty="0"/>
              <a:t>QR</a:t>
            </a:r>
            <a:r>
              <a:rPr lang="ja-JP" altLang="en-US" dirty="0"/>
              <a:t>コードをスキャンしてください。</a:t>
            </a:r>
          </a:p>
          <a:p>
            <a:pPr algn="r"/>
            <a:r>
              <a:rPr lang="en-US" b="1" dirty="0"/>
              <a:t>Arabic</a:t>
            </a:r>
          </a:p>
          <a:p>
            <a:pPr algn="r"/>
            <a:r>
              <a:rPr lang="ar-AE" dirty="0"/>
              <a:t>يرجى مسح رمز الاستجابة السريعة للوصول إلى ترجمة هذا العرض التقديمي بلغتك.</a:t>
            </a:r>
          </a:p>
          <a:p>
            <a:r>
              <a:rPr lang="en-US" b="1" dirty="0"/>
              <a:t>Vietnamese</a:t>
            </a:r>
          </a:p>
          <a:p>
            <a:r>
              <a:rPr lang="en-US" dirty="0" err="1"/>
              <a:t>Vui</a:t>
            </a:r>
            <a:r>
              <a:rPr lang="en-US" dirty="0"/>
              <a:t> </a:t>
            </a:r>
            <a:r>
              <a:rPr lang="en-US" dirty="0" err="1"/>
              <a:t>lòng</a:t>
            </a:r>
            <a:r>
              <a:rPr lang="en-US" dirty="0"/>
              <a:t> </a:t>
            </a:r>
            <a:r>
              <a:rPr lang="en-US" dirty="0" err="1"/>
              <a:t>quét</a:t>
            </a:r>
            <a:r>
              <a:rPr lang="en-US" dirty="0"/>
              <a:t> </a:t>
            </a:r>
            <a:r>
              <a:rPr lang="en-US" dirty="0" err="1"/>
              <a:t>mã</a:t>
            </a:r>
            <a:r>
              <a:rPr lang="en-US" dirty="0"/>
              <a:t> QR </a:t>
            </a:r>
            <a:r>
              <a:rPr lang="en-US" dirty="0" err="1"/>
              <a:t>để</a:t>
            </a:r>
            <a:r>
              <a:rPr lang="en-US" dirty="0"/>
              <a:t> </a:t>
            </a:r>
            <a:r>
              <a:rPr lang="en-US" dirty="0" err="1"/>
              <a:t>truy</a:t>
            </a:r>
            <a:r>
              <a:rPr lang="en-US" dirty="0"/>
              <a:t> </a:t>
            </a:r>
            <a:r>
              <a:rPr lang="en-US" dirty="0" err="1"/>
              <a:t>cập</a:t>
            </a:r>
            <a:r>
              <a:rPr lang="en-US" dirty="0"/>
              <a:t> </a:t>
            </a:r>
            <a:r>
              <a:rPr lang="en-US" dirty="0" err="1"/>
              <a:t>bản</a:t>
            </a:r>
            <a:r>
              <a:rPr lang="en-US" dirty="0"/>
              <a:t> </a:t>
            </a:r>
            <a:r>
              <a:rPr lang="en-US" dirty="0" err="1"/>
              <a:t>dịch</a:t>
            </a:r>
            <a:r>
              <a:rPr lang="en-US" dirty="0"/>
              <a:t> </a:t>
            </a:r>
            <a:r>
              <a:rPr lang="en-US" dirty="0" err="1"/>
              <a:t>của</a:t>
            </a:r>
            <a:r>
              <a:rPr lang="en-US" dirty="0"/>
              <a:t> </a:t>
            </a:r>
            <a:r>
              <a:rPr lang="en-US" dirty="0" err="1"/>
              <a:t>bài</a:t>
            </a:r>
            <a:r>
              <a:rPr lang="en-US" dirty="0"/>
              <a:t> </a:t>
            </a:r>
            <a:r>
              <a:rPr lang="en-US" dirty="0" err="1"/>
              <a:t>thuyết</a:t>
            </a:r>
            <a:r>
              <a:rPr lang="en-US" dirty="0"/>
              <a:t> </a:t>
            </a:r>
            <a:r>
              <a:rPr lang="en-US" dirty="0" err="1"/>
              <a:t>trình</a:t>
            </a:r>
            <a:r>
              <a:rPr lang="en-US" dirty="0"/>
              <a:t> </a:t>
            </a:r>
            <a:r>
              <a:rPr lang="en-US" dirty="0" err="1"/>
              <a:t>này</a:t>
            </a:r>
            <a:r>
              <a:rPr lang="en-US" dirty="0"/>
              <a:t> </a:t>
            </a:r>
            <a:r>
              <a:rPr lang="en-US" dirty="0" err="1"/>
              <a:t>bằng</a:t>
            </a:r>
            <a:r>
              <a:rPr lang="en-US" dirty="0"/>
              <a:t> </a:t>
            </a:r>
            <a:r>
              <a:rPr lang="en-US" dirty="0" err="1"/>
              <a:t>ngôn</a:t>
            </a:r>
            <a:r>
              <a:rPr lang="en-US" dirty="0"/>
              <a:t> </a:t>
            </a:r>
            <a:r>
              <a:rPr lang="en-US" dirty="0" err="1"/>
              <a:t>ngữ</a:t>
            </a:r>
            <a:r>
              <a:rPr lang="en-US" dirty="0"/>
              <a:t> </a:t>
            </a:r>
            <a:r>
              <a:rPr lang="en-US" dirty="0" err="1"/>
              <a:t>của</a:t>
            </a:r>
            <a:r>
              <a:rPr lang="en-US" dirty="0"/>
              <a:t> </a:t>
            </a:r>
            <a:r>
              <a:rPr lang="en-US" dirty="0" err="1"/>
              <a:t>bạn</a:t>
            </a:r>
            <a:r>
              <a:rPr lang="en-US" dirty="0"/>
              <a:t>.</a:t>
            </a:r>
          </a:p>
          <a:p>
            <a:endParaRPr lang="en-US" dirty="0"/>
          </a:p>
        </p:txBody>
      </p:sp>
      <p:pic>
        <p:nvPicPr>
          <p:cNvPr id="6" name="Content Placeholder 6">
            <a:extLst>
              <a:ext uri="{FF2B5EF4-FFF2-40B4-BE49-F238E27FC236}">
                <a16:creationId xmlns:a16="http://schemas.microsoft.com/office/drawing/2014/main" id="{CE16A08F-E200-4378-9F89-17576EF0991C}"/>
              </a:ext>
            </a:extLst>
          </p:cNvPr>
          <p:cNvPicPr>
            <a:picLocks noChangeAspect="1"/>
          </p:cNvPicPr>
          <p:nvPr/>
        </p:nvPicPr>
        <p:blipFill>
          <a:blip r:embed="rId3"/>
          <a:stretch>
            <a:fillRect/>
          </a:stretch>
        </p:blipFill>
        <p:spPr>
          <a:xfrm>
            <a:off x="9348186" y="267224"/>
            <a:ext cx="2078577" cy="1993039"/>
          </a:xfrm>
          <a:prstGeom prst="rect">
            <a:avLst/>
          </a:prstGeom>
        </p:spPr>
      </p:pic>
      <p:sp>
        <p:nvSpPr>
          <p:cNvPr id="7" name="TextBox 6">
            <a:hlinkClick r:id="rId4"/>
            <a:extLst>
              <a:ext uri="{FF2B5EF4-FFF2-40B4-BE49-F238E27FC236}">
                <a16:creationId xmlns:a16="http://schemas.microsoft.com/office/drawing/2014/main" id="{A8CA3BF6-44FB-4C6F-B1D4-0766CA12C5B8}"/>
              </a:ext>
            </a:extLst>
          </p:cNvPr>
          <p:cNvSpPr txBox="1"/>
          <p:nvPr/>
        </p:nvSpPr>
        <p:spPr>
          <a:xfrm>
            <a:off x="838200" y="813176"/>
            <a:ext cx="4702946" cy="646331"/>
          </a:xfrm>
          <a:prstGeom prst="rect">
            <a:avLst/>
          </a:prstGeom>
          <a:noFill/>
        </p:spPr>
        <p:txBody>
          <a:bodyPr wrap="square">
            <a:spAutoFit/>
          </a:bodyPr>
          <a:lstStyle/>
          <a:p>
            <a:r>
              <a:rPr lang="en-US" dirty="0">
                <a:hlinkClick r:id="rId4"/>
              </a:rPr>
              <a:t>https://www.123ila.com/app/room/2713849</a:t>
            </a:r>
            <a:endParaRPr lang="en-US" dirty="0"/>
          </a:p>
          <a:p>
            <a:pPr algn="r"/>
            <a:r>
              <a:rPr lang="en-US" dirty="0"/>
              <a:t>ILA-2</a:t>
            </a:r>
          </a:p>
        </p:txBody>
      </p:sp>
      <p:sp>
        <p:nvSpPr>
          <p:cNvPr id="8" name="TextBox 7">
            <a:extLst>
              <a:ext uri="{FF2B5EF4-FFF2-40B4-BE49-F238E27FC236}">
                <a16:creationId xmlns:a16="http://schemas.microsoft.com/office/drawing/2014/main" id="{435755AF-EBDA-426A-87D0-5CD3A8F6937A}"/>
              </a:ext>
            </a:extLst>
          </p:cNvPr>
          <p:cNvSpPr txBox="1"/>
          <p:nvPr/>
        </p:nvSpPr>
        <p:spPr>
          <a:xfrm>
            <a:off x="10560914" y="2213045"/>
            <a:ext cx="683580" cy="276999"/>
          </a:xfrm>
          <a:prstGeom prst="rect">
            <a:avLst/>
          </a:prstGeom>
          <a:noFill/>
        </p:spPr>
        <p:txBody>
          <a:bodyPr wrap="square" rtlCol="0">
            <a:spAutoFit/>
          </a:bodyPr>
          <a:lstStyle/>
          <a:p>
            <a:pPr algn="r"/>
            <a:r>
              <a:rPr lang="en-US" sz="1200" dirty="0"/>
              <a:t>ILA-2</a:t>
            </a:r>
          </a:p>
        </p:txBody>
      </p:sp>
      <p:sp>
        <p:nvSpPr>
          <p:cNvPr id="16" name="TextBox 15">
            <a:extLst>
              <a:ext uri="{FF2B5EF4-FFF2-40B4-BE49-F238E27FC236}">
                <a16:creationId xmlns:a16="http://schemas.microsoft.com/office/drawing/2014/main" id="{45984A10-2548-4A8D-9E00-1BE41CF9728D}"/>
              </a:ext>
            </a:extLst>
          </p:cNvPr>
          <p:cNvSpPr txBox="1"/>
          <p:nvPr/>
        </p:nvSpPr>
        <p:spPr>
          <a:xfrm>
            <a:off x="722976" y="367905"/>
            <a:ext cx="4933394" cy="523220"/>
          </a:xfrm>
          <a:prstGeom prst="rect">
            <a:avLst/>
          </a:prstGeom>
          <a:noFill/>
        </p:spPr>
        <p:txBody>
          <a:bodyPr wrap="square" rtlCol="0">
            <a:spAutoFit/>
          </a:bodyPr>
          <a:lstStyle/>
          <a:p>
            <a:r>
              <a:rPr lang="en-US" sz="2800" dirty="0"/>
              <a:t>Multilingual Support</a:t>
            </a:r>
          </a:p>
        </p:txBody>
      </p:sp>
    </p:spTree>
    <p:extLst>
      <p:ext uri="{BB962C8B-B14F-4D97-AF65-F5344CB8AC3E}">
        <p14:creationId xmlns:p14="http://schemas.microsoft.com/office/powerpoint/2010/main" val="931277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a:latin typeface="Atlanta" panose="020B0502020202020204" pitchFamily="34" charset="0"/>
              </a:rPr>
              <a:t>Kindergarten is a transition year</a:t>
            </a:r>
          </a:p>
        </p:txBody>
      </p:sp>
      <p:sp>
        <p:nvSpPr>
          <p:cNvPr id="3" name="Content Placeholder 2"/>
          <p:cNvSpPr>
            <a:spLocks noGrp="1"/>
          </p:cNvSpPr>
          <p:nvPr>
            <p:ph idx="1"/>
          </p:nvPr>
        </p:nvSpPr>
        <p:spPr/>
        <p:txBody>
          <a:bodyPr/>
          <a:lstStyle/>
          <a:p>
            <a:endParaRPr lang="en-US" dirty="0"/>
          </a:p>
        </p:txBody>
      </p:sp>
      <p:sp>
        <p:nvSpPr>
          <p:cNvPr id="4" name="Right Arrow 3"/>
          <p:cNvSpPr/>
          <p:nvPr/>
        </p:nvSpPr>
        <p:spPr>
          <a:xfrm>
            <a:off x="3200400" y="2105890"/>
            <a:ext cx="7689273" cy="29648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3477492" y="2992582"/>
            <a:ext cx="2005059" cy="1203695"/>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5874328" y="2992582"/>
            <a:ext cx="1925782" cy="120369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8077199" y="2992582"/>
            <a:ext cx="1967346" cy="1203695"/>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602182" y="3134448"/>
            <a:ext cx="1755678" cy="738664"/>
          </a:xfrm>
          <a:prstGeom prst="rect">
            <a:avLst/>
          </a:prstGeom>
          <a:noFill/>
          <a:ln>
            <a:noFill/>
          </a:ln>
        </p:spPr>
        <p:txBody>
          <a:bodyPr wrap="square" rtlCol="0">
            <a:spAutoFit/>
          </a:bodyPr>
          <a:lstStyle/>
          <a:p>
            <a:pPr algn="ctr"/>
            <a:r>
              <a:rPr lang="en-US" sz="1400" dirty="0">
                <a:solidFill>
                  <a:schemeClr val="bg1"/>
                </a:solidFill>
              </a:rPr>
              <a:t>Sept-Oct</a:t>
            </a:r>
          </a:p>
          <a:p>
            <a:pPr algn="ctr"/>
            <a:r>
              <a:rPr lang="en-US" sz="1400" dirty="0">
                <a:solidFill>
                  <a:schemeClr val="bg1"/>
                </a:solidFill>
              </a:rPr>
              <a:t>Looks and feels more like preschool</a:t>
            </a:r>
          </a:p>
        </p:txBody>
      </p:sp>
      <p:sp>
        <p:nvSpPr>
          <p:cNvPr id="9" name="TextBox 8"/>
          <p:cNvSpPr txBox="1"/>
          <p:nvPr/>
        </p:nvSpPr>
        <p:spPr>
          <a:xfrm>
            <a:off x="6016722" y="3242170"/>
            <a:ext cx="1630987" cy="523220"/>
          </a:xfrm>
          <a:prstGeom prst="rect">
            <a:avLst/>
          </a:prstGeom>
          <a:noFill/>
          <a:ln>
            <a:noFill/>
          </a:ln>
        </p:spPr>
        <p:txBody>
          <a:bodyPr wrap="square" rtlCol="0">
            <a:spAutoFit/>
          </a:bodyPr>
          <a:lstStyle/>
          <a:p>
            <a:pPr algn="ctr"/>
            <a:r>
              <a:rPr lang="en-US" sz="1400" dirty="0">
                <a:solidFill>
                  <a:schemeClr val="bg1"/>
                </a:solidFill>
              </a:rPr>
              <a:t>Transition through Kindergarten</a:t>
            </a:r>
          </a:p>
        </p:txBody>
      </p:sp>
      <p:sp>
        <p:nvSpPr>
          <p:cNvPr id="10" name="TextBox 9"/>
          <p:cNvSpPr txBox="1"/>
          <p:nvPr/>
        </p:nvSpPr>
        <p:spPr>
          <a:xfrm>
            <a:off x="8191886" y="3134448"/>
            <a:ext cx="1714114" cy="738664"/>
          </a:xfrm>
          <a:prstGeom prst="rect">
            <a:avLst/>
          </a:prstGeom>
          <a:noFill/>
          <a:ln>
            <a:noFill/>
          </a:ln>
        </p:spPr>
        <p:txBody>
          <a:bodyPr wrap="square" rtlCol="0">
            <a:spAutoFit/>
          </a:bodyPr>
          <a:lstStyle/>
          <a:p>
            <a:pPr algn="ctr"/>
            <a:r>
              <a:rPr lang="en-US" sz="1400" dirty="0">
                <a:solidFill>
                  <a:schemeClr val="bg1"/>
                </a:solidFill>
              </a:rPr>
              <a:t>May/June</a:t>
            </a:r>
          </a:p>
          <a:p>
            <a:pPr algn="ctr"/>
            <a:r>
              <a:rPr lang="en-US" sz="1400" dirty="0">
                <a:solidFill>
                  <a:schemeClr val="bg1"/>
                </a:solidFill>
              </a:rPr>
              <a:t>Looks and feels more like 1</a:t>
            </a:r>
            <a:r>
              <a:rPr lang="en-US" sz="1400" baseline="30000" dirty="0">
                <a:solidFill>
                  <a:schemeClr val="bg1"/>
                </a:solidFill>
              </a:rPr>
              <a:t>st</a:t>
            </a:r>
            <a:r>
              <a:rPr lang="en-US" sz="1400" dirty="0">
                <a:solidFill>
                  <a:schemeClr val="bg1"/>
                </a:solidFill>
              </a:rPr>
              <a:t> Grade</a:t>
            </a:r>
          </a:p>
        </p:txBody>
      </p:sp>
    </p:spTree>
    <p:extLst>
      <p:ext uri="{BB962C8B-B14F-4D97-AF65-F5344CB8AC3E}">
        <p14:creationId xmlns:p14="http://schemas.microsoft.com/office/powerpoint/2010/main" val="480945952"/>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a:latin typeface="Atlanta" panose="020B0502020202020204" pitchFamily="34" charset="0"/>
              </a:rPr>
              <a:t>What can we expect at the beginning of the year?</a:t>
            </a:r>
          </a:p>
        </p:txBody>
      </p:sp>
      <p:sp>
        <p:nvSpPr>
          <p:cNvPr id="3" name="Content Placeholder 2"/>
          <p:cNvSpPr>
            <a:spLocks noGrp="1"/>
          </p:cNvSpPr>
          <p:nvPr>
            <p:ph idx="1"/>
          </p:nvPr>
        </p:nvSpPr>
        <p:spPr/>
        <p:txBody>
          <a:bodyPr/>
          <a:lstStyle/>
          <a:p>
            <a:r>
              <a:rPr lang="en-US" dirty="0">
                <a:latin typeface="Atlanta" panose="020B0502020202020204" pitchFamily="34" charset="0"/>
              </a:rPr>
              <a:t>Family Connection Meeting</a:t>
            </a:r>
          </a:p>
          <a:p>
            <a:pPr lvl="1"/>
            <a:r>
              <a:rPr lang="en-US" dirty="0">
                <a:latin typeface="Atlanta" panose="020B0502020202020204" pitchFamily="34" charset="0"/>
              </a:rPr>
              <a:t>Classroom teacher meets individually with each kindergarten family</a:t>
            </a:r>
          </a:p>
          <a:p>
            <a:r>
              <a:rPr lang="en-US" dirty="0">
                <a:latin typeface="Atlanta" panose="020B0502020202020204" pitchFamily="34" charset="0"/>
              </a:rPr>
              <a:t>Whole-Child Assessment: September/October</a:t>
            </a:r>
          </a:p>
          <a:p>
            <a:pPr lvl="1"/>
            <a:r>
              <a:rPr lang="en-US" dirty="0">
                <a:latin typeface="Atlanta" panose="020B0502020202020204" pitchFamily="34" charset="0"/>
              </a:rPr>
              <a:t>Kindergarten teacher observes children during everyday classroom activities</a:t>
            </a:r>
          </a:p>
          <a:p>
            <a:pPr lvl="1"/>
            <a:r>
              <a:rPr lang="en-US" dirty="0">
                <a:latin typeface="Atlanta" panose="020B0502020202020204" pitchFamily="34" charset="0"/>
              </a:rPr>
              <a:t>Helps teachers find out what each child knows and can do at the beginning of the year</a:t>
            </a:r>
          </a:p>
          <a:p>
            <a:pPr lvl="1"/>
            <a:r>
              <a:rPr lang="en-US" dirty="0">
                <a:latin typeface="Atlanta" panose="020B0502020202020204" pitchFamily="34" charset="0"/>
              </a:rPr>
              <a:t>Inventory taken of each child’s developing skills in six areas</a:t>
            </a:r>
          </a:p>
          <a:p>
            <a:pPr lvl="2"/>
            <a:r>
              <a:rPr lang="en-US" dirty="0">
                <a:latin typeface="Atlanta" panose="020B0502020202020204" pitchFamily="34" charset="0"/>
              </a:rPr>
              <a:t>Social-emotional</a:t>
            </a:r>
          </a:p>
          <a:p>
            <a:pPr lvl="2"/>
            <a:r>
              <a:rPr lang="en-US" dirty="0">
                <a:latin typeface="Atlanta" panose="020B0502020202020204" pitchFamily="34" charset="0"/>
              </a:rPr>
              <a:t>Physical</a:t>
            </a:r>
          </a:p>
          <a:p>
            <a:pPr lvl="2"/>
            <a:r>
              <a:rPr lang="en-US" dirty="0">
                <a:latin typeface="Atlanta" panose="020B0502020202020204" pitchFamily="34" charset="0"/>
              </a:rPr>
              <a:t>Cognitive</a:t>
            </a:r>
          </a:p>
          <a:p>
            <a:pPr lvl="2"/>
            <a:r>
              <a:rPr lang="en-US" dirty="0">
                <a:latin typeface="Atlanta" panose="020B0502020202020204" pitchFamily="34" charset="0"/>
              </a:rPr>
              <a:t>Language</a:t>
            </a:r>
          </a:p>
          <a:p>
            <a:pPr lvl="2"/>
            <a:r>
              <a:rPr lang="en-US" dirty="0">
                <a:latin typeface="Atlanta" panose="020B0502020202020204" pitchFamily="34" charset="0"/>
              </a:rPr>
              <a:t>Literacy</a:t>
            </a:r>
          </a:p>
          <a:p>
            <a:pPr lvl="2"/>
            <a:r>
              <a:rPr lang="en-US" dirty="0">
                <a:latin typeface="Atlanta" panose="020B0502020202020204" pitchFamily="34" charset="0"/>
              </a:rPr>
              <a:t>Mathematics</a:t>
            </a:r>
          </a:p>
        </p:txBody>
      </p:sp>
    </p:spTree>
    <p:extLst>
      <p:ext uri="{BB962C8B-B14F-4D97-AF65-F5344CB8AC3E}">
        <p14:creationId xmlns:p14="http://schemas.microsoft.com/office/powerpoint/2010/main" val="4245013290"/>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a:latin typeface="Atlanta" panose="020B0502020202020204" pitchFamily="34" charset="0"/>
              </a:rPr>
              <a:t>Half Day  Option</a:t>
            </a:r>
          </a:p>
        </p:txBody>
      </p:sp>
      <p:sp>
        <p:nvSpPr>
          <p:cNvPr id="3" name="Content Placeholder 2"/>
          <p:cNvSpPr>
            <a:spLocks noGrp="1"/>
          </p:cNvSpPr>
          <p:nvPr>
            <p:ph idx="1"/>
          </p:nvPr>
        </p:nvSpPr>
        <p:spPr/>
        <p:txBody>
          <a:bodyPr/>
          <a:lstStyle/>
          <a:p>
            <a:r>
              <a:rPr lang="en-US" dirty="0">
                <a:latin typeface="Atlanta" panose="020B0502020202020204" pitchFamily="34" charset="0"/>
              </a:rPr>
              <a:t>Parent may opt for half-day</a:t>
            </a:r>
          </a:p>
          <a:p>
            <a:pPr lvl="1"/>
            <a:r>
              <a:rPr lang="en-US" dirty="0">
                <a:latin typeface="Atlanta" panose="020B0502020202020204" pitchFamily="34" charset="0"/>
              </a:rPr>
              <a:t>Student will be placed in full-day classroom in the morning for 3 hours, dismissal @ 12:30</a:t>
            </a:r>
          </a:p>
          <a:p>
            <a:pPr lvl="1"/>
            <a:r>
              <a:rPr lang="en-US" dirty="0">
                <a:latin typeface="Atlanta" panose="020B0502020202020204" pitchFamily="34" charset="0"/>
              </a:rPr>
              <a:t>Transportation is provided in the morning (if busing is provided), parents must transport at the end of the half-day</a:t>
            </a:r>
          </a:p>
          <a:p>
            <a:pPr lvl="1"/>
            <a:r>
              <a:rPr lang="en-US" dirty="0">
                <a:latin typeface="Atlanta" panose="020B0502020202020204" pitchFamily="34" charset="0"/>
              </a:rPr>
              <a:t>Students miss specialist (library, music, PE) and purposeful play time in classroom</a:t>
            </a:r>
          </a:p>
          <a:p>
            <a:pPr marL="0" indent="0">
              <a:buNone/>
            </a:pPr>
            <a:endParaRPr lang="en-US" dirty="0"/>
          </a:p>
        </p:txBody>
      </p:sp>
    </p:spTree>
    <p:extLst>
      <p:ext uri="{BB962C8B-B14F-4D97-AF65-F5344CB8AC3E}">
        <p14:creationId xmlns:p14="http://schemas.microsoft.com/office/powerpoint/2010/main" val="2367275853"/>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latin typeface="Atlanta" panose="020B0502020202020204" pitchFamily="34" charset="0"/>
              </a:rPr>
              <a:t>Dual Language/</a:t>
            </a:r>
            <a:br>
              <a:rPr lang="en-US" sz="2600" dirty="0">
                <a:latin typeface="Atlanta" panose="020B0502020202020204" pitchFamily="34" charset="0"/>
              </a:rPr>
            </a:br>
            <a:r>
              <a:rPr lang="en-US" sz="2600" dirty="0">
                <a:latin typeface="Atlanta" panose="020B0502020202020204" pitchFamily="34" charset="0"/>
              </a:rPr>
              <a:t>Spanish Immersion Program</a:t>
            </a:r>
            <a:br>
              <a:rPr lang="en-US" dirty="0"/>
            </a:br>
            <a:endParaRPr lang="en-US" dirty="0"/>
          </a:p>
        </p:txBody>
      </p:sp>
      <p:sp>
        <p:nvSpPr>
          <p:cNvPr id="3" name="Content Placeholder 2"/>
          <p:cNvSpPr>
            <a:spLocks noGrp="1"/>
          </p:cNvSpPr>
          <p:nvPr>
            <p:ph idx="1"/>
          </p:nvPr>
        </p:nvSpPr>
        <p:spPr/>
        <p:txBody>
          <a:bodyPr>
            <a:noAutofit/>
          </a:bodyPr>
          <a:lstStyle/>
          <a:p>
            <a:pPr marL="0" indent="0">
              <a:buNone/>
            </a:pPr>
            <a:r>
              <a:rPr lang="en-US" sz="1600" dirty="0">
                <a:latin typeface="Atlanta" panose="020B0502020202020204" pitchFamily="34" charset="0"/>
              </a:rPr>
              <a:t>Dual Language/Spanish Immersion Program at IVE</a:t>
            </a:r>
          </a:p>
          <a:p>
            <a:pPr marL="0" indent="0">
              <a:buNone/>
            </a:pPr>
            <a:r>
              <a:rPr lang="en-US" sz="1600" dirty="0">
                <a:latin typeface="Atlanta" panose="020B0502020202020204" pitchFamily="34" charset="0"/>
              </a:rPr>
              <a:t>The goal is to balance the number of students in each class who are native English speakers with those who are native Spanish speakers.</a:t>
            </a:r>
          </a:p>
          <a:p>
            <a:pPr marL="0" indent="0">
              <a:buNone/>
            </a:pPr>
            <a:r>
              <a:rPr lang="en-US" sz="1600" dirty="0">
                <a:latin typeface="Atlanta" panose="020B0502020202020204" pitchFamily="34" charset="0"/>
              </a:rPr>
              <a:t>Fifty percent of the academic instruction will be given in English and fifty percent of the instruction in Spanish.  Students are offered the same curriculum as their peers while also having the opportunity to learn a second language.</a:t>
            </a:r>
          </a:p>
          <a:p>
            <a:pPr marL="0" indent="0">
              <a:buNone/>
            </a:pPr>
            <a:r>
              <a:rPr lang="en-US" sz="1600" dirty="0">
                <a:latin typeface="Atlanta" panose="020B0502020202020204" pitchFamily="34" charset="0"/>
              </a:rPr>
              <a:t>For more information visit: www.Issaquah.wednet.edu/academics/programs/DLIP</a:t>
            </a:r>
          </a:p>
        </p:txBody>
      </p:sp>
    </p:spTree>
    <p:extLst>
      <p:ext uri="{BB962C8B-B14F-4D97-AF65-F5344CB8AC3E}">
        <p14:creationId xmlns:p14="http://schemas.microsoft.com/office/powerpoint/2010/main" val="3064896397"/>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a:latin typeface="Atlanta" panose="020B0502020202020204" pitchFamily="34" charset="0"/>
              </a:rPr>
              <a:t>Kindergarten Assessments</a:t>
            </a:r>
            <a:br>
              <a:rPr lang="en-US" sz="2600" dirty="0">
                <a:latin typeface="Atlanta" panose="020B0502020202020204" pitchFamily="34" charset="0"/>
              </a:rPr>
            </a:br>
            <a:br>
              <a:rPr lang="en-US" sz="2600" dirty="0">
                <a:latin typeface="Atlanta" panose="020B0502020202020204" pitchFamily="34" charset="0"/>
              </a:rPr>
            </a:br>
            <a:r>
              <a:rPr lang="en-US" sz="2600" dirty="0">
                <a:solidFill>
                  <a:schemeClr val="bg1"/>
                </a:solidFill>
                <a:latin typeface="Atlanta" panose="020B0502020202020204" pitchFamily="34" charset="0"/>
              </a:rPr>
              <a:t>April ?????</a:t>
            </a:r>
          </a:p>
        </p:txBody>
      </p:sp>
      <p:sp>
        <p:nvSpPr>
          <p:cNvPr id="3" name="Content Placeholder 2"/>
          <p:cNvSpPr>
            <a:spLocks noGrp="1"/>
          </p:cNvSpPr>
          <p:nvPr>
            <p:ph idx="1"/>
          </p:nvPr>
        </p:nvSpPr>
        <p:spPr/>
        <p:txBody>
          <a:bodyPr>
            <a:normAutofit/>
          </a:bodyPr>
          <a:lstStyle/>
          <a:p>
            <a:r>
              <a:rPr lang="en-US" sz="1600" dirty="0">
                <a:latin typeface="Atlanta" panose="020B0502020202020204" pitchFamily="34" charset="0"/>
              </a:rPr>
              <a:t>Assist in making appropriate class placement</a:t>
            </a:r>
          </a:p>
          <a:p>
            <a:r>
              <a:rPr lang="en-US" sz="1600" dirty="0">
                <a:latin typeface="Atlanta" panose="020B0502020202020204" pitchFamily="34" charset="0"/>
              </a:rPr>
              <a:t>You will be sent a link to sign up once your enrollment application is completed and approved</a:t>
            </a:r>
          </a:p>
        </p:txBody>
      </p:sp>
    </p:spTree>
    <p:extLst>
      <p:ext uri="{BB962C8B-B14F-4D97-AF65-F5344CB8AC3E}">
        <p14:creationId xmlns:p14="http://schemas.microsoft.com/office/powerpoint/2010/main" val="3176224514"/>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A17B1-36E1-4A38-8766-7B63FCCD5BF8}"/>
              </a:ext>
            </a:extLst>
          </p:cNvPr>
          <p:cNvSpPr>
            <a:spLocks noGrp="1"/>
          </p:cNvSpPr>
          <p:nvPr>
            <p:ph type="title"/>
          </p:nvPr>
        </p:nvSpPr>
        <p:spPr/>
        <p:txBody>
          <a:bodyPr/>
          <a:lstStyle/>
          <a:p>
            <a:r>
              <a:rPr lang="en-US" sz="2600" dirty="0">
                <a:latin typeface="Atlanta" panose="020B0502020202020204" pitchFamily="34" charset="0"/>
              </a:rPr>
              <a:t>Family</a:t>
            </a:r>
            <a:r>
              <a:rPr lang="en-US" dirty="0"/>
              <a:t> </a:t>
            </a:r>
            <a:r>
              <a:rPr lang="en-US" sz="2600" dirty="0">
                <a:latin typeface="Atlanta" panose="020B0502020202020204" pitchFamily="34" charset="0"/>
              </a:rPr>
              <a:t>Liaison</a:t>
            </a:r>
          </a:p>
        </p:txBody>
      </p:sp>
      <p:sp>
        <p:nvSpPr>
          <p:cNvPr id="3" name="Content Placeholder 2">
            <a:extLst>
              <a:ext uri="{FF2B5EF4-FFF2-40B4-BE49-F238E27FC236}">
                <a16:creationId xmlns:a16="http://schemas.microsoft.com/office/drawing/2014/main" id="{A1BD67C5-528F-4036-93F6-B82DF23F13F5}"/>
              </a:ext>
            </a:extLst>
          </p:cNvPr>
          <p:cNvSpPr>
            <a:spLocks noGrp="1"/>
          </p:cNvSpPr>
          <p:nvPr>
            <p:ph idx="1"/>
          </p:nvPr>
        </p:nvSpPr>
        <p:spPr>
          <a:xfrm>
            <a:off x="3869268" y="864107"/>
            <a:ext cx="7315200" cy="5461191"/>
          </a:xfrm>
        </p:spPr>
        <p:txBody>
          <a:bodyPr>
            <a:normAutofit fontScale="85000" lnSpcReduction="10000"/>
          </a:bodyPr>
          <a:lstStyle/>
          <a:p>
            <a:endParaRPr lang="en-US" b="1" u="sng" dirty="0">
              <a:latin typeface="Corbel" panose="020B0503020204020204" pitchFamily="34" charset="0"/>
            </a:endParaRPr>
          </a:p>
          <a:p>
            <a:endParaRPr lang="en-US" b="1" u="sng" dirty="0">
              <a:latin typeface="Corbel" panose="020B0503020204020204" pitchFamily="34" charset="0"/>
            </a:endParaRPr>
          </a:p>
          <a:p>
            <a:r>
              <a:rPr lang="en-US" sz="1900" b="1" dirty="0">
                <a:latin typeface="Atlanta" panose="020B0502020202020204" pitchFamily="34" charset="0"/>
                <a:hlinkClick r:id="rId2"/>
              </a:rPr>
              <a:t>Liliana Medina</a:t>
            </a:r>
            <a:r>
              <a:rPr lang="en-US" sz="1900" b="1" dirty="0">
                <a:latin typeface="Atlanta" panose="020B0502020202020204" pitchFamily="34" charset="0"/>
              </a:rPr>
              <a:t> (</a:t>
            </a:r>
            <a:r>
              <a:rPr lang="en-US" sz="1900" b="1" i="1" dirty="0" err="1">
                <a:latin typeface="Atlanta" panose="020B0502020202020204" pitchFamily="34" charset="0"/>
              </a:rPr>
              <a:t>Español</a:t>
            </a:r>
            <a:r>
              <a:rPr lang="en-US" sz="1900" b="1" dirty="0">
                <a:latin typeface="Atlanta" panose="020B0502020202020204" pitchFamily="34" charset="0"/>
              </a:rPr>
              <a:t>)</a:t>
            </a:r>
            <a:br>
              <a:rPr lang="en-US" sz="1900" dirty="0">
                <a:latin typeface="Atlanta" panose="020B0502020202020204" pitchFamily="34" charset="0"/>
              </a:rPr>
            </a:br>
            <a:r>
              <a:rPr lang="en-US" sz="1900" dirty="0">
                <a:latin typeface="Atlanta" panose="020B0502020202020204" pitchFamily="34" charset="0"/>
              </a:rPr>
              <a:t>Family Partnership Liaison</a:t>
            </a:r>
          </a:p>
          <a:p>
            <a:r>
              <a:rPr lang="en-US" sz="1900" dirty="0">
                <a:latin typeface="Atlanta" panose="020B0502020202020204" pitchFamily="34" charset="0"/>
              </a:rPr>
              <a:t>Office Phone: 425-837-7141</a:t>
            </a:r>
          </a:p>
          <a:p>
            <a:r>
              <a:rPr lang="en-US" sz="1900" b="1" dirty="0">
                <a:latin typeface="Atlanta" panose="020B0502020202020204" pitchFamily="34" charset="0"/>
              </a:rPr>
              <a:t>Cell Phone: 425-651-5170</a:t>
            </a:r>
            <a:endParaRPr lang="en-US" sz="1900" dirty="0">
              <a:latin typeface="Atlanta" panose="020B0502020202020204" pitchFamily="34" charset="0"/>
            </a:endParaRPr>
          </a:p>
          <a:p>
            <a:r>
              <a:rPr lang="en-US" sz="1900" dirty="0">
                <a:latin typeface="Atlanta" panose="020B0502020202020204" pitchFamily="34" charset="0"/>
              </a:rPr>
              <a:t>Text: 425-331-9555</a:t>
            </a:r>
            <a:endParaRPr lang="en-US" sz="1900" b="1" u="sng" dirty="0">
              <a:latin typeface="Atlanta" panose="020B0502020202020204" pitchFamily="34" charset="0"/>
            </a:endParaRPr>
          </a:p>
          <a:p>
            <a:endParaRPr lang="en-US" sz="1900" b="1" u="sng" dirty="0">
              <a:latin typeface="Atlanta" panose="020B0502020202020204" pitchFamily="34" charset="0"/>
            </a:endParaRPr>
          </a:p>
          <a:p>
            <a:r>
              <a:rPr lang="en-US" sz="1900" b="1" u="sng" dirty="0">
                <a:latin typeface="Atlanta" panose="020B0502020202020204" pitchFamily="34" charset="0"/>
              </a:rPr>
              <a:t>The Family Liaison role:</a:t>
            </a:r>
            <a:endParaRPr lang="en-US" sz="1900" u="sng" dirty="0">
              <a:latin typeface="Atlanta" panose="020B0502020202020204" pitchFamily="34" charset="0"/>
            </a:endParaRPr>
          </a:p>
          <a:p>
            <a:pPr marL="342900" lvl="0" indent="-342900">
              <a:buFont typeface="Arial" panose="020B0604020202020204" pitchFamily="34" charset="0"/>
              <a:buChar char="•"/>
            </a:pPr>
            <a:r>
              <a:rPr lang="en-US" sz="1900" dirty="0">
                <a:latin typeface="Atlanta" panose="020B0502020202020204" pitchFamily="34" charset="0"/>
              </a:rPr>
              <a:t>Support families transitioning to the Issaquah School district to better understand and navigate our school system. Help with registration.</a:t>
            </a:r>
          </a:p>
          <a:p>
            <a:pPr marL="342900" lvl="0" indent="-342900">
              <a:buFont typeface="Arial" panose="020B0604020202020204" pitchFamily="34" charset="0"/>
              <a:buChar char="•"/>
            </a:pPr>
            <a:r>
              <a:rPr lang="en-US" sz="1900" dirty="0">
                <a:latin typeface="Atlanta" panose="020B0502020202020204" pitchFamily="34" charset="0"/>
              </a:rPr>
              <a:t>Serve as the bridge between staff and families. Connect families with school staff about their child’s needs and concerns. </a:t>
            </a:r>
          </a:p>
          <a:p>
            <a:pPr marL="342900" lvl="0" indent="-342900">
              <a:buFont typeface="Arial" panose="020B0604020202020204" pitchFamily="34" charset="0"/>
              <a:buChar char="•"/>
            </a:pPr>
            <a:r>
              <a:rPr lang="en-US" sz="1900" dirty="0">
                <a:latin typeface="Atlanta" panose="020B0502020202020204" pitchFamily="34" charset="0"/>
              </a:rPr>
              <a:t>Provide information regarding resources (financial, meal program, school supplies and more) available in the community to families and students.</a:t>
            </a:r>
          </a:p>
          <a:p>
            <a:pPr marL="342900" lvl="0" indent="-342900">
              <a:buFont typeface="Arial" panose="020B0604020202020204" pitchFamily="34" charset="0"/>
              <a:buChar char="•"/>
            </a:pPr>
            <a:r>
              <a:rPr lang="en-US" sz="1900" dirty="0">
                <a:latin typeface="Atlanta" panose="020B0502020202020204" pitchFamily="34" charset="0"/>
              </a:rPr>
              <a:t>Host district-wide informative events regarding school to parents throughout out the school year. </a:t>
            </a:r>
          </a:p>
          <a:p>
            <a:endParaRPr lang="en-US" dirty="0"/>
          </a:p>
        </p:txBody>
      </p:sp>
      <p:pic>
        <p:nvPicPr>
          <p:cNvPr id="4" name="Picture 3" descr="cultural-and-family-partnerships">
            <a:extLst>
              <a:ext uri="{FF2B5EF4-FFF2-40B4-BE49-F238E27FC236}">
                <a16:creationId xmlns:a16="http://schemas.microsoft.com/office/drawing/2014/main" id="{ECE10D57-BD49-485F-9675-695072E38C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171" y="1322428"/>
            <a:ext cx="1624926" cy="164514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4240233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090640-46A7-4CB9-BB9B-F6F875774995}"/>
              </a:ext>
            </a:extLst>
          </p:cNvPr>
          <p:cNvSpPr>
            <a:spLocks noGrp="1"/>
          </p:cNvSpPr>
          <p:nvPr>
            <p:ph idx="1"/>
          </p:nvPr>
        </p:nvSpPr>
        <p:spPr>
          <a:xfrm>
            <a:off x="3869268" y="864108"/>
            <a:ext cx="7749484" cy="5120640"/>
          </a:xfrm>
        </p:spPr>
        <p:txBody>
          <a:bodyPr>
            <a:normAutofit/>
          </a:bodyPr>
          <a:lstStyle/>
          <a:p>
            <a:pPr algn="l" rtl="0" fontAlgn="base"/>
            <a:r>
              <a:rPr lang="en-US" sz="1400" b="1" i="0" dirty="0">
                <a:solidFill>
                  <a:srgbClr val="000000"/>
                </a:solidFill>
                <a:effectLst/>
                <a:latin typeface="Century Gothic" panose="020B0502020202020204" pitchFamily="34" charset="0"/>
              </a:rPr>
              <a:t>When: </a:t>
            </a:r>
            <a:r>
              <a:rPr lang="en-US" sz="1400" b="0" i="0" dirty="0">
                <a:solidFill>
                  <a:srgbClr val="000000"/>
                </a:solidFill>
                <a:effectLst/>
                <a:latin typeface="Century Gothic" panose="020B0502020202020204" pitchFamily="34" charset="0"/>
              </a:rPr>
              <a:t>Wednesday, March 12, 2025, from 6:30 p.m. to 8:00 p.m. </a:t>
            </a:r>
          </a:p>
          <a:p>
            <a:pPr algn="l" rtl="0" fontAlgn="base"/>
            <a:r>
              <a:rPr lang="en-US" sz="1400" b="1" i="0" dirty="0">
                <a:solidFill>
                  <a:srgbClr val="000000"/>
                </a:solidFill>
                <a:effectLst/>
                <a:latin typeface="Century Gothic" panose="020B0502020202020204" pitchFamily="34" charset="0"/>
              </a:rPr>
              <a:t>Where: </a:t>
            </a:r>
            <a:r>
              <a:rPr lang="en-US" sz="1400" b="0" i="0" dirty="0">
                <a:solidFill>
                  <a:srgbClr val="000000"/>
                </a:solidFill>
                <a:effectLst/>
                <a:latin typeface="Century Gothic" panose="020B0502020202020204" pitchFamily="34" charset="0"/>
              </a:rPr>
              <a:t>Zoom </a:t>
            </a:r>
            <a:r>
              <a:rPr lang="en-US" sz="1400" b="0" i="0" u="sng" strike="noStrike" dirty="0">
                <a:solidFill>
                  <a:srgbClr val="0563C1"/>
                </a:solidFill>
                <a:effectLst/>
                <a:latin typeface="Century Gothic" panose="020B0502020202020204" pitchFamily="34" charset="0"/>
                <a:hlinkClick r:id="rId2"/>
              </a:rPr>
              <a:t>Register here</a:t>
            </a:r>
            <a:r>
              <a:rPr lang="en-US" sz="1400" b="0" i="0" dirty="0">
                <a:solidFill>
                  <a:srgbClr val="000000"/>
                </a:solidFill>
                <a:effectLst/>
                <a:latin typeface="Century Gothic" panose="020B0502020202020204" pitchFamily="34" charset="0"/>
              </a:rPr>
              <a:t> Presentations in English, </a:t>
            </a:r>
            <a:r>
              <a:rPr lang="ja-JP" altLang="en-US" sz="1400" b="0" i="0" dirty="0">
                <a:solidFill>
                  <a:srgbClr val="000000"/>
                </a:solidFill>
                <a:effectLst/>
                <a:latin typeface="Century Gothic" panose="020B0502020202020204" pitchFamily="34" charset="0"/>
                <a:ea typeface="DengXian" panose="02010600030101010101" pitchFamily="2" charset="-122"/>
              </a:rPr>
              <a:t>普通话</a:t>
            </a:r>
            <a:r>
              <a:rPr lang="en-US" altLang="ja-JP" sz="1400" b="0" i="0" u="sng" strike="noStrike" dirty="0">
                <a:solidFill>
                  <a:srgbClr val="000000"/>
                </a:solidFill>
                <a:effectLst/>
                <a:latin typeface="Century Gothic" panose="020B0502020202020204" pitchFamily="34" charset="0"/>
                <a:hlinkClick r:id="rId3"/>
              </a:rPr>
              <a:t>,</a:t>
            </a:r>
            <a:r>
              <a:rPr lang="ja-JP" altLang="en-US" sz="1400" b="0" i="0" dirty="0">
                <a:solidFill>
                  <a:srgbClr val="000000"/>
                </a:solidFill>
                <a:effectLst/>
                <a:latin typeface="Century Gothic" panose="020B0502020202020204" pitchFamily="34" charset="0"/>
              </a:rPr>
              <a:t> </a:t>
            </a:r>
            <a:r>
              <a:rPr lang="en-US" sz="1400" b="0" i="0" dirty="0">
                <a:solidFill>
                  <a:srgbClr val="000000"/>
                </a:solidFill>
                <a:effectLst/>
                <a:latin typeface="Century Gothic" panose="020B0502020202020204" pitchFamily="34" charset="0"/>
              </a:rPr>
              <a:t>and </a:t>
            </a:r>
            <a:r>
              <a:rPr lang="en-US" sz="1400" b="0" i="0" dirty="0" err="1">
                <a:solidFill>
                  <a:srgbClr val="000000"/>
                </a:solidFill>
                <a:effectLst/>
                <a:latin typeface="Century Gothic" panose="020B0502020202020204" pitchFamily="34" charset="0"/>
              </a:rPr>
              <a:t>Español</a:t>
            </a:r>
            <a:r>
              <a:rPr lang="en-US" sz="1400" b="0" i="0" dirty="0">
                <a:solidFill>
                  <a:srgbClr val="000000"/>
                </a:solidFill>
                <a:effectLst/>
                <a:latin typeface="Century Gothic" panose="020B0502020202020204" pitchFamily="34" charset="0"/>
              </a:rPr>
              <a:t> </a:t>
            </a:r>
          </a:p>
          <a:p>
            <a:pPr algn="l" rtl="0" fontAlgn="base"/>
            <a:r>
              <a:rPr lang="en-US" sz="1400" b="1" i="0" dirty="0">
                <a:solidFill>
                  <a:srgbClr val="000000"/>
                </a:solidFill>
                <a:effectLst/>
                <a:latin typeface="Century Gothic" panose="020B0502020202020204" pitchFamily="34" charset="0"/>
              </a:rPr>
              <a:t>Who: For families new to the US school system</a:t>
            </a:r>
            <a:r>
              <a:rPr lang="en-US" sz="1400" b="0" i="0" dirty="0">
                <a:solidFill>
                  <a:srgbClr val="000000"/>
                </a:solidFill>
                <a:effectLst/>
                <a:latin typeface="Century Gothic" panose="020B0502020202020204" pitchFamily="34" charset="0"/>
              </a:rPr>
              <a:t> of incoming ISD kindergarten students for the 2025-2026 school year.  </a:t>
            </a:r>
            <a:r>
              <a:rPr lang="en-US" sz="1400" b="0" i="0" u="sng" strike="noStrike" dirty="0">
                <a:solidFill>
                  <a:srgbClr val="0563C1"/>
                </a:solidFill>
                <a:effectLst/>
                <a:latin typeface="Century Gothic" panose="020B0502020202020204" pitchFamily="34" charset="0"/>
                <a:hlinkClick r:id="rId4"/>
              </a:rPr>
              <a:t>(isd411.org)</a:t>
            </a:r>
            <a:r>
              <a:rPr lang="en-US" sz="1400" b="0" i="0" dirty="0">
                <a:solidFill>
                  <a:srgbClr val="000000"/>
                </a:solidFill>
                <a:effectLst/>
                <a:latin typeface="Century Gothic" panose="020B0502020202020204" pitchFamily="34" charset="0"/>
              </a:rPr>
              <a:t> </a:t>
            </a:r>
          </a:p>
          <a:p>
            <a:pPr algn="l" rtl="0" fontAlgn="base"/>
            <a:r>
              <a:rPr lang="en-US" sz="1400" b="1" i="0" dirty="0">
                <a:solidFill>
                  <a:srgbClr val="000000"/>
                </a:solidFill>
                <a:effectLst/>
                <a:latin typeface="Century Gothic" panose="020B0502020202020204" pitchFamily="34" charset="0"/>
              </a:rPr>
              <a:t>What:</a:t>
            </a:r>
            <a:r>
              <a:rPr lang="en-US" sz="1400" b="0" i="0" dirty="0">
                <a:solidFill>
                  <a:srgbClr val="000000"/>
                </a:solidFill>
                <a:effectLst/>
                <a:latin typeface="Century Gothic" panose="020B0502020202020204" pitchFamily="34" charset="0"/>
              </a:rPr>
              <a:t> Information will include: </a:t>
            </a:r>
          </a:p>
          <a:p>
            <a:pPr algn="l" rtl="0" fontAlgn="base"/>
            <a:r>
              <a:rPr lang="en-US" sz="1400" b="0" i="0" dirty="0">
                <a:solidFill>
                  <a:srgbClr val="000000"/>
                </a:solidFill>
                <a:effectLst/>
                <a:latin typeface="Century Gothic" panose="020B0502020202020204" pitchFamily="34" charset="0"/>
              </a:rPr>
              <a:t>kindergarten preparedness, general school day schedule, classroom general information </a:t>
            </a:r>
          </a:p>
          <a:p>
            <a:pPr algn="l" rtl="0" fontAlgn="base"/>
            <a:r>
              <a:rPr lang="en-US" sz="1400" b="0" i="0" dirty="0">
                <a:solidFill>
                  <a:srgbClr val="000000"/>
                </a:solidFill>
                <a:effectLst/>
                <a:latin typeface="Century Gothic" panose="020B0502020202020204" pitchFamily="34" charset="0"/>
              </a:rPr>
              <a:t>transportation, immunization, on-site before and after school care program and the </a:t>
            </a:r>
          </a:p>
          <a:p>
            <a:pPr algn="l" rtl="0" fontAlgn="base"/>
            <a:r>
              <a:rPr lang="en-US" sz="1400" b="0" i="0" dirty="0">
                <a:solidFill>
                  <a:srgbClr val="000000"/>
                </a:solidFill>
                <a:effectLst/>
                <a:latin typeface="Century Gothic" panose="020B0502020202020204" pitchFamily="34" charset="0"/>
              </a:rPr>
              <a:t>differences between school systems in US vs some other countries </a:t>
            </a:r>
          </a:p>
          <a:p>
            <a:pPr algn="l" rtl="0" fontAlgn="base"/>
            <a:r>
              <a:rPr lang="en-US" sz="1400" b="0" i="0" dirty="0">
                <a:solidFill>
                  <a:srgbClr val="000000"/>
                </a:solidFill>
                <a:effectLst/>
                <a:latin typeface="Century Gothic" panose="020B0502020202020204" pitchFamily="34" charset="0"/>
              </a:rPr>
              <a:t>If you need interpretation in another language (</a:t>
            </a:r>
            <a:r>
              <a:rPr lang="ko-KR" altLang="en-US" sz="1400" b="0" i="0" dirty="0">
                <a:solidFill>
                  <a:srgbClr val="000000"/>
                </a:solidFill>
                <a:effectLst/>
                <a:latin typeface="Century Gothic" panose="020B0502020202020204" pitchFamily="34" charset="0"/>
                <a:ea typeface="Times New Roman" panose="02020603050405020304" pitchFamily="18" charset="0"/>
              </a:rPr>
              <a:t>한국어</a:t>
            </a:r>
            <a:r>
              <a:rPr lang="en-US" altLang="ko-KR" sz="1400" b="0" i="0" dirty="0">
                <a:solidFill>
                  <a:srgbClr val="000000"/>
                </a:solidFill>
                <a:effectLst/>
                <a:latin typeface="Century Gothic" panose="020B0502020202020204" pitchFamily="34" charset="0"/>
              </a:rPr>
              <a:t>, </a:t>
            </a:r>
            <a:r>
              <a:rPr lang="ja-JP" altLang="en-US" sz="1400" b="0" i="0" dirty="0">
                <a:solidFill>
                  <a:srgbClr val="000000"/>
                </a:solidFill>
                <a:effectLst/>
                <a:latin typeface="Century Gothic" panose="020B0502020202020204" pitchFamily="34" charset="0"/>
                <a:ea typeface="Times New Roman" panose="02020603050405020304" pitchFamily="18" charset="0"/>
              </a:rPr>
              <a:t>日本語</a:t>
            </a:r>
            <a:r>
              <a:rPr lang="en-US" altLang="ja-JP" sz="1400" b="0" i="0" dirty="0">
                <a:solidFill>
                  <a:srgbClr val="000000"/>
                </a:solidFill>
                <a:effectLst/>
                <a:latin typeface="Century Gothic" panose="020B0502020202020204" pitchFamily="34" charset="0"/>
              </a:rPr>
              <a:t>, </a:t>
            </a:r>
            <a:r>
              <a:rPr lang="az-Cyrl-AZ" sz="1400" b="0" i="0" dirty="0">
                <a:solidFill>
                  <a:srgbClr val="000000"/>
                </a:solidFill>
                <a:effectLst/>
                <a:latin typeface="Century Gothic" panose="020B0502020202020204" pitchFamily="34" charset="0"/>
              </a:rPr>
              <a:t>русский) </a:t>
            </a:r>
            <a:r>
              <a:rPr lang="en-US" sz="1400" b="0" i="0" dirty="0">
                <a:solidFill>
                  <a:srgbClr val="000000"/>
                </a:solidFill>
                <a:effectLst/>
                <a:latin typeface="Century Gothic" panose="020B0502020202020204" pitchFamily="34" charset="0"/>
              </a:rPr>
              <a:t>or have any questions, please contact Lorna Gilmour </a:t>
            </a:r>
            <a:r>
              <a:rPr lang="en-US" sz="1400" b="0" i="0" u="sng" strike="noStrike" dirty="0">
                <a:solidFill>
                  <a:srgbClr val="0563C1"/>
                </a:solidFill>
                <a:effectLst/>
                <a:latin typeface="Century Gothic" panose="020B0502020202020204" pitchFamily="34" charset="0"/>
                <a:hlinkClick r:id="rId5"/>
              </a:rPr>
              <a:t>gilmourl@issaquah.wednet.edu</a:t>
            </a:r>
            <a:r>
              <a:rPr lang="en-US" sz="1400" b="0" i="0" dirty="0">
                <a:solidFill>
                  <a:srgbClr val="000000"/>
                </a:solidFill>
                <a:effectLst/>
                <a:latin typeface="Century Gothic" panose="020B0502020202020204" pitchFamily="34" charset="0"/>
              </a:rPr>
              <a:t> by Monday, March 10, 2025. </a:t>
            </a:r>
          </a:p>
          <a:p>
            <a:endParaRPr lang="en-US" dirty="0"/>
          </a:p>
        </p:txBody>
      </p:sp>
      <p:pic>
        <p:nvPicPr>
          <p:cNvPr id="4" name="Picture 7" descr="cb_logo_color_350">
            <a:extLst>
              <a:ext uri="{FF2B5EF4-FFF2-40B4-BE49-F238E27FC236}">
                <a16:creationId xmlns:a16="http://schemas.microsoft.com/office/drawing/2014/main" id="{A98CF384-1E0B-4821-9941-1C504529EF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4209" y="1880105"/>
            <a:ext cx="1784902" cy="115675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 name="Picture 5" descr="Image result for kindergarten free clip art">
            <a:extLst>
              <a:ext uri="{FF2B5EF4-FFF2-40B4-BE49-F238E27FC236}">
                <a16:creationId xmlns:a16="http://schemas.microsoft.com/office/drawing/2014/main" id="{EEEAFCA8-5AE5-482A-90B5-133ED9D6313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7870" y="3335325"/>
            <a:ext cx="1457579" cy="785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6" name="Picture 5" descr="cultural-and-family-partnerships">
            <a:extLst>
              <a:ext uri="{FF2B5EF4-FFF2-40B4-BE49-F238E27FC236}">
                <a16:creationId xmlns:a16="http://schemas.microsoft.com/office/drawing/2014/main" id="{17EF4664-4837-4565-9D83-A7E945690E2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271562" y="5265725"/>
            <a:ext cx="1138054" cy="115221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7" name="Rectangle 6">
            <a:extLst>
              <a:ext uri="{FF2B5EF4-FFF2-40B4-BE49-F238E27FC236}">
                <a16:creationId xmlns:a16="http://schemas.microsoft.com/office/drawing/2014/main" id="{73C75310-87E7-4861-B7DF-86EE2748370D}"/>
              </a:ext>
            </a:extLst>
          </p:cNvPr>
          <p:cNvSpPr/>
          <p:nvPr/>
        </p:nvSpPr>
        <p:spPr>
          <a:xfrm>
            <a:off x="9897759" y="6417940"/>
            <a:ext cx="2088860" cy="276999"/>
          </a:xfrm>
          <a:prstGeom prst="rect">
            <a:avLst/>
          </a:prstGeom>
        </p:spPr>
        <p:txBody>
          <a:bodyPr wrap="square">
            <a:spAutoFit/>
          </a:bodyPr>
          <a:lstStyle/>
          <a:p>
            <a:r>
              <a:rPr lang="en-US" sz="1200" b="1" dirty="0">
                <a:latin typeface="Corbel" panose="020B0503020204020204" pitchFamily="34" charset="0"/>
                <a:ea typeface="DengXian" panose="02010600030101010101" pitchFamily="2" charset="-122"/>
                <a:cs typeface="Times New Roman" panose="02020603050405020304" pitchFamily="18" charset="0"/>
              </a:rPr>
              <a:t>Family Partnership Team</a:t>
            </a:r>
            <a:endParaRPr lang="en-US" sz="1200" dirty="0">
              <a:latin typeface="Corbel" panose="020B0503020204020204" pitchFamily="34" charset="0"/>
            </a:endParaRPr>
          </a:p>
        </p:txBody>
      </p:sp>
      <p:pic>
        <p:nvPicPr>
          <p:cNvPr id="1026" name="Picture 2">
            <a:extLst>
              <a:ext uri="{FF2B5EF4-FFF2-40B4-BE49-F238E27FC236}">
                <a16:creationId xmlns:a16="http://schemas.microsoft.com/office/drawing/2014/main" id="{43655206-9903-419E-BCAE-CFFCFA819A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21773" y="5379019"/>
            <a:ext cx="1303227" cy="1315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673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600" dirty="0">
                <a:latin typeface="Atlanta" panose="020B0502020202020204" pitchFamily="34" charset="0"/>
              </a:rPr>
              <a:t>How do I</a:t>
            </a:r>
            <a:r>
              <a:rPr lang="en-US" dirty="0"/>
              <a:t> </a:t>
            </a:r>
            <a:r>
              <a:rPr lang="en-US" sz="2600" dirty="0">
                <a:latin typeface="Atlanta" panose="020B0502020202020204" pitchFamily="34" charset="0"/>
              </a:rPr>
              <a:t>register?</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sz="1800" dirty="0">
                <a:latin typeface="Atlanta" panose="020B0502020202020204" pitchFamily="34" charset="0"/>
              </a:rPr>
              <a:t>If your child will be 5 by August 31, 2025 and you reside within the Clark attendance area:</a:t>
            </a:r>
          </a:p>
          <a:p>
            <a:pPr marL="0" indent="0">
              <a:buNone/>
            </a:pPr>
            <a:endParaRPr lang="en-US" sz="1800" dirty="0">
              <a:latin typeface="Atlanta" panose="020B0502020202020204" pitchFamily="34" charset="0"/>
            </a:endParaRPr>
          </a:p>
          <a:p>
            <a:pPr marL="0" indent="0">
              <a:buNone/>
            </a:pPr>
            <a:r>
              <a:rPr lang="en-US" sz="1800" dirty="0">
                <a:latin typeface="Atlanta" panose="020B0502020202020204" pitchFamily="34" charset="0"/>
              </a:rPr>
              <a:t>Step 1: 	Complete Online Application on ISD website including                    	required documents</a:t>
            </a:r>
          </a:p>
          <a:p>
            <a:pPr marL="0" indent="0">
              <a:buNone/>
            </a:pPr>
            <a:r>
              <a:rPr lang="en-US" sz="1800" dirty="0">
                <a:latin typeface="Atlanta" panose="020B0502020202020204" pitchFamily="34" charset="0"/>
              </a:rPr>
              <a:t>Step 2:	Complete and return the Required Forms Packet </a:t>
            </a:r>
          </a:p>
          <a:p>
            <a:pPr marL="0" indent="0">
              <a:buNone/>
            </a:pPr>
            <a:r>
              <a:rPr lang="en-US" sz="1800" dirty="0">
                <a:latin typeface="Atlanta" panose="020B0502020202020204" pitchFamily="34" charset="0"/>
              </a:rPr>
              <a:t>Step 3: 	Sign up for Kindergarten Assessment</a:t>
            </a:r>
          </a:p>
        </p:txBody>
      </p:sp>
    </p:spTree>
    <p:extLst>
      <p:ext uri="{BB962C8B-B14F-4D97-AF65-F5344CB8AC3E}">
        <p14:creationId xmlns:p14="http://schemas.microsoft.com/office/powerpoint/2010/main" val="2390672512"/>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600" dirty="0">
                <a:latin typeface="Atlanta" panose="020B0502020202020204" pitchFamily="34" charset="0"/>
              </a:rPr>
              <a:t>Required Documents</a:t>
            </a:r>
          </a:p>
        </p:txBody>
      </p:sp>
      <p:sp>
        <p:nvSpPr>
          <p:cNvPr id="3" name="Content Placeholder 2"/>
          <p:cNvSpPr>
            <a:spLocks noGrp="1"/>
          </p:cNvSpPr>
          <p:nvPr>
            <p:ph idx="1"/>
          </p:nvPr>
        </p:nvSpPr>
        <p:spPr/>
        <p:txBody>
          <a:bodyPr>
            <a:normAutofit/>
          </a:bodyPr>
          <a:lstStyle/>
          <a:p>
            <a:r>
              <a:rPr lang="en-US" sz="1800" b="1" dirty="0">
                <a:latin typeface="Atlanta" panose="020B0502020202020204" pitchFamily="34" charset="0"/>
              </a:rPr>
              <a:t>Proof of Birth Date</a:t>
            </a:r>
            <a:r>
              <a:rPr lang="en-US" sz="1800" dirty="0">
                <a:latin typeface="Atlanta" panose="020B0502020202020204" pitchFamily="34" charset="0"/>
              </a:rPr>
              <a:t>:  Birth Certificate or passport must be provided</a:t>
            </a:r>
          </a:p>
          <a:p>
            <a:r>
              <a:rPr lang="en-US" sz="1800" b="1" dirty="0">
                <a:latin typeface="Atlanta" panose="020B0502020202020204" pitchFamily="34" charset="0"/>
              </a:rPr>
              <a:t>Proof of Residency</a:t>
            </a:r>
            <a:r>
              <a:rPr lang="en-US" sz="1800" dirty="0">
                <a:latin typeface="Atlanta" panose="020B0502020202020204" pitchFamily="34" charset="0"/>
              </a:rPr>
              <a:t>:  Your signed lease or purchase agreement, </a:t>
            </a:r>
            <a:r>
              <a:rPr lang="en-US" sz="1800" b="1" dirty="0">
                <a:latin typeface="Atlanta" panose="020B0502020202020204" pitchFamily="34" charset="0"/>
              </a:rPr>
              <a:t>and</a:t>
            </a:r>
            <a:r>
              <a:rPr lang="en-US" sz="1800" dirty="0">
                <a:latin typeface="Atlanta" panose="020B0502020202020204" pitchFamily="34" charset="0"/>
              </a:rPr>
              <a:t> a utility bill no more that 30 days old.  (Utility bill must be power, gas, or cable – not cell phone)</a:t>
            </a:r>
          </a:p>
          <a:p>
            <a:r>
              <a:rPr lang="en-US" sz="1800" b="1" dirty="0">
                <a:latin typeface="Atlanta" panose="020B0502020202020204" pitchFamily="34" charset="0"/>
              </a:rPr>
              <a:t>Photo ID</a:t>
            </a:r>
            <a:r>
              <a:rPr lang="en-US" sz="1800" dirty="0">
                <a:latin typeface="Atlanta" panose="020B0502020202020204" pitchFamily="34" charset="0"/>
              </a:rPr>
              <a:t>:  The person registering the child must be the legal parent/guardian listed on the registration form.</a:t>
            </a:r>
          </a:p>
          <a:p>
            <a:r>
              <a:rPr lang="en-US" sz="1800" b="1" dirty="0">
                <a:latin typeface="Atlanta" panose="020B0502020202020204" pitchFamily="34" charset="0"/>
              </a:rPr>
              <a:t>Immunizations</a:t>
            </a:r>
            <a:r>
              <a:rPr lang="en-US" sz="1800" dirty="0">
                <a:latin typeface="Atlanta" panose="020B0502020202020204" pitchFamily="34" charset="0"/>
              </a:rPr>
              <a:t>: Medically verified immunization records.  </a:t>
            </a:r>
          </a:p>
        </p:txBody>
      </p:sp>
    </p:spTree>
    <p:extLst>
      <p:ext uri="{BB962C8B-B14F-4D97-AF65-F5344CB8AC3E}">
        <p14:creationId xmlns:p14="http://schemas.microsoft.com/office/powerpoint/2010/main" val="1378298545"/>
      </p:ext>
    </p:extLst>
  </p:cSld>
  <p:clrMapOvr>
    <a:masterClrMapping/>
  </p:clrMapOvr>
  <p:transition spd="slow">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solidFill>
                  <a:schemeClr val="bg1"/>
                </a:solidFill>
              </a:rPr>
              <a:t>Information on </a:t>
            </a:r>
            <a:r>
              <a:rPr lang="en-US" sz="4000" dirty="0">
                <a:solidFill>
                  <a:schemeClr val="tx1"/>
                </a:solidFill>
              </a:rPr>
              <a:t>Immunizations &amp; Life-Threatening Health Conditions </a:t>
            </a:r>
            <a:r>
              <a:rPr lang="en-US" sz="4000" dirty="0">
                <a:solidFill>
                  <a:schemeClr val="bg1"/>
                </a:solidFill>
              </a:rPr>
              <a:t>for Students New to the Issaquah School District and Incoming Kindergarten Students </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517920302"/>
      </p:ext>
    </p:extLst>
  </p:cSld>
  <p:clrMapOvr>
    <a:masterClrMapping/>
  </p:clrMapOvr>
  <mc:AlternateContent xmlns:mc="http://schemas.openxmlformats.org/markup-compatibility/2006" xmlns:p14="http://schemas.microsoft.com/office/powerpoint/2010/main">
    <mc:Choice Requires="p14">
      <p:transition spd="slow" p14:dur="2000" advTm="17122"/>
    </mc:Choice>
    <mc:Fallback xmlns="">
      <p:transition spd="slow" advTm="17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Medically Verified Immunization Records</a:t>
            </a:r>
            <a:br>
              <a:rPr lang="en-US" dirty="0"/>
            </a:br>
            <a:br>
              <a:rPr lang="en-US" sz="2000" dirty="0"/>
            </a:br>
            <a:endParaRPr lang="en-US" dirty="0"/>
          </a:p>
        </p:txBody>
      </p:sp>
      <p:sp>
        <p:nvSpPr>
          <p:cNvPr id="3" name="Content Placeholder 2"/>
          <p:cNvSpPr>
            <a:spLocks noGrp="1"/>
          </p:cNvSpPr>
          <p:nvPr>
            <p:ph idx="1"/>
          </p:nvPr>
        </p:nvSpPr>
        <p:spPr>
          <a:xfrm>
            <a:off x="680321" y="2033337"/>
            <a:ext cx="9613861" cy="4523874"/>
          </a:xfrm>
        </p:spPr>
        <p:txBody>
          <a:bodyPr>
            <a:normAutofit fontScale="92500" lnSpcReduction="10000"/>
          </a:bodyPr>
          <a:lstStyle/>
          <a:p>
            <a:pPr marL="0" indent="0">
              <a:buNone/>
            </a:pPr>
            <a:r>
              <a:rPr lang="en-US" sz="2400" dirty="0"/>
              <a:t>Students new to the Issaquah School District and incoming Kindergarten students need to provide a medically verified  immunization record at the time of registration. </a:t>
            </a:r>
          </a:p>
          <a:p>
            <a:pPr marL="457200" indent="-457200"/>
            <a:endParaRPr lang="en-US" sz="2400" dirty="0"/>
          </a:p>
          <a:p>
            <a:pPr marL="0" indent="0">
              <a:buNone/>
            </a:pPr>
            <a:r>
              <a:rPr lang="en-US" sz="2400" dirty="0"/>
              <a:t>A medically verified record can come directly from the </a:t>
            </a:r>
            <a:r>
              <a:rPr lang="en-US" sz="2400" b="1" dirty="0"/>
              <a:t>W</a:t>
            </a:r>
            <a:r>
              <a:rPr lang="en-US" sz="2400" dirty="0"/>
              <a:t>ashington </a:t>
            </a:r>
            <a:r>
              <a:rPr lang="en-US" sz="2400" b="1" dirty="0"/>
              <a:t>S</a:t>
            </a:r>
            <a:r>
              <a:rPr lang="en-US" sz="2400" dirty="0"/>
              <a:t>tate </a:t>
            </a:r>
            <a:r>
              <a:rPr lang="en-US" sz="2400" b="1" dirty="0"/>
              <a:t>I</a:t>
            </a:r>
            <a:r>
              <a:rPr lang="en-US" sz="2400" dirty="0"/>
              <a:t>mmunization </a:t>
            </a:r>
            <a:r>
              <a:rPr lang="en-US" sz="2400" b="1" dirty="0"/>
              <a:t>I</a:t>
            </a:r>
            <a:r>
              <a:rPr lang="en-US" sz="2400" dirty="0"/>
              <a:t>nformation </a:t>
            </a:r>
            <a:r>
              <a:rPr lang="en-US" sz="2400" b="1" dirty="0"/>
              <a:t>S</a:t>
            </a:r>
            <a:r>
              <a:rPr lang="en-US" sz="2400" dirty="0"/>
              <a:t>ystem (</a:t>
            </a:r>
            <a:r>
              <a:rPr lang="en-US" sz="2400" b="1" dirty="0"/>
              <a:t>WAIIS</a:t>
            </a:r>
            <a:r>
              <a:rPr lang="en-US" sz="2400" dirty="0"/>
              <a:t>). </a:t>
            </a:r>
          </a:p>
          <a:p>
            <a:pPr marL="0" indent="0">
              <a:buNone/>
            </a:pPr>
            <a:endParaRPr lang="en-US" sz="2400" dirty="0"/>
          </a:p>
          <a:p>
            <a:pPr marL="0" indent="0">
              <a:buNone/>
            </a:pPr>
            <a:r>
              <a:rPr lang="en-US" sz="2400" b="1" dirty="0"/>
              <a:t>The WAIIS</a:t>
            </a:r>
            <a:r>
              <a:rPr lang="en-US" sz="2400" dirty="0"/>
              <a:t> is the database for Washington State and is where medically verified immunization information is maintained. All parents have access to this site to print a validated Certificate of Immunization (</a:t>
            </a:r>
            <a:r>
              <a:rPr lang="en-US" sz="2400" b="1" dirty="0"/>
              <a:t>CIS</a:t>
            </a:r>
            <a:r>
              <a:rPr lang="en-US" sz="2400" dirty="0"/>
              <a:t>) for students.  Health Care Practitioner offices also have this information for their families.</a:t>
            </a:r>
          </a:p>
          <a:p>
            <a:endParaRPr lang="en-US" sz="2400" dirty="0"/>
          </a:p>
          <a:p>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633263880"/>
      </p:ext>
    </p:extLst>
  </p:cSld>
  <p:clrMapOvr>
    <a:masterClrMapping/>
  </p:clrMapOvr>
  <mc:AlternateContent xmlns:mc="http://schemas.openxmlformats.org/markup-compatibility/2006" xmlns:p14="http://schemas.microsoft.com/office/powerpoint/2010/main">
    <mc:Choice Requires="p14">
      <p:transition spd="slow" p14:dur="2000" advTm="37766"/>
    </mc:Choice>
    <mc:Fallback xmlns="">
      <p:transition spd="slow" advTm="37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Acceptable Immunization Documentation Includes:</a:t>
            </a:r>
          </a:p>
        </p:txBody>
      </p:sp>
      <p:sp>
        <p:nvSpPr>
          <p:cNvPr id="3" name="Content Placeholder 2"/>
          <p:cNvSpPr>
            <a:spLocks noGrp="1"/>
          </p:cNvSpPr>
          <p:nvPr>
            <p:ph sz="half" idx="1"/>
          </p:nvPr>
        </p:nvSpPr>
        <p:spPr/>
        <p:txBody>
          <a:bodyPr>
            <a:normAutofit/>
          </a:bodyPr>
          <a:lstStyle/>
          <a:p>
            <a:r>
              <a:rPr lang="en-US" sz="2400" dirty="0"/>
              <a:t>A Certificate of Immunization Status (CIS) printed from the (WAIIS) </a:t>
            </a:r>
          </a:p>
          <a:p>
            <a:pPr marL="0" indent="0">
              <a:buNone/>
            </a:pPr>
            <a:r>
              <a:rPr lang="en-US" sz="2400" dirty="0"/>
              <a:t>OR</a:t>
            </a:r>
          </a:p>
          <a:p>
            <a:r>
              <a:rPr lang="en-US" sz="2400" dirty="0"/>
              <a:t>A physical copy of the State CIS form with a healthcare provider signature. </a:t>
            </a:r>
          </a:p>
          <a:p>
            <a:pPr marL="0" indent="0">
              <a:buNone/>
            </a:pPr>
            <a:r>
              <a:rPr lang="en-US" sz="2400" dirty="0"/>
              <a:t>OR</a:t>
            </a:r>
          </a:p>
          <a:p>
            <a:pPr marL="0" indent="0">
              <a:buNone/>
            </a:pPr>
            <a:endParaRPr lang="en-US" dirty="0"/>
          </a:p>
        </p:txBody>
      </p:sp>
      <p:pic>
        <p:nvPicPr>
          <p:cNvPr id="5" name="Content Placeholder 4"/>
          <p:cNvPicPr>
            <a:picLocks noGrp="1" noChangeAspect="1"/>
          </p:cNvPicPr>
          <p:nvPr>
            <p:ph sz="half" idx="2"/>
          </p:nvPr>
        </p:nvPicPr>
        <p:blipFill>
          <a:blip r:embed="rId4"/>
          <a:stretch>
            <a:fillRect/>
          </a:stretch>
        </p:blipFill>
        <p:spPr>
          <a:xfrm>
            <a:off x="5654675" y="2464907"/>
            <a:ext cx="4395788" cy="3382337"/>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88582636"/>
      </p:ext>
    </p:extLst>
  </p:cSld>
  <p:clrMapOvr>
    <a:masterClrMapping/>
  </p:clrMapOvr>
  <mc:AlternateContent xmlns:mc="http://schemas.openxmlformats.org/markup-compatibility/2006" xmlns:p14="http://schemas.microsoft.com/office/powerpoint/2010/main">
    <mc:Choice Requires="p14">
      <p:transition spd="slow" p14:dur="2000" advTm="23191"/>
    </mc:Choice>
    <mc:Fallback xmlns="">
      <p:transition spd="slow" advTm="231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WHAT DOES ‘MEDICALLY VERIFIED’ MEAN? </a:t>
            </a:r>
          </a:p>
        </p:txBody>
      </p:sp>
      <p:sp>
        <p:nvSpPr>
          <p:cNvPr id="3" name="Content Placeholder 2"/>
          <p:cNvSpPr>
            <a:spLocks noGrp="1"/>
          </p:cNvSpPr>
          <p:nvPr>
            <p:ph idx="1"/>
          </p:nvPr>
        </p:nvSpPr>
        <p:spPr/>
        <p:txBody>
          <a:bodyPr>
            <a:normAutofit/>
          </a:bodyPr>
          <a:lstStyle/>
          <a:p>
            <a:r>
              <a:rPr lang="en-US" sz="2400" dirty="0"/>
              <a:t>A physical copy of the CIS with accompanying medical immunization records from a healthcare provider verified and signed by school staff </a:t>
            </a:r>
          </a:p>
          <a:p>
            <a:pPr marL="0" indent="0">
              <a:buNone/>
            </a:pPr>
            <a:r>
              <a:rPr lang="en-US" sz="2400" dirty="0"/>
              <a:t>OR</a:t>
            </a:r>
          </a:p>
          <a:p>
            <a:r>
              <a:rPr lang="en-US" sz="2400" dirty="0"/>
              <a:t>A CIS printed from </a:t>
            </a:r>
            <a:r>
              <a:rPr lang="en-US" sz="2400" dirty="0" err="1"/>
              <a:t>MyIR</a:t>
            </a:r>
            <a:r>
              <a:rPr lang="en-US" sz="2400" dirty="0"/>
              <a:t>.    </a:t>
            </a:r>
          </a:p>
          <a:p>
            <a:endParaRPr lang="en-US" sz="2400" dirty="0"/>
          </a:p>
          <a:p>
            <a:pPr marL="0" indent="0">
              <a:buNone/>
            </a:pPr>
            <a:r>
              <a:rPr lang="en-US" sz="2400" dirty="0"/>
              <a:t>                                </a:t>
            </a:r>
            <a:r>
              <a:rPr lang="en-US" sz="5400" dirty="0"/>
              <a:t>Wa.myir.net</a:t>
            </a:r>
          </a:p>
          <a:p>
            <a:pPr marL="0" indent="0">
              <a:buNone/>
            </a:pPr>
            <a:endParaRPr lang="en-US" sz="24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866485829"/>
      </p:ext>
    </p:extLst>
  </p:cSld>
  <p:clrMapOvr>
    <a:masterClrMapping/>
  </p:clrMapOvr>
  <mc:AlternateContent xmlns:mc="http://schemas.openxmlformats.org/markup-compatibility/2006" xmlns:p14="http://schemas.microsoft.com/office/powerpoint/2010/main">
    <mc:Choice Requires="p14">
      <p:transition spd="slow" p14:dur="2000" advTm="27786"/>
    </mc:Choice>
    <mc:Fallback xmlns="">
      <p:transition spd="slow" advTm="27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Required Immunizations for Incoming Kindergarteners</a:t>
            </a:r>
          </a:p>
        </p:txBody>
      </p:sp>
      <p:sp>
        <p:nvSpPr>
          <p:cNvPr id="3" name="Content Placeholder 2"/>
          <p:cNvSpPr>
            <a:spLocks noGrp="1"/>
          </p:cNvSpPr>
          <p:nvPr>
            <p:ph idx="1"/>
          </p:nvPr>
        </p:nvSpPr>
        <p:spPr/>
        <p:txBody>
          <a:bodyPr>
            <a:normAutofit fontScale="92500" lnSpcReduction="10000"/>
          </a:bodyPr>
          <a:lstStyle/>
          <a:p>
            <a:endParaRPr lang="en-US" dirty="0"/>
          </a:p>
          <a:p>
            <a:r>
              <a:rPr lang="en-US" sz="2300" dirty="0"/>
              <a:t>2 MMR’s (measles, mumps and rubella) given in the appropriate time frames</a:t>
            </a:r>
          </a:p>
          <a:p>
            <a:r>
              <a:rPr lang="en-US" sz="2300" dirty="0"/>
              <a:t>5 doses of </a:t>
            </a:r>
            <a:r>
              <a:rPr lang="en-US" sz="2300" dirty="0" err="1"/>
              <a:t>DTaP</a:t>
            </a:r>
            <a:r>
              <a:rPr lang="en-US" sz="2300" dirty="0"/>
              <a:t> (diphtheria, tetanus &amp; pertussis) given in the appropriate time frames</a:t>
            </a:r>
          </a:p>
          <a:p>
            <a:r>
              <a:rPr lang="en-US" sz="2300" dirty="0"/>
              <a:t>2 doses of varicella given in the appropriate time frames</a:t>
            </a:r>
          </a:p>
          <a:p>
            <a:r>
              <a:rPr lang="en-US" sz="2300" dirty="0"/>
              <a:t>4 doses of polio (IPV) given in a specific time frames</a:t>
            </a:r>
          </a:p>
          <a:p>
            <a:r>
              <a:rPr lang="en-US" sz="2300" dirty="0"/>
              <a:t>3 doses of Hepatitis B, given in the appropriate time frames</a:t>
            </a:r>
          </a:p>
          <a:p>
            <a:endParaRPr lang="en-US" sz="2300" dirty="0"/>
          </a:p>
          <a:p>
            <a:r>
              <a:rPr lang="en-US" sz="2300" u="sng" dirty="0"/>
              <a:t>At this time, vaccines against COVID-19 are not required for school attendance.</a:t>
            </a:r>
          </a:p>
          <a:p>
            <a:pPr marL="0" indent="0">
              <a:buNone/>
            </a:pPr>
            <a:endParaRPr lang="en-US" dirty="0"/>
          </a:p>
          <a:p>
            <a:endParaRPr lang="en-US" dirty="0"/>
          </a:p>
        </p:txBody>
      </p:sp>
    </p:spTree>
    <p:extLst>
      <p:ext uri="{BB962C8B-B14F-4D97-AF65-F5344CB8AC3E}">
        <p14:creationId xmlns:p14="http://schemas.microsoft.com/office/powerpoint/2010/main" val="3261118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701964"/>
            <a:ext cx="9613861" cy="1223088"/>
          </a:xfrm>
        </p:spPr>
        <p:txBody>
          <a:bodyPr>
            <a:normAutofit fontScale="90000"/>
          </a:bodyPr>
          <a:lstStyle/>
          <a:p>
            <a:r>
              <a:rPr lang="en-US" b="1" dirty="0"/>
              <a:t>30 Day Conditional Status from the First Day of Attendance no Longer in Effect.  </a:t>
            </a:r>
            <a:br>
              <a:rPr lang="en-US" b="1" dirty="0"/>
            </a:br>
            <a:endParaRPr lang="en-US" dirty="0"/>
          </a:p>
        </p:txBody>
      </p:sp>
      <p:sp>
        <p:nvSpPr>
          <p:cNvPr id="3" name="Content Placeholder 2"/>
          <p:cNvSpPr>
            <a:spLocks noGrp="1"/>
          </p:cNvSpPr>
          <p:nvPr>
            <p:ph idx="1"/>
          </p:nvPr>
        </p:nvSpPr>
        <p:spPr/>
        <p:txBody>
          <a:bodyPr>
            <a:normAutofit fontScale="92500"/>
          </a:bodyPr>
          <a:lstStyle/>
          <a:p>
            <a:pPr marL="342900" indent="-342900"/>
            <a:r>
              <a:rPr lang="en-US" sz="2600" dirty="0"/>
              <a:t>Students will need a completed CIS or </a:t>
            </a:r>
            <a:r>
              <a:rPr lang="en-US" sz="2600" b="1" dirty="0"/>
              <a:t>C</a:t>
            </a:r>
            <a:r>
              <a:rPr lang="en-US" sz="2600" dirty="0"/>
              <a:t>ertificate </a:t>
            </a:r>
            <a:r>
              <a:rPr lang="en-US" sz="2600" b="1" dirty="0"/>
              <a:t>o</a:t>
            </a:r>
            <a:r>
              <a:rPr lang="en-US" sz="2600" dirty="0"/>
              <a:t>f </a:t>
            </a:r>
            <a:r>
              <a:rPr lang="en-US" sz="2600" b="1" dirty="0"/>
              <a:t>E</a:t>
            </a:r>
            <a:r>
              <a:rPr lang="en-US" sz="2600" dirty="0"/>
              <a:t>xemption (</a:t>
            </a:r>
            <a:r>
              <a:rPr lang="en-US" sz="2600" b="1" dirty="0"/>
              <a:t>COE</a:t>
            </a:r>
            <a:r>
              <a:rPr lang="en-US" sz="2600" dirty="0"/>
              <a:t>) on file at school </a:t>
            </a:r>
            <a:r>
              <a:rPr lang="en-US" sz="2600" b="1" dirty="0"/>
              <a:t>before the first day of attendance</a:t>
            </a:r>
            <a:r>
              <a:rPr lang="en-US" sz="2600" dirty="0"/>
              <a:t>.</a:t>
            </a:r>
          </a:p>
          <a:p>
            <a:pPr marL="342900" indent="-342900"/>
            <a:endParaRPr lang="en-US" sz="2400" dirty="0"/>
          </a:p>
          <a:p>
            <a:pPr marL="342900" indent="-342900"/>
            <a:r>
              <a:rPr lang="en-US" sz="2400" dirty="0"/>
              <a:t>If students are missing doses, they will need to get </a:t>
            </a:r>
            <a:r>
              <a:rPr lang="en-US" sz="2400" b="1" dirty="0"/>
              <a:t>all the doses they are eligible</a:t>
            </a:r>
            <a:r>
              <a:rPr lang="en-US" sz="2400" dirty="0"/>
              <a:t> to receive </a:t>
            </a:r>
            <a:r>
              <a:rPr lang="en-US" sz="2400" b="1" dirty="0"/>
              <a:t>before</a:t>
            </a:r>
            <a:r>
              <a:rPr lang="en-US" sz="2400" dirty="0"/>
              <a:t> starting school.  They can then attend school in a Conditional Status until the minimum valid date of the next vaccine is reached. They then have 30 calendar days to turn in documentation of having received the dose. This continues on until all vaccines have been </a:t>
            </a:r>
            <a:r>
              <a:rPr lang="en-US" sz="2600" dirty="0"/>
              <a:t>administered and documented.  </a:t>
            </a:r>
          </a:p>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311861112"/>
      </p:ext>
    </p:extLst>
  </p:cSld>
  <p:clrMapOvr>
    <a:masterClrMapping/>
  </p:clrMapOvr>
  <mc:AlternateContent xmlns:mc="http://schemas.openxmlformats.org/markup-compatibility/2006" xmlns:p14="http://schemas.microsoft.com/office/powerpoint/2010/main">
    <mc:Choice Requires="p14">
      <p:transition spd="slow" p14:dur="2000" advTm="46793"/>
    </mc:Choice>
    <mc:Fallback xmlns="">
      <p:transition spd="slow" advTm="46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For example:</a:t>
            </a:r>
            <a:r>
              <a:rPr lang="en-US" dirty="0"/>
              <a:t>	</a:t>
            </a:r>
          </a:p>
        </p:txBody>
      </p:sp>
      <p:sp>
        <p:nvSpPr>
          <p:cNvPr id="3" name="Content Placeholder 2"/>
          <p:cNvSpPr>
            <a:spLocks noGrp="1"/>
          </p:cNvSpPr>
          <p:nvPr>
            <p:ph idx="1"/>
          </p:nvPr>
        </p:nvSpPr>
        <p:spPr/>
        <p:txBody>
          <a:bodyPr>
            <a:normAutofit/>
          </a:bodyPr>
          <a:lstStyle/>
          <a:p>
            <a:r>
              <a:rPr lang="en-US" sz="2400" dirty="0"/>
              <a:t>If a child has all their immunizations except the 2-dose MMR series, and they get dose 1 of the MMR the day before school starts and it is documented with the school that day, the child can enter school because…</a:t>
            </a:r>
          </a:p>
          <a:p>
            <a:r>
              <a:rPr lang="en-US" sz="2400" dirty="0"/>
              <a:t>Dose 2 of the MMR cannot be given until 28 days after the first dose. </a:t>
            </a:r>
          </a:p>
          <a:p>
            <a:r>
              <a:rPr lang="en-US" sz="2400" dirty="0"/>
              <a:t>Beginning on day 29 after the first dose, the child has 30 days to get MMR dose #2.   </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233575059"/>
      </p:ext>
    </p:extLst>
  </p:cSld>
  <p:clrMapOvr>
    <a:masterClrMapping/>
  </p:clrMapOvr>
  <mc:AlternateContent xmlns:mc="http://schemas.openxmlformats.org/markup-compatibility/2006" xmlns:p14="http://schemas.microsoft.com/office/powerpoint/2010/main">
    <mc:Choice Requires="p14">
      <p:transition spd="slow" p14:dur="2000" advTm="37957"/>
    </mc:Choice>
    <mc:Fallback xmlns="">
      <p:transition spd="slow" advTm="37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MY CHILD IS NOT 5 YEARS OLD YET…</a:t>
            </a:r>
          </a:p>
        </p:txBody>
      </p:sp>
      <p:sp>
        <p:nvSpPr>
          <p:cNvPr id="3" name="Content Placeholder 2"/>
          <p:cNvSpPr>
            <a:spLocks noGrp="1"/>
          </p:cNvSpPr>
          <p:nvPr>
            <p:ph sz="half" idx="1"/>
          </p:nvPr>
        </p:nvSpPr>
        <p:spPr/>
        <p:txBody>
          <a:bodyPr>
            <a:normAutofit/>
          </a:bodyPr>
          <a:lstStyle/>
          <a:p>
            <a:pPr marL="0" indent="0">
              <a:buNone/>
            </a:pPr>
            <a:endParaRPr lang="en-US" sz="2400" dirty="0"/>
          </a:p>
          <a:p>
            <a:pPr marL="0" indent="0">
              <a:buNone/>
            </a:pPr>
            <a:endParaRPr lang="en-US" sz="2400" dirty="0"/>
          </a:p>
          <a:p>
            <a:pPr marL="0" indent="0">
              <a:buNone/>
            </a:pPr>
            <a:r>
              <a:rPr lang="en-US" sz="2400" dirty="0"/>
              <a:t>Children can receive their school immunizations at age 4.  Contact your healthcare provider to schedule your appointment.  </a:t>
            </a:r>
          </a:p>
          <a:p>
            <a:endParaRPr lang="en-US" sz="2400" dirty="0"/>
          </a:p>
        </p:txBody>
      </p:sp>
      <p:pic>
        <p:nvPicPr>
          <p:cNvPr id="5" name="Content Placeholder 4" descr="Free photo: Child, Girl, Young, Happy, Smiling - Free Image on Pixabay - 463560"/>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654675" y="2690813"/>
            <a:ext cx="4395788" cy="2930525"/>
          </a:xfr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504057292"/>
      </p:ext>
    </p:extLst>
  </p:cSld>
  <p:clrMapOvr>
    <a:masterClrMapping/>
  </p:clrMapOvr>
  <mc:AlternateContent xmlns:mc="http://schemas.openxmlformats.org/markup-compatibility/2006" xmlns:p14="http://schemas.microsoft.com/office/powerpoint/2010/main">
    <mc:Choice Requires="p14">
      <p:transition spd="slow" p14:dur="2000" advTm="14329"/>
    </mc:Choice>
    <mc:Fallback xmlns="">
      <p:transition spd="slow" advTm="14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WHERE CAN I GET MY CHILD IMMUNIZED? </a:t>
            </a:r>
          </a:p>
        </p:txBody>
      </p:sp>
      <p:sp>
        <p:nvSpPr>
          <p:cNvPr id="3" name="Content Placeholder 2"/>
          <p:cNvSpPr>
            <a:spLocks noGrp="1"/>
          </p:cNvSpPr>
          <p:nvPr>
            <p:ph idx="1"/>
          </p:nvPr>
        </p:nvSpPr>
        <p:spPr/>
        <p:txBody>
          <a:bodyPr>
            <a:normAutofit fontScale="92500" lnSpcReduction="20000"/>
          </a:bodyPr>
          <a:lstStyle/>
          <a:p>
            <a:pPr marL="0" indent="0">
              <a:buNone/>
            </a:pPr>
            <a:r>
              <a:rPr lang="en-US" sz="2600" dirty="0"/>
              <a:t>Your healthcare provider</a:t>
            </a:r>
          </a:p>
          <a:p>
            <a:pPr marL="0" indent="0">
              <a:buNone/>
            </a:pPr>
            <a:r>
              <a:rPr lang="en-US" sz="2600" dirty="0"/>
              <a:t>OR</a:t>
            </a:r>
          </a:p>
          <a:p>
            <a:r>
              <a:rPr lang="en-US" sz="2600" dirty="0" err="1"/>
              <a:t>WithinReach</a:t>
            </a:r>
            <a:r>
              <a:rPr lang="en-US" sz="2600" dirty="0"/>
              <a:t>, Family Health Hotline:  800-322-2588</a:t>
            </a:r>
          </a:p>
          <a:p>
            <a:pPr marL="0" indent="0">
              <a:buNone/>
            </a:pPr>
            <a:r>
              <a:rPr lang="en-US" sz="2600" dirty="0"/>
              <a:t>      </a:t>
            </a:r>
            <a:r>
              <a:rPr lang="en-US" sz="2600" dirty="0">
                <a:hlinkClick r:id="rId4"/>
              </a:rPr>
              <a:t>http://www.withinreachwa.org/</a:t>
            </a:r>
            <a:endParaRPr lang="en-US" sz="2600" dirty="0"/>
          </a:p>
          <a:p>
            <a:pPr marL="0" indent="0">
              <a:buNone/>
            </a:pPr>
            <a:r>
              <a:rPr lang="en-US" sz="2600" dirty="0"/>
              <a:t>OR</a:t>
            </a:r>
          </a:p>
          <a:p>
            <a:pPr marL="0" indent="0">
              <a:buNone/>
            </a:pPr>
            <a:r>
              <a:rPr lang="en-US" sz="2600" dirty="0"/>
              <a:t>Community Health Access Program    206-284-0331 or 800-756-5437</a:t>
            </a:r>
          </a:p>
          <a:p>
            <a:pPr marL="0" indent="0">
              <a:buNone/>
            </a:pPr>
            <a:r>
              <a:rPr lang="en-US" sz="2600" dirty="0"/>
              <a:t> </a:t>
            </a:r>
            <a:r>
              <a:rPr lang="en-US" sz="2600" dirty="0">
                <a:hlinkClick r:id="rId5"/>
              </a:rPr>
              <a:t>https://www.kingcounty.gov/depts/health/locations/health-insurance/access-and-outreach/community-health-access-program.aspx</a:t>
            </a:r>
            <a:endParaRPr lang="en-US" sz="2600" dirty="0"/>
          </a:p>
          <a:p>
            <a:pPr marL="0" indent="0">
              <a:buNone/>
            </a:pPr>
            <a:endParaRPr lang="en-US" dirty="0"/>
          </a:p>
          <a:p>
            <a:pPr marL="0" indent="0">
              <a:buNone/>
            </a:pPr>
            <a:endParaRPr lang="en-US" dirty="0"/>
          </a:p>
          <a:p>
            <a:pPr marL="0" indent="0">
              <a:buNone/>
            </a:pPr>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680960630"/>
      </p:ext>
    </p:extLst>
  </p:cSld>
  <p:clrMapOvr>
    <a:masterClrMapping/>
  </p:clrMapOvr>
  <mc:AlternateContent xmlns:mc="http://schemas.openxmlformats.org/markup-compatibility/2006" xmlns:p14="http://schemas.microsoft.com/office/powerpoint/2010/main">
    <mc:Choice Requires="p14">
      <p:transition spd="slow" p14:dur="2000" advTm="50252"/>
    </mc:Choice>
    <mc:Fallback xmlns="">
      <p:transition spd="slow" advTm="50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321" y="637309"/>
            <a:ext cx="9613862" cy="1196857"/>
          </a:xfrm>
        </p:spPr>
        <p:txBody>
          <a:bodyPr>
            <a:normAutofit fontScale="90000"/>
          </a:bodyPr>
          <a:lstStyle/>
          <a:p>
            <a:r>
              <a:rPr lang="en-US" dirty="0"/>
              <a:t>We are moving from another state and cannot find our immunization records. Now what? </a:t>
            </a:r>
          </a:p>
        </p:txBody>
      </p:sp>
      <p:pic>
        <p:nvPicPr>
          <p:cNvPr id="7" name="Content Placeholder 6" descr="Satisfying Retirement: To Move or Stay Put: I Can't Decide"/>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103313" y="2526439"/>
            <a:ext cx="4395787" cy="3264035"/>
          </a:xfrm>
        </p:spPr>
      </p:pic>
      <p:sp>
        <p:nvSpPr>
          <p:cNvPr id="4" name="Content Placeholder 3"/>
          <p:cNvSpPr>
            <a:spLocks noGrp="1"/>
          </p:cNvSpPr>
          <p:nvPr>
            <p:ph sz="half" idx="2"/>
          </p:nvPr>
        </p:nvSpPr>
        <p:spPr>
          <a:xfrm>
            <a:off x="5654493" y="2056092"/>
            <a:ext cx="4523980" cy="4474017"/>
          </a:xfrm>
        </p:spPr>
        <p:txBody>
          <a:bodyPr>
            <a:noAutofit/>
          </a:bodyPr>
          <a:lstStyle/>
          <a:p>
            <a:r>
              <a:rPr lang="en-US" sz="2200" dirty="0"/>
              <a:t>Immunization records from another state’s immunization registry are accepted as medically verified records.  </a:t>
            </a:r>
          </a:p>
          <a:p>
            <a:pPr marL="0" indent="0">
              <a:buNone/>
            </a:pPr>
            <a:r>
              <a:rPr lang="en-US" sz="2200" dirty="0"/>
              <a:t>OR</a:t>
            </a:r>
          </a:p>
          <a:p>
            <a:pPr marL="0" indent="0">
              <a:buNone/>
            </a:pPr>
            <a:endParaRPr lang="en-US" sz="2200" dirty="0"/>
          </a:p>
          <a:p>
            <a:r>
              <a:rPr lang="en-US" sz="2200" dirty="0"/>
              <a:t>Call your provider in the state you moved from and have them send the immunization records directly to the school nurse either by fax or by </a:t>
            </a:r>
            <a:r>
              <a:rPr lang="en-US" sz="2400" dirty="0"/>
              <a:t>email.  </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142041298"/>
      </p:ext>
    </p:extLst>
  </p:cSld>
  <p:clrMapOvr>
    <a:masterClrMapping/>
  </p:clrMapOvr>
  <mc:AlternateContent xmlns:mc="http://schemas.openxmlformats.org/markup-compatibility/2006" xmlns:p14="http://schemas.microsoft.com/office/powerpoint/2010/main">
    <mc:Choice Requires="p14">
      <p:transition spd="slow" p14:dur="2000" advTm="27198"/>
    </mc:Choice>
    <mc:Fallback xmlns="">
      <p:transition spd="slow" advTm="27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6D4F8-FB3B-4AEE-B2D7-9C8293A375AC}"/>
              </a:ext>
            </a:extLst>
          </p:cNvPr>
          <p:cNvSpPr>
            <a:spLocks noGrp="1"/>
          </p:cNvSpPr>
          <p:nvPr>
            <p:ph type="title"/>
          </p:nvPr>
        </p:nvSpPr>
        <p:spPr/>
        <p:txBody>
          <a:bodyPr/>
          <a:lstStyle/>
          <a:p>
            <a:r>
              <a:rPr lang="en-US" sz="3200" dirty="0"/>
              <a:t>We are moving from another country and cannot find our child's immunization records.  What do we do? </a:t>
            </a:r>
          </a:p>
        </p:txBody>
      </p:sp>
      <p:sp>
        <p:nvSpPr>
          <p:cNvPr id="3" name="Text Placeholder 2">
            <a:extLst>
              <a:ext uri="{FF2B5EF4-FFF2-40B4-BE49-F238E27FC236}">
                <a16:creationId xmlns:a16="http://schemas.microsoft.com/office/drawing/2014/main" id="{26BE8F31-87FF-4ED8-A12A-6B7A88F60DE3}"/>
              </a:ext>
            </a:extLst>
          </p:cNvPr>
          <p:cNvSpPr>
            <a:spLocks noGrp="1"/>
          </p:cNvSpPr>
          <p:nvPr>
            <p:ph type="body" idx="1"/>
          </p:nvPr>
        </p:nvSpPr>
        <p:spPr/>
        <p:txBody>
          <a:bodyPr/>
          <a:lstStyle/>
          <a:p>
            <a:r>
              <a:rPr lang="en-US"/>
              <a:t>Different Options Available</a:t>
            </a:r>
          </a:p>
        </p:txBody>
      </p:sp>
      <p:sp>
        <p:nvSpPr>
          <p:cNvPr id="4" name="Content Placeholder 3">
            <a:extLst>
              <a:ext uri="{FF2B5EF4-FFF2-40B4-BE49-F238E27FC236}">
                <a16:creationId xmlns:a16="http://schemas.microsoft.com/office/drawing/2014/main" id="{E36F6659-0D36-4119-AE2C-A7C6ACB9FABC}"/>
              </a:ext>
            </a:extLst>
          </p:cNvPr>
          <p:cNvSpPr>
            <a:spLocks noGrp="1"/>
          </p:cNvSpPr>
          <p:nvPr>
            <p:ph sz="half" idx="2"/>
          </p:nvPr>
        </p:nvSpPr>
        <p:spPr/>
        <p:txBody>
          <a:bodyPr vert="horz" lIns="91440" tIns="45720" rIns="91440" bIns="45720" rtlCol="0" anchor="t">
            <a:normAutofit fontScale="92500"/>
          </a:bodyPr>
          <a:lstStyle/>
          <a:p>
            <a:r>
              <a:rPr lang="en-US" dirty="0"/>
              <a:t>Immunizations verified by the Immigration </a:t>
            </a:r>
            <a:r>
              <a:rPr lang="en-US" dirty="0" err="1"/>
              <a:t>Dept</a:t>
            </a:r>
            <a:r>
              <a:rPr lang="en-US" dirty="0"/>
              <a:t> are accepted</a:t>
            </a:r>
          </a:p>
          <a:p>
            <a:endParaRPr lang="en-US" dirty="0"/>
          </a:p>
          <a:p>
            <a:r>
              <a:rPr lang="en-US" dirty="0"/>
              <a:t>If possible, contact the provider in your first country via email or phone to have them send you the records</a:t>
            </a:r>
          </a:p>
          <a:p>
            <a:endParaRPr lang="en-US" dirty="0"/>
          </a:p>
          <a:p>
            <a:r>
              <a:rPr lang="en-US" dirty="0"/>
              <a:t>Get established with a provider in this country.  They can order lab titers to be drawn which will determine if your child has immunity to the different diseases.</a:t>
            </a:r>
          </a:p>
          <a:p>
            <a:endParaRPr lang="en-US" dirty="0"/>
          </a:p>
        </p:txBody>
      </p:sp>
      <p:sp>
        <p:nvSpPr>
          <p:cNvPr id="5" name="Text Placeholder 4">
            <a:extLst>
              <a:ext uri="{FF2B5EF4-FFF2-40B4-BE49-F238E27FC236}">
                <a16:creationId xmlns:a16="http://schemas.microsoft.com/office/drawing/2014/main" id="{E01F3F25-EEE9-4829-A56F-169251C2BF42}"/>
              </a:ext>
            </a:extLst>
          </p:cNvPr>
          <p:cNvSpPr>
            <a:spLocks noGrp="1"/>
          </p:cNvSpPr>
          <p:nvPr>
            <p:ph type="body" sz="quarter" idx="3"/>
          </p:nvPr>
        </p:nvSpPr>
        <p:spPr/>
        <p:txBody>
          <a:bodyPr/>
          <a:lstStyle/>
          <a:p>
            <a:endParaRPr lang="en-US" dirty="0"/>
          </a:p>
        </p:txBody>
      </p:sp>
      <p:pic>
        <p:nvPicPr>
          <p:cNvPr id="7" name="Picture 7" descr="A close up of a sign&#10;&#10;Description automatically generated">
            <a:extLst>
              <a:ext uri="{FF2B5EF4-FFF2-40B4-BE49-F238E27FC236}">
                <a16:creationId xmlns:a16="http://schemas.microsoft.com/office/drawing/2014/main" id="{D3CAC00A-420E-420C-ACBE-E872D3D5CA7E}"/>
              </a:ext>
            </a:extLst>
          </p:cNvPr>
          <p:cNvPicPr>
            <a:picLocks noGrp="1" noChangeAspect="1"/>
          </p:cNvPicPr>
          <p:nvPr>
            <p:ph sz="quarter" idx="4"/>
          </p:nvPr>
        </p:nvPicPr>
        <p:blipFill>
          <a:blip r:embed="rId4"/>
          <a:stretch>
            <a:fillRect/>
          </a:stretch>
        </p:blipFill>
        <p:spPr>
          <a:xfrm>
            <a:off x="5981795" y="2514600"/>
            <a:ext cx="3741738" cy="3741738"/>
          </a:xfr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1773891638"/>
      </p:ext>
    </p:extLst>
  </p:cSld>
  <p:clrMapOvr>
    <a:masterClrMapping/>
  </p:clrMapOvr>
  <mc:AlternateContent xmlns:mc="http://schemas.openxmlformats.org/markup-compatibility/2006" xmlns:p14="http://schemas.microsoft.com/office/powerpoint/2010/main">
    <mc:Choice Requires="p14">
      <p:transition spd="slow" p14:dur="2000" advTm="35030"/>
    </mc:Choice>
    <mc:Fallback xmlns="">
      <p:transition spd="slow" advTm="35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800" dirty="0"/>
              <a:t>CONCLUSION of IMMUNIZATION INFORMATION</a:t>
            </a:r>
          </a:p>
        </p:txBody>
      </p:sp>
      <p:sp>
        <p:nvSpPr>
          <p:cNvPr id="3" name="Content Placeholder 2"/>
          <p:cNvSpPr>
            <a:spLocks noGrp="1"/>
          </p:cNvSpPr>
          <p:nvPr>
            <p:ph idx="1"/>
          </p:nvPr>
        </p:nvSpPr>
        <p:spPr/>
        <p:txBody>
          <a:bodyPr>
            <a:normAutofit/>
          </a:bodyPr>
          <a:lstStyle/>
          <a:p>
            <a:pPr marL="0" indent="0">
              <a:buNone/>
            </a:pPr>
            <a:r>
              <a:rPr lang="en-US" sz="2400" dirty="0"/>
              <a:t>Your student may register for school, but MAY NOT attend school until provider-verified immunizations have been received and validated by the school nurse </a:t>
            </a:r>
          </a:p>
          <a:p>
            <a:pPr marL="0" indent="0">
              <a:buNone/>
            </a:pPr>
            <a:r>
              <a:rPr lang="en-US" sz="2400" dirty="0"/>
              <a:t>AND</a:t>
            </a:r>
          </a:p>
          <a:p>
            <a:pPr marL="0" indent="0">
              <a:buNone/>
            </a:pPr>
            <a:r>
              <a:rPr lang="en-US" sz="2400" dirty="0"/>
              <a:t>The child has received all immunizations they are eligible for</a:t>
            </a:r>
          </a:p>
          <a:p>
            <a:pPr marL="0" indent="0">
              <a:buNone/>
            </a:pPr>
            <a:r>
              <a:rPr lang="en-US" sz="2400" dirty="0"/>
              <a:t>OR</a:t>
            </a:r>
          </a:p>
          <a:p>
            <a:pPr marL="0" indent="0">
              <a:buNone/>
            </a:pPr>
            <a:r>
              <a:rPr lang="en-US" sz="2400" dirty="0"/>
              <a:t>There is a Certificate of Exemption on file signed by the parent AND the licensed healthcare provider.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3216736527"/>
      </p:ext>
    </p:extLst>
  </p:cSld>
  <p:clrMapOvr>
    <a:masterClrMapping/>
  </p:clrMapOvr>
  <mc:AlternateContent xmlns:mc="http://schemas.openxmlformats.org/markup-compatibility/2006" xmlns:p14="http://schemas.microsoft.com/office/powerpoint/2010/main">
    <mc:Choice Requires="p14">
      <p:transition spd="slow" p14:dur="2000" advTm="25552"/>
    </mc:Choice>
    <mc:Fallback xmlns="">
      <p:transition spd="slow" advTm="25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t>Children with Life-Threatening Health Conditions</a:t>
            </a:r>
          </a:p>
        </p:txBody>
      </p:sp>
      <p:sp>
        <p:nvSpPr>
          <p:cNvPr id="3" name="Subtitle 2"/>
          <p:cNvSpPr>
            <a:spLocks noGrp="1"/>
          </p:cNvSpPr>
          <p:nvPr>
            <p:ph type="subTitle" idx="1"/>
          </p:nvPr>
        </p:nvSpPr>
        <p:spPr/>
        <p:txBody>
          <a:bodyPr/>
          <a:lstStyle/>
          <a:p>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785474933"/>
      </p:ext>
    </p:extLst>
  </p:cSld>
  <p:clrMapOvr>
    <a:masterClrMapping/>
  </p:clrMapOvr>
  <mc:AlternateContent xmlns:mc="http://schemas.openxmlformats.org/markup-compatibility/2006" xmlns:p14="http://schemas.microsoft.com/office/powerpoint/2010/main">
    <mc:Choice Requires="p14">
      <p:transition spd="slow" p14:dur="2000" advTm="5805"/>
    </mc:Choice>
    <mc:Fallback xmlns="">
      <p:transition spd="slow" advTm="5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Life-Threatening Health Condition can be:  </a:t>
            </a:r>
          </a:p>
        </p:txBody>
      </p:sp>
      <p:sp>
        <p:nvSpPr>
          <p:cNvPr id="3" name="Content Placeholder 2"/>
          <p:cNvSpPr>
            <a:spLocks noGrp="1"/>
          </p:cNvSpPr>
          <p:nvPr>
            <p:ph idx="1"/>
          </p:nvPr>
        </p:nvSpPr>
        <p:spPr/>
        <p:txBody>
          <a:bodyPr>
            <a:normAutofit/>
          </a:bodyPr>
          <a:lstStyle/>
          <a:p>
            <a:r>
              <a:rPr lang="en-US" sz="2400" dirty="0"/>
              <a:t>A severe allergy for which an epinephrine auto injector device (</a:t>
            </a:r>
            <a:r>
              <a:rPr lang="en-US" sz="2400" dirty="0" err="1"/>
              <a:t>Epipen</a:t>
            </a:r>
            <a:r>
              <a:rPr lang="en-US" sz="2400" dirty="0"/>
              <a:t>™) has been prescribed.</a:t>
            </a:r>
          </a:p>
          <a:p>
            <a:r>
              <a:rPr lang="en-US" sz="2400" dirty="0"/>
              <a:t>Diabetes</a:t>
            </a:r>
          </a:p>
          <a:p>
            <a:r>
              <a:rPr lang="en-US" sz="2400" dirty="0"/>
              <a:t>Severe asthma</a:t>
            </a:r>
          </a:p>
          <a:p>
            <a:r>
              <a:rPr lang="en-US" sz="2400" dirty="0"/>
              <a:t>A seizure disorder</a:t>
            </a:r>
          </a:p>
          <a:p>
            <a:r>
              <a:rPr lang="en-US" sz="2400" dirty="0"/>
              <a:t>A cardiac condition</a:t>
            </a:r>
          </a:p>
          <a:p>
            <a:r>
              <a:rPr lang="en-US" sz="2400" dirty="0"/>
              <a:t>Adrenal Insufficiency</a:t>
            </a:r>
          </a:p>
          <a:p>
            <a:r>
              <a:rPr lang="en-US" sz="2400" dirty="0"/>
              <a:t>Other conditions</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2557128532"/>
      </p:ext>
    </p:extLst>
  </p:cSld>
  <p:clrMapOvr>
    <a:masterClrMapping/>
  </p:clrMapOvr>
  <mc:AlternateContent xmlns:mc="http://schemas.openxmlformats.org/markup-compatibility/2006" xmlns:p14="http://schemas.microsoft.com/office/powerpoint/2010/main">
    <mc:Choice Requires="p14">
      <p:transition spd="slow" p14:dur="2000" advTm="27073"/>
    </mc:Choice>
    <mc:Fallback xmlns="">
      <p:transition spd="slow" advTm="27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Why does the school need to know if my child has one of these conditions? </a:t>
            </a:r>
          </a:p>
        </p:txBody>
      </p:sp>
      <p:sp>
        <p:nvSpPr>
          <p:cNvPr id="3" name="Content Placeholder 2"/>
          <p:cNvSpPr>
            <a:spLocks noGrp="1"/>
          </p:cNvSpPr>
          <p:nvPr>
            <p:ph idx="1"/>
          </p:nvPr>
        </p:nvSpPr>
        <p:spPr/>
        <p:txBody>
          <a:bodyPr>
            <a:normAutofit lnSpcReduction="10000"/>
          </a:bodyPr>
          <a:lstStyle/>
          <a:p>
            <a:r>
              <a:rPr lang="en-US" sz="2400" dirty="0"/>
              <a:t>If your child has a life-threatening condition, WA state law says there must be an emergency care plan and any associated medication in place in the school building before the child attends school.  </a:t>
            </a:r>
          </a:p>
          <a:p>
            <a:r>
              <a:rPr lang="en-US" sz="2400" dirty="0"/>
              <a:t>This is to keep the student safe in the event they experience </a:t>
            </a:r>
            <a:r>
              <a:rPr lang="en-US" sz="2400"/>
              <a:t>a medical emergency </a:t>
            </a:r>
            <a:r>
              <a:rPr lang="en-US" sz="2400" dirty="0"/>
              <a:t>during the school day</a:t>
            </a:r>
            <a:r>
              <a:rPr lang="en-US" dirty="0"/>
              <a:t>. </a:t>
            </a:r>
          </a:p>
          <a:p>
            <a:pPr marL="0" indent="0">
              <a:buNone/>
            </a:pPr>
            <a:endParaRPr lang="en-US" dirty="0"/>
          </a:p>
          <a:p>
            <a:r>
              <a:rPr lang="en-US" dirty="0"/>
              <a:t> </a:t>
            </a:r>
            <a:r>
              <a:rPr lang="en-US" sz="2400" dirty="0"/>
              <a:t>If your child has a life-threatening condition, please contact the school nurse in your child’s school when you register them.  </a:t>
            </a:r>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92036383"/>
      </p:ext>
    </p:extLst>
  </p:cSld>
  <p:clrMapOvr>
    <a:masterClrMapping/>
  </p:clrMapOvr>
  <mc:AlternateContent xmlns:mc="http://schemas.openxmlformats.org/markup-compatibility/2006" xmlns:p14="http://schemas.microsoft.com/office/powerpoint/2010/main">
    <mc:Choice Requires="p14">
      <p:transition spd="slow" p14:dur="2000" advTm="42721"/>
    </mc:Choice>
    <mc:Fallback xmlns="">
      <p:transition spd="slow" advTm="427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a:t>
            </a:r>
          </a:p>
        </p:txBody>
      </p:sp>
      <p:pic>
        <p:nvPicPr>
          <p:cNvPr id="6" name="Content Placeholder 5" descr="Principal's Point of View: The Three Questions"/>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8138" y="2936081"/>
            <a:ext cx="2857500" cy="2428875"/>
          </a:xfrm>
        </p:spPr>
      </p:pic>
    </p:spTree>
    <p:extLst>
      <p:ext uri="{BB962C8B-B14F-4D97-AF65-F5344CB8AC3E}">
        <p14:creationId xmlns:p14="http://schemas.microsoft.com/office/powerpoint/2010/main" val="398351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PTA</a:t>
            </a:r>
          </a:p>
        </p:txBody>
      </p:sp>
      <p:sp>
        <p:nvSpPr>
          <p:cNvPr id="3" name="Content Placeholder 2"/>
          <p:cNvSpPr>
            <a:spLocks noGrp="1"/>
          </p:cNvSpPr>
          <p:nvPr>
            <p:ph idx="1"/>
          </p:nvPr>
        </p:nvSpPr>
        <p:spPr/>
        <p:txBody>
          <a:bodyPr/>
          <a:lstStyle/>
          <a:p>
            <a:r>
              <a:rPr lang="en-US" dirty="0">
                <a:latin typeface="Atlanta" panose="020B0502020202020204" pitchFamily="34" charset="0"/>
              </a:rPr>
              <a:t>Rachael Cox			 -  PTA President</a:t>
            </a:r>
          </a:p>
        </p:txBody>
      </p:sp>
    </p:spTree>
    <p:extLst>
      <p:ext uri="{BB962C8B-B14F-4D97-AF65-F5344CB8AC3E}">
        <p14:creationId xmlns:p14="http://schemas.microsoft.com/office/powerpoint/2010/main" val="1970425361"/>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 In The Know</a:t>
            </a:r>
          </a:p>
        </p:txBody>
      </p:sp>
      <p:sp>
        <p:nvSpPr>
          <p:cNvPr id="3" name="Content Placeholder 2"/>
          <p:cNvSpPr>
            <a:spLocks noGrp="1"/>
          </p:cNvSpPr>
          <p:nvPr>
            <p:ph idx="1"/>
          </p:nvPr>
        </p:nvSpPr>
        <p:spPr/>
        <p:txBody>
          <a:bodyPr/>
          <a:lstStyle/>
          <a:p>
            <a:r>
              <a:rPr lang="en-US" dirty="0">
                <a:latin typeface="Atlanta" panose="020B0502020202020204" pitchFamily="34" charset="0"/>
              </a:rPr>
              <a:t>Sign up for ISD weekly Bulletin</a:t>
            </a:r>
          </a:p>
          <a:p>
            <a:r>
              <a:rPr lang="en-US" dirty="0">
                <a:latin typeface="Atlanta" panose="020B0502020202020204" pitchFamily="34" charset="0"/>
              </a:rPr>
              <a:t>Sign up for Clark weekly Bulletin</a:t>
            </a:r>
          </a:p>
          <a:p>
            <a:r>
              <a:rPr lang="en-US" dirty="0" err="1">
                <a:latin typeface="Atlanta" panose="020B0502020202020204" pitchFamily="34" charset="0"/>
              </a:rPr>
              <a:t>Opt</a:t>
            </a:r>
            <a:r>
              <a:rPr lang="en-US" dirty="0">
                <a:latin typeface="Atlanta" panose="020B0502020202020204" pitchFamily="34" charset="0"/>
              </a:rPr>
              <a:t> in to receive text messages</a:t>
            </a:r>
          </a:p>
          <a:p>
            <a:endParaRPr lang="en-US" dirty="0">
              <a:latin typeface="Atlanta" panose="020B0502020202020204" pitchFamily="34" charset="0"/>
            </a:endParaRPr>
          </a:p>
          <a:p>
            <a:endParaRPr lang="en-US" dirty="0">
              <a:latin typeface="Atlanta" panose="020B0502020202020204" pitchFamily="34" charset="0"/>
            </a:endParaRPr>
          </a:p>
          <a:p>
            <a:pPr marL="0" indent="0">
              <a:buNone/>
            </a:pPr>
            <a:r>
              <a:rPr lang="en-US" dirty="0">
                <a:latin typeface="Atlanta" panose="020B0502020202020204" pitchFamily="34" charset="0"/>
              </a:rPr>
              <a:t>https://www.isd411.org/about-us/announcements/sign-up</a:t>
            </a:r>
          </a:p>
        </p:txBody>
      </p:sp>
    </p:spTree>
    <p:extLst>
      <p:ext uri="{BB962C8B-B14F-4D97-AF65-F5344CB8AC3E}">
        <p14:creationId xmlns:p14="http://schemas.microsoft.com/office/powerpoint/2010/main" val="1418055233"/>
      </p:ext>
    </p:extLst>
  </p:cSld>
  <p:clrMapOvr>
    <a:masterClrMapping/>
  </p:clrMapOvr>
  <p:transition spd="slow">
    <p:cov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6EBA5-E355-4695-9DF2-9F8765240EBE}"/>
              </a:ext>
            </a:extLst>
          </p:cNvPr>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278472935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TM03457475[[fn=Frame]]</Template>
  <TotalTime>1794</TotalTime>
  <Words>1839</Words>
  <Application>Microsoft Office PowerPoint</Application>
  <PresentationFormat>Widescreen</PresentationFormat>
  <Paragraphs>184</Paragraphs>
  <Slides>30</Slides>
  <Notes>0</Notes>
  <HiddenSlides>0</HiddenSlides>
  <MMClips>14</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Arial</vt:lpstr>
      <vt:lpstr>Atlanta</vt:lpstr>
      <vt:lpstr>Century Gothic</vt:lpstr>
      <vt:lpstr>Corbel</vt:lpstr>
      <vt:lpstr>Wingdings 2</vt:lpstr>
      <vt:lpstr>Wingdings 3</vt:lpstr>
      <vt:lpstr>Frame</vt:lpstr>
      <vt:lpstr>Ion</vt:lpstr>
      <vt:lpstr>Welcome</vt:lpstr>
      <vt:lpstr>PowerPoint Presentation</vt:lpstr>
      <vt:lpstr>Kindergarten is a transition year</vt:lpstr>
      <vt:lpstr>What can we expect at the beginning of the year?</vt:lpstr>
      <vt:lpstr>Half Day  Option</vt:lpstr>
      <vt:lpstr>Dual Language/ Spanish Immersion Program </vt:lpstr>
      <vt:lpstr>Kindergarten Assessments  April ?????</vt:lpstr>
      <vt:lpstr>Family Liaison</vt:lpstr>
      <vt:lpstr>PowerPoint Presentation</vt:lpstr>
      <vt:lpstr>How do I register?</vt:lpstr>
      <vt:lpstr>Required Documents</vt:lpstr>
      <vt:lpstr>Information on Immunizations &amp; Life-Threatening Health Conditions for Students New to the Issaquah School District and Incoming Kindergarten Students </vt:lpstr>
      <vt:lpstr>Medically Verified Immunization Records  </vt:lpstr>
      <vt:lpstr>Acceptable Immunization Documentation Includes:</vt:lpstr>
      <vt:lpstr>WHAT DOES ‘MEDICALLY VERIFIED’ MEAN? </vt:lpstr>
      <vt:lpstr>Required Immunizations for Incoming Kindergarteners</vt:lpstr>
      <vt:lpstr>30 Day Conditional Status from the First Day of Attendance no Longer in Effect.   </vt:lpstr>
      <vt:lpstr>For example: </vt:lpstr>
      <vt:lpstr>MY CHILD IS NOT 5 YEARS OLD YET…</vt:lpstr>
      <vt:lpstr>WHERE CAN I GET MY CHILD IMMUNIZED? </vt:lpstr>
      <vt:lpstr>We are moving from another state and cannot find our immunization records. Now what? </vt:lpstr>
      <vt:lpstr>We are moving from another country and cannot find our child's immunization records.  What do we do? </vt:lpstr>
      <vt:lpstr>CONCLUSION of IMMUNIZATION INFORMATION</vt:lpstr>
      <vt:lpstr>Children with Life-Threatening Health Conditions</vt:lpstr>
      <vt:lpstr>A Life-Threatening Health Condition can be:  </vt:lpstr>
      <vt:lpstr>Why does the school need to know if my child has one of these conditions? </vt:lpstr>
      <vt:lpstr>Questions? </vt:lpstr>
      <vt:lpstr>PTA</vt:lpstr>
      <vt:lpstr>Be In The Know</vt:lpstr>
      <vt:lpstr>Conclusion</vt:lpstr>
    </vt:vector>
  </TitlesOfParts>
  <Company>Issaquah School District 411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Aratani, Annette    GR - Staff</dc:creator>
  <cp:lastModifiedBy>Aratani, Annette</cp:lastModifiedBy>
  <cp:revision>107</cp:revision>
  <cp:lastPrinted>2024-01-25T21:58:19Z</cp:lastPrinted>
  <dcterms:created xsi:type="dcterms:W3CDTF">2020-01-10T21:15:12Z</dcterms:created>
  <dcterms:modified xsi:type="dcterms:W3CDTF">2025-03-05T20:24:50Z</dcterms:modified>
</cp:coreProperties>
</file>