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Default Extension="mp4" ContentType="video/mp4"/>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4.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drawings/drawing2.xml" ContentType="application/vnd.openxmlformats-officedocument.drawingml.chartshapes+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4.xml" ContentType="application/vnd.openxmlformats-officedocument.themeOverride+xml"/>
  <Override PartName="/ppt/drawings/drawing3.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2" r:id="rId1"/>
  </p:sldMasterIdLst>
  <p:notesMasterIdLst>
    <p:notesMasterId r:id="rId77"/>
  </p:notesMasterIdLst>
  <p:sldIdLst>
    <p:sldId id="378" r:id="rId2"/>
    <p:sldId id="379" r:id="rId3"/>
    <p:sldId id="380" r:id="rId4"/>
    <p:sldId id="387" r:id="rId5"/>
    <p:sldId id="389" r:id="rId6"/>
    <p:sldId id="391" r:id="rId7"/>
    <p:sldId id="388" r:id="rId8"/>
    <p:sldId id="390" r:id="rId9"/>
    <p:sldId id="381" r:id="rId10"/>
    <p:sldId id="382" r:id="rId11"/>
    <p:sldId id="383" r:id="rId12"/>
    <p:sldId id="443" r:id="rId13"/>
    <p:sldId id="384" r:id="rId14"/>
    <p:sldId id="394" r:id="rId15"/>
    <p:sldId id="395" r:id="rId16"/>
    <p:sldId id="392" r:id="rId17"/>
    <p:sldId id="393" r:id="rId18"/>
    <p:sldId id="396" r:id="rId19"/>
    <p:sldId id="397" r:id="rId20"/>
    <p:sldId id="398" r:id="rId21"/>
    <p:sldId id="399" r:id="rId22"/>
    <p:sldId id="400" r:id="rId23"/>
    <p:sldId id="401" r:id="rId24"/>
    <p:sldId id="402" r:id="rId25"/>
    <p:sldId id="403" r:id="rId26"/>
    <p:sldId id="404" r:id="rId27"/>
    <p:sldId id="405" r:id="rId28"/>
    <p:sldId id="432" r:id="rId29"/>
    <p:sldId id="415" r:id="rId30"/>
    <p:sldId id="416" r:id="rId31"/>
    <p:sldId id="412" r:id="rId32"/>
    <p:sldId id="431" r:id="rId33"/>
    <p:sldId id="426" r:id="rId34"/>
    <p:sldId id="430" r:id="rId35"/>
    <p:sldId id="429" r:id="rId36"/>
    <p:sldId id="424" r:id="rId37"/>
    <p:sldId id="385" r:id="rId38"/>
    <p:sldId id="439" r:id="rId39"/>
    <p:sldId id="440" r:id="rId40"/>
    <p:sldId id="441" r:id="rId41"/>
    <p:sldId id="442" r:id="rId42"/>
    <p:sldId id="386" r:id="rId43"/>
    <p:sldId id="256" r:id="rId44"/>
    <p:sldId id="363" r:id="rId45"/>
    <p:sldId id="364" r:id="rId46"/>
    <p:sldId id="371" r:id="rId47"/>
    <p:sldId id="372" r:id="rId48"/>
    <p:sldId id="373" r:id="rId49"/>
    <p:sldId id="374" r:id="rId50"/>
    <p:sldId id="375" r:id="rId51"/>
    <p:sldId id="376" r:id="rId52"/>
    <p:sldId id="377" r:id="rId53"/>
    <p:sldId id="366" r:id="rId54"/>
    <p:sldId id="344" r:id="rId55"/>
    <p:sldId id="406" r:id="rId56"/>
    <p:sldId id="408" r:id="rId57"/>
    <p:sldId id="409" r:id="rId58"/>
    <p:sldId id="410" r:id="rId59"/>
    <p:sldId id="414" r:id="rId60"/>
    <p:sldId id="420" r:id="rId61"/>
    <p:sldId id="417" r:id="rId62"/>
    <p:sldId id="418" r:id="rId63"/>
    <p:sldId id="419" r:id="rId64"/>
    <p:sldId id="421" r:id="rId65"/>
    <p:sldId id="422" r:id="rId66"/>
    <p:sldId id="433" r:id="rId67"/>
    <p:sldId id="423" r:id="rId68"/>
    <p:sldId id="434" r:id="rId69"/>
    <p:sldId id="435" r:id="rId70"/>
    <p:sldId id="436" r:id="rId71"/>
    <p:sldId id="437" r:id="rId72"/>
    <p:sldId id="425" r:id="rId73"/>
    <p:sldId id="407" r:id="rId74"/>
    <p:sldId id="411" r:id="rId75"/>
    <p:sldId id="438" r:id="rId7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115740"/>
    <a:srgbClr val="FF9900"/>
    <a:srgbClr val="003300"/>
    <a:srgbClr val="9933FF"/>
    <a:srgbClr val="009900"/>
    <a:srgbClr val="0099FF"/>
    <a:srgbClr val="0066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651" autoAdjust="0"/>
    <p:restoredTop sz="84560" autoAdjust="0"/>
  </p:normalViewPr>
  <p:slideViewPr>
    <p:cSldViewPr snapToGrid="0">
      <p:cViewPr varScale="1">
        <p:scale>
          <a:sx n="61" d="100"/>
          <a:sy n="61" d="100"/>
        </p:scale>
        <p:origin x="360" y="60"/>
      </p:cViewPr>
      <p:guideLst/>
    </p:cSldViewPr>
  </p:slideViewPr>
  <p:notesTextViewPr>
    <p:cViewPr>
      <p:scale>
        <a:sx n="1" d="1"/>
        <a:sy n="1" d="1"/>
      </p:scale>
      <p:origin x="0" y="0"/>
    </p:cViewPr>
  </p:notesTextViewPr>
  <p:sorterViewPr>
    <p:cViewPr>
      <p:scale>
        <a:sx n="54" d="100"/>
        <a:sy n="54" d="100"/>
      </p:scale>
      <p:origin x="0" y="-113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oleObject" Target="file:///C:\The%20XL%20Files\Strategic%20Planning\2016%20Planning%20Docs\Projection%20of%20Future%20Tax%20Rates%20with%20$70%20Mill%20-%20Smoothed.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oleObject" Target="file:///C:\The%20XL%20Files\Budget\2015%20Budget\Addl%20Charts%20for%20PPT\Debt%20Curve%20Change%20Charts.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3.xml"/><Relationship Id="rId4"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sng" strike="noStrike" kern="1200" spc="0" baseline="0">
                <a:solidFill>
                  <a:schemeClr val="tx1">
                    <a:lumMod val="65000"/>
                    <a:lumOff val="35000"/>
                  </a:schemeClr>
                </a:solidFill>
                <a:latin typeface="+mn-lt"/>
                <a:ea typeface="+mn-ea"/>
                <a:cs typeface="+mn-cs"/>
              </a:defRPr>
            </a:pPr>
            <a:r>
              <a:rPr lang="en-US" sz="1800" b="1" u="none" dirty="0"/>
              <a:t>School Property Tax Rates: </a:t>
            </a:r>
          </a:p>
          <a:p>
            <a:pPr>
              <a:defRPr sz="1800" b="1" u="sng"/>
            </a:pPr>
            <a:r>
              <a:rPr lang="en-US" sz="1800" b="1" u="none" dirty="0"/>
              <a:t>Actual 2013 to 2016  </a:t>
            </a:r>
          </a:p>
          <a:p>
            <a:pPr>
              <a:defRPr sz="1800" b="1" u="sng"/>
            </a:pPr>
            <a:r>
              <a:rPr lang="en-US" sz="1800" b="1" u="none" dirty="0">
                <a:solidFill>
                  <a:srgbClr val="0070C0"/>
                </a:solidFill>
              </a:rPr>
              <a:t>Projected 2017 to 2035</a:t>
            </a:r>
          </a:p>
        </c:rich>
      </c:tx>
      <c:overlay val="0"/>
      <c:spPr>
        <a:noFill/>
        <a:ln>
          <a:noFill/>
        </a:ln>
        <a:effectLst/>
      </c:spPr>
      <c:txPr>
        <a:bodyPr rot="0" spcFirstLastPara="1" vertOverflow="ellipsis" vert="horz" wrap="square" anchor="ctr" anchorCtr="1"/>
        <a:lstStyle/>
        <a:p>
          <a:pPr>
            <a:defRPr sz="1800" b="1" i="0" u="sng"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v>rates+'All Funds Tax Rates'!$H$9:$H$31</c:v>
          </c:tx>
          <c:spPr>
            <a:ln w="28575" cap="rnd">
              <a:solidFill>
                <a:schemeClr val="accent1"/>
              </a:solidFill>
              <a:round/>
            </a:ln>
            <a:effectLst/>
          </c:spPr>
          <c:marker>
            <c:symbol val="circle"/>
            <c:size val="5"/>
            <c:spPr>
              <a:solidFill>
                <a:schemeClr val="accent1"/>
              </a:solidFill>
              <a:ln w="9525">
                <a:solidFill>
                  <a:schemeClr val="accent1"/>
                </a:solidFill>
              </a:ln>
              <a:effectLst/>
            </c:spPr>
          </c:marker>
          <c:dPt>
            <c:idx val="0"/>
            <c:marker>
              <c:symbol val="circle"/>
              <c:size val="5"/>
              <c:spPr>
                <a:solidFill>
                  <a:schemeClr val="tx1"/>
                </a:solidFill>
                <a:ln w="9525">
                  <a:solidFill>
                    <a:schemeClr val="accent1"/>
                  </a:solidFill>
                </a:ln>
                <a:effectLst/>
              </c:spPr>
            </c:marker>
            <c:bubble3D val="0"/>
            <c:spPr>
              <a:ln w="28575" cap="rnd">
                <a:solidFill>
                  <a:schemeClr val="tx1"/>
                </a:solidFill>
                <a:round/>
              </a:ln>
              <a:effectLst/>
            </c:spPr>
          </c:dPt>
          <c:dPt>
            <c:idx val="1"/>
            <c:marker>
              <c:symbol val="circle"/>
              <c:size val="5"/>
              <c:spPr>
                <a:solidFill>
                  <a:schemeClr val="tx1"/>
                </a:solidFill>
                <a:ln w="9525">
                  <a:solidFill>
                    <a:schemeClr val="accent1"/>
                  </a:solidFill>
                </a:ln>
                <a:effectLst/>
              </c:spPr>
            </c:marker>
            <c:bubble3D val="0"/>
            <c:spPr>
              <a:ln w="28575" cap="rnd">
                <a:solidFill>
                  <a:schemeClr val="tx1"/>
                </a:solidFill>
                <a:round/>
              </a:ln>
              <a:effectLst/>
            </c:spPr>
          </c:dPt>
          <c:dPt>
            <c:idx val="2"/>
            <c:marker>
              <c:symbol val="circle"/>
              <c:size val="5"/>
              <c:spPr>
                <a:solidFill>
                  <a:schemeClr val="tx1"/>
                </a:solidFill>
                <a:ln w="9525">
                  <a:solidFill>
                    <a:schemeClr val="accent1"/>
                  </a:solidFill>
                </a:ln>
                <a:effectLst/>
              </c:spPr>
            </c:marker>
            <c:bubble3D val="0"/>
            <c:spPr>
              <a:ln w="28575" cap="rnd">
                <a:solidFill>
                  <a:schemeClr val="tx1"/>
                </a:solidFill>
                <a:round/>
              </a:ln>
              <a:effectLst/>
            </c:spPr>
          </c:dPt>
          <c:dPt>
            <c:idx val="3"/>
            <c:marker>
              <c:symbol val="circle"/>
              <c:size val="5"/>
              <c:spPr>
                <a:solidFill>
                  <a:schemeClr val="tx1"/>
                </a:solidFill>
                <a:ln w="9525">
                  <a:solidFill>
                    <a:schemeClr val="accent1"/>
                  </a:solidFill>
                </a:ln>
                <a:effectLst/>
              </c:spPr>
            </c:marker>
            <c:bubble3D val="0"/>
            <c:spPr>
              <a:ln w="28575" cap="rnd">
                <a:solidFill>
                  <a:schemeClr val="tx1"/>
                </a:solidFill>
                <a:round/>
              </a:ln>
              <a:effectLst/>
            </c:spPr>
          </c:dPt>
          <c:cat>
            <c:numRef>
              <c:f>'All Funds Tax Rates'!$A$9:$A$31</c:f>
              <c:numCache>
                <c:formatCode>General</c:formatCode>
                <c:ptCount val="23"/>
                <c:pt idx="0">
                  <c:v>2013</c:v>
                </c:pt>
                <c:pt idx="1">
                  <c:v>2014</c:v>
                </c:pt>
                <c:pt idx="2">
                  <c:v>2015</c:v>
                </c:pt>
                <c:pt idx="3">
                  <c:v>2016</c:v>
                </c:pt>
                <c:pt idx="4">
                  <c:v>2017</c:v>
                </c:pt>
                <c:pt idx="5">
                  <c:v>2018</c:v>
                </c:pt>
                <c:pt idx="6">
                  <c:v>2019</c:v>
                </c:pt>
                <c:pt idx="7">
                  <c:v>2020</c:v>
                </c:pt>
                <c:pt idx="8">
                  <c:v>2021</c:v>
                </c:pt>
                <c:pt idx="9">
                  <c:v>2022</c:v>
                </c:pt>
                <c:pt idx="10">
                  <c:v>2023</c:v>
                </c:pt>
                <c:pt idx="11">
                  <c:v>2024</c:v>
                </c:pt>
                <c:pt idx="12">
                  <c:v>2025</c:v>
                </c:pt>
                <c:pt idx="13">
                  <c:v>2026</c:v>
                </c:pt>
                <c:pt idx="14">
                  <c:v>2027</c:v>
                </c:pt>
                <c:pt idx="15">
                  <c:v>2028</c:v>
                </c:pt>
                <c:pt idx="16">
                  <c:v>2029</c:v>
                </c:pt>
                <c:pt idx="17">
                  <c:v>2030</c:v>
                </c:pt>
                <c:pt idx="18">
                  <c:v>2031</c:v>
                </c:pt>
                <c:pt idx="19">
                  <c:v>2032</c:v>
                </c:pt>
                <c:pt idx="20">
                  <c:v>2033</c:v>
                </c:pt>
                <c:pt idx="21">
                  <c:v>2034</c:v>
                </c:pt>
                <c:pt idx="22">
                  <c:v>2035</c:v>
                </c:pt>
              </c:numCache>
            </c:numRef>
          </c:cat>
          <c:val>
            <c:numRef>
              <c:f>'All Funds Tax Rates'!$H$9:$H$31</c:f>
              <c:numCache>
                <c:formatCode>_("$"* #,##0.0000_);_("$"* \(#,##0.0000\);_("$"* "-"??_);_(@_)</c:formatCode>
                <c:ptCount val="23"/>
                <c:pt idx="0">
                  <c:v>1.6086</c:v>
                </c:pt>
                <c:pt idx="1">
                  <c:v>1.5943000000000001</c:v>
                </c:pt>
                <c:pt idx="2">
                  <c:v>1.3691</c:v>
                </c:pt>
                <c:pt idx="3">
                  <c:v>1.2784999999999997</c:v>
                </c:pt>
                <c:pt idx="4">
                  <c:v>1.276</c:v>
                </c:pt>
                <c:pt idx="5">
                  <c:v>1.3</c:v>
                </c:pt>
                <c:pt idx="6">
                  <c:v>1.3</c:v>
                </c:pt>
                <c:pt idx="7">
                  <c:v>1.3</c:v>
                </c:pt>
                <c:pt idx="8">
                  <c:v>1.3</c:v>
                </c:pt>
                <c:pt idx="9">
                  <c:v>1.3</c:v>
                </c:pt>
                <c:pt idx="10">
                  <c:v>1.3</c:v>
                </c:pt>
                <c:pt idx="11">
                  <c:v>1.3038000000000001</c:v>
                </c:pt>
                <c:pt idx="12">
                  <c:v>1.2031000000000001</c:v>
                </c:pt>
                <c:pt idx="13">
                  <c:v>1.1715</c:v>
                </c:pt>
                <c:pt idx="14">
                  <c:v>1.0628</c:v>
                </c:pt>
                <c:pt idx="15">
                  <c:v>1.0246999999999999</c:v>
                </c:pt>
                <c:pt idx="16">
                  <c:v>0.86219999999999997</c:v>
                </c:pt>
                <c:pt idx="17">
                  <c:v>0.80149999999999999</c:v>
                </c:pt>
                <c:pt idx="18">
                  <c:v>0.81020000000000003</c:v>
                </c:pt>
                <c:pt idx="19">
                  <c:v>0.79530000000000001</c:v>
                </c:pt>
                <c:pt idx="20">
                  <c:v>0.7823</c:v>
                </c:pt>
                <c:pt idx="21">
                  <c:v>0.76880000000000004</c:v>
                </c:pt>
                <c:pt idx="22">
                  <c:v>0.75670000000000004</c:v>
                </c:pt>
              </c:numCache>
            </c:numRef>
          </c:val>
          <c:smooth val="0"/>
        </c:ser>
        <c:dLbls>
          <c:showLegendKey val="0"/>
          <c:showVal val="0"/>
          <c:showCatName val="0"/>
          <c:showSerName val="0"/>
          <c:showPercent val="0"/>
          <c:showBubbleSize val="0"/>
        </c:dLbls>
        <c:marker val="1"/>
        <c:smooth val="0"/>
        <c:axId val="355936704"/>
        <c:axId val="355937096"/>
      </c:lineChart>
      <c:catAx>
        <c:axId val="355936704"/>
        <c:scaling>
          <c:orientation val="minMax"/>
        </c:scaling>
        <c:delete val="0"/>
        <c:axPos val="b"/>
        <c:title>
          <c:tx>
            <c:rich>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r>
                  <a:rPr lang="en-US" sz="2000" b="1" dirty="0"/>
                  <a:t>Year</a:t>
                </a:r>
              </a:p>
            </c:rich>
          </c:tx>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355937096"/>
        <c:crosses val="autoZero"/>
        <c:auto val="1"/>
        <c:lblAlgn val="ctr"/>
        <c:lblOffset val="100"/>
        <c:noMultiLvlLbl val="0"/>
      </c:catAx>
      <c:valAx>
        <c:axId val="355937096"/>
        <c:scaling>
          <c:orientation val="minMax"/>
          <c:max val="1.7000000000000002"/>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r>
                  <a:rPr lang="en-US" sz="2000" b="1" dirty="0"/>
                  <a:t>Combined Tax</a:t>
                </a:r>
                <a:r>
                  <a:rPr lang="en-US" sz="2000" b="1" baseline="0" dirty="0"/>
                  <a:t> Rates for All Funds</a:t>
                </a:r>
                <a:endParaRPr lang="en-US" sz="2000" b="1" dirty="0"/>
              </a:p>
            </c:rich>
          </c:tx>
          <c:overlay val="0"/>
          <c:spPr>
            <a:noFill/>
            <a:ln>
              <a:noFill/>
            </a:ln>
            <a:effectLst/>
          </c:spPr>
          <c:txPr>
            <a:bodyPr rot="-540000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title>
        <c:numFmt formatCode="_(&quot;$&quot;* #,##0.0000_);_(&quot;$&quot;* \(#,##0.00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355936704"/>
        <c:crosses val="autoZero"/>
        <c:crossBetween val="between"/>
        <c:majorUnit val="0.1"/>
        <c:minorUnit val="5.000000000000001E-2"/>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userShapes r:id="rId5"/>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8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sz="2800" dirty="0">
                <a:solidFill>
                  <a:schemeClr val="tx1"/>
                </a:solidFill>
              </a:rPr>
              <a:t>Actual Tax Rates - 2013 to 2017</a:t>
            </a:r>
            <a:r>
              <a:rPr lang="en-US" sz="2800" dirty="0"/>
              <a:t>                </a:t>
            </a:r>
          </a:p>
        </c:rich>
      </c:tx>
      <c:layout>
        <c:manualLayout>
          <c:xMode val="edge"/>
          <c:yMode val="edge"/>
          <c:x val="0.22424016850834821"/>
          <c:y val="3.5185185185185187E-2"/>
        </c:manualLayout>
      </c:layout>
      <c:overlay val="0"/>
      <c:spPr>
        <a:noFill/>
        <a:ln>
          <a:noFill/>
        </a:ln>
        <a:effectLst/>
      </c:spPr>
      <c:txPr>
        <a:bodyPr rot="0" spcFirstLastPara="1" vertOverflow="ellipsis" vert="horz" wrap="square" anchor="ctr" anchorCtr="1"/>
        <a:lstStyle/>
        <a:p>
          <a:pPr>
            <a:defRPr sz="28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manualLayout>
          <c:layoutTarget val="inner"/>
          <c:xMode val="edge"/>
          <c:yMode val="edge"/>
          <c:x val="7.1291061084324814E-2"/>
          <c:y val="0.14806272129489126"/>
          <c:w val="0.91255622232242994"/>
          <c:h val="0.75871849099287481"/>
        </c:manualLayout>
      </c:layout>
      <c:barChart>
        <c:barDir val="col"/>
        <c:grouping val="stacked"/>
        <c:varyColors val="0"/>
        <c:ser>
          <c:idx val="1"/>
          <c:order val="0"/>
          <c:tx>
            <c:strRef>
              <c:f>'Chart Data'!$A$15</c:f>
              <c:strCache>
                <c:ptCount val="1"/>
                <c:pt idx="0">
                  <c:v>Debt Service Fund</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Data'!$E$15:$I$15</c:f>
              <c:numCache>
                <c:formatCode>_("$"* #,##0.0000_);_("$"* \(#,##0.0000\);_("$"* "-"????_);_(@_)</c:formatCode>
                <c:ptCount val="5"/>
                <c:pt idx="0">
                  <c:v>0.95279999999999998</c:v>
                </c:pt>
                <c:pt idx="1">
                  <c:v>0.95660000000000001</c:v>
                </c:pt>
                <c:pt idx="2">
                  <c:v>0.77400000000000002</c:v>
                </c:pt>
                <c:pt idx="3">
                  <c:v>0.71689999999999998</c:v>
                </c:pt>
                <c:pt idx="4">
                  <c:v>0.71789999999999998</c:v>
                </c:pt>
              </c:numCache>
            </c:numRef>
          </c:val>
        </c:ser>
        <c:ser>
          <c:idx val="2"/>
          <c:order val="1"/>
          <c:tx>
            <c:strRef>
              <c:f>'Chart Data'!$A$16</c:f>
              <c:strCache>
                <c:ptCount val="1"/>
                <c:pt idx="0">
                  <c:v>Pension Bond Debt Service Fund</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Data'!$E$16:$I$16</c:f>
              <c:numCache>
                <c:formatCode>_("$"* #,##0.0000_);_("$"* \(#,##0.0000\);_("$"* "-"????_);_(@_)</c:formatCode>
                <c:ptCount val="5"/>
                <c:pt idx="0">
                  <c:v>3.85E-2</c:v>
                </c:pt>
                <c:pt idx="1">
                  <c:v>3.6700000000000003E-2</c:v>
                </c:pt>
                <c:pt idx="2">
                  <c:v>2.9000000000000001E-2</c:v>
                </c:pt>
                <c:pt idx="3">
                  <c:v>2.9700000000000001E-2</c:v>
                </c:pt>
                <c:pt idx="4">
                  <c:v>2.5499999999999998E-2</c:v>
                </c:pt>
              </c:numCache>
            </c:numRef>
          </c:val>
        </c:ser>
        <c:ser>
          <c:idx val="3"/>
          <c:order val="2"/>
          <c:tx>
            <c:strRef>
              <c:f>'Chart Data'!$A$17</c:f>
              <c:strCache>
                <c:ptCount val="1"/>
                <c:pt idx="0">
                  <c:v>Capital Projects Fund</c:v>
                </c:pt>
              </c:strCache>
            </c:strRef>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Data'!$E$17:$I$17</c:f>
              <c:numCache>
                <c:formatCode>_("$"* #,##0.0000_);_("$"* \(#,##0.0000\);_("$"* "-"????_);_(@_)</c:formatCode>
                <c:ptCount val="5"/>
                <c:pt idx="0">
                  <c:v>0.19370000000000001</c:v>
                </c:pt>
                <c:pt idx="1">
                  <c:v>0.18779999999999999</c:v>
                </c:pt>
                <c:pt idx="2">
                  <c:v>0.17660000000000001</c:v>
                </c:pt>
                <c:pt idx="3">
                  <c:v>0.1694</c:v>
                </c:pt>
                <c:pt idx="4">
                  <c:v>0.16750000000000001</c:v>
                </c:pt>
              </c:numCache>
            </c:numRef>
          </c:val>
        </c:ser>
        <c:ser>
          <c:idx val="4"/>
          <c:order val="3"/>
          <c:tx>
            <c:strRef>
              <c:f>'Chart Data'!$A$18</c:f>
              <c:strCache>
                <c:ptCount val="1"/>
                <c:pt idx="0">
                  <c:v>Transportation Fund</c:v>
                </c:pt>
              </c:strCache>
            </c:strRef>
          </c:tx>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Data'!$E$18:$I$18</c:f>
              <c:numCache>
                <c:formatCode>_("$"* #,##0.0000_);_("$"* \(#,##0.0000\);_("$"* "-"????_);_(@_)</c:formatCode>
                <c:ptCount val="5"/>
                <c:pt idx="0">
                  <c:v>0.15690000000000001</c:v>
                </c:pt>
                <c:pt idx="1">
                  <c:v>0.156</c:v>
                </c:pt>
                <c:pt idx="2">
                  <c:v>0.1482</c:v>
                </c:pt>
                <c:pt idx="3">
                  <c:v>0.13769999999999999</c:v>
                </c:pt>
                <c:pt idx="4">
                  <c:v>0.13689999999999999</c:v>
                </c:pt>
              </c:numCache>
            </c:numRef>
          </c:val>
        </c:ser>
        <c:ser>
          <c:idx val="5"/>
          <c:order val="4"/>
          <c:tx>
            <c:strRef>
              <c:f>'Chart Data'!$A$19</c:f>
              <c:strCache>
                <c:ptCount val="1"/>
                <c:pt idx="0">
                  <c:v>Bus Replacement Fund</c:v>
                </c:pt>
              </c:strCache>
            </c:strRef>
          </c:tx>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Data'!$E$19:$I$19</c:f>
              <c:numCache>
                <c:formatCode>_("$"* #,##0.0000_);_("$"* \(#,##0.0000\);_("$"* "-"????_);_(@_)</c:formatCode>
                <c:ptCount val="5"/>
                <c:pt idx="0">
                  <c:v>2.92E-2</c:v>
                </c:pt>
                <c:pt idx="1">
                  <c:v>2.01E-2</c:v>
                </c:pt>
                <c:pt idx="2">
                  <c:v>1.49E-2</c:v>
                </c:pt>
                <c:pt idx="3">
                  <c:v>4.5999999999999999E-3</c:v>
                </c:pt>
                <c:pt idx="4">
                  <c:v>8.3000000000000001E-3</c:v>
                </c:pt>
              </c:numCache>
            </c:numRef>
          </c:val>
        </c:ser>
        <c:ser>
          <c:idx val="0"/>
          <c:order val="5"/>
          <c:tx>
            <c:strRef>
              <c:f>'Chart Data'!$A$14</c:f>
              <c:strCache>
                <c:ptCount val="1"/>
                <c:pt idx="0">
                  <c:v>Referendum Fund</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'Chart Data'!$E$13:$I$13</c:f>
              <c:strCache>
                <c:ptCount val="5"/>
                <c:pt idx="0">
                  <c:v>Actual 2013 Rate</c:v>
                </c:pt>
                <c:pt idx="1">
                  <c:v>Actual 2014 Rate</c:v>
                </c:pt>
                <c:pt idx="2">
                  <c:v>Actual 2015 Rate</c:v>
                </c:pt>
                <c:pt idx="3">
                  <c:v>Actual 2016</c:v>
                </c:pt>
                <c:pt idx="4">
                  <c:v>Actual 2016</c:v>
                </c:pt>
              </c:strCache>
            </c:strRef>
          </c:cat>
          <c:val>
            <c:numRef>
              <c:f>'Chart Data'!$E$14:$I$14</c:f>
              <c:numCache>
                <c:formatCode>_("$"* #,##0.0000_);_("$"* \(#,##0.0000\);_("$"* "-"????_);_(@_)</c:formatCode>
                <c:ptCount val="5"/>
                <c:pt idx="0">
                  <c:v>0.23749999999999999</c:v>
                </c:pt>
                <c:pt idx="1">
                  <c:v>0.23710000000000001</c:v>
                </c:pt>
                <c:pt idx="2">
                  <c:v>0.22639999999999999</c:v>
                </c:pt>
                <c:pt idx="3">
                  <c:v>0.22020000000000001</c:v>
                </c:pt>
                <c:pt idx="4">
                  <c:v>0.21990000000000001</c:v>
                </c:pt>
              </c:numCache>
            </c:numRef>
          </c:val>
        </c:ser>
        <c:dLbls>
          <c:showLegendKey val="0"/>
          <c:showVal val="0"/>
          <c:showCatName val="0"/>
          <c:showSerName val="0"/>
          <c:showPercent val="0"/>
          <c:showBubbleSize val="0"/>
        </c:dLbls>
        <c:gapWidth val="150"/>
        <c:overlap val="100"/>
        <c:axId val="428566784"/>
        <c:axId val="428567176"/>
      </c:barChart>
      <c:catAx>
        <c:axId val="428566784"/>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428567176"/>
        <c:crosses val="autoZero"/>
        <c:auto val="1"/>
        <c:lblAlgn val="ctr"/>
        <c:lblOffset val="100"/>
        <c:noMultiLvlLbl val="0"/>
      </c:catAx>
      <c:valAx>
        <c:axId val="428567176"/>
        <c:scaling>
          <c:orientation val="minMax"/>
          <c:max val="1.6"/>
        </c:scaling>
        <c:delete val="0"/>
        <c:axPos val="l"/>
        <c:majorGridlines>
          <c:spPr>
            <a:ln w="9525" cap="flat" cmpd="sng" algn="ctr">
              <a:solidFill>
                <a:schemeClr val="lt1">
                  <a:lumMod val="95000"/>
                  <a:alpha val="10000"/>
                </a:schemeClr>
              </a:solidFill>
              <a:round/>
            </a:ln>
            <a:effectLst/>
          </c:spPr>
        </c:majorGridlines>
        <c:numFmt formatCode="_(&quot;$&quot;* #,##0.0000_);_(&quot;$&quot;* \(#,##0.00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28566784"/>
        <c:crosses val="autoZero"/>
        <c:crossBetween val="between"/>
      </c:valAx>
      <c:spPr>
        <a:noFill/>
        <a:ln>
          <a:noFill/>
        </a:ln>
        <a:effectLst/>
      </c:spPr>
    </c:plotArea>
    <c:legend>
      <c:legendPos val="b"/>
      <c:layout>
        <c:manualLayout>
          <c:xMode val="edge"/>
          <c:yMode val="edge"/>
          <c:x val="4.4787077826725363E-3"/>
          <c:y val="0.78890274132400118"/>
          <c:w val="0.98663729809104261"/>
          <c:h val="0.19895771361913095"/>
        </c:manualLayout>
      </c:layout>
      <c:overlay val="0"/>
      <c:spPr>
        <a:solidFill>
          <a:srgbClr val="F2FEA8"/>
        </a:solidFill>
        <a:ln>
          <a:noFill/>
        </a:ln>
        <a:effectLst/>
      </c:spPr>
      <c:txPr>
        <a:bodyPr rot="0" spcFirstLastPara="1" vertOverflow="ellipsis" vert="horz" wrap="square" anchor="ctr" anchorCtr="1"/>
        <a:lstStyle/>
        <a:p>
          <a:pPr>
            <a:defRPr sz="1800" b="1" i="0" u="none" strike="noStrike" kern="1200" baseline="0">
              <a:solidFill>
                <a:sysClr val="windowText" lastClr="000000"/>
              </a:solidFill>
              <a:latin typeface="Arial Black" panose="020B0A04020102020204" pitchFamily="34" charset="0"/>
              <a:ea typeface="+mn-ea"/>
              <a:cs typeface="+mn-cs"/>
            </a:defRPr>
          </a:pPr>
          <a:endParaRPr lang="en-US"/>
        </a:p>
      </c:txPr>
    </c:legend>
    <c:plotVisOnly val="1"/>
    <c:dispBlanksAs val="gap"/>
    <c:showDLblsOverMax val="0"/>
  </c:chart>
  <c:spPr>
    <a:solidFill>
      <a:schemeClr val="accent3">
        <a:lumMod val="40000"/>
        <a:lumOff val="60000"/>
      </a:schemeClr>
    </a:solid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0"/>
      <c:hPercent val="100"/>
      <c:rotY val="0"/>
      <c:depthPercent val="100"/>
      <c:rAngAx val="0"/>
      <c:perspective val="10"/>
    </c:view3D>
    <c:floor>
      <c:thickness val="0"/>
      <c:spPr>
        <a:solidFill>
          <a:srgbClr val="C0C0C0"/>
        </a:solidFill>
        <a:ln w="3175">
          <a:solidFill>
            <a:srgbClr val="000000"/>
          </a:solidFill>
          <a:prstDash val="solid"/>
        </a:ln>
      </c:spPr>
    </c:floor>
    <c:sideWall>
      <c:thickness val="0"/>
      <c:spPr>
        <a:noFill/>
        <a:ln w="25400">
          <a:noFill/>
        </a:ln>
      </c:spPr>
    </c:sideWall>
    <c:backWall>
      <c:thickness val="0"/>
      <c:spPr>
        <a:noFill/>
        <a:ln w="25400">
          <a:noFill/>
        </a:ln>
      </c:spPr>
    </c:backWall>
    <c:plotArea>
      <c:layout>
        <c:manualLayout>
          <c:layoutTarget val="inner"/>
          <c:xMode val="edge"/>
          <c:yMode val="edge"/>
          <c:x val="0.13318534961154269"/>
          <c:y val="7.5040783034257763E-2"/>
          <c:w val="0.86681465038845973"/>
          <c:h val="0.82544861337683773"/>
        </c:manualLayout>
      </c:layout>
      <c:line3DChart>
        <c:grouping val="standard"/>
        <c:varyColors val="0"/>
        <c:dLbls>
          <c:showLegendKey val="0"/>
          <c:showVal val="0"/>
          <c:showCatName val="0"/>
          <c:showSerName val="0"/>
          <c:showPercent val="0"/>
          <c:showBubbleSize val="0"/>
        </c:dLbls>
        <c:axId val="428682352"/>
        <c:axId val="428682744"/>
        <c:axId val="434993384"/>
      </c:line3DChart>
      <c:catAx>
        <c:axId val="428682352"/>
        <c:scaling>
          <c:orientation val="minMax"/>
        </c:scaling>
        <c:delete val="1"/>
        <c:axPos val="b"/>
        <c:numFmt formatCode="General" sourceLinked="1"/>
        <c:majorTickMark val="out"/>
        <c:minorTickMark val="none"/>
        <c:tickLblPos val="low"/>
        <c:crossAx val="428682744"/>
        <c:crosses val="autoZero"/>
        <c:auto val="1"/>
        <c:lblAlgn val="ctr"/>
        <c:lblOffset val="100"/>
        <c:tickLblSkip val="1"/>
        <c:tickMarkSkip val="1"/>
        <c:noMultiLvlLbl val="1"/>
      </c:catAx>
      <c:valAx>
        <c:axId val="428682744"/>
        <c:scaling>
          <c:orientation val="minMax"/>
          <c:max val="25000000"/>
          <c:min val="0"/>
        </c:scaling>
        <c:delete val="1"/>
        <c:axPos val="l"/>
        <c:numFmt formatCode="_(&quot;$&quot;* #,##0.00_);_(&quot;$&quot;* \(#,##0.00\);_(&quot;$&quot;* &quot;-&quot;??_);_(@_)" sourceLinked="1"/>
        <c:majorTickMark val="out"/>
        <c:minorTickMark val="none"/>
        <c:tickLblPos val="nextTo"/>
        <c:crossAx val="428682352"/>
        <c:crosses val="autoZero"/>
        <c:crossBetween val="between"/>
      </c:valAx>
      <c:serAx>
        <c:axId val="434993384"/>
        <c:scaling>
          <c:orientation val="minMax"/>
        </c:scaling>
        <c:delete val="1"/>
        <c:axPos val="b"/>
        <c:majorTickMark val="out"/>
        <c:minorTickMark val="none"/>
        <c:tickLblPos val="none"/>
        <c:crossAx val="428682744"/>
        <c:crosses val="autoZero"/>
      </c:serAx>
      <c:spPr>
        <a:noFill/>
        <a:ln w="25400">
          <a:noFill/>
        </a:ln>
      </c:spPr>
    </c:plotArea>
    <c:plotVisOnly val="1"/>
    <c:dispBlanksAs val="gap"/>
    <c:showDLblsOverMax val="0"/>
  </c:chart>
  <c:spPr>
    <a:noFill/>
    <a:ln w="9525">
      <a:noFill/>
    </a:ln>
  </c:spPr>
  <c:txPr>
    <a:bodyPr/>
    <a:lstStyle/>
    <a:p>
      <a:pPr>
        <a:defRPr sz="11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b="1" dirty="0">
                <a:latin typeface="Arial" panose="020B0604020202020204" pitchFamily="34" charset="0"/>
                <a:cs typeface="Arial" panose="020B0604020202020204" pitchFamily="34" charset="0"/>
              </a:rPr>
              <a:t>Circuit Breaker/Tax Cap Losses 2014 to 2017</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v>2014</c:v>
          </c:tx>
          <c:spPr>
            <a:solidFill>
              <a:schemeClr val="accent1"/>
            </a:solidFill>
            <a:ln>
              <a:noFill/>
            </a:ln>
            <a:effectLst/>
            <a:sp3d/>
          </c:spPr>
          <c:invertIfNegative val="0"/>
          <c:cat>
            <c:strRef>
              <c:f>Sheet1!$C$7:$C$11</c:f>
              <c:strCache>
                <c:ptCount val="5"/>
                <c:pt idx="0">
                  <c:v>ZCS</c:v>
                </c:pt>
                <c:pt idx="1">
                  <c:v>Zionsville</c:v>
                </c:pt>
                <c:pt idx="2">
                  <c:v>Whitestown</c:v>
                </c:pt>
                <c:pt idx="3">
                  <c:v>Boone County</c:v>
                </c:pt>
                <c:pt idx="4">
                  <c:v>H-M Mem Library</c:v>
                </c:pt>
              </c:strCache>
            </c:strRef>
          </c:cat>
          <c:val>
            <c:numRef>
              <c:f>Sheet1!$E$7:$E$11</c:f>
              <c:numCache>
                <c:formatCode>_("$"* #,##0.00_);_("$"* \(#,##0.00\);_("$"* "-"??_);_(@_)</c:formatCode>
                <c:ptCount val="5"/>
                <c:pt idx="0">
                  <c:v>3979438.46</c:v>
                </c:pt>
                <c:pt idx="1">
                  <c:v>1460119.11</c:v>
                </c:pt>
                <c:pt idx="2">
                  <c:v>360037.36</c:v>
                </c:pt>
                <c:pt idx="3">
                  <c:v>648833.43999999994</c:v>
                </c:pt>
                <c:pt idx="4">
                  <c:v>196442.33</c:v>
                </c:pt>
              </c:numCache>
            </c:numRef>
          </c:val>
        </c:ser>
        <c:ser>
          <c:idx val="1"/>
          <c:order val="1"/>
          <c:tx>
            <c:v>2015</c:v>
          </c:tx>
          <c:spPr>
            <a:solidFill>
              <a:schemeClr val="accent2"/>
            </a:solidFill>
            <a:ln>
              <a:noFill/>
            </a:ln>
            <a:effectLst/>
            <a:sp3d/>
          </c:spPr>
          <c:invertIfNegative val="0"/>
          <c:cat>
            <c:strRef>
              <c:f>Sheet1!$C$7:$C$11</c:f>
              <c:strCache>
                <c:ptCount val="5"/>
                <c:pt idx="0">
                  <c:v>ZCS</c:v>
                </c:pt>
                <c:pt idx="1">
                  <c:v>Zionsville</c:v>
                </c:pt>
                <c:pt idx="2">
                  <c:v>Whitestown</c:v>
                </c:pt>
                <c:pt idx="3">
                  <c:v>Boone County</c:v>
                </c:pt>
                <c:pt idx="4">
                  <c:v>H-M Mem Library</c:v>
                </c:pt>
              </c:strCache>
            </c:strRef>
          </c:cat>
          <c:val>
            <c:numRef>
              <c:f>Sheet1!$F$7:$F$11</c:f>
              <c:numCache>
                <c:formatCode>_("$"* #,##0.00_);_("$"* \(#,##0.00\);_("$"* "-"??_);_(@_)</c:formatCode>
                <c:ptCount val="5"/>
                <c:pt idx="0">
                  <c:v>2073418.1</c:v>
                </c:pt>
                <c:pt idx="1">
                  <c:v>824611.8</c:v>
                </c:pt>
                <c:pt idx="2">
                  <c:v>396464.73</c:v>
                </c:pt>
                <c:pt idx="3">
                  <c:v>434620.7</c:v>
                </c:pt>
                <c:pt idx="4">
                  <c:v>122652.33</c:v>
                </c:pt>
              </c:numCache>
            </c:numRef>
          </c:val>
        </c:ser>
        <c:ser>
          <c:idx val="2"/>
          <c:order val="2"/>
          <c:tx>
            <c:v>2016</c:v>
          </c:tx>
          <c:spPr>
            <a:solidFill>
              <a:schemeClr val="accent6">
                <a:lumMod val="40000"/>
                <a:lumOff val="60000"/>
              </a:schemeClr>
            </a:solidFill>
            <a:ln>
              <a:noFill/>
            </a:ln>
            <a:effectLst/>
            <a:sp3d/>
          </c:spPr>
          <c:invertIfNegative val="0"/>
          <c:cat>
            <c:strRef>
              <c:f>Sheet1!$C$7:$C$11</c:f>
              <c:strCache>
                <c:ptCount val="5"/>
                <c:pt idx="0">
                  <c:v>ZCS</c:v>
                </c:pt>
                <c:pt idx="1">
                  <c:v>Zionsville</c:v>
                </c:pt>
                <c:pt idx="2">
                  <c:v>Whitestown</c:v>
                </c:pt>
                <c:pt idx="3">
                  <c:v>Boone County</c:v>
                </c:pt>
                <c:pt idx="4">
                  <c:v>H-M Mem Library</c:v>
                </c:pt>
              </c:strCache>
            </c:strRef>
          </c:cat>
          <c:val>
            <c:numRef>
              <c:f>Sheet1!$G$7:$G$11</c:f>
              <c:numCache>
                <c:formatCode>_("$"* #,##0.00_);_("$"* \(#,##0.00\);_("$"* "-"??_);_(@_)</c:formatCode>
                <c:ptCount val="5"/>
                <c:pt idx="0">
                  <c:v>1376054.2</c:v>
                </c:pt>
                <c:pt idx="1">
                  <c:v>550378.12</c:v>
                </c:pt>
                <c:pt idx="2">
                  <c:v>320507.06</c:v>
                </c:pt>
                <c:pt idx="3">
                  <c:v>289132.21000000002</c:v>
                </c:pt>
                <c:pt idx="4">
                  <c:v>80866.740000000005</c:v>
                </c:pt>
              </c:numCache>
            </c:numRef>
          </c:val>
        </c:ser>
        <c:ser>
          <c:idx val="3"/>
          <c:order val="3"/>
          <c:tx>
            <c:v>2017</c:v>
          </c:tx>
          <c:spPr>
            <a:solidFill>
              <a:schemeClr val="accent4"/>
            </a:solidFill>
            <a:ln>
              <a:noFill/>
            </a:ln>
            <a:effectLst/>
            <a:sp3d/>
          </c:spPr>
          <c:invertIfNegative val="0"/>
          <c:cat>
            <c:strRef>
              <c:f>Sheet1!$C$7:$C$11</c:f>
              <c:strCache>
                <c:ptCount val="5"/>
                <c:pt idx="0">
                  <c:v>ZCS</c:v>
                </c:pt>
                <c:pt idx="1">
                  <c:v>Zionsville</c:v>
                </c:pt>
                <c:pt idx="2">
                  <c:v>Whitestown</c:v>
                </c:pt>
                <c:pt idx="3">
                  <c:v>Boone County</c:v>
                </c:pt>
                <c:pt idx="4">
                  <c:v>H-M Mem Library</c:v>
                </c:pt>
              </c:strCache>
            </c:strRef>
          </c:cat>
          <c:val>
            <c:numRef>
              <c:f>Sheet1!$H$7:$H$11</c:f>
              <c:numCache>
                <c:formatCode>_("$"* #,##0.00_);_("$"* \(#,##0.00\);_("$"* "-"??_);_(@_)</c:formatCode>
                <c:ptCount val="5"/>
                <c:pt idx="0">
                  <c:v>1508231.27</c:v>
                </c:pt>
                <c:pt idx="1">
                  <c:v>505313.24</c:v>
                </c:pt>
                <c:pt idx="2">
                  <c:v>647791.98</c:v>
                </c:pt>
                <c:pt idx="3">
                  <c:v>339569</c:v>
                </c:pt>
                <c:pt idx="4">
                  <c:v>82961.03</c:v>
                </c:pt>
              </c:numCache>
            </c:numRef>
          </c:val>
        </c:ser>
        <c:dLbls>
          <c:showLegendKey val="0"/>
          <c:showVal val="0"/>
          <c:showCatName val="0"/>
          <c:showSerName val="0"/>
          <c:showPercent val="0"/>
          <c:showBubbleSize val="0"/>
        </c:dLbls>
        <c:gapWidth val="150"/>
        <c:shape val="box"/>
        <c:axId val="345362072"/>
        <c:axId val="345362464"/>
        <c:axId val="0"/>
      </c:bar3DChart>
      <c:catAx>
        <c:axId val="3453620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345362464"/>
        <c:crosses val="autoZero"/>
        <c:auto val="1"/>
        <c:lblAlgn val="ctr"/>
        <c:lblOffset val="100"/>
        <c:noMultiLvlLbl val="0"/>
      </c:catAx>
      <c:valAx>
        <c:axId val="345362464"/>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345362072"/>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0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0.21429</cdr:x>
      <cdr:y>0.40762</cdr:y>
    </cdr:from>
    <cdr:to>
      <cdr:x>0.64571</cdr:x>
      <cdr:y>0.75048</cdr:y>
    </cdr:to>
    <cdr:sp macro="" textlink="">
      <cdr:nvSpPr>
        <cdr:cNvPr id="2" name="TextBox 1"/>
        <cdr:cNvSpPr txBox="1"/>
      </cdr:nvSpPr>
      <cdr:spPr>
        <a:xfrm xmlns:a="http://schemas.openxmlformats.org/drawingml/2006/main">
          <a:off x="1959429" y="2795451"/>
          <a:ext cx="3944983" cy="235131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3600" b="1" dirty="0" smtClean="0"/>
            <a:t>Sustained reduction of the ZCS portion of the  property tax rate </a:t>
          </a:r>
          <a:endParaRPr lang="en-US" sz="36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0.26667</cdr:x>
      <cdr:y>0.42222</cdr:y>
    </cdr:from>
    <cdr:to>
      <cdr:x>0.85</cdr:x>
      <cdr:y>0.77778</cdr:y>
    </cdr:to>
    <cdr:sp macro="" textlink="">
      <cdr:nvSpPr>
        <cdr:cNvPr id="2" name="TextBox 1"/>
        <cdr:cNvSpPr txBox="1"/>
      </cdr:nvSpPr>
      <cdr:spPr>
        <a:xfrm xmlns:a="http://schemas.openxmlformats.org/drawingml/2006/main">
          <a:off x="2438400" y="2895600"/>
          <a:ext cx="5334000" cy="2438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0.25833</cdr:x>
      <cdr:y>0.42222</cdr:y>
    </cdr:from>
    <cdr:to>
      <cdr:x>0.86667</cdr:x>
      <cdr:y>0.77778</cdr:y>
    </cdr:to>
    <cdr:sp macro="" textlink="">
      <cdr:nvSpPr>
        <cdr:cNvPr id="3" name="TextBox 2"/>
        <cdr:cNvSpPr txBox="1"/>
      </cdr:nvSpPr>
      <cdr:spPr>
        <a:xfrm xmlns:a="http://schemas.openxmlformats.org/drawingml/2006/main">
          <a:off x="2362200" y="2895600"/>
          <a:ext cx="5562600" cy="2438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3.xml><?xml version="1.0" encoding="utf-8"?>
<c:userShapes xmlns:c="http://schemas.openxmlformats.org/drawingml/2006/chart">
  <cdr:relSizeAnchor xmlns:cdr="http://schemas.openxmlformats.org/drawingml/2006/chartDrawing">
    <cdr:from>
      <cdr:x>0.22143</cdr:x>
      <cdr:y>0.11111</cdr:y>
    </cdr:from>
    <cdr:to>
      <cdr:x>0.90238</cdr:x>
      <cdr:y>0.65873</cdr:y>
    </cdr:to>
    <cdr:sp macro="" textlink="">
      <cdr:nvSpPr>
        <cdr:cNvPr id="2" name="TextBox 1"/>
        <cdr:cNvSpPr txBox="1"/>
      </cdr:nvSpPr>
      <cdr:spPr>
        <a:xfrm xmlns:a="http://schemas.openxmlformats.org/drawingml/2006/main">
          <a:off x="2024742" y="762001"/>
          <a:ext cx="6226628" cy="375557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3600" b="1" dirty="0" smtClean="0"/>
            <a:t>The ZCS Tax Rate Reduction – The gift that keeps giving!</a:t>
          </a:r>
        </a:p>
        <a:p xmlns:a="http://schemas.openxmlformats.org/drawingml/2006/main">
          <a:pPr algn="ctr"/>
          <a:r>
            <a:rPr lang="en-US" sz="2800" b="1" i="1" u="sng" dirty="0" smtClean="0"/>
            <a:t>Results 2014-2017</a:t>
          </a:r>
        </a:p>
        <a:p xmlns:a="http://schemas.openxmlformats.org/drawingml/2006/main">
          <a:pPr marL="514350" indent="-514350" algn="l">
            <a:buAutoNum type="arabicPeriod"/>
          </a:pPr>
          <a:r>
            <a:rPr lang="en-US" sz="2800" b="1" dirty="0" smtClean="0"/>
            <a:t>Town of Zionsville  -$1.4M to -$550K</a:t>
          </a:r>
        </a:p>
        <a:p xmlns:a="http://schemas.openxmlformats.org/drawingml/2006/main">
          <a:pPr marL="514350" indent="-514350" algn="l">
            <a:buAutoNum type="arabicPeriod"/>
          </a:pPr>
          <a:r>
            <a:rPr lang="en-US" sz="2800" b="1" dirty="0" smtClean="0"/>
            <a:t>Boone County -$648K to -$339K</a:t>
          </a:r>
        </a:p>
        <a:p xmlns:a="http://schemas.openxmlformats.org/drawingml/2006/main">
          <a:pPr marL="514350" indent="-514350" algn="l">
            <a:buAutoNum type="arabicPeriod"/>
          </a:pPr>
          <a:r>
            <a:rPr lang="en-US" sz="2800" b="1" dirty="0" smtClean="0"/>
            <a:t>HMM Library -$196K to -$83K</a:t>
          </a:r>
        </a:p>
        <a:p xmlns:a="http://schemas.openxmlformats.org/drawingml/2006/main">
          <a:pPr marL="514350" indent="-514350" algn="l">
            <a:buAutoNum type="arabicPeriod"/>
          </a:pPr>
          <a:r>
            <a:rPr lang="en-US" sz="2800" b="1" dirty="0" smtClean="0"/>
            <a:t>Whitestown is exception due to their   </a:t>
          </a:r>
        </a:p>
        <a:p xmlns:a="http://schemas.openxmlformats.org/drawingml/2006/main">
          <a:pPr algn="l"/>
          <a:r>
            <a:rPr lang="en-US" sz="2800" b="1" dirty="0"/>
            <a:t> </a:t>
          </a:r>
          <a:r>
            <a:rPr lang="en-US" sz="2800" b="1" dirty="0" smtClean="0"/>
            <a:t>               tax increase of about 10 cents.</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17540-3B12-4DC1-A201-17863BF6E6D2}" type="datetimeFigureOut">
              <a:rPr lang="en-US" smtClean="0"/>
              <a:t>8/22/2017</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950182-1F29-420D-9BC7-28DCD6D6A4B6}" type="slidenum">
              <a:rPr lang="en-US" smtClean="0"/>
              <a:t>‹#›</a:t>
            </a:fld>
            <a:endParaRPr lang="en-US" dirty="0"/>
          </a:p>
        </p:txBody>
      </p:sp>
    </p:spTree>
    <p:extLst>
      <p:ext uri="{BB962C8B-B14F-4D97-AF65-F5344CB8AC3E}">
        <p14:creationId xmlns:p14="http://schemas.microsoft.com/office/powerpoint/2010/main" val="1189273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3</a:t>
            </a:fld>
            <a:endParaRPr lang="en-US" dirty="0"/>
          </a:p>
        </p:txBody>
      </p:sp>
    </p:spTree>
    <p:extLst>
      <p:ext uri="{BB962C8B-B14F-4D97-AF65-F5344CB8AC3E}">
        <p14:creationId xmlns:p14="http://schemas.microsoft.com/office/powerpoint/2010/main" val="4097653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8</a:t>
            </a:fld>
            <a:endParaRPr lang="en-US" dirty="0"/>
          </a:p>
        </p:txBody>
      </p:sp>
    </p:spTree>
    <p:extLst>
      <p:ext uri="{BB962C8B-B14F-4D97-AF65-F5344CB8AC3E}">
        <p14:creationId xmlns:p14="http://schemas.microsoft.com/office/powerpoint/2010/main" val="1738100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9326243-4A1C-4A97-9BA4-E3473E82446F}" type="slidenum">
              <a:rPr lang="en-US" altLang="en-US" smtClean="0"/>
              <a:pPr/>
              <a:t>18</a:t>
            </a:fld>
            <a:endParaRPr lang="en-US" altLang="en-US" dirty="0"/>
          </a:p>
        </p:txBody>
      </p:sp>
    </p:spTree>
    <p:extLst>
      <p:ext uri="{BB962C8B-B14F-4D97-AF65-F5344CB8AC3E}">
        <p14:creationId xmlns:p14="http://schemas.microsoft.com/office/powerpoint/2010/main" val="759306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69" name="Rectangle 7"/>
          <p:cNvSpPr>
            <a:spLocks noGrp="1" noChangeArrowheads="1"/>
          </p:cNvSpPr>
          <p:nvPr>
            <p:ph type="sldNum" sz="quarter" idx="5"/>
          </p:nvPr>
        </p:nvSpPr>
        <p:spPr/>
        <p:txBody>
          <a:bodyPr/>
          <a:lstStyle>
            <a:lvl1pPr defTabSz="945967" eaLnBrk="0" hangingPunct="0">
              <a:defRPr sz="2300">
                <a:solidFill>
                  <a:schemeClr val="tx1"/>
                </a:solidFill>
                <a:latin typeface="Swis721 Th BT"/>
                <a:cs typeface="Arial" panose="020B0604020202020204" pitchFamily="34" charset="0"/>
              </a:defRPr>
            </a:lvl1pPr>
            <a:lvl2pPr marL="728146" indent="-280056" defTabSz="945967" eaLnBrk="0" hangingPunct="0">
              <a:defRPr sz="2300">
                <a:solidFill>
                  <a:schemeClr val="tx1"/>
                </a:solidFill>
                <a:latin typeface="Swis721 Th BT"/>
                <a:cs typeface="Arial" panose="020B0604020202020204" pitchFamily="34" charset="0"/>
              </a:defRPr>
            </a:lvl2pPr>
            <a:lvl3pPr marL="1120224" indent="-224044" defTabSz="945967" eaLnBrk="0" hangingPunct="0">
              <a:defRPr sz="2300">
                <a:solidFill>
                  <a:schemeClr val="tx1"/>
                </a:solidFill>
                <a:latin typeface="Swis721 Th BT"/>
                <a:cs typeface="Arial" panose="020B0604020202020204" pitchFamily="34" charset="0"/>
              </a:defRPr>
            </a:lvl3pPr>
            <a:lvl4pPr marL="1568314" indent="-224044" defTabSz="945967" eaLnBrk="0" hangingPunct="0">
              <a:defRPr sz="2300">
                <a:solidFill>
                  <a:schemeClr val="tx1"/>
                </a:solidFill>
                <a:latin typeface="Swis721 Th BT"/>
                <a:cs typeface="Arial" panose="020B0604020202020204" pitchFamily="34" charset="0"/>
              </a:defRPr>
            </a:lvl4pPr>
            <a:lvl5pPr marL="2016404" indent="-224044" defTabSz="945967" eaLnBrk="0" hangingPunct="0">
              <a:defRPr sz="2300">
                <a:solidFill>
                  <a:schemeClr val="tx1"/>
                </a:solidFill>
                <a:latin typeface="Swis721 Th BT"/>
                <a:cs typeface="Arial" panose="020B0604020202020204" pitchFamily="34" charset="0"/>
              </a:defRPr>
            </a:lvl5pPr>
            <a:lvl6pPr marL="2464494" indent="-224044" defTabSz="945967" eaLnBrk="0" fontAlgn="base" hangingPunct="0">
              <a:spcBef>
                <a:spcPct val="0"/>
              </a:spcBef>
              <a:spcAft>
                <a:spcPct val="0"/>
              </a:spcAft>
              <a:defRPr sz="2300">
                <a:solidFill>
                  <a:schemeClr val="tx1"/>
                </a:solidFill>
                <a:latin typeface="Swis721 Th BT"/>
                <a:cs typeface="Arial" panose="020B0604020202020204" pitchFamily="34" charset="0"/>
              </a:defRPr>
            </a:lvl6pPr>
            <a:lvl7pPr marL="2912584" indent="-224044" defTabSz="945967" eaLnBrk="0" fontAlgn="base" hangingPunct="0">
              <a:spcBef>
                <a:spcPct val="0"/>
              </a:spcBef>
              <a:spcAft>
                <a:spcPct val="0"/>
              </a:spcAft>
              <a:defRPr sz="2300">
                <a:solidFill>
                  <a:schemeClr val="tx1"/>
                </a:solidFill>
                <a:latin typeface="Swis721 Th BT"/>
                <a:cs typeface="Arial" panose="020B0604020202020204" pitchFamily="34" charset="0"/>
              </a:defRPr>
            </a:lvl7pPr>
            <a:lvl8pPr marL="3360674" indent="-224044" defTabSz="945967" eaLnBrk="0" fontAlgn="base" hangingPunct="0">
              <a:spcBef>
                <a:spcPct val="0"/>
              </a:spcBef>
              <a:spcAft>
                <a:spcPct val="0"/>
              </a:spcAft>
              <a:defRPr sz="2300">
                <a:solidFill>
                  <a:schemeClr val="tx1"/>
                </a:solidFill>
                <a:latin typeface="Swis721 Th BT"/>
                <a:cs typeface="Arial" panose="020B0604020202020204" pitchFamily="34" charset="0"/>
              </a:defRPr>
            </a:lvl8pPr>
            <a:lvl9pPr marL="3808763" indent="-224044" defTabSz="945967" eaLnBrk="0" fontAlgn="base" hangingPunct="0">
              <a:spcBef>
                <a:spcPct val="0"/>
              </a:spcBef>
              <a:spcAft>
                <a:spcPct val="0"/>
              </a:spcAft>
              <a:defRPr sz="2300">
                <a:solidFill>
                  <a:schemeClr val="tx1"/>
                </a:solidFill>
                <a:latin typeface="Swis721 Th BT"/>
                <a:cs typeface="Arial" panose="020B0604020202020204" pitchFamily="34" charset="0"/>
              </a:defRPr>
            </a:lvl9pPr>
          </a:lstStyle>
          <a:p>
            <a:pPr eaLnBrk="1" hangingPunct="1"/>
            <a:fld id="{18EDAE49-B7B0-4F6B-8AE9-336B77B8C09B}" type="slidenum">
              <a:rPr lang="en-US" altLang="en-US" sz="1200">
                <a:latin typeface="Times New Roman" panose="02020603050405020304" pitchFamily="18" charset="0"/>
              </a:rPr>
              <a:pPr eaLnBrk="1" hangingPunct="1"/>
              <a:t>22</a:t>
            </a:fld>
            <a:endParaRPr lang="en-US" altLang="en-US" sz="1200" dirty="0">
              <a:latin typeface="Times New Roman" panose="02020603050405020304" pitchFamily="18" charset="0"/>
            </a:endParaRPr>
          </a:p>
        </p:txBody>
      </p:sp>
      <p:sp>
        <p:nvSpPr>
          <p:cNvPr id="50179" name="Rectangle 2"/>
          <p:cNvSpPr>
            <a:spLocks noGrp="1" noRot="1" noChangeAspect="1" noChangeArrowheads="1" noTextEdit="1"/>
          </p:cNvSpPr>
          <p:nvPr>
            <p:ph type="sldImg"/>
          </p:nvPr>
        </p:nvSpPr>
        <p:spPr>
          <a:xfrm>
            <a:off x="1249363" y="701675"/>
            <a:ext cx="4683125" cy="3511550"/>
          </a:xfrm>
          <a:ln/>
        </p:spPr>
      </p:sp>
      <p:sp>
        <p:nvSpPr>
          <p:cNvPr id="50180" name="Rectangle 3"/>
          <p:cNvSpPr>
            <a:spLocks noGrp="1" noChangeArrowheads="1"/>
          </p:cNvSpPr>
          <p:nvPr>
            <p:ph type="body" idx="1"/>
          </p:nvPr>
        </p:nvSpPr>
        <p:spPr>
          <a:xfrm>
            <a:off x="958158" y="4449560"/>
            <a:ext cx="5262854" cy="421324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3526623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24</a:t>
            </a:fld>
            <a:endParaRPr lang="en-US" dirty="0"/>
          </a:p>
        </p:txBody>
      </p:sp>
    </p:spTree>
    <p:extLst>
      <p:ext uri="{BB962C8B-B14F-4D97-AF65-F5344CB8AC3E}">
        <p14:creationId xmlns:p14="http://schemas.microsoft.com/office/powerpoint/2010/main" val="3612078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2507A3A6-D8ED-47D9-A160-869392BB5F29}" type="slidenum">
              <a:rPr lang="en-US" smtClean="0">
                <a:solidFill>
                  <a:prstClr val="black"/>
                </a:solidFill>
              </a:rPr>
              <a:pPr/>
              <a:t>33</a:t>
            </a:fld>
            <a:endParaRPr lang="en-US" dirty="0">
              <a:solidFill>
                <a:prstClr val="black"/>
              </a:solidFill>
            </a:endParaRPr>
          </a:p>
        </p:txBody>
      </p:sp>
      <p:sp>
        <p:nvSpPr>
          <p:cNvPr id="7" name="Header Placeholder 6"/>
          <p:cNvSpPr>
            <a:spLocks noGrp="1"/>
          </p:cNvSpPr>
          <p:nvPr>
            <p:ph type="hdr" sz="quarter" idx="13"/>
          </p:nvPr>
        </p:nvSpPr>
        <p:spPr/>
        <p:txBody>
          <a:bodyPr/>
          <a:lstStyle/>
          <a:p>
            <a:endParaRPr lang="en-US" dirty="0">
              <a:solidFill>
                <a:prstClr val="black"/>
              </a:solidFill>
            </a:endParaRPr>
          </a:p>
        </p:txBody>
      </p:sp>
      <p:sp>
        <p:nvSpPr>
          <p:cNvPr id="5" name="Notes Placeholder 4"/>
          <p:cNvSpPr>
            <a:spLocks noGrp="1"/>
          </p:cNvSpPr>
          <p:nvPr>
            <p:ph type="body" sz="quarter" idx="14"/>
          </p:nvPr>
        </p:nvSpPr>
        <p:spPr/>
        <p:txBody>
          <a:bodyPr/>
          <a:lstStyle/>
          <a:p>
            <a:endParaRPr lang="en-US" dirty="0"/>
          </a:p>
        </p:txBody>
      </p:sp>
    </p:spTree>
    <p:extLst>
      <p:ext uri="{BB962C8B-B14F-4D97-AF65-F5344CB8AC3E}">
        <p14:creationId xmlns:p14="http://schemas.microsoft.com/office/powerpoint/2010/main" val="2997057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2507A3A6-D8ED-47D9-A160-869392BB5F29}" type="slidenum">
              <a:rPr lang="en-US" smtClean="0">
                <a:solidFill>
                  <a:prstClr val="black"/>
                </a:solidFill>
              </a:rPr>
              <a:pPr/>
              <a:t>35</a:t>
            </a:fld>
            <a:endParaRPr lang="en-US" dirty="0">
              <a:solidFill>
                <a:prstClr val="black"/>
              </a:solidFill>
            </a:endParaRPr>
          </a:p>
        </p:txBody>
      </p:sp>
      <p:sp>
        <p:nvSpPr>
          <p:cNvPr id="7" name="Header Placeholder 6"/>
          <p:cNvSpPr>
            <a:spLocks noGrp="1"/>
          </p:cNvSpPr>
          <p:nvPr>
            <p:ph type="hdr" sz="quarter" idx="13"/>
          </p:nvPr>
        </p:nvSpPr>
        <p:spPr/>
        <p:txBody>
          <a:bodyPr/>
          <a:lstStyle/>
          <a:p>
            <a:endParaRPr lang="en-US" dirty="0">
              <a:solidFill>
                <a:prstClr val="black"/>
              </a:solidFill>
            </a:endParaRPr>
          </a:p>
        </p:txBody>
      </p:sp>
      <p:sp>
        <p:nvSpPr>
          <p:cNvPr id="5" name="Notes Placeholder 4"/>
          <p:cNvSpPr>
            <a:spLocks noGrp="1"/>
          </p:cNvSpPr>
          <p:nvPr>
            <p:ph type="body" sz="quarter" idx="14"/>
          </p:nvPr>
        </p:nvSpPr>
        <p:spPr/>
        <p:txBody>
          <a:bodyPr/>
          <a:lstStyle/>
          <a:p>
            <a:endParaRPr lang="en-US" dirty="0"/>
          </a:p>
        </p:txBody>
      </p:sp>
    </p:spTree>
    <p:extLst>
      <p:ext uri="{BB962C8B-B14F-4D97-AF65-F5344CB8AC3E}">
        <p14:creationId xmlns:p14="http://schemas.microsoft.com/office/powerpoint/2010/main" val="1973145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37</a:t>
            </a:fld>
            <a:endParaRPr lang="en-US" dirty="0"/>
          </a:p>
        </p:txBody>
      </p:sp>
    </p:spTree>
    <p:extLst>
      <p:ext uri="{BB962C8B-B14F-4D97-AF65-F5344CB8AC3E}">
        <p14:creationId xmlns:p14="http://schemas.microsoft.com/office/powerpoint/2010/main" val="1094777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38</a:t>
            </a:fld>
            <a:endParaRPr lang="en-US" dirty="0"/>
          </a:p>
        </p:txBody>
      </p:sp>
    </p:spTree>
    <p:extLst>
      <p:ext uri="{BB962C8B-B14F-4D97-AF65-F5344CB8AC3E}">
        <p14:creationId xmlns:p14="http://schemas.microsoft.com/office/powerpoint/2010/main" val="13501293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39</a:t>
            </a:fld>
            <a:endParaRPr lang="en-US" dirty="0"/>
          </a:p>
        </p:txBody>
      </p:sp>
    </p:spTree>
    <p:extLst>
      <p:ext uri="{BB962C8B-B14F-4D97-AF65-F5344CB8AC3E}">
        <p14:creationId xmlns:p14="http://schemas.microsoft.com/office/powerpoint/2010/main" val="616280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40</a:t>
            </a:fld>
            <a:endParaRPr lang="en-US" dirty="0"/>
          </a:p>
        </p:txBody>
      </p:sp>
    </p:spTree>
    <p:extLst>
      <p:ext uri="{BB962C8B-B14F-4D97-AF65-F5344CB8AC3E}">
        <p14:creationId xmlns:p14="http://schemas.microsoft.com/office/powerpoint/2010/main" val="1504403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41</a:t>
            </a:fld>
            <a:endParaRPr lang="en-US" dirty="0"/>
          </a:p>
        </p:txBody>
      </p:sp>
    </p:spTree>
    <p:extLst>
      <p:ext uri="{BB962C8B-B14F-4D97-AF65-F5344CB8AC3E}">
        <p14:creationId xmlns:p14="http://schemas.microsoft.com/office/powerpoint/2010/main" val="4225273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45</a:t>
            </a:fld>
            <a:endParaRPr lang="en-US" dirty="0"/>
          </a:p>
        </p:txBody>
      </p:sp>
    </p:spTree>
    <p:extLst>
      <p:ext uri="{BB962C8B-B14F-4D97-AF65-F5344CB8AC3E}">
        <p14:creationId xmlns:p14="http://schemas.microsoft.com/office/powerpoint/2010/main" val="882416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46</a:t>
            </a:fld>
            <a:endParaRPr lang="en-US" dirty="0"/>
          </a:p>
        </p:txBody>
      </p:sp>
    </p:spTree>
    <p:extLst>
      <p:ext uri="{BB962C8B-B14F-4D97-AF65-F5344CB8AC3E}">
        <p14:creationId xmlns:p14="http://schemas.microsoft.com/office/powerpoint/2010/main" val="1596602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47</a:t>
            </a:fld>
            <a:endParaRPr lang="en-US" dirty="0"/>
          </a:p>
        </p:txBody>
      </p:sp>
    </p:spTree>
    <p:extLst>
      <p:ext uri="{BB962C8B-B14F-4D97-AF65-F5344CB8AC3E}">
        <p14:creationId xmlns:p14="http://schemas.microsoft.com/office/powerpoint/2010/main" val="26963587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48</a:t>
            </a:fld>
            <a:endParaRPr lang="en-US" dirty="0"/>
          </a:p>
        </p:txBody>
      </p:sp>
    </p:spTree>
    <p:extLst>
      <p:ext uri="{BB962C8B-B14F-4D97-AF65-F5344CB8AC3E}">
        <p14:creationId xmlns:p14="http://schemas.microsoft.com/office/powerpoint/2010/main" val="1455267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49</a:t>
            </a:fld>
            <a:endParaRPr lang="en-US" dirty="0"/>
          </a:p>
        </p:txBody>
      </p:sp>
    </p:spTree>
    <p:extLst>
      <p:ext uri="{BB962C8B-B14F-4D97-AF65-F5344CB8AC3E}">
        <p14:creationId xmlns:p14="http://schemas.microsoft.com/office/powerpoint/2010/main" val="27479856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50</a:t>
            </a:fld>
            <a:endParaRPr lang="en-US" dirty="0"/>
          </a:p>
        </p:txBody>
      </p:sp>
    </p:spTree>
    <p:extLst>
      <p:ext uri="{BB962C8B-B14F-4D97-AF65-F5344CB8AC3E}">
        <p14:creationId xmlns:p14="http://schemas.microsoft.com/office/powerpoint/2010/main" val="949849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51</a:t>
            </a:fld>
            <a:endParaRPr lang="en-US" dirty="0"/>
          </a:p>
        </p:txBody>
      </p:sp>
    </p:spTree>
    <p:extLst>
      <p:ext uri="{BB962C8B-B14F-4D97-AF65-F5344CB8AC3E}">
        <p14:creationId xmlns:p14="http://schemas.microsoft.com/office/powerpoint/2010/main" val="2312415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52</a:t>
            </a:fld>
            <a:endParaRPr lang="en-US" dirty="0"/>
          </a:p>
        </p:txBody>
      </p:sp>
    </p:spTree>
    <p:extLst>
      <p:ext uri="{BB962C8B-B14F-4D97-AF65-F5344CB8AC3E}">
        <p14:creationId xmlns:p14="http://schemas.microsoft.com/office/powerpoint/2010/main" val="1150946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53</a:t>
            </a:fld>
            <a:endParaRPr lang="en-US" dirty="0"/>
          </a:p>
        </p:txBody>
      </p:sp>
    </p:spTree>
    <p:extLst>
      <p:ext uri="{BB962C8B-B14F-4D97-AF65-F5344CB8AC3E}">
        <p14:creationId xmlns:p14="http://schemas.microsoft.com/office/powerpoint/2010/main" val="1782111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Our leaders feel this is a major priority, and there are smaller efforts underway in multiple schools/content areas/classrooms to begin addressing aspects of working on the student work and opening our minds to good ideas.  It is not a major priority for 2014-15—but is more of a philosophy our leaders share about learning and what we want to see in our schools… but it ties to our two major goals in multiple ways and SO many other smaller projects now at work beneath the water are tied to this overarching vision of what we can be.  Thus we share it with you here.</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Our</a:t>
            </a:r>
            <a:r>
              <a:rPr lang="en-US" baseline="0" dirty="0"/>
              <a:t> core mission is to maximize student growth, customize students’ experience wherever we can, and fully capitalize on the capability and readiness of our students.  The data is showing us how completely capable our students are.  What we do with that information is up to us.  Are we content to just continue to pass ISTEP at the state’s highest level or are we interested in creating unforgettable experiences in our schools.  What will this look like?  So many different things.  Use of preassessments to support different pacing of learning, compacting of content students already know, regular experiences that ask students to transfer and apply what they learn, create, defend, question, build, make, find out, discover, go beyond walls, travel, intern, be engineers/writers/artists/scientists, tinker, ask what if…less consumption of pre-packaged knowledge and more creation.  A slow release of responsibility TO children.  They are so capable.  Our schools must reflect that fact.</a:t>
            </a:r>
            <a:endParaRPr lang="en-US" dirty="0"/>
          </a:p>
        </p:txBody>
      </p:sp>
      <p:sp>
        <p:nvSpPr>
          <p:cNvPr id="4" name="Slide Number Placeholder 3"/>
          <p:cNvSpPr>
            <a:spLocks noGrp="1"/>
          </p:cNvSpPr>
          <p:nvPr>
            <p:ph type="sldNum" sz="quarter" idx="10"/>
          </p:nvPr>
        </p:nvSpPr>
        <p:spPr/>
        <p:txBody>
          <a:bodyPr/>
          <a:lstStyle/>
          <a:p>
            <a:fld id="{9B89669B-843D-4684-B1CB-DA8C5B679BCC}" type="slidenum">
              <a:rPr lang="en-US" smtClean="0">
                <a:solidFill>
                  <a:prstClr val="black"/>
                </a:solidFill>
                <a:latin typeface="Calibri" panose="020F0502020204030204"/>
              </a:rPr>
              <a:pPr/>
              <a:t>56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5331984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ed</a:t>
            </a:r>
            <a:r>
              <a:rPr lang="en-US" baseline="0" dirty="0"/>
              <a:t> researcher for last few decades has concluded that maximum student growth occurs when students experience quality formative feedback.   There’s a growing body of professional literature in our field about how the traditional letter grades and percent averages we’re all familiar with don’t clearly reflect what students know and can do and don’t communicate clearly to parents about their child’s learning in a time when parents want to be more engaged than ever before as partners with the school.  Our extensive observations/conversations and artifact reviews that have come about through our last few years of the new teacher evaluation process have helped us see that many assessments in use are not as well-designed as they could be to give appropriate and timely feedback about what learners know and are able to do—both to students themselves AND to their parents.</a:t>
            </a:r>
            <a:endParaRPr lang="en-US" dirty="0"/>
          </a:p>
        </p:txBody>
      </p:sp>
      <p:sp>
        <p:nvSpPr>
          <p:cNvPr id="4" name="Slide Number Placeholder 3"/>
          <p:cNvSpPr>
            <a:spLocks noGrp="1"/>
          </p:cNvSpPr>
          <p:nvPr>
            <p:ph type="sldNum" sz="quarter" idx="10"/>
          </p:nvPr>
        </p:nvSpPr>
        <p:spPr/>
        <p:txBody>
          <a:bodyPr/>
          <a:lstStyle/>
          <a:p>
            <a:fld id="{9B89669B-843D-4684-B1CB-DA8C5B679BCC}" type="slidenum">
              <a:rPr lang="en-US" smtClean="0">
                <a:solidFill>
                  <a:prstClr val="black"/>
                </a:solidFill>
                <a:latin typeface="Calibri" panose="020F0502020204030204"/>
              </a:rPr>
              <a:pPr/>
              <a:t>57</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960151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ed</a:t>
            </a:r>
            <a:r>
              <a:rPr lang="en-US" baseline="0" dirty="0"/>
              <a:t> researcher for last few decades has concluded that maximum student growth occurs when students experience quality formative feedback.   There’s a growing body of professional literature in our field about how the traditional letter grades and percent averages we’re all familiar with don’t clearly reflect what students know and can do and don’t communicate clearly to parents about their child’s learning in a time when parents want to be more engaged than ever before as partners with the school.  Our extensive observations/conversations and artifact reviews that have come about through our last few years of the new teacher evaluation process have helped us see that many assessments in use are not as well-designed as they could be to give appropriate and timely feedback about what learners know and are able to do—both to students themselves AND to their parents.</a:t>
            </a:r>
            <a:endParaRPr lang="en-US" dirty="0"/>
          </a:p>
        </p:txBody>
      </p:sp>
      <p:sp>
        <p:nvSpPr>
          <p:cNvPr id="4" name="Slide Number Placeholder 3"/>
          <p:cNvSpPr>
            <a:spLocks noGrp="1"/>
          </p:cNvSpPr>
          <p:nvPr>
            <p:ph type="sldNum" sz="quarter" idx="10"/>
          </p:nvPr>
        </p:nvSpPr>
        <p:spPr/>
        <p:txBody>
          <a:bodyPr/>
          <a:lstStyle/>
          <a:p>
            <a:fld id="{9B89669B-843D-4684-B1CB-DA8C5B679BCC}" type="slidenum">
              <a:rPr lang="en-US" smtClean="0">
                <a:solidFill>
                  <a:prstClr val="black"/>
                </a:solidFill>
                <a:latin typeface="Calibri" panose="020F0502020204030204"/>
              </a:rPr>
              <a:pPr/>
              <a:t>58</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84111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73</a:t>
            </a:fld>
            <a:endParaRPr lang="en-US" dirty="0"/>
          </a:p>
        </p:txBody>
      </p:sp>
    </p:spTree>
    <p:extLst>
      <p:ext uri="{BB962C8B-B14F-4D97-AF65-F5344CB8AC3E}">
        <p14:creationId xmlns:p14="http://schemas.microsoft.com/office/powerpoint/2010/main" val="4036958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950182-1F29-420D-9BC7-28DCD6D6A4B6}" type="slidenum">
              <a:rPr lang="en-US" smtClean="0"/>
              <a:t>74</a:t>
            </a:fld>
            <a:endParaRPr lang="en-US" dirty="0"/>
          </a:p>
        </p:txBody>
      </p:sp>
    </p:spTree>
    <p:extLst>
      <p:ext uri="{BB962C8B-B14F-4D97-AF65-F5344CB8AC3E}">
        <p14:creationId xmlns:p14="http://schemas.microsoft.com/office/powerpoint/2010/main" val="144932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4778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68361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44684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21866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98323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35155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18916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88804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42977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40402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86006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6B75A-687E-405C-8A0B-8D00578BA2C3}" type="datetimeFigureOut">
              <a:rPr lang="en-US" smtClean="0"/>
              <a:pPr/>
              <a:t>8/22/2017</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8201870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12"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jpg"/><Relationship Id="rId11" Type="http://schemas.openxmlformats.org/officeDocument/2006/relationships/image" Target="../media/image12.jpg"/><Relationship Id="rId5" Type="http://schemas.openxmlformats.org/officeDocument/2006/relationships/image" Target="../media/image6.png"/><Relationship Id="rId10" Type="http://schemas.openxmlformats.org/officeDocument/2006/relationships/image" Target="../media/image11.jpg"/><Relationship Id="rId4" Type="http://schemas.openxmlformats.org/officeDocument/2006/relationships/image" Target="../media/image5.jpeg"/><Relationship Id="rId9" Type="http://schemas.openxmlformats.org/officeDocument/2006/relationships/image" Target="../media/image10.jpg"/></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Bo616wnV-Uk"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State%20of%20the%20Schools%20Chamber%20Event/2017/Eclipse-8-2017.mp4"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44.jpeg"/><Relationship Id="rId4" Type="http://schemas.openxmlformats.org/officeDocument/2006/relationships/image" Target="../media/image43.jpeg"/></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7.JPG"/><Relationship Id="rId5" Type="http://schemas.openxmlformats.org/officeDocument/2006/relationships/hyperlink" Target="Appreciative%20Community%20Member.mp3" TargetMode="External"/><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8.jpg"/></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53.png"/></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54.jpeg"/></Relationships>
</file>

<file path=ppt/slides/_rels/slide4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eg"/><Relationship Id="rId7"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jpg"/><Relationship Id="rId10" Type="http://schemas.openxmlformats.org/officeDocument/2006/relationships/image" Target="../media/image12.jpg"/><Relationship Id="rId4" Type="http://schemas.openxmlformats.org/officeDocument/2006/relationships/image" Target="../media/image6.png"/><Relationship Id="rId9" Type="http://schemas.openxmlformats.org/officeDocument/2006/relationships/image" Target="../media/image11.jpg"/></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7.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8.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9.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0.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1.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2.xml.rels><?xml version="1.0" encoding="UTF-8" standalone="yes"?>
<Relationships xmlns="http://schemas.openxmlformats.org/package/2006/relationships"><Relationship Id="rId8" Type="http://schemas.openxmlformats.org/officeDocument/2006/relationships/image" Target="../media/image60.jpg"/><Relationship Id="rId3" Type="http://schemas.openxmlformats.org/officeDocument/2006/relationships/image" Target="../media/image55.png"/><Relationship Id="rId7" Type="http://schemas.openxmlformats.org/officeDocument/2006/relationships/image" Target="../media/image59.gi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56.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9.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g"/><Relationship Id="rId1" Type="http://schemas.openxmlformats.org/officeDocument/2006/relationships/slideLayout" Target="../slideLayouts/slideLayout2.xml"/><Relationship Id="rId4" Type="http://schemas.microsoft.com/office/2007/relationships/hdphoto" Target="../media/hdphoto1.wdp"/></Relationships>
</file>

<file path=ppt/slides/_rels/slide62.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eg"/><Relationship Id="rId1" Type="http://schemas.openxmlformats.org/officeDocument/2006/relationships/slideLayout" Target="../slideLayouts/slideLayout2.xml"/><Relationship Id="rId4" Type="http://schemas.openxmlformats.org/officeDocument/2006/relationships/image" Target="../media/image74.jpeg"/></Relationships>
</file>

<file path=ppt/slides/_rels/slide6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6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image" Target="../media/image82.jpg"/><Relationship Id="rId1" Type="http://schemas.openxmlformats.org/officeDocument/2006/relationships/slideLayout" Target="../slideLayouts/slideLayout7.xml"/><Relationship Id="rId6" Type="http://schemas.openxmlformats.org/officeDocument/2006/relationships/image" Target="../media/image85.jpg"/><Relationship Id="rId5" Type="http://schemas.openxmlformats.org/officeDocument/2006/relationships/image" Target="../media/image36.jpeg"/><Relationship Id="rId4" Type="http://schemas.openxmlformats.org/officeDocument/2006/relationships/image" Target="../media/image84.png"/></Relationships>
</file>

<file path=ppt/slides/_rels/slide7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7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75.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0">
              <a:schemeClr val="accent1">
                <a:lumMod val="5000"/>
                <a:lumOff val="95000"/>
              </a:schemeClr>
            </a:gs>
            <a:gs pos="97000">
              <a:srgbClr val="92D050"/>
            </a:gs>
            <a:gs pos="0">
              <a:schemeClr val="bg2"/>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91742" y="2036311"/>
            <a:ext cx="4256314" cy="2387600"/>
          </a:xfrm>
        </p:spPr>
        <p:txBody>
          <a:bodyPr>
            <a:normAutofit fontScale="90000"/>
          </a:bodyPr>
          <a:lstStyle/>
          <a:p>
            <a:r>
              <a:rPr lang="en-US" b="1" dirty="0" smtClean="0"/>
              <a:t>The</a:t>
            </a:r>
            <a:br>
              <a:rPr lang="en-US" b="1" dirty="0" smtClean="0"/>
            </a:br>
            <a:r>
              <a:rPr lang="en-US" sz="8000" b="1" i="1" dirty="0" smtClean="0"/>
              <a:t>STATE OF OUR SCHOOLS</a:t>
            </a:r>
            <a:endParaRPr lang="en-US" sz="8000" b="1" i="1" dirty="0"/>
          </a:p>
        </p:txBody>
      </p:sp>
      <p:sp>
        <p:nvSpPr>
          <p:cNvPr id="3" name="Subtitle 2"/>
          <p:cNvSpPr>
            <a:spLocks noGrp="1"/>
          </p:cNvSpPr>
          <p:nvPr>
            <p:ph type="subTitle" idx="1"/>
          </p:nvPr>
        </p:nvSpPr>
        <p:spPr>
          <a:xfrm>
            <a:off x="4789714" y="4766811"/>
            <a:ext cx="4060371" cy="1046161"/>
          </a:xfrm>
          <a:solidFill>
            <a:schemeClr val="tx1"/>
          </a:solidFill>
        </p:spPr>
        <p:txBody>
          <a:bodyPr>
            <a:noAutofit/>
          </a:bodyPr>
          <a:lstStyle/>
          <a:p>
            <a:r>
              <a:rPr lang="en-US" sz="3600" dirty="0" smtClean="0">
                <a:solidFill>
                  <a:srgbClr val="FFC000"/>
                </a:solidFill>
              </a:rPr>
              <a:t>Zionsville Chamber of Commerce</a:t>
            </a:r>
            <a:endParaRPr lang="en-US" sz="3600" dirty="0">
              <a:solidFill>
                <a:srgbClr val="FFC000"/>
              </a:solidFill>
            </a:endParaRPr>
          </a:p>
        </p:txBody>
      </p:sp>
      <p:sp>
        <p:nvSpPr>
          <p:cNvPr id="4" name="TextBox 3"/>
          <p:cNvSpPr txBox="1"/>
          <p:nvPr/>
        </p:nvSpPr>
        <p:spPr>
          <a:xfrm>
            <a:off x="4201886" y="6019800"/>
            <a:ext cx="5236029" cy="584775"/>
          </a:xfrm>
          <a:prstGeom prst="rect">
            <a:avLst/>
          </a:prstGeom>
          <a:noFill/>
        </p:spPr>
        <p:txBody>
          <a:bodyPr wrap="square" rtlCol="0">
            <a:spAutoFit/>
          </a:bodyPr>
          <a:lstStyle/>
          <a:p>
            <a:pPr algn="ctr"/>
            <a:r>
              <a:rPr lang="en-US" sz="3200" b="1" i="1" dirty="0" smtClean="0"/>
              <a:t>August 22, 2017</a:t>
            </a:r>
            <a:endParaRPr lang="en-US" sz="3200" b="1" i="1" dirty="0"/>
          </a:p>
        </p:txBody>
      </p:sp>
      <p:pic>
        <p:nvPicPr>
          <p:cNvPr id="5" name="Picture 4"/>
          <p:cNvPicPr>
            <a:picLocks noChangeAspect="1"/>
          </p:cNvPicPr>
          <p:nvPr/>
        </p:nvPicPr>
        <p:blipFill>
          <a:blip r:embed="rId2"/>
          <a:stretch>
            <a:fillRect/>
          </a:stretch>
        </p:blipFill>
        <p:spPr>
          <a:xfrm>
            <a:off x="599591" y="3412617"/>
            <a:ext cx="3739046" cy="2899570"/>
          </a:xfrm>
          <a:prstGeom prst="rect">
            <a:avLst/>
          </a:prstGeom>
          <a:ln w="120650">
            <a:solidFill>
              <a:schemeClr val="tx1"/>
            </a:solidFill>
          </a:ln>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9889" y="391661"/>
            <a:ext cx="2838450" cy="2838450"/>
          </a:xfrm>
          <a:prstGeom prst="rect">
            <a:avLst/>
          </a:prstGeom>
        </p:spPr>
      </p:pic>
    </p:spTree>
    <p:extLst>
      <p:ext uri="{BB962C8B-B14F-4D97-AF65-F5344CB8AC3E}">
        <p14:creationId xmlns:p14="http://schemas.microsoft.com/office/powerpoint/2010/main" val="24061751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381" y="414337"/>
            <a:ext cx="5335361" cy="5617821"/>
          </a:xfrm>
          <a:prstGeom prst="rect">
            <a:avLst/>
          </a:prstGeom>
        </p:spPr>
      </p:pic>
      <p:sp>
        <p:nvSpPr>
          <p:cNvPr id="3" name="TextBox 2"/>
          <p:cNvSpPr txBox="1"/>
          <p:nvPr/>
        </p:nvSpPr>
        <p:spPr>
          <a:xfrm>
            <a:off x="5812971" y="5279571"/>
            <a:ext cx="2579915" cy="769441"/>
          </a:xfrm>
          <a:prstGeom prst="rect">
            <a:avLst/>
          </a:prstGeom>
          <a:noFill/>
        </p:spPr>
        <p:txBody>
          <a:bodyPr wrap="square" rtlCol="0">
            <a:spAutoFit/>
          </a:bodyPr>
          <a:lstStyle/>
          <a:p>
            <a:r>
              <a:rPr lang="en-US" sz="4400" b="1" dirty="0" smtClean="0"/>
              <a:t>Indiana!</a:t>
            </a:r>
            <a:endParaRPr lang="en-US" sz="4400" b="1" dirty="0"/>
          </a:p>
        </p:txBody>
      </p:sp>
    </p:spTree>
    <p:extLst>
      <p:ext uri="{BB962C8B-B14F-4D97-AF65-F5344CB8AC3E}">
        <p14:creationId xmlns:p14="http://schemas.microsoft.com/office/powerpoint/2010/main" val="337796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7669" y="151565"/>
            <a:ext cx="4575240" cy="21779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0372" y="5690764"/>
            <a:ext cx="3009900" cy="843609"/>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2341" y="282194"/>
            <a:ext cx="1669916" cy="1675635"/>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183" y="1651991"/>
            <a:ext cx="1960856" cy="1758009"/>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922" y="3625249"/>
            <a:ext cx="2298312" cy="1850265"/>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30584" y="2495486"/>
            <a:ext cx="3364982" cy="2430265"/>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135289" y="2530995"/>
            <a:ext cx="2402938" cy="1179624"/>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14111" y="4098654"/>
            <a:ext cx="2060670" cy="1376860"/>
          </a:xfrm>
          <a:prstGeom prst="rect">
            <a:avLst/>
          </a:prstGeom>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395566" y="5586230"/>
            <a:ext cx="2258585" cy="948143"/>
          </a:xfrm>
          <a:prstGeom prst="rect">
            <a:avLst/>
          </a:prstGeom>
        </p:spPr>
      </p:pic>
      <p:pic>
        <p:nvPicPr>
          <p:cNvPr id="20" name="Pictur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632257" y="5540915"/>
            <a:ext cx="2649221" cy="993458"/>
          </a:xfrm>
          <a:prstGeom prst="rect">
            <a:avLst/>
          </a:prstGeom>
        </p:spPr>
      </p:pic>
    </p:spTree>
    <p:extLst>
      <p:ext uri="{BB962C8B-B14F-4D97-AF65-F5344CB8AC3E}">
        <p14:creationId xmlns:p14="http://schemas.microsoft.com/office/powerpoint/2010/main" val="3783513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50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extBox 1"/>
          <p:cNvSpPr txBox="1"/>
          <p:nvPr/>
        </p:nvSpPr>
        <p:spPr>
          <a:xfrm>
            <a:off x="548640" y="418011"/>
            <a:ext cx="7746275" cy="1200329"/>
          </a:xfrm>
          <a:prstGeom prst="rect">
            <a:avLst/>
          </a:prstGeom>
          <a:noFill/>
        </p:spPr>
        <p:txBody>
          <a:bodyPr wrap="square" rtlCol="0">
            <a:spAutoFit/>
          </a:bodyPr>
          <a:lstStyle/>
          <a:p>
            <a:r>
              <a:rPr lang="en-US" sz="2400" b="1" i="1" dirty="0" smtClean="0"/>
              <a:t>You’ll hear more about this later, but in fact, the </a:t>
            </a:r>
            <a:r>
              <a:rPr lang="en-US" sz="2400" b="1" i="1" u="sng" dirty="0" smtClean="0"/>
              <a:t>state of the schools is strong and good and moving forward</a:t>
            </a:r>
            <a:r>
              <a:rPr lang="en-US" sz="2400" b="1" i="1" dirty="0" smtClean="0"/>
              <a:t>, which is more than we can say for:</a:t>
            </a:r>
            <a:endParaRPr lang="en-US" sz="2400" b="1"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18" y="1910443"/>
            <a:ext cx="4537464" cy="4385854"/>
          </a:xfrm>
          <a:prstGeom prst="rect">
            <a:avLst/>
          </a:prstGeom>
        </p:spPr>
      </p:pic>
      <p:sp>
        <p:nvSpPr>
          <p:cNvPr id="5" name="TextBox 4"/>
          <p:cNvSpPr txBox="1"/>
          <p:nvPr/>
        </p:nvSpPr>
        <p:spPr>
          <a:xfrm>
            <a:off x="5146766" y="1942458"/>
            <a:ext cx="3526972" cy="4031873"/>
          </a:xfrm>
          <a:prstGeom prst="rect">
            <a:avLst/>
          </a:prstGeom>
          <a:solidFill>
            <a:srgbClr val="FFC000"/>
          </a:solidFill>
        </p:spPr>
        <p:txBody>
          <a:bodyPr wrap="square" rtlCol="0">
            <a:spAutoFit/>
          </a:bodyPr>
          <a:lstStyle/>
          <a:p>
            <a:pPr algn="ctr"/>
            <a:r>
              <a:rPr lang="en-US" sz="3200" b="1" dirty="0" smtClean="0"/>
              <a:t>If you were keeping score yesterday…</a:t>
            </a:r>
          </a:p>
          <a:p>
            <a:pPr algn="ctr"/>
            <a:endParaRPr lang="en-US" sz="3200" b="1" dirty="0"/>
          </a:p>
          <a:p>
            <a:pPr algn="ctr"/>
            <a:r>
              <a:rPr lang="en-US" sz="3200" b="1" dirty="0" smtClean="0"/>
              <a:t>Moon = 1</a:t>
            </a:r>
          </a:p>
          <a:p>
            <a:pPr algn="ctr"/>
            <a:endParaRPr lang="en-US" sz="3200" b="1" dirty="0"/>
          </a:p>
          <a:p>
            <a:pPr algn="ctr"/>
            <a:r>
              <a:rPr lang="en-US" sz="3200" b="1" dirty="0" smtClean="0"/>
              <a:t>Clouds = 1</a:t>
            </a:r>
          </a:p>
          <a:p>
            <a:pPr algn="ctr"/>
            <a:endParaRPr lang="en-US" sz="3200" b="1" dirty="0"/>
          </a:p>
          <a:p>
            <a:pPr algn="ctr"/>
            <a:r>
              <a:rPr lang="en-US" sz="3200" b="1" dirty="0" smtClean="0"/>
              <a:t>Sun = 0</a:t>
            </a:r>
            <a:endParaRPr lang="en-US" sz="3200" b="1" dirty="0"/>
          </a:p>
        </p:txBody>
      </p:sp>
    </p:spTree>
    <p:extLst>
      <p:ext uri="{BB962C8B-B14F-4D97-AF65-F5344CB8AC3E}">
        <p14:creationId xmlns:p14="http://schemas.microsoft.com/office/powerpoint/2010/main" val="239034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235" y="299063"/>
            <a:ext cx="8230823" cy="6558937"/>
          </a:xfrm>
          <a:prstGeom prst="rect">
            <a:avLst/>
          </a:prstGeom>
        </p:spPr>
      </p:pic>
      <p:sp>
        <p:nvSpPr>
          <p:cNvPr id="5" name="Rectangle 4"/>
          <p:cNvSpPr/>
          <p:nvPr/>
        </p:nvSpPr>
        <p:spPr>
          <a:xfrm>
            <a:off x="1163782" y="727363"/>
            <a:ext cx="7232073" cy="415498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80028" y="727363"/>
            <a:ext cx="6359236" cy="4154984"/>
          </a:xfrm>
          <a:prstGeom prst="rect">
            <a:avLst/>
          </a:prstGeom>
          <a:noFill/>
        </p:spPr>
        <p:txBody>
          <a:bodyPr wrap="square" rtlCol="0">
            <a:spAutoFit/>
          </a:bodyPr>
          <a:lstStyle/>
          <a:p>
            <a:pPr algn="ctr"/>
            <a:r>
              <a:rPr lang="en-US" sz="8800" b="1" dirty="0" smtClean="0">
                <a:solidFill>
                  <a:srgbClr val="FFC000"/>
                </a:solidFill>
                <a:hlinkClick r:id="rId3"/>
              </a:rPr>
              <a:t>WE DO A LOT TO KEEP IT FRESH!</a:t>
            </a:r>
            <a:endParaRPr lang="en-US" sz="8800" b="1" dirty="0">
              <a:solidFill>
                <a:srgbClr val="FFC000"/>
              </a:solidFill>
            </a:endParaRPr>
          </a:p>
        </p:txBody>
      </p:sp>
    </p:spTree>
    <p:extLst>
      <p:ext uri="{BB962C8B-B14F-4D97-AF65-F5344CB8AC3E}">
        <p14:creationId xmlns:p14="http://schemas.microsoft.com/office/powerpoint/2010/main" val="1462187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4" action="ppaction://hlinkfile"/>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6417" y="153590"/>
            <a:ext cx="8230823" cy="6558937"/>
          </a:xfrm>
          <a:prstGeom prst="rect">
            <a:avLst/>
          </a:prstGeom>
        </p:spPr>
      </p:pic>
      <p:pic>
        <p:nvPicPr>
          <p:cNvPr id="7" name="Eclipse-8-201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l="22656" t="610" r="22467" b="-610"/>
          <a:stretch/>
        </p:blipFill>
        <p:spPr>
          <a:xfrm rot="5400000">
            <a:off x="2605583" y="687711"/>
            <a:ext cx="3892489" cy="3989805"/>
          </a:xfrm>
          <a:prstGeom prst="rect">
            <a:avLst/>
          </a:prstGeom>
        </p:spPr>
      </p:pic>
    </p:spTree>
    <p:extLst>
      <p:ext uri="{BB962C8B-B14F-4D97-AF65-F5344CB8AC3E}">
        <p14:creationId xmlns:p14="http://schemas.microsoft.com/office/powerpoint/2010/main" val="384141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244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extBox 1"/>
          <p:cNvSpPr txBox="1"/>
          <p:nvPr/>
        </p:nvSpPr>
        <p:spPr>
          <a:xfrm>
            <a:off x="412668" y="1908959"/>
            <a:ext cx="8146473" cy="4708981"/>
          </a:xfrm>
          <a:prstGeom prst="rect">
            <a:avLst/>
          </a:prstGeom>
          <a:noFill/>
        </p:spPr>
        <p:txBody>
          <a:bodyPr wrap="square" rtlCol="0">
            <a:spAutoFit/>
          </a:bodyPr>
          <a:lstStyle/>
          <a:p>
            <a:pPr algn="ctr"/>
            <a:r>
              <a:rPr lang="en-US" sz="6000" b="1" dirty="0" smtClean="0"/>
              <a:t>The core mission of Zionsville Community Schools can be stated simply in just two words:  STUDENT GROWTH</a:t>
            </a:r>
            <a:endParaRPr lang="en-US" sz="6000"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527" y="348413"/>
            <a:ext cx="7036130" cy="1560546"/>
          </a:xfrm>
          <a:prstGeom prst="rect">
            <a:avLst/>
          </a:prstGeom>
        </p:spPr>
      </p:pic>
    </p:spTree>
    <p:extLst>
      <p:ext uri="{BB962C8B-B14F-4D97-AF65-F5344CB8AC3E}">
        <p14:creationId xmlns:p14="http://schemas.microsoft.com/office/powerpoint/2010/main" val="14301702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extBox 1"/>
          <p:cNvSpPr txBox="1"/>
          <p:nvPr/>
        </p:nvSpPr>
        <p:spPr>
          <a:xfrm>
            <a:off x="0" y="235133"/>
            <a:ext cx="8956630" cy="1631216"/>
          </a:xfrm>
          <a:prstGeom prst="rect">
            <a:avLst/>
          </a:prstGeom>
          <a:noFill/>
        </p:spPr>
        <p:txBody>
          <a:bodyPr wrap="square" rtlCol="0">
            <a:spAutoFit/>
          </a:bodyPr>
          <a:lstStyle/>
          <a:p>
            <a:r>
              <a:rPr lang="en-US" sz="3600" b="1" dirty="0" smtClean="0"/>
              <a:t>  Our Exemplary Example</a:t>
            </a:r>
            <a:r>
              <a:rPr lang="en-US" sz="3600" b="1" dirty="0"/>
              <a:t> </a:t>
            </a:r>
            <a:r>
              <a:rPr lang="en-US" sz="3600" b="1" dirty="0" smtClean="0"/>
              <a:t>of the Core Mission </a:t>
            </a:r>
          </a:p>
          <a:p>
            <a:endParaRPr lang="en-US" sz="2400" b="1" dirty="0" smtClean="0"/>
          </a:p>
          <a:p>
            <a:r>
              <a:rPr lang="en-US" sz="4000" b="1" i="1" dirty="0" smtClean="0"/>
              <a:t>      </a:t>
            </a:r>
            <a:r>
              <a:rPr lang="en-US" sz="3600" b="1" i="1" dirty="0" smtClean="0"/>
              <a:t>Ms. Victoria Hanshew</a:t>
            </a:r>
            <a:endParaRPr lang="en-US" sz="3600" b="1" i="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7659" y="1045027"/>
            <a:ext cx="3188971" cy="5669281"/>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715" y="2018397"/>
            <a:ext cx="2236103" cy="4543862"/>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3072" y="2024743"/>
            <a:ext cx="3810486" cy="1606732"/>
          </a:xfrm>
          <a:prstGeom prst="rect">
            <a:avLst/>
          </a:prstGeom>
        </p:spPr>
      </p:pic>
      <p:sp>
        <p:nvSpPr>
          <p:cNvPr id="6" name="TextBox 5"/>
          <p:cNvSpPr txBox="1"/>
          <p:nvPr/>
        </p:nvSpPr>
        <p:spPr>
          <a:xfrm>
            <a:off x="2641856" y="3667320"/>
            <a:ext cx="3057019" cy="3416320"/>
          </a:xfrm>
          <a:prstGeom prst="rect">
            <a:avLst/>
          </a:prstGeom>
          <a:noFill/>
        </p:spPr>
        <p:txBody>
          <a:bodyPr wrap="square" rtlCol="0">
            <a:spAutoFit/>
          </a:bodyPr>
          <a:lstStyle/>
          <a:p>
            <a:r>
              <a:rPr lang="en-US" sz="2400" b="1" dirty="0" smtClean="0"/>
              <a:t>Math and science…</a:t>
            </a:r>
          </a:p>
          <a:p>
            <a:r>
              <a:rPr lang="en-US" sz="2400" b="1" dirty="0" smtClean="0"/>
              <a:t>Music and dance…</a:t>
            </a:r>
          </a:p>
          <a:p>
            <a:r>
              <a:rPr lang="en-US" sz="2400" b="1" dirty="0" smtClean="0"/>
              <a:t>Singer and actress…</a:t>
            </a:r>
          </a:p>
          <a:p>
            <a:r>
              <a:rPr lang="en-US" sz="2400" b="1" dirty="0" smtClean="0"/>
              <a:t>Works @ Kern Bros.</a:t>
            </a:r>
          </a:p>
          <a:p>
            <a:r>
              <a:rPr lang="en-US" sz="2400" b="1" dirty="0" smtClean="0"/>
              <a:t>Loves working with children and has designs on being an occupational therapist</a:t>
            </a:r>
          </a:p>
          <a:p>
            <a:endParaRPr lang="en-US" sz="2400" b="1" dirty="0"/>
          </a:p>
        </p:txBody>
      </p:sp>
    </p:spTree>
    <p:extLst>
      <p:ext uri="{BB962C8B-B14F-4D97-AF65-F5344CB8AC3E}">
        <p14:creationId xmlns:p14="http://schemas.microsoft.com/office/powerpoint/2010/main" val="114841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1" y="2435883"/>
            <a:ext cx="6353156" cy="3012455"/>
          </a:xfrm>
          <a:prstGeom prst="rect">
            <a:avLst/>
          </a:prstGeom>
        </p:spPr>
      </p:pic>
      <p:sp>
        <p:nvSpPr>
          <p:cNvPr id="3" name="TextBox 2"/>
          <p:cNvSpPr txBox="1"/>
          <p:nvPr/>
        </p:nvSpPr>
        <p:spPr>
          <a:xfrm>
            <a:off x="642258" y="729343"/>
            <a:ext cx="4942114" cy="1200329"/>
          </a:xfrm>
          <a:prstGeom prst="rect">
            <a:avLst/>
          </a:prstGeom>
          <a:noFill/>
        </p:spPr>
        <p:txBody>
          <a:bodyPr wrap="square" rtlCol="0">
            <a:spAutoFit/>
          </a:bodyPr>
          <a:lstStyle/>
          <a:p>
            <a:r>
              <a:rPr lang="en-US" sz="3600" b="1" dirty="0" smtClean="0"/>
              <a:t>Today’s presentation is brought to you by: </a:t>
            </a:r>
            <a:endParaRPr lang="en-US" sz="3600" b="1" dirty="0"/>
          </a:p>
        </p:txBody>
      </p:sp>
    </p:spTree>
    <p:extLst>
      <p:ext uri="{BB962C8B-B14F-4D97-AF65-F5344CB8AC3E}">
        <p14:creationId xmlns:p14="http://schemas.microsoft.com/office/powerpoint/2010/main" val="207189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42258" y="729343"/>
            <a:ext cx="4942114" cy="1200329"/>
          </a:xfrm>
          <a:prstGeom prst="rect">
            <a:avLst/>
          </a:prstGeom>
          <a:noFill/>
        </p:spPr>
        <p:txBody>
          <a:bodyPr wrap="square" rtlCol="0">
            <a:spAutoFit/>
          </a:bodyPr>
          <a:lstStyle/>
          <a:p>
            <a:r>
              <a:rPr lang="en-US" sz="3600" b="1" dirty="0" smtClean="0"/>
              <a:t>This is not to be confused with…</a:t>
            </a:r>
            <a:endParaRPr lang="en-US" sz="36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133" y="2680198"/>
            <a:ext cx="2743220" cy="278240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2936" y="900452"/>
            <a:ext cx="3471470" cy="233158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8082" y="3066242"/>
            <a:ext cx="4524664" cy="3393497"/>
          </a:xfrm>
          <a:prstGeom prst="rect">
            <a:avLst/>
          </a:prstGeom>
        </p:spPr>
      </p:pic>
      <p:sp>
        <p:nvSpPr>
          <p:cNvPr id="7" name="Down Arrow 6"/>
          <p:cNvSpPr/>
          <p:nvPr/>
        </p:nvSpPr>
        <p:spPr>
          <a:xfrm>
            <a:off x="5431971" y="326572"/>
            <a:ext cx="1404257" cy="6243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439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978" y="258516"/>
            <a:ext cx="5622388" cy="2665949"/>
          </a:xfrm>
          <a:prstGeom prst="rect">
            <a:avLst/>
          </a:prstGeom>
        </p:spPr>
      </p:pic>
      <p:sp>
        <p:nvSpPr>
          <p:cNvPr id="3" name="TextBox 2"/>
          <p:cNvSpPr txBox="1"/>
          <p:nvPr/>
        </p:nvSpPr>
        <p:spPr>
          <a:xfrm>
            <a:off x="404949" y="3080656"/>
            <a:ext cx="8412480" cy="1200329"/>
          </a:xfrm>
          <a:prstGeom prst="rect">
            <a:avLst/>
          </a:prstGeom>
          <a:noFill/>
        </p:spPr>
        <p:txBody>
          <a:bodyPr wrap="square" rtlCol="0">
            <a:spAutoFit/>
          </a:bodyPr>
          <a:lstStyle/>
          <a:p>
            <a:r>
              <a:rPr lang="en-US" sz="3600" b="1" dirty="0" smtClean="0"/>
              <a:t>Multiple structures in communities are all in for the common good…</a:t>
            </a:r>
            <a:endParaRPr lang="en-US" sz="3600" b="1" dirty="0"/>
          </a:p>
        </p:txBody>
      </p:sp>
      <p:sp>
        <p:nvSpPr>
          <p:cNvPr id="4" name="TextBox 3"/>
          <p:cNvSpPr txBox="1"/>
          <p:nvPr/>
        </p:nvSpPr>
        <p:spPr>
          <a:xfrm rot="20527981">
            <a:off x="105603" y="4726295"/>
            <a:ext cx="3004457" cy="646331"/>
          </a:xfrm>
          <a:prstGeom prst="rect">
            <a:avLst/>
          </a:prstGeom>
          <a:solidFill>
            <a:srgbClr val="FFC000"/>
          </a:solidFill>
        </p:spPr>
        <p:txBody>
          <a:bodyPr wrap="square" rtlCol="0">
            <a:spAutoFit/>
          </a:bodyPr>
          <a:lstStyle/>
          <a:p>
            <a:pPr algn="ctr"/>
            <a:r>
              <a:rPr lang="en-US" sz="3600" b="1" dirty="0" smtClean="0"/>
              <a:t>Town Council</a:t>
            </a:r>
            <a:endParaRPr lang="en-US" sz="3600" b="1" dirty="0"/>
          </a:p>
        </p:txBody>
      </p:sp>
      <p:sp>
        <p:nvSpPr>
          <p:cNvPr id="5" name="TextBox 4"/>
          <p:cNvSpPr txBox="1"/>
          <p:nvPr/>
        </p:nvSpPr>
        <p:spPr>
          <a:xfrm rot="20510945">
            <a:off x="1296436" y="4731262"/>
            <a:ext cx="4630956" cy="646331"/>
          </a:xfrm>
          <a:prstGeom prst="rect">
            <a:avLst/>
          </a:prstGeom>
          <a:solidFill>
            <a:srgbClr val="FF00FF"/>
          </a:solidFill>
        </p:spPr>
        <p:txBody>
          <a:bodyPr wrap="square" rtlCol="0">
            <a:spAutoFit/>
          </a:bodyPr>
          <a:lstStyle/>
          <a:p>
            <a:pPr algn="ctr"/>
            <a:r>
              <a:rPr lang="en-US" sz="3600" b="1" dirty="0" smtClean="0"/>
              <a:t>Chamber of Commerce</a:t>
            </a:r>
            <a:endParaRPr lang="en-US" sz="3600" b="1" dirty="0"/>
          </a:p>
        </p:txBody>
      </p:sp>
      <p:sp>
        <p:nvSpPr>
          <p:cNvPr id="6" name="TextBox 5"/>
          <p:cNvSpPr txBox="1"/>
          <p:nvPr/>
        </p:nvSpPr>
        <p:spPr>
          <a:xfrm rot="20510945">
            <a:off x="2748729" y="4903186"/>
            <a:ext cx="4630956" cy="646331"/>
          </a:xfrm>
          <a:prstGeom prst="rect">
            <a:avLst/>
          </a:prstGeom>
          <a:solidFill>
            <a:srgbClr val="92D050"/>
          </a:solidFill>
        </p:spPr>
        <p:txBody>
          <a:bodyPr wrap="square" rtlCol="0">
            <a:spAutoFit/>
          </a:bodyPr>
          <a:lstStyle/>
          <a:p>
            <a:pPr algn="ctr"/>
            <a:r>
              <a:rPr lang="en-US" sz="3600" b="1" dirty="0" smtClean="0"/>
              <a:t>Local public schools</a:t>
            </a:r>
            <a:endParaRPr lang="en-US" sz="3600" b="1" dirty="0"/>
          </a:p>
        </p:txBody>
      </p:sp>
      <p:sp>
        <p:nvSpPr>
          <p:cNvPr id="7" name="TextBox 6"/>
          <p:cNvSpPr txBox="1"/>
          <p:nvPr/>
        </p:nvSpPr>
        <p:spPr>
          <a:xfrm rot="20510945">
            <a:off x="4739033" y="5039621"/>
            <a:ext cx="4159690" cy="1200329"/>
          </a:xfrm>
          <a:prstGeom prst="rect">
            <a:avLst/>
          </a:prstGeom>
          <a:solidFill>
            <a:schemeClr val="accent2">
              <a:lumMod val="60000"/>
              <a:lumOff val="40000"/>
            </a:schemeClr>
          </a:solidFill>
        </p:spPr>
        <p:txBody>
          <a:bodyPr wrap="square" rtlCol="0">
            <a:spAutoFit/>
          </a:bodyPr>
          <a:lstStyle/>
          <a:p>
            <a:pPr algn="ctr"/>
            <a:r>
              <a:rPr lang="en-US" sz="3600" b="1" dirty="0" smtClean="0"/>
              <a:t>Families, clubs, houses of faith</a:t>
            </a:r>
            <a:endParaRPr lang="en-US" sz="3600" b="1" dirty="0"/>
          </a:p>
        </p:txBody>
      </p:sp>
    </p:spTree>
    <p:extLst>
      <p:ext uri="{BB962C8B-B14F-4D97-AF65-F5344CB8AC3E}">
        <p14:creationId xmlns:p14="http://schemas.microsoft.com/office/powerpoint/2010/main" val="3748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3898" y="5016137"/>
            <a:ext cx="2571123" cy="1227492"/>
          </a:xfrm>
          <a:prstGeom prst="rect">
            <a:avLst/>
          </a:prstGeom>
        </p:spPr>
      </p:pic>
      <p:sp>
        <p:nvSpPr>
          <p:cNvPr id="3" name="TextBox 2"/>
          <p:cNvSpPr txBox="1"/>
          <p:nvPr/>
        </p:nvSpPr>
        <p:spPr>
          <a:xfrm>
            <a:off x="231865" y="1058091"/>
            <a:ext cx="2953841" cy="2523768"/>
          </a:xfrm>
          <a:prstGeom prst="rect">
            <a:avLst/>
          </a:prstGeom>
          <a:noFill/>
        </p:spPr>
        <p:txBody>
          <a:bodyPr wrap="square" rtlCol="0">
            <a:spAutoFit/>
          </a:bodyPr>
          <a:lstStyle/>
          <a:p>
            <a:pPr lvl="0" algn="r"/>
            <a:r>
              <a:rPr lang="en-US" sz="2800" b="1" dirty="0"/>
              <a:t>1. </a:t>
            </a:r>
            <a:r>
              <a:rPr lang="en-US" sz="2600" b="1" dirty="0"/>
              <a:t>Our schools are a foremost </a:t>
            </a:r>
            <a:r>
              <a:rPr lang="en-US" sz="2600" b="1" dirty="0">
                <a:solidFill>
                  <a:srgbClr val="FF0000"/>
                </a:solidFill>
              </a:rPr>
              <a:t>common good </a:t>
            </a:r>
            <a:r>
              <a:rPr lang="en-US" sz="2600" b="1" dirty="0"/>
              <a:t>in this amazing place to come of age as a child/student.</a:t>
            </a:r>
          </a:p>
        </p:txBody>
      </p:sp>
      <p:sp>
        <p:nvSpPr>
          <p:cNvPr id="4" name="TextBox 3"/>
          <p:cNvSpPr txBox="1"/>
          <p:nvPr/>
        </p:nvSpPr>
        <p:spPr>
          <a:xfrm>
            <a:off x="3615146" y="1011099"/>
            <a:ext cx="1724297" cy="2893100"/>
          </a:xfrm>
          <a:prstGeom prst="rect">
            <a:avLst/>
          </a:prstGeom>
          <a:noFill/>
        </p:spPr>
        <p:txBody>
          <a:bodyPr wrap="square" rtlCol="0">
            <a:spAutoFit/>
          </a:bodyPr>
          <a:lstStyle/>
          <a:p>
            <a:pPr lvl="0" algn="ctr"/>
            <a:r>
              <a:rPr lang="en-US" sz="2600" b="1" dirty="0"/>
              <a:t>2. We are </a:t>
            </a:r>
            <a:r>
              <a:rPr lang="en-US" sz="2600" b="1" dirty="0">
                <a:solidFill>
                  <a:srgbClr val="FF0000"/>
                </a:solidFill>
              </a:rPr>
              <a:t>part of </a:t>
            </a:r>
            <a:r>
              <a:rPr lang="en-US" sz="2600" b="1" dirty="0"/>
              <a:t>the bigger “we”—and </a:t>
            </a:r>
            <a:r>
              <a:rPr lang="en-US" sz="2600" b="1" dirty="0">
                <a:solidFill>
                  <a:srgbClr val="FF0000"/>
                </a:solidFill>
              </a:rPr>
              <a:t>“we” are in this together</a:t>
            </a:r>
            <a:r>
              <a:rPr lang="en-US" sz="2600" b="1" dirty="0"/>
              <a:t>.</a:t>
            </a:r>
          </a:p>
        </p:txBody>
      </p:sp>
      <p:sp>
        <p:nvSpPr>
          <p:cNvPr id="5" name="TextBox 4"/>
          <p:cNvSpPr txBox="1"/>
          <p:nvPr/>
        </p:nvSpPr>
        <p:spPr>
          <a:xfrm>
            <a:off x="220163" y="3904199"/>
            <a:ext cx="3579223" cy="2893100"/>
          </a:xfrm>
          <a:prstGeom prst="rect">
            <a:avLst/>
          </a:prstGeom>
          <a:noFill/>
        </p:spPr>
        <p:txBody>
          <a:bodyPr wrap="square" rtlCol="0">
            <a:spAutoFit/>
          </a:bodyPr>
          <a:lstStyle/>
          <a:p>
            <a:pPr lvl="0"/>
            <a:r>
              <a:rPr lang="en-US" sz="2600" b="1" dirty="0"/>
              <a:t>3. Our schools have a </a:t>
            </a:r>
            <a:r>
              <a:rPr lang="en-US" sz="2600" b="1" dirty="0">
                <a:solidFill>
                  <a:srgbClr val="FF0000"/>
                </a:solidFill>
              </a:rPr>
              <a:t>singular focus (“student growth”</a:t>
            </a:r>
            <a:r>
              <a:rPr lang="en-US" sz="2600" b="1" dirty="0"/>
              <a:t>), and when we do this mission well, there are </a:t>
            </a:r>
            <a:r>
              <a:rPr lang="en-US" sz="2600" b="1" dirty="0">
                <a:solidFill>
                  <a:srgbClr val="FF0000"/>
                </a:solidFill>
              </a:rPr>
              <a:t>many benefits </a:t>
            </a:r>
            <a:r>
              <a:rPr lang="en-US" sz="2600" b="1" dirty="0"/>
              <a:t>that inure </a:t>
            </a:r>
            <a:r>
              <a:rPr lang="en-US" sz="2600" b="1" dirty="0">
                <a:solidFill>
                  <a:srgbClr val="FF0000"/>
                </a:solidFill>
              </a:rPr>
              <a:t>to all </a:t>
            </a:r>
            <a:r>
              <a:rPr lang="en-US" sz="2600" b="1" dirty="0"/>
              <a:t>of us in the community.</a:t>
            </a:r>
          </a:p>
        </p:txBody>
      </p:sp>
      <p:sp>
        <p:nvSpPr>
          <p:cNvPr id="6" name="TextBox 5"/>
          <p:cNvSpPr txBox="1"/>
          <p:nvPr/>
        </p:nvSpPr>
        <p:spPr>
          <a:xfrm>
            <a:off x="5587639" y="1011099"/>
            <a:ext cx="2429691" cy="4493538"/>
          </a:xfrm>
          <a:prstGeom prst="rect">
            <a:avLst/>
          </a:prstGeom>
          <a:noFill/>
        </p:spPr>
        <p:txBody>
          <a:bodyPr wrap="square" rtlCol="0">
            <a:spAutoFit/>
          </a:bodyPr>
          <a:lstStyle/>
          <a:p>
            <a:pPr lvl="0"/>
            <a:r>
              <a:rPr lang="en-US" sz="2600" b="1" dirty="0"/>
              <a:t>4. Tori is our exemplary </a:t>
            </a:r>
            <a:r>
              <a:rPr lang="en-US" sz="2600" b="1" dirty="0">
                <a:solidFill>
                  <a:srgbClr val="FF0000"/>
                </a:solidFill>
              </a:rPr>
              <a:t>example/core mission representative </a:t>
            </a:r>
            <a:r>
              <a:rPr lang="en-US" sz="2600" b="1" dirty="0"/>
              <a:t>for the event… Though ZCS has many, many moving parts, </a:t>
            </a:r>
            <a:r>
              <a:rPr lang="en-US" sz="2600" b="1" dirty="0">
                <a:solidFill>
                  <a:srgbClr val="FF0000"/>
                </a:solidFill>
              </a:rPr>
              <a:t>the “WE” in us is about youth</a:t>
            </a:r>
            <a:r>
              <a:rPr lang="en-US" sz="2600" b="1" dirty="0" smtClean="0"/>
              <a:t>.</a:t>
            </a:r>
            <a:endParaRPr lang="en-US" sz="2600" b="1" dirty="0"/>
          </a:p>
        </p:txBody>
      </p:sp>
      <p:cxnSp>
        <p:nvCxnSpPr>
          <p:cNvPr id="8" name="Straight Connector 7"/>
          <p:cNvCxnSpPr/>
          <p:nvPr/>
        </p:nvCxnSpPr>
        <p:spPr>
          <a:xfrm>
            <a:off x="3419203" y="1058091"/>
            <a:ext cx="0" cy="2455818"/>
          </a:xfrm>
          <a:prstGeom prst="line">
            <a:avLst/>
          </a:prstGeom>
          <a:ln w="825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76998" y="1058091"/>
            <a:ext cx="0" cy="3659382"/>
          </a:xfrm>
          <a:prstGeom prst="line">
            <a:avLst/>
          </a:prstGeom>
          <a:ln w="82550"/>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270043" y="182034"/>
            <a:ext cx="4066626" cy="830997"/>
          </a:xfrm>
          <a:prstGeom prst="rect">
            <a:avLst/>
          </a:prstGeom>
          <a:noFill/>
        </p:spPr>
        <p:txBody>
          <a:bodyPr wrap="none" lIns="91440" tIns="45720" rIns="91440" bIns="45720">
            <a:spAutoFit/>
          </a:bodyPr>
          <a:lstStyle/>
          <a:p>
            <a:pPr algn="ctr"/>
            <a:r>
              <a:rPr lang="en-US" sz="48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Simply stated…</a:t>
            </a:r>
            <a:endParaRPr lang="en-US" sz="4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6175" y="5504637"/>
            <a:ext cx="1562309" cy="1128335"/>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022501">
            <a:off x="7767180" y="652219"/>
            <a:ext cx="1648435" cy="3394561"/>
          </a:xfrm>
          <a:prstGeom prst="rect">
            <a:avLst/>
          </a:prstGeom>
        </p:spPr>
      </p:pic>
      <p:cxnSp>
        <p:nvCxnSpPr>
          <p:cNvPr id="15" name="Straight Connector 14"/>
          <p:cNvCxnSpPr/>
          <p:nvPr/>
        </p:nvCxnSpPr>
        <p:spPr>
          <a:xfrm flipH="1">
            <a:off x="365761" y="3735977"/>
            <a:ext cx="2857500" cy="13063"/>
          </a:xfrm>
          <a:prstGeom prst="line">
            <a:avLst/>
          </a:prstGeom>
          <a:ln w="825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114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057" y="858342"/>
            <a:ext cx="4774021" cy="2263681"/>
          </a:xfrm>
          <a:prstGeom prst="rect">
            <a:avLst/>
          </a:prstGeom>
        </p:spPr>
      </p:pic>
      <p:sp>
        <p:nvSpPr>
          <p:cNvPr id="3" name="TextBox 2"/>
          <p:cNvSpPr txBox="1"/>
          <p:nvPr/>
        </p:nvSpPr>
        <p:spPr>
          <a:xfrm>
            <a:off x="698984" y="3733801"/>
            <a:ext cx="7966165" cy="1938992"/>
          </a:xfrm>
          <a:prstGeom prst="rect">
            <a:avLst/>
          </a:prstGeom>
          <a:solidFill>
            <a:schemeClr val="tx1"/>
          </a:solidFill>
        </p:spPr>
        <p:txBody>
          <a:bodyPr wrap="square" rtlCol="0">
            <a:spAutoFit/>
          </a:bodyPr>
          <a:lstStyle/>
          <a:p>
            <a:pPr algn="ctr"/>
            <a:r>
              <a:rPr lang="en-US" sz="6000" b="1" dirty="0" smtClean="0">
                <a:solidFill>
                  <a:schemeClr val="bg1"/>
                </a:solidFill>
              </a:rPr>
              <a:t>What have we done for “we” lately?</a:t>
            </a:r>
            <a:endParaRPr lang="en-US" sz="6000" b="1" dirty="0">
              <a:solidFill>
                <a:schemeClr val="bg1"/>
              </a:solidFill>
            </a:endParaRPr>
          </a:p>
        </p:txBody>
      </p:sp>
    </p:spTree>
    <p:extLst>
      <p:ext uri="{BB962C8B-B14F-4D97-AF65-F5344CB8AC3E}">
        <p14:creationId xmlns:p14="http://schemas.microsoft.com/office/powerpoint/2010/main" val="4151995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7381" y="130629"/>
            <a:ext cx="8138162" cy="2215991"/>
          </a:xfrm>
          <a:prstGeom prst="rect">
            <a:avLst/>
          </a:prstGeom>
          <a:noFill/>
        </p:spPr>
        <p:txBody>
          <a:bodyPr wrap="square" rtlCol="0">
            <a:spAutoFit/>
          </a:bodyPr>
          <a:lstStyle/>
          <a:p>
            <a:pPr algn="ctr"/>
            <a:r>
              <a:rPr lang="en-US" sz="4600" b="1" i="1" dirty="0" smtClean="0"/>
              <a:t>Outstanding local schools are key correlates to high </a:t>
            </a:r>
            <a:r>
              <a:rPr lang="en-US" sz="4600" b="1" i="1" u="sng" dirty="0" smtClean="0"/>
              <a:t>PROPERTY VALUES</a:t>
            </a:r>
            <a:r>
              <a:rPr lang="en-US" sz="4600" b="1" i="1" dirty="0" smtClean="0"/>
              <a:t> and </a:t>
            </a:r>
            <a:r>
              <a:rPr lang="en-US" sz="4600" b="1" i="1" u="sng" dirty="0" smtClean="0"/>
              <a:t>SAFETY</a:t>
            </a:r>
            <a:r>
              <a:rPr lang="en-US" sz="4600" b="1" i="1" dirty="0" smtClean="0"/>
              <a:t>!</a:t>
            </a:r>
            <a:endParaRPr lang="en-US" sz="4600" b="1" i="1" dirty="0"/>
          </a:p>
        </p:txBody>
      </p:sp>
      <p:sp>
        <p:nvSpPr>
          <p:cNvPr id="3" name="TextBox 2"/>
          <p:cNvSpPr txBox="1"/>
          <p:nvPr/>
        </p:nvSpPr>
        <p:spPr>
          <a:xfrm>
            <a:off x="444138" y="2586445"/>
            <a:ext cx="3709852" cy="3908762"/>
          </a:xfrm>
          <a:prstGeom prst="rect">
            <a:avLst/>
          </a:prstGeom>
          <a:noFill/>
        </p:spPr>
        <p:txBody>
          <a:bodyPr wrap="square" rtlCol="0">
            <a:spAutoFit/>
          </a:bodyPr>
          <a:lstStyle/>
          <a:p>
            <a:r>
              <a:rPr lang="en-US" sz="2400" b="1" i="1" dirty="0"/>
              <a:t>Consumer Demand Shows Clear Connection</a:t>
            </a:r>
          </a:p>
          <a:p>
            <a:r>
              <a:rPr lang="en-US" sz="2000" i="1" dirty="0"/>
              <a:t>In the end, though, it's hard to deny that there is strong consumer demand for good schools. Demand drives prices higher for a limited product like real </a:t>
            </a:r>
            <a:r>
              <a:rPr lang="en-US" sz="2000" i="1" dirty="0" smtClean="0"/>
              <a:t>estate… Clearly</a:t>
            </a:r>
            <a:r>
              <a:rPr lang="en-US" sz="2000" i="1" dirty="0"/>
              <a:t>, though, consumer demand is large enough that we can conclude that good schools do increase home </a:t>
            </a:r>
            <a:r>
              <a:rPr lang="en-US" sz="2000" i="1" dirty="0" smtClean="0"/>
              <a:t>values…</a:t>
            </a:r>
            <a:endParaRPr lang="en-US" sz="2000" i="1" dirty="0"/>
          </a:p>
        </p:txBody>
      </p:sp>
      <p:sp>
        <p:nvSpPr>
          <p:cNvPr id="4" name="TextBox 3"/>
          <p:cNvSpPr txBox="1"/>
          <p:nvPr/>
        </p:nvSpPr>
        <p:spPr>
          <a:xfrm>
            <a:off x="1841864" y="6109844"/>
            <a:ext cx="2037806" cy="369332"/>
          </a:xfrm>
          <a:prstGeom prst="rect">
            <a:avLst/>
          </a:prstGeom>
          <a:noFill/>
        </p:spPr>
        <p:txBody>
          <a:bodyPr wrap="square" rtlCol="0">
            <a:spAutoFit/>
          </a:bodyPr>
          <a:lstStyle/>
          <a:p>
            <a:r>
              <a:rPr lang="en-US" dirty="0" smtClean="0"/>
              <a:t>--REALTOR.COM</a:t>
            </a:r>
            <a:endParaRPr lang="en-US" dirty="0"/>
          </a:p>
        </p:txBody>
      </p:sp>
      <p:pic>
        <p:nvPicPr>
          <p:cNvPr id="5" name="Picture 4"/>
          <p:cNvPicPr>
            <a:picLocks noChangeAspect="1"/>
          </p:cNvPicPr>
          <p:nvPr/>
        </p:nvPicPr>
        <p:blipFill>
          <a:blip r:embed="rId2"/>
          <a:stretch>
            <a:fillRect/>
          </a:stretch>
        </p:blipFill>
        <p:spPr>
          <a:xfrm>
            <a:off x="4404186" y="2481941"/>
            <a:ext cx="4244787" cy="3997235"/>
          </a:xfrm>
          <a:prstGeom prst="rect">
            <a:avLst/>
          </a:prstGeom>
        </p:spPr>
      </p:pic>
    </p:spTree>
    <p:extLst>
      <p:ext uri="{BB962C8B-B14F-4D97-AF65-F5344CB8AC3E}">
        <p14:creationId xmlns:p14="http://schemas.microsoft.com/office/powerpoint/2010/main" val="36952503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7381" y="130629"/>
            <a:ext cx="8085910" cy="2215991"/>
          </a:xfrm>
          <a:prstGeom prst="rect">
            <a:avLst/>
          </a:prstGeom>
          <a:noFill/>
        </p:spPr>
        <p:txBody>
          <a:bodyPr wrap="square" rtlCol="0">
            <a:spAutoFit/>
          </a:bodyPr>
          <a:lstStyle/>
          <a:p>
            <a:pPr algn="ctr"/>
            <a:r>
              <a:rPr lang="en-US" sz="4600" b="1" i="1" dirty="0" smtClean="0"/>
              <a:t>Outstanding local schools are key correlates to high </a:t>
            </a:r>
            <a:r>
              <a:rPr lang="en-US" sz="4600" b="1" i="1" u="sng" dirty="0" smtClean="0"/>
              <a:t>PROPERTY VALUES</a:t>
            </a:r>
            <a:r>
              <a:rPr lang="en-US" sz="4600" b="1" i="1" dirty="0" smtClean="0"/>
              <a:t> and </a:t>
            </a:r>
            <a:r>
              <a:rPr lang="en-US" sz="4600" b="1" i="1" u="sng" dirty="0" smtClean="0"/>
              <a:t>SAFETY</a:t>
            </a:r>
            <a:r>
              <a:rPr lang="en-US" sz="4600" b="1" i="1" dirty="0" smtClean="0"/>
              <a:t>!</a:t>
            </a:r>
            <a:endParaRPr lang="en-US" sz="4600" b="1" i="1" dirty="0"/>
          </a:p>
        </p:txBody>
      </p:sp>
      <p:sp>
        <p:nvSpPr>
          <p:cNvPr id="3" name="TextBox 2"/>
          <p:cNvSpPr txBox="1"/>
          <p:nvPr/>
        </p:nvSpPr>
        <p:spPr>
          <a:xfrm>
            <a:off x="5068390" y="2730137"/>
            <a:ext cx="3709852" cy="3046988"/>
          </a:xfrm>
          <a:prstGeom prst="rect">
            <a:avLst/>
          </a:prstGeom>
          <a:noFill/>
        </p:spPr>
        <p:txBody>
          <a:bodyPr wrap="square" rtlCol="0">
            <a:spAutoFit/>
          </a:bodyPr>
          <a:lstStyle/>
          <a:p>
            <a:pPr algn="ctr"/>
            <a:r>
              <a:rPr lang="en-US" sz="2400" b="1" i="1" dirty="0" smtClean="0"/>
              <a:t>Schools at Center of Community… Benefits All!</a:t>
            </a:r>
            <a:endParaRPr lang="en-US" sz="2400" b="1" i="1" dirty="0"/>
          </a:p>
          <a:p>
            <a:endParaRPr lang="en-US" sz="2400" i="1" dirty="0" smtClean="0"/>
          </a:p>
          <a:p>
            <a:r>
              <a:rPr lang="en-US" sz="2400" i="1" dirty="0" smtClean="0"/>
              <a:t>When </a:t>
            </a:r>
            <a:r>
              <a:rPr lang="en-US" sz="2400" i="1" dirty="0"/>
              <a:t>schools are the centers of their communities, students, parents, and entire neighborhoods benefit. </a:t>
            </a:r>
          </a:p>
        </p:txBody>
      </p:sp>
      <p:sp>
        <p:nvSpPr>
          <p:cNvPr id="4" name="TextBox 3"/>
          <p:cNvSpPr txBox="1"/>
          <p:nvPr/>
        </p:nvSpPr>
        <p:spPr>
          <a:xfrm>
            <a:off x="5812972" y="5791310"/>
            <a:ext cx="2965270" cy="369332"/>
          </a:xfrm>
          <a:prstGeom prst="rect">
            <a:avLst/>
          </a:prstGeom>
          <a:noFill/>
        </p:spPr>
        <p:txBody>
          <a:bodyPr wrap="square" rtlCol="0">
            <a:spAutoFit/>
          </a:bodyPr>
          <a:lstStyle/>
          <a:p>
            <a:r>
              <a:rPr lang="en-US" dirty="0" smtClean="0"/>
              <a:t>--2012 US Dept. of Education </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652" y="3004176"/>
            <a:ext cx="4057650" cy="2971800"/>
          </a:xfrm>
          <a:prstGeom prst="rect">
            <a:avLst/>
          </a:prstGeom>
          <a:ln>
            <a:noFill/>
          </a:ln>
        </p:spPr>
      </p:pic>
      <p:sp>
        <p:nvSpPr>
          <p:cNvPr id="7" name="Rectangle 6"/>
          <p:cNvSpPr/>
          <p:nvPr/>
        </p:nvSpPr>
        <p:spPr>
          <a:xfrm>
            <a:off x="5212080" y="2625634"/>
            <a:ext cx="3474720" cy="1031966"/>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779172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extBox 1"/>
          <p:cNvSpPr txBox="1"/>
          <p:nvPr/>
        </p:nvSpPr>
        <p:spPr>
          <a:xfrm>
            <a:off x="509451" y="502920"/>
            <a:ext cx="8294915" cy="1508105"/>
          </a:xfrm>
          <a:prstGeom prst="rect">
            <a:avLst/>
          </a:prstGeom>
          <a:noFill/>
        </p:spPr>
        <p:txBody>
          <a:bodyPr wrap="square" rtlCol="0">
            <a:spAutoFit/>
          </a:bodyPr>
          <a:lstStyle/>
          <a:p>
            <a:pPr algn="ctr"/>
            <a:r>
              <a:rPr lang="en-US" sz="4600" b="1" i="1" dirty="0" smtClean="0"/>
              <a:t>How has fiscal stewardship assisted the common good here?</a:t>
            </a:r>
            <a:endParaRPr lang="en-US" sz="4600" b="1" i="1" dirty="0"/>
          </a:p>
        </p:txBody>
      </p:sp>
      <p:sp>
        <p:nvSpPr>
          <p:cNvPr id="3" name="TextBox 2"/>
          <p:cNvSpPr txBox="1"/>
          <p:nvPr/>
        </p:nvSpPr>
        <p:spPr>
          <a:xfrm>
            <a:off x="718753" y="4800600"/>
            <a:ext cx="7876310" cy="1323439"/>
          </a:xfrm>
          <a:prstGeom prst="rect">
            <a:avLst/>
          </a:prstGeom>
          <a:noFill/>
        </p:spPr>
        <p:txBody>
          <a:bodyPr wrap="square" rtlCol="0">
            <a:spAutoFit/>
          </a:bodyPr>
          <a:lstStyle/>
          <a:p>
            <a:r>
              <a:rPr lang="en-US" sz="4000" b="1" i="1" dirty="0" smtClean="0"/>
              <a:t>Mike Shafer, CPA</a:t>
            </a:r>
          </a:p>
          <a:p>
            <a:r>
              <a:rPr lang="en-US" sz="4000" b="1" i="1" dirty="0" smtClean="0"/>
              <a:t>ZCS Chief Financial Officer</a:t>
            </a:r>
            <a:endParaRPr lang="en-US" sz="4000" b="1" i="1" dirty="0"/>
          </a:p>
        </p:txBody>
      </p:sp>
      <p:pic>
        <p:nvPicPr>
          <p:cNvPr id="1026" name="Picture 2" descr="Michael A. Shafer, Chief Financial Offi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7120" y="2702261"/>
            <a:ext cx="2275898" cy="2530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2951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noGrp="1"/>
          </p:cNvGraphicFramePr>
          <p:nvPr>
            <p:extLst>
              <p:ext uri="{D42A27DB-BD31-4B8C-83A1-F6EECF244321}">
                <p14:modId xmlns:p14="http://schemas.microsoft.com/office/powerpoint/2010/main" val="2046559332"/>
              </p:ext>
            </p:extLst>
          </p:nvPr>
        </p:nvGraphicFramePr>
        <p:xfrm>
          <a:off x="0" y="0"/>
          <a:ext cx="914400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386042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p:cNvGraphicFramePr>
            <a:graphicFrameLocks noGrp="1"/>
          </p:cNvGraphicFramePr>
          <p:nvPr/>
        </p:nvGraphicFramePr>
        <p:xfrm>
          <a:off x="0" y="0"/>
          <a:ext cx="9067800" cy="6858000"/>
        </p:xfrm>
        <a:graphic>
          <a:graphicData uri="http://schemas.openxmlformats.org/drawingml/2006/chart">
            <c:chart xmlns:c="http://schemas.openxmlformats.org/drawingml/2006/chart" xmlns:r="http://schemas.openxmlformats.org/officeDocument/2006/relationships" r:id="rId3"/>
          </a:graphicData>
        </a:graphic>
      </p:graphicFrame>
      <p:sp>
        <p:nvSpPr>
          <p:cNvPr id="2" name="Oval 1"/>
          <p:cNvSpPr/>
          <p:nvPr/>
        </p:nvSpPr>
        <p:spPr bwMode="auto">
          <a:xfrm>
            <a:off x="685800" y="3962400"/>
            <a:ext cx="1524000" cy="1371600"/>
          </a:xfrm>
          <a:prstGeom prst="ellipse">
            <a:avLst/>
          </a:prstGeom>
          <a:solidFill>
            <a:srgbClr val="00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Swis721 Th BT" pitchFamily="34" charset="0"/>
              </a:rPr>
              <a:t>2013</a:t>
            </a:r>
          </a:p>
        </p:txBody>
      </p:sp>
      <p:sp>
        <p:nvSpPr>
          <p:cNvPr id="4" name="Oval 3"/>
          <p:cNvSpPr/>
          <p:nvPr/>
        </p:nvSpPr>
        <p:spPr bwMode="auto">
          <a:xfrm>
            <a:off x="2362200" y="3962400"/>
            <a:ext cx="1524000" cy="1371600"/>
          </a:xfrm>
          <a:prstGeom prst="ellipse">
            <a:avLst/>
          </a:prstGeom>
          <a:solidFill>
            <a:srgbClr val="00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Swis721 Th BT" pitchFamily="34" charset="0"/>
              </a:rPr>
              <a:t>2014</a:t>
            </a:r>
          </a:p>
        </p:txBody>
      </p:sp>
      <p:sp>
        <p:nvSpPr>
          <p:cNvPr id="5" name="Oval 4"/>
          <p:cNvSpPr/>
          <p:nvPr/>
        </p:nvSpPr>
        <p:spPr bwMode="auto">
          <a:xfrm>
            <a:off x="4038600" y="3962400"/>
            <a:ext cx="1524000" cy="1371600"/>
          </a:xfrm>
          <a:prstGeom prst="ellipse">
            <a:avLst/>
          </a:prstGeom>
          <a:solidFill>
            <a:srgbClr val="00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Swis721 Th BT" pitchFamily="34" charset="0"/>
              </a:rPr>
              <a:t>2015</a:t>
            </a:r>
          </a:p>
        </p:txBody>
      </p:sp>
      <p:sp>
        <p:nvSpPr>
          <p:cNvPr id="6" name="Oval 5"/>
          <p:cNvSpPr/>
          <p:nvPr/>
        </p:nvSpPr>
        <p:spPr bwMode="auto">
          <a:xfrm>
            <a:off x="5715000" y="3962400"/>
            <a:ext cx="1524000" cy="1371600"/>
          </a:xfrm>
          <a:prstGeom prst="ellipse">
            <a:avLst/>
          </a:prstGeom>
          <a:solidFill>
            <a:srgbClr val="00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Swis721 Th BT" pitchFamily="34" charset="0"/>
              </a:rPr>
              <a:t>2016</a:t>
            </a:r>
          </a:p>
        </p:txBody>
      </p:sp>
      <p:sp>
        <p:nvSpPr>
          <p:cNvPr id="9" name="Oval 8"/>
          <p:cNvSpPr/>
          <p:nvPr/>
        </p:nvSpPr>
        <p:spPr bwMode="auto">
          <a:xfrm>
            <a:off x="7391400" y="3962400"/>
            <a:ext cx="1524000" cy="1371600"/>
          </a:xfrm>
          <a:prstGeom prst="ellipse">
            <a:avLst/>
          </a:prstGeom>
          <a:solidFill>
            <a:srgbClr val="00FF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Swis721 Th BT" pitchFamily="34" charset="0"/>
              </a:rPr>
              <a:t>2017</a:t>
            </a:r>
          </a:p>
        </p:txBody>
      </p:sp>
    </p:spTree>
    <p:extLst>
      <p:ext uri="{BB962C8B-B14F-4D97-AF65-F5344CB8AC3E}">
        <p14:creationId xmlns:p14="http://schemas.microsoft.com/office/powerpoint/2010/main" val="33554451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Box 4"/>
          <p:cNvSpPr txBox="1">
            <a:spLocks noChangeArrowheads="1"/>
          </p:cNvSpPr>
          <p:nvPr/>
        </p:nvSpPr>
        <p:spPr bwMode="auto">
          <a:xfrm>
            <a:off x="1524000" y="228600"/>
            <a:ext cx="5029200" cy="769938"/>
          </a:xfrm>
          <a:prstGeom prst="rect">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Swis721 Th BT"/>
                <a:cs typeface="Arial" panose="020B0604020202020204" pitchFamily="34" charset="0"/>
              </a:defRPr>
            </a:lvl1pPr>
            <a:lvl2pPr marL="742950" indent="-285750" eaLnBrk="0" hangingPunct="0">
              <a:defRPr sz="2400">
                <a:solidFill>
                  <a:schemeClr val="tx1"/>
                </a:solidFill>
                <a:latin typeface="Swis721 Th BT"/>
                <a:cs typeface="Arial" panose="020B0604020202020204" pitchFamily="34" charset="0"/>
              </a:defRPr>
            </a:lvl2pPr>
            <a:lvl3pPr marL="1143000" indent="-228600" eaLnBrk="0" hangingPunct="0">
              <a:defRPr sz="2400">
                <a:solidFill>
                  <a:schemeClr val="tx1"/>
                </a:solidFill>
                <a:latin typeface="Swis721 Th BT"/>
                <a:cs typeface="Arial" panose="020B0604020202020204" pitchFamily="34" charset="0"/>
              </a:defRPr>
            </a:lvl3pPr>
            <a:lvl4pPr marL="1600200" indent="-228600" eaLnBrk="0" hangingPunct="0">
              <a:defRPr sz="2400">
                <a:solidFill>
                  <a:schemeClr val="tx1"/>
                </a:solidFill>
                <a:latin typeface="Swis721 Th BT"/>
                <a:cs typeface="Arial" panose="020B0604020202020204" pitchFamily="34" charset="0"/>
              </a:defRPr>
            </a:lvl4pPr>
            <a:lvl5pPr marL="2057400" indent="-228600" eaLnBrk="0" hangingPunct="0">
              <a:defRPr sz="2400">
                <a:solidFill>
                  <a:schemeClr val="tx1"/>
                </a:solidFill>
                <a:latin typeface="Swis721 Th BT"/>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Swis721 Th BT"/>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Swis721 Th BT"/>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Swis721 Th BT"/>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Swis721 Th BT"/>
                <a:cs typeface="Arial" panose="020B0604020202020204" pitchFamily="34" charset="0"/>
              </a:defRPr>
            </a:lvl9pPr>
          </a:lstStyle>
          <a:p>
            <a:pPr algn="ctr" eaLnBrk="1" hangingPunct="1"/>
            <a:r>
              <a:rPr lang="en-US" altLang="en-US" sz="2200" b="1" dirty="0" smtClean="0">
                <a:solidFill>
                  <a:schemeClr val="bg1"/>
                </a:solidFill>
              </a:rPr>
              <a:t>2015 Local </a:t>
            </a:r>
            <a:r>
              <a:rPr lang="en-US" altLang="en-US" sz="2200" b="1" dirty="0">
                <a:solidFill>
                  <a:schemeClr val="bg1"/>
                </a:solidFill>
              </a:rPr>
              <a:t>property tax rates compared with peer communities</a:t>
            </a:r>
          </a:p>
        </p:txBody>
      </p:sp>
      <p:sp>
        <p:nvSpPr>
          <p:cNvPr id="7" name="Left Arrow Callout 6"/>
          <p:cNvSpPr/>
          <p:nvPr/>
        </p:nvSpPr>
        <p:spPr bwMode="auto">
          <a:xfrm rot="19297624">
            <a:off x="6313899" y="4016103"/>
            <a:ext cx="2362200" cy="1524000"/>
          </a:xfrm>
          <a:prstGeom prst="leftArrowCallout">
            <a:avLst/>
          </a:prstGeom>
          <a:solidFill>
            <a:schemeClr val="accent6">
              <a:lumMod val="75000"/>
              <a:alpha val="50000"/>
            </a:schemeClr>
          </a:solidFill>
          <a:ln w="9525" cap="flat" cmpd="sng" algn="ctr">
            <a:solidFill>
              <a:schemeClr val="tx1"/>
            </a:solidFill>
            <a:prstDash val="solid"/>
            <a:round/>
            <a:headEnd type="none" w="med" len="med"/>
            <a:tailEnd type="none" w="med" len="med"/>
          </a:ln>
          <a:effectLst/>
        </p:spPr>
        <p:txBody>
          <a:bodyPr anchor="ctr"/>
          <a:lstStyle/>
          <a:p>
            <a:pPr algn="ctr">
              <a:defRPr/>
            </a:pPr>
            <a:r>
              <a:rPr lang="en-US" sz="1600" b="1" dirty="0" smtClean="0">
                <a:latin typeface="Swis721 Th BT" pitchFamily="34" charset="0"/>
              </a:rPr>
              <a:t>Total Rate Reduction was 24.47 cents!</a:t>
            </a:r>
            <a:endParaRPr lang="en-US" sz="1600" b="1" dirty="0">
              <a:latin typeface="Swis721 Th BT" pitchFamily="34" charset="0"/>
            </a:endParaRPr>
          </a:p>
        </p:txBody>
      </p:sp>
      <p:pic>
        <p:nvPicPr>
          <p:cNvPr id="4" name="Picture 3"/>
          <p:cNvPicPr>
            <a:picLocks noChangeAspect="1"/>
          </p:cNvPicPr>
          <p:nvPr/>
        </p:nvPicPr>
        <p:blipFill>
          <a:blip r:embed="rId2"/>
          <a:stretch>
            <a:fillRect/>
          </a:stretch>
        </p:blipFill>
        <p:spPr>
          <a:xfrm>
            <a:off x="1521670" y="998781"/>
            <a:ext cx="5031530" cy="5706819"/>
          </a:xfrm>
          <a:prstGeom prst="rect">
            <a:avLst/>
          </a:prstGeom>
        </p:spPr>
      </p:pic>
      <p:pic>
        <p:nvPicPr>
          <p:cNvPr id="9" name="Picture 8" descr="ZCSLogoColorSolid"/>
          <p:cNvPicPr>
            <a:picLocks noChangeAspect="1" noChangeArrowheads="1"/>
          </p:cNvPicPr>
          <p:nvPr/>
        </p:nvPicPr>
        <p:blipFill>
          <a:blip r:embed="rId3" cstate="print"/>
          <a:srcRect/>
          <a:stretch>
            <a:fillRect/>
          </a:stretch>
        </p:blipFill>
        <p:spPr bwMode="auto">
          <a:xfrm>
            <a:off x="7620000" y="5632524"/>
            <a:ext cx="1398193" cy="1015159"/>
          </a:xfrm>
          <a:prstGeom prst="rect">
            <a:avLst/>
          </a:prstGeom>
          <a:noFill/>
        </p:spPr>
      </p:pic>
      <p:sp>
        <p:nvSpPr>
          <p:cNvPr id="3" name="Right Arrow 2"/>
          <p:cNvSpPr/>
          <p:nvPr/>
        </p:nvSpPr>
        <p:spPr bwMode="auto">
          <a:xfrm rot="1249222">
            <a:off x="141806" y="4656501"/>
            <a:ext cx="1878356" cy="1143000"/>
          </a:xfrm>
          <a:prstGeom prst="rightArrow">
            <a:avLst/>
          </a:prstGeom>
          <a:solidFill>
            <a:schemeClr val="accent6">
              <a:lumMod val="75000"/>
              <a:alpha val="67000"/>
            </a:schemeClr>
          </a:solidFill>
          <a:ln w="9525" cap="flat" cmpd="sng" algn="ctr">
            <a:solidFill>
              <a:schemeClr val="tx1"/>
            </a:solidFill>
            <a:prstDash val="solid"/>
            <a:round/>
            <a:headEnd type="none" w="med" len="med"/>
            <a:tailEnd type="none" w="med" len="med"/>
          </a:ln>
          <a:effectLst/>
        </p:spPr>
        <p:txBody>
          <a:bodyPr anchor="ctr"/>
          <a:lstStyle/>
          <a:p>
            <a:pPr algn="ctr">
              <a:defRPr/>
            </a:pPr>
            <a:r>
              <a:rPr lang="en-US" sz="1600" b="1" dirty="0">
                <a:latin typeface="Swis721 Th BT" pitchFamily="34" charset="0"/>
                <a:cs typeface="+mn-cs"/>
              </a:rPr>
              <a:t>Dropped </a:t>
            </a:r>
            <a:r>
              <a:rPr lang="en-US" sz="1600" b="1" dirty="0" smtClean="0">
                <a:latin typeface="Swis721 Th BT" pitchFamily="34" charset="0"/>
                <a:cs typeface="+mn-cs"/>
              </a:rPr>
              <a:t>from 14th </a:t>
            </a:r>
            <a:endParaRPr lang="en-US" sz="1600" b="1" dirty="0">
              <a:latin typeface="Swis721 Th BT" pitchFamily="34" charset="0"/>
              <a:cs typeface="+mn-cs"/>
            </a:endParaRPr>
          </a:p>
        </p:txBody>
      </p:sp>
    </p:spTree>
    <p:extLst>
      <p:ext uri="{BB962C8B-B14F-4D97-AF65-F5344CB8AC3E}">
        <p14:creationId xmlns:p14="http://schemas.microsoft.com/office/powerpoint/2010/main" val="40977116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Box 4"/>
          <p:cNvSpPr txBox="1">
            <a:spLocks noChangeArrowheads="1"/>
          </p:cNvSpPr>
          <p:nvPr/>
        </p:nvSpPr>
        <p:spPr bwMode="auto">
          <a:xfrm>
            <a:off x="1524000" y="228600"/>
            <a:ext cx="5029200" cy="769938"/>
          </a:xfrm>
          <a:prstGeom prst="rect">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Swis721 Th BT"/>
                <a:cs typeface="Arial" panose="020B0604020202020204" pitchFamily="34" charset="0"/>
              </a:defRPr>
            </a:lvl1pPr>
            <a:lvl2pPr marL="742950" indent="-285750" eaLnBrk="0" hangingPunct="0">
              <a:defRPr sz="2400">
                <a:solidFill>
                  <a:schemeClr val="tx1"/>
                </a:solidFill>
                <a:latin typeface="Swis721 Th BT"/>
                <a:cs typeface="Arial" panose="020B0604020202020204" pitchFamily="34" charset="0"/>
              </a:defRPr>
            </a:lvl2pPr>
            <a:lvl3pPr marL="1143000" indent="-228600" eaLnBrk="0" hangingPunct="0">
              <a:defRPr sz="2400">
                <a:solidFill>
                  <a:schemeClr val="tx1"/>
                </a:solidFill>
                <a:latin typeface="Swis721 Th BT"/>
                <a:cs typeface="Arial" panose="020B0604020202020204" pitchFamily="34" charset="0"/>
              </a:defRPr>
            </a:lvl3pPr>
            <a:lvl4pPr marL="1600200" indent="-228600" eaLnBrk="0" hangingPunct="0">
              <a:defRPr sz="2400">
                <a:solidFill>
                  <a:schemeClr val="tx1"/>
                </a:solidFill>
                <a:latin typeface="Swis721 Th BT"/>
                <a:cs typeface="Arial" panose="020B0604020202020204" pitchFamily="34" charset="0"/>
              </a:defRPr>
            </a:lvl4pPr>
            <a:lvl5pPr marL="2057400" indent="-228600" eaLnBrk="0" hangingPunct="0">
              <a:defRPr sz="2400">
                <a:solidFill>
                  <a:schemeClr val="tx1"/>
                </a:solidFill>
                <a:latin typeface="Swis721 Th BT"/>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Swis721 Th BT"/>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Swis721 Th BT"/>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Swis721 Th BT"/>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Swis721 Th BT"/>
                <a:cs typeface="Arial" panose="020B0604020202020204" pitchFamily="34" charset="0"/>
              </a:defRPr>
            </a:lvl9pPr>
          </a:lstStyle>
          <a:p>
            <a:pPr algn="ctr" eaLnBrk="1" hangingPunct="1"/>
            <a:r>
              <a:rPr lang="en-US" altLang="en-US" sz="2200" b="1" dirty="0" smtClean="0">
                <a:solidFill>
                  <a:schemeClr val="bg1"/>
                </a:solidFill>
              </a:rPr>
              <a:t>2017 Local </a:t>
            </a:r>
            <a:r>
              <a:rPr lang="en-US" altLang="en-US" sz="2200" b="1" dirty="0">
                <a:solidFill>
                  <a:schemeClr val="bg1"/>
                </a:solidFill>
              </a:rPr>
              <a:t>property tax rates compared with peer communities</a:t>
            </a:r>
          </a:p>
        </p:txBody>
      </p:sp>
      <p:pic>
        <p:nvPicPr>
          <p:cNvPr id="7" name="Picture 6" descr="ZCSLogoColorSolid"/>
          <p:cNvPicPr>
            <a:picLocks noChangeAspect="1" noChangeArrowheads="1"/>
          </p:cNvPicPr>
          <p:nvPr/>
        </p:nvPicPr>
        <p:blipFill>
          <a:blip r:embed="rId2" cstate="print"/>
          <a:srcRect/>
          <a:stretch>
            <a:fillRect/>
          </a:stretch>
        </p:blipFill>
        <p:spPr bwMode="auto">
          <a:xfrm>
            <a:off x="7620000" y="5632524"/>
            <a:ext cx="1398193" cy="1015159"/>
          </a:xfrm>
          <a:prstGeom prst="rect">
            <a:avLst/>
          </a:prstGeom>
          <a:noFill/>
        </p:spPr>
      </p:pic>
      <p:pic>
        <p:nvPicPr>
          <p:cNvPr id="8" name="Picture 7"/>
          <p:cNvPicPr preferRelativeResize="0">
            <a:picLocks/>
          </p:cNvPicPr>
          <p:nvPr/>
        </p:nvPicPr>
        <p:blipFill>
          <a:blip r:embed="rId3"/>
          <a:stretch>
            <a:fillRect/>
          </a:stretch>
        </p:blipFill>
        <p:spPr>
          <a:xfrm>
            <a:off x="1545076" y="998538"/>
            <a:ext cx="5008123" cy="5715000"/>
          </a:xfrm>
          <a:prstGeom prst="rect">
            <a:avLst/>
          </a:prstGeom>
        </p:spPr>
      </p:pic>
      <p:sp>
        <p:nvSpPr>
          <p:cNvPr id="3" name="Right Arrow 2"/>
          <p:cNvSpPr/>
          <p:nvPr/>
        </p:nvSpPr>
        <p:spPr bwMode="auto">
          <a:xfrm rot="1032542">
            <a:off x="438203" y="5239407"/>
            <a:ext cx="1593946" cy="1143000"/>
          </a:xfrm>
          <a:prstGeom prst="rightArrow">
            <a:avLst/>
          </a:prstGeom>
          <a:solidFill>
            <a:schemeClr val="accent6">
              <a:lumMod val="75000"/>
              <a:alpha val="67000"/>
            </a:schemeClr>
          </a:solidFill>
          <a:ln w="9525" cap="flat" cmpd="sng" algn="ctr">
            <a:solidFill>
              <a:schemeClr val="tx1"/>
            </a:solidFill>
            <a:prstDash val="solid"/>
            <a:round/>
            <a:headEnd type="none" w="med" len="med"/>
            <a:tailEnd type="none" w="med" len="med"/>
          </a:ln>
          <a:effectLst/>
        </p:spPr>
        <p:txBody>
          <a:bodyPr anchor="ctr"/>
          <a:lstStyle/>
          <a:p>
            <a:pPr algn="ctr">
              <a:defRPr/>
            </a:pPr>
            <a:r>
              <a:rPr lang="en-US" sz="1600" b="1" dirty="0" smtClean="0">
                <a:latin typeface="Swis721 Th BT" pitchFamily="34" charset="0"/>
                <a:cs typeface="+mn-cs"/>
              </a:rPr>
              <a:t>Now 18th </a:t>
            </a:r>
            <a:endParaRPr lang="en-US" sz="1600" b="1" dirty="0">
              <a:latin typeface="Swis721 Th BT" pitchFamily="34" charset="0"/>
              <a:cs typeface="+mn-cs"/>
            </a:endParaRPr>
          </a:p>
        </p:txBody>
      </p:sp>
    </p:spTree>
    <p:extLst>
      <p:ext uri="{BB962C8B-B14F-4D97-AF65-F5344CB8AC3E}">
        <p14:creationId xmlns:p14="http://schemas.microsoft.com/office/powerpoint/2010/main" val="279550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p:cNvPicPr>
          <p:nvPr/>
        </p:nvPicPr>
        <p:blipFill>
          <a:blip r:embed="rId3">
            <a:extLst>
              <a:ext uri="{28A0092B-C50C-407E-A947-70E740481C1C}">
                <a14:useLocalDpi xmlns:a14="http://schemas.microsoft.com/office/drawing/2010/main" val="0"/>
              </a:ext>
            </a:extLst>
          </a:blip>
          <a:stretch>
            <a:fillRect/>
          </a:stretch>
        </p:blipFill>
        <p:spPr>
          <a:xfrm>
            <a:off x="9144" y="1417320"/>
            <a:ext cx="9144000" cy="4572000"/>
          </a:xfrm>
          <a:prstGeom prst="rect">
            <a:avLst/>
          </a:prstGeom>
        </p:spPr>
      </p:pic>
      <p:sp>
        <p:nvSpPr>
          <p:cNvPr id="4" name="Rectangle 3"/>
          <p:cNvSpPr/>
          <p:nvPr/>
        </p:nvSpPr>
        <p:spPr bwMode="auto">
          <a:xfrm>
            <a:off x="-37883" y="2971800"/>
            <a:ext cx="9173827" cy="381000"/>
          </a:xfrm>
          <a:prstGeom prst="rect">
            <a:avLst/>
          </a:prstGeom>
          <a:noFill/>
          <a:ln w="1270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Swis721 Th BT" pitchFamily="34" charset="0"/>
            </a:endParaRPr>
          </a:p>
        </p:txBody>
      </p:sp>
      <p:sp>
        <p:nvSpPr>
          <p:cNvPr id="5" name="Rectangle 4"/>
          <p:cNvSpPr/>
          <p:nvPr/>
        </p:nvSpPr>
        <p:spPr bwMode="auto">
          <a:xfrm>
            <a:off x="0" y="5334000"/>
            <a:ext cx="9173827" cy="381000"/>
          </a:xfrm>
          <a:prstGeom prst="rect">
            <a:avLst/>
          </a:prstGeom>
          <a:noFill/>
          <a:ln w="127000" cap="flat" cmpd="sng" algn="ctr">
            <a:solidFill>
              <a:srgbClr val="FFFF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Swis721 Th BT" pitchFamily="34" charset="0"/>
            </a:endParaRPr>
          </a:p>
        </p:txBody>
      </p:sp>
      <p:sp>
        <p:nvSpPr>
          <p:cNvPr id="6" name="Horizontal Scroll 5"/>
          <p:cNvSpPr/>
          <p:nvPr/>
        </p:nvSpPr>
        <p:spPr bwMode="auto">
          <a:xfrm>
            <a:off x="228600" y="204592"/>
            <a:ext cx="8686800" cy="6448816"/>
          </a:xfrm>
          <a:prstGeom prst="horizontalScroll">
            <a:avLst/>
          </a:prstGeom>
          <a:solidFill>
            <a:srgbClr val="D7FFAF">
              <a:alpha val="93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defPPr>
              <a:defRPr lang="en-US"/>
            </a:defPPr>
            <a:lvl1pPr algn="l" rtl="0" fontAlgn="base">
              <a:spcBef>
                <a:spcPct val="0"/>
              </a:spcBef>
              <a:spcAft>
                <a:spcPct val="0"/>
              </a:spcAft>
              <a:defRPr sz="2400" kern="1200">
                <a:solidFill>
                  <a:schemeClr val="tx1"/>
                </a:solidFill>
                <a:latin typeface="Swis721 Th BT"/>
                <a:ea typeface="+mn-ea"/>
                <a:cs typeface="Arial" panose="020B0604020202020204" pitchFamily="34" charset="0"/>
              </a:defRPr>
            </a:lvl1pPr>
            <a:lvl2pPr marL="457200" algn="l" rtl="0" fontAlgn="base">
              <a:spcBef>
                <a:spcPct val="0"/>
              </a:spcBef>
              <a:spcAft>
                <a:spcPct val="0"/>
              </a:spcAft>
              <a:defRPr sz="2400" kern="1200">
                <a:solidFill>
                  <a:schemeClr val="tx1"/>
                </a:solidFill>
                <a:latin typeface="Swis721 Th BT"/>
                <a:ea typeface="+mn-ea"/>
                <a:cs typeface="Arial" panose="020B0604020202020204" pitchFamily="34" charset="0"/>
              </a:defRPr>
            </a:lvl2pPr>
            <a:lvl3pPr marL="914400" algn="l" rtl="0" fontAlgn="base">
              <a:spcBef>
                <a:spcPct val="0"/>
              </a:spcBef>
              <a:spcAft>
                <a:spcPct val="0"/>
              </a:spcAft>
              <a:defRPr sz="2400" kern="1200">
                <a:solidFill>
                  <a:schemeClr val="tx1"/>
                </a:solidFill>
                <a:latin typeface="Swis721 Th BT"/>
                <a:ea typeface="+mn-ea"/>
                <a:cs typeface="Arial" panose="020B0604020202020204" pitchFamily="34" charset="0"/>
              </a:defRPr>
            </a:lvl3pPr>
            <a:lvl4pPr marL="1371600" algn="l" rtl="0" fontAlgn="base">
              <a:spcBef>
                <a:spcPct val="0"/>
              </a:spcBef>
              <a:spcAft>
                <a:spcPct val="0"/>
              </a:spcAft>
              <a:defRPr sz="2400" kern="1200">
                <a:solidFill>
                  <a:schemeClr val="tx1"/>
                </a:solidFill>
                <a:latin typeface="Swis721 Th BT"/>
                <a:ea typeface="+mn-ea"/>
                <a:cs typeface="Arial" panose="020B0604020202020204" pitchFamily="34" charset="0"/>
              </a:defRPr>
            </a:lvl4pPr>
            <a:lvl5pPr marL="1828800" algn="l" rtl="0" fontAlgn="base">
              <a:spcBef>
                <a:spcPct val="0"/>
              </a:spcBef>
              <a:spcAft>
                <a:spcPct val="0"/>
              </a:spcAft>
              <a:defRPr sz="2400" kern="1200">
                <a:solidFill>
                  <a:schemeClr val="tx1"/>
                </a:solidFill>
                <a:latin typeface="Swis721 Th BT"/>
                <a:ea typeface="+mn-ea"/>
                <a:cs typeface="Arial" panose="020B0604020202020204" pitchFamily="34" charset="0"/>
              </a:defRPr>
            </a:lvl5pPr>
            <a:lvl6pPr marL="2286000" algn="l" defTabSz="914400" rtl="0" eaLnBrk="1" latinLnBrk="0" hangingPunct="1">
              <a:defRPr sz="2400" kern="1200">
                <a:solidFill>
                  <a:schemeClr val="tx1"/>
                </a:solidFill>
                <a:latin typeface="Swis721 Th BT"/>
                <a:ea typeface="+mn-ea"/>
                <a:cs typeface="Arial" panose="020B0604020202020204" pitchFamily="34" charset="0"/>
              </a:defRPr>
            </a:lvl6pPr>
            <a:lvl7pPr marL="2743200" algn="l" defTabSz="914400" rtl="0" eaLnBrk="1" latinLnBrk="0" hangingPunct="1">
              <a:defRPr sz="2400" kern="1200">
                <a:solidFill>
                  <a:schemeClr val="tx1"/>
                </a:solidFill>
                <a:latin typeface="Swis721 Th BT"/>
                <a:ea typeface="+mn-ea"/>
                <a:cs typeface="Arial" panose="020B0604020202020204" pitchFamily="34" charset="0"/>
              </a:defRPr>
            </a:lvl7pPr>
            <a:lvl8pPr marL="3200400" algn="l" defTabSz="914400" rtl="0" eaLnBrk="1" latinLnBrk="0" hangingPunct="1">
              <a:defRPr sz="2400" kern="1200">
                <a:solidFill>
                  <a:schemeClr val="tx1"/>
                </a:solidFill>
                <a:latin typeface="Swis721 Th BT"/>
                <a:ea typeface="+mn-ea"/>
                <a:cs typeface="Arial" panose="020B0604020202020204" pitchFamily="34" charset="0"/>
              </a:defRPr>
            </a:lvl8pPr>
            <a:lvl9pPr marL="3657600" algn="l" defTabSz="914400" rtl="0" eaLnBrk="1" latinLnBrk="0" hangingPunct="1">
              <a:defRPr sz="2400" kern="1200">
                <a:solidFill>
                  <a:schemeClr val="tx1"/>
                </a:solidFill>
                <a:latin typeface="Swis721 Th BT"/>
                <a:ea typeface="+mn-ea"/>
                <a:cs typeface="Arial" panose="020B0604020202020204" pitchFamily="34" charset="0"/>
              </a:defRPr>
            </a:lvl9pPr>
          </a:lstStyle>
          <a:p>
            <a:pPr marL="0" marR="0" indent="0" algn="ctr" defTabSz="914400" rtl="0" eaLnBrk="1" fontAlgn="base" latinLnBrk="0" hangingPunct="1">
              <a:lnSpc>
                <a:spcPct val="100000"/>
              </a:lnSpc>
              <a:spcBef>
                <a:spcPct val="0"/>
              </a:spcBef>
              <a:spcAft>
                <a:spcPct val="0"/>
              </a:spcAft>
              <a:buClrTx/>
              <a:buSzTx/>
              <a:buFontTx/>
              <a:buNone/>
              <a:tabLst/>
            </a:pPr>
            <a:r>
              <a:rPr lang="en-US" sz="4800" dirty="0" smtClean="0">
                <a:latin typeface="Swis721 Th BT" pitchFamily="34" charset="0"/>
              </a:rPr>
              <a:t>For 2017</a:t>
            </a:r>
          </a:p>
          <a:p>
            <a:pPr marL="0" marR="0" indent="0" algn="ctr" defTabSz="914400" rtl="0" eaLnBrk="1" fontAlgn="base" latinLnBrk="0" hangingPunct="1">
              <a:lnSpc>
                <a:spcPct val="100000"/>
              </a:lnSpc>
              <a:spcBef>
                <a:spcPct val="0"/>
              </a:spcBef>
              <a:spcAft>
                <a:spcPct val="0"/>
              </a:spcAft>
              <a:buClrTx/>
              <a:buSzTx/>
              <a:buFontTx/>
              <a:buNone/>
              <a:tabLst/>
            </a:pPr>
            <a:endParaRPr kumimoji="0" lang="en-US" sz="2000" b="0" i="0" strike="noStrike" cap="none" normalizeH="0" baseline="0" dirty="0">
              <a:ln>
                <a:noFill/>
              </a:ln>
              <a:solidFill>
                <a:schemeClr val="tx1"/>
              </a:solidFill>
              <a:effectLst/>
              <a:latin typeface="Swis721 Th BT"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en-US" sz="4200" b="1" dirty="0" smtClean="0">
                <a:latin typeface="Swis721 Th BT" pitchFamily="34" charset="0"/>
              </a:rPr>
              <a:t>2017 School Tax Total is $1,667 Less than in 2014</a:t>
            </a:r>
          </a:p>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1" i="0" strike="noStrike" cap="none" normalizeH="0" baseline="0" dirty="0">
              <a:ln>
                <a:noFill/>
              </a:ln>
              <a:solidFill>
                <a:schemeClr val="tx1"/>
              </a:solidFill>
              <a:effectLst/>
              <a:latin typeface="Swis721 Th BT"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lang="en-US" sz="4200" b="1" dirty="0" smtClean="0">
                <a:latin typeface="Swis721 Th BT" pitchFamily="34" charset="0"/>
              </a:rPr>
              <a:t>2017 TOTAL TAX BILL IS $2,109 LESS </a:t>
            </a:r>
          </a:p>
          <a:p>
            <a:pPr marL="0" marR="0" indent="0" algn="ctr" defTabSz="914400" rtl="0" eaLnBrk="1" fontAlgn="base" latinLnBrk="0" hangingPunct="1">
              <a:lnSpc>
                <a:spcPct val="100000"/>
              </a:lnSpc>
              <a:spcBef>
                <a:spcPct val="0"/>
              </a:spcBef>
              <a:spcAft>
                <a:spcPct val="0"/>
              </a:spcAft>
              <a:buClrTx/>
              <a:buSzTx/>
              <a:buFontTx/>
              <a:buNone/>
              <a:tabLst/>
            </a:pPr>
            <a:r>
              <a:rPr lang="en-US" sz="4200" b="1" dirty="0" smtClean="0">
                <a:latin typeface="Swis721 Th BT" pitchFamily="34" charset="0"/>
              </a:rPr>
              <a:t>THAN 2014 BILL</a:t>
            </a:r>
            <a:endParaRPr kumimoji="0" lang="en-US" sz="4200" b="1" i="0" strike="noStrike" cap="none" normalizeH="0" baseline="0" dirty="0" smtClean="0">
              <a:ln>
                <a:noFill/>
              </a:ln>
              <a:solidFill>
                <a:schemeClr val="tx1"/>
              </a:solidFill>
              <a:effectLst/>
              <a:latin typeface="Swis721 Th BT" pitchFamily="34" charset="0"/>
            </a:endParaRPr>
          </a:p>
        </p:txBody>
      </p:sp>
    </p:spTree>
    <p:extLst>
      <p:ext uri="{BB962C8B-B14F-4D97-AF65-F5344CB8AC3E}">
        <p14:creationId xmlns:p14="http://schemas.microsoft.com/office/powerpoint/2010/main" val="1606769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noGrp="1"/>
          </p:cNvGraphicFramePr>
          <p:nvPr>
            <p:extLst/>
          </p:nvPr>
        </p:nvGraphicFramePr>
        <p:xfrm>
          <a:off x="0" y="0"/>
          <a:ext cx="9143999" cy="6857999"/>
        </p:xfrm>
        <a:graphic>
          <a:graphicData uri="http://schemas.openxmlformats.org/drawingml/2006/chart">
            <c:chart xmlns:c="http://schemas.openxmlformats.org/drawingml/2006/chart" xmlns:r="http://schemas.openxmlformats.org/officeDocument/2006/relationships" r:id="rId3"/>
          </a:graphicData>
        </a:graphic>
      </p:graphicFrame>
      <p:sp>
        <p:nvSpPr>
          <p:cNvPr id="3" name="Oval 2"/>
          <p:cNvSpPr/>
          <p:nvPr/>
        </p:nvSpPr>
        <p:spPr>
          <a:xfrm>
            <a:off x="457200" y="152401"/>
            <a:ext cx="8229600" cy="6629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dirty="0" smtClean="0"/>
              <a:t>2018 UPDATE:</a:t>
            </a:r>
          </a:p>
          <a:p>
            <a:pPr algn="ctr"/>
            <a:r>
              <a:rPr lang="en-US" sz="3600" b="1" i="1" dirty="0" smtClean="0"/>
              <a:t>We are sustaining rates at a level approximately 30 cents below the 2014 rate.</a:t>
            </a:r>
          </a:p>
          <a:p>
            <a:pPr algn="ctr"/>
            <a:r>
              <a:rPr lang="en-US" sz="3600" b="1" i="1" dirty="0" smtClean="0"/>
              <a:t>We project that this tax rate level of about $1.30 can be maintained for the next decade and beyond. </a:t>
            </a:r>
            <a:endParaRPr lang="en-US" sz="3600" b="1" i="1" dirty="0"/>
          </a:p>
        </p:txBody>
      </p:sp>
    </p:spTree>
    <p:extLst>
      <p:ext uri="{BB962C8B-B14F-4D97-AF65-F5344CB8AC3E}">
        <p14:creationId xmlns:p14="http://schemas.microsoft.com/office/powerpoint/2010/main" val="407349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noGrp="1"/>
          </p:cNvGraphicFramePr>
          <p:nvPr>
            <p:extLst>
              <p:ext uri="{D42A27DB-BD31-4B8C-83A1-F6EECF244321}">
                <p14:modId xmlns:p14="http://schemas.microsoft.com/office/powerpoint/2010/main" val="1662448171"/>
              </p:ext>
            </p:extLst>
          </p:nvPr>
        </p:nvGraphicFramePr>
        <p:xfrm>
          <a:off x="0" y="0"/>
          <a:ext cx="914400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396396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1"/>
            <a:ext cx="9212094" cy="7033099"/>
          </a:xfrm>
          <a:prstGeom prst="rect">
            <a:avLst/>
          </a:prstGeom>
        </p:spPr>
      </p:pic>
      <p:sp>
        <p:nvSpPr>
          <p:cNvPr id="2" name="TextBox 1"/>
          <p:cNvSpPr txBox="1"/>
          <p:nvPr/>
        </p:nvSpPr>
        <p:spPr>
          <a:xfrm>
            <a:off x="2640467" y="1200830"/>
            <a:ext cx="5617709" cy="1815882"/>
          </a:xfrm>
          <a:prstGeom prst="rect">
            <a:avLst/>
          </a:prstGeom>
          <a:solidFill>
            <a:schemeClr val="accent4"/>
          </a:solidFill>
        </p:spPr>
        <p:txBody>
          <a:bodyPr wrap="square" rtlCol="0">
            <a:spAutoFit/>
          </a:bodyPr>
          <a:lstStyle/>
          <a:p>
            <a:r>
              <a:rPr lang="en-US" sz="2800" b="1" dirty="0" smtClean="0"/>
              <a:t>ZCS is still dead last in state funding.</a:t>
            </a:r>
          </a:p>
          <a:p>
            <a:endParaRPr lang="en-US" sz="2800" b="1" dirty="0"/>
          </a:p>
          <a:p>
            <a:r>
              <a:rPr lang="en-US" sz="2800" b="1" dirty="0" smtClean="0"/>
              <a:t>Our FIX-IT COALITION helped to stop the bleeding at the low point. </a:t>
            </a:r>
            <a:endParaRPr lang="en-US" sz="2800" b="1" dirty="0"/>
          </a:p>
        </p:txBody>
      </p:sp>
      <p:sp>
        <p:nvSpPr>
          <p:cNvPr id="3" name="TextBox 2"/>
          <p:cNvSpPr txBox="1"/>
          <p:nvPr/>
        </p:nvSpPr>
        <p:spPr>
          <a:xfrm>
            <a:off x="5572124" y="6575081"/>
            <a:ext cx="914401" cy="461665"/>
          </a:xfrm>
          <a:prstGeom prst="rect">
            <a:avLst/>
          </a:prstGeom>
          <a:solidFill>
            <a:schemeClr val="accent4"/>
          </a:solidFill>
        </p:spPr>
        <p:txBody>
          <a:bodyPr wrap="square" rtlCol="0">
            <a:spAutoFit/>
          </a:bodyPr>
          <a:lstStyle/>
          <a:p>
            <a:pPr algn="ctr"/>
            <a:r>
              <a:rPr lang="en-US" sz="2400" b="1" dirty="0" smtClean="0"/>
              <a:t>2015</a:t>
            </a:r>
            <a:endParaRPr lang="en-US" sz="2400" b="1" dirty="0"/>
          </a:p>
        </p:txBody>
      </p:sp>
      <p:sp>
        <p:nvSpPr>
          <p:cNvPr id="5" name="TextBox 4"/>
          <p:cNvSpPr txBox="1"/>
          <p:nvPr/>
        </p:nvSpPr>
        <p:spPr>
          <a:xfrm>
            <a:off x="7692146" y="6575081"/>
            <a:ext cx="914401" cy="461665"/>
          </a:xfrm>
          <a:prstGeom prst="rect">
            <a:avLst/>
          </a:prstGeom>
          <a:solidFill>
            <a:schemeClr val="accent4"/>
          </a:solidFill>
        </p:spPr>
        <p:txBody>
          <a:bodyPr wrap="square" rtlCol="0">
            <a:spAutoFit/>
          </a:bodyPr>
          <a:lstStyle/>
          <a:p>
            <a:pPr algn="ctr"/>
            <a:r>
              <a:rPr lang="en-US" sz="2400" b="1" dirty="0" smtClean="0"/>
              <a:t>2018</a:t>
            </a:r>
            <a:endParaRPr lang="en-US" sz="2400" b="1" dirty="0"/>
          </a:p>
        </p:txBody>
      </p:sp>
      <p:sp>
        <p:nvSpPr>
          <p:cNvPr id="6" name="TextBox 5"/>
          <p:cNvSpPr txBox="1"/>
          <p:nvPr/>
        </p:nvSpPr>
        <p:spPr>
          <a:xfrm>
            <a:off x="1628775" y="157163"/>
            <a:ext cx="6977772" cy="830997"/>
          </a:xfrm>
          <a:prstGeom prst="rect">
            <a:avLst/>
          </a:prstGeom>
          <a:solidFill>
            <a:schemeClr val="bg1"/>
          </a:solidFill>
        </p:spPr>
        <p:txBody>
          <a:bodyPr wrap="square" rtlCol="0">
            <a:spAutoFit/>
          </a:bodyPr>
          <a:lstStyle/>
          <a:p>
            <a:pPr algn="ctr"/>
            <a:r>
              <a:rPr lang="en-US" sz="2400" b="1" u="sng" dirty="0" smtClean="0"/>
              <a:t>Zionsville Community Schools Per Pupil Funding</a:t>
            </a:r>
          </a:p>
          <a:p>
            <a:pPr algn="ctr"/>
            <a:r>
              <a:rPr lang="en-US" sz="2400" b="1" dirty="0" smtClean="0"/>
              <a:t>Actual 2008 – 2017; Estimates for 2018 and 2019</a:t>
            </a:r>
            <a:endParaRPr lang="en-US" sz="2400" b="1" dirty="0"/>
          </a:p>
        </p:txBody>
      </p:sp>
    </p:spTree>
    <p:extLst>
      <p:ext uri="{BB962C8B-B14F-4D97-AF65-F5344CB8AC3E}">
        <p14:creationId xmlns:p14="http://schemas.microsoft.com/office/powerpoint/2010/main" val="5606982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900863"/>
          </a:xfrm>
          <a:prstGeom prst="rect">
            <a:avLst/>
          </a:prstGeom>
        </p:spPr>
      </p:pic>
      <p:sp>
        <p:nvSpPr>
          <p:cNvPr id="3" name="TextBox 2"/>
          <p:cNvSpPr txBox="1"/>
          <p:nvPr/>
        </p:nvSpPr>
        <p:spPr>
          <a:xfrm>
            <a:off x="435768" y="0"/>
            <a:ext cx="8272463" cy="461665"/>
          </a:xfrm>
          <a:prstGeom prst="rect">
            <a:avLst/>
          </a:prstGeom>
          <a:solidFill>
            <a:schemeClr val="bg1"/>
          </a:solidFill>
        </p:spPr>
        <p:txBody>
          <a:bodyPr wrap="square" rtlCol="0">
            <a:spAutoFit/>
          </a:bodyPr>
          <a:lstStyle/>
          <a:p>
            <a:r>
              <a:rPr lang="en-US" sz="2400" b="1" dirty="0" smtClean="0"/>
              <a:t>2017 General Fund Expenditures </a:t>
            </a:r>
            <a:r>
              <a:rPr lang="en-US" sz="2400" dirty="0" smtClean="0"/>
              <a:t>(Source: Budget Presentation)</a:t>
            </a:r>
            <a:endParaRPr lang="en-US" sz="2400" dirty="0"/>
          </a:p>
        </p:txBody>
      </p:sp>
      <p:sp>
        <p:nvSpPr>
          <p:cNvPr id="4" name="TextBox 3"/>
          <p:cNvSpPr txBox="1"/>
          <p:nvPr/>
        </p:nvSpPr>
        <p:spPr>
          <a:xfrm>
            <a:off x="4214814" y="5186363"/>
            <a:ext cx="1228725" cy="584775"/>
          </a:xfrm>
          <a:prstGeom prst="rect">
            <a:avLst/>
          </a:prstGeom>
          <a:noFill/>
        </p:spPr>
        <p:txBody>
          <a:bodyPr wrap="square" rtlCol="0">
            <a:spAutoFit/>
          </a:bodyPr>
          <a:lstStyle/>
          <a:p>
            <a:r>
              <a:rPr lang="en-US" sz="3200" dirty="0" smtClean="0"/>
              <a:t>58%</a:t>
            </a:r>
            <a:endParaRPr lang="en-US" sz="3200" dirty="0"/>
          </a:p>
        </p:txBody>
      </p:sp>
      <p:sp>
        <p:nvSpPr>
          <p:cNvPr id="5" name="TextBox 4"/>
          <p:cNvSpPr txBox="1"/>
          <p:nvPr/>
        </p:nvSpPr>
        <p:spPr>
          <a:xfrm>
            <a:off x="2407445" y="3978563"/>
            <a:ext cx="1228725" cy="584775"/>
          </a:xfrm>
          <a:prstGeom prst="rect">
            <a:avLst/>
          </a:prstGeom>
          <a:noFill/>
        </p:spPr>
        <p:txBody>
          <a:bodyPr wrap="square" rtlCol="0">
            <a:spAutoFit/>
          </a:bodyPr>
          <a:lstStyle/>
          <a:p>
            <a:r>
              <a:rPr lang="en-US" sz="3200" dirty="0" smtClean="0"/>
              <a:t>25%</a:t>
            </a:r>
            <a:endParaRPr lang="en-US" sz="3200" dirty="0"/>
          </a:p>
        </p:txBody>
      </p:sp>
    </p:spTree>
    <p:extLst>
      <p:ext uri="{BB962C8B-B14F-4D97-AF65-F5344CB8AC3E}">
        <p14:creationId xmlns:p14="http://schemas.microsoft.com/office/powerpoint/2010/main" val="33697811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 y="319088"/>
            <a:ext cx="9105900" cy="5391150"/>
          </a:xfrm>
          <a:prstGeom prst="rect">
            <a:avLst/>
          </a:prstGeom>
        </p:spPr>
      </p:pic>
      <p:sp>
        <p:nvSpPr>
          <p:cNvPr id="3" name="TextBox 2"/>
          <p:cNvSpPr txBox="1"/>
          <p:nvPr/>
        </p:nvSpPr>
        <p:spPr>
          <a:xfrm>
            <a:off x="731043" y="5279351"/>
            <a:ext cx="7720013" cy="430887"/>
          </a:xfrm>
          <a:prstGeom prst="rect">
            <a:avLst/>
          </a:prstGeom>
          <a:noFill/>
        </p:spPr>
        <p:txBody>
          <a:bodyPr wrap="square" rtlCol="0">
            <a:spAutoFit/>
          </a:bodyPr>
          <a:lstStyle/>
          <a:p>
            <a:r>
              <a:rPr lang="en-US" sz="2200" b="1" i="1" dirty="0" smtClean="0"/>
              <a:t>This is true for every single dollar that has ever been in this fund!</a:t>
            </a:r>
            <a:endParaRPr lang="en-US" sz="2200" b="1" i="1" dirty="0"/>
          </a:p>
        </p:txBody>
      </p:sp>
      <p:sp>
        <p:nvSpPr>
          <p:cNvPr id="4" name="TextBox 3"/>
          <p:cNvSpPr txBox="1"/>
          <p:nvPr/>
        </p:nvSpPr>
        <p:spPr>
          <a:xfrm>
            <a:off x="2443160" y="5986462"/>
            <a:ext cx="4295777" cy="584775"/>
          </a:xfrm>
          <a:prstGeom prst="rect">
            <a:avLst/>
          </a:prstGeom>
          <a:solidFill>
            <a:schemeClr val="tx1"/>
          </a:solidFill>
        </p:spPr>
        <p:txBody>
          <a:bodyPr wrap="square" rtlCol="0">
            <a:spAutoFit/>
          </a:bodyPr>
          <a:lstStyle/>
          <a:p>
            <a:r>
              <a:rPr lang="en-US" sz="3200" b="1" dirty="0" smtClean="0">
                <a:solidFill>
                  <a:schemeClr val="bg1"/>
                </a:solidFill>
              </a:rPr>
              <a:t>Delivered as promised!</a:t>
            </a:r>
            <a:endParaRPr lang="en-US" sz="3200" b="1" dirty="0">
              <a:solidFill>
                <a:schemeClr val="bg1"/>
              </a:solidFill>
            </a:endParaRPr>
          </a:p>
        </p:txBody>
      </p:sp>
    </p:spTree>
    <p:extLst>
      <p:ext uri="{BB962C8B-B14F-4D97-AF65-F5344CB8AC3E}">
        <p14:creationId xmlns:p14="http://schemas.microsoft.com/office/powerpoint/2010/main" val="184885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3362" y="-4763"/>
            <a:ext cx="8677275" cy="6867525"/>
          </a:xfrm>
          <a:prstGeom prst="rect">
            <a:avLst/>
          </a:prstGeom>
        </p:spPr>
      </p:pic>
      <p:sp>
        <p:nvSpPr>
          <p:cNvPr id="3" name="TextBox 2"/>
          <p:cNvSpPr txBox="1"/>
          <p:nvPr/>
        </p:nvSpPr>
        <p:spPr>
          <a:xfrm>
            <a:off x="607217" y="1200150"/>
            <a:ext cx="7929563" cy="584775"/>
          </a:xfrm>
          <a:prstGeom prst="rect">
            <a:avLst/>
          </a:prstGeom>
          <a:noFill/>
        </p:spPr>
        <p:txBody>
          <a:bodyPr wrap="square" rtlCol="0">
            <a:spAutoFit/>
          </a:bodyPr>
          <a:lstStyle/>
          <a:p>
            <a:pPr algn="ctr"/>
            <a:r>
              <a:rPr lang="en-US" sz="3200" b="1" u="sng" dirty="0" smtClean="0"/>
              <a:t>2017 General Fund and Referendum Fund </a:t>
            </a:r>
            <a:endParaRPr lang="en-US" sz="3200" b="1" u="sng" dirty="0"/>
          </a:p>
        </p:txBody>
      </p:sp>
    </p:spTree>
    <p:extLst>
      <p:ext uri="{BB962C8B-B14F-4D97-AF65-F5344CB8AC3E}">
        <p14:creationId xmlns:p14="http://schemas.microsoft.com/office/powerpoint/2010/main" val="25971380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057" y="858342"/>
            <a:ext cx="4774021" cy="2263681"/>
          </a:xfrm>
          <a:prstGeom prst="rect">
            <a:avLst/>
          </a:prstGeom>
        </p:spPr>
      </p:pic>
      <p:sp>
        <p:nvSpPr>
          <p:cNvPr id="3" name="TextBox 2"/>
          <p:cNvSpPr txBox="1"/>
          <p:nvPr/>
        </p:nvSpPr>
        <p:spPr>
          <a:xfrm>
            <a:off x="698984" y="3733801"/>
            <a:ext cx="7966165" cy="1938992"/>
          </a:xfrm>
          <a:prstGeom prst="rect">
            <a:avLst/>
          </a:prstGeom>
          <a:solidFill>
            <a:schemeClr val="tx1"/>
          </a:solidFill>
        </p:spPr>
        <p:txBody>
          <a:bodyPr wrap="square" rtlCol="0">
            <a:spAutoFit/>
          </a:bodyPr>
          <a:lstStyle/>
          <a:p>
            <a:pPr algn="ctr"/>
            <a:r>
              <a:rPr lang="en-US" sz="6000" b="1" dirty="0" smtClean="0">
                <a:solidFill>
                  <a:schemeClr val="bg1"/>
                </a:solidFill>
              </a:rPr>
              <a:t>What have we done for “we” lately?</a:t>
            </a:r>
            <a:endParaRPr lang="en-US" sz="6000" b="1" dirty="0">
              <a:solidFill>
                <a:schemeClr val="bg1"/>
              </a:solidFill>
            </a:endParaRPr>
          </a:p>
        </p:txBody>
      </p:sp>
    </p:spTree>
    <p:extLst>
      <p:ext uri="{BB962C8B-B14F-4D97-AF65-F5344CB8AC3E}">
        <p14:creationId xmlns:p14="http://schemas.microsoft.com/office/powerpoint/2010/main" val="18243903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8195" name="Content Placeholder 2"/>
          <p:cNvSpPr>
            <a:spLocks noGrp="1"/>
          </p:cNvSpPr>
          <p:nvPr>
            <p:ph idx="1"/>
          </p:nvPr>
        </p:nvSpPr>
        <p:spPr>
          <a:xfrm>
            <a:off x="457199" y="1786726"/>
            <a:ext cx="8229600" cy="4525963"/>
          </a:xfrm>
        </p:spPr>
        <p:txBody>
          <a:bodyPr/>
          <a:lstStyle/>
          <a:p>
            <a:pPr marL="0" indent="0" algn="ctr" eaLnBrk="1" hangingPunct="1">
              <a:buNone/>
            </a:pPr>
            <a:r>
              <a:rPr lang="en-US" altLang="en-US" sz="3600" b="1" dirty="0">
                <a:latin typeface="Gadugi" panose="020B0502040204020203" pitchFamily="34" charset="0"/>
              </a:rPr>
              <a:t>Over the past 5 years, </a:t>
            </a:r>
            <a:r>
              <a:rPr lang="en-US" altLang="en-US" sz="3600" b="1" dirty="0" smtClean="0">
                <a:latin typeface="Gadugi" panose="020B0502040204020203" pitchFamily="34" charset="0"/>
              </a:rPr>
              <a:t>ZCHS </a:t>
            </a:r>
          </a:p>
          <a:p>
            <a:pPr marL="0" indent="0" algn="ctr" eaLnBrk="1" hangingPunct="1">
              <a:buNone/>
            </a:pPr>
            <a:r>
              <a:rPr lang="en-US" altLang="en-US" sz="3600" b="1" dirty="0" smtClean="0">
                <a:latin typeface="Gadugi" panose="020B0502040204020203" pitchFamily="34" charset="0"/>
              </a:rPr>
              <a:t>Advance Placement classes have saved students’ families</a:t>
            </a:r>
            <a:endParaRPr lang="en-US" altLang="en-US" sz="3600" b="1" i="1" dirty="0">
              <a:latin typeface="Gadugi" panose="020B0502040204020203" pitchFamily="34" charset="0"/>
            </a:endParaRPr>
          </a:p>
          <a:p>
            <a:pPr marL="0" indent="0" algn="ctr" eaLnBrk="1" hangingPunct="1">
              <a:buNone/>
            </a:pPr>
            <a:r>
              <a:rPr lang="en-US" altLang="en-US" sz="4500" b="1" i="1" dirty="0">
                <a:solidFill>
                  <a:srgbClr val="0F8726"/>
                </a:solidFill>
                <a:latin typeface="Gadugi" panose="020B0502040204020203" pitchFamily="34" charset="0"/>
              </a:rPr>
              <a:t>over 5 million dollars</a:t>
            </a:r>
            <a:r>
              <a:rPr lang="en-US" altLang="en-US" sz="4950" b="1" dirty="0">
                <a:solidFill>
                  <a:srgbClr val="0F8726"/>
                </a:solidFill>
                <a:latin typeface="Gadugi" panose="020B0502040204020203" pitchFamily="34" charset="0"/>
              </a:rPr>
              <a:t> </a:t>
            </a:r>
          </a:p>
          <a:p>
            <a:pPr marL="0" indent="0" algn="ctr" eaLnBrk="1" hangingPunct="1">
              <a:buNone/>
            </a:pPr>
            <a:r>
              <a:rPr lang="en-US" altLang="en-US" sz="3600" b="1" dirty="0" smtClean="0">
                <a:latin typeface="Gadugi" panose="020B0502040204020203" pitchFamily="34" charset="0"/>
              </a:rPr>
              <a:t>in college credit earned here at ZCHS</a:t>
            </a:r>
            <a:r>
              <a:rPr lang="en-US" altLang="en-US" sz="2700" dirty="0" smtClean="0">
                <a:latin typeface="Gadugi" panose="020B0502040204020203" pitchFamily="34" charset="0"/>
              </a:rPr>
              <a:t>.</a:t>
            </a:r>
            <a:endParaRPr lang="en-US" altLang="en-US" sz="2700" dirty="0">
              <a:latin typeface="Gadugi" panose="020B0502040204020203" pitchFamily="34" charset="0"/>
            </a:endParaRPr>
          </a:p>
        </p:txBody>
      </p:sp>
      <p:sp>
        <p:nvSpPr>
          <p:cNvPr id="5"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4800" b="1" i="1" dirty="0" smtClean="0">
                <a:solidFill>
                  <a:prstClr val="white"/>
                </a:solidFill>
              </a:rPr>
              <a:t>What have we done for “we” lately</a:t>
            </a:r>
          </a:p>
        </p:txBody>
      </p:sp>
      <p:pic>
        <p:nvPicPr>
          <p:cNvPr id="6" name="Picture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600" y="5364953"/>
            <a:ext cx="1909685" cy="1379219"/>
          </a:xfrm>
          <a:prstGeom prst="rect">
            <a:avLst/>
          </a:prstGeom>
        </p:spPr>
      </p:pic>
    </p:spTree>
    <p:extLst>
      <p:ext uri="{BB962C8B-B14F-4D97-AF65-F5344CB8AC3E}">
        <p14:creationId xmlns:p14="http://schemas.microsoft.com/office/powerpoint/2010/main" val="9402711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0242" name="Title 1"/>
          <p:cNvSpPr>
            <a:spLocks noGrp="1"/>
          </p:cNvSpPr>
          <p:nvPr>
            <p:ph type="title"/>
          </p:nvPr>
        </p:nvSpPr>
        <p:spPr>
          <a:xfrm>
            <a:off x="0" y="1501585"/>
            <a:ext cx="8229600" cy="1143000"/>
          </a:xfrm>
        </p:spPr>
        <p:txBody>
          <a:bodyPr/>
          <a:lstStyle/>
          <a:p>
            <a:pPr algn="ctr" eaLnBrk="1" hangingPunct="1"/>
            <a:r>
              <a:rPr lang="en-US" altLang="en-US" b="1" dirty="0"/>
              <a:t>      </a:t>
            </a:r>
            <a:r>
              <a:rPr lang="en-US" altLang="en-US" sz="6600" b="1" dirty="0"/>
              <a:t>2017 Scholarships </a:t>
            </a:r>
          </a:p>
        </p:txBody>
      </p:sp>
      <p:sp>
        <p:nvSpPr>
          <p:cNvPr id="9219" name="Content Placeholder 2"/>
          <p:cNvSpPr>
            <a:spLocks noGrp="1"/>
          </p:cNvSpPr>
          <p:nvPr>
            <p:ph idx="1"/>
          </p:nvPr>
        </p:nvSpPr>
        <p:spPr>
          <a:xfrm>
            <a:off x="846326" y="2933716"/>
            <a:ext cx="7264003" cy="3184922"/>
          </a:xfrm>
        </p:spPr>
        <p:txBody>
          <a:bodyPr>
            <a:normAutofit fontScale="92500" lnSpcReduction="20000"/>
          </a:bodyPr>
          <a:lstStyle/>
          <a:p>
            <a:pPr algn="ctr" eaLnBrk="1" hangingPunct="1">
              <a:buFont typeface="Arial" panose="020B0604020202020204" pitchFamily="34" charset="0"/>
              <a:buNone/>
              <a:defRPr/>
            </a:pPr>
            <a:r>
              <a:rPr lang="en-US" altLang="en-US" sz="4800" b="1" dirty="0">
                <a:latin typeface="Gadugi" panose="020B0502040204020203" pitchFamily="34" charset="0"/>
              </a:rPr>
              <a:t>Students from the </a:t>
            </a:r>
            <a:endParaRPr lang="en-US" altLang="en-US" sz="4800" b="1" dirty="0" smtClean="0">
              <a:latin typeface="Gadugi" panose="020B0502040204020203" pitchFamily="34" charset="0"/>
            </a:endParaRPr>
          </a:p>
          <a:p>
            <a:pPr algn="ctr" eaLnBrk="1" hangingPunct="1">
              <a:buFont typeface="Arial" panose="020B0604020202020204" pitchFamily="34" charset="0"/>
              <a:buNone/>
              <a:defRPr/>
            </a:pPr>
            <a:r>
              <a:rPr lang="en-US" altLang="en-US" sz="4800" b="1" dirty="0" smtClean="0">
                <a:latin typeface="Gadugi" panose="020B0502040204020203" pitchFamily="34" charset="0"/>
              </a:rPr>
              <a:t>Class </a:t>
            </a:r>
            <a:r>
              <a:rPr lang="en-US" altLang="en-US" sz="4800" b="1" dirty="0">
                <a:latin typeface="Gadugi" panose="020B0502040204020203" pitchFamily="34" charset="0"/>
              </a:rPr>
              <a:t>of 2017 earned </a:t>
            </a:r>
            <a:endParaRPr lang="en-US" altLang="en-US" sz="4800" b="1" dirty="0" smtClean="0">
              <a:latin typeface="Gadugi" panose="020B0502040204020203" pitchFamily="34" charset="0"/>
            </a:endParaRPr>
          </a:p>
          <a:p>
            <a:pPr algn="ctr" eaLnBrk="1" hangingPunct="1">
              <a:buFont typeface="Arial" panose="020B0604020202020204" pitchFamily="34" charset="0"/>
              <a:buNone/>
              <a:defRPr/>
            </a:pPr>
            <a:r>
              <a:rPr lang="en-US" altLang="en-US" sz="4950" b="1" dirty="0" smtClean="0">
                <a:solidFill>
                  <a:srgbClr val="0F8726"/>
                </a:solidFill>
                <a:latin typeface="Gadugi" panose="020B0502040204020203" pitchFamily="34" charset="0"/>
              </a:rPr>
              <a:t>$</a:t>
            </a:r>
            <a:r>
              <a:rPr lang="en-US" altLang="en-US" sz="4950" b="1" dirty="0">
                <a:solidFill>
                  <a:srgbClr val="0F8726"/>
                </a:solidFill>
                <a:latin typeface="Gadugi" panose="020B0502040204020203" pitchFamily="34" charset="0"/>
              </a:rPr>
              <a:t>15.5 MILLION</a:t>
            </a:r>
          </a:p>
          <a:p>
            <a:pPr algn="ctr" eaLnBrk="1" hangingPunct="1">
              <a:buFont typeface="Arial" panose="020B0604020202020204" pitchFamily="34" charset="0"/>
              <a:buNone/>
              <a:defRPr/>
            </a:pPr>
            <a:r>
              <a:rPr lang="en-US" altLang="en-US" sz="4800" b="1" dirty="0">
                <a:solidFill>
                  <a:schemeClr val="tx1">
                    <a:lumMod val="95000"/>
                    <a:lumOff val="5000"/>
                  </a:schemeClr>
                </a:solidFill>
                <a:latin typeface="Gadugi" panose="020B0502040204020203" pitchFamily="34" charset="0"/>
              </a:rPr>
              <a:t>Senior Awards Night</a:t>
            </a:r>
          </a:p>
          <a:p>
            <a:pPr algn="ctr" eaLnBrk="1" hangingPunct="1">
              <a:buFont typeface="Arial" panose="020B0604020202020204" pitchFamily="34" charset="0"/>
              <a:buNone/>
              <a:defRPr/>
            </a:pPr>
            <a:r>
              <a:rPr lang="en-US" altLang="en-US" sz="4950" b="1" dirty="0" smtClean="0">
                <a:solidFill>
                  <a:srgbClr val="0F8726"/>
                </a:solidFill>
                <a:latin typeface="Gadugi" panose="020B0502040204020203" pitchFamily="34" charset="0"/>
              </a:rPr>
              <a:t>$740,000 </a:t>
            </a:r>
            <a:endParaRPr lang="en-US" altLang="en-US" sz="4950" b="1" dirty="0">
              <a:solidFill>
                <a:srgbClr val="0F8726"/>
              </a:solidFill>
              <a:latin typeface="Gadugi" panose="020B0502040204020203" pitchFamily="34" charset="0"/>
            </a:endParaRPr>
          </a:p>
        </p:txBody>
      </p:sp>
      <p:pic>
        <p:nvPicPr>
          <p:cNvPr id="6" name="Picture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sp>
        <p:nvSpPr>
          <p:cNvPr id="7" name="Title 1"/>
          <p:cNvSpPr txBox="1">
            <a:spLocks/>
          </p:cNvSpPr>
          <p:nvPr/>
        </p:nvSpPr>
        <p:spPr bwMode="auto">
          <a:xfrm>
            <a:off x="-9941" y="209598"/>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4800" b="1" i="1" dirty="0" smtClean="0">
                <a:solidFill>
                  <a:prstClr val="white"/>
                </a:solidFill>
              </a:rPr>
              <a:t>What have we done for “we” lately</a:t>
            </a:r>
          </a:p>
        </p:txBody>
      </p:sp>
    </p:spTree>
    <p:extLst>
      <p:ext uri="{BB962C8B-B14F-4D97-AF65-F5344CB8AC3E}">
        <p14:creationId xmlns:p14="http://schemas.microsoft.com/office/powerpoint/2010/main" val="2792459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par>
                                <p:cTn id="15" presetID="31" presetClass="entr" presetSubtype="0" fill="hold" nodeType="with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anim calcmode="lin" valueType="num">
                                      <p:cBhvr>
                                        <p:cTn id="17" dur="1000" fill="hold"/>
                                        <p:tgtEl>
                                          <p:spTgt spid="9219">
                                            <p:txEl>
                                              <p:pRg st="3" end="3"/>
                                            </p:txEl>
                                          </p:spTgt>
                                        </p:tgtEl>
                                        <p:attrNameLst>
                                          <p:attrName>ppt_w</p:attrName>
                                        </p:attrNameLst>
                                      </p:cBhvr>
                                      <p:tavLst>
                                        <p:tav tm="0">
                                          <p:val>
                                            <p:fltVal val="0"/>
                                          </p:val>
                                        </p:tav>
                                        <p:tav tm="100000">
                                          <p:val>
                                            <p:strVal val="#ppt_w"/>
                                          </p:val>
                                        </p:tav>
                                      </p:tavLst>
                                    </p:anim>
                                    <p:anim calcmode="lin" valueType="num">
                                      <p:cBhvr>
                                        <p:cTn id="18" dur="1000" fill="hold"/>
                                        <p:tgtEl>
                                          <p:spTgt spid="9219">
                                            <p:txEl>
                                              <p:pRg st="3" end="3"/>
                                            </p:txEl>
                                          </p:spTgt>
                                        </p:tgtEl>
                                        <p:attrNameLst>
                                          <p:attrName>ppt_h</p:attrName>
                                        </p:attrNameLst>
                                      </p:cBhvr>
                                      <p:tavLst>
                                        <p:tav tm="0">
                                          <p:val>
                                            <p:fltVal val="0"/>
                                          </p:val>
                                        </p:tav>
                                        <p:tav tm="100000">
                                          <p:val>
                                            <p:strVal val="#ppt_h"/>
                                          </p:val>
                                        </p:tav>
                                      </p:tavLst>
                                    </p:anim>
                                    <p:anim calcmode="lin" valueType="num">
                                      <p:cBhvr>
                                        <p:cTn id="19" dur="1000" fill="hold"/>
                                        <p:tgtEl>
                                          <p:spTgt spid="9219">
                                            <p:txEl>
                                              <p:pRg st="3" end="3"/>
                                            </p:txEl>
                                          </p:spTgt>
                                        </p:tgtEl>
                                        <p:attrNameLst>
                                          <p:attrName>style.rotation</p:attrName>
                                        </p:attrNameLst>
                                      </p:cBhvr>
                                      <p:tavLst>
                                        <p:tav tm="0">
                                          <p:val>
                                            <p:fltVal val="90"/>
                                          </p:val>
                                        </p:tav>
                                        <p:tav tm="100000">
                                          <p:val>
                                            <p:fltVal val="0"/>
                                          </p:val>
                                        </p:tav>
                                      </p:tavLst>
                                    </p:anim>
                                    <p:animEffect transition="in" filter="fade">
                                      <p:cBhvr>
                                        <p:cTn id="20" dur="1000"/>
                                        <p:tgtEl>
                                          <p:spTgt spid="9219">
                                            <p:txEl>
                                              <p:pRg st="3" end="3"/>
                                            </p:txEl>
                                          </p:spTgt>
                                        </p:tgtEl>
                                      </p:cBhvr>
                                    </p:animEffect>
                                  </p:childTnLst>
                                </p:cTn>
                              </p:par>
                              <p:par>
                                <p:cTn id="21" presetID="31" presetClass="entr" presetSubtype="0" fill="hold" nodeType="withEffect">
                                  <p:stCondLst>
                                    <p:cond delay="0"/>
                                  </p:stCondLst>
                                  <p:childTnLst>
                                    <p:set>
                                      <p:cBhvr>
                                        <p:cTn id="22" dur="1" fill="hold">
                                          <p:stCondLst>
                                            <p:cond delay="0"/>
                                          </p:stCondLst>
                                        </p:cTn>
                                        <p:tgtEl>
                                          <p:spTgt spid="9219">
                                            <p:txEl>
                                              <p:pRg st="4" end="4"/>
                                            </p:txEl>
                                          </p:spTgt>
                                        </p:tgtEl>
                                        <p:attrNameLst>
                                          <p:attrName>style.visibility</p:attrName>
                                        </p:attrNameLst>
                                      </p:cBhvr>
                                      <p:to>
                                        <p:strVal val="visible"/>
                                      </p:to>
                                    </p:set>
                                    <p:anim calcmode="lin" valueType="num">
                                      <p:cBhvr>
                                        <p:cTn id="23" dur="1000" fill="hold"/>
                                        <p:tgtEl>
                                          <p:spTgt spid="9219">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9219">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9219">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92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Title 1"/>
          <p:cNvSpPr txBox="1">
            <a:spLocks/>
          </p:cNvSpPr>
          <p:nvPr/>
        </p:nvSpPr>
        <p:spPr bwMode="auto">
          <a:xfrm>
            <a:off x="-1" y="49368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400" b="1" i="1" dirty="0" smtClean="0">
                <a:solidFill>
                  <a:prstClr val="white"/>
                </a:solidFill>
              </a:rPr>
              <a:t>Zionsville Education Foundation</a:t>
            </a:r>
          </a:p>
        </p:txBody>
      </p:sp>
      <p:pic>
        <p:nvPicPr>
          <p:cNvPr id="5" name="Picture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60104" y="5343444"/>
            <a:ext cx="1926733" cy="1391531"/>
          </a:xfrm>
          <a:prstGeom prst="rect">
            <a:avLst/>
          </a:prstGeom>
        </p:spPr>
      </p:pic>
      <p:pic>
        <p:nvPicPr>
          <p:cNvPr id="2" name="Picture 1"/>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8467" y="4846899"/>
            <a:ext cx="3191933" cy="2011101"/>
          </a:xfrm>
          <a:prstGeom prst="rect">
            <a:avLst/>
          </a:prstGeom>
        </p:spPr>
      </p:pic>
      <p:sp>
        <p:nvSpPr>
          <p:cNvPr id="7" name="TextBox 6"/>
          <p:cNvSpPr txBox="1"/>
          <p:nvPr/>
        </p:nvSpPr>
        <p:spPr>
          <a:xfrm>
            <a:off x="8467" y="1843103"/>
            <a:ext cx="9135533" cy="830997"/>
          </a:xfrm>
          <a:prstGeom prst="rect">
            <a:avLst/>
          </a:prstGeom>
          <a:noFill/>
        </p:spPr>
        <p:txBody>
          <a:bodyPr wrap="square" rtlCol="0">
            <a:spAutoFit/>
          </a:bodyPr>
          <a:lstStyle/>
          <a:p>
            <a:pPr algn="ctr"/>
            <a:r>
              <a:rPr lang="en-US" sz="4800" dirty="0" smtClean="0"/>
              <a:t>2017 Spring Classroom Grants</a:t>
            </a:r>
            <a:endParaRPr lang="en-US" sz="4800" dirty="0"/>
          </a:p>
        </p:txBody>
      </p:sp>
      <p:sp>
        <p:nvSpPr>
          <p:cNvPr id="8" name="TextBox 7"/>
          <p:cNvSpPr txBox="1"/>
          <p:nvPr/>
        </p:nvSpPr>
        <p:spPr>
          <a:xfrm>
            <a:off x="838200" y="2637411"/>
            <a:ext cx="7714594" cy="2616101"/>
          </a:xfrm>
          <a:prstGeom prst="rect">
            <a:avLst/>
          </a:prstGeom>
          <a:noFill/>
        </p:spPr>
        <p:txBody>
          <a:bodyPr wrap="square" rtlCol="0">
            <a:spAutoFit/>
          </a:bodyPr>
          <a:lstStyle/>
          <a:p>
            <a:pPr algn="ctr"/>
            <a:r>
              <a:rPr lang="en-US" sz="3600" dirty="0" smtClean="0"/>
              <a:t>Amount awarded:   $24,749.19</a:t>
            </a:r>
          </a:p>
          <a:p>
            <a:pPr algn="ctr"/>
            <a:endParaRPr lang="en-US" dirty="0"/>
          </a:p>
          <a:p>
            <a:pPr algn="ctr"/>
            <a:r>
              <a:rPr lang="en-US" sz="3600" dirty="0" smtClean="0"/>
              <a:t>Number of grants:  8 </a:t>
            </a:r>
          </a:p>
          <a:p>
            <a:pPr algn="ctr"/>
            <a:endParaRPr lang="en-US" dirty="0"/>
          </a:p>
          <a:p>
            <a:pPr algn="ctr"/>
            <a:r>
              <a:rPr lang="en-US" sz="2800" dirty="0" smtClean="0"/>
              <a:t>2017 Spring Grants have the potential </a:t>
            </a:r>
          </a:p>
          <a:p>
            <a:pPr algn="ctr"/>
            <a:r>
              <a:rPr lang="en-US" sz="2800" dirty="0" smtClean="0"/>
              <a:t>to reach every ZCS student</a:t>
            </a:r>
          </a:p>
        </p:txBody>
      </p:sp>
    </p:spTree>
    <p:extLst>
      <p:ext uri="{BB962C8B-B14F-4D97-AF65-F5344CB8AC3E}">
        <p14:creationId xmlns:p14="http://schemas.microsoft.com/office/powerpoint/2010/main" val="22689851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28000">
              <a:schemeClr val="accent6">
                <a:lumMod val="0"/>
                <a:lumOff val="100000"/>
              </a:schemeClr>
            </a:gs>
            <a:gs pos="100000">
              <a:schemeClr val="accent6">
                <a:lumMod val="100000"/>
              </a:schemeClr>
            </a:gs>
          </a:gsLst>
          <a:lin ang="2700000" scaled="1"/>
          <a:tileRect/>
        </a:gra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3681" y="627519"/>
            <a:ext cx="1914525" cy="1825181"/>
          </a:xfrm>
          <a:prstGeom prst="rect">
            <a:avLst/>
          </a:prstGeom>
        </p:spPr>
      </p:pic>
      <p:pic>
        <p:nvPicPr>
          <p:cNvPr id="2" name="Picture 1"/>
          <p:cNvPicPr>
            <a:picLocks noChangeAspect="1"/>
          </p:cNvPicPr>
          <p:nvPr/>
        </p:nvPicPr>
        <p:blipFill>
          <a:blip r:embed="rId3"/>
          <a:stretch>
            <a:fillRect/>
          </a:stretch>
        </p:blipFill>
        <p:spPr>
          <a:xfrm>
            <a:off x="490538" y="566737"/>
            <a:ext cx="5524500" cy="4409616"/>
          </a:xfrm>
          <a:prstGeom prst="rect">
            <a:avLst/>
          </a:prstGeom>
        </p:spPr>
      </p:pic>
      <p:sp>
        <p:nvSpPr>
          <p:cNvPr id="3" name="TextBox 2"/>
          <p:cNvSpPr txBox="1"/>
          <p:nvPr/>
        </p:nvSpPr>
        <p:spPr>
          <a:xfrm>
            <a:off x="914401" y="5172075"/>
            <a:ext cx="7829550" cy="1446550"/>
          </a:xfrm>
          <a:prstGeom prst="rect">
            <a:avLst/>
          </a:prstGeom>
          <a:noFill/>
        </p:spPr>
        <p:txBody>
          <a:bodyPr wrap="square" rtlCol="0">
            <a:spAutoFit/>
          </a:bodyPr>
          <a:lstStyle/>
          <a:p>
            <a:pPr algn="r"/>
            <a:r>
              <a:rPr lang="en-US" sz="4400" b="1" i="1" u="sng" dirty="0" smtClean="0"/>
              <a:t>November 11</a:t>
            </a:r>
            <a:r>
              <a:rPr lang="en-US" sz="4400" b="1" i="1" dirty="0" smtClean="0"/>
              <a:t>!  </a:t>
            </a:r>
          </a:p>
          <a:p>
            <a:pPr algn="r"/>
            <a:r>
              <a:rPr lang="en-US" sz="4400" b="1" i="1" dirty="0" smtClean="0"/>
              <a:t>Event coming back to Zionsville…</a:t>
            </a:r>
            <a:endParaRPr lang="en-US" sz="4400" b="1" i="1" dirty="0"/>
          </a:p>
        </p:txBody>
      </p:sp>
      <p:sp>
        <p:nvSpPr>
          <p:cNvPr id="4" name="TextBox 3"/>
          <p:cNvSpPr txBox="1"/>
          <p:nvPr/>
        </p:nvSpPr>
        <p:spPr>
          <a:xfrm>
            <a:off x="6593681" y="2314573"/>
            <a:ext cx="1950244" cy="2246769"/>
          </a:xfrm>
          <a:prstGeom prst="rect">
            <a:avLst/>
          </a:prstGeom>
          <a:gradFill flip="none" rotWithShape="1">
            <a:gsLst>
              <a:gs pos="47000">
                <a:schemeClr val="accent4">
                  <a:lumMod val="97000"/>
                  <a:lumOff val="3000"/>
                </a:schemeClr>
              </a:gs>
              <a:gs pos="57000">
                <a:schemeClr val="accent4">
                  <a:lumMod val="60000"/>
                  <a:lumOff val="40000"/>
                </a:schemeClr>
              </a:gs>
            </a:gsLst>
            <a:path path="circle">
              <a:fillToRect l="100000" t="100000"/>
            </a:path>
            <a:tileRect r="-100000" b="-100000"/>
          </a:gradFill>
        </p:spPr>
        <p:txBody>
          <a:bodyPr wrap="square" rtlCol="0">
            <a:spAutoFit/>
          </a:bodyPr>
          <a:lstStyle/>
          <a:p>
            <a:pPr algn="ctr"/>
            <a:r>
              <a:rPr lang="en-US" sz="2800" b="1" dirty="0" smtClean="0"/>
              <a:t>Mark your calendar and get your tickets!</a:t>
            </a:r>
            <a:endParaRPr lang="en-US" sz="2800" b="1" dirty="0"/>
          </a:p>
        </p:txBody>
      </p:sp>
    </p:spTree>
    <p:extLst>
      <p:ext uri="{BB962C8B-B14F-4D97-AF65-F5344CB8AC3E}">
        <p14:creationId xmlns:p14="http://schemas.microsoft.com/office/powerpoint/2010/main" val="17955671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67000"/>
              </a:schemeClr>
            </a:gs>
            <a:gs pos="14000">
              <a:schemeClr val="accent1">
                <a:lumMod val="97000"/>
                <a:lumOff val="3000"/>
              </a:schemeClr>
            </a:gs>
          </a:gsLst>
          <a:lin ang="16200000" scaled="1"/>
          <a:tileRect/>
        </a:gradFill>
        <a:effectLst/>
      </p:bgPr>
    </p:bg>
    <p:spTree>
      <p:nvGrpSpPr>
        <p:cNvPr id="1" name=""/>
        <p:cNvGrpSpPr/>
        <p:nvPr/>
      </p:nvGrpSpPr>
      <p:grpSpPr>
        <a:xfrm>
          <a:off x="0" y="0"/>
          <a:ext cx="0" cy="0"/>
          <a:chOff x="0" y="0"/>
          <a:chExt cx="0" cy="0"/>
        </a:xfrm>
      </p:grpSpPr>
      <p:sp>
        <p:nvSpPr>
          <p:cNvPr id="4" name="TextBox 3"/>
          <p:cNvSpPr txBox="1"/>
          <p:nvPr/>
        </p:nvSpPr>
        <p:spPr>
          <a:xfrm>
            <a:off x="838200" y="4953000"/>
            <a:ext cx="7467600" cy="1754326"/>
          </a:xfrm>
          <a:prstGeom prst="rect">
            <a:avLst/>
          </a:prstGeom>
          <a:noFill/>
        </p:spPr>
        <p:txBody>
          <a:bodyPr wrap="square" rtlCol="0">
            <a:spAutoFit/>
          </a:bodyPr>
          <a:lstStyle/>
          <a:p>
            <a:pPr algn="ctr">
              <a:spcBef>
                <a:spcPts val="0"/>
              </a:spcBef>
              <a:spcAft>
                <a:spcPts val="0"/>
              </a:spcAft>
            </a:pPr>
            <a:r>
              <a:rPr lang="en-US" sz="5400" b="1" dirty="0" smtClean="0">
                <a:solidFill>
                  <a:prstClr val="black"/>
                </a:solidFill>
                <a:latin typeface="Candara"/>
              </a:rPr>
              <a:t>April </a:t>
            </a:r>
            <a:r>
              <a:rPr lang="en-US" sz="5400" b="1" dirty="0">
                <a:solidFill>
                  <a:prstClr val="black"/>
                </a:solidFill>
                <a:latin typeface="Candara"/>
              </a:rPr>
              <a:t>is Adult </a:t>
            </a:r>
            <a:endParaRPr lang="en-US" sz="5400" b="1" dirty="0" smtClean="0">
              <a:solidFill>
                <a:prstClr val="black"/>
              </a:solidFill>
              <a:latin typeface="Candara"/>
            </a:endParaRPr>
          </a:p>
          <a:p>
            <a:pPr algn="ctr">
              <a:spcBef>
                <a:spcPts val="0"/>
              </a:spcBef>
              <a:spcAft>
                <a:spcPts val="0"/>
              </a:spcAft>
            </a:pPr>
            <a:r>
              <a:rPr lang="en-US" sz="5400" b="1" dirty="0" smtClean="0">
                <a:solidFill>
                  <a:prstClr val="black"/>
                </a:solidFill>
                <a:latin typeface="Candara"/>
              </a:rPr>
              <a:t>Learn-to-Swim Month</a:t>
            </a:r>
            <a:endParaRPr lang="en-US" sz="5400" b="1" dirty="0">
              <a:solidFill>
                <a:prstClr val="black"/>
              </a:solidFill>
              <a:latin typeface="Candara"/>
            </a:endParaRPr>
          </a:p>
        </p:txBody>
      </p:sp>
      <p:pic>
        <p:nvPicPr>
          <p:cNvPr id="5" name="Picture 4"/>
          <p:cNvPicPr>
            <a:picLocks noChangeAspect="1"/>
          </p:cNvPicPr>
          <p:nvPr/>
        </p:nvPicPr>
        <p:blipFill>
          <a:blip r:embed="rId3"/>
          <a:stretch>
            <a:fillRect/>
          </a:stretch>
        </p:blipFill>
        <p:spPr>
          <a:xfrm>
            <a:off x="1524000" y="1223010"/>
            <a:ext cx="5862869" cy="3749040"/>
          </a:xfrm>
          <a:prstGeom prst="rect">
            <a:avLst/>
          </a:prstGeom>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4800" b="1" i="1" dirty="0" smtClean="0">
                <a:solidFill>
                  <a:prstClr val="white"/>
                </a:solidFill>
              </a:rPr>
              <a:t>What have we done for “we” lately</a:t>
            </a:r>
          </a:p>
        </p:txBody>
      </p:sp>
    </p:spTree>
    <p:extLst>
      <p:ext uri="{BB962C8B-B14F-4D97-AF65-F5344CB8AC3E}">
        <p14:creationId xmlns:p14="http://schemas.microsoft.com/office/powerpoint/2010/main" val="12985404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208" y="188018"/>
            <a:ext cx="9091791" cy="6669981"/>
          </a:xfrm>
          <a:prstGeom prst="rect">
            <a:avLst/>
          </a:prstGeom>
        </p:spPr>
      </p:pic>
    </p:spTree>
    <p:extLst>
      <p:ext uri="{BB962C8B-B14F-4D97-AF65-F5344CB8AC3E}">
        <p14:creationId xmlns:p14="http://schemas.microsoft.com/office/powerpoint/2010/main" val="31466329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67000"/>
              </a:schemeClr>
            </a:gs>
            <a:gs pos="14000">
              <a:schemeClr val="accent1">
                <a:lumMod val="97000"/>
                <a:lumOff val="3000"/>
              </a:schemeClr>
            </a:gs>
          </a:gsLst>
          <a:lin ang="16200000" scaled="1"/>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909466" y="1070154"/>
            <a:ext cx="6858000" cy="1754008"/>
          </a:xfrm>
        </p:spPr>
        <p:txBody>
          <a:bodyPr>
            <a:noAutofit/>
          </a:bodyPr>
          <a:lstStyle/>
          <a:p>
            <a:pPr algn="r"/>
            <a:r>
              <a:rPr lang="en-US" b="1" dirty="0" smtClean="0">
                <a:latin typeface="Arial" charset="0"/>
                <a:ea typeface="Arial" charset="0"/>
                <a:cs typeface="Arial" charset="0"/>
              </a:rPr>
              <a:t>28 Zionsville residents </a:t>
            </a:r>
            <a:br>
              <a:rPr lang="en-US" b="1" dirty="0" smtClean="0">
                <a:latin typeface="Arial" charset="0"/>
                <a:ea typeface="Arial" charset="0"/>
                <a:cs typeface="Arial" charset="0"/>
              </a:rPr>
            </a:br>
            <a:r>
              <a:rPr lang="en-US" sz="2400" b="1" dirty="0" smtClean="0">
                <a:latin typeface="Arial" charset="0"/>
                <a:ea typeface="Arial" charset="0"/>
                <a:cs typeface="Arial" charset="0"/>
              </a:rPr>
              <a:t>15 Indy, Carmel, Westfield &amp; Brownsburg</a:t>
            </a:r>
            <a:br>
              <a:rPr lang="en-US" sz="2400" b="1" dirty="0" smtClean="0">
                <a:latin typeface="Arial" charset="0"/>
                <a:ea typeface="Arial" charset="0"/>
                <a:cs typeface="Arial" charset="0"/>
              </a:rPr>
            </a:br>
            <a:r>
              <a:rPr lang="en-US" sz="2400" b="1" dirty="0" smtClean="0">
                <a:latin typeface="Arial" charset="0"/>
                <a:ea typeface="Arial" charset="0"/>
                <a:cs typeface="Arial" charset="0"/>
              </a:rPr>
              <a:t>Average Age 44 – 68-20 years Old</a:t>
            </a:r>
            <a:endParaRPr lang="en-US" sz="4800" b="1" dirty="0">
              <a:latin typeface="Arial" charset="0"/>
              <a:ea typeface="Arial" charset="0"/>
              <a:cs typeface="Arial"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11421" y="3096308"/>
            <a:ext cx="3810000" cy="28575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0371" y="2620058"/>
            <a:ext cx="2911475" cy="381000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08343" y="3270935"/>
            <a:ext cx="3809997" cy="2508248"/>
          </a:xfrm>
          <a:prstGeom prst="rect">
            <a:avLst/>
          </a:prstGeom>
        </p:spPr>
      </p:pic>
      <p:pic>
        <p:nvPicPr>
          <p:cNvPr id="7" name="Picture 6"/>
          <p:cNvPicPr>
            <a:picLocks noChangeAspect="1"/>
          </p:cNvPicPr>
          <p:nvPr/>
        </p:nvPicPr>
        <p:blipFill>
          <a:blip r:embed="rId6"/>
          <a:stretch>
            <a:fillRect/>
          </a:stretch>
        </p:blipFill>
        <p:spPr>
          <a:xfrm>
            <a:off x="471488" y="1210096"/>
            <a:ext cx="1971472" cy="1260667"/>
          </a:xfrm>
          <a:prstGeom prst="rect">
            <a:avLst/>
          </a:prstGeom>
        </p:spPr>
      </p:pic>
      <p:sp>
        <p:nvSpPr>
          <p:cNvPr id="8"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4800" b="1" i="1" dirty="0" smtClean="0">
                <a:solidFill>
                  <a:prstClr val="white"/>
                </a:solidFill>
              </a:rPr>
              <a:t>What have we done for “we” lately</a:t>
            </a:r>
          </a:p>
        </p:txBody>
      </p:sp>
    </p:spTree>
    <p:extLst>
      <p:ext uri="{BB962C8B-B14F-4D97-AF65-F5344CB8AC3E}">
        <p14:creationId xmlns:p14="http://schemas.microsoft.com/office/powerpoint/2010/main" val="21944272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2400" y="752986"/>
            <a:ext cx="9144000" cy="1257300"/>
          </a:xfrm>
        </p:spPr>
        <p:txBody>
          <a:bodyPr>
            <a:normAutofit fontScale="90000"/>
          </a:bodyPr>
          <a:lstStyle/>
          <a:p>
            <a:pPr algn="l">
              <a:defRPr/>
            </a:pPr>
            <a:r>
              <a:rPr lang="en-US" b="1" dirty="0" smtClean="0">
                <a:solidFill>
                  <a:schemeClr val="tx1">
                    <a:lumMod val="95000"/>
                    <a:lumOff val="5000"/>
                  </a:schemeClr>
                </a:solidFill>
                <a:latin typeface="Arial" panose="020B0604020202020204" pitchFamily="34" charset="0"/>
                <a:cs typeface="Arial" panose="020B0604020202020204" pitchFamily="34" charset="0"/>
              </a:rPr>
              <a:t>Thank you ZCS Maintenance Team</a:t>
            </a:r>
            <a:endParaRPr lang="en-US" b="1" dirty="0">
              <a:solidFill>
                <a:schemeClr val="tx1">
                  <a:lumMod val="95000"/>
                  <a:lumOff val="5000"/>
                </a:schemeClr>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953" y="2186482"/>
            <a:ext cx="3592286" cy="26942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8438" name="Rectangle 6"/>
          <p:cNvSpPr>
            <a:spLocks noChangeArrowheads="1"/>
          </p:cNvSpPr>
          <p:nvPr/>
        </p:nvSpPr>
        <p:spPr bwMode="auto">
          <a:xfrm>
            <a:off x="4343400" y="1637975"/>
            <a:ext cx="37338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700" dirty="0"/>
              <a:t>Preserving </a:t>
            </a:r>
            <a:r>
              <a:rPr lang="en-US" altLang="en-US" sz="2700" dirty="0" smtClean="0"/>
              <a:t>a keepsake</a:t>
            </a:r>
            <a:endParaRPr lang="en-US" altLang="en-US" sz="2700" dirty="0"/>
          </a:p>
        </p:txBody>
      </p:sp>
      <p:sp>
        <p:nvSpPr>
          <p:cNvPr id="9" name="Title 1"/>
          <p:cNvSpPr txBox="1">
            <a:spLocks/>
          </p:cNvSpPr>
          <p:nvPr/>
        </p:nvSpPr>
        <p:spPr bwMode="auto">
          <a:xfrm>
            <a:off x="-1" y="24548"/>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b="1" i="1" dirty="0" smtClean="0">
                <a:solidFill>
                  <a:prstClr val="white"/>
                </a:solidFill>
              </a:rPr>
              <a:t>What have we done for “we” lately?</a:t>
            </a:r>
          </a:p>
        </p:txBody>
      </p:sp>
      <p:pic>
        <p:nvPicPr>
          <p:cNvPr id="10" name="Picture 9"/>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77100" y="5557581"/>
            <a:ext cx="1800578" cy="1300419"/>
          </a:xfrm>
          <a:prstGeom prst="rect">
            <a:avLst/>
          </a:prstGeom>
        </p:spPr>
      </p:pic>
      <p:pic>
        <p:nvPicPr>
          <p:cNvPr id="5" name="Content Placeholder 4"/>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209800" y="3786885"/>
            <a:ext cx="3853005" cy="2889754"/>
          </a:xfrm>
          <a:ln w="190500" cap="sq">
            <a:solidFill>
              <a:srgbClr val="C8C6BD"/>
            </a:solidFill>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Picture 7">
            <a:hlinkClick r:id="rId5" action="ppaction://hlinkfile"/>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1600" y="2243907"/>
            <a:ext cx="3753220" cy="28149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69603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0" fill="hold"/>
                                        <p:tgtEl>
                                          <p:spTgt spid="6"/>
                                        </p:tgtEl>
                                        <p:attrNameLst>
                                          <p:attrName>ppt_x</p:attrName>
                                        </p:attrNameLst>
                                      </p:cBhvr>
                                      <p:tavLst>
                                        <p:tav tm="0">
                                          <p:val>
                                            <p:strVal val="#ppt_x"/>
                                          </p:val>
                                        </p:tav>
                                        <p:tav tm="100000">
                                          <p:val>
                                            <p:strVal val="#ppt_x"/>
                                          </p:val>
                                        </p:tav>
                                      </p:tavLst>
                                    </p:anim>
                                    <p:anim calcmode="lin" valueType="num">
                                      <p:cBhvr additive="base">
                                        <p:cTn id="8" dur="2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 presetClass="entr" presetSubtype="4" fill="hold" nodeType="afterEffect">
                                  <p:stCondLst>
                                    <p:cond delay="150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3500" fill="hold"/>
                                        <p:tgtEl>
                                          <p:spTgt spid="5"/>
                                        </p:tgtEl>
                                        <p:attrNameLst>
                                          <p:attrName>ppt_x</p:attrName>
                                        </p:attrNameLst>
                                      </p:cBhvr>
                                      <p:tavLst>
                                        <p:tav tm="0">
                                          <p:val>
                                            <p:strVal val="#ppt_x"/>
                                          </p:val>
                                        </p:tav>
                                        <p:tav tm="100000">
                                          <p:val>
                                            <p:strVal val="#ppt_x"/>
                                          </p:val>
                                        </p:tav>
                                      </p:tavLst>
                                    </p:anim>
                                    <p:anim calcmode="lin" valueType="num">
                                      <p:cBhvr additive="base">
                                        <p:cTn id="13" dur="3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2" presetClass="entr" presetSubtype="4" fill="hold" nodeType="afterEffect">
                                  <p:stCondLst>
                                    <p:cond delay="325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250" fill="hold"/>
                                        <p:tgtEl>
                                          <p:spTgt spid="8"/>
                                        </p:tgtEl>
                                        <p:attrNameLst>
                                          <p:attrName>ppt_x</p:attrName>
                                        </p:attrNameLst>
                                      </p:cBhvr>
                                      <p:tavLst>
                                        <p:tav tm="0">
                                          <p:val>
                                            <p:strVal val="#ppt_x"/>
                                          </p:val>
                                        </p:tav>
                                        <p:tav tm="100000">
                                          <p:val>
                                            <p:strVal val="#ppt_x"/>
                                          </p:val>
                                        </p:tav>
                                      </p:tavLst>
                                    </p:anim>
                                    <p:anim calcmode="lin" valueType="num">
                                      <p:cBhvr additive="base">
                                        <p:cTn id="18" dur="325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4342" y="1907938"/>
            <a:ext cx="3757613" cy="2387600"/>
          </a:xfrm>
        </p:spPr>
        <p:txBody>
          <a:bodyPr>
            <a:normAutofit fontScale="90000"/>
          </a:bodyPr>
          <a:lstStyle/>
          <a:p>
            <a:r>
              <a:rPr lang="en-US" b="1" dirty="0" smtClean="0"/>
              <a:t>The</a:t>
            </a:r>
            <a:br>
              <a:rPr lang="en-US" b="1" dirty="0" smtClean="0"/>
            </a:br>
            <a:r>
              <a:rPr lang="en-US" sz="8000" b="1" i="1" dirty="0" smtClean="0"/>
              <a:t>STATE OF OUR SCHOOLS</a:t>
            </a:r>
            <a:endParaRPr lang="en-US" sz="8000" b="1" i="1" dirty="0"/>
          </a:p>
        </p:txBody>
      </p:sp>
      <p:sp>
        <p:nvSpPr>
          <p:cNvPr id="3" name="Subtitle 2"/>
          <p:cNvSpPr>
            <a:spLocks noGrp="1"/>
          </p:cNvSpPr>
          <p:nvPr>
            <p:ph type="subTitle" idx="1"/>
          </p:nvPr>
        </p:nvSpPr>
        <p:spPr>
          <a:xfrm>
            <a:off x="751725" y="4251125"/>
            <a:ext cx="3182848" cy="1575125"/>
          </a:xfrm>
          <a:solidFill>
            <a:schemeClr val="tx1"/>
          </a:solidFill>
        </p:spPr>
        <p:txBody>
          <a:bodyPr>
            <a:noAutofit/>
          </a:bodyPr>
          <a:lstStyle/>
          <a:p>
            <a:r>
              <a:rPr lang="en-US" sz="3600" dirty="0" smtClean="0">
                <a:solidFill>
                  <a:srgbClr val="FFC000"/>
                </a:solidFill>
              </a:rPr>
              <a:t>Zionsville Chamber of Commerce</a:t>
            </a:r>
            <a:endParaRPr lang="en-US" sz="3600" dirty="0">
              <a:solidFill>
                <a:srgbClr val="FFC000"/>
              </a:solidFill>
            </a:endParaRPr>
          </a:p>
        </p:txBody>
      </p:sp>
      <p:sp>
        <p:nvSpPr>
          <p:cNvPr id="4" name="TextBox 3"/>
          <p:cNvSpPr txBox="1"/>
          <p:nvPr/>
        </p:nvSpPr>
        <p:spPr>
          <a:xfrm>
            <a:off x="-274865" y="5826250"/>
            <a:ext cx="5236029" cy="584775"/>
          </a:xfrm>
          <a:prstGeom prst="rect">
            <a:avLst/>
          </a:prstGeom>
          <a:noFill/>
        </p:spPr>
        <p:txBody>
          <a:bodyPr wrap="square" rtlCol="0">
            <a:spAutoFit/>
          </a:bodyPr>
          <a:lstStyle/>
          <a:p>
            <a:pPr algn="ctr"/>
            <a:r>
              <a:rPr lang="en-US" sz="3200" b="1" i="1" dirty="0" smtClean="0"/>
              <a:t>August 22, 2017</a:t>
            </a:r>
            <a:endParaRPr lang="en-US" sz="3200" b="1" i="1" dirty="0"/>
          </a:p>
        </p:txBody>
      </p:sp>
      <p:pic>
        <p:nvPicPr>
          <p:cNvPr id="6" name="Picture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0597" y="628650"/>
            <a:ext cx="3473912" cy="4586288"/>
          </a:xfrm>
          <a:prstGeom prst="rect">
            <a:avLst/>
          </a:prstGeom>
        </p:spPr>
      </p:pic>
    </p:spTree>
    <p:extLst>
      <p:ext uri="{BB962C8B-B14F-4D97-AF65-F5344CB8AC3E}">
        <p14:creationId xmlns:p14="http://schemas.microsoft.com/office/powerpoint/2010/main" val="17133759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4409395" y="1141824"/>
            <a:ext cx="4159465" cy="5716176"/>
          </a:xfrm>
          <a:prstGeom prst="rect">
            <a:avLst/>
          </a:prstGeom>
        </p:spPr>
      </p:pic>
      <p:pic>
        <p:nvPicPr>
          <p:cNvPr id="8" name="Picture 7"/>
          <p:cNvPicPr>
            <a:picLocks noChangeAspect="1"/>
          </p:cNvPicPr>
          <p:nvPr/>
        </p:nvPicPr>
        <p:blipFill>
          <a:blip r:embed="rId4"/>
          <a:stretch>
            <a:fillRect/>
          </a:stretch>
        </p:blipFill>
        <p:spPr>
          <a:xfrm>
            <a:off x="632056" y="1141824"/>
            <a:ext cx="3441015" cy="5544725"/>
          </a:xfrm>
          <a:prstGeom prst="rect">
            <a:avLst/>
          </a:prstGeom>
        </p:spPr>
      </p:pic>
      <p:sp>
        <p:nvSpPr>
          <p:cNvPr id="3" name="Subtitle 2"/>
          <p:cNvSpPr>
            <a:spLocks noGrp="1"/>
          </p:cNvSpPr>
          <p:nvPr>
            <p:ph type="subTitle" idx="1"/>
          </p:nvPr>
        </p:nvSpPr>
        <p:spPr>
          <a:xfrm>
            <a:off x="374873" y="242888"/>
            <a:ext cx="8283349" cy="891995"/>
          </a:xfrm>
          <a:solidFill>
            <a:schemeClr val="tx1"/>
          </a:solidFill>
        </p:spPr>
        <p:txBody>
          <a:bodyPr>
            <a:noAutofit/>
          </a:bodyPr>
          <a:lstStyle/>
          <a:p>
            <a:r>
              <a:rPr lang="en-US" sz="5400" dirty="0" smtClean="0">
                <a:solidFill>
                  <a:srgbClr val="FFC000"/>
                </a:solidFill>
              </a:rPr>
              <a:t>The state of our schools is:</a:t>
            </a:r>
            <a:endParaRPr lang="en-US" sz="5400" dirty="0">
              <a:solidFill>
                <a:srgbClr val="FFC000"/>
              </a:solidFill>
            </a:endParaRPr>
          </a:p>
        </p:txBody>
      </p:sp>
      <p:pic>
        <p:nvPicPr>
          <p:cNvPr id="6" name="Picture 5"/>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sp>
        <p:nvSpPr>
          <p:cNvPr id="7" name="Subtitle 2"/>
          <p:cNvSpPr txBox="1">
            <a:spLocks/>
          </p:cNvSpPr>
          <p:nvPr/>
        </p:nvSpPr>
        <p:spPr>
          <a:xfrm>
            <a:off x="2579911" y="5672640"/>
            <a:ext cx="4130451" cy="891995"/>
          </a:xfrm>
          <a:prstGeom prst="rect">
            <a:avLst/>
          </a:prstGeom>
          <a:solidFill>
            <a:schemeClr val="tx1"/>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5400" dirty="0" smtClean="0">
                <a:solidFill>
                  <a:srgbClr val="FFC000"/>
                </a:solidFill>
              </a:rPr>
              <a:t>GROWING!!!</a:t>
            </a:r>
            <a:endParaRPr lang="en-US" sz="5400" dirty="0">
              <a:solidFill>
                <a:srgbClr val="FFC000"/>
              </a:solidFill>
            </a:endParaRPr>
          </a:p>
        </p:txBody>
      </p:sp>
    </p:spTree>
    <p:extLst>
      <p:ext uri="{BB962C8B-B14F-4D97-AF65-F5344CB8AC3E}">
        <p14:creationId xmlns:p14="http://schemas.microsoft.com/office/powerpoint/2010/main" val="343612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134060" cy="7347395"/>
          </a:xfrm>
          <a:prstGeom prst="rect">
            <a:avLst/>
          </a:prstGeom>
        </p:spPr>
      </p:pic>
      <p:sp>
        <p:nvSpPr>
          <p:cNvPr id="3" name="Subtitle 2"/>
          <p:cNvSpPr>
            <a:spLocks noGrp="1"/>
          </p:cNvSpPr>
          <p:nvPr>
            <p:ph type="subTitle" idx="1"/>
          </p:nvPr>
        </p:nvSpPr>
        <p:spPr>
          <a:xfrm>
            <a:off x="374873" y="242888"/>
            <a:ext cx="8283349" cy="891995"/>
          </a:xfrm>
          <a:solidFill>
            <a:schemeClr val="tx1"/>
          </a:solidFill>
        </p:spPr>
        <p:txBody>
          <a:bodyPr>
            <a:noAutofit/>
          </a:bodyPr>
          <a:lstStyle/>
          <a:p>
            <a:r>
              <a:rPr lang="en-US" sz="5400" dirty="0" smtClean="0">
                <a:solidFill>
                  <a:srgbClr val="FFC000"/>
                </a:solidFill>
              </a:rPr>
              <a:t>The state of our schools is:</a:t>
            </a:r>
            <a:endParaRPr lang="en-US" sz="5400" dirty="0">
              <a:solidFill>
                <a:srgbClr val="FFC000"/>
              </a:solidFill>
            </a:endParaRPr>
          </a:p>
        </p:txBody>
      </p:sp>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sp>
        <p:nvSpPr>
          <p:cNvPr id="7" name="Subtitle 2"/>
          <p:cNvSpPr txBox="1">
            <a:spLocks/>
          </p:cNvSpPr>
          <p:nvPr/>
        </p:nvSpPr>
        <p:spPr>
          <a:xfrm>
            <a:off x="2579911" y="5672640"/>
            <a:ext cx="4130451" cy="891995"/>
          </a:xfrm>
          <a:prstGeom prst="rect">
            <a:avLst/>
          </a:prstGeom>
          <a:solidFill>
            <a:schemeClr val="tx1"/>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5400" dirty="0" smtClean="0">
                <a:solidFill>
                  <a:srgbClr val="FFC000"/>
                </a:solidFill>
              </a:rPr>
              <a:t>GROWING!!!</a:t>
            </a:r>
            <a:endParaRPr lang="en-US" sz="5400" dirty="0">
              <a:solidFill>
                <a:srgbClr val="FFC000"/>
              </a:solidFill>
            </a:endParaRPr>
          </a:p>
        </p:txBody>
      </p:sp>
    </p:spTree>
    <p:extLst>
      <p:ext uri="{BB962C8B-B14F-4D97-AF65-F5344CB8AC3E}">
        <p14:creationId xmlns:p14="http://schemas.microsoft.com/office/powerpoint/2010/main" val="11513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000750" y="0"/>
            <a:ext cx="3300413" cy="7364810"/>
          </a:xfrm>
          <a:prstGeom prst="rect">
            <a:avLst/>
          </a:prstGeom>
        </p:spPr>
      </p:pic>
      <p:pic>
        <p:nvPicPr>
          <p:cNvPr id="2" name="Picture 1"/>
          <p:cNvPicPr>
            <a:picLocks noChangeAspect="1"/>
          </p:cNvPicPr>
          <p:nvPr/>
        </p:nvPicPr>
        <p:blipFill>
          <a:blip r:embed="rId4"/>
          <a:stretch>
            <a:fillRect/>
          </a:stretch>
        </p:blipFill>
        <p:spPr>
          <a:xfrm>
            <a:off x="374873" y="971550"/>
            <a:ext cx="5440140" cy="6056633"/>
          </a:xfrm>
          <a:prstGeom prst="rect">
            <a:avLst/>
          </a:prstGeom>
        </p:spPr>
      </p:pic>
      <p:sp>
        <p:nvSpPr>
          <p:cNvPr id="3" name="Subtitle 2"/>
          <p:cNvSpPr>
            <a:spLocks noGrp="1"/>
          </p:cNvSpPr>
          <p:nvPr>
            <p:ph type="subTitle" idx="1"/>
          </p:nvPr>
        </p:nvSpPr>
        <p:spPr>
          <a:xfrm>
            <a:off x="374873" y="242888"/>
            <a:ext cx="8283349" cy="891995"/>
          </a:xfrm>
          <a:solidFill>
            <a:schemeClr val="tx1"/>
          </a:solidFill>
        </p:spPr>
        <p:txBody>
          <a:bodyPr>
            <a:noAutofit/>
          </a:bodyPr>
          <a:lstStyle/>
          <a:p>
            <a:r>
              <a:rPr lang="en-US" sz="5400" dirty="0" smtClean="0">
                <a:solidFill>
                  <a:srgbClr val="FFC000"/>
                </a:solidFill>
              </a:rPr>
              <a:t>The state of our schools is:</a:t>
            </a:r>
            <a:endParaRPr lang="en-US" sz="5400" dirty="0">
              <a:solidFill>
                <a:srgbClr val="FFC000"/>
              </a:solidFill>
            </a:endParaRPr>
          </a:p>
        </p:txBody>
      </p:sp>
      <p:pic>
        <p:nvPicPr>
          <p:cNvPr id="6" name="Picture 5"/>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sp>
        <p:nvSpPr>
          <p:cNvPr id="7" name="Subtitle 2"/>
          <p:cNvSpPr txBox="1">
            <a:spLocks/>
          </p:cNvSpPr>
          <p:nvPr/>
        </p:nvSpPr>
        <p:spPr>
          <a:xfrm>
            <a:off x="2579911" y="5672640"/>
            <a:ext cx="4130451" cy="891995"/>
          </a:xfrm>
          <a:prstGeom prst="rect">
            <a:avLst/>
          </a:prstGeom>
          <a:solidFill>
            <a:schemeClr val="tx1"/>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5400" dirty="0" smtClean="0">
                <a:solidFill>
                  <a:srgbClr val="FFC000"/>
                </a:solidFill>
              </a:rPr>
              <a:t>GROWING!!!</a:t>
            </a:r>
            <a:endParaRPr lang="en-US" sz="5400" dirty="0">
              <a:solidFill>
                <a:srgbClr val="FFC000"/>
              </a:solidFill>
            </a:endParaRPr>
          </a:p>
        </p:txBody>
      </p:sp>
    </p:spTree>
    <p:extLst>
      <p:ext uri="{BB962C8B-B14F-4D97-AF65-F5344CB8AC3E}">
        <p14:creationId xmlns:p14="http://schemas.microsoft.com/office/powerpoint/2010/main" val="234280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74873" y="242888"/>
            <a:ext cx="8283349" cy="891995"/>
          </a:xfrm>
          <a:solidFill>
            <a:schemeClr val="tx1"/>
          </a:solidFill>
        </p:spPr>
        <p:txBody>
          <a:bodyPr>
            <a:noAutofit/>
          </a:bodyPr>
          <a:lstStyle/>
          <a:p>
            <a:r>
              <a:rPr lang="en-US" sz="5400" dirty="0" smtClean="0">
                <a:solidFill>
                  <a:srgbClr val="FFC000"/>
                </a:solidFill>
              </a:rPr>
              <a:t>The state of our schools is:</a:t>
            </a:r>
            <a:endParaRPr lang="en-US" sz="5400" dirty="0">
              <a:solidFill>
                <a:srgbClr val="FFC000"/>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86599" y="5379276"/>
            <a:ext cx="2047461" cy="1478724"/>
          </a:xfrm>
          <a:prstGeom prst="rect">
            <a:avLst/>
          </a:prstGeom>
        </p:spPr>
      </p:pic>
      <p:sp>
        <p:nvSpPr>
          <p:cNvPr id="7" name="Subtitle 2"/>
          <p:cNvSpPr txBox="1">
            <a:spLocks/>
          </p:cNvSpPr>
          <p:nvPr/>
        </p:nvSpPr>
        <p:spPr>
          <a:xfrm>
            <a:off x="2579911" y="5672640"/>
            <a:ext cx="4130451" cy="891995"/>
          </a:xfrm>
          <a:prstGeom prst="rect">
            <a:avLst/>
          </a:prstGeom>
          <a:solidFill>
            <a:schemeClr val="tx1"/>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5400" dirty="0" smtClean="0">
                <a:solidFill>
                  <a:srgbClr val="FFC000"/>
                </a:solidFill>
              </a:rPr>
              <a:t>GROWING!!!</a:t>
            </a:r>
            <a:endParaRPr lang="en-US" sz="5400" dirty="0">
              <a:solidFill>
                <a:srgbClr val="FFC000"/>
              </a:solidFill>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374873" y="594327"/>
            <a:ext cx="6557963" cy="5078313"/>
          </a:xfrm>
          <a:prstGeom prst="rect">
            <a:avLst/>
          </a:prstGeom>
          <a:solidFill>
            <a:schemeClr val="accent6">
              <a:lumMod val="40000"/>
              <a:lumOff val="60000"/>
            </a:schemeClr>
          </a:solidFill>
        </p:spPr>
        <p:txBody>
          <a:bodyPr wrap="square" rtlCol="0">
            <a:spAutoFit/>
          </a:bodyPr>
          <a:lstStyle/>
          <a:p>
            <a:pPr algn="ctr"/>
            <a:r>
              <a:rPr lang="en-US" sz="6000" b="1" dirty="0" smtClean="0"/>
              <a:t>ENROLLMENT </a:t>
            </a:r>
          </a:p>
          <a:p>
            <a:pPr algn="ctr"/>
            <a:endParaRPr lang="en-US" sz="4400" b="1" dirty="0"/>
          </a:p>
          <a:p>
            <a:pPr algn="ctr"/>
            <a:r>
              <a:rPr lang="en-US" sz="4400" b="1" dirty="0" smtClean="0"/>
              <a:t>7,117 on Monday, 8/14 (we’ve added since then)</a:t>
            </a:r>
          </a:p>
          <a:p>
            <a:pPr algn="ctr"/>
            <a:endParaRPr lang="en-US" sz="4400" b="1" dirty="0"/>
          </a:p>
          <a:p>
            <a:pPr algn="ctr"/>
            <a:r>
              <a:rPr lang="en-US" sz="4400" b="1" dirty="0" smtClean="0"/>
              <a:t>ZCHS enrollment has surpassed 2,000 </a:t>
            </a:r>
            <a:endParaRPr lang="en-US" sz="4400" b="1" dirty="0"/>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4464" y="5235794"/>
            <a:ext cx="2820936" cy="1375305"/>
          </a:xfrm>
          <a:prstGeom prst="rect">
            <a:avLst/>
          </a:prstGeom>
        </p:spPr>
      </p:pic>
    </p:spTree>
    <p:extLst>
      <p:ext uri="{BB962C8B-B14F-4D97-AF65-F5344CB8AC3E}">
        <p14:creationId xmlns:p14="http://schemas.microsoft.com/office/powerpoint/2010/main" val="860101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7669" y="151565"/>
            <a:ext cx="4575240" cy="2177977"/>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372" y="5690764"/>
            <a:ext cx="3009900" cy="843609"/>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2341" y="282194"/>
            <a:ext cx="1669916" cy="1675635"/>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183" y="1651991"/>
            <a:ext cx="1960856" cy="1758009"/>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922" y="3625249"/>
            <a:ext cx="2298312" cy="1850265"/>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30584" y="2495486"/>
            <a:ext cx="3364982" cy="2430265"/>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35289" y="2530995"/>
            <a:ext cx="2402938" cy="1179624"/>
          </a:xfrm>
          <a:prstGeom prst="rect">
            <a:avLst/>
          </a:prstGeom>
        </p:spPr>
      </p:pic>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11046" y="4058823"/>
            <a:ext cx="2060670" cy="1376860"/>
          </a:xfrm>
          <a:prstGeom prst="rect">
            <a:avLst/>
          </a:prstGeom>
        </p:spPr>
      </p:pic>
      <p:pic>
        <p:nvPicPr>
          <p:cNvPr id="19" name="Picture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395566" y="5586230"/>
            <a:ext cx="2258585" cy="948143"/>
          </a:xfrm>
          <a:prstGeom prst="rect">
            <a:avLst/>
          </a:prstGeom>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32257" y="5540915"/>
            <a:ext cx="2649221" cy="993458"/>
          </a:xfrm>
          <a:prstGeom prst="rect">
            <a:avLst/>
          </a:prstGeom>
        </p:spPr>
      </p:pic>
    </p:spTree>
    <p:extLst>
      <p:ext uri="{BB962C8B-B14F-4D97-AF65-F5344CB8AC3E}">
        <p14:creationId xmlns:p14="http://schemas.microsoft.com/office/powerpoint/2010/main" val="7730448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115740"/>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4297" y="5079951"/>
            <a:ext cx="6858000" cy="1241822"/>
          </a:xfrm>
        </p:spPr>
        <p:txBody>
          <a:bodyPr>
            <a:normAutofit/>
          </a:bodyPr>
          <a:lstStyle/>
          <a:p>
            <a:r>
              <a:rPr lang="en-US" sz="4400" b="1" dirty="0" smtClean="0">
                <a:solidFill>
                  <a:schemeClr val="bg1"/>
                </a:solidFill>
              </a:rPr>
              <a:t>A Human Capital Campaign</a:t>
            </a:r>
            <a:endParaRPr lang="en-US" sz="4400" b="1"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836" y="1135186"/>
            <a:ext cx="8023701" cy="3383280"/>
          </a:xfrm>
          <a:prstGeom prst="rect">
            <a:avLst/>
          </a:prstGeom>
        </p:spPr>
      </p:pic>
    </p:spTree>
    <p:extLst>
      <p:ext uri="{BB962C8B-B14F-4D97-AF65-F5344CB8AC3E}">
        <p14:creationId xmlns:p14="http://schemas.microsoft.com/office/powerpoint/2010/main" val="40836026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584898" y="1299085"/>
            <a:ext cx="8164435" cy="2939266"/>
          </a:xfrm>
          <a:prstGeom prst="rect">
            <a:avLst/>
          </a:prstGeom>
          <a:solidFill>
            <a:schemeClr val="bg1"/>
          </a:solidFill>
        </p:spPr>
        <p:txBody>
          <a:bodyPr wrap="square" lIns="91440" tIns="45720" rIns="91440" bIns="45720">
            <a:spAutoFit/>
          </a:bodyPr>
          <a:lstStyle/>
          <a:p>
            <a:pPr algn="ctr"/>
            <a:r>
              <a:rPr lang="en-US" sz="7000" b="1" cap="none" spc="0" dirty="0" smtClean="0">
                <a:ln w="0"/>
                <a:solidFill>
                  <a:schemeClr val="tx1"/>
                </a:solidFill>
                <a:effectLst>
                  <a:outerShdw blurRad="38100" dist="19050" dir="2700000" algn="tl" rotWithShape="0">
                    <a:schemeClr val="dk1">
                      <a:alpha val="40000"/>
                    </a:schemeClr>
                  </a:outerShdw>
                </a:effectLst>
                <a:latin typeface="Adobe Heiti Std R" panose="020B0400000000000000" pitchFamily="34" charset="-128"/>
                <a:ea typeface="Adobe Heiti Std R" panose="020B0400000000000000" pitchFamily="34" charset="-128"/>
              </a:rPr>
              <a:t>Integrative Youth Development: </a:t>
            </a:r>
            <a:r>
              <a:rPr lang="en-US" sz="4500" b="1" cap="none" spc="0" dirty="0" smtClean="0">
                <a:ln w="0"/>
                <a:solidFill>
                  <a:schemeClr val="tx1"/>
                </a:solidFill>
                <a:effectLst>
                  <a:outerShdw blurRad="38100" dist="19050" dir="2700000" algn="tl" rotWithShape="0">
                    <a:schemeClr val="dk1">
                      <a:alpha val="40000"/>
                    </a:schemeClr>
                  </a:outerShdw>
                </a:effectLst>
                <a:latin typeface="Adobe Heiti Std R" panose="020B0400000000000000" pitchFamily="34" charset="-128"/>
                <a:ea typeface="Adobe Heiti Std R" panose="020B0400000000000000" pitchFamily="34" charset="-128"/>
              </a:rPr>
              <a:t>Developing </a:t>
            </a:r>
            <a:r>
              <a:rPr lang="en-US" sz="4500" b="1" cap="none" spc="0" dirty="0" smtClean="0">
                <a:ln w="0"/>
                <a:solidFill>
                  <a:srgbClr val="FF0000"/>
                </a:solidFill>
                <a:effectLst>
                  <a:outerShdw blurRad="38100" dist="19050" dir="2700000" algn="tl" rotWithShape="0">
                    <a:schemeClr val="dk1">
                      <a:alpha val="40000"/>
                    </a:schemeClr>
                  </a:outerShdw>
                </a:effectLst>
                <a:latin typeface="Adobe Heiti Std R" panose="020B0400000000000000" pitchFamily="34" charset="-128"/>
                <a:ea typeface="Adobe Heiti Std R" panose="020B0400000000000000" pitchFamily="34" charset="-128"/>
              </a:rPr>
              <a:t>Webs of Support</a:t>
            </a:r>
            <a:endParaRPr lang="en-US" sz="4500" b="1" cap="none" spc="0" dirty="0">
              <a:ln w="0"/>
              <a:solidFill>
                <a:srgbClr val="FF0000"/>
              </a:solidFill>
              <a:effectLst>
                <a:outerShdw blurRad="38100" dist="19050" dir="2700000" algn="tl" rotWithShape="0">
                  <a:schemeClr val="dk1">
                    <a:alpha val="40000"/>
                  </a:schemeClr>
                </a:outerShdw>
              </a:effectLst>
              <a:latin typeface="Adobe Heiti Std R" panose="020B0400000000000000" pitchFamily="34" charset="-128"/>
              <a:ea typeface="Adobe Heiti Std R" panose="020B0400000000000000" pitchFamily="34" charset="-128"/>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25749"/>
            <a:ext cx="3675185" cy="1549681"/>
          </a:xfrm>
          <a:prstGeom prst="rect">
            <a:avLst/>
          </a:prstGeom>
        </p:spPr>
      </p:pic>
    </p:spTree>
    <p:extLst>
      <p:ext uri="{BB962C8B-B14F-4D97-AF65-F5344CB8AC3E}">
        <p14:creationId xmlns:p14="http://schemas.microsoft.com/office/powerpoint/2010/main" val="25508793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sp>
        <p:nvSpPr>
          <p:cNvPr id="10" name="TextBox 9"/>
          <p:cNvSpPr txBox="1"/>
          <p:nvPr/>
        </p:nvSpPr>
        <p:spPr>
          <a:xfrm>
            <a:off x="5294435" y="738443"/>
            <a:ext cx="3411415" cy="1477328"/>
          </a:xfrm>
          <a:prstGeom prst="rect">
            <a:avLst/>
          </a:prstGeom>
          <a:solidFill>
            <a:schemeClr val="bg1"/>
          </a:solidFill>
        </p:spPr>
        <p:txBody>
          <a:bodyPr wrap="square" rtlCol="0">
            <a:spAutoFit/>
          </a:bodyPr>
          <a:lstStyle/>
          <a:p>
            <a:pPr algn="ctr"/>
            <a:r>
              <a:rPr lang="en-US" sz="5500" b="1" dirty="0" smtClean="0">
                <a:ln>
                  <a:solidFill>
                    <a:schemeClr val="tx1"/>
                  </a:solidFill>
                </a:ln>
                <a:solidFill>
                  <a:srgbClr val="FF0000"/>
                </a:solidFill>
              </a:rPr>
              <a:t>Rule of 5</a:t>
            </a:r>
          </a:p>
          <a:p>
            <a:pPr algn="ctr"/>
            <a:r>
              <a:rPr lang="en-US" sz="3500" b="1" i="1" dirty="0" smtClean="0"/>
              <a:t>5 anchors</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Tree>
    <p:extLst>
      <p:ext uri="{BB962C8B-B14F-4D97-AF65-F5344CB8AC3E}">
        <p14:creationId xmlns:p14="http://schemas.microsoft.com/office/powerpoint/2010/main" val="584161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sp>
        <p:nvSpPr>
          <p:cNvPr id="10" name="TextBox 9"/>
          <p:cNvSpPr txBox="1"/>
          <p:nvPr/>
        </p:nvSpPr>
        <p:spPr>
          <a:xfrm>
            <a:off x="5451900" y="353722"/>
            <a:ext cx="3411415" cy="2246769"/>
          </a:xfrm>
          <a:prstGeom prst="rect">
            <a:avLst/>
          </a:prstGeom>
          <a:solidFill>
            <a:schemeClr val="bg1"/>
          </a:solidFill>
          <a:ln>
            <a:solidFill>
              <a:schemeClr val="tx1"/>
            </a:solidFill>
          </a:ln>
        </p:spPr>
        <p:txBody>
          <a:bodyPr wrap="square" rtlCol="0">
            <a:spAutoFit/>
          </a:bodyPr>
          <a:lstStyle/>
          <a:p>
            <a:pPr algn="ctr"/>
            <a:r>
              <a:rPr lang="en-US" sz="4500" b="1" dirty="0" smtClean="0">
                <a:ln>
                  <a:solidFill>
                    <a:schemeClr val="tx1"/>
                  </a:solidFill>
                </a:ln>
                <a:solidFill>
                  <a:srgbClr val="FF9900"/>
                </a:solidFill>
              </a:rPr>
              <a:t>Tangible Strings</a:t>
            </a:r>
          </a:p>
          <a:p>
            <a:pPr algn="ctr"/>
            <a:r>
              <a:rPr lang="en-US" sz="2500" b="1" i="1" dirty="0" smtClean="0"/>
              <a:t>Home, Clothing, Food, Family Support</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Tree>
    <p:extLst>
      <p:ext uri="{BB962C8B-B14F-4D97-AF65-F5344CB8AC3E}">
        <p14:creationId xmlns:p14="http://schemas.microsoft.com/office/powerpoint/2010/main" val="123127431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sp>
        <p:nvSpPr>
          <p:cNvPr id="10" name="TextBox 9"/>
          <p:cNvSpPr txBox="1"/>
          <p:nvPr/>
        </p:nvSpPr>
        <p:spPr>
          <a:xfrm>
            <a:off x="5561772" y="136009"/>
            <a:ext cx="3411415" cy="2554545"/>
          </a:xfrm>
          <a:prstGeom prst="rect">
            <a:avLst/>
          </a:prstGeom>
          <a:solidFill>
            <a:schemeClr val="bg1"/>
          </a:solidFill>
        </p:spPr>
        <p:txBody>
          <a:bodyPr wrap="square" rtlCol="0">
            <a:spAutoFit/>
          </a:bodyPr>
          <a:lstStyle/>
          <a:p>
            <a:pPr algn="ctr"/>
            <a:r>
              <a:rPr lang="en-US" sz="5500" b="1" dirty="0" smtClean="0">
                <a:ln>
                  <a:solidFill>
                    <a:schemeClr val="tx1"/>
                  </a:solidFill>
                </a:ln>
                <a:solidFill>
                  <a:srgbClr val="FFFF00"/>
                </a:solidFill>
              </a:rPr>
              <a:t>Intangible Strings</a:t>
            </a:r>
          </a:p>
          <a:p>
            <a:pPr algn="ctr"/>
            <a:r>
              <a:rPr lang="en-US" sz="2500" b="1" i="1" dirty="0" smtClean="0"/>
              <a:t>Laughter, Curiosity, Compassion, Integrity</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Tree>
    <p:extLst>
      <p:ext uri="{BB962C8B-B14F-4D97-AF65-F5344CB8AC3E}">
        <p14:creationId xmlns:p14="http://schemas.microsoft.com/office/powerpoint/2010/main" val="28535126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9900"/>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
        <p:nvSpPr>
          <p:cNvPr id="25" name="TextBox 24"/>
          <p:cNvSpPr txBox="1"/>
          <p:nvPr/>
        </p:nvSpPr>
        <p:spPr>
          <a:xfrm>
            <a:off x="5561772" y="136009"/>
            <a:ext cx="3411415" cy="2400657"/>
          </a:xfrm>
          <a:prstGeom prst="rect">
            <a:avLst/>
          </a:prstGeom>
          <a:solidFill>
            <a:schemeClr val="bg1"/>
          </a:solidFill>
        </p:spPr>
        <p:txBody>
          <a:bodyPr wrap="square" rtlCol="0">
            <a:spAutoFit/>
          </a:bodyPr>
          <a:lstStyle/>
          <a:p>
            <a:pPr algn="ctr"/>
            <a:r>
              <a:rPr lang="en-US" sz="5000" b="1" dirty="0" smtClean="0">
                <a:ln>
                  <a:solidFill>
                    <a:schemeClr val="tx1"/>
                  </a:solidFill>
                </a:ln>
                <a:solidFill>
                  <a:srgbClr val="009900"/>
                </a:solidFill>
              </a:rPr>
              <a:t>Growing the Balloon</a:t>
            </a:r>
          </a:p>
          <a:p>
            <a:pPr algn="ctr"/>
            <a:r>
              <a:rPr lang="en-US" sz="2500" b="1" i="1" dirty="0" smtClean="0"/>
              <a:t>Talents, Gifts, Intelligences</a:t>
            </a:r>
          </a:p>
        </p:txBody>
      </p:sp>
    </p:spTree>
    <p:extLst>
      <p:ext uri="{BB962C8B-B14F-4D97-AF65-F5344CB8AC3E}">
        <p14:creationId xmlns:p14="http://schemas.microsoft.com/office/powerpoint/2010/main" val="243095677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
        <p:nvSpPr>
          <p:cNvPr id="25" name="TextBox 24"/>
          <p:cNvSpPr txBox="1"/>
          <p:nvPr/>
        </p:nvSpPr>
        <p:spPr>
          <a:xfrm>
            <a:off x="5561772" y="136009"/>
            <a:ext cx="3411415" cy="2708434"/>
          </a:xfrm>
          <a:prstGeom prst="rect">
            <a:avLst/>
          </a:prstGeom>
          <a:solidFill>
            <a:schemeClr val="bg1"/>
          </a:solidFill>
        </p:spPr>
        <p:txBody>
          <a:bodyPr wrap="square" rtlCol="0">
            <a:spAutoFit/>
          </a:bodyPr>
          <a:lstStyle/>
          <a:p>
            <a:pPr algn="ctr"/>
            <a:r>
              <a:rPr lang="en-US" sz="5500" b="1" dirty="0" smtClean="0">
                <a:ln>
                  <a:solidFill>
                    <a:schemeClr val="tx1"/>
                  </a:solidFill>
                </a:ln>
                <a:solidFill>
                  <a:schemeClr val="accent5"/>
                </a:solidFill>
              </a:rPr>
              <a:t>Scissor Cuts</a:t>
            </a:r>
          </a:p>
          <a:p>
            <a:pPr algn="ctr"/>
            <a:r>
              <a:rPr lang="en-US" sz="2000" b="1" i="1" dirty="0" smtClean="0"/>
              <a:t>Screen time (3+ hours/day), age of first alcohol/drug use, being bullied</a:t>
            </a:r>
          </a:p>
        </p:txBody>
      </p:sp>
    </p:spTree>
    <p:extLst>
      <p:ext uri="{BB962C8B-B14F-4D97-AF65-F5344CB8AC3E}">
        <p14:creationId xmlns:p14="http://schemas.microsoft.com/office/powerpoint/2010/main" val="274246270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solidFill>
                  <a:schemeClr val="bg1"/>
                </a:solidFill>
              </a:rPr>
              <a:t>The Napkin Talk</a:t>
            </a:r>
            <a:endParaRPr lang="en-US" b="1" dirty="0">
              <a:solidFill>
                <a:schemeClr val="bg1"/>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
        <p:nvSpPr>
          <p:cNvPr id="25" name="TextBox 24"/>
          <p:cNvSpPr txBox="1"/>
          <p:nvPr/>
        </p:nvSpPr>
        <p:spPr>
          <a:xfrm>
            <a:off x="5523064" y="338188"/>
            <a:ext cx="3411415" cy="2123658"/>
          </a:xfrm>
          <a:prstGeom prst="rect">
            <a:avLst/>
          </a:prstGeom>
          <a:solidFill>
            <a:schemeClr val="bg1"/>
          </a:solidFill>
        </p:spPr>
        <p:txBody>
          <a:bodyPr wrap="square" rtlCol="0">
            <a:spAutoFit/>
          </a:bodyPr>
          <a:lstStyle/>
          <a:p>
            <a:pPr algn="ctr"/>
            <a:r>
              <a:rPr lang="en-US" sz="5500" b="1" dirty="0" smtClean="0">
                <a:ln>
                  <a:solidFill>
                    <a:schemeClr val="tx1"/>
                  </a:solidFill>
                </a:ln>
                <a:solidFill>
                  <a:srgbClr val="002060"/>
                </a:solidFill>
              </a:rPr>
              <a:t>Caring for the Carers</a:t>
            </a:r>
          </a:p>
          <a:p>
            <a:pPr algn="ctr"/>
            <a:r>
              <a:rPr lang="en-US" sz="2200" b="1" i="1" dirty="0" smtClean="0"/>
              <a:t>Putting strings under you</a:t>
            </a:r>
          </a:p>
        </p:txBody>
      </p:sp>
    </p:spTree>
    <p:extLst>
      <p:ext uri="{BB962C8B-B14F-4D97-AF65-F5344CB8AC3E}">
        <p14:creationId xmlns:p14="http://schemas.microsoft.com/office/powerpoint/2010/main" val="3791310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8157" y="3135324"/>
            <a:ext cx="2418902" cy="3225203"/>
          </a:xfrm>
          <a:prstGeom prst="rect">
            <a:avLst/>
          </a:prstGeom>
        </p:spPr>
      </p:pic>
      <p:sp>
        <p:nvSpPr>
          <p:cNvPr id="25" name="TextBox 24"/>
          <p:cNvSpPr txBox="1"/>
          <p:nvPr/>
        </p:nvSpPr>
        <p:spPr>
          <a:xfrm>
            <a:off x="5523064" y="334482"/>
            <a:ext cx="3411415" cy="2092881"/>
          </a:xfrm>
          <a:prstGeom prst="rect">
            <a:avLst/>
          </a:prstGeom>
          <a:solidFill>
            <a:schemeClr val="bg1"/>
          </a:solidFill>
        </p:spPr>
        <p:txBody>
          <a:bodyPr wrap="square" rtlCol="0">
            <a:spAutoFit/>
          </a:bodyPr>
          <a:lstStyle/>
          <a:p>
            <a:pPr algn="ctr"/>
            <a:r>
              <a:rPr lang="en-US" sz="5500" b="1" dirty="0" smtClean="0">
                <a:ln>
                  <a:solidFill>
                    <a:schemeClr val="tx1"/>
                  </a:solidFill>
                </a:ln>
                <a:solidFill>
                  <a:srgbClr val="9933FF"/>
                </a:solidFill>
              </a:rPr>
              <a:t>Social Norms</a:t>
            </a:r>
          </a:p>
          <a:p>
            <a:pPr algn="ctr"/>
            <a:r>
              <a:rPr lang="en-US" sz="2000" b="1" i="1" dirty="0" smtClean="0"/>
              <a:t>Economy, community values</a:t>
            </a:r>
          </a:p>
        </p:txBody>
      </p:sp>
    </p:spTree>
    <p:extLst>
      <p:ext uri="{BB962C8B-B14F-4D97-AF65-F5344CB8AC3E}">
        <p14:creationId xmlns:p14="http://schemas.microsoft.com/office/powerpoint/2010/main" val="25176905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9720" y="3456154"/>
            <a:ext cx="3886337" cy="27024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smtClean="0"/>
              <a:t>The Napkin Talk</a:t>
            </a:r>
            <a:endParaRPr lang="en-US"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1477107"/>
            <a:ext cx="1143001" cy="114300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649" y="2030709"/>
            <a:ext cx="1276352" cy="117879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75702">
            <a:off x="3061290" y="2088505"/>
            <a:ext cx="2734199" cy="1391365"/>
          </a:xfrm>
          <a:prstGeom prst="rect">
            <a:avLst/>
          </a:prstGeom>
        </p:spPr>
      </p:pic>
      <p:sp>
        <p:nvSpPr>
          <p:cNvPr id="10" name="TextBox 9"/>
          <p:cNvSpPr txBox="1"/>
          <p:nvPr/>
        </p:nvSpPr>
        <p:spPr>
          <a:xfrm>
            <a:off x="5545778" y="288277"/>
            <a:ext cx="3411415" cy="4247317"/>
          </a:xfrm>
          <a:prstGeom prst="rect">
            <a:avLst/>
          </a:prstGeom>
          <a:solidFill>
            <a:schemeClr val="bg1"/>
          </a:solidFill>
        </p:spPr>
        <p:txBody>
          <a:bodyPr wrap="square" rtlCol="0">
            <a:spAutoFit/>
          </a:bodyPr>
          <a:lstStyle/>
          <a:p>
            <a:pPr algn="ctr"/>
            <a:r>
              <a:rPr lang="en-US" sz="3000" b="1" dirty="0" smtClean="0">
                <a:solidFill>
                  <a:srgbClr val="FF0000"/>
                </a:solidFill>
              </a:rPr>
              <a:t>Rule of 5</a:t>
            </a:r>
          </a:p>
          <a:p>
            <a:pPr algn="ctr"/>
            <a:r>
              <a:rPr lang="en-US" sz="3000" b="1" i="1" dirty="0" smtClean="0">
                <a:solidFill>
                  <a:srgbClr val="FF9900"/>
                </a:solidFill>
              </a:rPr>
              <a:t>Tangible Strings</a:t>
            </a:r>
          </a:p>
          <a:p>
            <a:pPr algn="ctr"/>
            <a:r>
              <a:rPr lang="en-US" sz="3000" b="1" i="1" dirty="0" smtClean="0">
                <a:solidFill>
                  <a:srgbClr val="FFFF00"/>
                </a:solidFill>
              </a:rPr>
              <a:t>Intangible Strings</a:t>
            </a:r>
          </a:p>
          <a:p>
            <a:pPr algn="ctr"/>
            <a:r>
              <a:rPr lang="en-US" sz="3000" b="1" i="1" dirty="0" smtClean="0">
                <a:solidFill>
                  <a:srgbClr val="009900"/>
                </a:solidFill>
              </a:rPr>
              <a:t>Growing the Balloon</a:t>
            </a:r>
          </a:p>
          <a:p>
            <a:pPr algn="ctr"/>
            <a:r>
              <a:rPr lang="en-US" sz="3000" b="1" i="1" dirty="0" smtClean="0">
                <a:solidFill>
                  <a:schemeClr val="accent5"/>
                </a:solidFill>
              </a:rPr>
              <a:t>Scissor Cuts</a:t>
            </a:r>
          </a:p>
          <a:p>
            <a:pPr algn="ctr"/>
            <a:r>
              <a:rPr lang="en-US" sz="3000" b="1" i="1" dirty="0" smtClean="0">
                <a:solidFill>
                  <a:schemeClr val="accent5">
                    <a:lumMod val="50000"/>
                  </a:schemeClr>
                </a:solidFill>
              </a:rPr>
              <a:t>Caring for the Carers</a:t>
            </a:r>
          </a:p>
          <a:p>
            <a:pPr algn="ctr"/>
            <a:r>
              <a:rPr lang="en-US" sz="3000" b="1" i="1" dirty="0" smtClean="0">
                <a:solidFill>
                  <a:srgbClr val="9933FF"/>
                </a:solidFill>
              </a:rPr>
              <a:t>Social Norms</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2390" y="3600412"/>
            <a:ext cx="788707" cy="78870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421" y="4153738"/>
            <a:ext cx="585092" cy="707961"/>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135" y="4181614"/>
            <a:ext cx="585092" cy="707961"/>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4706" y="5274754"/>
            <a:ext cx="788707" cy="788707"/>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7296" y="5274754"/>
            <a:ext cx="788707" cy="788707"/>
          </a:xfrm>
          <a:prstGeom prst="rect">
            <a:avLst/>
          </a:prstGeom>
        </p:spPr>
      </p:pic>
      <p:cxnSp>
        <p:nvCxnSpPr>
          <p:cNvPr id="19" name="Straight Connector 18"/>
          <p:cNvCxnSpPr/>
          <p:nvPr/>
        </p:nvCxnSpPr>
        <p:spPr>
          <a:xfrm>
            <a:off x="1771649" y="2179320"/>
            <a:ext cx="585094" cy="282526"/>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endCxn id="15" idx="3"/>
          </p:cNvCxnSpPr>
          <p:nvPr/>
        </p:nvCxnSpPr>
        <p:spPr>
          <a:xfrm flipH="1">
            <a:off x="1508227" y="4114699"/>
            <a:ext cx="718608" cy="420896"/>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1984889" y="4708615"/>
            <a:ext cx="1134171" cy="579529"/>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Straight Connector 23"/>
          <p:cNvCxnSpPr>
            <a:stCxn id="15" idx="2"/>
          </p:cNvCxnSpPr>
          <p:nvPr/>
        </p:nvCxnSpPr>
        <p:spPr>
          <a:xfrm>
            <a:off x="1215681" y="4889575"/>
            <a:ext cx="327773" cy="385179"/>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Straight Connector 27"/>
          <p:cNvCxnSpPr/>
          <p:nvPr/>
        </p:nvCxnSpPr>
        <p:spPr>
          <a:xfrm flipH="1">
            <a:off x="1479070" y="4598422"/>
            <a:ext cx="1885857" cy="60929"/>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Connector 30"/>
          <p:cNvCxnSpPr/>
          <p:nvPr/>
        </p:nvCxnSpPr>
        <p:spPr>
          <a:xfrm flipH="1">
            <a:off x="3810001" y="2461846"/>
            <a:ext cx="853056" cy="1781736"/>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p:cNvCxnSpPr/>
          <p:nvPr/>
        </p:nvCxnSpPr>
        <p:spPr>
          <a:xfrm flipH="1">
            <a:off x="1901290" y="4389119"/>
            <a:ext cx="334083" cy="964880"/>
          </a:xfrm>
          <a:prstGeom prst="line">
            <a:avLst/>
          </a:prstGeom>
        </p:spPr>
        <p:style>
          <a:lnRef idx="3">
            <a:schemeClr val="accent4"/>
          </a:lnRef>
          <a:fillRef idx="0">
            <a:schemeClr val="accent4"/>
          </a:fillRef>
          <a:effectRef idx="2">
            <a:schemeClr val="accent4"/>
          </a:effectRef>
          <a:fontRef idx="minor">
            <a:schemeClr val="tx1"/>
          </a:fontRef>
        </p:style>
      </p:cxnSp>
      <p:cxnSp>
        <p:nvCxnSpPr>
          <p:cNvPr id="37" name="Straight Connector 36"/>
          <p:cNvCxnSpPr/>
          <p:nvPr/>
        </p:nvCxnSpPr>
        <p:spPr>
          <a:xfrm>
            <a:off x="2390324" y="4243582"/>
            <a:ext cx="524262" cy="1008688"/>
          </a:xfrm>
          <a:prstGeom prst="line">
            <a:avLst/>
          </a:prstGeom>
        </p:spPr>
        <p:style>
          <a:lnRef idx="3">
            <a:schemeClr val="accent4"/>
          </a:lnRef>
          <a:fillRef idx="0">
            <a:schemeClr val="accent4"/>
          </a:fillRef>
          <a:effectRef idx="2">
            <a:schemeClr val="accent4"/>
          </a:effectRef>
          <a:fontRef idx="minor">
            <a:schemeClr val="tx1"/>
          </a:fontRef>
        </p:style>
      </p:cxnSp>
      <p:cxnSp>
        <p:nvCxnSpPr>
          <p:cNvPr id="38" name="Straight Connector 37"/>
          <p:cNvCxnSpPr/>
          <p:nvPr/>
        </p:nvCxnSpPr>
        <p:spPr>
          <a:xfrm flipH="1">
            <a:off x="1984889" y="5337581"/>
            <a:ext cx="90299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57" name="Straight Connector 56"/>
          <p:cNvCxnSpPr/>
          <p:nvPr/>
        </p:nvCxnSpPr>
        <p:spPr>
          <a:xfrm flipH="1">
            <a:off x="3352164" y="2926080"/>
            <a:ext cx="1848358" cy="2743027"/>
          </a:xfrm>
          <a:prstGeom prst="line">
            <a:avLst/>
          </a:prstGeom>
        </p:spPr>
        <p:style>
          <a:lnRef idx="3">
            <a:schemeClr val="accent4"/>
          </a:lnRef>
          <a:fillRef idx="0">
            <a:schemeClr val="accent4"/>
          </a:fillRef>
          <a:effectRef idx="2">
            <a:schemeClr val="accent4"/>
          </a:effectRef>
          <a:fontRef idx="minor">
            <a:schemeClr val="tx1"/>
          </a:fontRef>
        </p:style>
      </p:cxnSp>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34314" y="4657489"/>
            <a:ext cx="1434342" cy="1912456"/>
          </a:xfrm>
          <a:prstGeom prst="rect">
            <a:avLst/>
          </a:prstGeom>
        </p:spPr>
      </p:pic>
    </p:spTree>
    <p:extLst>
      <p:ext uri="{BB962C8B-B14F-4D97-AF65-F5344CB8AC3E}">
        <p14:creationId xmlns:p14="http://schemas.microsoft.com/office/powerpoint/2010/main" val="238828625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11574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84273" y="2195792"/>
            <a:ext cx="7772400" cy="1554553"/>
          </a:xfrm>
        </p:spPr>
        <p:txBody>
          <a:bodyPr>
            <a:normAutofit/>
          </a:bodyPr>
          <a:lstStyle/>
          <a:p>
            <a:r>
              <a:rPr lang="en-US" sz="9600" b="1" dirty="0" smtClean="0">
                <a:solidFill>
                  <a:srgbClr val="FFFF00"/>
                </a:solidFill>
              </a:rPr>
              <a:t>YOU!</a:t>
            </a:r>
            <a:endParaRPr lang="en-US" sz="9600" b="1" dirty="0">
              <a:solidFill>
                <a:srgbClr val="FFFF00"/>
              </a:solidFill>
            </a:endParaRPr>
          </a:p>
        </p:txBody>
      </p:sp>
      <p:sp>
        <p:nvSpPr>
          <p:cNvPr id="4" name="Title 1"/>
          <p:cNvSpPr txBox="1">
            <a:spLocks/>
          </p:cNvSpPr>
          <p:nvPr/>
        </p:nvSpPr>
        <p:spPr>
          <a:xfrm>
            <a:off x="784273" y="1079432"/>
            <a:ext cx="7772400" cy="111636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500" b="1" dirty="0" smtClean="0">
                <a:solidFill>
                  <a:schemeClr val="bg1"/>
                </a:solidFill>
              </a:rPr>
              <a:t>We cannot do this without</a:t>
            </a:r>
            <a:endParaRPr lang="en-US" sz="5500" b="1" dirty="0">
              <a:solidFill>
                <a:schemeClr val="bg1"/>
              </a:solidFill>
            </a:endParaRPr>
          </a:p>
        </p:txBody>
      </p:sp>
      <p:sp>
        <p:nvSpPr>
          <p:cNvPr id="5" name="Title 1"/>
          <p:cNvSpPr txBox="1">
            <a:spLocks/>
          </p:cNvSpPr>
          <p:nvPr/>
        </p:nvSpPr>
        <p:spPr>
          <a:xfrm>
            <a:off x="784273" y="3889745"/>
            <a:ext cx="7772400" cy="80602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500" dirty="0" smtClean="0">
                <a:solidFill>
                  <a:schemeClr val="bg1"/>
                </a:solidFill>
              </a:rPr>
              <a:t>We appreciate your partnership!</a:t>
            </a:r>
            <a:endParaRPr lang="en-US" sz="4500" dirty="0">
              <a:solidFill>
                <a:schemeClr val="bg1"/>
              </a:solidFill>
            </a:endParaRPr>
          </a:p>
        </p:txBody>
      </p:sp>
    </p:spTree>
    <p:extLst>
      <p:ext uri="{BB962C8B-B14F-4D97-AF65-F5344CB8AC3E}">
        <p14:creationId xmlns:p14="http://schemas.microsoft.com/office/powerpoint/2010/main" val="372041080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115740"/>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2845" y="4643854"/>
            <a:ext cx="6858000" cy="571870"/>
          </a:xfrm>
        </p:spPr>
        <p:txBody>
          <a:bodyPr>
            <a:normAutofit/>
          </a:bodyPr>
          <a:lstStyle/>
          <a:p>
            <a:r>
              <a:rPr lang="en-US" sz="3200" b="1" dirty="0">
                <a:solidFill>
                  <a:schemeClr val="bg1"/>
                </a:solidFill>
              </a:rPr>
              <a:t>A Human Capital Campaign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380" y="417735"/>
            <a:ext cx="8259713" cy="3931920"/>
          </a:xfrm>
          <a:prstGeom prst="rect">
            <a:avLst/>
          </a:prstGeom>
        </p:spPr>
      </p:pic>
    </p:spTree>
    <p:extLst>
      <p:ext uri="{BB962C8B-B14F-4D97-AF65-F5344CB8AC3E}">
        <p14:creationId xmlns:p14="http://schemas.microsoft.com/office/powerpoint/2010/main" val="22340199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3370" y="3408013"/>
            <a:ext cx="2964368" cy="3164679"/>
          </a:xfrm>
          <a:prstGeom prst="rect">
            <a:avLst/>
          </a:prstGeom>
        </p:spPr>
      </p:pic>
      <p:sp>
        <p:nvSpPr>
          <p:cNvPr id="2" name="Title 1"/>
          <p:cNvSpPr>
            <a:spLocks noGrp="1"/>
          </p:cNvSpPr>
          <p:nvPr>
            <p:ph type="ctrTitle"/>
          </p:nvPr>
        </p:nvSpPr>
        <p:spPr>
          <a:xfrm>
            <a:off x="4872036" y="1806668"/>
            <a:ext cx="3686175" cy="2387600"/>
          </a:xfrm>
        </p:spPr>
        <p:txBody>
          <a:bodyPr>
            <a:normAutofit fontScale="90000"/>
          </a:bodyPr>
          <a:lstStyle/>
          <a:p>
            <a:r>
              <a:rPr lang="en-US" b="1" dirty="0" smtClean="0"/>
              <a:t>The</a:t>
            </a:r>
            <a:br>
              <a:rPr lang="en-US" b="1" dirty="0" smtClean="0"/>
            </a:br>
            <a:r>
              <a:rPr lang="en-US" sz="8000" b="1" i="1" dirty="0" smtClean="0"/>
              <a:t>STATE OF OUR SCHOOLS</a:t>
            </a:r>
            <a:endParaRPr lang="en-US" sz="8000" b="1" i="1" dirty="0"/>
          </a:p>
        </p:txBody>
      </p:sp>
      <p:sp>
        <p:nvSpPr>
          <p:cNvPr id="3" name="Subtitle 2"/>
          <p:cNvSpPr>
            <a:spLocks noGrp="1"/>
          </p:cNvSpPr>
          <p:nvPr>
            <p:ph type="subTitle" idx="1"/>
          </p:nvPr>
        </p:nvSpPr>
        <p:spPr>
          <a:xfrm>
            <a:off x="5122067" y="4194268"/>
            <a:ext cx="3186111" cy="1592170"/>
          </a:xfrm>
          <a:solidFill>
            <a:schemeClr val="tx1"/>
          </a:solidFill>
        </p:spPr>
        <p:txBody>
          <a:bodyPr>
            <a:noAutofit/>
          </a:bodyPr>
          <a:lstStyle/>
          <a:p>
            <a:r>
              <a:rPr lang="en-US" sz="3600" dirty="0" smtClean="0">
                <a:solidFill>
                  <a:srgbClr val="FFC000"/>
                </a:solidFill>
              </a:rPr>
              <a:t>Zionsville Chamber of Commerce</a:t>
            </a:r>
            <a:endParaRPr lang="en-US" sz="3600" dirty="0">
              <a:solidFill>
                <a:srgbClr val="FFC000"/>
              </a:solidFill>
            </a:endParaRPr>
          </a:p>
        </p:txBody>
      </p:sp>
      <p:sp>
        <p:nvSpPr>
          <p:cNvPr id="4" name="TextBox 3"/>
          <p:cNvSpPr txBox="1"/>
          <p:nvPr/>
        </p:nvSpPr>
        <p:spPr>
          <a:xfrm>
            <a:off x="4097107" y="5786438"/>
            <a:ext cx="5236029" cy="584775"/>
          </a:xfrm>
          <a:prstGeom prst="rect">
            <a:avLst/>
          </a:prstGeom>
          <a:noFill/>
        </p:spPr>
        <p:txBody>
          <a:bodyPr wrap="square" rtlCol="0">
            <a:spAutoFit/>
          </a:bodyPr>
          <a:lstStyle/>
          <a:p>
            <a:pPr algn="ctr"/>
            <a:r>
              <a:rPr lang="en-US" sz="3200" b="1" i="1" dirty="0" smtClean="0"/>
              <a:t>August 22, 2017</a:t>
            </a:r>
            <a:endParaRPr lang="en-US" sz="3200" b="1" i="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751" y="193770"/>
            <a:ext cx="2300053" cy="400049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5103" y="1055743"/>
            <a:ext cx="2032635" cy="2276551"/>
          </a:xfrm>
          <a:prstGeom prst="rect">
            <a:avLst/>
          </a:prstGeom>
        </p:spPr>
      </p:pic>
    </p:spTree>
    <p:extLst>
      <p:ext uri="{BB962C8B-B14F-4D97-AF65-F5344CB8AC3E}">
        <p14:creationId xmlns:p14="http://schemas.microsoft.com/office/powerpoint/2010/main" val="11395627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293688"/>
            <a:ext cx="7886700" cy="1325563"/>
          </a:xfrm>
        </p:spPr>
        <p:txBody>
          <a:bodyPr>
            <a:normAutofit fontScale="90000"/>
          </a:bodyPr>
          <a:lstStyle/>
          <a:p>
            <a:pPr algn="ctr"/>
            <a:r>
              <a:rPr lang="en-US" b="1" dirty="0" smtClean="0"/>
              <a:t>2017-18 ZCS </a:t>
            </a:r>
            <a:r>
              <a:rPr lang="en-US" b="1" dirty="0"/>
              <a:t>ACADEMIC </a:t>
            </a:r>
            <a:r>
              <a:rPr lang="en-US" b="1" dirty="0" smtClean="0"/>
              <a:t>PRIORITY:</a:t>
            </a:r>
            <a:r>
              <a:rPr lang="en-US" b="1" dirty="0"/>
              <a:t/>
            </a:r>
            <a:br>
              <a:rPr lang="en-US" b="1" dirty="0"/>
            </a:br>
            <a:r>
              <a:rPr lang="en-US" u="sng" dirty="0"/>
              <a:t>Student Agency and Empowerment</a:t>
            </a:r>
          </a:p>
        </p:txBody>
      </p:sp>
      <p:sp>
        <p:nvSpPr>
          <p:cNvPr id="3" name="Content Placeholder 2"/>
          <p:cNvSpPr>
            <a:spLocks noGrp="1"/>
          </p:cNvSpPr>
          <p:nvPr>
            <p:ph idx="1"/>
          </p:nvPr>
        </p:nvSpPr>
        <p:spPr>
          <a:xfrm>
            <a:off x="759048" y="1562101"/>
            <a:ext cx="7756302" cy="1428748"/>
          </a:xfrm>
          <a:solidFill>
            <a:schemeClr val="bg1"/>
          </a:solidFill>
        </p:spPr>
        <p:txBody>
          <a:bodyPr>
            <a:normAutofit/>
          </a:bodyPr>
          <a:lstStyle/>
          <a:p>
            <a:pPr marL="0" indent="0">
              <a:buNone/>
            </a:pPr>
            <a:r>
              <a:rPr lang="en-US" sz="3200" b="1" i="1" dirty="0"/>
              <a:t>All ZCS students will be empowered to learn in a flexible environment that supports their interests and develops their strengths</a:t>
            </a:r>
            <a:r>
              <a:rPr lang="en-US" sz="3200" b="1" i="1" dirty="0" smtClean="0"/>
              <a:t>.</a:t>
            </a:r>
            <a:endParaRPr lang="en-US" sz="3200" b="1" i="1"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5337" y="3233736"/>
            <a:ext cx="4300013" cy="3217493"/>
          </a:xfrm>
          <a:prstGeom prst="rect">
            <a:avLst/>
          </a:prstGeom>
        </p:spPr>
      </p:pic>
      <p:sp>
        <p:nvSpPr>
          <p:cNvPr id="5" name="TextBox 4"/>
          <p:cNvSpPr txBox="1"/>
          <p:nvPr/>
        </p:nvSpPr>
        <p:spPr>
          <a:xfrm>
            <a:off x="759048" y="3357563"/>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INHERENTLY CAPABLE</a:t>
            </a:r>
            <a:endParaRPr lang="en-US" sz="2400" b="1" dirty="0">
              <a:solidFill>
                <a:schemeClr val="bg1"/>
              </a:solidFill>
            </a:endParaRPr>
          </a:p>
        </p:txBody>
      </p:sp>
      <p:sp>
        <p:nvSpPr>
          <p:cNvPr id="6" name="TextBox 5"/>
          <p:cNvSpPr txBox="1"/>
          <p:nvPr/>
        </p:nvSpPr>
        <p:spPr>
          <a:xfrm>
            <a:off x="759048" y="4028429"/>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TAKE LEADER ROLES</a:t>
            </a:r>
            <a:endParaRPr lang="en-US" sz="2400" b="1" dirty="0">
              <a:solidFill>
                <a:schemeClr val="bg1"/>
              </a:solidFill>
            </a:endParaRPr>
          </a:p>
        </p:txBody>
      </p:sp>
      <p:sp>
        <p:nvSpPr>
          <p:cNvPr id="7" name="TextBox 6"/>
          <p:cNvSpPr txBox="1"/>
          <p:nvPr/>
        </p:nvSpPr>
        <p:spPr>
          <a:xfrm>
            <a:off x="759048" y="4699295"/>
            <a:ext cx="3027140" cy="830997"/>
          </a:xfrm>
          <a:prstGeom prst="rect">
            <a:avLst/>
          </a:prstGeom>
          <a:solidFill>
            <a:schemeClr val="tx1"/>
          </a:solidFill>
        </p:spPr>
        <p:txBody>
          <a:bodyPr wrap="square" rtlCol="0">
            <a:spAutoFit/>
          </a:bodyPr>
          <a:lstStyle/>
          <a:p>
            <a:pPr algn="ctr"/>
            <a:r>
              <a:rPr lang="en-US" sz="2400" b="1" dirty="0" smtClean="0">
                <a:solidFill>
                  <a:schemeClr val="bg1"/>
                </a:solidFill>
              </a:rPr>
              <a:t>CONTINUOUS PROGRESS</a:t>
            </a:r>
            <a:endParaRPr lang="en-US" sz="2400" b="1" dirty="0">
              <a:solidFill>
                <a:schemeClr val="bg1"/>
              </a:solidFill>
            </a:endParaRPr>
          </a:p>
        </p:txBody>
      </p:sp>
      <p:sp>
        <p:nvSpPr>
          <p:cNvPr id="8" name="TextBox 7"/>
          <p:cNvSpPr txBox="1"/>
          <p:nvPr/>
        </p:nvSpPr>
        <p:spPr>
          <a:xfrm>
            <a:off x="759048" y="5739493"/>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MEANINGFUL WORK</a:t>
            </a:r>
            <a:endParaRPr lang="en-US" sz="2400" b="1" dirty="0">
              <a:solidFill>
                <a:schemeClr val="bg1"/>
              </a:solidFill>
            </a:endParaRPr>
          </a:p>
        </p:txBody>
      </p:sp>
    </p:spTree>
    <p:extLst>
      <p:ext uri="{BB962C8B-B14F-4D97-AF65-F5344CB8AC3E}">
        <p14:creationId xmlns:p14="http://schemas.microsoft.com/office/powerpoint/2010/main" val="1577909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a:lstStyle/>
          <a:p>
            <a:pPr algn="ctr"/>
            <a:r>
              <a:rPr lang="en-US" b="1" dirty="0" smtClean="0"/>
              <a:t>2017-18 ZCS </a:t>
            </a:r>
            <a:r>
              <a:rPr lang="en-US" b="1" dirty="0"/>
              <a:t>ACADEMIC PRIORITY:</a:t>
            </a:r>
            <a:br>
              <a:rPr lang="en-US" b="1" dirty="0"/>
            </a:br>
            <a:r>
              <a:rPr lang="en-US" u="sng" dirty="0"/>
              <a:t>Social-Emotional Growth</a:t>
            </a:r>
          </a:p>
        </p:txBody>
      </p:sp>
      <p:sp>
        <p:nvSpPr>
          <p:cNvPr id="3" name="Content Placeholder 2"/>
          <p:cNvSpPr>
            <a:spLocks noGrp="1"/>
          </p:cNvSpPr>
          <p:nvPr>
            <p:ph idx="1"/>
          </p:nvPr>
        </p:nvSpPr>
        <p:spPr>
          <a:xfrm>
            <a:off x="414336" y="1302876"/>
            <a:ext cx="8615363" cy="2028422"/>
          </a:xfrm>
        </p:spPr>
        <p:txBody>
          <a:bodyPr>
            <a:noAutofit/>
          </a:bodyPr>
          <a:lstStyle/>
          <a:p>
            <a:pPr marL="0" indent="0" algn="ctr">
              <a:buNone/>
            </a:pPr>
            <a:endParaRPr lang="en-US" sz="3400" b="1" dirty="0"/>
          </a:p>
          <a:p>
            <a:pPr marL="0" indent="0">
              <a:buNone/>
            </a:pPr>
            <a:r>
              <a:rPr lang="en-US" sz="3400" b="1" dirty="0"/>
              <a:t>All ZCS students will experience connected, safe, high-relationship learning environments that develop their social-emotional strengths.</a:t>
            </a:r>
            <a:endParaRPr lang="en-US" sz="3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2018" y="3514725"/>
            <a:ext cx="4114800" cy="3086100"/>
          </a:xfrm>
          <a:prstGeom prst="rect">
            <a:avLst/>
          </a:prstGeom>
        </p:spPr>
      </p:pic>
      <p:sp>
        <p:nvSpPr>
          <p:cNvPr id="5" name="TextBox 4"/>
          <p:cNvSpPr txBox="1"/>
          <p:nvPr/>
        </p:nvSpPr>
        <p:spPr>
          <a:xfrm>
            <a:off x="887636" y="3657495"/>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BE KNOWN!</a:t>
            </a:r>
            <a:endParaRPr lang="en-US" sz="2400" b="1" dirty="0">
              <a:solidFill>
                <a:schemeClr val="bg1"/>
              </a:solidFill>
            </a:endParaRPr>
          </a:p>
        </p:txBody>
      </p:sp>
      <p:sp>
        <p:nvSpPr>
          <p:cNvPr id="6" name="TextBox 5"/>
          <p:cNvSpPr txBox="1"/>
          <p:nvPr/>
        </p:nvSpPr>
        <p:spPr>
          <a:xfrm>
            <a:off x="887636" y="4294954"/>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ANCHORS &amp; STRINGS</a:t>
            </a:r>
            <a:endParaRPr lang="en-US" sz="2400" b="1" dirty="0">
              <a:solidFill>
                <a:schemeClr val="bg1"/>
              </a:solidFill>
            </a:endParaRPr>
          </a:p>
        </p:txBody>
      </p:sp>
      <p:sp>
        <p:nvSpPr>
          <p:cNvPr id="7" name="TextBox 6"/>
          <p:cNvSpPr txBox="1"/>
          <p:nvPr/>
        </p:nvSpPr>
        <p:spPr>
          <a:xfrm>
            <a:off x="887636" y="4903995"/>
            <a:ext cx="3027140" cy="830997"/>
          </a:xfrm>
          <a:prstGeom prst="rect">
            <a:avLst/>
          </a:prstGeom>
          <a:solidFill>
            <a:schemeClr val="tx1"/>
          </a:solidFill>
        </p:spPr>
        <p:txBody>
          <a:bodyPr wrap="square" rtlCol="0">
            <a:spAutoFit/>
          </a:bodyPr>
          <a:lstStyle/>
          <a:p>
            <a:pPr algn="ctr"/>
            <a:r>
              <a:rPr lang="en-US" sz="2400" b="1" dirty="0" smtClean="0">
                <a:solidFill>
                  <a:schemeClr val="bg1"/>
                </a:solidFill>
              </a:rPr>
              <a:t>SERVICE BIGGER THAN SELF</a:t>
            </a:r>
            <a:endParaRPr lang="en-US" sz="2400" b="1" dirty="0">
              <a:solidFill>
                <a:schemeClr val="bg1"/>
              </a:solidFill>
            </a:endParaRPr>
          </a:p>
        </p:txBody>
      </p:sp>
      <p:sp>
        <p:nvSpPr>
          <p:cNvPr id="8" name="TextBox 7"/>
          <p:cNvSpPr txBox="1"/>
          <p:nvPr/>
        </p:nvSpPr>
        <p:spPr>
          <a:xfrm>
            <a:off x="887636" y="5882368"/>
            <a:ext cx="3027140" cy="461665"/>
          </a:xfrm>
          <a:prstGeom prst="rect">
            <a:avLst/>
          </a:prstGeom>
          <a:solidFill>
            <a:schemeClr val="tx1"/>
          </a:solidFill>
        </p:spPr>
        <p:txBody>
          <a:bodyPr wrap="square" rtlCol="0">
            <a:spAutoFit/>
          </a:bodyPr>
          <a:lstStyle/>
          <a:p>
            <a:pPr algn="ctr"/>
            <a:r>
              <a:rPr lang="en-US" sz="2400" b="1" dirty="0" smtClean="0">
                <a:solidFill>
                  <a:schemeClr val="bg1"/>
                </a:solidFill>
              </a:rPr>
              <a:t>ESSENTIAL SKILLS</a:t>
            </a:r>
            <a:endParaRPr lang="en-US" sz="2400" b="1" dirty="0">
              <a:solidFill>
                <a:schemeClr val="bg1"/>
              </a:solidFill>
            </a:endParaRPr>
          </a:p>
        </p:txBody>
      </p:sp>
    </p:spTree>
    <p:extLst>
      <p:ext uri="{BB962C8B-B14F-4D97-AF65-F5344CB8AC3E}">
        <p14:creationId xmlns:p14="http://schemas.microsoft.com/office/powerpoint/2010/main" val="37539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a:lstStyle/>
          <a:p>
            <a:pPr algn="ctr"/>
            <a:r>
              <a:rPr lang="en-US" b="1" dirty="0" smtClean="0"/>
              <a:t>2017-18 ZCS </a:t>
            </a:r>
            <a:r>
              <a:rPr lang="en-US" b="1" dirty="0"/>
              <a:t>ACADEMIC PRIORITY:</a:t>
            </a:r>
            <a:br>
              <a:rPr lang="en-US" b="1" dirty="0"/>
            </a:br>
            <a:r>
              <a:rPr lang="en-US" u="sng" dirty="0"/>
              <a:t>Social-Emotional Growth</a:t>
            </a:r>
          </a:p>
        </p:txBody>
      </p:sp>
      <p:sp>
        <p:nvSpPr>
          <p:cNvPr id="3" name="Content Placeholder 2"/>
          <p:cNvSpPr>
            <a:spLocks noGrp="1"/>
          </p:cNvSpPr>
          <p:nvPr>
            <p:ph idx="1"/>
          </p:nvPr>
        </p:nvSpPr>
        <p:spPr>
          <a:xfrm>
            <a:off x="414336" y="1302876"/>
            <a:ext cx="3900489" cy="2028422"/>
          </a:xfrm>
        </p:spPr>
        <p:txBody>
          <a:bodyPr>
            <a:noAutofit/>
          </a:bodyPr>
          <a:lstStyle/>
          <a:p>
            <a:pPr marL="0" indent="0" algn="ctr">
              <a:buNone/>
            </a:pPr>
            <a:endParaRPr lang="en-US" sz="3400" b="1" dirty="0"/>
          </a:p>
          <a:p>
            <a:pPr marL="0" indent="0">
              <a:buNone/>
            </a:pPr>
            <a:r>
              <a:rPr lang="en-US" sz="3400" b="1" dirty="0"/>
              <a:t>All ZCS students will experience connected, safe, high-relationship learning environments that develop their social-emotional strengths.</a:t>
            </a:r>
            <a:endParaRPr lang="en-US" sz="3400" dirty="0"/>
          </a:p>
        </p:txBody>
      </p:sp>
      <p:pic>
        <p:nvPicPr>
          <p:cNvPr id="9" name="Picture 8"/>
          <p:cNvPicPr>
            <a:picLocks noChangeAspect="1"/>
          </p:cNvPicPr>
          <p:nvPr/>
        </p:nvPicPr>
        <p:blipFill>
          <a:blip r:embed="rId3"/>
          <a:stretch>
            <a:fillRect/>
          </a:stretch>
        </p:blipFill>
        <p:spPr>
          <a:xfrm>
            <a:off x="4314825" y="2114017"/>
            <a:ext cx="4486275" cy="3910012"/>
          </a:xfrm>
          <a:prstGeom prst="rect">
            <a:avLst/>
          </a:prstGeom>
        </p:spPr>
      </p:pic>
      <p:sp>
        <p:nvSpPr>
          <p:cNvPr id="10" name="TextBox 9"/>
          <p:cNvSpPr txBox="1"/>
          <p:nvPr/>
        </p:nvSpPr>
        <p:spPr>
          <a:xfrm>
            <a:off x="4886325" y="6024029"/>
            <a:ext cx="4143375" cy="461665"/>
          </a:xfrm>
          <a:prstGeom prst="rect">
            <a:avLst/>
          </a:prstGeom>
          <a:noFill/>
        </p:spPr>
        <p:txBody>
          <a:bodyPr wrap="square" rtlCol="0">
            <a:spAutoFit/>
          </a:bodyPr>
          <a:lstStyle/>
          <a:p>
            <a:r>
              <a:rPr lang="en-US" sz="2400" b="1" dirty="0" smtClean="0"/>
              <a:t>ZCHS Club Fair – Fall 2017</a:t>
            </a:r>
            <a:endParaRPr lang="en-US" sz="2400" b="1" dirty="0"/>
          </a:p>
        </p:txBody>
      </p:sp>
    </p:spTree>
    <p:extLst>
      <p:ext uri="{BB962C8B-B14F-4D97-AF65-F5344CB8AC3E}">
        <p14:creationId xmlns:p14="http://schemas.microsoft.com/office/powerpoint/2010/main" val="249291918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5122" name="Title 1"/>
          <p:cNvSpPr>
            <a:spLocks noGrp="1"/>
          </p:cNvSpPr>
          <p:nvPr>
            <p:ph type="title"/>
          </p:nvPr>
        </p:nvSpPr>
        <p:spPr>
          <a:xfrm>
            <a:off x="1143000" y="1009849"/>
            <a:ext cx="6447235" cy="914400"/>
          </a:xfrm>
        </p:spPr>
        <p:txBody>
          <a:bodyPr>
            <a:normAutofit fontScale="90000"/>
          </a:bodyPr>
          <a:lstStyle/>
          <a:p>
            <a:pPr algn="ctr" eaLnBrk="1" hangingPunct="1">
              <a:defRPr/>
            </a:pPr>
            <a:r>
              <a:rPr lang="en-US" altLang="en-US" sz="3675" b="1" dirty="0" smtClean="0"/>
              <a:t>Class </a:t>
            </a:r>
            <a:r>
              <a:rPr lang="en-US" altLang="en-US" sz="3675" b="1" dirty="0"/>
              <a:t>of 2017  </a:t>
            </a:r>
            <a:r>
              <a:rPr lang="en-US" altLang="en-US" sz="3300" dirty="0"/>
              <a:t/>
            </a:r>
            <a:br>
              <a:rPr lang="en-US" altLang="en-US" sz="3300" dirty="0"/>
            </a:br>
            <a:r>
              <a:rPr lang="en-US" altLang="en-US" sz="1350" dirty="0"/>
              <a:t/>
            </a:r>
            <a:br>
              <a:rPr lang="en-US" altLang="en-US" sz="1350" dirty="0"/>
            </a:br>
            <a:endParaRPr lang="en-US" altLang="en-US" sz="1800" dirty="0"/>
          </a:p>
        </p:txBody>
      </p:sp>
      <p:sp>
        <p:nvSpPr>
          <p:cNvPr id="8195" name="Content Placeholder 2"/>
          <p:cNvSpPr>
            <a:spLocks noGrp="1"/>
          </p:cNvSpPr>
          <p:nvPr>
            <p:ph idx="1"/>
          </p:nvPr>
        </p:nvSpPr>
        <p:spPr>
          <a:xfrm>
            <a:off x="1085850" y="2265760"/>
            <a:ext cx="6335316" cy="2857500"/>
          </a:xfrm>
        </p:spPr>
        <p:txBody>
          <a:bodyPr/>
          <a:lstStyle/>
          <a:p>
            <a:pPr algn="ctr" eaLnBrk="1" hangingPunct="1">
              <a:buFont typeface="Arial" panose="020B0604020202020204" pitchFamily="34" charset="0"/>
              <a:buNone/>
            </a:pPr>
            <a:endParaRPr lang="en-US" altLang="en-US" sz="2700" dirty="0">
              <a:latin typeface="Gadugi" panose="020B0502040204020203" pitchFamily="34" charset="0"/>
            </a:endParaRPr>
          </a:p>
          <a:p>
            <a:pPr algn="ctr" eaLnBrk="1" hangingPunct="1">
              <a:buFont typeface="Wingdings 3" panose="05040102010807070707" pitchFamily="18" charset="2"/>
              <a:buNone/>
            </a:pPr>
            <a:endParaRPr lang="en-US" altLang="en-US" sz="27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8959" y="1676400"/>
            <a:ext cx="6335316" cy="422354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7" name="Picture 6"/>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80296" y="5802795"/>
            <a:ext cx="1461051" cy="1055205"/>
          </a:xfrm>
          <a:prstGeom prst="rect">
            <a:avLst/>
          </a:prstGeom>
        </p:spPr>
      </p:pic>
    </p:spTree>
    <p:extLst>
      <p:ext uri="{BB962C8B-B14F-4D97-AF65-F5344CB8AC3E}">
        <p14:creationId xmlns:p14="http://schemas.microsoft.com/office/powerpoint/2010/main" val="878160288"/>
      </p:ext>
    </p:extLst>
  </p:cSld>
  <p:clrMapOvr>
    <a:masterClrMapping/>
  </p:clrMapOvr>
  <p:transition spd="slow">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95822" y="1826968"/>
            <a:ext cx="3700462" cy="4457700"/>
          </a:xfrm>
        </p:spPr>
        <p:txBody>
          <a:bodyPr>
            <a:noAutofit/>
          </a:bodyPr>
          <a:lstStyle/>
          <a:p>
            <a:pPr marL="457200" indent="-457200" algn="l">
              <a:buFont typeface="Arial" panose="020B0604020202020204" pitchFamily="34" charset="0"/>
              <a:buChar char="•"/>
              <a:defRPr/>
            </a:pPr>
            <a:r>
              <a:rPr lang="en-US" sz="3400" b="1" dirty="0" smtClean="0"/>
              <a:t>- 442 </a:t>
            </a:r>
            <a:r>
              <a:rPr lang="en-US" sz="3400" b="1" dirty="0"/>
              <a:t>graduates</a:t>
            </a:r>
            <a:br>
              <a:rPr lang="en-US" sz="3400" b="1" dirty="0"/>
            </a:br>
            <a:r>
              <a:rPr lang="en-US" sz="3400" b="1" dirty="0" smtClean="0"/>
              <a:t>- 297 </a:t>
            </a:r>
            <a:r>
              <a:rPr lang="en-US" sz="3400" b="1" dirty="0"/>
              <a:t>honors</a:t>
            </a:r>
            <a:br>
              <a:rPr lang="en-US" sz="3400" b="1" dirty="0"/>
            </a:br>
            <a:r>
              <a:rPr lang="en-US" sz="3400" b="1" dirty="0" smtClean="0"/>
              <a:t>- 178 </a:t>
            </a:r>
            <a:r>
              <a:rPr lang="en-US" sz="3400" b="1" dirty="0"/>
              <a:t>GPA 4.0</a:t>
            </a:r>
            <a:br>
              <a:rPr lang="en-US" sz="3400" b="1" dirty="0"/>
            </a:br>
            <a:r>
              <a:rPr lang="en-US" sz="3400" b="1" dirty="0" smtClean="0"/>
              <a:t>- 12 National</a:t>
            </a:r>
            <a:br>
              <a:rPr lang="en-US" sz="3400" b="1" dirty="0" smtClean="0"/>
            </a:br>
            <a:r>
              <a:rPr lang="en-US" sz="3400" b="1" dirty="0"/>
              <a:t> </a:t>
            </a:r>
            <a:r>
              <a:rPr lang="en-US" sz="3400" b="1" dirty="0" smtClean="0"/>
              <a:t>   Merit </a:t>
            </a:r>
            <a:r>
              <a:rPr lang="en-US" sz="3400" b="1" dirty="0"/>
              <a:t>Finalists</a:t>
            </a:r>
            <a:br>
              <a:rPr lang="en-US" sz="3400" b="1" dirty="0"/>
            </a:br>
            <a:r>
              <a:rPr lang="en-US" sz="3400" b="1" dirty="0" smtClean="0"/>
              <a:t>- 109 </a:t>
            </a:r>
            <a:r>
              <a:rPr lang="en-US" sz="3400" b="1" dirty="0"/>
              <a:t>Universities</a:t>
            </a:r>
            <a:r>
              <a:rPr lang="en-US" sz="3400" b="1" dirty="0" smtClean="0"/>
              <a:t/>
            </a:r>
            <a:br>
              <a:rPr lang="en-US" sz="3400" b="1" dirty="0" smtClean="0"/>
            </a:br>
            <a:endParaRPr lang="en-US" sz="3400" b="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188" y="2259983"/>
            <a:ext cx="4782022" cy="3345450"/>
          </a:xfrm>
          <a:ln w="190500" cap="sq">
            <a:solidFill>
              <a:srgbClr val="C8C6BD"/>
            </a:solidFill>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7" name="Picture 6"/>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46053" y="5419725"/>
            <a:ext cx="1761517" cy="1272208"/>
          </a:xfrm>
          <a:prstGeom prst="rect">
            <a:avLst/>
          </a:prstGeom>
        </p:spPr>
      </p:pic>
      <p:sp>
        <p:nvSpPr>
          <p:cNvPr id="3" name="TextBox 2"/>
          <p:cNvSpPr txBox="1"/>
          <p:nvPr/>
        </p:nvSpPr>
        <p:spPr>
          <a:xfrm>
            <a:off x="1860854" y="1019859"/>
            <a:ext cx="6254671" cy="769441"/>
          </a:xfrm>
          <a:prstGeom prst="rect">
            <a:avLst/>
          </a:prstGeom>
          <a:noFill/>
        </p:spPr>
        <p:txBody>
          <a:bodyPr wrap="square" rtlCol="0">
            <a:spAutoFit/>
          </a:bodyPr>
          <a:lstStyle/>
          <a:p>
            <a:r>
              <a:rPr lang="en-US" sz="4400" b="1" dirty="0" smtClean="0"/>
              <a:t>The ZCHS Class of 2017</a:t>
            </a:r>
            <a:endParaRPr lang="en-US" sz="4400" b="1" dirty="0"/>
          </a:p>
        </p:txBody>
      </p:sp>
    </p:spTree>
    <p:extLst>
      <p:ext uri="{BB962C8B-B14F-4D97-AF65-F5344CB8AC3E}">
        <p14:creationId xmlns:p14="http://schemas.microsoft.com/office/powerpoint/2010/main" val="1409548551"/>
      </p:ext>
    </p:extLst>
  </p:cSld>
  <p:clrMapOvr>
    <a:masterClrMapping/>
  </p:clrMapOvr>
  <p:transition spd="slow">
    <p:push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931" t="13389" r="-1931" b="12658"/>
          <a:stretch/>
        </p:blipFill>
        <p:spPr>
          <a:xfrm>
            <a:off x="635516" y="480763"/>
            <a:ext cx="7872966" cy="6248400"/>
          </a:xfrm>
          <a:ln w="190500" cap="sq">
            <a:solidFill>
              <a:srgbClr val="C8C6BD"/>
            </a:solidFill>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7" name="Picture 6"/>
          <p:cNvPicPr>
            <a:picLocks noChangeAspect="1"/>
          </p:cNvPicPr>
          <p:nvPr/>
        </p:nvPicPr>
        <p:blipFill>
          <a:blip r:embed="rId3" cstate="print">
            <a:clrChange>
              <a:clrFrom>
                <a:srgbClr val="FFFFFF"/>
              </a:clrFrom>
              <a:clrTo>
                <a:srgbClr val="FFFFFF">
                  <a:alpha val="0"/>
                </a:srgbClr>
              </a:clrTo>
            </a:clrChange>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tretch>
            <a:fillRect/>
          </a:stretch>
        </p:blipFill>
        <p:spPr>
          <a:xfrm>
            <a:off x="7391399" y="5499584"/>
            <a:ext cx="1752600" cy="1265768"/>
          </a:xfrm>
          <a:prstGeom prst="rect">
            <a:avLst/>
          </a:prstGeom>
        </p:spPr>
      </p:pic>
    </p:spTree>
    <p:extLst>
      <p:ext uri="{BB962C8B-B14F-4D97-AF65-F5344CB8AC3E}">
        <p14:creationId xmlns:p14="http://schemas.microsoft.com/office/powerpoint/2010/main" val="3726041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2290" name="Title 1"/>
          <p:cNvSpPr>
            <a:spLocks noGrp="1"/>
          </p:cNvSpPr>
          <p:nvPr>
            <p:ph type="title"/>
          </p:nvPr>
        </p:nvSpPr>
        <p:spPr>
          <a:xfrm>
            <a:off x="1906389" y="1007803"/>
            <a:ext cx="4408171" cy="857250"/>
          </a:xfrm>
        </p:spPr>
        <p:txBody>
          <a:bodyPr/>
          <a:lstStyle/>
          <a:p>
            <a:pPr algn="r" eaLnBrk="1" hangingPunct="1"/>
            <a:r>
              <a:rPr lang="en-US" altLang="en-US" sz="3600" b="1" dirty="0"/>
              <a:t>      </a:t>
            </a:r>
            <a:r>
              <a:rPr lang="en-US" altLang="en-US" sz="4000" b="1" i="1" dirty="0"/>
              <a:t>National Ranking </a:t>
            </a:r>
          </a:p>
        </p:txBody>
      </p:sp>
      <p:pic>
        <p:nvPicPr>
          <p:cNvPr id="12293" name="Picture 5" descr="C:\Users\lkissel\Desktop\ParksJu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45650" y="-10229850"/>
            <a:ext cx="5213747" cy="794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274" y="1865053"/>
            <a:ext cx="7010400" cy="46735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8" name="Picture 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763458" y="5527606"/>
            <a:ext cx="1338267" cy="966527"/>
          </a:xfrm>
          <a:prstGeom prst="rect">
            <a:avLst/>
          </a:prstGeom>
        </p:spPr>
      </p:pic>
      <p:sp>
        <p:nvSpPr>
          <p:cNvPr id="10243" name="Content Placeholder 2"/>
          <p:cNvSpPr>
            <a:spLocks noGrp="1"/>
          </p:cNvSpPr>
          <p:nvPr>
            <p:ph idx="1"/>
          </p:nvPr>
        </p:nvSpPr>
        <p:spPr>
          <a:xfrm>
            <a:off x="2931979" y="5163741"/>
            <a:ext cx="3185816" cy="1694259"/>
          </a:xfrm>
          <a:solidFill>
            <a:schemeClr val="tx2">
              <a:lumMod val="20000"/>
              <a:lumOff val="80000"/>
            </a:schemeClr>
          </a:solidFill>
        </p:spPr>
        <p:txBody>
          <a:bodyPr/>
          <a:lstStyle/>
          <a:p>
            <a:pPr marL="0" indent="0" algn="ctr" eaLnBrk="1" hangingPunct="1">
              <a:buNone/>
            </a:pPr>
            <a:r>
              <a:rPr lang="en-US" altLang="en-US" sz="3000" b="1" dirty="0">
                <a:ln>
                  <a:solidFill>
                    <a:schemeClr val="bg2"/>
                  </a:solidFill>
                </a:ln>
                <a:latin typeface="Gadugi" panose="020B0502040204020203" pitchFamily="34" charset="0"/>
              </a:rPr>
              <a:t>ZCHS is ranked</a:t>
            </a:r>
          </a:p>
          <a:p>
            <a:pPr marL="0" indent="0" algn="ctr" eaLnBrk="1" hangingPunct="1">
              <a:buNone/>
            </a:pPr>
            <a:r>
              <a:rPr lang="en-US" altLang="en-US" sz="4950" b="1" dirty="0">
                <a:ln>
                  <a:solidFill>
                    <a:schemeClr val="bg2"/>
                  </a:solidFill>
                </a:ln>
                <a:solidFill>
                  <a:srgbClr val="0F8726"/>
                </a:solidFill>
                <a:latin typeface="Gadugi" panose="020B0502040204020203" pitchFamily="34" charset="0"/>
              </a:rPr>
              <a:t>Top 2%</a:t>
            </a:r>
          </a:p>
        </p:txBody>
      </p:sp>
    </p:spTree>
    <p:extLst>
      <p:ext uri="{BB962C8B-B14F-4D97-AF65-F5344CB8AC3E}">
        <p14:creationId xmlns:p14="http://schemas.microsoft.com/office/powerpoint/2010/main" val="66671619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3314" name="Title 1"/>
          <p:cNvSpPr>
            <a:spLocks noGrp="1"/>
          </p:cNvSpPr>
          <p:nvPr>
            <p:ph type="title"/>
          </p:nvPr>
        </p:nvSpPr>
        <p:spPr>
          <a:xfrm>
            <a:off x="342898" y="1410270"/>
            <a:ext cx="8458201" cy="803672"/>
          </a:xfrm>
        </p:spPr>
        <p:txBody>
          <a:bodyPr>
            <a:noAutofit/>
          </a:bodyPr>
          <a:lstStyle/>
          <a:p>
            <a:pPr algn="ctr" eaLnBrk="1" hangingPunct="1"/>
            <a:r>
              <a:rPr lang="en-US" altLang="en-US" sz="5400" b="1" dirty="0"/>
              <a:t>National recognition for STEM </a:t>
            </a:r>
          </a:p>
        </p:txBody>
      </p:sp>
      <p:sp>
        <p:nvSpPr>
          <p:cNvPr id="11267" name="Content Placeholder 2"/>
          <p:cNvSpPr>
            <a:spLocks noGrp="1"/>
          </p:cNvSpPr>
          <p:nvPr>
            <p:ph idx="1"/>
          </p:nvPr>
        </p:nvSpPr>
        <p:spPr>
          <a:xfrm>
            <a:off x="857250" y="2667000"/>
            <a:ext cx="7540227" cy="2911078"/>
          </a:xfrm>
        </p:spPr>
        <p:txBody>
          <a:bodyPr>
            <a:normAutofit/>
          </a:bodyPr>
          <a:lstStyle/>
          <a:p>
            <a:pPr marL="0" indent="0" algn="ctr" eaLnBrk="1" hangingPunct="1">
              <a:buNone/>
            </a:pPr>
            <a:r>
              <a:rPr lang="en-US" altLang="en-US" sz="4950" b="1" dirty="0">
                <a:solidFill>
                  <a:srgbClr val="0A5618"/>
                </a:solidFill>
                <a:latin typeface="Gadugi" panose="020B0502040204020203" pitchFamily="34" charset="0"/>
              </a:rPr>
              <a:t>ZCHS ranked </a:t>
            </a:r>
            <a:r>
              <a:rPr lang="en-US" altLang="en-US" sz="4950" b="1" dirty="0" smtClean="0">
                <a:solidFill>
                  <a:srgbClr val="0A5618"/>
                </a:solidFill>
                <a:latin typeface="Gadugi" panose="020B0502040204020203" pitchFamily="34" charset="0"/>
              </a:rPr>
              <a:t>in Top 1%</a:t>
            </a:r>
            <a:endParaRPr lang="en-US" altLang="en-US" sz="4950" b="1" dirty="0">
              <a:solidFill>
                <a:srgbClr val="0A5618"/>
              </a:solidFill>
              <a:latin typeface="Gadugi" panose="020B0502040204020203" pitchFamily="34" charset="0"/>
            </a:endParaRPr>
          </a:p>
          <a:p>
            <a:pPr marL="0" indent="0" algn="ctr" eaLnBrk="1" hangingPunct="1">
              <a:buNone/>
            </a:pPr>
            <a:r>
              <a:rPr lang="en-US" altLang="en-US" sz="4000" b="1" dirty="0">
                <a:latin typeface="Gadugi" panose="020B0502040204020203" pitchFamily="34" charset="0"/>
              </a:rPr>
              <a:t>in Science, Technology, Engineering, and Math (</a:t>
            </a:r>
            <a:r>
              <a:rPr lang="en-US" altLang="en-US" sz="4000" b="1" dirty="0" smtClean="0">
                <a:latin typeface="Gadugi" panose="020B0502040204020203" pitchFamily="34" charset="0"/>
              </a:rPr>
              <a:t>STEM)</a:t>
            </a:r>
          </a:p>
          <a:p>
            <a:pPr marL="0" indent="0" algn="ctr" eaLnBrk="1" hangingPunct="1">
              <a:buNone/>
            </a:pPr>
            <a:r>
              <a:rPr lang="en-US" altLang="en-US" sz="4000" b="1" dirty="0">
                <a:latin typeface="Gadugi" panose="020B0502040204020203" pitchFamily="34" charset="0"/>
              </a:rPr>
              <a:t> </a:t>
            </a:r>
            <a:r>
              <a:rPr lang="en-US" altLang="en-US" sz="3500" b="1" i="1" dirty="0" smtClean="0">
                <a:latin typeface="Gadugi" panose="020B0502040204020203" pitchFamily="34" charset="0"/>
              </a:rPr>
              <a:t>by U.S</a:t>
            </a:r>
            <a:r>
              <a:rPr lang="en-US" altLang="en-US" sz="3500" b="1" i="1" dirty="0">
                <a:latin typeface="Gadugi" panose="020B0502040204020203" pitchFamily="34" charset="0"/>
              </a:rPr>
              <a:t>. News and </a:t>
            </a:r>
            <a:r>
              <a:rPr lang="en-US" altLang="en-US" sz="3500" b="1" i="1" dirty="0" smtClean="0">
                <a:latin typeface="Gadugi" panose="020B0502040204020203" pitchFamily="34" charset="0"/>
              </a:rPr>
              <a:t>World </a:t>
            </a:r>
            <a:r>
              <a:rPr lang="en-US" altLang="en-US" sz="3500" b="1" i="1" dirty="0">
                <a:latin typeface="Gadugi" panose="020B0502040204020203" pitchFamily="34" charset="0"/>
              </a:rPr>
              <a:t>Report</a:t>
            </a:r>
          </a:p>
        </p:txBody>
      </p:sp>
      <p:sp>
        <p:nvSpPr>
          <p:cNvPr id="5"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400" b="1" i="1" dirty="0" smtClean="0">
                <a:solidFill>
                  <a:prstClr val="white"/>
                </a:solidFill>
              </a:rPr>
              <a:t>ZCHS Class of 2017</a:t>
            </a:r>
          </a:p>
        </p:txBody>
      </p:sp>
      <p:pic>
        <p:nvPicPr>
          <p:cNvPr id="6" name="Picture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07229" y="5181599"/>
            <a:ext cx="2289056" cy="1653209"/>
          </a:xfrm>
          <a:prstGeom prst="rect">
            <a:avLst/>
          </a:prstGeom>
        </p:spPr>
      </p:pic>
    </p:spTree>
    <p:extLst>
      <p:ext uri="{BB962C8B-B14F-4D97-AF65-F5344CB8AC3E}">
        <p14:creationId xmlns:p14="http://schemas.microsoft.com/office/powerpoint/2010/main" val="25376929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0704" y="1079782"/>
            <a:ext cx="4998720" cy="3527625"/>
          </a:xfrm>
          <a:prstGeom prst="rect">
            <a:avLst/>
          </a:prstGeom>
        </p:spPr>
      </p:pic>
      <p:sp>
        <p:nvSpPr>
          <p:cNvPr id="15362" name="Title 1"/>
          <p:cNvSpPr>
            <a:spLocks noGrp="1"/>
          </p:cNvSpPr>
          <p:nvPr>
            <p:ph type="title"/>
          </p:nvPr>
        </p:nvSpPr>
        <p:spPr>
          <a:xfrm>
            <a:off x="59479" y="3695640"/>
            <a:ext cx="6341170" cy="575456"/>
          </a:xfrm>
          <a:solidFill>
            <a:schemeClr val="tx2">
              <a:lumMod val="40000"/>
              <a:lumOff val="60000"/>
            </a:schemeClr>
          </a:solidFill>
        </p:spPr>
        <p:txBody>
          <a:bodyPr>
            <a:normAutofit fontScale="90000"/>
          </a:bodyPr>
          <a:lstStyle/>
          <a:p>
            <a:pPr algn="ctr"/>
            <a:r>
              <a:rPr lang="en-US" altLang="en-US" b="1" dirty="0" smtClean="0"/>
              <a:t>National Recognition</a:t>
            </a:r>
          </a:p>
        </p:txBody>
      </p:sp>
      <p:sp>
        <p:nvSpPr>
          <p:cNvPr id="3" name="Content Placeholder 2"/>
          <p:cNvSpPr>
            <a:spLocks noGrp="1"/>
          </p:cNvSpPr>
          <p:nvPr>
            <p:ph idx="1"/>
          </p:nvPr>
        </p:nvSpPr>
        <p:spPr>
          <a:xfrm>
            <a:off x="309562" y="4917427"/>
            <a:ext cx="8039100" cy="2114550"/>
          </a:xfrm>
        </p:spPr>
        <p:txBody>
          <a:bodyPr/>
          <a:lstStyle/>
          <a:p>
            <a:r>
              <a:rPr lang="en-US" altLang="en-US" sz="3300" dirty="0"/>
              <a:t>Newsweek </a:t>
            </a:r>
            <a:r>
              <a:rPr lang="en-US" altLang="en-US" sz="3300" dirty="0" smtClean="0"/>
              <a:t>(Top 1%)</a:t>
            </a:r>
            <a:endParaRPr lang="en-US" altLang="en-US" sz="3300" dirty="0"/>
          </a:p>
          <a:p>
            <a:r>
              <a:rPr lang="en-US" altLang="en-US" sz="3300" dirty="0"/>
              <a:t>The Washington Post </a:t>
            </a:r>
            <a:r>
              <a:rPr lang="en-US" altLang="en-US" sz="3300" dirty="0" smtClean="0"/>
              <a:t>(Top 2%)</a:t>
            </a:r>
            <a:endParaRPr lang="en-US" altLang="en-US" sz="3300" dirty="0"/>
          </a:p>
          <a:p>
            <a:r>
              <a:rPr lang="en-US" altLang="en-US" sz="3300" dirty="0"/>
              <a:t>US News and World Report  </a:t>
            </a:r>
            <a:r>
              <a:rPr lang="en-US" altLang="en-US" sz="3300" dirty="0" smtClean="0"/>
              <a:t>(Top 1%)</a:t>
            </a:r>
            <a:endParaRPr lang="en-US" altLang="en-US" sz="3300" dirty="0"/>
          </a:p>
          <a:p>
            <a:endParaRPr lang="en-US" altLang="en-US" dirty="0" smtClean="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6376" y="1075289"/>
            <a:ext cx="3009909" cy="40132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7" name="Picture 6"/>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52989" y="5429249"/>
            <a:ext cx="1765874" cy="1275355"/>
          </a:xfrm>
          <a:prstGeom prst="rect">
            <a:avLst/>
          </a:prstGeom>
        </p:spPr>
      </p:pic>
      <p:sp>
        <p:nvSpPr>
          <p:cNvPr id="4" name="TextBox 3"/>
          <p:cNvSpPr txBox="1"/>
          <p:nvPr/>
        </p:nvSpPr>
        <p:spPr>
          <a:xfrm>
            <a:off x="0" y="4271096"/>
            <a:ext cx="5986376" cy="461665"/>
          </a:xfrm>
          <a:prstGeom prst="rect">
            <a:avLst/>
          </a:prstGeom>
          <a:solidFill>
            <a:schemeClr val="bg1"/>
          </a:solidFill>
        </p:spPr>
        <p:txBody>
          <a:bodyPr wrap="square" rtlCol="0">
            <a:spAutoFit/>
          </a:bodyPr>
          <a:lstStyle/>
          <a:p>
            <a:pPr algn="ctr"/>
            <a:r>
              <a:rPr lang="en-US" sz="2400" b="1" i="1" dirty="0" smtClean="0"/>
              <a:t>37,100 public and private U.S. high schools</a:t>
            </a:r>
            <a:endParaRPr lang="en-US" sz="2400" b="1" i="1" dirty="0"/>
          </a:p>
        </p:txBody>
      </p:sp>
    </p:spTree>
    <p:extLst>
      <p:ext uri="{BB962C8B-B14F-4D97-AF65-F5344CB8AC3E}">
        <p14:creationId xmlns:p14="http://schemas.microsoft.com/office/powerpoint/2010/main" val="6242214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650" y="1214437"/>
            <a:ext cx="8105852" cy="5394960"/>
          </a:xfrm>
          <a:ln w="190500" cap="sq">
            <a:solidFill>
              <a:srgbClr val="C8C6BD"/>
            </a:solidFill>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000" b="1" i="1" dirty="0" smtClean="0">
                <a:solidFill>
                  <a:prstClr val="white"/>
                </a:solidFill>
              </a:rPr>
              <a:t>Zionsville Community High School</a:t>
            </a:r>
          </a:p>
        </p:txBody>
      </p:sp>
      <p:pic>
        <p:nvPicPr>
          <p:cNvPr id="7" name="Picture 6"/>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39000" y="5447124"/>
            <a:ext cx="1811278" cy="1308147"/>
          </a:xfrm>
          <a:prstGeom prst="rect">
            <a:avLst/>
          </a:prstGeom>
        </p:spPr>
      </p:pic>
    </p:spTree>
    <p:extLst>
      <p:ext uri="{BB962C8B-B14F-4D97-AF65-F5344CB8AC3E}">
        <p14:creationId xmlns:p14="http://schemas.microsoft.com/office/powerpoint/2010/main" val="377502222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a:xfrm>
            <a:off x="457199" y="1582699"/>
            <a:ext cx="8229600" cy="2002162"/>
          </a:xfrm>
        </p:spPr>
        <p:txBody>
          <a:bodyPr>
            <a:normAutofit/>
          </a:bodyPr>
          <a:lstStyle/>
          <a:p>
            <a:pPr algn="ctr"/>
            <a:r>
              <a:rPr lang="en-US" altLang="en-US" b="1" dirty="0" smtClean="0"/>
              <a:t>ZCS is </a:t>
            </a:r>
            <a:r>
              <a:rPr lang="en-US" altLang="en-US" b="1" u="sng" dirty="0" smtClean="0"/>
              <a:t>one of only eleven </a:t>
            </a:r>
            <a:r>
              <a:rPr lang="en-US" altLang="en-US" b="1" dirty="0" smtClean="0"/>
              <a:t>school districts in the nation to win this seal of national recognition…</a:t>
            </a:r>
          </a:p>
        </p:txBody>
      </p:sp>
      <p:sp>
        <p:nvSpPr>
          <p:cNvPr id="5"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400" b="1" i="1" dirty="0" smtClean="0">
                <a:solidFill>
                  <a:prstClr val="white"/>
                </a:solidFill>
              </a:rPr>
              <a:t>MORE NATIONAL RECOGNITION</a:t>
            </a:r>
          </a:p>
        </p:txBody>
      </p:sp>
      <p:pic>
        <p:nvPicPr>
          <p:cNvPr id="6" name="Picture 5"/>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93572" y="5672138"/>
            <a:ext cx="1641961" cy="1185862"/>
          </a:xfrm>
          <a:prstGeom prst="rect">
            <a:avLst/>
          </a:prstGeom>
        </p:spPr>
      </p:pic>
      <p:pic>
        <p:nvPicPr>
          <p:cNvPr id="4" name="Picture 3"/>
          <p:cNvPicPr>
            <a:picLocks noChangeAspect="1"/>
          </p:cNvPicPr>
          <p:nvPr/>
        </p:nvPicPr>
        <p:blipFill>
          <a:blip r:embed="rId3"/>
          <a:stretch>
            <a:fillRect/>
          </a:stretch>
        </p:blipFill>
        <p:spPr>
          <a:xfrm>
            <a:off x="2413632" y="3800475"/>
            <a:ext cx="4616768" cy="1871663"/>
          </a:xfrm>
          <a:prstGeom prst="rect">
            <a:avLst/>
          </a:prstGeom>
        </p:spPr>
      </p:pic>
    </p:spTree>
    <p:extLst>
      <p:ext uri="{BB962C8B-B14F-4D97-AF65-F5344CB8AC3E}">
        <p14:creationId xmlns:p14="http://schemas.microsoft.com/office/powerpoint/2010/main" val="180562972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a:xfrm>
            <a:off x="457199" y="838497"/>
            <a:ext cx="8229600" cy="1143000"/>
          </a:xfrm>
        </p:spPr>
        <p:txBody>
          <a:bodyPr/>
          <a:lstStyle/>
          <a:p>
            <a:pPr algn="ctr"/>
            <a:r>
              <a:rPr lang="en-US" altLang="en-US" dirty="0" smtClean="0"/>
              <a:t>National Blue Ribbon School</a:t>
            </a: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00213" y="2602081"/>
            <a:ext cx="5957887" cy="3497328"/>
          </a:xfrm>
          <a:ln w="190500" cap="sq">
            <a:solidFill>
              <a:srgbClr val="C8C6BD"/>
            </a:solidFill>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Title 1"/>
          <p:cNvSpPr txBox="1">
            <a:spLocks/>
          </p:cNvSpPr>
          <p:nvPr/>
        </p:nvSpPr>
        <p:spPr bwMode="auto">
          <a:xfrm>
            <a:off x="-1" y="-20665"/>
            <a:ext cx="9144001" cy="1002856"/>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5400" b="1" i="1" dirty="0" smtClean="0">
                <a:solidFill>
                  <a:prstClr val="white"/>
                </a:solidFill>
              </a:rPr>
              <a:t>MORE NATIONAL RECOGNITION</a:t>
            </a:r>
          </a:p>
        </p:txBody>
      </p:sp>
      <p:pic>
        <p:nvPicPr>
          <p:cNvPr id="6" name="Picture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93572" y="5672138"/>
            <a:ext cx="1641961" cy="1185862"/>
          </a:xfrm>
          <a:prstGeom prst="rect">
            <a:avLst/>
          </a:prstGeom>
        </p:spPr>
      </p:pic>
      <p:sp>
        <p:nvSpPr>
          <p:cNvPr id="2" name="Rectangle 1"/>
          <p:cNvSpPr/>
          <p:nvPr/>
        </p:nvSpPr>
        <p:spPr>
          <a:xfrm>
            <a:off x="1219158" y="1612165"/>
            <a:ext cx="6705682" cy="738664"/>
          </a:xfrm>
          <a:prstGeom prst="rect">
            <a:avLst/>
          </a:prstGeom>
          <a:noFill/>
        </p:spPr>
        <p:txBody>
          <a:bodyPr wrap="none" lIns="91440" tIns="45720" rIns="91440" bIns="45720">
            <a:spAutoFit/>
          </a:bodyPr>
          <a:lstStyle/>
          <a:p>
            <a:pPr algn="ctr"/>
            <a:r>
              <a:rPr lang="en-US" sz="42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Union Elementary School</a:t>
            </a:r>
            <a:endParaRPr lang="en-US" sz="4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2546565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0">
              <a:schemeClr val="accent1">
                <a:lumMod val="5000"/>
                <a:lumOff val="95000"/>
              </a:schemeClr>
            </a:gs>
            <a:gs pos="97000">
              <a:srgbClr val="92D050"/>
            </a:gs>
            <a:gs pos="0">
              <a:schemeClr val="bg2"/>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94804" y="2189164"/>
            <a:ext cx="3742509" cy="2387600"/>
          </a:xfrm>
        </p:spPr>
        <p:txBody>
          <a:bodyPr>
            <a:normAutofit fontScale="90000"/>
          </a:bodyPr>
          <a:lstStyle/>
          <a:p>
            <a:r>
              <a:rPr lang="en-US" b="1" dirty="0" smtClean="0"/>
              <a:t>The</a:t>
            </a:r>
            <a:br>
              <a:rPr lang="en-US" b="1" dirty="0" smtClean="0"/>
            </a:br>
            <a:r>
              <a:rPr lang="en-US" sz="8000" b="1" i="1" dirty="0" smtClean="0"/>
              <a:t>STATE OF OUR SCHOOLS</a:t>
            </a:r>
            <a:endParaRPr lang="en-US" sz="8000" b="1" i="1" dirty="0"/>
          </a:p>
        </p:txBody>
      </p:sp>
      <p:sp>
        <p:nvSpPr>
          <p:cNvPr id="3" name="Subtitle 2"/>
          <p:cNvSpPr>
            <a:spLocks noGrp="1"/>
          </p:cNvSpPr>
          <p:nvPr>
            <p:ph type="subTitle" idx="1"/>
          </p:nvPr>
        </p:nvSpPr>
        <p:spPr>
          <a:xfrm>
            <a:off x="1208314" y="4892842"/>
            <a:ext cx="6858000" cy="545419"/>
          </a:xfrm>
          <a:solidFill>
            <a:schemeClr val="tx1"/>
          </a:solidFill>
        </p:spPr>
        <p:txBody>
          <a:bodyPr>
            <a:noAutofit/>
          </a:bodyPr>
          <a:lstStyle/>
          <a:p>
            <a:r>
              <a:rPr lang="en-US" sz="3600" dirty="0" smtClean="0">
                <a:solidFill>
                  <a:srgbClr val="FFC000"/>
                </a:solidFill>
              </a:rPr>
              <a:t>Zionsville Chamber of Commerce</a:t>
            </a:r>
            <a:endParaRPr lang="en-US" sz="3600" dirty="0">
              <a:solidFill>
                <a:srgbClr val="FFC000"/>
              </a:solidFill>
            </a:endParaRPr>
          </a:p>
        </p:txBody>
      </p:sp>
      <p:sp>
        <p:nvSpPr>
          <p:cNvPr id="4" name="TextBox 3"/>
          <p:cNvSpPr txBox="1"/>
          <p:nvPr/>
        </p:nvSpPr>
        <p:spPr>
          <a:xfrm>
            <a:off x="2019299" y="5608078"/>
            <a:ext cx="5236029" cy="584775"/>
          </a:xfrm>
          <a:prstGeom prst="rect">
            <a:avLst/>
          </a:prstGeom>
          <a:noFill/>
        </p:spPr>
        <p:txBody>
          <a:bodyPr wrap="square" rtlCol="0">
            <a:spAutoFit/>
          </a:bodyPr>
          <a:lstStyle/>
          <a:p>
            <a:pPr algn="ctr"/>
            <a:r>
              <a:rPr lang="en-US" sz="3200" b="1" i="1" dirty="0" smtClean="0"/>
              <a:t>August 22, 2017</a:t>
            </a:r>
            <a:endParaRPr lang="en-US" sz="3200" b="1" i="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8380" y="809896"/>
            <a:ext cx="3582139" cy="3605349"/>
          </a:xfrm>
          <a:prstGeom prst="rect">
            <a:avLst/>
          </a:prstGeom>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157920">
            <a:off x="5038380" y="1100161"/>
            <a:ext cx="3582139" cy="3605349"/>
          </a:xfrm>
          <a:prstGeom prst="rect">
            <a:avLst/>
          </a:prstGeom>
        </p:spPr>
      </p:pic>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920393">
            <a:off x="5272549" y="1100160"/>
            <a:ext cx="3582139" cy="3605349"/>
          </a:xfrm>
          <a:prstGeom prst="rect">
            <a:avLst/>
          </a:prstGeom>
        </p:spPr>
      </p:pic>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953120">
            <a:off x="5038379" y="786076"/>
            <a:ext cx="3582139" cy="3605349"/>
          </a:xfrm>
          <a:prstGeom prst="rect">
            <a:avLst/>
          </a:prstGeom>
        </p:spPr>
      </p:pic>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5148965" y="958239"/>
            <a:ext cx="3582139" cy="3605349"/>
          </a:xfrm>
          <a:prstGeom prst="rect">
            <a:avLst/>
          </a:prstGeom>
        </p:spPr>
      </p:pic>
    </p:spTree>
    <p:extLst>
      <p:ext uri="{BB962C8B-B14F-4D97-AF65-F5344CB8AC3E}">
        <p14:creationId xmlns:p14="http://schemas.microsoft.com/office/powerpoint/2010/main" val="315441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381" y="414337"/>
            <a:ext cx="5335361" cy="5617821"/>
          </a:xfrm>
          <a:prstGeom prst="rect">
            <a:avLst/>
          </a:prstGeom>
        </p:spPr>
      </p:pic>
      <p:sp>
        <p:nvSpPr>
          <p:cNvPr id="3" name="TextBox 2"/>
          <p:cNvSpPr txBox="1"/>
          <p:nvPr/>
        </p:nvSpPr>
        <p:spPr>
          <a:xfrm>
            <a:off x="5812971" y="5279571"/>
            <a:ext cx="2579915" cy="769441"/>
          </a:xfrm>
          <a:prstGeom prst="rect">
            <a:avLst/>
          </a:prstGeom>
          <a:noFill/>
        </p:spPr>
        <p:txBody>
          <a:bodyPr wrap="square" rtlCol="0">
            <a:spAutoFit/>
          </a:bodyPr>
          <a:lstStyle/>
          <a:p>
            <a:r>
              <a:rPr lang="en-US" sz="4400" b="1" dirty="0" smtClean="0"/>
              <a:t>Indiana!</a:t>
            </a:r>
            <a:endParaRPr lang="en-US" sz="4400" b="1" dirty="0"/>
          </a:p>
        </p:txBody>
      </p:sp>
      <p:sp>
        <p:nvSpPr>
          <p:cNvPr id="4" name="TextBox 3"/>
          <p:cNvSpPr txBox="1"/>
          <p:nvPr/>
        </p:nvSpPr>
        <p:spPr>
          <a:xfrm>
            <a:off x="6000750" y="4571685"/>
            <a:ext cx="1785938" cy="707886"/>
          </a:xfrm>
          <a:prstGeom prst="rect">
            <a:avLst/>
          </a:prstGeom>
          <a:solidFill>
            <a:srgbClr val="FFC000"/>
          </a:solidFill>
        </p:spPr>
        <p:txBody>
          <a:bodyPr wrap="square" rtlCol="0">
            <a:spAutoFit/>
          </a:bodyPr>
          <a:lstStyle/>
          <a:p>
            <a:pPr algn="ctr"/>
            <a:r>
              <a:rPr lang="en-US" sz="4000" b="1" dirty="0" smtClean="0">
                <a:solidFill>
                  <a:srgbClr val="FF0000"/>
                </a:solidFill>
              </a:rPr>
              <a:t>Best in</a:t>
            </a:r>
            <a:endParaRPr lang="en-US" sz="4000" b="1" dirty="0">
              <a:solidFill>
                <a:srgbClr val="FF0000"/>
              </a:solidFill>
            </a:endParaRPr>
          </a:p>
        </p:txBody>
      </p:sp>
    </p:spTree>
    <p:extLst>
      <p:ext uri="{BB962C8B-B14F-4D97-AF65-F5344CB8AC3E}">
        <p14:creationId xmlns:p14="http://schemas.microsoft.com/office/powerpoint/2010/main" val="334128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950" y="3183608"/>
            <a:ext cx="4338638" cy="3474367"/>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949" y="514922"/>
            <a:ext cx="3998031" cy="266868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14913" y="305494"/>
            <a:ext cx="3553300" cy="3166369"/>
          </a:xfrm>
          <a:prstGeom prst="rect">
            <a:avLst/>
          </a:prstGeom>
        </p:spPr>
      </p:pic>
      <p:pic>
        <p:nvPicPr>
          <p:cNvPr id="6" name="Picture 5"/>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15188" y="5477675"/>
            <a:ext cx="1634260" cy="1180300"/>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05494"/>
            <a:ext cx="8994663" cy="6352481"/>
          </a:xfrm>
          <a:prstGeom prst="rect">
            <a:avLst/>
          </a:prstGeom>
        </p:spPr>
      </p:pic>
    </p:spTree>
    <p:extLst>
      <p:ext uri="{BB962C8B-B14F-4D97-AF65-F5344CB8AC3E}">
        <p14:creationId xmlns:p14="http://schemas.microsoft.com/office/powerpoint/2010/main" val="360876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193677"/>
            <a:ext cx="7886700" cy="849312"/>
          </a:xfrm>
          <a:solidFill>
            <a:schemeClr val="accent4">
              <a:lumMod val="60000"/>
              <a:lumOff val="40000"/>
            </a:schemeClr>
          </a:solidFill>
        </p:spPr>
        <p:txBody>
          <a:bodyPr>
            <a:noAutofit/>
          </a:bodyPr>
          <a:lstStyle/>
          <a:p>
            <a:pPr algn="ctr"/>
            <a:r>
              <a:rPr lang="en-US" sz="6000" b="1" dirty="0" smtClean="0"/>
              <a:t>Our opportunity zones</a:t>
            </a:r>
            <a:endParaRPr lang="en-US" sz="6000" b="1" dirty="0"/>
          </a:p>
        </p:txBody>
      </p:sp>
      <p:sp>
        <p:nvSpPr>
          <p:cNvPr id="3" name="Content Placeholder 2"/>
          <p:cNvSpPr>
            <a:spLocks noGrp="1"/>
          </p:cNvSpPr>
          <p:nvPr>
            <p:ph sz="half" idx="1"/>
          </p:nvPr>
        </p:nvSpPr>
        <p:spPr>
          <a:xfrm>
            <a:off x="628650" y="1243012"/>
            <a:ext cx="3886200" cy="5457825"/>
          </a:xfrm>
        </p:spPr>
        <p:txBody>
          <a:bodyPr>
            <a:normAutofit lnSpcReduction="10000"/>
          </a:bodyPr>
          <a:lstStyle/>
          <a:p>
            <a:r>
              <a:rPr lang="en-US" dirty="0" smtClean="0"/>
              <a:t>Lilly Grant</a:t>
            </a:r>
          </a:p>
          <a:p>
            <a:r>
              <a:rPr lang="en-US" dirty="0" smtClean="0"/>
              <a:t>Counseling realignment</a:t>
            </a:r>
          </a:p>
          <a:p>
            <a:r>
              <a:rPr lang="en-US" dirty="0" smtClean="0"/>
              <a:t>SIEW – Anchors</a:t>
            </a:r>
          </a:p>
          <a:p>
            <a:r>
              <a:rPr lang="en-US" dirty="0" smtClean="0"/>
              <a:t>SIEW – Parents of young children in ZCS</a:t>
            </a:r>
          </a:p>
          <a:p>
            <a:r>
              <a:rPr lang="en-US" dirty="0" smtClean="0"/>
              <a:t>Accommodating growing enrollment</a:t>
            </a:r>
          </a:p>
          <a:p>
            <a:r>
              <a:rPr lang="en-US" dirty="0" smtClean="0"/>
              <a:t>Tax rate neutrality for as long as possible</a:t>
            </a:r>
          </a:p>
          <a:p>
            <a:r>
              <a:rPr lang="en-US" dirty="0" smtClean="0"/>
              <a:t>Social media ubiquity</a:t>
            </a:r>
          </a:p>
          <a:p>
            <a:r>
              <a:rPr lang="en-US" dirty="0" smtClean="0"/>
              <a:t>Internal communications</a:t>
            </a:r>
            <a:endParaRPr lang="en-US" dirty="0"/>
          </a:p>
        </p:txBody>
      </p:sp>
      <p:sp>
        <p:nvSpPr>
          <p:cNvPr id="4" name="Content Placeholder 3"/>
          <p:cNvSpPr>
            <a:spLocks noGrp="1"/>
          </p:cNvSpPr>
          <p:nvPr>
            <p:ph sz="half" idx="2"/>
          </p:nvPr>
        </p:nvSpPr>
        <p:spPr>
          <a:xfrm>
            <a:off x="4629150" y="1243012"/>
            <a:ext cx="3886200" cy="4933951"/>
          </a:xfrm>
        </p:spPr>
        <p:txBody>
          <a:bodyPr>
            <a:normAutofit lnSpcReduction="10000"/>
          </a:bodyPr>
          <a:lstStyle/>
          <a:p>
            <a:r>
              <a:rPr lang="en-US" dirty="0" smtClean="0"/>
              <a:t>Opioid abuse</a:t>
            </a:r>
          </a:p>
          <a:p>
            <a:r>
              <a:rPr lang="en-US" dirty="0" smtClean="0"/>
              <a:t>Other risky behaviors</a:t>
            </a:r>
          </a:p>
          <a:p>
            <a:r>
              <a:rPr lang="en-US" dirty="0" smtClean="0"/>
              <a:t>SIEW – Wellness and balance</a:t>
            </a:r>
          </a:p>
          <a:p>
            <a:r>
              <a:rPr lang="en-US" dirty="0" smtClean="0"/>
              <a:t>SIEW – Webs of support (caring for the carers)</a:t>
            </a:r>
          </a:p>
          <a:p>
            <a:r>
              <a:rPr lang="en-US" dirty="0" smtClean="0"/>
              <a:t>Funding, funding…</a:t>
            </a:r>
          </a:p>
          <a:p>
            <a:r>
              <a:rPr lang="en-US" dirty="0" smtClean="0"/>
              <a:t>College and career, when many jobs and job sectors do not now exist</a:t>
            </a:r>
            <a:endParaRPr lang="en-US" dirty="0"/>
          </a:p>
        </p:txBody>
      </p:sp>
      <p:pic>
        <p:nvPicPr>
          <p:cNvPr id="5" name="Picture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00938" y="5710638"/>
            <a:ext cx="1291360" cy="932650"/>
          </a:xfrm>
          <a:prstGeom prst="rect">
            <a:avLst/>
          </a:prstGeom>
        </p:spPr>
      </p:pic>
    </p:spTree>
    <p:extLst>
      <p:ext uri="{BB962C8B-B14F-4D97-AF65-F5344CB8AC3E}">
        <p14:creationId xmlns:p14="http://schemas.microsoft.com/office/powerpoint/2010/main" val="252194669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57200" y="152400"/>
            <a:ext cx="8335098" cy="6019800"/>
          </a:xfrm>
          <a:prstGeom prst="rect">
            <a:avLst/>
          </a:prstGeom>
        </p:spPr>
      </p:pic>
    </p:spTree>
    <p:extLst>
      <p:ext uri="{BB962C8B-B14F-4D97-AF65-F5344CB8AC3E}">
        <p14:creationId xmlns:p14="http://schemas.microsoft.com/office/powerpoint/2010/main" val="226552669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872037" y="514350"/>
            <a:ext cx="3843338" cy="5881978"/>
          </a:xfrm>
          <a:prstGeom prst="rect">
            <a:avLst/>
          </a:prstGeom>
        </p:spPr>
      </p:pic>
      <p:sp>
        <p:nvSpPr>
          <p:cNvPr id="4" name="TextBox 3"/>
          <p:cNvSpPr txBox="1"/>
          <p:nvPr/>
        </p:nvSpPr>
        <p:spPr>
          <a:xfrm>
            <a:off x="657224" y="914128"/>
            <a:ext cx="3614738" cy="3139321"/>
          </a:xfrm>
          <a:prstGeom prst="rect">
            <a:avLst/>
          </a:prstGeom>
          <a:noFill/>
        </p:spPr>
        <p:txBody>
          <a:bodyPr wrap="square" rtlCol="0">
            <a:spAutoFit/>
          </a:bodyPr>
          <a:lstStyle/>
          <a:p>
            <a:pPr algn="ctr"/>
            <a:r>
              <a:rPr lang="en-US" sz="6600" b="1" dirty="0" smtClean="0"/>
              <a:t>He said, “OK, read ‘Piders!”</a:t>
            </a:r>
            <a:endParaRPr lang="en-US" sz="6600" b="1"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3062" y="4547684"/>
            <a:ext cx="1985962" cy="1434306"/>
          </a:xfrm>
          <a:prstGeom prst="rect">
            <a:avLst/>
          </a:prstGeom>
        </p:spPr>
      </p:pic>
    </p:spTree>
    <p:extLst>
      <p:ext uri="{BB962C8B-B14F-4D97-AF65-F5344CB8AC3E}">
        <p14:creationId xmlns:p14="http://schemas.microsoft.com/office/powerpoint/2010/main" val="146221499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4" name="TextBox 3"/>
          <p:cNvSpPr txBox="1"/>
          <p:nvPr/>
        </p:nvSpPr>
        <p:spPr>
          <a:xfrm>
            <a:off x="385763" y="914128"/>
            <a:ext cx="5486399" cy="2123658"/>
          </a:xfrm>
          <a:prstGeom prst="rect">
            <a:avLst/>
          </a:prstGeom>
          <a:noFill/>
        </p:spPr>
        <p:txBody>
          <a:bodyPr wrap="square" rtlCol="0">
            <a:spAutoFit/>
          </a:bodyPr>
          <a:lstStyle/>
          <a:p>
            <a:pPr algn="ctr"/>
            <a:r>
              <a:rPr lang="en-US" sz="6600" b="1" dirty="0" smtClean="0"/>
              <a:t>It is all about the Tori Story! </a:t>
            </a:r>
            <a:endParaRPr lang="en-US" sz="66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3913" y="3186114"/>
            <a:ext cx="2723818" cy="1967202"/>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7894" y="1171575"/>
            <a:ext cx="2764631" cy="4914900"/>
          </a:xfrm>
          <a:prstGeom prst="rect">
            <a:avLst/>
          </a:prstGeom>
        </p:spPr>
      </p:pic>
    </p:spTree>
    <p:extLst>
      <p:ext uri="{BB962C8B-B14F-4D97-AF65-F5344CB8AC3E}">
        <p14:creationId xmlns:p14="http://schemas.microsoft.com/office/powerpoint/2010/main" val="32493529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0">
              <a:schemeClr val="accent1">
                <a:lumMod val="5000"/>
                <a:lumOff val="95000"/>
              </a:schemeClr>
            </a:gs>
            <a:gs pos="97000">
              <a:srgbClr val="92D050"/>
            </a:gs>
            <a:gs pos="0">
              <a:schemeClr val="bg2"/>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17298"/>
            <a:ext cx="4900613" cy="2387600"/>
          </a:xfrm>
        </p:spPr>
        <p:txBody>
          <a:bodyPr>
            <a:normAutofit fontScale="90000"/>
          </a:bodyPr>
          <a:lstStyle/>
          <a:p>
            <a:pPr algn="l"/>
            <a:r>
              <a:rPr lang="en-US" b="1" dirty="0" smtClean="0"/>
              <a:t>The</a:t>
            </a:r>
            <a:br>
              <a:rPr lang="en-US" b="1" dirty="0" smtClean="0"/>
            </a:br>
            <a:r>
              <a:rPr lang="en-US" sz="8000" b="1" i="1" dirty="0" smtClean="0"/>
              <a:t>STATE OF OUR SCHOOLS</a:t>
            </a:r>
            <a:endParaRPr lang="en-US" sz="8000" b="1" i="1" dirty="0"/>
          </a:p>
        </p:txBody>
      </p:sp>
      <p:sp>
        <p:nvSpPr>
          <p:cNvPr id="3" name="Subtitle 2"/>
          <p:cNvSpPr>
            <a:spLocks noGrp="1"/>
          </p:cNvSpPr>
          <p:nvPr>
            <p:ph type="subTitle" idx="1"/>
          </p:nvPr>
        </p:nvSpPr>
        <p:spPr>
          <a:xfrm>
            <a:off x="1246909" y="4919210"/>
            <a:ext cx="6858000" cy="545419"/>
          </a:xfrm>
          <a:solidFill>
            <a:schemeClr val="tx1"/>
          </a:solidFill>
        </p:spPr>
        <p:txBody>
          <a:bodyPr>
            <a:noAutofit/>
          </a:bodyPr>
          <a:lstStyle/>
          <a:p>
            <a:r>
              <a:rPr lang="en-US" sz="3600" dirty="0" smtClean="0">
                <a:solidFill>
                  <a:srgbClr val="FFC000"/>
                </a:solidFill>
              </a:rPr>
              <a:t>Zionsville Chamber of Commerce</a:t>
            </a:r>
            <a:endParaRPr lang="en-US" sz="3600" dirty="0">
              <a:solidFill>
                <a:srgbClr val="FFC000"/>
              </a:solidFill>
            </a:endParaRPr>
          </a:p>
        </p:txBody>
      </p:sp>
      <p:sp>
        <p:nvSpPr>
          <p:cNvPr id="4" name="TextBox 3"/>
          <p:cNvSpPr txBox="1"/>
          <p:nvPr/>
        </p:nvSpPr>
        <p:spPr>
          <a:xfrm>
            <a:off x="2057894" y="5678941"/>
            <a:ext cx="5236029" cy="584775"/>
          </a:xfrm>
          <a:prstGeom prst="rect">
            <a:avLst/>
          </a:prstGeom>
          <a:noFill/>
        </p:spPr>
        <p:txBody>
          <a:bodyPr wrap="square" rtlCol="0">
            <a:spAutoFit/>
          </a:bodyPr>
          <a:lstStyle/>
          <a:p>
            <a:pPr algn="ctr"/>
            <a:r>
              <a:rPr lang="en-US" sz="3200" b="1" i="1" dirty="0" smtClean="0"/>
              <a:t>August 22, 2017</a:t>
            </a:r>
            <a:endParaRPr lang="en-US" sz="3200" b="1" i="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4937" y="514348"/>
            <a:ext cx="3342548" cy="4073191"/>
          </a:xfrm>
          <a:prstGeom prst="rect">
            <a:avLst/>
          </a:prstGeom>
        </p:spPr>
      </p:pic>
    </p:spTree>
    <p:extLst>
      <p:ext uri="{BB962C8B-B14F-4D97-AF65-F5344CB8AC3E}">
        <p14:creationId xmlns:p14="http://schemas.microsoft.com/office/powerpoint/2010/main" val="1027665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5571</TotalTime>
  <Words>2019</Words>
  <Application>Microsoft Office PowerPoint</Application>
  <PresentationFormat>On-screen Show (4:3)</PresentationFormat>
  <Paragraphs>280</Paragraphs>
  <Slides>75</Slides>
  <Notes>26</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75</vt:i4>
      </vt:variant>
    </vt:vector>
  </HeadingPairs>
  <TitlesOfParts>
    <vt:vector size="85" baseType="lpstr">
      <vt:lpstr>Adobe Heiti Std R</vt:lpstr>
      <vt:lpstr>Arial</vt:lpstr>
      <vt:lpstr>Calibri</vt:lpstr>
      <vt:lpstr>Calibri Light</vt:lpstr>
      <vt:lpstr>Candara</vt:lpstr>
      <vt:lpstr>Gadugi</vt:lpstr>
      <vt:lpstr>Swis721 Th BT</vt:lpstr>
      <vt:lpstr>Times New Roman</vt:lpstr>
      <vt:lpstr>Wingdings 3</vt:lpstr>
      <vt:lpstr>Office Theme</vt:lpstr>
      <vt:lpstr>The STATE OF OUR SCHOOLS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2017 Scholarships </vt:lpstr>
      <vt:lpstr>PowerPoint Presentation</vt:lpstr>
      <vt:lpstr>PowerPoint Presentation</vt:lpstr>
      <vt:lpstr>PowerPoint Presentation</vt:lpstr>
      <vt:lpstr>PowerPoint Presentation</vt:lpstr>
      <vt:lpstr>28 Zionsville residents  15 Indy, Carmel, Westfield &amp; Brownsburg Average Age 44 – 68-20 years Old</vt:lpstr>
      <vt:lpstr>Thank you ZCS Maintenance Team</vt:lpstr>
      <vt:lpstr>The STATE OF OUR SCHOOLS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Napkin Talk</vt:lpstr>
      <vt:lpstr>The Napkin Talk</vt:lpstr>
      <vt:lpstr>The Napkin Talk</vt:lpstr>
      <vt:lpstr>The Napkin Talk</vt:lpstr>
      <vt:lpstr>The Napkin Talk</vt:lpstr>
      <vt:lpstr>The Napkin Talk</vt:lpstr>
      <vt:lpstr>The Napkin Talk</vt:lpstr>
      <vt:lpstr>The Napkin Talk</vt:lpstr>
      <vt:lpstr>YOU!</vt:lpstr>
      <vt:lpstr>PowerPoint Presentation</vt:lpstr>
      <vt:lpstr>The STATE OF OUR SCHOOLS</vt:lpstr>
      <vt:lpstr>2017-18 ZCS ACADEMIC PRIORITY: Student Agency and Empowerment</vt:lpstr>
      <vt:lpstr>2017-18 ZCS ACADEMIC PRIORITY: Social-Emotional Growth</vt:lpstr>
      <vt:lpstr>2017-18 ZCS ACADEMIC PRIORITY: Social-Emotional Growth</vt:lpstr>
      <vt:lpstr>Class of 2017    </vt:lpstr>
      <vt:lpstr>- 442 graduates - 297 honors - 178 GPA 4.0 - 12 National     Merit Finalists - 109 Universities </vt:lpstr>
      <vt:lpstr>PowerPoint Presentation</vt:lpstr>
      <vt:lpstr>      National Ranking </vt:lpstr>
      <vt:lpstr>National recognition for STEM </vt:lpstr>
      <vt:lpstr>National Recognition</vt:lpstr>
      <vt:lpstr>PowerPoint Presentation</vt:lpstr>
      <vt:lpstr>ZCS is one of only eleven school districts in the nation to win this seal of national recognition…</vt:lpstr>
      <vt:lpstr>National Blue Ribbon School</vt:lpstr>
      <vt:lpstr>The STATE OF OUR SCHOOLS</vt:lpstr>
      <vt:lpstr>PowerPoint Presentation</vt:lpstr>
      <vt:lpstr>PowerPoint Presentation</vt:lpstr>
      <vt:lpstr>Our opportunity zones</vt:lpstr>
      <vt:lpstr>PowerPoint Presentation</vt:lpstr>
      <vt:lpstr>PowerPoint Presentation</vt:lpstr>
      <vt:lpstr>PowerPoint Presentation</vt:lpstr>
      <vt:lpstr>The STATE OF OUR SCHOOLS</vt:lpstr>
    </vt:vector>
  </TitlesOfParts>
  <Company>Zionsville Community Schools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Slonaker</dc:creator>
  <cp:lastModifiedBy>Jane Johnson</cp:lastModifiedBy>
  <cp:revision>259</cp:revision>
  <dcterms:created xsi:type="dcterms:W3CDTF">2016-10-17T12:41:49Z</dcterms:created>
  <dcterms:modified xsi:type="dcterms:W3CDTF">2017-08-22T15:53:13Z</dcterms:modified>
</cp:coreProperties>
</file>