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4"/>
  </p:sldMasterIdLst>
  <p:notesMasterIdLst>
    <p:notesMasterId r:id="rId16"/>
  </p:notesMasterIdLst>
  <p:sldIdLst>
    <p:sldId id="256" r:id="rId5"/>
    <p:sldId id="287" r:id="rId6"/>
    <p:sldId id="279" r:id="rId7"/>
    <p:sldId id="292" r:id="rId8"/>
    <p:sldId id="293" r:id="rId9"/>
    <p:sldId id="291" r:id="rId10"/>
    <p:sldId id="288" r:id="rId11"/>
    <p:sldId id="290" r:id="rId12"/>
    <p:sldId id="278" r:id="rId13"/>
    <p:sldId id="281" r:id="rId14"/>
    <p:sldId id="283" r:id="rId15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B3CD"/>
    <a:srgbClr val="A867C5"/>
    <a:srgbClr val="987EAB"/>
    <a:srgbClr val="BC89E3"/>
    <a:srgbClr val="B063DB"/>
    <a:srgbClr val="480767"/>
    <a:srgbClr val="570092"/>
    <a:srgbClr val="652D87"/>
    <a:srgbClr val="5B287A"/>
    <a:srgbClr val="6428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85919" autoAdjust="0"/>
  </p:normalViewPr>
  <p:slideViewPr>
    <p:cSldViewPr snapToGrid="0">
      <p:cViewPr varScale="1">
        <p:scale>
          <a:sx n="88" d="100"/>
          <a:sy n="88" d="100"/>
        </p:scale>
        <p:origin x="63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ey, Brittany" userId="f09da5c4-bdb9-4966-ac43-d3a72716d183" providerId="ADAL" clId="{D8BACBC3-17DB-4342-868C-0580EF59F5EA}"/>
    <pc:docChg chg="delSld">
      <pc:chgData name="Carey, Brittany" userId="f09da5c4-bdb9-4966-ac43-d3a72716d183" providerId="ADAL" clId="{D8BACBC3-17DB-4342-868C-0580EF59F5EA}" dt="2025-02-24T14:58:04.901" v="0" actId="2696"/>
      <pc:docMkLst>
        <pc:docMk/>
      </pc:docMkLst>
      <pc:sldChg chg="del">
        <pc:chgData name="Carey, Brittany" userId="f09da5c4-bdb9-4966-ac43-d3a72716d183" providerId="ADAL" clId="{D8BACBC3-17DB-4342-868C-0580EF59F5EA}" dt="2025-02-24T14:58:04.901" v="0" actId="2696"/>
        <pc:sldMkLst>
          <pc:docMk/>
          <pc:sldMk cId="2638490325" sldId="26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8C38F4A-9BE1-4601-B92D-8EEE8A442818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99715EB-CD8A-4035-8021-1F37FE376F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688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491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96933-FE3C-A140-A751-4BC1CDC8A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41C933-5D13-63CC-0317-8D59E10858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7D310B-A1FB-A32E-127A-0667C11424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Adding 1% to the tax cap would gain us $87,593 </a:t>
            </a:r>
          </a:p>
          <a:p>
            <a:r>
              <a:rPr lang="en-US" dirty="0"/>
              <a:t>If our deficit is around 900,000, we would need to add almost 10% to the levy and require a super majority vote for approval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CA6D57-55F7-E2E6-4D07-CC2A6217D4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2571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88FFC-0A5D-61AB-9E45-F08837DE5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720A7E-4933-DDF9-4020-7C407662A0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122BC8-2836-6911-E1EC-DDBB55D86F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b="1" u="sng" dirty="0">
              <a:solidFill>
                <a:srgbClr val="000000"/>
              </a:solidFill>
              <a:latin typeface="Aptos" panose="020B0004020202020204" pitchFamily="34" charset="0"/>
              <a:ea typeface="Times New Roman" panose="02020603050405020304" pitchFamily="18" charset="0"/>
              <a:cs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FD10AB-BAEB-6019-A78D-539B3F2CA6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7487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C9548-87F6-36C1-24C7-55293EF59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B578B5-CEB2-49DD-653F-A7BC68C197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713442-AF1F-AA70-FA12-CD124B7F7B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b="1" u="sng" dirty="0">
              <a:solidFill>
                <a:srgbClr val="000000"/>
              </a:solidFill>
              <a:latin typeface="Aptos" panose="020B0004020202020204" pitchFamily="34" charset="0"/>
              <a:ea typeface="Times New Roman" panose="02020603050405020304" pitchFamily="18" charset="0"/>
              <a:cs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2A93C-FCFB-F7CB-DC19-6522D43113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0465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F402B-658B-A7AB-863F-2AC1CEAC6E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0401DC-900C-2AE8-7A11-1FC676C2E5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67B418-00CA-F2D7-9842-5BD3B56192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b="0" u="none" dirty="0">
                <a:solidFill>
                  <a:srgbClr val="000000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Gap is continuing to widen between what we are actually eligible for and what we have been receiving, cannot continue to rely on it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3A707-72C3-F1D1-EC99-8B4A684975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451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5974A-2F57-985C-2F16-30B842084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7CA74E-0EA3-43F3-8F71-253DE795B4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D693B8-ACAE-6670-4BD2-A1E4D89937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Reserves/Fund Balance – 50 ERS, 50 EBLAR, 250 unemployment/fb</a:t>
            </a:r>
          </a:p>
          <a:p>
            <a:r>
              <a:rPr lang="en-US" dirty="0"/>
              <a:t>Sales Tax total for 2024 = $1,084,627 </a:t>
            </a:r>
          </a:p>
          <a:p>
            <a:r>
              <a:rPr lang="en-US" dirty="0" err="1"/>
              <a:t>Misc</a:t>
            </a:r>
            <a:r>
              <a:rPr lang="en-US" dirty="0"/>
              <a:t> – rental, scrap, donations, interest earnings (bulk of this, rates are down)</a:t>
            </a:r>
          </a:p>
          <a:p>
            <a:pPr defTabSz="931774">
              <a:defRPr/>
            </a:pPr>
            <a:r>
              <a:rPr lang="en-US" dirty="0"/>
              <a:t>State aid + levy = about 94% total revenue  </a:t>
            </a:r>
          </a:p>
          <a:p>
            <a:endParaRPr lang="en-US" sz="1100" b="1" u="sng" dirty="0">
              <a:solidFill>
                <a:srgbClr val="000000"/>
              </a:solidFill>
              <a:latin typeface="Aptos" panose="020B0004020202020204" pitchFamily="34" charset="0"/>
              <a:ea typeface="Times New Roman" panose="02020603050405020304" pitchFamily="18" charset="0"/>
              <a:cs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113D2B-B403-541D-ECD5-277DE9157C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7062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C9A95-FA12-48BA-CB70-3A8E28136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441F16-C51C-1406-D6A2-03D80BE85F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253E92-5386-DC58-C786-D79833D61F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b="0" u="none" dirty="0">
                <a:solidFill>
                  <a:srgbClr val="000000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6.44% increase year to year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2FD3D0-B262-7949-4CE3-3A160B80B6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8196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4AA9C-19D6-313B-65D5-4E5F8A495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7765FE-B43D-82DB-77BB-E55FE05F6E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CD3D36-8AC2-F43C-3E44-814195B052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 b="1" u="sng" dirty="0">
              <a:solidFill>
                <a:srgbClr val="000000"/>
              </a:solidFill>
              <a:latin typeface="Aptos" panose="020B0004020202020204" pitchFamily="34" charset="0"/>
              <a:ea typeface="Times New Roman" panose="02020603050405020304" pitchFamily="18" charset="0"/>
              <a:cs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D16A04-D5C6-6B7A-4E5D-1C9B6A7733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7151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D3691-C23F-DD84-F515-BF7426E1A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9EEBB1-B00C-B852-205D-7C39FDBAFB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D5AE27-6D49-32F7-9BDF-9F8067FCCC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Replacing </a:t>
            </a:r>
            <a:r>
              <a:rPr lang="en-US" sz="18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both Conventional 2017 IC Model buses Bus #188 106,462 miles and bus #189 105,988 miles</a:t>
            </a:r>
          </a:p>
          <a:p>
            <a:r>
              <a:rPr lang="en-US" sz="1800" dirty="0">
                <a:latin typeface="Aptos" panose="020B0004020202020204" pitchFamily="34" charset="0"/>
              </a:rPr>
              <a:t>Trade-in approximately 5,000/each</a:t>
            </a:r>
            <a:endParaRPr lang="en-US" dirty="0"/>
          </a:p>
          <a:p>
            <a:r>
              <a:rPr lang="en-US" dirty="0"/>
              <a:t>Bond would be issued for the purchase price, less any trades </a:t>
            </a:r>
          </a:p>
          <a:p>
            <a:r>
              <a:rPr lang="en-US" dirty="0"/>
              <a:t>As the electric bus mandate currently stands, no diesel buses can be purchased by school districts and receive aid on them</a:t>
            </a:r>
          </a:p>
          <a:p>
            <a:r>
              <a:rPr lang="en-US" dirty="0"/>
              <a:t>Transportation aid ratio: 0.65%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AAEB7B-58BD-6044-D829-7E84C54647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7419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8CCCF-D2EE-6239-74F5-96F1767C3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5332BE-870B-E549-12D4-958BCA2BA9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4977C8-CCF5-5E47-2D0C-E04A332081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0DD174-CC1C-D6D0-8B90-541AB123DB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3126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F5A31-9A01-BB7C-F505-EA1EFAAC51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EAB7EA-481C-A468-40E2-2477863D28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2F9813-3F46-9A22-65FE-13EB3835AA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BOE candidates need at least 25 signatures from qualified voters in the District, must be handed in to District Clerk no later than 30 days prior to the election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AC3987-2220-4F51-A684-6C77B5552A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9715EB-CD8A-4035-8021-1F37FE376FD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034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094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807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552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251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719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782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94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676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321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216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FEEA6-535A-4ED8-9FFA-B4D8DAA615C7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721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FEEA6-535A-4ED8-9FFA-B4D8DAA615C7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D9020A-C3F2-4674-ADBE-CB79E8A586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622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ACF1E1D-5C5C-1855-CD4B-0F0164757086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40C2D8-104D-43BF-A798-DA3DD5F0F844}"/>
              </a:ext>
            </a:extLst>
          </p:cNvPr>
          <p:cNvSpPr txBox="1"/>
          <p:nvPr/>
        </p:nvSpPr>
        <p:spPr>
          <a:xfrm>
            <a:off x="1203485" y="1120676"/>
            <a:ext cx="978502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Century Gothic" panose="020B0502020202020204" pitchFamily="34" charset="0"/>
              </a:rPr>
              <a:t>Holland Central </a:t>
            </a:r>
          </a:p>
          <a:p>
            <a:pPr algn="ctr"/>
            <a:r>
              <a:rPr lang="en-US" sz="7200" dirty="0">
                <a:latin typeface="Century Gothic" panose="020B0502020202020204" pitchFamily="34" charset="0"/>
              </a:rPr>
              <a:t>School District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E90992-2A7B-2E0E-FB2A-032D518C8792}"/>
              </a:ext>
            </a:extLst>
          </p:cNvPr>
          <p:cNvSpPr txBox="1"/>
          <p:nvPr/>
        </p:nvSpPr>
        <p:spPr>
          <a:xfrm>
            <a:off x="2576659" y="3608103"/>
            <a:ext cx="7038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entury Gothic" panose="020B0502020202020204" pitchFamily="34" charset="0"/>
              </a:rPr>
              <a:t>2025-2026 BUDGET PRESENTATION</a:t>
            </a: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43397F36-5E51-028E-DBB9-B4C1C25DE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92545C8-2AC6-F3B6-E103-6EB8B4488940}"/>
              </a:ext>
            </a:extLst>
          </p:cNvPr>
          <p:cNvCxnSpPr>
            <a:cxnSpLocks/>
          </p:cNvCxnSpPr>
          <p:nvPr/>
        </p:nvCxnSpPr>
        <p:spPr>
          <a:xfrm>
            <a:off x="3474279" y="4195556"/>
            <a:ext cx="5087792" cy="0"/>
          </a:xfrm>
          <a:prstGeom prst="line">
            <a:avLst/>
          </a:prstGeom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122C459C-B941-1D76-A8F3-DEB905F4B273}"/>
              </a:ext>
            </a:extLst>
          </p:cNvPr>
          <p:cNvSpPr txBox="1"/>
          <p:nvPr/>
        </p:nvSpPr>
        <p:spPr>
          <a:xfrm>
            <a:off x="397496" y="5737324"/>
            <a:ext cx="41428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Century Gothic" panose="020B0502020202020204" pitchFamily="34" charset="0"/>
              </a:rPr>
              <a:t>#2</a:t>
            </a:r>
          </a:p>
          <a:p>
            <a:r>
              <a:rPr lang="en-US" dirty="0">
                <a:latin typeface="Century Gothic" panose="020B0502020202020204" pitchFamily="34" charset="0"/>
              </a:rPr>
              <a:t>February 24</a:t>
            </a:r>
            <a:r>
              <a:rPr lang="en-US" sz="1800" dirty="0">
                <a:latin typeface="Century Gothic" panose="020B0502020202020204" pitchFamily="34" charset="0"/>
              </a:rPr>
              <a:t>, 2025</a:t>
            </a:r>
          </a:p>
        </p:txBody>
      </p:sp>
    </p:spTree>
    <p:extLst>
      <p:ext uri="{BB962C8B-B14F-4D97-AF65-F5344CB8AC3E}">
        <p14:creationId xmlns:p14="http://schemas.microsoft.com/office/powerpoint/2010/main" val="3044490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66441-F2AB-2F2E-4879-D01218314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0E00FAB-8923-D454-3CB6-B5B780D9FCD9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B9E552-3FA3-B828-6741-0FBC0DD34B97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0288C4FF-8584-174B-30BF-65E4D885D45C}"/>
              </a:ext>
            </a:extLst>
          </p:cNvPr>
          <p:cNvSpPr/>
          <p:nvPr/>
        </p:nvSpPr>
        <p:spPr>
          <a:xfrm>
            <a:off x="603115" y="564204"/>
            <a:ext cx="7431932" cy="5933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BDA9F6-A679-19D6-124E-9D13F0CDE4DA}"/>
              </a:ext>
            </a:extLst>
          </p:cNvPr>
          <p:cNvSpPr txBox="1"/>
          <p:nvPr/>
        </p:nvSpPr>
        <p:spPr>
          <a:xfrm>
            <a:off x="694574" y="567563"/>
            <a:ext cx="699933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Tax Levy 2025-26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1E713F-73AC-D794-8571-86270143E5AC}"/>
              </a:ext>
            </a:extLst>
          </p:cNvPr>
          <p:cNvCxnSpPr>
            <a:cxnSpLocks/>
          </p:cNvCxnSpPr>
          <p:nvPr/>
        </p:nvCxnSpPr>
        <p:spPr>
          <a:xfrm>
            <a:off x="603115" y="1403970"/>
            <a:ext cx="8093413" cy="0"/>
          </a:xfrm>
          <a:prstGeom prst="line">
            <a:avLst/>
          </a:prstGeom>
          <a:ln w="1905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CE733F0-971E-F040-7CEA-B9E5691C9E72}"/>
              </a:ext>
            </a:extLst>
          </p:cNvPr>
          <p:cNvSpPr txBox="1"/>
          <p:nvPr/>
        </p:nvSpPr>
        <p:spPr>
          <a:xfrm>
            <a:off x="603115" y="1545789"/>
            <a:ext cx="403819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dirty="0"/>
              <a:t> </a:t>
            </a:r>
            <a:r>
              <a:rPr lang="en-US" sz="2200" b="1" dirty="0"/>
              <a:t>Tax Levy</a:t>
            </a:r>
            <a:r>
              <a:rPr lang="en-US" sz="2200" dirty="0"/>
              <a:t>: $9,021,461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b="1" dirty="0"/>
              <a:t>Increase % from 24-25: </a:t>
            </a:r>
            <a:r>
              <a:rPr lang="en-US" sz="2200" dirty="0"/>
              <a:t>2.99%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b="1" dirty="0"/>
              <a:t> Increase $ from 24-25</a:t>
            </a:r>
            <a:r>
              <a:rPr lang="en-US" sz="2200" dirty="0"/>
              <a:t>: $262,115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200" dirty="0"/>
              <a:t>Does </a:t>
            </a:r>
            <a:r>
              <a:rPr lang="en-US" sz="2200" b="1" dirty="0"/>
              <a:t>NOT</a:t>
            </a:r>
            <a:r>
              <a:rPr lang="en-US" sz="2200" dirty="0"/>
              <a:t> require supermajority vote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3AC82E-A526-D575-A975-F4E3685A5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533" y="1493365"/>
            <a:ext cx="6744742" cy="466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069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48DC64-70E6-49DB-99E3-80903E677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9B88FFF-E7BF-F898-8537-D08D960644D2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26BF5F1C-7619-8525-C1F5-A543096CD3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05E0A51-E893-961E-0732-9270760D0674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054C11FB-4D23-CAF1-2091-D00AAFC9DF2D}"/>
              </a:ext>
            </a:extLst>
          </p:cNvPr>
          <p:cNvSpPr/>
          <p:nvPr/>
        </p:nvSpPr>
        <p:spPr>
          <a:xfrm>
            <a:off x="603115" y="564204"/>
            <a:ext cx="6974732" cy="10505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696075-2D71-2C40-9C20-F2C90DCDDAA1}"/>
              </a:ext>
            </a:extLst>
          </p:cNvPr>
          <p:cNvSpPr txBox="1"/>
          <p:nvPr/>
        </p:nvSpPr>
        <p:spPr>
          <a:xfrm>
            <a:off x="724427" y="735554"/>
            <a:ext cx="63962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Foundation Aid Update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BAC87C-0206-C725-8B3E-73C46F5AA03E}"/>
              </a:ext>
            </a:extLst>
          </p:cNvPr>
          <p:cNvSpPr txBox="1"/>
          <p:nvPr/>
        </p:nvSpPr>
        <p:spPr>
          <a:xfrm>
            <a:off x="724426" y="1937657"/>
            <a:ext cx="1037900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Symbol" panose="05050102010706020507" pitchFamily="18" charset="2"/>
              </a:rPr>
              <a:t>·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    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Adds a </a:t>
            </a: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2% minimum increase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for each school district for SY 2025-26</a:t>
            </a:r>
            <a:r>
              <a:rPr lang="en-US" dirty="0"/>
              <a:t> (</a:t>
            </a:r>
            <a:r>
              <a:rPr lang="en-US" b="1" dirty="0"/>
              <a:t>$146,971</a:t>
            </a:r>
            <a:r>
              <a:rPr lang="en-US" dirty="0"/>
              <a:t>)</a:t>
            </a:r>
          </a:p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Symbol" panose="05050102010706020507" pitchFamily="18" charset="2"/>
              </a:rPr>
              <a:t>·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    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Modifies components of the Foundation Aid formula to implement the following Foundation Aid     	Study recommendations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Symbol" panose="05050102010706020507" pitchFamily="18" charset="2"/>
              </a:rPr>
              <a:t>:</a:t>
            </a:r>
            <a:r>
              <a:rPr lang="en-US" dirty="0"/>
              <a:t> </a:t>
            </a:r>
          </a:p>
          <a:p>
            <a:r>
              <a:rPr lang="en-US" dirty="0"/>
              <a:t>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o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Replace FRPL counts with </a:t>
            </a: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Economically Disadvantage Data</a:t>
            </a:r>
            <a:r>
              <a:rPr lang="en-US" dirty="0"/>
              <a:t> </a:t>
            </a:r>
          </a:p>
          <a:p>
            <a:r>
              <a:rPr lang="en-US" dirty="0"/>
              <a:t>		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o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Replace Census 2000 poverty counts with the most recent 3-years average </a:t>
            </a: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of SAIPE Data.</a:t>
            </a:r>
            <a:r>
              <a:rPr lang="en-US" dirty="0"/>
              <a:t> </a:t>
            </a:r>
          </a:p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Symbol" panose="05050102010706020507" pitchFamily="18" charset="2"/>
              </a:rPr>
              <a:t>·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      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Amends one of the "greater of" components of the FASSR two tier calculation to </a:t>
            </a: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(1-FACWR x .628)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	   from (1-FACWR x .64).</a:t>
            </a:r>
            <a:r>
              <a:rPr lang="en-US" dirty="0"/>
              <a:t> </a:t>
            </a:r>
          </a:p>
          <a:p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Symbol" panose="05050102010706020507" pitchFamily="18" charset="2"/>
              </a:rPr>
              <a:t>·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      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Redefines the State Sharing Ratio, increasing the ceiling (from 0.91 to 0.93) on Foundation Aid                   	   calculations for lowest wealth schools.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75621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9FF261-E9E8-E0D9-0C36-20E29B0AB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2B0EA95-253F-196D-6B8D-0400BBE58AC0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727404-870B-8F3A-ECFF-C151E51D92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0314" y="464797"/>
            <a:ext cx="8093841" cy="5976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478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8AB56-34F9-A350-2F32-25F1568E9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D80FF8E-3D31-5DE8-E829-2E1E5CF17D36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D3D96B4B-9EF6-B7B0-BE29-0BA040686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612" y="417136"/>
            <a:ext cx="9928773" cy="5972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050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9EB52-8668-1DB7-2F3A-873FF810B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9CBAD31-7B8A-E452-8933-2799F7AF318F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978ABA40-96B3-B550-9292-7397A95D4F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8B6D892-F354-780A-E43E-66DBEAEC34BB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BD87E2C1-1275-BD8C-1092-72E89EB6536E}"/>
              </a:ext>
            </a:extLst>
          </p:cNvPr>
          <p:cNvSpPr/>
          <p:nvPr/>
        </p:nvSpPr>
        <p:spPr>
          <a:xfrm>
            <a:off x="603115" y="564204"/>
            <a:ext cx="6974732" cy="10505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EB4D49-8815-6276-26A3-5985F17B5D43}"/>
              </a:ext>
            </a:extLst>
          </p:cNvPr>
          <p:cNvSpPr txBox="1"/>
          <p:nvPr/>
        </p:nvSpPr>
        <p:spPr>
          <a:xfrm>
            <a:off x="724427" y="735554"/>
            <a:ext cx="63962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Draft 25-26 Revenues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B9C0BAE1-C9E1-25E4-5D54-9D4568EE77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266060"/>
              </p:ext>
            </p:extLst>
          </p:nvPr>
        </p:nvGraphicFramePr>
        <p:xfrm>
          <a:off x="2153153" y="2018561"/>
          <a:ext cx="7885691" cy="3886704"/>
        </p:xfrm>
        <a:graphic>
          <a:graphicData uri="http://schemas.openxmlformats.org/drawingml/2006/table">
            <a:tbl>
              <a:tblPr/>
              <a:tblGrid>
                <a:gridCol w="2135254">
                  <a:extLst>
                    <a:ext uri="{9D8B030D-6E8A-4147-A177-3AD203B41FA5}">
                      <a16:colId xmlns:a16="http://schemas.microsoft.com/office/drawing/2014/main" val="214693865"/>
                    </a:ext>
                  </a:extLst>
                </a:gridCol>
                <a:gridCol w="2025467">
                  <a:extLst>
                    <a:ext uri="{9D8B030D-6E8A-4147-A177-3AD203B41FA5}">
                      <a16:colId xmlns:a16="http://schemas.microsoft.com/office/drawing/2014/main" val="702334703"/>
                    </a:ext>
                  </a:extLst>
                </a:gridCol>
                <a:gridCol w="1862485">
                  <a:extLst>
                    <a:ext uri="{9D8B030D-6E8A-4147-A177-3AD203B41FA5}">
                      <a16:colId xmlns:a16="http://schemas.microsoft.com/office/drawing/2014/main" val="490813795"/>
                    </a:ext>
                  </a:extLst>
                </a:gridCol>
                <a:gridCol w="1862485">
                  <a:extLst>
                    <a:ext uri="{9D8B030D-6E8A-4147-A177-3AD203B41FA5}">
                      <a16:colId xmlns:a16="http://schemas.microsoft.com/office/drawing/2014/main" val="2023967275"/>
                    </a:ext>
                  </a:extLst>
                </a:gridCol>
              </a:tblGrid>
              <a:tr h="52586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0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2024-2025</a:t>
                      </a:r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2025-2026 </a:t>
                      </a:r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</a:rPr>
                        <a:t>$ Change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5336040"/>
                  </a:ext>
                </a:extLst>
              </a:tr>
              <a:tr h="577872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Interfund Transfers &amp; Appropriated Fund Balance</a:t>
                      </a:r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$663,296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$350,000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($313,296)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9642145"/>
                  </a:ext>
                </a:extLst>
              </a:tr>
              <a:tr h="52586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Misc. Revenues</a:t>
                      </a:r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$465,240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$586,830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$121,590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07134"/>
                  </a:ext>
                </a:extLst>
              </a:tr>
              <a:tr h="52586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Property Tax Levy</a:t>
                      </a:r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$8,759,346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$9,021,461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$262,115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119046"/>
                  </a:ext>
                </a:extLst>
              </a:tr>
              <a:tr h="52586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Sales Tax</a:t>
                      </a:r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$1,150,000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$1,020,000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($130,000)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923186"/>
                  </a:ext>
                </a:extLst>
              </a:tr>
              <a:tr h="52586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State Aid</a:t>
                      </a:r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($11,614,565)</a:t>
                      </a:r>
                    </a:p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$11,371,399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$11,279,287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($92,112)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5027958"/>
                  </a:ext>
                </a:extLst>
              </a:tr>
              <a:tr h="52586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Total </a:t>
                      </a:r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effectLst/>
                          <a:latin typeface="+mn-lt"/>
                        </a:rPr>
                        <a:t>$22,652,447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effectLst/>
                          <a:latin typeface="+mn-lt"/>
                        </a:rPr>
                        <a:t>$22,257,578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effectLst/>
                          <a:latin typeface="+mn-lt"/>
                        </a:rPr>
                        <a:t>($394,869)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0300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7643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7C777-7B51-60C5-81F6-B07DDD524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45E44B4-A424-94B6-0E67-8F18E27E302B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A5196912-CE5D-5530-364D-D6921CF4DE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32940E5-8C85-C300-C472-4DD9BD27ECCA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311D5393-E3E3-6DA4-CC8A-8F9E8818ADA5}"/>
              </a:ext>
            </a:extLst>
          </p:cNvPr>
          <p:cNvSpPr/>
          <p:nvPr/>
        </p:nvSpPr>
        <p:spPr>
          <a:xfrm>
            <a:off x="603115" y="564204"/>
            <a:ext cx="6974732" cy="10505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E04D29-A85B-4F6F-CF26-AB78EE335220}"/>
              </a:ext>
            </a:extLst>
          </p:cNvPr>
          <p:cNvSpPr txBox="1"/>
          <p:nvPr/>
        </p:nvSpPr>
        <p:spPr>
          <a:xfrm>
            <a:off x="724427" y="735554"/>
            <a:ext cx="63962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Draft 25-26 Expenditures 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1DBE0A94-2A5A-E3FA-1774-E2C0F13A78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5745255"/>
              </p:ext>
            </p:extLst>
          </p:nvPr>
        </p:nvGraphicFramePr>
        <p:xfrm>
          <a:off x="2153153" y="2018561"/>
          <a:ext cx="7885691" cy="3733056"/>
        </p:xfrm>
        <a:graphic>
          <a:graphicData uri="http://schemas.openxmlformats.org/drawingml/2006/table">
            <a:tbl>
              <a:tblPr/>
              <a:tblGrid>
                <a:gridCol w="2135254">
                  <a:extLst>
                    <a:ext uri="{9D8B030D-6E8A-4147-A177-3AD203B41FA5}">
                      <a16:colId xmlns:a16="http://schemas.microsoft.com/office/drawing/2014/main" val="214693865"/>
                    </a:ext>
                  </a:extLst>
                </a:gridCol>
                <a:gridCol w="2025467">
                  <a:extLst>
                    <a:ext uri="{9D8B030D-6E8A-4147-A177-3AD203B41FA5}">
                      <a16:colId xmlns:a16="http://schemas.microsoft.com/office/drawing/2014/main" val="702334703"/>
                    </a:ext>
                  </a:extLst>
                </a:gridCol>
                <a:gridCol w="1862485">
                  <a:extLst>
                    <a:ext uri="{9D8B030D-6E8A-4147-A177-3AD203B41FA5}">
                      <a16:colId xmlns:a16="http://schemas.microsoft.com/office/drawing/2014/main" val="490813795"/>
                    </a:ext>
                  </a:extLst>
                </a:gridCol>
                <a:gridCol w="1862485">
                  <a:extLst>
                    <a:ext uri="{9D8B030D-6E8A-4147-A177-3AD203B41FA5}">
                      <a16:colId xmlns:a16="http://schemas.microsoft.com/office/drawing/2014/main" val="2023967275"/>
                    </a:ext>
                  </a:extLst>
                </a:gridCol>
              </a:tblGrid>
              <a:tr h="52586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0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2024-2025</a:t>
                      </a:r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Draft 2025-2026 </a:t>
                      </a:r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</a:rPr>
                        <a:t>$ Change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5336040"/>
                  </a:ext>
                </a:extLst>
              </a:tr>
              <a:tr h="577872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General Support</a:t>
                      </a:r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</a:pPr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$2,960,696​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$3,146,104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$185,408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9642145"/>
                  </a:ext>
                </a:extLst>
              </a:tr>
              <a:tr h="52586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Instructional </a:t>
                      </a:r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</a:pPr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$11,730,080​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$12,241,118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$511,038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07134"/>
                  </a:ext>
                </a:extLst>
              </a:tr>
              <a:tr h="52586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Transportation </a:t>
                      </a:r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</a:pPr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$1,119,849​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$1,160,903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$41,054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119046"/>
                  </a:ext>
                </a:extLst>
              </a:tr>
              <a:tr h="52586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Employee Benefits </a:t>
                      </a:r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</a:pPr>
                      <a:r>
                        <a:rPr lang="en-US" sz="1200" b="0" i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$4,596,100​</a:t>
                      </a:r>
                      <a:endParaRPr lang="en-US" b="0" i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$5,110,293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$514,193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9923186"/>
                  </a:ext>
                </a:extLst>
              </a:tr>
              <a:tr h="52586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Debt Service </a:t>
                      </a:r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1275"/>
                        </a:lnSpc>
                      </a:pPr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$2,245,722​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$2,454,421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BFD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effectLst/>
                          <a:latin typeface="+mn-lt"/>
                        </a:rPr>
                        <a:t>$208,699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B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5027958"/>
                  </a:ext>
                </a:extLst>
              </a:tr>
              <a:tr h="525864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400" b="1" i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Total </a:t>
                      </a:r>
                      <a:endParaRPr lang="en-US" sz="1400" b="1" i="0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5FA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dirty="0">
                          <a:effectLst/>
                          <a:latin typeface="+mn-lt"/>
                        </a:rPr>
                        <a:t>$22,652,447</a:t>
                      </a:r>
                    </a:p>
                    <a:p>
                      <a:pPr algn="ctr" rtl="0" fontAlgn="base"/>
                      <a:endParaRPr lang="en-US" sz="1200" b="1" i="0" dirty="0">
                        <a:effectLst/>
                        <a:latin typeface="+mn-lt"/>
                      </a:endParaRP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effectLst/>
                          <a:latin typeface="+mn-lt"/>
                        </a:rPr>
                        <a:t>$24,112,840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effectLst/>
                          <a:latin typeface="+mn-lt"/>
                        </a:rPr>
                        <a:t>$1,460,393</a:t>
                      </a:r>
                    </a:p>
                  </a:txBody>
                  <a:tcPr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0300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7712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E8F3D-FBEF-0173-5141-7F2589657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1748469-0A6F-46EB-23FD-E75E62740FF3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FD7A4DDD-AA33-01B7-EE5A-CE66C6BB41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D36EFDC-D689-92E4-A929-99A7740485EF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47E2B926-9532-6A3A-8DBC-0CD77816D3C3}"/>
              </a:ext>
            </a:extLst>
          </p:cNvPr>
          <p:cNvSpPr/>
          <p:nvPr/>
        </p:nvSpPr>
        <p:spPr>
          <a:xfrm>
            <a:off x="603115" y="564204"/>
            <a:ext cx="6974732" cy="10505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AA6E38-CA48-99F8-372D-E1F7D97A3726}"/>
              </a:ext>
            </a:extLst>
          </p:cNvPr>
          <p:cNvSpPr txBox="1"/>
          <p:nvPr/>
        </p:nvSpPr>
        <p:spPr>
          <a:xfrm>
            <a:off x="724427" y="735554"/>
            <a:ext cx="6396220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100" b="1" dirty="0">
                <a:solidFill>
                  <a:schemeClr val="bg1"/>
                </a:solidFill>
              </a:rPr>
              <a:t>Current Budget Gap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44842D-1F80-AB80-2DC6-390B78CE5921}"/>
              </a:ext>
            </a:extLst>
          </p:cNvPr>
          <p:cNvSpPr txBox="1"/>
          <p:nvPr/>
        </p:nvSpPr>
        <p:spPr>
          <a:xfrm>
            <a:off x="724427" y="1831265"/>
            <a:ext cx="9551687" cy="2556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en-US" sz="2800" dirty="0"/>
              <a:t>Total Revenues							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$</a:t>
            </a:r>
            <a:r>
              <a:rPr lang="en-US" sz="2800" b="1" i="0" dirty="0">
                <a:solidFill>
                  <a:schemeClr val="accent6">
                    <a:lumMod val="75000"/>
                  </a:schemeClr>
                </a:solidFill>
                <a:effectLst/>
                <a:latin typeface="+mn-lt"/>
              </a:rPr>
              <a:t>22,257,578</a:t>
            </a:r>
          </a:p>
          <a:p>
            <a:pPr marL="285750" indent="-285750">
              <a:lnSpc>
                <a:spcPct val="200000"/>
              </a:lnSpc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en-US" sz="2800" dirty="0"/>
              <a:t>Current Total Expenditures			</a:t>
            </a:r>
            <a:r>
              <a:rPr lang="en-US" sz="2800" dirty="0">
                <a:solidFill>
                  <a:srgbClr val="C00000"/>
                </a:solidFill>
              </a:rPr>
              <a:t>$</a:t>
            </a:r>
            <a:r>
              <a:rPr lang="en-US" sz="2800" b="1" i="0" dirty="0">
                <a:solidFill>
                  <a:srgbClr val="C00000"/>
                </a:solidFill>
                <a:effectLst/>
                <a:latin typeface="+mn-lt"/>
              </a:rPr>
              <a:t>24,112,840</a:t>
            </a:r>
          </a:p>
          <a:p>
            <a:pPr marL="285750" indent="-285750">
              <a:lnSpc>
                <a:spcPct val="200000"/>
              </a:lnSpc>
              <a:buBlip>
                <a:blip r:embed="rId4"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</a:pPr>
            <a:r>
              <a:rPr lang="en-US" sz="2800" dirty="0"/>
              <a:t>Current Budget Gap						</a:t>
            </a:r>
            <a:r>
              <a:rPr lang="en-US" sz="2800" b="1" dirty="0">
                <a:solidFill>
                  <a:srgbClr val="C00000"/>
                </a:solidFill>
              </a:rPr>
              <a:t>$1,855,262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486085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093F8-472E-07AC-8ADC-2C2DEC6D8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1589572-AFA9-233A-9EAF-87797CE8185F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840F043C-BB19-97C4-43DB-BCF72CA17C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A76F634-2225-E8D0-13D8-167F0D2284C3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A43B67D1-B84E-5B1C-1A8B-8D167279822F}"/>
              </a:ext>
            </a:extLst>
          </p:cNvPr>
          <p:cNvSpPr/>
          <p:nvPr/>
        </p:nvSpPr>
        <p:spPr>
          <a:xfrm>
            <a:off x="603114" y="564204"/>
            <a:ext cx="8073957" cy="10505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1B814E-2F41-D621-AEEE-96E79B71C4FD}"/>
              </a:ext>
            </a:extLst>
          </p:cNvPr>
          <p:cNvSpPr txBox="1"/>
          <p:nvPr/>
        </p:nvSpPr>
        <p:spPr>
          <a:xfrm>
            <a:off x="724426" y="735554"/>
            <a:ext cx="7787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Vehicle Proposition - $363,043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FC95AE-BCE6-43B3-B217-AC8ABF358913}"/>
              </a:ext>
            </a:extLst>
          </p:cNvPr>
          <p:cNvSpPr txBox="1"/>
          <p:nvPr/>
        </p:nvSpPr>
        <p:spPr>
          <a:xfrm>
            <a:off x="724426" y="1974715"/>
            <a:ext cx="9653111" cy="2496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 Diesel Type C, 64 Pupil Front-Engine Bus				$181,521.27</a:t>
            </a: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 Diesel Type C, 64 Pupil Front-Engine Bus 				$181,521.27</a:t>
            </a:r>
          </a:p>
          <a:p>
            <a:pPr>
              <a:lnSpc>
                <a:spcPct val="200000"/>
              </a:lnSpc>
            </a:pPr>
            <a:r>
              <a:rPr lang="en-US" sz="3500" b="1" dirty="0"/>
              <a:t>		Total Vehicle Proposition			$363,043</a:t>
            </a:r>
          </a:p>
        </p:txBody>
      </p:sp>
    </p:spTree>
    <p:extLst>
      <p:ext uri="{BB962C8B-B14F-4D97-AF65-F5344CB8AC3E}">
        <p14:creationId xmlns:p14="http://schemas.microsoft.com/office/powerpoint/2010/main" val="897861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BED16-FCCF-CBFE-4441-09B357972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5DE9870-E4B8-716D-7792-0AB3AC1D1143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53B909AD-E1A6-81F7-99A4-5170FB4D3B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101D555-A779-5427-A3C2-E811962ECC45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EAFDD418-9EDA-7739-851A-7A45EA5CD1FD}"/>
              </a:ext>
            </a:extLst>
          </p:cNvPr>
          <p:cNvSpPr/>
          <p:nvPr/>
        </p:nvSpPr>
        <p:spPr>
          <a:xfrm>
            <a:off x="603115" y="564204"/>
            <a:ext cx="6974732" cy="10505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07B6B1-C790-9EE7-1468-249AD3015430}"/>
              </a:ext>
            </a:extLst>
          </p:cNvPr>
          <p:cNvSpPr txBox="1"/>
          <p:nvPr/>
        </p:nvSpPr>
        <p:spPr>
          <a:xfrm>
            <a:off x="724426" y="735554"/>
            <a:ext cx="66778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Next Steps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E5486E-DC23-B322-F23A-22D4D410751A}"/>
              </a:ext>
            </a:extLst>
          </p:cNvPr>
          <p:cNvSpPr txBox="1"/>
          <p:nvPr/>
        </p:nvSpPr>
        <p:spPr>
          <a:xfrm>
            <a:off x="603115" y="1955418"/>
            <a:ext cx="8627971" cy="335906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Finalize Expenditures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Finalize amount of fund balance and/or reserves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Second Draft of 25-26 Budget – March 2025 (Audit Committee)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Third Draft of 25-26 – March 2025 BOE Meeting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Adoption of 25-26 Budget – April 2025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72543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9A5C8-925C-EB12-10C6-0ED47DD4E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0BD7012-55D7-15F1-6CD4-BF6DC6ADC96D}"/>
              </a:ext>
            </a:extLst>
          </p:cNvPr>
          <p:cNvSpPr/>
          <p:nvPr/>
        </p:nvSpPr>
        <p:spPr>
          <a:xfrm>
            <a:off x="397496" y="417136"/>
            <a:ext cx="11397007" cy="6023728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70092"/>
              </a:solidFill>
            </a:endParaRPr>
          </a:p>
        </p:txBody>
      </p:sp>
      <p:pic>
        <p:nvPicPr>
          <p:cNvPr id="15" name="Picture 14" descr="A purple letter h with yellow text&#10;&#10;Description automatically generated">
            <a:extLst>
              <a:ext uri="{FF2B5EF4-FFF2-40B4-BE49-F238E27FC236}">
                <a16:creationId xmlns:a16="http://schemas.microsoft.com/office/drawing/2014/main" id="{97861CD3-6CEF-8C74-B876-6B5DD17522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537" y="4945093"/>
            <a:ext cx="1669121" cy="1613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A2706C6-01D2-0859-B8DB-C7D10F4BAD56}"/>
              </a:ext>
            </a:extLst>
          </p:cNvPr>
          <p:cNvSpPr txBox="1"/>
          <p:nvPr/>
        </p:nvSpPr>
        <p:spPr>
          <a:xfrm>
            <a:off x="821703" y="904831"/>
            <a:ext cx="10875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PRESENTATION OVERVIEW</a:t>
            </a:r>
          </a:p>
        </p:txBody>
      </p:sp>
      <p:sp>
        <p:nvSpPr>
          <p:cNvPr id="3" name="Rectangle: Single Corner Snipped 2">
            <a:extLst>
              <a:ext uri="{FF2B5EF4-FFF2-40B4-BE49-F238E27FC236}">
                <a16:creationId xmlns:a16="http://schemas.microsoft.com/office/drawing/2014/main" id="{D0097887-41B3-4CBD-6A00-CA32ABD7610C}"/>
              </a:ext>
            </a:extLst>
          </p:cNvPr>
          <p:cNvSpPr/>
          <p:nvPr/>
        </p:nvSpPr>
        <p:spPr>
          <a:xfrm>
            <a:off x="603115" y="564204"/>
            <a:ext cx="6974732" cy="1050587"/>
          </a:xfrm>
          <a:prstGeom prst="snip1Rect">
            <a:avLst/>
          </a:prstGeom>
          <a:solidFill>
            <a:srgbClr val="4807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36450B-AD05-471B-8EB5-4A9123CB4CE9}"/>
              </a:ext>
            </a:extLst>
          </p:cNvPr>
          <p:cNvSpPr txBox="1"/>
          <p:nvPr/>
        </p:nvSpPr>
        <p:spPr>
          <a:xfrm>
            <a:off x="724426" y="735554"/>
            <a:ext cx="66778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Budget Vote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8BDA83-E32B-ACDD-CE42-42033DB62059}"/>
              </a:ext>
            </a:extLst>
          </p:cNvPr>
          <p:cNvSpPr txBox="1"/>
          <p:nvPr/>
        </p:nvSpPr>
        <p:spPr>
          <a:xfrm>
            <a:off x="2443249" y="2102486"/>
            <a:ext cx="7305499" cy="30469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u="sng" dirty="0"/>
              <a:t>Budget Hearing</a:t>
            </a:r>
          </a:p>
          <a:p>
            <a:r>
              <a:rPr lang="en-US" sz="2400" dirty="0"/>
              <a:t>6:00pm May 6, 2025				HS Library</a:t>
            </a:r>
          </a:p>
          <a:p>
            <a:endParaRPr lang="en-US" sz="2400" dirty="0"/>
          </a:p>
          <a:p>
            <a:r>
              <a:rPr lang="en-US" sz="2400" b="1" u="sng" dirty="0"/>
              <a:t>Budget Vote</a:t>
            </a:r>
          </a:p>
          <a:p>
            <a:r>
              <a:rPr lang="en-US" sz="2400" dirty="0"/>
              <a:t>7:00am – 8:00pm May 20, 2025	Community Center</a:t>
            </a:r>
          </a:p>
          <a:p>
            <a:endParaRPr lang="en-US" sz="2400" dirty="0"/>
          </a:p>
          <a:p>
            <a:r>
              <a:rPr lang="en-US" sz="2400" b="1" u="sng" dirty="0"/>
              <a:t>Board of Education Seat</a:t>
            </a:r>
          </a:p>
          <a:p>
            <a:r>
              <a:rPr lang="en-US" sz="2400" dirty="0"/>
              <a:t>One member for the BOE for 5-year term to end in 2030</a:t>
            </a:r>
          </a:p>
        </p:txBody>
      </p:sp>
    </p:spTree>
    <p:extLst>
      <p:ext uri="{BB962C8B-B14F-4D97-AF65-F5344CB8AC3E}">
        <p14:creationId xmlns:p14="http://schemas.microsoft.com/office/powerpoint/2010/main" val="1135990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CSD PPT" id="{56B963A3-A17A-48B3-986E-1B4F5F5E1C7C}" vid="{D188B0CE-B32B-4FB4-9EF8-BDC471BAEBC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806dc18-dee6-4462-9c08-78aaece305e0" xsi:nil="true"/>
    <lcf76f155ced4ddcb4097134ff3c332f xmlns="4da11c8a-45ac-44de-baa7-4196a3b5e2ef">
      <Terms xmlns="http://schemas.microsoft.com/office/infopath/2007/PartnerControls"/>
    </lcf76f155ced4ddcb4097134ff3c332f>
    <SharedWithUsers xmlns="3806dc18-dee6-4462-9c08-78aaece305e0">
      <UserInfo>
        <DisplayName>Ford, Bryan</DisplayName>
        <AccountId>16</AccountId>
        <AccountType/>
      </UserInfo>
      <UserInfo>
        <DisplayName>Wetzler, Kelly</DisplayName>
        <AccountId>17</AccountId>
        <AccountType/>
      </UserInfo>
      <UserInfo>
        <DisplayName>Jacobs, Jason</DisplayName>
        <AccountId>15</AccountId>
        <AccountType/>
      </UserInfo>
      <UserInfo>
        <DisplayName>Cavanaugh, Shannon</DisplayName>
        <AccountId>18</AccountId>
        <AccountType/>
      </UserInfo>
      <UserInfo>
        <DisplayName>Carey, Brittany</DisplayName>
        <AccountId>47</AccountId>
        <AccountType/>
      </UserInfo>
      <UserInfo>
        <DisplayName>Lawton, Eric</DisplayName>
        <AccountId>23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2A914AE4A1B34D999E1B0BF746C169" ma:contentTypeVersion="11" ma:contentTypeDescription="Create a new document." ma:contentTypeScope="" ma:versionID="b9f37d2e16a4c419e04359a25f64ebed">
  <xsd:schema xmlns:xsd="http://www.w3.org/2001/XMLSchema" xmlns:xs="http://www.w3.org/2001/XMLSchema" xmlns:p="http://schemas.microsoft.com/office/2006/metadata/properties" xmlns:ns2="4da11c8a-45ac-44de-baa7-4196a3b5e2ef" xmlns:ns3="3806dc18-dee6-4462-9c08-78aaece305e0" targetNamespace="http://schemas.microsoft.com/office/2006/metadata/properties" ma:root="true" ma:fieldsID="d3daaaab514d54fb5fdc2ef529587351" ns2:_="" ns3:_="">
    <xsd:import namespace="4da11c8a-45ac-44de-baa7-4196a3b5e2ef"/>
    <xsd:import namespace="3806dc18-dee6-4462-9c08-78aaece305e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a11c8a-45ac-44de-baa7-4196a3b5e2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94bc5677-846a-4961-96dd-fb86ced2e41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06dc18-dee6-4462-9c08-78aaece305e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429427ec-1a1d-4cca-b819-1b2cebb049a9}" ma:internalName="TaxCatchAll" ma:showField="CatchAllData" ma:web="3806dc18-dee6-4462-9c08-78aaece305e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52A9723-E5FA-4AFE-B51C-F12B6EEF358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EA0C990-0C21-4174-931C-D45702F8B214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purl.org/dc/terms/"/>
    <ds:schemaRef ds:uri="http://schemas.openxmlformats.org/package/2006/metadata/core-properties"/>
    <ds:schemaRef ds:uri="3806dc18-dee6-4462-9c08-78aaece305e0"/>
    <ds:schemaRef ds:uri="4da11c8a-45ac-44de-baa7-4196a3b5e2ef"/>
  </ds:schemaRefs>
</ds:datastoreItem>
</file>

<file path=customXml/itemProps3.xml><?xml version="1.0" encoding="utf-8"?>
<ds:datastoreItem xmlns:ds="http://schemas.openxmlformats.org/officeDocument/2006/customXml" ds:itemID="{36806E28-F723-4A96-BC9B-E330733FD9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da11c8a-45ac-44de-baa7-4196a3b5e2ef"/>
    <ds:schemaRef ds:uri="3806dc18-dee6-4462-9c08-78aaece305e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24-25 Budget Presentation #3</Template>
  <TotalTime>19929</TotalTime>
  <Words>697</Words>
  <Application>Microsoft Office PowerPoint</Application>
  <PresentationFormat>Widescreen</PresentationFormat>
  <Paragraphs>132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Aptos</vt:lpstr>
      <vt:lpstr>Arial</vt:lpstr>
      <vt:lpstr>Calibri</vt:lpstr>
      <vt:lpstr>Calibri Light</vt:lpstr>
      <vt:lpstr>Century Gothic</vt:lpstr>
      <vt:lpstr>Courier New</vt:lpstr>
      <vt:lpstr>Symbol</vt:lpstr>
      <vt:lpstr>Times New Roman</vt:lpstr>
      <vt:lpstr>Wingdings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Carey, Brittany</dc:creator>
  <cp:lastModifiedBy>Carey, Brittany</cp:lastModifiedBy>
  <cp:revision>41</cp:revision>
  <cp:lastPrinted>2025-01-24T18:23:53Z</cp:lastPrinted>
  <dcterms:created xsi:type="dcterms:W3CDTF">2024-03-22T12:18:23Z</dcterms:created>
  <dcterms:modified xsi:type="dcterms:W3CDTF">2025-02-24T14:58:06Z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0x010100922A914AE4A1B34D999E1B0BF746C169</vt:lpwstr>
  </property>
  <property fmtid="{D5CDD505-2E9C-101B-9397-08002B2CF9AE}" pid="3" name="MediaServiceImageTags">
    <vt:lpwstr/>
  </property>
</Properties>
</file>