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5.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theme/themeOverride6.xml" ContentType="application/vnd.openxmlformats-officedocument.themeOverr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8.xml" ContentType="application/vnd.openxmlformats-officedocument.drawingml.chart+xml"/>
  <Override PartName="/ppt/theme/themeOverride7.xml" ContentType="application/vnd.openxmlformats-officedocument.themeOverride+xml"/>
  <Override PartName="/ppt/drawings/drawing3.xml" ContentType="application/vnd.openxmlformats-officedocument.drawingml.chartshapes+xml"/>
  <Override PartName="/ppt/tags/tag3.xml" ContentType="application/vnd.openxmlformats-officedocument.presentationml.tags+xml"/>
  <Override PartName="/ppt/charts/chart9.xml" ContentType="application/vnd.openxmlformats-officedocument.drawingml.chart+xml"/>
  <Override PartName="/ppt/theme/themeOverride8.xml" ContentType="application/vnd.openxmlformats-officedocument.themeOverride+xml"/>
  <Override PartName="/ppt/charts/chart10.xml" ContentType="application/vnd.openxmlformats-officedocument.drawingml.chart+xml"/>
  <Override PartName="/ppt/notesSlides/notesSlide2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5" r:id="rId4"/>
    <p:sldMasterId id="2147484022" r:id="rId5"/>
    <p:sldMasterId id="2147484040" r:id="rId6"/>
    <p:sldMasterId id="2147484072" r:id="rId7"/>
    <p:sldMasterId id="2147484098" r:id="rId8"/>
  </p:sldMasterIdLst>
  <p:notesMasterIdLst>
    <p:notesMasterId r:id="rId67"/>
  </p:notesMasterIdLst>
  <p:handoutMasterIdLst>
    <p:handoutMasterId r:id="rId68"/>
  </p:handoutMasterIdLst>
  <p:sldIdLst>
    <p:sldId id="1223" r:id="rId9"/>
    <p:sldId id="1227" r:id="rId10"/>
    <p:sldId id="1228" r:id="rId11"/>
    <p:sldId id="1229" r:id="rId12"/>
    <p:sldId id="1230" r:id="rId13"/>
    <p:sldId id="1231" r:id="rId14"/>
    <p:sldId id="1296" r:id="rId15"/>
    <p:sldId id="1297" r:id="rId16"/>
    <p:sldId id="1320" r:id="rId17"/>
    <p:sldId id="1339" r:id="rId18"/>
    <p:sldId id="1322" r:id="rId19"/>
    <p:sldId id="1323" r:id="rId20"/>
    <p:sldId id="1324" r:id="rId21"/>
    <p:sldId id="1325" r:id="rId22"/>
    <p:sldId id="1327" r:id="rId23"/>
    <p:sldId id="1328" r:id="rId24"/>
    <p:sldId id="1329" r:id="rId25"/>
    <p:sldId id="1332" r:id="rId26"/>
    <p:sldId id="1232" r:id="rId27"/>
    <p:sldId id="1306" r:id="rId28"/>
    <p:sldId id="1301" r:id="rId29"/>
    <p:sldId id="1233" r:id="rId30"/>
    <p:sldId id="1276" r:id="rId31"/>
    <p:sldId id="1343" r:id="rId32"/>
    <p:sldId id="1342" r:id="rId33"/>
    <p:sldId id="1239" r:id="rId34"/>
    <p:sldId id="1234" r:id="rId35"/>
    <p:sldId id="1235" r:id="rId36"/>
    <p:sldId id="1236" r:id="rId37"/>
    <p:sldId id="1319" r:id="rId38"/>
    <p:sldId id="1254" r:id="rId39"/>
    <p:sldId id="1287" r:id="rId40"/>
    <p:sldId id="1288" r:id="rId41"/>
    <p:sldId id="1257" r:id="rId42"/>
    <p:sldId id="1340" r:id="rId43"/>
    <p:sldId id="1261" r:id="rId44"/>
    <p:sldId id="1341" r:id="rId45"/>
    <p:sldId id="1304" r:id="rId46"/>
    <p:sldId id="1267" r:id="rId47"/>
    <p:sldId id="1357" r:id="rId48"/>
    <p:sldId id="1271" r:id="rId49"/>
    <p:sldId id="1338" r:id="rId50"/>
    <p:sldId id="1280" r:id="rId51"/>
    <p:sldId id="1337" r:id="rId52"/>
    <p:sldId id="1302" r:id="rId53"/>
    <p:sldId id="1344" r:id="rId54"/>
    <p:sldId id="1345" r:id="rId55"/>
    <p:sldId id="1346" r:id="rId56"/>
    <p:sldId id="1347" r:id="rId57"/>
    <p:sldId id="1348" r:id="rId58"/>
    <p:sldId id="1349" r:id="rId59"/>
    <p:sldId id="1359" r:id="rId60"/>
    <p:sldId id="1351" r:id="rId61"/>
    <p:sldId id="1352" r:id="rId62"/>
    <p:sldId id="1353" r:id="rId63"/>
    <p:sldId id="1275" r:id="rId64"/>
    <p:sldId id="1358" r:id="rId65"/>
    <p:sldId id="1225" r:id="rId6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et Dunmyer" initials="JD" lastIdx="7" clrIdx="0">
    <p:extLst>
      <p:ext uri="{19B8F6BF-5375-455C-9EA6-DF929625EA0E}">
        <p15:presenceInfo xmlns:p15="http://schemas.microsoft.com/office/powerpoint/2012/main" userId="S-1-5-21-2025429265-343818398-1801674531-21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92"/>
    <a:srgbClr val="FFE1FF"/>
    <a:srgbClr val="C82279"/>
    <a:srgbClr val="B71F6F"/>
    <a:srgbClr val="004376"/>
    <a:srgbClr val="F1A374"/>
    <a:srgbClr val="FFA74F"/>
    <a:srgbClr val="FF9429"/>
    <a:srgbClr val="266C55"/>
    <a:srgbClr val="1157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p:restoredLeft sz="8085" autoAdjust="0"/>
    <p:restoredTop sz="86391" autoAdjust="0"/>
  </p:normalViewPr>
  <p:slideViewPr>
    <p:cSldViewPr>
      <p:cViewPr varScale="1">
        <p:scale>
          <a:sx n="71" d="100"/>
          <a:sy n="71" d="100"/>
        </p:scale>
        <p:origin x="1566" y="-174"/>
      </p:cViewPr>
      <p:guideLst>
        <p:guide orient="horz" pos="2160"/>
        <p:guide pos="2880"/>
      </p:guideLst>
    </p:cSldViewPr>
  </p:slideViewPr>
  <p:outlineViewPr>
    <p:cViewPr>
      <p:scale>
        <a:sx n="33" d="100"/>
        <a:sy n="33" d="100"/>
      </p:scale>
      <p:origin x="0" y="-157542"/>
    </p:cViewPr>
  </p:outlineViewPr>
  <p:notesTextViewPr>
    <p:cViewPr>
      <p:scale>
        <a:sx n="3" d="2"/>
        <a:sy n="3" d="2"/>
      </p:scale>
      <p:origin x="0" y="0"/>
    </p:cViewPr>
  </p:notesTextViewPr>
  <p:sorterViewPr>
    <p:cViewPr varScale="1">
      <p:scale>
        <a:sx n="1" d="1"/>
        <a:sy n="1" d="1"/>
      </p:scale>
      <p:origin x="0" y="0"/>
    </p:cViewPr>
  </p:sorterViewPr>
  <p:notesViewPr>
    <p:cSldViewPr>
      <p:cViewPr>
        <p:scale>
          <a:sx n="100" d="100"/>
          <a:sy n="100" d="100"/>
        </p:scale>
        <p:origin x="-1884" y="84"/>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handoutMaster" Target="handoutMasters/handoutMaster1.xml"/><Relationship Id="rId7" Type="http://schemas.openxmlformats.org/officeDocument/2006/relationships/slideMaster" Target="slideMasters/slideMaster4.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8.jpeg"/><Relationship Id="rId1" Type="http://schemas.openxmlformats.org/officeDocument/2006/relationships/themeOverride" Target="../theme/themeOverrid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image" Target="../media/image8.jpeg"/><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image" Target="../media/image22.jpeg"/><Relationship Id="rId1" Type="http://schemas.openxmlformats.org/officeDocument/2006/relationships/themeOverride" Target="../theme/themeOverride4.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The%20XL%20Files\Budget\2015%20Budget\Addl%20Charts%20for%20PPT\Debt%20Curve%20Change%20Charts.xlsx" TargetMode="External"/><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8.xml"/></Relationships>
</file>

<file path=ppt/charts/_rels/chart10.xml.rels><?xml version="1.0" encoding="UTF-8" standalone="yes"?>
<Relationships xmlns="http://schemas.openxmlformats.org/package/2006/relationships"><Relationship Id="rId1" Type="http://schemas.openxmlformats.org/officeDocument/2006/relationships/oleObject" Target="file:///C:\The%20XL%20Files\Budget\2019%20Budget\Presentation%20Graphs%20and%20Charts\2019%20Circuit%20Breaker%20Tax%20Cap%20Loss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60"/>
      <c:rotY val="360"/>
      <c:rAngAx val="0"/>
      <c:perspective val="0"/>
    </c:view3D>
    <c:floor>
      <c:thickness val="0"/>
    </c:floor>
    <c:sideWall>
      <c:thickness val="0"/>
    </c:sideWall>
    <c:backWall>
      <c:thickness val="0"/>
    </c:backWall>
    <c:plotArea>
      <c:layout>
        <c:manualLayout>
          <c:layoutTarget val="inner"/>
          <c:xMode val="edge"/>
          <c:yMode val="edge"/>
          <c:x val="3.4211573874090462E-2"/>
          <c:y val="0.11168926800816564"/>
          <c:w val="0.81646790821513548"/>
          <c:h val="0.86405124318677429"/>
        </c:manualLayout>
      </c:layout>
      <c:pie3DChart>
        <c:varyColors val="1"/>
        <c:dLbls>
          <c:dLblPos val="bestFit"/>
          <c:showLegendKey val="0"/>
          <c:showVal val="0"/>
          <c:showCatName val="0"/>
          <c:showSerName val="0"/>
          <c:showPercent val="1"/>
          <c:showBubbleSize val="0"/>
          <c:showLeaderLines val="0"/>
        </c:dLbls>
      </c:pie3DChart>
      <c:spPr>
        <a:solidFill>
          <a:srgbClr val="FFFFFF"/>
        </a:solidFill>
        <a:ln w="25400">
          <a:noFill/>
        </a:ln>
      </c:spPr>
    </c:plotArea>
    <c:legend>
      <c:legendPos val="r"/>
      <c:layout>
        <c:manualLayout>
          <c:xMode val="edge"/>
          <c:yMode val="edge"/>
          <c:x val="0.75911943859403808"/>
          <c:y val="0.15849044970520612"/>
          <c:w val="0.23200153809852567"/>
          <c:h val="0.65824476671248067"/>
        </c:manualLayout>
      </c:layout>
      <c:overlay val="0"/>
      <c:spPr>
        <a:solidFill>
          <a:srgbClr val="FFFFFF"/>
        </a:solid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legend>
    <c:plotVisOnly val="1"/>
    <c:dispBlanksAs val="zero"/>
    <c:showDLblsOverMax val="0"/>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smtClean="0"/>
              <a:t>2021 </a:t>
            </a:r>
            <a:r>
              <a:rPr lang="en-US" dirty="0"/>
              <a:t>Projected Expenditures By Function - All Funds</a:t>
            </a:r>
          </a:p>
        </c:rich>
      </c:tx>
      <c:overlay val="0"/>
    </c:title>
    <c:autoTitleDeleted val="0"/>
    <c:view3D>
      <c:rotX val="15"/>
      <c:rotY val="20"/>
      <c:rAngAx val="1"/>
    </c:view3D>
    <c:floor>
      <c:thickness val="0"/>
    </c:floor>
    <c:sideWall>
      <c:thickness val="0"/>
      <c:spPr>
        <a:blipFill>
          <a:blip xmlns:r="http://schemas.openxmlformats.org/officeDocument/2006/relationships" r:embed="rId2"/>
          <a:tile tx="0" ty="0" sx="100000" sy="100000" flip="none" algn="tl"/>
        </a:blipFill>
      </c:spPr>
    </c:sideWall>
    <c:backWall>
      <c:thickness val="0"/>
      <c:spPr>
        <a:blipFill>
          <a:blip xmlns:r="http://schemas.openxmlformats.org/officeDocument/2006/relationships" r:embed="rId2"/>
          <a:tile tx="0" ty="0" sx="100000" sy="100000" flip="none" algn="tl"/>
        </a:blipFill>
      </c:spPr>
    </c:backWall>
    <c:plotArea>
      <c:layout/>
      <c:bar3DChart>
        <c:barDir val="col"/>
        <c:grouping val="stacked"/>
        <c:varyColors val="0"/>
        <c:ser>
          <c:idx val="0"/>
          <c:order val="0"/>
          <c:invertIfNegative val="0"/>
          <c:dPt>
            <c:idx val="0"/>
            <c:invertIfNegative val="0"/>
            <c:bubble3D val="0"/>
            <c:spPr>
              <a:solidFill>
                <a:srgbClr val="00B050"/>
              </a:solidFill>
            </c:spPr>
            <c:extLst>
              <c:ext xmlns:c16="http://schemas.microsoft.com/office/drawing/2014/chart" uri="{C3380CC4-5D6E-409C-BE32-E72D297353CC}">
                <c16:uniqueId val="{00000001-48E7-4EDE-82D4-86B572017792}"/>
              </c:ext>
            </c:extLst>
          </c:dPt>
          <c:dPt>
            <c:idx val="2"/>
            <c:invertIfNegative val="0"/>
            <c:bubble3D val="0"/>
            <c:spPr>
              <a:solidFill>
                <a:schemeClr val="accent6">
                  <a:lumMod val="60000"/>
                  <a:lumOff val="40000"/>
                </a:schemeClr>
              </a:solidFill>
            </c:spPr>
            <c:extLst>
              <c:ext xmlns:c16="http://schemas.microsoft.com/office/drawing/2014/chart" uri="{C3380CC4-5D6E-409C-BE32-E72D297353CC}">
                <c16:uniqueId val="{00000003-48E7-4EDE-82D4-86B572017792}"/>
              </c:ext>
            </c:extLst>
          </c:dPt>
          <c:dPt>
            <c:idx val="3"/>
            <c:invertIfNegative val="0"/>
            <c:bubble3D val="0"/>
            <c:spPr>
              <a:solidFill>
                <a:schemeClr val="accent4">
                  <a:lumMod val="60000"/>
                  <a:lumOff val="40000"/>
                </a:schemeClr>
              </a:solidFill>
            </c:spPr>
            <c:extLst>
              <c:ext xmlns:c16="http://schemas.microsoft.com/office/drawing/2014/chart" uri="{C3380CC4-5D6E-409C-BE32-E72D297353CC}">
                <c16:uniqueId val="{00000005-48E7-4EDE-82D4-86B572017792}"/>
              </c:ext>
            </c:extLst>
          </c:dPt>
          <c:dPt>
            <c:idx val="4"/>
            <c:invertIfNegative val="0"/>
            <c:bubble3D val="0"/>
            <c:spPr>
              <a:solidFill>
                <a:schemeClr val="accent2">
                  <a:lumMod val="60000"/>
                  <a:lumOff val="40000"/>
                </a:schemeClr>
              </a:solidFill>
            </c:spPr>
            <c:extLst>
              <c:ext xmlns:c16="http://schemas.microsoft.com/office/drawing/2014/chart" uri="{C3380CC4-5D6E-409C-BE32-E72D297353CC}">
                <c16:uniqueId val="{00000007-48E7-4EDE-82D4-86B572017792}"/>
              </c:ext>
            </c:extLst>
          </c:dPt>
          <c:dPt>
            <c:idx val="5"/>
            <c:invertIfNegative val="0"/>
            <c:bubble3D val="0"/>
            <c:spPr>
              <a:solidFill>
                <a:schemeClr val="tx2">
                  <a:lumMod val="60000"/>
                  <a:lumOff val="40000"/>
                </a:schemeClr>
              </a:solidFill>
            </c:spPr>
            <c:extLst>
              <c:ext xmlns:c16="http://schemas.microsoft.com/office/drawing/2014/chart" uri="{C3380CC4-5D6E-409C-BE32-E72D297353CC}">
                <c16:uniqueId val="{00000009-48E7-4EDE-82D4-86B572017792}"/>
              </c:ext>
            </c:extLst>
          </c:dPt>
          <c:dPt>
            <c:idx val="6"/>
            <c:invertIfNegative val="0"/>
            <c:bubble3D val="0"/>
            <c:spPr>
              <a:solidFill>
                <a:srgbClr val="9966FF"/>
              </a:solidFill>
            </c:spPr>
            <c:extLst>
              <c:ext xmlns:c16="http://schemas.microsoft.com/office/drawing/2014/chart" uri="{C3380CC4-5D6E-409C-BE32-E72D297353CC}">
                <c16:uniqueId val="{0000000B-48E7-4EDE-82D4-86B572017792}"/>
              </c:ext>
            </c:extLst>
          </c:dPt>
          <c:dPt>
            <c:idx val="7"/>
            <c:invertIfNegative val="0"/>
            <c:bubble3D val="0"/>
            <c:spPr>
              <a:solidFill>
                <a:schemeClr val="accent1">
                  <a:lumMod val="40000"/>
                  <a:lumOff val="60000"/>
                </a:schemeClr>
              </a:solidFill>
            </c:spPr>
            <c:extLst>
              <c:ext xmlns:c16="http://schemas.microsoft.com/office/drawing/2014/chart" uri="{C3380CC4-5D6E-409C-BE32-E72D297353CC}">
                <c16:uniqueId val="{0000000D-48E7-4EDE-82D4-86B572017792}"/>
              </c:ext>
            </c:extLst>
          </c:dPt>
          <c:dPt>
            <c:idx val="8"/>
            <c:invertIfNegative val="0"/>
            <c:bubble3D val="0"/>
            <c:spPr>
              <a:solidFill>
                <a:srgbClr val="F4EE00"/>
              </a:solidFill>
            </c:spPr>
            <c:extLst>
              <c:ext xmlns:c16="http://schemas.microsoft.com/office/drawing/2014/chart" uri="{C3380CC4-5D6E-409C-BE32-E72D297353CC}">
                <c16:uniqueId val="{0000000F-48E7-4EDE-82D4-86B572017792}"/>
              </c:ext>
            </c:extLst>
          </c:dPt>
          <c:dPt>
            <c:idx val="9"/>
            <c:invertIfNegative val="0"/>
            <c:bubble3D val="0"/>
            <c:spPr>
              <a:solidFill>
                <a:schemeClr val="tx1"/>
              </a:solidFill>
            </c:spPr>
            <c:extLst>
              <c:ext xmlns:c16="http://schemas.microsoft.com/office/drawing/2014/chart" uri="{C3380CC4-5D6E-409C-BE32-E72D297353CC}">
                <c16:uniqueId val="{00000011-48E7-4EDE-82D4-86B572017792}"/>
              </c:ext>
            </c:extLst>
          </c:dPt>
          <c:cat>
            <c:strRef>
              <c:f>'Proj 2020 (2)'!$B$8:$B$17</c:f>
              <c:strCache>
                <c:ptCount val="10"/>
                <c:pt idx="0">
                  <c:v>Teachers (Salaries and Benefits)</c:v>
                </c:pt>
                <c:pt idx="1">
                  <c:v>Debt Service</c:v>
                </c:pt>
                <c:pt idx="2">
                  <c:v>Others (Salaries and Benefits)</c:v>
                </c:pt>
                <c:pt idx="3">
                  <c:v>Interfund Transfers</c:v>
                </c:pt>
                <c:pt idx="4">
                  <c:v>Custodial and Other Purch Services</c:v>
                </c:pt>
                <c:pt idx="5">
                  <c:v>Equip and Capital Outlays</c:v>
                </c:pt>
                <c:pt idx="6">
                  <c:v>Utilities and Property Ins</c:v>
                </c:pt>
                <c:pt idx="7">
                  <c:v>Materials and Supplies</c:v>
                </c:pt>
                <c:pt idx="8">
                  <c:v>Special Ed Srvcs and Co-ops</c:v>
                </c:pt>
                <c:pt idx="9">
                  <c:v>Other and Misc</c:v>
                </c:pt>
              </c:strCache>
            </c:strRef>
          </c:cat>
          <c:val>
            <c:numRef>
              <c:f>'Proj 2020 (2)'!$C$8:$C$17</c:f>
              <c:numCache>
                <c:formatCode>_("$"* #,##0.00_);_("$"* \(#,##0.00\);_("$"* "-"??_);_(@_)</c:formatCode>
                <c:ptCount val="10"/>
                <c:pt idx="0">
                  <c:v>35414924</c:v>
                </c:pt>
                <c:pt idx="1">
                  <c:v>25481500</c:v>
                </c:pt>
                <c:pt idx="2">
                  <c:v>17805797</c:v>
                </c:pt>
                <c:pt idx="3">
                  <c:v>6998436</c:v>
                </c:pt>
                <c:pt idx="4">
                  <c:v>4615363</c:v>
                </c:pt>
                <c:pt idx="5">
                  <c:v>2615771</c:v>
                </c:pt>
                <c:pt idx="6">
                  <c:v>2514241</c:v>
                </c:pt>
                <c:pt idx="7">
                  <c:v>2919892</c:v>
                </c:pt>
                <c:pt idx="8">
                  <c:v>747500</c:v>
                </c:pt>
                <c:pt idx="9">
                  <c:v>2436880</c:v>
                </c:pt>
              </c:numCache>
            </c:numRef>
          </c:val>
          <c:extLst>
            <c:ext xmlns:c16="http://schemas.microsoft.com/office/drawing/2014/chart" uri="{C3380CC4-5D6E-409C-BE32-E72D297353CC}">
              <c16:uniqueId val="{00000012-48E7-4EDE-82D4-86B572017792}"/>
            </c:ext>
          </c:extLst>
        </c:ser>
        <c:dLbls>
          <c:showLegendKey val="0"/>
          <c:showVal val="0"/>
          <c:showCatName val="0"/>
          <c:showSerName val="0"/>
          <c:showPercent val="0"/>
          <c:showBubbleSize val="0"/>
        </c:dLbls>
        <c:gapWidth val="55"/>
        <c:gapDepth val="55"/>
        <c:shape val="cylinder"/>
        <c:axId val="148896688"/>
        <c:axId val="149487104"/>
        <c:axId val="0"/>
      </c:bar3DChart>
      <c:catAx>
        <c:axId val="148896688"/>
        <c:scaling>
          <c:orientation val="minMax"/>
        </c:scaling>
        <c:delete val="0"/>
        <c:axPos val="b"/>
        <c:numFmt formatCode="General" sourceLinked="1"/>
        <c:majorTickMark val="none"/>
        <c:minorTickMark val="none"/>
        <c:tickLblPos val="nextTo"/>
        <c:txPr>
          <a:bodyPr/>
          <a:lstStyle/>
          <a:p>
            <a:pPr>
              <a:defRPr sz="1200" b="1"/>
            </a:pPr>
            <a:endParaRPr lang="en-US"/>
          </a:p>
        </c:txPr>
        <c:crossAx val="149487104"/>
        <c:crosses val="autoZero"/>
        <c:auto val="1"/>
        <c:lblAlgn val="ctr"/>
        <c:lblOffset val="100"/>
        <c:noMultiLvlLbl val="0"/>
      </c:catAx>
      <c:valAx>
        <c:axId val="149487104"/>
        <c:scaling>
          <c:orientation val="minMax"/>
          <c:max val="37500000"/>
        </c:scaling>
        <c:delete val="0"/>
        <c:axPos val="l"/>
        <c:majorGridlines/>
        <c:numFmt formatCode="&quot;$&quot;#,##0" sourceLinked="0"/>
        <c:majorTickMark val="none"/>
        <c:minorTickMark val="none"/>
        <c:tickLblPos val="nextTo"/>
        <c:crossAx val="148896688"/>
        <c:crosses val="autoZero"/>
        <c:crossBetween val="between"/>
        <c:majorUnit val="2500000"/>
      </c:valAx>
    </c:plotArea>
    <c:plotVisOnly val="1"/>
    <c:dispBlanksAs val="gap"/>
    <c:showDLblsOverMax val="0"/>
  </c:chart>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smtClean="0"/>
              <a:t>2021 </a:t>
            </a:r>
            <a:r>
              <a:rPr lang="en-US" dirty="0"/>
              <a:t>Projected Expenditures By Fund and Category</a:t>
            </a:r>
          </a:p>
        </c:rich>
      </c:tx>
      <c:overlay val="0"/>
    </c:title>
    <c:autoTitleDeleted val="0"/>
    <c:view3D>
      <c:rotX val="15"/>
      <c:rotY val="20"/>
      <c:rAngAx val="1"/>
    </c:view3D>
    <c:floor>
      <c:thickness val="0"/>
    </c:floor>
    <c:sideWall>
      <c:thickness val="0"/>
      <c:spPr>
        <a:blipFill>
          <a:blip xmlns:r="http://schemas.openxmlformats.org/officeDocument/2006/relationships" r:embed="rId2"/>
          <a:tile tx="0" ty="0" sx="100000" sy="100000" flip="none" algn="tl"/>
        </a:blipFill>
      </c:spPr>
    </c:sideWall>
    <c:backWall>
      <c:thickness val="0"/>
      <c:spPr>
        <a:blipFill>
          <a:blip xmlns:r="http://schemas.openxmlformats.org/officeDocument/2006/relationships" r:embed="rId2"/>
          <a:tile tx="0" ty="0" sx="100000" sy="100000" flip="none" algn="tl"/>
        </a:blipFill>
      </c:spPr>
    </c:backWall>
    <c:plotArea>
      <c:layout/>
      <c:bar3DChart>
        <c:barDir val="col"/>
        <c:grouping val="stacked"/>
        <c:varyColors val="0"/>
        <c:ser>
          <c:idx val="10"/>
          <c:order val="0"/>
          <c:tx>
            <c:v>Interfund Transfers</c:v>
          </c:tx>
          <c:invertIfNegative val="0"/>
          <c:val>
            <c:numRef>
              <c:f>'Proj 2021'!$L$4</c:f>
              <c:numCache>
                <c:formatCode>_("$"* #,##0.00_);_("$"* \(#,##0.00\);_("$"* "-"??_);_(@_)</c:formatCode>
                <c:ptCount val="1"/>
                <c:pt idx="0">
                  <c:v>6998436</c:v>
                </c:pt>
              </c:numCache>
            </c:numRef>
          </c:val>
          <c:extLst>
            <c:ext xmlns:c16="http://schemas.microsoft.com/office/drawing/2014/chart" uri="{C3380CC4-5D6E-409C-BE32-E72D297353CC}">
              <c16:uniqueId val="{00000000-FA38-47FC-AAFC-CD55D9BF023F}"/>
            </c:ext>
          </c:extLst>
        </c:ser>
        <c:ser>
          <c:idx val="8"/>
          <c:order val="1"/>
          <c:tx>
            <c:strRef>
              <c:f>'Proj 2021'!$K$112</c:f>
              <c:strCache>
                <c:ptCount val="1"/>
                <c:pt idx="0">
                  <c:v>Other</c:v>
                </c:pt>
              </c:strCache>
            </c:strRef>
          </c:tx>
          <c:invertIfNegative val="0"/>
          <c:val>
            <c:numRef>
              <c:f>'Proj 2021'!$J$4:$J$9</c:f>
              <c:numCache>
                <c:formatCode>_("$"* #,##0.00_);_("$"* \(#,##0.00\);_("$"* "-"??_);_(@_)</c:formatCode>
                <c:ptCount val="6"/>
                <c:pt idx="0">
                  <c:v>0</c:v>
                </c:pt>
                <c:pt idx="1">
                  <c:v>0</c:v>
                </c:pt>
                <c:pt idx="2">
                  <c:v>0</c:v>
                </c:pt>
                <c:pt idx="3">
                  <c:v>2514241</c:v>
                </c:pt>
              </c:numCache>
            </c:numRef>
          </c:val>
          <c:extLst>
            <c:ext xmlns:c16="http://schemas.microsoft.com/office/drawing/2014/chart" uri="{C3380CC4-5D6E-409C-BE32-E72D297353CC}">
              <c16:uniqueId val="{00000001-FA38-47FC-AAFC-CD55D9BF023F}"/>
            </c:ext>
          </c:extLst>
        </c:ser>
        <c:ser>
          <c:idx val="6"/>
          <c:order val="2"/>
          <c:tx>
            <c:strRef>
              <c:f>'Proj 2021'!$H$112</c:f>
              <c:strCache>
                <c:ptCount val="1"/>
                <c:pt idx="0">
                  <c:v>Supplies &amp; Materials</c:v>
                </c:pt>
              </c:strCache>
            </c:strRef>
          </c:tx>
          <c:spPr>
            <a:solidFill>
              <a:srgbClr val="4A88D2"/>
            </a:solidFill>
          </c:spPr>
          <c:invertIfNegative val="0"/>
          <c:val>
            <c:numRef>
              <c:f>'Proj 2021'!$H$4:$H$7</c:f>
              <c:numCache>
                <c:formatCode>General</c:formatCode>
                <c:ptCount val="4"/>
                <c:pt idx="0" formatCode="_(&quot;$&quot;* #,##0.00_);_(&quot;$&quot;* \(#,##0.00\);_(&quot;$&quot;* &quot;-&quot;??_);_(@_)">
                  <c:v>1388919</c:v>
                </c:pt>
                <c:pt idx="3" formatCode="_(&quot;$&quot;* #,##0.00_);_(&quot;$&quot;* \(#,##0.00\);_(&quot;$&quot;* &quot;-&quot;??_);_(@_)">
                  <c:v>1530973</c:v>
                </c:pt>
              </c:numCache>
            </c:numRef>
          </c:val>
          <c:extLst>
            <c:ext xmlns:c16="http://schemas.microsoft.com/office/drawing/2014/chart" uri="{C3380CC4-5D6E-409C-BE32-E72D297353CC}">
              <c16:uniqueId val="{00000002-FA38-47FC-AAFC-CD55D9BF023F}"/>
            </c:ext>
          </c:extLst>
        </c:ser>
        <c:ser>
          <c:idx val="7"/>
          <c:order val="3"/>
          <c:tx>
            <c:strRef>
              <c:f>'Proj 2021'!$I$112</c:f>
              <c:strCache>
                <c:ptCount val="1"/>
                <c:pt idx="0">
                  <c:v>Capital Outlays</c:v>
                </c:pt>
              </c:strCache>
            </c:strRef>
          </c:tx>
          <c:invertIfNegative val="0"/>
          <c:val>
            <c:numRef>
              <c:f>'Proj 2021'!$I$4:$I$7</c:f>
              <c:numCache>
                <c:formatCode>General</c:formatCode>
                <c:ptCount val="4"/>
                <c:pt idx="0" formatCode="_(&quot;$&quot;* #,##0.00_);_(&quot;$&quot;* \(#,##0.00\);_(&quot;$&quot;* &quot;-&quot;??_);_(@_)">
                  <c:v>0</c:v>
                </c:pt>
                <c:pt idx="3" formatCode="_(&quot;$&quot;* #,##0.00_);_(&quot;$&quot;* \(#,##0.00\);_(&quot;$&quot;* &quot;-&quot;??_);_(@_)">
                  <c:v>2615241</c:v>
                </c:pt>
              </c:numCache>
            </c:numRef>
          </c:val>
          <c:extLst>
            <c:ext xmlns:c16="http://schemas.microsoft.com/office/drawing/2014/chart" uri="{C3380CC4-5D6E-409C-BE32-E72D297353CC}">
              <c16:uniqueId val="{00000003-FA38-47FC-AAFC-CD55D9BF023F}"/>
            </c:ext>
          </c:extLst>
        </c:ser>
        <c:ser>
          <c:idx val="9"/>
          <c:order val="4"/>
          <c:tx>
            <c:strRef>
              <c:f>'Proj 2021'!$J$112</c:f>
              <c:strCache>
                <c:ptCount val="1"/>
                <c:pt idx="0">
                  <c:v>Utilities &amp; Property Ins</c:v>
                </c:pt>
              </c:strCache>
            </c:strRef>
          </c:tx>
          <c:spPr>
            <a:solidFill>
              <a:schemeClr val="accent4">
                <a:lumMod val="40000"/>
                <a:lumOff val="60000"/>
              </a:schemeClr>
            </a:solidFill>
          </c:spPr>
          <c:invertIfNegative val="0"/>
          <c:val>
            <c:numRef>
              <c:f>'Proj 2021'!$J$4:$J$9</c:f>
              <c:numCache>
                <c:formatCode>_("$"* #,##0.00_);_("$"* \(#,##0.00\);_("$"* "-"??_);_(@_)</c:formatCode>
                <c:ptCount val="6"/>
                <c:pt idx="0">
                  <c:v>0</c:v>
                </c:pt>
                <c:pt idx="1">
                  <c:v>0</c:v>
                </c:pt>
                <c:pt idx="2">
                  <c:v>0</c:v>
                </c:pt>
                <c:pt idx="3">
                  <c:v>2514241</c:v>
                </c:pt>
              </c:numCache>
            </c:numRef>
          </c:val>
          <c:extLst>
            <c:ext xmlns:c16="http://schemas.microsoft.com/office/drawing/2014/chart" uri="{C3380CC4-5D6E-409C-BE32-E72D297353CC}">
              <c16:uniqueId val="{00000004-FA38-47FC-AAFC-CD55D9BF023F}"/>
            </c:ext>
          </c:extLst>
        </c:ser>
        <c:ser>
          <c:idx val="4"/>
          <c:order val="5"/>
          <c:tx>
            <c:strRef>
              <c:f>'Proj 2021'!$G$112</c:f>
              <c:strCache>
                <c:ptCount val="1"/>
                <c:pt idx="0">
                  <c:v>Debt Service</c:v>
                </c:pt>
              </c:strCache>
            </c:strRef>
          </c:tx>
          <c:spPr>
            <a:solidFill>
              <a:schemeClr val="accent6">
                <a:lumMod val="60000"/>
                <a:lumOff val="40000"/>
              </a:schemeClr>
            </a:solidFill>
          </c:spPr>
          <c:invertIfNegative val="0"/>
          <c:cat>
            <c:strRef>
              <c:f>'Proj 2021'!$A$4:$A$7</c:f>
              <c:strCache>
                <c:ptCount val="4"/>
                <c:pt idx="0">
                  <c:v>Education Fund</c:v>
                </c:pt>
                <c:pt idx="1">
                  <c:v>Debt Service Funds</c:v>
                </c:pt>
                <c:pt idx="2">
                  <c:v>Pension Debt Service Fund</c:v>
                </c:pt>
                <c:pt idx="3">
                  <c:v>Operations Fund</c:v>
                </c:pt>
              </c:strCache>
            </c:strRef>
          </c:cat>
          <c:val>
            <c:numRef>
              <c:f>'Proj 2021'!$G$4:$G$7</c:f>
              <c:numCache>
                <c:formatCode>_("$"* #,##0.00_);_("$"* \(#,##0.00\);_("$"* "-"??_);_(@_)</c:formatCode>
                <c:ptCount val="4"/>
                <c:pt idx="0">
                  <c:v>0</c:v>
                </c:pt>
                <c:pt idx="1">
                  <c:v>24825000</c:v>
                </c:pt>
                <c:pt idx="2">
                  <c:v>656500</c:v>
                </c:pt>
                <c:pt idx="3">
                  <c:v>0</c:v>
                </c:pt>
              </c:numCache>
            </c:numRef>
          </c:val>
          <c:extLst>
            <c:ext xmlns:c16="http://schemas.microsoft.com/office/drawing/2014/chart" uri="{C3380CC4-5D6E-409C-BE32-E72D297353CC}">
              <c16:uniqueId val="{00000005-FA38-47FC-AAFC-CD55D9BF023F}"/>
            </c:ext>
          </c:extLst>
        </c:ser>
        <c:ser>
          <c:idx val="2"/>
          <c:order val="6"/>
          <c:tx>
            <c:strRef>
              <c:f>'Proj 2021'!$D$112</c:f>
              <c:strCache>
                <c:ptCount val="1"/>
                <c:pt idx="0">
                  <c:v>Purchased Services</c:v>
                </c:pt>
              </c:strCache>
            </c:strRef>
          </c:tx>
          <c:spPr>
            <a:solidFill>
              <a:schemeClr val="bg2">
                <a:lumMod val="50000"/>
              </a:schemeClr>
            </a:solidFill>
          </c:spPr>
          <c:invertIfNegative val="0"/>
          <c:cat>
            <c:strRef>
              <c:f>'Proj 2021'!$A$4:$A$7</c:f>
              <c:strCache>
                <c:ptCount val="4"/>
                <c:pt idx="0">
                  <c:v>Education Fund</c:v>
                </c:pt>
                <c:pt idx="1">
                  <c:v>Debt Service Funds</c:v>
                </c:pt>
                <c:pt idx="2">
                  <c:v>Pension Debt Service Fund</c:v>
                </c:pt>
                <c:pt idx="3">
                  <c:v>Operations Fund</c:v>
                </c:pt>
              </c:strCache>
            </c:strRef>
          </c:cat>
          <c:val>
            <c:numRef>
              <c:f>'Proj 2021'!$D$4:$D$7</c:f>
              <c:numCache>
                <c:formatCode>General</c:formatCode>
                <c:ptCount val="4"/>
                <c:pt idx="0" formatCode="_(&quot;$&quot;* #,##0.00_);_(&quot;$&quot;* \(#,##0.00\);_(&quot;$&quot;* &quot;-&quot;??_);_(@_)">
                  <c:v>913850</c:v>
                </c:pt>
                <c:pt idx="3" formatCode="_(&quot;$&quot;* #,##0.00_);_(&quot;$&quot;* \(#,##0.00\);_(&quot;$&quot;* &quot;-&quot;??_);_(@_)">
                  <c:v>1873513</c:v>
                </c:pt>
              </c:numCache>
            </c:numRef>
          </c:val>
          <c:extLst>
            <c:ext xmlns:c16="http://schemas.microsoft.com/office/drawing/2014/chart" uri="{C3380CC4-5D6E-409C-BE32-E72D297353CC}">
              <c16:uniqueId val="{00000006-FA38-47FC-AAFC-CD55D9BF023F}"/>
            </c:ext>
          </c:extLst>
        </c:ser>
        <c:ser>
          <c:idx val="3"/>
          <c:order val="7"/>
          <c:tx>
            <c:strRef>
              <c:f>'Proj 2021'!$E$112</c:f>
              <c:strCache>
                <c:ptCount val="1"/>
                <c:pt idx="0">
                  <c:v>Custodial Services</c:v>
                </c:pt>
              </c:strCache>
            </c:strRef>
          </c:tx>
          <c:spPr>
            <a:solidFill>
              <a:srgbClr val="7030A0"/>
            </a:solidFill>
          </c:spPr>
          <c:invertIfNegative val="0"/>
          <c:cat>
            <c:strRef>
              <c:f>'Proj 2021'!$A$4:$A$7</c:f>
              <c:strCache>
                <c:ptCount val="4"/>
                <c:pt idx="0">
                  <c:v>Education Fund</c:v>
                </c:pt>
                <c:pt idx="1">
                  <c:v>Debt Service Funds</c:v>
                </c:pt>
                <c:pt idx="2">
                  <c:v>Pension Debt Service Fund</c:v>
                </c:pt>
                <c:pt idx="3">
                  <c:v>Operations Fund</c:v>
                </c:pt>
              </c:strCache>
            </c:strRef>
          </c:cat>
          <c:val>
            <c:numRef>
              <c:f>'Proj 2021'!$E$4:$E$7</c:f>
              <c:numCache>
                <c:formatCode>General</c:formatCode>
                <c:ptCount val="4"/>
                <c:pt idx="0" formatCode="_(&quot;$&quot;* #,##0.00_);_(&quot;$&quot;* \(#,##0.00\);_(&quot;$&quot;* &quot;-&quot;??_);_(@_)">
                  <c:v>0</c:v>
                </c:pt>
                <c:pt idx="3" formatCode="_(&quot;$&quot;* #,##0.00_);_(&quot;$&quot;* \(#,##0.00\);_(&quot;$&quot;* &quot;-&quot;??_);_(@_)">
                  <c:v>1828000</c:v>
                </c:pt>
              </c:numCache>
            </c:numRef>
          </c:val>
          <c:extLst>
            <c:ext xmlns:c16="http://schemas.microsoft.com/office/drawing/2014/chart" uri="{C3380CC4-5D6E-409C-BE32-E72D297353CC}">
              <c16:uniqueId val="{00000007-FA38-47FC-AAFC-CD55D9BF023F}"/>
            </c:ext>
          </c:extLst>
        </c:ser>
        <c:ser>
          <c:idx val="5"/>
          <c:order val="8"/>
          <c:tx>
            <c:strRef>
              <c:f>'Proj 2021'!$F$112</c:f>
              <c:strCache>
                <c:ptCount val="1"/>
                <c:pt idx="0">
                  <c:v>Spec Ed Services &amp; Co-ops</c:v>
                </c:pt>
              </c:strCache>
            </c:strRef>
          </c:tx>
          <c:spPr>
            <a:solidFill>
              <a:schemeClr val="accent6">
                <a:lumMod val="75000"/>
              </a:schemeClr>
            </a:solidFill>
          </c:spPr>
          <c:invertIfNegative val="0"/>
          <c:val>
            <c:numRef>
              <c:f>'Proj 2021'!$F$4:$F$7</c:f>
              <c:numCache>
                <c:formatCode>General</c:formatCode>
                <c:ptCount val="4"/>
                <c:pt idx="0" formatCode="_(&quot;$&quot;* #,##0.00_);_(&quot;$&quot;* \(#,##0.00\);_(&quot;$&quot;* &quot;-&quot;??_);_(@_)">
                  <c:v>747500</c:v>
                </c:pt>
                <c:pt idx="3" formatCode="_(&quot;$&quot;* #,##0.00_);_(&quot;$&quot;* \(#,##0.00\);_(&quot;$&quot;* &quot;-&quot;??_);_(@_)">
                  <c:v>0</c:v>
                </c:pt>
              </c:numCache>
            </c:numRef>
          </c:val>
          <c:extLst>
            <c:ext xmlns:c16="http://schemas.microsoft.com/office/drawing/2014/chart" uri="{C3380CC4-5D6E-409C-BE32-E72D297353CC}">
              <c16:uniqueId val="{00000008-FA38-47FC-AAFC-CD55D9BF023F}"/>
            </c:ext>
          </c:extLst>
        </c:ser>
        <c:ser>
          <c:idx val="1"/>
          <c:order val="9"/>
          <c:tx>
            <c:strRef>
              <c:f>'Proj 2021'!$C$112</c:f>
              <c:strCache>
                <c:ptCount val="1"/>
                <c:pt idx="0">
                  <c:v>Other Salaries &amp; Benefits</c:v>
                </c:pt>
              </c:strCache>
            </c:strRef>
          </c:tx>
          <c:spPr>
            <a:solidFill>
              <a:srgbClr val="FFFF66"/>
            </a:solidFill>
          </c:spPr>
          <c:invertIfNegative val="0"/>
          <c:cat>
            <c:strRef>
              <c:f>'Proj 2021'!$A$4:$A$7</c:f>
              <c:strCache>
                <c:ptCount val="4"/>
                <c:pt idx="0">
                  <c:v>Education Fund</c:v>
                </c:pt>
                <c:pt idx="1">
                  <c:v>Debt Service Funds</c:v>
                </c:pt>
                <c:pt idx="2">
                  <c:v>Pension Debt Service Fund</c:v>
                </c:pt>
                <c:pt idx="3">
                  <c:v>Operations Fund</c:v>
                </c:pt>
              </c:strCache>
            </c:strRef>
          </c:cat>
          <c:val>
            <c:numRef>
              <c:f>'Proj 2021'!$C$4:$C$7</c:f>
              <c:numCache>
                <c:formatCode>General</c:formatCode>
                <c:ptCount val="4"/>
                <c:pt idx="0" formatCode="_(&quot;$&quot;* #,##0.00_);_(&quot;$&quot;* \(#,##0.00\);_(&quot;$&quot;* &quot;-&quot;??_);_(@_)">
                  <c:v>10692862</c:v>
                </c:pt>
                <c:pt idx="3" formatCode="_(&quot;$&quot;* #,##0.00_);_(&quot;$&quot;* \(#,##0.00\);_(&quot;$&quot;* &quot;-&quot;??_);_(@_)">
                  <c:v>7112935</c:v>
                </c:pt>
              </c:numCache>
            </c:numRef>
          </c:val>
          <c:extLst>
            <c:ext xmlns:c16="http://schemas.microsoft.com/office/drawing/2014/chart" uri="{C3380CC4-5D6E-409C-BE32-E72D297353CC}">
              <c16:uniqueId val="{00000009-FA38-47FC-AAFC-CD55D9BF023F}"/>
            </c:ext>
          </c:extLst>
        </c:ser>
        <c:ser>
          <c:idx val="0"/>
          <c:order val="10"/>
          <c:tx>
            <c:strRef>
              <c:f>'Proj 2021'!$B$112</c:f>
              <c:strCache>
                <c:ptCount val="1"/>
                <c:pt idx="0">
                  <c:v>Teacher Salaries &amp; Benefits</c:v>
                </c:pt>
              </c:strCache>
            </c:strRef>
          </c:tx>
          <c:spPr>
            <a:solidFill>
              <a:srgbClr val="2FBB2F"/>
            </a:solidFill>
          </c:spPr>
          <c:invertIfNegative val="0"/>
          <c:dPt>
            <c:idx val="3"/>
            <c:invertIfNegative val="0"/>
            <c:bubble3D val="0"/>
            <c:spPr>
              <a:noFill/>
            </c:spPr>
            <c:extLst>
              <c:ext xmlns:c16="http://schemas.microsoft.com/office/drawing/2014/chart" uri="{C3380CC4-5D6E-409C-BE32-E72D297353CC}">
                <c16:uniqueId val="{0000000B-FA38-47FC-AAFC-CD55D9BF023F}"/>
              </c:ext>
            </c:extLst>
          </c:dPt>
          <c:cat>
            <c:strRef>
              <c:f>'Proj 2021'!$A$4:$A$9</c:f>
              <c:strCache>
                <c:ptCount val="6"/>
                <c:pt idx="0">
                  <c:v>Education Fund</c:v>
                </c:pt>
                <c:pt idx="1">
                  <c:v>Debt Service Funds</c:v>
                </c:pt>
                <c:pt idx="2">
                  <c:v>Pension Debt Service Fund</c:v>
                </c:pt>
                <c:pt idx="3">
                  <c:v>Operations Fund</c:v>
                </c:pt>
                <c:pt idx="4">
                  <c:v>Rainy Day Fund</c:v>
                </c:pt>
                <c:pt idx="5">
                  <c:v>Referendum Fund</c:v>
                </c:pt>
              </c:strCache>
            </c:strRef>
          </c:cat>
          <c:val>
            <c:numRef>
              <c:f>'Proj 2021'!$B$4:$B$9</c:f>
              <c:numCache>
                <c:formatCode>General</c:formatCode>
                <c:ptCount val="6"/>
                <c:pt idx="0" formatCode="_(&quot;$&quot;* #,##0.00_);_(&quot;$&quot;* \(#,##0.00\);_(&quot;$&quot;* &quot;-&quot;??_);_(@_)">
                  <c:v>26305362</c:v>
                </c:pt>
                <c:pt idx="3" formatCode="_(&quot;$&quot;* #,##0.00_);_(&quot;$&quot;* \(#,##0.00\);_(&quot;$&quot;* &quot;-&quot;??_);_(@_)">
                  <c:v>0</c:v>
                </c:pt>
                <c:pt idx="5" formatCode="_(&quot;$&quot;* #,##0.00_);_(&quot;$&quot;* \(#,##0.00\);_(&quot;$&quot;* &quot;-&quot;??_);_(@_)">
                  <c:v>9109562</c:v>
                </c:pt>
              </c:numCache>
            </c:numRef>
          </c:val>
          <c:extLst>
            <c:ext xmlns:c16="http://schemas.microsoft.com/office/drawing/2014/chart" uri="{C3380CC4-5D6E-409C-BE32-E72D297353CC}">
              <c16:uniqueId val="{0000000C-FA38-47FC-AAFC-CD55D9BF023F}"/>
            </c:ext>
          </c:extLst>
        </c:ser>
        <c:dLbls>
          <c:showLegendKey val="0"/>
          <c:showVal val="0"/>
          <c:showCatName val="0"/>
          <c:showSerName val="0"/>
          <c:showPercent val="0"/>
          <c:showBubbleSize val="0"/>
        </c:dLbls>
        <c:gapWidth val="55"/>
        <c:gapDepth val="55"/>
        <c:shape val="cylinder"/>
        <c:axId val="186554864"/>
        <c:axId val="186588032"/>
        <c:axId val="0"/>
      </c:bar3DChart>
      <c:catAx>
        <c:axId val="186554864"/>
        <c:scaling>
          <c:orientation val="minMax"/>
        </c:scaling>
        <c:delete val="0"/>
        <c:axPos val="b"/>
        <c:majorTickMark val="none"/>
        <c:minorTickMark val="none"/>
        <c:tickLblPos val="nextTo"/>
        <c:crossAx val="186588032"/>
        <c:crosses val="autoZero"/>
        <c:auto val="1"/>
        <c:lblAlgn val="ctr"/>
        <c:lblOffset val="100"/>
        <c:noMultiLvlLbl val="0"/>
      </c:catAx>
      <c:valAx>
        <c:axId val="186588032"/>
        <c:scaling>
          <c:orientation val="minMax"/>
          <c:max val="47500000"/>
        </c:scaling>
        <c:delete val="0"/>
        <c:axPos val="l"/>
        <c:majorGridlines/>
        <c:numFmt formatCode="&quot;$&quot;#,##0" sourceLinked="0"/>
        <c:majorTickMark val="none"/>
        <c:minorTickMark val="none"/>
        <c:tickLblPos val="nextTo"/>
        <c:crossAx val="186554864"/>
        <c:crosses val="autoZero"/>
        <c:crossBetween val="between"/>
        <c:majorUnit val="2500000"/>
      </c:valAx>
    </c:plotArea>
    <c:legend>
      <c:legendPos val="r"/>
      <c:overlay val="0"/>
    </c:legend>
    <c:plotVisOnly val="1"/>
    <c:dispBlanksAs val="gap"/>
    <c:showDLblsOverMax val="0"/>
  </c:chart>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State </a:t>
            </a:r>
            <a:r>
              <a:rPr lang="en-US" dirty="0" smtClean="0"/>
              <a:t>Aid</a:t>
            </a:r>
            <a:r>
              <a:rPr lang="en-US" baseline="0" dirty="0" smtClean="0"/>
              <a:t> -</a:t>
            </a:r>
            <a:r>
              <a:rPr lang="en-US" dirty="0" smtClean="0"/>
              <a:t> </a:t>
            </a:r>
            <a:r>
              <a:rPr lang="en-US" dirty="0"/>
              <a:t>Per Pupil Funding</a:t>
            </a:r>
          </a:p>
          <a:p>
            <a:pPr>
              <a:defRPr/>
            </a:pPr>
            <a:r>
              <a:rPr lang="en-US" dirty="0"/>
              <a:t>ZCS vs. State Average vs. Highest Funded</a:t>
            </a:r>
          </a:p>
        </c:rich>
      </c:tx>
      <c:overlay val="0"/>
    </c:title>
    <c:autoTitleDeleted val="0"/>
    <c:plotArea>
      <c:layout>
        <c:manualLayout>
          <c:layoutTarget val="inner"/>
          <c:xMode val="edge"/>
          <c:yMode val="edge"/>
          <c:x val="5.2183608647805559E-2"/>
          <c:y val="0.10614793949554591"/>
          <c:w val="0.93623358184107319"/>
          <c:h val="0.80509772425504211"/>
        </c:manualLayout>
      </c:layout>
      <c:lineChart>
        <c:grouping val="standard"/>
        <c:varyColors val="0"/>
        <c:ser>
          <c:idx val="1"/>
          <c:order val="0"/>
          <c:tx>
            <c:v>State Average</c:v>
          </c:tx>
          <c:spPr>
            <a:ln w="50800">
              <a:solidFill>
                <a:srgbClr val="FF0000"/>
              </a:solidFill>
            </a:ln>
          </c:spPr>
          <c:marker>
            <c:spPr>
              <a:solidFill>
                <a:srgbClr val="FF0000"/>
              </a:solidFill>
            </c:spPr>
          </c:marker>
          <c:cat>
            <c:numRef>
              <c:f>Sheet1!$C$12:$C$20</c:f>
              <c:numCache>
                <c:formatCode>General</c:formatCode>
                <c:ptCount val="9"/>
                <c:pt idx="0">
                  <c:v>2013</c:v>
                </c:pt>
                <c:pt idx="1">
                  <c:v>2014</c:v>
                </c:pt>
                <c:pt idx="2">
                  <c:v>2015</c:v>
                </c:pt>
                <c:pt idx="3">
                  <c:v>2016</c:v>
                </c:pt>
                <c:pt idx="4">
                  <c:v>2017</c:v>
                </c:pt>
                <c:pt idx="5">
                  <c:v>2018</c:v>
                </c:pt>
                <c:pt idx="6">
                  <c:v>2019</c:v>
                </c:pt>
                <c:pt idx="7">
                  <c:v>2020</c:v>
                </c:pt>
                <c:pt idx="8">
                  <c:v>2021</c:v>
                </c:pt>
              </c:numCache>
            </c:numRef>
          </c:cat>
          <c:val>
            <c:numRef>
              <c:f>Sheet1!$E$12:$E$20</c:f>
              <c:numCache>
                <c:formatCode>_("$"* #,##0.00_);_("$"* \(#,##0.00\);_("$"* "-"??_);_(@_)</c:formatCode>
                <c:ptCount val="9"/>
                <c:pt idx="0">
                  <c:v>5556.54</c:v>
                </c:pt>
                <c:pt idx="1">
                  <c:v>5768.51</c:v>
                </c:pt>
                <c:pt idx="2">
                  <c:v>5710</c:v>
                </c:pt>
                <c:pt idx="3">
                  <c:v>5790</c:v>
                </c:pt>
                <c:pt idx="4">
                  <c:v>5893</c:v>
                </c:pt>
                <c:pt idx="5">
                  <c:v>5956</c:v>
                </c:pt>
                <c:pt idx="6">
                  <c:v>6032</c:v>
                </c:pt>
                <c:pt idx="7">
                  <c:v>6170</c:v>
                </c:pt>
                <c:pt idx="8">
                  <c:v>6294</c:v>
                </c:pt>
              </c:numCache>
            </c:numRef>
          </c:val>
          <c:smooth val="0"/>
          <c:extLst>
            <c:ext xmlns:c16="http://schemas.microsoft.com/office/drawing/2014/chart" uri="{C3380CC4-5D6E-409C-BE32-E72D297353CC}">
              <c16:uniqueId val="{00000000-E827-43BE-B69A-E16BA6C4ECC2}"/>
            </c:ext>
          </c:extLst>
        </c:ser>
        <c:ser>
          <c:idx val="2"/>
          <c:order val="1"/>
          <c:tx>
            <c:v>Highest Funded School Corp</c:v>
          </c:tx>
          <c:spPr>
            <a:ln w="50800">
              <a:solidFill>
                <a:srgbClr val="7030A0"/>
              </a:solidFill>
            </a:ln>
          </c:spPr>
          <c:marker>
            <c:spPr>
              <a:solidFill>
                <a:srgbClr val="7030A0"/>
              </a:solidFill>
            </c:spPr>
          </c:marker>
          <c:cat>
            <c:numRef>
              <c:f>Sheet1!$C$12:$C$20</c:f>
              <c:numCache>
                <c:formatCode>General</c:formatCode>
                <c:ptCount val="9"/>
                <c:pt idx="0">
                  <c:v>2013</c:v>
                </c:pt>
                <c:pt idx="1">
                  <c:v>2014</c:v>
                </c:pt>
                <c:pt idx="2">
                  <c:v>2015</c:v>
                </c:pt>
                <c:pt idx="3">
                  <c:v>2016</c:v>
                </c:pt>
                <c:pt idx="4">
                  <c:v>2017</c:v>
                </c:pt>
                <c:pt idx="5">
                  <c:v>2018</c:v>
                </c:pt>
                <c:pt idx="6">
                  <c:v>2019</c:v>
                </c:pt>
                <c:pt idx="7">
                  <c:v>2020</c:v>
                </c:pt>
                <c:pt idx="8">
                  <c:v>2021</c:v>
                </c:pt>
              </c:numCache>
            </c:numRef>
          </c:cat>
          <c:val>
            <c:numRef>
              <c:f>Sheet1!$G$12:$G$20</c:f>
              <c:numCache>
                <c:formatCode>_("$"* #,##0.00_);_("$"* \(#,##0.00\);_("$"* "-"??_);_(@_)</c:formatCode>
                <c:ptCount val="9"/>
                <c:pt idx="0">
                  <c:v>7869</c:v>
                </c:pt>
                <c:pt idx="1">
                  <c:v>7928</c:v>
                </c:pt>
                <c:pt idx="2">
                  <c:v>7405</c:v>
                </c:pt>
                <c:pt idx="3">
                  <c:v>7090</c:v>
                </c:pt>
                <c:pt idx="4">
                  <c:v>7280</c:v>
                </c:pt>
                <c:pt idx="5">
                  <c:v>7455</c:v>
                </c:pt>
                <c:pt idx="6">
                  <c:v>7534</c:v>
                </c:pt>
                <c:pt idx="7">
                  <c:v>7706</c:v>
                </c:pt>
                <c:pt idx="8">
                  <c:v>7791</c:v>
                </c:pt>
              </c:numCache>
            </c:numRef>
          </c:val>
          <c:smooth val="0"/>
          <c:extLst>
            <c:ext xmlns:c16="http://schemas.microsoft.com/office/drawing/2014/chart" uri="{C3380CC4-5D6E-409C-BE32-E72D297353CC}">
              <c16:uniqueId val="{00000001-E827-43BE-B69A-E16BA6C4ECC2}"/>
            </c:ext>
          </c:extLst>
        </c:ser>
        <c:ser>
          <c:idx val="0"/>
          <c:order val="2"/>
          <c:tx>
            <c:v>Zionsville</c:v>
          </c:tx>
          <c:spPr>
            <a:ln w="50800">
              <a:solidFill>
                <a:srgbClr val="33CC33"/>
              </a:solidFill>
            </a:ln>
          </c:spPr>
          <c:marker>
            <c:spPr>
              <a:solidFill>
                <a:srgbClr val="00B050"/>
              </a:solidFill>
              <a:ln>
                <a:solidFill>
                  <a:srgbClr val="00B050"/>
                </a:solidFill>
              </a:ln>
            </c:spPr>
          </c:marker>
          <c:cat>
            <c:numRef>
              <c:f>Sheet1!$C$12:$C$20</c:f>
              <c:numCache>
                <c:formatCode>General</c:formatCode>
                <c:ptCount val="9"/>
                <c:pt idx="0">
                  <c:v>2013</c:v>
                </c:pt>
                <c:pt idx="1">
                  <c:v>2014</c:v>
                </c:pt>
                <c:pt idx="2">
                  <c:v>2015</c:v>
                </c:pt>
                <c:pt idx="3">
                  <c:v>2016</c:v>
                </c:pt>
                <c:pt idx="4">
                  <c:v>2017</c:v>
                </c:pt>
                <c:pt idx="5">
                  <c:v>2018</c:v>
                </c:pt>
                <c:pt idx="6">
                  <c:v>2019</c:v>
                </c:pt>
                <c:pt idx="7">
                  <c:v>2020</c:v>
                </c:pt>
                <c:pt idx="8">
                  <c:v>2021</c:v>
                </c:pt>
              </c:numCache>
            </c:numRef>
          </c:cat>
          <c:val>
            <c:numRef>
              <c:f>Sheet1!$F$12:$F$20</c:f>
              <c:numCache>
                <c:formatCode>_("$"* #,##0.00_);_("$"* \(#,##0.00\);_("$"* "-"??_);_(@_)</c:formatCode>
                <c:ptCount val="9"/>
                <c:pt idx="0">
                  <c:v>5117.7074251284776</c:v>
                </c:pt>
                <c:pt idx="1">
                  <c:v>5044.0045351473927</c:v>
                </c:pt>
                <c:pt idx="2">
                  <c:v>4960.82</c:v>
                </c:pt>
                <c:pt idx="3">
                  <c:v>5046</c:v>
                </c:pt>
                <c:pt idx="4">
                  <c:v>5153</c:v>
                </c:pt>
                <c:pt idx="5">
                  <c:v>5315</c:v>
                </c:pt>
                <c:pt idx="6">
                  <c:v>5394</c:v>
                </c:pt>
                <c:pt idx="7">
                  <c:v>5591</c:v>
                </c:pt>
                <c:pt idx="8">
                  <c:v>5747</c:v>
                </c:pt>
              </c:numCache>
            </c:numRef>
          </c:val>
          <c:smooth val="0"/>
          <c:extLst>
            <c:ext xmlns:c16="http://schemas.microsoft.com/office/drawing/2014/chart" uri="{C3380CC4-5D6E-409C-BE32-E72D297353CC}">
              <c16:uniqueId val="{00000002-E827-43BE-B69A-E16BA6C4ECC2}"/>
            </c:ext>
          </c:extLst>
        </c:ser>
        <c:dLbls>
          <c:showLegendKey val="0"/>
          <c:showVal val="0"/>
          <c:showCatName val="0"/>
          <c:showSerName val="0"/>
          <c:showPercent val="0"/>
          <c:showBubbleSize val="0"/>
        </c:dLbls>
        <c:marker val="1"/>
        <c:smooth val="0"/>
        <c:axId val="189574288"/>
        <c:axId val="189574680"/>
      </c:lineChart>
      <c:catAx>
        <c:axId val="189574288"/>
        <c:scaling>
          <c:orientation val="minMax"/>
        </c:scaling>
        <c:delete val="0"/>
        <c:axPos val="b"/>
        <c:numFmt formatCode="General" sourceLinked="1"/>
        <c:majorTickMark val="out"/>
        <c:minorTickMark val="none"/>
        <c:tickLblPos val="nextTo"/>
        <c:txPr>
          <a:bodyPr/>
          <a:lstStyle/>
          <a:p>
            <a:pPr>
              <a:defRPr sz="1100" b="1">
                <a:latin typeface="Arial" pitchFamily="34" charset="0"/>
                <a:cs typeface="Arial" pitchFamily="34" charset="0"/>
              </a:defRPr>
            </a:pPr>
            <a:endParaRPr lang="en-US"/>
          </a:p>
        </c:txPr>
        <c:crossAx val="189574680"/>
        <c:crosses val="autoZero"/>
        <c:auto val="1"/>
        <c:lblAlgn val="ctr"/>
        <c:lblOffset val="100"/>
        <c:noMultiLvlLbl val="0"/>
      </c:catAx>
      <c:valAx>
        <c:axId val="189574680"/>
        <c:scaling>
          <c:orientation val="minMax"/>
          <c:max val="8000"/>
          <c:min val="4800"/>
        </c:scaling>
        <c:delete val="0"/>
        <c:axPos val="l"/>
        <c:majorGridlines/>
        <c:numFmt formatCode="_(&quot;$&quot;* #,##0_);_(&quot;$&quot;* \(#,##0\);_(&quot;$&quot;* &quot;-&quot;_);_(@_)" sourceLinked="0"/>
        <c:majorTickMark val="out"/>
        <c:minorTickMark val="none"/>
        <c:tickLblPos val="nextTo"/>
        <c:txPr>
          <a:bodyPr/>
          <a:lstStyle/>
          <a:p>
            <a:pPr>
              <a:defRPr b="1">
                <a:solidFill>
                  <a:schemeClr val="tx2"/>
                </a:solidFill>
                <a:latin typeface="Arial Black" pitchFamily="34" charset="0"/>
              </a:defRPr>
            </a:pPr>
            <a:endParaRPr lang="en-US"/>
          </a:p>
        </c:txPr>
        <c:crossAx val="189574288"/>
        <c:crosses val="autoZero"/>
        <c:crossBetween val="between"/>
        <c:majorUnit val="200"/>
      </c:valAx>
      <c:spPr>
        <a:gradFill>
          <a:gsLst>
            <a:gs pos="0">
              <a:srgbClr val="FFEFD1"/>
            </a:gs>
            <a:gs pos="64999">
              <a:srgbClr val="F0EBD5"/>
            </a:gs>
            <a:gs pos="100000">
              <a:srgbClr val="D1C39F"/>
            </a:gs>
          </a:gsLst>
          <a:lin ang="5400000" scaled="0"/>
        </a:gradFill>
      </c:spPr>
    </c:plotArea>
    <c:legend>
      <c:legendPos val="b"/>
      <c:overlay val="0"/>
      <c:txPr>
        <a:bodyPr/>
        <a:lstStyle/>
        <a:p>
          <a:pPr>
            <a:defRPr sz="1400"/>
          </a:pPr>
          <a:endParaRPr lang="en-US"/>
        </a:p>
      </c:txPr>
    </c:legend>
    <c:plotVisOnly val="1"/>
    <c:dispBlanksAs val="gap"/>
    <c:showDLblsOverMax val="0"/>
  </c:chart>
  <c:spPr>
    <a:no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Zionsville Community Schools</a:t>
            </a:r>
          </a:p>
          <a:p>
            <a:pPr>
              <a:defRPr/>
            </a:pPr>
            <a:r>
              <a:rPr lang="en-US"/>
              <a:t>Base Per Pupil Funding vs. Enrollment</a:t>
            </a:r>
          </a:p>
        </c:rich>
      </c:tx>
      <c:overlay val="0"/>
    </c:title>
    <c:autoTitleDeleted val="0"/>
    <c:plotArea>
      <c:layout>
        <c:manualLayout>
          <c:layoutTarget val="inner"/>
          <c:xMode val="edge"/>
          <c:yMode val="edge"/>
          <c:x val="8.8754058563308966E-2"/>
          <c:y val="0.1110796593027028"/>
          <c:w val="0.84203979295846476"/>
          <c:h val="0.81736484380466523"/>
        </c:manualLayout>
      </c:layout>
      <c:lineChart>
        <c:grouping val="standard"/>
        <c:varyColors val="0"/>
        <c:ser>
          <c:idx val="0"/>
          <c:order val="0"/>
          <c:tx>
            <c:v>Per Pupil Funding</c:v>
          </c:tx>
          <c:spPr>
            <a:ln w="50800">
              <a:solidFill>
                <a:schemeClr val="tx2">
                  <a:lumMod val="75000"/>
                </a:schemeClr>
              </a:solidFill>
            </a:ln>
          </c:spPr>
          <c:marker>
            <c:spPr>
              <a:solidFill>
                <a:schemeClr val="tx2">
                  <a:lumMod val="75000"/>
                </a:schemeClr>
              </a:solidFill>
            </c:spPr>
          </c:marker>
          <c:cat>
            <c:numRef>
              <c:f>Data!$D$2:$D$20</c:f>
              <c:numCache>
                <c:formatCode>General</c:formatCode>
                <c:ptCount val="19"/>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numCache>
            </c:numRef>
          </c:cat>
          <c:val>
            <c:numRef>
              <c:f>Data!$G$2:$G$20</c:f>
              <c:numCache>
                <c:formatCode>_("$"* #,##0.00_);_("$"* \(#,##0.00\);_("$"* "-"??_);_(@_)</c:formatCode>
                <c:ptCount val="19"/>
                <c:pt idx="0">
                  <c:v>5156.04050955414</c:v>
                </c:pt>
                <c:pt idx="1">
                  <c:v>5273.5223017016178</c:v>
                </c:pt>
                <c:pt idx="2">
                  <c:v>5406.0746561567776</c:v>
                </c:pt>
                <c:pt idx="3">
                  <c:v>5546.92</c:v>
                </c:pt>
                <c:pt idx="4">
                  <c:v>5683.1</c:v>
                </c:pt>
                <c:pt idx="5">
                  <c:v>5745.68</c:v>
                </c:pt>
                <c:pt idx="6">
                  <c:v>5695.68</c:v>
                </c:pt>
                <c:pt idx="7">
                  <c:v>5386.6905617326083</c:v>
                </c:pt>
                <c:pt idx="8">
                  <c:v>5311.0925232095487</c:v>
                </c:pt>
                <c:pt idx="9">
                  <c:v>5170.5100671140935</c:v>
                </c:pt>
                <c:pt idx="10">
                  <c:v>5117.7074251284776</c:v>
                </c:pt>
                <c:pt idx="11">
                  <c:v>5044.0045351473927</c:v>
                </c:pt>
                <c:pt idx="12">
                  <c:v>4960.82</c:v>
                </c:pt>
                <c:pt idx="13">
                  <c:v>5046</c:v>
                </c:pt>
                <c:pt idx="14">
                  <c:v>5153</c:v>
                </c:pt>
                <c:pt idx="15">
                  <c:v>5315</c:v>
                </c:pt>
                <c:pt idx="16">
                  <c:v>5394</c:v>
                </c:pt>
                <c:pt idx="17">
                  <c:v>5591</c:v>
                </c:pt>
                <c:pt idx="18">
                  <c:v>5747</c:v>
                </c:pt>
              </c:numCache>
            </c:numRef>
          </c:val>
          <c:smooth val="0"/>
          <c:extLst>
            <c:ext xmlns:c16="http://schemas.microsoft.com/office/drawing/2014/chart" uri="{C3380CC4-5D6E-409C-BE32-E72D297353CC}">
              <c16:uniqueId val="{00000000-C370-4A53-80F2-5BE0E8D7F793}"/>
            </c:ext>
          </c:extLst>
        </c:ser>
        <c:dLbls>
          <c:showLegendKey val="0"/>
          <c:showVal val="0"/>
          <c:showCatName val="0"/>
          <c:showSerName val="0"/>
          <c:showPercent val="0"/>
          <c:showBubbleSize val="0"/>
        </c:dLbls>
        <c:marker val="1"/>
        <c:smooth val="0"/>
        <c:axId val="188367040"/>
        <c:axId val="188367432"/>
      </c:lineChart>
      <c:lineChart>
        <c:grouping val="standard"/>
        <c:varyColors val="0"/>
        <c:ser>
          <c:idx val="1"/>
          <c:order val="1"/>
          <c:tx>
            <c:v>Enrollment</c:v>
          </c:tx>
          <c:spPr>
            <a:ln w="44450">
              <a:solidFill>
                <a:srgbClr val="FF0000"/>
              </a:solidFill>
            </a:ln>
          </c:spPr>
          <c:marker>
            <c:spPr>
              <a:solidFill>
                <a:srgbClr val="FF0000"/>
              </a:solidFill>
            </c:spPr>
          </c:marker>
          <c:val>
            <c:numRef>
              <c:f>Data!$L$2:$L$20</c:f>
              <c:numCache>
                <c:formatCode>General</c:formatCode>
                <c:ptCount val="19"/>
                <c:pt idx="0">
                  <c:v>4290</c:v>
                </c:pt>
                <c:pt idx="1">
                  <c:v>4603</c:v>
                </c:pt>
                <c:pt idx="2">
                  <c:v>4770</c:v>
                </c:pt>
                <c:pt idx="3">
                  <c:v>4929</c:v>
                </c:pt>
                <c:pt idx="4">
                  <c:v>5206</c:v>
                </c:pt>
                <c:pt idx="5">
                  <c:v>5329</c:v>
                </c:pt>
                <c:pt idx="6">
                  <c:v>5534</c:v>
                </c:pt>
                <c:pt idx="7">
                  <c:v>5644</c:v>
                </c:pt>
                <c:pt idx="8">
                  <c:v>5741</c:v>
                </c:pt>
                <c:pt idx="9">
                  <c:v>5922</c:v>
                </c:pt>
                <c:pt idx="10">
                  <c:v>6039</c:v>
                </c:pt>
                <c:pt idx="11">
                  <c:v>6193</c:v>
                </c:pt>
                <c:pt idx="12">
                  <c:v>6418</c:v>
                </c:pt>
                <c:pt idx="13">
                  <c:v>6603</c:v>
                </c:pt>
                <c:pt idx="14">
                  <c:v>6789</c:v>
                </c:pt>
                <c:pt idx="15">
                  <c:v>6983</c:v>
                </c:pt>
                <c:pt idx="16">
                  <c:v>7209</c:v>
                </c:pt>
                <c:pt idx="17">
                  <c:v>7459</c:v>
                </c:pt>
                <c:pt idx="18">
                  <c:v>7700</c:v>
                </c:pt>
              </c:numCache>
            </c:numRef>
          </c:val>
          <c:smooth val="0"/>
          <c:extLst>
            <c:ext xmlns:c16="http://schemas.microsoft.com/office/drawing/2014/chart" uri="{C3380CC4-5D6E-409C-BE32-E72D297353CC}">
              <c16:uniqueId val="{00000001-C370-4A53-80F2-5BE0E8D7F793}"/>
            </c:ext>
          </c:extLst>
        </c:ser>
        <c:dLbls>
          <c:showLegendKey val="0"/>
          <c:showVal val="0"/>
          <c:showCatName val="0"/>
          <c:showSerName val="0"/>
          <c:showPercent val="0"/>
          <c:showBubbleSize val="0"/>
        </c:dLbls>
        <c:marker val="1"/>
        <c:smooth val="0"/>
        <c:axId val="188368216"/>
        <c:axId val="188367824"/>
      </c:lineChart>
      <c:catAx>
        <c:axId val="188367040"/>
        <c:scaling>
          <c:orientation val="minMax"/>
        </c:scaling>
        <c:delete val="0"/>
        <c:axPos val="b"/>
        <c:numFmt formatCode="General" sourceLinked="1"/>
        <c:majorTickMark val="out"/>
        <c:minorTickMark val="none"/>
        <c:tickLblPos val="nextTo"/>
        <c:txPr>
          <a:bodyPr/>
          <a:lstStyle/>
          <a:p>
            <a:pPr>
              <a:defRPr sz="1100" b="1">
                <a:latin typeface="Arial" pitchFamily="34" charset="0"/>
                <a:cs typeface="Arial" pitchFamily="34" charset="0"/>
              </a:defRPr>
            </a:pPr>
            <a:endParaRPr lang="en-US"/>
          </a:p>
        </c:txPr>
        <c:crossAx val="188367432"/>
        <c:crosses val="autoZero"/>
        <c:auto val="1"/>
        <c:lblAlgn val="ctr"/>
        <c:lblOffset val="100"/>
        <c:noMultiLvlLbl val="0"/>
      </c:catAx>
      <c:valAx>
        <c:axId val="188367432"/>
        <c:scaling>
          <c:orientation val="minMax"/>
          <c:max val="7800"/>
          <c:min val="4000"/>
        </c:scaling>
        <c:delete val="0"/>
        <c:axPos val="l"/>
        <c:majorGridlines/>
        <c:numFmt formatCode="_(&quot;$&quot;* #,##0_);_(&quot;$&quot;* \(#,##0\);_(&quot;$&quot;* &quot;-&quot;_);_(@_)" sourceLinked="0"/>
        <c:majorTickMark val="out"/>
        <c:minorTickMark val="none"/>
        <c:tickLblPos val="nextTo"/>
        <c:txPr>
          <a:bodyPr/>
          <a:lstStyle/>
          <a:p>
            <a:pPr>
              <a:defRPr b="1">
                <a:solidFill>
                  <a:schemeClr val="tx2"/>
                </a:solidFill>
                <a:latin typeface="Arial Black" pitchFamily="34" charset="0"/>
              </a:defRPr>
            </a:pPr>
            <a:endParaRPr lang="en-US"/>
          </a:p>
        </c:txPr>
        <c:crossAx val="188367040"/>
        <c:crosses val="autoZero"/>
        <c:crossBetween val="between"/>
        <c:majorUnit val="200"/>
      </c:valAx>
      <c:valAx>
        <c:axId val="188367824"/>
        <c:scaling>
          <c:orientation val="minMax"/>
          <c:max val="7800"/>
          <c:min val="4000"/>
        </c:scaling>
        <c:delete val="0"/>
        <c:axPos val="r"/>
        <c:numFmt formatCode="#,##0" sourceLinked="0"/>
        <c:majorTickMark val="out"/>
        <c:minorTickMark val="none"/>
        <c:tickLblPos val="nextTo"/>
        <c:txPr>
          <a:bodyPr/>
          <a:lstStyle/>
          <a:p>
            <a:pPr>
              <a:defRPr>
                <a:solidFill>
                  <a:srgbClr val="FF0000"/>
                </a:solidFill>
                <a:latin typeface="Arial Black" pitchFamily="34" charset="0"/>
              </a:defRPr>
            </a:pPr>
            <a:endParaRPr lang="en-US"/>
          </a:p>
        </c:txPr>
        <c:crossAx val="188368216"/>
        <c:crosses val="max"/>
        <c:crossBetween val="between"/>
        <c:majorUnit val="200"/>
      </c:valAx>
      <c:catAx>
        <c:axId val="188368216"/>
        <c:scaling>
          <c:orientation val="minMax"/>
        </c:scaling>
        <c:delete val="1"/>
        <c:axPos val="b"/>
        <c:majorTickMark val="out"/>
        <c:minorTickMark val="none"/>
        <c:tickLblPos val="none"/>
        <c:crossAx val="188367824"/>
        <c:crosses val="autoZero"/>
        <c:auto val="1"/>
        <c:lblAlgn val="ctr"/>
        <c:lblOffset val="100"/>
        <c:noMultiLvlLbl val="0"/>
      </c:catAx>
      <c:spPr>
        <a:blipFill>
          <a:blip xmlns:r="http://schemas.openxmlformats.org/officeDocument/2006/relationships" r:embed="rId2"/>
          <a:stretch>
            <a:fillRect/>
          </a:stretch>
        </a:blipFill>
      </c:spPr>
    </c:plotArea>
    <c:plotVisOnly val="1"/>
    <c:dispBlanksAs val="gap"/>
    <c:showDLblsOverMax val="0"/>
  </c:chart>
  <c:spPr>
    <a:blipFill>
      <a:blip xmlns:r="http://schemas.openxmlformats.org/officeDocument/2006/relationships" r:embed="rId2"/>
      <a:stretch>
        <a:fillRect/>
      </a:stretch>
    </a:blipFill>
  </c:sp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400" b="1" i="0" u="none" strike="noStrike" kern="1200" cap="none" spc="20" baseline="0">
                <a:solidFill>
                  <a:sysClr val="windowText" lastClr="000000"/>
                </a:solidFill>
                <a:latin typeface="+mn-lt"/>
                <a:ea typeface="+mn-ea"/>
                <a:cs typeface="+mn-cs"/>
              </a:defRPr>
            </a:pPr>
            <a:r>
              <a:rPr lang="en-US" b="1" dirty="0">
                <a:solidFill>
                  <a:sysClr val="windowText" lastClr="000000"/>
                </a:solidFill>
                <a:latin typeface="Arial" panose="020B0604020202020204" pitchFamily="34" charset="0"/>
                <a:cs typeface="Arial" panose="020B0604020202020204" pitchFamily="34" charset="0"/>
              </a:rPr>
              <a:t>Zionsville Community Schools</a:t>
            </a:r>
          </a:p>
          <a:p>
            <a:pPr algn="ctr" rtl="0">
              <a:defRPr b="1">
                <a:solidFill>
                  <a:sysClr val="windowText" lastClr="000000"/>
                </a:solidFill>
              </a:defRPr>
            </a:pPr>
            <a:r>
              <a:rPr lang="en-US" b="1" dirty="0">
                <a:solidFill>
                  <a:sysClr val="windowText" lastClr="000000"/>
                </a:solidFill>
                <a:latin typeface="Arial" panose="020B0604020202020204" pitchFamily="34" charset="0"/>
                <a:cs typeface="Arial" panose="020B0604020202020204" pitchFamily="34" charset="0"/>
              </a:rPr>
              <a:t>State</a:t>
            </a:r>
            <a:r>
              <a:rPr lang="en-US" b="1" baseline="0" dirty="0">
                <a:solidFill>
                  <a:sysClr val="windowText" lastClr="000000"/>
                </a:solidFill>
                <a:latin typeface="Arial" panose="020B0604020202020204" pitchFamily="34" charset="0"/>
                <a:cs typeface="Arial" panose="020B0604020202020204" pitchFamily="34" charset="0"/>
              </a:rPr>
              <a:t> </a:t>
            </a:r>
            <a:r>
              <a:rPr lang="en-US" b="1" baseline="0" dirty="0" smtClean="0">
                <a:solidFill>
                  <a:sysClr val="windowText" lastClr="000000"/>
                </a:solidFill>
                <a:latin typeface="Arial" panose="020B0604020202020204" pitchFamily="34" charset="0"/>
                <a:cs typeface="Arial" panose="020B0604020202020204" pitchFamily="34" charset="0"/>
              </a:rPr>
              <a:t>Aid - P</a:t>
            </a:r>
            <a:r>
              <a:rPr lang="en-US" b="1" dirty="0" smtClean="0">
                <a:solidFill>
                  <a:sysClr val="windowText" lastClr="000000"/>
                </a:solidFill>
                <a:latin typeface="Arial" panose="020B0604020202020204" pitchFamily="34" charset="0"/>
                <a:cs typeface="Arial" panose="020B0604020202020204" pitchFamily="34" charset="0"/>
              </a:rPr>
              <a:t>er </a:t>
            </a:r>
            <a:r>
              <a:rPr lang="en-US" b="1" dirty="0">
                <a:solidFill>
                  <a:sysClr val="windowText" lastClr="000000"/>
                </a:solidFill>
                <a:latin typeface="Arial" panose="020B0604020202020204" pitchFamily="34" charset="0"/>
                <a:cs typeface="Arial" panose="020B0604020202020204" pitchFamily="34" charset="0"/>
              </a:rPr>
              <a:t>Pupil Funding</a:t>
            </a:r>
          </a:p>
          <a:p>
            <a:pPr algn="ctr" rtl="0">
              <a:defRPr b="1">
                <a:solidFill>
                  <a:sysClr val="windowText" lastClr="000000"/>
                </a:solidFill>
              </a:defRPr>
            </a:pPr>
            <a:r>
              <a:rPr lang="en-US" b="1" dirty="0">
                <a:solidFill>
                  <a:sysClr val="windowText" lastClr="000000"/>
                </a:solidFill>
                <a:latin typeface="Arial" panose="020B0604020202020204" pitchFamily="34" charset="0"/>
                <a:cs typeface="Arial" panose="020B0604020202020204" pitchFamily="34" charset="0"/>
              </a:rPr>
              <a:t>Actual 2008 to </a:t>
            </a:r>
            <a:r>
              <a:rPr lang="en-US" b="1" dirty="0" smtClean="0">
                <a:solidFill>
                  <a:sysClr val="windowText" lastClr="000000"/>
                </a:solidFill>
                <a:latin typeface="Arial" panose="020B0604020202020204" pitchFamily="34" charset="0"/>
                <a:cs typeface="Arial" panose="020B0604020202020204" pitchFamily="34" charset="0"/>
              </a:rPr>
              <a:t>2020 </a:t>
            </a:r>
            <a:r>
              <a:rPr lang="en-US" b="1" dirty="0">
                <a:solidFill>
                  <a:sysClr val="windowText" lastClr="000000"/>
                </a:solidFill>
                <a:latin typeface="Arial" panose="020B0604020202020204" pitchFamily="34" charset="0"/>
                <a:cs typeface="Arial" panose="020B0604020202020204" pitchFamily="34" charset="0"/>
              </a:rPr>
              <a:t>with </a:t>
            </a:r>
          </a:p>
          <a:p>
            <a:pPr algn="ctr" rtl="0">
              <a:defRPr b="1">
                <a:solidFill>
                  <a:sysClr val="windowText" lastClr="000000"/>
                </a:solidFill>
              </a:defRPr>
            </a:pPr>
            <a:r>
              <a:rPr lang="en-US" b="1" dirty="0" smtClean="0">
                <a:solidFill>
                  <a:sysClr val="windowText" lastClr="000000"/>
                </a:solidFill>
                <a:latin typeface="Arial" panose="020B0604020202020204" pitchFamily="34" charset="0"/>
                <a:cs typeface="Arial" panose="020B0604020202020204" pitchFamily="34" charset="0"/>
              </a:rPr>
              <a:t>2021 Estimated Per DOE</a:t>
            </a:r>
            <a:endParaRPr lang="en-US" sz="1400" b="1" i="0" u="none" strike="noStrike" kern="1200" cap="none" spc="20" baseline="0" dirty="0">
              <a:solidFill>
                <a:sysClr val="windowText" lastClr="000000"/>
              </a:solidFill>
              <a:latin typeface="Arial" panose="020B0604020202020204" pitchFamily="34" charset="0"/>
              <a:ea typeface="+mn-ea"/>
              <a:cs typeface="Arial" panose="020B0604020202020204" pitchFamily="34" charset="0"/>
            </a:endParaRPr>
          </a:p>
        </c:rich>
      </c:tx>
      <c:layout>
        <c:manualLayout>
          <c:xMode val="edge"/>
          <c:yMode val="edge"/>
          <c:x val="0.36682079387653638"/>
          <c:y val="1.2139605462822459E-2"/>
        </c:manualLayout>
      </c:layout>
      <c:overlay val="0"/>
      <c:spPr>
        <a:noFill/>
        <a:ln>
          <a:noFill/>
        </a:ln>
        <a:effectLst/>
      </c:spPr>
      <c:txPr>
        <a:bodyPr rot="0" spcFirstLastPara="1" vertOverflow="ellipsis" vert="horz" wrap="square" anchor="ctr" anchorCtr="1"/>
        <a:lstStyle/>
        <a:p>
          <a:pPr algn="ctr" rtl="0">
            <a:defRPr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8.8757950171234459E-2"/>
          <c:y val="0.16688206785137319"/>
          <c:w val="0.89512247186862481"/>
          <c:h val="0.78782310177705972"/>
        </c:manualLayout>
      </c:layout>
      <c:lineChart>
        <c:grouping val="standard"/>
        <c:varyColors val="0"/>
        <c:ser>
          <c:idx val="0"/>
          <c:order val="0"/>
          <c:spPr>
            <a:ln w="50800" cap="rnd" cmpd="sng" algn="ctr">
              <a:solidFill>
                <a:schemeClr val="accent1">
                  <a:alpha val="80000"/>
                </a:schemeClr>
              </a:solidFill>
              <a:round/>
            </a:ln>
            <a:effectLst/>
          </c:spPr>
          <c:marker>
            <c:symbol val="none"/>
          </c:marker>
          <c:dLbls>
            <c:spPr>
              <a:solidFill>
                <a:srgbClr val="D2DF96"/>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lumMod val="65000"/>
                        <a:lumOff val="35000"/>
                      </a:schemeClr>
                    </a:solidFill>
                    <a:latin typeface="Arial Black" panose="020B0A04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Data!$C$7:$C$20</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numCache>
            </c:numRef>
          </c:cat>
          <c:val>
            <c:numRef>
              <c:f>Data!$D$7:$D$20</c:f>
              <c:numCache>
                <c:formatCode>_("$"* #,##0.00_);_("$"* \(#,##0.00\);_("$"* "-"??_);_(@_)</c:formatCode>
                <c:ptCount val="14"/>
                <c:pt idx="0">
                  <c:v>5745.68</c:v>
                </c:pt>
                <c:pt idx="1">
                  <c:v>5695.68</c:v>
                </c:pt>
                <c:pt idx="2">
                  <c:v>5386.6905617326083</c:v>
                </c:pt>
                <c:pt idx="3">
                  <c:v>5311.0925232095487</c:v>
                </c:pt>
                <c:pt idx="4">
                  <c:v>5170.5100671140935</c:v>
                </c:pt>
                <c:pt idx="5">
                  <c:v>5117.7074251284776</c:v>
                </c:pt>
                <c:pt idx="6">
                  <c:v>5044.0045351473927</c:v>
                </c:pt>
                <c:pt idx="7">
                  <c:v>4960.8200000000006</c:v>
                </c:pt>
                <c:pt idx="8">
                  <c:v>5046</c:v>
                </c:pt>
                <c:pt idx="9">
                  <c:v>5153</c:v>
                </c:pt>
                <c:pt idx="10">
                  <c:v>5315</c:v>
                </c:pt>
                <c:pt idx="11">
                  <c:v>5394</c:v>
                </c:pt>
                <c:pt idx="12">
                  <c:v>5591</c:v>
                </c:pt>
                <c:pt idx="13">
                  <c:v>5747</c:v>
                </c:pt>
              </c:numCache>
            </c:numRef>
          </c:val>
          <c:smooth val="0"/>
          <c:extLst>
            <c:ext xmlns:c16="http://schemas.microsoft.com/office/drawing/2014/chart" uri="{C3380CC4-5D6E-409C-BE32-E72D297353CC}">
              <c16:uniqueId val="{00000000-536F-4508-83A6-CA3BBF3EC2E2}"/>
            </c:ext>
          </c:extLst>
        </c:ser>
        <c:dLbls>
          <c:dLblPos val="ctr"/>
          <c:showLegendKey val="0"/>
          <c:showVal val="1"/>
          <c:showCatName val="0"/>
          <c:showSerName val="0"/>
          <c:showPercent val="0"/>
          <c:showBubbleSize val="0"/>
        </c:dLbls>
        <c:dropLines>
          <c:spPr>
            <a:ln w="38100" cap="flat" cmpd="sng" algn="ctr">
              <a:solidFill>
                <a:schemeClr val="tx1">
                  <a:alpha val="33000"/>
                </a:schemeClr>
              </a:solidFill>
              <a:round/>
            </a:ln>
            <a:effectLst/>
          </c:spPr>
        </c:dropLines>
        <c:smooth val="0"/>
        <c:axId val="188369000"/>
        <c:axId val="188369392"/>
      </c:lineChart>
      <c:catAx>
        <c:axId val="18836900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00" b="1" i="0" u="none" strike="noStrike" kern="1200" spc="20" baseline="0">
                <a:solidFill>
                  <a:schemeClr val="dk1">
                    <a:lumMod val="65000"/>
                    <a:lumOff val="35000"/>
                  </a:schemeClr>
                </a:solidFill>
                <a:latin typeface="Arial Black" panose="020B0A04020102020204" pitchFamily="34" charset="0"/>
                <a:ea typeface="+mn-ea"/>
                <a:cs typeface="+mn-cs"/>
              </a:defRPr>
            </a:pPr>
            <a:endParaRPr lang="en-US"/>
          </a:p>
        </c:txPr>
        <c:crossAx val="188369392"/>
        <c:crosses val="autoZero"/>
        <c:auto val="1"/>
        <c:lblAlgn val="ctr"/>
        <c:lblOffset val="100"/>
        <c:noMultiLvlLbl val="0"/>
      </c:catAx>
      <c:valAx>
        <c:axId val="188369392"/>
        <c:scaling>
          <c:orientation val="minMax"/>
          <c:max val="5800"/>
          <c:min val="4800"/>
        </c:scaling>
        <c:delete val="0"/>
        <c:axPos val="l"/>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spc="20" baseline="0">
                <a:solidFill>
                  <a:schemeClr val="dk1">
                    <a:lumMod val="65000"/>
                    <a:lumOff val="35000"/>
                  </a:schemeClr>
                </a:solidFill>
                <a:latin typeface="Arial Black" panose="020B0A04020102020204" pitchFamily="34" charset="0"/>
                <a:ea typeface="+mn-ea"/>
                <a:cs typeface="+mn-cs"/>
              </a:defRPr>
            </a:pPr>
            <a:endParaRPr lang="en-US"/>
          </a:p>
        </c:txPr>
        <c:crossAx val="188369000"/>
        <c:crosses val="autoZero"/>
        <c:crossBetween val="between"/>
        <c:majorUnit val="200"/>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plotArea>
    <c:plotVisOnly val="1"/>
    <c:dispBlanksAs val="gap"/>
    <c:showDLblsOverMax val="0"/>
  </c:chart>
  <c:spPr>
    <a:solidFill>
      <a:schemeClr val="lt1"/>
    </a:solid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n-US" sz="1600" dirty="0"/>
              <a:t>Zionsville Community Schools</a:t>
            </a:r>
          </a:p>
          <a:p>
            <a:pPr>
              <a:defRPr sz="1600"/>
            </a:pPr>
            <a:r>
              <a:rPr lang="en-US" sz="1600" dirty="0"/>
              <a:t>Per Pupil Funding in Constant Dollars </a:t>
            </a:r>
          </a:p>
          <a:p>
            <a:pPr>
              <a:defRPr sz="1600"/>
            </a:pPr>
            <a:r>
              <a:rPr lang="en-US" sz="1600"/>
              <a:t>(Adjusted</a:t>
            </a:r>
            <a:r>
              <a:rPr lang="en-US" sz="1600" baseline="0"/>
              <a:t> for </a:t>
            </a:r>
            <a:r>
              <a:rPr lang="en-US" sz="1600" baseline="0" smtClean="0"/>
              <a:t>Inflation </a:t>
            </a:r>
            <a:r>
              <a:rPr lang="en-US" sz="1600" baseline="0" dirty="0"/>
              <a:t>to 2008)</a:t>
            </a:r>
          </a:p>
          <a:p>
            <a:pPr>
              <a:defRPr sz="1600"/>
            </a:pPr>
            <a:r>
              <a:rPr lang="en-US" sz="1600" dirty="0"/>
              <a:t>Compared</a:t>
            </a:r>
            <a:r>
              <a:rPr lang="en-US" sz="1600" baseline="0" dirty="0"/>
              <a:t> to</a:t>
            </a:r>
            <a:r>
              <a:rPr lang="en-US" sz="1600" dirty="0"/>
              <a:t> Actual</a:t>
            </a:r>
            <a:r>
              <a:rPr lang="en-US" sz="1600" baseline="0" dirty="0"/>
              <a:t> Funding </a:t>
            </a:r>
            <a:endParaRPr lang="en-US" sz="1600" dirty="0"/>
          </a:p>
        </c:rich>
      </c:tx>
      <c:overlay val="0"/>
    </c:title>
    <c:autoTitleDeleted val="0"/>
    <c:plotArea>
      <c:layout/>
      <c:lineChart>
        <c:grouping val="standard"/>
        <c:varyColors val="0"/>
        <c:ser>
          <c:idx val="0"/>
          <c:order val="0"/>
          <c:tx>
            <c:v>Per Pupil Funding - Actual</c:v>
          </c:tx>
          <c:spPr>
            <a:ln w="50800">
              <a:solidFill>
                <a:schemeClr val="tx2">
                  <a:lumMod val="75000"/>
                </a:schemeClr>
              </a:solidFill>
            </a:ln>
          </c:spPr>
          <c:marker>
            <c:spPr>
              <a:solidFill>
                <a:srgbClr val="1F497D">
                  <a:lumMod val="75000"/>
                </a:srgbClr>
              </a:solidFill>
            </c:spPr>
          </c:marker>
          <c:cat>
            <c:numRef>
              <c:f>'Data 2008 Ref'!$C$7:$C$20</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numCache>
            </c:numRef>
          </c:cat>
          <c:val>
            <c:numRef>
              <c:f>'Data 2008 Ref'!$D$7:$D$20</c:f>
              <c:numCache>
                <c:formatCode>_("$"* #,##0.00_);_("$"* \(#,##0.00\);_("$"* "-"??_);_(@_)</c:formatCode>
                <c:ptCount val="14"/>
                <c:pt idx="0">
                  <c:v>5745.68</c:v>
                </c:pt>
                <c:pt idx="1">
                  <c:v>5695.68</c:v>
                </c:pt>
                <c:pt idx="2">
                  <c:v>5386.6905617326083</c:v>
                </c:pt>
                <c:pt idx="3">
                  <c:v>5311.0925232095487</c:v>
                </c:pt>
                <c:pt idx="4">
                  <c:v>5170.5100671140935</c:v>
                </c:pt>
                <c:pt idx="5">
                  <c:v>5117.7074251284776</c:v>
                </c:pt>
                <c:pt idx="6">
                  <c:v>5044.0045351473927</c:v>
                </c:pt>
                <c:pt idx="7">
                  <c:v>4960.82</c:v>
                </c:pt>
                <c:pt idx="8">
                  <c:v>5046</c:v>
                </c:pt>
                <c:pt idx="9">
                  <c:v>5153</c:v>
                </c:pt>
                <c:pt idx="10">
                  <c:v>5315</c:v>
                </c:pt>
                <c:pt idx="11">
                  <c:v>5394</c:v>
                </c:pt>
                <c:pt idx="12">
                  <c:v>5591</c:v>
                </c:pt>
                <c:pt idx="13">
                  <c:v>5747</c:v>
                </c:pt>
              </c:numCache>
            </c:numRef>
          </c:val>
          <c:smooth val="0"/>
          <c:extLst>
            <c:ext xmlns:c16="http://schemas.microsoft.com/office/drawing/2014/chart" uri="{C3380CC4-5D6E-409C-BE32-E72D297353CC}">
              <c16:uniqueId val="{00000000-0AC9-4476-94FF-E0E4FA0BD06B}"/>
            </c:ext>
          </c:extLst>
        </c:ser>
        <c:dLbls>
          <c:showLegendKey val="0"/>
          <c:showVal val="0"/>
          <c:showCatName val="0"/>
          <c:showSerName val="0"/>
          <c:showPercent val="0"/>
          <c:showBubbleSize val="0"/>
        </c:dLbls>
        <c:marker val="1"/>
        <c:smooth val="0"/>
        <c:axId val="188370176"/>
        <c:axId val="188370568"/>
      </c:lineChart>
      <c:lineChart>
        <c:grouping val="standard"/>
        <c:varyColors val="0"/>
        <c:ser>
          <c:idx val="2"/>
          <c:order val="1"/>
          <c:tx>
            <c:v>Inflation Adjusted to 2008 dollars</c:v>
          </c:tx>
          <c:spPr>
            <a:ln w="38100">
              <a:solidFill>
                <a:schemeClr val="accent2">
                  <a:lumMod val="50000"/>
                </a:schemeClr>
              </a:solidFill>
            </a:ln>
          </c:spPr>
          <c:marker>
            <c:spPr>
              <a:solidFill>
                <a:schemeClr val="accent2">
                  <a:lumMod val="50000"/>
                </a:schemeClr>
              </a:solidFill>
            </c:spPr>
          </c:marker>
          <c:val>
            <c:numRef>
              <c:f>'Data 2008 Ref'!$F$7:$F$20</c:f>
              <c:numCache>
                <c:formatCode>_("$"* #,##0.00_);_("$"* \(#,##0.00\);_("$"* "-"??_);_(@_)</c:formatCode>
                <c:ptCount val="14"/>
                <c:pt idx="0">
                  <c:v>5745.68</c:v>
                </c:pt>
                <c:pt idx="1">
                  <c:v>5693.9805458859637</c:v>
                </c:pt>
                <c:pt idx="2">
                  <c:v>5247.3043780684529</c:v>
                </c:pt>
                <c:pt idx="3">
                  <c:v>5090.5918537077041</c:v>
                </c:pt>
                <c:pt idx="4">
                  <c:v>4814.9968674759793</c:v>
                </c:pt>
                <c:pt idx="5">
                  <c:v>4693.2514371817315</c:v>
                </c:pt>
                <c:pt idx="6">
                  <c:v>4551.5846597877517</c:v>
                </c:pt>
                <c:pt idx="7">
                  <c:v>4480.5242701331163</c:v>
                </c:pt>
                <c:pt idx="8">
                  <c:v>4495.7270931469384</c:v>
                </c:pt>
                <c:pt idx="9">
                  <c:v>4479.0797194849265</c:v>
                </c:pt>
                <c:pt idx="10">
                  <c:v>4526.1233711219593</c:v>
                </c:pt>
                <c:pt idx="11">
                  <c:v>4523.3225537324697</c:v>
                </c:pt>
                <c:pt idx="12">
                  <c:v>4620.102461515733</c:v>
                </c:pt>
                <c:pt idx="13">
                  <c:v>4679.7086017993724</c:v>
                </c:pt>
              </c:numCache>
            </c:numRef>
          </c:val>
          <c:smooth val="0"/>
          <c:extLst>
            <c:ext xmlns:c16="http://schemas.microsoft.com/office/drawing/2014/chart" uri="{C3380CC4-5D6E-409C-BE32-E72D297353CC}">
              <c16:uniqueId val="{00000001-0AC9-4476-94FF-E0E4FA0BD06B}"/>
            </c:ext>
          </c:extLst>
        </c:ser>
        <c:dLbls>
          <c:showLegendKey val="0"/>
          <c:showVal val="0"/>
          <c:showCatName val="0"/>
          <c:showSerName val="0"/>
          <c:showPercent val="0"/>
          <c:showBubbleSize val="0"/>
        </c:dLbls>
        <c:marker val="1"/>
        <c:smooth val="0"/>
        <c:axId val="189573504"/>
        <c:axId val="189573112"/>
      </c:lineChart>
      <c:catAx>
        <c:axId val="188370176"/>
        <c:scaling>
          <c:orientation val="minMax"/>
        </c:scaling>
        <c:delete val="0"/>
        <c:axPos val="b"/>
        <c:numFmt formatCode="General" sourceLinked="1"/>
        <c:majorTickMark val="out"/>
        <c:minorTickMark val="none"/>
        <c:tickLblPos val="nextTo"/>
        <c:txPr>
          <a:bodyPr/>
          <a:lstStyle/>
          <a:p>
            <a:pPr>
              <a:defRPr sz="1100" b="1">
                <a:latin typeface="Arial" pitchFamily="34" charset="0"/>
                <a:cs typeface="Arial" pitchFamily="34" charset="0"/>
              </a:defRPr>
            </a:pPr>
            <a:endParaRPr lang="en-US"/>
          </a:p>
        </c:txPr>
        <c:crossAx val="188370568"/>
        <c:crosses val="autoZero"/>
        <c:auto val="1"/>
        <c:lblAlgn val="ctr"/>
        <c:lblOffset val="100"/>
        <c:noMultiLvlLbl val="0"/>
      </c:catAx>
      <c:valAx>
        <c:axId val="188370568"/>
        <c:scaling>
          <c:orientation val="minMax"/>
          <c:max val="5800"/>
          <c:min val="4200"/>
        </c:scaling>
        <c:delete val="0"/>
        <c:axPos val="l"/>
        <c:majorGridlines/>
        <c:numFmt formatCode="_(&quot;$&quot;* #,##0_);_(&quot;$&quot;* \(#,##0\);_(&quot;$&quot;* &quot;-&quot;_);_(@_)" sourceLinked="0"/>
        <c:majorTickMark val="out"/>
        <c:minorTickMark val="none"/>
        <c:tickLblPos val="nextTo"/>
        <c:txPr>
          <a:bodyPr/>
          <a:lstStyle/>
          <a:p>
            <a:pPr>
              <a:defRPr b="1">
                <a:solidFill>
                  <a:schemeClr val="tx2"/>
                </a:solidFill>
                <a:latin typeface="Arial Black" pitchFamily="34" charset="0"/>
              </a:defRPr>
            </a:pPr>
            <a:endParaRPr lang="en-US"/>
          </a:p>
        </c:txPr>
        <c:crossAx val="188370176"/>
        <c:crosses val="autoZero"/>
        <c:crossBetween val="between"/>
        <c:majorUnit val="200"/>
      </c:valAx>
      <c:valAx>
        <c:axId val="189573112"/>
        <c:scaling>
          <c:orientation val="minMax"/>
          <c:max val="6200"/>
          <c:min val="4000"/>
        </c:scaling>
        <c:delete val="1"/>
        <c:axPos val="r"/>
        <c:numFmt formatCode="#,##0" sourceLinked="0"/>
        <c:majorTickMark val="out"/>
        <c:minorTickMark val="none"/>
        <c:tickLblPos val="none"/>
        <c:crossAx val="189573504"/>
        <c:crosses val="max"/>
        <c:crossBetween val="between"/>
        <c:majorUnit val="200"/>
      </c:valAx>
      <c:catAx>
        <c:axId val="189573504"/>
        <c:scaling>
          <c:orientation val="minMax"/>
        </c:scaling>
        <c:delete val="1"/>
        <c:axPos val="b"/>
        <c:majorTickMark val="out"/>
        <c:minorTickMark val="none"/>
        <c:tickLblPos val="none"/>
        <c:crossAx val="189573112"/>
        <c:crosses val="autoZero"/>
        <c:auto val="1"/>
        <c:lblAlgn val="ctr"/>
        <c:lblOffset val="100"/>
        <c:noMultiLvlLbl val="0"/>
      </c:catAx>
      <c:spPr>
        <a:gradFill>
          <a:gsLst>
            <a:gs pos="50000">
              <a:srgbClr val="FFEFD1">
                <a:alpha val="50000"/>
              </a:srgbClr>
            </a:gs>
            <a:gs pos="64999">
              <a:srgbClr val="F0EBD5"/>
            </a:gs>
            <a:gs pos="100000">
              <a:srgbClr val="D1C39F"/>
            </a:gs>
          </a:gsLst>
          <a:lin ang="16200000" scaled="0"/>
        </a:gradFill>
      </c:spPr>
    </c:plotArea>
    <c:legend>
      <c:legendPos val="r"/>
      <c:layout>
        <c:manualLayout>
          <c:xMode val="edge"/>
          <c:yMode val="edge"/>
          <c:x val="9.4733360847103876E-2"/>
          <c:y val="0.84632285206577262"/>
          <c:w val="0.26236162378667849"/>
          <c:h val="9.5139777020647937E-2"/>
        </c:manualLayout>
      </c:layout>
      <c:overlay val="1"/>
      <c:spPr>
        <a:ln>
          <a:solidFill>
            <a:schemeClr val="tx1"/>
          </a:solidFill>
        </a:ln>
      </c:spPr>
    </c:legend>
    <c:plotVisOnly val="1"/>
    <c:dispBlanksAs val="gap"/>
    <c:showDLblsOverMax val="0"/>
  </c:chart>
  <c:spPr>
    <a:noFill/>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0"/>
      <c:hPercent val="100"/>
      <c:rotY val="0"/>
      <c:depthPercent val="100"/>
      <c:rAngAx val="0"/>
      <c:perspective val="10"/>
    </c:view3D>
    <c:floor>
      <c:thickness val="0"/>
      <c:spPr>
        <a:solidFill>
          <a:srgbClr val="C0C0C0"/>
        </a:solidFill>
        <a:ln w="3175">
          <a:solidFill>
            <a:srgbClr val="000000"/>
          </a:solidFill>
          <a:prstDash val="solid"/>
        </a:ln>
      </c:spPr>
    </c:floor>
    <c:sideWall>
      <c:thickness val="0"/>
      <c:spPr>
        <a:noFill/>
        <a:ln w="25400">
          <a:noFill/>
        </a:ln>
      </c:spPr>
    </c:sideWall>
    <c:backWall>
      <c:thickness val="0"/>
      <c:spPr>
        <a:noFill/>
        <a:ln w="25400">
          <a:noFill/>
        </a:ln>
      </c:spPr>
    </c:backWall>
    <c:plotArea>
      <c:layout>
        <c:manualLayout>
          <c:layoutTarget val="inner"/>
          <c:xMode val="edge"/>
          <c:yMode val="edge"/>
          <c:x val="0.13318534961154269"/>
          <c:y val="7.5040783034257763E-2"/>
          <c:w val="0.86681465038845973"/>
          <c:h val="0.82544861337683773"/>
        </c:manualLayout>
      </c:layout>
      <c:line3DChart>
        <c:grouping val="standard"/>
        <c:varyColors val="0"/>
        <c:dLbls>
          <c:showLegendKey val="0"/>
          <c:showVal val="0"/>
          <c:showCatName val="0"/>
          <c:showSerName val="0"/>
          <c:showPercent val="0"/>
          <c:showBubbleSize val="0"/>
        </c:dLbls>
        <c:axId val="189149728"/>
        <c:axId val="189150120"/>
        <c:axId val="189660208"/>
      </c:line3DChart>
      <c:catAx>
        <c:axId val="189149728"/>
        <c:scaling>
          <c:orientation val="minMax"/>
        </c:scaling>
        <c:delete val="1"/>
        <c:axPos val="b"/>
        <c:numFmt formatCode="General" sourceLinked="1"/>
        <c:majorTickMark val="out"/>
        <c:minorTickMark val="none"/>
        <c:tickLblPos val="low"/>
        <c:crossAx val="189150120"/>
        <c:crosses val="autoZero"/>
        <c:auto val="1"/>
        <c:lblAlgn val="ctr"/>
        <c:lblOffset val="100"/>
        <c:tickLblSkip val="1"/>
        <c:tickMarkSkip val="1"/>
        <c:noMultiLvlLbl val="1"/>
      </c:catAx>
      <c:valAx>
        <c:axId val="189150120"/>
        <c:scaling>
          <c:orientation val="minMax"/>
          <c:max val="25000000"/>
          <c:min val="0"/>
        </c:scaling>
        <c:delete val="1"/>
        <c:axPos val="l"/>
        <c:numFmt formatCode="_(&quot;$&quot;* #,##0.00_);_(&quot;$&quot;* \(#,##0.00\);_(&quot;$&quot;* &quot;-&quot;??_);_(@_)" sourceLinked="1"/>
        <c:majorTickMark val="out"/>
        <c:minorTickMark val="none"/>
        <c:tickLblPos val="nextTo"/>
        <c:crossAx val="189149728"/>
        <c:crosses val="autoZero"/>
        <c:crossBetween val="between"/>
      </c:valAx>
      <c:serAx>
        <c:axId val="189660208"/>
        <c:scaling>
          <c:orientation val="minMax"/>
        </c:scaling>
        <c:delete val="1"/>
        <c:axPos val="b"/>
        <c:majorTickMark val="out"/>
        <c:minorTickMark val="none"/>
        <c:tickLblPos val="none"/>
        <c:crossAx val="189150120"/>
        <c:crosses val="autoZero"/>
      </c:serAx>
      <c:spPr>
        <a:noFill/>
        <a:ln w="25400">
          <a:noFill/>
        </a:ln>
      </c:spPr>
    </c:plotArea>
    <c:plotVisOnly val="1"/>
    <c:dispBlanksAs val="gap"/>
    <c:showDLblsOverMax val="0"/>
  </c:chart>
  <c:spPr>
    <a:noFill/>
    <a:ln w="9525">
      <a:noFill/>
    </a:ln>
  </c:spPr>
  <c:txPr>
    <a:bodyPr/>
    <a:lstStyle/>
    <a:p>
      <a:pPr>
        <a:defRPr sz="11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794896957801767"/>
          <c:y val="0.17964071856287495"/>
          <c:w val="0.84900939049285518"/>
          <c:h val="0.74251497005988065"/>
        </c:manualLayout>
      </c:layout>
      <c:barChart>
        <c:barDir val="col"/>
        <c:grouping val="clustered"/>
        <c:varyColors val="0"/>
        <c:dLbls>
          <c:showLegendKey val="0"/>
          <c:showVal val="0"/>
          <c:showCatName val="0"/>
          <c:showSerName val="0"/>
          <c:showPercent val="0"/>
          <c:showBubbleSize val="0"/>
        </c:dLbls>
        <c:gapWidth val="60"/>
        <c:overlap val="25"/>
        <c:axId val="190936440"/>
        <c:axId val="190936832"/>
      </c:barChart>
      <c:catAx>
        <c:axId val="19093644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90936832"/>
        <c:crosses val="autoZero"/>
        <c:auto val="1"/>
        <c:lblAlgn val="ctr"/>
        <c:lblOffset val="100"/>
        <c:tickLblSkip val="1"/>
        <c:tickMarkSkip val="1"/>
        <c:noMultiLvlLbl val="0"/>
      </c:catAx>
      <c:valAx>
        <c:axId val="190936832"/>
        <c:scaling>
          <c:orientation val="minMax"/>
          <c:max val="4000000"/>
        </c:scaling>
        <c:delete val="0"/>
        <c:axPos val="l"/>
        <c:majorGridlines>
          <c:spPr>
            <a:ln w="3175">
              <a:solidFill>
                <a:srgbClr val="000000"/>
              </a:solidFill>
              <a:prstDash val="solid"/>
            </a:ln>
          </c:spPr>
        </c:majorGridlines>
        <c:numFmt formatCode="_(&quot;$&quot;* #,##0_);_(&quot;$&quot;* \(#,##0\);_(&quot;$&quot;* &quot;-&quot;_);_(@_)" sourceLinked="0"/>
        <c:majorTickMark val="in"/>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90936440"/>
        <c:crosses val="autoZero"/>
        <c:crossBetween val="between"/>
        <c:majorUnit val="250000"/>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94896957801767"/>
          <c:y val="0.25504965595516776"/>
          <c:w val="0.89205105093427994"/>
          <c:h val="0.70670710080158894"/>
        </c:manualLayout>
      </c:layout>
      <c:barChart>
        <c:barDir val="col"/>
        <c:grouping val="clustered"/>
        <c:varyColors val="0"/>
        <c:ser>
          <c:idx val="3"/>
          <c:order val="0"/>
          <c:tx>
            <c:strRef>
              <c:f>'Data 2'!$C$53</c:f>
              <c:strCache>
                <c:ptCount val="1"/>
                <c:pt idx="0">
                  <c:v>Actual 2010 -2014</c:v>
                </c:pt>
              </c:strCache>
            </c:strRef>
          </c:tx>
          <c:spPr>
            <a:solidFill>
              <a:schemeClr val="accent2">
                <a:lumMod val="75000"/>
              </a:schemeClr>
            </a:solidFill>
          </c:spPr>
          <c:invertIfNegative val="0"/>
          <c:cat>
            <c:numRef>
              <c:f>'Data 2'!$E$52:$O$52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'Data 2'!$E$53:$O$53</c:f>
              <c:numCache>
                <c:formatCode>_("$"* #,##0.00_);_("$"* \(#,##0.00\);_("$"* "-"??_);_(@_)</c:formatCode>
                <c:ptCount val="11"/>
                <c:pt idx="0">
                  <c:v>1461017.48</c:v>
                </c:pt>
                <c:pt idx="1">
                  <c:v>2154271.12</c:v>
                </c:pt>
                <c:pt idx="2">
                  <c:v>3084038.89</c:v>
                </c:pt>
                <c:pt idx="3">
                  <c:v>3600445.0199999958</c:v>
                </c:pt>
                <c:pt idx="4">
                  <c:v>3979438.46</c:v>
                </c:pt>
                <c:pt idx="5">
                  <c:v>2073418.1</c:v>
                </c:pt>
                <c:pt idx="6">
                  <c:v>1376054.2</c:v>
                </c:pt>
                <c:pt idx="7">
                  <c:v>1508231.27</c:v>
                </c:pt>
                <c:pt idx="8">
                  <c:v>1605321.76</c:v>
                </c:pt>
                <c:pt idx="9">
                  <c:v>1468337</c:v>
                </c:pt>
                <c:pt idx="10">
                  <c:v>1750000</c:v>
                </c:pt>
              </c:numCache>
            </c:numRef>
          </c:val>
          <c:extLst>
            <c:ext xmlns:c16="http://schemas.microsoft.com/office/drawing/2014/chart" uri="{C3380CC4-5D6E-409C-BE32-E72D297353CC}">
              <c16:uniqueId val="{00000000-FE54-46B9-AF22-39258141DCB3}"/>
            </c:ext>
          </c:extLst>
        </c:ser>
        <c:dLbls>
          <c:showLegendKey val="0"/>
          <c:showVal val="0"/>
          <c:showCatName val="0"/>
          <c:showSerName val="0"/>
          <c:showPercent val="0"/>
          <c:showBubbleSize val="0"/>
        </c:dLbls>
        <c:gapWidth val="60"/>
        <c:overlap val="25"/>
        <c:axId val="190937616"/>
        <c:axId val="190938008"/>
      </c:barChart>
      <c:catAx>
        <c:axId val="190937616"/>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90938008"/>
        <c:crosses val="autoZero"/>
        <c:auto val="1"/>
        <c:lblAlgn val="ctr"/>
        <c:lblOffset val="100"/>
        <c:tickLblSkip val="1"/>
        <c:tickMarkSkip val="1"/>
        <c:noMultiLvlLbl val="0"/>
      </c:catAx>
      <c:valAx>
        <c:axId val="190938008"/>
        <c:scaling>
          <c:orientation val="minMax"/>
          <c:max val="4000000"/>
        </c:scaling>
        <c:delete val="0"/>
        <c:axPos val="l"/>
        <c:majorGridlines>
          <c:spPr>
            <a:ln w="3175">
              <a:solidFill>
                <a:srgbClr val="000000"/>
              </a:solidFill>
              <a:prstDash val="solid"/>
            </a:ln>
          </c:spPr>
        </c:majorGridlines>
        <c:numFmt formatCode="_(&quot;$&quot;* #,##0_);_(&quot;$&quot;* \(#,##0\);_(&quot;$&quot;* &quot;-&quot;_);_(@_)" sourceLinked="0"/>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90937616"/>
        <c:crosses val="autoZero"/>
        <c:crossBetween val="between"/>
        <c:majorUnit val="250000"/>
      </c:valAx>
      <c:spPr>
        <a:gradFill rotWithShape="0">
          <a:gsLst>
            <a:gs pos="10000">
              <a:schemeClr val="accent5">
                <a:lumMod val="40000"/>
                <a:lumOff val="60000"/>
              </a:schemeClr>
            </a:gs>
            <a:gs pos="100000">
              <a:srgbClr val="CCFFCC"/>
            </a:gs>
            <a:gs pos="100000">
              <a:srgbClr val="CCFFCC"/>
            </a:gs>
          </a:gsLst>
          <a:lin ang="16200000" scaled="0"/>
        </a:gradFill>
        <a:ln w="12700">
          <a:solidFill>
            <a:srgbClr val="808080"/>
          </a:solidFill>
          <a:prstDash val="solid"/>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diagrams/_rels/data2.xml.rels><?xml version="1.0" encoding="UTF-8" standalone="yes"?>
<Relationships xmlns="http://schemas.openxmlformats.org/package/2006/relationships"><Relationship Id="rId1" Type="http://schemas.openxmlformats.org/officeDocument/2006/relationships/image" Target="../media/image16.jpg"/></Relationships>
</file>

<file path=ppt/diagrams/_rels/data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image" Target="../media/image25.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6.jpg"/></Relationships>
</file>

<file path=ppt/diagrams/_rels/drawing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95651A-72CC-4255-81D4-9A9B2CD42D2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EB9E9E-1731-4BBD-9994-B36509EA1129}">
      <dgm:prSet phldrT="[Text]"/>
      <dgm:spPr>
        <a:solidFill>
          <a:srgbClr val="FF0000"/>
        </a:solidFill>
      </dgm:spPr>
      <dgm:t>
        <a:bodyPr/>
        <a:lstStyle/>
        <a:p>
          <a:r>
            <a:rPr lang="en-US" dirty="0" smtClean="0"/>
            <a:t>Shared by Education Fund and Operations Fund</a:t>
          </a:r>
          <a:endParaRPr lang="en-US" dirty="0"/>
        </a:p>
      </dgm:t>
    </dgm:pt>
    <dgm:pt modelId="{DC9DE379-899E-44BD-9058-84D26BDDFAB4}" type="parTrans" cxnId="{32B7213F-A446-4B72-9842-D0423E2ACC6D}">
      <dgm:prSet/>
      <dgm:spPr/>
      <dgm:t>
        <a:bodyPr/>
        <a:lstStyle/>
        <a:p>
          <a:endParaRPr lang="en-US"/>
        </a:p>
      </dgm:t>
    </dgm:pt>
    <dgm:pt modelId="{5061552A-41F7-47D3-8932-96F7598B36C1}" type="sibTrans" cxnId="{32B7213F-A446-4B72-9842-D0423E2ACC6D}">
      <dgm:prSet/>
      <dgm:spPr/>
      <dgm:t>
        <a:bodyPr/>
        <a:lstStyle/>
        <a:p>
          <a:endParaRPr lang="en-US"/>
        </a:p>
      </dgm:t>
    </dgm:pt>
    <dgm:pt modelId="{15996323-5AA2-4C5C-9CC5-64C4528AF97F}" type="pres">
      <dgm:prSet presAssocID="{1895651A-72CC-4255-81D4-9A9B2CD42D22}" presName="diagram" presStyleCnt="0">
        <dgm:presLayoutVars>
          <dgm:dir/>
          <dgm:resizeHandles val="exact"/>
        </dgm:presLayoutVars>
      </dgm:prSet>
      <dgm:spPr/>
      <dgm:t>
        <a:bodyPr/>
        <a:lstStyle/>
        <a:p>
          <a:endParaRPr lang="en-US"/>
        </a:p>
      </dgm:t>
    </dgm:pt>
    <dgm:pt modelId="{A56422BD-8566-4166-B1FE-90BE1A50382B}" type="pres">
      <dgm:prSet presAssocID="{62EB9E9E-1731-4BBD-9994-B36509EA1129}" presName="node" presStyleLbl="node1" presStyleIdx="0" presStyleCnt="1" custScaleX="81139" custScaleY="65815" custLinFactNeighborX="-48702" custLinFactNeighborY="-31538">
        <dgm:presLayoutVars>
          <dgm:bulletEnabled val="1"/>
        </dgm:presLayoutVars>
      </dgm:prSet>
      <dgm:spPr/>
      <dgm:t>
        <a:bodyPr/>
        <a:lstStyle/>
        <a:p>
          <a:endParaRPr lang="en-US"/>
        </a:p>
      </dgm:t>
    </dgm:pt>
  </dgm:ptLst>
  <dgm:cxnLst>
    <dgm:cxn modelId="{62DC669A-CBF4-4704-B8CF-D6719086A60C}" type="presOf" srcId="{62EB9E9E-1731-4BBD-9994-B36509EA1129}" destId="{A56422BD-8566-4166-B1FE-90BE1A50382B}" srcOrd="0" destOrd="0" presId="urn:microsoft.com/office/officeart/2005/8/layout/default"/>
    <dgm:cxn modelId="{32B7213F-A446-4B72-9842-D0423E2ACC6D}" srcId="{1895651A-72CC-4255-81D4-9A9B2CD42D22}" destId="{62EB9E9E-1731-4BBD-9994-B36509EA1129}" srcOrd="0" destOrd="0" parTransId="{DC9DE379-899E-44BD-9058-84D26BDDFAB4}" sibTransId="{5061552A-41F7-47D3-8932-96F7598B36C1}"/>
    <dgm:cxn modelId="{E1DF5572-54F5-4FCB-B49B-53B10B79B8F3}" type="presOf" srcId="{1895651A-72CC-4255-81D4-9A9B2CD42D22}" destId="{15996323-5AA2-4C5C-9CC5-64C4528AF97F}" srcOrd="0" destOrd="0" presId="urn:microsoft.com/office/officeart/2005/8/layout/default"/>
    <dgm:cxn modelId="{D2DF72E4-4739-4E3A-B0D4-E4860D3EB93E}" type="presParOf" srcId="{15996323-5AA2-4C5C-9CC5-64C4528AF97F}" destId="{A56422BD-8566-4166-B1FE-90BE1A50382B}"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A5A143-374D-4DA5-80AD-FD25F9E0043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3484216-41A0-4094-AFF3-39CE2FF322AA}">
      <dgm:prSet phldrT="[Text]"/>
      <dgm:spPr/>
      <dgm:t>
        <a:bodyPr/>
        <a:lstStyle/>
        <a:p>
          <a:r>
            <a:rPr lang="en-US" dirty="0" smtClean="0"/>
            <a:t>Operations Fund</a:t>
          </a:r>
          <a:endParaRPr lang="en-US" dirty="0"/>
        </a:p>
      </dgm:t>
    </dgm:pt>
    <dgm:pt modelId="{1CEFB93A-F980-493F-9F58-281BF4CAB1FB}" type="parTrans" cxnId="{0DD90222-DC8E-4EB0-BBB2-604E066262AA}">
      <dgm:prSet/>
      <dgm:spPr/>
      <dgm:t>
        <a:bodyPr/>
        <a:lstStyle/>
        <a:p>
          <a:endParaRPr lang="en-US"/>
        </a:p>
      </dgm:t>
    </dgm:pt>
    <dgm:pt modelId="{54AF8C1F-D78B-423B-B1D8-779A2875B7FD}" type="sibTrans" cxnId="{0DD90222-DC8E-4EB0-BBB2-604E066262AA}">
      <dgm:prSet/>
      <dgm:spPr/>
      <dgm:t>
        <a:bodyPr/>
        <a:lstStyle/>
        <a:p>
          <a:endParaRPr lang="en-US"/>
        </a:p>
      </dgm:t>
    </dgm:pt>
    <dgm:pt modelId="{1F26510B-015C-4FC9-963A-EE3142FEA416}">
      <dgm:prSet phldrT="[Text]"/>
      <dgm:spPr>
        <a:blipFill rotWithShape="0">
          <a:blip xmlns:r="http://schemas.openxmlformats.org/officeDocument/2006/relationships" r:embed="rId1"/>
          <a:stretch>
            <a:fillRect/>
          </a:stretch>
        </a:blipFill>
      </dgm:spPr>
      <dgm:t>
        <a:bodyPr/>
        <a:lstStyle/>
        <a:p>
          <a:r>
            <a:rPr lang="en-US" b="1" dirty="0" smtClean="0">
              <a:solidFill>
                <a:schemeClr val="tx1"/>
              </a:solidFill>
            </a:rPr>
            <a:t>Debt Service</a:t>
          </a:r>
          <a:endParaRPr lang="en-US" b="1" dirty="0">
            <a:solidFill>
              <a:schemeClr val="tx1"/>
            </a:solidFill>
          </a:endParaRPr>
        </a:p>
      </dgm:t>
    </dgm:pt>
    <dgm:pt modelId="{9166D549-68AB-461E-9404-53C8E064790A}" type="parTrans" cxnId="{4DD2FCE7-9407-45AC-8BA7-02D0FF22E20B}">
      <dgm:prSet/>
      <dgm:spPr/>
      <dgm:t>
        <a:bodyPr/>
        <a:lstStyle/>
        <a:p>
          <a:endParaRPr lang="en-US"/>
        </a:p>
      </dgm:t>
    </dgm:pt>
    <dgm:pt modelId="{13A3843B-B354-4638-8C8D-C43EB05DC89B}" type="sibTrans" cxnId="{4DD2FCE7-9407-45AC-8BA7-02D0FF22E20B}">
      <dgm:prSet/>
      <dgm:spPr/>
      <dgm:t>
        <a:bodyPr/>
        <a:lstStyle/>
        <a:p>
          <a:endParaRPr lang="en-US"/>
        </a:p>
      </dgm:t>
    </dgm:pt>
    <dgm:pt modelId="{011863CE-59D6-4844-A9F0-E892B9708C43}">
      <dgm:prSet phldrT="[Text]"/>
      <dgm:spPr>
        <a:solidFill>
          <a:schemeClr val="bg1">
            <a:lumMod val="75000"/>
          </a:schemeClr>
        </a:solidFill>
      </dgm:spPr>
      <dgm:t>
        <a:bodyPr/>
        <a:lstStyle/>
        <a:p>
          <a:r>
            <a:rPr lang="en-US" b="1" dirty="0" smtClean="0">
              <a:solidFill>
                <a:schemeClr val="tx1"/>
              </a:solidFill>
            </a:rPr>
            <a:t>Operating Referendum</a:t>
          </a:r>
          <a:endParaRPr lang="en-US" b="1" dirty="0">
            <a:solidFill>
              <a:schemeClr val="tx1"/>
            </a:solidFill>
          </a:endParaRPr>
        </a:p>
      </dgm:t>
    </dgm:pt>
    <dgm:pt modelId="{FB2B5CBE-8163-4417-9FCD-202E8F790EC3}" type="parTrans" cxnId="{D83E2003-F760-40DE-9AF4-CAA0F30752A9}">
      <dgm:prSet/>
      <dgm:spPr/>
      <dgm:t>
        <a:bodyPr/>
        <a:lstStyle/>
        <a:p>
          <a:endParaRPr lang="en-US"/>
        </a:p>
      </dgm:t>
    </dgm:pt>
    <dgm:pt modelId="{AD31C08A-B1AA-44DD-AFB6-93A3949727C5}" type="sibTrans" cxnId="{D83E2003-F760-40DE-9AF4-CAA0F30752A9}">
      <dgm:prSet/>
      <dgm:spPr/>
      <dgm:t>
        <a:bodyPr/>
        <a:lstStyle/>
        <a:p>
          <a:endParaRPr lang="en-US"/>
        </a:p>
      </dgm:t>
    </dgm:pt>
    <dgm:pt modelId="{FF3DA936-F98F-4434-9244-3411120C394A}" type="pres">
      <dgm:prSet presAssocID="{9CA5A143-374D-4DA5-80AD-FD25F9E0043C}" presName="diagram" presStyleCnt="0">
        <dgm:presLayoutVars>
          <dgm:dir/>
          <dgm:resizeHandles val="exact"/>
        </dgm:presLayoutVars>
      </dgm:prSet>
      <dgm:spPr/>
      <dgm:t>
        <a:bodyPr/>
        <a:lstStyle/>
        <a:p>
          <a:endParaRPr lang="en-US"/>
        </a:p>
      </dgm:t>
    </dgm:pt>
    <dgm:pt modelId="{70256162-6C5B-45F0-BC72-317B04CF7557}" type="pres">
      <dgm:prSet presAssocID="{43484216-41A0-4094-AFF3-39CE2FF322AA}" presName="node" presStyleLbl="node1" presStyleIdx="0" presStyleCnt="3" custScaleX="218679" custScaleY="171753" custLinFactNeighborX="-980" custLinFactNeighborY="-47052">
        <dgm:presLayoutVars>
          <dgm:bulletEnabled val="1"/>
        </dgm:presLayoutVars>
      </dgm:prSet>
      <dgm:spPr/>
      <dgm:t>
        <a:bodyPr/>
        <a:lstStyle/>
        <a:p>
          <a:endParaRPr lang="en-US"/>
        </a:p>
      </dgm:t>
    </dgm:pt>
    <dgm:pt modelId="{D27EF814-4495-4089-B3AC-16527DB38184}" type="pres">
      <dgm:prSet presAssocID="{54AF8C1F-D78B-423B-B1D8-779A2875B7FD}" presName="sibTrans" presStyleCnt="0"/>
      <dgm:spPr/>
    </dgm:pt>
    <dgm:pt modelId="{69345768-1399-48BD-98AA-6377B853514A}" type="pres">
      <dgm:prSet presAssocID="{1F26510B-015C-4FC9-963A-EE3142FEA416}" presName="node" presStyleLbl="node1" presStyleIdx="1" presStyleCnt="3" custScaleX="189285" custScaleY="186025" custLinFactNeighborX="990" custLinFactNeighborY="-42802">
        <dgm:presLayoutVars>
          <dgm:bulletEnabled val="1"/>
        </dgm:presLayoutVars>
      </dgm:prSet>
      <dgm:spPr/>
      <dgm:t>
        <a:bodyPr/>
        <a:lstStyle/>
        <a:p>
          <a:endParaRPr lang="en-US"/>
        </a:p>
      </dgm:t>
    </dgm:pt>
    <dgm:pt modelId="{7E35B7DA-4BD4-4D4C-97E0-9DBEF28D38BE}" type="pres">
      <dgm:prSet presAssocID="{13A3843B-B354-4638-8C8D-C43EB05DC89B}" presName="sibTrans" presStyleCnt="0"/>
      <dgm:spPr/>
    </dgm:pt>
    <dgm:pt modelId="{29610D7B-52C8-4964-A709-99FA002CFA40}" type="pres">
      <dgm:prSet presAssocID="{011863CE-59D6-4844-A9F0-E892B9708C43}" presName="node" presStyleLbl="node1" presStyleIdx="2" presStyleCnt="3" custScaleX="187513" custScaleY="185773" custLinFactNeighborX="7517" custLinFactNeighborY="-46090">
        <dgm:presLayoutVars>
          <dgm:bulletEnabled val="1"/>
        </dgm:presLayoutVars>
      </dgm:prSet>
      <dgm:spPr/>
      <dgm:t>
        <a:bodyPr/>
        <a:lstStyle/>
        <a:p>
          <a:endParaRPr lang="en-US"/>
        </a:p>
      </dgm:t>
    </dgm:pt>
  </dgm:ptLst>
  <dgm:cxnLst>
    <dgm:cxn modelId="{D83E2003-F760-40DE-9AF4-CAA0F30752A9}" srcId="{9CA5A143-374D-4DA5-80AD-FD25F9E0043C}" destId="{011863CE-59D6-4844-A9F0-E892B9708C43}" srcOrd="2" destOrd="0" parTransId="{FB2B5CBE-8163-4417-9FCD-202E8F790EC3}" sibTransId="{AD31C08A-B1AA-44DD-AFB6-93A3949727C5}"/>
    <dgm:cxn modelId="{C5C587BF-B351-4FE7-9F31-A50C009FF97E}" type="presOf" srcId="{9CA5A143-374D-4DA5-80AD-FD25F9E0043C}" destId="{FF3DA936-F98F-4434-9244-3411120C394A}" srcOrd="0" destOrd="0" presId="urn:microsoft.com/office/officeart/2005/8/layout/default"/>
    <dgm:cxn modelId="{4E3FB923-A915-48A9-9226-C397090F08CF}" type="presOf" srcId="{1F26510B-015C-4FC9-963A-EE3142FEA416}" destId="{69345768-1399-48BD-98AA-6377B853514A}" srcOrd="0" destOrd="0" presId="urn:microsoft.com/office/officeart/2005/8/layout/default"/>
    <dgm:cxn modelId="{6BE116C1-AF9C-40C3-9287-3627D5A4534B}" type="presOf" srcId="{43484216-41A0-4094-AFF3-39CE2FF322AA}" destId="{70256162-6C5B-45F0-BC72-317B04CF7557}" srcOrd="0" destOrd="0" presId="urn:microsoft.com/office/officeart/2005/8/layout/default"/>
    <dgm:cxn modelId="{4DD2FCE7-9407-45AC-8BA7-02D0FF22E20B}" srcId="{9CA5A143-374D-4DA5-80AD-FD25F9E0043C}" destId="{1F26510B-015C-4FC9-963A-EE3142FEA416}" srcOrd="1" destOrd="0" parTransId="{9166D549-68AB-461E-9404-53C8E064790A}" sibTransId="{13A3843B-B354-4638-8C8D-C43EB05DC89B}"/>
    <dgm:cxn modelId="{0B7A770C-CF42-4714-9CB3-D7D65B733682}" type="presOf" srcId="{011863CE-59D6-4844-A9F0-E892B9708C43}" destId="{29610D7B-52C8-4964-A709-99FA002CFA40}" srcOrd="0" destOrd="0" presId="urn:microsoft.com/office/officeart/2005/8/layout/default"/>
    <dgm:cxn modelId="{0DD90222-DC8E-4EB0-BBB2-604E066262AA}" srcId="{9CA5A143-374D-4DA5-80AD-FD25F9E0043C}" destId="{43484216-41A0-4094-AFF3-39CE2FF322AA}" srcOrd="0" destOrd="0" parTransId="{1CEFB93A-F980-493F-9F58-281BF4CAB1FB}" sibTransId="{54AF8C1F-D78B-423B-B1D8-779A2875B7FD}"/>
    <dgm:cxn modelId="{67E1D1FC-E5A9-4ECD-A626-4CBB566D661F}" type="presParOf" srcId="{FF3DA936-F98F-4434-9244-3411120C394A}" destId="{70256162-6C5B-45F0-BC72-317B04CF7557}" srcOrd="0" destOrd="0" presId="urn:microsoft.com/office/officeart/2005/8/layout/default"/>
    <dgm:cxn modelId="{CDE4B9C6-F11C-435D-9173-7BB2C9E0B8C4}" type="presParOf" srcId="{FF3DA936-F98F-4434-9244-3411120C394A}" destId="{D27EF814-4495-4089-B3AC-16527DB38184}" srcOrd="1" destOrd="0" presId="urn:microsoft.com/office/officeart/2005/8/layout/default"/>
    <dgm:cxn modelId="{D0818B56-F470-4E11-A619-408223498BB9}" type="presParOf" srcId="{FF3DA936-F98F-4434-9244-3411120C394A}" destId="{69345768-1399-48BD-98AA-6377B853514A}" srcOrd="2" destOrd="0" presId="urn:microsoft.com/office/officeart/2005/8/layout/default"/>
    <dgm:cxn modelId="{DEA1F3C7-758B-4E57-B219-2EEB36A22951}" type="presParOf" srcId="{FF3DA936-F98F-4434-9244-3411120C394A}" destId="{7E35B7DA-4BD4-4D4C-97E0-9DBEF28D38BE}" srcOrd="3" destOrd="0" presId="urn:microsoft.com/office/officeart/2005/8/layout/default"/>
    <dgm:cxn modelId="{3012190E-0645-41A8-8DD6-0F39560BF851}" type="presParOf" srcId="{FF3DA936-F98F-4434-9244-3411120C394A}" destId="{29610D7B-52C8-4964-A709-99FA002CFA40}" srcOrd="4" destOrd="0" presId="urn:microsoft.com/office/officeart/2005/8/layout/default"/>
  </dgm:cxnLst>
  <dgm:bg>
    <a:noFill/>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D53233-FD6F-4370-84C7-7A2DDEFD38D5}"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21B6CF23-82CF-443F-80A5-93C8735EB9CB}">
      <dgm:prSet phldrT="[Text]"/>
      <dgm:spPr>
        <a:solidFill>
          <a:srgbClr val="7030A0"/>
        </a:solidFill>
      </dgm:spPr>
      <dgm:t>
        <a:bodyPr/>
        <a:lstStyle/>
        <a:p>
          <a:r>
            <a:rPr lang="en-US" dirty="0" smtClean="0"/>
            <a:t>$7,791</a:t>
          </a:r>
          <a:endParaRPr lang="en-US" dirty="0"/>
        </a:p>
      </dgm:t>
    </dgm:pt>
    <dgm:pt modelId="{71D0B4A0-CAEE-4CCF-AEA7-2A6DE8EF3000}" type="parTrans" cxnId="{EC0861B8-941B-4E65-821A-35C46F229331}">
      <dgm:prSet/>
      <dgm:spPr/>
      <dgm:t>
        <a:bodyPr/>
        <a:lstStyle/>
        <a:p>
          <a:endParaRPr lang="en-US"/>
        </a:p>
      </dgm:t>
    </dgm:pt>
    <dgm:pt modelId="{3AE32A68-45D4-4F50-BD61-52ED373D8EA9}" type="sibTrans" cxnId="{EC0861B8-941B-4E65-821A-35C46F229331}">
      <dgm:prSet/>
      <dgm:spPr/>
      <dgm:t>
        <a:bodyPr/>
        <a:lstStyle/>
        <a:p>
          <a:endParaRPr lang="en-US"/>
        </a:p>
      </dgm:t>
    </dgm:pt>
    <dgm:pt modelId="{6CECDBEE-C742-482B-B82A-99270D81C483}">
      <dgm:prSet phldrT="[Text]"/>
      <dgm:spPr>
        <a:solidFill>
          <a:srgbClr val="00B050"/>
        </a:solidFill>
        <a:ln>
          <a:solidFill>
            <a:srgbClr val="00B050"/>
          </a:solidFill>
        </a:ln>
      </dgm:spPr>
      <dgm:t>
        <a:bodyPr/>
        <a:lstStyle/>
        <a:p>
          <a:r>
            <a:rPr lang="en-US" dirty="0" smtClean="0"/>
            <a:t>$5,747</a:t>
          </a:r>
          <a:endParaRPr lang="en-US" dirty="0"/>
        </a:p>
      </dgm:t>
    </dgm:pt>
    <dgm:pt modelId="{204E8884-318D-4737-A9DE-E9B711E08BB7}" type="parTrans" cxnId="{2FA44621-F00B-488D-BA4F-D09E9F39EF6D}">
      <dgm:prSet/>
      <dgm:spPr/>
      <dgm:t>
        <a:bodyPr/>
        <a:lstStyle/>
        <a:p>
          <a:endParaRPr lang="en-US"/>
        </a:p>
      </dgm:t>
    </dgm:pt>
    <dgm:pt modelId="{EA36AC3F-D8A4-40F9-8157-C9C3364C8B00}" type="sibTrans" cxnId="{2FA44621-F00B-488D-BA4F-D09E9F39EF6D}">
      <dgm:prSet/>
      <dgm:spPr/>
      <dgm:t>
        <a:bodyPr/>
        <a:lstStyle/>
        <a:p>
          <a:endParaRPr lang="en-US"/>
        </a:p>
      </dgm:t>
    </dgm:pt>
    <dgm:pt modelId="{4DD089BF-C477-4545-B4ED-891D5525943A}" type="pres">
      <dgm:prSet presAssocID="{C9D53233-FD6F-4370-84C7-7A2DDEFD38D5}" presName="composite" presStyleCnt="0">
        <dgm:presLayoutVars>
          <dgm:chMax val="5"/>
          <dgm:dir/>
          <dgm:animLvl val="ctr"/>
          <dgm:resizeHandles val="exact"/>
        </dgm:presLayoutVars>
      </dgm:prSet>
      <dgm:spPr/>
      <dgm:t>
        <a:bodyPr/>
        <a:lstStyle/>
        <a:p>
          <a:endParaRPr lang="en-US"/>
        </a:p>
      </dgm:t>
    </dgm:pt>
    <dgm:pt modelId="{C0234C0B-2CDA-4F41-9508-710D2F40FB5A}" type="pres">
      <dgm:prSet presAssocID="{C9D53233-FD6F-4370-84C7-7A2DDEFD38D5}" presName="cycle" presStyleCnt="0"/>
      <dgm:spPr/>
    </dgm:pt>
    <dgm:pt modelId="{BE1BE0E4-E7BB-4813-8AE1-C62AC07AD7DC}" type="pres">
      <dgm:prSet presAssocID="{C9D53233-FD6F-4370-84C7-7A2DDEFD38D5}" presName="centerShape" presStyleCnt="0"/>
      <dgm:spPr/>
    </dgm:pt>
    <dgm:pt modelId="{3F37EDC1-2BA7-49E7-9C54-BC8983A3B0CA}" type="pres">
      <dgm:prSet presAssocID="{C9D53233-FD6F-4370-84C7-7A2DDEFD38D5}" presName="connSite" presStyleLbl="node1" presStyleIdx="0" presStyleCnt="3"/>
      <dgm:spPr/>
    </dgm:pt>
    <dgm:pt modelId="{250E1C2F-C41E-4128-809B-3A5AE72895F6}" type="pres">
      <dgm:prSet presAssocID="{C9D53233-FD6F-4370-84C7-7A2DDEFD38D5}" presName="visible" presStyleLbl="node1" presStyleIdx="0" presStyleCnt="3" custLinFactNeighborX="44148" custLinFactNeighborY="-6982"/>
      <dgm:spPr/>
    </dgm:pt>
    <dgm:pt modelId="{E626E86E-077F-4D43-8D23-5D711DB3C461}" type="pres">
      <dgm:prSet presAssocID="{71D0B4A0-CAEE-4CCF-AEA7-2A6DE8EF3000}" presName="Name25" presStyleLbl="parChTrans1D1" presStyleIdx="0" presStyleCnt="2"/>
      <dgm:spPr/>
      <dgm:t>
        <a:bodyPr/>
        <a:lstStyle/>
        <a:p>
          <a:endParaRPr lang="en-US"/>
        </a:p>
      </dgm:t>
    </dgm:pt>
    <dgm:pt modelId="{6DD0D312-B84B-445F-9023-518D4108B51B}" type="pres">
      <dgm:prSet presAssocID="{21B6CF23-82CF-443F-80A5-93C8735EB9CB}" presName="node" presStyleCnt="0"/>
      <dgm:spPr/>
    </dgm:pt>
    <dgm:pt modelId="{21D5BE5E-2D34-4A82-80F6-28E00261ED6E}" type="pres">
      <dgm:prSet presAssocID="{21B6CF23-82CF-443F-80A5-93C8735EB9CB}" presName="parentNode" presStyleLbl="node1" presStyleIdx="1" presStyleCnt="3" custLinFactX="63061" custLinFactNeighborX="100000" custLinFactNeighborY="-32189">
        <dgm:presLayoutVars>
          <dgm:chMax val="1"/>
          <dgm:bulletEnabled val="1"/>
        </dgm:presLayoutVars>
      </dgm:prSet>
      <dgm:spPr/>
      <dgm:t>
        <a:bodyPr/>
        <a:lstStyle/>
        <a:p>
          <a:endParaRPr lang="en-US"/>
        </a:p>
      </dgm:t>
    </dgm:pt>
    <dgm:pt modelId="{1D98455D-48C7-450D-A48A-62A3DBDC8F36}" type="pres">
      <dgm:prSet presAssocID="{21B6CF23-82CF-443F-80A5-93C8735EB9CB}" presName="childNode" presStyleLbl="revTx" presStyleIdx="0" presStyleCnt="0">
        <dgm:presLayoutVars>
          <dgm:bulletEnabled val="1"/>
        </dgm:presLayoutVars>
      </dgm:prSet>
      <dgm:spPr/>
      <dgm:t>
        <a:bodyPr/>
        <a:lstStyle/>
        <a:p>
          <a:endParaRPr lang="en-US"/>
        </a:p>
      </dgm:t>
    </dgm:pt>
    <dgm:pt modelId="{CD9E7BA1-9865-463E-AE5C-2AA7411A5B04}" type="pres">
      <dgm:prSet presAssocID="{204E8884-318D-4737-A9DE-E9B711E08BB7}" presName="Name25" presStyleLbl="parChTrans1D1" presStyleIdx="1" presStyleCnt="2"/>
      <dgm:spPr/>
      <dgm:t>
        <a:bodyPr/>
        <a:lstStyle/>
        <a:p>
          <a:endParaRPr lang="en-US"/>
        </a:p>
      </dgm:t>
    </dgm:pt>
    <dgm:pt modelId="{31A87A94-B27B-4BA3-99CC-001F17AF2444}" type="pres">
      <dgm:prSet presAssocID="{6CECDBEE-C742-482B-B82A-99270D81C483}" presName="node" presStyleCnt="0"/>
      <dgm:spPr/>
    </dgm:pt>
    <dgm:pt modelId="{1FC7D720-CF41-4D2F-A09B-A8628F4F668D}" type="pres">
      <dgm:prSet presAssocID="{6CECDBEE-C742-482B-B82A-99270D81C483}" presName="parentNode" presStyleLbl="node1" presStyleIdx="2" presStyleCnt="3" custLinFactX="63061" custLinFactNeighborX="100000" custLinFactNeighborY="-10256">
        <dgm:presLayoutVars>
          <dgm:chMax val="1"/>
          <dgm:bulletEnabled val="1"/>
        </dgm:presLayoutVars>
      </dgm:prSet>
      <dgm:spPr/>
      <dgm:t>
        <a:bodyPr/>
        <a:lstStyle/>
        <a:p>
          <a:endParaRPr lang="en-US"/>
        </a:p>
      </dgm:t>
    </dgm:pt>
    <dgm:pt modelId="{7F02A1FC-C298-4EF3-A4A3-E7AD686D3179}" type="pres">
      <dgm:prSet presAssocID="{6CECDBEE-C742-482B-B82A-99270D81C483}" presName="childNode" presStyleLbl="revTx" presStyleIdx="0" presStyleCnt="0">
        <dgm:presLayoutVars>
          <dgm:bulletEnabled val="1"/>
        </dgm:presLayoutVars>
      </dgm:prSet>
      <dgm:spPr/>
      <dgm:t>
        <a:bodyPr/>
        <a:lstStyle/>
        <a:p>
          <a:endParaRPr lang="en-US"/>
        </a:p>
      </dgm:t>
    </dgm:pt>
  </dgm:ptLst>
  <dgm:cxnLst>
    <dgm:cxn modelId="{2FA44621-F00B-488D-BA4F-D09E9F39EF6D}" srcId="{C9D53233-FD6F-4370-84C7-7A2DDEFD38D5}" destId="{6CECDBEE-C742-482B-B82A-99270D81C483}" srcOrd="1" destOrd="0" parTransId="{204E8884-318D-4737-A9DE-E9B711E08BB7}" sibTransId="{EA36AC3F-D8A4-40F9-8157-C9C3364C8B00}"/>
    <dgm:cxn modelId="{F05D8FD1-36BA-418C-A699-AB328B190640}" type="presOf" srcId="{21B6CF23-82CF-443F-80A5-93C8735EB9CB}" destId="{21D5BE5E-2D34-4A82-80F6-28E00261ED6E}" srcOrd="0" destOrd="0" presId="urn:microsoft.com/office/officeart/2005/8/layout/radial2"/>
    <dgm:cxn modelId="{A978447A-4B57-4451-AD7E-56B1CFF53D85}" type="presOf" srcId="{6CECDBEE-C742-482B-B82A-99270D81C483}" destId="{1FC7D720-CF41-4D2F-A09B-A8628F4F668D}" srcOrd="0" destOrd="0" presId="urn:microsoft.com/office/officeart/2005/8/layout/radial2"/>
    <dgm:cxn modelId="{EC0861B8-941B-4E65-821A-35C46F229331}" srcId="{C9D53233-FD6F-4370-84C7-7A2DDEFD38D5}" destId="{21B6CF23-82CF-443F-80A5-93C8735EB9CB}" srcOrd="0" destOrd="0" parTransId="{71D0B4A0-CAEE-4CCF-AEA7-2A6DE8EF3000}" sibTransId="{3AE32A68-45D4-4F50-BD61-52ED373D8EA9}"/>
    <dgm:cxn modelId="{22B8D5A0-3797-4416-AD67-3C9159842836}" type="presOf" srcId="{C9D53233-FD6F-4370-84C7-7A2DDEFD38D5}" destId="{4DD089BF-C477-4545-B4ED-891D5525943A}" srcOrd="0" destOrd="0" presId="urn:microsoft.com/office/officeart/2005/8/layout/radial2"/>
    <dgm:cxn modelId="{260EE808-794D-4AAE-ADB2-F02262012075}" type="presOf" srcId="{71D0B4A0-CAEE-4CCF-AEA7-2A6DE8EF3000}" destId="{E626E86E-077F-4D43-8D23-5D711DB3C461}" srcOrd="0" destOrd="0" presId="urn:microsoft.com/office/officeart/2005/8/layout/radial2"/>
    <dgm:cxn modelId="{3B0BC92A-01CC-4CAD-8075-589771988DF5}" type="presOf" srcId="{204E8884-318D-4737-A9DE-E9B711E08BB7}" destId="{CD9E7BA1-9865-463E-AE5C-2AA7411A5B04}" srcOrd="0" destOrd="0" presId="urn:microsoft.com/office/officeart/2005/8/layout/radial2"/>
    <dgm:cxn modelId="{FA998597-2D00-4D99-A0BE-BB063655F13C}" type="presParOf" srcId="{4DD089BF-C477-4545-B4ED-891D5525943A}" destId="{C0234C0B-2CDA-4F41-9508-710D2F40FB5A}" srcOrd="0" destOrd="0" presId="urn:microsoft.com/office/officeart/2005/8/layout/radial2"/>
    <dgm:cxn modelId="{2C565690-E44B-486E-9C2B-1696487C8188}" type="presParOf" srcId="{C0234C0B-2CDA-4F41-9508-710D2F40FB5A}" destId="{BE1BE0E4-E7BB-4813-8AE1-C62AC07AD7DC}" srcOrd="0" destOrd="0" presId="urn:microsoft.com/office/officeart/2005/8/layout/radial2"/>
    <dgm:cxn modelId="{240CD42B-38D1-48BA-B717-D1A064AAD803}" type="presParOf" srcId="{BE1BE0E4-E7BB-4813-8AE1-C62AC07AD7DC}" destId="{3F37EDC1-2BA7-49E7-9C54-BC8983A3B0CA}" srcOrd="0" destOrd="0" presId="urn:microsoft.com/office/officeart/2005/8/layout/radial2"/>
    <dgm:cxn modelId="{B58F8691-D2D6-46F5-AABF-8EA5E5DCD069}" type="presParOf" srcId="{BE1BE0E4-E7BB-4813-8AE1-C62AC07AD7DC}" destId="{250E1C2F-C41E-4128-809B-3A5AE72895F6}" srcOrd="1" destOrd="0" presId="urn:microsoft.com/office/officeart/2005/8/layout/radial2"/>
    <dgm:cxn modelId="{9DEF3E1B-ACFE-4CCD-8E9A-0CB2CE7E51E5}" type="presParOf" srcId="{C0234C0B-2CDA-4F41-9508-710D2F40FB5A}" destId="{E626E86E-077F-4D43-8D23-5D711DB3C461}" srcOrd="1" destOrd="0" presId="urn:microsoft.com/office/officeart/2005/8/layout/radial2"/>
    <dgm:cxn modelId="{379C2743-BCAD-4657-8D5F-BBF4147AE1FF}" type="presParOf" srcId="{C0234C0B-2CDA-4F41-9508-710D2F40FB5A}" destId="{6DD0D312-B84B-445F-9023-518D4108B51B}" srcOrd="2" destOrd="0" presId="urn:microsoft.com/office/officeart/2005/8/layout/radial2"/>
    <dgm:cxn modelId="{4EF2D805-2AC0-44A5-9320-EDBB892E9B55}" type="presParOf" srcId="{6DD0D312-B84B-445F-9023-518D4108B51B}" destId="{21D5BE5E-2D34-4A82-80F6-28E00261ED6E}" srcOrd="0" destOrd="0" presId="urn:microsoft.com/office/officeart/2005/8/layout/radial2"/>
    <dgm:cxn modelId="{8D1F2C3A-83A0-46AA-B5C3-82CA29458D21}" type="presParOf" srcId="{6DD0D312-B84B-445F-9023-518D4108B51B}" destId="{1D98455D-48C7-450D-A48A-62A3DBDC8F36}" srcOrd="1" destOrd="0" presId="urn:microsoft.com/office/officeart/2005/8/layout/radial2"/>
    <dgm:cxn modelId="{E571924D-CE72-4232-8087-F5A405771042}" type="presParOf" srcId="{C0234C0B-2CDA-4F41-9508-710D2F40FB5A}" destId="{CD9E7BA1-9865-463E-AE5C-2AA7411A5B04}" srcOrd="3" destOrd="0" presId="urn:microsoft.com/office/officeart/2005/8/layout/radial2"/>
    <dgm:cxn modelId="{3DDB3403-68A3-4AAD-A2DD-DC4CB1D37533}" type="presParOf" srcId="{C0234C0B-2CDA-4F41-9508-710D2F40FB5A}" destId="{31A87A94-B27B-4BA3-99CC-001F17AF2444}" srcOrd="4" destOrd="0" presId="urn:microsoft.com/office/officeart/2005/8/layout/radial2"/>
    <dgm:cxn modelId="{F6894B3A-30AD-4833-9953-909CDC874DF6}" type="presParOf" srcId="{31A87A94-B27B-4BA3-99CC-001F17AF2444}" destId="{1FC7D720-CF41-4D2F-A09B-A8628F4F668D}" srcOrd="0" destOrd="0" presId="urn:microsoft.com/office/officeart/2005/8/layout/radial2"/>
    <dgm:cxn modelId="{281D0617-4AAC-4A96-A1A4-640170FA0EE0}" type="presParOf" srcId="{31A87A94-B27B-4BA3-99CC-001F17AF2444}" destId="{7F02A1FC-C298-4EF3-A4A3-E7AD686D3179}"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359D2F-6958-4F19-BDF0-D55E3051ED68}" type="doc">
      <dgm:prSet loTypeId="urn:microsoft.com/office/officeart/2005/8/layout/vList3" loCatId="list" qsTypeId="urn:microsoft.com/office/officeart/2005/8/quickstyle/simple1" qsCatId="simple" csTypeId="urn:microsoft.com/office/officeart/2005/8/colors/accent1_2" csCatId="accent1" phldr="1"/>
      <dgm:spPr/>
    </dgm:pt>
    <dgm:pt modelId="{D655AB12-636F-4AD4-A4D4-7C7BBD11DEDE}">
      <dgm:prSet phldrT="[Text]"/>
      <dgm:spPr/>
      <dgm:t>
        <a:bodyPr/>
        <a:lstStyle/>
        <a:p>
          <a:r>
            <a:rPr lang="en-US" dirty="0" smtClean="0"/>
            <a:t>Statewide total is $3.5 Billion!</a:t>
          </a:r>
          <a:endParaRPr lang="en-US" dirty="0"/>
        </a:p>
      </dgm:t>
    </dgm:pt>
    <dgm:pt modelId="{52373352-8137-42D3-806F-BDD1C4108B20}" type="parTrans" cxnId="{BFF2951A-F16C-437E-AAD8-9874262CDA62}">
      <dgm:prSet/>
      <dgm:spPr/>
      <dgm:t>
        <a:bodyPr/>
        <a:lstStyle/>
        <a:p>
          <a:endParaRPr lang="en-US"/>
        </a:p>
      </dgm:t>
    </dgm:pt>
    <dgm:pt modelId="{92152B86-934F-4B87-AAE5-8719B1C90ECB}" type="sibTrans" cxnId="{BFF2951A-F16C-437E-AAD8-9874262CDA62}">
      <dgm:prSet/>
      <dgm:spPr/>
      <dgm:t>
        <a:bodyPr/>
        <a:lstStyle/>
        <a:p>
          <a:endParaRPr lang="en-US"/>
        </a:p>
      </dgm:t>
    </dgm:pt>
    <dgm:pt modelId="{70C1181C-D837-476C-AF37-0726671067EE}">
      <dgm:prSet phldrT="[Text]"/>
      <dgm:spPr/>
      <dgm:t>
        <a:bodyPr/>
        <a:lstStyle/>
        <a:p>
          <a:r>
            <a:rPr lang="en-US" dirty="0" smtClean="0"/>
            <a:t>ZCS is 1.1% of the statewide total</a:t>
          </a:r>
          <a:endParaRPr lang="en-US" dirty="0"/>
        </a:p>
      </dgm:t>
    </dgm:pt>
    <dgm:pt modelId="{F54321EE-91AA-4999-8715-ECD066D865D7}" type="parTrans" cxnId="{CF9A3A96-A11C-480C-B197-42EA3084611D}">
      <dgm:prSet/>
      <dgm:spPr/>
      <dgm:t>
        <a:bodyPr/>
        <a:lstStyle/>
        <a:p>
          <a:endParaRPr lang="en-US"/>
        </a:p>
      </dgm:t>
    </dgm:pt>
    <dgm:pt modelId="{19F1AAB5-12A4-4165-8A4D-46B99A56BD7F}" type="sibTrans" cxnId="{CF9A3A96-A11C-480C-B197-42EA3084611D}">
      <dgm:prSet/>
      <dgm:spPr/>
      <dgm:t>
        <a:bodyPr/>
        <a:lstStyle/>
        <a:p>
          <a:endParaRPr lang="en-US"/>
        </a:p>
      </dgm:t>
    </dgm:pt>
    <dgm:pt modelId="{4E5003A0-D23A-4D3F-8B2A-576660EE6ECE}" type="pres">
      <dgm:prSet presAssocID="{87359D2F-6958-4F19-BDF0-D55E3051ED68}" presName="linearFlow" presStyleCnt="0">
        <dgm:presLayoutVars>
          <dgm:dir/>
          <dgm:resizeHandles val="exact"/>
        </dgm:presLayoutVars>
      </dgm:prSet>
      <dgm:spPr/>
    </dgm:pt>
    <dgm:pt modelId="{FA8EAC01-FC3A-431F-AF7E-308090B963DF}" type="pres">
      <dgm:prSet presAssocID="{D655AB12-636F-4AD4-A4D4-7C7BBD11DEDE}" presName="composite" presStyleCnt="0"/>
      <dgm:spPr/>
    </dgm:pt>
    <dgm:pt modelId="{D55DA14A-57B2-4F28-A823-2841F38AF045}" type="pres">
      <dgm:prSet presAssocID="{D655AB12-636F-4AD4-A4D4-7C7BBD11DEDE}" presName="imgShp" presStyleLbl="fgImgPlace1" presStyleIdx="0" presStyleCnt="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1000" b="-11000"/>
          </a:stretch>
        </a:blipFill>
      </dgm:spPr>
    </dgm:pt>
    <dgm:pt modelId="{79576FE6-1CCE-41FF-907F-F9D9E64651E4}" type="pres">
      <dgm:prSet presAssocID="{D655AB12-636F-4AD4-A4D4-7C7BBD11DEDE}" presName="txShp" presStyleLbl="node1" presStyleIdx="0" presStyleCnt="2">
        <dgm:presLayoutVars>
          <dgm:bulletEnabled val="1"/>
        </dgm:presLayoutVars>
      </dgm:prSet>
      <dgm:spPr/>
      <dgm:t>
        <a:bodyPr/>
        <a:lstStyle/>
        <a:p>
          <a:endParaRPr lang="en-US"/>
        </a:p>
      </dgm:t>
    </dgm:pt>
    <dgm:pt modelId="{8CC64702-1569-4FA2-ACD8-20D0736F1338}" type="pres">
      <dgm:prSet presAssocID="{92152B86-934F-4B87-AAE5-8719B1C90ECB}" presName="spacing" presStyleCnt="0"/>
      <dgm:spPr/>
    </dgm:pt>
    <dgm:pt modelId="{68625D76-D1E0-4DE3-BE21-929D6FD35DE6}" type="pres">
      <dgm:prSet presAssocID="{70C1181C-D837-476C-AF37-0726671067EE}" presName="composite" presStyleCnt="0"/>
      <dgm:spPr/>
    </dgm:pt>
    <dgm:pt modelId="{1A1CBD03-5729-4DF6-AC2D-DC0FAAFDB786}" type="pres">
      <dgm:prSet presAssocID="{70C1181C-D837-476C-AF37-0726671067EE}" presName="imgShp"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D0D88AF5-F746-4423-A990-4540D8A49D04}" type="pres">
      <dgm:prSet presAssocID="{70C1181C-D837-476C-AF37-0726671067EE}" presName="txShp" presStyleLbl="node1" presStyleIdx="1" presStyleCnt="2">
        <dgm:presLayoutVars>
          <dgm:bulletEnabled val="1"/>
        </dgm:presLayoutVars>
      </dgm:prSet>
      <dgm:spPr/>
      <dgm:t>
        <a:bodyPr/>
        <a:lstStyle/>
        <a:p>
          <a:endParaRPr lang="en-US"/>
        </a:p>
      </dgm:t>
    </dgm:pt>
  </dgm:ptLst>
  <dgm:cxnLst>
    <dgm:cxn modelId="{B13600FD-3A7A-4E57-8C12-25B43B811DDC}" type="presOf" srcId="{70C1181C-D837-476C-AF37-0726671067EE}" destId="{D0D88AF5-F746-4423-A990-4540D8A49D04}" srcOrd="0" destOrd="0" presId="urn:microsoft.com/office/officeart/2005/8/layout/vList3"/>
    <dgm:cxn modelId="{BFF2951A-F16C-437E-AAD8-9874262CDA62}" srcId="{87359D2F-6958-4F19-BDF0-D55E3051ED68}" destId="{D655AB12-636F-4AD4-A4D4-7C7BBD11DEDE}" srcOrd="0" destOrd="0" parTransId="{52373352-8137-42D3-806F-BDD1C4108B20}" sibTransId="{92152B86-934F-4B87-AAE5-8719B1C90ECB}"/>
    <dgm:cxn modelId="{CF9A3A96-A11C-480C-B197-42EA3084611D}" srcId="{87359D2F-6958-4F19-BDF0-D55E3051ED68}" destId="{70C1181C-D837-476C-AF37-0726671067EE}" srcOrd="1" destOrd="0" parTransId="{F54321EE-91AA-4999-8715-ECD066D865D7}" sibTransId="{19F1AAB5-12A4-4165-8A4D-46B99A56BD7F}"/>
    <dgm:cxn modelId="{9516B4AE-D7C8-4460-9839-7D7F70F649B3}" type="presOf" srcId="{87359D2F-6958-4F19-BDF0-D55E3051ED68}" destId="{4E5003A0-D23A-4D3F-8B2A-576660EE6ECE}" srcOrd="0" destOrd="0" presId="urn:microsoft.com/office/officeart/2005/8/layout/vList3"/>
    <dgm:cxn modelId="{61C06AE2-E96E-4415-BFA6-CD91499AB322}" type="presOf" srcId="{D655AB12-636F-4AD4-A4D4-7C7BBD11DEDE}" destId="{79576FE6-1CCE-41FF-907F-F9D9E64651E4}" srcOrd="0" destOrd="0" presId="urn:microsoft.com/office/officeart/2005/8/layout/vList3"/>
    <dgm:cxn modelId="{1AEC28B7-343D-4E66-BD44-FB0BF2A4AACD}" type="presParOf" srcId="{4E5003A0-D23A-4D3F-8B2A-576660EE6ECE}" destId="{FA8EAC01-FC3A-431F-AF7E-308090B963DF}" srcOrd="0" destOrd="0" presId="urn:microsoft.com/office/officeart/2005/8/layout/vList3"/>
    <dgm:cxn modelId="{12869170-C4B6-4181-874E-7C2E9673CAC8}" type="presParOf" srcId="{FA8EAC01-FC3A-431F-AF7E-308090B963DF}" destId="{D55DA14A-57B2-4F28-A823-2841F38AF045}" srcOrd="0" destOrd="0" presId="urn:microsoft.com/office/officeart/2005/8/layout/vList3"/>
    <dgm:cxn modelId="{AC131370-054D-440F-8843-D663A1A1834A}" type="presParOf" srcId="{FA8EAC01-FC3A-431F-AF7E-308090B963DF}" destId="{79576FE6-1CCE-41FF-907F-F9D9E64651E4}" srcOrd="1" destOrd="0" presId="urn:microsoft.com/office/officeart/2005/8/layout/vList3"/>
    <dgm:cxn modelId="{BF86FD58-DF0A-4C84-99A6-008D8D285440}" type="presParOf" srcId="{4E5003A0-D23A-4D3F-8B2A-576660EE6ECE}" destId="{8CC64702-1569-4FA2-ACD8-20D0736F1338}" srcOrd="1" destOrd="0" presId="urn:microsoft.com/office/officeart/2005/8/layout/vList3"/>
    <dgm:cxn modelId="{79040ECA-5EBB-4C08-9EDF-BADD7C683D21}" type="presParOf" srcId="{4E5003A0-D23A-4D3F-8B2A-576660EE6ECE}" destId="{68625D76-D1E0-4DE3-BE21-929D6FD35DE6}" srcOrd="2" destOrd="0" presId="urn:microsoft.com/office/officeart/2005/8/layout/vList3"/>
    <dgm:cxn modelId="{AC6C793C-7BA4-47DD-A4ED-1D7663DBFE1B}" type="presParOf" srcId="{68625D76-D1E0-4DE3-BE21-929D6FD35DE6}" destId="{1A1CBD03-5729-4DF6-AC2D-DC0FAAFDB786}" srcOrd="0" destOrd="0" presId="urn:microsoft.com/office/officeart/2005/8/layout/vList3"/>
    <dgm:cxn modelId="{6EF20DCF-488A-47D6-BDB7-775076CEE750}" type="presParOf" srcId="{68625D76-D1E0-4DE3-BE21-929D6FD35DE6}" destId="{D0D88AF5-F746-4423-A990-4540D8A49D04}"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DED39A0-0AC2-45E4-9AC3-EDB92FEF035E}" type="doc">
      <dgm:prSet loTypeId="urn:microsoft.com/office/officeart/2005/8/layout/arrow1" loCatId="relationship" qsTypeId="urn:microsoft.com/office/officeart/2005/8/quickstyle/3d4" qsCatId="3D" csTypeId="urn:microsoft.com/office/officeart/2005/8/colors/accent1_2" csCatId="accent1" phldr="1"/>
      <dgm:spPr/>
      <dgm:t>
        <a:bodyPr/>
        <a:lstStyle/>
        <a:p>
          <a:endParaRPr lang="en-US"/>
        </a:p>
      </dgm:t>
    </dgm:pt>
    <dgm:pt modelId="{C83FE7D0-C4AA-4306-8B99-0B9DA75786EC}">
      <dgm:prSet phldrT="[Text]" custT="1"/>
      <dgm:spPr>
        <a:xfrm rot="16200000">
          <a:off x="-1117" y="19"/>
          <a:ext cx="3856038" cy="3855999"/>
        </a:xfrm>
        <a:prstGeom prst="upArrow">
          <a:avLst>
            <a:gd name="adj1" fmla="val 50000"/>
            <a:gd name="adj2" fmla="val 35000"/>
          </a:avLst>
        </a:prstGeom>
        <a:solidFill>
          <a:srgbClr val="ED7D31">
            <a:lumMod val="60000"/>
            <a:lumOff val="40000"/>
          </a:srgbClr>
        </a:solidFill>
        <a:ln>
          <a:noFill/>
        </a:ln>
        <a:effectLst/>
        <a:scene3d>
          <a:camera prst="orthographicFront"/>
          <a:lightRig rig="chilly" dir="t"/>
        </a:scene3d>
        <a:sp3d prstMaterial="translucentPowder">
          <a:bevelT w="127000" h="25400" prst="softRound"/>
        </a:sp3d>
      </dgm:spPr>
      <dgm:t>
        <a:bodyPr/>
        <a:lstStyle/>
        <a:p>
          <a:pPr>
            <a:buNone/>
          </a:pPr>
          <a:r>
            <a:rPr lang="en-US" sz="2000" b="0" dirty="0">
              <a:solidFill>
                <a:sysClr val="windowText" lastClr="000000">
                  <a:lumMod val="75000"/>
                  <a:lumOff val="25000"/>
                </a:sysClr>
              </a:solidFill>
              <a:effectLst>
                <a:outerShdw blurRad="50800" dist="38100" dir="13500000" algn="br" rotWithShape="0">
                  <a:prstClr val="black">
                    <a:alpha val="40000"/>
                  </a:prstClr>
                </a:outerShdw>
              </a:effectLst>
              <a:latin typeface="Arial" panose="020B0604020202020204" pitchFamily="34" charset="0"/>
              <a:ea typeface="+mn-ea"/>
              <a:cs typeface="Arial" panose="020B0604020202020204" pitchFamily="34" charset="0"/>
            </a:rPr>
            <a:t>Historical Actuals (Rev./Exp. Monthly/Annual Totals) </a:t>
          </a:r>
        </a:p>
      </dgm:t>
    </dgm:pt>
    <dgm:pt modelId="{5208C339-1351-42BD-AA45-52EC6356B72B}" type="parTrans" cxnId="{FAD36B30-0E70-4895-AD8D-B9091E9AA133}">
      <dgm:prSet/>
      <dgm:spPr/>
      <dgm:t>
        <a:bodyPr/>
        <a:lstStyle/>
        <a:p>
          <a:endParaRPr lang="en-US"/>
        </a:p>
      </dgm:t>
    </dgm:pt>
    <dgm:pt modelId="{7FFE899A-1C2B-431A-B0F6-6DFF0B37F4D9}" type="sibTrans" cxnId="{FAD36B30-0E70-4895-AD8D-B9091E9AA133}">
      <dgm:prSet/>
      <dgm:spPr/>
      <dgm:t>
        <a:bodyPr/>
        <a:lstStyle/>
        <a:p>
          <a:endParaRPr lang="en-US"/>
        </a:p>
      </dgm:t>
    </dgm:pt>
    <dgm:pt modelId="{6F878F9E-BA23-4B14-8159-470CCBAC72CF}">
      <dgm:prSet phldrT="[Text]" custT="1"/>
      <dgm:spPr>
        <a:xfrm rot="5400000">
          <a:off x="5800246" y="-1394"/>
          <a:ext cx="3840981" cy="3855999"/>
        </a:xfrm>
        <a:prstGeom prst="upArrow">
          <a:avLst>
            <a:gd name="adj1" fmla="val 50000"/>
            <a:gd name="adj2" fmla="val 35000"/>
          </a:avLst>
        </a:prstGeom>
        <a:solidFill>
          <a:srgbClr val="4472C4">
            <a:lumMod val="40000"/>
            <a:lumOff val="60000"/>
          </a:srgbClr>
        </a:solidFill>
        <a:ln>
          <a:noFill/>
        </a:ln>
        <a:effectLst/>
        <a:scene3d>
          <a:camera prst="orthographicFront"/>
          <a:lightRig rig="chilly" dir="t"/>
        </a:scene3d>
        <a:sp3d prstMaterial="translucentPowder">
          <a:bevelT w="127000" h="25400" prst="softRound"/>
        </a:sp3d>
      </dgm:spPr>
      <dgm:t>
        <a:bodyPr/>
        <a:lstStyle/>
        <a:p>
          <a:pPr>
            <a:buNone/>
          </a:pPr>
          <a:r>
            <a:rPr lang="en-US" sz="2800" dirty="0">
              <a:solidFill>
                <a:sysClr val="windowText" lastClr="000000">
                  <a:lumMod val="75000"/>
                  <a:lumOff val="25000"/>
                </a:sysClr>
              </a:solidFill>
              <a:effectLst>
                <a:outerShdw blurRad="50800" dist="38100" dir="13500000" algn="br" rotWithShape="0">
                  <a:prstClr val="black">
                    <a:alpha val="40000"/>
                  </a:prstClr>
                </a:outerShdw>
              </a:effectLst>
              <a:latin typeface="Calibri" panose="020F0502020204030204"/>
              <a:ea typeface="+mn-ea"/>
              <a:cs typeface="+mn-cs"/>
            </a:rPr>
            <a:t> </a:t>
          </a:r>
          <a:r>
            <a:rPr lang="en-US" sz="2000" dirty="0">
              <a:solidFill>
                <a:sysClr val="windowText" lastClr="000000">
                  <a:lumMod val="75000"/>
                  <a:lumOff val="25000"/>
                </a:sysClr>
              </a:solidFill>
              <a:effectLst>
                <a:outerShdw blurRad="50800" dist="38100" dir="13500000" algn="br" rotWithShape="0">
                  <a:prstClr val="black">
                    <a:alpha val="40000"/>
                  </a:prstClr>
                </a:outerShdw>
              </a:effectLst>
              <a:latin typeface="Arial" panose="020B0604020202020204" pitchFamily="34" charset="0"/>
              <a:ea typeface="+mn-ea"/>
              <a:cs typeface="Arial" panose="020B0604020202020204" pitchFamily="34" charset="0"/>
            </a:rPr>
            <a:t>Multi-year Forecast (defined assumptions for future Rev./Exp.)</a:t>
          </a:r>
        </a:p>
      </dgm:t>
    </dgm:pt>
    <dgm:pt modelId="{F57D1821-55B1-4D99-A573-28F8939DC07F}" type="parTrans" cxnId="{B9D1C1C1-C624-4248-A14E-69394C985B80}">
      <dgm:prSet/>
      <dgm:spPr/>
      <dgm:t>
        <a:bodyPr/>
        <a:lstStyle/>
        <a:p>
          <a:endParaRPr lang="en-US"/>
        </a:p>
      </dgm:t>
    </dgm:pt>
    <dgm:pt modelId="{9FFF82F6-F12E-466F-9D43-1EE56882DDAF}" type="sibTrans" cxnId="{B9D1C1C1-C624-4248-A14E-69394C985B80}">
      <dgm:prSet/>
      <dgm:spPr/>
      <dgm:t>
        <a:bodyPr/>
        <a:lstStyle/>
        <a:p>
          <a:endParaRPr lang="en-US"/>
        </a:p>
      </dgm:t>
    </dgm:pt>
    <dgm:pt modelId="{A57ABF05-0308-497E-9B89-907CFCF4B48D}" type="pres">
      <dgm:prSet presAssocID="{0DED39A0-0AC2-45E4-9AC3-EDB92FEF035E}" presName="cycle" presStyleCnt="0">
        <dgm:presLayoutVars>
          <dgm:dir/>
          <dgm:resizeHandles val="exact"/>
        </dgm:presLayoutVars>
      </dgm:prSet>
      <dgm:spPr/>
      <dgm:t>
        <a:bodyPr/>
        <a:lstStyle/>
        <a:p>
          <a:endParaRPr lang="en-US"/>
        </a:p>
      </dgm:t>
    </dgm:pt>
    <dgm:pt modelId="{E36AAD18-E9CA-4B86-BE83-F7E016591126}" type="pres">
      <dgm:prSet presAssocID="{C83FE7D0-C4AA-4306-8B99-0B9DA75786EC}" presName="arrow" presStyleLbl="node1" presStyleIdx="0" presStyleCnt="2" custScaleX="100392" custScaleY="100820" custRadScaleRad="90058" custRadScaleInc="-6162">
        <dgm:presLayoutVars>
          <dgm:bulletEnabled val="1"/>
        </dgm:presLayoutVars>
      </dgm:prSet>
      <dgm:spPr/>
      <dgm:t>
        <a:bodyPr/>
        <a:lstStyle/>
        <a:p>
          <a:endParaRPr lang="en-US"/>
        </a:p>
      </dgm:t>
    </dgm:pt>
    <dgm:pt modelId="{76D5F228-6D80-4B34-AA5C-68E5377F9109}" type="pres">
      <dgm:prSet presAssocID="{6F878F9E-BA23-4B14-8159-470CCBAC72CF}" presName="arrow" presStyleLbl="node1" presStyleIdx="1" presStyleCnt="2" custScaleY="100536" custRadScaleRad="100552" custRadScaleInc="-27">
        <dgm:presLayoutVars>
          <dgm:bulletEnabled val="1"/>
        </dgm:presLayoutVars>
      </dgm:prSet>
      <dgm:spPr/>
      <dgm:t>
        <a:bodyPr/>
        <a:lstStyle/>
        <a:p>
          <a:endParaRPr lang="en-US"/>
        </a:p>
      </dgm:t>
    </dgm:pt>
  </dgm:ptLst>
  <dgm:cxnLst>
    <dgm:cxn modelId="{FAD36B30-0E70-4895-AD8D-B9091E9AA133}" srcId="{0DED39A0-0AC2-45E4-9AC3-EDB92FEF035E}" destId="{C83FE7D0-C4AA-4306-8B99-0B9DA75786EC}" srcOrd="0" destOrd="0" parTransId="{5208C339-1351-42BD-AA45-52EC6356B72B}" sibTransId="{7FFE899A-1C2B-431A-B0F6-6DFF0B37F4D9}"/>
    <dgm:cxn modelId="{B9D1C1C1-C624-4248-A14E-69394C985B80}" srcId="{0DED39A0-0AC2-45E4-9AC3-EDB92FEF035E}" destId="{6F878F9E-BA23-4B14-8159-470CCBAC72CF}" srcOrd="1" destOrd="0" parTransId="{F57D1821-55B1-4D99-A573-28F8939DC07F}" sibTransId="{9FFF82F6-F12E-466F-9D43-1EE56882DDAF}"/>
    <dgm:cxn modelId="{01050B04-7BE7-4B64-953A-5BBA0D14459A}" type="presOf" srcId="{0DED39A0-0AC2-45E4-9AC3-EDB92FEF035E}" destId="{A57ABF05-0308-497E-9B89-907CFCF4B48D}" srcOrd="0" destOrd="0" presId="urn:microsoft.com/office/officeart/2005/8/layout/arrow1"/>
    <dgm:cxn modelId="{2C71BF99-FE2B-4FB8-A521-F15D66285534}" type="presOf" srcId="{C83FE7D0-C4AA-4306-8B99-0B9DA75786EC}" destId="{E36AAD18-E9CA-4B86-BE83-F7E016591126}" srcOrd="0" destOrd="0" presId="urn:microsoft.com/office/officeart/2005/8/layout/arrow1"/>
    <dgm:cxn modelId="{9208152E-5360-415F-AE8C-5E9F2DEF5415}" type="presOf" srcId="{6F878F9E-BA23-4B14-8159-470CCBAC72CF}" destId="{76D5F228-6D80-4B34-AA5C-68E5377F9109}" srcOrd="0" destOrd="0" presId="urn:microsoft.com/office/officeart/2005/8/layout/arrow1"/>
    <dgm:cxn modelId="{3D439885-CA48-4DF8-846E-DB7A47F8C29E}" type="presParOf" srcId="{A57ABF05-0308-497E-9B89-907CFCF4B48D}" destId="{E36AAD18-E9CA-4B86-BE83-F7E016591126}" srcOrd="0" destOrd="0" presId="urn:microsoft.com/office/officeart/2005/8/layout/arrow1"/>
    <dgm:cxn modelId="{27643A9F-6C5E-406C-9538-2E57EF4E962C}" type="presParOf" srcId="{A57ABF05-0308-497E-9B89-907CFCF4B48D}" destId="{76D5F228-6D80-4B34-AA5C-68E5377F9109}"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422BD-8566-4166-B1FE-90BE1A50382B}">
      <dsp:nvSpPr>
        <dsp:cNvPr id="0" name=""/>
        <dsp:cNvSpPr/>
      </dsp:nvSpPr>
      <dsp:spPr>
        <a:xfrm>
          <a:off x="0" y="176901"/>
          <a:ext cx="2545249" cy="1238730"/>
        </a:xfrm>
        <a:prstGeom prst="rec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Shared by Education Fund and Operations Fund</a:t>
          </a:r>
          <a:endParaRPr lang="en-US" sz="2400" kern="1200" dirty="0"/>
        </a:p>
      </dsp:txBody>
      <dsp:txXfrm>
        <a:off x="0" y="176901"/>
        <a:ext cx="2545249" cy="1238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56162-6C5B-45F0-BC72-317B04CF7557}">
      <dsp:nvSpPr>
        <dsp:cNvPr id="0" name=""/>
        <dsp:cNvSpPr/>
      </dsp:nvSpPr>
      <dsp:spPr>
        <a:xfrm>
          <a:off x="844579" y="0"/>
          <a:ext cx="2218432" cy="104542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Operations Fund</a:t>
          </a:r>
          <a:endParaRPr lang="en-US" sz="2600" kern="1200" dirty="0"/>
        </a:p>
      </dsp:txBody>
      <dsp:txXfrm>
        <a:off x="844579" y="0"/>
        <a:ext cx="2218432" cy="1045429"/>
      </dsp:txXfrm>
    </dsp:sp>
    <dsp:sp modelId="{69345768-1399-48BD-98AA-6377B853514A}">
      <dsp:nvSpPr>
        <dsp:cNvPr id="0" name=""/>
        <dsp:cNvSpPr/>
      </dsp:nvSpPr>
      <dsp:spPr>
        <a:xfrm>
          <a:off x="11806" y="1118359"/>
          <a:ext cx="1920239" cy="1132300"/>
        </a:xfrm>
        <a:prstGeom prst="rect">
          <a:avLst/>
        </a:prstGeom>
        <a:blipFill rotWithShape="0">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solidFill>
                <a:schemeClr val="tx1"/>
              </a:solidFill>
            </a:rPr>
            <a:t>Debt Service</a:t>
          </a:r>
          <a:endParaRPr lang="en-US" sz="2600" b="1" kern="1200" dirty="0">
            <a:solidFill>
              <a:schemeClr val="tx1"/>
            </a:solidFill>
          </a:endParaRPr>
        </a:p>
      </dsp:txBody>
      <dsp:txXfrm>
        <a:off x="11806" y="1118359"/>
        <a:ext cx="1920239" cy="1132300"/>
      </dsp:txXfrm>
    </dsp:sp>
    <dsp:sp modelId="{29610D7B-52C8-4964-A709-99FA002CFA40}">
      <dsp:nvSpPr>
        <dsp:cNvPr id="0" name=""/>
        <dsp:cNvSpPr/>
      </dsp:nvSpPr>
      <dsp:spPr>
        <a:xfrm>
          <a:off x="2025212" y="1099113"/>
          <a:ext cx="1902262" cy="1130766"/>
        </a:xfrm>
        <a:prstGeom prst="rect">
          <a:avLst/>
        </a:prstGeom>
        <a:solidFill>
          <a:schemeClr val="bg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solidFill>
                <a:schemeClr val="tx1"/>
              </a:solidFill>
            </a:rPr>
            <a:t>Operating Referendum</a:t>
          </a:r>
          <a:endParaRPr lang="en-US" sz="2600" b="1" kern="1200" dirty="0">
            <a:solidFill>
              <a:schemeClr val="tx1"/>
            </a:solidFill>
          </a:endParaRPr>
        </a:p>
      </dsp:txBody>
      <dsp:txXfrm>
        <a:off x="2025212" y="1099113"/>
        <a:ext cx="1902262" cy="11307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9E7BA1-9865-463E-AE5C-2AA7411A5B04}">
      <dsp:nvSpPr>
        <dsp:cNvPr id="0" name=""/>
        <dsp:cNvSpPr/>
      </dsp:nvSpPr>
      <dsp:spPr>
        <a:xfrm rot="790513">
          <a:off x="2372240" y="2800299"/>
          <a:ext cx="3486678" cy="66621"/>
        </a:xfrm>
        <a:custGeom>
          <a:avLst/>
          <a:gdLst/>
          <a:ahLst/>
          <a:cxnLst/>
          <a:rect l="0" t="0" r="0" b="0"/>
          <a:pathLst>
            <a:path>
              <a:moveTo>
                <a:pt x="0" y="33310"/>
              </a:moveTo>
              <a:lnTo>
                <a:pt x="3486678" y="333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6E86E-077F-4D43-8D23-5D711DB3C461}">
      <dsp:nvSpPr>
        <dsp:cNvPr id="0" name=""/>
        <dsp:cNvSpPr/>
      </dsp:nvSpPr>
      <dsp:spPr>
        <a:xfrm rot="20702828">
          <a:off x="2358526" y="1463969"/>
          <a:ext cx="3520356" cy="66621"/>
        </a:xfrm>
        <a:custGeom>
          <a:avLst/>
          <a:gdLst/>
          <a:ahLst/>
          <a:cxnLst/>
          <a:rect l="0" t="0" r="0" b="0"/>
          <a:pathLst>
            <a:path>
              <a:moveTo>
                <a:pt x="0" y="33310"/>
              </a:moveTo>
              <a:lnTo>
                <a:pt x="3520356" y="333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0E1C2F-C41E-4128-809B-3A5AE72895F6}">
      <dsp:nvSpPr>
        <dsp:cNvPr id="0" name=""/>
        <dsp:cNvSpPr/>
      </dsp:nvSpPr>
      <dsp:spPr>
        <a:xfrm>
          <a:off x="1289026" y="634881"/>
          <a:ext cx="2763887" cy="276388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D5BE5E-2D34-4A82-80F6-28E00261ED6E}">
      <dsp:nvSpPr>
        <dsp:cNvPr id="0" name=""/>
        <dsp:cNvSpPr/>
      </dsp:nvSpPr>
      <dsp:spPr>
        <a:xfrm>
          <a:off x="5791204" y="0"/>
          <a:ext cx="1658332" cy="1658332"/>
        </a:xfrm>
        <a:prstGeom prst="ellipse">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t>$7,791</a:t>
          </a:r>
          <a:endParaRPr lang="en-US" sz="3200" kern="1200" dirty="0"/>
        </a:p>
      </dsp:txBody>
      <dsp:txXfrm>
        <a:off x="6034061" y="242857"/>
        <a:ext cx="1172618" cy="1172618"/>
      </dsp:txXfrm>
    </dsp:sp>
    <dsp:sp modelId="{1FC7D720-CF41-4D2F-A09B-A8628F4F668D}">
      <dsp:nvSpPr>
        <dsp:cNvPr id="0" name=""/>
        <dsp:cNvSpPr/>
      </dsp:nvSpPr>
      <dsp:spPr>
        <a:xfrm>
          <a:off x="5791204" y="2590793"/>
          <a:ext cx="1658332" cy="1658332"/>
        </a:xfrm>
        <a:prstGeom prst="ellipse">
          <a:avLst/>
        </a:prstGeom>
        <a:solidFill>
          <a:srgbClr val="00B050"/>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t>$5,747</a:t>
          </a:r>
          <a:endParaRPr lang="en-US" sz="3200" kern="1200" dirty="0"/>
        </a:p>
      </dsp:txBody>
      <dsp:txXfrm>
        <a:off x="6034061" y="2833650"/>
        <a:ext cx="1172618" cy="11726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76FE6-1CCE-41FF-907F-F9D9E64651E4}">
      <dsp:nvSpPr>
        <dsp:cNvPr id="0" name=""/>
        <dsp:cNvSpPr/>
      </dsp:nvSpPr>
      <dsp:spPr>
        <a:xfrm rot="10800000">
          <a:off x="1612645" y="257"/>
          <a:ext cx="5472684" cy="9367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3080" tIns="102870" rIns="192024" bIns="102870" numCol="1" spcCol="1270" anchor="ctr" anchorCtr="0">
          <a:noAutofit/>
        </a:bodyPr>
        <a:lstStyle/>
        <a:p>
          <a:pPr lvl="0" algn="ctr" defTabSz="1200150">
            <a:lnSpc>
              <a:spcPct val="90000"/>
            </a:lnSpc>
            <a:spcBef>
              <a:spcPct val="0"/>
            </a:spcBef>
            <a:spcAft>
              <a:spcPct val="35000"/>
            </a:spcAft>
          </a:pPr>
          <a:r>
            <a:rPr lang="en-US" sz="2700" kern="1200" dirty="0" smtClean="0"/>
            <a:t>Statewide total is $3.5 Billion!</a:t>
          </a:r>
          <a:endParaRPr lang="en-US" sz="2700" kern="1200" dirty="0"/>
        </a:p>
      </dsp:txBody>
      <dsp:txXfrm rot="10800000">
        <a:off x="1846832" y="257"/>
        <a:ext cx="5238497" cy="936749"/>
      </dsp:txXfrm>
    </dsp:sp>
    <dsp:sp modelId="{D55DA14A-57B2-4F28-A823-2841F38AF045}">
      <dsp:nvSpPr>
        <dsp:cNvPr id="0" name=""/>
        <dsp:cNvSpPr/>
      </dsp:nvSpPr>
      <dsp:spPr>
        <a:xfrm>
          <a:off x="1144270" y="257"/>
          <a:ext cx="936749" cy="93674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1000" b="-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D88AF5-F746-4423-A990-4540D8A49D04}">
      <dsp:nvSpPr>
        <dsp:cNvPr id="0" name=""/>
        <dsp:cNvSpPr/>
      </dsp:nvSpPr>
      <dsp:spPr>
        <a:xfrm rot="10800000">
          <a:off x="1612645" y="1171193"/>
          <a:ext cx="5472684" cy="9367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3080" tIns="102870" rIns="192024" bIns="102870" numCol="1" spcCol="1270" anchor="ctr" anchorCtr="0">
          <a:noAutofit/>
        </a:bodyPr>
        <a:lstStyle/>
        <a:p>
          <a:pPr lvl="0" algn="ctr" defTabSz="1200150">
            <a:lnSpc>
              <a:spcPct val="90000"/>
            </a:lnSpc>
            <a:spcBef>
              <a:spcPct val="0"/>
            </a:spcBef>
            <a:spcAft>
              <a:spcPct val="35000"/>
            </a:spcAft>
          </a:pPr>
          <a:r>
            <a:rPr lang="en-US" sz="2700" kern="1200" dirty="0" smtClean="0"/>
            <a:t>ZCS is 1.1% of the statewide total</a:t>
          </a:r>
          <a:endParaRPr lang="en-US" sz="2700" kern="1200" dirty="0"/>
        </a:p>
      </dsp:txBody>
      <dsp:txXfrm rot="10800000">
        <a:off x="1846832" y="1171193"/>
        <a:ext cx="5238497" cy="936749"/>
      </dsp:txXfrm>
    </dsp:sp>
    <dsp:sp modelId="{1A1CBD03-5729-4DF6-AC2D-DC0FAAFDB786}">
      <dsp:nvSpPr>
        <dsp:cNvPr id="0" name=""/>
        <dsp:cNvSpPr/>
      </dsp:nvSpPr>
      <dsp:spPr>
        <a:xfrm>
          <a:off x="1144270" y="1171193"/>
          <a:ext cx="936749" cy="936749"/>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6AAD18-E9CA-4B86-BE83-F7E016591126}">
      <dsp:nvSpPr>
        <dsp:cNvPr id="0" name=""/>
        <dsp:cNvSpPr/>
      </dsp:nvSpPr>
      <dsp:spPr>
        <a:xfrm rot="16200000">
          <a:off x="343205" y="6948"/>
          <a:ext cx="3034582" cy="3047519"/>
        </a:xfrm>
        <a:prstGeom prst="upArrow">
          <a:avLst>
            <a:gd name="adj1" fmla="val 50000"/>
            <a:gd name="adj2" fmla="val 35000"/>
          </a:avLst>
        </a:prstGeom>
        <a:solidFill>
          <a:srgbClr val="ED7D31">
            <a:lumMod val="60000"/>
            <a:lumOff val="40000"/>
          </a:srgb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buNone/>
          </a:pPr>
          <a:r>
            <a:rPr lang="en-US" sz="2000" b="0" kern="1200" dirty="0">
              <a:solidFill>
                <a:sysClr val="windowText" lastClr="000000">
                  <a:lumMod val="75000"/>
                  <a:lumOff val="25000"/>
                </a:sysClr>
              </a:solidFill>
              <a:effectLst>
                <a:outerShdw blurRad="50800" dist="38100" dir="13500000" algn="br" rotWithShape="0">
                  <a:prstClr val="black">
                    <a:alpha val="40000"/>
                  </a:prstClr>
                </a:outerShdw>
              </a:effectLst>
              <a:latin typeface="Arial" panose="020B0604020202020204" pitchFamily="34" charset="0"/>
              <a:ea typeface="+mn-ea"/>
              <a:cs typeface="Arial" panose="020B0604020202020204" pitchFamily="34" charset="0"/>
            </a:rPr>
            <a:t>Historical Actuals (Rev./Exp. Monthly/Annual Totals) </a:t>
          </a:r>
        </a:p>
      </dsp:txBody>
      <dsp:txXfrm rot="5400000">
        <a:off x="867789" y="772061"/>
        <a:ext cx="2516467" cy="1517291"/>
      </dsp:txXfrm>
    </dsp:sp>
    <dsp:sp modelId="{76D5F228-6D80-4B34-AA5C-68E5377F9109}">
      <dsp:nvSpPr>
        <dsp:cNvPr id="0" name=""/>
        <dsp:cNvSpPr/>
      </dsp:nvSpPr>
      <dsp:spPr>
        <a:xfrm rot="5400000">
          <a:off x="5910205" y="2014"/>
          <a:ext cx="3022733" cy="3038935"/>
        </a:xfrm>
        <a:prstGeom prst="upArrow">
          <a:avLst>
            <a:gd name="adj1" fmla="val 50000"/>
            <a:gd name="adj2" fmla="val 35000"/>
          </a:avLst>
        </a:prstGeom>
        <a:solidFill>
          <a:srgbClr val="4472C4">
            <a:lumMod val="40000"/>
            <a:lumOff val="60000"/>
          </a:srgb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buNone/>
          </a:pPr>
          <a:r>
            <a:rPr lang="en-US" sz="2800" kern="1200" dirty="0">
              <a:solidFill>
                <a:sysClr val="windowText" lastClr="000000">
                  <a:lumMod val="75000"/>
                  <a:lumOff val="25000"/>
                </a:sysClr>
              </a:solidFill>
              <a:effectLst>
                <a:outerShdw blurRad="50800" dist="38100" dir="13500000" algn="br" rotWithShape="0">
                  <a:prstClr val="black">
                    <a:alpha val="40000"/>
                  </a:prstClr>
                </a:outerShdw>
              </a:effectLst>
              <a:latin typeface="Calibri" panose="020F0502020204030204"/>
              <a:ea typeface="+mn-ea"/>
              <a:cs typeface="+mn-cs"/>
            </a:rPr>
            <a:t> </a:t>
          </a:r>
          <a:r>
            <a:rPr lang="en-US" sz="2000" kern="1200" dirty="0">
              <a:solidFill>
                <a:sysClr val="windowText" lastClr="000000">
                  <a:lumMod val="75000"/>
                  <a:lumOff val="25000"/>
                </a:sysClr>
              </a:solidFill>
              <a:effectLst>
                <a:outerShdw blurRad="50800" dist="38100" dir="13500000" algn="br" rotWithShape="0">
                  <a:prstClr val="black">
                    <a:alpha val="40000"/>
                  </a:prstClr>
                </a:outerShdw>
              </a:effectLst>
              <a:latin typeface="Arial" panose="020B0604020202020204" pitchFamily="34" charset="0"/>
              <a:ea typeface="+mn-ea"/>
              <a:cs typeface="Arial" panose="020B0604020202020204" pitchFamily="34" charset="0"/>
            </a:rPr>
            <a:t>Multi-year Forecast (defined assumptions for future Rev./Exp.)</a:t>
          </a:r>
        </a:p>
      </dsp:txBody>
      <dsp:txXfrm rot="-5400000">
        <a:off x="5902104" y="765798"/>
        <a:ext cx="2509957" cy="151136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2.x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drawing1.xml><?xml version="1.0" encoding="utf-8"?>
<c:userShapes xmlns:c="http://schemas.openxmlformats.org/drawingml/2006/chart">
  <cdr:relSizeAnchor xmlns:cdr="http://schemas.openxmlformats.org/drawingml/2006/chartDrawing">
    <cdr:from>
      <cdr:x>0.1117</cdr:x>
      <cdr:y>0.3041</cdr:y>
    </cdr:from>
    <cdr:to>
      <cdr:x>0.1717</cdr:x>
      <cdr:y>0.73071</cdr:y>
    </cdr:to>
    <cdr:sp macro="" textlink="">
      <cdr:nvSpPr>
        <cdr:cNvPr id="4" name="Rectangle 3"/>
        <cdr:cNvSpPr/>
      </cdr:nvSpPr>
      <cdr:spPr>
        <a:xfrm xmlns:a="http://schemas.openxmlformats.org/drawingml/2006/main" rot="16200000">
          <a:off x="-142356" y="3213901"/>
          <a:ext cx="2876107" cy="54864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5000" b="0" cap="none" spc="0" dirty="0" smtClean="0">
              <a:ln w="0"/>
              <a:solidFill>
                <a:schemeClr val="tx1"/>
              </a:solidFill>
              <a:effectLst>
                <a:outerShdw blurRad="38100" dist="19050" dir="2700000" algn="tl" rotWithShape="0">
                  <a:schemeClr val="dk1">
                    <a:alpha val="40000"/>
                  </a:schemeClr>
                </a:outerShdw>
              </a:effectLst>
            </a:rPr>
            <a:t>TEACHERS</a:t>
          </a:r>
          <a:endParaRPr lang="en-US" sz="5000" b="0" cap="none" spc="0" dirty="0">
            <a:ln w="0"/>
            <a:solidFill>
              <a:schemeClr val="tx1"/>
            </a:solidFill>
            <a:effectLst>
              <a:outerShdw blurRad="38100" dist="19050" dir="2700000" algn="tl" rotWithShape="0">
                <a:schemeClr val="dk1">
                  <a:alpha val="40000"/>
                </a:schemeClr>
              </a:outerShdw>
            </a:effectLs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0.36579</cdr:x>
      <cdr:y>0.22202</cdr:y>
    </cdr:from>
    <cdr:to>
      <cdr:x>0.81092</cdr:x>
      <cdr:y>0.36569</cdr:y>
    </cdr:to>
    <cdr:sp macro="" textlink="">
      <cdr:nvSpPr>
        <cdr:cNvPr id="2" name="Striped Right Arrow 1"/>
        <cdr:cNvSpPr/>
      </cdr:nvSpPr>
      <cdr:spPr>
        <a:xfrm xmlns:a="http://schemas.openxmlformats.org/drawingml/2006/main" rot="19571006">
          <a:off x="3170285" y="1396140"/>
          <a:ext cx="3857879" cy="903437"/>
        </a:xfrm>
        <a:prstGeom xmlns:a="http://schemas.openxmlformats.org/drawingml/2006/main" prst="stripedRightArrow">
          <a:avLst/>
        </a:prstGeom>
        <a:solidFill xmlns:a="http://schemas.openxmlformats.org/drawingml/2006/main">
          <a:srgbClr val="FF0000"/>
        </a:solidFill>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r>
            <a:rPr lang="en-US" sz="3200">
              <a:latin typeface="Adobe Heiti Std R" panose="020B0400000000000000" pitchFamily="34" charset="-128"/>
              <a:ea typeface="Adobe Heiti Std R" panose="020B0400000000000000" pitchFamily="34" charset="-128"/>
            </a:rPr>
            <a:t>     Enrollment</a:t>
          </a:r>
        </a:p>
      </cdr:txBody>
    </cdr:sp>
  </cdr:relSizeAnchor>
  <cdr:relSizeAnchor xmlns:cdr="http://schemas.openxmlformats.org/drawingml/2006/chartDrawing">
    <cdr:from>
      <cdr:x>0.48278</cdr:x>
      <cdr:y>0.70799</cdr:y>
    </cdr:from>
    <cdr:to>
      <cdr:x>0.8646</cdr:x>
      <cdr:y>0.83657</cdr:y>
    </cdr:to>
    <cdr:sp macro="" textlink="">
      <cdr:nvSpPr>
        <cdr:cNvPr id="4" name="Striped Right Arrow 3"/>
        <cdr:cNvSpPr/>
      </cdr:nvSpPr>
      <cdr:spPr>
        <a:xfrm xmlns:a="http://schemas.openxmlformats.org/drawingml/2006/main">
          <a:off x="4184206" y="4452040"/>
          <a:ext cx="3309181" cy="808547"/>
        </a:xfrm>
        <a:prstGeom xmlns:a="http://schemas.openxmlformats.org/drawingml/2006/main" prst="stripedRightArrow">
          <a:avLst>
            <a:gd name="adj1" fmla="val 58401"/>
            <a:gd name="adj2" fmla="val 50000"/>
          </a:avLst>
        </a:prstGeom>
        <a:solidFill xmlns:a="http://schemas.openxmlformats.org/drawingml/2006/main">
          <a:srgbClr val="0070C0"/>
        </a:solidFill>
        <a:ln xmlns:a="http://schemas.openxmlformats.org/drawingml/2006/main">
          <a:solidFill>
            <a:srgbClr val="0070C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3200">
              <a:latin typeface="Adobe Heiti Std R" panose="020B0400000000000000" pitchFamily="34" charset="-128"/>
              <a:ea typeface="Adobe Heiti Std R" panose="020B0400000000000000" pitchFamily="34" charset="-128"/>
            </a:rPr>
            <a:t>     Funding</a:t>
          </a:r>
        </a:p>
      </cdr:txBody>
    </cdr:sp>
  </cdr:relSizeAnchor>
  <cdr:relSizeAnchor xmlns:cdr="http://schemas.openxmlformats.org/drawingml/2006/chartDrawing">
    <cdr:from>
      <cdr:x>0</cdr:x>
      <cdr:y>0</cdr:y>
    </cdr:from>
    <cdr:to>
      <cdr:x>0.18735</cdr:x>
      <cdr:y>0.07823</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1713124" cy="536494"/>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0.26667</cdr:x>
      <cdr:y>0.42222</cdr:y>
    </cdr:from>
    <cdr:to>
      <cdr:x>0.85</cdr:x>
      <cdr:y>0.77778</cdr:y>
    </cdr:to>
    <cdr:sp macro="" textlink="">
      <cdr:nvSpPr>
        <cdr:cNvPr id="2" name="TextBox 1"/>
        <cdr:cNvSpPr txBox="1"/>
      </cdr:nvSpPr>
      <cdr:spPr>
        <a:xfrm xmlns:a="http://schemas.openxmlformats.org/drawingml/2006/main">
          <a:off x="2438400" y="2895600"/>
          <a:ext cx="5334000" cy="2438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0.25833</cdr:x>
      <cdr:y>0.42222</cdr:y>
    </cdr:from>
    <cdr:to>
      <cdr:x>0.86667</cdr:x>
      <cdr:y>0.77778</cdr:y>
    </cdr:to>
    <cdr:sp macro="" textlink="">
      <cdr:nvSpPr>
        <cdr:cNvPr id="3" name="TextBox 2"/>
        <cdr:cNvSpPr txBox="1"/>
      </cdr:nvSpPr>
      <cdr:spPr>
        <a:xfrm xmlns:a="http://schemas.openxmlformats.org/drawingml/2006/main">
          <a:off x="2362200" y="2895600"/>
          <a:ext cx="5562600" cy="2438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5"/>
            <a:ext cx="3037031" cy="465137"/>
          </a:xfrm>
          <a:prstGeom prst="rect">
            <a:avLst/>
          </a:prstGeom>
        </p:spPr>
        <p:txBody>
          <a:bodyPr vert="horz" lIns="90924" tIns="45462" rIns="90924" bIns="45462" rtlCol="0"/>
          <a:lstStyle>
            <a:lvl1pPr algn="l">
              <a:defRPr sz="1200">
                <a:latin typeface="Arial" pitchFamily="34" charset="0"/>
              </a:defRPr>
            </a:lvl1pPr>
          </a:lstStyle>
          <a:p>
            <a:pPr>
              <a:defRPr/>
            </a:pPr>
            <a:endParaRPr lang="en-US" dirty="0"/>
          </a:p>
        </p:txBody>
      </p:sp>
      <p:sp>
        <p:nvSpPr>
          <p:cNvPr id="3" name="Date Placeholder 2"/>
          <p:cNvSpPr>
            <a:spLocks noGrp="1"/>
          </p:cNvSpPr>
          <p:nvPr>
            <p:ph type="dt" sz="quarter" idx="1"/>
          </p:nvPr>
        </p:nvSpPr>
        <p:spPr>
          <a:xfrm>
            <a:off x="3971755" y="5"/>
            <a:ext cx="3037031" cy="465137"/>
          </a:xfrm>
          <a:prstGeom prst="rect">
            <a:avLst/>
          </a:prstGeom>
        </p:spPr>
        <p:txBody>
          <a:bodyPr vert="horz" lIns="90924" tIns="45462" rIns="90924" bIns="45462" rtlCol="0"/>
          <a:lstStyle>
            <a:lvl1pPr algn="r">
              <a:defRPr sz="1200">
                <a:latin typeface="Arial" pitchFamily="34" charset="0"/>
              </a:defRPr>
            </a:lvl1pPr>
          </a:lstStyle>
          <a:p>
            <a:pPr>
              <a:defRPr/>
            </a:pPr>
            <a:fld id="{FE383503-3FDB-4D77-ACF7-C0ACF203D668}" type="datetimeFigureOut">
              <a:rPr lang="en-US"/>
              <a:pPr>
                <a:defRPr/>
              </a:pPr>
              <a:t>10/5/2020</a:t>
            </a:fld>
            <a:endParaRPr lang="en-US" dirty="0"/>
          </a:p>
        </p:txBody>
      </p:sp>
      <p:sp>
        <p:nvSpPr>
          <p:cNvPr id="4" name="Footer Placeholder 3"/>
          <p:cNvSpPr>
            <a:spLocks noGrp="1"/>
          </p:cNvSpPr>
          <p:nvPr>
            <p:ph type="ftr" sz="quarter" idx="2"/>
          </p:nvPr>
        </p:nvSpPr>
        <p:spPr>
          <a:xfrm>
            <a:off x="5" y="8829680"/>
            <a:ext cx="3037031" cy="465137"/>
          </a:xfrm>
          <a:prstGeom prst="rect">
            <a:avLst/>
          </a:prstGeom>
        </p:spPr>
        <p:txBody>
          <a:bodyPr vert="horz" lIns="90924" tIns="45462" rIns="90924" bIns="45462" rtlCol="0" anchor="b"/>
          <a:lstStyle>
            <a:lvl1pPr algn="l">
              <a:defRPr sz="1200">
                <a:latin typeface="Arial" pitchFamily="34" charset="0"/>
              </a:defRPr>
            </a:lvl1pPr>
          </a:lstStyle>
          <a:p>
            <a:pPr>
              <a:defRPr/>
            </a:pPr>
            <a:endParaRPr lang="en-US" dirty="0"/>
          </a:p>
        </p:txBody>
      </p:sp>
      <p:sp>
        <p:nvSpPr>
          <p:cNvPr id="5" name="Slide Number Placeholder 4"/>
          <p:cNvSpPr>
            <a:spLocks noGrp="1"/>
          </p:cNvSpPr>
          <p:nvPr>
            <p:ph type="sldNum" sz="quarter" idx="3"/>
          </p:nvPr>
        </p:nvSpPr>
        <p:spPr>
          <a:xfrm>
            <a:off x="3971755" y="8829680"/>
            <a:ext cx="3037031" cy="465137"/>
          </a:xfrm>
          <a:prstGeom prst="rect">
            <a:avLst/>
          </a:prstGeom>
        </p:spPr>
        <p:txBody>
          <a:bodyPr vert="horz" lIns="90924" tIns="45462" rIns="90924" bIns="45462" rtlCol="0" anchor="b"/>
          <a:lstStyle>
            <a:lvl1pPr algn="r">
              <a:defRPr sz="1200">
                <a:latin typeface="Arial" pitchFamily="34" charset="0"/>
              </a:defRPr>
            </a:lvl1pPr>
          </a:lstStyle>
          <a:p>
            <a:pPr>
              <a:defRPr/>
            </a:pPr>
            <a:fld id="{DBAD2764-1340-4282-A190-6A214BC40608}" type="slidenum">
              <a:rPr lang="en-US"/>
              <a:pPr>
                <a:defRPr/>
              </a:pPr>
              <a:t>‹#›</a:t>
            </a:fld>
            <a:endParaRPr lang="en-US" dirty="0"/>
          </a:p>
        </p:txBody>
      </p:sp>
    </p:spTree>
    <p:extLst>
      <p:ext uri="{BB962C8B-B14F-4D97-AF65-F5344CB8AC3E}">
        <p14:creationId xmlns:p14="http://schemas.microsoft.com/office/powerpoint/2010/main" val="576608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5"/>
            <a:ext cx="3037031" cy="465137"/>
          </a:xfrm>
          <a:prstGeom prst="rect">
            <a:avLst/>
          </a:prstGeom>
        </p:spPr>
        <p:txBody>
          <a:bodyPr vert="horz" lIns="92798" tIns="46399" rIns="92798" bIns="46399"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1755" y="5"/>
            <a:ext cx="3037031" cy="465137"/>
          </a:xfrm>
          <a:prstGeom prst="rect">
            <a:avLst/>
          </a:prstGeom>
        </p:spPr>
        <p:txBody>
          <a:bodyPr vert="horz" lIns="92798" tIns="46399" rIns="92798" bIns="46399" rtlCol="0"/>
          <a:lstStyle>
            <a:lvl1pPr algn="r" fontAlgn="auto">
              <a:spcBef>
                <a:spcPts val="0"/>
              </a:spcBef>
              <a:spcAft>
                <a:spcPts val="0"/>
              </a:spcAft>
              <a:defRPr sz="1200">
                <a:latin typeface="+mn-lt"/>
              </a:defRPr>
            </a:lvl1pPr>
          </a:lstStyle>
          <a:p>
            <a:pPr>
              <a:defRPr/>
            </a:pPr>
            <a:fld id="{5AE69F35-2391-4C06-AB09-C09B449474E9}" type="datetimeFigureOut">
              <a:rPr lang="en-US"/>
              <a:pPr>
                <a:defRPr/>
              </a:pPr>
              <a:t>10/5/2020</a:t>
            </a:fld>
            <a:endParaRPr lang="en-US" dirty="0"/>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2798" tIns="46399" rIns="92798" bIns="46399" rtlCol="0" anchor="ctr"/>
          <a:lstStyle/>
          <a:p>
            <a:pPr lvl="0"/>
            <a:endParaRPr lang="en-US" noProof="0" dirty="0" smtClean="0"/>
          </a:p>
        </p:txBody>
      </p:sp>
      <p:sp>
        <p:nvSpPr>
          <p:cNvPr id="5" name="Notes Placeholder 4"/>
          <p:cNvSpPr>
            <a:spLocks noGrp="1"/>
          </p:cNvSpPr>
          <p:nvPr>
            <p:ph type="body" sz="quarter" idx="3"/>
          </p:nvPr>
        </p:nvSpPr>
        <p:spPr>
          <a:xfrm>
            <a:off x="700234" y="4414839"/>
            <a:ext cx="5609936" cy="4184650"/>
          </a:xfrm>
          <a:prstGeom prst="rect">
            <a:avLst/>
          </a:prstGeom>
        </p:spPr>
        <p:txBody>
          <a:bodyPr vert="horz" lIns="92798" tIns="46399" rIns="92798" bIns="4639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5" y="8829680"/>
            <a:ext cx="3037031" cy="465137"/>
          </a:xfrm>
          <a:prstGeom prst="rect">
            <a:avLst/>
          </a:prstGeom>
        </p:spPr>
        <p:txBody>
          <a:bodyPr vert="horz" lIns="92798" tIns="46399" rIns="92798" bIns="46399"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71755" y="8829680"/>
            <a:ext cx="3037031" cy="465137"/>
          </a:xfrm>
          <a:prstGeom prst="rect">
            <a:avLst/>
          </a:prstGeom>
        </p:spPr>
        <p:txBody>
          <a:bodyPr vert="horz" lIns="92798" tIns="46399" rIns="92798" bIns="46399" rtlCol="0" anchor="b"/>
          <a:lstStyle>
            <a:lvl1pPr algn="r" fontAlgn="auto">
              <a:spcBef>
                <a:spcPts val="0"/>
              </a:spcBef>
              <a:spcAft>
                <a:spcPts val="0"/>
              </a:spcAft>
              <a:defRPr sz="1200">
                <a:latin typeface="+mn-lt"/>
              </a:defRPr>
            </a:lvl1pPr>
          </a:lstStyle>
          <a:p>
            <a:pPr>
              <a:defRPr/>
            </a:pPr>
            <a:fld id="{D8AABBB8-8857-46DB-811A-305071AFE562}" type="slidenum">
              <a:rPr lang="en-US"/>
              <a:pPr>
                <a:defRPr/>
              </a:pPr>
              <a:t>‹#›</a:t>
            </a:fld>
            <a:endParaRPr lang="en-US" dirty="0"/>
          </a:p>
        </p:txBody>
      </p:sp>
    </p:spTree>
    <p:extLst>
      <p:ext uri="{BB962C8B-B14F-4D97-AF65-F5344CB8AC3E}">
        <p14:creationId xmlns:p14="http://schemas.microsoft.com/office/powerpoint/2010/main" val="35612113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Calibri" panose="020F0502020204030204" pitchFamily="34" charset="0"/>
              </a:defRPr>
            </a:lvl1pPr>
            <a:lvl2pPr marL="715963" indent="-274638" defTabSz="930275">
              <a:spcBef>
                <a:spcPct val="30000"/>
              </a:spcBef>
              <a:defRPr sz="1200">
                <a:solidFill>
                  <a:schemeClr val="tx1"/>
                </a:solidFill>
                <a:latin typeface="Calibri" panose="020F0502020204030204" pitchFamily="34" charset="0"/>
              </a:defRPr>
            </a:lvl2pPr>
            <a:lvl3pPr marL="1103313" indent="-220663" defTabSz="930275">
              <a:spcBef>
                <a:spcPct val="30000"/>
              </a:spcBef>
              <a:defRPr sz="1200">
                <a:solidFill>
                  <a:schemeClr val="tx1"/>
                </a:solidFill>
                <a:latin typeface="Calibri" panose="020F0502020204030204" pitchFamily="34" charset="0"/>
              </a:defRPr>
            </a:lvl3pPr>
            <a:lvl4pPr marL="1544638" indent="-220663" defTabSz="930275">
              <a:spcBef>
                <a:spcPct val="30000"/>
              </a:spcBef>
              <a:defRPr sz="1200">
                <a:solidFill>
                  <a:schemeClr val="tx1"/>
                </a:solidFill>
                <a:latin typeface="Calibri" panose="020F0502020204030204" pitchFamily="34" charset="0"/>
              </a:defRPr>
            </a:lvl4pPr>
            <a:lvl5pPr marL="1985963" indent="-220663" defTabSz="930275">
              <a:spcBef>
                <a:spcPct val="30000"/>
              </a:spcBef>
              <a:defRPr sz="1200">
                <a:solidFill>
                  <a:schemeClr val="tx1"/>
                </a:solidFill>
                <a:latin typeface="Calibri" panose="020F0502020204030204" pitchFamily="34" charset="0"/>
              </a:defRPr>
            </a:lvl5pPr>
            <a:lvl6pPr marL="2443163" indent="-220663" defTabSz="930275" eaLnBrk="0" fontAlgn="base" hangingPunct="0">
              <a:spcBef>
                <a:spcPct val="30000"/>
              </a:spcBef>
              <a:spcAft>
                <a:spcPct val="0"/>
              </a:spcAft>
              <a:defRPr sz="1200">
                <a:solidFill>
                  <a:schemeClr val="tx1"/>
                </a:solidFill>
                <a:latin typeface="Calibri" panose="020F0502020204030204" pitchFamily="34" charset="0"/>
              </a:defRPr>
            </a:lvl6pPr>
            <a:lvl7pPr marL="2900363" indent="-220663" defTabSz="930275" eaLnBrk="0" fontAlgn="base" hangingPunct="0">
              <a:spcBef>
                <a:spcPct val="30000"/>
              </a:spcBef>
              <a:spcAft>
                <a:spcPct val="0"/>
              </a:spcAft>
              <a:defRPr sz="1200">
                <a:solidFill>
                  <a:schemeClr val="tx1"/>
                </a:solidFill>
                <a:latin typeface="Calibri" panose="020F0502020204030204" pitchFamily="34" charset="0"/>
              </a:defRPr>
            </a:lvl7pPr>
            <a:lvl8pPr marL="3357563" indent="-220663" defTabSz="930275" eaLnBrk="0" fontAlgn="base" hangingPunct="0">
              <a:spcBef>
                <a:spcPct val="30000"/>
              </a:spcBef>
              <a:spcAft>
                <a:spcPct val="0"/>
              </a:spcAft>
              <a:defRPr sz="1200">
                <a:solidFill>
                  <a:schemeClr val="tx1"/>
                </a:solidFill>
                <a:latin typeface="Calibri" panose="020F0502020204030204" pitchFamily="34" charset="0"/>
              </a:defRPr>
            </a:lvl8pPr>
            <a:lvl9pPr marL="3814763" indent="-220663" defTabSz="9302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08474CD-8014-4D69-907A-874845414CDD}" type="slidenum">
              <a:rPr lang="en-US" altLang="en-US" smtClean="0">
                <a:solidFill>
                  <a:srgbClr val="000000"/>
                </a:solidFill>
                <a:latin typeface="Times New Roman" panose="02020603050405020304" pitchFamily="18" charset="0"/>
                <a:cs typeface="Arial" panose="020B0604020202020204" pitchFamily="34" charset="0"/>
              </a:rPr>
              <a:pPr>
                <a:spcBef>
                  <a:spcPct val="0"/>
                </a:spcBef>
              </a:pPr>
              <a:t>1</a:t>
            </a:fld>
            <a:endParaRPr lang="en-US" altLang="en-US" smtClean="0">
              <a:solidFill>
                <a:srgbClr val="000000"/>
              </a:solidFill>
              <a:latin typeface="Times New Roman" panose="02020603050405020304" pitchFamily="18" charset="0"/>
              <a:cs typeface="Arial" panose="020B0604020202020204" pitchFamily="34" charset="0"/>
            </a:endParaRPr>
          </a:p>
        </p:txBody>
      </p:sp>
      <p:sp>
        <p:nvSpPr>
          <p:cNvPr id="107523" name="Rectangle 2"/>
          <p:cNvSpPr>
            <a:spLocks noGrp="1" noRot="1" noChangeAspect="1" noChangeArrowheads="1" noTextEdit="1"/>
          </p:cNvSpPr>
          <p:nvPr>
            <p:ph type="sldImg"/>
          </p:nvPr>
        </p:nvSpPr>
        <p:spPr bwMode="auto">
          <a:xfrm>
            <a:off x="1196975" y="696913"/>
            <a:ext cx="4630738" cy="34750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4" name="Rectangle 3"/>
          <p:cNvSpPr>
            <a:spLocks noGrp="1" noChangeArrowheads="1"/>
          </p:cNvSpPr>
          <p:nvPr>
            <p:ph type="body" idx="1"/>
          </p:nvPr>
        </p:nvSpPr>
        <p:spPr bwMode="auto">
          <a:xfrm>
            <a:off x="936625" y="4405313"/>
            <a:ext cx="5149850" cy="4170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569016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F5A03532-0E34-49E2-95E0-6859B069526F}" type="slidenum">
              <a:rPr lang="en-US" altLang="en-US" sz="1200">
                <a:latin typeface="Times New Roman" panose="02020603050405020304" pitchFamily="18" charset="0"/>
              </a:rPr>
              <a:pPr eaLnBrk="1" hangingPunct="1"/>
              <a:t>2</a:t>
            </a:fld>
            <a:endParaRPr lang="en-US" altLang="en-US" sz="1200">
              <a:latin typeface="Times New Roman" panose="02020603050405020304" pitchFamily="18" charset="0"/>
            </a:endParaRPr>
          </a:p>
        </p:txBody>
      </p:sp>
      <p:sp>
        <p:nvSpPr>
          <p:cNvPr id="41987" name="Rectangle 2"/>
          <p:cNvSpPr>
            <a:spLocks noGrp="1" noRot="1" noChangeAspect="1" noChangeArrowheads="1" noTextEdit="1"/>
          </p:cNvSpPr>
          <p:nvPr>
            <p:ph type="sldImg"/>
          </p:nvPr>
        </p:nvSpPr>
        <p:spPr>
          <a:xfrm>
            <a:off x="1196975" y="696913"/>
            <a:ext cx="4630738" cy="3475037"/>
          </a:xfrm>
          <a:ln/>
        </p:spPr>
      </p:sp>
      <p:sp>
        <p:nvSpPr>
          <p:cNvPr id="41988"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603432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52A4C5BE-5068-4843-B1B7-40A9DF586604}" type="slidenum">
              <a:rPr lang="en-US" altLang="en-US" sz="1200">
                <a:latin typeface="Times New Roman" panose="02020603050405020304" pitchFamily="18" charset="0"/>
              </a:rPr>
              <a:pPr eaLnBrk="1" hangingPunct="1"/>
              <a:t>3</a:t>
            </a:fld>
            <a:endParaRPr lang="en-US" altLang="en-US" sz="1200">
              <a:latin typeface="Times New Roman" panose="02020603050405020304" pitchFamily="18" charset="0"/>
            </a:endParaRPr>
          </a:p>
        </p:txBody>
      </p:sp>
      <p:sp>
        <p:nvSpPr>
          <p:cNvPr id="43011" name="Rectangle 2"/>
          <p:cNvSpPr>
            <a:spLocks noGrp="1" noRot="1" noChangeAspect="1" noChangeArrowheads="1" noTextEdit="1"/>
          </p:cNvSpPr>
          <p:nvPr>
            <p:ph type="sldImg"/>
          </p:nvPr>
        </p:nvSpPr>
        <p:spPr>
          <a:xfrm>
            <a:off x="1196975" y="696913"/>
            <a:ext cx="4630738" cy="3475037"/>
          </a:xfrm>
          <a:ln/>
        </p:spPr>
      </p:sp>
      <p:sp>
        <p:nvSpPr>
          <p:cNvPr id="43012"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500113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lIns="92430" tIns="46215" rIns="92430" bIns="46215"/>
          <a:lstStyle/>
          <a:p>
            <a:pPr marL="0" marR="0" lvl="0" indent="0" algn="r" defTabSz="914400" rtl="0" eaLnBrk="1" fontAlgn="auto" latinLnBrk="0" hangingPunct="1">
              <a:lnSpc>
                <a:spcPct val="100000"/>
              </a:lnSpc>
              <a:spcBef>
                <a:spcPts val="0"/>
              </a:spcBef>
              <a:spcAft>
                <a:spcPts val="0"/>
              </a:spcAft>
              <a:buClrTx/>
              <a:buSzTx/>
              <a:buFontTx/>
              <a:buNone/>
              <a:tabLst/>
              <a:defRPr/>
            </a:pPr>
            <a:fld id="{F517FF61-AF30-4949-B935-1672491EC5B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smtClean="0">
              <a:ln>
                <a:noFill/>
              </a:ln>
              <a:solidFill>
                <a:prstClr val="black"/>
              </a:solidFill>
              <a:effectLst/>
              <a:uLnTx/>
              <a:uFillTx/>
              <a:latin typeface="Calibri"/>
              <a:ea typeface="+mn-ea"/>
              <a:cs typeface="+mn-cs"/>
            </a:endParaRPr>
          </a:p>
        </p:txBody>
      </p:sp>
      <p:sp>
        <p:nvSpPr>
          <p:cNvPr id="52227" name="Rectangle 2"/>
          <p:cNvSpPr>
            <a:spLocks noGrp="1" noRot="1" noChangeAspect="1" noChangeArrowheads="1" noTextEdit="1"/>
          </p:cNvSpPr>
          <p:nvPr>
            <p:ph type="sldImg"/>
          </p:nvPr>
        </p:nvSpPr>
        <p:spPr>
          <a:xfrm>
            <a:off x="1128713" y="695325"/>
            <a:ext cx="4625975" cy="3470275"/>
          </a:xfrm>
          <a:ln/>
        </p:spPr>
      </p:sp>
      <p:sp>
        <p:nvSpPr>
          <p:cNvPr id="52228" name="Rectangle 3"/>
          <p:cNvSpPr>
            <a:spLocks noGrp="1" noChangeArrowheads="1"/>
          </p:cNvSpPr>
          <p:nvPr>
            <p:ph type="body" idx="1"/>
          </p:nvPr>
        </p:nvSpPr>
        <p:spPr>
          <a:xfrm>
            <a:off x="917576" y="4398965"/>
            <a:ext cx="5046663" cy="4165599"/>
          </a:xfrm>
          <a:noFill/>
          <a:ln/>
        </p:spPr>
        <p:txBody>
          <a:bodyPr lIns="92430" tIns="46215" rIns="92430" bIns="46215"/>
          <a:lstStyle/>
          <a:p>
            <a:pPr eaLnBrk="1" hangingPunct="1"/>
            <a:endParaRPr lang="en-US" smtClean="0"/>
          </a:p>
        </p:txBody>
      </p:sp>
      <p:sp>
        <p:nvSpPr>
          <p:cNvPr id="2" name="Footer Placeholder 1"/>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550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lIns="92430" tIns="46215" rIns="92430" bIns="46215"/>
          <a:lstStyle/>
          <a:p>
            <a:pPr marL="0" marR="0" lvl="0" indent="0" algn="r" defTabSz="914400" rtl="0" eaLnBrk="1" fontAlgn="auto" latinLnBrk="0" hangingPunct="1">
              <a:lnSpc>
                <a:spcPct val="100000"/>
              </a:lnSpc>
              <a:spcBef>
                <a:spcPts val="0"/>
              </a:spcBef>
              <a:spcAft>
                <a:spcPts val="0"/>
              </a:spcAft>
              <a:buClrTx/>
              <a:buSzTx/>
              <a:buFontTx/>
              <a:buNone/>
              <a:tabLst/>
              <a:defRPr/>
            </a:pPr>
            <a:fld id="{F517FF61-AF30-4949-B935-1672491EC5B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smtClean="0">
              <a:ln>
                <a:noFill/>
              </a:ln>
              <a:solidFill>
                <a:prstClr val="black"/>
              </a:solidFill>
              <a:effectLst/>
              <a:uLnTx/>
              <a:uFillTx/>
              <a:latin typeface="Calibri"/>
              <a:ea typeface="+mn-ea"/>
              <a:cs typeface="+mn-cs"/>
            </a:endParaRPr>
          </a:p>
        </p:txBody>
      </p:sp>
      <p:sp>
        <p:nvSpPr>
          <p:cNvPr id="52227" name="Rectangle 2"/>
          <p:cNvSpPr>
            <a:spLocks noGrp="1" noRot="1" noChangeAspect="1" noChangeArrowheads="1" noTextEdit="1"/>
          </p:cNvSpPr>
          <p:nvPr>
            <p:ph type="sldImg"/>
          </p:nvPr>
        </p:nvSpPr>
        <p:spPr>
          <a:xfrm>
            <a:off x="1128713" y="695325"/>
            <a:ext cx="4625975" cy="3470275"/>
          </a:xfrm>
          <a:ln/>
        </p:spPr>
      </p:sp>
      <p:sp>
        <p:nvSpPr>
          <p:cNvPr id="52228" name="Rectangle 3"/>
          <p:cNvSpPr>
            <a:spLocks noGrp="1" noChangeArrowheads="1"/>
          </p:cNvSpPr>
          <p:nvPr>
            <p:ph type="body" idx="1"/>
          </p:nvPr>
        </p:nvSpPr>
        <p:spPr>
          <a:xfrm>
            <a:off x="917576" y="4398965"/>
            <a:ext cx="5046663" cy="4165599"/>
          </a:xfrm>
          <a:noFill/>
          <a:ln/>
        </p:spPr>
        <p:txBody>
          <a:bodyPr lIns="92430" tIns="46215" rIns="92430" bIns="46215"/>
          <a:lstStyle/>
          <a:p>
            <a:pPr eaLnBrk="1" hangingPunct="1"/>
            <a:endParaRPr lang="en-US" smtClean="0"/>
          </a:p>
        </p:txBody>
      </p:sp>
      <p:sp>
        <p:nvSpPr>
          <p:cNvPr id="2" name="Footer Placeholder 1"/>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7268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6D171FC3-43C3-4F4F-8888-0943DC1B8635}" type="slidenum">
              <a:rPr lang="en-US" altLang="en-US" sz="1200">
                <a:latin typeface="Times New Roman" panose="02020603050405020304" pitchFamily="18" charset="0"/>
              </a:rPr>
              <a:pPr eaLnBrk="1" hangingPunct="1"/>
              <a:t>9</a:t>
            </a:fld>
            <a:endParaRPr lang="en-US" altLang="en-US" sz="1200">
              <a:latin typeface="Times New Roman" panose="02020603050405020304" pitchFamily="18" charset="0"/>
            </a:endParaRPr>
          </a:p>
        </p:txBody>
      </p:sp>
      <p:sp>
        <p:nvSpPr>
          <p:cNvPr id="45059" name="Rectangle 2"/>
          <p:cNvSpPr>
            <a:spLocks noGrp="1" noRot="1" noChangeAspect="1" noChangeArrowheads="1" noTextEdit="1"/>
          </p:cNvSpPr>
          <p:nvPr>
            <p:ph type="sldImg"/>
          </p:nvPr>
        </p:nvSpPr>
        <p:spPr>
          <a:xfrm>
            <a:off x="1196975" y="696913"/>
            <a:ext cx="4630738" cy="3475037"/>
          </a:xfrm>
          <a:ln/>
        </p:spPr>
      </p:sp>
      <p:sp>
        <p:nvSpPr>
          <p:cNvPr id="45060"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619202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0677D762-46F4-47B8-BC0D-C0D7F376EE56}" type="slidenum">
              <a:rPr lang="en-US" altLang="en-US" sz="1200">
                <a:latin typeface="Times New Roman" panose="02020603050405020304" pitchFamily="18" charset="0"/>
              </a:rPr>
              <a:pPr eaLnBrk="1" hangingPunct="1"/>
              <a:t>10</a:t>
            </a:fld>
            <a:endParaRPr lang="en-US" altLang="en-US" sz="1200">
              <a:latin typeface="Times New Roman" panose="02020603050405020304" pitchFamily="18" charset="0"/>
            </a:endParaRPr>
          </a:p>
        </p:txBody>
      </p:sp>
      <p:sp>
        <p:nvSpPr>
          <p:cNvPr id="48131" name="Rectangle 2"/>
          <p:cNvSpPr>
            <a:spLocks noGrp="1" noRot="1" noChangeAspect="1" noChangeArrowheads="1" noTextEdit="1"/>
          </p:cNvSpPr>
          <p:nvPr>
            <p:ph type="sldImg"/>
          </p:nvPr>
        </p:nvSpPr>
        <p:spPr>
          <a:xfrm>
            <a:off x="1196975" y="696913"/>
            <a:ext cx="4630738" cy="3475037"/>
          </a:xfrm>
          <a:ln/>
        </p:spPr>
      </p:sp>
      <p:sp>
        <p:nvSpPr>
          <p:cNvPr id="48132"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280183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5AD9F1EC-6320-4617-B8A1-2ADFD1CC38DA}" type="slidenum">
              <a:rPr lang="en-US" altLang="en-US" sz="1200">
                <a:latin typeface="Times New Roman" panose="02020603050405020304" pitchFamily="18" charset="0"/>
              </a:rPr>
              <a:pPr eaLnBrk="1" hangingPunct="1"/>
              <a:t>12</a:t>
            </a:fld>
            <a:endParaRPr lang="en-US" altLang="en-US" sz="1200">
              <a:latin typeface="Times New Roman" panose="02020603050405020304" pitchFamily="18" charset="0"/>
            </a:endParaRPr>
          </a:p>
        </p:txBody>
      </p:sp>
      <p:sp>
        <p:nvSpPr>
          <p:cNvPr id="46083" name="Rectangle 2"/>
          <p:cNvSpPr>
            <a:spLocks noGrp="1" noRot="1" noChangeAspect="1" noChangeArrowheads="1" noTextEdit="1"/>
          </p:cNvSpPr>
          <p:nvPr>
            <p:ph type="sldImg"/>
          </p:nvPr>
        </p:nvSpPr>
        <p:spPr>
          <a:xfrm>
            <a:off x="1196975" y="696913"/>
            <a:ext cx="4630738" cy="3475037"/>
          </a:xfrm>
          <a:ln/>
        </p:spPr>
      </p:sp>
      <p:sp>
        <p:nvSpPr>
          <p:cNvPr id="46084"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686685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8C4E3651-0C13-490F-9701-A0A6A8572406}" type="slidenum">
              <a:rPr lang="en-US" altLang="en-US" sz="1200">
                <a:latin typeface="Times New Roman" panose="02020603050405020304" pitchFamily="18" charset="0"/>
              </a:rPr>
              <a:pPr eaLnBrk="1" hangingPunct="1"/>
              <a:t>13</a:t>
            </a:fld>
            <a:endParaRPr lang="en-US" altLang="en-US" sz="1200">
              <a:latin typeface="Times New Roman" panose="02020603050405020304" pitchFamily="18" charset="0"/>
            </a:endParaRPr>
          </a:p>
        </p:txBody>
      </p:sp>
      <p:sp>
        <p:nvSpPr>
          <p:cNvPr id="47107" name="Rectangle 2"/>
          <p:cNvSpPr>
            <a:spLocks noGrp="1" noRot="1" noChangeAspect="1" noChangeArrowheads="1" noTextEdit="1"/>
          </p:cNvSpPr>
          <p:nvPr>
            <p:ph type="sldImg"/>
          </p:nvPr>
        </p:nvSpPr>
        <p:spPr>
          <a:xfrm>
            <a:off x="1196975" y="696913"/>
            <a:ext cx="4630738" cy="3475037"/>
          </a:xfrm>
          <a:ln/>
        </p:spPr>
      </p:sp>
      <p:sp>
        <p:nvSpPr>
          <p:cNvPr id="47108"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6788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0677D762-46F4-47B8-BC0D-C0D7F376EE56}" type="slidenum">
              <a:rPr lang="en-US" altLang="en-US" sz="1200">
                <a:latin typeface="Times New Roman" panose="02020603050405020304" pitchFamily="18" charset="0"/>
              </a:rPr>
              <a:pPr eaLnBrk="1" hangingPunct="1"/>
              <a:t>14</a:t>
            </a:fld>
            <a:endParaRPr lang="en-US" altLang="en-US" sz="1200">
              <a:latin typeface="Times New Roman" panose="02020603050405020304" pitchFamily="18" charset="0"/>
            </a:endParaRPr>
          </a:p>
        </p:txBody>
      </p:sp>
      <p:sp>
        <p:nvSpPr>
          <p:cNvPr id="48131" name="Rectangle 2"/>
          <p:cNvSpPr>
            <a:spLocks noGrp="1" noRot="1" noChangeAspect="1" noChangeArrowheads="1" noTextEdit="1"/>
          </p:cNvSpPr>
          <p:nvPr>
            <p:ph type="sldImg"/>
          </p:nvPr>
        </p:nvSpPr>
        <p:spPr>
          <a:xfrm>
            <a:off x="1196975" y="696913"/>
            <a:ext cx="4630738" cy="3475037"/>
          </a:xfrm>
          <a:ln/>
        </p:spPr>
      </p:sp>
      <p:sp>
        <p:nvSpPr>
          <p:cNvPr id="48132"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706592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8AABBB8-8857-46DB-811A-305071AFE562}" type="slidenum">
              <a:rPr lang="en-US" smtClean="0"/>
              <a:pPr>
                <a:defRPr/>
              </a:pPr>
              <a:t>16</a:t>
            </a:fld>
            <a:endParaRPr lang="en-US" dirty="0"/>
          </a:p>
        </p:txBody>
      </p:sp>
    </p:spTree>
    <p:extLst>
      <p:ext uri="{BB962C8B-B14F-4D97-AF65-F5344CB8AC3E}">
        <p14:creationId xmlns:p14="http://schemas.microsoft.com/office/powerpoint/2010/main" val="3651151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8AABBB8-8857-46DB-811A-305071AFE562}" type="slidenum">
              <a:rPr lang="en-US" smtClean="0"/>
              <a:pPr>
                <a:defRPr/>
              </a:pPr>
              <a:t>17</a:t>
            </a:fld>
            <a:endParaRPr lang="en-US" dirty="0"/>
          </a:p>
        </p:txBody>
      </p:sp>
    </p:spTree>
    <p:extLst>
      <p:ext uri="{BB962C8B-B14F-4D97-AF65-F5344CB8AC3E}">
        <p14:creationId xmlns:p14="http://schemas.microsoft.com/office/powerpoint/2010/main" val="3394033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A5E9072C-93DB-4FEB-B90B-75C335C947CF}" type="slidenum">
              <a:rPr lang="en-US" altLang="en-US" sz="1200">
                <a:latin typeface="Times New Roman" panose="02020603050405020304" pitchFamily="18" charset="0"/>
              </a:rPr>
              <a:pPr eaLnBrk="1" hangingPunct="1"/>
              <a:t>19</a:t>
            </a:fld>
            <a:endParaRPr lang="en-US" altLang="en-US" sz="1200">
              <a:latin typeface="Times New Roman" panose="02020603050405020304" pitchFamily="18" charset="0"/>
            </a:endParaRPr>
          </a:p>
        </p:txBody>
      </p:sp>
      <p:sp>
        <p:nvSpPr>
          <p:cNvPr id="44035" name="Rectangle 2"/>
          <p:cNvSpPr>
            <a:spLocks noGrp="1" noRot="1" noChangeAspect="1" noChangeArrowheads="1" noTextEdit="1"/>
          </p:cNvSpPr>
          <p:nvPr>
            <p:ph type="sldImg"/>
          </p:nvPr>
        </p:nvSpPr>
        <p:spPr>
          <a:xfrm>
            <a:off x="1196975" y="696913"/>
            <a:ext cx="4630738" cy="3475037"/>
          </a:xfrm>
          <a:ln/>
        </p:spPr>
      </p:sp>
      <p:sp>
        <p:nvSpPr>
          <p:cNvPr id="44036"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920363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26243-4A1C-4A97-9BA4-E3473E82446F}" type="slidenum">
              <a:rPr lang="en-US" altLang="en-US" smtClean="0"/>
              <a:pPr/>
              <a:t>22</a:t>
            </a:fld>
            <a:endParaRPr lang="en-US" altLang="en-US"/>
          </a:p>
        </p:txBody>
      </p:sp>
    </p:spTree>
    <p:extLst>
      <p:ext uri="{BB962C8B-B14F-4D97-AF65-F5344CB8AC3E}">
        <p14:creationId xmlns:p14="http://schemas.microsoft.com/office/powerpoint/2010/main" val="872073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8AABBB8-8857-46DB-811A-305071AFE562}" type="slidenum">
              <a:rPr lang="en-US" smtClean="0"/>
              <a:pPr>
                <a:defRPr/>
              </a:pPr>
              <a:t>24</a:t>
            </a:fld>
            <a:endParaRPr lang="en-US" dirty="0"/>
          </a:p>
        </p:txBody>
      </p:sp>
    </p:spTree>
    <p:extLst>
      <p:ext uri="{BB962C8B-B14F-4D97-AF65-F5344CB8AC3E}">
        <p14:creationId xmlns:p14="http://schemas.microsoft.com/office/powerpoint/2010/main" val="491353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AABBB8-8857-46DB-811A-305071AFE56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9012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D3384A9A-2EE0-4274-8A69-26A0220A8BE5}" type="slidenum">
              <a:rPr lang="en-US" altLang="en-US" sz="1200">
                <a:latin typeface="Times New Roman" panose="02020603050405020304" pitchFamily="18" charset="0"/>
              </a:rPr>
              <a:pPr eaLnBrk="1" hangingPunct="1"/>
              <a:t>31</a:t>
            </a:fld>
            <a:endParaRPr lang="en-US" altLang="en-US" sz="1200">
              <a:latin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196975" y="696913"/>
            <a:ext cx="4630738" cy="3475037"/>
          </a:xfrm>
          <a:ln/>
        </p:spPr>
      </p:sp>
      <p:sp>
        <p:nvSpPr>
          <p:cNvPr id="51204"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558741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8AABBB8-8857-46DB-811A-305071AFE562}" type="slidenum">
              <a:rPr lang="en-US" smtClean="0"/>
              <a:pPr>
                <a:defRPr/>
              </a:pPr>
              <a:t>32</a:t>
            </a:fld>
            <a:endParaRPr lang="en-US" dirty="0"/>
          </a:p>
        </p:txBody>
      </p:sp>
    </p:spTree>
    <p:extLst>
      <p:ext uri="{BB962C8B-B14F-4D97-AF65-F5344CB8AC3E}">
        <p14:creationId xmlns:p14="http://schemas.microsoft.com/office/powerpoint/2010/main" val="1743657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AABBB8-8857-46DB-811A-305071AFE56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1929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8AABBB8-8857-46DB-811A-305071AFE562}" type="slidenum">
              <a:rPr lang="en-US" smtClean="0"/>
              <a:pPr>
                <a:defRPr/>
              </a:pPr>
              <a:t>40</a:t>
            </a:fld>
            <a:endParaRPr lang="en-US" dirty="0"/>
          </a:p>
        </p:txBody>
      </p:sp>
    </p:spTree>
    <p:extLst>
      <p:ext uri="{BB962C8B-B14F-4D97-AF65-F5344CB8AC3E}">
        <p14:creationId xmlns:p14="http://schemas.microsoft.com/office/powerpoint/2010/main" val="20006919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7"/>
          <p:cNvSpPr>
            <a:spLocks noGrp="1" noChangeArrowheads="1"/>
          </p:cNvSpPr>
          <p:nvPr>
            <p:ph type="sldNum" sz="quarter" idx="5"/>
          </p:nvPr>
        </p:nvSpPr>
        <p:spPr/>
        <p:txBody>
          <a:bodyPr/>
          <a:lstStyle>
            <a:lvl1pPr defTabSz="945967" eaLnBrk="0" hangingPunct="0">
              <a:defRPr sz="2300">
                <a:solidFill>
                  <a:schemeClr val="tx1"/>
                </a:solidFill>
                <a:latin typeface="Swis721 Th BT"/>
                <a:cs typeface="Arial" panose="020B0604020202020204" pitchFamily="34" charset="0"/>
              </a:defRPr>
            </a:lvl1pPr>
            <a:lvl2pPr marL="728146" indent="-280056" defTabSz="945967" eaLnBrk="0" hangingPunct="0">
              <a:defRPr sz="2300">
                <a:solidFill>
                  <a:schemeClr val="tx1"/>
                </a:solidFill>
                <a:latin typeface="Swis721 Th BT"/>
                <a:cs typeface="Arial" panose="020B0604020202020204" pitchFamily="34" charset="0"/>
              </a:defRPr>
            </a:lvl2pPr>
            <a:lvl3pPr marL="1120224" indent="-224044" defTabSz="945967" eaLnBrk="0" hangingPunct="0">
              <a:defRPr sz="2300">
                <a:solidFill>
                  <a:schemeClr val="tx1"/>
                </a:solidFill>
                <a:latin typeface="Swis721 Th BT"/>
                <a:cs typeface="Arial" panose="020B0604020202020204" pitchFamily="34" charset="0"/>
              </a:defRPr>
            </a:lvl3pPr>
            <a:lvl4pPr marL="1568314" indent="-224044" defTabSz="945967" eaLnBrk="0" hangingPunct="0">
              <a:defRPr sz="2300">
                <a:solidFill>
                  <a:schemeClr val="tx1"/>
                </a:solidFill>
                <a:latin typeface="Swis721 Th BT"/>
                <a:cs typeface="Arial" panose="020B0604020202020204" pitchFamily="34" charset="0"/>
              </a:defRPr>
            </a:lvl4pPr>
            <a:lvl5pPr marL="2016404" indent="-224044" defTabSz="945967" eaLnBrk="0" hangingPunct="0">
              <a:defRPr sz="2300">
                <a:solidFill>
                  <a:schemeClr val="tx1"/>
                </a:solidFill>
                <a:latin typeface="Swis721 Th BT"/>
                <a:cs typeface="Arial" panose="020B0604020202020204" pitchFamily="34" charset="0"/>
              </a:defRPr>
            </a:lvl5pPr>
            <a:lvl6pPr marL="2464494" indent="-224044" defTabSz="945967" eaLnBrk="0" fontAlgn="base" hangingPunct="0">
              <a:spcBef>
                <a:spcPct val="0"/>
              </a:spcBef>
              <a:spcAft>
                <a:spcPct val="0"/>
              </a:spcAft>
              <a:defRPr sz="2300">
                <a:solidFill>
                  <a:schemeClr val="tx1"/>
                </a:solidFill>
                <a:latin typeface="Swis721 Th BT"/>
                <a:cs typeface="Arial" panose="020B0604020202020204" pitchFamily="34" charset="0"/>
              </a:defRPr>
            </a:lvl6pPr>
            <a:lvl7pPr marL="2912584" indent="-224044" defTabSz="945967" eaLnBrk="0" fontAlgn="base" hangingPunct="0">
              <a:spcBef>
                <a:spcPct val="0"/>
              </a:spcBef>
              <a:spcAft>
                <a:spcPct val="0"/>
              </a:spcAft>
              <a:defRPr sz="2300">
                <a:solidFill>
                  <a:schemeClr val="tx1"/>
                </a:solidFill>
                <a:latin typeface="Swis721 Th BT"/>
                <a:cs typeface="Arial" panose="020B0604020202020204" pitchFamily="34" charset="0"/>
              </a:defRPr>
            </a:lvl7pPr>
            <a:lvl8pPr marL="3360674" indent="-224044" defTabSz="945967" eaLnBrk="0" fontAlgn="base" hangingPunct="0">
              <a:spcBef>
                <a:spcPct val="0"/>
              </a:spcBef>
              <a:spcAft>
                <a:spcPct val="0"/>
              </a:spcAft>
              <a:defRPr sz="2300">
                <a:solidFill>
                  <a:schemeClr val="tx1"/>
                </a:solidFill>
                <a:latin typeface="Swis721 Th BT"/>
                <a:cs typeface="Arial" panose="020B0604020202020204" pitchFamily="34" charset="0"/>
              </a:defRPr>
            </a:lvl8pPr>
            <a:lvl9pPr marL="3808763" indent="-224044" defTabSz="945967"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18EDAE49-B7B0-4F6B-8AE9-336B77B8C09B}" type="slidenum">
              <a:rPr lang="en-US" altLang="en-US" sz="1200">
                <a:latin typeface="Times New Roman" panose="02020603050405020304" pitchFamily="18" charset="0"/>
              </a:rPr>
              <a:pPr eaLnBrk="1" hangingPunct="1"/>
              <a:t>41</a:t>
            </a:fld>
            <a:endParaRPr lang="en-US" altLang="en-US" sz="1200" dirty="0">
              <a:latin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249363" y="701675"/>
            <a:ext cx="4683125" cy="3511550"/>
          </a:xfrm>
          <a:ln/>
        </p:spPr>
      </p:sp>
      <p:sp>
        <p:nvSpPr>
          <p:cNvPr id="50180" name="Rectangle 3"/>
          <p:cNvSpPr>
            <a:spLocks noGrp="1" noChangeArrowheads="1"/>
          </p:cNvSpPr>
          <p:nvPr>
            <p:ph type="body" idx="1"/>
          </p:nvPr>
        </p:nvSpPr>
        <p:spPr>
          <a:xfrm>
            <a:off x="958158" y="4449560"/>
            <a:ext cx="5262854" cy="42132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3839907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8AABBB8-8857-46DB-811A-305071AFE562}" type="slidenum">
              <a:rPr lang="en-US" smtClean="0"/>
              <a:pPr>
                <a:defRPr/>
              </a:pPr>
              <a:t>49</a:t>
            </a:fld>
            <a:endParaRPr lang="en-US" dirty="0"/>
          </a:p>
        </p:txBody>
      </p:sp>
    </p:spTree>
    <p:extLst>
      <p:ext uri="{BB962C8B-B14F-4D97-AF65-F5344CB8AC3E}">
        <p14:creationId xmlns:p14="http://schemas.microsoft.com/office/powerpoint/2010/main" val="1074547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defTabSz="925513" fontAlgn="base">
              <a:spcBef>
                <a:spcPct val="0"/>
              </a:spcBef>
              <a:spcAft>
                <a:spcPct val="0"/>
              </a:spcAft>
              <a:defRPr/>
            </a:pPr>
            <a:fld id="{08211FCF-EB9F-4CA0-AAED-67F17FE63933}" type="slidenum">
              <a:rPr lang="en-US">
                <a:latin typeface="Arial" pitchFamily="34" charset="0"/>
              </a:rPr>
              <a:pPr defTabSz="925513" fontAlgn="base">
                <a:spcBef>
                  <a:spcPct val="0"/>
                </a:spcBef>
                <a:spcAft>
                  <a:spcPct val="0"/>
                </a:spcAft>
                <a:defRPr/>
              </a:pPr>
              <a:t>51</a:t>
            </a:fld>
            <a:endParaRPr lang="en-US">
              <a:latin typeface="Arial" pitchFamily="34" charset="0"/>
            </a:endParaRPr>
          </a:p>
        </p:txBody>
      </p:sp>
      <p:sp>
        <p:nvSpPr>
          <p:cNvPr id="132099" name="Rectangle 2"/>
          <p:cNvSpPr>
            <a:spLocks noGrp="1" noRot="1" noChangeAspect="1" noChangeArrowheads="1" noTextEdit="1"/>
          </p:cNvSpPr>
          <p:nvPr>
            <p:ph type="sldImg"/>
          </p:nvPr>
        </p:nvSpPr>
        <p:spPr bwMode="auto">
          <a:xfrm>
            <a:off x="1154113" y="684213"/>
            <a:ext cx="4551362" cy="3413125"/>
          </a:xfrm>
          <a:noFill/>
          <a:ln>
            <a:solidFill>
              <a:srgbClr val="000000"/>
            </a:solidFill>
            <a:miter lim="800000"/>
            <a:headEnd/>
            <a:tailEnd/>
          </a:ln>
        </p:spPr>
      </p:sp>
      <p:sp>
        <p:nvSpPr>
          <p:cNvPr id="132100" name="Rectangle 3"/>
          <p:cNvSpPr>
            <a:spLocks noGrp="1" noChangeArrowheads="1"/>
          </p:cNvSpPr>
          <p:nvPr>
            <p:ph type="body" idx="1"/>
          </p:nvPr>
        </p:nvSpPr>
        <p:spPr bwMode="auto">
          <a:xfrm>
            <a:off x="914400" y="4327525"/>
            <a:ext cx="5029200" cy="4097338"/>
          </a:xfrm>
          <a:noFill/>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Tree>
    <p:extLst>
      <p:ext uri="{BB962C8B-B14F-4D97-AF65-F5344CB8AC3E}">
        <p14:creationId xmlns:p14="http://schemas.microsoft.com/office/powerpoint/2010/main" val="1303790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516FAE53-314B-4A06-B5DE-3A77FF33EB9F}" type="slidenum">
              <a:rPr lang="en-US" altLang="en-US" sz="1200">
                <a:latin typeface="Times New Roman" panose="02020603050405020304" pitchFamily="18" charset="0"/>
              </a:rPr>
              <a:pPr eaLnBrk="1" hangingPunct="1"/>
              <a:t>56</a:t>
            </a:fld>
            <a:endParaRPr lang="en-US" altLang="en-US" sz="120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1196975" y="696913"/>
            <a:ext cx="4630738" cy="3475037"/>
          </a:xfrm>
          <a:ln/>
        </p:spPr>
      </p:sp>
      <p:sp>
        <p:nvSpPr>
          <p:cNvPr id="56324"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4083836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516FAE53-314B-4A06-B5DE-3A77FF33EB9F}" type="slidenum">
              <a:rPr lang="en-US" altLang="en-US" sz="1200">
                <a:latin typeface="Times New Roman" panose="02020603050405020304" pitchFamily="18" charset="0"/>
              </a:rPr>
              <a:pPr eaLnBrk="1" hangingPunct="1"/>
              <a:t>57</a:t>
            </a:fld>
            <a:endParaRPr lang="en-US" altLang="en-US" sz="120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1196975" y="696913"/>
            <a:ext cx="4630738" cy="3475037"/>
          </a:xfrm>
          <a:ln/>
        </p:spPr>
      </p:sp>
      <p:sp>
        <p:nvSpPr>
          <p:cNvPr id="56324"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6260459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Calibri" panose="020F0502020204030204" pitchFamily="34" charset="0"/>
              </a:defRPr>
            </a:lvl1pPr>
            <a:lvl2pPr marL="715963" indent="-274638" defTabSz="930275">
              <a:spcBef>
                <a:spcPct val="30000"/>
              </a:spcBef>
              <a:defRPr sz="1200">
                <a:solidFill>
                  <a:schemeClr val="tx1"/>
                </a:solidFill>
                <a:latin typeface="Calibri" panose="020F0502020204030204" pitchFamily="34" charset="0"/>
              </a:defRPr>
            </a:lvl2pPr>
            <a:lvl3pPr marL="1103313" indent="-220663" defTabSz="930275">
              <a:spcBef>
                <a:spcPct val="30000"/>
              </a:spcBef>
              <a:defRPr sz="1200">
                <a:solidFill>
                  <a:schemeClr val="tx1"/>
                </a:solidFill>
                <a:latin typeface="Calibri" panose="020F0502020204030204" pitchFamily="34" charset="0"/>
              </a:defRPr>
            </a:lvl3pPr>
            <a:lvl4pPr marL="1544638" indent="-220663" defTabSz="930275">
              <a:spcBef>
                <a:spcPct val="30000"/>
              </a:spcBef>
              <a:defRPr sz="1200">
                <a:solidFill>
                  <a:schemeClr val="tx1"/>
                </a:solidFill>
                <a:latin typeface="Calibri" panose="020F0502020204030204" pitchFamily="34" charset="0"/>
              </a:defRPr>
            </a:lvl4pPr>
            <a:lvl5pPr marL="1985963" indent="-220663" defTabSz="930275">
              <a:spcBef>
                <a:spcPct val="30000"/>
              </a:spcBef>
              <a:defRPr sz="1200">
                <a:solidFill>
                  <a:schemeClr val="tx1"/>
                </a:solidFill>
                <a:latin typeface="Calibri" panose="020F0502020204030204" pitchFamily="34" charset="0"/>
              </a:defRPr>
            </a:lvl5pPr>
            <a:lvl6pPr marL="2443163" indent="-220663" defTabSz="930275" eaLnBrk="0" fontAlgn="base" hangingPunct="0">
              <a:spcBef>
                <a:spcPct val="30000"/>
              </a:spcBef>
              <a:spcAft>
                <a:spcPct val="0"/>
              </a:spcAft>
              <a:defRPr sz="1200">
                <a:solidFill>
                  <a:schemeClr val="tx1"/>
                </a:solidFill>
                <a:latin typeface="Calibri" panose="020F0502020204030204" pitchFamily="34" charset="0"/>
              </a:defRPr>
            </a:lvl6pPr>
            <a:lvl7pPr marL="2900363" indent="-220663" defTabSz="930275" eaLnBrk="0" fontAlgn="base" hangingPunct="0">
              <a:spcBef>
                <a:spcPct val="30000"/>
              </a:spcBef>
              <a:spcAft>
                <a:spcPct val="0"/>
              </a:spcAft>
              <a:defRPr sz="1200">
                <a:solidFill>
                  <a:schemeClr val="tx1"/>
                </a:solidFill>
                <a:latin typeface="Calibri" panose="020F0502020204030204" pitchFamily="34" charset="0"/>
              </a:defRPr>
            </a:lvl7pPr>
            <a:lvl8pPr marL="3357563" indent="-220663" defTabSz="930275" eaLnBrk="0" fontAlgn="base" hangingPunct="0">
              <a:spcBef>
                <a:spcPct val="30000"/>
              </a:spcBef>
              <a:spcAft>
                <a:spcPct val="0"/>
              </a:spcAft>
              <a:defRPr sz="1200">
                <a:solidFill>
                  <a:schemeClr val="tx1"/>
                </a:solidFill>
                <a:latin typeface="Calibri" panose="020F0502020204030204" pitchFamily="34" charset="0"/>
              </a:defRPr>
            </a:lvl8pPr>
            <a:lvl9pPr marL="3814763" indent="-220663" defTabSz="9302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0FA4D38-52F3-4497-9C46-55C23154416E}" type="slidenum">
              <a:rPr lang="en-US" altLang="en-US" smtClean="0">
                <a:solidFill>
                  <a:srgbClr val="000000"/>
                </a:solidFill>
                <a:latin typeface="Times New Roman" panose="02020603050405020304" pitchFamily="18" charset="0"/>
                <a:cs typeface="Arial" panose="020B0604020202020204" pitchFamily="34" charset="0"/>
              </a:rPr>
              <a:pPr>
                <a:spcBef>
                  <a:spcPct val="0"/>
                </a:spcBef>
              </a:pPr>
              <a:t>58</a:t>
            </a:fld>
            <a:endParaRPr lang="en-US" altLang="en-US" smtClean="0">
              <a:solidFill>
                <a:srgbClr val="000000"/>
              </a:solidFill>
              <a:latin typeface="Times New Roman" panose="02020603050405020304" pitchFamily="18" charset="0"/>
              <a:cs typeface="Arial" panose="020B0604020202020204" pitchFamily="34" charset="0"/>
            </a:endParaRPr>
          </a:p>
        </p:txBody>
      </p:sp>
      <p:sp>
        <p:nvSpPr>
          <p:cNvPr id="169987" name="Rectangle 2"/>
          <p:cNvSpPr>
            <a:spLocks noGrp="1" noRot="1" noChangeAspect="1" noChangeArrowheads="1" noTextEdit="1"/>
          </p:cNvSpPr>
          <p:nvPr>
            <p:ph type="sldImg"/>
          </p:nvPr>
        </p:nvSpPr>
        <p:spPr bwMode="auto">
          <a:xfrm>
            <a:off x="1196975" y="696913"/>
            <a:ext cx="4630738" cy="34750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8" name="Rectangle 3"/>
          <p:cNvSpPr>
            <a:spLocks noGrp="1" noChangeArrowheads="1"/>
          </p:cNvSpPr>
          <p:nvPr>
            <p:ph type="body" idx="1"/>
          </p:nvPr>
        </p:nvSpPr>
        <p:spPr bwMode="auto">
          <a:xfrm>
            <a:off x="936625" y="4405313"/>
            <a:ext cx="5149850" cy="4170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643608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9D03602-D65D-4C0B-B311-54FD9012F62B}" type="datetimeFigureOut">
              <a:rPr lang="en-US">
                <a:solidFill>
                  <a:prstClr val="black">
                    <a:tint val="75000"/>
                  </a:prstClr>
                </a:solidFill>
              </a:rPr>
              <a:pPr>
                <a:defRPr/>
              </a:pPr>
              <a:t>10/5/2020</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F05050E4-5956-4FA1-9FC5-087DB7779D87}" type="slidenum">
              <a:rPr lang="en-US" altLang="en-US"/>
              <a:pPr>
                <a:defRPr/>
              </a:pPr>
              <a:t>‹#›</a:t>
            </a:fld>
            <a:endParaRPr lang="en-US" altLang="en-US" dirty="0"/>
          </a:p>
        </p:txBody>
      </p:sp>
    </p:spTree>
    <p:extLst>
      <p:ext uri="{BB962C8B-B14F-4D97-AF65-F5344CB8AC3E}">
        <p14:creationId xmlns:p14="http://schemas.microsoft.com/office/powerpoint/2010/main" val="102243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0" hangingPunc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cs typeface="+mn-cs"/>
              </a:defRPr>
            </a:lvl1pPr>
          </a:lstStyle>
          <a:p>
            <a:pPr>
              <a:defRPr/>
            </a:pPr>
            <a:fld id="{F3F06D73-77DD-4D86-B1EC-48B818F40601}" type="slidenum">
              <a:rPr lang="en-US" altLang="en-US"/>
              <a:pPr>
                <a:defRPr/>
              </a:pPr>
              <a:t>‹#›</a:t>
            </a:fld>
            <a:endParaRPr lang="en-US" altLang="en-US"/>
          </a:p>
        </p:txBody>
      </p:sp>
    </p:spTree>
    <p:extLst>
      <p:ext uri="{BB962C8B-B14F-4D97-AF65-F5344CB8AC3E}">
        <p14:creationId xmlns:p14="http://schemas.microsoft.com/office/powerpoint/2010/main" val="4114349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AAEE5FC-AFB7-422F-A42D-34A90068CED0}" type="slidenum">
              <a:rPr lang="en-US" altLang="en-US"/>
              <a:pPr/>
              <a:t>‹#›</a:t>
            </a:fld>
            <a:endParaRPr lang="en-US" altLang="en-US"/>
          </a:p>
        </p:txBody>
      </p:sp>
    </p:spTree>
    <p:extLst>
      <p:ext uri="{BB962C8B-B14F-4D97-AF65-F5344CB8AC3E}">
        <p14:creationId xmlns:p14="http://schemas.microsoft.com/office/powerpoint/2010/main" val="1179675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401C158-0388-4F4D-9C91-7F4362F6EC5F}" type="slidenum">
              <a:rPr lang="en-US" altLang="en-US"/>
              <a:pPr/>
              <a:t>‹#›</a:t>
            </a:fld>
            <a:endParaRPr lang="en-US" altLang="en-US"/>
          </a:p>
        </p:txBody>
      </p:sp>
    </p:spTree>
    <p:extLst>
      <p:ext uri="{BB962C8B-B14F-4D97-AF65-F5344CB8AC3E}">
        <p14:creationId xmlns:p14="http://schemas.microsoft.com/office/powerpoint/2010/main" val="2207620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0F10AC3-EA11-41A0-8CF2-F5BF20C135C6}" type="slidenum">
              <a:rPr lang="en-US" altLang="en-US"/>
              <a:pPr/>
              <a:t>‹#›</a:t>
            </a:fld>
            <a:endParaRPr lang="en-US" altLang="en-US"/>
          </a:p>
        </p:txBody>
      </p:sp>
    </p:spTree>
    <p:extLst>
      <p:ext uri="{BB962C8B-B14F-4D97-AF65-F5344CB8AC3E}">
        <p14:creationId xmlns:p14="http://schemas.microsoft.com/office/powerpoint/2010/main" val="302942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C23A8A-A46D-49CC-9831-2D8C7CDC4BC3}" type="datetime1">
              <a:rPr lang="en-US" smtClean="0">
                <a:solidFill>
                  <a:prstClr val="black">
                    <a:tint val="75000"/>
                  </a:prstClr>
                </a:solidFill>
              </a:rPr>
              <a:t>10/5/2020</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F05050E4-5956-4FA1-9FC5-087DB7779D87}" type="slidenum">
              <a:rPr lang="en-US" altLang="en-US"/>
              <a:pPr>
                <a:defRPr/>
              </a:pPr>
              <a:t>‹#›</a:t>
            </a:fld>
            <a:endParaRPr lang="en-US" altLang="en-US" dirty="0"/>
          </a:p>
        </p:txBody>
      </p:sp>
    </p:spTree>
    <p:extLst>
      <p:ext uri="{BB962C8B-B14F-4D97-AF65-F5344CB8AC3E}">
        <p14:creationId xmlns:p14="http://schemas.microsoft.com/office/powerpoint/2010/main" val="2426803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0" hangingPunct="0">
              <a:defRPr/>
            </a:lvl1pPr>
          </a:lstStyle>
          <a:p>
            <a:pPr>
              <a:defRPr/>
            </a:pPr>
            <a:fld id="{96DD1E85-20F8-42DD-99F1-72822C7B195D}" type="datetime1">
              <a:rPr lang="en-US" smtClean="0"/>
              <a:t>10/5/2020</a:t>
            </a:fld>
            <a:endParaRPr lang="en-US"/>
          </a:p>
        </p:txBody>
      </p:sp>
      <p:sp>
        <p:nvSpPr>
          <p:cNvPr id="5" name="Rectangle 5"/>
          <p:cNvSpPr>
            <a:spLocks noGrp="1" noChangeArrowheads="1"/>
          </p:cNvSpPr>
          <p:nvPr>
            <p:ph type="ftr" sz="quarter" idx="11"/>
          </p:nvPr>
        </p:nvSpPr>
        <p:spPr/>
        <p:txBody>
          <a:bodyPr/>
          <a:lstStyle>
            <a:lvl1pPr eaLnBrk="0" hangingPunc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cs typeface="+mn-cs"/>
              </a:defRPr>
            </a:lvl1pPr>
          </a:lstStyle>
          <a:p>
            <a:pPr>
              <a:defRPr/>
            </a:pPr>
            <a:fld id="{F3F06D73-77DD-4D86-B1EC-48B818F40601}" type="slidenum">
              <a:rPr lang="en-US" altLang="en-US"/>
              <a:pPr>
                <a:defRPr/>
              </a:pPr>
              <a:t>‹#›</a:t>
            </a:fld>
            <a:endParaRPr lang="en-US" altLang="en-US"/>
          </a:p>
        </p:txBody>
      </p:sp>
    </p:spTree>
    <p:extLst>
      <p:ext uri="{BB962C8B-B14F-4D97-AF65-F5344CB8AC3E}">
        <p14:creationId xmlns:p14="http://schemas.microsoft.com/office/powerpoint/2010/main" val="119451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8F606558-3F80-4BA0-80E2-C5E2AF6D7652}" type="datetime1">
              <a:rPr lang="en-US" smtClean="0"/>
              <a:t>10/5/2020</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401C158-0388-4F4D-9C91-7F4362F6EC5F}" type="slidenum">
              <a:rPr lang="en-US" altLang="en-US"/>
              <a:pPr/>
              <a:t>‹#›</a:t>
            </a:fld>
            <a:endParaRPr lang="en-US" altLang="en-US"/>
          </a:p>
        </p:txBody>
      </p:sp>
    </p:spTree>
    <p:extLst>
      <p:ext uri="{BB962C8B-B14F-4D97-AF65-F5344CB8AC3E}">
        <p14:creationId xmlns:p14="http://schemas.microsoft.com/office/powerpoint/2010/main" val="2405205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359E2BDE-3F9B-441F-BE77-667E9BC779F3}" type="datetime1">
              <a:rPr lang="en-US" smtClean="0"/>
              <a:t>10/5/2020</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0F10AC3-EA11-41A0-8CF2-F5BF20C135C6}" type="slidenum">
              <a:rPr lang="en-US" altLang="en-US"/>
              <a:pPr/>
              <a:t>‹#›</a:t>
            </a:fld>
            <a:endParaRPr lang="en-US" altLang="en-US"/>
          </a:p>
        </p:txBody>
      </p:sp>
    </p:spTree>
    <p:extLst>
      <p:ext uri="{BB962C8B-B14F-4D97-AF65-F5344CB8AC3E}">
        <p14:creationId xmlns:p14="http://schemas.microsoft.com/office/powerpoint/2010/main" val="3667226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A8538C46-6AF5-4659-AA54-266066C85F00}" type="datetime1">
              <a:rPr lang="en-US" smtClean="0"/>
              <a:t>10/5/2020</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4837B3B9-E22D-422A-B176-0E53E34944A0}" type="slidenum">
              <a:rPr lang="en-US" altLang="en-US"/>
              <a:pPr/>
              <a:t>‹#›</a:t>
            </a:fld>
            <a:endParaRPr lang="en-US" altLang="en-US"/>
          </a:p>
        </p:txBody>
      </p:sp>
    </p:spTree>
    <p:extLst>
      <p:ext uri="{BB962C8B-B14F-4D97-AF65-F5344CB8AC3E}">
        <p14:creationId xmlns:p14="http://schemas.microsoft.com/office/powerpoint/2010/main" val="1294038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C2BB1DD-4157-4B67-A2A0-FDABCEE98188}" type="datetime1">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142669600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148373888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6D2976-DEAD-4021-B96E-24A68FA22636}" type="datetime1">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2721146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412629555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230053477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329C5A3-4C3C-4E0E-8727-ADC839D4F77E}" type="datetime1">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2984859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22E81DE9-5E90-4E8C-AC9B-936D2FA71939}" type="datetime1">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3978985063"/>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145943046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1473964207"/>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291628125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21427567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CC7E482-7542-4657-94C3-8391293207F4}" type="slidenum">
              <a:rPr lang="en-US" altLang="en-US" smtClean="0"/>
              <a:pPr/>
              <a:t>‹#›</a:t>
            </a:fld>
            <a:endParaRPr lang="en-US" alt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77355035"/>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234633819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188483783"/>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2185026269"/>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133761804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B33E52-0C52-4290-B06A-1534409EA659}" type="datetime1">
              <a:rPr lang="en-US" altLang="en-US" smtClean="0"/>
              <a:t>10/5/2020</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1139796647"/>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87CA42-E4A9-4092-B877-F6982BA51AC8}" type="datetime1">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12473134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04338" y="566928"/>
            <a:ext cx="6673866"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00276" y="2456408"/>
            <a:ext cx="3136392" cy="823912"/>
          </a:xfrm>
        </p:spPr>
        <p:txBody>
          <a:bodyPr anchor="b">
            <a:normAutofit/>
          </a:bodyPr>
          <a:lstStyle>
            <a:lvl1pPr marL="0" indent="0">
              <a:lnSpc>
                <a:spcPct val="99000"/>
              </a:lnSpc>
              <a:buNone/>
              <a:defRPr sz="21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2200276" y="3316640"/>
            <a:ext cx="3136392"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41811" y="2456408"/>
            <a:ext cx="3136392" cy="823912"/>
          </a:xfrm>
        </p:spPr>
        <p:txBody>
          <a:bodyPr anchor="b">
            <a:normAutofit/>
          </a:bodyPr>
          <a:lstStyle>
            <a:lvl1pPr marL="0" indent="0">
              <a:lnSpc>
                <a:spcPct val="99000"/>
              </a:lnSpc>
              <a:buNone/>
              <a:defRPr sz="21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5641811" y="3316640"/>
            <a:ext cx="3136392"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D1FCD1C-A88A-483F-A4E3-F712A0BEDE79}" type="datetime1">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386570612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2BB1DD-4157-4B67-A2A0-FDABCEE98188}" type="datetime1">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33553424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87CA42-E4A9-4092-B877-F6982BA51AC8}" type="datetime1">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33144303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6D2976-DEAD-4021-B96E-24A68FA22636}" type="datetime1">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16091394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EBEB42-280E-4E83-8280-C9D6398775F7}" type="datetime1">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11882267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1FCD1C-A88A-483F-A4E3-F712A0BEDE79}" type="datetime1">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27664090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29C5A3-4C3C-4E0E-8727-ADC839D4F77E}" type="datetime1">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42193901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E81DE9-5E90-4E8C-AC9B-936D2FA71939}" type="datetime1">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38716939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5C09B7-0DFF-427D-916D-9D5CECADC1B8}" type="datetime1">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29681978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A4FE46-204E-4FB8-A60F-C831459F5A0B}" type="datetime1">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3105406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C869A2-AA61-480C-94C1-3673F550EA06}" type="datetime1">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26660996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7E948-F2FA-4F0B-BF10-99C2797AFA94}" type="datetime1">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4344358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dirty="0"/>
            </a:lvl1pPr>
          </a:lstStyle>
          <a:p>
            <a:pPr>
              <a:defRPr/>
            </a:pPr>
            <a:fld id="{A8816C2C-2BD2-4156-BD2A-3D4A3A58EF1E}" type="datetime1">
              <a:rPr lang="en-US" smtClean="0"/>
              <a:t>10/5/2020</a:t>
            </a:fld>
            <a:endParaRPr lang="en-US"/>
          </a:p>
        </p:txBody>
      </p:sp>
      <p:sp>
        <p:nvSpPr>
          <p:cNvPr id="4" name="Rectangle 5"/>
          <p:cNvSpPr>
            <a:spLocks noGrp="1" noChangeArrowheads="1"/>
          </p:cNvSpPr>
          <p:nvPr>
            <p:ph type="ftr" sz="quarter" idx="11"/>
          </p:nvPr>
        </p:nvSpPr>
        <p:spPr/>
        <p:txBody>
          <a:bodyPr/>
          <a:lstStyle>
            <a:lvl1pPr>
              <a:defRPr dirty="0"/>
            </a:lvl1pPr>
          </a:lstStyle>
          <a:p>
            <a:pPr>
              <a:defRPr/>
            </a:pPr>
            <a:endParaRPr lang="en-US"/>
          </a:p>
        </p:txBody>
      </p:sp>
      <p:sp>
        <p:nvSpPr>
          <p:cNvPr id="5" name="Rectangle 6"/>
          <p:cNvSpPr>
            <a:spLocks noGrp="1" noChangeArrowheads="1"/>
          </p:cNvSpPr>
          <p:nvPr>
            <p:ph type="sldNum" sz="quarter" idx="12"/>
          </p:nvPr>
        </p:nvSpPr>
        <p:spPr/>
        <p:txBody>
          <a:bodyPr/>
          <a:lstStyle>
            <a:lvl1pPr>
              <a:defRPr sz="1400">
                <a:solidFill>
                  <a:srgbClr val="FFFFFF"/>
                </a:solidFill>
              </a:defRPr>
            </a:lvl1pPr>
          </a:lstStyle>
          <a:p>
            <a:pPr>
              <a:defRPr/>
            </a:pPr>
            <a:fld id="{DC556B84-401C-41F5-91F1-32C5D4759227}" type="slidenum">
              <a:rPr lang="en-US"/>
              <a:pPr>
                <a:defRPr/>
              </a:pPr>
              <a:t>‹#›</a:t>
            </a:fld>
            <a:endParaRPr lang="en-US" dirty="0"/>
          </a:p>
        </p:txBody>
      </p:sp>
    </p:spTree>
    <p:extLst>
      <p:ext uri="{BB962C8B-B14F-4D97-AF65-F5344CB8AC3E}">
        <p14:creationId xmlns:p14="http://schemas.microsoft.com/office/powerpoint/2010/main" val="6272227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3111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813C80B-C68A-462A-9DA9-0A3D48E8D661}"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24654282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3C80B-C68A-462A-9DA9-0A3D48E8D661}"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25294181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813C80B-C68A-462A-9DA9-0A3D48E8D661}"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37030369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13C80B-C68A-462A-9DA9-0A3D48E8D661}"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32576578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13C80B-C68A-462A-9DA9-0A3D48E8D661}"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2922900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813C80B-C68A-462A-9DA9-0A3D48E8D661}" type="datetimeFigureOut">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30474938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13C80B-C68A-462A-9DA9-0A3D48E8D661}" type="datetimeFigureOut">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28794718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813C80B-C68A-462A-9DA9-0A3D48E8D661}"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2504537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813C80B-C68A-462A-9DA9-0A3D48E8D661}"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39267903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3C80B-C68A-462A-9DA9-0A3D48E8D661}"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39295112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13C80B-C68A-462A-9DA9-0A3D48E8D661}"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D3120-C384-4A88-B722-46129C138395}" type="slidenum">
              <a:rPr lang="en-US" smtClean="0"/>
              <a:t>‹#›</a:t>
            </a:fld>
            <a:endParaRPr lang="en-US"/>
          </a:p>
        </p:txBody>
      </p:sp>
    </p:spTree>
    <p:extLst>
      <p:ext uri="{BB962C8B-B14F-4D97-AF65-F5344CB8AC3E}">
        <p14:creationId xmlns:p14="http://schemas.microsoft.com/office/powerpoint/2010/main" val="23828430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image" Target="../media/image1.png"/><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theme" Target="../theme/theme3.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AFCF7"/>
            </a:gs>
            <a:gs pos="9100">
              <a:srgbClr val="F5F6EE"/>
            </a:gs>
            <a:gs pos="34000">
              <a:srgbClr val="FAFCF7"/>
            </a:gs>
            <a:gs pos="100000">
              <a:srgbClr val="C4BD97"/>
            </a:gs>
            <a:gs pos="100000">
              <a:srgbClr val="FFFFFF"/>
            </a:gs>
          </a:gsLst>
          <a:lin ang="54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a:defRPr/>
            </a:pPr>
            <a:fld id="{205B0A57-CC03-4765-8259-BEE41E449223}" type="datetimeFigureOut">
              <a:rPr lang="en-US">
                <a:solidFill>
                  <a:prstClr val="black">
                    <a:tint val="75000"/>
                  </a:prstClr>
                </a:solidFill>
              </a:rPr>
              <a:pPr>
                <a:defRPr/>
              </a:pPr>
              <a:t>10/5/2020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E551A066-5547-4D4B-BF01-F09112C647F1}" type="slidenum">
              <a:rPr lang="en-US" altLang="en-US">
                <a:latin typeface="Arial" panose="020B0604020202020204" pitchFamily="34" charset="0"/>
              </a:rPr>
              <a:pPr>
                <a:defRPr/>
              </a:pPr>
              <a:t>‹#›</a:t>
            </a:fld>
            <a:endParaRPr lang="en-US" altLang="en-US" dirty="0">
              <a:latin typeface="Arial" panose="020B0604020202020204" pitchFamily="34" charset="0"/>
            </a:endParaRPr>
          </a:p>
        </p:txBody>
      </p:sp>
    </p:spTree>
    <p:extLst>
      <p:ext uri="{BB962C8B-B14F-4D97-AF65-F5344CB8AC3E}">
        <p14:creationId xmlns:p14="http://schemas.microsoft.com/office/powerpoint/2010/main" val="1669694885"/>
      </p:ext>
    </p:extLst>
  </p:cSld>
  <p:clrMap bg1="lt1" tx1="dk1" bg2="lt2" tx2="dk2" accent1="accent1" accent2="accent2" accent3="accent3" accent4="accent4" accent5="accent5" accent6="accent6" hlink="hlink" folHlink="folHlink"/>
  <p:sldLayoutIdLst>
    <p:sldLayoutId id="2147483926" r:id="rId1"/>
    <p:sldLayoutId id="2147484017" r:id="rId2"/>
    <p:sldLayoutId id="2147484018" r:id="rId3"/>
    <p:sldLayoutId id="2147484019" r:id="rId4"/>
    <p:sldLayoutId id="2147484020" r:id="rId5"/>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AFCF7"/>
            </a:gs>
            <a:gs pos="9100">
              <a:srgbClr val="F5F6EE"/>
            </a:gs>
            <a:gs pos="34000">
              <a:srgbClr val="FAFCF7"/>
            </a:gs>
            <a:gs pos="100000">
              <a:srgbClr val="C4BD97"/>
            </a:gs>
            <a:gs pos="100000">
              <a:srgbClr val="FFFFFF"/>
            </a:gs>
          </a:gsLst>
          <a:lin ang="54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a:defRPr/>
            </a:pPr>
            <a:fld id="{86066547-F3B0-4DE9-88FD-73794350B82C}" type="datetime1">
              <a:rPr lang="en-US" smtClean="0">
                <a:solidFill>
                  <a:prstClr val="black">
                    <a:tint val="75000"/>
                  </a:prstClr>
                </a:solidFill>
              </a:rPr>
              <a:t>10/5/2020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E551A066-5547-4D4B-BF01-F09112C647F1}" type="slidenum">
              <a:rPr lang="en-US" altLang="en-US">
                <a:latin typeface="Arial" panose="020B0604020202020204" pitchFamily="34" charset="0"/>
              </a:rPr>
              <a:pPr>
                <a:defRPr/>
              </a:pPr>
              <a:t>‹#›</a:t>
            </a:fld>
            <a:endParaRPr lang="en-US" altLang="en-US" dirty="0">
              <a:latin typeface="Arial" panose="020B0604020202020204" pitchFamily="34" charset="0"/>
            </a:endParaRPr>
          </a:p>
        </p:txBody>
      </p:sp>
    </p:spTree>
    <p:extLst>
      <p:ext uri="{BB962C8B-B14F-4D97-AF65-F5344CB8AC3E}">
        <p14:creationId xmlns:p14="http://schemas.microsoft.com/office/powerpoint/2010/main" val="3568121635"/>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1">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F8B33E52-0C52-4290-B06A-1534409EA659}" type="datetime1">
              <a:rPr lang="en-US" altLang="en-US" smtClean="0"/>
              <a:t>10/5/2020</a:t>
            </a:fld>
            <a:endParaRPr lang="en-US" alt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US" altLang="en-US"/>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5CC7E482-7542-4657-94C3-8391293207F4}" type="slidenum">
              <a:rPr lang="en-US" altLang="en-US" smtClean="0"/>
              <a:pPr/>
              <a:t>‹#›</a:t>
            </a:fld>
            <a:endParaRPr lang="en-US" altLang="en-US"/>
          </a:p>
        </p:txBody>
      </p:sp>
    </p:spTree>
    <p:extLst>
      <p:ext uri="{BB962C8B-B14F-4D97-AF65-F5344CB8AC3E}">
        <p14:creationId xmlns:p14="http://schemas.microsoft.com/office/powerpoint/2010/main" val="2740830793"/>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 id="2147484053" r:id="rId13"/>
    <p:sldLayoutId id="2147484054" r:id="rId14"/>
    <p:sldLayoutId id="2147484055" r:id="rId15"/>
    <p:sldLayoutId id="2147484056" r:id="rId16"/>
    <p:sldLayoutId id="2147484057" r:id="rId17"/>
    <p:sldLayoutId id="2147484058" r:id="rId18"/>
    <p:sldLayoutId id="2147484059" r:id="rId19"/>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0A7F89-0E42-4499-A7C1-9D2F7F1EF106}" type="datetime1">
              <a:rPr lang="en-US" smtClean="0"/>
              <a:t>10/5/2020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6290D-B9BC-48F6-B4DA-773EDD380B16}" type="slidenum">
              <a:rPr lang="en-US" smtClean="0"/>
              <a:pPr/>
              <a:t>‹#›</a:t>
            </a:fld>
            <a:endParaRPr lang="en-US"/>
          </a:p>
        </p:txBody>
      </p:sp>
    </p:spTree>
    <p:extLst>
      <p:ext uri="{BB962C8B-B14F-4D97-AF65-F5344CB8AC3E}">
        <p14:creationId xmlns:p14="http://schemas.microsoft.com/office/powerpoint/2010/main" val="3609211856"/>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 id="2147484110"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13C80B-C68A-462A-9DA9-0A3D48E8D661}" type="datetimeFigureOut">
              <a:rPr lang="en-US" smtClean="0"/>
              <a:t>10/5/2020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DD3120-C384-4A88-B722-46129C138395}" type="slidenum">
              <a:rPr lang="en-US" smtClean="0"/>
              <a:t>‹#›</a:t>
            </a:fld>
            <a:endParaRPr lang="en-US"/>
          </a:p>
        </p:txBody>
      </p:sp>
    </p:spTree>
    <p:extLst>
      <p:ext uri="{BB962C8B-B14F-4D97-AF65-F5344CB8AC3E}">
        <p14:creationId xmlns:p14="http://schemas.microsoft.com/office/powerpoint/2010/main" val="99974583"/>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8.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8.xml"/><Relationship Id="rId1" Type="http://schemas.openxmlformats.org/officeDocument/2006/relationships/tags" Target="../tags/tag2.xml"/><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7.png"/><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chart" Target="../charts/chart4.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4.png"/><Relationship Id="rId7" Type="http://schemas.openxmlformats.org/officeDocument/2006/relationships/diagramColors" Target="../diagrams/colors4.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1.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0.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1.emf"/></Relationships>
</file>

<file path=ppt/slides/_rels/slide35.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2.png"/><Relationship Id="rId1" Type="http://schemas.openxmlformats.org/officeDocument/2006/relationships/slideLayout" Target="../slideLayouts/slideLayout1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4.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3.JPG"/><Relationship Id="rId1" Type="http://schemas.openxmlformats.org/officeDocument/2006/relationships/slideLayout" Target="../slideLayouts/slideLayout44.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slideLayout" Target="../slideLayouts/slideLayout48.xml"/><Relationship Id="rId1" Type="http://schemas.openxmlformats.org/officeDocument/2006/relationships/tags" Target="../tags/tag3.xml"/><Relationship Id="rId5" Type="http://schemas.openxmlformats.org/officeDocument/2006/relationships/image" Target="../media/image47.wmf"/><Relationship Id="rId4" Type="http://schemas.openxmlformats.org/officeDocument/2006/relationships/image" Target="../media/image46.jpeg"/></Relationships>
</file>

<file path=ppt/slides/_rels/slide4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2.xml"/><Relationship Id="rId1" Type="http://schemas.openxmlformats.org/officeDocument/2006/relationships/slideLayout" Target="../slideLayouts/slideLayout31.xml"/><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tags" Target="../tags/tag29.xml"/><Relationship Id="rId39" Type="http://schemas.openxmlformats.org/officeDocument/2006/relationships/tags" Target="../tags/tag42.xml"/><Relationship Id="rId3" Type="http://schemas.openxmlformats.org/officeDocument/2006/relationships/tags" Target="../tags/tag6.xml"/><Relationship Id="rId21" Type="http://schemas.openxmlformats.org/officeDocument/2006/relationships/tags" Target="../tags/tag24.xml"/><Relationship Id="rId34" Type="http://schemas.openxmlformats.org/officeDocument/2006/relationships/tags" Target="../tags/tag37.xml"/><Relationship Id="rId42" Type="http://schemas.openxmlformats.org/officeDocument/2006/relationships/tags" Target="../tags/tag45.xml"/><Relationship Id="rId47" Type="http://schemas.openxmlformats.org/officeDocument/2006/relationships/tags" Target="../tags/tag50.xml"/><Relationship Id="rId50" Type="http://schemas.openxmlformats.org/officeDocument/2006/relationships/tags" Target="../tags/tag53.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tags" Target="../tags/tag28.xml"/><Relationship Id="rId33" Type="http://schemas.openxmlformats.org/officeDocument/2006/relationships/tags" Target="../tags/tag36.xml"/><Relationship Id="rId38" Type="http://schemas.openxmlformats.org/officeDocument/2006/relationships/tags" Target="../tags/tag41.xml"/><Relationship Id="rId46" Type="http://schemas.openxmlformats.org/officeDocument/2006/relationships/tags" Target="../tags/tag49.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29" Type="http://schemas.openxmlformats.org/officeDocument/2006/relationships/tags" Target="../tags/tag32.xml"/><Relationship Id="rId41" Type="http://schemas.openxmlformats.org/officeDocument/2006/relationships/tags" Target="../tags/tag44.xml"/><Relationship Id="rId54" Type="http://schemas.openxmlformats.org/officeDocument/2006/relationships/slideLayout" Target="../slideLayouts/slideLayout42.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32" Type="http://schemas.openxmlformats.org/officeDocument/2006/relationships/tags" Target="../tags/tag35.xml"/><Relationship Id="rId37" Type="http://schemas.openxmlformats.org/officeDocument/2006/relationships/tags" Target="../tags/tag40.xml"/><Relationship Id="rId40" Type="http://schemas.openxmlformats.org/officeDocument/2006/relationships/tags" Target="../tags/tag43.xml"/><Relationship Id="rId45" Type="http://schemas.openxmlformats.org/officeDocument/2006/relationships/tags" Target="../tags/tag48.xml"/><Relationship Id="rId53" Type="http://schemas.openxmlformats.org/officeDocument/2006/relationships/tags" Target="../tags/tag56.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28" Type="http://schemas.openxmlformats.org/officeDocument/2006/relationships/tags" Target="../tags/tag31.xml"/><Relationship Id="rId36" Type="http://schemas.openxmlformats.org/officeDocument/2006/relationships/tags" Target="../tags/tag39.xml"/><Relationship Id="rId49" Type="http://schemas.openxmlformats.org/officeDocument/2006/relationships/tags" Target="../tags/tag52.xml"/><Relationship Id="rId10" Type="http://schemas.openxmlformats.org/officeDocument/2006/relationships/tags" Target="../tags/tag13.xml"/><Relationship Id="rId19" Type="http://schemas.openxmlformats.org/officeDocument/2006/relationships/tags" Target="../tags/tag22.xml"/><Relationship Id="rId31" Type="http://schemas.openxmlformats.org/officeDocument/2006/relationships/tags" Target="../tags/tag34.xml"/><Relationship Id="rId44" Type="http://schemas.openxmlformats.org/officeDocument/2006/relationships/tags" Target="../tags/tag47.xml"/><Relationship Id="rId52" Type="http://schemas.openxmlformats.org/officeDocument/2006/relationships/tags" Target="../tags/tag55.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 Id="rId27" Type="http://schemas.openxmlformats.org/officeDocument/2006/relationships/tags" Target="../tags/tag30.xml"/><Relationship Id="rId30" Type="http://schemas.openxmlformats.org/officeDocument/2006/relationships/tags" Target="../tags/tag33.xml"/><Relationship Id="rId35" Type="http://schemas.openxmlformats.org/officeDocument/2006/relationships/tags" Target="../tags/tag38.xml"/><Relationship Id="rId43" Type="http://schemas.openxmlformats.org/officeDocument/2006/relationships/tags" Target="../tags/tag46.xml"/><Relationship Id="rId48" Type="http://schemas.openxmlformats.org/officeDocument/2006/relationships/tags" Target="../tags/tag51.xml"/><Relationship Id="rId8" Type="http://schemas.openxmlformats.org/officeDocument/2006/relationships/tags" Target="../tags/tag11.xml"/><Relationship Id="rId51" Type="http://schemas.openxmlformats.org/officeDocument/2006/relationships/tags" Target="../tags/tag54.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56.jpeg"/><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0" y="-2955925"/>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kumimoji="1" lang="en-US" altLang="en-US" sz="1000">
                <a:solidFill>
                  <a:srgbClr val="333333"/>
                </a:solidFill>
                <a:cs typeface="Times New Roman" panose="02020603050405020304" pitchFamily="18" charset="0"/>
              </a:rPr>
              <a:t> </a:t>
            </a:r>
          </a:p>
          <a:p>
            <a:pPr>
              <a:spcBef>
                <a:spcPct val="0"/>
              </a:spcBef>
              <a:buFontTx/>
              <a:buNone/>
            </a:pPr>
            <a:r>
              <a:rPr kumimoji="1" lang="en-US" altLang="en-US" sz="1000">
                <a:solidFill>
                  <a:srgbClr val="333333"/>
                </a:solidFill>
                <a:cs typeface="Times New Roman" panose="02020603050405020304" pitchFamily="18" charset="0"/>
              </a:rPr>
              <a:t> </a:t>
            </a:r>
          </a:p>
          <a:p>
            <a:pPr>
              <a:spcBef>
                <a:spcPct val="0"/>
              </a:spcBef>
              <a:buFontTx/>
              <a:buNone/>
            </a:pPr>
            <a:endParaRPr kumimoji="1" lang="en-US" altLang="en-US" sz="2400">
              <a:solidFill>
                <a:srgbClr val="333333"/>
              </a:solidFill>
              <a:cs typeface="Arial" panose="020B0604020202020204" pitchFamily="34" charset="0"/>
            </a:endParaRPr>
          </a:p>
        </p:txBody>
      </p:sp>
      <p:sp>
        <p:nvSpPr>
          <p:cNvPr id="106499" name="Rectangle 3"/>
          <p:cNvSpPr>
            <a:spLocks noChangeArrowheads="1"/>
          </p:cNvSpPr>
          <p:nvPr/>
        </p:nvSpPr>
        <p:spPr bwMode="auto">
          <a:xfrm>
            <a:off x="304800" y="3189670"/>
            <a:ext cx="872490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kumimoji="1" lang="en-US" altLang="en-US" sz="2600" b="1" dirty="0">
              <a:solidFill>
                <a:srgbClr val="333333"/>
              </a:solidFill>
              <a:cs typeface="Times New Roman" panose="02020603050405020304" pitchFamily="18" charset="0"/>
            </a:endParaRPr>
          </a:p>
          <a:p>
            <a:pPr algn="ctr">
              <a:spcBef>
                <a:spcPct val="0"/>
              </a:spcBef>
              <a:buFontTx/>
              <a:buNone/>
            </a:pPr>
            <a:r>
              <a:rPr kumimoji="1" lang="en-US" altLang="en-US" sz="6000" b="1" dirty="0">
                <a:solidFill>
                  <a:srgbClr val="305A49"/>
                </a:solidFill>
                <a:latin typeface="Microsoft Sans Serif" panose="020B0604020202020204" pitchFamily="34" charset="0"/>
                <a:cs typeface="Times New Roman" panose="02020603050405020304" pitchFamily="18" charset="0"/>
              </a:rPr>
              <a:t> </a:t>
            </a:r>
            <a:r>
              <a:rPr kumimoji="1" lang="en-US" altLang="en-US" sz="5400" b="1" dirty="0" smtClean="0">
                <a:solidFill>
                  <a:srgbClr val="305A49"/>
                </a:solidFill>
                <a:latin typeface="Microsoft Sans Serif" panose="020B0604020202020204" pitchFamily="34" charset="0"/>
                <a:cs typeface="Times New Roman" panose="02020603050405020304" pitchFamily="18" charset="0"/>
              </a:rPr>
              <a:t>2021 Budget Presentation</a:t>
            </a:r>
            <a:r>
              <a:rPr kumimoji="1" lang="en-US" altLang="en-US" sz="5400" b="1" dirty="0" smtClean="0">
                <a:solidFill>
                  <a:srgbClr val="305A49"/>
                </a:solidFill>
                <a:latin typeface="AvantGarde"/>
                <a:cs typeface="Times New Roman" panose="02020603050405020304" pitchFamily="18" charset="0"/>
              </a:rPr>
              <a:t>  </a:t>
            </a:r>
            <a:endParaRPr kumimoji="1" lang="en-US" altLang="en-US" sz="5400" b="1" dirty="0">
              <a:solidFill>
                <a:srgbClr val="305A49"/>
              </a:solidFill>
              <a:cs typeface="Times New Roman" panose="02020603050405020304" pitchFamily="18" charset="0"/>
            </a:endParaRPr>
          </a:p>
          <a:p>
            <a:pPr>
              <a:spcBef>
                <a:spcPct val="0"/>
              </a:spcBef>
              <a:buFontTx/>
              <a:buNone/>
            </a:pPr>
            <a:endParaRPr kumimoji="1" lang="en-US" altLang="en-US" sz="2400" dirty="0">
              <a:solidFill>
                <a:srgbClr val="333333"/>
              </a:solidFill>
              <a:cs typeface="Arial" panose="020B0604020202020204" pitchFamily="34" charset="0"/>
            </a:endParaRPr>
          </a:p>
        </p:txBody>
      </p:sp>
      <p:sp>
        <p:nvSpPr>
          <p:cNvPr id="106500" name="Rectangle 4"/>
          <p:cNvSpPr>
            <a:spLocks noChangeArrowheads="1"/>
          </p:cNvSpPr>
          <p:nvPr/>
        </p:nvSpPr>
        <p:spPr bwMode="auto">
          <a:xfrm>
            <a:off x="0" y="-517525"/>
            <a:ext cx="9144000"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kumimoji="1" lang="en-US" altLang="en-US" sz="2600" b="1">
              <a:solidFill>
                <a:srgbClr val="333333"/>
              </a:solidFill>
              <a:cs typeface="Times New Roman" panose="02020603050405020304" pitchFamily="18" charset="0"/>
            </a:endParaRPr>
          </a:p>
          <a:p>
            <a:pPr algn="ctr">
              <a:spcBef>
                <a:spcPct val="0"/>
              </a:spcBef>
              <a:buFontTx/>
              <a:buNone/>
            </a:pPr>
            <a:r>
              <a:rPr kumimoji="1" lang="en-US" altLang="en-US" sz="2600" b="1">
                <a:solidFill>
                  <a:srgbClr val="333333"/>
                </a:solidFill>
                <a:latin typeface="AvantGarde"/>
                <a:cs typeface="Times New Roman" panose="02020603050405020304" pitchFamily="18" charset="0"/>
              </a:rPr>
              <a:t> </a:t>
            </a:r>
            <a:endParaRPr kumimoji="1" lang="en-US" altLang="en-US" sz="2600" b="1">
              <a:solidFill>
                <a:srgbClr val="333333"/>
              </a:solidFill>
              <a:cs typeface="Times New Roman" panose="02020603050405020304" pitchFamily="18" charset="0"/>
            </a:endParaRPr>
          </a:p>
          <a:p>
            <a:pPr>
              <a:spcBef>
                <a:spcPct val="0"/>
              </a:spcBef>
              <a:buFontTx/>
              <a:buNone/>
            </a:pPr>
            <a:endParaRPr kumimoji="1" lang="en-US" altLang="en-US" sz="2400">
              <a:solidFill>
                <a:srgbClr val="333333"/>
              </a:solidFill>
              <a:cs typeface="Arial" panose="020B0604020202020204" pitchFamily="34" charset="0"/>
            </a:endParaRPr>
          </a:p>
        </p:txBody>
      </p:sp>
      <p:sp>
        <p:nvSpPr>
          <p:cNvPr id="106501" name="Rectangle 5"/>
          <p:cNvSpPr>
            <a:spLocks noChangeArrowheads="1"/>
          </p:cNvSpPr>
          <p:nvPr/>
        </p:nvSpPr>
        <p:spPr bwMode="auto">
          <a:xfrm>
            <a:off x="0" y="944563"/>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kumimoji="1" lang="en-US" altLang="en-US" sz="2600" b="1">
              <a:solidFill>
                <a:srgbClr val="333333"/>
              </a:solidFill>
              <a:cs typeface="Times New Roman" panose="02020603050405020304" pitchFamily="18" charset="0"/>
            </a:endParaRPr>
          </a:p>
          <a:p>
            <a:pPr algn="ctr">
              <a:spcBef>
                <a:spcPct val="0"/>
              </a:spcBef>
              <a:buFontTx/>
              <a:buNone/>
            </a:pPr>
            <a:endParaRPr kumimoji="1" lang="en-US" altLang="en-US" sz="2400">
              <a:solidFill>
                <a:srgbClr val="333333"/>
              </a:solidFill>
              <a:cs typeface="Arial" panose="020B0604020202020204" pitchFamily="34" charset="0"/>
            </a:endParaRPr>
          </a:p>
        </p:txBody>
      </p:sp>
      <p:sp>
        <p:nvSpPr>
          <p:cNvPr id="106502" name="Rectangle 7"/>
          <p:cNvSpPr>
            <a:spLocks noChangeArrowheads="1"/>
          </p:cNvSpPr>
          <p:nvPr/>
        </p:nvSpPr>
        <p:spPr bwMode="auto">
          <a:xfrm>
            <a:off x="419100" y="4769381"/>
            <a:ext cx="83058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kumimoji="1" lang="en-US" altLang="en-US" sz="2400" b="1" dirty="0" smtClean="0">
                <a:solidFill>
                  <a:srgbClr val="333333"/>
                </a:solidFill>
                <a:latin typeface="Arial Unicode MS" panose="020B0604020202020204" pitchFamily="34" charset="-128"/>
                <a:cs typeface="Times New Roman" panose="02020603050405020304" pitchFamily="18" charset="0"/>
              </a:rPr>
              <a:t>Budget </a:t>
            </a:r>
            <a:r>
              <a:rPr kumimoji="1" lang="en-US" altLang="en-US" sz="2400" b="1" dirty="0">
                <a:solidFill>
                  <a:srgbClr val="333333"/>
                </a:solidFill>
                <a:latin typeface="Arial Unicode MS" panose="020B0604020202020204" pitchFamily="34" charset="-128"/>
                <a:cs typeface="Times New Roman" panose="02020603050405020304" pitchFamily="18" charset="0"/>
              </a:rPr>
              <a:t>Hearing:</a:t>
            </a:r>
            <a:endParaRPr kumimoji="1" lang="en-US" altLang="en-US" sz="1200" dirty="0">
              <a:solidFill>
                <a:srgbClr val="333333"/>
              </a:solidFill>
              <a:latin typeface="Arial Unicode MS" panose="020B0604020202020204" pitchFamily="34" charset="-128"/>
              <a:cs typeface="Arial" panose="020B0604020202020204" pitchFamily="34" charset="0"/>
            </a:endParaRPr>
          </a:p>
          <a:p>
            <a:pPr algn="ctr">
              <a:spcBef>
                <a:spcPct val="0"/>
              </a:spcBef>
              <a:buFontTx/>
              <a:buNone/>
            </a:pPr>
            <a:r>
              <a:rPr kumimoji="1" lang="en-US" altLang="en-US" sz="2400" b="1" dirty="0">
                <a:solidFill>
                  <a:srgbClr val="333333"/>
                </a:solidFill>
                <a:latin typeface="Arial Unicode MS" panose="020B0604020202020204" pitchFamily="34" charset="-128"/>
                <a:cs typeface="Arial" panose="020B0604020202020204" pitchFamily="34" charset="0"/>
              </a:rPr>
              <a:t>October </a:t>
            </a:r>
            <a:r>
              <a:rPr kumimoji="1" lang="en-US" altLang="en-US" sz="2400" b="1" dirty="0" smtClean="0">
                <a:solidFill>
                  <a:srgbClr val="333333"/>
                </a:solidFill>
                <a:latin typeface="Arial Unicode MS" panose="020B0604020202020204" pitchFamily="34" charset="-128"/>
                <a:cs typeface="Arial" panose="020B0604020202020204" pitchFamily="34" charset="0"/>
              </a:rPr>
              <a:t> 5, 2020</a:t>
            </a:r>
            <a:endParaRPr kumimoji="1" lang="en-US" altLang="en-US" sz="1400" b="1" dirty="0">
              <a:solidFill>
                <a:srgbClr val="00FF00"/>
              </a:solidFill>
              <a:latin typeface="Arial Unicode MS" panose="020B0604020202020204" pitchFamily="34" charset="-128"/>
              <a:cs typeface="Arial" panose="020B0604020202020204" pitchFamily="34" charset="0"/>
            </a:endParaRPr>
          </a:p>
          <a:p>
            <a:pPr algn="ctr">
              <a:spcBef>
                <a:spcPct val="0"/>
              </a:spcBef>
              <a:buFontTx/>
              <a:buNone/>
            </a:pPr>
            <a:endParaRPr kumimoji="1" lang="en-US" altLang="en-US" sz="1000" dirty="0">
              <a:solidFill>
                <a:srgbClr val="333333"/>
              </a:solidFill>
              <a:latin typeface="Arial Unicode MS" panose="020B0604020202020204" pitchFamily="34" charset="-128"/>
              <a:cs typeface="Times New Roman" panose="02020603050405020304" pitchFamily="18" charset="0"/>
            </a:endParaRPr>
          </a:p>
          <a:p>
            <a:pPr algn="ctr">
              <a:spcBef>
                <a:spcPct val="0"/>
              </a:spcBef>
              <a:buFontTx/>
              <a:buNone/>
            </a:pPr>
            <a:r>
              <a:rPr kumimoji="1" lang="en-US" altLang="en-US" sz="2400" b="1" dirty="0">
                <a:solidFill>
                  <a:srgbClr val="333333"/>
                </a:solidFill>
                <a:latin typeface="Arial Unicode MS" panose="020B0604020202020204" pitchFamily="34" charset="-128"/>
                <a:cs typeface="Times New Roman" panose="02020603050405020304" pitchFamily="18" charset="0"/>
              </a:rPr>
              <a:t>Budget Adoption:</a:t>
            </a:r>
          </a:p>
          <a:p>
            <a:pPr algn="ctr">
              <a:spcBef>
                <a:spcPct val="0"/>
              </a:spcBef>
              <a:buFontTx/>
              <a:buNone/>
            </a:pPr>
            <a:r>
              <a:rPr kumimoji="1" lang="en-US" altLang="en-US" sz="2400" b="1" dirty="0">
                <a:solidFill>
                  <a:srgbClr val="333333"/>
                </a:solidFill>
                <a:latin typeface="Arial Unicode MS" panose="020B0604020202020204" pitchFamily="34" charset="-128"/>
                <a:cs typeface="Arial" panose="020B0604020202020204" pitchFamily="34" charset="0"/>
              </a:rPr>
              <a:t>October </a:t>
            </a:r>
            <a:r>
              <a:rPr kumimoji="1" lang="en-US" altLang="en-US" sz="2400" b="1" dirty="0" smtClean="0">
                <a:solidFill>
                  <a:srgbClr val="333333"/>
                </a:solidFill>
                <a:latin typeface="Arial Unicode MS" panose="020B0604020202020204" pitchFamily="34" charset="-128"/>
                <a:cs typeface="Arial" panose="020B0604020202020204" pitchFamily="34" charset="0"/>
              </a:rPr>
              <a:t>19, 2020</a:t>
            </a:r>
            <a:endParaRPr kumimoji="1" lang="en-US" altLang="en-US" sz="2400" b="1" dirty="0">
              <a:solidFill>
                <a:srgbClr val="333333"/>
              </a:solidFill>
              <a:latin typeface="Arial Unicode MS" panose="020B0604020202020204" pitchFamily="34" charset="-128"/>
              <a:cs typeface="Arial" panose="020B0604020202020204" pitchFamily="34" charset="0"/>
            </a:endParaRPr>
          </a:p>
          <a:p>
            <a:pPr algn="ctr">
              <a:spcBef>
                <a:spcPct val="0"/>
              </a:spcBef>
              <a:buFontTx/>
              <a:buNone/>
            </a:pPr>
            <a:endParaRPr kumimoji="1" lang="en-US" altLang="en-US" sz="1000" dirty="0">
              <a:solidFill>
                <a:srgbClr val="333333"/>
              </a:solidFill>
              <a:latin typeface="Arial Unicode MS" panose="020B0604020202020204" pitchFamily="34" charset="-128"/>
              <a:cs typeface="Times New Roman" panose="02020603050405020304" pitchFamily="18" charset="0"/>
            </a:endParaRPr>
          </a:p>
        </p:txBody>
      </p:sp>
      <p:sp>
        <p:nvSpPr>
          <p:cNvPr id="106503" name="Rectangle 8"/>
          <p:cNvSpPr>
            <a:spLocks noChangeArrowheads="1"/>
          </p:cNvSpPr>
          <p:nvPr/>
        </p:nvSpPr>
        <p:spPr bwMode="auto">
          <a:xfrm>
            <a:off x="0" y="6305550"/>
            <a:ext cx="9144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kumimoji="1" lang="en-US" altLang="en-US" sz="1200" b="1" dirty="0">
              <a:solidFill>
                <a:srgbClr val="333333"/>
              </a:solidFill>
              <a:latin typeface="AvantGarde"/>
              <a:cs typeface="Arial" panose="020B0604020202020204" pitchFamily="34" charset="0"/>
            </a:endParaRPr>
          </a:p>
          <a:p>
            <a:pPr>
              <a:spcBef>
                <a:spcPct val="0"/>
              </a:spcBef>
              <a:buFontTx/>
              <a:buNone/>
            </a:pPr>
            <a:r>
              <a:rPr kumimoji="1" lang="en-US" altLang="en-US" sz="1000" dirty="0">
                <a:solidFill>
                  <a:srgbClr val="333333"/>
                </a:solidFill>
                <a:latin typeface="Tahoma" panose="020B0604030504040204" pitchFamily="34" charset="0"/>
                <a:cs typeface="Times New Roman" panose="02020603050405020304" pitchFamily="18" charset="0"/>
              </a:rPr>
              <a:t> </a:t>
            </a:r>
            <a:endParaRPr kumimoji="1" lang="en-US" altLang="en-US" sz="1000" dirty="0">
              <a:solidFill>
                <a:srgbClr val="333333"/>
              </a:solidFill>
              <a:cs typeface="Times New Roman" panose="02020603050405020304" pitchFamily="18" charset="0"/>
            </a:endParaRPr>
          </a:p>
          <a:p>
            <a:pPr algn="ctr">
              <a:spcBef>
                <a:spcPct val="0"/>
              </a:spcBef>
              <a:buFontTx/>
              <a:buNone/>
            </a:pPr>
            <a:r>
              <a:rPr kumimoji="1" lang="en-US" altLang="en-US" sz="1200" b="1" dirty="0">
                <a:solidFill>
                  <a:srgbClr val="00FF00"/>
                </a:solidFill>
                <a:latin typeface="AvantGarde"/>
                <a:cs typeface="Times New Roman" panose="02020603050405020304" pitchFamily="18" charset="0"/>
              </a:rPr>
              <a:t> </a:t>
            </a:r>
            <a:endParaRPr kumimoji="1" lang="en-US" altLang="en-US" sz="1000" dirty="0">
              <a:solidFill>
                <a:srgbClr val="333333"/>
              </a:solidFill>
              <a:latin typeface="Tahoma" panose="020B0604030504040204" pitchFamily="34" charset="0"/>
              <a:cs typeface="Times New Roman" panose="02020603050405020304" pitchFamily="18" charset="0"/>
            </a:endParaRPr>
          </a:p>
          <a:p>
            <a:pPr algn="ctr">
              <a:spcBef>
                <a:spcPct val="0"/>
              </a:spcBef>
              <a:buFontTx/>
              <a:buNone/>
            </a:pPr>
            <a:r>
              <a:rPr kumimoji="1" lang="en-US" altLang="en-US" sz="2600" b="1" dirty="0">
                <a:solidFill>
                  <a:srgbClr val="00FF00"/>
                </a:solidFill>
                <a:latin typeface="AvantGarde"/>
                <a:cs typeface="Times New Roman" panose="02020603050405020304" pitchFamily="18" charset="0"/>
              </a:rPr>
              <a:t> </a:t>
            </a:r>
            <a:endParaRPr kumimoji="1" lang="en-US" altLang="en-US" sz="1000" dirty="0">
              <a:solidFill>
                <a:srgbClr val="333333"/>
              </a:solidFill>
              <a:latin typeface="Tahoma" panose="020B0604030504040204" pitchFamily="34" charset="0"/>
              <a:cs typeface="Times New Roman" panose="02020603050405020304" pitchFamily="18" charset="0"/>
            </a:endParaRPr>
          </a:p>
          <a:p>
            <a:pPr algn="ctr">
              <a:spcBef>
                <a:spcPct val="0"/>
              </a:spcBef>
              <a:buFontTx/>
              <a:buNone/>
            </a:pPr>
            <a:r>
              <a:rPr kumimoji="1" lang="en-US" altLang="en-US" sz="2600" b="1" dirty="0">
                <a:solidFill>
                  <a:srgbClr val="00FF00"/>
                </a:solidFill>
                <a:latin typeface="AvantGarde"/>
                <a:cs typeface="Times New Roman" panose="02020603050405020304" pitchFamily="18" charset="0"/>
              </a:rPr>
              <a:t> </a:t>
            </a:r>
            <a:endParaRPr kumimoji="1" lang="en-US" altLang="en-US" sz="1000" dirty="0">
              <a:solidFill>
                <a:srgbClr val="333333"/>
              </a:solidFill>
              <a:latin typeface="Tahoma" panose="020B0604030504040204" pitchFamily="34" charset="0"/>
              <a:cs typeface="Times New Roman" panose="02020603050405020304" pitchFamily="18" charset="0"/>
            </a:endParaRPr>
          </a:p>
          <a:p>
            <a:pPr>
              <a:spcBef>
                <a:spcPct val="0"/>
              </a:spcBef>
              <a:buFontTx/>
              <a:buNone/>
            </a:pPr>
            <a:endParaRPr kumimoji="1" lang="en-US" altLang="en-US" sz="2400" dirty="0">
              <a:solidFill>
                <a:srgbClr val="333333"/>
              </a:solidFill>
              <a:cs typeface="Arial" panose="020B0604020202020204" pitchFamily="34" charset="0"/>
            </a:endParaRPr>
          </a:p>
        </p:txBody>
      </p:sp>
      <p:sp>
        <p:nvSpPr>
          <p:cNvPr id="106504" name="Rectangle 10"/>
          <p:cNvSpPr>
            <a:spLocks noChangeArrowheads="1"/>
          </p:cNvSpPr>
          <p:nvPr/>
        </p:nvSpPr>
        <p:spPr bwMode="auto">
          <a:xfrm>
            <a:off x="0" y="8164513"/>
            <a:ext cx="9144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kumimoji="1" lang="en-US" altLang="en-US" sz="1000">
                <a:solidFill>
                  <a:srgbClr val="333333"/>
                </a:solidFill>
                <a:cs typeface="Times New Roman" panose="02020603050405020304" pitchFamily="18" charset="0"/>
              </a:rPr>
              <a:t/>
            </a:r>
            <a:br>
              <a:rPr kumimoji="1" lang="en-US" altLang="en-US" sz="1000">
                <a:solidFill>
                  <a:srgbClr val="333333"/>
                </a:solidFill>
                <a:cs typeface="Times New Roman" panose="02020603050405020304" pitchFamily="18" charset="0"/>
              </a:rPr>
            </a:br>
            <a:r>
              <a:rPr kumimoji="1" lang="en-US" altLang="en-US" sz="2600" b="1">
                <a:solidFill>
                  <a:srgbClr val="00FF00"/>
                </a:solidFill>
                <a:latin typeface="AvantGarde"/>
                <a:cs typeface="Times New Roman" panose="02020603050405020304" pitchFamily="18" charset="0"/>
              </a:rPr>
              <a:t> </a:t>
            </a:r>
            <a:endParaRPr kumimoji="1" lang="en-US" altLang="en-US" sz="1000">
              <a:solidFill>
                <a:srgbClr val="333333"/>
              </a:solidFill>
              <a:latin typeface="Tahoma" panose="020B0604030504040204" pitchFamily="34" charset="0"/>
              <a:cs typeface="Times New Roman" panose="02020603050405020304" pitchFamily="18" charset="0"/>
            </a:endParaRPr>
          </a:p>
          <a:p>
            <a:pPr>
              <a:spcBef>
                <a:spcPct val="0"/>
              </a:spcBef>
              <a:buFontTx/>
              <a:buNone/>
            </a:pPr>
            <a:endParaRPr kumimoji="1" lang="en-US" altLang="en-US" sz="2400">
              <a:solidFill>
                <a:srgbClr val="333333"/>
              </a:solidFill>
              <a:cs typeface="Arial" panose="020B0604020202020204" pitchFamily="34" charset="0"/>
            </a:endParaRPr>
          </a:p>
        </p:txBody>
      </p:sp>
      <p:pic>
        <p:nvPicPr>
          <p:cNvPr id="2" name="Picture 1"/>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2103120" y="113347"/>
            <a:ext cx="4937759" cy="3566160"/>
          </a:xfrm>
          <a:prstGeom prst="rect">
            <a:avLst/>
          </a:prstGeom>
        </p:spPr>
      </p:pic>
    </p:spTree>
    <p:extLst>
      <p:ext uri="{BB962C8B-B14F-4D97-AF65-F5344CB8AC3E}">
        <p14:creationId xmlns:p14="http://schemas.microsoft.com/office/powerpoint/2010/main" val="1058393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09600" y="228600"/>
            <a:ext cx="7772400" cy="1295400"/>
          </a:xfrm>
        </p:spPr>
        <p:txBody>
          <a:bodyPr/>
          <a:lstStyle/>
          <a:p>
            <a:pPr eaLnBrk="1" hangingPunct="1"/>
            <a:r>
              <a:rPr lang="en-US" altLang="en-US" sz="4000" u="sng" smtClean="0">
                <a:solidFill>
                  <a:schemeClr val="tx1"/>
                </a:solidFill>
                <a:latin typeface="Impact" panose="020B0806030902050204" pitchFamily="34" charset="0"/>
              </a:rPr>
              <a:t>THE FIVE THINGS YOU NEED TO KNOW</a:t>
            </a:r>
            <a:br>
              <a:rPr lang="en-US" altLang="en-US" sz="4000" u="sng" smtClean="0">
                <a:solidFill>
                  <a:schemeClr val="tx1"/>
                </a:solidFill>
                <a:latin typeface="Impact" panose="020B0806030902050204" pitchFamily="34" charset="0"/>
              </a:rPr>
            </a:br>
            <a:r>
              <a:rPr lang="en-US" altLang="en-US" sz="4000" u="sng" smtClean="0">
                <a:solidFill>
                  <a:schemeClr val="tx1"/>
                </a:solidFill>
                <a:latin typeface="Impact" panose="020B0806030902050204" pitchFamily="34" charset="0"/>
              </a:rPr>
              <a:t>ABOUT EVERY PUBLIC BUDGET:</a:t>
            </a:r>
          </a:p>
        </p:txBody>
      </p:sp>
      <p:sp>
        <p:nvSpPr>
          <p:cNvPr id="6147" name="Rectangle 3"/>
          <p:cNvSpPr>
            <a:spLocks noGrp="1" noChangeArrowheads="1"/>
          </p:cNvSpPr>
          <p:nvPr>
            <p:ph type="body" idx="1"/>
          </p:nvPr>
        </p:nvSpPr>
        <p:spPr>
          <a:xfrm>
            <a:off x="533400" y="1524000"/>
            <a:ext cx="7924800" cy="4419600"/>
          </a:xfrm>
        </p:spPr>
        <p:txBody>
          <a:bodyPr/>
          <a:lstStyle/>
          <a:p>
            <a:pPr marL="609600" indent="-609600" eaLnBrk="1" hangingPunct="1">
              <a:buClr>
                <a:srgbClr val="2533E5"/>
              </a:buClr>
              <a:buFont typeface="Monotype Sorts"/>
              <a:buAutoNum type="arabicPeriod"/>
            </a:pPr>
            <a:r>
              <a:rPr lang="en-US" altLang="en-US" sz="3100" dirty="0" smtClean="0">
                <a:latin typeface="Tahoma" panose="020B0604030504040204" pitchFamily="34" charset="0"/>
              </a:rPr>
              <a:t>How much do we need to spend and what are the details of these expenditures?</a:t>
            </a:r>
          </a:p>
          <a:p>
            <a:pPr marL="609600" indent="-609600" eaLnBrk="1" hangingPunct="1">
              <a:buClr>
                <a:srgbClr val="2533E5"/>
              </a:buClr>
              <a:buFont typeface="Monotype Sorts"/>
              <a:buAutoNum type="arabicPeriod"/>
            </a:pPr>
            <a:r>
              <a:rPr lang="en-US" altLang="en-US" sz="3100" dirty="0" smtClean="0">
                <a:latin typeface="Tahoma" panose="020B0604030504040204" pitchFamily="34" charset="0"/>
              </a:rPr>
              <a:t>What revenues and resources will we have to support the needed expenditures?</a:t>
            </a:r>
          </a:p>
          <a:p>
            <a:pPr marL="609600" indent="-609600" eaLnBrk="1" hangingPunct="1">
              <a:buClr>
                <a:srgbClr val="2533E5"/>
              </a:buClr>
              <a:buFont typeface="Monotype Sorts"/>
              <a:buAutoNum type="arabicPeriod"/>
            </a:pPr>
            <a:r>
              <a:rPr lang="en-US" altLang="en-US" sz="3100" dirty="0" smtClean="0">
                <a:latin typeface="Tahoma" panose="020B0604030504040204" pitchFamily="34" charset="0"/>
              </a:rPr>
              <a:t>Will our budget be balanced?</a:t>
            </a:r>
          </a:p>
          <a:p>
            <a:pPr marL="609600" indent="-609600" eaLnBrk="1" hangingPunct="1">
              <a:buClr>
                <a:srgbClr val="2533E5"/>
              </a:buClr>
              <a:buFont typeface="Monotype Sorts"/>
              <a:buAutoNum type="arabicPeriod"/>
            </a:pPr>
            <a:r>
              <a:rPr lang="en-US" altLang="en-US" sz="3100" dirty="0" smtClean="0">
                <a:latin typeface="Tahoma" panose="020B0604030504040204" pitchFamily="34" charset="0"/>
              </a:rPr>
              <a:t>What does all this mean to the taxpayer?</a:t>
            </a:r>
          </a:p>
          <a:p>
            <a:pPr marL="609600" indent="-609600" eaLnBrk="1" hangingPunct="1">
              <a:buClr>
                <a:srgbClr val="2533E5"/>
              </a:buClr>
              <a:buFont typeface="Monotype Sorts"/>
              <a:buAutoNum type="arabicPeriod"/>
            </a:pPr>
            <a:r>
              <a:rPr lang="en-US" altLang="en-US" sz="3100" dirty="0" smtClean="0">
                <a:latin typeface="Tahoma" panose="020B0604030504040204" pitchFamily="34" charset="0"/>
              </a:rPr>
              <a:t>What is our long-term outlook</a:t>
            </a:r>
            <a:r>
              <a:rPr lang="en-US" altLang="en-US" dirty="0" smtClean="0">
                <a:latin typeface="Tahoma" panose="020B0604030504040204" pitchFamily="34" charset="0"/>
              </a:rPr>
              <a:t>?</a:t>
            </a:r>
          </a:p>
          <a:p>
            <a:pPr marL="609600" indent="-609600" eaLnBrk="1" hangingPunct="1"/>
            <a:endParaRPr lang="en-US" altLang="en-US" dirty="0" smtClean="0">
              <a:latin typeface="Tahoma" panose="020B0604030504040204" pitchFamily="34" charset="0"/>
            </a:endParaRPr>
          </a:p>
        </p:txBody>
      </p:sp>
      <p:pic>
        <p:nvPicPr>
          <p:cNvPr id="9220"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5562600"/>
            <a:ext cx="137160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609600" y="609600"/>
            <a:ext cx="7772400" cy="1143000"/>
          </a:xfrm>
        </p:spPr>
        <p:txBody>
          <a:bodyPr/>
          <a:lstStyle/>
          <a:p>
            <a:pPr eaLnBrk="1" hangingPunct="1"/>
            <a:r>
              <a:rPr lang="en-US" altLang="en-US" sz="4800" u="sng" smtClean="0">
                <a:solidFill>
                  <a:schemeClr val="tx1"/>
                </a:solidFill>
                <a:latin typeface="Impact" panose="020B0806030902050204" pitchFamily="34" charset="0"/>
              </a:rPr>
              <a:t>FIRST:</a:t>
            </a:r>
            <a:endParaRPr lang="en-US" altLang="en-US" sz="6000" u="sng" smtClean="0">
              <a:solidFill>
                <a:schemeClr val="tx1"/>
              </a:solidFill>
              <a:latin typeface="Impact" panose="020B0806030902050204" pitchFamily="34" charset="0"/>
            </a:endParaRPr>
          </a:p>
        </p:txBody>
      </p:sp>
      <p:sp>
        <p:nvSpPr>
          <p:cNvPr id="10243" name="Rectangle 3"/>
          <p:cNvSpPr>
            <a:spLocks noGrp="1" noChangeArrowheads="1"/>
          </p:cNvSpPr>
          <p:nvPr>
            <p:ph type="body" idx="1"/>
          </p:nvPr>
        </p:nvSpPr>
        <p:spPr>
          <a:xfrm>
            <a:off x="533400" y="1600200"/>
            <a:ext cx="7924800" cy="4419600"/>
          </a:xfrm>
        </p:spPr>
        <p:txBody>
          <a:bodyPr/>
          <a:lstStyle/>
          <a:p>
            <a:pPr marL="609600" indent="-609600" algn="ctr" eaLnBrk="1" hangingPunct="1">
              <a:buClr>
                <a:srgbClr val="2533E5"/>
              </a:buClr>
              <a:buFontTx/>
              <a:buNone/>
            </a:pPr>
            <a:endParaRPr lang="en-US" altLang="en-US" smtClean="0">
              <a:latin typeface="Tahoma" panose="020B0604030504040204" pitchFamily="34" charset="0"/>
            </a:endParaRPr>
          </a:p>
          <a:p>
            <a:pPr marL="609600" indent="-609600" algn="ctr" eaLnBrk="1" hangingPunct="1">
              <a:buClr>
                <a:srgbClr val="2533E5"/>
              </a:buClr>
              <a:buFontTx/>
              <a:buNone/>
            </a:pPr>
            <a:endParaRPr lang="en-US" altLang="en-US" sz="3600" u="sng" smtClean="0">
              <a:latin typeface="Impact" panose="020B0806030902050204" pitchFamily="34" charset="0"/>
            </a:endParaRPr>
          </a:p>
          <a:p>
            <a:pPr marL="609600" indent="-609600" algn="ctr" eaLnBrk="1" hangingPunct="1">
              <a:buClr>
                <a:srgbClr val="2533E5"/>
              </a:buClr>
              <a:buFontTx/>
              <a:buNone/>
            </a:pPr>
            <a:endParaRPr lang="en-US" altLang="en-US" sz="4800" smtClean="0">
              <a:solidFill>
                <a:srgbClr val="FF0000"/>
              </a:solidFill>
              <a:latin typeface="Tahoma" panose="020B0604030504040204" pitchFamily="34" charset="0"/>
            </a:endParaRPr>
          </a:p>
        </p:txBody>
      </p:sp>
      <p:sp>
        <p:nvSpPr>
          <p:cNvPr id="293892" name="Text Box 4"/>
          <p:cNvSpPr txBox="1">
            <a:spLocks noChangeArrowheads="1"/>
          </p:cNvSpPr>
          <p:nvPr/>
        </p:nvSpPr>
        <p:spPr bwMode="auto">
          <a:xfrm>
            <a:off x="381000" y="1600200"/>
            <a:ext cx="83820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a:spcBef>
                <a:spcPct val="50000"/>
              </a:spcBef>
            </a:pPr>
            <a:r>
              <a:rPr kumimoji="1" lang="en-US" altLang="en-US" sz="5000">
                <a:solidFill>
                  <a:srgbClr val="FF0000"/>
                </a:solidFill>
                <a:latin typeface="Tahoma" panose="020B0604030504040204" pitchFamily="34" charset="0"/>
              </a:rPr>
              <a:t>The Required State of</a:t>
            </a:r>
          </a:p>
          <a:p>
            <a:pPr algn="ctr">
              <a:spcBef>
                <a:spcPct val="50000"/>
              </a:spcBef>
            </a:pPr>
            <a:r>
              <a:rPr kumimoji="1" lang="en-US" altLang="en-US" sz="5000">
                <a:solidFill>
                  <a:srgbClr val="FF0000"/>
                </a:solidFill>
                <a:latin typeface="Tahoma" panose="020B0604030504040204" pitchFamily="34" charset="0"/>
              </a:rPr>
              <a:t> Indiana Budget Forms and </a:t>
            </a:r>
          </a:p>
          <a:p>
            <a:pPr algn="ctr">
              <a:spcBef>
                <a:spcPct val="50000"/>
              </a:spcBef>
            </a:pPr>
            <a:r>
              <a:rPr kumimoji="1" lang="en-US" altLang="en-US" sz="5000">
                <a:solidFill>
                  <a:srgbClr val="FF0000"/>
                </a:solidFill>
                <a:latin typeface="Tahoma" panose="020B0604030504040204" pitchFamily="34" charset="0"/>
              </a:rPr>
              <a:t>Related Budget Documents</a:t>
            </a:r>
          </a:p>
        </p:txBody>
      </p:sp>
      <p:pic>
        <p:nvPicPr>
          <p:cNvPr id="1024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334000"/>
            <a:ext cx="144780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3890"/>
                                        </p:tgtEl>
                                        <p:attrNameLst>
                                          <p:attrName>style.visibility</p:attrName>
                                        </p:attrNameLst>
                                      </p:cBhvr>
                                      <p:to>
                                        <p:strVal val="visible"/>
                                      </p:to>
                                    </p:set>
                                    <p:anim calcmode="lin" valueType="num">
                                      <p:cBhvr additive="base">
                                        <p:cTn id="7" dur="500" fill="hold"/>
                                        <p:tgtEl>
                                          <p:spTgt spid="293890"/>
                                        </p:tgtEl>
                                        <p:attrNameLst>
                                          <p:attrName>ppt_x</p:attrName>
                                        </p:attrNameLst>
                                      </p:cBhvr>
                                      <p:tavLst>
                                        <p:tav tm="0">
                                          <p:val>
                                            <p:strVal val="0-#ppt_w/2"/>
                                          </p:val>
                                        </p:tav>
                                        <p:tav tm="100000">
                                          <p:val>
                                            <p:strVal val="#ppt_x"/>
                                          </p:val>
                                        </p:tav>
                                      </p:tavLst>
                                    </p:anim>
                                    <p:anim calcmode="lin" valueType="num">
                                      <p:cBhvr additive="base">
                                        <p:cTn id="8" dur="500" fill="hold"/>
                                        <p:tgtEl>
                                          <p:spTgt spid="2938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938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0" grpId="0" autoUpdateAnimBg="0"/>
      <p:bldP spid="293892"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609600"/>
            <a:ext cx="8229600" cy="1143000"/>
          </a:xfrm>
        </p:spPr>
        <p:txBody>
          <a:bodyPr/>
          <a:lstStyle/>
          <a:p>
            <a:r>
              <a:rPr lang="en-US" altLang="en-US" sz="3400" dirty="0" smtClean="0">
                <a:latin typeface="Lucida Sans" panose="020B0602030504020204" pitchFamily="34" charset="0"/>
              </a:rPr>
              <a:t>DLGF’s State Budget Forms for 2020</a:t>
            </a:r>
          </a:p>
        </p:txBody>
      </p:sp>
      <p:sp>
        <p:nvSpPr>
          <p:cNvPr id="11267" name="Content Placeholder 2"/>
          <p:cNvSpPr>
            <a:spLocks noGrp="1"/>
          </p:cNvSpPr>
          <p:nvPr>
            <p:ph idx="1"/>
          </p:nvPr>
        </p:nvSpPr>
        <p:spPr>
          <a:xfrm>
            <a:off x="381000" y="1600200"/>
            <a:ext cx="8458200" cy="4876800"/>
          </a:xfrm>
        </p:spPr>
        <p:txBody>
          <a:bodyPr/>
          <a:lstStyle/>
          <a:p>
            <a:pPr>
              <a:buFont typeface="Wingdings" panose="05000000000000000000" pitchFamily="2" charset="2"/>
              <a:buChar char="ü"/>
              <a:tabLst>
                <a:tab pos="2171700" algn="l"/>
              </a:tabLst>
            </a:pPr>
            <a:r>
              <a:rPr lang="en-US" altLang="en-US" sz="2800" dirty="0" smtClean="0">
                <a:latin typeface="Swis721 BlkCn BT"/>
              </a:rPr>
              <a:t>Form 1 – 	Detail of Appropriations</a:t>
            </a:r>
          </a:p>
          <a:p>
            <a:pPr>
              <a:buFont typeface="Wingdings" panose="05000000000000000000" pitchFamily="2" charset="2"/>
              <a:buChar char="ü"/>
              <a:tabLst>
                <a:tab pos="2171700" algn="l"/>
              </a:tabLst>
            </a:pPr>
            <a:r>
              <a:rPr lang="en-US" altLang="en-US" sz="2800" dirty="0" smtClean="0">
                <a:latin typeface="Swis721 BlkCn BT"/>
              </a:rPr>
              <a:t>Form 2 – 	Projected Revenues</a:t>
            </a:r>
          </a:p>
          <a:p>
            <a:pPr>
              <a:buFont typeface="Wingdings" panose="05000000000000000000" pitchFamily="2" charset="2"/>
              <a:buChar char="ü"/>
              <a:tabLst>
                <a:tab pos="2171700" algn="l"/>
              </a:tabLst>
            </a:pPr>
            <a:r>
              <a:rPr lang="en-US" altLang="en-US" sz="2800" dirty="0" smtClean="0">
                <a:latin typeface="Swis721 BlkCn BT"/>
              </a:rPr>
              <a:t>Form 3 – 	Summary Totals of Appropriations and 	Levies </a:t>
            </a:r>
          </a:p>
          <a:p>
            <a:pPr>
              <a:buFont typeface="Wingdings" panose="05000000000000000000" pitchFamily="2" charset="2"/>
              <a:buChar char="ü"/>
              <a:tabLst>
                <a:tab pos="2171700" algn="l"/>
              </a:tabLst>
            </a:pPr>
            <a:r>
              <a:rPr lang="en-US" altLang="en-US" sz="2800" dirty="0" smtClean="0">
                <a:latin typeface="Swis721 BlkCn BT"/>
              </a:rPr>
              <a:t>Form 4 –	Budget Adoption Form</a:t>
            </a:r>
          </a:p>
          <a:p>
            <a:pPr>
              <a:buFont typeface="Wingdings" panose="05000000000000000000" pitchFamily="2" charset="2"/>
              <a:buChar char="ü"/>
              <a:tabLst>
                <a:tab pos="2171700" algn="l"/>
              </a:tabLst>
            </a:pPr>
            <a:r>
              <a:rPr lang="en-US" altLang="en-US" sz="2800" dirty="0" smtClean="0">
                <a:latin typeface="Swis721 BlkCn BT"/>
              </a:rPr>
              <a:t>Form 4B – Calculation of Levies</a:t>
            </a:r>
          </a:p>
          <a:p>
            <a:pPr>
              <a:buFont typeface="Wingdings" panose="05000000000000000000" pitchFamily="2" charset="2"/>
              <a:buChar char="ü"/>
              <a:tabLst>
                <a:tab pos="2171700" algn="l"/>
              </a:tabLst>
            </a:pPr>
            <a:r>
              <a:rPr lang="en-US" altLang="en-US" sz="2800" dirty="0" smtClean="0">
                <a:latin typeface="Swis721 BlkCn BT"/>
              </a:rPr>
              <a:t>Required Supporting Documents:</a:t>
            </a:r>
          </a:p>
          <a:p>
            <a:pPr lvl="2">
              <a:tabLst>
                <a:tab pos="2171700" algn="l"/>
              </a:tabLst>
            </a:pPr>
            <a:r>
              <a:rPr lang="en-US" altLang="en-US" sz="2000" dirty="0" smtClean="0">
                <a:latin typeface="Swis721 BlkCn BT"/>
              </a:rPr>
              <a:t>Current Year Worksheets</a:t>
            </a:r>
          </a:p>
          <a:p>
            <a:pPr lvl="2">
              <a:tabLst>
                <a:tab pos="2171700" algn="l"/>
              </a:tabLst>
            </a:pPr>
            <a:r>
              <a:rPr lang="en-US" altLang="en-US" sz="2000" dirty="0" smtClean="0">
                <a:latin typeface="Swis721 BlkCn BT"/>
              </a:rPr>
              <a:t>Debt Service Worksheets</a:t>
            </a:r>
          </a:p>
          <a:p>
            <a:pPr lvl="2">
              <a:tabLst>
                <a:tab pos="2171700" algn="l"/>
              </a:tabLst>
            </a:pPr>
            <a:r>
              <a:rPr lang="en-US" altLang="en-US" sz="2000" dirty="0" smtClean="0">
                <a:latin typeface="Swis721 BlkCn BT"/>
              </a:rPr>
              <a:t>CPF and Bus Replacement Plans </a:t>
            </a:r>
          </a:p>
        </p:txBody>
      </p:sp>
      <p:pic>
        <p:nvPicPr>
          <p:cNvPr id="11268"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5334000"/>
            <a:ext cx="144780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
          <p:cNvSpPr txBox="1"/>
          <p:nvPr/>
        </p:nvSpPr>
        <p:spPr>
          <a:xfrm rot="21379150">
            <a:off x="560388" y="2007504"/>
            <a:ext cx="8023225" cy="2554288"/>
          </a:xfrm>
          <a:prstGeom prst="rect">
            <a:avLst/>
          </a:prstGeom>
          <a:solidFill>
            <a:schemeClr val="accent6">
              <a:lumMod val="40000"/>
              <a:lumOff val="60000"/>
            </a:schemeClr>
          </a:solidFill>
        </p:spPr>
        <p:txBody>
          <a:bodyPr>
            <a:spAutoFit/>
          </a:bodyPr>
          <a:lstStyle>
            <a:defPPr>
              <a:defRPr lang="en-US"/>
            </a:defPPr>
            <a:lvl1pPr algn="l" rtl="0" fontAlgn="base">
              <a:spcBef>
                <a:spcPct val="0"/>
              </a:spcBef>
              <a:spcAft>
                <a:spcPct val="0"/>
              </a:spcAft>
              <a:defRPr sz="2400" kern="1200">
                <a:solidFill>
                  <a:schemeClr val="tx1"/>
                </a:solidFill>
                <a:latin typeface="Swis721 Th BT"/>
                <a:ea typeface="+mn-ea"/>
                <a:cs typeface="Arial" pitchFamily="34" charset="0"/>
              </a:defRPr>
            </a:lvl1pPr>
            <a:lvl2pPr marL="457200" algn="l" rtl="0" fontAlgn="base">
              <a:spcBef>
                <a:spcPct val="0"/>
              </a:spcBef>
              <a:spcAft>
                <a:spcPct val="0"/>
              </a:spcAft>
              <a:defRPr sz="2400" kern="1200">
                <a:solidFill>
                  <a:schemeClr val="tx1"/>
                </a:solidFill>
                <a:latin typeface="Swis721 Th BT"/>
                <a:ea typeface="+mn-ea"/>
                <a:cs typeface="Arial" pitchFamily="34" charset="0"/>
              </a:defRPr>
            </a:lvl2pPr>
            <a:lvl3pPr marL="914400" algn="l" rtl="0" fontAlgn="base">
              <a:spcBef>
                <a:spcPct val="0"/>
              </a:spcBef>
              <a:spcAft>
                <a:spcPct val="0"/>
              </a:spcAft>
              <a:defRPr sz="2400" kern="1200">
                <a:solidFill>
                  <a:schemeClr val="tx1"/>
                </a:solidFill>
                <a:latin typeface="Swis721 Th BT"/>
                <a:ea typeface="+mn-ea"/>
                <a:cs typeface="Arial" pitchFamily="34" charset="0"/>
              </a:defRPr>
            </a:lvl3pPr>
            <a:lvl4pPr marL="1371600" algn="l" rtl="0" fontAlgn="base">
              <a:spcBef>
                <a:spcPct val="0"/>
              </a:spcBef>
              <a:spcAft>
                <a:spcPct val="0"/>
              </a:spcAft>
              <a:defRPr sz="2400" kern="1200">
                <a:solidFill>
                  <a:schemeClr val="tx1"/>
                </a:solidFill>
                <a:latin typeface="Swis721 Th BT"/>
                <a:ea typeface="+mn-ea"/>
                <a:cs typeface="Arial" pitchFamily="34" charset="0"/>
              </a:defRPr>
            </a:lvl4pPr>
            <a:lvl5pPr marL="1828800" algn="l" rtl="0" fontAlgn="base">
              <a:spcBef>
                <a:spcPct val="0"/>
              </a:spcBef>
              <a:spcAft>
                <a:spcPct val="0"/>
              </a:spcAft>
              <a:defRPr sz="2400" kern="1200">
                <a:solidFill>
                  <a:schemeClr val="tx1"/>
                </a:solidFill>
                <a:latin typeface="Swis721 Th BT"/>
                <a:ea typeface="+mn-ea"/>
                <a:cs typeface="Arial" pitchFamily="34" charset="0"/>
              </a:defRPr>
            </a:lvl5pPr>
            <a:lvl6pPr marL="2286000" algn="l" defTabSz="914400" rtl="0" eaLnBrk="1" latinLnBrk="0" hangingPunct="1">
              <a:defRPr sz="2400" kern="1200">
                <a:solidFill>
                  <a:schemeClr val="tx1"/>
                </a:solidFill>
                <a:latin typeface="Swis721 Th BT"/>
                <a:ea typeface="+mn-ea"/>
                <a:cs typeface="Arial" pitchFamily="34" charset="0"/>
              </a:defRPr>
            </a:lvl6pPr>
            <a:lvl7pPr marL="2743200" algn="l" defTabSz="914400" rtl="0" eaLnBrk="1" latinLnBrk="0" hangingPunct="1">
              <a:defRPr sz="2400" kern="1200">
                <a:solidFill>
                  <a:schemeClr val="tx1"/>
                </a:solidFill>
                <a:latin typeface="Swis721 Th BT"/>
                <a:ea typeface="+mn-ea"/>
                <a:cs typeface="Arial" pitchFamily="34" charset="0"/>
              </a:defRPr>
            </a:lvl7pPr>
            <a:lvl8pPr marL="3200400" algn="l" defTabSz="914400" rtl="0" eaLnBrk="1" latinLnBrk="0" hangingPunct="1">
              <a:defRPr sz="2400" kern="1200">
                <a:solidFill>
                  <a:schemeClr val="tx1"/>
                </a:solidFill>
                <a:latin typeface="Swis721 Th BT"/>
                <a:ea typeface="+mn-ea"/>
                <a:cs typeface="Arial" pitchFamily="34" charset="0"/>
              </a:defRPr>
            </a:lvl8pPr>
            <a:lvl9pPr marL="3657600" algn="l" defTabSz="914400" rtl="0" eaLnBrk="1" latinLnBrk="0" hangingPunct="1">
              <a:defRPr sz="2400" kern="1200">
                <a:solidFill>
                  <a:schemeClr val="tx1"/>
                </a:solidFill>
                <a:latin typeface="Swis721 Th BT"/>
                <a:ea typeface="+mn-ea"/>
                <a:cs typeface="Arial" pitchFamily="34" charset="0"/>
              </a:defRPr>
            </a:lvl9pPr>
          </a:lstStyle>
          <a:p>
            <a:pPr algn="ctr">
              <a:defRPr/>
            </a:pPr>
            <a:r>
              <a:rPr lang="en-US" sz="3200" dirty="0" smtClean="0"/>
              <a:t>Full copies of all state-required budget forms and documents for 2021 are available in our budget book (hard copy available upon request) which is published on our website.</a:t>
            </a:r>
            <a:endParaRPr lang="en-US" dirty="0"/>
          </a:p>
        </p:txBody>
      </p:sp>
    </p:spTree>
    <p:extLst>
      <p:ext uri="{BB962C8B-B14F-4D97-AF65-F5344CB8AC3E}">
        <p14:creationId xmlns:p14="http://schemas.microsoft.com/office/powerpoint/2010/main" val="157995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09600" y="381000"/>
            <a:ext cx="8229600" cy="1143000"/>
          </a:xfrm>
          <a:solidFill>
            <a:schemeClr val="tx1"/>
          </a:solidFill>
        </p:spPr>
        <p:txBody>
          <a:bodyPr/>
          <a:lstStyle/>
          <a:p>
            <a:r>
              <a:rPr lang="en-US" altLang="en-US" smtClean="0">
                <a:solidFill>
                  <a:schemeClr val="bg1"/>
                </a:solidFill>
                <a:latin typeface="Arial" panose="020B0604020202020204" pitchFamily="34" charset="0"/>
                <a:cs typeface="Arial" panose="020B0604020202020204" pitchFamily="34" charset="0"/>
              </a:rPr>
              <a:t>“Advertised” and “Actual”</a:t>
            </a:r>
          </a:p>
        </p:txBody>
      </p:sp>
      <p:sp>
        <p:nvSpPr>
          <p:cNvPr id="12291" name="Text Placeholder 2"/>
          <p:cNvSpPr>
            <a:spLocks noGrp="1"/>
          </p:cNvSpPr>
          <p:nvPr>
            <p:ph type="body" idx="1"/>
          </p:nvPr>
        </p:nvSpPr>
        <p:spPr>
          <a:xfrm>
            <a:off x="152400" y="2438400"/>
            <a:ext cx="4267200" cy="639763"/>
          </a:xfrm>
        </p:spPr>
        <p:txBody>
          <a:bodyPr/>
          <a:lstStyle/>
          <a:p>
            <a:pPr algn="ctr"/>
            <a:r>
              <a:rPr lang="en-US" altLang="en-US" sz="2800" i="1" smtClean="0">
                <a:latin typeface="Arial" panose="020B0604020202020204" pitchFamily="34" charset="0"/>
                <a:cs typeface="Arial" panose="020B0604020202020204" pitchFamily="34" charset="0"/>
              </a:rPr>
              <a:t>The </a:t>
            </a:r>
          </a:p>
          <a:p>
            <a:pPr algn="ctr"/>
            <a:r>
              <a:rPr lang="en-US" altLang="en-US" sz="2800" i="1" smtClean="0">
                <a:latin typeface="Arial" panose="020B0604020202020204" pitchFamily="34" charset="0"/>
                <a:cs typeface="Arial" panose="020B0604020202020204" pitchFamily="34" charset="0"/>
              </a:rPr>
              <a:t>“Advertised” </a:t>
            </a:r>
          </a:p>
          <a:p>
            <a:pPr algn="ctr"/>
            <a:r>
              <a:rPr lang="en-US" altLang="en-US" sz="2800" i="1" smtClean="0">
                <a:latin typeface="Arial" panose="020B0604020202020204" pitchFamily="34" charset="0"/>
                <a:cs typeface="Arial" panose="020B0604020202020204" pitchFamily="34" charset="0"/>
              </a:rPr>
              <a:t>Budget</a:t>
            </a:r>
          </a:p>
        </p:txBody>
      </p:sp>
      <p:sp>
        <p:nvSpPr>
          <p:cNvPr id="12292" name="Content Placeholder 3"/>
          <p:cNvSpPr>
            <a:spLocks noGrp="1"/>
          </p:cNvSpPr>
          <p:nvPr>
            <p:ph sz="half" idx="2"/>
          </p:nvPr>
        </p:nvSpPr>
        <p:spPr>
          <a:xfrm>
            <a:off x="457200" y="3200400"/>
            <a:ext cx="4040188" cy="3048000"/>
          </a:xfrm>
        </p:spPr>
        <p:txBody>
          <a:bodyPr/>
          <a:lstStyle/>
          <a:p>
            <a:r>
              <a:rPr lang="en-US" altLang="en-US" smtClean="0">
                <a:latin typeface="Arial" panose="020B0604020202020204" pitchFamily="34" charset="0"/>
                <a:cs typeface="Arial" panose="020B0604020202020204" pitchFamily="34" charset="0"/>
              </a:rPr>
              <a:t>Required format</a:t>
            </a:r>
          </a:p>
          <a:p>
            <a:r>
              <a:rPr lang="en-US" altLang="en-US" smtClean="0">
                <a:latin typeface="Arial" panose="020B0604020202020204" pitchFamily="34" charset="0"/>
                <a:cs typeface="Arial" panose="020B0604020202020204" pitchFamily="34" charset="0"/>
              </a:rPr>
              <a:t>Required forms</a:t>
            </a:r>
          </a:p>
          <a:p>
            <a:r>
              <a:rPr lang="en-US" altLang="en-US" smtClean="0">
                <a:latin typeface="Arial" panose="020B0604020202020204" pitchFamily="34" charset="0"/>
                <a:cs typeface="Arial" panose="020B0604020202020204" pitchFamily="34" charset="0"/>
              </a:rPr>
              <a:t>Rates, levies, calculations pre-ordained or strongly recommended because of statutory process and state level oversight/direction</a:t>
            </a:r>
          </a:p>
        </p:txBody>
      </p:sp>
      <p:sp>
        <p:nvSpPr>
          <p:cNvPr id="12293" name="Text Placeholder 4"/>
          <p:cNvSpPr>
            <a:spLocks noGrp="1"/>
          </p:cNvSpPr>
          <p:nvPr>
            <p:ph type="body" sz="quarter" idx="3"/>
          </p:nvPr>
        </p:nvSpPr>
        <p:spPr>
          <a:xfrm>
            <a:off x="4724400" y="2209800"/>
            <a:ext cx="4041775" cy="639763"/>
          </a:xfrm>
        </p:spPr>
        <p:txBody>
          <a:bodyPr/>
          <a:lstStyle/>
          <a:p>
            <a:pPr algn="ctr"/>
            <a:r>
              <a:rPr lang="en-US" altLang="en-US" sz="2800" smtClean="0">
                <a:latin typeface="Arial" panose="020B0604020202020204" pitchFamily="34" charset="0"/>
                <a:cs typeface="Arial" panose="020B0604020202020204" pitchFamily="34" charset="0"/>
              </a:rPr>
              <a:t>The “Actual” Budget  </a:t>
            </a:r>
          </a:p>
        </p:txBody>
      </p:sp>
      <p:sp>
        <p:nvSpPr>
          <p:cNvPr id="12294" name="Content Placeholder 5"/>
          <p:cNvSpPr>
            <a:spLocks noGrp="1"/>
          </p:cNvSpPr>
          <p:nvPr>
            <p:ph sz="quarter" idx="4"/>
          </p:nvPr>
        </p:nvSpPr>
        <p:spPr>
          <a:xfrm>
            <a:off x="4724400" y="2895600"/>
            <a:ext cx="4041775" cy="2625725"/>
          </a:xfrm>
        </p:spPr>
        <p:txBody>
          <a:bodyPr/>
          <a:lstStyle/>
          <a:p>
            <a:r>
              <a:rPr lang="en-US" altLang="en-US" smtClean="0">
                <a:latin typeface="Arial" panose="020B0604020202020204" pitchFamily="34" charset="0"/>
                <a:cs typeface="Arial" panose="020B0604020202020204" pitchFamily="34" charset="0"/>
              </a:rPr>
              <a:t>Anticipated revenues based on formulas and laws</a:t>
            </a:r>
          </a:p>
          <a:p>
            <a:r>
              <a:rPr lang="en-US" altLang="en-US" smtClean="0">
                <a:latin typeface="Arial" panose="020B0604020202020204" pitchFamily="34" charset="0"/>
                <a:cs typeface="Arial" panose="020B0604020202020204" pitchFamily="34" charset="0"/>
              </a:rPr>
              <a:t>Anticipated expenditures based on continuing contracts and other obligations</a:t>
            </a:r>
          </a:p>
        </p:txBody>
      </p:sp>
      <p:pic>
        <p:nvPicPr>
          <p:cNvPr id="12295"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5638800"/>
            <a:ext cx="144780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Rectangle 7"/>
          <p:cNvSpPr>
            <a:spLocks noChangeArrowheads="1"/>
          </p:cNvSpPr>
          <p:nvPr/>
        </p:nvSpPr>
        <p:spPr bwMode="auto">
          <a:xfrm>
            <a:off x="4495800" y="1371600"/>
            <a:ext cx="76200" cy="5105400"/>
          </a:xfrm>
          <a:prstGeom prst="rect">
            <a:avLst/>
          </a:prstGeom>
          <a:solidFill>
            <a:schemeClr val="tx1">
              <a:alpha val="50195"/>
            </a:schemeClr>
          </a:solidFill>
          <a:ln w="9525" algn="ctr">
            <a:solidFill>
              <a:schemeClr val="tx1"/>
            </a:solidFill>
            <a:round/>
            <a:headEnd/>
            <a:tailEnd/>
          </a:ln>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endParaRPr lang="en-US" altLang="en-US"/>
          </a:p>
        </p:txBody>
      </p:sp>
      <p:sp>
        <p:nvSpPr>
          <p:cNvPr id="10" name="Oval 9"/>
          <p:cNvSpPr>
            <a:spLocks noChangeArrowheads="1"/>
          </p:cNvSpPr>
          <p:nvPr/>
        </p:nvSpPr>
        <p:spPr bwMode="auto">
          <a:xfrm>
            <a:off x="4648200" y="2895600"/>
            <a:ext cx="3886200" cy="2743200"/>
          </a:xfrm>
          <a:prstGeom prst="ellipse">
            <a:avLst/>
          </a:prstGeom>
          <a:solidFill>
            <a:srgbClr val="C5FF8B"/>
          </a:solidFill>
          <a:ln w="9525" algn="ctr">
            <a:solidFill>
              <a:schemeClr val="tx1"/>
            </a:solidFill>
            <a:round/>
            <a:headEnd/>
            <a:tailEnd/>
          </a:ln>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3600" dirty="0"/>
              <a:t>Projections!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762000"/>
            <a:ext cx="7467600" cy="5262563"/>
          </a:xfrm>
          <a:prstGeom prst="rect">
            <a:avLst/>
          </a:prstGeom>
        </p:spPr>
        <p:txBody>
          <a:bodyPr>
            <a:spAutoFit/>
          </a:bodyPr>
          <a:lstStyle/>
          <a:p>
            <a:pPr algn="ctr">
              <a:defRPr/>
            </a:pPr>
            <a:r>
              <a:rPr lang="en-US" sz="3600" dirty="0">
                <a:latin typeface="Tahoma"/>
                <a:cs typeface="+mn-cs"/>
              </a:rPr>
              <a:t>DISCLAIMER: </a:t>
            </a:r>
          </a:p>
          <a:p>
            <a:pPr algn="ctr">
              <a:defRPr/>
            </a:pPr>
            <a:endParaRPr lang="en-US" sz="1000" dirty="0">
              <a:latin typeface="Tahoma"/>
              <a:cs typeface="+mn-cs"/>
            </a:endParaRPr>
          </a:p>
          <a:p>
            <a:pPr>
              <a:defRPr/>
            </a:pPr>
            <a:r>
              <a:rPr lang="en-US" sz="1450" dirty="0">
                <a:latin typeface="Tahoma"/>
                <a:cs typeface="+mn-cs"/>
              </a:rPr>
              <a:t>THE ESTIMATED EXPENDITURES, PROJECTIONS OF COSTS, TAX RATES, LEVIES, AND</a:t>
            </a:r>
          </a:p>
          <a:p>
            <a:pPr>
              <a:defRPr/>
            </a:pPr>
            <a:r>
              <a:rPr lang="en-US" sz="1450" dirty="0">
                <a:latin typeface="Tahoma"/>
                <a:cs typeface="+mn-cs"/>
              </a:rPr>
              <a:t>APPROPRIATIONS, AND ALL OTHER INFORMATION AND DATA PRESENTED HEREIN ARE INTENDED FOR INFORMATIONAL OR ANALYTICAL USE ONLY AND MAY NOT BE USED FOR ANY OTHER PURPOSE. THE STATE FORMS SHOWN IN </a:t>
            </a:r>
            <a:r>
              <a:rPr lang="en-US" sz="1450" dirty="0" smtClean="0">
                <a:latin typeface="Tahoma"/>
                <a:cs typeface="+mn-cs"/>
              </a:rPr>
              <a:t>THE OFFICIAL </a:t>
            </a:r>
            <a:r>
              <a:rPr lang="en-US" sz="1450" dirty="0">
                <a:latin typeface="Tahoma"/>
                <a:cs typeface="+mn-cs"/>
              </a:rPr>
              <a:t>BUDGET (STATE FORMS 1 THROUGH 4B, THE CAPITAL PROJECTS PLAN, THE BUS REPLACEMENT PLAN, AND ALL OTHER </a:t>
            </a:r>
            <a:r>
              <a:rPr lang="en-US" sz="1450" dirty="0" smtClean="0">
                <a:latin typeface="Tahoma"/>
                <a:cs typeface="+mn-cs"/>
              </a:rPr>
              <a:t>STATE-REQUIRED OR RELATED </a:t>
            </a:r>
            <a:r>
              <a:rPr lang="en-US" sz="1450" dirty="0">
                <a:latin typeface="Tahoma"/>
                <a:cs typeface="+mn-cs"/>
              </a:rPr>
              <a:t>DOCUMENTS) CONSTITUTE THE OFFICIAL </a:t>
            </a:r>
            <a:r>
              <a:rPr lang="en-US" sz="1450" dirty="0" smtClean="0">
                <a:latin typeface="Tahoma"/>
                <a:cs typeface="+mn-cs"/>
              </a:rPr>
              <a:t>2021 </a:t>
            </a:r>
            <a:r>
              <a:rPr lang="en-US" sz="1450" dirty="0">
                <a:latin typeface="Tahoma"/>
                <a:cs typeface="+mn-cs"/>
              </a:rPr>
              <a:t>BUDGET OF THE ZIONSVILLE COMMUNITY SCHOOLS. </a:t>
            </a:r>
          </a:p>
          <a:p>
            <a:pPr>
              <a:defRPr/>
            </a:pPr>
            <a:endParaRPr lang="en-US" sz="1450" dirty="0">
              <a:latin typeface="Tahoma"/>
              <a:cs typeface="+mn-cs"/>
            </a:endParaRPr>
          </a:p>
          <a:p>
            <a:pPr>
              <a:defRPr/>
            </a:pPr>
            <a:r>
              <a:rPr lang="en-US" sz="1450" dirty="0">
                <a:latin typeface="Tahoma"/>
                <a:cs typeface="+mn-cs"/>
              </a:rPr>
              <a:t>DIFFERENCES BETWEEN THE AMOUNTS SHOWN ON THE OFFICIAL STATE FORMS AND DOCUMENTS AND ITEMS IN THIS PRESENTATION, IF ANY, ARE SPECULATIVE, BASED ON ASSUMPTIONS ABOUT CERTAIN FUTURE EVENTS, AND CANNOT BE CONSTRUED AS CONTRADICTIONS OF OR DISCREPANCIES IN OR WITH THE OFFICIAL BUDGET.</a:t>
            </a:r>
          </a:p>
          <a:p>
            <a:pPr>
              <a:defRPr/>
            </a:pPr>
            <a:r>
              <a:rPr lang="en-US" sz="1450" dirty="0">
                <a:latin typeface="Tahoma"/>
                <a:cs typeface="+mn-cs"/>
              </a:rPr>
              <a:t> </a:t>
            </a:r>
          </a:p>
          <a:p>
            <a:pPr>
              <a:defRPr/>
            </a:pPr>
            <a:r>
              <a:rPr lang="en-US" sz="1450" dirty="0">
                <a:latin typeface="Tahoma"/>
                <a:cs typeface="+mn-cs"/>
              </a:rPr>
              <a:t>FURTHER, THE PROJECTIONS AND ESTIMATES SHOWN, WHILE BASED ON THE MOST CURRENT INFORMATION AVAILABLE AT THE TIME OF THEIR FORMULATION, ARE SUBJECT TO UNKNOWN OR UNEXPECTED EVENTS AND CONTINGENCIES AT ANY TIME DURING THE BUDGET YEAR. </a:t>
            </a:r>
          </a:p>
          <a:p>
            <a:pPr>
              <a:defRPr/>
            </a:pPr>
            <a:endParaRPr lang="en-US" sz="1450" dirty="0">
              <a:latin typeface="Tahoma"/>
              <a:cs typeface="+mn-cs"/>
            </a:endParaRPr>
          </a:p>
          <a:p>
            <a:pPr>
              <a:defRPr/>
            </a:pPr>
            <a:r>
              <a:rPr lang="en-US" sz="1450" dirty="0">
                <a:latin typeface="Tahoma"/>
                <a:cs typeface="+mn-cs"/>
              </a:rPr>
              <a:t>THE ACTUAL FINANCIAL RESULTS ACHIEVED MAY THEREFORE BE MATERIALLY DIFFERENT FROM THE PROJECTIONS AND ESTIMATES SHOWN.</a:t>
            </a:r>
            <a:endParaRPr lang="en-US" sz="1450" dirty="0">
              <a:cs typeface="+mn-cs"/>
            </a:endParaRPr>
          </a:p>
        </p:txBody>
      </p:sp>
      <p:sp>
        <p:nvSpPr>
          <p:cNvPr id="5" name="Frame 4"/>
          <p:cNvSpPr/>
          <p:nvPr/>
        </p:nvSpPr>
        <p:spPr bwMode="auto">
          <a:xfrm>
            <a:off x="21515" y="0"/>
            <a:ext cx="9144000" cy="6858000"/>
          </a:xfrm>
          <a:prstGeom prst="frame">
            <a:avLst/>
          </a:prstGeom>
          <a:solidFill>
            <a:srgbClr val="FBF49F"/>
          </a:solidFill>
          <a:ln w="9525" cap="flat" cmpd="sng" algn="ctr">
            <a:solidFill>
              <a:schemeClr val="tx1"/>
            </a:solidFill>
            <a:prstDash val="solid"/>
            <a:round/>
            <a:headEnd type="none" w="med" len="med"/>
            <a:tailEnd type="none" w="med" len="med"/>
          </a:ln>
          <a:effectLst/>
        </p:spPr>
        <p:txBody>
          <a:bodyPr tIns="91440" bIns="91440" anchor="ctr"/>
          <a:lstStyle/>
          <a:p>
            <a:pPr algn="ctr">
              <a:defRPr/>
            </a:pPr>
            <a:endParaRPr lang="en-US">
              <a:latin typeface="Swis721 Th BT" pitchFamily="34" charset="0"/>
              <a:cs typeface="+mn-cs"/>
            </a:endParaRPr>
          </a:p>
        </p:txBody>
      </p:sp>
      <p:sp>
        <p:nvSpPr>
          <p:cNvPr id="6" name="Rounded Rectangle 5"/>
          <p:cNvSpPr>
            <a:spLocks noChangeArrowheads="1"/>
          </p:cNvSpPr>
          <p:nvPr/>
        </p:nvSpPr>
        <p:spPr bwMode="auto">
          <a:xfrm>
            <a:off x="859715" y="914400"/>
            <a:ext cx="7467600" cy="5029200"/>
          </a:xfrm>
          <a:prstGeom prst="roundRect">
            <a:avLst>
              <a:gd name="adj" fmla="val 16667"/>
            </a:avLst>
          </a:prstGeom>
          <a:solidFill>
            <a:srgbClr val="2FE9B8"/>
          </a:solidFill>
          <a:ln w="9525" algn="ctr">
            <a:solidFill>
              <a:schemeClr val="tx1"/>
            </a:solidFill>
            <a:round/>
            <a:headEnd/>
            <a:tailEnd/>
          </a:ln>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3600" b="1" u="sng" dirty="0"/>
              <a:t>About those Projections:</a:t>
            </a:r>
          </a:p>
          <a:p>
            <a:pPr algn="ctr" eaLnBrk="1" hangingPunct="1"/>
            <a:r>
              <a:rPr lang="en-US" altLang="en-US" sz="3200" dirty="0"/>
              <a:t>The </a:t>
            </a:r>
            <a:r>
              <a:rPr lang="en-US" altLang="en-US" sz="3200" dirty="0" smtClean="0"/>
              <a:t>purpose </a:t>
            </a:r>
            <a:r>
              <a:rPr lang="en-US" altLang="en-US" sz="3200" dirty="0"/>
              <a:t>of our projections is to inform the Board that in our opinion:</a:t>
            </a:r>
          </a:p>
          <a:p>
            <a:pPr algn="ctr" eaLnBrk="1" hangingPunct="1"/>
            <a:r>
              <a:rPr lang="en-US" altLang="en-US" sz="3200" dirty="0"/>
              <a:t> If the Board adopts “X</a:t>
            </a:r>
            <a:r>
              <a:rPr lang="en-US" altLang="en-US" sz="3200" dirty="0" smtClean="0"/>
              <a:t>” </a:t>
            </a:r>
            <a:r>
              <a:rPr lang="en-US" altLang="en-US" sz="3200" dirty="0"/>
              <a:t>the result will be “Y.”</a:t>
            </a:r>
          </a:p>
          <a:p>
            <a:pPr algn="ctr" eaLnBrk="1" hangingPunct="1"/>
            <a:r>
              <a:rPr lang="en-US" altLang="en-US" sz="3200" dirty="0"/>
              <a:t>“Y” may not always be the result we would like, but “X” has been carefully formulated to yield the optimum “Y” we can achieve from the state’s budget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533400" y="190500"/>
            <a:ext cx="8229600" cy="6477000"/>
          </a:xfrm>
          <a:solidFill>
            <a:srgbClr val="FDD78B"/>
          </a:solidFill>
          <a:ln cap="sq">
            <a:solidFill>
              <a:srgbClr val="00CC00"/>
            </a:solidFill>
          </a:ln>
        </p:spPr>
        <p:txBody>
          <a:bodyPr>
            <a:normAutofit/>
          </a:bodyPr>
          <a:lstStyle/>
          <a:p>
            <a:pPr eaLnBrk="1" hangingPunct="1"/>
            <a:r>
              <a:rPr lang="en-US" sz="5400" dirty="0" smtClean="0">
                <a:solidFill>
                  <a:schemeClr val="tx1"/>
                </a:solidFill>
                <a:latin typeface="Impact" pitchFamily="34" charset="0"/>
              </a:rPr>
              <a:t>Note – Our Primary FUNDS STRUCTURE</a:t>
            </a:r>
          </a:p>
        </p:txBody>
      </p:sp>
      <p:sp>
        <p:nvSpPr>
          <p:cNvPr id="4" name="Oval 3"/>
          <p:cNvSpPr/>
          <p:nvPr/>
        </p:nvSpPr>
        <p:spPr>
          <a:xfrm>
            <a:off x="685800" y="5754688"/>
            <a:ext cx="762000" cy="6826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4F81BD">
                    <a:shade val="50000"/>
                  </a:srgbClr>
                </a:solid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470056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20" name="Picture 5" descr="C:\Documents and Settings\srobison\Local Settings\Temporary Internet Files\Content.IE5\ATQVL4ZY\MCj02961050000[1].wmf"/>
          <p:cNvPicPr>
            <a:picLocks noChangeAspect="1" noChangeArrowheads="1"/>
          </p:cNvPicPr>
          <p:nvPr/>
        </p:nvPicPr>
        <p:blipFill>
          <a:blip r:embed="rId4" cstate="print"/>
          <a:srcRect/>
          <a:stretch>
            <a:fillRect/>
          </a:stretch>
        </p:blipFill>
        <p:spPr bwMode="auto">
          <a:xfrm>
            <a:off x="0" y="4953000"/>
            <a:ext cx="2451100" cy="2170113"/>
          </a:xfrm>
          <a:prstGeom prst="rect">
            <a:avLst/>
          </a:prstGeom>
          <a:noFill/>
          <a:ln w="9525">
            <a:noFill/>
            <a:miter lim="800000"/>
            <a:headEnd/>
            <a:tailEnd/>
          </a:ln>
        </p:spPr>
      </p:pic>
      <p:pic>
        <p:nvPicPr>
          <p:cNvPr id="9222" name="Picture 5" descr="C:\Documents and Settings\srobison\Local Settings\Temporary Internet Files\Content.IE5\ATQVL4ZY\MCj02961050000[1].wmf"/>
          <p:cNvPicPr>
            <a:picLocks noChangeAspect="1" noChangeArrowheads="1"/>
          </p:cNvPicPr>
          <p:nvPr/>
        </p:nvPicPr>
        <p:blipFill>
          <a:blip r:embed="rId4" cstate="print"/>
          <a:srcRect/>
          <a:stretch>
            <a:fillRect/>
          </a:stretch>
        </p:blipFill>
        <p:spPr bwMode="auto">
          <a:xfrm>
            <a:off x="3352800" y="4953000"/>
            <a:ext cx="2451100" cy="2170113"/>
          </a:xfrm>
          <a:prstGeom prst="rect">
            <a:avLst/>
          </a:prstGeom>
          <a:noFill/>
          <a:ln w="9525">
            <a:noFill/>
            <a:miter lim="800000"/>
            <a:headEnd/>
            <a:tailEnd/>
          </a:ln>
        </p:spPr>
      </p:pic>
      <p:pic>
        <p:nvPicPr>
          <p:cNvPr id="9223" name="Picture 5" descr="C:\Documents and Settings\srobison\Local Settings\Temporary Internet Files\Content.IE5\ATQVL4ZY\MCj02961050000[1].wmf"/>
          <p:cNvPicPr>
            <a:picLocks noChangeAspect="1" noChangeArrowheads="1"/>
          </p:cNvPicPr>
          <p:nvPr/>
        </p:nvPicPr>
        <p:blipFill>
          <a:blip r:embed="rId4" cstate="print"/>
          <a:srcRect/>
          <a:stretch>
            <a:fillRect/>
          </a:stretch>
        </p:blipFill>
        <p:spPr bwMode="auto">
          <a:xfrm>
            <a:off x="6781800" y="4953000"/>
            <a:ext cx="2451100" cy="2170113"/>
          </a:xfrm>
          <a:prstGeom prst="rect">
            <a:avLst/>
          </a:prstGeom>
          <a:noFill/>
          <a:ln w="9525">
            <a:noFill/>
            <a:miter lim="800000"/>
            <a:headEnd/>
            <a:tailEnd/>
          </a:ln>
        </p:spPr>
      </p:pic>
      <p:sp>
        <p:nvSpPr>
          <p:cNvPr id="9229" name="TextBox 13"/>
          <p:cNvSpPr txBox="1">
            <a:spLocks noChangeArrowheads="1"/>
          </p:cNvSpPr>
          <p:nvPr/>
        </p:nvSpPr>
        <p:spPr bwMode="auto">
          <a:xfrm>
            <a:off x="7334448" y="5768238"/>
            <a:ext cx="1097280" cy="707886"/>
          </a:xfrm>
          <a:prstGeom prst="rect">
            <a:avLst/>
          </a:prstGeom>
          <a:solidFill>
            <a:schemeClr val="bg1"/>
          </a:solid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Adobe Heiti Std R" panose="020B0400000000000000" pitchFamily="34" charset="-128"/>
                <a:ea typeface="Adobe Heiti Std R" panose="020B0400000000000000" pitchFamily="34" charset="-128"/>
                <a:cs typeface="+mn-cs"/>
              </a:rPr>
              <a:t>  Debt</a:t>
            </a:r>
            <a:endParaRPr kumimoji="0" lang="en-US" sz="2000" b="1" i="0" u="none" strike="noStrike" kern="1200" cap="none" spc="0" normalizeH="0" baseline="0" noProof="0" dirty="0">
              <a:ln>
                <a:noFill/>
              </a:ln>
              <a:solidFill>
                <a:prstClr val="black"/>
              </a:solidFill>
              <a:effectLst/>
              <a:uLnTx/>
              <a:uFillTx/>
              <a:latin typeface="Adobe Heiti Std R" panose="020B0400000000000000" pitchFamily="34" charset="-128"/>
              <a:ea typeface="Adobe Heiti Std R" panose="020B0400000000000000"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Adobe Heiti Std R" panose="020B0400000000000000" pitchFamily="34" charset="-128"/>
                <a:ea typeface="Adobe Heiti Std R" panose="020B0400000000000000" pitchFamily="34" charset="-128"/>
                <a:cs typeface="+mn-cs"/>
              </a:rPr>
              <a:t>Service</a:t>
            </a:r>
            <a:endParaRPr kumimoji="0" lang="en-US" sz="2000" b="1" i="0" u="none" strike="noStrike" kern="1200" cap="none" spc="0" normalizeH="0" baseline="0" noProof="0" dirty="0">
              <a:ln>
                <a:noFill/>
              </a:ln>
              <a:solidFill>
                <a:prstClr val="black"/>
              </a:solidFill>
              <a:effectLst/>
              <a:uLnTx/>
              <a:uFillTx/>
              <a:latin typeface="Adobe Heiti Std R" panose="020B0400000000000000" pitchFamily="34" charset="-128"/>
              <a:ea typeface="Adobe Heiti Std R" panose="020B0400000000000000" pitchFamily="34" charset="-128"/>
              <a:cs typeface="+mn-cs"/>
            </a:endParaRPr>
          </a:p>
        </p:txBody>
      </p:sp>
      <p:sp>
        <p:nvSpPr>
          <p:cNvPr id="4" name="Oval 3"/>
          <p:cNvSpPr/>
          <p:nvPr/>
        </p:nvSpPr>
        <p:spPr>
          <a:xfrm>
            <a:off x="685800" y="5754688"/>
            <a:ext cx="762000" cy="6826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4F81BD">
                    <a:shade val="50000"/>
                  </a:srgbClr>
                </a:solidFill>
              </a:ln>
              <a:solidFill>
                <a:prstClr val="white"/>
              </a:solidFill>
              <a:effectLst/>
              <a:uLnTx/>
              <a:uFillTx/>
              <a:latin typeface="Calibri"/>
              <a:ea typeface="+mn-ea"/>
              <a:cs typeface="+mn-cs"/>
            </a:endParaRPr>
          </a:p>
        </p:txBody>
      </p:sp>
      <p:sp>
        <p:nvSpPr>
          <p:cNvPr id="3" name="TextBox 2"/>
          <p:cNvSpPr txBox="1"/>
          <p:nvPr/>
        </p:nvSpPr>
        <p:spPr>
          <a:xfrm>
            <a:off x="365760" y="5753857"/>
            <a:ext cx="1303499" cy="646331"/>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dobe Heiti Std R" panose="020B0400000000000000" pitchFamily="34" charset="-128"/>
                <a:ea typeface="Adobe Heiti Std R" panose="020B0400000000000000" pitchFamily="34" charset="-128"/>
                <a:cs typeface="+mn-cs"/>
              </a:rPr>
              <a:t>Education Fund</a:t>
            </a:r>
            <a:endParaRPr kumimoji="0" lang="en-US" sz="1800" b="1" i="0" u="none" strike="noStrike" kern="1200" cap="none" spc="0" normalizeH="0" baseline="0" noProof="0" dirty="0">
              <a:ln>
                <a:noFill/>
              </a:ln>
              <a:solidFill>
                <a:prstClr val="black"/>
              </a:solidFill>
              <a:effectLst/>
              <a:uLnTx/>
              <a:uFillTx/>
              <a:latin typeface="Adobe Heiti Std R" panose="020B0400000000000000" pitchFamily="34" charset="-128"/>
              <a:ea typeface="Adobe Heiti Std R" panose="020B0400000000000000" pitchFamily="34" charset="-128"/>
              <a:cs typeface="+mn-cs"/>
            </a:endParaRPr>
          </a:p>
        </p:txBody>
      </p:sp>
      <p:sp>
        <p:nvSpPr>
          <p:cNvPr id="25" name="TextBox 24"/>
          <p:cNvSpPr txBox="1"/>
          <p:nvPr/>
        </p:nvSpPr>
        <p:spPr>
          <a:xfrm>
            <a:off x="3609474" y="5748473"/>
            <a:ext cx="1564409" cy="677108"/>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Adobe Heiti Std R" panose="020B0400000000000000" pitchFamily="34" charset="-128"/>
                <a:ea typeface="Adobe Heiti Std R" panose="020B0400000000000000" pitchFamily="34" charset="-128"/>
                <a:cs typeface="+mn-cs"/>
              </a:rPr>
              <a:t>Operations</a:t>
            </a:r>
            <a:r>
              <a:rPr kumimoji="0" lang="en-US" sz="1800" b="1" i="0" u="none" strike="noStrike" kern="1200" cap="none" spc="0" normalizeH="0" baseline="0" noProof="0" dirty="0" smtClean="0">
                <a:ln>
                  <a:noFill/>
                </a:ln>
                <a:solidFill>
                  <a:prstClr val="black"/>
                </a:solidFill>
                <a:effectLst/>
                <a:uLnTx/>
                <a:uFillTx/>
                <a:latin typeface="Adobe Heiti Std R" panose="020B0400000000000000" pitchFamily="34" charset="-128"/>
                <a:ea typeface="Adobe Heiti Std R" panose="020B0400000000000000" pitchFamily="34" charset="-128"/>
                <a:cs typeface="+mn-cs"/>
              </a:rPr>
              <a:t> Fund</a:t>
            </a:r>
            <a:endParaRPr kumimoji="0" lang="en-US" sz="1800" b="1" i="0" u="none" strike="noStrike" kern="1200" cap="none" spc="0" normalizeH="0" baseline="0" noProof="0" dirty="0">
              <a:ln>
                <a:noFill/>
              </a:ln>
              <a:solidFill>
                <a:prstClr val="black"/>
              </a:solidFill>
              <a:effectLst/>
              <a:uLnTx/>
              <a:uFillTx/>
              <a:latin typeface="Adobe Heiti Std R" panose="020B0400000000000000" pitchFamily="34" charset="-128"/>
              <a:ea typeface="Adobe Heiti Std R" panose="020B0400000000000000" pitchFamily="34" charset="-128"/>
              <a:cs typeface="+mn-cs"/>
            </a:endParaRPr>
          </a:p>
        </p:txBody>
      </p:sp>
      <p:sp>
        <p:nvSpPr>
          <p:cNvPr id="5" name="Down Arrow Callout 4"/>
          <p:cNvSpPr/>
          <p:nvPr/>
        </p:nvSpPr>
        <p:spPr>
          <a:xfrm>
            <a:off x="149629" y="232757"/>
            <a:ext cx="2044931" cy="475488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a:ea typeface="+mn-ea"/>
                <a:cs typeface="+mn-cs"/>
              </a:rPr>
              <a:t>Instructional portion of former General Fund</a:t>
            </a:r>
            <a:endParaRPr kumimoji="0" lang="en-US" sz="2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Down Arrow Callout 11"/>
          <p:cNvSpPr/>
          <p:nvPr/>
        </p:nvSpPr>
        <p:spPr>
          <a:xfrm>
            <a:off x="3410999" y="268781"/>
            <a:ext cx="2044931" cy="475488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a:ea typeface="+mn-ea"/>
                <a:cs typeface="+mn-cs"/>
              </a:rPr>
              <a:t>Operational portion of former General Fund plus Capital Projects, Transportation, and Bus Replacement Funds</a:t>
            </a:r>
            <a:endParaRPr kumimoji="0" lang="en-US" sz="2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Down Arrow Callout 12"/>
          <p:cNvSpPr/>
          <p:nvPr/>
        </p:nvSpPr>
        <p:spPr>
          <a:xfrm>
            <a:off x="6902337" y="235532"/>
            <a:ext cx="2044931" cy="475488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a:rPr>
              <a:t>For 2021 the Debt Service Fund splits in</a:t>
            </a:r>
            <a:r>
              <a:rPr lang="en-US" sz="2200" dirty="0" smtClean="0">
                <a:solidFill>
                  <a:prstClr val="white"/>
                </a:solidFill>
                <a:latin typeface="Calibri"/>
              </a:rPr>
              <a:t>to two funds</a:t>
            </a:r>
            <a:endParaRPr kumimoji="0" lang="en-US" sz="2200" b="0" i="0" u="none" strike="noStrike" kern="1200" cap="none" spc="0" normalizeH="0" baseline="0" noProof="0" dirty="0">
              <a:ln>
                <a:noFill/>
              </a:ln>
              <a:solidFill>
                <a:prstClr val="white"/>
              </a:solidFill>
              <a:effectLst/>
              <a:uLnTx/>
              <a:uFillTx/>
              <a:latin typeface="Calibri"/>
            </a:endParaRPr>
          </a:p>
        </p:txBody>
      </p:sp>
    </p:spTree>
    <p:custDataLst>
      <p:tags r:id="rId1"/>
    </p:custDataLst>
    <p:extLst>
      <p:ext uri="{BB962C8B-B14F-4D97-AF65-F5344CB8AC3E}">
        <p14:creationId xmlns:p14="http://schemas.microsoft.com/office/powerpoint/2010/main" val="39925686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descr="j02380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4871"/>
            <a:ext cx="9144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Rectangle 2"/>
          <p:cNvSpPr>
            <a:spLocks noGrp="1" noChangeArrowheads="1"/>
          </p:cNvSpPr>
          <p:nvPr>
            <p:ph type="ctrTitle"/>
          </p:nvPr>
        </p:nvSpPr>
        <p:spPr>
          <a:xfrm>
            <a:off x="0" y="2209800"/>
            <a:ext cx="8686800" cy="4648200"/>
          </a:xfrm>
        </p:spPr>
        <p:txBody>
          <a:bodyPr>
            <a:normAutofit fontScale="90000"/>
          </a:bodyPr>
          <a:lstStyle/>
          <a:p>
            <a:pPr marL="838200" indent="-838200" eaLnBrk="1" hangingPunct="1"/>
            <a:r>
              <a:rPr lang="en-US" altLang="en-US" sz="6000" dirty="0" smtClean="0">
                <a:solidFill>
                  <a:schemeClr val="tx1"/>
                </a:solidFill>
                <a:latin typeface="Arial Black" panose="020B0A04020102020204" pitchFamily="34" charset="0"/>
              </a:rPr>
              <a:t>  </a:t>
            </a:r>
            <a:br>
              <a:rPr lang="en-US" altLang="en-US" sz="6000" dirty="0" smtClean="0">
                <a:solidFill>
                  <a:schemeClr val="tx1"/>
                </a:solidFill>
                <a:latin typeface="Arial Black" panose="020B0A04020102020204" pitchFamily="34" charset="0"/>
              </a:rPr>
            </a:br>
            <a:r>
              <a:rPr lang="en-US" altLang="en-US" sz="6000" dirty="0">
                <a:latin typeface="Arial Black" panose="020B0A04020102020204" pitchFamily="34" charset="0"/>
              </a:rPr>
              <a:t/>
            </a:r>
            <a:br>
              <a:rPr lang="en-US" altLang="en-US" sz="6000" dirty="0">
                <a:latin typeface="Arial Black" panose="020B0A04020102020204" pitchFamily="34" charset="0"/>
              </a:rPr>
            </a:br>
            <a:r>
              <a:rPr lang="en-US" altLang="en-US" sz="6000" dirty="0" smtClean="0">
                <a:latin typeface="Arial Black" panose="020B0A04020102020204" pitchFamily="34" charset="0"/>
              </a:rPr>
              <a:t/>
            </a:r>
            <a:br>
              <a:rPr lang="en-US" altLang="en-US" sz="6000" dirty="0" smtClean="0">
                <a:latin typeface="Arial Black" panose="020B0A04020102020204" pitchFamily="34" charset="0"/>
              </a:rPr>
            </a:br>
            <a:r>
              <a:rPr lang="en-US" altLang="en-US" sz="6000" dirty="0" smtClean="0">
                <a:latin typeface="Arial Black" panose="020B0A04020102020204" pitchFamily="34" charset="0"/>
              </a:rPr>
              <a:t/>
            </a:r>
            <a:br>
              <a:rPr lang="en-US" altLang="en-US" sz="6000" dirty="0" smtClean="0">
                <a:latin typeface="Arial Black" panose="020B0A04020102020204" pitchFamily="34" charset="0"/>
              </a:rPr>
            </a:br>
            <a:r>
              <a:rPr lang="en-US" altLang="en-US" sz="6000" dirty="0" smtClean="0">
                <a:latin typeface="Arial Black" panose="020B0A04020102020204" pitchFamily="34" charset="0"/>
              </a:rPr>
              <a:t/>
            </a:r>
            <a:br>
              <a:rPr lang="en-US" altLang="en-US" sz="6000" dirty="0" smtClean="0">
                <a:latin typeface="Arial Black" panose="020B0A04020102020204" pitchFamily="34" charset="0"/>
              </a:rPr>
            </a:br>
            <a:r>
              <a:rPr lang="en-US" altLang="en-US" sz="6000" dirty="0">
                <a:latin typeface="Arial Black" panose="020B0A04020102020204" pitchFamily="34" charset="0"/>
              </a:rPr>
              <a:t/>
            </a:r>
            <a:br>
              <a:rPr lang="en-US" altLang="en-US" sz="6000" dirty="0">
                <a:latin typeface="Arial Black" panose="020B0A04020102020204" pitchFamily="34" charset="0"/>
              </a:rPr>
            </a:br>
            <a:r>
              <a:rPr lang="en-US" altLang="en-US" sz="6000" dirty="0" smtClean="0">
                <a:latin typeface="Arial Black" panose="020B0A04020102020204" pitchFamily="34" charset="0"/>
              </a:rPr>
              <a:t/>
            </a:r>
            <a:br>
              <a:rPr lang="en-US" altLang="en-US" sz="6000" dirty="0" smtClean="0">
                <a:latin typeface="Arial Black" panose="020B0A04020102020204" pitchFamily="34" charset="0"/>
              </a:rPr>
            </a:br>
            <a:r>
              <a:rPr lang="en-US" altLang="en-US" sz="6000" u="sng" dirty="0" smtClean="0">
                <a:solidFill>
                  <a:schemeClr val="tx1"/>
                </a:solidFill>
                <a:latin typeface="Arial Black" panose="020B0A04020102020204" pitchFamily="34" charset="0"/>
              </a:rPr>
              <a:t>2021 BUDGET:</a:t>
            </a:r>
            <a:r>
              <a:rPr lang="en-US" altLang="en-US" sz="6000" dirty="0" smtClean="0">
                <a:solidFill>
                  <a:schemeClr val="tx1"/>
                </a:solidFill>
                <a:latin typeface="Arial Black" panose="020B0A04020102020204" pitchFamily="34" charset="0"/>
              </a:rPr>
              <a:t/>
            </a:r>
            <a:br>
              <a:rPr lang="en-US" altLang="en-US" sz="6000" dirty="0" smtClean="0">
                <a:solidFill>
                  <a:schemeClr val="tx1"/>
                </a:solidFill>
                <a:latin typeface="Arial Black" panose="020B0A04020102020204" pitchFamily="34" charset="0"/>
              </a:rPr>
            </a:br>
            <a:r>
              <a:rPr lang="en-US" altLang="en-US" sz="6000" dirty="0" smtClean="0">
                <a:solidFill>
                  <a:schemeClr val="tx1"/>
                </a:solidFill>
                <a:latin typeface="Arial Black" panose="020B0A04020102020204" pitchFamily="34" charset="0"/>
              </a:rPr>
              <a:t>EXPENDITURES</a:t>
            </a:r>
            <a:br>
              <a:rPr lang="en-US" altLang="en-US" sz="6000" dirty="0" smtClean="0">
                <a:solidFill>
                  <a:schemeClr val="tx1"/>
                </a:solidFill>
                <a:latin typeface="Arial Black" panose="020B0A04020102020204" pitchFamily="34" charset="0"/>
              </a:rPr>
            </a:br>
            <a:r>
              <a:rPr lang="en-US" altLang="en-US" dirty="0" smtClean="0">
                <a:latin typeface="Tahoma" panose="020B0604030504040204" pitchFamily="34" charset="0"/>
              </a:rPr>
              <a:t>How much will we spend and on what will we spend it?</a:t>
            </a:r>
            <a:br>
              <a:rPr lang="en-US" altLang="en-US" dirty="0" smtClean="0">
                <a:latin typeface="Tahoma" panose="020B0604030504040204" pitchFamily="34" charset="0"/>
              </a:rPr>
            </a:br>
            <a:endParaRPr lang="en-US" altLang="en-US" dirty="0" smtClean="0">
              <a:latin typeface="Tahoma" panose="020B0604030504040204" pitchFamily="34" charset="0"/>
            </a:endParaRPr>
          </a:p>
        </p:txBody>
      </p:sp>
    </p:spTree>
    <p:extLst>
      <p:ext uri="{BB962C8B-B14F-4D97-AF65-F5344CB8AC3E}">
        <p14:creationId xmlns:p14="http://schemas.microsoft.com/office/powerpoint/2010/main" val="3050824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noGrp="1"/>
          </p:cNvGraphicFramePr>
          <p:nvPr>
            <p:extLst/>
          </p:nvPr>
        </p:nvGraphicFramePr>
        <p:xfrm>
          <a:off x="-2583" y="0"/>
          <a:ext cx="9146583"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26627" name="Text Box 6"/>
          <p:cNvSpPr txBox="1">
            <a:spLocks noChangeArrowheads="1"/>
          </p:cNvSpPr>
          <p:nvPr/>
        </p:nvSpPr>
        <p:spPr bwMode="auto">
          <a:xfrm>
            <a:off x="3733800" y="533400"/>
            <a:ext cx="3505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spcBef>
                <a:spcPct val="50000"/>
              </a:spcBef>
            </a:pPr>
            <a:endParaRPr kumimoji="1" lang="en-US" altLang="en-US" sz="1400" dirty="0">
              <a:latin typeface="Tahoma" panose="020B0604030504040204" pitchFamily="34" charset="0"/>
            </a:endParaRPr>
          </a:p>
        </p:txBody>
      </p:sp>
      <p:graphicFrame>
        <p:nvGraphicFramePr>
          <p:cNvPr id="7" name="Chart 6"/>
          <p:cNvGraphicFramePr>
            <a:graphicFrameLocks noGrp="1"/>
          </p:cNvGraphicFramePr>
          <p:nvPr>
            <p:extLst>
              <p:ext uri="{D42A27DB-BD31-4B8C-83A1-F6EECF244321}">
                <p14:modId xmlns:p14="http://schemas.microsoft.com/office/powerpoint/2010/main" val="4256617520"/>
              </p:ext>
            </p:extLst>
          </p:nvPr>
        </p:nvGraphicFramePr>
        <p:xfrm>
          <a:off x="0" y="116237"/>
          <a:ext cx="9144000" cy="6741763"/>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p:cNvSpPr/>
          <p:nvPr/>
        </p:nvSpPr>
        <p:spPr>
          <a:xfrm rot="16200000">
            <a:off x="1456366" y="3801435"/>
            <a:ext cx="1454244" cy="861774"/>
          </a:xfrm>
          <a:prstGeom prst="rect">
            <a:avLst/>
          </a:prstGeom>
          <a:noFill/>
        </p:spPr>
        <p:txBody>
          <a:bodyPr wrap="none" lIns="91440" tIns="45720" rIns="91440" bIns="4572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5000" b="0" cap="none" spc="0" dirty="0" smtClean="0">
                <a:ln w="0"/>
                <a:solidFill>
                  <a:schemeClr val="tx1"/>
                </a:solidFill>
                <a:effectLst>
                  <a:outerShdw blurRad="38100" dist="19050" dir="2700000" algn="tl" rotWithShape="0">
                    <a:schemeClr val="dk1">
                      <a:alpha val="40000"/>
                    </a:schemeClr>
                  </a:outerShdw>
                </a:effectLst>
              </a:rPr>
              <a:t>DEBT</a:t>
            </a:r>
            <a:endParaRPr lang="en-US" sz="5000" b="0" cap="none" spc="0" dirty="0">
              <a:ln w="0"/>
              <a:solidFill>
                <a:schemeClr val="tx1"/>
              </a:solidFill>
              <a:effectLst>
                <a:outerShdw blurRad="38100" dist="19050" dir="2700000" algn="tl" rotWithShape="0">
                  <a:schemeClr val="dk1">
                    <a:alpha val="40000"/>
                  </a:schemeClr>
                </a:outerShdw>
              </a:effectLst>
            </a:endParaRPr>
          </a:p>
        </p:txBody>
      </p:sp>
      <p:sp>
        <p:nvSpPr>
          <p:cNvPr id="9" name="Rectangle 8"/>
          <p:cNvSpPr/>
          <p:nvPr/>
        </p:nvSpPr>
        <p:spPr>
          <a:xfrm rot="16200000">
            <a:off x="1870239" y="4308640"/>
            <a:ext cx="2255746" cy="861774"/>
          </a:xfrm>
          <a:prstGeom prst="rect">
            <a:avLst/>
          </a:prstGeom>
          <a:noFill/>
        </p:spPr>
        <p:txBody>
          <a:bodyPr wrap="none" lIns="91440" tIns="45720" rIns="91440" bIns="4572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5000" b="0" cap="none" spc="0" dirty="0" smtClean="0">
                <a:ln w="0"/>
                <a:solidFill>
                  <a:schemeClr val="tx1"/>
                </a:solidFill>
                <a:effectLst>
                  <a:outerShdw blurRad="38100" dist="19050" dir="2700000" algn="tl" rotWithShape="0">
                    <a:schemeClr val="dk1">
                      <a:alpha val="40000"/>
                    </a:schemeClr>
                  </a:outerShdw>
                </a:effectLst>
              </a:rPr>
              <a:t>OTHERS</a:t>
            </a:r>
            <a:endParaRPr lang="en-US" sz="5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83930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noGrp="1"/>
          </p:cNvGraphicFramePr>
          <p:nvPr>
            <p:extLst>
              <p:ext uri="{D42A27DB-BD31-4B8C-83A1-F6EECF244321}">
                <p14:modId xmlns:p14="http://schemas.microsoft.com/office/powerpoint/2010/main" val="4140835440"/>
              </p:ext>
            </p:extLst>
          </p:nvPr>
        </p:nvGraphicFramePr>
        <p:xfrm>
          <a:off x="0" y="0"/>
          <a:ext cx="9143999"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a:spLocks noChangeArrowheads="1"/>
          </p:cNvSpPr>
          <p:nvPr/>
        </p:nvSpPr>
        <p:spPr bwMode="auto">
          <a:xfrm rot="-5400000">
            <a:off x="664370" y="1833890"/>
            <a:ext cx="1752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2800" b="1" dirty="0"/>
              <a:t>Teachers</a:t>
            </a:r>
          </a:p>
        </p:txBody>
      </p:sp>
      <p:sp>
        <p:nvSpPr>
          <p:cNvPr id="8" name="TextBox 7"/>
          <p:cNvSpPr txBox="1">
            <a:spLocks noChangeArrowheads="1"/>
          </p:cNvSpPr>
          <p:nvPr/>
        </p:nvSpPr>
        <p:spPr bwMode="auto">
          <a:xfrm rot="-5400000">
            <a:off x="931069" y="4310390"/>
            <a:ext cx="1219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2800" b="1" dirty="0"/>
              <a:t>Staff</a:t>
            </a:r>
          </a:p>
        </p:txBody>
      </p:sp>
      <p:sp>
        <p:nvSpPr>
          <p:cNvPr id="9" name="TextBox 5"/>
          <p:cNvSpPr txBox="1">
            <a:spLocks noChangeArrowheads="1"/>
          </p:cNvSpPr>
          <p:nvPr/>
        </p:nvSpPr>
        <p:spPr bwMode="auto">
          <a:xfrm rot="-5400000">
            <a:off x="1502569" y="4379268"/>
            <a:ext cx="2057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b="1" dirty="0"/>
              <a:t>Debt Service</a:t>
            </a:r>
          </a:p>
        </p:txBody>
      </p:sp>
      <p:sp>
        <p:nvSpPr>
          <p:cNvPr id="6" name="TextBox 5"/>
          <p:cNvSpPr txBox="1">
            <a:spLocks noChangeArrowheads="1"/>
          </p:cNvSpPr>
          <p:nvPr/>
        </p:nvSpPr>
        <p:spPr bwMode="auto">
          <a:xfrm rot="-5400000">
            <a:off x="5617369" y="5339090"/>
            <a:ext cx="19050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2800" b="1" dirty="0"/>
              <a:t>Teachers</a:t>
            </a:r>
          </a:p>
        </p:txBody>
      </p:sp>
      <p:sp>
        <p:nvSpPr>
          <p:cNvPr id="4" name="TextBox 3"/>
          <p:cNvSpPr txBox="1"/>
          <p:nvPr/>
        </p:nvSpPr>
        <p:spPr>
          <a:xfrm>
            <a:off x="7315200" y="6096000"/>
            <a:ext cx="1600200" cy="584200"/>
          </a:xfrm>
          <a:prstGeom prst="rect">
            <a:avLst/>
          </a:prstGeom>
          <a:solidFill>
            <a:schemeClr val="accent1">
              <a:lumMod val="50000"/>
            </a:schemeClr>
          </a:solidFill>
        </p:spPr>
        <p:txBody>
          <a:bodyPr>
            <a:spAutoFit/>
          </a:bodyPr>
          <a:lstStyle/>
          <a:p>
            <a:pPr algn="ctr">
              <a:defRPr/>
            </a:pPr>
            <a:r>
              <a:rPr lang="en-US" sz="1600" b="1" dirty="0">
                <a:solidFill>
                  <a:schemeClr val="bg1"/>
                </a:solidFill>
              </a:rPr>
              <a:t>Proposed Expenditures</a:t>
            </a:r>
          </a:p>
        </p:txBody>
      </p:sp>
      <p:sp>
        <p:nvSpPr>
          <p:cNvPr id="13" name="TextBox 12"/>
          <p:cNvSpPr txBox="1">
            <a:spLocks noChangeArrowheads="1"/>
          </p:cNvSpPr>
          <p:nvPr/>
        </p:nvSpPr>
        <p:spPr bwMode="auto">
          <a:xfrm rot="-5400000">
            <a:off x="3924300" y="4150667"/>
            <a:ext cx="12954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b="1" dirty="0"/>
              <a:t>Staff</a:t>
            </a:r>
          </a:p>
        </p:txBody>
      </p:sp>
    </p:spTree>
    <p:extLst>
      <p:ext uri="{BB962C8B-B14F-4D97-AF65-F5344CB8AC3E}">
        <p14:creationId xmlns:p14="http://schemas.microsoft.com/office/powerpoint/2010/main" val="2324591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ssolv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dissolv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6"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
        <p:nvSpPr>
          <p:cNvPr id="24579" name="Text Box 6"/>
          <p:cNvSpPr txBox="1">
            <a:spLocks noChangeArrowheads="1"/>
          </p:cNvSpPr>
          <p:nvPr/>
        </p:nvSpPr>
        <p:spPr bwMode="auto">
          <a:xfrm>
            <a:off x="3733800" y="533400"/>
            <a:ext cx="350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spcBef>
                <a:spcPct val="50000"/>
              </a:spcBef>
            </a:pPr>
            <a:endParaRPr kumimoji="1" lang="en-US" altLang="en-US">
              <a:latin typeface="Tahoma" panose="020B0604030504040204" pitchFamily="34" charset="0"/>
            </a:endParaRPr>
          </a:p>
        </p:txBody>
      </p:sp>
      <p:sp>
        <p:nvSpPr>
          <p:cNvPr id="24582" name="TextBox 7"/>
          <p:cNvSpPr txBox="1">
            <a:spLocks noChangeArrowheads="1"/>
          </p:cNvSpPr>
          <p:nvPr/>
        </p:nvSpPr>
        <p:spPr bwMode="auto">
          <a:xfrm>
            <a:off x="2057400" y="2362200"/>
            <a:ext cx="1371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eaLnBrk="1" hangingPunct="1"/>
            <a:r>
              <a:rPr lang="en-US" altLang="en-US" sz="2000" dirty="0" smtClean="0"/>
              <a:t>Non-Teaching </a:t>
            </a:r>
            <a:r>
              <a:rPr lang="en-US" altLang="en-US" sz="2000" dirty="0"/>
              <a:t>Staff Salaries and Benefits</a:t>
            </a:r>
          </a:p>
        </p:txBody>
      </p:sp>
      <p:sp>
        <p:nvSpPr>
          <p:cNvPr id="24581" name="TextBox 6"/>
          <p:cNvSpPr txBox="1">
            <a:spLocks noChangeArrowheads="1"/>
          </p:cNvSpPr>
          <p:nvPr/>
        </p:nvSpPr>
        <p:spPr bwMode="auto">
          <a:xfrm>
            <a:off x="4419600" y="3048000"/>
            <a:ext cx="1905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eaLnBrk="1" hangingPunct="1"/>
            <a:r>
              <a:rPr lang="en-US" altLang="en-US" dirty="0" smtClean="0"/>
              <a:t>Teacher </a:t>
            </a:r>
            <a:endParaRPr lang="en-US" altLang="en-US" dirty="0"/>
          </a:p>
          <a:p>
            <a:pPr eaLnBrk="1" hangingPunct="1"/>
            <a:r>
              <a:rPr lang="en-US" altLang="en-US" dirty="0"/>
              <a:t>Salaries and Benefits</a:t>
            </a:r>
          </a:p>
        </p:txBody>
      </p:sp>
      <p:sp>
        <p:nvSpPr>
          <p:cNvPr id="9" name="Rectangle 8"/>
          <p:cNvSpPr>
            <a:spLocks noChangeArrowheads="1"/>
          </p:cNvSpPr>
          <p:nvPr/>
        </p:nvSpPr>
        <p:spPr bwMode="auto">
          <a:xfrm>
            <a:off x="609600" y="6248400"/>
            <a:ext cx="6172200" cy="609600"/>
          </a:xfrm>
          <a:prstGeom prst="rect">
            <a:avLst/>
          </a:prstGeom>
          <a:solidFill>
            <a:srgbClr val="D7FFAF"/>
          </a:solidFill>
          <a:ln w="9525" algn="ctr">
            <a:solidFill>
              <a:schemeClr val="tx1"/>
            </a:solidFill>
            <a:round/>
            <a:headEnd/>
            <a:tailEnd/>
          </a:ln>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4000" dirty="0"/>
              <a:t>But See </a:t>
            </a:r>
            <a:r>
              <a:rPr lang="en-US" altLang="en-US" sz="4000" dirty="0" smtClean="0"/>
              <a:t>Next 2 Slides!!!</a:t>
            </a:r>
            <a:endParaRPr lang="en-US" altLang="en-US" sz="4000" dirty="0"/>
          </a:p>
        </p:txBody>
      </p:sp>
    </p:spTree>
    <p:extLst>
      <p:ext uri="{BB962C8B-B14F-4D97-AF65-F5344CB8AC3E}">
        <p14:creationId xmlns:p14="http://schemas.microsoft.com/office/powerpoint/2010/main" val="4713633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6"/>
          <p:cNvSpPr txBox="1">
            <a:spLocks noChangeArrowheads="1"/>
          </p:cNvSpPr>
          <p:nvPr/>
        </p:nvSpPr>
        <p:spPr bwMode="auto">
          <a:xfrm>
            <a:off x="3733800" y="533400"/>
            <a:ext cx="350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spcBef>
                <a:spcPct val="50000"/>
              </a:spcBef>
            </a:pPr>
            <a:endParaRPr kumimoji="1" lang="en-US" altLang="en-US">
              <a:latin typeface="Tahoma" panose="020B0604030504040204" pitchFamily="34" charset="0"/>
            </a:endParaRPr>
          </a:p>
        </p:txBody>
      </p:sp>
      <p:sp>
        <p:nvSpPr>
          <p:cNvPr id="11" name="Bevel 10"/>
          <p:cNvSpPr/>
          <p:nvPr/>
        </p:nvSpPr>
        <p:spPr bwMode="auto">
          <a:xfrm>
            <a:off x="0" y="-76200"/>
            <a:ext cx="9144000" cy="6858000"/>
          </a:xfrm>
          <a:prstGeom prst="bevel">
            <a:avLst/>
          </a:prstGeom>
          <a:solidFill>
            <a:srgbClr val="C2E49C"/>
          </a:solidFill>
          <a:ln w="9525" cap="flat" cmpd="sng" algn="ctr">
            <a:solidFill>
              <a:schemeClr val="tx1"/>
            </a:solidFill>
            <a:prstDash val="solid"/>
            <a:round/>
            <a:headEnd type="none" w="med" len="med"/>
            <a:tailEnd type="none" w="med" len="med"/>
          </a:ln>
          <a:effectLst>
            <a:outerShdw blurRad="50800" dist="38100" dir="8100000" algn="tr" rotWithShape="0">
              <a:prstClr val="black">
                <a:alpha val="40000"/>
              </a:prstClr>
            </a:outerShdw>
          </a:effectLst>
        </p:spPr>
        <p:txBody>
          <a:bodyPr anchor="ctr"/>
          <a:lstStyle/>
          <a:p>
            <a:pPr algn="ctr">
              <a:defRPr/>
            </a:pPr>
            <a:r>
              <a:rPr lang="en-US" sz="4400" b="1" dirty="0"/>
              <a:t>100% of Referendum Fund will be used for teacher salaries and benefits! These are direct instructional costs!</a:t>
            </a:r>
          </a:p>
        </p:txBody>
      </p:sp>
    </p:spTree>
    <p:extLst>
      <p:ext uri="{BB962C8B-B14F-4D97-AF65-F5344CB8AC3E}">
        <p14:creationId xmlns:p14="http://schemas.microsoft.com/office/powerpoint/2010/main" val="2490961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10758"/>
            <a:ext cx="9154619" cy="6847242"/>
          </a:xfrm>
          <a:prstGeom prst="rect">
            <a:avLst/>
          </a:prstGeom>
        </p:spPr>
      </p:pic>
      <p:sp>
        <p:nvSpPr>
          <p:cNvPr id="26627" name="Text Box 6"/>
          <p:cNvSpPr txBox="1">
            <a:spLocks noChangeArrowheads="1"/>
          </p:cNvSpPr>
          <p:nvPr/>
        </p:nvSpPr>
        <p:spPr bwMode="auto">
          <a:xfrm>
            <a:off x="3733800" y="533400"/>
            <a:ext cx="3505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spcBef>
                <a:spcPct val="50000"/>
              </a:spcBef>
            </a:pPr>
            <a:endParaRPr kumimoji="1" lang="en-US" altLang="en-US" sz="1400" dirty="0">
              <a:latin typeface="Tahoma" panose="020B0604030504040204" pitchFamily="34" charset="0"/>
            </a:endParaRPr>
          </a:p>
        </p:txBody>
      </p:sp>
      <p:sp>
        <p:nvSpPr>
          <p:cNvPr id="26629" name="TextBox 6"/>
          <p:cNvSpPr txBox="1">
            <a:spLocks noChangeArrowheads="1"/>
          </p:cNvSpPr>
          <p:nvPr/>
        </p:nvSpPr>
        <p:spPr bwMode="auto">
          <a:xfrm>
            <a:off x="4267200" y="2133600"/>
            <a:ext cx="1905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eaLnBrk="1" hangingPunct="1"/>
            <a:r>
              <a:rPr lang="en-US" altLang="en-US" sz="2800" dirty="0" smtClean="0"/>
              <a:t>Teacher </a:t>
            </a:r>
            <a:endParaRPr lang="en-US" altLang="en-US" sz="2800" dirty="0"/>
          </a:p>
          <a:p>
            <a:pPr eaLnBrk="1" hangingPunct="1"/>
            <a:r>
              <a:rPr lang="en-US" altLang="en-US" sz="2800" dirty="0"/>
              <a:t>Salaries and Benefits</a:t>
            </a:r>
          </a:p>
        </p:txBody>
      </p:sp>
      <p:sp>
        <p:nvSpPr>
          <p:cNvPr id="11" name="TextBox 3"/>
          <p:cNvSpPr txBox="1"/>
          <p:nvPr/>
        </p:nvSpPr>
        <p:spPr>
          <a:xfrm>
            <a:off x="7543800" y="6273800"/>
            <a:ext cx="1600200" cy="584200"/>
          </a:xfrm>
          <a:prstGeom prst="rect">
            <a:avLst/>
          </a:prstGeom>
          <a:solidFill>
            <a:schemeClr val="accent1">
              <a:lumMod val="50000"/>
            </a:schemeClr>
          </a:solidFill>
        </p:spPr>
        <p:txBody>
          <a:bodyPr>
            <a:spAutoFit/>
          </a:bodyPr>
          <a:lstStyle>
            <a:defPPr>
              <a:defRPr lang="en-US"/>
            </a:defPPr>
            <a:lvl1pPr algn="l" rtl="0" fontAlgn="base">
              <a:spcBef>
                <a:spcPct val="0"/>
              </a:spcBef>
              <a:spcAft>
                <a:spcPct val="0"/>
              </a:spcAft>
              <a:defRPr sz="2400" kern="1200">
                <a:solidFill>
                  <a:schemeClr val="tx1"/>
                </a:solidFill>
                <a:latin typeface="Swis721 Th BT"/>
                <a:ea typeface="+mn-ea"/>
                <a:cs typeface="Arial" pitchFamily="34" charset="0"/>
              </a:defRPr>
            </a:lvl1pPr>
            <a:lvl2pPr marL="457200" algn="l" rtl="0" fontAlgn="base">
              <a:spcBef>
                <a:spcPct val="0"/>
              </a:spcBef>
              <a:spcAft>
                <a:spcPct val="0"/>
              </a:spcAft>
              <a:defRPr sz="2400" kern="1200">
                <a:solidFill>
                  <a:schemeClr val="tx1"/>
                </a:solidFill>
                <a:latin typeface="Swis721 Th BT"/>
                <a:ea typeface="+mn-ea"/>
                <a:cs typeface="Arial" pitchFamily="34" charset="0"/>
              </a:defRPr>
            </a:lvl2pPr>
            <a:lvl3pPr marL="914400" algn="l" rtl="0" fontAlgn="base">
              <a:spcBef>
                <a:spcPct val="0"/>
              </a:spcBef>
              <a:spcAft>
                <a:spcPct val="0"/>
              </a:spcAft>
              <a:defRPr sz="2400" kern="1200">
                <a:solidFill>
                  <a:schemeClr val="tx1"/>
                </a:solidFill>
                <a:latin typeface="Swis721 Th BT"/>
                <a:ea typeface="+mn-ea"/>
                <a:cs typeface="Arial" pitchFamily="34" charset="0"/>
              </a:defRPr>
            </a:lvl3pPr>
            <a:lvl4pPr marL="1371600" algn="l" rtl="0" fontAlgn="base">
              <a:spcBef>
                <a:spcPct val="0"/>
              </a:spcBef>
              <a:spcAft>
                <a:spcPct val="0"/>
              </a:spcAft>
              <a:defRPr sz="2400" kern="1200">
                <a:solidFill>
                  <a:schemeClr val="tx1"/>
                </a:solidFill>
                <a:latin typeface="Swis721 Th BT"/>
                <a:ea typeface="+mn-ea"/>
                <a:cs typeface="Arial" pitchFamily="34" charset="0"/>
              </a:defRPr>
            </a:lvl4pPr>
            <a:lvl5pPr marL="1828800" algn="l" rtl="0" fontAlgn="base">
              <a:spcBef>
                <a:spcPct val="0"/>
              </a:spcBef>
              <a:spcAft>
                <a:spcPct val="0"/>
              </a:spcAft>
              <a:defRPr sz="2400" kern="1200">
                <a:solidFill>
                  <a:schemeClr val="tx1"/>
                </a:solidFill>
                <a:latin typeface="Swis721 Th BT"/>
                <a:ea typeface="+mn-ea"/>
                <a:cs typeface="Arial" pitchFamily="34" charset="0"/>
              </a:defRPr>
            </a:lvl5pPr>
            <a:lvl6pPr marL="2286000" algn="l" defTabSz="914400" rtl="0" eaLnBrk="1" latinLnBrk="0" hangingPunct="1">
              <a:defRPr sz="2400" kern="1200">
                <a:solidFill>
                  <a:schemeClr val="tx1"/>
                </a:solidFill>
                <a:latin typeface="Swis721 Th BT"/>
                <a:ea typeface="+mn-ea"/>
                <a:cs typeface="Arial" pitchFamily="34" charset="0"/>
              </a:defRPr>
            </a:lvl6pPr>
            <a:lvl7pPr marL="2743200" algn="l" defTabSz="914400" rtl="0" eaLnBrk="1" latinLnBrk="0" hangingPunct="1">
              <a:defRPr sz="2400" kern="1200">
                <a:solidFill>
                  <a:schemeClr val="tx1"/>
                </a:solidFill>
                <a:latin typeface="Swis721 Th BT"/>
                <a:ea typeface="+mn-ea"/>
                <a:cs typeface="Arial" pitchFamily="34" charset="0"/>
              </a:defRPr>
            </a:lvl7pPr>
            <a:lvl8pPr marL="3200400" algn="l" defTabSz="914400" rtl="0" eaLnBrk="1" latinLnBrk="0" hangingPunct="1">
              <a:defRPr sz="2400" kern="1200">
                <a:solidFill>
                  <a:schemeClr val="tx1"/>
                </a:solidFill>
                <a:latin typeface="Swis721 Th BT"/>
                <a:ea typeface="+mn-ea"/>
                <a:cs typeface="Arial" pitchFamily="34" charset="0"/>
              </a:defRPr>
            </a:lvl8pPr>
            <a:lvl9pPr marL="3657600" algn="l" defTabSz="914400" rtl="0" eaLnBrk="1" latinLnBrk="0" hangingPunct="1">
              <a:defRPr sz="2400" kern="1200">
                <a:solidFill>
                  <a:schemeClr val="tx1"/>
                </a:solidFill>
                <a:latin typeface="Swis721 Th BT"/>
                <a:ea typeface="+mn-ea"/>
                <a:cs typeface="Arial" pitchFamily="34" charset="0"/>
              </a:defRPr>
            </a:lvl9pPr>
          </a:lstStyle>
          <a:p>
            <a:pPr algn="ctr">
              <a:defRPr/>
            </a:pPr>
            <a:r>
              <a:rPr lang="en-US" sz="1600" b="1" dirty="0" smtClean="0">
                <a:solidFill>
                  <a:schemeClr val="bg1"/>
                </a:solidFill>
              </a:rPr>
              <a:t>Proposed Expenditures</a:t>
            </a:r>
            <a:endParaRPr lang="en-US" sz="1600" b="1" dirty="0">
              <a:solidFill>
                <a:schemeClr val="bg1"/>
              </a:solidFill>
            </a:endParaRPr>
          </a:p>
        </p:txBody>
      </p:sp>
    </p:spTree>
    <p:extLst>
      <p:ext uri="{BB962C8B-B14F-4D97-AF65-F5344CB8AC3E}">
        <p14:creationId xmlns:p14="http://schemas.microsoft.com/office/powerpoint/2010/main" val="11821286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099" y="-64311"/>
            <a:ext cx="9486198" cy="6986622"/>
          </a:xfrm>
          <a:prstGeom prst="rect">
            <a:avLst/>
          </a:prstGeom>
        </p:spPr>
      </p:pic>
    </p:spTree>
    <p:extLst>
      <p:ext uri="{BB962C8B-B14F-4D97-AF65-F5344CB8AC3E}">
        <p14:creationId xmlns:p14="http://schemas.microsoft.com/office/powerpoint/2010/main" val="27348256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
            <a:ext cx="9144000" cy="6858000"/>
          </a:xfrm>
          <a:prstGeom prst="rect">
            <a:avLst/>
          </a:prstGeom>
        </p:spPr>
      </p:pic>
    </p:spTree>
    <p:extLst>
      <p:ext uri="{BB962C8B-B14F-4D97-AF65-F5344CB8AC3E}">
        <p14:creationId xmlns:p14="http://schemas.microsoft.com/office/powerpoint/2010/main" val="38262515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7799545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rot="175181">
            <a:off x="291276" y="595059"/>
            <a:ext cx="8561449" cy="6138863"/>
          </a:xfrm>
          <a:prstGeom prst="rect">
            <a:avLst/>
          </a:prstGeom>
          <a:solidFill>
            <a:srgbClr val="B0C7E2"/>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sz="3200" b="1" u="sng" dirty="0" smtClean="0">
                <a:solidFill>
                  <a:schemeClr val="tx1"/>
                </a:solidFill>
                <a:latin typeface="Arial" pitchFamily="34" charset="0"/>
                <a:cs typeface="Arial" pitchFamily="34" charset="0"/>
              </a:rPr>
              <a:t>Things to Know </a:t>
            </a:r>
          </a:p>
          <a:p>
            <a:pPr algn="ctr">
              <a:defRPr/>
            </a:pPr>
            <a:r>
              <a:rPr lang="en-US" sz="3200" b="1" u="sng" dirty="0" smtClean="0">
                <a:solidFill>
                  <a:schemeClr val="tx1"/>
                </a:solidFill>
                <a:latin typeface="Arial" pitchFamily="34" charset="0"/>
                <a:cs typeface="Arial" pitchFamily="34" charset="0"/>
              </a:rPr>
              <a:t>About Debt Service </a:t>
            </a:r>
          </a:p>
          <a:p>
            <a:pPr algn="ctr">
              <a:defRPr/>
            </a:pPr>
            <a:endParaRPr lang="en-US" sz="3200" dirty="0" smtClean="0">
              <a:solidFill>
                <a:schemeClr val="tx1"/>
              </a:solidFill>
              <a:latin typeface="Arial" pitchFamily="34" charset="0"/>
              <a:cs typeface="Arial" pitchFamily="34" charset="0"/>
            </a:endParaRPr>
          </a:p>
          <a:p>
            <a:pPr>
              <a:defRPr/>
            </a:pPr>
            <a:endParaRPr lang="en-US" sz="2400" dirty="0">
              <a:solidFill>
                <a:schemeClr val="tx1"/>
              </a:solidFill>
              <a:latin typeface="Arial" pitchFamily="34" charset="0"/>
              <a:cs typeface="Arial" pitchFamily="34" charset="0"/>
            </a:endParaRPr>
          </a:p>
          <a:p>
            <a:pPr>
              <a:buFont typeface="Arial" pitchFamily="34" charset="0"/>
              <a:buChar char="•"/>
              <a:defRPr/>
            </a:pPr>
            <a:r>
              <a:rPr lang="en-US" sz="2400" b="1" u="sng" dirty="0" smtClean="0">
                <a:solidFill>
                  <a:schemeClr val="tx1"/>
                </a:solidFill>
                <a:latin typeface="Arial" pitchFamily="34" charset="0"/>
                <a:cs typeface="Arial" pitchFamily="34" charset="0"/>
              </a:rPr>
              <a:t>$138,795,838.05 </a:t>
            </a:r>
            <a:r>
              <a:rPr lang="en-US" sz="2400" b="1" dirty="0" smtClean="0">
                <a:solidFill>
                  <a:schemeClr val="tx1"/>
                </a:solidFill>
                <a:latin typeface="Arial" pitchFamily="34" charset="0"/>
                <a:cs typeface="Arial" pitchFamily="34" charset="0"/>
              </a:rPr>
              <a:t>in principal paid off since 2005 to 6/30/2020.</a:t>
            </a:r>
          </a:p>
          <a:p>
            <a:pPr>
              <a:buFont typeface="Arial" pitchFamily="34" charset="0"/>
              <a:buChar char="•"/>
              <a:defRPr/>
            </a:pPr>
            <a:endParaRPr lang="en-US" sz="2400" b="1" dirty="0">
              <a:solidFill>
                <a:schemeClr val="tx1"/>
              </a:solidFill>
              <a:latin typeface="Arial" pitchFamily="34" charset="0"/>
              <a:cs typeface="Arial" pitchFamily="34" charset="0"/>
            </a:endParaRPr>
          </a:p>
          <a:p>
            <a:pPr>
              <a:buFont typeface="Arial" pitchFamily="34" charset="0"/>
              <a:buChar char="•"/>
              <a:defRPr/>
            </a:pPr>
            <a:r>
              <a:rPr lang="en-US" sz="2400" b="1" dirty="0" smtClean="0">
                <a:solidFill>
                  <a:schemeClr val="tx1"/>
                </a:solidFill>
                <a:latin typeface="Arial" pitchFamily="34" charset="0"/>
                <a:cs typeface="Arial" pitchFamily="34" charset="0"/>
              </a:rPr>
              <a:t>Refinancing the 2005 bond issues saved $13.1 million (</a:t>
            </a:r>
            <a:r>
              <a:rPr lang="en-US" sz="2400" b="1" dirty="0" err="1" smtClean="0">
                <a:solidFill>
                  <a:schemeClr val="tx1"/>
                </a:solidFill>
                <a:latin typeface="Arial" pitchFamily="34" charset="0"/>
                <a:cs typeface="Arial" pitchFamily="34" charset="0"/>
              </a:rPr>
              <a:t>NPV</a:t>
            </a:r>
            <a:r>
              <a:rPr lang="en-US" sz="2400" b="1" dirty="0" smtClean="0">
                <a:solidFill>
                  <a:schemeClr val="tx1"/>
                </a:solidFill>
                <a:latin typeface="Arial" pitchFamily="34" charset="0"/>
                <a:cs typeface="Arial" pitchFamily="34" charset="0"/>
              </a:rPr>
              <a:t>).</a:t>
            </a:r>
          </a:p>
          <a:p>
            <a:pPr>
              <a:buFont typeface="Arial" pitchFamily="34" charset="0"/>
              <a:buChar char="•"/>
              <a:defRPr/>
            </a:pPr>
            <a:endParaRPr lang="en-US" sz="2400" b="1" dirty="0">
              <a:solidFill>
                <a:schemeClr val="tx1"/>
              </a:solidFill>
              <a:latin typeface="Arial" pitchFamily="34" charset="0"/>
              <a:cs typeface="Arial" pitchFamily="34" charset="0"/>
            </a:endParaRPr>
          </a:p>
          <a:p>
            <a:pPr>
              <a:buFont typeface="Arial" pitchFamily="34" charset="0"/>
              <a:buChar char="•"/>
              <a:defRPr/>
            </a:pPr>
            <a:r>
              <a:rPr lang="en-US" sz="2400" b="1" dirty="0" smtClean="0">
                <a:solidFill>
                  <a:schemeClr val="tx1"/>
                </a:solidFill>
                <a:latin typeface="Arial" pitchFamily="34" charset="0"/>
                <a:cs typeface="Arial" pitchFamily="34" charset="0"/>
              </a:rPr>
              <a:t>Debt Service not expected to increase tax rates in 2021.</a:t>
            </a:r>
          </a:p>
          <a:p>
            <a:pPr>
              <a:buFont typeface="Arial" pitchFamily="34" charset="0"/>
              <a:buChar char="•"/>
              <a:defRPr/>
            </a:pPr>
            <a:endParaRPr lang="en-US" sz="2400" b="1" dirty="0" smtClean="0">
              <a:solidFill>
                <a:schemeClr val="tx1"/>
              </a:solidFill>
              <a:latin typeface="Arial" pitchFamily="34" charset="0"/>
              <a:cs typeface="Arial" pitchFamily="34" charset="0"/>
            </a:endParaRPr>
          </a:p>
          <a:p>
            <a:pPr>
              <a:buFont typeface="Arial" pitchFamily="34" charset="0"/>
              <a:buChar char="•"/>
              <a:defRPr/>
            </a:pPr>
            <a:endParaRPr lang="en-US" sz="24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414783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BS00561_"/>
          <p:cNvPicPr>
            <a:picLocks noChangeAspect="1" noChangeArrowheads="1"/>
          </p:cNvPicPr>
          <p:nvPr/>
        </p:nvPicPr>
        <p:blipFill>
          <a:blip r:embed="rId3" cstate="print">
            <a:lum bright="50000" contrast="-70000"/>
            <a:extLst>
              <a:ext uri="{28A0092B-C50C-407E-A947-70E740481C1C}">
                <a14:useLocalDpi xmlns:a14="http://schemas.microsoft.com/office/drawing/2010/main" val="0"/>
              </a:ext>
            </a:extLst>
          </a:blip>
          <a:srcRect/>
          <a:stretch>
            <a:fillRect/>
          </a:stretch>
        </p:blipFill>
        <p:spPr bwMode="auto">
          <a:xfrm>
            <a:off x="0" y="304800"/>
            <a:ext cx="9144000" cy="671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3"/>
          <p:cNvSpPr>
            <a:spLocks noGrp="1" noChangeArrowheads="1"/>
          </p:cNvSpPr>
          <p:nvPr>
            <p:ph type="ctrTitle"/>
          </p:nvPr>
        </p:nvSpPr>
        <p:spPr>
          <a:xfrm>
            <a:off x="-152400" y="2286000"/>
            <a:ext cx="8686800" cy="838200"/>
          </a:xfrm>
        </p:spPr>
        <p:txBody>
          <a:bodyPr/>
          <a:lstStyle/>
          <a:p>
            <a:pPr marL="838200" indent="-838200" eaLnBrk="1" hangingPunct="1"/>
            <a:r>
              <a:rPr lang="en-US" altLang="en-US" dirty="0" smtClean="0">
                <a:solidFill>
                  <a:schemeClr val="tx1"/>
                </a:solidFill>
                <a:latin typeface="Arial Black" panose="020B0A04020102020204" pitchFamily="34" charset="0"/>
              </a:rPr>
              <a:t>      </a:t>
            </a:r>
            <a:br>
              <a:rPr lang="en-US" altLang="en-US" dirty="0" smtClean="0">
                <a:solidFill>
                  <a:schemeClr val="tx1"/>
                </a:solidFill>
                <a:latin typeface="Arial Black" panose="020B0A04020102020204" pitchFamily="34" charset="0"/>
              </a:rPr>
            </a:br>
            <a:r>
              <a:rPr lang="en-US" altLang="en-US" dirty="0" smtClean="0">
                <a:solidFill>
                  <a:schemeClr val="tx1"/>
                </a:solidFill>
                <a:latin typeface="Arial Black" panose="020B0A04020102020204" pitchFamily="34" charset="0"/>
              </a:rPr>
              <a:t/>
            </a:r>
            <a:br>
              <a:rPr lang="en-US" altLang="en-US" dirty="0" smtClean="0">
                <a:solidFill>
                  <a:schemeClr val="tx1"/>
                </a:solidFill>
                <a:latin typeface="Arial Black" panose="020B0A04020102020204" pitchFamily="34" charset="0"/>
              </a:rPr>
            </a:br>
            <a:r>
              <a:rPr lang="en-US" altLang="en-US" dirty="0" smtClean="0">
                <a:solidFill>
                  <a:schemeClr val="tx1"/>
                </a:solidFill>
                <a:latin typeface="Arial Black" panose="020B0A04020102020204" pitchFamily="34" charset="0"/>
              </a:rPr>
              <a:t> </a:t>
            </a:r>
            <a:r>
              <a:rPr lang="en-US" altLang="en-US" sz="6000" u="sng" dirty="0" smtClean="0">
                <a:solidFill>
                  <a:schemeClr val="tx1"/>
                </a:solidFill>
                <a:latin typeface="Arial Black" panose="020B0A04020102020204" pitchFamily="34" charset="0"/>
              </a:rPr>
              <a:t>2021</a:t>
            </a:r>
            <a:br>
              <a:rPr lang="en-US" altLang="en-US" sz="6000" u="sng" dirty="0" smtClean="0">
                <a:solidFill>
                  <a:schemeClr val="tx1"/>
                </a:solidFill>
                <a:latin typeface="Arial Black" panose="020B0A04020102020204" pitchFamily="34" charset="0"/>
              </a:rPr>
            </a:br>
            <a:r>
              <a:rPr lang="en-US" altLang="en-US" sz="6000" u="sng" dirty="0" smtClean="0">
                <a:solidFill>
                  <a:schemeClr val="tx1"/>
                </a:solidFill>
                <a:latin typeface="Arial Black" panose="020B0A04020102020204" pitchFamily="34" charset="0"/>
              </a:rPr>
              <a:t> BUDGET:</a:t>
            </a:r>
            <a:r>
              <a:rPr lang="en-US" altLang="en-US" sz="6000" dirty="0" smtClean="0">
                <a:solidFill>
                  <a:schemeClr val="tx1"/>
                </a:solidFill>
                <a:latin typeface="Arial Black" panose="020B0A04020102020204" pitchFamily="34" charset="0"/>
              </a:rPr>
              <a:t/>
            </a:r>
            <a:br>
              <a:rPr lang="en-US" altLang="en-US" sz="6000" dirty="0" smtClean="0">
                <a:solidFill>
                  <a:schemeClr val="tx1"/>
                </a:solidFill>
                <a:latin typeface="Arial Black" panose="020B0A04020102020204" pitchFamily="34" charset="0"/>
              </a:rPr>
            </a:br>
            <a:r>
              <a:rPr lang="en-US" altLang="en-US" sz="6000" dirty="0" smtClean="0">
                <a:solidFill>
                  <a:schemeClr val="tx1"/>
                </a:solidFill>
                <a:latin typeface="Arial Black" panose="020B0A04020102020204" pitchFamily="34" charset="0"/>
              </a:rPr>
              <a:t> REVENUES </a:t>
            </a:r>
            <a:br>
              <a:rPr lang="en-US" altLang="en-US" sz="6000" dirty="0" smtClean="0">
                <a:solidFill>
                  <a:schemeClr val="tx1"/>
                </a:solidFill>
                <a:latin typeface="Arial Black" panose="020B0A04020102020204" pitchFamily="34" charset="0"/>
              </a:rPr>
            </a:br>
            <a:r>
              <a:rPr lang="en-US" altLang="en-US" b="1" dirty="0" smtClean="0">
                <a:latin typeface="Tahoma" panose="020B0604030504040204" pitchFamily="34" charset="0"/>
              </a:rPr>
              <a:t>How much revenue will we have? What are the sources of our revenues?</a:t>
            </a:r>
            <a:r>
              <a:rPr lang="en-US" altLang="en-US" dirty="0" smtClean="0">
                <a:latin typeface="Tahoma" panose="020B0604030504040204" pitchFamily="34" charset="0"/>
              </a:rPr>
              <a:t/>
            </a:r>
            <a:br>
              <a:rPr lang="en-US" altLang="en-US" dirty="0" smtClean="0">
                <a:latin typeface="Tahoma" panose="020B0604030504040204" pitchFamily="34" charset="0"/>
              </a:rPr>
            </a:br>
            <a:endParaRPr lang="en-US" altLang="en-US" dirty="0" smtClean="0">
              <a:latin typeface="Tahoma" panose="020B0604030504040204" pitchFamily="34" charset="0"/>
            </a:endParaRPr>
          </a:p>
        </p:txBody>
      </p:sp>
    </p:spTree>
  </p:cSld>
  <p:clrMapOvr>
    <a:masterClrMapping/>
  </p:clrMapOvr>
  <p:transition>
    <p:whee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330200"/>
            <a:ext cx="8686800" cy="1270000"/>
          </a:xfrm>
        </p:spPr>
        <p:txBody>
          <a:bodyPr>
            <a:normAutofit/>
          </a:bodyPr>
          <a:lstStyle/>
          <a:p>
            <a:r>
              <a:rPr lang="en-US" sz="5400" dirty="0" smtClean="0"/>
              <a:t>A Brief Tour of Revenues</a:t>
            </a:r>
            <a:endParaRPr lang="en-US" sz="5400" dirty="0"/>
          </a:p>
        </p:txBody>
      </p:sp>
      <p:sp>
        <p:nvSpPr>
          <p:cNvPr id="6" name="Content Placeholder 5"/>
          <p:cNvSpPr>
            <a:spLocks noGrp="1"/>
          </p:cNvSpPr>
          <p:nvPr>
            <p:ph sz="quarter" idx="4"/>
          </p:nvPr>
        </p:nvSpPr>
        <p:spPr>
          <a:xfrm>
            <a:off x="471638" y="1780674"/>
            <a:ext cx="8672361" cy="4345489"/>
          </a:xfrm>
        </p:spPr>
        <p:txBody>
          <a:bodyPr>
            <a:normAutofit fontScale="55000" lnSpcReduction="20000"/>
          </a:bodyPr>
          <a:lstStyle/>
          <a:p>
            <a:pPr>
              <a:buFont typeface="Wingdings" panose="05000000000000000000" pitchFamily="2" charset="2"/>
              <a:buChar char="q"/>
            </a:pPr>
            <a:r>
              <a:rPr lang="en-US" sz="3600" dirty="0" smtClean="0">
                <a:latin typeface="Adobe Heiti Std R" panose="020B0400000000000000" pitchFamily="34" charset="-128"/>
                <a:ea typeface="Adobe Heiti Std R" panose="020B0400000000000000" pitchFamily="34" charset="-128"/>
              </a:rPr>
              <a:t>Our main focus is on the two largest sources of revenues:</a:t>
            </a:r>
          </a:p>
          <a:p>
            <a:pPr lvl="1">
              <a:buFont typeface="Arial" panose="020B0604020202020204" pitchFamily="34" charset="0"/>
              <a:buChar char="•"/>
            </a:pPr>
            <a:r>
              <a:rPr lang="en-US" sz="3600" dirty="0" smtClean="0">
                <a:latin typeface="Adobe Heiti Std R" panose="020B0400000000000000" pitchFamily="34" charset="-128"/>
                <a:ea typeface="Adobe Heiti Std R" panose="020B0400000000000000" pitchFamily="34" charset="-128"/>
              </a:rPr>
              <a:t>Property Taxes</a:t>
            </a:r>
          </a:p>
          <a:p>
            <a:pPr lvl="1">
              <a:buFont typeface="Arial" panose="020B0604020202020204" pitchFamily="34" charset="0"/>
              <a:buChar char="•"/>
            </a:pPr>
            <a:r>
              <a:rPr lang="en-US" sz="3600" dirty="0" smtClean="0">
                <a:latin typeface="Adobe Heiti Std R" panose="020B0400000000000000" pitchFamily="34" charset="-128"/>
                <a:ea typeface="Adobe Heiti Std R" panose="020B0400000000000000" pitchFamily="34" charset="-128"/>
              </a:rPr>
              <a:t>State Support</a:t>
            </a:r>
          </a:p>
          <a:p>
            <a:pPr lvl="1">
              <a:buFont typeface="Arial" panose="020B0604020202020204" pitchFamily="34" charset="0"/>
              <a:buChar char="•"/>
            </a:pPr>
            <a:endParaRPr lang="en-US" sz="3600" dirty="0">
              <a:latin typeface="Adobe Heiti Std R" panose="020B0400000000000000" pitchFamily="34" charset="-128"/>
              <a:ea typeface="Adobe Heiti Std R" panose="020B0400000000000000" pitchFamily="34" charset="-128"/>
            </a:endParaRPr>
          </a:p>
          <a:p>
            <a:pPr>
              <a:buFont typeface="Wingdings" panose="05000000000000000000" pitchFamily="2" charset="2"/>
              <a:buChar char="q"/>
            </a:pPr>
            <a:r>
              <a:rPr lang="en-US" sz="3600" dirty="0" smtClean="0">
                <a:latin typeface="Adobe Heiti Std R" panose="020B0400000000000000" pitchFamily="34" charset="-128"/>
                <a:ea typeface="Adobe Heiti Std R" panose="020B0400000000000000" pitchFamily="34" charset="-128"/>
              </a:rPr>
              <a:t>A number of smaller, miscellaneous revenue sources are also considered in budgeting:</a:t>
            </a:r>
          </a:p>
          <a:p>
            <a:pPr lvl="1">
              <a:buFont typeface="Arial" panose="020B0604020202020204" pitchFamily="34" charset="0"/>
              <a:buChar char="•"/>
            </a:pPr>
            <a:r>
              <a:rPr lang="en-US" sz="3600" dirty="0" smtClean="0">
                <a:latin typeface="Adobe Heiti Std R" panose="020B0400000000000000" pitchFamily="34" charset="-128"/>
                <a:ea typeface="Adobe Heiti Std R" panose="020B0400000000000000" pitchFamily="34" charset="-128"/>
              </a:rPr>
              <a:t>Excise Taxes</a:t>
            </a:r>
          </a:p>
          <a:p>
            <a:pPr lvl="1">
              <a:buFont typeface="Arial" panose="020B0604020202020204" pitchFamily="34" charset="0"/>
              <a:buChar char="•"/>
            </a:pPr>
            <a:r>
              <a:rPr lang="en-US" sz="3600" dirty="0" smtClean="0">
                <a:latin typeface="Adobe Heiti Std R" panose="020B0400000000000000" pitchFamily="34" charset="-128"/>
                <a:ea typeface="Adobe Heiti Std R" panose="020B0400000000000000" pitchFamily="34" charset="-128"/>
              </a:rPr>
              <a:t>Interest Income</a:t>
            </a:r>
          </a:p>
          <a:p>
            <a:pPr lvl="1">
              <a:buFont typeface="Arial" panose="020B0604020202020204" pitchFamily="34" charset="0"/>
              <a:buChar char="•"/>
            </a:pPr>
            <a:r>
              <a:rPr lang="en-US" sz="3600" dirty="0" smtClean="0">
                <a:latin typeface="Adobe Heiti Std R" panose="020B0400000000000000" pitchFamily="34" charset="-128"/>
                <a:ea typeface="Adobe Heiti Std R" panose="020B0400000000000000" pitchFamily="34" charset="-128"/>
              </a:rPr>
              <a:t>Indirect Costs</a:t>
            </a:r>
          </a:p>
          <a:p>
            <a:pPr lvl="1">
              <a:buFont typeface="Arial" panose="020B0604020202020204" pitchFamily="34" charset="0"/>
              <a:buChar char="•"/>
            </a:pPr>
            <a:r>
              <a:rPr lang="en-US" sz="3600" dirty="0" smtClean="0">
                <a:latin typeface="Adobe Heiti Std R" panose="020B0400000000000000" pitchFamily="34" charset="-128"/>
                <a:ea typeface="Adobe Heiti Std R" panose="020B0400000000000000" pitchFamily="34" charset="-128"/>
              </a:rPr>
              <a:t>Facilities Rentals</a:t>
            </a:r>
          </a:p>
          <a:p>
            <a:pPr lvl="1">
              <a:buFont typeface="Arial" panose="020B0604020202020204" pitchFamily="34" charset="0"/>
              <a:buChar char="•"/>
            </a:pPr>
            <a:r>
              <a:rPr lang="en-US" sz="3600" dirty="0" smtClean="0">
                <a:latin typeface="Adobe Heiti Std R" panose="020B0400000000000000" pitchFamily="34" charset="-128"/>
                <a:ea typeface="Adobe Heiti Std R" panose="020B0400000000000000" pitchFamily="34" charset="-128"/>
              </a:rPr>
              <a:t>Etc.</a:t>
            </a:r>
          </a:p>
          <a:p>
            <a:pPr>
              <a:buFont typeface="Wingdings" panose="05000000000000000000" pitchFamily="2" charset="2"/>
              <a:buChar char="q"/>
            </a:pPr>
            <a:endParaRPr lang="en-US" dirty="0" smtClean="0"/>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34752881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90600"/>
          </a:xfrm>
          <a:ln>
            <a:solidFill>
              <a:schemeClr val="tx1"/>
            </a:solidFill>
          </a:ln>
        </p:spPr>
        <p:txBody>
          <a:bodyPr/>
          <a:lstStyle/>
          <a:p>
            <a:r>
              <a:rPr lang="en-US" dirty="0" smtClean="0"/>
              <a:t>The REVENUE Structure</a:t>
            </a:r>
            <a:endParaRPr lang="en-US" dirty="0"/>
          </a:p>
        </p:txBody>
      </p:sp>
      <p:sp>
        <p:nvSpPr>
          <p:cNvPr id="3" name="Text Placeholder 2"/>
          <p:cNvSpPr>
            <a:spLocks noGrp="1"/>
          </p:cNvSpPr>
          <p:nvPr>
            <p:ph type="body" idx="1"/>
          </p:nvPr>
        </p:nvSpPr>
        <p:spPr>
          <a:xfrm>
            <a:off x="457200" y="1066800"/>
            <a:ext cx="4040188" cy="1108075"/>
          </a:xfrm>
          <a:ln>
            <a:solidFill>
              <a:schemeClr val="tx1"/>
            </a:solidFill>
          </a:ln>
        </p:spPr>
        <p:txBody>
          <a:bodyPr>
            <a:noAutofit/>
          </a:bodyPr>
          <a:lstStyle/>
          <a:p>
            <a:pPr algn="ctr"/>
            <a:r>
              <a:rPr lang="en-US" sz="3800" dirty="0" smtClean="0">
                <a:solidFill>
                  <a:srgbClr val="FF0000"/>
                </a:solidFill>
              </a:rPr>
              <a:t>$</a:t>
            </a:r>
          </a:p>
          <a:p>
            <a:pPr algn="ctr"/>
            <a:r>
              <a:rPr lang="en-US" sz="2800" dirty="0" smtClean="0">
                <a:solidFill>
                  <a:srgbClr val="FF0000"/>
                </a:solidFill>
              </a:rPr>
              <a:t>State Tuition SUPPORT</a:t>
            </a:r>
            <a:endParaRPr lang="en-US" sz="2800" dirty="0">
              <a:solidFill>
                <a:srgbClr val="FF0000"/>
              </a:solidFill>
            </a:endParaRPr>
          </a:p>
        </p:txBody>
      </p:sp>
      <p:graphicFrame>
        <p:nvGraphicFramePr>
          <p:cNvPr id="13" name="Content Placeholder 12"/>
          <p:cNvGraphicFramePr>
            <a:graphicFrameLocks noGrp="1"/>
          </p:cNvGraphicFramePr>
          <p:nvPr>
            <p:ph sz="half" idx="2"/>
            <p:extLst/>
          </p:nvPr>
        </p:nvGraphicFramePr>
        <p:xfrm>
          <a:off x="1235075" y="3290888"/>
          <a:ext cx="3136900" cy="2779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p:cNvSpPr>
            <a:spLocks noGrp="1"/>
          </p:cNvSpPr>
          <p:nvPr>
            <p:ph type="body" sz="quarter" idx="3"/>
          </p:nvPr>
        </p:nvSpPr>
        <p:spPr>
          <a:xfrm>
            <a:off x="4645025" y="1066800"/>
            <a:ext cx="4041775" cy="1108075"/>
          </a:xfrm>
          <a:ln>
            <a:solidFill>
              <a:schemeClr val="tx1"/>
            </a:solidFill>
          </a:ln>
        </p:spPr>
        <p:txBody>
          <a:bodyPr>
            <a:noAutofit/>
          </a:bodyPr>
          <a:lstStyle/>
          <a:p>
            <a:pPr algn="ctr"/>
            <a:r>
              <a:rPr lang="en-US" sz="3800" dirty="0" smtClean="0">
                <a:solidFill>
                  <a:schemeClr val="tx1"/>
                </a:solidFill>
              </a:rPr>
              <a:t>$</a:t>
            </a:r>
          </a:p>
          <a:p>
            <a:pPr algn="ctr"/>
            <a:r>
              <a:rPr lang="en-US" sz="2800" dirty="0" smtClean="0">
                <a:solidFill>
                  <a:schemeClr val="tx1"/>
                </a:solidFill>
              </a:rPr>
              <a:t>Local Property Taxes</a:t>
            </a:r>
            <a:endParaRPr lang="en-US" sz="2800" dirty="0">
              <a:solidFill>
                <a:schemeClr val="tx1"/>
              </a:solidFill>
            </a:endParaRPr>
          </a:p>
        </p:txBody>
      </p:sp>
      <p:graphicFrame>
        <p:nvGraphicFramePr>
          <p:cNvPr id="12" name="Content Placeholder 11"/>
          <p:cNvGraphicFramePr>
            <a:graphicFrameLocks noGrp="1"/>
          </p:cNvGraphicFramePr>
          <p:nvPr>
            <p:ph sz="quarter" idx="4"/>
            <p:extLst>
              <p:ext uri="{D42A27DB-BD31-4B8C-83A1-F6EECF244321}">
                <p14:modId xmlns:p14="http://schemas.microsoft.com/office/powerpoint/2010/main" val="1436094595"/>
              </p:ext>
            </p:extLst>
          </p:nvPr>
        </p:nvGraphicFramePr>
        <p:xfrm>
          <a:off x="4851400" y="3111500"/>
          <a:ext cx="3927475"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Down Arrow 6"/>
          <p:cNvSpPr/>
          <p:nvPr/>
        </p:nvSpPr>
        <p:spPr>
          <a:xfrm>
            <a:off x="2286000" y="2209800"/>
            <a:ext cx="457200" cy="124829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125127" y="5524901"/>
            <a:ext cx="6554805" cy="1384995"/>
          </a:xfrm>
          <a:prstGeom prst="rect">
            <a:avLst/>
          </a:prstGeom>
          <a:solidFill>
            <a:schemeClr val="accent2">
              <a:lumMod val="40000"/>
              <a:lumOff val="6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Adobe Heiti Std R" panose="020B0400000000000000" pitchFamily="34" charset="-128"/>
                <a:ea typeface="Adobe Heiti Std R" panose="020B0400000000000000" pitchFamily="34" charset="-128"/>
                <a:cs typeface="+mn-cs"/>
              </a:rPr>
              <a:t>Interfund Transfers are now an important part of our fund accounting and budgeting processes!</a:t>
            </a:r>
            <a:endParaRPr kumimoji="0" lang="en-US" sz="2800" b="0" i="0" u="none" strike="noStrike" kern="1200" cap="none" spc="0" normalizeH="0" baseline="0" noProof="0" dirty="0">
              <a:ln>
                <a:noFill/>
              </a:ln>
              <a:solidFill>
                <a:prstClr val="black"/>
              </a:solidFill>
              <a:effectLst/>
              <a:uLnTx/>
              <a:uFillTx/>
              <a:latin typeface="Adobe Heiti Std R" panose="020B0400000000000000" pitchFamily="34" charset="-128"/>
              <a:ea typeface="Adobe Heiti Std R" panose="020B0400000000000000" pitchFamily="34" charset="-128"/>
              <a:cs typeface="+mn-cs"/>
            </a:endParaRPr>
          </a:p>
        </p:txBody>
      </p:sp>
      <p:pic>
        <p:nvPicPr>
          <p:cNvPr id="6" name="Picture 5"/>
          <p:cNvPicPr>
            <a:picLocks noChangeAspect="1"/>
          </p:cNvPicPr>
          <p:nvPr/>
        </p:nvPicPr>
        <p:blipFill>
          <a:blip r:embed="rId12"/>
          <a:stretch>
            <a:fillRect/>
          </a:stretch>
        </p:blipFill>
        <p:spPr>
          <a:xfrm>
            <a:off x="6674590" y="2176749"/>
            <a:ext cx="493819" cy="934751"/>
          </a:xfrm>
          <a:prstGeom prst="rect">
            <a:avLst/>
          </a:prstGeom>
        </p:spPr>
      </p:pic>
      <p:sp>
        <p:nvSpPr>
          <p:cNvPr id="9" name="Right Arrow 8"/>
          <p:cNvSpPr/>
          <p:nvPr/>
        </p:nvSpPr>
        <p:spPr>
          <a:xfrm>
            <a:off x="3810000" y="3657600"/>
            <a:ext cx="1905000" cy="381000"/>
          </a:xfrm>
          <a:prstGeom prst="rightArrow">
            <a:avLst>
              <a:gd name="adj1" fmla="val 44419"/>
              <a:gd name="adj2" fmla="val 50000"/>
            </a:avLst>
          </a:prstGeom>
          <a:gradFill flip="none" rotWithShape="1">
            <a:gsLst>
              <a:gs pos="0">
                <a:srgbClr val="FF0000"/>
              </a:gs>
              <a:gs pos="100000">
                <a:schemeClr val="accent1">
                  <a:lumMod val="97000"/>
                  <a:lumOff val="3000"/>
                </a:schemeClr>
              </a:gs>
              <a:gs pos="100000">
                <a:schemeClr val="accent1">
                  <a:lumMod val="60000"/>
                  <a:lumOff val="40000"/>
                </a:schemeClr>
              </a:gs>
            </a:gsLst>
            <a:lin ang="27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571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9">
                                            <p:bg/>
                                          </p:spTgt>
                                        </p:tgtEl>
                                        <p:attrNameLst>
                                          <p:attrName>style.visibility</p:attrName>
                                        </p:attrNameLst>
                                      </p:cBhvr>
                                      <p:to>
                                        <p:strVal val="visible"/>
                                      </p:to>
                                    </p:set>
                                    <p:animEffect transition="in" filter="wipe(left)">
                                      <p:cBhvr>
                                        <p:cTn id="9" dur="500"/>
                                        <p:tgtEl>
                                          <p:spTgt spid="9">
                                            <p:bg/>
                                          </p:spTgt>
                                        </p:tgtEl>
                                      </p:cBhvr>
                                    </p:animEffect>
                                  </p:childTnLst>
                                </p:cTn>
                              </p:par>
                              <p:par>
                                <p:cTn id="10" presetID="22" presetClass="entr" presetSubtype="8" fill="hold" grpId="0" nodeType="withEffect" nodePh="1">
                                  <p:stCondLst>
                                    <p:cond delay="0"/>
                                  </p:stCondLst>
                                  <p:endCondLst>
                                    <p:cond evt="begin" delay="0">
                                      <p:tn val="10"/>
                                    </p:cond>
                                  </p:end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uiExpand="1" build="allAtOnce"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7999"/>
          </a:xfrm>
          <a:prstGeom prst="rect">
            <a:avLst/>
          </a:prstGeom>
        </p:spPr>
      </p:pic>
      <p:sp>
        <p:nvSpPr>
          <p:cNvPr id="4" name="TextBox 3"/>
          <p:cNvSpPr txBox="1"/>
          <p:nvPr/>
        </p:nvSpPr>
        <p:spPr>
          <a:xfrm>
            <a:off x="7315200" y="6172200"/>
            <a:ext cx="1600200" cy="400050"/>
          </a:xfrm>
          <a:prstGeom prst="rect">
            <a:avLst/>
          </a:prstGeom>
          <a:solidFill>
            <a:schemeClr val="accent1">
              <a:lumMod val="50000"/>
            </a:schemeClr>
          </a:solidFill>
        </p:spPr>
        <p:txBody>
          <a:bodyPr>
            <a:spAutoFit/>
          </a:bodyPr>
          <a:lstStyle/>
          <a:p>
            <a:pPr algn="ctr">
              <a:defRPr/>
            </a:pPr>
            <a:r>
              <a:rPr lang="en-US" sz="2000" b="1" dirty="0">
                <a:solidFill>
                  <a:schemeClr val="bg1"/>
                </a:solidFill>
              </a:rPr>
              <a:t>REVENUES</a:t>
            </a:r>
          </a:p>
        </p:txBody>
      </p:sp>
      <p:sp>
        <p:nvSpPr>
          <p:cNvPr id="7" name="Rectangle 6"/>
          <p:cNvSpPr/>
          <p:nvPr/>
        </p:nvSpPr>
        <p:spPr bwMode="auto">
          <a:xfrm rot="10800000">
            <a:off x="1523999" y="762000"/>
            <a:ext cx="838199" cy="4572000"/>
          </a:xfrm>
          <a:prstGeom prst="rect">
            <a:avLst/>
          </a:prstGeom>
          <a:noFill/>
          <a:ln w="9525" cap="flat" cmpd="sng" algn="ctr">
            <a:noFill/>
            <a:prstDash val="solid"/>
            <a:round/>
            <a:headEnd type="none" w="med" len="med"/>
            <a:tailEnd type="none" w="med" len="med"/>
          </a:ln>
          <a:effectLst/>
        </p:spPr>
        <p:txBody>
          <a:bodyPr vert="vert" anchor="ctr"/>
          <a:lstStyle/>
          <a:p>
            <a:pPr algn="ctr">
              <a:defRPr/>
            </a:pPr>
            <a:r>
              <a:rPr lang="en-US" sz="2000" b="1" dirty="0">
                <a:latin typeface="Swis721 Th BT" pitchFamily="34" charset="0"/>
              </a:rPr>
              <a:t>State Aid</a:t>
            </a:r>
          </a:p>
        </p:txBody>
      </p:sp>
      <p:sp>
        <p:nvSpPr>
          <p:cNvPr id="9" name="Rounded Rectangle 8"/>
          <p:cNvSpPr/>
          <p:nvPr/>
        </p:nvSpPr>
        <p:spPr bwMode="auto">
          <a:xfrm>
            <a:off x="2362200" y="2743200"/>
            <a:ext cx="990599" cy="2590800"/>
          </a:xfrm>
          <a:prstGeom prst="roundRect">
            <a:avLst/>
          </a:prstGeom>
          <a:noFill/>
          <a:ln w="9525" cap="flat" cmpd="sng" algn="ctr">
            <a:noFill/>
            <a:prstDash val="solid"/>
            <a:round/>
            <a:headEnd type="none" w="med" len="med"/>
            <a:tailEnd type="none" w="med" len="med"/>
          </a:ln>
          <a:effectLst/>
        </p:spPr>
        <p:txBody>
          <a:bodyPr vert="vert270" anchor="ctr"/>
          <a:lstStyle/>
          <a:p>
            <a:pPr algn="ctr">
              <a:defRPr/>
            </a:pPr>
            <a:r>
              <a:rPr lang="en-US" sz="2000" b="1" dirty="0">
                <a:latin typeface="Swis721 Th BT" pitchFamily="34" charset="0"/>
              </a:rPr>
              <a:t>Property</a:t>
            </a:r>
            <a:r>
              <a:rPr lang="en-US" sz="2000" dirty="0">
                <a:latin typeface="Swis721 Th BT" pitchFamily="34" charset="0"/>
              </a:rPr>
              <a:t> </a:t>
            </a:r>
            <a:r>
              <a:rPr lang="en-US" sz="2000" b="1" dirty="0">
                <a:latin typeface="Swis721 Th BT" pitchFamily="34" charset="0"/>
              </a:rPr>
              <a:t>Taxes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330341"/>
            <a:ext cx="9144000" cy="36625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two major items: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Foundation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Complexity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t>
            </a: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three minor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items: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Special Education</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Career and Technical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Academic Honors Diplomas</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p:cNvSpPr txBox="1"/>
          <p:nvPr/>
        </p:nvSpPr>
        <p:spPr>
          <a:xfrm>
            <a:off x="0" y="2060407"/>
            <a:ext cx="9144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smtClean="0">
                <a:ln>
                  <a:noFill/>
                </a:ln>
                <a:solidFill>
                  <a:srgbClr val="009E47"/>
                </a:solidFill>
                <a:effectLst/>
                <a:uLnTx/>
                <a:uFillTx/>
                <a:latin typeface="Arial" panose="020B0604020202020204" pitchFamily="34" charset="0"/>
                <a:ea typeface="+mn-ea"/>
                <a:cs typeface="Arial" panose="020B0604020202020204" pitchFamily="34" charset="0"/>
              </a:rPr>
              <a:t>Five Basic Components:</a:t>
            </a:r>
            <a:endParaRPr kumimoji="0" lang="en-US" sz="32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endParaRPr>
          </a:p>
        </p:txBody>
      </p:sp>
      <p:sp>
        <p:nvSpPr>
          <p:cNvPr id="2" name="Rectangle 1"/>
          <p:cNvSpPr/>
          <p:nvPr/>
        </p:nvSpPr>
        <p:spPr>
          <a:xfrm>
            <a:off x="0" y="0"/>
            <a:ext cx="9144000" cy="1938992"/>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sng" strike="noStrike" kern="1200" cap="none" spc="0" normalizeH="0" baseline="0" noProof="0" dirty="0" smtClean="0">
                <a:ln w="12700">
                  <a:solidFill>
                    <a:srgbClr val="1F497D">
                      <a:lumMod val="75000"/>
                    </a:srgbClr>
                  </a:solidFill>
                  <a:prstDash val="solid"/>
                </a:ln>
                <a:solidFill>
                  <a:srgbClr val="F79646">
                    <a:lumMod val="75000"/>
                  </a:srgbClr>
                </a:solidFill>
                <a:effectLst>
                  <a:outerShdw dist="38100" dir="2640000" algn="bl" rotWithShape="0">
                    <a:srgbClr val="1F497D">
                      <a:lumMod val="75000"/>
                    </a:srgbClr>
                  </a:outerShdw>
                </a:effectLst>
                <a:uLnTx/>
                <a:uFillTx/>
                <a:latin typeface="Calibri"/>
                <a:ea typeface="+mn-ea"/>
                <a:cs typeface="+mn-cs"/>
              </a:rPr>
              <a:t>State Funding Formula for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sng" strike="noStrike" kern="1200" cap="none" spc="0" normalizeH="0" baseline="0" noProof="0" dirty="0" smtClean="0">
                <a:ln w="12700">
                  <a:solidFill>
                    <a:srgbClr val="1F497D">
                      <a:lumMod val="75000"/>
                    </a:srgbClr>
                  </a:solidFill>
                  <a:prstDash val="solid"/>
                </a:ln>
                <a:solidFill>
                  <a:srgbClr val="F79646">
                    <a:lumMod val="75000"/>
                  </a:srgbClr>
                </a:solidFill>
                <a:effectLst>
                  <a:outerShdw dist="38100" dir="2640000" algn="bl" rotWithShape="0">
                    <a:srgbClr val="1F497D">
                      <a:lumMod val="75000"/>
                    </a:srgbClr>
                  </a:outerShdw>
                </a:effectLst>
                <a:uLnTx/>
                <a:uFillTx/>
                <a:latin typeface="Calibri"/>
                <a:ea typeface="+mn-ea"/>
                <a:cs typeface="+mn-cs"/>
              </a:rPr>
              <a:t>Tuition Support</a:t>
            </a:r>
            <a:endParaRPr kumimoji="0" lang="en-US" sz="6000" b="1" i="0" u="sng" strike="noStrike" kern="1200" cap="none" spc="0" normalizeH="0" baseline="0" noProof="0" dirty="0">
              <a:ln w="12700">
                <a:solidFill>
                  <a:srgbClr val="1F497D">
                    <a:lumMod val="75000"/>
                  </a:srgbClr>
                </a:solidFill>
                <a:prstDash val="solid"/>
              </a:ln>
              <a:solidFill>
                <a:srgbClr val="F79646">
                  <a:lumMod val="75000"/>
                </a:srgbClr>
              </a:solidFill>
              <a:effectLst>
                <a:outerShdw dist="38100" dir="2640000" algn="bl" rotWithShape="0">
                  <a:srgbClr val="1F497D">
                    <a:lumMod val="75000"/>
                  </a:srgbClr>
                </a:outerShdw>
              </a:effectLst>
              <a:uLnTx/>
              <a:uFillTx/>
              <a:latin typeface="Calibri"/>
              <a:ea typeface="+mn-ea"/>
              <a:cs typeface="+mn-cs"/>
            </a:endParaRPr>
          </a:p>
        </p:txBody>
      </p:sp>
      <p:sp>
        <p:nvSpPr>
          <p:cNvPr id="4" name="Left Arrow Callout 3"/>
          <p:cNvSpPr/>
          <p:nvPr/>
        </p:nvSpPr>
        <p:spPr>
          <a:xfrm>
            <a:off x="4000500" y="3638550"/>
            <a:ext cx="4695825" cy="1247775"/>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white"/>
                </a:solidFill>
                <a:effectLst/>
                <a:uLnTx/>
                <a:uFillTx/>
                <a:latin typeface="Calibri"/>
                <a:ea typeface="+mn-ea"/>
                <a:cs typeface="+mn-cs"/>
              </a:rPr>
              <a:t>Approx. 90% of Total State Funding</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Left Arrow Callout 7"/>
          <p:cNvSpPr/>
          <p:nvPr/>
        </p:nvSpPr>
        <p:spPr>
          <a:xfrm>
            <a:off x="4000500" y="5343525"/>
            <a:ext cx="4695825" cy="1247775"/>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white"/>
                </a:solidFill>
                <a:effectLst/>
                <a:uLnTx/>
                <a:uFillTx/>
                <a:latin typeface="Calibri"/>
                <a:ea typeface="+mn-ea"/>
                <a:cs typeface="+mn-cs"/>
              </a:rPr>
              <a:t>Approx. 10% of Total State Funding</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ounded Rectangle 6"/>
          <p:cNvSpPr/>
          <p:nvPr/>
        </p:nvSpPr>
        <p:spPr>
          <a:xfrm>
            <a:off x="66676" y="3876675"/>
            <a:ext cx="3790950" cy="1200150"/>
          </a:xfrm>
          <a:prstGeom prst="round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p:nvSpPr>
        <p:spPr>
          <a:xfrm>
            <a:off x="66676" y="5524500"/>
            <a:ext cx="3895724" cy="1200150"/>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Flowchart: Connector 2"/>
          <p:cNvSpPr/>
          <p:nvPr/>
        </p:nvSpPr>
        <p:spPr>
          <a:xfrm>
            <a:off x="2464066" y="3696100"/>
            <a:ext cx="2107933" cy="1568919"/>
          </a:xfrm>
          <a:prstGeom prst="flowChartConnector">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alibri"/>
                <a:ea typeface="+mn-ea"/>
                <a:cs typeface="+mn-cs"/>
              </a:rPr>
              <a:t>Unrestricted</a:t>
            </a: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Flowchart: Connector 10"/>
          <p:cNvSpPr/>
          <p:nvPr/>
        </p:nvSpPr>
        <p:spPr>
          <a:xfrm>
            <a:off x="2362200" y="5372099"/>
            <a:ext cx="2209799" cy="1479489"/>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R</a:t>
            </a:r>
            <a:r>
              <a:rPr kumimoji="0" lang="en-US" sz="2000" b="0" i="0" u="none" strike="noStrike" kern="1200" cap="none" spc="0" normalizeH="0" baseline="0" noProof="0" dirty="0" smtClean="0">
                <a:ln>
                  <a:noFill/>
                </a:ln>
                <a:solidFill>
                  <a:prstClr val="white"/>
                </a:solidFill>
                <a:effectLst/>
                <a:uLnTx/>
                <a:uFillTx/>
                <a:latin typeface="Calibri"/>
                <a:ea typeface="+mn-ea"/>
                <a:cs typeface="+mn-cs"/>
              </a:rPr>
              <a:t>estricted</a:t>
            </a: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7626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wipe(left)">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wipe(left)">
                                      <p:cBhvr>
                                        <p:cTn id="26" dur="500"/>
                                        <p:tgtEl>
                                          <p:spTgt spid="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barn(inVertical)">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xEl>
                                              <p:pRg st="5" end="5"/>
                                            </p:txEl>
                                          </p:spTgt>
                                        </p:tgtEl>
                                        <p:attrNameLst>
                                          <p:attrName>style.visibility</p:attrName>
                                        </p:attrNameLst>
                                      </p:cBhvr>
                                      <p:to>
                                        <p:strVal val="visible"/>
                                      </p:to>
                                    </p:set>
                                    <p:animEffect transition="in" filter="fade">
                                      <p:cBhvr>
                                        <p:cTn id="46" dur="500"/>
                                        <p:tgtEl>
                                          <p:spTgt spid="6">
                                            <p:txEl>
                                              <p:pRg st="5" end="5"/>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Effect transition="in" filter="fade">
                                      <p:cBhvr>
                                        <p:cTn id="49" dur="500"/>
                                        <p:tgtEl>
                                          <p:spTgt spid="6">
                                            <p:txEl>
                                              <p:pRg st="6" end="6"/>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6">
                                            <p:txEl>
                                              <p:pRg st="7" end="7"/>
                                            </p:txEl>
                                          </p:spTgt>
                                        </p:tgtEl>
                                        <p:attrNameLst>
                                          <p:attrName>style.visibility</p:attrName>
                                        </p:attrNameLst>
                                      </p:cBhvr>
                                      <p:to>
                                        <p:strVal val="visible"/>
                                      </p:to>
                                    </p:set>
                                    <p:animEffect transition="in" filter="fade">
                                      <p:cBhvr>
                                        <p:cTn id="52" dur="500"/>
                                        <p:tgtEl>
                                          <p:spTgt spid="6">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1+#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grpId="0"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circle(in)">
                                      <p:cBhvr>
                                        <p:cTn id="63" dur="2000"/>
                                        <p:tgtEl>
                                          <p:spTgt spid="3"/>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16" fill="hold" grpId="0" nodeType="click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circle(in)">
                                      <p:cBhvr>
                                        <p:cTn id="6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animBg="1"/>
      <p:bldP spid="8" grpId="0" animBg="1"/>
      <p:bldP spid="7" grpId="0" animBg="1"/>
      <p:bldP spid="10" grpId="0" animBg="1"/>
      <p:bldP spid="3"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330341"/>
            <a:ext cx="9144000" cy="338554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smtClean="0">
                <a:ln>
                  <a:noFill/>
                </a:ln>
                <a:solidFill>
                  <a:prstClr val="black"/>
                </a:solidFill>
                <a:effectLst/>
                <a:uLnTx/>
                <a:uFillTx/>
                <a:latin typeface="Rockwell Extra Bold" panose="02060903040505020403" pitchFamily="18" charset="0"/>
                <a:ea typeface="+mn-ea"/>
                <a:cs typeface="+mn-cs"/>
              </a:rPr>
              <a:t>Here’s the Math for ZCS: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2021 State Foundation Amount = $5,703</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2021 State Complexity Amount = $3,675</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ZCS Percentage of Students in Poverty = 1.19%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(Students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t>
            </a: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Poverty are those in TANF</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SNAP, or Foster Care</a:t>
            </a:r>
            <a:r>
              <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smtClean="0">
                <a:ln>
                  <a:noFill/>
                </a:ln>
                <a:solidFill>
                  <a:srgbClr val="009E47"/>
                </a:solidFill>
                <a:effectLst/>
                <a:uLnTx/>
                <a:uFillTx/>
                <a:latin typeface="Arial" panose="020B0604020202020204" pitchFamily="34" charset="0"/>
                <a:ea typeface="+mn-ea"/>
                <a:cs typeface="Arial" panose="020B0604020202020204" pitchFamily="34" charset="0"/>
              </a:rPr>
              <a:t>$5,703 + ($3,675 X 1.19%) = $5,747 per pupil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p:cNvSpPr txBox="1"/>
          <p:nvPr/>
        </p:nvSpPr>
        <p:spPr>
          <a:xfrm>
            <a:off x="0" y="2117557"/>
            <a:ext cx="9144000" cy="8617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rPr>
              <a:t>State Funding Per </a:t>
            </a:r>
            <a:r>
              <a:rPr kumimoji="0" lang="en-US" sz="2500" b="1" i="0" u="sng" strike="noStrike" kern="1200" cap="none" spc="0" normalizeH="0" baseline="0" noProof="0" dirty="0" smtClean="0">
                <a:ln>
                  <a:noFill/>
                </a:ln>
                <a:solidFill>
                  <a:srgbClr val="009E47"/>
                </a:solidFill>
                <a:effectLst/>
                <a:uLnTx/>
                <a:uFillTx/>
                <a:latin typeface="Arial" panose="020B0604020202020204" pitchFamily="34" charset="0"/>
                <a:ea typeface="+mn-ea"/>
                <a:cs typeface="Arial" panose="020B0604020202020204" pitchFamily="34" charset="0"/>
              </a:rPr>
              <a:t>Pupil = State Foundation </a:t>
            </a:r>
            <a:r>
              <a:rPr kumimoji="0" lang="en-US" sz="25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rPr>
              <a:t>Amount + </a:t>
            </a:r>
            <a:endParaRPr kumimoji="0" lang="en-US" sz="2500" b="1" i="0" u="sng" strike="noStrike" kern="1200" cap="none" spc="0" normalizeH="0" baseline="0" noProof="0" dirty="0" smtClean="0">
              <a:ln>
                <a:noFill/>
              </a:ln>
              <a:solidFill>
                <a:srgbClr val="009E47"/>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sng" strike="noStrike" kern="1200" cap="none" spc="0" normalizeH="0" baseline="0" noProof="0" dirty="0" smtClean="0">
                <a:ln>
                  <a:noFill/>
                </a:ln>
                <a:solidFill>
                  <a:srgbClr val="009E47"/>
                </a:solidFill>
                <a:effectLst/>
                <a:uLnTx/>
                <a:uFillTx/>
                <a:latin typeface="Arial" panose="020B0604020202020204" pitchFamily="34" charset="0"/>
                <a:ea typeface="+mn-ea"/>
                <a:cs typeface="Arial" panose="020B0604020202020204" pitchFamily="34" charset="0"/>
              </a:rPr>
              <a:t>(State Complexity </a:t>
            </a:r>
            <a:r>
              <a:rPr kumimoji="0" lang="en-US" sz="25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rPr>
              <a:t>Amount X </a:t>
            </a:r>
            <a:r>
              <a:rPr kumimoji="0" lang="en-US" sz="2500" b="1" i="0" u="sng" strike="noStrike" kern="1200" cap="none" spc="0" normalizeH="0" baseline="0" noProof="0" dirty="0" smtClean="0">
                <a:ln>
                  <a:noFill/>
                </a:ln>
                <a:solidFill>
                  <a:srgbClr val="009E47"/>
                </a:solidFill>
                <a:effectLst/>
                <a:uLnTx/>
                <a:uFillTx/>
                <a:latin typeface="Arial" panose="020B0604020202020204" pitchFamily="34" charset="0"/>
                <a:ea typeface="+mn-ea"/>
                <a:cs typeface="Arial" panose="020B0604020202020204" pitchFamily="34" charset="0"/>
              </a:rPr>
              <a:t>Pct. </a:t>
            </a:r>
            <a:r>
              <a:rPr kumimoji="0" lang="en-US" sz="25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rPr>
              <a:t>of Students in Poverty</a:t>
            </a:r>
            <a:r>
              <a:rPr kumimoji="0" lang="en-US" sz="2500" b="1" i="0" u="sng" strike="noStrike" kern="1200" cap="none" spc="0" normalizeH="0" baseline="0" noProof="0" dirty="0" smtClean="0">
                <a:ln>
                  <a:noFill/>
                </a:ln>
                <a:solidFill>
                  <a:srgbClr val="009E47"/>
                </a:solidFill>
                <a:effectLst/>
                <a:uLnTx/>
                <a:uFillTx/>
                <a:latin typeface="Arial" panose="020B0604020202020204" pitchFamily="34" charset="0"/>
                <a:ea typeface="+mn-ea"/>
                <a:cs typeface="Arial" panose="020B0604020202020204" pitchFamily="34" charset="0"/>
              </a:rPr>
              <a:t>)</a:t>
            </a:r>
            <a:endParaRPr kumimoji="0" lang="en-US" sz="25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endParaRPr>
          </a:p>
        </p:txBody>
      </p:sp>
      <p:sp>
        <p:nvSpPr>
          <p:cNvPr id="14" name="Oval Callout 13"/>
          <p:cNvSpPr/>
          <p:nvPr/>
        </p:nvSpPr>
        <p:spPr>
          <a:xfrm>
            <a:off x="6071016" y="1828800"/>
            <a:ext cx="3072984" cy="3013024"/>
          </a:xfrm>
          <a:prstGeom prst="wedgeEllipseCallout">
            <a:avLst>
              <a:gd name="adj1" fmla="val -44522"/>
              <a:gd name="adj2" fmla="val 501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Lowest </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Pct. </a:t>
            </a:r>
            <a:r>
              <a:rPr kumimoji="0" lang="en-US" sz="28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in </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Indiana - the state </a:t>
            </a:r>
            <a:r>
              <a:rPr kumimoji="0" lang="en-US" sz="28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FY2021 average </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a:t>
            </a:r>
            <a:r>
              <a:rPr lang="en-US" sz="2800" dirty="0" smtClean="0">
                <a:solidFill>
                  <a:prstClr val="white"/>
                </a:solidFill>
                <a:latin typeface="Arial" panose="020B0604020202020204" pitchFamily="34" charset="0"/>
                <a:cs typeface="Arial" panose="020B0604020202020204" pitchFamily="34" charset="0"/>
              </a:rPr>
              <a:t>19.00</a:t>
            </a:r>
            <a:r>
              <a:rPr kumimoji="0" lang="en-US" sz="28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Rectangle 1"/>
          <p:cNvSpPr/>
          <p:nvPr/>
        </p:nvSpPr>
        <p:spPr>
          <a:xfrm>
            <a:off x="0" y="1069318"/>
            <a:ext cx="9144000" cy="1015663"/>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sng" strike="noStrike" kern="1200" cap="none" spc="0" normalizeH="0" baseline="0" noProof="0" dirty="0" smtClean="0">
                <a:ln w="12700">
                  <a:solidFill>
                    <a:srgbClr val="1F497D">
                      <a:lumMod val="75000"/>
                    </a:srgbClr>
                  </a:solidFill>
                  <a:prstDash val="solid"/>
                </a:ln>
                <a:solidFill>
                  <a:srgbClr val="F79646">
                    <a:lumMod val="75000"/>
                  </a:srgbClr>
                </a:solidFill>
                <a:effectLst>
                  <a:outerShdw dist="38100" dir="2640000" algn="bl" rotWithShape="0">
                    <a:srgbClr val="1F497D">
                      <a:lumMod val="75000"/>
                    </a:srgbClr>
                  </a:outerShdw>
                </a:effectLst>
                <a:uLnTx/>
                <a:uFillTx/>
                <a:latin typeface="Calibri"/>
                <a:ea typeface="+mn-ea"/>
                <a:cs typeface="+mn-cs"/>
              </a:rPr>
              <a:t>Basic State Funding Formula</a:t>
            </a:r>
            <a:endParaRPr kumimoji="0" lang="en-US" sz="6000" b="1" i="0" u="sng" strike="noStrike" kern="1200" cap="none" spc="0" normalizeH="0" baseline="0" noProof="0" dirty="0">
              <a:ln w="12700">
                <a:solidFill>
                  <a:srgbClr val="1F497D">
                    <a:lumMod val="75000"/>
                  </a:srgbClr>
                </a:solidFill>
                <a:prstDash val="solid"/>
              </a:ln>
              <a:solidFill>
                <a:srgbClr val="F79646">
                  <a:lumMod val="75000"/>
                </a:srgbClr>
              </a:solidFill>
              <a:effectLst>
                <a:outerShdw dist="38100" dir="2640000" algn="bl" rotWithShape="0">
                  <a:srgbClr val="1F497D">
                    <a:lumMod val="75000"/>
                  </a:srgbClr>
                </a:outerShdw>
              </a:effectLst>
              <a:uLnTx/>
              <a:uFillTx/>
              <a:latin typeface="Calibri"/>
              <a:ea typeface="+mn-ea"/>
              <a:cs typeface="+mn-cs"/>
            </a:endParaRPr>
          </a:p>
        </p:txBody>
      </p:sp>
      <p:pic>
        <p:nvPicPr>
          <p:cNvPr id="3" name="Picture 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66852" y="84864"/>
            <a:ext cx="1410296" cy="1018549"/>
          </a:xfrm>
          <a:prstGeom prst="rect">
            <a:avLst/>
          </a:prstGeom>
        </p:spPr>
      </p:pic>
      <p:sp>
        <p:nvSpPr>
          <p:cNvPr id="9" name="TextBox 8"/>
          <p:cNvSpPr txBox="1"/>
          <p:nvPr/>
        </p:nvSpPr>
        <p:spPr>
          <a:xfrm>
            <a:off x="2209800" y="5739825"/>
            <a:ext cx="2893103" cy="584775"/>
          </a:xfrm>
          <a:prstGeom prst="rect">
            <a:avLst/>
          </a:prstGeom>
          <a:solidFill>
            <a:schemeClr val="accent6">
              <a:lumMod val="40000"/>
              <a:lumOff val="6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$44</a:t>
            </a:r>
            <a:endPar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0816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left)">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left)">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1+#ppt_w/2"/>
                                          </p:val>
                                        </p:tav>
                                        <p:tav tm="100000">
                                          <p:val>
                                            <p:strVal val="#ppt_x"/>
                                          </p:val>
                                        </p:tav>
                                      </p:tavLst>
                                    </p:anim>
                                    <p:anim calcmode="lin" valueType="num">
                                      <p:cBhvr additive="base">
                                        <p:cTn id="43"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6">
                                            <p:txEl>
                                              <p:pRg st="8" end="8"/>
                                            </p:txEl>
                                          </p:spTgt>
                                        </p:tgtEl>
                                        <p:attrNameLst>
                                          <p:attrName>style.visibility</p:attrName>
                                        </p:attrNameLst>
                                      </p:cBhvr>
                                      <p:to>
                                        <p:strVal val="visible"/>
                                      </p:to>
                                    </p:set>
                                    <p:animEffect transition="in" filter="wipe(left)">
                                      <p:cBhvr>
                                        <p:cTn id="48" dur="500"/>
                                        <p:tgtEl>
                                          <p:spTgt spid="6">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4"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33600"/>
            <a:ext cx="1005623" cy="179392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7127" y="2142309"/>
            <a:ext cx="1005623" cy="1793928"/>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0201" y="4504513"/>
            <a:ext cx="1005623" cy="1793928"/>
          </a:xfrm>
          <a:prstGeom prst="rect">
            <a:avLst/>
          </a:prstGeom>
        </p:spPr>
      </p:pic>
      <p:sp>
        <p:nvSpPr>
          <p:cNvPr id="12" name="TextBox 11"/>
          <p:cNvSpPr txBox="1"/>
          <p:nvPr/>
        </p:nvSpPr>
        <p:spPr>
          <a:xfrm>
            <a:off x="2362200" y="3276600"/>
            <a:ext cx="1249680" cy="646331"/>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Arial Black" panose="020B0A04020102020204" pitchFamily="34" charset="0"/>
                <a:ea typeface="+mn-ea"/>
                <a:cs typeface="+mn-cs"/>
              </a:rPr>
              <a:t>$44</a:t>
            </a:r>
            <a:endParaRPr kumimoji="0" lang="en-US" sz="36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13" name="TextBox 12"/>
          <p:cNvSpPr txBox="1"/>
          <p:nvPr/>
        </p:nvSpPr>
        <p:spPr>
          <a:xfrm>
            <a:off x="4160520" y="3273552"/>
            <a:ext cx="1249680" cy="646331"/>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Arial Black" panose="020B0A04020102020204" pitchFamily="34" charset="0"/>
                <a:ea typeface="+mn-ea"/>
                <a:cs typeface="+mn-cs"/>
              </a:rPr>
              <a:t>$87</a:t>
            </a:r>
            <a:endParaRPr kumimoji="0" lang="en-US" sz="36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14" name="TextBox 13"/>
          <p:cNvSpPr txBox="1"/>
          <p:nvPr/>
        </p:nvSpPr>
        <p:spPr>
          <a:xfrm rot="10800000" flipV="1">
            <a:off x="2359152" y="5638800"/>
            <a:ext cx="1450848" cy="646331"/>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Arial Black" panose="020B0A04020102020204" pitchFamily="34" charset="0"/>
                <a:ea typeface="+mn-ea"/>
                <a:cs typeface="+mn-cs"/>
              </a:rPr>
              <a:t>$832</a:t>
            </a:r>
            <a:endParaRPr kumimoji="0" lang="en-US" sz="36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3152599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noGrp="1"/>
          </p:cNvGraphicFramePr>
          <p:nvPr>
            <p:extLst>
              <p:ext uri="{D42A27DB-BD31-4B8C-83A1-F6EECF244321}">
                <p14:modId xmlns:p14="http://schemas.microsoft.com/office/powerpoint/2010/main" val="677907839"/>
              </p:ext>
            </p:extLst>
          </p:nvPr>
        </p:nvGraphicFramePr>
        <p:xfrm>
          <a:off x="0" y="76200"/>
          <a:ext cx="9144000" cy="6781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Diagram 1"/>
          <p:cNvGraphicFramePr/>
          <p:nvPr>
            <p:extLst>
              <p:ext uri="{D42A27DB-BD31-4B8C-83A1-F6EECF244321}">
                <p14:modId xmlns:p14="http://schemas.microsoft.com/office/powerpoint/2010/main" val="4174434679"/>
              </p:ext>
            </p:extLst>
          </p:nvPr>
        </p:nvGraphicFramePr>
        <p:xfrm>
          <a:off x="1524000" y="1295400"/>
          <a:ext cx="7467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p:cNvSpPr/>
          <p:nvPr/>
        </p:nvSpPr>
        <p:spPr bwMode="auto">
          <a:xfrm>
            <a:off x="2209800" y="1600200"/>
            <a:ext cx="4191000" cy="3962400"/>
          </a:xfrm>
          <a:prstGeom prst="ellipse">
            <a:avLst/>
          </a:prstGeom>
          <a:solidFill>
            <a:srgbClr val="D7FFA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heavy" strike="noStrike" cap="all" normalizeH="0" dirty="0" smtClean="0">
                <a:ln>
                  <a:noFill/>
                </a:ln>
                <a:solidFill>
                  <a:schemeClr val="tx1"/>
                </a:solidFill>
                <a:effectLst/>
                <a:latin typeface="Swis721 Th BT" pitchFamily="34" charset="0"/>
              </a:rPr>
              <a:t>The Gap!</a:t>
            </a:r>
          </a:p>
          <a:p>
            <a:pPr marL="0" marR="0" indent="0" algn="ctr" defTabSz="914400" rtl="0" eaLnBrk="1" fontAlgn="base" latinLnBrk="0" hangingPunct="1">
              <a:lnSpc>
                <a:spcPct val="100000"/>
              </a:lnSpc>
              <a:spcBef>
                <a:spcPct val="0"/>
              </a:spcBef>
              <a:spcAft>
                <a:spcPct val="0"/>
              </a:spcAft>
              <a:buClrTx/>
              <a:buSzTx/>
              <a:buFontTx/>
              <a:buNone/>
              <a:tabLst/>
            </a:pPr>
            <a:r>
              <a:rPr lang="en-US" sz="2400" b="1" dirty="0" smtClean="0">
                <a:latin typeface="Swis721 Th BT" pitchFamily="34" charset="0"/>
              </a:rPr>
              <a:t>In 2021 </a:t>
            </a:r>
            <a:r>
              <a:rPr lang="en-US" sz="2400" b="1" dirty="0">
                <a:latin typeface="Swis721 Th BT" pitchFamily="34" charset="0"/>
              </a:rPr>
              <a:t>the</a:t>
            </a:r>
          </a:p>
          <a:p>
            <a:pPr marL="0" marR="0" indent="0" algn="ctr" defTabSz="914400" rtl="0" eaLnBrk="1" fontAlgn="base" latinLnBrk="0" hangingPunct="1">
              <a:lnSpc>
                <a:spcPct val="100000"/>
              </a:lnSpc>
              <a:spcBef>
                <a:spcPct val="0"/>
              </a:spcBef>
              <a:spcAft>
                <a:spcPct val="0"/>
              </a:spcAft>
              <a:buClrTx/>
              <a:buSzTx/>
              <a:buFontTx/>
              <a:buNone/>
              <a:tabLst/>
            </a:pPr>
            <a:r>
              <a:rPr lang="en-US" sz="2400" b="1" dirty="0">
                <a:latin typeface="Swis721 Th BT" pitchFamily="34" charset="0"/>
              </a:rPr>
              <a:t>difference </a:t>
            </a:r>
            <a:r>
              <a:rPr lang="en-US" sz="2400" b="1" dirty="0" smtClean="0">
                <a:latin typeface="Swis721 Th BT" pitchFamily="34" charset="0"/>
              </a:rPr>
              <a:t>will be </a:t>
            </a:r>
            <a:r>
              <a:rPr lang="en-US" sz="2400" b="1" dirty="0">
                <a:latin typeface="Swis721 Th BT" pitchFamily="34" charset="0"/>
              </a:rPr>
              <a:t>$</a:t>
            </a:r>
            <a:r>
              <a:rPr lang="en-US" sz="2400" b="1" dirty="0" smtClean="0">
                <a:latin typeface="Swis721 Th BT" pitchFamily="34" charset="0"/>
              </a:rPr>
              <a:t>2,044 </a:t>
            </a:r>
            <a:r>
              <a:rPr lang="en-US" sz="2400" b="1" dirty="0">
                <a:latin typeface="Swis721 Th BT" pitchFamily="34" charset="0"/>
              </a:rPr>
              <a:t>per pupil.</a:t>
            </a:r>
          </a:p>
          <a:p>
            <a:pPr marL="0" marR="0" indent="0" algn="ctr" defTabSz="914400" rtl="0" eaLnBrk="1" fontAlgn="base" latinLnBrk="0" hangingPunct="1">
              <a:lnSpc>
                <a:spcPct val="100000"/>
              </a:lnSpc>
              <a:spcBef>
                <a:spcPct val="0"/>
              </a:spcBef>
              <a:spcAft>
                <a:spcPct val="0"/>
              </a:spcAft>
              <a:buClrTx/>
              <a:buSzTx/>
              <a:buFontTx/>
              <a:buNone/>
              <a:tabLst/>
            </a:pPr>
            <a:r>
              <a:rPr lang="en-US" sz="2400" b="1" dirty="0">
                <a:latin typeface="Swis721 Th BT" pitchFamily="34" charset="0"/>
              </a:rPr>
              <a:t>This will be </a:t>
            </a:r>
            <a:r>
              <a:rPr lang="en-US" sz="2400" b="1" dirty="0" smtClean="0">
                <a:latin typeface="Swis721 Th BT" pitchFamily="34" charset="0"/>
              </a:rPr>
              <a:t>approx. $15 </a:t>
            </a:r>
            <a:r>
              <a:rPr lang="en-US" sz="2400" b="1" dirty="0">
                <a:latin typeface="Swis721 Th BT" pitchFamily="34" charset="0"/>
              </a:rPr>
              <a:t>million for our </a:t>
            </a:r>
            <a:r>
              <a:rPr lang="en-US" sz="2400" b="1" dirty="0" smtClean="0">
                <a:latin typeface="Swis721 Th BT" pitchFamily="34" charset="0"/>
              </a:rPr>
              <a:t>entire </a:t>
            </a:r>
            <a:r>
              <a:rPr lang="en-US" sz="2400" b="1" dirty="0">
                <a:latin typeface="Swis721 Th BT" pitchFamily="34" charset="0"/>
              </a:rPr>
              <a:t>enrollment.</a:t>
            </a:r>
          </a:p>
        </p:txBody>
      </p:sp>
      <p:sp>
        <p:nvSpPr>
          <p:cNvPr id="5" name="Right Arrow 4"/>
          <p:cNvSpPr/>
          <p:nvPr/>
        </p:nvSpPr>
        <p:spPr bwMode="auto">
          <a:xfrm rot="20533950">
            <a:off x="5891876" y="2305995"/>
            <a:ext cx="1578849" cy="762000"/>
          </a:xfrm>
          <a:prstGeom prst="rightArrow">
            <a:avLst/>
          </a:prstGeom>
          <a:solidFill>
            <a:srgbClr val="D7FFA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Swis721 Th BT" pitchFamily="34" charset="0"/>
            </a:endParaRPr>
          </a:p>
        </p:txBody>
      </p:sp>
      <p:sp>
        <p:nvSpPr>
          <p:cNvPr id="7" name="Right Arrow 6"/>
          <p:cNvSpPr/>
          <p:nvPr/>
        </p:nvSpPr>
        <p:spPr bwMode="auto">
          <a:xfrm rot="902363">
            <a:off x="5907542" y="3795038"/>
            <a:ext cx="1487450" cy="762000"/>
          </a:xfrm>
          <a:prstGeom prst="rightArrow">
            <a:avLst>
              <a:gd name="adj1" fmla="val 49006"/>
              <a:gd name="adj2" fmla="val 50000"/>
            </a:avLst>
          </a:prstGeom>
          <a:solidFill>
            <a:srgbClr val="D7FFA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Swis721 Th BT" pitchFamily="34" charset="0"/>
            </a:endParaRPr>
          </a:p>
        </p:txBody>
      </p:sp>
    </p:spTree>
    <p:extLst>
      <p:ext uri="{BB962C8B-B14F-4D97-AF65-F5344CB8AC3E}">
        <p14:creationId xmlns:p14="http://schemas.microsoft.com/office/powerpoint/2010/main" val="20161510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1639191832"/>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ext uri="{D42A27DB-BD31-4B8C-83A1-F6EECF244321}">
                <p14:modId xmlns:p14="http://schemas.microsoft.com/office/powerpoint/2010/main" val="1699534280"/>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13820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532578734"/>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2" name="Left-Right Arrow Callout 1"/>
          <p:cNvSpPr/>
          <p:nvPr/>
        </p:nvSpPr>
        <p:spPr bwMode="auto">
          <a:xfrm rot="1515517">
            <a:off x="1421338" y="2464327"/>
            <a:ext cx="7582906" cy="1676400"/>
          </a:xfrm>
          <a:prstGeom prst="leftRightArrowCallout">
            <a:avLst>
              <a:gd name="adj1" fmla="val 17229"/>
              <a:gd name="adj2" fmla="val 19105"/>
              <a:gd name="adj3" fmla="val 23350"/>
              <a:gd name="adj4" fmla="val 48123"/>
            </a:avLst>
          </a:prstGeom>
          <a:solidFill>
            <a:srgbClr val="D7FFA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Swis721 Th BT" pitchFamily="34" charset="0"/>
              </a:rPr>
              <a:t>In 2021 we’ll have </a:t>
            </a:r>
            <a:r>
              <a:rPr lang="en-US" sz="2400" dirty="0" smtClean="0">
                <a:latin typeface="Swis721 Th BT" pitchFamily="34" charset="0"/>
              </a:rPr>
              <a:t>81</a:t>
            </a:r>
            <a:r>
              <a:rPr kumimoji="0" lang="en-US" sz="2400" b="0" i="0" u="none" strike="noStrike" cap="none" normalizeH="0" baseline="0" dirty="0" smtClean="0">
                <a:ln>
                  <a:noFill/>
                </a:ln>
                <a:solidFill>
                  <a:schemeClr val="tx1"/>
                </a:solidFill>
                <a:effectLst/>
                <a:latin typeface="Swis721 Th BT" pitchFamily="34" charset="0"/>
              </a:rPr>
              <a:t>% of the buying power we had in 2008!</a:t>
            </a:r>
          </a:p>
        </p:txBody>
      </p:sp>
    </p:spTree>
    <p:extLst>
      <p:ext uri="{BB962C8B-B14F-4D97-AF65-F5344CB8AC3E}">
        <p14:creationId xmlns:p14="http://schemas.microsoft.com/office/powerpoint/2010/main" val="277405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858000"/>
          </a:xfrm>
          <a:prstGeom prst="rect">
            <a:avLst/>
          </a:prstGeom>
          <a:solidFill>
            <a:srgbClr val="FFE1FF"/>
          </a:solidFill>
        </p:spPr>
      </p:pic>
      <p:graphicFrame>
        <p:nvGraphicFramePr>
          <p:cNvPr id="2" name="Diagram 1"/>
          <p:cNvGraphicFramePr/>
          <p:nvPr>
            <p:extLst>
              <p:ext uri="{D42A27DB-BD31-4B8C-83A1-F6EECF244321}">
                <p14:modId xmlns:p14="http://schemas.microsoft.com/office/powerpoint/2010/main" val="667089715"/>
              </p:ext>
            </p:extLst>
          </p:nvPr>
        </p:nvGraphicFramePr>
        <p:xfrm>
          <a:off x="457200" y="4648200"/>
          <a:ext cx="8229600" cy="210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12857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j00891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4267200"/>
            <a:ext cx="395922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3"/>
          <p:cNvSpPr>
            <a:spLocks noGrp="1" noChangeArrowheads="1"/>
          </p:cNvSpPr>
          <p:nvPr>
            <p:ph type="ctrTitle"/>
          </p:nvPr>
        </p:nvSpPr>
        <p:spPr>
          <a:xfrm>
            <a:off x="0" y="609600"/>
            <a:ext cx="8686800" cy="838200"/>
          </a:xfrm>
        </p:spPr>
        <p:txBody>
          <a:bodyPr/>
          <a:lstStyle/>
          <a:p>
            <a:pPr eaLnBrk="1" hangingPunct="1"/>
            <a:r>
              <a:rPr lang="en-US" altLang="en-US" dirty="0" smtClean="0">
                <a:solidFill>
                  <a:schemeClr val="tx1"/>
                </a:solidFill>
                <a:latin typeface="Arial Black" panose="020B0A04020102020204" pitchFamily="34" charset="0"/>
              </a:rPr>
              <a:t>      </a:t>
            </a:r>
            <a:br>
              <a:rPr lang="en-US" altLang="en-US" dirty="0" smtClean="0">
                <a:solidFill>
                  <a:schemeClr val="tx1"/>
                </a:solidFill>
                <a:latin typeface="Arial Black" panose="020B0A04020102020204" pitchFamily="34" charset="0"/>
              </a:rPr>
            </a:br>
            <a:r>
              <a:rPr lang="en-US" altLang="en-US" dirty="0" smtClean="0">
                <a:solidFill>
                  <a:schemeClr val="tx1"/>
                </a:solidFill>
                <a:latin typeface="Arial Black" panose="020B0A04020102020204" pitchFamily="34" charset="0"/>
              </a:rPr>
              <a:t/>
            </a:r>
            <a:br>
              <a:rPr lang="en-US" altLang="en-US" dirty="0" smtClean="0">
                <a:solidFill>
                  <a:schemeClr val="tx1"/>
                </a:solidFill>
                <a:latin typeface="Arial Black" panose="020B0A04020102020204" pitchFamily="34" charset="0"/>
              </a:rPr>
            </a:br>
            <a:r>
              <a:rPr lang="en-US" altLang="en-US" dirty="0" smtClean="0">
                <a:solidFill>
                  <a:schemeClr val="tx1"/>
                </a:solidFill>
                <a:latin typeface="Arial Black" panose="020B0A04020102020204" pitchFamily="34" charset="0"/>
              </a:rPr>
              <a:t>      </a:t>
            </a:r>
            <a:r>
              <a:rPr lang="en-US" altLang="en-US" sz="6000" u="sng" dirty="0" smtClean="0">
                <a:solidFill>
                  <a:schemeClr val="tx1"/>
                </a:solidFill>
                <a:latin typeface="Arial Black" panose="020B0A04020102020204" pitchFamily="34" charset="0"/>
              </a:rPr>
              <a:t>2021 BUDGET:</a:t>
            </a:r>
            <a:r>
              <a:rPr lang="en-US" altLang="en-US" sz="6000" dirty="0" smtClean="0">
                <a:solidFill>
                  <a:schemeClr val="tx1"/>
                </a:solidFill>
                <a:latin typeface="Arial Black" panose="020B0A04020102020204" pitchFamily="34" charset="0"/>
              </a:rPr>
              <a:t/>
            </a:r>
            <a:br>
              <a:rPr lang="en-US" altLang="en-US" sz="6000" dirty="0" smtClean="0">
                <a:solidFill>
                  <a:schemeClr val="tx1"/>
                </a:solidFill>
                <a:latin typeface="Arial Black" panose="020B0A04020102020204" pitchFamily="34" charset="0"/>
              </a:rPr>
            </a:br>
            <a:r>
              <a:rPr lang="en-US" altLang="en-US" sz="6000" dirty="0" smtClean="0">
                <a:solidFill>
                  <a:schemeClr val="tx1"/>
                </a:solidFill>
                <a:latin typeface="Arial Black" panose="020B0A04020102020204" pitchFamily="34" charset="0"/>
              </a:rPr>
              <a:t>  CASH FLOWS AND</a:t>
            </a:r>
            <a:br>
              <a:rPr lang="en-US" altLang="en-US" sz="6000" dirty="0" smtClean="0">
                <a:solidFill>
                  <a:schemeClr val="tx1"/>
                </a:solidFill>
                <a:latin typeface="Arial Black" panose="020B0A04020102020204" pitchFamily="34" charset="0"/>
              </a:rPr>
            </a:br>
            <a:r>
              <a:rPr lang="en-US" altLang="en-US" sz="6000" dirty="0" smtClean="0">
                <a:solidFill>
                  <a:schemeClr val="tx1"/>
                </a:solidFill>
                <a:latin typeface="Arial Black" panose="020B0A04020102020204" pitchFamily="34" charset="0"/>
              </a:rPr>
              <a:t>   CASH BALANCES</a:t>
            </a:r>
          </a:p>
        </p:txBody>
      </p:sp>
      <p:sp>
        <p:nvSpPr>
          <p:cNvPr id="32772" name="Rectangle 4"/>
          <p:cNvSpPr>
            <a:spLocks noChangeArrowheads="1"/>
          </p:cNvSpPr>
          <p:nvPr/>
        </p:nvSpPr>
        <p:spPr bwMode="auto">
          <a:xfrm>
            <a:off x="0" y="32766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nchor="ctr" anchorCtr="1">
            <a:spAutoFit/>
          </a:bodyPr>
          <a:lstStyle>
            <a:lvl1pPr marL="457200" indent="-457200"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spcBef>
                <a:spcPct val="20000"/>
              </a:spcBef>
              <a:buClr>
                <a:srgbClr val="2533E5"/>
              </a:buClr>
              <a:buFont typeface="Monotype Sorts"/>
              <a:buNone/>
            </a:pPr>
            <a:r>
              <a:rPr kumimoji="1" lang="en-US" altLang="en-US" sz="4400">
                <a:solidFill>
                  <a:schemeClr val="tx2"/>
                </a:solidFill>
                <a:latin typeface="Tahoma" panose="020B0604030504040204" pitchFamily="34" charset="0"/>
              </a:rPr>
              <a:t>Will our budget be balanced?</a:t>
            </a:r>
          </a:p>
        </p:txBody>
      </p:sp>
      <p:sp>
        <p:nvSpPr>
          <p:cNvPr id="7" name="Folded Corner 6"/>
          <p:cNvSpPr>
            <a:spLocks noChangeArrowheads="1"/>
          </p:cNvSpPr>
          <p:nvPr/>
        </p:nvSpPr>
        <p:spPr bwMode="auto">
          <a:xfrm rot="355988">
            <a:off x="5041900" y="4443413"/>
            <a:ext cx="3505200" cy="1909762"/>
          </a:xfrm>
          <a:prstGeom prst="foldedCorner">
            <a:avLst>
              <a:gd name="adj" fmla="val 16667"/>
            </a:avLst>
          </a:prstGeom>
          <a:solidFill>
            <a:srgbClr val="FFFF99"/>
          </a:solidFill>
          <a:ln w="9525" algn="ctr">
            <a:solidFill>
              <a:schemeClr val="tx1"/>
            </a:solidFill>
            <a:round/>
            <a:headEnd/>
            <a:tailEnd/>
          </a:ln>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7200" b="1"/>
              <a:t>YES</a:t>
            </a:r>
          </a:p>
        </p:txBody>
      </p:sp>
      <p:sp>
        <p:nvSpPr>
          <p:cNvPr id="6" name="Oval 5"/>
          <p:cNvSpPr>
            <a:spLocks noChangeArrowheads="1"/>
          </p:cNvSpPr>
          <p:nvPr/>
        </p:nvSpPr>
        <p:spPr bwMode="auto">
          <a:xfrm rot="290640">
            <a:off x="7694613" y="4754563"/>
            <a:ext cx="538162" cy="917575"/>
          </a:xfrm>
          <a:prstGeom prst="ellipse">
            <a:avLst/>
          </a:prstGeom>
          <a:solidFill>
            <a:srgbClr val="FFFF99">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8000" dirty="0" smtClean="0"/>
              <a:t>*</a:t>
            </a:r>
            <a:endParaRPr lang="en-US" altLang="en-US" sz="8000" dirty="0"/>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80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629400"/>
          </a:xfrm>
          <a:prstGeom prst="rect">
            <a:avLst/>
          </a:prstGeom>
        </p:spPr>
      </p:pic>
    </p:spTree>
    <p:extLst>
      <p:ext uri="{BB962C8B-B14F-4D97-AF65-F5344CB8AC3E}">
        <p14:creationId xmlns:p14="http://schemas.microsoft.com/office/powerpoint/2010/main" val="37620335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152400"/>
            <a:ext cx="9144000" cy="2438400"/>
          </a:xfrm>
          <a:prstGeom prst="rect">
            <a:avLst/>
          </a:prstGeom>
        </p:spPr>
      </p:pic>
      <p:pic>
        <p:nvPicPr>
          <p:cNvPr id="5" name="Picture 4"/>
          <p:cNvPicPr>
            <a:picLocks noChangeAspect="1"/>
          </p:cNvPicPr>
          <p:nvPr/>
        </p:nvPicPr>
        <p:blipFill>
          <a:blip r:embed="rId4"/>
          <a:stretch>
            <a:fillRect/>
          </a:stretch>
        </p:blipFill>
        <p:spPr>
          <a:xfrm>
            <a:off x="0" y="2438400"/>
            <a:ext cx="9144000" cy="4419600"/>
          </a:xfrm>
          <a:prstGeom prst="rect">
            <a:avLst/>
          </a:prstGeom>
        </p:spPr>
      </p:pic>
    </p:spTree>
    <p:extLst>
      <p:ext uri="{BB962C8B-B14F-4D97-AF65-F5344CB8AC3E}">
        <p14:creationId xmlns:p14="http://schemas.microsoft.com/office/powerpoint/2010/main" val="33629815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7"/>
          <p:cNvGraphicFramePr>
            <a:graphicFrameLocks/>
          </p:cNvGraphicFramePr>
          <p:nvPr>
            <p:extLst>
              <p:ext uri="{D42A27DB-BD31-4B8C-83A1-F6EECF244321}">
                <p14:modId xmlns:p14="http://schemas.microsoft.com/office/powerpoint/2010/main" val="3026352331"/>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2218" name="Slide" r:id="rId3" imgW="3808316" imgH="2856143" progId="PowerPoint.Slide.8">
                  <p:embed/>
                </p:oleObj>
              </mc:Choice>
              <mc:Fallback>
                <p:oleObj name="Slide" r:id="rId3" imgW="3808316" imgH="2856143" progId="PowerPoint.Slide.8">
                  <p:embed/>
                  <p:pic>
                    <p:nvPicPr>
                      <p:cNvPr id="0" name=""/>
                      <p:cNvPicPr>
                        <a:picLocks noChangeArrowheads="1"/>
                      </p:cNvPicPr>
                      <p:nvPr/>
                    </p:nvPicPr>
                    <p:blipFill>
                      <a:blip r:embed="rId4"/>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rot="10800000">
            <a:off x="-189661" y="685800"/>
            <a:ext cx="9523322" cy="5845628"/>
          </a:xfrm>
          <a:prstGeom prst="rect">
            <a:avLst/>
          </a:prstGeom>
        </p:spPr>
      </p:pic>
      <p:sp>
        <p:nvSpPr>
          <p:cNvPr id="7" name="Shape 2">
            <a:extLst>
              <a:ext uri="{FF2B5EF4-FFF2-40B4-BE49-F238E27FC236}">
                <a16:creationId xmlns:a16="http://schemas.microsoft.com/office/drawing/2014/main" id="{91C51712-D98C-4F3E-8F90-D6757CFF5910}"/>
              </a:ext>
            </a:extLst>
          </p:cNvPr>
          <p:cNvSpPr txBox="1">
            <a:spLocks/>
          </p:cNvSpPr>
          <p:nvPr/>
        </p:nvSpPr>
        <p:spPr>
          <a:xfrm>
            <a:off x="-14068" y="0"/>
            <a:ext cx="9144000" cy="1838403"/>
          </a:xfrm>
          <a:prstGeom prst="rect">
            <a:avLst/>
          </a:prstGeom>
          <a:ln w="12700">
            <a:miter lim="400000"/>
          </a:ln>
          <a:extLst>
            <a:ext uri="{C572A759-6A51-4108-AA02-DFA0A04FC94B}">
              <ma14:wrappingTextBoxFlag xmlns="" xmlns:ma14="http://schemas.microsoft.com/office/mac/drawingml/2011/main" val="1"/>
            </a:ext>
          </a:extLst>
        </p:spPr>
        <p:txBody>
          <a:bodyPr lIns="48767" tIns="48767" rIns="48767" bIns="48767"/>
          <a:lstStyle>
            <a:lvl1pPr marL="0" marR="0" indent="0" algn="l" defTabSz="309536" rtl="0" latinLnBrk="0">
              <a:lnSpc>
                <a:spcPct val="100000"/>
              </a:lnSpc>
              <a:spcBef>
                <a:spcPts val="0"/>
              </a:spcBef>
              <a:spcAft>
                <a:spcPts val="0"/>
              </a:spcAft>
              <a:buClrTx/>
              <a:buSzTx/>
              <a:buFontTx/>
              <a:buNone/>
              <a:tabLst/>
              <a:defRPr sz="2305" b="1" i="0" u="none" strike="noStrike" cap="none" spc="0" baseline="0">
                <a:ln>
                  <a:noFill/>
                </a:ln>
                <a:solidFill>
                  <a:srgbClr val="575C5C"/>
                </a:solidFill>
                <a:uFillTx/>
                <a:latin typeface="Arial"/>
                <a:ea typeface="Arial"/>
                <a:cs typeface="Arial"/>
                <a:sym typeface="Helvetica"/>
              </a:defRPr>
            </a:lvl1pPr>
            <a:lvl2pPr marL="0" marR="0" indent="85717" algn="l" defTabSz="309536" rtl="0" latinLnBrk="0">
              <a:lnSpc>
                <a:spcPct val="100000"/>
              </a:lnSpc>
              <a:spcBef>
                <a:spcPts val="0"/>
              </a:spcBef>
              <a:spcAft>
                <a:spcPts val="0"/>
              </a:spcAft>
              <a:buClrTx/>
              <a:buSzTx/>
              <a:buFontTx/>
              <a:buNone/>
              <a:tabLst/>
              <a:defRPr sz="2305" b="1" i="0" u="none" strike="noStrike" cap="none" spc="0" baseline="0">
                <a:ln>
                  <a:noFill/>
                </a:ln>
                <a:solidFill>
                  <a:srgbClr val="000000"/>
                </a:solidFill>
                <a:uFillTx/>
                <a:latin typeface="+mn-lt"/>
                <a:ea typeface="+mn-ea"/>
                <a:cs typeface="+mn-cs"/>
                <a:sym typeface="Helvetica"/>
              </a:defRPr>
            </a:lvl2pPr>
            <a:lvl3pPr marL="0" marR="0" indent="171435" algn="l" defTabSz="309536" rtl="0" latinLnBrk="0">
              <a:lnSpc>
                <a:spcPct val="100000"/>
              </a:lnSpc>
              <a:spcBef>
                <a:spcPts val="0"/>
              </a:spcBef>
              <a:spcAft>
                <a:spcPts val="0"/>
              </a:spcAft>
              <a:buClrTx/>
              <a:buSzTx/>
              <a:buFontTx/>
              <a:buNone/>
              <a:tabLst/>
              <a:defRPr sz="2305" b="1" i="0" u="none" strike="noStrike" cap="none" spc="0" baseline="0">
                <a:ln>
                  <a:noFill/>
                </a:ln>
                <a:solidFill>
                  <a:srgbClr val="000000"/>
                </a:solidFill>
                <a:uFillTx/>
                <a:latin typeface="+mn-lt"/>
                <a:ea typeface="+mn-ea"/>
                <a:cs typeface="+mn-cs"/>
                <a:sym typeface="Helvetica"/>
              </a:defRPr>
            </a:lvl3pPr>
            <a:lvl4pPr marL="0" marR="0" indent="257152" algn="l" defTabSz="309536" rtl="0" latinLnBrk="0">
              <a:lnSpc>
                <a:spcPct val="100000"/>
              </a:lnSpc>
              <a:spcBef>
                <a:spcPts val="0"/>
              </a:spcBef>
              <a:spcAft>
                <a:spcPts val="0"/>
              </a:spcAft>
              <a:buClrTx/>
              <a:buSzTx/>
              <a:buFontTx/>
              <a:buNone/>
              <a:tabLst/>
              <a:defRPr sz="2305" b="1" i="0" u="none" strike="noStrike" cap="none" spc="0" baseline="0">
                <a:ln>
                  <a:noFill/>
                </a:ln>
                <a:solidFill>
                  <a:srgbClr val="000000"/>
                </a:solidFill>
                <a:uFillTx/>
                <a:latin typeface="+mn-lt"/>
                <a:ea typeface="+mn-ea"/>
                <a:cs typeface="+mn-cs"/>
                <a:sym typeface="Helvetica"/>
              </a:defRPr>
            </a:lvl4pPr>
            <a:lvl5pPr marL="0" marR="0" indent="342869" algn="l" defTabSz="309536" rtl="0" latinLnBrk="0">
              <a:lnSpc>
                <a:spcPct val="100000"/>
              </a:lnSpc>
              <a:spcBef>
                <a:spcPts val="0"/>
              </a:spcBef>
              <a:spcAft>
                <a:spcPts val="0"/>
              </a:spcAft>
              <a:buClrTx/>
              <a:buSzTx/>
              <a:buFontTx/>
              <a:buNone/>
              <a:tabLst/>
              <a:defRPr sz="2305" b="1" i="0" u="none" strike="noStrike" cap="none" spc="0" baseline="0">
                <a:ln>
                  <a:noFill/>
                </a:ln>
                <a:solidFill>
                  <a:srgbClr val="000000"/>
                </a:solidFill>
                <a:uFillTx/>
                <a:latin typeface="+mn-lt"/>
                <a:ea typeface="+mn-ea"/>
                <a:cs typeface="+mn-cs"/>
                <a:sym typeface="Helvetica"/>
              </a:defRPr>
            </a:lvl5pPr>
            <a:lvl6pPr marL="0" marR="0" indent="428587" algn="l" defTabSz="309536" rtl="0" latinLnBrk="0">
              <a:lnSpc>
                <a:spcPct val="100000"/>
              </a:lnSpc>
              <a:spcBef>
                <a:spcPts val="0"/>
              </a:spcBef>
              <a:spcAft>
                <a:spcPts val="0"/>
              </a:spcAft>
              <a:buClrTx/>
              <a:buSzTx/>
              <a:buFontTx/>
              <a:buNone/>
              <a:tabLst/>
              <a:defRPr sz="2305" b="1" i="0" u="none" strike="noStrike" cap="none" spc="0" baseline="0">
                <a:ln>
                  <a:noFill/>
                </a:ln>
                <a:solidFill>
                  <a:srgbClr val="000000"/>
                </a:solidFill>
                <a:uFillTx/>
                <a:latin typeface="+mn-lt"/>
                <a:ea typeface="+mn-ea"/>
                <a:cs typeface="+mn-cs"/>
                <a:sym typeface="Helvetica"/>
              </a:defRPr>
            </a:lvl6pPr>
            <a:lvl7pPr marL="0" marR="0" indent="514304" algn="l" defTabSz="309536" rtl="0" latinLnBrk="0">
              <a:lnSpc>
                <a:spcPct val="100000"/>
              </a:lnSpc>
              <a:spcBef>
                <a:spcPts val="0"/>
              </a:spcBef>
              <a:spcAft>
                <a:spcPts val="0"/>
              </a:spcAft>
              <a:buClrTx/>
              <a:buSzTx/>
              <a:buFontTx/>
              <a:buNone/>
              <a:tabLst/>
              <a:defRPr sz="2305" b="1" i="0" u="none" strike="noStrike" cap="none" spc="0" baseline="0">
                <a:ln>
                  <a:noFill/>
                </a:ln>
                <a:solidFill>
                  <a:srgbClr val="000000"/>
                </a:solidFill>
                <a:uFillTx/>
                <a:latin typeface="+mn-lt"/>
                <a:ea typeface="+mn-ea"/>
                <a:cs typeface="+mn-cs"/>
                <a:sym typeface="Helvetica"/>
              </a:defRPr>
            </a:lvl7pPr>
            <a:lvl8pPr marL="0" marR="0" indent="600022" algn="l" defTabSz="309536" rtl="0" latinLnBrk="0">
              <a:lnSpc>
                <a:spcPct val="100000"/>
              </a:lnSpc>
              <a:spcBef>
                <a:spcPts val="0"/>
              </a:spcBef>
              <a:spcAft>
                <a:spcPts val="0"/>
              </a:spcAft>
              <a:buClrTx/>
              <a:buSzTx/>
              <a:buFontTx/>
              <a:buNone/>
              <a:tabLst/>
              <a:defRPr sz="2305" b="1" i="0" u="none" strike="noStrike" cap="none" spc="0" baseline="0">
                <a:ln>
                  <a:noFill/>
                </a:ln>
                <a:solidFill>
                  <a:srgbClr val="000000"/>
                </a:solidFill>
                <a:uFillTx/>
                <a:latin typeface="+mn-lt"/>
                <a:ea typeface="+mn-ea"/>
                <a:cs typeface="+mn-cs"/>
                <a:sym typeface="Helvetica"/>
              </a:defRPr>
            </a:lvl8pPr>
            <a:lvl9pPr marL="0" marR="0" indent="685739" algn="l" defTabSz="309536" rtl="0" latinLnBrk="0">
              <a:lnSpc>
                <a:spcPct val="100000"/>
              </a:lnSpc>
              <a:spcBef>
                <a:spcPts val="0"/>
              </a:spcBef>
              <a:spcAft>
                <a:spcPts val="0"/>
              </a:spcAft>
              <a:buClrTx/>
              <a:buSzTx/>
              <a:buFontTx/>
              <a:buNone/>
              <a:tabLst/>
              <a:defRPr sz="2305" b="1" i="0" u="none" strike="noStrike" cap="none" spc="0" baseline="0">
                <a:ln>
                  <a:noFill/>
                </a:ln>
                <a:solidFill>
                  <a:srgbClr val="000000"/>
                </a:solidFill>
                <a:uFillTx/>
                <a:latin typeface="+mn-lt"/>
                <a:ea typeface="+mn-ea"/>
                <a:cs typeface="+mn-cs"/>
                <a:sym typeface="Helvetica"/>
              </a:defRPr>
            </a:lvl9pPr>
          </a:lstStyle>
          <a:p>
            <a:pPr marL="0" marR="0" lvl="0" indent="0" algn="ctr" defTabSz="309536" rtl="0" eaLnBrk="1" fontAlgn="base" latinLnBrk="0" hangingPunct="1">
              <a:lnSpc>
                <a:spcPct val="100000"/>
              </a:lnSpc>
              <a:spcBef>
                <a:spcPts val="0"/>
              </a:spcBef>
              <a:spcAft>
                <a:spcPts val="0"/>
              </a:spcAft>
              <a:buClrTx/>
              <a:buSzTx/>
              <a:buFontTx/>
              <a:buNone/>
              <a:tabLst/>
              <a:defRPr/>
            </a:pPr>
            <a:endParaRPr kumimoji="0" lang="en-US" sz="4400" b="1" i="0" u="none" strike="noStrike" kern="0" cap="none" spc="0" normalizeH="0" baseline="0" noProof="0" dirty="0" smtClean="0">
              <a:ln>
                <a:noFill/>
              </a:ln>
              <a:solidFill>
                <a:srgbClr val="575C5C"/>
              </a:solidFill>
              <a:effectLst/>
              <a:uLnTx/>
              <a:uFillTx/>
              <a:latin typeface="Calibri" panose="020F0502020204030204" pitchFamily="34" charset="0"/>
              <a:cs typeface="Calibri" panose="020F0502020204030204" pitchFamily="34" charset="0"/>
              <a:sym typeface="Helvetica"/>
            </a:endParaRPr>
          </a:p>
          <a:p>
            <a:pPr marL="0" marR="0" lvl="0" indent="0" algn="ctr" defTabSz="309536" rtl="0" eaLnBrk="1" fontAlgn="base"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smtClean="0">
                <a:ln>
                  <a:noFill/>
                </a:ln>
                <a:solidFill>
                  <a:srgbClr val="575C5C"/>
                </a:solidFill>
                <a:effectLst/>
                <a:uLnTx/>
                <a:uFillTx/>
                <a:latin typeface="Calibri" panose="020F0502020204030204" pitchFamily="34" charset="0"/>
                <a:cs typeface="Calibri" panose="020F0502020204030204" pitchFamily="34" charset="0"/>
                <a:sym typeface="Helvetica"/>
              </a:rPr>
              <a:t>Multi-Year Financial Forecasting?</a:t>
            </a:r>
            <a:endParaRPr kumimoji="0" lang="en-US" sz="4400" b="1" i="0" u="none" strike="noStrike" kern="0" cap="none" spc="0" normalizeH="0" baseline="0" noProof="0" dirty="0">
              <a:ln>
                <a:noFill/>
              </a:ln>
              <a:solidFill>
                <a:srgbClr val="575C5C"/>
              </a:solidFill>
              <a:effectLst/>
              <a:uLnTx/>
              <a:uFillTx/>
              <a:latin typeface="Calibri" panose="020F0502020204030204" pitchFamily="34" charset="0"/>
              <a:cs typeface="Calibri" panose="020F0502020204030204" pitchFamily="34" charset="0"/>
              <a:sym typeface="Helvetica"/>
            </a:endParaRPr>
          </a:p>
        </p:txBody>
      </p:sp>
      <p:graphicFrame>
        <p:nvGraphicFramePr>
          <p:cNvPr id="8" name="Diagram 7">
            <a:extLst>
              <a:ext uri="{FF2B5EF4-FFF2-40B4-BE49-F238E27FC236}">
                <a16:creationId xmlns:a16="http://schemas.microsoft.com/office/drawing/2014/main" id="{BF5BA4C4-D374-4B85-BCC7-E53AEAEBE42B}"/>
              </a:ext>
            </a:extLst>
          </p:cNvPr>
          <p:cNvGraphicFramePr/>
          <p:nvPr>
            <p:extLst/>
          </p:nvPr>
        </p:nvGraphicFramePr>
        <p:xfrm>
          <a:off x="34871" y="2514600"/>
          <a:ext cx="8932984"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842E5313-5651-427F-890F-6CD0402CAD20}"/>
              </a:ext>
            </a:extLst>
          </p:cNvPr>
          <p:cNvSpPr/>
          <p:nvPr/>
        </p:nvSpPr>
        <p:spPr>
          <a:xfrm>
            <a:off x="3200400" y="3276600"/>
            <a:ext cx="2895600" cy="1524000"/>
          </a:xfrm>
          <a:prstGeom prst="rect">
            <a:avLst/>
          </a:prstGeom>
          <a:solidFill>
            <a:srgbClr val="FFC000">
              <a:lumMod val="20000"/>
              <a:lumOff val="80000"/>
            </a:srgbClr>
          </a:solidFill>
          <a:ln w="6350" cap="flat" cmpd="sng" algn="ctr">
            <a:noFill/>
            <a:prstDash val="solid"/>
            <a:miter lim="800000"/>
          </a:ln>
          <a:effectLst>
            <a:outerShdw blurRad="50800" dist="38100" dir="2700000" algn="tl" rotWithShape="0">
              <a:prstClr val="black">
                <a:alpha val="40000"/>
              </a:prstClr>
            </a:outerShdw>
          </a:effectLst>
          <a:scene3d>
            <a:camera prst="orthographicFront"/>
            <a:lightRig rig="threePt" dir="t"/>
          </a:scene3d>
          <a:sp3d>
            <a:bevelT/>
          </a:sp3d>
        </p:spPr>
        <p:txBody>
          <a:bodyPr vert="wordArtVert" wrap="none" rtlCol="0" anchor="ctr">
            <a:normAutofit/>
            <a:sp3d extrusionH="57150">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Helvetica"/>
              <a:sym typeface="Helvetica Light"/>
            </a:endParaRPr>
          </a:p>
        </p:txBody>
      </p:sp>
      <p:sp>
        <p:nvSpPr>
          <p:cNvPr id="11" name="TextBox 10">
            <a:extLst>
              <a:ext uri="{FF2B5EF4-FFF2-40B4-BE49-F238E27FC236}">
                <a16:creationId xmlns:a16="http://schemas.microsoft.com/office/drawing/2014/main" id="{33F7B676-E6EB-4F61-96F8-F69029BAF911}"/>
              </a:ext>
            </a:extLst>
          </p:cNvPr>
          <p:cNvSpPr txBox="1"/>
          <p:nvPr/>
        </p:nvSpPr>
        <p:spPr>
          <a:xfrm>
            <a:off x="3114236" y="3124200"/>
            <a:ext cx="2915528" cy="1600200"/>
          </a:xfrm>
          <a:prstGeom prst="rect">
            <a:avLst/>
          </a:prstGeom>
          <a:noFill/>
        </p:spPr>
        <p:txBody>
          <a:bodyPr vert="horz" wrap="square" rtlCol="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smtClean="0">
              <a:ln>
                <a:noFill/>
              </a:ln>
              <a:solidFill>
                <a:prstClr val="black">
                  <a:lumMod val="75000"/>
                  <a:lumOff val="25000"/>
                </a:prst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sym typeface="Helvetica Light"/>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smtClean="0">
                <a:ln>
                  <a:noFill/>
                </a:ln>
                <a:solidFill>
                  <a:prstClr val="black">
                    <a:lumMod val="75000"/>
                    <a:lumOff val="25000"/>
                  </a:prst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sym typeface="Helvetica Light"/>
              </a:rPr>
              <a:t>Current</a:t>
            </a:r>
            <a:endParaRPr kumimoji="0" lang="en-US" sz="2800" b="0"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sym typeface="Helvetica Light"/>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lumMod val="75000"/>
                    <a:lumOff val="25000"/>
                  </a:prst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sym typeface="Helvetica Light"/>
              </a:rPr>
              <a:t>Budget Year</a:t>
            </a:r>
          </a:p>
        </p:txBody>
      </p:sp>
      <p:sp>
        <p:nvSpPr>
          <p:cNvPr id="12" name="Content Placeholder 2">
            <a:extLst>
              <a:ext uri="{FF2B5EF4-FFF2-40B4-BE49-F238E27FC236}">
                <a16:creationId xmlns:a16="http://schemas.microsoft.com/office/drawing/2014/main" id="{F030857D-3AA7-4BA8-BACB-A9110BC939B6}"/>
              </a:ext>
            </a:extLst>
          </p:cNvPr>
          <p:cNvSpPr txBox="1">
            <a:spLocks/>
          </p:cNvSpPr>
          <p:nvPr/>
        </p:nvSpPr>
        <p:spPr>
          <a:xfrm>
            <a:off x="1270207" y="2025230"/>
            <a:ext cx="6955277" cy="759157"/>
          </a:xfrm>
          <a:prstGeom prst="rect">
            <a:avLst/>
          </a:prstGeom>
        </p:spPr>
        <p:txBody>
          <a:bodyPr vert="horz" lIns="91440" tIns="45720" rIns="91440" bIns="45720" rtlCol="0">
            <a:noAutofit/>
          </a:bodyPr>
          <a:lstStyle>
            <a:lvl1pPr marL="288925" indent="-288925" algn="l" defTabSz="914400" rtl="0" eaLnBrk="1" latinLnBrk="0" hangingPunct="1">
              <a:lnSpc>
                <a:spcPct val="90000"/>
              </a:lnSpc>
              <a:spcBef>
                <a:spcPts val="1000"/>
              </a:spcBef>
              <a:buFont typeface="Arial" panose="020B0604020202020204" pitchFamily="34" charset="0"/>
              <a:buChar char="•"/>
              <a:defRPr sz="3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4472C4">
                  <a:lumMod val="75000"/>
                </a:srgbClr>
              </a:solidFill>
              <a:effectLst/>
              <a:highlight>
                <a:srgbClr val="FFFF00"/>
              </a:highlight>
              <a:uLnTx/>
              <a:uFillTx/>
              <a:latin typeface="Calibri" panose="020F0502020204030204"/>
              <a:ea typeface="+mn-ea"/>
              <a:cs typeface="Helvetica"/>
              <a:sym typeface="Helvetica Light"/>
            </a:endParaRPr>
          </a:p>
        </p:txBody>
      </p:sp>
      <p:pic>
        <p:nvPicPr>
          <p:cNvPr id="13" name="Picture 12">
            <a:extLst>
              <a:ext uri="{FF2B5EF4-FFF2-40B4-BE49-F238E27FC236}">
                <a16:creationId xmlns:a16="http://schemas.microsoft.com/office/drawing/2014/main" id="{450451DA-2BC1-4CB1-A1AB-AFC0A32B953D}"/>
              </a:ext>
            </a:extLst>
          </p:cNvPr>
          <p:cNvPicPr>
            <a:picLocks noChangeAspect="1"/>
          </p:cNvPicPr>
          <p:nvPr/>
        </p:nvPicPr>
        <p:blipFill>
          <a:blip r:embed="rId8"/>
          <a:stretch>
            <a:fillRect/>
          </a:stretch>
        </p:blipFill>
        <p:spPr>
          <a:xfrm>
            <a:off x="2" y="5365662"/>
            <a:ext cx="9129931" cy="840000"/>
          </a:xfrm>
          <a:prstGeom prst="rect">
            <a:avLst/>
          </a:prstGeom>
        </p:spPr>
      </p:pic>
      <p:sp>
        <p:nvSpPr>
          <p:cNvPr id="2" name="Rectangle 1"/>
          <p:cNvSpPr/>
          <p:nvPr/>
        </p:nvSpPr>
        <p:spPr>
          <a:xfrm>
            <a:off x="215403" y="1524000"/>
            <a:ext cx="8713219" cy="1754326"/>
          </a:xfrm>
          <a:prstGeom prst="rect">
            <a:avLst/>
          </a:prstGeom>
          <a:noFill/>
        </p:spPr>
        <p:txBody>
          <a:bodyPr wrap="none" lIns="91440" tIns="45720" rIns="91440" bIns="45720">
            <a:spAutoFit/>
          </a:bodyPr>
          <a:lstStyle/>
          <a:p>
            <a:pPr algn="ctr"/>
            <a:r>
              <a:rPr lang="en-US" sz="5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20-Year Strategic Plan for </a:t>
            </a:r>
          </a:p>
          <a:p>
            <a:pPr algn="ctr"/>
            <a:r>
              <a:rPr lang="en-US" sz="5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Tax Rate Management</a:t>
            </a:r>
            <a:endPar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4" name="Rectangle 13"/>
          <p:cNvSpPr/>
          <p:nvPr/>
        </p:nvSpPr>
        <p:spPr>
          <a:xfrm>
            <a:off x="419100" y="3276600"/>
            <a:ext cx="8305800" cy="3416320"/>
          </a:xfrm>
          <a:prstGeom prst="rect">
            <a:avLst/>
          </a:prstGeom>
          <a:solidFill>
            <a:schemeClr val="accent6">
              <a:lumMod val="60000"/>
              <a:lumOff val="40000"/>
            </a:schemeClr>
          </a:solidFill>
        </p:spPr>
        <p:txBody>
          <a:bodyPr wrap="square" lIns="91440" tIns="45720" rIns="91440" bIns="45720">
            <a:spAutoFit/>
          </a:bodyPr>
          <a:lstStyle/>
          <a:p>
            <a:pPr algn="ctr"/>
            <a:endParaRPr lang="en-US" sz="5400" b="1" cap="none" spc="0" dirty="0" smtClean="0">
              <a:ln w="12700">
                <a:solidFill>
                  <a:schemeClr val="accent3">
                    <a:lumMod val="50000"/>
                  </a:schemeClr>
                </a:solidFill>
                <a:prstDash val="solid"/>
              </a:ln>
              <a:effectLst>
                <a:innerShdw blurRad="177800">
                  <a:schemeClr val="accent3">
                    <a:lumMod val="50000"/>
                  </a:schemeClr>
                </a:innerShdw>
              </a:effectLst>
            </a:endParaRPr>
          </a:p>
          <a:p>
            <a:pPr algn="ctr"/>
            <a:r>
              <a:rPr lang="en-US" sz="5400" b="1" dirty="0" smtClean="0">
                <a:ln w="12700">
                  <a:solidFill>
                    <a:schemeClr val="accent3">
                      <a:lumMod val="50000"/>
                    </a:schemeClr>
                  </a:solidFill>
                  <a:prstDash val="solid"/>
                </a:ln>
                <a:effectLst>
                  <a:innerShdw blurRad="177800">
                    <a:schemeClr val="accent3">
                      <a:lumMod val="50000"/>
                    </a:schemeClr>
                  </a:innerShdw>
                </a:effectLst>
              </a:rPr>
              <a:t>2021 </a:t>
            </a:r>
            <a:r>
              <a:rPr lang="en-US" sz="5400" b="1" dirty="0">
                <a:ln w="12700">
                  <a:solidFill>
                    <a:schemeClr val="accent3">
                      <a:lumMod val="50000"/>
                    </a:schemeClr>
                  </a:solidFill>
                  <a:prstDash val="solid"/>
                </a:ln>
                <a:effectLst>
                  <a:innerShdw blurRad="177800">
                    <a:schemeClr val="accent3">
                      <a:lumMod val="50000"/>
                    </a:schemeClr>
                  </a:innerShdw>
                </a:effectLst>
              </a:rPr>
              <a:t>is Year </a:t>
            </a:r>
            <a:r>
              <a:rPr lang="en-US" sz="5400" b="1" dirty="0" smtClean="0">
                <a:ln w="12700">
                  <a:solidFill>
                    <a:schemeClr val="accent3">
                      <a:lumMod val="50000"/>
                    </a:schemeClr>
                  </a:solidFill>
                  <a:prstDash val="solid"/>
                </a:ln>
                <a:effectLst>
                  <a:innerShdw blurRad="177800">
                    <a:schemeClr val="accent3">
                      <a:lumMod val="50000"/>
                    </a:schemeClr>
                  </a:innerShdw>
                </a:effectLst>
              </a:rPr>
              <a:t>Seven!</a:t>
            </a:r>
            <a:endParaRPr lang="en-US" sz="5400" b="1" dirty="0">
              <a:ln w="12700">
                <a:solidFill>
                  <a:schemeClr val="accent3">
                    <a:lumMod val="50000"/>
                  </a:schemeClr>
                </a:solidFill>
                <a:prstDash val="solid"/>
              </a:ln>
              <a:effectLst>
                <a:innerShdw blurRad="177800">
                  <a:schemeClr val="accent3">
                    <a:lumMod val="50000"/>
                  </a:schemeClr>
                </a:innerShdw>
              </a:effectLst>
            </a:endParaRPr>
          </a:p>
          <a:p>
            <a:pPr algn="ctr"/>
            <a:endParaRPr lang="en-US" sz="5400" b="1" cap="none" spc="0" dirty="0" smtClean="0">
              <a:ln w="12700">
                <a:solidFill>
                  <a:schemeClr val="accent3">
                    <a:lumMod val="50000"/>
                  </a:schemeClr>
                </a:solidFill>
                <a:prstDash val="solid"/>
              </a:ln>
              <a:effectLst>
                <a:innerShdw blurRad="177800">
                  <a:schemeClr val="accent3">
                    <a:lumMod val="50000"/>
                  </a:schemeClr>
                </a:innerShdw>
              </a:effectLst>
            </a:endParaRPr>
          </a:p>
          <a:p>
            <a:pPr algn="ctr"/>
            <a:endParaRPr lang="en-US" sz="5400" b="1" cap="none" spc="0" dirty="0">
              <a:ln w="12700">
                <a:solidFill>
                  <a:schemeClr val="accent3">
                    <a:lumMod val="50000"/>
                  </a:schemeClr>
                </a:solidFill>
                <a:prstDash val="solid"/>
              </a:ln>
              <a:effectLst>
                <a:innerShdw blurRad="177800">
                  <a:schemeClr val="accent3">
                    <a:lumMod val="50000"/>
                  </a:schemeClr>
                </a:innerShdw>
              </a:effectLst>
            </a:endParaRPr>
          </a:p>
        </p:txBody>
      </p:sp>
    </p:spTree>
    <p:extLst>
      <p:ext uri="{BB962C8B-B14F-4D97-AF65-F5344CB8AC3E}">
        <p14:creationId xmlns:p14="http://schemas.microsoft.com/office/powerpoint/2010/main" val="49482765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left)">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Box 4"/>
          <p:cNvSpPr txBox="1">
            <a:spLocks noChangeArrowheads="1"/>
          </p:cNvSpPr>
          <p:nvPr/>
        </p:nvSpPr>
        <p:spPr bwMode="auto">
          <a:xfrm>
            <a:off x="2057400" y="228600"/>
            <a:ext cx="5029200" cy="769938"/>
          </a:xfrm>
          <a:prstGeom prst="rect">
            <a:avLst/>
          </a:prstGeom>
          <a:solidFill>
            <a:srgbClr val="3333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2200" b="1" dirty="0" smtClean="0">
                <a:solidFill>
                  <a:schemeClr val="bg1"/>
                </a:solidFill>
              </a:rPr>
              <a:t>2014 Total local </a:t>
            </a:r>
            <a:r>
              <a:rPr lang="en-US" altLang="en-US" sz="2200" b="1" dirty="0">
                <a:solidFill>
                  <a:schemeClr val="bg1"/>
                </a:solidFill>
              </a:rPr>
              <a:t>property tax rates compared with peer communities</a:t>
            </a:r>
          </a:p>
        </p:txBody>
      </p:sp>
      <p:pic>
        <p:nvPicPr>
          <p:cNvPr id="9" name="Picture 8" descr="ZCSLogoColorSolid"/>
          <p:cNvPicPr>
            <a:picLocks noChangeAspect="1" noChangeArrowheads="1"/>
          </p:cNvPicPr>
          <p:nvPr/>
        </p:nvPicPr>
        <p:blipFill>
          <a:blip r:embed="rId2" cstate="print"/>
          <a:srcRect/>
          <a:stretch>
            <a:fillRect/>
          </a:stretch>
        </p:blipFill>
        <p:spPr bwMode="auto">
          <a:xfrm>
            <a:off x="7620000" y="5632524"/>
            <a:ext cx="1398193" cy="1015159"/>
          </a:xfrm>
          <a:prstGeom prst="rect">
            <a:avLst/>
          </a:prstGeom>
          <a:noFill/>
        </p:spPr>
      </p:pic>
      <p:pic>
        <p:nvPicPr>
          <p:cNvPr id="2" name="Picture 1"/>
          <p:cNvPicPr preferRelativeResize="0">
            <a:picLocks/>
          </p:cNvPicPr>
          <p:nvPr/>
        </p:nvPicPr>
        <p:blipFill>
          <a:blip r:embed="rId3"/>
          <a:stretch>
            <a:fillRect/>
          </a:stretch>
        </p:blipFill>
        <p:spPr>
          <a:xfrm>
            <a:off x="2057400" y="996696"/>
            <a:ext cx="5029200" cy="5715000"/>
          </a:xfrm>
          <a:prstGeom prst="rect">
            <a:avLst/>
          </a:prstGeom>
        </p:spPr>
      </p:pic>
      <p:sp>
        <p:nvSpPr>
          <p:cNvPr id="3" name="Right Arrow 2"/>
          <p:cNvSpPr/>
          <p:nvPr/>
        </p:nvSpPr>
        <p:spPr bwMode="auto">
          <a:xfrm>
            <a:off x="255244" y="4419600"/>
            <a:ext cx="1878356" cy="1143000"/>
          </a:xfrm>
          <a:prstGeom prst="rightArrow">
            <a:avLst/>
          </a:prstGeom>
          <a:solidFill>
            <a:schemeClr val="accent6">
              <a:lumMod val="75000"/>
              <a:alpha val="67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en-US" sz="1600" b="1" dirty="0" smtClean="0">
                <a:latin typeface="Swis721 Th BT" pitchFamily="34" charset="0"/>
                <a:cs typeface="+mn-cs"/>
              </a:rPr>
              <a:t>14</a:t>
            </a:r>
            <a:r>
              <a:rPr lang="en-US" sz="1600" b="1" baseline="30000" dirty="0" smtClean="0">
                <a:latin typeface="Swis721 Th BT" pitchFamily="34" charset="0"/>
                <a:cs typeface="+mn-cs"/>
              </a:rPr>
              <a:t>th</a:t>
            </a:r>
            <a:r>
              <a:rPr lang="en-US" sz="1600" b="1" dirty="0" smtClean="0">
                <a:latin typeface="Swis721 Th BT" pitchFamily="34" charset="0"/>
                <a:cs typeface="+mn-cs"/>
              </a:rPr>
              <a:t> Place! </a:t>
            </a:r>
            <a:endParaRPr lang="en-US" sz="1600" b="1" dirty="0">
              <a:latin typeface="Swis721 Th BT" pitchFamily="34" charset="0"/>
              <a:cs typeface="+mn-cs"/>
            </a:endParaRPr>
          </a:p>
        </p:txBody>
      </p:sp>
    </p:spTree>
    <p:extLst>
      <p:ext uri="{BB962C8B-B14F-4D97-AF65-F5344CB8AC3E}">
        <p14:creationId xmlns:p14="http://schemas.microsoft.com/office/powerpoint/2010/main" val="30519316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Box 4"/>
          <p:cNvSpPr txBox="1">
            <a:spLocks noChangeArrowheads="1"/>
          </p:cNvSpPr>
          <p:nvPr/>
        </p:nvSpPr>
        <p:spPr bwMode="auto">
          <a:xfrm>
            <a:off x="2057400" y="228600"/>
            <a:ext cx="5029200" cy="769938"/>
          </a:xfrm>
          <a:prstGeom prst="rect">
            <a:avLst/>
          </a:prstGeom>
          <a:solidFill>
            <a:srgbClr val="3333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smtClean="0">
                <a:ln>
                  <a:noFill/>
                </a:ln>
                <a:solidFill>
                  <a:prstClr val="white"/>
                </a:solidFill>
                <a:effectLst/>
                <a:uLnTx/>
                <a:uFillTx/>
                <a:latin typeface="Swis721 Th BT"/>
                <a:ea typeface="+mn-ea"/>
                <a:cs typeface="Arial" panose="020B0604020202020204" pitchFamily="34" charset="0"/>
              </a:rPr>
              <a:t>2020 Total local </a:t>
            </a:r>
            <a:r>
              <a:rPr kumimoji="0" lang="en-US" altLang="en-US" sz="2200" b="1" i="0" u="none" strike="noStrike" kern="1200" cap="none" spc="0" normalizeH="0" baseline="0" noProof="0" dirty="0">
                <a:ln>
                  <a:noFill/>
                </a:ln>
                <a:solidFill>
                  <a:prstClr val="white"/>
                </a:solidFill>
                <a:effectLst/>
                <a:uLnTx/>
                <a:uFillTx/>
                <a:latin typeface="Swis721 Th BT"/>
                <a:ea typeface="+mn-ea"/>
                <a:cs typeface="Arial" panose="020B0604020202020204" pitchFamily="34" charset="0"/>
              </a:rPr>
              <a:t>property tax rates compared with peer communities</a:t>
            </a:r>
          </a:p>
        </p:txBody>
      </p:sp>
      <p:pic>
        <p:nvPicPr>
          <p:cNvPr id="7" name="Picture 6" descr="ZCSLogoColorSolid"/>
          <p:cNvPicPr>
            <a:picLocks noChangeAspect="1" noChangeArrowheads="1"/>
          </p:cNvPicPr>
          <p:nvPr/>
        </p:nvPicPr>
        <p:blipFill>
          <a:blip r:embed="rId2" cstate="print"/>
          <a:srcRect/>
          <a:stretch>
            <a:fillRect/>
          </a:stretch>
        </p:blipFill>
        <p:spPr bwMode="auto">
          <a:xfrm>
            <a:off x="7620000" y="5632524"/>
            <a:ext cx="1398193" cy="1015159"/>
          </a:xfrm>
          <a:prstGeom prst="rect">
            <a:avLst/>
          </a:prstGeom>
          <a:noFill/>
        </p:spPr>
      </p:pic>
      <p:sp>
        <p:nvSpPr>
          <p:cNvPr id="3" name="Right Arrow 2"/>
          <p:cNvSpPr/>
          <p:nvPr/>
        </p:nvSpPr>
        <p:spPr bwMode="auto">
          <a:xfrm>
            <a:off x="76200" y="5257800"/>
            <a:ext cx="1974946" cy="990600"/>
          </a:xfrm>
          <a:prstGeom prst="rightArrow">
            <a:avLst/>
          </a:prstGeom>
          <a:solidFill>
            <a:schemeClr val="accent6">
              <a:lumMod val="75000"/>
              <a:alpha val="67000"/>
            </a:schemeClr>
          </a:solidFill>
          <a:ln w="9525" cap="flat" cmpd="sng" algn="ctr">
            <a:solidFill>
              <a:schemeClr val="tx1"/>
            </a:solidFill>
            <a:prstDash val="solid"/>
            <a:round/>
            <a:headEnd type="none" w="med" len="med"/>
            <a:tailEnd type="none" w="med" len="me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Swis721 Th BT" pitchFamily="34" charset="0"/>
                <a:ea typeface="+mn-ea"/>
                <a:cs typeface="+mn-cs"/>
              </a:rPr>
              <a:t>17</a:t>
            </a:r>
            <a:r>
              <a:rPr kumimoji="0" lang="en-US" sz="1600" b="1" i="0" u="none" strike="noStrike" kern="1200" cap="none" spc="0" normalizeH="0" baseline="30000" noProof="0" dirty="0" smtClean="0">
                <a:ln>
                  <a:noFill/>
                </a:ln>
                <a:solidFill>
                  <a:prstClr val="black"/>
                </a:solidFill>
                <a:effectLst/>
                <a:uLnTx/>
                <a:uFillTx/>
                <a:latin typeface="Swis721 Th BT" pitchFamily="34" charset="0"/>
                <a:ea typeface="+mn-ea"/>
                <a:cs typeface="+mn-cs"/>
              </a:rPr>
              <a:t>th</a:t>
            </a:r>
            <a:r>
              <a:rPr kumimoji="0" lang="en-US" sz="1600" b="1" i="0" u="none" strike="noStrike" kern="1200" cap="none" spc="0" normalizeH="0" baseline="0" noProof="0" dirty="0" smtClean="0">
                <a:ln>
                  <a:noFill/>
                </a:ln>
                <a:solidFill>
                  <a:prstClr val="black"/>
                </a:solidFill>
                <a:effectLst/>
                <a:uLnTx/>
                <a:uFillTx/>
                <a:latin typeface="Swis721 Th BT" pitchFamily="34" charset="0"/>
                <a:ea typeface="+mn-ea"/>
                <a:cs typeface="+mn-cs"/>
              </a:rPr>
              <a:t> out of 20! </a:t>
            </a:r>
            <a:endParaRPr kumimoji="0" lang="en-US" sz="1600" b="1" i="0" u="none" strike="noStrike" kern="1200" cap="none" spc="0" normalizeH="0" baseline="0" noProof="0" dirty="0">
              <a:ln>
                <a:noFill/>
              </a:ln>
              <a:solidFill>
                <a:prstClr val="black"/>
              </a:solidFill>
              <a:effectLst/>
              <a:uLnTx/>
              <a:uFillTx/>
              <a:latin typeface="Swis721 Th BT" pitchFamily="34" charset="0"/>
              <a:ea typeface="+mn-ea"/>
              <a:cs typeface="+mn-cs"/>
            </a:endParaRPr>
          </a:p>
        </p:txBody>
      </p:sp>
      <p:pic>
        <p:nvPicPr>
          <p:cNvPr id="2" name="Picture 1"/>
          <p:cNvPicPr preferRelativeResize="0">
            <a:picLocks/>
          </p:cNvPicPr>
          <p:nvPr/>
        </p:nvPicPr>
        <p:blipFill>
          <a:blip r:embed="rId3"/>
          <a:stretch>
            <a:fillRect/>
          </a:stretch>
        </p:blipFill>
        <p:spPr>
          <a:xfrm>
            <a:off x="2057400" y="987552"/>
            <a:ext cx="5029200" cy="5715000"/>
          </a:xfrm>
          <a:prstGeom prst="rect">
            <a:avLst/>
          </a:prstGeom>
        </p:spPr>
      </p:pic>
      <p:sp>
        <p:nvSpPr>
          <p:cNvPr id="6" name="Oval 5"/>
          <p:cNvSpPr/>
          <p:nvPr/>
        </p:nvSpPr>
        <p:spPr>
          <a:xfrm>
            <a:off x="1676400" y="2133600"/>
            <a:ext cx="5715000" cy="213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Are Zionsville’s taxes HIGH like it says on “social media”???</a:t>
            </a:r>
            <a:endParaRPr lang="en-US" sz="3200" dirty="0"/>
          </a:p>
        </p:txBody>
      </p:sp>
    </p:spTree>
    <p:extLst>
      <p:ext uri="{BB962C8B-B14F-4D97-AF65-F5344CB8AC3E}">
        <p14:creationId xmlns:p14="http://schemas.microsoft.com/office/powerpoint/2010/main" val="426916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0" fill="hold"/>
                                        <p:tgtEl>
                                          <p:spTgt spid="3"/>
                                        </p:tgtEl>
                                        <p:attrNameLst>
                                          <p:attrName>ppt_x</p:attrName>
                                        </p:attrNameLst>
                                      </p:cBhvr>
                                      <p:tavLst>
                                        <p:tav tm="0">
                                          <p:val>
                                            <p:strVal val="#ppt_x"/>
                                          </p:val>
                                        </p:tav>
                                        <p:tav tm="100000">
                                          <p:val>
                                            <p:strVal val="#ppt_x"/>
                                          </p:val>
                                        </p:tav>
                                      </p:tavLst>
                                    </p:anim>
                                    <p:anim calcmode="lin" valueType="num">
                                      <p:cBhvr additive="base">
                                        <p:cTn id="12" dur="5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1" y="231007"/>
            <a:ext cx="9212901" cy="6400796"/>
          </a:xfrm>
          <a:prstGeom prst="rect">
            <a:avLst/>
          </a:prstGeom>
        </p:spPr>
      </p:pic>
    </p:spTree>
    <p:extLst>
      <p:ext uri="{BB962C8B-B14F-4D97-AF65-F5344CB8AC3E}">
        <p14:creationId xmlns:p14="http://schemas.microsoft.com/office/powerpoint/2010/main" val="1531172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FFFF00"/>
            </a:solidFill>
          </a:ln>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19200"/>
            <a:ext cx="9173827" cy="4002786"/>
          </a:xfrm>
          <a:prstGeom prst="rect">
            <a:avLst/>
          </a:prstGeom>
        </p:spPr>
      </p:pic>
      <p:sp>
        <p:nvSpPr>
          <p:cNvPr id="4" name="Rectangle 3"/>
          <p:cNvSpPr/>
          <p:nvPr/>
        </p:nvSpPr>
        <p:spPr bwMode="auto">
          <a:xfrm>
            <a:off x="-37883" y="2743200"/>
            <a:ext cx="9173827" cy="381000"/>
          </a:xfrm>
          <a:prstGeom prst="rect">
            <a:avLst/>
          </a:prstGeom>
          <a:noFill/>
          <a:ln w="1270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Swis721 Th BT" pitchFamily="34" charset="0"/>
            </a:endParaRPr>
          </a:p>
        </p:txBody>
      </p:sp>
      <p:sp>
        <p:nvSpPr>
          <p:cNvPr id="11" name="Rectangle 10"/>
          <p:cNvSpPr/>
          <p:nvPr/>
        </p:nvSpPr>
        <p:spPr bwMode="auto">
          <a:xfrm>
            <a:off x="-29827" y="4953000"/>
            <a:ext cx="9173827" cy="381000"/>
          </a:xfrm>
          <a:prstGeom prst="rect">
            <a:avLst/>
          </a:prstGeom>
          <a:noFill/>
          <a:ln w="1270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Swis721 Th BT" pitchFamily="34" charset="0"/>
            </a:endParaRPr>
          </a:p>
        </p:txBody>
      </p:sp>
      <p:sp>
        <p:nvSpPr>
          <p:cNvPr id="12" name="Horizontal Scroll 11"/>
          <p:cNvSpPr/>
          <p:nvPr/>
        </p:nvSpPr>
        <p:spPr bwMode="auto">
          <a:xfrm>
            <a:off x="152400" y="457200"/>
            <a:ext cx="8686800" cy="6324600"/>
          </a:xfrm>
          <a:prstGeom prst="horizontalScroll">
            <a:avLst/>
          </a:prstGeom>
          <a:solidFill>
            <a:srgbClr val="D7FFAF">
              <a:alpha val="93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0" b="0" i="0" u="sng" strike="noStrike" cap="none" normalizeH="0" baseline="0" dirty="0" smtClean="0">
                <a:ln>
                  <a:noFill/>
                </a:ln>
                <a:solidFill>
                  <a:schemeClr val="tx1"/>
                </a:solidFill>
                <a:effectLst/>
                <a:latin typeface="Swis721 Th BT" pitchFamily="34" charset="0"/>
              </a:rPr>
              <a:t>14.13% Decrease in School Tax Rate</a:t>
            </a:r>
          </a:p>
          <a:p>
            <a:pPr marL="0" marR="0" indent="0" algn="ctr" defTabSz="914400" rtl="0" eaLnBrk="1" fontAlgn="base" latinLnBrk="0" hangingPunct="1">
              <a:lnSpc>
                <a:spcPct val="100000"/>
              </a:lnSpc>
              <a:spcBef>
                <a:spcPct val="0"/>
              </a:spcBef>
              <a:spcAft>
                <a:spcPct val="0"/>
              </a:spcAft>
              <a:buClrTx/>
              <a:buSzTx/>
              <a:buFontTx/>
              <a:buNone/>
              <a:tabLst/>
            </a:pPr>
            <a:r>
              <a:rPr lang="en-US" sz="6000" u="sng" dirty="0">
                <a:latin typeface="Swis721 Th BT" pitchFamily="34" charset="0"/>
              </a:rPr>
              <a:t>d</a:t>
            </a:r>
            <a:r>
              <a:rPr lang="en-US" sz="6000" u="sng" dirty="0" smtClean="0">
                <a:latin typeface="Swis721 Th BT" pitchFamily="34" charset="0"/>
              </a:rPr>
              <a:t>rove entire bill down almost 10%!</a:t>
            </a:r>
            <a:endParaRPr kumimoji="0" lang="en-US" sz="6000" b="0" i="0" u="sng" strike="noStrike" cap="none" normalizeH="0" baseline="0" dirty="0" smtClean="0">
              <a:ln>
                <a:noFill/>
              </a:ln>
              <a:solidFill>
                <a:schemeClr val="tx1"/>
              </a:solidFill>
              <a:effectLst/>
              <a:latin typeface="Swis721 Th BT" pitchFamily="34" charset="0"/>
            </a:endParaRPr>
          </a:p>
        </p:txBody>
      </p:sp>
    </p:spTree>
    <p:extLst>
      <p:ext uri="{BB962C8B-B14F-4D97-AF65-F5344CB8AC3E}">
        <p14:creationId xmlns:p14="http://schemas.microsoft.com/office/powerpoint/2010/main" val="44259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ircle(out)">
                                      <p:cBhvr>
                                        <p:cTn id="2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4"/>
          <a:stretch>
            <a:fillRect/>
          </a:stretch>
        </p:blipFill>
        <p:spPr>
          <a:xfrm>
            <a:off x="0" y="1905000"/>
            <a:ext cx="9144000" cy="3710492"/>
          </a:xfrm>
          <a:prstGeom prst="rect">
            <a:avLst/>
          </a:prstGeom>
        </p:spPr>
      </p:pic>
      <p:sp>
        <p:nvSpPr>
          <p:cNvPr id="4" name="Rectangle 3"/>
          <p:cNvSpPr/>
          <p:nvPr/>
        </p:nvSpPr>
        <p:spPr bwMode="auto">
          <a:xfrm>
            <a:off x="-41012" y="3200400"/>
            <a:ext cx="9173827" cy="381000"/>
          </a:xfrm>
          <a:prstGeom prst="rect">
            <a:avLst/>
          </a:prstGeom>
          <a:noFill/>
          <a:ln w="1270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Swis721 Th BT" pitchFamily="34" charset="0"/>
            </a:endParaRPr>
          </a:p>
        </p:txBody>
      </p:sp>
      <p:sp>
        <p:nvSpPr>
          <p:cNvPr id="5" name="Rectangle 4"/>
          <p:cNvSpPr/>
          <p:nvPr/>
        </p:nvSpPr>
        <p:spPr bwMode="auto">
          <a:xfrm>
            <a:off x="25167" y="5334000"/>
            <a:ext cx="9148660" cy="381000"/>
          </a:xfrm>
          <a:prstGeom prst="rect">
            <a:avLst/>
          </a:prstGeom>
          <a:noFill/>
          <a:ln w="1270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Swis721 Th BT" pitchFamily="34" charset="0"/>
            </a:endParaRPr>
          </a:p>
        </p:txBody>
      </p:sp>
      <p:pic>
        <p:nvPicPr>
          <p:cNvPr id="8" name="Picture 7"/>
          <p:cNvPicPr>
            <a:picLocks noChangeAspect="1"/>
          </p:cNvPicPr>
          <p:nvPr/>
        </p:nvPicPr>
        <p:blipFill>
          <a:blip r:embed="rId5"/>
          <a:stretch>
            <a:fillRect/>
          </a:stretch>
        </p:blipFill>
        <p:spPr>
          <a:xfrm>
            <a:off x="-46121" y="97247"/>
            <a:ext cx="9236241" cy="6663506"/>
          </a:xfrm>
          <a:prstGeom prst="rect">
            <a:avLst/>
          </a:prstGeom>
        </p:spPr>
      </p:pic>
    </p:spTree>
    <p:extLst>
      <p:ext uri="{BB962C8B-B14F-4D97-AF65-F5344CB8AC3E}">
        <p14:creationId xmlns:p14="http://schemas.microsoft.com/office/powerpoint/2010/main" val="379713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noGrp="1"/>
          </p:cNvGraphicFramePr>
          <p:nvPr>
            <p:extLst/>
          </p:nvPr>
        </p:nvGraphicFramePr>
        <p:xfrm>
          <a:off x="0" y="0"/>
          <a:ext cx="9143999" cy="6857999"/>
        </p:xfrm>
        <a:graphic>
          <a:graphicData uri="http://schemas.openxmlformats.org/drawingml/2006/chart">
            <c:chart xmlns:c="http://schemas.openxmlformats.org/drawingml/2006/chart" xmlns:r="http://schemas.openxmlformats.org/officeDocument/2006/relationships" r:id="rId3"/>
          </a:graphicData>
        </a:graphic>
      </p:graphicFrame>
      <p:sp>
        <p:nvSpPr>
          <p:cNvPr id="3" name="Oval 2"/>
          <p:cNvSpPr/>
          <p:nvPr/>
        </p:nvSpPr>
        <p:spPr>
          <a:xfrm>
            <a:off x="457200" y="152401"/>
            <a:ext cx="8229600" cy="6629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smtClean="0"/>
              <a:t>2020 UPDATE:</a:t>
            </a:r>
          </a:p>
          <a:p>
            <a:pPr algn="ctr"/>
            <a:r>
              <a:rPr lang="en-US" sz="4000" b="1" i="1" dirty="0" smtClean="0"/>
              <a:t>We are sustaining rates at a level 30 cents below the 2014 rate.</a:t>
            </a:r>
            <a:r>
              <a:rPr lang="en-US" sz="4000" b="1" i="1" dirty="0"/>
              <a:t> </a:t>
            </a:r>
            <a:endParaRPr lang="en-US" sz="4000" b="1" i="1" dirty="0" smtClean="0"/>
          </a:p>
          <a:p>
            <a:pPr algn="ctr"/>
            <a:r>
              <a:rPr lang="en-US" sz="4000" b="1" i="1" dirty="0" smtClean="0"/>
              <a:t>Further, this tax rate level of about $1.30 can be maintained for the next decade and beyond. </a:t>
            </a:r>
            <a:endParaRPr lang="en-US" sz="4000" b="1" i="1" dirty="0"/>
          </a:p>
        </p:txBody>
      </p:sp>
      <p:sp>
        <p:nvSpPr>
          <p:cNvPr id="2" name="Rectangle 1"/>
          <p:cNvSpPr/>
          <p:nvPr/>
        </p:nvSpPr>
        <p:spPr>
          <a:xfrm>
            <a:off x="1219200" y="838200"/>
            <a:ext cx="5321763" cy="923330"/>
          </a:xfrm>
          <a:prstGeom prst="rect">
            <a:avLst/>
          </a:prstGeom>
          <a:noFill/>
        </p:spPr>
        <p:txBody>
          <a:bodyPr wrap="square" lIns="91440" tIns="45720" rIns="91440" bIns="45720">
            <a:spAutoFit/>
          </a:bodyPr>
          <a:lstStyle/>
          <a:p>
            <a:pPr algn="ctr"/>
            <a:r>
              <a:rPr lang="en-US" sz="5400" b="1" cap="none" spc="0" dirty="0" smtClean="0">
                <a:ln w="22225">
                  <a:solidFill>
                    <a:schemeClr val="accent2"/>
                  </a:solidFill>
                  <a:prstDash val="solid"/>
                </a:ln>
                <a:solidFill>
                  <a:srgbClr val="FF0000"/>
                </a:solidFill>
                <a:effectLst/>
              </a:rPr>
              <a:t>X</a:t>
            </a:r>
            <a:endParaRPr lang="en-US" sz="5400" b="1" cap="none" spc="0" dirty="0">
              <a:ln w="22225">
                <a:solidFill>
                  <a:schemeClr val="accent2"/>
                </a:solidFill>
                <a:prstDash val="solid"/>
              </a:ln>
              <a:solidFill>
                <a:srgbClr val="FF0000"/>
              </a:solidFill>
              <a:effectLst/>
            </a:endParaRPr>
          </a:p>
        </p:txBody>
      </p:sp>
      <p:sp>
        <p:nvSpPr>
          <p:cNvPr id="5" name="Rectangle 4"/>
          <p:cNvSpPr/>
          <p:nvPr/>
        </p:nvSpPr>
        <p:spPr>
          <a:xfrm>
            <a:off x="3813688" y="381000"/>
            <a:ext cx="184730" cy="923330"/>
          </a:xfrm>
          <a:prstGeom prst="rect">
            <a:avLst/>
          </a:prstGeom>
          <a:noFill/>
        </p:spPr>
        <p:txBody>
          <a:bodyPr wrap="none" lIns="91440" tIns="45720" rIns="91440" bIns="45720">
            <a:spAutoFit/>
          </a:bodyPr>
          <a:lstStyle/>
          <a:p>
            <a:pPr algn="ct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4" name="Rectangle 3"/>
          <p:cNvSpPr/>
          <p:nvPr/>
        </p:nvSpPr>
        <p:spPr>
          <a:xfrm>
            <a:off x="3813688" y="381000"/>
            <a:ext cx="184730" cy="923330"/>
          </a:xfrm>
          <a:prstGeom prst="rect">
            <a:avLst/>
          </a:prstGeom>
          <a:noFill/>
        </p:spPr>
        <p:txBody>
          <a:bodyPr wrap="none" lIns="91440" tIns="45720" rIns="91440" bIns="45720">
            <a:spAutoFit/>
          </a:bodyPr>
          <a:lstStyle/>
          <a:p>
            <a:pPr algn="ct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7" name="Rectangle 6"/>
          <p:cNvSpPr/>
          <p:nvPr/>
        </p:nvSpPr>
        <p:spPr>
          <a:xfrm>
            <a:off x="3429000" y="304800"/>
            <a:ext cx="954107"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21</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22814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nodePh="1">
                                  <p:stCondLst>
                                    <p:cond delay="0"/>
                                  </p:stCondLst>
                                  <p:endCondLst>
                                    <p:cond evt="begin" delay="0">
                                      <p:tn val="16"/>
                                    </p:cond>
                                  </p:end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4" grpId="0"/>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7033" y="-38100"/>
            <a:ext cx="4226655" cy="6858000"/>
          </a:xfrm>
          <a:prstGeom prst="rect">
            <a:avLst/>
          </a:prstGeom>
        </p:spPr>
      </p:pic>
      <p:cxnSp>
        <p:nvCxnSpPr>
          <p:cNvPr id="6" name="Straight Connector 5"/>
          <p:cNvCxnSpPr/>
          <p:nvPr/>
        </p:nvCxnSpPr>
        <p:spPr>
          <a:xfrm flipH="1" flipV="1">
            <a:off x="2647950" y="4805363"/>
            <a:ext cx="19050" cy="1985962"/>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2633665" y="4795838"/>
            <a:ext cx="1323973" cy="4763"/>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3933825" y="2162175"/>
            <a:ext cx="19050" cy="2638424"/>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267075" y="2166938"/>
            <a:ext cx="676278" cy="9525"/>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271838" y="1562100"/>
            <a:ext cx="0" cy="628650"/>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2595563" y="1557338"/>
            <a:ext cx="676278" cy="9525"/>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2576513" y="280988"/>
            <a:ext cx="14288" cy="1300162"/>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643191" y="6696077"/>
            <a:ext cx="3990972" cy="104776"/>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2581275" y="142875"/>
            <a:ext cx="3967163" cy="114300"/>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6548438" y="142877"/>
            <a:ext cx="95250" cy="6548436"/>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3924300" y="3390900"/>
            <a:ext cx="2633663" cy="714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200400" y="685800"/>
            <a:ext cx="2667000" cy="1384995"/>
          </a:xfrm>
          <a:prstGeom prst="rect">
            <a:avLst/>
          </a:prstGeom>
          <a:solidFill>
            <a:schemeClr val="bg1">
              <a:lumMod val="95000"/>
              <a:alpha val="38000"/>
            </a:schemeClr>
          </a:solidFill>
          <a:ln>
            <a:solidFill>
              <a:srgbClr val="00206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Union Twp. Rural Tax Rate  $</a:t>
            </a:r>
            <a:r>
              <a:rPr kumimoji="0" lang="en-US" sz="2800" b="1" i="0" u="none" strike="noStrike" kern="1200" cap="none" spc="0" normalizeH="0" baseline="0" noProof="0" dirty="0" smtClean="0">
                <a:ln>
                  <a:noFill/>
                </a:ln>
                <a:solidFill>
                  <a:prstClr val="black"/>
                </a:solidFill>
                <a:effectLst/>
                <a:uLnTx/>
                <a:uFillTx/>
                <a:latin typeface="Calibri" panose="020F0502020204030204"/>
                <a:ea typeface="+mn-ea"/>
                <a:cs typeface="+mn-cs"/>
              </a:rPr>
              <a:t>1.9133</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TextBox 39"/>
          <p:cNvSpPr txBox="1"/>
          <p:nvPr/>
        </p:nvSpPr>
        <p:spPr>
          <a:xfrm>
            <a:off x="3981350" y="3909148"/>
            <a:ext cx="1417470" cy="2677656"/>
          </a:xfrm>
          <a:prstGeom prst="rect">
            <a:avLst/>
          </a:prstGeom>
          <a:solidFill>
            <a:schemeClr val="bg1">
              <a:lumMod val="95000"/>
              <a:alpha val="67000"/>
            </a:schemeClr>
          </a:solid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Eagle Twp. Rural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Tax Rate $</a:t>
            </a:r>
            <a:r>
              <a:rPr kumimoji="0" lang="en-US" sz="2800" b="1" i="0" u="none" strike="noStrike" kern="1200" cap="none" spc="0" normalizeH="0" baseline="0" noProof="0" dirty="0" smtClean="0">
                <a:ln>
                  <a:noFill/>
                </a:ln>
                <a:solidFill>
                  <a:prstClr val="black"/>
                </a:solidFill>
                <a:effectLst/>
                <a:uLnTx/>
                <a:uFillTx/>
                <a:latin typeface="Calibri" panose="020F0502020204030204"/>
                <a:ea typeface="+mn-ea"/>
                <a:cs typeface="+mn-cs"/>
              </a:rPr>
              <a:t>1.8681</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p:cNvSpPr/>
          <p:nvPr/>
        </p:nvSpPr>
        <p:spPr>
          <a:xfrm>
            <a:off x="131832" y="2266815"/>
            <a:ext cx="3737351" cy="2308324"/>
          </a:xfrm>
          <a:prstGeom prst="rect">
            <a:avLst/>
          </a:prstGeom>
          <a:solidFill>
            <a:schemeClr val="accent6">
              <a:lumMod val="60000"/>
              <a:lumOff val="40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800" b="1" i="1" dirty="0" smtClean="0">
                <a:ln w="9525">
                  <a:solidFill>
                    <a:prstClr val="white"/>
                  </a:solidFill>
                  <a:prstDash val="solid"/>
                </a:ln>
                <a:solidFill>
                  <a:prstClr val="black"/>
                </a:solidFill>
                <a:effectLst>
                  <a:outerShdw blurRad="12700" dist="38100" dir="2700000" algn="tl" rotWithShape="0">
                    <a:prstClr val="white">
                      <a:lumMod val="50000"/>
                    </a:prstClr>
                  </a:outerShdw>
                </a:effectLst>
                <a:latin typeface="Calibri" panose="020F0502020204030204"/>
              </a:rPr>
              <a:t>SIX</a:t>
            </a:r>
            <a:r>
              <a:rPr kumimoji="0" lang="en-US" sz="4800" b="1" i="1" u="none" strike="noStrike" kern="1200" cap="none" spc="0" normalizeH="0" baseline="0" noProof="0" dirty="0" smtClean="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 </a:t>
            </a:r>
            <a:r>
              <a:rPr kumimoji="0" lang="en-US" sz="4800" b="1" i="1"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separate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1" u="sng"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municipal</a:t>
            </a:r>
            <a:r>
              <a:rPr kumimoji="0" lang="en-US" sz="4800" b="1" i="1"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1"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tax rates</a:t>
            </a:r>
          </a:p>
        </p:txBody>
      </p:sp>
      <p:pic>
        <p:nvPicPr>
          <p:cNvPr id="20" name="Picture 4" descr="C:\Documents and Settings\srobison\My Documents\Templates\Clip Art, Signs, etc\Logos9-06\ZCSLogoColorSolid.png"/>
          <p:cNvPicPr>
            <a:picLocks noChangeAspect="1" noChangeArrowheads="1"/>
          </p:cNvPicPr>
          <p:nvPr/>
        </p:nvPicPr>
        <p:blipFill>
          <a:blip r:embed="rId3" cstate="print"/>
          <a:srcRect/>
          <a:stretch>
            <a:fillRect/>
          </a:stretch>
        </p:blipFill>
        <p:spPr bwMode="auto">
          <a:xfrm>
            <a:off x="7862646" y="5857526"/>
            <a:ext cx="1075926" cy="781404"/>
          </a:xfrm>
          <a:prstGeom prst="rect">
            <a:avLst/>
          </a:prstGeom>
          <a:noFill/>
          <a:ln w="9525">
            <a:noFill/>
            <a:miter lim="800000"/>
            <a:headEnd/>
            <a:tailEnd/>
          </a:ln>
        </p:spPr>
      </p:pic>
      <p:sp>
        <p:nvSpPr>
          <p:cNvPr id="3" name="Left Arrow 2"/>
          <p:cNvSpPr/>
          <p:nvPr/>
        </p:nvSpPr>
        <p:spPr>
          <a:xfrm rot="18774230">
            <a:off x="5423534" y="3385018"/>
            <a:ext cx="2030941" cy="591101"/>
          </a:xfrm>
          <a:prstGeom prst="leftArrow">
            <a:avLst/>
          </a:prstGeom>
          <a:solidFill>
            <a:schemeClr val="accent4">
              <a:lumMod val="60000"/>
              <a:lumOff val="4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TextBox 40"/>
          <p:cNvSpPr txBox="1"/>
          <p:nvPr/>
        </p:nvSpPr>
        <p:spPr>
          <a:xfrm>
            <a:off x="6980759" y="1263759"/>
            <a:ext cx="1840459" cy="1815882"/>
          </a:xfrm>
          <a:prstGeom prst="rect">
            <a:avLst/>
          </a:prstGeom>
          <a:solidFill>
            <a:schemeClr val="accent4">
              <a:lumMod val="60000"/>
              <a:lumOff val="40000"/>
            </a:schemeClr>
          </a:solidFill>
          <a:ln>
            <a:solidFill>
              <a:srgbClr val="7030A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Eagle Twp. Urban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Tax Rate $</a:t>
            </a:r>
            <a:r>
              <a:rPr kumimoji="0" lang="en-US" sz="2800" b="1" i="0" u="none" strike="noStrike" kern="1200" cap="none" spc="0" normalizeH="0" baseline="0" noProof="0" dirty="0" smtClean="0">
                <a:ln>
                  <a:noFill/>
                </a:ln>
                <a:solidFill>
                  <a:prstClr val="black"/>
                </a:solidFill>
                <a:effectLst/>
                <a:uLnTx/>
                <a:uFillTx/>
                <a:latin typeface="Calibri" panose="020F0502020204030204"/>
                <a:ea typeface="+mn-ea"/>
                <a:cs typeface="+mn-cs"/>
              </a:rPr>
              <a:t>2.0330</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Left Arrow 23"/>
          <p:cNvSpPr/>
          <p:nvPr/>
        </p:nvSpPr>
        <p:spPr>
          <a:xfrm rot="21023877">
            <a:off x="6128853" y="4958560"/>
            <a:ext cx="1160623" cy="591101"/>
          </a:xfrm>
          <a:prstGeom prst="leftArrow">
            <a:avLst/>
          </a:prstGeom>
          <a:solidFill>
            <a:schemeClr val="bg1">
              <a:lumMod val="8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TextBox 41"/>
          <p:cNvSpPr txBox="1"/>
          <p:nvPr/>
        </p:nvSpPr>
        <p:spPr>
          <a:xfrm>
            <a:off x="7183349" y="3481387"/>
            <a:ext cx="1637869" cy="1815882"/>
          </a:xfrm>
          <a:prstGeom prst="rect">
            <a:avLst/>
          </a:prstGeom>
          <a:solidFill>
            <a:schemeClr val="bg2">
              <a:lumMod val="90000"/>
            </a:schemeClr>
          </a:solidFill>
          <a:ln>
            <a:solidFill>
              <a:srgbClr val="00206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Town of Zionsville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Tax Rate $</a:t>
            </a:r>
            <a:r>
              <a:rPr kumimoji="0" lang="en-US" sz="2800" b="1" i="0" u="none" strike="noStrike" kern="1200" cap="none" spc="0" normalizeH="0" baseline="0" noProof="0" dirty="0" smtClean="0">
                <a:ln>
                  <a:noFill/>
                </a:ln>
                <a:solidFill>
                  <a:prstClr val="black"/>
                </a:solidFill>
                <a:effectLst/>
                <a:uLnTx/>
                <a:uFillTx/>
                <a:latin typeface="Calibri" panose="020F0502020204030204"/>
                <a:ea typeface="+mn-ea"/>
                <a:cs typeface="+mn-cs"/>
              </a:rPr>
              <a:t>2.0691</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Left Arrow 25"/>
          <p:cNvSpPr/>
          <p:nvPr/>
        </p:nvSpPr>
        <p:spPr>
          <a:xfrm rot="10800000">
            <a:off x="1656470" y="5807044"/>
            <a:ext cx="1160623" cy="591101"/>
          </a:xfrm>
          <a:prstGeom prst="leftArrow">
            <a:avLst/>
          </a:prstGeom>
          <a:solidFill>
            <a:srgbClr val="FEA8F4"/>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TextBox 42"/>
          <p:cNvSpPr txBox="1"/>
          <p:nvPr/>
        </p:nvSpPr>
        <p:spPr>
          <a:xfrm>
            <a:off x="255638" y="4734378"/>
            <a:ext cx="1990437" cy="1815882"/>
          </a:xfrm>
          <a:prstGeom prst="rect">
            <a:avLst/>
          </a:prstGeom>
          <a:solidFill>
            <a:srgbClr val="FEA8F4"/>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Town of Whitestown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Tax Rate </a:t>
            </a:r>
            <a:r>
              <a:rPr kumimoji="0" lang="en-US" sz="2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lang="en-US" sz="2800" b="1" dirty="0" smtClean="0">
                <a:solidFill>
                  <a:prstClr val="black"/>
                </a:solidFill>
                <a:latin typeface="Calibri" panose="020F0502020204030204"/>
              </a:rPr>
              <a:t>3.0168</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p:cNvGrpSpPr/>
          <p:nvPr/>
        </p:nvGrpSpPr>
        <p:grpSpPr>
          <a:xfrm>
            <a:off x="512312" y="150212"/>
            <a:ext cx="8631687" cy="975096"/>
            <a:chOff x="3651633" y="4956465"/>
            <a:chExt cx="4048286" cy="975096"/>
          </a:xfrm>
        </p:grpSpPr>
        <p:sp>
          <p:nvSpPr>
            <p:cNvPr id="29" name="5-Point Star 28"/>
            <p:cNvSpPr/>
            <p:nvPr/>
          </p:nvSpPr>
          <p:spPr>
            <a:xfrm>
              <a:off x="3651633" y="5058044"/>
              <a:ext cx="574868" cy="873517"/>
            </a:xfrm>
            <a:prstGeom prst="star5">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p:cNvSpPr/>
            <p:nvPr/>
          </p:nvSpPr>
          <p:spPr>
            <a:xfrm>
              <a:off x="3877104" y="4956465"/>
              <a:ext cx="3822815" cy="923330"/>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1" u="none" strike="noStrike" kern="1200" cap="none" spc="0" normalizeH="0" baseline="0" noProof="0" dirty="0">
                  <a:ln w="9525">
                    <a:solidFill>
                      <a:prstClr val="white"/>
                    </a:solidFill>
                    <a:prstDash val="solid"/>
                  </a:ln>
                  <a:solidFill>
                    <a:srgbClr val="FF0000"/>
                  </a:solidFill>
                  <a:effectLst>
                    <a:outerShdw blurRad="12700" dist="38100" dir="2700000" algn="tl" rotWithShape="0">
                      <a:prstClr val="white">
                        <a:lumMod val="50000"/>
                      </a:prstClr>
                    </a:outerShdw>
                  </a:effectLst>
                  <a:uLnTx/>
                  <a:uFillTx/>
                  <a:latin typeface="Calibri" panose="020F0502020204030204"/>
                  <a:ea typeface="+mn-ea"/>
                  <a:cs typeface="+mn-cs"/>
                </a:rPr>
                <a:t>Just ONE ZCS Tax Rate!</a:t>
              </a:r>
            </a:p>
          </p:txBody>
        </p:sp>
      </p:grpSp>
      <p:sp>
        <p:nvSpPr>
          <p:cNvPr id="32" name="TextBox 31"/>
          <p:cNvSpPr txBox="1"/>
          <p:nvPr/>
        </p:nvSpPr>
        <p:spPr>
          <a:xfrm>
            <a:off x="3810000" y="2044005"/>
            <a:ext cx="2743200" cy="1384995"/>
          </a:xfrm>
          <a:prstGeom prst="rect">
            <a:avLst/>
          </a:prstGeom>
          <a:solidFill>
            <a:schemeClr val="bg1">
              <a:lumMod val="95000"/>
              <a:alpha val="38000"/>
            </a:schemeClr>
          </a:solidFill>
          <a:ln>
            <a:solidFill>
              <a:srgbClr val="00206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Union Twp. </a:t>
            </a:r>
            <a:r>
              <a:rPr kumimoji="0" lang="en-US" sz="2800" b="1" i="0" u="none" strike="noStrike" kern="1200" cap="none" spc="0" normalizeH="0" baseline="0" noProof="0" dirty="0" smtClean="0">
                <a:ln>
                  <a:noFill/>
                </a:ln>
                <a:solidFill>
                  <a:prstClr val="black"/>
                </a:solidFill>
                <a:effectLst/>
                <a:uLnTx/>
                <a:uFillTx/>
                <a:latin typeface="Calibri" panose="020F0502020204030204"/>
                <a:ea typeface="+mn-ea"/>
                <a:cs typeface="+mn-cs"/>
              </a:rPr>
              <a:t>Urban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Tax Rate  </a:t>
            </a:r>
            <a:r>
              <a:rPr kumimoji="0" lang="en-US" sz="2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lang="en-US" sz="2800" b="1" dirty="0" smtClean="0">
                <a:solidFill>
                  <a:prstClr val="black"/>
                </a:solidFill>
                <a:latin typeface="Calibri" panose="020F0502020204030204"/>
              </a:rPr>
              <a:t>2.0782</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88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3272"/>
            <a:ext cx="9144000" cy="6571761"/>
          </a:xfrm>
          <a:prstGeom prst="rect">
            <a:avLst/>
          </a:prstGeom>
        </p:spPr>
      </p:pic>
    </p:spTree>
    <p:extLst>
      <p:ext uri="{BB962C8B-B14F-4D97-AF65-F5344CB8AC3E}">
        <p14:creationId xmlns:p14="http://schemas.microsoft.com/office/powerpoint/2010/main" val="1955332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395134" y="45553"/>
            <a:ext cx="8367866" cy="1325563"/>
          </a:xfrm>
        </p:spPr>
        <p:txBody>
          <a:bodyPr>
            <a:normAutofit fontScale="90000"/>
          </a:bodyPr>
          <a:lstStyle/>
          <a:p>
            <a:pPr algn="ctr"/>
            <a:r>
              <a:rPr lang="en-US" sz="5400" b="1" i="1" dirty="0">
                <a:solidFill>
                  <a:schemeClr val="tx1"/>
                </a:solidFill>
              </a:rPr>
              <a:t>Assessed Valuation Mix Matters!</a:t>
            </a:r>
          </a:p>
        </p:txBody>
      </p:sp>
      <p:pic>
        <p:nvPicPr>
          <p:cNvPr id="35842" name="Picture 2" descr="C:\Program Files\Microsoft Office\MEDIA\CAGCAT10\j0185604.wmf"/>
          <p:cNvPicPr>
            <a:picLocks noChangeAspect="1" noChangeArrowheads="1"/>
          </p:cNvPicPr>
          <p:nvPr/>
        </p:nvPicPr>
        <p:blipFill>
          <a:blip r:embed="rId3" cstate="print"/>
          <a:srcRect/>
          <a:stretch>
            <a:fillRect/>
          </a:stretch>
        </p:blipFill>
        <p:spPr bwMode="auto">
          <a:xfrm>
            <a:off x="457200" y="4038600"/>
            <a:ext cx="1827213" cy="1828800"/>
          </a:xfrm>
          <a:prstGeom prst="rect">
            <a:avLst/>
          </a:prstGeom>
          <a:noFill/>
          <a:ln w="9525">
            <a:noFill/>
            <a:miter lim="800000"/>
            <a:headEnd/>
            <a:tailEnd/>
          </a:ln>
        </p:spPr>
      </p:pic>
      <p:pic>
        <p:nvPicPr>
          <p:cNvPr id="35843" name="Picture 3" descr="C:\Documents and Settings\srobison\Local Settings\Temporary Internet Files\Content.IE5\WCE3WBXS\MPj04441100000[1].jpg"/>
          <p:cNvPicPr>
            <a:picLocks noChangeAspect="1" noChangeArrowheads="1"/>
          </p:cNvPicPr>
          <p:nvPr/>
        </p:nvPicPr>
        <p:blipFill>
          <a:blip r:embed="rId4" cstate="print"/>
          <a:srcRect/>
          <a:stretch>
            <a:fillRect/>
          </a:stretch>
        </p:blipFill>
        <p:spPr bwMode="auto">
          <a:xfrm>
            <a:off x="5827713" y="2203450"/>
            <a:ext cx="2782887" cy="1844675"/>
          </a:xfrm>
          <a:prstGeom prst="rect">
            <a:avLst/>
          </a:prstGeom>
          <a:noFill/>
          <a:ln w="9525">
            <a:noFill/>
            <a:miter lim="800000"/>
            <a:headEnd/>
            <a:tailEnd/>
          </a:ln>
        </p:spPr>
      </p:pic>
      <p:pic>
        <p:nvPicPr>
          <p:cNvPr id="35844" name="Picture 4" descr="C:\Program Files\Microsoft Office\MEDIA\CAGCAT10\j0297185.wmf"/>
          <p:cNvPicPr>
            <a:picLocks noChangeAspect="1" noChangeArrowheads="1"/>
          </p:cNvPicPr>
          <p:nvPr/>
        </p:nvPicPr>
        <p:blipFill>
          <a:blip r:embed="rId5" cstate="print"/>
          <a:srcRect/>
          <a:stretch>
            <a:fillRect/>
          </a:stretch>
        </p:blipFill>
        <p:spPr bwMode="auto">
          <a:xfrm>
            <a:off x="2743200" y="2743200"/>
            <a:ext cx="2590800" cy="2063750"/>
          </a:xfrm>
          <a:prstGeom prst="rect">
            <a:avLst/>
          </a:prstGeom>
          <a:noFill/>
          <a:ln w="9525">
            <a:noFill/>
            <a:miter lim="800000"/>
            <a:headEnd/>
            <a:tailEnd/>
          </a:ln>
        </p:spPr>
      </p:pic>
      <p:sp>
        <p:nvSpPr>
          <p:cNvPr id="35845" name="TextBox 5"/>
          <p:cNvSpPr txBox="1">
            <a:spLocks noChangeArrowheads="1"/>
          </p:cNvSpPr>
          <p:nvPr/>
        </p:nvSpPr>
        <p:spPr bwMode="auto">
          <a:xfrm>
            <a:off x="152400" y="5867400"/>
            <a:ext cx="2590800" cy="523875"/>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w Cen MT" pitchFamily="34" charset="0"/>
                <a:ea typeface="+mn-ea"/>
                <a:cs typeface="+mn-cs"/>
              </a:rPr>
              <a:t>RESIDENTIAL</a:t>
            </a:r>
          </a:p>
        </p:txBody>
      </p:sp>
      <p:sp>
        <p:nvSpPr>
          <p:cNvPr id="35846" name="TextBox 6"/>
          <p:cNvSpPr txBox="1">
            <a:spLocks noChangeArrowheads="1"/>
          </p:cNvSpPr>
          <p:nvPr/>
        </p:nvSpPr>
        <p:spPr bwMode="auto">
          <a:xfrm>
            <a:off x="2667000" y="4724400"/>
            <a:ext cx="2590800" cy="1384995"/>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w Cen MT" pitchFamily="34" charset="0"/>
                <a:ea typeface="+mn-ea"/>
                <a:cs typeface="+mn-cs"/>
              </a:rPr>
              <a:t>FARM and RENTAL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w Cen MT" pitchFamily="34" charset="0"/>
              <a:ea typeface="+mn-ea"/>
              <a:cs typeface="+mn-cs"/>
            </a:endParaRPr>
          </a:p>
        </p:txBody>
      </p:sp>
      <p:sp>
        <p:nvSpPr>
          <p:cNvPr id="35847" name="TextBox 7"/>
          <p:cNvSpPr txBox="1">
            <a:spLocks noChangeArrowheads="1"/>
          </p:cNvSpPr>
          <p:nvPr/>
        </p:nvSpPr>
        <p:spPr bwMode="auto">
          <a:xfrm>
            <a:off x="5827713" y="3962400"/>
            <a:ext cx="2743200" cy="954107"/>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w Cen MT" pitchFamily="34" charset="0"/>
                <a:ea typeface="+mn-ea"/>
                <a:cs typeface="+mn-cs"/>
              </a:rPr>
              <a:t>COMMERCIAL and All OTHER</a:t>
            </a:r>
          </a:p>
        </p:txBody>
      </p:sp>
      <p:sp>
        <p:nvSpPr>
          <p:cNvPr id="9" name="Rectangle 8"/>
          <p:cNvSpPr/>
          <p:nvPr/>
        </p:nvSpPr>
        <p:spPr>
          <a:xfrm>
            <a:off x="-304800" y="3048000"/>
            <a:ext cx="3505200" cy="1015663"/>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1430"/>
                <a:solidFill>
                  <a:srgbClr val="7030A0"/>
                </a:solidFill>
                <a:effectLst>
                  <a:outerShdw blurRad="80000" dist="40000" dir="5040000" algn="tl">
                    <a:srgbClr val="000000">
                      <a:alpha val="30000"/>
                    </a:srgbClr>
                  </a:outerShdw>
                </a:effectLst>
                <a:uLnTx/>
                <a:uFillTx/>
                <a:latin typeface="Calibri"/>
                <a:ea typeface="+mn-ea"/>
                <a:cs typeface="+mn-cs"/>
              </a:rPr>
              <a:t>1% cap*</a:t>
            </a:r>
          </a:p>
        </p:txBody>
      </p:sp>
      <p:sp>
        <p:nvSpPr>
          <p:cNvPr id="10" name="Rectangle 9"/>
          <p:cNvSpPr/>
          <p:nvPr/>
        </p:nvSpPr>
        <p:spPr>
          <a:xfrm>
            <a:off x="2514600" y="1956137"/>
            <a:ext cx="3581400" cy="1015663"/>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1430"/>
                <a:solidFill>
                  <a:srgbClr val="7030A0"/>
                </a:solidFill>
                <a:effectLst>
                  <a:outerShdw blurRad="80000" dist="40000" dir="5040000" algn="tl">
                    <a:srgbClr val="000000">
                      <a:alpha val="30000"/>
                    </a:srgbClr>
                  </a:outerShdw>
                </a:effectLst>
                <a:uLnTx/>
                <a:uFillTx/>
                <a:latin typeface="Calibri"/>
                <a:ea typeface="+mn-ea"/>
                <a:cs typeface="+mn-cs"/>
              </a:rPr>
              <a:t>2% cap*</a:t>
            </a:r>
          </a:p>
        </p:txBody>
      </p:sp>
      <p:sp>
        <p:nvSpPr>
          <p:cNvPr id="11" name="Rectangle 10"/>
          <p:cNvSpPr/>
          <p:nvPr/>
        </p:nvSpPr>
        <p:spPr>
          <a:xfrm>
            <a:off x="5715000" y="1346537"/>
            <a:ext cx="3048000" cy="1015663"/>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1430"/>
                <a:solidFill>
                  <a:srgbClr val="7030A0"/>
                </a:solidFill>
                <a:effectLst>
                  <a:outerShdw blurRad="80000" dist="40000" dir="5040000" algn="tl">
                    <a:srgbClr val="000000">
                      <a:alpha val="30000"/>
                    </a:srgbClr>
                  </a:outerShdw>
                </a:effectLst>
                <a:uLnTx/>
                <a:uFillTx/>
                <a:latin typeface="Calibri"/>
                <a:ea typeface="+mn-ea"/>
                <a:cs typeface="+mn-cs"/>
              </a:rPr>
              <a:t>3% cap*</a:t>
            </a:r>
          </a:p>
        </p:txBody>
      </p:sp>
      <p:sp>
        <p:nvSpPr>
          <p:cNvPr id="12" name="Rectangle 11"/>
          <p:cNvSpPr/>
          <p:nvPr/>
        </p:nvSpPr>
        <p:spPr>
          <a:xfrm>
            <a:off x="-914095" y="1033194"/>
            <a:ext cx="7314590" cy="830997"/>
          </a:xfrm>
          <a:prstGeom prst="rect">
            <a:avLst/>
          </a:prstGeom>
          <a:noFill/>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1" u="none" strike="noStrike" kern="1200" cap="none" spc="0" normalizeH="0" baseline="0" noProof="0" dirty="0">
                <a:ln w="11430"/>
                <a:solidFill>
                  <a:srgbClr val="7030A0"/>
                </a:solidFill>
                <a:effectLst>
                  <a:outerShdw blurRad="80000" dist="40000" dir="5040000" algn="tl">
                    <a:srgbClr val="000000">
                      <a:alpha val="30000"/>
                    </a:srgbClr>
                  </a:outerShdw>
                </a:effectLst>
                <a:uLnTx/>
                <a:uFillTx/>
                <a:latin typeface="Calibri"/>
                <a:ea typeface="+mn-ea"/>
                <a:cs typeface="+mn-cs"/>
              </a:rPr>
              <a:t>Property Tax Caps!</a:t>
            </a:r>
          </a:p>
        </p:txBody>
      </p:sp>
      <p:sp>
        <p:nvSpPr>
          <p:cNvPr id="2" name="TextBox 1"/>
          <p:cNvSpPr txBox="1"/>
          <p:nvPr/>
        </p:nvSpPr>
        <p:spPr>
          <a:xfrm>
            <a:off x="577516" y="6400802"/>
            <a:ext cx="1357162" cy="369332"/>
          </a:xfrm>
          <a:prstGeom prst="rect">
            <a:avLst/>
          </a:prstGeom>
          <a:solidFill>
            <a:schemeClr val="accent2">
              <a:lumMod val="60000"/>
              <a:lumOff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Black" panose="020B0A04020102020204" pitchFamily="34" charset="0"/>
                <a:ea typeface="+mn-ea"/>
                <a:cs typeface="+mn-cs"/>
              </a:rPr>
              <a:t>68.71%</a:t>
            </a:r>
            <a:endParaRPr kumimoji="0" lang="en-US" sz="1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14" name="TextBox 13"/>
          <p:cNvSpPr txBox="1"/>
          <p:nvPr/>
        </p:nvSpPr>
        <p:spPr>
          <a:xfrm>
            <a:off x="3347990" y="5638801"/>
            <a:ext cx="1357162" cy="369332"/>
          </a:xfrm>
          <a:prstGeom prst="rect">
            <a:avLst/>
          </a:prstGeom>
          <a:solidFill>
            <a:schemeClr val="accent2">
              <a:lumMod val="60000"/>
              <a:lumOff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Black" panose="020B0A04020102020204" pitchFamily="34" charset="0"/>
                <a:ea typeface="+mn-ea"/>
                <a:cs typeface="+mn-cs"/>
              </a:rPr>
              <a:t>13.17%</a:t>
            </a:r>
            <a:endParaRPr kumimoji="0" lang="en-US" sz="1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15" name="TextBox 14"/>
          <p:cNvSpPr txBox="1"/>
          <p:nvPr/>
        </p:nvSpPr>
        <p:spPr>
          <a:xfrm>
            <a:off x="6590102" y="4886434"/>
            <a:ext cx="1357162" cy="369332"/>
          </a:xfrm>
          <a:prstGeom prst="rect">
            <a:avLst/>
          </a:prstGeom>
          <a:solidFill>
            <a:schemeClr val="accent2">
              <a:lumMod val="60000"/>
              <a:lumOff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Black" panose="020B0A04020102020204" pitchFamily="34" charset="0"/>
                <a:ea typeface="+mn-ea"/>
                <a:cs typeface="+mn-cs"/>
              </a:rPr>
              <a:t>18.12%</a:t>
            </a:r>
            <a:endParaRPr kumimoji="0" lang="en-US" sz="1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3" name="TextBox 2"/>
          <p:cNvSpPr txBox="1"/>
          <p:nvPr/>
        </p:nvSpPr>
        <p:spPr>
          <a:xfrm>
            <a:off x="2514600" y="6285874"/>
            <a:ext cx="6612555"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*Caps are applied to the GROSS Assessed Value</a:t>
            </a:r>
          </a:p>
        </p:txBody>
      </p:sp>
    </p:spTree>
    <p:custDataLst>
      <p:tags r:id="rId1"/>
    </p:custDataLst>
    <p:extLst>
      <p:ext uri="{BB962C8B-B14F-4D97-AF65-F5344CB8AC3E}">
        <p14:creationId xmlns:p14="http://schemas.microsoft.com/office/powerpoint/2010/main" val="113965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0"/>
                            </p:stCondLst>
                            <p:childTnLst>
                              <p:par>
                                <p:cTn id="20" presetID="16" presetClass="entr" presetSubtype="21" fill="hold" grpId="0" nodeType="afterEffect">
                                  <p:stCondLst>
                                    <p:cond delay="50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ZCS Property Tax Cap Losses</a:t>
            </a:r>
            <a:br>
              <a:rPr lang="en-US" dirty="0" smtClean="0"/>
            </a:br>
            <a:r>
              <a:rPr lang="en-US" dirty="0" smtClean="0"/>
              <a:t>Per DLGF Property Tax Cap Reports</a:t>
            </a:r>
            <a:endParaRPr lang="en-US" dirty="0"/>
          </a:p>
        </p:txBody>
      </p:sp>
      <p:graphicFrame>
        <p:nvGraphicFramePr>
          <p:cNvPr id="3" name="Chart 2"/>
          <p:cNvGraphicFramePr>
            <a:graphicFrameLocks noGrp="1"/>
          </p:cNvGraphicFramePr>
          <p:nvPr/>
        </p:nvGraphicFramePr>
        <p:xfrm>
          <a:off x="-2472070" y="-408689"/>
          <a:ext cx="14088140" cy="7675378"/>
        </p:xfrm>
        <a:graphic>
          <a:graphicData uri="http://schemas.openxmlformats.org/drawingml/2006/chart">
            <c:chart xmlns:c="http://schemas.openxmlformats.org/drawingml/2006/chart" xmlns:r="http://schemas.openxmlformats.org/officeDocument/2006/relationships" r:id="rId2"/>
          </a:graphicData>
        </a:graphic>
      </p:graphicFrame>
      <p:sp>
        <p:nvSpPr>
          <p:cNvPr id="6" name="U-Turn Arrow 5"/>
          <p:cNvSpPr/>
          <p:nvPr/>
        </p:nvSpPr>
        <p:spPr>
          <a:xfrm>
            <a:off x="7289800" y="3140074"/>
            <a:ext cx="1333500" cy="1368425"/>
          </a:xfrm>
          <a:prstGeom prst="uturnArrow">
            <a:avLst>
              <a:gd name="adj1" fmla="val 24904"/>
              <a:gd name="adj2" fmla="val 25000"/>
              <a:gd name="adj3" fmla="val 25000"/>
              <a:gd name="adj4" fmla="val 45489"/>
              <a:gd name="adj5"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Rectangle 6"/>
          <p:cNvSpPr/>
          <p:nvPr/>
        </p:nvSpPr>
        <p:spPr>
          <a:xfrm>
            <a:off x="7077075" y="2012950"/>
            <a:ext cx="1600200" cy="1076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alibri"/>
                <a:ea typeface="+mn-ea"/>
                <a:cs typeface="+mn-cs"/>
              </a:rPr>
              <a:t>Total Tax rate unchanged – losses increased!</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9" name="Chart 8"/>
          <p:cNvGraphicFramePr>
            <a:graphicFrameLocks noGrp="1"/>
          </p:cNvGraphicFramePr>
          <p:nvPr>
            <p:extLst>
              <p:ext uri="{D42A27DB-BD31-4B8C-83A1-F6EECF244321}">
                <p14:modId xmlns:p14="http://schemas.microsoft.com/office/powerpoint/2010/main" val="2397810298"/>
              </p:ext>
            </p:extLst>
          </p:nvPr>
        </p:nvGraphicFramePr>
        <p:xfrm>
          <a:off x="0" y="0"/>
          <a:ext cx="9132498"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8" name="Oval 7"/>
          <p:cNvSpPr/>
          <p:nvPr/>
        </p:nvSpPr>
        <p:spPr bwMode="auto">
          <a:xfrm>
            <a:off x="1143000" y="4495800"/>
            <a:ext cx="7848600" cy="1981200"/>
          </a:xfrm>
          <a:prstGeom prst="ellipse">
            <a:avLst/>
          </a:prstGeom>
          <a:solidFill>
            <a:srgbClr val="F2FEA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100" b="1" i="1" u="sng" dirty="0" smtClean="0">
                <a:latin typeface="Adobe Heiti Std R" panose="020B0400000000000000" pitchFamily="34" charset="-128"/>
                <a:ea typeface="Adobe Heiti Std R" panose="020B0400000000000000" pitchFamily="34" charset="-128"/>
              </a:rPr>
              <a:t>Total Cumulative </a:t>
            </a:r>
            <a:r>
              <a:rPr kumimoji="0" lang="en-US" sz="3100" b="1" i="1" u="sng" strike="noStrike" cap="none" normalizeH="0" baseline="0" dirty="0" smtClean="0">
                <a:ln>
                  <a:noFill/>
                </a:ln>
                <a:solidFill>
                  <a:schemeClr val="tx1"/>
                </a:solidFill>
                <a:effectLst/>
                <a:latin typeface="Adobe Heiti Std R" panose="020B0400000000000000" pitchFamily="34" charset="-128"/>
                <a:ea typeface="Adobe Heiti Std R" panose="020B0400000000000000" pitchFamily="34" charset="-128"/>
              </a:rPr>
              <a:t>Losses through 2020 = $</a:t>
            </a:r>
            <a:r>
              <a:rPr lang="en-US" sz="3100" b="1" i="1" u="sng" dirty="0" smtClean="0">
                <a:latin typeface="Adobe Heiti Std R" panose="020B0400000000000000" pitchFamily="34" charset="-128"/>
                <a:ea typeface="Adobe Heiti Std R" panose="020B0400000000000000" pitchFamily="34" charset="-128"/>
              </a:rPr>
              <a:t>24</a:t>
            </a:r>
            <a:r>
              <a:rPr kumimoji="0" lang="en-US" sz="3100" b="1" i="1" u="sng" strike="noStrike" cap="none" normalizeH="0" baseline="0" dirty="0" smtClean="0">
                <a:ln>
                  <a:noFill/>
                </a:ln>
                <a:solidFill>
                  <a:schemeClr val="tx1"/>
                </a:solidFill>
                <a:effectLst/>
                <a:latin typeface="Adobe Heiti Std R" panose="020B0400000000000000" pitchFamily="34" charset="-128"/>
                <a:ea typeface="Adobe Heiti Std R" panose="020B0400000000000000" pitchFamily="34" charset="-128"/>
              </a:rPr>
              <a:t> Million!</a:t>
            </a:r>
          </a:p>
        </p:txBody>
      </p:sp>
    </p:spTree>
    <p:extLst>
      <p:ext uri="{BB962C8B-B14F-4D97-AF65-F5344CB8AC3E}">
        <p14:creationId xmlns:p14="http://schemas.microsoft.com/office/powerpoint/2010/main" val="277913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referRelativeResize="0">
            <a:picLocks/>
          </p:cNvPicPr>
          <p:nvPr/>
        </p:nvPicPr>
        <p:blipFill>
          <a:blip r:embed="rId2">
            <a:extLst>
              <a:ext uri="{28A0092B-C50C-407E-A947-70E740481C1C}">
                <a14:useLocalDpi xmlns:a14="http://schemas.microsoft.com/office/drawing/2010/main" val="0"/>
              </a:ext>
            </a:extLst>
          </a:blip>
          <a:stretch>
            <a:fillRect/>
          </a:stretch>
        </p:blipFill>
        <p:spPr>
          <a:xfrm>
            <a:off x="0" y="12700"/>
            <a:ext cx="9144000" cy="6845300"/>
          </a:xfrm>
          <a:prstGeom prst="rect">
            <a:avLst/>
          </a:prstGeom>
        </p:spPr>
      </p:pic>
      <p:sp>
        <p:nvSpPr>
          <p:cNvPr id="9218" name="Title 1"/>
          <p:cNvSpPr>
            <a:spLocks noGrp="1"/>
          </p:cNvSpPr>
          <p:nvPr>
            <p:ph type="title"/>
          </p:nvPr>
        </p:nvSpPr>
        <p:spPr/>
        <p:txBody>
          <a:bodyPr/>
          <a:lstStyle/>
          <a:p>
            <a:pPr eaLnBrk="1" hangingPunct="1"/>
            <a:r>
              <a:rPr lang="en-US" u="sng" dirty="0" smtClean="0"/>
              <a:t>The Elephant</a:t>
            </a:r>
            <a:endParaRPr lang="en-US" dirty="0" smtClean="0"/>
          </a:p>
        </p:txBody>
      </p:sp>
      <p:sp>
        <p:nvSpPr>
          <p:cNvPr id="2" name="Rectangle 1"/>
          <p:cNvSpPr/>
          <p:nvPr/>
        </p:nvSpPr>
        <p:spPr>
          <a:xfrm>
            <a:off x="1640750" y="2967335"/>
            <a:ext cx="5862503" cy="1569660"/>
          </a:xfrm>
          <a:prstGeom prst="rect">
            <a:avLst/>
          </a:prstGeom>
          <a:noFill/>
        </p:spPr>
        <p:txBody>
          <a:bodyPr wrap="none" lIns="91440" tIns="45720" rIns="91440" bIns="45720">
            <a:spAutoFit/>
          </a:bodyPr>
          <a:lstStyle/>
          <a:p>
            <a:pPr algn="ctr"/>
            <a:r>
              <a:rPr lang="en-US" sz="9600" b="1" cap="none" spc="0" dirty="0" smtClean="0">
                <a:ln w="6600">
                  <a:solidFill>
                    <a:schemeClr val="accent2"/>
                  </a:solidFill>
                  <a:prstDash val="solid"/>
                </a:ln>
                <a:solidFill>
                  <a:srgbClr val="FFFFFF"/>
                </a:solidFill>
                <a:effectLst>
                  <a:outerShdw dist="38100" dir="2700000" algn="tl" rotWithShape="0">
                    <a:schemeClr val="accent2"/>
                  </a:outerShdw>
                </a:effectLst>
              </a:rPr>
              <a:t>COVID-19</a:t>
            </a:r>
            <a:endParaRPr lang="en-US" sz="96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71082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p:spPr>
      </p:pic>
      <p:sp>
        <p:nvSpPr>
          <p:cNvPr id="17410" name="Rectangle 2"/>
          <p:cNvSpPr>
            <a:spLocks noGrp="1" noChangeArrowheads="1"/>
          </p:cNvSpPr>
          <p:nvPr>
            <p:ph type="ctrTitle"/>
          </p:nvPr>
        </p:nvSpPr>
        <p:spPr>
          <a:xfrm>
            <a:off x="685800" y="0"/>
            <a:ext cx="7772400" cy="1465543"/>
          </a:xfrm>
          <a:solidFill>
            <a:srgbClr val="FFFFCC"/>
          </a:solidFill>
        </p:spPr>
        <p:txBody>
          <a:bodyPr anchor="ctr"/>
          <a:lstStyle/>
          <a:p>
            <a:r>
              <a:rPr lang="en-US" altLang="en-US" sz="4400" b="1" u="sng" dirty="0"/>
              <a:t>ZCS Financial </a:t>
            </a:r>
            <a:r>
              <a:rPr lang="en-US" altLang="en-US" sz="4400" b="1" u="sng" dirty="0" smtClean="0"/>
              <a:t>Issues</a:t>
            </a:r>
            <a:endParaRPr lang="en-US" altLang="en-US" sz="4400" b="1" u="sng" dirty="0"/>
          </a:p>
        </p:txBody>
      </p:sp>
      <p:sp>
        <p:nvSpPr>
          <p:cNvPr id="17411" name="Rectangle 3"/>
          <p:cNvSpPr>
            <a:spLocks noGrp="1" noChangeArrowheads="1"/>
          </p:cNvSpPr>
          <p:nvPr>
            <p:ph type="subTitle" idx="1"/>
          </p:nvPr>
        </p:nvSpPr>
        <p:spPr>
          <a:xfrm>
            <a:off x="0" y="1447800"/>
            <a:ext cx="9144000" cy="5410200"/>
          </a:xfrm>
          <a:solidFill>
            <a:srgbClr val="FFFFCC"/>
          </a:solidFill>
        </p:spPr>
        <p:txBody>
          <a:bodyPr/>
          <a:lstStyle/>
          <a:p>
            <a:pPr algn="l">
              <a:lnSpc>
                <a:spcPct val="150000"/>
              </a:lnSpc>
            </a:pPr>
            <a:endParaRPr lang="en-US" altLang="en-US" sz="4000" b="1" dirty="0" smtClean="0">
              <a:solidFill>
                <a:srgbClr val="336600"/>
              </a:solidFill>
            </a:endParaRPr>
          </a:p>
          <a:p>
            <a:pPr marL="571500" indent="-571500" algn="l">
              <a:lnSpc>
                <a:spcPct val="150000"/>
              </a:lnSpc>
              <a:buFont typeface="Wingdings" panose="05000000000000000000" pitchFamily="2" charset="2"/>
              <a:buChar char="Ø"/>
            </a:pPr>
            <a:r>
              <a:rPr lang="en-US" altLang="en-US" sz="4000" b="1" dirty="0" smtClean="0">
                <a:solidFill>
                  <a:srgbClr val="336600"/>
                </a:solidFill>
              </a:rPr>
              <a:t>What’s </a:t>
            </a:r>
            <a:r>
              <a:rPr lang="en-US" altLang="en-US" sz="4000" b="1" dirty="0">
                <a:solidFill>
                  <a:srgbClr val="336600"/>
                </a:solidFill>
              </a:rPr>
              <a:t>happening to </a:t>
            </a:r>
            <a:r>
              <a:rPr lang="en-US" altLang="en-US" sz="4000" b="1" dirty="0" smtClean="0">
                <a:solidFill>
                  <a:srgbClr val="336600"/>
                </a:solidFill>
              </a:rPr>
              <a:t>state revenues</a:t>
            </a:r>
            <a:r>
              <a:rPr lang="en-US" altLang="en-US" sz="4000" b="1" dirty="0">
                <a:solidFill>
                  <a:srgbClr val="336600"/>
                </a:solidFill>
              </a:rPr>
              <a:t>?</a:t>
            </a:r>
          </a:p>
          <a:p>
            <a:pPr marL="571500" indent="-571500" algn="l">
              <a:lnSpc>
                <a:spcPct val="150000"/>
              </a:lnSpc>
              <a:buFont typeface="Wingdings" panose="05000000000000000000" pitchFamily="2" charset="2"/>
              <a:buChar char="Ø"/>
            </a:pPr>
            <a:r>
              <a:rPr lang="en-US" altLang="en-US" sz="4000" b="1" dirty="0" smtClean="0">
                <a:solidFill>
                  <a:srgbClr val="336600"/>
                </a:solidFill>
              </a:rPr>
              <a:t>What </a:t>
            </a:r>
            <a:r>
              <a:rPr lang="en-US" altLang="en-US" sz="4000" b="1" dirty="0">
                <a:solidFill>
                  <a:srgbClr val="336600"/>
                </a:solidFill>
              </a:rPr>
              <a:t>is going to happen next?</a:t>
            </a:r>
          </a:p>
          <a:p>
            <a:pPr marL="571500" indent="-571500" algn="l">
              <a:lnSpc>
                <a:spcPct val="150000"/>
              </a:lnSpc>
              <a:buFont typeface="Wingdings" panose="05000000000000000000" pitchFamily="2" charset="2"/>
              <a:buChar char="Ø"/>
            </a:pPr>
            <a:r>
              <a:rPr lang="en-US" altLang="en-US" sz="4000" b="1" dirty="0">
                <a:solidFill>
                  <a:srgbClr val="336600"/>
                </a:solidFill>
              </a:rPr>
              <a:t>What must we do to prepare?</a:t>
            </a:r>
          </a:p>
          <a:p>
            <a:pPr algn="l">
              <a:buFontTx/>
              <a:buChar char="•"/>
            </a:pPr>
            <a:endParaRPr lang="en-US" altLang="en-US" sz="3600" dirty="0"/>
          </a:p>
        </p:txBody>
      </p:sp>
    </p:spTree>
    <p:extLst>
      <p:ext uri="{BB962C8B-B14F-4D97-AF65-F5344CB8AC3E}">
        <p14:creationId xmlns:p14="http://schemas.microsoft.com/office/powerpoint/2010/main" val="34838093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bldLvl="2"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40000"/>
              <a:lumOff val="60000"/>
            </a:schemeClr>
          </a:solidFill>
        </p:spPr>
        <p:txBody>
          <a:bodyPr/>
          <a:lstStyle/>
          <a:p>
            <a:r>
              <a:rPr lang="en-US" u="sng" dirty="0" smtClean="0"/>
              <a:t>Two Types of Answers</a:t>
            </a:r>
            <a:endParaRPr lang="en-US" u="sng" dirty="0"/>
          </a:p>
        </p:txBody>
      </p:sp>
      <p:sp>
        <p:nvSpPr>
          <p:cNvPr id="3" name="Content Placeholder 2"/>
          <p:cNvSpPr>
            <a:spLocks noGrp="1"/>
          </p:cNvSpPr>
          <p:nvPr>
            <p:ph idx="1"/>
          </p:nvPr>
        </p:nvSpPr>
        <p:spPr>
          <a:xfrm>
            <a:off x="457200" y="2438400"/>
            <a:ext cx="8229600" cy="3687763"/>
          </a:xfrm>
        </p:spPr>
        <p:txBody>
          <a:bodyPr/>
          <a:lstStyle/>
          <a:p>
            <a:r>
              <a:rPr lang="en-US" sz="6000" dirty="0" smtClean="0">
                <a:latin typeface="Adobe Heiti Std R" panose="020B0400000000000000" pitchFamily="34" charset="-128"/>
                <a:ea typeface="Adobe Heiti Std R" panose="020B0400000000000000" pitchFamily="34" charset="-128"/>
              </a:rPr>
              <a:t>The Political Answers</a:t>
            </a:r>
          </a:p>
          <a:p>
            <a:endParaRPr lang="en-US" sz="6000" dirty="0">
              <a:latin typeface="Adobe Heiti Std R" panose="020B0400000000000000" pitchFamily="34" charset="-128"/>
              <a:ea typeface="Adobe Heiti Std R" panose="020B0400000000000000" pitchFamily="34" charset="-128"/>
            </a:endParaRPr>
          </a:p>
          <a:p>
            <a:r>
              <a:rPr lang="en-US" sz="6000" dirty="0" smtClean="0">
                <a:latin typeface="Adobe Heiti Std R" panose="020B0400000000000000" pitchFamily="34" charset="-128"/>
                <a:ea typeface="Adobe Heiti Std R" panose="020B0400000000000000" pitchFamily="34" charset="-128"/>
              </a:rPr>
              <a:t>The Financial Answers</a:t>
            </a:r>
            <a:endParaRPr lang="en-US" sz="6000" dirty="0">
              <a:latin typeface="Adobe Heiti Std R" panose="020B0400000000000000" pitchFamily="34" charset="-128"/>
              <a:ea typeface="Adobe Heiti Std R" panose="020B0400000000000000" pitchFamily="34" charset="-128"/>
            </a:endParaRPr>
          </a:p>
        </p:txBody>
      </p:sp>
    </p:spTree>
    <p:extLst>
      <p:ext uri="{BB962C8B-B14F-4D97-AF65-F5344CB8AC3E}">
        <p14:creationId xmlns:p14="http://schemas.microsoft.com/office/powerpoint/2010/main" val="96820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descr="http://img.ehowcdn.com/article-page-main/ehow/images/a07/fv/fq/rainy-day-family-activities-800x800.jpg"/>
          <p:cNvPicPr>
            <a:picLocks noChangeAspect="1" noChangeArrowheads="1"/>
          </p:cNvPicPr>
          <p:nvPr/>
        </p:nvPicPr>
        <p:blipFill>
          <a:blip r:embed="rId3" cstate="print">
            <a:lum bright="54000"/>
          </a:blip>
          <a:srcRect/>
          <a:stretch>
            <a:fillRect/>
          </a:stretch>
        </p:blipFill>
        <p:spPr bwMode="auto">
          <a:xfrm>
            <a:off x="0" y="0"/>
            <a:ext cx="9144000" cy="6854825"/>
          </a:xfrm>
          <a:prstGeom prst="rect">
            <a:avLst/>
          </a:prstGeom>
          <a:noFill/>
          <a:ln w="9525">
            <a:noFill/>
            <a:miter lim="800000"/>
            <a:headEnd/>
            <a:tailEnd/>
          </a:ln>
        </p:spPr>
      </p:pic>
      <p:sp>
        <p:nvSpPr>
          <p:cNvPr id="61443" name="Title 1"/>
          <p:cNvSpPr>
            <a:spLocks noGrp="1"/>
          </p:cNvSpPr>
          <p:nvPr>
            <p:ph type="title"/>
          </p:nvPr>
        </p:nvSpPr>
        <p:spPr>
          <a:xfrm>
            <a:off x="457200" y="533400"/>
            <a:ext cx="8229600" cy="1143000"/>
          </a:xfrm>
          <a:gradFill rotWithShape="0">
            <a:gsLst>
              <a:gs pos="0">
                <a:srgbClr val="DDEBCF"/>
              </a:gs>
              <a:gs pos="50000">
                <a:srgbClr val="9CB86E"/>
              </a:gs>
              <a:gs pos="100000">
                <a:srgbClr val="156B13"/>
              </a:gs>
            </a:gsLst>
            <a:lin ang="5400000"/>
          </a:gradFill>
        </p:spPr>
        <p:txBody>
          <a:bodyPr/>
          <a:lstStyle/>
          <a:p>
            <a:pPr eaLnBrk="1" hangingPunct="1"/>
            <a:r>
              <a:rPr lang="en-US" sz="4800" b="1" dirty="0"/>
              <a:t> </a:t>
            </a:r>
            <a:r>
              <a:rPr lang="en-US" sz="4800" b="1" dirty="0" smtClean="0"/>
              <a:t>Possibly A </a:t>
            </a:r>
            <a:r>
              <a:rPr lang="en-US" sz="6000" b="1" u="sng" dirty="0"/>
              <a:t>VERY</a:t>
            </a:r>
            <a:r>
              <a:rPr lang="en-US" sz="4800" b="1" dirty="0"/>
              <a:t> Rainy Day </a:t>
            </a:r>
            <a:endParaRPr lang="en-US" sz="4800" b="1" dirty="0" smtClean="0"/>
          </a:p>
        </p:txBody>
      </p:sp>
      <p:pic>
        <p:nvPicPr>
          <p:cNvPr id="14" name="Picture 13"/>
          <p:cNvPicPr preferRelativeResize="0">
            <a:picLocks/>
          </p:cNvPicPr>
          <p:nvPr/>
        </p:nvPicPr>
        <p:blipFill>
          <a:blip r:embed="rId4"/>
          <a:stretch>
            <a:fillRect/>
          </a:stretch>
        </p:blipFill>
        <p:spPr>
          <a:xfrm>
            <a:off x="228600" y="2286000"/>
            <a:ext cx="8686800" cy="3657600"/>
          </a:xfrm>
          <a:prstGeom prst="rect">
            <a:avLst/>
          </a:prstGeom>
        </p:spPr>
      </p:pic>
      <p:sp>
        <p:nvSpPr>
          <p:cNvPr id="3" name="Rectangle 2"/>
          <p:cNvSpPr/>
          <p:nvPr/>
        </p:nvSpPr>
        <p:spPr>
          <a:xfrm>
            <a:off x="4572000" y="5385816"/>
            <a:ext cx="121919" cy="243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852160" y="5394960"/>
            <a:ext cx="76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534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LSHAPE_TB_00000000000000000000000000000000_LeftEndCaps">
            <a:extLst>
              <a:ext uri="{1EA7C913-F496-4CCD-A1D1-9A47AA88919B}">
                <a16:creationId xmlns:a16="http://schemas.microsoft.com/office/drawing/2014/main\" xmlns:p14="http://schemas.microsoft.com/office/powerpoint/2010/main" xmlns="" id="F881D1FF-1E96-4B37-92FF-725569DF1B74"/>
              </a:ext>
            </a:extLst>
          </p:cNvPr>
          <p:cNvSpPr txBox="1"/>
          <p:nvPr>
            <p:custDataLst>
              <p:tags r:id="rId2"/>
            </p:custDataLst>
          </p:nvPr>
        </p:nvSpPr>
        <p:spPr>
          <a:xfrm>
            <a:off x="274365" y="3110814"/>
            <a:ext cx="384722" cy="207749"/>
          </a:xfrm>
          <a:prstGeom prst="rect">
            <a:avLst/>
          </a:prstGeom>
          <a:noFill/>
        </p:spPr>
        <p:txBody>
          <a:bodyPr vert="horz" wrap="none" lIns="0" tIns="0" rIns="0" bIns="0" rtlCol="0" anchor="ctr" anchorCtr="0">
            <a:spAutoFit/>
          </a:bodyPr>
          <a:lstStyle/>
          <a:p>
            <a:pPr algn="ctr"/>
            <a:r>
              <a:rPr lang="en-US" sz="1350" b="1">
                <a:solidFill>
                  <a:srgbClr val="C0504D">
                    <a:alpha val="100000"/>
                  </a:srgbClr>
                </a:solidFill>
                <a:latin typeface="Arial" panose="02040604050505020304" pitchFamily="18" charset="0"/>
              </a:rPr>
              <a:t>2020</a:t>
            </a:r>
          </a:p>
        </p:txBody>
      </p:sp>
      <p:sp>
        <p:nvSpPr>
          <p:cNvPr id="11" name="OTLSHAPE_TB_00000000000000000000000000000000_RightEndCaps">
            <a:extLst>
              <a:ext uri="{D2F07736-7A36-43F7-B44C-FEAA3EF1CE2E}">
                <a16:creationId xmlns:a16="http://schemas.microsoft.com/office/drawing/2014/main\" xmlns:p14="http://schemas.microsoft.com/office/powerpoint/2010/main" xmlns="" id="09140E3D-201B-40AE-AF3F-E9A3B3EABE2E"/>
              </a:ext>
            </a:extLst>
          </p:cNvPr>
          <p:cNvSpPr txBox="1"/>
          <p:nvPr>
            <p:custDataLst>
              <p:tags r:id="rId3"/>
            </p:custDataLst>
          </p:nvPr>
        </p:nvSpPr>
        <p:spPr>
          <a:xfrm>
            <a:off x="8484915" y="3110814"/>
            <a:ext cx="384722" cy="207749"/>
          </a:xfrm>
          <a:prstGeom prst="rect">
            <a:avLst/>
          </a:prstGeom>
          <a:noFill/>
        </p:spPr>
        <p:txBody>
          <a:bodyPr vert="horz" wrap="none" lIns="0" tIns="0" rIns="0" bIns="0" rtlCol="0" anchor="ctr" anchorCtr="0">
            <a:spAutoFit/>
          </a:bodyPr>
          <a:lstStyle/>
          <a:p>
            <a:pPr algn="ctr"/>
            <a:r>
              <a:rPr lang="en-US" sz="1350" b="1">
                <a:solidFill>
                  <a:srgbClr val="C0504D">
                    <a:alpha val="100000"/>
                  </a:srgbClr>
                </a:solidFill>
                <a:latin typeface="Arial" panose="02040604050505020304" pitchFamily="18" charset="0"/>
              </a:rPr>
              <a:t>2024</a:t>
            </a:r>
          </a:p>
        </p:txBody>
      </p:sp>
      <p:sp>
        <p:nvSpPr>
          <p:cNvPr id="12" name="OTLSHAPE_TB_00000000000000000000000000000000_ScaleContainer"/>
          <p:cNvSpPr/>
          <p:nvPr>
            <p:custDataLst>
              <p:tags r:id="rId4"/>
            </p:custDataLst>
          </p:nvPr>
        </p:nvSpPr>
        <p:spPr>
          <a:xfrm>
            <a:off x="809625" y="3067050"/>
            <a:ext cx="7524750" cy="285750"/>
          </a:xfrm>
          <a:prstGeom prst="rect">
            <a:avLst/>
          </a:prstGeom>
          <a:solidFill>
            <a:srgbClr val="B20E12">
              <a:alpha val="100000"/>
            </a:srgbClr>
          </a:solidFill>
        </p:spPr>
      </p:sp>
      <p:sp>
        <p:nvSpPr>
          <p:cNvPr id="13" name="OTLSHAPE_TB_00000000000000000000000000000000_ElapsedTime"/>
          <p:cNvSpPr/>
          <p:nvPr>
            <p:custDataLst>
              <p:tags r:id="rId5"/>
            </p:custDataLst>
          </p:nvPr>
        </p:nvSpPr>
        <p:spPr>
          <a:xfrm>
            <a:off x="809625" y="3067050"/>
            <a:ext cx="552450" cy="285750"/>
          </a:xfrm>
          <a:prstGeom prst="rect">
            <a:avLst/>
          </a:prstGeom>
          <a:solidFill>
            <a:srgbClr val="808DA9">
              <a:alpha val="30000"/>
            </a:srgbClr>
          </a:solidFill>
        </p:spPr>
      </p:sp>
      <p:sp>
        <p:nvSpPr>
          <p:cNvPr id="14" name="OTLSHAPE_TB_00000000000000000000000000000000_TodayMarkerShape"/>
          <p:cNvSpPr/>
          <p:nvPr>
            <p:custDataLst>
              <p:tags r:id="rId6"/>
            </p:custDataLst>
          </p:nvPr>
        </p:nvSpPr>
        <p:spPr>
          <a:xfrm>
            <a:off x="1981200" y="3352800"/>
            <a:ext cx="85725" cy="95250"/>
          </a:xfrm>
          <a:prstGeom prst="triangle">
            <a:avLst/>
          </a:prstGeom>
          <a:solidFill>
            <a:srgbClr val="FF0000">
              <a:alpha val="100000"/>
            </a:srgbClr>
          </a:solidFill>
        </p:spPr>
      </p:sp>
      <p:sp>
        <p:nvSpPr>
          <p:cNvPr id="15" name="OTLSHAPE_TB_00000000000000000000000000000000_TodayMarkerText">
            <a:extLst>
              <a:ext uri="{ECC4F54A-8E4A-4835-824F-81E7B94B2EA2}">
                <a16:creationId xmlns:a16="http://schemas.microsoft.com/office/drawing/2014/main\" xmlns:p14="http://schemas.microsoft.com/office/powerpoint/2010/main" xmlns="" id="E1780B57-0CCC-4D81-9A85-14D9CBBE47F2"/>
              </a:ext>
            </a:extLst>
          </p:cNvPr>
          <p:cNvSpPr txBox="1"/>
          <p:nvPr>
            <p:custDataLst>
              <p:tags r:id="rId7"/>
            </p:custDataLst>
          </p:nvPr>
        </p:nvSpPr>
        <p:spPr>
          <a:xfrm>
            <a:off x="1838647" y="3446486"/>
            <a:ext cx="294953" cy="126958"/>
          </a:xfrm>
          <a:prstGeom prst="rect">
            <a:avLst/>
          </a:prstGeom>
          <a:noFill/>
        </p:spPr>
        <p:txBody>
          <a:bodyPr vert="horz" wrap="none" lIns="0" tIns="0" rIns="0" bIns="0" rtlCol="0" anchor="ctr" anchorCtr="0">
            <a:spAutoFit/>
          </a:bodyPr>
          <a:lstStyle/>
          <a:p>
            <a:pPr algn="ctr"/>
            <a:r>
              <a:rPr lang="en-US" sz="825" dirty="0">
                <a:solidFill>
                  <a:srgbClr val="000000">
                    <a:alpha val="100000"/>
                  </a:srgbClr>
                </a:solidFill>
                <a:latin typeface="Arial" panose="02040604050505020304" pitchFamily="18" charset="0"/>
              </a:rPr>
              <a:t>Today</a:t>
            </a:r>
          </a:p>
        </p:txBody>
      </p:sp>
      <p:sp>
        <p:nvSpPr>
          <p:cNvPr id="16" name="OTLSHAPE_TB_00000000000000000000000000000000_TimescaleInterval1">
            <a:extLst>
              <a:ext uri="{EC01D087-3C9B-4F52-86FB-768A361D50F3}">
                <a16:creationId xmlns:a16="http://schemas.microsoft.com/office/drawing/2014/main\" xmlns:p14="http://schemas.microsoft.com/office/powerpoint/2010/main" xmlns="" id="63BDCC98-4033-4ED2-8CA3-5C4A72A386E3"/>
              </a:ext>
            </a:extLst>
          </p:cNvPr>
          <p:cNvSpPr txBox="1"/>
          <p:nvPr>
            <p:custDataLst>
              <p:tags r:id="rId8"/>
            </p:custDataLst>
          </p:nvPr>
        </p:nvSpPr>
        <p:spPr>
          <a:xfrm>
            <a:off x="857250" y="3140676"/>
            <a:ext cx="256480" cy="138499"/>
          </a:xfrm>
          <a:prstGeom prst="rect">
            <a:avLst/>
          </a:prstGeom>
          <a:noFill/>
        </p:spPr>
        <p:txBody>
          <a:bodyPr vert="horz" wrap="none" lIns="0" tIns="0" rIns="0" bIns="0" rtlCol="0" anchor="ctr" anchorCtr="0">
            <a:spAutoFit/>
          </a:bodyPr>
          <a:lstStyle/>
          <a:p>
            <a:pPr algn="l"/>
            <a:r>
              <a:rPr lang="en-US" sz="900" b="1">
                <a:solidFill>
                  <a:srgbClr val="FFFFFF">
                    <a:alpha val="100000"/>
                  </a:srgbClr>
                </a:solidFill>
                <a:latin typeface="Arial" panose="02040604050505020304" pitchFamily="18" charset="0"/>
              </a:rPr>
              <a:t>2020</a:t>
            </a:r>
          </a:p>
        </p:txBody>
      </p:sp>
      <p:cxnSp>
        <p:nvCxnSpPr>
          <p:cNvPr id="17" name="OTLSHAPE_TB_00000000000000000000000000000000_Separator1"/>
          <p:cNvCxnSpPr/>
          <p:nvPr>
            <p:custDataLst>
              <p:tags r:id="rId9"/>
            </p:custDataLst>
          </p:nvPr>
        </p:nvCxnSpPr>
        <p:spPr>
          <a:xfrm>
            <a:off x="2314575" y="3133725"/>
            <a:ext cx="0" cy="152400"/>
          </a:xfrm>
          <a:prstGeom prst="line">
            <a:avLst/>
          </a:prstGeom>
          <a:ln w="12700" cap="flat" cmpd="sng" algn="ctr">
            <a:solidFill>
              <a:srgbClr val="FFFFFF">
                <a:alpha val="30000"/>
              </a:srgbClr>
            </a:solidFill>
            <a:prstDash val="solid"/>
            <a:headEnd type="none" w="med" len="med"/>
            <a:tailEnd type="none" w="med" len="med"/>
          </a:ln>
        </p:spPr>
      </p:cxnSp>
      <p:cxnSp>
        <p:nvCxnSpPr>
          <p:cNvPr id="18" name="OTLSHAPE_TB_00000000000000000000000000000000_MinorTickMarkAbove1" hidden="1"/>
          <p:cNvCxnSpPr/>
          <p:nvPr>
            <p:custDataLst>
              <p:tags r:id="rId10"/>
            </p:custDataLst>
          </p:nvPr>
        </p:nvCxnSpPr>
        <p:spPr>
          <a:xfrm>
            <a:off x="1562100" y="3133725"/>
            <a:ext cx="0" cy="19050"/>
          </a:xfrm>
          <a:prstGeom prst="line">
            <a:avLst/>
          </a:prstGeom>
          <a:ln w="0" cap="flat" cmpd="sng" algn="ctr">
            <a:solidFill>
              <a:srgbClr val="FFFFFF">
                <a:alpha val="30000"/>
              </a:srgbClr>
            </a:solidFill>
            <a:prstDash val="solid"/>
            <a:headEnd type="none" w="med" len="med"/>
            <a:tailEnd type="none" w="med" len="med"/>
          </a:ln>
        </p:spPr>
      </p:cxnSp>
      <p:cxnSp>
        <p:nvCxnSpPr>
          <p:cNvPr id="19" name="OTLSHAPE_TB_00000000000000000000000000000000_MinorTickMarkBelow1" hidden="1"/>
          <p:cNvCxnSpPr/>
          <p:nvPr>
            <p:custDataLst>
              <p:tags r:id="rId11"/>
            </p:custDataLst>
          </p:nvPr>
        </p:nvCxnSpPr>
        <p:spPr>
          <a:xfrm>
            <a:off x="1562100" y="3267075"/>
            <a:ext cx="0" cy="19050"/>
          </a:xfrm>
          <a:prstGeom prst="line">
            <a:avLst/>
          </a:prstGeom>
          <a:ln w="0" cap="flat" cmpd="sng" algn="ctr">
            <a:solidFill>
              <a:srgbClr val="FFFFFF">
                <a:alpha val="30000"/>
              </a:srgbClr>
            </a:solidFill>
            <a:prstDash val="solid"/>
            <a:headEnd type="none" w="med" len="med"/>
            <a:tailEnd type="none" w="med" len="med"/>
          </a:ln>
        </p:spPr>
      </p:cxnSp>
      <p:sp>
        <p:nvSpPr>
          <p:cNvPr id="20" name="OTLSHAPE_TB_00000000000000000000000000000000_TimescaleInterval2">
            <a:extLst>
              <a:ext uri="{08D1D5A3-E1BE-45A7-8C69-FB83CB4F2E32}">
                <a16:creationId xmlns:a16="http://schemas.microsoft.com/office/drawing/2014/main\" xmlns:p14="http://schemas.microsoft.com/office/powerpoint/2010/main" xmlns="" id="AF6CDF17-E95E-4383-BC09-2BA97A97A902"/>
              </a:ext>
            </a:extLst>
          </p:cNvPr>
          <p:cNvSpPr txBox="1"/>
          <p:nvPr>
            <p:custDataLst>
              <p:tags r:id="rId12"/>
            </p:custDataLst>
          </p:nvPr>
        </p:nvSpPr>
        <p:spPr>
          <a:xfrm>
            <a:off x="2362202" y="3140676"/>
            <a:ext cx="256480" cy="138499"/>
          </a:xfrm>
          <a:prstGeom prst="rect">
            <a:avLst/>
          </a:prstGeom>
          <a:noFill/>
        </p:spPr>
        <p:txBody>
          <a:bodyPr vert="horz" wrap="none" lIns="0" tIns="0" rIns="0" bIns="0" rtlCol="0" anchor="ctr" anchorCtr="0">
            <a:spAutoFit/>
          </a:bodyPr>
          <a:lstStyle/>
          <a:p>
            <a:pPr algn="l"/>
            <a:r>
              <a:rPr lang="en-US" sz="900" b="1">
                <a:solidFill>
                  <a:srgbClr val="FFFFFF">
                    <a:alpha val="100000"/>
                  </a:srgbClr>
                </a:solidFill>
                <a:latin typeface="Arial" panose="02040604050505020304" pitchFamily="18" charset="0"/>
              </a:rPr>
              <a:t>2021</a:t>
            </a:r>
          </a:p>
        </p:txBody>
      </p:sp>
      <p:cxnSp>
        <p:nvCxnSpPr>
          <p:cNvPr id="21" name="OTLSHAPE_TB_00000000000000000000000000000000_Separator2"/>
          <p:cNvCxnSpPr/>
          <p:nvPr>
            <p:custDataLst>
              <p:tags r:id="rId13"/>
            </p:custDataLst>
          </p:nvPr>
        </p:nvCxnSpPr>
        <p:spPr>
          <a:xfrm>
            <a:off x="3819525" y="3133725"/>
            <a:ext cx="0" cy="152400"/>
          </a:xfrm>
          <a:prstGeom prst="line">
            <a:avLst/>
          </a:prstGeom>
          <a:ln w="12700" cap="flat" cmpd="sng" algn="ctr">
            <a:solidFill>
              <a:srgbClr val="FFFFFF">
                <a:alpha val="30000"/>
              </a:srgbClr>
            </a:solidFill>
            <a:prstDash val="solid"/>
            <a:headEnd type="none" w="med" len="med"/>
            <a:tailEnd type="none" w="med" len="med"/>
          </a:ln>
        </p:spPr>
      </p:cxnSp>
      <p:cxnSp>
        <p:nvCxnSpPr>
          <p:cNvPr id="22" name="OTLSHAPE_TB_00000000000000000000000000000000_MinorTickMarkAbove2" hidden="1"/>
          <p:cNvCxnSpPr/>
          <p:nvPr>
            <p:custDataLst>
              <p:tags r:id="rId14"/>
            </p:custDataLst>
          </p:nvPr>
        </p:nvCxnSpPr>
        <p:spPr>
          <a:xfrm>
            <a:off x="3067050" y="3133725"/>
            <a:ext cx="0" cy="19050"/>
          </a:xfrm>
          <a:prstGeom prst="line">
            <a:avLst/>
          </a:prstGeom>
          <a:ln w="0" cap="flat" cmpd="sng" algn="ctr">
            <a:solidFill>
              <a:srgbClr val="FFFFFF">
                <a:alpha val="30000"/>
              </a:srgbClr>
            </a:solidFill>
            <a:prstDash val="solid"/>
            <a:headEnd type="none" w="med" len="med"/>
            <a:tailEnd type="none" w="med" len="med"/>
          </a:ln>
        </p:spPr>
      </p:cxnSp>
      <p:cxnSp>
        <p:nvCxnSpPr>
          <p:cNvPr id="23" name="OTLSHAPE_TB_00000000000000000000000000000000_MinorTickMarkBelow2" hidden="1"/>
          <p:cNvCxnSpPr/>
          <p:nvPr>
            <p:custDataLst>
              <p:tags r:id="rId15"/>
            </p:custDataLst>
          </p:nvPr>
        </p:nvCxnSpPr>
        <p:spPr>
          <a:xfrm>
            <a:off x="3067050" y="3267075"/>
            <a:ext cx="0" cy="19050"/>
          </a:xfrm>
          <a:prstGeom prst="line">
            <a:avLst/>
          </a:prstGeom>
          <a:ln w="0" cap="flat" cmpd="sng" algn="ctr">
            <a:solidFill>
              <a:srgbClr val="FFFFFF">
                <a:alpha val="30000"/>
              </a:srgbClr>
            </a:solidFill>
            <a:prstDash val="solid"/>
            <a:headEnd type="none" w="med" len="med"/>
            <a:tailEnd type="none" w="med" len="med"/>
          </a:ln>
        </p:spPr>
      </p:cxnSp>
      <p:sp>
        <p:nvSpPr>
          <p:cNvPr id="24" name="OTLSHAPE_TB_00000000000000000000000000000000_TimescaleInterval3">
            <a:extLst>
              <a:ext uri="{B4AA6541-7491-4676-88AD-29200DD0B7DD}">
                <a16:creationId xmlns:a16="http://schemas.microsoft.com/office/drawing/2014/main\" xmlns:p14="http://schemas.microsoft.com/office/powerpoint/2010/main" xmlns="" id="55461E8B-9B4E-487C-972A-0F001284FF78"/>
              </a:ext>
            </a:extLst>
          </p:cNvPr>
          <p:cNvSpPr txBox="1"/>
          <p:nvPr>
            <p:custDataLst>
              <p:tags r:id="rId16"/>
            </p:custDataLst>
          </p:nvPr>
        </p:nvSpPr>
        <p:spPr>
          <a:xfrm>
            <a:off x="3867152" y="3140676"/>
            <a:ext cx="256480" cy="138499"/>
          </a:xfrm>
          <a:prstGeom prst="rect">
            <a:avLst/>
          </a:prstGeom>
          <a:noFill/>
        </p:spPr>
        <p:txBody>
          <a:bodyPr vert="horz" wrap="none" lIns="0" tIns="0" rIns="0" bIns="0" rtlCol="0" anchor="ctr" anchorCtr="0">
            <a:spAutoFit/>
          </a:bodyPr>
          <a:lstStyle/>
          <a:p>
            <a:pPr algn="l"/>
            <a:r>
              <a:rPr lang="en-US" sz="900" b="1">
                <a:solidFill>
                  <a:srgbClr val="FFFFFF">
                    <a:alpha val="100000"/>
                  </a:srgbClr>
                </a:solidFill>
                <a:latin typeface="Arial" panose="02040604050505020304" pitchFamily="18" charset="0"/>
              </a:rPr>
              <a:t>2022</a:t>
            </a:r>
          </a:p>
        </p:txBody>
      </p:sp>
      <p:cxnSp>
        <p:nvCxnSpPr>
          <p:cNvPr id="25" name="OTLSHAPE_TB_00000000000000000000000000000000_Separator3"/>
          <p:cNvCxnSpPr/>
          <p:nvPr>
            <p:custDataLst>
              <p:tags r:id="rId17"/>
            </p:custDataLst>
          </p:nvPr>
        </p:nvCxnSpPr>
        <p:spPr>
          <a:xfrm>
            <a:off x="5324475" y="3133725"/>
            <a:ext cx="0" cy="152400"/>
          </a:xfrm>
          <a:prstGeom prst="line">
            <a:avLst/>
          </a:prstGeom>
          <a:ln w="12700" cap="flat" cmpd="sng" algn="ctr">
            <a:solidFill>
              <a:srgbClr val="FFFFFF">
                <a:alpha val="30000"/>
              </a:srgbClr>
            </a:solidFill>
            <a:prstDash val="solid"/>
            <a:headEnd type="none" w="med" len="med"/>
            <a:tailEnd type="none" w="med" len="med"/>
          </a:ln>
        </p:spPr>
      </p:cxnSp>
      <p:cxnSp>
        <p:nvCxnSpPr>
          <p:cNvPr id="26" name="OTLSHAPE_TB_00000000000000000000000000000000_MinorTickMarkAbove3" hidden="1"/>
          <p:cNvCxnSpPr/>
          <p:nvPr>
            <p:custDataLst>
              <p:tags r:id="rId18"/>
            </p:custDataLst>
          </p:nvPr>
        </p:nvCxnSpPr>
        <p:spPr>
          <a:xfrm>
            <a:off x="4572000" y="3133725"/>
            <a:ext cx="0" cy="19050"/>
          </a:xfrm>
          <a:prstGeom prst="line">
            <a:avLst/>
          </a:prstGeom>
          <a:ln w="0" cap="flat" cmpd="sng" algn="ctr">
            <a:solidFill>
              <a:srgbClr val="FFFFFF">
                <a:alpha val="30000"/>
              </a:srgbClr>
            </a:solidFill>
            <a:prstDash val="solid"/>
            <a:headEnd type="none" w="med" len="med"/>
            <a:tailEnd type="none" w="med" len="med"/>
          </a:ln>
        </p:spPr>
      </p:cxnSp>
      <p:cxnSp>
        <p:nvCxnSpPr>
          <p:cNvPr id="27" name="OTLSHAPE_TB_00000000000000000000000000000000_MinorTickMarkBelow3" hidden="1"/>
          <p:cNvCxnSpPr/>
          <p:nvPr>
            <p:custDataLst>
              <p:tags r:id="rId19"/>
            </p:custDataLst>
          </p:nvPr>
        </p:nvCxnSpPr>
        <p:spPr>
          <a:xfrm>
            <a:off x="4572000" y="3267075"/>
            <a:ext cx="0" cy="19050"/>
          </a:xfrm>
          <a:prstGeom prst="line">
            <a:avLst/>
          </a:prstGeom>
          <a:ln w="0" cap="flat" cmpd="sng" algn="ctr">
            <a:solidFill>
              <a:srgbClr val="FFFFFF">
                <a:alpha val="30000"/>
              </a:srgbClr>
            </a:solidFill>
            <a:prstDash val="solid"/>
            <a:headEnd type="none" w="med" len="med"/>
            <a:tailEnd type="none" w="med" len="med"/>
          </a:ln>
        </p:spPr>
      </p:cxnSp>
      <p:sp>
        <p:nvSpPr>
          <p:cNvPr id="28" name="OTLSHAPE_TB_00000000000000000000000000000000_TimescaleInterval4">
            <a:extLst>
              <a:ext uri="{E55E4FAB-E981-42B3-BAD3-8EF20DEA6E96}">
                <a16:creationId xmlns:a16="http://schemas.microsoft.com/office/drawing/2014/main\" xmlns:p14="http://schemas.microsoft.com/office/powerpoint/2010/main" xmlns="" id="768B96FB-0B42-41F5-A137-DBED704CED82"/>
              </a:ext>
            </a:extLst>
          </p:cNvPr>
          <p:cNvSpPr txBox="1"/>
          <p:nvPr>
            <p:custDataLst>
              <p:tags r:id="rId20"/>
            </p:custDataLst>
          </p:nvPr>
        </p:nvSpPr>
        <p:spPr>
          <a:xfrm>
            <a:off x="5372102" y="3140676"/>
            <a:ext cx="256480" cy="138499"/>
          </a:xfrm>
          <a:prstGeom prst="rect">
            <a:avLst/>
          </a:prstGeom>
          <a:noFill/>
        </p:spPr>
        <p:txBody>
          <a:bodyPr vert="horz" wrap="none" lIns="0" tIns="0" rIns="0" bIns="0" rtlCol="0" anchor="ctr" anchorCtr="0">
            <a:spAutoFit/>
          </a:bodyPr>
          <a:lstStyle/>
          <a:p>
            <a:pPr algn="l"/>
            <a:r>
              <a:rPr lang="en-US" sz="900" b="1">
                <a:solidFill>
                  <a:srgbClr val="FFFFFF">
                    <a:alpha val="100000"/>
                  </a:srgbClr>
                </a:solidFill>
                <a:latin typeface="Arial" panose="02040604050505020304" pitchFamily="18" charset="0"/>
              </a:rPr>
              <a:t>2023</a:t>
            </a:r>
          </a:p>
        </p:txBody>
      </p:sp>
      <p:cxnSp>
        <p:nvCxnSpPr>
          <p:cNvPr id="29" name="OTLSHAPE_TB_00000000000000000000000000000000_Separator4"/>
          <p:cNvCxnSpPr/>
          <p:nvPr>
            <p:custDataLst>
              <p:tags r:id="rId21"/>
            </p:custDataLst>
          </p:nvPr>
        </p:nvCxnSpPr>
        <p:spPr>
          <a:xfrm>
            <a:off x="6829425" y="3133725"/>
            <a:ext cx="0" cy="152400"/>
          </a:xfrm>
          <a:prstGeom prst="line">
            <a:avLst/>
          </a:prstGeom>
          <a:ln w="12700" cap="flat" cmpd="sng" algn="ctr">
            <a:solidFill>
              <a:srgbClr val="FFFFFF">
                <a:alpha val="30000"/>
              </a:srgbClr>
            </a:solidFill>
            <a:prstDash val="solid"/>
            <a:headEnd type="none" w="med" len="med"/>
            <a:tailEnd type="none" w="med" len="med"/>
          </a:ln>
        </p:spPr>
      </p:cxnSp>
      <p:cxnSp>
        <p:nvCxnSpPr>
          <p:cNvPr id="30" name="OTLSHAPE_TB_00000000000000000000000000000000_MinorTickMarkAbove4" hidden="1"/>
          <p:cNvCxnSpPr/>
          <p:nvPr>
            <p:custDataLst>
              <p:tags r:id="rId22"/>
            </p:custDataLst>
          </p:nvPr>
        </p:nvCxnSpPr>
        <p:spPr>
          <a:xfrm>
            <a:off x="6076950" y="3133725"/>
            <a:ext cx="0" cy="19050"/>
          </a:xfrm>
          <a:prstGeom prst="line">
            <a:avLst/>
          </a:prstGeom>
          <a:ln w="0" cap="flat" cmpd="sng" algn="ctr">
            <a:solidFill>
              <a:srgbClr val="FFFFFF">
                <a:alpha val="30000"/>
              </a:srgbClr>
            </a:solidFill>
            <a:prstDash val="solid"/>
            <a:headEnd type="none" w="med" len="med"/>
            <a:tailEnd type="none" w="med" len="med"/>
          </a:ln>
        </p:spPr>
      </p:cxnSp>
      <p:cxnSp>
        <p:nvCxnSpPr>
          <p:cNvPr id="31" name="OTLSHAPE_TB_00000000000000000000000000000000_MinorTickMarkBelow4" hidden="1"/>
          <p:cNvCxnSpPr/>
          <p:nvPr>
            <p:custDataLst>
              <p:tags r:id="rId23"/>
            </p:custDataLst>
          </p:nvPr>
        </p:nvCxnSpPr>
        <p:spPr>
          <a:xfrm>
            <a:off x="6076950" y="3267075"/>
            <a:ext cx="0" cy="19050"/>
          </a:xfrm>
          <a:prstGeom prst="line">
            <a:avLst/>
          </a:prstGeom>
          <a:ln w="0" cap="flat" cmpd="sng" algn="ctr">
            <a:solidFill>
              <a:srgbClr val="FFFFFF">
                <a:alpha val="30000"/>
              </a:srgbClr>
            </a:solidFill>
            <a:prstDash val="solid"/>
            <a:headEnd type="none" w="med" len="med"/>
            <a:tailEnd type="none" w="med" len="med"/>
          </a:ln>
        </p:spPr>
      </p:cxnSp>
      <p:sp>
        <p:nvSpPr>
          <p:cNvPr id="32" name="OTLSHAPE_TB_00000000000000000000000000000000_TimescaleInterval5">
            <a:extLst>
              <a:ext uri="{8C85DA72-023E-42C1-920C-E7F9B43EAEF0}">
                <a16:creationId xmlns:a16="http://schemas.microsoft.com/office/drawing/2014/main\" xmlns:p14="http://schemas.microsoft.com/office/powerpoint/2010/main" xmlns="" id="D3203CE6-B5A7-4012-91E5-8BB1F5CBAC4E"/>
              </a:ext>
            </a:extLst>
          </p:cNvPr>
          <p:cNvSpPr txBox="1"/>
          <p:nvPr>
            <p:custDataLst>
              <p:tags r:id="rId24"/>
            </p:custDataLst>
          </p:nvPr>
        </p:nvSpPr>
        <p:spPr>
          <a:xfrm>
            <a:off x="6877052" y="3140676"/>
            <a:ext cx="256480" cy="138499"/>
          </a:xfrm>
          <a:prstGeom prst="rect">
            <a:avLst/>
          </a:prstGeom>
          <a:noFill/>
        </p:spPr>
        <p:txBody>
          <a:bodyPr vert="horz" wrap="none" lIns="0" tIns="0" rIns="0" bIns="0" rtlCol="0" anchor="ctr" anchorCtr="0">
            <a:spAutoFit/>
          </a:bodyPr>
          <a:lstStyle/>
          <a:p>
            <a:pPr algn="l"/>
            <a:r>
              <a:rPr lang="en-US" sz="900" b="1">
                <a:solidFill>
                  <a:srgbClr val="FFFFFF">
                    <a:alpha val="100000"/>
                  </a:srgbClr>
                </a:solidFill>
                <a:latin typeface="Arial" panose="02040604050505020304" pitchFamily="18" charset="0"/>
              </a:rPr>
              <a:t>2024</a:t>
            </a:r>
          </a:p>
        </p:txBody>
      </p:sp>
      <p:cxnSp>
        <p:nvCxnSpPr>
          <p:cNvPr id="33" name="OTLSHAPE_TB_00000000000000000000000000000000_MinorTickMarkAbove5" hidden="1"/>
          <p:cNvCxnSpPr/>
          <p:nvPr>
            <p:custDataLst>
              <p:tags r:id="rId25"/>
            </p:custDataLst>
          </p:nvPr>
        </p:nvCxnSpPr>
        <p:spPr>
          <a:xfrm>
            <a:off x="7581900" y="3133725"/>
            <a:ext cx="0" cy="19050"/>
          </a:xfrm>
          <a:prstGeom prst="line">
            <a:avLst/>
          </a:prstGeom>
          <a:ln w="0" cap="flat" cmpd="sng" algn="ctr">
            <a:solidFill>
              <a:srgbClr val="FFFFFF">
                <a:alpha val="30000"/>
              </a:srgbClr>
            </a:solidFill>
            <a:prstDash val="solid"/>
            <a:headEnd type="none" w="med" len="med"/>
            <a:tailEnd type="none" w="med" len="med"/>
          </a:ln>
        </p:spPr>
      </p:cxnSp>
      <p:cxnSp>
        <p:nvCxnSpPr>
          <p:cNvPr id="34" name="OTLSHAPE_TB_00000000000000000000000000000000_MinorTickMarkBelow5" hidden="1"/>
          <p:cNvCxnSpPr/>
          <p:nvPr>
            <p:custDataLst>
              <p:tags r:id="rId26"/>
            </p:custDataLst>
          </p:nvPr>
        </p:nvCxnSpPr>
        <p:spPr>
          <a:xfrm>
            <a:off x="7581900" y="3267075"/>
            <a:ext cx="0" cy="19050"/>
          </a:xfrm>
          <a:prstGeom prst="line">
            <a:avLst/>
          </a:prstGeom>
          <a:ln w="0" cap="flat" cmpd="sng" algn="ctr">
            <a:solidFill>
              <a:srgbClr val="FFFFFF">
                <a:alpha val="30000"/>
              </a:srgbClr>
            </a:solidFill>
            <a:prstDash val="solid"/>
            <a:headEnd type="none" w="med" len="med"/>
            <a:tailEnd type="none" w="med" len="med"/>
          </a:ln>
        </p:spPr>
      </p:cxnSp>
      <p:cxnSp>
        <p:nvCxnSpPr>
          <p:cNvPr id="35" name="OTLSHAPE_M_0cbfb76d5a0949c79d01066977df7d69_Connector1"/>
          <p:cNvCxnSpPr/>
          <p:nvPr>
            <p:custDataLst>
              <p:tags r:id="rId27"/>
            </p:custDataLst>
          </p:nvPr>
        </p:nvCxnSpPr>
        <p:spPr>
          <a:xfrm>
            <a:off x="1876425" y="2600325"/>
            <a:ext cx="0" cy="419100"/>
          </a:xfrm>
          <a:prstGeom prst="line">
            <a:avLst/>
          </a:prstGeom>
          <a:ln w="12700" cap="flat" cmpd="sng" algn="ctr">
            <a:solidFill>
              <a:srgbClr val="80B9DE">
                <a:alpha val="100000"/>
              </a:srgbClr>
            </a:solidFill>
            <a:prstDash val="solid"/>
            <a:headEnd type="none" w="med" len="med"/>
            <a:tailEnd type="none" w="med" len="med"/>
          </a:ln>
        </p:spPr>
      </p:cxnSp>
      <p:cxnSp>
        <p:nvCxnSpPr>
          <p:cNvPr id="36" name="OTLSHAPE_M_c9371312cb524d069042b57e5b3bfd1b_Connector1"/>
          <p:cNvCxnSpPr/>
          <p:nvPr>
            <p:custDataLst>
              <p:tags r:id="rId28"/>
            </p:custDataLst>
          </p:nvPr>
        </p:nvCxnSpPr>
        <p:spPr>
          <a:xfrm>
            <a:off x="3067050" y="3400425"/>
            <a:ext cx="0" cy="400050"/>
          </a:xfrm>
          <a:prstGeom prst="line">
            <a:avLst/>
          </a:prstGeom>
          <a:ln w="12700" cap="flat" cmpd="sng" algn="ctr">
            <a:solidFill>
              <a:srgbClr val="80B9DE">
                <a:alpha val="100000"/>
              </a:srgbClr>
            </a:solidFill>
            <a:prstDash val="solid"/>
            <a:headEnd type="none" w="med" len="med"/>
            <a:tailEnd type="none" w="med" len="med"/>
          </a:ln>
        </p:spPr>
      </p:cxnSp>
      <p:cxnSp>
        <p:nvCxnSpPr>
          <p:cNvPr id="37" name="OTLSHAPE_M_eb503b32dad74b09af5e11e37fd3ffd5_Connector1"/>
          <p:cNvCxnSpPr/>
          <p:nvPr>
            <p:custDataLst>
              <p:tags r:id="rId29"/>
            </p:custDataLst>
          </p:nvPr>
        </p:nvCxnSpPr>
        <p:spPr>
          <a:xfrm>
            <a:off x="6076950" y="3400425"/>
            <a:ext cx="0" cy="419100"/>
          </a:xfrm>
          <a:prstGeom prst="line">
            <a:avLst/>
          </a:prstGeom>
          <a:ln w="12700" cap="flat" cmpd="sng" algn="ctr">
            <a:solidFill>
              <a:srgbClr val="80B9DE">
                <a:alpha val="100000"/>
              </a:srgbClr>
            </a:solidFill>
            <a:prstDash val="solid"/>
            <a:headEnd type="none" w="med" len="med"/>
            <a:tailEnd type="none" w="med" len="med"/>
          </a:ln>
        </p:spPr>
      </p:cxnSp>
      <p:sp>
        <p:nvSpPr>
          <p:cNvPr id="40" name="OTLSHAPE_M_749a17bd1dbe4652b6ab83a989fe4c27_Shape"/>
          <p:cNvSpPr/>
          <p:nvPr>
            <p:custDataLst>
              <p:tags r:id="rId30"/>
            </p:custDataLst>
          </p:nvPr>
        </p:nvSpPr>
        <p:spPr>
          <a:xfrm>
            <a:off x="1476375" y="2924175"/>
            <a:ext cx="171450" cy="190500"/>
          </a:xfrm>
          <a:prstGeom prst="diamond">
            <a:avLst/>
          </a:prstGeom>
          <a:solidFill>
            <a:srgbClr val="0070C0">
              <a:alpha val="100000"/>
            </a:srgbClr>
          </a:solidFill>
        </p:spPr>
      </p:sp>
      <p:sp>
        <p:nvSpPr>
          <p:cNvPr id="38" name="OTLSHAPE_M_749a17bd1dbe4652b6ab83a989fe4c27_Title">
            <a:extLst>
              <a:ext uri="{E66175F4-F6B7-4067-B045-032FBC1ACC67}">
                <a16:creationId xmlns:a16="http://schemas.microsoft.com/office/drawing/2014/main\" xmlns:p14="http://schemas.microsoft.com/office/powerpoint/2010/main" xmlns="" id="CCFDFE12-9552-4870-9C94-A2061042CB61"/>
              </a:ext>
            </a:extLst>
          </p:cNvPr>
          <p:cNvSpPr txBox="1"/>
          <p:nvPr>
            <p:custDataLst>
              <p:tags r:id="rId31"/>
            </p:custDataLst>
          </p:nvPr>
        </p:nvSpPr>
        <p:spPr>
          <a:xfrm>
            <a:off x="1419225" y="2665436"/>
            <a:ext cx="276225" cy="126958"/>
          </a:xfrm>
          <a:prstGeom prst="rect">
            <a:avLst/>
          </a:prstGeom>
          <a:noFill/>
        </p:spPr>
        <p:txBody>
          <a:bodyPr vert="horz" wrap="square" lIns="0" tIns="0" rIns="0" bIns="0" rtlCol="0" anchor="ctr" anchorCtr="0">
            <a:spAutoFit/>
          </a:bodyPr>
          <a:lstStyle/>
          <a:p>
            <a:pPr algn="ctr"/>
            <a:r>
              <a:rPr lang="en-US" sz="825" b="1">
                <a:solidFill>
                  <a:srgbClr val="000000">
                    <a:alpha val="100000"/>
                  </a:srgbClr>
                </a:solidFill>
                <a:latin typeface="Arial" panose="02040604050505020304" pitchFamily="18" charset="0"/>
              </a:rPr>
              <a:t>FY21</a:t>
            </a:r>
          </a:p>
        </p:txBody>
      </p:sp>
      <p:sp>
        <p:nvSpPr>
          <p:cNvPr id="39" name="OTLSHAPE_M_749a17bd1dbe4652b6ab83a989fe4c27_Date">
            <a:extLst>
              <a:ext uri="{0E27BFCD-3211-445A-AF3C-505AFEDC6AAA}">
                <a16:creationId xmlns:a16="http://schemas.microsoft.com/office/drawing/2014/main\" xmlns:p14="http://schemas.microsoft.com/office/powerpoint/2010/main" xmlns="" id="AE02B582-BC0C-461B-95A8-6769AB424861"/>
              </a:ext>
            </a:extLst>
          </p:cNvPr>
          <p:cNvSpPr txBox="1"/>
          <p:nvPr>
            <p:custDataLst>
              <p:tags r:id="rId32"/>
            </p:custDataLst>
          </p:nvPr>
        </p:nvSpPr>
        <p:spPr>
          <a:xfrm>
            <a:off x="1419225" y="2799792"/>
            <a:ext cx="276225" cy="115416"/>
          </a:xfrm>
          <a:prstGeom prst="rect">
            <a:avLst/>
          </a:prstGeom>
          <a:noFill/>
        </p:spPr>
        <p:txBody>
          <a:bodyPr vert="horz" wrap="square" lIns="0" tIns="0" rIns="0" bIns="0" rtlCol="0" anchor="ctr" anchorCtr="0">
            <a:spAutoFit/>
          </a:bodyPr>
          <a:lstStyle/>
          <a:p>
            <a:pPr algn="ctr"/>
            <a:r>
              <a:rPr lang="en-US" sz="750">
                <a:solidFill>
                  <a:srgbClr val="44546A">
                    <a:alpha val="100000"/>
                  </a:srgbClr>
                </a:solidFill>
                <a:latin typeface="Arial" panose="02040604050505020304" pitchFamily="18" charset="0"/>
              </a:rPr>
              <a:t>Jul 1</a:t>
            </a:r>
          </a:p>
        </p:txBody>
      </p:sp>
      <p:sp>
        <p:nvSpPr>
          <p:cNvPr id="43" name="OTLSHAPE_M_0cbfb76d5a0949c79d01066977df7d69_Shape"/>
          <p:cNvSpPr/>
          <p:nvPr>
            <p:custDataLst>
              <p:tags r:id="rId33"/>
            </p:custDataLst>
          </p:nvPr>
        </p:nvSpPr>
        <p:spPr>
          <a:xfrm>
            <a:off x="1790700" y="2924175"/>
            <a:ext cx="171450" cy="190500"/>
          </a:xfrm>
          <a:prstGeom prst="diamond">
            <a:avLst/>
          </a:prstGeom>
          <a:solidFill>
            <a:srgbClr val="FF0000">
              <a:alpha val="100000"/>
            </a:srgbClr>
          </a:solidFill>
        </p:spPr>
      </p:sp>
      <p:sp>
        <p:nvSpPr>
          <p:cNvPr id="41" name="OTLSHAPE_M_0cbfb76d5a0949c79d01066977df7d69_Title">
            <a:extLst>
              <a:ext uri="{988A28FE-6A95-4936-B8CD-408DAF5BF564}">
                <a16:creationId xmlns:a16="http://schemas.microsoft.com/office/drawing/2014/main\" xmlns:p14="http://schemas.microsoft.com/office/powerpoint/2010/main" xmlns="" id="49148B5D-14AE-4C5C-A767-22B56DF074B7"/>
              </a:ext>
            </a:extLst>
          </p:cNvPr>
          <p:cNvSpPr txBox="1"/>
          <p:nvPr>
            <p:custDataLst>
              <p:tags r:id="rId34"/>
            </p:custDataLst>
          </p:nvPr>
        </p:nvSpPr>
        <p:spPr>
          <a:xfrm>
            <a:off x="1047750" y="2341584"/>
            <a:ext cx="1647825" cy="126958"/>
          </a:xfrm>
          <a:prstGeom prst="rect">
            <a:avLst/>
          </a:prstGeom>
          <a:noFill/>
        </p:spPr>
        <p:txBody>
          <a:bodyPr vert="horz" wrap="square" lIns="0" tIns="0" rIns="0" bIns="0" rtlCol="0" anchor="ctr" anchorCtr="0">
            <a:spAutoFit/>
          </a:bodyPr>
          <a:lstStyle/>
          <a:p>
            <a:pPr algn="ctr"/>
            <a:r>
              <a:rPr lang="en-US" sz="825" b="1">
                <a:solidFill>
                  <a:srgbClr val="000000">
                    <a:alpha val="100000"/>
                  </a:srgbClr>
                </a:solidFill>
                <a:latin typeface="Arial" panose="02040604050505020304" pitchFamily="18" charset="0"/>
              </a:rPr>
              <a:t>??? Possible State Funding Cuts</a:t>
            </a:r>
          </a:p>
        </p:txBody>
      </p:sp>
      <p:sp>
        <p:nvSpPr>
          <p:cNvPr id="42" name="OTLSHAPE_M_0cbfb76d5a0949c79d01066977df7d69_Date">
            <a:extLst>
              <a:ext uri="{F2221DE5-9F5A-4697-8587-FD1214B94F2C}">
                <a16:creationId xmlns:a16="http://schemas.microsoft.com/office/drawing/2014/main\" xmlns:p14="http://schemas.microsoft.com/office/powerpoint/2010/main" xmlns="" id="74A64D01-36E8-4BDB-9A8B-C01C833F84A5"/>
              </a:ext>
            </a:extLst>
          </p:cNvPr>
          <p:cNvSpPr txBox="1"/>
          <p:nvPr>
            <p:custDataLst>
              <p:tags r:id="rId35"/>
            </p:custDataLst>
          </p:nvPr>
        </p:nvSpPr>
        <p:spPr>
          <a:xfrm>
            <a:off x="1685925" y="2475942"/>
            <a:ext cx="361950" cy="115416"/>
          </a:xfrm>
          <a:prstGeom prst="rect">
            <a:avLst/>
          </a:prstGeom>
          <a:noFill/>
        </p:spPr>
        <p:txBody>
          <a:bodyPr vert="horz" wrap="square" lIns="0" tIns="0" rIns="0" bIns="0" rtlCol="0" anchor="ctr" anchorCtr="0">
            <a:spAutoFit/>
          </a:bodyPr>
          <a:lstStyle/>
          <a:p>
            <a:pPr algn="ctr"/>
            <a:r>
              <a:rPr lang="en-US" sz="750">
                <a:solidFill>
                  <a:srgbClr val="44546A">
                    <a:alpha val="100000"/>
                  </a:srgbClr>
                </a:solidFill>
                <a:latin typeface="Arial" panose="02040604050505020304" pitchFamily="18" charset="0"/>
              </a:rPr>
              <a:t>Sep 15</a:t>
            </a:r>
          </a:p>
        </p:txBody>
      </p:sp>
      <p:sp>
        <p:nvSpPr>
          <p:cNvPr id="46" name="OTLSHAPE_M_67f6ec93acd84529912f073d80c935f4_Shape"/>
          <p:cNvSpPr/>
          <p:nvPr>
            <p:custDataLst>
              <p:tags r:id="rId36"/>
            </p:custDataLst>
          </p:nvPr>
        </p:nvSpPr>
        <p:spPr>
          <a:xfrm>
            <a:off x="2981325" y="2924175"/>
            <a:ext cx="171450" cy="190500"/>
          </a:xfrm>
          <a:prstGeom prst="diamond">
            <a:avLst/>
          </a:prstGeom>
          <a:solidFill>
            <a:srgbClr val="0070C0">
              <a:alpha val="100000"/>
            </a:srgbClr>
          </a:solidFill>
        </p:spPr>
      </p:sp>
      <p:sp>
        <p:nvSpPr>
          <p:cNvPr id="44" name="OTLSHAPE_M_67f6ec93acd84529912f073d80c935f4_Title">
            <a:extLst>
              <a:ext uri="{523F11BB-9325-44FB-9B1B-1178CF65691A}">
                <a16:creationId xmlns:a16="http://schemas.microsoft.com/office/drawing/2014/main\" xmlns:p14="http://schemas.microsoft.com/office/powerpoint/2010/main" xmlns="" id="BEDA2DE7-66D9-4E1F-97F0-F1107CB5FCBE"/>
              </a:ext>
            </a:extLst>
          </p:cNvPr>
          <p:cNvSpPr txBox="1"/>
          <p:nvPr>
            <p:custDataLst>
              <p:tags r:id="rId37"/>
            </p:custDataLst>
          </p:nvPr>
        </p:nvSpPr>
        <p:spPr>
          <a:xfrm>
            <a:off x="2924175" y="2665436"/>
            <a:ext cx="276225" cy="126958"/>
          </a:xfrm>
          <a:prstGeom prst="rect">
            <a:avLst/>
          </a:prstGeom>
          <a:noFill/>
        </p:spPr>
        <p:txBody>
          <a:bodyPr vert="horz" wrap="square" lIns="0" tIns="0" rIns="0" bIns="0" rtlCol="0" anchor="ctr" anchorCtr="0">
            <a:spAutoFit/>
          </a:bodyPr>
          <a:lstStyle/>
          <a:p>
            <a:pPr algn="ctr"/>
            <a:r>
              <a:rPr lang="en-US" sz="825" b="1">
                <a:solidFill>
                  <a:srgbClr val="000000">
                    <a:alpha val="100000"/>
                  </a:srgbClr>
                </a:solidFill>
                <a:latin typeface="Arial" panose="02040604050505020304" pitchFamily="18" charset="0"/>
              </a:rPr>
              <a:t>FY22</a:t>
            </a:r>
          </a:p>
        </p:txBody>
      </p:sp>
      <p:sp>
        <p:nvSpPr>
          <p:cNvPr id="45" name="OTLSHAPE_M_67f6ec93acd84529912f073d80c935f4_Date">
            <a:extLst>
              <a:ext uri="{06E7C207-C413-4360-9DC0-7ABFFC7AAFC0}">
                <a16:creationId xmlns:a16="http://schemas.microsoft.com/office/drawing/2014/main\" xmlns:p14="http://schemas.microsoft.com/office/powerpoint/2010/main" xmlns="" id="795A5F1F-C98D-41DD-BF13-0AA9C1CD6957"/>
              </a:ext>
            </a:extLst>
          </p:cNvPr>
          <p:cNvSpPr txBox="1"/>
          <p:nvPr>
            <p:custDataLst>
              <p:tags r:id="rId38"/>
            </p:custDataLst>
          </p:nvPr>
        </p:nvSpPr>
        <p:spPr>
          <a:xfrm>
            <a:off x="2924175" y="2799792"/>
            <a:ext cx="276225" cy="115416"/>
          </a:xfrm>
          <a:prstGeom prst="rect">
            <a:avLst/>
          </a:prstGeom>
          <a:noFill/>
        </p:spPr>
        <p:txBody>
          <a:bodyPr vert="horz" wrap="square" lIns="0" tIns="0" rIns="0" bIns="0" rtlCol="0" anchor="ctr" anchorCtr="0">
            <a:spAutoFit/>
          </a:bodyPr>
          <a:lstStyle/>
          <a:p>
            <a:pPr algn="ctr"/>
            <a:r>
              <a:rPr lang="en-US" sz="750">
                <a:solidFill>
                  <a:srgbClr val="44546A">
                    <a:alpha val="100000"/>
                  </a:srgbClr>
                </a:solidFill>
                <a:latin typeface="Arial" panose="02040604050505020304" pitchFamily="18" charset="0"/>
              </a:rPr>
              <a:t>Jul 1</a:t>
            </a:r>
          </a:p>
        </p:txBody>
      </p:sp>
      <p:sp>
        <p:nvSpPr>
          <p:cNvPr id="49" name="OTLSHAPE_M_7e8a997cb5c94afe940f8625dd0fdd13_Shape"/>
          <p:cNvSpPr/>
          <p:nvPr>
            <p:custDataLst>
              <p:tags r:id="rId39"/>
            </p:custDataLst>
          </p:nvPr>
        </p:nvSpPr>
        <p:spPr>
          <a:xfrm>
            <a:off x="4486275" y="2924175"/>
            <a:ext cx="171450" cy="190500"/>
          </a:xfrm>
          <a:prstGeom prst="diamond">
            <a:avLst/>
          </a:prstGeom>
          <a:solidFill>
            <a:srgbClr val="0070C0">
              <a:alpha val="100000"/>
            </a:srgbClr>
          </a:solidFill>
        </p:spPr>
      </p:sp>
      <p:sp>
        <p:nvSpPr>
          <p:cNvPr id="47" name="OTLSHAPE_M_7e8a997cb5c94afe940f8625dd0fdd13_Title">
            <a:extLst>
              <a:ext uri="{DFE16929-1DED-43F9-91EA-3CC6E46CE729}">
                <a16:creationId xmlns:a16="http://schemas.microsoft.com/office/drawing/2014/main\" xmlns:p14="http://schemas.microsoft.com/office/powerpoint/2010/main" xmlns="" id="E10471D1-ABB5-4FA9-B47B-B9C624D4765D"/>
              </a:ext>
            </a:extLst>
          </p:cNvPr>
          <p:cNvSpPr txBox="1"/>
          <p:nvPr>
            <p:custDataLst>
              <p:tags r:id="rId40"/>
            </p:custDataLst>
          </p:nvPr>
        </p:nvSpPr>
        <p:spPr>
          <a:xfrm>
            <a:off x="4429125" y="2665436"/>
            <a:ext cx="276225" cy="126958"/>
          </a:xfrm>
          <a:prstGeom prst="rect">
            <a:avLst/>
          </a:prstGeom>
          <a:noFill/>
        </p:spPr>
        <p:txBody>
          <a:bodyPr vert="horz" wrap="square" lIns="0" tIns="0" rIns="0" bIns="0" rtlCol="0" anchor="ctr" anchorCtr="0">
            <a:spAutoFit/>
          </a:bodyPr>
          <a:lstStyle/>
          <a:p>
            <a:pPr algn="ctr"/>
            <a:r>
              <a:rPr lang="en-US" sz="825" b="1">
                <a:solidFill>
                  <a:srgbClr val="000000">
                    <a:alpha val="100000"/>
                  </a:srgbClr>
                </a:solidFill>
                <a:latin typeface="Arial" panose="02040604050505020304" pitchFamily="18" charset="0"/>
              </a:rPr>
              <a:t>FY23</a:t>
            </a:r>
          </a:p>
        </p:txBody>
      </p:sp>
      <p:sp>
        <p:nvSpPr>
          <p:cNvPr id="48" name="OTLSHAPE_M_7e8a997cb5c94afe940f8625dd0fdd13_Date">
            <a:extLst>
              <a:ext uri="{485893AF-5D55-4AF2-93F4-22C49E01A734}">
                <a16:creationId xmlns:a16="http://schemas.microsoft.com/office/drawing/2014/main\" xmlns:p14="http://schemas.microsoft.com/office/powerpoint/2010/main" xmlns="" id="A5943B29-8BDE-45AA-BB97-A9C9DDAF3F15"/>
              </a:ext>
            </a:extLst>
          </p:cNvPr>
          <p:cNvSpPr txBox="1"/>
          <p:nvPr>
            <p:custDataLst>
              <p:tags r:id="rId41"/>
            </p:custDataLst>
          </p:nvPr>
        </p:nvSpPr>
        <p:spPr>
          <a:xfrm>
            <a:off x="4429125" y="2799792"/>
            <a:ext cx="276225" cy="115416"/>
          </a:xfrm>
          <a:prstGeom prst="rect">
            <a:avLst/>
          </a:prstGeom>
          <a:noFill/>
        </p:spPr>
        <p:txBody>
          <a:bodyPr vert="horz" wrap="square" lIns="0" tIns="0" rIns="0" bIns="0" rtlCol="0" anchor="ctr" anchorCtr="0">
            <a:spAutoFit/>
          </a:bodyPr>
          <a:lstStyle/>
          <a:p>
            <a:pPr algn="ctr"/>
            <a:r>
              <a:rPr lang="en-US" sz="750">
                <a:solidFill>
                  <a:srgbClr val="44546A">
                    <a:alpha val="100000"/>
                  </a:srgbClr>
                </a:solidFill>
                <a:latin typeface="Arial" panose="02040604050505020304" pitchFamily="18" charset="0"/>
              </a:rPr>
              <a:t>Jul 1</a:t>
            </a:r>
          </a:p>
        </p:txBody>
      </p:sp>
      <p:sp>
        <p:nvSpPr>
          <p:cNvPr id="52" name="OTLSHAPE_M_b6c59635a7994a858c6a2b31f32b9ed1_Shape"/>
          <p:cNvSpPr/>
          <p:nvPr>
            <p:custDataLst>
              <p:tags r:id="rId42"/>
            </p:custDataLst>
          </p:nvPr>
        </p:nvSpPr>
        <p:spPr>
          <a:xfrm>
            <a:off x="5991225" y="2924175"/>
            <a:ext cx="171450" cy="190500"/>
          </a:xfrm>
          <a:prstGeom prst="diamond">
            <a:avLst/>
          </a:prstGeom>
          <a:solidFill>
            <a:srgbClr val="0070C0">
              <a:alpha val="100000"/>
            </a:srgbClr>
          </a:solidFill>
        </p:spPr>
      </p:sp>
      <p:sp>
        <p:nvSpPr>
          <p:cNvPr id="50" name="OTLSHAPE_M_b6c59635a7994a858c6a2b31f32b9ed1_Title">
            <a:extLst>
              <a:ext uri="{928E1FDD-8DC6-4A32-ABFC-4A0A3A3B5A45}">
                <a16:creationId xmlns:a16="http://schemas.microsoft.com/office/drawing/2014/main\" xmlns:p14="http://schemas.microsoft.com/office/powerpoint/2010/main" xmlns="" id="87B4A230-660E-4638-BDDC-3C8DA586A241"/>
              </a:ext>
            </a:extLst>
          </p:cNvPr>
          <p:cNvSpPr txBox="1"/>
          <p:nvPr>
            <p:custDataLst>
              <p:tags r:id="rId43"/>
            </p:custDataLst>
          </p:nvPr>
        </p:nvSpPr>
        <p:spPr>
          <a:xfrm>
            <a:off x="5934075" y="2665436"/>
            <a:ext cx="276225" cy="126958"/>
          </a:xfrm>
          <a:prstGeom prst="rect">
            <a:avLst/>
          </a:prstGeom>
          <a:noFill/>
        </p:spPr>
        <p:txBody>
          <a:bodyPr vert="horz" wrap="square" lIns="0" tIns="0" rIns="0" bIns="0" rtlCol="0" anchor="ctr" anchorCtr="0">
            <a:spAutoFit/>
          </a:bodyPr>
          <a:lstStyle/>
          <a:p>
            <a:pPr algn="ctr"/>
            <a:r>
              <a:rPr lang="en-US" sz="825" b="1">
                <a:solidFill>
                  <a:srgbClr val="000000">
                    <a:alpha val="100000"/>
                  </a:srgbClr>
                </a:solidFill>
                <a:latin typeface="Arial" panose="02040604050505020304" pitchFamily="18" charset="0"/>
              </a:rPr>
              <a:t>FY24</a:t>
            </a:r>
          </a:p>
        </p:txBody>
      </p:sp>
      <p:sp>
        <p:nvSpPr>
          <p:cNvPr id="51" name="OTLSHAPE_M_b6c59635a7994a858c6a2b31f32b9ed1_Date">
            <a:extLst>
              <a:ext uri="{F55E50F5-7713-4D1F-8426-F81B9B8B9DB6}">
                <a16:creationId xmlns:a16="http://schemas.microsoft.com/office/drawing/2014/main\" xmlns:p14="http://schemas.microsoft.com/office/powerpoint/2010/main" xmlns="" id="22D2ABB1-BBC2-4C86-AD8F-2C16315A6E36"/>
              </a:ext>
            </a:extLst>
          </p:cNvPr>
          <p:cNvSpPr txBox="1"/>
          <p:nvPr>
            <p:custDataLst>
              <p:tags r:id="rId44"/>
            </p:custDataLst>
          </p:nvPr>
        </p:nvSpPr>
        <p:spPr>
          <a:xfrm>
            <a:off x="5934075" y="2799792"/>
            <a:ext cx="276225" cy="115416"/>
          </a:xfrm>
          <a:prstGeom prst="rect">
            <a:avLst/>
          </a:prstGeom>
          <a:noFill/>
        </p:spPr>
        <p:txBody>
          <a:bodyPr vert="horz" wrap="square" lIns="0" tIns="0" rIns="0" bIns="0" rtlCol="0" anchor="ctr" anchorCtr="0">
            <a:spAutoFit/>
          </a:bodyPr>
          <a:lstStyle/>
          <a:p>
            <a:pPr algn="ctr"/>
            <a:r>
              <a:rPr lang="en-US" sz="750">
                <a:solidFill>
                  <a:srgbClr val="44546A">
                    <a:alpha val="100000"/>
                  </a:srgbClr>
                </a:solidFill>
                <a:latin typeface="Arial" panose="02040604050505020304" pitchFamily="18" charset="0"/>
              </a:rPr>
              <a:t>Jul 1</a:t>
            </a:r>
          </a:p>
        </p:txBody>
      </p:sp>
      <p:sp>
        <p:nvSpPr>
          <p:cNvPr id="55" name="OTLSHAPE_M_2b4a8f2e449f4817b4625a288567166e_Shape"/>
          <p:cNvSpPr/>
          <p:nvPr>
            <p:custDataLst>
              <p:tags r:id="rId45"/>
            </p:custDataLst>
          </p:nvPr>
        </p:nvSpPr>
        <p:spPr>
          <a:xfrm>
            <a:off x="7496175" y="2924175"/>
            <a:ext cx="171450" cy="190500"/>
          </a:xfrm>
          <a:prstGeom prst="diamond">
            <a:avLst/>
          </a:prstGeom>
          <a:solidFill>
            <a:srgbClr val="0070C0">
              <a:alpha val="100000"/>
            </a:srgbClr>
          </a:solidFill>
        </p:spPr>
      </p:sp>
      <p:sp>
        <p:nvSpPr>
          <p:cNvPr id="53" name="OTLSHAPE_M_2b4a8f2e449f4817b4625a288567166e_Title">
            <a:extLst>
              <a:ext uri="{0409FB7D-D259-4F27-90E5-B207E36B726F}">
                <a16:creationId xmlns:a16="http://schemas.microsoft.com/office/drawing/2014/main\" xmlns:p14="http://schemas.microsoft.com/office/powerpoint/2010/main" xmlns="" id="5665055A-AD44-4ADD-B793-40ADB6E48B64"/>
              </a:ext>
            </a:extLst>
          </p:cNvPr>
          <p:cNvSpPr txBox="1"/>
          <p:nvPr>
            <p:custDataLst>
              <p:tags r:id="rId46"/>
            </p:custDataLst>
          </p:nvPr>
        </p:nvSpPr>
        <p:spPr>
          <a:xfrm>
            <a:off x="7439025" y="2665436"/>
            <a:ext cx="276225" cy="126958"/>
          </a:xfrm>
          <a:prstGeom prst="rect">
            <a:avLst/>
          </a:prstGeom>
          <a:noFill/>
        </p:spPr>
        <p:txBody>
          <a:bodyPr vert="horz" wrap="square" lIns="0" tIns="0" rIns="0" bIns="0" rtlCol="0" anchor="ctr" anchorCtr="0">
            <a:spAutoFit/>
          </a:bodyPr>
          <a:lstStyle/>
          <a:p>
            <a:pPr algn="ctr"/>
            <a:r>
              <a:rPr lang="en-US" sz="825" b="1">
                <a:solidFill>
                  <a:srgbClr val="000000">
                    <a:alpha val="100000"/>
                  </a:srgbClr>
                </a:solidFill>
                <a:latin typeface="Arial" panose="02040604050505020304" pitchFamily="18" charset="0"/>
              </a:rPr>
              <a:t>FY25</a:t>
            </a:r>
          </a:p>
        </p:txBody>
      </p:sp>
      <p:sp>
        <p:nvSpPr>
          <p:cNvPr id="54" name="OTLSHAPE_M_2b4a8f2e449f4817b4625a288567166e_Date">
            <a:extLst>
              <a:ext uri="{82ECDBE4-41BD-4D81-A45C-90E522B2D773}">
                <a16:creationId xmlns:a16="http://schemas.microsoft.com/office/drawing/2014/main\" xmlns:p14="http://schemas.microsoft.com/office/powerpoint/2010/main" xmlns="" id="65C9B3EF-B3EA-483B-B4CA-4DA0C1F48C98"/>
              </a:ext>
            </a:extLst>
          </p:cNvPr>
          <p:cNvSpPr txBox="1"/>
          <p:nvPr>
            <p:custDataLst>
              <p:tags r:id="rId47"/>
            </p:custDataLst>
          </p:nvPr>
        </p:nvSpPr>
        <p:spPr>
          <a:xfrm>
            <a:off x="7439025" y="2799792"/>
            <a:ext cx="276225" cy="115416"/>
          </a:xfrm>
          <a:prstGeom prst="rect">
            <a:avLst/>
          </a:prstGeom>
          <a:noFill/>
        </p:spPr>
        <p:txBody>
          <a:bodyPr vert="horz" wrap="square" lIns="0" tIns="0" rIns="0" bIns="0" rtlCol="0" anchor="ctr" anchorCtr="0">
            <a:spAutoFit/>
          </a:bodyPr>
          <a:lstStyle/>
          <a:p>
            <a:pPr algn="ctr"/>
            <a:r>
              <a:rPr lang="en-US" sz="750">
                <a:solidFill>
                  <a:srgbClr val="44546A">
                    <a:alpha val="100000"/>
                  </a:srgbClr>
                </a:solidFill>
                <a:latin typeface="Arial" panose="02040604050505020304" pitchFamily="18" charset="0"/>
              </a:rPr>
              <a:t>Jul 1</a:t>
            </a:r>
          </a:p>
        </p:txBody>
      </p:sp>
      <p:sp>
        <p:nvSpPr>
          <p:cNvPr id="58" name="OTLSHAPE_M_c9371312cb524d069042b57e5b3bfd1b_Shape"/>
          <p:cNvSpPr/>
          <p:nvPr>
            <p:custDataLst>
              <p:tags r:id="rId48"/>
            </p:custDataLst>
          </p:nvPr>
        </p:nvSpPr>
        <p:spPr>
          <a:xfrm>
            <a:off x="2981325" y="3305175"/>
            <a:ext cx="171450" cy="190500"/>
          </a:xfrm>
          <a:prstGeom prst="upArrow">
            <a:avLst/>
          </a:prstGeom>
          <a:solidFill>
            <a:srgbClr val="00B050">
              <a:alpha val="100000"/>
            </a:srgbClr>
          </a:solidFill>
        </p:spPr>
      </p:sp>
      <p:sp>
        <p:nvSpPr>
          <p:cNvPr id="56" name="OTLSHAPE_M_c9371312cb524d069042b57e5b3bfd1b_Title">
            <a:extLst>
              <a:ext uri="{7E4C96A2-B360-43C4-B73C-EFD076CCF17E}">
                <a16:creationId xmlns:a16="http://schemas.microsoft.com/office/drawing/2014/main\" xmlns:p14="http://schemas.microsoft.com/office/powerpoint/2010/main" xmlns="" id="04CB0A84-AFD7-4464-B130-E60A3E047432"/>
              </a:ext>
            </a:extLst>
          </p:cNvPr>
          <p:cNvSpPr txBox="1"/>
          <p:nvPr>
            <p:custDataLst>
              <p:tags r:id="rId49"/>
            </p:custDataLst>
          </p:nvPr>
        </p:nvSpPr>
        <p:spPr>
          <a:xfrm>
            <a:off x="2419350" y="3933891"/>
            <a:ext cx="1276350" cy="380873"/>
          </a:xfrm>
          <a:prstGeom prst="rect">
            <a:avLst/>
          </a:prstGeom>
          <a:noFill/>
        </p:spPr>
        <p:txBody>
          <a:bodyPr vert="horz" wrap="square" lIns="0" tIns="0" rIns="0" bIns="0" rtlCol="0" anchor="ctr" anchorCtr="0">
            <a:spAutoFit/>
          </a:bodyPr>
          <a:lstStyle/>
          <a:p>
            <a:pPr algn="ctr"/>
            <a:r>
              <a:rPr lang="en-US" sz="825" b="1">
                <a:solidFill>
                  <a:srgbClr val="000000">
                    <a:alpha val="100000"/>
                  </a:srgbClr>
                </a:solidFill>
                <a:latin typeface="Arial" panose="02040604050505020304" pitchFamily="18" charset="0"/>
              </a:rPr>
              <a:t>2021 Biennial Budget Session takes effect - BUDGET REDUCTIONS?</a:t>
            </a:r>
          </a:p>
        </p:txBody>
      </p:sp>
      <p:sp>
        <p:nvSpPr>
          <p:cNvPr id="57" name="OTLSHAPE_M_c9371312cb524d069042b57e5b3bfd1b_Date">
            <a:extLst>
              <a:ext uri="{D1BCD36C-182E-444A-8E96-04C295C564EA}">
                <a16:creationId xmlns:a16="http://schemas.microsoft.com/office/drawing/2014/main\" xmlns:p14="http://schemas.microsoft.com/office/powerpoint/2010/main" xmlns="" id="27FA2BB7-666C-4063-85AE-4007C4AB6907"/>
              </a:ext>
            </a:extLst>
          </p:cNvPr>
          <p:cNvSpPr txBox="1"/>
          <p:nvPr>
            <p:custDataLst>
              <p:tags r:id="rId50"/>
            </p:custDataLst>
          </p:nvPr>
        </p:nvSpPr>
        <p:spPr>
          <a:xfrm>
            <a:off x="2924175" y="3818967"/>
            <a:ext cx="276225" cy="115416"/>
          </a:xfrm>
          <a:prstGeom prst="rect">
            <a:avLst/>
          </a:prstGeom>
          <a:noFill/>
        </p:spPr>
        <p:txBody>
          <a:bodyPr vert="horz" wrap="square" lIns="0" tIns="0" rIns="0" bIns="0" rtlCol="0" anchor="ctr" anchorCtr="0">
            <a:spAutoFit/>
          </a:bodyPr>
          <a:lstStyle/>
          <a:p>
            <a:pPr algn="ctr"/>
            <a:r>
              <a:rPr lang="en-US" sz="750">
                <a:solidFill>
                  <a:srgbClr val="44546A">
                    <a:alpha val="100000"/>
                  </a:srgbClr>
                </a:solidFill>
                <a:latin typeface="Arial" panose="02040604050505020304" pitchFamily="18" charset="0"/>
              </a:rPr>
              <a:t>Jul 1</a:t>
            </a:r>
          </a:p>
        </p:txBody>
      </p:sp>
      <p:sp>
        <p:nvSpPr>
          <p:cNvPr id="61" name="OTLSHAPE_M_eb503b32dad74b09af5e11e37fd3ffd5_Shape"/>
          <p:cNvSpPr/>
          <p:nvPr>
            <p:custDataLst>
              <p:tags r:id="rId51"/>
            </p:custDataLst>
          </p:nvPr>
        </p:nvSpPr>
        <p:spPr>
          <a:xfrm>
            <a:off x="5991225" y="3305175"/>
            <a:ext cx="171450" cy="190500"/>
          </a:xfrm>
          <a:prstGeom prst="upArrow">
            <a:avLst/>
          </a:prstGeom>
          <a:solidFill>
            <a:srgbClr val="00B050">
              <a:alpha val="100000"/>
            </a:srgbClr>
          </a:solidFill>
        </p:spPr>
      </p:sp>
      <p:sp>
        <p:nvSpPr>
          <p:cNvPr id="59" name="OTLSHAPE_M_eb503b32dad74b09af5e11e37fd3ffd5_Title">
            <a:extLst>
              <a:ext uri="{1943E0E1-9470-48E1-B86B-22A0A00DB678}">
                <a16:creationId xmlns:a16="http://schemas.microsoft.com/office/drawing/2014/main\" xmlns:p14="http://schemas.microsoft.com/office/powerpoint/2010/main" xmlns="" id="ED86CE42-3520-4D96-BD57-428B57868348"/>
              </a:ext>
            </a:extLst>
          </p:cNvPr>
          <p:cNvSpPr txBox="1"/>
          <p:nvPr>
            <p:custDataLst>
              <p:tags r:id="rId52"/>
            </p:custDataLst>
          </p:nvPr>
        </p:nvSpPr>
        <p:spPr>
          <a:xfrm>
            <a:off x="5524500" y="3944980"/>
            <a:ext cx="1095375" cy="253916"/>
          </a:xfrm>
          <a:prstGeom prst="rect">
            <a:avLst/>
          </a:prstGeom>
          <a:noFill/>
        </p:spPr>
        <p:txBody>
          <a:bodyPr vert="horz" wrap="square" lIns="0" tIns="0" rIns="0" bIns="0" rtlCol="0" anchor="ctr" anchorCtr="0">
            <a:spAutoFit/>
          </a:bodyPr>
          <a:lstStyle/>
          <a:p>
            <a:pPr algn="ctr"/>
            <a:r>
              <a:rPr lang="en-US" sz="825" b="1">
                <a:solidFill>
                  <a:srgbClr val="000000">
                    <a:alpha val="100000"/>
                  </a:srgbClr>
                </a:solidFill>
                <a:latin typeface="Arial" panose="02040604050505020304" pitchFamily="18" charset="0"/>
              </a:rPr>
              <a:t>2023 Biennial Budget Session takes effect</a:t>
            </a:r>
          </a:p>
        </p:txBody>
      </p:sp>
      <p:sp>
        <p:nvSpPr>
          <p:cNvPr id="60" name="OTLSHAPE_M_eb503b32dad74b09af5e11e37fd3ffd5_Date">
            <a:extLst>
              <a:ext uri="{65636D74-BAF8-4AF7-AF24-43D37F63D5C8}">
                <a16:creationId xmlns:a16="http://schemas.microsoft.com/office/drawing/2014/main\" xmlns:p14="http://schemas.microsoft.com/office/powerpoint/2010/main" xmlns="" id="F01944AD-3C97-48C6-9929-03DB87A467C6"/>
              </a:ext>
            </a:extLst>
          </p:cNvPr>
          <p:cNvSpPr txBox="1"/>
          <p:nvPr>
            <p:custDataLst>
              <p:tags r:id="rId53"/>
            </p:custDataLst>
          </p:nvPr>
        </p:nvSpPr>
        <p:spPr>
          <a:xfrm>
            <a:off x="5934075" y="3838017"/>
            <a:ext cx="276225" cy="115416"/>
          </a:xfrm>
          <a:prstGeom prst="rect">
            <a:avLst/>
          </a:prstGeom>
          <a:noFill/>
        </p:spPr>
        <p:txBody>
          <a:bodyPr vert="horz" wrap="square" lIns="0" tIns="0" rIns="0" bIns="0" rtlCol="0" anchor="ctr" anchorCtr="0">
            <a:spAutoFit/>
          </a:bodyPr>
          <a:lstStyle/>
          <a:p>
            <a:pPr algn="ctr"/>
            <a:r>
              <a:rPr lang="en-US" sz="750">
                <a:solidFill>
                  <a:srgbClr val="44546A">
                    <a:alpha val="100000"/>
                  </a:srgbClr>
                </a:solidFill>
                <a:latin typeface="Arial" panose="02040604050505020304" pitchFamily="18" charset="0"/>
              </a:rPr>
              <a:t>Jul 1</a:t>
            </a:r>
          </a:p>
        </p:txBody>
      </p:sp>
      <p:sp>
        <p:nvSpPr>
          <p:cNvPr id="10000001" name="Fiscal Plan Timeline">
            <a:extLst>
              <a:ext uri="D905D3BD-0B59-40F4-A134-BB71E15A4012">
                <a16:creationId xmlns:a16="http://schemas.microsoft.com/office/drawing/2014/main" xmlns:p14="http://schemas.microsoft.com/office/powerpoint/2010/main" xmlns="" id="618E6B86-7D2B-451E-A2F5-07EBDA8A3884"/>
              </a:ext>
            </a:extLst>
          </p:cNvPr>
          <p:cNvSpPr>
            <a:spLocks noGrp="1"/>
          </p:cNvSpPr>
          <p:nvPr>
            <p:ph type="ctrTitle" idx="4294967295"/>
          </p:nvPr>
        </p:nvSpPr>
        <p:spPr>
          <a:xfrm>
            <a:off x="914400" y="1076325"/>
            <a:ext cx="7315200" cy="390525"/>
          </a:xfrm>
        </p:spPr>
        <p:txBody>
          <a:bodyPr wrap="square" lIns="0" tIns="0" rIns="0" bIns="0">
            <a:noAutofit/>
          </a:bodyPr>
          <a:lstStyle/>
          <a:p>
            <a:pPr algn="ctr"/>
            <a:r>
              <a:rPr lang="en-US" sz="4000" dirty="0" smtClean="0">
                <a:solidFill>
                  <a:srgbClr val="202124"/>
                </a:solidFill>
                <a:latin typeface="Arial" panose="02020603050405020304" pitchFamily="18" charset="0"/>
                <a:cs typeface="Arial" panose="02020603050405020304" pitchFamily="18" charset="0"/>
              </a:rPr>
              <a:t>Five-Year Fiscal Plan </a:t>
            </a:r>
            <a:br>
              <a:rPr lang="en-US" sz="4000" dirty="0" smtClean="0">
                <a:solidFill>
                  <a:srgbClr val="202124"/>
                </a:solidFill>
                <a:latin typeface="Arial" panose="02020603050405020304" pitchFamily="18" charset="0"/>
                <a:cs typeface="Arial" panose="02020603050405020304" pitchFamily="18" charset="0"/>
              </a:rPr>
            </a:br>
            <a:r>
              <a:rPr lang="en-US" sz="4000" dirty="0" smtClean="0">
                <a:solidFill>
                  <a:srgbClr val="202124"/>
                </a:solidFill>
                <a:latin typeface="Arial" panose="02020603050405020304" pitchFamily="18" charset="0"/>
                <a:cs typeface="Arial" panose="02020603050405020304" pitchFamily="18" charset="0"/>
              </a:rPr>
              <a:t> </a:t>
            </a:r>
            <a:endParaRPr lang="en-US" sz="4000" dirty="0">
              <a:solidFill>
                <a:srgbClr val="202124"/>
              </a:solidFill>
              <a:latin typeface="Arial" panose="02020603050405020304" pitchFamily="18" charset="0"/>
              <a:cs typeface="Arial" panose="02020603050405020304" pitchFamily="18" charset="0"/>
            </a:endParaRPr>
          </a:p>
        </p:txBody>
      </p:sp>
      <p:sp>
        <p:nvSpPr>
          <p:cNvPr id="3" name="TextBox 2"/>
          <p:cNvSpPr txBox="1"/>
          <p:nvPr/>
        </p:nvSpPr>
        <p:spPr>
          <a:xfrm>
            <a:off x="228600" y="5124271"/>
            <a:ext cx="8686800" cy="1200329"/>
          </a:xfrm>
          <a:prstGeom prst="rect">
            <a:avLst/>
          </a:prstGeom>
          <a:noFill/>
        </p:spPr>
        <p:txBody>
          <a:bodyPr wrap="square" rtlCol="0">
            <a:spAutoFit/>
          </a:bodyPr>
          <a:lstStyle/>
          <a:p>
            <a:r>
              <a:rPr lang="en-US" dirty="0" smtClean="0"/>
              <a:t>Note: This plan is designed to deal with what we will term the “most likely version of the worst-case scenario.” Specifically, we have tailored this plan to address a reduction from our current funding of 10% with a duration of this funding reduction of up to five years.</a:t>
            </a:r>
            <a:endParaRPr lang="en-US" dirty="0"/>
          </a:p>
        </p:txBody>
      </p:sp>
      <p:sp>
        <p:nvSpPr>
          <p:cNvPr id="4" name="Curved Down Arrow 3"/>
          <p:cNvSpPr/>
          <p:nvPr/>
        </p:nvSpPr>
        <p:spPr>
          <a:xfrm>
            <a:off x="1828800" y="2057400"/>
            <a:ext cx="1219200" cy="3048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 name="Curved Down Arrow 61"/>
          <p:cNvSpPr/>
          <p:nvPr/>
        </p:nvSpPr>
        <p:spPr>
          <a:xfrm>
            <a:off x="3048000" y="2057400"/>
            <a:ext cx="1447800" cy="3048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 name="Curved Down Arrow 62"/>
          <p:cNvSpPr/>
          <p:nvPr/>
        </p:nvSpPr>
        <p:spPr>
          <a:xfrm>
            <a:off x="4572000" y="2057400"/>
            <a:ext cx="1447800" cy="3048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Curved Down Arrow 63"/>
          <p:cNvSpPr/>
          <p:nvPr/>
        </p:nvSpPr>
        <p:spPr>
          <a:xfrm>
            <a:off x="6096000" y="2057400"/>
            <a:ext cx="1447800" cy="3048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Curved Down Arrow 64"/>
          <p:cNvSpPr/>
          <p:nvPr/>
        </p:nvSpPr>
        <p:spPr>
          <a:xfrm>
            <a:off x="7543800" y="2057400"/>
            <a:ext cx="1447800" cy="3048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1981200" y="1600200"/>
            <a:ext cx="916148" cy="400110"/>
          </a:xfrm>
          <a:prstGeom prst="rect">
            <a:avLst/>
          </a:prstGeom>
          <a:noFill/>
        </p:spPr>
        <p:txBody>
          <a:bodyPr wrap="none" lIns="91440" tIns="45720" rIns="91440" bIns="45720">
            <a:spAutoFit/>
          </a:bodyPr>
          <a:lstStyle/>
          <a:p>
            <a:pPr algn="ctr"/>
            <a:r>
              <a:rPr lang="en-US" sz="2000" b="0" cap="none" spc="0" dirty="0" smtClean="0">
                <a:ln w="0"/>
                <a:solidFill>
                  <a:schemeClr val="tx1"/>
                </a:solidFill>
                <a:effectLst>
                  <a:outerShdw blurRad="38100" dist="19050" dir="2700000" algn="tl" rotWithShape="0">
                    <a:schemeClr val="dk1">
                      <a:alpha val="40000"/>
                    </a:schemeClr>
                  </a:outerShdw>
                </a:effectLst>
              </a:rPr>
              <a:t>Year 1</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66" name="Rectangle 65"/>
          <p:cNvSpPr/>
          <p:nvPr/>
        </p:nvSpPr>
        <p:spPr>
          <a:xfrm>
            <a:off x="3276600" y="1600200"/>
            <a:ext cx="916148" cy="400110"/>
          </a:xfrm>
          <a:prstGeom prst="rect">
            <a:avLst/>
          </a:prstGeom>
          <a:noFill/>
        </p:spPr>
        <p:txBody>
          <a:bodyPr wrap="none" lIns="91440" tIns="45720" rIns="91440" bIns="45720">
            <a:spAutoFit/>
          </a:bodyPr>
          <a:lstStyle/>
          <a:p>
            <a:pPr algn="ctr"/>
            <a:r>
              <a:rPr lang="en-US" sz="2000" b="0" cap="none" spc="0" dirty="0" smtClean="0">
                <a:ln w="0"/>
                <a:solidFill>
                  <a:schemeClr val="tx1"/>
                </a:solidFill>
                <a:effectLst>
                  <a:outerShdw blurRad="38100" dist="19050" dir="2700000" algn="tl" rotWithShape="0">
                    <a:schemeClr val="dk1">
                      <a:alpha val="40000"/>
                    </a:schemeClr>
                  </a:outerShdw>
                </a:effectLst>
              </a:rPr>
              <a:t>Year 2</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67" name="Rectangle 66"/>
          <p:cNvSpPr/>
          <p:nvPr/>
        </p:nvSpPr>
        <p:spPr>
          <a:xfrm>
            <a:off x="4800600" y="1600200"/>
            <a:ext cx="916148" cy="400110"/>
          </a:xfrm>
          <a:prstGeom prst="rect">
            <a:avLst/>
          </a:prstGeom>
          <a:noFill/>
        </p:spPr>
        <p:txBody>
          <a:bodyPr wrap="none" lIns="91440" tIns="45720" rIns="91440" bIns="45720">
            <a:spAutoFit/>
          </a:bodyPr>
          <a:lstStyle/>
          <a:p>
            <a:pPr algn="ctr"/>
            <a:r>
              <a:rPr lang="en-US" sz="2000" b="0" cap="none" spc="0" dirty="0" smtClean="0">
                <a:ln w="0"/>
                <a:solidFill>
                  <a:schemeClr val="tx1"/>
                </a:solidFill>
                <a:effectLst>
                  <a:outerShdw blurRad="38100" dist="19050" dir="2700000" algn="tl" rotWithShape="0">
                    <a:schemeClr val="dk1">
                      <a:alpha val="40000"/>
                    </a:schemeClr>
                  </a:outerShdw>
                </a:effectLst>
              </a:rPr>
              <a:t>Year 3</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68" name="Rectangle 67"/>
          <p:cNvSpPr/>
          <p:nvPr/>
        </p:nvSpPr>
        <p:spPr>
          <a:xfrm>
            <a:off x="6324600" y="1600200"/>
            <a:ext cx="916148" cy="400110"/>
          </a:xfrm>
          <a:prstGeom prst="rect">
            <a:avLst/>
          </a:prstGeom>
          <a:noFill/>
        </p:spPr>
        <p:txBody>
          <a:bodyPr wrap="none" lIns="91440" tIns="45720" rIns="91440" bIns="45720">
            <a:spAutoFit/>
          </a:bodyPr>
          <a:lstStyle/>
          <a:p>
            <a:pPr algn="ctr"/>
            <a:r>
              <a:rPr lang="en-US" sz="2000" b="0" cap="none" spc="0" dirty="0" smtClean="0">
                <a:ln w="0"/>
                <a:solidFill>
                  <a:schemeClr val="tx1"/>
                </a:solidFill>
                <a:effectLst>
                  <a:outerShdw blurRad="38100" dist="19050" dir="2700000" algn="tl" rotWithShape="0">
                    <a:schemeClr val="dk1">
                      <a:alpha val="40000"/>
                    </a:schemeClr>
                  </a:outerShdw>
                </a:effectLst>
              </a:rPr>
              <a:t>Year 4</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69" name="Rectangle 68"/>
          <p:cNvSpPr/>
          <p:nvPr/>
        </p:nvSpPr>
        <p:spPr>
          <a:xfrm>
            <a:off x="7696200" y="1600200"/>
            <a:ext cx="916148" cy="400110"/>
          </a:xfrm>
          <a:prstGeom prst="rect">
            <a:avLst/>
          </a:prstGeom>
          <a:noFill/>
        </p:spPr>
        <p:txBody>
          <a:bodyPr wrap="none" lIns="91440" tIns="45720" rIns="91440" bIns="45720">
            <a:spAutoFit/>
          </a:bodyPr>
          <a:lstStyle/>
          <a:p>
            <a:pPr algn="ctr"/>
            <a:r>
              <a:rPr lang="en-US" sz="2000" b="0" cap="none" spc="0" dirty="0" smtClean="0">
                <a:ln w="0"/>
                <a:solidFill>
                  <a:schemeClr val="tx1"/>
                </a:solidFill>
                <a:effectLst>
                  <a:outerShdw blurRad="38100" dist="19050" dir="2700000" algn="tl" rotWithShape="0">
                    <a:schemeClr val="dk1">
                      <a:alpha val="40000"/>
                    </a:schemeClr>
                  </a:outerShdw>
                </a:effectLst>
              </a:rPr>
              <a:t>Year 5</a:t>
            </a:r>
            <a:endParaRPr lang="en-US" sz="2000" b="0" cap="none" spc="0" dirty="0">
              <a:ln w="0"/>
              <a:solidFill>
                <a:schemeClr val="tx1"/>
              </a:solidFill>
              <a:effectLst>
                <a:outerShdw blurRad="38100" dist="19050" dir="2700000" algn="tl" rotWithShape="0">
                  <a:schemeClr val="dk1">
                    <a:alpha val="40000"/>
                  </a:schemeClr>
                </a:outerShdw>
              </a:effectLst>
            </a:endParaRPr>
          </a:p>
        </p:txBody>
      </p:sp>
    </p:spTree>
    <p:custDataLst>
      <p:tags r:id="rId1"/>
    </p:custDataLst>
    <p:extLst>
      <p:ext uri="{BB962C8B-B14F-4D97-AF65-F5344CB8AC3E}">
        <p14:creationId xmlns:p14="http://schemas.microsoft.com/office/powerpoint/2010/main" val="2637943155"/>
      </p:ext>
      <p:ext uri="ac076c9b-d794-4779-acd3-2d0587e8f0d2">
        <p14:creationId xmlns:p14="http://schemas.microsoft.com/office/powerpoint/2010/main" xmlns:a16="http://schemas.microsoft.com/office/drawing/2014/main\" xmlns="" val="271479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ppt_x"/>
                                          </p:val>
                                        </p:tav>
                                        <p:tav tm="100000">
                                          <p:val>
                                            <p:strVal val="#ppt_x"/>
                                          </p:val>
                                        </p:tav>
                                      </p:tavLst>
                                    </p:anim>
                                    <p:anim calcmode="lin" valueType="num">
                                      <p:cBhvr additive="base">
                                        <p:cTn id="18" dur="500" fill="hold"/>
                                        <p:tgtEl>
                                          <p:spTgt spid="66"/>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ppt_x"/>
                                          </p:val>
                                        </p:tav>
                                        <p:tav tm="100000">
                                          <p:val>
                                            <p:strVal val="#ppt_x"/>
                                          </p:val>
                                        </p:tav>
                                      </p:tavLst>
                                    </p:anim>
                                    <p:anim calcmode="lin" valueType="num">
                                      <p:cBhvr additive="base">
                                        <p:cTn id="22" dur="500" fill="hold"/>
                                        <p:tgtEl>
                                          <p:spTgt spid="62"/>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500" fill="hold"/>
                                        <p:tgtEl>
                                          <p:spTgt spid="63"/>
                                        </p:tgtEl>
                                        <p:attrNameLst>
                                          <p:attrName>ppt_x</p:attrName>
                                        </p:attrNameLst>
                                      </p:cBhvr>
                                      <p:tavLst>
                                        <p:tav tm="0">
                                          <p:val>
                                            <p:strVal val="#ppt_x"/>
                                          </p:val>
                                        </p:tav>
                                        <p:tav tm="100000">
                                          <p:val>
                                            <p:strVal val="#ppt_x"/>
                                          </p:val>
                                        </p:tav>
                                      </p:tavLst>
                                    </p:anim>
                                    <p:anim calcmode="lin" valueType="num">
                                      <p:cBhvr additive="base">
                                        <p:cTn id="32" dur="500" fill="hold"/>
                                        <p:tgtEl>
                                          <p:spTgt spid="63"/>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additive="base">
                                        <p:cTn id="37" dur="500" fill="hold"/>
                                        <p:tgtEl>
                                          <p:spTgt spid="68"/>
                                        </p:tgtEl>
                                        <p:attrNameLst>
                                          <p:attrName>ppt_x</p:attrName>
                                        </p:attrNameLst>
                                      </p:cBhvr>
                                      <p:tavLst>
                                        <p:tav tm="0">
                                          <p:val>
                                            <p:strVal val="#ppt_x"/>
                                          </p:val>
                                        </p:tav>
                                        <p:tav tm="100000">
                                          <p:val>
                                            <p:strVal val="#ppt_x"/>
                                          </p:val>
                                        </p:tav>
                                      </p:tavLst>
                                    </p:anim>
                                    <p:anim calcmode="lin" valueType="num">
                                      <p:cBhvr additive="base">
                                        <p:cTn id="38" dur="500" fill="hold"/>
                                        <p:tgtEl>
                                          <p:spTgt spid="68"/>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64"/>
                                        </p:tgtEl>
                                        <p:attrNameLst>
                                          <p:attrName>style.visibility</p:attrName>
                                        </p:attrNameLst>
                                      </p:cBhvr>
                                      <p:to>
                                        <p:strVal val="visible"/>
                                      </p:to>
                                    </p:set>
                                    <p:anim calcmode="lin" valueType="num">
                                      <p:cBhvr additive="base">
                                        <p:cTn id="41" dur="500" fill="hold"/>
                                        <p:tgtEl>
                                          <p:spTgt spid="64"/>
                                        </p:tgtEl>
                                        <p:attrNameLst>
                                          <p:attrName>ppt_x</p:attrName>
                                        </p:attrNameLst>
                                      </p:cBhvr>
                                      <p:tavLst>
                                        <p:tav tm="0">
                                          <p:val>
                                            <p:strVal val="#ppt_x"/>
                                          </p:val>
                                        </p:tav>
                                        <p:tav tm="100000">
                                          <p:val>
                                            <p:strVal val="#ppt_x"/>
                                          </p:val>
                                        </p:tav>
                                      </p:tavLst>
                                    </p:anim>
                                    <p:anim calcmode="lin" valueType="num">
                                      <p:cBhvr additive="base">
                                        <p:cTn id="42" dur="500" fill="hold"/>
                                        <p:tgtEl>
                                          <p:spTgt spid="64"/>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1" fill="hold" grpId="0" nodeType="click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additive="base">
                                        <p:cTn id="47" dur="500" fill="hold"/>
                                        <p:tgtEl>
                                          <p:spTgt spid="69"/>
                                        </p:tgtEl>
                                        <p:attrNameLst>
                                          <p:attrName>ppt_x</p:attrName>
                                        </p:attrNameLst>
                                      </p:cBhvr>
                                      <p:tavLst>
                                        <p:tav tm="0">
                                          <p:val>
                                            <p:strVal val="#ppt_x"/>
                                          </p:val>
                                        </p:tav>
                                        <p:tav tm="100000">
                                          <p:val>
                                            <p:strVal val="#ppt_x"/>
                                          </p:val>
                                        </p:tav>
                                      </p:tavLst>
                                    </p:anim>
                                    <p:anim calcmode="lin" valueType="num">
                                      <p:cBhvr additive="base">
                                        <p:cTn id="48" dur="500" fill="hold"/>
                                        <p:tgtEl>
                                          <p:spTgt spid="69"/>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5"/>
                                        </p:tgtEl>
                                        <p:attrNameLst>
                                          <p:attrName>style.visibility</p:attrName>
                                        </p:attrNameLst>
                                      </p:cBhvr>
                                      <p:to>
                                        <p:strVal val="visible"/>
                                      </p:to>
                                    </p:set>
                                    <p:anim calcmode="lin" valueType="num">
                                      <p:cBhvr additive="base">
                                        <p:cTn id="51" dur="500" fill="hold"/>
                                        <p:tgtEl>
                                          <p:spTgt spid="65"/>
                                        </p:tgtEl>
                                        <p:attrNameLst>
                                          <p:attrName>ppt_x</p:attrName>
                                        </p:attrNameLst>
                                      </p:cBhvr>
                                      <p:tavLst>
                                        <p:tav tm="0">
                                          <p:val>
                                            <p:strVal val="#ppt_x"/>
                                          </p:val>
                                        </p:tav>
                                        <p:tav tm="100000">
                                          <p:val>
                                            <p:strVal val="#ppt_x"/>
                                          </p:val>
                                        </p:tav>
                                      </p:tavLst>
                                    </p:anim>
                                    <p:anim calcmode="lin" valueType="num">
                                      <p:cBhvr additive="base">
                                        <p:cTn id="52"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2" grpId="0" animBg="1"/>
      <p:bldP spid="63" grpId="0" animBg="1"/>
      <p:bldP spid="64" grpId="0" animBg="1"/>
      <p:bldP spid="65" grpId="0" animBg="1"/>
      <p:bldP spid="5" grpId="0"/>
      <p:bldP spid="66" grpId="0"/>
      <p:bldP spid="67" grpId="0"/>
      <p:bldP spid="68" grpId="0"/>
      <p:bldP spid="69" grpId="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304800"/>
            <a:ext cx="8534400" cy="838200"/>
          </a:xfrm>
          <a:ln cap="sq">
            <a:solidFill>
              <a:srgbClr val="00CC00"/>
            </a:solidFill>
          </a:ln>
        </p:spPr>
        <p:txBody>
          <a:bodyPr rtlCol="0">
            <a:normAutofit fontScale="90000"/>
          </a:bodyPr>
          <a:lstStyle/>
          <a:p>
            <a:pPr eaLnBrk="1" fontAlgn="auto" hangingPunct="1">
              <a:spcAft>
                <a:spcPts val="0"/>
              </a:spcAft>
              <a:defRPr/>
            </a:pPr>
            <a:r>
              <a:rPr lang="en-US" sz="5400" dirty="0" smtClean="0">
                <a:latin typeface="Impact" pitchFamily="34" charset="0"/>
              </a:rPr>
              <a:t>Financial Solution Possibilities:</a:t>
            </a:r>
          </a:p>
        </p:txBody>
      </p:sp>
      <p:sp>
        <p:nvSpPr>
          <p:cNvPr id="19459" name="Rectangle 3"/>
          <p:cNvSpPr>
            <a:spLocks noGrp="1" noChangeArrowheads="1"/>
          </p:cNvSpPr>
          <p:nvPr>
            <p:ph type="body" idx="1"/>
          </p:nvPr>
        </p:nvSpPr>
        <p:spPr>
          <a:xfrm>
            <a:off x="381000" y="1219200"/>
            <a:ext cx="8001000" cy="5029200"/>
          </a:xfrm>
        </p:spPr>
        <p:txBody>
          <a:bodyPr rtlCol="0">
            <a:normAutofit/>
          </a:bodyPr>
          <a:lstStyle/>
          <a:p>
            <a:pPr eaLnBrk="1" fontAlgn="auto" hangingPunct="1">
              <a:spcAft>
                <a:spcPts val="0"/>
              </a:spcAft>
              <a:defRPr/>
            </a:pPr>
            <a:endParaRPr lang="en-US" sz="2400" dirty="0" smtClean="0"/>
          </a:p>
          <a:p>
            <a:pPr eaLnBrk="1" fontAlgn="auto" hangingPunct="1">
              <a:spcAft>
                <a:spcPts val="0"/>
              </a:spcAft>
              <a:defRPr/>
            </a:pPr>
            <a:r>
              <a:rPr lang="en-US" sz="6000" b="1" dirty="0" smtClean="0">
                <a:latin typeface="Adobe Heiti Std R" panose="020B0400000000000000" pitchFamily="34" charset="-128"/>
                <a:ea typeface="Adobe Heiti Std R" panose="020B0400000000000000" pitchFamily="34" charset="-128"/>
              </a:rPr>
              <a:t>Increase Revenues</a:t>
            </a:r>
          </a:p>
          <a:p>
            <a:pPr eaLnBrk="1" fontAlgn="auto" hangingPunct="1">
              <a:spcAft>
                <a:spcPts val="0"/>
              </a:spcAft>
              <a:defRPr/>
            </a:pPr>
            <a:r>
              <a:rPr lang="en-US" sz="6000" b="1" dirty="0" smtClean="0">
                <a:latin typeface="Adobe Heiti Std R" panose="020B0400000000000000" pitchFamily="34" charset="-128"/>
                <a:ea typeface="Adobe Heiti Std R" panose="020B0400000000000000" pitchFamily="34" charset="-128"/>
              </a:rPr>
              <a:t>Use </a:t>
            </a:r>
            <a:r>
              <a:rPr lang="en-US" sz="6000" b="1" dirty="0">
                <a:latin typeface="Adobe Heiti Std R" panose="020B0400000000000000" pitchFamily="34" charset="-128"/>
                <a:ea typeface="Adobe Heiti Std R" panose="020B0400000000000000" pitchFamily="34" charset="-128"/>
              </a:rPr>
              <a:t>C</a:t>
            </a:r>
            <a:r>
              <a:rPr lang="en-US" sz="6000" b="1" dirty="0" smtClean="0">
                <a:latin typeface="Adobe Heiti Std R" panose="020B0400000000000000" pitchFamily="34" charset="-128"/>
                <a:ea typeface="Adobe Heiti Std R" panose="020B0400000000000000" pitchFamily="34" charset="-128"/>
              </a:rPr>
              <a:t>ash </a:t>
            </a:r>
            <a:r>
              <a:rPr lang="en-US" sz="6000" b="1" dirty="0">
                <a:latin typeface="Adobe Heiti Std R" panose="020B0400000000000000" pitchFamily="34" charset="-128"/>
                <a:ea typeface="Adobe Heiti Std R" panose="020B0400000000000000" pitchFamily="34" charset="-128"/>
              </a:rPr>
              <a:t>R</a:t>
            </a:r>
            <a:r>
              <a:rPr lang="en-US" sz="6000" b="1" dirty="0" smtClean="0">
                <a:latin typeface="Adobe Heiti Std R" panose="020B0400000000000000" pitchFamily="34" charset="-128"/>
                <a:ea typeface="Adobe Heiti Std R" panose="020B0400000000000000" pitchFamily="34" charset="-128"/>
              </a:rPr>
              <a:t>eserves </a:t>
            </a:r>
          </a:p>
          <a:p>
            <a:pPr eaLnBrk="1" fontAlgn="auto" hangingPunct="1">
              <a:spcAft>
                <a:spcPts val="0"/>
              </a:spcAft>
              <a:defRPr/>
            </a:pPr>
            <a:r>
              <a:rPr lang="en-US" sz="6000" b="1" dirty="0" smtClean="0">
                <a:latin typeface="Adobe Heiti Std R" panose="020B0400000000000000" pitchFamily="34" charset="-128"/>
                <a:ea typeface="Adobe Heiti Std R" panose="020B0400000000000000" pitchFamily="34" charset="-128"/>
              </a:rPr>
              <a:t>Decrease Spending</a:t>
            </a:r>
            <a:endParaRPr lang="en-US" sz="6000" b="1" dirty="0">
              <a:latin typeface="Adobe Heiti Std R" panose="020B0400000000000000" pitchFamily="34" charset="-128"/>
              <a:ea typeface="Adobe Heiti Std R" panose="020B0400000000000000" pitchFamily="34" charset="-128"/>
            </a:endParaRPr>
          </a:p>
        </p:txBody>
      </p:sp>
      <p:pic>
        <p:nvPicPr>
          <p:cNvPr id="52228" name="Picture 4" descr="C:\Documents and Settings\srobison\My Documents\Templates\Clip Art, Signs, etc\Logos9-06\ZCSLogoColorSolid.png"/>
          <p:cNvPicPr>
            <a:picLocks noChangeAspect="1" noChangeArrowheads="1"/>
          </p:cNvPicPr>
          <p:nvPr/>
        </p:nvPicPr>
        <p:blipFill>
          <a:blip r:embed="rId3" cstate="print"/>
          <a:srcRect/>
          <a:stretch>
            <a:fillRect/>
          </a:stretch>
        </p:blipFill>
        <p:spPr bwMode="auto">
          <a:xfrm>
            <a:off x="7315200" y="5562600"/>
            <a:ext cx="1468438" cy="1066800"/>
          </a:xfrm>
          <a:prstGeom prst="rect">
            <a:avLst/>
          </a:prstGeom>
          <a:noFill/>
          <a:ln w="9525">
            <a:noFill/>
            <a:miter lim="800000"/>
            <a:headEnd/>
            <a:tailEnd/>
          </a:ln>
        </p:spPr>
      </p:pic>
      <p:sp>
        <p:nvSpPr>
          <p:cNvPr id="6" name="Rectangle 3"/>
          <p:cNvSpPr txBox="1">
            <a:spLocks noChangeArrowheads="1"/>
          </p:cNvSpPr>
          <p:nvPr/>
        </p:nvSpPr>
        <p:spPr bwMode="auto">
          <a:xfrm>
            <a:off x="381000" y="4343400"/>
            <a:ext cx="7848600" cy="2438400"/>
          </a:xfrm>
          <a:prstGeom prst="rect">
            <a:avLst/>
          </a:prstGeom>
          <a:noFill/>
          <a:ln w="9525">
            <a:noFill/>
            <a:miter lim="800000"/>
            <a:headEnd/>
            <a:tailEnd/>
          </a:ln>
        </p:spPr>
        <p:txBody>
          <a:bodyPr/>
          <a:lstStyle/>
          <a:p>
            <a:pPr marL="342900" indent="-342900" eaLnBrk="0" fontAlgn="auto" hangingPunct="0">
              <a:spcBef>
                <a:spcPct val="20000"/>
              </a:spcBef>
              <a:spcAft>
                <a:spcPts val="0"/>
              </a:spcAft>
              <a:buFontTx/>
              <a:buChar char="•"/>
              <a:defRPr/>
            </a:pPr>
            <a:endParaRPr lang="en-US" sz="2800" kern="0" dirty="0">
              <a:latin typeface="+mn-lt"/>
              <a:cs typeface="+mn-cs"/>
            </a:endParaRPr>
          </a:p>
        </p:txBody>
      </p:sp>
    </p:spTree>
    <p:extLst>
      <p:ext uri="{BB962C8B-B14F-4D97-AF65-F5344CB8AC3E}">
        <p14:creationId xmlns:p14="http://schemas.microsoft.com/office/powerpoint/2010/main" val="231775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circle(in)">
                                      <p:cBhvr>
                                        <p:cTn id="7" dur="2000"/>
                                        <p:tgtEl>
                                          <p:spTgt spid="1945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459">
                                            <p:txEl>
                                              <p:pRg st="2" end="2"/>
                                            </p:txEl>
                                          </p:spTgt>
                                        </p:tgtEl>
                                        <p:attrNameLst>
                                          <p:attrName>style.visibility</p:attrName>
                                        </p:attrNameLst>
                                      </p:cBhvr>
                                      <p:to>
                                        <p:strVal val="visible"/>
                                      </p:to>
                                    </p:set>
                                    <p:animEffect transition="in" filter="circle(in)">
                                      <p:cBhvr>
                                        <p:cTn id="12" dur="2000"/>
                                        <p:tgtEl>
                                          <p:spTgt spid="1945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9459">
                                            <p:txEl>
                                              <p:pRg st="3" end="3"/>
                                            </p:txEl>
                                          </p:spTgt>
                                        </p:tgtEl>
                                        <p:attrNameLst>
                                          <p:attrName>style.visibility</p:attrName>
                                        </p:attrNameLst>
                                      </p:cBhvr>
                                      <p:to>
                                        <p:strVal val="visible"/>
                                      </p:to>
                                    </p:set>
                                    <p:animEffect transition="in" filter="circle(in)">
                                      <p:cBhvr>
                                        <p:cTn id="17" dur="20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6"/>
            <a:ext cx="8229600" cy="487362"/>
          </a:xfrm>
        </p:spPr>
        <p:txBody>
          <a:bodyPr>
            <a:normAutofit fontScale="90000"/>
          </a:bodyPr>
          <a:lstStyle/>
          <a:p>
            <a:r>
              <a:rPr lang="en-US" sz="3600" dirty="0" smtClean="0"/>
              <a:t>INCREASE REVENUES (</a:t>
            </a:r>
            <a:r>
              <a:rPr lang="en-US" sz="3600" dirty="0" err="1" smtClean="0"/>
              <a:t>Approx</a:t>
            </a:r>
            <a:r>
              <a:rPr lang="en-US" sz="3600" dirty="0" smtClean="0"/>
              <a:t> $1 Million)</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72867359"/>
              </p:ext>
            </p:extLst>
          </p:nvPr>
        </p:nvGraphicFramePr>
        <p:xfrm>
          <a:off x="152402" y="533398"/>
          <a:ext cx="8915396" cy="4114801"/>
        </p:xfrm>
        <a:graphic>
          <a:graphicData uri="http://schemas.openxmlformats.org/drawingml/2006/table">
            <a:tbl>
              <a:tblPr/>
              <a:tblGrid>
                <a:gridCol w="188149">
                  <a:extLst>
                    <a:ext uri="{9D8B030D-6E8A-4147-A177-3AD203B41FA5}">
                      <a16:colId xmlns:a16="http://schemas.microsoft.com/office/drawing/2014/main" val="3552133341"/>
                    </a:ext>
                  </a:extLst>
                </a:gridCol>
                <a:gridCol w="1548616">
                  <a:extLst>
                    <a:ext uri="{9D8B030D-6E8A-4147-A177-3AD203B41FA5}">
                      <a16:colId xmlns:a16="http://schemas.microsoft.com/office/drawing/2014/main" val="411866723"/>
                    </a:ext>
                  </a:extLst>
                </a:gridCol>
                <a:gridCol w="824963">
                  <a:extLst>
                    <a:ext uri="{9D8B030D-6E8A-4147-A177-3AD203B41FA5}">
                      <a16:colId xmlns:a16="http://schemas.microsoft.com/office/drawing/2014/main" val="2135937423"/>
                    </a:ext>
                  </a:extLst>
                </a:gridCol>
                <a:gridCol w="1476870">
                  <a:extLst>
                    <a:ext uri="{9D8B030D-6E8A-4147-A177-3AD203B41FA5}">
                      <a16:colId xmlns:a16="http://schemas.microsoft.com/office/drawing/2014/main" val="3749928281"/>
                    </a:ext>
                  </a:extLst>
                </a:gridCol>
                <a:gridCol w="86220">
                  <a:extLst>
                    <a:ext uri="{9D8B030D-6E8A-4147-A177-3AD203B41FA5}">
                      <a16:colId xmlns:a16="http://schemas.microsoft.com/office/drawing/2014/main" val="3795637585"/>
                    </a:ext>
                  </a:extLst>
                </a:gridCol>
                <a:gridCol w="868382">
                  <a:extLst>
                    <a:ext uri="{9D8B030D-6E8A-4147-A177-3AD203B41FA5}">
                      <a16:colId xmlns:a16="http://schemas.microsoft.com/office/drawing/2014/main" val="1897928334"/>
                    </a:ext>
                  </a:extLst>
                </a:gridCol>
                <a:gridCol w="1483798">
                  <a:extLst>
                    <a:ext uri="{9D8B030D-6E8A-4147-A177-3AD203B41FA5}">
                      <a16:colId xmlns:a16="http://schemas.microsoft.com/office/drawing/2014/main" val="2654232442"/>
                    </a:ext>
                  </a:extLst>
                </a:gridCol>
                <a:gridCol w="79292">
                  <a:extLst>
                    <a:ext uri="{9D8B030D-6E8A-4147-A177-3AD203B41FA5}">
                      <a16:colId xmlns:a16="http://schemas.microsoft.com/office/drawing/2014/main" val="3716186292"/>
                    </a:ext>
                  </a:extLst>
                </a:gridCol>
                <a:gridCol w="824963">
                  <a:extLst>
                    <a:ext uri="{9D8B030D-6E8A-4147-A177-3AD203B41FA5}">
                      <a16:colId xmlns:a16="http://schemas.microsoft.com/office/drawing/2014/main" val="2708721439"/>
                    </a:ext>
                  </a:extLst>
                </a:gridCol>
                <a:gridCol w="1345994">
                  <a:extLst>
                    <a:ext uri="{9D8B030D-6E8A-4147-A177-3AD203B41FA5}">
                      <a16:colId xmlns:a16="http://schemas.microsoft.com/office/drawing/2014/main" val="3723070673"/>
                    </a:ext>
                  </a:extLst>
                </a:gridCol>
                <a:gridCol w="188149">
                  <a:extLst>
                    <a:ext uri="{9D8B030D-6E8A-4147-A177-3AD203B41FA5}">
                      <a16:colId xmlns:a16="http://schemas.microsoft.com/office/drawing/2014/main" val="1871218511"/>
                    </a:ext>
                  </a:extLst>
                </a:gridCol>
              </a:tblGrid>
              <a:tr h="217505">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E3DE"/>
                    </a:solidFill>
                  </a:tcPr>
                </a:tc>
                <a:extLst>
                  <a:ext uri="{0D108BD9-81ED-4DB2-BD59-A6C34878D82A}">
                    <a16:rowId xmlns:a16="http://schemas.microsoft.com/office/drawing/2014/main" val="4229586366"/>
                  </a:ext>
                </a:extLst>
              </a:tr>
              <a:tr h="236417">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ctr" fontAlgn="b"/>
                      <a:r>
                        <a:rPr lang="en-US" sz="12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solidFill>
                            <a:srgbClr val="000000"/>
                          </a:solidFill>
                          <a:effectLst/>
                          <a:latin typeface="Arial" panose="020B0604020202020204" pitchFamily="34" charset="0"/>
                        </a:rPr>
                        <a:t>Proposed</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solidFill>
                            <a:srgbClr val="000000"/>
                          </a:solidFill>
                          <a:effectLst/>
                          <a:latin typeface="Arial" panose="020B0604020202020204" pitchFamily="34" charset="0"/>
                        </a:rPr>
                        <a:t>Estimated</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solidFill>
                            <a:srgbClr val="000000"/>
                          </a:solidFill>
                          <a:effectLst/>
                          <a:latin typeface="Arial" panose="020B0604020202020204" pitchFamily="34" charset="0"/>
                        </a:rPr>
                        <a:t>Increase</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200" b="1" i="0" u="none" strike="noStrike">
                          <a:solidFill>
                            <a:srgbClr val="000000"/>
                          </a:solidFill>
                          <a:effectLst/>
                          <a:latin typeface="Arial" panose="020B0604020202020204" pitchFamily="34" charset="0"/>
                        </a:rPr>
                        <a:t>Increase</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314289284"/>
                  </a:ext>
                </a:extLst>
              </a:tr>
              <a:tr h="236417">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ctr" fontAlgn="b"/>
                      <a:r>
                        <a:rPr lang="en-US" sz="12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Current</a:t>
                      </a: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Current</a:t>
                      </a:r>
                    </a:p>
                  </a:txBody>
                  <a:tcPr marL="7620" marR="7620" marT="7620" marB="0" anchor="b">
                    <a:lnL>
                      <a:noFill/>
                    </a:lnL>
                    <a:lnR>
                      <a:noFill/>
                    </a:lnR>
                    <a:lnT>
                      <a:noFill/>
                    </a:lnT>
                    <a:lnB>
                      <a:noFill/>
                    </a:lnB>
                  </a:tcPr>
                </a:tc>
                <a:tc>
                  <a:txBody>
                    <a:bodyPr/>
                    <a:lstStyle/>
                    <a:p>
                      <a:pPr algn="ctr" fontAlgn="b"/>
                      <a:endParaRPr lang="en-US" sz="1200" b="1"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2021</a:t>
                      </a: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2021</a:t>
                      </a:r>
                    </a:p>
                  </a:txBody>
                  <a:tcPr marL="7620" marR="7620" marT="7620" marB="0" anchor="b">
                    <a:lnL>
                      <a:noFill/>
                    </a:lnL>
                    <a:lnR>
                      <a:noFill/>
                    </a:lnR>
                    <a:lnT>
                      <a:noFill/>
                    </a:lnT>
                    <a:lnB>
                      <a:noFill/>
                    </a:lnB>
                  </a:tcPr>
                </a:tc>
                <a:tc>
                  <a:txBody>
                    <a:bodyPr/>
                    <a:lstStyle/>
                    <a:p>
                      <a:pPr algn="ctr" fontAlgn="b"/>
                      <a:endParaRPr lang="en-US" sz="1200" b="1"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In</a:t>
                      </a: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In</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1980581738"/>
                  </a:ext>
                </a:extLst>
              </a:tr>
              <a:tr h="236417">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ctr" fontAlgn="b"/>
                      <a:r>
                        <a:rPr lang="en-US" sz="1200" b="1" i="0" u="none" strike="noStrike">
                          <a:solidFill>
                            <a:srgbClr val="000000"/>
                          </a:solidFill>
                          <a:effectLst/>
                          <a:latin typeface="Arial" panose="020B0604020202020204" pitchFamily="34" charset="0"/>
                        </a:rPr>
                        <a:t>Fund</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Rate</a:t>
                      </a: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Levy</a:t>
                      </a:r>
                    </a:p>
                  </a:txBody>
                  <a:tcPr marL="7620" marR="7620" marT="7620" marB="0" anchor="b">
                    <a:lnL>
                      <a:noFill/>
                    </a:lnL>
                    <a:lnR>
                      <a:noFill/>
                    </a:lnR>
                    <a:lnT>
                      <a:noFill/>
                    </a:lnT>
                    <a:lnB>
                      <a:noFill/>
                    </a:lnB>
                  </a:tcPr>
                </a:tc>
                <a:tc>
                  <a:txBody>
                    <a:bodyPr/>
                    <a:lstStyle/>
                    <a:p>
                      <a:pPr algn="ctr" fontAlgn="b"/>
                      <a:endParaRPr lang="en-US" sz="1200" b="1"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Rate</a:t>
                      </a: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Levy</a:t>
                      </a:r>
                    </a:p>
                  </a:txBody>
                  <a:tcPr marL="7620" marR="7620" marT="7620" marB="0" anchor="b">
                    <a:lnL>
                      <a:noFill/>
                    </a:lnL>
                    <a:lnR>
                      <a:noFill/>
                    </a:lnR>
                    <a:lnT>
                      <a:noFill/>
                    </a:lnT>
                    <a:lnB>
                      <a:noFill/>
                    </a:lnB>
                  </a:tcPr>
                </a:tc>
                <a:tc>
                  <a:txBody>
                    <a:bodyPr/>
                    <a:lstStyle/>
                    <a:p>
                      <a:pPr algn="ctr" fontAlgn="b"/>
                      <a:endParaRPr lang="en-US" sz="1200" b="1"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Rate</a:t>
                      </a:r>
                    </a:p>
                  </a:txBody>
                  <a:tcPr marL="7620" marR="7620" marT="7620" marB="0" anchor="b">
                    <a:lnL>
                      <a:noFill/>
                    </a:lnL>
                    <a:lnR>
                      <a:noFill/>
                    </a:lnR>
                    <a:lnT>
                      <a:noFill/>
                    </a:lnT>
                    <a:lnB>
                      <a:noFill/>
                    </a:lnB>
                  </a:tcPr>
                </a:tc>
                <a:tc>
                  <a:txBody>
                    <a:bodyPr/>
                    <a:lstStyle/>
                    <a:p>
                      <a:pPr algn="ctr" fontAlgn="b"/>
                      <a:r>
                        <a:rPr lang="en-US" sz="1200" b="1" i="0" u="none" strike="noStrike">
                          <a:solidFill>
                            <a:srgbClr val="000000"/>
                          </a:solidFill>
                          <a:effectLst/>
                          <a:latin typeface="Arial" panose="020B0604020202020204" pitchFamily="34" charset="0"/>
                        </a:rPr>
                        <a:t>Levy</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3265410945"/>
                  </a:ext>
                </a:extLst>
              </a:tr>
              <a:tr h="274244">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1086573132"/>
                  </a:ext>
                </a:extLst>
              </a:tr>
              <a:tr h="274244">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3757572694"/>
                  </a:ext>
                </a:extLst>
              </a:tr>
              <a:tr h="528298">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l" fontAlgn="b"/>
                      <a:r>
                        <a:rPr lang="en-US" sz="1500" b="1" i="0" u="none" strike="noStrike" dirty="0">
                          <a:solidFill>
                            <a:srgbClr val="000000"/>
                          </a:solidFill>
                          <a:effectLst/>
                          <a:latin typeface="Arial" panose="020B0604020202020204" pitchFamily="34" charset="0"/>
                        </a:rPr>
                        <a:t>Referendum Fund</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$0.2355 </a:t>
                      </a: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  7,903,182.00 </a:t>
                      </a:r>
                    </a:p>
                  </a:txBody>
                  <a:tcPr marL="7620" marR="7620" marT="7620" marB="0" anchor="b">
                    <a:lnL>
                      <a:noFill/>
                    </a:lnL>
                    <a:lnR>
                      <a:noFill/>
                    </a:lnR>
                    <a:lnT>
                      <a:noFill/>
                    </a:lnT>
                    <a:lnB>
                      <a:noFill/>
                    </a:lnB>
                  </a:tcPr>
                </a:tc>
                <a:tc>
                  <a:txBody>
                    <a:bodyPr/>
                    <a:lstStyle/>
                    <a:p>
                      <a:pPr algn="l" fontAlgn="b"/>
                      <a:endParaRPr lang="en-US" sz="1500" b="1" i="0" u="none" strike="noStrike" dirty="0">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$ 0.2444 </a:t>
                      </a: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  8,447,914.00 </a:t>
                      </a:r>
                    </a:p>
                  </a:txBody>
                  <a:tcPr marL="7620" marR="7620" marT="7620" marB="0" anchor="b">
                    <a:lnL>
                      <a:noFill/>
                    </a:lnL>
                    <a:lnR>
                      <a:noFill/>
                    </a:lnR>
                    <a:lnT>
                      <a:noFill/>
                    </a:lnT>
                    <a:lnB>
                      <a:noFill/>
                    </a:lnB>
                  </a:tcPr>
                </a:tc>
                <a:tc>
                  <a:txBody>
                    <a:bodyPr/>
                    <a:lstStyle/>
                    <a:p>
                      <a:pPr algn="l" fontAlgn="b"/>
                      <a:endParaRPr lang="en-US" sz="1500" b="1" i="0" u="none" strike="noStrike" dirty="0">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$0.0089 </a:t>
                      </a: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    544,732.00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1262909695"/>
                  </a:ext>
                </a:extLst>
              </a:tr>
              <a:tr h="274244">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1093813546"/>
                  </a:ext>
                </a:extLst>
              </a:tr>
              <a:tr h="274244">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1183361167"/>
                  </a:ext>
                </a:extLst>
              </a:tr>
              <a:tr h="268480">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l" fontAlgn="b"/>
                      <a:r>
                        <a:rPr lang="en-US" sz="1500" b="1" i="0" u="none" strike="noStrike" dirty="0">
                          <a:solidFill>
                            <a:srgbClr val="000000"/>
                          </a:solidFill>
                          <a:effectLst/>
                          <a:latin typeface="Arial" panose="020B0604020202020204" pitchFamily="34" charset="0"/>
                        </a:rPr>
                        <a:t>Operations Fund</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$0.2987 </a:t>
                      </a: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  9,068,881.00 </a:t>
                      </a:r>
                    </a:p>
                  </a:txBody>
                  <a:tcPr marL="7620" marR="7620" marT="7620" marB="0" anchor="b">
                    <a:lnL>
                      <a:noFill/>
                    </a:lnL>
                    <a:lnR>
                      <a:noFill/>
                    </a:lnR>
                    <a:lnT>
                      <a:noFill/>
                    </a:lnT>
                    <a:lnB>
                      <a:noFill/>
                    </a:lnB>
                  </a:tcPr>
                </a:tc>
                <a:tc>
                  <a:txBody>
                    <a:bodyPr/>
                    <a:lstStyle/>
                    <a:p>
                      <a:pPr algn="l" fontAlgn="b"/>
                      <a:endParaRPr lang="en-US" sz="1500" b="1" i="0" u="none" strike="noStrike" dirty="0">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$ 0.3033 </a:t>
                      </a: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  9,485,495.00 </a:t>
                      </a:r>
                    </a:p>
                  </a:txBody>
                  <a:tcPr marL="7620" marR="7620" marT="7620" marB="0" anchor="b">
                    <a:lnL>
                      <a:noFill/>
                    </a:lnL>
                    <a:lnR>
                      <a:noFill/>
                    </a:lnR>
                    <a:lnT>
                      <a:noFill/>
                    </a:lnT>
                    <a:lnB>
                      <a:noFill/>
                    </a:lnB>
                  </a:tcPr>
                </a:tc>
                <a:tc>
                  <a:txBody>
                    <a:bodyPr/>
                    <a:lstStyle/>
                    <a:p>
                      <a:pPr algn="l" fontAlgn="b"/>
                      <a:endParaRPr lang="en-US" sz="1500" b="1" i="0" u="none" strike="noStrike" dirty="0">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$0.0046 </a:t>
                      </a:r>
                    </a:p>
                  </a:txBody>
                  <a:tcPr marL="7620" marR="7620" marT="7620" marB="0" anchor="b">
                    <a:lnL>
                      <a:noFill/>
                    </a:lnL>
                    <a:lnR>
                      <a:noFill/>
                    </a:lnR>
                    <a:lnT>
                      <a:noFill/>
                    </a:lnT>
                    <a:lnB>
                      <a:noFill/>
                    </a:lnB>
                  </a:tcPr>
                </a:tc>
                <a:tc>
                  <a:txBody>
                    <a:bodyPr/>
                    <a:lstStyle/>
                    <a:p>
                      <a:pPr algn="l" fontAlgn="b"/>
                      <a:r>
                        <a:rPr lang="en-US" sz="1500" b="1" i="0" u="none" strike="noStrike" dirty="0">
                          <a:solidFill>
                            <a:srgbClr val="000000"/>
                          </a:solidFill>
                          <a:effectLst/>
                          <a:latin typeface="Arial" panose="020B0604020202020204" pitchFamily="34" charset="0"/>
                        </a:rPr>
                        <a:t> $    416,614.00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1704172731"/>
                  </a:ext>
                </a:extLst>
              </a:tr>
              <a:tr h="274244">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200" b="1" i="0" u="none" strike="noStrike" dirty="0">
                          <a:solidFill>
                            <a:srgbClr val="000000"/>
                          </a:solidFill>
                          <a:effectLst/>
                          <a:latin typeface="Arial" panose="020B060402020202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2619037092"/>
                  </a:ext>
                </a:extLst>
              </a:tr>
              <a:tr h="274244">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a:noFill/>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200" b="1" i="0" u="none" strike="noStrike">
                          <a:solidFill>
                            <a:srgbClr val="000000"/>
                          </a:solidFill>
                          <a:effectLst/>
                          <a:latin typeface="Arial" panose="020B060402020202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solidFill>
                      <a:srgbClr val="FFFF99"/>
                    </a:solidFill>
                  </a:tcPr>
                </a:tc>
                <a:tc>
                  <a:txBody>
                    <a:bodyPr/>
                    <a:lstStyle/>
                    <a:p>
                      <a:pPr algn="l" fontAlgn="b"/>
                      <a:r>
                        <a:rPr lang="en-US" sz="1400" b="1" i="0" u="none" strike="noStrike">
                          <a:solidFill>
                            <a:srgbClr val="000000"/>
                          </a:solidFill>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1154620329"/>
                  </a:ext>
                </a:extLst>
              </a:tr>
              <a:tr h="528298">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tc>
                  <a:txBody>
                    <a:bodyPr/>
                    <a:lstStyle/>
                    <a:p>
                      <a:pPr algn="l" fontAlgn="b"/>
                      <a:r>
                        <a:rPr lang="en-US" sz="1500" b="1" i="0" u="none" strike="noStrike" dirty="0">
                          <a:solidFill>
                            <a:srgbClr val="000000"/>
                          </a:solidFill>
                          <a:effectLst/>
                          <a:latin typeface="Arial" panose="020B0604020202020204" pitchFamily="34" charset="0"/>
                        </a:rPr>
                        <a:t>Net Increases</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00"/>
                          </a:solidFill>
                          <a:effectLst/>
                          <a:latin typeface="Arial" panose="020B0604020202020204" pitchFamily="34" charset="0"/>
                        </a:rPr>
                        <a:t> $0.5342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00"/>
                          </a:solidFill>
                          <a:effectLst/>
                          <a:latin typeface="Arial" panose="020B0604020202020204" pitchFamily="34" charset="0"/>
                        </a:rPr>
                        <a:t> $ 16,972,063.00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00"/>
                          </a:solidFill>
                          <a:effectLst/>
                          <a:latin typeface="Arial" panose="020B0604020202020204" pitchFamily="34" charset="0"/>
                        </a:rPr>
                        <a:t> $ 0.5477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00"/>
                          </a:solidFill>
                          <a:effectLst/>
                          <a:latin typeface="Arial" panose="020B0604020202020204" pitchFamily="34" charset="0"/>
                        </a:rPr>
                        <a:t> $ 17,933,409.00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00"/>
                          </a:solidFill>
                          <a:effectLst/>
                          <a:latin typeface="Arial" panose="020B0604020202020204" pitchFamily="34" charset="0"/>
                        </a:rPr>
                        <a:t>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500" b="1" i="0" u="none" strike="noStrike" dirty="0">
                          <a:solidFill>
                            <a:srgbClr val="000000"/>
                          </a:solidFill>
                          <a:effectLst/>
                          <a:latin typeface="Arial" panose="020B0604020202020204" pitchFamily="34" charset="0"/>
                        </a:rPr>
                        <a:t> $0.0135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solidFill>
                      <a:srgbClr val="F3AFDB"/>
                    </a:solidFill>
                  </a:tcPr>
                </a:tc>
                <a:tc>
                  <a:txBody>
                    <a:bodyPr/>
                    <a:lstStyle/>
                    <a:p>
                      <a:pPr algn="l" fontAlgn="b"/>
                      <a:r>
                        <a:rPr lang="en-US" sz="1500" b="1" i="0" u="none" strike="noStrike" dirty="0">
                          <a:solidFill>
                            <a:srgbClr val="000000"/>
                          </a:solidFill>
                          <a:effectLst/>
                          <a:latin typeface="Arial" panose="020B0604020202020204" pitchFamily="34" charset="0"/>
                        </a:rPr>
                        <a:t> $    961,346.00 </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3AFDB"/>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00E3DE"/>
                    </a:solidFill>
                  </a:tcPr>
                </a:tc>
                <a:extLst>
                  <a:ext uri="{0D108BD9-81ED-4DB2-BD59-A6C34878D82A}">
                    <a16:rowId xmlns:a16="http://schemas.microsoft.com/office/drawing/2014/main" val="3086191028"/>
                  </a:ext>
                </a:extLst>
              </a:tr>
              <a:tr h="217505">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E3DE"/>
                    </a:solidFill>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E3DE"/>
                    </a:solidFill>
                  </a:tcPr>
                </a:tc>
                <a:extLst>
                  <a:ext uri="{0D108BD9-81ED-4DB2-BD59-A6C34878D82A}">
                    <a16:rowId xmlns:a16="http://schemas.microsoft.com/office/drawing/2014/main" val="422019965"/>
                  </a:ext>
                </a:extLst>
              </a:tr>
            </a:tbl>
          </a:graphicData>
        </a:graphic>
      </p:graphicFrame>
      <p:sp>
        <p:nvSpPr>
          <p:cNvPr id="5" name="TextBox 4"/>
          <p:cNvSpPr txBox="1"/>
          <p:nvPr/>
        </p:nvSpPr>
        <p:spPr>
          <a:xfrm>
            <a:off x="685800" y="4724400"/>
            <a:ext cx="7772400" cy="1815882"/>
          </a:xfrm>
          <a:prstGeom prst="rect">
            <a:avLst/>
          </a:prstGeom>
          <a:noFill/>
        </p:spPr>
        <p:txBody>
          <a:bodyPr wrap="square" rtlCol="0">
            <a:spAutoFit/>
          </a:bodyPr>
          <a:lstStyle/>
          <a:p>
            <a:r>
              <a:rPr lang="en-US" sz="1600" dirty="0" smtClean="0"/>
              <a:t>Notes:</a:t>
            </a:r>
          </a:p>
          <a:p>
            <a:pPr marL="342900" indent="-342900">
              <a:buAutoNum type="arabicPeriod"/>
            </a:pPr>
            <a:r>
              <a:rPr lang="en-US" sz="1600" dirty="0" smtClean="0"/>
              <a:t>Assumes increasing Operating Referendum tax rate to the allowed 24.44 cent maximum, and increasing Operations Fund tax rate to the maximum per the </a:t>
            </a:r>
            <a:r>
              <a:rPr lang="en-US" sz="1600" dirty="0" err="1" smtClean="0"/>
              <a:t>DLGF’s</a:t>
            </a:r>
            <a:r>
              <a:rPr lang="en-US" sz="1600" dirty="0" smtClean="0"/>
              <a:t> calculations for the 2021 </a:t>
            </a:r>
            <a:r>
              <a:rPr lang="en-US" sz="1600" dirty="0" err="1" smtClean="0"/>
              <a:t>AVGQ</a:t>
            </a:r>
            <a:r>
              <a:rPr lang="en-US" sz="1600" dirty="0" smtClean="0"/>
              <a:t>, for the 2021 budget year.</a:t>
            </a:r>
          </a:p>
          <a:p>
            <a:pPr marL="342900" indent="-342900">
              <a:buAutoNum type="arabicPeriod"/>
            </a:pPr>
            <a:r>
              <a:rPr lang="en-US" sz="1600" b="1" u="sng" dirty="0" smtClean="0"/>
              <a:t>We would offset the net tax rate increases shown by a corresponding decrease in the Debt Service Fund’s tax rate to maintain rate neutrality per our 20-Year </a:t>
            </a:r>
            <a:r>
              <a:rPr lang="en-US" sz="1600" b="1" u="sng" dirty="0"/>
              <a:t>S</a:t>
            </a:r>
            <a:r>
              <a:rPr lang="en-US" sz="1600" b="1" u="sng" dirty="0" smtClean="0"/>
              <a:t>trategic Tax Rate Management Plan.</a:t>
            </a:r>
            <a:endParaRPr lang="en-US" sz="1600" b="1" u="sng" dirty="0"/>
          </a:p>
        </p:txBody>
      </p:sp>
    </p:spTree>
    <p:extLst>
      <p:ext uri="{BB962C8B-B14F-4D97-AF65-F5344CB8AC3E}">
        <p14:creationId xmlns:p14="http://schemas.microsoft.com/office/powerpoint/2010/main" val="248319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763" y="0"/>
            <a:ext cx="9148763" cy="6853238"/>
          </a:xfrm>
          <a:prstGeom prst="rect">
            <a:avLst/>
          </a:prstGeom>
        </p:spPr>
      </p:pic>
      <p:sp>
        <p:nvSpPr>
          <p:cNvPr id="5" name="Rectangle 4"/>
          <p:cNvSpPr/>
          <p:nvPr/>
        </p:nvSpPr>
        <p:spPr>
          <a:xfrm>
            <a:off x="1368185" y="533400"/>
            <a:ext cx="6520055" cy="1754326"/>
          </a:xfrm>
          <a:prstGeom prst="rect">
            <a:avLst/>
          </a:prstGeom>
          <a:solidFill>
            <a:srgbClr val="CCCCFF"/>
          </a:solidFill>
        </p:spPr>
        <p:txBody>
          <a:bodyPr wrap="none" lIns="91440" tIns="45720" rIns="91440" bIns="45720">
            <a:spAutoFit/>
          </a:bodyPr>
          <a:lstStyle/>
          <a:p>
            <a:pPr algn="ct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CASH RESERVES?</a:t>
            </a:r>
          </a:p>
          <a:p>
            <a:pPr algn="ctr"/>
            <a:r>
              <a:rPr lang="en-US" sz="54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USE IN </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LAYERS!</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55126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2"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descr="http://img.ehowcdn.com/article-page-main/ehow/images/a07/fv/fq/rainy-day-family-activities-800x800.jpg"/>
          <p:cNvPicPr>
            <a:picLocks noChangeAspect="1" noChangeArrowheads="1"/>
          </p:cNvPicPr>
          <p:nvPr/>
        </p:nvPicPr>
        <p:blipFill>
          <a:blip r:embed="rId2" cstate="print">
            <a:lum bright="54000"/>
          </a:blip>
          <a:srcRect/>
          <a:stretch>
            <a:fillRect/>
          </a:stretch>
        </p:blipFill>
        <p:spPr bwMode="auto">
          <a:xfrm>
            <a:off x="0" y="3175"/>
            <a:ext cx="9144000" cy="6854825"/>
          </a:xfrm>
          <a:prstGeom prst="rect">
            <a:avLst/>
          </a:prstGeom>
          <a:noFill/>
          <a:ln w="9525">
            <a:noFill/>
            <a:miter lim="800000"/>
            <a:headEnd/>
            <a:tailEnd/>
          </a:ln>
        </p:spPr>
      </p:pic>
      <p:sp>
        <p:nvSpPr>
          <p:cNvPr id="2" name="TextBox 1"/>
          <p:cNvSpPr txBox="1"/>
          <p:nvPr/>
        </p:nvSpPr>
        <p:spPr>
          <a:xfrm>
            <a:off x="228600" y="1676400"/>
            <a:ext cx="8686800" cy="830997"/>
          </a:xfrm>
          <a:prstGeom prst="rect">
            <a:avLst/>
          </a:prstGeom>
          <a:noFill/>
        </p:spPr>
        <p:txBody>
          <a:bodyPr wrap="square" rtlCol="0">
            <a:spAutoFit/>
          </a:bodyPr>
          <a:lstStyle/>
          <a:p>
            <a:pPr algn="ctr"/>
            <a:r>
              <a:rPr lang="en-US" sz="4800" dirty="0" smtClean="0"/>
              <a:t>ZCS LAYERS OF RESERVES</a:t>
            </a:r>
            <a:endParaRPr lang="en-US" sz="4800" dirty="0"/>
          </a:p>
        </p:txBody>
      </p:sp>
      <p:sp>
        <p:nvSpPr>
          <p:cNvPr id="3" name="TextBox 2"/>
          <p:cNvSpPr txBox="1"/>
          <p:nvPr/>
        </p:nvSpPr>
        <p:spPr>
          <a:xfrm>
            <a:off x="376237" y="2519601"/>
            <a:ext cx="8763000" cy="5416868"/>
          </a:xfrm>
          <a:prstGeom prst="rect">
            <a:avLst/>
          </a:prstGeom>
          <a:noFill/>
        </p:spPr>
        <p:txBody>
          <a:bodyPr wrap="square" rtlCol="0">
            <a:spAutoFit/>
          </a:bodyPr>
          <a:lstStyle/>
          <a:p>
            <a:pPr marL="742950" lvl="1" indent="-285750">
              <a:buFont typeface="Arial" panose="020B0604020202020204" pitchFamily="34" charset="0"/>
              <a:buChar char="•"/>
            </a:pPr>
            <a:r>
              <a:rPr lang="en-US" sz="3200" dirty="0" smtClean="0"/>
              <a:t>LAYER 1</a:t>
            </a:r>
          </a:p>
          <a:p>
            <a:pPr marL="1371600" lvl="2" indent="-457200">
              <a:buFont typeface="Wingdings" panose="05000000000000000000" pitchFamily="2" charset="2"/>
              <a:buChar char="ü"/>
            </a:pPr>
            <a:r>
              <a:rPr lang="en-US" sz="3200" dirty="0" smtClean="0">
                <a:solidFill>
                  <a:srgbClr val="005392"/>
                </a:solidFill>
              </a:rPr>
              <a:t>RAINY DAY FUND</a:t>
            </a:r>
            <a:r>
              <a:rPr lang="en-US" sz="3200" dirty="0" smtClean="0"/>
              <a:t>			</a:t>
            </a:r>
          </a:p>
          <a:p>
            <a:pPr marL="742950" lvl="1" indent="-285750">
              <a:buFont typeface="Arial" panose="020B0604020202020204" pitchFamily="34" charset="0"/>
              <a:buChar char="•"/>
            </a:pPr>
            <a:r>
              <a:rPr lang="en-US" sz="3200" dirty="0" smtClean="0"/>
              <a:t>LAYER 2</a:t>
            </a:r>
          </a:p>
          <a:p>
            <a:pPr marL="1371600" lvl="2" indent="-457200">
              <a:buFont typeface="Wingdings" panose="05000000000000000000" pitchFamily="2" charset="2"/>
              <a:buChar char="ü"/>
            </a:pPr>
            <a:r>
              <a:rPr lang="en-US" sz="3200" dirty="0" smtClean="0">
                <a:solidFill>
                  <a:srgbClr val="005392"/>
                </a:solidFill>
              </a:rPr>
              <a:t>REFERENDUM FUND</a:t>
            </a:r>
            <a:r>
              <a:rPr lang="en-US" sz="3200" dirty="0" smtClean="0"/>
              <a:t>			</a:t>
            </a:r>
          </a:p>
          <a:p>
            <a:pPr marL="742950" lvl="2" indent="-285750">
              <a:buFont typeface="Arial" panose="020B0604020202020204" pitchFamily="34" charset="0"/>
              <a:buChar char="•"/>
            </a:pPr>
            <a:r>
              <a:rPr lang="en-US" sz="3200" dirty="0" smtClean="0"/>
              <a:t>LAYER 3</a:t>
            </a:r>
          </a:p>
          <a:p>
            <a:pPr lvl="3" indent="-457200">
              <a:buFont typeface="Wingdings" panose="05000000000000000000" pitchFamily="2" charset="2"/>
              <a:buChar char="ü"/>
            </a:pPr>
            <a:r>
              <a:rPr lang="en-US" sz="3200" dirty="0" smtClean="0">
                <a:solidFill>
                  <a:srgbClr val="005392"/>
                </a:solidFill>
              </a:rPr>
              <a:t>GROW </a:t>
            </a:r>
            <a:r>
              <a:rPr lang="en-US" sz="3200" dirty="0">
                <a:solidFill>
                  <a:srgbClr val="005392"/>
                </a:solidFill>
              </a:rPr>
              <a:t>FUND</a:t>
            </a:r>
            <a:r>
              <a:rPr lang="en-US" sz="3200" dirty="0"/>
              <a:t>		</a:t>
            </a:r>
            <a:r>
              <a:rPr lang="en-US" sz="3200" dirty="0" smtClean="0"/>
              <a:t>		</a:t>
            </a:r>
            <a:endParaRPr lang="en-US" sz="3200" dirty="0"/>
          </a:p>
          <a:p>
            <a:pPr marL="742950" lvl="2" indent="-285750">
              <a:buFont typeface="Arial" panose="020B0604020202020204" pitchFamily="34" charset="0"/>
              <a:buChar char="•"/>
            </a:pPr>
            <a:r>
              <a:rPr lang="en-US" sz="3200" dirty="0" smtClean="0"/>
              <a:t>LAYER 4</a:t>
            </a:r>
            <a:endParaRPr lang="en-US" sz="3200" dirty="0"/>
          </a:p>
          <a:p>
            <a:pPr lvl="3" indent="-457200">
              <a:buFont typeface="Wingdings" panose="05000000000000000000" pitchFamily="2" charset="2"/>
              <a:buChar char="ü"/>
            </a:pPr>
            <a:r>
              <a:rPr lang="en-US" sz="3200" dirty="0" smtClean="0">
                <a:solidFill>
                  <a:srgbClr val="005392"/>
                </a:solidFill>
              </a:rPr>
              <a:t>EDUCATION </a:t>
            </a:r>
            <a:r>
              <a:rPr lang="en-US" sz="3200" dirty="0">
                <a:solidFill>
                  <a:srgbClr val="005392"/>
                </a:solidFill>
              </a:rPr>
              <a:t>FUND</a:t>
            </a:r>
            <a:r>
              <a:rPr lang="en-US" sz="2400" dirty="0"/>
              <a:t>			</a:t>
            </a:r>
            <a:endParaRPr lang="en-US" sz="2400" dirty="0" smtClean="0"/>
          </a:p>
          <a:p>
            <a:pPr marL="457200" lvl="2"/>
            <a:r>
              <a:rPr lang="en-US" sz="2400" dirty="0"/>
              <a:t>	</a:t>
            </a:r>
            <a:r>
              <a:rPr lang="en-US" sz="2400" dirty="0" smtClean="0"/>
              <a:t>	</a:t>
            </a:r>
            <a:endParaRPr lang="en-US" sz="4000" dirty="0"/>
          </a:p>
          <a:p>
            <a:pPr marL="742950" lvl="1" indent="-285750">
              <a:buFont typeface="Arial" panose="020B0604020202020204" pitchFamily="34" charset="0"/>
              <a:buChar char="•"/>
            </a:pPr>
            <a:endParaRPr lang="en-US" sz="2400" dirty="0" smtClean="0"/>
          </a:p>
          <a:p>
            <a:pPr lvl="1"/>
            <a:endParaRPr lang="en-US" sz="2400" dirty="0"/>
          </a:p>
          <a:p>
            <a:pPr marL="285750" indent="-285750">
              <a:buFont typeface="Arial" panose="020B0604020202020204" pitchFamily="34" charset="0"/>
              <a:buChar char="•"/>
            </a:pPr>
            <a:endParaRPr lang="en-US" dirty="0"/>
          </a:p>
        </p:txBody>
      </p:sp>
      <p:sp>
        <p:nvSpPr>
          <p:cNvPr id="7" name="Title 1"/>
          <p:cNvSpPr>
            <a:spLocks noGrp="1"/>
          </p:cNvSpPr>
          <p:nvPr>
            <p:ph type="title"/>
          </p:nvPr>
        </p:nvSpPr>
        <p:spPr>
          <a:gradFill rotWithShape="0">
            <a:gsLst>
              <a:gs pos="0">
                <a:srgbClr val="DDEBCF"/>
              </a:gs>
              <a:gs pos="50000">
                <a:srgbClr val="9CB86E"/>
              </a:gs>
              <a:gs pos="100000">
                <a:srgbClr val="156B13"/>
              </a:gs>
            </a:gsLst>
            <a:lin ang="5400000"/>
          </a:gradFill>
        </p:spPr>
        <p:txBody>
          <a:bodyPr/>
          <a:lstStyle/>
          <a:p>
            <a:pPr eaLnBrk="1" hangingPunct="1"/>
            <a:r>
              <a:rPr lang="en-US" sz="4800" b="1" dirty="0"/>
              <a:t> </a:t>
            </a:r>
            <a:r>
              <a:rPr lang="en-US" sz="4800" b="1" dirty="0" smtClean="0"/>
              <a:t>For </a:t>
            </a:r>
            <a:r>
              <a:rPr lang="en-US" sz="4800" b="1" dirty="0"/>
              <a:t>a</a:t>
            </a:r>
            <a:r>
              <a:rPr lang="en-US" sz="4800" b="1" dirty="0" smtClean="0"/>
              <a:t> HURRICANE Rainy </a:t>
            </a:r>
            <a:r>
              <a:rPr lang="en-US" sz="4800" b="1" dirty="0"/>
              <a:t>Day </a:t>
            </a:r>
            <a:endParaRPr lang="en-US" sz="4800" b="1" dirty="0" smtClean="0"/>
          </a:p>
        </p:txBody>
      </p:sp>
    </p:spTree>
    <p:extLst>
      <p:ext uri="{BB962C8B-B14F-4D97-AF65-F5344CB8AC3E}">
        <p14:creationId xmlns:p14="http://schemas.microsoft.com/office/powerpoint/2010/main" val="86449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POSSIBLE SPENDING CUTS</a:t>
            </a:r>
            <a:endParaRPr lang="en-US" dirty="0"/>
          </a:p>
        </p:txBody>
      </p:sp>
      <p:sp>
        <p:nvSpPr>
          <p:cNvPr id="3" name="Content Placeholder 2"/>
          <p:cNvSpPr>
            <a:spLocks noGrp="1"/>
          </p:cNvSpPr>
          <p:nvPr>
            <p:ph idx="1"/>
          </p:nvPr>
        </p:nvSpPr>
        <p:spPr>
          <a:xfrm>
            <a:off x="457200" y="1417637"/>
            <a:ext cx="8229600" cy="4525963"/>
          </a:xfrm>
        </p:spPr>
        <p:txBody>
          <a:bodyPr>
            <a:normAutofit fontScale="92500" lnSpcReduction="10000"/>
          </a:bodyPr>
          <a:lstStyle/>
          <a:p>
            <a:r>
              <a:rPr lang="en-US" dirty="0" smtClean="0"/>
              <a:t>Cancel ALL discretionary spending </a:t>
            </a:r>
          </a:p>
          <a:p>
            <a:pPr lvl="1"/>
            <a:r>
              <a:rPr lang="en-US" dirty="0" smtClean="0"/>
              <a:t>NO new equipment, goods, or services</a:t>
            </a:r>
            <a:endParaRPr lang="en-US" dirty="0"/>
          </a:p>
          <a:p>
            <a:r>
              <a:rPr lang="en-US" dirty="0" smtClean="0"/>
              <a:t>Hiring Freeze on ALL new positions</a:t>
            </a:r>
          </a:p>
          <a:p>
            <a:r>
              <a:rPr lang="en-US" dirty="0" smtClean="0"/>
              <a:t>Capture ALL attrition where possible</a:t>
            </a:r>
          </a:p>
          <a:p>
            <a:r>
              <a:rPr lang="en-US" dirty="0" smtClean="0"/>
              <a:t>Consider Pay Freezes</a:t>
            </a:r>
          </a:p>
          <a:p>
            <a:r>
              <a:rPr lang="en-US" dirty="0" smtClean="0"/>
              <a:t>Last Resort Measures:</a:t>
            </a:r>
          </a:p>
          <a:p>
            <a:pPr marL="0" indent="0">
              <a:buNone/>
            </a:pPr>
            <a:r>
              <a:rPr lang="en-US" dirty="0"/>
              <a:t>	</a:t>
            </a:r>
            <a:r>
              <a:rPr lang="en-US" dirty="0" smtClean="0"/>
              <a:t>Reductions in Force</a:t>
            </a:r>
          </a:p>
          <a:p>
            <a:pPr marL="0" indent="0">
              <a:buNone/>
            </a:pPr>
            <a:r>
              <a:rPr lang="en-US" dirty="0"/>
              <a:t>	</a:t>
            </a:r>
            <a:r>
              <a:rPr lang="en-US" dirty="0" smtClean="0"/>
              <a:t>Request Union Concessions</a:t>
            </a:r>
          </a:p>
          <a:p>
            <a:pPr marL="0" indent="0">
              <a:buNone/>
            </a:pPr>
            <a:r>
              <a:rPr lang="en-US" dirty="0"/>
              <a:t>	</a:t>
            </a:r>
            <a:r>
              <a:rPr lang="en-US" dirty="0" smtClean="0"/>
              <a:t>Miscellaneous Other Acts of Desperation</a:t>
            </a:r>
          </a:p>
          <a:p>
            <a:endParaRPr lang="en-US" dirty="0" smtClean="0"/>
          </a:p>
        </p:txBody>
      </p:sp>
    </p:spTree>
    <p:extLst>
      <p:ext uri="{BB962C8B-B14F-4D97-AF65-F5344CB8AC3E}">
        <p14:creationId xmlns:p14="http://schemas.microsoft.com/office/powerpoint/2010/main" val="170701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par>
                                <p:cTn id="33" presetID="22" presetClass="entr" presetSubtype="8"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left)">
                                      <p:cBhvr>
                                        <p:cTn id="35" dur="500"/>
                                        <p:tgtEl>
                                          <p:spTgt spid="3">
                                            <p:txEl>
                                              <p:pRg st="6" end="6"/>
                                            </p:txEl>
                                          </p:spTgt>
                                        </p:tgtEl>
                                      </p:cBhvr>
                                    </p:animEffect>
                                  </p:childTnLst>
                                </p:cTn>
                              </p:par>
                              <p:par>
                                <p:cTn id="36" presetID="22" presetClass="entr" presetSubtype="8"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wipe(left)">
                                      <p:cBhvr>
                                        <p:cTn id="38" dur="500"/>
                                        <p:tgtEl>
                                          <p:spTgt spid="3">
                                            <p:txEl>
                                              <p:pRg st="7" end="7"/>
                                            </p:txEl>
                                          </p:spTgt>
                                        </p:tgtEl>
                                      </p:cBhvr>
                                    </p:animEffect>
                                  </p:childTnLst>
                                </p:cTn>
                              </p:par>
                              <p:par>
                                <p:cTn id="39" presetID="22" presetClass="entr" presetSubtype="8"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wipe(left)">
                                      <p:cBhvr>
                                        <p:cTn id="4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7890" name="Picture 2" descr="j0400856"/>
          <p:cNvPicPr>
            <a:picLocks noChangeArrowheads="1"/>
          </p:cNvPicPr>
          <p:nvPr/>
        </p:nvPicPr>
        <p:blipFill>
          <a:blip r:embed="rId3">
            <a:lum bright="40000" contrast="-60000"/>
            <a:extLst>
              <a:ext uri="{28A0092B-C50C-407E-A947-70E740481C1C}">
                <a14:useLocalDpi xmlns:a14="http://schemas.microsoft.com/office/drawing/2010/main" val="0"/>
              </a:ext>
            </a:extLst>
          </a:blip>
          <a:srcRect/>
          <a:stretch>
            <a:fillRect/>
          </a:stretch>
        </p:blipFill>
        <p:spPr bwMode="auto">
          <a:xfrm>
            <a:off x="3175" y="-228600"/>
            <a:ext cx="9140825" cy="731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3"/>
          <p:cNvSpPr>
            <a:spLocks noGrp="1" noChangeArrowheads="1"/>
          </p:cNvSpPr>
          <p:nvPr>
            <p:ph type="title"/>
          </p:nvPr>
        </p:nvSpPr>
        <p:spPr>
          <a:xfrm>
            <a:off x="685800" y="-152400"/>
            <a:ext cx="7772400" cy="1143000"/>
          </a:xfrm>
        </p:spPr>
        <p:txBody>
          <a:bodyPr/>
          <a:lstStyle/>
          <a:p>
            <a:pPr eaLnBrk="1" hangingPunct="1"/>
            <a:r>
              <a:rPr lang="en-US" altLang="en-US" sz="2800" u="sng" dirty="0" smtClean="0">
                <a:solidFill>
                  <a:schemeClr val="tx1"/>
                </a:solidFill>
                <a:latin typeface="Impact" panose="020B0806030902050204" pitchFamily="34" charset="0"/>
              </a:rPr>
              <a:t>2021 BUDGET PRESENTATION SUMMARY:</a:t>
            </a:r>
            <a:br>
              <a:rPr lang="en-US" altLang="en-US" sz="2800" u="sng" dirty="0" smtClean="0">
                <a:solidFill>
                  <a:schemeClr val="tx1"/>
                </a:solidFill>
                <a:latin typeface="Impact" panose="020B0806030902050204" pitchFamily="34" charset="0"/>
              </a:rPr>
            </a:br>
            <a:r>
              <a:rPr lang="en-US" altLang="en-US" sz="2800" u="sng" dirty="0" smtClean="0">
                <a:solidFill>
                  <a:schemeClr val="tx1"/>
                </a:solidFill>
                <a:latin typeface="Impact" panose="020B0806030902050204" pitchFamily="34" charset="0"/>
              </a:rPr>
              <a:t>The five questions about the proposed budget:</a:t>
            </a:r>
          </a:p>
        </p:txBody>
      </p:sp>
      <p:sp>
        <p:nvSpPr>
          <p:cNvPr id="5" name="Rectangle 4"/>
          <p:cNvSpPr>
            <a:spLocks noChangeArrowheads="1"/>
          </p:cNvSpPr>
          <p:nvPr/>
        </p:nvSpPr>
        <p:spPr bwMode="auto">
          <a:xfrm>
            <a:off x="0" y="838200"/>
            <a:ext cx="9144000" cy="6172200"/>
          </a:xfrm>
          <a:prstGeom prst="rect">
            <a:avLst/>
          </a:prstGeom>
          <a:solidFill>
            <a:schemeClr val="bg1">
              <a:alpha val="54901"/>
            </a:schemeClr>
          </a:solidFill>
          <a:ln w="9525" algn="ctr">
            <a:solidFill>
              <a:schemeClr val="tx1"/>
            </a:solidFill>
            <a:round/>
            <a:headEnd/>
            <a:tailEnd/>
          </a:ln>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endParaRPr lang="en-US" altLang="en-US"/>
          </a:p>
        </p:txBody>
      </p:sp>
      <p:sp>
        <p:nvSpPr>
          <p:cNvPr id="88068" name="Rectangle 4"/>
          <p:cNvSpPr>
            <a:spLocks noGrp="1" noChangeArrowheads="1"/>
          </p:cNvSpPr>
          <p:nvPr>
            <p:ph type="body" idx="1"/>
          </p:nvPr>
        </p:nvSpPr>
        <p:spPr>
          <a:xfrm>
            <a:off x="0" y="914400"/>
            <a:ext cx="8991600" cy="6477000"/>
          </a:xfrm>
        </p:spPr>
        <p:txBody>
          <a:bodyPr/>
          <a:lstStyle/>
          <a:p>
            <a:pPr marL="609600" indent="-609600" algn="just" eaLnBrk="1" hangingPunct="1">
              <a:lnSpc>
                <a:spcPct val="80000"/>
              </a:lnSpc>
              <a:buClr>
                <a:srgbClr val="2533E5"/>
              </a:buClr>
              <a:buFont typeface="Monotype Sorts"/>
              <a:buAutoNum type="arabicPeriod"/>
              <a:defRPr/>
            </a:pPr>
            <a:endParaRPr lang="en-US" sz="1750" dirty="0" smtClean="0">
              <a:latin typeface="Tahoma" pitchFamily="34" charset="0"/>
            </a:endParaRPr>
          </a:p>
          <a:p>
            <a:pPr marL="609600" indent="-609600" algn="just" eaLnBrk="1" hangingPunct="1">
              <a:lnSpc>
                <a:spcPct val="80000"/>
              </a:lnSpc>
              <a:buClr>
                <a:srgbClr val="2533E5"/>
              </a:buClr>
              <a:buFont typeface="Monotype Sorts"/>
              <a:buAutoNum type="arabicPeriod"/>
              <a:defRPr/>
            </a:pPr>
            <a:endParaRPr lang="en-US" sz="1750" dirty="0">
              <a:latin typeface="Tahoma" pitchFamily="34" charset="0"/>
            </a:endParaRPr>
          </a:p>
          <a:p>
            <a:pPr marL="609600" indent="-609600" algn="just" eaLnBrk="1" hangingPunct="1">
              <a:lnSpc>
                <a:spcPct val="80000"/>
              </a:lnSpc>
              <a:buClr>
                <a:srgbClr val="2533E5"/>
              </a:buClr>
              <a:buFont typeface="Monotype Sorts"/>
              <a:buAutoNum type="arabicPeriod"/>
              <a:defRPr/>
            </a:pPr>
            <a:r>
              <a:rPr lang="en-US" sz="2000" dirty="0">
                <a:latin typeface="Tahoma" pitchFamily="34" charset="0"/>
              </a:rPr>
              <a:t>How much would we actually spend and what will we spend it on? </a:t>
            </a:r>
            <a:r>
              <a:rPr lang="en-US" sz="2000" b="1" i="1" dirty="0">
                <a:latin typeface="Tahoma" pitchFamily="34" charset="0"/>
              </a:rPr>
              <a:t>An estimated $101 million will be expended. The major expenditure categories will be: personnel costs 52%, debt service 25%, professional and contractual services 5%, interfund transfers 7%, utilities and insurance 3%, supplies, equipment and capital outlays 6%, and other and misc. 2</a:t>
            </a:r>
            <a:r>
              <a:rPr lang="en-US" sz="2000" b="1" i="1" dirty="0" smtClean="0">
                <a:latin typeface="Tahoma" pitchFamily="34" charset="0"/>
              </a:rPr>
              <a:t>%.</a:t>
            </a:r>
          </a:p>
          <a:p>
            <a:pPr marL="0" indent="0" algn="just" eaLnBrk="1" hangingPunct="1">
              <a:lnSpc>
                <a:spcPct val="80000"/>
              </a:lnSpc>
              <a:buClr>
                <a:srgbClr val="2533E5"/>
              </a:buClr>
              <a:buNone/>
              <a:defRPr/>
            </a:pPr>
            <a:endParaRPr lang="en-US" sz="2000" b="1" i="1" dirty="0">
              <a:latin typeface="Tahoma" pitchFamily="34" charset="0"/>
            </a:endParaRPr>
          </a:p>
          <a:p>
            <a:pPr marL="609600" indent="-609600" algn="just" eaLnBrk="1" hangingPunct="1">
              <a:lnSpc>
                <a:spcPct val="80000"/>
              </a:lnSpc>
              <a:buClr>
                <a:srgbClr val="2533E5"/>
              </a:buClr>
              <a:buFont typeface="+mj-lt"/>
              <a:buAutoNum type="arabicPeriod" startAt="2"/>
              <a:defRPr/>
            </a:pPr>
            <a:r>
              <a:rPr lang="en-US" sz="2000" dirty="0" smtClean="0">
                <a:latin typeface="Tahoma" pitchFamily="34" charset="0"/>
              </a:rPr>
              <a:t>What revenues and resources will we have?  </a:t>
            </a:r>
            <a:r>
              <a:rPr lang="en-US" sz="2000" b="1" i="1" dirty="0" smtClean="0">
                <a:latin typeface="Tahoma" pitchFamily="34" charset="0"/>
              </a:rPr>
              <a:t>All combined, our revenues should be about $99 million, which will be made up of approximately 47% </a:t>
            </a:r>
            <a:r>
              <a:rPr lang="en-US" sz="2000" b="1" i="1" dirty="0">
                <a:latin typeface="Tahoma" pitchFamily="34" charset="0"/>
              </a:rPr>
              <a:t>s</a:t>
            </a:r>
            <a:r>
              <a:rPr lang="en-US" sz="2000" b="1" i="1" dirty="0" smtClean="0">
                <a:latin typeface="Tahoma" pitchFamily="34" charset="0"/>
              </a:rPr>
              <a:t>tate </a:t>
            </a:r>
            <a:r>
              <a:rPr lang="en-US" sz="2000" b="1" i="1" dirty="0">
                <a:latin typeface="Tahoma" pitchFamily="34" charset="0"/>
              </a:rPr>
              <a:t>f</a:t>
            </a:r>
            <a:r>
              <a:rPr lang="en-US" sz="2000" b="1" i="1" dirty="0" smtClean="0">
                <a:latin typeface="Tahoma" pitchFamily="34" charset="0"/>
              </a:rPr>
              <a:t>unding, 40% </a:t>
            </a:r>
            <a:r>
              <a:rPr lang="en-US" sz="2000" b="1" i="1" dirty="0">
                <a:latin typeface="Tahoma" pitchFamily="34" charset="0"/>
              </a:rPr>
              <a:t>p</a:t>
            </a:r>
            <a:r>
              <a:rPr lang="en-US" sz="2000" b="1" i="1" dirty="0" smtClean="0">
                <a:latin typeface="Tahoma" pitchFamily="34" charset="0"/>
              </a:rPr>
              <a:t>roperty </a:t>
            </a:r>
            <a:r>
              <a:rPr lang="en-US" sz="2000" b="1" i="1" dirty="0">
                <a:latin typeface="Tahoma" pitchFamily="34" charset="0"/>
              </a:rPr>
              <a:t>t</a:t>
            </a:r>
            <a:r>
              <a:rPr lang="en-US" sz="2000" b="1" i="1" dirty="0" smtClean="0">
                <a:latin typeface="Tahoma" pitchFamily="34" charset="0"/>
              </a:rPr>
              <a:t>axes, and 13% other.</a:t>
            </a:r>
          </a:p>
          <a:p>
            <a:pPr marL="609600" indent="-609600" algn="just" eaLnBrk="1" hangingPunct="1">
              <a:lnSpc>
                <a:spcPct val="80000"/>
              </a:lnSpc>
              <a:buClr>
                <a:srgbClr val="2533E5"/>
              </a:buClr>
              <a:buFont typeface="+mj-lt"/>
              <a:buAutoNum type="arabicPeriod" startAt="2"/>
              <a:defRPr/>
            </a:pPr>
            <a:endParaRPr lang="en-US" sz="2000" b="1" i="1" dirty="0">
              <a:latin typeface="Tahoma" pitchFamily="34" charset="0"/>
            </a:endParaRPr>
          </a:p>
          <a:p>
            <a:pPr marL="609600" indent="-609600" algn="just" eaLnBrk="1" hangingPunct="1">
              <a:lnSpc>
                <a:spcPct val="80000"/>
              </a:lnSpc>
              <a:buClr>
                <a:srgbClr val="2533E5"/>
              </a:buClr>
              <a:buFont typeface="+mj-lt"/>
              <a:buAutoNum type="arabicPeriod" startAt="2"/>
              <a:defRPr/>
            </a:pPr>
            <a:r>
              <a:rPr lang="en-US" sz="2000" dirty="0">
                <a:latin typeface="Tahoma" pitchFamily="34" charset="0"/>
              </a:rPr>
              <a:t>Will our 2021 budget be balanced?</a:t>
            </a:r>
            <a:r>
              <a:rPr lang="en-US" sz="1600" dirty="0" smtClean="0">
                <a:latin typeface="Tahoma" pitchFamily="34" charset="0"/>
              </a:rPr>
              <a:t> </a:t>
            </a:r>
            <a:r>
              <a:rPr lang="en-US" sz="2000" b="1" i="1" dirty="0">
                <a:latin typeface="Tahoma" pitchFamily="34" charset="0"/>
              </a:rPr>
              <a:t>YES - with the caveat that the Debt Service Fund will adjust its cash balance slightly to comply with DLGF regulations and due to the creation of the new Referendum Debt Fund in 2021. All other funds will be balanced. </a:t>
            </a:r>
          </a:p>
          <a:p>
            <a:pPr marL="609600" indent="-609600" eaLnBrk="1" hangingPunct="1">
              <a:lnSpc>
                <a:spcPct val="80000"/>
              </a:lnSpc>
              <a:buClr>
                <a:srgbClr val="2533E5"/>
              </a:buClr>
              <a:buFont typeface="Monotype Sorts"/>
              <a:buAutoNum type="arabicPeriod" startAt="2"/>
              <a:defRPr/>
            </a:pPr>
            <a:endParaRPr lang="en-US" sz="1400" i="1" u="sng" dirty="0" smtClean="0">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88068">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88068">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8806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8068"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7890" name="Picture 2" descr="j0400856"/>
          <p:cNvPicPr>
            <a:picLocks noChangeArrowheads="1"/>
          </p:cNvPicPr>
          <p:nvPr/>
        </p:nvPicPr>
        <p:blipFill>
          <a:blip r:embed="rId3">
            <a:lum bright="40000" contrast="-60000"/>
            <a:extLst>
              <a:ext uri="{28A0092B-C50C-407E-A947-70E740481C1C}">
                <a14:useLocalDpi xmlns:a14="http://schemas.microsoft.com/office/drawing/2010/main" val="0"/>
              </a:ext>
            </a:extLst>
          </a:blip>
          <a:srcRect/>
          <a:stretch>
            <a:fillRect/>
          </a:stretch>
        </p:blipFill>
        <p:spPr bwMode="auto">
          <a:xfrm>
            <a:off x="3175" y="-228600"/>
            <a:ext cx="9140825" cy="731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3"/>
          <p:cNvSpPr>
            <a:spLocks noGrp="1" noChangeArrowheads="1"/>
          </p:cNvSpPr>
          <p:nvPr>
            <p:ph type="title"/>
          </p:nvPr>
        </p:nvSpPr>
        <p:spPr>
          <a:xfrm>
            <a:off x="685800" y="-152400"/>
            <a:ext cx="7772400" cy="1143000"/>
          </a:xfrm>
        </p:spPr>
        <p:txBody>
          <a:bodyPr/>
          <a:lstStyle/>
          <a:p>
            <a:pPr eaLnBrk="1" hangingPunct="1"/>
            <a:r>
              <a:rPr lang="en-US" altLang="en-US" sz="2800" u="sng" dirty="0" smtClean="0">
                <a:solidFill>
                  <a:schemeClr val="tx1"/>
                </a:solidFill>
                <a:latin typeface="Impact" panose="020B0806030902050204" pitchFamily="34" charset="0"/>
              </a:rPr>
              <a:t>2021 BUDGET PRESENTATION SUMMARY:</a:t>
            </a:r>
            <a:br>
              <a:rPr lang="en-US" altLang="en-US" sz="2800" u="sng" dirty="0" smtClean="0">
                <a:solidFill>
                  <a:schemeClr val="tx1"/>
                </a:solidFill>
                <a:latin typeface="Impact" panose="020B0806030902050204" pitchFamily="34" charset="0"/>
              </a:rPr>
            </a:br>
            <a:r>
              <a:rPr lang="en-US" altLang="en-US" sz="2800" u="sng" dirty="0" smtClean="0">
                <a:solidFill>
                  <a:schemeClr val="tx1"/>
                </a:solidFill>
                <a:latin typeface="Impact" panose="020B0806030902050204" pitchFamily="34" charset="0"/>
              </a:rPr>
              <a:t>The five questions about the proposed budget:</a:t>
            </a:r>
          </a:p>
        </p:txBody>
      </p:sp>
      <p:sp>
        <p:nvSpPr>
          <p:cNvPr id="5" name="Rectangle 4"/>
          <p:cNvSpPr>
            <a:spLocks noChangeArrowheads="1"/>
          </p:cNvSpPr>
          <p:nvPr/>
        </p:nvSpPr>
        <p:spPr bwMode="auto">
          <a:xfrm>
            <a:off x="0" y="838200"/>
            <a:ext cx="9144000" cy="6172200"/>
          </a:xfrm>
          <a:prstGeom prst="rect">
            <a:avLst/>
          </a:prstGeom>
          <a:solidFill>
            <a:schemeClr val="bg1">
              <a:alpha val="54901"/>
            </a:schemeClr>
          </a:solidFill>
          <a:ln w="9525" algn="ctr">
            <a:solidFill>
              <a:schemeClr val="tx1"/>
            </a:solidFill>
            <a:round/>
            <a:headEnd/>
            <a:tailEnd/>
          </a:ln>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endParaRPr lang="en-US" altLang="en-US"/>
          </a:p>
        </p:txBody>
      </p:sp>
      <p:sp>
        <p:nvSpPr>
          <p:cNvPr id="88068" name="Rectangle 4"/>
          <p:cNvSpPr>
            <a:spLocks noGrp="1" noChangeArrowheads="1"/>
          </p:cNvSpPr>
          <p:nvPr>
            <p:ph type="body" idx="1"/>
          </p:nvPr>
        </p:nvSpPr>
        <p:spPr>
          <a:xfrm>
            <a:off x="0" y="914400"/>
            <a:ext cx="8991600" cy="6477000"/>
          </a:xfrm>
        </p:spPr>
        <p:txBody>
          <a:bodyPr/>
          <a:lstStyle/>
          <a:p>
            <a:pPr marL="609600" indent="-609600" eaLnBrk="1" hangingPunct="1">
              <a:lnSpc>
                <a:spcPct val="80000"/>
              </a:lnSpc>
              <a:buClr>
                <a:srgbClr val="2533E5"/>
              </a:buClr>
              <a:buFont typeface="Monotype Sorts"/>
              <a:buAutoNum type="arabicPeriod"/>
              <a:defRPr/>
            </a:pPr>
            <a:endParaRPr lang="en-US" sz="1400" i="1" u="sng" dirty="0" smtClean="0">
              <a:latin typeface="Tahoma" pitchFamily="34" charset="0"/>
            </a:endParaRPr>
          </a:p>
          <a:p>
            <a:pPr marL="609600" indent="-609600" algn="just" eaLnBrk="1" hangingPunct="1">
              <a:lnSpc>
                <a:spcPct val="80000"/>
              </a:lnSpc>
              <a:buClr>
                <a:srgbClr val="2533E5"/>
              </a:buClr>
              <a:buFont typeface="+mj-lt"/>
              <a:buAutoNum type="arabicPeriod" startAt="4"/>
              <a:defRPr/>
            </a:pPr>
            <a:r>
              <a:rPr lang="en-US" sz="1750" dirty="0" smtClean="0">
                <a:latin typeface="Tahoma" pitchFamily="34" charset="0"/>
              </a:rPr>
              <a:t>What does all this mean to the taxpayer? </a:t>
            </a:r>
            <a:r>
              <a:rPr lang="en-US" sz="1750" b="1" i="1" dirty="0" smtClean="0">
                <a:latin typeface="Tahoma" pitchFamily="34" charset="0"/>
              </a:rPr>
              <a:t>The total school tax rate for 2021 should be equal to or slightly below the 2020 rate. The school tax bill for 2021 should be approximately the same as in the past several years for nearly all homeowners. Other property likely will see very small changes depending on their assessment and location.</a:t>
            </a:r>
          </a:p>
          <a:p>
            <a:pPr marL="609600" indent="-609600" eaLnBrk="1" hangingPunct="1">
              <a:lnSpc>
                <a:spcPct val="80000"/>
              </a:lnSpc>
              <a:buClr>
                <a:srgbClr val="2533E5"/>
              </a:buClr>
              <a:buFont typeface="Monotype Sorts"/>
              <a:buAutoNum type="arabicPeriod" startAt="4"/>
              <a:defRPr/>
            </a:pPr>
            <a:endParaRPr lang="en-US" sz="1400" u="sng" dirty="0" smtClean="0">
              <a:latin typeface="Tahoma" pitchFamily="34" charset="0"/>
            </a:endParaRPr>
          </a:p>
          <a:p>
            <a:pPr marL="609600" indent="-609600" algn="just" eaLnBrk="1" hangingPunct="1">
              <a:lnSpc>
                <a:spcPct val="80000"/>
              </a:lnSpc>
              <a:buClr>
                <a:srgbClr val="2533E5"/>
              </a:buClr>
              <a:buFont typeface="Monotype Sorts"/>
              <a:buAutoNum type="arabicPeriod" startAt="4"/>
              <a:defRPr/>
            </a:pPr>
            <a:r>
              <a:rPr lang="en-US" sz="1750" dirty="0" smtClean="0">
                <a:latin typeface="Tahoma" pitchFamily="34" charset="0"/>
              </a:rPr>
              <a:t>What is our long-term outlook? </a:t>
            </a:r>
            <a:r>
              <a:rPr lang="en-US" sz="1750" b="1" i="1" u="sng" dirty="0" smtClean="0">
                <a:latin typeface="Tahoma" pitchFamily="34" charset="0"/>
              </a:rPr>
              <a:t>Our outlook is fair. Our financial position remains stable unless </a:t>
            </a:r>
          </a:p>
          <a:p>
            <a:pPr marL="609600" indent="-609600" algn="just" eaLnBrk="1" hangingPunct="1">
              <a:lnSpc>
                <a:spcPct val="80000"/>
              </a:lnSpc>
              <a:buClr>
                <a:srgbClr val="2533E5"/>
              </a:buClr>
              <a:buFont typeface="Monotype Sorts"/>
              <a:buAutoNum type="arabicPeriod" startAt="4"/>
              <a:defRPr/>
            </a:pPr>
            <a:endParaRPr lang="en-US" sz="1750" b="1" i="1" u="sng" dirty="0">
              <a:latin typeface="Tahoma" pitchFamily="34" charset="0"/>
            </a:endParaRPr>
          </a:p>
          <a:p>
            <a:pPr marL="609600" indent="-609600" algn="just" eaLnBrk="1" hangingPunct="1">
              <a:lnSpc>
                <a:spcPct val="80000"/>
              </a:lnSpc>
              <a:buClr>
                <a:srgbClr val="2533E5"/>
              </a:buClr>
              <a:buFont typeface="Monotype Sorts"/>
              <a:buAutoNum type="arabicPeriod" startAt="4"/>
              <a:defRPr/>
            </a:pPr>
            <a:endParaRPr lang="en-US" sz="1750" b="1" i="1" u="sng" dirty="0" smtClean="0">
              <a:latin typeface="Tahoma" pitchFamily="34" charset="0"/>
            </a:endParaRPr>
          </a:p>
          <a:p>
            <a:pPr marL="609600" indent="-609600" algn="just" eaLnBrk="1" hangingPunct="1">
              <a:lnSpc>
                <a:spcPct val="80000"/>
              </a:lnSpc>
              <a:buClr>
                <a:srgbClr val="2533E5"/>
              </a:buClr>
              <a:buFont typeface="Monotype Sorts"/>
              <a:buAutoNum type="arabicPeriod" startAt="4"/>
              <a:defRPr/>
            </a:pPr>
            <a:endParaRPr lang="en-US" sz="1750" b="1" i="1" u="sng" dirty="0">
              <a:latin typeface="Tahoma" pitchFamily="34" charset="0"/>
            </a:endParaRPr>
          </a:p>
          <a:p>
            <a:pPr marL="609600" indent="-609600" algn="just" eaLnBrk="1" hangingPunct="1">
              <a:lnSpc>
                <a:spcPct val="80000"/>
              </a:lnSpc>
              <a:buClr>
                <a:srgbClr val="2533E5"/>
              </a:buClr>
              <a:buFont typeface="Monotype Sorts"/>
              <a:buAutoNum type="arabicPeriod" startAt="4"/>
              <a:defRPr/>
            </a:pPr>
            <a:endParaRPr lang="en-US" sz="1750" b="1" i="1" u="sng" dirty="0" smtClean="0">
              <a:latin typeface="Tahoma" pitchFamily="34" charset="0"/>
            </a:endParaRPr>
          </a:p>
          <a:p>
            <a:pPr marL="0" indent="0" algn="just" eaLnBrk="1" hangingPunct="1">
              <a:lnSpc>
                <a:spcPct val="80000"/>
              </a:lnSpc>
              <a:buClr>
                <a:srgbClr val="2533E5"/>
              </a:buClr>
              <a:buNone/>
              <a:defRPr/>
            </a:pPr>
            <a:endParaRPr lang="en-US" sz="1750" b="1" i="1" u="sng" dirty="0" smtClean="0">
              <a:latin typeface="Tahoma" pitchFamily="34" charset="0"/>
            </a:endParaRPr>
          </a:p>
          <a:p>
            <a:pPr marL="0" indent="0" algn="just" eaLnBrk="1" hangingPunct="1">
              <a:lnSpc>
                <a:spcPct val="80000"/>
              </a:lnSpc>
              <a:buClr>
                <a:srgbClr val="2533E5"/>
              </a:buClr>
              <a:buNone/>
              <a:defRPr/>
            </a:pPr>
            <a:endParaRPr lang="en-US" sz="1750" b="1" i="1" u="sng" dirty="0">
              <a:latin typeface="Tahoma" pitchFamily="34" charset="0"/>
            </a:endParaRPr>
          </a:p>
          <a:p>
            <a:pPr marL="0" indent="0" algn="just" eaLnBrk="1" hangingPunct="1">
              <a:lnSpc>
                <a:spcPct val="80000"/>
              </a:lnSpc>
              <a:buClr>
                <a:srgbClr val="2533E5"/>
              </a:buClr>
              <a:buNone/>
              <a:defRPr/>
            </a:pPr>
            <a:endParaRPr lang="en-US" sz="1750" b="1" i="1" u="sng" dirty="0" smtClean="0">
              <a:latin typeface="Tahoma" pitchFamily="34" charset="0"/>
            </a:endParaRPr>
          </a:p>
          <a:p>
            <a:pPr marL="0" indent="0" algn="just" eaLnBrk="1" hangingPunct="1">
              <a:lnSpc>
                <a:spcPct val="80000"/>
              </a:lnSpc>
              <a:buClr>
                <a:srgbClr val="2533E5"/>
              </a:buClr>
              <a:buNone/>
              <a:defRPr/>
            </a:pPr>
            <a:endParaRPr lang="en-US" sz="1750" b="1" i="1" u="sng" dirty="0">
              <a:latin typeface="Tahoma" pitchFamily="34" charset="0"/>
            </a:endParaRPr>
          </a:p>
          <a:p>
            <a:pPr marL="0" indent="0" algn="just" eaLnBrk="1" hangingPunct="1">
              <a:lnSpc>
                <a:spcPct val="80000"/>
              </a:lnSpc>
              <a:buClr>
                <a:srgbClr val="2533E5"/>
              </a:buClr>
              <a:buNone/>
              <a:defRPr/>
            </a:pPr>
            <a:r>
              <a:rPr lang="en-US" sz="1750" b="1" i="1" dirty="0" smtClean="0">
                <a:latin typeface="Tahoma" pitchFamily="34" charset="0"/>
              </a:rPr>
              <a:t>	</a:t>
            </a:r>
            <a:r>
              <a:rPr lang="en-US" sz="1750" b="1" i="1" u="sng" dirty="0" smtClean="0">
                <a:latin typeface="Tahoma" pitchFamily="34" charset="0"/>
              </a:rPr>
              <a:t>however  </a:t>
            </a:r>
            <a:endParaRPr lang="en-US" sz="2200" u="sng" dirty="0" smtClean="0">
              <a:latin typeface="Tahoma" pitchFamily="34" charset="0"/>
            </a:endParaRPr>
          </a:p>
        </p:txBody>
      </p:sp>
      <p:pic>
        <p:nvPicPr>
          <p:cNvPr id="3" name="Picture 2"/>
          <p:cNvPicPr>
            <a:picLocks noChangeAspect="1"/>
          </p:cNvPicPr>
          <p:nvPr/>
        </p:nvPicPr>
        <p:blipFill>
          <a:blip r:embed="rId4"/>
          <a:stretch>
            <a:fillRect/>
          </a:stretch>
        </p:blipFill>
        <p:spPr>
          <a:xfrm>
            <a:off x="3352800" y="5105400"/>
            <a:ext cx="3276600" cy="1825958"/>
          </a:xfrm>
          <a:prstGeom prst="rect">
            <a:avLst/>
          </a:prstGeom>
        </p:spPr>
      </p:pic>
      <p:pic>
        <p:nvPicPr>
          <p:cNvPr id="4" name="Picture 3"/>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3273552" y="2788920"/>
            <a:ext cx="3355848" cy="2176272"/>
          </a:xfrm>
          <a:prstGeom prst="rect">
            <a:avLst/>
          </a:prstGeom>
        </p:spPr>
      </p:pic>
    </p:spTree>
    <p:extLst>
      <p:ext uri="{BB962C8B-B14F-4D97-AF65-F5344CB8AC3E}">
        <p14:creationId xmlns:p14="http://schemas.microsoft.com/office/powerpoint/2010/main" val="18524751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499"/>
                                          </p:stCondLst>
                                        </p:cTn>
                                        <p:tgtEl>
                                          <p:spTgt spid="88068">
                                            <p:txEl>
                                              <p:pRg st="1" end="1"/>
                                            </p:txEl>
                                          </p:spTgt>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88068">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88068">
                                            <p:txEl>
                                              <p:pRg st="12" end="1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8068" grpId="0" uiExpand="1"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4"/>
          <p:cNvSpPr>
            <a:spLocks noChangeArrowheads="1"/>
          </p:cNvSpPr>
          <p:nvPr/>
        </p:nvSpPr>
        <p:spPr bwMode="auto">
          <a:xfrm>
            <a:off x="3948113" y="1203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kumimoji="1" lang="en-US" altLang="en-US" sz="2400">
              <a:solidFill>
                <a:srgbClr val="000000"/>
              </a:solidFill>
              <a:cs typeface="Arial" panose="020B0604020202020204" pitchFamily="34" charset="0"/>
            </a:endParaRPr>
          </a:p>
        </p:txBody>
      </p:sp>
      <p:pic>
        <p:nvPicPr>
          <p:cNvPr id="168963" name="Picture 5" descr="Eagle-Union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2200" y="-457200"/>
            <a:ext cx="2897187"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4" name="Text Box 6"/>
          <p:cNvSpPr txBox="1">
            <a:spLocks noChangeArrowheads="1"/>
          </p:cNvSpPr>
          <p:nvPr/>
        </p:nvSpPr>
        <p:spPr bwMode="auto">
          <a:xfrm>
            <a:off x="838200" y="784225"/>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endParaRPr kumimoji="1" lang="en-US" altLang="en-US" sz="2400">
              <a:solidFill>
                <a:srgbClr val="000000"/>
              </a:solidFill>
              <a:latin typeface="Tahoma" panose="020B0604030504040204" pitchFamily="34" charset="0"/>
              <a:cs typeface="Arial" panose="020B0604020202020204" pitchFamily="34" charset="0"/>
            </a:endParaRPr>
          </a:p>
        </p:txBody>
      </p:sp>
      <p:sp>
        <p:nvSpPr>
          <p:cNvPr id="168965" name="Text Box 7"/>
          <p:cNvSpPr txBox="1">
            <a:spLocks noChangeArrowheads="1"/>
          </p:cNvSpPr>
          <p:nvPr/>
        </p:nvSpPr>
        <p:spPr bwMode="auto">
          <a:xfrm>
            <a:off x="30480" y="6012180"/>
            <a:ext cx="9144000" cy="838200"/>
          </a:xfrm>
          <a:prstGeom prst="rect">
            <a:avLst/>
          </a:prstGeom>
          <a:solidFill>
            <a:schemeClr val="tx1"/>
          </a:solidFill>
          <a:ln>
            <a:noFill/>
          </a:ln>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en-US" sz="3600" b="1" dirty="0">
                <a:solidFill>
                  <a:schemeClr val="bg1"/>
                </a:solidFill>
                <a:latin typeface="Tahoma" panose="020B0604030504040204" pitchFamily="34" charset="0"/>
                <a:cs typeface="Arial" panose="020B0604020202020204" pitchFamily="34" charset="0"/>
              </a:rPr>
              <a:t>Thank You for </a:t>
            </a:r>
            <a:r>
              <a:rPr kumimoji="1" lang="en-US" altLang="en-US" sz="3600" b="1" dirty="0" smtClean="0">
                <a:solidFill>
                  <a:schemeClr val="bg1"/>
                </a:solidFill>
                <a:latin typeface="Tahoma" panose="020B0604030504040204" pitchFamily="34" charset="0"/>
                <a:cs typeface="Arial" panose="020B0604020202020204" pitchFamily="34" charset="0"/>
              </a:rPr>
              <a:t>Your </a:t>
            </a:r>
            <a:r>
              <a:rPr kumimoji="1" lang="en-US" altLang="en-US" sz="3600" b="1" dirty="0">
                <a:solidFill>
                  <a:schemeClr val="bg1"/>
                </a:solidFill>
                <a:latin typeface="Tahoma" panose="020B0604030504040204" pitchFamily="34" charset="0"/>
                <a:cs typeface="Arial" panose="020B0604020202020204" pitchFamily="34" charset="0"/>
              </a:rPr>
              <a:t>Kind Attention!</a:t>
            </a:r>
          </a:p>
        </p:txBody>
      </p:sp>
      <p:pic>
        <p:nvPicPr>
          <p:cNvPr id="8" name="Picture 7"/>
          <p:cNvPicPr>
            <a:picLocks noChangeAspect="1"/>
          </p:cNvPicPr>
          <p:nvPr/>
        </p:nvPicPr>
        <p:blipFill>
          <a:blip r:embed="rId4">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1310642" y="685800"/>
            <a:ext cx="6583676" cy="4754880"/>
          </a:xfrm>
          <a:prstGeom prst="rect">
            <a:avLst/>
          </a:prstGeom>
        </p:spPr>
      </p:pic>
    </p:spTree>
    <p:extLst>
      <p:ext uri="{BB962C8B-B14F-4D97-AF65-F5344CB8AC3E}">
        <p14:creationId xmlns:p14="http://schemas.microsoft.com/office/powerpoint/2010/main" val="544432417"/>
      </p:ext>
    </p:extLst>
  </p:cSld>
  <p:clrMapOvr>
    <a:masterClrMapping/>
  </p:clrMapOvr>
  <p:transition>
    <p:randomBar dir="ver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EuMyIsIk9yaWdpbmFsQXNzZW1ibHlWZXJzaW9uIjoiMy4xOS4wMS4wMCIsIkVkaXRpb24iOiJQbHVzIiwiSXNQbHVzRWRpdGlvbiI6dHJ1ZSwiSXNQcm9FZGl0aW9uIjpmYWxzZX0sIkVmZmVjdCI6MSwiU3R5bGUiOnsiJGlkIjoiMyIsIlRpbWViYW5kU3R5bGUiOnsiJGlkIjoiNCIsIlNjYWxlTWFya2luZyI6MCwiU2hhcGUiOjAsIlNoYXBlU3R5bGUiOnsiJGlkIjoiNSIsIk1hcmdpbiI6eyIkaWQiOiI2IiwiVG9wIjowLCJMZWZ0IjoxMiwiUmlnaHQiOjEyLCJCb3R0b20iOjB9LCJQYWRkaW5nIjp7IiRpZCI6IjciLCJUb3AiOjcsIkxlZnQiOjAsIlJpZ2h0IjowLCJCb3R0b20iOjd9LCJCYWNrZ3JvdW5kIjp7IiRpZCI6IjgiLCJDb2xvciI6eyIkaWQiOiI5IiwiQSI6MjU1LCJSIjoxNzgsIkciOjE0LCJCIjoxOH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OCwiRm9udE5hbWUiOiJBcmlhbCIsIklzQm9sZCI6dHJ1ZSwiSXNJdGFsaWMiOmZhbHNlLCJJc1VuZGVybGluZWQiOmZhbHNlLCJQYXJlbnRTdHlsZSI6bnVsbH0sIkF1dG9TaXplIjowLCJGb3JlZ3JvdW5kIjp7IiRpZCI6IjE1IiwiQ29sb3IiOnsiJGlkIjoiMTYiLCJBIjoyNTUsIlIiOjE5MiwiRyI6ODAsIkIiOjc3fX0sIk1heFdpZHRoIjoiSW5maW5pdHkiLCJNYXhIZWlnaHQiOiJJbmZpbml0eSIsIlNtYXJ0Rm9yZWdyb3VuZElzQWN0aXZlIjpmYWxzZSwiSG9yaXpvbnRhbEFsaWdubWVudCI6MCwiVmVydGljYWxBbGlnbm1lbnQiOjAsIlNtYXJ0Rm9yZWdyb3VuZCI6bnVsbCwiQmFja2dyb3VuZEZpbGxUeXBlIjowLCJNYXJnaW4iOnsiJGlkIjoiMTciLCJUb3AiOjAsIkxlZnQiOjAsIlJpZ2h0IjoyNSwiQm90dG9tIjowfSwiUGFkZGluZyI6eyIkaWQiOiIxOCIsIlRvcCI6MCwiTGVmdCI6MCwiUmlnaHQiOjAsIkJvdHRvbSI6MH0sIkJhY2tncm91bmQiOnsiJGlkIjoiMTkiLCJDb2xvciI6eyIkaWQiOiIyMCIsIkEiOjAsIlIiOjAsIkciOjAsIkIiOjB9fSwiSXNWaXNpYmxlIjp0cnVlLCJXaWR0aCI6MC4wLCJIZWlnaHQiOjAuMCwiQm9yZGVyU3R5bGUiOm51bGwsIlBhcmVudFN0eWxlIjpudWxsfSwiTGVmdEVuZENhcHNTdHlsZSI6eyIkaWQiOiIyMSIsIkZvbnRTZXR0aW5ncyI6eyIkaWQiOiIyMiIsIkZvbnRTaXplIjoxOCwiRm9udE5hbWUiOiJBcmlhbCIsIklzQm9sZCI6dHJ1ZSwiSXNJdGFsaWMiOmZhbHNlLCJJc1VuZGVybGluZWQiOmZhbHNlLCJQYXJlbnRTdHlsZSI6bnVsbH0sIkF1dG9TaXplIjowLCJGb3JlZ3JvdW5kIjp7IiRpZCI6IjIzIiwiQ29sb3IiOnsiJGlkIjoiMjQiLCJBIjoyNTUsIlIiOjE5MiwiRyI6ODAsIkIiOjc3fX0sIk1heFdpZHRoIjoiSW5maW5pdHkiLCJNYXhIZWlnaHQiOiJJbmZpbml0eSIsIlNtYXJ0Rm9yZWdyb3VuZElzQWN0aXZlIjpmYWxzZSwiSG9yaXpvbnRhbEFsaWdubWVudCI6MCwiVmVydGljYWxBbGlnbm1lbnQiOjAsIlNtYXJ0Rm9yZWdyb3VuZCI6bnVsbCwiQmFja2dyb3VuZEZpbGxUeXBlIjowLCJNYXJnaW4iOnsiJGlkIjoiMjUiLCJUb3AiOjAsIkxlZnQiOjI1LCJSaWdodCI6MCwiQm90dG9tIjowfSwiUGFkZGluZyI6eyIkaWQiOiIyNiIsIlRvcCI6MCwiTGVmdCI6MCwiUmlnaHQiOjAsIkJvdHRvbSI6MH0sIkJhY2tncm91bmQiOnsiJGlkIjoiMjciLCJDb2xvciI6eyIkcmVmIjoiMjAifX0sIklzVmlzaWJsZSI6dHJ1ZSwiV2lkdGgiOjAuMCwiSGVpZ2h0IjowLjAsIkJvcmRlclN0eWxlIjpudWxsLCJQYXJlbnRTdHlsZSI6bnVsbH0sIlRvZGF5VGV4dFN0eWxlIjp7IiRpZCI6IjI4IiwiRm9udFNldHRpbmdzIjp7IiRpZCI6IjI5IiwiRm9udFNpemUiOjExLCJGb250TmFtZSI6IkFyaWFsIiwiSXNCb2xkIjpmYWxzZSwiSXNJdGFsaWMiOmZhbHNlLCJJc1VuZGVybGluZWQiOmZhbHNlLCJQYXJlbnRTdHlsZSI6bnVsbH0sIkF1dG9TaXplIjowLCJGb3JlZ3JvdW5kIjp7IiRpZCI6IjMwIiwiQ29sb3IiOnsiJGlkIjoiMzE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zIiLCJUb3AiOjAsIkxlZnQiOjAsIlJpZ2h0IjowLCJCb3R0b20iOjB9LCJQYWRkaW5nIjp7IiRpZCI6IjMzIiwiVG9wIjowLCJMZWZ0IjowLCJSaWdodCI6MCwiQm90dG9tIjowfSwiQmFja2dyb3VuZCI6eyIkaWQiOiIzNCIsIkNvbG9yIjp7IiRyZWYiOiIyMCJ9fSwiSXNWaXNpYmxlIjp0cnVlLCJXaWR0aCI6MC4wLCJIZWlnaHQiOjAuMCwiQm9yZGVyU3R5bGUiOm51bGwsIlBhcmVudFN0eWxlIjpudWxsfSwiVG9kYXlNYXJrZXJTdHlsZSI6eyIkaWQiOiIzNSIsIk1hcmdpbiI6eyIkaWQiOiIzNiIsIlRvcCI6MCwiTGVmdCI6MCwiUmlnaHQiOjAsIkJvdHRvbSI6MH0sIlBhZGRpbmciOnsiJGlkIjoiMzciLCJUb3AiOjAsIkxlZnQiOjAsIlJpZ2h0IjowLCJCb3R0b20iOjB9LCJCYWNrZ3JvdW5kIjp7IiRpZCI6IjM4IiwiQ29sb3IiOnsiJGlkIjoiMzkiLCJBIjoyNTUsIlIiOjI1NSwiRyI6MCwiQiI6MH19LCJJc1Zpc2libGUiOnRydWUsIldpZHRoIjowLjAsIkhlaWdodCI6MC4wLCJCb3JkZXJTdHlsZSI6bnVsbCwiUGFyZW50U3R5bGUiOm51bGx9LCJTY2FsZVN0eWxlIjp7IiRpZCI6IjQwIiwiU2hvd1NlZ21lbnRTZXBhcmF0b3JzIjp0cnVlLCJTZWdtZW50U2VwYXJhdG9yT3BhY2l0eSI6MzAsIkZvbnRTZXR0aW5ncyI6eyIkaWQiOiI0MSIsIkZvbnRTaXplIjoxMiwiRm9udE5hbWUiOiJBcmlhbCIsIklzQm9sZCI6dHJ1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3NywiUiI6MTI4LCJHIjoxNDEsIkIiOjE2OX19LCJBcHBlbmRZZWFyT25ZZWFyQ2hhbmdlIjp0cnVlLCJFbGFwc2VkVGltZUZvcm1hdCI6MSwiVG9kYXlNYXJrZXJQb3NpdGlvbiI6MywiUXVpY2tQb3NpdGlvbiI6MywiQWJzb2x1dGVQb3NpdGlvbiI6MjMyLjIsIk1hcmdpbiI6eyIkaWQiOiI0OSIsIlRvcCI6MCwiTGVmdCI6MTAsIlJpZ2h0IjoxMCwiQm90dG9tIjowfSwiUGFkZGluZyI6eyIkaWQiOiI1MCIsIlRvcCI6MCwiTGVmdCI6MCwiUmlnaHQiOjAsIkJvdHRvbSI6MH0sIkJhY2tncm91bmQiOnsiJGlkIjoiNTEiLCJDb2xvciI6eyIkaWQiOiI1MiIsIkEiOjI1NSwiUiI6MzEsIkciOjczLCJCIjoxMjV9fSwiSXNWaXNpYmxlIjp0cnVlLCJXaWR0aCI6MC4wLCJIZWlnaHQiOjAuMCwiQm9yZGVyU3R5bGUiOm51bGwsIlBhcmVudFN0eWxlIjpudWxsfSwiRGVmYXVsdE1pbGVzdG9uZVN0eWxlIjp7IiRpZCI6IjUzIiwiU2hhcGUiOjE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zMSwiRyI6NzMsIkIiOjEyNn19LCJMaW5lV2VpZ2h0IjoxLjAsIkxpbmVUeXBlIjowLCJQYXJlbnRTdHlsZSI6bnVsbH0sIklzQmVsb3dUaW1lYmFuZCI6ZmFsc2UsIlBvc2l0aW9uT25UYXNrIjowLCJIaWRlRGF0ZSI6ZmFsc2UsIlNoYXBlU2l6ZSI6MSwiU3BhY2luZyI6MS4wLCJQYWRkaW5nIjp7IiRpZCI6IjU4IiwiVG9wIjo3LCJMZWZ0IjozLCJSaWdodCI6MCwiQm90dG9tIjoyfSwiU2hhcGVTdHlsZSI6eyIkaWQiOiI1OSIsIk1hcmdpbiI6eyIkaWQiOiI2MCIsIlRvcCI6MCwiTGVmdCI6MCwiUmlnaHQiOjAsIkJvdHRvbSI6MH0sIlBhZGRpbmciOnsiJGlkIjoiNjEiLCJUb3AiOjAsIkxlZnQiOjAsIlJpZ2h0IjowLCJCb3R0b20iOjB9LCJCYWNrZ3JvdW5kIjp7IiRpZCI6IjYyIiwiQ29sb3IiOnsiJGlkIjoiNjMiLCJBIjoyNTUsIlIiOjAsIkciOjExNCwiQiI6MTg4fX0sIklzVmlzaWJsZSI6dHJ1ZSwiV2lkdGgiOjE4LjAsIkhlaWdodCI6MjAuMCwiQm9yZGVyU3R5bGUiOnsiJGlkIjoiNjQiLCJMaW5lQ29sb3IiOnsiJGlkIjoiNjUiLCIkdHlwZSI6Ik5MUkUuQ29tbW9uLkRvbS5Tb2xpZENvbG9yQnJ1c2gsIE5MUkUuQ29tbW9uIiwiQ29sb3IiOnsiJGlkIjoiNjYiLCJBIjoyNTUsIlIiOjI1NSwiRyI6MCwiQiI6MH19LCJMaW5lV2VpZ2h0IjowLjAsIkxpbmVUeXBlIjowLCJQYXJlbnRTdHlsZSI6bnVsbH0sIlBhcmVudFN0eWxlIjpudWxsfSwiVGl0bGVTdHlsZSI6eyIkaWQiOiI2NyIsIkZvbnRTZXR0aW5ncyI6eyIkaWQiOiI2OCIsIkZvbnRTaXplIjoxMSwiRm9udE5hbWUiOiJBcmlhbC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FyaWFsIiwiSXNCb2xkIjpmYWxzZSwiSXNJdGFsaWMiOmZhbHNlLCJJc1VuZGVybGluZWQiOmZhbHNlLCJQYXJlbnRTdHlsZSI6bnVsbH0sIkF1dG9TaXplIjowLCJGb3JlZ3JvdW5kIjp7IiRpZCI6Ijc2IiwiQ29sb3IiOnsiJGlkIjoiNzc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c4IiwiVG9wIjowLCJMZWZ0IjowLCJSaWdodCI6MCwiQm90dG9tIjowfSwiUGFkZGluZyI6eyIkaWQiOiI3OSIsIlRvcCI6MCwiTGVmdCI6MCwiUmlnaHQiOjAsIkJvdHRvbSI6MH0sIkJhY2tncm91bmQiOnsiJGlkIjoiODAiLCJDb2xvciI6eyIkcmVmIjoiMjAifX0sIklzVmlzaWJsZSI6dHJ1ZSwiV2lkdGgiOjAuMCwiSGVpZ2h0IjowLjAsIkJvcmRlclN0eWxlIjpudWxsLCJQYXJlbnRTdHlsZSI6bnVsbH0sIkRhdGVGb3JtYXQiOnsiJGlkIjoiO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EZWZhdWx0VGFza1N0eWxlIjp7IiRpZCI6IjgyIiwiU2hhcGUiOjAsIlNoYXBlVGhpY2tuZXNzIjoxLCJEdXJhdGlvbkZvcm1hdCI6MCwiSW5jbHVkZU5vbldvcmtpbmdEYXlzSW5EdXJhdGlvbiI6ZmFsc2UsIlBlcmNlbnRhZ2VDb21wbGV0ZVN0eWxlIjp7IiRpZCI6IjgzIiwiRm9udFNldHRpbmdzIjp7IiRpZCI6Ijg0IiwiRm9udFNpemUiOjksIkZvbnROYW1lIjoiQXJpYWwiLCJJc0JvbGQiOmZhbHNlLCJJc0l0YWxpYyI6ZmFsc2UsIklzVW5kZXJsaW5lZCI6ZmFsc2UsIlBhcmVudFN0eWxlIjpudWxsfSwiQXV0b1NpemUiOjAsIkZvcmVncm91bmQiOnsiJGlkIjoiODUiLCJDb2xvciI6eyIkaWQiOiI4NiIsIkEiOjI1NSwiUiI6MTkxLCJHIjoxOTEsIkIiOjE5MX19LCJNYXhXaWR0aCI6OTYwLjAsIk1heEhlaWdodCI6IkluZmluaXR5IiwiU21hcnRGb3JlZ3JvdW5kSXNBY3RpdmUiOmZhbHNlLCJIb3Jpem9udGFsQWxpZ25tZW50IjoxLCJWZXJ0aWNhbEFsaWdubWVudCI6MCwiU21hcnRGb3JlZ3JvdW5kIjpudWxsLCJCYWNrZ3JvdW5kRmlsbFR5cGUiOjAsIk1hcmdpbiI6eyIkaWQiOiI4NyIsIlRvcCI6MCwiTGVmdCI6MCwiUmlnaHQiOjAsIkJvdHRvbSI6MH0sIlBhZGRpbmciOnsiJGlkIjoiODgiLCJUb3AiOjAsIkxlZnQiOjAsIlJpZ2h0IjowLCJCb3R0b20iOjB9LCJCYWNrZ3JvdW5kIjp7IiRpZCI6Ijg5IiwiQ29sb3IiOnsiJHJlZiI6IjIwIn19LCJJc1Zpc2libGUiOnRydWUsIldpZHRoIjowLjAsIkhlaWdodCI6MC4wLCJCb3JkZXJTdHlsZSI6bnVsbCwiUGFyZW50U3R5bGUiOm51bGx9LCJEdXJhdGlvblN0eWxlIjp7IiRpZCI6IjkwIiwiRm9udFNldHRpbmdzIjp7IiRpZCI6IjkxIiwiRm9udFNpemUiOjksIkZvbnROYW1lIjoiQXJpYWwiLCJJc0JvbGQiOmZhbHNlLCJJc0l0YWxpYyI6ZmFsc2UsIklzVW5kZXJsaW5lZCI6ZmFsc2UsIlBhcmVudFN0eWxlIjpudWxsfSwiQXV0b1NpemUiOjAsIkZvcmVncm91bmQiOnsiJGlkIjoiOTIiLCJDb2xvciI6eyIkaWQiOiI5MyIsIkEiOjI1NSwiUiI6MjM3LCJHIjoxMjUsIkIiOjQ5fX0sIk1heFdpZHRoIjo5NjAuMCwiTWF4SGVpZ2h0IjoiSW5maW5pdHkiLCJTbWFydEZvcmVncm91bmRJc0FjdGl2ZSI6ZmFsc2UsIkhvcml6b250YWxBbGlnbm1lbnQiOjEsIlZlcnRpY2FsQWxpZ25tZW50IjowLCJTbWFydEZvcmVncm91bmQiOm51bGwsIkJhY2tncm91bmRGaWxsVHlwZSI6MCwiTWFyZ2luIjp7IiRpZCI6Ijk0IiwiVG9wIjowLCJMZWZ0IjowLCJSaWdodCI6MCwiQm90dG9tIjowfSwiUGFkZGluZyI6eyIkaWQiOiI5NSIsIlRvcCI6MCwiTGVmdCI6MCwiUmlnaHQiOjAsIkJvdHRvbSI6MH0sIkJhY2tncm91bmQiOnsiJGlkIjoiOTYiLCJDb2xvciI6eyIkcmVmIjoiMjAifX0sIklzVmlzaWJsZSI6ZmFsc2UsIldpZHRoIjowLjAsIkhlaWdodCI6MC4wLCJCb3JkZXJTdHlsZSI6bnVsbCwiUGFyZW50U3R5bGUiOm51bGx9LCJIb3Jpem9udGFsQ29ubmVjdG9yU3R5bGUiOnsiJGlkIjoiOTciLCJMaW5lQ29sb3IiOnsiJGlkIjoiOTgiLCIkdHlwZSI6Ik5MUkUuQ29tbW9uLkRvbS5Tb2xpZENvbG9yQnJ1c2gsIE5MUkUuQ29tbW9uIiwiQ29sb3IiOnsiJGlkIjoiOTkiLCJBIjoyNTUsIlIiOjIwNCwiRyI6MjA0LCJCIjoyMDR9fSwiTGluZVdlaWdodCI6MS4wLCJMaW5lVHlwZSI6MCwiUGFyZW50U3R5bGUiOm51bGx9LCJWZXJ0aWNhbENvbm5lY3RvclN0eWxlIjp7IiRpZCI6IjEwMCIsIkxpbmVDb2xvciI6eyIkaWQiOiIxMDEiLCIkdHlwZSI6Ik5MUkUuQ29tbW9uLkRvbS5Tb2xpZENvbG9yQnJ1c2gsIE5MUkUuQ29tbW9uIiwiQ29sb3IiOnsiJGlkIjoiMTAy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UsIklzQmVsb3dUaW1lYmFuZCI6dHJ1ZSwiUGVyY2VudGFnZUNvbXBsZXRlU2hhcGVPcGFjaXR5IjozNSwiU2hhcGVTdHlsZSI6eyIkaWQiOiIxMDMiLCJNYXJnaW4iOnsiJGlkIjoiMTA0IiwiVG9wIjowLCJMZWZ0Ijo0LCJSaWdodCI6NCwiQm90dG9tIjowfSwiUGFkZGluZyI6eyIkaWQiOiIxMDUiLCJUb3AiOjAsIkxlZnQiOjAsIlJpZ2h0IjowLCJCb3R0b20iOjB9LCJCYWNrZ3JvdW5kIjp7IiRpZCI6IjEwNiIsIkNvbG9yIjp7IiRpZCI6IjEwNyIsIkEiOjI1NSwiUiI6MCwiRyI6MTE0LCJCIjoxODh9fSwiSXNWaXNpYmxlIjp0cnVlLCJXaWR0aCI6MC4wLCJIZWlnaHQiOjE2LjAsIkJvcmRlclN0eWxlIjp7IiRpZCI6IjEwOCIsIkxpbmVDb2xvciI6eyIkaWQiOiIxMDkiLCIkdHlwZSI6Ik5MUkUuQ29tbW9uLkRvbS5Tb2xpZENvbG9yQnJ1c2gsIE5MUkUuQ29tbW9uIiwiQ29sb3IiOnsiJGlkIjoiMTEwIiwiQSI6MjU1LCJSIjoyNTUsIkciOjAsIkIiOjB9fSwiTGluZVdlaWdodCI6MC4wLCJMaW5lVHlwZSI6MCwiUGFyZW50U3R5bGUiOm51bGx9LCJQYXJlbnRTdHlsZSI6bnVsbH0sIlRpdGxlU3R5bGUiOnsiJGlkIjoiMTExIiwiRm9udFNldHRpbmdzIjp7IiRpZCI6IjExMiIsIkZvbnRTaXplIjoxMCwiRm9udE5hbWUiOiJBcmlhbCIsIklzQm9sZCI6dHJ1ZSwiSXNJdGFsaWMiOmZhbHNlLCJJc1VuZGVybGluZWQiOmZhbHNlLCJQYXJlbnRTdHlsZSI6bnVsbH0sIkF1dG9TaXplIjowLCJGb3JlZ3JvdW5kIjp7IiRpZCI6IjExMyIsIkNvbG9yIjp7IiRpZCI6IjExNCIsIkEiOjI1NSwiUiI6MCwiRyI6MCwiQiI6MH19LCJNYXhXaWR0aCI6OTYwLjAsIk1heEhlaWdodCI6IkluZmluaXR5IiwiU21hcnRGb3JlZ3JvdW5kSXNBY3RpdmUiOmZhbHNlLCJIb3Jpem9udGFsQWxpZ25tZW50IjoxLCJWZXJ0aWNhbEFsaWdubWVudCI6MCwiU21hcnRGb3JlZ3JvdW5kIjpudWxsLCJCYWNrZ3JvdW5kRmlsbFR5cGUiOjAsIk1hcmdpbiI6eyIkaWQiOiIxMTUiLCJUb3AiOjAsIkxlZnQiOjAsIlJpZ2h0IjowLCJCb3R0b20iOjB9LCJQYWRkaW5nIjp7IiRpZCI6IjExNiIsIlRvcCI6MCwiTGVmdCI6MCwiUmlnaHQiOjAsIkJvdHRvbSI6MH0sIkJhY2tncm91bmQiOnsiJGlkIjoiMTE3IiwiQ29sb3IiOnsiJHJlZiI6IjIwIn19LCJJc1Zpc2libGUiOnRydWUsIldpZHRoIjowLjAsIkhlaWdodCI6MC4wLCJCb3JkZXJTdHlsZSI6bnVsbCwiUGFyZW50U3R5bGUiOm51bGx9LCJEYXRlU3R5bGUiOnsiJGlkIjoiMTE4IiwiRm9udFNldHRpbmdzIjp7IiRpZCI6IjExOSIsIkZvbnRTaXplIjo5LCJGb250TmFtZSI6IkFyaWFsIiwiSXNCb2xkIjpmYWxzZSwiSXNJdGFsaWMiOmZhbHNlLCJJc1VuZGVybGluZWQiOmZhbHNlLCJQYXJlbnRTdHlsZSI6bnVsbH0sIkF1dG9TaXplIjowLCJGb3JlZ3JvdW5kIjp7IiRpZCI6IjEyMCIsIkNvbG9yIjp7IiRpZCI6IjEyMSIsIkEiOjI1NSwiUiI6NjgsIkciOjg0LCJCIjoxMDZ9fSwiTWF4V2lkdGgiOjk2MC4wLCJNYXhIZWlnaHQiOiJJbmZpbml0eSIsIlNtYXJ0Rm9yZWdyb3VuZElzQWN0aXZlIjpmYWxzZSwiSG9yaXpvbnRhbEFsaWdubWVudCI6MSwiVmVydGljYWxBbGlnbm1lbnQiOjAsIlNtYXJ0Rm9yZWdyb3VuZCI6bnVsbCwiQmFja2dyb3VuZEZpbGxUeXBlIjowLCJNYXJnaW4iOnsiJGlkIjoiMTIyIiwiVG9wIjowLCJMZWZ0IjowLCJSaWdodCI6MCwiQm90dG9tIjowfSwiUGFkZGluZyI6eyIkaWQiOiIxMjMiLCJUb3AiOjAsIkxlZnQiOjAsIlJpZ2h0IjowLCJCb3R0b20iOjB9LCJCYWNrZ3JvdW5kIjp7IiRpZCI6IjEyNCIsIkNvbG9yIjp7IiRyZWYiOiIyMCJ9fSwiSXNWaXNpYmxlIjp0cnVlLCJXaWR0aCI6MC4wLCJIZWlnaHQiOjAuMCwiQm9yZGVyU3R5bGUiOm51bGwsIlBhcmVudFN0eWxlIjpudWxsfSwiRGF0ZUZvcm1hdCI6eyIkaWQiOiIxMjU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wsIl9leHBsaWNpdGx5U2V0Ijp7IiRpZCI6IjEyNiIsIlNoYXBlU3R5bGUiOmZhbHNlLCJUaXRsZVN0eWxlIjpmYWxzZSwiRGF0ZVN0eWxlIjpmYWxzZSwiSG9yaXpvbnRhbENvbm5lY3RvclN0eWxlIjpmYWxzZSwiVmVydGljYWxDb25uZWN0b3JTdHlsZSI6ZmFsc2UsIlBlcmNlbnRhZ2VDb21wbGV0ZVNoYXBlT3BhY2l0eSI6ZmFsc2UsIkRhdGVGb3JtYXQiOmZhbHNlLCJEdXJhdGlvbkZvcm1hdCI6ZmFsc2UsIkR1cmF0aW9uUG9zaXRpb24iOmZhbHNlLCJFbmREYXRlUG9zaXRpb24iOmZhbHNlLCJJc0JlbG93VGltZWJhbmQiOmZhbHNlLCJQZXJjZW50YWdlQ29tcGxldGVkUG9zaXRpb24iOmZhbHNlLCJTaGFwZSI6ZmFsc2UsIlNoYXBlVGhpY2tuZXNzIjpmYWxzZSwiU3BhY2luZyI6ZmFsc2UsIlN0YXJ0RGF0ZVBvc2l0aW9uIjpmYWxzZSwiVGl0bGVQb3NpdGlvbiI6ZmFsc2UsIklzVmlzaWJsZSI6ZmFsc2UsIk1hcmdpbiI6ZmFsc2UsIkluY2x1ZGVOb25Xb3JraW5nRGF5c0luRHVyYXRpb24iOmZhbHNlfX0sIkdyaWRsaW5lUGFuZWxTdHlsZSI6eyIkaWQiOiIxMjciLCJHcmlkbGluZVN0eWxlIjp7IiRpZCI6IjEyOCIsIkxpbmVDb2xvciI6eyIkaWQiOiIxMjkiLCIkdHlwZSI6Ik5MUkUuQ29tbW9uLkRvbS5Tb2xpZENvbG9yQnJ1c2gsIE5MUkUuQ29tbW9uIiwiQ29sb3IiOnsiJGlkIjoiMTMwIiwiQSI6MzgsIlIiOjkxLCJHIjoxNTUsIkIiOjIxM319LCJMaW5lV2VpZ2h0IjoxLjAsIkxpbmVUeXBlIjowLCJQYXJlbnRTdHlsZSI6bnVsbH0sIk1hcmdpbiI6eyIkaWQiOiIxMzEiLCJUb3AiOjAsIkxlZnQiOjAsIlJpZ2h0IjowLCJCb3R0b20iOjB9LCJQYWRkaW5nIjp7IiRpZCI6IjEzMiIsIlRvcCI6MCwiTGVmdCI6MCwiUmlnaHQiOjAsIkJvdHRvbSI6MH0sIkJhY2tncm91bmQiOm51bGwsIklzVmlzaWJsZSI6dHJ1ZSwiV2lkdGgiOjAuMCwiSGVpZ2h0IjowLjAsIkJvcmRlclN0eWxlIjp7IiRpZCI6IjEzMyIsIkxpbmVDb2xvciI6bnVsbCwiTGluZVdlaWdodCI6MC4wLCJMaW5lVHlwZSI6MCwiUGFyZW50U3R5bGUiOm51bGx9LCJQYXJlbnRTdHlsZSI6bnVsbH0sIlNob3dFbGFwc2VkVGltZUdyYWRpZW50U3R5bGUiOmZhbHNlLCJEZWZhdWx0U3dpbWxhbmVTdHlsZSI6eyIkaWQiOiIxMzQiLCJIZWFkZXJTdHlsZSI6eyIkaWQiOiIxMzUiLCJUZXh0U3R5bGUiOnsiJGlkIjoiMTM2IiwiRm9udFNldHRpbmdzIjp7IiRpZCI6IjEzNyIsIkZvbnRTaXplIjoxMiwiRm9udE5hbWUiOiJDYWxpYnJpIiwiSXNCb2xkIjpmYWxzZSwiSXNJdGFsaWMiOmZhbHNlLCJJc1VuZGVybGluZWQiOmZhbHNlLCJQYXJlbnRTdHlsZSI6bnVsbH0sIkF1dG9TaXplIjowLCJGb3JlZ3JvdW5kIjp7IiRpZCI6IjEzOCIsIkNvbG9yIjp7IiRpZCI6IjEzOSIsIkEiOjI1NSwiUiI6MzIsIkciOjU2LCJCIjoxMDB9fSwiTWF4V2lkdGgiOjAuMCwiTWF4SGVpZ2h0IjowLjAsIlNtYXJ0Rm9yZWdyb3VuZElzQWN0aXZlIjpmYWxzZSwiSG9yaXpvbnRhbEFsaWdubWVudCI6MCwiVmVydGljYWxBbGlnbm1lbnQiOjAsIlNtYXJ0Rm9yZWdyb3VuZCI6bnVsbCwiQmFja2dyb3VuZEZpbGxUeXBlIjowLCJNYXJnaW4iOnsiJGlkIjoiMTQwIiwiVG9wIjowLCJMZWZ0IjowLCJSaWdodCI6MCwiQm90dG9tIjowfSwiUGFkZGluZyI6eyIkaWQiOiIxNDEiLCJUb3AiOjAsIkxlZnQiOjAsIlJpZ2h0IjowLCJCb3R0b20iOjB9LCJCYWNrZ3JvdW5kIjpudWxsLCJJc1Zpc2libGUiOmZhbHNlLCJXaWR0aCI6MC4wLCJIZWlnaHQiOjAuMCwiQm9yZGVyU3R5bGUiOm51bGwsIlBhcmVudFN0eWxlIjpudWxsfSwiUmVjdGFuZ2xlU3R5bGUiOnsiJGlkIjoiMTQyIiwiTWFyZ2luIjp7IiRpZCI6IjE0MyIsIlRvcCI6MCwiTGVmdCI6MCwiUmlnaHQiOjAsIkJvdHRvbSI6MH0sIlBhZGRpbmciOnsiJGlkIjoiMTQ0IiwiVG9wIjowLCJMZWZ0IjowLCJSaWdodCI6MCwiQm90dG9tIjowfSwiQmFja2dyb3VuZCI6eyIkaWQiOiIxNDUiLCJDb2xvciI6eyIkaWQiOiIxNDYiLCJBIjoxMjcsIlIiOjkxLCJHIjoxNTUsIkIiOjIxM319LCJJc1Zpc2libGUiOmZhbHNlLCJXaWR0aCI6MC4wLCJIZWlnaHQiOjAuMCwiQm9yZGVyU3R5bGUiOnsiJGlkIjoiMTQ3IiwiTGluZUNvbG9yIjp7IiRpZCI6IjE0OCIsIiR0eXBlIjoiTkxSRS5Db21tb24uRG9tLlNvbGlkQ29sb3JCcnVzaCwgTkxSRS5Db21tb24iLCJDb2xvciI6eyIkaWQiOiIxNDkiLCJBIjoyNTUsIlIiOjI1NSwiRyI6MCwiQiI6MH19LCJMaW5lV2VpZ2h0IjowLjAsIkxpbmVUeXBlIjowLCJQYXJlbnRTdHlsZSI6bnVsbH0sIlBhcmVudFN0eWxlIjpudWxsfSwiTWFyZ2luIjp7IiRpZCI6IjE1MCIsIlRvcCI6MCwiTGVmdCI6MCwiUmlnaHQiOjAsIkJvdHRvbSI6MH0sIlBhZGRpbmciOnsiJGlkIjoiMTUxIiwiVG9wIjowLCJMZWZ0IjowLCJSaWdodCI6MCwiQm90dG9tIjowfSwiQmFja2dyb3VuZCI6bnVsbCwiSXNWaXNpYmxlIjp0cnVlLCJXaWR0aCI6MC4wLCJIZWlnaHQiOjAuMCwiQm9yZGVyU3R5bGUiOm51bGwsIlBhcmVudFN0eWxlIjpudWxsfSwiQmFja2dyb3VuZFN0eWxlIjp7IiRpZCI6IjE1MiIsIk1hcmdpbiI6eyIkaWQiOiIxNTMiLCJUb3AiOjAsIkxlZnQiOjAsIlJpZ2h0IjowLCJCb3R0b20iOjB9LCJQYWRkaW5nIjp7IiRpZCI6IjE1NCIsIlRvcCI6MCwiTGVmdCI6MCwiUmlnaHQiOjAsIkJvdHRvbSI6MH0sIkJhY2tncm91bmQiOnsiJGlkIjoiMTU1IiwiQ29sb3IiOnsiJGlkIjoiMTU2IiwiQSI6MzgsIlIiOjkxLCJHIjoxNTUsIkIiOjIxM319LCJJc1Zpc2libGUiOnRydWUsIldpZHRoIjowLjAsIkhlaWdodCI6MC4wLCJCb3JkZXJTdHlsZSI6eyIkaWQiOiIxNTciLCJMaW5lQ29sb3IiOnsiJGlkIjoiMTU4IiwiJHR5cGUiOiJOTFJFLkNvbW1vbi5Eb20uU29saWRDb2xvckJydXNoLCBOTFJFLkNvbW1vbiIsIkNvbG9yIjp7IiRpZCI6IjE1OSIsIkEiOjI1NSwiUiI6MjU1LCJHIjowLCJCIjowfX0sIkxpbmVXZWlnaHQiOjAuMCwiTGluZVR5cGUiOjAsIlBhcmVudFN0eWxlIjpudWxsfSwiUGFyZW50U3R5bGUiOm51bGx9LCJJc0Fib3ZlVGltZWJhbmQiOmZhbHNlLCJNYXJnaW4iOnsiJGlkIjoiMTYwIiwiVG9wIjowLCJMZWZ0IjowLCJSaWdodCI6MCwiQm90dG9tIjowfSwiUGFkZGluZyI6eyIkaWQiOiIxNjEiLCJUb3AiOjAsIkxlZnQiOjAsIlJpZ2h0IjowLCJCb3R0b20iOjB9LCJJc1Zpc2libGUiOnRydWUsIldpZHRoIjowLjAsIkhlaWdodCI6MC4wLCJCb3JkZXJTdHlsZSI6bnVsbCwiUGFyZW50U3R5bGUiOm51bGx9fSwiU2NhbGUiOnsiJGlkIjoiMTYyIiwiU3RhcnREYXRlIjoiMDAwMS0wMS0wMVQwMDowMDowMCIsIkVuZERhdGUiOiIwMDAxLTAxLTAxVDAwOjAwOjAwIiwiRm9ybWF0IjoiTU1NIiwiVHlwZSI6NCwiQXV0b0RhdGVSYW5nZSI6dHJ1ZSwiV29ya2luZ0RheXMiOjMxLCJUb2RheU1hcmtlclRleHQiOiJUb2RheSIsIkF1dG9TY2FsZVR5cGUiOnRydWV9LCJNaWxlc3RvbmVzIjpbeyIkaWQiOiIxNjMiLCJEYXRlIjoiMjAyMC0wNy0wMVQyMzo1OTo1OS45OTlaIiwiU3R5bGUiOnsiJGlkIjoiMTY0IiwiU2hhcGUiOjEsIkNvbm5lY3Rvck1hcmdpbiI6eyIkcmVmIjoiNTQifSwiQ29ubmVjdG9yU3R5bGUiOnsiJGlkIjoiMTY1IiwiTGluZUNvbG9yIjp7IiRpZCI6IjE2NiIsIiR0eXBlIjoiTkxSRS5Db21tb24uRG9tLlNvbGlkQ29sb3JCcnVzaCwgTkxSRS5Db21tb24iLCJDb2xvciI6eyIkaWQiOiIxNjciLCJBIjoyNTUsIlIiOjEyOCwiRyI6MTg1LCJCIjoyMjJ9fSwiTGluZVdlaWdodCI6MS4wLCJMaW5lVHlwZSI6MCwiUGFyZW50U3R5bGUiOnsiJHJlZiI6IjU1In19LCJJc0JlbG93VGltZWJhbmQiOmZhbHNlLCJQb3NpdGlvbk9uVGFzayI6MCwiSGlkZURhdGUiOmZhbHNlLCJTaGFwZVNpemUiOjEsIlNwYWNpbmciOjEuMCwiUGFkZGluZyI6eyIkcmVmIjoiNTgifSwiU2hhcGVTdHlsZSI6eyIkaWQiOiIxNjgiLCJNYXJnaW4iOnsiJHJlZiI6IjYwIn0sIlBhZGRpbmciOnsiJHJlZiI6IjYxIn0sIkJhY2tncm91bmQiOnsiJGlkIjoiMTY5IiwiQ29sb3IiOnsiJGlkIjoiMTcwIiwiQSI6MjU1LCJSIjowLCJHIjoxMTIsIkIiOjE5Mn19LCJJc1Zpc2libGUiOnRydWUsIldpZHRoIjoxOC4wLCJIZWlnaHQiOjIwLjAsIkJvcmRlclN0eWxlIjp7IiRpZCI6IjE3MSIsIkxpbmVDb2xvciI6eyIkcmVmIjoiNjUifSwiTGluZVdlaWdodCI6MC4wLCJMaW5lVHlwZSI6MCwiUGFyZW50U3R5bGUiOnsiJHJlZiI6IjY0In19LCJQYXJlbnRTdHlsZSI6eyIkcmVmIjoiNTkifX0sIlRpdGxlU3R5bGUiOnsiJGlkIjoiMTcyIiwiRm9udFNldHRpbmdzIjp7IiRpZCI6IjE3MyIsIkZvbnRTaXplIjoxMSwiRm9udE5hbWUiOiJBcmlhbCIsIklzQm9sZCI6dHJ1ZSwiSXNJdGFsaWMiOmZhbHNlLCJJc1VuZGVybGluZWQiOmZhbHNlLCJQYXJlbnRTdHlsZSI6eyIkcmVmIjoiNjgifX0sIkF1dG9TaXplIjowLCJGb3JlZ3JvdW5kIjp7IiRyZWYiOiI2OSJ9LCJNYXhXaWR0aCI6MTEzLjEwODg5ODkyNTc4MTI1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E3NCIsIkxpbmVDb2xvciI6bnVsbCwiTGluZVdlaWdodCI6MC4wLCJMaW5lVHlwZSI6MCwiUGFyZW50U3R5bGUiOm51bGx9LCJQYXJlbnRTdHlsZSI6eyIkcmVmIjoiNjcifX0sIkRhdGVTdHlsZSI6eyIkaWQiOiIxNzUiLCJGb250U2V0dGluZ3MiOnsiJGlkIjoiMTc2IiwiRm9udFNpemUiOjEwLCJGb250TmFtZSI6IkFyaWFsIiwiSXNCb2xkIjpmYWxzZSwiSXNJdGFsaWMiOmZhbHNlLCJJc1VuZGVybGluZWQiOmZhbHNlLCJQYXJlbnRTdHlsZSI6eyIkcmVmIjoiNzUifX0sIkF1dG9TaXplIjowLCJGb3JlZ3JvdW5kIjp7IiRyZWYiOiI3NiJ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0cnVlLCJXaWR0aCI6MC4wLCJIZWlnaHQiOjAuMCwiQm9yZGVyU3R5bGUiOnsiJGlkIjoiMTc3IiwiTGluZUNvbG9yIjpudWxsLCJMaW5lV2VpZ2h0IjowLjAsIkxpbmVUeXBlIjowLCJQYXJlbnRTdHlsZSI6bnVsbH0sIlBhcmVudFN0eWxlIjp7IiRyZWYiOiI3NCJ9fSwiRGF0ZUZvcm1hdCI6eyIkaWQiOiIxNzgiLCJGb3JtYXRTdHJpbmciOiJNTU0gZCIsIlNlcGFyYXRvciI6Ii8iLCJVc2VJbnRlcm5hdGlvbmFsRGF0ZUZvcm1hdCI6ZmFsc2UsIkRhdGVJc1Zpc2libGUiOnRydWUsIlRpbWVJc1Zpc2libGUiOmZhbHNlLCJIb3VyRGlnaXRzIjowLCJBbVBtRGVzaWduYXRvciI6MCwiVHJpbTAwTWludXRlcyI6ZmFsc2UsIkxhc3RLbm93blZpc2liaWxpdHlTdGF0ZSI6bnVsbH0sIklzVmlzaWJsZSI6dHJ1ZSwiUGFyZW50U3R5bGUiOnsiJHJlZiI6IjUzIn19LCJJbmRleCI6MSwiUGVyY2VudGFnZUNvbXBsZXRlIjpudWxsLCJQb3NpdGlvbiI6eyJSYXRpbyI6MC4wLCJJc0N1c3RvbSI6ZmFsc2V9LCJEYXRlRm9ybWF0Ijp7IiRyZWYiOiIxNzgifSwiUmVsYXRlZFRhc2tJZCI6IjAwMDAwMDAwLTAwMDAtMDAwMC0wMDAwLTAwMDAwMDAwMDAwMCIsIklkIjoiNzQ5YTE3YmQtMWRiZS00NjUyLWI2YWItODNhOTg5ZmU0YzI3IiwiSW1wb3J0SWQiOm51bGwsIlRpdGxlIjoiRlkyMSIsIk5vdGUiOm51bGwsIkh5cGVybGluayI6eyIkaWQiOiIxNzkiLCJBZGRyZXNzIjoiIiwiU3ViQWRkcmVzcyI6IiJ9LCJJc0NoYW5nZWQiOmZhbHNlLCJJc05ldyI6ZmFsc2V9LHsiJGlkIjoiMTgwIiwiRGF0ZSI6IjIwMjAtMDktMTVUMjM6NTk6NTkuOTk5WiIsIlN0eWxlIjp7IiRpZCI6IjE4MSIsIlNoYXBlIjoxLCJDb25uZWN0b3JNYXJnaW4iOnsiJHJlZiI6IjU0In0sIkNvbm5lY3RvclN0eWxlIjp7IiRpZCI6IjE4MiIsIkxpbmVDb2xvciI6eyIkaWQiOiIxODMiLCIkdHlwZSI6Ik5MUkUuQ29tbW9uLkRvbS5Tb2xpZENvbG9yQnJ1c2gsIE5MUkUuQ29tbW9uIiwiQ29sb3IiOnsiJGlkIjoiMTg0IiwiQSI6MjU1LCJSIjoxMjgsIkciOjE4NSwiQiI6MjIyfX0sIkxpbmVXZWlnaHQiOjEuMCwiTGluZVR5cGUiOjAsIlBhcmVudFN0eWxlIjp7IiRyZWYiOiI1NSJ9fSwiSXNCZWxvd1RpbWViYW5kIjpmYWxzZSwiUG9zaXRpb25PblRhc2siOjAsIkhpZGVEYXRlIjpmYWxzZSwiU2hhcGVTaXplIjoxLCJTcGFjaW5nIjoxLjAsIlBhZGRpbmciOnsiJHJlZiI6IjU4In0sIlNoYXBlU3R5bGUiOnsiJGlkIjoiMTg1IiwiTWFyZ2luIjp7IiRyZWYiOiI2MCJ9LCJQYWRkaW5nIjp7IiRyZWYiOiI2MSJ9LCJCYWNrZ3JvdW5kIjp7IiRpZCI6IjE4NiIsIkNvbG9yIjp7IiRpZCI6IjE4NyIsIkEiOjI1NSwiUiI6MjU1LCJHIjowLCJCIjowfX0sIklzVmlzaWJsZSI6dHJ1ZSwiV2lkdGgiOjE4LjAsIkhlaWdodCI6MjAuMCwiQm9yZGVyU3R5bGUiOnsiJGlkIjoiMTg4IiwiTGluZUNvbG9yIjp7IiRyZWYiOiI2NSJ9LCJMaW5lV2VpZ2h0IjowLjAsIkxpbmVUeXBlIjowLCJQYXJlbnRTdHlsZSI6eyIkcmVmIjoiNjQifX0sIlBhcmVudFN0eWxlIjp7IiRyZWYiOiI1OSJ9fSwiVGl0bGVTdHlsZSI6eyIkaWQiOiIxODkiLCJGb250U2V0dGluZ3MiOnsiJGlkIjoiMTkwIiwiRm9udFNpemUiOjExLCJGb250TmFtZSI6IkFyaWFsIiwiSXNCb2xkIjp0cnVlLCJJc0l0YWxpYyI6ZmFsc2UsIklzVW5kZXJsaW5lZCI6ZmFsc2UsIlBhcmVudFN0eWxlIjp7IiRyZWYiOiI2OCJ9fSwiQXV0b1NpemUiOjAsIkZvcmVncm91bmQiOnsiJHJlZiI6IjY5In0sIk1heFdpZHRoIjoyMDAuMCwiTWF4SGVpZ2h0IjoiSW5maW5pdHkiLCJTbWFydEZvcmVncm91bmRJc0FjdGl2ZSI6ZmFsc2UsIkhvcml6b250YWxBbGlnbm1lbnQiOjEsIlZlcnRpY2FsQWxpZ25tZW50IjowLCJTbWFydEZvcmVncm91bmQiOm51bGwsIkJhY2tncm91bmRGaWxsVHlwZSI6MCwiTWFyZ2luIjp7IiRyZWYiOiI3MSJ9LCJQYWRkaW5nIjp7IiRyZWYiOiI3MiJ9LCJCYWNrZ3JvdW5kIjp7IiRyZWYiOiI3MyJ9LCJJc1Zpc2libGUiOnRydWUsIldpZHRoIjowLjAsIkhlaWdodCI6MC4wLCJCb3JkZXJTdHlsZSI6eyIkaWQiOiIxOTEiLCJMaW5lQ29sb3IiOm51bGwsIkxpbmVXZWlnaHQiOjAuMCwiTGluZVR5cGUiOjAsIlBhcmVudFN0eWxlIjpudWxsfSwiUGFyZW50U3R5bGUiOnsiJHJlZiI6IjY3In19LCJEYXRlU3R5bGUiOnsiJGlkIjoiMTkyIiwiRm9udFNldHRpbmdzIjp7IiRpZCI6IjE5MyIsIkZvbnRTaXplIjoxMCwiRm9udE5hbWUiOiJBcmlhbCIsIklzQm9sZCI6ZmFsc2UsIklzSXRhbGljIjpmYWxzZSwiSXNVbmRlcmxpbmVkIjpmYWxzZSwiUGFyZW50U3R5bGUiOnsiJHJlZiI6Ijc1In19LCJBdXRvU2l6ZSI6MCwiRm9yZWdyb3VuZCI6eyIkcmVmIjoiNzYifSwiTWF4V2lkdGgiOjIwMC4wLCJNYXhIZWlnaHQiOiJJbmZpbml0eSIsIlNtYXJ0Rm9yZWdyb3VuZElzQWN0aXZlIjpmYWxzZSwiSG9yaXpvbnRhbEFsaWdubWVudCI6MSwiVmVydGljYWxBbGlnbm1lbnQiOjAsIlNtYXJ0Rm9yZWdyb3VuZCI6bnVsbCwiQmFja2dyb3VuZEZpbGxUeXBlIjowLCJNYXJnaW4iOnsiJHJlZiI6Ijc4In0sIlBhZGRpbmciOnsiJHJlZiI6Ijc5In0sIkJhY2tncm91bmQiOnsiJHJlZiI6IjgwIn0sIklzVmlzaWJsZSI6dHJ1ZSwiV2lkdGgiOjAuMCwiSGVpZ2h0IjowLjAsIkJvcmRlclN0eWxlIjp7IiRpZCI6IjE5NCIsIkxpbmVDb2xvciI6bnVsbCwiTGluZVdlaWdodCI6MC4wLCJMaW5lVHlwZSI6MCwiUGFyZW50U3R5bGUiOm51bGx9LCJQYXJlbnRTdHlsZSI6eyIkcmVmIjoiNzQifX0sIkRhdGVGb3JtYXQiOnsiJGlkIjoiMTk1IiwiRm9ybWF0U3RyaW5nIjoiTU1NIGQiLCJTZXBhcmF0b3IiOiIvIiwiVXNlSW50ZXJuYXRpb25hbERhdGVGb3JtYXQiOmZhbHNlLCJEYXRlSXNWaXNpYmxlIjp0cnVlLCJUaW1lSXNWaXNpYmxlIjpmYWxzZSwiSG91ckRpZ2l0cyI6MCwiQW1QbURlc2lnbmF0b3IiOjAsIlRyaW0wME1pbnV0ZXMiOmZhbHNlLCJMYXN0S25vd25WaXNpYmlsaXR5U3RhdGUiOm51bGx9LCJJc1Zpc2libGUiOnRydWUsIlBhcmVudFN0eWxlIjp7IiRyZWYiOiI1MyJ9fSwiSW5kZXgiOjIsIlBlcmNlbnRhZ2VDb21wbGV0ZSI6bnVsbCwiUG9zaXRpb24iOnsiUmF0aW8iOjAuMCwiSXNDdXN0b20iOmZhbHNlfSwiRGF0ZUZvcm1hdCI6eyIkcmVmIjoiMTk1In0sIlJlbGF0ZWRUYXNrSWQiOiIwMDAwMDAwMC0wMDAwLTAwMDAtMDAwMC0wMDAwMDAwMDAwMDAiLCJJZCI6IjBjYmZiNzZkLTVhMDktNDljNy05ZDAxLTA2Njk3N2RmN2Q2OSIsIkltcG9ydElkIjpudWxsLCJUaXRsZSI6Ij8/PyBQb3NzaWJsZSBTdGF0ZSBGdW5kaW5nIEN1dHMiLCJOb3RlIjpudWxsLCJIeXBlcmxpbmsiOnsiJGlkIjoiMTk2IiwiQWRkcmVzcyI6IiIsIlN1YkFkZHJlc3MiOiIifSwiSXNDaGFuZ2VkIjpmYWxzZSwiSXNOZXciOmZhbHNlfSx7IiRpZCI6IjE5NyIsIkRhdGUiOiIyMDIxLTA3LTAxVDIzOjU5OjU5Ljk5OVoiLCJTdHlsZSI6eyIkaWQiOiIxOTgiLCJTaGFwZSI6MSwiQ29ubmVjdG9yTWFyZ2luIjp7IiRyZWYiOiI1NCJ9LCJDb25uZWN0b3JTdHlsZSI6eyIkaWQiOiIxOTkiLCJMaW5lQ29sb3IiOnsiJGlkIjoiMjAwIiwiJHR5cGUiOiJOTFJFLkNvbW1vbi5Eb20uU29saWRDb2xvckJydXNoLCBOTFJFLkNvbW1vbiIsIkNvbG9yIjp7IiRpZCI6IjIwMSIsIkEiOjI1NSwiUiI6MTI4LCJHIjoxODUsIkIiOjIyMn19LCJMaW5lV2VpZ2h0IjoxLjAsIkxpbmVUeXBlIjowLCJQYXJlbnRTdHlsZSI6eyIkcmVmIjoiNTUifX0sIklzQmVsb3dUaW1lYmFuZCI6ZmFsc2UsIlBvc2l0aW9uT25UYXNrIjowLCJIaWRlRGF0ZSI6ZmFsc2UsIlNoYXBlU2l6ZSI6MSwiU3BhY2luZyI6MS4wLCJQYWRkaW5nIjp7IiRyZWYiOiI1OCJ9LCJTaGFwZVN0eWxlIjp7IiRpZCI6IjIwMiIsIk1hcmdpbiI6eyIkcmVmIjoiNjAifSwiUGFkZGluZyI6eyIkcmVmIjoiNjEifSwiQmFja2dyb3VuZCI6eyIkaWQiOiIyMDMiLCJDb2xvciI6eyIkaWQiOiIyMDQiLCJBIjoyNTUsIlIiOjAsIkciOjExMiwiQiI6MTkyfX0sIklzVmlzaWJsZSI6dHJ1ZSwiV2lkdGgiOjE4LjAsIkhlaWdodCI6MjAuMCwiQm9yZGVyU3R5bGUiOnsiJGlkIjoiMjA1IiwiTGluZUNvbG9yIjp7IiRyZWYiOiI2NSJ9LCJMaW5lV2VpZ2h0IjowLjAsIkxpbmVUeXBlIjowLCJQYXJlbnRTdHlsZSI6eyIkcmVmIjoiNjQifX0sIlBhcmVudFN0eWxlIjp7IiRyZWYiOiI1OSJ9fSwiVGl0bGVTdHlsZSI6eyIkaWQiOiIyMDYiLCJGb250U2V0dGluZ3MiOnsiJGlkIjoiMjA3IiwiRm9udFNpemUiOjExLCJGb250TmFtZSI6IkFyaWFsIiwiSXNCb2xkIjp0cnVlLCJJc0l0YWxpYyI6ZmFsc2UsIklzVW5kZXJsaW5lZCI6ZmFsc2UsIlBhcmVudFN0eWxlIjp7IiRyZWYiOiI2OCJ9fSwiQXV0b1NpemUiOjAsIkZvcmVncm91bmQiOnsiJHJlZiI6IjY5In0sIk1heFdpZHRoIjoxNjAuMTQwODIwMzEyNSwiTWF4SGVpZ2h0IjoiSW5maW5pdHkiLCJTbWFydEZvcmVncm91bmRJc0FjdGl2ZSI6ZmFsc2UsIkhvcml6b250YWxBbGlnbm1lbnQiOjEsIlZlcnRpY2FsQWxpZ25tZW50IjowLCJTbWFydEZvcmVncm91bmQiOm51bGwsIkJhY2tncm91bmRGaWxsVHlwZSI6MCwiTWFyZ2luIjp7IiRyZWYiOiI3MSJ9LCJQYWRkaW5nIjp7IiRyZWYiOiI3MiJ9LCJCYWNrZ3JvdW5kIjp7IiRyZWYiOiI3MyJ9LCJJc1Zpc2libGUiOnRydWUsIldpZHRoIjowLjAsIkhlaWdodCI6MC4wLCJCb3JkZXJTdHlsZSI6eyIkaWQiOiIyMDgiLCJMaW5lQ29sb3IiOm51bGwsIkxpbmVXZWlnaHQiOjAuMCwiTGluZVR5cGUiOjAsIlBhcmVudFN0eWxlIjpudWxsfSwiUGFyZW50U3R5bGUiOnsiJHJlZiI6IjY3In19LCJEYXRlU3R5bGUiOnsiJGlkIjoiMjA5IiwiRm9udFNldHRpbmdzIjp7IiRpZCI6IjIxMCIsIkZvbnRTaXplIjoxMCwiRm9udE5hbWUiOiJBcmlhbCIsIklzQm9sZCI6ZmFsc2UsIklzSXRhbGljIjpmYWxzZSwiSXNVbmRlcmxpbmVkIjpmYWxzZSwiUGFyZW50U3R5bGUiOnsiJHJlZiI6Ijc1In19LCJBdXRvU2l6ZSI6MCwiRm9yZWdyb3VuZCI6eyIkcmVmIjoiNzYifSwiTWF4V2lkdGgiOjIwMC4wLCJNYXhIZWlnaHQiOiJJbmZpbml0eSIsIlNtYXJ0Rm9yZWdyb3VuZElzQWN0aXZlIjpmYWxzZSwiSG9yaXpvbnRhbEFsaWdubWVudCI6MSwiVmVydGljYWxBbGlnbm1lbnQiOjAsIlNtYXJ0Rm9yZWdyb3VuZCI6bnVsbCwiQmFja2dyb3VuZEZpbGxUeXBlIjowLCJNYXJnaW4iOnsiJHJlZiI6Ijc4In0sIlBhZGRpbmciOnsiJHJlZiI6Ijc5In0sIkJhY2tncm91bmQiOnsiJHJlZiI6IjgwIn0sIklzVmlzaWJsZSI6dHJ1ZSwiV2lkdGgiOjAuMCwiSGVpZ2h0IjowLjAsIkJvcmRlclN0eWxlIjp7IiRpZCI6IjIxMSIsIkxpbmVDb2xvciI6bnVsbCwiTGluZVdlaWdodCI6MC4wLCJMaW5lVHlwZSI6MCwiUGFyZW50U3R5bGUiOm51bGx9LCJQYXJlbnRTdHlsZSI6eyIkcmVmIjoiNzQifX0sIkRhdGVGb3JtYXQiOnsiJGlkIjoiMjEyIiwiRm9ybWF0U3RyaW5nIjoiTU1NIGQiLCJTZXBhcmF0b3IiOiIvIiwiVXNlSW50ZXJuYXRpb25hbERhdGVGb3JtYXQiOmZhbHNlLCJEYXRlSXNWaXNpYmxlIjp0cnVlLCJUaW1lSXNWaXNpYmxlIjpmYWxzZSwiSG91ckRpZ2l0cyI6MCwiQW1QbURlc2lnbmF0b3IiOjAsIlRyaW0wME1pbnV0ZXMiOmZhbHNlLCJMYXN0S25vd25WaXNpYmlsaXR5U3RhdGUiOm51bGx9LCJJc1Zpc2libGUiOnRydWUsIlBhcmVudFN0eWxlIjp7IiRyZWYiOiI1MyJ9fSwiSW5kZXgiOjMsIlBlcmNlbnRhZ2VDb21wbGV0ZSI6bnVsbCwiUG9zaXRpb24iOnsiUmF0aW8iOjAuMCwiSXNDdXN0b20iOmZhbHNlfSwiRGF0ZUZvcm1hdCI6eyIkcmVmIjoiMjEyIn0sIlJlbGF0ZWRUYXNrSWQiOiIwMDAwMDAwMC0wMDAwLTAwMDAtMDAwMC0wMDAwMDAwMDAwMDAiLCJJZCI6IjY3ZjZlYzkzLWFjZDgtNDUyOS05MTJmLTA3M2Q4MGM5MzVmNCIsIkltcG9ydElkIjpudWxsLCJUaXRsZSI6IkZZMjIiLCJOb3RlIjpudWxsLCJIeXBlcmxpbmsiOnsiJGlkIjoiMjEzIiwiQWRkcmVzcyI6IiIsIlN1YkFkZHJlc3MiOiIifSwiSXNDaGFuZ2VkIjpmYWxzZSwiSXNOZXciOmZhbHNlfSx7IiRpZCI6IjIxNCIsIkRhdGUiOiIyMDIxLTA3LTAxVDIzOjU5OjU5Ljk5OVoiLCJTdHlsZSI6eyIkaWQiOiIyMTUiLCJTaGFwZSI6MTAsIkNvbm5lY3Rvck1hcmdpbiI6eyIkcmVmIjoiNTQifSwiQ29ubmVjdG9yU3R5bGUiOnsiJGlkIjoiMjE2IiwiTGluZUNvbG9yIjp7IiRpZCI6IjIxNyIsIiR0eXBlIjoiTkxSRS5Db21tb24uRG9tLlNvbGlkQ29sb3JCcnVzaCwgTkxSRS5Db21tb24iLCJDb2xvciI6eyIkaWQiOiIyMTgiLCJBIjoyNTUsIlIiOjEyOCwiRyI6MTg1LCJCIjoyMjJ9fSwiTGluZVdlaWdodCI6MS4wLCJMaW5lVHlwZSI6MCwiUGFyZW50U3R5bGUiOnsiJHJlZiI6IjU1In19LCJJc0JlbG93VGltZWJhbmQiOnRydWUsIlBvc2l0aW9uT25UYXNrIjowLCJIaWRlRGF0ZSI6ZmFsc2UsIlNoYXBlU2l6ZSI6MSwiU3BhY2luZyI6MS4wLCJQYWRkaW5nIjp7IiRyZWYiOiI1OCJ9LCJTaGFwZVN0eWxlIjp7IiRpZCI6IjIxOSIsIk1hcmdpbiI6eyIkcmVmIjoiNjAifSwiUGFkZGluZyI6eyIkcmVmIjoiNjEifSwiQmFja2dyb3VuZCI6eyIkaWQiOiIyMjAiLCJDb2xvciI6eyIkaWQiOiIyMjEiLCJBIjoyNTUsIlIiOjAsIkciOjE3NiwiQiI6ODB9fSwiSXNWaXNpYmxlIjp0cnVlLCJXaWR0aCI6MTguMCwiSGVpZ2h0IjoyMC4wLCJCb3JkZXJTdHlsZSI6eyIkaWQiOiIyMjIiLCJMaW5lQ29sb3IiOnsiJHJlZiI6IjY1In0sIkxpbmVXZWlnaHQiOjAuMCwiTGluZVR5cGUiOjAsIlBhcmVudFN0eWxlIjp7IiRyZWYiOiI2NCJ9fSwiUGFyZW50U3R5bGUiOnsiJHJlZiI6IjU5In19LCJUaXRsZVN0eWxlIjp7IiRpZCI6IjIyMyIsIkZvbnRTZXR0aW5ncyI6eyIkaWQiOiIyMjQiLCJGb250U2l6ZSI6MTEsIkZvbnROYW1lIjoiQXJpYWwiLCJJc0JvbGQiOnRydWUsIklzSXRhbGljIjpmYWxzZSwiSXNVbmRlcmxpbmVkIjpmYWxzZSwiUGFyZW50U3R5bGUiOnsiJHJlZiI6IjY4In19LCJBdXRvU2l6ZSI6MCwiRm9yZWdyb3VuZCI6eyIkcmVmIjoiNjkifSwiTWF4V2lkdGgiOjE1MS4yNTA1MjQ5MDIzNDM3NiwiTWF4SGVpZ2h0IjoiSW5maW5pdHkiLCJTbWFydEZvcmVncm91bmRJc0FjdGl2ZSI6ZmFsc2UsIkhvcml6b250YWxBbGlnbm1lbnQiOjEsIlZlcnRpY2FsQWxpZ25tZW50IjowLCJTbWFydEZvcmVncm91bmQiOm51bGwsIkJhY2tncm91bmRGaWxsVHlwZSI6MCwiTWFyZ2luIjp7IiRyZWYiOiI3MSJ9LCJQYWRkaW5nIjp7IiRyZWYiOiI3MiJ9LCJCYWNrZ3JvdW5kIjp7IiRyZWYiOiI3MyJ9LCJJc1Zpc2libGUiOnRydWUsIldpZHRoIjowLjAsIkhlaWdodCI6MC4wLCJCb3JkZXJTdHlsZSI6eyIkaWQiOiIyMjUiLCJMaW5lQ29sb3IiOm51bGwsIkxpbmVXZWlnaHQiOjAuMCwiTGluZVR5cGUiOjAsIlBhcmVudFN0eWxlIjpudWxsfSwiUGFyZW50U3R5bGUiOnsiJHJlZiI6IjY3In19LCJEYXRlU3R5bGUiOnsiJGlkIjoiMjI2IiwiRm9udFNldHRpbmdzIjp7IiRpZCI6IjIyNyIsIkZvbnRTaXplIjoxMCwiRm9udE5hbWUiOiJBcmlhbCIsIklzQm9sZCI6ZmFsc2UsIklzSXRhbGljIjpmYWxzZSwiSXNVbmRlcmxpbmVkIjpmYWxzZSwiUGFyZW50U3R5bGUiOnsiJHJlZiI6Ijc1In19LCJBdXRvU2l6ZSI6MCwiRm9yZWdyb3VuZCI6eyIkcmVmIjoiNzYifSwiTWF4V2lkdGgiOjIwMC4wLCJNYXhIZWlnaHQiOiJJbmZpbml0eSIsIlNtYXJ0Rm9yZWdyb3VuZElzQWN0aXZlIjpmYWxzZSwiSG9yaXpvbnRhbEFsaWdubWVudCI6MSwiVmVydGljYWxBbGlnbm1lbnQiOjAsIlNtYXJ0Rm9yZWdyb3VuZCI6bnVsbCwiQmFja2dyb3VuZEZpbGxUeXBlIjowLCJNYXJnaW4iOnsiJHJlZiI6Ijc4In0sIlBhZGRpbmciOnsiJHJlZiI6Ijc5In0sIkJhY2tncm91bmQiOnsiJHJlZiI6IjgwIn0sIklzVmlzaWJsZSI6dHJ1ZSwiV2lkdGgiOjAuMCwiSGVpZ2h0IjowLjAsIkJvcmRlclN0eWxlIjp7IiRpZCI6IjIyOCIsIkxpbmVDb2xvciI6bnVsbCwiTGluZVdlaWdodCI6MC4wLCJMaW5lVHlwZSI6MCwiUGFyZW50U3R5bGUiOm51bGx9LCJQYXJlbnRTdHlsZSI6eyIkcmVmIjoiNzQifX0sIkRhdGVGb3JtYXQiOnsiJGlkIjoiMjI5IiwiRm9ybWF0U3RyaW5nIjoiTU1NIGQiLCJTZXBhcmF0b3IiOiIvIiwiVXNlSW50ZXJuYXRpb25hbERhdGVGb3JtYXQiOmZhbHNlLCJEYXRlSXNWaXNpYmxlIjp0cnVlLCJUaW1lSXNWaXNpYmxlIjpmYWxzZSwiSG91ckRpZ2l0cyI6MCwiQW1QbURlc2lnbmF0b3IiOjAsIlRyaW0wME1pbnV0ZXMiOmZhbHNlLCJMYXN0S25vd25WaXNpYmlsaXR5U3RhdGUiOm51bGx9LCJJc1Zpc2libGUiOnRydWUsIlBhcmVudFN0eWxlIjp7IiRyZWYiOiI1MyJ9fSwiSW5kZXgiOjQsIlBlcmNlbnRhZ2VDb21wbGV0ZSI6bnVsbCwiUG9zaXRpb24iOnsiUmF0aW8iOjAuMTkzOTAwNDg1NTY4NTc2MzksIklzQ3VzdG9tIjp0cnVlfSwiRGF0ZUZvcm1hdCI6eyIkcmVmIjoiMjI5In0sIlJlbGF0ZWRUYXNrSWQiOiIwMDAwMDAwMC0wMDAwLTAwMDAtMDAwMC0wMDAwMDAwMDAwMDAiLCJJZCI6ImM5MzcxMzEyLWNiNTItNGQwNi05MDQyLWI1N2U1YjNiZmQxYiIsIkltcG9ydElkIjpudWxsLCJUaXRsZSI6IjIwMjEgQmllbm5pYWwgQnVkZ2V0IFNlc3Npb24gdGFrZXMgZWZmZWN0IC0gQlVER0VUIFJFRFVDVElPTlM/IiwiTm90ZSI6ImUxeHlkR1l4WEdGdWMybGNaR1ZtWmpCN1hHWnZiblIwWW14N1hHWXdJRk5sWjI5bElGVkpPMzE5RFFwN1hIQmhjbVI3WEdaek1qRWdEUXA3VG1WM0lFSnBaVzV1YVdGc0lFSjFaR2RsZENCMFlXdGxjeUJsWm1abFkzUjlEUXA5WEhCaGNuME5DbjBOQ2c9PSIsIkh5cGVybGluayI6eyIkaWQiOiIyMzAiLCJBZGRyZXNzIjoiIiwiU3ViQWRkcmVzcyI6IiJ9LCJJc0NoYW5nZWQiOmZhbHNlLCJJc05ldyI6ZmFsc2V9LHsiJGlkIjoiMjMxIiwiRGF0ZSI6IjIwMjItMDctMDFUMjM6NTk6NTkuOTk5WiIsIlN0eWxlIjp7IiRpZCI6IjIzMiIsIlNoYXBlIjoxLCJDb25uZWN0b3JNYXJnaW4iOnsiJHJlZiI6IjU0In0sIkNvbm5lY3RvclN0eWxlIjp7IiRpZCI6IjIzMyIsIkxpbmVDb2xvciI6eyIkaWQiOiIyMzQiLCIkdHlwZSI6Ik5MUkUuQ29tbW9uLkRvbS5Tb2xpZENvbG9yQnJ1c2gsIE5MUkUuQ29tbW9uIiwiQ29sb3IiOnsiJGlkIjoiMjM1IiwiQSI6MjU1LCJSIjoxMjgsIkciOjE4NSwiQiI6MjIyfX0sIkxpbmVXZWlnaHQiOjEuMCwiTGluZVR5cGUiOjAsIlBhcmVudFN0eWxlIjp7IiRyZWYiOiI1NSJ9fSwiSXNCZWxvd1RpbWViYW5kIjpmYWxzZSwiUG9zaXRpb25PblRhc2siOjAsIkhpZGVEYXRlIjpmYWxzZSwiU2hhcGVTaXplIjoxLCJTcGFjaW5nIjoxLjAsIlBhZGRpbmciOnsiJHJlZiI6IjU4In0sIlNoYXBlU3R5bGUiOnsiJGlkIjoiMjM2IiwiTWFyZ2luIjp7IiRyZWYiOiI2MCJ9LCJQYWRkaW5nIjp7IiRyZWYiOiI2MSJ9LCJCYWNrZ3JvdW5kIjp7IiRpZCI6IjIzNyIsIkNvbG9yIjp7IiRpZCI6IjIzOCIsIkEiOjI1NSwiUiI6MCwiRyI6MTEyLCJCIjoxOTJ9fSwiSXNWaXNpYmxlIjp0cnVlLCJXaWR0aCI6MTguMCwiSGVpZ2h0IjoyMC4wLCJCb3JkZXJTdHlsZSI6eyIkaWQiOiIyMzkiLCJMaW5lQ29sb3IiOnsiJHJlZiI6IjY1In0sIkxpbmVXZWlnaHQiOjAuMCwiTGluZVR5cGUiOjAsIlBhcmVudFN0eWxlIjp7IiRyZWYiOiI2NCJ9fSwiUGFyZW50U3R5bGUiOnsiJHJlZiI6IjU5In19LCJUaXRsZVN0eWxlIjp7IiRpZCI6IjI0MCIsIkZvbnRTZXR0aW5ncyI6eyIkaWQiOiIyNDEiLCJGb250U2l6ZSI6MTEsIkZvbnROYW1lIjoiQXJpYWwiLCJJc0JvbGQiOnRydWUsIklzSXRhbGljIjpmYWxzZSwiSXNVbmRlcmxpbmVkIjpmYWxzZSwiUGFyZW50U3R5bGUiOnsiJHJlZiI6IjY4In19LCJBdXRvU2l6ZSI6MCwiRm9yZWdyb3VuZCI6eyIkcmVmIjoiNjkifSwiTWF4V2lkdGgiOjIwMC4w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I0MiIsIkxpbmVDb2xvciI6bnVsbCwiTGluZVdlaWdodCI6MC4wLCJMaW5lVHlwZSI6MCwiUGFyZW50U3R5bGUiOm51bGx9LCJQYXJlbnRTdHlsZSI6eyIkcmVmIjoiNjcifX0sIkRhdGVTdHlsZSI6eyIkaWQiOiIyNDMiLCJGb250U2V0dGluZ3MiOnsiJGlkIjoiMjQ0IiwiRm9udFNpemUiOjEwLCJGb250TmFtZSI6IkFyaWFsIiwiSXNCb2xkIjpmYWxzZSwiSXNJdGFsaWMiOmZhbHNlLCJJc1VuZGVybGluZWQiOmZhbHNlLCJQYXJlbnRTdHlsZSI6eyIkcmVmIjoiNzUifX0sIkF1dG9TaXplIjowLCJGb3JlZ3JvdW5kIjp7IiRyZWYiOiI3NiJ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0cnVlLCJXaWR0aCI6MC4wLCJIZWlnaHQiOjAuMCwiQm9yZGVyU3R5bGUiOnsiJGlkIjoiMjQ1IiwiTGluZUNvbG9yIjpudWxsLCJMaW5lV2VpZ2h0IjowLjAsIkxpbmVUeXBlIjowLCJQYXJlbnRTdHlsZSI6bnVsbH0sIlBhcmVudFN0eWxlIjp7IiRyZWYiOiI3NCJ9fSwiRGF0ZUZvcm1hdCI6eyIkaWQiOiIyNDYiLCJGb3JtYXRTdHJpbmciOiJNTU0gZCIsIlNlcGFyYXRvciI6Ii8iLCJVc2VJbnRlcm5hdGlvbmFsRGF0ZUZvcm1hdCI6ZmFsc2UsIkRhdGVJc1Zpc2libGUiOnRydWUsIlRpbWVJc1Zpc2libGUiOmZhbHNlLCJIb3VyRGlnaXRzIjowLCJBbVBtRGVzaWduYXRvciI6MCwiVHJpbTAwTWludXRlcyI6ZmFsc2UsIkxhc3RLbm93blZpc2liaWxpdHlTdGF0ZSI6bnVsbH0sIklzVmlzaWJsZSI6dHJ1ZSwiUGFyZW50U3R5bGUiOnsiJHJlZiI6IjUzIn19LCJJbmRleCI6NSwiUGVyY2VudGFnZUNvbXBsZXRlIjpudWxsLCJQb3NpdGlvbiI6eyJSYXRpbyI6MC4wLCJJc0N1c3RvbSI6ZmFsc2V9LCJEYXRlRm9ybWF0Ijp7IiRyZWYiOiIyNDYifSwiUmVsYXRlZFRhc2tJZCI6IjAwMDAwMDAwLTAwMDAtMDAwMC0wMDAwLTAwMDAwMDAwMDAwMCIsIklkIjoiN2U4YTk5N2MtYjVjOS00YWZlLTk0MGYtODYyNWRkMGZkZDEzIiwiSW1wb3J0SWQiOm51bGwsIlRpdGxlIjoiRlkyMyIsIk5vdGUiOm51bGwsIkh5cGVybGluayI6eyIkaWQiOiIyNDciLCJBZGRyZXNzIjoiIiwiU3ViQWRkcmVzcyI6IiJ9LCJJc0NoYW5nZWQiOmZhbHNlLCJJc05ldyI6ZmFsc2V9LHsiJGlkIjoiMjQ4IiwiRGF0ZSI6IjIwMjMtMDctMDFUMjM6NTk6NTkuOTk5WiIsIlN0eWxlIjp7IiRpZCI6IjI0OSIsIlNoYXBlIjoxLCJDb25uZWN0b3JNYXJnaW4iOnsiJHJlZiI6IjU0In0sIkNvbm5lY3RvclN0eWxlIjp7IiRpZCI6IjI1MCIsIkxpbmVDb2xvciI6eyIkaWQiOiIyNTEiLCIkdHlwZSI6Ik5MUkUuQ29tbW9uLkRvbS5Tb2xpZENvbG9yQnJ1c2gsIE5MUkUuQ29tbW9uIiwiQ29sb3IiOnsiJGlkIjoiMjUyIiwiQSI6MjU1LCJSIjoxMjgsIkciOjE4NSwiQiI6MjIyfX0sIkxpbmVXZWlnaHQiOjEuMCwiTGluZVR5cGUiOjAsIlBhcmVudFN0eWxlIjp7IiRyZWYiOiI1NSJ9fSwiSXNCZWxvd1RpbWViYW5kIjpmYWxzZSwiUG9zaXRpb25PblRhc2siOjAsIkhpZGVEYXRlIjpmYWxzZSwiU2hhcGVTaXplIjoxLCJTcGFjaW5nIjoxLjAsIlBhZGRpbmciOnsiJHJlZiI6IjU4In0sIlNoYXBlU3R5bGUiOnsiJGlkIjoiMjUzIiwiTWFyZ2luIjp7IiRyZWYiOiI2MCJ9LCJQYWRkaW5nIjp7IiRyZWYiOiI2MSJ9LCJCYWNrZ3JvdW5kIjp7IiRpZCI6IjI1NCIsIkNvbG9yIjp7IiRpZCI6IjI1NSIsIkEiOjI1NSwiUiI6MCwiRyI6MTEyLCJCIjoxOTJ9fSwiSXNWaXNpYmxlIjp0cnVlLCJXaWR0aCI6MTguMCwiSGVpZ2h0IjoyMC4wLCJCb3JkZXJTdHlsZSI6eyIkaWQiOiIyNTYiLCJMaW5lQ29sb3IiOnsiJHJlZiI6IjY1In0sIkxpbmVXZWlnaHQiOjAuMCwiTGluZVR5cGUiOjAsIlBhcmVudFN0eWxlIjp7IiRyZWYiOiI2NCJ9fSwiUGFyZW50U3R5bGUiOnsiJHJlZiI6IjU5In19LCJUaXRsZVN0eWxlIjp7IiRpZCI6IjI1NyIsIkZvbnRTZXR0aW5ncyI6eyIkaWQiOiIyNTgiLCJGb250U2l6ZSI6MTEsIkZvbnROYW1lIjoiQXJpYWwiLCJJc0JvbGQiOnRydWUsIklzSXRhbGljIjpmYWxzZSwiSXNVbmRlcmxpbmVkIjpmYWxzZSwiUGFyZW50U3R5bGUiOnsiJHJlZiI6IjY4In19LCJBdXRvU2l6ZSI6MCwiRm9yZWdyb3VuZCI6eyIkcmVmIjoiNjkifSwiTWF4V2lkdGgiOjIwMC4w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I1OSIsIkxpbmVDb2xvciI6bnVsbCwiTGluZVdlaWdodCI6MC4wLCJMaW5lVHlwZSI6MCwiUGFyZW50U3R5bGUiOm51bGx9LCJQYXJlbnRTdHlsZSI6eyIkcmVmIjoiNjcifX0sIkRhdGVTdHlsZSI6eyIkaWQiOiIyNjAiLCJGb250U2V0dGluZ3MiOnsiJGlkIjoiMjYxIiwiRm9udFNpemUiOjEwLCJGb250TmFtZSI6IkFyaWFsIiwiSXNCb2xkIjpmYWxzZSwiSXNJdGFsaWMiOmZhbHNlLCJJc1VuZGVybGluZWQiOmZhbHNlLCJQYXJlbnRTdHlsZSI6eyIkcmVmIjoiNzUifX0sIkF1dG9TaXplIjowLCJGb3JlZ3JvdW5kIjp7IiRyZWYiOiI3NiJ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0cnVlLCJXaWR0aCI6MC4wLCJIZWlnaHQiOjAuMCwiQm9yZGVyU3R5bGUiOnsiJGlkIjoiMjYyIiwiTGluZUNvbG9yIjpudWxsLCJMaW5lV2VpZ2h0IjowLjAsIkxpbmVUeXBlIjowLCJQYXJlbnRTdHlsZSI6bnVsbH0sIlBhcmVudFN0eWxlIjp7IiRyZWYiOiI3NCJ9fSwiRGF0ZUZvcm1hdCI6eyIkaWQiOiIyNjMiLCJGb3JtYXRTdHJpbmciOiJNTU0gZCIsIlNlcGFyYXRvciI6Ii8iLCJVc2VJbnRlcm5hdGlvbmFsRGF0ZUZvcm1hdCI6ZmFsc2UsIkRhdGVJc1Zpc2libGUiOnRydWUsIlRpbWVJc1Zpc2libGUiOmZhbHNlLCJIb3VyRGlnaXRzIjowLCJBbVBtRGVzaWduYXRvciI6MCwiVHJpbTAwTWludXRlcyI6ZmFsc2UsIkxhc3RLbm93blZpc2liaWxpdHlTdGF0ZSI6bnVsbH0sIklzVmlzaWJsZSI6dHJ1ZSwiUGFyZW50U3R5bGUiOnsiJHJlZiI6IjUzIn19LCJJbmRleCI6NiwiUGVyY2VudGFnZUNvbXBsZXRlIjpudWxsLCJQb3NpdGlvbiI6eyJSYXRpbyI6MC4wLCJJc0N1c3RvbSI6ZmFsc2V9LCJEYXRlRm9ybWF0Ijp7IiRyZWYiOiIyNjMifSwiUmVsYXRlZFRhc2tJZCI6IjAwMDAwMDAwLTAwMDAtMDAwMC0wMDAwLTAwMDAwMDAwMDAwMCIsIklkIjoiYjZjNTk2MzUtYTc5OS00YTg1LThjNmEtMmIzMWYzMmI5ZWQxIiwiSW1wb3J0SWQiOm51bGwsIlRpdGxlIjoiRlkyNCIsIk5vdGUiOm51bGwsIkh5cGVybGluayI6eyIkaWQiOiIyNjQiLCJBZGRyZXNzIjoiIiwiU3ViQWRkcmVzcyI6IiJ9LCJJc0NoYW5nZWQiOmZhbHNlLCJJc05ldyI6ZmFsc2V9LHsiJGlkIjoiMjY1IiwiRGF0ZSI6IjIwMjMtMDctMDFUMjM6NTk6NTkuOTk5WiIsIlN0eWxlIjp7IiRpZCI6IjI2NiIsIlNoYXBlIjoxMCwiQ29ubmVjdG9yTWFyZ2luIjp7IiRyZWYiOiI1NCJ9LCJDb25uZWN0b3JTdHlsZSI6eyIkaWQiOiIyNjciLCJMaW5lQ29sb3IiOnsiJGlkIjoiMjY4IiwiJHR5cGUiOiJOTFJFLkNvbW1vbi5Eb20uU29saWRDb2xvckJydXNoLCBOTFJFLkNvbW1vbiIsIkNvbG9yIjp7IiRpZCI6IjI2OSIsIkEiOjI1NSwiUiI6MTI4LCJHIjoxODUsIkIiOjIyMn19LCJMaW5lV2VpZ2h0IjoxLjAsIkxpbmVUeXBlIjowLCJQYXJlbnRTdHlsZSI6eyIkcmVmIjoiNTUifX0sIklzQmVsb3dUaW1lYmFuZCI6dHJ1ZSwiUG9zaXRpb25PblRhc2siOjAsIkhpZGVEYXRlIjpmYWxzZSwiU2hhcGVTaXplIjoxLCJTcGFjaW5nIjoxLjAsIlBhZGRpbmciOnsiJHJlZiI6IjU4In0sIlNoYXBlU3R5bGUiOnsiJGlkIjoiMjcwIiwiTWFyZ2luIjp7IiRyZWYiOiI2MCJ9LCJQYWRkaW5nIjp7IiRyZWYiOiI2MSJ9LCJCYWNrZ3JvdW5kIjp7IiRpZCI6IjI3MSIsIkNvbG9yIjp7IiRpZCI6IjI3MiIsIkEiOjI1NSwiUiI6MCwiRyI6MTc2LCJCIjo4MH19LCJJc1Zpc2libGUiOnRydWUsIldpZHRoIjoxOC4wLCJIZWlnaHQiOjIwLjAsIkJvcmRlclN0eWxlIjp7IiRpZCI6IjI3MyIsIkxpbmVDb2xvciI6eyIkcmVmIjoiNjUifSwiTGluZVdlaWdodCI6MC4wLCJMaW5lVHlwZSI6MCwiUGFyZW50U3R5bGUiOnsiJHJlZiI6IjY0In19LCJQYXJlbnRTdHlsZSI6eyIkcmVmIjoiNTkifX0sIlRpdGxlU3R5bGUiOnsiJGlkIjoiMjc0IiwiRm9udFNldHRpbmdzIjp7IiRpZCI6IjI3NSIsIkZvbnRTaXplIjoxMSwiRm9udE5hbWUiOiJBcmlhbCIsIklzQm9sZCI6dHJ1ZSwiSXNJdGFsaWMiOmZhbHNlLCJJc1VuZGVybGluZWQiOmZhbHNlLCJQYXJlbnRTdHlsZSI6eyIkcmVmIjoiNjgifX0sIkF1dG9TaXplIjowLCJGb3JlZ3JvdW5kIjp7IiRyZWYiOiI2OSJ9LCJNYXhXaWR0aCI6MTUxLjI1MDUyNDkwMjM0Mzc2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I3NiIsIkxpbmVDb2xvciI6bnVsbCwiTGluZVdlaWdodCI6MC4wLCJMaW5lVHlwZSI6MCwiUGFyZW50U3R5bGUiOm51bGx9LCJQYXJlbnRTdHlsZSI6eyIkcmVmIjoiNjcifX0sIkRhdGVTdHlsZSI6eyIkaWQiOiIyNzciLCJGb250U2V0dGluZ3MiOnsiJGlkIjoiMjc4IiwiRm9udFNpemUiOjEwLCJGb250TmFtZSI6IkFyaWFsIiwiSXNCb2xkIjpmYWxzZSwiSXNJdGFsaWMiOmZhbHNlLCJJc1VuZGVybGluZWQiOmZhbHNlLCJQYXJlbnRTdHlsZSI6eyIkcmVmIjoiNzUifX0sIkF1dG9TaXplIjowLCJGb3JlZ3JvdW5kIjp7IiRyZWYiOiI3NiJ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0cnVlLCJXaWR0aCI6MC4wLCJIZWlnaHQiOjAuMCwiQm9yZGVyU3R5bGUiOnsiJGlkIjoiMjc5IiwiTGluZUNvbG9yIjpudWxsLCJMaW5lV2VpZ2h0IjowLjAsIkxpbmVUeXBlIjowLCJQYXJlbnRTdHlsZSI6bnVsbH0sIlBhcmVudFN0eWxlIjp7IiRyZWYiOiI3NCJ9fSwiRGF0ZUZvcm1hdCI6eyIkaWQiOiIyODAiLCJGb3JtYXRTdHJpbmciOiJNTU0gZCIsIlNlcGFyYXRvciI6Ii8iLCJVc2VJbnRlcm5hdGlvbmFsRGF0ZUZvcm1hdCI6ZmFsc2UsIkRhdGVJc1Zpc2libGUiOnRydWUsIlRpbWVJc1Zpc2libGUiOmZhbHNlLCJIb3VyRGlnaXRzIjowLCJBbVBtRGVzaWduYXRvciI6MCwiVHJpbTAwTWludXRlcyI6ZmFsc2UsIkxhc3RLbm93blZpc2liaWxpdHlTdGF0ZSI6bnVsbH0sIklzVmlzaWJsZSI6dHJ1ZSwiUGFyZW50U3R5bGUiOnsiJHJlZiI6IjUzIn19LCJJbmRleCI6NywiUGVyY2VudGFnZUNvbXBsZXRlIjpudWxsLCJQb3NpdGlvbiI6eyJSYXRpbyI6MC4xNzMwNDI0NDQyOTk3Njg1MywiSXNDdXN0b20iOnRydWV9LCJEYXRlRm9ybWF0Ijp7IiRyZWYiOiIyODAifSwiUmVsYXRlZFRhc2tJZCI6IjAwMDAwMDAwLTAwMDAtMDAwMC0wMDAwLTAwMDAwMDAwMDAwMCIsIklkIjoiZWI1MDNiMzItZGFkNy00YjA5LWFmNWUtMTFlMzdmZDNmZmQ1IiwiSW1wb3J0SWQiOm51bGwsIlRpdGxlIjoiMjAyMyBCaWVubmlhbCBCdWRnZXQgU2Vzc2lvbiB0YWtlcyBlZmZlY3QiLCJOb3RlIjoiZTF4eWRHWXhYR0Z1YzJsY1pHVm1aakI3WEdadmJuUjBZbXg3WEdZd0lGTmxaMjlsSUZWSk8zMTlEUXA3WEhCaGNtUjdYR1p6TWpFZ0RRcDdUbVYzSUVKcFpXNXVhV0ZzSUVKMVpHZGxkQ0IwWVd0bGN5QmxabVpsWTNSOURRcDlYSEJoY24wTkNuME5DZz09IiwiSHlwZXJsaW5rIjp7IiRpZCI6IjI4MSIsIkFkZHJlc3MiOiIiLCJTdWJBZGRyZXNzIjoiIn0sIklzQ2hhbmdlZCI6ZmFsc2UsIklzTmV3IjpmYWxzZX0seyIkaWQiOiIyODIiLCJEYXRlIjoiMjAyNC0wNy0wMVQyMzo1OTo1OS45OTlaIiwiU3R5bGUiOnsiJGlkIjoiMjgzIiwiU2hhcGUiOjEsIkNvbm5lY3Rvck1hcmdpbiI6eyIkcmVmIjoiNTQifSwiQ29ubmVjdG9yU3R5bGUiOnsiJGlkIjoiMjg0IiwiTGluZUNvbG9yIjp7IiRpZCI6IjI4NSIsIiR0eXBlIjoiTkxSRS5Db21tb24uRG9tLlNvbGlkQ29sb3JCcnVzaCwgTkxSRS5Db21tb24iLCJDb2xvciI6eyIkaWQiOiIyODYiLCJBIjoyNTUsIlIiOjEyOCwiRyI6MTg1LCJCIjoyMjJ9fSwiTGluZVdlaWdodCI6MS4wLCJMaW5lVHlwZSI6MCwiUGFyZW50U3R5bGUiOnsiJHJlZiI6IjU1In19LCJJc0JlbG93VGltZWJhbmQiOmZhbHNlLCJQb3NpdGlvbk9uVGFzayI6MCwiSGlkZURhdGUiOmZhbHNlLCJTaGFwZVNpemUiOjEsIlNwYWNpbmciOjEuMCwiUGFkZGluZyI6eyIkcmVmIjoiNTgifSwiU2hhcGVTdHlsZSI6eyIkaWQiOiIyODciLCJNYXJnaW4iOnsiJHJlZiI6IjYwIn0sIlBhZGRpbmciOnsiJHJlZiI6IjYxIn0sIkJhY2tncm91bmQiOnsiJGlkIjoiMjg4IiwiQ29sb3IiOnsiJGlkIjoiMjg5IiwiQSI6MjU1LCJSIjowLCJHIjoxMTIsIkIiOjE5Mn19LCJJc1Zpc2libGUiOnRydWUsIldpZHRoIjoxOC4wLCJIZWlnaHQiOjIwLjAsIkJvcmRlclN0eWxlIjp7IiRpZCI6IjI5MCIsIkxpbmVDb2xvciI6eyIkcmVmIjoiNjUifSwiTGluZVdlaWdodCI6MC4wLCJMaW5lVHlwZSI6MCwiUGFyZW50U3R5bGUiOnsiJHJlZiI6IjY0In19LCJQYXJlbnRTdHlsZSI6eyIkcmVmIjoiNTkifX0sIlRpdGxlU3R5bGUiOnsiJGlkIjoiMjkxIiwiRm9udFNldHRpbmdzIjp7IiRpZCI6IjI5MiIsIkZvbnRTaXplIjoxMSwiRm9udE5hbWUiOiJBcmlhbCIsIklzQm9sZCI6dHJ1ZSwiSXNJdGFsaWMiOmZhbHNlLCJJc1VuZGVybGluZWQiOmZhbHNlLCJQYXJlbnRTdHlsZSI6eyIkcmVmIjoiNjgifX0sIkF1dG9TaXplIjowLCJGb3JlZ3JvdW5kIjp7IiRyZWYiOiI2OSJ9LCJNYXhXaWR0aCI6MjAwLjAsIk1heEhlaWdodCI6IkluZmluaXR5IiwiU21hcnRGb3JlZ3JvdW5kSXNBY3RpdmUiOmZhbHNlLCJIb3Jpem9udGFsQWxpZ25tZW50IjoxLCJWZXJ0aWNhbEFsaWdubWVudCI6MCwiU21hcnRGb3JlZ3JvdW5kIjpudWxsLCJCYWNrZ3JvdW5kRmlsbFR5cGUiOjAsIk1hcmdpbiI6eyIkcmVmIjoiNzEifSwiUGFkZGluZyI6eyIkcmVmIjoiNzIifSwiQmFja2dyb3VuZCI6eyIkcmVmIjoiNzMifSwiSXNWaXNpYmxlIjp0cnVlLCJXaWR0aCI6MC4wLCJIZWlnaHQiOjAuMCwiQm9yZGVyU3R5bGUiOnsiJGlkIjoiMjkzIiwiTGluZUNvbG9yIjpudWxsLCJMaW5lV2VpZ2h0IjowLjAsIkxpbmVUeXBlIjowLCJQYXJlbnRTdHlsZSI6bnVsbH0sIlBhcmVudFN0eWxlIjp7IiRyZWYiOiI2NyJ9fSwiRGF0ZVN0eWxlIjp7IiRpZCI6IjI5NCIsIkZvbnRTZXR0aW5ncyI6eyIkaWQiOiIyOTUiLCJGb250U2l6ZSI6MTAsIkZvbnROYW1lIjoiQXJpYWwiLCJJc0JvbGQiOmZhbHNlLCJJc0l0YWxpYyI6ZmFsc2UsIklzVW5kZXJsaW5lZCI6ZmFsc2UsIlBhcmVudFN0eWxlIjp7IiRyZWYiOiI3NSJ9fSwiQXV0b1NpemUiOjAsIkZvcmVncm91bmQiOnsiJHJlZiI6Ijc2In0sIk1heFdpZHRoIjoyMDAuMCwiTWF4SGVpZ2h0IjoiSW5maW5pdHkiLCJTbWFydEZvcmVncm91bmRJc0FjdGl2ZSI6ZmFsc2UsIkhvcml6b250YWxBbGlnbm1lbnQiOjEsIlZlcnRpY2FsQWxpZ25tZW50IjowLCJTbWFydEZvcmVncm91bmQiOm51bGwsIkJhY2tncm91bmRGaWxsVHlwZSI6MCwiTWFyZ2luIjp7IiRyZWYiOiI3OCJ9LCJQYWRkaW5nIjp7IiRyZWYiOiI3OSJ9LCJCYWNrZ3JvdW5kIjp7IiRyZWYiOiI4MCJ9LCJJc1Zpc2libGUiOnRydWUsIldpZHRoIjowLjAsIkhlaWdodCI6MC4wLCJCb3JkZXJTdHlsZSI6eyIkaWQiOiIyOTYiLCJMaW5lQ29sb3IiOm51bGwsIkxpbmVXZWlnaHQiOjAuMCwiTGluZVR5cGUiOjAsIlBhcmVudFN0eWxlIjpudWxsfSwiUGFyZW50U3R5bGUiOnsiJHJlZiI6Ijc0In19LCJEYXRlRm9ybWF0Ijp7IiRpZCI6IjI5NyIsIkZvcm1hdFN0cmluZyI6Ik1NTSBkIiwiU2VwYXJhdG9yIjoiLyIsIlVzZUludGVybmF0aW9uYWxEYXRlRm9ybWF0IjpmYWxzZSwiRGF0ZUlzVmlzaWJsZSI6dHJ1ZSwiVGltZUlzVmlzaWJsZSI6ZmFsc2UsIkhvdXJEaWdpdHMiOjAsIkFtUG1EZXNpZ25hdG9yIjowLCJUcmltMDBNaW51dGVzIjpmYWxzZSwiTGFzdEtub3duVmlzaWJpbGl0eVN0YXRlIjpudWxsfSwiSXNWaXNpYmxlIjp0cnVlLCJQYXJlbnRTdHlsZSI6eyIkcmVmIjoiNTMifX0sIkluZGV4Ijo4LCJQZXJjZW50YWdlQ29tcGxldGUiOm51bGwsIlBvc2l0aW9uIjp7IlJhdGlvIjowLjAsIklzQ3VzdG9tIjpmYWxzZX0sIkRhdGVGb3JtYXQiOnsiJHJlZiI6IjI5NyJ9LCJSZWxhdGVkVGFza0lkIjoiMDAwMDAwMDAtMDAwMC0wMDAwLTAwMDAtMDAwMDAwMDAwMDAwIiwiSWQiOiIyYjRhOGYyZS00NDlmLTQ4MTctYjQ2Mi01YTI4ODU2NzE2NmUiLCJJbXBvcnRJZCI6bnVsbCwiVGl0bGUiOiJGWTI1IiwiTm90ZSI6bnVsbCwiSHlwZXJsaW5rIjp7IiRpZCI6IjI5OCIsIkFkZHJlc3MiOiIiLCJTdWJBZGRyZXNzIjoiIn0sIklzQ2hhbmdlZCI6ZmFsc2UsIklzTmV3IjpmYWxzZX1dLCJUYXNrcyI6W10sIlN3aW1sYW5lcyI6W10sIk1zUHJvamVjdEl0ZW1zVHJlZSI6eyIkaWQiOiIyOTkiLCJSb290Ijp7IkltcG9ydElkIjpudWxsLCJJc0ltcG9ydGVkIjpmYWxzZSwiQ2hpbGRyZW4iOltdfX0sIk1ldGFkYXRhIjp7IiRpZCI6IjMwMCJ9LCJTZXR0aW5ncyI6eyIkaWQiOiIzMDEiLCJJbXBhT3B0aW9ucyI6eyIkaWQiOiIzMDIiLCJMZWZ0VG9SaWdodCI6dHJ1ZSwiUGF5bG9hZE9wdGlvbnMiOjF9LCJVc2VDb21wcmVzc2lvbiI6ZmFsc2UsIkNvbXByZXNpb25QZXJjZW50YWdlIjo1MC4wLCJJbmFjdGl2ZUludGVydmFsV2lkdGhUaHJlc2hvbGQiOjMwLjAsIkluYWN0aXZlSW50ZXJ2YWxXaWR0aCI6MS4wLCJTcGxpdFRhc2tzIjpmYWxzZSwiVXNlQ2x1c3RlciI6ZmFsc2UsIkVwc2lsb24iOjUuMCwiTWluUG9pbnRzVG9Gb3JtQUNsdXN0ZXIiOjIsIkdlbmVyYXRlSW52aXNpYmxlU2hhcGVzIjpmYWxzZSwiU21hcnRUaW1lbGluZVRhc2tQZXJjZW50YWdlRml0IjpmYWxzZX0sIklzTmV3Ijp0cnVlLCJJbXBvcnRUeXBlIjo2LCJGaWxlUGF0aCI6bnVsbCwiVGltZUNvbmZpZ3VyYXRpb24iOnsiJGlkIjoiMzAzIiwiVXNlVGltZSI6ZmFsc2UsIldvcmtEYXlTdGFydCI6IjAwOjAwOjAwIiwiV29ya0RheUVuZCI6IjIzOjU5OjAwIn0sIkxhc3RVc2VkVGVtcGxhdGVJZCI6IjczNTViNjMzLWFjNjYtNDUyOC04YjRkLTI5OWZhZWRjOWVlOSJ9"/>
  <p:tag name="__MASTER" val="__part_0"/>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Lst>
</file>

<file path=ppt/tags/tag29.xml><?xml version="1.0" encoding="utf-8"?>
<p:tagLst xmlns:a="http://schemas.openxmlformats.org/drawingml/2006/main" xmlns:r="http://schemas.openxmlformats.org/officeDocument/2006/relationships" xmlns:p="http://schemas.openxmlformats.org/presentationml/2006/main">
  <p:tag name="OTLMARKERSHAPE" val="OTL"/>
</p:tagLst>
</file>

<file path=ppt/tags/tag30.xml><?xml version="1.0" encoding="utf-8"?>
<p:tagLst xmlns:a="http://schemas.openxmlformats.org/drawingml/2006/main" xmlns:r="http://schemas.openxmlformats.org/officeDocument/2006/relationships" xmlns:p="http://schemas.openxmlformats.org/presentationml/2006/main">
  <p:tag name="OTLMARKERSHAPE" val="OTL"/>
</p:tagLst>
</file>

<file path=ppt/tags/tag31.xml><?xml version="1.0" encoding="utf-8"?>
<p:tagLst xmlns:a="http://schemas.openxmlformats.org/drawingml/2006/main" xmlns:r="http://schemas.openxmlformats.org/officeDocument/2006/relationships" xmlns:p="http://schemas.openxmlformats.org/presentationml/2006/main">
  <p:tag name="OTLMARKERSHAPE" val="OTL"/>
</p:tagLst>
</file>

<file path=ppt/tags/tag32.xml><?xml version="1.0" encoding="utf-8"?>
<p:tagLst xmlns:a="http://schemas.openxmlformats.org/drawingml/2006/main" xmlns:r="http://schemas.openxmlformats.org/officeDocument/2006/relationships" xmlns:p="http://schemas.openxmlformats.org/presentationml/2006/main">
  <p:tag name="OTLMARKERSHAPE" val="OTL"/>
</p:tagLst>
</file>

<file path=ppt/tags/tag33.xml><?xml version="1.0" encoding="utf-8"?>
<p:tagLst xmlns:a="http://schemas.openxmlformats.org/drawingml/2006/main" xmlns:r="http://schemas.openxmlformats.org/officeDocument/2006/relationships" xmlns:p="http://schemas.openxmlformats.org/presentationml/2006/main">
  <p:tag name="OTLMARKERSHAPE" val="OTL"/>
</p:tagLst>
</file>

<file path=ppt/tags/tag34.xml><?xml version="1.0" encoding="utf-8"?>
<p:tagLst xmlns:a="http://schemas.openxmlformats.org/drawingml/2006/main" xmlns:r="http://schemas.openxmlformats.org/officeDocument/2006/relationships" xmlns:p="http://schemas.openxmlformats.org/presentationml/2006/main">
  <p:tag name="OTLMARKERSHAPE" val="OTL"/>
</p:tagLst>
</file>

<file path=ppt/tags/tag35.xml><?xml version="1.0" encoding="utf-8"?>
<p:tagLst xmlns:a="http://schemas.openxmlformats.org/drawingml/2006/main" xmlns:r="http://schemas.openxmlformats.org/officeDocument/2006/relationships" xmlns:p="http://schemas.openxmlformats.org/presentationml/2006/main">
  <p:tag name="OTLMARKERSHAPE" val="OTL"/>
</p:tagLst>
</file>

<file path=ppt/tags/tag36.xml><?xml version="1.0" encoding="utf-8"?>
<p:tagLst xmlns:a="http://schemas.openxmlformats.org/drawingml/2006/main" xmlns:r="http://schemas.openxmlformats.org/officeDocument/2006/relationships" xmlns:p="http://schemas.openxmlformats.org/presentationml/2006/main">
  <p:tag name="OTLMARKERSHAPE" val="OTL"/>
</p:tagLst>
</file>

<file path=ppt/tags/tag37.xml><?xml version="1.0" encoding="utf-8"?>
<p:tagLst xmlns:a="http://schemas.openxmlformats.org/drawingml/2006/main" xmlns:r="http://schemas.openxmlformats.org/officeDocument/2006/relationships" xmlns:p="http://schemas.openxmlformats.org/presentationml/2006/main">
  <p:tag name="OTLMARKERSHAPE" val="OTL"/>
</p:tagLst>
</file>

<file path=ppt/tags/tag38.xml><?xml version="1.0" encoding="utf-8"?>
<p:tagLst xmlns:a="http://schemas.openxmlformats.org/drawingml/2006/main" xmlns:r="http://schemas.openxmlformats.org/officeDocument/2006/relationships" xmlns:p="http://schemas.openxmlformats.org/presentationml/2006/main">
  <p:tag name="OTLMARKERSHAPE" val="OTL"/>
</p:tagLst>
</file>

<file path=ppt/tags/tag39.xml><?xml version="1.0" encoding="utf-8"?>
<p:tagLst xmlns:a="http://schemas.openxmlformats.org/drawingml/2006/main" xmlns:r="http://schemas.openxmlformats.org/officeDocument/2006/relationships" xmlns:p="http://schemas.openxmlformats.org/presentationml/2006/main">
  <p:tag name="OTLMARKERSHAPE" val="OTL"/>
</p:tagLst>
</file>

<file path=ppt/tags/tag40.xml><?xml version="1.0" encoding="utf-8"?>
<p:tagLst xmlns:a="http://schemas.openxmlformats.org/drawingml/2006/main" xmlns:r="http://schemas.openxmlformats.org/officeDocument/2006/relationships" xmlns:p="http://schemas.openxmlformats.org/presentationml/2006/main">
  <p:tag name="OTLMARKERSHAPE" val="OTL"/>
</p:tagLst>
</file>

<file path=ppt/tags/tag41.xml><?xml version="1.0" encoding="utf-8"?>
<p:tagLst xmlns:a="http://schemas.openxmlformats.org/drawingml/2006/main" xmlns:r="http://schemas.openxmlformats.org/officeDocument/2006/relationships" xmlns:p="http://schemas.openxmlformats.org/presentationml/2006/main">
  <p:tag name="OTLMARKERSHAPE" val="OTL"/>
</p:tagLst>
</file>

<file path=ppt/tags/tag42.xml><?xml version="1.0" encoding="utf-8"?>
<p:tagLst xmlns:a="http://schemas.openxmlformats.org/drawingml/2006/main" xmlns:r="http://schemas.openxmlformats.org/officeDocument/2006/relationships" xmlns:p="http://schemas.openxmlformats.org/presentationml/2006/main">
  <p:tag name="OTLMARKERSHAPE" val="OTL"/>
</p:tagLst>
</file>

<file path=ppt/tags/tag43.xml><?xml version="1.0" encoding="utf-8"?>
<p:tagLst xmlns:a="http://schemas.openxmlformats.org/drawingml/2006/main" xmlns:r="http://schemas.openxmlformats.org/officeDocument/2006/relationships" xmlns:p="http://schemas.openxmlformats.org/presentationml/2006/main">
  <p:tag name="OTLMARKERSHAPE" val="OTL"/>
</p:tagLst>
</file>

<file path=ppt/tags/tag44.xml><?xml version="1.0" encoding="utf-8"?>
<p:tagLst xmlns:a="http://schemas.openxmlformats.org/drawingml/2006/main" xmlns:r="http://schemas.openxmlformats.org/officeDocument/2006/relationships" xmlns:p="http://schemas.openxmlformats.org/presentationml/2006/main">
  <p:tag name="OTLMARKERSHAPE" val="OTL"/>
</p:tagLst>
</file>

<file path=ppt/tags/tag45.xml><?xml version="1.0" encoding="utf-8"?>
<p:tagLst xmlns:a="http://schemas.openxmlformats.org/drawingml/2006/main" xmlns:r="http://schemas.openxmlformats.org/officeDocument/2006/relationships" xmlns:p="http://schemas.openxmlformats.org/presentationml/2006/main">
  <p:tag name="OTLMARKERSHAPE" val="OTL"/>
</p:tagLst>
</file>

<file path=ppt/tags/tag46.xml><?xml version="1.0" encoding="utf-8"?>
<p:tagLst xmlns:a="http://schemas.openxmlformats.org/drawingml/2006/main" xmlns:r="http://schemas.openxmlformats.org/officeDocument/2006/relationships" xmlns:p="http://schemas.openxmlformats.org/presentationml/2006/main">
  <p:tag name="OTLMARKERSHAPE" val="OTL"/>
</p:tagLst>
</file>

<file path=ppt/tags/tag47.xml><?xml version="1.0" encoding="utf-8"?>
<p:tagLst xmlns:a="http://schemas.openxmlformats.org/drawingml/2006/main" xmlns:r="http://schemas.openxmlformats.org/officeDocument/2006/relationships" xmlns:p="http://schemas.openxmlformats.org/presentationml/2006/main">
  <p:tag name="OTLMARKERSHAPE" val="OTL"/>
</p:tagLst>
</file>

<file path=ppt/tags/tag48.xml><?xml version="1.0" encoding="utf-8"?>
<p:tagLst xmlns:a="http://schemas.openxmlformats.org/drawingml/2006/main" xmlns:r="http://schemas.openxmlformats.org/officeDocument/2006/relationships" xmlns:p="http://schemas.openxmlformats.org/presentationml/2006/main">
  <p:tag name="OTLMARKERSHAPE" val="OTL"/>
</p:tagLst>
</file>

<file path=ppt/tags/tag49.xml><?xml version="1.0" encoding="utf-8"?>
<p:tagLst xmlns:a="http://schemas.openxmlformats.org/drawingml/2006/main" xmlns:r="http://schemas.openxmlformats.org/officeDocument/2006/relationships" xmlns:p="http://schemas.openxmlformats.org/presentationml/2006/main">
  <p:tag name="OTLMARKERSHAPE" val="OTL"/>
</p:tagLst>
</file>

<file path=ppt/tags/tag50.xml><?xml version="1.0" encoding="utf-8"?>
<p:tagLst xmlns:a="http://schemas.openxmlformats.org/drawingml/2006/main" xmlns:r="http://schemas.openxmlformats.org/officeDocument/2006/relationships" xmlns:p="http://schemas.openxmlformats.org/presentationml/2006/main">
  <p:tag name="OTLMARKERSHAPE" val="OTL"/>
</p:tagLst>
</file>

<file path=ppt/tags/tag51.xml><?xml version="1.0" encoding="utf-8"?>
<p:tagLst xmlns:a="http://schemas.openxmlformats.org/drawingml/2006/main" xmlns:r="http://schemas.openxmlformats.org/officeDocument/2006/relationships" xmlns:p="http://schemas.openxmlformats.org/presentationml/2006/main">
  <p:tag name="OTLMARKERSHAPE" val="OTL"/>
</p:tagLst>
</file>

<file path=ppt/tags/tag52.xml><?xml version="1.0" encoding="utf-8"?>
<p:tagLst xmlns:a="http://schemas.openxmlformats.org/drawingml/2006/main" xmlns:r="http://schemas.openxmlformats.org/officeDocument/2006/relationships" xmlns:p="http://schemas.openxmlformats.org/presentationml/2006/main">
  <p:tag name="OTLMARKERSHAPE" val="OTL"/>
</p:tagLst>
</file>

<file path=ppt/tags/tag53.xml><?xml version="1.0" encoding="utf-8"?>
<p:tagLst xmlns:a="http://schemas.openxmlformats.org/drawingml/2006/main" xmlns:r="http://schemas.openxmlformats.org/officeDocument/2006/relationships" xmlns:p="http://schemas.openxmlformats.org/presentationml/2006/main">
  <p:tag name="OTLMARKERSHAPE" val="OTL"/>
</p:tagLst>
</file>

<file path=ppt/tags/tag54.xml><?xml version="1.0" encoding="utf-8"?>
<p:tagLst xmlns:a="http://schemas.openxmlformats.org/drawingml/2006/main" xmlns:r="http://schemas.openxmlformats.org/officeDocument/2006/relationships" xmlns:p="http://schemas.openxmlformats.org/presentationml/2006/main">
  <p:tag name="OTLMARKERSHAPE" val="OTL"/>
</p:tagLst>
</file>

<file path=ppt/tags/tag55.xml><?xml version="1.0" encoding="utf-8"?>
<p:tagLst xmlns:a="http://schemas.openxmlformats.org/drawingml/2006/main" xmlns:r="http://schemas.openxmlformats.org/officeDocument/2006/relationships" xmlns:p="http://schemas.openxmlformats.org/presentationml/2006/main">
  <p:tag name="OTLMARKERSHAPE" val="OTL"/>
</p:tagLst>
</file>

<file path=ppt/tags/tag56.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B3AEF36CEE454993F4090D16C2C083" ma:contentTypeVersion="12" ma:contentTypeDescription="Create a new document." ma:contentTypeScope="" ma:versionID="cb572a79023d69dc6fc342e4b57014c7">
  <xsd:schema xmlns:xsd="http://www.w3.org/2001/XMLSchema" xmlns:xs="http://www.w3.org/2001/XMLSchema" xmlns:p="http://schemas.microsoft.com/office/2006/metadata/properties" xmlns:ns3="1ab2a231-b5ef-4bf0-b5d9-55c70804ebc5" xmlns:ns4="cc51cced-bda5-4f51-857e-3e32663118c0" targetNamespace="http://schemas.microsoft.com/office/2006/metadata/properties" ma:root="true" ma:fieldsID="e3d02ca817c1b4a4aa3659053e1b24ad" ns3:_="" ns4:_="">
    <xsd:import namespace="1ab2a231-b5ef-4bf0-b5d9-55c70804ebc5"/>
    <xsd:import namespace="cc51cced-bda5-4f51-857e-3e32663118c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2a231-b5ef-4bf0-b5d9-55c70804ebc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51cced-bda5-4f51-857e-3e32663118c0"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1DB16B9-46D6-411A-91E9-5A6DBC2DCA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2a231-b5ef-4bf0-b5d9-55c70804ebc5"/>
    <ds:schemaRef ds:uri="cc51cced-bda5-4f51-857e-3e32663118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44F72D-4877-43D3-BA02-76E3AE3BAB8B}">
  <ds:schemaRefs>
    <ds:schemaRef ds:uri="http://schemas.microsoft.com/sharepoint/v3/contenttype/forms"/>
  </ds:schemaRefs>
</ds:datastoreItem>
</file>

<file path=customXml/itemProps3.xml><?xml version="1.0" encoding="utf-8"?>
<ds:datastoreItem xmlns:ds="http://schemas.openxmlformats.org/officeDocument/2006/customXml" ds:itemID="{5161A0C0-4496-4CC5-A4B9-619A95289486}">
  <ds:schemaRefs>
    <ds:schemaRef ds:uri="http://purl.org/dc/elements/1.1/"/>
    <ds:schemaRef ds:uri="http://schemas.openxmlformats.org/package/2006/metadata/core-properties"/>
    <ds:schemaRef ds:uri="1ab2a231-b5ef-4bf0-b5d9-55c70804ebc5"/>
    <ds:schemaRef ds:uri="http://purl.org/dc/dcmitype/"/>
    <ds:schemaRef ds:uri="http://schemas.microsoft.com/office/infopath/2007/PartnerControls"/>
    <ds:schemaRef ds:uri="http://purl.org/dc/terms/"/>
    <ds:schemaRef ds:uri="http://schemas.microsoft.com/office/2006/metadata/properties"/>
    <ds:schemaRef ds:uri="http://schemas.microsoft.com/office/2006/documentManagement/types"/>
    <ds:schemaRef ds:uri="cc51cced-bda5-4f51-857e-3e32663118c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Facet</Template>
  <TotalTime>63005</TotalTime>
  <Words>1906</Words>
  <Application>Microsoft Office PowerPoint</Application>
  <PresentationFormat>On-screen Show (4:3)</PresentationFormat>
  <Paragraphs>510</Paragraphs>
  <Slides>58</Slides>
  <Notes>26</Notes>
  <HiddenSlides>0</HiddenSlides>
  <MMClips>0</MMClips>
  <ScaleCrop>false</ScaleCrop>
  <HeadingPairs>
    <vt:vector size="8" baseType="variant">
      <vt:variant>
        <vt:lpstr>Fonts Used</vt:lpstr>
      </vt:variant>
      <vt:variant>
        <vt:i4>20</vt:i4>
      </vt:variant>
      <vt:variant>
        <vt:lpstr>Theme</vt:lpstr>
      </vt:variant>
      <vt:variant>
        <vt:i4>5</vt:i4>
      </vt:variant>
      <vt:variant>
        <vt:lpstr>Embedded OLE Servers</vt:lpstr>
      </vt:variant>
      <vt:variant>
        <vt:i4>1</vt:i4>
      </vt:variant>
      <vt:variant>
        <vt:lpstr>Slide Titles</vt:lpstr>
      </vt:variant>
      <vt:variant>
        <vt:i4>58</vt:i4>
      </vt:variant>
    </vt:vector>
  </HeadingPairs>
  <TitlesOfParts>
    <vt:vector size="84" baseType="lpstr">
      <vt:lpstr>Adobe Heiti Std R</vt:lpstr>
      <vt:lpstr>Arial</vt:lpstr>
      <vt:lpstr>Arial Black</vt:lpstr>
      <vt:lpstr>Arial Unicode MS</vt:lpstr>
      <vt:lpstr>AvantGarde</vt:lpstr>
      <vt:lpstr>Calibri</vt:lpstr>
      <vt:lpstr>Calibri Light</vt:lpstr>
      <vt:lpstr>Helvetica</vt:lpstr>
      <vt:lpstr>Helvetica Light</vt:lpstr>
      <vt:lpstr>Impact</vt:lpstr>
      <vt:lpstr>Lucida Sans</vt:lpstr>
      <vt:lpstr>Microsoft Sans Serif</vt:lpstr>
      <vt:lpstr>Monotype Sorts</vt:lpstr>
      <vt:lpstr>Rockwell Extra Bold</vt:lpstr>
      <vt:lpstr>Swis721 BlkCn BT</vt:lpstr>
      <vt:lpstr>Swis721 Th BT</vt:lpstr>
      <vt:lpstr>Tahoma</vt:lpstr>
      <vt:lpstr>Times New Roman</vt:lpstr>
      <vt:lpstr>Tw Cen MT</vt:lpstr>
      <vt:lpstr>Wingdings</vt:lpstr>
      <vt:lpstr>1_Office Theme</vt:lpstr>
      <vt:lpstr>3_Office Theme</vt:lpstr>
      <vt:lpstr>Droplet</vt:lpstr>
      <vt:lpstr>4_Office Theme</vt:lpstr>
      <vt:lpstr>Office Theme</vt:lpstr>
      <vt:lpstr>Slide</vt:lpstr>
      <vt:lpstr>PowerPoint Presentation</vt:lpstr>
      <vt:lpstr>THE FIVE THINGS YOU NEED TO KNOW ABOUT EVERY PUBLIC BUDGET:</vt:lpstr>
      <vt:lpstr>FIRST:</vt:lpstr>
      <vt:lpstr>DLGF’s State Budget Forms for 2020</vt:lpstr>
      <vt:lpstr>“Advertised” and “Actual”</vt:lpstr>
      <vt:lpstr>PowerPoint Presentation</vt:lpstr>
      <vt:lpstr>Note – Our Primary FUNDS STRUCTURE</vt:lpstr>
      <vt:lpstr>PowerPoint Presentation</vt:lpstr>
      <vt:lpstr>         2021 BUDGET: EXPENDITURES How much will we spend and on what will we spend it?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2021  BUDGET:  REVENUES  How much revenue will we have? What are the sources of our revenues? </vt:lpstr>
      <vt:lpstr>A Brief Tour of Revenues</vt:lpstr>
      <vt:lpstr>The REVENUE 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2021 BUDGET:   CASH FLOWS AND    CASH BALANCES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Assessed Valuation Mix Matters!</vt:lpstr>
      <vt:lpstr>ZCS Property Tax Cap Losses Per DLGF Property Tax Cap Reports</vt:lpstr>
      <vt:lpstr>The Elephant</vt:lpstr>
      <vt:lpstr>ZCS Financial Issues</vt:lpstr>
      <vt:lpstr>Two Types of Answers</vt:lpstr>
      <vt:lpstr> Possibly A VERY Rainy Day </vt:lpstr>
      <vt:lpstr>Five-Year Fiscal Plan   </vt:lpstr>
      <vt:lpstr>Financial Solution Possibilities:</vt:lpstr>
      <vt:lpstr>INCREASE REVENUES (Approx $1 Million)</vt:lpstr>
      <vt:lpstr>PowerPoint Presentation</vt:lpstr>
      <vt:lpstr> For a HURRICANE Rainy Day </vt:lpstr>
      <vt:lpstr>POSSIBLE SPENDING CUTS</vt:lpstr>
      <vt:lpstr>2021 BUDGET PRESENTATION SUMMARY: The five questions about the proposed budget:</vt:lpstr>
      <vt:lpstr>2021 BUDGET PRESENTATION SUMMARY: The five questions about the proposed budget:</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Class Size</dc:title>
  <dc:creator>Mike Shafer</dc:creator>
  <cp:lastModifiedBy>Mike Shafer</cp:lastModifiedBy>
  <cp:revision>1148</cp:revision>
  <cp:lastPrinted>2020-10-01T18:28:24Z</cp:lastPrinted>
  <dcterms:created xsi:type="dcterms:W3CDTF">2012-10-16T19:43:29Z</dcterms:created>
  <dcterms:modified xsi:type="dcterms:W3CDTF">2020-10-05T18:10:08Z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0x0101003BB3AEF36CEE454993F4090D16C2C083</vt:lpwstr>
  </property>
</Properties>
</file>