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22" r:id="rId4"/>
  </p:sldMasterIdLst>
  <p:notesMasterIdLst>
    <p:notesMasterId r:id="rId34"/>
  </p:notesMasterIdLst>
  <p:handoutMasterIdLst>
    <p:handoutMasterId r:id="rId35"/>
  </p:handoutMasterIdLst>
  <p:sldIdLst>
    <p:sldId id="1369" r:id="rId5"/>
    <p:sldId id="1363" r:id="rId6"/>
    <p:sldId id="1361" r:id="rId7"/>
    <p:sldId id="1228" r:id="rId8"/>
    <p:sldId id="1360" r:id="rId9"/>
    <p:sldId id="1227" r:id="rId10"/>
    <p:sldId id="1320" r:id="rId11"/>
    <p:sldId id="1339" r:id="rId12"/>
    <p:sldId id="1325" r:id="rId13"/>
    <p:sldId id="1327" r:id="rId14"/>
    <p:sldId id="1332" r:id="rId15"/>
    <p:sldId id="1232" r:id="rId16"/>
    <p:sldId id="1301" r:id="rId17"/>
    <p:sldId id="1233" r:id="rId18"/>
    <p:sldId id="1276" r:id="rId19"/>
    <p:sldId id="1343" r:id="rId20"/>
    <p:sldId id="1254" r:id="rId21"/>
    <p:sldId id="1257" r:id="rId22"/>
    <p:sldId id="1271" r:id="rId23"/>
    <p:sldId id="1367" r:id="rId24"/>
    <p:sldId id="1280" r:id="rId25"/>
    <p:sldId id="1338" r:id="rId26"/>
    <p:sldId id="1368" r:id="rId27"/>
    <p:sldId id="1275" r:id="rId28"/>
    <p:sldId id="1358" r:id="rId29"/>
    <p:sldId id="1304" r:id="rId30"/>
    <p:sldId id="1364" r:id="rId31"/>
    <p:sldId id="1366" r:id="rId32"/>
    <p:sldId id="1225" r:id="rId33"/>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et Dunmyer" initials="JD" lastIdx="7" clrIdx="0">
    <p:extLst>
      <p:ext uri="{19B8F6BF-5375-455C-9EA6-DF929625EA0E}">
        <p15:presenceInfo xmlns:p15="http://schemas.microsoft.com/office/powerpoint/2012/main" userId="S-1-5-21-2025429265-343818398-1801674531-21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9474"/>
    <a:srgbClr val="266C55"/>
    <a:srgbClr val="005392"/>
    <a:srgbClr val="FFE1FF"/>
    <a:srgbClr val="C82279"/>
    <a:srgbClr val="B71F6F"/>
    <a:srgbClr val="004376"/>
    <a:srgbClr val="F1A374"/>
    <a:srgbClr val="FFA74F"/>
    <a:srgbClr val="FF94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8085" autoAdjust="0"/>
    <p:restoredTop sz="86391" autoAdjust="0"/>
  </p:normalViewPr>
  <p:slideViewPr>
    <p:cSldViewPr>
      <p:cViewPr varScale="1">
        <p:scale>
          <a:sx n="98" d="100"/>
          <a:sy n="98" d="100"/>
        </p:scale>
        <p:origin x="1764" y="954"/>
      </p:cViewPr>
      <p:guideLst>
        <p:guide orient="horz" pos="2160"/>
        <p:guide pos="2880"/>
      </p:guideLst>
    </p:cSldViewPr>
  </p:slideViewPr>
  <p:outlineViewPr>
    <p:cViewPr>
      <p:scale>
        <a:sx n="33" d="100"/>
        <a:sy n="33" d="100"/>
      </p:scale>
      <p:origin x="0" y="-157542"/>
    </p:cViewPr>
  </p:outlineViewPr>
  <p:notesTextViewPr>
    <p:cViewPr>
      <p:scale>
        <a:sx n="3" d="2"/>
        <a:sy n="3" d="2"/>
      </p:scale>
      <p:origin x="0" y="0"/>
    </p:cViewPr>
  </p:notesTextViewPr>
  <p:sorterViewPr>
    <p:cViewPr varScale="1">
      <p:scale>
        <a:sx n="1" d="1"/>
        <a:sy n="1" d="1"/>
      </p:scale>
      <p:origin x="0" y="-3690"/>
    </p:cViewPr>
  </p:sorterViewPr>
  <p:notesViewPr>
    <p:cSldViewPr>
      <p:cViewPr>
        <p:scale>
          <a:sx n="100" d="100"/>
          <a:sy n="100" d="100"/>
        </p:scale>
        <p:origin x="-1884" y="84"/>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The%20XL%20Files\Budget\2015%20Budget\Addl%20Charts%20for%20PPT\Debt%20Curve%20Change%20Charts.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60"/>
      <c:rotY val="360"/>
      <c:rAngAx val="0"/>
      <c:perspective val="0"/>
    </c:view3D>
    <c:floor>
      <c:thickness val="0"/>
    </c:floor>
    <c:sideWall>
      <c:thickness val="0"/>
    </c:sideWall>
    <c:backWall>
      <c:thickness val="0"/>
    </c:backWall>
    <c:plotArea>
      <c:layout>
        <c:manualLayout>
          <c:layoutTarget val="inner"/>
          <c:xMode val="edge"/>
          <c:yMode val="edge"/>
          <c:x val="3.4211573874090462E-2"/>
          <c:y val="0.11168926800816564"/>
          <c:w val="0.81646790821513548"/>
          <c:h val="0.86405124318677429"/>
        </c:manualLayout>
      </c:layout>
      <c:pie3DChart>
        <c:varyColors val="1"/>
        <c:dLbls>
          <c:dLblPos val="bestFit"/>
          <c:showLegendKey val="0"/>
          <c:showVal val="0"/>
          <c:showCatName val="0"/>
          <c:showSerName val="0"/>
          <c:showPercent val="1"/>
          <c:showBubbleSize val="0"/>
          <c:showLeaderLines val="0"/>
        </c:dLbls>
      </c:pie3DChart>
      <c:spPr>
        <a:solidFill>
          <a:srgbClr val="FFFFFF"/>
        </a:solidFill>
        <a:ln w="25400">
          <a:noFill/>
        </a:ln>
      </c:spPr>
    </c:plotArea>
    <c:legend>
      <c:legendPos val="r"/>
      <c:layout>
        <c:manualLayout>
          <c:xMode val="edge"/>
          <c:yMode val="edge"/>
          <c:x val="0.75911943859403808"/>
          <c:y val="0.15849044970520612"/>
          <c:w val="0.23200153809852567"/>
          <c:h val="0.65824476671248067"/>
        </c:manualLayout>
      </c:layout>
      <c:overlay val="0"/>
      <c:spPr>
        <a:solidFill>
          <a:srgbClr val="FFFFFF"/>
        </a:solidFill>
        <a:ln w="3175">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legend>
    <c:plotVisOnly val="1"/>
    <c:dispBlanksAs val="zero"/>
    <c:showDLblsOverMax val="0"/>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0"/>
      <c:hPercent val="100"/>
      <c:rotY val="0"/>
      <c:depthPercent val="100"/>
      <c:rAngAx val="0"/>
      <c:perspective val="10"/>
    </c:view3D>
    <c:floor>
      <c:thickness val="0"/>
      <c:spPr>
        <a:solidFill>
          <a:srgbClr val="C0C0C0"/>
        </a:solidFill>
        <a:ln w="3175">
          <a:solidFill>
            <a:srgbClr val="000000"/>
          </a:solidFill>
          <a:prstDash val="solid"/>
        </a:ln>
      </c:spPr>
    </c:floor>
    <c:sideWall>
      <c:thickness val="0"/>
      <c:spPr>
        <a:noFill/>
        <a:ln w="25400">
          <a:noFill/>
        </a:ln>
      </c:spPr>
    </c:sideWall>
    <c:backWall>
      <c:thickness val="0"/>
      <c:spPr>
        <a:noFill/>
        <a:ln w="25400">
          <a:noFill/>
        </a:ln>
      </c:spPr>
    </c:backWall>
    <c:plotArea>
      <c:layout>
        <c:manualLayout>
          <c:layoutTarget val="inner"/>
          <c:xMode val="edge"/>
          <c:yMode val="edge"/>
          <c:x val="0.13318534961154269"/>
          <c:y val="7.5040783034257763E-2"/>
          <c:w val="0.86681465038845973"/>
          <c:h val="0.82544861337683773"/>
        </c:manualLayout>
      </c:layout>
      <c:line3DChart>
        <c:grouping val="standard"/>
        <c:varyColors val="0"/>
        <c:dLbls>
          <c:showLegendKey val="0"/>
          <c:showVal val="0"/>
          <c:showCatName val="0"/>
          <c:showSerName val="0"/>
          <c:showPercent val="0"/>
          <c:showBubbleSize val="0"/>
        </c:dLbls>
        <c:axId val="189149728"/>
        <c:axId val="189150120"/>
        <c:axId val="189660208"/>
      </c:line3DChart>
      <c:catAx>
        <c:axId val="189149728"/>
        <c:scaling>
          <c:orientation val="minMax"/>
        </c:scaling>
        <c:delete val="1"/>
        <c:axPos val="b"/>
        <c:numFmt formatCode="General" sourceLinked="1"/>
        <c:majorTickMark val="out"/>
        <c:minorTickMark val="none"/>
        <c:tickLblPos val="low"/>
        <c:crossAx val="189150120"/>
        <c:crosses val="autoZero"/>
        <c:auto val="1"/>
        <c:lblAlgn val="ctr"/>
        <c:lblOffset val="100"/>
        <c:tickLblSkip val="1"/>
        <c:tickMarkSkip val="1"/>
        <c:noMultiLvlLbl val="1"/>
      </c:catAx>
      <c:valAx>
        <c:axId val="189150120"/>
        <c:scaling>
          <c:orientation val="minMax"/>
          <c:max val="25000000"/>
          <c:min val="0"/>
        </c:scaling>
        <c:delete val="1"/>
        <c:axPos val="l"/>
        <c:numFmt formatCode="_(&quot;$&quot;* #,##0.00_);_(&quot;$&quot;* \(#,##0.00\);_(&quot;$&quot;* &quot;-&quot;??_);_(@_)" sourceLinked="1"/>
        <c:majorTickMark val="out"/>
        <c:minorTickMark val="none"/>
        <c:tickLblPos val="nextTo"/>
        <c:crossAx val="189149728"/>
        <c:crosses val="autoZero"/>
        <c:crossBetween val="between"/>
      </c:valAx>
      <c:serAx>
        <c:axId val="189660208"/>
        <c:scaling>
          <c:orientation val="minMax"/>
        </c:scaling>
        <c:delete val="1"/>
        <c:axPos val="b"/>
        <c:majorTickMark val="out"/>
        <c:minorTickMark val="none"/>
        <c:tickLblPos val="none"/>
        <c:crossAx val="189150120"/>
        <c:crosses val="autoZero"/>
      </c:serAx>
      <c:spPr>
        <a:noFill/>
        <a:ln w="25400">
          <a:noFill/>
        </a:ln>
      </c:spPr>
    </c:plotArea>
    <c:plotVisOnly val="1"/>
    <c:dispBlanksAs val="gap"/>
    <c:showDLblsOverMax val="0"/>
  </c:chart>
  <c:spPr>
    <a:noFill/>
    <a:ln w="9525">
      <a:noFill/>
    </a:ln>
  </c:spPr>
  <c:txPr>
    <a:bodyPr/>
    <a:lstStyle/>
    <a:p>
      <a:pPr>
        <a:defRPr sz="11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diagrams/_rels/data2.xml.rels><?xml version="1.0" encoding="UTF-8" standalone="yes"?>
<Relationships xmlns="http://schemas.openxmlformats.org/package/2006/relationships"><Relationship Id="rId1" Type="http://schemas.openxmlformats.org/officeDocument/2006/relationships/image" Target="../media/image10.jpg"/></Relationships>
</file>

<file path=ppt/diagrams/_rels/drawing2.xml.rels><?xml version="1.0" encoding="UTF-8" standalone="yes"?>
<Relationships xmlns="http://schemas.openxmlformats.org/package/2006/relationships"><Relationship Id="rId1" Type="http://schemas.openxmlformats.org/officeDocument/2006/relationships/image" Target="../media/image10.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95651A-72CC-4255-81D4-9A9B2CD42D2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EB9E9E-1731-4BBD-9994-B36509EA1129}">
      <dgm:prSet phldrT="[Text]"/>
      <dgm:spPr>
        <a:solidFill>
          <a:srgbClr val="C00000"/>
        </a:solidFill>
      </dgm:spPr>
      <dgm:t>
        <a:bodyPr/>
        <a:lstStyle/>
        <a:p>
          <a:r>
            <a:rPr lang="en-US" dirty="0"/>
            <a:t>Shared by Education Fund and Operations Fund</a:t>
          </a:r>
        </a:p>
      </dgm:t>
    </dgm:pt>
    <dgm:pt modelId="{DC9DE379-899E-44BD-9058-84D26BDDFAB4}" type="parTrans" cxnId="{32B7213F-A446-4B72-9842-D0423E2ACC6D}">
      <dgm:prSet/>
      <dgm:spPr/>
      <dgm:t>
        <a:bodyPr/>
        <a:lstStyle/>
        <a:p>
          <a:endParaRPr lang="en-US"/>
        </a:p>
      </dgm:t>
    </dgm:pt>
    <dgm:pt modelId="{5061552A-41F7-47D3-8932-96F7598B36C1}" type="sibTrans" cxnId="{32B7213F-A446-4B72-9842-D0423E2ACC6D}">
      <dgm:prSet/>
      <dgm:spPr/>
      <dgm:t>
        <a:bodyPr/>
        <a:lstStyle/>
        <a:p>
          <a:endParaRPr lang="en-US"/>
        </a:p>
      </dgm:t>
    </dgm:pt>
    <dgm:pt modelId="{15996323-5AA2-4C5C-9CC5-64C4528AF97F}" type="pres">
      <dgm:prSet presAssocID="{1895651A-72CC-4255-81D4-9A9B2CD42D22}" presName="diagram" presStyleCnt="0">
        <dgm:presLayoutVars>
          <dgm:dir/>
          <dgm:resizeHandles val="exact"/>
        </dgm:presLayoutVars>
      </dgm:prSet>
      <dgm:spPr/>
    </dgm:pt>
    <dgm:pt modelId="{A56422BD-8566-4166-B1FE-90BE1A50382B}" type="pres">
      <dgm:prSet presAssocID="{62EB9E9E-1731-4BBD-9994-B36509EA1129}" presName="node" presStyleLbl="node1" presStyleIdx="0" presStyleCnt="1" custScaleX="81139" custScaleY="65815" custLinFactNeighborX="-48702" custLinFactNeighborY="-31538">
        <dgm:presLayoutVars>
          <dgm:bulletEnabled val="1"/>
        </dgm:presLayoutVars>
      </dgm:prSet>
      <dgm:spPr/>
    </dgm:pt>
  </dgm:ptLst>
  <dgm:cxnLst>
    <dgm:cxn modelId="{32B7213F-A446-4B72-9842-D0423E2ACC6D}" srcId="{1895651A-72CC-4255-81D4-9A9B2CD42D22}" destId="{62EB9E9E-1731-4BBD-9994-B36509EA1129}" srcOrd="0" destOrd="0" parTransId="{DC9DE379-899E-44BD-9058-84D26BDDFAB4}" sibTransId="{5061552A-41F7-47D3-8932-96F7598B36C1}"/>
    <dgm:cxn modelId="{E1DF5572-54F5-4FCB-B49B-53B10B79B8F3}" type="presOf" srcId="{1895651A-72CC-4255-81D4-9A9B2CD42D22}" destId="{15996323-5AA2-4C5C-9CC5-64C4528AF97F}" srcOrd="0" destOrd="0" presId="urn:microsoft.com/office/officeart/2005/8/layout/default"/>
    <dgm:cxn modelId="{62DC669A-CBF4-4704-B8CF-D6719086A60C}" type="presOf" srcId="{62EB9E9E-1731-4BBD-9994-B36509EA1129}" destId="{A56422BD-8566-4166-B1FE-90BE1A50382B}" srcOrd="0" destOrd="0" presId="urn:microsoft.com/office/officeart/2005/8/layout/default"/>
    <dgm:cxn modelId="{D2DF72E4-4739-4E3A-B0D4-E4860D3EB93E}" type="presParOf" srcId="{15996323-5AA2-4C5C-9CC5-64C4528AF97F}" destId="{A56422BD-8566-4166-B1FE-90BE1A50382B}"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A5A143-374D-4DA5-80AD-FD25F9E0043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3484216-41A0-4094-AFF3-39CE2FF322AA}">
      <dgm:prSet phldrT="[Text]"/>
      <dgm:spPr/>
      <dgm:t>
        <a:bodyPr/>
        <a:lstStyle/>
        <a:p>
          <a:r>
            <a:rPr lang="en-US" dirty="0"/>
            <a:t>Operations Fund</a:t>
          </a:r>
        </a:p>
      </dgm:t>
    </dgm:pt>
    <dgm:pt modelId="{1CEFB93A-F980-493F-9F58-281BF4CAB1FB}" type="parTrans" cxnId="{0DD90222-DC8E-4EB0-BBB2-604E066262AA}">
      <dgm:prSet/>
      <dgm:spPr/>
      <dgm:t>
        <a:bodyPr/>
        <a:lstStyle/>
        <a:p>
          <a:endParaRPr lang="en-US"/>
        </a:p>
      </dgm:t>
    </dgm:pt>
    <dgm:pt modelId="{54AF8C1F-D78B-423B-B1D8-779A2875B7FD}" type="sibTrans" cxnId="{0DD90222-DC8E-4EB0-BBB2-604E066262AA}">
      <dgm:prSet/>
      <dgm:spPr/>
      <dgm:t>
        <a:bodyPr/>
        <a:lstStyle/>
        <a:p>
          <a:endParaRPr lang="en-US"/>
        </a:p>
      </dgm:t>
    </dgm:pt>
    <dgm:pt modelId="{1F26510B-015C-4FC9-963A-EE3142FEA416}">
      <dgm:prSet phldrT="[Text]"/>
      <dgm:spPr>
        <a:blipFill rotWithShape="0">
          <a:blip xmlns:r="http://schemas.openxmlformats.org/officeDocument/2006/relationships" r:embed="rId1"/>
          <a:stretch>
            <a:fillRect/>
          </a:stretch>
        </a:blipFill>
      </dgm:spPr>
      <dgm:t>
        <a:bodyPr/>
        <a:lstStyle/>
        <a:p>
          <a:r>
            <a:rPr lang="en-US" b="1" dirty="0">
              <a:solidFill>
                <a:schemeClr val="tx1"/>
              </a:solidFill>
            </a:rPr>
            <a:t>Debt Service</a:t>
          </a:r>
        </a:p>
      </dgm:t>
    </dgm:pt>
    <dgm:pt modelId="{9166D549-68AB-461E-9404-53C8E064790A}" type="parTrans" cxnId="{4DD2FCE7-9407-45AC-8BA7-02D0FF22E20B}">
      <dgm:prSet/>
      <dgm:spPr/>
      <dgm:t>
        <a:bodyPr/>
        <a:lstStyle/>
        <a:p>
          <a:endParaRPr lang="en-US"/>
        </a:p>
      </dgm:t>
    </dgm:pt>
    <dgm:pt modelId="{13A3843B-B354-4638-8C8D-C43EB05DC89B}" type="sibTrans" cxnId="{4DD2FCE7-9407-45AC-8BA7-02D0FF22E20B}">
      <dgm:prSet/>
      <dgm:spPr/>
      <dgm:t>
        <a:bodyPr/>
        <a:lstStyle/>
        <a:p>
          <a:endParaRPr lang="en-US"/>
        </a:p>
      </dgm:t>
    </dgm:pt>
    <dgm:pt modelId="{011863CE-59D6-4844-A9F0-E892B9708C43}">
      <dgm:prSet phldrT="[Text]"/>
      <dgm:spPr>
        <a:solidFill>
          <a:schemeClr val="bg1">
            <a:lumMod val="75000"/>
          </a:schemeClr>
        </a:solidFill>
      </dgm:spPr>
      <dgm:t>
        <a:bodyPr/>
        <a:lstStyle/>
        <a:p>
          <a:r>
            <a:rPr lang="en-US" b="1" dirty="0">
              <a:solidFill>
                <a:schemeClr val="tx1"/>
              </a:solidFill>
            </a:rPr>
            <a:t>Referendum Funds (Operating and Capital)</a:t>
          </a:r>
        </a:p>
      </dgm:t>
    </dgm:pt>
    <dgm:pt modelId="{FB2B5CBE-8163-4417-9FCD-202E8F790EC3}" type="parTrans" cxnId="{D83E2003-F760-40DE-9AF4-CAA0F30752A9}">
      <dgm:prSet/>
      <dgm:spPr/>
      <dgm:t>
        <a:bodyPr/>
        <a:lstStyle/>
        <a:p>
          <a:endParaRPr lang="en-US"/>
        </a:p>
      </dgm:t>
    </dgm:pt>
    <dgm:pt modelId="{AD31C08A-B1AA-44DD-AFB6-93A3949727C5}" type="sibTrans" cxnId="{D83E2003-F760-40DE-9AF4-CAA0F30752A9}">
      <dgm:prSet/>
      <dgm:spPr/>
      <dgm:t>
        <a:bodyPr/>
        <a:lstStyle/>
        <a:p>
          <a:endParaRPr lang="en-US"/>
        </a:p>
      </dgm:t>
    </dgm:pt>
    <dgm:pt modelId="{FF3DA936-F98F-4434-9244-3411120C394A}" type="pres">
      <dgm:prSet presAssocID="{9CA5A143-374D-4DA5-80AD-FD25F9E0043C}" presName="diagram" presStyleCnt="0">
        <dgm:presLayoutVars>
          <dgm:dir/>
          <dgm:resizeHandles val="exact"/>
        </dgm:presLayoutVars>
      </dgm:prSet>
      <dgm:spPr/>
    </dgm:pt>
    <dgm:pt modelId="{70256162-6C5B-45F0-BC72-317B04CF7557}" type="pres">
      <dgm:prSet presAssocID="{43484216-41A0-4094-AFF3-39CE2FF322AA}" presName="node" presStyleLbl="node1" presStyleIdx="0" presStyleCnt="3" custScaleX="218679" custScaleY="171753" custLinFactNeighborX="-980" custLinFactNeighborY="-47052">
        <dgm:presLayoutVars>
          <dgm:bulletEnabled val="1"/>
        </dgm:presLayoutVars>
      </dgm:prSet>
      <dgm:spPr/>
    </dgm:pt>
    <dgm:pt modelId="{D27EF814-4495-4089-B3AC-16527DB38184}" type="pres">
      <dgm:prSet presAssocID="{54AF8C1F-D78B-423B-B1D8-779A2875B7FD}" presName="sibTrans" presStyleCnt="0"/>
      <dgm:spPr/>
    </dgm:pt>
    <dgm:pt modelId="{69345768-1399-48BD-98AA-6377B853514A}" type="pres">
      <dgm:prSet presAssocID="{1F26510B-015C-4FC9-963A-EE3142FEA416}" presName="node" presStyleLbl="node1" presStyleIdx="1" presStyleCnt="3" custScaleX="189285" custScaleY="186025" custLinFactNeighborX="990" custLinFactNeighborY="-42802">
        <dgm:presLayoutVars>
          <dgm:bulletEnabled val="1"/>
        </dgm:presLayoutVars>
      </dgm:prSet>
      <dgm:spPr/>
    </dgm:pt>
    <dgm:pt modelId="{7E35B7DA-4BD4-4D4C-97E0-9DBEF28D38BE}" type="pres">
      <dgm:prSet presAssocID="{13A3843B-B354-4638-8C8D-C43EB05DC89B}" presName="sibTrans" presStyleCnt="0"/>
      <dgm:spPr/>
    </dgm:pt>
    <dgm:pt modelId="{29610D7B-52C8-4964-A709-99FA002CFA40}" type="pres">
      <dgm:prSet presAssocID="{011863CE-59D6-4844-A9F0-E892B9708C43}" presName="node" presStyleLbl="node1" presStyleIdx="2" presStyleCnt="3" custScaleX="187513" custScaleY="185773" custLinFactNeighborX="7517" custLinFactNeighborY="-46090">
        <dgm:presLayoutVars>
          <dgm:bulletEnabled val="1"/>
        </dgm:presLayoutVars>
      </dgm:prSet>
      <dgm:spPr/>
    </dgm:pt>
  </dgm:ptLst>
  <dgm:cxnLst>
    <dgm:cxn modelId="{D83E2003-F760-40DE-9AF4-CAA0F30752A9}" srcId="{9CA5A143-374D-4DA5-80AD-FD25F9E0043C}" destId="{011863CE-59D6-4844-A9F0-E892B9708C43}" srcOrd="2" destOrd="0" parTransId="{FB2B5CBE-8163-4417-9FCD-202E8F790EC3}" sibTransId="{AD31C08A-B1AA-44DD-AFB6-93A3949727C5}"/>
    <dgm:cxn modelId="{0B7A770C-CF42-4714-9CB3-D7D65B733682}" type="presOf" srcId="{011863CE-59D6-4844-A9F0-E892B9708C43}" destId="{29610D7B-52C8-4964-A709-99FA002CFA40}" srcOrd="0" destOrd="0" presId="urn:microsoft.com/office/officeart/2005/8/layout/default"/>
    <dgm:cxn modelId="{0DD90222-DC8E-4EB0-BBB2-604E066262AA}" srcId="{9CA5A143-374D-4DA5-80AD-FD25F9E0043C}" destId="{43484216-41A0-4094-AFF3-39CE2FF322AA}" srcOrd="0" destOrd="0" parTransId="{1CEFB93A-F980-493F-9F58-281BF4CAB1FB}" sibTransId="{54AF8C1F-D78B-423B-B1D8-779A2875B7FD}"/>
    <dgm:cxn modelId="{4E3FB923-A915-48A9-9226-C397090F08CF}" type="presOf" srcId="{1F26510B-015C-4FC9-963A-EE3142FEA416}" destId="{69345768-1399-48BD-98AA-6377B853514A}" srcOrd="0" destOrd="0" presId="urn:microsoft.com/office/officeart/2005/8/layout/default"/>
    <dgm:cxn modelId="{C5C587BF-B351-4FE7-9F31-A50C009FF97E}" type="presOf" srcId="{9CA5A143-374D-4DA5-80AD-FD25F9E0043C}" destId="{FF3DA936-F98F-4434-9244-3411120C394A}" srcOrd="0" destOrd="0" presId="urn:microsoft.com/office/officeart/2005/8/layout/default"/>
    <dgm:cxn modelId="{6BE116C1-AF9C-40C3-9287-3627D5A4534B}" type="presOf" srcId="{43484216-41A0-4094-AFF3-39CE2FF322AA}" destId="{70256162-6C5B-45F0-BC72-317B04CF7557}" srcOrd="0" destOrd="0" presId="urn:microsoft.com/office/officeart/2005/8/layout/default"/>
    <dgm:cxn modelId="{4DD2FCE7-9407-45AC-8BA7-02D0FF22E20B}" srcId="{9CA5A143-374D-4DA5-80AD-FD25F9E0043C}" destId="{1F26510B-015C-4FC9-963A-EE3142FEA416}" srcOrd="1" destOrd="0" parTransId="{9166D549-68AB-461E-9404-53C8E064790A}" sibTransId="{13A3843B-B354-4638-8C8D-C43EB05DC89B}"/>
    <dgm:cxn modelId="{67E1D1FC-E5A9-4ECD-A626-4CBB566D661F}" type="presParOf" srcId="{FF3DA936-F98F-4434-9244-3411120C394A}" destId="{70256162-6C5B-45F0-BC72-317B04CF7557}" srcOrd="0" destOrd="0" presId="urn:microsoft.com/office/officeart/2005/8/layout/default"/>
    <dgm:cxn modelId="{CDE4B9C6-F11C-435D-9173-7BB2C9E0B8C4}" type="presParOf" srcId="{FF3DA936-F98F-4434-9244-3411120C394A}" destId="{D27EF814-4495-4089-B3AC-16527DB38184}" srcOrd="1" destOrd="0" presId="urn:microsoft.com/office/officeart/2005/8/layout/default"/>
    <dgm:cxn modelId="{D0818B56-F470-4E11-A619-408223498BB9}" type="presParOf" srcId="{FF3DA936-F98F-4434-9244-3411120C394A}" destId="{69345768-1399-48BD-98AA-6377B853514A}" srcOrd="2" destOrd="0" presId="urn:microsoft.com/office/officeart/2005/8/layout/default"/>
    <dgm:cxn modelId="{DEA1F3C7-758B-4E57-B219-2EEB36A22951}" type="presParOf" srcId="{FF3DA936-F98F-4434-9244-3411120C394A}" destId="{7E35B7DA-4BD4-4D4C-97E0-9DBEF28D38BE}" srcOrd="3" destOrd="0" presId="urn:microsoft.com/office/officeart/2005/8/layout/default"/>
    <dgm:cxn modelId="{3012190E-0645-41A8-8DD6-0F39560BF851}" type="presParOf" srcId="{FF3DA936-F98F-4434-9244-3411120C394A}" destId="{29610D7B-52C8-4964-A709-99FA002CFA40}" srcOrd="4" destOrd="0" presId="urn:microsoft.com/office/officeart/2005/8/layout/default"/>
  </dgm:cxnLst>
  <dgm:bg>
    <a:noFill/>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422BD-8566-4166-B1FE-90BE1A50382B}">
      <dsp:nvSpPr>
        <dsp:cNvPr id="0" name=""/>
        <dsp:cNvSpPr/>
      </dsp:nvSpPr>
      <dsp:spPr>
        <a:xfrm>
          <a:off x="0" y="176901"/>
          <a:ext cx="2545249" cy="1238730"/>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Shared by Education Fund and Operations Fund</a:t>
          </a:r>
        </a:p>
      </dsp:txBody>
      <dsp:txXfrm>
        <a:off x="0" y="176901"/>
        <a:ext cx="2545249" cy="1238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56162-6C5B-45F0-BC72-317B04CF7557}">
      <dsp:nvSpPr>
        <dsp:cNvPr id="0" name=""/>
        <dsp:cNvSpPr/>
      </dsp:nvSpPr>
      <dsp:spPr>
        <a:xfrm>
          <a:off x="844579" y="0"/>
          <a:ext cx="2218432" cy="104542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Operations Fund</a:t>
          </a:r>
        </a:p>
      </dsp:txBody>
      <dsp:txXfrm>
        <a:off x="844579" y="0"/>
        <a:ext cx="2218432" cy="1045429"/>
      </dsp:txXfrm>
    </dsp:sp>
    <dsp:sp modelId="{69345768-1399-48BD-98AA-6377B853514A}">
      <dsp:nvSpPr>
        <dsp:cNvPr id="0" name=""/>
        <dsp:cNvSpPr/>
      </dsp:nvSpPr>
      <dsp:spPr>
        <a:xfrm>
          <a:off x="11806" y="1118359"/>
          <a:ext cx="1920239" cy="1132300"/>
        </a:xfrm>
        <a:prstGeom prst="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tx1"/>
              </a:solidFill>
            </a:rPr>
            <a:t>Debt Service</a:t>
          </a:r>
        </a:p>
      </dsp:txBody>
      <dsp:txXfrm>
        <a:off x="11806" y="1118359"/>
        <a:ext cx="1920239" cy="1132300"/>
      </dsp:txXfrm>
    </dsp:sp>
    <dsp:sp modelId="{29610D7B-52C8-4964-A709-99FA002CFA40}">
      <dsp:nvSpPr>
        <dsp:cNvPr id="0" name=""/>
        <dsp:cNvSpPr/>
      </dsp:nvSpPr>
      <dsp:spPr>
        <a:xfrm>
          <a:off x="2025212" y="1099113"/>
          <a:ext cx="1902262" cy="1130766"/>
        </a:xfrm>
        <a:prstGeom prst="rect">
          <a:avLst/>
        </a:prstGeom>
        <a:solidFill>
          <a:schemeClr val="bg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dirty="0">
              <a:solidFill>
                <a:schemeClr val="tx1"/>
              </a:solidFill>
            </a:rPr>
            <a:t>Referendum Funds (Operating and Capital)</a:t>
          </a:r>
        </a:p>
      </dsp:txBody>
      <dsp:txXfrm>
        <a:off x="2025212" y="1099113"/>
        <a:ext cx="1902262" cy="113076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5.png"/></Relationships>
</file>

<file path=ppt/drawings/drawing1.xml><?xml version="1.0" encoding="utf-8"?>
<c:userShapes xmlns:c="http://schemas.openxmlformats.org/drawingml/2006/chart">
  <cdr:relSizeAnchor xmlns:cdr="http://schemas.openxmlformats.org/drawingml/2006/chartDrawing">
    <cdr:from>
      <cdr:x>0.02528</cdr:x>
      <cdr:y>0.01817</cdr:y>
    </cdr:from>
    <cdr:to>
      <cdr:x>0.96552</cdr:x>
      <cdr:y>0.92222</cdr:y>
    </cdr:to>
    <cdr:pic>
      <cdr:nvPicPr>
        <cdr:cNvPr id="2" name="chart">
          <a:extLst xmlns:a="http://schemas.openxmlformats.org/drawingml/2006/main">
            <a:ext uri="{FF2B5EF4-FFF2-40B4-BE49-F238E27FC236}">
              <a16:creationId xmlns:a16="http://schemas.microsoft.com/office/drawing/2014/main" id="{30A24557-E30F-6FA5-CEB7-819BF906EE9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31183" y="124600"/>
          <a:ext cx="8600000" cy="6200000"/>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0.26667</cdr:x>
      <cdr:y>0.42222</cdr:y>
    </cdr:from>
    <cdr:to>
      <cdr:x>0.85</cdr:x>
      <cdr:y>0.77778</cdr:y>
    </cdr:to>
    <cdr:sp macro="" textlink="">
      <cdr:nvSpPr>
        <cdr:cNvPr id="2" name="TextBox 1"/>
        <cdr:cNvSpPr txBox="1"/>
      </cdr:nvSpPr>
      <cdr:spPr>
        <a:xfrm xmlns:a="http://schemas.openxmlformats.org/drawingml/2006/main">
          <a:off x="2438400" y="2895600"/>
          <a:ext cx="5334000" cy="2438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0.25833</cdr:x>
      <cdr:y>0.42222</cdr:y>
    </cdr:from>
    <cdr:to>
      <cdr:x>0.86667</cdr:x>
      <cdr:y>0.77778</cdr:y>
    </cdr:to>
    <cdr:sp macro="" textlink="">
      <cdr:nvSpPr>
        <cdr:cNvPr id="3" name="TextBox 2"/>
        <cdr:cNvSpPr txBox="1"/>
      </cdr:nvSpPr>
      <cdr:spPr>
        <a:xfrm xmlns:a="http://schemas.openxmlformats.org/drawingml/2006/main">
          <a:off x="2362200" y="2895600"/>
          <a:ext cx="5562600" cy="2438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5"/>
            <a:ext cx="3037031" cy="465137"/>
          </a:xfrm>
          <a:prstGeom prst="rect">
            <a:avLst/>
          </a:prstGeom>
        </p:spPr>
        <p:txBody>
          <a:bodyPr vert="horz" lIns="90924" tIns="45462" rIns="90924" bIns="45462" rtlCol="0"/>
          <a:lstStyle>
            <a:lvl1pPr algn="l">
              <a:defRPr sz="1200">
                <a:latin typeface="Arial" pitchFamily="34" charset="0"/>
              </a:defRPr>
            </a:lvl1pPr>
          </a:lstStyle>
          <a:p>
            <a:pPr>
              <a:defRPr/>
            </a:pPr>
            <a:endParaRPr lang="en-US" dirty="0"/>
          </a:p>
        </p:txBody>
      </p:sp>
      <p:sp>
        <p:nvSpPr>
          <p:cNvPr id="3" name="Date Placeholder 2"/>
          <p:cNvSpPr>
            <a:spLocks noGrp="1"/>
          </p:cNvSpPr>
          <p:nvPr>
            <p:ph type="dt" sz="quarter" idx="1"/>
          </p:nvPr>
        </p:nvSpPr>
        <p:spPr>
          <a:xfrm>
            <a:off x="3971755" y="5"/>
            <a:ext cx="3037031" cy="465137"/>
          </a:xfrm>
          <a:prstGeom prst="rect">
            <a:avLst/>
          </a:prstGeom>
        </p:spPr>
        <p:txBody>
          <a:bodyPr vert="horz" lIns="90924" tIns="45462" rIns="90924" bIns="45462" rtlCol="0"/>
          <a:lstStyle>
            <a:lvl1pPr algn="r">
              <a:defRPr sz="1200">
                <a:latin typeface="Arial" pitchFamily="34" charset="0"/>
              </a:defRPr>
            </a:lvl1pPr>
          </a:lstStyle>
          <a:p>
            <a:pPr>
              <a:defRPr/>
            </a:pPr>
            <a:fld id="{FE383503-3FDB-4D77-ACF7-C0ACF203D668}" type="datetimeFigureOut">
              <a:rPr lang="en-US"/>
              <a:pPr>
                <a:defRPr/>
              </a:pPr>
              <a:t>10/3/2022</a:t>
            </a:fld>
            <a:endParaRPr lang="en-US" dirty="0"/>
          </a:p>
        </p:txBody>
      </p:sp>
      <p:sp>
        <p:nvSpPr>
          <p:cNvPr id="4" name="Footer Placeholder 3"/>
          <p:cNvSpPr>
            <a:spLocks noGrp="1"/>
          </p:cNvSpPr>
          <p:nvPr>
            <p:ph type="ftr" sz="quarter" idx="2"/>
          </p:nvPr>
        </p:nvSpPr>
        <p:spPr>
          <a:xfrm>
            <a:off x="5" y="8829680"/>
            <a:ext cx="3037031" cy="465137"/>
          </a:xfrm>
          <a:prstGeom prst="rect">
            <a:avLst/>
          </a:prstGeom>
        </p:spPr>
        <p:txBody>
          <a:bodyPr vert="horz" lIns="90924" tIns="45462" rIns="90924" bIns="45462" rtlCol="0" anchor="b"/>
          <a:lstStyle>
            <a:lvl1pPr algn="l">
              <a:defRPr sz="1200">
                <a:latin typeface="Arial" pitchFamily="34" charset="0"/>
              </a:defRPr>
            </a:lvl1pPr>
          </a:lstStyle>
          <a:p>
            <a:pPr>
              <a:defRPr/>
            </a:pPr>
            <a:endParaRPr lang="en-US" dirty="0"/>
          </a:p>
        </p:txBody>
      </p:sp>
      <p:sp>
        <p:nvSpPr>
          <p:cNvPr id="5" name="Slide Number Placeholder 4"/>
          <p:cNvSpPr>
            <a:spLocks noGrp="1"/>
          </p:cNvSpPr>
          <p:nvPr>
            <p:ph type="sldNum" sz="quarter" idx="3"/>
          </p:nvPr>
        </p:nvSpPr>
        <p:spPr>
          <a:xfrm>
            <a:off x="3971755" y="8829680"/>
            <a:ext cx="3037031" cy="465137"/>
          </a:xfrm>
          <a:prstGeom prst="rect">
            <a:avLst/>
          </a:prstGeom>
        </p:spPr>
        <p:txBody>
          <a:bodyPr vert="horz" lIns="90924" tIns="45462" rIns="90924" bIns="45462" rtlCol="0" anchor="b"/>
          <a:lstStyle>
            <a:lvl1pPr algn="r">
              <a:defRPr sz="1200">
                <a:latin typeface="Arial" pitchFamily="34" charset="0"/>
              </a:defRPr>
            </a:lvl1pPr>
          </a:lstStyle>
          <a:p>
            <a:pPr>
              <a:defRPr/>
            </a:pPr>
            <a:fld id="{DBAD2764-1340-4282-A190-6A214BC40608}" type="slidenum">
              <a:rPr lang="en-US"/>
              <a:pPr>
                <a:defRPr/>
              </a:pPr>
              <a:t>‹#›</a:t>
            </a:fld>
            <a:endParaRPr lang="en-US" dirty="0"/>
          </a:p>
        </p:txBody>
      </p:sp>
    </p:spTree>
    <p:extLst>
      <p:ext uri="{BB962C8B-B14F-4D97-AF65-F5344CB8AC3E}">
        <p14:creationId xmlns:p14="http://schemas.microsoft.com/office/powerpoint/2010/main" val="576608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5"/>
            <a:ext cx="3037031" cy="465137"/>
          </a:xfrm>
          <a:prstGeom prst="rect">
            <a:avLst/>
          </a:prstGeom>
        </p:spPr>
        <p:txBody>
          <a:bodyPr vert="horz" lIns="92798" tIns="46399" rIns="92798" bIns="46399"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1755" y="5"/>
            <a:ext cx="3037031" cy="465137"/>
          </a:xfrm>
          <a:prstGeom prst="rect">
            <a:avLst/>
          </a:prstGeom>
        </p:spPr>
        <p:txBody>
          <a:bodyPr vert="horz" lIns="92798" tIns="46399" rIns="92798" bIns="46399" rtlCol="0"/>
          <a:lstStyle>
            <a:lvl1pPr algn="r" fontAlgn="auto">
              <a:spcBef>
                <a:spcPts val="0"/>
              </a:spcBef>
              <a:spcAft>
                <a:spcPts val="0"/>
              </a:spcAft>
              <a:defRPr sz="1200">
                <a:latin typeface="+mn-lt"/>
              </a:defRPr>
            </a:lvl1pPr>
          </a:lstStyle>
          <a:p>
            <a:pPr>
              <a:defRPr/>
            </a:pPr>
            <a:fld id="{5AE69F35-2391-4C06-AB09-C09B449474E9}" type="datetimeFigureOut">
              <a:rPr lang="en-US"/>
              <a:pPr>
                <a:defRPr/>
              </a:pPr>
              <a:t>10/3/2022</a:t>
            </a:fld>
            <a:endParaRPr lang="en-US" dirty="0"/>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2798" tIns="46399" rIns="92798" bIns="46399" rtlCol="0" anchor="ctr"/>
          <a:lstStyle/>
          <a:p>
            <a:pPr lvl="0"/>
            <a:endParaRPr lang="en-US" noProof="0" dirty="0"/>
          </a:p>
        </p:txBody>
      </p:sp>
      <p:sp>
        <p:nvSpPr>
          <p:cNvPr id="5" name="Notes Placeholder 4"/>
          <p:cNvSpPr>
            <a:spLocks noGrp="1"/>
          </p:cNvSpPr>
          <p:nvPr>
            <p:ph type="body" sz="quarter" idx="3"/>
          </p:nvPr>
        </p:nvSpPr>
        <p:spPr>
          <a:xfrm>
            <a:off x="700234" y="4414839"/>
            <a:ext cx="5609936" cy="4184650"/>
          </a:xfrm>
          <a:prstGeom prst="rect">
            <a:avLst/>
          </a:prstGeom>
        </p:spPr>
        <p:txBody>
          <a:bodyPr vert="horz" lIns="92798" tIns="46399" rIns="92798" bIns="4639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5" y="8829680"/>
            <a:ext cx="3037031" cy="465137"/>
          </a:xfrm>
          <a:prstGeom prst="rect">
            <a:avLst/>
          </a:prstGeom>
        </p:spPr>
        <p:txBody>
          <a:bodyPr vert="horz" lIns="92798" tIns="46399" rIns="92798" bIns="46399"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71755" y="8829680"/>
            <a:ext cx="3037031" cy="465137"/>
          </a:xfrm>
          <a:prstGeom prst="rect">
            <a:avLst/>
          </a:prstGeom>
        </p:spPr>
        <p:txBody>
          <a:bodyPr vert="horz" lIns="92798" tIns="46399" rIns="92798" bIns="46399" rtlCol="0" anchor="b"/>
          <a:lstStyle>
            <a:lvl1pPr algn="r" fontAlgn="auto">
              <a:spcBef>
                <a:spcPts val="0"/>
              </a:spcBef>
              <a:spcAft>
                <a:spcPts val="0"/>
              </a:spcAft>
              <a:defRPr sz="1200">
                <a:latin typeface="+mn-lt"/>
              </a:defRPr>
            </a:lvl1pPr>
          </a:lstStyle>
          <a:p>
            <a:pPr>
              <a:defRPr/>
            </a:pPr>
            <a:fld id="{D8AABBB8-8857-46DB-811A-305071AFE562}" type="slidenum">
              <a:rPr lang="en-US"/>
              <a:pPr>
                <a:defRPr/>
              </a:pPr>
              <a:t>‹#›</a:t>
            </a:fld>
            <a:endParaRPr lang="en-US" dirty="0"/>
          </a:p>
        </p:txBody>
      </p:sp>
    </p:spTree>
    <p:extLst>
      <p:ext uri="{BB962C8B-B14F-4D97-AF65-F5344CB8AC3E}">
        <p14:creationId xmlns:p14="http://schemas.microsoft.com/office/powerpoint/2010/main" val="35612113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Calibri" panose="020F0502020204030204" pitchFamily="34" charset="0"/>
              </a:defRPr>
            </a:lvl1pPr>
            <a:lvl2pPr marL="715963" indent="-274638" defTabSz="930275">
              <a:spcBef>
                <a:spcPct val="30000"/>
              </a:spcBef>
              <a:defRPr sz="1200">
                <a:solidFill>
                  <a:schemeClr val="tx1"/>
                </a:solidFill>
                <a:latin typeface="Calibri" panose="020F0502020204030204" pitchFamily="34" charset="0"/>
              </a:defRPr>
            </a:lvl2pPr>
            <a:lvl3pPr marL="1103313" indent="-220663" defTabSz="930275">
              <a:spcBef>
                <a:spcPct val="30000"/>
              </a:spcBef>
              <a:defRPr sz="1200">
                <a:solidFill>
                  <a:schemeClr val="tx1"/>
                </a:solidFill>
                <a:latin typeface="Calibri" panose="020F0502020204030204" pitchFamily="34" charset="0"/>
              </a:defRPr>
            </a:lvl3pPr>
            <a:lvl4pPr marL="1544638" indent="-220663" defTabSz="930275">
              <a:spcBef>
                <a:spcPct val="30000"/>
              </a:spcBef>
              <a:defRPr sz="1200">
                <a:solidFill>
                  <a:schemeClr val="tx1"/>
                </a:solidFill>
                <a:latin typeface="Calibri" panose="020F0502020204030204" pitchFamily="34" charset="0"/>
              </a:defRPr>
            </a:lvl4pPr>
            <a:lvl5pPr marL="1985963" indent="-220663" defTabSz="930275">
              <a:spcBef>
                <a:spcPct val="30000"/>
              </a:spcBef>
              <a:defRPr sz="1200">
                <a:solidFill>
                  <a:schemeClr val="tx1"/>
                </a:solidFill>
                <a:latin typeface="Calibri" panose="020F0502020204030204" pitchFamily="34" charset="0"/>
              </a:defRPr>
            </a:lvl5pPr>
            <a:lvl6pPr marL="2443163" indent="-220663" defTabSz="930275" eaLnBrk="0" fontAlgn="base" hangingPunct="0">
              <a:spcBef>
                <a:spcPct val="30000"/>
              </a:spcBef>
              <a:spcAft>
                <a:spcPct val="0"/>
              </a:spcAft>
              <a:defRPr sz="1200">
                <a:solidFill>
                  <a:schemeClr val="tx1"/>
                </a:solidFill>
                <a:latin typeface="Calibri" panose="020F0502020204030204" pitchFamily="34" charset="0"/>
              </a:defRPr>
            </a:lvl6pPr>
            <a:lvl7pPr marL="2900363" indent="-220663" defTabSz="930275" eaLnBrk="0" fontAlgn="base" hangingPunct="0">
              <a:spcBef>
                <a:spcPct val="30000"/>
              </a:spcBef>
              <a:spcAft>
                <a:spcPct val="0"/>
              </a:spcAft>
              <a:defRPr sz="1200">
                <a:solidFill>
                  <a:schemeClr val="tx1"/>
                </a:solidFill>
                <a:latin typeface="Calibri" panose="020F0502020204030204" pitchFamily="34" charset="0"/>
              </a:defRPr>
            </a:lvl7pPr>
            <a:lvl8pPr marL="3357563" indent="-220663" defTabSz="930275" eaLnBrk="0" fontAlgn="base" hangingPunct="0">
              <a:spcBef>
                <a:spcPct val="30000"/>
              </a:spcBef>
              <a:spcAft>
                <a:spcPct val="0"/>
              </a:spcAft>
              <a:defRPr sz="1200">
                <a:solidFill>
                  <a:schemeClr val="tx1"/>
                </a:solidFill>
                <a:latin typeface="Calibri" panose="020F0502020204030204" pitchFamily="34" charset="0"/>
              </a:defRPr>
            </a:lvl8pPr>
            <a:lvl9pPr marL="3814763" indent="-220663" defTabSz="9302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08474CD-8014-4D69-907A-874845414CDD}" type="slidenum">
              <a:rPr lang="en-US" altLang="en-US" smtClean="0">
                <a:solidFill>
                  <a:srgbClr val="000000"/>
                </a:solidFill>
                <a:latin typeface="Times New Roman" panose="02020603050405020304" pitchFamily="18" charset="0"/>
                <a:cs typeface="Arial" panose="020B0604020202020204" pitchFamily="34" charset="0"/>
              </a:rPr>
              <a:pPr>
                <a:spcBef>
                  <a:spcPct val="0"/>
                </a:spcBef>
              </a:pPr>
              <a:t>1</a:t>
            </a:fld>
            <a:endParaRPr lang="en-US" altLang="en-US">
              <a:solidFill>
                <a:srgbClr val="000000"/>
              </a:solidFill>
              <a:latin typeface="Times New Roman" panose="02020603050405020304" pitchFamily="18" charset="0"/>
              <a:cs typeface="Arial" panose="020B0604020202020204" pitchFamily="34" charset="0"/>
            </a:endParaRPr>
          </a:p>
        </p:txBody>
      </p:sp>
      <p:sp>
        <p:nvSpPr>
          <p:cNvPr id="107523" name="Rectangle 2"/>
          <p:cNvSpPr>
            <a:spLocks noGrp="1" noRot="1" noChangeAspect="1" noChangeArrowheads="1" noTextEdit="1"/>
          </p:cNvSpPr>
          <p:nvPr>
            <p:ph type="sldImg"/>
          </p:nvPr>
        </p:nvSpPr>
        <p:spPr bwMode="auto">
          <a:xfrm>
            <a:off x="1196975" y="696913"/>
            <a:ext cx="4630738" cy="34750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4" name="Rectangle 3"/>
          <p:cNvSpPr>
            <a:spLocks noGrp="1" noChangeArrowheads="1"/>
          </p:cNvSpPr>
          <p:nvPr>
            <p:ph type="body" idx="1"/>
          </p:nvPr>
        </p:nvSpPr>
        <p:spPr bwMode="auto">
          <a:xfrm>
            <a:off x="936625" y="4405313"/>
            <a:ext cx="5149850" cy="4170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569016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52A4C5BE-5068-4843-B1B7-40A9DF586604}" type="slidenum">
              <a:rPr lang="en-US" altLang="en-US" sz="1200">
                <a:latin typeface="Times New Roman" panose="02020603050405020304" pitchFamily="18" charset="0"/>
              </a:rPr>
              <a:pPr eaLnBrk="1" hangingPunct="1"/>
              <a:t>4</a:t>
            </a:fld>
            <a:endParaRPr lang="en-US" altLang="en-US" sz="1200">
              <a:latin typeface="Times New Roman" panose="02020603050405020304" pitchFamily="18" charset="0"/>
            </a:endParaRPr>
          </a:p>
        </p:txBody>
      </p:sp>
      <p:sp>
        <p:nvSpPr>
          <p:cNvPr id="43011" name="Rectangle 2"/>
          <p:cNvSpPr>
            <a:spLocks noGrp="1" noRot="1" noChangeAspect="1" noChangeArrowheads="1" noTextEdit="1"/>
          </p:cNvSpPr>
          <p:nvPr>
            <p:ph type="sldImg"/>
          </p:nvPr>
        </p:nvSpPr>
        <p:spPr>
          <a:xfrm>
            <a:off x="1196975" y="696913"/>
            <a:ext cx="4630738" cy="3475037"/>
          </a:xfrm>
          <a:ln/>
        </p:spPr>
      </p:sp>
      <p:sp>
        <p:nvSpPr>
          <p:cNvPr id="43012"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500113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F5A03532-0E34-49E2-95E0-6859B069526F}" type="slidenum">
              <a:rPr lang="en-US" altLang="en-US" sz="1200">
                <a:latin typeface="Times New Roman" panose="02020603050405020304" pitchFamily="18" charset="0"/>
              </a:rPr>
              <a:pPr eaLnBrk="1" hangingPunct="1"/>
              <a:t>6</a:t>
            </a:fld>
            <a:endParaRPr lang="en-US" altLang="en-US" sz="1200">
              <a:latin typeface="Times New Roman" panose="02020603050405020304" pitchFamily="18" charset="0"/>
            </a:endParaRPr>
          </a:p>
        </p:txBody>
      </p:sp>
      <p:sp>
        <p:nvSpPr>
          <p:cNvPr id="41987" name="Rectangle 2"/>
          <p:cNvSpPr>
            <a:spLocks noGrp="1" noRot="1" noChangeAspect="1" noChangeArrowheads="1" noTextEdit="1"/>
          </p:cNvSpPr>
          <p:nvPr>
            <p:ph type="sldImg"/>
          </p:nvPr>
        </p:nvSpPr>
        <p:spPr>
          <a:xfrm>
            <a:off x="1196975" y="696913"/>
            <a:ext cx="4630738" cy="3475037"/>
          </a:xfrm>
          <a:ln/>
        </p:spPr>
      </p:sp>
      <p:sp>
        <p:nvSpPr>
          <p:cNvPr id="41988"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603432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6D171FC3-43C3-4F4F-8888-0943DC1B8635}" type="slidenum">
              <a:rPr lang="en-US" altLang="en-US" sz="1200">
                <a:latin typeface="Times New Roman" panose="02020603050405020304" pitchFamily="18" charset="0"/>
              </a:rPr>
              <a:pPr eaLnBrk="1" hangingPunct="1"/>
              <a:t>7</a:t>
            </a:fld>
            <a:endParaRPr lang="en-US" altLang="en-US" sz="1200">
              <a:latin typeface="Times New Roman" panose="02020603050405020304" pitchFamily="18" charset="0"/>
            </a:endParaRPr>
          </a:p>
        </p:txBody>
      </p:sp>
      <p:sp>
        <p:nvSpPr>
          <p:cNvPr id="45059" name="Rectangle 2"/>
          <p:cNvSpPr>
            <a:spLocks noGrp="1" noRot="1" noChangeAspect="1" noChangeArrowheads="1" noTextEdit="1"/>
          </p:cNvSpPr>
          <p:nvPr>
            <p:ph type="sldImg"/>
          </p:nvPr>
        </p:nvSpPr>
        <p:spPr>
          <a:xfrm>
            <a:off x="1196975" y="696913"/>
            <a:ext cx="4630738" cy="3475037"/>
          </a:xfrm>
          <a:ln/>
        </p:spPr>
      </p:sp>
      <p:sp>
        <p:nvSpPr>
          <p:cNvPr id="45060"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19202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0677D762-46F4-47B8-BC0D-C0D7F376EE56}" type="slidenum">
              <a:rPr lang="en-US" altLang="en-US" sz="1200">
                <a:latin typeface="Times New Roman" panose="02020603050405020304" pitchFamily="18" charset="0"/>
              </a:rPr>
              <a:pPr eaLnBrk="1" hangingPunct="1"/>
              <a:t>8</a:t>
            </a:fld>
            <a:endParaRPr lang="en-US" altLang="en-US" sz="1200">
              <a:latin typeface="Times New Roman" panose="02020603050405020304" pitchFamily="18" charset="0"/>
            </a:endParaRPr>
          </a:p>
        </p:txBody>
      </p:sp>
      <p:sp>
        <p:nvSpPr>
          <p:cNvPr id="48131" name="Rectangle 2"/>
          <p:cNvSpPr>
            <a:spLocks noGrp="1" noRot="1" noChangeAspect="1" noChangeArrowheads="1" noTextEdit="1"/>
          </p:cNvSpPr>
          <p:nvPr>
            <p:ph type="sldImg"/>
          </p:nvPr>
        </p:nvSpPr>
        <p:spPr>
          <a:xfrm>
            <a:off x="1196975" y="696913"/>
            <a:ext cx="4630738" cy="3475037"/>
          </a:xfrm>
          <a:ln/>
        </p:spPr>
      </p:sp>
      <p:sp>
        <p:nvSpPr>
          <p:cNvPr id="48132"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80183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0677D762-46F4-47B8-BC0D-C0D7F376EE56}" type="slidenum">
              <a:rPr lang="en-US" altLang="en-US" sz="1200">
                <a:latin typeface="Times New Roman" panose="02020603050405020304" pitchFamily="18" charset="0"/>
              </a:rPr>
              <a:pPr eaLnBrk="1" hangingPunct="1"/>
              <a:t>9</a:t>
            </a:fld>
            <a:endParaRPr lang="en-US" altLang="en-US" sz="1200">
              <a:latin typeface="Times New Roman" panose="02020603050405020304" pitchFamily="18" charset="0"/>
            </a:endParaRPr>
          </a:p>
        </p:txBody>
      </p:sp>
      <p:sp>
        <p:nvSpPr>
          <p:cNvPr id="48131" name="Rectangle 2"/>
          <p:cNvSpPr>
            <a:spLocks noGrp="1" noRot="1" noChangeAspect="1" noChangeArrowheads="1" noTextEdit="1"/>
          </p:cNvSpPr>
          <p:nvPr>
            <p:ph type="sldImg"/>
          </p:nvPr>
        </p:nvSpPr>
        <p:spPr>
          <a:xfrm>
            <a:off x="1196975" y="696913"/>
            <a:ext cx="4630738" cy="3475037"/>
          </a:xfrm>
          <a:ln/>
        </p:spPr>
      </p:sp>
      <p:sp>
        <p:nvSpPr>
          <p:cNvPr id="48132"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706592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A5E9072C-93DB-4FEB-B90B-75C335C947CF}" type="slidenum">
              <a:rPr lang="en-US" altLang="en-US" sz="1200">
                <a:latin typeface="Times New Roman" panose="02020603050405020304" pitchFamily="18" charset="0"/>
              </a:rPr>
              <a:pPr eaLnBrk="1" hangingPunct="1"/>
              <a:t>12</a:t>
            </a:fld>
            <a:endParaRPr lang="en-US" altLang="en-US" sz="1200">
              <a:latin typeface="Times New Roman" panose="02020603050405020304" pitchFamily="18" charset="0"/>
            </a:endParaRPr>
          </a:p>
        </p:txBody>
      </p:sp>
      <p:sp>
        <p:nvSpPr>
          <p:cNvPr id="44035" name="Rectangle 2"/>
          <p:cNvSpPr>
            <a:spLocks noGrp="1" noRot="1" noChangeAspect="1" noChangeArrowheads="1" noTextEdit="1"/>
          </p:cNvSpPr>
          <p:nvPr>
            <p:ph type="sldImg"/>
          </p:nvPr>
        </p:nvSpPr>
        <p:spPr>
          <a:xfrm>
            <a:off x="1196975" y="696913"/>
            <a:ext cx="4630738" cy="3475037"/>
          </a:xfrm>
          <a:ln/>
        </p:spPr>
      </p:sp>
      <p:sp>
        <p:nvSpPr>
          <p:cNvPr id="44036"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20363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26243-4A1C-4A97-9BA4-E3473E82446F}" type="slidenum">
              <a:rPr lang="en-US" altLang="en-US" smtClean="0"/>
              <a:pPr/>
              <a:t>14</a:t>
            </a:fld>
            <a:endParaRPr lang="en-US" altLang="en-US"/>
          </a:p>
        </p:txBody>
      </p:sp>
    </p:spTree>
    <p:extLst>
      <p:ext uri="{BB962C8B-B14F-4D97-AF65-F5344CB8AC3E}">
        <p14:creationId xmlns:p14="http://schemas.microsoft.com/office/powerpoint/2010/main" val="872073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8AABBB8-8857-46DB-811A-305071AFE562}" type="slidenum">
              <a:rPr lang="en-US" smtClean="0"/>
              <a:pPr>
                <a:defRPr/>
              </a:pPr>
              <a:t>16</a:t>
            </a:fld>
            <a:endParaRPr lang="en-US" dirty="0"/>
          </a:p>
        </p:txBody>
      </p:sp>
    </p:spTree>
    <p:extLst>
      <p:ext uri="{BB962C8B-B14F-4D97-AF65-F5344CB8AC3E}">
        <p14:creationId xmlns:p14="http://schemas.microsoft.com/office/powerpoint/2010/main" val="491353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D3384A9A-2EE0-4274-8A69-26A0220A8BE5}" type="slidenum">
              <a:rPr lang="en-US" altLang="en-US" sz="1200">
                <a:latin typeface="Times New Roman" panose="02020603050405020304" pitchFamily="18" charset="0"/>
              </a:rPr>
              <a:pPr eaLnBrk="1" hangingPunct="1"/>
              <a:t>17</a:t>
            </a:fld>
            <a:endParaRPr lang="en-US" altLang="en-US" sz="1200">
              <a:latin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196975" y="696913"/>
            <a:ext cx="4630738" cy="3475037"/>
          </a:xfrm>
          <a:ln/>
        </p:spPr>
      </p:sp>
      <p:sp>
        <p:nvSpPr>
          <p:cNvPr id="51204"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58741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7"/>
          <p:cNvSpPr>
            <a:spLocks noGrp="1" noChangeArrowheads="1"/>
          </p:cNvSpPr>
          <p:nvPr>
            <p:ph type="sldNum" sz="quarter" idx="5"/>
          </p:nvPr>
        </p:nvSpPr>
        <p:spPr/>
        <p:txBody>
          <a:bodyPr/>
          <a:lstStyle>
            <a:lvl1pPr defTabSz="945967" eaLnBrk="0" hangingPunct="0">
              <a:defRPr sz="2300">
                <a:solidFill>
                  <a:schemeClr val="tx1"/>
                </a:solidFill>
                <a:latin typeface="Swis721 Th BT"/>
                <a:cs typeface="Arial" panose="020B0604020202020204" pitchFamily="34" charset="0"/>
              </a:defRPr>
            </a:lvl1pPr>
            <a:lvl2pPr marL="728146" indent="-280056" defTabSz="945967" eaLnBrk="0" hangingPunct="0">
              <a:defRPr sz="2300">
                <a:solidFill>
                  <a:schemeClr val="tx1"/>
                </a:solidFill>
                <a:latin typeface="Swis721 Th BT"/>
                <a:cs typeface="Arial" panose="020B0604020202020204" pitchFamily="34" charset="0"/>
              </a:defRPr>
            </a:lvl2pPr>
            <a:lvl3pPr marL="1120224" indent="-224044" defTabSz="945967" eaLnBrk="0" hangingPunct="0">
              <a:defRPr sz="2300">
                <a:solidFill>
                  <a:schemeClr val="tx1"/>
                </a:solidFill>
                <a:latin typeface="Swis721 Th BT"/>
                <a:cs typeface="Arial" panose="020B0604020202020204" pitchFamily="34" charset="0"/>
              </a:defRPr>
            </a:lvl3pPr>
            <a:lvl4pPr marL="1568314" indent="-224044" defTabSz="945967" eaLnBrk="0" hangingPunct="0">
              <a:defRPr sz="2300">
                <a:solidFill>
                  <a:schemeClr val="tx1"/>
                </a:solidFill>
                <a:latin typeface="Swis721 Th BT"/>
                <a:cs typeface="Arial" panose="020B0604020202020204" pitchFamily="34" charset="0"/>
              </a:defRPr>
            </a:lvl4pPr>
            <a:lvl5pPr marL="2016404" indent="-224044" defTabSz="945967" eaLnBrk="0" hangingPunct="0">
              <a:defRPr sz="2300">
                <a:solidFill>
                  <a:schemeClr val="tx1"/>
                </a:solidFill>
                <a:latin typeface="Swis721 Th BT"/>
                <a:cs typeface="Arial" panose="020B0604020202020204" pitchFamily="34" charset="0"/>
              </a:defRPr>
            </a:lvl5pPr>
            <a:lvl6pPr marL="2464494" indent="-224044" defTabSz="945967" eaLnBrk="0" fontAlgn="base" hangingPunct="0">
              <a:spcBef>
                <a:spcPct val="0"/>
              </a:spcBef>
              <a:spcAft>
                <a:spcPct val="0"/>
              </a:spcAft>
              <a:defRPr sz="2300">
                <a:solidFill>
                  <a:schemeClr val="tx1"/>
                </a:solidFill>
                <a:latin typeface="Swis721 Th BT"/>
                <a:cs typeface="Arial" panose="020B0604020202020204" pitchFamily="34" charset="0"/>
              </a:defRPr>
            </a:lvl6pPr>
            <a:lvl7pPr marL="2912584" indent="-224044" defTabSz="945967" eaLnBrk="0" fontAlgn="base" hangingPunct="0">
              <a:spcBef>
                <a:spcPct val="0"/>
              </a:spcBef>
              <a:spcAft>
                <a:spcPct val="0"/>
              </a:spcAft>
              <a:defRPr sz="2300">
                <a:solidFill>
                  <a:schemeClr val="tx1"/>
                </a:solidFill>
                <a:latin typeface="Swis721 Th BT"/>
                <a:cs typeface="Arial" panose="020B0604020202020204" pitchFamily="34" charset="0"/>
              </a:defRPr>
            </a:lvl7pPr>
            <a:lvl8pPr marL="3360674" indent="-224044" defTabSz="945967" eaLnBrk="0" fontAlgn="base" hangingPunct="0">
              <a:spcBef>
                <a:spcPct val="0"/>
              </a:spcBef>
              <a:spcAft>
                <a:spcPct val="0"/>
              </a:spcAft>
              <a:defRPr sz="2300">
                <a:solidFill>
                  <a:schemeClr val="tx1"/>
                </a:solidFill>
                <a:latin typeface="Swis721 Th BT"/>
                <a:cs typeface="Arial" panose="020B0604020202020204" pitchFamily="34" charset="0"/>
              </a:defRPr>
            </a:lvl8pPr>
            <a:lvl9pPr marL="3808763" indent="-224044" defTabSz="945967"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18EDAE49-B7B0-4F6B-8AE9-336B77B8C09B}" type="slidenum">
              <a:rPr lang="en-US" altLang="en-US" sz="1200">
                <a:latin typeface="Times New Roman" panose="02020603050405020304" pitchFamily="18" charset="0"/>
              </a:rPr>
              <a:pPr eaLnBrk="1" hangingPunct="1"/>
              <a:t>19</a:t>
            </a:fld>
            <a:endParaRPr lang="en-US" altLang="en-US" sz="1200" dirty="0">
              <a:latin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249363" y="701675"/>
            <a:ext cx="4683125" cy="3511550"/>
          </a:xfrm>
          <a:ln/>
        </p:spPr>
      </p:sp>
      <p:sp>
        <p:nvSpPr>
          <p:cNvPr id="50180" name="Rectangle 3"/>
          <p:cNvSpPr>
            <a:spLocks noGrp="1" noChangeArrowheads="1"/>
          </p:cNvSpPr>
          <p:nvPr>
            <p:ph type="body" idx="1"/>
          </p:nvPr>
        </p:nvSpPr>
        <p:spPr>
          <a:xfrm>
            <a:off x="958158" y="4449560"/>
            <a:ext cx="5262854" cy="42132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839907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516FAE53-314B-4A06-B5DE-3A77FF33EB9F}" type="slidenum">
              <a:rPr lang="en-US" altLang="en-US" sz="1200">
                <a:latin typeface="Times New Roman" panose="02020603050405020304" pitchFamily="18" charset="0"/>
              </a:rPr>
              <a:pPr eaLnBrk="1" hangingPunct="1"/>
              <a:t>23</a:t>
            </a:fld>
            <a:endParaRPr lang="en-US" altLang="en-US" sz="120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1196975" y="696913"/>
            <a:ext cx="4630738" cy="3475037"/>
          </a:xfrm>
          <a:ln/>
        </p:spPr>
      </p:sp>
      <p:sp>
        <p:nvSpPr>
          <p:cNvPr id="56324"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90353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516FAE53-314B-4A06-B5DE-3A77FF33EB9F}" type="slidenum">
              <a:rPr lang="en-US" altLang="en-US" sz="1200">
                <a:latin typeface="Times New Roman" panose="02020603050405020304" pitchFamily="18" charset="0"/>
              </a:rPr>
              <a:pPr eaLnBrk="1" hangingPunct="1"/>
              <a:t>24</a:t>
            </a:fld>
            <a:endParaRPr lang="en-US" altLang="en-US" sz="120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1196975" y="696913"/>
            <a:ext cx="4630738" cy="3475037"/>
          </a:xfrm>
          <a:ln/>
        </p:spPr>
      </p:sp>
      <p:sp>
        <p:nvSpPr>
          <p:cNvPr id="56324"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08383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lvl1pPr defTabSz="931804" eaLnBrk="0" hangingPunct="0">
              <a:defRPr sz="2300">
                <a:solidFill>
                  <a:schemeClr val="tx1"/>
                </a:solidFill>
                <a:latin typeface="Swis721 Th BT"/>
                <a:cs typeface="Arial" panose="020B0604020202020204" pitchFamily="34" charset="0"/>
              </a:defRPr>
            </a:lvl1pPr>
            <a:lvl2pPr marL="717244" indent="-275863" defTabSz="931804" eaLnBrk="0" hangingPunct="0">
              <a:defRPr sz="2300">
                <a:solidFill>
                  <a:schemeClr val="tx1"/>
                </a:solidFill>
                <a:latin typeface="Swis721 Th BT"/>
                <a:cs typeface="Arial" panose="020B0604020202020204" pitchFamily="34" charset="0"/>
              </a:defRPr>
            </a:lvl2pPr>
            <a:lvl3pPr marL="1103452" indent="-220690" defTabSz="931804" eaLnBrk="0" hangingPunct="0">
              <a:defRPr sz="2300">
                <a:solidFill>
                  <a:schemeClr val="tx1"/>
                </a:solidFill>
                <a:latin typeface="Swis721 Th BT"/>
                <a:cs typeface="Arial" panose="020B0604020202020204" pitchFamily="34" charset="0"/>
              </a:defRPr>
            </a:lvl3pPr>
            <a:lvl4pPr marL="1544833" indent="-220690" defTabSz="931804" eaLnBrk="0" hangingPunct="0">
              <a:defRPr sz="2300">
                <a:solidFill>
                  <a:schemeClr val="tx1"/>
                </a:solidFill>
                <a:latin typeface="Swis721 Th BT"/>
                <a:cs typeface="Arial" panose="020B0604020202020204" pitchFamily="34" charset="0"/>
              </a:defRPr>
            </a:lvl4pPr>
            <a:lvl5pPr marL="1986214" indent="-220690" defTabSz="931804" eaLnBrk="0" hangingPunct="0">
              <a:defRPr sz="2300">
                <a:solidFill>
                  <a:schemeClr val="tx1"/>
                </a:solidFill>
                <a:latin typeface="Swis721 Th BT"/>
                <a:cs typeface="Arial" panose="020B0604020202020204" pitchFamily="34" charset="0"/>
              </a:defRPr>
            </a:lvl5pPr>
            <a:lvl6pPr marL="2427595"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6pPr>
            <a:lvl7pPr marL="2868976"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7pPr>
            <a:lvl8pPr marL="331035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8pPr>
            <a:lvl9pPr marL="3751737" indent="-220690" defTabSz="931804" eaLnBrk="0" fontAlgn="base" hangingPunct="0">
              <a:spcBef>
                <a:spcPct val="0"/>
              </a:spcBef>
              <a:spcAft>
                <a:spcPct val="0"/>
              </a:spcAft>
              <a:defRPr sz="2300">
                <a:solidFill>
                  <a:schemeClr val="tx1"/>
                </a:solidFill>
                <a:latin typeface="Swis721 Th BT"/>
                <a:cs typeface="Arial" panose="020B0604020202020204" pitchFamily="34" charset="0"/>
              </a:defRPr>
            </a:lvl9pPr>
          </a:lstStyle>
          <a:p>
            <a:pPr eaLnBrk="1" hangingPunct="1"/>
            <a:fld id="{516FAE53-314B-4A06-B5DE-3A77FF33EB9F}" type="slidenum">
              <a:rPr lang="en-US" altLang="en-US" sz="1200">
                <a:latin typeface="Times New Roman" panose="02020603050405020304" pitchFamily="18" charset="0"/>
              </a:rPr>
              <a:pPr eaLnBrk="1" hangingPunct="1"/>
              <a:t>25</a:t>
            </a:fld>
            <a:endParaRPr lang="en-US" altLang="en-US" sz="120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1196975" y="696913"/>
            <a:ext cx="4630738" cy="3475037"/>
          </a:xfrm>
          <a:ln/>
        </p:spPr>
      </p:sp>
      <p:sp>
        <p:nvSpPr>
          <p:cNvPr id="56324" name="Rectangle 3"/>
          <p:cNvSpPr>
            <a:spLocks noGrp="1" noChangeArrowheads="1"/>
          </p:cNvSpPr>
          <p:nvPr>
            <p:ph type="body" idx="1"/>
          </p:nvPr>
        </p:nvSpPr>
        <p:spPr>
          <a:xfrm>
            <a:off x="937329" y="4405200"/>
            <a:ext cx="5148444" cy="4171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26045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Calibri" panose="020F0502020204030204" pitchFamily="34" charset="0"/>
              </a:defRPr>
            </a:lvl1pPr>
            <a:lvl2pPr marL="715963" indent="-274638" defTabSz="930275">
              <a:spcBef>
                <a:spcPct val="30000"/>
              </a:spcBef>
              <a:defRPr sz="1200">
                <a:solidFill>
                  <a:schemeClr val="tx1"/>
                </a:solidFill>
                <a:latin typeface="Calibri" panose="020F0502020204030204" pitchFamily="34" charset="0"/>
              </a:defRPr>
            </a:lvl2pPr>
            <a:lvl3pPr marL="1103313" indent="-220663" defTabSz="930275">
              <a:spcBef>
                <a:spcPct val="30000"/>
              </a:spcBef>
              <a:defRPr sz="1200">
                <a:solidFill>
                  <a:schemeClr val="tx1"/>
                </a:solidFill>
                <a:latin typeface="Calibri" panose="020F0502020204030204" pitchFamily="34" charset="0"/>
              </a:defRPr>
            </a:lvl3pPr>
            <a:lvl4pPr marL="1544638" indent="-220663" defTabSz="930275">
              <a:spcBef>
                <a:spcPct val="30000"/>
              </a:spcBef>
              <a:defRPr sz="1200">
                <a:solidFill>
                  <a:schemeClr val="tx1"/>
                </a:solidFill>
                <a:latin typeface="Calibri" panose="020F0502020204030204" pitchFamily="34" charset="0"/>
              </a:defRPr>
            </a:lvl4pPr>
            <a:lvl5pPr marL="1985963" indent="-220663" defTabSz="930275">
              <a:spcBef>
                <a:spcPct val="30000"/>
              </a:spcBef>
              <a:defRPr sz="1200">
                <a:solidFill>
                  <a:schemeClr val="tx1"/>
                </a:solidFill>
                <a:latin typeface="Calibri" panose="020F0502020204030204" pitchFamily="34" charset="0"/>
              </a:defRPr>
            </a:lvl5pPr>
            <a:lvl6pPr marL="2443163" indent="-220663" defTabSz="930275" eaLnBrk="0" fontAlgn="base" hangingPunct="0">
              <a:spcBef>
                <a:spcPct val="30000"/>
              </a:spcBef>
              <a:spcAft>
                <a:spcPct val="0"/>
              </a:spcAft>
              <a:defRPr sz="1200">
                <a:solidFill>
                  <a:schemeClr val="tx1"/>
                </a:solidFill>
                <a:latin typeface="Calibri" panose="020F0502020204030204" pitchFamily="34" charset="0"/>
              </a:defRPr>
            </a:lvl6pPr>
            <a:lvl7pPr marL="2900363" indent="-220663" defTabSz="930275" eaLnBrk="0" fontAlgn="base" hangingPunct="0">
              <a:spcBef>
                <a:spcPct val="30000"/>
              </a:spcBef>
              <a:spcAft>
                <a:spcPct val="0"/>
              </a:spcAft>
              <a:defRPr sz="1200">
                <a:solidFill>
                  <a:schemeClr val="tx1"/>
                </a:solidFill>
                <a:latin typeface="Calibri" panose="020F0502020204030204" pitchFamily="34" charset="0"/>
              </a:defRPr>
            </a:lvl7pPr>
            <a:lvl8pPr marL="3357563" indent="-220663" defTabSz="930275" eaLnBrk="0" fontAlgn="base" hangingPunct="0">
              <a:spcBef>
                <a:spcPct val="30000"/>
              </a:spcBef>
              <a:spcAft>
                <a:spcPct val="0"/>
              </a:spcAft>
              <a:defRPr sz="1200">
                <a:solidFill>
                  <a:schemeClr val="tx1"/>
                </a:solidFill>
                <a:latin typeface="Calibri" panose="020F0502020204030204" pitchFamily="34" charset="0"/>
              </a:defRPr>
            </a:lvl8pPr>
            <a:lvl9pPr marL="3814763" indent="-220663" defTabSz="9302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0FA4D38-52F3-4497-9C46-55C23154416E}" type="slidenum">
              <a:rPr lang="en-US" altLang="en-US" smtClean="0">
                <a:solidFill>
                  <a:srgbClr val="000000"/>
                </a:solidFill>
                <a:latin typeface="Times New Roman" panose="02020603050405020304" pitchFamily="18" charset="0"/>
                <a:cs typeface="Arial" panose="020B0604020202020204" pitchFamily="34" charset="0"/>
              </a:rPr>
              <a:pPr>
                <a:spcBef>
                  <a:spcPct val="0"/>
                </a:spcBef>
              </a:pPr>
              <a:t>29</a:t>
            </a:fld>
            <a:endParaRPr lang="en-US" altLang="en-US">
              <a:solidFill>
                <a:srgbClr val="000000"/>
              </a:solidFill>
              <a:latin typeface="Times New Roman" panose="02020603050405020304" pitchFamily="18" charset="0"/>
              <a:cs typeface="Arial" panose="020B0604020202020204" pitchFamily="34" charset="0"/>
            </a:endParaRPr>
          </a:p>
        </p:txBody>
      </p:sp>
      <p:sp>
        <p:nvSpPr>
          <p:cNvPr id="169987" name="Rectangle 2"/>
          <p:cNvSpPr>
            <a:spLocks noGrp="1" noRot="1" noChangeAspect="1" noChangeArrowheads="1" noTextEdit="1"/>
          </p:cNvSpPr>
          <p:nvPr>
            <p:ph type="sldImg"/>
          </p:nvPr>
        </p:nvSpPr>
        <p:spPr bwMode="auto">
          <a:xfrm>
            <a:off x="1196975" y="696913"/>
            <a:ext cx="4630738" cy="34750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8" name="Rectangle 3"/>
          <p:cNvSpPr>
            <a:spLocks noGrp="1" noChangeArrowheads="1"/>
          </p:cNvSpPr>
          <p:nvPr>
            <p:ph type="body" idx="1"/>
          </p:nvPr>
        </p:nvSpPr>
        <p:spPr bwMode="auto">
          <a:xfrm>
            <a:off x="936625" y="4405313"/>
            <a:ext cx="5149850" cy="4170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643608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C23A8A-A46D-49CC-9831-2D8C7CDC4BC3}" type="datetime1">
              <a:rPr lang="en-US" smtClean="0">
                <a:solidFill>
                  <a:prstClr val="black">
                    <a:tint val="75000"/>
                  </a:prstClr>
                </a:solidFill>
              </a:rPr>
              <a:t>10/3/2022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F05050E4-5956-4FA1-9FC5-087DB7779D87}" type="slidenum">
              <a:rPr lang="en-US" altLang="en-US"/>
              <a:pPr>
                <a:defRPr/>
              </a:pPr>
              <a:t>‹#›</a:t>
            </a:fld>
            <a:endParaRPr lang="en-US" altLang="en-US" dirty="0"/>
          </a:p>
        </p:txBody>
      </p:sp>
    </p:spTree>
    <p:extLst>
      <p:ext uri="{BB962C8B-B14F-4D97-AF65-F5344CB8AC3E}">
        <p14:creationId xmlns:p14="http://schemas.microsoft.com/office/powerpoint/2010/main" val="2426803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8F606558-3F80-4BA0-80E2-C5E2AF6D7652}" type="datetime1">
              <a:rPr lang="en-US" smtClean="0"/>
              <a:t>10/3/2022</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401C158-0388-4F4D-9C91-7F4362F6EC5F}" type="slidenum">
              <a:rPr lang="en-US" altLang="en-US"/>
              <a:pPr/>
              <a:t>‹#›</a:t>
            </a:fld>
            <a:endParaRPr lang="en-US" altLang="en-US"/>
          </a:p>
        </p:txBody>
      </p:sp>
    </p:spTree>
    <p:extLst>
      <p:ext uri="{BB962C8B-B14F-4D97-AF65-F5344CB8AC3E}">
        <p14:creationId xmlns:p14="http://schemas.microsoft.com/office/powerpoint/2010/main" val="2405205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fld id="{359E2BDE-3F9B-441F-BE77-667E9BC779F3}" type="datetime1">
              <a:rPr lang="en-US" smtClean="0"/>
              <a:t>10/3/2022</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0F10AC3-EA11-41A0-8CF2-F5BF20C135C6}" type="slidenum">
              <a:rPr lang="en-US" altLang="en-US"/>
              <a:pPr/>
              <a:t>‹#›</a:t>
            </a:fld>
            <a:endParaRPr lang="en-US" altLang="en-US"/>
          </a:p>
        </p:txBody>
      </p:sp>
    </p:spTree>
    <p:extLst>
      <p:ext uri="{BB962C8B-B14F-4D97-AF65-F5344CB8AC3E}">
        <p14:creationId xmlns:p14="http://schemas.microsoft.com/office/powerpoint/2010/main" val="3667226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2BB1DD-4157-4B67-A2A0-FDABCEE98188}" type="datetime1">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222154217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87CA42-E4A9-4092-B877-F6982BA51AC8}" type="datetime1">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6290D-B9BC-48F6-B4DA-773EDD380B16}" type="slidenum">
              <a:rPr lang="en-US" smtClean="0"/>
              <a:pPr/>
              <a:t>‹#›</a:t>
            </a:fld>
            <a:endParaRPr lang="en-US"/>
          </a:p>
        </p:txBody>
      </p:sp>
    </p:spTree>
    <p:extLst>
      <p:ext uri="{BB962C8B-B14F-4D97-AF65-F5344CB8AC3E}">
        <p14:creationId xmlns:p14="http://schemas.microsoft.com/office/powerpoint/2010/main" val="11931400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AFCF7"/>
            </a:gs>
            <a:gs pos="9100">
              <a:srgbClr val="F5F6EE"/>
            </a:gs>
            <a:gs pos="34000">
              <a:srgbClr val="FAFCF7"/>
            </a:gs>
            <a:gs pos="100000">
              <a:srgbClr val="C4BD97"/>
            </a:gs>
            <a:gs pos="100000">
              <a:srgbClr val="FFFFFF"/>
            </a:gs>
          </a:gsLst>
          <a:lin ang="54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a:defRPr/>
            </a:pPr>
            <a:fld id="{86066547-F3B0-4DE9-88FD-73794350B82C}" type="datetime1">
              <a:rPr lang="en-US" smtClean="0">
                <a:solidFill>
                  <a:prstClr val="black">
                    <a:tint val="75000"/>
                  </a:prstClr>
                </a:solidFill>
              </a:rPr>
              <a:t>10/3/2022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E551A066-5547-4D4B-BF01-F09112C647F1}" type="slidenum">
              <a:rPr lang="en-US" altLang="en-US">
                <a:latin typeface="Arial" panose="020B0604020202020204" pitchFamily="34" charset="0"/>
              </a:rPr>
              <a:pPr>
                <a:defRPr/>
              </a:pPr>
              <a:t>‹#›</a:t>
            </a:fld>
            <a:endParaRPr lang="en-US" altLang="en-US" dirty="0">
              <a:latin typeface="Arial" panose="020B0604020202020204" pitchFamily="34" charset="0"/>
            </a:endParaRPr>
          </a:p>
        </p:txBody>
      </p:sp>
    </p:spTree>
    <p:extLst>
      <p:ext uri="{BB962C8B-B14F-4D97-AF65-F5344CB8AC3E}">
        <p14:creationId xmlns:p14="http://schemas.microsoft.com/office/powerpoint/2010/main" val="3568121635"/>
      </p:ext>
    </p:extLst>
  </p:cSld>
  <p:clrMap bg1="lt1" tx1="dk1" bg2="lt2" tx2="dk2" accent1="accent1" accent2="accent2" accent3="accent3" accent4="accent4" accent5="accent5" accent6="accent6" hlink="hlink" folHlink="folHlink"/>
  <p:sldLayoutIdLst>
    <p:sldLayoutId id="2147484023" r:id="rId1"/>
    <p:sldLayoutId id="2147484025" r:id="rId2"/>
    <p:sldLayoutId id="2147484026" r:id="rId3"/>
    <p:sldLayoutId id="2147484110" r:id="rId4"/>
    <p:sldLayoutId id="2147484111" r:id="rId5"/>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6499" name="Rectangle 3"/>
          <p:cNvSpPr>
            <a:spLocks noChangeArrowheads="1"/>
          </p:cNvSpPr>
          <p:nvPr/>
        </p:nvSpPr>
        <p:spPr bwMode="auto">
          <a:xfrm>
            <a:off x="5105400" y="343121"/>
            <a:ext cx="3799467" cy="17693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lIns="91440" tIns="45720" rIns="91440" bIns="45720" rtlCol="0" anchor="ctr">
            <a:norm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spcAft>
                <a:spcPts val="600"/>
              </a:spcAft>
              <a:buNone/>
            </a:pPr>
            <a:endParaRPr kumimoji="1" lang="en-US" altLang="en-US" sz="2400" b="1" kern="1200" dirty="0">
              <a:solidFill>
                <a:schemeClr val="tx1"/>
              </a:solidFill>
              <a:latin typeface="+mj-lt"/>
              <a:ea typeface="+mj-ea"/>
              <a:cs typeface="+mj-cs"/>
            </a:endParaRPr>
          </a:p>
          <a:p>
            <a:pPr>
              <a:lnSpc>
                <a:spcPct val="90000"/>
              </a:lnSpc>
              <a:spcBef>
                <a:spcPct val="0"/>
              </a:spcBef>
              <a:spcAft>
                <a:spcPts val="600"/>
              </a:spcAft>
              <a:buNone/>
            </a:pPr>
            <a:r>
              <a:rPr kumimoji="1" lang="en-US" altLang="en-US" sz="2400" b="1" kern="1200" dirty="0">
                <a:solidFill>
                  <a:schemeClr val="tx1"/>
                </a:solidFill>
                <a:latin typeface="+mj-lt"/>
                <a:ea typeface="+mj-ea"/>
                <a:cs typeface="+mj-cs"/>
              </a:rPr>
              <a:t> </a:t>
            </a:r>
            <a:r>
              <a:rPr kumimoji="1" lang="en-US" altLang="en-US" sz="4300" b="1" kern="1200" dirty="0">
                <a:solidFill>
                  <a:schemeClr val="tx1"/>
                </a:solidFill>
                <a:latin typeface="+mj-lt"/>
                <a:ea typeface="+mj-ea"/>
                <a:cs typeface="+mj-cs"/>
              </a:rPr>
              <a:t>2023 Budget Presentation  </a:t>
            </a:r>
          </a:p>
          <a:p>
            <a:pPr>
              <a:lnSpc>
                <a:spcPct val="90000"/>
              </a:lnSpc>
              <a:spcBef>
                <a:spcPct val="0"/>
              </a:spcBef>
              <a:spcAft>
                <a:spcPts val="600"/>
              </a:spcAft>
              <a:buNone/>
            </a:pPr>
            <a:endParaRPr kumimoji="1" lang="en-US" altLang="en-US" sz="2400" kern="1200" dirty="0">
              <a:solidFill>
                <a:schemeClr val="tx1"/>
              </a:solidFill>
              <a:latin typeface="+mj-lt"/>
              <a:ea typeface="+mj-ea"/>
              <a:cs typeface="+mj-cs"/>
            </a:endParaRPr>
          </a:p>
        </p:txBody>
      </p:sp>
      <p:sp>
        <p:nvSpPr>
          <p:cNvPr id="106509" name="Freeform: Shape 106508">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511" name="Freeform: Shape 106510">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518115"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180" y="1583831"/>
            <a:ext cx="3078957" cy="2224546"/>
          </a:xfrm>
          <a:prstGeom prst="rect">
            <a:avLst/>
          </a:prstGeom>
        </p:spPr>
      </p:pic>
      <p:sp>
        <p:nvSpPr>
          <p:cNvPr id="106502" name="Rectangle 7"/>
          <p:cNvSpPr>
            <a:spLocks noChangeArrowheads="1"/>
          </p:cNvSpPr>
          <p:nvPr/>
        </p:nvSpPr>
        <p:spPr bwMode="auto">
          <a:xfrm>
            <a:off x="5112826" y="2266001"/>
            <a:ext cx="3754752" cy="318168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lIns="91440" tIns="45720" rIns="91440" bIns="45720" rtlCol="0" anchor="t">
            <a:norm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90000"/>
              </a:lnSpc>
              <a:spcBef>
                <a:spcPct val="0"/>
              </a:spcBef>
              <a:spcAft>
                <a:spcPts val="600"/>
              </a:spcAft>
              <a:buNone/>
            </a:pPr>
            <a:r>
              <a:rPr kumimoji="1" lang="en-US" altLang="en-US" b="1" dirty="0">
                <a:latin typeface="+mn-lt"/>
              </a:rPr>
              <a:t>Budget Hearing:</a:t>
            </a:r>
            <a:endParaRPr kumimoji="1" lang="en-US" altLang="en-US" dirty="0">
              <a:latin typeface="+mn-lt"/>
            </a:endParaRPr>
          </a:p>
          <a:p>
            <a:pPr>
              <a:lnSpc>
                <a:spcPct val="90000"/>
              </a:lnSpc>
              <a:spcBef>
                <a:spcPct val="0"/>
              </a:spcBef>
              <a:spcAft>
                <a:spcPts val="600"/>
              </a:spcAft>
              <a:buNone/>
            </a:pPr>
            <a:r>
              <a:rPr kumimoji="1" lang="en-US" altLang="en-US" b="1" dirty="0">
                <a:latin typeface="+mn-lt"/>
              </a:rPr>
              <a:t>October  3, 2022</a:t>
            </a:r>
          </a:p>
          <a:p>
            <a:pPr>
              <a:lnSpc>
                <a:spcPct val="90000"/>
              </a:lnSpc>
              <a:spcBef>
                <a:spcPct val="0"/>
              </a:spcBef>
              <a:spcAft>
                <a:spcPts val="600"/>
              </a:spcAft>
              <a:buNone/>
            </a:pPr>
            <a:endParaRPr kumimoji="1" lang="en-US" altLang="en-US" dirty="0">
              <a:latin typeface="+mn-lt"/>
            </a:endParaRPr>
          </a:p>
          <a:p>
            <a:pPr>
              <a:lnSpc>
                <a:spcPct val="90000"/>
              </a:lnSpc>
              <a:spcBef>
                <a:spcPct val="0"/>
              </a:spcBef>
              <a:spcAft>
                <a:spcPts val="600"/>
              </a:spcAft>
              <a:buNone/>
            </a:pPr>
            <a:r>
              <a:rPr kumimoji="1" lang="en-US" altLang="en-US" b="1" dirty="0">
                <a:latin typeface="+mn-lt"/>
              </a:rPr>
              <a:t>Budget Adoption:</a:t>
            </a:r>
          </a:p>
          <a:p>
            <a:pPr>
              <a:lnSpc>
                <a:spcPct val="90000"/>
              </a:lnSpc>
              <a:spcBef>
                <a:spcPct val="0"/>
              </a:spcBef>
              <a:spcAft>
                <a:spcPts val="600"/>
              </a:spcAft>
              <a:buNone/>
            </a:pPr>
            <a:r>
              <a:rPr kumimoji="1" lang="en-US" altLang="en-US" b="1" dirty="0">
                <a:latin typeface="+mn-lt"/>
              </a:rPr>
              <a:t>October 17, 2022</a:t>
            </a:r>
          </a:p>
          <a:p>
            <a:pPr indent="-228600">
              <a:lnSpc>
                <a:spcPct val="90000"/>
              </a:lnSpc>
              <a:spcBef>
                <a:spcPct val="0"/>
              </a:spcBef>
              <a:spcAft>
                <a:spcPts val="600"/>
              </a:spcAft>
              <a:buFont typeface="Arial" panose="020B0604020202020204" pitchFamily="34" charset="0"/>
              <a:buChar char="•"/>
            </a:pPr>
            <a:endParaRPr kumimoji="1" lang="en-US" altLang="en-US" sz="1600" dirty="0">
              <a:latin typeface="+mn-lt"/>
            </a:endParaRPr>
          </a:p>
        </p:txBody>
      </p:sp>
      <p:sp>
        <p:nvSpPr>
          <p:cNvPr id="106500" name="Rectangle 4"/>
          <p:cNvSpPr>
            <a:spLocks noChangeArrowheads="1"/>
          </p:cNvSpPr>
          <p:nvPr/>
        </p:nvSpPr>
        <p:spPr bwMode="auto">
          <a:xfrm>
            <a:off x="0" y="-517525"/>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spcAft>
                <a:spcPts val="600"/>
              </a:spcAft>
              <a:buFontTx/>
              <a:buNone/>
            </a:pPr>
            <a:endParaRPr kumimoji="1" lang="en-US" altLang="en-US" sz="2600" b="1">
              <a:solidFill>
                <a:srgbClr val="333333"/>
              </a:solidFill>
              <a:cs typeface="Times New Roman" panose="02020603050405020304" pitchFamily="18" charset="0"/>
            </a:endParaRPr>
          </a:p>
          <a:p>
            <a:pPr algn="ctr">
              <a:spcBef>
                <a:spcPct val="0"/>
              </a:spcBef>
              <a:spcAft>
                <a:spcPts val="600"/>
              </a:spcAft>
              <a:buFontTx/>
              <a:buNone/>
            </a:pPr>
            <a:r>
              <a:rPr kumimoji="1" lang="en-US" altLang="en-US" sz="2600" b="1">
                <a:solidFill>
                  <a:srgbClr val="333333"/>
                </a:solidFill>
                <a:latin typeface="AvantGarde"/>
                <a:cs typeface="Times New Roman" panose="02020603050405020304" pitchFamily="18" charset="0"/>
              </a:rPr>
              <a:t> </a:t>
            </a:r>
            <a:endParaRPr kumimoji="1" lang="en-US" altLang="en-US" sz="2600" b="1">
              <a:solidFill>
                <a:srgbClr val="333333"/>
              </a:solidFill>
              <a:cs typeface="Times New Roman" panose="02020603050405020304" pitchFamily="18" charset="0"/>
            </a:endParaRPr>
          </a:p>
          <a:p>
            <a:pPr>
              <a:spcBef>
                <a:spcPct val="0"/>
              </a:spcBef>
              <a:spcAft>
                <a:spcPts val="600"/>
              </a:spcAft>
              <a:buFontTx/>
              <a:buNone/>
            </a:pPr>
            <a:endParaRPr kumimoji="1" lang="en-US" altLang="en-US" sz="2400">
              <a:solidFill>
                <a:srgbClr val="333333"/>
              </a:solidFill>
              <a:cs typeface="Arial" panose="020B0604020202020204" pitchFamily="34" charset="0"/>
            </a:endParaRPr>
          </a:p>
        </p:txBody>
      </p:sp>
      <p:sp>
        <p:nvSpPr>
          <p:cNvPr id="106501" name="Rectangle 5"/>
          <p:cNvSpPr>
            <a:spLocks noChangeArrowheads="1"/>
          </p:cNvSpPr>
          <p:nvPr/>
        </p:nvSpPr>
        <p:spPr bwMode="auto">
          <a:xfrm>
            <a:off x="0" y="944563"/>
            <a:ext cx="9144000"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spcAft>
                <a:spcPts val="600"/>
              </a:spcAft>
              <a:buFontTx/>
              <a:buNone/>
            </a:pPr>
            <a:endParaRPr kumimoji="1" lang="en-US" altLang="en-US" sz="2600" b="1">
              <a:solidFill>
                <a:srgbClr val="333333"/>
              </a:solidFill>
              <a:cs typeface="Times New Roman" panose="02020603050405020304" pitchFamily="18" charset="0"/>
            </a:endParaRPr>
          </a:p>
          <a:p>
            <a:pPr algn="ctr">
              <a:spcBef>
                <a:spcPct val="0"/>
              </a:spcBef>
              <a:spcAft>
                <a:spcPts val="600"/>
              </a:spcAft>
              <a:buFontTx/>
              <a:buNone/>
            </a:pPr>
            <a:endParaRPr kumimoji="1" lang="en-US" altLang="en-US" sz="2400">
              <a:solidFill>
                <a:srgbClr val="333333"/>
              </a:solidFill>
              <a:cs typeface="Arial" panose="020B0604020202020204" pitchFamily="34" charset="0"/>
            </a:endParaRPr>
          </a:p>
        </p:txBody>
      </p:sp>
      <p:sp>
        <p:nvSpPr>
          <p:cNvPr id="106503" name="Rectangle 8"/>
          <p:cNvSpPr>
            <a:spLocks noChangeArrowheads="1"/>
          </p:cNvSpPr>
          <p:nvPr/>
        </p:nvSpPr>
        <p:spPr bwMode="auto">
          <a:xfrm>
            <a:off x="0" y="6305550"/>
            <a:ext cx="9144000" cy="207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spcAft>
                <a:spcPts val="600"/>
              </a:spcAft>
              <a:buFontTx/>
              <a:buNone/>
            </a:pPr>
            <a:endParaRPr kumimoji="1" lang="en-US" altLang="en-US" sz="1200" b="1">
              <a:solidFill>
                <a:srgbClr val="333333"/>
              </a:solidFill>
              <a:latin typeface="AvantGarde"/>
              <a:cs typeface="Arial" panose="020B0604020202020204" pitchFamily="34" charset="0"/>
            </a:endParaRPr>
          </a:p>
          <a:p>
            <a:pPr>
              <a:spcBef>
                <a:spcPct val="0"/>
              </a:spcBef>
              <a:spcAft>
                <a:spcPts val="600"/>
              </a:spcAft>
              <a:buFontTx/>
              <a:buNone/>
            </a:pPr>
            <a:r>
              <a:rPr kumimoji="1" lang="en-US" altLang="en-US" sz="1000">
                <a:solidFill>
                  <a:srgbClr val="333333"/>
                </a:solidFill>
                <a:latin typeface="Tahoma" panose="020B0604030504040204" pitchFamily="34" charset="0"/>
                <a:cs typeface="Times New Roman" panose="02020603050405020304" pitchFamily="18" charset="0"/>
              </a:rPr>
              <a:t> </a:t>
            </a:r>
            <a:endParaRPr kumimoji="1" lang="en-US" altLang="en-US" sz="1000">
              <a:solidFill>
                <a:srgbClr val="333333"/>
              </a:solidFill>
              <a:cs typeface="Times New Roman" panose="02020603050405020304" pitchFamily="18" charset="0"/>
            </a:endParaRPr>
          </a:p>
          <a:p>
            <a:pPr algn="ctr">
              <a:spcBef>
                <a:spcPct val="0"/>
              </a:spcBef>
              <a:spcAft>
                <a:spcPts val="600"/>
              </a:spcAft>
              <a:buFontTx/>
              <a:buNone/>
            </a:pPr>
            <a:r>
              <a:rPr kumimoji="1" lang="en-US" altLang="en-US" sz="1200" b="1">
                <a:solidFill>
                  <a:srgbClr val="00FF00"/>
                </a:solidFill>
                <a:latin typeface="AvantGarde"/>
                <a:cs typeface="Times New Roman" panose="02020603050405020304" pitchFamily="18" charset="0"/>
              </a:rPr>
              <a:t> </a:t>
            </a:r>
            <a:endParaRPr kumimoji="1" lang="en-US" altLang="en-US" sz="1000">
              <a:solidFill>
                <a:srgbClr val="333333"/>
              </a:solidFill>
              <a:latin typeface="Tahoma" panose="020B0604030504040204" pitchFamily="34" charset="0"/>
              <a:cs typeface="Times New Roman" panose="02020603050405020304" pitchFamily="18" charset="0"/>
            </a:endParaRPr>
          </a:p>
          <a:p>
            <a:pPr algn="ctr">
              <a:spcBef>
                <a:spcPct val="0"/>
              </a:spcBef>
              <a:spcAft>
                <a:spcPts val="600"/>
              </a:spcAft>
              <a:buFontTx/>
              <a:buNone/>
            </a:pPr>
            <a:r>
              <a:rPr kumimoji="1" lang="en-US" altLang="en-US" sz="2600" b="1">
                <a:solidFill>
                  <a:srgbClr val="00FF00"/>
                </a:solidFill>
                <a:latin typeface="AvantGarde"/>
                <a:cs typeface="Times New Roman" panose="02020603050405020304" pitchFamily="18" charset="0"/>
              </a:rPr>
              <a:t> </a:t>
            </a:r>
            <a:endParaRPr kumimoji="1" lang="en-US" altLang="en-US" sz="1000">
              <a:solidFill>
                <a:srgbClr val="333333"/>
              </a:solidFill>
              <a:latin typeface="Tahoma" panose="020B0604030504040204" pitchFamily="34" charset="0"/>
              <a:cs typeface="Times New Roman" panose="02020603050405020304" pitchFamily="18" charset="0"/>
            </a:endParaRPr>
          </a:p>
          <a:p>
            <a:pPr algn="ctr">
              <a:spcBef>
                <a:spcPct val="0"/>
              </a:spcBef>
              <a:spcAft>
                <a:spcPts val="600"/>
              </a:spcAft>
              <a:buFontTx/>
              <a:buNone/>
            </a:pPr>
            <a:r>
              <a:rPr kumimoji="1" lang="en-US" altLang="en-US" sz="2600" b="1">
                <a:solidFill>
                  <a:srgbClr val="00FF00"/>
                </a:solidFill>
                <a:latin typeface="AvantGarde"/>
                <a:cs typeface="Times New Roman" panose="02020603050405020304" pitchFamily="18" charset="0"/>
              </a:rPr>
              <a:t> </a:t>
            </a:r>
            <a:endParaRPr kumimoji="1" lang="en-US" altLang="en-US" sz="1000">
              <a:solidFill>
                <a:srgbClr val="333333"/>
              </a:solidFill>
              <a:latin typeface="Tahoma" panose="020B0604030504040204" pitchFamily="34" charset="0"/>
              <a:cs typeface="Times New Roman" panose="02020603050405020304" pitchFamily="18" charset="0"/>
            </a:endParaRPr>
          </a:p>
          <a:p>
            <a:pPr>
              <a:spcBef>
                <a:spcPct val="0"/>
              </a:spcBef>
              <a:spcAft>
                <a:spcPts val="600"/>
              </a:spcAft>
              <a:buFontTx/>
              <a:buNone/>
            </a:pPr>
            <a:endParaRPr kumimoji="1" lang="en-US" altLang="en-US" sz="2400">
              <a:solidFill>
                <a:srgbClr val="333333"/>
              </a:solidFill>
              <a:cs typeface="Arial" panose="020B0604020202020204" pitchFamily="34" charset="0"/>
            </a:endParaRPr>
          </a:p>
        </p:txBody>
      </p:sp>
      <p:sp>
        <p:nvSpPr>
          <p:cNvPr id="106498" name="Rectangle 2"/>
          <p:cNvSpPr>
            <a:spLocks noChangeArrowheads="1"/>
          </p:cNvSpPr>
          <p:nvPr/>
        </p:nvSpPr>
        <p:spPr bwMode="auto">
          <a:xfrm>
            <a:off x="0" y="-2955925"/>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spcAft>
                <a:spcPts val="600"/>
              </a:spcAft>
              <a:buFontTx/>
              <a:buNone/>
            </a:pPr>
            <a:r>
              <a:rPr kumimoji="1" lang="en-US" altLang="en-US" sz="1000">
                <a:solidFill>
                  <a:srgbClr val="333333"/>
                </a:solidFill>
                <a:cs typeface="Times New Roman" panose="02020603050405020304" pitchFamily="18" charset="0"/>
              </a:rPr>
              <a:t> </a:t>
            </a:r>
          </a:p>
          <a:p>
            <a:pPr>
              <a:spcBef>
                <a:spcPct val="0"/>
              </a:spcBef>
              <a:spcAft>
                <a:spcPts val="600"/>
              </a:spcAft>
              <a:buFontTx/>
              <a:buNone/>
            </a:pPr>
            <a:r>
              <a:rPr kumimoji="1" lang="en-US" altLang="en-US" sz="1000">
                <a:solidFill>
                  <a:srgbClr val="333333"/>
                </a:solidFill>
                <a:cs typeface="Times New Roman" panose="02020603050405020304" pitchFamily="18" charset="0"/>
              </a:rPr>
              <a:t> </a:t>
            </a:r>
          </a:p>
          <a:p>
            <a:pPr>
              <a:spcBef>
                <a:spcPct val="0"/>
              </a:spcBef>
              <a:spcAft>
                <a:spcPts val="600"/>
              </a:spcAft>
              <a:buFontTx/>
              <a:buNone/>
            </a:pPr>
            <a:endParaRPr kumimoji="1" lang="en-US" altLang="en-US" sz="2400">
              <a:solidFill>
                <a:srgbClr val="333333"/>
              </a:solidFill>
              <a:cs typeface="Arial" panose="020B0604020202020204" pitchFamily="34" charset="0"/>
            </a:endParaRPr>
          </a:p>
        </p:txBody>
      </p:sp>
      <p:sp>
        <p:nvSpPr>
          <p:cNvPr id="106504" name="Rectangle 10"/>
          <p:cNvSpPr>
            <a:spLocks noChangeArrowheads="1"/>
          </p:cNvSpPr>
          <p:nvPr/>
        </p:nvSpPr>
        <p:spPr bwMode="auto">
          <a:xfrm>
            <a:off x="0" y="8164513"/>
            <a:ext cx="914400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spcAft>
                <a:spcPts val="600"/>
              </a:spcAft>
              <a:buFontTx/>
              <a:buNone/>
            </a:pPr>
            <a:br>
              <a:rPr kumimoji="1" lang="en-US" altLang="en-US" sz="1000">
                <a:solidFill>
                  <a:srgbClr val="333333"/>
                </a:solidFill>
                <a:cs typeface="Times New Roman" panose="02020603050405020304" pitchFamily="18" charset="0"/>
              </a:rPr>
            </a:br>
            <a:r>
              <a:rPr kumimoji="1" lang="en-US" altLang="en-US" sz="2600" b="1">
                <a:solidFill>
                  <a:srgbClr val="00FF00"/>
                </a:solidFill>
                <a:latin typeface="AvantGarde"/>
                <a:cs typeface="Times New Roman" panose="02020603050405020304" pitchFamily="18" charset="0"/>
              </a:rPr>
              <a:t> </a:t>
            </a:r>
            <a:endParaRPr kumimoji="1" lang="en-US" altLang="en-US" sz="1000">
              <a:solidFill>
                <a:srgbClr val="333333"/>
              </a:solidFill>
              <a:latin typeface="Tahoma" panose="020B0604030504040204" pitchFamily="34" charset="0"/>
              <a:cs typeface="Times New Roman" panose="02020603050405020304" pitchFamily="18" charset="0"/>
            </a:endParaRPr>
          </a:p>
          <a:p>
            <a:pPr>
              <a:spcBef>
                <a:spcPct val="0"/>
              </a:spcBef>
              <a:spcAft>
                <a:spcPts val="600"/>
              </a:spcAft>
              <a:buFontTx/>
              <a:buNone/>
            </a:pPr>
            <a:endParaRPr kumimoji="1" lang="en-US" altLang="en-US" sz="2400">
              <a:solidFill>
                <a:srgbClr val="333333"/>
              </a:solidFill>
              <a:cs typeface="Arial" panose="020B0604020202020204" pitchFamily="34" charset="0"/>
            </a:endParaRPr>
          </a:p>
        </p:txBody>
      </p:sp>
    </p:spTree>
    <p:extLst>
      <p:ext uri="{BB962C8B-B14F-4D97-AF65-F5344CB8AC3E}">
        <p14:creationId xmlns:p14="http://schemas.microsoft.com/office/powerpoint/2010/main" val="205645089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98D8C2-4FB9-A531-87F1-CAEEF4978413}"/>
              </a:ext>
            </a:extLst>
          </p:cNvPr>
          <p:cNvSpPr>
            <a:spLocks noGrp="1"/>
          </p:cNvSpPr>
          <p:nvPr>
            <p:ph/>
          </p:nvPr>
        </p:nvSpPr>
        <p:spPr/>
        <p:txBody>
          <a:bodyPr/>
          <a:lstStyle/>
          <a:p>
            <a:pPr marL="0" indent="0" algn="ctr">
              <a:buNone/>
              <a:defRPr/>
            </a:pPr>
            <a:r>
              <a:rPr lang="en-US" sz="3600" dirty="0">
                <a:latin typeface="Tahoma"/>
                <a:cs typeface="+mn-cs"/>
              </a:rPr>
              <a:t>DISCLAIMER: </a:t>
            </a:r>
          </a:p>
          <a:p>
            <a:pPr algn="ctr">
              <a:defRPr/>
            </a:pPr>
            <a:endParaRPr lang="en-US" sz="1200" dirty="0">
              <a:latin typeface="Tahoma"/>
              <a:cs typeface="+mn-cs"/>
            </a:endParaRPr>
          </a:p>
          <a:p>
            <a:pPr marL="0" indent="0">
              <a:buNone/>
              <a:defRPr/>
            </a:pPr>
            <a:r>
              <a:rPr lang="en-US" sz="1400" dirty="0">
                <a:latin typeface="Tahoma"/>
                <a:cs typeface="+mn-cs"/>
              </a:rPr>
              <a:t>THE ESTIMATED EXPENDITURES, PROJECTIONS OF COSTS, TAX RATES, LEVIES AND APPROPRIATIONS, AND ALL OTHER INFORMATION AND DATA PRESENTED HEREIN ARE INTENDED FOR INFORMATIONAL OR ANALYTICAL USE ONLY AND MAY NOT BE USED FOR ANY OTHER PURPOSE. THE STATE FORMS SHOWN IN THE OFFICIAL BUDGET (STATE FORMS 1 THROUGH 4B, THE CAPITAL PROJECTS PLAN, THE BUS REPLACEMENT PLAN, AND ALL OTHER STATE-REQUIRED OR RELATED DOCUMENTS) CONSTITUTE THE OFFICIAL 2023 BUDGET OF THE ZIONSVILLE COMMUNITY SCHOOLS. </a:t>
            </a:r>
          </a:p>
          <a:p>
            <a:pPr marL="0" indent="0">
              <a:buNone/>
              <a:defRPr/>
            </a:pPr>
            <a:endParaRPr lang="en-US" sz="1400" dirty="0">
              <a:latin typeface="Tahoma"/>
              <a:cs typeface="+mn-cs"/>
            </a:endParaRPr>
          </a:p>
          <a:p>
            <a:pPr marL="0" indent="0">
              <a:buNone/>
              <a:defRPr/>
            </a:pPr>
            <a:r>
              <a:rPr lang="en-US" sz="1400" dirty="0">
                <a:latin typeface="Tahoma"/>
                <a:cs typeface="+mn-cs"/>
              </a:rPr>
              <a:t>DIFFERENCES BETWEEN THE AMOUNTS SHOWN ON THE OFFICIAL STATE FORMS AND DOCUMENTS AND ITEMS IN THIS PRESENTATION, IF ANY, ARE SPECULATIVE, BASED ON ASSUMPTIONS ABOUT CERTAIN FUTURE EVENTS, AND CANNOT BE CONSTRUED AS CONTRADICTIONS OF OR DISCREPANCIES IN OR WITH THE OFFICIAL BUDGET.</a:t>
            </a:r>
          </a:p>
          <a:p>
            <a:pPr marL="0" indent="0">
              <a:buNone/>
              <a:defRPr/>
            </a:pPr>
            <a:r>
              <a:rPr lang="en-US" sz="1400" dirty="0">
                <a:latin typeface="Tahoma"/>
                <a:cs typeface="+mn-cs"/>
              </a:rPr>
              <a:t> </a:t>
            </a:r>
          </a:p>
          <a:p>
            <a:pPr marL="0" indent="0">
              <a:buNone/>
              <a:defRPr/>
            </a:pPr>
            <a:r>
              <a:rPr lang="en-US" sz="1400" dirty="0">
                <a:latin typeface="Tahoma"/>
                <a:cs typeface="+mn-cs"/>
              </a:rPr>
              <a:t>FURTHER, THE PROJECTIONS AND ESTIMATES SHOWN, WHILE BASED ON THE MOST CURRENT INFORMATION AVAILABLE AT THE TIME OF THEIR FORMULATION, ARE SUBJECT TO UNKNOWN OR UNEXPECTED EVENTS AND CONTINGENCIES AT ANY TIME DURING THE BUDGET YEAR. </a:t>
            </a:r>
          </a:p>
          <a:p>
            <a:pPr marL="0" indent="0">
              <a:buNone/>
              <a:defRPr/>
            </a:pPr>
            <a:endParaRPr lang="en-US" sz="1400" dirty="0">
              <a:latin typeface="Tahoma"/>
              <a:cs typeface="+mn-cs"/>
            </a:endParaRPr>
          </a:p>
          <a:p>
            <a:pPr marL="0" indent="0">
              <a:buNone/>
              <a:defRPr/>
            </a:pPr>
            <a:r>
              <a:rPr lang="en-US" sz="1400" dirty="0">
                <a:latin typeface="Tahoma"/>
                <a:cs typeface="+mn-cs"/>
              </a:rPr>
              <a:t>THE ACTUAL FINANCIAL RESULTS ACHIEVED MAY THEREFORE BE MATERIALLY DIFFERENT FROM THE PROJECTIONS AND ESTIMATES SHOWN.</a:t>
            </a:r>
            <a:endParaRPr lang="en-US" sz="1400" dirty="0">
              <a:cs typeface="+mn-cs"/>
            </a:endParaRPr>
          </a:p>
          <a:p>
            <a:endParaRPr lang="en-US" dirty="0"/>
          </a:p>
        </p:txBody>
      </p:sp>
    </p:spTree>
    <p:extLst>
      <p:ext uri="{BB962C8B-B14F-4D97-AF65-F5344CB8AC3E}">
        <p14:creationId xmlns:p14="http://schemas.microsoft.com/office/powerpoint/2010/main" val="2173063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34646-14CA-3AE5-B09F-9ECF4B7FD2AE}"/>
              </a:ext>
            </a:extLst>
          </p:cNvPr>
          <p:cNvSpPr>
            <a:spLocks noGrp="1"/>
          </p:cNvSpPr>
          <p:nvPr>
            <p:ph type="title" idx="4294967295"/>
          </p:nvPr>
        </p:nvSpPr>
        <p:spPr>
          <a:xfrm>
            <a:off x="0" y="274638"/>
            <a:ext cx="8229600" cy="1143000"/>
          </a:xfrm>
        </p:spPr>
        <p:txBody>
          <a:bodyPr/>
          <a:lstStyle/>
          <a:p>
            <a:r>
              <a:rPr lang="en-US" dirty="0"/>
              <a:t>        Budget Process</a:t>
            </a:r>
          </a:p>
        </p:txBody>
      </p:sp>
      <p:sp>
        <p:nvSpPr>
          <p:cNvPr id="4" name="Oval 3">
            <a:extLst>
              <a:ext uri="{FF2B5EF4-FFF2-40B4-BE49-F238E27FC236}">
                <a16:creationId xmlns:a16="http://schemas.microsoft.com/office/drawing/2014/main" id="{D7CD02C6-44E7-7CC6-3183-3F34AFEAB6E7}"/>
              </a:ext>
            </a:extLst>
          </p:cNvPr>
          <p:cNvSpPr/>
          <p:nvPr/>
        </p:nvSpPr>
        <p:spPr>
          <a:xfrm>
            <a:off x="2233814" y="1828800"/>
            <a:ext cx="4676372" cy="4557108"/>
          </a:xfrm>
          <a:prstGeom prst="ellipse">
            <a:avLst/>
          </a:prstGeom>
          <a:solidFill>
            <a:schemeClr val="tx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1551D90-4014-A1AF-77E3-53FB322BC874}"/>
              </a:ext>
            </a:extLst>
          </p:cNvPr>
          <p:cNvSpPr txBox="1"/>
          <p:nvPr/>
        </p:nvSpPr>
        <p:spPr>
          <a:xfrm>
            <a:off x="3642510" y="5639309"/>
            <a:ext cx="2743200" cy="369332"/>
          </a:xfrm>
          <a:prstGeom prst="rect">
            <a:avLst/>
          </a:prstGeom>
          <a:noFill/>
        </p:spPr>
        <p:txBody>
          <a:bodyPr wrap="square" rtlCol="0">
            <a:spAutoFit/>
          </a:bodyPr>
          <a:lstStyle/>
          <a:p>
            <a:r>
              <a:rPr lang="en-US" dirty="0">
                <a:solidFill>
                  <a:schemeClr val="bg1"/>
                </a:solidFill>
              </a:rPr>
              <a:t>Advertised</a:t>
            </a:r>
            <a:r>
              <a:rPr lang="en-US" dirty="0"/>
              <a:t> </a:t>
            </a:r>
            <a:r>
              <a:rPr lang="en-US" dirty="0">
                <a:solidFill>
                  <a:schemeClr val="bg1"/>
                </a:solidFill>
              </a:rPr>
              <a:t>Budget</a:t>
            </a:r>
          </a:p>
        </p:txBody>
      </p:sp>
      <p:sp>
        <p:nvSpPr>
          <p:cNvPr id="6" name="Oval 5">
            <a:extLst>
              <a:ext uri="{FF2B5EF4-FFF2-40B4-BE49-F238E27FC236}">
                <a16:creationId xmlns:a16="http://schemas.microsoft.com/office/drawing/2014/main" id="{95A10815-B1AB-1002-D41A-531DD02824DA}"/>
              </a:ext>
            </a:extLst>
          </p:cNvPr>
          <p:cNvSpPr/>
          <p:nvPr/>
        </p:nvSpPr>
        <p:spPr>
          <a:xfrm>
            <a:off x="3038173" y="2584677"/>
            <a:ext cx="3119945" cy="3012802"/>
          </a:xfrm>
          <a:prstGeom prst="ellipse">
            <a:avLst/>
          </a:prstGeom>
          <a:solidFill>
            <a:schemeClr val="bg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52D1B3E-8C5B-A3A6-59F2-74EA767F56E0}"/>
              </a:ext>
            </a:extLst>
          </p:cNvPr>
          <p:cNvSpPr txBox="1"/>
          <p:nvPr/>
        </p:nvSpPr>
        <p:spPr>
          <a:xfrm>
            <a:off x="3650055" y="5063887"/>
            <a:ext cx="2743200" cy="369332"/>
          </a:xfrm>
          <a:prstGeom prst="rect">
            <a:avLst/>
          </a:prstGeom>
          <a:noFill/>
        </p:spPr>
        <p:txBody>
          <a:bodyPr wrap="square" rtlCol="0">
            <a:spAutoFit/>
          </a:bodyPr>
          <a:lstStyle/>
          <a:p>
            <a:r>
              <a:rPr lang="en-US" dirty="0"/>
              <a:t>Approved Budget</a:t>
            </a:r>
          </a:p>
        </p:txBody>
      </p:sp>
      <p:sp>
        <p:nvSpPr>
          <p:cNvPr id="8" name="Oval 7">
            <a:extLst>
              <a:ext uri="{FF2B5EF4-FFF2-40B4-BE49-F238E27FC236}">
                <a16:creationId xmlns:a16="http://schemas.microsoft.com/office/drawing/2014/main" id="{5D578DE6-9EAC-D95E-48B9-9DA9C275E2B0}"/>
              </a:ext>
            </a:extLst>
          </p:cNvPr>
          <p:cNvSpPr/>
          <p:nvPr/>
        </p:nvSpPr>
        <p:spPr>
          <a:xfrm>
            <a:off x="3508445" y="3077705"/>
            <a:ext cx="2179399" cy="2026746"/>
          </a:xfrm>
          <a:prstGeom prst="ellipse">
            <a:avLst/>
          </a:prstGeom>
          <a:solidFill>
            <a:srgbClr val="00B05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692712-8BB7-0964-3171-DC7980F014AD}"/>
              </a:ext>
            </a:extLst>
          </p:cNvPr>
          <p:cNvSpPr txBox="1"/>
          <p:nvPr/>
        </p:nvSpPr>
        <p:spPr>
          <a:xfrm>
            <a:off x="3650055" y="3896848"/>
            <a:ext cx="2743200" cy="369332"/>
          </a:xfrm>
          <a:prstGeom prst="rect">
            <a:avLst/>
          </a:prstGeom>
          <a:noFill/>
        </p:spPr>
        <p:txBody>
          <a:bodyPr wrap="square" rtlCol="0">
            <a:spAutoFit/>
          </a:bodyPr>
          <a:lstStyle/>
          <a:p>
            <a:r>
              <a:rPr lang="en-US" dirty="0"/>
              <a:t>Working Budget</a:t>
            </a:r>
          </a:p>
        </p:txBody>
      </p:sp>
    </p:spTree>
    <p:extLst>
      <p:ext uri="{BB962C8B-B14F-4D97-AF65-F5344CB8AC3E}">
        <p14:creationId xmlns:p14="http://schemas.microsoft.com/office/powerpoint/2010/main" val="193403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609600" y="609600"/>
            <a:ext cx="7772400" cy="1143000"/>
          </a:xfrm>
        </p:spPr>
        <p:txBody>
          <a:bodyPr/>
          <a:lstStyle/>
          <a:p>
            <a:pPr eaLnBrk="1" hangingPunct="1"/>
            <a:r>
              <a:rPr lang="en-US" altLang="en-US" sz="4800" dirty="0"/>
              <a:t>Our Funds</a:t>
            </a:r>
            <a:endParaRPr lang="en-US" altLang="en-US" sz="6000" dirty="0">
              <a:solidFill>
                <a:schemeClr val="tx1"/>
              </a:solidFill>
            </a:endParaRPr>
          </a:p>
        </p:txBody>
      </p:sp>
      <p:sp>
        <p:nvSpPr>
          <p:cNvPr id="10243" name="Rectangle 3"/>
          <p:cNvSpPr>
            <a:spLocks noGrp="1" noChangeArrowheads="1"/>
          </p:cNvSpPr>
          <p:nvPr>
            <p:ph idx="1"/>
          </p:nvPr>
        </p:nvSpPr>
        <p:spPr>
          <a:xfrm>
            <a:off x="533400" y="1600200"/>
            <a:ext cx="7924800" cy="4419600"/>
          </a:xfrm>
        </p:spPr>
        <p:txBody>
          <a:bodyPr/>
          <a:lstStyle/>
          <a:p>
            <a:pPr marL="609600" indent="-609600" algn="ctr" eaLnBrk="1" hangingPunct="1">
              <a:buClr>
                <a:srgbClr val="2533E5"/>
              </a:buClr>
              <a:buFontTx/>
              <a:buNone/>
            </a:pPr>
            <a:endParaRPr lang="en-US" altLang="en-US">
              <a:latin typeface="Tahoma" panose="020B0604030504040204" pitchFamily="34" charset="0"/>
            </a:endParaRPr>
          </a:p>
          <a:p>
            <a:pPr marL="609600" indent="-609600" algn="ctr" eaLnBrk="1" hangingPunct="1">
              <a:buClr>
                <a:srgbClr val="2533E5"/>
              </a:buClr>
              <a:buFontTx/>
              <a:buNone/>
            </a:pPr>
            <a:endParaRPr lang="en-US" altLang="en-US" sz="3600" u="sng">
              <a:latin typeface="Impact" panose="020B0806030902050204" pitchFamily="34" charset="0"/>
            </a:endParaRPr>
          </a:p>
          <a:p>
            <a:pPr marL="609600" indent="-609600" algn="ctr" eaLnBrk="1" hangingPunct="1">
              <a:buClr>
                <a:srgbClr val="2533E5"/>
              </a:buClr>
              <a:buFontTx/>
              <a:buNone/>
            </a:pPr>
            <a:endParaRPr lang="en-US" altLang="en-US" sz="4800">
              <a:solidFill>
                <a:srgbClr val="FF0000"/>
              </a:solidFill>
              <a:latin typeface="Tahoma" panose="020B0604030504040204" pitchFamily="34" charset="0"/>
            </a:endParaRPr>
          </a:p>
        </p:txBody>
      </p:sp>
      <p:sp>
        <p:nvSpPr>
          <p:cNvPr id="293892" name="Text Box 4"/>
          <p:cNvSpPr txBox="1">
            <a:spLocks noChangeArrowheads="1"/>
          </p:cNvSpPr>
          <p:nvPr/>
        </p:nvSpPr>
        <p:spPr bwMode="auto">
          <a:xfrm>
            <a:off x="990600" y="1562911"/>
            <a:ext cx="7696200" cy="4909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spcBef>
                <a:spcPct val="50000"/>
              </a:spcBef>
            </a:pPr>
            <a:r>
              <a:rPr kumimoji="1" lang="en-US" altLang="en-US" sz="2800" dirty="0">
                <a:solidFill>
                  <a:schemeClr val="accent3">
                    <a:lumMod val="75000"/>
                  </a:schemeClr>
                </a:solidFill>
                <a:latin typeface="Tahoma" panose="020B0604030504040204" pitchFamily="34" charset="0"/>
              </a:rPr>
              <a:t>Education</a:t>
            </a:r>
          </a:p>
          <a:p>
            <a:pPr>
              <a:spcBef>
                <a:spcPct val="50000"/>
              </a:spcBef>
            </a:pPr>
            <a:r>
              <a:rPr kumimoji="1" lang="en-US" altLang="en-US" sz="2800" dirty="0">
                <a:solidFill>
                  <a:schemeClr val="accent3">
                    <a:lumMod val="75000"/>
                  </a:schemeClr>
                </a:solidFill>
                <a:latin typeface="Tahoma" panose="020B0604030504040204" pitchFamily="34" charset="0"/>
              </a:rPr>
              <a:t>Operating Referendum </a:t>
            </a:r>
          </a:p>
          <a:p>
            <a:pPr>
              <a:spcBef>
                <a:spcPct val="50000"/>
              </a:spcBef>
            </a:pPr>
            <a:r>
              <a:rPr kumimoji="1" lang="en-US" altLang="en-US" sz="2800" dirty="0">
                <a:solidFill>
                  <a:schemeClr val="accent3">
                    <a:lumMod val="75000"/>
                  </a:schemeClr>
                </a:solidFill>
                <a:latin typeface="Tahoma" panose="020B0604030504040204" pitchFamily="34" charset="0"/>
              </a:rPr>
              <a:t>Operations</a:t>
            </a:r>
          </a:p>
          <a:p>
            <a:pPr>
              <a:spcBef>
                <a:spcPct val="50000"/>
              </a:spcBef>
            </a:pPr>
            <a:r>
              <a:rPr kumimoji="1" lang="en-US" altLang="en-US" sz="2800" dirty="0">
                <a:solidFill>
                  <a:schemeClr val="accent3">
                    <a:lumMod val="75000"/>
                  </a:schemeClr>
                </a:solidFill>
                <a:latin typeface="Tahoma" panose="020B0604030504040204" pitchFamily="34" charset="0"/>
              </a:rPr>
              <a:t>Debt Service</a:t>
            </a:r>
          </a:p>
          <a:p>
            <a:pPr>
              <a:spcBef>
                <a:spcPct val="50000"/>
              </a:spcBef>
            </a:pPr>
            <a:r>
              <a:rPr kumimoji="1" lang="en-US" altLang="en-US" sz="2800" dirty="0">
                <a:solidFill>
                  <a:schemeClr val="accent3">
                    <a:lumMod val="75000"/>
                  </a:schemeClr>
                </a:solidFill>
                <a:latin typeface="Tahoma" panose="020B0604030504040204" pitchFamily="34" charset="0"/>
              </a:rPr>
              <a:t>Exempt Debt Service (Capital Referendum)</a:t>
            </a:r>
          </a:p>
          <a:p>
            <a:pPr>
              <a:spcBef>
                <a:spcPct val="50000"/>
              </a:spcBef>
            </a:pPr>
            <a:r>
              <a:rPr kumimoji="1" lang="en-US" altLang="en-US" sz="2800" dirty="0">
                <a:solidFill>
                  <a:schemeClr val="accent3">
                    <a:lumMod val="75000"/>
                  </a:schemeClr>
                </a:solidFill>
                <a:latin typeface="Tahoma" panose="020B0604030504040204" pitchFamily="34" charset="0"/>
              </a:rPr>
              <a:t>Rainy Day</a:t>
            </a:r>
          </a:p>
          <a:p>
            <a:pPr algn="ctr">
              <a:spcBef>
                <a:spcPct val="50000"/>
              </a:spcBef>
            </a:pPr>
            <a:endParaRPr kumimoji="1" lang="en-US" altLang="en-US" sz="5000" dirty="0">
              <a:solidFill>
                <a:srgbClr val="FF0000"/>
              </a:solidFill>
              <a:latin typeface="Tahoma" panose="020B0604030504040204" pitchFamily="34" charset="0"/>
            </a:endParaRPr>
          </a:p>
        </p:txBody>
      </p:sp>
      <p:pic>
        <p:nvPicPr>
          <p:cNvPr id="2" name="Picture 1">
            <a:extLst>
              <a:ext uri="{FF2B5EF4-FFF2-40B4-BE49-F238E27FC236}">
                <a16:creationId xmlns:a16="http://schemas.microsoft.com/office/drawing/2014/main" id="{02F4CA00-43F3-4E51-EB0A-2ED90B911E67}"/>
              </a:ext>
            </a:extLst>
          </p:cNvPr>
          <p:cNvPicPr>
            <a:picLocks noChangeAspect="1"/>
          </p:cNvPicPr>
          <p:nvPr/>
        </p:nvPicPr>
        <p:blipFill>
          <a:blip r:embed="rId3" cstate="print">
            <a:clrChange>
              <a:clrFrom>
                <a:srgbClr val="FFFEFC"/>
              </a:clrFrom>
              <a:clrTo>
                <a:srgbClr val="FFFEFC">
                  <a:alpha val="0"/>
                </a:srgbClr>
              </a:clrTo>
            </a:clrChange>
            <a:extLst>
              <a:ext uri="{28A0092B-C50C-407E-A947-70E740481C1C}">
                <a14:useLocalDpi xmlns:a14="http://schemas.microsoft.com/office/drawing/2010/main" val="0"/>
              </a:ext>
            </a:extLst>
          </a:blip>
          <a:stretch>
            <a:fillRect/>
          </a:stretch>
        </p:blipFill>
        <p:spPr>
          <a:xfrm>
            <a:off x="7543800" y="5658981"/>
            <a:ext cx="1519136" cy="10975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3890"/>
                                        </p:tgtEl>
                                        <p:attrNameLst>
                                          <p:attrName>style.visibility</p:attrName>
                                        </p:attrNameLst>
                                      </p:cBhvr>
                                      <p:to>
                                        <p:strVal val="visible"/>
                                      </p:to>
                                    </p:set>
                                    <p:anim calcmode="lin" valueType="num">
                                      <p:cBhvr additive="base">
                                        <p:cTn id="7" dur="500" fill="hold"/>
                                        <p:tgtEl>
                                          <p:spTgt spid="293890"/>
                                        </p:tgtEl>
                                        <p:attrNameLst>
                                          <p:attrName>ppt_x</p:attrName>
                                        </p:attrNameLst>
                                      </p:cBhvr>
                                      <p:tavLst>
                                        <p:tav tm="0">
                                          <p:val>
                                            <p:strVal val="0-#ppt_w/2"/>
                                          </p:val>
                                        </p:tav>
                                        <p:tav tm="100000">
                                          <p:val>
                                            <p:strVal val="#ppt_x"/>
                                          </p:val>
                                        </p:tav>
                                      </p:tavLst>
                                    </p:anim>
                                    <p:anim calcmode="lin" valueType="num">
                                      <p:cBhvr additive="base">
                                        <p:cTn id="8" dur="500" fill="hold"/>
                                        <p:tgtEl>
                                          <p:spTgt spid="2938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938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93892">
                                            <p:txEl>
                                              <p:pRg st="0" end="0"/>
                                            </p:txEl>
                                          </p:spTgt>
                                        </p:tgtEl>
                                        <p:attrNameLst>
                                          <p:attrName>style.visibility</p:attrName>
                                        </p:attrNameLst>
                                      </p:cBhvr>
                                      <p:to>
                                        <p:strVal val="visible"/>
                                      </p:to>
                                    </p:set>
                                    <p:animEffect transition="in" filter="fade">
                                      <p:cBhvr>
                                        <p:cTn id="17" dur="1000"/>
                                        <p:tgtEl>
                                          <p:spTgt spid="293892">
                                            <p:txEl>
                                              <p:pRg st="0" end="0"/>
                                            </p:txEl>
                                          </p:spTgt>
                                        </p:tgtEl>
                                      </p:cBhvr>
                                    </p:animEffect>
                                    <p:anim calcmode="lin" valueType="num">
                                      <p:cBhvr>
                                        <p:cTn id="18" dur="1000" fill="hold"/>
                                        <p:tgtEl>
                                          <p:spTgt spid="293892">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9389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93892">
                                            <p:txEl>
                                              <p:pRg st="1" end="1"/>
                                            </p:txEl>
                                          </p:spTgt>
                                        </p:tgtEl>
                                        <p:attrNameLst>
                                          <p:attrName>style.visibility</p:attrName>
                                        </p:attrNameLst>
                                      </p:cBhvr>
                                      <p:to>
                                        <p:strVal val="visible"/>
                                      </p:to>
                                    </p:set>
                                    <p:animEffect transition="in" filter="fade">
                                      <p:cBhvr>
                                        <p:cTn id="24" dur="1000"/>
                                        <p:tgtEl>
                                          <p:spTgt spid="293892">
                                            <p:txEl>
                                              <p:pRg st="1" end="1"/>
                                            </p:txEl>
                                          </p:spTgt>
                                        </p:tgtEl>
                                      </p:cBhvr>
                                    </p:animEffect>
                                    <p:anim calcmode="lin" valueType="num">
                                      <p:cBhvr>
                                        <p:cTn id="25" dur="1000" fill="hold"/>
                                        <p:tgtEl>
                                          <p:spTgt spid="293892">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9389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93892">
                                            <p:txEl>
                                              <p:pRg st="2" end="2"/>
                                            </p:txEl>
                                          </p:spTgt>
                                        </p:tgtEl>
                                        <p:attrNameLst>
                                          <p:attrName>style.visibility</p:attrName>
                                        </p:attrNameLst>
                                      </p:cBhvr>
                                      <p:to>
                                        <p:strVal val="visible"/>
                                      </p:to>
                                    </p:set>
                                    <p:animEffect transition="in" filter="fade">
                                      <p:cBhvr>
                                        <p:cTn id="31" dur="1000"/>
                                        <p:tgtEl>
                                          <p:spTgt spid="293892">
                                            <p:txEl>
                                              <p:pRg st="2" end="2"/>
                                            </p:txEl>
                                          </p:spTgt>
                                        </p:tgtEl>
                                      </p:cBhvr>
                                    </p:animEffect>
                                    <p:anim calcmode="lin" valueType="num">
                                      <p:cBhvr>
                                        <p:cTn id="32" dur="1000" fill="hold"/>
                                        <p:tgtEl>
                                          <p:spTgt spid="293892">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9389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93892">
                                            <p:txEl>
                                              <p:pRg st="3" end="3"/>
                                            </p:txEl>
                                          </p:spTgt>
                                        </p:tgtEl>
                                        <p:attrNameLst>
                                          <p:attrName>style.visibility</p:attrName>
                                        </p:attrNameLst>
                                      </p:cBhvr>
                                      <p:to>
                                        <p:strVal val="visible"/>
                                      </p:to>
                                    </p:set>
                                    <p:animEffect transition="in" filter="fade">
                                      <p:cBhvr>
                                        <p:cTn id="38" dur="1000"/>
                                        <p:tgtEl>
                                          <p:spTgt spid="293892">
                                            <p:txEl>
                                              <p:pRg st="3" end="3"/>
                                            </p:txEl>
                                          </p:spTgt>
                                        </p:tgtEl>
                                      </p:cBhvr>
                                    </p:animEffect>
                                    <p:anim calcmode="lin" valueType="num">
                                      <p:cBhvr>
                                        <p:cTn id="39" dur="1000" fill="hold"/>
                                        <p:tgtEl>
                                          <p:spTgt spid="293892">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29389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93892">
                                            <p:txEl>
                                              <p:pRg st="4" end="4"/>
                                            </p:txEl>
                                          </p:spTgt>
                                        </p:tgtEl>
                                        <p:attrNameLst>
                                          <p:attrName>style.visibility</p:attrName>
                                        </p:attrNameLst>
                                      </p:cBhvr>
                                      <p:to>
                                        <p:strVal val="visible"/>
                                      </p:to>
                                    </p:set>
                                    <p:animEffect transition="in" filter="fade">
                                      <p:cBhvr>
                                        <p:cTn id="45" dur="1000"/>
                                        <p:tgtEl>
                                          <p:spTgt spid="293892">
                                            <p:txEl>
                                              <p:pRg st="4" end="4"/>
                                            </p:txEl>
                                          </p:spTgt>
                                        </p:tgtEl>
                                      </p:cBhvr>
                                    </p:animEffect>
                                    <p:anim calcmode="lin" valueType="num">
                                      <p:cBhvr>
                                        <p:cTn id="46" dur="1000" fill="hold"/>
                                        <p:tgtEl>
                                          <p:spTgt spid="293892">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29389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293892">
                                            <p:txEl>
                                              <p:pRg st="5" end="5"/>
                                            </p:txEl>
                                          </p:spTgt>
                                        </p:tgtEl>
                                        <p:attrNameLst>
                                          <p:attrName>style.visibility</p:attrName>
                                        </p:attrNameLst>
                                      </p:cBhvr>
                                      <p:to>
                                        <p:strVal val="visible"/>
                                      </p:to>
                                    </p:set>
                                    <p:animEffect transition="in" filter="fade">
                                      <p:cBhvr>
                                        <p:cTn id="52" dur="1000"/>
                                        <p:tgtEl>
                                          <p:spTgt spid="293892">
                                            <p:txEl>
                                              <p:pRg st="5" end="5"/>
                                            </p:txEl>
                                          </p:spTgt>
                                        </p:tgtEl>
                                      </p:cBhvr>
                                    </p:animEffect>
                                    <p:anim calcmode="lin" valueType="num">
                                      <p:cBhvr>
                                        <p:cTn id="53" dur="1000" fill="hold"/>
                                        <p:tgtEl>
                                          <p:spTgt spid="293892">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29389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0" grpId="0" autoUpdateAnimBg="0"/>
      <p:bldP spid="29389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0E9D8-9708-5614-B014-2C26F18AAFED}"/>
              </a:ext>
            </a:extLst>
          </p:cNvPr>
          <p:cNvSpPr>
            <a:spLocks noGrp="1"/>
          </p:cNvSpPr>
          <p:nvPr>
            <p:ph type="title"/>
          </p:nvPr>
        </p:nvSpPr>
        <p:spPr/>
        <p:txBody>
          <a:bodyPr/>
          <a:lstStyle/>
          <a:p>
            <a:r>
              <a:rPr lang="en-US" dirty="0"/>
              <a:t>2023 Budget</a:t>
            </a:r>
          </a:p>
        </p:txBody>
      </p:sp>
      <p:pic>
        <p:nvPicPr>
          <p:cNvPr id="5" name="Content Placeholder 4">
            <a:extLst>
              <a:ext uri="{FF2B5EF4-FFF2-40B4-BE49-F238E27FC236}">
                <a16:creationId xmlns:a16="http://schemas.microsoft.com/office/drawing/2014/main" id="{0C68F25C-00BF-E0C1-5800-D36E1E2BA987}"/>
              </a:ext>
            </a:extLst>
          </p:cNvPr>
          <p:cNvPicPr>
            <a:picLocks noGrp="1" noChangeAspect="1"/>
          </p:cNvPicPr>
          <p:nvPr>
            <p:ph idx="1"/>
          </p:nvPr>
        </p:nvPicPr>
        <p:blipFill>
          <a:blip r:embed="rId2"/>
          <a:stretch>
            <a:fillRect/>
          </a:stretch>
        </p:blipFill>
        <p:spPr>
          <a:xfrm>
            <a:off x="847684" y="1600200"/>
            <a:ext cx="7448632" cy="4525963"/>
          </a:xfrm>
        </p:spPr>
      </p:pic>
    </p:spTree>
    <p:extLst>
      <p:ext uri="{BB962C8B-B14F-4D97-AF65-F5344CB8AC3E}">
        <p14:creationId xmlns:p14="http://schemas.microsoft.com/office/powerpoint/2010/main" val="3973147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409700" y="223736"/>
            <a:ext cx="6324600" cy="1295400"/>
          </a:xfrm>
        </p:spPr>
        <p:txBody>
          <a:bodyPr/>
          <a:lstStyle/>
          <a:p>
            <a:pPr eaLnBrk="1" hangingPunct="1"/>
            <a:r>
              <a:rPr lang="en-US" altLang="en-US" sz="4000" u="sng" dirty="0">
                <a:solidFill>
                  <a:schemeClr val="tx1"/>
                </a:solidFill>
              </a:rPr>
              <a:t>THE FIVE </a:t>
            </a:r>
            <a:r>
              <a:rPr lang="en-US" altLang="en-US" sz="4000" u="sng" dirty="0"/>
              <a:t>QUESTIONS WE ARE HERE TO DISCUSS</a:t>
            </a:r>
            <a:r>
              <a:rPr lang="en-US" altLang="en-US" sz="4000" u="sng" dirty="0">
                <a:solidFill>
                  <a:schemeClr val="tx1"/>
                </a:solidFill>
              </a:rPr>
              <a:t>:</a:t>
            </a:r>
          </a:p>
        </p:txBody>
      </p:sp>
      <p:sp>
        <p:nvSpPr>
          <p:cNvPr id="6147" name="Rectangle 3"/>
          <p:cNvSpPr>
            <a:spLocks noGrp="1" noChangeArrowheads="1"/>
          </p:cNvSpPr>
          <p:nvPr>
            <p:ph idx="1"/>
          </p:nvPr>
        </p:nvSpPr>
        <p:spPr>
          <a:xfrm>
            <a:off x="533400" y="1524000"/>
            <a:ext cx="7924800" cy="4419600"/>
          </a:xfrm>
        </p:spPr>
        <p:txBody>
          <a:bodyPr/>
          <a:lstStyle/>
          <a:p>
            <a:pPr marL="609600" indent="-609600" eaLnBrk="1" hangingPunct="1">
              <a:buClr>
                <a:schemeClr val="tx1"/>
              </a:buClr>
              <a:buFont typeface="Monotype Sorts"/>
              <a:buAutoNum type="arabicPeriod"/>
            </a:pPr>
            <a:r>
              <a:rPr lang="en-US" altLang="en-US" sz="3100" dirty="0">
                <a:latin typeface="Tahoma" panose="020B0604030504040204" pitchFamily="34" charset="0"/>
              </a:rPr>
              <a:t>How much do we need to spend and what are the details of these expenditures?</a:t>
            </a:r>
          </a:p>
          <a:p>
            <a:pPr marL="609600" indent="-609600" eaLnBrk="1" hangingPunct="1">
              <a:buClr>
                <a:schemeClr val="tx1"/>
              </a:buClr>
              <a:buFont typeface="Monotype Sorts"/>
              <a:buAutoNum type="arabicPeriod"/>
            </a:pPr>
            <a:r>
              <a:rPr lang="en-US" altLang="en-US" sz="3100" dirty="0">
                <a:latin typeface="Tahoma" panose="020B0604030504040204" pitchFamily="34" charset="0"/>
              </a:rPr>
              <a:t>What revenues and resources will we have to support the needed expenditures?</a:t>
            </a:r>
          </a:p>
          <a:p>
            <a:pPr marL="609600" indent="-609600" eaLnBrk="1" hangingPunct="1">
              <a:buClr>
                <a:schemeClr val="tx1"/>
              </a:buClr>
              <a:buFont typeface="Monotype Sorts"/>
              <a:buAutoNum type="arabicPeriod"/>
            </a:pPr>
            <a:r>
              <a:rPr lang="en-US" altLang="en-US" sz="3100" dirty="0">
                <a:latin typeface="Tahoma" panose="020B0604030504040204" pitchFamily="34" charset="0"/>
              </a:rPr>
              <a:t>Will our budget be balanced?</a:t>
            </a:r>
          </a:p>
          <a:p>
            <a:pPr marL="609600" indent="-609600" eaLnBrk="1" hangingPunct="1">
              <a:buClr>
                <a:schemeClr val="tx1"/>
              </a:buClr>
              <a:buFont typeface="Monotype Sorts"/>
              <a:buAutoNum type="arabicPeriod"/>
            </a:pPr>
            <a:r>
              <a:rPr lang="en-US" altLang="en-US" sz="3100" dirty="0">
                <a:latin typeface="Tahoma" panose="020B0604030504040204" pitchFamily="34" charset="0"/>
              </a:rPr>
              <a:t>What does this mean to the taxpayer?</a:t>
            </a:r>
          </a:p>
          <a:p>
            <a:pPr marL="609600" indent="-609600" eaLnBrk="1" hangingPunct="1">
              <a:buClr>
                <a:schemeClr val="tx1"/>
              </a:buClr>
              <a:buFont typeface="Monotype Sorts"/>
              <a:buAutoNum type="arabicPeriod"/>
            </a:pPr>
            <a:r>
              <a:rPr lang="en-US" altLang="en-US" sz="3100" dirty="0">
                <a:latin typeface="Tahoma" panose="020B0604030504040204" pitchFamily="34" charset="0"/>
              </a:rPr>
              <a:t>What is our long-term outlook</a:t>
            </a:r>
            <a:r>
              <a:rPr lang="en-US" altLang="en-US" dirty="0">
                <a:latin typeface="Tahoma" panose="020B0604030504040204" pitchFamily="34" charset="0"/>
              </a:rPr>
              <a:t>?</a:t>
            </a:r>
          </a:p>
          <a:p>
            <a:pPr marL="609600" indent="-609600" eaLnBrk="1" hangingPunct="1"/>
            <a:endParaRPr lang="en-US" altLang="en-US" dirty="0">
              <a:latin typeface="Tahoma" panose="020B0604030504040204" pitchFamily="34" charset="0"/>
            </a:endParaRPr>
          </a:p>
        </p:txBody>
      </p:sp>
      <p:pic>
        <p:nvPicPr>
          <p:cNvPr id="2" name="Picture 1">
            <a:extLst>
              <a:ext uri="{FF2B5EF4-FFF2-40B4-BE49-F238E27FC236}">
                <a16:creationId xmlns:a16="http://schemas.microsoft.com/office/drawing/2014/main" id="{7F26A439-3E17-A363-549A-9571143008CB}"/>
              </a:ext>
            </a:extLst>
          </p:cNvPr>
          <p:cNvPicPr>
            <a:picLocks noChangeAspect="1"/>
          </p:cNvPicPr>
          <p:nvPr/>
        </p:nvPicPr>
        <p:blipFill>
          <a:blip r:embed="rId3" cstate="print">
            <a:clrChange>
              <a:clrFrom>
                <a:srgbClr val="FFFEFC"/>
              </a:clrFrom>
              <a:clrTo>
                <a:srgbClr val="FFFEFC">
                  <a:alpha val="0"/>
                </a:srgbClr>
              </a:clrTo>
            </a:clrChange>
            <a:extLst>
              <a:ext uri="{28A0092B-C50C-407E-A947-70E740481C1C}">
                <a14:useLocalDpi xmlns:a14="http://schemas.microsoft.com/office/drawing/2010/main" val="0"/>
              </a:ext>
            </a:extLst>
          </a:blip>
          <a:stretch>
            <a:fillRect/>
          </a:stretch>
        </p:blipFill>
        <p:spPr>
          <a:xfrm>
            <a:off x="7543800" y="5658981"/>
            <a:ext cx="1519136" cy="10975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p:cTn id="7" dur="500" fill="hold"/>
                                        <p:tgtEl>
                                          <p:spTgt spid="614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14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14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147">
                                            <p:txEl>
                                              <p:pRg st="1" end="1"/>
                                            </p:txEl>
                                          </p:spTgt>
                                        </p:tgtEl>
                                        <p:attrNameLst>
                                          <p:attrName>style.visibility</p:attrName>
                                        </p:attrNameLst>
                                      </p:cBhvr>
                                      <p:to>
                                        <p:strVal val="visible"/>
                                      </p:to>
                                    </p:set>
                                    <p:anim calcmode="lin" valueType="num">
                                      <p:cBhvr>
                                        <p:cTn id="14" dur="500" fill="hold"/>
                                        <p:tgtEl>
                                          <p:spTgt spid="614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614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614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147">
                                            <p:txEl>
                                              <p:pRg st="2" end="2"/>
                                            </p:txEl>
                                          </p:spTgt>
                                        </p:tgtEl>
                                        <p:attrNameLst>
                                          <p:attrName>style.visibility</p:attrName>
                                        </p:attrNameLst>
                                      </p:cBhvr>
                                      <p:to>
                                        <p:strVal val="visible"/>
                                      </p:to>
                                    </p:set>
                                    <p:anim calcmode="lin" valueType="num">
                                      <p:cBhvr>
                                        <p:cTn id="21" dur="500" fill="hold"/>
                                        <p:tgtEl>
                                          <p:spTgt spid="614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6147">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614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147">
                                            <p:txEl>
                                              <p:pRg st="3" end="3"/>
                                            </p:txEl>
                                          </p:spTgt>
                                        </p:tgtEl>
                                        <p:attrNameLst>
                                          <p:attrName>style.visibility</p:attrName>
                                        </p:attrNameLst>
                                      </p:cBhvr>
                                      <p:to>
                                        <p:strVal val="visible"/>
                                      </p:to>
                                    </p:set>
                                    <p:anim calcmode="lin" valueType="num">
                                      <p:cBhvr>
                                        <p:cTn id="28" dur="500" fill="hold"/>
                                        <p:tgtEl>
                                          <p:spTgt spid="6147">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6147">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6147">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147">
                                            <p:txEl>
                                              <p:pRg st="4" end="4"/>
                                            </p:txEl>
                                          </p:spTgt>
                                        </p:tgtEl>
                                        <p:attrNameLst>
                                          <p:attrName>style.visibility</p:attrName>
                                        </p:attrNameLst>
                                      </p:cBhvr>
                                      <p:to>
                                        <p:strVal val="visible"/>
                                      </p:to>
                                    </p:set>
                                    <p:anim calcmode="lin" valueType="num">
                                      <p:cBhvr>
                                        <p:cTn id="35" dur="500" fill="hold"/>
                                        <p:tgtEl>
                                          <p:spTgt spid="6147">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6147">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uiExpand="1"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descr="j02380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4871"/>
            <a:ext cx="9144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Rectangle 2"/>
          <p:cNvSpPr>
            <a:spLocks noGrp="1" noChangeArrowheads="1"/>
          </p:cNvSpPr>
          <p:nvPr>
            <p:ph type="ctrTitle"/>
          </p:nvPr>
        </p:nvSpPr>
        <p:spPr>
          <a:xfrm>
            <a:off x="-152400" y="1676400"/>
            <a:ext cx="8686800" cy="4648200"/>
          </a:xfrm>
        </p:spPr>
        <p:txBody>
          <a:bodyPr>
            <a:normAutofit fontScale="90000"/>
          </a:bodyPr>
          <a:lstStyle/>
          <a:p>
            <a:pPr marL="838200" indent="-838200" eaLnBrk="1" hangingPunct="1"/>
            <a:r>
              <a:rPr lang="en-US" altLang="en-US" sz="6000" dirty="0">
                <a:solidFill>
                  <a:schemeClr val="tx1"/>
                </a:solidFill>
                <a:latin typeface="Arial Black" panose="020B0A04020102020204" pitchFamily="34" charset="0"/>
              </a:rPr>
              <a:t>  </a:t>
            </a:r>
            <a:br>
              <a:rPr lang="en-US" altLang="en-US" sz="6000" dirty="0">
                <a:solidFill>
                  <a:schemeClr val="tx1"/>
                </a:solidFill>
                <a:latin typeface="Arial Black" panose="020B0A04020102020204" pitchFamily="34" charset="0"/>
              </a:rPr>
            </a:br>
            <a:br>
              <a:rPr lang="en-US" altLang="en-US" sz="6000" dirty="0">
                <a:latin typeface="Arial Black" panose="020B0A04020102020204" pitchFamily="34" charset="0"/>
              </a:rPr>
            </a:br>
            <a:br>
              <a:rPr lang="en-US" altLang="en-US" sz="6000" dirty="0">
                <a:latin typeface="Arial Black" panose="020B0A04020102020204" pitchFamily="34" charset="0"/>
              </a:rPr>
            </a:br>
            <a:br>
              <a:rPr lang="en-US" altLang="en-US" sz="6000" dirty="0">
                <a:latin typeface="Arial Black" panose="020B0A04020102020204" pitchFamily="34" charset="0"/>
              </a:rPr>
            </a:br>
            <a:br>
              <a:rPr lang="en-US" altLang="en-US" sz="6000" dirty="0">
                <a:latin typeface="Arial Black" panose="020B0A04020102020204" pitchFamily="34" charset="0"/>
              </a:rPr>
            </a:br>
            <a:br>
              <a:rPr lang="en-US" altLang="en-US" sz="6000" dirty="0">
                <a:latin typeface="Arial Black" panose="020B0A04020102020204" pitchFamily="34" charset="0"/>
              </a:rPr>
            </a:br>
            <a:br>
              <a:rPr lang="en-US" altLang="en-US" sz="6000" dirty="0">
                <a:latin typeface="Arial Black" panose="020B0A04020102020204" pitchFamily="34" charset="0"/>
              </a:rPr>
            </a:br>
            <a:r>
              <a:rPr lang="en-US" altLang="en-US" sz="6000" u="sng" dirty="0">
                <a:solidFill>
                  <a:schemeClr val="tx1"/>
                </a:solidFill>
              </a:rPr>
              <a:t>2023 BUDGET:</a:t>
            </a:r>
            <a:br>
              <a:rPr lang="en-US" altLang="en-US" sz="6000" dirty="0">
                <a:solidFill>
                  <a:schemeClr val="tx1"/>
                </a:solidFill>
              </a:rPr>
            </a:br>
            <a:r>
              <a:rPr lang="en-US" altLang="en-US" sz="6000" dirty="0">
                <a:solidFill>
                  <a:schemeClr val="tx1"/>
                </a:solidFill>
              </a:rPr>
              <a:t>EXPENDITURES</a:t>
            </a:r>
            <a:br>
              <a:rPr lang="en-US" altLang="en-US" sz="6000" dirty="0">
                <a:solidFill>
                  <a:schemeClr val="tx1"/>
                </a:solidFill>
                <a:latin typeface="Arial Black" panose="020B0A04020102020204" pitchFamily="34" charset="0"/>
              </a:rPr>
            </a:br>
            <a:r>
              <a:rPr lang="en-US" altLang="en-US" sz="4000" dirty="0">
                <a:latin typeface="Tahoma" panose="020B0604030504040204" pitchFamily="34" charset="0"/>
              </a:rPr>
              <a:t>How much do we need to spend and what are the details of those expenditures?</a:t>
            </a:r>
            <a:br>
              <a:rPr lang="en-US" altLang="en-US" sz="4000" dirty="0">
                <a:latin typeface="Tahoma" panose="020B0604030504040204" pitchFamily="34" charset="0"/>
              </a:rPr>
            </a:br>
            <a:endParaRPr lang="en-US" altLang="en-US" sz="4000" dirty="0">
              <a:latin typeface="Tahoma" panose="020B0604030504040204" pitchFamily="34" charset="0"/>
            </a:endParaRPr>
          </a:p>
        </p:txBody>
      </p:sp>
    </p:spTree>
    <p:extLst>
      <p:ext uri="{BB962C8B-B14F-4D97-AF65-F5344CB8AC3E}">
        <p14:creationId xmlns:p14="http://schemas.microsoft.com/office/powerpoint/2010/main" val="3050824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noGrp="1"/>
          </p:cNvGraphicFramePr>
          <p:nvPr>
            <p:extLst>
              <p:ext uri="{D42A27DB-BD31-4B8C-83A1-F6EECF244321}">
                <p14:modId xmlns:p14="http://schemas.microsoft.com/office/powerpoint/2010/main" val="2828284887"/>
              </p:ext>
            </p:extLst>
          </p:nvPr>
        </p:nvGraphicFramePr>
        <p:xfrm>
          <a:off x="-2583" y="0"/>
          <a:ext cx="9146583"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26627" name="Text Box 6"/>
          <p:cNvSpPr txBox="1">
            <a:spLocks noChangeArrowheads="1"/>
          </p:cNvSpPr>
          <p:nvPr/>
        </p:nvSpPr>
        <p:spPr bwMode="auto">
          <a:xfrm>
            <a:off x="3733800" y="533400"/>
            <a:ext cx="3505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spcBef>
                <a:spcPct val="50000"/>
              </a:spcBef>
            </a:pPr>
            <a:endParaRPr kumimoji="1" lang="en-US" altLang="en-US" sz="1400" dirty="0">
              <a:latin typeface="Tahoma" panose="020B0604030504040204" pitchFamily="34" charset="0"/>
            </a:endParaRPr>
          </a:p>
        </p:txBody>
      </p:sp>
    </p:spTree>
    <p:extLst>
      <p:ext uri="{BB962C8B-B14F-4D97-AF65-F5344CB8AC3E}">
        <p14:creationId xmlns:p14="http://schemas.microsoft.com/office/powerpoint/2010/main" val="3883930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6"/>
          <p:cNvSpPr txBox="1">
            <a:spLocks noChangeArrowheads="1"/>
          </p:cNvSpPr>
          <p:nvPr/>
        </p:nvSpPr>
        <p:spPr bwMode="auto">
          <a:xfrm>
            <a:off x="3733800" y="533400"/>
            <a:ext cx="3505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spcBef>
                <a:spcPct val="50000"/>
              </a:spcBef>
            </a:pPr>
            <a:endParaRPr kumimoji="1" lang="en-US" altLang="en-US" sz="1400" dirty="0">
              <a:latin typeface="Tahoma" panose="020B0604030504040204" pitchFamily="34" charset="0"/>
            </a:endParaRPr>
          </a:p>
        </p:txBody>
      </p:sp>
      <p:pic>
        <p:nvPicPr>
          <p:cNvPr id="5" name="Picture 4">
            <a:extLst>
              <a:ext uri="{FF2B5EF4-FFF2-40B4-BE49-F238E27FC236}">
                <a16:creationId xmlns:a16="http://schemas.microsoft.com/office/drawing/2014/main" id="{1C5B8090-E4AE-B47C-E931-54CE1819ABFA}"/>
              </a:ext>
            </a:extLst>
          </p:cNvPr>
          <p:cNvPicPr>
            <a:picLocks noChangeAspect="1"/>
          </p:cNvPicPr>
          <p:nvPr/>
        </p:nvPicPr>
        <p:blipFill>
          <a:blip r:embed="rId3"/>
          <a:stretch>
            <a:fillRect/>
          </a:stretch>
        </p:blipFill>
        <p:spPr>
          <a:xfrm>
            <a:off x="438414" y="533400"/>
            <a:ext cx="8267171" cy="5765000"/>
          </a:xfrm>
          <a:prstGeom prst="rect">
            <a:avLst/>
          </a:prstGeom>
        </p:spPr>
      </p:pic>
      <p:sp>
        <p:nvSpPr>
          <p:cNvPr id="4" name="TextBox 3">
            <a:extLst>
              <a:ext uri="{FF2B5EF4-FFF2-40B4-BE49-F238E27FC236}">
                <a16:creationId xmlns:a16="http://schemas.microsoft.com/office/drawing/2014/main" id="{4F341F97-E8B5-42FC-4456-B72801D46929}"/>
              </a:ext>
            </a:extLst>
          </p:cNvPr>
          <p:cNvSpPr txBox="1"/>
          <p:nvPr/>
        </p:nvSpPr>
        <p:spPr>
          <a:xfrm>
            <a:off x="4743185" y="6293536"/>
            <a:ext cx="3962400" cy="400110"/>
          </a:xfrm>
          <a:prstGeom prst="rect">
            <a:avLst/>
          </a:prstGeom>
          <a:solidFill>
            <a:schemeClr val="accent1">
              <a:lumMod val="50000"/>
            </a:schemeClr>
          </a:solidFill>
        </p:spPr>
        <p:txBody>
          <a:bodyPr wrap="square">
            <a:spAutoFit/>
          </a:bodyPr>
          <a:lstStyle/>
          <a:p>
            <a:pPr algn="ctr">
              <a:defRPr/>
            </a:pPr>
            <a:r>
              <a:rPr lang="en-US" sz="2000" b="1" dirty="0">
                <a:solidFill>
                  <a:schemeClr val="bg1"/>
                </a:solidFill>
              </a:rPr>
              <a:t>PROPOSED EXPENDITURES</a:t>
            </a:r>
          </a:p>
        </p:txBody>
      </p:sp>
    </p:spTree>
    <p:extLst>
      <p:ext uri="{BB962C8B-B14F-4D97-AF65-F5344CB8AC3E}">
        <p14:creationId xmlns:p14="http://schemas.microsoft.com/office/powerpoint/2010/main" val="1182128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B2D4A5-5684-8184-1767-A13D3E8E96E2}"/>
              </a:ext>
            </a:extLst>
          </p:cNvPr>
          <p:cNvSpPr txBox="1"/>
          <p:nvPr/>
        </p:nvSpPr>
        <p:spPr>
          <a:xfrm>
            <a:off x="5176736" y="6396007"/>
            <a:ext cx="3962400" cy="400110"/>
          </a:xfrm>
          <a:prstGeom prst="rect">
            <a:avLst/>
          </a:prstGeom>
          <a:solidFill>
            <a:schemeClr val="accent1">
              <a:lumMod val="50000"/>
            </a:schemeClr>
          </a:solidFill>
        </p:spPr>
        <p:txBody>
          <a:bodyPr wrap="square">
            <a:spAutoFit/>
          </a:bodyPr>
          <a:lstStyle/>
          <a:p>
            <a:pPr algn="ctr">
              <a:defRPr/>
            </a:pPr>
            <a:r>
              <a:rPr lang="en-US" sz="2000" b="1" dirty="0">
                <a:solidFill>
                  <a:schemeClr val="bg1"/>
                </a:solidFill>
              </a:rPr>
              <a:t>PROPOSED EXPENDITURES</a:t>
            </a:r>
          </a:p>
        </p:txBody>
      </p:sp>
      <p:pic>
        <p:nvPicPr>
          <p:cNvPr id="4" name="Picture 3">
            <a:extLst>
              <a:ext uri="{FF2B5EF4-FFF2-40B4-BE49-F238E27FC236}">
                <a16:creationId xmlns:a16="http://schemas.microsoft.com/office/drawing/2014/main" id="{A5A18432-8B8B-1477-1E8E-AFE7728A3A2E}"/>
              </a:ext>
            </a:extLst>
          </p:cNvPr>
          <p:cNvPicPr>
            <a:picLocks noChangeAspect="1"/>
          </p:cNvPicPr>
          <p:nvPr/>
        </p:nvPicPr>
        <p:blipFill>
          <a:blip r:embed="rId2">
            <a:alphaModFix/>
          </a:blip>
          <a:stretch>
            <a:fillRect/>
          </a:stretch>
        </p:blipFill>
        <p:spPr>
          <a:xfrm>
            <a:off x="1609725" y="433388"/>
            <a:ext cx="5896263" cy="5962620"/>
          </a:xfrm>
          <a:prstGeom prst="rect">
            <a:avLst/>
          </a:prstGeom>
        </p:spPr>
      </p:pic>
    </p:spTree>
    <p:extLst>
      <p:ext uri="{BB962C8B-B14F-4D97-AF65-F5344CB8AC3E}">
        <p14:creationId xmlns:p14="http://schemas.microsoft.com/office/powerpoint/2010/main" val="2734825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85D10F-DFAE-635E-ED2F-42D62058BA9B}"/>
              </a:ext>
            </a:extLst>
          </p:cNvPr>
          <p:cNvPicPr>
            <a:picLocks noChangeAspect="1"/>
          </p:cNvPicPr>
          <p:nvPr/>
        </p:nvPicPr>
        <p:blipFill>
          <a:blip r:embed="rId2"/>
          <a:stretch>
            <a:fillRect/>
          </a:stretch>
        </p:blipFill>
        <p:spPr>
          <a:xfrm>
            <a:off x="193139" y="0"/>
            <a:ext cx="8722262" cy="6830231"/>
          </a:xfrm>
          <a:prstGeom prst="rect">
            <a:avLst/>
          </a:prstGeom>
        </p:spPr>
      </p:pic>
    </p:spTree>
    <p:extLst>
      <p:ext uri="{BB962C8B-B14F-4D97-AF65-F5344CB8AC3E}">
        <p14:creationId xmlns:p14="http://schemas.microsoft.com/office/powerpoint/2010/main" val="4147839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BS00561_"/>
          <p:cNvPicPr>
            <a:picLocks noChangeAspect="1" noChangeArrowheads="1"/>
          </p:cNvPicPr>
          <p:nvPr/>
        </p:nvPicPr>
        <p:blipFill>
          <a:blip r:embed="rId3" cstate="print">
            <a:lum bright="50000" contrast="-70000"/>
            <a:alphaModFix amt="24000"/>
            <a:extLst>
              <a:ext uri="{28A0092B-C50C-407E-A947-70E740481C1C}">
                <a14:useLocalDpi xmlns:a14="http://schemas.microsoft.com/office/drawing/2010/main" val="0"/>
              </a:ext>
            </a:extLst>
          </a:blip>
          <a:srcRect/>
          <a:stretch>
            <a:fillRect/>
          </a:stretch>
        </p:blipFill>
        <p:spPr bwMode="auto">
          <a:xfrm>
            <a:off x="-29183" y="376136"/>
            <a:ext cx="9143999" cy="671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E33C685-F53B-6626-25F1-1995A17C1B87}"/>
              </a:ext>
            </a:extLst>
          </p:cNvPr>
          <p:cNvSpPr>
            <a:spLocks noGrp="1"/>
          </p:cNvSpPr>
          <p:nvPr>
            <p:ph type="ctrTitle"/>
          </p:nvPr>
        </p:nvSpPr>
        <p:spPr>
          <a:xfrm>
            <a:off x="1219200" y="381000"/>
            <a:ext cx="6517482" cy="4261814"/>
          </a:xfrm>
        </p:spPr>
        <p:txBody>
          <a:bodyPr>
            <a:normAutofit/>
          </a:bodyPr>
          <a:lstStyle/>
          <a:p>
            <a:r>
              <a:rPr lang="en-US" u="sng" dirty="0">
                <a:ea typeface="Tahoma" panose="020B0604030504040204" pitchFamily="34" charset="0"/>
                <a:cs typeface="Tahoma" panose="020B0604030504040204" pitchFamily="34" charset="0"/>
              </a:rPr>
              <a:t>2023 BUDGET:</a:t>
            </a:r>
            <a:br>
              <a:rPr lang="en-US" dirty="0">
                <a:ea typeface="Tahoma" panose="020B0604030504040204" pitchFamily="34" charset="0"/>
                <a:cs typeface="Tahoma" panose="020B0604030504040204" pitchFamily="34" charset="0"/>
              </a:rPr>
            </a:br>
            <a:r>
              <a:rPr lang="en-US" dirty="0">
                <a:ea typeface="Tahoma" panose="020B0604030504040204" pitchFamily="34" charset="0"/>
                <a:cs typeface="Tahoma" panose="020B0604030504040204" pitchFamily="34" charset="0"/>
              </a:rPr>
              <a:t>REVENUES</a:t>
            </a:r>
            <a:br>
              <a:rPr lang="en-US" b="1" dirty="0">
                <a:latin typeface="Tahoma" panose="020B0604030504040204" pitchFamily="34" charset="0"/>
                <a:ea typeface="Tahoma" panose="020B0604030504040204" pitchFamily="34" charset="0"/>
                <a:cs typeface="Tahoma" panose="020B0604030504040204" pitchFamily="34" charset="0"/>
              </a:rPr>
            </a:br>
            <a:r>
              <a:rPr lang="en-US" sz="3600" dirty="0">
                <a:latin typeface="Tahoma" panose="020B0604030504040204" pitchFamily="34" charset="0"/>
                <a:ea typeface="Tahoma" panose="020B0604030504040204" pitchFamily="34" charset="0"/>
                <a:cs typeface="Tahoma" panose="020B0604030504040204" pitchFamily="34" charset="0"/>
              </a:rPr>
              <a:t>What revenues and resources will we have to support the needed expenditures?</a:t>
            </a:r>
          </a:p>
        </p:txBody>
      </p:sp>
    </p:spTree>
  </p:cSld>
  <p:clrMapOvr>
    <a:masterClrMapping/>
  </p:clrMapOvr>
  <p:transition>
    <p:whee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90600"/>
          </a:xfrm>
          <a:ln>
            <a:solidFill>
              <a:schemeClr val="tx1"/>
            </a:solidFill>
          </a:ln>
        </p:spPr>
        <p:txBody>
          <a:bodyPr/>
          <a:lstStyle/>
          <a:p>
            <a:r>
              <a:rPr lang="en-US" dirty="0"/>
              <a:t>The REVENUE Structure</a:t>
            </a:r>
          </a:p>
        </p:txBody>
      </p:sp>
      <p:sp>
        <p:nvSpPr>
          <p:cNvPr id="3" name="Text Placeholder 2"/>
          <p:cNvSpPr>
            <a:spLocks noGrp="1"/>
          </p:cNvSpPr>
          <p:nvPr>
            <p:ph type="body" idx="1"/>
          </p:nvPr>
        </p:nvSpPr>
        <p:spPr>
          <a:xfrm>
            <a:off x="457200" y="1066800"/>
            <a:ext cx="4040188" cy="1108075"/>
          </a:xfrm>
          <a:ln>
            <a:solidFill>
              <a:schemeClr val="tx1"/>
            </a:solidFill>
          </a:ln>
        </p:spPr>
        <p:txBody>
          <a:bodyPr>
            <a:noAutofit/>
          </a:bodyPr>
          <a:lstStyle/>
          <a:p>
            <a:pPr algn="ctr"/>
            <a:r>
              <a:rPr lang="en-US" sz="3800" dirty="0"/>
              <a:t>$</a:t>
            </a:r>
          </a:p>
          <a:p>
            <a:pPr algn="ctr"/>
            <a:r>
              <a:rPr lang="en-US" sz="2800" dirty="0"/>
              <a:t>State Tuition SUPPORT</a:t>
            </a:r>
          </a:p>
        </p:txBody>
      </p:sp>
      <p:graphicFrame>
        <p:nvGraphicFramePr>
          <p:cNvPr id="13" name="Content Placeholder 12"/>
          <p:cNvGraphicFramePr>
            <a:graphicFrameLocks noGrp="1"/>
          </p:cNvGraphicFramePr>
          <p:nvPr>
            <p:ph sz="half" idx="2"/>
            <p:extLst>
              <p:ext uri="{D42A27DB-BD31-4B8C-83A1-F6EECF244321}">
                <p14:modId xmlns:p14="http://schemas.microsoft.com/office/powerpoint/2010/main" val="663966210"/>
              </p:ext>
            </p:extLst>
          </p:nvPr>
        </p:nvGraphicFramePr>
        <p:xfrm>
          <a:off x="1235075" y="3290888"/>
          <a:ext cx="3136900" cy="2779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p:cNvSpPr>
            <a:spLocks noGrp="1"/>
          </p:cNvSpPr>
          <p:nvPr>
            <p:ph type="body" sz="quarter" idx="3"/>
          </p:nvPr>
        </p:nvSpPr>
        <p:spPr>
          <a:xfrm>
            <a:off x="4645025" y="1066800"/>
            <a:ext cx="4041775" cy="1108075"/>
          </a:xfrm>
          <a:ln>
            <a:solidFill>
              <a:schemeClr val="tx1"/>
            </a:solidFill>
          </a:ln>
        </p:spPr>
        <p:txBody>
          <a:bodyPr>
            <a:noAutofit/>
          </a:bodyPr>
          <a:lstStyle/>
          <a:p>
            <a:pPr algn="ctr"/>
            <a:r>
              <a:rPr lang="en-US" sz="3800" dirty="0">
                <a:solidFill>
                  <a:schemeClr val="tx1"/>
                </a:solidFill>
              </a:rPr>
              <a:t>$</a:t>
            </a:r>
          </a:p>
          <a:p>
            <a:pPr algn="ctr"/>
            <a:r>
              <a:rPr lang="en-US" sz="2800" dirty="0">
                <a:solidFill>
                  <a:schemeClr val="tx1"/>
                </a:solidFill>
              </a:rPr>
              <a:t>Local Property Taxes</a:t>
            </a:r>
          </a:p>
        </p:txBody>
      </p:sp>
      <p:graphicFrame>
        <p:nvGraphicFramePr>
          <p:cNvPr id="12" name="Content Placeholder 11"/>
          <p:cNvGraphicFramePr>
            <a:graphicFrameLocks noGrp="1"/>
          </p:cNvGraphicFramePr>
          <p:nvPr>
            <p:ph sz="quarter" idx="4"/>
            <p:extLst>
              <p:ext uri="{D42A27DB-BD31-4B8C-83A1-F6EECF244321}">
                <p14:modId xmlns:p14="http://schemas.microsoft.com/office/powerpoint/2010/main" val="597847449"/>
              </p:ext>
            </p:extLst>
          </p:nvPr>
        </p:nvGraphicFramePr>
        <p:xfrm>
          <a:off x="4851400" y="3111500"/>
          <a:ext cx="3927475"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Down Arrow 6"/>
          <p:cNvSpPr/>
          <p:nvPr/>
        </p:nvSpPr>
        <p:spPr>
          <a:xfrm>
            <a:off x="2286000" y="2209800"/>
            <a:ext cx="457200" cy="1248294"/>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76200" y="5410200"/>
            <a:ext cx="6705600" cy="1384995"/>
          </a:xfrm>
          <a:prstGeom prst="rect">
            <a:avLst/>
          </a:prstGeom>
          <a:solidFill>
            <a:schemeClr val="accent2">
              <a:lumMod val="40000"/>
              <a:lumOff val="6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dobe Heiti Std R" panose="020B0400000000000000" pitchFamily="34" charset="-128"/>
                <a:ea typeface="Adobe Heiti Std R" panose="020B0400000000000000" pitchFamily="34" charset="-128"/>
                <a:cs typeface="+mn-cs"/>
              </a:rPr>
              <a:t>Interfund Transfers are an important part of our fund accounting and budgeting processes!</a:t>
            </a:r>
          </a:p>
        </p:txBody>
      </p:sp>
      <p:sp>
        <p:nvSpPr>
          <p:cNvPr id="9" name="Right Arrow 8"/>
          <p:cNvSpPr/>
          <p:nvPr/>
        </p:nvSpPr>
        <p:spPr>
          <a:xfrm>
            <a:off x="3810000" y="3657600"/>
            <a:ext cx="1905000" cy="381000"/>
          </a:xfrm>
          <a:prstGeom prst="rightArrow">
            <a:avLst>
              <a:gd name="adj1" fmla="val 44419"/>
              <a:gd name="adj2" fmla="val 50000"/>
            </a:avLst>
          </a:prstGeom>
          <a:gradFill flip="none" rotWithShape="1">
            <a:gsLst>
              <a:gs pos="0">
                <a:srgbClr val="FF0000"/>
              </a:gs>
              <a:gs pos="100000">
                <a:schemeClr val="accent1">
                  <a:lumMod val="97000"/>
                  <a:lumOff val="3000"/>
                </a:schemeClr>
              </a:gs>
              <a:gs pos="100000">
                <a:schemeClr val="accent1">
                  <a:lumMod val="60000"/>
                  <a:lumOff val="40000"/>
                </a:schemeClr>
              </a:gs>
            </a:gsLst>
            <a:lin ang="27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6">
            <a:extLst>
              <a:ext uri="{FF2B5EF4-FFF2-40B4-BE49-F238E27FC236}">
                <a16:creationId xmlns:a16="http://schemas.microsoft.com/office/drawing/2014/main" id="{1B410C5D-1BAB-D055-6C9B-AEBF141B7877}"/>
              </a:ext>
            </a:extLst>
          </p:cNvPr>
          <p:cNvSpPr/>
          <p:nvPr/>
        </p:nvSpPr>
        <p:spPr>
          <a:xfrm>
            <a:off x="6480175" y="2209800"/>
            <a:ext cx="457200" cy="9017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1571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9">
                                            <p:bg/>
                                          </p:spTgt>
                                        </p:tgtEl>
                                        <p:attrNameLst>
                                          <p:attrName>style.visibility</p:attrName>
                                        </p:attrNameLst>
                                      </p:cBhvr>
                                      <p:to>
                                        <p:strVal val="visible"/>
                                      </p:to>
                                    </p:set>
                                    <p:animEffect transition="in" filter="wipe(left)">
                                      <p:cBhvr>
                                        <p:cTn id="9" dur="500"/>
                                        <p:tgtEl>
                                          <p:spTgt spid="9">
                                            <p:bg/>
                                          </p:spTgt>
                                        </p:tgtEl>
                                      </p:cBhvr>
                                    </p:animEffect>
                                  </p:childTnLst>
                                </p:cTn>
                              </p:par>
                              <p:par>
                                <p:cTn id="10" presetID="22" presetClass="entr" presetSubtype="8" fill="hold" grpId="0" nodeType="withEffect" nodePh="1">
                                  <p:stCondLst>
                                    <p:cond delay="0"/>
                                  </p:stCondLst>
                                  <p:endCondLst>
                                    <p:cond evt="begin" delay="0">
                                      <p:tn val="10"/>
                                    </p:cond>
                                  </p:end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uiExpand="1"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480761D-CE78-2F22-8814-F0884075BB41}"/>
              </a:ext>
            </a:extLst>
          </p:cNvPr>
          <p:cNvPicPr>
            <a:picLocks noChangeAspect="1"/>
          </p:cNvPicPr>
          <p:nvPr/>
        </p:nvPicPr>
        <p:blipFill>
          <a:blip r:embed="rId3"/>
          <a:stretch>
            <a:fillRect/>
          </a:stretch>
        </p:blipFill>
        <p:spPr>
          <a:xfrm>
            <a:off x="304800" y="347657"/>
            <a:ext cx="8610600" cy="5835892"/>
          </a:xfrm>
          <a:prstGeom prst="rect">
            <a:avLst/>
          </a:prstGeom>
          <a:noFill/>
        </p:spPr>
      </p:pic>
      <p:sp>
        <p:nvSpPr>
          <p:cNvPr id="4" name="TextBox 3"/>
          <p:cNvSpPr txBox="1"/>
          <p:nvPr/>
        </p:nvSpPr>
        <p:spPr>
          <a:xfrm>
            <a:off x="4953000" y="6172200"/>
            <a:ext cx="3962400" cy="400110"/>
          </a:xfrm>
          <a:prstGeom prst="rect">
            <a:avLst/>
          </a:prstGeom>
          <a:solidFill>
            <a:schemeClr val="accent1">
              <a:lumMod val="50000"/>
            </a:schemeClr>
          </a:solidFill>
        </p:spPr>
        <p:txBody>
          <a:bodyPr wrap="square">
            <a:spAutoFit/>
          </a:bodyPr>
          <a:lstStyle/>
          <a:p>
            <a:pPr algn="ctr">
              <a:defRPr/>
            </a:pPr>
            <a:r>
              <a:rPr lang="en-US" sz="2000" b="1" dirty="0">
                <a:solidFill>
                  <a:schemeClr val="bg1"/>
                </a:solidFill>
              </a:rPr>
              <a:t>ANTICIPATED REVENUES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85" y="3245554"/>
            <a:ext cx="9144000" cy="36625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two major items: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Foundation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Complexity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three minor items: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Special Education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Career and Technical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Academic Honors Diplomas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5" name="TextBox 4"/>
          <p:cNvSpPr txBox="1"/>
          <p:nvPr/>
        </p:nvSpPr>
        <p:spPr>
          <a:xfrm>
            <a:off x="0" y="2060407"/>
            <a:ext cx="9144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rPr>
              <a:t>Five Basic Components:</a:t>
            </a:r>
          </a:p>
        </p:txBody>
      </p:sp>
      <p:sp>
        <p:nvSpPr>
          <p:cNvPr id="2" name="Rectangle 1"/>
          <p:cNvSpPr/>
          <p:nvPr/>
        </p:nvSpPr>
        <p:spPr>
          <a:xfrm>
            <a:off x="0" y="0"/>
            <a:ext cx="9144000" cy="1938992"/>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i="0" u="sng" strike="noStrike" kern="1200" cap="none" spc="0" normalizeH="0" baseline="0" noProof="0" dirty="0">
                <a:ln w="12700">
                  <a:solidFill>
                    <a:srgbClr val="1F497D">
                      <a:lumMod val="75000"/>
                    </a:srgbClr>
                  </a:solidFill>
                  <a:prstDash val="solid"/>
                </a:ln>
                <a:uLnTx/>
                <a:uFillTx/>
                <a:latin typeface="Calibri"/>
                <a:ea typeface="+mn-ea"/>
                <a:cs typeface="+mn-cs"/>
              </a:rPr>
              <a:t>State Funding Formula for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i="0" u="sng" strike="noStrike" kern="1200" cap="none" spc="0" normalizeH="0" baseline="0" noProof="0" dirty="0">
                <a:ln w="12700">
                  <a:solidFill>
                    <a:srgbClr val="1F497D">
                      <a:lumMod val="75000"/>
                    </a:srgbClr>
                  </a:solidFill>
                  <a:prstDash val="solid"/>
                </a:ln>
                <a:uLnTx/>
                <a:uFillTx/>
                <a:latin typeface="Calibri"/>
                <a:ea typeface="+mn-ea"/>
                <a:cs typeface="+mn-cs"/>
              </a:rPr>
              <a:t>Tuition Support</a:t>
            </a:r>
          </a:p>
        </p:txBody>
      </p:sp>
      <p:sp>
        <p:nvSpPr>
          <p:cNvPr id="4" name="Left Arrow Callout 3"/>
          <p:cNvSpPr/>
          <p:nvPr/>
        </p:nvSpPr>
        <p:spPr>
          <a:xfrm>
            <a:off x="4000500" y="3638550"/>
            <a:ext cx="4695825" cy="1247775"/>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Approx. 90% of Total State Funding</a:t>
            </a:r>
          </a:p>
        </p:txBody>
      </p:sp>
      <p:sp>
        <p:nvSpPr>
          <p:cNvPr id="8" name="Left Arrow Callout 7"/>
          <p:cNvSpPr/>
          <p:nvPr/>
        </p:nvSpPr>
        <p:spPr>
          <a:xfrm>
            <a:off x="4000500" y="5343525"/>
            <a:ext cx="4695825" cy="1247775"/>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Approx. 10% of Total State Funding</a:t>
            </a:r>
          </a:p>
        </p:txBody>
      </p:sp>
      <p:sp>
        <p:nvSpPr>
          <p:cNvPr id="7" name="Rounded Rectangle 6"/>
          <p:cNvSpPr/>
          <p:nvPr/>
        </p:nvSpPr>
        <p:spPr>
          <a:xfrm>
            <a:off x="66676" y="3876675"/>
            <a:ext cx="3790950" cy="1200150"/>
          </a:xfrm>
          <a:prstGeom prst="round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p:nvSpPr>
        <p:spPr>
          <a:xfrm>
            <a:off x="22698" y="5446823"/>
            <a:ext cx="3895724" cy="1200150"/>
          </a:xfrm>
          <a:prstGeom prst="round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Flowchart: Connector 2"/>
          <p:cNvSpPr/>
          <p:nvPr/>
        </p:nvSpPr>
        <p:spPr>
          <a:xfrm>
            <a:off x="2464066" y="3696100"/>
            <a:ext cx="2107933" cy="1568919"/>
          </a:xfrm>
          <a:prstGeom prst="flowChartConnec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Unrestricted</a:t>
            </a:r>
          </a:p>
        </p:txBody>
      </p:sp>
      <p:sp>
        <p:nvSpPr>
          <p:cNvPr id="11" name="Flowchart: Connector 10"/>
          <p:cNvSpPr/>
          <p:nvPr/>
        </p:nvSpPr>
        <p:spPr>
          <a:xfrm>
            <a:off x="2362200" y="5372099"/>
            <a:ext cx="2209799" cy="147948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Restricted</a:t>
            </a:r>
          </a:p>
        </p:txBody>
      </p:sp>
    </p:spTree>
    <p:extLst>
      <p:ext uri="{BB962C8B-B14F-4D97-AF65-F5344CB8AC3E}">
        <p14:creationId xmlns:p14="http://schemas.microsoft.com/office/powerpoint/2010/main" val="387626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wipe(left)">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wipe(left)">
                                      <p:cBhvr>
                                        <p:cTn id="26" dur="500"/>
                                        <p:tgtEl>
                                          <p:spTgt spid="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barn(inVertical)">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xEl>
                                              <p:pRg st="5" end="5"/>
                                            </p:txEl>
                                          </p:spTgt>
                                        </p:tgtEl>
                                        <p:attrNameLst>
                                          <p:attrName>style.visibility</p:attrName>
                                        </p:attrNameLst>
                                      </p:cBhvr>
                                      <p:to>
                                        <p:strVal val="visible"/>
                                      </p:to>
                                    </p:set>
                                    <p:animEffect transition="in" filter="fade">
                                      <p:cBhvr>
                                        <p:cTn id="46" dur="500"/>
                                        <p:tgtEl>
                                          <p:spTgt spid="6">
                                            <p:txEl>
                                              <p:pRg st="5" end="5"/>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Effect transition="in" filter="fade">
                                      <p:cBhvr>
                                        <p:cTn id="49" dur="500"/>
                                        <p:tgtEl>
                                          <p:spTgt spid="6">
                                            <p:txEl>
                                              <p:pRg st="6" end="6"/>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6">
                                            <p:txEl>
                                              <p:pRg st="7" end="7"/>
                                            </p:txEl>
                                          </p:spTgt>
                                        </p:tgtEl>
                                        <p:attrNameLst>
                                          <p:attrName>style.visibility</p:attrName>
                                        </p:attrNameLst>
                                      </p:cBhvr>
                                      <p:to>
                                        <p:strVal val="visible"/>
                                      </p:to>
                                    </p:set>
                                    <p:animEffect transition="in" filter="fade">
                                      <p:cBhvr>
                                        <p:cTn id="52" dur="500"/>
                                        <p:tgtEl>
                                          <p:spTgt spid="6">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1+#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grpId="0"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circle(in)">
                                      <p:cBhvr>
                                        <p:cTn id="63" dur="2000"/>
                                        <p:tgtEl>
                                          <p:spTgt spid="3"/>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16" fill="hold" grpId="0" nodeType="click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circle(in)">
                                      <p:cBhvr>
                                        <p:cTn id="6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animBg="1"/>
      <p:bldP spid="8" grpId="0" animBg="1"/>
      <p:bldP spid="7" grpId="0" animBg="1"/>
      <p:bldP spid="10" grpId="0" animBg="1"/>
      <p:bldP spid="3"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330341"/>
            <a:ext cx="9144000" cy="338554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Rockwell Extra Bold" panose="02060903040505020403" pitchFamily="18" charset="0"/>
                <a:ea typeface="+mn-ea"/>
                <a:cs typeface="+mn-cs"/>
              </a:rPr>
              <a:t>Here’s the Math for ZCS: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2023 State Foundation Amount = $6,235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2023 State Complexity Amount = $3,775</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ZCS Percentage of Students in Poverty = 1.1769%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(Students in Poverty are those in TANF, SNAP, or Foster Care)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rPr>
              <a:t>$6,235 + ($3,775 X 1.1769%) = $6,279 per pupil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5" name="TextBox 4"/>
          <p:cNvSpPr txBox="1"/>
          <p:nvPr/>
        </p:nvSpPr>
        <p:spPr>
          <a:xfrm>
            <a:off x="0" y="2117557"/>
            <a:ext cx="9144000" cy="8617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rPr>
              <a:t>State Funding Per Pupil = State Foundation Amount +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sng" strike="noStrike" kern="1200" cap="none" spc="0" normalizeH="0" baseline="0" noProof="0" dirty="0">
                <a:ln>
                  <a:noFill/>
                </a:ln>
                <a:solidFill>
                  <a:srgbClr val="009E47"/>
                </a:solidFill>
                <a:effectLst/>
                <a:uLnTx/>
                <a:uFillTx/>
                <a:latin typeface="Arial" panose="020B0604020202020204" pitchFamily="34" charset="0"/>
                <a:ea typeface="+mn-ea"/>
                <a:cs typeface="Arial" panose="020B0604020202020204" pitchFamily="34" charset="0"/>
              </a:rPr>
              <a:t>(State Complexity Amount X Pct. of Students in Poverty)</a:t>
            </a:r>
          </a:p>
        </p:txBody>
      </p:sp>
      <p:sp>
        <p:nvSpPr>
          <p:cNvPr id="2" name="Rectangle 1"/>
          <p:cNvSpPr/>
          <p:nvPr/>
        </p:nvSpPr>
        <p:spPr>
          <a:xfrm>
            <a:off x="0" y="1069318"/>
            <a:ext cx="9144000" cy="1015663"/>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i="0" u="sng" strike="noStrike" kern="1200" cap="none" spc="0" normalizeH="0" baseline="0" noProof="0" dirty="0">
                <a:ln w="12700">
                  <a:solidFill>
                    <a:srgbClr val="1F497D">
                      <a:lumMod val="75000"/>
                    </a:srgbClr>
                  </a:solidFill>
                  <a:prstDash val="solid"/>
                </a:ln>
                <a:uLnTx/>
                <a:uFillTx/>
                <a:latin typeface="Calibri"/>
                <a:ea typeface="+mn-ea"/>
                <a:cs typeface="+mn-cs"/>
              </a:rPr>
              <a:t>Basic State Funding Formula</a:t>
            </a:r>
          </a:p>
        </p:txBody>
      </p:sp>
      <p:pic>
        <p:nvPicPr>
          <p:cNvPr id="3" name="Picture 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66852" y="84864"/>
            <a:ext cx="1410296" cy="1018549"/>
          </a:xfrm>
          <a:prstGeom prst="rect">
            <a:avLst/>
          </a:prstGeom>
        </p:spPr>
      </p:pic>
      <p:sp>
        <p:nvSpPr>
          <p:cNvPr id="9" name="TextBox 8"/>
          <p:cNvSpPr txBox="1"/>
          <p:nvPr/>
        </p:nvSpPr>
        <p:spPr>
          <a:xfrm>
            <a:off x="2209800" y="5715000"/>
            <a:ext cx="3067348" cy="584775"/>
          </a:xfrm>
          <a:prstGeom prst="rect">
            <a:avLst/>
          </a:prstGeom>
          <a:solidFill>
            <a:schemeClr val="bg2">
              <a:lumMod val="7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$44.43</a:t>
            </a:r>
          </a:p>
        </p:txBody>
      </p:sp>
    </p:spTree>
    <p:extLst>
      <p:ext uri="{BB962C8B-B14F-4D97-AF65-F5344CB8AC3E}">
        <p14:creationId xmlns:p14="http://schemas.microsoft.com/office/powerpoint/2010/main" val="250816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left)">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left)">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wipe(left)">
                                      <p:cBhvr>
                                        <p:cTn id="42" dur="500"/>
                                        <p:tgtEl>
                                          <p:spTgt spid="6">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j00891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4267200"/>
            <a:ext cx="395922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3"/>
          <p:cNvSpPr>
            <a:spLocks noGrp="1" noChangeArrowheads="1"/>
          </p:cNvSpPr>
          <p:nvPr>
            <p:ph type="ctrTitle"/>
          </p:nvPr>
        </p:nvSpPr>
        <p:spPr>
          <a:xfrm>
            <a:off x="0" y="609600"/>
            <a:ext cx="8686800" cy="2971800"/>
          </a:xfrm>
        </p:spPr>
        <p:txBody>
          <a:bodyPr>
            <a:normAutofit fontScale="90000"/>
          </a:bodyPr>
          <a:lstStyle/>
          <a:p>
            <a:pPr eaLnBrk="1" hangingPunct="1"/>
            <a:r>
              <a:rPr lang="en-US" altLang="en-US" dirty="0">
                <a:solidFill>
                  <a:schemeClr val="tx1"/>
                </a:solidFill>
                <a:latin typeface="Arial Black" panose="020B0A04020102020204" pitchFamily="34" charset="0"/>
              </a:rPr>
              <a:t>      </a:t>
            </a:r>
            <a:br>
              <a:rPr lang="en-US" altLang="en-US" dirty="0">
                <a:solidFill>
                  <a:schemeClr val="tx1"/>
                </a:solidFill>
                <a:latin typeface="Arial Black" panose="020B0A04020102020204" pitchFamily="34" charset="0"/>
              </a:rPr>
            </a:br>
            <a:br>
              <a:rPr lang="en-US" altLang="en-US" dirty="0">
                <a:solidFill>
                  <a:schemeClr val="tx1"/>
                </a:solidFill>
                <a:latin typeface="Arial Black" panose="020B0A04020102020204" pitchFamily="34" charset="0"/>
              </a:rPr>
            </a:br>
            <a:r>
              <a:rPr lang="en-US" altLang="en-US" dirty="0">
                <a:solidFill>
                  <a:schemeClr val="tx1"/>
                </a:solidFill>
                <a:latin typeface="Arial Black" panose="020B0A04020102020204" pitchFamily="34" charset="0"/>
              </a:rPr>
              <a:t>      </a:t>
            </a:r>
            <a:r>
              <a:rPr lang="en-US" altLang="en-US" sz="6000" u="sng" dirty="0">
                <a:solidFill>
                  <a:schemeClr val="tx1"/>
                </a:solidFill>
                <a:latin typeface="Arial Black" panose="020B0A04020102020204" pitchFamily="34" charset="0"/>
              </a:rPr>
              <a:t>2023 BUDGET:</a:t>
            </a:r>
            <a:br>
              <a:rPr lang="en-US" altLang="en-US" sz="6000" dirty="0">
                <a:solidFill>
                  <a:schemeClr val="tx1"/>
                </a:solidFill>
                <a:latin typeface="Arial Black" panose="020B0A04020102020204" pitchFamily="34" charset="0"/>
              </a:rPr>
            </a:br>
            <a:r>
              <a:rPr lang="en-US" altLang="en-US" sz="6000" dirty="0">
                <a:solidFill>
                  <a:schemeClr val="tx1"/>
                </a:solidFill>
                <a:latin typeface="Arial Black" panose="020B0A04020102020204" pitchFamily="34" charset="0"/>
              </a:rPr>
              <a:t>  </a:t>
            </a:r>
            <a:r>
              <a:rPr lang="en-US" altLang="en-US" sz="4700" dirty="0">
                <a:solidFill>
                  <a:schemeClr val="tx1"/>
                </a:solidFill>
                <a:latin typeface="Arial Black" panose="020B0A04020102020204" pitchFamily="34" charset="0"/>
              </a:rPr>
              <a:t>Will our budget be balanced?</a:t>
            </a:r>
          </a:p>
        </p:txBody>
      </p:sp>
      <p:sp>
        <p:nvSpPr>
          <p:cNvPr id="7" name="Folded Corner 6"/>
          <p:cNvSpPr>
            <a:spLocks noChangeArrowheads="1"/>
          </p:cNvSpPr>
          <p:nvPr/>
        </p:nvSpPr>
        <p:spPr bwMode="auto">
          <a:xfrm rot="355988">
            <a:off x="5041900" y="4443413"/>
            <a:ext cx="3505200" cy="1909762"/>
          </a:xfrm>
          <a:prstGeom prst="foldedCorner">
            <a:avLst>
              <a:gd name="adj" fmla="val 16667"/>
            </a:avLst>
          </a:prstGeom>
          <a:solidFill>
            <a:srgbClr val="FFFF99"/>
          </a:solidFill>
          <a:ln w="9525" algn="ctr">
            <a:solidFill>
              <a:schemeClr val="tx1"/>
            </a:solidFill>
            <a:round/>
            <a:headEnd/>
            <a:tailEnd/>
          </a:ln>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7200" b="1"/>
              <a:t>YES</a:t>
            </a:r>
          </a:p>
        </p:txBody>
      </p:sp>
      <p:sp>
        <p:nvSpPr>
          <p:cNvPr id="6" name="Oval 5"/>
          <p:cNvSpPr>
            <a:spLocks noChangeArrowheads="1"/>
          </p:cNvSpPr>
          <p:nvPr/>
        </p:nvSpPr>
        <p:spPr bwMode="auto">
          <a:xfrm rot="290640">
            <a:off x="7694613" y="4754563"/>
            <a:ext cx="538162" cy="917575"/>
          </a:xfrm>
          <a:prstGeom prst="ellipse">
            <a:avLst/>
          </a:prstGeom>
          <a:solidFill>
            <a:srgbClr val="FFFF99">
              <a:alpha val="5019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eaLnBrk="0" hangingPunct="0">
              <a:defRPr sz="2400">
                <a:solidFill>
                  <a:schemeClr val="tx1"/>
                </a:solidFill>
                <a:latin typeface="Swis721 Th BT"/>
                <a:cs typeface="Arial" panose="020B0604020202020204" pitchFamily="34" charset="0"/>
              </a:defRPr>
            </a:lvl1pPr>
            <a:lvl2pPr marL="742950" indent="-285750" eaLnBrk="0" hangingPunct="0">
              <a:defRPr sz="2400">
                <a:solidFill>
                  <a:schemeClr val="tx1"/>
                </a:solidFill>
                <a:latin typeface="Swis721 Th BT"/>
                <a:cs typeface="Arial" panose="020B0604020202020204" pitchFamily="34" charset="0"/>
              </a:defRPr>
            </a:lvl2pPr>
            <a:lvl3pPr marL="1143000" indent="-228600" eaLnBrk="0" hangingPunct="0">
              <a:defRPr sz="2400">
                <a:solidFill>
                  <a:schemeClr val="tx1"/>
                </a:solidFill>
                <a:latin typeface="Swis721 Th BT"/>
                <a:cs typeface="Arial" panose="020B0604020202020204" pitchFamily="34" charset="0"/>
              </a:defRPr>
            </a:lvl3pPr>
            <a:lvl4pPr marL="1600200" indent="-228600" eaLnBrk="0" hangingPunct="0">
              <a:defRPr sz="2400">
                <a:solidFill>
                  <a:schemeClr val="tx1"/>
                </a:solidFill>
                <a:latin typeface="Swis721 Th BT"/>
                <a:cs typeface="Arial" panose="020B0604020202020204" pitchFamily="34" charset="0"/>
              </a:defRPr>
            </a:lvl4pPr>
            <a:lvl5pPr marL="2057400" indent="-228600" eaLnBrk="0" hangingPunct="0">
              <a:defRPr sz="2400">
                <a:solidFill>
                  <a:schemeClr val="tx1"/>
                </a:solidFill>
                <a:latin typeface="Swis721 Th BT"/>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Swis721 Th BT"/>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Swis721 Th BT"/>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Swis721 Th BT"/>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Swis721 Th BT"/>
                <a:cs typeface="Arial" panose="020B0604020202020204" pitchFamily="34" charset="0"/>
              </a:defRPr>
            </a:lvl9pPr>
          </a:lstStyle>
          <a:p>
            <a:pPr algn="ctr" eaLnBrk="1" hangingPunct="1"/>
            <a:r>
              <a:rPr lang="en-US" altLang="en-US" sz="8000" dirty="0"/>
              <a:t>*</a:t>
            </a:r>
          </a:p>
        </p:txBody>
      </p:sp>
    </p:spTree>
  </p:cSld>
  <p:clrMapOvr>
    <a:masterClrMapping/>
  </p:clrMapOvr>
  <p:transition>
    <p:whee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80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8B1EB-0909-8279-082B-FA5D3ECCEFE8}"/>
              </a:ext>
            </a:extLst>
          </p:cNvPr>
          <p:cNvSpPr>
            <a:spLocks noGrp="1"/>
          </p:cNvSpPr>
          <p:nvPr>
            <p:ph type="title"/>
          </p:nvPr>
        </p:nvSpPr>
        <p:spPr>
          <a:xfrm>
            <a:off x="457200" y="274638"/>
            <a:ext cx="8229600" cy="3382962"/>
          </a:xfrm>
        </p:spPr>
        <p:txBody>
          <a:bodyPr/>
          <a:lstStyle/>
          <a:p>
            <a:r>
              <a:rPr lang="en-US" dirty="0"/>
              <a:t>2023 Budget</a:t>
            </a:r>
            <a:br>
              <a:rPr lang="en-US" dirty="0"/>
            </a:br>
            <a:r>
              <a:rPr lang="en-US" dirty="0"/>
              <a:t> Tax Rates and Tax Levies</a:t>
            </a:r>
          </a:p>
        </p:txBody>
      </p:sp>
      <p:sp>
        <p:nvSpPr>
          <p:cNvPr id="3" name="Content Placeholder 2">
            <a:extLst>
              <a:ext uri="{FF2B5EF4-FFF2-40B4-BE49-F238E27FC236}">
                <a16:creationId xmlns:a16="http://schemas.microsoft.com/office/drawing/2014/main" id="{A62C5019-7C1B-F744-EDD8-132240011CF8}"/>
              </a:ext>
            </a:extLst>
          </p:cNvPr>
          <p:cNvSpPr>
            <a:spLocks noGrp="1"/>
          </p:cNvSpPr>
          <p:nvPr>
            <p:ph idx="1"/>
          </p:nvPr>
        </p:nvSpPr>
        <p:spPr>
          <a:xfrm>
            <a:off x="381000" y="3733800"/>
            <a:ext cx="8229600" cy="4525963"/>
          </a:xfrm>
        </p:spPr>
        <p:txBody>
          <a:bodyPr/>
          <a:lstStyle/>
          <a:p>
            <a:pPr marL="457200" lvl="1" indent="0" algn="ctr">
              <a:buNone/>
            </a:pPr>
            <a:r>
              <a:rPr lang="en-US" dirty="0"/>
              <a:t>What does this mean to the taxpayer?</a:t>
            </a:r>
          </a:p>
        </p:txBody>
      </p:sp>
      <p:pic>
        <p:nvPicPr>
          <p:cNvPr id="5" name="Picture 4">
            <a:extLst>
              <a:ext uri="{FF2B5EF4-FFF2-40B4-BE49-F238E27FC236}">
                <a16:creationId xmlns:a16="http://schemas.microsoft.com/office/drawing/2014/main" id="{B1F3D2FF-FC26-3F32-8933-F9B6CCA1B636}"/>
              </a:ext>
            </a:extLst>
          </p:cNvPr>
          <p:cNvPicPr>
            <a:picLocks noChangeAspect="1"/>
          </p:cNvPicPr>
          <p:nvPr/>
        </p:nvPicPr>
        <p:blipFill>
          <a:blip r:embed="rId2" cstate="print">
            <a:clrChange>
              <a:clrFrom>
                <a:srgbClr val="FFFEFC"/>
              </a:clrFrom>
              <a:clrTo>
                <a:srgbClr val="FFFEFC">
                  <a:alpha val="0"/>
                </a:srgbClr>
              </a:clrTo>
            </a:clrChange>
            <a:extLst>
              <a:ext uri="{28A0092B-C50C-407E-A947-70E740481C1C}">
                <a14:useLocalDpi xmlns:a14="http://schemas.microsoft.com/office/drawing/2010/main" val="0"/>
              </a:ext>
            </a:extLst>
          </a:blip>
          <a:stretch>
            <a:fillRect/>
          </a:stretch>
        </p:blipFill>
        <p:spPr>
          <a:xfrm>
            <a:off x="7543800" y="5658981"/>
            <a:ext cx="1519136" cy="109757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noGrp="1"/>
          </p:cNvGraphicFramePr>
          <p:nvPr>
            <p:extLst>
              <p:ext uri="{D42A27DB-BD31-4B8C-83A1-F6EECF244321}">
                <p14:modId xmlns:p14="http://schemas.microsoft.com/office/powerpoint/2010/main" val="526326756"/>
              </p:ext>
            </p:extLst>
          </p:nvPr>
        </p:nvGraphicFramePr>
        <p:xfrm>
          <a:off x="0" y="0"/>
          <a:ext cx="9143999" cy="6857999"/>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3813688" y="381000"/>
            <a:ext cx="184730" cy="923330"/>
          </a:xfrm>
          <a:prstGeom prst="rect">
            <a:avLst/>
          </a:prstGeom>
          <a:noFill/>
        </p:spPr>
        <p:txBody>
          <a:bodyPr wrap="none" lIns="91440" tIns="45720" rIns="91440" bIns="45720">
            <a:spAutoFit/>
          </a:bodyPr>
          <a:lstStyle/>
          <a:p>
            <a:pPr algn="ct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4" name="Rectangle 3"/>
          <p:cNvSpPr/>
          <p:nvPr/>
        </p:nvSpPr>
        <p:spPr>
          <a:xfrm>
            <a:off x="3813688" y="381000"/>
            <a:ext cx="184730" cy="923330"/>
          </a:xfrm>
          <a:prstGeom prst="rect">
            <a:avLst/>
          </a:prstGeom>
          <a:noFill/>
        </p:spPr>
        <p:txBody>
          <a:bodyPr wrap="none" lIns="91440" tIns="45720" rIns="91440" bIns="45720">
            <a:spAutoFit/>
          </a:bodyPr>
          <a:lstStyle/>
          <a:p>
            <a:pPr algn="ct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Title 1">
            <a:extLst>
              <a:ext uri="{FF2B5EF4-FFF2-40B4-BE49-F238E27FC236}">
                <a16:creationId xmlns:a16="http://schemas.microsoft.com/office/drawing/2014/main" id="{5658E0A3-DFC2-ACD2-7B9F-81C3179F3510}"/>
              </a:ext>
            </a:extLst>
          </p:cNvPr>
          <p:cNvSpPr>
            <a:spLocks noGrp="1"/>
          </p:cNvSpPr>
          <p:nvPr>
            <p:ph type="title"/>
          </p:nvPr>
        </p:nvSpPr>
        <p:spPr/>
        <p:txBody>
          <a:bodyPr/>
          <a:lstStyle/>
          <a:p>
            <a:r>
              <a:rPr lang="en-US" dirty="0"/>
              <a:t>Tax Rate Stability Plan</a:t>
            </a:r>
          </a:p>
        </p:txBody>
      </p:sp>
      <p:sp>
        <p:nvSpPr>
          <p:cNvPr id="7" name="Content Placeholder 6">
            <a:extLst>
              <a:ext uri="{FF2B5EF4-FFF2-40B4-BE49-F238E27FC236}">
                <a16:creationId xmlns:a16="http://schemas.microsoft.com/office/drawing/2014/main" id="{9EE027ED-98EB-DAED-37B7-1CCFE423A14C}"/>
              </a:ext>
            </a:extLst>
          </p:cNvPr>
          <p:cNvSpPr>
            <a:spLocks noGrp="1"/>
          </p:cNvSpPr>
          <p:nvPr>
            <p:ph idx="1"/>
          </p:nvPr>
        </p:nvSpPr>
        <p:spPr/>
        <p:txBody>
          <a:bodyPr/>
          <a:lstStyle/>
          <a:p>
            <a:pPr marL="0" indent="0" algn="ctr">
              <a:buNone/>
            </a:pPr>
            <a:r>
              <a:rPr lang="en-US" sz="4000" i="1" dirty="0"/>
              <a:t>“Our goal is to maintain a stable tax rate for our taxpayers at or near $1.30 for the next twenty years.”</a:t>
            </a:r>
          </a:p>
        </p:txBody>
      </p:sp>
      <p:sp>
        <p:nvSpPr>
          <p:cNvPr id="9" name="TextBox 8">
            <a:extLst>
              <a:ext uri="{FF2B5EF4-FFF2-40B4-BE49-F238E27FC236}">
                <a16:creationId xmlns:a16="http://schemas.microsoft.com/office/drawing/2014/main" id="{3FFCCBA3-EA77-86BC-CFE5-9C3B31F025CA}"/>
              </a:ext>
            </a:extLst>
          </p:cNvPr>
          <p:cNvSpPr txBox="1"/>
          <p:nvPr/>
        </p:nvSpPr>
        <p:spPr>
          <a:xfrm>
            <a:off x="781307" y="4223351"/>
            <a:ext cx="7696199" cy="1200329"/>
          </a:xfrm>
          <a:prstGeom prst="rect">
            <a:avLst/>
          </a:prstGeom>
          <a:noFill/>
        </p:spPr>
        <p:txBody>
          <a:bodyPr wrap="square" rtlCol="0">
            <a:spAutoFit/>
          </a:bodyPr>
          <a:lstStyle/>
          <a:p>
            <a:pPr algn="ctr"/>
            <a:r>
              <a:rPr lang="en-US" sz="7200" b="1" dirty="0">
                <a:solidFill>
                  <a:srgbClr val="00B050"/>
                </a:solidFill>
              </a:rPr>
              <a:t>2023 is year 9!</a:t>
            </a:r>
          </a:p>
        </p:txBody>
      </p:sp>
    </p:spTree>
    <p:extLst>
      <p:ext uri="{BB962C8B-B14F-4D97-AF65-F5344CB8AC3E}">
        <p14:creationId xmlns:p14="http://schemas.microsoft.com/office/powerpoint/2010/main" val="122814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8EC6BA-DF0B-1695-4BE9-A6BDE5BD3486}"/>
              </a:ext>
            </a:extLst>
          </p:cNvPr>
          <p:cNvPicPr>
            <a:picLocks noChangeAspect="1"/>
          </p:cNvPicPr>
          <p:nvPr/>
        </p:nvPicPr>
        <p:blipFill>
          <a:blip r:embed="rId2"/>
          <a:stretch>
            <a:fillRect/>
          </a:stretch>
        </p:blipFill>
        <p:spPr>
          <a:xfrm>
            <a:off x="990600" y="723900"/>
            <a:ext cx="7305675" cy="5410200"/>
          </a:xfrm>
          <a:prstGeom prst="rect">
            <a:avLst/>
          </a:prstGeom>
        </p:spPr>
      </p:pic>
      <p:cxnSp>
        <p:nvCxnSpPr>
          <p:cNvPr id="7" name="Straight Connector 6">
            <a:extLst>
              <a:ext uri="{FF2B5EF4-FFF2-40B4-BE49-F238E27FC236}">
                <a16:creationId xmlns:a16="http://schemas.microsoft.com/office/drawing/2014/main" id="{F77B9421-5DCA-037A-2265-AA52B478E94B}"/>
              </a:ext>
            </a:extLst>
          </p:cNvPr>
          <p:cNvCxnSpPr/>
          <p:nvPr/>
        </p:nvCxnSpPr>
        <p:spPr>
          <a:xfrm flipH="1">
            <a:off x="990600" y="2895600"/>
            <a:ext cx="7162800"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7C212DB-BFA5-26A1-3E31-7211C3AB9227}"/>
              </a:ext>
            </a:extLst>
          </p:cNvPr>
          <p:cNvSpPr txBox="1"/>
          <p:nvPr/>
        </p:nvSpPr>
        <p:spPr>
          <a:xfrm>
            <a:off x="7772400" y="2710934"/>
            <a:ext cx="1371600" cy="369332"/>
          </a:xfrm>
          <a:prstGeom prst="rect">
            <a:avLst/>
          </a:prstGeom>
          <a:noFill/>
        </p:spPr>
        <p:txBody>
          <a:bodyPr wrap="square" rtlCol="0">
            <a:spAutoFit/>
          </a:bodyPr>
          <a:lstStyle/>
          <a:p>
            <a:r>
              <a:rPr lang="en-US" dirty="0"/>
              <a:t>Goal: $1.30</a:t>
            </a:r>
          </a:p>
        </p:txBody>
      </p:sp>
    </p:spTree>
    <p:extLst>
      <p:ext uri="{BB962C8B-B14F-4D97-AF65-F5344CB8AC3E}">
        <p14:creationId xmlns:p14="http://schemas.microsoft.com/office/powerpoint/2010/main" val="1504150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FDC9CE-EBCB-E827-A1F0-3921A1AE8F8B}"/>
              </a:ext>
            </a:extLst>
          </p:cNvPr>
          <p:cNvPicPr>
            <a:picLocks noChangeAspect="1"/>
          </p:cNvPicPr>
          <p:nvPr/>
        </p:nvPicPr>
        <p:blipFill>
          <a:blip r:embed="rId2"/>
          <a:stretch>
            <a:fillRect/>
          </a:stretch>
        </p:blipFill>
        <p:spPr>
          <a:xfrm>
            <a:off x="0" y="115706"/>
            <a:ext cx="9144000" cy="6626588"/>
          </a:xfrm>
          <a:prstGeom prst="rect">
            <a:avLst/>
          </a:prstGeom>
        </p:spPr>
      </p:pic>
    </p:spTree>
    <p:extLst>
      <p:ext uri="{BB962C8B-B14F-4D97-AF65-F5344CB8AC3E}">
        <p14:creationId xmlns:p14="http://schemas.microsoft.com/office/powerpoint/2010/main" val="195533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7033" y="-38100"/>
            <a:ext cx="4226655" cy="6858000"/>
          </a:xfrm>
          <a:prstGeom prst="rect">
            <a:avLst/>
          </a:prstGeom>
        </p:spPr>
      </p:pic>
      <p:cxnSp>
        <p:nvCxnSpPr>
          <p:cNvPr id="6" name="Straight Connector 5"/>
          <p:cNvCxnSpPr/>
          <p:nvPr/>
        </p:nvCxnSpPr>
        <p:spPr>
          <a:xfrm flipH="1" flipV="1">
            <a:off x="2647950" y="4805363"/>
            <a:ext cx="19050" cy="1985962"/>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2633665" y="4795838"/>
            <a:ext cx="1323973" cy="4763"/>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3933825" y="2162175"/>
            <a:ext cx="19050" cy="2638424"/>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267075" y="2166938"/>
            <a:ext cx="676278" cy="9525"/>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271838" y="1562100"/>
            <a:ext cx="0" cy="628650"/>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2595563" y="1557338"/>
            <a:ext cx="676278" cy="9525"/>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2576513" y="280988"/>
            <a:ext cx="14288" cy="1300162"/>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643191" y="6696077"/>
            <a:ext cx="3990972" cy="104776"/>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2581275" y="142875"/>
            <a:ext cx="3967163" cy="114300"/>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6548438" y="142877"/>
            <a:ext cx="95250" cy="6548436"/>
          </a:xfrm>
          <a:prstGeom prst="line">
            <a:avLst/>
          </a:prstGeom>
          <a:ln w="254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3924300" y="3390900"/>
            <a:ext cx="2633663" cy="7143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200400" y="685800"/>
            <a:ext cx="2667000" cy="1384995"/>
          </a:xfrm>
          <a:prstGeom prst="rect">
            <a:avLst/>
          </a:prstGeom>
          <a:solidFill>
            <a:schemeClr val="bg1">
              <a:lumMod val="95000"/>
              <a:alpha val="38000"/>
            </a:schemeClr>
          </a:solidFill>
          <a:ln>
            <a:solidFill>
              <a:srgbClr val="00206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Union Twp. Rural Tax Rate  $1.8961</a:t>
            </a:r>
          </a:p>
        </p:txBody>
      </p:sp>
      <p:sp>
        <p:nvSpPr>
          <p:cNvPr id="40" name="TextBox 39"/>
          <p:cNvSpPr txBox="1"/>
          <p:nvPr/>
        </p:nvSpPr>
        <p:spPr>
          <a:xfrm>
            <a:off x="3981350" y="3909148"/>
            <a:ext cx="1417470" cy="2677656"/>
          </a:xfrm>
          <a:prstGeom prst="rect">
            <a:avLst/>
          </a:prstGeom>
          <a:solidFill>
            <a:schemeClr val="bg1">
              <a:lumMod val="95000"/>
              <a:alpha val="67000"/>
            </a:schemeClr>
          </a:solid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Eagle Twp. Rural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Tax Rate $1.8751</a:t>
            </a:r>
          </a:p>
        </p:txBody>
      </p:sp>
      <p:sp>
        <p:nvSpPr>
          <p:cNvPr id="2" name="Rectangle 1"/>
          <p:cNvSpPr/>
          <p:nvPr/>
        </p:nvSpPr>
        <p:spPr>
          <a:xfrm>
            <a:off x="131832" y="2266815"/>
            <a:ext cx="3737351" cy="2308324"/>
          </a:xfrm>
          <a:prstGeom prst="rect">
            <a:avLst/>
          </a:prstGeom>
          <a:solidFill>
            <a:schemeClr val="accent6">
              <a:lumMod val="60000"/>
              <a:lumOff val="40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8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Calibri" panose="020F0502020204030204"/>
              </a:rPr>
              <a:t>SIX</a:t>
            </a:r>
            <a:r>
              <a:rPr kumimoji="0" lang="en-US" sz="4800" b="1" i="1"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 separate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1" u="sng"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municipal</a:t>
            </a:r>
            <a:r>
              <a:rPr kumimoji="0" lang="en-US" sz="4800" b="1" i="1"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1"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tax rates</a:t>
            </a:r>
          </a:p>
        </p:txBody>
      </p:sp>
      <p:sp>
        <p:nvSpPr>
          <p:cNvPr id="3" name="Left Arrow 2"/>
          <p:cNvSpPr/>
          <p:nvPr/>
        </p:nvSpPr>
        <p:spPr>
          <a:xfrm rot="18774230">
            <a:off x="5423534" y="3385018"/>
            <a:ext cx="2030941" cy="591101"/>
          </a:xfrm>
          <a:prstGeom prst="leftArrow">
            <a:avLst/>
          </a:prstGeom>
          <a:solidFill>
            <a:schemeClr val="accent4">
              <a:lumMod val="60000"/>
              <a:lumOff val="4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TextBox 40"/>
          <p:cNvSpPr txBox="1"/>
          <p:nvPr/>
        </p:nvSpPr>
        <p:spPr>
          <a:xfrm>
            <a:off x="6980759" y="1263759"/>
            <a:ext cx="1840459" cy="1815882"/>
          </a:xfrm>
          <a:prstGeom prst="rect">
            <a:avLst/>
          </a:prstGeom>
          <a:solidFill>
            <a:schemeClr val="accent4">
              <a:lumMod val="60000"/>
              <a:lumOff val="40000"/>
            </a:schemeClr>
          </a:solidFill>
          <a:ln>
            <a:solidFill>
              <a:srgbClr val="7030A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Eagle Twp. Urban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Tax Rate $2.0570</a:t>
            </a:r>
          </a:p>
        </p:txBody>
      </p:sp>
      <p:sp>
        <p:nvSpPr>
          <p:cNvPr id="24" name="Left Arrow 23"/>
          <p:cNvSpPr/>
          <p:nvPr/>
        </p:nvSpPr>
        <p:spPr>
          <a:xfrm rot="21023877">
            <a:off x="6128853" y="4958560"/>
            <a:ext cx="1160623" cy="591101"/>
          </a:xfrm>
          <a:prstGeom prst="leftArrow">
            <a:avLst/>
          </a:prstGeom>
          <a:solidFill>
            <a:schemeClr val="bg1">
              <a:lumMod val="8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TextBox 41"/>
          <p:cNvSpPr txBox="1"/>
          <p:nvPr/>
        </p:nvSpPr>
        <p:spPr>
          <a:xfrm>
            <a:off x="7183349" y="3481387"/>
            <a:ext cx="1637869" cy="1815882"/>
          </a:xfrm>
          <a:prstGeom prst="rect">
            <a:avLst/>
          </a:prstGeom>
          <a:solidFill>
            <a:schemeClr val="bg2">
              <a:lumMod val="90000"/>
            </a:schemeClr>
          </a:solidFill>
          <a:ln>
            <a:solidFill>
              <a:srgbClr val="00206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Town of Zionsville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Tax Rate $2.0570</a:t>
            </a:r>
          </a:p>
        </p:txBody>
      </p:sp>
      <p:sp>
        <p:nvSpPr>
          <p:cNvPr id="26" name="Left Arrow 25"/>
          <p:cNvSpPr/>
          <p:nvPr/>
        </p:nvSpPr>
        <p:spPr>
          <a:xfrm rot="10800000">
            <a:off x="1656470" y="5807044"/>
            <a:ext cx="1160623" cy="591101"/>
          </a:xfrm>
          <a:prstGeom prst="leftArrow">
            <a:avLst/>
          </a:prstGeom>
          <a:solidFill>
            <a:srgbClr val="FEA8F4"/>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TextBox 42"/>
          <p:cNvSpPr txBox="1"/>
          <p:nvPr/>
        </p:nvSpPr>
        <p:spPr>
          <a:xfrm>
            <a:off x="255638" y="4734378"/>
            <a:ext cx="1990437" cy="1815882"/>
          </a:xfrm>
          <a:prstGeom prst="rect">
            <a:avLst/>
          </a:prstGeom>
          <a:solidFill>
            <a:srgbClr val="FEA8F4"/>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Town of Whitestown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Tax Rate $</a:t>
            </a:r>
            <a:r>
              <a:rPr lang="en-US" sz="2800" b="1" dirty="0">
                <a:solidFill>
                  <a:prstClr val="black"/>
                </a:solidFill>
                <a:latin typeface="Calibri" panose="020F0502020204030204"/>
              </a:rPr>
              <a:t>3.0694</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p:cNvGrpSpPr/>
          <p:nvPr/>
        </p:nvGrpSpPr>
        <p:grpSpPr>
          <a:xfrm>
            <a:off x="512312" y="150212"/>
            <a:ext cx="8631687" cy="975096"/>
            <a:chOff x="3651633" y="4956465"/>
            <a:chExt cx="4048286" cy="975096"/>
          </a:xfrm>
        </p:grpSpPr>
        <p:sp>
          <p:nvSpPr>
            <p:cNvPr id="29" name="5-Point Star 28"/>
            <p:cNvSpPr/>
            <p:nvPr/>
          </p:nvSpPr>
          <p:spPr>
            <a:xfrm>
              <a:off x="3651633" y="5058044"/>
              <a:ext cx="574868" cy="873517"/>
            </a:xfrm>
            <a:prstGeom prst="star5">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p:cNvSpPr/>
            <p:nvPr/>
          </p:nvSpPr>
          <p:spPr>
            <a:xfrm>
              <a:off x="3877104" y="4956465"/>
              <a:ext cx="3822815" cy="923330"/>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1" u="none" strike="noStrike" kern="1200" cap="none" spc="0" normalizeH="0" baseline="0" noProof="0" dirty="0">
                  <a:ln w="9525">
                    <a:solidFill>
                      <a:prstClr val="white"/>
                    </a:solidFill>
                    <a:prstDash val="solid"/>
                  </a:ln>
                  <a:solidFill>
                    <a:srgbClr val="FF0000"/>
                  </a:solidFill>
                  <a:effectLst>
                    <a:outerShdw blurRad="12700" dist="38100" dir="2700000" algn="tl" rotWithShape="0">
                      <a:prstClr val="white">
                        <a:lumMod val="50000"/>
                      </a:prstClr>
                    </a:outerShdw>
                  </a:effectLst>
                  <a:uLnTx/>
                  <a:uFillTx/>
                  <a:latin typeface="Calibri" panose="020F0502020204030204"/>
                  <a:ea typeface="+mn-ea"/>
                  <a:cs typeface="+mn-cs"/>
                </a:rPr>
                <a:t>Just ONE ZCS Tax Rate!</a:t>
              </a:r>
            </a:p>
          </p:txBody>
        </p:sp>
      </p:grpSp>
      <p:sp>
        <p:nvSpPr>
          <p:cNvPr id="32" name="TextBox 31"/>
          <p:cNvSpPr txBox="1"/>
          <p:nvPr/>
        </p:nvSpPr>
        <p:spPr>
          <a:xfrm>
            <a:off x="3810000" y="2044005"/>
            <a:ext cx="2743200" cy="1384995"/>
          </a:xfrm>
          <a:prstGeom prst="rect">
            <a:avLst/>
          </a:prstGeom>
          <a:solidFill>
            <a:schemeClr val="bg1">
              <a:lumMod val="95000"/>
              <a:alpha val="38000"/>
            </a:schemeClr>
          </a:solidFill>
          <a:ln>
            <a:solidFill>
              <a:srgbClr val="00206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Union Twp. Urban Tax Rate  $</a:t>
            </a:r>
            <a:r>
              <a:rPr lang="en-US" sz="2800" b="1" dirty="0">
                <a:solidFill>
                  <a:prstClr val="black"/>
                </a:solidFill>
                <a:latin typeface="Calibri" panose="020F0502020204030204"/>
              </a:rPr>
              <a:t>2.0780</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BCE45EF-5BD7-2921-0AD2-5D148A49CB37}"/>
              </a:ext>
            </a:extLst>
          </p:cNvPr>
          <p:cNvPicPr>
            <a:picLocks noChangeAspect="1"/>
          </p:cNvPicPr>
          <p:nvPr/>
        </p:nvPicPr>
        <p:blipFill>
          <a:blip r:embed="rId3" cstate="print">
            <a:clrChange>
              <a:clrFrom>
                <a:srgbClr val="FFFEFC"/>
              </a:clrFrom>
              <a:clrTo>
                <a:srgbClr val="FFFEFC">
                  <a:alpha val="0"/>
                </a:srgbClr>
              </a:clrTo>
            </a:clrChange>
            <a:extLst>
              <a:ext uri="{28A0092B-C50C-407E-A947-70E740481C1C}">
                <a14:useLocalDpi xmlns:a14="http://schemas.microsoft.com/office/drawing/2010/main" val="0"/>
              </a:ext>
            </a:extLst>
          </a:blip>
          <a:stretch>
            <a:fillRect/>
          </a:stretch>
        </p:blipFill>
        <p:spPr>
          <a:xfrm>
            <a:off x="7543800" y="5658981"/>
            <a:ext cx="1519136" cy="1097576"/>
          </a:xfrm>
          <a:prstGeom prst="rect">
            <a:avLst/>
          </a:prstGeom>
        </p:spPr>
      </p:pic>
    </p:spTree>
    <p:extLst>
      <p:ext uri="{BB962C8B-B14F-4D97-AF65-F5344CB8AC3E}">
        <p14:creationId xmlns:p14="http://schemas.microsoft.com/office/powerpoint/2010/main" val="17888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3"/>
          <p:cNvSpPr>
            <a:spLocks noGrp="1" noChangeArrowheads="1"/>
          </p:cNvSpPr>
          <p:nvPr>
            <p:ph type="title"/>
          </p:nvPr>
        </p:nvSpPr>
        <p:spPr>
          <a:xfrm>
            <a:off x="685800" y="-152400"/>
            <a:ext cx="7772400" cy="1143000"/>
          </a:xfrm>
        </p:spPr>
        <p:txBody>
          <a:bodyPr/>
          <a:lstStyle/>
          <a:p>
            <a:pPr eaLnBrk="1" hangingPunct="1"/>
            <a:r>
              <a:rPr lang="en-US" altLang="en-US" sz="2800" u="sng" dirty="0">
                <a:solidFill>
                  <a:schemeClr val="tx1"/>
                </a:solidFill>
                <a:latin typeface="Impact" panose="020B0806030902050204" pitchFamily="34" charset="0"/>
              </a:rPr>
              <a:t>2023 BUDGET PRESENTATION SUMMARY:</a:t>
            </a:r>
            <a:br>
              <a:rPr lang="en-US" altLang="en-US" sz="2800" u="sng" dirty="0">
                <a:solidFill>
                  <a:schemeClr val="tx1"/>
                </a:solidFill>
                <a:latin typeface="Impact" panose="020B0806030902050204" pitchFamily="34" charset="0"/>
              </a:rPr>
            </a:br>
            <a:r>
              <a:rPr lang="en-US" altLang="en-US" sz="2800" u="sng" dirty="0">
                <a:solidFill>
                  <a:schemeClr val="tx1"/>
                </a:solidFill>
                <a:latin typeface="Impact" panose="020B0806030902050204" pitchFamily="34" charset="0"/>
              </a:rPr>
              <a:t>The five questions about the proposed budget:</a:t>
            </a:r>
          </a:p>
        </p:txBody>
      </p:sp>
      <p:sp>
        <p:nvSpPr>
          <p:cNvPr id="88068" name="Rectangle 4"/>
          <p:cNvSpPr>
            <a:spLocks noGrp="1" noChangeArrowheads="1"/>
          </p:cNvSpPr>
          <p:nvPr>
            <p:ph idx="1"/>
          </p:nvPr>
        </p:nvSpPr>
        <p:spPr>
          <a:xfrm>
            <a:off x="0" y="914400"/>
            <a:ext cx="8991600" cy="6477000"/>
          </a:xfrm>
        </p:spPr>
        <p:txBody>
          <a:bodyPr/>
          <a:lstStyle/>
          <a:p>
            <a:pPr marL="609600" indent="-609600" algn="just" eaLnBrk="1" hangingPunct="1">
              <a:lnSpc>
                <a:spcPct val="80000"/>
              </a:lnSpc>
              <a:buClr>
                <a:srgbClr val="2533E5"/>
              </a:buClr>
              <a:buFont typeface="Monotype Sorts"/>
              <a:buAutoNum type="arabicPeriod"/>
              <a:defRPr/>
            </a:pPr>
            <a:endParaRPr lang="en-US" sz="1750" dirty="0">
              <a:latin typeface="Tahoma" pitchFamily="34" charset="0"/>
            </a:endParaRPr>
          </a:p>
          <a:p>
            <a:pPr marL="609600" indent="-609600" algn="just" eaLnBrk="1" hangingPunct="1">
              <a:lnSpc>
                <a:spcPct val="80000"/>
              </a:lnSpc>
              <a:buClr>
                <a:srgbClr val="2533E5"/>
              </a:buClr>
              <a:buFont typeface="Monotype Sorts"/>
              <a:buAutoNum type="arabicPeriod"/>
              <a:defRPr/>
            </a:pPr>
            <a:endParaRPr lang="en-US" sz="1750" dirty="0">
              <a:latin typeface="Tahoma" pitchFamily="34" charset="0"/>
            </a:endParaRPr>
          </a:p>
          <a:p>
            <a:pPr marL="609600" indent="-609600" algn="just" eaLnBrk="1" hangingPunct="1">
              <a:lnSpc>
                <a:spcPct val="80000"/>
              </a:lnSpc>
              <a:buClr>
                <a:schemeClr val="tx1"/>
              </a:buClr>
              <a:buFont typeface="Monotype Sorts"/>
              <a:buAutoNum type="arabicPeriod"/>
              <a:defRPr/>
            </a:pPr>
            <a:r>
              <a:rPr lang="en-US" sz="2400" dirty="0">
                <a:latin typeface="Tahoma" pitchFamily="34" charset="0"/>
              </a:rPr>
              <a:t>How much do we need to spend and what are the details of those expenditures? </a:t>
            </a:r>
            <a:r>
              <a:rPr lang="en-US" sz="2400" b="1" i="1" dirty="0">
                <a:latin typeface="Tahoma" pitchFamily="34" charset="0"/>
              </a:rPr>
              <a:t>An estimated $113 million will be expended. The major expenditure categories will be: salaries and benefits 50%, debt service 24%, supplies and capital outlays 11%,  interfund transfers 6%, professional and contractual services 5%, utilities and insurance 3%, and other misc. items 1%.</a:t>
            </a:r>
          </a:p>
          <a:p>
            <a:pPr marL="0" indent="0" algn="just" eaLnBrk="1" hangingPunct="1">
              <a:lnSpc>
                <a:spcPct val="80000"/>
              </a:lnSpc>
              <a:buClr>
                <a:srgbClr val="2533E5"/>
              </a:buClr>
              <a:buNone/>
              <a:defRPr/>
            </a:pPr>
            <a:endParaRPr lang="en-US" sz="2400" b="1" i="1" dirty="0">
              <a:highlight>
                <a:srgbClr val="FFFF00"/>
              </a:highlight>
              <a:latin typeface="Tahoma" pitchFamily="34" charset="0"/>
            </a:endParaRPr>
          </a:p>
          <a:p>
            <a:pPr marL="609600" indent="-609600" algn="just" eaLnBrk="1" hangingPunct="1">
              <a:lnSpc>
                <a:spcPct val="80000"/>
              </a:lnSpc>
              <a:buClr>
                <a:schemeClr val="tx1"/>
              </a:buClr>
              <a:buFont typeface="+mj-lt"/>
              <a:buAutoNum type="arabicPeriod" startAt="2"/>
              <a:defRPr/>
            </a:pPr>
            <a:r>
              <a:rPr lang="en-US" sz="2400" dirty="0">
                <a:latin typeface="Tahoma" pitchFamily="34" charset="0"/>
              </a:rPr>
              <a:t>What revenues and resources will we have to support the needed expenditures?  </a:t>
            </a:r>
            <a:r>
              <a:rPr lang="en-US" sz="2400" b="1" i="1" dirty="0">
                <a:latin typeface="Tahoma" pitchFamily="34" charset="0"/>
              </a:rPr>
              <a:t>All combined, our revenues should be about $112 million, which will be made up of approximately 48% state funding, 47% property taxes, and 5% other misc. sources.</a:t>
            </a:r>
          </a:p>
          <a:p>
            <a:pPr marL="609600" indent="-609600" algn="just" eaLnBrk="1" hangingPunct="1">
              <a:lnSpc>
                <a:spcPct val="80000"/>
              </a:lnSpc>
              <a:buClr>
                <a:srgbClr val="2533E5"/>
              </a:buClr>
              <a:buFont typeface="+mj-lt"/>
              <a:buAutoNum type="arabicPeriod" startAt="2"/>
              <a:defRPr/>
            </a:pPr>
            <a:endParaRPr lang="en-US" sz="2400" b="1" i="1" dirty="0">
              <a:latin typeface="Tahoma" pitchFamily="34" charset="0"/>
            </a:endParaRPr>
          </a:p>
          <a:p>
            <a:pPr marL="609600" indent="-609600" eaLnBrk="1" hangingPunct="1">
              <a:lnSpc>
                <a:spcPct val="80000"/>
              </a:lnSpc>
              <a:buClr>
                <a:srgbClr val="2533E5"/>
              </a:buClr>
              <a:buFont typeface="Monotype Sorts"/>
              <a:buAutoNum type="arabicPeriod" startAt="2"/>
              <a:defRPr/>
            </a:pPr>
            <a:endParaRPr lang="en-US" sz="1400" i="1" u="sng" dirty="0">
              <a:latin typeface="Tahoma" pitchFamily="34" charset="0"/>
            </a:endParaRPr>
          </a:p>
        </p:txBody>
      </p:sp>
    </p:spTree>
    <p:extLst>
      <p:ext uri="{BB962C8B-B14F-4D97-AF65-F5344CB8AC3E}">
        <p14:creationId xmlns:p14="http://schemas.microsoft.com/office/powerpoint/2010/main" val="312737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8068">
                                            <p:txEl>
                                              <p:pRg st="2" end="2"/>
                                            </p:txEl>
                                          </p:spTgt>
                                        </p:tgtEl>
                                        <p:attrNameLst>
                                          <p:attrName>style.visibility</p:attrName>
                                        </p:attrNameLst>
                                      </p:cBhvr>
                                      <p:to>
                                        <p:strVal val="visible"/>
                                      </p:to>
                                    </p:set>
                                    <p:animEffect transition="in" filter="wipe(up)">
                                      <p:cBhvr>
                                        <p:cTn id="7" dur="500"/>
                                        <p:tgtEl>
                                          <p:spTgt spid="8806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8068">
                                            <p:txEl>
                                              <p:pRg st="4" end="4"/>
                                            </p:txEl>
                                          </p:spTgt>
                                        </p:tgtEl>
                                        <p:attrNameLst>
                                          <p:attrName>style.visibility</p:attrName>
                                        </p:attrNameLst>
                                      </p:cBhvr>
                                      <p:to>
                                        <p:strVal val="visible"/>
                                      </p:to>
                                    </p:set>
                                    <p:animEffect transition="in" filter="wipe(up)">
                                      <p:cBhvr>
                                        <p:cTn id="12" dur="500"/>
                                        <p:tgtEl>
                                          <p:spTgt spid="880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uiExpand="1"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3"/>
          <p:cNvSpPr>
            <a:spLocks noGrp="1" noChangeArrowheads="1"/>
          </p:cNvSpPr>
          <p:nvPr>
            <p:ph type="title"/>
          </p:nvPr>
        </p:nvSpPr>
        <p:spPr>
          <a:xfrm>
            <a:off x="685800" y="-152400"/>
            <a:ext cx="7772400" cy="1143000"/>
          </a:xfrm>
        </p:spPr>
        <p:txBody>
          <a:bodyPr/>
          <a:lstStyle/>
          <a:p>
            <a:pPr eaLnBrk="1" hangingPunct="1"/>
            <a:r>
              <a:rPr lang="en-US" altLang="en-US" sz="2800" u="sng" dirty="0">
                <a:solidFill>
                  <a:schemeClr val="tx1"/>
                </a:solidFill>
                <a:latin typeface="Impact" panose="020B0806030902050204" pitchFamily="34" charset="0"/>
              </a:rPr>
              <a:t>2023 BUDGET PRESENTATION SUMMARY:</a:t>
            </a:r>
            <a:br>
              <a:rPr lang="en-US" altLang="en-US" sz="2800" u="sng" dirty="0">
                <a:solidFill>
                  <a:schemeClr val="tx1"/>
                </a:solidFill>
                <a:latin typeface="Impact" panose="020B0806030902050204" pitchFamily="34" charset="0"/>
              </a:rPr>
            </a:br>
            <a:r>
              <a:rPr lang="en-US" altLang="en-US" sz="2800" u="sng" dirty="0">
                <a:solidFill>
                  <a:schemeClr val="tx1"/>
                </a:solidFill>
                <a:latin typeface="Impact" panose="020B0806030902050204" pitchFamily="34" charset="0"/>
              </a:rPr>
              <a:t>The five questions about the proposed budget:</a:t>
            </a:r>
          </a:p>
        </p:txBody>
      </p:sp>
      <p:sp>
        <p:nvSpPr>
          <p:cNvPr id="88068" name="Rectangle 4"/>
          <p:cNvSpPr>
            <a:spLocks noGrp="1" noChangeArrowheads="1"/>
          </p:cNvSpPr>
          <p:nvPr>
            <p:ph idx="1"/>
          </p:nvPr>
        </p:nvSpPr>
        <p:spPr>
          <a:xfrm>
            <a:off x="0" y="914400"/>
            <a:ext cx="8991600" cy="6477000"/>
          </a:xfrm>
        </p:spPr>
        <p:txBody>
          <a:bodyPr/>
          <a:lstStyle/>
          <a:p>
            <a:pPr marL="609600" indent="-609600" algn="just" eaLnBrk="1" hangingPunct="1">
              <a:lnSpc>
                <a:spcPct val="80000"/>
              </a:lnSpc>
              <a:buClr>
                <a:srgbClr val="2533E5"/>
              </a:buClr>
              <a:buFont typeface="Monotype Sorts"/>
              <a:buAutoNum type="arabicPeriod"/>
              <a:defRPr/>
            </a:pPr>
            <a:endParaRPr lang="en-US" sz="1750" dirty="0">
              <a:latin typeface="Tahoma" pitchFamily="34" charset="0"/>
            </a:endParaRPr>
          </a:p>
          <a:p>
            <a:pPr marL="609600" indent="-609600" algn="just" eaLnBrk="1" hangingPunct="1">
              <a:lnSpc>
                <a:spcPct val="80000"/>
              </a:lnSpc>
              <a:buClr>
                <a:srgbClr val="2533E5"/>
              </a:buClr>
              <a:buFont typeface="Monotype Sorts"/>
              <a:buAutoNum type="arabicPeriod"/>
              <a:defRPr/>
            </a:pPr>
            <a:endParaRPr lang="en-US" sz="1750" dirty="0">
              <a:latin typeface="Tahoma" pitchFamily="34" charset="0"/>
            </a:endParaRPr>
          </a:p>
          <a:p>
            <a:pPr marL="609600" indent="-609600" algn="just" eaLnBrk="1" hangingPunct="1">
              <a:lnSpc>
                <a:spcPct val="80000"/>
              </a:lnSpc>
              <a:buClr>
                <a:schemeClr val="tx1"/>
              </a:buClr>
              <a:buFont typeface="+mj-lt"/>
              <a:buAutoNum type="arabicPeriod" startAt="3"/>
              <a:defRPr/>
            </a:pPr>
            <a:r>
              <a:rPr lang="en-US" sz="2400" dirty="0">
                <a:latin typeface="Tahoma" pitchFamily="34" charset="0"/>
              </a:rPr>
              <a:t>Will our 2023 budget be balanced? </a:t>
            </a:r>
            <a:r>
              <a:rPr lang="en-US" sz="2400" b="1" i="1" dirty="0">
                <a:latin typeface="Tahoma" pitchFamily="34" charset="0"/>
              </a:rPr>
              <a:t>YES - with the caveat that the Debt Service Fund will adjust its 2023 ending balance slightly to comply with DLGF regulations and the Rainy Day Fund where the appropriations requested are based on the 2022 fund balance. All other funds will be balanced. </a:t>
            </a:r>
          </a:p>
          <a:p>
            <a:pPr marL="609600" indent="-609600" algn="just" eaLnBrk="1" hangingPunct="1">
              <a:lnSpc>
                <a:spcPct val="80000"/>
              </a:lnSpc>
              <a:buClr>
                <a:schemeClr val="tx1"/>
              </a:buClr>
              <a:buFont typeface="+mj-lt"/>
              <a:buAutoNum type="arabicPeriod" startAt="3"/>
              <a:defRPr/>
            </a:pPr>
            <a:endParaRPr lang="en-US" sz="2400" b="1" i="1" dirty="0">
              <a:latin typeface="Tahoma" pitchFamily="34" charset="0"/>
            </a:endParaRPr>
          </a:p>
          <a:p>
            <a:pPr marL="609600" indent="-609600" algn="just" eaLnBrk="1" hangingPunct="1">
              <a:lnSpc>
                <a:spcPct val="80000"/>
              </a:lnSpc>
              <a:buClr>
                <a:schemeClr val="tx1"/>
              </a:buClr>
              <a:buFont typeface="+mj-lt"/>
              <a:buAutoNum type="arabicPeriod" startAt="3"/>
              <a:defRPr/>
            </a:pPr>
            <a:r>
              <a:rPr lang="en-US" sz="2400" dirty="0">
                <a:latin typeface="Tahoma" pitchFamily="34" charset="0"/>
              </a:rPr>
              <a:t>What does this mean to the taxpayer? </a:t>
            </a:r>
            <a:r>
              <a:rPr lang="en-US" sz="2400" b="1" i="1" dirty="0">
                <a:latin typeface="Tahoma" pitchFamily="34" charset="0"/>
              </a:rPr>
              <a:t>The total school tax rate for 2023 should be below the 2022 rate. We are anticipating a rate near $1.21 once we are through the complete DLGF review process.</a:t>
            </a:r>
          </a:p>
          <a:p>
            <a:pPr marL="609600" indent="-609600" algn="just" eaLnBrk="1" hangingPunct="1">
              <a:lnSpc>
                <a:spcPct val="80000"/>
              </a:lnSpc>
              <a:buClr>
                <a:schemeClr val="tx1"/>
              </a:buClr>
              <a:buFont typeface="+mj-lt"/>
              <a:buAutoNum type="arabicPeriod" startAt="3"/>
              <a:defRPr/>
            </a:pPr>
            <a:endParaRPr lang="en-US" sz="2000" b="1" i="1" dirty="0">
              <a:latin typeface="Tahoma" pitchFamily="34" charset="0"/>
            </a:endParaRPr>
          </a:p>
          <a:p>
            <a:pPr marL="609600" indent="-609600" eaLnBrk="1" hangingPunct="1">
              <a:lnSpc>
                <a:spcPct val="80000"/>
              </a:lnSpc>
              <a:buClr>
                <a:srgbClr val="2533E5"/>
              </a:buClr>
              <a:buFont typeface="Monotype Sorts"/>
              <a:buAutoNum type="arabicPeriod" startAt="3"/>
              <a:defRPr/>
            </a:pPr>
            <a:endParaRPr lang="en-US" sz="1400" i="1" u="sng" dirty="0">
              <a:latin typeface="Tahoma" pitchFamily="34" charset="0"/>
            </a:endParaRPr>
          </a:p>
          <a:p>
            <a:pPr marL="609600" indent="-609600" eaLnBrk="1" hangingPunct="1">
              <a:lnSpc>
                <a:spcPct val="80000"/>
              </a:lnSpc>
              <a:buClr>
                <a:srgbClr val="2533E5"/>
              </a:buClr>
              <a:buFont typeface="Monotype Sorts"/>
              <a:buAutoNum type="arabicPeriod" startAt="3"/>
              <a:defRPr/>
            </a:pPr>
            <a:endParaRPr lang="en-US" sz="1400" i="1" u="sng" dirty="0">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8068">
                                            <p:txEl>
                                              <p:pRg st="2" end="2"/>
                                            </p:txEl>
                                          </p:spTgt>
                                        </p:tgtEl>
                                        <p:attrNameLst>
                                          <p:attrName>style.visibility</p:attrName>
                                        </p:attrNameLst>
                                      </p:cBhvr>
                                      <p:to>
                                        <p:strVal val="visible"/>
                                      </p:to>
                                    </p:set>
                                    <p:animEffect transition="in" filter="wipe(up)">
                                      <p:cBhvr>
                                        <p:cTn id="7" dur="500"/>
                                        <p:tgtEl>
                                          <p:spTgt spid="8806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8068">
                                            <p:txEl>
                                              <p:pRg st="4" end="4"/>
                                            </p:txEl>
                                          </p:spTgt>
                                        </p:tgtEl>
                                        <p:attrNameLst>
                                          <p:attrName>style.visibility</p:attrName>
                                        </p:attrNameLst>
                                      </p:cBhvr>
                                      <p:to>
                                        <p:strVal val="visible"/>
                                      </p:to>
                                    </p:set>
                                    <p:animEffect transition="in" filter="wipe(up)">
                                      <p:cBhvr>
                                        <p:cTn id="12" dur="500"/>
                                        <p:tgtEl>
                                          <p:spTgt spid="880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uiExpand="1"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3"/>
          <p:cNvSpPr>
            <a:spLocks noGrp="1" noChangeArrowheads="1"/>
          </p:cNvSpPr>
          <p:nvPr>
            <p:ph type="title"/>
          </p:nvPr>
        </p:nvSpPr>
        <p:spPr>
          <a:xfrm>
            <a:off x="685800" y="-152400"/>
            <a:ext cx="7772400" cy="1143000"/>
          </a:xfrm>
        </p:spPr>
        <p:txBody>
          <a:bodyPr/>
          <a:lstStyle/>
          <a:p>
            <a:pPr eaLnBrk="1" hangingPunct="1"/>
            <a:r>
              <a:rPr lang="en-US" altLang="en-US" sz="2800" u="sng">
                <a:solidFill>
                  <a:schemeClr val="tx1"/>
                </a:solidFill>
                <a:latin typeface="Impact" panose="020B0806030902050204" pitchFamily="34" charset="0"/>
              </a:rPr>
              <a:t>2023 BUDGET PRESENTATION SUMMARY:</a:t>
            </a:r>
            <a:br>
              <a:rPr lang="en-US" altLang="en-US" sz="2800" u="sng">
                <a:solidFill>
                  <a:schemeClr val="tx1"/>
                </a:solidFill>
                <a:latin typeface="Impact" panose="020B0806030902050204" pitchFamily="34" charset="0"/>
              </a:rPr>
            </a:br>
            <a:r>
              <a:rPr lang="en-US" altLang="en-US" sz="2800" u="sng">
                <a:solidFill>
                  <a:schemeClr val="tx1"/>
                </a:solidFill>
                <a:latin typeface="Impact" panose="020B0806030902050204" pitchFamily="34" charset="0"/>
              </a:rPr>
              <a:t>The five questions about the proposed budget:</a:t>
            </a:r>
            <a:endParaRPr lang="en-US" altLang="en-US" sz="2800" u="sng" dirty="0">
              <a:solidFill>
                <a:schemeClr val="tx1"/>
              </a:solidFill>
              <a:latin typeface="Impact" panose="020B0806030902050204" pitchFamily="34" charset="0"/>
            </a:endParaRPr>
          </a:p>
        </p:txBody>
      </p:sp>
      <p:sp>
        <p:nvSpPr>
          <p:cNvPr id="88068" name="Rectangle 4"/>
          <p:cNvSpPr>
            <a:spLocks noGrp="1" noChangeArrowheads="1"/>
          </p:cNvSpPr>
          <p:nvPr>
            <p:ph idx="1"/>
          </p:nvPr>
        </p:nvSpPr>
        <p:spPr>
          <a:xfrm>
            <a:off x="0" y="914400"/>
            <a:ext cx="8991600" cy="6477000"/>
          </a:xfrm>
        </p:spPr>
        <p:txBody>
          <a:bodyPr/>
          <a:lstStyle/>
          <a:p>
            <a:pPr marL="609600" indent="-609600" eaLnBrk="1" hangingPunct="1">
              <a:lnSpc>
                <a:spcPct val="80000"/>
              </a:lnSpc>
              <a:buClr>
                <a:srgbClr val="2533E5"/>
              </a:buClr>
              <a:buFont typeface="Monotype Sorts"/>
              <a:buAutoNum type="arabicPeriod"/>
              <a:defRPr/>
            </a:pPr>
            <a:endParaRPr lang="en-US" sz="1400" i="1" u="sng" dirty="0">
              <a:latin typeface="Tahoma" pitchFamily="34" charset="0"/>
            </a:endParaRPr>
          </a:p>
          <a:p>
            <a:pPr marL="0" indent="0" eaLnBrk="1" hangingPunct="1">
              <a:lnSpc>
                <a:spcPct val="80000"/>
              </a:lnSpc>
              <a:buClr>
                <a:srgbClr val="2533E5"/>
              </a:buClr>
              <a:buNone/>
              <a:defRPr/>
            </a:pPr>
            <a:endParaRPr lang="en-US" sz="1400" u="sng" dirty="0">
              <a:latin typeface="Tahoma" pitchFamily="34" charset="0"/>
            </a:endParaRPr>
          </a:p>
          <a:p>
            <a:pPr marL="609600" indent="-609600" algn="just" eaLnBrk="1" hangingPunct="1">
              <a:lnSpc>
                <a:spcPct val="80000"/>
              </a:lnSpc>
              <a:buClr>
                <a:schemeClr val="tx1"/>
              </a:buClr>
              <a:buFont typeface="+mj-lt"/>
              <a:buAutoNum type="arabicPeriod" startAt="5"/>
              <a:defRPr/>
            </a:pPr>
            <a:r>
              <a:rPr lang="en-US" sz="2400" dirty="0">
                <a:latin typeface="Tahoma" pitchFamily="34" charset="0"/>
              </a:rPr>
              <a:t>What is our long-term outlook? </a:t>
            </a:r>
            <a:r>
              <a:rPr lang="en-US" sz="2400" b="1" i="1" dirty="0">
                <a:latin typeface="Tahoma" pitchFamily="34" charset="0"/>
              </a:rPr>
              <a:t>Our long-term outlook is stable and staying strong financially with a balanced budget and a conservative approach to finances that will allow us to weather economic uncertainty.</a:t>
            </a:r>
          </a:p>
          <a:p>
            <a:pPr marL="609600" indent="-609600" algn="just" eaLnBrk="1" hangingPunct="1">
              <a:lnSpc>
                <a:spcPct val="80000"/>
              </a:lnSpc>
              <a:buClr>
                <a:srgbClr val="2533E5"/>
              </a:buClr>
              <a:buFont typeface="Monotype Sorts"/>
              <a:buAutoNum type="arabicPeriod" startAt="5"/>
              <a:defRPr/>
            </a:pPr>
            <a:endParaRPr lang="en-US" sz="1750" b="1" i="1" u="sng" dirty="0">
              <a:latin typeface="Tahoma" pitchFamily="34" charset="0"/>
            </a:endParaRPr>
          </a:p>
          <a:p>
            <a:pPr marL="609600" indent="-609600" algn="just" eaLnBrk="1" hangingPunct="1">
              <a:lnSpc>
                <a:spcPct val="80000"/>
              </a:lnSpc>
              <a:buClr>
                <a:srgbClr val="2533E5"/>
              </a:buClr>
              <a:buFont typeface="Monotype Sorts"/>
              <a:buAutoNum type="arabicPeriod" startAt="5"/>
              <a:defRPr/>
            </a:pPr>
            <a:endParaRPr lang="en-US" sz="1750" b="1" i="1" u="sng" dirty="0">
              <a:latin typeface="Tahoma" pitchFamily="34" charset="0"/>
            </a:endParaRPr>
          </a:p>
          <a:p>
            <a:pPr marL="609600" indent="-609600" algn="just" eaLnBrk="1" hangingPunct="1">
              <a:lnSpc>
                <a:spcPct val="80000"/>
              </a:lnSpc>
              <a:buClr>
                <a:srgbClr val="2533E5"/>
              </a:buClr>
              <a:buFont typeface="Monotype Sorts"/>
              <a:buAutoNum type="arabicPeriod" startAt="5"/>
              <a:defRPr/>
            </a:pPr>
            <a:endParaRPr lang="en-US" sz="1750" b="1" i="1" u="sng" dirty="0">
              <a:latin typeface="Tahoma" pitchFamily="34" charset="0"/>
            </a:endParaRPr>
          </a:p>
          <a:p>
            <a:pPr marL="609600" indent="-609600" algn="just" eaLnBrk="1" hangingPunct="1">
              <a:lnSpc>
                <a:spcPct val="80000"/>
              </a:lnSpc>
              <a:buClr>
                <a:srgbClr val="2533E5"/>
              </a:buClr>
              <a:buFont typeface="Monotype Sorts"/>
              <a:buAutoNum type="arabicPeriod" startAt="5"/>
              <a:defRPr/>
            </a:pPr>
            <a:endParaRPr lang="en-US" sz="1750" b="1" i="1" u="sng" dirty="0">
              <a:latin typeface="Tahoma" pitchFamily="34" charset="0"/>
            </a:endParaRPr>
          </a:p>
          <a:p>
            <a:pPr marL="0" indent="0" algn="just" eaLnBrk="1" hangingPunct="1">
              <a:lnSpc>
                <a:spcPct val="80000"/>
              </a:lnSpc>
              <a:buClr>
                <a:srgbClr val="2533E5"/>
              </a:buClr>
              <a:buNone/>
              <a:defRPr/>
            </a:pPr>
            <a:endParaRPr lang="en-US" sz="1750" b="1" i="1" u="sng" dirty="0">
              <a:latin typeface="Tahoma" pitchFamily="34" charset="0"/>
            </a:endParaRPr>
          </a:p>
          <a:p>
            <a:pPr marL="0" indent="0" algn="just" eaLnBrk="1" hangingPunct="1">
              <a:lnSpc>
                <a:spcPct val="80000"/>
              </a:lnSpc>
              <a:buClr>
                <a:srgbClr val="2533E5"/>
              </a:buClr>
              <a:buNone/>
              <a:defRPr/>
            </a:pPr>
            <a:endParaRPr lang="en-US" sz="1750" b="1" i="1" u="sng" dirty="0">
              <a:latin typeface="Tahoma" pitchFamily="34" charset="0"/>
            </a:endParaRPr>
          </a:p>
          <a:p>
            <a:pPr marL="0" indent="0" algn="just" eaLnBrk="1" hangingPunct="1">
              <a:lnSpc>
                <a:spcPct val="80000"/>
              </a:lnSpc>
              <a:buClr>
                <a:srgbClr val="2533E5"/>
              </a:buClr>
              <a:buNone/>
              <a:defRPr/>
            </a:pPr>
            <a:endParaRPr lang="en-US" sz="1750" b="1" i="1" u="sng" dirty="0">
              <a:latin typeface="Tahoma" pitchFamily="34" charset="0"/>
            </a:endParaRPr>
          </a:p>
          <a:p>
            <a:pPr marL="0" indent="0" algn="just" eaLnBrk="1" hangingPunct="1">
              <a:lnSpc>
                <a:spcPct val="80000"/>
              </a:lnSpc>
              <a:buClr>
                <a:srgbClr val="2533E5"/>
              </a:buClr>
              <a:buNone/>
              <a:defRPr/>
            </a:pPr>
            <a:endParaRPr lang="en-US" sz="1750" b="1" i="1" u="sng" dirty="0">
              <a:latin typeface="Tahoma" pitchFamily="34" charset="0"/>
            </a:endParaRPr>
          </a:p>
          <a:p>
            <a:pPr marL="0" indent="0" algn="just" eaLnBrk="1" hangingPunct="1">
              <a:lnSpc>
                <a:spcPct val="80000"/>
              </a:lnSpc>
              <a:buClr>
                <a:srgbClr val="2533E5"/>
              </a:buClr>
              <a:buNone/>
              <a:defRPr/>
            </a:pPr>
            <a:r>
              <a:rPr lang="en-US" sz="1750" b="1" i="1" dirty="0">
                <a:latin typeface="Tahoma" pitchFamily="34" charset="0"/>
              </a:rPr>
              <a:t>	</a:t>
            </a:r>
            <a:r>
              <a:rPr lang="en-US" sz="1750" b="1" i="1" u="sng" dirty="0">
                <a:latin typeface="Tahoma" pitchFamily="34" charset="0"/>
              </a:rPr>
              <a:t> </a:t>
            </a:r>
            <a:endParaRPr lang="en-US" sz="2200" u="sng" dirty="0">
              <a:latin typeface="Tahoma" pitchFamily="34" charset="0"/>
            </a:endParaRPr>
          </a:p>
        </p:txBody>
      </p:sp>
    </p:spTree>
    <p:extLst>
      <p:ext uri="{BB962C8B-B14F-4D97-AF65-F5344CB8AC3E}">
        <p14:creationId xmlns:p14="http://schemas.microsoft.com/office/powerpoint/2010/main" val="18524751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8068">
                                            <p:txEl>
                                              <p:pRg st="2" end="2"/>
                                            </p:txEl>
                                          </p:spTgt>
                                        </p:tgtEl>
                                        <p:attrNameLst>
                                          <p:attrName>style.visibility</p:attrName>
                                        </p:attrNameLst>
                                      </p:cBhvr>
                                      <p:to>
                                        <p:strVal val="visible"/>
                                      </p:to>
                                    </p:set>
                                    <p:animEffect transition="in" filter="wipe(up)">
                                      <p:cBhvr>
                                        <p:cTn id="7" dur="500"/>
                                        <p:tgtEl>
                                          <p:spTgt spid="880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uiExpand="1"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922C77-1A6F-74E1-D232-DD5B9666D153}"/>
              </a:ext>
            </a:extLst>
          </p:cNvPr>
          <p:cNvPicPr>
            <a:picLocks noChangeAspect="1"/>
          </p:cNvPicPr>
          <p:nvPr/>
        </p:nvPicPr>
        <p:blipFill>
          <a:blip r:embed="rId2"/>
          <a:stretch>
            <a:fillRect/>
          </a:stretch>
        </p:blipFill>
        <p:spPr>
          <a:xfrm>
            <a:off x="0" y="1143000"/>
            <a:ext cx="9144000" cy="4167292"/>
          </a:xfrm>
          <a:prstGeom prst="rect">
            <a:avLst/>
          </a:prstGeom>
        </p:spPr>
      </p:pic>
    </p:spTree>
    <p:extLst>
      <p:ext uri="{BB962C8B-B14F-4D97-AF65-F5344CB8AC3E}">
        <p14:creationId xmlns:p14="http://schemas.microsoft.com/office/powerpoint/2010/main" val="153117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939D25-6453-62F1-C181-7A8D2E8A633D}"/>
              </a:ext>
            </a:extLst>
          </p:cNvPr>
          <p:cNvPicPr>
            <a:picLocks noChangeAspect="1"/>
          </p:cNvPicPr>
          <p:nvPr/>
        </p:nvPicPr>
        <p:blipFill>
          <a:blip r:embed="rId2"/>
          <a:stretch>
            <a:fillRect/>
          </a:stretch>
        </p:blipFill>
        <p:spPr>
          <a:xfrm rot="20012973">
            <a:off x="110787" y="2230945"/>
            <a:ext cx="5837115" cy="1527094"/>
          </a:xfrm>
          <a:prstGeom prst="rect">
            <a:avLst/>
          </a:prstGeom>
        </p:spPr>
      </p:pic>
      <p:sp>
        <p:nvSpPr>
          <p:cNvPr id="6" name="Title 5">
            <a:extLst>
              <a:ext uri="{FF2B5EF4-FFF2-40B4-BE49-F238E27FC236}">
                <a16:creationId xmlns:a16="http://schemas.microsoft.com/office/drawing/2014/main" id="{0EFD8EC0-508C-7F05-CFD9-129124924B51}"/>
              </a:ext>
            </a:extLst>
          </p:cNvPr>
          <p:cNvSpPr>
            <a:spLocks noGrp="1"/>
          </p:cNvSpPr>
          <p:nvPr>
            <p:ph type="title"/>
          </p:nvPr>
        </p:nvSpPr>
        <p:spPr/>
        <p:txBody>
          <a:bodyPr/>
          <a:lstStyle/>
          <a:p>
            <a:r>
              <a:rPr lang="en-US" dirty="0"/>
              <a:t>Capital Asset Plan</a:t>
            </a:r>
          </a:p>
        </p:txBody>
      </p:sp>
      <p:sp>
        <p:nvSpPr>
          <p:cNvPr id="7" name="Content Placeholder 6">
            <a:extLst>
              <a:ext uri="{FF2B5EF4-FFF2-40B4-BE49-F238E27FC236}">
                <a16:creationId xmlns:a16="http://schemas.microsoft.com/office/drawing/2014/main" id="{45B8D080-A7B7-30BF-6820-C0F3051FE1D3}"/>
              </a:ext>
            </a:extLst>
          </p:cNvPr>
          <p:cNvSpPr>
            <a:spLocks noGrp="1"/>
          </p:cNvSpPr>
          <p:nvPr>
            <p:ph idx="1"/>
          </p:nvPr>
        </p:nvSpPr>
        <p:spPr>
          <a:xfrm>
            <a:off x="680126" y="1334869"/>
            <a:ext cx="7848599" cy="3733799"/>
          </a:xfrm>
        </p:spPr>
        <p:txBody>
          <a:bodyPr/>
          <a:lstStyle/>
          <a:p>
            <a:pPr marL="0" indent="0">
              <a:buNone/>
            </a:pPr>
            <a:r>
              <a:rPr lang="en-US" dirty="0"/>
              <a:t> </a:t>
            </a:r>
          </a:p>
        </p:txBody>
      </p:sp>
      <p:pic>
        <p:nvPicPr>
          <p:cNvPr id="14" name="Picture 13">
            <a:extLst>
              <a:ext uri="{FF2B5EF4-FFF2-40B4-BE49-F238E27FC236}">
                <a16:creationId xmlns:a16="http://schemas.microsoft.com/office/drawing/2014/main" id="{24A2D5DC-AF6F-507A-A065-3EB0B9CF7704}"/>
              </a:ext>
            </a:extLst>
          </p:cNvPr>
          <p:cNvPicPr>
            <a:picLocks noChangeAspect="1"/>
          </p:cNvPicPr>
          <p:nvPr/>
        </p:nvPicPr>
        <p:blipFill rotWithShape="1">
          <a:blip r:embed="rId3"/>
          <a:srcRect b="70690"/>
          <a:stretch/>
        </p:blipFill>
        <p:spPr>
          <a:xfrm rot="970680">
            <a:off x="3542519" y="3309055"/>
            <a:ext cx="5262293" cy="1943100"/>
          </a:xfrm>
          <a:prstGeom prst="rect">
            <a:avLst/>
          </a:prstGeom>
        </p:spPr>
      </p:pic>
      <p:sp>
        <p:nvSpPr>
          <p:cNvPr id="13" name="Oval 12">
            <a:extLst>
              <a:ext uri="{FF2B5EF4-FFF2-40B4-BE49-F238E27FC236}">
                <a16:creationId xmlns:a16="http://schemas.microsoft.com/office/drawing/2014/main" id="{1840E275-C835-C393-5FB0-1118CEEAEA0C}"/>
              </a:ext>
            </a:extLst>
          </p:cNvPr>
          <p:cNvSpPr/>
          <p:nvPr/>
        </p:nvSpPr>
        <p:spPr>
          <a:xfrm>
            <a:off x="1714500" y="2673029"/>
            <a:ext cx="5715000" cy="2629068"/>
          </a:xfrm>
          <a:prstGeom prst="ellipse">
            <a:avLst/>
          </a:prstGeom>
          <a:solidFill>
            <a:srgbClr val="349474"/>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FCBBF12-FDFD-2ACF-2692-20E0D95AB033}"/>
              </a:ext>
            </a:extLst>
          </p:cNvPr>
          <p:cNvSpPr txBox="1"/>
          <p:nvPr/>
        </p:nvSpPr>
        <p:spPr>
          <a:xfrm>
            <a:off x="2229244" y="3634274"/>
            <a:ext cx="5105401" cy="646331"/>
          </a:xfrm>
          <a:prstGeom prst="rect">
            <a:avLst/>
          </a:prstGeom>
          <a:noFill/>
        </p:spPr>
        <p:txBody>
          <a:bodyPr wrap="square" rtlCol="0">
            <a:spAutoFit/>
          </a:bodyPr>
          <a:lstStyle/>
          <a:p>
            <a:r>
              <a:rPr lang="en-US" dirty="0"/>
              <a:t>Full Capital Asset Plan available at:</a:t>
            </a:r>
          </a:p>
          <a:p>
            <a:r>
              <a:rPr lang="en-US" dirty="0"/>
              <a:t>https://www.zcs.k12.in.us/apps/pages/budgets</a:t>
            </a:r>
          </a:p>
        </p:txBody>
      </p:sp>
    </p:spTree>
    <p:extLst>
      <p:ext uri="{BB962C8B-B14F-4D97-AF65-F5344CB8AC3E}">
        <p14:creationId xmlns:p14="http://schemas.microsoft.com/office/powerpoint/2010/main" val="357677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80">
                                          <p:stCondLst>
                                            <p:cond delay="0"/>
                                          </p:stCondLst>
                                        </p:cTn>
                                        <p:tgtEl>
                                          <p:spTgt spid="14"/>
                                        </p:tgtEl>
                                      </p:cBhvr>
                                    </p:animEffect>
                                    <p:anim calcmode="lin" valueType="num">
                                      <p:cBhvr>
                                        <p:cTn id="2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1" dur="26">
                                          <p:stCondLst>
                                            <p:cond delay="650"/>
                                          </p:stCondLst>
                                        </p:cTn>
                                        <p:tgtEl>
                                          <p:spTgt spid="14"/>
                                        </p:tgtEl>
                                      </p:cBhvr>
                                      <p:to x="100000" y="60000"/>
                                    </p:animScale>
                                    <p:animScale>
                                      <p:cBhvr>
                                        <p:cTn id="32" dur="166" decel="50000">
                                          <p:stCondLst>
                                            <p:cond delay="676"/>
                                          </p:stCondLst>
                                        </p:cTn>
                                        <p:tgtEl>
                                          <p:spTgt spid="14"/>
                                        </p:tgtEl>
                                      </p:cBhvr>
                                      <p:to x="100000" y="100000"/>
                                    </p:animScale>
                                    <p:animScale>
                                      <p:cBhvr>
                                        <p:cTn id="33" dur="26">
                                          <p:stCondLst>
                                            <p:cond delay="1312"/>
                                          </p:stCondLst>
                                        </p:cTn>
                                        <p:tgtEl>
                                          <p:spTgt spid="14"/>
                                        </p:tgtEl>
                                      </p:cBhvr>
                                      <p:to x="100000" y="80000"/>
                                    </p:animScale>
                                    <p:animScale>
                                      <p:cBhvr>
                                        <p:cTn id="34" dur="166" decel="50000">
                                          <p:stCondLst>
                                            <p:cond delay="1338"/>
                                          </p:stCondLst>
                                        </p:cTn>
                                        <p:tgtEl>
                                          <p:spTgt spid="14"/>
                                        </p:tgtEl>
                                      </p:cBhvr>
                                      <p:to x="100000" y="100000"/>
                                    </p:animScale>
                                    <p:animScale>
                                      <p:cBhvr>
                                        <p:cTn id="35" dur="26">
                                          <p:stCondLst>
                                            <p:cond delay="1642"/>
                                          </p:stCondLst>
                                        </p:cTn>
                                        <p:tgtEl>
                                          <p:spTgt spid="14"/>
                                        </p:tgtEl>
                                      </p:cBhvr>
                                      <p:to x="100000" y="90000"/>
                                    </p:animScale>
                                    <p:animScale>
                                      <p:cBhvr>
                                        <p:cTn id="36" dur="166" decel="50000">
                                          <p:stCondLst>
                                            <p:cond delay="1668"/>
                                          </p:stCondLst>
                                        </p:cTn>
                                        <p:tgtEl>
                                          <p:spTgt spid="14"/>
                                        </p:tgtEl>
                                      </p:cBhvr>
                                      <p:to x="100000" y="100000"/>
                                    </p:animScale>
                                    <p:animScale>
                                      <p:cBhvr>
                                        <p:cTn id="37" dur="26">
                                          <p:stCondLst>
                                            <p:cond delay="1808"/>
                                          </p:stCondLst>
                                        </p:cTn>
                                        <p:tgtEl>
                                          <p:spTgt spid="14"/>
                                        </p:tgtEl>
                                      </p:cBhvr>
                                      <p:to x="100000" y="95000"/>
                                    </p:animScale>
                                    <p:animScale>
                                      <p:cBhvr>
                                        <p:cTn id="38" dur="166" decel="50000">
                                          <p:stCondLst>
                                            <p:cond delay="1834"/>
                                          </p:stCondLst>
                                        </p:cTn>
                                        <p:tgtEl>
                                          <p:spTgt spid="1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style.rotation</p:attrName>
                                        </p:attrNameLst>
                                      </p:cBhvr>
                                      <p:tavLst>
                                        <p:tav tm="0">
                                          <p:val>
                                            <p:fltVal val="90"/>
                                          </p:val>
                                        </p:tav>
                                        <p:tav tm="100000">
                                          <p:val>
                                            <p:fltVal val="0"/>
                                          </p:val>
                                        </p:tav>
                                      </p:tavLst>
                                    </p:anim>
                                    <p:animEffect transition="in" filter="fade">
                                      <p:cBhvr>
                                        <p:cTn id="46" dur="1000"/>
                                        <p:tgtEl>
                                          <p:spTgt spid="13"/>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fltVal val="0"/>
                                          </p:val>
                                        </p:tav>
                                        <p:tav tm="100000">
                                          <p:val>
                                            <p:strVal val="#ppt_w"/>
                                          </p:val>
                                        </p:tav>
                                      </p:tavLst>
                                    </p:anim>
                                    <p:anim calcmode="lin" valueType="num">
                                      <p:cBhvr>
                                        <p:cTn id="50" dur="1000" fill="hold"/>
                                        <p:tgtEl>
                                          <p:spTgt spid="11"/>
                                        </p:tgtEl>
                                        <p:attrNameLst>
                                          <p:attrName>ppt_h</p:attrName>
                                        </p:attrNameLst>
                                      </p:cBhvr>
                                      <p:tavLst>
                                        <p:tav tm="0">
                                          <p:val>
                                            <p:fltVal val="0"/>
                                          </p:val>
                                        </p:tav>
                                        <p:tav tm="100000">
                                          <p:val>
                                            <p:strVal val="#ppt_h"/>
                                          </p:val>
                                        </p:tav>
                                      </p:tavLst>
                                    </p:anim>
                                    <p:anim calcmode="lin" valueType="num">
                                      <p:cBhvr>
                                        <p:cTn id="51" dur="1000" fill="hold"/>
                                        <p:tgtEl>
                                          <p:spTgt spid="11"/>
                                        </p:tgtEl>
                                        <p:attrNameLst>
                                          <p:attrName>style.rotation</p:attrName>
                                        </p:attrNameLst>
                                      </p:cBhvr>
                                      <p:tavLst>
                                        <p:tav tm="0">
                                          <p:val>
                                            <p:fltVal val="90"/>
                                          </p:val>
                                        </p:tav>
                                        <p:tav tm="100000">
                                          <p:val>
                                            <p:fltVal val="0"/>
                                          </p:val>
                                        </p:tav>
                                      </p:tavLst>
                                    </p:anim>
                                    <p:animEffect transition="in" filter="fade">
                                      <p:cBhvr>
                                        <p:cTn id="5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3ECD8-4AA1-4765-9C95-047C9C7310B5}"/>
              </a:ext>
            </a:extLst>
          </p:cNvPr>
          <p:cNvSpPr>
            <a:spLocks noGrp="1"/>
          </p:cNvSpPr>
          <p:nvPr>
            <p:ph type="title"/>
          </p:nvPr>
        </p:nvSpPr>
        <p:spPr/>
        <p:txBody>
          <a:bodyPr/>
          <a:lstStyle/>
          <a:p>
            <a:r>
              <a:rPr lang="en-US" dirty="0"/>
              <a:t>Bus Replacement Plan</a:t>
            </a:r>
          </a:p>
        </p:txBody>
      </p:sp>
      <p:sp>
        <p:nvSpPr>
          <p:cNvPr id="3" name="Content Placeholder 2">
            <a:extLst>
              <a:ext uri="{FF2B5EF4-FFF2-40B4-BE49-F238E27FC236}">
                <a16:creationId xmlns:a16="http://schemas.microsoft.com/office/drawing/2014/main" id="{51AB13D1-FC1E-16B4-2426-47B2B760C5D1}"/>
              </a:ext>
            </a:extLst>
          </p:cNvPr>
          <p:cNvSpPr>
            <a:spLocks noGrp="1"/>
          </p:cNvSpPr>
          <p:nvPr>
            <p:ph idx="1"/>
          </p:nvPr>
        </p:nvSpPr>
        <p:spPr/>
        <p:txBody>
          <a:bodyPr/>
          <a:lstStyle/>
          <a:p>
            <a:pPr marL="0" indent="0">
              <a:buNone/>
            </a:pPr>
            <a:r>
              <a:rPr lang="en-US" dirty="0"/>
              <a:t> </a:t>
            </a:r>
          </a:p>
          <a:p>
            <a:pPr marL="0" indent="0">
              <a:buNone/>
            </a:pPr>
            <a:endParaRPr lang="en-US" dirty="0"/>
          </a:p>
        </p:txBody>
      </p:sp>
      <p:pic>
        <p:nvPicPr>
          <p:cNvPr id="5" name="Picture 4">
            <a:extLst>
              <a:ext uri="{FF2B5EF4-FFF2-40B4-BE49-F238E27FC236}">
                <a16:creationId xmlns:a16="http://schemas.microsoft.com/office/drawing/2014/main" id="{9DA6230F-AD1B-D3A8-C2B3-7BF8AC25550C}"/>
              </a:ext>
            </a:extLst>
          </p:cNvPr>
          <p:cNvPicPr>
            <a:picLocks noChangeAspect="1"/>
          </p:cNvPicPr>
          <p:nvPr/>
        </p:nvPicPr>
        <p:blipFill>
          <a:blip r:embed="rId2"/>
          <a:stretch>
            <a:fillRect/>
          </a:stretch>
        </p:blipFill>
        <p:spPr>
          <a:xfrm>
            <a:off x="311285" y="1232660"/>
            <a:ext cx="8382000" cy="5261042"/>
          </a:xfrm>
          <a:prstGeom prst="rect">
            <a:avLst/>
          </a:prstGeom>
        </p:spPr>
      </p:pic>
      <p:sp>
        <p:nvSpPr>
          <p:cNvPr id="6" name="Oval 5">
            <a:extLst>
              <a:ext uri="{FF2B5EF4-FFF2-40B4-BE49-F238E27FC236}">
                <a16:creationId xmlns:a16="http://schemas.microsoft.com/office/drawing/2014/main" id="{3E147050-176C-A328-EF0A-08449AA2AD07}"/>
              </a:ext>
            </a:extLst>
          </p:cNvPr>
          <p:cNvSpPr/>
          <p:nvPr/>
        </p:nvSpPr>
        <p:spPr>
          <a:xfrm>
            <a:off x="1714500" y="2673029"/>
            <a:ext cx="5715000" cy="2629068"/>
          </a:xfrm>
          <a:prstGeom prst="ellipse">
            <a:avLst/>
          </a:prstGeom>
          <a:solidFill>
            <a:srgbClr val="349474"/>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BF0EAC-A029-9B91-A4E9-05906BF4E16C}"/>
              </a:ext>
            </a:extLst>
          </p:cNvPr>
          <p:cNvSpPr txBox="1"/>
          <p:nvPr/>
        </p:nvSpPr>
        <p:spPr>
          <a:xfrm>
            <a:off x="2229244" y="3634274"/>
            <a:ext cx="5105401" cy="646331"/>
          </a:xfrm>
          <a:prstGeom prst="rect">
            <a:avLst/>
          </a:prstGeom>
          <a:noFill/>
        </p:spPr>
        <p:txBody>
          <a:bodyPr wrap="square" rtlCol="0">
            <a:spAutoFit/>
          </a:bodyPr>
          <a:lstStyle/>
          <a:p>
            <a:r>
              <a:rPr lang="en-US" dirty="0"/>
              <a:t>Full Bus Replacement Plan available at:</a:t>
            </a:r>
          </a:p>
          <a:p>
            <a:r>
              <a:rPr lang="en-US" dirty="0"/>
              <a:t>https://www.zcs.k12.in.us/apps/pages/budgets</a:t>
            </a:r>
          </a:p>
        </p:txBody>
      </p:sp>
    </p:spTree>
    <p:extLst>
      <p:ext uri="{BB962C8B-B14F-4D97-AF65-F5344CB8AC3E}">
        <p14:creationId xmlns:p14="http://schemas.microsoft.com/office/powerpoint/2010/main" val="178541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4"/>
          <p:cNvSpPr>
            <a:spLocks noChangeArrowheads="1"/>
          </p:cNvSpPr>
          <p:nvPr/>
        </p:nvSpPr>
        <p:spPr bwMode="auto">
          <a:xfrm>
            <a:off x="3948113" y="120332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kumimoji="1" lang="en-US" altLang="en-US" sz="2400">
              <a:solidFill>
                <a:srgbClr val="000000"/>
              </a:solidFill>
              <a:cs typeface="Arial" panose="020B0604020202020204" pitchFamily="34" charset="0"/>
            </a:endParaRPr>
          </a:p>
        </p:txBody>
      </p:sp>
      <p:sp>
        <p:nvSpPr>
          <p:cNvPr id="168964" name="Text Box 6"/>
          <p:cNvSpPr txBox="1">
            <a:spLocks noChangeArrowheads="1"/>
          </p:cNvSpPr>
          <p:nvPr/>
        </p:nvSpPr>
        <p:spPr bwMode="auto">
          <a:xfrm>
            <a:off x="838200" y="784225"/>
            <a:ext cx="7620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endParaRPr kumimoji="1" lang="en-US" altLang="en-US" sz="2400">
              <a:solidFill>
                <a:srgbClr val="000000"/>
              </a:solidFill>
              <a:latin typeface="Tahoma" panose="020B0604030504040204" pitchFamily="34" charset="0"/>
              <a:cs typeface="Arial" panose="020B0604020202020204" pitchFamily="34" charset="0"/>
            </a:endParaRPr>
          </a:p>
        </p:txBody>
      </p:sp>
      <p:sp>
        <p:nvSpPr>
          <p:cNvPr id="168965" name="Text Box 7"/>
          <p:cNvSpPr txBox="1">
            <a:spLocks noChangeArrowheads="1"/>
          </p:cNvSpPr>
          <p:nvPr/>
        </p:nvSpPr>
        <p:spPr bwMode="auto">
          <a:xfrm>
            <a:off x="30480" y="6012180"/>
            <a:ext cx="9144000" cy="838200"/>
          </a:xfrm>
          <a:prstGeom prst="rect">
            <a:avLst/>
          </a:prstGeom>
          <a:solidFill>
            <a:schemeClr val="tx1"/>
          </a:solidFill>
          <a:ln>
            <a:noFill/>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kumimoji="1" lang="en-US" altLang="en-US" sz="3600" b="1" dirty="0">
                <a:solidFill>
                  <a:schemeClr val="bg1"/>
                </a:solidFill>
                <a:latin typeface="Tahoma" panose="020B0604030504040204" pitchFamily="34" charset="0"/>
                <a:cs typeface="Arial" panose="020B0604020202020204" pitchFamily="34" charset="0"/>
              </a:rPr>
              <a:t>Thank You for Your Kind Attention!</a:t>
            </a:r>
          </a:p>
        </p:txBody>
      </p:sp>
      <p:pic>
        <p:nvPicPr>
          <p:cNvPr id="8" name="Picture 7"/>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1310642" y="685800"/>
            <a:ext cx="6583676" cy="4754880"/>
          </a:xfrm>
          <a:prstGeom prst="rect">
            <a:avLst/>
          </a:prstGeom>
        </p:spPr>
      </p:pic>
    </p:spTree>
    <p:extLst>
      <p:ext uri="{BB962C8B-B14F-4D97-AF65-F5344CB8AC3E}">
        <p14:creationId xmlns:p14="http://schemas.microsoft.com/office/powerpoint/2010/main" val="544432417"/>
      </p:ext>
    </p:extLst>
  </p:cSld>
  <p:clrMapOvr>
    <a:masterClrMapping/>
  </p:clrMapOvr>
  <p:transition>
    <p:randomBar dir="vert"/>
  </p:transition>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69DA676304BE45B733E81A7A14DA60" ma:contentTypeVersion="8" ma:contentTypeDescription="Create a new document." ma:contentTypeScope="" ma:versionID="12a6e4d4eafb1d2637b6091d550b8f8b">
  <xsd:schema xmlns:xsd="http://www.w3.org/2001/XMLSchema" xmlns:xs="http://www.w3.org/2001/XMLSchema" xmlns:p="http://schemas.microsoft.com/office/2006/metadata/properties" xmlns:ns3="612720f3-9b8b-4b90-91d8-598fd73c11b5" targetNamespace="http://schemas.microsoft.com/office/2006/metadata/properties" ma:root="true" ma:fieldsID="a3773b999fcd474552fa5950af15fc57" ns3:_="">
    <xsd:import namespace="612720f3-9b8b-4b90-91d8-598fd73c11b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2720f3-9b8b-4b90-91d8-598fd73c11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244F72D-4877-43D3-BA02-76E3AE3BAB8B}">
  <ds:schemaRefs>
    <ds:schemaRef ds:uri="http://schemas.microsoft.com/sharepoint/v3/contenttype/forms"/>
  </ds:schemaRefs>
</ds:datastoreItem>
</file>

<file path=customXml/itemProps2.xml><?xml version="1.0" encoding="utf-8"?>
<ds:datastoreItem xmlns:ds="http://schemas.openxmlformats.org/officeDocument/2006/customXml" ds:itemID="{A26BD9AB-4126-4C43-8DB1-FE99643E7D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2720f3-9b8b-4b90-91d8-598fd73c11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161A0C0-4496-4CC5-A4B9-619A95289486}">
  <ds:schemaRefs>
    <ds:schemaRef ds:uri="http://schemas.microsoft.com/office/infopath/2007/PartnerControls"/>
    <ds:schemaRef ds:uri="http://purl.org/dc/dcmitype/"/>
    <ds:schemaRef ds:uri="http://www.w3.org/XML/1998/namespace"/>
    <ds:schemaRef ds:uri="http://purl.org/dc/elements/1.1/"/>
    <ds:schemaRef ds:uri="http://schemas.microsoft.com/office/2006/documentManagement/types"/>
    <ds:schemaRef ds:uri="612720f3-9b8b-4b90-91d8-598fd73c11b5"/>
    <ds:schemaRef ds:uri="http://purl.org/dc/term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67253</TotalTime>
  <Words>1059</Words>
  <Application>Microsoft Office PowerPoint</Application>
  <PresentationFormat>On-screen Show (4:3)</PresentationFormat>
  <Paragraphs>163</Paragraphs>
  <Slides>29</Slides>
  <Notes>15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29</vt:i4>
      </vt:variant>
    </vt:vector>
  </HeadingPairs>
  <TitlesOfParts>
    <vt:vector size="41" baseType="lpstr">
      <vt:lpstr>Adobe Heiti Std R</vt:lpstr>
      <vt:lpstr>Arial</vt:lpstr>
      <vt:lpstr>Arial Black</vt:lpstr>
      <vt:lpstr>AvantGarde</vt:lpstr>
      <vt:lpstr>Calibri</vt:lpstr>
      <vt:lpstr>Impact</vt:lpstr>
      <vt:lpstr>Monotype Sorts</vt:lpstr>
      <vt:lpstr>Rockwell Extra Bold</vt:lpstr>
      <vt:lpstr>Swis721 Th BT</vt:lpstr>
      <vt:lpstr>Tahoma</vt:lpstr>
      <vt:lpstr>Times New Roman</vt:lpstr>
      <vt:lpstr>3_Office Theme</vt:lpstr>
      <vt:lpstr>PowerPoint Presentation</vt:lpstr>
      <vt:lpstr>PowerPoint Presentation</vt:lpstr>
      <vt:lpstr>        Budget Process</vt:lpstr>
      <vt:lpstr>Our Funds</vt:lpstr>
      <vt:lpstr>2023 Budget</vt:lpstr>
      <vt:lpstr>THE FIVE QUESTIONS WE ARE HERE TO DISCUSS:</vt:lpstr>
      <vt:lpstr>         2023 BUDGET: EXPENDITURES How much do we need to spend and what are the details of those expenditures? </vt:lpstr>
      <vt:lpstr>PowerPoint Presentation</vt:lpstr>
      <vt:lpstr>PowerPoint Presentation</vt:lpstr>
      <vt:lpstr>PowerPoint Presentation</vt:lpstr>
      <vt:lpstr>PowerPoint Presentation</vt:lpstr>
      <vt:lpstr>2023 BUDGET: REVENUES What revenues and resources will we have to support the needed expenditures?</vt:lpstr>
      <vt:lpstr>The REVENUE Structure</vt:lpstr>
      <vt:lpstr>PowerPoint Presentation</vt:lpstr>
      <vt:lpstr>PowerPoint Presentation</vt:lpstr>
      <vt:lpstr>PowerPoint Presentation</vt:lpstr>
      <vt:lpstr>              2023 BUDGET:   Will our budget be balanced?</vt:lpstr>
      <vt:lpstr>2023 Budget  Tax Rates and Tax Levies</vt:lpstr>
      <vt:lpstr>Tax Rate Stability Plan</vt:lpstr>
      <vt:lpstr>PowerPoint Presentation</vt:lpstr>
      <vt:lpstr>PowerPoint Presentation</vt:lpstr>
      <vt:lpstr>PowerPoint Presentation</vt:lpstr>
      <vt:lpstr>2023 BUDGET PRESENTATION SUMMARY: The five questions about the proposed budget:</vt:lpstr>
      <vt:lpstr>2023 BUDGET PRESENTATION SUMMARY: The five questions about the proposed budget:</vt:lpstr>
      <vt:lpstr>2023 BUDGET PRESENTATION SUMMARY: The five questions about the proposed budget:</vt:lpstr>
      <vt:lpstr>PowerPoint Presentation</vt:lpstr>
      <vt:lpstr>Capital Asset Plan</vt:lpstr>
      <vt:lpstr>Bus Replacement Plan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Class Size</dc:title>
  <dc:creator>Mike Shafer</dc:creator>
  <cp:lastModifiedBy>Regina May</cp:lastModifiedBy>
  <cp:revision>1204</cp:revision>
  <cp:lastPrinted>2022-09-26T19:11:38Z</cp:lastPrinted>
  <dcterms:created xsi:type="dcterms:W3CDTF">2012-10-16T19:43:29Z</dcterms:created>
  <dcterms:modified xsi:type="dcterms:W3CDTF">2022-10-03T15:21:21Z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0x0101000E69DA676304BE45B733E81A7A14DA60</vt:lpwstr>
  </property>
</Properties>
</file>