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2" r:id="rId2"/>
    <p:sldId id="281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2" r:id="rId11"/>
    <p:sldId id="294" r:id="rId12"/>
    <p:sldId id="293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9A6F"/>
    <a:srgbClr val="2C256D"/>
    <a:srgbClr val="00AEEF"/>
    <a:srgbClr val="E58955"/>
    <a:srgbClr val="179962"/>
    <a:srgbClr val="247AB4"/>
    <a:srgbClr val="FBCC49"/>
    <a:srgbClr val="C72627"/>
    <a:srgbClr val="FF1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4660"/>
  </p:normalViewPr>
  <p:slideViewPr>
    <p:cSldViewPr snapToGrid="0" snapToObjects="1" showGuides="1">
      <p:cViewPr varScale="1">
        <p:scale>
          <a:sx n="142" d="100"/>
          <a:sy n="142" d="100"/>
        </p:scale>
        <p:origin x="468" y="102"/>
      </p:cViewPr>
      <p:guideLst>
        <p:guide orient="horz" pos="176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df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d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d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646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anchor="b" anchorCtr="0"/>
          <a:lstStyle>
            <a:lvl1pPr algn="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-7" y="1"/>
            <a:ext cx="9144008" cy="1803400"/>
            <a:chOff x="-7" y="0"/>
            <a:chExt cx="9144008" cy="2800350"/>
          </a:xfrm>
        </p:grpSpPr>
        <p:sp>
          <p:nvSpPr>
            <p:cNvPr id="8" name="Parallelogram 7"/>
            <p:cNvSpPr/>
            <p:nvPr/>
          </p:nvSpPr>
          <p:spPr>
            <a:xfrm rot="5400000" flipH="1">
              <a:off x="3187701" y="-3155951"/>
              <a:ext cx="2768600" cy="9144001"/>
            </a:xfrm>
            <a:prstGeom prst="parallelogram">
              <a:avLst/>
            </a:pr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 flipH="1">
              <a:off x="-7" y="0"/>
              <a:ext cx="9144003" cy="1142999"/>
            </a:xfrm>
            <a:custGeom>
              <a:avLst/>
              <a:gdLst>
                <a:gd name="connsiteX0" fmla="*/ 0 w 4572000"/>
                <a:gd name="connsiteY0" fmla="*/ 0 h 5143500"/>
                <a:gd name="connsiteX1" fmla="*/ 4572000 w 4572000"/>
                <a:gd name="connsiteY1" fmla="*/ 0 h 5143500"/>
                <a:gd name="connsiteX2" fmla="*/ 4572000 w 4572000"/>
                <a:gd name="connsiteY2" fmla="*/ 5143500 h 5143500"/>
                <a:gd name="connsiteX3" fmla="*/ 0 w 4572000"/>
                <a:gd name="connsiteY3" fmla="*/ 5143500 h 5143500"/>
                <a:gd name="connsiteX4" fmla="*/ 0 w 4572000"/>
                <a:gd name="connsiteY4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43500">
                  <a:moveTo>
                    <a:pt x="0" y="0"/>
                  </a:moveTo>
                  <a:lnTo>
                    <a:pt x="4572000" y="0"/>
                  </a:lnTo>
                  <a:lnTo>
                    <a:pt x="4572000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Ellesmere Logo 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0100" y="312828"/>
            <a:ext cx="1700214" cy="542825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7501469" y="4478867"/>
            <a:ext cx="1348845" cy="38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5164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 flipH="1">
            <a:off x="4572000" y="0"/>
            <a:ext cx="4572000" cy="5143500"/>
            <a:chOff x="0" y="0"/>
            <a:chExt cx="6275512" cy="5143500"/>
          </a:xfrm>
        </p:grpSpPr>
        <p:sp>
          <p:nvSpPr>
            <p:cNvPr id="4" name="Freeform 3"/>
            <p:cNvSpPr/>
            <p:nvPr userDrawn="1"/>
          </p:nvSpPr>
          <p:spPr>
            <a:xfrm>
              <a:off x="0" y="0"/>
              <a:ext cx="4572000" cy="5143500"/>
            </a:xfrm>
            <a:custGeom>
              <a:avLst/>
              <a:gdLst>
                <a:gd name="connsiteX0" fmla="*/ 0 w 4572000"/>
                <a:gd name="connsiteY0" fmla="*/ 0 h 5143500"/>
                <a:gd name="connsiteX1" fmla="*/ 4572000 w 4572000"/>
                <a:gd name="connsiteY1" fmla="*/ 0 h 5143500"/>
                <a:gd name="connsiteX2" fmla="*/ 4572000 w 4572000"/>
                <a:gd name="connsiteY2" fmla="*/ 5143500 h 5143500"/>
                <a:gd name="connsiteX3" fmla="*/ 0 w 4572000"/>
                <a:gd name="connsiteY3" fmla="*/ 5143500 h 5143500"/>
                <a:gd name="connsiteX4" fmla="*/ 0 w 4572000"/>
                <a:gd name="connsiteY4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43500">
                  <a:moveTo>
                    <a:pt x="0" y="0"/>
                  </a:moveTo>
                  <a:lnTo>
                    <a:pt x="4572000" y="0"/>
                  </a:lnTo>
                  <a:lnTo>
                    <a:pt x="4572000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/>
            <p:cNvSpPr/>
            <p:nvPr userDrawn="1"/>
          </p:nvSpPr>
          <p:spPr>
            <a:xfrm>
              <a:off x="2868488" y="0"/>
              <a:ext cx="3407024" cy="5143499"/>
            </a:xfrm>
            <a:prstGeom prst="parallelogram">
              <a:avLst/>
            </a:pr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Ellesmere Logo 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0100" y="312828"/>
            <a:ext cx="1700214" cy="54282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81002" y="312828"/>
            <a:ext cx="1348845" cy="38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9144000" cy="51646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/>
          <a:lstStyle>
            <a:lvl1pPr algn="r"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0"/>
            <a:ext cx="4572000" cy="5143500"/>
            <a:chOff x="0" y="0"/>
            <a:chExt cx="6275512" cy="5143500"/>
          </a:xfrm>
        </p:grpSpPr>
        <p:sp>
          <p:nvSpPr>
            <p:cNvPr id="4" name="Freeform 3"/>
            <p:cNvSpPr/>
            <p:nvPr userDrawn="1"/>
          </p:nvSpPr>
          <p:spPr>
            <a:xfrm>
              <a:off x="0" y="0"/>
              <a:ext cx="4572000" cy="5143500"/>
            </a:xfrm>
            <a:custGeom>
              <a:avLst/>
              <a:gdLst>
                <a:gd name="connsiteX0" fmla="*/ 0 w 4572000"/>
                <a:gd name="connsiteY0" fmla="*/ 0 h 5143500"/>
                <a:gd name="connsiteX1" fmla="*/ 4572000 w 4572000"/>
                <a:gd name="connsiteY1" fmla="*/ 0 h 5143500"/>
                <a:gd name="connsiteX2" fmla="*/ 4572000 w 4572000"/>
                <a:gd name="connsiteY2" fmla="*/ 5143500 h 5143500"/>
                <a:gd name="connsiteX3" fmla="*/ 0 w 4572000"/>
                <a:gd name="connsiteY3" fmla="*/ 5143500 h 5143500"/>
                <a:gd name="connsiteX4" fmla="*/ 0 w 4572000"/>
                <a:gd name="connsiteY4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43500">
                  <a:moveTo>
                    <a:pt x="0" y="0"/>
                  </a:moveTo>
                  <a:lnTo>
                    <a:pt x="4572000" y="0"/>
                  </a:lnTo>
                  <a:lnTo>
                    <a:pt x="4572000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Parallelogram 4"/>
            <p:cNvSpPr/>
            <p:nvPr userDrawn="1"/>
          </p:nvSpPr>
          <p:spPr>
            <a:xfrm>
              <a:off x="2868488" y="0"/>
              <a:ext cx="3407024" cy="5143499"/>
            </a:xfrm>
            <a:prstGeom prst="parallelogram">
              <a:avLst/>
            </a:pr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Ellesmere Logo 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4513" y="312828"/>
            <a:ext cx="1700214" cy="54282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9388284" y="312828"/>
            <a:ext cx="1787526" cy="505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7501469" y="315265"/>
            <a:ext cx="1348845" cy="38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1"/>
            <a:ext cx="9144005" cy="4339660"/>
            <a:chOff x="-5" y="0"/>
            <a:chExt cx="9144005" cy="4488333"/>
          </a:xfrm>
        </p:grpSpPr>
        <p:sp>
          <p:nvSpPr>
            <p:cNvPr id="10" name="Parallelogram 9"/>
            <p:cNvSpPr/>
            <p:nvPr/>
          </p:nvSpPr>
          <p:spPr>
            <a:xfrm rot="5400000" flipH="1">
              <a:off x="3187700" y="-1467968"/>
              <a:ext cx="2768600" cy="9144001"/>
            </a:xfrm>
            <a:prstGeom prst="parallelogram">
              <a:avLst/>
            </a:pr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 flipH="1">
              <a:off x="-5" y="0"/>
              <a:ext cx="9144003" cy="3439465"/>
            </a:xfrm>
            <a:custGeom>
              <a:avLst/>
              <a:gdLst>
                <a:gd name="connsiteX0" fmla="*/ 0 w 4572000"/>
                <a:gd name="connsiteY0" fmla="*/ 0 h 5143500"/>
                <a:gd name="connsiteX1" fmla="*/ 4572000 w 4572000"/>
                <a:gd name="connsiteY1" fmla="*/ 0 h 5143500"/>
                <a:gd name="connsiteX2" fmla="*/ 4572000 w 4572000"/>
                <a:gd name="connsiteY2" fmla="*/ 5143500 h 5143500"/>
                <a:gd name="connsiteX3" fmla="*/ 0 w 4572000"/>
                <a:gd name="connsiteY3" fmla="*/ 5143500 h 5143500"/>
                <a:gd name="connsiteX4" fmla="*/ 0 w 4572000"/>
                <a:gd name="connsiteY4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43500">
                  <a:moveTo>
                    <a:pt x="0" y="0"/>
                  </a:moveTo>
                  <a:lnTo>
                    <a:pt x="4572000" y="0"/>
                  </a:lnTo>
                  <a:lnTo>
                    <a:pt x="4572000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Ellesmere Logo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33936" y="4339660"/>
            <a:ext cx="1700215" cy="542825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437621" y="4463932"/>
            <a:ext cx="1348845" cy="38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-8" y="3299884"/>
            <a:ext cx="9144009" cy="1860550"/>
            <a:chOff x="-8" y="3505202"/>
            <a:chExt cx="9144009" cy="1638297"/>
          </a:xfrm>
        </p:grpSpPr>
        <p:sp>
          <p:nvSpPr>
            <p:cNvPr id="5" name="Parallelogram 4"/>
            <p:cNvSpPr/>
            <p:nvPr/>
          </p:nvSpPr>
          <p:spPr>
            <a:xfrm rot="16200000" flipH="1">
              <a:off x="3752844" y="-247650"/>
              <a:ext cx="1638297" cy="9144001"/>
            </a:xfrm>
            <a:prstGeom prst="parallelogram">
              <a:avLst/>
            </a:pr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 rot="10800000" flipH="1">
              <a:off x="-2" y="4000500"/>
              <a:ext cx="9144003" cy="1142999"/>
            </a:xfrm>
            <a:custGeom>
              <a:avLst/>
              <a:gdLst>
                <a:gd name="connsiteX0" fmla="*/ 0 w 4572000"/>
                <a:gd name="connsiteY0" fmla="*/ 0 h 5143500"/>
                <a:gd name="connsiteX1" fmla="*/ 4572000 w 4572000"/>
                <a:gd name="connsiteY1" fmla="*/ 0 h 5143500"/>
                <a:gd name="connsiteX2" fmla="*/ 4572000 w 4572000"/>
                <a:gd name="connsiteY2" fmla="*/ 5143500 h 5143500"/>
                <a:gd name="connsiteX3" fmla="*/ 0 w 4572000"/>
                <a:gd name="connsiteY3" fmla="*/ 5143500 h 5143500"/>
                <a:gd name="connsiteX4" fmla="*/ 0 w 4572000"/>
                <a:gd name="connsiteY4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43500">
                  <a:moveTo>
                    <a:pt x="0" y="0"/>
                  </a:moveTo>
                  <a:lnTo>
                    <a:pt x="4572000" y="0"/>
                  </a:lnTo>
                  <a:lnTo>
                    <a:pt x="4572000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C256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 descr="Ellesmere Logo 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50100" y="4409756"/>
            <a:ext cx="1700214" cy="542825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0" y="0"/>
            <a:ext cx="9144005" cy="4622800"/>
            <a:chOff x="-5" y="0"/>
            <a:chExt cx="9144005" cy="4488333"/>
          </a:xfrm>
        </p:grpSpPr>
        <p:sp>
          <p:nvSpPr>
            <p:cNvPr id="11" name="Parallelogram 10"/>
            <p:cNvSpPr/>
            <p:nvPr/>
          </p:nvSpPr>
          <p:spPr>
            <a:xfrm rot="5400000" flipH="1">
              <a:off x="3187700" y="-1467968"/>
              <a:ext cx="2768600" cy="9144001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 flipH="1">
              <a:off x="-5" y="0"/>
              <a:ext cx="9144003" cy="3439465"/>
            </a:xfrm>
            <a:custGeom>
              <a:avLst/>
              <a:gdLst>
                <a:gd name="connsiteX0" fmla="*/ 0 w 4572000"/>
                <a:gd name="connsiteY0" fmla="*/ 0 h 5143500"/>
                <a:gd name="connsiteX1" fmla="*/ 4572000 w 4572000"/>
                <a:gd name="connsiteY1" fmla="*/ 0 h 5143500"/>
                <a:gd name="connsiteX2" fmla="*/ 4572000 w 4572000"/>
                <a:gd name="connsiteY2" fmla="*/ 5143500 h 5143500"/>
                <a:gd name="connsiteX3" fmla="*/ 0 w 4572000"/>
                <a:gd name="connsiteY3" fmla="*/ 5143500 h 5143500"/>
                <a:gd name="connsiteX4" fmla="*/ 0 w 4572000"/>
                <a:gd name="connsiteY4" fmla="*/ 0 h 514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00" h="5143500">
                  <a:moveTo>
                    <a:pt x="0" y="0"/>
                  </a:moveTo>
                  <a:lnTo>
                    <a:pt x="4572000" y="0"/>
                  </a:lnTo>
                  <a:lnTo>
                    <a:pt x="4572000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7501469" y="315265"/>
            <a:ext cx="1348845" cy="381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quar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19138" y="533400"/>
            <a:ext cx="2006600" cy="2006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868738" y="533400"/>
            <a:ext cx="2006600" cy="2006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25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llesmere Logo 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8399" y="3025091"/>
            <a:ext cx="4267202" cy="1362384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2437149" y="1218761"/>
            <a:ext cx="4268451" cy="1205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49" r:id="rId3"/>
    <p:sldLayoutId id="2147483681" r:id="rId4"/>
    <p:sldLayoutId id="2147483660" r:id="rId5"/>
    <p:sldLayoutId id="2147483680" r:id="rId6"/>
    <p:sldLayoutId id="2147483673" r:id="rId7"/>
    <p:sldLayoutId id="2147483676" r:id="rId8"/>
    <p:sldLayoutId id="2147483674" r:id="rId9"/>
    <p:sldLayoutId id="2147483675" r:id="rId10"/>
    <p:sldLayoutId id="214748367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0361" y="3014209"/>
            <a:ext cx="5096339" cy="1142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660"/>
              </a:lnSpc>
            </a:pPr>
            <a:r>
              <a:rPr lang="en-US" sz="3200" b="1" baseline="30000" dirty="0">
                <a:solidFill>
                  <a:srgbClr val="2C256D"/>
                </a:solidFill>
                <a:latin typeface="Gill Sans MT" panose="020B0502020104020203" pitchFamily="34" charset="0"/>
              </a:rPr>
              <a:t>Welcome</a:t>
            </a:r>
          </a:p>
          <a:p>
            <a:pPr>
              <a:lnSpc>
                <a:spcPts val="2660"/>
              </a:lnSpc>
            </a:pPr>
            <a:r>
              <a:rPr lang="en-US" sz="3200" b="1" dirty="0">
                <a:solidFill>
                  <a:srgbClr val="2C256D"/>
                </a:solidFill>
                <a:latin typeface="Gill Sans MT" panose="020B0502020104020203" pitchFamily="34" charset="0"/>
              </a:rPr>
              <a:t>Year 8 to 9 </a:t>
            </a:r>
          </a:p>
          <a:p>
            <a:pPr>
              <a:lnSpc>
                <a:spcPts val="2660"/>
              </a:lnSpc>
            </a:pPr>
            <a:r>
              <a:rPr lang="en-US" sz="3200" b="1" dirty="0">
                <a:solidFill>
                  <a:srgbClr val="2C256D"/>
                </a:solidFill>
                <a:latin typeface="Gill Sans MT" panose="020B0502020104020203" pitchFamily="34" charset="0"/>
              </a:rPr>
              <a:t>Information Evening</a:t>
            </a:r>
            <a:endParaRPr lang="en-US" sz="3200" b="1" baseline="30000" dirty="0">
              <a:solidFill>
                <a:srgbClr val="2C256D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50361" y="2859166"/>
            <a:ext cx="5096339" cy="1588"/>
          </a:xfrm>
          <a:prstGeom prst="line">
            <a:avLst/>
          </a:prstGeom>
          <a:ln>
            <a:solidFill>
              <a:srgbClr val="A99A6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50361" y="4324747"/>
            <a:ext cx="5096339" cy="1588"/>
          </a:xfrm>
          <a:prstGeom prst="line">
            <a:avLst/>
          </a:prstGeom>
          <a:ln>
            <a:solidFill>
              <a:srgbClr val="A99A6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729115" y="360000"/>
            <a:ext cx="64015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en-GB" sz="3200" b="1" dirty="0">
                <a:solidFill>
                  <a:srgbClr val="A99A6F"/>
                </a:solidFill>
                <a:latin typeface="Gill Sans MT" panose="020B0502020104020203" pitchFamily="34" charset="0"/>
              </a:rPr>
              <a:t>Middle School  </a:t>
            </a:r>
            <a:r>
              <a:rPr lang="en-GB" sz="3200" dirty="0">
                <a:solidFill>
                  <a:srgbClr val="A99A6F"/>
                </a:solidFill>
                <a:latin typeface="Gill Sans MT" panose="020B0502020104020203" pitchFamily="34" charset="0"/>
              </a:rPr>
              <a:t>Years 9, 10, and 11</a:t>
            </a:r>
          </a:p>
          <a:p>
            <a:pPr>
              <a:lnSpc>
                <a:spcPts val="3600"/>
              </a:lnSpc>
            </a:pPr>
            <a:endParaRPr lang="en-US" sz="3200" b="1" kern="800" spc="-100" dirty="0">
              <a:solidFill>
                <a:srgbClr val="A99A6F"/>
              </a:solidFill>
              <a:latin typeface="Gill Sans MT" panose="020B0502020104020203" pitchFamily="34" charset="0"/>
              <a:cs typeface="Calibri (Body)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3732" y="1085677"/>
            <a:ext cx="555351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kern="800" spc="-3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cs typeface="Calibri (Body)"/>
              </a:rPr>
              <a:t>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kern="800" spc="-3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cs typeface="Calibri (Body)"/>
              </a:rPr>
              <a:t>The Curriculum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kern="800" spc="-3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cs typeface="Calibri (Body)"/>
              </a:rPr>
              <a:t>The House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kern="800" spc="-3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cs typeface="Calibri (Body)"/>
              </a:rPr>
              <a:t>Middle School – an overview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kern="800" spc="-3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cs typeface="Calibri (Body)"/>
              </a:rPr>
              <a:t>The Role of the Tutor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kern="800" spc="-30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  <a:cs typeface="Calibri (Body)"/>
              </a:rPr>
              <a:t>New Opportunities and Activities</a:t>
            </a:r>
          </a:p>
          <a:p>
            <a:endParaRPr lang="en-US" sz="1600" kern="800" spc="-30" dirty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cs typeface="Calibri (Body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1588" y="327171"/>
            <a:ext cx="3296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Curriculum - Year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2455" y="956345"/>
            <a:ext cx="31878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Core Compulsory Subjects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English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Mathematics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Biology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Chemistry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Physics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Geography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History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Physical Education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Religious Studies (core)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Health &amp; Social 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6372" y="971917"/>
            <a:ext cx="475065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Option Subjects:</a:t>
            </a:r>
          </a:p>
          <a:p>
            <a:endParaRPr lang="en-GB" sz="1600" b="1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Art &amp; Design  			Latin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Computer Science  	Media Studies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Drama 				Design Technology 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Music				P.E. (theory) 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French				Spanish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Support for Learning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			</a:t>
            </a:r>
          </a:p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		</a:t>
            </a:r>
          </a:p>
          <a:p>
            <a:r>
              <a:rPr lang="en-GB" b="1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260" y="3757112"/>
            <a:ext cx="7063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2">
                    <a:lumMod val="50000"/>
                  </a:schemeClr>
                </a:solidFill>
              </a:rPr>
              <a:t>*Performance in the May School examinations will be taken into account when reviewing the choices made</a:t>
            </a:r>
          </a:p>
        </p:txBody>
      </p:sp>
    </p:spTree>
    <p:extLst>
      <p:ext uri="{BB962C8B-B14F-4D97-AF65-F5344CB8AC3E}">
        <p14:creationId xmlns:p14="http://schemas.microsoft.com/office/powerpoint/2010/main" val="294435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5618" y="276620"/>
            <a:ext cx="4672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Ellesmere College House 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121" y="1040235"/>
            <a:ext cx="64763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There are two systems: 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The PASTORAL  AND ACADEMIC system based upon the ‘Saints’ Houses.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The COMPETITIVE system based upon House names from the College’s past.</a:t>
            </a:r>
          </a:p>
        </p:txBody>
      </p:sp>
    </p:spTree>
    <p:extLst>
      <p:ext uri="{BB962C8B-B14F-4D97-AF65-F5344CB8AC3E}">
        <p14:creationId xmlns:p14="http://schemas.microsoft.com/office/powerpoint/2010/main" val="3195601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897" y="268340"/>
            <a:ext cx="543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Academic and Pastoral (Boarding or Day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7896" y="637672"/>
            <a:ext cx="77430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There are three Houses: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Saint Aidan’s – for all Middle School Girls.</a:t>
            </a: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Saint Cuthbert’s – Middle School Boys.</a:t>
            </a: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Saint Patrick’s – Middle School Boys.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The Boys’ Houses take both Boarding and Day pupils.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Boys are allocated by the school to fill the places available and to maintain a balance of boarding and day within the House. There is no parental choice of Saint’s House unless there would be a current brother in the House.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Tutors are allocated based upon these Houses.</a:t>
            </a:r>
          </a:p>
        </p:txBody>
      </p:sp>
    </p:spTree>
    <p:extLst>
      <p:ext uri="{BB962C8B-B14F-4D97-AF65-F5344CB8AC3E}">
        <p14:creationId xmlns:p14="http://schemas.microsoft.com/office/powerpoint/2010/main" val="163902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3732" y="444617"/>
            <a:ext cx="6258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Competitive Houses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3732" y="813949"/>
            <a:ext cx="7180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There are four competitive Houses: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Meynell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        Talbot          </a:t>
            </a:r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Wakeman-Lambart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       Woodard.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Pupils remain in their Competitive House for the remainder of their time at Ellesmere.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Pupils are allocated on the basis of a family connection if indicated to us but otherwise to try to provide a balance of talents between the Houses in such as sport, drama, music, academic ability, leadership.</a:t>
            </a:r>
          </a:p>
        </p:txBody>
      </p:sp>
    </p:spTree>
    <p:extLst>
      <p:ext uri="{BB962C8B-B14F-4D97-AF65-F5344CB8AC3E}">
        <p14:creationId xmlns:p14="http://schemas.microsoft.com/office/powerpoint/2010/main" val="2960643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117" y="360619"/>
            <a:ext cx="18875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The Ellesmere College </a:t>
            </a: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Pastoral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963" y="218006"/>
            <a:ext cx="4702641" cy="427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17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562" y="259951"/>
            <a:ext cx="5771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The Pastoral Team Who’s Who!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90952" y="906807"/>
            <a:ext cx="51639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Deputy Head Pastoral: Dr R. Chatterjee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Head of Middle School: Mrs S. Phillips</a:t>
            </a:r>
          </a:p>
          <a:p>
            <a:endParaRPr lang="en-GB" b="1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u="sng" dirty="0">
                <a:solidFill>
                  <a:schemeClr val="bg2">
                    <a:lumMod val="50000"/>
                  </a:schemeClr>
                </a:solidFill>
              </a:rPr>
              <a:t>Housemasters/Housemistress = </a:t>
            </a:r>
            <a:r>
              <a:rPr lang="en-GB" b="1" u="sng" dirty="0" err="1">
                <a:solidFill>
                  <a:schemeClr val="bg2">
                    <a:lumMod val="50000"/>
                  </a:schemeClr>
                </a:solidFill>
              </a:rPr>
              <a:t>HsMs</a:t>
            </a:r>
            <a:endParaRPr lang="en-GB" b="1" u="sng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HsM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of St Aidan’s: Mrs V. Furlong-Hart</a:t>
            </a:r>
          </a:p>
          <a:p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HsM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of St Cuthbert’s: Mr J. N. Haycock</a:t>
            </a:r>
          </a:p>
          <a:p>
            <a:r>
              <a:rPr lang="en-GB" b="1" dirty="0" err="1">
                <a:solidFill>
                  <a:schemeClr val="bg2">
                    <a:lumMod val="50000"/>
                  </a:schemeClr>
                </a:solidFill>
              </a:rPr>
              <a:t>HsM</a:t>
            </a:r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 of St Patrick’s: Mr G. Phillips</a:t>
            </a:r>
          </a:p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Tutors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27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5618" y="318782"/>
            <a:ext cx="5419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</a:rPr>
              <a:t>Head of Middle School  Mrs S. Phillips</a:t>
            </a:r>
            <a:br>
              <a:rPr lang="en-GB" dirty="0"/>
            </a:b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60727" y="814111"/>
            <a:ext cx="80534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Matrix of care with House Masters/Mistress, tutors and teaching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Clear vision to develop happy, confident and enthusiastic pupils who are well rounded, polite and respectful.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High expectations of behaviour and effort from pupils.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Strive for academic excellence.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Strive to develop the  full potential of each pupil.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Firm and fair discipline and individual care to guide each pupil in this crucial academic period.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High standards of behaviour and appearance are expected to enable the school to continue to flourish.</a:t>
            </a:r>
          </a:p>
        </p:txBody>
      </p:sp>
    </p:spTree>
    <p:extLst>
      <p:ext uri="{BB962C8B-B14F-4D97-AF65-F5344CB8AC3E}">
        <p14:creationId xmlns:p14="http://schemas.microsoft.com/office/powerpoint/2010/main" val="2874437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7229" y="494734"/>
            <a:ext cx="3288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Year 9 Activity Programme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7228" y="1015068"/>
            <a:ext cx="76591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Thursday afternoons</a:t>
            </a: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Combined Cadet Force and DofE </a:t>
            </a:r>
          </a:p>
          <a:p>
            <a:endParaRPr lang="en-GB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Our aim is for all Year 9 pupils to have the opportunity to complete the D of E Bronze Award by the end of the academic year.  </a:t>
            </a: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There is expedition training in the first term, skills in the second term and final assessed expedition at the end of the year.</a:t>
            </a:r>
          </a:p>
          <a:p>
            <a:endParaRPr lang="en-GB" dirty="0">
              <a:solidFill>
                <a:schemeClr val="bg2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6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A1F0CB-10AB-C3A5-87C4-FB9463AF750D}"/>
              </a:ext>
            </a:extLst>
          </p:cNvPr>
          <p:cNvSpPr txBox="1"/>
          <p:nvPr/>
        </p:nvSpPr>
        <p:spPr>
          <a:xfrm>
            <a:off x="786653" y="632012"/>
            <a:ext cx="70933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rgbClr val="A99A6F"/>
                </a:solidFill>
              </a:rPr>
              <a:t>Year 9 pupils </a:t>
            </a:r>
            <a:r>
              <a:rPr lang="en-GB" b="1" dirty="0">
                <a:solidFill>
                  <a:srgbClr val="A99A6F"/>
                </a:solidFill>
              </a:rPr>
              <a:t>to share their experiences of Middle School and what pupils moving up can expect.</a:t>
            </a:r>
          </a:p>
          <a:p>
            <a:r>
              <a:rPr lang="en-GB" b="1" dirty="0">
                <a:solidFill>
                  <a:srgbClr val="A99A6F"/>
                </a:solidFill>
              </a:rPr>
              <a:t>Daily routine</a:t>
            </a:r>
          </a:p>
          <a:p>
            <a:r>
              <a:rPr lang="en-GB" b="1" dirty="0">
                <a:solidFill>
                  <a:srgbClr val="A99A6F"/>
                </a:solidFill>
              </a:rPr>
              <a:t>Sport </a:t>
            </a:r>
          </a:p>
          <a:p>
            <a:r>
              <a:rPr lang="en-GB" b="1" dirty="0">
                <a:solidFill>
                  <a:srgbClr val="A99A6F"/>
                </a:solidFill>
              </a:rPr>
              <a:t>Activities </a:t>
            </a:r>
          </a:p>
          <a:p>
            <a:r>
              <a:rPr lang="en-GB" b="1" dirty="0">
                <a:solidFill>
                  <a:srgbClr val="A99A6F"/>
                </a:solidFill>
              </a:rPr>
              <a:t>Academic Day </a:t>
            </a:r>
          </a:p>
          <a:p>
            <a:r>
              <a:rPr lang="en-GB" b="1" dirty="0">
                <a:solidFill>
                  <a:srgbClr val="A99A6F"/>
                </a:solidFill>
              </a:rPr>
              <a:t>Competitive House </a:t>
            </a:r>
          </a:p>
          <a:p>
            <a:r>
              <a:rPr lang="en-GB" b="1" dirty="0">
                <a:solidFill>
                  <a:srgbClr val="A99A6F"/>
                </a:solidFill>
              </a:rPr>
              <a:t>Saints House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136BED-788A-CEE8-AF43-C6D461CAF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41" y="1028700"/>
            <a:ext cx="1896035" cy="14186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764AC-0663-CC6C-3EE9-EDB1718D6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653" y="1028700"/>
            <a:ext cx="1768288" cy="13401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AE9F4C-E832-876B-DC7C-24ED8A56C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766732" y="1697694"/>
            <a:ext cx="1788458" cy="15934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25A9BF-BA9D-D929-AFF3-79B3556DA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698" y="2201592"/>
            <a:ext cx="1875867" cy="1180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D02661-61CA-F746-E20F-6D7D18826D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3565" y="2368836"/>
            <a:ext cx="1788460" cy="112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6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783" y="444617"/>
            <a:ext cx="7122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2">
                    <a:lumMod val="50000"/>
                  </a:schemeClr>
                </a:solidFill>
                <a:latin typeface="Gill Sans MT" panose="020B0502020104020203" pitchFamily="34" charset="0"/>
              </a:rPr>
              <a:t>Develop Team Building, Camp Craft and other Expedition skills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28" y="858061"/>
            <a:ext cx="2822481" cy="19098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00" y="858061"/>
            <a:ext cx="2901743" cy="19098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663" y="2767953"/>
            <a:ext cx="1820980" cy="12926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9707" y="2884044"/>
            <a:ext cx="3413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These skills provide leadership and valuable personal development opportunities for all involved and they are fun!</a:t>
            </a:r>
          </a:p>
        </p:txBody>
      </p:sp>
    </p:spTree>
    <p:extLst>
      <p:ext uri="{BB962C8B-B14F-4D97-AF65-F5344CB8AC3E}">
        <p14:creationId xmlns:p14="http://schemas.microsoft.com/office/powerpoint/2010/main" val="791047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609</Words>
  <Application>Microsoft Office PowerPoint</Application>
  <PresentationFormat>On-screen Show (16:9)</PresentationFormat>
  <Paragraphs>95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Katie Connor</dc:creator>
  <cp:lastModifiedBy>Shân Morgan</cp:lastModifiedBy>
  <cp:revision>72</cp:revision>
  <dcterms:created xsi:type="dcterms:W3CDTF">2019-09-03T15:28:36Z</dcterms:created>
  <dcterms:modified xsi:type="dcterms:W3CDTF">2025-02-27T14:53:54Z</dcterms:modified>
</cp:coreProperties>
</file>