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89" r:id="rId1"/>
  </p:sldMasterIdLst>
  <p:notesMasterIdLst>
    <p:notesMasterId r:id="rId14"/>
  </p:notesMasterIdLst>
  <p:handoutMasterIdLst>
    <p:handoutMasterId r:id="rId15"/>
  </p:handoutMasterIdLst>
  <p:sldIdLst>
    <p:sldId id="256" r:id="rId2"/>
    <p:sldId id="358" r:id="rId3"/>
    <p:sldId id="282" r:id="rId4"/>
    <p:sldId id="361" r:id="rId5"/>
    <p:sldId id="362" r:id="rId6"/>
    <p:sldId id="1869" r:id="rId7"/>
    <p:sldId id="363" r:id="rId8"/>
    <p:sldId id="1870" r:id="rId9"/>
    <p:sldId id="269" r:id="rId10"/>
    <p:sldId id="1871" r:id="rId11"/>
    <p:sldId id="1872" r:id="rId12"/>
    <p:sldId id="359"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nt, Laura" initials="GL" lastIdx="7" clrIdx="0">
    <p:extLst>
      <p:ext uri="{19B8F6BF-5375-455C-9EA6-DF929625EA0E}">
        <p15:presenceInfo xmlns:p15="http://schemas.microsoft.com/office/powerpoint/2012/main" userId="S-1-5-21-47659313-1033581989-2011004610-56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8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85372" autoAdjust="0"/>
  </p:normalViewPr>
  <p:slideViewPr>
    <p:cSldViewPr>
      <p:cViewPr varScale="1">
        <p:scale>
          <a:sx n="139" d="100"/>
          <a:sy n="139" d="100"/>
        </p:scale>
        <p:origin x="4962" y="12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fbfs\adminshares\BIZshare\Board%20Presentations\Board\24-25\FIRST\Area%20District%20Comparis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a:t>DISTRICT</a:t>
            </a:r>
            <a:r>
              <a:rPr lang="en-US" sz="2800" baseline="0" dirty="0"/>
              <a:t> COMPARISONS</a:t>
            </a:r>
          </a:p>
        </c:rich>
      </c:tx>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5">
                <a:lumMod val="60000"/>
                <a:lumOff val="40000"/>
              </a:schemeClr>
            </a:solidFill>
            <a:ln w="9525" cap="flat" cmpd="sng" algn="ctr">
              <a:solidFill>
                <a:schemeClr val="lt1">
                  <a:alpha val="50000"/>
                </a:schemeClr>
              </a:solidFill>
              <a:round/>
            </a:ln>
            <a:effectLst/>
          </c:spPr>
          <c:invertIfNegative val="0"/>
          <c:dPt>
            <c:idx val="9"/>
            <c:invertIfNegative val="0"/>
            <c:bubble3D val="0"/>
            <c:spPr>
              <a:solidFill>
                <a:srgbClr val="428840"/>
              </a:solidFill>
              <a:ln w="9525" cap="flat" cmpd="sng" algn="ctr">
                <a:solidFill>
                  <a:schemeClr val="lt1">
                    <a:alpha val="50000"/>
                  </a:schemeClr>
                </a:solidFill>
                <a:round/>
              </a:ln>
              <a:effectLst/>
            </c:spPr>
            <c:extLst>
              <c:ext xmlns:c16="http://schemas.microsoft.com/office/drawing/2014/chart" uri="{C3380CC4-5D6E-409C-BE32-E72D297353CC}">
                <c16:uniqueId val="{00000001-7202-4B74-BA12-5C42BE75B473}"/>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Sheet1!$A$3:$A$12</c:f>
              <c:strCache>
                <c:ptCount val="10"/>
                <c:pt idx="0">
                  <c:v>Richardson ISD</c:v>
                </c:pt>
                <c:pt idx="1">
                  <c:v>Plano ISD</c:v>
                </c:pt>
                <c:pt idx="2">
                  <c:v>Mansfield ISD</c:v>
                </c:pt>
                <c:pt idx="3">
                  <c:v>Lewisville ISD</c:v>
                </c:pt>
                <c:pt idx="4">
                  <c:v>Irving ISD</c:v>
                </c:pt>
                <c:pt idx="5">
                  <c:v>Grapevine-Colleyville ISD</c:v>
                </c:pt>
                <c:pt idx="6">
                  <c:v>Garland ISD</c:v>
                </c:pt>
                <c:pt idx="7">
                  <c:v>Frisco ISD</c:v>
                </c:pt>
                <c:pt idx="8">
                  <c:v>Copell ISD</c:v>
                </c:pt>
                <c:pt idx="9">
                  <c:v>Carrollton ISD</c:v>
                </c:pt>
              </c:strCache>
            </c:strRef>
          </c:cat>
          <c:val>
            <c:numRef>
              <c:f>Sheet1!$B$3:$B$12</c:f>
              <c:numCache>
                <c:formatCode>General</c:formatCode>
                <c:ptCount val="10"/>
                <c:pt idx="0">
                  <c:v>98</c:v>
                </c:pt>
                <c:pt idx="1">
                  <c:v>100</c:v>
                </c:pt>
                <c:pt idx="2">
                  <c:v>92</c:v>
                </c:pt>
                <c:pt idx="3">
                  <c:v>96</c:v>
                </c:pt>
                <c:pt idx="4">
                  <c:v>96</c:v>
                </c:pt>
                <c:pt idx="5">
                  <c:v>92</c:v>
                </c:pt>
                <c:pt idx="6">
                  <c:v>100</c:v>
                </c:pt>
                <c:pt idx="7">
                  <c:v>89</c:v>
                </c:pt>
                <c:pt idx="8">
                  <c:v>94</c:v>
                </c:pt>
                <c:pt idx="9">
                  <c:v>100</c:v>
                </c:pt>
              </c:numCache>
            </c:numRef>
          </c:val>
          <c:extLst>
            <c:ext xmlns:c16="http://schemas.microsoft.com/office/drawing/2014/chart" uri="{C3380CC4-5D6E-409C-BE32-E72D297353CC}">
              <c16:uniqueId val="{00000002-7202-4B74-BA12-5C42BE75B473}"/>
            </c:ext>
          </c:extLst>
        </c:ser>
        <c:dLbls>
          <c:dLblPos val="inEnd"/>
          <c:showLegendKey val="0"/>
          <c:showVal val="1"/>
          <c:showCatName val="0"/>
          <c:showSerName val="0"/>
          <c:showPercent val="0"/>
          <c:showBubbleSize val="0"/>
        </c:dLbls>
        <c:gapWidth val="65"/>
        <c:axId val="575847440"/>
        <c:axId val="56561632"/>
      </c:barChart>
      <c:catAx>
        <c:axId val="575847440"/>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000" b="0" i="0" u="none" strike="noStrike" kern="1200" cap="all" baseline="0">
                <a:solidFill>
                  <a:schemeClr val="dk1">
                    <a:lumMod val="75000"/>
                    <a:lumOff val="25000"/>
                  </a:schemeClr>
                </a:solidFill>
                <a:latin typeface="+mn-lt"/>
                <a:ea typeface="+mn-ea"/>
                <a:cs typeface="+mn-cs"/>
              </a:defRPr>
            </a:pPr>
            <a:endParaRPr lang="en-US"/>
          </a:p>
        </c:txPr>
        <c:crossAx val="56561632"/>
        <c:crosses val="autoZero"/>
        <c:auto val="1"/>
        <c:lblAlgn val="ctr"/>
        <c:lblOffset val="100"/>
        <c:noMultiLvlLbl val="0"/>
      </c:catAx>
      <c:valAx>
        <c:axId val="56561632"/>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en-US"/>
          </a:p>
        </c:txPr>
        <c:crossAx val="5758474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vl1pPr>
          </a:lstStyle>
          <a:p>
            <a:pPr>
              <a:defRPr/>
            </a:pPr>
            <a:fld id="{1DB97B90-534E-4BBF-A2DC-9E2B7EF23ECA}" type="datetimeFigureOut">
              <a:rPr lang="en-US"/>
              <a:pPr>
                <a:defRPr/>
              </a:pPr>
              <a:t>10/31/2024</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3177" tIns="46589" rIns="93177" bIns="46589"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vl1pPr>
          </a:lstStyle>
          <a:p>
            <a:pPr>
              <a:defRPr/>
            </a:pPr>
            <a:fld id="{434E02C2-6F7D-4EE8-97E2-CE4E2518847E}" type="slidenum">
              <a:rPr lang="en-US"/>
              <a:pPr>
                <a:defRPr/>
              </a:pPr>
              <a:t>‹#›</a:t>
            </a:fld>
            <a:endParaRPr lang="en-US"/>
          </a:p>
        </p:txBody>
      </p:sp>
    </p:spTree>
    <p:extLst>
      <p:ext uri="{BB962C8B-B14F-4D97-AF65-F5344CB8AC3E}">
        <p14:creationId xmlns:p14="http://schemas.microsoft.com/office/powerpoint/2010/main" val="1297455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vl1pPr>
          </a:lstStyle>
          <a:p>
            <a:pPr>
              <a:defRPr/>
            </a:pPr>
            <a:fld id="{B1009FE7-2A2F-4DAD-8459-72CED70C4FBE}" type="datetimeFigureOut">
              <a:rPr lang="en-US"/>
              <a:pPr>
                <a:defRPr/>
              </a:pPr>
              <a:t>10/31/2024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6"/>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8475" cy="465138"/>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vl1pPr>
          </a:lstStyle>
          <a:p>
            <a:pPr>
              <a:defRPr/>
            </a:pPr>
            <a:fld id="{77840D47-3393-43C8-B334-BA4E806E5E13}" type="slidenum">
              <a:rPr lang="en-US"/>
              <a:pPr>
                <a:defRPr/>
              </a:pPr>
              <a:t>‹#›</a:t>
            </a:fld>
            <a:endParaRPr lang="en-US"/>
          </a:p>
        </p:txBody>
      </p:sp>
    </p:spTree>
    <p:extLst>
      <p:ext uri="{BB962C8B-B14F-4D97-AF65-F5344CB8AC3E}">
        <p14:creationId xmlns:p14="http://schemas.microsoft.com/office/powerpoint/2010/main" val="41773993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7840D47-3393-43C8-B334-BA4E806E5E13}" type="slidenum">
              <a:rPr lang="en-US" smtClean="0"/>
              <a:pPr>
                <a:defRPr/>
              </a:pPr>
              <a:t>1</a:t>
            </a:fld>
            <a:endParaRPr lang="en-US"/>
          </a:p>
        </p:txBody>
      </p:sp>
    </p:spTree>
    <p:extLst>
      <p:ext uri="{BB962C8B-B14F-4D97-AF65-F5344CB8AC3E}">
        <p14:creationId xmlns:p14="http://schemas.microsoft.com/office/powerpoint/2010/main" val="3641639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Developed by TEA in 1999</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This is the 18</a:t>
            </a:r>
            <a:r>
              <a:rPr lang="en-US" sz="1200" baseline="30000" dirty="0"/>
              <a:t>th</a:t>
            </a:r>
            <a:r>
              <a:rPr lang="en-US" sz="1200" dirty="0"/>
              <a:t> year</a:t>
            </a:r>
          </a:p>
          <a:p>
            <a:endParaRPr lang="en-US" dirty="0"/>
          </a:p>
        </p:txBody>
      </p:sp>
      <p:sp>
        <p:nvSpPr>
          <p:cNvPr id="4" name="Slide Number Placeholder 3"/>
          <p:cNvSpPr>
            <a:spLocks noGrp="1"/>
          </p:cNvSpPr>
          <p:nvPr>
            <p:ph type="sldNum" sz="quarter" idx="5"/>
          </p:nvPr>
        </p:nvSpPr>
        <p:spPr/>
        <p:txBody>
          <a:bodyPr/>
          <a:lstStyle/>
          <a:p>
            <a:pPr>
              <a:defRPr/>
            </a:pPr>
            <a:fld id="{77840D47-3393-43C8-B334-BA4E806E5E13}" type="slidenum">
              <a:rPr lang="en-US" smtClean="0"/>
              <a:pPr>
                <a:defRPr/>
              </a:pPr>
              <a:t>2</a:t>
            </a:fld>
            <a:endParaRPr lang="en-US"/>
          </a:p>
        </p:txBody>
      </p:sp>
    </p:spTree>
    <p:extLst>
      <p:ext uri="{BB962C8B-B14F-4D97-AF65-F5344CB8AC3E}">
        <p14:creationId xmlns:p14="http://schemas.microsoft.com/office/powerpoint/2010/main" val="174954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7840D47-3393-43C8-B334-BA4E806E5E13}" type="slidenum">
              <a:rPr lang="en-US" smtClean="0"/>
              <a:pPr>
                <a:defRPr/>
              </a:pPr>
              <a:t>3</a:t>
            </a:fld>
            <a:endParaRPr lang="en-US"/>
          </a:p>
        </p:txBody>
      </p:sp>
    </p:spTree>
    <p:extLst>
      <p:ext uri="{BB962C8B-B14F-4D97-AF65-F5344CB8AC3E}">
        <p14:creationId xmlns:p14="http://schemas.microsoft.com/office/powerpoint/2010/main" val="1069607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7840D47-3393-43C8-B334-BA4E806E5E13}" type="slidenum">
              <a:rPr lang="en-US" smtClean="0"/>
              <a:pPr>
                <a:defRPr/>
              </a:pPr>
              <a:t>10</a:t>
            </a:fld>
            <a:endParaRPr lang="en-US"/>
          </a:p>
        </p:txBody>
      </p:sp>
    </p:spTree>
    <p:extLst>
      <p:ext uri="{BB962C8B-B14F-4D97-AF65-F5344CB8AC3E}">
        <p14:creationId xmlns:p14="http://schemas.microsoft.com/office/powerpoint/2010/main" val="788715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7840D47-3393-43C8-B334-BA4E806E5E13}" type="slidenum">
              <a:rPr lang="en-US" smtClean="0"/>
              <a:pPr>
                <a:defRPr/>
              </a:pPr>
              <a:t>11</a:t>
            </a:fld>
            <a:endParaRPr lang="en-US"/>
          </a:p>
        </p:txBody>
      </p:sp>
    </p:spTree>
    <p:extLst>
      <p:ext uri="{BB962C8B-B14F-4D97-AF65-F5344CB8AC3E}">
        <p14:creationId xmlns:p14="http://schemas.microsoft.com/office/powerpoint/2010/main" val="313272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73075" y="1216025"/>
            <a:ext cx="8086725" cy="472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3383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pPr>
              <a:defRPr/>
            </a:pPr>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pPr>
              <a:defRPr/>
            </a:pPr>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pPr>
              <a:defRPr/>
            </a:pPr>
            <a:r>
              <a:rPr lang="en-US" dirty="0"/>
              <a:t>&lt;#&gt;</a:t>
            </a:r>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490" r:id="rId1"/>
    <p:sldLayoutId id="2147484491" r:id="rId2"/>
    <p:sldLayoutId id="2147484492" r:id="rId3"/>
    <p:sldLayoutId id="2147484493" r:id="rId4"/>
    <p:sldLayoutId id="2147484494" r:id="rId5"/>
    <p:sldLayoutId id="2147484495" r:id="rId6"/>
    <p:sldLayoutId id="2147484496" r:id="rId7"/>
    <p:sldLayoutId id="2147484497" r:id="rId8"/>
    <p:sldLayoutId id="2147484498" r:id="rId9"/>
    <p:sldLayoutId id="2147484499" r:id="rId10"/>
    <p:sldLayoutId id="2147484500" r:id="rId11"/>
    <p:sldLayoutId id="2147484501" r:id="rId12"/>
  </p:sldLayoutIdLst>
  <p:hf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ctrTitle"/>
          </p:nvPr>
        </p:nvSpPr>
        <p:spPr>
          <a:xfrm>
            <a:off x="389299" y="3352800"/>
            <a:ext cx="8305800" cy="1066800"/>
          </a:xfrm>
          <a:extLs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normAutofit/>
          </a:bodyPr>
          <a:lstStyle/>
          <a:p>
            <a:pPr algn="ctr" eaLnBrk="1" fontAlgn="auto" hangingPunct="1">
              <a:spcAft>
                <a:spcPts val="0"/>
              </a:spcAft>
              <a:defRPr/>
            </a:pPr>
            <a:r>
              <a:rPr lang="en-US" sz="4400" dirty="0"/>
              <a:t>School </a:t>
            </a:r>
            <a:r>
              <a:rPr sz="4400" dirty="0"/>
              <a:t>FIRST</a:t>
            </a:r>
            <a:r>
              <a:rPr lang="en-US" sz="4400" dirty="0"/>
              <a:t> rating</a:t>
            </a:r>
            <a:endParaRPr sz="4400" dirty="0"/>
          </a:p>
        </p:txBody>
      </p:sp>
      <p:sp>
        <p:nvSpPr>
          <p:cNvPr id="7171" name="Rectangle 4"/>
          <p:cNvSpPr>
            <a:spLocks noGrp="1" noChangeArrowheads="1"/>
          </p:cNvSpPr>
          <p:nvPr>
            <p:ph type="subTitle" idx="1"/>
          </p:nvPr>
        </p:nvSpPr>
        <p:spPr>
          <a:xfrm>
            <a:off x="685800" y="4343400"/>
            <a:ext cx="7620000" cy="2286000"/>
          </a:xfrm>
          <a:extLs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noAutofit/>
          </a:bodyPr>
          <a:lstStyle/>
          <a:p>
            <a:pPr algn="ctr" eaLnBrk="1" hangingPunct="1">
              <a:lnSpc>
                <a:spcPct val="80000"/>
              </a:lnSpc>
            </a:pPr>
            <a:r>
              <a:rPr lang="en-US" sz="4000" u="sng" dirty="0"/>
              <a:t>F</a:t>
            </a:r>
            <a:r>
              <a:rPr lang="en-US" sz="2400" dirty="0"/>
              <a:t>inancial </a:t>
            </a:r>
            <a:r>
              <a:rPr lang="en-US" sz="4000" u="sng" dirty="0"/>
              <a:t>I</a:t>
            </a:r>
            <a:r>
              <a:rPr lang="en-US" sz="2400" dirty="0"/>
              <a:t>ntegrity </a:t>
            </a:r>
            <a:r>
              <a:rPr lang="en-US" sz="4000" u="sng" dirty="0"/>
              <a:t>R</a:t>
            </a:r>
            <a:r>
              <a:rPr lang="en-US" sz="2400" dirty="0"/>
              <a:t>ating </a:t>
            </a:r>
            <a:r>
              <a:rPr lang="en-US" sz="4000" u="sng" dirty="0"/>
              <a:t>S</a:t>
            </a:r>
            <a:r>
              <a:rPr lang="en-US" sz="2400" dirty="0"/>
              <a:t>ystem of </a:t>
            </a:r>
            <a:r>
              <a:rPr lang="en-US" sz="4000" u="sng" dirty="0"/>
              <a:t>T</a:t>
            </a:r>
            <a:r>
              <a:rPr lang="en-US" sz="2400" dirty="0"/>
              <a:t>exas </a:t>
            </a:r>
          </a:p>
          <a:p>
            <a:pPr algn="ctr" eaLnBrk="1" hangingPunct="1">
              <a:lnSpc>
                <a:spcPct val="80000"/>
              </a:lnSpc>
            </a:pPr>
            <a:r>
              <a:rPr lang="en-US" sz="4000" dirty="0"/>
              <a:t>2023-24 Rating</a:t>
            </a:r>
          </a:p>
          <a:p>
            <a:pPr algn="ctr" eaLnBrk="1" hangingPunct="1">
              <a:lnSpc>
                <a:spcPct val="80000"/>
              </a:lnSpc>
            </a:pPr>
            <a:r>
              <a:rPr lang="en-US" sz="2400" dirty="0"/>
              <a:t>BASED ON 2022-23 School Year DATA</a:t>
            </a:r>
          </a:p>
        </p:txBody>
      </p:sp>
      <p:pic>
        <p:nvPicPr>
          <p:cNvPr id="3" name="Picture 2">
            <a:extLst>
              <a:ext uri="{FF2B5EF4-FFF2-40B4-BE49-F238E27FC236}">
                <a16:creationId xmlns:a16="http://schemas.microsoft.com/office/drawing/2014/main" id="{6985E410-51B8-400B-9B91-1C469E2E3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036" y="126194"/>
            <a:ext cx="2439928" cy="2033612"/>
          </a:xfrm>
          <a:prstGeom prst="rect">
            <a:avLst/>
          </a:prstGeom>
        </p:spPr>
      </p:pic>
      <p:pic>
        <p:nvPicPr>
          <p:cNvPr id="5" name="Picture 2" descr="School-First-logo-color">
            <a:extLst>
              <a:ext uri="{FF2B5EF4-FFF2-40B4-BE49-F238E27FC236}">
                <a16:creationId xmlns:a16="http://schemas.microsoft.com/office/drawing/2014/main" id="{C569CC57-19E4-4E7A-89C1-E8169F1DCF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2242" y="2286000"/>
            <a:ext cx="3819515" cy="12691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12" descr="Picture of a green house with dollar signs radiating from the chimney and a large dollar sign on the front of the house">
            <a:extLst>
              <a:ext uri="{FF2B5EF4-FFF2-40B4-BE49-F238E27FC236}">
                <a16:creationId xmlns:a16="http://schemas.microsoft.com/office/drawing/2014/main" id="{4286360F-A495-4BB0-A49B-C75069400A48}"/>
              </a:ext>
            </a:extLst>
          </p:cNvPr>
          <p:cNvPicPr>
            <a:picLocks noChangeAspect="1"/>
          </p:cNvPicPr>
          <p:nvPr/>
        </p:nvPicPr>
        <p:blipFill>
          <a:blip r:embed="rId3"/>
          <a:stretch>
            <a:fillRect/>
          </a:stretch>
        </p:blipFill>
        <p:spPr>
          <a:xfrm>
            <a:off x="-50396" y="1533243"/>
            <a:ext cx="2853266" cy="4070689"/>
          </a:xfrm>
          <a:prstGeom prst="rect">
            <a:avLst/>
          </a:prstGeom>
        </p:spPr>
      </p:pic>
      <p:sp>
        <p:nvSpPr>
          <p:cNvPr id="6" name="TextBox 5"/>
          <p:cNvSpPr txBox="1"/>
          <p:nvPr/>
        </p:nvSpPr>
        <p:spPr>
          <a:xfrm>
            <a:off x="2802870" y="1877204"/>
            <a:ext cx="6042628" cy="920389"/>
          </a:xfrm>
          <a:prstGeom prst="foldedCorner">
            <a:avLst/>
          </a:prstGeom>
        </p:spPr>
        <p:style>
          <a:lnRef idx="1">
            <a:schemeClr val="accent5"/>
          </a:lnRef>
          <a:fillRef idx="3">
            <a:schemeClr val="accent5"/>
          </a:fillRef>
          <a:effectRef idx="2">
            <a:schemeClr val="accent5"/>
          </a:effectRef>
          <a:fontRef idx="minor">
            <a:schemeClr val="lt1"/>
          </a:fontRef>
        </p:style>
        <p:txBody>
          <a:bodyPr wrap="square" rtlCol="0">
            <a:noAutofit/>
          </a:bodyPr>
          <a:lstStyle/>
          <a:p>
            <a:r>
              <a:rPr lang="en-US" dirty="0">
                <a:solidFill>
                  <a:srgbClr val="080808"/>
                </a:solidFill>
              </a:rPr>
              <a:t>School FIRST is a financial </a:t>
            </a:r>
            <a:r>
              <a:rPr lang="en-US" b="1" dirty="0">
                <a:solidFill>
                  <a:srgbClr val="080808"/>
                </a:solidFill>
              </a:rPr>
              <a:t>accountability</a:t>
            </a:r>
            <a:r>
              <a:rPr lang="en-US" dirty="0">
                <a:solidFill>
                  <a:srgbClr val="080808"/>
                </a:solidFill>
              </a:rPr>
              <a:t> rating system that holds school districts accountable for the quality of their financial management practices.</a:t>
            </a:r>
          </a:p>
        </p:txBody>
      </p:sp>
      <p:sp>
        <p:nvSpPr>
          <p:cNvPr id="7" name="TextBox 6"/>
          <p:cNvSpPr txBox="1"/>
          <p:nvPr/>
        </p:nvSpPr>
        <p:spPr>
          <a:xfrm>
            <a:off x="2802870" y="3015586"/>
            <a:ext cx="6042628" cy="1175414"/>
          </a:xfrm>
          <a:prstGeom prst="foldedCorner">
            <a:avLst/>
          </a:prstGeom>
        </p:spPr>
        <p:style>
          <a:lnRef idx="1">
            <a:schemeClr val="accent4"/>
          </a:lnRef>
          <a:fillRef idx="2">
            <a:schemeClr val="accent4"/>
          </a:fillRef>
          <a:effectRef idx="1">
            <a:schemeClr val="accent4"/>
          </a:effectRef>
          <a:fontRef idx="minor">
            <a:schemeClr val="dk1"/>
          </a:fontRef>
        </p:style>
        <p:txBody>
          <a:bodyPr wrap="square" rtlCol="0">
            <a:noAutofit/>
          </a:bodyPr>
          <a:lstStyle/>
          <a:p>
            <a:r>
              <a:rPr lang="en-US" dirty="0">
                <a:solidFill>
                  <a:srgbClr val="080808"/>
                </a:solidFill>
              </a:rPr>
              <a:t>School FIRST is designed to encourage Texas public schools to manage their financial resources better in order to provide the </a:t>
            </a:r>
            <a:r>
              <a:rPr lang="en-US" b="1" dirty="0">
                <a:solidFill>
                  <a:srgbClr val="080808"/>
                </a:solidFill>
              </a:rPr>
              <a:t>maximum allocation </a:t>
            </a:r>
            <a:r>
              <a:rPr lang="en-US" dirty="0">
                <a:solidFill>
                  <a:srgbClr val="080808"/>
                </a:solidFill>
              </a:rPr>
              <a:t>possible for </a:t>
            </a:r>
            <a:r>
              <a:rPr lang="en-US" b="1" dirty="0">
                <a:solidFill>
                  <a:srgbClr val="080808"/>
                </a:solidFill>
              </a:rPr>
              <a:t>direct instructional purposes. </a:t>
            </a:r>
            <a:br>
              <a:rPr lang="en-US" dirty="0">
                <a:solidFill>
                  <a:schemeClr val="accent3">
                    <a:lumMod val="75000"/>
                  </a:schemeClr>
                </a:solidFill>
              </a:rPr>
            </a:br>
            <a:endParaRPr lang="en-US" dirty="0"/>
          </a:p>
        </p:txBody>
      </p:sp>
      <p:sp>
        <p:nvSpPr>
          <p:cNvPr id="8" name="TextBox 7"/>
          <p:cNvSpPr txBox="1"/>
          <p:nvPr/>
        </p:nvSpPr>
        <p:spPr>
          <a:xfrm>
            <a:off x="2802870" y="4408993"/>
            <a:ext cx="6042628" cy="1145291"/>
          </a:xfrm>
          <a:prstGeom prst="foldedCorner">
            <a:avLst/>
          </a:prstGeom>
        </p:spPr>
        <p:style>
          <a:lnRef idx="1">
            <a:schemeClr val="dk1"/>
          </a:lnRef>
          <a:fillRef idx="2">
            <a:schemeClr val="dk1"/>
          </a:fillRef>
          <a:effectRef idx="1">
            <a:schemeClr val="dk1"/>
          </a:effectRef>
          <a:fontRef idx="minor">
            <a:schemeClr val="dk1"/>
          </a:fontRef>
        </p:style>
        <p:txBody>
          <a:bodyPr wrap="square" rtlCol="0">
            <a:noAutofit/>
          </a:bodyPr>
          <a:lstStyle/>
          <a:p>
            <a:r>
              <a:rPr lang="en-US" dirty="0">
                <a:solidFill>
                  <a:srgbClr val="080808"/>
                </a:solidFill>
              </a:rPr>
              <a:t>School FIRST is a tool that creates </a:t>
            </a:r>
            <a:r>
              <a:rPr lang="en-US" b="1" dirty="0">
                <a:solidFill>
                  <a:srgbClr val="080808"/>
                </a:solidFill>
              </a:rPr>
              <a:t>transparency</a:t>
            </a:r>
            <a:r>
              <a:rPr lang="en-US" dirty="0">
                <a:solidFill>
                  <a:srgbClr val="080808"/>
                </a:solidFill>
              </a:rPr>
              <a:t> and discloses the </a:t>
            </a:r>
            <a:r>
              <a:rPr lang="en-US" b="1" dirty="0">
                <a:solidFill>
                  <a:srgbClr val="080808"/>
                </a:solidFill>
              </a:rPr>
              <a:t>quality</a:t>
            </a:r>
            <a:r>
              <a:rPr lang="en-US" dirty="0">
                <a:solidFill>
                  <a:srgbClr val="080808"/>
                </a:solidFill>
              </a:rPr>
              <a:t> of local management and decision-making processes that the school district uses concerning the financial resources the school district receives.</a:t>
            </a:r>
          </a:p>
          <a:p>
            <a:endParaRPr lang="en-US" dirty="0"/>
          </a:p>
        </p:txBody>
      </p:sp>
      <p:sp>
        <p:nvSpPr>
          <p:cNvPr id="11" name="Title 1" descr="Slide title"/>
          <p:cNvSpPr txBox="1">
            <a:spLocks/>
          </p:cNvSpPr>
          <p:nvPr/>
        </p:nvSpPr>
        <p:spPr>
          <a:xfrm>
            <a:off x="609600" y="382336"/>
            <a:ext cx="8001000" cy="760664"/>
          </a:xfrm>
          <a:prstGeom prst="foldedCorner">
            <a:avLst/>
          </a:prstGeom>
          <a:noFill/>
          <a:ln>
            <a:noFill/>
          </a:ln>
        </p:spPr>
        <p:style>
          <a:lnRef idx="1">
            <a:schemeClr val="accent5"/>
          </a:lnRef>
          <a:fillRef idx="3">
            <a:schemeClr val="accent5"/>
          </a:fillRef>
          <a:effectRef idx="2">
            <a:schemeClr val="accent5"/>
          </a:effectRef>
          <a:fontRef idx="minor">
            <a:schemeClr val="lt1"/>
          </a:fontRef>
        </p:style>
        <p:txBody>
          <a:bodyPr anchor="ctr">
            <a:noAutofit/>
          </a:bodyPr>
          <a:lstStyle>
            <a:lvl1pPr algn="l" defTabSz="914400" rtl="0" eaLnBrk="1" latinLnBrk="0" hangingPunct="1">
              <a:lnSpc>
                <a:spcPct val="90000"/>
              </a:lnSpc>
              <a:spcBef>
                <a:spcPct val="0"/>
              </a:spcBef>
              <a:buNone/>
              <a:defRPr sz="36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a:solidFill>
                  <a:schemeClr val="tx1"/>
                </a:solidFill>
                <a:latin typeface="+mj-lt"/>
              </a:rPr>
              <a:t>What is School FIRST and </a:t>
            </a:r>
          </a:p>
          <a:p>
            <a:pPr algn="ctr"/>
            <a:r>
              <a:rPr lang="en-US" dirty="0">
                <a:solidFill>
                  <a:schemeClr val="tx1"/>
                </a:solidFill>
                <a:latin typeface="+mj-lt"/>
              </a:rPr>
              <a:t>What is its Purpose</a:t>
            </a:r>
            <a:r>
              <a:rPr lang="en-US" b="0" dirty="0">
                <a:solidFill>
                  <a:schemeClr val="tx1"/>
                </a:solidFill>
                <a:latin typeface="+mj-lt"/>
              </a:rPr>
              <a:t>?</a:t>
            </a:r>
          </a:p>
        </p:txBody>
      </p:sp>
      <p:pic>
        <p:nvPicPr>
          <p:cNvPr id="4" name="Picture 3">
            <a:extLst>
              <a:ext uri="{FF2B5EF4-FFF2-40B4-BE49-F238E27FC236}">
                <a16:creationId xmlns:a16="http://schemas.microsoft.com/office/drawing/2014/main" id="{9B4BEDF2-CCBC-4444-9731-DEA73B2796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9012" y="5683285"/>
            <a:ext cx="3445976" cy="1145292"/>
          </a:xfrm>
          <a:prstGeom prst="rect">
            <a:avLst/>
          </a:prstGeom>
        </p:spPr>
      </p:pic>
    </p:spTree>
    <p:extLst>
      <p:ext uri="{BB962C8B-B14F-4D97-AF65-F5344CB8AC3E}">
        <p14:creationId xmlns:p14="http://schemas.microsoft.com/office/powerpoint/2010/main" val="540574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chool-First-logo-color">
            <a:extLst>
              <a:ext uri="{FF2B5EF4-FFF2-40B4-BE49-F238E27FC236}">
                <a16:creationId xmlns:a16="http://schemas.microsoft.com/office/drawing/2014/main" id="{9719F76B-BB30-4258-A994-4C5C46D2DD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215581"/>
            <a:ext cx="2600829" cy="864234"/>
          </a:xfrm>
          <a:prstGeom prst="rect">
            <a:avLst/>
          </a:prstGeom>
          <a:noFill/>
          <a:extLst>
            <a:ext uri="{909E8E84-426E-40DD-AFC4-6F175D3DCCD1}">
              <a14:hiddenFill xmlns:a14="http://schemas.microsoft.com/office/drawing/2010/main">
                <a:solidFill>
                  <a:srgbClr val="FFFFFF"/>
                </a:solidFill>
              </a14:hiddenFill>
            </a:ext>
          </a:extLst>
        </p:spPr>
      </p:pic>
      <p:sp>
        <p:nvSpPr>
          <p:cNvPr id="11266" name="Title 2"/>
          <p:cNvSpPr>
            <a:spLocks noGrp="1"/>
          </p:cNvSpPr>
          <p:nvPr>
            <p:ph type="title"/>
          </p:nvPr>
        </p:nvSpPr>
        <p:spPr>
          <a:xfrm>
            <a:off x="914400" y="1143000"/>
            <a:ext cx="7239000" cy="838200"/>
          </a:xfrm>
        </p:spPr>
        <p:txBody>
          <a:bodyPr>
            <a:normAutofit/>
          </a:bodyPr>
          <a:lstStyle/>
          <a:p>
            <a:pPr algn="ctr" eaLnBrk="1" hangingPunct="1"/>
            <a:r>
              <a:rPr lang="en-US" sz="4000" b="1" i="1" dirty="0"/>
              <a:t>District Ratings</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57293789"/>
              </p:ext>
            </p:extLst>
          </p:nvPr>
        </p:nvGraphicFramePr>
        <p:xfrm>
          <a:off x="914400" y="1981200"/>
          <a:ext cx="7239000" cy="4229102"/>
        </p:xfrm>
        <a:graphic>
          <a:graphicData uri="http://schemas.openxmlformats.org/drawingml/2006/table">
            <a:tbl>
              <a:tblPr firstRow="1" bandRow="1">
                <a:tableStyleId>{5C22544A-7EE6-4342-B048-85BDC9FD1C3A}</a:tableStyleId>
              </a:tblPr>
              <a:tblGrid>
                <a:gridCol w="2493433">
                  <a:extLst>
                    <a:ext uri="{9D8B030D-6E8A-4147-A177-3AD203B41FA5}">
                      <a16:colId xmlns:a16="http://schemas.microsoft.com/office/drawing/2014/main" val="20000"/>
                    </a:ext>
                  </a:extLst>
                </a:gridCol>
                <a:gridCol w="1126067">
                  <a:extLst>
                    <a:ext uri="{9D8B030D-6E8A-4147-A177-3AD203B41FA5}">
                      <a16:colId xmlns:a16="http://schemas.microsoft.com/office/drawing/2014/main" val="20001"/>
                    </a:ext>
                  </a:extLst>
                </a:gridCol>
                <a:gridCol w="2493433">
                  <a:extLst>
                    <a:ext uri="{9D8B030D-6E8A-4147-A177-3AD203B41FA5}">
                      <a16:colId xmlns:a16="http://schemas.microsoft.com/office/drawing/2014/main" val="20002"/>
                    </a:ext>
                  </a:extLst>
                </a:gridCol>
                <a:gridCol w="1126067">
                  <a:extLst>
                    <a:ext uri="{9D8B030D-6E8A-4147-A177-3AD203B41FA5}">
                      <a16:colId xmlns:a16="http://schemas.microsoft.com/office/drawing/2014/main" val="20003"/>
                    </a:ext>
                  </a:extLst>
                </a:gridCol>
              </a:tblGrid>
              <a:tr h="863781">
                <a:tc gridSpan="2">
                  <a:txBody>
                    <a:bodyPr/>
                    <a:lstStyle/>
                    <a:p>
                      <a:pPr algn="ctr"/>
                      <a:r>
                        <a:rPr lang="en-US" sz="1800" dirty="0"/>
                        <a:t>2022-23 Rating</a:t>
                      </a:r>
                      <a:r>
                        <a:rPr lang="en-US" sz="1800" baseline="0" dirty="0"/>
                        <a:t> Year</a:t>
                      </a:r>
                    </a:p>
                    <a:p>
                      <a:pPr algn="ctr"/>
                      <a:r>
                        <a:rPr lang="en-US" sz="1800" baseline="0" dirty="0"/>
                        <a:t>Data 2021-22</a:t>
                      </a:r>
                    </a:p>
                  </a:txBody>
                  <a:tcPr marT="45707" marB="45707">
                    <a:solidFill>
                      <a:schemeClr val="tx2"/>
                    </a:solidFill>
                  </a:tcPr>
                </a:tc>
                <a:tc hMerge="1">
                  <a:txBody>
                    <a:bodyPr/>
                    <a:lstStyle/>
                    <a:p>
                      <a:pPr algn="ctr"/>
                      <a:endParaRPr lang="en-US" dirty="0"/>
                    </a:p>
                  </a:txBody>
                  <a:tcPr/>
                </a:tc>
                <a:tc gridSpan="2">
                  <a:txBody>
                    <a:bodyPr/>
                    <a:lstStyle/>
                    <a:p>
                      <a:pPr algn="ctr"/>
                      <a:r>
                        <a:rPr lang="en-US" sz="1800" dirty="0"/>
                        <a:t>2023-24 Rating</a:t>
                      </a:r>
                      <a:r>
                        <a:rPr lang="en-US" sz="1800" baseline="0" dirty="0"/>
                        <a:t> Year</a:t>
                      </a:r>
                    </a:p>
                    <a:p>
                      <a:pPr algn="ctr"/>
                      <a:r>
                        <a:rPr lang="en-US" sz="1800" baseline="0" dirty="0"/>
                        <a:t>Data 2022-23</a:t>
                      </a:r>
                      <a:endParaRPr lang="en-US" sz="1800" dirty="0"/>
                    </a:p>
                  </a:txBody>
                  <a:tcPr marT="45707" marB="45707">
                    <a:solidFill>
                      <a:schemeClr val="tx2"/>
                    </a:solidFill>
                  </a:tcPr>
                </a:tc>
                <a:tc hMerge="1">
                  <a:txBody>
                    <a:bodyPr/>
                    <a:lstStyle/>
                    <a:p>
                      <a:pPr algn="ctr"/>
                      <a:endParaRPr lang="en-US" dirty="0"/>
                    </a:p>
                  </a:txBody>
                  <a:tcPr/>
                </a:tc>
                <a:extLst>
                  <a:ext uri="{0D108BD9-81ED-4DB2-BD59-A6C34878D82A}">
                    <a16:rowId xmlns:a16="http://schemas.microsoft.com/office/drawing/2014/main" val="10000"/>
                  </a:ext>
                </a:extLst>
              </a:tr>
              <a:tr h="8637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 of indicators</a:t>
                      </a:r>
                      <a:r>
                        <a:rPr lang="en-US" sz="1800" baseline="0" dirty="0"/>
                        <a:t>  </a:t>
                      </a:r>
                      <a:endParaRPr lang="en-US" sz="1800" dirty="0"/>
                    </a:p>
                    <a:p>
                      <a:endParaRPr lang="en-US" sz="1800" dirty="0"/>
                    </a:p>
                  </a:txBody>
                  <a:tcPr marT="45707" marB="45707"/>
                </a:tc>
                <a:tc>
                  <a:txBody>
                    <a:bodyPr/>
                    <a:lstStyle/>
                    <a:p>
                      <a:pPr algn="ctr"/>
                      <a:r>
                        <a:rPr lang="en-US" sz="1800" dirty="0"/>
                        <a:t>20</a:t>
                      </a:r>
                    </a:p>
                  </a:txBody>
                  <a:tcPr marT="45707" marB="4570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 of indicators</a:t>
                      </a:r>
                      <a:r>
                        <a:rPr lang="en-US" sz="1800" baseline="0" dirty="0"/>
                        <a:t>  </a:t>
                      </a:r>
                      <a:endParaRPr lang="en-US" sz="1800" dirty="0"/>
                    </a:p>
                    <a:p>
                      <a:endParaRPr lang="en-US" sz="1800" dirty="0"/>
                    </a:p>
                  </a:txBody>
                  <a:tcPr marT="45707" marB="45707"/>
                </a:tc>
                <a:tc>
                  <a:txBody>
                    <a:bodyPr/>
                    <a:lstStyle/>
                    <a:p>
                      <a:pPr algn="ctr"/>
                      <a:r>
                        <a:rPr lang="en-US" sz="1800" dirty="0"/>
                        <a:t>21</a:t>
                      </a:r>
                    </a:p>
                  </a:txBody>
                  <a:tcPr marT="45707" marB="45707"/>
                </a:tc>
                <a:extLst>
                  <a:ext uri="{0D108BD9-81ED-4DB2-BD59-A6C34878D82A}">
                    <a16:rowId xmlns:a16="http://schemas.microsoft.com/office/drawing/2014/main" val="10001"/>
                  </a:ext>
                </a:extLst>
              </a:tr>
              <a:tr h="5003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Ratings:</a:t>
                      </a:r>
                    </a:p>
                  </a:txBody>
                  <a:tcPr marT="45707" marB="4570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Points:</a:t>
                      </a:r>
                    </a:p>
                  </a:txBody>
                  <a:tcPr marT="45707" marB="4570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Ratings:</a:t>
                      </a:r>
                    </a:p>
                  </a:txBody>
                  <a:tcPr marT="45707" marB="4570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Points:</a:t>
                      </a:r>
                    </a:p>
                  </a:txBody>
                  <a:tcPr marT="45707" marB="45707"/>
                </a:tc>
                <a:extLst>
                  <a:ext uri="{0D108BD9-81ED-4DB2-BD59-A6C34878D82A}">
                    <a16:rowId xmlns:a16="http://schemas.microsoft.com/office/drawing/2014/main" val="10002"/>
                  </a:ext>
                </a:extLst>
              </a:tr>
              <a:tr h="500308">
                <a:tc>
                  <a:txBody>
                    <a:bodyPr/>
                    <a:lstStyle/>
                    <a:p>
                      <a:r>
                        <a:rPr lang="en-US" sz="1800" dirty="0"/>
                        <a:t>A – Superior</a:t>
                      </a:r>
                    </a:p>
                  </a:txBody>
                  <a:tcPr marT="45707" marB="45707"/>
                </a:tc>
                <a:tc>
                  <a:txBody>
                    <a:bodyPr/>
                    <a:lstStyle/>
                    <a:p>
                      <a:pPr algn="ctr"/>
                      <a:r>
                        <a:rPr lang="en-US" sz="1800" dirty="0"/>
                        <a:t>90 - 100</a:t>
                      </a:r>
                    </a:p>
                  </a:txBody>
                  <a:tcPr marT="45707" marB="4570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A – Superior</a:t>
                      </a:r>
                    </a:p>
                  </a:txBody>
                  <a:tcPr marT="45707" marB="45707"/>
                </a:tc>
                <a:tc>
                  <a:txBody>
                    <a:bodyPr/>
                    <a:lstStyle/>
                    <a:p>
                      <a:pPr algn="ctr"/>
                      <a:r>
                        <a:rPr lang="en-US" sz="1800" dirty="0"/>
                        <a:t>90 - 100</a:t>
                      </a:r>
                    </a:p>
                  </a:txBody>
                  <a:tcPr marT="45707" marB="45707"/>
                </a:tc>
                <a:extLst>
                  <a:ext uri="{0D108BD9-81ED-4DB2-BD59-A6C34878D82A}">
                    <a16:rowId xmlns:a16="http://schemas.microsoft.com/office/drawing/2014/main" val="10003"/>
                  </a:ext>
                </a:extLst>
              </a:tr>
              <a:tr h="500308">
                <a:tc>
                  <a:txBody>
                    <a:bodyPr/>
                    <a:lstStyle/>
                    <a:p>
                      <a:r>
                        <a:rPr lang="en-US" sz="1800" dirty="0"/>
                        <a:t>B – Above</a:t>
                      </a:r>
                      <a:r>
                        <a:rPr lang="en-US" sz="1800" baseline="0" dirty="0"/>
                        <a:t> Standard</a:t>
                      </a:r>
                      <a:endParaRPr lang="en-US" sz="1800" dirty="0"/>
                    </a:p>
                  </a:txBody>
                  <a:tcPr marT="45707" marB="45707"/>
                </a:tc>
                <a:tc>
                  <a:txBody>
                    <a:bodyPr/>
                    <a:lstStyle/>
                    <a:p>
                      <a:pPr algn="ctr"/>
                      <a:r>
                        <a:rPr lang="en-US" sz="1800" dirty="0"/>
                        <a:t>80 – 89</a:t>
                      </a:r>
                    </a:p>
                  </a:txBody>
                  <a:tcPr marT="45707" marB="4570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B – Above</a:t>
                      </a:r>
                      <a:r>
                        <a:rPr lang="en-US" sz="1800" baseline="0" dirty="0"/>
                        <a:t> Standard</a:t>
                      </a:r>
                      <a:endParaRPr lang="en-US" sz="1800" dirty="0"/>
                    </a:p>
                  </a:txBody>
                  <a:tcPr marT="45707" marB="45707"/>
                </a:tc>
                <a:tc>
                  <a:txBody>
                    <a:bodyPr/>
                    <a:lstStyle/>
                    <a:p>
                      <a:pPr algn="ctr"/>
                      <a:r>
                        <a:rPr lang="en-US" sz="1800" dirty="0"/>
                        <a:t>80 – 89</a:t>
                      </a:r>
                    </a:p>
                  </a:txBody>
                  <a:tcPr marT="45707" marB="45707"/>
                </a:tc>
                <a:extLst>
                  <a:ext uri="{0D108BD9-81ED-4DB2-BD59-A6C34878D82A}">
                    <a16:rowId xmlns:a16="http://schemas.microsoft.com/office/drawing/2014/main" val="10004"/>
                  </a:ext>
                </a:extLst>
              </a:tr>
              <a:tr h="500308">
                <a:tc>
                  <a:txBody>
                    <a:bodyPr/>
                    <a:lstStyle/>
                    <a:p>
                      <a:r>
                        <a:rPr lang="en-US" sz="1800" dirty="0"/>
                        <a:t>C – Meets Standard</a:t>
                      </a:r>
                    </a:p>
                  </a:txBody>
                  <a:tcPr marT="45707" marB="45707"/>
                </a:tc>
                <a:tc>
                  <a:txBody>
                    <a:bodyPr/>
                    <a:lstStyle/>
                    <a:p>
                      <a:pPr algn="ctr"/>
                      <a:r>
                        <a:rPr lang="en-US" sz="1800" baseline="0" dirty="0"/>
                        <a:t>70 – 79</a:t>
                      </a:r>
                      <a:endParaRPr lang="en-US" sz="1800" dirty="0"/>
                    </a:p>
                  </a:txBody>
                  <a:tcPr marT="45707" marB="4570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C – Meets Standard</a:t>
                      </a:r>
                    </a:p>
                  </a:txBody>
                  <a:tcPr marT="45707" marB="45707"/>
                </a:tc>
                <a:tc>
                  <a:txBody>
                    <a:bodyPr/>
                    <a:lstStyle/>
                    <a:p>
                      <a:pPr algn="ctr"/>
                      <a:r>
                        <a:rPr lang="en-US" sz="1800" b="0" baseline="0" dirty="0"/>
                        <a:t>70</a:t>
                      </a:r>
                      <a:r>
                        <a:rPr lang="en-US" sz="1800" baseline="0" dirty="0"/>
                        <a:t> – 79</a:t>
                      </a:r>
                      <a:endParaRPr lang="en-US" sz="1800" dirty="0"/>
                    </a:p>
                  </a:txBody>
                  <a:tcPr marT="45707" marB="45707"/>
                </a:tc>
                <a:extLst>
                  <a:ext uri="{0D108BD9-81ED-4DB2-BD59-A6C34878D82A}">
                    <a16:rowId xmlns:a16="http://schemas.microsoft.com/office/drawing/2014/main" val="10005"/>
                  </a:ext>
                </a:extLst>
              </a:tr>
              <a:tr h="500308">
                <a:tc>
                  <a:txBody>
                    <a:bodyPr/>
                    <a:lstStyle/>
                    <a:p>
                      <a:r>
                        <a:rPr lang="en-US" sz="1800" dirty="0"/>
                        <a:t>F - Substandard</a:t>
                      </a:r>
                    </a:p>
                  </a:txBody>
                  <a:tcPr marT="45707" marB="45707"/>
                </a:tc>
                <a:tc>
                  <a:txBody>
                    <a:bodyPr/>
                    <a:lstStyle/>
                    <a:p>
                      <a:pPr algn="ctr"/>
                      <a:r>
                        <a:rPr lang="en-US" sz="1800" dirty="0"/>
                        <a:t>0 – 69</a:t>
                      </a:r>
                    </a:p>
                  </a:txBody>
                  <a:tcPr marT="45707" marB="4570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F – Substandard</a:t>
                      </a:r>
                    </a:p>
                  </a:txBody>
                  <a:tcPr marT="45707" marB="45707"/>
                </a:tc>
                <a:tc>
                  <a:txBody>
                    <a:bodyPr/>
                    <a:lstStyle/>
                    <a:p>
                      <a:pPr algn="ctr"/>
                      <a:r>
                        <a:rPr lang="en-US" sz="1800" dirty="0"/>
                        <a:t>0 – </a:t>
                      </a:r>
                      <a:r>
                        <a:rPr lang="en-US" sz="1800" b="0" dirty="0"/>
                        <a:t>69</a:t>
                      </a:r>
                    </a:p>
                  </a:txBody>
                  <a:tcPr marT="45707" marB="45707"/>
                </a:tc>
                <a:extLst>
                  <a:ext uri="{0D108BD9-81ED-4DB2-BD59-A6C34878D82A}">
                    <a16:rowId xmlns:a16="http://schemas.microsoft.com/office/drawing/2014/main" val="1000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a:spLocks noGrp="1"/>
          </p:cNvSpPr>
          <p:nvPr>
            <p:ph type="title"/>
          </p:nvPr>
        </p:nvSpPr>
        <p:spPr>
          <a:xfrm>
            <a:off x="193895" y="914400"/>
            <a:ext cx="8632633" cy="762000"/>
          </a:xfrm>
        </p:spPr>
        <p:txBody>
          <a:bodyPr/>
          <a:lstStyle/>
          <a:p>
            <a:pPr algn="ctr" eaLnBrk="1" hangingPunct="1"/>
            <a:r>
              <a:rPr lang="en-US" b="1" i="1" dirty="0"/>
              <a:t> Critical Indicators</a:t>
            </a:r>
          </a:p>
        </p:txBody>
      </p:sp>
      <p:graphicFrame>
        <p:nvGraphicFramePr>
          <p:cNvPr id="4" name="Group 117">
            <a:extLst>
              <a:ext uri="{FF2B5EF4-FFF2-40B4-BE49-F238E27FC236}">
                <a16:creationId xmlns:a16="http://schemas.microsoft.com/office/drawing/2014/main" id="{545526C4-078E-492E-AD14-0F8C1C714CA1}"/>
              </a:ext>
            </a:extLst>
          </p:cNvPr>
          <p:cNvGraphicFramePr>
            <a:graphicFrameLocks/>
          </p:cNvGraphicFramePr>
          <p:nvPr>
            <p:extLst>
              <p:ext uri="{D42A27DB-BD31-4B8C-83A1-F6EECF244321}">
                <p14:modId xmlns:p14="http://schemas.microsoft.com/office/powerpoint/2010/main" val="747225726"/>
              </p:ext>
            </p:extLst>
          </p:nvPr>
        </p:nvGraphicFramePr>
        <p:xfrm>
          <a:off x="193895" y="1696016"/>
          <a:ext cx="8632633" cy="3886200"/>
        </p:xfrm>
        <a:graphic>
          <a:graphicData uri="http://schemas.openxmlformats.org/drawingml/2006/table">
            <a:tbl>
              <a:tblPr firstRow="1" firstCol="1" bandRow="1">
                <a:tableStyleId>{284E427A-3D55-4303-BF80-6455036E1DE7}</a:tableStyleId>
              </a:tblPr>
              <a:tblGrid>
                <a:gridCol w="803483">
                  <a:extLst>
                    <a:ext uri="{9D8B030D-6E8A-4147-A177-3AD203B41FA5}">
                      <a16:colId xmlns:a16="http://schemas.microsoft.com/office/drawing/2014/main" val="20000"/>
                    </a:ext>
                  </a:extLst>
                </a:gridCol>
                <a:gridCol w="5743850">
                  <a:extLst>
                    <a:ext uri="{9D8B030D-6E8A-4147-A177-3AD203B41FA5}">
                      <a16:colId xmlns:a16="http://schemas.microsoft.com/office/drawing/2014/main" val="20001"/>
                    </a:ext>
                  </a:extLst>
                </a:gridCol>
                <a:gridCol w="1072667">
                  <a:extLst>
                    <a:ext uri="{9D8B030D-6E8A-4147-A177-3AD203B41FA5}">
                      <a16:colId xmlns:a16="http://schemas.microsoft.com/office/drawing/2014/main" val="20002"/>
                    </a:ext>
                  </a:extLst>
                </a:gridCol>
                <a:gridCol w="1012633">
                  <a:extLst>
                    <a:ext uri="{9D8B030D-6E8A-4147-A177-3AD203B41FA5}">
                      <a16:colId xmlns:a16="http://schemas.microsoft.com/office/drawing/2014/main" val="254317679"/>
                    </a:ext>
                  </a:extLst>
                </a:gridCol>
              </a:tblGrid>
              <a:tr h="4864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u="none" strike="noStrike" cap="none" normalizeH="0" baseline="0" dirty="0">
                          <a:ln>
                            <a:noFill/>
                          </a:ln>
                          <a:effectLst/>
                        </a:rPr>
                        <a:t>#</a:t>
                      </a:r>
                      <a:endParaRPr kumimoji="0" lang="ko-KR" altLang="en-US" sz="1600" b="0"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u="none" strike="noStrike" cap="none" normalizeH="0" baseline="0" dirty="0">
                          <a:ln>
                            <a:noFill/>
                          </a:ln>
                          <a:effectLst/>
                        </a:rPr>
                        <a:t>Indicator Description</a:t>
                      </a:r>
                      <a:endParaRPr kumimoji="0" lang="ko-KR" altLang="en-US" sz="1600" b="0" i="0" u="none" strike="noStrike" cap="none" normalizeH="0" baseline="0" dirty="0">
                        <a:ln>
                          <a:noFill/>
                        </a:ln>
                        <a:solidFill>
                          <a:schemeClr val="bg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u="none" strike="noStrike" cap="none" normalizeH="0" baseline="0" dirty="0">
                          <a:ln>
                            <a:noFill/>
                          </a:ln>
                          <a:effectLst/>
                        </a:rPr>
                        <a:t>2021-22 Data</a:t>
                      </a:r>
                      <a:endParaRPr kumimoji="0" lang="ko-KR" altLang="en-US" sz="1600" b="0" i="0" u="none" strike="noStrike" cap="none" normalizeH="0" baseline="0" dirty="0">
                        <a:ln>
                          <a:noFill/>
                        </a:ln>
                        <a:solidFill>
                          <a:schemeClr val="bg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u="none" strike="noStrike" kern="1200" cap="none" normalizeH="0" baseline="0" dirty="0">
                          <a:ln>
                            <a:noFill/>
                          </a:ln>
                          <a:solidFill>
                            <a:schemeClr val="lt1"/>
                          </a:solidFill>
                          <a:effectLst/>
                          <a:latin typeface="+mn-lt"/>
                          <a:ea typeface="+mn-ea"/>
                          <a:cs typeface="+mn-cs"/>
                        </a:rPr>
                        <a:t>2022-23 Data</a:t>
                      </a:r>
                      <a:endParaRPr kumimoji="0" lang="ko-KR" altLang="en-US" sz="1600" b="1" u="none" strike="noStrike" kern="1200" cap="none" normalizeH="0" baseline="0" dirty="0">
                        <a:ln>
                          <a:noFill/>
                        </a:ln>
                        <a:solidFill>
                          <a:schemeClr val="lt1"/>
                        </a:solidFill>
                        <a:effectLst/>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88392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1</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Was the </a:t>
                      </a:r>
                      <a:r>
                        <a:rPr kumimoji="0" lang="en-US" altLang="ko-KR" sz="1400" b="1" u="none" strike="noStrike" cap="none" normalizeH="0" baseline="0" dirty="0">
                          <a:ln>
                            <a:noFill/>
                          </a:ln>
                          <a:effectLst/>
                        </a:rPr>
                        <a:t>complete annual financial report (AFR) and data submitted to the TEA </a:t>
                      </a:r>
                      <a:r>
                        <a:rPr kumimoji="0" lang="en-US" altLang="ko-KR" sz="1400" u="none" strike="noStrike" cap="none" normalizeH="0" baseline="0" dirty="0">
                          <a:ln>
                            <a:noFill/>
                          </a:ln>
                          <a:effectLst/>
                        </a:rPr>
                        <a:t>within 30 days of the November 27 or January 28 deadline depending on the school district’s fiscal year end date of June 30 or August 31, respectively? </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t>Yes</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Yes</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33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2</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Was there an </a:t>
                      </a:r>
                      <a:r>
                        <a:rPr kumimoji="0" lang="en-US" altLang="ko-KR" sz="1400" b="1" u="none" strike="noStrike" cap="none" normalizeH="0" baseline="0" dirty="0">
                          <a:ln>
                            <a:noFill/>
                          </a:ln>
                          <a:effectLst/>
                        </a:rPr>
                        <a:t>unmodified opinion in the AFR </a:t>
                      </a:r>
                      <a:r>
                        <a:rPr kumimoji="0" lang="en-US" altLang="ko-KR" sz="1400" u="none" strike="noStrike" cap="none" normalizeH="0" baseline="0" dirty="0">
                          <a:ln>
                            <a:noFill/>
                          </a:ln>
                          <a:effectLst/>
                        </a:rPr>
                        <a:t>on the financial statements as a whole?</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t>Yes</a:t>
                      </a:r>
                      <a:endParaRPr lang="en-US" sz="1400" b="1" dirty="0">
                        <a:latin typeface="Baskerville Old Face" pitchFamily="18" charset="0"/>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Yes</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3</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Was the school district in </a:t>
                      </a:r>
                      <a:r>
                        <a:rPr kumimoji="0" lang="en-US" altLang="ko-KR" sz="1400" b="1" u="none" strike="noStrike" cap="none" normalizeH="0" baseline="0" dirty="0">
                          <a:ln>
                            <a:noFill/>
                          </a:ln>
                          <a:effectLst/>
                        </a:rPr>
                        <a:t>compliance with the payment terms of all debt </a:t>
                      </a:r>
                      <a:r>
                        <a:rPr kumimoji="0" lang="en-US" altLang="ko-KR" sz="1400" u="none" strike="noStrike" cap="none" normalizeH="0" baseline="0" dirty="0">
                          <a:ln>
                            <a:noFill/>
                          </a:ln>
                          <a:effectLst/>
                        </a:rPr>
                        <a:t>agreements at fiscal year end?</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t>Yes</a:t>
                      </a:r>
                      <a:endParaRPr lang="en-US" sz="1400" b="1" dirty="0">
                        <a:latin typeface="Baskerville Old Face" pitchFamily="18" charset="0"/>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Yes</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6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kern="1200" cap="none" normalizeH="0" baseline="0" dirty="0">
                          <a:ln>
                            <a:noFill/>
                          </a:ln>
                          <a:solidFill>
                            <a:schemeClr val="dk1"/>
                          </a:solidFill>
                          <a:effectLst/>
                          <a:latin typeface="+mn-lt"/>
                          <a:ea typeface="+mn-ea"/>
                          <a:cs typeface="+mn-cs"/>
                        </a:rPr>
                        <a:t>4</a:t>
                      </a:r>
                      <a:endParaRPr kumimoji="0" lang="ko-KR" altLang="en-US" sz="1400" u="none" strike="noStrike" kern="1200" cap="none" normalizeH="0" baseline="0" dirty="0">
                        <a:ln>
                          <a:noFill/>
                        </a:ln>
                        <a:solidFill>
                          <a:schemeClr val="dk1"/>
                        </a:solidFill>
                        <a:effectLst/>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400" u="none" strike="noStrike" kern="1200" cap="none" normalizeH="0" baseline="0" dirty="0">
                          <a:ln>
                            <a:noFill/>
                          </a:ln>
                          <a:solidFill>
                            <a:schemeClr val="dk1"/>
                          </a:solidFill>
                          <a:effectLst/>
                          <a:latin typeface="+mn-lt"/>
                          <a:ea typeface="+mn-ea"/>
                          <a:cs typeface="+mn-cs"/>
                        </a:rPr>
                        <a:t>Did the school district make </a:t>
                      </a:r>
                      <a:r>
                        <a:rPr kumimoji="0" lang="en-US" altLang="ko-KR" sz="1400" b="1" u="none" strike="noStrike" kern="1200" cap="none" normalizeH="0" baseline="0" dirty="0">
                          <a:ln>
                            <a:noFill/>
                          </a:ln>
                          <a:solidFill>
                            <a:schemeClr val="dk1"/>
                          </a:solidFill>
                          <a:effectLst/>
                          <a:latin typeface="+mn-lt"/>
                          <a:ea typeface="+mn-ea"/>
                          <a:cs typeface="+mn-cs"/>
                        </a:rPr>
                        <a:t>timely payments </a:t>
                      </a:r>
                      <a:r>
                        <a:rPr kumimoji="0" lang="en-US" altLang="ko-KR" sz="1400" u="none" strike="noStrike" kern="1200" cap="none" normalizeH="0" baseline="0" dirty="0">
                          <a:ln>
                            <a:noFill/>
                          </a:ln>
                          <a:solidFill>
                            <a:schemeClr val="dk1"/>
                          </a:solidFill>
                          <a:effectLst/>
                          <a:latin typeface="+mn-lt"/>
                          <a:ea typeface="+mn-ea"/>
                          <a:cs typeface="+mn-cs"/>
                        </a:rPr>
                        <a:t>to the Teachers Retirement System (TRS), Texas Workforce Commission (TWC), Internal Revenue Service (IRS), and other </a:t>
                      </a:r>
                      <a:r>
                        <a:rPr kumimoji="0" lang="en-US" altLang="ko-KR" sz="1400" b="1" u="none" strike="noStrike" kern="1200" cap="none" normalizeH="0" baseline="0" dirty="0">
                          <a:ln>
                            <a:noFill/>
                          </a:ln>
                          <a:solidFill>
                            <a:schemeClr val="dk1"/>
                          </a:solidFill>
                          <a:effectLst/>
                          <a:latin typeface="+mn-lt"/>
                          <a:ea typeface="+mn-ea"/>
                          <a:cs typeface="+mn-cs"/>
                        </a:rPr>
                        <a:t>governmental agencies</a:t>
                      </a:r>
                      <a:r>
                        <a:rPr kumimoji="0" lang="en-US" altLang="ko-KR" sz="1400" u="none" strike="noStrike" kern="1200" cap="none" normalizeH="0" baseline="0" dirty="0">
                          <a:ln>
                            <a:noFill/>
                          </a:ln>
                          <a:solidFill>
                            <a:schemeClr val="dk1"/>
                          </a:solidFill>
                          <a:effectLst/>
                          <a:latin typeface="+mn-lt"/>
                          <a:ea typeface="+mn-ea"/>
                          <a:cs typeface="+mn-cs"/>
                        </a:rPr>
                        <a:t>?</a:t>
                      </a:r>
                      <a:endParaRPr kumimoji="0" lang="ko-KR" altLang="en-US" sz="1400" u="none" strike="noStrike" kern="1200" cap="none" normalizeH="0" baseline="0" dirty="0">
                        <a:ln>
                          <a:noFill/>
                        </a:ln>
                        <a:solidFill>
                          <a:schemeClr val="dk1"/>
                        </a:solidFill>
                        <a:effectLst/>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en-US" sz="1400" b="1" kern="1200" dirty="0">
                          <a:solidFill>
                            <a:schemeClr val="dk1"/>
                          </a:solidFill>
                          <a:latin typeface="+mn-lt"/>
                          <a:ea typeface="+mn-ea"/>
                          <a:cs typeface="+mn-cs"/>
                        </a:rPr>
                        <a:t>Yes</a:t>
                      </a:r>
                    </a:p>
                    <a:p>
                      <a:pPr marL="0" algn="ctr" defTabSz="914400" rtl="0" eaLnBrk="1" latinLnBrk="0" hangingPunct="1"/>
                      <a:r>
                        <a:rPr lang="en-US" sz="1400" b="1" kern="1200" dirty="0">
                          <a:solidFill>
                            <a:schemeClr val="dk1"/>
                          </a:solidFill>
                          <a:latin typeface="+mn-lt"/>
                          <a:ea typeface="+mn-ea"/>
                          <a:cs typeface="+mn-cs"/>
                        </a:rPr>
                        <a:t>(Ceiling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Yes (Ceiling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8365933"/>
                  </a:ext>
                </a:extLst>
              </a:tr>
              <a:tr h="76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i="0" u="none" strike="noStrike" cap="none" normalizeH="0" baseline="0" dirty="0">
                          <a:ln>
                            <a:noFill/>
                          </a:ln>
                          <a:solidFill>
                            <a:schemeClr val="dk1"/>
                          </a:solidFill>
                          <a:effectLst/>
                          <a:latin typeface="+mn-lt"/>
                          <a:ea typeface="+mn-ea"/>
                        </a:rPr>
                        <a:t>5</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Was the total net in the governmental activities column in the Statement of Net Position </a:t>
                      </a:r>
                      <a:r>
                        <a:rPr kumimoji="0" lang="en-US" altLang="ko-KR" sz="1400" b="1" u="none" strike="noStrike" cap="none" normalizeH="0" baseline="0" dirty="0">
                          <a:ln>
                            <a:noFill/>
                          </a:ln>
                          <a:effectLst/>
                        </a:rPr>
                        <a:t>greater than zero</a:t>
                      </a:r>
                      <a:r>
                        <a:rPr kumimoji="0" lang="en-US" altLang="ko-KR" sz="1400" u="none" strike="noStrike" cap="none" normalizeH="0" baseline="0" dirty="0">
                          <a:ln>
                            <a:noFill/>
                          </a:ln>
                          <a:effectLst/>
                        </a:rPr>
                        <a:t>?</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t>Not Scored</a:t>
                      </a:r>
                      <a:endParaRPr lang="en-US" sz="1400" b="1" dirty="0">
                        <a:latin typeface="Baskerville Old Face" pitchFamily="18" charset="0"/>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pic>
        <p:nvPicPr>
          <p:cNvPr id="7" name="Picture 2" descr="School-First-logo-color">
            <a:extLst>
              <a:ext uri="{FF2B5EF4-FFF2-40B4-BE49-F238E27FC236}">
                <a16:creationId xmlns:a16="http://schemas.microsoft.com/office/drawing/2014/main" id="{A0F49375-7E06-46AD-8C81-E16FEA4F17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125612"/>
            <a:ext cx="1968528" cy="65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513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a:spLocks noGrp="1"/>
          </p:cNvSpPr>
          <p:nvPr>
            <p:ph type="title"/>
          </p:nvPr>
        </p:nvSpPr>
        <p:spPr>
          <a:xfrm>
            <a:off x="152399" y="634892"/>
            <a:ext cx="8708835" cy="762000"/>
          </a:xfrm>
        </p:spPr>
        <p:txBody>
          <a:bodyPr/>
          <a:lstStyle/>
          <a:p>
            <a:pPr algn="ctr" eaLnBrk="1" hangingPunct="1"/>
            <a:r>
              <a:rPr lang="en-US" b="1" i="1" dirty="0"/>
              <a:t>   SOLVENCY Indicators</a:t>
            </a:r>
          </a:p>
        </p:txBody>
      </p:sp>
      <p:graphicFrame>
        <p:nvGraphicFramePr>
          <p:cNvPr id="5" name="Table 4">
            <a:extLst>
              <a:ext uri="{FF2B5EF4-FFF2-40B4-BE49-F238E27FC236}">
                <a16:creationId xmlns:a16="http://schemas.microsoft.com/office/drawing/2014/main" id="{F45C0F9E-D90F-4C74-B5A3-BBFC93022ED4}"/>
              </a:ext>
            </a:extLst>
          </p:cNvPr>
          <p:cNvGraphicFramePr>
            <a:graphicFrameLocks noGrp="1"/>
          </p:cNvGraphicFramePr>
          <p:nvPr>
            <p:extLst>
              <p:ext uri="{D42A27DB-BD31-4B8C-83A1-F6EECF244321}">
                <p14:modId xmlns:p14="http://schemas.microsoft.com/office/powerpoint/2010/main" val="2171593469"/>
              </p:ext>
            </p:extLst>
          </p:nvPr>
        </p:nvGraphicFramePr>
        <p:xfrm>
          <a:off x="152399" y="1396892"/>
          <a:ext cx="8708835" cy="4699108"/>
        </p:xfrm>
        <a:graphic>
          <a:graphicData uri="http://schemas.openxmlformats.org/drawingml/2006/table">
            <a:tbl>
              <a:tblPr firstRow="1" firstCol="1" bandRow="1">
                <a:tableStyleId>{284E427A-3D55-4303-BF80-6455036E1DE7}</a:tableStyleId>
              </a:tblPr>
              <a:tblGrid>
                <a:gridCol w="793392">
                  <a:extLst>
                    <a:ext uri="{9D8B030D-6E8A-4147-A177-3AD203B41FA5}">
                      <a16:colId xmlns:a16="http://schemas.microsoft.com/office/drawing/2014/main" val="20000"/>
                    </a:ext>
                  </a:extLst>
                </a:gridCol>
                <a:gridCol w="5727763">
                  <a:extLst>
                    <a:ext uri="{9D8B030D-6E8A-4147-A177-3AD203B41FA5}">
                      <a16:colId xmlns:a16="http://schemas.microsoft.com/office/drawing/2014/main" val="20001"/>
                    </a:ext>
                  </a:extLst>
                </a:gridCol>
                <a:gridCol w="1093840">
                  <a:extLst>
                    <a:ext uri="{9D8B030D-6E8A-4147-A177-3AD203B41FA5}">
                      <a16:colId xmlns:a16="http://schemas.microsoft.com/office/drawing/2014/main" val="20002"/>
                    </a:ext>
                  </a:extLst>
                </a:gridCol>
                <a:gridCol w="1093840">
                  <a:extLst>
                    <a:ext uri="{9D8B030D-6E8A-4147-A177-3AD203B41FA5}">
                      <a16:colId xmlns:a16="http://schemas.microsoft.com/office/drawing/2014/main" val="3104721096"/>
                    </a:ext>
                  </a:extLst>
                </a:gridCol>
              </a:tblGrid>
              <a:tr h="406696">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600" kern="1200" dirty="0"/>
                        <a:t>#</a:t>
                      </a:r>
                      <a:endParaRPr lang="ko-KR" altLang="en-US" sz="16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ko-KR" sz="1600" kern="1200" dirty="0"/>
                        <a:t>Indicator Description</a:t>
                      </a:r>
                      <a:endParaRPr lang="ko-KR" altLang="en-US" sz="16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u="none" strike="noStrike" cap="none" normalizeH="0" baseline="0" dirty="0">
                          <a:ln>
                            <a:noFill/>
                          </a:ln>
                          <a:effectLst/>
                        </a:rPr>
                        <a:t>2021-22 Data</a:t>
                      </a:r>
                      <a:endParaRPr kumimoji="0" lang="ko-KR" altLang="en-US" sz="1600" b="0" i="0" u="none" strike="noStrike" cap="none" normalizeH="0" baseline="0" dirty="0">
                        <a:ln>
                          <a:noFill/>
                        </a:ln>
                        <a:solidFill>
                          <a:schemeClr val="bg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u="none" strike="noStrike" kern="1200" cap="none" normalizeH="0" baseline="0" dirty="0">
                          <a:ln>
                            <a:noFill/>
                          </a:ln>
                          <a:solidFill>
                            <a:schemeClr val="lt1"/>
                          </a:solidFill>
                          <a:effectLst/>
                          <a:latin typeface="+mn-lt"/>
                          <a:ea typeface="+mn-ea"/>
                          <a:cs typeface="+mn-cs"/>
                        </a:rPr>
                        <a:t>2022-23 Data</a:t>
                      </a:r>
                      <a:endParaRPr kumimoji="0" lang="ko-KR" altLang="en-US" sz="1600" b="1" u="none" strike="noStrike" kern="1200" cap="none" normalizeH="0" baseline="0" dirty="0">
                        <a:ln>
                          <a:noFill/>
                        </a:ln>
                        <a:solidFill>
                          <a:schemeClr val="lt1"/>
                        </a:solidFill>
                        <a:effectLst/>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878949">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6</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Was the average change in (</a:t>
                      </a:r>
                      <a:r>
                        <a:rPr lang="en-US" altLang="ko-KR" sz="1400" b="1" kern="1200" dirty="0">
                          <a:solidFill>
                            <a:schemeClr val="dk1"/>
                          </a:solidFill>
                          <a:latin typeface="+mn-lt"/>
                          <a:ea typeface="+mn-ea"/>
                          <a:cs typeface="+mn-cs"/>
                        </a:rPr>
                        <a:t>assigned and unassigned) fund balances</a:t>
                      </a:r>
                      <a:r>
                        <a:rPr lang="en-US" altLang="ko-KR" sz="1400" kern="1200" dirty="0">
                          <a:solidFill>
                            <a:schemeClr val="dk1"/>
                          </a:solidFill>
                          <a:latin typeface="+mn-lt"/>
                          <a:ea typeface="+mn-ea"/>
                          <a:cs typeface="+mn-cs"/>
                        </a:rPr>
                        <a:t> over 3 years less than a 25 percent decrease, or did the current year’s assigned and unassigned fund balances exceed 75 days of operational expenditures?</a:t>
                      </a:r>
                      <a:endParaRPr lang="ko-KR" altLang="en-US" sz="1400"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solidFill>
                            <a:schemeClr val="dk1"/>
                          </a:solidFill>
                          <a:latin typeface="+mn-lt"/>
                          <a:ea typeface="+mn-ea"/>
                          <a:cs typeface="+mn-cs"/>
                        </a:rPr>
                        <a:t>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859241"/>
                  </a:ext>
                </a:extLst>
              </a:tr>
              <a:tr h="685800">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7</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r>
                        <a:rPr lang="en-US" sz="1400" kern="1200" dirty="0"/>
                        <a:t>Was the number of </a:t>
                      </a:r>
                      <a:r>
                        <a:rPr lang="en-US" sz="1400" b="1" kern="1200" dirty="0"/>
                        <a:t>days of cash on hand </a:t>
                      </a:r>
                      <a:r>
                        <a:rPr lang="en-US" sz="1400" kern="1200" dirty="0"/>
                        <a:t>and current investments in the general fund for the school district sufficient to cover operating expenditures (excluding facilities acquisition and construction)?</a:t>
                      </a:r>
                      <a:endParaRPr lang="ko-KR" altLang="en-US" sz="1400"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solidFill>
                            <a:schemeClr val="dk1"/>
                          </a:solidFill>
                          <a:latin typeface="+mn-lt"/>
                          <a:ea typeface="+mn-ea"/>
                          <a:cs typeface="+mn-cs"/>
                        </a:rPr>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36173">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8</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r>
                        <a:rPr lang="en-US" sz="1400" kern="1200" dirty="0"/>
                        <a:t>Was the measure of current assets to current liabilities ratio for the school district sufficient to </a:t>
                      </a:r>
                      <a:r>
                        <a:rPr lang="en-US" sz="1400" b="1" kern="1200" dirty="0"/>
                        <a:t>cover short-term debt</a:t>
                      </a:r>
                      <a:r>
                        <a:rPr lang="en-US" sz="1400" kern="1200" dirty="0"/>
                        <a:t>?</a:t>
                      </a:r>
                      <a:endParaRPr lang="ko-KR" altLang="en-US" sz="1400"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t>6</a:t>
                      </a:r>
                      <a:endParaRPr lang="en-US" altLang="ko-KR" sz="1400" b="1"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16986">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9</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r>
                        <a:rPr lang="en-US" sz="1400" kern="1200" dirty="0"/>
                        <a:t>Did the school district’s general fund </a:t>
                      </a:r>
                      <a:r>
                        <a:rPr lang="en-US" sz="1400" b="1" kern="1200" dirty="0"/>
                        <a:t>revenues equal or exceed expenditures </a:t>
                      </a:r>
                      <a:r>
                        <a:rPr lang="en-US" sz="1400" kern="1200" dirty="0"/>
                        <a:t>(excluding facilities acquisition and construction)? If not, was the school district’s number of days of cash on hand greater than or equal to 60 days?</a:t>
                      </a:r>
                      <a:endParaRPr lang="ko-KR" altLang="en-US" sz="1400"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solidFill>
                            <a:schemeClr val="dk1"/>
                          </a:solidFill>
                          <a:latin typeface="+mn-lt"/>
                          <a:ea typeface="+mn-ea"/>
                          <a:cs typeface="+mn-cs"/>
                        </a:rPr>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8683241"/>
                  </a:ext>
                </a:extLst>
              </a:tr>
              <a:tr h="616986">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10*</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Did the district average less than a 10% variance (90% to 110%) when comparing </a:t>
                      </a:r>
                      <a:r>
                        <a:rPr lang="en-US" altLang="ko-KR" sz="1400" b="1" kern="1200" dirty="0">
                          <a:solidFill>
                            <a:schemeClr val="dk1"/>
                          </a:solidFill>
                          <a:latin typeface="+mn-lt"/>
                          <a:ea typeface="+mn-ea"/>
                          <a:cs typeface="+mn-cs"/>
                        </a:rPr>
                        <a:t>budgeted revenues to actual revenues</a:t>
                      </a:r>
                      <a:r>
                        <a:rPr lang="en-US" altLang="ko-KR" sz="1400" kern="1200" dirty="0">
                          <a:solidFill>
                            <a:schemeClr val="dk1"/>
                          </a:solidFill>
                          <a:latin typeface="+mn-lt"/>
                          <a:ea typeface="+mn-ea"/>
                          <a:cs typeface="+mn-cs"/>
                        </a:rPr>
                        <a:t> for the last 3 fiscal years?</a:t>
                      </a:r>
                      <a:endParaRPr lang="ko-KR" altLang="en-US" sz="1400"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solidFill>
                            <a:schemeClr val="dk1"/>
                          </a:solidFill>
                          <a:latin typeface="+mn-lt"/>
                          <a:ea typeface="+mn-ea"/>
                          <a:cs typeface="+mn-cs"/>
                        </a:rPr>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7205019"/>
                  </a:ext>
                </a:extLst>
              </a:tr>
              <a:tr h="616986">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11</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r>
                        <a:rPr lang="en-US" sz="1400" kern="1200" dirty="0"/>
                        <a:t>Was the ratio of long-term liabilities to total assets for the school district sufficient to support </a:t>
                      </a:r>
                      <a:r>
                        <a:rPr lang="en-US" sz="1400" b="1" kern="1200" dirty="0"/>
                        <a:t>long-term solvency</a:t>
                      </a:r>
                      <a:r>
                        <a:rPr lang="en-US" sz="1400" kern="1200" dirty="0"/>
                        <a:t>? </a:t>
                      </a:r>
                      <a:endParaRPr lang="ko-KR" altLang="en-US" sz="1400"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t>10</a:t>
                      </a:r>
                      <a:endParaRPr lang="en-US" altLang="ko-KR" sz="1400" b="1"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0FF854C3-ED98-4A15-911F-65B77E99DA6F}"/>
              </a:ext>
            </a:extLst>
          </p:cNvPr>
          <p:cNvSpPr/>
          <p:nvPr/>
        </p:nvSpPr>
        <p:spPr>
          <a:xfrm rot="10800000" flipV="1">
            <a:off x="152398" y="6060006"/>
            <a:ext cx="8708834" cy="646331"/>
          </a:xfrm>
          <a:prstGeom prst="rect">
            <a:avLst/>
          </a:prstGeom>
        </p:spPr>
        <p:txBody>
          <a:bodyPr wrap="square">
            <a:spAutoFit/>
          </a:bodyPr>
          <a:lstStyle/>
          <a:p>
            <a:r>
              <a:rPr lang="en-US" i="1" dirty="0"/>
              <a:t>*Indicator 10 was not scored this year due to the impact of accounting changes implemented by the Governmental Accounting Standards Board.</a:t>
            </a:r>
          </a:p>
        </p:txBody>
      </p:sp>
      <p:pic>
        <p:nvPicPr>
          <p:cNvPr id="6" name="Picture 2" descr="School-First-logo-color">
            <a:extLst>
              <a:ext uri="{FF2B5EF4-FFF2-40B4-BE49-F238E27FC236}">
                <a16:creationId xmlns:a16="http://schemas.microsoft.com/office/drawing/2014/main" id="{920827B2-0AE8-41FB-BE17-E95FB2A3A9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125612"/>
            <a:ext cx="1968528" cy="65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259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a:spLocks noGrp="1"/>
          </p:cNvSpPr>
          <p:nvPr>
            <p:ph type="title"/>
          </p:nvPr>
        </p:nvSpPr>
        <p:spPr>
          <a:xfrm>
            <a:off x="152400" y="883122"/>
            <a:ext cx="8691480" cy="762000"/>
          </a:xfrm>
        </p:spPr>
        <p:txBody>
          <a:bodyPr>
            <a:normAutofit/>
          </a:bodyPr>
          <a:lstStyle/>
          <a:p>
            <a:pPr algn="ctr" eaLnBrk="1" hangingPunct="1"/>
            <a:r>
              <a:rPr lang="en-US" sz="3500" b="1" i="1" dirty="0"/>
              <a:t>SOLVENCY Indicators Cont.</a:t>
            </a:r>
          </a:p>
        </p:txBody>
      </p:sp>
      <p:graphicFrame>
        <p:nvGraphicFramePr>
          <p:cNvPr id="5" name="Table 4">
            <a:extLst>
              <a:ext uri="{FF2B5EF4-FFF2-40B4-BE49-F238E27FC236}">
                <a16:creationId xmlns:a16="http://schemas.microsoft.com/office/drawing/2014/main" id="{F45C0F9E-D90F-4C74-B5A3-BBFC93022ED4}"/>
              </a:ext>
            </a:extLst>
          </p:cNvPr>
          <p:cNvGraphicFramePr>
            <a:graphicFrameLocks noGrp="1"/>
          </p:cNvGraphicFramePr>
          <p:nvPr>
            <p:extLst>
              <p:ext uri="{D42A27DB-BD31-4B8C-83A1-F6EECF244321}">
                <p14:modId xmlns:p14="http://schemas.microsoft.com/office/powerpoint/2010/main" val="2417353878"/>
              </p:ext>
            </p:extLst>
          </p:nvPr>
        </p:nvGraphicFramePr>
        <p:xfrm>
          <a:off x="152400" y="1644864"/>
          <a:ext cx="8708835" cy="3231936"/>
        </p:xfrm>
        <a:graphic>
          <a:graphicData uri="http://schemas.openxmlformats.org/drawingml/2006/table">
            <a:tbl>
              <a:tblPr firstRow="1" firstCol="1" bandRow="1">
                <a:tableStyleId>{284E427A-3D55-4303-BF80-6455036E1DE7}</a:tableStyleId>
              </a:tblPr>
              <a:tblGrid>
                <a:gridCol w="793392">
                  <a:extLst>
                    <a:ext uri="{9D8B030D-6E8A-4147-A177-3AD203B41FA5}">
                      <a16:colId xmlns:a16="http://schemas.microsoft.com/office/drawing/2014/main" val="20000"/>
                    </a:ext>
                  </a:extLst>
                </a:gridCol>
                <a:gridCol w="5759808">
                  <a:extLst>
                    <a:ext uri="{9D8B030D-6E8A-4147-A177-3AD203B41FA5}">
                      <a16:colId xmlns:a16="http://schemas.microsoft.com/office/drawing/2014/main" val="20001"/>
                    </a:ext>
                  </a:extLst>
                </a:gridCol>
                <a:gridCol w="1061795">
                  <a:extLst>
                    <a:ext uri="{9D8B030D-6E8A-4147-A177-3AD203B41FA5}">
                      <a16:colId xmlns:a16="http://schemas.microsoft.com/office/drawing/2014/main" val="20002"/>
                    </a:ext>
                  </a:extLst>
                </a:gridCol>
                <a:gridCol w="1093840">
                  <a:extLst>
                    <a:ext uri="{9D8B030D-6E8A-4147-A177-3AD203B41FA5}">
                      <a16:colId xmlns:a16="http://schemas.microsoft.com/office/drawing/2014/main" val="3104721096"/>
                    </a:ext>
                  </a:extLst>
                </a:gridCol>
              </a:tblGrid>
              <a:tr h="491191">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600" kern="1200" dirty="0"/>
                        <a:t>#</a:t>
                      </a:r>
                      <a:endParaRPr lang="ko-KR" altLang="en-US" sz="16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ko-KR" sz="1600" kern="1200" dirty="0"/>
                        <a:t>Indicator Description</a:t>
                      </a:r>
                      <a:endParaRPr lang="ko-KR" altLang="en-US" sz="16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u="none" strike="noStrike" cap="none" normalizeH="0" baseline="0" dirty="0">
                          <a:ln>
                            <a:noFill/>
                          </a:ln>
                          <a:effectLst/>
                        </a:rPr>
                        <a:t>2021-22 Data</a:t>
                      </a:r>
                      <a:endParaRPr kumimoji="0" lang="ko-KR" altLang="en-US" sz="1600" b="0" i="0" u="none" strike="noStrike" cap="none" normalizeH="0" baseline="0" dirty="0">
                        <a:ln>
                          <a:noFill/>
                        </a:ln>
                        <a:solidFill>
                          <a:schemeClr val="bg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u="none" strike="noStrike" kern="1200" cap="none" normalizeH="0" baseline="0" dirty="0">
                          <a:ln>
                            <a:noFill/>
                          </a:ln>
                          <a:solidFill>
                            <a:schemeClr val="lt1"/>
                          </a:solidFill>
                          <a:effectLst/>
                          <a:latin typeface="+mn-lt"/>
                          <a:ea typeface="+mn-ea"/>
                          <a:cs typeface="+mn-cs"/>
                        </a:rPr>
                        <a:t>2022-23 Data</a:t>
                      </a:r>
                      <a:endParaRPr kumimoji="0" lang="ko-KR" altLang="en-US" sz="1600" b="1" u="none" strike="noStrike" kern="1200" cap="none" normalizeH="0" baseline="0" dirty="0">
                        <a:ln>
                          <a:noFill/>
                        </a:ln>
                        <a:solidFill>
                          <a:schemeClr val="lt1"/>
                        </a:solidFill>
                        <a:effectLst/>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578283">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12</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defRPr/>
                      </a:pPr>
                      <a:r>
                        <a:rPr kumimoji="0" lang="en-US" altLang="ko-KR" sz="1400" b="0" u="none" strike="noStrike" cap="none" normalizeH="0" baseline="0" dirty="0">
                          <a:ln>
                            <a:noFill/>
                          </a:ln>
                          <a:effectLst/>
                        </a:rPr>
                        <a:t>What is the correlation between future debt requirements and the district’s assessed property value? </a:t>
                      </a:r>
                      <a:endParaRPr kumimoji="0" lang="ko-KR" altLang="en-US" sz="1400" b="0" i="0" u="none" strike="sng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solidFill>
                            <a:schemeClr val="dk1"/>
                          </a:solidFill>
                          <a:latin typeface="+mn-lt"/>
                          <a:ea typeface="+mn-ea"/>
                          <a:cs typeface="+mn-cs"/>
                        </a:rPr>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9827248"/>
                  </a:ext>
                </a:extLst>
              </a:tr>
              <a:tr h="578283">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13</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Was the school district’s </a:t>
                      </a:r>
                      <a:r>
                        <a:rPr lang="en-US" altLang="ko-KR" sz="1400" b="1" kern="1200" dirty="0">
                          <a:solidFill>
                            <a:schemeClr val="dk1"/>
                          </a:solidFill>
                          <a:latin typeface="+mn-lt"/>
                          <a:ea typeface="+mn-ea"/>
                          <a:cs typeface="+mn-cs"/>
                        </a:rPr>
                        <a:t>administrative cost ratio </a:t>
                      </a:r>
                      <a:r>
                        <a:rPr lang="en-US" altLang="ko-KR" sz="1400" kern="1200" dirty="0">
                          <a:solidFill>
                            <a:schemeClr val="dk1"/>
                          </a:solidFill>
                          <a:latin typeface="+mn-lt"/>
                          <a:ea typeface="+mn-ea"/>
                          <a:cs typeface="+mn-cs"/>
                        </a:rPr>
                        <a:t>equal to or less than the threshold ratio?</a:t>
                      </a:r>
                      <a:endParaRPr lang="ko-KR" altLang="en-US" sz="1400"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solidFill>
                            <a:schemeClr val="dk1"/>
                          </a:solidFill>
                          <a:latin typeface="+mn-lt"/>
                          <a:ea typeface="+mn-ea"/>
                          <a:cs typeface="+mn-cs"/>
                        </a:rPr>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5859241"/>
                  </a:ext>
                </a:extLst>
              </a:tr>
              <a:tr h="939491">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14</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1400" b="0" dirty="0">
                          <a:solidFill>
                            <a:schemeClr val="tx1"/>
                          </a:solidFill>
                        </a:rPr>
                        <a:t>Did</a:t>
                      </a:r>
                      <a:r>
                        <a:rPr lang="en-US" sz="1400" b="0" baseline="0" dirty="0">
                          <a:solidFill>
                            <a:schemeClr val="tx1"/>
                          </a:solidFill>
                        </a:rPr>
                        <a:t> the school district not have a 15 percent decline in the </a:t>
                      </a:r>
                      <a:r>
                        <a:rPr lang="en-US" sz="1400" b="1" baseline="0" dirty="0">
                          <a:solidFill>
                            <a:schemeClr val="tx1"/>
                          </a:solidFill>
                        </a:rPr>
                        <a:t>students to staff ratio </a:t>
                      </a:r>
                      <a:r>
                        <a:rPr lang="en-US" sz="1400" b="0" baseline="0" dirty="0">
                          <a:solidFill>
                            <a:schemeClr val="tx1"/>
                          </a:solidFill>
                        </a:rPr>
                        <a:t>over 3 years (total enrollment to total staff)</a:t>
                      </a:r>
                      <a:r>
                        <a:rPr lang="en-US" sz="1400" b="0" dirty="0">
                          <a:solidFill>
                            <a:schemeClr val="tx1"/>
                          </a:solidFill>
                        </a:rPr>
                        <a:t>? If the student enrollment</a:t>
                      </a:r>
                      <a:r>
                        <a:rPr lang="en-US" sz="1400" b="0" baseline="0" dirty="0">
                          <a:solidFill>
                            <a:schemeClr val="tx1"/>
                          </a:solidFill>
                        </a:rPr>
                        <a:t> did not decrease, the school district will automatically pass this indicator.</a:t>
                      </a:r>
                      <a:endParaRPr kumimoji="0" lang="ko-KR" altLang="en-US" sz="1400" b="1" i="0" u="none" strike="noStrike" cap="none" normalizeH="0" baseline="0" dirty="0">
                        <a:ln>
                          <a:noFill/>
                        </a:ln>
                        <a:solidFill>
                          <a:schemeClr val="tx1"/>
                        </a:solidFill>
                        <a:effectLst/>
                        <a:highlight>
                          <a:srgbClr val="FFFF00"/>
                        </a:highligh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solidFill>
                            <a:schemeClr val="dk1"/>
                          </a:solidFill>
                          <a:latin typeface="+mn-lt"/>
                          <a:ea typeface="+mn-ea"/>
                          <a:cs typeface="+mn-cs"/>
                        </a:rPr>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44688">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kern="1200" dirty="0">
                          <a:solidFill>
                            <a:schemeClr val="dk1"/>
                          </a:solidFill>
                          <a:latin typeface="+mn-lt"/>
                          <a:ea typeface="+mn-ea"/>
                          <a:cs typeface="+mn-cs"/>
                        </a:rPr>
                        <a:t>15**</a:t>
                      </a:r>
                      <a:endParaRPr lang="ko-KR" altLang="en-US" sz="1400" kern="1200" dirty="0">
                        <a:solidFill>
                          <a:schemeClr val="dk1"/>
                        </a:solidFill>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base" latinLnBrk="0" hangingPunct="1">
                        <a:lnSpc>
                          <a:spcPct val="100000"/>
                        </a:lnSpc>
                        <a:spcBef>
                          <a:spcPct val="20000"/>
                        </a:spcBef>
                        <a:spcAft>
                          <a:spcPct val="0"/>
                        </a:spcAft>
                        <a:buClrTx/>
                        <a:buSzTx/>
                        <a:buFontTx/>
                        <a:buNone/>
                        <a:tabLst/>
                      </a:pPr>
                      <a:r>
                        <a:rPr lang="en-US" sz="1400" kern="1200" dirty="0"/>
                        <a:t>Was the school district’s </a:t>
                      </a:r>
                      <a:r>
                        <a:rPr lang="en-US" sz="1400" b="1" kern="1200" dirty="0"/>
                        <a:t>ADA</a:t>
                      </a:r>
                      <a:r>
                        <a:rPr lang="en-US" sz="1400" kern="1200" dirty="0"/>
                        <a:t> within the allotted range of the district’s </a:t>
                      </a:r>
                      <a:r>
                        <a:rPr lang="en-US" sz="1400" b="1" kern="1200" dirty="0"/>
                        <a:t>biennial pupil projection(s) </a:t>
                      </a:r>
                      <a:r>
                        <a:rPr lang="en-US" sz="1400" kern="1200" dirty="0"/>
                        <a:t>submitted to TEA?</a:t>
                      </a:r>
                      <a:endParaRPr lang="ko-KR" altLang="en-US" sz="1400" kern="1200" dirty="0">
                        <a:solidFill>
                          <a:schemeClr val="dk1"/>
                        </a:solidFill>
                        <a:latin typeface="+mn-lt"/>
                        <a:ea typeface="+mn-ea"/>
                        <a:cs typeface="+mn-cs"/>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base" latinLnBrk="0" hangingPunct="1">
                        <a:lnSpc>
                          <a:spcPct val="100000"/>
                        </a:lnSpc>
                        <a:spcBef>
                          <a:spcPct val="20000"/>
                        </a:spcBef>
                        <a:spcAft>
                          <a:spcPct val="0"/>
                        </a:spcAft>
                        <a:buClrTx/>
                        <a:buSzTx/>
                        <a:buFontTx/>
                        <a:buNone/>
                        <a:tabLst/>
                      </a:pPr>
                      <a:r>
                        <a:rPr lang="en-US" altLang="ko-KR" sz="1400" b="1" kern="1200" dirty="0">
                          <a:solidFill>
                            <a:schemeClr val="dk1"/>
                          </a:solidFill>
                          <a:latin typeface="+mn-lt"/>
                          <a:ea typeface="+mn-ea"/>
                          <a:cs typeface="+mn-cs"/>
                        </a:rPr>
                        <a:t>5</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5</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2" name="Rectangle 1">
            <a:extLst>
              <a:ext uri="{FF2B5EF4-FFF2-40B4-BE49-F238E27FC236}">
                <a16:creationId xmlns:a16="http://schemas.microsoft.com/office/drawing/2014/main" id="{A16BAF76-B3C5-416B-AFC0-B044E0748C69}"/>
              </a:ext>
            </a:extLst>
          </p:cNvPr>
          <p:cNvSpPr/>
          <p:nvPr/>
        </p:nvSpPr>
        <p:spPr>
          <a:xfrm rot="10800000" flipV="1">
            <a:off x="152399" y="5087339"/>
            <a:ext cx="8708835" cy="646331"/>
          </a:xfrm>
          <a:prstGeom prst="rect">
            <a:avLst/>
          </a:prstGeom>
        </p:spPr>
        <p:txBody>
          <a:bodyPr wrap="square">
            <a:spAutoFit/>
          </a:bodyPr>
          <a:lstStyle/>
          <a:p>
            <a:r>
              <a:rPr lang="en-US" i="1" dirty="0"/>
              <a:t>**Indicator 15 was not scored this year due to the impact of accounting changes implemented by the Governmental Accounting Standards Board.</a:t>
            </a:r>
          </a:p>
        </p:txBody>
      </p:sp>
      <p:pic>
        <p:nvPicPr>
          <p:cNvPr id="6" name="Picture 2" descr="School-First-logo-color">
            <a:extLst>
              <a:ext uri="{FF2B5EF4-FFF2-40B4-BE49-F238E27FC236}">
                <a16:creationId xmlns:a16="http://schemas.microsoft.com/office/drawing/2014/main" id="{2078AD30-197F-404D-BA62-B5D328E3F0E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125612"/>
            <a:ext cx="1968528" cy="65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43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a:spLocks noGrp="1"/>
          </p:cNvSpPr>
          <p:nvPr>
            <p:ph type="title"/>
          </p:nvPr>
        </p:nvSpPr>
        <p:spPr>
          <a:xfrm>
            <a:off x="228600" y="612800"/>
            <a:ext cx="8632635" cy="762000"/>
          </a:xfrm>
        </p:spPr>
        <p:txBody>
          <a:bodyPr>
            <a:normAutofit/>
          </a:bodyPr>
          <a:lstStyle/>
          <a:p>
            <a:pPr algn="ctr" eaLnBrk="1" hangingPunct="1"/>
            <a:r>
              <a:rPr lang="en-US" b="1" i="1" dirty="0"/>
              <a:t>   competence Indicators</a:t>
            </a:r>
          </a:p>
        </p:txBody>
      </p:sp>
      <p:graphicFrame>
        <p:nvGraphicFramePr>
          <p:cNvPr id="4" name="Table 3">
            <a:extLst>
              <a:ext uri="{FF2B5EF4-FFF2-40B4-BE49-F238E27FC236}">
                <a16:creationId xmlns:a16="http://schemas.microsoft.com/office/drawing/2014/main" id="{6F1732B5-0C06-4ECF-B2BB-CC0B8EA24EE6}"/>
              </a:ext>
            </a:extLst>
          </p:cNvPr>
          <p:cNvGraphicFramePr>
            <a:graphicFrameLocks noGrp="1"/>
          </p:cNvGraphicFramePr>
          <p:nvPr>
            <p:extLst>
              <p:ext uri="{D42A27DB-BD31-4B8C-83A1-F6EECF244321}">
                <p14:modId xmlns:p14="http://schemas.microsoft.com/office/powerpoint/2010/main" val="1020356849"/>
              </p:ext>
            </p:extLst>
          </p:nvPr>
        </p:nvGraphicFramePr>
        <p:xfrm>
          <a:off x="228600" y="1396679"/>
          <a:ext cx="8632635" cy="5232721"/>
        </p:xfrm>
        <a:graphic>
          <a:graphicData uri="http://schemas.openxmlformats.org/drawingml/2006/table">
            <a:tbl>
              <a:tblPr firstRow="1" firstCol="1" bandRow="1">
                <a:tableStyleId>{284E427A-3D55-4303-BF80-6455036E1DE7}</a:tableStyleId>
              </a:tblPr>
              <a:tblGrid>
                <a:gridCol w="769180">
                  <a:extLst>
                    <a:ext uri="{9D8B030D-6E8A-4147-A177-3AD203B41FA5}">
                      <a16:colId xmlns:a16="http://schemas.microsoft.com/office/drawing/2014/main" val="20000"/>
                    </a:ext>
                  </a:extLst>
                </a:gridCol>
                <a:gridCol w="5308322">
                  <a:extLst>
                    <a:ext uri="{9D8B030D-6E8A-4147-A177-3AD203B41FA5}">
                      <a16:colId xmlns:a16="http://schemas.microsoft.com/office/drawing/2014/main" val="20001"/>
                    </a:ext>
                  </a:extLst>
                </a:gridCol>
                <a:gridCol w="1332730">
                  <a:extLst>
                    <a:ext uri="{9D8B030D-6E8A-4147-A177-3AD203B41FA5}">
                      <a16:colId xmlns:a16="http://schemas.microsoft.com/office/drawing/2014/main" val="20002"/>
                    </a:ext>
                  </a:extLst>
                </a:gridCol>
                <a:gridCol w="1222403">
                  <a:extLst>
                    <a:ext uri="{9D8B030D-6E8A-4147-A177-3AD203B41FA5}">
                      <a16:colId xmlns:a16="http://schemas.microsoft.com/office/drawing/2014/main" val="2367230896"/>
                    </a:ext>
                  </a:extLst>
                </a:gridCol>
              </a:tblGrid>
              <a:tr h="48923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a:ln>
                            <a:noFill/>
                          </a:ln>
                          <a:effectLst/>
                        </a:rPr>
                        <a:t>Indicator Description</a:t>
                      </a:r>
                      <a:endParaRPr kumimoji="0" lang="ko-KR" altLang="en-US" sz="1400" b="0" i="0" u="none" strike="noStrike" cap="none" normalizeH="0" baseline="0" dirty="0">
                        <a:ln>
                          <a:noFill/>
                        </a:ln>
                        <a:solidFill>
                          <a:schemeClr val="bg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u="none" strike="noStrike" cap="none" normalizeH="0" baseline="0" dirty="0">
                          <a:ln>
                            <a:noFill/>
                          </a:ln>
                          <a:effectLst/>
                        </a:rPr>
                        <a:t>2021-22</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u="none" strike="noStrike" cap="none" normalizeH="0" baseline="0" dirty="0">
                          <a:ln>
                            <a:noFill/>
                          </a:ln>
                          <a:effectLst/>
                        </a:rPr>
                        <a:t>Data</a:t>
                      </a:r>
                      <a:endParaRPr kumimoji="0" lang="ko-KR" altLang="en-US" sz="1600" b="0" i="0" u="none" strike="noStrike" cap="none" normalizeH="0" baseline="0" dirty="0">
                        <a:ln>
                          <a:noFill/>
                        </a:ln>
                        <a:solidFill>
                          <a:schemeClr val="bg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u="none" strike="noStrike" kern="1200" cap="none" normalizeH="0" baseline="0" dirty="0">
                          <a:ln>
                            <a:noFill/>
                          </a:ln>
                          <a:solidFill>
                            <a:schemeClr val="lt1"/>
                          </a:solidFill>
                          <a:effectLst/>
                          <a:latin typeface="+mn-lt"/>
                          <a:ea typeface="+mn-ea"/>
                          <a:cs typeface="+mn-cs"/>
                        </a:rPr>
                        <a:t>2022-23 Data</a:t>
                      </a:r>
                      <a:endParaRPr kumimoji="0" lang="ko-KR" altLang="en-US" sz="1600" b="1" u="none" strike="noStrike" kern="1200" cap="none" normalizeH="0" baseline="0" dirty="0">
                        <a:ln>
                          <a:noFill/>
                        </a:ln>
                        <a:solidFill>
                          <a:schemeClr val="lt1"/>
                        </a:solidFill>
                        <a:effectLst/>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94177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16</a:t>
                      </a:r>
                      <a:endParaRPr kumimoji="0" lang="ko-KR" altLang="en-US" sz="1400" b="1"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400" b="0" u="none" strike="noStrike" cap="none" normalizeH="0" baseline="0" dirty="0">
                          <a:ln>
                            <a:noFill/>
                          </a:ln>
                          <a:effectLst/>
                        </a:rPr>
                        <a:t>Did the comparison of Public Education Information Management System (</a:t>
                      </a:r>
                      <a:r>
                        <a:rPr kumimoji="0" lang="en-US" altLang="ko-KR" sz="1400" b="1" u="none" strike="noStrike" cap="none" normalizeH="0" baseline="0" dirty="0">
                          <a:ln>
                            <a:noFill/>
                          </a:ln>
                          <a:effectLst/>
                        </a:rPr>
                        <a:t>PEIMS</a:t>
                      </a:r>
                      <a:r>
                        <a:rPr kumimoji="0" lang="en-US" altLang="ko-KR" sz="1400" b="0" u="none" strike="noStrike" cap="none" normalizeH="0" baseline="0" dirty="0">
                          <a:ln>
                            <a:noFill/>
                          </a:ln>
                          <a:effectLst/>
                        </a:rPr>
                        <a:t>) data to like information in the school district’s </a:t>
                      </a:r>
                      <a:r>
                        <a:rPr kumimoji="0" lang="en-US" altLang="ko-KR" sz="1400" b="1" u="none" strike="noStrike" cap="none" normalizeH="0" baseline="0" dirty="0">
                          <a:ln>
                            <a:noFill/>
                          </a:ln>
                          <a:effectLst/>
                        </a:rPr>
                        <a:t>AFR</a:t>
                      </a:r>
                      <a:r>
                        <a:rPr kumimoji="0" lang="en-US" altLang="ko-KR" sz="1400" b="0" u="none" strike="noStrike" cap="none" normalizeH="0" baseline="0" dirty="0">
                          <a:ln>
                            <a:noFill/>
                          </a:ln>
                          <a:effectLst/>
                        </a:rPr>
                        <a:t> result in a total </a:t>
                      </a:r>
                      <a:r>
                        <a:rPr kumimoji="0" lang="en-US" altLang="ko-KR" sz="1400" b="1" u="none" strike="noStrike" cap="none" normalizeH="0" baseline="0" dirty="0">
                          <a:ln>
                            <a:noFill/>
                          </a:ln>
                          <a:effectLst/>
                        </a:rPr>
                        <a:t>variance</a:t>
                      </a:r>
                      <a:r>
                        <a:rPr kumimoji="0" lang="en-US" altLang="ko-KR" sz="1400" b="0" u="none" strike="noStrike" cap="none" normalizeH="0" baseline="0" dirty="0">
                          <a:ln>
                            <a:noFill/>
                          </a:ln>
                          <a:effectLst/>
                        </a:rPr>
                        <a:t> of less than 3 percent of all expenditures by function?</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Ceiling Passed</a:t>
                      </a:r>
                      <a:endParaRPr kumimoji="0" lang="en-US" altLang="ko-KR" sz="1400" b="1"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5615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17</a:t>
                      </a:r>
                      <a:endParaRPr kumimoji="0" lang="ko-KR" altLang="en-US" sz="1400" b="1"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1400" b="0" dirty="0"/>
                        <a:t>Did the external independent auditor report that the AFR was free of any instance(s) of </a:t>
                      </a:r>
                      <a:r>
                        <a:rPr lang="en-US" sz="1400" b="1" dirty="0"/>
                        <a:t>material weaknesses in internal controls </a:t>
                      </a:r>
                      <a:r>
                        <a:rPr lang="en-US" sz="1400" b="0" dirty="0"/>
                        <a:t>over financial reporting and compliance for local, state, or federal funds and free from substantial doubt about the school district’s ability to continue as a going concern?</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Ceiling Passed</a:t>
                      </a:r>
                      <a:endParaRPr kumimoji="0" lang="en-US" altLang="ko-KR" sz="1400" b="1"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660256"/>
                  </a:ext>
                </a:extLst>
              </a:tr>
              <a:tr h="81128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18</a:t>
                      </a:r>
                      <a:endParaRPr kumimoji="0" lang="ko-KR" altLang="en-US" sz="1400" b="1"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US" sz="1400" b="0" dirty="0"/>
                        <a:t>Did the external independent auditor indicate the AFR was free of any instance(s) of material </a:t>
                      </a:r>
                      <a:r>
                        <a:rPr lang="en-US" sz="1400" b="1" dirty="0"/>
                        <a:t>noncompliance for grants, contracts, and laws </a:t>
                      </a:r>
                      <a:r>
                        <a:rPr lang="en-US" sz="1400" b="0" dirty="0"/>
                        <a:t>related to local, state, or federal funds?</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10</a:t>
                      </a:r>
                      <a:endParaRPr kumimoji="0" lang="en-US" altLang="ko-KR" sz="1400" b="1"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10</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7019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19</a:t>
                      </a:r>
                      <a:endParaRPr kumimoji="0" lang="ko-KR" altLang="en-US" sz="1400" b="1"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US" sz="1400" b="0" dirty="0"/>
                        <a:t>Did the school district post </a:t>
                      </a:r>
                      <a:r>
                        <a:rPr lang="en-US" sz="1400" b="1" dirty="0"/>
                        <a:t>the required financial information </a:t>
                      </a:r>
                      <a:r>
                        <a:rPr lang="en-US" sz="1400" b="0" dirty="0"/>
                        <a:t>on its website in accordance with Government Code, Local Government Code, Texas Education Code, Texas Administrative Code and other statutes, laws and rules that were in effect at the school district’s fiscal year end?</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5</a:t>
                      </a:r>
                      <a:endParaRPr kumimoji="0" lang="en-US" altLang="ko-KR" sz="1400" b="1"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5</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81128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20</a:t>
                      </a:r>
                      <a:endParaRPr kumimoji="0" lang="ko-KR" altLang="en-US" sz="1400" b="1"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US" sz="1400" b="0" dirty="0"/>
                        <a:t>Did the school district’s administration and school board members discuss any changes and/or impact to local, state, and federal funding at a board meeting within 120 days before the district adopted its budget?</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Ceiling Passed</a:t>
                      </a:r>
                      <a:endParaRPr kumimoji="0" lang="en-US" altLang="ko-KR" sz="1400" b="1"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a:t>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8861957"/>
                  </a:ext>
                </a:extLst>
              </a:tr>
            </a:tbl>
          </a:graphicData>
        </a:graphic>
      </p:graphicFrame>
      <p:pic>
        <p:nvPicPr>
          <p:cNvPr id="5" name="Picture 2" descr="School-First-logo-color">
            <a:extLst>
              <a:ext uri="{FF2B5EF4-FFF2-40B4-BE49-F238E27FC236}">
                <a16:creationId xmlns:a16="http://schemas.microsoft.com/office/drawing/2014/main" id="{EDCDD7DB-70FB-4CF0-AD73-FD4F8D7037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125612"/>
            <a:ext cx="1968528" cy="65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420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a:spLocks noGrp="1"/>
          </p:cNvSpPr>
          <p:nvPr>
            <p:ph type="title"/>
          </p:nvPr>
        </p:nvSpPr>
        <p:spPr>
          <a:xfrm>
            <a:off x="255682" y="812660"/>
            <a:ext cx="8622827" cy="762000"/>
          </a:xfrm>
        </p:spPr>
        <p:txBody>
          <a:bodyPr>
            <a:normAutofit/>
          </a:bodyPr>
          <a:lstStyle/>
          <a:p>
            <a:pPr algn="ctr" eaLnBrk="1" hangingPunct="1"/>
            <a:r>
              <a:rPr lang="en-US" b="1" i="1" dirty="0"/>
              <a:t>   Total Rating</a:t>
            </a:r>
          </a:p>
        </p:txBody>
      </p:sp>
      <p:graphicFrame>
        <p:nvGraphicFramePr>
          <p:cNvPr id="4" name="Table 3">
            <a:extLst>
              <a:ext uri="{FF2B5EF4-FFF2-40B4-BE49-F238E27FC236}">
                <a16:creationId xmlns:a16="http://schemas.microsoft.com/office/drawing/2014/main" id="{6F1732B5-0C06-4ECF-B2BB-CC0B8EA24EE6}"/>
              </a:ext>
            </a:extLst>
          </p:cNvPr>
          <p:cNvGraphicFramePr>
            <a:graphicFrameLocks noGrp="1"/>
          </p:cNvGraphicFramePr>
          <p:nvPr>
            <p:extLst>
              <p:ext uri="{D42A27DB-BD31-4B8C-83A1-F6EECF244321}">
                <p14:modId xmlns:p14="http://schemas.microsoft.com/office/powerpoint/2010/main" val="2085785250"/>
              </p:ext>
            </p:extLst>
          </p:nvPr>
        </p:nvGraphicFramePr>
        <p:xfrm>
          <a:off x="255682" y="1600200"/>
          <a:ext cx="8632635" cy="2621280"/>
        </p:xfrm>
        <a:graphic>
          <a:graphicData uri="http://schemas.openxmlformats.org/drawingml/2006/table">
            <a:tbl>
              <a:tblPr firstRow="1" firstCol="1" bandRow="1">
                <a:tableStyleId>{284E427A-3D55-4303-BF80-6455036E1DE7}</a:tableStyleId>
              </a:tblPr>
              <a:tblGrid>
                <a:gridCol w="769180">
                  <a:extLst>
                    <a:ext uri="{9D8B030D-6E8A-4147-A177-3AD203B41FA5}">
                      <a16:colId xmlns:a16="http://schemas.microsoft.com/office/drawing/2014/main" val="20000"/>
                    </a:ext>
                  </a:extLst>
                </a:gridCol>
                <a:gridCol w="5308322">
                  <a:extLst>
                    <a:ext uri="{9D8B030D-6E8A-4147-A177-3AD203B41FA5}">
                      <a16:colId xmlns:a16="http://schemas.microsoft.com/office/drawing/2014/main" val="20001"/>
                    </a:ext>
                  </a:extLst>
                </a:gridCol>
                <a:gridCol w="1332730">
                  <a:extLst>
                    <a:ext uri="{9D8B030D-6E8A-4147-A177-3AD203B41FA5}">
                      <a16:colId xmlns:a16="http://schemas.microsoft.com/office/drawing/2014/main" val="20002"/>
                    </a:ext>
                  </a:extLst>
                </a:gridCol>
                <a:gridCol w="1222403">
                  <a:extLst>
                    <a:ext uri="{9D8B030D-6E8A-4147-A177-3AD203B41FA5}">
                      <a16:colId xmlns:a16="http://schemas.microsoft.com/office/drawing/2014/main" val="2367230896"/>
                    </a:ext>
                  </a:extLst>
                </a:gridCol>
              </a:tblGrid>
              <a:tr h="41112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u="none" strike="noStrike" cap="none" normalizeH="0" baseline="0" dirty="0">
                          <a:ln>
                            <a:noFill/>
                          </a:ln>
                          <a:effectLst/>
                        </a:rPr>
                        <a:t>#</a:t>
                      </a:r>
                      <a:endParaRPr kumimoji="0" lang="ko-KR" altLang="en-US" sz="1400" b="0"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a:ln>
                            <a:noFill/>
                          </a:ln>
                          <a:effectLst/>
                        </a:rPr>
                        <a:t>Indicator Description</a:t>
                      </a:r>
                      <a:endParaRPr kumimoji="0" lang="ko-KR" altLang="en-US" sz="1400" b="0" i="0" u="none" strike="noStrike" cap="none" normalizeH="0" baseline="0" dirty="0">
                        <a:ln>
                          <a:noFill/>
                        </a:ln>
                        <a:solidFill>
                          <a:schemeClr val="bg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u="none" strike="noStrike" cap="none" normalizeH="0" baseline="0" dirty="0">
                          <a:ln>
                            <a:noFill/>
                          </a:ln>
                          <a:effectLst/>
                        </a:rPr>
                        <a:t>2021-22</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u="none" strike="noStrike" cap="none" normalizeH="0" baseline="0" dirty="0">
                          <a:ln>
                            <a:noFill/>
                          </a:ln>
                          <a:effectLst/>
                        </a:rPr>
                        <a:t>Data</a:t>
                      </a:r>
                      <a:endParaRPr kumimoji="0" lang="ko-KR" altLang="en-US" sz="1600" b="0" i="0" u="none" strike="noStrike" cap="none" normalizeH="0" baseline="0" dirty="0">
                        <a:ln>
                          <a:noFill/>
                        </a:ln>
                        <a:solidFill>
                          <a:schemeClr val="bg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u="none" strike="noStrike" kern="1200" cap="none" normalizeH="0" baseline="0" dirty="0">
                          <a:ln>
                            <a:noFill/>
                          </a:ln>
                          <a:solidFill>
                            <a:schemeClr val="lt1"/>
                          </a:solidFill>
                          <a:effectLst/>
                          <a:latin typeface="+mn-lt"/>
                          <a:ea typeface="+mn-ea"/>
                          <a:cs typeface="+mn-cs"/>
                        </a:rPr>
                        <a:t>2022-23 Data</a:t>
                      </a:r>
                      <a:endParaRPr kumimoji="0" lang="ko-KR" altLang="en-US" sz="1600" b="1" u="none" strike="noStrike" kern="1200" cap="none" normalizeH="0" baseline="0" dirty="0">
                        <a:ln>
                          <a:noFill/>
                        </a:ln>
                        <a:solidFill>
                          <a:schemeClr val="lt1"/>
                        </a:solidFill>
                        <a:effectLst/>
                        <a:latin typeface="+mn-lt"/>
                        <a:ea typeface="+mn-ea"/>
                        <a:cs typeface="+mn-cs"/>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53960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n-lt"/>
                          <a:ea typeface="굴림" charset="-127"/>
                        </a:rPr>
                        <a:t>21</a:t>
                      </a:r>
                      <a:endParaRPr kumimoji="0" lang="ko-KR" altLang="en-US" sz="1400" b="1" i="0" u="none" strike="noStrike" cap="none" normalizeH="0" baseline="0" dirty="0">
                        <a:ln>
                          <a:noFill/>
                        </a:ln>
                        <a:solidFill>
                          <a:schemeClr val="tx1"/>
                        </a:solidFill>
                        <a:effectLst/>
                        <a:latin typeface="+mn-lt"/>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400" b="0" i="0" u="none" strike="noStrike" cap="none" normalizeH="0" baseline="0" dirty="0">
                          <a:ln>
                            <a:noFill/>
                          </a:ln>
                          <a:solidFill>
                            <a:schemeClr val="tx1"/>
                          </a:solidFill>
                          <a:effectLst/>
                          <a:latin typeface="+mn-lt"/>
                          <a:ea typeface="굴림" charset="-127"/>
                        </a:rPr>
                        <a:t>Did the school district receive an adjusted repayment schedule for more than one fiscal year for an over-allocation of Foundation School Program (FSP) funds because of a financial hardship?</a:t>
                      </a:r>
                      <a:endParaRPr kumimoji="0" lang="ko-KR" altLang="en-US" sz="1400" b="0" i="0" u="none" strike="noStrike" cap="none" normalizeH="0" baseline="0" dirty="0">
                        <a:ln>
                          <a:noFill/>
                        </a:ln>
                        <a:solidFill>
                          <a:schemeClr val="tx1"/>
                        </a:solidFill>
                        <a:effectLst/>
                        <a:latin typeface="+mn-lt"/>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n/a</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i="0" u="none" strike="noStrike" cap="none" normalizeH="0" baseline="0" dirty="0">
                          <a:ln>
                            <a:noFill/>
                          </a:ln>
                          <a:solidFill>
                            <a:schemeClr val="tx1"/>
                          </a:solidFill>
                          <a:effectLst/>
                          <a:latin typeface="+mn-lt"/>
                          <a:ea typeface="굴림" charset="-127"/>
                        </a:rPr>
                        <a:t>Ceiling Passed</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37891324"/>
                  </a:ext>
                </a:extLst>
              </a:tr>
              <a:tr h="125907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400" b="1" i="0" u="none" strike="noStrike" cap="none" normalizeH="0" baseline="0" dirty="0">
                        <a:ln>
                          <a:noFill/>
                        </a:ln>
                        <a:solidFill>
                          <a:schemeClr val="tx1"/>
                        </a:solidFill>
                        <a:effectLst/>
                        <a:latin typeface="Baskerville Old Face" pitchFamily="18" charset="0"/>
                        <a:ea typeface="굴림" charset="-127"/>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2000" b="1" u="none" strike="noStrike" cap="none" normalizeH="0" baseline="0" dirty="0">
                          <a:ln>
                            <a:noFill/>
                          </a:ln>
                          <a:effectLst/>
                        </a:rPr>
                        <a:t>TOTAL RATING:</a:t>
                      </a:r>
                      <a:endParaRPr kumimoji="0" lang="ko-KR" altLang="en-US" sz="2000" b="1"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96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Superior</a:t>
                      </a: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400" b="1" u="none" strike="noStrike" cap="none" normalizeH="0" baseline="0" dirty="0">
                        <a:ln>
                          <a:noFill/>
                        </a:ln>
                        <a:effectLs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400" b="1" u="none" strike="noStrike" cap="none" normalizeH="0" baseline="0" dirty="0">
                        <a:ln>
                          <a:noFill/>
                        </a:ln>
                        <a:effectLs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100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400" b="1" u="none" strike="noStrike" cap="none" normalizeH="0" baseline="0" dirty="0">
                          <a:ln>
                            <a:noFill/>
                          </a:ln>
                          <a:effectLst/>
                        </a:rPr>
                        <a:t>Superior</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400" b="1" u="none" strike="noStrike" cap="none" normalizeH="0" baseline="0" dirty="0">
                        <a:ln>
                          <a:noFill/>
                        </a:ln>
                        <a:effectLs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400" b="1" i="0" u="none" strike="noStrike" cap="none" normalizeH="0" baseline="0" dirty="0">
                        <a:ln>
                          <a:noFill/>
                        </a:ln>
                        <a:solidFill>
                          <a:schemeClr val="tx1"/>
                        </a:solidFill>
                        <a:effectLst/>
                        <a:latin typeface="Baskerville Old Face" pitchFamily="18" charset="0"/>
                        <a:ea typeface="굴림" charset="-127"/>
                      </a:endParaRPr>
                    </a:p>
                  </a:txBody>
                  <a:tcPr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pic>
        <p:nvPicPr>
          <p:cNvPr id="5" name="Picture 2" descr="School-First-logo-color">
            <a:extLst>
              <a:ext uri="{FF2B5EF4-FFF2-40B4-BE49-F238E27FC236}">
                <a16:creationId xmlns:a16="http://schemas.microsoft.com/office/drawing/2014/main" id="{8B5CE7BA-AA9E-47BC-89F0-9E5D7EEB91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192596"/>
            <a:ext cx="1968528" cy="65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214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685800" y="1295400"/>
            <a:ext cx="8001000" cy="761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buFontTx/>
              <a:buChar char="•"/>
            </a:pPr>
            <a:r>
              <a:rPr lang="en-US" sz="2400" i="1" dirty="0">
                <a:latin typeface="Arial Narrow" pitchFamily="34" charset="0"/>
              </a:rPr>
              <a:t>Superintendent’s current </a:t>
            </a:r>
            <a:r>
              <a:rPr lang="en-US" sz="2400" b="1" i="1" dirty="0">
                <a:latin typeface="Arial Narrow" pitchFamily="34" charset="0"/>
              </a:rPr>
              <a:t>employment contract </a:t>
            </a:r>
          </a:p>
          <a:p>
            <a:pPr>
              <a:spcBef>
                <a:spcPct val="50000"/>
              </a:spcBef>
              <a:buFontTx/>
              <a:buChar char="•"/>
            </a:pPr>
            <a:r>
              <a:rPr lang="en-US" sz="2400" i="1" dirty="0">
                <a:latin typeface="Arial Narrow" pitchFamily="34" charset="0"/>
              </a:rPr>
              <a:t>Summary schedule of </a:t>
            </a:r>
            <a:r>
              <a:rPr lang="en-US" sz="2400" b="1" i="1" dirty="0">
                <a:latin typeface="Arial Narrow" pitchFamily="34" charset="0"/>
              </a:rPr>
              <a:t>total reimbursements </a:t>
            </a:r>
            <a:r>
              <a:rPr lang="en-US" sz="2400" i="1" dirty="0">
                <a:latin typeface="Arial Narrow" pitchFamily="34" charset="0"/>
              </a:rPr>
              <a:t>received by the Superintendent and each board member </a:t>
            </a:r>
          </a:p>
          <a:p>
            <a:pPr>
              <a:spcBef>
                <a:spcPct val="50000"/>
              </a:spcBef>
              <a:buFontTx/>
              <a:buChar char="•"/>
            </a:pPr>
            <a:r>
              <a:rPr lang="en-US" sz="2400" i="1" dirty="0">
                <a:latin typeface="Arial Narrow" pitchFamily="34" charset="0"/>
              </a:rPr>
              <a:t>Summary schedule of </a:t>
            </a:r>
            <a:r>
              <a:rPr lang="en-US" sz="2400" b="1" i="1" dirty="0">
                <a:latin typeface="Arial Narrow" pitchFamily="34" charset="0"/>
              </a:rPr>
              <a:t>compensation and/or fees received </a:t>
            </a:r>
            <a:r>
              <a:rPr lang="en-US" sz="2400" i="1" dirty="0">
                <a:latin typeface="Arial Narrow" pitchFamily="34" charset="0"/>
              </a:rPr>
              <a:t>by the Superintendent in exchange for professional consulting and/or other personal services </a:t>
            </a:r>
            <a:r>
              <a:rPr lang="en-US" sz="2400" b="1" i="1" dirty="0">
                <a:solidFill>
                  <a:schemeClr val="tx2"/>
                </a:solidFill>
                <a:latin typeface="Arial Narrow" pitchFamily="34" charset="0"/>
              </a:rPr>
              <a:t>(NONE)</a:t>
            </a:r>
          </a:p>
          <a:p>
            <a:pPr>
              <a:spcBef>
                <a:spcPct val="50000"/>
              </a:spcBef>
              <a:buFontTx/>
              <a:buChar char="•"/>
            </a:pPr>
            <a:r>
              <a:rPr lang="en-US" sz="2400" i="1" dirty="0">
                <a:latin typeface="Arial Narrow" pitchFamily="34" charset="0"/>
              </a:rPr>
              <a:t>Summary schedule of the </a:t>
            </a:r>
            <a:r>
              <a:rPr lang="en-US" sz="2400" b="1" i="1" dirty="0">
                <a:latin typeface="Arial Narrow" pitchFamily="34" charset="0"/>
              </a:rPr>
              <a:t>dollar amount of gifts </a:t>
            </a:r>
            <a:r>
              <a:rPr lang="en-US" sz="2400" i="1" dirty="0">
                <a:latin typeface="Arial Narrow" pitchFamily="34" charset="0"/>
              </a:rPr>
              <a:t>that had an economic value of $250 or more</a:t>
            </a:r>
            <a:r>
              <a:rPr lang="en-US" sz="2400" i="1" dirty="0">
                <a:solidFill>
                  <a:schemeClr val="tx2"/>
                </a:solidFill>
                <a:latin typeface="Arial Narrow" pitchFamily="34" charset="0"/>
              </a:rPr>
              <a:t> </a:t>
            </a:r>
            <a:r>
              <a:rPr lang="en-US" sz="2400" b="1" i="1" dirty="0">
                <a:solidFill>
                  <a:schemeClr val="tx2"/>
                </a:solidFill>
                <a:latin typeface="Arial Narrow" pitchFamily="34" charset="0"/>
              </a:rPr>
              <a:t>(NONE)</a:t>
            </a:r>
          </a:p>
          <a:p>
            <a:pPr>
              <a:spcBef>
                <a:spcPct val="50000"/>
              </a:spcBef>
              <a:buFontTx/>
              <a:buChar char="•"/>
            </a:pPr>
            <a:r>
              <a:rPr lang="en-US" sz="2400" i="1" dirty="0">
                <a:latin typeface="Arial Narrow" pitchFamily="34" charset="0"/>
              </a:rPr>
              <a:t>Summary schedule of the dollar amount by board member for the aggregate amount of </a:t>
            </a:r>
            <a:r>
              <a:rPr lang="en-US" sz="2400" b="1" i="1" dirty="0">
                <a:latin typeface="Arial Narrow" pitchFamily="34" charset="0"/>
              </a:rPr>
              <a:t>business transactions with the school district </a:t>
            </a:r>
            <a:r>
              <a:rPr lang="en-US" sz="2400" b="1" i="1" dirty="0">
                <a:solidFill>
                  <a:schemeClr val="tx2"/>
                </a:solidFill>
                <a:latin typeface="Arial Narrow" pitchFamily="34" charset="0"/>
              </a:rPr>
              <a:t>(NONE)</a:t>
            </a:r>
          </a:p>
          <a:p>
            <a:pPr>
              <a:spcBef>
                <a:spcPct val="50000"/>
              </a:spcBef>
              <a:buFontTx/>
              <a:buChar char="•"/>
            </a:pPr>
            <a:endParaRPr lang="en-US" sz="2400" b="1" i="1" dirty="0">
              <a:solidFill>
                <a:schemeClr val="tx2"/>
              </a:solidFill>
              <a:latin typeface="Arial Narrow" pitchFamily="34" charset="0"/>
            </a:endParaRPr>
          </a:p>
          <a:p>
            <a:pPr>
              <a:spcBef>
                <a:spcPct val="50000"/>
              </a:spcBef>
            </a:pPr>
            <a:endParaRPr lang="en-US" sz="2000" i="1" dirty="0">
              <a:solidFill>
                <a:schemeClr val="accent2"/>
              </a:solidFill>
              <a:latin typeface="Arial Narrow" pitchFamily="34" charset="0"/>
            </a:endParaRPr>
          </a:p>
          <a:p>
            <a:pPr algn="ctr">
              <a:spcBef>
                <a:spcPct val="50000"/>
              </a:spcBef>
            </a:pPr>
            <a:endParaRPr lang="en-US" sz="2000" i="1" dirty="0">
              <a:solidFill>
                <a:schemeClr val="accent2"/>
              </a:solidFill>
              <a:latin typeface="Arial Narrow" pitchFamily="34" charset="0"/>
            </a:endParaRPr>
          </a:p>
          <a:p>
            <a:pPr algn="ctr">
              <a:spcBef>
                <a:spcPct val="50000"/>
              </a:spcBef>
            </a:pPr>
            <a:endParaRPr lang="en-US" sz="5400" i="1" dirty="0">
              <a:latin typeface="Algerian" pitchFamily="82" charset="0"/>
            </a:endParaRPr>
          </a:p>
        </p:txBody>
      </p:sp>
      <p:sp>
        <p:nvSpPr>
          <p:cNvPr id="17411" name="Rectangle 3"/>
          <p:cNvSpPr>
            <a:spLocks noChangeArrowheads="1"/>
          </p:cNvSpPr>
          <p:nvPr/>
        </p:nvSpPr>
        <p:spPr bwMode="auto">
          <a:xfrm>
            <a:off x="685800" y="709123"/>
            <a:ext cx="838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3600" b="1" i="1" dirty="0">
                <a:solidFill>
                  <a:schemeClr val="tx2"/>
                </a:solidFill>
                <a:latin typeface="+mj-lt"/>
              </a:rPr>
              <a:t>REQUIRED DISCLOSURES</a:t>
            </a:r>
          </a:p>
        </p:txBody>
      </p:sp>
      <p:pic>
        <p:nvPicPr>
          <p:cNvPr id="6" name="Picture 2" descr="School-First-logo-color">
            <a:extLst>
              <a:ext uri="{FF2B5EF4-FFF2-40B4-BE49-F238E27FC236}">
                <a16:creationId xmlns:a16="http://schemas.microsoft.com/office/drawing/2014/main" id="{81E664C9-3804-4804-B241-DD86BC4EF15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125612"/>
            <a:ext cx="1968528" cy="6541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9E49-8E3A-4B3F-A53C-C0E7B83DD1E4}"/>
              </a:ext>
            </a:extLst>
          </p:cNvPr>
          <p:cNvSpPr>
            <a:spLocks noGrp="1"/>
          </p:cNvSpPr>
          <p:nvPr>
            <p:ph type="title"/>
          </p:nvPr>
        </p:nvSpPr>
        <p:spPr>
          <a:xfrm>
            <a:off x="304800" y="533400"/>
            <a:ext cx="8534400" cy="1371600"/>
          </a:xfrm>
        </p:spPr>
        <p:txBody>
          <a:bodyPr>
            <a:normAutofit/>
          </a:bodyPr>
          <a:lstStyle/>
          <a:p>
            <a:r>
              <a:rPr lang="en-US" dirty="0"/>
              <a:t>Total Reimbursements</a:t>
            </a:r>
            <a:br>
              <a:rPr lang="en-US" dirty="0"/>
            </a:br>
            <a:r>
              <a:rPr lang="en-US" dirty="0"/>
              <a:t>2022-2023</a:t>
            </a:r>
          </a:p>
        </p:txBody>
      </p:sp>
      <p:sp>
        <p:nvSpPr>
          <p:cNvPr id="3" name="Content Placeholder 2">
            <a:extLst>
              <a:ext uri="{FF2B5EF4-FFF2-40B4-BE49-F238E27FC236}">
                <a16:creationId xmlns:a16="http://schemas.microsoft.com/office/drawing/2014/main" id="{D577473F-5EFE-4D01-86C1-83B4F4FB19FE}"/>
              </a:ext>
            </a:extLst>
          </p:cNvPr>
          <p:cNvSpPr>
            <a:spLocks noGrp="1"/>
          </p:cNvSpPr>
          <p:nvPr>
            <p:ph idx="1"/>
          </p:nvPr>
        </p:nvSpPr>
        <p:spPr>
          <a:xfrm>
            <a:off x="304800" y="1905000"/>
            <a:ext cx="7772400" cy="4373563"/>
          </a:xfrm>
        </p:spPr>
        <p:txBody>
          <a:bodyPr/>
          <a:lstStyle/>
          <a:p>
            <a:r>
              <a:rPr lang="en-US" dirty="0"/>
              <a:t>Superintendent and Board of Trustees</a:t>
            </a:r>
          </a:p>
        </p:txBody>
      </p:sp>
      <p:pic>
        <p:nvPicPr>
          <p:cNvPr id="4" name="Picture 3">
            <a:extLst>
              <a:ext uri="{FF2B5EF4-FFF2-40B4-BE49-F238E27FC236}">
                <a16:creationId xmlns:a16="http://schemas.microsoft.com/office/drawing/2014/main" id="{B91206DC-9995-47F6-82EA-473644F08B3C}"/>
              </a:ext>
            </a:extLst>
          </p:cNvPr>
          <p:cNvPicPr>
            <a:picLocks noChangeAspect="1"/>
          </p:cNvPicPr>
          <p:nvPr/>
        </p:nvPicPr>
        <p:blipFill>
          <a:blip r:embed="rId3"/>
          <a:stretch>
            <a:fillRect/>
          </a:stretch>
        </p:blipFill>
        <p:spPr>
          <a:xfrm>
            <a:off x="232330" y="2667000"/>
            <a:ext cx="8759270" cy="1981200"/>
          </a:xfrm>
          <a:prstGeom prst="rect">
            <a:avLst/>
          </a:prstGeom>
        </p:spPr>
      </p:pic>
      <p:pic>
        <p:nvPicPr>
          <p:cNvPr id="5" name="Picture 2" descr="School-First-logo-color">
            <a:extLst>
              <a:ext uri="{FF2B5EF4-FFF2-40B4-BE49-F238E27FC236}">
                <a16:creationId xmlns:a16="http://schemas.microsoft.com/office/drawing/2014/main" id="{419D9B13-1E57-4AA1-8AE7-A250842D21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125612"/>
            <a:ext cx="1968528" cy="65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181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BE5E1-CECB-43AF-BED1-5363697FFCCB}"/>
              </a:ext>
            </a:extLst>
          </p:cNvPr>
          <p:cNvSpPr>
            <a:spLocks noGrp="1"/>
          </p:cNvSpPr>
          <p:nvPr>
            <p:ph type="title"/>
          </p:nvPr>
        </p:nvSpPr>
        <p:spPr>
          <a:xfrm>
            <a:off x="342900" y="838199"/>
            <a:ext cx="8458200" cy="1112519"/>
          </a:xfrm>
        </p:spPr>
        <p:txBody>
          <a:bodyPr>
            <a:normAutofit fontScale="90000"/>
          </a:bodyPr>
          <a:lstStyle/>
          <a:p>
            <a:r>
              <a:rPr lang="en-US" dirty="0"/>
              <a:t>First rating Comparison To Area Districts</a:t>
            </a:r>
          </a:p>
        </p:txBody>
      </p:sp>
      <p:graphicFrame>
        <p:nvGraphicFramePr>
          <p:cNvPr id="4" name="Content Placeholder 3">
            <a:extLst>
              <a:ext uri="{FF2B5EF4-FFF2-40B4-BE49-F238E27FC236}">
                <a16:creationId xmlns:a16="http://schemas.microsoft.com/office/drawing/2014/main" id="{5F1DD88F-5564-4F71-B134-6DCF2468A4E6}"/>
              </a:ext>
            </a:extLst>
          </p:cNvPr>
          <p:cNvGraphicFramePr>
            <a:graphicFrameLocks noGrp="1"/>
          </p:cNvGraphicFramePr>
          <p:nvPr>
            <p:ph idx="1"/>
            <p:extLst>
              <p:ext uri="{D42A27DB-BD31-4B8C-83A1-F6EECF244321}">
                <p14:modId xmlns:p14="http://schemas.microsoft.com/office/powerpoint/2010/main" val="755422640"/>
              </p:ext>
            </p:extLst>
          </p:nvPr>
        </p:nvGraphicFramePr>
        <p:xfrm>
          <a:off x="342900" y="1950719"/>
          <a:ext cx="8458200" cy="4754563"/>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2" descr="School-First-logo-color">
            <a:extLst>
              <a:ext uri="{FF2B5EF4-FFF2-40B4-BE49-F238E27FC236}">
                <a16:creationId xmlns:a16="http://schemas.microsoft.com/office/drawing/2014/main" id="{A74C6451-3D92-4778-A94A-B84AEE1F449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125612"/>
            <a:ext cx="1968528" cy="65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042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AutoShape 6"/>
          <p:cNvSpPr>
            <a:spLocks noChangeAspect="1" noChangeArrowheads="1"/>
          </p:cNvSpPr>
          <p:nvPr/>
        </p:nvSpPr>
        <p:spPr bwMode="auto">
          <a:xfrm>
            <a:off x="-152400" y="2286000"/>
            <a:ext cx="8789988"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6" name="Picture 5">
            <a:extLst>
              <a:ext uri="{FF2B5EF4-FFF2-40B4-BE49-F238E27FC236}">
                <a16:creationId xmlns:a16="http://schemas.microsoft.com/office/drawing/2014/main" id="{7A89188D-A232-4A82-A50F-8230D9ADFDBC}"/>
              </a:ext>
            </a:extLst>
          </p:cNvPr>
          <p:cNvPicPr>
            <a:picLocks noChangeAspect="1"/>
          </p:cNvPicPr>
          <p:nvPr/>
        </p:nvPicPr>
        <p:blipFill>
          <a:blip r:embed="rId2"/>
          <a:stretch>
            <a:fillRect/>
          </a:stretch>
        </p:blipFill>
        <p:spPr>
          <a:xfrm>
            <a:off x="2057400" y="2590800"/>
            <a:ext cx="4706454" cy="3102477"/>
          </a:xfrm>
          <a:prstGeom prst="rect">
            <a:avLst/>
          </a:prstGeom>
        </p:spPr>
      </p:pic>
      <p:pic>
        <p:nvPicPr>
          <p:cNvPr id="5" name="Picture 2" descr="School-First-logo-color">
            <a:extLst>
              <a:ext uri="{FF2B5EF4-FFF2-40B4-BE49-F238E27FC236}">
                <a16:creationId xmlns:a16="http://schemas.microsoft.com/office/drawing/2014/main" id="{658D59EE-6A41-4D00-858C-576B4E4A41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364" y="722083"/>
            <a:ext cx="4706454" cy="1563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3923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14812</TotalTime>
  <Words>1151</Words>
  <Application>Microsoft Office PowerPoint</Application>
  <PresentationFormat>On-screen Show (4:3)</PresentationFormat>
  <Paragraphs>178</Paragraphs>
  <Slides>12</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굴림</vt:lpstr>
      <vt:lpstr>Algerian</vt:lpstr>
      <vt:lpstr>Arial</vt:lpstr>
      <vt:lpstr>Arial Black</vt:lpstr>
      <vt:lpstr>Arial Narrow</vt:lpstr>
      <vt:lpstr>Baskerville Old Face</vt:lpstr>
      <vt:lpstr>Calibri</vt:lpstr>
      <vt:lpstr>Times New Roman</vt:lpstr>
      <vt:lpstr>Essential</vt:lpstr>
      <vt:lpstr>School FIRST rating</vt:lpstr>
      <vt:lpstr>PowerPoint Presentation</vt:lpstr>
      <vt:lpstr>District Ratings</vt:lpstr>
      <vt:lpstr> Critical Indicators</vt:lpstr>
      <vt:lpstr>   SOLVENCY Indicators</vt:lpstr>
      <vt:lpstr>SOLVENCY Indicators Cont.</vt:lpstr>
      <vt:lpstr>   competence Indicators</vt:lpstr>
      <vt:lpstr>   Total Rating</vt:lpstr>
      <vt:lpstr>PowerPoint Presentation</vt:lpstr>
      <vt:lpstr>Total Reimbursements 2022-2023</vt:lpstr>
      <vt:lpstr>First rating Comparison To Area Districts</vt:lpstr>
      <vt:lpstr>PowerPoint Presentation</vt:lpstr>
    </vt:vector>
  </TitlesOfParts>
  <Company>ECISD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Business Office</dc:creator>
  <cp:lastModifiedBy>Stastny, Karla D.</cp:lastModifiedBy>
  <cp:revision>376</cp:revision>
  <cp:lastPrinted>2021-10-06T20:44:56Z</cp:lastPrinted>
  <dcterms:created xsi:type="dcterms:W3CDTF">2003-10-15T14:58:51Z</dcterms:created>
  <dcterms:modified xsi:type="dcterms:W3CDTF">2024-10-31T20:23:54Z</dcterms:modified>
</cp:coreProperties>
</file>