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handoutMasterIdLst>
    <p:handoutMasterId r:id="rId28"/>
  </p:handoutMasterIdLst>
  <p:sldIdLst>
    <p:sldId id="256" r:id="rId5"/>
    <p:sldId id="257" r:id="rId6"/>
    <p:sldId id="259" r:id="rId7"/>
    <p:sldId id="279" r:id="rId8"/>
    <p:sldId id="258" r:id="rId9"/>
    <p:sldId id="260" r:id="rId10"/>
    <p:sldId id="261" r:id="rId11"/>
    <p:sldId id="262" r:id="rId12"/>
    <p:sldId id="263" r:id="rId13"/>
    <p:sldId id="266" r:id="rId14"/>
    <p:sldId id="267" r:id="rId15"/>
    <p:sldId id="268" r:id="rId16"/>
    <p:sldId id="264" r:id="rId17"/>
    <p:sldId id="277" r:id="rId18"/>
    <p:sldId id="271" r:id="rId19"/>
    <p:sldId id="272" r:id="rId20"/>
    <p:sldId id="278" r:id="rId21"/>
    <p:sldId id="269" r:id="rId22"/>
    <p:sldId id="270" r:id="rId23"/>
    <p:sldId id="273" r:id="rId24"/>
    <p:sldId id="274" r:id="rId25"/>
    <p:sldId id="275" r:id="rId26"/>
    <p:sldId id="276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raham, Cynthia" initials="GC" lastIdx="9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3BCD4C4-B000-E7E0-0330-38B3F739847D}" v="32" dt="2025-03-03T18:29:38.38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81"/>
    <p:restoredTop sz="94629"/>
  </p:normalViewPr>
  <p:slideViewPr>
    <p:cSldViewPr snapToGrid="0" snapToObjects="1">
      <p:cViewPr varScale="1">
        <p:scale>
          <a:sx n="112" d="100"/>
          <a:sy n="112" d="100"/>
        </p:scale>
        <p:origin x="38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83" d="100"/>
          <a:sy n="83" d="100"/>
        </p:scale>
        <p:origin x="2784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CBCD0C0-3A96-5A4D-BDE9-C20903BE62F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FBBD8D-6699-A648-B6B0-6DECB942172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537836-0F13-2C46-BC14-02CC25E814B7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B47450-D19C-4740-90AB-731ED9DE5CA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BEEF76-8568-B946-B26E-2C46D1D3AD1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99673D-52D0-A34E-A8E7-7AF7AB839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9453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C5EBE971-A1C2-DE45-A8B2-662F94762F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677" y="2390104"/>
            <a:ext cx="6512169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92D05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 or presenter name/title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A948D70D-FE62-7347-9946-60EA7E3235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1677" y="505803"/>
            <a:ext cx="7127630" cy="1325563"/>
          </a:xfrm>
        </p:spPr>
        <p:txBody>
          <a:bodyPr/>
          <a:lstStyle>
            <a:lvl1pPr algn="l">
              <a:defRPr>
                <a:solidFill>
                  <a:srgbClr val="000099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D1D5453-6583-6B46-ABCA-0191D593E91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1677" y="5896952"/>
            <a:ext cx="5205412" cy="69215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add Division/Office name or logo</a:t>
            </a:r>
          </a:p>
        </p:txBody>
      </p:sp>
    </p:spTree>
    <p:extLst>
      <p:ext uri="{BB962C8B-B14F-4D97-AF65-F5344CB8AC3E}">
        <p14:creationId xmlns:p14="http://schemas.microsoft.com/office/powerpoint/2010/main" val="10336672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537D4-3E79-C34F-BA98-93F9EA9323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05866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FC39FB-54CE-2644-8A1B-9EABB23DE2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00099"/>
                </a:solidFill>
              </a:defRPr>
            </a:lvl1pPr>
            <a:lvl2pPr>
              <a:defRPr>
                <a:solidFill>
                  <a:srgbClr val="000099"/>
                </a:solidFill>
              </a:defRPr>
            </a:lvl2pPr>
            <a:lvl3pPr>
              <a:defRPr>
                <a:solidFill>
                  <a:srgbClr val="000099"/>
                </a:solidFill>
              </a:defRPr>
            </a:lvl3pPr>
            <a:lvl4pPr>
              <a:defRPr>
                <a:solidFill>
                  <a:srgbClr val="000099"/>
                </a:solidFill>
              </a:defRPr>
            </a:lvl4pPr>
            <a:lvl5pPr>
              <a:defRPr>
                <a:solidFill>
                  <a:srgbClr val="000099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06696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B705527-46CC-2842-8945-3F98F2F661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DD2076A-08DB-A245-A321-CA069CB67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554" y="250031"/>
            <a:ext cx="9267092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7C8BD4-3E7F-714D-8959-EE178FAAA8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000099"/>
                </a:solidFill>
              </a:defRPr>
            </a:lvl1pPr>
            <a:lvl2pPr>
              <a:defRPr>
                <a:solidFill>
                  <a:srgbClr val="000099"/>
                </a:solidFill>
              </a:defRPr>
            </a:lvl2pPr>
            <a:lvl3pPr>
              <a:defRPr>
                <a:solidFill>
                  <a:srgbClr val="000099"/>
                </a:solidFill>
              </a:defRPr>
            </a:lvl3pPr>
            <a:lvl4pPr>
              <a:defRPr>
                <a:solidFill>
                  <a:srgbClr val="000099"/>
                </a:solidFill>
              </a:defRPr>
            </a:lvl4pPr>
            <a:lvl5pPr>
              <a:defRPr>
                <a:solidFill>
                  <a:srgbClr val="000099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FEEF2C-3F48-6747-81D6-BCFA209ABF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000099"/>
                </a:solidFill>
              </a:defRPr>
            </a:lvl1pPr>
            <a:lvl2pPr>
              <a:defRPr>
                <a:solidFill>
                  <a:srgbClr val="000099"/>
                </a:solidFill>
              </a:defRPr>
            </a:lvl2pPr>
            <a:lvl3pPr>
              <a:defRPr>
                <a:solidFill>
                  <a:srgbClr val="000099"/>
                </a:solidFill>
              </a:defRPr>
            </a:lvl3pPr>
            <a:lvl4pPr>
              <a:defRPr>
                <a:solidFill>
                  <a:srgbClr val="000099"/>
                </a:solidFill>
              </a:defRPr>
            </a:lvl4pPr>
            <a:lvl5pPr>
              <a:defRPr>
                <a:solidFill>
                  <a:srgbClr val="000099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62176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7C85C67-1166-0348-844A-28953E8DAAC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8340DD6-8E08-B64A-AB24-B08787B51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8737966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84F47F-EBAA-434E-B69C-0A9B1067F7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009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6D35D4-BEE3-3E4E-B000-803F8838DD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solidFill>
                  <a:srgbClr val="000099"/>
                </a:solidFill>
              </a:defRPr>
            </a:lvl1pPr>
            <a:lvl2pPr>
              <a:defRPr>
                <a:solidFill>
                  <a:srgbClr val="000099"/>
                </a:solidFill>
              </a:defRPr>
            </a:lvl2pPr>
            <a:lvl3pPr>
              <a:defRPr>
                <a:solidFill>
                  <a:srgbClr val="000099"/>
                </a:solidFill>
              </a:defRPr>
            </a:lvl3pPr>
            <a:lvl4pPr>
              <a:defRPr>
                <a:solidFill>
                  <a:srgbClr val="000099"/>
                </a:solidFill>
              </a:defRPr>
            </a:lvl4pPr>
            <a:lvl5pPr>
              <a:defRPr>
                <a:solidFill>
                  <a:srgbClr val="000099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5FD18B-31B4-D84E-B70A-8FB91F8324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009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CE9F9F-CC5B-6549-9D76-590C7CDC78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solidFill>
                  <a:srgbClr val="000099"/>
                </a:solidFill>
              </a:defRPr>
            </a:lvl1pPr>
            <a:lvl2pPr>
              <a:defRPr>
                <a:solidFill>
                  <a:srgbClr val="000099"/>
                </a:solidFill>
              </a:defRPr>
            </a:lvl2pPr>
            <a:lvl3pPr>
              <a:defRPr>
                <a:solidFill>
                  <a:srgbClr val="000099"/>
                </a:solidFill>
              </a:defRPr>
            </a:lvl3pPr>
            <a:lvl4pPr>
              <a:defRPr>
                <a:solidFill>
                  <a:srgbClr val="000099"/>
                </a:solidFill>
              </a:defRPr>
            </a:lvl4pPr>
            <a:lvl5pPr>
              <a:defRPr>
                <a:solidFill>
                  <a:srgbClr val="000099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95849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2645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27827A9-9119-C94C-A063-75DBE578F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30F52A-715E-A44C-AA7F-93CD579CD4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7F56A3-FAF1-4143-94F3-609C7BF520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6B19D8-7A0B-F748-B1CF-4CDB366227E1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DFE4D5-A8A1-5F41-8ADA-84083B2A09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A70B9F-34DD-3D48-9CE0-3290EE036F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465CCB-7518-BA49-B9E2-272856ADDB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725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mailto:maria.melendez@vide.vi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CF0255FD-C5DA-B14C-B766-55423E0926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335524"/>
            <a:ext cx="6905002" cy="1655762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>
                <a:solidFill>
                  <a:srgbClr val="0070C0"/>
                </a:solidFill>
                <a:cs typeface="Arial" panose="020B0604020202020204" pitchFamily="34" charset="0"/>
              </a:rPr>
              <a:t>Stronger Connections Grant Program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14BC272-821C-444F-BE54-65B69AE43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677" y="924903"/>
            <a:ext cx="7127630" cy="1325563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Bipartisan Safer Communities Act (BSCA) 2022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3307B9-2E51-E14C-BC25-E19E54EB5B4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21677" y="5983644"/>
            <a:ext cx="5205412" cy="1247981"/>
          </a:xfrm>
        </p:spPr>
        <p:txBody>
          <a:bodyPr>
            <a:norm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January 10, 2023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324740" y="3786077"/>
            <a:ext cx="6427449" cy="1201385"/>
            <a:chOff x="0" y="3786080"/>
            <a:chExt cx="6427449" cy="1201385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3786083"/>
              <a:ext cx="1927103" cy="1201382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47977" y="3786080"/>
              <a:ext cx="2279472" cy="1201382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27103" y="3786081"/>
              <a:ext cx="2285170" cy="12013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56237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9B317-1ADD-7C45-95A2-BCE2D688AE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+mn-lt"/>
                <a:cs typeface="Arial" panose="020B0604020202020204" pitchFamily="34" charset="0"/>
              </a:rPr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96E249-05F0-E94D-B5FA-52275B9D51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94004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cs typeface="Arial" panose="020B0604020202020204" pitchFamily="34" charset="0"/>
              </a:rPr>
              <a:t>Welcome</a:t>
            </a:r>
          </a:p>
          <a:p>
            <a:r>
              <a:rPr lang="en-US" dirty="0">
                <a:cs typeface="Arial" panose="020B0604020202020204" pitchFamily="34" charset="0"/>
              </a:rPr>
              <a:t>Overview</a:t>
            </a:r>
          </a:p>
          <a:p>
            <a:r>
              <a:rPr lang="en-US" dirty="0">
                <a:cs typeface="Arial" panose="020B0604020202020204" pitchFamily="34" charset="0"/>
              </a:rPr>
              <a:t>Allocations</a:t>
            </a:r>
          </a:p>
          <a:p>
            <a:r>
              <a:rPr lang="en-US" dirty="0">
                <a:cs typeface="Arial" panose="020B0604020202020204" pitchFamily="34" charset="0"/>
              </a:rPr>
              <a:t>Implementation Plan Templates</a:t>
            </a:r>
          </a:p>
          <a:p>
            <a:pPr lvl="1"/>
            <a:r>
              <a:rPr lang="en-US" dirty="0">
                <a:cs typeface="Arial" panose="020B0604020202020204" pitchFamily="34" charset="0"/>
              </a:rPr>
              <a:t>Project Narrative</a:t>
            </a:r>
          </a:p>
          <a:p>
            <a:pPr lvl="1"/>
            <a:r>
              <a:rPr lang="en-US" dirty="0">
                <a:cs typeface="Arial" panose="020B0604020202020204" pitchFamily="34" charset="0"/>
              </a:rPr>
              <a:t>Budget Narrative</a:t>
            </a:r>
          </a:p>
          <a:p>
            <a:r>
              <a:rPr lang="en-US" dirty="0">
                <a:cs typeface="Arial" panose="020B0604020202020204" pitchFamily="34" charset="0"/>
              </a:rPr>
              <a:t>Timeline</a:t>
            </a:r>
          </a:p>
          <a:p>
            <a:r>
              <a:rPr lang="en-US" dirty="0">
                <a:cs typeface="Arial" panose="020B0604020202020204" pitchFamily="34" charset="0"/>
              </a:rPr>
              <a:t>Consultation with Non-Public Schools</a:t>
            </a:r>
          </a:p>
          <a:p>
            <a:r>
              <a:rPr lang="en-US" dirty="0">
                <a:cs typeface="Arial" panose="020B0604020202020204" pitchFamily="34" charset="0"/>
              </a:rPr>
              <a:t>Closing &amp; Next Steps</a:t>
            </a:r>
          </a:p>
          <a:p>
            <a:r>
              <a:rPr lang="en-US" dirty="0">
                <a:cs typeface="Arial" panose="020B0604020202020204" pitchFamily="34" charset="0"/>
              </a:rPr>
              <a:t>Questions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4262" y="2752050"/>
            <a:ext cx="3593885" cy="2435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3107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9B317-1ADD-7C45-95A2-BCE2D688AE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Grant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96E249-05F0-E94D-B5FA-52275B9D51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646" y="1620526"/>
            <a:ext cx="10515600" cy="49170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On September 15, 2022, the Virgin Islands Department of Education (VIDE) was awarded </a:t>
            </a:r>
            <a:r>
              <a:rPr lang="en-US" b="1" dirty="0"/>
              <a:t>$809,852.00 </a:t>
            </a:r>
            <a:r>
              <a:rPr lang="en-US" dirty="0"/>
              <a:t>in Federal K-12 funding from the U.S. Department of Education under the Bipartisan Safer Communities Act (BSCA) Stronger Connections grant program.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dirty="0"/>
              <a:t>Grant funding is part of Title IV, Part A of the Elementary and Secondary Education Act of 1965 (ESEA) for state educational agencies (SEAs) to provide students with safer and healthier learning environments.</a:t>
            </a:r>
          </a:p>
          <a:p>
            <a:pPr marL="0" indent="0">
              <a:buNone/>
            </a:pP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9304665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9B317-1ADD-7C45-95A2-BCE2D688AE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Grant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96E249-05F0-E94D-B5FA-52275B9D51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29071"/>
            <a:ext cx="10515600" cy="491700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3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kern="0" dirty="0"/>
              <a:t>Hawaii, Puerto Rico, and the Outlying Areas (American Samoa, Commonwealth of the Northern Mariana Islands, Guam, and the Virgin Islands) are </a:t>
            </a:r>
            <a:r>
              <a:rPr lang="en-US" u="sng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required </a:t>
            </a:r>
            <a:r>
              <a:rPr lang="en-US" kern="0" dirty="0"/>
              <a:t>to award Stronger Connections funds </a:t>
            </a:r>
            <a:r>
              <a:rPr lang="en-US" u="sng" kern="0" dirty="0"/>
              <a:t>competitively</a:t>
            </a:r>
            <a:r>
              <a:rPr lang="en-US" kern="0" dirty="0"/>
              <a:t> nor are they required to </a:t>
            </a:r>
            <a:r>
              <a:rPr lang="en-US" u="sng" kern="0" dirty="0"/>
              <a:t>define high-need LEA</a:t>
            </a:r>
            <a:r>
              <a:rPr lang="en-US" kern="0" dirty="0"/>
              <a:t>. </a:t>
            </a:r>
            <a:endParaRPr lang="en-US" b="1" kern="0" dirty="0"/>
          </a:p>
        </p:txBody>
      </p:sp>
    </p:spTree>
    <p:extLst>
      <p:ext uri="{BB962C8B-B14F-4D97-AF65-F5344CB8AC3E}">
        <p14:creationId xmlns:p14="http://schemas.microsoft.com/office/powerpoint/2010/main" val="13259582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9B317-1ADD-7C45-95A2-BCE2D688A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640" y="0"/>
            <a:ext cx="11234159" cy="1105866"/>
          </a:xfrm>
        </p:spPr>
        <p:txBody>
          <a:bodyPr/>
          <a:lstStyle/>
          <a:p>
            <a:r>
              <a:rPr lang="en-US" b="1" dirty="0">
                <a:latin typeface="+mn-lt"/>
                <a:cs typeface="Arial" panose="020B0604020202020204" pitchFamily="34" charset="0"/>
              </a:rPr>
              <a:t>Grant Award Notification Assurances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96E249-05F0-E94D-B5FA-52275B9D51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29072"/>
            <a:ext cx="10515600" cy="4694816"/>
          </a:xfrm>
        </p:spPr>
        <p:txBody>
          <a:bodyPr>
            <a:normAutofit/>
          </a:bodyPr>
          <a:lstStyle/>
          <a:p>
            <a:r>
              <a:rPr lang="en-US" dirty="0"/>
              <a:t>By drawing down funds awarded under this Grant Award Notification, the State Education Agency (SEA) assures the following: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dirty="0"/>
              <a:t>The SEA will reserve </a:t>
            </a:r>
            <a:r>
              <a:rPr lang="en-US" sz="2800" b="1" dirty="0"/>
              <a:t>no more than 1% </a:t>
            </a:r>
            <a:r>
              <a:rPr lang="en-US" sz="2800" dirty="0"/>
              <a:t>of its SCG allocation for </a:t>
            </a:r>
            <a:r>
              <a:rPr lang="en-US" sz="2800" b="1" dirty="0"/>
              <a:t>administration</a:t>
            </a:r>
            <a:r>
              <a:rPr lang="en-US" sz="2800" dirty="0"/>
              <a:t> and may use any remaining reserved funds for State-level activities to support safe and healthy students under section 4108 of the ESEA, including providing </a:t>
            </a:r>
            <a:r>
              <a:rPr lang="en-US" sz="2800" b="1" dirty="0"/>
              <a:t>technical assistance and other supports to LEAs</a:t>
            </a:r>
            <a:r>
              <a:rPr lang="en-US" sz="2800" dirty="0"/>
              <a:t>.</a:t>
            </a:r>
          </a:p>
          <a:p>
            <a:pPr marL="457200" lvl="1" indent="0">
              <a:buNone/>
            </a:pPr>
            <a:endParaRPr lang="en-US" sz="1400" dirty="0"/>
          </a:p>
          <a:p>
            <a:pPr marL="914400" lvl="1" indent="-457200">
              <a:buFont typeface="+mj-lt"/>
              <a:buAutoNum type="arabicPeriod" startAt="2"/>
            </a:pPr>
            <a:r>
              <a:rPr lang="en-US" sz="2800" dirty="0"/>
              <a:t>All remaining SCG funds will be used for </a:t>
            </a:r>
            <a:r>
              <a:rPr lang="en-US" sz="2800" b="1" dirty="0"/>
              <a:t>activities allowable under section 4108</a:t>
            </a:r>
            <a:r>
              <a:rPr lang="en-US" sz="2800" dirty="0"/>
              <a:t> of the Elementary and Secondary Education Act of 1965 (ESEA)</a:t>
            </a:r>
          </a:p>
        </p:txBody>
      </p:sp>
    </p:spTree>
    <p:extLst>
      <p:ext uri="{BB962C8B-B14F-4D97-AF65-F5344CB8AC3E}">
        <p14:creationId xmlns:p14="http://schemas.microsoft.com/office/powerpoint/2010/main" val="4107512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9B317-1ADD-7C45-95A2-BCE2D688A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640" y="0"/>
            <a:ext cx="11234159" cy="1105866"/>
          </a:xfrm>
        </p:spPr>
        <p:txBody>
          <a:bodyPr/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Grant Award Notification Assurances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96E249-05F0-E94D-B5FA-52275B9D51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29071"/>
            <a:ext cx="10515600" cy="4797365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3"/>
            </a:pPr>
            <a:r>
              <a:rPr lang="en-US" dirty="0"/>
              <a:t>SHSG funds </a:t>
            </a:r>
            <a:r>
              <a:rPr lang="en-US" b="1" dirty="0"/>
              <a:t>will not </a:t>
            </a:r>
            <a:r>
              <a:rPr lang="en-US" dirty="0"/>
              <a:t>be used for the </a:t>
            </a:r>
            <a:r>
              <a:rPr lang="en-US" b="1" dirty="0"/>
              <a:t>provision</a:t>
            </a:r>
            <a:r>
              <a:rPr lang="en-US" dirty="0"/>
              <a:t> to any person of a </a:t>
            </a:r>
            <a:r>
              <a:rPr lang="en-US" b="1" dirty="0"/>
              <a:t>dangerous weapon </a:t>
            </a:r>
            <a:r>
              <a:rPr lang="en-US" dirty="0"/>
              <a:t>or </a:t>
            </a:r>
            <a:r>
              <a:rPr lang="en-US" b="1" dirty="0"/>
              <a:t>training</a:t>
            </a:r>
            <a:r>
              <a:rPr lang="en-US" dirty="0"/>
              <a:t> in the </a:t>
            </a:r>
            <a:r>
              <a:rPr lang="en-US" b="1" dirty="0"/>
              <a:t>use of a dangerous weapon </a:t>
            </a:r>
            <a:r>
              <a:rPr lang="en-US" dirty="0"/>
              <a:t>as prohibited under Section 13401 of the Bipartisan Safer Communities Act, which amends section 8526 of the ESEA.</a:t>
            </a:r>
          </a:p>
          <a:p>
            <a:pPr marL="0" indent="0">
              <a:buNone/>
            </a:pPr>
            <a:endParaRPr lang="en-US" sz="900" dirty="0"/>
          </a:p>
          <a:p>
            <a:pPr marL="514350" indent="-514350">
              <a:buFont typeface="+mj-lt"/>
              <a:buAutoNum type="arabicPeriod" startAt="4"/>
            </a:pPr>
            <a:r>
              <a:rPr lang="en-US" dirty="0"/>
              <a:t>Equitable services will be provided with SCG funds to students and teachers in non-public schools as required under section 8501 of the ESEA.</a:t>
            </a:r>
          </a:p>
          <a:p>
            <a:pPr lvl="1"/>
            <a:r>
              <a:rPr lang="en-US" sz="2800" dirty="0"/>
              <a:t>The SEA will ensure that a </a:t>
            </a:r>
            <a:r>
              <a:rPr lang="en-US" sz="2800" b="1" u="sng" dirty="0"/>
              <a:t>public agency maintains control of funds </a:t>
            </a:r>
            <a:r>
              <a:rPr lang="en-US" sz="2800" dirty="0"/>
              <a:t>for the services and assistance provided to a non-public school with SCG funds.</a:t>
            </a:r>
          </a:p>
          <a:p>
            <a:pPr marL="457200" lvl="1" indent="0">
              <a:buNone/>
            </a:pPr>
            <a:endParaRPr lang="en-US" sz="600" dirty="0"/>
          </a:p>
        </p:txBody>
      </p:sp>
    </p:spTree>
    <p:extLst>
      <p:ext uri="{BB962C8B-B14F-4D97-AF65-F5344CB8AC3E}">
        <p14:creationId xmlns:p14="http://schemas.microsoft.com/office/powerpoint/2010/main" val="11274783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9B317-1ADD-7C45-95A2-BCE2D688A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640" y="0"/>
            <a:ext cx="11234159" cy="1105866"/>
          </a:xfrm>
        </p:spPr>
        <p:txBody>
          <a:bodyPr/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Grant Award Notification Assurances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96E249-05F0-E94D-B5FA-52275B9D51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29071"/>
            <a:ext cx="10515600" cy="4797365"/>
          </a:xfrm>
        </p:spPr>
        <p:txBody>
          <a:bodyPr>
            <a:normAutofit/>
          </a:bodyPr>
          <a:lstStyle/>
          <a:p>
            <a:pPr lvl="1"/>
            <a:r>
              <a:rPr lang="en-US" sz="2800" dirty="0"/>
              <a:t>The SEA will ensure that a </a:t>
            </a:r>
            <a:r>
              <a:rPr lang="en-US" sz="2800" b="1" u="sng" dirty="0"/>
              <a:t>public agency has title to materials, equipment, and property purchased</a:t>
            </a:r>
            <a:r>
              <a:rPr lang="en-US" sz="2800" dirty="0"/>
              <a:t> with SCG funds.</a:t>
            </a:r>
          </a:p>
          <a:p>
            <a:pPr marL="457200" lvl="1" indent="0">
              <a:buNone/>
            </a:pPr>
            <a:endParaRPr lang="en-US" sz="1200" dirty="0"/>
          </a:p>
          <a:p>
            <a:pPr lvl="1"/>
            <a:r>
              <a:rPr lang="en-US" sz="2800" dirty="0"/>
              <a:t>The SEA will ensure that </a:t>
            </a:r>
            <a:r>
              <a:rPr lang="en-US" sz="2800" b="1" dirty="0"/>
              <a:t>services to a non-public school </a:t>
            </a:r>
            <a:r>
              <a:rPr lang="en-US" sz="2800" dirty="0"/>
              <a:t>with SCG funds are provided by a </a:t>
            </a:r>
            <a:r>
              <a:rPr lang="en-US" sz="2800" b="1" dirty="0"/>
              <a:t>public agency directly</a:t>
            </a:r>
            <a:r>
              <a:rPr lang="en-US" sz="2800" dirty="0"/>
              <a:t>, or </a:t>
            </a:r>
            <a:r>
              <a:rPr lang="en-US" sz="2800" b="1" dirty="0"/>
              <a:t>through a contract </a:t>
            </a:r>
            <a:r>
              <a:rPr lang="en-US" sz="2800" dirty="0"/>
              <a:t>with, another public or private entity. </a:t>
            </a:r>
          </a:p>
          <a:p>
            <a:pPr marL="457200" lvl="1" indent="0">
              <a:buNone/>
            </a:pPr>
            <a:endParaRPr lang="en-US" sz="1000" dirty="0"/>
          </a:p>
          <a:p>
            <a:pPr lvl="1"/>
            <a:r>
              <a:rPr lang="en-US" sz="2800" dirty="0"/>
              <a:t>The SEA will ensure that equitable services provided with SCG funds are </a:t>
            </a:r>
            <a:r>
              <a:rPr lang="en-US" sz="2800" b="1" dirty="0"/>
              <a:t>secular, neutral, and nonideological</a:t>
            </a:r>
            <a:r>
              <a:rPr lang="en-US" sz="2800" dirty="0"/>
              <a:t>. </a:t>
            </a:r>
          </a:p>
          <a:p>
            <a:pPr marL="457200" lvl="1" indent="0">
              <a:buNone/>
            </a:pPr>
            <a:endParaRPr lang="en-US" sz="1200" dirty="0"/>
          </a:p>
          <a:p>
            <a:pPr marL="514350" indent="-514350">
              <a:buFont typeface="+mj-lt"/>
              <a:buAutoNum type="arabicPeriod" startAt="5"/>
            </a:pPr>
            <a:r>
              <a:rPr lang="en-US" dirty="0"/>
              <a:t>SCG funds will be expended consistent with the </a:t>
            </a:r>
            <a:r>
              <a:rPr lang="en-US" b="1" dirty="0"/>
              <a:t>supplement not supplant </a:t>
            </a:r>
            <a:r>
              <a:rPr lang="en-US" dirty="0"/>
              <a:t>requirements in section 4110 of the ESEA. </a:t>
            </a:r>
          </a:p>
          <a:p>
            <a:pPr marL="0" indent="0">
              <a:buNone/>
            </a:pPr>
            <a:endParaRPr lang="en-US" sz="900" dirty="0"/>
          </a:p>
          <a:p>
            <a:pPr marL="514350" indent="-514350">
              <a:buFont typeface="+mj-lt"/>
              <a:buAutoNum type="arabicPeriod" startAt="5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13897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9B317-1ADD-7C45-95A2-BCE2D688A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640" y="0"/>
            <a:ext cx="11234159" cy="1105866"/>
          </a:xfrm>
        </p:spPr>
        <p:txBody>
          <a:bodyPr/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Grant Award Notification Assurances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96E249-05F0-E94D-B5FA-52275B9D51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77170"/>
            <a:ext cx="10515600" cy="4797365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6"/>
            </a:pPr>
            <a:r>
              <a:rPr lang="en-US" dirty="0"/>
              <a:t>SCG funds will be </a:t>
            </a:r>
            <a:r>
              <a:rPr lang="en-US" b="1" dirty="0"/>
              <a:t>tracked separately </a:t>
            </a:r>
            <a:r>
              <a:rPr lang="en-US" dirty="0"/>
              <a:t>from the regular allocation under Title IV, Part A of the ESEA. </a:t>
            </a:r>
          </a:p>
          <a:p>
            <a:pPr marL="0" indent="0">
              <a:buNone/>
            </a:pPr>
            <a:endParaRPr lang="en-US" sz="1100" dirty="0"/>
          </a:p>
          <a:p>
            <a:pPr marL="514350" indent="-514350">
              <a:buFont typeface="+mj-lt"/>
              <a:buAutoNum type="arabicPeriod" startAt="7"/>
            </a:pPr>
            <a:r>
              <a:rPr lang="en-US" dirty="0"/>
              <a:t>The SEA will submit to the Department, </a:t>
            </a:r>
            <a:r>
              <a:rPr lang="en-US" b="1" dirty="0">
                <a:solidFill>
                  <a:srgbClr val="C00000"/>
                </a:solidFill>
              </a:rPr>
              <a:t>no later than 90 days after </a:t>
            </a:r>
            <a:r>
              <a:rPr lang="en-US" dirty="0"/>
              <a:t>the SEA receives its award, an update on </a:t>
            </a:r>
            <a:r>
              <a:rPr lang="en-US" b="1" dirty="0"/>
              <a:t>implementation</a:t>
            </a:r>
            <a:r>
              <a:rPr lang="en-US" dirty="0"/>
              <a:t> of the SCG program, containing such information as the Department may require. </a:t>
            </a:r>
            <a:r>
              <a:rPr lang="en-US" b="1" dirty="0">
                <a:solidFill>
                  <a:srgbClr val="C00000"/>
                </a:solidFill>
              </a:rPr>
              <a:t>(Updated deadline January 31, 2023)</a:t>
            </a:r>
          </a:p>
          <a:p>
            <a:pPr marL="0" indent="0">
              <a:buNone/>
            </a:pPr>
            <a:endParaRPr lang="en-US" sz="1100" b="1" dirty="0">
              <a:solidFill>
                <a:srgbClr val="C00000"/>
              </a:solidFill>
            </a:endParaRPr>
          </a:p>
          <a:p>
            <a:pPr marL="514350" indent="-514350">
              <a:buFont typeface="+mj-lt"/>
              <a:buAutoNum type="arabicPeriod" startAt="8"/>
            </a:pPr>
            <a:r>
              <a:rPr lang="en-US" dirty="0"/>
              <a:t>The SEA will submit such other information to the Department as the Secretary may later require, such as:</a:t>
            </a:r>
          </a:p>
          <a:p>
            <a:pPr marL="0" indent="0">
              <a:buNone/>
            </a:pPr>
            <a:endParaRPr lang="en-US" sz="100" dirty="0"/>
          </a:p>
          <a:p>
            <a:pPr lvl="1"/>
            <a:r>
              <a:rPr lang="en-US" sz="2800" dirty="0"/>
              <a:t>How SCG funds are </a:t>
            </a:r>
            <a:r>
              <a:rPr lang="en-US" sz="2800" b="1" dirty="0"/>
              <a:t>being used</a:t>
            </a:r>
            <a:r>
              <a:rPr lang="en-US" sz="2800" dirty="0"/>
              <a:t>.</a:t>
            </a:r>
          </a:p>
          <a:p>
            <a:pPr marL="457200" lvl="1" indent="0">
              <a:buNone/>
            </a:pP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0899749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9B317-1ADD-7C45-95A2-BCE2D688A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640" y="0"/>
            <a:ext cx="11234159" cy="1105866"/>
          </a:xfrm>
        </p:spPr>
        <p:txBody>
          <a:bodyPr/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Grant Award Notification Assurances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96E249-05F0-E94D-B5FA-52275B9D51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88265"/>
            <a:ext cx="10305516" cy="4797365"/>
          </a:xfrm>
        </p:spPr>
        <p:txBody>
          <a:bodyPr>
            <a:normAutofit/>
          </a:bodyPr>
          <a:lstStyle/>
          <a:p>
            <a:pPr marL="914400" lvl="2" indent="-457200">
              <a:spcBef>
                <a:spcPts val="1000"/>
              </a:spcBef>
            </a:pPr>
            <a:r>
              <a:rPr lang="en-US" sz="2800" dirty="0"/>
              <a:t>Whether the </a:t>
            </a:r>
            <a:r>
              <a:rPr lang="en-US" sz="2800" b="1" dirty="0"/>
              <a:t>SEA will evaluate the effectiveness </a:t>
            </a:r>
            <a:r>
              <a:rPr lang="en-US" sz="2800" dirty="0"/>
              <a:t>of the SCG program, and if so, how it will do so.</a:t>
            </a:r>
          </a:p>
          <a:p>
            <a:pPr marL="0" lvl="1" indent="0">
              <a:spcBef>
                <a:spcPts val="1000"/>
              </a:spcBef>
              <a:buNone/>
            </a:pPr>
            <a:endParaRPr lang="en-US" sz="1000" b="1" dirty="0"/>
          </a:p>
          <a:p>
            <a:pPr marL="514350" indent="-514350">
              <a:buFont typeface="+mj-lt"/>
              <a:buAutoNum type="arabicPeriod" startAt="9"/>
            </a:pPr>
            <a:r>
              <a:rPr lang="en-US" dirty="0"/>
              <a:t>The SEA will participate, as requested, in any Department </a:t>
            </a:r>
            <a:r>
              <a:rPr lang="en-US" b="1" dirty="0"/>
              <a:t>evaluation</a:t>
            </a:r>
            <a:r>
              <a:rPr lang="en-US" dirty="0"/>
              <a:t> of the SCG program and will cooperate with </a:t>
            </a:r>
            <a:r>
              <a:rPr lang="en-US" b="1" dirty="0"/>
              <a:t>any audit or examination of records </a:t>
            </a:r>
            <a:r>
              <a:rPr lang="en-US" dirty="0"/>
              <a:t>with respect to such funds.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11191510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9B317-1ADD-7C45-95A2-BCE2D688AE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Grant Purpose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96E249-05F0-E94D-B5FA-52275B9D51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29071"/>
            <a:ext cx="10515600" cy="49170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The Stronger Connections Grant Program aims to provide funding for LEAs to </a:t>
            </a:r>
            <a:r>
              <a:rPr lang="en-US" b="1" dirty="0"/>
              <a:t>develop, implement and evaluate a comprehensive approach that prioritizes physical and emotional safety for their unique school community </a:t>
            </a:r>
            <a:r>
              <a:rPr lang="en-US" dirty="0"/>
              <a:t>(SEC. 4108 [20 U.S.C. 7118]).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Funded activities and practices should prioritize </a:t>
            </a:r>
            <a:r>
              <a:rPr lang="en-US" b="1" dirty="0"/>
              <a:t>safety</a:t>
            </a:r>
            <a:r>
              <a:rPr lang="en-US" dirty="0"/>
              <a:t>, </a:t>
            </a:r>
            <a:r>
              <a:rPr lang="en-US" b="1" dirty="0"/>
              <a:t>create a sense of belonging,</a:t>
            </a:r>
            <a:r>
              <a:rPr lang="en-US" dirty="0"/>
              <a:t> </a:t>
            </a:r>
            <a:r>
              <a:rPr lang="en-US" b="1" dirty="0"/>
              <a:t>implement trauma-responsive approaches </a:t>
            </a:r>
            <a:r>
              <a:rPr lang="en-US" dirty="0"/>
              <a:t>and </a:t>
            </a:r>
            <a:r>
              <a:rPr lang="en-US" b="1" dirty="0"/>
              <a:t>teach positive behaviors</a:t>
            </a:r>
            <a:r>
              <a:rPr lang="en-US" dirty="0"/>
              <a:t> in order to provide </a:t>
            </a:r>
            <a:r>
              <a:rPr lang="en-US" u="sng" dirty="0"/>
              <a:t>safe and supportive learning environments </a:t>
            </a:r>
            <a:r>
              <a:rPr lang="en-US" dirty="0"/>
              <a:t>that improve academic achievement and the well-being of students. </a:t>
            </a:r>
            <a:endParaRPr lang="en-US" b="1" kern="0" dirty="0"/>
          </a:p>
        </p:txBody>
      </p:sp>
    </p:spTree>
    <p:extLst>
      <p:ext uri="{BB962C8B-B14F-4D97-AF65-F5344CB8AC3E}">
        <p14:creationId xmlns:p14="http://schemas.microsoft.com/office/powerpoint/2010/main" val="6342189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9B317-1ADD-7C45-95A2-BCE2D688AE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Implementation Activities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96E249-05F0-E94D-B5FA-52275B9D51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34441"/>
            <a:ext cx="10515600" cy="49170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LEA must demonstrate development and implementation practices and activities to address needs through these areas: </a:t>
            </a:r>
          </a:p>
          <a:p>
            <a:pPr marL="0" indent="0">
              <a:buNone/>
            </a:pPr>
            <a:endParaRPr lang="en-US" sz="1100" dirty="0"/>
          </a:p>
          <a:p>
            <a:pPr marL="514350" indent="-514350">
              <a:buAutoNum type="arabicParenR"/>
            </a:pPr>
            <a:r>
              <a:rPr lang="en-US" dirty="0"/>
              <a:t>Evidence-based practices, </a:t>
            </a:r>
          </a:p>
          <a:p>
            <a:pPr marL="514350" indent="-514350">
              <a:buAutoNum type="arabicParenR"/>
            </a:pPr>
            <a:r>
              <a:rPr lang="en-US" dirty="0"/>
              <a:t>Connecting students, families, and communities </a:t>
            </a:r>
          </a:p>
          <a:p>
            <a:pPr marL="514350" indent="-514350">
              <a:buAutoNum type="arabicParenR"/>
            </a:pPr>
            <a:r>
              <a:rPr lang="en-US" dirty="0"/>
              <a:t>Developing comprehensive policies and practices. </a:t>
            </a:r>
          </a:p>
          <a:p>
            <a:pPr marL="514350" indent="-514350">
              <a:buAutoNum type="arabicParenR"/>
            </a:pPr>
            <a:endParaRPr lang="en-US" dirty="0"/>
          </a:p>
          <a:p>
            <a:pPr marL="0" indent="0">
              <a:buNone/>
            </a:pPr>
            <a:r>
              <a:rPr lang="en-US" dirty="0"/>
              <a:t>(</a:t>
            </a:r>
            <a:r>
              <a:rPr lang="en-US" b="1" dirty="0"/>
              <a:t>SEC. 4108. [20 U.S.C. 7118] ACTIVITIES TO SUPPORT SAFE AND HEALTHY STUDENTS.)</a:t>
            </a:r>
            <a:endParaRPr lang="en-US" dirty="0"/>
          </a:p>
          <a:p>
            <a:pPr marL="514350" indent="-514350">
              <a:buAutoNum type="arabicParenR"/>
            </a:pPr>
            <a:endParaRPr lang="en-US" dirty="0"/>
          </a:p>
        </p:txBody>
      </p:sp>
      <p:pic>
        <p:nvPicPr>
          <p:cNvPr id="4" name="Picture 2053" descr="Illustration depicted stacked coins.">
            <a:extLst>
              <a:ext uri="{FF2B5EF4-FFF2-40B4-BE49-F238E27FC236}">
                <a16:creationId xmlns:a16="http://schemas.microsoft.com/office/drawing/2014/main" id="{44FC4993-1A41-AD28-3684-56BBCFA019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 bwMode="auto">
          <a:xfrm>
            <a:off x="8963427" y="2385558"/>
            <a:ext cx="2288991" cy="2288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27856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9B317-1ADD-7C45-95A2-BCE2D688AE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Benefits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96E249-05F0-E94D-B5FA-52275B9D51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34441"/>
            <a:ext cx="10515600" cy="5223559"/>
          </a:xfrm>
        </p:spPr>
        <p:txBody>
          <a:bodyPr>
            <a:normAutofit/>
          </a:bodyPr>
          <a:lstStyle/>
          <a:p>
            <a:r>
              <a:rPr lang="en-US" dirty="0"/>
              <a:t>Professional development and funding for training.</a:t>
            </a:r>
          </a:p>
          <a:p>
            <a:r>
              <a:rPr lang="en-US" dirty="0"/>
              <a:t>Technical assistance to support development, implementation, and sustainable practices.</a:t>
            </a:r>
          </a:p>
          <a:p>
            <a:r>
              <a:rPr lang="en-US" dirty="0"/>
              <a:t>Development of family and community engagement partnerships.</a:t>
            </a:r>
          </a:p>
          <a:p>
            <a:r>
              <a:rPr lang="en-US" dirty="0"/>
              <a:t>External coaching to support safe and healthy development and implementation. </a:t>
            </a:r>
          </a:p>
          <a:p>
            <a:r>
              <a:rPr lang="en-US" dirty="0"/>
              <a:t>Trauma-Informed practices, emergency plan development, and site assessments. </a:t>
            </a:r>
          </a:p>
          <a:p>
            <a:r>
              <a:rPr lang="en-US" dirty="0"/>
              <a:t>Development of personnel for safe and healthy school Initiatives.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73045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9B317-1ADD-7C45-95A2-BCE2D688A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640" y="0"/>
            <a:ext cx="11234159" cy="1105866"/>
          </a:xfrm>
        </p:spPr>
        <p:txBody>
          <a:bodyPr/>
          <a:lstStyle/>
          <a:p>
            <a:r>
              <a:rPr lang="en-US" b="1" dirty="0">
                <a:latin typeface="+mn-lt"/>
                <a:cs typeface="Arial" panose="020B0604020202020204" pitchFamily="34" charset="0"/>
              </a:rPr>
              <a:t>Time Period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96E249-05F0-E94D-B5FA-52275B9D51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1832" y="1629071"/>
            <a:ext cx="11850168" cy="47973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Stronger Connections funds are to be obligated/encumbered by SEAs and LEAs no later than </a:t>
            </a:r>
            <a:r>
              <a:rPr lang="en-US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September 30, 2025</a:t>
            </a:r>
            <a:r>
              <a:rPr lang="en-US" sz="3600" dirty="0"/>
              <a:t>.</a:t>
            </a:r>
          </a:p>
          <a:p>
            <a:pPr marL="0" indent="0">
              <a:buNone/>
            </a:pPr>
            <a:endParaRPr lang="en-US" sz="11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3200" b="1" dirty="0"/>
              <a:t>Year 1 </a:t>
            </a:r>
            <a:r>
              <a:rPr lang="en-US" sz="3200" dirty="0"/>
              <a:t>– SY22-23</a:t>
            </a:r>
          </a:p>
          <a:p>
            <a:pPr marL="0" indent="0">
              <a:buNone/>
            </a:pPr>
            <a:r>
              <a:rPr lang="en-US" sz="3200" b="1" dirty="0"/>
              <a:t>Year 2 </a:t>
            </a:r>
            <a:r>
              <a:rPr lang="en-US" sz="3200" dirty="0"/>
              <a:t>– SY23-24</a:t>
            </a:r>
          </a:p>
          <a:p>
            <a:pPr marL="0" indent="0">
              <a:buNone/>
            </a:pPr>
            <a:r>
              <a:rPr lang="en-US" sz="3200" b="1" dirty="0"/>
              <a:t>Year 3 </a:t>
            </a:r>
            <a:r>
              <a:rPr lang="en-US" sz="3200" dirty="0"/>
              <a:t>– SY24-25</a:t>
            </a:r>
          </a:p>
          <a:p>
            <a:pPr marL="0" indent="0">
              <a:buNone/>
            </a:pPr>
            <a:endParaRPr lang="en-US" sz="1600" b="1" dirty="0">
              <a:solidFill>
                <a:srgbClr val="C0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9486" y="4341976"/>
            <a:ext cx="3526922" cy="2300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1770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9B317-1ADD-7C45-95A2-BCE2D688A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640" y="0"/>
            <a:ext cx="11234159" cy="1105866"/>
          </a:xfrm>
        </p:spPr>
        <p:txBody>
          <a:bodyPr/>
          <a:lstStyle/>
          <a:p>
            <a:r>
              <a:rPr lang="en-US" b="1" dirty="0">
                <a:latin typeface="+mn-lt"/>
                <a:cs typeface="Arial" panose="020B0604020202020204" pitchFamily="34" charset="0"/>
              </a:rPr>
              <a:t>Allocations (Public Schools)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92867" y="2118765"/>
            <a:ext cx="3988037" cy="2846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99"/>
                </a:solidFill>
              </a:rPr>
              <a:t>As part of </a:t>
            </a:r>
            <a:r>
              <a:rPr lang="en-US" sz="2800" b="1" dirty="0">
                <a:solidFill>
                  <a:srgbClr val="000099"/>
                </a:solidFill>
              </a:rPr>
              <a:t>site-based management</a:t>
            </a:r>
            <a:r>
              <a:rPr lang="en-US" sz="2800" dirty="0">
                <a:solidFill>
                  <a:srgbClr val="000099"/>
                </a:solidFill>
              </a:rPr>
              <a:t>, each school Principal will be responsible for the obligation and liquidation of the SCG funds.</a:t>
            </a:r>
          </a:p>
          <a:p>
            <a:endParaRPr lang="en-US" sz="1100" dirty="0">
              <a:solidFill>
                <a:srgbClr val="000099"/>
              </a:solidFill>
            </a:endParaRPr>
          </a:p>
        </p:txBody>
      </p:sp>
      <p:pic>
        <p:nvPicPr>
          <p:cNvPr id="5" name="Picture 4" descr="A black and white grid&#10;&#10;AI-generated content may be incorrect.">
            <a:extLst>
              <a:ext uri="{FF2B5EF4-FFF2-40B4-BE49-F238E27FC236}">
                <a16:creationId xmlns:a16="http://schemas.microsoft.com/office/drawing/2014/main" id="{3C9597B7-E2BC-6734-B8D1-DE286859CC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711" y="2118824"/>
            <a:ext cx="7546731" cy="346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7157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9B317-1ADD-7C45-95A2-BCE2D688A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640" y="0"/>
            <a:ext cx="11234159" cy="1105866"/>
          </a:xfrm>
        </p:spPr>
        <p:txBody>
          <a:bodyPr/>
          <a:lstStyle/>
          <a:p>
            <a:r>
              <a:rPr lang="en-US" b="1" dirty="0">
                <a:latin typeface="+mn-lt"/>
                <a:cs typeface="Arial" panose="020B0604020202020204" pitchFamily="34" charset="0"/>
              </a:rPr>
              <a:t>Allocations (Public Schools)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27050" y="1915504"/>
            <a:ext cx="406495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100" dirty="0">
              <a:solidFill>
                <a:srgbClr val="000099"/>
              </a:solidFill>
            </a:endParaRPr>
          </a:p>
          <a:p>
            <a:r>
              <a:rPr lang="en-US" sz="2800" dirty="0">
                <a:solidFill>
                  <a:srgbClr val="000099"/>
                </a:solidFill>
              </a:rPr>
              <a:t>LEA will provide support relative to the writing of the plan and </a:t>
            </a:r>
            <a:r>
              <a:rPr lang="en-US" sz="2800" b="1" dirty="0">
                <a:solidFill>
                  <a:srgbClr val="000099"/>
                </a:solidFill>
              </a:rPr>
              <a:t>alignment with the SIP</a:t>
            </a:r>
            <a:r>
              <a:rPr lang="en-US" sz="2800" dirty="0">
                <a:solidFill>
                  <a:srgbClr val="000099"/>
                </a:solidFill>
              </a:rPr>
              <a:t>.</a:t>
            </a:r>
          </a:p>
          <a:p>
            <a:endParaRPr lang="en-US" sz="1000" dirty="0">
              <a:solidFill>
                <a:srgbClr val="000099"/>
              </a:solidFill>
            </a:endParaRPr>
          </a:p>
          <a:p>
            <a:endParaRPr lang="en-US" sz="2800" dirty="0">
              <a:solidFill>
                <a:srgbClr val="000099"/>
              </a:solidFill>
            </a:endParaRPr>
          </a:p>
          <a:p>
            <a:r>
              <a:rPr lang="en-US" sz="2800" dirty="0">
                <a:solidFill>
                  <a:srgbClr val="000099"/>
                </a:solidFill>
              </a:rPr>
              <a:t>Federal ERP training is forthcoming.</a:t>
            </a:r>
          </a:p>
        </p:txBody>
      </p:sp>
      <p:pic>
        <p:nvPicPr>
          <p:cNvPr id="3" name="Picture 2" descr="A black and white grid&#10;&#10;AI-generated content may be incorrect.">
            <a:extLst>
              <a:ext uri="{FF2B5EF4-FFF2-40B4-BE49-F238E27FC236}">
                <a16:creationId xmlns:a16="http://schemas.microsoft.com/office/drawing/2014/main" id="{02B4E652-4C39-4A98-01D9-DF8664345B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558" y="2232148"/>
            <a:ext cx="7615116" cy="3233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6399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9B317-1ADD-7C45-95A2-BCE2D688A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640" y="0"/>
            <a:ext cx="11234159" cy="1105866"/>
          </a:xfrm>
        </p:spPr>
        <p:txBody>
          <a:bodyPr/>
          <a:lstStyle/>
          <a:p>
            <a:r>
              <a:rPr lang="en-US" b="1" dirty="0">
                <a:latin typeface="+mn-lt"/>
                <a:cs typeface="Arial" panose="020B0604020202020204" pitchFamily="34" charset="0"/>
              </a:rPr>
              <a:t>Allocations (Non-Public Schools)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58684" y="2452643"/>
            <a:ext cx="413331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99"/>
                </a:solidFill>
              </a:rPr>
              <a:t>LEAs will complete the mandatory consultation and write the implementation plan.</a:t>
            </a:r>
          </a:p>
          <a:p>
            <a:endParaRPr lang="en-US" sz="2800" dirty="0">
              <a:solidFill>
                <a:srgbClr val="000099"/>
              </a:solidFill>
            </a:endParaRPr>
          </a:p>
          <a:p>
            <a:endParaRPr lang="en-US" sz="2800" dirty="0">
              <a:solidFill>
                <a:srgbClr val="000099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83F0D5-F15B-CE12-FB0A-FE2C56F25A7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9268"/>
          <a:stretch/>
        </p:blipFill>
        <p:spPr>
          <a:xfrm>
            <a:off x="518583" y="1997604"/>
            <a:ext cx="7535333" cy="4249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3973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9B317-1ADD-7C45-95A2-BCE2D688A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640" y="0"/>
            <a:ext cx="11234159" cy="1105866"/>
          </a:xfrm>
        </p:spPr>
        <p:txBody>
          <a:bodyPr/>
          <a:lstStyle/>
          <a:p>
            <a:r>
              <a:rPr lang="en-US" b="1" dirty="0">
                <a:latin typeface="+mn-lt"/>
                <a:cs typeface="Arial" panose="020B0604020202020204" pitchFamily="34" charset="0"/>
              </a:rPr>
              <a:t>Allocations (Non-Public Schools)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81771" y="1894633"/>
            <a:ext cx="398233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solidFill>
                <a:srgbClr val="000099"/>
              </a:solidFill>
            </a:endParaRPr>
          </a:p>
          <a:p>
            <a:r>
              <a:rPr lang="en-US" sz="2800" dirty="0">
                <a:solidFill>
                  <a:srgbClr val="000099"/>
                </a:solidFill>
              </a:rPr>
              <a:t>LEAs will be responsible for the obligation and liquidation of non-public schools SCG funds.</a:t>
            </a:r>
          </a:p>
          <a:p>
            <a:endParaRPr lang="en-US" sz="2800" dirty="0">
              <a:solidFill>
                <a:srgbClr val="000099"/>
              </a:solidFill>
            </a:endParaRPr>
          </a:p>
        </p:txBody>
      </p:sp>
      <p:pic>
        <p:nvPicPr>
          <p:cNvPr id="4" name="Picture 3" descr="A black and white grid&#10;&#10;AI-generated content may be incorrect.">
            <a:extLst>
              <a:ext uri="{FF2B5EF4-FFF2-40B4-BE49-F238E27FC236}">
                <a16:creationId xmlns:a16="http://schemas.microsoft.com/office/drawing/2014/main" id="{0EC08546-8DFE-5F87-5D87-0BCE7CA8EE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250" y="1896004"/>
            <a:ext cx="7630584" cy="399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6468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9B317-1ADD-7C45-95A2-BCE2D688A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640" y="0"/>
            <a:ext cx="11234159" cy="1105866"/>
          </a:xfrm>
        </p:spPr>
        <p:txBody>
          <a:bodyPr/>
          <a:lstStyle/>
          <a:p>
            <a:r>
              <a:rPr lang="en-US" b="1" dirty="0">
                <a:latin typeface="+mn-lt"/>
                <a:cs typeface="Arial" panose="020B0604020202020204" pitchFamily="34" charset="0"/>
              </a:rPr>
              <a:t>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96E249-05F0-E94D-B5FA-52275B9D51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5829" y="1603434"/>
            <a:ext cx="10515600" cy="4968281"/>
          </a:xfrm>
        </p:spPr>
        <p:txBody>
          <a:bodyPr>
            <a:normAutofit fontScale="62500" lnSpcReduction="20000"/>
          </a:bodyPr>
          <a:lstStyle/>
          <a:p>
            <a:r>
              <a:rPr lang="en-US" sz="4500" dirty="0"/>
              <a:t>The SEA will </a:t>
            </a:r>
            <a:r>
              <a:rPr lang="en-US" sz="4500" b="1" dirty="0"/>
              <a:t>provide notice </a:t>
            </a:r>
            <a:r>
              <a:rPr lang="en-US" sz="4500" dirty="0"/>
              <a:t>to private school officials of the allocation of funds tied to the SCG Program.</a:t>
            </a:r>
          </a:p>
          <a:p>
            <a:pPr marL="0" indent="0">
              <a:buNone/>
            </a:pPr>
            <a:endParaRPr lang="en-US" sz="1800" dirty="0"/>
          </a:p>
          <a:p>
            <a:r>
              <a:rPr lang="en-US" sz="4500" dirty="0"/>
              <a:t>The LEAs will </a:t>
            </a:r>
            <a:r>
              <a:rPr lang="en-US" sz="4500" b="1" dirty="0"/>
              <a:t>consult</a:t>
            </a:r>
            <a:r>
              <a:rPr lang="en-US" sz="4500" dirty="0"/>
              <a:t> with private school officials regarding the provision of equitable services. </a:t>
            </a:r>
            <a:r>
              <a:rPr lang="en-US" sz="4500" dirty="0">
                <a:solidFill>
                  <a:srgbClr val="C00000"/>
                </a:solidFill>
              </a:rPr>
              <a:t>An offer of services by an LEA without an opportunity for timely and meaningful consultation with private school officials does not meet the requirement of the law.</a:t>
            </a:r>
          </a:p>
          <a:p>
            <a:pPr marL="0" indent="0">
              <a:buNone/>
            </a:pPr>
            <a:endParaRPr lang="en-US" sz="1800" dirty="0"/>
          </a:p>
          <a:p>
            <a:r>
              <a:rPr lang="en-US" sz="4500" dirty="0"/>
              <a:t>Consultation must occur </a:t>
            </a:r>
            <a:r>
              <a:rPr lang="en-US" sz="4500" b="1" dirty="0"/>
              <a:t>before</a:t>
            </a:r>
            <a:r>
              <a:rPr lang="en-US" sz="4500" dirty="0"/>
              <a:t> the LEAs make any decision that affects the opportunity of eligible private school students and teachers to participate and must continue throughout the implementation and assessment of services.</a:t>
            </a:r>
          </a:p>
          <a:p>
            <a:pPr marL="0" indent="0">
              <a:buNone/>
            </a:pPr>
            <a:endParaRPr lang="en-US" sz="1900" dirty="0"/>
          </a:p>
          <a:p>
            <a:pPr marL="0" indent="0">
              <a:buNone/>
            </a:pPr>
            <a:r>
              <a:rPr lang="en-US" sz="4500" dirty="0"/>
              <a:t>ESEA sections 1117(b)(3) and 8501(c)(3)</a:t>
            </a:r>
          </a:p>
          <a:p>
            <a:pPr marL="0" indent="0">
              <a:buNone/>
            </a:pPr>
            <a:endParaRPr lang="en-US" sz="11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sz="1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40234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9B317-1ADD-7C45-95A2-BCE2D688A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640" y="0"/>
            <a:ext cx="11234159" cy="1105866"/>
          </a:xfrm>
        </p:spPr>
        <p:txBody>
          <a:bodyPr/>
          <a:lstStyle/>
          <a:p>
            <a:r>
              <a:rPr lang="en-US" b="1" dirty="0">
                <a:latin typeface="+mn-lt"/>
                <a:cs typeface="Arial" panose="020B0604020202020204" pitchFamily="34" charset="0"/>
              </a:rPr>
              <a:t>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96E249-05F0-E94D-B5FA-52275B9D51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29071"/>
            <a:ext cx="10515600" cy="4788821"/>
          </a:xfrm>
        </p:spPr>
        <p:txBody>
          <a:bodyPr>
            <a:normAutofit/>
          </a:bodyPr>
          <a:lstStyle/>
          <a:p>
            <a:r>
              <a:rPr lang="en-US" sz="3200" dirty="0"/>
              <a:t>The LEAs will submit to the SEA affirmations of consultation. </a:t>
            </a:r>
          </a:p>
          <a:p>
            <a:pPr lvl="1"/>
            <a:r>
              <a:rPr lang="en-US" sz="3200" dirty="0"/>
              <a:t>Submit to Dr. Maria Melendez-Tirado via email.</a:t>
            </a:r>
          </a:p>
          <a:p>
            <a:pPr marL="457200" lvl="1" indent="0">
              <a:buNone/>
            </a:pPr>
            <a:endParaRPr lang="en-US" sz="3200" dirty="0"/>
          </a:p>
          <a:p>
            <a:pPr marL="571500" lvl="1" indent="-571500"/>
            <a:r>
              <a:rPr lang="en-US" sz="3200" dirty="0"/>
              <a:t>The LEAs will work with the public and non-public schools to complete the plans.</a:t>
            </a:r>
          </a:p>
          <a:p>
            <a:pPr marL="0" lvl="1" indent="0">
              <a:buNone/>
            </a:pPr>
            <a:endParaRPr lang="en-US" sz="3200" dirty="0"/>
          </a:p>
          <a:p>
            <a:pPr marL="571500" lvl="1" indent="-571500"/>
            <a:r>
              <a:rPr lang="en-US" sz="3200" dirty="0"/>
              <a:t>The LEAs will complete and submit an </a:t>
            </a:r>
            <a:r>
              <a:rPr lang="en-US" sz="3200" b="1" dirty="0"/>
              <a:t>evaluation plan</a:t>
            </a:r>
            <a:r>
              <a:rPr lang="en-US" sz="3200" dirty="0"/>
              <a:t>.</a:t>
            </a:r>
          </a:p>
          <a:p>
            <a:pPr marL="0" lvl="1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endParaRPr lang="en-US" sz="32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sz="4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2292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9B317-1ADD-7C45-95A2-BCE2D688A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640" y="0"/>
            <a:ext cx="11234159" cy="1105866"/>
          </a:xfrm>
        </p:spPr>
        <p:txBody>
          <a:bodyPr/>
          <a:lstStyle/>
          <a:p>
            <a:r>
              <a:rPr lang="en-US" b="1" dirty="0">
                <a:latin typeface="+mn-lt"/>
                <a:cs typeface="Arial" panose="020B0604020202020204" pitchFamily="34" charset="0"/>
              </a:rPr>
              <a:t>Deadline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96E249-05F0-E94D-B5FA-52275B9D51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29071"/>
            <a:ext cx="10515600" cy="479736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600" dirty="0"/>
          </a:p>
          <a:p>
            <a:pPr marL="0" indent="0" algn="ctr">
              <a:buNone/>
            </a:pPr>
            <a:r>
              <a:rPr lang="en-US" sz="3600" dirty="0"/>
              <a:t>All plans must be submitted to Dr. Melendez-Tirado by </a:t>
            </a:r>
            <a:r>
              <a:rPr lang="en-US" sz="3600" b="1" dirty="0"/>
              <a:t>5:00 p.m. on January 25, 2023</a:t>
            </a:r>
            <a:r>
              <a:rPr lang="en-US" sz="3600" dirty="0"/>
              <a:t>. </a:t>
            </a:r>
            <a:r>
              <a:rPr lang="en-US" sz="3600" dirty="0">
                <a:hlinkClick r:id="rId2"/>
              </a:rPr>
              <a:t>maria.melendez@vide.vi</a:t>
            </a:r>
            <a:endParaRPr lang="en-US" sz="3600" dirty="0"/>
          </a:p>
          <a:p>
            <a:endParaRPr lang="en-US" sz="3600" dirty="0"/>
          </a:p>
          <a:p>
            <a:pPr marL="0" indent="0">
              <a:buNone/>
            </a:pPr>
            <a:endParaRPr lang="en-US" sz="3600" dirty="0"/>
          </a:p>
          <a:p>
            <a:endParaRPr lang="en-US" sz="1000" dirty="0"/>
          </a:p>
          <a:p>
            <a:pPr marL="0" indent="0">
              <a:buNone/>
            </a:pPr>
            <a:endParaRPr lang="en-US" sz="32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sz="32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sz="4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33145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9B317-1ADD-7C45-95A2-BCE2D688A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640" y="0"/>
            <a:ext cx="11234159" cy="1105866"/>
          </a:xfrm>
        </p:spPr>
        <p:txBody>
          <a:bodyPr/>
          <a:lstStyle/>
          <a:p>
            <a:r>
              <a:rPr lang="en-US" b="1" dirty="0">
                <a:latin typeface="+mn-lt"/>
                <a:cs typeface="Arial" panose="020B0604020202020204" pitchFamily="34" charset="0"/>
              </a:rPr>
              <a:t>Templates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96E249-05F0-E94D-B5FA-52275B9D51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29071"/>
            <a:ext cx="10515600" cy="4797365"/>
          </a:xfrm>
        </p:spPr>
        <p:txBody>
          <a:bodyPr>
            <a:normAutofit/>
          </a:bodyPr>
          <a:lstStyle/>
          <a:p>
            <a:r>
              <a:rPr lang="en-US" sz="3600" dirty="0"/>
              <a:t>Project Narrative</a:t>
            </a:r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endParaRPr lang="en-US" sz="32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sz="32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sz="4400" b="1" dirty="0">
              <a:solidFill>
                <a:srgbClr val="C0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4693" y="2130135"/>
            <a:ext cx="5644052" cy="4296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4526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9B317-1ADD-7C45-95A2-BCE2D688A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640" y="0"/>
            <a:ext cx="11234159" cy="1105866"/>
          </a:xfrm>
        </p:spPr>
        <p:txBody>
          <a:bodyPr/>
          <a:lstStyle/>
          <a:p>
            <a:r>
              <a:rPr lang="en-US" b="1" dirty="0">
                <a:latin typeface="+mn-lt"/>
                <a:cs typeface="Arial" panose="020B0604020202020204" pitchFamily="34" charset="0"/>
              </a:rPr>
              <a:t>Templates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96E249-05F0-E94D-B5FA-52275B9D51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29071"/>
            <a:ext cx="10515600" cy="4797365"/>
          </a:xfrm>
        </p:spPr>
        <p:txBody>
          <a:bodyPr>
            <a:normAutofit/>
          </a:bodyPr>
          <a:lstStyle/>
          <a:p>
            <a:r>
              <a:rPr lang="en-US" sz="3600" dirty="0"/>
              <a:t>Budget Narrative</a:t>
            </a:r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endParaRPr lang="en-US" sz="32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sz="32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sz="4400" b="1" dirty="0">
              <a:solidFill>
                <a:srgbClr val="C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402" r="1117" b="1619"/>
          <a:stretch/>
        </p:blipFill>
        <p:spPr>
          <a:xfrm>
            <a:off x="2734654" y="2178771"/>
            <a:ext cx="6674266" cy="4153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6390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9B317-1ADD-7C45-95A2-BCE2D688A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640" y="0"/>
            <a:ext cx="11234159" cy="1105866"/>
          </a:xfrm>
        </p:spPr>
        <p:txBody>
          <a:bodyPr/>
          <a:lstStyle/>
          <a:p>
            <a:r>
              <a:rPr lang="en-US" b="1" dirty="0">
                <a:latin typeface="+mn-lt"/>
                <a:cs typeface="Arial" panose="020B0604020202020204" pitchFamily="34" charset="0"/>
              </a:rPr>
              <a:t>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96E249-05F0-E94D-B5FA-52275B9D51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29071"/>
            <a:ext cx="10515600" cy="479736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2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sz="32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sz="4400" b="1" dirty="0">
              <a:solidFill>
                <a:srgbClr val="C0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5343" y="2432969"/>
            <a:ext cx="3810000" cy="241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3218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CE52D08D5AD35429D13DC8EA4D9CFFF" ma:contentTypeVersion="12" ma:contentTypeDescription="Create a new document." ma:contentTypeScope="" ma:versionID="9f36a4a6e81d52a3c519995ea0e2ef58">
  <xsd:schema xmlns:xsd="http://www.w3.org/2001/XMLSchema" xmlns:xs="http://www.w3.org/2001/XMLSchema" xmlns:p="http://schemas.microsoft.com/office/2006/metadata/properties" xmlns:ns2="83146d7d-ba72-42bb-b84c-7fd132d74ac6" xmlns:ns3="a7ccca66-0d7f-46b0-b4a3-977d8e29142e" targetNamespace="http://schemas.microsoft.com/office/2006/metadata/properties" ma:root="true" ma:fieldsID="cfa612ec18d69e5f75b7f9128f8ff90b" ns2:_="" ns3:_="">
    <xsd:import namespace="83146d7d-ba72-42bb-b84c-7fd132d74ac6"/>
    <xsd:import namespace="a7ccca66-0d7f-46b0-b4a3-977d8e29142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146d7d-ba72-42bb-b84c-7fd132d74a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ccca66-0d7f-46b0-b4a3-977d8e29142e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4E64DA9-C703-43A9-AA74-90F5C52C62F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5DBC7BD-53D8-4BCF-A525-2B3F63D21AAC}">
  <ds:schemaRefs>
    <ds:schemaRef ds:uri="http://schemas.microsoft.com/office/2006/documentManagement/types"/>
    <ds:schemaRef ds:uri="http://purl.org/dc/dcmitype/"/>
    <ds:schemaRef ds:uri="83146d7d-ba72-42bb-b84c-7fd132d74ac6"/>
    <ds:schemaRef ds:uri="a7ccca66-0d7f-46b0-b4a3-977d8e29142e"/>
    <ds:schemaRef ds:uri="http://schemas.microsoft.com/office/2006/metadata/properties"/>
    <ds:schemaRef ds:uri="http://purl.org/dc/terms/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F32EEE1-57F9-456D-A341-D0D6EF57F17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3146d7d-ba72-42bb-b84c-7fd132d74ac6"/>
    <ds:schemaRef ds:uri="a7ccca66-0d7f-46b0-b4a3-977d8e29142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787</TotalTime>
  <Words>1124</Words>
  <Application>Microsoft Office PowerPoint</Application>
  <PresentationFormat>Widescreen</PresentationFormat>
  <Paragraphs>124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Bipartisan Safer Communities Act (BSCA) 2022</vt:lpstr>
      <vt:lpstr>Agenda</vt:lpstr>
      <vt:lpstr>Grant Overview</vt:lpstr>
      <vt:lpstr>Grant Overview</vt:lpstr>
      <vt:lpstr>Grant Award Notification Assurances</vt:lpstr>
      <vt:lpstr>Grant Award Notification Assurances</vt:lpstr>
      <vt:lpstr>Grant Award Notification Assurances</vt:lpstr>
      <vt:lpstr>Grant Award Notification Assurances</vt:lpstr>
      <vt:lpstr>Grant Award Notification Assurances</vt:lpstr>
      <vt:lpstr>Grant Purpose</vt:lpstr>
      <vt:lpstr>Implementation Activities</vt:lpstr>
      <vt:lpstr>Benefits</vt:lpstr>
      <vt:lpstr>Time Period</vt:lpstr>
      <vt:lpstr>Allocations (Public Schools)</vt:lpstr>
      <vt:lpstr>Allocations (Public Schools)</vt:lpstr>
      <vt:lpstr>Allocations (Non-Public Schools)</vt:lpstr>
      <vt:lpstr>Allocations (Non-Public Schools)</vt:lpstr>
      <vt:lpstr>Next Steps</vt:lpstr>
      <vt:lpstr>Next Steps</vt:lpstr>
      <vt:lpstr>Deadline</vt:lpstr>
      <vt:lpstr>Templates</vt:lpstr>
      <vt:lpstr>Templates</vt:lpstr>
      <vt:lpstr>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Microsoft Office User</dc:creator>
  <cp:lastModifiedBy>Tirado Family</cp:lastModifiedBy>
  <cp:revision>290</cp:revision>
  <dcterms:created xsi:type="dcterms:W3CDTF">2019-06-19T16:13:31Z</dcterms:created>
  <dcterms:modified xsi:type="dcterms:W3CDTF">2025-03-03T18:30:10Z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0x0101009CE52D08D5AD35429D13DC8EA4D9CFFF</vt:lpwstr>
  </property>
</Properties>
</file>