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handoutMasterIdLst>
    <p:handoutMasterId r:id="rId18"/>
  </p:handoutMasterIdLst>
  <p:sldIdLst>
    <p:sldId id="256" r:id="rId2"/>
    <p:sldId id="307" r:id="rId3"/>
    <p:sldId id="395" r:id="rId4"/>
    <p:sldId id="339" r:id="rId5"/>
    <p:sldId id="331" r:id="rId6"/>
    <p:sldId id="326" r:id="rId7"/>
    <p:sldId id="392" r:id="rId8"/>
    <p:sldId id="396" r:id="rId9"/>
    <p:sldId id="338" r:id="rId10"/>
    <p:sldId id="397" r:id="rId11"/>
    <p:sldId id="398" r:id="rId12"/>
    <p:sldId id="335" r:id="rId13"/>
    <p:sldId id="399" r:id="rId14"/>
    <p:sldId id="336" r:id="rId15"/>
    <p:sldId id="306"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44" userDrawn="1">
          <p15:clr>
            <a:srgbClr val="A4A3A4"/>
          </p15:clr>
        </p15:guide>
        <p15:guide id="2" pos="456" userDrawn="1">
          <p15:clr>
            <a:srgbClr val="A4A3A4"/>
          </p15:clr>
        </p15:guide>
        <p15:guide id="3" orient="horz" pos="1176" userDrawn="1">
          <p15:clr>
            <a:srgbClr val="A4A3A4"/>
          </p15:clr>
        </p15:guide>
        <p15:guide id="4" orient="horz" pos="2112" userDrawn="1">
          <p15:clr>
            <a:srgbClr val="A4A3A4"/>
          </p15:clr>
        </p15:guide>
        <p15:guide id="5" pos="5304" userDrawn="1">
          <p15:clr>
            <a:srgbClr val="A4A3A4"/>
          </p15:clr>
        </p15:guide>
        <p15:guide id="6"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003262-EC20-33ED-5B16-2745B5C3FD0F}" name="Schuyler Pringle" initials="SP" userId="S::schuylerp@headquarters.mpfpr.com::08b0056d-5f9c-490f-ae0f-e7a1e19daea0" providerId="AD"/>
  <p188:author id="{AC4B2183-5A6C-2DCE-172B-ECD9D766D5F8}" name="Shawna McIntosh" initials="SM" userId="S::ShawnaM@headquarters.mpfpr.com::993de3a6-8967-482a-ac81-c4f0b40ee541" providerId="AD"/>
  <p188:author id="{F31B50A5-F47D-B22F-C222-1767CDE1E447}" name="Courtenay Rossi" initials="CR" userId="S::CourtenayR@headquarters.mpfpr.com::41fa7f54-69a2-4395-a248-118629cf2c99" providerId="AD"/>
  <p188:author id="{9CEC55C0-F23A-F049-81B5-8C69013925D1}" name="Sellars Huy" initials="SH" userId="S::SellarsH@headquarters.mpfpr.com::72b8f81e-b633-4531-9974-00632d6447bc" providerId="AD"/>
  <p188:author id="{833F50F6-CE0A-6829-FEAD-74A56D49537A}" name="Diane Roberts" initials="DR" userId="S::DianeR@headquarters.mpfpr.com::2fdd2ae2-e67b-41b2-8647-9ddba04f48c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ielle Hall" initials="DH" lastIdx="8" clrIdx="0"/>
  <p:cmAuthor id="2" name="Dalton Kerby" initials="DK" lastIdx="5" clrIdx="1"/>
  <p:cmAuthor id="3" name="Administrator" initials="DRo" lastIdx="8" clrIdx="2"/>
  <p:cmAuthor id="4" name="Mary Ruth Raphael" initials="MRR" lastIdx="28" clrIdx="3"/>
  <p:cmAuthor id="5" name="Diane Roberts" initials="DR" lastIdx="8" clrIdx="4"/>
  <p:cmAuthor id="6" name="Annakate Tefft Ross" initials="ATR" lastIdx="7" clrIdx="5">
    <p:extLst>
      <p:ext uri="{19B8F6BF-5375-455C-9EA6-DF929625EA0E}">
        <p15:presenceInfo xmlns:p15="http://schemas.microsoft.com/office/powerpoint/2012/main" userId="S-1-5-21-1409082233-484061587-1417001333-6750" providerId="AD"/>
      </p:ext>
    </p:extLst>
  </p:cmAuthor>
  <p:cmAuthor id="7" name="Sara Salisbury" initials="SS" lastIdx="3" clrIdx="6">
    <p:extLst>
      <p:ext uri="{19B8F6BF-5375-455C-9EA6-DF929625EA0E}">
        <p15:presenceInfo xmlns:p15="http://schemas.microsoft.com/office/powerpoint/2012/main" userId="S-1-5-21-1409082233-484061587-1417001333-8718" providerId="AD"/>
      </p:ext>
    </p:extLst>
  </p:cmAuthor>
  <p:cmAuthor id="8" name="Becca Sweredoski" initials="BS" lastIdx="26" clrIdx="7">
    <p:extLst>
      <p:ext uri="{19B8F6BF-5375-455C-9EA6-DF929625EA0E}">
        <p15:presenceInfo xmlns:p15="http://schemas.microsoft.com/office/powerpoint/2012/main" userId="S::beccas@headquarters.mpfpr.com::74add240-ed24-4f97-885d-6411a092df24" providerId="AD"/>
      </p:ext>
    </p:extLst>
  </p:cmAuthor>
  <p:cmAuthor id="9" name="Jenn Lanier" initials="JL" lastIdx="6" clrIdx="8">
    <p:extLst>
      <p:ext uri="{19B8F6BF-5375-455C-9EA6-DF929625EA0E}">
        <p15:presenceInfo xmlns:p15="http://schemas.microsoft.com/office/powerpoint/2012/main" userId="Jenn Lanier" providerId="None"/>
      </p:ext>
    </p:extLst>
  </p:cmAuthor>
  <p:cmAuthor id="10" name="Schuyler Pringle" initials="SP" lastIdx="8" clrIdx="9">
    <p:extLst>
      <p:ext uri="{19B8F6BF-5375-455C-9EA6-DF929625EA0E}">
        <p15:presenceInfo xmlns:p15="http://schemas.microsoft.com/office/powerpoint/2012/main" userId="S::schuylerp@headquarters.mpfpr.com::08b0056d-5f9c-490f-ae0f-e7a1e19daea0" providerId="AD"/>
      </p:ext>
    </p:extLst>
  </p:cmAuthor>
  <p:cmAuthor id="11" name="Jessica Darden" initials="JD" lastIdx="18" clrIdx="10">
    <p:extLst>
      <p:ext uri="{19B8F6BF-5375-455C-9EA6-DF929625EA0E}">
        <p15:presenceInfo xmlns:p15="http://schemas.microsoft.com/office/powerpoint/2012/main" userId="S::JessicaD@headquarters.mpfpr.com::a94d6a5e-5e2e-4b95-a493-a922fe9b3755" providerId="AD"/>
      </p:ext>
    </p:extLst>
  </p:cmAuthor>
  <p:cmAuthor id="12" name="Eric Tieles" initials="ET" lastIdx="27" clrIdx="11">
    <p:extLst>
      <p:ext uri="{19B8F6BF-5375-455C-9EA6-DF929625EA0E}">
        <p15:presenceInfo xmlns:p15="http://schemas.microsoft.com/office/powerpoint/2012/main" userId="S::Erict@headquarters.mpfpr.com::e401d6e9-e590-4ffd-b152-f9fc32f3e089" providerId="AD"/>
      </p:ext>
    </p:extLst>
  </p:cmAuthor>
  <p:cmAuthor id="13" name="Jenn Lanier" initials="JL [2]" lastIdx="23" clrIdx="12">
    <p:extLst>
      <p:ext uri="{19B8F6BF-5375-455C-9EA6-DF929625EA0E}">
        <p15:presenceInfo xmlns:p15="http://schemas.microsoft.com/office/powerpoint/2012/main" userId="S::JennL@headquarters.mpfpr.com::48de6e1f-1acd-4daf-86e1-5e3167d572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73404" autoAdjust="0"/>
  </p:normalViewPr>
  <p:slideViewPr>
    <p:cSldViewPr snapToGrid="0">
      <p:cViewPr varScale="1">
        <p:scale>
          <a:sx n="67" d="100"/>
          <a:sy n="67" d="100"/>
        </p:scale>
        <p:origin x="1208" y="44"/>
      </p:cViewPr>
      <p:guideLst>
        <p:guide orient="horz" pos="744"/>
        <p:guide pos="456"/>
        <p:guide orient="horz" pos="1176"/>
        <p:guide orient="horz" pos="2112"/>
        <p:guide pos="5304"/>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sz="quarter" idx="1"/>
          </p:nvPr>
        </p:nvSpPr>
        <p:spPr>
          <a:xfrm>
            <a:off x="3970339" y="1"/>
            <a:ext cx="3038475" cy="466725"/>
          </a:xfrm>
          <a:prstGeom prst="rect">
            <a:avLst/>
          </a:prstGeom>
        </p:spPr>
        <p:txBody>
          <a:bodyPr vert="horz" lIns="91427" tIns="45713" rIns="91427" bIns="45713" rtlCol="0"/>
          <a:lstStyle>
            <a:lvl1pPr algn="r">
              <a:defRPr sz="1200"/>
            </a:lvl1pPr>
          </a:lstStyle>
          <a:p>
            <a:fld id="{121EDF2D-9761-4977-85F8-28B9D60E619A}" type="datetimeFigureOut">
              <a:rPr lang="en-US" smtClean="0"/>
              <a:pPr/>
              <a:t>2/6/2025</a:t>
            </a:fld>
            <a:endParaRPr lang="en-US" dirty="0"/>
          </a:p>
        </p:txBody>
      </p:sp>
      <p:sp>
        <p:nvSpPr>
          <p:cNvPr id="4" name="Footer Placeholder 3"/>
          <p:cNvSpPr>
            <a:spLocks noGrp="1"/>
          </p:cNvSpPr>
          <p:nvPr>
            <p:ph type="ftr" sz="quarter" idx="2"/>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27" tIns="45713" rIns="91427" bIns="45713" rtlCol="0" anchor="b"/>
          <a:lstStyle>
            <a:lvl1pPr algn="r">
              <a:defRPr sz="1200"/>
            </a:lvl1pPr>
          </a:lstStyle>
          <a:p>
            <a:fld id="{10408851-5D0B-4604-9E06-4F737DCE1F61}" type="slidenum">
              <a:rPr lang="en-US" smtClean="0"/>
              <a:pPr/>
              <a:t>‹#›</a:t>
            </a:fld>
            <a:endParaRPr lang="en-US" dirty="0"/>
          </a:p>
        </p:txBody>
      </p:sp>
    </p:spTree>
    <p:extLst>
      <p:ext uri="{BB962C8B-B14F-4D97-AF65-F5344CB8AC3E}">
        <p14:creationId xmlns:p14="http://schemas.microsoft.com/office/powerpoint/2010/main" val="3647126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idx="1"/>
          </p:nvPr>
        </p:nvSpPr>
        <p:spPr>
          <a:xfrm>
            <a:off x="3970339" y="1"/>
            <a:ext cx="3038475" cy="466725"/>
          </a:xfrm>
          <a:prstGeom prst="rect">
            <a:avLst/>
          </a:prstGeom>
        </p:spPr>
        <p:txBody>
          <a:bodyPr vert="horz" lIns="91427" tIns="45713" rIns="91427" bIns="45713" rtlCol="0"/>
          <a:lstStyle>
            <a:lvl1pPr algn="r">
              <a:defRPr sz="1200"/>
            </a:lvl1pPr>
          </a:lstStyle>
          <a:p>
            <a:fld id="{186A80DE-D399-46AE-8EDA-9C4B3411ACA4}" type="datetimeFigureOut">
              <a:rPr lang="en-US" smtClean="0"/>
              <a:pPr/>
              <a:t>2/6/2025</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27" tIns="45713" rIns="91427" bIns="45713" rtlCol="0" anchor="ctr"/>
          <a:lstStyle/>
          <a:p>
            <a:endParaRPr lang="en-US" dirty="0"/>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829676"/>
            <a:ext cx="3038475" cy="466725"/>
          </a:xfrm>
          <a:prstGeom prst="rect">
            <a:avLst/>
          </a:prstGeom>
        </p:spPr>
        <p:txBody>
          <a:bodyPr vert="horz" lIns="91427" tIns="45713" rIns="91427" bIns="45713" rtlCol="0" anchor="b"/>
          <a:lstStyle>
            <a:lvl1pPr algn="r">
              <a:defRPr sz="1200"/>
            </a:lvl1pPr>
          </a:lstStyle>
          <a:p>
            <a:fld id="{83FB95D8-32F6-4251-B6DD-11C28173D8A4}" type="slidenum">
              <a:rPr lang="en-US" smtClean="0"/>
              <a:pPr/>
              <a:t>‹#›</a:t>
            </a:fld>
            <a:endParaRPr lang="en-US" dirty="0"/>
          </a:p>
        </p:txBody>
      </p:sp>
    </p:spTree>
    <p:extLst>
      <p:ext uri="{BB962C8B-B14F-4D97-AF65-F5344CB8AC3E}">
        <p14:creationId xmlns:p14="http://schemas.microsoft.com/office/powerpoint/2010/main" val="466161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endParaRPr lang="en-US" dirty="0"/>
          </a:p>
        </p:txBody>
      </p:sp>
      <p:sp>
        <p:nvSpPr>
          <p:cNvPr id="4" name="Slide Number Placeholder 3"/>
          <p:cNvSpPr>
            <a:spLocks noGrp="1"/>
          </p:cNvSpPr>
          <p:nvPr>
            <p:ph type="sldNum" sz="quarter" idx="10"/>
          </p:nvPr>
        </p:nvSpPr>
        <p:spPr/>
        <p:txBody>
          <a:bodyPr/>
          <a:lstStyle/>
          <a:p>
            <a:fld id="{83FB95D8-32F6-4251-B6DD-11C28173D8A4}" type="slidenum">
              <a:rPr lang="en-US" smtClean="0"/>
              <a:pPr/>
              <a:t>1</a:t>
            </a:fld>
            <a:endParaRPr lang="en-US" dirty="0"/>
          </a:p>
        </p:txBody>
      </p:sp>
    </p:spTree>
    <p:extLst>
      <p:ext uri="{BB962C8B-B14F-4D97-AF65-F5344CB8AC3E}">
        <p14:creationId xmlns:p14="http://schemas.microsoft.com/office/powerpoint/2010/main" val="1309245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83FB95D8-32F6-4251-B6DD-11C28173D8A4}" type="slidenum">
              <a:rPr lang="en-US" smtClean="0"/>
              <a:pPr/>
              <a:t>2</a:t>
            </a:fld>
            <a:endParaRPr lang="en-US" dirty="0"/>
          </a:p>
        </p:txBody>
      </p:sp>
    </p:spTree>
    <p:extLst>
      <p:ext uri="{BB962C8B-B14F-4D97-AF65-F5344CB8AC3E}">
        <p14:creationId xmlns:p14="http://schemas.microsoft.com/office/powerpoint/2010/main" val="774453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US" dirty="0">
                <a:effectLst/>
                <a:latin typeface="Avenir Medium"/>
              </a:rPr>
              <a:t>The program was established in 1964 by President Lyndon Johnson as part of the administration’s “War on Poverty.”</a:t>
            </a:r>
          </a:p>
          <a:p>
            <a:pPr>
              <a:lnSpc>
                <a:spcPct val="110000"/>
              </a:lnSpc>
            </a:pPr>
            <a:endParaRPr lang="en-US" dirty="0">
              <a:effectLst/>
              <a:latin typeface="Avenir Medium"/>
            </a:endParaRPr>
          </a:p>
          <a:p>
            <a:pPr>
              <a:lnSpc>
                <a:spcPct val="110000"/>
              </a:lnSpc>
            </a:pPr>
            <a:r>
              <a:rPr lang="en-US" dirty="0">
                <a:effectLst/>
                <a:latin typeface="Avenir Medium"/>
              </a:rPr>
              <a:t>Since then, more than 3 million young adults have received career training and education. </a:t>
            </a:r>
          </a:p>
          <a:p>
            <a:pPr>
              <a:lnSpc>
                <a:spcPct val="110000"/>
              </a:lnSpc>
            </a:pPr>
            <a:endParaRPr lang="en-US" dirty="0">
              <a:effectLst/>
              <a:latin typeface="Avenir Medium"/>
            </a:endParaRPr>
          </a:p>
          <a:p>
            <a:pPr>
              <a:lnSpc>
                <a:spcPct val="110000"/>
              </a:lnSpc>
            </a:pPr>
            <a:r>
              <a:rPr lang="en-US" dirty="0">
                <a:effectLst/>
                <a:latin typeface="Avenir Medium"/>
              </a:rPr>
              <a:t>The outcomes of finishing the program include but are not limited to: </a:t>
            </a:r>
            <a:endParaRPr lang="en-US" dirty="0">
              <a:latin typeface="Avenir Medium"/>
            </a:endParaRPr>
          </a:p>
          <a:p>
            <a:pPr marL="914400" lvl="1" indent="-457200">
              <a:lnSpc>
                <a:spcPct val="110000"/>
              </a:lnSpc>
              <a:buFont typeface="Arial" panose="020B0604020202020204" pitchFamily="34" charset="0"/>
              <a:buChar char="•"/>
            </a:pPr>
            <a:r>
              <a:rPr lang="en-US" sz="2800" dirty="0">
                <a:effectLst/>
                <a:latin typeface="Avenir Medium"/>
              </a:rPr>
              <a:t>Entry-Level Jobs </a:t>
            </a:r>
          </a:p>
          <a:p>
            <a:pPr marL="914400" lvl="1" indent="-457200">
              <a:lnSpc>
                <a:spcPct val="110000"/>
              </a:lnSpc>
              <a:buFont typeface="Arial" panose="020B0604020202020204" pitchFamily="34" charset="0"/>
              <a:buChar char="•"/>
            </a:pPr>
            <a:r>
              <a:rPr lang="en-US" sz="2800" dirty="0">
                <a:effectLst/>
                <a:latin typeface="Avenir Medium"/>
              </a:rPr>
              <a:t>Registered Apprenticeship</a:t>
            </a:r>
          </a:p>
          <a:p>
            <a:pPr marL="914400" lvl="1" indent="-457200">
              <a:lnSpc>
                <a:spcPct val="110000"/>
              </a:lnSpc>
              <a:buFont typeface="Arial" panose="020B0604020202020204" pitchFamily="34" charset="0"/>
              <a:buChar char="•"/>
            </a:pPr>
            <a:r>
              <a:rPr lang="en-US" sz="2800" dirty="0">
                <a:effectLst/>
                <a:latin typeface="Avenir Medium"/>
              </a:rPr>
              <a:t>Military</a:t>
            </a:r>
          </a:p>
          <a:p>
            <a:pPr marL="914400" lvl="1" indent="-457200">
              <a:lnSpc>
                <a:spcPct val="110000"/>
              </a:lnSpc>
              <a:buFont typeface="Arial" panose="020B0604020202020204" pitchFamily="34" charset="0"/>
              <a:buChar char="•"/>
            </a:pPr>
            <a:r>
              <a:rPr lang="en-US" sz="2800" dirty="0">
                <a:effectLst/>
                <a:latin typeface="Avenir Medium"/>
              </a:rPr>
              <a:t>College</a:t>
            </a:r>
            <a:endParaRPr lang="en-US" sz="2800" dirty="0">
              <a:latin typeface="Avenir Medium"/>
            </a:endParaRPr>
          </a:p>
          <a:p>
            <a:endParaRPr lang="en-US" b="1" dirty="0"/>
          </a:p>
        </p:txBody>
      </p:sp>
      <p:sp>
        <p:nvSpPr>
          <p:cNvPr id="4" name="Slide Number Placeholder 3"/>
          <p:cNvSpPr>
            <a:spLocks noGrp="1"/>
          </p:cNvSpPr>
          <p:nvPr>
            <p:ph type="sldNum" sz="quarter" idx="5"/>
          </p:nvPr>
        </p:nvSpPr>
        <p:spPr/>
        <p:txBody>
          <a:bodyPr/>
          <a:lstStyle/>
          <a:p>
            <a:fld id="{83FB95D8-32F6-4251-B6DD-11C28173D8A4}" type="slidenum">
              <a:rPr lang="en-US" smtClean="0"/>
              <a:pPr/>
              <a:t>3</a:t>
            </a:fld>
            <a:endParaRPr lang="en-US" dirty="0"/>
          </a:p>
        </p:txBody>
      </p:sp>
    </p:spTree>
    <p:extLst>
      <p:ext uri="{BB962C8B-B14F-4D97-AF65-F5344CB8AC3E}">
        <p14:creationId xmlns:p14="http://schemas.microsoft.com/office/powerpoint/2010/main" val="1987671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apply to Job Corps, you must meet the following eligibility requirements. </a:t>
            </a:r>
          </a:p>
          <a:p>
            <a:endParaRPr lang="en-US" dirty="0"/>
          </a:p>
          <a:p>
            <a:r>
              <a:rPr lang="en-US" dirty="0"/>
              <a:t>You must be between the ages of 16 and 24 at the time you apply, and you must pass a background check. </a:t>
            </a:r>
          </a:p>
        </p:txBody>
      </p:sp>
      <p:sp>
        <p:nvSpPr>
          <p:cNvPr id="4" name="Slide Number Placeholder 3"/>
          <p:cNvSpPr>
            <a:spLocks noGrp="1"/>
          </p:cNvSpPr>
          <p:nvPr>
            <p:ph type="sldNum" sz="quarter" idx="5"/>
          </p:nvPr>
        </p:nvSpPr>
        <p:spPr/>
        <p:txBody>
          <a:bodyPr/>
          <a:lstStyle/>
          <a:p>
            <a:fld id="{83FB95D8-32F6-4251-B6DD-11C28173D8A4}" type="slidenum">
              <a:rPr lang="en-US" smtClean="0"/>
              <a:pPr/>
              <a:t>4</a:t>
            </a:fld>
            <a:endParaRPr lang="en-US" dirty="0"/>
          </a:p>
        </p:txBody>
      </p:sp>
    </p:spTree>
    <p:extLst>
      <p:ext uri="{BB962C8B-B14F-4D97-AF65-F5344CB8AC3E}">
        <p14:creationId xmlns:p14="http://schemas.microsoft.com/office/powerpoint/2010/main" val="3736351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 Corps program provides training in the following 10 industries: </a:t>
            </a:r>
          </a:p>
          <a:p>
            <a:endParaRPr lang="en-US" dirty="0"/>
          </a:p>
          <a:p>
            <a:pPr marL="171450" indent="-171450">
              <a:buFont typeface="Arial" panose="020B0604020202020204" pitchFamily="34" charset="0"/>
              <a:buChar char="•"/>
            </a:pPr>
            <a:r>
              <a:rPr lang="en-US" dirty="0"/>
              <a:t>Automotive and Machine Repair</a:t>
            </a:r>
          </a:p>
          <a:p>
            <a:pPr marL="171450" indent="-171450">
              <a:buFont typeface="Arial" panose="020B0604020202020204" pitchFamily="34" charset="0"/>
              <a:buChar char="•"/>
            </a:pPr>
            <a:r>
              <a:rPr lang="en-US" dirty="0"/>
              <a:t>Construction</a:t>
            </a:r>
          </a:p>
          <a:p>
            <a:pPr marL="171450" indent="-171450">
              <a:buFont typeface="Arial" panose="020B0604020202020204" pitchFamily="34" charset="0"/>
              <a:buChar char="•"/>
            </a:pPr>
            <a:r>
              <a:rPr lang="en-US" dirty="0"/>
              <a:t>Finance and Business </a:t>
            </a:r>
          </a:p>
          <a:p>
            <a:pPr marL="171450" indent="-171450">
              <a:buFont typeface="Arial" panose="020B0604020202020204" pitchFamily="34" charset="0"/>
              <a:buChar char="•"/>
            </a:pPr>
            <a:r>
              <a:rPr lang="en-US" dirty="0"/>
              <a:t>Health Care</a:t>
            </a:r>
          </a:p>
          <a:p>
            <a:pPr marL="171450" indent="-171450">
              <a:buFont typeface="Arial" panose="020B0604020202020204" pitchFamily="34" charset="0"/>
              <a:buChar char="•"/>
            </a:pPr>
            <a:r>
              <a:rPr lang="en-US" dirty="0"/>
              <a:t>Homeland Security</a:t>
            </a:r>
          </a:p>
          <a:p>
            <a:pPr marL="171450" indent="-171450">
              <a:buFont typeface="Arial" panose="020B0604020202020204" pitchFamily="34" charset="0"/>
              <a:buChar char="•"/>
            </a:pPr>
            <a:r>
              <a:rPr lang="en-US" dirty="0"/>
              <a:t>Hospitality</a:t>
            </a:r>
          </a:p>
          <a:p>
            <a:pPr marL="171450" indent="-171450">
              <a:buFont typeface="Arial" panose="020B0604020202020204" pitchFamily="34" charset="0"/>
              <a:buChar char="•"/>
            </a:pPr>
            <a:r>
              <a:rPr lang="en-US" dirty="0"/>
              <a:t>Information Technology</a:t>
            </a:r>
          </a:p>
          <a:p>
            <a:pPr marL="171450" indent="-171450">
              <a:buFont typeface="Arial" panose="020B0604020202020204" pitchFamily="34" charset="0"/>
              <a:buChar char="•"/>
            </a:pPr>
            <a:r>
              <a:rPr lang="en-US" dirty="0"/>
              <a:t>Manufacturing</a:t>
            </a:r>
          </a:p>
          <a:p>
            <a:pPr marL="171450" indent="-171450">
              <a:buFont typeface="Arial" panose="020B0604020202020204" pitchFamily="34" charset="0"/>
              <a:buChar char="•"/>
            </a:pPr>
            <a:r>
              <a:rPr lang="en-US" dirty="0"/>
              <a:t>Renewable Resources and Energy</a:t>
            </a:r>
          </a:p>
          <a:p>
            <a:pPr marL="171450" indent="-171450">
              <a:buFont typeface="Arial" panose="020B0604020202020204" pitchFamily="34" charset="0"/>
              <a:buChar char="•"/>
            </a:pPr>
            <a:r>
              <a:rPr lang="en-US" dirty="0"/>
              <a:t>Transportation</a:t>
            </a:r>
          </a:p>
          <a:p>
            <a:endParaRPr lang="en-US" dirty="0"/>
          </a:p>
        </p:txBody>
      </p:sp>
      <p:sp>
        <p:nvSpPr>
          <p:cNvPr id="4" name="Slide Number Placeholder 3"/>
          <p:cNvSpPr>
            <a:spLocks noGrp="1"/>
          </p:cNvSpPr>
          <p:nvPr>
            <p:ph type="sldNum" sz="quarter" idx="5"/>
          </p:nvPr>
        </p:nvSpPr>
        <p:spPr/>
        <p:txBody>
          <a:bodyPr/>
          <a:lstStyle/>
          <a:p>
            <a:fld id="{83FB95D8-32F6-4251-B6DD-11C28173D8A4}" type="slidenum">
              <a:rPr lang="en-US" smtClean="0"/>
              <a:pPr/>
              <a:t>5</a:t>
            </a:fld>
            <a:endParaRPr lang="en-US" dirty="0"/>
          </a:p>
        </p:txBody>
      </p:sp>
    </p:spTree>
    <p:extLst>
      <p:ext uri="{BB962C8B-B14F-4D97-AF65-F5344CB8AC3E}">
        <p14:creationId xmlns:p14="http://schemas.microsoft.com/office/powerpoint/2010/main" val="4020313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1F1E"/>
                </a:solidFill>
                <a:effectLst/>
                <a:latin typeface="Calibri" panose="020F0502020204030204" pitchFamily="34" charset="0"/>
              </a:rPr>
              <a:t>On the screen is a map of the United States with the locations of Job Corps’ 121 centers.</a:t>
            </a:r>
          </a:p>
          <a:p>
            <a:endParaRPr lang="en-US" b="0" i="0" dirty="0">
              <a:solidFill>
                <a:srgbClr val="201F1E"/>
              </a:solidFill>
              <a:effectLst/>
              <a:latin typeface="Calibri" panose="020F0502020204030204" pitchFamily="34" charset="0"/>
            </a:endParaRPr>
          </a:p>
          <a:p>
            <a:r>
              <a:rPr lang="en-US" b="0" i="0" dirty="0">
                <a:solidFill>
                  <a:srgbClr val="201F1E"/>
                </a:solidFill>
                <a:effectLst/>
                <a:latin typeface="Calibri" panose="020F0502020204030204" pitchFamily="34" charset="0"/>
              </a:rPr>
              <a:t>Job Corps centers are split into six different regions and are located in every state in the U.S. except Idaho. </a:t>
            </a:r>
          </a:p>
          <a:p>
            <a:endParaRPr lang="en-US" b="0" i="0" dirty="0">
              <a:solidFill>
                <a:srgbClr val="201F1E"/>
              </a:solidFill>
              <a:effectLst/>
              <a:latin typeface="Calibri" panose="020F0502020204030204" pitchFamily="34" charset="0"/>
            </a:endParaRPr>
          </a:p>
          <a:p>
            <a:r>
              <a:rPr lang="en-US" b="0" i="0" dirty="0">
                <a:solidFill>
                  <a:srgbClr val="201F1E"/>
                </a:solidFill>
                <a:effectLst/>
                <a:latin typeface="Calibri" panose="020F0502020204030204" pitchFamily="34" charset="0"/>
              </a:rPr>
              <a:t>Job Corps students do not have to attend a center in the state they are from. Each center has students with a variety of geographical backgrounds. </a:t>
            </a:r>
            <a:endParaRPr lang="en-US" dirty="0"/>
          </a:p>
        </p:txBody>
      </p:sp>
      <p:sp>
        <p:nvSpPr>
          <p:cNvPr id="4" name="Slide Number Placeholder 3"/>
          <p:cNvSpPr>
            <a:spLocks noGrp="1"/>
          </p:cNvSpPr>
          <p:nvPr>
            <p:ph type="sldNum" sz="quarter" idx="5"/>
          </p:nvPr>
        </p:nvSpPr>
        <p:spPr/>
        <p:txBody>
          <a:bodyPr/>
          <a:lstStyle/>
          <a:p>
            <a:fld id="{83FB95D8-32F6-4251-B6DD-11C28173D8A4}" type="slidenum">
              <a:rPr lang="en-US" smtClean="0"/>
              <a:pPr/>
              <a:t>6</a:t>
            </a:fld>
            <a:endParaRPr lang="en-US" dirty="0"/>
          </a:p>
        </p:txBody>
      </p:sp>
    </p:spTree>
    <p:extLst>
      <p:ext uri="{BB962C8B-B14F-4D97-AF65-F5344CB8AC3E}">
        <p14:creationId xmlns:p14="http://schemas.microsoft.com/office/powerpoint/2010/main" val="2307022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benefits to joining the Job Corps program. </a:t>
            </a:r>
          </a:p>
          <a:p>
            <a:endParaRPr lang="en-US" sz="3200" dirty="0">
              <a:latin typeface="Avenir Book"/>
            </a:endParaRPr>
          </a:p>
          <a:p>
            <a:r>
              <a:rPr lang="en-US" sz="3200" dirty="0">
                <a:latin typeface="Avenir Book"/>
              </a:rPr>
              <a:t>All Job Corps students receive the following for free:</a:t>
            </a:r>
          </a:p>
          <a:p>
            <a:pPr marL="1371600" lvl="2" indent="-457200">
              <a:buFont typeface="Arial" panose="020B0604020202020204" pitchFamily="34" charset="0"/>
              <a:buChar char="•"/>
            </a:pPr>
            <a:r>
              <a:rPr lang="en-US" sz="2800" dirty="0">
                <a:latin typeface="Avenir Book"/>
              </a:rPr>
              <a:t>Full-time housing for students </a:t>
            </a:r>
          </a:p>
          <a:p>
            <a:pPr marL="1371600" lvl="2" indent="-457200">
              <a:buFont typeface="Arial" panose="020B0604020202020204" pitchFamily="34" charset="0"/>
              <a:buChar char="•"/>
            </a:pPr>
            <a:r>
              <a:rPr lang="en-US" sz="2800" dirty="0">
                <a:latin typeface="Avenir Book"/>
              </a:rPr>
              <a:t>Career skills and training instruction</a:t>
            </a:r>
          </a:p>
          <a:p>
            <a:pPr marL="1371600" lvl="2" indent="-457200">
              <a:spcBef>
                <a:spcPts val="0"/>
              </a:spcBef>
              <a:buFont typeface="Arial" panose="020B0604020202020204" pitchFamily="34" charset="0"/>
              <a:buChar char="•"/>
            </a:pPr>
            <a:r>
              <a:rPr lang="en-US" sz="2800" dirty="0">
                <a:latin typeface="Avenir Book"/>
              </a:rPr>
              <a:t>Academic instruction (high school diploma and high school equivalency) </a:t>
            </a:r>
          </a:p>
          <a:p>
            <a:pPr marL="1371600" lvl="2" indent="-457200">
              <a:spcBef>
                <a:spcPts val="0"/>
              </a:spcBef>
              <a:buFont typeface="Arial" panose="020B0604020202020204" pitchFamily="34" charset="0"/>
              <a:buChar char="•"/>
            </a:pPr>
            <a:r>
              <a:rPr lang="en-US" sz="2800" dirty="0">
                <a:latin typeface="Avenir Book"/>
              </a:rPr>
              <a:t>Basic health care</a:t>
            </a:r>
          </a:p>
          <a:p>
            <a:pPr marL="1371600" lvl="2" indent="-457200">
              <a:spcBef>
                <a:spcPts val="0"/>
              </a:spcBef>
              <a:buFont typeface="Arial" panose="020B0604020202020204" pitchFamily="34" charset="0"/>
              <a:buChar char="•"/>
            </a:pPr>
            <a:r>
              <a:rPr lang="en-US" sz="2800" dirty="0">
                <a:latin typeface="Avenir Book"/>
              </a:rPr>
              <a:t>Mental health counseling </a:t>
            </a:r>
          </a:p>
          <a:p>
            <a:pPr marL="1371600" lvl="2" indent="-457200">
              <a:spcBef>
                <a:spcPts val="0"/>
              </a:spcBef>
              <a:buFont typeface="Arial" panose="020B0604020202020204" pitchFamily="34" charset="0"/>
              <a:buChar char="•"/>
            </a:pPr>
            <a:r>
              <a:rPr lang="en-US" sz="2800" dirty="0">
                <a:latin typeface="Avenir Book"/>
              </a:rPr>
              <a:t>On-work-site internships </a:t>
            </a:r>
          </a:p>
          <a:p>
            <a:pPr marL="1371600" lvl="2" indent="-457200">
              <a:spcBef>
                <a:spcPts val="0"/>
              </a:spcBef>
              <a:buFont typeface="Arial" panose="020B0604020202020204" pitchFamily="34" charset="0"/>
              <a:buChar char="•"/>
            </a:pPr>
            <a:r>
              <a:rPr lang="en-US" sz="2800" dirty="0">
                <a:latin typeface="Avenir Book"/>
              </a:rPr>
              <a:t>Career placement and transition services </a:t>
            </a:r>
          </a:p>
          <a:p>
            <a:endParaRPr lang="en-US" dirty="0"/>
          </a:p>
        </p:txBody>
      </p:sp>
      <p:sp>
        <p:nvSpPr>
          <p:cNvPr id="4" name="Slide Number Placeholder 3"/>
          <p:cNvSpPr>
            <a:spLocks noGrp="1"/>
          </p:cNvSpPr>
          <p:nvPr>
            <p:ph type="sldNum" sz="quarter" idx="5"/>
          </p:nvPr>
        </p:nvSpPr>
        <p:spPr/>
        <p:txBody>
          <a:bodyPr/>
          <a:lstStyle/>
          <a:p>
            <a:fld id="{83FB95D8-32F6-4251-B6DD-11C28173D8A4}" type="slidenum">
              <a:rPr lang="en-US" smtClean="0"/>
              <a:pPr/>
              <a:t>7</a:t>
            </a:fld>
            <a:endParaRPr lang="en-US" dirty="0"/>
          </a:p>
        </p:txBody>
      </p:sp>
    </p:spTree>
    <p:extLst>
      <p:ext uri="{BB962C8B-B14F-4D97-AF65-F5344CB8AC3E}">
        <p14:creationId xmlns:p14="http://schemas.microsoft.com/office/powerpoint/2010/main" val="987142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Now we’re going to talk a bit about the Career Preparation Period and what students can expect during their first 60 days on center.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Students will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Take initial academic assessments to test reading and math levels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Create and enter a career pathway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Participate in training area exploration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Complete a medical assessment and introduction to health and wellness services. </a:t>
            </a:r>
          </a:p>
        </p:txBody>
      </p:sp>
      <p:sp>
        <p:nvSpPr>
          <p:cNvPr id="4" name="Slide Number Placeholder 3"/>
          <p:cNvSpPr>
            <a:spLocks noGrp="1"/>
          </p:cNvSpPr>
          <p:nvPr>
            <p:ph type="sldNum" sz="quarter" idx="5"/>
          </p:nvPr>
        </p:nvSpPr>
        <p:spPr/>
        <p:txBody>
          <a:bodyPr/>
          <a:lstStyle/>
          <a:p>
            <a:fld id="{83FB95D8-32F6-4251-B6DD-11C28173D8A4}" type="slidenum">
              <a:rPr lang="en-US" smtClean="0"/>
              <a:pPr/>
              <a:t>9</a:t>
            </a:fld>
            <a:endParaRPr lang="en-US" dirty="0"/>
          </a:p>
        </p:txBody>
      </p:sp>
    </p:spTree>
    <p:extLst>
      <p:ext uri="{BB962C8B-B14F-4D97-AF65-F5344CB8AC3E}">
        <p14:creationId xmlns:p14="http://schemas.microsoft.com/office/powerpoint/2010/main" val="2420057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bulleted list on the screen also highlights other experiences that Job Corps students will participate in during CPP. These include: </a:t>
            </a:r>
          </a:p>
          <a:p>
            <a:endParaRPr lang="en-US" dirty="0"/>
          </a:p>
          <a:p>
            <a:pPr marL="171450" indent="-171450">
              <a:buFont typeface="Arial" panose="020B0604020202020204" pitchFamily="34" charset="0"/>
              <a:buChar char="•"/>
            </a:pPr>
            <a:r>
              <a:rPr lang="en-US" dirty="0"/>
              <a:t>Earning a high school diploma or equivalency</a:t>
            </a:r>
          </a:p>
          <a:p>
            <a:pPr marL="171450" indent="-171450">
              <a:buFont typeface="Arial" panose="020B0604020202020204" pitchFamily="34" charset="0"/>
              <a:buChar char="•"/>
            </a:pPr>
            <a:r>
              <a:rPr lang="en-US" dirty="0"/>
              <a:t>Career technical training</a:t>
            </a:r>
          </a:p>
          <a:p>
            <a:pPr marL="171450" indent="-171450">
              <a:buFont typeface="Arial" panose="020B0604020202020204" pitchFamily="34" charset="0"/>
              <a:buChar char="•"/>
            </a:pPr>
            <a:r>
              <a:rPr lang="en-US" dirty="0"/>
              <a:t>Work-based learning</a:t>
            </a:r>
          </a:p>
          <a:p>
            <a:pPr marL="171450" indent="-171450">
              <a:buFont typeface="Arial" panose="020B0604020202020204" pitchFamily="34" charset="0"/>
              <a:buChar char="•"/>
            </a:pPr>
            <a:r>
              <a:rPr lang="en-US" dirty="0"/>
              <a:t>Employability and social skills development </a:t>
            </a:r>
          </a:p>
          <a:p>
            <a:pPr marL="171450" indent="-171450">
              <a:buFont typeface="Arial" panose="020B0604020202020204" pitchFamily="34" charset="0"/>
              <a:buChar char="•"/>
            </a:pPr>
            <a:r>
              <a:rPr lang="en-US" dirty="0"/>
              <a:t>Independent-living skills learning</a:t>
            </a:r>
          </a:p>
          <a:p>
            <a:pPr marL="171450" indent="-171450">
              <a:buFont typeface="Arial" panose="020B0604020202020204" pitchFamily="34" charset="0"/>
              <a:buChar char="•"/>
            </a:pPr>
            <a:r>
              <a:rPr lang="en-US" dirty="0"/>
              <a:t>Job search skills development </a:t>
            </a:r>
          </a:p>
          <a:p>
            <a:pPr marL="171450" indent="-171450">
              <a:buFont typeface="Arial" panose="020B0604020202020204" pitchFamily="34" charset="0"/>
              <a:buChar char="•"/>
            </a:pPr>
            <a:r>
              <a:rPr lang="en-US" dirty="0"/>
              <a:t>Service-learning and community-based projects/activities</a:t>
            </a:r>
          </a:p>
          <a:p>
            <a:pPr marL="171450" indent="-171450">
              <a:buFont typeface="Arial" panose="020B0604020202020204" pitchFamily="34" charset="0"/>
              <a:buChar char="•"/>
            </a:pPr>
            <a:r>
              <a:rPr lang="en-US" dirty="0"/>
              <a:t>Leadership opportunities </a:t>
            </a:r>
          </a:p>
          <a:p>
            <a:pPr marL="171450" indent="-171450">
              <a:buFont typeface="Arial" panose="020B0604020202020204" pitchFamily="34" charset="0"/>
              <a:buChar char="•"/>
            </a:pPr>
            <a:r>
              <a:rPr lang="en-US" dirty="0"/>
              <a:t>Progress evaluations</a:t>
            </a:r>
          </a:p>
          <a:p>
            <a:pPr marL="171450" indent="-171450">
              <a:buFont typeface="Arial" panose="020B0604020202020204" pitchFamily="34" charset="0"/>
              <a:buChar char="•"/>
            </a:pPr>
            <a:r>
              <a:rPr lang="en-US" dirty="0"/>
              <a:t>Transition readiness activities </a:t>
            </a:r>
          </a:p>
        </p:txBody>
      </p:sp>
      <p:sp>
        <p:nvSpPr>
          <p:cNvPr id="4" name="Slide Number Placeholder 3"/>
          <p:cNvSpPr>
            <a:spLocks noGrp="1"/>
          </p:cNvSpPr>
          <p:nvPr>
            <p:ph type="sldNum" sz="quarter" idx="5"/>
          </p:nvPr>
        </p:nvSpPr>
        <p:spPr/>
        <p:txBody>
          <a:bodyPr/>
          <a:lstStyle/>
          <a:p>
            <a:fld id="{83FB95D8-32F6-4251-B6DD-11C28173D8A4}" type="slidenum">
              <a:rPr lang="en-US" smtClean="0"/>
              <a:pPr/>
              <a:t>12</a:t>
            </a:fld>
            <a:endParaRPr lang="en-US" dirty="0"/>
          </a:p>
        </p:txBody>
      </p:sp>
    </p:spTree>
    <p:extLst>
      <p:ext uri="{BB962C8B-B14F-4D97-AF65-F5344CB8AC3E}">
        <p14:creationId xmlns:p14="http://schemas.microsoft.com/office/powerpoint/2010/main" val="3725961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students have finished their hands-on training, they will enter into the Career Transition Period (CTS), where they will: </a:t>
            </a:r>
          </a:p>
          <a:p>
            <a:pPr marL="171450" indent="-171450">
              <a:buFont typeface="Arial" panose="020B0604020202020204" pitchFamily="34" charset="0"/>
              <a:buChar char="•"/>
            </a:pPr>
            <a:r>
              <a:rPr lang="en-US" dirty="0"/>
              <a:t>Review their employment and career goals</a:t>
            </a:r>
          </a:p>
          <a:p>
            <a:pPr marL="171450" indent="-171450">
              <a:buFont typeface="Arial" panose="020B0604020202020204" pitchFamily="34" charset="0"/>
              <a:buChar char="•"/>
            </a:pPr>
            <a:r>
              <a:rPr lang="en-US" dirty="0"/>
              <a:t>Receive assistance with finding a job, apprenticeship, or ongoing education</a:t>
            </a:r>
          </a:p>
          <a:p>
            <a:pPr marL="171450" indent="-171450">
              <a:buFont typeface="Arial" panose="020B0604020202020204" pitchFamily="34" charset="0"/>
              <a:buChar char="•"/>
            </a:pPr>
            <a:r>
              <a:rPr lang="en-US" dirty="0"/>
              <a:t>Receive assistance with planning for independent living including: </a:t>
            </a:r>
          </a:p>
          <a:p>
            <a:pPr marL="628650" lvl="1" indent="-171450">
              <a:buFont typeface="Arial" panose="020B0604020202020204" pitchFamily="34" charset="0"/>
              <a:buChar char="•"/>
            </a:pPr>
            <a:r>
              <a:rPr lang="en-US" dirty="0"/>
              <a:t>Housing</a:t>
            </a:r>
          </a:p>
          <a:p>
            <a:pPr marL="628650" lvl="1" indent="-171450">
              <a:buFont typeface="Arial" panose="020B0604020202020204" pitchFamily="34" charset="0"/>
              <a:buChar char="•"/>
            </a:pPr>
            <a:r>
              <a:rPr lang="en-US" dirty="0"/>
              <a:t>Transportation</a:t>
            </a:r>
          </a:p>
          <a:p>
            <a:pPr marL="628650" lvl="1" indent="-171450">
              <a:buFont typeface="Arial" panose="020B0604020202020204" pitchFamily="34" charset="0"/>
              <a:buChar char="•"/>
            </a:pPr>
            <a:r>
              <a:rPr lang="en-US" dirty="0"/>
              <a:t>Health care</a:t>
            </a:r>
          </a:p>
          <a:p>
            <a:pPr marL="628650" lvl="1" indent="-171450">
              <a:buFont typeface="Arial" panose="020B0604020202020204" pitchFamily="34" charset="0"/>
              <a:buChar char="•"/>
            </a:pPr>
            <a:r>
              <a:rPr lang="en-US" dirty="0"/>
              <a:t>Childcare</a:t>
            </a:r>
          </a:p>
          <a:p>
            <a:pPr marL="628650" lvl="1" indent="-171450">
              <a:buFont typeface="Arial" panose="020B0604020202020204" pitchFamily="34" charset="0"/>
              <a:buChar char="•"/>
            </a:pPr>
            <a:r>
              <a:rPr lang="en-US" dirty="0"/>
              <a:t>Financial planning </a:t>
            </a:r>
          </a:p>
        </p:txBody>
      </p:sp>
      <p:sp>
        <p:nvSpPr>
          <p:cNvPr id="4" name="Slide Number Placeholder 3"/>
          <p:cNvSpPr>
            <a:spLocks noGrp="1"/>
          </p:cNvSpPr>
          <p:nvPr>
            <p:ph type="sldNum" sz="quarter" idx="5"/>
          </p:nvPr>
        </p:nvSpPr>
        <p:spPr/>
        <p:txBody>
          <a:bodyPr/>
          <a:lstStyle/>
          <a:p>
            <a:fld id="{83FB95D8-32F6-4251-B6DD-11C28173D8A4}" type="slidenum">
              <a:rPr lang="en-US" smtClean="0"/>
              <a:pPr/>
              <a:t>14</a:t>
            </a:fld>
            <a:endParaRPr lang="en-US" dirty="0"/>
          </a:p>
        </p:txBody>
      </p:sp>
    </p:spTree>
    <p:extLst>
      <p:ext uri="{BB962C8B-B14F-4D97-AF65-F5344CB8AC3E}">
        <p14:creationId xmlns:p14="http://schemas.microsoft.com/office/powerpoint/2010/main" val="966543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Thank you for your time today. We hope you enjoyed learning about the Job Corps program. </a:t>
            </a:r>
          </a:p>
          <a:p>
            <a:br>
              <a:rPr lang="en-US" baseline="0" dirty="0"/>
            </a:br>
            <a:r>
              <a:rPr lang="en-US" baseline="0" dirty="0"/>
              <a:t>On your table, you will find enrollment interest cards. Please fill one out if you are interested in joining. </a:t>
            </a:r>
          </a:p>
          <a:p>
            <a:endParaRPr lang="en-US" baseline="0" dirty="0"/>
          </a:p>
          <a:p>
            <a:r>
              <a:rPr lang="en-US" baseline="0" dirty="0"/>
              <a:t>Later today, you will have the opportunity to apply to Job Corps with an application form. Please feel free to speak to someone at the Job Corps booth with any questions you may have.</a:t>
            </a:r>
          </a:p>
          <a:p>
            <a:endParaRPr lang="en-US" baseline="0" dirty="0"/>
          </a:p>
          <a:p>
            <a:r>
              <a:rPr lang="en-US" baseline="0" dirty="0"/>
              <a:t>On the screen, you see the phone number for the National Office of Job Corps. Please feel free to call that number at any time with questions. </a:t>
            </a:r>
          </a:p>
          <a:p>
            <a:endParaRPr lang="en-US" baseline="0" dirty="0"/>
          </a:p>
          <a:p>
            <a:r>
              <a:rPr lang="en-US" baseline="0" dirty="0"/>
              <a:t>Thank you. </a:t>
            </a:r>
          </a:p>
        </p:txBody>
      </p:sp>
      <p:sp>
        <p:nvSpPr>
          <p:cNvPr id="4" name="Slide Number Placeholder 3"/>
          <p:cNvSpPr>
            <a:spLocks noGrp="1"/>
          </p:cNvSpPr>
          <p:nvPr>
            <p:ph type="sldNum" sz="quarter" idx="10"/>
          </p:nvPr>
        </p:nvSpPr>
        <p:spPr/>
        <p:txBody>
          <a:bodyPr/>
          <a:lstStyle/>
          <a:p>
            <a:fld id="{83FB95D8-32F6-4251-B6DD-11C28173D8A4}" type="slidenum">
              <a:rPr lang="en-US" smtClean="0"/>
              <a:pPr/>
              <a:t>15</a:t>
            </a:fld>
            <a:endParaRPr lang="en-US" dirty="0"/>
          </a:p>
        </p:txBody>
      </p:sp>
    </p:spTree>
    <p:extLst>
      <p:ext uri="{BB962C8B-B14F-4D97-AF65-F5344CB8AC3E}">
        <p14:creationId xmlns:p14="http://schemas.microsoft.com/office/powerpoint/2010/main" val="28568433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88CBA6-6A9E-4C95-8616-2E467D3051D0}" type="slidenum">
              <a:rPr lang="en-US" smtClean="0"/>
              <a:pPr/>
              <a:t>‹#›</a:t>
            </a:fld>
            <a:endParaRPr lang="en-US" dirty="0"/>
          </a:p>
        </p:txBody>
      </p:sp>
      <p:pic>
        <p:nvPicPr>
          <p:cNvPr id="8" name="Picture 7">
            <a:extLst>
              <a:ext uri="{FF2B5EF4-FFF2-40B4-BE49-F238E27FC236}">
                <a16:creationId xmlns:a16="http://schemas.microsoft.com/office/drawing/2014/main" id="{527C2415-E118-FE4B-B334-792B5D547AE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083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C49BDE-E7B2-274B-981F-3ECE8D7E15AA}"/>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p:txBody>
          <a:bodyPr/>
          <a:lstStyle/>
          <a:p>
            <a:fld id="{D488CBA6-6A9E-4C95-8616-2E467D3051D0}" type="slidenum">
              <a:rPr lang="en-US" smtClean="0"/>
              <a:pPr/>
              <a:t>‹#›</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3" name="Date Placeholder 2"/>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2" name="Title 1"/>
          <p:cNvSpPr>
            <a:spLocks noGrp="1"/>
          </p:cNvSpPr>
          <p:nvPr>
            <p:ph type="title"/>
          </p:nvPr>
        </p:nvSpPr>
        <p:spPr/>
        <p:txBody>
          <a:bodyPr/>
          <a:lstStyle/>
          <a:p>
            <a:r>
              <a:rPr lang="en-US" dirty="0"/>
              <a:t>Click to edit Master title style</a:t>
            </a:r>
          </a:p>
        </p:txBody>
      </p:sp>
      <p:pic>
        <p:nvPicPr>
          <p:cNvPr id="9" name="Picture 8">
            <a:extLst>
              <a:ext uri="{FF2B5EF4-FFF2-40B4-BE49-F238E27FC236}">
                <a16:creationId xmlns:a16="http://schemas.microsoft.com/office/drawing/2014/main" id="{D0D7006E-2A4A-3745-8EAC-D216C9C2948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1994775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C1DDEC-9161-534A-B683-8EE7BBE13278}"/>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88CBA6-6A9E-4C95-8616-2E467D3051D0}" type="slidenum">
              <a:rPr lang="en-US" smtClean="0"/>
              <a:pPr/>
              <a:t>‹#›</a:t>
            </a:fld>
            <a:endParaRPr lang="en-US" dirty="0"/>
          </a:p>
        </p:txBody>
      </p:sp>
      <p:pic>
        <p:nvPicPr>
          <p:cNvPr id="8" name="Picture 7">
            <a:extLst>
              <a:ext uri="{FF2B5EF4-FFF2-40B4-BE49-F238E27FC236}">
                <a16:creationId xmlns:a16="http://schemas.microsoft.com/office/drawing/2014/main" id="{55C05780-7E01-1546-9AE3-978F0C8FF10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778805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31668D-9AC6-5E4E-B68E-7DB1F75FECCB}"/>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88CBA6-6A9E-4C95-8616-2E467D3051D0}" type="slidenum">
              <a:rPr lang="en-US" smtClean="0"/>
              <a:pPr/>
              <a:t>‹#›</a:t>
            </a:fld>
            <a:endParaRPr lang="en-US" dirty="0"/>
          </a:p>
        </p:txBody>
      </p:sp>
      <p:pic>
        <p:nvPicPr>
          <p:cNvPr id="9" name="Picture 8">
            <a:extLst>
              <a:ext uri="{FF2B5EF4-FFF2-40B4-BE49-F238E27FC236}">
                <a16:creationId xmlns:a16="http://schemas.microsoft.com/office/drawing/2014/main" id="{FB1DEF8B-09A0-0A45-8917-001100E0D9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2678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251812-6C6C-2845-8135-48BB66D66A19}"/>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88CBA6-6A9E-4C95-8616-2E467D3051D0}" type="slidenum">
              <a:rPr lang="en-US" smtClean="0"/>
              <a:pPr/>
              <a:t>‹#›</a:t>
            </a:fld>
            <a:endParaRPr lang="en-US" dirty="0"/>
          </a:p>
        </p:txBody>
      </p:sp>
      <p:pic>
        <p:nvPicPr>
          <p:cNvPr id="9" name="Picture 8">
            <a:extLst>
              <a:ext uri="{FF2B5EF4-FFF2-40B4-BE49-F238E27FC236}">
                <a16:creationId xmlns:a16="http://schemas.microsoft.com/office/drawing/2014/main" id="{A1677C9C-C0DF-8E4A-ADF4-05F1E3A08E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162598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97D0ED-333A-0446-B77C-746CD1692562}"/>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88CBA6-6A9E-4C95-8616-2E467D3051D0}" type="slidenum">
              <a:rPr lang="en-US" smtClean="0"/>
              <a:pPr/>
              <a:t>‹#›</a:t>
            </a:fld>
            <a:endParaRPr lang="en-US" dirty="0"/>
          </a:p>
        </p:txBody>
      </p:sp>
      <p:pic>
        <p:nvPicPr>
          <p:cNvPr id="11" name="Picture 10">
            <a:extLst>
              <a:ext uri="{FF2B5EF4-FFF2-40B4-BE49-F238E27FC236}">
                <a16:creationId xmlns:a16="http://schemas.microsoft.com/office/drawing/2014/main" id="{925ABED6-EA40-FB4A-ADC7-E009CFEDC0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356188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03EDD5-FA45-564B-B6B2-D5E76C3CA704}"/>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88CBA6-6A9E-4C95-8616-2E467D3051D0}" type="slidenum">
              <a:rPr lang="en-US" smtClean="0"/>
              <a:pPr/>
              <a:t>‹#›</a:t>
            </a:fld>
            <a:endParaRPr lang="en-US" dirty="0"/>
          </a:p>
        </p:txBody>
      </p:sp>
      <p:pic>
        <p:nvPicPr>
          <p:cNvPr id="7" name="Picture 6">
            <a:extLst>
              <a:ext uri="{FF2B5EF4-FFF2-40B4-BE49-F238E27FC236}">
                <a16:creationId xmlns:a16="http://schemas.microsoft.com/office/drawing/2014/main" id="{BC79E873-EFAB-114A-BB06-BE434B5C24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3419216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B501AA-11D1-144C-B772-E97D15A34E57}"/>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88CBA6-6A9E-4C95-8616-2E467D3051D0}" type="slidenum">
              <a:rPr lang="en-US" smtClean="0"/>
              <a:pPr/>
              <a:t>‹#›</a:t>
            </a:fld>
            <a:endParaRPr lang="en-US" dirty="0"/>
          </a:p>
        </p:txBody>
      </p:sp>
      <p:pic>
        <p:nvPicPr>
          <p:cNvPr id="6" name="Picture 5">
            <a:extLst>
              <a:ext uri="{FF2B5EF4-FFF2-40B4-BE49-F238E27FC236}">
                <a16:creationId xmlns:a16="http://schemas.microsoft.com/office/drawing/2014/main" id="{1E27CEA9-5323-2E41-B399-5BAAD73A2C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217839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1B0C91-D172-A34F-8BD9-065E2D72C902}"/>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88CBA6-6A9E-4C95-8616-2E467D3051D0}" type="slidenum">
              <a:rPr lang="en-US" smtClean="0"/>
              <a:pPr/>
              <a:t>‹#›</a:t>
            </a:fld>
            <a:endParaRPr lang="en-US" dirty="0"/>
          </a:p>
        </p:txBody>
      </p:sp>
      <p:pic>
        <p:nvPicPr>
          <p:cNvPr id="9" name="Picture 8">
            <a:extLst>
              <a:ext uri="{FF2B5EF4-FFF2-40B4-BE49-F238E27FC236}">
                <a16:creationId xmlns:a16="http://schemas.microsoft.com/office/drawing/2014/main" id="{A4829B44-2AA8-8247-819A-C4C695F009F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222657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F05743D-16CF-A745-83E1-1CC1C4B366DE}"/>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6"/>
          <p:cNvSpPr>
            <a:spLocks noGrp="1"/>
          </p:cNvSpPr>
          <p:nvPr>
            <p:ph type="sldNum" sz="quarter" idx="12"/>
          </p:nvPr>
        </p:nvSpPr>
        <p:spPr/>
        <p:txBody>
          <a:bodyPr/>
          <a:lstStyle/>
          <a:p>
            <a:fld id="{D488CBA6-6A9E-4C95-8616-2E467D3051D0}" type="slidenum">
              <a:rPr lang="en-US" smtClean="0"/>
              <a:pPr/>
              <a:t>‹#›</a:t>
            </a:fld>
            <a:endParaRPr lang="en-US" dirty="0"/>
          </a:p>
        </p:txBody>
      </p:sp>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6" name="Footer Placeholder 5"/>
          <p:cNvSpPr>
            <a:spLocks noGrp="1"/>
          </p:cNvSpPr>
          <p:nvPr>
            <p:ph type="ftr" sz="quarter" idx="11"/>
          </p:nvPr>
        </p:nvSpPr>
        <p:spPr/>
        <p:txBody>
          <a:bodyPr/>
          <a:lstStyle/>
          <a:p>
            <a:endParaRPr lang="en-US" dirty="0"/>
          </a:p>
        </p:txBody>
      </p:sp>
      <p:pic>
        <p:nvPicPr>
          <p:cNvPr id="10" name="Picture 9">
            <a:extLst>
              <a:ext uri="{FF2B5EF4-FFF2-40B4-BE49-F238E27FC236}">
                <a16:creationId xmlns:a16="http://schemas.microsoft.com/office/drawing/2014/main" id="{C4C7884E-7F4C-A142-83EB-B304BA6529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3423113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36582D-E972-B745-914C-AC9AA129B935}"/>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88CBA6-6A9E-4C95-8616-2E467D3051D0}" type="slidenum">
              <a:rPr lang="en-US" smtClean="0"/>
              <a:pPr/>
              <a:t>‹#›</a:t>
            </a:fld>
            <a:endParaRPr lang="en-US" dirty="0"/>
          </a:p>
        </p:txBody>
      </p:sp>
      <p:pic>
        <p:nvPicPr>
          <p:cNvPr id="8" name="Picture 7">
            <a:extLst>
              <a:ext uri="{FF2B5EF4-FFF2-40B4-BE49-F238E27FC236}">
                <a16:creationId xmlns:a16="http://schemas.microsoft.com/office/drawing/2014/main" id="{BB368720-8571-AA4A-85F8-DA0580CED3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2404318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86CCDA5-5571-DF4A-A68E-EFB49C301A17}"/>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479AB-C233-411B-A5E3-7BC4966E8A5C}" type="datetimeFigureOut">
              <a:rPr lang="en-US" smtClean="0"/>
              <a:pPr/>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88CBA6-6A9E-4C95-8616-2E467D3051D0}" type="slidenum">
              <a:rPr lang="en-US" smtClean="0"/>
              <a:pPr/>
              <a:t>‹#›</a:t>
            </a:fld>
            <a:endParaRPr lang="en-US" dirty="0"/>
          </a:p>
        </p:txBody>
      </p:sp>
      <p:pic>
        <p:nvPicPr>
          <p:cNvPr id="8" name="Picture 7">
            <a:extLst>
              <a:ext uri="{FF2B5EF4-FFF2-40B4-BE49-F238E27FC236}">
                <a16:creationId xmlns:a16="http://schemas.microsoft.com/office/drawing/2014/main" id="{92874C1D-1BAA-434B-BA92-0848A8D1E8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2965209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748CD4-2EAC-DB42-8659-27359AE6E0B8}"/>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F9C87BC4-E6F8-1143-AFCE-EFB2EFA5317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28324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9833DF-BB5A-4946-8C0C-2FD71464B70E}"/>
              </a:ext>
            </a:extLst>
          </p:cNvPr>
          <p:cNvSpPr/>
          <p:nvPr userDrawn="1"/>
        </p:nvSpPr>
        <p:spPr>
          <a:xfrm>
            <a:off x="0" y="0"/>
            <a:ext cx="9144000" cy="6858000"/>
          </a:xfrm>
          <a:prstGeom prst="rect">
            <a:avLst/>
          </a:prstGeom>
          <a:solidFill>
            <a:srgbClr val="244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FF1D49BA-C2AC-0342-B6E5-5B2D1994F9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9065" y="6091354"/>
            <a:ext cx="1993366" cy="630122"/>
          </a:xfrm>
          <a:prstGeom prst="rect">
            <a:avLst/>
          </a:prstGeom>
        </p:spPr>
      </p:pic>
    </p:spTree>
    <p:extLst>
      <p:ext uri="{BB962C8B-B14F-4D97-AF65-F5344CB8AC3E}">
        <p14:creationId xmlns:p14="http://schemas.microsoft.com/office/powerpoint/2010/main" val="14818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479AB-C233-411B-A5E3-7BC4966E8A5C}" type="datetimeFigureOut">
              <a:rPr lang="en-US" smtClean="0"/>
              <a:pPr/>
              <a:t>2/6/2025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88CBA6-6A9E-4C95-8616-2E467D3051D0}" type="slidenum">
              <a:rPr lang="en-US" smtClean="0"/>
              <a:pPr/>
              <a:t>‹#›</a:t>
            </a:fld>
            <a:endParaRPr lang="en-US" dirty="0"/>
          </a:p>
        </p:txBody>
      </p:sp>
    </p:spTree>
    <p:extLst>
      <p:ext uri="{BB962C8B-B14F-4D97-AF65-F5344CB8AC3E}">
        <p14:creationId xmlns:p14="http://schemas.microsoft.com/office/powerpoint/2010/main" val="3289367995"/>
      </p:ext>
    </p:extLst>
  </p:cSld>
  <p:clrMap bg1="lt1" tx1="dk1" bg2="lt2" tx2="dk2" accent1="accent1" accent2="accent2" accent3="accent3" accent4="accent4" accent5="accent5" accent6="accent6" hlink="hlink" folHlink="folHlink"/>
  <p:sldLayoutIdLst>
    <p:sldLayoutId id="2147483685" r:id="rId1"/>
    <p:sldLayoutId id="2147483696"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743" r:id="rId13"/>
    <p:sldLayoutId id="2147483698" r:id="rId14"/>
  </p:sldLayoutIdLst>
  <p:txStyles>
    <p:titleStyle>
      <a:lvl1pPr algn="l" defTabSz="914400" rtl="0" eaLnBrk="1" latinLnBrk="0" hangingPunct="1">
        <a:lnSpc>
          <a:spcPct val="90000"/>
        </a:lnSpc>
        <a:spcBef>
          <a:spcPct val="0"/>
        </a:spcBef>
        <a:buNone/>
        <a:defRPr sz="4400" b="0" i="0" kern="1200">
          <a:solidFill>
            <a:schemeClr val="bg1"/>
          </a:solidFill>
          <a:latin typeface="Avenir Medium" charset="0"/>
          <a:ea typeface="Avenir Medium" charset="0"/>
          <a:cs typeface="Avenir Medium"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venir Book" charset="0"/>
          <a:ea typeface="Avenir Book" charset="0"/>
          <a:cs typeface="Avenir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venir Book" charset="0"/>
          <a:ea typeface="Avenir Book" charset="0"/>
          <a:cs typeface="Avenir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venir Book" charset="0"/>
          <a:ea typeface="Avenir Book" charset="0"/>
          <a:cs typeface="Avenir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venir Book" charset="0"/>
          <a:ea typeface="Avenir Book" charset="0"/>
          <a:cs typeface="Avenir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venir Book" charset="0"/>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innovationbydesign.pressbooks.com/chapter/define/" TargetMode="External"/><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hyperlink" Target="https://creativecommons.org/licenses/by-nc-sa/3.0/"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mailto:Alexander.Jasmine@jobcor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5595" y="2380922"/>
            <a:ext cx="6425012" cy="1855559"/>
          </a:xfrm>
        </p:spPr>
        <p:txBody>
          <a:bodyPr>
            <a:normAutofit/>
          </a:bodyPr>
          <a:lstStyle/>
          <a:p>
            <a:pPr algn="l">
              <a:lnSpc>
                <a:spcPct val="100000"/>
              </a:lnSpc>
              <a:spcBef>
                <a:spcPts val="0"/>
              </a:spcBef>
            </a:pPr>
            <a:r>
              <a:rPr lang="en-US" sz="4000" b="1" cap="small" spc="50" dirty="0"/>
              <a:t>An Overview of the </a:t>
            </a:r>
          </a:p>
          <a:p>
            <a:pPr algn="l">
              <a:lnSpc>
                <a:spcPct val="100000"/>
              </a:lnSpc>
              <a:spcBef>
                <a:spcPts val="0"/>
              </a:spcBef>
            </a:pPr>
            <a:r>
              <a:rPr lang="en-US" sz="4000" b="1" cap="small" spc="50" dirty="0"/>
              <a:t>Job Corps Program</a:t>
            </a:r>
            <a:endParaRPr lang="en-US" sz="4000" b="1" cap="small" spc="50" dirty="0">
              <a:solidFill>
                <a:schemeClr val="bg1"/>
              </a:solidFill>
            </a:endParaRPr>
          </a:p>
        </p:txBody>
      </p:sp>
    </p:spTree>
    <p:extLst>
      <p:ext uri="{BB962C8B-B14F-4D97-AF65-F5344CB8AC3E}">
        <p14:creationId xmlns:p14="http://schemas.microsoft.com/office/powerpoint/2010/main" val="2646834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5EFF-AA3D-4F05-9585-7A92AFC99974}"/>
              </a:ext>
            </a:extLst>
          </p:cNvPr>
          <p:cNvSpPr>
            <a:spLocks noGrp="1"/>
          </p:cNvSpPr>
          <p:nvPr>
            <p:ph type="title"/>
          </p:nvPr>
        </p:nvSpPr>
        <p:spPr>
          <a:xfrm>
            <a:off x="628650" y="153191"/>
            <a:ext cx="7886700" cy="1325563"/>
          </a:xfrm>
        </p:spPr>
        <p:txBody>
          <a:bodyPr/>
          <a:lstStyle/>
          <a:p>
            <a:pPr algn="ctr"/>
            <a:r>
              <a:rPr lang="en-US" b="1" dirty="0"/>
              <a:t>What is Job Corps?</a:t>
            </a:r>
          </a:p>
        </p:txBody>
      </p:sp>
      <p:sp>
        <p:nvSpPr>
          <p:cNvPr id="3" name="Content Placeholder 2">
            <a:extLst>
              <a:ext uri="{FF2B5EF4-FFF2-40B4-BE49-F238E27FC236}">
                <a16:creationId xmlns:a16="http://schemas.microsoft.com/office/drawing/2014/main" id="{9C6BB9D4-8A1C-4E32-A6B1-5DAACA879201}"/>
              </a:ext>
            </a:extLst>
          </p:cNvPr>
          <p:cNvSpPr>
            <a:spLocks noGrp="1"/>
          </p:cNvSpPr>
          <p:nvPr>
            <p:ph idx="1"/>
          </p:nvPr>
        </p:nvSpPr>
        <p:spPr>
          <a:xfrm>
            <a:off x="150829" y="1018095"/>
            <a:ext cx="8842342" cy="5506530"/>
          </a:xfrm>
        </p:spPr>
        <p:txBody>
          <a:bodyPr>
            <a:normAutofit fontScale="25000" lnSpcReduction="20000"/>
          </a:bodyPr>
          <a:lstStyle/>
          <a:p>
            <a:pPr>
              <a:lnSpc>
                <a:spcPct val="110000"/>
              </a:lnSpc>
            </a:pPr>
            <a:r>
              <a:rPr lang="en-US" sz="9600" dirty="0">
                <a:effectLst/>
                <a:latin typeface="Avenir Medium"/>
              </a:rPr>
              <a:t>The program is the nation’s largest residential career training and education program.</a:t>
            </a:r>
            <a:r>
              <a:rPr lang="en-US" sz="9600" dirty="0">
                <a:solidFill>
                  <a:srgbClr val="FF0000"/>
                </a:solidFill>
                <a:effectLst/>
                <a:latin typeface="Avenir Medium"/>
              </a:rPr>
              <a:t> </a:t>
            </a:r>
            <a:r>
              <a:rPr lang="en-US" sz="9600" dirty="0">
                <a:solidFill>
                  <a:srgbClr val="FF0000"/>
                </a:solidFill>
                <a:effectLst/>
                <a:highlight>
                  <a:srgbClr val="FFFF00"/>
                </a:highlight>
                <a:latin typeface="Avenir Medium"/>
              </a:rPr>
              <a:t>VO</a:t>
            </a:r>
            <a:r>
              <a:rPr lang="en-US" sz="9600" dirty="0">
                <a:solidFill>
                  <a:srgbClr val="FF0000"/>
                </a:solidFill>
                <a:highlight>
                  <a:srgbClr val="FFFF00"/>
                </a:highlight>
                <a:latin typeface="Avenir Medium"/>
              </a:rPr>
              <a:t>LUNTARY</a:t>
            </a:r>
            <a:endParaRPr lang="en-US" sz="9600" dirty="0">
              <a:effectLst/>
              <a:highlight>
                <a:srgbClr val="FFFF00"/>
              </a:highlight>
              <a:latin typeface="Avenir Medium"/>
            </a:endParaRPr>
          </a:p>
          <a:p>
            <a:pPr>
              <a:lnSpc>
                <a:spcPct val="110000"/>
              </a:lnSpc>
            </a:pPr>
            <a:r>
              <a:rPr lang="en-US" sz="9600" dirty="0">
                <a:latin typeface="Avenir Medium"/>
              </a:rPr>
              <a:t>The </a:t>
            </a:r>
            <a:r>
              <a:rPr lang="en-US" sz="9600" dirty="0">
                <a:solidFill>
                  <a:schemeClr val="accent6">
                    <a:lumMod val="60000"/>
                    <a:lumOff val="40000"/>
                  </a:schemeClr>
                </a:solidFill>
                <a:latin typeface="Avenir Medium"/>
              </a:rPr>
              <a:t>Goal</a:t>
            </a:r>
            <a:r>
              <a:rPr lang="en-US" sz="9600" dirty="0">
                <a:latin typeface="Avenir Medium"/>
              </a:rPr>
              <a:t> is to help </a:t>
            </a:r>
            <a:r>
              <a:rPr lang="en-US" sz="9600" dirty="0">
                <a:solidFill>
                  <a:schemeClr val="accent6">
                    <a:lumMod val="60000"/>
                    <a:lumOff val="40000"/>
                  </a:schemeClr>
                </a:solidFill>
                <a:latin typeface="Avenir Medium"/>
              </a:rPr>
              <a:t>You</a:t>
            </a:r>
            <a:r>
              <a:rPr lang="en-US" sz="9600" dirty="0">
                <a:latin typeface="Avenir Medium"/>
              </a:rPr>
              <a:t> improve your quality of life through vocational and academic training.</a:t>
            </a:r>
          </a:p>
          <a:p>
            <a:pPr>
              <a:lnSpc>
                <a:spcPct val="110000"/>
              </a:lnSpc>
            </a:pPr>
            <a:r>
              <a:rPr lang="en-US" sz="9600" dirty="0">
                <a:solidFill>
                  <a:srgbClr val="FF0000"/>
                </a:solidFill>
                <a:highlight>
                  <a:srgbClr val="FFFF00"/>
                </a:highlight>
              </a:rPr>
              <a:t>FREE</a:t>
            </a:r>
            <a:r>
              <a:rPr lang="en-US" sz="9600" dirty="0"/>
              <a:t>, hands-on career training taught by industry professionals </a:t>
            </a:r>
          </a:p>
          <a:p>
            <a:pPr>
              <a:lnSpc>
                <a:spcPct val="110000"/>
              </a:lnSpc>
            </a:pPr>
            <a:r>
              <a:rPr lang="en-US" sz="9600" dirty="0">
                <a:effectLst/>
                <a:latin typeface="Avenir Medium"/>
              </a:rPr>
              <a:t>There are over </a:t>
            </a:r>
            <a:r>
              <a:rPr lang="en-US" sz="9600" dirty="0">
                <a:solidFill>
                  <a:schemeClr val="accent6">
                    <a:lumMod val="60000"/>
                    <a:lumOff val="40000"/>
                  </a:schemeClr>
                </a:solidFill>
                <a:effectLst/>
                <a:latin typeface="Avenir Medium"/>
              </a:rPr>
              <a:t>30,000 students </a:t>
            </a:r>
            <a:r>
              <a:rPr lang="en-US" sz="9600" dirty="0">
                <a:effectLst/>
                <a:latin typeface="Avenir Medium"/>
              </a:rPr>
              <a:t>enrolled and receiving training services today.</a:t>
            </a:r>
            <a:endParaRPr lang="en-US" sz="9600" dirty="0">
              <a:latin typeface="Avenir Medium"/>
            </a:endParaRPr>
          </a:p>
          <a:p>
            <a:pPr>
              <a:lnSpc>
                <a:spcPct val="110000"/>
              </a:lnSpc>
            </a:pPr>
            <a:r>
              <a:rPr lang="en-US" sz="9600" dirty="0">
                <a:effectLst/>
                <a:latin typeface="Avenir Medium"/>
              </a:rPr>
              <a:t>We have </a:t>
            </a:r>
            <a:r>
              <a:rPr lang="en-US" sz="9600" dirty="0">
                <a:solidFill>
                  <a:schemeClr val="accent6">
                    <a:lumMod val="60000"/>
                    <a:lumOff val="40000"/>
                  </a:schemeClr>
                </a:solidFill>
                <a:effectLst/>
                <a:latin typeface="Avenir Medium"/>
              </a:rPr>
              <a:t>121 Job Corps campuses</a:t>
            </a:r>
            <a:r>
              <a:rPr lang="en-US" sz="9600" dirty="0">
                <a:effectLst/>
                <a:latin typeface="Avenir Medium"/>
              </a:rPr>
              <a:t> across the U.S. </a:t>
            </a:r>
            <a:r>
              <a:rPr lang="en-US" sz="9600" dirty="0">
                <a:latin typeface="Avenir Medium"/>
              </a:rPr>
              <a:t>2 centers in</a:t>
            </a:r>
            <a:r>
              <a:rPr lang="en-US" sz="9600" dirty="0">
                <a:effectLst/>
                <a:latin typeface="Avenir Medium"/>
              </a:rPr>
              <a:t> Puerto Rico</a:t>
            </a:r>
          </a:p>
          <a:p>
            <a:pPr>
              <a:lnSpc>
                <a:spcPct val="110000"/>
              </a:lnSpc>
            </a:pPr>
            <a:r>
              <a:rPr lang="en-US" sz="9600" dirty="0">
                <a:latin typeface="Avenir Medium"/>
              </a:rPr>
              <a:t>Various Career technical trades, HSD, and DL</a:t>
            </a:r>
          </a:p>
          <a:p>
            <a:pPr>
              <a:lnSpc>
                <a:spcPct val="110000"/>
              </a:lnSpc>
            </a:pPr>
            <a:r>
              <a:rPr lang="en-US" sz="9600" dirty="0">
                <a:effectLst/>
                <a:latin typeface="Avenir Medium"/>
              </a:rPr>
              <a:t> The Length of training: </a:t>
            </a:r>
            <a:r>
              <a:rPr lang="en-US" sz="9600" dirty="0">
                <a:solidFill>
                  <a:schemeClr val="accent6">
                    <a:lumMod val="60000"/>
                    <a:lumOff val="40000"/>
                  </a:schemeClr>
                </a:solidFill>
                <a:effectLst/>
                <a:latin typeface="Avenir Medium"/>
              </a:rPr>
              <a:t>8 months-2 years</a:t>
            </a:r>
          </a:p>
          <a:p>
            <a:pPr>
              <a:lnSpc>
                <a:spcPct val="110000"/>
              </a:lnSpc>
            </a:pPr>
            <a:r>
              <a:rPr lang="en-US" sz="9600" dirty="0">
                <a:solidFill>
                  <a:schemeClr val="accent6">
                    <a:lumMod val="60000"/>
                    <a:lumOff val="40000"/>
                  </a:schemeClr>
                </a:solidFill>
                <a:effectLst/>
                <a:latin typeface="Avenir Medium"/>
              </a:rPr>
              <a:t>Self-paced learning environments.  (With accommodation's if needed) </a:t>
            </a:r>
            <a:r>
              <a:rPr lang="en-US" sz="9600" dirty="0">
                <a:solidFill>
                  <a:srgbClr val="FF0000"/>
                </a:solidFill>
                <a:latin typeface="Avenir Medium"/>
              </a:rPr>
              <a:t> </a:t>
            </a:r>
            <a:endParaRPr lang="en-US" sz="9600" dirty="0">
              <a:solidFill>
                <a:srgbClr val="FF0000"/>
              </a:solidFill>
              <a:effectLst/>
              <a:latin typeface="Avenir Medium"/>
            </a:endParaRPr>
          </a:p>
          <a:p>
            <a:pPr>
              <a:lnSpc>
                <a:spcPct val="110000"/>
              </a:lnSpc>
            </a:pPr>
            <a:endParaRPr lang="en-US" sz="4000" dirty="0"/>
          </a:p>
          <a:p>
            <a:pPr>
              <a:lnSpc>
                <a:spcPct val="110000"/>
              </a:lnSpc>
            </a:pPr>
            <a:endParaRPr lang="en-US" sz="3200" dirty="0"/>
          </a:p>
        </p:txBody>
      </p:sp>
    </p:spTree>
    <p:extLst>
      <p:ext uri="{BB962C8B-B14F-4D97-AF65-F5344CB8AC3E}">
        <p14:creationId xmlns:p14="http://schemas.microsoft.com/office/powerpoint/2010/main" val="1752964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5EFF-AA3D-4F05-9585-7A92AFC99974}"/>
              </a:ext>
            </a:extLst>
          </p:cNvPr>
          <p:cNvSpPr>
            <a:spLocks noGrp="1"/>
          </p:cNvSpPr>
          <p:nvPr>
            <p:ph type="title"/>
          </p:nvPr>
        </p:nvSpPr>
        <p:spPr>
          <a:xfrm>
            <a:off x="564135" y="0"/>
            <a:ext cx="7886700" cy="1325563"/>
          </a:xfrm>
        </p:spPr>
        <p:txBody>
          <a:bodyPr/>
          <a:lstStyle/>
          <a:p>
            <a:pPr algn="ctr"/>
            <a:r>
              <a:rPr lang="en-US" b="1" dirty="0"/>
              <a:t>Job Corps Statistics</a:t>
            </a:r>
          </a:p>
        </p:txBody>
      </p:sp>
      <p:sp>
        <p:nvSpPr>
          <p:cNvPr id="3" name="Content Placeholder 2">
            <a:extLst>
              <a:ext uri="{FF2B5EF4-FFF2-40B4-BE49-F238E27FC236}">
                <a16:creationId xmlns:a16="http://schemas.microsoft.com/office/drawing/2014/main" id="{9C6BB9D4-8A1C-4E32-A6B1-5DAACA879201}"/>
              </a:ext>
            </a:extLst>
          </p:cNvPr>
          <p:cNvSpPr>
            <a:spLocks noGrp="1"/>
          </p:cNvSpPr>
          <p:nvPr>
            <p:ph idx="1"/>
          </p:nvPr>
        </p:nvSpPr>
        <p:spPr>
          <a:xfrm>
            <a:off x="499621" y="1008668"/>
            <a:ext cx="8015729" cy="5696141"/>
          </a:xfrm>
        </p:spPr>
        <p:txBody>
          <a:bodyPr>
            <a:noAutofit/>
          </a:bodyPr>
          <a:lstStyle/>
          <a:p>
            <a:pPr>
              <a:lnSpc>
                <a:spcPct val="110000"/>
              </a:lnSpc>
            </a:pPr>
            <a:r>
              <a:rPr lang="en-US" dirty="0">
                <a:latin typeface="Avenir Medium"/>
              </a:rPr>
              <a:t>The program was e</a:t>
            </a:r>
            <a:r>
              <a:rPr lang="en-US" dirty="0">
                <a:effectLst/>
                <a:latin typeface="Avenir Medium"/>
              </a:rPr>
              <a:t>stablished in 1964 by President Johnson as part of the administration’s “War on Poverty”</a:t>
            </a:r>
          </a:p>
          <a:p>
            <a:pPr>
              <a:lnSpc>
                <a:spcPct val="110000"/>
              </a:lnSpc>
            </a:pPr>
            <a:r>
              <a:rPr lang="en-US" dirty="0">
                <a:solidFill>
                  <a:schemeClr val="accent6">
                    <a:lumMod val="60000"/>
                    <a:lumOff val="40000"/>
                  </a:schemeClr>
                </a:solidFill>
                <a:effectLst/>
                <a:latin typeface="Avenir Medium"/>
              </a:rPr>
              <a:t>Outcomes: </a:t>
            </a:r>
          </a:p>
          <a:p>
            <a:pPr>
              <a:lnSpc>
                <a:spcPct val="110000"/>
              </a:lnSpc>
            </a:pPr>
            <a:r>
              <a:rPr lang="en-US" dirty="0">
                <a:latin typeface="Avenir Medium"/>
              </a:rPr>
              <a:t>We help enable students to be independent and self  sufficient </a:t>
            </a:r>
            <a:endParaRPr lang="en-US" dirty="0">
              <a:effectLst/>
              <a:latin typeface="Avenir Medium"/>
            </a:endParaRPr>
          </a:p>
          <a:p>
            <a:pPr lvl="1">
              <a:lnSpc>
                <a:spcPct val="110000"/>
              </a:lnSpc>
            </a:pPr>
            <a:r>
              <a:rPr lang="en-US" sz="2800" dirty="0">
                <a:solidFill>
                  <a:schemeClr val="accent6">
                    <a:lumMod val="60000"/>
                    <a:lumOff val="40000"/>
                  </a:schemeClr>
                </a:solidFill>
                <a:effectLst/>
                <a:latin typeface="Avenir Medium"/>
              </a:rPr>
              <a:t>Entry-Level Jobs or better </a:t>
            </a:r>
          </a:p>
          <a:p>
            <a:pPr lvl="1">
              <a:lnSpc>
                <a:spcPct val="110000"/>
              </a:lnSpc>
            </a:pPr>
            <a:r>
              <a:rPr lang="en-US" sz="2800" dirty="0">
                <a:effectLst/>
                <a:latin typeface="Avenir Medium"/>
              </a:rPr>
              <a:t>Registered Apprenticeship</a:t>
            </a:r>
          </a:p>
          <a:p>
            <a:pPr lvl="1">
              <a:lnSpc>
                <a:spcPct val="110000"/>
              </a:lnSpc>
            </a:pPr>
            <a:r>
              <a:rPr lang="en-US" sz="2800" dirty="0">
                <a:solidFill>
                  <a:schemeClr val="accent6">
                    <a:lumMod val="60000"/>
                    <a:lumOff val="40000"/>
                  </a:schemeClr>
                </a:solidFill>
                <a:latin typeface="Avenir Medium"/>
              </a:rPr>
              <a:t>Hands on experience </a:t>
            </a:r>
            <a:endParaRPr lang="en-US" sz="2800" dirty="0">
              <a:solidFill>
                <a:schemeClr val="accent6">
                  <a:lumMod val="60000"/>
                  <a:lumOff val="40000"/>
                </a:schemeClr>
              </a:solidFill>
              <a:effectLst/>
              <a:latin typeface="Avenir Medium"/>
            </a:endParaRPr>
          </a:p>
          <a:p>
            <a:pPr lvl="1">
              <a:lnSpc>
                <a:spcPct val="110000"/>
              </a:lnSpc>
            </a:pPr>
            <a:r>
              <a:rPr lang="en-US" sz="2800" dirty="0">
                <a:effectLst/>
                <a:latin typeface="Avenir Medium"/>
              </a:rPr>
              <a:t>Military</a:t>
            </a:r>
          </a:p>
          <a:p>
            <a:pPr lvl="1">
              <a:lnSpc>
                <a:spcPct val="110000"/>
              </a:lnSpc>
            </a:pPr>
            <a:r>
              <a:rPr lang="en-US" sz="2800" dirty="0">
                <a:solidFill>
                  <a:schemeClr val="accent6">
                    <a:lumMod val="60000"/>
                    <a:lumOff val="40000"/>
                  </a:schemeClr>
                </a:solidFill>
                <a:effectLst/>
                <a:latin typeface="Avenir Medium"/>
              </a:rPr>
              <a:t>College</a:t>
            </a:r>
            <a:endParaRPr lang="en-US" sz="2800" dirty="0">
              <a:solidFill>
                <a:schemeClr val="accent6">
                  <a:lumMod val="60000"/>
                  <a:lumOff val="40000"/>
                </a:schemeClr>
              </a:solidFill>
              <a:latin typeface="Avenir Medium"/>
            </a:endParaRPr>
          </a:p>
        </p:txBody>
      </p:sp>
    </p:spTree>
    <p:extLst>
      <p:ext uri="{BB962C8B-B14F-4D97-AF65-F5344CB8AC3E}">
        <p14:creationId xmlns:p14="http://schemas.microsoft.com/office/powerpoint/2010/main" val="238378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9143-CDD7-4C37-B877-F77E0D24F8D1}"/>
              </a:ext>
            </a:extLst>
          </p:cNvPr>
          <p:cNvSpPr>
            <a:spLocks noGrp="1"/>
          </p:cNvSpPr>
          <p:nvPr>
            <p:ph type="title"/>
          </p:nvPr>
        </p:nvSpPr>
        <p:spPr>
          <a:xfrm>
            <a:off x="628650" y="16334"/>
            <a:ext cx="7886700" cy="1325563"/>
          </a:xfrm>
        </p:spPr>
        <p:txBody>
          <a:bodyPr/>
          <a:lstStyle/>
          <a:p>
            <a:pPr algn="ctr"/>
            <a:r>
              <a:rPr lang="en-US" b="1" dirty="0"/>
              <a:t>Applying to Job Corps	</a:t>
            </a:r>
          </a:p>
        </p:txBody>
      </p:sp>
      <p:sp>
        <p:nvSpPr>
          <p:cNvPr id="3" name="Content Placeholder 2">
            <a:extLst>
              <a:ext uri="{FF2B5EF4-FFF2-40B4-BE49-F238E27FC236}">
                <a16:creationId xmlns:a16="http://schemas.microsoft.com/office/drawing/2014/main" id="{A59E5586-6CB1-4F37-B016-954094371B7B}"/>
              </a:ext>
            </a:extLst>
          </p:cNvPr>
          <p:cNvSpPr>
            <a:spLocks noGrp="1"/>
          </p:cNvSpPr>
          <p:nvPr>
            <p:ph idx="1"/>
          </p:nvPr>
        </p:nvSpPr>
        <p:spPr>
          <a:xfrm>
            <a:off x="110176" y="1057275"/>
            <a:ext cx="7886700" cy="5600700"/>
          </a:xfrm>
        </p:spPr>
        <p:txBody>
          <a:bodyPr>
            <a:normAutofit fontScale="70000" lnSpcReduction="20000"/>
          </a:bodyPr>
          <a:lstStyle/>
          <a:p>
            <a:pPr marL="457200" lvl="1" indent="0">
              <a:buNone/>
            </a:pPr>
            <a:r>
              <a:rPr lang="en-US" sz="3200" b="1" i="1" u="sng" dirty="0"/>
              <a:t>Eligibility requirements for all applicants</a:t>
            </a:r>
          </a:p>
          <a:p>
            <a:pPr marL="457200" lvl="1" indent="0">
              <a:buNone/>
            </a:pPr>
            <a:endParaRPr lang="en-US" sz="3200" b="1" i="1" u="sng" dirty="0"/>
          </a:p>
          <a:p>
            <a:pPr lvl="1"/>
            <a:r>
              <a:rPr lang="en-US" sz="3000" dirty="0">
                <a:solidFill>
                  <a:schemeClr val="accent6">
                    <a:lumMod val="60000"/>
                    <a:lumOff val="40000"/>
                  </a:schemeClr>
                </a:solidFill>
              </a:rPr>
              <a:t>Low income program </a:t>
            </a:r>
            <a:r>
              <a:rPr lang="en-US" sz="3000" dirty="0"/>
              <a:t>SSI, TANF, Medicaid/CHIP, Pay Stubs, Foster Care, Homeless, Veteran SNAP. (Or we can use a SOS)</a:t>
            </a:r>
          </a:p>
          <a:p>
            <a:pPr lvl="1"/>
            <a:endParaRPr lang="en-US" sz="3000" dirty="0"/>
          </a:p>
          <a:p>
            <a:pPr lvl="1"/>
            <a:r>
              <a:rPr lang="en-US" sz="3000" dirty="0"/>
              <a:t>16 to 24 years old </a:t>
            </a:r>
            <a:r>
              <a:rPr lang="en-US" sz="3000" dirty="0">
                <a:solidFill>
                  <a:srgbClr val="FF0000"/>
                </a:solidFill>
                <a:highlight>
                  <a:srgbClr val="FFFF00"/>
                </a:highlight>
              </a:rPr>
              <a:t>(</a:t>
            </a:r>
            <a:r>
              <a:rPr lang="en-US" sz="2400" dirty="0">
                <a:solidFill>
                  <a:srgbClr val="FF0000"/>
                </a:solidFill>
                <a:highlight>
                  <a:srgbClr val="FFFF00"/>
                </a:highlight>
              </a:rPr>
              <a:t>Motivated young people looking for a fresh start)</a:t>
            </a:r>
            <a:endParaRPr lang="en-US" sz="3000" dirty="0">
              <a:solidFill>
                <a:srgbClr val="FF0000"/>
              </a:solidFill>
              <a:highlight>
                <a:srgbClr val="FFFF00"/>
              </a:highlight>
            </a:endParaRPr>
          </a:p>
          <a:p>
            <a:pPr marL="457200" lvl="1" indent="0">
              <a:buNone/>
            </a:pPr>
            <a:endParaRPr lang="en-US" sz="3000" dirty="0"/>
          </a:p>
          <a:p>
            <a:pPr lvl="1"/>
            <a:r>
              <a:rPr lang="en-US" sz="3000" u="sng" dirty="0"/>
              <a:t>A background check is </a:t>
            </a:r>
            <a:r>
              <a:rPr lang="en-US" sz="4200" u="sng" dirty="0">
                <a:solidFill>
                  <a:srgbClr val="FF0000"/>
                </a:solidFill>
              </a:rPr>
              <a:t>required (14 BUSINESS DAYS)</a:t>
            </a:r>
          </a:p>
          <a:p>
            <a:pPr marL="457200" lvl="1" indent="0">
              <a:buNone/>
            </a:pPr>
            <a:endParaRPr lang="en-US" sz="4200" u="sng" dirty="0">
              <a:solidFill>
                <a:srgbClr val="FF0000"/>
              </a:solidFill>
            </a:endParaRPr>
          </a:p>
          <a:p>
            <a:pPr lvl="1"/>
            <a:r>
              <a:rPr lang="en-US" sz="4000" u="sng" dirty="0">
                <a:solidFill>
                  <a:srgbClr val="FF0000"/>
                </a:solidFill>
              </a:rPr>
              <a:t>Adobe will be sent and must be filled out in a timely manner </a:t>
            </a:r>
            <a:r>
              <a:rPr lang="en-US" sz="4000" u="sng" dirty="0">
                <a:solidFill>
                  <a:srgbClr val="FF0000"/>
                </a:solidFill>
                <a:highlight>
                  <a:srgbClr val="FFFF00"/>
                </a:highlight>
              </a:rPr>
              <a:t>(preferably today)</a:t>
            </a:r>
          </a:p>
          <a:p>
            <a:pPr marL="457200" lvl="1" indent="0">
              <a:buNone/>
            </a:pPr>
            <a:endParaRPr lang="en-US" sz="3000" u="sng" dirty="0">
              <a:solidFill>
                <a:srgbClr val="FF0000"/>
              </a:solidFill>
            </a:endParaRPr>
          </a:p>
          <a:p>
            <a:pPr marL="457200" lvl="1" indent="0">
              <a:buNone/>
            </a:pPr>
            <a:r>
              <a:rPr lang="en-US" sz="3000" dirty="0">
                <a:solidFill>
                  <a:schemeClr val="accent6">
                    <a:lumMod val="60000"/>
                    <a:lumOff val="40000"/>
                  </a:schemeClr>
                </a:solidFill>
              </a:rPr>
              <a:t>Minors</a:t>
            </a:r>
            <a:r>
              <a:rPr lang="en-US" sz="3000" dirty="0"/>
              <a:t> need their birth certificate, SSN card and parents ID  </a:t>
            </a:r>
            <a:r>
              <a:rPr lang="en-US" sz="3000" dirty="0">
                <a:solidFill>
                  <a:schemeClr val="accent6">
                    <a:lumMod val="60000"/>
                    <a:lumOff val="40000"/>
                  </a:schemeClr>
                </a:solidFill>
              </a:rPr>
              <a:t>(emails)</a:t>
            </a:r>
          </a:p>
          <a:p>
            <a:pPr marL="457200" lvl="1" indent="0">
              <a:buNone/>
            </a:pPr>
            <a:endParaRPr lang="en-US" sz="3000" dirty="0">
              <a:solidFill>
                <a:schemeClr val="accent6">
                  <a:lumMod val="60000"/>
                  <a:lumOff val="40000"/>
                </a:schemeClr>
              </a:solidFill>
            </a:endParaRPr>
          </a:p>
          <a:p>
            <a:pPr marL="457200" lvl="1" indent="0">
              <a:buNone/>
            </a:pPr>
            <a:r>
              <a:rPr lang="en-US" sz="3000" dirty="0">
                <a:solidFill>
                  <a:schemeClr val="accent6">
                    <a:lumMod val="60000"/>
                    <a:lumOff val="40000"/>
                  </a:schemeClr>
                </a:solidFill>
              </a:rPr>
              <a:t>Adults</a:t>
            </a:r>
            <a:r>
              <a:rPr lang="en-US" sz="3000" dirty="0"/>
              <a:t> need their ID and SSN card  if no ID birth certificate </a:t>
            </a:r>
            <a:r>
              <a:rPr lang="en-US" sz="3000" dirty="0">
                <a:solidFill>
                  <a:schemeClr val="accent6">
                    <a:lumMod val="60000"/>
                    <a:lumOff val="40000"/>
                  </a:schemeClr>
                </a:solidFill>
              </a:rPr>
              <a:t>(emails)</a:t>
            </a:r>
          </a:p>
          <a:p>
            <a:pPr marL="457200" lvl="1" indent="0">
              <a:buNone/>
            </a:pPr>
            <a:endParaRPr lang="en-US" dirty="0"/>
          </a:p>
          <a:p>
            <a:pPr marL="457200" lvl="1" indent="0">
              <a:buNone/>
            </a:pPr>
            <a:r>
              <a:rPr lang="en-US" dirty="0"/>
              <a:t>Court disposition, school transcripts/diploma, shot record, </a:t>
            </a:r>
          </a:p>
          <a:p>
            <a:pPr marL="457200" lvl="1" indent="0">
              <a:buNone/>
            </a:pPr>
            <a:r>
              <a:rPr lang="en-US" dirty="0"/>
              <a:t>medical documentation. </a:t>
            </a:r>
          </a:p>
        </p:txBody>
      </p:sp>
    </p:spTree>
    <p:extLst>
      <p:ext uri="{BB962C8B-B14F-4D97-AF65-F5344CB8AC3E}">
        <p14:creationId xmlns:p14="http://schemas.microsoft.com/office/powerpoint/2010/main" val="3855288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964E-D4F3-43B1-A257-3ADD41E5CB69}"/>
              </a:ext>
            </a:extLst>
          </p:cNvPr>
          <p:cNvSpPr>
            <a:spLocks noGrp="1"/>
          </p:cNvSpPr>
          <p:nvPr>
            <p:ph type="title"/>
          </p:nvPr>
        </p:nvSpPr>
        <p:spPr>
          <a:xfrm>
            <a:off x="628648" y="280720"/>
            <a:ext cx="7886700" cy="1325563"/>
          </a:xfrm>
        </p:spPr>
        <p:txBody>
          <a:bodyPr>
            <a:noAutofit/>
          </a:bodyPr>
          <a:lstStyle/>
          <a:p>
            <a:pPr algn="ctr"/>
            <a:r>
              <a:rPr lang="en-US" b="1" dirty="0">
                <a:solidFill>
                  <a:schemeClr val="accent6">
                    <a:lumMod val="60000"/>
                    <a:lumOff val="40000"/>
                  </a:schemeClr>
                </a:solidFill>
              </a:rPr>
              <a:t>10 Industries</a:t>
            </a:r>
          </a:p>
        </p:txBody>
      </p:sp>
      <p:sp>
        <p:nvSpPr>
          <p:cNvPr id="3" name="Content Placeholder 2">
            <a:extLst>
              <a:ext uri="{FF2B5EF4-FFF2-40B4-BE49-F238E27FC236}">
                <a16:creationId xmlns:a16="http://schemas.microsoft.com/office/drawing/2014/main" id="{2F7517FD-4B86-46EF-9ACC-3C7797D1CB22}"/>
              </a:ext>
            </a:extLst>
          </p:cNvPr>
          <p:cNvSpPr>
            <a:spLocks noGrp="1"/>
          </p:cNvSpPr>
          <p:nvPr>
            <p:ph idx="1"/>
          </p:nvPr>
        </p:nvSpPr>
        <p:spPr>
          <a:xfrm>
            <a:off x="433634" y="1178352"/>
            <a:ext cx="8081716" cy="5326144"/>
          </a:xfrm>
        </p:spPr>
        <p:txBody>
          <a:bodyPr>
            <a:normAutofit lnSpcReduction="10000"/>
          </a:bodyPr>
          <a:lstStyle/>
          <a:p>
            <a:r>
              <a:rPr lang="en-US" sz="2400" dirty="0"/>
              <a:t>Automotive and Machine </a:t>
            </a:r>
            <a:r>
              <a:rPr lang="en-US" sz="2400" dirty="0">
                <a:solidFill>
                  <a:srgbClr val="92D050"/>
                </a:solidFill>
              </a:rPr>
              <a:t>Repair Maintenance and Light Repair</a:t>
            </a:r>
          </a:p>
          <a:p>
            <a:r>
              <a:rPr lang="en-US" sz="2400" dirty="0"/>
              <a:t>Construction example </a:t>
            </a:r>
            <a:r>
              <a:rPr lang="en-US" sz="2400" dirty="0">
                <a:solidFill>
                  <a:srgbClr val="92D050"/>
                </a:solidFill>
              </a:rPr>
              <a:t>electrician, cement masonry, BCT, HVAC, Carpentry</a:t>
            </a:r>
            <a:endParaRPr lang="en-US" sz="2400" dirty="0"/>
          </a:p>
          <a:p>
            <a:r>
              <a:rPr lang="en-US" sz="2400" dirty="0"/>
              <a:t>Finance and Business (example </a:t>
            </a:r>
            <a:r>
              <a:rPr lang="en-US" sz="2400" dirty="0">
                <a:solidFill>
                  <a:srgbClr val="92D050"/>
                </a:solidFill>
              </a:rPr>
              <a:t>office admin</a:t>
            </a:r>
            <a:r>
              <a:rPr lang="en-US" sz="2400" dirty="0"/>
              <a:t>)</a:t>
            </a:r>
          </a:p>
          <a:p>
            <a:r>
              <a:rPr lang="en-US" sz="2400" dirty="0"/>
              <a:t>Health Care example </a:t>
            </a:r>
            <a:r>
              <a:rPr lang="en-US" sz="2400" dirty="0">
                <a:solidFill>
                  <a:srgbClr val="92D050"/>
                </a:solidFill>
              </a:rPr>
              <a:t>CNA, CMA, PHARMACY TECH </a:t>
            </a:r>
            <a:r>
              <a:rPr lang="en-US" sz="2400" dirty="0"/>
              <a:t>and more </a:t>
            </a:r>
          </a:p>
          <a:p>
            <a:r>
              <a:rPr lang="en-US" sz="2400" dirty="0"/>
              <a:t>Homeland Security example </a:t>
            </a:r>
            <a:r>
              <a:rPr lang="en-US" sz="2400" dirty="0">
                <a:solidFill>
                  <a:srgbClr val="92D050"/>
                </a:solidFill>
              </a:rPr>
              <a:t>corrections officer and security </a:t>
            </a:r>
          </a:p>
          <a:p>
            <a:r>
              <a:rPr lang="en-US" sz="2400" dirty="0"/>
              <a:t>Hospitality </a:t>
            </a:r>
            <a:r>
              <a:rPr lang="en-US" sz="2400" dirty="0">
                <a:solidFill>
                  <a:srgbClr val="92D050"/>
                </a:solidFill>
              </a:rPr>
              <a:t>Human services, advisor, culinary </a:t>
            </a:r>
          </a:p>
          <a:p>
            <a:r>
              <a:rPr lang="en-US" sz="2400" dirty="0"/>
              <a:t>Information Technology </a:t>
            </a:r>
            <a:r>
              <a:rPr lang="en-US" sz="2400" dirty="0">
                <a:solidFill>
                  <a:srgbClr val="92D050"/>
                </a:solidFill>
              </a:rPr>
              <a:t>computer tech </a:t>
            </a:r>
          </a:p>
          <a:p>
            <a:r>
              <a:rPr lang="en-US" sz="2400" dirty="0"/>
              <a:t>Manufacturing  example </a:t>
            </a:r>
            <a:r>
              <a:rPr lang="en-US" sz="2400" dirty="0">
                <a:solidFill>
                  <a:srgbClr val="92D050"/>
                </a:solidFill>
              </a:rPr>
              <a:t>machining, welding </a:t>
            </a:r>
          </a:p>
          <a:p>
            <a:r>
              <a:rPr lang="en-US" sz="2400" dirty="0"/>
              <a:t>Renewable Resources and Energy</a:t>
            </a:r>
            <a:r>
              <a:rPr lang="en-US" sz="2400" dirty="0">
                <a:solidFill>
                  <a:srgbClr val="92D050"/>
                </a:solidFill>
              </a:rPr>
              <a:t> landscaping, petroleum services </a:t>
            </a:r>
          </a:p>
          <a:p>
            <a:r>
              <a:rPr lang="en-US" sz="2400" dirty="0"/>
              <a:t>Transportation</a:t>
            </a:r>
          </a:p>
          <a:p>
            <a:r>
              <a:rPr lang="en-US" sz="2400" dirty="0">
                <a:highlight>
                  <a:srgbClr val="FF0000"/>
                </a:highlight>
              </a:rPr>
              <a:t>Limited trade choices for minors 16 &amp; 17 yr. old's. </a:t>
            </a:r>
          </a:p>
        </p:txBody>
      </p:sp>
    </p:spTree>
    <p:extLst>
      <p:ext uri="{BB962C8B-B14F-4D97-AF65-F5344CB8AC3E}">
        <p14:creationId xmlns:p14="http://schemas.microsoft.com/office/powerpoint/2010/main" val="1473175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8FBD7-E93D-4A32-A624-75F56D289FD5}"/>
              </a:ext>
            </a:extLst>
          </p:cNvPr>
          <p:cNvSpPr>
            <a:spLocks noGrp="1"/>
          </p:cNvSpPr>
          <p:nvPr>
            <p:ph type="title"/>
          </p:nvPr>
        </p:nvSpPr>
        <p:spPr>
          <a:xfrm>
            <a:off x="628650" y="0"/>
            <a:ext cx="7886700" cy="1325563"/>
          </a:xfrm>
        </p:spPr>
        <p:txBody>
          <a:bodyPr/>
          <a:lstStyle/>
          <a:p>
            <a:pPr algn="ctr"/>
            <a:r>
              <a:rPr lang="en-US" b="1" dirty="0"/>
              <a:t>Map of Job Corps Centers</a:t>
            </a:r>
          </a:p>
        </p:txBody>
      </p:sp>
      <p:pic>
        <p:nvPicPr>
          <p:cNvPr id="5" name="Picture 4" descr="Map&#10;&#10;Description automatically generated">
            <a:extLst>
              <a:ext uri="{FF2B5EF4-FFF2-40B4-BE49-F238E27FC236}">
                <a16:creationId xmlns:a16="http://schemas.microsoft.com/office/drawing/2014/main" id="{92710BC9-5FC5-4BE8-85E0-B97267E701F3}"/>
              </a:ext>
            </a:extLst>
          </p:cNvPr>
          <p:cNvPicPr>
            <a:picLocks noChangeAspect="1"/>
          </p:cNvPicPr>
          <p:nvPr/>
        </p:nvPicPr>
        <p:blipFill rotWithShape="1">
          <a:blip r:embed="rId3">
            <a:extLst>
              <a:ext uri="{28A0092B-C50C-407E-A947-70E740481C1C}">
                <a14:useLocalDpi xmlns:a14="http://schemas.microsoft.com/office/drawing/2010/main" val="0"/>
              </a:ext>
            </a:extLst>
          </a:blip>
          <a:srcRect l="2200" t="14368" r="2265" b="2593"/>
          <a:stretch/>
        </p:blipFill>
        <p:spPr>
          <a:xfrm>
            <a:off x="936522" y="1120877"/>
            <a:ext cx="7270955" cy="4883659"/>
          </a:xfrm>
          <a:prstGeom prst="rect">
            <a:avLst/>
          </a:prstGeom>
        </p:spPr>
      </p:pic>
    </p:spTree>
    <p:extLst>
      <p:ext uri="{BB962C8B-B14F-4D97-AF65-F5344CB8AC3E}">
        <p14:creationId xmlns:p14="http://schemas.microsoft.com/office/powerpoint/2010/main" val="1076289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4F26-D030-443A-85F7-3B2BF987C4EF}"/>
              </a:ext>
            </a:extLst>
          </p:cNvPr>
          <p:cNvSpPr>
            <a:spLocks noGrp="1"/>
          </p:cNvSpPr>
          <p:nvPr>
            <p:ph type="title"/>
          </p:nvPr>
        </p:nvSpPr>
        <p:spPr/>
        <p:txBody>
          <a:bodyPr/>
          <a:lstStyle/>
          <a:p>
            <a:pPr algn="ctr"/>
            <a:r>
              <a:rPr lang="en-US" b="1" dirty="0"/>
              <a:t>Job Corps Provides</a:t>
            </a:r>
          </a:p>
        </p:txBody>
      </p:sp>
      <p:sp>
        <p:nvSpPr>
          <p:cNvPr id="3" name="Content Placeholder 2">
            <a:extLst>
              <a:ext uri="{FF2B5EF4-FFF2-40B4-BE49-F238E27FC236}">
                <a16:creationId xmlns:a16="http://schemas.microsoft.com/office/drawing/2014/main" id="{996792DC-0D45-4DF8-B5B9-09992E843587}"/>
              </a:ext>
            </a:extLst>
          </p:cNvPr>
          <p:cNvSpPr>
            <a:spLocks noGrp="1"/>
          </p:cNvSpPr>
          <p:nvPr>
            <p:ph idx="1"/>
          </p:nvPr>
        </p:nvSpPr>
        <p:spPr>
          <a:xfrm>
            <a:off x="628650" y="1504077"/>
            <a:ext cx="7886700" cy="4435084"/>
          </a:xfrm>
        </p:spPr>
        <p:txBody>
          <a:bodyPr>
            <a:normAutofit/>
          </a:bodyPr>
          <a:lstStyle/>
          <a:p>
            <a:pPr marL="457200" lvl="1" indent="0">
              <a:buNone/>
            </a:pPr>
            <a:r>
              <a:rPr lang="en-US" sz="3200" dirty="0">
                <a:latin typeface="Avenir Book"/>
              </a:rPr>
              <a:t>As a Job Corps student, you will receive the following for free:</a:t>
            </a:r>
          </a:p>
          <a:p>
            <a:pPr lvl="2"/>
            <a:r>
              <a:rPr lang="en-US" sz="2800" dirty="0">
                <a:solidFill>
                  <a:schemeClr val="accent6">
                    <a:lumMod val="60000"/>
                    <a:lumOff val="40000"/>
                  </a:schemeClr>
                </a:solidFill>
                <a:latin typeface="Avenir Book"/>
              </a:rPr>
              <a:t>Full-time housing for students </a:t>
            </a:r>
            <a:endParaRPr lang="en-US" sz="2800" dirty="0">
              <a:latin typeface="Avenir Book"/>
            </a:endParaRPr>
          </a:p>
          <a:p>
            <a:pPr lvl="2"/>
            <a:r>
              <a:rPr lang="en-US" sz="2800" dirty="0">
                <a:latin typeface="Avenir Book"/>
              </a:rPr>
              <a:t>Career skills and training instruction</a:t>
            </a:r>
          </a:p>
          <a:p>
            <a:pPr lvl="2">
              <a:spcBef>
                <a:spcPts val="0"/>
              </a:spcBef>
            </a:pPr>
            <a:r>
              <a:rPr lang="en-US" sz="2800" dirty="0">
                <a:latin typeface="Avenir Book"/>
              </a:rPr>
              <a:t>Academic instruction</a:t>
            </a:r>
          </a:p>
          <a:p>
            <a:pPr lvl="2">
              <a:spcBef>
                <a:spcPts val="0"/>
              </a:spcBef>
            </a:pPr>
            <a:r>
              <a:rPr lang="en-US" sz="2800" dirty="0">
                <a:latin typeface="Avenir Book"/>
              </a:rPr>
              <a:t>Basic health care</a:t>
            </a:r>
          </a:p>
          <a:p>
            <a:pPr lvl="2">
              <a:spcBef>
                <a:spcPts val="0"/>
              </a:spcBef>
            </a:pPr>
            <a:r>
              <a:rPr lang="en-US" sz="2800" dirty="0">
                <a:solidFill>
                  <a:schemeClr val="accent6">
                    <a:lumMod val="60000"/>
                    <a:lumOff val="40000"/>
                  </a:schemeClr>
                </a:solidFill>
                <a:latin typeface="Avenir Book"/>
              </a:rPr>
              <a:t>Bi-weekly </a:t>
            </a:r>
            <a:r>
              <a:rPr lang="en-US" dirty="0">
                <a:solidFill>
                  <a:schemeClr val="accent6">
                    <a:lumMod val="60000"/>
                    <a:lumOff val="40000"/>
                  </a:schemeClr>
                </a:solidFill>
                <a:latin typeface="Avenir Book"/>
              </a:rPr>
              <a:t>Allowance (40$ first 4mths then 70$)</a:t>
            </a:r>
            <a:endParaRPr lang="en-US" sz="2800" dirty="0">
              <a:latin typeface="Avenir Book"/>
            </a:endParaRPr>
          </a:p>
          <a:p>
            <a:pPr lvl="2">
              <a:spcBef>
                <a:spcPts val="0"/>
              </a:spcBef>
            </a:pPr>
            <a:r>
              <a:rPr lang="en-US" sz="2800" dirty="0">
                <a:latin typeface="Avenir Book"/>
              </a:rPr>
              <a:t>Internships</a:t>
            </a:r>
          </a:p>
          <a:p>
            <a:pPr marL="914400" lvl="2" indent="0">
              <a:spcBef>
                <a:spcPts val="0"/>
              </a:spcBef>
              <a:buNone/>
            </a:pPr>
            <a:endParaRPr lang="en-US" sz="2800" dirty="0">
              <a:latin typeface="Avenir Book"/>
            </a:endParaRPr>
          </a:p>
          <a:p>
            <a:endParaRPr lang="en-US" dirty="0"/>
          </a:p>
        </p:txBody>
      </p:sp>
    </p:spTree>
    <p:extLst>
      <p:ext uri="{BB962C8B-B14F-4D97-AF65-F5344CB8AC3E}">
        <p14:creationId xmlns:p14="http://schemas.microsoft.com/office/powerpoint/2010/main" val="998734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BD76A9-077D-483B-8DAB-55AE289A3BC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33024" y="1507957"/>
            <a:ext cx="4625502" cy="4294299"/>
          </a:xfrm>
          <a:prstGeom prst="rect">
            <a:avLst/>
          </a:prstGeom>
        </p:spPr>
      </p:pic>
      <p:sp>
        <p:nvSpPr>
          <p:cNvPr id="2" name="Title 1">
            <a:extLst>
              <a:ext uri="{FF2B5EF4-FFF2-40B4-BE49-F238E27FC236}">
                <a16:creationId xmlns:a16="http://schemas.microsoft.com/office/drawing/2014/main" id="{988F2851-08A6-404A-8F62-63F7892ABBE0}"/>
              </a:ext>
            </a:extLst>
          </p:cNvPr>
          <p:cNvSpPr>
            <a:spLocks noGrp="1"/>
          </p:cNvSpPr>
          <p:nvPr>
            <p:ph type="title"/>
          </p:nvPr>
        </p:nvSpPr>
        <p:spPr/>
        <p:txBody>
          <a:bodyPr>
            <a:normAutofit/>
          </a:bodyPr>
          <a:lstStyle/>
          <a:p>
            <a:pPr algn="ctr"/>
            <a:r>
              <a:rPr lang="en-US" sz="5400" dirty="0"/>
              <a:t>Questions So Far?</a:t>
            </a:r>
          </a:p>
        </p:txBody>
      </p:sp>
      <p:sp>
        <p:nvSpPr>
          <p:cNvPr id="6" name="TextBox 5">
            <a:extLst>
              <a:ext uri="{FF2B5EF4-FFF2-40B4-BE49-F238E27FC236}">
                <a16:creationId xmlns:a16="http://schemas.microsoft.com/office/drawing/2014/main" id="{B85B39B7-2C0C-423E-A4D7-6D3EBE586A77}"/>
              </a:ext>
            </a:extLst>
          </p:cNvPr>
          <p:cNvSpPr txBox="1"/>
          <p:nvPr/>
        </p:nvSpPr>
        <p:spPr>
          <a:xfrm>
            <a:off x="7202905" y="5960051"/>
            <a:ext cx="1012225" cy="646331"/>
          </a:xfrm>
          <a:prstGeom prst="rect">
            <a:avLst/>
          </a:prstGeom>
          <a:noFill/>
        </p:spPr>
        <p:txBody>
          <a:bodyPr wrap="square" rtlCol="0">
            <a:spAutoFit/>
          </a:bodyPr>
          <a:lstStyle/>
          <a:p>
            <a:r>
              <a:rPr lang="en-US" sz="900" dirty="0">
                <a:hlinkClick r:id="rId3" tooltip="https://innovationbydesign.pressbooks.com/chapter/define/"/>
              </a:rPr>
              <a:t>This Photo</a:t>
            </a:r>
            <a:r>
              <a:rPr lang="en-US" sz="900" dirty="0"/>
              <a:t> by Unknown Author is licensed under </a:t>
            </a:r>
            <a:r>
              <a:rPr lang="en-US" sz="900" dirty="0">
                <a:hlinkClick r:id="rId4" tooltip="https://creativecommons.org/licenses/by-nc-sa/3.0/"/>
              </a:rPr>
              <a:t>CC BY-SA-NC</a:t>
            </a:r>
            <a:endParaRPr lang="en-US" sz="900" dirty="0"/>
          </a:p>
        </p:txBody>
      </p:sp>
    </p:spTree>
    <p:extLst>
      <p:ext uri="{BB962C8B-B14F-4D97-AF65-F5344CB8AC3E}">
        <p14:creationId xmlns:p14="http://schemas.microsoft.com/office/powerpoint/2010/main" val="2640343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964E-D4F3-43B1-A257-3ADD41E5CB69}"/>
              </a:ext>
            </a:extLst>
          </p:cNvPr>
          <p:cNvSpPr>
            <a:spLocks noGrp="1"/>
          </p:cNvSpPr>
          <p:nvPr>
            <p:ph type="title"/>
          </p:nvPr>
        </p:nvSpPr>
        <p:spPr>
          <a:xfrm>
            <a:off x="628648" y="280720"/>
            <a:ext cx="7886700" cy="1325563"/>
          </a:xfrm>
        </p:spPr>
        <p:txBody>
          <a:bodyPr>
            <a:noAutofit/>
          </a:bodyPr>
          <a:lstStyle/>
          <a:p>
            <a:pPr algn="ctr"/>
            <a:r>
              <a:rPr lang="en-US" sz="3600" b="1" dirty="0"/>
              <a:t>How Job Corps Works</a:t>
            </a:r>
            <a:endParaRPr lang="en-US" sz="2800" i="1" dirty="0"/>
          </a:p>
        </p:txBody>
      </p:sp>
      <p:sp>
        <p:nvSpPr>
          <p:cNvPr id="3" name="Content Placeholder 2">
            <a:extLst>
              <a:ext uri="{FF2B5EF4-FFF2-40B4-BE49-F238E27FC236}">
                <a16:creationId xmlns:a16="http://schemas.microsoft.com/office/drawing/2014/main" id="{2F7517FD-4B86-46EF-9ACC-3C7797D1CB22}"/>
              </a:ext>
            </a:extLst>
          </p:cNvPr>
          <p:cNvSpPr>
            <a:spLocks noGrp="1"/>
          </p:cNvSpPr>
          <p:nvPr>
            <p:ph idx="1"/>
          </p:nvPr>
        </p:nvSpPr>
        <p:spPr>
          <a:xfrm>
            <a:off x="628647" y="1718826"/>
            <a:ext cx="7886701" cy="4351338"/>
          </a:xfrm>
        </p:spPr>
        <p:txBody>
          <a:bodyPr>
            <a:normAutofit/>
          </a:bodyPr>
          <a:lstStyle/>
          <a:p>
            <a:pPr marL="0" indent="0">
              <a:buNone/>
            </a:pPr>
            <a:r>
              <a:rPr lang="en-US" dirty="0"/>
              <a:t>When students enter the </a:t>
            </a:r>
            <a:r>
              <a:rPr lang="en-US" dirty="0">
                <a:solidFill>
                  <a:schemeClr val="accent6">
                    <a:lumMod val="60000"/>
                    <a:lumOff val="40000"/>
                  </a:schemeClr>
                </a:solidFill>
              </a:rPr>
              <a:t>Career Preparation Period (CPP), they:</a:t>
            </a:r>
          </a:p>
          <a:p>
            <a:pPr marL="0" indent="0">
              <a:buNone/>
            </a:pPr>
            <a:endParaRPr lang="en-US" sz="900" dirty="0"/>
          </a:p>
          <a:p>
            <a:pPr lvl="1"/>
            <a:r>
              <a:rPr lang="en-US" sz="2800" dirty="0"/>
              <a:t>Are introduced to center life</a:t>
            </a:r>
          </a:p>
          <a:p>
            <a:pPr lvl="1"/>
            <a:r>
              <a:rPr lang="en-US" sz="2800" dirty="0">
                <a:solidFill>
                  <a:schemeClr val="accent6">
                    <a:lumMod val="60000"/>
                    <a:lumOff val="40000"/>
                  </a:schemeClr>
                </a:solidFill>
              </a:rPr>
              <a:t>Take academic assessments- TABE</a:t>
            </a:r>
          </a:p>
          <a:p>
            <a:pPr lvl="1"/>
            <a:r>
              <a:rPr lang="en-US" sz="2800" dirty="0"/>
              <a:t>Enter a career pathway planning curriculum and develop a career pathway plan</a:t>
            </a:r>
          </a:p>
          <a:p>
            <a:pPr lvl="1"/>
            <a:r>
              <a:rPr lang="en-US" sz="2800" dirty="0">
                <a:solidFill>
                  <a:schemeClr val="accent6">
                    <a:lumMod val="60000"/>
                    <a:lumOff val="40000"/>
                  </a:schemeClr>
                </a:solidFill>
              </a:rPr>
              <a:t>Participate in training and Job Shadowing</a:t>
            </a:r>
          </a:p>
          <a:p>
            <a:pPr lvl="1"/>
            <a:r>
              <a:rPr lang="en-US" sz="2800" dirty="0"/>
              <a:t>Complete a medical assessment and introduction to health and wellness services </a:t>
            </a:r>
          </a:p>
          <a:p>
            <a:endParaRPr lang="en-US" sz="2600" dirty="0"/>
          </a:p>
        </p:txBody>
      </p:sp>
    </p:spTree>
    <p:extLst>
      <p:ext uri="{BB962C8B-B14F-4D97-AF65-F5344CB8AC3E}">
        <p14:creationId xmlns:p14="http://schemas.microsoft.com/office/powerpoint/2010/main" val="870204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A6F0-C91C-40AC-B8DD-063405B47F69}"/>
              </a:ext>
            </a:extLst>
          </p:cNvPr>
          <p:cNvSpPr>
            <a:spLocks noGrp="1"/>
          </p:cNvSpPr>
          <p:nvPr>
            <p:ph type="title"/>
          </p:nvPr>
        </p:nvSpPr>
        <p:spPr>
          <a:xfrm>
            <a:off x="4366547" y="374860"/>
            <a:ext cx="1935530" cy="1946800"/>
          </a:xfrm>
        </p:spPr>
        <p:txBody>
          <a:bodyPr>
            <a:normAutofit fontScale="90000"/>
          </a:bodyPr>
          <a:lstStyle/>
          <a:p>
            <a:r>
              <a:rPr lang="en-US" b="1" i="1" dirty="0">
                <a:latin typeface="Bradley Hand ITC" panose="03070402050302030203" pitchFamily="66" charset="0"/>
              </a:rPr>
              <a:t>C</a:t>
            </a:r>
            <a:br>
              <a:rPr lang="en-US" b="1" i="1" dirty="0">
                <a:latin typeface="Bradley Hand ITC" panose="03070402050302030203" pitchFamily="66" charset="0"/>
              </a:rPr>
            </a:br>
            <a:r>
              <a:rPr lang="en-US" b="1" i="1" dirty="0">
                <a:latin typeface="Bradley Hand ITC" panose="03070402050302030203" pitchFamily="66" charset="0"/>
              </a:rPr>
              <a:t>P</a:t>
            </a:r>
            <a:br>
              <a:rPr lang="en-US" b="1" i="1" dirty="0">
                <a:latin typeface="Bradley Hand ITC" panose="03070402050302030203" pitchFamily="66" charset="0"/>
              </a:rPr>
            </a:br>
            <a:r>
              <a:rPr lang="en-US" b="1" i="1" dirty="0" err="1">
                <a:latin typeface="Bradley Hand ITC" panose="03070402050302030203" pitchFamily="66" charset="0"/>
              </a:rPr>
              <a:t>P</a:t>
            </a:r>
            <a:br>
              <a:rPr lang="en-US" dirty="0"/>
            </a:br>
            <a:endParaRPr lang="en-US" dirty="0"/>
          </a:p>
        </p:txBody>
      </p:sp>
      <p:pic>
        <p:nvPicPr>
          <p:cNvPr id="4" name="Picture 3">
            <a:extLst>
              <a:ext uri="{FF2B5EF4-FFF2-40B4-BE49-F238E27FC236}">
                <a16:creationId xmlns:a16="http://schemas.microsoft.com/office/drawing/2014/main" id="{99D0676F-129A-451A-8679-BDDF3A0C4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44253" y="941109"/>
            <a:ext cx="5527250" cy="3638745"/>
          </a:xfrm>
          <a:prstGeom prst="rect">
            <a:avLst/>
          </a:prstGeom>
        </p:spPr>
      </p:pic>
      <p:pic>
        <p:nvPicPr>
          <p:cNvPr id="6" name="Picture 5">
            <a:extLst>
              <a:ext uri="{FF2B5EF4-FFF2-40B4-BE49-F238E27FC236}">
                <a16:creationId xmlns:a16="http://schemas.microsoft.com/office/drawing/2014/main" id="{BF7181CE-B2B4-45C9-A8FF-018DD9A13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778048" y="2507889"/>
            <a:ext cx="3721394" cy="3919876"/>
          </a:xfrm>
          <a:prstGeom prst="rect">
            <a:avLst/>
          </a:prstGeom>
        </p:spPr>
      </p:pic>
      <p:pic>
        <p:nvPicPr>
          <p:cNvPr id="8" name="Picture 7">
            <a:extLst>
              <a:ext uri="{FF2B5EF4-FFF2-40B4-BE49-F238E27FC236}">
                <a16:creationId xmlns:a16="http://schemas.microsoft.com/office/drawing/2014/main" id="{0836F815-D4EF-4BC1-9EAC-7BEBFC9F8F54}"/>
              </a:ext>
            </a:extLst>
          </p:cNvPr>
          <p:cNvPicPr>
            <a:picLocks noChangeAspect="1"/>
          </p:cNvPicPr>
          <p:nvPr/>
        </p:nvPicPr>
        <p:blipFill rotWithShape="1">
          <a:blip r:embed="rId4">
            <a:extLst>
              <a:ext uri="{28A0092B-C50C-407E-A947-70E740481C1C}">
                <a14:useLocalDpi xmlns:a14="http://schemas.microsoft.com/office/drawing/2010/main" val="0"/>
              </a:ext>
            </a:extLst>
          </a:blip>
          <a:srcRect l="25222"/>
          <a:stretch/>
        </p:blipFill>
        <p:spPr>
          <a:xfrm rot="5400000">
            <a:off x="5603086" y="2031787"/>
            <a:ext cx="2970063" cy="2978870"/>
          </a:xfrm>
          <a:prstGeom prst="rect">
            <a:avLst/>
          </a:prstGeom>
        </p:spPr>
      </p:pic>
      <p:sp>
        <p:nvSpPr>
          <p:cNvPr id="10" name="Star: 5 Points 9">
            <a:extLst>
              <a:ext uri="{FF2B5EF4-FFF2-40B4-BE49-F238E27FC236}">
                <a16:creationId xmlns:a16="http://schemas.microsoft.com/office/drawing/2014/main" id="{B0E3DB13-065B-4779-AA04-B8B485F2A1ED}"/>
              </a:ext>
            </a:extLst>
          </p:cNvPr>
          <p:cNvSpPr/>
          <p:nvPr/>
        </p:nvSpPr>
        <p:spPr>
          <a:xfrm>
            <a:off x="6127423" y="-28279"/>
            <a:ext cx="2978870" cy="206446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TEMPORARY</a:t>
            </a:r>
          </a:p>
        </p:txBody>
      </p:sp>
    </p:spTree>
    <p:extLst>
      <p:ext uri="{BB962C8B-B14F-4D97-AF65-F5344CB8AC3E}">
        <p14:creationId xmlns:p14="http://schemas.microsoft.com/office/powerpoint/2010/main" val="1986972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B6F78A7-E83B-4B43-988F-BEE5BE167BFD}"/>
              </a:ext>
            </a:extLst>
          </p:cNvPr>
          <p:cNvPicPr>
            <a:picLocks noGrp="1" noChangeAspect="1"/>
          </p:cNvPicPr>
          <p:nvPr>
            <p:ph idx="1"/>
          </p:nvPr>
        </p:nvPicPr>
        <p:blipFill>
          <a:blip r:embed="rId2"/>
          <a:stretch>
            <a:fillRect/>
          </a:stretch>
        </p:blipFill>
        <p:spPr>
          <a:xfrm rot="5400000">
            <a:off x="-1084374" y="1159788"/>
            <a:ext cx="6731322" cy="4411745"/>
          </a:xfrm>
          <a:prstGeom prst="rect">
            <a:avLst/>
          </a:prstGeom>
        </p:spPr>
      </p:pic>
      <p:pic>
        <p:nvPicPr>
          <p:cNvPr id="5" name="Picture 4">
            <a:extLst>
              <a:ext uri="{FF2B5EF4-FFF2-40B4-BE49-F238E27FC236}">
                <a16:creationId xmlns:a16="http://schemas.microsoft.com/office/drawing/2014/main" id="{DD662C93-D838-4789-B053-82ABCBFF463C}"/>
              </a:ext>
            </a:extLst>
          </p:cNvPr>
          <p:cNvPicPr>
            <a:picLocks noChangeAspect="1"/>
          </p:cNvPicPr>
          <p:nvPr/>
        </p:nvPicPr>
        <p:blipFill>
          <a:blip r:embed="rId3"/>
          <a:stretch>
            <a:fillRect/>
          </a:stretch>
        </p:blipFill>
        <p:spPr>
          <a:xfrm rot="5400000">
            <a:off x="3454630" y="1117368"/>
            <a:ext cx="6731323" cy="4496587"/>
          </a:xfrm>
          <a:prstGeom prst="rect">
            <a:avLst/>
          </a:prstGeom>
        </p:spPr>
      </p:pic>
    </p:spTree>
    <p:extLst>
      <p:ext uri="{BB962C8B-B14F-4D97-AF65-F5344CB8AC3E}">
        <p14:creationId xmlns:p14="http://schemas.microsoft.com/office/powerpoint/2010/main" val="1750229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964E-D4F3-43B1-A257-3ADD41E5CB69}"/>
              </a:ext>
            </a:extLst>
          </p:cNvPr>
          <p:cNvSpPr>
            <a:spLocks noGrp="1"/>
          </p:cNvSpPr>
          <p:nvPr>
            <p:ph type="title"/>
          </p:nvPr>
        </p:nvSpPr>
        <p:spPr>
          <a:xfrm>
            <a:off x="628648" y="280720"/>
            <a:ext cx="7886700" cy="1325563"/>
          </a:xfrm>
        </p:spPr>
        <p:txBody>
          <a:bodyPr>
            <a:noAutofit/>
          </a:bodyPr>
          <a:lstStyle/>
          <a:p>
            <a:pPr algn="ctr"/>
            <a:r>
              <a:rPr lang="en-US" sz="3600" b="1" dirty="0">
                <a:solidFill>
                  <a:schemeClr val="accent6">
                    <a:lumMod val="60000"/>
                    <a:lumOff val="40000"/>
                  </a:schemeClr>
                </a:solidFill>
              </a:rPr>
              <a:t>What to expect from Job Corps </a:t>
            </a:r>
            <a:br>
              <a:rPr lang="en-US" sz="3200" b="1" dirty="0"/>
            </a:br>
            <a:r>
              <a:rPr lang="en-US" sz="2800" i="1" dirty="0"/>
              <a:t>During the Career Development …</a:t>
            </a:r>
            <a:endParaRPr lang="en-US" sz="3200" i="1" dirty="0"/>
          </a:p>
        </p:txBody>
      </p:sp>
      <p:sp>
        <p:nvSpPr>
          <p:cNvPr id="3" name="Content Placeholder 2">
            <a:extLst>
              <a:ext uri="{FF2B5EF4-FFF2-40B4-BE49-F238E27FC236}">
                <a16:creationId xmlns:a16="http://schemas.microsoft.com/office/drawing/2014/main" id="{2F7517FD-4B86-46EF-9ACC-3C7797D1CB22}"/>
              </a:ext>
            </a:extLst>
          </p:cNvPr>
          <p:cNvSpPr>
            <a:spLocks noGrp="1"/>
          </p:cNvSpPr>
          <p:nvPr>
            <p:ph idx="1"/>
          </p:nvPr>
        </p:nvSpPr>
        <p:spPr>
          <a:xfrm>
            <a:off x="628648" y="1432874"/>
            <a:ext cx="7886700" cy="5144406"/>
          </a:xfrm>
        </p:spPr>
        <p:txBody>
          <a:bodyPr>
            <a:normAutofit fontScale="25000" lnSpcReduction="20000"/>
          </a:bodyPr>
          <a:lstStyle/>
          <a:p>
            <a:pPr marL="0" indent="0">
              <a:buNone/>
            </a:pPr>
            <a:r>
              <a:rPr lang="en-US" sz="9600" dirty="0"/>
              <a:t>During the Career Development Period (CDP), students participate in:</a:t>
            </a:r>
          </a:p>
          <a:p>
            <a:pPr marL="0" indent="0">
              <a:buNone/>
            </a:pPr>
            <a:endParaRPr lang="en-US" sz="3600" dirty="0"/>
          </a:p>
          <a:p>
            <a:pPr lvl="1"/>
            <a:r>
              <a:rPr lang="en-US" sz="11200" dirty="0">
                <a:solidFill>
                  <a:schemeClr val="accent6">
                    <a:lumMod val="60000"/>
                    <a:lumOff val="40000"/>
                  </a:schemeClr>
                </a:solidFill>
              </a:rPr>
              <a:t>Work-based learning- Uniform</a:t>
            </a:r>
          </a:p>
          <a:p>
            <a:pPr lvl="1"/>
            <a:r>
              <a:rPr lang="en-US" sz="11200" dirty="0"/>
              <a:t>High school diploma or equivalency attainment</a:t>
            </a:r>
          </a:p>
          <a:p>
            <a:pPr lvl="1"/>
            <a:r>
              <a:rPr lang="en-US" sz="11200" dirty="0">
                <a:solidFill>
                  <a:schemeClr val="accent6">
                    <a:lumMod val="60000"/>
                    <a:lumOff val="40000"/>
                  </a:schemeClr>
                </a:solidFill>
              </a:rPr>
              <a:t>Career technical training</a:t>
            </a:r>
          </a:p>
          <a:p>
            <a:pPr marL="457200" lvl="1" indent="0">
              <a:buNone/>
            </a:pPr>
            <a:r>
              <a:rPr lang="en-US" sz="11200" dirty="0"/>
              <a:t>We aid with Employability and social skills development</a:t>
            </a:r>
          </a:p>
          <a:p>
            <a:pPr lvl="1"/>
            <a:r>
              <a:rPr lang="en-US" sz="11200" dirty="0">
                <a:solidFill>
                  <a:schemeClr val="accent6">
                    <a:lumMod val="60000"/>
                    <a:lumOff val="40000"/>
                  </a:schemeClr>
                </a:solidFill>
              </a:rPr>
              <a:t>Teach you Independent living skills</a:t>
            </a:r>
          </a:p>
          <a:p>
            <a:pPr lvl="1"/>
            <a:r>
              <a:rPr lang="en-US" sz="11200" dirty="0">
                <a:solidFill>
                  <a:schemeClr val="accent6">
                    <a:lumMod val="60000"/>
                    <a:lumOff val="40000"/>
                  </a:schemeClr>
                </a:solidFill>
              </a:rPr>
              <a:t>Service-learning and community-based projects/activities</a:t>
            </a:r>
          </a:p>
          <a:p>
            <a:pPr lvl="1"/>
            <a:r>
              <a:rPr lang="en-US" sz="11200" dirty="0"/>
              <a:t>Leadership opportunities</a:t>
            </a:r>
            <a:endParaRPr lang="en-US" sz="12800" dirty="0">
              <a:solidFill>
                <a:schemeClr val="accent6">
                  <a:lumMod val="60000"/>
                  <a:lumOff val="40000"/>
                </a:schemeClr>
              </a:solidFill>
            </a:endParaRPr>
          </a:p>
          <a:p>
            <a:pPr lvl="1"/>
            <a:r>
              <a:rPr lang="en-US" sz="12800" dirty="0">
                <a:solidFill>
                  <a:schemeClr val="accent6">
                    <a:lumMod val="60000"/>
                    <a:lumOff val="40000"/>
                  </a:schemeClr>
                </a:solidFill>
              </a:rPr>
              <a:t>Weekend Passes</a:t>
            </a:r>
          </a:p>
          <a:p>
            <a:pPr marL="457200" lvl="1" indent="0">
              <a:buNone/>
            </a:pPr>
            <a:endParaRPr lang="en-US" sz="12800" dirty="0">
              <a:solidFill>
                <a:schemeClr val="accent6">
                  <a:lumMod val="60000"/>
                  <a:lumOff val="40000"/>
                </a:schemeClr>
              </a:solidFill>
            </a:endParaRPr>
          </a:p>
          <a:p>
            <a:endParaRPr lang="en-US" sz="2600" dirty="0"/>
          </a:p>
        </p:txBody>
      </p:sp>
    </p:spTree>
    <p:extLst>
      <p:ext uri="{BB962C8B-B14F-4D97-AF65-F5344CB8AC3E}">
        <p14:creationId xmlns:p14="http://schemas.microsoft.com/office/powerpoint/2010/main" val="798940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B55280-0848-43F0-A69D-4E79C774A02F}"/>
              </a:ext>
            </a:extLst>
          </p:cNvPr>
          <p:cNvSpPr>
            <a:spLocks noGrp="1"/>
          </p:cNvSpPr>
          <p:nvPr>
            <p:ph idx="1"/>
          </p:nvPr>
        </p:nvSpPr>
        <p:spPr>
          <a:xfrm>
            <a:off x="506101" y="515298"/>
            <a:ext cx="7886700" cy="5602697"/>
          </a:xfrm>
        </p:spPr>
        <p:txBody>
          <a:bodyPr>
            <a:normAutofit fontScale="77500" lnSpcReduction="20000"/>
          </a:bodyPr>
          <a:lstStyle/>
          <a:p>
            <a:pPr algn="ctr"/>
            <a:r>
              <a:rPr lang="en-US" sz="4000" b="1" u="sng" dirty="0">
                <a:solidFill>
                  <a:srgbClr val="FF0000"/>
                </a:solidFill>
              </a:rPr>
              <a:t>Zero Tolerance Policy</a:t>
            </a:r>
          </a:p>
          <a:p>
            <a:pPr algn="ctr"/>
            <a:endParaRPr lang="en-US" sz="4000" b="1" u="sng" dirty="0">
              <a:solidFill>
                <a:srgbClr val="FF0000"/>
              </a:solidFill>
            </a:endParaRPr>
          </a:p>
          <a:p>
            <a:r>
              <a:rPr lang="en-US" dirty="0"/>
              <a:t>Act of violence…</a:t>
            </a:r>
            <a:r>
              <a:rPr lang="en-US" dirty="0">
                <a:solidFill>
                  <a:srgbClr val="FF0000"/>
                </a:solidFill>
              </a:rPr>
              <a:t>NO GO</a:t>
            </a:r>
          </a:p>
          <a:p>
            <a:r>
              <a:rPr lang="en-US" dirty="0"/>
              <a:t>Use, sale, or possession of controlled substances… </a:t>
            </a:r>
            <a:r>
              <a:rPr lang="en-US" dirty="0">
                <a:solidFill>
                  <a:srgbClr val="FF0000"/>
                </a:solidFill>
              </a:rPr>
              <a:t>NO GO</a:t>
            </a:r>
          </a:p>
          <a:p>
            <a:r>
              <a:rPr lang="en-US" dirty="0"/>
              <a:t>Alcohol </a:t>
            </a:r>
            <a:r>
              <a:rPr lang="en-US" dirty="0">
                <a:solidFill>
                  <a:srgbClr val="FF0000"/>
                </a:solidFill>
              </a:rPr>
              <a:t>NO GO</a:t>
            </a:r>
          </a:p>
          <a:p>
            <a:r>
              <a:rPr lang="en-US" dirty="0"/>
              <a:t>Drugs </a:t>
            </a:r>
            <a:r>
              <a:rPr lang="en-US" dirty="0">
                <a:solidFill>
                  <a:srgbClr val="FF0000"/>
                </a:solidFill>
              </a:rPr>
              <a:t>NO GO</a:t>
            </a:r>
          </a:p>
          <a:p>
            <a:r>
              <a:rPr lang="en-US" dirty="0"/>
              <a:t>Unauthorized good’s </a:t>
            </a:r>
            <a:r>
              <a:rPr lang="en-US" dirty="0">
                <a:solidFill>
                  <a:srgbClr val="FF0000"/>
                </a:solidFill>
              </a:rPr>
              <a:t>NO GO</a:t>
            </a:r>
          </a:p>
          <a:p>
            <a:r>
              <a:rPr lang="en-US" dirty="0"/>
              <a:t>Harassment of any kind </a:t>
            </a:r>
            <a:r>
              <a:rPr lang="en-US" dirty="0">
                <a:solidFill>
                  <a:srgbClr val="FF0000"/>
                </a:solidFill>
              </a:rPr>
              <a:t>NO GO</a:t>
            </a:r>
          </a:p>
          <a:p>
            <a:r>
              <a:rPr lang="en-US" dirty="0"/>
              <a:t>Sharp objects </a:t>
            </a:r>
            <a:r>
              <a:rPr lang="en-US" dirty="0">
                <a:solidFill>
                  <a:srgbClr val="FF0000"/>
                </a:solidFill>
              </a:rPr>
              <a:t>NO GO </a:t>
            </a:r>
          </a:p>
          <a:p>
            <a:r>
              <a:rPr lang="en-US" dirty="0"/>
              <a:t>Bluetooth speakers </a:t>
            </a:r>
            <a:r>
              <a:rPr lang="en-US" dirty="0">
                <a:solidFill>
                  <a:srgbClr val="FF0000"/>
                </a:solidFill>
              </a:rPr>
              <a:t>NO GO</a:t>
            </a:r>
          </a:p>
          <a:p>
            <a:r>
              <a:rPr lang="en-US" dirty="0"/>
              <a:t>Vaping </a:t>
            </a:r>
            <a:r>
              <a:rPr lang="en-US" dirty="0">
                <a:solidFill>
                  <a:srgbClr val="FF0000"/>
                </a:solidFill>
              </a:rPr>
              <a:t>NO GO</a:t>
            </a:r>
          </a:p>
          <a:p>
            <a:r>
              <a:rPr lang="en-US" dirty="0">
                <a:solidFill>
                  <a:srgbClr val="FF0000"/>
                </a:solidFill>
                <a:highlight>
                  <a:srgbClr val="FFFF00"/>
                </a:highlight>
              </a:rPr>
              <a:t>If you violate these zero tolerance policies you will be sent home. So do not get involved with the wrong crowd. </a:t>
            </a:r>
          </a:p>
          <a:p>
            <a:r>
              <a:rPr lang="en-US" dirty="0">
                <a:solidFill>
                  <a:srgbClr val="FF0000"/>
                </a:solidFill>
              </a:rPr>
              <a:t>The Centers have their own Zero Tolerance Policies</a:t>
            </a:r>
          </a:p>
          <a:p>
            <a:pPr marL="0" indent="0">
              <a:buNone/>
            </a:pPr>
            <a:r>
              <a:rPr lang="en-US" dirty="0"/>
              <a:t> </a:t>
            </a:r>
          </a:p>
        </p:txBody>
      </p:sp>
    </p:spTree>
    <p:extLst>
      <p:ext uri="{BB962C8B-B14F-4D97-AF65-F5344CB8AC3E}">
        <p14:creationId xmlns:p14="http://schemas.microsoft.com/office/powerpoint/2010/main" val="180948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964E-D4F3-43B1-A257-3ADD41E5CB69}"/>
              </a:ext>
            </a:extLst>
          </p:cNvPr>
          <p:cNvSpPr>
            <a:spLocks noGrp="1"/>
          </p:cNvSpPr>
          <p:nvPr>
            <p:ph type="title"/>
          </p:nvPr>
        </p:nvSpPr>
        <p:spPr>
          <a:xfrm>
            <a:off x="628648" y="280720"/>
            <a:ext cx="7886700" cy="1325563"/>
          </a:xfrm>
        </p:spPr>
        <p:txBody>
          <a:bodyPr>
            <a:noAutofit/>
          </a:bodyPr>
          <a:lstStyle/>
          <a:p>
            <a:pPr algn="ctr"/>
            <a:r>
              <a:rPr lang="en-US" sz="3600" b="1" dirty="0"/>
              <a:t>How Job Corps Works</a:t>
            </a:r>
            <a:br>
              <a:rPr lang="en-US" sz="3200" b="1" dirty="0"/>
            </a:br>
            <a:r>
              <a:rPr lang="en-US" sz="2800" i="1" dirty="0"/>
              <a:t>transition to </a:t>
            </a:r>
            <a:r>
              <a:rPr lang="en-US" sz="2800" i="1" dirty="0">
                <a:solidFill>
                  <a:schemeClr val="accent6">
                    <a:lumMod val="60000"/>
                    <a:lumOff val="40000"/>
                  </a:schemeClr>
                </a:solidFill>
              </a:rPr>
              <a:t>goals following graduation </a:t>
            </a:r>
            <a:r>
              <a:rPr lang="en-US" sz="2800" i="1" dirty="0"/>
              <a:t>from Job Corps …</a:t>
            </a:r>
            <a:endParaRPr lang="en-US" sz="3200" i="1" dirty="0"/>
          </a:p>
        </p:txBody>
      </p:sp>
      <p:sp>
        <p:nvSpPr>
          <p:cNvPr id="3" name="Content Placeholder 2">
            <a:extLst>
              <a:ext uri="{FF2B5EF4-FFF2-40B4-BE49-F238E27FC236}">
                <a16:creationId xmlns:a16="http://schemas.microsoft.com/office/drawing/2014/main" id="{2F7517FD-4B86-46EF-9ACC-3C7797D1CB22}"/>
              </a:ext>
            </a:extLst>
          </p:cNvPr>
          <p:cNvSpPr>
            <a:spLocks noGrp="1"/>
          </p:cNvSpPr>
          <p:nvPr>
            <p:ph idx="1"/>
          </p:nvPr>
        </p:nvSpPr>
        <p:spPr>
          <a:xfrm>
            <a:off x="628648" y="1696825"/>
            <a:ext cx="7886701" cy="4732255"/>
          </a:xfrm>
        </p:spPr>
        <p:txBody>
          <a:bodyPr>
            <a:normAutofit fontScale="25000" lnSpcReduction="20000"/>
          </a:bodyPr>
          <a:lstStyle/>
          <a:p>
            <a:pPr marL="0" indent="0">
              <a:buNone/>
            </a:pPr>
            <a:r>
              <a:rPr lang="en-US" sz="7400" dirty="0"/>
              <a:t>Students participate in the Career Transition Period </a:t>
            </a:r>
            <a:r>
              <a:rPr lang="en-US" sz="7400" dirty="0">
                <a:solidFill>
                  <a:schemeClr val="accent6">
                    <a:lumMod val="60000"/>
                    <a:lumOff val="40000"/>
                  </a:schemeClr>
                </a:solidFill>
              </a:rPr>
              <a:t>(CTS) </a:t>
            </a:r>
            <a:r>
              <a:rPr lang="en-US" sz="7400" dirty="0"/>
              <a:t>when they:</a:t>
            </a:r>
          </a:p>
          <a:p>
            <a:pPr marL="0" indent="0">
              <a:buNone/>
            </a:pPr>
            <a:endParaRPr lang="en-US" dirty="0"/>
          </a:p>
          <a:p>
            <a:pPr lvl="1"/>
            <a:r>
              <a:rPr lang="en-US" sz="11200" dirty="0"/>
              <a:t>Review their employment and career goals </a:t>
            </a:r>
          </a:p>
          <a:p>
            <a:pPr lvl="1"/>
            <a:r>
              <a:rPr lang="en-US" sz="11200" dirty="0">
                <a:solidFill>
                  <a:schemeClr val="accent6">
                    <a:lumMod val="60000"/>
                    <a:lumOff val="40000"/>
                  </a:schemeClr>
                </a:solidFill>
              </a:rPr>
              <a:t>Receive assistance with obtaining employment, apprenticeship, or ongoing education</a:t>
            </a:r>
          </a:p>
          <a:p>
            <a:pPr lvl="1"/>
            <a:r>
              <a:rPr lang="en-US" sz="11200" dirty="0"/>
              <a:t>Receive transition money </a:t>
            </a:r>
          </a:p>
          <a:p>
            <a:pPr lvl="1"/>
            <a:r>
              <a:rPr lang="en-US" sz="11200" dirty="0">
                <a:solidFill>
                  <a:schemeClr val="accent6">
                    <a:lumMod val="60000"/>
                    <a:lumOff val="40000"/>
                  </a:schemeClr>
                </a:solidFill>
              </a:rPr>
              <a:t>Receive assistance with planning for independent living as needed, such as: </a:t>
            </a:r>
          </a:p>
          <a:p>
            <a:pPr lvl="2"/>
            <a:r>
              <a:rPr lang="en-US" sz="11200" dirty="0"/>
              <a:t>Housing</a:t>
            </a:r>
          </a:p>
          <a:p>
            <a:pPr lvl="2"/>
            <a:r>
              <a:rPr lang="en-US" sz="11200" dirty="0"/>
              <a:t>Transportation</a:t>
            </a:r>
          </a:p>
          <a:p>
            <a:pPr lvl="2"/>
            <a:r>
              <a:rPr lang="en-US" sz="11200" dirty="0"/>
              <a:t>Health care</a:t>
            </a:r>
          </a:p>
          <a:p>
            <a:pPr lvl="2"/>
            <a:r>
              <a:rPr lang="en-US" sz="11200" dirty="0"/>
              <a:t>Financial planning</a:t>
            </a:r>
          </a:p>
          <a:p>
            <a:endParaRPr lang="en-US" sz="2600" dirty="0"/>
          </a:p>
        </p:txBody>
      </p:sp>
    </p:spTree>
    <p:extLst>
      <p:ext uri="{BB962C8B-B14F-4D97-AF65-F5344CB8AC3E}">
        <p14:creationId xmlns:p14="http://schemas.microsoft.com/office/powerpoint/2010/main" val="130116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3900" y="304800"/>
            <a:ext cx="7696200" cy="1325563"/>
          </a:xfrm>
        </p:spPr>
        <p:txBody>
          <a:bodyPr/>
          <a:lstStyle/>
          <a:p>
            <a:pPr algn="ctr"/>
            <a:r>
              <a:rPr lang="en-US" b="1" dirty="0"/>
              <a:t>Thank you!!!</a:t>
            </a:r>
          </a:p>
        </p:txBody>
      </p:sp>
      <p:sp>
        <p:nvSpPr>
          <p:cNvPr id="3" name="Content Placeholder 2"/>
          <p:cNvSpPr>
            <a:spLocks noGrp="1"/>
          </p:cNvSpPr>
          <p:nvPr>
            <p:ph idx="1"/>
          </p:nvPr>
        </p:nvSpPr>
        <p:spPr>
          <a:xfrm>
            <a:off x="723900" y="1539202"/>
            <a:ext cx="7886700" cy="4654207"/>
          </a:xfrm>
        </p:spPr>
        <p:txBody>
          <a:bodyPr>
            <a:normAutofit fontScale="92500" lnSpcReduction="10000"/>
          </a:bodyPr>
          <a:lstStyle/>
          <a:p>
            <a:pPr marL="0" indent="0" algn="ctr">
              <a:buNone/>
            </a:pPr>
            <a:r>
              <a:rPr lang="en-US" sz="3200" dirty="0"/>
              <a:t>If you feel Job Corps is for YOU please start to send all needed documents to your Admissions Counselor via email: </a:t>
            </a:r>
          </a:p>
          <a:p>
            <a:pPr marL="0" indent="0" algn="ctr">
              <a:buNone/>
            </a:pPr>
            <a:r>
              <a:rPr lang="en-US" sz="4000"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Pruitt.Whytney@jobcorps.org</a:t>
            </a:r>
          </a:p>
          <a:p>
            <a:pPr marL="0" indent="0" algn="ctr">
              <a:buNone/>
            </a:pPr>
            <a:r>
              <a:rPr lang="en-US" sz="4000" dirty="0">
                <a:hlinkClick r:id="rId4">
                  <a:extLst>
                    <a:ext uri="{A12FA001-AC4F-418D-AE19-62706E023703}">
                      <ahyp:hlinkClr xmlns:ahyp="http://schemas.microsoft.com/office/drawing/2018/hyperlinkcolor" val="tx"/>
                    </a:ext>
                  </a:extLst>
                </a:hlinkClick>
              </a:rPr>
              <a:t>254-441-7213</a:t>
            </a:r>
          </a:p>
          <a:p>
            <a:pPr marL="0" indent="0" algn="ctr">
              <a:buNone/>
            </a:pPr>
            <a:r>
              <a:rPr lang="en-US" sz="4000"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Jackson.Jacolbi@jobcorps.org</a:t>
            </a:r>
            <a:endParaRPr lang="en-US" sz="4000" dirty="0">
              <a:solidFill>
                <a:schemeClr val="accent6">
                  <a:lumMod val="60000"/>
                  <a:lumOff val="40000"/>
                </a:schemeClr>
              </a:solidFill>
            </a:endParaRPr>
          </a:p>
          <a:p>
            <a:pPr marL="0" indent="0" algn="ctr">
              <a:buNone/>
            </a:pPr>
            <a:r>
              <a:rPr lang="en-US" sz="4000" dirty="0"/>
              <a:t>404-304-3085</a:t>
            </a:r>
          </a:p>
          <a:p>
            <a:pPr marL="0" indent="0" algn="ctr">
              <a:buNone/>
            </a:pPr>
            <a:r>
              <a:rPr lang="en-US" sz="4000" dirty="0">
                <a:highlight>
                  <a:srgbClr val="FF0000"/>
                </a:highlight>
              </a:rPr>
              <a:t>COMMUNICATION IS VERY IMPORTANT DURING THIS PROCESS.</a:t>
            </a:r>
          </a:p>
          <a:p>
            <a:pPr marL="0" indent="0" algn="ctr">
              <a:buNone/>
            </a:pPr>
            <a:endParaRPr lang="en-US" sz="4600" dirty="0">
              <a:solidFill>
                <a:schemeClr val="tx1"/>
              </a:solidFill>
            </a:endParaRPr>
          </a:p>
          <a:p>
            <a:pPr marL="0" indent="0" algn="ctr">
              <a:buNone/>
            </a:pPr>
            <a:endParaRPr lang="en-US" sz="4600" dirty="0">
              <a:solidFill>
                <a:schemeClr val="tx1"/>
              </a:solidFill>
            </a:endParaRPr>
          </a:p>
          <a:p>
            <a:pPr marL="0" indent="0" algn="ctr">
              <a:buNone/>
            </a:pPr>
            <a:endParaRPr lang="en-US" sz="4000" dirty="0"/>
          </a:p>
          <a:p>
            <a:pPr marL="0" indent="0" algn="ctr">
              <a:buNone/>
            </a:pPr>
            <a:endParaRPr lang="en-US" sz="4000" dirty="0"/>
          </a:p>
          <a:p>
            <a:pPr marL="0" indent="0" algn="ctr">
              <a:buNone/>
            </a:pPr>
            <a:endParaRPr lang="en-US" sz="4000" dirty="0"/>
          </a:p>
          <a:p>
            <a:pPr marL="0" indent="0" algn="ctr">
              <a:buNone/>
            </a:pPr>
            <a:endParaRPr lang="en-US" sz="4000" dirty="0"/>
          </a:p>
          <a:p>
            <a:pPr marL="0" indent="0" algn="ctr">
              <a:buNone/>
            </a:pPr>
            <a:endParaRPr lang="en-US" sz="4000" dirty="0">
              <a:solidFill>
                <a:schemeClr val="bg1"/>
              </a:solidFill>
            </a:endParaRPr>
          </a:p>
        </p:txBody>
      </p:sp>
    </p:spTree>
    <p:extLst>
      <p:ext uri="{BB962C8B-B14F-4D97-AF65-F5344CB8AC3E}">
        <p14:creationId xmlns:p14="http://schemas.microsoft.com/office/powerpoint/2010/main" val="23459367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36640</TotalTime>
  <Words>1295</Words>
  <Application>Microsoft Office PowerPoint</Application>
  <PresentationFormat>On-screen Show (4:3)</PresentationFormat>
  <Paragraphs>204</Paragraphs>
  <Slides>15</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Avenir Book</vt:lpstr>
      <vt:lpstr>Avenir Medium</vt:lpstr>
      <vt:lpstr>Bradley Hand ITC</vt:lpstr>
      <vt:lpstr>Calibri</vt:lpstr>
      <vt:lpstr>Office Theme</vt:lpstr>
      <vt:lpstr>PowerPoint Presentation</vt:lpstr>
      <vt:lpstr>What is Job Corps?</vt:lpstr>
      <vt:lpstr>Job Corps Statistics</vt:lpstr>
      <vt:lpstr>Applying to Job Corps </vt:lpstr>
      <vt:lpstr>10 Industries</vt:lpstr>
      <vt:lpstr>Map of Job Corps Centers</vt:lpstr>
      <vt:lpstr>Job Corps Provides</vt:lpstr>
      <vt:lpstr>Questions So Far?</vt:lpstr>
      <vt:lpstr>How Job Corps Works</vt:lpstr>
      <vt:lpstr>C P P </vt:lpstr>
      <vt:lpstr>PowerPoint Presentation</vt:lpstr>
      <vt:lpstr>What to expect from Job Corps  During the Career Development …</vt:lpstr>
      <vt:lpstr>PowerPoint Presentation</vt:lpstr>
      <vt:lpstr>How Job Corps Works transition to goals following graduation from Job Corps …</vt:lpstr>
      <vt:lpstr>Thank you!!!</vt:lpstr>
    </vt:vector>
  </TitlesOfParts>
  <Company>MP&amp;F PR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 Krugman</dc:creator>
  <cp:lastModifiedBy>Whytney Pruitt</cp:lastModifiedBy>
  <cp:revision>924</cp:revision>
  <cp:lastPrinted>2018-11-19T22:12:12Z</cp:lastPrinted>
  <dcterms:created xsi:type="dcterms:W3CDTF">2017-02-15T16:09:25Z</dcterms:created>
  <dcterms:modified xsi:type="dcterms:W3CDTF">2025-02-06T16:39:04Z</dcterms:modified>
</cp:coreProperties>
</file>