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sldIdLst>
    <p:sldId id="256" r:id="rId2"/>
    <p:sldId id="257" r:id="rId3"/>
    <p:sldId id="258" r:id="rId4"/>
    <p:sldId id="274" r:id="rId5"/>
    <p:sldId id="266" r:id="rId6"/>
    <p:sldId id="259" r:id="rId7"/>
    <p:sldId id="260" r:id="rId8"/>
    <p:sldId id="272" r:id="rId9"/>
    <p:sldId id="261" r:id="rId10"/>
    <p:sldId id="262" r:id="rId11"/>
    <p:sldId id="263" r:id="rId12"/>
    <p:sldId id="265" r:id="rId13"/>
    <p:sldId id="264" r:id="rId14"/>
    <p:sldId id="267" r:id="rId15"/>
    <p:sldId id="268" r:id="rId16"/>
    <p:sldId id="269" r:id="rId17"/>
    <p:sldId id="271" r:id="rId18"/>
    <p:sldId id="277" r:id="rId19"/>
    <p:sldId id="275" r:id="rId20"/>
    <p:sldId id="273" r:id="rId21"/>
    <p:sldId id="270" r:id="rId22"/>
    <p:sldId id="279" r:id="rId23"/>
    <p:sldId id="278"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E4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6EEED-E7B6-A2D7-4655-7AF6C8076150}" v="707" dt="2025-02-19T21:40:45.149"/>
    <p1510:client id="{A0F47447-B584-5FA5-07D5-AA3CE70D504B}" v="227" dt="2025-02-19T20:50:54.599"/>
    <p1510:client id="{BD610F7E-6E79-6C40-CA80-343D03B9469E}" v="548" dt="2025-02-19T20:12:56.479"/>
    <p1510:client id="{E28C4B23-5D59-00C2-850F-724890679BFA}" v="22" dt="2025-02-19T20:15:02.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2/20/2025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59788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2/20/2025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49975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2/20/2025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70941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2/20/2025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78224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2/20/2025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64903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2/20/2025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45785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2/20/2025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5056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2/20/2025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37777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2/20/2025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9786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2/20/2025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00470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2/20/2025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4093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2/20/2025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6121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14" r:id="rId6"/>
    <p:sldLayoutId id="2147483710" r:id="rId7"/>
    <p:sldLayoutId id="2147483711" r:id="rId8"/>
    <p:sldLayoutId id="2147483712" r:id="rId9"/>
    <p:sldLayoutId id="2147483713" r:id="rId10"/>
    <p:sldLayoutId id="2147483715"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cs.force.com/mbdata/MBQuestNB2?Rep=DE150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ccfl.edu/admissions/steps-enroll/dual-enrollment-and-early-admission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ccfl.edu/about-us/locations-and-direction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hccfl.edu/academics/associate-art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hccfl.edu/academics/dual-enrollment/dual-enrollment-textbook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hccfl.edu/sites/default/files/docs/2023-09/DualEnrollm%20ent%20Brochure_20230922-508.pdf" TargetMode="External"/><Relationship Id="rId2" Type="http://schemas.openxmlformats.org/officeDocument/2006/relationships/hyperlink" Target="https://www.hccfl.edu/academics/associate-arts" TargetMode="External"/><Relationship Id="rId1" Type="http://schemas.openxmlformats.org/officeDocument/2006/relationships/slideLayout" Target="../slideLayouts/slideLayout2.xml"/><Relationship Id="rId4" Type="http://schemas.openxmlformats.org/officeDocument/2006/relationships/hyperlink" Target="https://forms.hccfl.edu/23"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whos-next.com/hccfl/appt2/app01/step2_type?deptname=advising&amp;" TargetMode="External"/><Relationship Id="rId2" Type="http://schemas.openxmlformats.org/officeDocument/2006/relationships/hyperlink" Target="https://www.hccfl.edu/student-services/academic-advising"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CB65D0-496F-4797-A015-C85839E35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esthetic liquid watercolor and ink">
            <a:extLst>
              <a:ext uri="{FF2B5EF4-FFF2-40B4-BE49-F238E27FC236}">
                <a16:creationId xmlns:a16="http://schemas.microsoft.com/office/drawing/2014/main" id="{254CD95C-2DDE-2F8B-2B06-F73B5463256C}"/>
              </a:ext>
            </a:extLst>
          </p:cNvPr>
          <p:cNvPicPr>
            <a:picLocks noChangeAspect="1"/>
          </p:cNvPicPr>
          <p:nvPr/>
        </p:nvPicPr>
        <p:blipFill>
          <a:blip r:embed="rId2"/>
          <a:srcRect t="1054" r="-2" b="7661"/>
          <a:stretch/>
        </p:blipFill>
        <p:spPr>
          <a:xfrm>
            <a:off x="1" y="10"/>
            <a:ext cx="12192000" cy="6857989"/>
          </a:xfrm>
          <a:prstGeom prst="rect">
            <a:avLst/>
          </a:prstGeom>
        </p:spPr>
      </p:pic>
      <p:sp>
        <p:nvSpPr>
          <p:cNvPr id="11" name="Rectangle 10">
            <a:extLst>
              <a:ext uri="{FF2B5EF4-FFF2-40B4-BE49-F238E27FC236}">
                <a16:creationId xmlns:a16="http://schemas.microsoft.com/office/drawing/2014/main" id="{95D2C779-8883-4E5F-A170-0F464918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833541" y="990599"/>
            <a:ext cx="5619054" cy="4849091"/>
          </a:xfrm>
        </p:spPr>
        <p:txBody>
          <a:bodyPr anchor="ctr">
            <a:normAutofit/>
          </a:bodyPr>
          <a:lstStyle/>
          <a:p>
            <a:pPr algn="r"/>
            <a:r>
              <a:rPr lang="en-US" dirty="0">
                <a:solidFill>
                  <a:srgbClr val="FFFFFF"/>
                </a:solidFill>
                <a:latin typeface="Times New Roman"/>
                <a:cs typeface="Times New Roman"/>
              </a:rPr>
              <a:t>Dual Enrollment Process Information Session</a:t>
            </a:r>
          </a:p>
        </p:txBody>
      </p:sp>
      <p:sp>
        <p:nvSpPr>
          <p:cNvPr id="3" name="Subtitle 2"/>
          <p:cNvSpPr>
            <a:spLocks noGrp="1"/>
          </p:cNvSpPr>
          <p:nvPr>
            <p:ph type="subTitle" idx="1"/>
          </p:nvPr>
        </p:nvSpPr>
        <p:spPr>
          <a:xfrm>
            <a:off x="8712865" y="1447799"/>
            <a:ext cx="2368905" cy="4076699"/>
          </a:xfrm>
        </p:spPr>
        <p:txBody>
          <a:bodyPr anchor="ctr">
            <a:normAutofit/>
          </a:bodyPr>
          <a:lstStyle/>
          <a:p>
            <a:r>
              <a:rPr lang="en-US" dirty="0">
                <a:solidFill>
                  <a:srgbClr val="FFFFFF"/>
                </a:solidFill>
                <a:latin typeface="Times New Roman"/>
                <a:cs typeface="Times New Roman"/>
              </a:rPr>
              <a:t>Summer 2025/</a:t>
            </a:r>
            <a:endParaRPr lang="en-US">
              <a:latin typeface="Times New Roman"/>
              <a:cs typeface="Times New Roman"/>
            </a:endParaRPr>
          </a:p>
          <a:p>
            <a:r>
              <a:rPr lang="en-US" dirty="0">
                <a:solidFill>
                  <a:srgbClr val="FFFFFF"/>
                </a:solidFill>
                <a:latin typeface="Times New Roman"/>
                <a:cs typeface="Times New Roman"/>
              </a:rPr>
              <a:t>Fall 2025</a:t>
            </a:r>
            <a:endParaRPr lang="en-US">
              <a:latin typeface="Times New Roman"/>
              <a:cs typeface="Times New Roman"/>
            </a:endParaRPr>
          </a:p>
        </p:txBody>
      </p:sp>
      <p:cxnSp>
        <p:nvCxnSpPr>
          <p:cNvPr id="13" name="Straight Connector 12">
            <a:extLst>
              <a:ext uri="{FF2B5EF4-FFF2-40B4-BE49-F238E27FC236}">
                <a16:creationId xmlns:a16="http://schemas.microsoft.com/office/drawing/2014/main" id="{BD96A694-258D-4418-A83C-B9BA72FD44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B07C3-9714-8C50-5AA5-E4D03CB03EFB}"/>
              </a:ext>
            </a:extLst>
          </p:cNvPr>
          <p:cNvSpPr>
            <a:spLocks noGrp="1"/>
          </p:cNvSpPr>
          <p:nvPr>
            <p:ph type="title"/>
          </p:nvPr>
        </p:nvSpPr>
        <p:spPr/>
        <p:txBody>
          <a:bodyPr/>
          <a:lstStyle/>
          <a:p>
            <a:r>
              <a:rPr lang="en-US" dirty="0">
                <a:latin typeface="Times New Roman"/>
                <a:cs typeface="Times New Roman"/>
              </a:rPr>
              <a:t>What is Dual Enrollment?</a:t>
            </a:r>
          </a:p>
        </p:txBody>
      </p:sp>
      <p:sp>
        <p:nvSpPr>
          <p:cNvPr id="3" name="Content Placeholder 2">
            <a:extLst>
              <a:ext uri="{FF2B5EF4-FFF2-40B4-BE49-F238E27FC236}">
                <a16:creationId xmlns:a16="http://schemas.microsoft.com/office/drawing/2014/main" id="{A18367DE-159E-5586-C6A9-F2971F481C10}"/>
              </a:ext>
            </a:extLst>
          </p:cNvPr>
          <p:cNvSpPr>
            <a:spLocks noGrp="1"/>
          </p:cNvSpPr>
          <p:nvPr>
            <p:ph idx="1"/>
          </p:nvPr>
        </p:nvSpPr>
        <p:spPr/>
        <p:txBody>
          <a:bodyPr vert="horz" lIns="91440" tIns="45720" rIns="91440" bIns="45720" rtlCol="0" anchor="t">
            <a:normAutofit/>
          </a:bodyPr>
          <a:lstStyle/>
          <a:p>
            <a:r>
              <a:rPr lang="en-US" dirty="0">
                <a:ea typeface="+mn-lt"/>
                <a:cs typeface="+mn-lt"/>
              </a:rPr>
              <a:t>The term “dual enrollment” refers to an arrangement where students are enrolled in courses that count for both high school and college credit. These programs are also called “dual credit” or “concurrent enrollment.” –U.S. Secretary of Education</a:t>
            </a:r>
            <a:endParaRPr lang="en-US" dirty="0">
              <a:latin typeface="Times New Roman"/>
              <a:ea typeface="+mn-lt"/>
              <a:cs typeface="+mn-lt"/>
            </a:endParaRPr>
          </a:p>
          <a:p>
            <a:r>
              <a:rPr lang="en-US" dirty="0">
                <a:latin typeface="Times New Roman"/>
                <a:ea typeface="+mn-lt"/>
                <a:cs typeface="+mn-lt"/>
              </a:rPr>
              <a:t> Significant differences in the program across the country; national/regional differences matter to any decision </a:t>
            </a:r>
          </a:p>
          <a:p>
            <a:r>
              <a:rPr lang="en-US" dirty="0">
                <a:latin typeface="Times New Roman"/>
                <a:ea typeface="+mn-lt"/>
                <a:cs typeface="+mn-lt"/>
              </a:rPr>
              <a:t>Reference: </a:t>
            </a:r>
            <a:r>
              <a:rPr lang="en-US" dirty="0">
                <a:latin typeface="Times New Roman"/>
                <a:ea typeface="+mn-lt"/>
                <a:cs typeface="+mn-lt"/>
                <a:hlinkClick r:id="rId2"/>
              </a:rPr>
              <a:t>http://ecs.force.com/mbdata/MBQuestNB2?Rep=DE1508</a:t>
            </a:r>
            <a:endParaRPr lang="en-US" dirty="0">
              <a:latin typeface="Times New Roman"/>
              <a:ea typeface="+mn-lt"/>
              <a:cs typeface="+mn-lt"/>
            </a:endParaRPr>
          </a:p>
          <a:p>
            <a:r>
              <a:rPr lang="en-US" dirty="0">
                <a:latin typeface="Times New Roman"/>
                <a:ea typeface="+mn-lt"/>
                <a:cs typeface="+mn-lt"/>
              </a:rPr>
              <a:t>BCA students may participate in Dual Enrollment at Hillsborough Community College </a:t>
            </a:r>
            <a:endParaRPr lang="en-US" dirty="0">
              <a:latin typeface="Times New Roman"/>
            </a:endParaRPr>
          </a:p>
        </p:txBody>
      </p:sp>
    </p:spTree>
    <p:extLst>
      <p:ext uri="{BB962C8B-B14F-4D97-AF65-F5344CB8AC3E}">
        <p14:creationId xmlns:p14="http://schemas.microsoft.com/office/powerpoint/2010/main" val="238309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F331-97EC-68E1-B65A-ECFF7AF24C51}"/>
              </a:ext>
            </a:extLst>
          </p:cNvPr>
          <p:cNvSpPr>
            <a:spLocks noGrp="1"/>
          </p:cNvSpPr>
          <p:nvPr>
            <p:ph type="title"/>
          </p:nvPr>
        </p:nvSpPr>
        <p:spPr/>
        <p:txBody>
          <a:bodyPr/>
          <a:lstStyle/>
          <a:p>
            <a:r>
              <a:rPr lang="en-US" dirty="0">
                <a:latin typeface="Times New Roman"/>
                <a:cs typeface="Times New Roman"/>
              </a:rPr>
              <a:t>Who can take classes?</a:t>
            </a:r>
          </a:p>
        </p:txBody>
      </p:sp>
      <p:sp>
        <p:nvSpPr>
          <p:cNvPr id="3" name="Content Placeholder 2">
            <a:extLst>
              <a:ext uri="{FF2B5EF4-FFF2-40B4-BE49-F238E27FC236}">
                <a16:creationId xmlns:a16="http://schemas.microsoft.com/office/drawing/2014/main" id="{DA1AABC3-0221-1251-4BC1-98BEE184D152}"/>
              </a:ext>
            </a:extLst>
          </p:cNvPr>
          <p:cNvSpPr>
            <a:spLocks noGrp="1"/>
          </p:cNvSpPr>
          <p:nvPr>
            <p:ph idx="1"/>
          </p:nvPr>
        </p:nvSpPr>
        <p:spPr/>
        <p:txBody>
          <a:bodyPr vert="horz" lIns="91440" tIns="45720" rIns="91440" bIns="45720" rtlCol="0" anchor="t">
            <a:noAutofit/>
          </a:bodyPr>
          <a:lstStyle/>
          <a:p>
            <a:pPr marL="0" indent="0">
              <a:buNone/>
            </a:pPr>
            <a:r>
              <a:rPr lang="en-US" sz="2800" dirty="0">
                <a:latin typeface="Times New Roman"/>
                <a:cs typeface="Times New Roman"/>
              </a:rPr>
              <a:t>Bell Creek Academy is dedicated to providing students with a rigorous educational experience. Through the Dual Enrollment program, students will have the opportunity to complete the 60 hours needed to complete an AA degree. The following track will be followed:</a:t>
            </a:r>
          </a:p>
          <a:p>
            <a:r>
              <a:rPr lang="en-US" sz="2800" b="1" dirty="0">
                <a:latin typeface="Times New Roman"/>
                <a:cs typeface="Times New Roman"/>
              </a:rPr>
              <a:t>9</a:t>
            </a:r>
            <a:r>
              <a:rPr lang="en-US" sz="2800" b="1" baseline="30000" dirty="0">
                <a:latin typeface="Times New Roman"/>
                <a:cs typeface="Times New Roman"/>
              </a:rPr>
              <a:t>th</a:t>
            </a:r>
            <a:r>
              <a:rPr lang="en-US" sz="2800" b="1" dirty="0">
                <a:latin typeface="Times New Roman"/>
                <a:cs typeface="Times New Roman"/>
              </a:rPr>
              <a:t>/10</a:t>
            </a:r>
            <a:r>
              <a:rPr lang="en-US" sz="2800" b="1" baseline="30000" dirty="0">
                <a:latin typeface="Times New Roman"/>
                <a:cs typeface="Times New Roman"/>
              </a:rPr>
              <a:t>th</a:t>
            </a:r>
            <a:r>
              <a:rPr lang="en-US" sz="2800" b="1" dirty="0">
                <a:latin typeface="Times New Roman"/>
                <a:cs typeface="Times New Roman"/>
              </a:rPr>
              <a:t> grade- 1 class per semester</a:t>
            </a:r>
            <a:endParaRPr lang="en-US" sz="2800" dirty="0">
              <a:latin typeface="Times New Roman"/>
              <a:cs typeface="Times New Roman"/>
            </a:endParaRPr>
          </a:p>
          <a:p>
            <a:r>
              <a:rPr lang="en-US" sz="2800" b="1" dirty="0">
                <a:latin typeface="Times New Roman"/>
                <a:cs typeface="Times New Roman"/>
              </a:rPr>
              <a:t>11</a:t>
            </a:r>
            <a:r>
              <a:rPr lang="en-US" sz="2800" b="1" baseline="30000" dirty="0">
                <a:latin typeface="Times New Roman"/>
                <a:cs typeface="Times New Roman"/>
              </a:rPr>
              <a:t>th</a:t>
            </a:r>
            <a:r>
              <a:rPr lang="en-US" sz="2800" b="1" dirty="0">
                <a:latin typeface="Times New Roman"/>
                <a:cs typeface="Times New Roman"/>
              </a:rPr>
              <a:t>/12</a:t>
            </a:r>
            <a:r>
              <a:rPr lang="en-US" sz="2800" b="1" baseline="30000" dirty="0">
                <a:latin typeface="Times New Roman"/>
                <a:cs typeface="Times New Roman"/>
              </a:rPr>
              <a:t>th</a:t>
            </a:r>
            <a:r>
              <a:rPr lang="en-US" sz="2800" b="1" dirty="0">
                <a:latin typeface="Times New Roman"/>
                <a:cs typeface="Times New Roman"/>
              </a:rPr>
              <a:t> grade- up to 3 classes (10 credit hours) per semester</a:t>
            </a:r>
            <a:endParaRPr lang="en-US" sz="2800" dirty="0">
              <a:latin typeface="Times New Roman"/>
              <a:cs typeface="Times New Roman"/>
            </a:endParaRPr>
          </a:p>
          <a:p>
            <a:endParaRPr lang="en-US" dirty="0"/>
          </a:p>
        </p:txBody>
      </p:sp>
    </p:spTree>
    <p:extLst>
      <p:ext uri="{BB962C8B-B14F-4D97-AF65-F5344CB8AC3E}">
        <p14:creationId xmlns:p14="http://schemas.microsoft.com/office/powerpoint/2010/main" val="19809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45DDA6-352B-2559-A702-8BE6CE082802}"/>
              </a:ext>
            </a:extLst>
          </p:cNvPr>
          <p:cNvPicPr>
            <a:picLocks noChangeAspect="1"/>
          </p:cNvPicPr>
          <p:nvPr/>
        </p:nvPicPr>
        <p:blipFill>
          <a:blip r:embed="rId2"/>
          <a:stretch>
            <a:fillRect/>
          </a:stretch>
        </p:blipFill>
        <p:spPr>
          <a:xfrm>
            <a:off x="0" y="972346"/>
            <a:ext cx="12192000" cy="4913308"/>
          </a:xfrm>
          <a:prstGeom prst="rect">
            <a:avLst/>
          </a:prstGeom>
        </p:spPr>
      </p:pic>
      <p:sp>
        <p:nvSpPr>
          <p:cNvPr id="5" name="TextBox 4">
            <a:extLst>
              <a:ext uri="{FF2B5EF4-FFF2-40B4-BE49-F238E27FC236}">
                <a16:creationId xmlns:a16="http://schemas.microsoft.com/office/drawing/2014/main" id="{6347977B-0B6D-BDFE-F96E-B81B23B34E65}"/>
              </a:ext>
            </a:extLst>
          </p:cNvPr>
          <p:cNvSpPr txBox="1"/>
          <p:nvPr/>
        </p:nvSpPr>
        <p:spPr>
          <a:xfrm>
            <a:off x="1397000" y="6286500"/>
            <a:ext cx="9398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3"/>
              </a:rPr>
              <a:t>https://www.hccfl.edu/admissions/steps-enroll/dual-enrollment-and-early-admissions</a:t>
            </a:r>
            <a:endParaRPr lang="en-US"/>
          </a:p>
          <a:p>
            <a:endParaRPr lang="en-US" dirty="0"/>
          </a:p>
        </p:txBody>
      </p:sp>
    </p:spTree>
    <p:extLst>
      <p:ext uri="{BB962C8B-B14F-4D97-AF65-F5344CB8AC3E}">
        <p14:creationId xmlns:p14="http://schemas.microsoft.com/office/powerpoint/2010/main" val="1629822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9F47-D525-E272-0B23-C022111E19E4}"/>
              </a:ext>
            </a:extLst>
          </p:cNvPr>
          <p:cNvSpPr>
            <a:spLocks noGrp="1"/>
          </p:cNvSpPr>
          <p:nvPr>
            <p:ph type="title"/>
          </p:nvPr>
        </p:nvSpPr>
        <p:spPr/>
        <p:txBody>
          <a:bodyPr>
            <a:normAutofit/>
          </a:bodyPr>
          <a:lstStyle/>
          <a:p>
            <a:pPr algn="ctr"/>
            <a:r>
              <a:rPr lang="en-US" sz="3200" dirty="0">
                <a:latin typeface="Times New Roman"/>
                <a:cs typeface="Times New Roman"/>
              </a:rPr>
              <a:t>Dual Enrollment Eligibility Requirements</a:t>
            </a:r>
            <a:endParaRPr lang="en-US"/>
          </a:p>
        </p:txBody>
      </p:sp>
      <p:sp>
        <p:nvSpPr>
          <p:cNvPr id="3" name="Content Placeholder 2">
            <a:extLst>
              <a:ext uri="{FF2B5EF4-FFF2-40B4-BE49-F238E27FC236}">
                <a16:creationId xmlns:a16="http://schemas.microsoft.com/office/drawing/2014/main" id="{D70F7B20-F808-645F-2D86-787E9C12321C}"/>
              </a:ext>
            </a:extLst>
          </p:cNvPr>
          <p:cNvSpPr>
            <a:spLocks noGrp="1"/>
          </p:cNvSpPr>
          <p:nvPr>
            <p:ph idx="1"/>
          </p:nvPr>
        </p:nvSpPr>
        <p:spPr/>
        <p:txBody>
          <a:bodyPr vert="horz" lIns="91440" tIns="45720" rIns="91440" bIns="45720" rtlCol="0" anchor="t">
            <a:noAutofit/>
          </a:bodyPr>
          <a:lstStyle/>
          <a:p>
            <a:r>
              <a:rPr lang="en-US" sz="2400" dirty="0">
                <a:latin typeface="Times New Roman"/>
                <a:cs typeface="Times New Roman"/>
              </a:rPr>
              <a:t>Students eligible for Dual Enrollment must:</a:t>
            </a:r>
          </a:p>
          <a:p>
            <a:pPr lvl="1">
              <a:buFont typeface="Courier New" panose="020B0604020202020204" pitchFamily="34" charset="0"/>
              <a:buChar char="o"/>
            </a:pPr>
            <a:r>
              <a:rPr lang="en-US" sz="2200" dirty="0">
                <a:latin typeface="Times New Roman"/>
                <a:cs typeface="Times New Roman"/>
              </a:rPr>
              <a:t>Be a student in a Florida public or nonpublic secondary school with an articulation agreement on file with HCC, or in a home education program</a:t>
            </a:r>
          </a:p>
          <a:p>
            <a:pPr lvl="1">
              <a:buFont typeface="Courier New" panose="020B0604020202020204" pitchFamily="34" charset="0"/>
              <a:buChar char="o"/>
            </a:pPr>
            <a:r>
              <a:rPr lang="en-US" sz="2200" dirty="0">
                <a:latin typeface="Times New Roman"/>
                <a:cs typeface="Times New Roman"/>
              </a:rPr>
              <a:t>Have a 3.0 unweighted GPA to enroll in credit courses</a:t>
            </a:r>
          </a:p>
          <a:p>
            <a:pPr lvl="1">
              <a:buFont typeface="Courier New" panose="020B0604020202020204" pitchFamily="34" charset="0"/>
              <a:buChar char="o"/>
            </a:pPr>
            <a:r>
              <a:rPr lang="en-US" sz="2200" dirty="0">
                <a:latin typeface="Times New Roman"/>
                <a:cs typeface="Times New Roman"/>
              </a:rPr>
              <a:t>Pass the appropriate sections of the Post-Secondary Education Readiness Test (PERT) or have the appropriate scores on the SAT or the ACT (not more than two years old). </a:t>
            </a:r>
          </a:p>
          <a:p>
            <a:pPr marL="0" indent="0">
              <a:buNone/>
            </a:pPr>
            <a:endParaRPr lang="en-US" dirty="0"/>
          </a:p>
        </p:txBody>
      </p:sp>
    </p:spTree>
    <p:extLst>
      <p:ext uri="{BB962C8B-B14F-4D97-AF65-F5344CB8AC3E}">
        <p14:creationId xmlns:p14="http://schemas.microsoft.com/office/powerpoint/2010/main" val="73246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AI-generated content may be incorrect.">
            <a:extLst>
              <a:ext uri="{FF2B5EF4-FFF2-40B4-BE49-F238E27FC236}">
                <a16:creationId xmlns:a16="http://schemas.microsoft.com/office/drawing/2014/main" id="{EA6D3490-4ACF-9C5A-2117-2746273D4C27}"/>
              </a:ext>
            </a:extLst>
          </p:cNvPr>
          <p:cNvPicPr>
            <a:picLocks noGrp="1" noChangeAspect="1"/>
          </p:cNvPicPr>
          <p:nvPr>
            <p:ph idx="1"/>
          </p:nvPr>
        </p:nvPicPr>
        <p:blipFill>
          <a:blip r:embed="rId2"/>
          <a:stretch>
            <a:fillRect/>
          </a:stretch>
        </p:blipFill>
        <p:spPr>
          <a:xfrm>
            <a:off x="1245459" y="1441355"/>
            <a:ext cx="9702908" cy="5277181"/>
          </a:xfrm>
        </p:spPr>
      </p:pic>
      <p:sp>
        <p:nvSpPr>
          <p:cNvPr id="5" name="TextBox 4">
            <a:extLst>
              <a:ext uri="{FF2B5EF4-FFF2-40B4-BE49-F238E27FC236}">
                <a16:creationId xmlns:a16="http://schemas.microsoft.com/office/drawing/2014/main" id="{0D565FCF-A331-2AE6-E802-6576799A22A2}"/>
              </a:ext>
            </a:extLst>
          </p:cNvPr>
          <p:cNvSpPr txBox="1"/>
          <p:nvPr/>
        </p:nvSpPr>
        <p:spPr>
          <a:xfrm>
            <a:off x="3049923" y="920244"/>
            <a:ext cx="61316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latin typeface="Times New Roman"/>
                <a:cs typeface="Times New Roman"/>
              </a:rPr>
              <a:t>Current Placement Test Requirements</a:t>
            </a:r>
          </a:p>
        </p:txBody>
      </p:sp>
    </p:spTree>
    <p:extLst>
      <p:ext uri="{BB962C8B-B14F-4D97-AF65-F5344CB8AC3E}">
        <p14:creationId xmlns:p14="http://schemas.microsoft.com/office/powerpoint/2010/main" val="1326930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0B9E-8659-48A4-44A4-B8C72BBEEBD8}"/>
              </a:ext>
            </a:extLst>
          </p:cNvPr>
          <p:cNvSpPr>
            <a:spLocks noGrp="1"/>
          </p:cNvSpPr>
          <p:nvPr>
            <p:ph type="title"/>
          </p:nvPr>
        </p:nvSpPr>
        <p:spPr/>
        <p:txBody>
          <a:bodyPr/>
          <a:lstStyle/>
          <a:p>
            <a:pPr algn="ctr"/>
            <a:r>
              <a:rPr lang="en-US" dirty="0">
                <a:latin typeface="Times New Roman"/>
                <a:cs typeface="Times New Roman"/>
              </a:rPr>
              <a:t>Dual Enrollment Class  Types</a:t>
            </a:r>
          </a:p>
        </p:txBody>
      </p:sp>
      <p:sp>
        <p:nvSpPr>
          <p:cNvPr id="3" name="Content Placeholder 2">
            <a:extLst>
              <a:ext uri="{FF2B5EF4-FFF2-40B4-BE49-F238E27FC236}">
                <a16:creationId xmlns:a16="http://schemas.microsoft.com/office/drawing/2014/main" id="{6B87935D-5CBE-1DDF-1723-E9ED17A56539}"/>
              </a:ext>
            </a:extLst>
          </p:cNvPr>
          <p:cNvSpPr>
            <a:spLocks noGrp="1"/>
          </p:cNvSpPr>
          <p:nvPr>
            <p:ph idx="1"/>
          </p:nvPr>
        </p:nvSpPr>
        <p:spPr/>
        <p:txBody>
          <a:bodyPr vert="horz" lIns="91440" tIns="45720" rIns="91440" bIns="45720" rtlCol="0" anchor="t">
            <a:normAutofit/>
          </a:bodyPr>
          <a:lstStyle/>
          <a:p>
            <a:r>
              <a:rPr lang="en-US"/>
              <a:t>Online (no "live sessions")</a:t>
            </a:r>
            <a:endParaRPr lang="en-US" dirty="0"/>
          </a:p>
          <a:p>
            <a:r>
              <a:rPr lang="en-US" dirty="0"/>
              <a:t>Online (w/ "live sessions")</a:t>
            </a:r>
          </a:p>
          <a:p>
            <a:r>
              <a:rPr lang="en-US" dirty="0"/>
              <a:t>On-campus (Brandon campus, Dale Mabry Campus, Plant City Campus, SouthShore Campus, Ybor City Campus)</a:t>
            </a:r>
          </a:p>
          <a:p>
            <a:pPr lvl="1">
              <a:buFont typeface="Courier New" panose="020B0604020202020204" pitchFamily="34" charset="0"/>
              <a:buChar char="o"/>
            </a:pPr>
            <a:r>
              <a:rPr lang="en-US" dirty="0">
                <a:ea typeface="+mn-lt"/>
                <a:cs typeface="+mn-lt"/>
                <a:hlinkClick r:id="rId2"/>
              </a:rPr>
              <a:t>Locations and Directions | Hillsborough Community College</a:t>
            </a:r>
            <a:endParaRPr lang="en-US" dirty="0">
              <a:ea typeface="+mn-lt"/>
              <a:cs typeface="+mn-lt"/>
            </a:endParaRPr>
          </a:p>
          <a:p>
            <a:pPr marL="0" indent="0">
              <a:buNone/>
            </a:pPr>
            <a:endParaRPr lang="en-US" dirty="0">
              <a:ea typeface="+mn-lt"/>
              <a:cs typeface="+mn-lt"/>
            </a:endParaRPr>
          </a:p>
          <a:p>
            <a:r>
              <a:rPr lang="en-US" dirty="0">
                <a:ea typeface="+mn-lt"/>
                <a:cs typeface="+mn-lt"/>
              </a:rPr>
              <a:t>When choosing sections be very AWARE of which class type you are choosing.</a:t>
            </a:r>
          </a:p>
        </p:txBody>
      </p:sp>
    </p:spTree>
    <p:extLst>
      <p:ext uri="{BB962C8B-B14F-4D97-AF65-F5344CB8AC3E}">
        <p14:creationId xmlns:p14="http://schemas.microsoft.com/office/powerpoint/2010/main" val="1810452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8BD78-3BA4-EC16-697C-59663F1C7C48}"/>
              </a:ext>
            </a:extLst>
          </p:cNvPr>
          <p:cNvSpPr>
            <a:spLocks noGrp="1"/>
          </p:cNvSpPr>
          <p:nvPr>
            <p:ph type="title"/>
          </p:nvPr>
        </p:nvSpPr>
        <p:spPr/>
        <p:txBody>
          <a:bodyPr/>
          <a:lstStyle/>
          <a:p>
            <a:pPr algn="ctr"/>
            <a:r>
              <a:rPr lang="en-US" dirty="0">
                <a:latin typeface="Times New Roman"/>
                <a:cs typeface="Times New Roman"/>
              </a:rPr>
              <a:t>Pathways</a:t>
            </a:r>
            <a:endParaRPr lang="en-US"/>
          </a:p>
        </p:txBody>
      </p:sp>
      <p:sp>
        <p:nvSpPr>
          <p:cNvPr id="3" name="Content Placeholder 2">
            <a:extLst>
              <a:ext uri="{FF2B5EF4-FFF2-40B4-BE49-F238E27FC236}">
                <a16:creationId xmlns:a16="http://schemas.microsoft.com/office/drawing/2014/main" id="{089A6D37-8769-3EEB-3E30-C2E30936E556}"/>
              </a:ext>
            </a:extLst>
          </p:cNvPr>
          <p:cNvSpPr>
            <a:spLocks noGrp="1"/>
          </p:cNvSpPr>
          <p:nvPr>
            <p:ph idx="1"/>
          </p:nvPr>
        </p:nvSpPr>
        <p:spPr/>
        <p:txBody>
          <a:bodyPr vert="horz" lIns="91440" tIns="45720" rIns="91440" bIns="45720" rtlCol="0" anchor="t">
            <a:normAutofit/>
          </a:bodyPr>
          <a:lstStyle/>
          <a:p>
            <a:r>
              <a:rPr lang="en-US"/>
              <a:t>Students MUST follow a pathway for an Associate's degree:</a:t>
            </a:r>
          </a:p>
          <a:p>
            <a:pPr lvl="1">
              <a:buFont typeface="Courier New" panose="020B0604020202020204" pitchFamily="34" charset="0"/>
              <a:buChar char="o"/>
            </a:pPr>
            <a:r>
              <a:rPr lang="en-US" dirty="0">
                <a:ea typeface="+mn-lt"/>
                <a:cs typeface="+mn-lt"/>
                <a:hlinkClick r:id="rId2"/>
              </a:rPr>
              <a:t>Associate in Arts | Hillsborough Community College</a:t>
            </a:r>
            <a:endParaRPr lang="en-US" dirty="0"/>
          </a:p>
          <a:p>
            <a:r>
              <a:rPr lang="en-US"/>
              <a:t>Pathways are the AA equivalent of a Major at a 4 year college/university.</a:t>
            </a:r>
            <a:endParaRPr lang="en-US" dirty="0"/>
          </a:p>
        </p:txBody>
      </p:sp>
    </p:spTree>
    <p:extLst>
      <p:ext uri="{BB962C8B-B14F-4D97-AF65-F5344CB8AC3E}">
        <p14:creationId xmlns:p14="http://schemas.microsoft.com/office/powerpoint/2010/main" val="93198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F855-98C9-61E8-435D-0A29A952714C}"/>
              </a:ext>
            </a:extLst>
          </p:cNvPr>
          <p:cNvSpPr>
            <a:spLocks noGrp="1"/>
          </p:cNvSpPr>
          <p:nvPr>
            <p:ph type="title"/>
          </p:nvPr>
        </p:nvSpPr>
        <p:spPr/>
        <p:txBody>
          <a:bodyPr/>
          <a:lstStyle/>
          <a:p>
            <a:pPr algn="ctr"/>
            <a:r>
              <a:rPr lang="en-US" dirty="0">
                <a:latin typeface="Times New Roman"/>
                <a:cs typeface="Times New Roman"/>
              </a:rPr>
              <a:t>Positives</a:t>
            </a:r>
          </a:p>
        </p:txBody>
      </p:sp>
      <p:sp>
        <p:nvSpPr>
          <p:cNvPr id="3" name="Content Placeholder 2">
            <a:extLst>
              <a:ext uri="{FF2B5EF4-FFF2-40B4-BE49-F238E27FC236}">
                <a16:creationId xmlns:a16="http://schemas.microsoft.com/office/drawing/2014/main" id="{4AB3A4B6-3E81-FC62-D1FA-D4163170114C}"/>
              </a:ext>
            </a:extLst>
          </p:cNvPr>
          <p:cNvSpPr>
            <a:spLocks noGrp="1"/>
          </p:cNvSpPr>
          <p:nvPr>
            <p:ph idx="1"/>
          </p:nvPr>
        </p:nvSpPr>
        <p:spPr/>
        <p:txBody>
          <a:bodyPr vert="horz" lIns="91440" tIns="45720" rIns="91440" bIns="45720" rtlCol="0" anchor="t">
            <a:normAutofit fontScale="92500" lnSpcReduction="20000"/>
          </a:bodyPr>
          <a:lstStyle/>
          <a:p>
            <a:pPr marL="342900" indent="-342900"/>
            <a:r>
              <a:rPr lang="en-US" dirty="0">
                <a:latin typeface="Times New Roman"/>
                <a:ea typeface="+mn-lt"/>
                <a:cs typeface="Times New Roman"/>
              </a:rPr>
              <a:t>Flexible Scheduling (jobs, extracurricular, Saturday classes, evening classes, etc.)</a:t>
            </a:r>
            <a:endParaRPr lang="en-US" dirty="0">
              <a:latin typeface="Times New Roman"/>
              <a:cs typeface="Times New Roman"/>
            </a:endParaRPr>
          </a:p>
          <a:p>
            <a:pPr marL="342900" indent="-342900"/>
            <a:r>
              <a:rPr lang="en-US" dirty="0">
                <a:latin typeface="Times New Roman"/>
                <a:ea typeface="+mn-lt"/>
                <a:cs typeface="Times New Roman"/>
              </a:rPr>
              <a:t>Wide menu of classes encompassing many options that do not exist in high school </a:t>
            </a:r>
          </a:p>
          <a:p>
            <a:pPr marL="342900" indent="-342900"/>
            <a:r>
              <a:rPr lang="en-US" dirty="0">
                <a:latin typeface="Times New Roman"/>
                <a:ea typeface="+mn-lt"/>
                <a:cs typeface="Times New Roman"/>
              </a:rPr>
              <a:t>Over 100 Pages of classes; including Career Tech and Specific </a:t>
            </a:r>
            <a:r>
              <a:rPr lang="en-US" err="1">
                <a:latin typeface="Times New Roman"/>
                <a:ea typeface="+mn-lt"/>
                <a:cs typeface="Times New Roman"/>
              </a:rPr>
              <a:t>Progams</a:t>
            </a:r>
            <a:r>
              <a:rPr lang="en-US" dirty="0">
                <a:latin typeface="Times New Roman"/>
                <a:ea typeface="+mn-lt"/>
                <a:cs typeface="Times New Roman"/>
              </a:rPr>
              <a:t> not found in High School (students MUST work towards an AA pathway)</a:t>
            </a:r>
          </a:p>
          <a:p>
            <a:pPr marL="342900" indent="-342900"/>
            <a:r>
              <a:rPr lang="en-US" dirty="0">
                <a:latin typeface="Times New Roman"/>
                <a:ea typeface="+mn-lt"/>
                <a:cs typeface="Times New Roman"/>
              </a:rPr>
              <a:t>Credit by class, not by standardized test </a:t>
            </a:r>
          </a:p>
          <a:p>
            <a:pPr marL="342900" indent="-342900"/>
            <a:r>
              <a:rPr lang="en-US" dirty="0">
                <a:latin typeface="Times New Roman"/>
                <a:ea typeface="+mn-lt"/>
                <a:cs typeface="Times New Roman"/>
              </a:rPr>
              <a:t>Saving money: very direct way of reducing college costs</a:t>
            </a:r>
          </a:p>
          <a:p>
            <a:pPr marL="342900" indent="-342900"/>
            <a:r>
              <a:rPr lang="en-US" dirty="0">
                <a:latin typeface="Times New Roman"/>
                <a:ea typeface="+mn-lt"/>
                <a:cs typeface="Times New Roman"/>
              </a:rPr>
              <a:t>Opportunity to explore careers while in high school</a:t>
            </a:r>
            <a:endParaRPr lang="en-US" dirty="0">
              <a:latin typeface="Times New Roman"/>
              <a:cs typeface="Times New Roman"/>
            </a:endParaRPr>
          </a:p>
          <a:p>
            <a:pPr marL="342900" indent="-342900">
              <a:buFont typeface="Arial"/>
              <a:buChar char="•"/>
            </a:pPr>
            <a:r>
              <a:rPr lang="en-US" dirty="0">
                <a:latin typeface="Times New Roman"/>
                <a:cs typeface="Times New Roman"/>
              </a:rPr>
              <a:t>Provides students with a perspective of what college is like (increased participation rates in colleges)</a:t>
            </a:r>
          </a:p>
          <a:p>
            <a:pPr marL="342900" indent="-342900">
              <a:buFont typeface="Arial"/>
              <a:buChar char="•"/>
            </a:pPr>
            <a:r>
              <a:rPr lang="en-US" dirty="0">
                <a:latin typeface="Times New Roman"/>
                <a:cs typeface="Times New Roman"/>
              </a:rPr>
              <a:t>AP/IB classes exist in very specific areas; Dual Enrollment can add/enrich to the available classes or provide opportunities beyond the school day </a:t>
            </a:r>
          </a:p>
          <a:p>
            <a:pPr marL="0" indent="0">
              <a:buNone/>
            </a:pPr>
            <a:endParaRPr lang="en-US" dirty="0"/>
          </a:p>
        </p:txBody>
      </p:sp>
    </p:spTree>
    <p:extLst>
      <p:ext uri="{BB962C8B-B14F-4D97-AF65-F5344CB8AC3E}">
        <p14:creationId xmlns:p14="http://schemas.microsoft.com/office/powerpoint/2010/main" val="3003055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F86E0-0CBE-532B-C3F6-08C282408B31}"/>
              </a:ext>
            </a:extLst>
          </p:cNvPr>
          <p:cNvSpPr>
            <a:spLocks noGrp="1"/>
          </p:cNvSpPr>
          <p:nvPr>
            <p:ph type="title"/>
          </p:nvPr>
        </p:nvSpPr>
        <p:spPr>
          <a:xfrm>
            <a:off x="700635" y="1143000"/>
            <a:ext cx="10691265" cy="799592"/>
          </a:xfrm>
        </p:spPr>
        <p:txBody>
          <a:bodyPr/>
          <a:lstStyle/>
          <a:p>
            <a:pPr algn="ctr"/>
            <a:r>
              <a:rPr lang="en-US" dirty="0">
                <a:latin typeface="Times New Roman"/>
                <a:cs typeface="Times New Roman"/>
              </a:rPr>
              <a:t>Negatives</a:t>
            </a:r>
            <a:endParaRPr lang="en-US"/>
          </a:p>
        </p:txBody>
      </p:sp>
      <p:sp>
        <p:nvSpPr>
          <p:cNvPr id="3" name="Content Placeholder 2">
            <a:extLst>
              <a:ext uri="{FF2B5EF4-FFF2-40B4-BE49-F238E27FC236}">
                <a16:creationId xmlns:a16="http://schemas.microsoft.com/office/drawing/2014/main" id="{7F0A32B0-B959-FFF7-0E33-F8C36212761C}"/>
              </a:ext>
            </a:extLst>
          </p:cNvPr>
          <p:cNvSpPr>
            <a:spLocks noGrp="1"/>
          </p:cNvSpPr>
          <p:nvPr>
            <p:ph idx="1"/>
          </p:nvPr>
        </p:nvSpPr>
        <p:spPr/>
        <p:txBody>
          <a:bodyPr vert="horz" lIns="91440" tIns="45720" rIns="91440" bIns="45720" rtlCol="0" anchor="t">
            <a:normAutofit fontScale="77500" lnSpcReduction="20000"/>
          </a:bodyPr>
          <a:lstStyle/>
          <a:p>
            <a:r>
              <a:rPr lang="en-US" dirty="0">
                <a:ea typeface="+mn-lt"/>
                <a:cs typeface="+mn-lt"/>
              </a:rPr>
              <a:t>Dual enrollment starts a college transcript; low grades in college courses greatly impact future opportunities </a:t>
            </a:r>
          </a:p>
          <a:p>
            <a:r>
              <a:rPr lang="en-US" dirty="0">
                <a:ea typeface="+mn-lt"/>
                <a:cs typeface="+mn-lt"/>
              </a:rPr>
              <a:t>No parental ability to monitor; Special Education concerns </a:t>
            </a:r>
          </a:p>
          <a:p>
            <a:r>
              <a:rPr lang="en-US" dirty="0">
                <a:ea typeface="+mn-lt"/>
                <a:cs typeface="+mn-lt"/>
              </a:rPr>
              <a:t>No schedule changes beyond a point; drop/add.</a:t>
            </a:r>
          </a:p>
          <a:p>
            <a:r>
              <a:rPr lang="en-US" dirty="0">
                <a:ea typeface="+mn-lt"/>
                <a:cs typeface="+mn-lt"/>
              </a:rPr>
              <a:t>Equivalent to AP on paper; is it the same experience? </a:t>
            </a:r>
            <a:endParaRPr lang="en-US">
              <a:ea typeface="+mn-lt"/>
              <a:cs typeface="+mn-lt"/>
            </a:endParaRPr>
          </a:p>
          <a:p>
            <a:r>
              <a:rPr lang="en-US" dirty="0">
                <a:ea typeface="+mn-lt"/>
                <a:cs typeface="+mn-lt"/>
              </a:rPr>
              <a:t>Is your 14-year-old child ready for adult conversations and the college experience?</a:t>
            </a:r>
          </a:p>
          <a:p>
            <a:r>
              <a:rPr lang="en-US" dirty="0">
                <a:ea typeface="+mn-lt"/>
                <a:cs typeface="+mn-lt"/>
              </a:rPr>
              <a:t>Transportation/bureaucratic steps to participate</a:t>
            </a:r>
          </a:p>
          <a:p>
            <a:r>
              <a:rPr lang="en-US" dirty="0">
                <a:ea typeface="+mn-lt"/>
                <a:cs typeface="+mn-lt"/>
              </a:rPr>
              <a:t>Not much data exists on student outcomes </a:t>
            </a:r>
            <a:endParaRPr lang="en-US">
              <a:ea typeface="+mn-lt"/>
              <a:cs typeface="+mn-lt"/>
            </a:endParaRPr>
          </a:p>
          <a:p>
            <a:pPr marL="0" indent="0">
              <a:buNone/>
            </a:pPr>
            <a:r>
              <a:rPr lang="en-US" dirty="0">
                <a:ea typeface="+mn-lt"/>
                <a:cs typeface="+mn-lt"/>
              </a:rPr>
              <a:t>• W=Withdrawals impact a student's completion percentage; students must maintain a certain percentage to qualify for financial aid (</a:t>
            </a:r>
            <a:r>
              <a:rPr lang="en-US" dirty="0" err="1">
                <a:ea typeface="+mn-lt"/>
                <a:cs typeface="+mn-lt"/>
              </a:rPr>
              <a:t>Ws</a:t>
            </a:r>
            <a:r>
              <a:rPr lang="en-US" dirty="0">
                <a:ea typeface="+mn-lt"/>
                <a:cs typeface="+mn-lt"/>
              </a:rPr>
              <a:t> and Fs affect this number). </a:t>
            </a:r>
            <a:endParaRPr lang="en-US">
              <a:ea typeface="+mn-lt"/>
              <a:cs typeface="+mn-lt"/>
            </a:endParaRPr>
          </a:p>
          <a:p>
            <a:pPr marL="0" indent="0">
              <a:buNone/>
            </a:pPr>
            <a:r>
              <a:rPr lang="en-US" dirty="0">
                <a:ea typeface="+mn-lt"/>
                <a:cs typeface="+mn-lt"/>
              </a:rPr>
              <a:t>• Cap of 60 credit hours (estimated/varies per school) may be transferred </a:t>
            </a:r>
            <a:endParaRPr lang="en-US">
              <a:ea typeface="+mn-lt"/>
              <a:cs typeface="+mn-lt"/>
            </a:endParaRPr>
          </a:p>
          <a:p>
            <a:pPr marL="0" indent="0">
              <a:buNone/>
            </a:pPr>
            <a:r>
              <a:rPr lang="en-US" dirty="0">
                <a:ea typeface="+mn-lt"/>
                <a:cs typeface="+mn-lt"/>
              </a:rPr>
              <a:t>• Undecided major students could be impacted by surcharges (change of major, fail to graduate on-time </a:t>
            </a:r>
            <a:endParaRPr lang="en-US"/>
          </a:p>
        </p:txBody>
      </p:sp>
    </p:spTree>
    <p:extLst>
      <p:ext uri="{BB962C8B-B14F-4D97-AF65-F5344CB8AC3E}">
        <p14:creationId xmlns:p14="http://schemas.microsoft.com/office/powerpoint/2010/main" val="330344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8C738-C14F-09B2-6DDD-D1AF6C1DC443}"/>
              </a:ext>
            </a:extLst>
          </p:cNvPr>
          <p:cNvPicPr>
            <a:picLocks noChangeAspect="1"/>
          </p:cNvPicPr>
          <p:nvPr/>
        </p:nvPicPr>
        <p:blipFill>
          <a:blip r:embed="rId2"/>
          <a:stretch>
            <a:fillRect/>
          </a:stretch>
        </p:blipFill>
        <p:spPr>
          <a:xfrm>
            <a:off x="3330840" y="261257"/>
            <a:ext cx="5530320" cy="6346372"/>
          </a:xfrm>
          <a:prstGeom prst="rect">
            <a:avLst/>
          </a:prstGeom>
        </p:spPr>
      </p:pic>
      <p:sp>
        <p:nvSpPr>
          <p:cNvPr id="5" name="TextBox 4">
            <a:extLst>
              <a:ext uri="{FF2B5EF4-FFF2-40B4-BE49-F238E27FC236}">
                <a16:creationId xmlns:a16="http://schemas.microsoft.com/office/drawing/2014/main" id="{75B59FB2-EA49-3C0B-E090-47D3FCFC5975}"/>
              </a:ext>
            </a:extLst>
          </p:cNvPr>
          <p:cNvSpPr txBox="1"/>
          <p:nvPr/>
        </p:nvSpPr>
        <p:spPr>
          <a:xfrm>
            <a:off x="1737473" y="6490786"/>
            <a:ext cx="872798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SOURCE: https://www.hccfl.edu/media/3509038/2017-factbook-final-121417.pdf</a:t>
            </a:r>
            <a:endParaRPr lang="en-US" dirty="0"/>
          </a:p>
        </p:txBody>
      </p:sp>
    </p:spTree>
    <p:extLst>
      <p:ext uri="{BB962C8B-B14F-4D97-AF65-F5344CB8AC3E}">
        <p14:creationId xmlns:p14="http://schemas.microsoft.com/office/powerpoint/2010/main" val="95125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4C4FF-A39C-E770-97E7-5121C2EF1B00}"/>
              </a:ext>
            </a:extLst>
          </p:cNvPr>
          <p:cNvSpPr>
            <a:spLocks noGrp="1"/>
          </p:cNvSpPr>
          <p:nvPr>
            <p:ph type="title"/>
          </p:nvPr>
        </p:nvSpPr>
        <p:spPr/>
        <p:txBody>
          <a:bodyPr/>
          <a:lstStyle/>
          <a:p>
            <a:pPr algn="ctr"/>
            <a:r>
              <a:rPr lang="en-US" dirty="0">
                <a:latin typeface="Times New Roman"/>
                <a:cs typeface="Times New Roman"/>
              </a:rPr>
              <a:t>ACADEMIC IMPACT</a:t>
            </a:r>
            <a:endParaRPr lang="en-US" dirty="0"/>
          </a:p>
        </p:txBody>
      </p:sp>
      <p:sp>
        <p:nvSpPr>
          <p:cNvPr id="3" name="Content Placeholder 2">
            <a:extLst>
              <a:ext uri="{FF2B5EF4-FFF2-40B4-BE49-F238E27FC236}">
                <a16:creationId xmlns:a16="http://schemas.microsoft.com/office/drawing/2014/main" id="{AAB50B6E-8022-03F7-2FA6-F035D2DF2B54}"/>
              </a:ext>
            </a:extLst>
          </p:cNvPr>
          <p:cNvSpPr>
            <a:spLocks noGrp="1"/>
          </p:cNvSpPr>
          <p:nvPr>
            <p:ph idx="1"/>
          </p:nvPr>
        </p:nvSpPr>
        <p:spPr>
          <a:xfrm>
            <a:off x="787721" y="1830106"/>
            <a:ext cx="10691265" cy="3739896"/>
          </a:xfrm>
        </p:spPr>
        <p:txBody>
          <a:bodyPr vert="horz" lIns="91440" tIns="45720" rIns="91440" bIns="45720" rtlCol="0" anchor="t">
            <a:noAutofit/>
          </a:bodyPr>
          <a:lstStyle/>
          <a:p>
            <a:r>
              <a:rPr lang="en-US" dirty="0">
                <a:latin typeface="Times New Roman"/>
                <a:cs typeface="Arial"/>
              </a:rPr>
              <a:t>Due to college credit being earned at a 2-year institution, this grade will remain a part of the college transcript.</a:t>
            </a:r>
          </a:p>
          <a:p>
            <a:r>
              <a:rPr lang="en-US" dirty="0">
                <a:latin typeface="Times New Roman"/>
                <a:cs typeface="Arial"/>
              </a:rPr>
              <a:t>Students are limited to one class each semester as 9</a:t>
            </a:r>
            <a:r>
              <a:rPr lang="en-US" baseline="30000" dirty="0">
                <a:latin typeface="Times New Roman"/>
                <a:cs typeface="Arial"/>
              </a:rPr>
              <a:t>th</a:t>
            </a:r>
            <a:r>
              <a:rPr lang="en-US" dirty="0">
                <a:latin typeface="Times New Roman"/>
                <a:cs typeface="Arial"/>
              </a:rPr>
              <a:t>/10</a:t>
            </a:r>
            <a:r>
              <a:rPr lang="en-US" baseline="30000" dirty="0">
                <a:latin typeface="Times New Roman"/>
                <a:cs typeface="Arial"/>
              </a:rPr>
              <a:t>th</a:t>
            </a:r>
            <a:r>
              <a:rPr lang="en-US" dirty="0">
                <a:latin typeface="Times New Roman"/>
                <a:cs typeface="Arial"/>
              </a:rPr>
              <a:t> graders and ten credit hours per semester as 11</a:t>
            </a:r>
            <a:r>
              <a:rPr lang="en-US" baseline="30000" dirty="0">
                <a:latin typeface="Times New Roman"/>
                <a:cs typeface="Arial"/>
              </a:rPr>
              <a:t>th</a:t>
            </a:r>
            <a:r>
              <a:rPr lang="en-US" dirty="0">
                <a:latin typeface="Times New Roman"/>
                <a:cs typeface="Arial"/>
              </a:rPr>
              <a:t>/12</a:t>
            </a:r>
            <a:r>
              <a:rPr lang="en-US" baseline="30000" dirty="0">
                <a:latin typeface="Times New Roman"/>
                <a:cs typeface="Arial"/>
              </a:rPr>
              <a:t>th</a:t>
            </a:r>
            <a:r>
              <a:rPr lang="en-US" dirty="0">
                <a:latin typeface="Times New Roman"/>
                <a:cs typeface="Arial"/>
              </a:rPr>
              <a:t> graders.</a:t>
            </a:r>
          </a:p>
          <a:p>
            <a:r>
              <a:rPr lang="en-US" dirty="0">
                <a:latin typeface="Times New Roman"/>
                <a:cs typeface="Arial"/>
              </a:rPr>
              <a:t>Dual Enrollment credits and grades will also be added to your high school transcript.</a:t>
            </a:r>
          </a:p>
          <a:p>
            <a:r>
              <a:rPr lang="en-US" dirty="0">
                <a:latin typeface="Times New Roman"/>
                <a:cs typeface="Arial"/>
              </a:rPr>
              <a:t>Dual Enrollment courses will receive the same GPA weighting as AICE and AP courses. Students must earn a C or better to receive the weighted points.</a:t>
            </a:r>
          </a:p>
          <a:p>
            <a:r>
              <a:rPr lang="en-US" dirty="0">
                <a:latin typeface="Times New Roman"/>
                <a:cs typeface="Arial"/>
              </a:rPr>
              <a:t>Please note- dual enrollment credits are added to high school transcripts with the equivalent high school credit according to the Academic Dual Enrollment- High School Subject Area Equivalency list. </a:t>
            </a:r>
          </a:p>
          <a:p>
            <a:pPr marL="0" indent="0">
              <a:buNone/>
            </a:pPr>
            <a:endParaRPr lang="en-US" dirty="0"/>
          </a:p>
        </p:txBody>
      </p:sp>
    </p:spTree>
    <p:extLst>
      <p:ext uri="{BB962C8B-B14F-4D97-AF65-F5344CB8AC3E}">
        <p14:creationId xmlns:p14="http://schemas.microsoft.com/office/powerpoint/2010/main" val="105343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D11634-1E45-43AD-82EB-18BAC9CD4360}"/>
              </a:ext>
            </a:extLst>
          </p:cNvPr>
          <p:cNvPicPr>
            <a:picLocks noChangeAspect="1"/>
          </p:cNvPicPr>
          <p:nvPr/>
        </p:nvPicPr>
        <p:blipFill>
          <a:blip r:embed="rId2"/>
          <a:stretch>
            <a:fillRect/>
          </a:stretch>
        </p:blipFill>
        <p:spPr>
          <a:xfrm>
            <a:off x="3624262" y="847725"/>
            <a:ext cx="4943475" cy="5162550"/>
          </a:xfrm>
          <a:prstGeom prst="rect">
            <a:avLst/>
          </a:prstGeom>
        </p:spPr>
      </p:pic>
    </p:spTree>
    <p:extLst>
      <p:ext uri="{BB962C8B-B14F-4D97-AF65-F5344CB8AC3E}">
        <p14:creationId xmlns:p14="http://schemas.microsoft.com/office/powerpoint/2010/main" val="1951187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D0393E-22A3-B554-FA40-8684C24712EB}"/>
              </a:ext>
            </a:extLst>
          </p:cNvPr>
          <p:cNvPicPr>
            <a:picLocks noChangeAspect="1"/>
          </p:cNvPicPr>
          <p:nvPr/>
        </p:nvPicPr>
        <p:blipFill>
          <a:blip r:embed="rId2"/>
          <a:stretch>
            <a:fillRect/>
          </a:stretch>
        </p:blipFill>
        <p:spPr>
          <a:xfrm>
            <a:off x="3169104" y="736147"/>
            <a:ext cx="5842907" cy="5385707"/>
          </a:xfrm>
          <a:prstGeom prst="rect">
            <a:avLst/>
          </a:prstGeom>
        </p:spPr>
      </p:pic>
    </p:spTree>
    <p:extLst>
      <p:ext uri="{BB962C8B-B14F-4D97-AF65-F5344CB8AC3E}">
        <p14:creationId xmlns:p14="http://schemas.microsoft.com/office/powerpoint/2010/main" val="1708819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13485-8ACA-052D-EBBE-D93113A4F8CD}"/>
              </a:ext>
            </a:extLst>
          </p:cNvPr>
          <p:cNvSpPr>
            <a:spLocks noGrp="1"/>
          </p:cNvSpPr>
          <p:nvPr>
            <p:ph type="title"/>
          </p:nvPr>
        </p:nvSpPr>
        <p:spPr/>
        <p:txBody>
          <a:bodyPr/>
          <a:lstStyle/>
          <a:p>
            <a:pPr algn="ctr"/>
            <a:r>
              <a:rPr lang="en-US" dirty="0">
                <a:latin typeface="Times New Roman"/>
                <a:cs typeface="Times New Roman"/>
              </a:rPr>
              <a:t>Process Checklist</a:t>
            </a:r>
            <a:endParaRPr lang="en-US">
              <a:latin typeface="Times New Roman"/>
              <a:cs typeface="Times New Roman"/>
            </a:endParaRPr>
          </a:p>
        </p:txBody>
      </p:sp>
      <p:sp>
        <p:nvSpPr>
          <p:cNvPr id="3" name="Content Placeholder 2">
            <a:extLst>
              <a:ext uri="{FF2B5EF4-FFF2-40B4-BE49-F238E27FC236}">
                <a16:creationId xmlns:a16="http://schemas.microsoft.com/office/drawing/2014/main" id="{68FDE3C1-BA86-A218-B059-32EE4F107819}"/>
              </a:ext>
            </a:extLst>
          </p:cNvPr>
          <p:cNvSpPr>
            <a:spLocks noGrp="1"/>
          </p:cNvSpPr>
          <p:nvPr>
            <p:ph idx="1"/>
          </p:nvPr>
        </p:nvSpPr>
        <p:spPr>
          <a:xfrm>
            <a:off x="700635" y="1862763"/>
            <a:ext cx="10691265" cy="3739896"/>
          </a:xfrm>
        </p:spPr>
        <p:txBody>
          <a:bodyPr vert="horz" lIns="91440" tIns="45720" rIns="91440" bIns="45720" rtlCol="0" anchor="t">
            <a:noAutofit/>
          </a:bodyPr>
          <a:lstStyle/>
          <a:p>
            <a:pPr marL="0" indent="0">
              <a:buNone/>
            </a:pPr>
            <a:r>
              <a:rPr lang="en-US" sz="1800" b="1" u="sng" dirty="0">
                <a:latin typeface="Times New Roman"/>
                <a:cs typeface="Arial"/>
              </a:rPr>
              <a:t>Student Process to receive BCA Approval:</a:t>
            </a:r>
            <a:endParaRPr lang="en-US" sz="1800" dirty="0">
              <a:latin typeface="Times New Roman"/>
              <a:cs typeface="Arial"/>
            </a:endParaRPr>
          </a:p>
          <a:p>
            <a:r>
              <a:rPr lang="en-US" sz="1800" dirty="0">
                <a:latin typeface="Times New Roman"/>
                <a:cs typeface="Arial"/>
              </a:rPr>
              <a:t>Complete “Dual Enrollment Interest Form” for the upcoming semester posted in TEAMs</a:t>
            </a:r>
          </a:p>
          <a:p>
            <a:r>
              <a:rPr lang="en-US" sz="1800" dirty="0">
                <a:latin typeface="Times New Roman"/>
                <a:cs typeface="Arial"/>
              </a:rPr>
              <a:t>Complete an HCC online Application for Admission</a:t>
            </a:r>
          </a:p>
          <a:p>
            <a:r>
              <a:rPr lang="en-US" sz="1800" dirty="0">
                <a:latin typeface="Times New Roman"/>
                <a:cs typeface="Arial"/>
              </a:rPr>
              <a:t>Obtain document showing test scores with date taken if using PSAT/SAT/ACT scores</a:t>
            </a:r>
          </a:p>
          <a:p>
            <a:r>
              <a:rPr lang="en-US" sz="1800" b="1" u="sng" dirty="0">
                <a:latin typeface="Times New Roman"/>
                <a:cs typeface="Arial"/>
              </a:rPr>
              <a:t>***Meet with HCC Advisor***</a:t>
            </a:r>
          </a:p>
          <a:p>
            <a:r>
              <a:rPr lang="en-US" sz="1800" dirty="0">
                <a:latin typeface="Times New Roman"/>
                <a:cs typeface="Arial"/>
              </a:rPr>
              <a:t>Meet with Ms. Eskridge, CAP Advisor.</a:t>
            </a:r>
          </a:p>
          <a:p>
            <a:r>
              <a:rPr lang="en-US" sz="1800" dirty="0">
                <a:latin typeface="Times New Roman"/>
                <a:cs typeface="Arial"/>
              </a:rPr>
              <a:t>Complete Authorization Form B and Dual Enrollment packet </a:t>
            </a:r>
          </a:p>
          <a:p>
            <a:r>
              <a:rPr lang="en-US" sz="1800" dirty="0">
                <a:latin typeface="Times New Roman"/>
                <a:cs typeface="Arial"/>
              </a:rPr>
              <a:t>Order transcript for Dual Enrollment (attached to this packet)</a:t>
            </a:r>
          </a:p>
          <a:p>
            <a:r>
              <a:rPr lang="en-US" sz="1800" dirty="0">
                <a:latin typeface="Times New Roman"/>
                <a:cs typeface="Arial"/>
              </a:rPr>
              <a:t>Submit your Dual Enrollment paperwork to the BCA Front Office by the deadline set by BCA.</a:t>
            </a:r>
          </a:p>
          <a:p>
            <a:endParaRPr lang="en-US" sz="900" dirty="0">
              <a:latin typeface="Arial"/>
              <a:cs typeface="Arial"/>
            </a:endParaRPr>
          </a:p>
          <a:p>
            <a:endParaRPr lang="en-US" dirty="0"/>
          </a:p>
        </p:txBody>
      </p:sp>
    </p:spTree>
    <p:extLst>
      <p:ext uri="{BB962C8B-B14F-4D97-AF65-F5344CB8AC3E}">
        <p14:creationId xmlns:p14="http://schemas.microsoft.com/office/powerpoint/2010/main" val="3139661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887D-9E79-D4E5-1D4E-0C326E5B4E58}"/>
              </a:ext>
            </a:extLst>
          </p:cNvPr>
          <p:cNvSpPr>
            <a:spLocks noGrp="1"/>
          </p:cNvSpPr>
          <p:nvPr>
            <p:ph type="title"/>
          </p:nvPr>
        </p:nvSpPr>
        <p:spPr/>
        <p:txBody>
          <a:bodyPr/>
          <a:lstStyle/>
          <a:p>
            <a:pPr algn="ctr"/>
            <a:r>
              <a:rPr lang="en-US" dirty="0">
                <a:latin typeface="Times New Roman"/>
                <a:cs typeface="Times New Roman"/>
              </a:rPr>
              <a:t>Process Checklist</a:t>
            </a:r>
            <a:endParaRPr lang="en-US">
              <a:latin typeface="Times New Roman"/>
              <a:cs typeface="Times New Roman"/>
            </a:endParaRPr>
          </a:p>
        </p:txBody>
      </p:sp>
      <p:sp>
        <p:nvSpPr>
          <p:cNvPr id="3" name="Content Placeholder 2">
            <a:extLst>
              <a:ext uri="{FF2B5EF4-FFF2-40B4-BE49-F238E27FC236}">
                <a16:creationId xmlns:a16="http://schemas.microsoft.com/office/drawing/2014/main" id="{3CE590DC-6879-B883-D465-512EFCC5CBA0}"/>
              </a:ext>
            </a:extLst>
          </p:cNvPr>
          <p:cNvSpPr>
            <a:spLocks noGrp="1"/>
          </p:cNvSpPr>
          <p:nvPr>
            <p:ph idx="1"/>
          </p:nvPr>
        </p:nvSpPr>
        <p:spPr>
          <a:xfrm>
            <a:off x="700635" y="1980692"/>
            <a:ext cx="10691265" cy="3739896"/>
          </a:xfrm>
        </p:spPr>
        <p:txBody>
          <a:bodyPr vert="horz" lIns="91440" tIns="45720" rIns="91440" bIns="45720" rtlCol="0" anchor="t">
            <a:noAutofit/>
          </a:bodyPr>
          <a:lstStyle/>
          <a:p>
            <a:pPr marL="0" indent="0">
              <a:buNone/>
            </a:pPr>
            <a:r>
              <a:rPr lang="en-US" b="1" u="sng" dirty="0">
                <a:latin typeface="Times New Roman"/>
                <a:cs typeface="Arial"/>
              </a:rPr>
              <a:t>Procedure to Enroll:</a:t>
            </a:r>
            <a:endParaRPr lang="en-US" dirty="0">
              <a:latin typeface="Times New Roman"/>
              <a:cs typeface="Arial"/>
            </a:endParaRPr>
          </a:p>
          <a:p>
            <a:pPr lvl="1">
              <a:buFont typeface="Courier New" panose="020B0604020202020204" pitchFamily="34" charset="0"/>
              <a:buChar char="o"/>
            </a:pPr>
            <a:r>
              <a:rPr lang="en-US" sz="2000" dirty="0">
                <a:latin typeface="Times New Roman"/>
                <a:cs typeface="Arial"/>
              </a:rPr>
              <a:t>Obtain SIGNED Dual Enrollment paperwork from the Front Office</a:t>
            </a:r>
          </a:p>
          <a:p>
            <a:pPr lvl="1">
              <a:buFont typeface="Courier New" panose="020B0604020202020204" pitchFamily="34" charset="0"/>
              <a:buChar char="o"/>
            </a:pPr>
            <a:r>
              <a:rPr lang="en-US" sz="2000" dirty="0">
                <a:latin typeface="Times New Roman"/>
                <a:cs typeface="Arial"/>
              </a:rPr>
              <a:t>Once signed, the forms will be returned by the Front office, submit those forms to the dual enrollment upload portal</a:t>
            </a:r>
          </a:p>
          <a:p>
            <a:pPr lvl="1">
              <a:buFont typeface="Courier New" panose="020B0604020202020204" pitchFamily="34" charset="0"/>
              <a:buChar char="o"/>
            </a:pPr>
            <a:r>
              <a:rPr lang="en-US" sz="2000" dirty="0">
                <a:latin typeface="Times New Roman"/>
                <a:cs typeface="Arial"/>
              </a:rPr>
              <a:t>Once you receive approval (in your HCC email) from the dual enrollment office, you may register for your classes. </a:t>
            </a:r>
          </a:p>
          <a:p>
            <a:pPr lvl="1">
              <a:buFont typeface="Courier New" panose="020B0604020202020204" pitchFamily="34" charset="0"/>
              <a:buChar char="o"/>
            </a:pPr>
            <a:r>
              <a:rPr lang="en-US" sz="2000" dirty="0">
                <a:latin typeface="Times New Roman"/>
                <a:cs typeface="Arial"/>
              </a:rPr>
              <a:t>Submit the final page of your paperwork to Ms. Eskridge AFTER you have registered for classes at HCC.</a:t>
            </a:r>
          </a:p>
          <a:p>
            <a:pPr lvl="1">
              <a:buFont typeface="Courier New" panose="020B0604020202020204" pitchFamily="34" charset="0"/>
              <a:buChar char="o"/>
            </a:pPr>
            <a:r>
              <a:rPr lang="en-US" sz="2000" dirty="0">
                <a:latin typeface="Times New Roman"/>
                <a:cs typeface="Arial"/>
              </a:rPr>
              <a:t>Respond to the bookstore’s emails to opt in to the new book process.</a:t>
            </a:r>
          </a:p>
          <a:p>
            <a:endParaRPr lang="en-US" dirty="0"/>
          </a:p>
        </p:txBody>
      </p:sp>
    </p:spTree>
    <p:extLst>
      <p:ext uri="{BB962C8B-B14F-4D97-AF65-F5344CB8AC3E}">
        <p14:creationId xmlns:p14="http://schemas.microsoft.com/office/powerpoint/2010/main" val="4139795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CA7D6-DFA5-4193-601F-277576164A3E}"/>
              </a:ext>
            </a:extLst>
          </p:cNvPr>
          <p:cNvSpPr>
            <a:spLocks noGrp="1"/>
          </p:cNvSpPr>
          <p:nvPr>
            <p:ph type="title"/>
          </p:nvPr>
        </p:nvSpPr>
        <p:spPr/>
        <p:txBody>
          <a:bodyPr/>
          <a:lstStyle/>
          <a:p>
            <a:pPr algn="ctr"/>
            <a:r>
              <a:rPr lang="en-US" dirty="0" err="1">
                <a:latin typeface="Times New Roman"/>
                <a:cs typeface="Times New Roman"/>
              </a:rPr>
              <a:t>UpComing</a:t>
            </a:r>
            <a:r>
              <a:rPr lang="en-US" dirty="0">
                <a:latin typeface="Times New Roman"/>
                <a:cs typeface="Times New Roman"/>
              </a:rPr>
              <a:t> Deadlines- Summer</a:t>
            </a:r>
            <a:endParaRPr lang="en-US" dirty="0"/>
          </a:p>
        </p:txBody>
      </p:sp>
      <p:sp>
        <p:nvSpPr>
          <p:cNvPr id="3" name="Content Placeholder 2">
            <a:extLst>
              <a:ext uri="{FF2B5EF4-FFF2-40B4-BE49-F238E27FC236}">
                <a16:creationId xmlns:a16="http://schemas.microsoft.com/office/drawing/2014/main" id="{D6158D09-7D7B-8673-01DB-39803A04FCA2}"/>
              </a:ext>
            </a:extLst>
          </p:cNvPr>
          <p:cNvSpPr>
            <a:spLocks noGrp="1"/>
          </p:cNvSpPr>
          <p:nvPr>
            <p:ph idx="1"/>
          </p:nvPr>
        </p:nvSpPr>
        <p:spPr/>
        <p:txBody>
          <a:bodyPr vert="horz" lIns="91440" tIns="45720" rIns="91440" bIns="45720" rtlCol="0" anchor="t">
            <a:normAutofit/>
          </a:bodyPr>
          <a:lstStyle/>
          <a:p>
            <a:r>
              <a:rPr lang="en-US"/>
              <a:t>BCA Paperwork deadline: Submit to the front office by end of day on Monday 2/24/2025</a:t>
            </a:r>
          </a:p>
        </p:txBody>
      </p:sp>
      <p:pic>
        <p:nvPicPr>
          <p:cNvPr id="5" name="Picture 4">
            <a:extLst>
              <a:ext uri="{FF2B5EF4-FFF2-40B4-BE49-F238E27FC236}">
                <a16:creationId xmlns:a16="http://schemas.microsoft.com/office/drawing/2014/main" id="{3DAB423D-F643-2E80-5614-B889E53EB19A}"/>
              </a:ext>
            </a:extLst>
          </p:cNvPr>
          <p:cNvPicPr>
            <a:picLocks noChangeAspect="1"/>
          </p:cNvPicPr>
          <p:nvPr/>
        </p:nvPicPr>
        <p:blipFill>
          <a:blip r:embed="rId2"/>
          <a:stretch>
            <a:fillRect/>
          </a:stretch>
        </p:blipFill>
        <p:spPr>
          <a:xfrm>
            <a:off x="1132114" y="2918568"/>
            <a:ext cx="9840686" cy="3045607"/>
          </a:xfrm>
          <a:prstGeom prst="rect">
            <a:avLst/>
          </a:prstGeom>
        </p:spPr>
      </p:pic>
    </p:spTree>
    <p:extLst>
      <p:ext uri="{BB962C8B-B14F-4D97-AF65-F5344CB8AC3E}">
        <p14:creationId xmlns:p14="http://schemas.microsoft.com/office/powerpoint/2010/main" val="640786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CF46A56-84D2-458F-2162-BF13D570787B}"/>
              </a:ext>
            </a:extLst>
          </p:cNvPr>
          <p:cNvPicPr>
            <a:picLocks noGrp="1" noChangeAspect="1"/>
          </p:cNvPicPr>
          <p:nvPr>
            <p:ph idx="1"/>
          </p:nvPr>
        </p:nvPicPr>
        <p:blipFill>
          <a:blip r:embed="rId2"/>
          <a:stretch>
            <a:fillRect/>
          </a:stretch>
        </p:blipFill>
        <p:spPr>
          <a:xfrm>
            <a:off x="4034" y="414964"/>
            <a:ext cx="11997380" cy="5579581"/>
          </a:xfrm>
        </p:spPr>
      </p:pic>
    </p:spTree>
    <p:extLst>
      <p:ext uri="{BB962C8B-B14F-4D97-AF65-F5344CB8AC3E}">
        <p14:creationId xmlns:p14="http://schemas.microsoft.com/office/powerpoint/2010/main" val="3218397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EDD0B-D093-20F4-16BB-32B1313A70DF}"/>
              </a:ext>
            </a:extLst>
          </p:cNvPr>
          <p:cNvSpPr>
            <a:spLocks noGrp="1"/>
          </p:cNvSpPr>
          <p:nvPr>
            <p:ph type="title"/>
          </p:nvPr>
        </p:nvSpPr>
        <p:spPr/>
        <p:txBody>
          <a:bodyPr/>
          <a:lstStyle/>
          <a:p>
            <a:pPr algn="ctr"/>
            <a:r>
              <a:rPr lang="en-US">
                <a:latin typeface="Times New Roman"/>
                <a:cs typeface="Times New Roman"/>
              </a:rPr>
              <a:t>Registration FAQs</a:t>
            </a:r>
            <a:endParaRPr lang="en-US"/>
          </a:p>
        </p:txBody>
      </p:sp>
      <p:pic>
        <p:nvPicPr>
          <p:cNvPr id="4" name="Content Placeholder 3">
            <a:extLst>
              <a:ext uri="{FF2B5EF4-FFF2-40B4-BE49-F238E27FC236}">
                <a16:creationId xmlns:a16="http://schemas.microsoft.com/office/drawing/2014/main" id="{44793E03-A0C1-C9CD-47DC-5AD99326E940}"/>
              </a:ext>
            </a:extLst>
          </p:cNvPr>
          <p:cNvPicPr>
            <a:picLocks noGrp="1" noChangeAspect="1"/>
          </p:cNvPicPr>
          <p:nvPr>
            <p:ph idx="1"/>
          </p:nvPr>
        </p:nvPicPr>
        <p:blipFill>
          <a:blip r:embed="rId2"/>
          <a:stretch>
            <a:fillRect/>
          </a:stretch>
        </p:blipFill>
        <p:spPr>
          <a:xfrm>
            <a:off x="700635" y="2267873"/>
            <a:ext cx="10691265" cy="3648134"/>
          </a:xfrm>
        </p:spPr>
      </p:pic>
    </p:spTree>
    <p:extLst>
      <p:ext uri="{BB962C8B-B14F-4D97-AF65-F5344CB8AC3E}">
        <p14:creationId xmlns:p14="http://schemas.microsoft.com/office/powerpoint/2010/main" val="3010389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B6089-BC98-56A4-BABB-15048D14ABBB}"/>
              </a:ext>
            </a:extLst>
          </p:cNvPr>
          <p:cNvSpPr>
            <a:spLocks noGrp="1"/>
          </p:cNvSpPr>
          <p:nvPr>
            <p:ph type="title"/>
          </p:nvPr>
        </p:nvSpPr>
        <p:spPr/>
        <p:txBody>
          <a:bodyPr/>
          <a:lstStyle/>
          <a:p>
            <a:pPr algn="ctr"/>
            <a:r>
              <a:rPr lang="en-US" dirty="0">
                <a:latin typeface="Times New Roman"/>
                <a:cs typeface="Times New Roman"/>
              </a:rPr>
              <a:t>Textbooks</a:t>
            </a:r>
            <a:endParaRPr lang="en-US"/>
          </a:p>
        </p:txBody>
      </p:sp>
      <p:sp>
        <p:nvSpPr>
          <p:cNvPr id="3" name="Content Placeholder 2">
            <a:extLst>
              <a:ext uri="{FF2B5EF4-FFF2-40B4-BE49-F238E27FC236}">
                <a16:creationId xmlns:a16="http://schemas.microsoft.com/office/drawing/2014/main" id="{A8A775F7-5C7D-7CB7-9162-5A0617C59653}"/>
              </a:ext>
            </a:extLst>
          </p:cNvPr>
          <p:cNvSpPr>
            <a:spLocks noGrp="1"/>
          </p:cNvSpPr>
          <p:nvPr>
            <p:ph idx="1"/>
          </p:nvPr>
        </p:nvSpPr>
        <p:spPr/>
        <p:txBody>
          <a:bodyPr vert="horz" lIns="91440" tIns="45720" rIns="91440" bIns="45720" rtlCol="0" anchor="t">
            <a:normAutofit/>
          </a:bodyPr>
          <a:lstStyle/>
          <a:p>
            <a:r>
              <a:rPr lang="en-US" dirty="0">
                <a:ea typeface="+mn-lt"/>
                <a:cs typeface="+mn-lt"/>
                <a:hlinkClick r:id="rId2"/>
              </a:rPr>
              <a:t>Dual Enrollment Textbooks | Hillsborough Community College</a:t>
            </a:r>
            <a:endParaRPr lang="en-US">
              <a:ea typeface="+mn-lt"/>
              <a:cs typeface="+mn-lt"/>
            </a:endParaRPr>
          </a:p>
          <a:p>
            <a:pPr marL="0" indent="0">
              <a:buNone/>
            </a:pPr>
            <a:endParaRPr lang="en-US" dirty="0"/>
          </a:p>
        </p:txBody>
      </p:sp>
      <p:pic>
        <p:nvPicPr>
          <p:cNvPr id="4" name="Picture 3">
            <a:extLst>
              <a:ext uri="{FF2B5EF4-FFF2-40B4-BE49-F238E27FC236}">
                <a16:creationId xmlns:a16="http://schemas.microsoft.com/office/drawing/2014/main" id="{CACA2994-AC52-42AC-1645-2B493B8689B4}"/>
              </a:ext>
            </a:extLst>
          </p:cNvPr>
          <p:cNvPicPr>
            <a:picLocks noChangeAspect="1"/>
          </p:cNvPicPr>
          <p:nvPr/>
        </p:nvPicPr>
        <p:blipFill>
          <a:blip r:embed="rId3"/>
          <a:stretch>
            <a:fillRect/>
          </a:stretch>
        </p:blipFill>
        <p:spPr>
          <a:xfrm>
            <a:off x="0" y="2832074"/>
            <a:ext cx="12192000" cy="3124252"/>
          </a:xfrm>
          <a:prstGeom prst="rect">
            <a:avLst/>
          </a:prstGeom>
        </p:spPr>
      </p:pic>
    </p:spTree>
    <p:extLst>
      <p:ext uri="{BB962C8B-B14F-4D97-AF65-F5344CB8AC3E}">
        <p14:creationId xmlns:p14="http://schemas.microsoft.com/office/powerpoint/2010/main" val="3614515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93AD0-AD17-E209-C5F1-A1D0396FF5B2}"/>
              </a:ext>
            </a:extLst>
          </p:cNvPr>
          <p:cNvSpPr>
            <a:spLocks noGrp="1"/>
          </p:cNvSpPr>
          <p:nvPr>
            <p:ph type="title"/>
          </p:nvPr>
        </p:nvSpPr>
        <p:spPr/>
        <p:txBody>
          <a:bodyPr/>
          <a:lstStyle/>
          <a:p>
            <a:pPr algn="ctr"/>
            <a:r>
              <a:rPr lang="en-US" dirty="0">
                <a:latin typeface="Times New Roman"/>
                <a:cs typeface="Times New Roman"/>
              </a:rPr>
              <a:t>Important To Note</a:t>
            </a:r>
            <a:endParaRPr lang="en-US"/>
          </a:p>
        </p:txBody>
      </p:sp>
      <p:sp>
        <p:nvSpPr>
          <p:cNvPr id="3" name="Content Placeholder 2">
            <a:extLst>
              <a:ext uri="{FF2B5EF4-FFF2-40B4-BE49-F238E27FC236}">
                <a16:creationId xmlns:a16="http://schemas.microsoft.com/office/drawing/2014/main" id="{CB102925-7CAC-11DF-FB9D-08FB160DBCD2}"/>
              </a:ext>
            </a:extLst>
          </p:cNvPr>
          <p:cNvSpPr>
            <a:spLocks noGrp="1"/>
          </p:cNvSpPr>
          <p:nvPr>
            <p:ph idx="1"/>
          </p:nvPr>
        </p:nvSpPr>
        <p:spPr/>
        <p:txBody>
          <a:bodyPr vert="horz" lIns="91440" tIns="45720" rIns="91440" bIns="45720" rtlCol="0" anchor="t">
            <a:normAutofit/>
          </a:bodyPr>
          <a:lstStyle/>
          <a:p>
            <a:r>
              <a:rPr lang="en-US" dirty="0"/>
              <a:t>HCC is a separate entity, we are not able to intercede on students' behalf to HCC. Students are enrolled in college classes and the expectation by HCC is that the students reach out with </a:t>
            </a:r>
            <a:r>
              <a:rPr lang="en-US"/>
              <a:t>questions and concerns.</a:t>
            </a:r>
          </a:p>
          <a:p>
            <a:r>
              <a:rPr lang="en-US"/>
              <a:t>All students MUST pick an AA pathway- there are many options: </a:t>
            </a:r>
            <a:r>
              <a:rPr lang="en-US" dirty="0">
                <a:ea typeface="+mn-lt"/>
                <a:cs typeface="+mn-lt"/>
                <a:hlinkClick r:id="rId2"/>
              </a:rPr>
              <a:t>Associate in Arts | Hillsborough Community College</a:t>
            </a:r>
            <a:endParaRPr lang="en-US" dirty="0">
              <a:ea typeface="+mn-lt"/>
              <a:cs typeface="+mn-lt"/>
            </a:endParaRPr>
          </a:p>
          <a:p>
            <a:r>
              <a:rPr lang="en-US" dirty="0"/>
              <a:t>HCC Digital Brochure: </a:t>
            </a:r>
            <a:r>
              <a:rPr lang="en-US" dirty="0">
                <a:ea typeface="+mn-lt"/>
                <a:cs typeface="+mn-lt"/>
                <a:hlinkClick r:id="rId3"/>
              </a:rPr>
              <a:t>Dual Enrollment flyer</a:t>
            </a:r>
            <a:endParaRPr lang="en-US" dirty="0"/>
          </a:p>
          <a:p>
            <a:r>
              <a:rPr lang="en-US"/>
              <a:t>Link to HCC application (creating your student account): </a:t>
            </a:r>
            <a:r>
              <a:rPr lang="en-US" dirty="0">
                <a:ea typeface="+mn-lt"/>
                <a:cs typeface="+mn-lt"/>
                <a:hlinkClick r:id="rId4"/>
              </a:rPr>
              <a:t>forms.hccfl.edu/23</a:t>
            </a:r>
            <a:endParaRPr lang="en-US" dirty="0"/>
          </a:p>
          <a:p>
            <a:pPr lvl="1">
              <a:buFont typeface="Courier New" panose="020B0604020202020204" pitchFamily="34" charset="0"/>
              <a:buChar char="o"/>
            </a:pPr>
            <a:endParaRPr lang="en-US" dirty="0"/>
          </a:p>
        </p:txBody>
      </p:sp>
    </p:spTree>
    <p:extLst>
      <p:ext uri="{BB962C8B-B14F-4D97-AF65-F5344CB8AC3E}">
        <p14:creationId xmlns:p14="http://schemas.microsoft.com/office/powerpoint/2010/main" val="437638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9C345C-D846-091A-9217-6345F9170FC7}"/>
              </a:ext>
            </a:extLst>
          </p:cNvPr>
          <p:cNvSpPr>
            <a:spLocks noGrp="1"/>
          </p:cNvSpPr>
          <p:nvPr>
            <p:ph idx="1"/>
          </p:nvPr>
        </p:nvSpPr>
        <p:spPr>
          <a:xfrm>
            <a:off x="744178" y="1557963"/>
            <a:ext cx="10691265" cy="3739896"/>
          </a:xfrm>
        </p:spPr>
        <p:txBody>
          <a:bodyPr vert="horz" lIns="91440" tIns="45720" rIns="91440" bIns="45720" rtlCol="0" anchor="t">
            <a:noAutofit/>
          </a:bodyPr>
          <a:lstStyle/>
          <a:p>
            <a:pPr marL="0" indent="0" algn="ctr">
              <a:buNone/>
            </a:pPr>
            <a:r>
              <a:rPr lang="en-US" sz="2800">
                <a:latin typeface="Times New Roman"/>
                <a:ea typeface="+mn-lt"/>
                <a:cs typeface="+mn-lt"/>
              </a:rPr>
              <a:t>Be advised: any student who does not recommit to Bell Creek Academy for the following school year will not be approved for dual enrollment courses for the following term. If a student is recommitted for the following school year, but then decides to go to a different high school during the summer and is enrolled in dual enrollment courses, the student will be withdrawn from those DE courses UNLESS admin is notified of the change in high school enrollment as soon as placement is confirmed or a seat is accepted at the new school. </a:t>
            </a:r>
            <a:endParaRPr lang="en-US" sz="2800">
              <a:latin typeface="Times New Roman"/>
            </a:endParaRPr>
          </a:p>
        </p:txBody>
      </p:sp>
    </p:spTree>
    <p:extLst>
      <p:ext uri="{BB962C8B-B14F-4D97-AF65-F5344CB8AC3E}">
        <p14:creationId xmlns:p14="http://schemas.microsoft.com/office/powerpoint/2010/main" val="2722085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605F0-759C-CA1B-4A44-D0ECE32C3361}"/>
              </a:ext>
            </a:extLst>
          </p:cNvPr>
          <p:cNvSpPr>
            <a:spLocks noGrp="1"/>
          </p:cNvSpPr>
          <p:nvPr>
            <p:ph type="title"/>
          </p:nvPr>
        </p:nvSpPr>
        <p:spPr/>
        <p:txBody>
          <a:bodyPr/>
          <a:lstStyle/>
          <a:p>
            <a:pPr algn="ctr"/>
            <a:r>
              <a:rPr lang="en-US">
                <a:latin typeface="Times New Roman"/>
                <a:cs typeface="Times New Roman"/>
              </a:rPr>
              <a:t>HCC Advisor Appointment</a:t>
            </a:r>
          </a:p>
        </p:txBody>
      </p:sp>
      <p:sp>
        <p:nvSpPr>
          <p:cNvPr id="3" name="Content Placeholder 2">
            <a:extLst>
              <a:ext uri="{FF2B5EF4-FFF2-40B4-BE49-F238E27FC236}">
                <a16:creationId xmlns:a16="http://schemas.microsoft.com/office/drawing/2014/main" id="{AB181E8F-8022-A0FD-D569-1B0C5A09A7C5}"/>
              </a:ext>
            </a:extLst>
          </p:cNvPr>
          <p:cNvSpPr>
            <a:spLocks noGrp="1"/>
          </p:cNvSpPr>
          <p:nvPr>
            <p:ph idx="1"/>
          </p:nvPr>
        </p:nvSpPr>
        <p:spPr/>
        <p:txBody>
          <a:bodyPr vert="horz" lIns="91440" tIns="45720" rIns="91440" bIns="45720" rtlCol="0" anchor="t">
            <a:normAutofit/>
          </a:bodyPr>
          <a:lstStyle/>
          <a:p>
            <a:r>
              <a:rPr lang="en-US">
                <a:ea typeface="+mn-lt"/>
                <a:cs typeface="+mn-lt"/>
              </a:rPr>
              <a:t>It is critical that students meet with their HCC Advisor. Scheduling a meeting with an advisor is super simple from the website: </a:t>
            </a:r>
            <a:r>
              <a:rPr lang="en-US" dirty="0">
                <a:ea typeface="+mn-lt"/>
                <a:cs typeface="+mn-lt"/>
                <a:hlinkClick r:id="rId2"/>
              </a:rPr>
              <a:t>Academic Advising | Hillsborough Community College</a:t>
            </a:r>
            <a:endParaRPr lang="en-US" dirty="0">
              <a:ea typeface="+mn-lt"/>
              <a:cs typeface="+mn-lt"/>
            </a:endParaRPr>
          </a:p>
          <a:p>
            <a:r>
              <a:rPr lang="en-US" dirty="0">
                <a:ea typeface="+mn-lt"/>
                <a:cs typeface="+mn-lt"/>
                <a:hlinkClick r:id="rId3"/>
              </a:rPr>
              <a:t>HCCFL : Select an appointment type</a:t>
            </a:r>
            <a:endParaRPr lang="en-US"/>
          </a:p>
          <a:p>
            <a:pPr lvl="1">
              <a:buFont typeface="Courier New" panose="020B0604020202020204" pitchFamily="34" charset="0"/>
              <a:buChar char="o"/>
            </a:pPr>
            <a:r>
              <a:rPr lang="en-US"/>
              <a:t>In-person (Photo IDs required for in-person meetings)</a:t>
            </a:r>
          </a:p>
          <a:p>
            <a:pPr lvl="1">
              <a:buFont typeface="Courier New" panose="020B0604020202020204" pitchFamily="34" charset="0"/>
              <a:buChar char="o"/>
            </a:pPr>
            <a:r>
              <a:rPr lang="en-US"/>
              <a:t>Phone</a:t>
            </a:r>
            <a:endParaRPr lang="en-US" dirty="0"/>
          </a:p>
          <a:p>
            <a:pPr lvl="1">
              <a:buFont typeface="Courier New" panose="020B0604020202020204" pitchFamily="34" charset="0"/>
              <a:buChar char="o"/>
            </a:pPr>
            <a:r>
              <a:rPr lang="en-US"/>
              <a:t>Virtual (through Microsoft TEAMs)</a:t>
            </a:r>
          </a:p>
          <a:p>
            <a:pPr lvl="1">
              <a:buFont typeface="Courier New" panose="020B0604020202020204" pitchFamily="34" charset="0"/>
              <a:buChar char="o"/>
            </a:pPr>
            <a:endParaRPr lang="en-US" dirty="0"/>
          </a:p>
          <a:p>
            <a:pPr marL="457200" lvl="1" indent="0">
              <a:buNone/>
            </a:pPr>
            <a:endParaRPr lang="en-US" dirty="0"/>
          </a:p>
        </p:txBody>
      </p:sp>
      <p:pic>
        <p:nvPicPr>
          <p:cNvPr id="4" name="Picture 3">
            <a:extLst>
              <a:ext uri="{FF2B5EF4-FFF2-40B4-BE49-F238E27FC236}">
                <a16:creationId xmlns:a16="http://schemas.microsoft.com/office/drawing/2014/main" id="{C9D94792-2A65-46B3-1E2D-CB3414562CC3}"/>
              </a:ext>
            </a:extLst>
          </p:cNvPr>
          <p:cNvPicPr>
            <a:picLocks noChangeAspect="1"/>
          </p:cNvPicPr>
          <p:nvPr/>
        </p:nvPicPr>
        <p:blipFill>
          <a:blip r:embed="rId4"/>
          <a:stretch>
            <a:fillRect/>
          </a:stretch>
        </p:blipFill>
        <p:spPr>
          <a:xfrm>
            <a:off x="2921000" y="4698982"/>
            <a:ext cx="6248400" cy="1905037"/>
          </a:xfrm>
          <a:prstGeom prst="rect">
            <a:avLst/>
          </a:prstGeom>
        </p:spPr>
      </p:pic>
    </p:spTree>
    <p:extLst>
      <p:ext uri="{BB962C8B-B14F-4D97-AF65-F5344CB8AC3E}">
        <p14:creationId xmlns:p14="http://schemas.microsoft.com/office/powerpoint/2010/main" val="4273751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1866-5998-5F19-593B-1E69151A95E3}"/>
              </a:ext>
            </a:extLst>
          </p:cNvPr>
          <p:cNvSpPr>
            <a:spLocks noGrp="1"/>
          </p:cNvSpPr>
          <p:nvPr>
            <p:ph type="title"/>
          </p:nvPr>
        </p:nvSpPr>
        <p:spPr/>
        <p:txBody>
          <a:bodyPr/>
          <a:lstStyle/>
          <a:p>
            <a:pPr algn="ctr"/>
            <a:r>
              <a:rPr lang="en-US">
                <a:latin typeface="Times New Roman"/>
                <a:cs typeface="Times New Roman"/>
              </a:rPr>
              <a:t>Further Questions- HCC Contact</a:t>
            </a:r>
            <a:endParaRPr lang="en-US"/>
          </a:p>
        </p:txBody>
      </p:sp>
      <p:pic>
        <p:nvPicPr>
          <p:cNvPr id="4" name="Content Placeholder 3">
            <a:extLst>
              <a:ext uri="{FF2B5EF4-FFF2-40B4-BE49-F238E27FC236}">
                <a16:creationId xmlns:a16="http://schemas.microsoft.com/office/drawing/2014/main" id="{269A8182-33DA-A1D4-5FE6-0295BC2D8CF5}"/>
              </a:ext>
            </a:extLst>
          </p:cNvPr>
          <p:cNvPicPr>
            <a:picLocks noGrp="1" noChangeAspect="1"/>
          </p:cNvPicPr>
          <p:nvPr>
            <p:ph idx="1"/>
          </p:nvPr>
        </p:nvPicPr>
        <p:blipFill>
          <a:blip r:embed="rId2"/>
          <a:stretch>
            <a:fillRect/>
          </a:stretch>
        </p:blipFill>
        <p:spPr>
          <a:xfrm>
            <a:off x="700635" y="2534980"/>
            <a:ext cx="10691265" cy="2330148"/>
          </a:xfrm>
        </p:spPr>
      </p:pic>
    </p:spTree>
    <p:extLst>
      <p:ext uri="{BB962C8B-B14F-4D97-AF65-F5344CB8AC3E}">
        <p14:creationId xmlns:p14="http://schemas.microsoft.com/office/powerpoint/2010/main" val="1355837445"/>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1237</Words>
  <Application>Microsoft Office PowerPoint</Application>
  <PresentationFormat>Widescreen</PresentationFormat>
  <Paragraphs>92</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Calisto MT</vt:lpstr>
      <vt:lpstr>Courier New</vt:lpstr>
      <vt:lpstr>Times New Roman</vt:lpstr>
      <vt:lpstr>Univers Condensed</vt:lpstr>
      <vt:lpstr>ChronicleVTI</vt:lpstr>
      <vt:lpstr>Dual Enrollment Process Information Session</vt:lpstr>
      <vt:lpstr>What is Dual Enrollment?</vt:lpstr>
      <vt:lpstr>Who can take classes?</vt:lpstr>
      <vt:lpstr>PowerPoint Presentation</vt:lpstr>
      <vt:lpstr>Dual Enrollment Eligibility Requirements</vt:lpstr>
      <vt:lpstr>PowerPoint Presentation</vt:lpstr>
      <vt:lpstr>Dual Enrollment Class  Types</vt:lpstr>
      <vt:lpstr>Pathways</vt:lpstr>
      <vt:lpstr>Positives</vt:lpstr>
      <vt:lpstr>Negatives</vt:lpstr>
      <vt:lpstr>PowerPoint Presentation</vt:lpstr>
      <vt:lpstr>ACADEMIC IMPACT</vt:lpstr>
      <vt:lpstr>PowerPoint Presentation</vt:lpstr>
      <vt:lpstr>PowerPoint Presentation</vt:lpstr>
      <vt:lpstr>Process Checklist</vt:lpstr>
      <vt:lpstr>Process Checklist</vt:lpstr>
      <vt:lpstr>UpComing Deadlines- Summer</vt:lpstr>
      <vt:lpstr>PowerPoint Presentation</vt:lpstr>
      <vt:lpstr>Registration FAQs</vt:lpstr>
      <vt:lpstr>Textbooks</vt:lpstr>
      <vt:lpstr>Important To Note</vt:lpstr>
      <vt:lpstr>PowerPoint Presentation</vt:lpstr>
      <vt:lpstr>HCC Advisor Appointment</vt:lpstr>
      <vt:lpstr>Further Questions- HCC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Michelle LeVous</dc:creator>
  <cp:lastModifiedBy>Michelle LeVous</cp:lastModifiedBy>
  <cp:revision>345</cp:revision>
  <dcterms:created xsi:type="dcterms:W3CDTF">2025-02-19T15:36:16Z</dcterms:created>
  <dcterms:modified xsi:type="dcterms:W3CDTF">2025-02-20T18:55:17Z</dcterms:modified>
</cp:coreProperties>
</file>