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4" r:id="rId2"/>
    <p:sldId id="256" r:id="rId3"/>
    <p:sldId id="257" r:id="rId4"/>
    <p:sldId id="258" r:id="rId5"/>
    <p:sldId id="285" r:id="rId6"/>
    <p:sldId id="286" r:id="rId7"/>
    <p:sldId id="259" r:id="rId8"/>
    <p:sldId id="288" r:id="rId9"/>
    <p:sldId id="289" r:id="rId10"/>
    <p:sldId id="287" r:id="rId11"/>
    <p:sldId id="290" r:id="rId12"/>
    <p:sldId id="260" r:id="rId13"/>
    <p:sldId id="261" r:id="rId14"/>
    <p:sldId id="262" r:id="rId15"/>
    <p:sldId id="263" r:id="rId16"/>
    <p:sldId id="264" r:id="rId17"/>
    <p:sldId id="265" r:id="rId18"/>
    <p:sldId id="266" r:id="rId19"/>
    <p:sldId id="267" r:id="rId20"/>
    <p:sldId id="269" r:id="rId21"/>
    <p:sldId id="270" r:id="rId22"/>
    <p:sldId id="272" r:id="rId23"/>
    <p:sldId id="271" r:id="rId24"/>
    <p:sldId id="291" r:id="rId25"/>
    <p:sldId id="292" r:id="rId26"/>
    <p:sldId id="273" r:id="rId27"/>
    <p:sldId id="274" r:id="rId28"/>
    <p:sldId id="277" r:id="rId29"/>
    <p:sldId id="276" r:id="rId30"/>
    <p:sldId id="278" r:id="rId31"/>
    <p:sldId id="279" r:id="rId32"/>
    <p:sldId id="280" r:id="rId33"/>
    <p:sldId id="294" r:id="rId34"/>
    <p:sldId id="293" r:id="rId35"/>
    <p:sldId id="283" r:id="rId36"/>
  </p:sldIdLst>
  <p:sldSz cx="18288000" cy="10287000"/>
  <p:notesSz cx="6858000" cy="9144000"/>
  <p:embeddedFontLst>
    <p:embeddedFont>
      <p:font typeface="Belleza" panose="020B0604020202020204" charset="0"/>
      <p:regular r:id="rId37"/>
    </p:embeddedFont>
    <p:embeddedFont>
      <p:font typeface="Brittany" panose="020B0604020202020204" charset="0"/>
      <p:regular r:id="rId38"/>
    </p:embeddedFont>
    <p:embeddedFont>
      <p:font typeface="Canva Sans Bold" panose="020B0604020202020204" charset="0"/>
      <p:regular r:id="rId39"/>
    </p:embeddedFont>
    <p:embeddedFont>
      <p:font typeface="Gagalin" panose="020B0604020202020204" charset="0"/>
      <p:regular r:id="rId40"/>
    </p:embeddedFont>
    <p:embeddedFont>
      <p:font typeface="Montserrat" panose="00000500000000000000" pitchFamily="2" charset="0"/>
      <p:regular r:id="rId41"/>
      <p:bold r:id="rId42"/>
      <p:italic r:id="rId43"/>
      <p:boldItalic r:id="rId44"/>
    </p:embeddedFont>
    <p:embeddedFont>
      <p:font typeface="Montserrat Bold" panose="00000800000000000000" charset="0"/>
      <p:regular r:id="rId45"/>
      <p:bold r:id="rId46"/>
    </p:embeddedFont>
    <p:embeddedFont>
      <p:font typeface="Montserrat Medium" panose="00000600000000000000" pitchFamily="2" charset="0"/>
      <p:regular r:id="rId47"/>
      <p:italic r:id="rId48"/>
    </p:embeddedFont>
    <p:embeddedFont>
      <p:font typeface="Montserrat Semi-Bold" panose="020B0604020202020204"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2A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74CEA9-535F-4833-8825-B68A4BBF02F9}" v="4" dt="2025-02-03T20:24:30.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8" d="100"/>
          <a:sy n="48" d="100"/>
        </p:scale>
        <p:origin x="66" y="7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DD, LISA" userId="cd0011c4-5de5-47d3-8ddd-44fd23a7ec3f" providerId="ADAL" clId="{30230F5F-5928-4EA5-831A-AEDB054CCE44}"/>
    <pc:docChg chg="undo custSel modSld">
      <pc:chgData name="CUDD, LISA" userId="cd0011c4-5de5-47d3-8ddd-44fd23a7ec3f" providerId="ADAL" clId="{30230F5F-5928-4EA5-831A-AEDB054CCE44}" dt="2025-01-15T20:18:24.870" v="36" actId="1076"/>
      <pc:docMkLst>
        <pc:docMk/>
      </pc:docMkLst>
      <pc:sldChg chg="addSp delSp modSp mod">
        <pc:chgData name="CUDD, LISA" userId="cd0011c4-5de5-47d3-8ddd-44fd23a7ec3f" providerId="ADAL" clId="{30230F5F-5928-4EA5-831A-AEDB054CCE44}" dt="2025-01-15T20:18:24.870" v="36" actId="1076"/>
        <pc:sldMkLst>
          <pc:docMk/>
          <pc:sldMk cId="3170589568" sldId="293"/>
        </pc:sldMkLst>
        <pc:spChg chg="mod">
          <ac:chgData name="CUDD, LISA" userId="cd0011c4-5de5-47d3-8ddd-44fd23a7ec3f" providerId="ADAL" clId="{30230F5F-5928-4EA5-831A-AEDB054CCE44}" dt="2025-01-15T20:18:24.870" v="36" actId="1076"/>
          <ac:spMkLst>
            <pc:docMk/>
            <pc:sldMk cId="3170589568" sldId="293"/>
            <ac:spMk id="6" creationId="{49B5DEF8-532E-70BC-790A-BA7A6414F06B}"/>
          </ac:spMkLst>
        </pc:spChg>
        <pc:spChg chg="mod">
          <ac:chgData name="CUDD, LISA" userId="cd0011c4-5de5-47d3-8ddd-44fd23a7ec3f" providerId="ADAL" clId="{30230F5F-5928-4EA5-831A-AEDB054CCE44}" dt="2025-01-15T20:17:36.035" v="27" actId="20577"/>
          <ac:spMkLst>
            <pc:docMk/>
            <pc:sldMk cId="3170589568" sldId="293"/>
            <ac:spMk id="9" creationId="{ED4584FC-321E-10EA-ACFB-E0D0F75CFF04}"/>
          </ac:spMkLst>
        </pc:spChg>
        <pc:grpChg chg="mod">
          <ac:chgData name="CUDD, LISA" userId="cd0011c4-5de5-47d3-8ddd-44fd23a7ec3f" providerId="ADAL" clId="{30230F5F-5928-4EA5-831A-AEDB054CCE44}" dt="2025-01-15T20:18:20.161" v="35" actId="1076"/>
          <ac:grpSpMkLst>
            <pc:docMk/>
            <pc:sldMk cId="3170589568" sldId="293"/>
            <ac:grpSpMk id="3" creationId="{C8608499-54C0-67B7-0A08-1204AD4C471D}"/>
          </ac:grpSpMkLst>
        </pc:grpChg>
        <pc:picChg chg="mod">
          <ac:chgData name="CUDD, LISA" userId="cd0011c4-5de5-47d3-8ddd-44fd23a7ec3f" providerId="ADAL" clId="{30230F5F-5928-4EA5-831A-AEDB054CCE44}" dt="2025-01-15T20:17:45.188" v="29" actId="1076"/>
          <ac:picMkLst>
            <pc:docMk/>
            <pc:sldMk cId="3170589568" sldId="293"/>
            <ac:picMk id="12" creationId="{BD0CF21F-8C1F-7112-66DA-4BD3B99FFFD4}"/>
          </ac:picMkLst>
        </pc:picChg>
        <pc:picChg chg="mod">
          <ac:chgData name="CUDD, LISA" userId="cd0011c4-5de5-47d3-8ddd-44fd23a7ec3f" providerId="ADAL" clId="{30230F5F-5928-4EA5-831A-AEDB054CCE44}" dt="2025-01-15T20:17:47.769" v="30" actId="1076"/>
          <ac:picMkLst>
            <pc:docMk/>
            <pc:sldMk cId="3170589568" sldId="293"/>
            <ac:picMk id="14" creationId="{377D3DC3-3C2E-5BF0-42B2-97C4EE359494}"/>
          </ac:picMkLst>
        </pc:picChg>
      </pc:sldChg>
    </pc:docChg>
  </pc:docChgLst>
  <pc:docChgLst>
    <pc:chgData name="CUDD, LISA" userId="cd0011c4-5de5-47d3-8ddd-44fd23a7ec3f" providerId="ADAL" clId="{2574CEA9-535F-4833-8825-B68A4BBF02F9}"/>
    <pc:docChg chg="addSld delSld modSld">
      <pc:chgData name="CUDD, LISA" userId="cd0011c4-5de5-47d3-8ddd-44fd23a7ec3f" providerId="ADAL" clId="{2574CEA9-535F-4833-8825-B68A4BBF02F9}" dt="2025-02-03T20:25:09.257" v="103" actId="2696"/>
      <pc:docMkLst>
        <pc:docMk/>
      </pc:docMkLst>
      <pc:sldChg chg="modSp mod">
        <pc:chgData name="CUDD, LISA" userId="cd0011c4-5de5-47d3-8ddd-44fd23a7ec3f" providerId="ADAL" clId="{2574CEA9-535F-4833-8825-B68A4BBF02F9}" dt="2025-02-03T19:26:57.161" v="97" actId="13926"/>
        <pc:sldMkLst>
          <pc:docMk/>
          <pc:sldMk cId="0" sldId="273"/>
        </pc:sldMkLst>
        <pc:spChg chg="mod">
          <ac:chgData name="CUDD, LISA" userId="cd0011c4-5de5-47d3-8ddd-44fd23a7ec3f" providerId="ADAL" clId="{2574CEA9-535F-4833-8825-B68A4BBF02F9}" dt="2025-02-03T19:26:57.161" v="97" actId="13926"/>
          <ac:spMkLst>
            <pc:docMk/>
            <pc:sldMk cId="0" sldId="273"/>
            <ac:spMk id="15" creationId="{00000000-0000-0000-0000-000000000000}"/>
          </ac:spMkLst>
        </pc:spChg>
      </pc:sldChg>
      <pc:sldChg chg="modSp mod">
        <pc:chgData name="CUDD, LISA" userId="cd0011c4-5de5-47d3-8ddd-44fd23a7ec3f" providerId="ADAL" clId="{2574CEA9-535F-4833-8825-B68A4BBF02F9}" dt="2025-01-31T13:41:31.413" v="83" actId="20577"/>
        <pc:sldMkLst>
          <pc:docMk/>
          <pc:sldMk cId="0" sldId="278"/>
        </pc:sldMkLst>
        <pc:spChg chg="mod">
          <ac:chgData name="CUDD, LISA" userId="cd0011c4-5de5-47d3-8ddd-44fd23a7ec3f" providerId="ADAL" clId="{2574CEA9-535F-4833-8825-B68A4BBF02F9}" dt="2025-01-31T13:41:31.413" v="83" actId="20577"/>
          <ac:spMkLst>
            <pc:docMk/>
            <pc:sldMk cId="0" sldId="278"/>
            <ac:spMk id="8" creationId="{00000000-0000-0000-0000-000000000000}"/>
          </ac:spMkLst>
        </pc:spChg>
        <pc:grpChg chg="mod">
          <ac:chgData name="CUDD, LISA" userId="cd0011c4-5de5-47d3-8ddd-44fd23a7ec3f" providerId="ADAL" clId="{2574CEA9-535F-4833-8825-B68A4BBF02F9}" dt="2025-01-31T13:39:56.472" v="12" actId="1076"/>
          <ac:grpSpMkLst>
            <pc:docMk/>
            <pc:sldMk cId="0" sldId="278"/>
            <ac:grpSpMk id="3" creationId="{00000000-0000-0000-0000-000000000000}"/>
          </ac:grpSpMkLst>
        </pc:grpChg>
      </pc:sldChg>
      <pc:sldChg chg="addSp modSp del">
        <pc:chgData name="CUDD, LISA" userId="cd0011c4-5de5-47d3-8ddd-44fd23a7ec3f" providerId="ADAL" clId="{2574CEA9-535F-4833-8825-B68A4BBF02F9}" dt="2025-02-03T20:23:58.498" v="100" actId="2696"/>
        <pc:sldMkLst>
          <pc:docMk/>
          <pc:sldMk cId="0" sldId="281"/>
        </pc:sldMkLst>
        <pc:spChg chg="mod">
          <ac:chgData name="CUDD, LISA" userId="cd0011c4-5de5-47d3-8ddd-44fd23a7ec3f" providerId="ADAL" clId="{2574CEA9-535F-4833-8825-B68A4BBF02F9}" dt="2025-02-03T20:23:13.747" v="98"/>
          <ac:spMkLst>
            <pc:docMk/>
            <pc:sldMk cId="0" sldId="281"/>
            <ac:spMk id="9" creationId="{9AF20EF4-8437-1674-9035-B1D711C8324D}"/>
          </ac:spMkLst>
        </pc:spChg>
        <pc:grpChg chg="add mod">
          <ac:chgData name="CUDD, LISA" userId="cd0011c4-5de5-47d3-8ddd-44fd23a7ec3f" providerId="ADAL" clId="{2574CEA9-535F-4833-8825-B68A4BBF02F9}" dt="2025-02-03T20:23:13.747" v="98"/>
          <ac:grpSpMkLst>
            <pc:docMk/>
            <pc:sldMk cId="0" sldId="281"/>
            <ac:grpSpMk id="8" creationId="{995D70ED-940B-F011-0804-8E9176B3D6DB}"/>
          </ac:grpSpMkLst>
        </pc:grpChg>
      </pc:sldChg>
      <pc:sldChg chg="del">
        <pc:chgData name="CUDD, LISA" userId="cd0011c4-5de5-47d3-8ddd-44fd23a7ec3f" providerId="ADAL" clId="{2574CEA9-535F-4833-8825-B68A4BBF02F9}" dt="2025-02-03T20:24:36.156" v="102" actId="2696"/>
        <pc:sldMkLst>
          <pc:docMk/>
          <pc:sldMk cId="0" sldId="282"/>
        </pc:sldMkLst>
      </pc:sldChg>
      <pc:sldChg chg="add">
        <pc:chgData name="CUDD, LISA" userId="cd0011c4-5de5-47d3-8ddd-44fd23a7ec3f" providerId="ADAL" clId="{2574CEA9-535F-4833-8825-B68A4BBF02F9}" dt="2025-02-03T20:23:49.955" v="99"/>
        <pc:sldMkLst>
          <pc:docMk/>
          <pc:sldMk cId="0" sldId="294"/>
        </pc:sldMkLst>
      </pc:sldChg>
      <pc:sldChg chg="add del">
        <pc:chgData name="CUDD, LISA" userId="cd0011c4-5de5-47d3-8ddd-44fd23a7ec3f" providerId="ADAL" clId="{2574CEA9-535F-4833-8825-B68A4BBF02F9}" dt="2025-02-03T20:25:09.257" v="103" actId="2696"/>
        <pc:sldMkLst>
          <pc:docMk/>
          <pc:sldMk cId="0" sldId="29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cmaartens@alvincollege.edu" TargetMode="External"/><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mailto:cmaartens@alvincollege.edu" TargetMode="External"/><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A88B-DA61-F8E1-44C9-C7AC9833C2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B298DD8-0E0D-C715-4960-BB1C8CEED8F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BC4E695B-864F-6FD3-30F9-478A07D34344}"/>
              </a:ext>
            </a:extLst>
          </p:cNvPr>
          <p:cNvGrpSpPr/>
          <p:nvPr/>
        </p:nvGrpSpPr>
        <p:grpSpPr>
          <a:xfrm>
            <a:off x="2699134" y="1578603"/>
            <a:ext cx="13105544" cy="7129794"/>
            <a:chOff x="0" y="0"/>
            <a:chExt cx="3612754" cy="1965443"/>
          </a:xfrm>
        </p:grpSpPr>
        <p:sp>
          <p:nvSpPr>
            <p:cNvPr id="4" name="Freeform 4">
              <a:extLst>
                <a:ext uri="{FF2B5EF4-FFF2-40B4-BE49-F238E27FC236}">
                  <a16:creationId xmlns:a16="http://schemas.microsoft.com/office/drawing/2014/main" id="{CB4E5454-6872-3EF5-727E-C8258D0AF428}"/>
                </a:ext>
              </a:extLst>
            </p:cNvPr>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dirty="0"/>
            </a:p>
          </p:txBody>
        </p:sp>
      </p:grpSp>
      <p:sp>
        <p:nvSpPr>
          <p:cNvPr id="6" name="TextBox 6">
            <a:extLst>
              <a:ext uri="{FF2B5EF4-FFF2-40B4-BE49-F238E27FC236}">
                <a16:creationId xmlns:a16="http://schemas.microsoft.com/office/drawing/2014/main" id="{BEB3D498-7480-BD96-1F20-6AEF19AE7ED9}"/>
              </a:ext>
            </a:extLst>
          </p:cNvPr>
          <p:cNvSpPr txBox="1"/>
          <p:nvPr/>
        </p:nvSpPr>
        <p:spPr>
          <a:xfrm>
            <a:off x="2483322" y="7517667"/>
            <a:ext cx="12450495" cy="1526059"/>
          </a:xfrm>
          <a:prstGeom prst="rect">
            <a:avLst/>
          </a:prstGeom>
        </p:spPr>
        <p:txBody>
          <a:bodyPr wrap="square" lIns="0" tIns="0" rIns="0" bIns="0" rtlCol="0" anchor="t">
            <a:spAutoFit/>
          </a:bodyPr>
          <a:lstStyle/>
          <a:p>
            <a:pPr marL="0" indent="0" algn="ctr">
              <a:buNone/>
            </a:pPr>
            <a:r>
              <a:rPr lang="en-US" sz="4000" dirty="0">
                <a:solidFill>
                  <a:schemeClr val="tx1"/>
                </a:solidFill>
              </a:rPr>
              <a:t>Once An Oiler ALWAYS an Oiler</a:t>
            </a:r>
          </a:p>
          <a:p>
            <a:pPr marL="0" indent="0" algn="ctr">
              <a:buNone/>
            </a:pPr>
            <a:r>
              <a:rPr lang="en-US" sz="4000" dirty="0">
                <a:solidFill>
                  <a:schemeClr val="tx1"/>
                </a:solidFill>
              </a:rPr>
              <a:t>#</a:t>
            </a:r>
            <a:r>
              <a:rPr lang="en-US" sz="4000" dirty="0">
                <a:solidFill>
                  <a:srgbClr val="C00000"/>
                </a:solidFill>
              </a:rPr>
              <a:t>P</a:t>
            </a:r>
            <a:r>
              <a:rPr lang="en-US" sz="4000" dirty="0"/>
              <a:t>ride </a:t>
            </a:r>
            <a:r>
              <a:rPr lang="en-US" sz="4000" dirty="0">
                <a:solidFill>
                  <a:srgbClr val="C00000"/>
                </a:solidFill>
              </a:rPr>
              <a:t>H</a:t>
            </a:r>
            <a:r>
              <a:rPr lang="en-US" sz="4000" dirty="0"/>
              <a:t>onor </a:t>
            </a:r>
            <a:r>
              <a:rPr lang="en-US" sz="4000" dirty="0">
                <a:solidFill>
                  <a:srgbClr val="C00000"/>
                </a:solidFill>
              </a:rPr>
              <a:t>S</a:t>
            </a:r>
            <a:r>
              <a:rPr lang="en-US" sz="4000" dirty="0"/>
              <a:t>uccess</a:t>
            </a:r>
          </a:p>
          <a:p>
            <a:pPr algn="ctr">
              <a:lnSpc>
                <a:spcPts val="2317"/>
              </a:lnSpc>
            </a:pPr>
            <a:endParaRPr lang="en-US" sz="2106" b="1" spc="421" dirty="0">
              <a:solidFill>
                <a:srgbClr val="ECEFEB"/>
              </a:solidFill>
              <a:latin typeface="Montserrat Medium"/>
              <a:ea typeface="Montserrat Medium"/>
              <a:cs typeface="Montserrat Medium"/>
              <a:sym typeface="Montserrat Medium"/>
            </a:endParaRPr>
          </a:p>
        </p:txBody>
      </p:sp>
      <p:sp>
        <p:nvSpPr>
          <p:cNvPr id="7" name="TextBox 7">
            <a:extLst>
              <a:ext uri="{FF2B5EF4-FFF2-40B4-BE49-F238E27FC236}">
                <a16:creationId xmlns:a16="http://schemas.microsoft.com/office/drawing/2014/main" id="{7E8CACC2-C7DD-CD21-7F4A-3B586505F4D1}"/>
              </a:ext>
            </a:extLst>
          </p:cNvPr>
          <p:cNvSpPr txBox="1"/>
          <p:nvPr/>
        </p:nvSpPr>
        <p:spPr>
          <a:xfrm>
            <a:off x="3052678" y="2121528"/>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Welcome to Oiler Nation</a:t>
            </a:r>
          </a:p>
        </p:txBody>
      </p:sp>
      <p:pic>
        <p:nvPicPr>
          <p:cNvPr id="8" name="Picture 7">
            <a:extLst>
              <a:ext uri="{FF2B5EF4-FFF2-40B4-BE49-F238E27FC236}">
                <a16:creationId xmlns:a16="http://schemas.microsoft.com/office/drawing/2014/main" id="{C8EFC4FD-2C95-5E4F-F558-505C4D14EBAD}"/>
              </a:ext>
            </a:extLst>
          </p:cNvPr>
          <p:cNvPicPr>
            <a:picLocks noChangeAspect="1"/>
          </p:cNvPicPr>
          <p:nvPr/>
        </p:nvPicPr>
        <p:blipFill>
          <a:blip r:embed="rId3"/>
          <a:stretch>
            <a:fillRect/>
          </a:stretch>
        </p:blipFill>
        <p:spPr>
          <a:xfrm>
            <a:off x="5279209" y="3319239"/>
            <a:ext cx="7609058" cy="4093573"/>
          </a:xfrm>
          <a:prstGeom prst="rect">
            <a:avLst/>
          </a:prstGeom>
        </p:spPr>
      </p:pic>
    </p:spTree>
    <p:extLst>
      <p:ext uri="{BB962C8B-B14F-4D97-AF65-F5344CB8AC3E}">
        <p14:creationId xmlns:p14="http://schemas.microsoft.com/office/powerpoint/2010/main" val="3467846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77775"/>
        </a:solidFill>
        <a:effectLst/>
      </p:bgPr>
    </p:bg>
    <p:spTree>
      <p:nvGrpSpPr>
        <p:cNvPr id="1" name=""/>
        <p:cNvGrpSpPr/>
        <p:nvPr/>
      </p:nvGrpSpPr>
      <p:grpSpPr>
        <a:xfrm>
          <a:off x="0" y="0"/>
          <a:ext cx="0" cy="0"/>
          <a:chOff x="0" y="0"/>
          <a:chExt cx="0" cy="0"/>
        </a:xfrm>
      </p:grpSpPr>
      <p:grpSp>
        <p:nvGrpSpPr>
          <p:cNvPr id="2" name="Group 2"/>
          <p:cNvGrpSpPr/>
          <p:nvPr/>
        </p:nvGrpSpPr>
        <p:grpSpPr>
          <a:xfrm>
            <a:off x="-3658875" y="-1693070"/>
            <a:ext cx="9375150" cy="11127223"/>
            <a:chOff x="0" y="0"/>
            <a:chExt cx="3143689" cy="3731197"/>
          </a:xfrm>
        </p:grpSpPr>
        <p:sp>
          <p:nvSpPr>
            <p:cNvPr id="3" name="Freeform 3"/>
            <p:cNvSpPr/>
            <p:nvPr/>
          </p:nvSpPr>
          <p:spPr>
            <a:xfrm>
              <a:off x="0" y="0"/>
              <a:ext cx="3143689" cy="3731197"/>
            </a:xfrm>
            <a:custGeom>
              <a:avLst/>
              <a:gdLst/>
              <a:ahLst/>
              <a:cxnLst/>
              <a:rect l="l" t="t" r="r" b="b"/>
              <a:pathLst>
                <a:path w="3143689" h="3731197">
                  <a:moveTo>
                    <a:pt x="0" y="0"/>
                  </a:moveTo>
                  <a:lnTo>
                    <a:pt x="3143689" y="0"/>
                  </a:lnTo>
                  <a:lnTo>
                    <a:pt x="3143689" y="3731197"/>
                  </a:lnTo>
                  <a:lnTo>
                    <a:pt x="0" y="3731197"/>
                  </a:lnTo>
                  <a:close/>
                </a:path>
              </a:pathLst>
            </a:custGeom>
            <a:solidFill>
              <a:srgbClr val="E8E3DA"/>
            </a:solidFill>
          </p:spPr>
          <p:txBody>
            <a:bodyPr/>
            <a:lstStyle/>
            <a:p>
              <a:endParaRPr lang="en-US"/>
            </a:p>
          </p:txBody>
        </p:sp>
      </p:grpSp>
      <p:grpSp>
        <p:nvGrpSpPr>
          <p:cNvPr id="4" name="Group 4"/>
          <p:cNvGrpSpPr/>
          <p:nvPr/>
        </p:nvGrpSpPr>
        <p:grpSpPr>
          <a:xfrm>
            <a:off x="-552450" y="-295420"/>
            <a:ext cx="5935756" cy="9430982"/>
            <a:chOff x="0" y="0"/>
            <a:chExt cx="7914341" cy="12574642"/>
          </a:xfrm>
        </p:grpSpPr>
        <p:pic>
          <p:nvPicPr>
            <p:cNvPr id="5" name="Picture 5"/>
            <p:cNvPicPr>
              <a:picLocks noChangeAspect="1"/>
            </p:cNvPicPr>
            <p:nvPr/>
          </p:nvPicPr>
          <p:blipFill>
            <a:blip r:embed="rId2"/>
            <a:srcRect l="34357" r="34357"/>
            <a:stretch>
              <a:fillRect/>
            </a:stretch>
          </p:blipFill>
          <p:spPr>
            <a:xfrm>
              <a:off x="0" y="0"/>
              <a:ext cx="7914341" cy="12574642"/>
            </a:xfrm>
            <a:prstGeom prst="rect">
              <a:avLst/>
            </a:prstGeom>
          </p:spPr>
        </p:pic>
      </p:grpSp>
      <p:grpSp>
        <p:nvGrpSpPr>
          <p:cNvPr id="6" name="Group 6"/>
          <p:cNvGrpSpPr/>
          <p:nvPr/>
        </p:nvGrpSpPr>
        <p:grpSpPr>
          <a:xfrm>
            <a:off x="8001569" y="8459705"/>
            <a:ext cx="12814273" cy="265142"/>
            <a:chOff x="0" y="0"/>
            <a:chExt cx="27620526" cy="571500"/>
          </a:xfrm>
        </p:grpSpPr>
        <p:sp>
          <p:nvSpPr>
            <p:cNvPr id="7" name="Freeform 7"/>
            <p:cNvSpPr/>
            <p:nvPr/>
          </p:nvSpPr>
          <p:spPr>
            <a:xfrm>
              <a:off x="0" y="255270"/>
              <a:ext cx="27620525" cy="69850"/>
            </a:xfrm>
            <a:custGeom>
              <a:avLst/>
              <a:gdLst/>
              <a:ahLst/>
              <a:cxnLst/>
              <a:rect l="l" t="t" r="r" b="b"/>
              <a:pathLst>
                <a:path w="27620525" h="69850">
                  <a:moveTo>
                    <a:pt x="27329696" y="0"/>
                  </a:moveTo>
                  <a:lnTo>
                    <a:pt x="0" y="0"/>
                  </a:lnTo>
                  <a:lnTo>
                    <a:pt x="0" y="69850"/>
                  </a:lnTo>
                  <a:lnTo>
                    <a:pt x="27620525" y="69850"/>
                  </a:lnTo>
                  <a:lnTo>
                    <a:pt x="27620525" y="0"/>
                  </a:lnTo>
                  <a:close/>
                </a:path>
              </a:pathLst>
            </a:custGeom>
            <a:solidFill>
              <a:srgbClr val="E9E8E9"/>
            </a:solidFill>
          </p:spPr>
          <p:txBody>
            <a:bodyPr/>
            <a:lstStyle/>
            <a:p>
              <a:endParaRPr lang="en-US"/>
            </a:p>
          </p:txBody>
        </p:sp>
      </p:grpSp>
      <p:sp>
        <p:nvSpPr>
          <p:cNvPr id="8" name="TextBox 8"/>
          <p:cNvSpPr txBox="1"/>
          <p:nvPr/>
        </p:nvSpPr>
        <p:spPr>
          <a:xfrm>
            <a:off x="7203579" y="3188199"/>
            <a:ext cx="9631131" cy="1038220"/>
          </a:xfrm>
          <a:prstGeom prst="rect">
            <a:avLst/>
          </a:prstGeom>
        </p:spPr>
        <p:txBody>
          <a:bodyPr lIns="0" tIns="0" rIns="0" bIns="0" rtlCol="0" anchor="t">
            <a:spAutoFit/>
          </a:bodyPr>
          <a:lstStyle/>
          <a:p>
            <a:pPr algn="l">
              <a:lnSpc>
                <a:spcPts val="7200"/>
              </a:lnSpc>
            </a:pPr>
            <a:r>
              <a:rPr lang="en-US" sz="9000">
                <a:solidFill>
                  <a:srgbClr val="E8E3DA"/>
                </a:solidFill>
                <a:latin typeface="Brittany"/>
                <a:ea typeface="Brittany"/>
                <a:cs typeface="Brittany"/>
                <a:sym typeface="Brittany"/>
              </a:rPr>
              <a:t>Pearland High School</a:t>
            </a:r>
          </a:p>
        </p:txBody>
      </p:sp>
      <p:sp>
        <p:nvSpPr>
          <p:cNvPr id="9" name="TextBox 9"/>
          <p:cNvSpPr txBox="1"/>
          <p:nvPr/>
        </p:nvSpPr>
        <p:spPr>
          <a:xfrm>
            <a:off x="7376629" y="4857043"/>
            <a:ext cx="9617812" cy="906289"/>
          </a:xfrm>
          <a:prstGeom prst="rect">
            <a:avLst/>
          </a:prstGeom>
        </p:spPr>
        <p:txBody>
          <a:bodyPr lIns="0" tIns="0" rIns="0" bIns="0" rtlCol="0" anchor="t">
            <a:spAutoFit/>
          </a:bodyPr>
          <a:lstStyle/>
          <a:p>
            <a:pPr algn="ctr">
              <a:lnSpc>
                <a:spcPts val="6321"/>
              </a:lnSpc>
            </a:pPr>
            <a:r>
              <a:rPr lang="en-US" sz="7901">
                <a:solidFill>
                  <a:srgbClr val="FFFFFF"/>
                </a:solidFill>
                <a:latin typeface="Gagalin"/>
                <a:ea typeface="Gagalin"/>
                <a:cs typeface="Gagalin"/>
                <a:sym typeface="Gagalin"/>
              </a:rPr>
              <a:t>Course Selection </a:t>
            </a:r>
          </a:p>
        </p:txBody>
      </p:sp>
      <p:sp>
        <p:nvSpPr>
          <p:cNvPr id="10" name="TextBox 10"/>
          <p:cNvSpPr txBox="1"/>
          <p:nvPr/>
        </p:nvSpPr>
        <p:spPr>
          <a:xfrm>
            <a:off x="9648216" y="5850235"/>
            <a:ext cx="4741857" cy="876273"/>
          </a:xfrm>
          <a:prstGeom prst="rect">
            <a:avLst/>
          </a:prstGeom>
        </p:spPr>
        <p:txBody>
          <a:bodyPr lIns="0" tIns="0" rIns="0" bIns="0" rtlCol="0" anchor="t">
            <a:spAutoFit/>
          </a:bodyPr>
          <a:lstStyle/>
          <a:p>
            <a:pPr algn="l">
              <a:lnSpc>
                <a:spcPts val="6600"/>
              </a:lnSpc>
            </a:pPr>
            <a:r>
              <a:rPr lang="en-US" sz="6000" spc="1200">
                <a:solidFill>
                  <a:srgbClr val="800000"/>
                </a:solidFill>
                <a:latin typeface="Belleza"/>
                <a:ea typeface="Belleza"/>
                <a:cs typeface="Belleza"/>
                <a:sym typeface="Belleza"/>
              </a:rPr>
              <a:t>2025-2026</a:t>
            </a:r>
          </a:p>
        </p:txBody>
      </p:sp>
      <p:sp>
        <p:nvSpPr>
          <p:cNvPr id="11" name="TextBox 11"/>
          <p:cNvSpPr txBox="1"/>
          <p:nvPr/>
        </p:nvSpPr>
        <p:spPr>
          <a:xfrm>
            <a:off x="9712721" y="9106987"/>
            <a:ext cx="4612847" cy="273417"/>
          </a:xfrm>
          <a:prstGeom prst="rect">
            <a:avLst/>
          </a:prstGeom>
        </p:spPr>
        <p:txBody>
          <a:bodyPr lIns="0" tIns="0" rIns="0" bIns="0" rtlCol="0" anchor="t">
            <a:spAutoFit/>
          </a:bodyPr>
          <a:lstStyle/>
          <a:p>
            <a:pPr algn="l">
              <a:lnSpc>
                <a:spcPts val="2254"/>
              </a:lnSpc>
            </a:pPr>
            <a:r>
              <a:rPr lang="en-US" sz="1610" b="1" spc="483">
                <a:solidFill>
                  <a:srgbClr val="E8E3D9"/>
                </a:solidFill>
                <a:latin typeface="Montserrat Medium"/>
                <a:ea typeface="Montserrat Medium"/>
                <a:cs typeface="Montserrat Medium"/>
                <a:sym typeface="Montserrat Medium"/>
              </a:rPr>
              <a:t>PRIDE ~ HONOR - SUCCESS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4084158" y="9067487"/>
            <a:ext cx="23374565" cy="254790"/>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p:cNvGrpSpPr/>
          <p:nvPr/>
        </p:nvGrpSpPr>
        <p:grpSpPr>
          <a:xfrm rot="-5400000">
            <a:off x="2218788" y="5706494"/>
            <a:ext cx="6721987" cy="254790"/>
            <a:chOff x="0" y="0"/>
            <a:chExt cx="15077571" cy="571500"/>
          </a:xfrm>
        </p:grpSpPr>
        <p:sp>
          <p:nvSpPr>
            <p:cNvPr id="7" name="Freeform 7"/>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grpSp>
        <p:nvGrpSpPr>
          <p:cNvPr id="8" name="Group 8"/>
          <p:cNvGrpSpPr/>
          <p:nvPr/>
        </p:nvGrpSpPr>
        <p:grpSpPr>
          <a:xfrm rot="-5400000">
            <a:off x="9347249" y="5706494"/>
            <a:ext cx="6721987" cy="254790"/>
            <a:chOff x="0" y="0"/>
            <a:chExt cx="15077571" cy="571500"/>
          </a:xfrm>
        </p:grpSpPr>
        <p:sp>
          <p:nvSpPr>
            <p:cNvPr id="9" name="Freeform 9"/>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10" name="Freeform 10"/>
          <p:cNvSpPr/>
          <p:nvPr/>
        </p:nvSpPr>
        <p:spPr>
          <a:xfrm>
            <a:off x="489541" y="2616819"/>
            <a:ext cx="4610420" cy="4114800"/>
          </a:xfrm>
          <a:custGeom>
            <a:avLst/>
            <a:gdLst/>
            <a:ahLst/>
            <a:cxnLst/>
            <a:rect l="l" t="t" r="r" b="b"/>
            <a:pathLst>
              <a:path w="4610420" h="4114800">
                <a:moveTo>
                  <a:pt x="0" y="0"/>
                </a:moveTo>
                <a:lnTo>
                  <a:pt x="4610420" y="0"/>
                </a:lnTo>
                <a:lnTo>
                  <a:pt x="461042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13184575" y="2616819"/>
            <a:ext cx="4716103" cy="4114800"/>
          </a:xfrm>
          <a:custGeom>
            <a:avLst/>
            <a:gdLst/>
            <a:ahLst/>
            <a:cxnLst/>
            <a:rect l="l" t="t" r="r" b="b"/>
            <a:pathLst>
              <a:path w="4716103" h="4114800">
                <a:moveTo>
                  <a:pt x="0" y="0"/>
                </a:moveTo>
                <a:lnTo>
                  <a:pt x="4716103" y="0"/>
                </a:lnTo>
                <a:lnTo>
                  <a:pt x="471610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6775435" y="3396684"/>
            <a:ext cx="4737129" cy="3493633"/>
          </a:xfrm>
          <a:custGeom>
            <a:avLst/>
            <a:gdLst/>
            <a:ahLst/>
            <a:cxnLst/>
            <a:rect l="l" t="t" r="r" b="b"/>
            <a:pathLst>
              <a:path w="4737129" h="3493633">
                <a:moveTo>
                  <a:pt x="0" y="0"/>
                </a:moveTo>
                <a:lnTo>
                  <a:pt x="4737130" y="0"/>
                </a:lnTo>
                <a:lnTo>
                  <a:pt x="4737130" y="3493632"/>
                </a:lnTo>
                <a:lnTo>
                  <a:pt x="0" y="34936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p:cNvSpPr txBox="1"/>
          <p:nvPr/>
        </p:nvSpPr>
        <p:spPr>
          <a:xfrm>
            <a:off x="5245214" y="871419"/>
            <a:ext cx="4811072"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IMPORTANT</a:t>
            </a:r>
          </a:p>
        </p:txBody>
      </p:sp>
      <p:sp>
        <p:nvSpPr>
          <p:cNvPr id="14" name="TextBox 14"/>
          <p:cNvSpPr txBox="1"/>
          <p:nvPr/>
        </p:nvSpPr>
        <p:spPr>
          <a:xfrm>
            <a:off x="6455759" y="9648825"/>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5" name="TextBox 15"/>
          <p:cNvSpPr txBox="1"/>
          <p:nvPr/>
        </p:nvSpPr>
        <p:spPr>
          <a:xfrm>
            <a:off x="10204662" y="886956"/>
            <a:ext cx="3255158"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Dates</a:t>
            </a:r>
          </a:p>
        </p:txBody>
      </p:sp>
      <p:sp>
        <p:nvSpPr>
          <p:cNvPr id="16" name="TextBox 16"/>
          <p:cNvSpPr txBox="1"/>
          <p:nvPr/>
        </p:nvSpPr>
        <p:spPr>
          <a:xfrm>
            <a:off x="1028700" y="7216761"/>
            <a:ext cx="3918861" cy="1054179"/>
          </a:xfrm>
          <a:prstGeom prst="rect">
            <a:avLst/>
          </a:prstGeom>
        </p:spPr>
        <p:txBody>
          <a:bodyPr lIns="0" tIns="0" rIns="0" bIns="0" rtlCol="0" anchor="t">
            <a:spAutoFit/>
          </a:bodyPr>
          <a:lstStyle/>
          <a:p>
            <a:pPr algn="ctr">
              <a:lnSpc>
                <a:spcPts val="2800"/>
              </a:lnSpc>
            </a:pPr>
            <a:r>
              <a:rPr lang="en-US" sz="2000" b="1" dirty="0">
                <a:solidFill>
                  <a:srgbClr val="800000"/>
                </a:solidFill>
                <a:latin typeface="Canva Sans Bold"/>
                <a:ea typeface="Canva Sans Bold"/>
                <a:cs typeface="Canva Sans Bold"/>
                <a:sym typeface="Canva Sans Bold"/>
              </a:rPr>
              <a:t>FEBRUARY 24, 2025</a:t>
            </a:r>
          </a:p>
          <a:p>
            <a:pPr algn="ctr">
              <a:lnSpc>
                <a:spcPts val="2800"/>
              </a:lnSpc>
            </a:pPr>
            <a:r>
              <a:rPr lang="en-US" sz="2000" b="1" dirty="0">
                <a:solidFill>
                  <a:srgbClr val="000000"/>
                </a:solidFill>
                <a:latin typeface="Canva Sans Bold"/>
                <a:ea typeface="Canva Sans Bold"/>
                <a:cs typeface="Canva Sans Bold"/>
                <a:sym typeface="Canva Sans Bold"/>
              </a:rPr>
              <a:t>Course Registration OPENS</a:t>
            </a:r>
          </a:p>
          <a:p>
            <a:pPr algn="ctr">
              <a:lnSpc>
                <a:spcPts val="2800"/>
              </a:lnSpc>
            </a:pPr>
            <a:r>
              <a:rPr lang="en-US" sz="2000" b="1" dirty="0">
                <a:solidFill>
                  <a:srgbClr val="000000"/>
                </a:solidFill>
                <a:latin typeface="Canva Sans Bold"/>
                <a:ea typeface="Canva Sans Bold"/>
                <a:cs typeface="Canva Sans Bold"/>
                <a:sym typeface="Canva Sans Bold"/>
              </a:rPr>
              <a:t>in Skyward</a:t>
            </a:r>
          </a:p>
        </p:txBody>
      </p:sp>
      <p:sp>
        <p:nvSpPr>
          <p:cNvPr id="17" name="TextBox 17"/>
          <p:cNvSpPr txBox="1"/>
          <p:nvPr/>
        </p:nvSpPr>
        <p:spPr>
          <a:xfrm>
            <a:off x="13588112" y="7216761"/>
            <a:ext cx="3918861" cy="1054179"/>
          </a:xfrm>
          <a:prstGeom prst="rect">
            <a:avLst/>
          </a:prstGeom>
        </p:spPr>
        <p:txBody>
          <a:bodyPr lIns="0" tIns="0" rIns="0" bIns="0" rtlCol="0" anchor="t">
            <a:spAutoFit/>
          </a:bodyPr>
          <a:lstStyle/>
          <a:p>
            <a:pPr algn="ctr">
              <a:lnSpc>
                <a:spcPts val="2800"/>
              </a:lnSpc>
            </a:pPr>
            <a:r>
              <a:rPr lang="en-US" sz="2000" b="1" dirty="0">
                <a:solidFill>
                  <a:srgbClr val="800000"/>
                </a:solidFill>
                <a:latin typeface="Canva Sans Bold"/>
                <a:ea typeface="Canva Sans Bold"/>
                <a:cs typeface="Canva Sans Bold"/>
                <a:sym typeface="Canva Sans Bold"/>
              </a:rPr>
              <a:t>MARCH 9, 2025</a:t>
            </a:r>
          </a:p>
          <a:p>
            <a:pPr algn="ctr">
              <a:lnSpc>
                <a:spcPts val="2800"/>
              </a:lnSpc>
            </a:pPr>
            <a:r>
              <a:rPr lang="en-US" sz="2000" b="1" dirty="0">
                <a:solidFill>
                  <a:srgbClr val="000000"/>
                </a:solidFill>
                <a:latin typeface="Canva Sans Bold"/>
                <a:ea typeface="Canva Sans Bold"/>
                <a:cs typeface="Canva Sans Bold"/>
                <a:sym typeface="Canva Sans Bold"/>
              </a:rPr>
              <a:t>Course Registration CLOSES</a:t>
            </a:r>
          </a:p>
          <a:p>
            <a:pPr algn="ctr">
              <a:lnSpc>
                <a:spcPts val="2800"/>
              </a:lnSpc>
            </a:pPr>
            <a:r>
              <a:rPr lang="en-US" sz="2000" b="1" dirty="0">
                <a:solidFill>
                  <a:srgbClr val="000000"/>
                </a:solidFill>
                <a:latin typeface="Canva Sans Bold"/>
                <a:ea typeface="Canva Sans Bold"/>
                <a:cs typeface="Canva Sans Bold"/>
                <a:sym typeface="Canva Sans Bold"/>
              </a:rPr>
              <a:t>in Skyward</a:t>
            </a:r>
          </a:p>
        </p:txBody>
      </p:sp>
      <p:sp>
        <p:nvSpPr>
          <p:cNvPr id="18" name="TextBox 18"/>
          <p:cNvSpPr txBox="1"/>
          <p:nvPr/>
        </p:nvSpPr>
        <p:spPr>
          <a:xfrm>
            <a:off x="7308406" y="7392987"/>
            <a:ext cx="3918861" cy="701727"/>
          </a:xfrm>
          <a:prstGeom prst="rect">
            <a:avLst/>
          </a:prstGeom>
        </p:spPr>
        <p:txBody>
          <a:bodyPr lIns="0" tIns="0" rIns="0" bIns="0" rtlCol="0" anchor="t">
            <a:spAutoFit/>
          </a:bodyPr>
          <a:lstStyle/>
          <a:p>
            <a:pPr algn="ctr">
              <a:lnSpc>
                <a:spcPts val="2800"/>
              </a:lnSpc>
            </a:pPr>
            <a:r>
              <a:rPr lang="en-US" sz="2000" b="1" dirty="0">
                <a:solidFill>
                  <a:srgbClr val="800000"/>
                </a:solidFill>
                <a:latin typeface="Canva Sans Bold"/>
                <a:ea typeface="Canva Sans Bold"/>
                <a:cs typeface="Canva Sans Bold"/>
                <a:sym typeface="Canva Sans Bold"/>
              </a:rPr>
              <a:t>FEBRUARY 13, 2025</a:t>
            </a:r>
          </a:p>
          <a:p>
            <a:pPr algn="ctr">
              <a:lnSpc>
                <a:spcPts val="2800"/>
              </a:lnSpc>
            </a:pPr>
            <a:r>
              <a:rPr lang="en-US" sz="2000" b="1" dirty="0">
                <a:solidFill>
                  <a:srgbClr val="000000"/>
                </a:solidFill>
                <a:latin typeface="Canva Sans Bold"/>
                <a:ea typeface="Canva Sans Bold"/>
                <a:cs typeface="Canva Sans Bold"/>
                <a:sym typeface="Canva Sans Bold"/>
              </a:rPr>
              <a:t>Academic Planning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77775"/>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 y="1153672"/>
            <a:ext cx="4740007" cy="332227"/>
            <a:chOff x="0" y="0"/>
            <a:chExt cx="19363791" cy="571500"/>
          </a:xfrm>
        </p:grpSpPr>
        <p:sp>
          <p:nvSpPr>
            <p:cNvPr id="3" name="Freeform 3"/>
            <p:cNvSpPr/>
            <p:nvPr/>
          </p:nvSpPr>
          <p:spPr>
            <a:xfrm>
              <a:off x="0" y="255270"/>
              <a:ext cx="19363790" cy="69850"/>
            </a:xfrm>
            <a:custGeom>
              <a:avLst/>
              <a:gdLst/>
              <a:ahLst/>
              <a:cxnLst/>
              <a:rect l="l" t="t" r="r" b="b"/>
              <a:pathLst>
                <a:path w="19363790" h="69850">
                  <a:moveTo>
                    <a:pt x="19072961" y="0"/>
                  </a:moveTo>
                  <a:lnTo>
                    <a:pt x="0" y="0"/>
                  </a:lnTo>
                  <a:lnTo>
                    <a:pt x="0" y="69850"/>
                  </a:lnTo>
                  <a:lnTo>
                    <a:pt x="19363790" y="69850"/>
                  </a:lnTo>
                  <a:lnTo>
                    <a:pt x="19363790" y="0"/>
                  </a:lnTo>
                  <a:close/>
                </a:path>
              </a:pathLst>
            </a:custGeom>
            <a:solidFill>
              <a:srgbClr val="800000"/>
            </a:solidFill>
          </p:spPr>
          <p:txBody>
            <a:bodyPr/>
            <a:lstStyle/>
            <a:p>
              <a:endParaRPr lang="en-US"/>
            </a:p>
          </p:txBody>
        </p:sp>
      </p:grpSp>
      <p:sp>
        <p:nvSpPr>
          <p:cNvPr id="4" name="Freeform 4"/>
          <p:cNvSpPr/>
          <p:nvPr/>
        </p:nvSpPr>
        <p:spPr>
          <a:xfrm>
            <a:off x="4594822" y="0"/>
            <a:ext cx="13693178" cy="10287000"/>
          </a:xfrm>
          <a:custGeom>
            <a:avLst/>
            <a:gdLst/>
            <a:ahLst/>
            <a:cxnLst/>
            <a:rect l="l" t="t" r="r" b="b"/>
            <a:pathLst>
              <a:path w="13693178" h="10287000">
                <a:moveTo>
                  <a:pt x="0" y="0"/>
                </a:moveTo>
                <a:lnTo>
                  <a:pt x="13693178" y="0"/>
                </a:lnTo>
                <a:lnTo>
                  <a:pt x="13693178" y="10287000"/>
                </a:lnTo>
                <a:lnTo>
                  <a:pt x="0" y="10287000"/>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351656" y="5562600"/>
            <a:ext cx="3863443" cy="1139821"/>
          </a:xfrm>
          <a:prstGeom prst="rect">
            <a:avLst/>
          </a:prstGeom>
        </p:spPr>
        <p:txBody>
          <a:bodyPr lIns="0" tIns="0" rIns="0" bIns="0" rtlCol="0" anchor="t">
            <a:spAutoFit/>
          </a:bodyPr>
          <a:lstStyle/>
          <a:p>
            <a:pPr algn="ctr">
              <a:lnSpc>
                <a:spcPts val="8797"/>
              </a:lnSpc>
              <a:spcBef>
                <a:spcPct val="0"/>
              </a:spcBef>
            </a:pPr>
            <a:r>
              <a:rPr lang="en-US" sz="7997">
                <a:solidFill>
                  <a:srgbClr val="800000"/>
                </a:solidFill>
                <a:latin typeface="Brittany"/>
                <a:ea typeface="Brittany"/>
                <a:cs typeface="Brittany"/>
                <a:sym typeface="Brittany"/>
              </a:rPr>
              <a:t>Graduation</a:t>
            </a:r>
          </a:p>
        </p:txBody>
      </p:sp>
      <p:sp>
        <p:nvSpPr>
          <p:cNvPr id="6" name="TextBox 6"/>
          <p:cNvSpPr txBox="1"/>
          <p:nvPr/>
        </p:nvSpPr>
        <p:spPr>
          <a:xfrm>
            <a:off x="197394" y="3397614"/>
            <a:ext cx="4397428" cy="1944910"/>
          </a:xfrm>
          <a:prstGeom prst="rect">
            <a:avLst/>
          </a:prstGeom>
        </p:spPr>
        <p:txBody>
          <a:bodyPr lIns="0" tIns="0" rIns="0" bIns="0" rtlCol="0" anchor="t">
            <a:spAutoFit/>
          </a:bodyPr>
          <a:lstStyle/>
          <a:p>
            <a:pPr algn="ctr">
              <a:lnSpc>
                <a:spcPts val="7591"/>
              </a:lnSpc>
            </a:pPr>
            <a:r>
              <a:rPr lang="en-US" sz="6901">
                <a:solidFill>
                  <a:srgbClr val="FFFFFF"/>
                </a:solidFill>
                <a:latin typeface="Gagalin"/>
                <a:ea typeface="Gagalin"/>
                <a:cs typeface="Gagalin"/>
                <a:sym typeface="Gagalin"/>
              </a:rPr>
              <a:t>LETS TALK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720C-CD26-154A-DE74-7825F315448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C26CBA-9284-79E0-FAB6-7D301C96BFD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D0A78F94-8923-7E6E-05B1-7CA1D3B6E893}"/>
              </a:ext>
            </a:extLst>
          </p:cNvPr>
          <p:cNvGrpSpPr/>
          <p:nvPr/>
        </p:nvGrpSpPr>
        <p:grpSpPr>
          <a:xfrm>
            <a:off x="2591228" y="1578603"/>
            <a:ext cx="13105544" cy="7129794"/>
            <a:chOff x="0" y="0"/>
            <a:chExt cx="3612754" cy="1965443"/>
          </a:xfrm>
        </p:grpSpPr>
        <p:sp>
          <p:nvSpPr>
            <p:cNvPr id="4" name="Freeform 4">
              <a:extLst>
                <a:ext uri="{FF2B5EF4-FFF2-40B4-BE49-F238E27FC236}">
                  <a16:creationId xmlns:a16="http://schemas.microsoft.com/office/drawing/2014/main" id="{D68204CF-F4AC-28F4-ED59-85C1FAA488AC}"/>
                </a:ext>
              </a:extLst>
            </p:cNvPr>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a:p>
          </p:txBody>
        </p:sp>
      </p:grpSp>
      <p:sp>
        <p:nvSpPr>
          <p:cNvPr id="6" name="TextBox 6">
            <a:extLst>
              <a:ext uri="{FF2B5EF4-FFF2-40B4-BE49-F238E27FC236}">
                <a16:creationId xmlns:a16="http://schemas.microsoft.com/office/drawing/2014/main" id="{E3BB7755-FE9B-E8CB-E5EF-58366C3D0F8C}"/>
              </a:ext>
            </a:extLst>
          </p:cNvPr>
          <p:cNvSpPr txBox="1"/>
          <p:nvPr/>
        </p:nvSpPr>
        <p:spPr>
          <a:xfrm>
            <a:off x="4854577" y="3294858"/>
            <a:ext cx="8578845" cy="296135"/>
          </a:xfrm>
          <a:prstGeom prst="rect">
            <a:avLst/>
          </a:prstGeom>
        </p:spPr>
        <p:txBody>
          <a:bodyPr lIns="0" tIns="0" rIns="0" bIns="0" rtlCol="0" anchor="t">
            <a:spAutoFit/>
          </a:bodyPr>
          <a:lstStyle/>
          <a:p>
            <a:pPr algn="ctr">
              <a:lnSpc>
                <a:spcPts val="2317"/>
              </a:lnSpc>
            </a:pPr>
            <a:r>
              <a:rPr lang="en-US" sz="2106" b="1" spc="421">
                <a:solidFill>
                  <a:srgbClr val="ECEFEB"/>
                </a:solidFill>
                <a:latin typeface="Montserrat Medium"/>
                <a:ea typeface="Montserrat Medium"/>
                <a:cs typeface="Montserrat Medium"/>
                <a:sym typeface="Montserrat Medium"/>
              </a:rPr>
              <a:t>HOW DO I EARN AN ENDORSEMENT?</a:t>
            </a:r>
          </a:p>
        </p:txBody>
      </p:sp>
      <p:pic>
        <p:nvPicPr>
          <p:cNvPr id="8" name="Picture 5">
            <a:extLst>
              <a:ext uri="{FF2B5EF4-FFF2-40B4-BE49-F238E27FC236}">
                <a16:creationId xmlns:a16="http://schemas.microsoft.com/office/drawing/2014/main" id="{BD956BC7-B2B5-AB9D-4D07-1DBB2EB1C5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1632" y="1878307"/>
            <a:ext cx="10920548" cy="1712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Content Placeholder 4">
            <a:extLst>
              <a:ext uri="{FF2B5EF4-FFF2-40B4-BE49-F238E27FC236}">
                <a16:creationId xmlns:a16="http://schemas.microsoft.com/office/drawing/2014/main" id="{4A709BDE-D981-C8E5-9B6A-153A3C34A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3725" y="3785205"/>
            <a:ext cx="10920548" cy="469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674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9637B-BF88-AA67-5D3D-3FEFDB8A2D3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3E25B47-EE79-E1C6-332F-ED34D3F4ABA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AC405EE9-94AA-EF41-E03C-40269E66A3B9}"/>
              </a:ext>
            </a:extLst>
          </p:cNvPr>
          <p:cNvGrpSpPr/>
          <p:nvPr/>
        </p:nvGrpSpPr>
        <p:grpSpPr>
          <a:xfrm>
            <a:off x="2591227" y="1578602"/>
            <a:ext cx="13105544" cy="8213097"/>
            <a:chOff x="0" y="0"/>
            <a:chExt cx="3612754" cy="1965443"/>
          </a:xfrm>
        </p:grpSpPr>
        <p:sp>
          <p:nvSpPr>
            <p:cNvPr id="4" name="Freeform 4">
              <a:extLst>
                <a:ext uri="{FF2B5EF4-FFF2-40B4-BE49-F238E27FC236}">
                  <a16:creationId xmlns:a16="http://schemas.microsoft.com/office/drawing/2014/main" id="{1A61F9B9-FCDF-F5FD-7166-357FD5641B73}"/>
                </a:ext>
              </a:extLst>
            </p:cNvPr>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dirty="0"/>
            </a:p>
          </p:txBody>
        </p:sp>
      </p:grpSp>
      <p:sp>
        <p:nvSpPr>
          <p:cNvPr id="6" name="TextBox 6">
            <a:extLst>
              <a:ext uri="{FF2B5EF4-FFF2-40B4-BE49-F238E27FC236}">
                <a16:creationId xmlns:a16="http://schemas.microsoft.com/office/drawing/2014/main" id="{7ADFAEF2-F9E1-8C47-D570-FFBEB1D599C7}"/>
              </a:ext>
            </a:extLst>
          </p:cNvPr>
          <p:cNvSpPr txBox="1"/>
          <p:nvPr/>
        </p:nvSpPr>
        <p:spPr>
          <a:xfrm>
            <a:off x="4854576" y="3328336"/>
            <a:ext cx="8578845" cy="589905"/>
          </a:xfrm>
          <a:prstGeom prst="rect">
            <a:avLst/>
          </a:prstGeom>
        </p:spPr>
        <p:txBody>
          <a:bodyPr lIns="0" tIns="0" rIns="0" bIns="0" rtlCol="0" anchor="t">
            <a:spAutoFit/>
          </a:bodyPr>
          <a:lstStyle/>
          <a:p>
            <a:pPr algn="ctr">
              <a:lnSpc>
                <a:spcPts val="2317"/>
              </a:lnSpc>
            </a:pPr>
            <a:r>
              <a:rPr lang="en-US" sz="2106" b="1" spc="421" dirty="0">
                <a:solidFill>
                  <a:srgbClr val="ECEFEB"/>
                </a:solidFill>
                <a:latin typeface="Montserrat Medium"/>
                <a:ea typeface="Montserrat Medium"/>
                <a:cs typeface="Montserrat Medium"/>
                <a:sym typeface="Montserrat Medium"/>
              </a:rPr>
              <a:t>The purpose of a Program of Study is to earn an Endorsement</a:t>
            </a:r>
          </a:p>
        </p:txBody>
      </p:sp>
      <p:sp>
        <p:nvSpPr>
          <p:cNvPr id="7" name="TextBox 7">
            <a:extLst>
              <a:ext uri="{FF2B5EF4-FFF2-40B4-BE49-F238E27FC236}">
                <a16:creationId xmlns:a16="http://schemas.microsoft.com/office/drawing/2014/main" id="{41996F4F-8676-4A94-36A8-D5D6769398DC}"/>
              </a:ext>
            </a:extLst>
          </p:cNvPr>
          <p:cNvSpPr txBox="1"/>
          <p:nvPr/>
        </p:nvSpPr>
        <p:spPr>
          <a:xfrm>
            <a:off x="2844011" y="1922311"/>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Programs of Study</a:t>
            </a:r>
          </a:p>
        </p:txBody>
      </p:sp>
      <p:pic>
        <p:nvPicPr>
          <p:cNvPr id="8" name="Picture 2">
            <a:extLst>
              <a:ext uri="{FF2B5EF4-FFF2-40B4-BE49-F238E27FC236}">
                <a16:creationId xmlns:a16="http://schemas.microsoft.com/office/drawing/2014/main" id="{A40D38CF-8DD1-4576-89F5-F2D67F580C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101250"/>
            <a:ext cx="10515600" cy="4607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754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p:cNvGrpSpPr/>
          <p:nvPr/>
        </p:nvGrpSpPr>
        <p:grpSpPr>
          <a:xfrm>
            <a:off x="2591228" y="1578603"/>
            <a:ext cx="13105544" cy="7129794"/>
            <a:chOff x="0" y="0"/>
            <a:chExt cx="3612754" cy="1965443"/>
          </a:xfrm>
        </p:grpSpPr>
        <p:sp>
          <p:nvSpPr>
            <p:cNvPr id="4" name="Freeform 4"/>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a:p>
          </p:txBody>
        </p:sp>
      </p:grpSp>
      <p:sp>
        <p:nvSpPr>
          <p:cNvPr id="5" name="TextBox 5"/>
          <p:cNvSpPr txBox="1"/>
          <p:nvPr/>
        </p:nvSpPr>
        <p:spPr>
          <a:xfrm>
            <a:off x="2918752" y="4511911"/>
            <a:ext cx="12450496" cy="3502513"/>
          </a:xfrm>
          <a:prstGeom prst="rect">
            <a:avLst/>
          </a:prstGeom>
        </p:spPr>
        <p:txBody>
          <a:bodyPr lIns="0" tIns="0" rIns="0" bIns="0" rtlCol="0" anchor="t">
            <a:spAutoFit/>
          </a:bodyPr>
          <a:lstStyle/>
          <a:p>
            <a:pPr algn="ctr">
              <a:lnSpc>
                <a:spcPts val="4666"/>
              </a:lnSpc>
            </a:pPr>
            <a:r>
              <a:rPr lang="en-US" sz="2744">
                <a:solidFill>
                  <a:srgbClr val="F4F1ED"/>
                </a:solidFill>
                <a:latin typeface="Montserrat"/>
                <a:ea typeface="Montserrat"/>
                <a:cs typeface="Montserrat"/>
                <a:sym typeface="Montserrat"/>
              </a:rPr>
              <a:t>A student may earn an endorsement by successfully completing:</a:t>
            </a:r>
          </a:p>
          <a:p>
            <a:pPr algn="ctr">
              <a:lnSpc>
                <a:spcPts val="4666"/>
              </a:lnSpc>
            </a:pPr>
            <a:r>
              <a:rPr lang="en-US" sz="2744">
                <a:solidFill>
                  <a:srgbClr val="F4F1ED"/>
                </a:solidFill>
                <a:latin typeface="Montserrat"/>
                <a:ea typeface="Montserrat"/>
                <a:cs typeface="Montserrat"/>
                <a:sym typeface="Montserrat"/>
              </a:rPr>
              <a:t> Curriculum requirements for the endorsement</a:t>
            </a:r>
          </a:p>
          <a:p>
            <a:pPr algn="ctr">
              <a:lnSpc>
                <a:spcPts val="4666"/>
              </a:lnSpc>
            </a:pPr>
            <a:r>
              <a:rPr lang="en-US" sz="2744">
                <a:solidFill>
                  <a:srgbClr val="F4F1ED"/>
                </a:solidFill>
                <a:latin typeface="Montserrat"/>
                <a:ea typeface="Montserrat"/>
                <a:cs typeface="Montserrat"/>
                <a:sym typeface="Montserrat"/>
              </a:rPr>
              <a:t>4 credits in math</a:t>
            </a:r>
          </a:p>
          <a:p>
            <a:pPr algn="ctr">
              <a:lnSpc>
                <a:spcPts val="4666"/>
              </a:lnSpc>
            </a:pPr>
            <a:r>
              <a:rPr lang="en-US" sz="2744">
                <a:solidFill>
                  <a:srgbClr val="F4F1ED"/>
                </a:solidFill>
                <a:latin typeface="Montserrat"/>
                <a:ea typeface="Montserrat"/>
                <a:cs typeface="Montserrat"/>
                <a:sym typeface="Montserrat"/>
              </a:rPr>
              <a:t>4 credits in science</a:t>
            </a:r>
          </a:p>
          <a:p>
            <a:pPr algn="ctr">
              <a:lnSpc>
                <a:spcPts val="4666"/>
              </a:lnSpc>
            </a:pPr>
            <a:r>
              <a:rPr lang="en-US" sz="2744">
                <a:solidFill>
                  <a:srgbClr val="F4F1ED"/>
                </a:solidFill>
                <a:latin typeface="Montserrat"/>
                <a:ea typeface="Montserrat"/>
                <a:cs typeface="Montserrat"/>
                <a:sym typeface="Montserrat"/>
              </a:rPr>
              <a:t>A sequence of elective courses in an endorsement pathway</a:t>
            </a:r>
          </a:p>
          <a:p>
            <a:pPr algn="ctr">
              <a:lnSpc>
                <a:spcPts val="4666"/>
              </a:lnSpc>
            </a:pPr>
            <a:endParaRPr lang="en-US" sz="2744">
              <a:solidFill>
                <a:srgbClr val="F4F1ED"/>
              </a:solidFill>
              <a:latin typeface="Montserrat"/>
              <a:ea typeface="Montserrat"/>
              <a:cs typeface="Montserrat"/>
              <a:sym typeface="Montserrat"/>
            </a:endParaRPr>
          </a:p>
        </p:txBody>
      </p:sp>
      <p:sp>
        <p:nvSpPr>
          <p:cNvPr id="6" name="TextBox 6"/>
          <p:cNvSpPr txBox="1"/>
          <p:nvPr/>
        </p:nvSpPr>
        <p:spPr>
          <a:xfrm>
            <a:off x="4854577" y="3294858"/>
            <a:ext cx="8578845" cy="296135"/>
          </a:xfrm>
          <a:prstGeom prst="rect">
            <a:avLst/>
          </a:prstGeom>
        </p:spPr>
        <p:txBody>
          <a:bodyPr lIns="0" tIns="0" rIns="0" bIns="0" rtlCol="0" anchor="t">
            <a:spAutoFit/>
          </a:bodyPr>
          <a:lstStyle/>
          <a:p>
            <a:pPr algn="ctr">
              <a:lnSpc>
                <a:spcPts val="2317"/>
              </a:lnSpc>
            </a:pPr>
            <a:r>
              <a:rPr lang="en-US" sz="2106" b="1" spc="421" dirty="0">
                <a:solidFill>
                  <a:srgbClr val="ECEFEB"/>
                </a:solidFill>
                <a:latin typeface="Montserrat Medium"/>
                <a:ea typeface="Montserrat Medium"/>
                <a:cs typeface="Montserrat Medium"/>
                <a:sym typeface="Montserrat Medium"/>
              </a:rPr>
              <a:t>HOW DO I EARN AN ENDORSEMENT?</a:t>
            </a:r>
          </a:p>
        </p:txBody>
      </p:sp>
      <p:sp>
        <p:nvSpPr>
          <p:cNvPr id="7" name="TextBox 7"/>
          <p:cNvSpPr txBox="1"/>
          <p:nvPr/>
        </p:nvSpPr>
        <p:spPr>
          <a:xfrm>
            <a:off x="3052678" y="2121528"/>
            <a:ext cx="12398457"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Endorsements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4010C-DF19-2A3A-6010-63AF13FF1E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78BB49-EAFF-0D06-07E3-368A0D7D382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DF240828-D95A-6012-421F-83845BD973B5}"/>
              </a:ext>
            </a:extLst>
          </p:cNvPr>
          <p:cNvGrpSpPr/>
          <p:nvPr/>
        </p:nvGrpSpPr>
        <p:grpSpPr>
          <a:xfrm>
            <a:off x="2591227" y="1485900"/>
            <a:ext cx="13105544" cy="8213097"/>
            <a:chOff x="0" y="0"/>
            <a:chExt cx="3612754" cy="1965443"/>
          </a:xfrm>
        </p:grpSpPr>
        <p:sp>
          <p:nvSpPr>
            <p:cNvPr id="4" name="Freeform 4">
              <a:extLst>
                <a:ext uri="{FF2B5EF4-FFF2-40B4-BE49-F238E27FC236}">
                  <a16:creationId xmlns:a16="http://schemas.microsoft.com/office/drawing/2014/main" id="{FDAFC2D9-DB2D-175F-EB5C-67E27A595C75}"/>
                </a:ext>
              </a:extLst>
            </p:cNvPr>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dirty="0"/>
            </a:p>
          </p:txBody>
        </p:sp>
      </p:grpSp>
      <p:sp>
        <p:nvSpPr>
          <p:cNvPr id="7" name="TextBox 7">
            <a:extLst>
              <a:ext uri="{FF2B5EF4-FFF2-40B4-BE49-F238E27FC236}">
                <a16:creationId xmlns:a16="http://schemas.microsoft.com/office/drawing/2014/main" id="{7D96410C-A3A7-F904-0177-89BE2B982B4B}"/>
              </a:ext>
            </a:extLst>
          </p:cNvPr>
          <p:cNvSpPr txBox="1"/>
          <p:nvPr/>
        </p:nvSpPr>
        <p:spPr>
          <a:xfrm>
            <a:off x="2844011" y="1922311"/>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Fine Arts Endorsements</a:t>
            </a:r>
          </a:p>
        </p:txBody>
      </p:sp>
      <p:pic>
        <p:nvPicPr>
          <p:cNvPr id="5" name="Content Placeholder 3">
            <a:extLst>
              <a:ext uri="{FF2B5EF4-FFF2-40B4-BE49-F238E27FC236}">
                <a16:creationId xmlns:a16="http://schemas.microsoft.com/office/drawing/2014/main" id="{4FB45B24-19FF-3410-C6D9-85A83637B07E}"/>
              </a:ext>
            </a:extLst>
          </p:cNvPr>
          <p:cNvPicPr>
            <a:picLocks noChangeAspect="1"/>
          </p:cNvPicPr>
          <p:nvPr/>
        </p:nvPicPr>
        <p:blipFill>
          <a:blip r:embed="rId3"/>
          <a:stretch>
            <a:fillRect/>
          </a:stretch>
        </p:blipFill>
        <p:spPr>
          <a:xfrm>
            <a:off x="3807763" y="3226808"/>
            <a:ext cx="10672472" cy="5875997"/>
          </a:xfrm>
          <a:prstGeom prst="rect">
            <a:avLst/>
          </a:prstGeom>
        </p:spPr>
      </p:pic>
    </p:spTree>
    <p:extLst>
      <p:ext uri="{BB962C8B-B14F-4D97-AF65-F5344CB8AC3E}">
        <p14:creationId xmlns:p14="http://schemas.microsoft.com/office/powerpoint/2010/main" val="3365156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0BB2D-6DC4-1959-F2BC-81561F6B20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8BAB923-372F-A165-1476-54BD2C760D2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A9F47DD4-9217-CD6A-1B8D-B3C1663BE207}"/>
              </a:ext>
            </a:extLst>
          </p:cNvPr>
          <p:cNvGrpSpPr/>
          <p:nvPr/>
        </p:nvGrpSpPr>
        <p:grpSpPr>
          <a:xfrm>
            <a:off x="2591227" y="1485900"/>
            <a:ext cx="13105544" cy="8213097"/>
            <a:chOff x="0" y="0"/>
            <a:chExt cx="3612754" cy="1965443"/>
          </a:xfrm>
        </p:grpSpPr>
        <p:sp>
          <p:nvSpPr>
            <p:cNvPr id="4" name="Freeform 4">
              <a:extLst>
                <a:ext uri="{FF2B5EF4-FFF2-40B4-BE49-F238E27FC236}">
                  <a16:creationId xmlns:a16="http://schemas.microsoft.com/office/drawing/2014/main" id="{55622AE8-4489-E6FE-BCDB-9DF8AD206395}"/>
                </a:ext>
              </a:extLst>
            </p:cNvPr>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dirty="0"/>
            </a:p>
          </p:txBody>
        </p:sp>
      </p:grpSp>
      <p:sp>
        <p:nvSpPr>
          <p:cNvPr id="7" name="TextBox 7">
            <a:extLst>
              <a:ext uri="{FF2B5EF4-FFF2-40B4-BE49-F238E27FC236}">
                <a16:creationId xmlns:a16="http://schemas.microsoft.com/office/drawing/2014/main" id="{53EEBE32-A568-34B5-F295-C641C38ED3E5}"/>
              </a:ext>
            </a:extLst>
          </p:cNvPr>
          <p:cNvSpPr txBox="1"/>
          <p:nvPr/>
        </p:nvSpPr>
        <p:spPr>
          <a:xfrm>
            <a:off x="2844011" y="1922311"/>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Fine Arts Endorsements</a:t>
            </a:r>
          </a:p>
        </p:txBody>
      </p:sp>
      <p:pic>
        <p:nvPicPr>
          <p:cNvPr id="8" name="Content Placeholder 4">
            <a:extLst>
              <a:ext uri="{FF2B5EF4-FFF2-40B4-BE49-F238E27FC236}">
                <a16:creationId xmlns:a16="http://schemas.microsoft.com/office/drawing/2014/main" id="{9D6A105E-4353-AF3F-165C-A3086C97E4FD}"/>
              </a:ext>
            </a:extLst>
          </p:cNvPr>
          <p:cNvPicPr>
            <a:picLocks noChangeAspect="1"/>
          </p:cNvPicPr>
          <p:nvPr/>
        </p:nvPicPr>
        <p:blipFill>
          <a:blip r:embed="rId3"/>
          <a:stretch>
            <a:fillRect/>
          </a:stretch>
        </p:blipFill>
        <p:spPr>
          <a:xfrm>
            <a:off x="3809999" y="3319582"/>
            <a:ext cx="10668000" cy="6086985"/>
          </a:xfrm>
          <a:prstGeom prst="rect">
            <a:avLst/>
          </a:prstGeom>
        </p:spPr>
      </p:pic>
    </p:spTree>
    <p:extLst>
      <p:ext uri="{BB962C8B-B14F-4D97-AF65-F5344CB8AC3E}">
        <p14:creationId xmlns:p14="http://schemas.microsoft.com/office/powerpoint/2010/main" val="853708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E105D-B29C-9E66-E6D9-AD51971CDDB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D5034F-3C0D-3518-653C-5441058F29C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46BC16FC-7A09-E0D6-04F5-19FE873D9440}"/>
              </a:ext>
            </a:extLst>
          </p:cNvPr>
          <p:cNvGrpSpPr/>
          <p:nvPr/>
        </p:nvGrpSpPr>
        <p:grpSpPr>
          <a:xfrm>
            <a:off x="2393584" y="1249376"/>
            <a:ext cx="13105544" cy="8060697"/>
            <a:chOff x="-67714" y="-113491"/>
            <a:chExt cx="3612754" cy="1965443"/>
          </a:xfrm>
        </p:grpSpPr>
        <p:sp>
          <p:nvSpPr>
            <p:cNvPr id="4" name="Freeform 4">
              <a:extLst>
                <a:ext uri="{FF2B5EF4-FFF2-40B4-BE49-F238E27FC236}">
                  <a16:creationId xmlns:a16="http://schemas.microsoft.com/office/drawing/2014/main" id="{F762895B-85B7-9E46-86F7-68A808EDFCDA}"/>
                </a:ext>
              </a:extLst>
            </p:cNvPr>
            <p:cNvSpPr/>
            <p:nvPr/>
          </p:nvSpPr>
          <p:spPr>
            <a:xfrm>
              <a:off x="-67714" y="-113491"/>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dirty="0"/>
            </a:p>
          </p:txBody>
        </p:sp>
      </p:grpSp>
      <p:sp>
        <p:nvSpPr>
          <p:cNvPr id="7" name="TextBox 7">
            <a:extLst>
              <a:ext uri="{FF2B5EF4-FFF2-40B4-BE49-F238E27FC236}">
                <a16:creationId xmlns:a16="http://schemas.microsoft.com/office/drawing/2014/main" id="{EB008F6C-F97C-E82D-C4D4-7615C05E4753}"/>
              </a:ext>
            </a:extLst>
          </p:cNvPr>
          <p:cNvSpPr txBox="1"/>
          <p:nvPr/>
        </p:nvSpPr>
        <p:spPr>
          <a:xfrm>
            <a:off x="3052678" y="1814661"/>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Curricular Endorsements</a:t>
            </a:r>
          </a:p>
        </p:txBody>
      </p:sp>
      <p:pic>
        <p:nvPicPr>
          <p:cNvPr id="8" name="Content Placeholder 3">
            <a:extLst>
              <a:ext uri="{FF2B5EF4-FFF2-40B4-BE49-F238E27FC236}">
                <a16:creationId xmlns:a16="http://schemas.microsoft.com/office/drawing/2014/main" id="{49A3E937-FC68-4C59-B698-E653F61A6BB0}"/>
              </a:ext>
            </a:extLst>
          </p:cNvPr>
          <p:cNvPicPr>
            <a:picLocks noChangeAspect="1"/>
          </p:cNvPicPr>
          <p:nvPr/>
        </p:nvPicPr>
        <p:blipFill>
          <a:blip r:embed="rId3"/>
          <a:stretch>
            <a:fillRect/>
          </a:stretch>
        </p:blipFill>
        <p:spPr>
          <a:xfrm>
            <a:off x="3276600" y="3117596"/>
            <a:ext cx="11582400" cy="3056707"/>
          </a:xfrm>
          <a:prstGeom prst="rect">
            <a:avLst/>
          </a:prstGeom>
        </p:spPr>
      </p:pic>
      <p:graphicFrame>
        <p:nvGraphicFramePr>
          <p:cNvPr id="10" name="Table 9">
            <a:extLst>
              <a:ext uri="{FF2B5EF4-FFF2-40B4-BE49-F238E27FC236}">
                <a16:creationId xmlns:a16="http://schemas.microsoft.com/office/drawing/2014/main" id="{B2A7977E-E03F-C8A1-1E3A-AB0DEABA9EDD}"/>
              </a:ext>
            </a:extLst>
          </p:cNvPr>
          <p:cNvGraphicFramePr>
            <a:graphicFrameLocks noGrp="1"/>
          </p:cNvGraphicFramePr>
          <p:nvPr>
            <p:extLst>
              <p:ext uri="{D42A27DB-BD31-4B8C-83A1-F6EECF244321}">
                <p14:modId xmlns:p14="http://schemas.microsoft.com/office/powerpoint/2010/main" val="4226874394"/>
              </p:ext>
            </p:extLst>
          </p:nvPr>
        </p:nvGraphicFramePr>
        <p:xfrm>
          <a:off x="3052678" y="6568744"/>
          <a:ext cx="12187322" cy="2468880"/>
        </p:xfrm>
        <a:graphic>
          <a:graphicData uri="http://schemas.openxmlformats.org/drawingml/2006/table">
            <a:tbl>
              <a:tblPr firstRow="1" bandRow="1">
                <a:tableStyleId>{37CE84F3-28C3-443E-9E96-99CF82512B78}</a:tableStyleId>
              </a:tblPr>
              <a:tblGrid>
                <a:gridCol w="6093661">
                  <a:extLst>
                    <a:ext uri="{9D8B030D-6E8A-4147-A177-3AD203B41FA5}">
                      <a16:colId xmlns:a16="http://schemas.microsoft.com/office/drawing/2014/main" val="2267358705"/>
                    </a:ext>
                  </a:extLst>
                </a:gridCol>
                <a:gridCol w="6093661">
                  <a:extLst>
                    <a:ext uri="{9D8B030D-6E8A-4147-A177-3AD203B41FA5}">
                      <a16:colId xmlns:a16="http://schemas.microsoft.com/office/drawing/2014/main" val="2762912549"/>
                    </a:ext>
                  </a:extLst>
                </a:gridCol>
              </a:tblGrid>
              <a:tr h="356611">
                <a:tc>
                  <a:txBody>
                    <a:bodyPr/>
                    <a:lstStyle/>
                    <a:p>
                      <a:pPr algn="ctr"/>
                      <a:r>
                        <a:rPr lang="en-US" dirty="0"/>
                        <a:t>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0852336"/>
                  </a:ext>
                </a:extLst>
              </a:tr>
              <a:tr h="356611">
                <a:tc>
                  <a:txBody>
                    <a:bodyPr/>
                    <a:lstStyle/>
                    <a:p>
                      <a:pPr algn="ctr"/>
                      <a:r>
                        <a:rPr lang="en-US" dirty="0"/>
                        <a:t>Algebra 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Biology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7282517"/>
                  </a:ext>
                </a:extLst>
              </a:tr>
              <a:tr h="356611">
                <a:tc>
                  <a:txBody>
                    <a:bodyPr/>
                    <a:lstStyle/>
                    <a:p>
                      <a:pPr algn="ctr"/>
                      <a:r>
                        <a:rPr lang="en-US" dirty="0"/>
                        <a:t>Geometry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Chemistry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2866778"/>
                  </a:ext>
                </a:extLst>
              </a:tr>
              <a:tr h="356611">
                <a:tc>
                  <a:txBody>
                    <a:bodyPr/>
                    <a:lstStyle/>
                    <a:p>
                      <a:pPr algn="ctr"/>
                      <a:r>
                        <a:rPr lang="en-US" dirty="0"/>
                        <a:t>Algebra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Physics (Required for 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164947"/>
                  </a:ext>
                </a:extLst>
              </a:tr>
              <a:tr h="356611">
                <a:tc>
                  <a:txBody>
                    <a:bodyPr/>
                    <a:lstStyle/>
                    <a:p>
                      <a:pPr algn="ctr"/>
                      <a:r>
                        <a:rPr lang="en-US" dirty="0"/>
                        <a:t>Additional Upper Level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Additional Science (Not IPC)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2703999"/>
                  </a:ext>
                </a:extLst>
              </a:tr>
              <a:tr h="6155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Additional Upper Level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Additional Science (Not IPC)</a:t>
                      </a:r>
                    </a:p>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2585075"/>
                  </a:ext>
                </a:extLst>
              </a:tr>
            </a:tbl>
          </a:graphicData>
        </a:graphic>
      </p:graphicFrame>
    </p:spTree>
    <p:extLst>
      <p:ext uri="{BB962C8B-B14F-4D97-AF65-F5344CB8AC3E}">
        <p14:creationId xmlns:p14="http://schemas.microsoft.com/office/powerpoint/2010/main" val="123113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9A13E-61E4-C9F9-51EE-2B68844D4CB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7421B09-466E-352E-6737-F1663169B9A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a:extLst>
              <a:ext uri="{FF2B5EF4-FFF2-40B4-BE49-F238E27FC236}">
                <a16:creationId xmlns:a16="http://schemas.microsoft.com/office/drawing/2014/main" id="{C928B51B-EDEB-DBED-F52C-501012809668}"/>
              </a:ext>
            </a:extLst>
          </p:cNvPr>
          <p:cNvGrpSpPr/>
          <p:nvPr/>
        </p:nvGrpSpPr>
        <p:grpSpPr>
          <a:xfrm>
            <a:off x="2699134" y="1333500"/>
            <a:ext cx="13105544" cy="8060697"/>
            <a:chOff x="-67714" y="-113491"/>
            <a:chExt cx="3612754" cy="1965443"/>
          </a:xfrm>
        </p:grpSpPr>
        <p:sp>
          <p:nvSpPr>
            <p:cNvPr id="4" name="Freeform 4">
              <a:extLst>
                <a:ext uri="{FF2B5EF4-FFF2-40B4-BE49-F238E27FC236}">
                  <a16:creationId xmlns:a16="http://schemas.microsoft.com/office/drawing/2014/main" id="{4203F53C-C550-80A2-65E7-6DE74456AAE9}"/>
                </a:ext>
              </a:extLst>
            </p:cNvPr>
            <p:cNvSpPr/>
            <p:nvPr/>
          </p:nvSpPr>
          <p:spPr>
            <a:xfrm>
              <a:off x="-67714" y="-113491"/>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r>
                <a:rPr lang="en-US" dirty="0"/>
                <a:t>*</a:t>
              </a:r>
            </a:p>
          </p:txBody>
        </p:sp>
      </p:grpSp>
      <p:sp>
        <p:nvSpPr>
          <p:cNvPr id="7" name="TextBox 7">
            <a:extLst>
              <a:ext uri="{FF2B5EF4-FFF2-40B4-BE49-F238E27FC236}">
                <a16:creationId xmlns:a16="http://schemas.microsoft.com/office/drawing/2014/main" id="{0BCBAEA1-BDE6-883C-8DC0-AAB83FCBF30F}"/>
              </a:ext>
            </a:extLst>
          </p:cNvPr>
          <p:cNvSpPr txBox="1"/>
          <p:nvPr/>
        </p:nvSpPr>
        <p:spPr>
          <a:xfrm>
            <a:off x="3052678" y="1814661"/>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Curricular Endorsements</a:t>
            </a:r>
          </a:p>
        </p:txBody>
      </p:sp>
      <p:pic>
        <p:nvPicPr>
          <p:cNvPr id="5" name="Content Placeholder 3">
            <a:extLst>
              <a:ext uri="{FF2B5EF4-FFF2-40B4-BE49-F238E27FC236}">
                <a16:creationId xmlns:a16="http://schemas.microsoft.com/office/drawing/2014/main" id="{757A1DA2-E1AD-9E7C-6A8C-6FA3F2E721C1}"/>
              </a:ext>
            </a:extLst>
          </p:cNvPr>
          <p:cNvPicPr>
            <a:picLocks noChangeAspect="1"/>
          </p:cNvPicPr>
          <p:nvPr/>
        </p:nvPicPr>
        <p:blipFill>
          <a:blip r:embed="rId3"/>
          <a:stretch>
            <a:fillRect/>
          </a:stretch>
        </p:blipFill>
        <p:spPr>
          <a:xfrm>
            <a:off x="4114800" y="3272599"/>
            <a:ext cx="9753600" cy="4619173"/>
          </a:xfrm>
          <a:prstGeom prst="rect">
            <a:avLst/>
          </a:prstGeom>
        </p:spPr>
      </p:pic>
      <p:sp>
        <p:nvSpPr>
          <p:cNvPr id="9" name="TextBox 8">
            <a:extLst>
              <a:ext uri="{FF2B5EF4-FFF2-40B4-BE49-F238E27FC236}">
                <a16:creationId xmlns:a16="http://schemas.microsoft.com/office/drawing/2014/main" id="{60488C60-7ED9-B43D-733A-C612C6ACD904}"/>
              </a:ext>
            </a:extLst>
          </p:cNvPr>
          <p:cNvSpPr txBox="1"/>
          <p:nvPr/>
        </p:nvSpPr>
        <p:spPr>
          <a:xfrm>
            <a:off x="3613106" y="8285930"/>
            <a:ext cx="11277600" cy="646331"/>
          </a:xfrm>
          <a:prstGeom prst="rect">
            <a:avLst/>
          </a:prstGeom>
          <a:noFill/>
        </p:spPr>
        <p:txBody>
          <a:bodyPr wrap="square">
            <a:spAutoFit/>
          </a:bodyPr>
          <a:lstStyle/>
          <a:p>
            <a:r>
              <a:rPr lang="en-US" sz="1800" b="1" spc="421" dirty="0">
                <a:solidFill>
                  <a:srgbClr val="ECEFEB"/>
                </a:solidFill>
                <a:latin typeface="Montserrat Medium"/>
                <a:ea typeface="Montserrat Medium"/>
                <a:cs typeface="Montserrat Medium"/>
                <a:sym typeface="Montserrat Medium"/>
              </a:rPr>
              <a:t>*</a:t>
            </a:r>
            <a:r>
              <a:rPr lang="en-US" b="1" spc="421" dirty="0">
                <a:solidFill>
                  <a:srgbClr val="ECEFEB"/>
                </a:solidFill>
                <a:latin typeface="Montserrat Medium"/>
                <a:ea typeface="Montserrat Medium"/>
                <a:cs typeface="Montserrat Medium"/>
                <a:sym typeface="Montserrat Medium"/>
              </a:rPr>
              <a:t>Please note that Option 2 students MUST complete Chemistry and/or Physics.</a:t>
            </a:r>
            <a:endParaRPr lang="en-US" dirty="0"/>
          </a:p>
        </p:txBody>
      </p:sp>
    </p:spTree>
    <p:extLst>
      <p:ext uri="{BB962C8B-B14F-4D97-AF65-F5344CB8AC3E}">
        <p14:creationId xmlns:p14="http://schemas.microsoft.com/office/powerpoint/2010/main" val="995858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2591228" y="1578603"/>
            <a:ext cx="13105544" cy="7129794"/>
            <a:chOff x="0" y="0"/>
            <a:chExt cx="3612754" cy="1965443"/>
          </a:xfrm>
        </p:grpSpPr>
        <p:sp>
          <p:nvSpPr>
            <p:cNvPr id="4" name="Freeform 4"/>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a:p>
          </p:txBody>
        </p:sp>
      </p:grpSp>
      <p:sp>
        <p:nvSpPr>
          <p:cNvPr id="5" name="TextBox 5"/>
          <p:cNvSpPr txBox="1"/>
          <p:nvPr/>
        </p:nvSpPr>
        <p:spPr>
          <a:xfrm>
            <a:off x="2918752" y="4511911"/>
            <a:ext cx="12450496" cy="2949910"/>
          </a:xfrm>
          <a:prstGeom prst="rect">
            <a:avLst/>
          </a:prstGeom>
        </p:spPr>
        <p:txBody>
          <a:bodyPr lIns="0" tIns="0" rIns="0" bIns="0" rtlCol="0" anchor="t">
            <a:spAutoFit/>
          </a:bodyPr>
          <a:lstStyle/>
          <a:p>
            <a:pPr algn="ctr">
              <a:lnSpc>
                <a:spcPts val="4666"/>
              </a:lnSpc>
            </a:pPr>
            <a:r>
              <a:rPr lang="en-US" sz="2744" dirty="0">
                <a:solidFill>
                  <a:srgbClr val="F4F1ED"/>
                </a:solidFill>
                <a:latin typeface="Montserrat"/>
                <a:ea typeface="Montserrat"/>
                <a:cs typeface="Montserrat"/>
                <a:sym typeface="Montserrat"/>
              </a:rPr>
              <a:t>That’s OK!! </a:t>
            </a:r>
          </a:p>
          <a:p>
            <a:pPr algn="ctr">
              <a:lnSpc>
                <a:spcPts val="4666"/>
              </a:lnSpc>
            </a:pPr>
            <a:r>
              <a:rPr lang="en-US" sz="2744" dirty="0">
                <a:solidFill>
                  <a:srgbClr val="F4F1ED"/>
                </a:solidFill>
                <a:latin typeface="Montserrat"/>
                <a:ea typeface="Montserrat"/>
                <a:cs typeface="Montserrat"/>
                <a:sym typeface="Montserrat"/>
              </a:rPr>
              <a:t>If you change your mind all you have to do is visit with your PHS counselor and we will discuss what this will look like. </a:t>
            </a:r>
          </a:p>
          <a:p>
            <a:pPr algn="ctr">
              <a:lnSpc>
                <a:spcPts val="4666"/>
              </a:lnSpc>
            </a:pPr>
            <a:endParaRPr lang="en-US" sz="2744" dirty="0">
              <a:solidFill>
                <a:srgbClr val="F4F1ED"/>
              </a:solidFill>
              <a:latin typeface="Montserrat"/>
              <a:ea typeface="Montserrat"/>
              <a:cs typeface="Montserrat"/>
              <a:sym typeface="Montserrat"/>
            </a:endParaRPr>
          </a:p>
          <a:p>
            <a:pPr algn="ctr">
              <a:lnSpc>
                <a:spcPts val="4666"/>
              </a:lnSpc>
            </a:pPr>
            <a:endParaRPr lang="en-US" sz="2744" dirty="0">
              <a:solidFill>
                <a:srgbClr val="F4F1ED"/>
              </a:solidFill>
              <a:latin typeface="Montserrat"/>
              <a:ea typeface="Montserrat"/>
              <a:cs typeface="Montserrat"/>
              <a:sym typeface="Montserrat"/>
            </a:endParaRPr>
          </a:p>
        </p:txBody>
      </p:sp>
      <p:sp>
        <p:nvSpPr>
          <p:cNvPr id="6" name="TextBox 6"/>
          <p:cNvSpPr txBox="1"/>
          <p:nvPr/>
        </p:nvSpPr>
        <p:spPr>
          <a:xfrm>
            <a:off x="4854577" y="3294858"/>
            <a:ext cx="8578845" cy="296135"/>
          </a:xfrm>
          <a:prstGeom prst="rect">
            <a:avLst/>
          </a:prstGeom>
        </p:spPr>
        <p:txBody>
          <a:bodyPr lIns="0" tIns="0" rIns="0" bIns="0" rtlCol="0" anchor="t">
            <a:spAutoFit/>
          </a:bodyPr>
          <a:lstStyle/>
          <a:p>
            <a:pPr algn="ctr">
              <a:lnSpc>
                <a:spcPts val="2317"/>
              </a:lnSpc>
            </a:pPr>
            <a:r>
              <a:rPr lang="en-US" sz="2106" b="1" spc="421">
                <a:solidFill>
                  <a:srgbClr val="ECEFEB"/>
                </a:solidFill>
                <a:latin typeface="Montserrat Medium"/>
                <a:ea typeface="Montserrat Medium"/>
                <a:cs typeface="Montserrat Medium"/>
                <a:sym typeface="Montserrat Medium"/>
              </a:rPr>
              <a:t>WHAT IF I CHANGE MY MIND?</a:t>
            </a:r>
          </a:p>
        </p:txBody>
      </p:sp>
      <p:sp>
        <p:nvSpPr>
          <p:cNvPr id="7" name="TextBox 7"/>
          <p:cNvSpPr txBox="1"/>
          <p:nvPr/>
        </p:nvSpPr>
        <p:spPr>
          <a:xfrm>
            <a:off x="3052678" y="2121528"/>
            <a:ext cx="12398457"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Endorsements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9666" b="-19666"/>
            </a:stretch>
          </a:blipFill>
        </p:spPr>
        <p:txBody>
          <a:bodyPr/>
          <a:lstStyle/>
          <a:p>
            <a:endParaRPr lang="en-US"/>
          </a:p>
        </p:txBody>
      </p:sp>
      <p:grpSp>
        <p:nvGrpSpPr>
          <p:cNvPr id="3" name="Group 3"/>
          <p:cNvGrpSpPr/>
          <p:nvPr/>
        </p:nvGrpSpPr>
        <p:grpSpPr>
          <a:xfrm>
            <a:off x="1306116" y="1219200"/>
            <a:ext cx="15675769" cy="8031469"/>
            <a:chOff x="0" y="0"/>
            <a:chExt cx="4670039" cy="2392691"/>
          </a:xfrm>
        </p:grpSpPr>
        <p:sp>
          <p:nvSpPr>
            <p:cNvPr id="4" name="Freeform 4"/>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a:p>
          </p:txBody>
        </p:sp>
      </p:grpSp>
      <p:grpSp>
        <p:nvGrpSpPr>
          <p:cNvPr id="5" name="Group 5"/>
          <p:cNvGrpSpPr/>
          <p:nvPr/>
        </p:nvGrpSpPr>
        <p:grpSpPr>
          <a:xfrm>
            <a:off x="1465847" y="222094"/>
            <a:ext cx="15516037" cy="2270355"/>
            <a:chOff x="0" y="0"/>
            <a:chExt cx="20688049" cy="3027140"/>
          </a:xfrm>
        </p:grpSpPr>
        <p:sp>
          <p:nvSpPr>
            <p:cNvPr id="6" name="TextBox 6"/>
            <p:cNvSpPr txBox="1"/>
            <p:nvPr/>
          </p:nvSpPr>
          <p:spPr>
            <a:xfrm>
              <a:off x="0" y="1748849"/>
              <a:ext cx="20688049" cy="1278291"/>
            </a:xfrm>
            <a:prstGeom prst="rect">
              <a:avLst/>
            </a:prstGeom>
          </p:spPr>
          <p:txBody>
            <a:bodyPr lIns="0" tIns="0" rIns="0" bIns="0" rtlCol="0" anchor="t">
              <a:spAutoFit/>
            </a:bodyPr>
            <a:lstStyle/>
            <a:p>
              <a:pPr algn="ctr">
                <a:lnSpc>
                  <a:spcPts val="6900"/>
                </a:lnSpc>
              </a:pPr>
              <a:r>
                <a:rPr lang="en-US" sz="6900">
                  <a:solidFill>
                    <a:srgbClr val="4B4B3D"/>
                  </a:solidFill>
                  <a:latin typeface="Gagalin"/>
                  <a:ea typeface="Gagalin"/>
                  <a:cs typeface="Gagalin"/>
                  <a:sym typeface="Gagalin"/>
                </a:rPr>
                <a:t>HOW TO CHOOSE YOUR COURSES</a:t>
              </a:r>
            </a:p>
          </p:txBody>
        </p:sp>
        <p:sp>
          <p:nvSpPr>
            <p:cNvPr id="7" name="TextBox 7"/>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p:cNvSpPr txBox="1"/>
          <p:nvPr/>
        </p:nvSpPr>
        <p:spPr>
          <a:xfrm>
            <a:off x="1838003" y="3810096"/>
            <a:ext cx="14665947" cy="4103688"/>
          </a:xfrm>
          <a:prstGeom prst="rect">
            <a:avLst/>
          </a:prstGeom>
        </p:spPr>
        <p:txBody>
          <a:bodyPr lIns="0" tIns="0" rIns="0" bIns="0" rtlCol="0" anchor="t">
            <a:spAutoFit/>
          </a:bodyPr>
          <a:lstStyle/>
          <a:p>
            <a:pPr algn="ctr">
              <a:lnSpc>
                <a:spcPts val="3187"/>
              </a:lnSpc>
              <a:spcBef>
                <a:spcPct val="0"/>
              </a:spcBef>
            </a:pPr>
            <a:r>
              <a:rPr lang="en-US" sz="2897" dirty="0">
                <a:solidFill>
                  <a:srgbClr val="000000"/>
                </a:solidFill>
                <a:latin typeface="Montserrat"/>
                <a:ea typeface="Montserrat"/>
                <a:cs typeface="Montserrat"/>
                <a:sym typeface="Montserrat"/>
              </a:rPr>
              <a:t>Your courses will be </a:t>
            </a:r>
            <a:r>
              <a:rPr lang="en-US" sz="2897" b="1" dirty="0">
                <a:solidFill>
                  <a:srgbClr val="000000"/>
                </a:solidFill>
                <a:latin typeface="Montserrat"/>
                <a:ea typeface="Montserrat"/>
                <a:cs typeface="Montserrat"/>
                <a:sym typeface="Montserrat"/>
              </a:rPr>
              <a:t>pre-loaded</a:t>
            </a:r>
            <a:r>
              <a:rPr lang="en-US" sz="2897" dirty="0">
                <a:solidFill>
                  <a:srgbClr val="000000"/>
                </a:solidFill>
                <a:latin typeface="Montserrat"/>
                <a:ea typeface="Montserrat"/>
                <a:cs typeface="Montserrat"/>
                <a:sym typeface="Montserrat"/>
              </a:rPr>
              <a:t> based on the Endorsement and Program of Study that you choose. We will load 4 core courses (English, Math, Science, Social Studies) and a pathway class. </a:t>
            </a:r>
          </a:p>
          <a:p>
            <a:pPr algn="ctr">
              <a:lnSpc>
                <a:spcPts val="3187"/>
              </a:lnSpc>
              <a:spcBef>
                <a:spcPct val="0"/>
              </a:spcBef>
            </a:pPr>
            <a:endParaRPr lang="en-US" sz="2897" dirty="0">
              <a:solidFill>
                <a:srgbClr val="000000"/>
              </a:solidFill>
              <a:latin typeface="Montserrat"/>
              <a:ea typeface="Montserrat"/>
              <a:cs typeface="Montserrat"/>
              <a:sym typeface="Montserrat"/>
            </a:endParaRPr>
          </a:p>
          <a:p>
            <a:pPr algn="ctr">
              <a:lnSpc>
                <a:spcPts val="3187"/>
              </a:lnSpc>
              <a:spcBef>
                <a:spcPct val="0"/>
              </a:spcBef>
            </a:pPr>
            <a:r>
              <a:rPr lang="en-US" sz="2897" dirty="0">
                <a:solidFill>
                  <a:srgbClr val="000000"/>
                </a:solidFill>
                <a:latin typeface="Montserrat"/>
                <a:ea typeface="Montserrat"/>
                <a:cs typeface="Montserrat"/>
                <a:sym typeface="Montserrat"/>
              </a:rPr>
              <a:t>You will choose two other courses to round out your freshman schedule.</a:t>
            </a:r>
          </a:p>
          <a:p>
            <a:pPr algn="ctr">
              <a:lnSpc>
                <a:spcPts val="3187"/>
              </a:lnSpc>
              <a:spcBef>
                <a:spcPct val="0"/>
              </a:spcBef>
            </a:pPr>
            <a:endParaRPr lang="en-US" sz="2897" dirty="0">
              <a:solidFill>
                <a:srgbClr val="000000"/>
              </a:solidFill>
              <a:latin typeface="Montserrat"/>
              <a:ea typeface="Montserrat"/>
              <a:cs typeface="Montserrat"/>
              <a:sym typeface="Montserrat"/>
            </a:endParaRPr>
          </a:p>
          <a:p>
            <a:pPr algn="ctr">
              <a:lnSpc>
                <a:spcPts val="3187"/>
              </a:lnSpc>
              <a:spcBef>
                <a:spcPct val="0"/>
              </a:spcBef>
            </a:pPr>
            <a:r>
              <a:rPr lang="en-US" sz="2897" dirty="0">
                <a:solidFill>
                  <a:srgbClr val="000000"/>
                </a:solidFill>
                <a:latin typeface="Montserrat"/>
                <a:ea typeface="Montserrat"/>
                <a:cs typeface="Montserrat"/>
                <a:sym typeface="Montserrat"/>
              </a:rPr>
              <a:t>You have the option of changing the courses you are taking as well as the level of courses (Ex. PAP Biology instead of Biology)</a:t>
            </a:r>
          </a:p>
          <a:p>
            <a:pPr algn="ctr">
              <a:lnSpc>
                <a:spcPts val="3187"/>
              </a:lnSpc>
              <a:spcBef>
                <a:spcPct val="0"/>
              </a:spcBef>
            </a:pPr>
            <a:endParaRPr lang="en-US" sz="2897" dirty="0">
              <a:solidFill>
                <a:srgbClr val="000000"/>
              </a:solidFill>
              <a:latin typeface="Montserrat"/>
              <a:ea typeface="Montserrat"/>
              <a:cs typeface="Montserrat"/>
              <a:sym typeface="Montserrat"/>
            </a:endParaRPr>
          </a:p>
          <a:p>
            <a:pPr algn="ctr">
              <a:lnSpc>
                <a:spcPts val="3187"/>
              </a:lnSpc>
              <a:spcBef>
                <a:spcPct val="0"/>
              </a:spcBef>
            </a:pPr>
            <a:r>
              <a:rPr lang="en-US" sz="2897" dirty="0">
                <a:solidFill>
                  <a:srgbClr val="000000"/>
                </a:solidFill>
                <a:latin typeface="Montserrat"/>
                <a:ea typeface="Montserrat"/>
                <a:cs typeface="Montserrat"/>
                <a:sym typeface="Montserrat"/>
              </a:rPr>
              <a:t>Choose 3 Alternate Courses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9666" b="-19666"/>
            </a:stretch>
          </a:blipFill>
        </p:spPr>
        <p:txBody>
          <a:bodyPr/>
          <a:lstStyle/>
          <a:p>
            <a:endParaRPr lang="en-US"/>
          </a:p>
        </p:txBody>
      </p:sp>
      <p:grpSp>
        <p:nvGrpSpPr>
          <p:cNvPr id="3" name="Group 3"/>
          <p:cNvGrpSpPr/>
          <p:nvPr/>
        </p:nvGrpSpPr>
        <p:grpSpPr>
          <a:xfrm>
            <a:off x="1306116" y="1219200"/>
            <a:ext cx="15675769" cy="8031469"/>
            <a:chOff x="0" y="0"/>
            <a:chExt cx="4670039" cy="2392691"/>
          </a:xfrm>
        </p:grpSpPr>
        <p:sp>
          <p:nvSpPr>
            <p:cNvPr id="4" name="Freeform 4"/>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a:p>
          </p:txBody>
        </p:sp>
      </p:grpSp>
      <p:grpSp>
        <p:nvGrpSpPr>
          <p:cNvPr id="5" name="Group 5"/>
          <p:cNvGrpSpPr/>
          <p:nvPr/>
        </p:nvGrpSpPr>
        <p:grpSpPr>
          <a:xfrm>
            <a:off x="1465847" y="314963"/>
            <a:ext cx="15516037" cy="2006713"/>
            <a:chOff x="0" y="123825"/>
            <a:chExt cx="20688049" cy="2675617"/>
          </a:xfrm>
        </p:grpSpPr>
        <p:sp>
          <p:nvSpPr>
            <p:cNvPr id="6" name="TextBox 6"/>
            <p:cNvSpPr txBox="1"/>
            <p:nvPr/>
          </p:nvSpPr>
          <p:spPr>
            <a:xfrm>
              <a:off x="0" y="1739324"/>
              <a:ext cx="20688049" cy="1060118"/>
            </a:xfrm>
            <a:prstGeom prst="rect">
              <a:avLst/>
            </a:prstGeom>
          </p:spPr>
          <p:txBody>
            <a:bodyPr lIns="0" tIns="0" rIns="0" bIns="0" rtlCol="0" anchor="t">
              <a:spAutoFit/>
            </a:bodyPr>
            <a:lstStyle/>
            <a:p>
              <a:pPr algn="ctr">
                <a:lnSpc>
                  <a:spcPts val="6200"/>
                </a:lnSpc>
              </a:pPr>
              <a:r>
                <a:rPr lang="en-US" sz="6200">
                  <a:solidFill>
                    <a:srgbClr val="4B4B3D"/>
                  </a:solidFill>
                  <a:latin typeface="Gagalin"/>
                  <a:ea typeface="Gagalin"/>
                  <a:cs typeface="Gagalin"/>
                  <a:sym typeface="Gagalin"/>
                </a:rPr>
                <a:t>WHY ARE ALTERNATE COURSES IMPORTANT?</a:t>
              </a:r>
            </a:p>
          </p:txBody>
        </p:sp>
        <p:sp>
          <p:nvSpPr>
            <p:cNvPr id="7" name="TextBox 7"/>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p:cNvSpPr txBox="1"/>
          <p:nvPr/>
        </p:nvSpPr>
        <p:spPr>
          <a:xfrm>
            <a:off x="1838003" y="3810096"/>
            <a:ext cx="14665947" cy="4103688"/>
          </a:xfrm>
          <a:prstGeom prst="rect">
            <a:avLst/>
          </a:prstGeom>
        </p:spPr>
        <p:txBody>
          <a:bodyPr lIns="0" tIns="0" rIns="0" bIns="0" rtlCol="0" anchor="t">
            <a:spAutoFit/>
          </a:bodyPr>
          <a:lstStyle/>
          <a:p>
            <a:pPr algn="ctr">
              <a:lnSpc>
                <a:spcPts val="3187"/>
              </a:lnSpc>
            </a:pPr>
            <a:r>
              <a:rPr lang="en-US" sz="2897" dirty="0">
                <a:solidFill>
                  <a:srgbClr val="000000"/>
                </a:solidFill>
                <a:latin typeface="Montserrat"/>
                <a:ea typeface="Montserrat"/>
                <a:cs typeface="Montserrat"/>
                <a:sym typeface="Montserrat"/>
              </a:rPr>
              <a:t>If a course you choose is not available due to lack of requests.</a:t>
            </a:r>
          </a:p>
          <a:p>
            <a:pPr algn="ctr">
              <a:lnSpc>
                <a:spcPts val="3187"/>
              </a:lnSpc>
            </a:pPr>
            <a:endParaRPr lang="en-US" sz="2897" dirty="0">
              <a:solidFill>
                <a:srgbClr val="000000"/>
              </a:solidFill>
              <a:latin typeface="Montserrat"/>
              <a:ea typeface="Montserrat"/>
              <a:cs typeface="Montserrat"/>
              <a:sym typeface="Montserrat"/>
            </a:endParaRPr>
          </a:p>
          <a:p>
            <a:pPr algn="ctr">
              <a:lnSpc>
                <a:spcPts val="3187"/>
              </a:lnSpc>
            </a:pPr>
            <a:r>
              <a:rPr lang="en-US" sz="2897" dirty="0">
                <a:solidFill>
                  <a:srgbClr val="000000"/>
                </a:solidFill>
                <a:latin typeface="Montserrat"/>
                <a:ea typeface="Montserrat"/>
                <a:cs typeface="Montserrat"/>
                <a:sym typeface="Montserrat"/>
              </a:rPr>
              <a:t>If a course you choose does not fit in your schedule</a:t>
            </a:r>
          </a:p>
          <a:p>
            <a:pPr algn="ctr">
              <a:lnSpc>
                <a:spcPts val="3187"/>
              </a:lnSpc>
            </a:pPr>
            <a:endParaRPr lang="en-US" sz="2897" dirty="0">
              <a:solidFill>
                <a:srgbClr val="000000"/>
              </a:solidFill>
              <a:latin typeface="Montserrat"/>
              <a:ea typeface="Montserrat"/>
              <a:cs typeface="Montserrat"/>
              <a:sym typeface="Montserrat"/>
            </a:endParaRPr>
          </a:p>
          <a:p>
            <a:pPr algn="ctr">
              <a:lnSpc>
                <a:spcPts val="3187"/>
              </a:lnSpc>
            </a:pPr>
            <a:r>
              <a:rPr lang="en-US" sz="2897" dirty="0">
                <a:solidFill>
                  <a:srgbClr val="000000"/>
                </a:solidFill>
                <a:latin typeface="Montserrat"/>
                <a:ea typeface="Montserrat"/>
                <a:cs typeface="Montserrat"/>
                <a:sym typeface="Montserrat"/>
              </a:rPr>
              <a:t>If a course you choose is full </a:t>
            </a:r>
          </a:p>
          <a:p>
            <a:pPr algn="ctr">
              <a:lnSpc>
                <a:spcPts val="3187"/>
              </a:lnSpc>
            </a:pPr>
            <a:endParaRPr lang="en-US" sz="2897" dirty="0">
              <a:solidFill>
                <a:srgbClr val="000000"/>
              </a:solidFill>
              <a:latin typeface="Montserrat"/>
              <a:ea typeface="Montserrat"/>
              <a:cs typeface="Montserrat"/>
              <a:sym typeface="Montserrat"/>
            </a:endParaRPr>
          </a:p>
          <a:p>
            <a:pPr algn="ctr">
              <a:lnSpc>
                <a:spcPts val="3187"/>
              </a:lnSpc>
            </a:pPr>
            <a:r>
              <a:rPr lang="en-US" sz="2897" dirty="0">
                <a:solidFill>
                  <a:srgbClr val="000000"/>
                </a:solidFill>
                <a:latin typeface="Montserrat"/>
                <a:ea typeface="Montserrat"/>
                <a:cs typeface="Montserrat"/>
                <a:sym typeface="Montserrat"/>
              </a:rPr>
              <a:t>If a course you choose is a lottery course (for example Floral Design or </a:t>
            </a:r>
          </a:p>
          <a:p>
            <a:pPr algn="ctr">
              <a:lnSpc>
                <a:spcPts val="3187"/>
              </a:lnSpc>
            </a:pPr>
            <a:r>
              <a:rPr lang="en-US" sz="2897" dirty="0">
                <a:solidFill>
                  <a:srgbClr val="000000"/>
                </a:solidFill>
                <a:latin typeface="Montserrat"/>
                <a:ea typeface="Montserrat"/>
                <a:cs typeface="Montserrat"/>
                <a:sym typeface="Montserrat"/>
              </a:rPr>
              <a:t>Intro to Culinary Arts) and you are not chosen for that course. </a:t>
            </a:r>
          </a:p>
          <a:p>
            <a:pPr algn="ctr">
              <a:lnSpc>
                <a:spcPts val="3187"/>
              </a:lnSpc>
            </a:pPr>
            <a:endParaRPr lang="en-US" sz="2897" dirty="0">
              <a:solidFill>
                <a:srgbClr val="000000"/>
              </a:solidFill>
              <a:latin typeface="Montserrat"/>
              <a:ea typeface="Montserrat"/>
              <a:cs typeface="Montserrat"/>
              <a:sym typeface="Montserrat"/>
            </a:endParaRPr>
          </a:p>
          <a:p>
            <a:pPr algn="ctr">
              <a:lnSpc>
                <a:spcPts val="3187"/>
              </a:lnSpc>
              <a:spcBef>
                <a:spcPct val="0"/>
              </a:spcBef>
            </a:pPr>
            <a:endParaRPr lang="en-US" sz="2897" dirty="0">
              <a:solidFill>
                <a:srgbClr val="000000"/>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51736" cy="10287000"/>
            <a:chOff x="0" y="0"/>
            <a:chExt cx="2317748" cy="3479800"/>
          </a:xfrm>
        </p:grpSpPr>
        <p:sp>
          <p:nvSpPr>
            <p:cNvPr id="3" name="Freeform 3"/>
            <p:cNvSpPr/>
            <p:nvPr/>
          </p:nvSpPr>
          <p:spPr>
            <a:xfrm>
              <a:off x="0" y="0"/>
              <a:ext cx="2317747" cy="3479800"/>
            </a:xfrm>
            <a:custGeom>
              <a:avLst/>
              <a:gdLst/>
              <a:ahLst/>
              <a:cxnLst/>
              <a:rect l="l" t="t" r="r" b="b"/>
              <a:pathLst>
                <a:path w="2317747" h="3479800">
                  <a:moveTo>
                    <a:pt x="0" y="0"/>
                  </a:moveTo>
                  <a:lnTo>
                    <a:pt x="2317747" y="0"/>
                  </a:lnTo>
                  <a:lnTo>
                    <a:pt x="2317747" y="3479800"/>
                  </a:lnTo>
                  <a:lnTo>
                    <a:pt x="0" y="3479800"/>
                  </a:lnTo>
                  <a:close/>
                </a:path>
              </a:pathLst>
            </a:custGeom>
            <a:solidFill>
              <a:srgbClr val="777775"/>
            </a:solidFill>
          </p:spPr>
          <p:txBody>
            <a:bodyPr/>
            <a:lstStyle/>
            <a:p>
              <a:endParaRPr lang="en-US"/>
            </a:p>
          </p:txBody>
        </p:sp>
      </p:grpSp>
      <p:grpSp>
        <p:nvGrpSpPr>
          <p:cNvPr id="4" name="Group 4"/>
          <p:cNvGrpSpPr/>
          <p:nvPr/>
        </p:nvGrpSpPr>
        <p:grpSpPr>
          <a:xfrm>
            <a:off x="929118" y="1327233"/>
            <a:ext cx="4953000" cy="7632535"/>
            <a:chOff x="0" y="0"/>
            <a:chExt cx="1675459" cy="2581870"/>
          </a:xfrm>
        </p:grpSpPr>
        <p:sp>
          <p:nvSpPr>
            <p:cNvPr id="5" name="Freeform 5"/>
            <p:cNvSpPr/>
            <p:nvPr/>
          </p:nvSpPr>
          <p:spPr>
            <a:xfrm>
              <a:off x="0" y="0"/>
              <a:ext cx="1675459" cy="2581870"/>
            </a:xfrm>
            <a:custGeom>
              <a:avLst/>
              <a:gdLst/>
              <a:ahLst/>
              <a:cxnLst/>
              <a:rect l="l" t="t" r="r" b="b"/>
              <a:pathLst>
                <a:path w="1675459" h="2581870">
                  <a:moveTo>
                    <a:pt x="0" y="0"/>
                  </a:moveTo>
                  <a:lnTo>
                    <a:pt x="1675459" y="0"/>
                  </a:lnTo>
                  <a:lnTo>
                    <a:pt x="1675459" y="2581870"/>
                  </a:lnTo>
                  <a:lnTo>
                    <a:pt x="0" y="2581870"/>
                  </a:lnTo>
                  <a:close/>
                </a:path>
              </a:pathLst>
            </a:custGeom>
            <a:solidFill>
              <a:srgbClr val="FFFFFF"/>
            </a:solidFill>
          </p:spPr>
          <p:txBody>
            <a:bodyPr/>
            <a:lstStyle/>
            <a:p>
              <a:endParaRPr lang="en-US"/>
            </a:p>
          </p:txBody>
        </p:sp>
      </p:grpSp>
      <p:grpSp>
        <p:nvGrpSpPr>
          <p:cNvPr id="6" name="Group 6"/>
          <p:cNvGrpSpPr/>
          <p:nvPr/>
        </p:nvGrpSpPr>
        <p:grpSpPr>
          <a:xfrm>
            <a:off x="1356285" y="1676400"/>
            <a:ext cx="4139166" cy="6934200"/>
            <a:chOff x="0" y="0"/>
            <a:chExt cx="5518888" cy="9245600"/>
          </a:xfrm>
        </p:grpSpPr>
        <p:pic>
          <p:nvPicPr>
            <p:cNvPr id="7" name="Picture 7"/>
            <p:cNvPicPr>
              <a:picLocks noChangeAspect="1"/>
            </p:cNvPicPr>
            <p:nvPr/>
          </p:nvPicPr>
          <p:blipFill>
            <a:blip r:embed="rId2"/>
            <a:srcRect l="4606" r="4606"/>
            <a:stretch>
              <a:fillRect/>
            </a:stretch>
          </p:blipFill>
          <p:spPr>
            <a:xfrm>
              <a:off x="0" y="0"/>
              <a:ext cx="5518888" cy="9245600"/>
            </a:xfrm>
            <a:prstGeom prst="rect">
              <a:avLst/>
            </a:prstGeom>
          </p:spPr>
        </p:pic>
      </p:grpSp>
      <p:grpSp>
        <p:nvGrpSpPr>
          <p:cNvPr id="8" name="Group 8"/>
          <p:cNvGrpSpPr/>
          <p:nvPr/>
        </p:nvGrpSpPr>
        <p:grpSpPr>
          <a:xfrm rot="-10800000">
            <a:off x="6851732" y="773910"/>
            <a:ext cx="11436268" cy="330990"/>
            <a:chOff x="0" y="0"/>
            <a:chExt cx="28757772" cy="571500"/>
          </a:xfrm>
        </p:grpSpPr>
        <p:sp>
          <p:nvSpPr>
            <p:cNvPr id="9" name="Freeform 9"/>
            <p:cNvSpPr/>
            <p:nvPr/>
          </p:nvSpPr>
          <p:spPr>
            <a:xfrm>
              <a:off x="0" y="255270"/>
              <a:ext cx="28757773" cy="69850"/>
            </a:xfrm>
            <a:custGeom>
              <a:avLst/>
              <a:gdLst/>
              <a:ahLst/>
              <a:cxnLst/>
              <a:rect l="l" t="t" r="r" b="b"/>
              <a:pathLst>
                <a:path w="28757773" h="69850">
                  <a:moveTo>
                    <a:pt x="28466941" y="0"/>
                  </a:moveTo>
                  <a:lnTo>
                    <a:pt x="0" y="0"/>
                  </a:lnTo>
                  <a:lnTo>
                    <a:pt x="0" y="69850"/>
                  </a:lnTo>
                  <a:lnTo>
                    <a:pt x="28757773" y="69850"/>
                  </a:lnTo>
                  <a:lnTo>
                    <a:pt x="28757773" y="0"/>
                  </a:lnTo>
                  <a:close/>
                </a:path>
              </a:pathLst>
            </a:custGeom>
            <a:solidFill>
              <a:srgbClr val="800000"/>
            </a:solidFill>
          </p:spPr>
          <p:txBody>
            <a:bodyPr/>
            <a:lstStyle/>
            <a:p>
              <a:endParaRPr lang="en-US"/>
            </a:p>
          </p:txBody>
        </p:sp>
      </p:grpSp>
      <p:sp>
        <p:nvSpPr>
          <p:cNvPr id="10" name="TextBox 10"/>
          <p:cNvSpPr txBox="1"/>
          <p:nvPr/>
        </p:nvSpPr>
        <p:spPr>
          <a:xfrm>
            <a:off x="7417173" y="1555570"/>
            <a:ext cx="10564713" cy="1047750"/>
          </a:xfrm>
          <a:prstGeom prst="rect">
            <a:avLst/>
          </a:prstGeom>
        </p:spPr>
        <p:txBody>
          <a:bodyPr lIns="0" tIns="0" rIns="0" bIns="0" rtlCol="0" anchor="t">
            <a:spAutoFit/>
          </a:bodyPr>
          <a:lstStyle/>
          <a:p>
            <a:pPr algn="l">
              <a:lnSpc>
                <a:spcPts val="8279"/>
              </a:lnSpc>
            </a:pPr>
            <a:r>
              <a:rPr lang="en-US" sz="6899">
                <a:solidFill>
                  <a:srgbClr val="4B4B3D"/>
                </a:solidFill>
                <a:latin typeface="Gagalin"/>
                <a:ea typeface="Gagalin"/>
                <a:cs typeface="Gagalin"/>
                <a:sym typeface="Gagalin"/>
              </a:rPr>
              <a:t>Questions to Ask Yourself </a:t>
            </a:r>
          </a:p>
        </p:txBody>
      </p:sp>
      <p:sp>
        <p:nvSpPr>
          <p:cNvPr id="11" name="TextBox 11"/>
          <p:cNvSpPr txBox="1"/>
          <p:nvPr/>
        </p:nvSpPr>
        <p:spPr>
          <a:xfrm>
            <a:off x="929118" y="9456339"/>
            <a:ext cx="4953000" cy="228483"/>
          </a:xfrm>
          <a:prstGeom prst="rect">
            <a:avLst/>
          </a:prstGeom>
        </p:spPr>
        <p:txBody>
          <a:bodyPr lIns="0" tIns="0" rIns="0" bIns="0" rtlCol="0" anchor="t">
            <a:spAutoFit/>
          </a:bodyPr>
          <a:lstStyle/>
          <a:p>
            <a:pPr algn="l">
              <a:lnSpc>
                <a:spcPts val="1829"/>
              </a:lnSpc>
            </a:pPr>
            <a:r>
              <a:rPr lang="en-US" sz="1663" b="1" spc="665">
                <a:solidFill>
                  <a:srgbClr val="F4F1ED"/>
                </a:solidFill>
                <a:latin typeface="Montserrat Medium"/>
                <a:ea typeface="Montserrat Medium"/>
                <a:cs typeface="Montserrat Medium"/>
                <a:sym typeface="Montserrat Medium"/>
              </a:rPr>
              <a:t>PRIDE - HONOR - SUCCESS</a:t>
            </a:r>
          </a:p>
        </p:txBody>
      </p:sp>
      <p:sp>
        <p:nvSpPr>
          <p:cNvPr id="12" name="TextBox 12"/>
          <p:cNvSpPr txBox="1"/>
          <p:nvPr/>
        </p:nvSpPr>
        <p:spPr>
          <a:xfrm>
            <a:off x="7197388" y="3729147"/>
            <a:ext cx="10907184" cy="5334794"/>
          </a:xfrm>
          <a:prstGeom prst="rect">
            <a:avLst/>
          </a:prstGeom>
        </p:spPr>
        <p:txBody>
          <a:bodyPr lIns="0" tIns="0" rIns="0" bIns="0" rtlCol="0" anchor="t">
            <a:spAutoFit/>
          </a:bodyPr>
          <a:lstStyle/>
          <a:p>
            <a:pPr algn="ctr">
              <a:lnSpc>
                <a:spcPts val="3187"/>
              </a:lnSpc>
              <a:spcBef>
                <a:spcPct val="0"/>
              </a:spcBef>
            </a:pPr>
            <a:r>
              <a:rPr lang="en-US" sz="2897" dirty="0">
                <a:solidFill>
                  <a:srgbClr val="000000"/>
                </a:solidFill>
                <a:latin typeface="Montserrat"/>
                <a:ea typeface="Montserrat"/>
                <a:cs typeface="Montserrat"/>
                <a:sym typeface="Montserrat"/>
              </a:rPr>
              <a:t>Is there a program that I know I will be in all four years? </a:t>
            </a:r>
          </a:p>
          <a:p>
            <a:pPr algn="ctr">
              <a:lnSpc>
                <a:spcPts val="3187"/>
              </a:lnSpc>
              <a:spcBef>
                <a:spcPct val="0"/>
              </a:spcBef>
            </a:pPr>
            <a:r>
              <a:rPr lang="en-US" sz="2897" dirty="0">
                <a:solidFill>
                  <a:srgbClr val="000000"/>
                </a:solidFill>
                <a:latin typeface="Montserrat"/>
                <a:ea typeface="Montserrat"/>
                <a:cs typeface="Montserrat"/>
                <a:sym typeface="Montserrat"/>
              </a:rPr>
              <a:t>(ex Band, Theater, ROTC, Sports, etc.)</a:t>
            </a:r>
          </a:p>
          <a:p>
            <a:pPr algn="ctr">
              <a:lnSpc>
                <a:spcPts val="3187"/>
              </a:lnSpc>
              <a:spcBef>
                <a:spcPct val="0"/>
              </a:spcBef>
            </a:pPr>
            <a:endParaRPr lang="en-US" sz="2897" dirty="0">
              <a:solidFill>
                <a:srgbClr val="000000"/>
              </a:solidFill>
              <a:latin typeface="Montserrat"/>
              <a:ea typeface="Montserrat"/>
              <a:cs typeface="Montserrat"/>
              <a:sym typeface="Montserrat"/>
            </a:endParaRPr>
          </a:p>
          <a:p>
            <a:pPr algn="ctr">
              <a:lnSpc>
                <a:spcPts val="3187"/>
              </a:lnSpc>
              <a:spcBef>
                <a:spcPct val="0"/>
              </a:spcBef>
            </a:pPr>
            <a:r>
              <a:rPr lang="en-US" sz="2897" dirty="0">
                <a:solidFill>
                  <a:srgbClr val="000000"/>
                </a:solidFill>
                <a:latin typeface="Montserrat"/>
                <a:ea typeface="Montserrat"/>
                <a:cs typeface="Montserrat"/>
                <a:sym typeface="Montserrat"/>
              </a:rPr>
              <a:t>Am I ahead in math by taking a high school course in junior high and plan to take a math course every year </a:t>
            </a:r>
          </a:p>
          <a:p>
            <a:pPr algn="ctr">
              <a:lnSpc>
                <a:spcPts val="3187"/>
              </a:lnSpc>
              <a:spcBef>
                <a:spcPct val="0"/>
              </a:spcBef>
            </a:pPr>
            <a:r>
              <a:rPr lang="en-US" sz="2897" dirty="0">
                <a:solidFill>
                  <a:srgbClr val="000000"/>
                </a:solidFill>
                <a:latin typeface="Montserrat"/>
                <a:ea typeface="Montserrat"/>
                <a:cs typeface="Montserrat"/>
                <a:sym typeface="Montserrat"/>
              </a:rPr>
              <a:t>in high school?</a:t>
            </a:r>
          </a:p>
          <a:p>
            <a:pPr algn="ctr">
              <a:lnSpc>
                <a:spcPts val="3187"/>
              </a:lnSpc>
              <a:spcBef>
                <a:spcPct val="0"/>
              </a:spcBef>
            </a:pPr>
            <a:endParaRPr lang="en-US" sz="2897" dirty="0">
              <a:solidFill>
                <a:srgbClr val="000000"/>
              </a:solidFill>
              <a:latin typeface="Montserrat"/>
              <a:ea typeface="Montserrat"/>
              <a:cs typeface="Montserrat"/>
              <a:sym typeface="Montserrat"/>
            </a:endParaRPr>
          </a:p>
          <a:p>
            <a:pPr algn="ctr">
              <a:lnSpc>
                <a:spcPts val="3187"/>
              </a:lnSpc>
              <a:spcBef>
                <a:spcPct val="0"/>
              </a:spcBef>
            </a:pPr>
            <a:r>
              <a:rPr lang="en-US" sz="2897" dirty="0">
                <a:solidFill>
                  <a:srgbClr val="000000"/>
                </a:solidFill>
                <a:latin typeface="Montserrat"/>
                <a:ea typeface="Montserrat"/>
                <a:cs typeface="Montserrat"/>
                <a:sym typeface="Montserrat"/>
              </a:rPr>
              <a:t>Do I have a career or area of study in mind that I know I’d love to study in high school and beyond?</a:t>
            </a:r>
          </a:p>
          <a:p>
            <a:pPr algn="ctr">
              <a:lnSpc>
                <a:spcPts val="3187"/>
              </a:lnSpc>
              <a:spcBef>
                <a:spcPct val="0"/>
              </a:spcBef>
            </a:pPr>
            <a:endParaRPr lang="en-US" sz="2897" dirty="0">
              <a:solidFill>
                <a:srgbClr val="000000"/>
              </a:solidFill>
              <a:latin typeface="Montserrat"/>
              <a:ea typeface="Montserrat"/>
              <a:cs typeface="Montserrat"/>
              <a:sym typeface="Montserrat"/>
            </a:endParaRPr>
          </a:p>
          <a:p>
            <a:pPr algn="ctr">
              <a:lnSpc>
                <a:spcPts val="3187"/>
              </a:lnSpc>
              <a:spcBef>
                <a:spcPct val="0"/>
              </a:spcBef>
            </a:pPr>
            <a:r>
              <a:rPr lang="en-US" sz="2897" b="1" dirty="0">
                <a:solidFill>
                  <a:srgbClr val="000000"/>
                </a:solidFill>
                <a:latin typeface="Montserrat"/>
                <a:ea typeface="Montserrat"/>
                <a:cs typeface="Montserrat"/>
                <a:sym typeface="Montserrat"/>
              </a:rPr>
              <a:t>Not a fan of PE? </a:t>
            </a:r>
            <a:r>
              <a:rPr lang="en-US" sz="2897" dirty="0">
                <a:solidFill>
                  <a:srgbClr val="000000"/>
                </a:solidFill>
                <a:latin typeface="Montserrat"/>
                <a:ea typeface="Montserrat"/>
                <a:cs typeface="Montserrat"/>
                <a:sym typeface="Montserrat"/>
              </a:rPr>
              <a:t>Alternates to PE: </a:t>
            </a:r>
          </a:p>
          <a:p>
            <a:pPr algn="ctr">
              <a:lnSpc>
                <a:spcPts val="3187"/>
              </a:lnSpc>
              <a:spcBef>
                <a:spcPct val="0"/>
              </a:spcBef>
            </a:pPr>
            <a:r>
              <a:rPr lang="en-US" sz="2897" dirty="0">
                <a:solidFill>
                  <a:srgbClr val="000000"/>
                </a:solidFill>
                <a:latin typeface="Montserrat"/>
                <a:ea typeface="Montserrat"/>
                <a:cs typeface="Montserrat"/>
                <a:sym typeface="Montserrat"/>
              </a:rPr>
              <a:t>JROTC, Lifetime Recreation and Outdoor Pursuits, Band, Prancers, Cheer, Dance (Dance 2 only)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650059" y="0"/>
            <a:ext cx="8637941" cy="10287000"/>
            <a:chOff x="0" y="0"/>
            <a:chExt cx="2921970" cy="3479800"/>
          </a:xfrm>
        </p:grpSpPr>
        <p:sp>
          <p:nvSpPr>
            <p:cNvPr id="3" name="Freeform 3"/>
            <p:cNvSpPr/>
            <p:nvPr/>
          </p:nvSpPr>
          <p:spPr>
            <a:xfrm>
              <a:off x="0" y="0"/>
              <a:ext cx="2921970" cy="3479800"/>
            </a:xfrm>
            <a:custGeom>
              <a:avLst/>
              <a:gdLst/>
              <a:ahLst/>
              <a:cxnLst/>
              <a:rect l="l" t="t" r="r" b="b"/>
              <a:pathLst>
                <a:path w="2921970" h="3479800">
                  <a:moveTo>
                    <a:pt x="0" y="0"/>
                  </a:moveTo>
                  <a:lnTo>
                    <a:pt x="2921970" y="0"/>
                  </a:lnTo>
                  <a:lnTo>
                    <a:pt x="2921970" y="3479800"/>
                  </a:lnTo>
                  <a:lnTo>
                    <a:pt x="0" y="3479800"/>
                  </a:lnTo>
                  <a:close/>
                </a:path>
              </a:pathLst>
            </a:custGeom>
            <a:solidFill>
              <a:srgbClr val="777775"/>
            </a:solidFill>
          </p:spPr>
          <p:txBody>
            <a:bodyPr/>
            <a:lstStyle/>
            <a:p>
              <a:endParaRPr lang="en-US"/>
            </a:p>
          </p:txBody>
        </p:sp>
      </p:grpSp>
      <p:grpSp>
        <p:nvGrpSpPr>
          <p:cNvPr id="4" name="Group 4"/>
          <p:cNvGrpSpPr/>
          <p:nvPr/>
        </p:nvGrpSpPr>
        <p:grpSpPr>
          <a:xfrm>
            <a:off x="10872480" y="1260394"/>
            <a:ext cx="6099810" cy="7847441"/>
            <a:chOff x="0" y="0"/>
            <a:chExt cx="2063393" cy="2654566"/>
          </a:xfrm>
        </p:grpSpPr>
        <p:sp>
          <p:nvSpPr>
            <p:cNvPr id="5" name="Freeform 5"/>
            <p:cNvSpPr/>
            <p:nvPr/>
          </p:nvSpPr>
          <p:spPr>
            <a:xfrm>
              <a:off x="0" y="0"/>
              <a:ext cx="2063392" cy="2654566"/>
            </a:xfrm>
            <a:custGeom>
              <a:avLst/>
              <a:gdLst/>
              <a:ahLst/>
              <a:cxnLst/>
              <a:rect l="l" t="t" r="r" b="b"/>
              <a:pathLst>
                <a:path w="2063392" h="2654566">
                  <a:moveTo>
                    <a:pt x="0" y="0"/>
                  </a:moveTo>
                  <a:lnTo>
                    <a:pt x="2063392" y="0"/>
                  </a:lnTo>
                  <a:lnTo>
                    <a:pt x="2063392" y="2654566"/>
                  </a:lnTo>
                  <a:lnTo>
                    <a:pt x="0" y="2654566"/>
                  </a:lnTo>
                  <a:close/>
                </a:path>
              </a:pathLst>
            </a:custGeom>
            <a:solidFill>
              <a:srgbClr val="FFFFFF"/>
            </a:solidFill>
          </p:spPr>
          <p:txBody>
            <a:bodyPr/>
            <a:lstStyle/>
            <a:p>
              <a:endParaRPr lang="en-US"/>
            </a:p>
          </p:txBody>
        </p:sp>
      </p:grpSp>
      <p:grpSp>
        <p:nvGrpSpPr>
          <p:cNvPr id="6" name="Group 6"/>
          <p:cNvGrpSpPr/>
          <p:nvPr/>
        </p:nvGrpSpPr>
        <p:grpSpPr>
          <a:xfrm>
            <a:off x="11054266" y="1474599"/>
            <a:ext cx="5736239" cy="7367080"/>
            <a:chOff x="0" y="0"/>
            <a:chExt cx="7648318" cy="9822773"/>
          </a:xfrm>
        </p:grpSpPr>
        <p:pic>
          <p:nvPicPr>
            <p:cNvPr id="7" name="Picture 7"/>
            <p:cNvPicPr>
              <a:picLocks noChangeAspect="1"/>
            </p:cNvPicPr>
            <p:nvPr/>
          </p:nvPicPr>
          <p:blipFill>
            <a:blip r:embed="rId2"/>
            <a:srcRect l="24013" r="24013"/>
            <a:stretch>
              <a:fillRect/>
            </a:stretch>
          </p:blipFill>
          <p:spPr>
            <a:xfrm>
              <a:off x="0" y="0"/>
              <a:ext cx="7648318" cy="9822773"/>
            </a:xfrm>
            <a:prstGeom prst="rect">
              <a:avLst/>
            </a:prstGeom>
          </p:spPr>
        </p:pic>
      </p:grpSp>
      <p:grpSp>
        <p:nvGrpSpPr>
          <p:cNvPr id="8" name="Group 8"/>
          <p:cNvGrpSpPr/>
          <p:nvPr/>
        </p:nvGrpSpPr>
        <p:grpSpPr>
          <a:xfrm rot="-10800000">
            <a:off x="0" y="1865471"/>
            <a:ext cx="1204847" cy="387299"/>
            <a:chOff x="0" y="0"/>
            <a:chExt cx="1777878" cy="571500"/>
          </a:xfrm>
        </p:grpSpPr>
        <p:sp>
          <p:nvSpPr>
            <p:cNvPr id="9" name="Freeform 9"/>
            <p:cNvSpPr/>
            <p:nvPr/>
          </p:nvSpPr>
          <p:spPr>
            <a:xfrm>
              <a:off x="0" y="255270"/>
              <a:ext cx="1777878" cy="69850"/>
            </a:xfrm>
            <a:custGeom>
              <a:avLst/>
              <a:gdLst/>
              <a:ahLst/>
              <a:cxnLst/>
              <a:rect l="l" t="t" r="r" b="b"/>
              <a:pathLst>
                <a:path w="1777878" h="69850">
                  <a:moveTo>
                    <a:pt x="1487048" y="0"/>
                  </a:moveTo>
                  <a:lnTo>
                    <a:pt x="0" y="0"/>
                  </a:lnTo>
                  <a:lnTo>
                    <a:pt x="0" y="69850"/>
                  </a:lnTo>
                  <a:lnTo>
                    <a:pt x="1777878" y="69850"/>
                  </a:lnTo>
                  <a:lnTo>
                    <a:pt x="1777878" y="0"/>
                  </a:lnTo>
                  <a:close/>
                </a:path>
              </a:pathLst>
            </a:custGeom>
            <a:solidFill>
              <a:srgbClr val="800000"/>
            </a:solidFill>
          </p:spPr>
          <p:txBody>
            <a:bodyPr/>
            <a:lstStyle/>
            <a:p>
              <a:endParaRPr lang="en-US"/>
            </a:p>
          </p:txBody>
        </p:sp>
      </p:grpSp>
      <p:sp>
        <p:nvSpPr>
          <p:cNvPr id="10" name="TextBox 10"/>
          <p:cNvSpPr txBox="1"/>
          <p:nvPr/>
        </p:nvSpPr>
        <p:spPr>
          <a:xfrm>
            <a:off x="1495396" y="1477534"/>
            <a:ext cx="2858930" cy="982925"/>
          </a:xfrm>
          <a:prstGeom prst="rect">
            <a:avLst/>
          </a:prstGeom>
        </p:spPr>
        <p:txBody>
          <a:bodyPr lIns="0" tIns="0" rIns="0" bIns="0" rtlCol="0" anchor="t">
            <a:spAutoFit/>
          </a:bodyPr>
          <a:lstStyle/>
          <a:p>
            <a:pPr algn="l">
              <a:lnSpc>
                <a:spcPts val="7589"/>
              </a:lnSpc>
            </a:pPr>
            <a:r>
              <a:rPr lang="en-US" sz="6899">
                <a:solidFill>
                  <a:srgbClr val="4B4B3D"/>
                </a:solidFill>
                <a:latin typeface="Gagalin"/>
                <a:ea typeface="Gagalin"/>
                <a:cs typeface="Gagalin"/>
                <a:sym typeface="Gagalin"/>
              </a:rPr>
              <a:t>GRADE </a:t>
            </a:r>
          </a:p>
        </p:txBody>
      </p:sp>
      <p:sp>
        <p:nvSpPr>
          <p:cNvPr id="11" name="Freeform 11"/>
          <p:cNvSpPr/>
          <p:nvPr/>
        </p:nvSpPr>
        <p:spPr>
          <a:xfrm>
            <a:off x="849993" y="4028917"/>
            <a:ext cx="354854" cy="354854"/>
          </a:xfrm>
          <a:custGeom>
            <a:avLst/>
            <a:gdLst/>
            <a:ahLst/>
            <a:cxnLst/>
            <a:rect l="l" t="t" r="r" b="b"/>
            <a:pathLst>
              <a:path w="354854" h="354854">
                <a:moveTo>
                  <a:pt x="0" y="0"/>
                </a:moveTo>
                <a:lnTo>
                  <a:pt x="354854" y="0"/>
                </a:lnTo>
                <a:lnTo>
                  <a:pt x="354854" y="354854"/>
                </a:lnTo>
                <a:lnTo>
                  <a:pt x="0" y="3548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849993" y="4898703"/>
            <a:ext cx="354854" cy="354854"/>
          </a:xfrm>
          <a:custGeom>
            <a:avLst/>
            <a:gdLst/>
            <a:ahLst/>
            <a:cxnLst/>
            <a:rect l="l" t="t" r="r" b="b"/>
            <a:pathLst>
              <a:path w="354854" h="354854">
                <a:moveTo>
                  <a:pt x="0" y="0"/>
                </a:moveTo>
                <a:lnTo>
                  <a:pt x="354854" y="0"/>
                </a:lnTo>
                <a:lnTo>
                  <a:pt x="354854" y="354854"/>
                </a:lnTo>
                <a:lnTo>
                  <a:pt x="0" y="3548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Freeform 13"/>
          <p:cNvSpPr/>
          <p:nvPr/>
        </p:nvSpPr>
        <p:spPr>
          <a:xfrm>
            <a:off x="849993" y="5744447"/>
            <a:ext cx="354854" cy="354854"/>
          </a:xfrm>
          <a:custGeom>
            <a:avLst/>
            <a:gdLst/>
            <a:ahLst/>
            <a:cxnLst/>
            <a:rect l="l" t="t" r="r" b="b"/>
            <a:pathLst>
              <a:path w="354854" h="354854">
                <a:moveTo>
                  <a:pt x="0" y="0"/>
                </a:moveTo>
                <a:lnTo>
                  <a:pt x="354854" y="0"/>
                </a:lnTo>
                <a:lnTo>
                  <a:pt x="354854" y="354854"/>
                </a:lnTo>
                <a:lnTo>
                  <a:pt x="0" y="3548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4" name="Freeform 14"/>
          <p:cNvSpPr/>
          <p:nvPr/>
        </p:nvSpPr>
        <p:spPr>
          <a:xfrm>
            <a:off x="849993" y="6629294"/>
            <a:ext cx="354854" cy="354854"/>
          </a:xfrm>
          <a:custGeom>
            <a:avLst/>
            <a:gdLst/>
            <a:ahLst/>
            <a:cxnLst/>
            <a:rect l="l" t="t" r="r" b="b"/>
            <a:pathLst>
              <a:path w="354854" h="354854">
                <a:moveTo>
                  <a:pt x="0" y="0"/>
                </a:moveTo>
                <a:lnTo>
                  <a:pt x="354854" y="0"/>
                </a:lnTo>
                <a:lnTo>
                  <a:pt x="354854" y="354854"/>
                </a:lnTo>
                <a:lnTo>
                  <a:pt x="0" y="3548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TextBox 15"/>
          <p:cNvSpPr txBox="1"/>
          <p:nvPr/>
        </p:nvSpPr>
        <p:spPr>
          <a:xfrm>
            <a:off x="1765269" y="3762217"/>
            <a:ext cx="6055291" cy="648365"/>
          </a:xfrm>
          <a:prstGeom prst="rect">
            <a:avLst/>
          </a:prstGeom>
        </p:spPr>
        <p:txBody>
          <a:bodyPr lIns="0" tIns="0" rIns="0" bIns="0" rtlCol="0" anchor="t">
            <a:spAutoFit/>
          </a:bodyPr>
          <a:lstStyle/>
          <a:p>
            <a:pPr algn="l">
              <a:lnSpc>
                <a:spcPts val="5799"/>
              </a:lnSpc>
            </a:pPr>
            <a:r>
              <a:rPr lang="en-US" sz="2899" b="1">
                <a:solidFill>
                  <a:srgbClr val="303030"/>
                </a:solidFill>
                <a:latin typeface="Montserrat Semi-Bold"/>
                <a:ea typeface="Montserrat Semi-Bold"/>
                <a:cs typeface="Montserrat Semi-Bold"/>
                <a:sym typeface="Montserrat Semi-Bold"/>
              </a:rPr>
              <a:t>Freshman - Less than 5 credits</a:t>
            </a:r>
          </a:p>
        </p:txBody>
      </p:sp>
      <p:sp>
        <p:nvSpPr>
          <p:cNvPr id="16" name="TextBox 16"/>
          <p:cNvSpPr txBox="1"/>
          <p:nvPr/>
        </p:nvSpPr>
        <p:spPr>
          <a:xfrm>
            <a:off x="1765269" y="4632003"/>
            <a:ext cx="7160889" cy="648365"/>
          </a:xfrm>
          <a:prstGeom prst="rect">
            <a:avLst/>
          </a:prstGeom>
        </p:spPr>
        <p:txBody>
          <a:bodyPr lIns="0" tIns="0" rIns="0" bIns="0" rtlCol="0" anchor="t">
            <a:spAutoFit/>
          </a:bodyPr>
          <a:lstStyle/>
          <a:p>
            <a:pPr algn="l">
              <a:lnSpc>
                <a:spcPts val="5799"/>
              </a:lnSpc>
            </a:pPr>
            <a:r>
              <a:rPr lang="en-US" sz="2899" b="1">
                <a:solidFill>
                  <a:srgbClr val="303030"/>
                </a:solidFill>
                <a:latin typeface="Montserrat Semi-Bold"/>
                <a:ea typeface="Montserrat Semi-Bold"/>
                <a:cs typeface="Montserrat Semi-Bold"/>
                <a:sym typeface="Montserrat Semi-Bold"/>
              </a:rPr>
              <a:t>Sophomore - Minimum of 5.5 credits</a:t>
            </a:r>
          </a:p>
        </p:txBody>
      </p:sp>
      <p:sp>
        <p:nvSpPr>
          <p:cNvPr id="17" name="TextBox 17"/>
          <p:cNvSpPr txBox="1"/>
          <p:nvPr/>
        </p:nvSpPr>
        <p:spPr>
          <a:xfrm>
            <a:off x="1765269" y="5477747"/>
            <a:ext cx="6882578" cy="648365"/>
          </a:xfrm>
          <a:prstGeom prst="rect">
            <a:avLst/>
          </a:prstGeom>
        </p:spPr>
        <p:txBody>
          <a:bodyPr lIns="0" tIns="0" rIns="0" bIns="0" rtlCol="0" anchor="t">
            <a:spAutoFit/>
          </a:bodyPr>
          <a:lstStyle/>
          <a:p>
            <a:pPr algn="l">
              <a:lnSpc>
                <a:spcPts val="5799"/>
              </a:lnSpc>
            </a:pPr>
            <a:r>
              <a:rPr lang="en-US" sz="2899" b="1">
                <a:solidFill>
                  <a:srgbClr val="303030"/>
                </a:solidFill>
                <a:latin typeface="Montserrat Semi-Bold"/>
                <a:ea typeface="Montserrat Semi-Bold"/>
                <a:cs typeface="Montserrat Semi-Bold"/>
                <a:sym typeface="Montserrat Semi-Bold"/>
              </a:rPr>
              <a:t>Junior - Minimum of 11.5 credits </a:t>
            </a:r>
          </a:p>
        </p:txBody>
      </p:sp>
      <p:sp>
        <p:nvSpPr>
          <p:cNvPr id="18" name="TextBox 18"/>
          <p:cNvSpPr txBox="1"/>
          <p:nvPr/>
        </p:nvSpPr>
        <p:spPr>
          <a:xfrm>
            <a:off x="1765269" y="6362594"/>
            <a:ext cx="6271105" cy="648365"/>
          </a:xfrm>
          <a:prstGeom prst="rect">
            <a:avLst/>
          </a:prstGeom>
        </p:spPr>
        <p:txBody>
          <a:bodyPr lIns="0" tIns="0" rIns="0" bIns="0" rtlCol="0" anchor="t">
            <a:spAutoFit/>
          </a:bodyPr>
          <a:lstStyle/>
          <a:p>
            <a:pPr algn="l">
              <a:lnSpc>
                <a:spcPts val="5799"/>
              </a:lnSpc>
            </a:pPr>
            <a:r>
              <a:rPr lang="en-US" sz="2899" b="1">
                <a:solidFill>
                  <a:srgbClr val="303030"/>
                </a:solidFill>
                <a:latin typeface="Montserrat Semi-Bold"/>
                <a:ea typeface="Montserrat Semi-Bold"/>
                <a:cs typeface="Montserrat Semi-Bold"/>
                <a:sym typeface="Montserrat Semi-Bold"/>
              </a:rPr>
              <a:t>Senior - Minimum of 17 credits </a:t>
            </a:r>
          </a:p>
        </p:txBody>
      </p:sp>
      <p:sp>
        <p:nvSpPr>
          <p:cNvPr id="19" name="TextBox 19"/>
          <p:cNvSpPr txBox="1"/>
          <p:nvPr/>
        </p:nvSpPr>
        <p:spPr>
          <a:xfrm>
            <a:off x="3892742" y="1508621"/>
            <a:ext cx="3769140"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Classification</a:t>
            </a:r>
          </a:p>
        </p:txBody>
      </p:sp>
      <p:sp>
        <p:nvSpPr>
          <p:cNvPr id="20" name="TextBox 20"/>
          <p:cNvSpPr txBox="1"/>
          <p:nvPr/>
        </p:nvSpPr>
        <p:spPr>
          <a:xfrm>
            <a:off x="10919124" y="9563431"/>
            <a:ext cx="6099810" cy="230801"/>
          </a:xfrm>
          <a:prstGeom prst="rect">
            <a:avLst/>
          </a:prstGeom>
        </p:spPr>
        <p:txBody>
          <a:bodyPr lIns="0" tIns="0" rIns="0" bIns="0" rtlCol="0" anchor="t">
            <a:spAutoFit/>
          </a:bodyPr>
          <a:lstStyle/>
          <a:p>
            <a:pPr algn="ctr">
              <a:lnSpc>
                <a:spcPts val="1835"/>
              </a:lnSpc>
            </a:pPr>
            <a:r>
              <a:rPr lang="en-US" sz="1669" b="1" spc="667">
                <a:solidFill>
                  <a:srgbClr val="F4F1ED"/>
                </a:solidFill>
                <a:latin typeface="Montserrat Medium"/>
                <a:ea typeface="Montserrat Medium"/>
                <a:cs typeface="Montserrat Medium"/>
                <a:sym typeface="Montserrat Medium"/>
              </a:rPr>
              <a:t>PRIDE - HONOR - SUCCESS</a:t>
            </a:r>
          </a:p>
        </p:txBody>
      </p:sp>
      <p:grpSp>
        <p:nvGrpSpPr>
          <p:cNvPr id="21" name="Group 21"/>
          <p:cNvGrpSpPr/>
          <p:nvPr/>
        </p:nvGrpSpPr>
        <p:grpSpPr>
          <a:xfrm rot="-10800000">
            <a:off x="7957156" y="1871259"/>
            <a:ext cx="1186844" cy="381512"/>
            <a:chOff x="0" y="0"/>
            <a:chExt cx="1777878" cy="571500"/>
          </a:xfrm>
        </p:grpSpPr>
        <p:sp>
          <p:nvSpPr>
            <p:cNvPr id="22" name="Freeform 22"/>
            <p:cNvSpPr/>
            <p:nvPr/>
          </p:nvSpPr>
          <p:spPr>
            <a:xfrm>
              <a:off x="0" y="255270"/>
              <a:ext cx="1777878" cy="69850"/>
            </a:xfrm>
            <a:custGeom>
              <a:avLst/>
              <a:gdLst/>
              <a:ahLst/>
              <a:cxnLst/>
              <a:rect l="l" t="t" r="r" b="b"/>
              <a:pathLst>
                <a:path w="1777878" h="69850">
                  <a:moveTo>
                    <a:pt x="1487048" y="0"/>
                  </a:moveTo>
                  <a:lnTo>
                    <a:pt x="0" y="0"/>
                  </a:lnTo>
                  <a:lnTo>
                    <a:pt x="0" y="69850"/>
                  </a:lnTo>
                  <a:lnTo>
                    <a:pt x="1777878" y="69850"/>
                  </a:lnTo>
                  <a:lnTo>
                    <a:pt x="1777878" y="0"/>
                  </a:lnTo>
                  <a:close/>
                </a:path>
              </a:pathLst>
            </a:custGeom>
            <a:solidFill>
              <a:srgbClr val="800000"/>
            </a:solidFill>
          </p:spPr>
          <p:txBody>
            <a:bodyPr/>
            <a:lstStyle/>
            <a:p>
              <a:endParaRPr 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4084158" y="9067487"/>
            <a:ext cx="23374565" cy="254790"/>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p:cNvGrpSpPr/>
          <p:nvPr/>
        </p:nvGrpSpPr>
        <p:grpSpPr>
          <a:xfrm rot="-5400000">
            <a:off x="2312092" y="5706494"/>
            <a:ext cx="6721987" cy="254790"/>
            <a:chOff x="0" y="0"/>
            <a:chExt cx="15077571" cy="571500"/>
          </a:xfrm>
        </p:grpSpPr>
        <p:sp>
          <p:nvSpPr>
            <p:cNvPr id="7" name="Freeform 7"/>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grpSp>
        <p:nvGrpSpPr>
          <p:cNvPr id="8" name="Group 8"/>
          <p:cNvGrpSpPr/>
          <p:nvPr/>
        </p:nvGrpSpPr>
        <p:grpSpPr>
          <a:xfrm rot="-5400000">
            <a:off x="9210109" y="5706494"/>
            <a:ext cx="6721987" cy="254790"/>
            <a:chOff x="0" y="0"/>
            <a:chExt cx="15077571" cy="571500"/>
          </a:xfrm>
        </p:grpSpPr>
        <p:sp>
          <p:nvSpPr>
            <p:cNvPr id="9" name="Freeform 9"/>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10" name="TextBox 10"/>
          <p:cNvSpPr txBox="1"/>
          <p:nvPr/>
        </p:nvSpPr>
        <p:spPr>
          <a:xfrm>
            <a:off x="3015134" y="871419"/>
            <a:ext cx="7886424"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TYPICAL FRESHMAN</a:t>
            </a:r>
          </a:p>
        </p:txBody>
      </p:sp>
      <p:sp>
        <p:nvSpPr>
          <p:cNvPr id="11" name="TextBox 11"/>
          <p:cNvSpPr txBox="1"/>
          <p:nvPr/>
        </p:nvSpPr>
        <p:spPr>
          <a:xfrm>
            <a:off x="6455759" y="9648825"/>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2" name="TextBox 12"/>
          <p:cNvSpPr txBox="1"/>
          <p:nvPr/>
        </p:nvSpPr>
        <p:spPr>
          <a:xfrm>
            <a:off x="11070919" y="933608"/>
            <a:ext cx="3255158"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Schedule</a:t>
            </a:r>
          </a:p>
        </p:txBody>
      </p:sp>
      <p:sp>
        <p:nvSpPr>
          <p:cNvPr id="13" name="TextBox 13"/>
          <p:cNvSpPr txBox="1"/>
          <p:nvPr/>
        </p:nvSpPr>
        <p:spPr>
          <a:xfrm>
            <a:off x="417227" y="3604164"/>
            <a:ext cx="4682735" cy="4921626"/>
          </a:xfrm>
          <a:prstGeom prst="rect">
            <a:avLst/>
          </a:prstGeom>
        </p:spPr>
        <p:txBody>
          <a:bodyPr lIns="0" tIns="0" rIns="0" bIns="0" rtlCol="0" anchor="t">
            <a:spAutoFit/>
          </a:bodyPr>
          <a:lstStyle/>
          <a:p>
            <a:pPr algn="ctr">
              <a:lnSpc>
                <a:spcPts val="2800"/>
              </a:lnSpc>
            </a:pPr>
            <a:r>
              <a:rPr lang="en-US" sz="2000" b="1">
                <a:solidFill>
                  <a:srgbClr val="000000"/>
                </a:solidFill>
                <a:latin typeface="Montserrat Bold"/>
                <a:ea typeface="Montserrat Bold"/>
                <a:cs typeface="Montserrat Bold"/>
                <a:sym typeface="Montserrat Bold"/>
              </a:rPr>
              <a:t>~ Seven Periods a Day</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 1st Period Begins at 7:15 </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 School Dismisses at 2:35</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 Practices:</a:t>
            </a:r>
          </a:p>
          <a:p>
            <a:pPr algn="ctr">
              <a:lnSpc>
                <a:spcPts val="2800"/>
              </a:lnSpc>
            </a:pPr>
            <a:r>
              <a:rPr lang="en-US" sz="2000" b="1">
                <a:solidFill>
                  <a:srgbClr val="000000"/>
                </a:solidFill>
                <a:latin typeface="Montserrat Bold"/>
                <a:ea typeface="Montserrat Bold"/>
                <a:cs typeface="Montserrat Bold"/>
                <a:sym typeface="Montserrat Bold"/>
              </a:rPr>
              <a:t> 3:00pm-6:00pm </a:t>
            </a:r>
          </a:p>
          <a:p>
            <a:pPr algn="ctr">
              <a:lnSpc>
                <a:spcPts val="2800"/>
              </a:lnSpc>
            </a:pPr>
            <a:r>
              <a:rPr lang="en-US" sz="2000" b="1">
                <a:solidFill>
                  <a:srgbClr val="000000"/>
                </a:solidFill>
                <a:latin typeface="Montserrat Bold"/>
                <a:ea typeface="Montserrat Bold"/>
                <a:cs typeface="Montserrat Bold"/>
                <a:sym typeface="Montserrat Bold"/>
              </a:rPr>
              <a:t>(Sponsor Determines Practice Schedule)</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 Competitions:</a:t>
            </a:r>
          </a:p>
          <a:p>
            <a:pPr algn="ctr">
              <a:lnSpc>
                <a:spcPts val="2800"/>
              </a:lnSpc>
            </a:pPr>
            <a:r>
              <a:rPr lang="en-US" sz="2000" b="1">
                <a:solidFill>
                  <a:srgbClr val="000000"/>
                </a:solidFill>
                <a:latin typeface="Montserrat Bold"/>
                <a:ea typeface="Montserrat Bold"/>
                <a:cs typeface="Montserrat Bold"/>
                <a:sym typeface="Montserrat Bold"/>
              </a:rPr>
              <a:t>Tuesday, Thursday and Friday Evenings </a:t>
            </a:r>
          </a:p>
        </p:txBody>
      </p:sp>
      <p:sp>
        <p:nvSpPr>
          <p:cNvPr id="14" name="TextBox 14"/>
          <p:cNvSpPr txBox="1"/>
          <p:nvPr/>
        </p:nvSpPr>
        <p:spPr>
          <a:xfrm>
            <a:off x="13108073" y="4105020"/>
            <a:ext cx="4981937" cy="3564309"/>
          </a:xfrm>
          <a:prstGeom prst="rect">
            <a:avLst/>
          </a:prstGeom>
        </p:spPr>
        <p:txBody>
          <a:bodyPr lIns="0" tIns="0" rIns="0" bIns="0" rtlCol="0" anchor="t">
            <a:spAutoFit/>
          </a:bodyPr>
          <a:lstStyle/>
          <a:p>
            <a:pPr algn="ctr">
              <a:lnSpc>
                <a:spcPts val="2800"/>
              </a:lnSpc>
            </a:pPr>
            <a:r>
              <a:rPr lang="en-US" sz="2000" b="1" dirty="0">
                <a:solidFill>
                  <a:srgbClr val="000000"/>
                </a:solidFill>
                <a:latin typeface="Montserrat Bold"/>
                <a:ea typeface="Montserrat Bold"/>
                <a:cs typeface="Montserrat Bold"/>
                <a:sym typeface="Montserrat Bold"/>
              </a:rPr>
              <a:t>Required Elective Credits (choose 3):</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Athletics/Physical Education Credit</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Foreign Language Credit</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Fine Art Credit</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CTE / Pathway Course</a:t>
            </a:r>
          </a:p>
          <a:p>
            <a:pPr algn="ctr">
              <a:lnSpc>
                <a:spcPts val="2800"/>
              </a:lnSpc>
            </a:pPr>
            <a:endParaRPr lang="en-US" sz="2000" b="1" dirty="0">
              <a:solidFill>
                <a:srgbClr val="000000"/>
              </a:solidFill>
              <a:latin typeface="Montserrat Bold"/>
              <a:ea typeface="Montserrat Bold"/>
              <a:cs typeface="Montserrat Bold"/>
              <a:sym typeface="Montserrat Bold"/>
            </a:endParaRPr>
          </a:p>
        </p:txBody>
      </p:sp>
      <p:sp>
        <p:nvSpPr>
          <p:cNvPr id="15" name="TextBox 15"/>
          <p:cNvSpPr txBox="1"/>
          <p:nvPr/>
        </p:nvSpPr>
        <p:spPr>
          <a:xfrm>
            <a:off x="6257680" y="4105020"/>
            <a:ext cx="5772663" cy="3511818"/>
          </a:xfrm>
          <a:prstGeom prst="rect">
            <a:avLst/>
          </a:prstGeom>
        </p:spPr>
        <p:txBody>
          <a:bodyPr lIns="0" tIns="0" rIns="0" bIns="0" rtlCol="0" anchor="t">
            <a:spAutoFit/>
          </a:bodyPr>
          <a:lstStyle/>
          <a:p>
            <a:pPr algn="ctr">
              <a:lnSpc>
                <a:spcPts val="2800"/>
              </a:lnSpc>
            </a:pPr>
            <a:r>
              <a:rPr lang="en-US" sz="2000" b="1">
                <a:solidFill>
                  <a:srgbClr val="000000"/>
                </a:solidFill>
                <a:latin typeface="Montserrat Bold"/>
                <a:ea typeface="Montserrat Bold"/>
                <a:cs typeface="Montserrat Bold"/>
                <a:sym typeface="Montserrat Bold"/>
              </a:rPr>
              <a:t>4 Core Courses:</a:t>
            </a:r>
          </a:p>
          <a:p>
            <a:pPr algn="ctr">
              <a:lnSpc>
                <a:spcPts val="2800"/>
              </a:lnSpc>
            </a:pPr>
            <a:r>
              <a:rPr lang="en-US" sz="2000" b="1">
                <a:solidFill>
                  <a:srgbClr val="000000"/>
                </a:solidFill>
                <a:latin typeface="Montserrat Bold"/>
                <a:ea typeface="Montserrat Bold"/>
                <a:cs typeface="Montserrat Bold"/>
                <a:sym typeface="Montserrat Bold"/>
              </a:rPr>
              <a:t> </a:t>
            </a:r>
          </a:p>
          <a:p>
            <a:pPr algn="ctr">
              <a:lnSpc>
                <a:spcPts val="2800"/>
              </a:lnSpc>
            </a:pPr>
            <a:r>
              <a:rPr lang="en-US" sz="2000" b="1">
                <a:solidFill>
                  <a:srgbClr val="000000"/>
                </a:solidFill>
                <a:latin typeface="Montserrat Bold"/>
                <a:ea typeface="Montserrat Bold"/>
                <a:cs typeface="Montserrat Bold"/>
                <a:sym typeface="Montserrat Bold"/>
              </a:rPr>
              <a:t>English I </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Algebra 1 or Geometry</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World Geography or AP Human Geography</a:t>
            </a:r>
          </a:p>
          <a:p>
            <a:pPr algn="ctr">
              <a:lnSpc>
                <a:spcPts val="2800"/>
              </a:lnSpc>
            </a:pPr>
            <a:endParaRPr lang="en-US" sz="2000" b="1">
              <a:solidFill>
                <a:srgbClr val="000000"/>
              </a:solidFill>
              <a:latin typeface="Montserrat Bold"/>
              <a:ea typeface="Montserrat Bold"/>
              <a:cs typeface="Montserrat Bold"/>
              <a:sym typeface="Montserrat Bold"/>
            </a:endParaRPr>
          </a:p>
          <a:p>
            <a:pPr algn="ctr">
              <a:lnSpc>
                <a:spcPts val="2800"/>
              </a:lnSpc>
            </a:pPr>
            <a:r>
              <a:rPr lang="en-US" sz="2000" b="1">
                <a:solidFill>
                  <a:srgbClr val="000000"/>
                </a:solidFill>
                <a:latin typeface="Montserrat Bold"/>
                <a:ea typeface="Montserrat Bold"/>
                <a:cs typeface="Montserrat Bold"/>
                <a:sym typeface="Montserrat Bold"/>
              </a:rPr>
              <a:t>Biology</a:t>
            </a:r>
          </a:p>
          <a:p>
            <a:pPr algn="ctr">
              <a:lnSpc>
                <a:spcPts val="2800"/>
              </a:lnSpc>
            </a:pPr>
            <a:endParaRPr lang="en-US" sz="2000" b="1">
              <a:solidFill>
                <a:srgbClr val="000000"/>
              </a:solidFill>
              <a:latin typeface="Montserrat Bold"/>
              <a:ea typeface="Montserrat Bold"/>
              <a:cs typeface="Montserrat Bold"/>
              <a:sym typeface="Montserrat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77775"/>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566383"/>
            <a:chOff x="0" y="0"/>
            <a:chExt cx="5668596" cy="2991840"/>
          </a:xfrm>
        </p:grpSpPr>
        <p:sp>
          <p:nvSpPr>
            <p:cNvPr id="3" name="Freeform 3"/>
            <p:cNvSpPr/>
            <p:nvPr/>
          </p:nvSpPr>
          <p:spPr>
            <a:xfrm>
              <a:off x="0" y="0"/>
              <a:ext cx="5668596" cy="2991840"/>
            </a:xfrm>
            <a:custGeom>
              <a:avLst/>
              <a:gdLst/>
              <a:ahLst/>
              <a:cxnLst/>
              <a:rect l="l" t="t" r="r" b="b"/>
              <a:pathLst>
                <a:path w="5668596" h="2991840">
                  <a:moveTo>
                    <a:pt x="0" y="0"/>
                  </a:moveTo>
                  <a:lnTo>
                    <a:pt x="5668596" y="0"/>
                  </a:lnTo>
                  <a:lnTo>
                    <a:pt x="5668596" y="2991840"/>
                  </a:lnTo>
                  <a:lnTo>
                    <a:pt x="0" y="2991840"/>
                  </a:lnTo>
                  <a:close/>
                </a:path>
              </a:pathLst>
            </a:custGeom>
            <a:solidFill>
              <a:srgbClr val="FFFFFF"/>
            </a:solidFill>
          </p:spPr>
          <p:txBody>
            <a:bodyPr/>
            <a:lstStyle/>
            <a:p>
              <a:endParaRPr lang="en-US"/>
            </a:p>
          </p:txBody>
        </p:sp>
      </p:grpSp>
      <p:grpSp>
        <p:nvGrpSpPr>
          <p:cNvPr id="4" name="Group 4"/>
          <p:cNvGrpSpPr/>
          <p:nvPr/>
        </p:nvGrpSpPr>
        <p:grpSpPr>
          <a:xfrm>
            <a:off x="7716835" y="2114449"/>
            <a:ext cx="8805960" cy="6235911"/>
            <a:chOff x="0" y="0"/>
            <a:chExt cx="3075513" cy="2177915"/>
          </a:xfrm>
        </p:grpSpPr>
        <p:sp>
          <p:nvSpPr>
            <p:cNvPr id="5" name="Freeform 5"/>
            <p:cNvSpPr/>
            <p:nvPr/>
          </p:nvSpPr>
          <p:spPr>
            <a:xfrm>
              <a:off x="0" y="0"/>
              <a:ext cx="3075513" cy="2177915"/>
            </a:xfrm>
            <a:custGeom>
              <a:avLst/>
              <a:gdLst/>
              <a:ahLst/>
              <a:cxnLst/>
              <a:rect l="l" t="t" r="r" b="b"/>
              <a:pathLst>
                <a:path w="3075513" h="2177915">
                  <a:moveTo>
                    <a:pt x="0" y="0"/>
                  </a:moveTo>
                  <a:lnTo>
                    <a:pt x="3075513" y="0"/>
                  </a:lnTo>
                  <a:lnTo>
                    <a:pt x="3075513" y="2177915"/>
                  </a:lnTo>
                  <a:lnTo>
                    <a:pt x="0" y="2177915"/>
                  </a:lnTo>
                  <a:close/>
                </a:path>
              </a:pathLst>
            </a:custGeom>
            <a:solidFill>
              <a:srgbClr val="777775"/>
            </a:solidFill>
          </p:spPr>
          <p:txBody>
            <a:bodyPr/>
            <a:lstStyle/>
            <a:p>
              <a:endParaRPr lang="en-US"/>
            </a:p>
          </p:txBody>
        </p:sp>
      </p:grpSp>
      <p:grpSp>
        <p:nvGrpSpPr>
          <p:cNvPr id="6" name="Group 6"/>
          <p:cNvGrpSpPr/>
          <p:nvPr/>
        </p:nvGrpSpPr>
        <p:grpSpPr>
          <a:xfrm>
            <a:off x="8017219" y="2867136"/>
            <a:ext cx="8205192" cy="4889512"/>
            <a:chOff x="0" y="0"/>
            <a:chExt cx="10940257" cy="6519349"/>
          </a:xfrm>
        </p:grpSpPr>
        <p:pic>
          <p:nvPicPr>
            <p:cNvPr id="7" name="Picture 7"/>
            <p:cNvPicPr>
              <a:picLocks noChangeAspect="1"/>
            </p:cNvPicPr>
            <p:nvPr/>
          </p:nvPicPr>
          <p:blipFill>
            <a:blip r:embed="rId2"/>
            <a:srcRect t="891" b="891"/>
            <a:stretch>
              <a:fillRect/>
            </a:stretch>
          </p:blipFill>
          <p:spPr>
            <a:xfrm>
              <a:off x="0" y="0"/>
              <a:ext cx="10940257" cy="6519349"/>
            </a:xfrm>
            <a:prstGeom prst="rect">
              <a:avLst/>
            </a:prstGeom>
          </p:spPr>
        </p:pic>
      </p:grpSp>
      <p:grpSp>
        <p:nvGrpSpPr>
          <p:cNvPr id="8" name="Group 8"/>
          <p:cNvGrpSpPr/>
          <p:nvPr/>
        </p:nvGrpSpPr>
        <p:grpSpPr>
          <a:xfrm>
            <a:off x="1782063" y="1844682"/>
            <a:ext cx="5173406" cy="2200715"/>
            <a:chOff x="0" y="0"/>
            <a:chExt cx="6897874" cy="2934287"/>
          </a:xfrm>
        </p:grpSpPr>
        <p:sp>
          <p:nvSpPr>
            <p:cNvPr id="9" name="TextBox 9"/>
            <p:cNvSpPr txBox="1"/>
            <p:nvPr/>
          </p:nvSpPr>
          <p:spPr>
            <a:xfrm>
              <a:off x="0" y="0"/>
              <a:ext cx="6897874" cy="2019372"/>
            </a:xfrm>
            <a:prstGeom prst="rect">
              <a:avLst/>
            </a:prstGeom>
          </p:spPr>
          <p:txBody>
            <a:bodyPr lIns="0" tIns="0" rIns="0" bIns="0" rtlCol="0" anchor="t">
              <a:spAutoFit/>
            </a:bodyPr>
            <a:lstStyle/>
            <a:p>
              <a:pPr algn="ctr">
                <a:lnSpc>
                  <a:spcPts val="11976"/>
                </a:lnSpc>
              </a:pPr>
              <a:r>
                <a:rPr lang="en-US" sz="9980">
                  <a:solidFill>
                    <a:srgbClr val="4B4B3D"/>
                  </a:solidFill>
                  <a:latin typeface="Gagalin"/>
                  <a:ea typeface="Gagalin"/>
                  <a:cs typeface="Gagalin"/>
                  <a:sym typeface="Gagalin"/>
                </a:rPr>
                <a:t>STAAR </a:t>
              </a:r>
            </a:p>
          </p:txBody>
        </p:sp>
        <p:sp>
          <p:nvSpPr>
            <p:cNvPr id="10" name="TextBox 10"/>
            <p:cNvSpPr txBox="1"/>
            <p:nvPr/>
          </p:nvSpPr>
          <p:spPr>
            <a:xfrm>
              <a:off x="0" y="2226262"/>
              <a:ext cx="6323786" cy="708025"/>
            </a:xfrm>
            <a:prstGeom prst="rect">
              <a:avLst/>
            </a:prstGeom>
          </p:spPr>
          <p:txBody>
            <a:bodyPr lIns="0" tIns="0" rIns="0" bIns="0" rtlCol="0" anchor="t">
              <a:spAutoFit/>
            </a:bodyPr>
            <a:lstStyle/>
            <a:p>
              <a:pPr algn="ctr">
                <a:lnSpc>
                  <a:spcPts val="4143"/>
                </a:lnSpc>
              </a:pPr>
              <a:r>
                <a:rPr lang="en-US" sz="3452" spc="1035">
                  <a:solidFill>
                    <a:srgbClr val="800000"/>
                  </a:solidFill>
                  <a:latin typeface="Belleza"/>
                  <a:ea typeface="Belleza"/>
                  <a:cs typeface="Belleza"/>
                  <a:sym typeface="Belleza"/>
                </a:rPr>
                <a:t>EOC EXAMS</a:t>
              </a:r>
            </a:p>
          </p:txBody>
        </p:sp>
      </p:grpSp>
      <p:sp>
        <p:nvSpPr>
          <p:cNvPr id="11" name="TextBox 11"/>
          <p:cNvSpPr txBox="1"/>
          <p:nvPr/>
        </p:nvSpPr>
        <p:spPr>
          <a:xfrm>
            <a:off x="9139238" y="4274530"/>
            <a:ext cx="9525" cy="1566490"/>
          </a:xfrm>
          <a:prstGeom prst="rect">
            <a:avLst/>
          </a:prstGeom>
        </p:spPr>
        <p:txBody>
          <a:bodyPr lIns="0" tIns="0" rIns="0" bIns="0" rtlCol="0" anchor="t">
            <a:spAutoFit/>
          </a:bodyPr>
          <a:lstStyle/>
          <a:p>
            <a:pPr algn="ctr">
              <a:lnSpc>
                <a:spcPts val="12880"/>
              </a:lnSpc>
            </a:pPr>
            <a:endParaRPr/>
          </a:p>
        </p:txBody>
      </p:sp>
      <p:sp>
        <p:nvSpPr>
          <p:cNvPr id="12" name="TextBox 12"/>
          <p:cNvSpPr txBox="1"/>
          <p:nvPr/>
        </p:nvSpPr>
        <p:spPr>
          <a:xfrm>
            <a:off x="1481631" y="4556063"/>
            <a:ext cx="5817610" cy="4089196"/>
          </a:xfrm>
          <a:prstGeom prst="rect">
            <a:avLst/>
          </a:prstGeom>
        </p:spPr>
        <p:txBody>
          <a:bodyPr lIns="0" tIns="0" rIns="0" bIns="0" rtlCol="0" anchor="t">
            <a:spAutoFit/>
          </a:bodyPr>
          <a:lstStyle/>
          <a:p>
            <a:pPr algn="ctr">
              <a:lnSpc>
                <a:spcPts val="4060"/>
              </a:lnSpc>
            </a:pPr>
            <a:r>
              <a:rPr lang="en-US" sz="2900">
                <a:solidFill>
                  <a:srgbClr val="000000"/>
                </a:solidFill>
                <a:latin typeface="Montserrat"/>
                <a:ea typeface="Montserrat"/>
                <a:cs typeface="Montserrat"/>
                <a:sym typeface="Montserrat"/>
              </a:rPr>
              <a:t>•ALL students are required to take and pass 5 End of Course exams to be eligible for graduation</a:t>
            </a:r>
          </a:p>
          <a:p>
            <a:pPr algn="ctr">
              <a:lnSpc>
                <a:spcPts val="4060"/>
              </a:lnSpc>
            </a:pPr>
            <a:endParaRPr lang="en-US" sz="2900">
              <a:solidFill>
                <a:srgbClr val="000000"/>
              </a:solidFill>
              <a:latin typeface="Montserrat"/>
              <a:ea typeface="Montserrat"/>
              <a:cs typeface="Montserrat"/>
              <a:sym typeface="Montserrat"/>
            </a:endParaRPr>
          </a:p>
          <a:p>
            <a:pPr algn="ctr">
              <a:lnSpc>
                <a:spcPts val="4060"/>
              </a:lnSpc>
            </a:pPr>
            <a:r>
              <a:rPr lang="en-US" sz="2900">
                <a:solidFill>
                  <a:srgbClr val="000000"/>
                </a:solidFill>
                <a:latin typeface="Montserrat"/>
                <a:ea typeface="Montserrat"/>
                <a:cs typeface="Montserrat"/>
                <a:sym typeface="Montserrat"/>
              </a:rPr>
              <a:t>• Algebra 1, English 1, English 2, Biology, US History</a:t>
            </a:r>
          </a:p>
          <a:p>
            <a:pPr algn="ctr">
              <a:lnSpc>
                <a:spcPts val="4060"/>
              </a:lnSpc>
            </a:pPr>
            <a:endParaRPr lang="en-US" sz="2900">
              <a:solidFill>
                <a:srgbClr val="000000"/>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4084158" y="9299221"/>
            <a:ext cx="23374565" cy="254790"/>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p:cNvGrpSpPr/>
          <p:nvPr/>
        </p:nvGrpSpPr>
        <p:grpSpPr>
          <a:xfrm rot="-5400000">
            <a:off x="5671532" y="5817969"/>
            <a:ext cx="6953720" cy="263574"/>
            <a:chOff x="0" y="0"/>
            <a:chExt cx="15077571" cy="571500"/>
          </a:xfrm>
        </p:grpSpPr>
        <p:sp>
          <p:nvSpPr>
            <p:cNvPr id="7" name="Freeform 7"/>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8" name="Freeform 8"/>
          <p:cNvSpPr/>
          <p:nvPr/>
        </p:nvSpPr>
        <p:spPr>
          <a:xfrm>
            <a:off x="10608469" y="2472896"/>
            <a:ext cx="5865932" cy="6826325"/>
          </a:xfrm>
          <a:custGeom>
            <a:avLst/>
            <a:gdLst/>
            <a:ahLst/>
            <a:cxnLst/>
            <a:rect l="l" t="t" r="r" b="b"/>
            <a:pathLst>
              <a:path w="5865932" h="6826325">
                <a:moveTo>
                  <a:pt x="0" y="0"/>
                </a:moveTo>
                <a:lnTo>
                  <a:pt x="5865932" y="0"/>
                </a:lnTo>
                <a:lnTo>
                  <a:pt x="5865932" y="6826325"/>
                </a:lnTo>
                <a:lnTo>
                  <a:pt x="0" y="6826325"/>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783715" y="871419"/>
            <a:ext cx="7886424"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ADVanced</a:t>
            </a:r>
          </a:p>
        </p:txBody>
      </p:sp>
      <p:sp>
        <p:nvSpPr>
          <p:cNvPr id="10" name="TextBox 10"/>
          <p:cNvSpPr txBox="1"/>
          <p:nvPr/>
        </p:nvSpPr>
        <p:spPr>
          <a:xfrm>
            <a:off x="6455759" y="9648825"/>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1" name="TextBox 11"/>
          <p:cNvSpPr txBox="1"/>
          <p:nvPr/>
        </p:nvSpPr>
        <p:spPr>
          <a:xfrm>
            <a:off x="8734615" y="1016814"/>
            <a:ext cx="4154383"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Academics</a:t>
            </a:r>
          </a:p>
        </p:txBody>
      </p:sp>
      <p:sp>
        <p:nvSpPr>
          <p:cNvPr id="12" name="TextBox 12"/>
          <p:cNvSpPr txBox="1"/>
          <p:nvPr/>
        </p:nvSpPr>
        <p:spPr>
          <a:xfrm>
            <a:off x="2035833" y="4058930"/>
            <a:ext cx="4682735" cy="4282454"/>
          </a:xfrm>
          <a:prstGeom prst="rect">
            <a:avLst/>
          </a:prstGeom>
        </p:spPr>
        <p:txBody>
          <a:bodyPr lIns="0" tIns="0" rIns="0" bIns="0" rtlCol="0" anchor="t">
            <a:spAutoFit/>
          </a:bodyPr>
          <a:lstStyle/>
          <a:p>
            <a:pPr algn="ctr">
              <a:lnSpc>
                <a:spcPts val="2800"/>
              </a:lnSpc>
            </a:pPr>
            <a:r>
              <a:rPr lang="en-US" sz="2000" b="1" u="sng" dirty="0">
                <a:solidFill>
                  <a:srgbClr val="000000"/>
                </a:solidFill>
                <a:latin typeface="Montserrat Bold"/>
                <a:ea typeface="Montserrat Bold"/>
                <a:cs typeface="Montserrat Bold"/>
                <a:sym typeface="Montserrat Bold"/>
              </a:rPr>
              <a:t>9th Grade</a:t>
            </a:r>
          </a:p>
          <a:p>
            <a:pPr algn="ctr">
              <a:lnSpc>
                <a:spcPts val="2800"/>
              </a:lnSpc>
            </a:pPr>
            <a:endParaRPr lang="en-US" sz="2000" b="1" u="sng"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PAP English I</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PAP Math</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AP Human Geography</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PAP Biology</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b="1" dirty="0">
                <a:solidFill>
                  <a:srgbClr val="000000"/>
                </a:solidFill>
                <a:latin typeface="Montserrat Bold"/>
                <a:ea typeface="Montserrat Bold"/>
                <a:cs typeface="Montserrat Bold"/>
                <a:sym typeface="Montserrat Bold"/>
              </a:rPr>
              <a:t>PAP Spanish or French</a:t>
            </a:r>
          </a:p>
          <a:p>
            <a:pPr algn="ctr">
              <a:lnSpc>
                <a:spcPts val="2800"/>
              </a:lnSpc>
            </a:pPr>
            <a:endParaRPr lang="en-US" sz="2000" b="1" dirty="0">
              <a:solidFill>
                <a:srgbClr val="000000"/>
              </a:solidFill>
              <a:latin typeface="Montserrat Bold"/>
              <a:ea typeface="Montserrat Bold"/>
              <a:cs typeface="Montserrat Bold"/>
              <a:sym typeface="Montserrat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US"/>
          </a:p>
        </p:txBody>
      </p:sp>
      <p:grpSp>
        <p:nvGrpSpPr>
          <p:cNvPr id="3" name="Group 3"/>
          <p:cNvGrpSpPr/>
          <p:nvPr/>
        </p:nvGrpSpPr>
        <p:grpSpPr>
          <a:xfrm>
            <a:off x="2591228" y="1578603"/>
            <a:ext cx="13105544" cy="7129794"/>
            <a:chOff x="0" y="0"/>
            <a:chExt cx="3612754" cy="1965443"/>
          </a:xfrm>
        </p:grpSpPr>
        <p:sp>
          <p:nvSpPr>
            <p:cNvPr id="4" name="Freeform 4"/>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a:p>
          </p:txBody>
        </p:sp>
      </p:grpSp>
      <p:sp>
        <p:nvSpPr>
          <p:cNvPr id="5" name="TextBox 5"/>
          <p:cNvSpPr txBox="1"/>
          <p:nvPr/>
        </p:nvSpPr>
        <p:spPr>
          <a:xfrm>
            <a:off x="2918752" y="4014673"/>
            <a:ext cx="12450496" cy="4921521"/>
          </a:xfrm>
          <a:prstGeom prst="rect">
            <a:avLst/>
          </a:prstGeom>
        </p:spPr>
        <p:txBody>
          <a:bodyPr lIns="0" tIns="0" rIns="0" bIns="0" rtlCol="0" anchor="t">
            <a:spAutoFit/>
          </a:bodyPr>
          <a:lstStyle/>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For each class, expect approximately 30-60 minutes of homework/studying a night, depending on the class</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You will be expected to read chapters and create your own notes.</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You will be expected to create and implement an organization system.</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You will be expected to study on the weekends.</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Be prepared for teachers </a:t>
            </a:r>
            <a:r>
              <a:rPr lang="en-US" sz="2299" b="1" u="sng" dirty="0">
                <a:solidFill>
                  <a:srgbClr val="F4F1ED"/>
                </a:solidFill>
                <a:latin typeface="Montserrat"/>
                <a:ea typeface="Montserrat"/>
                <a:cs typeface="Montserrat"/>
                <a:sym typeface="Montserrat"/>
              </a:rPr>
              <a:t>not</a:t>
            </a:r>
            <a:r>
              <a:rPr lang="en-US" sz="2299" dirty="0">
                <a:solidFill>
                  <a:srgbClr val="F4F1ED"/>
                </a:solidFill>
                <a:latin typeface="Montserrat"/>
                <a:ea typeface="Montserrat"/>
                <a:cs typeface="Montserrat"/>
                <a:sym typeface="Montserrat"/>
              </a:rPr>
              <a:t> to accept late assignments.</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Teachers will expect you to attend tutorials. </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Teachers will expect you to correct tests (2 times per 9 weeks).</a:t>
            </a:r>
          </a:p>
          <a:p>
            <a:pPr marL="496569" lvl="1" indent="-248284" algn="ctr">
              <a:lnSpc>
                <a:spcPts val="3909"/>
              </a:lnSpc>
              <a:buFont typeface="Arial"/>
              <a:buChar char="•"/>
            </a:pPr>
            <a:r>
              <a:rPr lang="en-US" sz="2299" dirty="0">
                <a:solidFill>
                  <a:srgbClr val="F4F1ED"/>
                </a:solidFill>
                <a:latin typeface="Montserrat"/>
                <a:ea typeface="Montserrat"/>
                <a:cs typeface="Montserrat"/>
                <a:sym typeface="Montserrat"/>
              </a:rPr>
              <a:t>You will be expected to complete weekly online assignments.</a:t>
            </a:r>
          </a:p>
          <a:p>
            <a:pPr algn="ctr">
              <a:lnSpc>
                <a:spcPts val="3909"/>
              </a:lnSpc>
            </a:pPr>
            <a:endParaRPr lang="en-US" sz="2299" dirty="0">
              <a:solidFill>
                <a:srgbClr val="F4F1ED"/>
              </a:solidFill>
              <a:latin typeface="Montserrat"/>
              <a:ea typeface="Montserrat"/>
              <a:cs typeface="Montserrat"/>
              <a:sym typeface="Montserrat"/>
            </a:endParaRPr>
          </a:p>
        </p:txBody>
      </p:sp>
      <p:sp>
        <p:nvSpPr>
          <p:cNvPr id="6" name="TextBox 6"/>
          <p:cNvSpPr txBox="1"/>
          <p:nvPr/>
        </p:nvSpPr>
        <p:spPr>
          <a:xfrm>
            <a:off x="4854577" y="3294858"/>
            <a:ext cx="8578845" cy="296135"/>
          </a:xfrm>
          <a:prstGeom prst="rect">
            <a:avLst/>
          </a:prstGeom>
        </p:spPr>
        <p:txBody>
          <a:bodyPr lIns="0" tIns="0" rIns="0" bIns="0" rtlCol="0" anchor="t">
            <a:spAutoFit/>
          </a:bodyPr>
          <a:lstStyle/>
          <a:p>
            <a:pPr algn="ctr">
              <a:lnSpc>
                <a:spcPts val="2317"/>
              </a:lnSpc>
            </a:pPr>
            <a:r>
              <a:rPr lang="en-US" sz="2106" b="1" spc="421">
                <a:solidFill>
                  <a:srgbClr val="ECEFEB"/>
                </a:solidFill>
                <a:latin typeface="Montserrat Medium"/>
                <a:ea typeface="Montserrat Medium"/>
                <a:cs typeface="Montserrat Medium"/>
                <a:sym typeface="Montserrat Medium"/>
              </a:rPr>
              <a:t>OF PRE-AP/AP CLASSES</a:t>
            </a:r>
          </a:p>
        </p:txBody>
      </p:sp>
      <p:sp>
        <p:nvSpPr>
          <p:cNvPr id="7" name="TextBox 7"/>
          <p:cNvSpPr txBox="1"/>
          <p:nvPr/>
        </p:nvSpPr>
        <p:spPr>
          <a:xfrm>
            <a:off x="3052678" y="2026278"/>
            <a:ext cx="12398457"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Expectations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a:p>
        </p:txBody>
      </p:sp>
      <p:grpSp>
        <p:nvGrpSpPr>
          <p:cNvPr id="3" name="Group 3"/>
          <p:cNvGrpSpPr/>
          <p:nvPr/>
        </p:nvGrpSpPr>
        <p:grpSpPr>
          <a:xfrm>
            <a:off x="1306116" y="1219200"/>
            <a:ext cx="15675769" cy="8031469"/>
            <a:chOff x="0" y="0"/>
            <a:chExt cx="4670039" cy="2392691"/>
          </a:xfrm>
        </p:grpSpPr>
        <p:sp>
          <p:nvSpPr>
            <p:cNvPr id="4" name="Freeform 4"/>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a:p>
          </p:txBody>
        </p:sp>
      </p:grpSp>
      <p:grpSp>
        <p:nvGrpSpPr>
          <p:cNvPr id="5" name="Group 5"/>
          <p:cNvGrpSpPr/>
          <p:nvPr/>
        </p:nvGrpSpPr>
        <p:grpSpPr>
          <a:xfrm>
            <a:off x="1465847" y="222094"/>
            <a:ext cx="15516037" cy="2157326"/>
            <a:chOff x="0" y="0"/>
            <a:chExt cx="20688049" cy="2876434"/>
          </a:xfrm>
        </p:grpSpPr>
        <p:sp>
          <p:nvSpPr>
            <p:cNvPr id="6" name="TextBox 6"/>
            <p:cNvSpPr txBox="1"/>
            <p:nvPr/>
          </p:nvSpPr>
          <p:spPr>
            <a:xfrm>
              <a:off x="0" y="1739324"/>
              <a:ext cx="20688049" cy="1137110"/>
            </a:xfrm>
            <a:prstGeom prst="rect">
              <a:avLst/>
            </a:prstGeom>
          </p:spPr>
          <p:txBody>
            <a:bodyPr lIns="0" tIns="0" rIns="0" bIns="0" rtlCol="0" anchor="t">
              <a:spAutoFit/>
            </a:bodyPr>
            <a:lstStyle/>
            <a:p>
              <a:pPr algn="ctr">
                <a:lnSpc>
                  <a:spcPts val="6200"/>
                </a:lnSpc>
              </a:pPr>
              <a:r>
                <a:rPr lang="en-US" sz="6200">
                  <a:solidFill>
                    <a:srgbClr val="4B4B3D"/>
                  </a:solidFill>
                  <a:latin typeface="Gagalin"/>
                  <a:ea typeface="Gagalin"/>
                  <a:cs typeface="Gagalin"/>
                  <a:sym typeface="Gagalin"/>
                </a:rPr>
                <a:t>WHY CHOOSE PRE-AP/AP CLASSES</a:t>
              </a:r>
            </a:p>
          </p:txBody>
        </p:sp>
        <p:sp>
          <p:nvSpPr>
            <p:cNvPr id="7" name="TextBox 7"/>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p:cNvSpPr txBox="1"/>
          <p:nvPr/>
        </p:nvSpPr>
        <p:spPr>
          <a:xfrm>
            <a:off x="1890892" y="2841210"/>
            <a:ext cx="14665947" cy="5831555"/>
          </a:xfrm>
          <a:prstGeom prst="rect">
            <a:avLst/>
          </a:prstGeom>
        </p:spPr>
        <p:txBody>
          <a:bodyPr lIns="0" tIns="0" rIns="0" bIns="0" rtlCol="0" anchor="t">
            <a:spAutoFit/>
          </a:bodyPr>
          <a:lstStyle/>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As a freshman, it is important to challenge yourself.</a:t>
            </a:r>
          </a:p>
          <a:p>
            <a:pPr algn="ctr">
              <a:lnSpc>
                <a:spcPts val="2750"/>
              </a:lnSpc>
            </a:pPr>
            <a:endParaRPr lang="en-US" sz="2500" dirty="0">
              <a:solidFill>
                <a:srgbClr val="000000"/>
              </a:solidFill>
              <a:latin typeface="Montserrat"/>
              <a:ea typeface="Montserrat"/>
              <a:cs typeface="Montserrat"/>
              <a:sym typeface="Montserrat"/>
            </a:endParaRPr>
          </a:p>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If you leave the advanced path early, it is very difficult to get back in later</a:t>
            </a:r>
          </a:p>
          <a:p>
            <a:pPr algn="ctr">
              <a:lnSpc>
                <a:spcPts val="2750"/>
              </a:lnSpc>
            </a:pPr>
            <a:endParaRPr lang="en-US" sz="2500" dirty="0">
              <a:solidFill>
                <a:srgbClr val="000000"/>
              </a:solidFill>
              <a:latin typeface="Montserrat"/>
              <a:ea typeface="Montserrat"/>
              <a:cs typeface="Montserrat"/>
              <a:sym typeface="Montserrat"/>
            </a:endParaRPr>
          </a:p>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Foundational need for upper-level AP classes.</a:t>
            </a:r>
          </a:p>
          <a:p>
            <a:pPr algn="ctr">
              <a:lnSpc>
                <a:spcPts val="2750"/>
              </a:lnSpc>
            </a:pPr>
            <a:endParaRPr lang="en-US" sz="2500" dirty="0">
              <a:solidFill>
                <a:srgbClr val="000000"/>
              </a:solidFill>
              <a:latin typeface="Montserrat"/>
              <a:ea typeface="Montserrat"/>
              <a:cs typeface="Montserrat"/>
              <a:sym typeface="Montserrat"/>
            </a:endParaRPr>
          </a:p>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High GPA (6.0)</a:t>
            </a:r>
          </a:p>
          <a:p>
            <a:pPr algn="ctr">
              <a:lnSpc>
                <a:spcPts val="2750"/>
              </a:lnSpc>
            </a:pPr>
            <a:endParaRPr lang="en-US" sz="2500" dirty="0">
              <a:solidFill>
                <a:srgbClr val="000000"/>
              </a:solidFill>
              <a:latin typeface="Montserrat"/>
              <a:ea typeface="Montserrat"/>
              <a:cs typeface="Montserrat"/>
              <a:sym typeface="Montserrat"/>
            </a:endParaRPr>
          </a:p>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Making an 81 in AP Human Geography is out-performing the on-level student making a 100 in World Geography as it relates to GPA and class rank.</a:t>
            </a:r>
          </a:p>
          <a:p>
            <a:pPr algn="ctr">
              <a:lnSpc>
                <a:spcPts val="2750"/>
              </a:lnSpc>
            </a:pPr>
            <a:endParaRPr lang="en-US" sz="2500" dirty="0">
              <a:solidFill>
                <a:srgbClr val="000000"/>
              </a:solidFill>
              <a:latin typeface="Montserrat"/>
              <a:ea typeface="Montserrat"/>
              <a:cs typeface="Montserrat"/>
              <a:sym typeface="Montserrat"/>
            </a:endParaRPr>
          </a:p>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Potential of earning almost a full year of college credit depending on selections and chosen university</a:t>
            </a:r>
          </a:p>
          <a:p>
            <a:pPr algn="ctr">
              <a:lnSpc>
                <a:spcPts val="2750"/>
              </a:lnSpc>
            </a:pPr>
            <a:endParaRPr lang="en-US" sz="2500" dirty="0">
              <a:solidFill>
                <a:srgbClr val="000000"/>
              </a:solidFill>
              <a:latin typeface="Montserrat"/>
              <a:ea typeface="Montserrat"/>
              <a:cs typeface="Montserrat"/>
              <a:sym typeface="Montserrat"/>
            </a:endParaRPr>
          </a:p>
          <a:p>
            <a:pPr marL="539751" lvl="1" indent="-269876" algn="ctr">
              <a:lnSpc>
                <a:spcPts val="2750"/>
              </a:lnSpc>
              <a:buFont typeface="Arial"/>
              <a:buChar char="•"/>
            </a:pPr>
            <a:r>
              <a:rPr lang="en-US" sz="2500" dirty="0">
                <a:solidFill>
                  <a:srgbClr val="000000"/>
                </a:solidFill>
                <a:latin typeface="Montserrat"/>
                <a:ea typeface="Montserrat"/>
                <a:cs typeface="Montserrat"/>
                <a:sym typeface="Montserrat"/>
              </a:rPr>
              <a:t>College Preparedness </a:t>
            </a:r>
          </a:p>
          <a:p>
            <a:pPr algn="ctr">
              <a:lnSpc>
                <a:spcPts val="2750"/>
              </a:lnSpc>
            </a:pPr>
            <a:endParaRPr lang="en-US" sz="2500" dirty="0">
              <a:solidFill>
                <a:srgbClr val="000000"/>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0" y="9245205"/>
            <a:ext cx="18288000" cy="457574"/>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sp>
        <p:nvSpPr>
          <p:cNvPr id="6" name="Freeform 6"/>
          <p:cNvSpPr/>
          <p:nvPr/>
        </p:nvSpPr>
        <p:spPr>
          <a:xfrm>
            <a:off x="2099344" y="2535007"/>
            <a:ext cx="14089312" cy="6742343"/>
          </a:xfrm>
          <a:custGeom>
            <a:avLst/>
            <a:gdLst/>
            <a:ahLst/>
            <a:cxnLst/>
            <a:rect l="l" t="t" r="r" b="b"/>
            <a:pathLst>
              <a:path w="14089312" h="6742343">
                <a:moveTo>
                  <a:pt x="0" y="0"/>
                </a:moveTo>
                <a:lnTo>
                  <a:pt x="14089312" y="0"/>
                </a:lnTo>
                <a:lnTo>
                  <a:pt x="14089312" y="6742343"/>
                </a:lnTo>
                <a:lnTo>
                  <a:pt x="0" y="6742343"/>
                </a:lnTo>
                <a:lnTo>
                  <a:pt x="0" y="0"/>
                </a:lnTo>
                <a:close/>
              </a:path>
            </a:pathLst>
          </a:custGeom>
          <a:blipFill>
            <a:blip r:embed="rId2"/>
            <a:stretch>
              <a:fillRect l="-1456" r="-1456"/>
            </a:stretch>
          </a:blipFill>
        </p:spPr>
        <p:txBody>
          <a:bodyPr/>
          <a:lstStyle/>
          <a:p>
            <a:endParaRPr lang="en-US"/>
          </a:p>
        </p:txBody>
      </p:sp>
      <p:sp>
        <p:nvSpPr>
          <p:cNvPr id="7" name="TextBox 7"/>
          <p:cNvSpPr txBox="1"/>
          <p:nvPr/>
        </p:nvSpPr>
        <p:spPr>
          <a:xfrm>
            <a:off x="-114300" y="871419"/>
            <a:ext cx="9035655"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GPA</a:t>
            </a:r>
          </a:p>
        </p:txBody>
      </p:sp>
      <p:sp>
        <p:nvSpPr>
          <p:cNvPr id="8" name="TextBox 8"/>
          <p:cNvSpPr txBox="1"/>
          <p:nvPr/>
        </p:nvSpPr>
        <p:spPr>
          <a:xfrm>
            <a:off x="6455759" y="9702779"/>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9" name="TextBox 9"/>
          <p:cNvSpPr txBox="1"/>
          <p:nvPr/>
        </p:nvSpPr>
        <p:spPr>
          <a:xfrm>
            <a:off x="9039225" y="933608"/>
            <a:ext cx="6546323"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Scale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4084158" y="9067487"/>
            <a:ext cx="23374565" cy="254790"/>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p:cNvGrpSpPr/>
          <p:nvPr/>
        </p:nvGrpSpPr>
        <p:grpSpPr>
          <a:xfrm rot="-5400000">
            <a:off x="5783007" y="5706494"/>
            <a:ext cx="6721987" cy="254790"/>
            <a:chOff x="0" y="0"/>
            <a:chExt cx="15077571" cy="571500"/>
          </a:xfrm>
        </p:grpSpPr>
        <p:sp>
          <p:nvSpPr>
            <p:cNvPr id="7" name="Freeform 7"/>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8" name="TextBox 8"/>
          <p:cNvSpPr txBox="1"/>
          <p:nvPr/>
        </p:nvSpPr>
        <p:spPr>
          <a:xfrm>
            <a:off x="-19050" y="871419"/>
            <a:ext cx="9828751"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AP HUMAN GEOGRAPHY</a:t>
            </a:r>
          </a:p>
        </p:txBody>
      </p:sp>
      <p:sp>
        <p:nvSpPr>
          <p:cNvPr id="9" name="TextBox 9"/>
          <p:cNvSpPr txBox="1"/>
          <p:nvPr/>
        </p:nvSpPr>
        <p:spPr>
          <a:xfrm>
            <a:off x="6455759" y="9648825"/>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0" name="TextBox 10"/>
          <p:cNvSpPr txBox="1"/>
          <p:nvPr/>
        </p:nvSpPr>
        <p:spPr>
          <a:xfrm>
            <a:off x="10090677" y="933608"/>
            <a:ext cx="6546323"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Myth vs. Fact</a:t>
            </a:r>
          </a:p>
        </p:txBody>
      </p:sp>
      <p:sp>
        <p:nvSpPr>
          <p:cNvPr id="11" name="TextBox 11"/>
          <p:cNvSpPr txBox="1"/>
          <p:nvPr/>
        </p:nvSpPr>
        <p:spPr>
          <a:xfrm>
            <a:off x="399242" y="2918974"/>
            <a:ext cx="8171730" cy="5006989"/>
          </a:xfrm>
          <a:prstGeom prst="rect">
            <a:avLst/>
          </a:prstGeom>
        </p:spPr>
        <p:txBody>
          <a:bodyPr lIns="0" tIns="0" rIns="0" bIns="0" rtlCol="0" anchor="t">
            <a:spAutoFit/>
          </a:bodyPr>
          <a:lstStyle/>
          <a:p>
            <a:pPr algn="ctr">
              <a:lnSpc>
                <a:spcPts val="3359"/>
              </a:lnSpc>
            </a:pPr>
            <a:r>
              <a:rPr lang="en-US" sz="2400" b="1" u="sng">
                <a:solidFill>
                  <a:srgbClr val="000000"/>
                </a:solidFill>
                <a:latin typeface="Montserrat Bold"/>
                <a:ea typeface="Montserrat Bold"/>
                <a:cs typeface="Montserrat Bold"/>
                <a:sym typeface="Montserrat Bold"/>
              </a:rPr>
              <a:t>MYTH</a:t>
            </a:r>
          </a:p>
          <a:p>
            <a:pPr algn="ctr">
              <a:lnSpc>
                <a:spcPts val="3359"/>
              </a:lnSpc>
            </a:pPr>
            <a:endParaRPr lang="en-US" sz="2400" b="1" u="sng">
              <a:solidFill>
                <a:srgbClr val="000000"/>
              </a:solidFill>
              <a:latin typeface="Montserrat Bold"/>
              <a:ea typeface="Montserrat Bold"/>
              <a:cs typeface="Montserrat Bold"/>
              <a:sym typeface="Montserrat Bold"/>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3 hours of homework every single night</a:t>
            </a:r>
          </a:p>
          <a:p>
            <a:pPr algn="ctr">
              <a:lnSpc>
                <a:spcPts val="3359"/>
              </a:lnSpc>
            </a:pPr>
            <a:endParaRPr lang="en-US" sz="2400">
              <a:solidFill>
                <a:srgbClr val="000000"/>
              </a:solidFill>
              <a:latin typeface="Montserrat"/>
              <a:ea typeface="Montserrat"/>
              <a:cs typeface="Montserrat"/>
              <a:sym typeface="Montserrat"/>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AP Human Geography is not that different from </a:t>
            </a:r>
          </a:p>
          <a:p>
            <a:pPr algn="ctr">
              <a:lnSpc>
                <a:spcPts val="3359"/>
              </a:lnSpc>
            </a:pPr>
            <a:r>
              <a:rPr lang="en-US" sz="2400">
                <a:solidFill>
                  <a:srgbClr val="000000"/>
                </a:solidFill>
                <a:latin typeface="Montserrat"/>
                <a:ea typeface="Montserrat"/>
                <a:cs typeface="Montserrat"/>
                <a:sym typeface="Montserrat"/>
              </a:rPr>
              <a:t>World Geography</a:t>
            </a:r>
          </a:p>
          <a:p>
            <a:pPr algn="ctr">
              <a:lnSpc>
                <a:spcPts val="3359"/>
              </a:lnSpc>
            </a:pPr>
            <a:endParaRPr lang="en-US" sz="2400">
              <a:solidFill>
                <a:srgbClr val="000000"/>
              </a:solidFill>
              <a:latin typeface="Montserrat"/>
              <a:ea typeface="Montserrat"/>
              <a:cs typeface="Montserrat"/>
              <a:sym typeface="Montserrat"/>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I can’t level down if I discover that it’s too hard</a:t>
            </a:r>
          </a:p>
          <a:p>
            <a:pPr algn="ctr">
              <a:lnSpc>
                <a:spcPts val="3359"/>
              </a:lnSpc>
            </a:pPr>
            <a:endParaRPr lang="en-US" sz="2400">
              <a:solidFill>
                <a:srgbClr val="000000"/>
              </a:solidFill>
              <a:latin typeface="Montserrat"/>
              <a:ea typeface="Montserrat"/>
              <a:cs typeface="Montserrat"/>
              <a:sym typeface="Montserrat"/>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I am just a freshman, I can’t handle an AP class</a:t>
            </a:r>
          </a:p>
          <a:p>
            <a:pPr algn="ctr">
              <a:lnSpc>
                <a:spcPts val="3359"/>
              </a:lnSpc>
            </a:pPr>
            <a:endParaRPr lang="en-US" sz="2400">
              <a:solidFill>
                <a:srgbClr val="000000"/>
              </a:solidFill>
              <a:latin typeface="Montserrat"/>
              <a:ea typeface="Montserrat"/>
              <a:cs typeface="Montserrat"/>
              <a:sym typeface="Montserrat"/>
            </a:endParaRPr>
          </a:p>
          <a:p>
            <a:pPr algn="ctr">
              <a:lnSpc>
                <a:spcPts val="3359"/>
              </a:lnSpc>
            </a:pPr>
            <a:endParaRPr lang="en-US" sz="2400">
              <a:solidFill>
                <a:srgbClr val="000000"/>
              </a:solidFill>
              <a:latin typeface="Montserrat"/>
              <a:ea typeface="Montserrat"/>
              <a:cs typeface="Montserrat"/>
              <a:sym typeface="Montserrat"/>
            </a:endParaRPr>
          </a:p>
        </p:txBody>
      </p:sp>
      <p:sp>
        <p:nvSpPr>
          <p:cNvPr id="12" name="TextBox 12"/>
          <p:cNvSpPr txBox="1"/>
          <p:nvPr/>
        </p:nvSpPr>
        <p:spPr>
          <a:xfrm>
            <a:off x="9809701" y="2918974"/>
            <a:ext cx="8171730" cy="5845298"/>
          </a:xfrm>
          <a:prstGeom prst="rect">
            <a:avLst/>
          </a:prstGeom>
        </p:spPr>
        <p:txBody>
          <a:bodyPr lIns="0" tIns="0" rIns="0" bIns="0" rtlCol="0" anchor="t">
            <a:spAutoFit/>
          </a:bodyPr>
          <a:lstStyle/>
          <a:p>
            <a:pPr algn="ctr">
              <a:lnSpc>
                <a:spcPts val="3359"/>
              </a:lnSpc>
            </a:pPr>
            <a:r>
              <a:rPr lang="en-US" sz="2400" b="1" u="sng">
                <a:solidFill>
                  <a:srgbClr val="000000"/>
                </a:solidFill>
                <a:latin typeface="Montserrat Bold"/>
                <a:ea typeface="Montserrat Bold"/>
                <a:cs typeface="Montserrat Bold"/>
                <a:sym typeface="Montserrat Bold"/>
              </a:rPr>
              <a:t>FACT</a:t>
            </a:r>
          </a:p>
          <a:p>
            <a:pPr algn="ctr">
              <a:lnSpc>
                <a:spcPts val="3359"/>
              </a:lnSpc>
            </a:pPr>
            <a:endParaRPr lang="en-US" sz="2400" b="1" u="sng">
              <a:solidFill>
                <a:srgbClr val="000000"/>
              </a:solidFill>
              <a:latin typeface="Montserrat Bold"/>
              <a:ea typeface="Montserrat Bold"/>
              <a:cs typeface="Montserrat Bold"/>
              <a:sym typeface="Montserrat Bold"/>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No PHS class has 3 hours of homework in a night</a:t>
            </a:r>
          </a:p>
          <a:p>
            <a:pPr algn="ctr">
              <a:lnSpc>
                <a:spcPts val="3359"/>
              </a:lnSpc>
            </a:pPr>
            <a:endParaRPr lang="en-US" sz="2400">
              <a:solidFill>
                <a:srgbClr val="000000"/>
              </a:solidFill>
              <a:latin typeface="Montserrat"/>
              <a:ea typeface="Montserrat"/>
              <a:cs typeface="Montserrat"/>
              <a:sym typeface="Montserrat"/>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It’s a College Board approved course, and is very different</a:t>
            </a:r>
          </a:p>
          <a:p>
            <a:pPr algn="ctr">
              <a:lnSpc>
                <a:spcPts val="3359"/>
              </a:lnSpc>
            </a:pPr>
            <a:endParaRPr lang="en-US" sz="2400">
              <a:solidFill>
                <a:srgbClr val="000000"/>
              </a:solidFill>
              <a:latin typeface="Montserrat"/>
              <a:ea typeface="Montserrat"/>
              <a:cs typeface="Montserrat"/>
              <a:sym typeface="Montserrat"/>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Yes, you can level down to World Geography</a:t>
            </a:r>
          </a:p>
          <a:p>
            <a:pPr algn="ctr">
              <a:lnSpc>
                <a:spcPts val="3359"/>
              </a:lnSpc>
            </a:pPr>
            <a:endParaRPr lang="en-US" sz="2400">
              <a:solidFill>
                <a:srgbClr val="000000"/>
              </a:solidFill>
              <a:latin typeface="Montserrat"/>
              <a:ea typeface="Montserrat"/>
              <a:cs typeface="Montserrat"/>
              <a:sym typeface="Montserrat"/>
            </a:endParaRPr>
          </a:p>
          <a:p>
            <a:pPr marL="518160" lvl="1" indent="-259080" algn="ctr">
              <a:lnSpc>
                <a:spcPts val="3359"/>
              </a:lnSpc>
              <a:buFont typeface="Arial"/>
              <a:buChar char="•"/>
            </a:pPr>
            <a:r>
              <a:rPr lang="en-US" sz="2400">
                <a:solidFill>
                  <a:srgbClr val="000000"/>
                </a:solidFill>
                <a:latin typeface="Montserrat"/>
                <a:ea typeface="Montserrat"/>
                <a:cs typeface="Montserrat"/>
                <a:sym typeface="Montserrat"/>
              </a:rPr>
              <a:t>AP Human Geography can be taught in a semester; therefore, we imbed material that is skills based to prep you for future AP classes</a:t>
            </a:r>
          </a:p>
          <a:p>
            <a:pPr algn="ctr">
              <a:lnSpc>
                <a:spcPts val="3359"/>
              </a:lnSpc>
            </a:pPr>
            <a:endParaRPr lang="en-US" sz="2400">
              <a:solidFill>
                <a:srgbClr val="000000"/>
              </a:solidFill>
              <a:latin typeface="Montserrat"/>
              <a:ea typeface="Montserrat"/>
              <a:cs typeface="Montserrat"/>
              <a:sym typeface="Montserrat"/>
            </a:endParaRPr>
          </a:p>
          <a:p>
            <a:pPr algn="ctr">
              <a:lnSpc>
                <a:spcPts val="3359"/>
              </a:lnSpc>
            </a:pPr>
            <a:endParaRPr lang="en-US" sz="2400">
              <a:solidFill>
                <a:srgbClr val="000000"/>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25BA2-CA14-03D7-3F0D-32BB81F623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DCD5A2-0499-8EED-B2B4-954A56D9623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a:p>
        </p:txBody>
      </p:sp>
      <p:grpSp>
        <p:nvGrpSpPr>
          <p:cNvPr id="3" name="Group 3">
            <a:extLst>
              <a:ext uri="{FF2B5EF4-FFF2-40B4-BE49-F238E27FC236}">
                <a16:creationId xmlns:a16="http://schemas.microsoft.com/office/drawing/2014/main" id="{3A246512-1D9D-D543-FF91-3DB5411C4711}"/>
              </a:ext>
            </a:extLst>
          </p:cNvPr>
          <p:cNvGrpSpPr/>
          <p:nvPr/>
        </p:nvGrpSpPr>
        <p:grpSpPr>
          <a:xfrm>
            <a:off x="1306116" y="1219200"/>
            <a:ext cx="15675769" cy="8031469"/>
            <a:chOff x="0" y="0"/>
            <a:chExt cx="4670039" cy="2392691"/>
          </a:xfrm>
        </p:grpSpPr>
        <p:sp>
          <p:nvSpPr>
            <p:cNvPr id="4" name="Freeform 4">
              <a:extLst>
                <a:ext uri="{FF2B5EF4-FFF2-40B4-BE49-F238E27FC236}">
                  <a16:creationId xmlns:a16="http://schemas.microsoft.com/office/drawing/2014/main" id="{F381ACEF-D605-5CE6-794B-78884E65F664}"/>
                </a:ext>
              </a:extLst>
            </p:cNvPr>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dirty="0"/>
            </a:p>
          </p:txBody>
        </p:sp>
      </p:grpSp>
      <p:grpSp>
        <p:nvGrpSpPr>
          <p:cNvPr id="5" name="Group 5">
            <a:extLst>
              <a:ext uri="{FF2B5EF4-FFF2-40B4-BE49-F238E27FC236}">
                <a16:creationId xmlns:a16="http://schemas.microsoft.com/office/drawing/2014/main" id="{EE738A23-692F-F50D-264D-0A3461238BB5}"/>
              </a:ext>
            </a:extLst>
          </p:cNvPr>
          <p:cNvGrpSpPr/>
          <p:nvPr/>
        </p:nvGrpSpPr>
        <p:grpSpPr>
          <a:xfrm>
            <a:off x="1306115" y="314963"/>
            <a:ext cx="15516037" cy="1786274"/>
            <a:chOff x="-212976" y="123825"/>
            <a:chExt cx="20688049" cy="2381698"/>
          </a:xfrm>
        </p:grpSpPr>
        <p:sp>
          <p:nvSpPr>
            <p:cNvPr id="6" name="TextBox 6">
              <a:extLst>
                <a:ext uri="{FF2B5EF4-FFF2-40B4-BE49-F238E27FC236}">
                  <a16:creationId xmlns:a16="http://schemas.microsoft.com/office/drawing/2014/main" id="{A5103C5F-1732-1B35-F212-B7E85CAF3031}"/>
                </a:ext>
              </a:extLst>
            </p:cNvPr>
            <p:cNvSpPr txBox="1"/>
            <p:nvPr/>
          </p:nvSpPr>
          <p:spPr>
            <a:xfrm>
              <a:off x="-212976" y="1445404"/>
              <a:ext cx="20688049" cy="1060119"/>
            </a:xfrm>
            <a:prstGeom prst="rect">
              <a:avLst/>
            </a:prstGeom>
          </p:spPr>
          <p:txBody>
            <a:bodyPr lIns="0" tIns="0" rIns="0" bIns="0" rtlCol="0" anchor="t">
              <a:spAutoFit/>
            </a:bodyPr>
            <a:lstStyle/>
            <a:p>
              <a:pPr algn="ctr">
                <a:lnSpc>
                  <a:spcPts val="6200"/>
                </a:lnSpc>
              </a:pPr>
              <a:r>
                <a:rPr lang="en-US" sz="6200" dirty="0">
                  <a:solidFill>
                    <a:srgbClr val="4B4B3D"/>
                  </a:solidFill>
                  <a:latin typeface="Gagalin"/>
                  <a:ea typeface="Gagalin"/>
                  <a:cs typeface="Gagalin"/>
                  <a:sym typeface="Gagalin"/>
                </a:rPr>
                <a:t>The GPA Waiver</a:t>
              </a:r>
            </a:p>
          </p:txBody>
        </p:sp>
        <p:sp>
          <p:nvSpPr>
            <p:cNvPr id="7" name="TextBox 7">
              <a:extLst>
                <a:ext uri="{FF2B5EF4-FFF2-40B4-BE49-F238E27FC236}">
                  <a16:creationId xmlns:a16="http://schemas.microsoft.com/office/drawing/2014/main" id="{A4AD60B1-7DD1-283D-C560-94D4F3F2256A}"/>
                </a:ext>
              </a:extLst>
            </p:cNvPr>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a:extLst>
              <a:ext uri="{FF2B5EF4-FFF2-40B4-BE49-F238E27FC236}">
                <a16:creationId xmlns:a16="http://schemas.microsoft.com/office/drawing/2014/main" id="{2DB34794-EA9B-54D5-0792-AEBA25008A52}"/>
              </a:ext>
            </a:extLst>
          </p:cNvPr>
          <p:cNvSpPr txBox="1"/>
          <p:nvPr/>
        </p:nvSpPr>
        <p:spPr>
          <a:xfrm>
            <a:off x="1675028" y="2102894"/>
            <a:ext cx="11058163" cy="7376378"/>
          </a:xfrm>
          <a:prstGeom prst="rect">
            <a:avLst/>
          </a:prstGeom>
        </p:spPr>
        <p:txBody>
          <a:bodyPr wrap="square" lIns="0" tIns="0" rIns="0" bIns="0" rtlCol="0" anchor="t">
            <a:spAutoFit/>
          </a:bodyPr>
          <a:lstStyle/>
          <a:p>
            <a:pPr marL="285750" indent="-285750">
              <a:buFont typeface="Arial" panose="020B0604020202020204" pitchFamily="34" charset="0"/>
              <a:buChar char="•"/>
            </a:pPr>
            <a:r>
              <a:rPr lang="en-US" sz="2400" b="1" dirty="0"/>
              <a:t>During his or her four years of high school, a student may opt out of four total qualifying electives if the student earns an “A” average in the class for the year. Courses taken for one semester only cannot be combined with a different course taken for one semester only.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One GPA Waiver is allowed per school year.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Parents must submit a GPA Waiver request form via Skyward by the due date listed above.  An electronic parent signature is required.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Students who choose the GPA Waiver will receive credit but not receive grade</a:t>
            </a:r>
          </a:p>
          <a:p>
            <a:r>
              <a:rPr lang="en-US" sz="2400" b="1" dirty="0"/>
              <a:t>    points for the class.   The numerical grade reflected on the transcript will be a P.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Advanced Placement/Pre‐AP/Dual Credit electives are not included</a:t>
            </a:r>
          </a:p>
          <a:p>
            <a:r>
              <a:rPr lang="en-US" sz="2400" b="1" dirty="0"/>
              <a:t>     in the GPA Waiver. </a:t>
            </a:r>
          </a:p>
          <a:p>
            <a:endParaRPr lang="en-US" sz="2400" b="1" dirty="0"/>
          </a:p>
          <a:p>
            <a:pPr marL="285750" indent="-285750">
              <a:buFont typeface="Arial" panose="020B0604020202020204" pitchFamily="34" charset="0"/>
              <a:buChar char="•"/>
            </a:pPr>
            <a:r>
              <a:rPr lang="en-US" sz="2400" b="1" dirty="0"/>
              <a:t>Waivers open in January at the beginning of the 2</a:t>
            </a:r>
            <a:r>
              <a:rPr lang="en-US" sz="2400" b="1" baseline="30000" dirty="0"/>
              <a:t>nd</a:t>
            </a:r>
            <a:r>
              <a:rPr lang="en-US" sz="2400" b="1" dirty="0"/>
              <a:t> Semester.</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Waivers are due the Friday before Spring Break – NO EXCEPTIONS.</a:t>
            </a:r>
          </a:p>
          <a:p>
            <a:pPr algn="ctr">
              <a:lnSpc>
                <a:spcPts val="2750"/>
              </a:lnSpc>
            </a:pPr>
            <a:endParaRPr lang="en-US" sz="2500" dirty="0">
              <a:solidFill>
                <a:srgbClr val="000000"/>
              </a:solidFill>
              <a:latin typeface="Montserrat"/>
              <a:ea typeface="Montserrat"/>
              <a:cs typeface="Montserrat"/>
              <a:sym typeface="Montserrat"/>
            </a:endParaRPr>
          </a:p>
        </p:txBody>
      </p:sp>
      <p:pic>
        <p:nvPicPr>
          <p:cNvPr id="9" name="Content Placeholder 4">
            <a:extLst>
              <a:ext uri="{FF2B5EF4-FFF2-40B4-BE49-F238E27FC236}">
                <a16:creationId xmlns:a16="http://schemas.microsoft.com/office/drawing/2014/main" id="{59D806C0-9875-A2E9-3DDB-909CDEEDD342}"/>
              </a:ext>
            </a:extLst>
          </p:cNvPr>
          <p:cNvPicPr>
            <a:picLocks noChangeAspect="1"/>
          </p:cNvPicPr>
          <p:nvPr/>
        </p:nvPicPr>
        <p:blipFill>
          <a:blip r:embed="rId3"/>
          <a:stretch>
            <a:fillRect/>
          </a:stretch>
        </p:blipFill>
        <p:spPr>
          <a:xfrm rot="1057892">
            <a:off x="12752752" y="2099221"/>
            <a:ext cx="4777539" cy="6271426"/>
          </a:xfrm>
          <a:prstGeom prst="rect">
            <a:avLst/>
          </a:prstGeom>
        </p:spPr>
      </p:pic>
    </p:spTree>
    <p:extLst>
      <p:ext uri="{BB962C8B-B14F-4D97-AF65-F5344CB8AC3E}">
        <p14:creationId xmlns:p14="http://schemas.microsoft.com/office/powerpoint/2010/main" val="2725763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440BC-446A-3346-9115-2371B42926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4B85524-0BA9-4384-ED1A-61898D24A29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77" b="-9277"/>
            </a:stretch>
          </a:blipFill>
        </p:spPr>
        <p:txBody>
          <a:bodyPr/>
          <a:lstStyle/>
          <a:p>
            <a:endParaRPr lang="en-US"/>
          </a:p>
        </p:txBody>
      </p:sp>
      <p:grpSp>
        <p:nvGrpSpPr>
          <p:cNvPr id="3" name="Group 3">
            <a:extLst>
              <a:ext uri="{FF2B5EF4-FFF2-40B4-BE49-F238E27FC236}">
                <a16:creationId xmlns:a16="http://schemas.microsoft.com/office/drawing/2014/main" id="{313132F9-AB51-7205-B28F-E15C386F2913}"/>
              </a:ext>
            </a:extLst>
          </p:cNvPr>
          <p:cNvGrpSpPr/>
          <p:nvPr/>
        </p:nvGrpSpPr>
        <p:grpSpPr>
          <a:xfrm>
            <a:off x="1306116" y="1219200"/>
            <a:ext cx="15675769" cy="8031469"/>
            <a:chOff x="0" y="0"/>
            <a:chExt cx="4670039" cy="2392691"/>
          </a:xfrm>
        </p:grpSpPr>
        <p:sp>
          <p:nvSpPr>
            <p:cNvPr id="4" name="Freeform 4">
              <a:extLst>
                <a:ext uri="{FF2B5EF4-FFF2-40B4-BE49-F238E27FC236}">
                  <a16:creationId xmlns:a16="http://schemas.microsoft.com/office/drawing/2014/main" id="{D6D2D264-0082-3791-6899-26FB371E34CA}"/>
                </a:ext>
              </a:extLst>
            </p:cNvPr>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dirty="0"/>
            </a:p>
          </p:txBody>
        </p:sp>
      </p:grpSp>
      <p:grpSp>
        <p:nvGrpSpPr>
          <p:cNvPr id="5" name="Group 5">
            <a:extLst>
              <a:ext uri="{FF2B5EF4-FFF2-40B4-BE49-F238E27FC236}">
                <a16:creationId xmlns:a16="http://schemas.microsoft.com/office/drawing/2014/main" id="{222FD972-06AD-76C8-DD15-EDF602E1B6D3}"/>
              </a:ext>
            </a:extLst>
          </p:cNvPr>
          <p:cNvGrpSpPr/>
          <p:nvPr/>
        </p:nvGrpSpPr>
        <p:grpSpPr>
          <a:xfrm>
            <a:off x="1306115" y="314963"/>
            <a:ext cx="15516037" cy="1786274"/>
            <a:chOff x="-212976" y="123825"/>
            <a:chExt cx="20688049" cy="2381698"/>
          </a:xfrm>
        </p:grpSpPr>
        <p:sp>
          <p:nvSpPr>
            <p:cNvPr id="6" name="TextBox 6">
              <a:extLst>
                <a:ext uri="{FF2B5EF4-FFF2-40B4-BE49-F238E27FC236}">
                  <a16:creationId xmlns:a16="http://schemas.microsoft.com/office/drawing/2014/main" id="{E7D8EAB4-F497-1419-1834-F3CD84939271}"/>
                </a:ext>
              </a:extLst>
            </p:cNvPr>
            <p:cNvSpPr txBox="1"/>
            <p:nvPr/>
          </p:nvSpPr>
          <p:spPr>
            <a:xfrm>
              <a:off x="-212976" y="1445404"/>
              <a:ext cx="20688049" cy="1060119"/>
            </a:xfrm>
            <a:prstGeom prst="rect">
              <a:avLst/>
            </a:prstGeom>
          </p:spPr>
          <p:txBody>
            <a:bodyPr lIns="0" tIns="0" rIns="0" bIns="0" rtlCol="0" anchor="t">
              <a:spAutoFit/>
            </a:bodyPr>
            <a:lstStyle/>
            <a:p>
              <a:pPr algn="ctr">
                <a:lnSpc>
                  <a:spcPts val="6200"/>
                </a:lnSpc>
              </a:pPr>
              <a:r>
                <a:rPr lang="en-US" sz="6200" dirty="0">
                  <a:solidFill>
                    <a:srgbClr val="4B4B3D"/>
                  </a:solidFill>
                  <a:latin typeface="Gagalin"/>
                  <a:ea typeface="Gagalin"/>
                  <a:cs typeface="Gagalin"/>
                  <a:sym typeface="Gagalin"/>
                </a:rPr>
                <a:t>The GPA Waiver</a:t>
              </a:r>
            </a:p>
          </p:txBody>
        </p:sp>
        <p:sp>
          <p:nvSpPr>
            <p:cNvPr id="7" name="TextBox 7">
              <a:extLst>
                <a:ext uri="{FF2B5EF4-FFF2-40B4-BE49-F238E27FC236}">
                  <a16:creationId xmlns:a16="http://schemas.microsoft.com/office/drawing/2014/main" id="{F76128DB-DC1C-D590-5C23-7053C789A113}"/>
                </a:ext>
              </a:extLst>
            </p:cNvPr>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a:extLst>
              <a:ext uri="{FF2B5EF4-FFF2-40B4-BE49-F238E27FC236}">
                <a16:creationId xmlns:a16="http://schemas.microsoft.com/office/drawing/2014/main" id="{10FF6B8F-0827-DB98-3AAA-800CD62C4D84}"/>
              </a:ext>
            </a:extLst>
          </p:cNvPr>
          <p:cNvSpPr txBox="1"/>
          <p:nvPr/>
        </p:nvSpPr>
        <p:spPr>
          <a:xfrm>
            <a:off x="1675029" y="2102894"/>
            <a:ext cx="10821772" cy="5970865"/>
          </a:xfrm>
          <a:prstGeom prst="rect">
            <a:avLst/>
          </a:prstGeom>
        </p:spPr>
        <p:txBody>
          <a:bodyPr wrap="square" lIns="0" tIns="0" rIns="0" bIns="0" rtlCol="0" anchor="t">
            <a:spAutoFit/>
          </a:bodyPr>
          <a:lstStyle/>
          <a:p>
            <a:pPr marL="0" marR="0">
              <a:spcBef>
                <a:spcPts val="0"/>
              </a:spcBef>
              <a:spcAft>
                <a:spcPts val="0"/>
              </a:spcAft>
            </a:pPr>
            <a:r>
              <a:rPr lang="en-US" sz="2800" b="1" dirty="0">
                <a:solidFill>
                  <a:srgbClr val="722A28"/>
                </a:solidFill>
                <a:effectLst/>
                <a:latin typeface="Montserrat Medium" panose="00000600000000000000" pitchFamily="2" charset="0"/>
                <a:ea typeface="Calibri" panose="020F0502020204030204" pitchFamily="34" charset="0"/>
              </a:rPr>
              <a:t>So, you may be asking yourself “If my student has an “A” in a course why in the world would I NOT want to count it in their GPA/Rank?</a:t>
            </a:r>
          </a:p>
          <a:p>
            <a:pPr marL="0" marR="0">
              <a:spcBef>
                <a:spcPts val="0"/>
              </a:spcBef>
              <a:spcAft>
                <a:spcPts val="0"/>
              </a:spcAft>
            </a:pPr>
            <a:r>
              <a:rPr lang="en-US" sz="2800" dirty="0">
                <a:solidFill>
                  <a:srgbClr val="722A28"/>
                </a:solidFill>
                <a:effectLst/>
                <a:latin typeface="Montserrat Medium" panose="00000600000000000000" pitchFamily="2" charset="0"/>
                <a:ea typeface="Calibri" panose="020F0502020204030204" pitchFamily="34" charset="0"/>
              </a:rPr>
              <a:t> </a:t>
            </a:r>
          </a:p>
          <a:p>
            <a:pPr marL="0" marR="0">
              <a:spcBef>
                <a:spcPts val="0"/>
              </a:spcBef>
              <a:spcAft>
                <a:spcPts val="0"/>
              </a:spcAft>
            </a:pPr>
            <a:r>
              <a:rPr lang="en-US" sz="2800" dirty="0">
                <a:effectLst/>
                <a:latin typeface="Montserrat Medium" panose="00000600000000000000" pitchFamily="2" charset="0"/>
                <a:ea typeface="Calibri" panose="020F0502020204030204" pitchFamily="34" charset="0"/>
              </a:rPr>
              <a:t>If your student in multiple PAP/AP classes that are on a 6.0 GPA scale, and you are consistently making a B or better in your classes then a GPA Waiver might help you. As you </a:t>
            </a:r>
          </a:p>
          <a:p>
            <a:pPr marL="0" marR="0">
              <a:spcBef>
                <a:spcPts val="0"/>
              </a:spcBef>
              <a:spcAft>
                <a:spcPts val="0"/>
              </a:spcAft>
            </a:pPr>
            <a:r>
              <a:rPr lang="en-US" sz="2800" dirty="0">
                <a:effectLst/>
                <a:latin typeface="Montserrat Medium" panose="00000600000000000000" pitchFamily="2" charset="0"/>
                <a:ea typeface="Calibri" panose="020F0502020204030204" pitchFamily="34" charset="0"/>
              </a:rPr>
              <a:t>can see in the GPA Scale, if you earn an “A” in a regular course it is only worth a maximum of 4 points. Using your basic knowledge of averaging you could probably figure out that that one 4.0 class when averaged with multiple </a:t>
            </a:r>
          </a:p>
          <a:p>
            <a:pPr marL="0" marR="0">
              <a:spcBef>
                <a:spcPts val="0"/>
              </a:spcBef>
              <a:spcAft>
                <a:spcPts val="0"/>
              </a:spcAft>
            </a:pPr>
            <a:r>
              <a:rPr lang="en-US" sz="2800" dirty="0">
                <a:effectLst/>
                <a:latin typeface="Montserrat Medium" panose="00000600000000000000" pitchFamily="2" charset="0"/>
                <a:ea typeface="Calibri" panose="020F0502020204030204" pitchFamily="34" charset="0"/>
              </a:rPr>
              <a:t>6.0 classes would have a negative impact on your overall </a:t>
            </a:r>
          </a:p>
          <a:p>
            <a:pPr marL="0" marR="0">
              <a:spcBef>
                <a:spcPts val="0"/>
              </a:spcBef>
              <a:spcAft>
                <a:spcPts val="0"/>
              </a:spcAft>
            </a:pPr>
            <a:r>
              <a:rPr lang="en-US" sz="2800" dirty="0">
                <a:effectLst/>
                <a:latin typeface="Montserrat Medium" panose="00000600000000000000" pitchFamily="2" charset="0"/>
                <a:ea typeface="Calibri" panose="020F0502020204030204" pitchFamily="34" charset="0"/>
              </a:rPr>
              <a:t>GPA and thus impact your rank.</a:t>
            </a:r>
          </a:p>
          <a:p>
            <a:pPr marL="0" marR="0">
              <a:spcBef>
                <a:spcPts val="0"/>
              </a:spcBef>
              <a:spcAft>
                <a:spcPts val="0"/>
              </a:spcAft>
            </a:pPr>
            <a:r>
              <a:rPr lang="en-US" sz="2400" dirty="0">
                <a:effectLst/>
                <a:latin typeface="Calibri" panose="020F0502020204030204" pitchFamily="34" charset="0"/>
                <a:ea typeface="Calibri" panose="020F0502020204030204" pitchFamily="34" charset="0"/>
              </a:rPr>
              <a:t> </a:t>
            </a:r>
            <a:endParaRPr lang="en-US" sz="2500" dirty="0">
              <a:solidFill>
                <a:srgbClr val="000000"/>
              </a:solidFill>
              <a:latin typeface="Montserrat"/>
              <a:ea typeface="Montserrat"/>
              <a:cs typeface="Montserrat"/>
              <a:sym typeface="Montserrat"/>
            </a:endParaRPr>
          </a:p>
        </p:txBody>
      </p:sp>
      <p:pic>
        <p:nvPicPr>
          <p:cNvPr id="9" name="Content Placeholder 4">
            <a:extLst>
              <a:ext uri="{FF2B5EF4-FFF2-40B4-BE49-F238E27FC236}">
                <a16:creationId xmlns:a16="http://schemas.microsoft.com/office/drawing/2014/main" id="{FD213E3A-B3A3-55BD-906F-1520FD2268D9}"/>
              </a:ext>
            </a:extLst>
          </p:cNvPr>
          <p:cNvPicPr>
            <a:picLocks noChangeAspect="1"/>
          </p:cNvPicPr>
          <p:nvPr/>
        </p:nvPicPr>
        <p:blipFill>
          <a:blip r:embed="rId3"/>
          <a:stretch>
            <a:fillRect/>
          </a:stretch>
        </p:blipFill>
        <p:spPr>
          <a:xfrm rot="1057892">
            <a:off x="12752752" y="2099221"/>
            <a:ext cx="4777539" cy="6271426"/>
          </a:xfrm>
          <a:prstGeom prst="rect">
            <a:avLst/>
          </a:prstGeom>
        </p:spPr>
      </p:pic>
    </p:spTree>
    <p:extLst>
      <p:ext uri="{BB962C8B-B14F-4D97-AF65-F5344CB8AC3E}">
        <p14:creationId xmlns:p14="http://schemas.microsoft.com/office/powerpoint/2010/main" val="2892809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4084158" y="9337321"/>
            <a:ext cx="23374565" cy="254790"/>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p:cNvGrpSpPr/>
          <p:nvPr/>
        </p:nvGrpSpPr>
        <p:grpSpPr>
          <a:xfrm rot="-5400000">
            <a:off x="1595472" y="5836297"/>
            <a:ext cx="6991820" cy="265018"/>
            <a:chOff x="0" y="0"/>
            <a:chExt cx="15077571" cy="571500"/>
          </a:xfrm>
        </p:grpSpPr>
        <p:sp>
          <p:nvSpPr>
            <p:cNvPr id="7" name="Freeform 7"/>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8" name="Freeform 8"/>
          <p:cNvSpPr/>
          <p:nvPr/>
        </p:nvSpPr>
        <p:spPr>
          <a:xfrm>
            <a:off x="419571" y="2647608"/>
            <a:ext cx="4082102" cy="6610692"/>
          </a:xfrm>
          <a:custGeom>
            <a:avLst/>
            <a:gdLst/>
            <a:ahLst/>
            <a:cxnLst/>
            <a:rect l="l" t="t" r="r" b="b"/>
            <a:pathLst>
              <a:path w="4082102" h="6610692">
                <a:moveTo>
                  <a:pt x="0" y="0"/>
                </a:moveTo>
                <a:lnTo>
                  <a:pt x="4082103" y="0"/>
                </a:lnTo>
                <a:lnTo>
                  <a:pt x="4082103" y="6610692"/>
                </a:lnTo>
                <a:lnTo>
                  <a:pt x="0" y="6610692"/>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711539" y="871419"/>
            <a:ext cx="7149058"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DUAL</a:t>
            </a:r>
          </a:p>
        </p:txBody>
      </p:sp>
      <p:sp>
        <p:nvSpPr>
          <p:cNvPr id="10" name="TextBox 10"/>
          <p:cNvSpPr txBox="1"/>
          <p:nvPr/>
        </p:nvSpPr>
        <p:spPr>
          <a:xfrm>
            <a:off x="6179282" y="9649261"/>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1" name="TextBox 11"/>
          <p:cNvSpPr txBox="1"/>
          <p:nvPr/>
        </p:nvSpPr>
        <p:spPr>
          <a:xfrm>
            <a:off x="7860598" y="1016814"/>
            <a:ext cx="6546323"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Enrollment</a:t>
            </a:r>
          </a:p>
        </p:txBody>
      </p:sp>
      <p:sp>
        <p:nvSpPr>
          <p:cNvPr id="12" name="TextBox 12"/>
          <p:cNvSpPr txBox="1"/>
          <p:nvPr/>
        </p:nvSpPr>
        <p:spPr>
          <a:xfrm>
            <a:off x="5896697" y="2960264"/>
            <a:ext cx="5510022" cy="6331436"/>
          </a:xfrm>
          <a:prstGeom prst="rect">
            <a:avLst/>
          </a:prstGeom>
        </p:spPr>
        <p:txBody>
          <a:bodyPr lIns="0" tIns="0" rIns="0" bIns="0" rtlCol="0" anchor="t">
            <a:spAutoFit/>
          </a:bodyPr>
          <a:lstStyle/>
          <a:p>
            <a:pPr marL="431802" lvl="1" indent="-215901" algn="ctr">
              <a:lnSpc>
                <a:spcPts val="2800"/>
              </a:lnSpc>
              <a:buFont typeface="Arial"/>
              <a:buChar char="•"/>
            </a:pPr>
            <a:r>
              <a:rPr lang="en-US" sz="2000">
                <a:solidFill>
                  <a:srgbClr val="000000"/>
                </a:solidFill>
                <a:latin typeface="Montserrat"/>
                <a:ea typeface="Montserrat"/>
                <a:cs typeface="Montserrat"/>
                <a:sym typeface="Montserrat"/>
              </a:rPr>
              <a:t>The Alvin Community College Dual Enrollment program allows students to take college courses at the high school. The courses give them high school and college credit.</a:t>
            </a:r>
          </a:p>
          <a:p>
            <a:pPr algn="ctr">
              <a:lnSpc>
                <a:spcPts val="2800"/>
              </a:lnSpc>
            </a:pPr>
            <a:endParaRPr lang="en-US" sz="2000">
              <a:solidFill>
                <a:srgbClr val="000000"/>
              </a:solidFill>
              <a:latin typeface="Montserrat"/>
              <a:ea typeface="Montserrat"/>
              <a:cs typeface="Montserrat"/>
              <a:sym typeface="Montserrat"/>
            </a:endParaRPr>
          </a:p>
          <a:p>
            <a:pPr marL="431802" lvl="1" indent="-215901" algn="ctr">
              <a:lnSpc>
                <a:spcPts val="2800"/>
              </a:lnSpc>
              <a:buFont typeface="Arial"/>
              <a:buChar char="•"/>
            </a:pPr>
            <a:r>
              <a:rPr lang="en-US" sz="2000">
                <a:solidFill>
                  <a:srgbClr val="000000"/>
                </a:solidFill>
                <a:latin typeface="Montserrat"/>
                <a:ea typeface="Montserrat"/>
                <a:cs typeface="Montserrat"/>
                <a:sym typeface="Montserrat"/>
              </a:rPr>
              <a:t>Students take courses on the PHS campus with ACC professor. College credit earned will go with student to college.</a:t>
            </a:r>
          </a:p>
          <a:p>
            <a:pPr algn="ctr">
              <a:lnSpc>
                <a:spcPts val="2800"/>
              </a:lnSpc>
            </a:pPr>
            <a:endParaRPr lang="en-US" sz="2000">
              <a:solidFill>
                <a:srgbClr val="000000"/>
              </a:solidFill>
              <a:latin typeface="Montserrat"/>
              <a:ea typeface="Montserrat"/>
              <a:cs typeface="Montserrat"/>
              <a:sym typeface="Montserrat"/>
            </a:endParaRPr>
          </a:p>
          <a:p>
            <a:pPr marL="431802" lvl="1" indent="-215901" algn="ctr">
              <a:lnSpc>
                <a:spcPts val="2800"/>
              </a:lnSpc>
              <a:buFont typeface="Arial"/>
              <a:buChar char="•"/>
            </a:pPr>
            <a:r>
              <a:rPr lang="en-US" sz="2000">
                <a:solidFill>
                  <a:srgbClr val="000000"/>
                </a:solidFill>
                <a:latin typeface="Montserrat"/>
                <a:ea typeface="Montserrat"/>
                <a:cs typeface="Montserrat"/>
                <a:sym typeface="Montserrat"/>
              </a:rPr>
              <a:t>Program participation will save students time and money.</a:t>
            </a:r>
          </a:p>
          <a:p>
            <a:pPr algn="ctr">
              <a:lnSpc>
                <a:spcPts val="2800"/>
              </a:lnSpc>
            </a:pPr>
            <a:endParaRPr lang="en-US" sz="2000">
              <a:solidFill>
                <a:srgbClr val="000000"/>
              </a:solidFill>
              <a:latin typeface="Montserrat"/>
              <a:ea typeface="Montserrat"/>
              <a:cs typeface="Montserrat"/>
              <a:sym typeface="Montserrat"/>
            </a:endParaRPr>
          </a:p>
          <a:p>
            <a:pPr marL="431802" lvl="1" indent="-215901" algn="ctr">
              <a:lnSpc>
                <a:spcPts val="2800"/>
              </a:lnSpc>
              <a:buFont typeface="Arial"/>
              <a:buChar char="•"/>
            </a:pPr>
            <a:r>
              <a:rPr lang="en-US" sz="2000">
                <a:solidFill>
                  <a:srgbClr val="000000"/>
                </a:solidFill>
                <a:latin typeface="Montserrat"/>
                <a:ea typeface="Montserrat"/>
                <a:cs typeface="Montserrat"/>
                <a:sym typeface="Montserrat"/>
              </a:rPr>
              <a:t>The courses will not have to be repeated in college.</a:t>
            </a:r>
          </a:p>
          <a:p>
            <a:pPr algn="ctr">
              <a:lnSpc>
                <a:spcPts val="2800"/>
              </a:lnSpc>
            </a:pPr>
            <a:endParaRPr lang="en-US" sz="2000">
              <a:solidFill>
                <a:srgbClr val="000000"/>
              </a:solidFill>
              <a:latin typeface="Montserrat"/>
              <a:ea typeface="Montserrat"/>
              <a:cs typeface="Montserrat"/>
              <a:sym typeface="Montserrat"/>
            </a:endParaRPr>
          </a:p>
          <a:p>
            <a:pPr algn="ctr">
              <a:lnSpc>
                <a:spcPts val="2800"/>
              </a:lnSpc>
            </a:pPr>
            <a:endParaRPr lang="en-US" sz="2000">
              <a:solidFill>
                <a:srgbClr val="000000"/>
              </a:solidFill>
              <a:latin typeface="Montserrat"/>
              <a:ea typeface="Montserrat"/>
              <a:cs typeface="Montserrat"/>
              <a:sym typeface="Montserrat"/>
            </a:endParaRPr>
          </a:p>
        </p:txBody>
      </p:sp>
      <p:grpSp>
        <p:nvGrpSpPr>
          <p:cNvPr id="13" name="Group 13"/>
          <p:cNvGrpSpPr/>
          <p:nvPr/>
        </p:nvGrpSpPr>
        <p:grpSpPr>
          <a:xfrm rot="-5400000">
            <a:off x="8719593" y="5836297"/>
            <a:ext cx="6991820" cy="265018"/>
            <a:chOff x="0" y="0"/>
            <a:chExt cx="15077571" cy="571500"/>
          </a:xfrm>
        </p:grpSpPr>
        <p:sp>
          <p:nvSpPr>
            <p:cNvPr id="14" name="Freeform 14"/>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15" name="TextBox 15"/>
          <p:cNvSpPr txBox="1"/>
          <p:nvPr/>
        </p:nvSpPr>
        <p:spPr>
          <a:xfrm>
            <a:off x="12808473" y="3953922"/>
            <a:ext cx="4988472" cy="3923382"/>
          </a:xfrm>
          <a:prstGeom prst="rect">
            <a:avLst/>
          </a:prstGeom>
        </p:spPr>
        <p:txBody>
          <a:bodyPr lIns="0" tIns="0" rIns="0" bIns="0" rtlCol="0" anchor="t">
            <a:spAutoFit/>
          </a:bodyPr>
          <a:lstStyle/>
          <a:p>
            <a:pPr algn="ctr">
              <a:lnSpc>
                <a:spcPts val="2800"/>
              </a:lnSpc>
            </a:pPr>
            <a:r>
              <a:rPr lang="en-US" sz="2000" b="1" dirty="0">
                <a:solidFill>
                  <a:srgbClr val="000000"/>
                </a:solidFill>
                <a:latin typeface="Montserrat Bold"/>
                <a:ea typeface="Montserrat Bold"/>
                <a:cs typeface="Montserrat Bold"/>
                <a:sym typeface="Montserrat Bold"/>
              </a:rPr>
              <a:t>Enrollment steps must be completed by May 30, 2025 to secure your spot in a Dual Credit course next year.</a:t>
            </a: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endParaRPr lang="en-US" sz="2000" b="1" dirty="0">
              <a:solidFill>
                <a:srgbClr val="000000"/>
              </a:solidFill>
              <a:latin typeface="Montserrat Bold"/>
              <a:ea typeface="Montserrat Bold"/>
              <a:cs typeface="Montserrat Bold"/>
              <a:sym typeface="Montserrat Bold"/>
            </a:endParaRPr>
          </a:p>
          <a:p>
            <a:pPr algn="ctr">
              <a:lnSpc>
                <a:spcPts val="2800"/>
              </a:lnSpc>
            </a:pPr>
            <a:r>
              <a:rPr lang="en-US" sz="2000" dirty="0">
                <a:solidFill>
                  <a:srgbClr val="000000"/>
                </a:solidFill>
                <a:latin typeface="Montserrat"/>
                <a:ea typeface="Montserrat"/>
                <a:cs typeface="Montserrat"/>
                <a:sym typeface="Montserrat"/>
              </a:rPr>
              <a:t>See ACC Advisor Ms. Maartens, in the PHS College &amp; Career Center or email </a:t>
            </a:r>
            <a:r>
              <a:rPr lang="en-US" sz="2000" u="sng" dirty="0">
                <a:solidFill>
                  <a:srgbClr val="000000"/>
                </a:solidFill>
                <a:latin typeface="Montserrat"/>
                <a:ea typeface="Montserrat"/>
                <a:cs typeface="Montserrat"/>
                <a:sym typeface="Montserrat"/>
                <a:hlinkClick r:id="rId3" tooltip="mailto:cmaartens@alvincollege.edu"/>
              </a:rPr>
              <a:t>cmaartens@alvincollege.edu</a:t>
            </a:r>
            <a:r>
              <a:rPr lang="en-US" sz="2000" dirty="0">
                <a:solidFill>
                  <a:srgbClr val="000000"/>
                </a:solidFill>
                <a:latin typeface="Montserrat"/>
                <a:ea typeface="Montserrat"/>
                <a:cs typeface="Montserrat"/>
                <a:sym typeface="Montserrat"/>
              </a:rPr>
              <a:t>, if you have any questions!</a:t>
            </a:r>
          </a:p>
          <a:p>
            <a:pPr algn="ctr">
              <a:lnSpc>
                <a:spcPts val="2800"/>
              </a:lnSpc>
            </a:pPr>
            <a:endParaRPr lang="en-US" sz="2000" dirty="0">
              <a:solidFill>
                <a:srgbClr val="000000"/>
              </a:solidFill>
              <a:latin typeface="Montserrat"/>
              <a:ea typeface="Montserrat"/>
              <a:cs typeface="Montserrat"/>
              <a:sym typeface="Montserrat"/>
            </a:endParaRPr>
          </a:p>
          <a:p>
            <a:pPr algn="ctr">
              <a:lnSpc>
                <a:spcPts val="2800"/>
              </a:lnSpc>
            </a:pPr>
            <a:endParaRPr lang="en-US" sz="2000" dirty="0">
              <a:solidFill>
                <a:srgbClr val="000000"/>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363" y="-1594333"/>
            <a:ext cx="20845770" cy="4067229"/>
            <a:chOff x="0" y="0"/>
            <a:chExt cx="7051532" cy="1375828"/>
          </a:xfrm>
        </p:grpSpPr>
        <p:sp>
          <p:nvSpPr>
            <p:cNvPr id="3" name="Freeform 3"/>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p:cNvGrpSpPr/>
          <p:nvPr/>
        </p:nvGrpSpPr>
        <p:grpSpPr>
          <a:xfrm rot="-10800000">
            <a:off x="-4084158" y="9457951"/>
            <a:ext cx="23374565" cy="254790"/>
            <a:chOff x="0" y="0"/>
            <a:chExt cx="52429688" cy="571500"/>
          </a:xfrm>
        </p:grpSpPr>
        <p:sp>
          <p:nvSpPr>
            <p:cNvPr id="5" name="Freeform 5"/>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p:cNvGrpSpPr/>
          <p:nvPr/>
        </p:nvGrpSpPr>
        <p:grpSpPr>
          <a:xfrm rot="-5400000">
            <a:off x="5595175" y="5894326"/>
            <a:ext cx="7112450" cy="269590"/>
            <a:chOff x="0" y="0"/>
            <a:chExt cx="15077571" cy="571500"/>
          </a:xfrm>
        </p:grpSpPr>
        <p:sp>
          <p:nvSpPr>
            <p:cNvPr id="7" name="Freeform 7"/>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8" name="Freeform 8"/>
          <p:cNvSpPr/>
          <p:nvPr/>
        </p:nvSpPr>
        <p:spPr>
          <a:xfrm>
            <a:off x="1124869" y="2558927"/>
            <a:ext cx="6098626" cy="7153814"/>
          </a:xfrm>
          <a:custGeom>
            <a:avLst/>
            <a:gdLst/>
            <a:ahLst/>
            <a:cxnLst/>
            <a:rect l="l" t="t" r="r" b="b"/>
            <a:pathLst>
              <a:path w="6098626" h="7153814">
                <a:moveTo>
                  <a:pt x="0" y="0"/>
                </a:moveTo>
                <a:lnTo>
                  <a:pt x="6098626" y="0"/>
                </a:lnTo>
                <a:lnTo>
                  <a:pt x="6098626" y="7153814"/>
                </a:lnTo>
                <a:lnTo>
                  <a:pt x="0" y="7153814"/>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674734" y="871419"/>
            <a:ext cx="9828751"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TURNER HIGH SCHOOL</a:t>
            </a:r>
          </a:p>
        </p:txBody>
      </p:sp>
      <p:sp>
        <p:nvSpPr>
          <p:cNvPr id="10" name="TextBox 10"/>
          <p:cNvSpPr txBox="1"/>
          <p:nvPr/>
        </p:nvSpPr>
        <p:spPr>
          <a:xfrm>
            <a:off x="6455759" y="9734550"/>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1" name="TextBox 11"/>
          <p:cNvSpPr txBox="1"/>
          <p:nvPr/>
        </p:nvSpPr>
        <p:spPr>
          <a:xfrm>
            <a:off x="11607761" y="933608"/>
            <a:ext cx="3345080"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Courses</a:t>
            </a:r>
          </a:p>
        </p:txBody>
      </p:sp>
      <p:sp>
        <p:nvSpPr>
          <p:cNvPr id="12" name="TextBox 12"/>
          <p:cNvSpPr txBox="1"/>
          <p:nvPr/>
        </p:nvSpPr>
        <p:spPr>
          <a:xfrm>
            <a:off x="9809701" y="4042762"/>
            <a:ext cx="8171730" cy="3638969"/>
          </a:xfrm>
          <a:prstGeom prst="rect">
            <a:avLst/>
          </a:prstGeom>
        </p:spPr>
        <p:txBody>
          <a:bodyPr lIns="0" tIns="0" rIns="0" bIns="0" rtlCol="0" anchor="t">
            <a:spAutoFit/>
          </a:bodyPr>
          <a:lstStyle/>
          <a:p>
            <a:pPr algn="ctr">
              <a:lnSpc>
                <a:spcPts val="3639"/>
              </a:lnSpc>
            </a:pPr>
            <a:r>
              <a:rPr lang="en-US" sz="2599" dirty="0">
                <a:solidFill>
                  <a:srgbClr val="000000"/>
                </a:solidFill>
                <a:latin typeface="Montserrat"/>
                <a:ea typeface="Montserrat"/>
                <a:cs typeface="Montserrat"/>
                <a:sym typeface="Montserrat"/>
              </a:rPr>
              <a:t>Students are required to take </a:t>
            </a:r>
            <a:r>
              <a:rPr lang="en-US" sz="2599" b="1" u="sng" dirty="0">
                <a:solidFill>
                  <a:srgbClr val="000000"/>
                </a:solidFill>
                <a:latin typeface="Montserrat"/>
                <a:ea typeface="Montserrat"/>
                <a:cs typeface="Montserrat"/>
                <a:sym typeface="Montserrat"/>
              </a:rPr>
              <a:t>two</a:t>
            </a:r>
            <a:r>
              <a:rPr lang="en-US" sz="2599" dirty="0">
                <a:solidFill>
                  <a:srgbClr val="000000"/>
                </a:solidFill>
                <a:latin typeface="Montserrat"/>
                <a:ea typeface="Montserrat"/>
                <a:cs typeface="Montserrat"/>
                <a:sym typeface="Montserrat"/>
              </a:rPr>
              <a:t> courses at THS</a:t>
            </a:r>
          </a:p>
          <a:p>
            <a:pPr algn="ctr">
              <a:lnSpc>
                <a:spcPts val="3639"/>
              </a:lnSpc>
            </a:pPr>
            <a:endParaRPr lang="en-US" sz="2599" dirty="0">
              <a:solidFill>
                <a:srgbClr val="000000"/>
              </a:solidFill>
              <a:latin typeface="Montserrat"/>
              <a:ea typeface="Montserrat"/>
              <a:cs typeface="Montserrat"/>
              <a:sym typeface="Montserrat"/>
            </a:endParaRPr>
          </a:p>
          <a:p>
            <a:pPr algn="ctr">
              <a:lnSpc>
                <a:spcPts val="3639"/>
              </a:lnSpc>
            </a:pPr>
            <a:r>
              <a:rPr lang="en-US" sz="2599" dirty="0">
                <a:solidFill>
                  <a:srgbClr val="000000"/>
                </a:solidFill>
                <a:latin typeface="Montserrat"/>
                <a:ea typeface="Montserrat"/>
                <a:cs typeface="Montserrat"/>
                <a:sym typeface="Montserrat"/>
              </a:rPr>
              <a:t>Block Schedule vs Traditional schedule</a:t>
            </a:r>
          </a:p>
          <a:p>
            <a:pPr algn="ctr">
              <a:lnSpc>
                <a:spcPts val="3639"/>
              </a:lnSpc>
            </a:pPr>
            <a:endParaRPr lang="en-US" sz="2599" dirty="0">
              <a:solidFill>
                <a:srgbClr val="000000"/>
              </a:solidFill>
              <a:latin typeface="Montserrat"/>
              <a:ea typeface="Montserrat"/>
              <a:cs typeface="Montserrat"/>
              <a:sym typeface="Montserrat"/>
            </a:endParaRPr>
          </a:p>
          <a:p>
            <a:pPr algn="ctr">
              <a:lnSpc>
                <a:spcPts val="3639"/>
              </a:lnSpc>
            </a:pPr>
            <a:r>
              <a:rPr lang="en-US" sz="2599" dirty="0">
                <a:solidFill>
                  <a:srgbClr val="000000"/>
                </a:solidFill>
                <a:latin typeface="Montserrat"/>
                <a:ea typeface="Montserrat"/>
                <a:cs typeface="Montserrat"/>
                <a:sym typeface="Montserrat"/>
              </a:rPr>
              <a:t>Courses are offered at the beginning (1st period) and end (7th period) of the school day</a:t>
            </a:r>
          </a:p>
          <a:p>
            <a:pPr algn="ctr">
              <a:lnSpc>
                <a:spcPts val="3639"/>
              </a:lnSpc>
            </a:pPr>
            <a:endParaRPr lang="en-US" sz="2599" dirty="0">
              <a:solidFill>
                <a:srgbClr val="000000"/>
              </a:solidFill>
              <a:latin typeface="Montserrat"/>
              <a:ea typeface="Montserrat"/>
              <a:cs typeface="Montserrat"/>
              <a:sym typeface="Montserrat"/>
            </a:endParaRPr>
          </a:p>
          <a:p>
            <a:pPr algn="ctr">
              <a:lnSpc>
                <a:spcPts val="3639"/>
              </a:lnSpc>
            </a:pPr>
            <a:endParaRPr lang="en-US" sz="2599" dirty="0">
              <a:solidFill>
                <a:srgbClr val="000000"/>
              </a:solidFill>
              <a:latin typeface="Montserrat"/>
              <a:ea typeface="Montserrat"/>
              <a:cs typeface="Montserrat"/>
              <a:sym typeface="Montserr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2060170" y="552450"/>
            <a:ext cx="14383474" cy="9177575"/>
            <a:chOff x="0" y="0"/>
            <a:chExt cx="3612754" cy="2305168"/>
          </a:xfrm>
        </p:grpSpPr>
        <p:sp>
          <p:nvSpPr>
            <p:cNvPr id="4" name="Freeform 4"/>
            <p:cNvSpPr/>
            <p:nvPr/>
          </p:nvSpPr>
          <p:spPr>
            <a:xfrm>
              <a:off x="0" y="0"/>
              <a:ext cx="3612754" cy="2305168"/>
            </a:xfrm>
            <a:custGeom>
              <a:avLst/>
              <a:gdLst/>
              <a:ahLst/>
              <a:cxnLst/>
              <a:rect l="l" t="t" r="r" b="b"/>
              <a:pathLst>
                <a:path w="3612754" h="2305168">
                  <a:moveTo>
                    <a:pt x="0" y="0"/>
                  </a:moveTo>
                  <a:lnTo>
                    <a:pt x="3612754" y="0"/>
                  </a:lnTo>
                  <a:lnTo>
                    <a:pt x="3612754" y="2305168"/>
                  </a:lnTo>
                  <a:lnTo>
                    <a:pt x="0" y="2305168"/>
                  </a:lnTo>
                  <a:close/>
                </a:path>
              </a:pathLst>
            </a:custGeom>
            <a:solidFill>
              <a:srgbClr val="777775"/>
            </a:solidFill>
          </p:spPr>
          <p:txBody>
            <a:bodyPr/>
            <a:lstStyle/>
            <a:p>
              <a:endParaRPr lang="en-US"/>
            </a:p>
          </p:txBody>
        </p:sp>
      </p:grpSp>
      <p:sp>
        <p:nvSpPr>
          <p:cNvPr id="5" name="TextBox 5"/>
          <p:cNvSpPr txBox="1"/>
          <p:nvPr/>
        </p:nvSpPr>
        <p:spPr>
          <a:xfrm>
            <a:off x="3248290" y="2420309"/>
            <a:ext cx="12202846" cy="5170454"/>
          </a:xfrm>
          <a:prstGeom prst="rect">
            <a:avLst/>
          </a:prstGeom>
        </p:spPr>
        <p:txBody>
          <a:bodyPr lIns="0" tIns="0" rIns="0" bIns="0" rtlCol="0" anchor="t">
            <a:spAutoFit/>
          </a:bodyPr>
          <a:lstStyle/>
          <a:p>
            <a:pPr algn="ctr">
              <a:lnSpc>
                <a:spcPts val="3739"/>
              </a:lnSpc>
            </a:pPr>
            <a:r>
              <a:rPr lang="en-US" sz="2199" dirty="0">
                <a:solidFill>
                  <a:srgbClr val="F4F1ED"/>
                </a:solidFill>
                <a:latin typeface="Montserrat"/>
                <a:ea typeface="Montserrat"/>
                <a:cs typeface="Montserrat"/>
                <a:sym typeface="Montserrat"/>
              </a:rPr>
              <a:t>Decisions need to based on what is best for your child.</a:t>
            </a:r>
          </a:p>
          <a:p>
            <a:pPr algn="ctr">
              <a:lnSpc>
                <a:spcPts val="3739"/>
              </a:lnSpc>
            </a:pPr>
            <a:r>
              <a:rPr lang="en-US" sz="2199" dirty="0">
                <a:solidFill>
                  <a:srgbClr val="F4F1ED"/>
                </a:solidFill>
                <a:latin typeface="Montserrat"/>
                <a:ea typeface="Montserrat"/>
                <a:cs typeface="Montserrat"/>
                <a:sym typeface="Montserrat"/>
              </a:rPr>
              <a:t>Encourage them to be an advocate for themselves.</a:t>
            </a:r>
          </a:p>
          <a:p>
            <a:pPr algn="ctr">
              <a:lnSpc>
                <a:spcPts val="3739"/>
              </a:lnSpc>
            </a:pPr>
            <a:r>
              <a:rPr lang="en-US" sz="2199" dirty="0">
                <a:solidFill>
                  <a:srgbClr val="F4F1ED"/>
                </a:solidFill>
                <a:latin typeface="Montserrat"/>
                <a:ea typeface="Montserrat"/>
                <a:cs typeface="Montserrat"/>
                <a:sym typeface="Montserrat"/>
              </a:rPr>
              <a:t>Encourage them to learn how to ask questions.</a:t>
            </a:r>
          </a:p>
          <a:p>
            <a:pPr algn="ctr">
              <a:lnSpc>
                <a:spcPts val="3739"/>
              </a:lnSpc>
            </a:pPr>
            <a:r>
              <a:rPr lang="en-US" sz="2199" dirty="0">
                <a:solidFill>
                  <a:srgbClr val="F4F1ED"/>
                </a:solidFill>
                <a:latin typeface="Montserrat"/>
                <a:ea typeface="Montserrat"/>
                <a:cs typeface="Montserrat"/>
                <a:sym typeface="Montserrat"/>
              </a:rPr>
              <a:t>Visit with your counselor throughout the semester. </a:t>
            </a:r>
          </a:p>
          <a:p>
            <a:pPr algn="ctr">
              <a:lnSpc>
                <a:spcPts val="3739"/>
              </a:lnSpc>
            </a:pPr>
            <a:r>
              <a:rPr lang="en-US" sz="2199" dirty="0">
                <a:solidFill>
                  <a:srgbClr val="F4F1ED"/>
                </a:solidFill>
                <a:latin typeface="Montserrat"/>
                <a:ea typeface="Montserrat"/>
                <a:cs typeface="Montserrat"/>
                <a:sym typeface="Montserrat"/>
              </a:rPr>
              <a:t>Encourage them to try to solve your own problems.</a:t>
            </a:r>
          </a:p>
          <a:p>
            <a:pPr algn="ctr">
              <a:lnSpc>
                <a:spcPts val="3739"/>
              </a:lnSpc>
            </a:pPr>
            <a:r>
              <a:rPr lang="en-US" sz="2199" dirty="0">
                <a:solidFill>
                  <a:srgbClr val="F4F1ED"/>
                </a:solidFill>
                <a:latin typeface="Montserrat"/>
                <a:ea typeface="Montserrat"/>
                <a:cs typeface="Montserrat"/>
                <a:sym typeface="Montserrat"/>
              </a:rPr>
              <a:t>Encourage them to </a:t>
            </a:r>
            <a:r>
              <a:rPr lang="en-US" sz="2199" b="1" dirty="0">
                <a:solidFill>
                  <a:srgbClr val="F4F1ED"/>
                </a:solidFill>
                <a:latin typeface="Montserrat"/>
                <a:ea typeface="Montserrat"/>
                <a:cs typeface="Montserrat"/>
                <a:sym typeface="Montserrat"/>
              </a:rPr>
              <a:t>get involved </a:t>
            </a:r>
            <a:r>
              <a:rPr lang="en-US" sz="2199" dirty="0">
                <a:solidFill>
                  <a:srgbClr val="F4F1ED"/>
                </a:solidFill>
                <a:latin typeface="Montserrat"/>
                <a:ea typeface="Montserrat"/>
                <a:cs typeface="Montserrat"/>
                <a:sym typeface="Montserrat"/>
              </a:rPr>
              <a:t>in clubs and organizations at school.</a:t>
            </a:r>
          </a:p>
          <a:p>
            <a:pPr algn="ctr">
              <a:lnSpc>
                <a:spcPts val="3739"/>
              </a:lnSpc>
            </a:pPr>
            <a:r>
              <a:rPr lang="en-US" sz="2199" dirty="0">
                <a:solidFill>
                  <a:srgbClr val="F4F1ED"/>
                </a:solidFill>
                <a:latin typeface="Montserrat"/>
                <a:ea typeface="Montserrat"/>
                <a:cs typeface="Montserrat"/>
                <a:sym typeface="Montserrat"/>
              </a:rPr>
              <a:t>Encourage them to complete all assignments and turn the assignment in on time.</a:t>
            </a:r>
          </a:p>
          <a:p>
            <a:pPr algn="ctr">
              <a:lnSpc>
                <a:spcPts val="3739"/>
              </a:lnSpc>
            </a:pPr>
            <a:r>
              <a:rPr lang="en-US" sz="2199" dirty="0">
                <a:solidFill>
                  <a:srgbClr val="F4F1ED"/>
                </a:solidFill>
                <a:latin typeface="Montserrat"/>
                <a:ea typeface="Montserrat"/>
                <a:cs typeface="Montserrat"/>
                <a:sym typeface="Montserrat"/>
              </a:rPr>
              <a:t>Implement a system that allows your student to stay organized.</a:t>
            </a:r>
          </a:p>
          <a:p>
            <a:pPr algn="ctr">
              <a:lnSpc>
                <a:spcPts val="3739"/>
              </a:lnSpc>
            </a:pPr>
            <a:r>
              <a:rPr lang="en-US" sz="2199" dirty="0">
                <a:solidFill>
                  <a:srgbClr val="F4F1ED"/>
                </a:solidFill>
                <a:latin typeface="Montserrat"/>
                <a:ea typeface="Montserrat"/>
                <a:cs typeface="Montserrat"/>
                <a:sym typeface="Montserrat"/>
              </a:rPr>
              <a:t>Manners are a vital aspect of your success.</a:t>
            </a:r>
          </a:p>
          <a:p>
            <a:pPr algn="ctr">
              <a:lnSpc>
                <a:spcPts val="3739"/>
              </a:lnSpc>
            </a:pPr>
            <a:r>
              <a:rPr lang="en-US" sz="2199" dirty="0">
                <a:solidFill>
                  <a:srgbClr val="F4F1ED"/>
                </a:solidFill>
                <a:latin typeface="Montserrat"/>
                <a:ea typeface="Montserrat"/>
                <a:cs typeface="Montserrat"/>
                <a:sym typeface="Montserrat"/>
              </a:rPr>
              <a:t>Monitor and discuss social media.</a:t>
            </a:r>
          </a:p>
          <a:p>
            <a:pPr marL="474979" lvl="1" indent="-237490" algn="ctr">
              <a:lnSpc>
                <a:spcPts val="3739"/>
              </a:lnSpc>
              <a:buFont typeface="Arial"/>
              <a:buChar char="•"/>
            </a:pPr>
            <a:endParaRPr lang="en-US" sz="2199" dirty="0">
              <a:solidFill>
                <a:srgbClr val="F4F1ED"/>
              </a:solidFill>
              <a:latin typeface="Montserrat"/>
              <a:ea typeface="Montserrat"/>
              <a:cs typeface="Montserrat"/>
              <a:sym typeface="Montserrat"/>
            </a:endParaRPr>
          </a:p>
        </p:txBody>
      </p:sp>
      <p:sp>
        <p:nvSpPr>
          <p:cNvPr id="6" name="TextBox 6"/>
          <p:cNvSpPr txBox="1"/>
          <p:nvPr/>
        </p:nvSpPr>
        <p:spPr>
          <a:xfrm>
            <a:off x="3052678" y="959478"/>
            <a:ext cx="12398457"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High School Tips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009749" y="0"/>
            <a:ext cx="8278251" cy="10287000"/>
            <a:chOff x="0" y="0"/>
            <a:chExt cx="2800297" cy="3479800"/>
          </a:xfrm>
        </p:grpSpPr>
        <p:sp>
          <p:nvSpPr>
            <p:cNvPr id="3" name="Freeform 3"/>
            <p:cNvSpPr/>
            <p:nvPr/>
          </p:nvSpPr>
          <p:spPr>
            <a:xfrm>
              <a:off x="0" y="0"/>
              <a:ext cx="2800297" cy="3479800"/>
            </a:xfrm>
            <a:custGeom>
              <a:avLst/>
              <a:gdLst/>
              <a:ahLst/>
              <a:cxnLst/>
              <a:rect l="l" t="t" r="r" b="b"/>
              <a:pathLst>
                <a:path w="2800297" h="3479800">
                  <a:moveTo>
                    <a:pt x="0" y="0"/>
                  </a:moveTo>
                  <a:lnTo>
                    <a:pt x="2800297" y="0"/>
                  </a:lnTo>
                  <a:lnTo>
                    <a:pt x="2800297" y="3479800"/>
                  </a:lnTo>
                  <a:lnTo>
                    <a:pt x="0" y="3479800"/>
                  </a:lnTo>
                  <a:close/>
                </a:path>
              </a:pathLst>
            </a:custGeom>
            <a:solidFill>
              <a:srgbClr val="777775"/>
            </a:solidFill>
          </p:spPr>
          <p:txBody>
            <a:bodyPr/>
            <a:lstStyle/>
            <a:p>
              <a:endParaRPr lang="en-US"/>
            </a:p>
          </p:txBody>
        </p:sp>
      </p:grpSp>
      <p:grpSp>
        <p:nvGrpSpPr>
          <p:cNvPr id="4" name="Group 4"/>
          <p:cNvGrpSpPr/>
          <p:nvPr/>
        </p:nvGrpSpPr>
        <p:grpSpPr>
          <a:xfrm>
            <a:off x="10283211" y="132101"/>
            <a:ext cx="7748016" cy="9967868"/>
            <a:chOff x="0" y="0"/>
            <a:chExt cx="2063393" cy="2654566"/>
          </a:xfrm>
        </p:grpSpPr>
        <p:sp>
          <p:nvSpPr>
            <p:cNvPr id="5" name="Freeform 5"/>
            <p:cNvSpPr/>
            <p:nvPr/>
          </p:nvSpPr>
          <p:spPr>
            <a:xfrm>
              <a:off x="0" y="0"/>
              <a:ext cx="2063392" cy="2654566"/>
            </a:xfrm>
            <a:custGeom>
              <a:avLst/>
              <a:gdLst/>
              <a:ahLst/>
              <a:cxnLst/>
              <a:rect l="l" t="t" r="r" b="b"/>
              <a:pathLst>
                <a:path w="2063392" h="2654566">
                  <a:moveTo>
                    <a:pt x="0" y="0"/>
                  </a:moveTo>
                  <a:lnTo>
                    <a:pt x="2063392" y="0"/>
                  </a:lnTo>
                  <a:lnTo>
                    <a:pt x="2063392" y="2654566"/>
                  </a:lnTo>
                  <a:lnTo>
                    <a:pt x="0" y="2654566"/>
                  </a:lnTo>
                  <a:close/>
                </a:path>
              </a:pathLst>
            </a:custGeom>
            <a:solidFill>
              <a:srgbClr val="FFFFFF"/>
            </a:solidFill>
          </p:spPr>
          <p:txBody>
            <a:bodyPr/>
            <a:lstStyle/>
            <a:p>
              <a:endParaRPr lang="en-US"/>
            </a:p>
          </p:txBody>
        </p:sp>
      </p:grpSp>
      <p:grpSp>
        <p:nvGrpSpPr>
          <p:cNvPr id="6" name="Group 6"/>
          <p:cNvGrpSpPr/>
          <p:nvPr/>
        </p:nvGrpSpPr>
        <p:grpSpPr>
          <a:xfrm rot="-10800000">
            <a:off x="-425365" y="943128"/>
            <a:ext cx="10435114" cy="207376"/>
            <a:chOff x="0" y="0"/>
            <a:chExt cx="28757772" cy="571500"/>
          </a:xfrm>
        </p:grpSpPr>
        <p:sp>
          <p:nvSpPr>
            <p:cNvPr id="7" name="Freeform 7"/>
            <p:cNvSpPr/>
            <p:nvPr/>
          </p:nvSpPr>
          <p:spPr>
            <a:xfrm>
              <a:off x="0" y="255270"/>
              <a:ext cx="28757773" cy="69850"/>
            </a:xfrm>
            <a:custGeom>
              <a:avLst/>
              <a:gdLst/>
              <a:ahLst/>
              <a:cxnLst/>
              <a:rect l="l" t="t" r="r" b="b"/>
              <a:pathLst>
                <a:path w="28757773" h="69850">
                  <a:moveTo>
                    <a:pt x="28466941" y="0"/>
                  </a:moveTo>
                  <a:lnTo>
                    <a:pt x="0" y="0"/>
                  </a:lnTo>
                  <a:lnTo>
                    <a:pt x="0" y="69850"/>
                  </a:lnTo>
                  <a:lnTo>
                    <a:pt x="28757773" y="69850"/>
                  </a:lnTo>
                  <a:lnTo>
                    <a:pt x="28757773" y="0"/>
                  </a:lnTo>
                  <a:close/>
                </a:path>
              </a:pathLst>
            </a:custGeom>
            <a:solidFill>
              <a:srgbClr val="800000"/>
            </a:solidFill>
          </p:spPr>
          <p:txBody>
            <a:bodyPr/>
            <a:lstStyle/>
            <a:p>
              <a:endParaRPr lang="en-US"/>
            </a:p>
          </p:txBody>
        </p:sp>
      </p:grpSp>
      <p:grpSp>
        <p:nvGrpSpPr>
          <p:cNvPr id="8" name="Group 8"/>
          <p:cNvGrpSpPr/>
          <p:nvPr/>
        </p:nvGrpSpPr>
        <p:grpSpPr>
          <a:xfrm>
            <a:off x="10460777" y="251652"/>
            <a:ext cx="7426783" cy="9723391"/>
            <a:chOff x="0" y="0"/>
            <a:chExt cx="9902377" cy="12964521"/>
          </a:xfrm>
        </p:grpSpPr>
        <p:pic>
          <p:nvPicPr>
            <p:cNvPr id="9" name="Picture 9"/>
            <p:cNvPicPr>
              <a:picLocks noChangeAspect="1"/>
            </p:cNvPicPr>
            <p:nvPr/>
          </p:nvPicPr>
          <p:blipFill>
            <a:blip r:embed="rId2"/>
            <a:srcRect l="562" r="562"/>
            <a:stretch>
              <a:fillRect/>
            </a:stretch>
          </p:blipFill>
          <p:spPr>
            <a:xfrm>
              <a:off x="0" y="0"/>
              <a:ext cx="9902377" cy="12964521"/>
            </a:xfrm>
            <a:prstGeom prst="rect">
              <a:avLst/>
            </a:prstGeom>
          </p:spPr>
        </p:pic>
      </p:grpSp>
      <p:sp>
        <p:nvSpPr>
          <p:cNvPr id="10" name="Freeform 10"/>
          <p:cNvSpPr/>
          <p:nvPr/>
        </p:nvSpPr>
        <p:spPr>
          <a:xfrm>
            <a:off x="500432" y="3209304"/>
            <a:ext cx="8540447" cy="5860882"/>
          </a:xfrm>
          <a:custGeom>
            <a:avLst/>
            <a:gdLst/>
            <a:ahLst/>
            <a:cxnLst/>
            <a:rect l="l" t="t" r="r" b="b"/>
            <a:pathLst>
              <a:path w="8540447" h="5860882">
                <a:moveTo>
                  <a:pt x="0" y="0"/>
                </a:moveTo>
                <a:lnTo>
                  <a:pt x="8540447" y="0"/>
                </a:lnTo>
                <a:lnTo>
                  <a:pt x="8540447" y="5860881"/>
                </a:lnTo>
                <a:lnTo>
                  <a:pt x="0" y="5860881"/>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6287902" y="1508621"/>
            <a:ext cx="2308054"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Classes</a:t>
            </a:r>
          </a:p>
        </p:txBody>
      </p:sp>
      <p:sp>
        <p:nvSpPr>
          <p:cNvPr id="12" name="TextBox 12"/>
          <p:cNvSpPr txBox="1"/>
          <p:nvPr/>
        </p:nvSpPr>
        <p:spPr>
          <a:xfrm>
            <a:off x="714346" y="1537196"/>
            <a:ext cx="5773580" cy="982925"/>
          </a:xfrm>
          <a:prstGeom prst="rect">
            <a:avLst/>
          </a:prstGeom>
        </p:spPr>
        <p:txBody>
          <a:bodyPr lIns="0" tIns="0" rIns="0" bIns="0" rtlCol="0" anchor="t">
            <a:spAutoFit/>
          </a:bodyPr>
          <a:lstStyle/>
          <a:p>
            <a:pPr algn="l">
              <a:lnSpc>
                <a:spcPts val="7589"/>
              </a:lnSpc>
            </a:pPr>
            <a:r>
              <a:rPr lang="en-US" sz="6899">
                <a:solidFill>
                  <a:srgbClr val="4B4B3D"/>
                </a:solidFill>
                <a:latin typeface="Gagalin"/>
                <a:ea typeface="Gagalin"/>
                <a:cs typeface="Gagalin"/>
                <a:sym typeface="Gagalin"/>
              </a:rPr>
              <a:t>HOW TO SUBMIT</a:t>
            </a:r>
          </a:p>
        </p:txBody>
      </p:sp>
      <p:sp>
        <p:nvSpPr>
          <p:cNvPr id="13" name="TextBox 13"/>
          <p:cNvSpPr txBox="1"/>
          <p:nvPr/>
        </p:nvSpPr>
        <p:spPr>
          <a:xfrm>
            <a:off x="1720750" y="9869168"/>
            <a:ext cx="6099810" cy="230801"/>
          </a:xfrm>
          <a:prstGeom prst="rect">
            <a:avLst/>
          </a:prstGeom>
        </p:spPr>
        <p:txBody>
          <a:bodyPr lIns="0" tIns="0" rIns="0" bIns="0" rtlCol="0" anchor="t">
            <a:spAutoFit/>
          </a:bodyPr>
          <a:lstStyle/>
          <a:p>
            <a:pPr algn="ctr">
              <a:lnSpc>
                <a:spcPts val="1835"/>
              </a:lnSpc>
            </a:pPr>
            <a:r>
              <a:rPr lang="en-US" sz="1669" b="1" spc="667">
                <a:solidFill>
                  <a:srgbClr val="000000"/>
                </a:solidFill>
                <a:latin typeface="Montserrat Bold"/>
                <a:ea typeface="Montserrat Bold"/>
                <a:cs typeface="Montserrat Bold"/>
                <a:sym typeface="Montserrat Bold"/>
              </a:rPr>
              <a:t>PRIDE - HONOR - SUCCESS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1676400" y="1127765"/>
            <a:ext cx="15675769" cy="8031469"/>
            <a:chOff x="0" y="0"/>
            <a:chExt cx="4670039" cy="2392691"/>
          </a:xfrm>
        </p:grpSpPr>
        <p:sp>
          <p:nvSpPr>
            <p:cNvPr id="4" name="Freeform 4"/>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a:p>
          </p:txBody>
        </p:sp>
      </p:grpSp>
      <p:grpSp>
        <p:nvGrpSpPr>
          <p:cNvPr id="5" name="Group 5"/>
          <p:cNvGrpSpPr/>
          <p:nvPr/>
        </p:nvGrpSpPr>
        <p:grpSpPr>
          <a:xfrm>
            <a:off x="1465847" y="222094"/>
            <a:ext cx="15516037" cy="2270355"/>
            <a:chOff x="0" y="0"/>
            <a:chExt cx="20688049" cy="3027140"/>
          </a:xfrm>
        </p:grpSpPr>
        <p:sp>
          <p:nvSpPr>
            <p:cNvPr id="6" name="TextBox 6"/>
            <p:cNvSpPr txBox="1"/>
            <p:nvPr/>
          </p:nvSpPr>
          <p:spPr>
            <a:xfrm>
              <a:off x="0" y="1748849"/>
              <a:ext cx="20688049" cy="1278291"/>
            </a:xfrm>
            <a:prstGeom prst="rect">
              <a:avLst/>
            </a:prstGeom>
          </p:spPr>
          <p:txBody>
            <a:bodyPr lIns="0" tIns="0" rIns="0" bIns="0" rtlCol="0" anchor="t">
              <a:spAutoFit/>
            </a:bodyPr>
            <a:lstStyle/>
            <a:p>
              <a:pPr algn="ctr">
                <a:lnSpc>
                  <a:spcPts val="6900"/>
                </a:lnSpc>
              </a:pPr>
              <a:r>
                <a:rPr lang="en-US" sz="6900">
                  <a:solidFill>
                    <a:srgbClr val="4B4B3D"/>
                  </a:solidFill>
                  <a:latin typeface="Gagalin"/>
                  <a:ea typeface="Gagalin"/>
                  <a:cs typeface="Gagalin"/>
                  <a:sym typeface="Gagalin"/>
                </a:rPr>
                <a:t>FREQUENTLY ASKED QUESTIONS</a:t>
              </a:r>
            </a:p>
          </p:txBody>
        </p:sp>
        <p:sp>
          <p:nvSpPr>
            <p:cNvPr id="7" name="TextBox 7"/>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p:cNvSpPr txBox="1"/>
          <p:nvPr/>
        </p:nvSpPr>
        <p:spPr>
          <a:xfrm>
            <a:off x="1945653" y="2623718"/>
            <a:ext cx="14665947" cy="6976269"/>
          </a:xfrm>
          <a:prstGeom prst="rect">
            <a:avLst/>
          </a:prstGeom>
        </p:spPr>
        <p:txBody>
          <a:bodyPr lIns="0" tIns="0" rIns="0" bIns="0" rtlCol="0" anchor="t">
            <a:spAutoFit/>
          </a:bodyPr>
          <a:lstStyle/>
          <a:p>
            <a:pPr marL="625625" lvl="1" indent="-312812" algn="just">
              <a:lnSpc>
                <a:spcPts val="3187"/>
              </a:lnSpc>
              <a:buFont typeface="Arial"/>
              <a:buChar char="•"/>
            </a:pPr>
            <a:r>
              <a:rPr lang="en-US" sz="2897" b="1" dirty="0">
                <a:solidFill>
                  <a:srgbClr val="000000"/>
                </a:solidFill>
                <a:latin typeface="Montserrat"/>
                <a:ea typeface="Montserrat"/>
                <a:cs typeface="Montserrat"/>
                <a:sym typeface="Montserrat"/>
              </a:rPr>
              <a:t>I plan on taking summer school for Geometry. Do I just enter Algebra 2 in course selection?</a:t>
            </a:r>
          </a:p>
          <a:p>
            <a:pPr marL="1251250" lvl="2" indent="-417083" algn="just">
              <a:lnSpc>
                <a:spcPts val="3187"/>
              </a:lnSpc>
              <a:buFont typeface="Arial"/>
              <a:buChar char="⚬"/>
            </a:pPr>
            <a:r>
              <a:rPr lang="en-US" sz="2897" dirty="0">
                <a:solidFill>
                  <a:srgbClr val="000000"/>
                </a:solidFill>
                <a:latin typeface="Montserrat"/>
                <a:ea typeface="Montserrat"/>
                <a:cs typeface="Montserrat"/>
                <a:sym typeface="Montserrat"/>
              </a:rPr>
              <a:t>NO, you must put Geometry until we receive your grade.</a:t>
            </a:r>
          </a:p>
          <a:p>
            <a:pPr algn="just">
              <a:lnSpc>
                <a:spcPts val="3187"/>
              </a:lnSpc>
            </a:pPr>
            <a:endParaRPr lang="en-US" sz="2897" dirty="0">
              <a:solidFill>
                <a:srgbClr val="000000"/>
              </a:solidFill>
              <a:latin typeface="Montserrat"/>
              <a:ea typeface="Montserrat"/>
              <a:cs typeface="Montserrat"/>
              <a:sym typeface="Montserrat"/>
            </a:endParaRPr>
          </a:p>
          <a:p>
            <a:pPr marL="625625" lvl="1" indent="-312812" algn="just">
              <a:lnSpc>
                <a:spcPts val="3187"/>
              </a:lnSpc>
              <a:buFont typeface="Arial"/>
              <a:buChar char="•"/>
            </a:pPr>
            <a:r>
              <a:rPr lang="en-US" sz="2897" b="1" dirty="0">
                <a:solidFill>
                  <a:srgbClr val="000000"/>
                </a:solidFill>
                <a:latin typeface="Montserrat"/>
                <a:ea typeface="Montserrat"/>
                <a:cs typeface="Montserrat"/>
                <a:sym typeface="Montserrat"/>
              </a:rPr>
              <a:t>I plan on applying for PAP Studio Art but cannot select it. What do I do?</a:t>
            </a:r>
          </a:p>
          <a:p>
            <a:pPr marL="1251250" lvl="2" indent="-417083" algn="just">
              <a:lnSpc>
                <a:spcPts val="3187"/>
              </a:lnSpc>
              <a:buFont typeface="Arial"/>
              <a:buChar char="⚬"/>
            </a:pPr>
            <a:r>
              <a:rPr lang="en-US" sz="2897" dirty="0">
                <a:solidFill>
                  <a:srgbClr val="000000"/>
                </a:solidFill>
                <a:latin typeface="Montserrat"/>
                <a:ea typeface="Montserrat"/>
                <a:cs typeface="Montserrat"/>
                <a:sym typeface="Montserrat"/>
              </a:rPr>
              <a:t>Put Art 1 and then when approved through the AP Special Request form, we will replace it.</a:t>
            </a:r>
          </a:p>
          <a:p>
            <a:pPr algn="just">
              <a:lnSpc>
                <a:spcPts val="3187"/>
              </a:lnSpc>
            </a:pPr>
            <a:endParaRPr lang="en-US" sz="2897" dirty="0">
              <a:solidFill>
                <a:srgbClr val="000000"/>
              </a:solidFill>
              <a:latin typeface="Montserrat"/>
              <a:ea typeface="Montserrat"/>
              <a:cs typeface="Montserrat"/>
              <a:sym typeface="Montserrat"/>
            </a:endParaRPr>
          </a:p>
          <a:p>
            <a:pPr marL="625625" lvl="1" indent="-312812" algn="just">
              <a:lnSpc>
                <a:spcPts val="3187"/>
              </a:lnSpc>
              <a:buFont typeface="Arial"/>
              <a:buChar char="•"/>
            </a:pPr>
            <a:r>
              <a:rPr lang="en-US" sz="2897" b="1" dirty="0">
                <a:solidFill>
                  <a:srgbClr val="000000"/>
                </a:solidFill>
                <a:latin typeface="Montserrat"/>
                <a:ea typeface="Montserrat"/>
                <a:cs typeface="Montserrat"/>
                <a:sym typeface="Montserrat"/>
              </a:rPr>
              <a:t>I plan on trying out for Cheer or Prancers but cannot select it. What do I do?</a:t>
            </a:r>
          </a:p>
          <a:p>
            <a:pPr marL="1251250" lvl="2" indent="-417083" algn="just">
              <a:lnSpc>
                <a:spcPts val="3187"/>
              </a:lnSpc>
              <a:buFont typeface="Arial"/>
              <a:buChar char="⚬"/>
            </a:pPr>
            <a:r>
              <a:rPr lang="en-US" sz="2897" dirty="0">
                <a:solidFill>
                  <a:srgbClr val="000000"/>
                </a:solidFill>
                <a:latin typeface="Montserrat"/>
                <a:ea typeface="Montserrat"/>
                <a:cs typeface="Montserrat"/>
                <a:sym typeface="Montserrat"/>
              </a:rPr>
              <a:t>Put Dance 1 and after tryouts we will replace it.</a:t>
            </a:r>
          </a:p>
          <a:p>
            <a:pPr marL="1251250" lvl="2" indent="-417083" algn="just">
              <a:lnSpc>
                <a:spcPts val="3187"/>
              </a:lnSpc>
              <a:buFont typeface="Arial"/>
              <a:buChar char="⚬"/>
            </a:pPr>
            <a:endParaRPr lang="en-US" sz="2897" dirty="0">
              <a:solidFill>
                <a:srgbClr val="000000"/>
              </a:solidFill>
              <a:latin typeface="Montserrat"/>
              <a:ea typeface="Montserrat"/>
              <a:cs typeface="Montserrat"/>
              <a:sym typeface="Montserrat"/>
            </a:endParaRPr>
          </a:p>
          <a:p>
            <a:pPr marL="625625" lvl="1" indent="-312812" algn="just">
              <a:lnSpc>
                <a:spcPts val="3187"/>
              </a:lnSpc>
              <a:buFont typeface="Arial"/>
              <a:buChar char="•"/>
            </a:pPr>
            <a:r>
              <a:rPr lang="en-US" sz="2897" b="1" dirty="0">
                <a:solidFill>
                  <a:srgbClr val="000000"/>
                </a:solidFill>
                <a:latin typeface="Montserrat"/>
                <a:ea typeface="Montserrat"/>
                <a:cs typeface="Montserrat"/>
                <a:sym typeface="Montserrat"/>
              </a:rPr>
              <a:t>I plan on playing two sports. Do I choose both sports?</a:t>
            </a:r>
          </a:p>
          <a:p>
            <a:pPr marL="1251250" lvl="2" indent="-417083" algn="just">
              <a:lnSpc>
                <a:spcPts val="3187"/>
              </a:lnSpc>
              <a:buFont typeface="Arial"/>
              <a:buChar char="⚬"/>
            </a:pPr>
            <a:r>
              <a:rPr lang="en-US" sz="2897" dirty="0">
                <a:solidFill>
                  <a:srgbClr val="000000"/>
                </a:solidFill>
                <a:latin typeface="Montserrat"/>
                <a:ea typeface="Montserrat"/>
                <a:cs typeface="Montserrat"/>
                <a:sym typeface="Montserrat"/>
              </a:rPr>
              <a:t>Choose the sport that would come </a:t>
            </a:r>
            <a:r>
              <a:rPr lang="en-US" sz="2897" b="1" dirty="0">
                <a:solidFill>
                  <a:srgbClr val="000000"/>
                </a:solidFill>
                <a:latin typeface="Montserrat"/>
                <a:ea typeface="Montserrat"/>
                <a:cs typeface="Montserrat"/>
                <a:sym typeface="Montserrat"/>
              </a:rPr>
              <a:t>first</a:t>
            </a:r>
            <a:r>
              <a:rPr lang="en-US" sz="2897" dirty="0">
                <a:solidFill>
                  <a:srgbClr val="000000"/>
                </a:solidFill>
                <a:latin typeface="Montserrat"/>
                <a:ea typeface="Montserrat"/>
                <a:cs typeface="Montserrat"/>
                <a:sym typeface="Montserrat"/>
              </a:rPr>
              <a:t> in season. For example, if you want to play Football and Baseball you would choose Football since it is in </a:t>
            </a:r>
            <a:r>
              <a:rPr lang="en-US" sz="2897">
                <a:solidFill>
                  <a:srgbClr val="000000"/>
                </a:solidFill>
                <a:latin typeface="Montserrat"/>
                <a:ea typeface="Montserrat"/>
                <a:cs typeface="Montserrat"/>
                <a:sym typeface="Montserrat"/>
              </a:rPr>
              <a:t>season first. </a:t>
            </a:r>
            <a:endParaRPr lang="en-US" sz="2897" dirty="0">
              <a:solidFill>
                <a:srgbClr val="000000"/>
              </a:solidFill>
              <a:latin typeface="Montserrat"/>
              <a:ea typeface="Montserrat"/>
              <a:cs typeface="Montserrat"/>
              <a:sym typeface="Montserrat"/>
            </a:endParaRPr>
          </a:p>
          <a:p>
            <a:pPr marL="1251250" lvl="2" indent="-417083" algn="just">
              <a:lnSpc>
                <a:spcPts val="3187"/>
              </a:lnSpc>
              <a:buFont typeface="Arial"/>
              <a:buChar char="⚬"/>
            </a:pPr>
            <a:endParaRPr lang="en-US" sz="2897" dirty="0">
              <a:solidFill>
                <a:srgbClr val="000000"/>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1306116" y="1219200"/>
            <a:ext cx="15675769" cy="8031469"/>
            <a:chOff x="0" y="0"/>
            <a:chExt cx="4670039" cy="2392691"/>
          </a:xfrm>
        </p:grpSpPr>
        <p:sp>
          <p:nvSpPr>
            <p:cNvPr id="4" name="Freeform 4"/>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a:p>
          </p:txBody>
        </p:sp>
      </p:grpSp>
      <p:grpSp>
        <p:nvGrpSpPr>
          <p:cNvPr id="5" name="Group 5"/>
          <p:cNvGrpSpPr/>
          <p:nvPr/>
        </p:nvGrpSpPr>
        <p:grpSpPr>
          <a:xfrm>
            <a:off x="1465847" y="222094"/>
            <a:ext cx="15516037" cy="2270355"/>
            <a:chOff x="0" y="0"/>
            <a:chExt cx="20688049" cy="3027140"/>
          </a:xfrm>
        </p:grpSpPr>
        <p:sp>
          <p:nvSpPr>
            <p:cNvPr id="6" name="TextBox 6"/>
            <p:cNvSpPr txBox="1"/>
            <p:nvPr/>
          </p:nvSpPr>
          <p:spPr>
            <a:xfrm>
              <a:off x="0" y="1748849"/>
              <a:ext cx="20688049" cy="1278291"/>
            </a:xfrm>
            <a:prstGeom prst="rect">
              <a:avLst/>
            </a:prstGeom>
          </p:spPr>
          <p:txBody>
            <a:bodyPr lIns="0" tIns="0" rIns="0" bIns="0" rtlCol="0" anchor="t">
              <a:spAutoFit/>
            </a:bodyPr>
            <a:lstStyle/>
            <a:p>
              <a:pPr algn="ctr">
                <a:lnSpc>
                  <a:spcPts val="6900"/>
                </a:lnSpc>
              </a:pPr>
              <a:r>
                <a:rPr lang="en-US" sz="6900">
                  <a:solidFill>
                    <a:srgbClr val="4B4B3D"/>
                  </a:solidFill>
                  <a:latin typeface="Gagalin"/>
                  <a:ea typeface="Gagalin"/>
                  <a:cs typeface="Gagalin"/>
                  <a:sym typeface="Gagalin"/>
                </a:rPr>
                <a:t>CHECKLIST</a:t>
              </a:r>
            </a:p>
          </p:txBody>
        </p:sp>
        <p:sp>
          <p:nvSpPr>
            <p:cNvPr id="7" name="TextBox 7"/>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p:cNvSpPr txBox="1"/>
          <p:nvPr/>
        </p:nvSpPr>
        <p:spPr>
          <a:xfrm>
            <a:off x="1811026" y="3314796"/>
            <a:ext cx="14665947" cy="4799626"/>
          </a:xfrm>
          <a:prstGeom prst="rect">
            <a:avLst/>
          </a:prstGeom>
        </p:spPr>
        <p:txBody>
          <a:bodyPr lIns="0" tIns="0" rIns="0" bIns="0" rtlCol="0" anchor="t">
            <a:spAutoFit/>
          </a:bodyPr>
          <a:lstStyle/>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Review course requirements and descriptions in the Course Selection Handbook</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Refer to the Counselor page of the PHS website for Course Selection information and resources</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Review the Turner HS Travel Courses handout if you are interested in taking courses at Turner High School. </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For Dual Credit courses, please see the Dual Credit Advisor, Mrs. Maartens (</a:t>
            </a:r>
            <a:r>
              <a:rPr lang="en-US" sz="2897" u="sng">
                <a:solidFill>
                  <a:srgbClr val="000000"/>
                </a:solidFill>
                <a:latin typeface="Montserrat"/>
                <a:ea typeface="Montserrat"/>
                <a:cs typeface="Montserrat"/>
                <a:sym typeface="Montserrat"/>
                <a:hlinkClick r:id="rId3" tooltip="mailto:cmaartens@alvincollege.edu"/>
              </a:rPr>
              <a:t>cmaartens@alvincollege.edu</a:t>
            </a:r>
            <a:r>
              <a:rPr lang="en-US" sz="2897">
                <a:solidFill>
                  <a:srgbClr val="000000"/>
                </a:solidFill>
                <a:latin typeface="Montserrat"/>
                <a:ea typeface="Montserrat"/>
                <a:cs typeface="Montserrat"/>
                <a:sym typeface="Montserrat"/>
              </a:rPr>
              <a:t>)</a:t>
            </a:r>
          </a:p>
          <a:p>
            <a:pPr algn="l">
              <a:lnSpc>
                <a:spcPts val="3187"/>
              </a:lnSpc>
              <a:spcBef>
                <a:spcPct val="0"/>
              </a:spcBef>
            </a:pPr>
            <a:endParaRPr lang="en-US" sz="2897">
              <a:solidFill>
                <a:srgbClr val="000000"/>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1306116" y="1219200"/>
            <a:ext cx="15675769" cy="8031469"/>
            <a:chOff x="0" y="0"/>
            <a:chExt cx="4670039" cy="2392691"/>
          </a:xfrm>
        </p:grpSpPr>
        <p:sp>
          <p:nvSpPr>
            <p:cNvPr id="4" name="Freeform 4"/>
            <p:cNvSpPr/>
            <p:nvPr/>
          </p:nvSpPr>
          <p:spPr>
            <a:xfrm>
              <a:off x="0" y="0"/>
              <a:ext cx="4670039" cy="2392691"/>
            </a:xfrm>
            <a:custGeom>
              <a:avLst/>
              <a:gdLst/>
              <a:ahLst/>
              <a:cxnLst/>
              <a:rect l="l" t="t" r="r" b="b"/>
              <a:pathLst>
                <a:path w="4670039" h="2392691">
                  <a:moveTo>
                    <a:pt x="0" y="0"/>
                  </a:moveTo>
                  <a:lnTo>
                    <a:pt x="4670039" y="0"/>
                  </a:lnTo>
                  <a:lnTo>
                    <a:pt x="4670039" y="2392691"/>
                  </a:lnTo>
                  <a:lnTo>
                    <a:pt x="0" y="2392691"/>
                  </a:lnTo>
                  <a:close/>
                </a:path>
              </a:pathLst>
            </a:custGeom>
            <a:solidFill>
              <a:srgbClr val="FFFFFF"/>
            </a:solidFill>
          </p:spPr>
          <p:txBody>
            <a:bodyPr/>
            <a:lstStyle/>
            <a:p>
              <a:endParaRPr lang="en-US"/>
            </a:p>
          </p:txBody>
        </p:sp>
      </p:grpSp>
      <p:grpSp>
        <p:nvGrpSpPr>
          <p:cNvPr id="5" name="Group 5"/>
          <p:cNvGrpSpPr/>
          <p:nvPr/>
        </p:nvGrpSpPr>
        <p:grpSpPr>
          <a:xfrm>
            <a:off x="1465847" y="222094"/>
            <a:ext cx="15516037" cy="2270355"/>
            <a:chOff x="0" y="0"/>
            <a:chExt cx="20688049" cy="3027140"/>
          </a:xfrm>
        </p:grpSpPr>
        <p:sp>
          <p:nvSpPr>
            <p:cNvPr id="6" name="TextBox 6"/>
            <p:cNvSpPr txBox="1"/>
            <p:nvPr/>
          </p:nvSpPr>
          <p:spPr>
            <a:xfrm>
              <a:off x="0" y="1748849"/>
              <a:ext cx="20688049" cy="1278291"/>
            </a:xfrm>
            <a:prstGeom prst="rect">
              <a:avLst/>
            </a:prstGeom>
          </p:spPr>
          <p:txBody>
            <a:bodyPr lIns="0" tIns="0" rIns="0" bIns="0" rtlCol="0" anchor="t">
              <a:spAutoFit/>
            </a:bodyPr>
            <a:lstStyle/>
            <a:p>
              <a:pPr algn="ctr">
                <a:lnSpc>
                  <a:spcPts val="6900"/>
                </a:lnSpc>
              </a:pPr>
              <a:r>
                <a:rPr lang="en-US" sz="6900">
                  <a:solidFill>
                    <a:srgbClr val="4B4B3D"/>
                  </a:solidFill>
                  <a:latin typeface="Gagalin"/>
                  <a:ea typeface="Gagalin"/>
                  <a:cs typeface="Gagalin"/>
                  <a:sym typeface="Gagalin"/>
                </a:rPr>
                <a:t>CHECKLIST continued ...</a:t>
              </a:r>
            </a:p>
          </p:txBody>
        </p:sp>
        <p:sp>
          <p:nvSpPr>
            <p:cNvPr id="7" name="TextBox 7"/>
            <p:cNvSpPr txBox="1"/>
            <p:nvPr/>
          </p:nvSpPr>
          <p:spPr>
            <a:xfrm>
              <a:off x="6812776" y="123825"/>
              <a:ext cx="7062497" cy="1294306"/>
            </a:xfrm>
            <a:prstGeom prst="rect">
              <a:avLst/>
            </a:prstGeom>
          </p:spPr>
          <p:txBody>
            <a:bodyPr lIns="0" tIns="0" rIns="0" bIns="0" rtlCol="0" anchor="t">
              <a:spAutoFit/>
            </a:bodyPr>
            <a:lstStyle/>
            <a:p>
              <a:pPr algn="ctr">
                <a:lnSpc>
                  <a:spcPts val="7000"/>
                </a:lnSpc>
              </a:pPr>
              <a:endParaRPr/>
            </a:p>
          </p:txBody>
        </p:sp>
      </p:grpSp>
      <p:sp>
        <p:nvSpPr>
          <p:cNvPr id="8" name="TextBox 8"/>
          <p:cNvSpPr txBox="1"/>
          <p:nvPr/>
        </p:nvSpPr>
        <p:spPr>
          <a:xfrm>
            <a:off x="1811026" y="3314796"/>
            <a:ext cx="14665947" cy="4799626"/>
          </a:xfrm>
          <a:prstGeom prst="rect">
            <a:avLst/>
          </a:prstGeom>
        </p:spPr>
        <p:txBody>
          <a:bodyPr lIns="0" tIns="0" rIns="0" bIns="0" rtlCol="0" anchor="t">
            <a:spAutoFit/>
          </a:bodyPr>
          <a:lstStyle/>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Review Endorsement programs of study in the Course Selection Handbook</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Choose 7 courses and alternate courses using the course legend for 2025-26: Course credit total must equal 7 credits</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 Choose alternate courses totaling 2 credits </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Consult with your current teacher regarding recommendations for your 2025-26 courses</a:t>
            </a:r>
          </a:p>
          <a:p>
            <a:pPr algn="l">
              <a:lnSpc>
                <a:spcPts val="3187"/>
              </a:lnSpc>
            </a:pPr>
            <a:endParaRPr lang="en-US" sz="2897">
              <a:solidFill>
                <a:srgbClr val="000000"/>
              </a:solidFill>
              <a:latin typeface="Montserrat"/>
              <a:ea typeface="Montserrat"/>
              <a:cs typeface="Montserrat"/>
              <a:sym typeface="Montserrat"/>
            </a:endParaRPr>
          </a:p>
          <a:p>
            <a:pPr marL="625625" lvl="1" indent="-312812" algn="l">
              <a:lnSpc>
                <a:spcPts val="3187"/>
              </a:lnSpc>
              <a:buFont typeface="Arial"/>
              <a:buChar char="•"/>
            </a:pPr>
            <a:r>
              <a:rPr lang="en-US" sz="2897">
                <a:solidFill>
                  <a:srgbClr val="000000"/>
                </a:solidFill>
                <a:latin typeface="Montserrat"/>
                <a:ea typeface="Montserrat"/>
                <a:cs typeface="Montserrat"/>
                <a:sym typeface="Montserrat"/>
              </a:rPr>
              <a:t>Verify courses are accurate in Skyward Family Access</a:t>
            </a:r>
          </a:p>
          <a:p>
            <a:pPr algn="l">
              <a:lnSpc>
                <a:spcPts val="3187"/>
              </a:lnSpc>
              <a:spcBef>
                <a:spcPct val="0"/>
              </a:spcBef>
            </a:pPr>
            <a:endParaRPr lang="en-US" sz="2897">
              <a:solidFill>
                <a:srgbClr val="000000"/>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a:p>
        </p:txBody>
      </p:sp>
      <p:grpSp>
        <p:nvGrpSpPr>
          <p:cNvPr id="3" name="Group 3"/>
          <p:cNvGrpSpPr/>
          <p:nvPr/>
        </p:nvGrpSpPr>
        <p:grpSpPr>
          <a:xfrm>
            <a:off x="2699134" y="1709129"/>
            <a:ext cx="13105544" cy="7129794"/>
            <a:chOff x="0" y="0"/>
            <a:chExt cx="3612754" cy="1965443"/>
          </a:xfrm>
        </p:grpSpPr>
        <p:sp>
          <p:nvSpPr>
            <p:cNvPr id="4" name="Freeform 4"/>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a:p>
          </p:txBody>
        </p:sp>
      </p:grpSp>
      <p:sp>
        <p:nvSpPr>
          <p:cNvPr id="5" name="TextBox 5"/>
          <p:cNvSpPr txBox="1"/>
          <p:nvPr/>
        </p:nvSpPr>
        <p:spPr>
          <a:xfrm>
            <a:off x="2918752" y="4269477"/>
            <a:ext cx="12450496" cy="4567789"/>
          </a:xfrm>
          <a:prstGeom prst="rect">
            <a:avLst/>
          </a:prstGeom>
        </p:spPr>
        <p:txBody>
          <a:bodyPr lIns="0" tIns="0" rIns="0" bIns="0" rtlCol="0" anchor="t">
            <a:spAutoFit/>
          </a:bodyPr>
          <a:lstStyle/>
          <a:p>
            <a:pPr algn="ctr">
              <a:lnSpc>
                <a:spcPts val="3569"/>
              </a:lnSpc>
            </a:pPr>
            <a:r>
              <a:rPr lang="en-US" sz="2100" dirty="0">
                <a:solidFill>
                  <a:srgbClr val="F4F1ED"/>
                </a:solidFill>
                <a:latin typeface="Montserrat"/>
                <a:ea typeface="Montserrat"/>
                <a:cs typeface="Montserrat"/>
                <a:sym typeface="Montserrat"/>
              </a:rPr>
              <a:t>FAQs for Incoming Freshman</a:t>
            </a:r>
          </a:p>
          <a:p>
            <a:pPr algn="ctr">
              <a:lnSpc>
                <a:spcPts val="3569"/>
              </a:lnSpc>
            </a:pPr>
            <a:r>
              <a:rPr lang="en-US" sz="2100" dirty="0">
                <a:solidFill>
                  <a:srgbClr val="800000"/>
                </a:solidFill>
                <a:latin typeface="Montserrat"/>
                <a:ea typeface="Montserrat"/>
                <a:cs typeface="Montserrat"/>
                <a:sym typeface="Montserrat"/>
              </a:rPr>
              <a:t>https://resources.finalsite.net/images/v1736978965/pearlandisdorg/ty9el8piqlmvnc50gggt/FAQs_8th-9th_course_registration.pdf</a:t>
            </a:r>
          </a:p>
          <a:p>
            <a:pPr algn="ctr">
              <a:lnSpc>
                <a:spcPts val="3569"/>
              </a:lnSpc>
            </a:pPr>
            <a:r>
              <a:rPr lang="en-US" sz="2100" dirty="0">
                <a:solidFill>
                  <a:srgbClr val="F4F1ED"/>
                </a:solidFill>
                <a:latin typeface="Montserrat"/>
                <a:ea typeface="Montserrat"/>
                <a:cs typeface="Montserrat"/>
                <a:sym typeface="Montserrat"/>
              </a:rPr>
              <a:t>Course Selection Handbook</a:t>
            </a:r>
          </a:p>
          <a:p>
            <a:pPr algn="ctr">
              <a:lnSpc>
                <a:spcPts val="3569"/>
              </a:lnSpc>
            </a:pPr>
            <a:r>
              <a:rPr lang="en-US" sz="2100" dirty="0">
                <a:solidFill>
                  <a:srgbClr val="F4F1ED"/>
                </a:solidFill>
                <a:latin typeface="Montserrat"/>
                <a:ea typeface="Montserrat"/>
                <a:cs typeface="Montserrat"/>
                <a:sym typeface="Montserrat"/>
              </a:rPr>
              <a:t>Read the Course Descriptions and Pre-Requisites</a:t>
            </a:r>
          </a:p>
          <a:p>
            <a:pPr algn="ctr">
              <a:lnSpc>
                <a:spcPts val="3569"/>
              </a:lnSpc>
            </a:pPr>
            <a:r>
              <a:rPr lang="en-US" sz="2100" dirty="0">
                <a:solidFill>
                  <a:srgbClr val="800000"/>
                </a:solidFill>
                <a:latin typeface="Montserrat"/>
                <a:ea typeface="Montserrat"/>
                <a:cs typeface="Montserrat"/>
                <a:sym typeface="Montserrat"/>
              </a:rPr>
              <a:t>https://resources.finalsite.net/images/v1737043353/pearlandisdorg/rh2lztcmw8bpd6cp7phh/2025-2026CourseSelectionHandbook.pdf</a:t>
            </a:r>
          </a:p>
          <a:p>
            <a:pPr algn="ctr">
              <a:lnSpc>
                <a:spcPts val="3569"/>
              </a:lnSpc>
            </a:pPr>
            <a:r>
              <a:rPr lang="en-US" sz="2100" dirty="0">
                <a:solidFill>
                  <a:srgbClr val="F4F1ED"/>
                </a:solidFill>
                <a:latin typeface="Montserrat"/>
                <a:ea typeface="Montserrat"/>
                <a:cs typeface="Montserrat"/>
                <a:sym typeface="Montserrat"/>
              </a:rPr>
              <a:t>Visit the PISD District Website</a:t>
            </a:r>
          </a:p>
          <a:p>
            <a:pPr algn="ctr">
              <a:lnSpc>
                <a:spcPts val="3569"/>
              </a:lnSpc>
            </a:pPr>
            <a:r>
              <a:rPr lang="en-US" sz="2100" dirty="0">
                <a:solidFill>
                  <a:srgbClr val="800000"/>
                </a:solidFill>
                <a:latin typeface="Montserrat"/>
                <a:ea typeface="Montserrat"/>
                <a:cs typeface="Montserrat"/>
                <a:sym typeface="Montserrat"/>
              </a:rPr>
              <a:t>https://www.pearlandisd.org/departments/curriculum-instruction/course-information-by-grade/graduation-requirements</a:t>
            </a:r>
          </a:p>
        </p:txBody>
      </p:sp>
      <p:sp>
        <p:nvSpPr>
          <p:cNvPr id="6" name="TextBox 6"/>
          <p:cNvSpPr txBox="1"/>
          <p:nvPr/>
        </p:nvSpPr>
        <p:spPr>
          <a:xfrm>
            <a:off x="4854577" y="3294858"/>
            <a:ext cx="8578845" cy="296135"/>
          </a:xfrm>
          <a:prstGeom prst="rect">
            <a:avLst/>
          </a:prstGeom>
        </p:spPr>
        <p:txBody>
          <a:bodyPr lIns="0" tIns="0" rIns="0" bIns="0" rtlCol="0" anchor="t">
            <a:spAutoFit/>
          </a:bodyPr>
          <a:lstStyle/>
          <a:p>
            <a:pPr algn="ctr">
              <a:lnSpc>
                <a:spcPts val="2317"/>
              </a:lnSpc>
            </a:pPr>
            <a:r>
              <a:rPr lang="en-US" sz="2106" b="1" spc="421">
                <a:solidFill>
                  <a:srgbClr val="ECEFEB"/>
                </a:solidFill>
                <a:latin typeface="Montserrat Medium"/>
                <a:ea typeface="Montserrat Medium"/>
                <a:cs typeface="Montserrat Medium"/>
                <a:sym typeface="Montserrat Medium"/>
              </a:rPr>
              <a:t>WHERE TO GO FOR MORE INFORMATION</a:t>
            </a:r>
          </a:p>
        </p:txBody>
      </p:sp>
      <p:sp>
        <p:nvSpPr>
          <p:cNvPr id="7" name="TextBox 7"/>
          <p:cNvSpPr txBox="1"/>
          <p:nvPr/>
        </p:nvSpPr>
        <p:spPr>
          <a:xfrm>
            <a:off x="3052678" y="2026278"/>
            <a:ext cx="12398457" cy="920750"/>
          </a:xfrm>
          <a:prstGeom prst="rect">
            <a:avLst/>
          </a:prstGeom>
        </p:spPr>
        <p:txBody>
          <a:bodyPr lIns="0" tIns="0" rIns="0" bIns="0" rtlCol="0" anchor="t">
            <a:spAutoFit/>
          </a:bodyPr>
          <a:lstStyle/>
          <a:p>
            <a:pPr algn="ctr">
              <a:lnSpc>
                <a:spcPts val="7150"/>
              </a:lnSpc>
              <a:spcBef>
                <a:spcPct val="0"/>
              </a:spcBef>
            </a:pPr>
            <a:r>
              <a:rPr lang="en-US" sz="6500">
                <a:solidFill>
                  <a:srgbClr val="800000"/>
                </a:solidFill>
                <a:latin typeface="Brittany"/>
                <a:ea typeface="Brittany"/>
                <a:cs typeface="Brittany"/>
                <a:sym typeface="Brittany"/>
              </a:rPr>
              <a:t>District Resources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3855B-8867-13C5-745F-0175CD0D07E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6E17A57-3B40-3954-5A15-F61B078C144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US"/>
          </a:p>
        </p:txBody>
      </p:sp>
      <p:grpSp>
        <p:nvGrpSpPr>
          <p:cNvPr id="3" name="Group 3">
            <a:extLst>
              <a:ext uri="{FF2B5EF4-FFF2-40B4-BE49-F238E27FC236}">
                <a16:creationId xmlns:a16="http://schemas.microsoft.com/office/drawing/2014/main" id="{C8608499-54C0-67B7-0A08-1204AD4C471D}"/>
              </a:ext>
            </a:extLst>
          </p:cNvPr>
          <p:cNvGrpSpPr/>
          <p:nvPr/>
        </p:nvGrpSpPr>
        <p:grpSpPr>
          <a:xfrm>
            <a:off x="2699134" y="1350939"/>
            <a:ext cx="13105544" cy="7129794"/>
            <a:chOff x="0" y="0"/>
            <a:chExt cx="3612754" cy="1965443"/>
          </a:xfrm>
        </p:grpSpPr>
        <p:sp>
          <p:nvSpPr>
            <p:cNvPr id="4" name="Freeform 4">
              <a:extLst>
                <a:ext uri="{FF2B5EF4-FFF2-40B4-BE49-F238E27FC236}">
                  <a16:creationId xmlns:a16="http://schemas.microsoft.com/office/drawing/2014/main" id="{14CA5822-D5B8-7553-A84D-C1196DB65D3E}"/>
                </a:ext>
              </a:extLst>
            </p:cNvPr>
            <p:cNvSpPr/>
            <p:nvPr/>
          </p:nvSpPr>
          <p:spPr>
            <a:xfrm>
              <a:off x="0" y="0"/>
              <a:ext cx="3612754" cy="1965443"/>
            </a:xfrm>
            <a:custGeom>
              <a:avLst/>
              <a:gdLst/>
              <a:ahLst/>
              <a:cxnLst/>
              <a:rect l="l" t="t" r="r" b="b"/>
              <a:pathLst>
                <a:path w="3612754" h="1965443">
                  <a:moveTo>
                    <a:pt x="0" y="0"/>
                  </a:moveTo>
                  <a:lnTo>
                    <a:pt x="3612754" y="0"/>
                  </a:lnTo>
                  <a:lnTo>
                    <a:pt x="3612754" y="1965443"/>
                  </a:lnTo>
                  <a:lnTo>
                    <a:pt x="0" y="1965443"/>
                  </a:lnTo>
                  <a:close/>
                </a:path>
              </a:pathLst>
            </a:custGeom>
            <a:solidFill>
              <a:srgbClr val="777775"/>
            </a:solidFill>
          </p:spPr>
          <p:txBody>
            <a:bodyPr/>
            <a:lstStyle/>
            <a:p>
              <a:endParaRPr lang="en-US" dirty="0"/>
            </a:p>
          </p:txBody>
        </p:sp>
      </p:grpSp>
      <p:sp>
        <p:nvSpPr>
          <p:cNvPr id="6" name="TextBox 6">
            <a:extLst>
              <a:ext uri="{FF2B5EF4-FFF2-40B4-BE49-F238E27FC236}">
                <a16:creationId xmlns:a16="http://schemas.microsoft.com/office/drawing/2014/main" id="{49B5DEF8-532E-70BC-790A-BA7A6414F06B}"/>
              </a:ext>
            </a:extLst>
          </p:cNvPr>
          <p:cNvSpPr txBox="1"/>
          <p:nvPr/>
        </p:nvSpPr>
        <p:spPr>
          <a:xfrm>
            <a:off x="3429000" y="3750604"/>
            <a:ext cx="12159866" cy="883960"/>
          </a:xfrm>
          <a:prstGeom prst="rect">
            <a:avLst/>
          </a:prstGeom>
        </p:spPr>
        <p:txBody>
          <a:bodyPr wrap="square" lIns="0" tIns="0" rIns="0" bIns="0" rtlCol="0" anchor="t">
            <a:spAutoFit/>
          </a:bodyPr>
          <a:lstStyle/>
          <a:p>
            <a:pPr algn="ctr">
              <a:lnSpc>
                <a:spcPts val="3569"/>
              </a:lnSpc>
            </a:pPr>
            <a:r>
              <a:rPr lang="en-US" sz="2800" dirty="0">
                <a:solidFill>
                  <a:srgbClr val="F4F1ED"/>
                </a:solidFill>
                <a:latin typeface="Montserrat"/>
                <a:ea typeface="Montserrat"/>
                <a:cs typeface="Montserrat"/>
                <a:sym typeface="Montserrat"/>
              </a:rPr>
              <a:t>Counseling Website:</a:t>
            </a:r>
          </a:p>
          <a:p>
            <a:pPr algn="ctr">
              <a:lnSpc>
                <a:spcPts val="3569"/>
              </a:lnSpc>
            </a:pPr>
            <a:r>
              <a:rPr lang="en-US" sz="2400" dirty="0">
                <a:solidFill>
                  <a:srgbClr val="800000"/>
                </a:solidFill>
                <a:latin typeface="Montserrat"/>
                <a:ea typeface="Montserrat"/>
                <a:cs typeface="Montserrat"/>
                <a:sym typeface="Montserrat"/>
              </a:rPr>
              <a:t>www.pearlandisd.org/our-school/counselors/pearland-hs-counseling-team</a:t>
            </a:r>
          </a:p>
        </p:txBody>
      </p:sp>
      <p:sp>
        <p:nvSpPr>
          <p:cNvPr id="7" name="TextBox 7">
            <a:extLst>
              <a:ext uri="{FF2B5EF4-FFF2-40B4-BE49-F238E27FC236}">
                <a16:creationId xmlns:a16="http://schemas.microsoft.com/office/drawing/2014/main" id="{5C7CE118-353B-FC09-8079-1CE70977B8D9}"/>
              </a:ext>
            </a:extLst>
          </p:cNvPr>
          <p:cNvSpPr txBox="1"/>
          <p:nvPr/>
        </p:nvSpPr>
        <p:spPr>
          <a:xfrm>
            <a:off x="3052678" y="2026278"/>
            <a:ext cx="12398457" cy="942566"/>
          </a:xfrm>
          <a:prstGeom prst="rect">
            <a:avLst/>
          </a:prstGeom>
        </p:spPr>
        <p:txBody>
          <a:bodyPr lIns="0" tIns="0" rIns="0" bIns="0" rtlCol="0" anchor="t">
            <a:spAutoFit/>
          </a:bodyPr>
          <a:lstStyle/>
          <a:p>
            <a:pPr algn="ctr">
              <a:lnSpc>
                <a:spcPts val="7150"/>
              </a:lnSpc>
              <a:spcBef>
                <a:spcPct val="0"/>
              </a:spcBef>
            </a:pPr>
            <a:r>
              <a:rPr lang="en-US" sz="6500" dirty="0">
                <a:solidFill>
                  <a:srgbClr val="800000"/>
                </a:solidFill>
                <a:latin typeface="Brittany"/>
                <a:ea typeface="Brittany"/>
                <a:cs typeface="Brittany"/>
                <a:sym typeface="Brittany"/>
              </a:rPr>
              <a:t>Stay Connected</a:t>
            </a:r>
          </a:p>
        </p:txBody>
      </p:sp>
      <p:sp>
        <p:nvSpPr>
          <p:cNvPr id="9" name="TextBox 8">
            <a:extLst>
              <a:ext uri="{FF2B5EF4-FFF2-40B4-BE49-F238E27FC236}">
                <a16:creationId xmlns:a16="http://schemas.microsoft.com/office/drawing/2014/main" id="{ED4584FC-321E-10EA-ACFB-E0D0F75CFF04}"/>
              </a:ext>
            </a:extLst>
          </p:cNvPr>
          <p:cNvSpPr txBox="1"/>
          <p:nvPr/>
        </p:nvSpPr>
        <p:spPr>
          <a:xfrm>
            <a:off x="4267200" y="4915836"/>
            <a:ext cx="10591800" cy="1989263"/>
          </a:xfrm>
          <a:prstGeom prst="rect">
            <a:avLst/>
          </a:prstGeom>
          <a:noFill/>
        </p:spPr>
        <p:txBody>
          <a:bodyPr wrap="square">
            <a:spAutoFit/>
          </a:bodyPr>
          <a:lstStyle/>
          <a:p>
            <a:pPr marL="248285" lvl="1" algn="ctr">
              <a:lnSpc>
                <a:spcPts val="3909"/>
              </a:lnSpc>
            </a:pPr>
            <a:endParaRPr lang="en-US" sz="2800" b="1" dirty="0">
              <a:solidFill>
                <a:srgbClr val="F4F1ED"/>
              </a:solidFill>
              <a:latin typeface="Montserrat"/>
              <a:ea typeface="Montserrat"/>
              <a:cs typeface="Montserrat"/>
              <a:sym typeface="Montserrat"/>
            </a:endParaRPr>
          </a:p>
          <a:p>
            <a:pPr algn="ctr">
              <a:lnSpc>
                <a:spcPts val="3569"/>
              </a:lnSpc>
            </a:pPr>
            <a:r>
              <a:rPr lang="en-US" sz="2800" dirty="0">
                <a:solidFill>
                  <a:srgbClr val="F4F1ED"/>
                </a:solidFill>
                <a:latin typeface="Montserrat"/>
                <a:ea typeface="Montserrat"/>
                <a:cs typeface="Montserrat"/>
                <a:sym typeface="Montserrat"/>
              </a:rPr>
              <a:t>Follow us on Instagram: </a:t>
            </a:r>
            <a:r>
              <a:rPr lang="en-US" sz="2800" dirty="0">
                <a:solidFill>
                  <a:srgbClr val="800000"/>
                </a:solidFill>
                <a:latin typeface="Montserrat"/>
                <a:ea typeface="Montserrat"/>
                <a:cs typeface="Montserrat"/>
                <a:sym typeface="Montserrat"/>
              </a:rPr>
              <a:t>@pearlandHS_counselors</a:t>
            </a:r>
          </a:p>
          <a:p>
            <a:pPr marL="248285" lvl="1" algn="ctr">
              <a:lnSpc>
                <a:spcPts val="3909"/>
              </a:lnSpc>
            </a:pPr>
            <a:endParaRPr lang="en-US" sz="2800" b="1" dirty="0">
              <a:solidFill>
                <a:srgbClr val="F4F1ED"/>
              </a:solidFill>
              <a:latin typeface="Montserrat"/>
              <a:ea typeface="Montserrat"/>
              <a:cs typeface="Montserrat"/>
              <a:sym typeface="Montserrat"/>
            </a:endParaRPr>
          </a:p>
          <a:p>
            <a:pPr algn="ctr">
              <a:lnSpc>
                <a:spcPts val="3569"/>
              </a:lnSpc>
            </a:pPr>
            <a:r>
              <a:rPr lang="en-US" sz="2800" dirty="0">
                <a:solidFill>
                  <a:srgbClr val="F4F1ED"/>
                </a:solidFill>
                <a:latin typeface="Montserrat"/>
                <a:ea typeface="Montserrat"/>
                <a:cs typeface="Montserrat"/>
                <a:sym typeface="Montserrat"/>
              </a:rPr>
              <a:t>Follow us on Facebook: </a:t>
            </a:r>
            <a:r>
              <a:rPr lang="en-US" sz="2800" dirty="0">
                <a:solidFill>
                  <a:srgbClr val="800000"/>
                </a:solidFill>
                <a:latin typeface="Montserrat"/>
                <a:ea typeface="Montserrat"/>
                <a:cs typeface="Montserrat"/>
                <a:sym typeface="Montserrat"/>
              </a:rPr>
              <a:t>@Pearland HS Counselors</a:t>
            </a:r>
          </a:p>
        </p:txBody>
      </p:sp>
      <p:pic>
        <p:nvPicPr>
          <p:cNvPr id="12" name="Picture 6" descr="Icon&#10;&#10;Description automatically generated">
            <a:extLst>
              <a:ext uri="{FF2B5EF4-FFF2-40B4-BE49-F238E27FC236}">
                <a16:creationId xmlns:a16="http://schemas.microsoft.com/office/drawing/2014/main" id="{BD0CF21F-8C1F-7112-66DA-4BD3B99FFFD4}"/>
              </a:ext>
            </a:extLst>
          </p:cNvPr>
          <p:cNvPicPr>
            <a:picLocks noChangeAspect="1"/>
          </p:cNvPicPr>
          <p:nvPr/>
        </p:nvPicPr>
        <p:blipFill>
          <a:blip r:embed="rId3"/>
          <a:stretch>
            <a:fillRect/>
          </a:stretch>
        </p:blipFill>
        <p:spPr>
          <a:xfrm rot="20835627">
            <a:off x="4190785" y="5405097"/>
            <a:ext cx="610029" cy="571500"/>
          </a:xfrm>
          <a:prstGeom prst="rect">
            <a:avLst/>
          </a:prstGeom>
        </p:spPr>
      </p:pic>
      <p:pic>
        <p:nvPicPr>
          <p:cNvPr id="14" name="Picture 13">
            <a:extLst>
              <a:ext uri="{FF2B5EF4-FFF2-40B4-BE49-F238E27FC236}">
                <a16:creationId xmlns:a16="http://schemas.microsoft.com/office/drawing/2014/main" id="{377D3DC3-3C2E-5BF0-42B2-97C4EE359494}"/>
              </a:ext>
            </a:extLst>
          </p:cNvPr>
          <p:cNvPicPr>
            <a:picLocks noChangeAspect="1"/>
          </p:cNvPicPr>
          <p:nvPr/>
        </p:nvPicPr>
        <p:blipFill>
          <a:blip r:embed="rId4"/>
          <a:stretch>
            <a:fillRect/>
          </a:stretch>
        </p:blipFill>
        <p:spPr>
          <a:xfrm rot="20776743">
            <a:off x="4303620" y="6444093"/>
            <a:ext cx="495369" cy="543001"/>
          </a:xfrm>
          <a:prstGeom prst="rect">
            <a:avLst/>
          </a:prstGeom>
        </p:spPr>
      </p:pic>
    </p:spTree>
    <p:extLst>
      <p:ext uri="{BB962C8B-B14F-4D97-AF65-F5344CB8AC3E}">
        <p14:creationId xmlns:p14="http://schemas.microsoft.com/office/powerpoint/2010/main" val="3170589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19F55-1F41-F094-5D48-5B7D0E0C709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0210205-F722-55C0-6CD1-64F4DB9CFBA1}"/>
              </a:ext>
            </a:extLst>
          </p:cNvPr>
          <p:cNvGrpSpPr/>
          <p:nvPr/>
        </p:nvGrpSpPr>
        <p:grpSpPr>
          <a:xfrm>
            <a:off x="-1555363" y="-1594333"/>
            <a:ext cx="20845770" cy="4067229"/>
            <a:chOff x="0" y="0"/>
            <a:chExt cx="7051532" cy="1375828"/>
          </a:xfrm>
        </p:grpSpPr>
        <p:sp>
          <p:nvSpPr>
            <p:cNvPr id="3" name="Freeform 3">
              <a:extLst>
                <a:ext uri="{FF2B5EF4-FFF2-40B4-BE49-F238E27FC236}">
                  <a16:creationId xmlns:a16="http://schemas.microsoft.com/office/drawing/2014/main" id="{309B64A4-4549-C99A-015F-316441C30F2C}"/>
                </a:ext>
              </a:extLst>
            </p:cNvPr>
            <p:cNvSpPr/>
            <p:nvPr/>
          </p:nvSpPr>
          <p:spPr>
            <a:xfrm>
              <a:off x="0" y="0"/>
              <a:ext cx="7051532" cy="1375828"/>
            </a:xfrm>
            <a:custGeom>
              <a:avLst/>
              <a:gdLst/>
              <a:ahLst/>
              <a:cxnLst/>
              <a:rect l="l" t="t" r="r" b="b"/>
              <a:pathLst>
                <a:path w="7051532" h="1375828">
                  <a:moveTo>
                    <a:pt x="0" y="0"/>
                  </a:moveTo>
                  <a:lnTo>
                    <a:pt x="7051532" y="0"/>
                  </a:lnTo>
                  <a:lnTo>
                    <a:pt x="7051532" y="1375828"/>
                  </a:lnTo>
                  <a:lnTo>
                    <a:pt x="0" y="1375828"/>
                  </a:lnTo>
                  <a:close/>
                </a:path>
              </a:pathLst>
            </a:custGeom>
            <a:solidFill>
              <a:srgbClr val="777775"/>
            </a:solidFill>
          </p:spPr>
          <p:txBody>
            <a:bodyPr/>
            <a:lstStyle/>
            <a:p>
              <a:endParaRPr lang="en-US"/>
            </a:p>
          </p:txBody>
        </p:sp>
      </p:grpSp>
      <p:grpSp>
        <p:nvGrpSpPr>
          <p:cNvPr id="4" name="Group 4">
            <a:extLst>
              <a:ext uri="{FF2B5EF4-FFF2-40B4-BE49-F238E27FC236}">
                <a16:creationId xmlns:a16="http://schemas.microsoft.com/office/drawing/2014/main" id="{D00B0A75-9482-A0E4-149D-7A960077BDD3}"/>
              </a:ext>
            </a:extLst>
          </p:cNvPr>
          <p:cNvGrpSpPr/>
          <p:nvPr/>
        </p:nvGrpSpPr>
        <p:grpSpPr>
          <a:xfrm rot="-10800000">
            <a:off x="-4084158" y="9067487"/>
            <a:ext cx="23374565" cy="254790"/>
            <a:chOff x="0" y="0"/>
            <a:chExt cx="52429688" cy="571500"/>
          </a:xfrm>
        </p:grpSpPr>
        <p:sp>
          <p:nvSpPr>
            <p:cNvPr id="5" name="Freeform 5">
              <a:extLst>
                <a:ext uri="{FF2B5EF4-FFF2-40B4-BE49-F238E27FC236}">
                  <a16:creationId xmlns:a16="http://schemas.microsoft.com/office/drawing/2014/main" id="{16C450BB-2180-BF00-07A0-1D578D52EC34}"/>
                </a:ext>
              </a:extLst>
            </p:cNvPr>
            <p:cNvSpPr/>
            <p:nvPr/>
          </p:nvSpPr>
          <p:spPr>
            <a:xfrm>
              <a:off x="0" y="255270"/>
              <a:ext cx="52429687" cy="69850"/>
            </a:xfrm>
            <a:custGeom>
              <a:avLst/>
              <a:gdLst/>
              <a:ahLst/>
              <a:cxnLst/>
              <a:rect l="l" t="t" r="r" b="b"/>
              <a:pathLst>
                <a:path w="52429687" h="69850">
                  <a:moveTo>
                    <a:pt x="52138858" y="0"/>
                  </a:moveTo>
                  <a:lnTo>
                    <a:pt x="0" y="0"/>
                  </a:lnTo>
                  <a:lnTo>
                    <a:pt x="0" y="69850"/>
                  </a:lnTo>
                  <a:lnTo>
                    <a:pt x="52429687" y="69850"/>
                  </a:lnTo>
                  <a:lnTo>
                    <a:pt x="52429687" y="0"/>
                  </a:lnTo>
                  <a:close/>
                </a:path>
              </a:pathLst>
            </a:custGeom>
            <a:solidFill>
              <a:srgbClr val="800000"/>
            </a:solidFill>
          </p:spPr>
          <p:txBody>
            <a:bodyPr/>
            <a:lstStyle/>
            <a:p>
              <a:endParaRPr lang="en-US"/>
            </a:p>
          </p:txBody>
        </p:sp>
      </p:grpSp>
      <p:grpSp>
        <p:nvGrpSpPr>
          <p:cNvPr id="6" name="Group 6">
            <a:extLst>
              <a:ext uri="{FF2B5EF4-FFF2-40B4-BE49-F238E27FC236}">
                <a16:creationId xmlns:a16="http://schemas.microsoft.com/office/drawing/2014/main" id="{3707BA5E-9AD0-161E-0F92-7FD4DE734E72}"/>
              </a:ext>
            </a:extLst>
          </p:cNvPr>
          <p:cNvGrpSpPr/>
          <p:nvPr/>
        </p:nvGrpSpPr>
        <p:grpSpPr>
          <a:xfrm rot="-5400000">
            <a:off x="2218788" y="5706494"/>
            <a:ext cx="6721987" cy="254790"/>
            <a:chOff x="0" y="0"/>
            <a:chExt cx="15077571" cy="571500"/>
          </a:xfrm>
        </p:grpSpPr>
        <p:sp>
          <p:nvSpPr>
            <p:cNvPr id="7" name="Freeform 7">
              <a:extLst>
                <a:ext uri="{FF2B5EF4-FFF2-40B4-BE49-F238E27FC236}">
                  <a16:creationId xmlns:a16="http://schemas.microsoft.com/office/drawing/2014/main" id="{8CA2B434-E5B6-99C6-3A6D-63728EB6DC8F}"/>
                </a:ext>
              </a:extLst>
            </p:cNvPr>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grpSp>
        <p:nvGrpSpPr>
          <p:cNvPr id="8" name="Group 8">
            <a:extLst>
              <a:ext uri="{FF2B5EF4-FFF2-40B4-BE49-F238E27FC236}">
                <a16:creationId xmlns:a16="http://schemas.microsoft.com/office/drawing/2014/main" id="{29BE9C3A-AFF0-E08B-B6B4-D3095C54BE13}"/>
              </a:ext>
            </a:extLst>
          </p:cNvPr>
          <p:cNvGrpSpPr/>
          <p:nvPr/>
        </p:nvGrpSpPr>
        <p:grpSpPr>
          <a:xfrm rot="-5400000">
            <a:off x="9347249" y="5706494"/>
            <a:ext cx="6721987" cy="254790"/>
            <a:chOff x="0" y="0"/>
            <a:chExt cx="15077571" cy="571500"/>
          </a:xfrm>
        </p:grpSpPr>
        <p:sp>
          <p:nvSpPr>
            <p:cNvPr id="9" name="Freeform 9">
              <a:extLst>
                <a:ext uri="{FF2B5EF4-FFF2-40B4-BE49-F238E27FC236}">
                  <a16:creationId xmlns:a16="http://schemas.microsoft.com/office/drawing/2014/main" id="{04A06BAD-1250-CFF5-8EAE-9C292A2B104A}"/>
                </a:ext>
              </a:extLst>
            </p:cNvPr>
            <p:cNvSpPr/>
            <p:nvPr/>
          </p:nvSpPr>
          <p:spPr>
            <a:xfrm>
              <a:off x="0" y="255270"/>
              <a:ext cx="15077571" cy="69850"/>
            </a:xfrm>
            <a:custGeom>
              <a:avLst/>
              <a:gdLst/>
              <a:ahLst/>
              <a:cxnLst/>
              <a:rect l="l" t="t" r="r" b="b"/>
              <a:pathLst>
                <a:path w="15077571" h="69850">
                  <a:moveTo>
                    <a:pt x="14786741" y="0"/>
                  </a:moveTo>
                  <a:lnTo>
                    <a:pt x="0" y="0"/>
                  </a:lnTo>
                  <a:lnTo>
                    <a:pt x="0" y="69850"/>
                  </a:lnTo>
                  <a:lnTo>
                    <a:pt x="15077571" y="69850"/>
                  </a:lnTo>
                  <a:lnTo>
                    <a:pt x="15077571" y="0"/>
                  </a:lnTo>
                  <a:close/>
                </a:path>
              </a:pathLst>
            </a:custGeom>
            <a:solidFill>
              <a:srgbClr val="800000"/>
            </a:solidFill>
          </p:spPr>
          <p:txBody>
            <a:bodyPr/>
            <a:lstStyle/>
            <a:p>
              <a:endParaRPr lang="en-US"/>
            </a:p>
          </p:txBody>
        </p:sp>
      </p:grpSp>
      <p:sp>
        <p:nvSpPr>
          <p:cNvPr id="10" name="Freeform 10">
            <a:extLst>
              <a:ext uri="{FF2B5EF4-FFF2-40B4-BE49-F238E27FC236}">
                <a16:creationId xmlns:a16="http://schemas.microsoft.com/office/drawing/2014/main" id="{A291B2BC-DE7D-C523-C331-A5CEDA5AB71F}"/>
              </a:ext>
            </a:extLst>
          </p:cNvPr>
          <p:cNvSpPr/>
          <p:nvPr/>
        </p:nvSpPr>
        <p:spPr>
          <a:xfrm>
            <a:off x="489541" y="2616819"/>
            <a:ext cx="4610420" cy="4114800"/>
          </a:xfrm>
          <a:custGeom>
            <a:avLst/>
            <a:gdLst/>
            <a:ahLst/>
            <a:cxnLst/>
            <a:rect l="l" t="t" r="r" b="b"/>
            <a:pathLst>
              <a:path w="4610420" h="4114800">
                <a:moveTo>
                  <a:pt x="0" y="0"/>
                </a:moveTo>
                <a:lnTo>
                  <a:pt x="4610420" y="0"/>
                </a:lnTo>
                <a:lnTo>
                  <a:pt x="461042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7DCF1C59-3507-5953-2568-9B1C062DF5C6}"/>
              </a:ext>
            </a:extLst>
          </p:cNvPr>
          <p:cNvSpPr/>
          <p:nvPr/>
        </p:nvSpPr>
        <p:spPr>
          <a:xfrm>
            <a:off x="13184575" y="2616819"/>
            <a:ext cx="4716103" cy="4114800"/>
          </a:xfrm>
          <a:custGeom>
            <a:avLst/>
            <a:gdLst/>
            <a:ahLst/>
            <a:cxnLst/>
            <a:rect l="l" t="t" r="r" b="b"/>
            <a:pathLst>
              <a:path w="4716103" h="4114800">
                <a:moveTo>
                  <a:pt x="0" y="0"/>
                </a:moveTo>
                <a:lnTo>
                  <a:pt x="4716103" y="0"/>
                </a:lnTo>
                <a:lnTo>
                  <a:pt x="471610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54E82E80-991F-AD37-0C43-AFDB3D116F62}"/>
              </a:ext>
            </a:extLst>
          </p:cNvPr>
          <p:cNvSpPr/>
          <p:nvPr/>
        </p:nvSpPr>
        <p:spPr>
          <a:xfrm>
            <a:off x="6775435" y="3396684"/>
            <a:ext cx="4737129" cy="3493633"/>
          </a:xfrm>
          <a:custGeom>
            <a:avLst/>
            <a:gdLst/>
            <a:ahLst/>
            <a:cxnLst/>
            <a:rect l="l" t="t" r="r" b="b"/>
            <a:pathLst>
              <a:path w="4737129" h="3493633">
                <a:moveTo>
                  <a:pt x="0" y="0"/>
                </a:moveTo>
                <a:lnTo>
                  <a:pt x="4737130" y="0"/>
                </a:lnTo>
                <a:lnTo>
                  <a:pt x="4737130" y="3493632"/>
                </a:lnTo>
                <a:lnTo>
                  <a:pt x="0" y="34936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TextBox 13">
            <a:extLst>
              <a:ext uri="{FF2B5EF4-FFF2-40B4-BE49-F238E27FC236}">
                <a16:creationId xmlns:a16="http://schemas.microsoft.com/office/drawing/2014/main" id="{F4106FD0-18FF-C58D-D4D1-600B40679348}"/>
              </a:ext>
            </a:extLst>
          </p:cNvPr>
          <p:cNvSpPr txBox="1"/>
          <p:nvPr/>
        </p:nvSpPr>
        <p:spPr>
          <a:xfrm>
            <a:off x="5245214" y="871419"/>
            <a:ext cx="4811072" cy="982939"/>
          </a:xfrm>
          <a:prstGeom prst="rect">
            <a:avLst/>
          </a:prstGeom>
        </p:spPr>
        <p:txBody>
          <a:bodyPr lIns="0" tIns="0" rIns="0" bIns="0" rtlCol="0" anchor="t">
            <a:spAutoFit/>
          </a:bodyPr>
          <a:lstStyle/>
          <a:p>
            <a:pPr algn="r">
              <a:lnSpc>
                <a:spcPts val="7591"/>
              </a:lnSpc>
            </a:pPr>
            <a:r>
              <a:rPr lang="en-US" sz="6901">
                <a:solidFill>
                  <a:srgbClr val="FFFFFF"/>
                </a:solidFill>
                <a:latin typeface="Gagalin"/>
                <a:ea typeface="Gagalin"/>
                <a:cs typeface="Gagalin"/>
                <a:sym typeface="Gagalin"/>
              </a:rPr>
              <a:t>IMPORTANT</a:t>
            </a:r>
          </a:p>
        </p:txBody>
      </p:sp>
      <p:sp>
        <p:nvSpPr>
          <p:cNvPr id="14" name="TextBox 14">
            <a:extLst>
              <a:ext uri="{FF2B5EF4-FFF2-40B4-BE49-F238E27FC236}">
                <a16:creationId xmlns:a16="http://schemas.microsoft.com/office/drawing/2014/main" id="{9D24746A-A6DD-6E3A-896A-D6250A6C3A00}"/>
              </a:ext>
            </a:extLst>
          </p:cNvPr>
          <p:cNvSpPr txBox="1"/>
          <p:nvPr/>
        </p:nvSpPr>
        <p:spPr>
          <a:xfrm>
            <a:off x="6455759" y="9648825"/>
            <a:ext cx="5376481" cy="250573"/>
          </a:xfrm>
          <a:prstGeom prst="rect">
            <a:avLst/>
          </a:prstGeom>
        </p:spPr>
        <p:txBody>
          <a:bodyPr lIns="0" tIns="0" rIns="0" bIns="0" rtlCol="0" anchor="t">
            <a:spAutoFit/>
          </a:bodyPr>
          <a:lstStyle/>
          <a:p>
            <a:pPr algn="ctr">
              <a:lnSpc>
                <a:spcPts val="1903"/>
              </a:lnSpc>
            </a:pPr>
            <a:r>
              <a:rPr lang="en-US" sz="1730" b="1" spc="692">
                <a:solidFill>
                  <a:srgbClr val="4B4B3D"/>
                </a:solidFill>
                <a:latin typeface="Montserrat Bold"/>
                <a:ea typeface="Montserrat Bold"/>
                <a:cs typeface="Montserrat Bold"/>
                <a:sym typeface="Montserrat Bold"/>
              </a:rPr>
              <a:t>PRIDE - HONOR - SUCCESS</a:t>
            </a:r>
          </a:p>
        </p:txBody>
      </p:sp>
      <p:sp>
        <p:nvSpPr>
          <p:cNvPr id="15" name="TextBox 15">
            <a:extLst>
              <a:ext uri="{FF2B5EF4-FFF2-40B4-BE49-F238E27FC236}">
                <a16:creationId xmlns:a16="http://schemas.microsoft.com/office/drawing/2014/main" id="{6A0A6B9B-A069-E125-3FEE-474F641DD8C1}"/>
              </a:ext>
            </a:extLst>
          </p:cNvPr>
          <p:cNvSpPr txBox="1"/>
          <p:nvPr/>
        </p:nvSpPr>
        <p:spPr>
          <a:xfrm>
            <a:off x="10204662" y="886956"/>
            <a:ext cx="3255158" cy="920750"/>
          </a:xfrm>
          <a:prstGeom prst="rect">
            <a:avLst/>
          </a:prstGeom>
        </p:spPr>
        <p:txBody>
          <a:bodyPr lIns="0" tIns="0" rIns="0" bIns="0" rtlCol="0" anchor="t">
            <a:spAutoFit/>
          </a:bodyPr>
          <a:lstStyle/>
          <a:p>
            <a:pPr algn="l">
              <a:lnSpc>
                <a:spcPts val="6400"/>
              </a:lnSpc>
            </a:pPr>
            <a:r>
              <a:rPr lang="en-US" sz="8000">
                <a:solidFill>
                  <a:srgbClr val="800000"/>
                </a:solidFill>
                <a:latin typeface="Brittany"/>
                <a:ea typeface="Brittany"/>
                <a:cs typeface="Brittany"/>
                <a:sym typeface="Brittany"/>
              </a:rPr>
              <a:t>Dates</a:t>
            </a:r>
          </a:p>
        </p:txBody>
      </p:sp>
      <p:sp>
        <p:nvSpPr>
          <p:cNvPr id="16" name="TextBox 16">
            <a:extLst>
              <a:ext uri="{FF2B5EF4-FFF2-40B4-BE49-F238E27FC236}">
                <a16:creationId xmlns:a16="http://schemas.microsoft.com/office/drawing/2014/main" id="{AA15AABA-1E6C-065E-4632-155CB749B0F5}"/>
              </a:ext>
            </a:extLst>
          </p:cNvPr>
          <p:cNvSpPr txBox="1"/>
          <p:nvPr/>
        </p:nvSpPr>
        <p:spPr>
          <a:xfrm>
            <a:off x="1028700" y="7216761"/>
            <a:ext cx="3918861" cy="1054179"/>
          </a:xfrm>
          <a:prstGeom prst="rect">
            <a:avLst/>
          </a:prstGeom>
        </p:spPr>
        <p:txBody>
          <a:bodyPr lIns="0" tIns="0" rIns="0" bIns="0" rtlCol="0" anchor="t">
            <a:spAutoFit/>
          </a:bodyPr>
          <a:lstStyle/>
          <a:p>
            <a:pPr algn="ctr">
              <a:lnSpc>
                <a:spcPts val="2800"/>
              </a:lnSpc>
            </a:pPr>
            <a:r>
              <a:rPr lang="en-US" sz="2000" b="1" dirty="0">
                <a:solidFill>
                  <a:srgbClr val="800000"/>
                </a:solidFill>
                <a:latin typeface="Canva Sans Bold"/>
                <a:ea typeface="Canva Sans Bold"/>
                <a:cs typeface="Canva Sans Bold"/>
                <a:sym typeface="Canva Sans Bold"/>
              </a:rPr>
              <a:t>FEBRUARY 24, 2025</a:t>
            </a:r>
          </a:p>
          <a:p>
            <a:pPr algn="ctr">
              <a:lnSpc>
                <a:spcPts val="2800"/>
              </a:lnSpc>
            </a:pPr>
            <a:r>
              <a:rPr lang="en-US" sz="2000" b="1" dirty="0">
                <a:solidFill>
                  <a:srgbClr val="000000"/>
                </a:solidFill>
                <a:latin typeface="Canva Sans Bold"/>
                <a:ea typeface="Canva Sans Bold"/>
                <a:cs typeface="Canva Sans Bold"/>
                <a:sym typeface="Canva Sans Bold"/>
              </a:rPr>
              <a:t>Course Registration OPENS</a:t>
            </a:r>
          </a:p>
          <a:p>
            <a:pPr algn="ctr">
              <a:lnSpc>
                <a:spcPts val="2800"/>
              </a:lnSpc>
            </a:pPr>
            <a:r>
              <a:rPr lang="en-US" sz="2000" b="1" dirty="0">
                <a:solidFill>
                  <a:srgbClr val="000000"/>
                </a:solidFill>
                <a:latin typeface="Canva Sans Bold"/>
                <a:ea typeface="Canva Sans Bold"/>
                <a:cs typeface="Canva Sans Bold"/>
                <a:sym typeface="Canva Sans Bold"/>
              </a:rPr>
              <a:t>in Skyward</a:t>
            </a:r>
          </a:p>
        </p:txBody>
      </p:sp>
      <p:sp>
        <p:nvSpPr>
          <p:cNvPr id="17" name="TextBox 17">
            <a:extLst>
              <a:ext uri="{FF2B5EF4-FFF2-40B4-BE49-F238E27FC236}">
                <a16:creationId xmlns:a16="http://schemas.microsoft.com/office/drawing/2014/main" id="{F471806B-CBC1-B76B-E18A-62244C3C96C1}"/>
              </a:ext>
            </a:extLst>
          </p:cNvPr>
          <p:cNvSpPr txBox="1"/>
          <p:nvPr/>
        </p:nvSpPr>
        <p:spPr>
          <a:xfrm>
            <a:off x="13588112" y="7216761"/>
            <a:ext cx="3918861" cy="1054179"/>
          </a:xfrm>
          <a:prstGeom prst="rect">
            <a:avLst/>
          </a:prstGeom>
        </p:spPr>
        <p:txBody>
          <a:bodyPr lIns="0" tIns="0" rIns="0" bIns="0" rtlCol="0" anchor="t">
            <a:spAutoFit/>
          </a:bodyPr>
          <a:lstStyle/>
          <a:p>
            <a:pPr algn="ctr">
              <a:lnSpc>
                <a:spcPts val="2800"/>
              </a:lnSpc>
            </a:pPr>
            <a:r>
              <a:rPr lang="en-US" sz="2000" b="1" dirty="0">
                <a:solidFill>
                  <a:srgbClr val="800000"/>
                </a:solidFill>
                <a:latin typeface="Canva Sans Bold"/>
                <a:ea typeface="Canva Sans Bold"/>
                <a:cs typeface="Canva Sans Bold"/>
                <a:sym typeface="Canva Sans Bold"/>
              </a:rPr>
              <a:t>MARCH 9, 2025</a:t>
            </a:r>
          </a:p>
          <a:p>
            <a:pPr algn="ctr">
              <a:lnSpc>
                <a:spcPts val="2800"/>
              </a:lnSpc>
            </a:pPr>
            <a:r>
              <a:rPr lang="en-US" sz="2000" b="1" dirty="0">
                <a:solidFill>
                  <a:srgbClr val="000000"/>
                </a:solidFill>
                <a:latin typeface="Canva Sans Bold"/>
                <a:ea typeface="Canva Sans Bold"/>
                <a:cs typeface="Canva Sans Bold"/>
                <a:sym typeface="Canva Sans Bold"/>
              </a:rPr>
              <a:t>Course Registration CLOSES</a:t>
            </a:r>
          </a:p>
          <a:p>
            <a:pPr algn="ctr">
              <a:lnSpc>
                <a:spcPts val="2800"/>
              </a:lnSpc>
            </a:pPr>
            <a:r>
              <a:rPr lang="en-US" sz="2000" b="1" dirty="0">
                <a:solidFill>
                  <a:srgbClr val="000000"/>
                </a:solidFill>
                <a:latin typeface="Canva Sans Bold"/>
                <a:ea typeface="Canva Sans Bold"/>
                <a:cs typeface="Canva Sans Bold"/>
                <a:sym typeface="Canva Sans Bold"/>
              </a:rPr>
              <a:t>in Skyward</a:t>
            </a:r>
          </a:p>
        </p:txBody>
      </p:sp>
      <p:sp>
        <p:nvSpPr>
          <p:cNvPr id="18" name="TextBox 18">
            <a:extLst>
              <a:ext uri="{FF2B5EF4-FFF2-40B4-BE49-F238E27FC236}">
                <a16:creationId xmlns:a16="http://schemas.microsoft.com/office/drawing/2014/main" id="{A31B8302-080E-158D-D13F-E8221CB0A18D}"/>
              </a:ext>
            </a:extLst>
          </p:cNvPr>
          <p:cNvSpPr txBox="1"/>
          <p:nvPr/>
        </p:nvSpPr>
        <p:spPr>
          <a:xfrm>
            <a:off x="7308406" y="7392987"/>
            <a:ext cx="3918861" cy="701727"/>
          </a:xfrm>
          <a:prstGeom prst="rect">
            <a:avLst/>
          </a:prstGeom>
        </p:spPr>
        <p:txBody>
          <a:bodyPr lIns="0" tIns="0" rIns="0" bIns="0" rtlCol="0" anchor="t">
            <a:spAutoFit/>
          </a:bodyPr>
          <a:lstStyle/>
          <a:p>
            <a:pPr algn="ctr">
              <a:lnSpc>
                <a:spcPts val="2800"/>
              </a:lnSpc>
            </a:pPr>
            <a:r>
              <a:rPr lang="en-US" sz="2000" b="1" dirty="0">
                <a:solidFill>
                  <a:srgbClr val="800000"/>
                </a:solidFill>
                <a:latin typeface="Canva Sans Bold"/>
                <a:ea typeface="Canva Sans Bold"/>
                <a:cs typeface="Canva Sans Bold"/>
                <a:sym typeface="Canva Sans Bold"/>
              </a:rPr>
              <a:t>FEBRUARY 13, 2025</a:t>
            </a:r>
          </a:p>
          <a:p>
            <a:pPr algn="ctr">
              <a:lnSpc>
                <a:spcPts val="2800"/>
              </a:lnSpc>
            </a:pPr>
            <a:r>
              <a:rPr lang="en-US" sz="2000" b="1" dirty="0">
                <a:solidFill>
                  <a:srgbClr val="000000"/>
                </a:solidFill>
                <a:latin typeface="Canva Sans Bold"/>
                <a:ea typeface="Canva Sans Bold"/>
                <a:cs typeface="Canva Sans Bold"/>
                <a:sym typeface="Canva Sans Bold"/>
              </a:rPr>
              <a:t>Academic Planning Night</a:t>
            </a:r>
          </a:p>
        </p:txBody>
      </p:sp>
    </p:spTree>
    <p:extLst>
      <p:ext uri="{BB962C8B-B14F-4D97-AF65-F5344CB8AC3E}">
        <p14:creationId xmlns:p14="http://schemas.microsoft.com/office/powerpoint/2010/main" val="779370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1992</Words>
  <Application>Microsoft Office PowerPoint</Application>
  <PresentationFormat>Custom</PresentationFormat>
  <Paragraphs>306</Paragraphs>
  <Slides>35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Montserrat Medium</vt:lpstr>
      <vt:lpstr>Gagalin</vt:lpstr>
      <vt:lpstr>Brittany</vt:lpstr>
      <vt:lpstr>Belleza</vt:lpstr>
      <vt:lpstr>Montserrat Semi-Bold</vt:lpstr>
      <vt:lpstr>Calibri</vt:lpstr>
      <vt:lpstr>Arial</vt:lpstr>
      <vt:lpstr>Montserrat Bold</vt:lpstr>
      <vt:lpstr>Montserrat</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Minimal And Modern Slide Deck Presentation</dc:title>
  <dc:creator>CUDD, LISA</dc:creator>
  <cp:lastModifiedBy>CUDD, LISA</cp:lastModifiedBy>
  <cp:revision>4</cp:revision>
  <dcterms:created xsi:type="dcterms:W3CDTF">2006-08-16T00:00:00Z</dcterms:created>
  <dcterms:modified xsi:type="dcterms:W3CDTF">2025-02-03T20:25:18Z</dcterms:modified>
  <dc:identifier>DAGbtbKqKB4</dc:identifier>
</cp:coreProperties>
</file>