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4"/>
  </p:sldMasterIdLst>
  <p:notesMasterIdLst>
    <p:notesMasterId r:id="rId55"/>
  </p:notesMasterIdLst>
  <p:sldIdLst>
    <p:sldId id="313" r:id="rId5"/>
    <p:sldId id="274" r:id="rId6"/>
    <p:sldId id="260" r:id="rId7"/>
    <p:sldId id="257" r:id="rId8"/>
    <p:sldId id="635" r:id="rId9"/>
    <p:sldId id="272" r:id="rId10"/>
    <p:sldId id="259" r:id="rId11"/>
    <p:sldId id="275" r:id="rId12"/>
    <p:sldId id="276" r:id="rId13"/>
    <p:sldId id="311" r:id="rId14"/>
    <p:sldId id="642" r:id="rId15"/>
    <p:sldId id="266" r:id="rId16"/>
    <p:sldId id="277" r:id="rId17"/>
    <p:sldId id="278" r:id="rId18"/>
    <p:sldId id="654" r:id="rId19"/>
    <p:sldId id="258" r:id="rId20"/>
    <p:sldId id="647" r:id="rId21"/>
    <p:sldId id="648" r:id="rId22"/>
    <p:sldId id="261" r:id="rId23"/>
    <p:sldId id="264" r:id="rId24"/>
    <p:sldId id="265" r:id="rId25"/>
    <p:sldId id="640" r:id="rId26"/>
    <p:sldId id="262" r:id="rId27"/>
    <p:sldId id="256" r:id="rId28"/>
    <p:sldId id="649" r:id="rId29"/>
    <p:sldId id="650" r:id="rId30"/>
    <p:sldId id="651" r:id="rId31"/>
    <p:sldId id="652" r:id="rId32"/>
    <p:sldId id="653" r:id="rId33"/>
    <p:sldId id="655" r:id="rId34"/>
    <p:sldId id="656" r:id="rId35"/>
    <p:sldId id="658" r:id="rId36"/>
    <p:sldId id="657" r:id="rId37"/>
    <p:sldId id="660" r:id="rId38"/>
    <p:sldId id="659" r:id="rId39"/>
    <p:sldId id="279" r:id="rId40"/>
    <p:sldId id="623" r:id="rId41"/>
    <p:sldId id="267" r:id="rId42"/>
    <p:sldId id="268" r:id="rId43"/>
    <p:sldId id="316" r:id="rId44"/>
    <p:sldId id="645" r:id="rId45"/>
    <p:sldId id="621" r:id="rId46"/>
    <p:sldId id="637" r:id="rId47"/>
    <p:sldId id="632" r:id="rId48"/>
    <p:sldId id="269" r:id="rId49"/>
    <p:sldId id="280" r:id="rId50"/>
    <p:sldId id="633" r:id="rId51"/>
    <p:sldId id="634" r:id="rId52"/>
    <p:sldId id="644" r:id="rId53"/>
    <p:sldId id="281"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152B48-740A-4018-9FD7-9AA4B42E3750}" v="1" dt="2025-02-18T16:21:10.883"/>
    <p1510:client id="{E75ECDB2-72DE-44C7-9688-BF1FD14D5B12}" v="33" dt="2025-02-18T16:01:13.3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108"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AF05BA-CDA0-4251-BCFB-DD1367191EA3}"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8356FC-677C-4024-8677-72C7B5FBFB0F}" type="slidenum">
              <a:rPr lang="en-US" smtClean="0"/>
              <a:t>‹#›</a:t>
            </a:fld>
            <a:endParaRPr lang="en-US"/>
          </a:p>
        </p:txBody>
      </p:sp>
    </p:spTree>
    <p:extLst>
      <p:ext uri="{BB962C8B-B14F-4D97-AF65-F5344CB8AC3E}">
        <p14:creationId xmlns:p14="http://schemas.microsoft.com/office/powerpoint/2010/main" val="1536280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8356FC-677C-4024-8677-72C7B5FBFB0F}" type="slidenum">
              <a:rPr lang="en-US" smtClean="0"/>
              <a:t>3</a:t>
            </a:fld>
            <a:endParaRPr lang="en-US"/>
          </a:p>
        </p:txBody>
      </p:sp>
    </p:spTree>
    <p:extLst>
      <p:ext uri="{BB962C8B-B14F-4D97-AF65-F5344CB8AC3E}">
        <p14:creationId xmlns:p14="http://schemas.microsoft.com/office/powerpoint/2010/main" val="1585594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8356FC-677C-4024-8677-72C7B5FBFB0F}" type="slidenum">
              <a:rPr lang="en-US" smtClean="0"/>
              <a:t>10</a:t>
            </a:fld>
            <a:endParaRPr lang="en-US"/>
          </a:p>
        </p:txBody>
      </p:sp>
    </p:spTree>
    <p:extLst>
      <p:ext uri="{BB962C8B-B14F-4D97-AF65-F5344CB8AC3E}">
        <p14:creationId xmlns:p14="http://schemas.microsoft.com/office/powerpoint/2010/main" val="383273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2D03A8-2ECB-4C83-B35F-C2CA54355706}" type="slidenum">
              <a:rPr lang="en-US" smtClean="0"/>
              <a:t>28</a:t>
            </a:fld>
            <a:endParaRPr lang="en-US"/>
          </a:p>
        </p:txBody>
      </p:sp>
    </p:spTree>
    <p:extLst>
      <p:ext uri="{BB962C8B-B14F-4D97-AF65-F5344CB8AC3E}">
        <p14:creationId xmlns:p14="http://schemas.microsoft.com/office/powerpoint/2010/main" val="936874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class is NOT the same as the Art class you took in 6</a:t>
            </a:r>
            <a:r>
              <a:rPr lang="en-US" baseline="30000" dirty="0"/>
              <a:t>th</a:t>
            </a:r>
            <a:r>
              <a:rPr lang="en-US" dirty="0"/>
              <a:t> grade Foundations. </a:t>
            </a:r>
          </a:p>
        </p:txBody>
      </p:sp>
      <p:sp>
        <p:nvSpPr>
          <p:cNvPr id="4" name="Slide Number Placeholder 3"/>
          <p:cNvSpPr>
            <a:spLocks noGrp="1"/>
          </p:cNvSpPr>
          <p:nvPr>
            <p:ph type="sldNum" sz="quarter" idx="5"/>
          </p:nvPr>
        </p:nvSpPr>
        <p:spPr/>
        <p:txBody>
          <a:bodyPr/>
          <a:lstStyle/>
          <a:p>
            <a:fld id="{2A8356FC-677C-4024-8677-72C7B5FBFB0F}" type="slidenum">
              <a:rPr lang="en-US" smtClean="0"/>
              <a:t>30</a:t>
            </a:fld>
            <a:endParaRPr lang="en-US"/>
          </a:p>
        </p:txBody>
      </p:sp>
    </p:spTree>
    <p:extLst>
      <p:ext uri="{BB962C8B-B14F-4D97-AF65-F5344CB8AC3E}">
        <p14:creationId xmlns:p14="http://schemas.microsoft.com/office/powerpoint/2010/main" val="1415605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FIX if PE CHANGES</a:t>
            </a:r>
          </a:p>
        </p:txBody>
      </p:sp>
      <p:sp>
        <p:nvSpPr>
          <p:cNvPr id="4" name="Slide Number Placeholder 3"/>
          <p:cNvSpPr>
            <a:spLocks noGrp="1"/>
          </p:cNvSpPr>
          <p:nvPr>
            <p:ph type="sldNum" sz="quarter" idx="5"/>
          </p:nvPr>
        </p:nvSpPr>
        <p:spPr/>
        <p:txBody>
          <a:bodyPr/>
          <a:lstStyle/>
          <a:p>
            <a:fld id="{2A8356FC-677C-4024-8677-72C7B5FBFB0F}" type="slidenum">
              <a:rPr lang="en-US" smtClean="0"/>
              <a:t>38</a:t>
            </a:fld>
            <a:endParaRPr lang="en-US"/>
          </a:p>
        </p:txBody>
      </p:sp>
    </p:spTree>
    <p:extLst>
      <p:ext uri="{BB962C8B-B14F-4D97-AF65-F5344CB8AC3E}">
        <p14:creationId xmlns:p14="http://schemas.microsoft.com/office/powerpoint/2010/main" val="2074789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1">
                <a:effectLst/>
                <a:latin typeface="Calibri" panose="020F0502020204030204" pitchFamily="34" charset="0"/>
                <a:ea typeface="Calibri" panose="020F0502020204030204" pitchFamily="34" charset="0"/>
                <a:cs typeface="Times New Roman" panose="02020603050405020304" pitchFamily="18" charset="0"/>
              </a:rPr>
              <a:t>At Timberline, we believe that student engagement is directly correlated with interest.  We support student choice and do our best to place students in electives that they have requested.  However, this is not always feasible based on the schedule layout, so we appreciate your consideration and understanding if you do not end up in the electives that you have requested.  We will always do our best to try to make this happen, and there will be time in the first couple of weeks to allow for students to request to change their electives, but there are no guarantees.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6DE79E3A-71ED-43D2-AB13-39E41E6EBFAB}" type="slidenum">
              <a:rPr lang="en-US" smtClean="0"/>
              <a:t>42</a:t>
            </a:fld>
            <a:endParaRPr lang="en-US"/>
          </a:p>
        </p:txBody>
      </p:sp>
    </p:spTree>
    <p:extLst>
      <p:ext uri="{BB962C8B-B14F-4D97-AF65-F5344CB8AC3E}">
        <p14:creationId xmlns:p14="http://schemas.microsoft.com/office/powerpoint/2010/main" val="2449116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1950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28572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777022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2050463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4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137263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50359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962404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04868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917649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2020421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43065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2462209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122686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2806386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865414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2/18/2025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546435127"/>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hyperlink" Target="http://www.schcounselor.com/2010/08/being-school-counselor-loves-and.html"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openclipart.org/detail/213263/school-counselor-ico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piqsels.com/en/public-domain-photo-zbtbr"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tms.lwsd.org/counseling/7th-grade-timberline-registration" TargetMode="External"/><Relationship Id="rId1" Type="http://schemas.openxmlformats.org/officeDocument/2006/relationships/slideLayout" Target="../slideLayouts/slideLayout2.xml"/><Relationship Id="rId5" Type="http://schemas.openxmlformats.org/officeDocument/2006/relationships/hyperlink" Target="https://pixabay.com/en/people-persons-man-woman-black-467438/" TargetMode="Externa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hyperlink" Target="http://hackcanton.com/classes/"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thecollaboratory.wikidot.com/philosophy-of-thought-and-logic-2013-2014" TargetMode="External"/><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news.schoolsdo.org/2017/05/continued-brain-training-can-help-concussion-victims/" TargetMode="External"/><Relationship Id="rId3" Type="http://schemas.openxmlformats.org/officeDocument/2006/relationships/image" Target="../media/image18.jpeg"/><Relationship Id="rId7"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hyperlink" Target="https://librepathology.org/wiki/Whipple's_disease" TargetMode="External"/><Relationship Id="rId5" Type="http://schemas.openxmlformats.org/officeDocument/2006/relationships/image" Target="../media/image19.jpeg"/><Relationship Id="rId10" Type="http://schemas.openxmlformats.org/officeDocument/2006/relationships/hyperlink" Target="http://journalistsresource.org/studies/society/public-health/global-rise-human-infectious-disease-outbreaks" TargetMode="External"/><Relationship Id="rId4" Type="http://schemas.openxmlformats.org/officeDocument/2006/relationships/hyperlink" Target="https://en.wikipedia.org/wiki/COVID_2019" TargetMode="External"/><Relationship Id="rId9" Type="http://schemas.openxmlformats.org/officeDocument/2006/relationships/image" Target="../media/image21.jpeg"/></Relationships>
</file>

<file path=ppt/slides/_rels/slide18.xml.rels><?xml version="1.0" encoding="UTF-8" standalone="yes"?>
<Relationships xmlns="http://schemas.openxmlformats.org/package/2006/relationships"><Relationship Id="rId8" Type="http://schemas.openxmlformats.org/officeDocument/2006/relationships/hyperlink" Target="http://www.tonahangen.com/wsc/hi290/" TargetMode="External"/><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https://openclipart.org/detail/10690" TargetMode="External"/><Relationship Id="rId5" Type="http://schemas.openxmlformats.org/officeDocument/2006/relationships/image" Target="../media/image23.png"/><Relationship Id="rId10" Type="http://schemas.openxmlformats.org/officeDocument/2006/relationships/hyperlink" Target="https://www.focusfitness.net/stock-photos/downloads/muscular-athlete-jumping-jacks-outdoors/" TargetMode="External"/><Relationship Id="rId4" Type="http://schemas.openxmlformats.org/officeDocument/2006/relationships/hyperlink" Target="https://www.publicdomainpictures.net/en/view-image.php?image=280217&amp;picture=crime-scene" TargetMode="External"/><Relationship Id="rId9"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lwsd-my.sharepoint.com/:v:/g/personal/aherrild_lwsd_org/ESN4858luENLnPksyIestjQBWHXaChSTBuc1dc4TqsKTbg?e=g7ABZ2" TargetMode="External"/><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xml"/><Relationship Id="rId4" Type="http://schemas.openxmlformats.org/officeDocument/2006/relationships/hyperlink" Target="https://pxhere.com/es/photo/529102"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publicdomainpictures.net/view-image.php?image=114587&amp;picture=pretzels&amp;large=1" TargetMode="External"/><Relationship Id="rId3" Type="http://schemas.openxmlformats.org/officeDocument/2006/relationships/image" Target="../media/image70.png"/><Relationship Id="rId7" Type="http://schemas.openxmlformats.org/officeDocument/2006/relationships/image" Target="../media/image72.jpg"/><Relationship Id="rId12" Type="http://schemas.openxmlformats.org/officeDocument/2006/relationships/hyperlink" Target="https://openclipart.org/detail/9086/fast-food-snack-pizza-pepperoni-mushroom-by-gerald_g" TargetMode="External"/><Relationship Id="rId2" Type="http://schemas.openxmlformats.org/officeDocument/2006/relationships/image" Target="../media/image69.jpeg"/><Relationship Id="rId1" Type="http://schemas.openxmlformats.org/officeDocument/2006/relationships/slideLayout" Target="../slideLayouts/slideLayout1.xml"/><Relationship Id="rId6" Type="http://schemas.openxmlformats.org/officeDocument/2006/relationships/hyperlink" Target="https://pixabay.com/fr/spaghetti-nouilles-p%C3%A2tes-aliments-576784/" TargetMode="External"/><Relationship Id="rId11" Type="http://schemas.openxmlformats.org/officeDocument/2006/relationships/image" Target="../media/image74.png"/><Relationship Id="rId5" Type="http://schemas.openxmlformats.org/officeDocument/2006/relationships/image" Target="../media/image71.png"/><Relationship Id="rId10" Type="http://schemas.openxmlformats.org/officeDocument/2006/relationships/hyperlink" Target="https://www.publicdomainpictures.net/en/view-image.php?image=127804&amp;picture=cakes-and-buns" TargetMode="External"/><Relationship Id="rId4" Type="http://schemas.openxmlformats.org/officeDocument/2006/relationships/hyperlink" Target="https://openclipart.org/detail/118777" TargetMode="External"/><Relationship Id="rId9" Type="http://schemas.openxmlformats.org/officeDocument/2006/relationships/image" Target="../media/image73.jpg"/></Relationships>
</file>

<file path=ppt/slides/_rels/slide36.xml.rels><?xml version="1.0" encoding="UTF-8" standalone="yes"?>
<Relationships xmlns="http://schemas.openxmlformats.org/package/2006/relationships"><Relationship Id="rId3" Type="http://schemas.openxmlformats.org/officeDocument/2006/relationships/hyperlink" Target="https://pixabay.com/en/band-equalizer-guitar-jam-music-1296768/" TargetMode="External"/><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hyperlink" Target="http://www.bethsnotesplus.com/?m=201202" TargetMode="External"/><Relationship Id="rId4" Type="http://schemas.openxmlformats.org/officeDocument/2006/relationships/image" Target="../media/image76.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people-equation.com/are-you-using-the-right-type-of-leadership-power/" TargetMode="External"/><Relationship Id="rId2" Type="http://schemas.openxmlformats.org/officeDocument/2006/relationships/image" Target="../media/image80.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hyperlink" Target="https://tms.lwsd.org/counseling/7th-grade-timberline-registration"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publicdomainpictures.net/view-image.php?image=112338&amp;picture=diverse-kids" TargetMode="External"/><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leadershipfreak.wordpress.com/tag/new-hire/" TargetMode="External"/><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www.justintarte.com/2015/02/10-questions-every-educator-should.html" TargetMode="External"/><Relationship Id="rId2" Type="http://schemas.openxmlformats.org/officeDocument/2006/relationships/image" Target="../media/image85.jpeg"/><Relationship Id="rId1" Type="http://schemas.openxmlformats.org/officeDocument/2006/relationships/slideLayout" Target="../slideLayouts/slideLayout7.xml"/><Relationship Id="rId4" Type="http://schemas.openxmlformats.org/officeDocument/2006/relationships/hyperlink" Target="https://creativecommons.org/licenses/by/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FAC0F-F7AC-4DBF-924A-A5AF2E6AD732}"/>
              </a:ext>
            </a:extLst>
          </p:cNvPr>
          <p:cNvSpPr>
            <a:spLocks noGrp="1"/>
          </p:cNvSpPr>
          <p:nvPr>
            <p:ph type="title"/>
          </p:nvPr>
        </p:nvSpPr>
        <p:spPr>
          <a:xfrm>
            <a:off x="2099187" y="163997"/>
            <a:ext cx="6228736" cy="1189315"/>
          </a:xfrm>
        </p:spPr>
        <p:txBody>
          <a:bodyPr vert="horz" lIns="91440" tIns="45720" rIns="91440" bIns="45720" rtlCol="0" anchor="b">
            <a:normAutofit fontScale="90000"/>
          </a:bodyPr>
          <a:lstStyle/>
          <a:p>
            <a:r>
              <a:rPr lang="en-US" dirty="0"/>
              <a:t>Timberline Middle School Future  7</a:t>
            </a:r>
            <a:r>
              <a:rPr lang="en-US" baseline="30000" dirty="0"/>
              <a:t>th</a:t>
            </a:r>
            <a:r>
              <a:rPr lang="en-US" dirty="0"/>
              <a:t> Grade Registration 2025-2026</a:t>
            </a:r>
          </a:p>
        </p:txBody>
      </p:sp>
      <p:pic>
        <p:nvPicPr>
          <p:cNvPr id="3" name="Picture 2">
            <a:extLst>
              <a:ext uri="{FF2B5EF4-FFF2-40B4-BE49-F238E27FC236}">
                <a16:creationId xmlns:a16="http://schemas.microsoft.com/office/drawing/2014/main" id="{421128E8-DD21-404B-B4E8-AFF2BF6117BB}"/>
              </a:ext>
            </a:extLst>
          </p:cNvPr>
          <p:cNvPicPr>
            <a:picLocks noChangeAspect="1"/>
          </p:cNvPicPr>
          <p:nvPr/>
        </p:nvPicPr>
        <p:blipFill>
          <a:blip r:embed="rId2"/>
          <a:stretch>
            <a:fillRect/>
          </a:stretch>
        </p:blipFill>
        <p:spPr>
          <a:xfrm>
            <a:off x="2349662" y="1585699"/>
            <a:ext cx="5660481" cy="5108304"/>
          </a:xfrm>
          <a:prstGeom prst="rect">
            <a:avLst/>
          </a:prstGeom>
        </p:spPr>
      </p:pic>
    </p:spTree>
    <p:extLst>
      <p:ext uri="{BB962C8B-B14F-4D97-AF65-F5344CB8AC3E}">
        <p14:creationId xmlns:p14="http://schemas.microsoft.com/office/powerpoint/2010/main" val="1798415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90CFB-01ED-41D4-98D6-2035ABFF2824}"/>
              </a:ext>
            </a:extLst>
          </p:cNvPr>
          <p:cNvSpPr>
            <a:spLocks noGrp="1"/>
          </p:cNvSpPr>
          <p:nvPr>
            <p:ph type="title"/>
          </p:nvPr>
        </p:nvSpPr>
        <p:spPr>
          <a:xfrm>
            <a:off x="677334" y="284502"/>
            <a:ext cx="9418136" cy="1691534"/>
          </a:xfrm>
        </p:spPr>
        <p:txBody>
          <a:bodyPr>
            <a:normAutofit fontScale="90000"/>
          </a:bodyPr>
          <a:lstStyle/>
          <a:p>
            <a:r>
              <a:rPr lang="en-US" sz="4400" dirty="0">
                <a:solidFill>
                  <a:schemeClr val="accent2">
                    <a:lumMod val="75000"/>
                  </a:schemeClr>
                </a:solidFill>
              </a:rPr>
              <a:t>Meet Your Counselors at Timberline        						2025-2026</a:t>
            </a:r>
            <a:br>
              <a:rPr lang="en-US" sz="4400" dirty="0">
                <a:solidFill>
                  <a:schemeClr val="accent2">
                    <a:lumMod val="75000"/>
                  </a:schemeClr>
                </a:solidFill>
              </a:rPr>
            </a:br>
            <a:br>
              <a:rPr lang="en-US" dirty="0">
                <a:solidFill>
                  <a:schemeClr val="accent2">
                    <a:lumMod val="75000"/>
                  </a:schemeClr>
                </a:solidFill>
              </a:rPr>
            </a:br>
            <a:r>
              <a:rPr lang="en-US" dirty="0">
                <a:solidFill>
                  <a:schemeClr val="accent2">
                    <a:lumMod val="75000"/>
                  </a:schemeClr>
                </a:solidFill>
              </a:rPr>
              <a:t>           </a:t>
            </a:r>
            <a:r>
              <a:rPr lang="en-US" dirty="0">
                <a:solidFill>
                  <a:schemeClr val="bg1"/>
                </a:solidFill>
              </a:rPr>
              <a:t> </a:t>
            </a:r>
          </a:p>
        </p:txBody>
      </p:sp>
      <p:sp>
        <p:nvSpPr>
          <p:cNvPr id="8" name="Content Placeholder 7">
            <a:extLst>
              <a:ext uri="{FF2B5EF4-FFF2-40B4-BE49-F238E27FC236}">
                <a16:creationId xmlns:a16="http://schemas.microsoft.com/office/drawing/2014/main" id="{34569A0D-C44F-2A0D-EC6C-B136D6C72D9F}"/>
              </a:ext>
            </a:extLst>
          </p:cNvPr>
          <p:cNvSpPr>
            <a:spLocks noGrp="1"/>
          </p:cNvSpPr>
          <p:nvPr>
            <p:ph idx="1"/>
          </p:nvPr>
        </p:nvSpPr>
        <p:spPr/>
        <p:txBody>
          <a:bodyPr/>
          <a:lstStyle/>
          <a:p>
            <a:endParaRPr lang="en-US" dirty="0"/>
          </a:p>
        </p:txBody>
      </p:sp>
      <p:sp>
        <p:nvSpPr>
          <p:cNvPr id="7" name="TextBox 6">
            <a:extLst>
              <a:ext uri="{FF2B5EF4-FFF2-40B4-BE49-F238E27FC236}">
                <a16:creationId xmlns:a16="http://schemas.microsoft.com/office/drawing/2014/main" id="{4AAA5A8A-9F9E-420D-9F5E-BE2201CFC102}"/>
              </a:ext>
            </a:extLst>
          </p:cNvPr>
          <p:cNvSpPr txBox="1"/>
          <p:nvPr/>
        </p:nvSpPr>
        <p:spPr>
          <a:xfrm>
            <a:off x="2609314" y="7716390"/>
            <a:ext cx="5067300" cy="230832"/>
          </a:xfrm>
          <a:prstGeom prst="rect">
            <a:avLst/>
          </a:prstGeom>
          <a:noFill/>
        </p:spPr>
        <p:txBody>
          <a:bodyPr wrap="square" rtlCol="0">
            <a:spAutoFit/>
          </a:bodyPr>
          <a:lstStyle/>
          <a:p>
            <a:r>
              <a:rPr lang="en-US" sz="900">
                <a:hlinkClick r:id="rId2" tooltip="http://www.schcounselor.com/2010/08/being-school-counselor-loves-and.html"/>
              </a:rPr>
              <a:t>This Photo</a:t>
            </a:r>
            <a:r>
              <a:rPr lang="en-US" sz="900"/>
              <a:t> by Unknown Author is licensed under </a:t>
            </a:r>
            <a:r>
              <a:rPr lang="en-US" sz="900">
                <a:hlinkClick r:id="rId3" tooltip="https://creativecommons.org/licenses/by-nc-nd/3.0/"/>
              </a:rPr>
              <a:t>CC BY-NC-ND</a:t>
            </a:r>
            <a:endParaRPr lang="en-US" sz="900"/>
          </a:p>
        </p:txBody>
      </p:sp>
      <p:pic>
        <p:nvPicPr>
          <p:cNvPr id="9" name="Picture 8">
            <a:extLst>
              <a:ext uri="{FF2B5EF4-FFF2-40B4-BE49-F238E27FC236}">
                <a16:creationId xmlns:a16="http://schemas.microsoft.com/office/drawing/2014/main" id="{204D4F9E-14EE-1C6B-8974-04840B1EFD38}"/>
              </a:ext>
            </a:extLst>
          </p:cNvPr>
          <p:cNvPicPr>
            <a:picLocks noChangeAspect="1"/>
          </p:cNvPicPr>
          <p:nvPr/>
        </p:nvPicPr>
        <p:blipFill>
          <a:blip r:embed="rId4"/>
          <a:stretch>
            <a:fillRect/>
          </a:stretch>
        </p:blipFill>
        <p:spPr>
          <a:xfrm>
            <a:off x="677334" y="1771048"/>
            <a:ext cx="7130944" cy="4495867"/>
          </a:xfrm>
          <a:prstGeom prst="rect">
            <a:avLst/>
          </a:prstGeom>
        </p:spPr>
      </p:pic>
      <p:pic>
        <p:nvPicPr>
          <p:cNvPr id="10" name="Picture 9">
            <a:extLst>
              <a:ext uri="{FF2B5EF4-FFF2-40B4-BE49-F238E27FC236}">
                <a16:creationId xmlns:a16="http://schemas.microsoft.com/office/drawing/2014/main" id="{CE84818A-0C69-C3AD-151D-82A6DAE33E00}"/>
              </a:ext>
            </a:extLst>
          </p:cNvPr>
          <p:cNvPicPr>
            <a:picLocks noChangeAspect="1"/>
          </p:cNvPicPr>
          <p:nvPr/>
        </p:nvPicPr>
        <p:blipFill>
          <a:blip r:embed="rId5"/>
          <a:stretch>
            <a:fillRect/>
          </a:stretch>
        </p:blipFill>
        <p:spPr>
          <a:xfrm>
            <a:off x="7808278" y="1771047"/>
            <a:ext cx="3875311" cy="4495867"/>
          </a:xfrm>
          <a:prstGeom prst="rect">
            <a:avLst/>
          </a:prstGeom>
        </p:spPr>
      </p:pic>
    </p:spTree>
    <p:extLst>
      <p:ext uri="{BB962C8B-B14F-4D97-AF65-F5344CB8AC3E}">
        <p14:creationId xmlns:p14="http://schemas.microsoft.com/office/powerpoint/2010/main" val="3439770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CA10F-0F7F-4440-AB7A-E13F4FE4A0A5}"/>
              </a:ext>
            </a:extLst>
          </p:cNvPr>
          <p:cNvSpPr>
            <a:spLocks noGrp="1"/>
          </p:cNvSpPr>
          <p:nvPr>
            <p:ph type="title"/>
          </p:nvPr>
        </p:nvSpPr>
        <p:spPr>
          <a:xfrm>
            <a:off x="447368" y="144118"/>
            <a:ext cx="8826634" cy="637548"/>
          </a:xfrm>
        </p:spPr>
        <p:txBody>
          <a:bodyPr>
            <a:normAutofit fontScale="90000"/>
          </a:bodyPr>
          <a:lstStyle/>
          <a:p>
            <a:r>
              <a:rPr lang="en-US">
                <a:solidFill>
                  <a:schemeClr val="accent2">
                    <a:lumMod val="75000"/>
                  </a:schemeClr>
                </a:solidFill>
              </a:rPr>
              <a:t>Our role as a counselor</a:t>
            </a:r>
          </a:p>
        </p:txBody>
      </p:sp>
      <p:pic>
        <p:nvPicPr>
          <p:cNvPr id="5" name="Content Placeholder 4">
            <a:extLst>
              <a:ext uri="{FF2B5EF4-FFF2-40B4-BE49-F238E27FC236}">
                <a16:creationId xmlns:a16="http://schemas.microsoft.com/office/drawing/2014/main" id="{65671384-0071-426A-ADA3-B6F683851BFE}"/>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2482591" y="2160588"/>
            <a:ext cx="4986856" cy="3881437"/>
          </a:xfrm>
        </p:spPr>
      </p:pic>
      <p:sp>
        <p:nvSpPr>
          <p:cNvPr id="3" name="TextBox 2">
            <a:extLst>
              <a:ext uri="{FF2B5EF4-FFF2-40B4-BE49-F238E27FC236}">
                <a16:creationId xmlns:a16="http://schemas.microsoft.com/office/drawing/2014/main" id="{277DC16C-3737-4037-85EE-D3EF0F8A3859}"/>
              </a:ext>
            </a:extLst>
          </p:cNvPr>
          <p:cNvSpPr txBox="1"/>
          <p:nvPr/>
        </p:nvSpPr>
        <p:spPr>
          <a:xfrm>
            <a:off x="447368" y="832096"/>
            <a:ext cx="5461063" cy="5632311"/>
          </a:xfrm>
          <a:prstGeom prst="rect">
            <a:avLst/>
          </a:prstGeom>
          <a:noFill/>
        </p:spPr>
        <p:txBody>
          <a:bodyPr wrap="square" rtlCol="0">
            <a:spAutoFit/>
          </a:bodyPr>
          <a:lstStyle/>
          <a:p>
            <a:pPr marL="285750" indent="-285750">
              <a:buFont typeface="Arial" panose="020B0604020202020204" pitchFamily="34" charset="0"/>
              <a:buChar char="•"/>
            </a:pPr>
            <a:r>
              <a:rPr lang="en-US"/>
              <a:t>Support students in academics</a:t>
            </a:r>
          </a:p>
          <a:p>
            <a:endParaRPr lang="en-US"/>
          </a:p>
          <a:p>
            <a:pPr marL="285750" indent="-285750">
              <a:buFont typeface="Arial" panose="020B0604020202020204" pitchFamily="34" charset="0"/>
              <a:buChar char="•"/>
            </a:pPr>
            <a:r>
              <a:rPr lang="en-US"/>
              <a:t>Help students with emotional regulation and</a:t>
            </a:r>
          </a:p>
          <a:p>
            <a:r>
              <a:rPr lang="en-US"/>
              <a:t>    coping strategies and techniques</a:t>
            </a:r>
          </a:p>
          <a:p>
            <a:endParaRPr lang="en-US"/>
          </a:p>
          <a:p>
            <a:pPr marL="285750" indent="-285750">
              <a:buFont typeface="Arial" panose="020B0604020202020204" pitchFamily="34" charset="0"/>
              <a:buChar char="•"/>
            </a:pPr>
            <a:r>
              <a:rPr lang="en-US"/>
              <a:t>Build relationships and team with students, staff, and community</a:t>
            </a:r>
          </a:p>
          <a:p>
            <a:endParaRPr lang="en-US"/>
          </a:p>
          <a:p>
            <a:pPr marL="285750" indent="-285750">
              <a:buFont typeface="Arial" panose="020B0604020202020204" pitchFamily="34" charset="0"/>
              <a:buChar char="•"/>
            </a:pPr>
            <a:r>
              <a:rPr lang="en-US"/>
              <a:t>Help to navigate friendships and create healthy relationships </a:t>
            </a:r>
          </a:p>
          <a:p>
            <a:endParaRPr lang="en-US"/>
          </a:p>
          <a:p>
            <a:pPr marL="285750" indent="-285750">
              <a:buFont typeface="Arial" panose="020B0604020202020204" pitchFamily="34" charset="0"/>
              <a:buChar char="•"/>
            </a:pPr>
            <a:r>
              <a:rPr lang="en-US"/>
              <a:t>Help students with time management, organization, and study skills</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Provide classroom and group guidance lessons</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Support students with future planning and career exploration</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Advocate for students</a:t>
            </a:r>
          </a:p>
        </p:txBody>
      </p:sp>
    </p:spTree>
    <p:extLst>
      <p:ext uri="{BB962C8B-B14F-4D97-AF65-F5344CB8AC3E}">
        <p14:creationId xmlns:p14="http://schemas.microsoft.com/office/powerpoint/2010/main" val="40373853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8F7BA-94E0-4A59-BF6B-F45EC05507FF}"/>
              </a:ext>
            </a:extLst>
          </p:cNvPr>
          <p:cNvSpPr>
            <a:spLocks noGrp="1"/>
          </p:cNvSpPr>
          <p:nvPr>
            <p:ph type="title"/>
          </p:nvPr>
        </p:nvSpPr>
        <p:spPr>
          <a:xfrm>
            <a:off x="850755" y="0"/>
            <a:ext cx="5476303" cy="5501147"/>
          </a:xfrm>
        </p:spPr>
        <p:txBody>
          <a:bodyPr>
            <a:normAutofit fontScale="90000"/>
          </a:bodyPr>
          <a:lstStyle/>
          <a:p>
            <a:r>
              <a:rPr lang="en-US">
                <a:solidFill>
                  <a:schemeClr val="accent2">
                    <a:lumMod val="75000"/>
                  </a:schemeClr>
                </a:solidFill>
              </a:rPr>
              <a:t>Our agenda for the day:</a:t>
            </a:r>
            <a:br>
              <a:rPr lang="en-US">
                <a:solidFill>
                  <a:schemeClr val="accent2">
                    <a:lumMod val="75000"/>
                  </a:schemeClr>
                </a:solidFill>
              </a:rPr>
            </a:br>
            <a:br>
              <a:rPr lang="en-US">
                <a:solidFill>
                  <a:schemeClr val="accent2">
                    <a:lumMod val="75000"/>
                  </a:schemeClr>
                </a:solidFill>
              </a:rPr>
            </a:br>
            <a:r>
              <a:rPr lang="en-US" sz="3100">
                <a:solidFill>
                  <a:schemeClr val="accent2">
                    <a:lumMod val="75000"/>
                  </a:schemeClr>
                </a:solidFill>
              </a:rPr>
              <a:t>Typical expectations as a TMS student-Becoming a leader</a:t>
            </a:r>
            <a:br>
              <a:rPr lang="en-US" sz="3100">
                <a:solidFill>
                  <a:schemeClr val="accent2">
                    <a:lumMod val="75000"/>
                  </a:schemeClr>
                </a:solidFill>
              </a:rPr>
            </a:br>
            <a:br>
              <a:rPr lang="en-US" sz="3100">
                <a:solidFill>
                  <a:schemeClr val="accent2">
                    <a:lumMod val="75000"/>
                  </a:schemeClr>
                </a:solidFill>
              </a:rPr>
            </a:br>
            <a:r>
              <a:rPr lang="en-US" sz="3100">
                <a:solidFill>
                  <a:schemeClr val="accent2">
                    <a:lumMod val="75000"/>
                  </a:schemeClr>
                </a:solidFill>
              </a:rPr>
              <a:t>Typical day at Timberline </a:t>
            </a:r>
            <a:br>
              <a:rPr lang="en-US" sz="3100">
                <a:solidFill>
                  <a:schemeClr val="accent2">
                    <a:lumMod val="75000"/>
                  </a:schemeClr>
                </a:solidFill>
              </a:rPr>
            </a:br>
            <a:br>
              <a:rPr lang="en-US" sz="3100">
                <a:solidFill>
                  <a:schemeClr val="accent2">
                    <a:lumMod val="75000"/>
                  </a:schemeClr>
                </a:solidFill>
              </a:rPr>
            </a:br>
            <a:r>
              <a:rPr lang="en-US" sz="3100">
                <a:solidFill>
                  <a:schemeClr val="accent2">
                    <a:lumMod val="75000"/>
                  </a:schemeClr>
                </a:solidFill>
              </a:rPr>
              <a:t>Course offerings</a:t>
            </a:r>
            <a:br>
              <a:rPr lang="en-US" sz="3100">
                <a:solidFill>
                  <a:schemeClr val="accent2">
                    <a:lumMod val="75000"/>
                  </a:schemeClr>
                </a:solidFill>
              </a:rPr>
            </a:br>
            <a:br>
              <a:rPr lang="en-US" sz="3100">
                <a:solidFill>
                  <a:schemeClr val="accent2">
                    <a:lumMod val="75000"/>
                  </a:schemeClr>
                </a:solidFill>
              </a:rPr>
            </a:br>
            <a:r>
              <a:rPr lang="en-US" sz="3100">
                <a:solidFill>
                  <a:schemeClr val="accent2">
                    <a:lumMod val="75000"/>
                  </a:schemeClr>
                </a:solidFill>
              </a:rPr>
              <a:t>Registration Process</a:t>
            </a:r>
            <a:br>
              <a:rPr lang="en-US" sz="3100">
                <a:solidFill>
                  <a:schemeClr val="accent2">
                    <a:lumMod val="75000"/>
                  </a:schemeClr>
                </a:solidFill>
              </a:rPr>
            </a:br>
            <a:br>
              <a:rPr lang="en-US" sz="3100">
                <a:solidFill>
                  <a:schemeClr val="accent2">
                    <a:lumMod val="75000"/>
                  </a:schemeClr>
                </a:solidFill>
              </a:rPr>
            </a:br>
            <a:r>
              <a:rPr lang="en-US" sz="3100">
                <a:solidFill>
                  <a:schemeClr val="accent2">
                    <a:lumMod val="75000"/>
                  </a:schemeClr>
                </a:solidFill>
              </a:rPr>
              <a:t>Questions</a:t>
            </a:r>
            <a:br>
              <a:rPr lang="en-US" sz="3100">
                <a:solidFill>
                  <a:schemeClr val="accent2">
                    <a:lumMod val="75000"/>
                  </a:schemeClr>
                </a:solidFill>
              </a:rPr>
            </a:br>
            <a:br>
              <a:rPr lang="en-US"/>
            </a:br>
            <a:endParaRPr lang="en-US"/>
          </a:p>
        </p:txBody>
      </p:sp>
      <p:pic>
        <p:nvPicPr>
          <p:cNvPr id="4" name="Content Placeholder 3">
            <a:extLst>
              <a:ext uri="{FF2B5EF4-FFF2-40B4-BE49-F238E27FC236}">
                <a16:creationId xmlns:a16="http://schemas.microsoft.com/office/drawing/2014/main" id="{1A92E584-BC62-44EA-9CE2-412AEF75D4E5}"/>
              </a:ext>
            </a:extLst>
          </p:cNvPr>
          <p:cNvPicPr>
            <a:picLocks noGrp="1" noChangeAspect="1"/>
          </p:cNvPicPr>
          <p:nvPr>
            <p:ph idx="1"/>
          </p:nvPr>
        </p:nvPicPr>
        <p:blipFill>
          <a:blip r:embed="rId2"/>
          <a:stretch>
            <a:fillRect/>
          </a:stretch>
        </p:blipFill>
        <p:spPr>
          <a:xfrm rot="571964">
            <a:off x="6604833" y="867583"/>
            <a:ext cx="4294517" cy="3303965"/>
          </a:xfrm>
          <a:prstGeom prst="rect">
            <a:avLst/>
          </a:prstGeom>
        </p:spPr>
      </p:pic>
      <p:pic>
        <p:nvPicPr>
          <p:cNvPr id="5" name="Picture 4">
            <a:extLst>
              <a:ext uri="{FF2B5EF4-FFF2-40B4-BE49-F238E27FC236}">
                <a16:creationId xmlns:a16="http://schemas.microsoft.com/office/drawing/2014/main" id="{1FFFA6A0-C8A7-47BA-BAC9-47D2A43071C1}"/>
              </a:ext>
            </a:extLst>
          </p:cNvPr>
          <p:cNvPicPr>
            <a:picLocks noChangeAspect="1"/>
          </p:cNvPicPr>
          <p:nvPr/>
        </p:nvPicPr>
        <p:blipFill>
          <a:blip r:embed="rId3"/>
          <a:stretch>
            <a:fillRect/>
          </a:stretch>
        </p:blipFill>
        <p:spPr>
          <a:xfrm>
            <a:off x="0" y="5501148"/>
            <a:ext cx="12192000" cy="1356850"/>
          </a:xfrm>
          <a:prstGeom prst="rect">
            <a:avLst/>
          </a:prstGeom>
        </p:spPr>
      </p:pic>
    </p:spTree>
    <p:extLst>
      <p:ext uri="{BB962C8B-B14F-4D97-AF65-F5344CB8AC3E}">
        <p14:creationId xmlns:p14="http://schemas.microsoft.com/office/powerpoint/2010/main" val="4126397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77D0-72DB-4531-99BF-F91D3EBC9B4C}"/>
              </a:ext>
            </a:extLst>
          </p:cNvPr>
          <p:cNvSpPr>
            <a:spLocks noGrp="1"/>
          </p:cNvSpPr>
          <p:nvPr>
            <p:ph type="title"/>
          </p:nvPr>
        </p:nvSpPr>
        <p:spPr>
          <a:xfrm>
            <a:off x="677334" y="272144"/>
            <a:ext cx="8596668" cy="827314"/>
          </a:xfrm>
        </p:spPr>
        <p:txBody>
          <a:bodyPr>
            <a:normAutofit/>
          </a:bodyPr>
          <a:lstStyle/>
          <a:p>
            <a:r>
              <a:rPr lang="en-US"/>
              <a:t>Who Knows the “P.A.C.K. way?</a:t>
            </a:r>
          </a:p>
        </p:txBody>
      </p:sp>
      <p:sp>
        <p:nvSpPr>
          <p:cNvPr id="3" name="Content Placeholder 2">
            <a:extLst>
              <a:ext uri="{FF2B5EF4-FFF2-40B4-BE49-F238E27FC236}">
                <a16:creationId xmlns:a16="http://schemas.microsoft.com/office/drawing/2014/main" id="{308B2C3B-86BE-4159-B8CE-6C6B08AFAE15}"/>
              </a:ext>
            </a:extLst>
          </p:cNvPr>
          <p:cNvSpPr>
            <a:spLocks noGrp="1"/>
          </p:cNvSpPr>
          <p:nvPr>
            <p:ph idx="1"/>
          </p:nvPr>
        </p:nvSpPr>
        <p:spPr>
          <a:xfrm>
            <a:off x="671435" y="991092"/>
            <a:ext cx="6833809" cy="5768937"/>
          </a:xfrm>
        </p:spPr>
        <p:txBody>
          <a:bodyPr>
            <a:normAutofit lnSpcReduction="10000"/>
          </a:bodyPr>
          <a:lstStyle/>
          <a:p>
            <a:r>
              <a:rPr lang="en-US" sz="3200"/>
              <a:t>Who can tell me what the letter P stands for?</a:t>
            </a:r>
          </a:p>
          <a:p>
            <a:endParaRPr lang="en-US" sz="3200"/>
          </a:p>
          <a:p>
            <a:r>
              <a:rPr lang="en-US" sz="3800"/>
              <a:t>P</a:t>
            </a:r>
            <a:r>
              <a:rPr lang="en-US" sz="3200"/>
              <a:t>	Practice Resilience</a:t>
            </a:r>
            <a:br>
              <a:rPr lang="en-US" sz="3200"/>
            </a:br>
            <a:endParaRPr lang="en-US" sz="3200"/>
          </a:p>
          <a:p>
            <a:r>
              <a:rPr lang="en-US" sz="3800"/>
              <a:t>A</a:t>
            </a:r>
            <a:r>
              <a:rPr lang="en-US" sz="3200"/>
              <a:t>	Act with Integrity</a:t>
            </a:r>
            <a:br>
              <a:rPr lang="en-US" sz="3200"/>
            </a:br>
            <a:endParaRPr lang="en-US" sz="3200"/>
          </a:p>
          <a:p>
            <a:r>
              <a:rPr lang="en-US" sz="3800"/>
              <a:t>C</a:t>
            </a:r>
            <a:r>
              <a:rPr lang="en-US" sz="3200"/>
              <a:t>	Care for others</a:t>
            </a:r>
          </a:p>
          <a:p>
            <a:endParaRPr lang="en-US" sz="3200"/>
          </a:p>
          <a:p>
            <a:r>
              <a:rPr lang="en-US" sz="3800"/>
              <a:t>K</a:t>
            </a:r>
            <a:r>
              <a:rPr lang="en-US" sz="3200"/>
              <a:t>	Keep Safety first</a:t>
            </a:r>
          </a:p>
        </p:txBody>
      </p:sp>
    </p:spTree>
    <p:extLst>
      <p:ext uri="{BB962C8B-B14F-4D97-AF65-F5344CB8AC3E}">
        <p14:creationId xmlns:p14="http://schemas.microsoft.com/office/powerpoint/2010/main" val="2522338034"/>
      </p:ext>
    </p:extLst>
  </p:cSld>
  <p:clrMapOvr>
    <a:masterClrMapping/>
  </p:clrMapOvr>
  <mc:AlternateContent xmlns:mc="http://schemas.openxmlformats.org/markup-compatibility/2006" xmlns:p14="http://schemas.microsoft.com/office/powerpoint/2010/main">
    <mc:Choice Requires="p14">
      <p:transition spd="slow" p14:dur="3400">
        <p14:reveal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899018-EF8C-4687-989E-C3A7EF684B7A}"/>
              </a:ext>
            </a:extLst>
          </p:cNvPr>
          <p:cNvPicPr>
            <a:picLocks noChangeAspect="1"/>
          </p:cNvPicPr>
          <p:nvPr/>
        </p:nvPicPr>
        <p:blipFill>
          <a:blip r:embed="rId2"/>
          <a:stretch>
            <a:fillRect/>
          </a:stretch>
        </p:blipFill>
        <p:spPr>
          <a:xfrm>
            <a:off x="1283108" y="0"/>
            <a:ext cx="7687637" cy="6858000"/>
          </a:xfrm>
          <a:prstGeom prst="rect">
            <a:avLst/>
          </a:prstGeom>
        </p:spPr>
      </p:pic>
    </p:spTree>
    <p:extLst>
      <p:ext uri="{BB962C8B-B14F-4D97-AF65-F5344CB8AC3E}">
        <p14:creationId xmlns:p14="http://schemas.microsoft.com/office/powerpoint/2010/main" val="1819185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B91A3-1770-4A86-8F62-C3D0292B60CD}"/>
              </a:ext>
            </a:extLst>
          </p:cNvPr>
          <p:cNvSpPr>
            <a:spLocks noGrp="1"/>
          </p:cNvSpPr>
          <p:nvPr>
            <p:ph type="title"/>
          </p:nvPr>
        </p:nvSpPr>
        <p:spPr>
          <a:xfrm>
            <a:off x="679938" y="97536"/>
            <a:ext cx="8751719" cy="938785"/>
          </a:xfrm>
        </p:spPr>
        <p:txBody>
          <a:bodyPr>
            <a:normAutofit/>
          </a:bodyPr>
          <a:lstStyle/>
          <a:p>
            <a:r>
              <a:rPr lang="en-US" sz="4000">
                <a:solidFill>
                  <a:schemeClr val="accent2">
                    <a:lumMod val="75000"/>
                  </a:schemeClr>
                </a:solidFill>
              </a:rPr>
              <a:t>What it will look like as a 7</a:t>
            </a:r>
            <a:r>
              <a:rPr lang="en-US" sz="4000" baseline="30000">
                <a:solidFill>
                  <a:schemeClr val="accent2">
                    <a:lumMod val="75000"/>
                  </a:schemeClr>
                </a:solidFill>
              </a:rPr>
              <a:t>th</a:t>
            </a:r>
            <a:r>
              <a:rPr lang="en-US" sz="4000">
                <a:solidFill>
                  <a:schemeClr val="accent2">
                    <a:lumMod val="75000"/>
                  </a:schemeClr>
                </a:solidFill>
              </a:rPr>
              <a:t> grader</a:t>
            </a:r>
          </a:p>
        </p:txBody>
      </p:sp>
      <p:sp>
        <p:nvSpPr>
          <p:cNvPr id="3" name="Content Placeholder 2">
            <a:extLst>
              <a:ext uri="{FF2B5EF4-FFF2-40B4-BE49-F238E27FC236}">
                <a16:creationId xmlns:a16="http://schemas.microsoft.com/office/drawing/2014/main" id="{543FD731-49E3-471C-9091-1E9E13083E73}"/>
              </a:ext>
            </a:extLst>
          </p:cNvPr>
          <p:cNvSpPr>
            <a:spLocks noGrp="1"/>
          </p:cNvSpPr>
          <p:nvPr>
            <p:ph idx="1"/>
          </p:nvPr>
        </p:nvSpPr>
        <p:spPr>
          <a:xfrm>
            <a:off x="519677" y="1121665"/>
            <a:ext cx="8751719" cy="5145024"/>
          </a:xfrm>
        </p:spPr>
        <p:txBody>
          <a:bodyPr>
            <a:normAutofit fontScale="85000" lnSpcReduction="10000"/>
          </a:bodyPr>
          <a:lstStyle/>
          <a:p>
            <a:r>
              <a:rPr lang="en-US" sz="2800"/>
              <a:t>6 Classes Daily:</a:t>
            </a:r>
          </a:p>
          <a:p>
            <a:r>
              <a:rPr lang="en-US" sz="2800"/>
              <a:t>Fitness for (1) Semester and Health for (1) Semester</a:t>
            </a:r>
          </a:p>
          <a:p>
            <a:r>
              <a:rPr lang="en-US" sz="2800"/>
              <a:t>Language Arts</a:t>
            </a:r>
          </a:p>
          <a:p>
            <a:r>
              <a:rPr lang="en-US" sz="2800">
                <a:solidFill>
                  <a:schemeClr val="tx1"/>
                </a:solidFill>
              </a:rPr>
              <a:t>U.S. History</a:t>
            </a:r>
          </a:p>
          <a:p>
            <a:r>
              <a:rPr lang="en-US" sz="2800"/>
              <a:t>Math</a:t>
            </a:r>
          </a:p>
          <a:p>
            <a:r>
              <a:rPr lang="en-US" sz="2800"/>
              <a:t>Science</a:t>
            </a:r>
          </a:p>
          <a:p>
            <a:r>
              <a:rPr lang="en-US" sz="2800"/>
              <a:t>Room for</a:t>
            </a:r>
            <a:r>
              <a:rPr lang="en-US" sz="2800">
                <a:solidFill>
                  <a:schemeClr val="accent1"/>
                </a:solidFill>
              </a:rPr>
              <a:t> </a:t>
            </a:r>
            <a:r>
              <a:rPr lang="en-US" sz="2800">
                <a:solidFill>
                  <a:schemeClr val="accent2">
                    <a:lumMod val="75000"/>
                  </a:schemeClr>
                </a:solidFill>
              </a:rPr>
              <a:t>2</a:t>
            </a:r>
            <a:r>
              <a:rPr lang="en-US" sz="2800">
                <a:solidFill>
                  <a:schemeClr val="accent1"/>
                </a:solidFill>
              </a:rPr>
              <a:t> </a:t>
            </a:r>
            <a:r>
              <a:rPr lang="en-US" sz="2800"/>
              <a:t>semester length Elective Classes</a:t>
            </a:r>
          </a:p>
          <a:p>
            <a:r>
              <a:rPr lang="en-US" sz="2800"/>
              <a:t>Band, Orchestra, or Choir would be your yearlong elective</a:t>
            </a:r>
          </a:p>
          <a:p>
            <a:r>
              <a:rPr lang="en-US" sz="2800"/>
              <a:t>3 Flex periods a week (30 minutes each)</a:t>
            </a:r>
          </a:p>
          <a:p>
            <a:r>
              <a:rPr lang="en-US" sz="2800"/>
              <a:t>2 SEL periods a week (Pack Time)</a:t>
            </a:r>
          </a:p>
          <a:p>
            <a:pPr marL="0" indent="0">
              <a:buNone/>
            </a:pPr>
            <a:r>
              <a:rPr lang="en-US" sz="2800">
                <a:solidFill>
                  <a:schemeClr val="tx1"/>
                </a:solidFill>
              </a:rPr>
              <a:t> </a:t>
            </a:r>
          </a:p>
          <a:p>
            <a:endParaRPr lang="en-US"/>
          </a:p>
        </p:txBody>
      </p:sp>
    </p:spTree>
    <p:extLst>
      <p:ext uri="{BB962C8B-B14F-4D97-AF65-F5344CB8AC3E}">
        <p14:creationId xmlns:p14="http://schemas.microsoft.com/office/powerpoint/2010/main" val="4026399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C6BB27-5368-4813-9AAF-4344A0A84A8D}"/>
              </a:ext>
            </a:extLst>
          </p:cNvPr>
          <p:cNvSpPr txBox="1"/>
          <p:nvPr/>
        </p:nvSpPr>
        <p:spPr>
          <a:xfrm>
            <a:off x="2016369" y="-56171"/>
            <a:ext cx="9237785" cy="1200329"/>
          </a:xfrm>
          <a:prstGeom prst="rect">
            <a:avLst/>
          </a:prstGeom>
          <a:noFill/>
        </p:spPr>
        <p:txBody>
          <a:bodyPr wrap="square" rtlCol="0">
            <a:spAutoFit/>
          </a:bodyPr>
          <a:lstStyle/>
          <a:p>
            <a:r>
              <a:rPr lang="en-US" sz="3600">
                <a:solidFill>
                  <a:schemeClr val="accent2">
                    <a:lumMod val="75000"/>
                  </a:schemeClr>
                </a:solidFill>
              </a:rPr>
              <a:t>7</a:t>
            </a:r>
            <a:r>
              <a:rPr lang="en-US" sz="3600" baseline="30000">
                <a:solidFill>
                  <a:schemeClr val="accent2">
                    <a:lumMod val="75000"/>
                  </a:schemeClr>
                </a:solidFill>
              </a:rPr>
              <a:t>th</a:t>
            </a:r>
            <a:r>
              <a:rPr lang="en-US" sz="3600">
                <a:solidFill>
                  <a:schemeClr val="accent2">
                    <a:lumMod val="75000"/>
                  </a:schemeClr>
                </a:solidFill>
              </a:rPr>
              <a:t> Grade Sample Schedule </a:t>
            </a:r>
          </a:p>
          <a:p>
            <a:r>
              <a:rPr lang="en-US" sz="3600">
                <a:solidFill>
                  <a:schemeClr val="accent2">
                    <a:lumMod val="75000"/>
                  </a:schemeClr>
                </a:solidFill>
              </a:rPr>
              <a:t>        Without Music</a:t>
            </a:r>
          </a:p>
        </p:txBody>
      </p:sp>
      <p:pic>
        <p:nvPicPr>
          <p:cNvPr id="5" name="Picture 4">
            <a:extLst>
              <a:ext uri="{FF2B5EF4-FFF2-40B4-BE49-F238E27FC236}">
                <a16:creationId xmlns:a16="http://schemas.microsoft.com/office/drawing/2014/main" id="{D091B3E2-D8EE-756F-41F8-B4F8065CE1CC}"/>
              </a:ext>
            </a:extLst>
          </p:cNvPr>
          <p:cNvPicPr>
            <a:picLocks noChangeAspect="1"/>
          </p:cNvPicPr>
          <p:nvPr/>
        </p:nvPicPr>
        <p:blipFill>
          <a:blip r:embed="rId2"/>
          <a:stretch>
            <a:fillRect/>
          </a:stretch>
        </p:blipFill>
        <p:spPr>
          <a:xfrm>
            <a:off x="560831" y="1524000"/>
            <a:ext cx="8680705" cy="4828032"/>
          </a:xfrm>
          <a:prstGeom prst="rect">
            <a:avLst/>
          </a:prstGeom>
        </p:spPr>
      </p:pic>
    </p:spTree>
    <p:extLst>
      <p:ext uri="{BB962C8B-B14F-4D97-AF65-F5344CB8AC3E}">
        <p14:creationId xmlns:p14="http://schemas.microsoft.com/office/powerpoint/2010/main" val="3321274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C86537-2E77-46A9-8444-3E8524B5AA3A}"/>
              </a:ext>
            </a:extLst>
          </p:cNvPr>
          <p:cNvSpPr txBox="1"/>
          <p:nvPr/>
        </p:nvSpPr>
        <p:spPr>
          <a:xfrm>
            <a:off x="2443315" y="308518"/>
            <a:ext cx="6466313" cy="1200329"/>
          </a:xfrm>
          <a:prstGeom prst="rect">
            <a:avLst/>
          </a:prstGeom>
          <a:noFill/>
        </p:spPr>
        <p:txBody>
          <a:bodyPr wrap="square" rtlCol="0">
            <a:spAutoFit/>
          </a:bodyPr>
          <a:lstStyle/>
          <a:p>
            <a:r>
              <a:rPr lang="en-US" sz="3600">
                <a:solidFill>
                  <a:schemeClr val="accent2">
                    <a:lumMod val="75000"/>
                  </a:schemeClr>
                </a:solidFill>
              </a:rPr>
              <a:t>7</a:t>
            </a:r>
            <a:r>
              <a:rPr lang="en-US" sz="3600" baseline="30000">
                <a:solidFill>
                  <a:schemeClr val="accent2">
                    <a:lumMod val="75000"/>
                  </a:schemeClr>
                </a:solidFill>
              </a:rPr>
              <a:t>th</a:t>
            </a:r>
            <a:r>
              <a:rPr lang="en-US" sz="3600">
                <a:solidFill>
                  <a:schemeClr val="accent2">
                    <a:lumMod val="75000"/>
                  </a:schemeClr>
                </a:solidFill>
              </a:rPr>
              <a:t> Grade Sample Schedule </a:t>
            </a:r>
          </a:p>
          <a:p>
            <a:r>
              <a:rPr lang="en-US" sz="3600">
                <a:solidFill>
                  <a:schemeClr val="accent2">
                    <a:lumMod val="75000"/>
                  </a:schemeClr>
                </a:solidFill>
              </a:rPr>
              <a:t>          With Music</a:t>
            </a:r>
          </a:p>
        </p:txBody>
      </p:sp>
      <p:pic>
        <p:nvPicPr>
          <p:cNvPr id="4" name="Picture 3">
            <a:extLst>
              <a:ext uri="{FF2B5EF4-FFF2-40B4-BE49-F238E27FC236}">
                <a16:creationId xmlns:a16="http://schemas.microsoft.com/office/drawing/2014/main" id="{368A520C-D1BD-3753-60F2-5418BAD9C7AF}"/>
              </a:ext>
            </a:extLst>
          </p:cNvPr>
          <p:cNvPicPr>
            <a:picLocks noChangeAspect="1"/>
          </p:cNvPicPr>
          <p:nvPr/>
        </p:nvPicPr>
        <p:blipFill>
          <a:blip r:embed="rId2"/>
          <a:stretch>
            <a:fillRect/>
          </a:stretch>
        </p:blipFill>
        <p:spPr>
          <a:xfrm>
            <a:off x="609600" y="1633728"/>
            <a:ext cx="8558784" cy="4720682"/>
          </a:xfrm>
          <a:prstGeom prst="rect">
            <a:avLst/>
          </a:prstGeom>
        </p:spPr>
      </p:pic>
    </p:spTree>
    <p:extLst>
      <p:ext uri="{BB962C8B-B14F-4D97-AF65-F5344CB8AC3E}">
        <p14:creationId xmlns:p14="http://schemas.microsoft.com/office/powerpoint/2010/main" val="2692454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0121" y="108857"/>
            <a:ext cx="9659816" cy="1197429"/>
          </a:xfrm>
        </p:spPr>
        <p:txBody>
          <a:bodyPr>
            <a:normAutofit/>
          </a:bodyPr>
          <a:lstStyle/>
          <a:p>
            <a:r>
              <a:rPr lang="en-US" sz="1400">
                <a:solidFill>
                  <a:schemeClr val="tx2"/>
                </a:solidFill>
              </a:rPr>
              <a:t>NOTE:  Math Placement Test</a:t>
            </a:r>
            <a:r>
              <a:rPr lang="en-US" sz="1400">
                <a:solidFill>
                  <a:schemeClr val="accent2"/>
                </a:solidFill>
              </a:rPr>
              <a:t>- In Spring </a:t>
            </a:r>
            <a:br>
              <a:rPr lang="en-US" sz="1200" i="1"/>
            </a:br>
            <a:r>
              <a:rPr lang="en-US" sz="1200" i="1"/>
              <a:t>*Meet or exceed the cut score on the Placement Test </a:t>
            </a:r>
            <a:br>
              <a:rPr lang="en-US" sz="1200" i="1"/>
            </a:br>
            <a:r>
              <a:rPr lang="en-US" sz="1200" i="1"/>
              <a:t>*High achievement in previous math classes </a:t>
            </a:r>
            <a:br>
              <a:rPr lang="en-US" sz="1200" i="1"/>
            </a:br>
            <a:r>
              <a:rPr lang="en-US" sz="1200" i="1"/>
              <a:t>*District will determine the Algebra Eligibility Requirement for next year</a:t>
            </a:r>
            <a:endParaRPr lang="en-US" sz="1400">
              <a:solidFill>
                <a:schemeClr val="accent2"/>
              </a:solidFill>
            </a:endParaRPr>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24" y="1172928"/>
            <a:ext cx="10192511" cy="546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8494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7B57-9816-544D-3B28-E23A4FE7078D}"/>
              </a:ext>
            </a:extLst>
          </p:cNvPr>
          <p:cNvSpPr>
            <a:spLocks noGrp="1"/>
          </p:cNvSpPr>
          <p:nvPr>
            <p:ph type="title"/>
          </p:nvPr>
        </p:nvSpPr>
        <p:spPr>
          <a:xfrm>
            <a:off x="5291328" y="97536"/>
            <a:ext cx="3982674" cy="1832864"/>
          </a:xfrm>
        </p:spPr>
        <p:txBody>
          <a:bodyPr>
            <a:normAutofit/>
          </a:bodyPr>
          <a:lstStyle/>
          <a:p>
            <a:r>
              <a:rPr lang="en-US" sz="3300"/>
              <a:t>What is the course catalogue?</a:t>
            </a:r>
          </a:p>
        </p:txBody>
      </p:sp>
      <p:sp>
        <p:nvSpPr>
          <p:cNvPr id="3" name="Content Placeholder 2">
            <a:extLst>
              <a:ext uri="{FF2B5EF4-FFF2-40B4-BE49-F238E27FC236}">
                <a16:creationId xmlns:a16="http://schemas.microsoft.com/office/drawing/2014/main" id="{F45396E1-FC19-ABC5-3C1C-5CA9F1AF06CF}"/>
              </a:ext>
            </a:extLst>
          </p:cNvPr>
          <p:cNvSpPr>
            <a:spLocks noGrp="1"/>
          </p:cNvSpPr>
          <p:nvPr>
            <p:ph idx="1"/>
          </p:nvPr>
        </p:nvSpPr>
        <p:spPr>
          <a:xfrm>
            <a:off x="4779264" y="1930401"/>
            <a:ext cx="4742687" cy="4927600"/>
          </a:xfrm>
        </p:spPr>
        <p:txBody>
          <a:bodyPr>
            <a:normAutofit/>
          </a:bodyPr>
          <a:lstStyle/>
          <a:p>
            <a:r>
              <a:rPr lang="en-US" sz="2400"/>
              <a:t>Resource that explains every class that TMS has to offer</a:t>
            </a:r>
          </a:p>
          <a:p>
            <a:endParaRPr lang="en-US"/>
          </a:p>
          <a:p>
            <a:r>
              <a:rPr lang="en-US" sz="2000"/>
              <a:t>It gives information like:</a:t>
            </a:r>
          </a:p>
          <a:p>
            <a:r>
              <a:rPr lang="en-US" sz="2000"/>
              <a:t>Class description</a:t>
            </a:r>
          </a:p>
          <a:p>
            <a:r>
              <a:rPr lang="en-US" sz="2000"/>
              <a:t>Workload/homework </a:t>
            </a:r>
          </a:p>
          <a:p>
            <a:r>
              <a:rPr lang="en-US" sz="2000"/>
              <a:t>Class fees</a:t>
            </a:r>
          </a:p>
          <a:p>
            <a:r>
              <a:rPr lang="en-US" sz="2000"/>
              <a:t>Credit (.5 or 1.0)</a:t>
            </a:r>
          </a:p>
          <a:p>
            <a:r>
              <a:rPr lang="en-US" sz="2000"/>
              <a:t>Any other questions you may have about a specific class</a:t>
            </a:r>
          </a:p>
        </p:txBody>
      </p:sp>
      <p:pic>
        <p:nvPicPr>
          <p:cNvPr id="5" name="Picture 4" descr="A person holding a question mark&#10;&#10;Description automatically generated">
            <a:extLst>
              <a:ext uri="{FF2B5EF4-FFF2-40B4-BE49-F238E27FC236}">
                <a16:creationId xmlns:a16="http://schemas.microsoft.com/office/drawing/2014/main" id="{B5863B04-97DB-3F3A-69C8-561129D794B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7259" r="40035" b="2"/>
          <a:stretch/>
        </p:blipFill>
        <p:spPr>
          <a:xfrm>
            <a:off x="20" y="-1"/>
            <a:ext cx="4913356"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2760569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59AA-E5CB-48CD-AF8A-CB3C7C0CD6D5}"/>
              </a:ext>
            </a:extLst>
          </p:cNvPr>
          <p:cNvSpPr>
            <a:spLocks noGrp="1"/>
          </p:cNvSpPr>
          <p:nvPr>
            <p:ph type="title"/>
          </p:nvPr>
        </p:nvSpPr>
        <p:spPr>
          <a:xfrm>
            <a:off x="304801" y="257908"/>
            <a:ext cx="8710245" cy="2919046"/>
          </a:xfrm>
        </p:spPr>
        <p:txBody>
          <a:bodyPr>
            <a:normAutofit fontScale="90000"/>
          </a:bodyPr>
          <a:lstStyle/>
          <a:p>
            <a:r>
              <a:rPr lang="en-US" sz="3200" dirty="0"/>
              <a:t>          2025-2026 Timberline Course Catalogue</a:t>
            </a:r>
            <a:br>
              <a:rPr lang="en-US" sz="3200" dirty="0"/>
            </a:br>
            <a:br>
              <a:rPr lang="en-US" sz="3200" dirty="0"/>
            </a:br>
            <a:r>
              <a:rPr lang="en-US" sz="3200" dirty="0"/>
              <a:t>           Where can I find the course catalogue?</a:t>
            </a:r>
            <a:br>
              <a:rPr lang="en-US" sz="3200" dirty="0"/>
            </a:br>
            <a:r>
              <a:rPr lang="en-US" sz="3200" dirty="0"/>
              <a:t>    </a:t>
            </a:r>
            <a:br>
              <a:rPr lang="en-US" sz="3200" dirty="0"/>
            </a:br>
            <a:r>
              <a:rPr lang="en-US" sz="3200" dirty="0"/>
              <a:t>            Go to </a:t>
            </a:r>
            <a:r>
              <a:rPr lang="en-US" sz="3200" dirty="0">
                <a:hlinkClick r:id="rId2"/>
              </a:rPr>
              <a:t>TMS 7</a:t>
            </a:r>
            <a:r>
              <a:rPr lang="en-US" sz="3200" baseline="30000" dirty="0">
                <a:hlinkClick r:id="rId2"/>
              </a:rPr>
              <a:t>th</a:t>
            </a:r>
            <a:r>
              <a:rPr lang="en-US" sz="3200" dirty="0">
                <a:hlinkClick r:id="rId2"/>
              </a:rPr>
              <a:t> grade registration website</a:t>
            </a:r>
            <a:endParaRPr lang="en-US" sz="3200" dirty="0"/>
          </a:p>
        </p:txBody>
      </p:sp>
      <p:pic>
        <p:nvPicPr>
          <p:cNvPr id="4" name="Content Placeholder 3">
            <a:extLst>
              <a:ext uri="{FF2B5EF4-FFF2-40B4-BE49-F238E27FC236}">
                <a16:creationId xmlns:a16="http://schemas.microsoft.com/office/drawing/2014/main" id="{DA8591A4-1330-4863-A907-AA761F2DB339}"/>
              </a:ext>
            </a:extLst>
          </p:cNvPr>
          <p:cNvPicPr>
            <a:picLocks noGrp="1" noChangeAspect="1"/>
          </p:cNvPicPr>
          <p:nvPr>
            <p:ph idx="1"/>
          </p:nvPr>
        </p:nvPicPr>
        <p:blipFill>
          <a:blip r:embed="rId3"/>
          <a:stretch>
            <a:fillRect/>
          </a:stretch>
        </p:blipFill>
        <p:spPr>
          <a:xfrm>
            <a:off x="2203938" y="3176954"/>
            <a:ext cx="7244862" cy="949569"/>
          </a:xfrm>
          <a:prstGeom prst="rect">
            <a:avLst/>
          </a:prstGeom>
        </p:spPr>
      </p:pic>
      <p:pic>
        <p:nvPicPr>
          <p:cNvPr id="5" name="Picture 4">
            <a:extLst>
              <a:ext uri="{FF2B5EF4-FFF2-40B4-BE49-F238E27FC236}">
                <a16:creationId xmlns:a16="http://schemas.microsoft.com/office/drawing/2014/main" id="{205095A3-FCDF-40CF-8E4A-47FE224E084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33984" y="2813539"/>
            <a:ext cx="9973056" cy="3786553"/>
          </a:xfrm>
          <a:prstGeom prst="rect">
            <a:avLst/>
          </a:prstGeom>
        </p:spPr>
      </p:pic>
    </p:spTree>
    <p:extLst>
      <p:ext uri="{BB962C8B-B14F-4D97-AF65-F5344CB8AC3E}">
        <p14:creationId xmlns:p14="http://schemas.microsoft.com/office/powerpoint/2010/main" val="3100388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C3523-7133-4F60-8FDF-CC36FA13B02B}"/>
              </a:ext>
            </a:extLst>
          </p:cNvPr>
          <p:cNvSpPr>
            <a:spLocks noGrp="1"/>
          </p:cNvSpPr>
          <p:nvPr>
            <p:ph type="title"/>
          </p:nvPr>
        </p:nvSpPr>
        <p:spPr/>
        <p:txBody>
          <a:bodyPr>
            <a:normAutofit/>
          </a:bodyPr>
          <a:lstStyle/>
          <a:p>
            <a:r>
              <a:rPr lang="en-US" sz="4000">
                <a:solidFill>
                  <a:schemeClr val="accent2">
                    <a:lumMod val="75000"/>
                  </a:schemeClr>
                </a:solidFill>
              </a:rPr>
              <a:t>7</a:t>
            </a:r>
            <a:r>
              <a:rPr lang="en-US" sz="4000" baseline="30000">
                <a:solidFill>
                  <a:schemeClr val="accent2">
                    <a:lumMod val="75000"/>
                  </a:schemeClr>
                </a:solidFill>
              </a:rPr>
              <a:t>th</a:t>
            </a:r>
            <a:r>
              <a:rPr lang="en-US" sz="4000">
                <a:solidFill>
                  <a:schemeClr val="accent2">
                    <a:lumMod val="75000"/>
                  </a:schemeClr>
                </a:solidFill>
              </a:rPr>
              <a:t> Grade Required Courses</a:t>
            </a:r>
          </a:p>
        </p:txBody>
      </p:sp>
      <p:sp>
        <p:nvSpPr>
          <p:cNvPr id="3" name="Content Placeholder 2">
            <a:extLst>
              <a:ext uri="{FF2B5EF4-FFF2-40B4-BE49-F238E27FC236}">
                <a16:creationId xmlns:a16="http://schemas.microsoft.com/office/drawing/2014/main" id="{99FCDECF-722D-4DCC-ABC1-C03C7A9DC82A}"/>
              </a:ext>
            </a:extLst>
          </p:cNvPr>
          <p:cNvSpPr>
            <a:spLocks noGrp="1"/>
          </p:cNvSpPr>
          <p:nvPr>
            <p:ph idx="1"/>
          </p:nvPr>
        </p:nvSpPr>
        <p:spPr>
          <a:xfrm>
            <a:off x="423512" y="1870883"/>
            <a:ext cx="8850490" cy="4953429"/>
          </a:xfrm>
        </p:spPr>
        <p:txBody>
          <a:bodyPr>
            <a:normAutofit/>
          </a:bodyPr>
          <a:lstStyle/>
          <a:p>
            <a:r>
              <a:rPr lang="en-US" sz="2800"/>
              <a:t>Language Arts = English 7 (full year)</a:t>
            </a:r>
          </a:p>
          <a:p>
            <a:r>
              <a:rPr lang="en-US" sz="2800"/>
              <a:t>Social Studies = US History 1 (full year)</a:t>
            </a:r>
          </a:p>
          <a:p>
            <a:r>
              <a:rPr lang="en-US" sz="2800"/>
              <a:t>Math 	(full year)</a:t>
            </a:r>
          </a:p>
          <a:p>
            <a:r>
              <a:rPr lang="en-US" sz="2800"/>
              <a:t>Science (full year)</a:t>
            </a:r>
          </a:p>
          <a:p>
            <a:r>
              <a:rPr lang="en-US" sz="2800"/>
              <a:t>Health (1 semester)</a:t>
            </a:r>
          </a:p>
          <a:p>
            <a:r>
              <a:rPr lang="en-US" sz="2800"/>
              <a:t>Fitness 7/8 (1 semester)</a:t>
            </a:r>
          </a:p>
          <a:p>
            <a:pPr marL="0" indent="0">
              <a:buNone/>
            </a:pPr>
            <a:endParaRPr lang="en-US" sz="2800"/>
          </a:p>
        </p:txBody>
      </p:sp>
      <p:pic>
        <p:nvPicPr>
          <p:cNvPr id="5" name="Picture 4">
            <a:extLst>
              <a:ext uri="{FF2B5EF4-FFF2-40B4-BE49-F238E27FC236}">
                <a16:creationId xmlns:a16="http://schemas.microsoft.com/office/drawing/2014/main" id="{7F023EBA-5AA4-4229-AEE3-831F8CF6AC7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515517">
            <a:off x="7242865" y="741411"/>
            <a:ext cx="3992158" cy="5437432"/>
          </a:xfrm>
          <a:prstGeom prst="rect">
            <a:avLst/>
          </a:prstGeom>
        </p:spPr>
      </p:pic>
    </p:spTree>
    <p:extLst>
      <p:ext uri="{BB962C8B-B14F-4D97-AF65-F5344CB8AC3E}">
        <p14:creationId xmlns:p14="http://schemas.microsoft.com/office/powerpoint/2010/main" val="1762605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DE21-F48F-4551-9CE0-D3F86416B835}"/>
              </a:ext>
            </a:extLst>
          </p:cNvPr>
          <p:cNvSpPr>
            <a:spLocks noGrp="1"/>
          </p:cNvSpPr>
          <p:nvPr>
            <p:ph type="title"/>
          </p:nvPr>
        </p:nvSpPr>
        <p:spPr>
          <a:xfrm>
            <a:off x="675744" y="106326"/>
            <a:ext cx="8895958" cy="480815"/>
          </a:xfrm>
        </p:spPr>
        <p:txBody>
          <a:bodyPr>
            <a:noAutofit/>
          </a:bodyPr>
          <a:lstStyle/>
          <a:p>
            <a:r>
              <a:rPr lang="en-US" sz="3200">
                <a:solidFill>
                  <a:schemeClr val="accent2">
                    <a:lumMod val="75000"/>
                  </a:schemeClr>
                </a:solidFill>
              </a:rPr>
              <a:t>Electives Offered for 1 Semester</a:t>
            </a:r>
          </a:p>
        </p:txBody>
      </p:sp>
      <p:sp>
        <p:nvSpPr>
          <p:cNvPr id="3" name="Text Placeholder 2">
            <a:extLst>
              <a:ext uri="{FF2B5EF4-FFF2-40B4-BE49-F238E27FC236}">
                <a16:creationId xmlns:a16="http://schemas.microsoft.com/office/drawing/2014/main" id="{2845554C-4FB2-4E41-BA60-70414A271AC8}"/>
              </a:ext>
            </a:extLst>
          </p:cNvPr>
          <p:cNvSpPr>
            <a:spLocks noGrp="1"/>
          </p:cNvSpPr>
          <p:nvPr>
            <p:ph type="body" idx="1"/>
          </p:nvPr>
        </p:nvSpPr>
        <p:spPr>
          <a:xfrm>
            <a:off x="675744" y="991403"/>
            <a:ext cx="4185623" cy="274320"/>
          </a:xfrm>
        </p:spPr>
        <p:txBody>
          <a:bodyPr/>
          <a:lstStyle/>
          <a:p>
            <a:r>
              <a:rPr lang="en-US" b="1" u="sng"/>
              <a:t>Electives</a:t>
            </a:r>
          </a:p>
        </p:txBody>
      </p:sp>
      <p:sp>
        <p:nvSpPr>
          <p:cNvPr id="4" name="Content Placeholder 3">
            <a:extLst>
              <a:ext uri="{FF2B5EF4-FFF2-40B4-BE49-F238E27FC236}">
                <a16:creationId xmlns:a16="http://schemas.microsoft.com/office/drawing/2014/main" id="{A62603A0-92C5-4EC6-89E8-EC69E99E1DAD}"/>
              </a:ext>
            </a:extLst>
          </p:cNvPr>
          <p:cNvSpPr>
            <a:spLocks noGrp="1"/>
          </p:cNvSpPr>
          <p:nvPr>
            <p:ph sz="half" idx="2"/>
          </p:nvPr>
        </p:nvSpPr>
        <p:spPr>
          <a:xfrm>
            <a:off x="492371" y="1511808"/>
            <a:ext cx="3250574" cy="4828032"/>
          </a:xfrm>
        </p:spPr>
        <p:txBody>
          <a:bodyPr>
            <a:noAutofit/>
          </a:bodyPr>
          <a:lstStyle/>
          <a:p>
            <a:r>
              <a:rPr lang="en-US" sz="2000" dirty="0"/>
              <a:t>Leadership 1</a:t>
            </a:r>
          </a:p>
          <a:p>
            <a:r>
              <a:rPr lang="en-US" sz="2000" dirty="0"/>
              <a:t>Engineering, Design and Modeling</a:t>
            </a:r>
          </a:p>
          <a:p>
            <a:r>
              <a:rPr lang="en-US" sz="2000" dirty="0"/>
              <a:t>Medical Detective and Forensic Science</a:t>
            </a:r>
          </a:p>
          <a:p>
            <a:r>
              <a:rPr lang="en-US" sz="2000" dirty="0"/>
              <a:t>Robotics</a:t>
            </a:r>
          </a:p>
          <a:p>
            <a:r>
              <a:rPr lang="en-US" sz="2000" dirty="0"/>
              <a:t>Flight and space</a:t>
            </a:r>
          </a:p>
          <a:p>
            <a:r>
              <a:rPr lang="en-US" sz="2000" dirty="0"/>
              <a:t>Computer Science for Makers</a:t>
            </a:r>
          </a:p>
          <a:p>
            <a:r>
              <a:rPr lang="en-US" sz="2000" dirty="0"/>
              <a:t>Drama</a:t>
            </a:r>
          </a:p>
          <a:p>
            <a:r>
              <a:rPr lang="en-US" sz="2000" dirty="0"/>
              <a:t>Art and Design 1</a:t>
            </a:r>
          </a:p>
          <a:p>
            <a:r>
              <a:rPr lang="en-US" sz="2000" dirty="0"/>
              <a:t>Art and Design 2</a:t>
            </a:r>
          </a:p>
        </p:txBody>
      </p:sp>
      <p:sp>
        <p:nvSpPr>
          <p:cNvPr id="5" name="Text Placeholder 4">
            <a:extLst>
              <a:ext uri="{FF2B5EF4-FFF2-40B4-BE49-F238E27FC236}">
                <a16:creationId xmlns:a16="http://schemas.microsoft.com/office/drawing/2014/main" id="{62562FCB-A38F-44CD-94F0-E4ECACB605F9}"/>
              </a:ext>
            </a:extLst>
          </p:cNvPr>
          <p:cNvSpPr>
            <a:spLocks noGrp="1"/>
          </p:cNvSpPr>
          <p:nvPr>
            <p:ph type="body" sz="quarter" idx="3"/>
          </p:nvPr>
        </p:nvSpPr>
        <p:spPr>
          <a:xfrm>
            <a:off x="4975668" y="693467"/>
            <a:ext cx="4185618" cy="572256"/>
          </a:xfrm>
        </p:spPr>
        <p:txBody>
          <a:bodyPr/>
          <a:lstStyle/>
          <a:p>
            <a:r>
              <a:rPr lang="en-US" b="1" u="sng"/>
              <a:t>Electives</a:t>
            </a:r>
          </a:p>
        </p:txBody>
      </p:sp>
      <p:sp>
        <p:nvSpPr>
          <p:cNvPr id="6" name="Content Placeholder 5">
            <a:extLst>
              <a:ext uri="{FF2B5EF4-FFF2-40B4-BE49-F238E27FC236}">
                <a16:creationId xmlns:a16="http://schemas.microsoft.com/office/drawing/2014/main" id="{D01D38AB-1C09-4FF2-AC9E-DCF7C3D26221}"/>
              </a:ext>
            </a:extLst>
          </p:cNvPr>
          <p:cNvSpPr>
            <a:spLocks noGrp="1"/>
          </p:cNvSpPr>
          <p:nvPr>
            <p:ph sz="quarter" idx="4"/>
          </p:nvPr>
        </p:nvSpPr>
        <p:spPr>
          <a:xfrm>
            <a:off x="4360986" y="1265723"/>
            <a:ext cx="3669323" cy="5317957"/>
          </a:xfrm>
        </p:spPr>
        <p:txBody>
          <a:bodyPr vert="horz" lIns="91440" tIns="45720" rIns="91440" bIns="45720" rtlCol="0" anchor="t">
            <a:normAutofit fontScale="92500" lnSpcReduction="10000"/>
          </a:bodyPr>
          <a:lstStyle/>
          <a:p>
            <a:endParaRPr lang="en-US" sz="2600" dirty="0"/>
          </a:p>
          <a:p>
            <a:r>
              <a:rPr lang="en-US" sz="2200" dirty="0"/>
              <a:t>Food Science &amp; Sustainability</a:t>
            </a:r>
          </a:p>
          <a:p>
            <a:r>
              <a:rPr lang="en-US" sz="2200" dirty="0"/>
              <a:t>Foods of the World</a:t>
            </a:r>
          </a:p>
          <a:p>
            <a:r>
              <a:rPr lang="en-US" sz="2200" dirty="0"/>
              <a:t>Yearbook</a:t>
            </a:r>
          </a:p>
          <a:p>
            <a:r>
              <a:rPr lang="en-US" sz="2200" dirty="0"/>
              <a:t>Digital Media</a:t>
            </a:r>
          </a:p>
          <a:p>
            <a:r>
              <a:rPr lang="en-US" sz="2200" dirty="0"/>
              <a:t>Speech and Debate</a:t>
            </a:r>
          </a:p>
          <a:p>
            <a:r>
              <a:rPr lang="en-US" sz="2200" dirty="0"/>
              <a:t>Peer Tutor in the Transition Program (can repeat)</a:t>
            </a:r>
          </a:p>
          <a:p>
            <a:r>
              <a:rPr lang="en-US" sz="2200" dirty="0"/>
              <a:t>TA- Library, Main Office, Counseling</a:t>
            </a:r>
          </a:p>
          <a:p>
            <a:endParaRPr lang="en-US" sz="2200" dirty="0"/>
          </a:p>
          <a:p>
            <a:r>
              <a:rPr lang="en-US" sz="2200" dirty="0"/>
              <a:t>You get to choose 2 </a:t>
            </a:r>
          </a:p>
          <a:p>
            <a:pPr marL="0" indent="0">
              <a:buNone/>
            </a:pPr>
            <a:r>
              <a:rPr lang="en-US" sz="2200" dirty="0"/>
              <a:t>Electives as a 7</a:t>
            </a:r>
            <a:r>
              <a:rPr lang="en-US" sz="2200" baseline="30000" dirty="0"/>
              <a:t>th</a:t>
            </a:r>
            <a:r>
              <a:rPr lang="en-US" sz="2200" dirty="0"/>
              <a:t> grader</a:t>
            </a:r>
          </a:p>
          <a:p>
            <a:pPr marL="0" indent="0">
              <a:buNone/>
            </a:pPr>
            <a:endParaRPr lang="en-US" sz="2400" dirty="0"/>
          </a:p>
          <a:p>
            <a:pPr marL="0" indent="0">
              <a:buNone/>
            </a:pPr>
            <a:endParaRPr lang="en-US" sz="2400" dirty="0"/>
          </a:p>
        </p:txBody>
      </p:sp>
      <p:pic>
        <p:nvPicPr>
          <p:cNvPr id="8" name="Picture 7">
            <a:extLst>
              <a:ext uri="{FF2B5EF4-FFF2-40B4-BE49-F238E27FC236}">
                <a16:creationId xmlns:a16="http://schemas.microsoft.com/office/drawing/2014/main" id="{46BB210F-4E10-4A58-B71A-0A2B13F7F6F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006377" y="0"/>
            <a:ext cx="4185623" cy="6858000"/>
          </a:xfrm>
          <a:prstGeom prst="rect">
            <a:avLst/>
          </a:prstGeom>
        </p:spPr>
      </p:pic>
    </p:spTree>
    <p:extLst>
      <p:ext uri="{BB962C8B-B14F-4D97-AF65-F5344CB8AC3E}">
        <p14:creationId xmlns:p14="http://schemas.microsoft.com/office/powerpoint/2010/main" val="3777773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092AB-4FDF-5567-8A44-470D7FD01479}"/>
              </a:ext>
            </a:extLst>
          </p:cNvPr>
          <p:cNvSpPr>
            <a:spLocks noGrp="1"/>
          </p:cNvSpPr>
          <p:nvPr>
            <p:ph type="title"/>
          </p:nvPr>
        </p:nvSpPr>
        <p:spPr>
          <a:xfrm>
            <a:off x="293286" y="728472"/>
            <a:ext cx="8585538" cy="4931664"/>
          </a:xfrm>
        </p:spPr>
        <p:txBody>
          <a:bodyPr>
            <a:normAutofit/>
          </a:bodyPr>
          <a:lstStyle/>
          <a:p>
            <a:r>
              <a:rPr lang="en-US" sz="6600" dirty="0"/>
              <a:t>Description of what to expect in semester (half of the school year) elective classes:</a:t>
            </a:r>
          </a:p>
        </p:txBody>
      </p:sp>
    </p:spTree>
    <p:extLst>
      <p:ext uri="{BB962C8B-B14F-4D97-AF65-F5344CB8AC3E}">
        <p14:creationId xmlns:p14="http://schemas.microsoft.com/office/powerpoint/2010/main" val="3176532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7E59F-D034-4473-8747-78BD67B27BD7}"/>
              </a:ext>
            </a:extLst>
          </p:cNvPr>
          <p:cNvSpPr>
            <a:spLocks noGrp="1"/>
          </p:cNvSpPr>
          <p:nvPr>
            <p:ph type="title"/>
          </p:nvPr>
        </p:nvSpPr>
        <p:spPr>
          <a:xfrm>
            <a:off x="985968" y="4473225"/>
            <a:ext cx="8288035" cy="1095059"/>
          </a:xfrm>
        </p:spPr>
        <p:txBody>
          <a:bodyPr vert="horz" lIns="91440" tIns="45720" rIns="91440" bIns="45720" rtlCol="0" anchor="b">
            <a:normAutofit/>
          </a:bodyPr>
          <a:lstStyle/>
          <a:p>
            <a:r>
              <a:rPr lang="en-US" sz="4400" dirty="0"/>
              <a:t>Medical Detectives:</a:t>
            </a:r>
          </a:p>
        </p:txBody>
      </p:sp>
      <p:pic>
        <p:nvPicPr>
          <p:cNvPr id="5" name="Content Placeholder 4" descr="Stethoscope">
            <a:extLst>
              <a:ext uri="{FF2B5EF4-FFF2-40B4-BE49-F238E27FC236}">
                <a16:creationId xmlns:a16="http://schemas.microsoft.com/office/drawing/2014/main" id="{726ECB6F-B5E5-465E-8F73-7E1C903C1EB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755"/>
          <a:stretch/>
        </p:blipFill>
        <p:spPr>
          <a:xfrm>
            <a:off x="985965" y="1057576"/>
            <a:ext cx="4883927" cy="2746405"/>
          </a:xfrm>
          <a:prstGeom prst="rect">
            <a:avLst/>
          </a:prstGeom>
        </p:spPr>
      </p:pic>
      <p:pic>
        <p:nvPicPr>
          <p:cNvPr id="8" name="Content Placeholder 5" descr="A person wearing a mask&#10;&#10;Description automatically generated">
            <a:extLst>
              <a:ext uri="{FF2B5EF4-FFF2-40B4-BE49-F238E27FC236}">
                <a16:creationId xmlns:a16="http://schemas.microsoft.com/office/drawing/2014/main" id="{0D23E738-041D-4125-8F4D-36A67F3A23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097461" y="842508"/>
            <a:ext cx="3176540" cy="3176540"/>
          </a:xfrm>
          <a:prstGeom prst="rect">
            <a:avLst/>
          </a:prstGeom>
        </p:spPr>
      </p:pic>
    </p:spTree>
    <p:extLst>
      <p:ext uri="{BB962C8B-B14F-4D97-AF65-F5344CB8AC3E}">
        <p14:creationId xmlns:p14="http://schemas.microsoft.com/office/powerpoint/2010/main" val="3209978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AAD0D-2AF0-44F5-86D1-D69497F8AEB8}"/>
              </a:ext>
            </a:extLst>
          </p:cNvPr>
          <p:cNvSpPr>
            <a:spLocks noGrp="1"/>
          </p:cNvSpPr>
          <p:nvPr>
            <p:ph type="title"/>
          </p:nvPr>
        </p:nvSpPr>
        <p:spPr>
          <a:xfrm>
            <a:off x="7086600" y="609600"/>
            <a:ext cx="4180956" cy="1326321"/>
          </a:xfrm>
        </p:spPr>
        <p:txBody>
          <a:bodyPr>
            <a:normAutofit/>
          </a:bodyPr>
          <a:lstStyle/>
          <a:p>
            <a:pPr algn="l"/>
            <a:r>
              <a:rPr lang="en-US" sz="3100"/>
              <a:t>What are we going to learn?</a:t>
            </a:r>
          </a:p>
        </p:txBody>
      </p:sp>
      <p:sp>
        <p:nvSpPr>
          <p:cNvPr id="3" name="Content Placeholder 2">
            <a:extLst>
              <a:ext uri="{FF2B5EF4-FFF2-40B4-BE49-F238E27FC236}">
                <a16:creationId xmlns:a16="http://schemas.microsoft.com/office/drawing/2014/main" id="{56E6AE15-24B8-4F57-AE8B-17FC91109CE2}"/>
              </a:ext>
            </a:extLst>
          </p:cNvPr>
          <p:cNvSpPr>
            <a:spLocks noGrp="1"/>
          </p:cNvSpPr>
          <p:nvPr>
            <p:ph idx="1"/>
          </p:nvPr>
        </p:nvSpPr>
        <p:spPr>
          <a:xfrm>
            <a:off x="6716269" y="2096064"/>
            <a:ext cx="5063052" cy="4095186"/>
          </a:xfrm>
        </p:spPr>
        <p:txBody>
          <a:bodyPr>
            <a:normAutofit/>
          </a:bodyPr>
          <a:lstStyle/>
          <a:p>
            <a:pPr>
              <a:lnSpc>
                <a:spcPct val="110000"/>
              </a:lnSpc>
            </a:pPr>
            <a:r>
              <a:rPr lang="en-US" sz="1800"/>
              <a:t>Importance of Vital Signs</a:t>
            </a:r>
          </a:p>
          <a:p>
            <a:pPr lvl="1">
              <a:lnSpc>
                <a:spcPct val="110000"/>
              </a:lnSpc>
            </a:pPr>
            <a:r>
              <a:rPr lang="en-US"/>
              <a:t>How to take temperature, heart rate, and blood pressure!</a:t>
            </a:r>
          </a:p>
          <a:p>
            <a:pPr>
              <a:lnSpc>
                <a:spcPct val="110000"/>
              </a:lnSpc>
            </a:pPr>
            <a:r>
              <a:rPr lang="en-US" sz="1800"/>
              <a:t>Common and wide-spread diseases</a:t>
            </a:r>
          </a:p>
          <a:p>
            <a:pPr lvl="1">
              <a:lnSpc>
                <a:spcPct val="110000"/>
              </a:lnSpc>
            </a:pPr>
            <a:r>
              <a:rPr lang="en-US"/>
              <a:t>Difference between Virus, Bacteria, and Fungi</a:t>
            </a:r>
          </a:p>
          <a:p>
            <a:pPr>
              <a:lnSpc>
                <a:spcPct val="110000"/>
              </a:lnSpc>
            </a:pPr>
            <a:r>
              <a:rPr lang="en-US" sz="1800"/>
              <a:t>Diagnose Patients based on symptoms</a:t>
            </a:r>
          </a:p>
          <a:p>
            <a:pPr>
              <a:lnSpc>
                <a:spcPct val="110000"/>
              </a:lnSpc>
            </a:pPr>
            <a:r>
              <a:rPr lang="en-US" sz="1800"/>
              <a:t>The Nervous System!</a:t>
            </a:r>
          </a:p>
          <a:p>
            <a:pPr>
              <a:lnSpc>
                <a:spcPct val="110000"/>
              </a:lnSpc>
            </a:pPr>
            <a:r>
              <a:rPr lang="en-US" sz="1800"/>
              <a:t>Outbreaks, Epidemics, and Pandemics!</a:t>
            </a:r>
          </a:p>
          <a:p>
            <a:pPr>
              <a:lnSpc>
                <a:spcPct val="110000"/>
              </a:lnSpc>
            </a:pPr>
            <a:r>
              <a:rPr lang="en-US" sz="1800"/>
              <a:t>Crime Scene Investigation</a:t>
            </a:r>
          </a:p>
        </p:txBody>
      </p:sp>
      <p:pic>
        <p:nvPicPr>
          <p:cNvPr id="8" name="Picture 7">
            <a:extLst>
              <a:ext uri="{FF2B5EF4-FFF2-40B4-BE49-F238E27FC236}">
                <a16:creationId xmlns:a16="http://schemas.microsoft.com/office/drawing/2014/main" id="{210451B7-F90C-4DBC-8698-CF017B8DE63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223" r="15250" b="-4"/>
          <a:stretch/>
        </p:blipFill>
        <p:spPr>
          <a:xfrm>
            <a:off x="458474" y="488844"/>
            <a:ext cx="3368936" cy="3230137"/>
          </a:xfrm>
          <a:prstGeom prst="rect">
            <a:avLst/>
          </a:prstGeom>
        </p:spPr>
      </p:pic>
      <p:pic>
        <p:nvPicPr>
          <p:cNvPr id="11" name="Picture 10">
            <a:extLst>
              <a:ext uri="{FF2B5EF4-FFF2-40B4-BE49-F238E27FC236}">
                <a16:creationId xmlns:a16="http://schemas.microsoft.com/office/drawing/2014/main" id="{2153B48F-6DD3-4AA5-8639-7E27AC94C2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636" r="2070" b="-2"/>
          <a:stretch/>
        </p:blipFill>
        <p:spPr>
          <a:xfrm>
            <a:off x="3827410" y="488843"/>
            <a:ext cx="2888859" cy="2295727"/>
          </a:xfrm>
          <a:prstGeom prst="rect">
            <a:avLst/>
          </a:prstGeom>
        </p:spPr>
      </p:pic>
      <p:pic>
        <p:nvPicPr>
          <p:cNvPr id="15" name="Picture 14" descr="A picture containing invertebrate, coelenterate&#10;&#10;Description automatically generated">
            <a:extLst>
              <a:ext uri="{FF2B5EF4-FFF2-40B4-BE49-F238E27FC236}">
                <a16:creationId xmlns:a16="http://schemas.microsoft.com/office/drawing/2014/main" id="{810C098F-09A4-4B92-943F-7BC7C9D78414}"/>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r="-2" b="3104"/>
          <a:stretch/>
        </p:blipFill>
        <p:spPr>
          <a:xfrm>
            <a:off x="449333" y="3718981"/>
            <a:ext cx="3378077" cy="2209379"/>
          </a:xfrm>
          <a:prstGeom prst="rect">
            <a:avLst/>
          </a:prstGeom>
        </p:spPr>
      </p:pic>
      <p:pic>
        <p:nvPicPr>
          <p:cNvPr id="5" name="Picture 4" descr="A close up of a spider&#10;&#10;Description automatically generated with medium confidence">
            <a:extLst>
              <a:ext uri="{FF2B5EF4-FFF2-40B4-BE49-F238E27FC236}">
                <a16:creationId xmlns:a16="http://schemas.microsoft.com/office/drawing/2014/main" id="{C33CC277-B01C-49F8-9114-19125C8D9123}"/>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l="9845" r="40898" b="1"/>
          <a:stretch/>
        </p:blipFill>
        <p:spPr>
          <a:xfrm>
            <a:off x="3827411" y="2784570"/>
            <a:ext cx="2888862" cy="3143790"/>
          </a:xfrm>
          <a:prstGeom prst="rect">
            <a:avLst/>
          </a:prstGeom>
        </p:spPr>
      </p:pic>
      <p:sp>
        <p:nvSpPr>
          <p:cNvPr id="10" name="SMARTInkShape-53">
            <a:extLst>
              <a:ext uri="{FF2B5EF4-FFF2-40B4-BE49-F238E27FC236}">
                <a16:creationId xmlns:a16="http://schemas.microsoft.com/office/drawing/2014/main" id="{27C9CD45-D52E-0E55-8032-1869C61C8F04}"/>
              </a:ext>
            </a:extLst>
          </p:cNvPr>
          <p:cNvSpPr/>
          <p:nvPr>
            <p:custDataLst>
              <p:tags r:id="rId1"/>
            </p:custDataLst>
          </p:nvPr>
        </p:nvSpPr>
        <p:spPr>
          <a:xfrm>
            <a:off x="6308725" y="4554538"/>
            <a:ext cx="7938" cy="1"/>
          </a:xfrm>
          <a:custGeom>
            <a:avLst/>
            <a:gdLst/>
            <a:ahLst/>
            <a:cxnLst/>
            <a:rect l="0" t="0" r="0" b="0"/>
            <a:pathLst>
              <a:path w="7938" h="1">
                <a:moveTo>
                  <a:pt x="0" y="0"/>
                </a:moveTo>
                <a:lnTo>
                  <a:pt x="0" y="0"/>
                </a:lnTo>
                <a:lnTo>
                  <a:pt x="793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387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AAD0D-2AF0-44F5-86D1-D69497F8AEB8}"/>
              </a:ext>
            </a:extLst>
          </p:cNvPr>
          <p:cNvSpPr>
            <a:spLocks noGrp="1"/>
          </p:cNvSpPr>
          <p:nvPr>
            <p:ph type="title"/>
          </p:nvPr>
        </p:nvSpPr>
        <p:spPr>
          <a:xfrm>
            <a:off x="7086600" y="609600"/>
            <a:ext cx="4180956" cy="1326321"/>
          </a:xfrm>
        </p:spPr>
        <p:txBody>
          <a:bodyPr>
            <a:normAutofit/>
          </a:bodyPr>
          <a:lstStyle/>
          <a:p>
            <a:pPr algn="l"/>
            <a:r>
              <a:rPr lang="en-US" sz="3100"/>
              <a:t>What Fun labs will we do?</a:t>
            </a:r>
          </a:p>
        </p:txBody>
      </p:sp>
      <p:sp>
        <p:nvSpPr>
          <p:cNvPr id="3" name="Content Placeholder 2">
            <a:extLst>
              <a:ext uri="{FF2B5EF4-FFF2-40B4-BE49-F238E27FC236}">
                <a16:creationId xmlns:a16="http://schemas.microsoft.com/office/drawing/2014/main" id="{56E6AE15-24B8-4F57-AE8B-17FC91109CE2}"/>
              </a:ext>
            </a:extLst>
          </p:cNvPr>
          <p:cNvSpPr>
            <a:spLocks noGrp="1"/>
          </p:cNvSpPr>
          <p:nvPr>
            <p:ph idx="1"/>
          </p:nvPr>
        </p:nvSpPr>
        <p:spPr>
          <a:xfrm>
            <a:off x="6817361" y="2096064"/>
            <a:ext cx="4961960" cy="4095186"/>
          </a:xfrm>
        </p:spPr>
        <p:txBody>
          <a:bodyPr>
            <a:normAutofit/>
          </a:bodyPr>
          <a:lstStyle/>
          <a:p>
            <a:pPr marL="0" indent="0">
              <a:lnSpc>
                <a:spcPct val="110000"/>
              </a:lnSpc>
              <a:buNone/>
            </a:pPr>
            <a:r>
              <a:rPr lang="en-US" sz="1800"/>
              <a:t>- We will create a lab to see how we can increase or decrease our heart rate!</a:t>
            </a:r>
          </a:p>
          <a:p>
            <a:pPr marL="0" indent="0">
              <a:lnSpc>
                <a:spcPct val="110000"/>
              </a:lnSpc>
              <a:buNone/>
            </a:pPr>
            <a:r>
              <a:rPr lang="en-US" sz="1800"/>
              <a:t>- Grow Bacteria!</a:t>
            </a:r>
          </a:p>
          <a:p>
            <a:pPr marL="0" indent="0">
              <a:lnSpc>
                <a:spcPct val="110000"/>
              </a:lnSpc>
              <a:buNone/>
            </a:pPr>
            <a:r>
              <a:rPr lang="en-US" sz="1800"/>
              <a:t>- Sheep Brain Dissection!</a:t>
            </a:r>
          </a:p>
          <a:p>
            <a:pPr marL="0" indent="0">
              <a:lnSpc>
                <a:spcPct val="110000"/>
              </a:lnSpc>
              <a:buNone/>
            </a:pPr>
            <a:r>
              <a:rPr lang="en-US" sz="1800"/>
              <a:t>- Real life simulation of figuring out an epidemic</a:t>
            </a:r>
          </a:p>
          <a:p>
            <a:pPr marL="0" indent="0">
              <a:lnSpc>
                <a:spcPct val="110000"/>
              </a:lnSpc>
              <a:buNone/>
            </a:pPr>
            <a:r>
              <a:rPr lang="en-US" sz="1800"/>
              <a:t>- Crime Scene Investigation!</a:t>
            </a:r>
          </a:p>
          <a:p>
            <a:pPr marL="0" indent="0">
              <a:lnSpc>
                <a:spcPct val="110000"/>
              </a:lnSpc>
              <a:buNone/>
            </a:pPr>
            <a:r>
              <a:rPr lang="en-US" sz="1800"/>
              <a:t>Just to name a few…</a:t>
            </a:r>
            <a:endParaRPr lang="en-US"/>
          </a:p>
        </p:txBody>
      </p:sp>
      <p:sp>
        <p:nvSpPr>
          <p:cNvPr id="10" name="SMARTInkShape-53">
            <a:extLst>
              <a:ext uri="{FF2B5EF4-FFF2-40B4-BE49-F238E27FC236}">
                <a16:creationId xmlns:a16="http://schemas.microsoft.com/office/drawing/2014/main" id="{27C9CD45-D52E-0E55-8032-1869C61C8F04}"/>
              </a:ext>
            </a:extLst>
          </p:cNvPr>
          <p:cNvSpPr/>
          <p:nvPr>
            <p:custDataLst>
              <p:tags r:id="rId1"/>
            </p:custDataLst>
          </p:nvPr>
        </p:nvSpPr>
        <p:spPr>
          <a:xfrm>
            <a:off x="6308725" y="4554538"/>
            <a:ext cx="7938" cy="1"/>
          </a:xfrm>
          <a:custGeom>
            <a:avLst/>
            <a:gdLst/>
            <a:ahLst/>
            <a:cxnLst/>
            <a:rect l="0" t="0" r="0" b="0"/>
            <a:pathLst>
              <a:path w="7938" h="1">
                <a:moveTo>
                  <a:pt x="0" y="0"/>
                </a:moveTo>
                <a:lnTo>
                  <a:pt x="0" y="0"/>
                </a:lnTo>
                <a:lnTo>
                  <a:pt x="793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7" name="Picture 6" descr="A person taking a picture of a body&#10;&#10;Description automatically generated">
            <a:extLst>
              <a:ext uri="{FF2B5EF4-FFF2-40B4-BE49-F238E27FC236}">
                <a16:creationId xmlns:a16="http://schemas.microsoft.com/office/drawing/2014/main" id="{0D0E895C-0CC0-9BED-398D-DF2F9A6AEEC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68270" y="4260497"/>
            <a:ext cx="3850141" cy="2234960"/>
          </a:xfrm>
          <a:prstGeom prst="rect">
            <a:avLst/>
          </a:prstGeom>
        </p:spPr>
      </p:pic>
      <p:pic>
        <p:nvPicPr>
          <p:cNvPr id="14" name="Picture 13" descr="A close up of a brain&#10;&#10;Description automatically generated">
            <a:extLst>
              <a:ext uri="{FF2B5EF4-FFF2-40B4-BE49-F238E27FC236}">
                <a16:creationId xmlns:a16="http://schemas.microsoft.com/office/drawing/2014/main" id="{992F8793-98F9-6221-5352-A92B9FAA7DF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703379" y="3912504"/>
            <a:ext cx="1998252" cy="2500419"/>
          </a:xfrm>
          <a:prstGeom prst="rect">
            <a:avLst/>
          </a:prstGeom>
        </p:spPr>
      </p:pic>
      <p:pic>
        <p:nvPicPr>
          <p:cNvPr id="17" name="Picture 16" descr="A hand holding a petri dish with yellow and red dots&#10;&#10;Description automatically generated">
            <a:extLst>
              <a:ext uri="{FF2B5EF4-FFF2-40B4-BE49-F238E27FC236}">
                <a16:creationId xmlns:a16="http://schemas.microsoft.com/office/drawing/2014/main" id="{7457C15F-866A-24D9-7116-AEEF1712758D}"/>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575972" y="445077"/>
            <a:ext cx="2981687" cy="2981687"/>
          </a:xfrm>
          <a:prstGeom prst="rect">
            <a:avLst/>
          </a:prstGeom>
        </p:spPr>
      </p:pic>
      <p:pic>
        <p:nvPicPr>
          <p:cNvPr id="21" name="Picture 20" descr="A person holding up his hands&#10;&#10;Description automatically generated">
            <a:extLst>
              <a:ext uri="{FF2B5EF4-FFF2-40B4-BE49-F238E27FC236}">
                <a16:creationId xmlns:a16="http://schemas.microsoft.com/office/drawing/2014/main" id="{DAEB1D18-1124-4455-D287-6D67DB2235F9}"/>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362567" y="298672"/>
            <a:ext cx="2684466" cy="3717985"/>
          </a:xfrm>
          <a:prstGeom prst="rect">
            <a:avLst/>
          </a:prstGeom>
        </p:spPr>
      </p:pic>
    </p:spTree>
    <p:extLst>
      <p:ext uri="{BB962C8B-B14F-4D97-AF65-F5344CB8AC3E}">
        <p14:creationId xmlns:p14="http://schemas.microsoft.com/office/powerpoint/2010/main" val="3986643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7501" y="1585444"/>
            <a:ext cx="3953765" cy="1702808"/>
          </a:xfrm>
          <a:solidFill>
            <a:schemeClr val="bg1"/>
          </a:solidFill>
        </p:spPr>
        <p:txBody>
          <a:bodyPr vert="horz" lIns="91440" tIns="45720" rIns="91440" bIns="45720" rtlCol="0" anchor="b">
            <a:normAutofit fontScale="90000"/>
          </a:bodyPr>
          <a:lstStyle/>
          <a:p>
            <a:pPr algn="l"/>
            <a:r>
              <a:rPr lang="en-US" sz="4000" kern="1200">
                <a:latin typeface="Sitka Text"/>
              </a:rPr>
              <a:t>In </a:t>
            </a:r>
            <a:r>
              <a:rPr lang="en-US" sz="4000">
                <a:latin typeface="Sitka Text"/>
              </a:rPr>
              <a:t>drama </a:t>
            </a:r>
            <a:r>
              <a:rPr lang="en-US" sz="4000" kern="1200">
                <a:latin typeface="Sitka Text"/>
              </a:rPr>
              <a:t>class, students will...</a:t>
            </a:r>
            <a:br>
              <a:rPr lang="en-US" sz="2200" kern="1200"/>
            </a:br>
            <a:br>
              <a:rPr lang="en-US" sz="2200" kern="1200"/>
            </a:br>
            <a:endParaRPr lang="en-US" sz="2200" kern="1200">
              <a:solidFill>
                <a:schemeClr val="tx1"/>
              </a:solidFill>
              <a:latin typeface="+mj-lt"/>
              <a:ea typeface="+mj-ea"/>
              <a:cs typeface="+mj-cs"/>
            </a:endParaRPr>
          </a:p>
        </p:txBody>
      </p:sp>
      <p:sp>
        <p:nvSpPr>
          <p:cNvPr id="4" name="TextBox 3">
            <a:extLst>
              <a:ext uri="{FF2B5EF4-FFF2-40B4-BE49-F238E27FC236}">
                <a16:creationId xmlns:a16="http://schemas.microsoft.com/office/drawing/2014/main" id="{494BBD82-B085-4032-DFE1-C55DE9C000F8}"/>
              </a:ext>
            </a:extLst>
          </p:cNvPr>
          <p:cNvSpPr txBox="1"/>
          <p:nvPr/>
        </p:nvSpPr>
        <p:spPr>
          <a:xfrm>
            <a:off x="365451" y="2864236"/>
            <a:ext cx="3947621" cy="371477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sz="2000">
                <a:latin typeface="Sitka Text"/>
              </a:rPr>
              <a:t>Play theatre games to learn:</a:t>
            </a:r>
            <a:endParaRPr lang="en-US" sz="2000">
              <a:latin typeface="Sitka Text"/>
              <a:cs typeface="Calibri"/>
            </a:endParaRPr>
          </a:p>
          <a:p>
            <a:pPr marL="742950" lvl="1" indent="-228600">
              <a:lnSpc>
                <a:spcPct val="90000"/>
              </a:lnSpc>
              <a:spcAft>
                <a:spcPts val="600"/>
              </a:spcAft>
              <a:buFont typeface="Arial" panose="020B0604020202020204" pitchFamily="34" charset="0"/>
              <a:buChar char="•"/>
            </a:pPr>
            <a:r>
              <a:rPr lang="en-US" sz="2000">
                <a:latin typeface="Sitka Text"/>
              </a:rPr>
              <a:t>Improv</a:t>
            </a:r>
            <a:endParaRPr lang="en-US" sz="2000">
              <a:latin typeface="Sitka Text"/>
              <a:cs typeface="Calibri"/>
            </a:endParaRPr>
          </a:p>
          <a:p>
            <a:pPr marL="742950" lvl="1" indent="-228600">
              <a:lnSpc>
                <a:spcPct val="90000"/>
              </a:lnSpc>
              <a:spcAft>
                <a:spcPts val="600"/>
              </a:spcAft>
              <a:buFont typeface="Arial" panose="020B0604020202020204" pitchFamily="34" charset="0"/>
              <a:buChar char="•"/>
            </a:pPr>
            <a:r>
              <a:rPr lang="en-US" sz="2000">
                <a:latin typeface="Sitka Text"/>
              </a:rPr>
              <a:t>Pantomime</a:t>
            </a:r>
            <a:endParaRPr lang="en-US" sz="2000">
              <a:latin typeface="Sitka Text"/>
              <a:cs typeface="Calibri"/>
            </a:endParaRPr>
          </a:p>
          <a:p>
            <a:pPr marL="742950" lvl="1" indent="-228600">
              <a:lnSpc>
                <a:spcPct val="90000"/>
              </a:lnSpc>
              <a:spcAft>
                <a:spcPts val="600"/>
              </a:spcAft>
              <a:buFont typeface="Arial" panose="020B0604020202020204" pitchFamily="34" charset="0"/>
              <a:buChar char="•"/>
            </a:pPr>
            <a:r>
              <a:rPr lang="en-US" sz="2000">
                <a:latin typeface="Sitka Text"/>
              </a:rPr>
              <a:t>Characterization</a:t>
            </a:r>
            <a:endParaRPr lang="en-US" sz="2000">
              <a:latin typeface="Sitka Text"/>
              <a:cs typeface="Calibri"/>
            </a:endParaRPr>
          </a:p>
          <a:p>
            <a:pPr marL="742950" lvl="1" indent="-228600">
              <a:lnSpc>
                <a:spcPct val="90000"/>
              </a:lnSpc>
              <a:spcAft>
                <a:spcPts val="600"/>
              </a:spcAft>
              <a:buFont typeface="Arial" panose="020B0604020202020204" pitchFamily="34" charset="0"/>
              <a:buChar char="•"/>
            </a:pPr>
            <a:r>
              <a:rPr lang="en-US" sz="2000">
                <a:latin typeface="Sitka Text"/>
              </a:rPr>
              <a:t>Acting techniques</a:t>
            </a:r>
            <a:endParaRPr lang="en-US" sz="2000">
              <a:latin typeface="Sitka Text"/>
              <a:cs typeface="Calibri"/>
            </a:endParaRPr>
          </a:p>
          <a:p>
            <a:pPr marL="742950" lvl="1" indent="-228600">
              <a:lnSpc>
                <a:spcPct val="90000"/>
              </a:lnSpc>
              <a:spcAft>
                <a:spcPts val="600"/>
              </a:spcAft>
              <a:buFont typeface="Arial" panose="020B0604020202020204" pitchFamily="34" charset="0"/>
              <a:buChar char="•"/>
            </a:pPr>
            <a:r>
              <a:rPr lang="en-US" sz="2000">
                <a:latin typeface="Sitka Text"/>
              </a:rPr>
              <a:t>Voice &amp; speech skills</a:t>
            </a:r>
            <a:endParaRPr lang="en-US" sz="2000">
              <a:latin typeface="Sitka Text"/>
              <a:cs typeface="Calibri"/>
            </a:endParaRPr>
          </a:p>
          <a:p>
            <a:pPr marL="742950" lvl="1" indent="-228600">
              <a:lnSpc>
                <a:spcPct val="90000"/>
              </a:lnSpc>
              <a:spcAft>
                <a:spcPts val="600"/>
              </a:spcAft>
              <a:buFont typeface="Arial" panose="020B0604020202020204" pitchFamily="34" charset="0"/>
              <a:buChar char="•"/>
            </a:pPr>
            <a:r>
              <a:rPr lang="en-US" sz="2000">
                <a:latin typeface="Sitka Text"/>
              </a:rPr>
              <a:t>and more!</a:t>
            </a:r>
            <a:endParaRPr lang="en-US" sz="2000">
              <a:latin typeface="Sitka Text"/>
              <a:cs typeface="Calibri"/>
            </a:endParaRPr>
          </a:p>
          <a:p>
            <a:pPr marL="285750" indent="-228600">
              <a:lnSpc>
                <a:spcPct val="90000"/>
              </a:lnSpc>
              <a:spcAft>
                <a:spcPts val="600"/>
              </a:spcAft>
              <a:buFont typeface="Arial" panose="020B0604020202020204" pitchFamily="34" charset="0"/>
              <a:buChar char="•"/>
            </a:pPr>
            <a:r>
              <a:rPr lang="en-US" sz="2000">
                <a:latin typeface="Sitka Text"/>
              </a:rPr>
              <a:t>Move around a lot!</a:t>
            </a:r>
            <a:endParaRPr lang="en-US" sz="2000">
              <a:latin typeface="Sitka Text"/>
              <a:cs typeface="Calibri"/>
            </a:endParaRPr>
          </a:p>
          <a:p>
            <a:pPr marL="285750" indent="-228600">
              <a:lnSpc>
                <a:spcPct val="90000"/>
              </a:lnSpc>
              <a:spcAft>
                <a:spcPts val="600"/>
              </a:spcAft>
              <a:buFont typeface="Arial" panose="020B0604020202020204" pitchFamily="34" charset="0"/>
              <a:buChar char="•"/>
            </a:pPr>
            <a:r>
              <a:rPr lang="en-US" sz="2000">
                <a:latin typeface="Sitka Text"/>
              </a:rPr>
              <a:t>Laugh a ton!</a:t>
            </a:r>
            <a:endParaRPr lang="en-US" sz="2000">
              <a:latin typeface="Sitka Text"/>
              <a:cs typeface="Calibri"/>
            </a:endParaRPr>
          </a:p>
          <a:p>
            <a:pPr marL="285750" indent="-228600">
              <a:lnSpc>
                <a:spcPct val="90000"/>
              </a:lnSpc>
              <a:spcAft>
                <a:spcPts val="600"/>
              </a:spcAft>
              <a:buFont typeface="Arial" panose="020B0604020202020204" pitchFamily="34" charset="0"/>
              <a:buChar char="•"/>
            </a:pPr>
            <a:endParaRPr lang="en-US" sz="1700">
              <a:cs typeface="Calibri" panose="020F0502020204030204"/>
            </a:endParaRPr>
          </a:p>
        </p:txBody>
      </p:sp>
      <p:pic>
        <p:nvPicPr>
          <p:cNvPr id="8" name="Picture 8">
            <a:extLst>
              <a:ext uri="{FF2B5EF4-FFF2-40B4-BE49-F238E27FC236}">
                <a16:creationId xmlns:a16="http://schemas.microsoft.com/office/drawing/2014/main" id="{7F0B99E5-68DD-6C4D-03BC-75808466176C}"/>
              </a:ext>
            </a:extLst>
          </p:cNvPr>
          <p:cNvPicPr>
            <a:picLocks noChangeAspect="1"/>
          </p:cNvPicPr>
          <p:nvPr/>
        </p:nvPicPr>
        <p:blipFill rotWithShape="1">
          <a:blip r:embed="rId2"/>
          <a:srcRect l="4241" t="205" r="22025" b="-205"/>
          <a:stretch/>
        </p:blipFill>
        <p:spPr>
          <a:xfrm>
            <a:off x="4641373" y="1"/>
            <a:ext cx="3737156" cy="3383148"/>
          </a:xfrm>
          <a:prstGeom prst="rect">
            <a:avLst/>
          </a:prstGeom>
        </p:spPr>
      </p:pic>
      <p:pic>
        <p:nvPicPr>
          <p:cNvPr id="6" name="Picture 6" descr="A group of people holding signs&#10;&#10;Description automatically generated">
            <a:extLst>
              <a:ext uri="{FF2B5EF4-FFF2-40B4-BE49-F238E27FC236}">
                <a16:creationId xmlns:a16="http://schemas.microsoft.com/office/drawing/2014/main" id="{DC0BB5AA-A931-6B61-8CE2-1588E0C3057B}"/>
              </a:ext>
            </a:extLst>
          </p:cNvPr>
          <p:cNvPicPr>
            <a:picLocks noChangeAspect="1"/>
          </p:cNvPicPr>
          <p:nvPr/>
        </p:nvPicPr>
        <p:blipFill rotWithShape="1">
          <a:blip r:embed="rId3"/>
          <a:srcRect l="18549" t="371" r="13389" b="-371"/>
          <a:stretch/>
        </p:blipFill>
        <p:spPr>
          <a:xfrm rot="5400000">
            <a:off x="8637924" y="-177723"/>
            <a:ext cx="3386484" cy="3731691"/>
          </a:xfrm>
          <a:prstGeom prst="rect">
            <a:avLst/>
          </a:prstGeom>
        </p:spPr>
      </p:pic>
      <p:pic>
        <p:nvPicPr>
          <p:cNvPr id="7" name="Picture 7">
            <a:extLst>
              <a:ext uri="{FF2B5EF4-FFF2-40B4-BE49-F238E27FC236}">
                <a16:creationId xmlns:a16="http://schemas.microsoft.com/office/drawing/2014/main" id="{6CFB6114-F980-357A-C478-2AC562D003E3}"/>
              </a:ext>
            </a:extLst>
          </p:cNvPr>
          <p:cNvPicPr>
            <a:picLocks noChangeAspect="1"/>
          </p:cNvPicPr>
          <p:nvPr/>
        </p:nvPicPr>
        <p:blipFill rotWithShape="1">
          <a:blip r:embed="rId4"/>
          <a:srcRect t="16787" r="-2" b="23486"/>
          <a:stretch/>
        </p:blipFill>
        <p:spPr>
          <a:xfrm>
            <a:off x="4639055" y="3474720"/>
            <a:ext cx="7552944" cy="3383280"/>
          </a:xfrm>
          <a:prstGeom prst="rect">
            <a:avLst/>
          </a:prstGeom>
        </p:spPr>
      </p:pic>
      <p:sp>
        <p:nvSpPr>
          <p:cNvPr id="9" name="TextBox 8">
            <a:extLst>
              <a:ext uri="{FF2B5EF4-FFF2-40B4-BE49-F238E27FC236}">
                <a16:creationId xmlns:a16="http://schemas.microsoft.com/office/drawing/2014/main" id="{F1C64E59-B995-3586-3D20-85F62124B3B0}"/>
              </a:ext>
            </a:extLst>
          </p:cNvPr>
          <p:cNvSpPr txBox="1"/>
          <p:nvPr/>
        </p:nvSpPr>
        <p:spPr>
          <a:xfrm>
            <a:off x="10999838" y="6304935"/>
            <a:ext cx="105696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solidFill>
                  <a:schemeClr val="bg1"/>
                </a:solidFill>
                <a:cs typeface="Calibri"/>
              </a:rPr>
              <a:t>Photos used with permission from SVSD</a:t>
            </a:r>
          </a:p>
        </p:txBody>
      </p:sp>
    </p:spTree>
    <p:extLst>
      <p:ext uri="{BB962C8B-B14F-4D97-AF65-F5344CB8AC3E}">
        <p14:creationId xmlns:p14="http://schemas.microsoft.com/office/powerpoint/2010/main" val="2301058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7334" y="609600"/>
            <a:ext cx="8596668" cy="1320800"/>
          </a:xfrm>
        </p:spPr>
        <p:txBody>
          <a:bodyPr vert="horz" lIns="91440" tIns="45720" rIns="91440" bIns="45720" rtlCol="0" anchor="t">
            <a:normAutofit/>
          </a:bodyPr>
          <a:lstStyle/>
          <a:p>
            <a:pPr algn="l"/>
            <a:r>
              <a:rPr lang="en-US" sz="3600"/>
              <a:t>Who can take the drama class?</a:t>
            </a:r>
          </a:p>
        </p:txBody>
      </p:sp>
      <p:pic>
        <p:nvPicPr>
          <p:cNvPr id="6" name="Picture 6">
            <a:extLst>
              <a:ext uri="{FF2B5EF4-FFF2-40B4-BE49-F238E27FC236}">
                <a16:creationId xmlns:a16="http://schemas.microsoft.com/office/drawing/2014/main" id="{0C9EE2F7-8B05-AB48-4B18-9A36C1F4B552}"/>
              </a:ext>
            </a:extLst>
          </p:cNvPr>
          <p:cNvPicPr>
            <a:picLocks noChangeAspect="1"/>
          </p:cNvPicPr>
          <p:nvPr/>
        </p:nvPicPr>
        <p:blipFill>
          <a:blip r:embed="rId2"/>
          <a:srcRect l="14628" r="7869" b="1"/>
          <a:stretch/>
        </p:blipFill>
        <p:spPr>
          <a:xfrm>
            <a:off x="649075" y="2158073"/>
            <a:ext cx="2625335" cy="3882362"/>
          </a:xfrm>
          <a:prstGeom prst="rect">
            <a:avLst/>
          </a:prstGeom>
        </p:spPr>
      </p:pic>
      <p:pic>
        <p:nvPicPr>
          <p:cNvPr id="3" name="Picture 3" descr="A picture containing curtain, furniture, blue&#10;&#10;Description automatically generated">
            <a:extLst>
              <a:ext uri="{FF2B5EF4-FFF2-40B4-BE49-F238E27FC236}">
                <a16:creationId xmlns:a16="http://schemas.microsoft.com/office/drawing/2014/main" id="{2B3EF938-1B8C-0470-4F19-BE5861DEDDFA}"/>
              </a:ext>
            </a:extLst>
          </p:cNvPr>
          <p:cNvPicPr>
            <a:picLocks noChangeAspect="1"/>
          </p:cNvPicPr>
          <p:nvPr/>
        </p:nvPicPr>
        <p:blipFill rotWithShape="1">
          <a:blip r:embed="rId3"/>
          <a:srcRect l="27431" r="27433" b="2"/>
          <a:stretch/>
        </p:blipFill>
        <p:spPr>
          <a:xfrm>
            <a:off x="3470357" y="2159331"/>
            <a:ext cx="2625335" cy="3882362"/>
          </a:xfrm>
          <a:prstGeom prst="rect">
            <a:avLst/>
          </a:prstGeom>
        </p:spPr>
      </p:pic>
      <p:sp>
        <p:nvSpPr>
          <p:cNvPr id="4" name="TextBox 3">
            <a:extLst>
              <a:ext uri="{FF2B5EF4-FFF2-40B4-BE49-F238E27FC236}">
                <a16:creationId xmlns:a16="http://schemas.microsoft.com/office/drawing/2014/main" id="{37DF2634-7E0E-B3E1-E03A-792ED8C1B7A7}"/>
              </a:ext>
            </a:extLst>
          </p:cNvPr>
          <p:cNvSpPr txBox="1"/>
          <p:nvPr/>
        </p:nvSpPr>
        <p:spPr>
          <a:xfrm>
            <a:off x="6325880" y="2160589"/>
            <a:ext cx="2948121" cy="3880773"/>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spcBef>
                <a:spcPts val="1000"/>
              </a:spcBef>
              <a:buClr>
                <a:schemeClr val="accent1"/>
              </a:buClr>
              <a:buSzPct val="80000"/>
              <a:buFont typeface="Wingdings 3" charset="2"/>
              <a:buChar char=""/>
            </a:pPr>
            <a:r>
              <a:rPr lang="en-US">
                <a:solidFill>
                  <a:schemeClr val="tx1">
                    <a:lumMod val="75000"/>
                    <a:lumOff val="25000"/>
                  </a:schemeClr>
                </a:solidFill>
              </a:rPr>
              <a:t>Answer:</a:t>
            </a:r>
          </a:p>
          <a:p>
            <a:pPr>
              <a:spcBef>
                <a:spcPts val="1000"/>
              </a:spcBef>
              <a:buClr>
                <a:schemeClr val="accent1"/>
              </a:buClr>
              <a:buSzPct val="80000"/>
              <a:buFont typeface="Wingdings 3" charset="2"/>
              <a:buChar char=""/>
            </a:pPr>
            <a:r>
              <a:rPr lang="en-US">
                <a:solidFill>
                  <a:schemeClr val="tx1">
                    <a:lumMod val="75000"/>
                    <a:lumOff val="25000"/>
                  </a:schemeClr>
                </a:solidFill>
              </a:rPr>
              <a:t>Any current 6th or 7th grader! </a:t>
            </a:r>
          </a:p>
          <a:p>
            <a:pPr>
              <a:spcBef>
                <a:spcPts val="1000"/>
              </a:spcBef>
              <a:buClr>
                <a:schemeClr val="accent1"/>
              </a:buClr>
              <a:buSzPct val="80000"/>
              <a:buFont typeface="Wingdings 3" charset="2"/>
              <a:buChar char=""/>
            </a:pPr>
            <a:r>
              <a:rPr lang="en-US">
                <a:solidFill>
                  <a:schemeClr val="tx1">
                    <a:lumMod val="75000"/>
                    <a:lumOff val="25000"/>
                  </a:schemeClr>
                </a:solidFill>
              </a:rPr>
              <a:t>No experience needed.</a:t>
            </a:r>
          </a:p>
        </p:txBody>
      </p:sp>
    </p:spTree>
    <p:extLst>
      <p:ext uri="{BB962C8B-B14F-4D97-AF65-F5344CB8AC3E}">
        <p14:creationId xmlns:p14="http://schemas.microsoft.com/office/powerpoint/2010/main" val="961517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7334" y="609600"/>
            <a:ext cx="8596668" cy="1320800"/>
          </a:xfrm>
        </p:spPr>
        <p:txBody>
          <a:bodyPr vert="horz" lIns="91440" tIns="45720" rIns="91440" bIns="45720" rtlCol="0" anchor="t">
            <a:normAutofit/>
          </a:bodyPr>
          <a:lstStyle/>
          <a:p>
            <a:pPr algn="l"/>
            <a:r>
              <a:rPr lang="en-US" sz="3600"/>
              <a:t>Will there be homework?</a:t>
            </a:r>
          </a:p>
        </p:txBody>
      </p:sp>
      <p:pic>
        <p:nvPicPr>
          <p:cNvPr id="6" name="Picture 6">
            <a:extLst>
              <a:ext uri="{FF2B5EF4-FFF2-40B4-BE49-F238E27FC236}">
                <a16:creationId xmlns:a16="http://schemas.microsoft.com/office/drawing/2014/main" id="{0C9EE2F7-8B05-AB48-4B18-9A36C1F4B552}"/>
              </a:ext>
            </a:extLst>
          </p:cNvPr>
          <p:cNvPicPr>
            <a:picLocks noChangeAspect="1"/>
          </p:cNvPicPr>
          <p:nvPr/>
        </p:nvPicPr>
        <p:blipFill>
          <a:blip r:embed="rId2"/>
          <a:srcRect l="14628" r="7869" b="1"/>
          <a:stretch/>
        </p:blipFill>
        <p:spPr>
          <a:xfrm>
            <a:off x="649075" y="2158073"/>
            <a:ext cx="2625335" cy="3882362"/>
          </a:xfrm>
          <a:prstGeom prst="rect">
            <a:avLst/>
          </a:prstGeom>
        </p:spPr>
      </p:pic>
      <p:pic>
        <p:nvPicPr>
          <p:cNvPr id="3" name="Picture 3" descr="A picture containing curtain, furniture, blue&#10;&#10;Description automatically generated">
            <a:extLst>
              <a:ext uri="{FF2B5EF4-FFF2-40B4-BE49-F238E27FC236}">
                <a16:creationId xmlns:a16="http://schemas.microsoft.com/office/drawing/2014/main" id="{2B3EF938-1B8C-0470-4F19-BE5861DEDDFA}"/>
              </a:ext>
            </a:extLst>
          </p:cNvPr>
          <p:cNvPicPr>
            <a:picLocks noChangeAspect="1"/>
          </p:cNvPicPr>
          <p:nvPr/>
        </p:nvPicPr>
        <p:blipFill rotWithShape="1">
          <a:blip r:embed="rId3"/>
          <a:srcRect l="27431" r="27433" b="2"/>
          <a:stretch/>
        </p:blipFill>
        <p:spPr>
          <a:xfrm>
            <a:off x="3470357" y="2159331"/>
            <a:ext cx="2625335" cy="3882362"/>
          </a:xfrm>
          <a:prstGeom prst="rect">
            <a:avLst/>
          </a:prstGeom>
        </p:spPr>
      </p:pic>
      <p:sp>
        <p:nvSpPr>
          <p:cNvPr id="4" name="TextBox 3">
            <a:extLst>
              <a:ext uri="{FF2B5EF4-FFF2-40B4-BE49-F238E27FC236}">
                <a16:creationId xmlns:a16="http://schemas.microsoft.com/office/drawing/2014/main" id="{37DF2634-7E0E-B3E1-E03A-792ED8C1B7A7}"/>
              </a:ext>
            </a:extLst>
          </p:cNvPr>
          <p:cNvSpPr txBox="1"/>
          <p:nvPr/>
        </p:nvSpPr>
        <p:spPr>
          <a:xfrm>
            <a:off x="6325880" y="2160589"/>
            <a:ext cx="2948121" cy="3880773"/>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spcBef>
                <a:spcPts val="1000"/>
              </a:spcBef>
              <a:buClr>
                <a:schemeClr val="accent1"/>
              </a:buClr>
              <a:buSzPct val="80000"/>
              <a:buFont typeface="Wingdings 3" charset="2"/>
              <a:buChar char=""/>
            </a:pPr>
            <a:r>
              <a:rPr lang="en-US">
                <a:solidFill>
                  <a:schemeClr val="tx1">
                    <a:lumMod val="75000"/>
                    <a:lumOff val="25000"/>
                  </a:schemeClr>
                </a:solidFill>
              </a:rPr>
              <a:t>Answer:</a:t>
            </a:r>
          </a:p>
          <a:p>
            <a:pPr>
              <a:spcBef>
                <a:spcPts val="1000"/>
              </a:spcBef>
              <a:buClr>
                <a:schemeClr val="accent1"/>
              </a:buClr>
              <a:buSzPct val="80000"/>
              <a:buFont typeface="Wingdings 3" charset="2"/>
              <a:buChar char=""/>
            </a:pPr>
            <a:r>
              <a:rPr lang="en-US">
                <a:solidFill>
                  <a:schemeClr val="tx1">
                    <a:lumMod val="75000"/>
                    <a:lumOff val="25000"/>
                  </a:schemeClr>
                </a:solidFill>
              </a:rPr>
              <a:t>Nope! </a:t>
            </a:r>
          </a:p>
        </p:txBody>
      </p:sp>
    </p:spTree>
    <p:extLst>
      <p:ext uri="{BB962C8B-B14F-4D97-AF65-F5344CB8AC3E}">
        <p14:creationId xmlns:p14="http://schemas.microsoft.com/office/powerpoint/2010/main" val="2685483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3" descr="A picture containing curtain, furniture, blue&#10;&#10;Description automatically generated">
            <a:extLst>
              <a:ext uri="{FF2B5EF4-FFF2-40B4-BE49-F238E27FC236}">
                <a16:creationId xmlns:a16="http://schemas.microsoft.com/office/drawing/2014/main" id="{2B3EF938-1B8C-0470-4F19-BE5861DEDDFA}"/>
              </a:ext>
            </a:extLst>
          </p:cNvPr>
          <p:cNvPicPr>
            <a:picLocks noChangeAspect="1"/>
          </p:cNvPicPr>
          <p:nvPr/>
        </p:nvPicPr>
        <p:blipFill rotWithShape="1">
          <a:blip r:embed="rId2"/>
          <a:srcRect t="10933" b="4798"/>
          <a:stretch/>
        </p:blipFill>
        <p:spPr>
          <a:xfrm>
            <a:off x="-288470" y="-32656"/>
            <a:ext cx="12192000" cy="6857999"/>
          </a:xfrm>
          <a:prstGeom prst="rect">
            <a:avLst/>
          </a:prstGeom>
        </p:spPr>
      </p:pic>
      <p:sp>
        <p:nvSpPr>
          <p:cNvPr id="2" name="Title 1"/>
          <p:cNvSpPr>
            <a:spLocks noGrp="1"/>
          </p:cNvSpPr>
          <p:nvPr>
            <p:ph type="ctrTitle"/>
          </p:nvPr>
        </p:nvSpPr>
        <p:spPr>
          <a:xfrm>
            <a:off x="1037809" y="1071350"/>
            <a:ext cx="4775162" cy="1339382"/>
          </a:xfrm>
        </p:spPr>
        <p:txBody>
          <a:bodyPr vert="horz" lIns="91440" tIns="45720" rIns="91440" bIns="45720" rtlCol="0" anchor="ctr">
            <a:normAutofit/>
          </a:bodyPr>
          <a:lstStyle/>
          <a:p>
            <a:r>
              <a:rPr lang="en-US" sz="4000">
                <a:latin typeface="Sitka Text"/>
              </a:rPr>
              <a:t>Will there be a performance?</a:t>
            </a:r>
          </a:p>
        </p:txBody>
      </p:sp>
      <p:sp>
        <p:nvSpPr>
          <p:cNvPr id="4" name="TextBox 3">
            <a:extLst>
              <a:ext uri="{FF2B5EF4-FFF2-40B4-BE49-F238E27FC236}">
                <a16:creationId xmlns:a16="http://schemas.microsoft.com/office/drawing/2014/main" id="{37DF2634-7E0E-B3E1-E03A-792ED8C1B7A7}"/>
              </a:ext>
            </a:extLst>
          </p:cNvPr>
          <p:cNvSpPr txBox="1"/>
          <p:nvPr/>
        </p:nvSpPr>
        <p:spPr>
          <a:xfrm>
            <a:off x="1029992" y="2547257"/>
            <a:ext cx="4777100" cy="310974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10000"/>
          </a:bodyPr>
          <a:lstStyle/>
          <a:p>
            <a:pPr>
              <a:lnSpc>
                <a:spcPct val="90000"/>
              </a:lnSpc>
              <a:spcAft>
                <a:spcPts val="600"/>
              </a:spcAft>
            </a:pPr>
            <a:r>
              <a:rPr lang="en-US" sz="2400">
                <a:latin typeface="Sitka Text"/>
              </a:rPr>
              <a:t>Answer:</a:t>
            </a:r>
          </a:p>
          <a:p>
            <a:pPr algn="ctr">
              <a:lnSpc>
                <a:spcPct val="90000"/>
              </a:lnSpc>
              <a:spcAft>
                <a:spcPts val="600"/>
              </a:spcAft>
            </a:pPr>
            <a:r>
              <a:rPr lang="en-US" sz="4500">
                <a:latin typeface="Sitka Text"/>
              </a:rPr>
              <a:t>There will be some mini ones in class, but not a big after-school show.</a:t>
            </a:r>
          </a:p>
        </p:txBody>
      </p:sp>
      <p:pic>
        <p:nvPicPr>
          <p:cNvPr id="6" name="Picture 6">
            <a:extLst>
              <a:ext uri="{FF2B5EF4-FFF2-40B4-BE49-F238E27FC236}">
                <a16:creationId xmlns:a16="http://schemas.microsoft.com/office/drawing/2014/main" id="{0C9EE2F7-8B05-AB48-4B18-9A36C1F4B552}"/>
              </a:ext>
            </a:extLst>
          </p:cNvPr>
          <p:cNvPicPr>
            <a:picLocks noChangeAspect="1"/>
          </p:cNvPicPr>
          <p:nvPr/>
        </p:nvPicPr>
        <p:blipFill>
          <a:blip r:embed="rId3"/>
          <a:stretch>
            <a:fillRect/>
          </a:stretch>
        </p:blipFill>
        <p:spPr>
          <a:xfrm>
            <a:off x="6677891" y="2978985"/>
            <a:ext cx="2743200" cy="3144466"/>
          </a:xfrm>
          <a:prstGeom prst="rect">
            <a:avLst/>
          </a:prstGeom>
        </p:spPr>
      </p:pic>
    </p:spTree>
    <p:extLst>
      <p:ext uri="{BB962C8B-B14F-4D97-AF65-F5344CB8AC3E}">
        <p14:creationId xmlns:p14="http://schemas.microsoft.com/office/powerpoint/2010/main" val="1292984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3" descr="A picture containing curtain, furniture, blue&#10;&#10;Description automatically generated">
            <a:extLst>
              <a:ext uri="{FF2B5EF4-FFF2-40B4-BE49-F238E27FC236}">
                <a16:creationId xmlns:a16="http://schemas.microsoft.com/office/drawing/2014/main" id="{2B3EF938-1B8C-0470-4F19-BE5861DEDDFA}"/>
              </a:ext>
            </a:extLst>
          </p:cNvPr>
          <p:cNvPicPr>
            <a:picLocks noChangeAspect="1"/>
          </p:cNvPicPr>
          <p:nvPr/>
        </p:nvPicPr>
        <p:blipFill rotWithShape="1">
          <a:blip r:embed="rId2"/>
          <a:srcRect t="7865" b="7865"/>
          <a:stretch/>
        </p:blipFill>
        <p:spPr>
          <a:xfrm>
            <a:off x="20" y="10"/>
            <a:ext cx="12191980" cy="6857990"/>
          </a:xfrm>
          <a:prstGeom prst="rect">
            <a:avLst/>
          </a:prstGeom>
        </p:spPr>
      </p:pic>
      <p:sp>
        <p:nvSpPr>
          <p:cNvPr id="2" name="Title 1"/>
          <p:cNvSpPr>
            <a:spLocks noGrp="1"/>
          </p:cNvSpPr>
          <p:nvPr>
            <p:ph type="ctrTitle"/>
          </p:nvPr>
        </p:nvSpPr>
        <p:spPr>
          <a:xfrm>
            <a:off x="640080" y="640080"/>
            <a:ext cx="2752354" cy="2709275"/>
          </a:xfrm>
          <a:prstGeom prst="ellipse">
            <a:avLst/>
          </a:prstGeom>
          <a:solidFill>
            <a:srgbClr val="FFFFFF"/>
          </a:solidFill>
          <a:ln w="174625" cmpd="thinThick">
            <a:solidFill>
              <a:srgbClr val="FFFFFF"/>
            </a:solidFill>
          </a:ln>
        </p:spPr>
        <p:txBody>
          <a:bodyPr vert="horz" lIns="91440" tIns="45720" rIns="91440" bIns="45720" rtlCol="0" anchor="ctr">
            <a:noAutofit/>
          </a:bodyPr>
          <a:lstStyle/>
          <a:p>
            <a:r>
              <a:rPr lang="en-US" sz="2200">
                <a:solidFill>
                  <a:srgbClr val="262626"/>
                </a:solidFill>
                <a:latin typeface="Sitka Text"/>
                <a:cs typeface="Calibri Light"/>
              </a:rPr>
              <a:t>Want more info? </a:t>
            </a:r>
            <a:br>
              <a:rPr lang="en-US" sz="2200">
                <a:solidFill>
                  <a:srgbClr val="262626"/>
                </a:solidFill>
                <a:latin typeface="Sitka Text"/>
                <a:cs typeface="Calibri Light"/>
              </a:rPr>
            </a:br>
            <a:r>
              <a:rPr lang="en-US" sz="2200">
                <a:solidFill>
                  <a:srgbClr val="262626"/>
                </a:solidFill>
                <a:latin typeface="Sitka Text"/>
                <a:cs typeface="Calibri Light"/>
              </a:rPr>
              <a:t>Here's a video to give you a better idea of what to expect!</a:t>
            </a:r>
            <a:endParaRPr lang="en-US" sz="2200">
              <a:solidFill>
                <a:srgbClr val="262626"/>
              </a:solidFill>
              <a:latin typeface="Sitka Text"/>
            </a:endParaRPr>
          </a:p>
        </p:txBody>
      </p:sp>
      <p:sp>
        <p:nvSpPr>
          <p:cNvPr id="5" name="Rectangle 4">
            <a:extLst>
              <a:ext uri="{FF2B5EF4-FFF2-40B4-BE49-F238E27FC236}">
                <a16:creationId xmlns:a16="http://schemas.microsoft.com/office/drawing/2014/main" id="{59D3D92E-A2AE-9D0B-0CB4-FF96B2880BB8}"/>
              </a:ext>
            </a:extLst>
          </p:cNvPr>
          <p:cNvSpPr/>
          <p:nvPr/>
        </p:nvSpPr>
        <p:spPr>
          <a:xfrm>
            <a:off x="4412225" y="2249128"/>
            <a:ext cx="4780935" cy="281448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866016C-91CB-9779-6F3F-7B6B6FD5D956}"/>
              </a:ext>
            </a:extLst>
          </p:cNvPr>
          <p:cNvSpPr txBox="1"/>
          <p:nvPr/>
        </p:nvSpPr>
        <p:spPr>
          <a:xfrm>
            <a:off x="4510548" y="2372031"/>
            <a:ext cx="4596580" cy="258532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a:solidFill>
                  <a:schemeClr val="bg1"/>
                </a:solidFill>
                <a:latin typeface="Sitka Text"/>
                <a:cs typeface="Calibri"/>
                <a:hlinkClick r:id="rId3">
                  <a:extLst>
                    <a:ext uri="{A12FA001-AC4F-418D-AE19-62706E023703}">
                      <ahyp:hlinkClr xmlns:ahyp="http://schemas.microsoft.com/office/drawing/2018/hyperlinkcolor" val="tx"/>
                    </a:ext>
                  </a:extLst>
                </a:hlinkClick>
              </a:rPr>
              <a:t>TMS Theatre Class Promo Video</a:t>
            </a:r>
            <a:endParaRPr lang="en-US" sz="5400">
              <a:solidFill>
                <a:schemeClr val="bg1"/>
              </a:solidFill>
              <a:latin typeface="Sitka Text"/>
            </a:endParaRPr>
          </a:p>
        </p:txBody>
      </p:sp>
    </p:spTree>
    <p:extLst>
      <p:ext uri="{BB962C8B-B14F-4D97-AF65-F5344CB8AC3E}">
        <p14:creationId xmlns:p14="http://schemas.microsoft.com/office/powerpoint/2010/main" val="3912575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wearing face masks&#10;&#10;Description automatically generated">
            <a:extLst>
              <a:ext uri="{FF2B5EF4-FFF2-40B4-BE49-F238E27FC236}">
                <a16:creationId xmlns:a16="http://schemas.microsoft.com/office/drawing/2014/main" id="{7805A34C-0F63-6C53-9555-20A5C7E12FE6}"/>
              </a:ext>
            </a:extLst>
          </p:cNvPr>
          <p:cNvPicPr>
            <a:picLocks noChangeAspect="1"/>
          </p:cNvPicPr>
          <p:nvPr/>
        </p:nvPicPr>
        <p:blipFill>
          <a:blip r:embed="rId2">
            <a:extLst>
              <a:ext uri="{28A0092B-C50C-407E-A947-70E740481C1C}">
                <a14:useLocalDpi xmlns:a14="http://schemas.microsoft.com/office/drawing/2010/main" val="0"/>
              </a:ext>
            </a:extLst>
          </a:blip>
          <a:srcRect t="8915" r="-2" b="-2"/>
          <a:stretch/>
        </p:blipFill>
        <p:spPr>
          <a:xfrm>
            <a:off x="35772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5" name="Picture 4" descr="A gavel and hammer on a table&#10;&#10;Description automatically generated">
            <a:extLst>
              <a:ext uri="{FF2B5EF4-FFF2-40B4-BE49-F238E27FC236}">
                <a16:creationId xmlns:a16="http://schemas.microsoft.com/office/drawing/2014/main" id="{59F33C9E-355E-94C4-E362-AAE71C849F6B}"/>
              </a:ext>
            </a:extLst>
          </p:cNvPr>
          <p:cNvPicPr>
            <a:picLocks noChangeAspect="1"/>
          </p:cNvPicPr>
          <p:nvPr/>
        </p:nvPicPr>
        <p:blipFill>
          <a:blip r:embed="rId3">
            <a:extLst>
              <a:ext uri="{28A0092B-C50C-407E-A947-70E740481C1C}">
                <a14:useLocalDpi xmlns:a14="http://schemas.microsoft.com/office/drawing/2010/main" val="0"/>
              </a:ext>
            </a:extLst>
          </a:blip>
          <a:srcRect r="4945" b="2"/>
          <a:stretch/>
        </p:blipFill>
        <p:spPr>
          <a:xfrm>
            <a:off x="7822523" y="3456433"/>
            <a:ext cx="4369477" cy="3401568"/>
          </a:xfrm>
          <a:custGeom>
            <a:avLst/>
            <a:gdLst/>
            <a:ahLst/>
            <a:cxnLst/>
            <a:rect l="l" t="t" r="r" b="b"/>
            <a:pathLst>
              <a:path w="4369477" h="3401568">
                <a:moveTo>
                  <a:pt x="781270" y="0"/>
                </a:moveTo>
                <a:lnTo>
                  <a:pt x="4369477" y="0"/>
                </a:lnTo>
                <a:lnTo>
                  <a:pt x="4369477" y="3401568"/>
                </a:lnTo>
                <a:lnTo>
                  <a:pt x="0" y="3401568"/>
                </a:lnTo>
                <a:lnTo>
                  <a:pt x="1963" y="3397912"/>
                </a:lnTo>
                <a:cubicBezTo>
                  <a:pt x="454182" y="2512619"/>
                  <a:pt x="736170" y="1430108"/>
                  <a:pt x="776876" y="254399"/>
                </a:cubicBezTo>
                <a:close/>
              </a:path>
            </a:pathLst>
          </a:custGeom>
        </p:spPr>
      </p:pic>
      <p:pic>
        <p:nvPicPr>
          <p:cNvPr id="7" name="Picture 6" descr="A group of people wearing masks&#10;&#10;Description automatically generated">
            <a:extLst>
              <a:ext uri="{FF2B5EF4-FFF2-40B4-BE49-F238E27FC236}">
                <a16:creationId xmlns:a16="http://schemas.microsoft.com/office/drawing/2014/main" id="{E16CCA63-1B27-FA37-8716-E16E0202D592}"/>
              </a:ext>
            </a:extLst>
          </p:cNvPr>
          <p:cNvPicPr>
            <a:picLocks noChangeAspect="1"/>
          </p:cNvPicPr>
          <p:nvPr/>
        </p:nvPicPr>
        <p:blipFill>
          <a:blip r:embed="rId4">
            <a:extLst>
              <a:ext uri="{28A0092B-C50C-407E-A947-70E740481C1C}">
                <a14:useLocalDpi xmlns:a14="http://schemas.microsoft.com/office/drawing/2010/main" val="0"/>
              </a:ext>
            </a:extLst>
          </a:blip>
          <a:srcRect t="7919" r="2" b="2"/>
          <a:stretch/>
        </p:blipFill>
        <p:spPr>
          <a:xfrm>
            <a:off x="3630260"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2" name="Title 1">
            <a:extLst>
              <a:ext uri="{FF2B5EF4-FFF2-40B4-BE49-F238E27FC236}">
                <a16:creationId xmlns:a16="http://schemas.microsoft.com/office/drawing/2014/main" id="{BCADF976-D386-B1A0-1D0C-284A70AF683A}"/>
              </a:ext>
            </a:extLst>
          </p:cNvPr>
          <p:cNvSpPr>
            <a:spLocks noGrp="1"/>
          </p:cNvSpPr>
          <p:nvPr>
            <p:ph type="ctrTitle"/>
          </p:nvPr>
        </p:nvSpPr>
        <p:spPr>
          <a:xfrm>
            <a:off x="438912" y="982300"/>
            <a:ext cx="3429000" cy="3425108"/>
          </a:xfrm>
        </p:spPr>
        <p:txBody>
          <a:bodyPr>
            <a:normAutofit fontScale="90000"/>
          </a:bodyPr>
          <a:lstStyle/>
          <a:p>
            <a:r>
              <a:rPr lang="en-US" sz="4000" b="1" dirty="0">
                <a:solidFill>
                  <a:srgbClr val="FF0000"/>
                </a:solidFill>
                <a:latin typeface="Verdana" panose="020B0604030504040204" pitchFamily="34" charset="0"/>
                <a:ea typeface="Verdana" panose="020B0604030504040204" pitchFamily="34" charset="0"/>
              </a:rPr>
              <a:t>Speech and Debate </a:t>
            </a:r>
            <a:r>
              <a:rPr lang="en-US" sz="1200" b="1" dirty="0">
                <a:solidFill>
                  <a:srgbClr val="FF0000"/>
                </a:solidFill>
                <a:latin typeface="Verdana" panose="020B0604030504040204" pitchFamily="34" charset="0"/>
                <a:ea typeface="Verdana" panose="020B0604030504040204" pitchFamily="34" charset="0"/>
              </a:rPr>
              <a:t> </a:t>
            </a:r>
            <a:br>
              <a:rPr lang="en-US" sz="1200" b="1" dirty="0">
                <a:solidFill>
                  <a:srgbClr val="FF0000"/>
                </a:solidFill>
                <a:latin typeface="Verdana" panose="020B0604030504040204" pitchFamily="34" charset="0"/>
                <a:ea typeface="Verdana" panose="020B0604030504040204" pitchFamily="34" charset="0"/>
              </a:rPr>
            </a:br>
            <a:br>
              <a:rPr lang="en-US" sz="4000" dirty="0"/>
            </a:br>
            <a:r>
              <a:rPr lang="en-US" sz="4000" i="1" dirty="0"/>
              <a:t>An Elective for 7</a:t>
            </a:r>
            <a:r>
              <a:rPr lang="en-US" sz="4000" i="1" baseline="30000" dirty="0"/>
              <a:t>th</a:t>
            </a:r>
            <a:r>
              <a:rPr lang="en-US" sz="4000" i="1" dirty="0"/>
              <a:t> and 8</a:t>
            </a:r>
            <a:r>
              <a:rPr lang="en-US" sz="4000" i="1" baseline="30000" dirty="0"/>
              <a:t>th</a:t>
            </a:r>
            <a:r>
              <a:rPr lang="en-US" sz="4000" i="1" dirty="0"/>
              <a:t> Grade Students</a:t>
            </a:r>
          </a:p>
        </p:txBody>
      </p:sp>
      <p:sp>
        <p:nvSpPr>
          <p:cNvPr id="3" name="Subtitle 2">
            <a:extLst>
              <a:ext uri="{FF2B5EF4-FFF2-40B4-BE49-F238E27FC236}">
                <a16:creationId xmlns:a16="http://schemas.microsoft.com/office/drawing/2014/main" id="{E187F471-58B8-C25A-F059-C31146BF283B}"/>
              </a:ext>
            </a:extLst>
          </p:cNvPr>
          <p:cNvSpPr>
            <a:spLocks noGrp="1"/>
          </p:cNvSpPr>
          <p:nvPr>
            <p:ph type="subTitle" idx="1"/>
          </p:nvPr>
        </p:nvSpPr>
        <p:spPr>
          <a:xfrm>
            <a:off x="438912" y="4773168"/>
            <a:ext cx="3429000" cy="1335024"/>
          </a:xfrm>
        </p:spPr>
        <p:txBody>
          <a:bodyPr>
            <a:normAutofit/>
          </a:bodyPr>
          <a:lstStyle/>
          <a:p>
            <a:pPr algn="l"/>
            <a:r>
              <a:rPr lang="en-US" sz="2100" b="1"/>
              <a:t>Mr. Butler</a:t>
            </a:r>
          </a:p>
          <a:p>
            <a:pPr algn="l"/>
            <a:r>
              <a:rPr lang="en-US" sz="2100" b="1"/>
              <a:t>Timberline MS</a:t>
            </a:r>
          </a:p>
          <a:p>
            <a:pPr algn="l"/>
            <a:r>
              <a:rPr lang="en-US" sz="2100" b="1"/>
              <a:t>2025-2026 School Year</a:t>
            </a:r>
          </a:p>
        </p:txBody>
      </p:sp>
      <p:pic>
        <p:nvPicPr>
          <p:cNvPr id="9" name="Picture 8" descr="A person in a white shirt&#10;&#10;Description automatically generated">
            <a:extLst>
              <a:ext uri="{FF2B5EF4-FFF2-40B4-BE49-F238E27FC236}">
                <a16:creationId xmlns:a16="http://schemas.microsoft.com/office/drawing/2014/main" id="{2809DEAF-B1EA-8C05-9C07-F9FF9102B2EA}"/>
              </a:ext>
            </a:extLst>
          </p:cNvPr>
          <p:cNvPicPr>
            <a:picLocks noChangeAspect="1"/>
          </p:cNvPicPr>
          <p:nvPr/>
        </p:nvPicPr>
        <p:blipFill>
          <a:blip r:embed="rId5">
            <a:extLst>
              <a:ext uri="{28A0092B-C50C-407E-A947-70E740481C1C}">
                <a14:useLocalDpi xmlns:a14="http://schemas.microsoft.com/office/drawing/2010/main" val="0"/>
              </a:ext>
            </a:extLst>
          </a:blip>
          <a:srcRect t="2669" b="36292"/>
          <a:stretch/>
        </p:blipFill>
        <p:spPr>
          <a:xfrm>
            <a:off x="7845207" y="10"/>
            <a:ext cx="4346795" cy="3401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3040440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EA30-528F-A8A9-AFD4-B0ACFED00C65}"/>
              </a:ext>
            </a:extLst>
          </p:cNvPr>
          <p:cNvSpPr>
            <a:spLocks noGrp="1"/>
          </p:cNvSpPr>
          <p:nvPr>
            <p:ph type="title"/>
          </p:nvPr>
        </p:nvSpPr>
        <p:spPr>
          <a:xfrm>
            <a:off x="841249" y="539578"/>
            <a:ext cx="5981278" cy="1684638"/>
          </a:xfrm>
        </p:spPr>
        <p:txBody>
          <a:bodyPr>
            <a:normAutofit/>
          </a:bodyPr>
          <a:lstStyle/>
          <a:p>
            <a:r>
              <a:rPr lang="en-US" sz="4000" b="1" dirty="0">
                <a:solidFill>
                  <a:srgbClr val="FF0000"/>
                </a:solidFill>
              </a:rPr>
              <a:t>Catalog Description of My Class…</a:t>
            </a:r>
          </a:p>
        </p:txBody>
      </p:sp>
      <p:sp>
        <p:nvSpPr>
          <p:cNvPr id="3" name="Content Placeholder 2">
            <a:extLst>
              <a:ext uri="{FF2B5EF4-FFF2-40B4-BE49-F238E27FC236}">
                <a16:creationId xmlns:a16="http://schemas.microsoft.com/office/drawing/2014/main" id="{FBBC0720-03A3-8359-9CAF-DA899AB2943C}"/>
              </a:ext>
            </a:extLst>
          </p:cNvPr>
          <p:cNvSpPr>
            <a:spLocks noGrp="1"/>
          </p:cNvSpPr>
          <p:nvPr>
            <p:ph idx="1"/>
          </p:nvPr>
        </p:nvSpPr>
        <p:spPr>
          <a:xfrm>
            <a:off x="838201" y="2409568"/>
            <a:ext cx="5981278" cy="3690551"/>
          </a:xfrm>
        </p:spPr>
        <p:txBody>
          <a:bodyPr>
            <a:normAutofit/>
          </a:bodyPr>
          <a:lstStyle/>
          <a:p>
            <a:pPr marL="0" indent="0">
              <a:buNone/>
            </a:pPr>
            <a:r>
              <a:rPr lang="en-US" sz="2000" b="1" i="0" dirty="0">
                <a:effectLst/>
                <a:latin typeface="Aptos" panose="020B0004020202020204" pitchFamily="34" charset="0"/>
              </a:rPr>
              <a:t>Speech and Debate (7th and 8th) SEMESTER</a:t>
            </a:r>
          </a:p>
          <a:p>
            <a:pPr marL="0" indent="0">
              <a:buNone/>
            </a:pPr>
            <a:r>
              <a:rPr lang="en-US" sz="2000" i="0" dirty="0">
                <a:effectLst/>
                <a:latin typeface="Times New Roman" panose="02020603050405020304" pitchFamily="18" charset="0"/>
                <a:cs typeface="Times New Roman" panose="02020603050405020304" pitchFamily="18" charset="0"/>
              </a:rPr>
              <a:t>Speech and Debate is a one-semester </a:t>
            </a:r>
            <a:r>
              <a:rPr lang="en-US" sz="2000" b="1" i="0" dirty="0">
                <a:solidFill>
                  <a:srgbClr val="FF0000"/>
                </a:solidFill>
                <a:effectLst/>
                <a:latin typeface="Times New Roman" panose="02020603050405020304" pitchFamily="18" charset="0"/>
                <a:cs typeface="Times New Roman" panose="02020603050405020304" pitchFamily="18" charset="0"/>
              </a:rPr>
              <a:t>introductory</a:t>
            </a:r>
            <a:r>
              <a:rPr lang="en-US" sz="2000" i="0" dirty="0">
                <a:effectLst/>
                <a:latin typeface="Times New Roman" panose="02020603050405020304" pitchFamily="18" charset="0"/>
                <a:cs typeface="Times New Roman" panose="02020603050405020304" pitchFamily="18" charset="0"/>
              </a:rPr>
              <a:t> course that covers a variety of styles of public speaking and formal debate. Students will experience </a:t>
            </a:r>
            <a:r>
              <a:rPr lang="en-US" sz="2000" b="1" i="0" dirty="0">
                <a:solidFill>
                  <a:srgbClr val="FF0000"/>
                </a:solidFill>
                <a:effectLst/>
                <a:latin typeface="Times New Roman" panose="02020603050405020304" pitchFamily="18" charset="0"/>
                <a:cs typeface="Times New Roman" panose="02020603050405020304" pitchFamily="18" charset="0"/>
              </a:rPr>
              <a:t>impromptu</a:t>
            </a:r>
            <a:r>
              <a:rPr lang="en-US" sz="2000" i="0" dirty="0">
                <a:effectLst/>
                <a:latin typeface="Times New Roman" panose="02020603050405020304" pitchFamily="18" charset="0"/>
                <a:cs typeface="Times New Roman" panose="02020603050405020304" pitchFamily="18" charset="0"/>
              </a:rPr>
              <a:t> public speaking, speech critique, </a:t>
            </a:r>
            <a:r>
              <a:rPr lang="en-US" sz="2000" b="1" i="0" dirty="0">
                <a:solidFill>
                  <a:srgbClr val="FF0000"/>
                </a:solidFill>
                <a:effectLst/>
                <a:latin typeface="Times New Roman" panose="02020603050405020304" pitchFamily="18" charset="0"/>
                <a:cs typeface="Times New Roman" panose="02020603050405020304" pitchFamily="18" charset="0"/>
              </a:rPr>
              <a:t>debate</a:t>
            </a:r>
            <a:r>
              <a:rPr lang="en-US" sz="2000" i="0" dirty="0">
                <a:effectLst/>
                <a:latin typeface="Times New Roman" panose="02020603050405020304" pitchFamily="18" charset="0"/>
                <a:cs typeface="Times New Roman" panose="02020603050405020304" pitchFamily="18" charset="0"/>
              </a:rPr>
              <a:t> and mock trial. Throughout the semester students will work on developing </a:t>
            </a:r>
            <a:r>
              <a:rPr lang="en-US" sz="2000" b="1" i="0" dirty="0">
                <a:solidFill>
                  <a:srgbClr val="FF0000"/>
                </a:solidFill>
                <a:effectLst/>
                <a:latin typeface="Times New Roman" panose="02020603050405020304" pitchFamily="18" charset="0"/>
                <a:cs typeface="Times New Roman" panose="02020603050405020304" pitchFamily="18" charset="0"/>
              </a:rPr>
              <a:t>vocal</a:t>
            </a:r>
            <a:r>
              <a:rPr lang="en-US" sz="2000" b="1" i="0" dirty="0">
                <a:effectLst/>
                <a:latin typeface="Times New Roman" panose="02020603050405020304" pitchFamily="18" charset="0"/>
                <a:cs typeface="Times New Roman" panose="02020603050405020304" pitchFamily="18" charset="0"/>
              </a:rPr>
              <a:t> </a:t>
            </a:r>
            <a:r>
              <a:rPr lang="en-US" sz="2000" b="1" i="0" dirty="0">
                <a:solidFill>
                  <a:srgbClr val="FF0000"/>
                </a:solidFill>
                <a:effectLst/>
                <a:latin typeface="Times New Roman" panose="02020603050405020304" pitchFamily="18" charset="0"/>
                <a:cs typeface="Times New Roman" panose="02020603050405020304" pitchFamily="18" charset="0"/>
              </a:rPr>
              <a:t>confidence</a:t>
            </a:r>
            <a:r>
              <a:rPr lang="en-US" sz="2000" b="1" i="0" dirty="0">
                <a:effectLst/>
                <a:latin typeface="Times New Roman" panose="02020603050405020304" pitchFamily="18" charset="0"/>
                <a:cs typeface="Times New Roman" panose="02020603050405020304" pitchFamily="18" charset="0"/>
              </a:rPr>
              <a:t> </a:t>
            </a:r>
            <a:r>
              <a:rPr lang="en-US" sz="2000" i="0" dirty="0">
                <a:effectLst/>
                <a:latin typeface="Times New Roman" panose="02020603050405020304" pitchFamily="18" charset="0"/>
                <a:cs typeface="Times New Roman" panose="02020603050405020304" pitchFamily="18" charset="0"/>
              </a:rPr>
              <a:t>through practice that will increase the effectiveness of presentations both in further classroom education and in global career choices.</a:t>
            </a:r>
          </a:p>
          <a:p>
            <a:pPr marL="0" indent="0">
              <a:buNone/>
            </a:pPr>
            <a:endParaRPr lang="en-US" sz="2000" dirty="0"/>
          </a:p>
        </p:txBody>
      </p:sp>
      <p:pic>
        <p:nvPicPr>
          <p:cNvPr id="5" name="Picture 4" descr="A screenshot of a website&#10;&#10;Description automatically generated">
            <a:extLst>
              <a:ext uri="{FF2B5EF4-FFF2-40B4-BE49-F238E27FC236}">
                <a16:creationId xmlns:a16="http://schemas.microsoft.com/office/drawing/2014/main" id="{8A1BBC08-EDBD-8F09-1A38-3480CD94E2F2}"/>
              </a:ext>
            </a:extLst>
          </p:cNvPr>
          <p:cNvPicPr>
            <a:picLocks noChangeAspect="1"/>
          </p:cNvPicPr>
          <p:nvPr/>
        </p:nvPicPr>
        <p:blipFill>
          <a:blip r:embed="rId2"/>
          <a:stretch>
            <a:fillRect/>
          </a:stretch>
        </p:blipFill>
        <p:spPr>
          <a:xfrm>
            <a:off x="7187524" y="372356"/>
            <a:ext cx="4810874" cy="2225029"/>
          </a:xfrm>
          <a:prstGeom prst="rect">
            <a:avLst/>
          </a:prstGeom>
        </p:spPr>
      </p:pic>
      <p:pic>
        <p:nvPicPr>
          <p:cNvPr id="1026" name="Picture 2" descr="Clubs / Speech &amp; Debate Club">
            <a:extLst>
              <a:ext uri="{FF2B5EF4-FFF2-40B4-BE49-F238E27FC236}">
                <a16:creationId xmlns:a16="http://schemas.microsoft.com/office/drawing/2014/main" id="{77D6B156-E77F-8E23-7EB6-9AA3FA1CCB9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28077" y="2961503"/>
            <a:ext cx="4129757" cy="3138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060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EA30-528F-A8A9-AFD4-B0ACFED00C65}"/>
              </a:ext>
            </a:extLst>
          </p:cNvPr>
          <p:cNvSpPr>
            <a:spLocks noGrp="1"/>
          </p:cNvSpPr>
          <p:nvPr>
            <p:ph type="title"/>
          </p:nvPr>
        </p:nvSpPr>
        <p:spPr>
          <a:xfrm>
            <a:off x="838201" y="345810"/>
            <a:ext cx="4960945" cy="1325563"/>
          </a:xfrm>
        </p:spPr>
        <p:txBody>
          <a:bodyPr>
            <a:normAutofit/>
          </a:bodyPr>
          <a:lstStyle/>
          <a:p>
            <a:r>
              <a:rPr lang="en-US" b="1" dirty="0">
                <a:solidFill>
                  <a:srgbClr val="FF0000"/>
                </a:solidFill>
              </a:rPr>
              <a:t>Let’s Break That Description Down…</a:t>
            </a:r>
          </a:p>
        </p:txBody>
      </p:sp>
      <p:sp>
        <p:nvSpPr>
          <p:cNvPr id="3" name="Content Placeholder 2">
            <a:extLst>
              <a:ext uri="{FF2B5EF4-FFF2-40B4-BE49-F238E27FC236}">
                <a16:creationId xmlns:a16="http://schemas.microsoft.com/office/drawing/2014/main" id="{FBBC0720-03A3-8359-9CAF-DA899AB2943C}"/>
              </a:ext>
            </a:extLst>
          </p:cNvPr>
          <p:cNvSpPr>
            <a:spLocks noGrp="1"/>
          </p:cNvSpPr>
          <p:nvPr>
            <p:ph idx="1"/>
          </p:nvPr>
        </p:nvSpPr>
        <p:spPr>
          <a:xfrm>
            <a:off x="838201" y="1825625"/>
            <a:ext cx="4933462" cy="4351338"/>
          </a:xfrm>
        </p:spPr>
        <p:txBody>
          <a:bodyPr>
            <a:normAutofit/>
          </a:bodyPr>
          <a:lstStyle/>
          <a:p>
            <a:pPr marL="0" indent="0">
              <a:buNone/>
            </a:pPr>
            <a:endParaRPr lang="en-US" sz="2400" b="1" i="0" dirty="0">
              <a:effectLst/>
              <a:latin typeface="Aptos" panose="020B0004020202020204" pitchFamily="34" charset="0"/>
            </a:endParaRPr>
          </a:p>
          <a:p>
            <a:pPr marL="0" indent="0">
              <a:buNone/>
            </a:pPr>
            <a:r>
              <a:rPr lang="en-US" sz="2400" i="1" u="sng" dirty="0">
                <a:effectLst/>
                <a:latin typeface="Times New Roman" panose="02020603050405020304" pitchFamily="18" charset="0"/>
                <a:cs typeface="Times New Roman" panose="02020603050405020304" pitchFamily="18" charset="0"/>
              </a:rPr>
              <a:t>Speech and Debate is a one-semester </a:t>
            </a:r>
            <a:r>
              <a:rPr lang="en-US" sz="2400" b="1" i="1" u="sng" dirty="0">
                <a:solidFill>
                  <a:srgbClr val="FF0000"/>
                </a:solidFill>
                <a:effectLst/>
                <a:latin typeface="Times New Roman" panose="02020603050405020304" pitchFamily="18" charset="0"/>
                <a:cs typeface="Times New Roman" panose="02020603050405020304" pitchFamily="18" charset="0"/>
              </a:rPr>
              <a:t>introductory</a:t>
            </a:r>
            <a:r>
              <a:rPr lang="en-US" sz="2400" i="1" u="sng" dirty="0">
                <a:effectLst/>
                <a:latin typeface="Times New Roman" panose="02020603050405020304" pitchFamily="18" charset="0"/>
                <a:cs typeface="Times New Roman" panose="02020603050405020304" pitchFamily="18" charset="0"/>
              </a:rPr>
              <a:t> course…</a:t>
            </a:r>
          </a:p>
          <a:p>
            <a:endParaRPr lang="en-US" sz="2400"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This course is designed for </a:t>
            </a:r>
            <a:r>
              <a:rPr lang="en-US" b="1" dirty="0">
                <a:latin typeface="Times New Roman" panose="02020603050405020304" pitchFamily="18" charset="0"/>
                <a:cs typeface="Times New Roman" panose="02020603050405020304" pitchFamily="18" charset="0"/>
              </a:rPr>
              <a:t>Beginners!</a:t>
            </a:r>
          </a:p>
          <a:p>
            <a:pPr lvl="1"/>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This course is built around </a:t>
            </a:r>
            <a:r>
              <a:rPr lang="en-US" b="1" dirty="0">
                <a:latin typeface="Times New Roman" panose="02020603050405020304" pitchFamily="18" charset="0"/>
                <a:cs typeface="Times New Roman" panose="02020603050405020304" pitchFamily="18" charset="0"/>
              </a:rPr>
              <a:t>FUN </a:t>
            </a:r>
            <a:r>
              <a:rPr lang="en-US" dirty="0">
                <a:latin typeface="Times New Roman" panose="02020603050405020304" pitchFamily="18" charset="0"/>
                <a:cs typeface="Times New Roman" panose="02020603050405020304" pitchFamily="18" charset="0"/>
              </a:rPr>
              <a:t>activities</a:t>
            </a:r>
          </a:p>
          <a:p>
            <a:pPr lvl="1"/>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This course starts with </a:t>
            </a:r>
            <a:r>
              <a:rPr lang="en-US" b="1" dirty="0">
                <a:latin typeface="Times New Roman" panose="02020603050405020304" pitchFamily="18" charset="0"/>
                <a:cs typeface="Times New Roman" panose="02020603050405020304" pitchFamily="18" charset="0"/>
              </a:rPr>
              <a:t>Simple Speaking Games</a:t>
            </a:r>
            <a:endParaRPr lang="en-US" dirty="0"/>
          </a:p>
        </p:txBody>
      </p:sp>
      <p:pic>
        <p:nvPicPr>
          <p:cNvPr id="6" name="Picture 5" descr="Cartoon characters in a podium&#10;&#10;Description automatically generated">
            <a:extLst>
              <a:ext uri="{FF2B5EF4-FFF2-40B4-BE49-F238E27FC236}">
                <a16:creationId xmlns:a16="http://schemas.microsoft.com/office/drawing/2014/main" id="{89D92047-8B48-14D6-A709-47A14FE7242A}"/>
              </a:ext>
            </a:extLst>
          </p:cNvPr>
          <p:cNvPicPr>
            <a:picLocks noChangeAspect="1"/>
          </p:cNvPicPr>
          <p:nvPr/>
        </p:nvPicPr>
        <p:blipFill>
          <a:blip r:embed="rId2"/>
          <a:srcRect l="1623" r="2" b="2"/>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pic>
        <p:nvPicPr>
          <p:cNvPr id="4" name="Picture 3" descr="A group of children sitting around a table&#10;&#10;Description automatically generated">
            <a:extLst>
              <a:ext uri="{FF2B5EF4-FFF2-40B4-BE49-F238E27FC236}">
                <a16:creationId xmlns:a16="http://schemas.microsoft.com/office/drawing/2014/main" id="{0865522E-DE92-4476-4DA9-A9014E975D0E}"/>
              </a:ext>
            </a:extLst>
          </p:cNvPr>
          <p:cNvPicPr>
            <a:picLocks noChangeAspect="1"/>
          </p:cNvPicPr>
          <p:nvPr/>
        </p:nvPicPr>
        <p:blipFill>
          <a:blip r:embed="rId3"/>
          <a:srcRect l="18457" r="3967" b="2"/>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2050" name="Picture 2" descr="debating games to engage students ...">
            <a:extLst>
              <a:ext uri="{FF2B5EF4-FFF2-40B4-BE49-F238E27FC236}">
                <a16:creationId xmlns:a16="http://schemas.microsoft.com/office/drawing/2014/main" id="{392E052B-7927-EFEB-0E85-2A4A017799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587" r="25130" b="-2"/>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561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EA30-528F-A8A9-AFD4-B0ACFED00C65}"/>
              </a:ext>
            </a:extLst>
          </p:cNvPr>
          <p:cNvSpPr>
            <a:spLocks noGrp="1"/>
          </p:cNvSpPr>
          <p:nvPr>
            <p:ph type="title"/>
          </p:nvPr>
        </p:nvSpPr>
        <p:spPr>
          <a:xfrm>
            <a:off x="640080" y="329184"/>
            <a:ext cx="6894576" cy="742254"/>
          </a:xfrm>
        </p:spPr>
        <p:txBody>
          <a:bodyPr anchor="b">
            <a:normAutofit fontScale="90000"/>
          </a:bodyPr>
          <a:lstStyle/>
          <a:p>
            <a:r>
              <a:rPr lang="en-US" sz="5400" b="1" dirty="0">
                <a:solidFill>
                  <a:srgbClr val="FF0000"/>
                </a:solidFill>
              </a:rPr>
              <a:t>And…</a:t>
            </a:r>
          </a:p>
        </p:txBody>
      </p:sp>
      <p:sp>
        <p:nvSpPr>
          <p:cNvPr id="3" name="Content Placeholder 2">
            <a:extLst>
              <a:ext uri="{FF2B5EF4-FFF2-40B4-BE49-F238E27FC236}">
                <a16:creationId xmlns:a16="http://schemas.microsoft.com/office/drawing/2014/main" id="{FBBC0720-03A3-8359-9CAF-DA899AB2943C}"/>
              </a:ext>
            </a:extLst>
          </p:cNvPr>
          <p:cNvSpPr>
            <a:spLocks noGrp="1"/>
          </p:cNvSpPr>
          <p:nvPr>
            <p:ph idx="1"/>
          </p:nvPr>
        </p:nvSpPr>
        <p:spPr>
          <a:xfrm>
            <a:off x="640080" y="1262271"/>
            <a:ext cx="6894576" cy="4928218"/>
          </a:xfrm>
        </p:spPr>
        <p:txBody>
          <a:bodyPr>
            <a:normAutofit/>
          </a:bodyPr>
          <a:lstStyle/>
          <a:p>
            <a:pPr marL="0" indent="0">
              <a:buNone/>
            </a:pPr>
            <a:endParaRPr lang="en-US" sz="2400" b="1" i="0" dirty="0">
              <a:effectLst/>
              <a:latin typeface="Aptos" panose="020B0004020202020204" pitchFamily="34" charset="0"/>
            </a:endParaRPr>
          </a:p>
          <a:p>
            <a:pPr marL="0" indent="0">
              <a:buNone/>
            </a:pPr>
            <a:r>
              <a:rPr lang="en-US" sz="2400" i="1" u="sng" dirty="0">
                <a:effectLst/>
                <a:latin typeface="Times New Roman" panose="02020603050405020304" pitchFamily="18" charset="0"/>
                <a:cs typeface="Times New Roman" panose="02020603050405020304" pitchFamily="18" charset="0"/>
              </a:rPr>
              <a:t>Students will experience </a:t>
            </a:r>
            <a:r>
              <a:rPr lang="en-US" sz="2400" b="1" i="1" u="sng" dirty="0">
                <a:solidFill>
                  <a:srgbClr val="FF0000"/>
                </a:solidFill>
                <a:effectLst/>
                <a:latin typeface="Times New Roman" panose="02020603050405020304" pitchFamily="18" charset="0"/>
                <a:cs typeface="Times New Roman" panose="02020603050405020304" pitchFamily="18" charset="0"/>
              </a:rPr>
              <a:t>impromptu</a:t>
            </a:r>
            <a:r>
              <a:rPr lang="en-US" sz="2400" i="1" u="sng" dirty="0">
                <a:effectLst/>
                <a:latin typeface="Times New Roman" panose="02020603050405020304" pitchFamily="18" charset="0"/>
                <a:cs typeface="Times New Roman" panose="02020603050405020304" pitchFamily="18" charset="0"/>
              </a:rPr>
              <a:t> public speaking…</a:t>
            </a:r>
          </a:p>
          <a:p>
            <a:pPr marL="0" indent="0">
              <a:buNone/>
            </a:pPr>
            <a:endParaRPr lang="en-US" sz="2400"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Mr. Butler’s Impromptu </a:t>
            </a:r>
            <a:r>
              <a:rPr lang="en-US" b="1" dirty="0">
                <a:latin typeface="Times New Roman" panose="02020603050405020304" pitchFamily="18" charset="0"/>
                <a:cs typeface="Times New Roman" panose="02020603050405020304" pitchFamily="18" charset="0"/>
              </a:rPr>
              <a:t>Cards</a:t>
            </a:r>
            <a:r>
              <a:rPr lang="en-US" dirty="0">
                <a:latin typeface="Times New Roman" panose="02020603050405020304" pitchFamily="18" charset="0"/>
                <a:cs typeface="Times New Roman" panose="02020603050405020304" pitchFamily="18" charset="0"/>
              </a:rPr>
              <a:t> – Anyone Remember?</a:t>
            </a:r>
          </a:p>
          <a:p>
            <a:pPr lvl="1"/>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We do </a:t>
            </a:r>
            <a:r>
              <a:rPr lang="en-US" b="1" dirty="0">
                <a:latin typeface="Times New Roman" panose="02020603050405020304" pitchFamily="18" charset="0"/>
                <a:cs typeface="Times New Roman" panose="02020603050405020304" pitchFamily="18" charset="0"/>
              </a:rPr>
              <a:t>Introduction</a:t>
            </a:r>
            <a:r>
              <a:rPr lang="en-US" dirty="0">
                <a:latin typeface="Times New Roman" panose="02020603050405020304" pitchFamily="18" charset="0"/>
                <a:cs typeface="Times New Roman" panose="02020603050405020304" pitchFamily="18" charset="0"/>
              </a:rPr>
              <a:t> Speeches – Tell us about you!</a:t>
            </a:r>
          </a:p>
          <a:p>
            <a:pPr lvl="1"/>
            <a:endParaRPr lang="en-US"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We listen to Butler give a </a:t>
            </a:r>
            <a:r>
              <a:rPr lang="en-US" b="1" dirty="0">
                <a:latin typeface="Times New Roman" panose="02020603050405020304" pitchFamily="18" charset="0"/>
                <a:cs typeface="Times New Roman" panose="02020603050405020304" pitchFamily="18" charset="0"/>
              </a:rPr>
              <a:t>Story </a:t>
            </a:r>
            <a:r>
              <a:rPr lang="en-US" dirty="0">
                <a:latin typeface="Times New Roman" panose="02020603050405020304" pitchFamily="18" charset="0"/>
                <a:cs typeface="Times New Roman" panose="02020603050405020304" pitchFamily="18" charset="0"/>
              </a:rPr>
              <a:t>Speech about sabotaging pies in a middle school cooking class… then you tell us a </a:t>
            </a:r>
            <a:r>
              <a:rPr lang="en-US" b="1" dirty="0">
                <a:latin typeface="Times New Roman" panose="02020603050405020304" pitchFamily="18" charset="0"/>
                <a:cs typeface="Times New Roman" panose="02020603050405020304" pitchFamily="18" charset="0"/>
              </a:rPr>
              <a:t>Story</a:t>
            </a:r>
            <a:endParaRPr lang="en-US" dirty="0"/>
          </a:p>
        </p:txBody>
      </p:sp>
      <p:pic>
        <p:nvPicPr>
          <p:cNvPr id="4" name="Picture 3" descr="A speech bubble with a child holding a star&#10;&#10;Description automatically generated">
            <a:extLst>
              <a:ext uri="{FF2B5EF4-FFF2-40B4-BE49-F238E27FC236}">
                <a16:creationId xmlns:a16="http://schemas.microsoft.com/office/drawing/2014/main" id="{75135FF0-082C-83D8-FEFB-7868B44DFF72}"/>
              </a:ext>
            </a:extLst>
          </p:cNvPr>
          <p:cNvPicPr>
            <a:picLocks noChangeAspect="1"/>
          </p:cNvPicPr>
          <p:nvPr/>
        </p:nvPicPr>
        <p:blipFill>
          <a:blip r:embed="rId2"/>
          <a:stretch>
            <a:fillRect/>
          </a:stretch>
        </p:blipFill>
        <p:spPr>
          <a:xfrm>
            <a:off x="7863840" y="914452"/>
            <a:ext cx="4014216" cy="2259430"/>
          </a:xfrm>
          <a:prstGeom prst="rect">
            <a:avLst/>
          </a:prstGeom>
        </p:spPr>
      </p:pic>
      <p:pic>
        <p:nvPicPr>
          <p:cNvPr id="3074" name="Picture 2" descr="Impromptu Speech Cards by Just Good ...">
            <a:extLst>
              <a:ext uri="{FF2B5EF4-FFF2-40B4-BE49-F238E27FC236}">
                <a16:creationId xmlns:a16="http://schemas.microsoft.com/office/drawing/2014/main" id="{992291E8-9D36-DF01-C37A-156BC4C5322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25181" y="4079193"/>
            <a:ext cx="3873246" cy="2176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309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EA30-528F-A8A9-AFD4-B0ACFED00C65}"/>
              </a:ext>
            </a:extLst>
          </p:cNvPr>
          <p:cNvSpPr>
            <a:spLocks noGrp="1"/>
          </p:cNvSpPr>
          <p:nvPr>
            <p:ph type="title"/>
          </p:nvPr>
        </p:nvSpPr>
        <p:spPr>
          <a:xfrm>
            <a:off x="838201" y="345810"/>
            <a:ext cx="5120561" cy="1325563"/>
          </a:xfrm>
        </p:spPr>
        <p:txBody>
          <a:bodyPr>
            <a:normAutofit/>
          </a:bodyPr>
          <a:lstStyle/>
          <a:p>
            <a:r>
              <a:rPr lang="en-US" b="1"/>
              <a:t>Then…</a:t>
            </a:r>
          </a:p>
        </p:txBody>
      </p:sp>
      <p:sp>
        <p:nvSpPr>
          <p:cNvPr id="3" name="Content Placeholder 2">
            <a:extLst>
              <a:ext uri="{FF2B5EF4-FFF2-40B4-BE49-F238E27FC236}">
                <a16:creationId xmlns:a16="http://schemas.microsoft.com/office/drawing/2014/main" id="{FBBC0720-03A3-8359-9CAF-DA899AB2943C}"/>
              </a:ext>
            </a:extLst>
          </p:cNvPr>
          <p:cNvSpPr>
            <a:spLocks noGrp="1"/>
          </p:cNvSpPr>
          <p:nvPr>
            <p:ph idx="1"/>
          </p:nvPr>
        </p:nvSpPr>
        <p:spPr>
          <a:xfrm>
            <a:off x="89452" y="1825625"/>
            <a:ext cx="6708913" cy="4932984"/>
          </a:xfrm>
        </p:spPr>
        <p:txBody>
          <a:bodyPr>
            <a:noAutofit/>
          </a:bodyPr>
          <a:lstStyle/>
          <a:p>
            <a:pPr marL="0" indent="0">
              <a:buNone/>
            </a:pPr>
            <a:r>
              <a:rPr lang="en-US" b="1" i="1" u="sng" dirty="0">
                <a:effectLst/>
                <a:latin typeface="Times New Roman" panose="02020603050405020304" pitchFamily="18" charset="0"/>
                <a:cs typeface="Times New Roman" panose="02020603050405020304" pitchFamily="18" charset="0"/>
              </a:rPr>
              <a:t>…Debate</a:t>
            </a:r>
            <a:r>
              <a:rPr lang="en-US" i="1" u="sng" dirty="0">
                <a:effectLst/>
                <a:latin typeface="Times New Roman" panose="02020603050405020304" pitchFamily="18" charset="0"/>
                <a:cs typeface="Times New Roman" panose="02020603050405020304" pitchFamily="18" charset="0"/>
              </a:rPr>
              <a:t> and Mock Trial.</a:t>
            </a:r>
          </a:p>
          <a:p>
            <a:pPr marL="0" indent="0">
              <a:buNone/>
            </a:pPr>
            <a:endParaRPr lang="en-US" i="1"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Mr. Butler’s </a:t>
            </a:r>
            <a:r>
              <a:rPr lang="en-US" sz="2800" b="1" dirty="0">
                <a:latin typeface="Times New Roman" panose="02020603050405020304" pitchFamily="18" charset="0"/>
                <a:cs typeface="Times New Roman" panose="02020603050405020304" pitchFamily="18" charset="0"/>
              </a:rPr>
              <a:t>Trivium Debate – </a:t>
            </a:r>
            <a:r>
              <a:rPr lang="en-US" sz="2800" dirty="0">
                <a:latin typeface="Times New Roman" panose="02020603050405020304" pitchFamily="18" charset="0"/>
                <a:cs typeface="Times New Roman" panose="02020603050405020304" pitchFamily="18" charset="0"/>
              </a:rPr>
              <a:t>Teams of 4 people each</a:t>
            </a:r>
          </a:p>
          <a:p>
            <a:pPr lvl="1"/>
            <a:r>
              <a:rPr lang="en-US" sz="2800" dirty="0">
                <a:latin typeface="Times New Roman" panose="02020603050405020304" pitchFamily="18" charset="0"/>
                <a:cs typeface="Times New Roman" panose="02020603050405020304" pitchFamily="18" charset="0"/>
              </a:rPr>
              <a:t>Debate competition with </a:t>
            </a:r>
            <a:r>
              <a:rPr lang="en-US" sz="2800" b="1" dirty="0">
                <a:latin typeface="Times New Roman" panose="02020603050405020304" pitchFamily="18" charset="0"/>
                <a:cs typeface="Times New Roman" panose="02020603050405020304" pitchFamily="18" charset="0"/>
              </a:rPr>
              <a:t>Awards</a:t>
            </a:r>
            <a:r>
              <a:rPr lang="en-US" sz="2800" dirty="0">
                <a:latin typeface="Times New Roman" panose="02020603050405020304" pitchFamily="18" charset="0"/>
                <a:cs typeface="Times New Roman" panose="02020603050405020304" pitchFamily="18" charset="0"/>
              </a:rPr>
              <a:t> and </a:t>
            </a:r>
            <a:r>
              <a:rPr lang="en-US" sz="2800" b="1" dirty="0">
                <a:latin typeface="Times New Roman" panose="02020603050405020304" pitchFamily="18" charset="0"/>
                <a:cs typeface="Times New Roman" panose="02020603050405020304" pitchFamily="18" charset="0"/>
              </a:rPr>
              <a:t>Prizes</a:t>
            </a:r>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An introduction to </a:t>
            </a:r>
            <a:r>
              <a:rPr lang="en-US" sz="2800" b="1" dirty="0">
                <a:latin typeface="Times New Roman" panose="02020603050405020304" pitchFamily="18" charset="0"/>
                <a:cs typeface="Times New Roman" panose="02020603050405020304" pitchFamily="18" charset="0"/>
              </a:rPr>
              <a:t>Mock Trial</a:t>
            </a:r>
            <a:r>
              <a:rPr lang="en-US" sz="2800" dirty="0">
                <a:latin typeface="Times New Roman" panose="02020603050405020304" pitchFamily="18" charset="0"/>
                <a:cs typeface="Times New Roman" panose="02020603050405020304" pitchFamily="18" charset="0"/>
              </a:rPr>
              <a:t> – a competitive activity that teaches students about actual trial procedures. </a:t>
            </a:r>
          </a:p>
          <a:p>
            <a:pPr marL="457200" lvl="1" indent="0" algn="ctr">
              <a:buNone/>
            </a:pP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“What do you plead?  Guilty or Not Guilty?”</a:t>
            </a:r>
            <a:endParaRPr lang="en-US" sz="2800" dirty="0">
              <a:latin typeface="Times New Roman" panose="02020603050405020304" pitchFamily="18" charset="0"/>
              <a:cs typeface="Times New Roman" panose="02020603050405020304" pitchFamily="18" charset="0"/>
            </a:endParaRPr>
          </a:p>
        </p:txBody>
      </p:sp>
      <p:pic>
        <p:nvPicPr>
          <p:cNvPr id="7" name="Picture 6" descr="A person wearing a mask sitting at a desk with a computer&#10;&#10;Description automatically generated">
            <a:extLst>
              <a:ext uri="{FF2B5EF4-FFF2-40B4-BE49-F238E27FC236}">
                <a16:creationId xmlns:a16="http://schemas.microsoft.com/office/drawing/2014/main" id="{7ACB5DCC-8A99-5855-39E2-E58ADC0ACE38}"/>
              </a:ext>
            </a:extLst>
          </p:cNvPr>
          <p:cNvPicPr>
            <a:picLocks noChangeAspect="1"/>
          </p:cNvPicPr>
          <p:nvPr/>
        </p:nvPicPr>
        <p:blipFill>
          <a:blip r:embed="rId3">
            <a:extLst>
              <a:ext uri="{28A0092B-C50C-407E-A947-70E740481C1C}">
                <a14:useLocalDpi xmlns:a14="http://schemas.microsoft.com/office/drawing/2010/main" val="0"/>
              </a:ext>
            </a:extLst>
          </a:blip>
          <a:srcRect l="22085" r="3" b="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9" name="Picture 8" descr="A group of boys wearing masks sitting at a desk with laptops&#10;&#10;Description automatically generated">
            <a:extLst>
              <a:ext uri="{FF2B5EF4-FFF2-40B4-BE49-F238E27FC236}">
                <a16:creationId xmlns:a16="http://schemas.microsoft.com/office/drawing/2014/main" id="{B48A3639-441E-B177-E13A-3C2FC59365AE}"/>
              </a:ext>
            </a:extLst>
          </p:cNvPr>
          <p:cNvPicPr>
            <a:picLocks noChangeAspect="1"/>
          </p:cNvPicPr>
          <p:nvPr/>
        </p:nvPicPr>
        <p:blipFill>
          <a:blip r:embed="rId4">
            <a:extLst>
              <a:ext uri="{28A0092B-C50C-407E-A947-70E740481C1C}">
                <a14:useLocalDpi xmlns:a14="http://schemas.microsoft.com/office/drawing/2010/main" val="0"/>
              </a:ext>
            </a:extLst>
          </a:blip>
          <a:srcRect l="1250" r="10995" b="-4"/>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4198604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EA30-528F-A8A9-AFD4-B0ACFED00C65}"/>
              </a:ext>
            </a:extLst>
          </p:cNvPr>
          <p:cNvSpPr>
            <a:spLocks noGrp="1"/>
          </p:cNvSpPr>
          <p:nvPr>
            <p:ph type="title"/>
          </p:nvPr>
        </p:nvSpPr>
        <p:spPr>
          <a:xfrm>
            <a:off x="686834" y="1153572"/>
            <a:ext cx="3200400" cy="4461163"/>
          </a:xfrm>
        </p:spPr>
        <p:txBody>
          <a:bodyPr>
            <a:normAutofit/>
          </a:bodyPr>
          <a:lstStyle/>
          <a:p>
            <a:r>
              <a:rPr lang="en-US" b="1">
                <a:solidFill>
                  <a:srgbClr val="FFFFFF"/>
                </a:solidFill>
              </a:rPr>
              <a:t>Finally…</a:t>
            </a:r>
          </a:p>
        </p:txBody>
      </p:sp>
      <p:sp>
        <p:nvSpPr>
          <p:cNvPr id="3" name="Content Placeholder 2">
            <a:extLst>
              <a:ext uri="{FF2B5EF4-FFF2-40B4-BE49-F238E27FC236}">
                <a16:creationId xmlns:a16="http://schemas.microsoft.com/office/drawing/2014/main" id="{FBBC0720-03A3-8359-9CAF-DA899AB2943C}"/>
              </a:ext>
            </a:extLst>
          </p:cNvPr>
          <p:cNvSpPr>
            <a:spLocks noGrp="1"/>
          </p:cNvSpPr>
          <p:nvPr>
            <p:ph idx="1"/>
          </p:nvPr>
        </p:nvSpPr>
        <p:spPr>
          <a:xfrm>
            <a:off x="4447308" y="591344"/>
            <a:ext cx="6906491" cy="5585619"/>
          </a:xfrm>
        </p:spPr>
        <p:txBody>
          <a:bodyPr anchor="ctr">
            <a:normAutofit/>
          </a:bodyPr>
          <a:lstStyle/>
          <a:p>
            <a:pPr marL="0" indent="0">
              <a:buNone/>
            </a:pPr>
            <a:endParaRPr lang="en-US" b="1" i="0" dirty="0">
              <a:effectLst/>
              <a:latin typeface="Aptos" panose="020B0004020202020204" pitchFamily="34" charset="0"/>
            </a:endParaRPr>
          </a:p>
          <a:p>
            <a:pPr marL="0" indent="0">
              <a:buNone/>
            </a:pPr>
            <a:r>
              <a:rPr lang="en-US" i="1" dirty="0">
                <a:effectLst/>
                <a:latin typeface="Times New Roman" panose="02020603050405020304" pitchFamily="18" charset="0"/>
                <a:cs typeface="Times New Roman" panose="02020603050405020304" pitchFamily="18" charset="0"/>
              </a:rPr>
              <a:t>…students will work on developing </a:t>
            </a:r>
            <a:r>
              <a:rPr lang="en-US" b="1" i="1" dirty="0">
                <a:effectLst/>
                <a:latin typeface="Times New Roman" panose="02020603050405020304" pitchFamily="18" charset="0"/>
                <a:cs typeface="Times New Roman" panose="02020603050405020304" pitchFamily="18" charset="0"/>
              </a:rPr>
              <a:t>vocal confidence…</a:t>
            </a:r>
            <a:endParaRPr lang="en-US" i="1" dirty="0">
              <a:latin typeface="Times New Roman" panose="02020603050405020304" pitchFamily="18" charset="0"/>
              <a:cs typeface="Times New Roman" panose="02020603050405020304" pitchFamily="18" charset="0"/>
            </a:endParaRP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r>
              <a:rPr lang="en-US" dirty="0">
                <a:latin typeface="Times New Roman" panose="02020603050405020304" pitchFamily="18" charset="0"/>
                <a:cs typeface="Times New Roman" panose="02020603050405020304" pitchFamily="18" charset="0"/>
              </a:rPr>
              <a:t>Mr. Butler’s </a:t>
            </a:r>
            <a:r>
              <a:rPr lang="en-US" b="1" dirty="0">
                <a:latin typeface="Times New Roman" panose="02020603050405020304" pitchFamily="18" charset="0"/>
                <a:cs typeface="Times New Roman" panose="02020603050405020304" pitchFamily="18" charset="0"/>
              </a:rPr>
              <a:t>Guarantee</a:t>
            </a:r>
            <a:r>
              <a:rPr lang="en-US" dirty="0">
                <a:latin typeface="Times New Roman" panose="02020603050405020304" pitchFamily="18" charset="0"/>
                <a:cs typeface="Times New Roman" panose="02020603050405020304" pitchFamily="18" charset="0"/>
              </a:rPr>
              <a:t>:  You will have </a:t>
            </a:r>
            <a:r>
              <a:rPr lang="en-US" b="1" dirty="0">
                <a:solidFill>
                  <a:srgbClr val="FF0000"/>
                </a:solidFill>
                <a:latin typeface="Times New Roman" panose="02020603050405020304" pitchFamily="18" charset="0"/>
                <a:cs typeface="Times New Roman" panose="02020603050405020304" pitchFamily="18" charset="0"/>
              </a:rPr>
              <a:t>so much fun</a:t>
            </a:r>
            <a:r>
              <a:rPr lang="en-US" dirty="0">
                <a:latin typeface="Times New Roman" panose="02020603050405020304" pitchFamily="18" charset="0"/>
                <a:cs typeface="Times New Roman" panose="02020603050405020304" pitchFamily="18" charset="0"/>
              </a:rPr>
              <a:t> in this class that you will not even notice how you are </a:t>
            </a:r>
            <a:r>
              <a:rPr lang="en-US" b="1" dirty="0">
                <a:solidFill>
                  <a:srgbClr val="FF0000"/>
                </a:solidFill>
                <a:latin typeface="Times New Roman" panose="02020603050405020304" pitchFamily="18" charset="0"/>
                <a:cs typeface="Times New Roman" panose="02020603050405020304" pitchFamily="18" charset="0"/>
              </a:rPr>
              <a:t>developing the confidence </a:t>
            </a:r>
            <a:r>
              <a:rPr lang="en-US" dirty="0">
                <a:latin typeface="Times New Roman" panose="02020603050405020304" pitchFamily="18" charset="0"/>
                <a:cs typeface="Times New Roman" panose="02020603050405020304" pitchFamily="18" charset="0"/>
              </a:rPr>
              <a:t>to stand up in front of an audience and </a:t>
            </a:r>
            <a:r>
              <a:rPr lang="en-US" b="1" i="1" dirty="0">
                <a:solidFill>
                  <a:srgbClr val="FF0000"/>
                </a:solidFill>
                <a:latin typeface="Times New Roman" panose="02020603050405020304" pitchFamily="18" charset="0"/>
                <a:cs typeface="Times New Roman" panose="02020603050405020304" pitchFamily="18" charset="0"/>
              </a:rPr>
              <a:t>WOW</a:t>
            </a:r>
            <a:r>
              <a:rPr lang="en-US" dirty="0">
                <a:solidFill>
                  <a:srgbClr val="FF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them!  I do not force any student to speak until they are ready.  We work on basic speaking skills with fun games, and </a:t>
            </a:r>
            <a:r>
              <a:rPr lang="en-US" u="sng" dirty="0">
                <a:latin typeface="Times New Roman" panose="02020603050405020304" pitchFamily="18" charset="0"/>
                <a:cs typeface="Times New Roman" panose="02020603050405020304" pitchFamily="18" charset="0"/>
              </a:rPr>
              <a:t>we talk about how to share what is important to us with humor and passion.</a:t>
            </a:r>
          </a:p>
          <a:p>
            <a:pPr marL="457200" lvl="1" indent="0">
              <a:buNone/>
            </a:pPr>
            <a:endParaRPr lang="en-US" dirty="0">
              <a:latin typeface="Times New Roman" panose="02020603050405020304" pitchFamily="18" charset="0"/>
              <a:cs typeface="Times New Roman" panose="02020603050405020304" pitchFamily="18" charset="0"/>
            </a:endParaRPr>
          </a:p>
          <a:p>
            <a:pPr marL="457200" lvl="1" indent="0">
              <a:buNone/>
            </a:pPr>
            <a:r>
              <a:rPr lang="en-US" b="1" i="1" dirty="0">
                <a:latin typeface="Times New Roman" panose="02020603050405020304" pitchFamily="18" charset="0"/>
                <a:cs typeface="Times New Roman" panose="02020603050405020304" pitchFamily="18" charset="0"/>
              </a:rPr>
              <a:t>COME JOIN US!!</a:t>
            </a:r>
          </a:p>
        </p:txBody>
      </p:sp>
    </p:spTree>
    <p:extLst>
      <p:ext uri="{BB962C8B-B14F-4D97-AF65-F5344CB8AC3E}">
        <p14:creationId xmlns:p14="http://schemas.microsoft.com/office/powerpoint/2010/main" val="16050250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1"/>
            <a:ext cx="12887731" cy="7086519"/>
          </a:xfrm>
          <a:custGeom>
            <a:avLst/>
            <a:gdLst/>
            <a:ahLst/>
            <a:cxnLst/>
            <a:rect l="l" t="t" r="r" b="b"/>
            <a:pathLst>
              <a:path w="19331597" h="10629779">
                <a:moveTo>
                  <a:pt x="0" y="0"/>
                </a:moveTo>
                <a:lnTo>
                  <a:pt x="19331597" y="0"/>
                </a:lnTo>
                <a:lnTo>
                  <a:pt x="19331597" y="10629779"/>
                </a:lnTo>
                <a:lnTo>
                  <a:pt x="0" y="10629779"/>
                </a:lnTo>
                <a:lnTo>
                  <a:pt x="0" y="0"/>
                </a:lnTo>
                <a:close/>
              </a:path>
            </a:pathLst>
          </a:custGeom>
          <a:blipFill>
            <a:blip r:embed="rId3"/>
            <a:stretch>
              <a:fillRect t="-21494" b="-21494"/>
            </a:stretch>
          </a:blipFill>
        </p:spPr>
        <p:txBody>
          <a:bodyPr/>
          <a:lstStyle/>
          <a:p>
            <a:endParaRPr lang="en-US" sz="1200" dirty="0"/>
          </a:p>
        </p:txBody>
      </p:sp>
      <p:grpSp>
        <p:nvGrpSpPr>
          <p:cNvPr id="3" name="Group 3"/>
          <p:cNvGrpSpPr/>
          <p:nvPr/>
        </p:nvGrpSpPr>
        <p:grpSpPr>
          <a:xfrm>
            <a:off x="685800" y="173308"/>
            <a:ext cx="10820400" cy="1067069"/>
            <a:chOff x="0" y="0"/>
            <a:chExt cx="4274726" cy="421558"/>
          </a:xfrm>
        </p:grpSpPr>
        <p:sp>
          <p:nvSpPr>
            <p:cNvPr id="4" name="Freeform 4"/>
            <p:cNvSpPr/>
            <p:nvPr/>
          </p:nvSpPr>
          <p:spPr>
            <a:xfrm>
              <a:off x="0" y="0"/>
              <a:ext cx="4274726" cy="421558"/>
            </a:xfrm>
            <a:custGeom>
              <a:avLst/>
              <a:gdLst/>
              <a:ahLst/>
              <a:cxnLst/>
              <a:rect l="l" t="t" r="r" b="b"/>
              <a:pathLst>
                <a:path w="4274726" h="421558">
                  <a:moveTo>
                    <a:pt x="0" y="0"/>
                  </a:moveTo>
                  <a:lnTo>
                    <a:pt x="4274726" y="0"/>
                  </a:lnTo>
                  <a:lnTo>
                    <a:pt x="4274726" y="421558"/>
                  </a:lnTo>
                  <a:lnTo>
                    <a:pt x="0" y="421558"/>
                  </a:lnTo>
                  <a:close/>
                </a:path>
              </a:pathLst>
            </a:custGeom>
            <a:solidFill>
              <a:srgbClr val="8095B1">
                <a:alpha val="75686"/>
              </a:srgbClr>
            </a:solidFill>
          </p:spPr>
          <p:txBody>
            <a:bodyPr/>
            <a:lstStyle/>
            <a:p>
              <a:endParaRPr lang="en-US" sz="1200"/>
            </a:p>
          </p:txBody>
        </p:sp>
        <p:sp>
          <p:nvSpPr>
            <p:cNvPr id="5" name="TextBox 5"/>
            <p:cNvSpPr txBox="1"/>
            <p:nvPr/>
          </p:nvSpPr>
          <p:spPr>
            <a:xfrm>
              <a:off x="0" y="-161925"/>
              <a:ext cx="4274726" cy="583483"/>
            </a:xfrm>
            <a:prstGeom prst="rect">
              <a:avLst/>
            </a:prstGeom>
          </p:spPr>
          <p:txBody>
            <a:bodyPr lIns="33867" tIns="33867" rIns="33867" bIns="33867" rtlCol="0" anchor="ctr"/>
            <a:lstStyle/>
            <a:p>
              <a:pPr algn="ctr">
                <a:lnSpc>
                  <a:spcPts val="5040"/>
                </a:lnSpc>
                <a:spcBef>
                  <a:spcPct val="0"/>
                </a:spcBef>
              </a:pPr>
              <a:r>
                <a:rPr lang="en-US" sz="3600">
                  <a:solidFill>
                    <a:srgbClr val="FFFFFF">
                      <a:alpha val="75686"/>
                    </a:srgbClr>
                  </a:solidFill>
                  <a:latin typeface="Horizon"/>
                  <a:ea typeface="Horizon"/>
                  <a:cs typeface="Horizon"/>
                  <a:sym typeface="Horizon"/>
                </a:rPr>
                <a:t>Art and Design 1</a:t>
              </a:r>
            </a:p>
          </p:txBody>
        </p:sp>
      </p:grpSp>
      <p:grpSp>
        <p:nvGrpSpPr>
          <p:cNvPr id="6" name="Group 6"/>
          <p:cNvGrpSpPr/>
          <p:nvPr/>
        </p:nvGrpSpPr>
        <p:grpSpPr>
          <a:xfrm>
            <a:off x="116360" y="1501732"/>
            <a:ext cx="4540805" cy="5228193"/>
            <a:chOff x="0" y="0"/>
            <a:chExt cx="1793898" cy="2065459"/>
          </a:xfrm>
        </p:grpSpPr>
        <p:sp>
          <p:nvSpPr>
            <p:cNvPr id="7" name="Freeform 7"/>
            <p:cNvSpPr/>
            <p:nvPr/>
          </p:nvSpPr>
          <p:spPr>
            <a:xfrm>
              <a:off x="0" y="0"/>
              <a:ext cx="1793898" cy="2065459"/>
            </a:xfrm>
            <a:custGeom>
              <a:avLst/>
              <a:gdLst/>
              <a:ahLst/>
              <a:cxnLst/>
              <a:rect l="l" t="t" r="r" b="b"/>
              <a:pathLst>
                <a:path w="1793898" h="2065459">
                  <a:moveTo>
                    <a:pt x="0" y="0"/>
                  </a:moveTo>
                  <a:lnTo>
                    <a:pt x="1793898" y="0"/>
                  </a:lnTo>
                  <a:lnTo>
                    <a:pt x="1793898" y="2065459"/>
                  </a:lnTo>
                  <a:lnTo>
                    <a:pt x="0" y="2065459"/>
                  </a:lnTo>
                  <a:close/>
                </a:path>
              </a:pathLst>
            </a:custGeom>
            <a:solidFill>
              <a:srgbClr val="8095B1">
                <a:alpha val="77647"/>
              </a:srgbClr>
            </a:solidFill>
          </p:spPr>
          <p:txBody>
            <a:bodyPr/>
            <a:lstStyle/>
            <a:p>
              <a:endParaRPr lang="en-US" sz="1200"/>
            </a:p>
          </p:txBody>
        </p:sp>
        <p:sp>
          <p:nvSpPr>
            <p:cNvPr id="8" name="TextBox 8"/>
            <p:cNvSpPr txBox="1"/>
            <p:nvPr/>
          </p:nvSpPr>
          <p:spPr>
            <a:xfrm>
              <a:off x="0" y="-161925"/>
              <a:ext cx="1793898" cy="2227384"/>
            </a:xfrm>
            <a:prstGeom prst="rect">
              <a:avLst/>
            </a:prstGeom>
          </p:spPr>
          <p:txBody>
            <a:bodyPr lIns="33867" tIns="33867" rIns="33867" bIns="33867" rtlCol="0" anchor="ctr"/>
            <a:lstStyle/>
            <a:p>
              <a:pPr algn="ctr">
                <a:lnSpc>
                  <a:spcPts val="5040"/>
                </a:lnSpc>
                <a:spcBef>
                  <a:spcPct val="0"/>
                </a:spcBef>
              </a:pPr>
              <a:endParaRPr sz="1200"/>
            </a:p>
          </p:txBody>
        </p:sp>
      </p:grpSp>
      <p:grpSp>
        <p:nvGrpSpPr>
          <p:cNvPr id="9" name="Group 9"/>
          <p:cNvGrpSpPr/>
          <p:nvPr/>
        </p:nvGrpSpPr>
        <p:grpSpPr>
          <a:xfrm>
            <a:off x="4959169" y="1501732"/>
            <a:ext cx="7005059" cy="5228193"/>
            <a:chOff x="0" y="0"/>
            <a:chExt cx="2767431" cy="2065459"/>
          </a:xfrm>
        </p:grpSpPr>
        <p:sp>
          <p:nvSpPr>
            <p:cNvPr id="10" name="Freeform 10"/>
            <p:cNvSpPr/>
            <p:nvPr/>
          </p:nvSpPr>
          <p:spPr>
            <a:xfrm>
              <a:off x="0" y="0"/>
              <a:ext cx="2767431" cy="2065459"/>
            </a:xfrm>
            <a:custGeom>
              <a:avLst/>
              <a:gdLst/>
              <a:ahLst/>
              <a:cxnLst/>
              <a:rect l="l" t="t" r="r" b="b"/>
              <a:pathLst>
                <a:path w="2767431" h="2065459">
                  <a:moveTo>
                    <a:pt x="0" y="0"/>
                  </a:moveTo>
                  <a:lnTo>
                    <a:pt x="2767431" y="0"/>
                  </a:lnTo>
                  <a:lnTo>
                    <a:pt x="2767431" y="2065459"/>
                  </a:lnTo>
                  <a:lnTo>
                    <a:pt x="0" y="2065459"/>
                  </a:lnTo>
                  <a:close/>
                </a:path>
              </a:pathLst>
            </a:custGeom>
            <a:solidFill>
              <a:srgbClr val="8095B1">
                <a:alpha val="77647"/>
              </a:srgbClr>
            </a:solidFill>
          </p:spPr>
          <p:txBody>
            <a:bodyPr/>
            <a:lstStyle/>
            <a:p>
              <a:endParaRPr lang="en-US" sz="1200"/>
            </a:p>
          </p:txBody>
        </p:sp>
        <p:sp>
          <p:nvSpPr>
            <p:cNvPr id="11" name="TextBox 11"/>
            <p:cNvSpPr txBox="1"/>
            <p:nvPr/>
          </p:nvSpPr>
          <p:spPr>
            <a:xfrm>
              <a:off x="0" y="-161925"/>
              <a:ext cx="2767431" cy="2227384"/>
            </a:xfrm>
            <a:prstGeom prst="rect">
              <a:avLst/>
            </a:prstGeom>
          </p:spPr>
          <p:txBody>
            <a:bodyPr lIns="33867" tIns="33867" rIns="33867" bIns="33867" rtlCol="0" anchor="ctr"/>
            <a:lstStyle/>
            <a:p>
              <a:pPr algn="ctr">
                <a:lnSpc>
                  <a:spcPts val="5040"/>
                </a:lnSpc>
                <a:spcBef>
                  <a:spcPct val="0"/>
                </a:spcBef>
              </a:pPr>
              <a:endParaRPr sz="1200"/>
            </a:p>
          </p:txBody>
        </p:sp>
      </p:grpSp>
      <p:sp>
        <p:nvSpPr>
          <p:cNvPr id="12" name="Freeform 12"/>
          <p:cNvSpPr/>
          <p:nvPr/>
        </p:nvSpPr>
        <p:spPr>
          <a:xfrm>
            <a:off x="5157180" y="1619493"/>
            <a:ext cx="2197262" cy="2918273"/>
          </a:xfrm>
          <a:custGeom>
            <a:avLst/>
            <a:gdLst/>
            <a:ahLst/>
            <a:cxnLst/>
            <a:rect l="l" t="t" r="r" b="b"/>
            <a:pathLst>
              <a:path w="3295893" h="4377409">
                <a:moveTo>
                  <a:pt x="0" y="0"/>
                </a:moveTo>
                <a:lnTo>
                  <a:pt x="3295893" y="0"/>
                </a:lnTo>
                <a:lnTo>
                  <a:pt x="3295893" y="4377409"/>
                </a:lnTo>
                <a:lnTo>
                  <a:pt x="0" y="4377409"/>
                </a:lnTo>
                <a:lnTo>
                  <a:pt x="0" y="0"/>
                </a:lnTo>
                <a:close/>
              </a:path>
            </a:pathLst>
          </a:custGeom>
          <a:blipFill>
            <a:blip r:embed="rId4"/>
            <a:stretch>
              <a:fillRect b="-25750"/>
            </a:stretch>
          </a:blipFill>
        </p:spPr>
        <p:txBody>
          <a:bodyPr/>
          <a:lstStyle/>
          <a:p>
            <a:endParaRPr lang="en-US" sz="1200"/>
          </a:p>
        </p:txBody>
      </p:sp>
      <p:sp>
        <p:nvSpPr>
          <p:cNvPr id="13" name="Freeform 13"/>
          <p:cNvSpPr/>
          <p:nvPr/>
        </p:nvSpPr>
        <p:spPr>
          <a:xfrm>
            <a:off x="7539500" y="1619493"/>
            <a:ext cx="2358633" cy="2352215"/>
          </a:xfrm>
          <a:custGeom>
            <a:avLst/>
            <a:gdLst/>
            <a:ahLst/>
            <a:cxnLst/>
            <a:rect l="l" t="t" r="r" b="b"/>
            <a:pathLst>
              <a:path w="3537950" h="3528323">
                <a:moveTo>
                  <a:pt x="0" y="0"/>
                </a:moveTo>
                <a:lnTo>
                  <a:pt x="3537950" y="0"/>
                </a:lnTo>
                <a:lnTo>
                  <a:pt x="3537950" y="3528323"/>
                </a:lnTo>
                <a:lnTo>
                  <a:pt x="0" y="3528323"/>
                </a:lnTo>
                <a:lnTo>
                  <a:pt x="0" y="0"/>
                </a:lnTo>
                <a:close/>
              </a:path>
            </a:pathLst>
          </a:custGeom>
          <a:blipFill>
            <a:blip r:embed="rId5"/>
            <a:stretch>
              <a:fillRect/>
            </a:stretch>
          </a:blipFill>
        </p:spPr>
        <p:txBody>
          <a:bodyPr/>
          <a:lstStyle/>
          <a:p>
            <a:endParaRPr lang="en-US" sz="1200"/>
          </a:p>
        </p:txBody>
      </p:sp>
      <p:sp>
        <p:nvSpPr>
          <p:cNvPr id="14" name="Freeform 14"/>
          <p:cNvSpPr/>
          <p:nvPr/>
        </p:nvSpPr>
        <p:spPr>
          <a:xfrm>
            <a:off x="9912250" y="1706878"/>
            <a:ext cx="2051978" cy="1997561"/>
          </a:xfrm>
          <a:custGeom>
            <a:avLst/>
            <a:gdLst/>
            <a:ahLst/>
            <a:cxnLst/>
            <a:rect l="l" t="t" r="r" b="b"/>
            <a:pathLst>
              <a:path w="3077967" h="2996341">
                <a:moveTo>
                  <a:pt x="0" y="0"/>
                </a:moveTo>
                <a:lnTo>
                  <a:pt x="3077967" y="0"/>
                </a:lnTo>
                <a:lnTo>
                  <a:pt x="3077967" y="2996341"/>
                </a:lnTo>
                <a:lnTo>
                  <a:pt x="0" y="2996341"/>
                </a:lnTo>
                <a:lnTo>
                  <a:pt x="0" y="0"/>
                </a:lnTo>
                <a:close/>
              </a:path>
            </a:pathLst>
          </a:custGeom>
          <a:blipFill>
            <a:blip r:embed="rId6"/>
            <a:stretch>
              <a:fillRect l="-8720" r="-21077"/>
            </a:stretch>
          </a:blipFill>
        </p:spPr>
        <p:txBody>
          <a:bodyPr/>
          <a:lstStyle/>
          <a:p>
            <a:endParaRPr lang="en-US" sz="1200"/>
          </a:p>
        </p:txBody>
      </p:sp>
      <p:sp>
        <p:nvSpPr>
          <p:cNvPr id="15" name="TextBox 15"/>
          <p:cNvSpPr txBox="1"/>
          <p:nvPr/>
        </p:nvSpPr>
        <p:spPr>
          <a:xfrm>
            <a:off x="169285" y="1575043"/>
            <a:ext cx="4434955" cy="3971152"/>
          </a:xfrm>
          <a:prstGeom prst="rect">
            <a:avLst/>
          </a:prstGeom>
        </p:spPr>
        <p:txBody>
          <a:bodyPr lIns="0" tIns="0" rIns="0" bIns="0" rtlCol="0" anchor="t">
            <a:spAutoFit/>
          </a:bodyPr>
          <a:lstStyle/>
          <a:p>
            <a:pPr>
              <a:lnSpc>
                <a:spcPts val="2558"/>
              </a:lnSpc>
            </a:pPr>
            <a:r>
              <a:rPr lang="en-US" sz="1827">
                <a:solidFill>
                  <a:srgbClr val="FFFFFF"/>
                </a:solidFill>
                <a:latin typeface="JA Jayagiri Sans"/>
                <a:ea typeface="JA Jayagiri Sans"/>
                <a:cs typeface="JA Jayagiri Sans"/>
                <a:sym typeface="JA Jayagiri Sans"/>
              </a:rPr>
              <a:t>Class Information</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Fee: $30</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Interested in learning about drawing, painting, and scultpures? Then this is the elective for you!</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Things we learn: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Drawing and shading techniques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How to draw what you see</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Painting techniques</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Clay building techniques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How to use the wheel</a:t>
            </a:r>
          </a:p>
          <a:p>
            <a:pPr>
              <a:lnSpc>
                <a:spcPts val="2558"/>
              </a:lnSpc>
              <a:spcBef>
                <a:spcPct val="0"/>
              </a:spcBef>
            </a:pPr>
            <a:endParaRPr lang="en-US" sz="1827">
              <a:solidFill>
                <a:srgbClr val="FFFFFF"/>
              </a:solidFill>
              <a:latin typeface="JA Jayagiri Sans"/>
              <a:ea typeface="JA Jayagiri Sans"/>
              <a:cs typeface="JA Jayagiri Sans"/>
              <a:sym typeface="JA Jayagiri Sans"/>
            </a:endParaRPr>
          </a:p>
        </p:txBody>
      </p:sp>
      <p:sp>
        <p:nvSpPr>
          <p:cNvPr id="16" name="Freeform 16"/>
          <p:cNvSpPr/>
          <p:nvPr/>
        </p:nvSpPr>
        <p:spPr>
          <a:xfrm>
            <a:off x="5241149" y="4687172"/>
            <a:ext cx="2029324" cy="1521993"/>
          </a:xfrm>
          <a:custGeom>
            <a:avLst/>
            <a:gdLst/>
            <a:ahLst/>
            <a:cxnLst/>
            <a:rect l="l" t="t" r="r" b="b"/>
            <a:pathLst>
              <a:path w="3043986" h="2282989">
                <a:moveTo>
                  <a:pt x="0" y="0"/>
                </a:moveTo>
                <a:lnTo>
                  <a:pt x="3043986" y="0"/>
                </a:lnTo>
                <a:lnTo>
                  <a:pt x="3043986" y="2282989"/>
                </a:lnTo>
                <a:lnTo>
                  <a:pt x="0" y="2282989"/>
                </a:lnTo>
                <a:lnTo>
                  <a:pt x="0" y="0"/>
                </a:lnTo>
                <a:close/>
              </a:path>
            </a:pathLst>
          </a:custGeom>
          <a:blipFill>
            <a:blip r:embed="rId7"/>
            <a:stretch>
              <a:fillRect/>
            </a:stretch>
          </a:blipFill>
        </p:spPr>
        <p:txBody>
          <a:bodyPr/>
          <a:lstStyle/>
          <a:p>
            <a:endParaRPr lang="en-US" sz="1200"/>
          </a:p>
        </p:txBody>
      </p:sp>
      <p:sp>
        <p:nvSpPr>
          <p:cNvPr id="17" name="Freeform 17"/>
          <p:cNvSpPr/>
          <p:nvPr/>
        </p:nvSpPr>
        <p:spPr>
          <a:xfrm>
            <a:off x="9898133" y="3971709"/>
            <a:ext cx="1834037" cy="2032515"/>
          </a:xfrm>
          <a:custGeom>
            <a:avLst/>
            <a:gdLst/>
            <a:ahLst/>
            <a:cxnLst/>
            <a:rect l="l" t="t" r="r" b="b"/>
            <a:pathLst>
              <a:path w="2751055" h="3048773">
                <a:moveTo>
                  <a:pt x="0" y="0"/>
                </a:moveTo>
                <a:lnTo>
                  <a:pt x="2751055" y="0"/>
                </a:lnTo>
                <a:lnTo>
                  <a:pt x="2751055" y="3048773"/>
                </a:lnTo>
                <a:lnTo>
                  <a:pt x="0" y="3048773"/>
                </a:lnTo>
                <a:lnTo>
                  <a:pt x="0" y="0"/>
                </a:lnTo>
                <a:close/>
              </a:path>
            </a:pathLst>
          </a:custGeom>
          <a:blipFill>
            <a:blip r:embed="rId8"/>
            <a:stretch>
              <a:fillRect t="-609" r="-5252" b="-26023"/>
            </a:stretch>
          </a:blipFill>
        </p:spPr>
        <p:txBody>
          <a:bodyPr/>
          <a:lstStyle/>
          <a:p>
            <a:endParaRPr lang="en-US" sz="1200"/>
          </a:p>
        </p:txBody>
      </p:sp>
      <p:sp>
        <p:nvSpPr>
          <p:cNvPr id="18" name="Freeform 18"/>
          <p:cNvSpPr/>
          <p:nvPr/>
        </p:nvSpPr>
        <p:spPr>
          <a:xfrm>
            <a:off x="7539500" y="4115829"/>
            <a:ext cx="2271189" cy="2093335"/>
          </a:xfrm>
          <a:custGeom>
            <a:avLst/>
            <a:gdLst/>
            <a:ahLst/>
            <a:cxnLst/>
            <a:rect l="l" t="t" r="r" b="b"/>
            <a:pathLst>
              <a:path w="3406784" h="3140002">
                <a:moveTo>
                  <a:pt x="0" y="0"/>
                </a:moveTo>
                <a:lnTo>
                  <a:pt x="3406784" y="0"/>
                </a:lnTo>
                <a:lnTo>
                  <a:pt x="3406784" y="3140003"/>
                </a:lnTo>
                <a:lnTo>
                  <a:pt x="0" y="3140003"/>
                </a:lnTo>
                <a:lnTo>
                  <a:pt x="0" y="0"/>
                </a:lnTo>
                <a:close/>
              </a:path>
            </a:pathLst>
          </a:custGeom>
          <a:blipFill>
            <a:blip r:embed="rId9"/>
            <a:stretch>
              <a:fillRect r="-22892"/>
            </a:stretch>
          </a:blipFill>
        </p:spPr>
        <p:txBody>
          <a:bodyPr/>
          <a:lstStyle/>
          <a:p>
            <a:endParaRPr lang="en-US" sz="12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2666" b="-22666"/>
            </a:stretch>
          </a:blipFill>
        </p:spPr>
        <p:txBody>
          <a:bodyPr/>
          <a:lstStyle/>
          <a:p>
            <a:endParaRPr lang="en-US" sz="1200"/>
          </a:p>
        </p:txBody>
      </p:sp>
      <p:grpSp>
        <p:nvGrpSpPr>
          <p:cNvPr id="3" name="Group 3"/>
          <p:cNvGrpSpPr/>
          <p:nvPr/>
        </p:nvGrpSpPr>
        <p:grpSpPr>
          <a:xfrm>
            <a:off x="685800" y="173308"/>
            <a:ext cx="10820400" cy="1067069"/>
            <a:chOff x="0" y="0"/>
            <a:chExt cx="4274726" cy="421558"/>
          </a:xfrm>
        </p:grpSpPr>
        <p:sp>
          <p:nvSpPr>
            <p:cNvPr id="4" name="Freeform 4"/>
            <p:cNvSpPr/>
            <p:nvPr/>
          </p:nvSpPr>
          <p:spPr>
            <a:xfrm>
              <a:off x="0" y="0"/>
              <a:ext cx="4274726" cy="421558"/>
            </a:xfrm>
            <a:custGeom>
              <a:avLst/>
              <a:gdLst/>
              <a:ahLst/>
              <a:cxnLst/>
              <a:rect l="l" t="t" r="r" b="b"/>
              <a:pathLst>
                <a:path w="4274726" h="421558">
                  <a:moveTo>
                    <a:pt x="0" y="0"/>
                  </a:moveTo>
                  <a:lnTo>
                    <a:pt x="4274726" y="0"/>
                  </a:lnTo>
                  <a:lnTo>
                    <a:pt x="4274726" y="421558"/>
                  </a:lnTo>
                  <a:lnTo>
                    <a:pt x="0" y="421558"/>
                  </a:lnTo>
                  <a:close/>
                </a:path>
              </a:pathLst>
            </a:custGeom>
            <a:solidFill>
              <a:srgbClr val="656558">
                <a:alpha val="75686"/>
              </a:srgbClr>
            </a:solidFill>
          </p:spPr>
          <p:txBody>
            <a:bodyPr/>
            <a:lstStyle/>
            <a:p>
              <a:endParaRPr lang="en-US" sz="1200"/>
            </a:p>
          </p:txBody>
        </p:sp>
        <p:sp>
          <p:nvSpPr>
            <p:cNvPr id="5" name="TextBox 5"/>
            <p:cNvSpPr txBox="1"/>
            <p:nvPr/>
          </p:nvSpPr>
          <p:spPr>
            <a:xfrm>
              <a:off x="0" y="-180975"/>
              <a:ext cx="4274726" cy="602533"/>
            </a:xfrm>
            <a:prstGeom prst="rect">
              <a:avLst/>
            </a:prstGeom>
          </p:spPr>
          <p:txBody>
            <a:bodyPr lIns="33867" tIns="33867" rIns="33867" bIns="33867" rtlCol="0" anchor="ctr"/>
            <a:lstStyle/>
            <a:p>
              <a:pPr algn="ctr">
                <a:lnSpc>
                  <a:spcPts val="5600"/>
                </a:lnSpc>
                <a:spcBef>
                  <a:spcPct val="0"/>
                </a:spcBef>
              </a:pPr>
              <a:r>
                <a:rPr lang="en-US" sz="4000">
                  <a:solidFill>
                    <a:srgbClr val="FFFFFF">
                      <a:alpha val="75686"/>
                    </a:srgbClr>
                  </a:solidFill>
                  <a:latin typeface="Horizon"/>
                  <a:ea typeface="Horizon"/>
                  <a:cs typeface="Horizon"/>
                  <a:sym typeface="Horizon"/>
                </a:rPr>
                <a:t>Art and Design 2</a:t>
              </a:r>
            </a:p>
          </p:txBody>
        </p:sp>
      </p:grpSp>
      <p:grpSp>
        <p:nvGrpSpPr>
          <p:cNvPr id="6" name="Group 6"/>
          <p:cNvGrpSpPr/>
          <p:nvPr/>
        </p:nvGrpSpPr>
        <p:grpSpPr>
          <a:xfrm>
            <a:off x="31173" y="1358086"/>
            <a:ext cx="5200271" cy="5028386"/>
            <a:chOff x="0" y="0"/>
            <a:chExt cx="2054428" cy="1986523"/>
          </a:xfrm>
        </p:grpSpPr>
        <p:sp>
          <p:nvSpPr>
            <p:cNvPr id="7" name="Freeform 7"/>
            <p:cNvSpPr/>
            <p:nvPr/>
          </p:nvSpPr>
          <p:spPr>
            <a:xfrm>
              <a:off x="0" y="0"/>
              <a:ext cx="2054428" cy="1986523"/>
            </a:xfrm>
            <a:custGeom>
              <a:avLst/>
              <a:gdLst/>
              <a:ahLst/>
              <a:cxnLst/>
              <a:rect l="l" t="t" r="r" b="b"/>
              <a:pathLst>
                <a:path w="2054428" h="1986523">
                  <a:moveTo>
                    <a:pt x="0" y="0"/>
                  </a:moveTo>
                  <a:lnTo>
                    <a:pt x="2054428" y="0"/>
                  </a:lnTo>
                  <a:lnTo>
                    <a:pt x="2054428" y="1986523"/>
                  </a:lnTo>
                  <a:lnTo>
                    <a:pt x="0" y="1986523"/>
                  </a:lnTo>
                  <a:close/>
                </a:path>
              </a:pathLst>
            </a:custGeom>
            <a:solidFill>
              <a:srgbClr val="656558">
                <a:alpha val="80000"/>
              </a:srgbClr>
            </a:solidFill>
          </p:spPr>
          <p:txBody>
            <a:bodyPr/>
            <a:lstStyle/>
            <a:p>
              <a:endParaRPr lang="en-US" sz="1200"/>
            </a:p>
          </p:txBody>
        </p:sp>
        <p:sp>
          <p:nvSpPr>
            <p:cNvPr id="8" name="TextBox 8"/>
            <p:cNvSpPr txBox="1"/>
            <p:nvPr/>
          </p:nvSpPr>
          <p:spPr>
            <a:xfrm>
              <a:off x="0" y="-180975"/>
              <a:ext cx="2054428" cy="2167498"/>
            </a:xfrm>
            <a:prstGeom prst="rect">
              <a:avLst/>
            </a:prstGeom>
          </p:spPr>
          <p:txBody>
            <a:bodyPr lIns="33867" tIns="33867" rIns="33867" bIns="33867" rtlCol="0" anchor="ctr"/>
            <a:lstStyle/>
            <a:p>
              <a:pPr algn="ctr">
                <a:lnSpc>
                  <a:spcPts val="5600"/>
                </a:lnSpc>
                <a:spcBef>
                  <a:spcPct val="0"/>
                </a:spcBef>
              </a:pPr>
              <a:endParaRPr sz="1200"/>
            </a:p>
          </p:txBody>
        </p:sp>
      </p:grpSp>
      <p:grpSp>
        <p:nvGrpSpPr>
          <p:cNvPr id="9" name="Group 9"/>
          <p:cNvGrpSpPr/>
          <p:nvPr/>
        </p:nvGrpSpPr>
        <p:grpSpPr>
          <a:xfrm>
            <a:off x="5377494" y="1358086"/>
            <a:ext cx="6722905" cy="5028386"/>
            <a:chOff x="0" y="0"/>
            <a:chExt cx="2655963" cy="1986523"/>
          </a:xfrm>
        </p:grpSpPr>
        <p:sp>
          <p:nvSpPr>
            <p:cNvPr id="10" name="Freeform 10"/>
            <p:cNvSpPr/>
            <p:nvPr/>
          </p:nvSpPr>
          <p:spPr>
            <a:xfrm>
              <a:off x="0" y="0"/>
              <a:ext cx="2655963" cy="1986523"/>
            </a:xfrm>
            <a:custGeom>
              <a:avLst/>
              <a:gdLst/>
              <a:ahLst/>
              <a:cxnLst/>
              <a:rect l="l" t="t" r="r" b="b"/>
              <a:pathLst>
                <a:path w="2655963" h="1986523">
                  <a:moveTo>
                    <a:pt x="0" y="0"/>
                  </a:moveTo>
                  <a:lnTo>
                    <a:pt x="2655963" y="0"/>
                  </a:lnTo>
                  <a:lnTo>
                    <a:pt x="2655963" y="1986523"/>
                  </a:lnTo>
                  <a:lnTo>
                    <a:pt x="0" y="1986523"/>
                  </a:lnTo>
                  <a:close/>
                </a:path>
              </a:pathLst>
            </a:custGeom>
            <a:solidFill>
              <a:srgbClr val="656558">
                <a:alpha val="80000"/>
              </a:srgbClr>
            </a:solidFill>
          </p:spPr>
          <p:txBody>
            <a:bodyPr/>
            <a:lstStyle/>
            <a:p>
              <a:endParaRPr lang="en-US" sz="1200"/>
            </a:p>
          </p:txBody>
        </p:sp>
        <p:sp>
          <p:nvSpPr>
            <p:cNvPr id="11" name="TextBox 11"/>
            <p:cNvSpPr txBox="1"/>
            <p:nvPr/>
          </p:nvSpPr>
          <p:spPr>
            <a:xfrm>
              <a:off x="0" y="-180975"/>
              <a:ext cx="2655963" cy="2167498"/>
            </a:xfrm>
            <a:prstGeom prst="rect">
              <a:avLst/>
            </a:prstGeom>
          </p:spPr>
          <p:txBody>
            <a:bodyPr lIns="33867" tIns="33867" rIns="33867" bIns="33867" rtlCol="0" anchor="ctr"/>
            <a:lstStyle/>
            <a:p>
              <a:pPr algn="ctr">
                <a:lnSpc>
                  <a:spcPts val="5600"/>
                </a:lnSpc>
                <a:spcBef>
                  <a:spcPct val="0"/>
                </a:spcBef>
              </a:pPr>
              <a:endParaRPr sz="1200"/>
            </a:p>
          </p:txBody>
        </p:sp>
      </p:grpSp>
      <p:sp>
        <p:nvSpPr>
          <p:cNvPr id="12" name="Freeform 12"/>
          <p:cNvSpPr/>
          <p:nvPr/>
        </p:nvSpPr>
        <p:spPr>
          <a:xfrm>
            <a:off x="5428181" y="1669202"/>
            <a:ext cx="2316096" cy="2207691"/>
          </a:xfrm>
          <a:custGeom>
            <a:avLst/>
            <a:gdLst/>
            <a:ahLst/>
            <a:cxnLst/>
            <a:rect l="l" t="t" r="r" b="b"/>
            <a:pathLst>
              <a:path w="3474144" h="3311536">
                <a:moveTo>
                  <a:pt x="0" y="0"/>
                </a:moveTo>
                <a:lnTo>
                  <a:pt x="3474144" y="0"/>
                </a:lnTo>
                <a:lnTo>
                  <a:pt x="3474144" y="3311536"/>
                </a:lnTo>
                <a:lnTo>
                  <a:pt x="0" y="3311536"/>
                </a:lnTo>
                <a:lnTo>
                  <a:pt x="0" y="0"/>
                </a:lnTo>
                <a:close/>
              </a:path>
            </a:pathLst>
          </a:custGeom>
          <a:blipFill>
            <a:blip r:embed="rId3"/>
            <a:stretch>
              <a:fillRect l="-259981" t="-167227" r="-20548" b="-34679"/>
            </a:stretch>
          </a:blipFill>
        </p:spPr>
        <p:txBody>
          <a:bodyPr/>
          <a:lstStyle/>
          <a:p>
            <a:endParaRPr lang="en-US" sz="1200"/>
          </a:p>
        </p:txBody>
      </p:sp>
      <p:sp>
        <p:nvSpPr>
          <p:cNvPr id="13" name="Freeform 13"/>
          <p:cNvSpPr/>
          <p:nvPr/>
        </p:nvSpPr>
        <p:spPr>
          <a:xfrm>
            <a:off x="7893241" y="1460698"/>
            <a:ext cx="3202404" cy="2566280"/>
          </a:xfrm>
          <a:custGeom>
            <a:avLst/>
            <a:gdLst/>
            <a:ahLst/>
            <a:cxnLst/>
            <a:rect l="l" t="t" r="r" b="b"/>
            <a:pathLst>
              <a:path w="4803606" h="3849420">
                <a:moveTo>
                  <a:pt x="0" y="0"/>
                </a:moveTo>
                <a:lnTo>
                  <a:pt x="4803606" y="0"/>
                </a:lnTo>
                <a:lnTo>
                  <a:pt x="4803606" y="3849420"/>
                </a:lnTo>
                <a:lnTo>
                  <a:pt x="0" y="3849420"/>
                </a:lnTo>
                <a:lnTo>
                  <a:pt x="0" y="0"/>
                </a:lnTo>
                <a:close/>
              </a:path>
            </a:pathLst>
          </a:custGeom>
          <a:blipFill>
            <a:blip r:embed="rId4"/>
            <a:stretch>
              <a:fillRect/>
            </a:stretch>
          </a:blipFill>
        </p:spPr>
        <p:txBody>
          <a:bodyPr/>
          <a:lstStyle/>
          <a:p>
            <a:endParaRPr lang="en-US" sz="1200"/>
          </a:p>
        </p:txBody>
      </p:sp>
      <p:sp>
        <p:nvSpPr>
          <p:cNvPr id="14" name="Freeform 14"/>
          <p:cNvSpPr/>
          <p:nvPr/>
        </p:nvSpPr>
        <p:spPr>
          <a:xfrm>
            <a:off x="5598598" y="3951192"/>
            <a:ext cx="1767885" cy="2357179"/>
          </a:xfrm>
          <a:custGeom>
            <a:avLst/>
            <a:gdLst/>
            <a:ahLst/>
            <a:cxnLst/>
            <a:rect l="l" t="t" r="r" b="b"/>
            <a:pathLst>
              <a:path w="2651827" h="3535769">
                <a:moveTo>
                  <a:pt x="0" y="0"/>
                </a:moveTo>
                <a:lnTo>
                  <a:pt x="2651827" y="0"/>
                </a:lnTo>
                <a:lnTo>
                  <a:pt x="2651827" y="3535769"/>
                </a:lnTo>
                <a:lnTo>
                  <a:pt x="0" y="3535769"/>
                </a:lnTo>
                <a:lnTo>
                  <a:pt x="0" y="0"/>
                </a:lnTo>
                <a:close/>
              </a:path>
            </a:pathLst>
          </a:custGeom>
          <a:blipFill>
            <a:blip r:embed="rId5"/>
            <a:stretch>
              <a:fillRect/>
            </a:stretch>
          </a:blipFill>
        </p:spPr>
        <p:txBody>
          <a:bodyPr/>
          <a:lstStyle/>
          <a:p>
            <a:endParaRPr lang="en-US" sz="1200"/>
          </a:p>
        </p:txBody>
      </p:sp>
      <p:sp>
        <p:nvSpPr>
          <p:cNvPr id="15" name="Freeform 15"/>
          <p:cNvSpPr/>
          <p:nvPr/>
        </p:nvSpPr>
        <p:spPr>
          <a:xfrm>
            <a:off x="7550128" y="4101277"/>
            <a:ext cx="2160220" cy="2207094"/>
          </a:xfrm>
          <a:custGeom>
            <a:avLst/>
            <a:gdLst/>
            <a:ahLst/>
            <a:cxnLst/>
            <a:rect l="l" t="t" r="r" b="b"/>
            <a:pathLst>
              <a:path w="3240330" h="3310641">
                <a:moveTo>
                  <a:pt x="0" y="0"/>
                </a:moveTo>
                <a:lnTo>
                  <a:pt x="3240330" y="0"/>
                </a:lnTo>
                <a:lnTo>
                  <a:pt x="3240330" y="3310641"/>
                </a:lnTo>
                <a:lnTo>
                  <a:pt x="0" y="3310641"/>
                </a:lnTo>
                <a:lnTo>
                  <a:pt x="0" y="0"/>
                </a:lnTo>
                <a:close/>
              </a:path>
            </a:pathLst>
          </a:custGeom>
          <a:blipFill>
            <a:blip r:embed="rId6"/>
            <a:stretch>
              <a:fillRect t="-11060" b="-19440"/>
            </a:stretch>
          </a:blipFill>
        </p:spPr>
        <p:txBody>
          <a:bodyPr/>
          <a:lstStyle/>
          <a:p>
            <a:endParaRPr lang="en-US" sz="1200"/>
          </a:p>
        </p:txBody>
      </p:sp>
      <p:sp>
        <p:nvSpPr>
          <p:cNvPr id="16" name="TextBox 16"/>
          <p:cNvSpPr txBox="1"/>
          <p:nvPr/>
        </p:nvSpPr>
        <p:spPr>
          <a:xfrm>
            <a:off x="141719" y="1416248"/>
            <a:ext cx="4930121" cy="3971152"/>
          </a:xfrm>
          <a:prstGeom prst="rect">
            <a:avLst/>
          </a:prstGeom>
        </p:spPr>
        <p:txBody>
          <a:bodyPr lIns="0" tIns="0" rIns="0" bIns="0" rtlCol="0" anchor="t">
            <a:spAutoFit/>
          </a:bodyPr>
          <a:lstStyle/>
          <a:p>
            <a:pPr>
              <a:lnSpc>
                <a:spcPts val="2558"/>
              </a:lnSpc>
            </a:pPr>
            <a:r>
              <a:rPr lang="en-US" sz="1827">
                <a:solidFill>
                  <a:srgbClr val="FFFFFF"/>
                </a:solidFill>
                <a:latin typeface="JA Jayagiri Sans"/>
                <a:ea typeface="JA Jayagiri Sans"/>
                <a:cs typeface="JA Jayagiri Sans"/>
                <a:sym typeface="JA Jayagiri Sans"/>
              </a:rPr>
              <a:t>Class Information</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Fee: $30</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Advanced level art class</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For those who want to develop and further their art skills</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Multiple mediums: Clay, Acrylic paint, digital art (photoshop), pencil, printmaking, watercolor, etc.</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Skill building lessons for the first 5-6 weeks and then into independent study and self-directed projects for the remaining time. </a:t>
            </a:r>
          </a:p>
          <a:p>
            <a:pPr>
              <a:lnSpc>
                <a:spcPts val="2558"/>
              </a:lnSpc>
              <a:spcBef>
                <a:spcPct val="0"/>
              </a:spcBef>
            </a:pPr>
            <a:endParaRPr lang="en-US" sz="1827">
              <a:solidFill>
                <a:srgbClr val="FFFFFF"/>
              </a:solidFill>
              <a:latin typeface="JA Jayagiri Sans"/>
              <a:ea typeface="JA Jayagiri Sans"/>
              <a:cs typeface="JA Jayagiri Sans"/>
              <a:sym typeface="JA Jayagiri Sans"/>
            </a:endParaRPr>
          </a:p>
        </p:txBody>
      </p:sp>
      <p:sp>
        <p:nvSpPr>
          <p:cNvPr id="17" name="TextBox 17"/>
          <p:cNvSpPr txBox="1"/>
          <p:nvPr/>
        </p:nvSpPr>
        <p:spPr>
          <a:xfrm>
            <a:off x="5428181" y="1347322"/>
            <a:ext cx="4930121" cy="303481"/>
          </a:xfrm>
          <a:prstGeom prst="rect">
            <a:avLst/>
          </a:prstGeom>
        </p:spPr>
        <p:txBody>
          <a:bodyPr lIns="0" tIns="0" rIns="0" bIns="0" rtlCol="0" anchor="t">
            <a:spAutoFit/>
          </a:bodyPr>
          <a:lstStyle/>
          <a:p>
            <a:pPr>
              <a:lnSpc>
                <a:spcPts val="2558"/>
              </a:lnSpc>
              <a:spcBef>
                <a:spcPct val="0"/>
              </a:spcBef>
            </a:pPr>
            <a:r>
              <a:rPr lang="en-US" sz="1827">
                <a:solidFill>
                  <a:srgbClr val="FFFFFF"/>
                </a:solidFill>
                <a:latin typeface="JA Jayagiri Sans"/>
                <a:ea typeface="JA Jayagiri Sans"/>
                <a:cs typeface="JA Jayagiri Sans"/>
                <a:sym typeface="JA Jayagiri Sans"/>
              </a:rPr>
              <a:t>Project Examples: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sz="1200"/>
          </a:p>
        </p:txBody>
      </p:sp>
      <p:grpSp>
        <p:nvGrpSpPr>
          <p:cNvPr id="3" name="Group 3"/>
          <p:cNvGrpSpPr/>
          <p:nvPr/>
        </p:nvGrpSpPr>
        <p:grpSpPr>
          <a:xfrm>
            <a:off x="685800" y="173308"/>
            <a:ext cx="10820400" cy="1067069"/>
            <a:chOff x="0" y="0"/>
            <a:chExt cx="4274726" cy="421558"/>
          </a:xfrm>
        </p:grpSpPr>
        <p:sp>
          <p:nvSpPr>
            <p:cNvPr id="4" name="Freeform 4"/>
            <p:cNvSpPr/>
            <p:nvPr/>
          </p:nvSpPr>
          <p:spPr>
            <a:xfrm>
              <a:off x="0" y="0"/>
              <a:ext cx="4274726" cy="421558"/>
            </a:xfrm>
            <a:custGeom>
              <a:avLst/>
              <a:gdLst/>
              <a:ahLst/>
              <a:cxnLst/>
              <a:rect l="l" t="t" r="r" b="b"/>
              <a:pathLst>
                <a:path w="4274726" h="421558">
                  <a:moveTo>
                    <a:pt x="0" y="0"/>
                  </a:moveTo>
                  <a:lnTo>
                    <a:pt x="4274726" y="0"/>
                  </a:lnTo>
                  <a:lnTo>
                    <a:pt x="4274726" y="421558"/>
                  </a:lnTo>
                  <a:lnTo>
                    <a:pt x="0" y="421558"/>
                  </a:lnTo>
                  <a:close/>
                </a:path>
              </a:pathLst>
            </a:custGeom>
            <a:solidFill>
              <a:srgbClr val="292325">
                <a:alpha val="67843"/>
              </a:srgbClr>
            </a:solidFill>
          </p:spPr>
          <p:txBody>
            <a:bodyPr/>
            <a:lstStyle/>
            <a:p>
              <a:endParaRPr lang="en-US" sz="1200"/>
            </a:p>
          </p:txBody>
        </p:sp>
        <p:sp>
          <p:nvSpPr>
            <p:cNvPr id="5" name="TextBox 5"/>
            <p:cNvSpPr txBox="1"/>
            <p:nvPr/>
          </p:nvSpPr>
          <p:spPr>
            <a:xfrm>
              <a:off x="0" y="-180975"/>
              <a:ext cx="4274726" cy="602533"/>
            </a:xfrm>
            <a:prstGeom prst="rect">
              <a:avLst/>
            </a:prstGeom>
          </p:spPr>
          <p:txBody>
            <a:bodyPr lIns="33867" tIns="33867" rIns="33867" bIns="33867" rtlCol="0" anchor="ctr"/>
            <a:lstStyle/>
            <a:p>
              <a:pPr algn="ctr">
                <a:lnSpc>
                  <a:spcPts val="5600"/>
                </a:lnSpc>
                <a:spcBef>
                  <a:spcPct val="0"/>
                </a:spcBef>
              </a:pPr>
              <a:r>
                <a:rPr lang="en-US" sz="4000">
                  <a:solidFill>
                    <a:srgbClr val="FFFFFF">
                      <a:alpha val="67843"/>
                    </a:srgbClr>
                  </a:solidFill>
                  <a:latin typeface="Horizon"/>
                  <a:ea typeface="Horizon"/>
                  <a:cs typeface="Horizon"/>
                  <a:sym typeface="Horizon"/>
                </a:rPr>
                <a:t>Digital Media</a:t>
              </a:r>
            </a:p>
          </p:txBody>
        </p:sp>
      </p:grpSp>
      <p:grpSp>
        <p:nvGrpSpPr>
          <p:cNvPr id="6" name="Group 6"/>
          <p:cNvGrpSpPr/>
          <p:nvPr/>
        </p:nvGrpSpPr>
        <p:grpSpPr>
          <a:xfrm>
            <a:off x="54124" y="1364272"/>
            <a:ext cx="5390906" cy="5077909"/>
            <a:chOff x="0" y="0"/>
            <a:chExt cx="2129741" cy="2006088"/>
          </a:xfrm>
        </p:grpSpPr>
        <p:sp>
          <p:nvSpPr>
            <p:cNvPr id="7" name="Freeform 7"/>
            <p:cNvSpPr/>
            <p:nvPr/>
          </p:nvSpPr>
          <p:spPr>
            <a:xfrm>
              <a:off x="0" y="0"/>
              <a:ext cx="2129741" cy="2006088"/>
            </a:xfrm>
            <a:custGeom>
              <a:avLst/>
              <a:gdLst/>
              <a:ahLst/>
              <a:cxnLst/>
              <a:rect l="l" t="t" r="r" b="b"/>
              <a:pathLst>
                <a:path w="2129741" h="2006088">
                  <a:moveTo>
                    <a:pt x="0" y="0"/>
                  </a:moveTo>
                  <a:lnTo>
                    <a:pt x="2129741" y="0"/>
                  </a:lnTo>
                  <a:lnTo>
                    <a:pt x="2129741" y="2006088"/>
                  </a:lnTo>
                  <a:lnTo>
                    <a:pt x="0" y="2006088"/>
                  </a:lnTo>
                  <a:close/>
                </a:path>
              </a:pathLst>
            </a:custGeom>
            <a:solidFill>
              <a:srgbClr val="292325">
                <a:alpha val="67843"/>
              </a:srgbClr>
            </a:solidFill>
          </p:spPr>
          <p:txBody>
            <a:bodyPr/>
            <a:lstStyle/>
            <a:p>
              <a:endParaRPr lang="en-US" sz="1200"/>
            </a:p>
          </p:txBody>
        </p:sp>
        <p:sp>
          <p:nvSpPr>
            <p:cNvPr id="8" name="TextBox 8"/>
            <p:cNvSpPr txBox="1"/>
            <p:nvPr/>
          </p:nvSpPr>
          <p:spPr>
            <a:xfrm>
              <a:off x="0" y="-180975"/>
              <a:ext cx="2129741" cy="2187063"/>
            </a:xfrm>
            <a:prstGeom prst="rect">
              <a:avLst/>
            </a:prstGeom>
          </p:spPr>
          <p:txBody>
            <a:bodyPr lIns="33867" tIns="33867" rIns="33867" bIns="33867" rtlCol="0" anchor="ctr"/>
            <a:lstStyle/>
            <a:p>
              <a:pPr algn="ctr">
                <a:lnSpc>
                  <a:spcPts val="5600"/>
                </a:lnSpc>
                <a:spcBef>
                  <a:spcPct val="0"/>
                </a:spcBef>
              </a:pPr>
              <a:endParaRPr sz="1200"/>
            </a:p>
          </p:txBody>
        </p:sp>
      </p:grpSp>
      <p:grpSp>
        <p:nvGrpSpPr>
          <p:cNvPr id="9" name="Group 9"/>
          <p:cNvGrpSpPr/>
          <p:nvPr/>
        </p:nvGrpSpPr>
        <p:grpSpPr>
          <a:xfrm>
            <a:off x="5711730" y="1364272"/>
            <a:ext cx="6401048" cy="5077909"/>
            <a:chOff x="0" y="0"/>
            <a:chExt cx="2528809" cy="2006088"/>
          </a:xfrm>
        </p:grpSpPr>
        <p:sp>
          <p:nvSpPr>
            <p:cNvPr id="10" name="Freeform 10"/>
            <p:cNvSpPr/>
            <p:nvPr/>
          </p:nvSpPr>
          <p:spPr>
            <a:xfrm>
              <a:off x="0" y="0"/>
              <a:ext cx="2528809" cy="2006088"/>
            </a:xfrm>
            <a:custGeom>
              <a:avLst/>
              <a:gdLst/>
              <a:ahLst/>
              <a:cxnLst/>
              <a:rect l="l" t="t" r="r" b="b"/>
              <a:pathLst>
                <a:path w="2528809" h="2006088">
                  <a:moveTo>
                    <a:pt x="0" y="0"/>
                  </a:moveTo>
                  <a:lnTo>
                    <a:pt x="2528809" y="0"/>
                  </a:lnTo>
                  <a:lnTo>
                    <a:pt x="2528809" y="2006088"/>
                  </a:lnTo>
                  <a:lnTo>
                    <a:pt x="0" y="2006088"/>
                  </a:lnTo>
                  <a:close/>
                </a:path>
              </a:pathLst>
            </a:custGeom>
            <a:solidFill>
              <a:srgbClr val="292325">
                <a:alpha val="67843"/>
              </a:srgbClr>
            </a:solidFill>
          </p:spPr>
          <p:txBody>
            <a:bodyPr/>
            <a:lstStyle/>
            <a:p>
              <a:endParaRPr lang="en-US" sz="1200"/>
            </a:p>
          </p:txBody>
        </p:sp>
        <p:sp>
          <p:nvSpPr>
            <p:cNvPr id="11" name="TextBox 11"/>
            <p:cNvSpPr txBox="1"/>
            <p:nvPr/>
          </p:nvSpPr>
          <p:spPr>
            <a:xfrm>
              <a:off x="0" y="-180975"/>
              <a:ext cx="2528809" cy="2187063"/>
            </a:xfrm>
            <a:prstGeom prst="rect">
              <a:avLst/>
            </a:prstGeom>
          </p:spPr>
          <p:txBody>
            <a:bodyPr lIns="33867" tIns="33867" rIns="33867" bIns="33867" rtlCol="0" anchor="ctr"/>
            <a:lstStyle/>
            <a:p>
              <a:pPr algn="ctr">
                <a:lnSpc>
                  <a:spcPts val="5600"/>
                </a:lnSpc>
                <a:spcBef>
                  <a:spcPct val="0"/>
                </a:spcBef>
              </a:pPr>
              <a:endParaRPr sz="1200"/>
            </a:p>
          </p:txBody>
        </p:sp>
      </p:grpSp>
      <p:sp>
        <p:nvSpPr>
          <p:cNvPr id="12" name="Freeform 12"/>
          <p:cNvSpPr/>
          <p:nvPr/>
        </p:nvSpPr>
        <p:spPr>
          <a:xfrm>
            <a:off x="5823106" y="1594734"/>
            <a:ext cx="2823549" cy="2789613"/>
          </a:xfrm>
          <a:custGeom>
            <a:avLst/>
            <a:gdLst/>
            <a:ahLst/>
            <a:cxnLst/>
            <a:rect l="l" t="t" r="r" b="b"/>
            <a:pathLst>
              <a:path w="4235323" h="4184419">
                <a:moveTo>
                  <a:pt x="0" y="0"/>
                </a:moveTo>
                <a:lnTo>
                  <a:pt x="4235324" y="0"/>
                </a:lnTo>
                <a:lnTo>
                  <a:pt x="4235324" y="4184420"/>
                </a:lnTo>
                <a:lnTo>
                  <a:pt x="0" y="4184420"/>
                </a:lnTo>
                <a:lnTo>
                  <a:pt x="0" y="0"/>
                </a:lnTo>
                <a:close/>
              </a:path>
            </a:pathLst>
          </a:custGeom>
          <a:blipFill>
            <a:blip r:embed="rId3"/>
            <a:stretch>
              <a:fillRect b="-51919"/>
            </a:stretch>
          </a:blipFill>
        </p:spPr>
        <p:txBody>
          <a:bodyPr/>
          <a:lstStyle/>
          <a:p>
            <a:endParaRPr lang="en-US" sz="1200"/>
          </a:p>
        </p:txBody>
      </p:sp>
      <p:sp>
        <p:nvSpPr>
          <p:cNvPr id="13" name="Freeform 13"/>
          <p:cNvSpPr/>
          <p:nvPr/>
        </p:nvSpPr>
        <p:spPr>
          <a:xfrm>
            <a:off x="8808047" y="1594734"/>
            <a:ext cx="3100402" cy="2212912"/>
          </a:xfrm>
          <a:custGeom>
            <a:avLst/>
            <a:gdLst/>
            <a:ahLst/>
            <a:cxnLst/>
            <a:rect l="l" t="t" r="r" b="b"/>
            <a:pathLst>
              <a:path w="4650603" h="3319368">
                <a:moveTo>
                  <a:pt x="0" y="0"/>
                </a:moveTo>
                <a:lnTo>
                  <a:pt x="4650603" y="0"/>
                </a:lnTo>
                <a:lnTo>
                  <a:pt x="4650603" y="3319368"/>
                </a:lnTo>
                <a:lnTo>
                  <a:pt x="0" y="3319368"/>
                </a:lnTo>
                <a:lnTo>
                  <a:pt x="0" y="0"/>
                </a:lnTo>
                <a:close/>
              </a:path>
            </a:pathLst>
          </a:custGeom>
          <a:blipFill>
            <a:blip r:embed="rId4"/>
            <a:stretch>
              <a:fillRect/>
            </a:stretch>
          </a:blipFill>
        </p:spPr>
        <p:txBody>
          <a:bodyPr/>
          <a:lstStyle/>
          <a:p>
            <a:endParaRPr lang="en-US" sz="1200"/>
          </a:p>
        </p:txBody>
      </p:sp>
      <p:sp>
        <p:nvSpPr>
          <p:cNvPr id="14" name="Freeform 14"/>
          <p:cNvSpPr/>
          <p:nvPr/>
        </p:nvSpPr>
        <p:spPr>
          <a:xfrm>
            <a:off x="5864804" y="4488141"/>
            <a:ext cx="2740154" cy="1825628"/>
          </a:xfrm>
          <a:custGeom>
            <a:avLst/>
            <a:gdLst/>
            <a:ahLst/>
            <a:cxnLst/>
            <a:rect l="l" t="t" r="r" b="b"/>
            <a:pathLst>
              <a:path w="4110231" h="2738442">
                <a:moveTo>
                  <a:pt x="0" y="0"/>
                </a:moveTo>
                <a:lnTo>
                  <a:pt x="4110232" y="0"/>
                </a:lnTo>
                <a:lnTo>
                  <a:pt x="4110232" y="2738442"/>
                </a:lnTo>
                <a:lnTo>
                  <a:pt x="0" y="2738442"/>
                </a:lnTo>
                <a:lnTo>
                  <a:pt x="0" y="0"/>
                </a:lnTo>
                <a:close/>
              </a:path>
            </a:pathLst>
          </a:custGeom>
          <a:blipFill>
            <a:blip r:embed="rId5"/>
            <a:stretch>
              <a:fillRect/>
            </a:stretch>
          </a:blipFill>
        </p:spPr>
        <p:txBody>
          <a:bodyPr/>
          <a:lstStyle/>
          <a:p>
            <a:endParaRPr lang="en-US" sz="1200"/>
          </a:p>
        </p:txBody>
      </p:sp>
      <p:sp>
        <p:nvSpPr>
          <p:cNvPr id="15" name="Freeform 15"/>
          <p:cNvSpPr/>
          <p:nvPr/>
        </p:nvSpPr>
        <p:spPr>
          <a:xfrm>
            <a:off x="8872681" y="4011778"/>
            <a:ext cx="2971132" cy="2228349"/>
          </a:xfrm>
          <a:custGeom>
            <a:avLst/>
            <a:gdLst/>
            <a:ahLst/>
            <a:cxnLst/>
            <a:rect l="l" t="t" r="r" b="b"/>
            <a:pathLst>
              <a:path w="4456698" h="3342524">
                <a:moveTo>
                  <a:pt x="0" y="0"/>
                </a:moveTo>
                <a:lnTo>
                  <a:pt x="4456698" y="0"/>
                </a:lnTo>
                <a:lnTo>
                  <a:pt x="4456698" y="3342524"/>
                </a:lnTo>
                <a:lnTo>
                  <a:pt x="0" y="3342524"/>
                </a:lnTo>
                <a:lnTo>
                  <a:pt x="0" y="0"/>
                </a:lnTo>
                <a:close/>
              </a:path>
            </a:pathLst>
          </a:custGeom>
          <a:blipFill>
            <a:blip r:embed="rId6"/>
            <a:stretch>
              <a:fillRect/>
            </a:stretch>
          </a:blipFill>
        </p:spPr>
        <p:txBody>
          <a:bodyPr/>
          <a:lstStyle/>
          <a:p>
            <a:endParaRPr lang="en-US" sz="1200"/>
          </a:p>
        </p:txBody>
      </p:sp>
      <p:sp>
        <p:nvSpPr>
          <p:cNvPr id="16" name="TextBox 16"/>
          <p:cNvSpPr txBox="1"/>
          <p:nvPr/>
        </p:nvSpPr>
        <p:spPr>
          <a:xfrm>
            <a:off x="267602" y="1422598"/>
            <a:ext cx="4963951" cy="4398063"/>
          </a:xfrm>
          <a:prstGeom prst="rect">
            <a:avLst/>
          </a:prstGeom>
        </p:spPr>
        <p:txBody>
          <a:bodyPr lIns="0" tIns="0" rIns="0" bIns="0" rtlCol="0" anchor="t">
            <a:spAutoFit/>
          </a:bodyPr>
          <a:lstStyle/>
          <a:p>
            <a:pPr>
              <a:lnSpc>
                <a:spcPts val="2278"/>
              </a:lnSpc>
            </a:pPr>
            <a:r>
              <a:rPr lang="en-US" sz="1627">
                <a:solidFill>
                  <a:srgbClr val="FFFFFF"/>
                </a:solidFill>
                <a:latin typeface="JA Jayagiri Sans"/>
                <a:ea typeface="JA Jayagiri Sans"/>
                <a:cs typeface="JA Jayagiri Sans"/>
                <a:sym typeface="JA Jayagiri Sans"/>
              </a:rPr>
              <a:t>Class Information</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Fee: $15</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 Interested in creativity, technology, and bringing your ideas to life through digital media? Then this is the elective for you!</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What You’ll Learn:</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 Digital image editing &amp; manipulation (Photoshop)</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 Video production &amp; animation (Premiere Pro, After Effects)</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 Graphic design &amp; page layout (Illustrator, InDesign)</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Branding, advertising &amp; visual storytelling</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Real-world projects like logos, magazine covers &amp; business cards</a:t>
            </a:r>
          </a:p>
          <a:p>
            <a:pPr marL="702818" lvl="2" indent="-234272">
              <a:lnSpc>
                <a:spcPts val="2278"/>
              </a:lnSpc>
              <a:spcBef>
                <a:spcPct val="0"/>
              </a:spcBef>
              <a:buFont typeface="Arial"/>
              <a:buChar char="⚬"/>
            </a:pPr>
            <a:endParaRPr lang="en-US" sz="1627">
              <a:solidFill>
                <a:srgbClr val="FFFFFF"/>
              </a:solidFill>
              <a:latin typeface="JA Jayagiri Sans"/>
              <a:ea typeface="JA Jayagiri Sans"/>
              <a:cs typeface="JA Jayagiri Sans"/>
              <a:sym typeface="JA Jayagiri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sz="1200"/>
          </a:p>
        </p:txBody>
      </p:sp>
      <p:grpSp>
        <p:nvGrpSpPr>
          <p:cNvPr id="3" name="Group 3"/>
          <p:cNvGrpSpPr/>
          <p:nvPr/>
        </p:nvGrpSpPr>
        <p:grpSpPr>
          <a:xfrm>
            <a:off x="685800" y="173308"/>
            <a:ext cx="10820400" cy="1067069"/>
            <a:chOff x="0" y="0"/>
            <a:chExt cx="4274726" cy="421558"/>
          </a:xfrm>
        </p:grpSpPr>
        <p:sp>
          <p:nvSpPr>
            <p:cNvPr id="4" name="Freeform 4"/>
            <p:cNvSpPr/>
            <p:nvPr/>
          </p:nvSpPr>
          <p:spPr>
            <a:xfrm>
              <a:off x="0" y="0"/>
              <a:ext cx="4274726" cy="421558"/>
            </a:xfrm>
            <a:custGeom>
              <a:avLst/>
              <a:gdLst/>
              <a:ahLst/>
              <a:cxnLst/>
              <a:rect l="l" t="t" r="r" b="b"/>
              <a:pathLst>
                <a:path w="4274726" h="421558">
                  <a:moveTo>
                    <a:pt x="0" y="0"/>
                  </a:moveTo>
                  <a:lnTo>
                    <a:pt x="4274726" y="0"/>
                  </a:lnTo>
                  <a:lnTo>
                    <a:pt x="4274726" y="421558"/>
                  </a:lnTo>
                  <a:lnTo>
                    <a:pt x="0" y="421558"/>
                  </a:lnTo>
                  <a:close/>
                </a:path>
              </a:pathLst>
            </a:custGeom>
            <a:solidFill>
              <a:srgbClr val="561E03">
                <a:alpha val="85882"/>
              </a:srgbClr>
            </a:solidFill>
          </p:spPr>
          <p:txBody>
            <a:bodyPr/>
            <a:lstStyle/>
            <a:p>
              <a:endParaRPr lang="en-US" sz="1200"/>
            </a:p>
          </p:txBody>
        </p:sp>
        <p:sp>
          <p:nvSpPr>
            <p:cNvPr id="5" name="TextBox 5"/>
            <p:cNvSpPr txBox="1"/>
            <p:nvPr/>
          </p:nvSpPr>
          <p:spPr>
            <a:xfrm>
              <a:off x="0" y="-180975"/>
              <a:ext cx="4274726" cy="602533"/>
            </a:xfrm>
            <a:prstGeom prst="rect">
              <a:avLst/>
            </a:prstGeom>
          </p:spPr>
          <p:txBody>
            <a:bodyPr lIns="33867" tIns="33867" rIns="33867" bIns="33867" rtlCol="0" anchor="ctr"/>
            <a:lstStyle/>
            <a:p>
              <a:pPr algn="ctr">
                <a:lnSpc>
                  <a:spcPts val="5600"/>
                </a:lnSpc>
                <a:spcBef>
                  <a:spcPct val="0"/>
                </a:spcBef>
              </a:pPr>
              <a:r>
                <a:rPr lang="en-US" sz="4000">
                  <a:solidFill>
                    <a:srgbClr val="FFFFFF">
                      <a:alpha val="85882"/>
                    </a:srgbClr>
                  </a:solidFill>
                  <a:latin typeface="Horizon"/>
                  <a:ea typeface="Horizon"/>
                  <a:cs typeface="Horizon"/>
                  <a:sym typeface="Horizon"/>
                </a:rPr>
                <a:t>Yearbook Elective</a:t>
              </a:r>
            </a:p>
          </p:txBody>
        </p:sp>
      </p:grpSp>
      <p:grpSp>
        <p:nvGrpSpPr>
          <p:cNvPr id="6" name="Group 6"/>
          <p:cNvGrpSpPr/>
          <p:nvPr/>
        </p:nvGrpSpPr>
        <p:grpSpPr>
          <a:xfrm>
            <a:off x="190635" y="1395223"/>
            <a:ext cx="4804139" cy="5065524"/>
            <a:chOff x="0" y="0"/>
            <a:chExt cx="1897931" cy="2001195"/>
          </a:xfrm>
        </p:grpSpPr>
        <p:sp>
          <p:nvSpPr>
            <p:cNvPr id="7" name="Freeform 7"/>
            <p:cNvSpPr/>
            <p:nvPr/>
          </p:nvSpPr>
          <p:spPr>
            <a:xfrm>
              <a:off x="0" y="0"/>
              <a:ext cx="1897931" cy="2001195"/>
            </a:xfrm>
            <a:custGeom>
              <a:avLst/>
              <a:gdLst/>
              <a:ahLst/>
              <a:cxnLst/>
              <a:rect l="l" t="t" r="r" b="b"/>
              <a:pathLst>
                <a:path w="1897931" h="2001195">
                  <a:moveTo>
                    <a:pt x="0" y="0"/>
                  </a:moveTo>
                  <a:lnTo>
                    <a:pt x="1897931" y="0"/>
                  </a:lnTo>
                  <a:lnTo>
                    <a:pt x="1897931" y="2001195"/>
                  </a:lnTo>
                  <a:lnTo>
                    <a:pt x="0" y="2001195"/>
                  </a:lnTo>
                  <a:close/>
                </a:path>
              </a:pathLst>
            </a:custGeom>
            <a:solidFill>
              <a:srgbClr val="561E03">
                <a:alpha val="84706"/>
              </a:srgbClr>
            </a:solidFill>
          </p:spPr>
          <p:txBody>
            <a:bodyPr/>
            <a:lstStyle/>
            <a:p>
              <a:endParaRPr lang="en-US" sz="1200"/>
            </a:p>
          </p:txBody>
        </p:sp>
        <p:sp>
          <p:nvSpPr>
            <p:cNvPr id="8" name="TextBox 8"/>
            <p:cNvSpPr txBox="1"/>
            <p:nvPr/>
          </p:nvSpPr>
          <p:spPr>
            <a:xfrm>
              <a:off x="0" y="-180975"/>
              <a:ext cx="1897931" cy="2182170"/>
            </a:xfrm>
            <a:prstGeom prst="rect">
              <a:avLst/>
            </a:prstGeom>
          </p:spPr>
          <p:txBody>
            <a:bodyPr lIns="33867" tIns="33867" rIns="33867" bIns="33867" rtlCol="0" anchor="ctr"/>
            <a:lstStyle/>
            <a:p>
              <a:pPr algn="ctr">
                <a:lnSpc>
                  <a:spcPts val="5600"/>
                </a:lnSpc>
                <a:spcBef>
                  <a:spcPct val="0"/>
                </a:spcBef>
              </a:pPr>
              <a:endParaRPr sz="1200"/>
            </a:p>
          </p:txBody>
        </p:sp>
      </p:grpSp>
      <p:grpSp>
        <p:nvGrpSpPr>
          <p:cNvPr id="9" name="Group 9"/>
          <p:cNvGrpSpPr/>
          <p:nvPr/>
        </p:nvGrpSpPr>
        <p:grpSpPr>
          <a:xfrm>
            <a:off x="5253702" y="1395223"/>
            <a:ext cx="6623872" cy="5065524"/>
            <a:chOff x="0" y="0"/>
            <a:chExt cx="2616838" cy="2001195"/>
          </a:xfrm>
        </p:grpSpPr>
        <p:sp>
          <p:nvSpPr>
            <p:cNvPr id="10" name="Freeform 10"/>
            <p:cNvSpPr/>
            <p:nvPr/>
          </p:nvSpPr>
          <p:spPr>
            <a:xfrm>
              <a:off x="0" y="0"/>
              <a:ext cx="2616839" cy="2001195"/>
            </a:xfrm>
            <a:custGeom>
              <a:avLst/>
              <a:gdLst/>
              <a:ahLst/>
              <a:cxnLst/>
              <a:rect l="l" t="t" r="r" b="b"/>
              <a:pathLst>
                <a:path w="2616839" h="2001195">
                  <a:moveTo>
                    <a:pt x="0" y="0"/>
                  </a:moveTo>
                  <a:lnTo>
                    <a:pt x="2616839" y="0"/>
                  </a:lnTo>
                  <a:lnTo>
                    <a:pt x="2616839" y="2001195"/>
                  </a:lnTo>
                  <a:lnTo>
                    <a:pt x="0" y="2001195"/>
                  </a:lnTo>
                  <a:close/>
                </a:path>
              </a:pathLst>
            </a:custGeom>
            <a:solidFill>
              <a:srgbClr val="561E03">
                <a:alpha val="84706"/>
              </a:srgbClr>
            </a:solidFill>
          </p:spPr>
          <p:txBody>
            <a:bodyPr/>
            <a:lstStyle/>
            <a:p>
              <a:endParaRPr lang="en-US" sz="1200"/>
            </a:p>
          </p:txBody>
        </p:sp>
        <p:sp>
          <p:nvSpPr>
            <p:cNvPr id="11" name="TextBox 11"/>
            <p:cNvSpPr txBox="1"/>
            <p:nvPr/>
          </p:nvSpPr>
          <p:spPr>
            <a:xfrm>
              <a:off x="0" y="-180975"/>
              <a:ext cx="2616838" cy="2182170"/>
            </a:xfrm>
            <a:prstGeom prst="rect">
              <a:avLst/>
            </a:prstGeom>
          </p:spPr>
          <p:txBody>
            <a:bodyPr lIns="33867" tIns="33867" rIns="33867" bIns="33867" rtlCol="0" anchor="ctr"/>
            <a:lstStyle/>
            <a:p>
              <a:pPr algn="ctr">
                <a:lnSpc>
                  <a:spcPts val="5600"/>
                </a:lnSpc>
                <a:spcBef>
                  <a:spcPct val="0"/>
                </a:spcBef>
              </a:pPr>
              <a:endParaRPr sz="1200"/>
            </a:p>
          </p:txBody>
        </p:sp>
      </p:grpSp>
      <p:sp>
        <p:nvSpPr>
          <p:cNvPr id="12" name="Freeform 12"/>
          <p:cNvSpPr/>
          <p:nvPr/>
        </p:nvSpPr>
        <p:spPr>
          <a:xfrm>
            <a:off x="8889042" y="1791856"/>
            <a:ext cx="2833590" cy="1891421"/>
          </a:xfrm>
          <a:custGeom>
            <a:avLst/>
            <a:gdLst/>
            <a:ahLst/>
            <a:cxnLst/>
            <a:rect l="l" t="t" r="r" b="b"/>
            <a:pathLst>
              <a:path w="4250385" h="2837132">
                <a:moveTo>
                  <a:pt x="0" y="0"/>
                </a:moveTo>
                <a:lnTo>
                  <a:pt x="4250385" y="0"/>
                </a:lnTo>
                <a:lnTo>
                  <a:pt x="4250385" y="2837132"/>
                </a:lnTo>
                <a:lnTo>
                  <a:pt x="0" y="2837132"/>
                </a:lnTo>
                <a:lnTo>
                  <a:pt x="0" y="0"/>
                </a:lnTo>
                <a:close/>
              </a:path>
            </a:pathLst>
          </a:custGeom>
          <a:blipFill>
            <a:blip r:embed="rId3"/>
            <a:stretch>
              <a:fillRect/>
            </a:stretch>
          </a:blipFill>
        </p:spPr>
        <p:txBody>
          <a:bodyPr/>
          <a:lstStyle/>
          <a:p>
            <a:endParaRPr lang="en-US" sz="1200"/>
          </a:p>
        </p:txBody>
      </p:sp>
      <p:sp>
        <p:nvSpPr>
          <p:cNvPr id="13" name="Freeform 13"/>
          <p:cNvSpPr/>
          <p:nvPr/>
        </p:nvSpPr>
        <p:spPr>
          <a:xfrm>
            <a:off x="7475574" y="3944608"/>
            <a:ext cx="4300932" cy="2370889"/>
          </a:xfrm>
          <a:custGeom>
            <a:avLst/>
            <a:gdLst/>
            <a:ahLst/>
            <a:cxnLst/>
            <a:rect l="l" t="t" r="r" b="b"/>
            <a:pathLst>
              <a:path w="6451398" h="3556333">
                <a:moveTo>
                  <a:pt x="0" y="0"/>
                </a:moveTo>
                <a:lnTo>
                  <a:pt x="6451399" y="0"/>
                </a:lnTo>
                <a:lnTo>
                  <a:pt x="6451399" y="3556334"/>
                </a:lnTo>
                <a:lnTo>
                  <a:pt x="0" y="3556334"/>
                </a:lnTo>
                <a:lnTo>
                  <a:pt x="0" y="0"/>
                </a:lnTo>
                <a:close/>
              </a:path>
            </a:pathLst>
          </a:custGeom>
          <a:blipFill>
            <a:blip r:embed="rId4"/>
            <a:stretch>
              <a:fillRect/>
            </a:stretch>
          </a:blipFill>
        </p:spPr>
        <p:txBody>
          <a:bodyPr/>
          <a:lstStyle/>
          <a:p>
            <a:endParaRPr lang="en-US" sz="1200"/>
          </a:p>
        </p:txBody>
      </p:sp>
      <p:sp>
        <p:nvSpPr>
          <p:cNvPr id="14" name="Freeform 14"/>
          <p:cNvSpPr/>
          <p:nvPr/>
        </p:nvSpPr>
        <p:spPr>
          <a:xfrm>
            <a:off x="5362099" y="1914035"/>
            <a:ext cx="2057963" cy="2237258"/>
          </a:xfrm>
          <a:custGeom>
            <a:avLst/>
            <a:gdLst/>
            <a:ahLst/>
            <a:cxnLst/>
            <a:rect l="l" t="t" r="r" b="b"/>
            <a:pathLst>
              <a:path w="3086945" h="3355887">
                <a:moveTo>
                  <a:pt x="0" y="0"/>
                </a:moveTo>
                <a:lnTo>
                  <a:pt x="3086945" y="0"/>
                </a:lnTo>
                <a:lnTo>
                  <a:pt x="3086945" y="3355887"/>
                </a:lnTo>
                <a:lnTo>
                  <a:pt x="0" y="3355887"/>
                </a:lnTo>
                <a:lnTo>
                  <a:pt x="0" y="0"/>
                </a:lnTo>
                <a:close/>
              </a:path>
            </a:pathLst>
          </a:custGeom>
          <a:blipFill>
            <a:blip r:embed="rId5"/>
            <a:stretch>
              <a:fillRect t="-8598" b="-54932"/>
            </a:stretch>
          </a:blipFill>
        </p:spPr>
        <p:txBody>
          <a:bodyPr/>
          <a:lstStyle/>
          <a:p>
            <a:endParaRPr lang="en-US" sz="1200"/>
          </a:p>
        </p:txBody>
      </p:sp>
      <p:sp>
        <p:nvSpPr>
          <p:cNvPr id="15" name="Freeform 15"/>
          <p:cNvSpPr/>
          <p:nvPr/>
        </p:nvSpPr>
        <p:spPr>
          <a:xfrm>
            <a:off x="7475574" y="1791856"/>
            <a:ext cx="1356318" cy="1738869"/>
          </a:xfrm>
          <a:custGeom>
            <a:avLst/>
            <a:gdLst/>
            <a:ahLst/>
            <a:cxnLst/>
            <a:rect l="l" t="t" r="r" b="b"/>
            <a:pathLst>
              <a:path w="2034477" h="2608304">
                <a:moveTo>
                  <a:pt x="0" y="0"/>
                </a:moveTo>
                <a:lnTo>
                  <a:pt x="2034477" y="0"/>
                </a:lnTo>
                <a:lnTo>
                  <a:pt x="2034477" y="2608303"/>
                </a:lnTo>
                <a:lnTo>
                  <a:pt x="0" y="2608303"/>
                </a:lnTo>
                <a:lnTo>
                  <a:pt x="0" y="0"/>
                </a:lnTo>
                <a:close/>
              </a:path>
            </a:pathLst>
          </a:custGeom>
          <a:blipFill>
            <a:blip r:embed="rId6"/>
            <a:stretch>
              <a:fillRect/>
            </a:stretch>
          </a:blipFill>
        </p:spPr>
        <p:txBody>
          <a:bodyPr/>
          <a:lstStyle/>
          <a:p>
            <a:endParaRPr lang="en-US" sz="1200"/>
          </a:p>
        </p:txBody>
      </p:sp>
      <p:sp>
        <p:nvSpPr>
          <p:cNvPr id="16" name="Freeform 16"/>
          <p:cNvSpPr/>
          <p:nvPr/>
        </p:nvSpPr>
        <p:spPr>
          <a:xfrm>
            <a:off x="5429426" y="4529019"/>
            <a:ext cx="1923308" cy="1202067"/>
          </a:xfrm>
          <a:custGeom>
            <a:avLst/>
            <a:gdLst/>
            <a:ahLst/>
            <a:cxnLst/>
            <a:rect l="l" t="t" r="r" b="b"/>
            <a:pathLst>
              <a:path w="2884962" h="1803101">
                <a:moveTo>
                  <a:pt x="0" y="0"/>
                </a:moveTo>
                <a:lnTo>
                  <a:pt x="2884963" y="0"/>
                </a:lnTo>
                <a:lnTo>
                  <a:pt x="2884963" y="1803102"/>
                </a:lnTo>
                <a:lnTo>
                  <a:pt x="0" y="1803102"/>
                </a:lnTo>
                <a:lnTo>
                  <a:pt x="0" y="0"/>
                </a:lnTo>
                <a:close/>
              </a:path>
            </a:pathLst>
          </a:custGeom>
          <a:blipFill>
            <a:blip r:embed="rId7"/>
            <a:stretch>
              <a:fillRect/>
            </a:stretch>
          </a:blipFill>
        </p:spPr>
        <p:txBody>
          <a:bodyPr/>
          <a:lstStyle/>
          <a:p>
            <a:endParaRPr lang="en-US" sz="1200"/>
          </a:p>
        </p:txBody>
      </p:sp>
      <p:sp>
        <p:nvSpPr>
          <p:cNvPr id="17" name="TextBox 17"/>
          <p:cNvSpPr txBox="1"/>
          <p:nvPr/>
        </p:nvSpPr>
        <p:spPr>
          <a:xfrm>
            <a:off x="190635" y="1350773"/>
            <a:ext cx="4744434" cy="4971426"/>
          </a:xfrm>
          <a:prstGeom prst="rect">
            <a:avLst/>
          </a:prstGeom>
        </p:spPr>
        <p:txBody>
          <a:bodyPr lIns="0" tIns="0" rIns="0" bIns="0" rtlCol="0" anchor="t">
            <a:spAutoFit/>
          </a:bodyPr>
          <a:lstStyle/>
          <a:p>
            <a:pPr>
              <a:lnSpc>
                <a:spcPts val="2558"/>
              </a:lnSpc>
            </a:pPr>
            <a:r>
              <a:rPr lang="en-US" sz="1827">
                <a:solidFill>
                  <a:srgbClr val="FFFFFF"/>
                </a:solidFill>
                <a:latin typeface="JA Jayagiri Sans"/>
                <a:ea typeface="JA Jayagiri Sans"/>
                <a:cs typeface="JA Jayagiri Sans"/>
                <a:sym typeface="JA Jayagiri Sans"/>
              </a:rPr>
              <a:t>Class Information</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No Fee</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Interested in creating our yearbook, taking photos of events, interviewing students, or designing pages? Then this is the elective for you! </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Things we learn: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How to use a camera to take quality and interesting photos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Journalism skills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Page design and aesthetics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How to create a cohesive book that captures the school</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Photoshop </a:t>
            </a:r>
          </a:p>
          <a:p>
            <a:pPr>
              <a:lnSpc>
                <a:spcPts val="2558"/>
              </a:lnSpc>
              <a:spcBef>
                <a:spcPct val="0"/>
              </a:spcBef>
            </a:pPr>
            <a:endParaRPr lang="en-US" sz="1827">
              <a:solidFill>
                <a:srgbClr val="FFFFFF"/>
              </a:solidFill>
              <a:latin typeface="JA Jayagiri Sans"/>
              <a:ea typeface="JA Jayagiri Sans"/>
              <a:cs typeface="JA Jayagiri Sans"/>
              <a:sym typeface="JA Jayagiri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 abstract genetic concept">
            <a:extLst>
              <a:ext uri="{FF2B5EF4-FFF2-40B4-BE49-F238E27FC236}">
                <a16:creationId xmlns:a16="http://schemas.microsoft.com/office/drawing/2014/main" id="{5EC3F91B-D124-21AC-37D5-1BB3F751B27A}"/>
              </a:ext>
            </a:extLst>
          </p:cNvPr>
          <p:cNvPicPr>
            <a:picLocks noChangeAspect="1"/>
          </p:cNvPicPr>
          <p:nvPr/>
        </p:nvPicPr>
        <p:blipFill>
          <a:blip r:embed="rId2">
            <a:alphaModFix amt="40000"/>
          </a:blip>
          <a:srcRect t="25613" b="18137"/>
          <a:stretch/>
        </p:blipFill>
        <p:spPr>
          <a:xfrm>
            <a:off x="-40385" y="91438"/>
            <a:ext cx="12192001" cy="6858001"/>
          </a:xfrm>
          <a:prstGeom prst="rect">
            <a:avLst/>
          </a:prstGeom>
        </p:spPr>
      </p:pic>
      <p:sp>
        <p:nvSpPr>
          <p:cNvPr id="2" name="Title 1">
            <a:extLst>
              <a:ext uri="{FF2B5EF4-FFF2-40B4-BE49-F238E27FC236}">
                <a16:creationId xmlns:a16="http://schemas.microsoft.com/office/drawing/2014/main" id="{9083CDB1-2E13-E7FD-FDF6-C407CD972003}"/>
              </a:ext>
            </a:extLst>
          </p:cNvPr>
          <p:cNvSpPr>
            <a:spLocks noGrp="1"/>
          </p:cNvSpPr>
          <p:nvPr>
            <p:ph type="ctrTitle"/>
          </p:nvPr>
        </p:nvSpPr>
        <p:spPr>
          <a:xfrm>
            <a:off x="517870" y="978408"/>
            <a:ext cx="5215418" cy="3375878"/>
          </a:xfrm>
        </p:spPr>
        <p:txBody>
          <a:bodyPr anchor="t">
            <a:normAutofit/>
          </a:bodyPr>
          <a:lstStyle/>
          <a:p>
            <a:r>
              <a:rPr lang="en-US" dirty="0">
                <a:solidFill>
                  <a:srgbClr val="FFFFFF"/>
                </a:solidFill>
              </a:rPr>
              <a:t>Food Science</a:t>
            </a:r>
            <a:br>
              <a:rPr lang="en-US" dirty="0">
                <a:solidFill>
                  <a:srgbClr val="FFFFFF"/>
                </a:solidFill>
              </a:rPr>
            </a:br>
            <a:r>
              <a:rPr lang="en-US" sz="2000" dirty="0">
                <a:solidFill>
                  <a:srgbClr val="FFFFFF"/>
                </a:solidFill>
              </a:rPr>
              <a:t>The study of physical, chemical and biological properties of food. </a:t>
            </a:r>
            <a:br>
              <a:rPr lang="en-US" sz="2000" dirty="0">
                <a:solidFill>
                  <a:srgbClr val="FFFFFF"/>
                </a:solidFill>
              </a:rPr>
            </a:br>
            <a:br>
              <a:rPr lang="en-US" sz="2000" dirty="0">
                <a:solidFill>
                  <a:srgbClr val="FFFFFF"/>
                </a:solidFill>
              </a:rPr>
            </a:br>
            <a:r>
              <a:rPr lang="en-US" sz="2000" dirty="0">
                <a:solidFill>
                  <a:srgbClr val="FFFFFF"/>
                </a:solidFill>
              </a:rPr>
              <a:t>Explores how food is processed, packaged and delivered.</a:t>
            </a:r>
            <a:br>
              <a:rPr lang="en-US" sz="2000" dirty="0">
                <a:solidFill>
                  <a:srgbClr val="FFFFFF"/>
                </a:solidFill>
              </a:rPr>
            </a:br>
            <a:endParaRPr lang="en-US" dirty="0">
              <a:solidFill>
                <a:srgbClr val="FFFFFF"/>
              </a:solidFill>
            </a:endParaRPr>
          </a:p>
        </p:txBody>
      </p:sp>
      <p:sp>
        <p:nvSpPr>
          <p:cNvPr id="3" name="Subtitle 2">
            <a:extLst>
              <a:ext uri="{FF2B5EF4-FFF2-40B4-BE49-F238E27FC236}">
                <a16:creationId xmlns:a16="http://schemas.microsoft.com/office/drawing/2014/main" id="{A62EAD63-7749-D408-CF15-84F35F0D2165}"/>
              </a:ext>
            </a:extLst>
          </p:cNvPr>
          <p:cNvSpPr>
            <a:spLocks noGrp="1"/>
          </p:cNvSpPr>
          <p:nvPr>
            <p:ph type="subTitle" idx="1"/>
          </p:nvPr>
        </p:nvSpPr>
        <p:spPr>
          <a:xfrm>
            <a:off x="5934456" y="91438"/>
            <a:ext cx="5758695" cy="5980614"/>
          </a:xfrm>
        </p:spPr>
        <p:txBody>
          <a:bodyPr anchor="b">
            <a:normAutofit fontScale="77500" lnSpcReduction="20000"/>
          </a:bodyPr>
          <a:lstStyle/>
          <a:p>
            <a:r>
              <a:rPr lang="en-US" sz="2600" dirty="0">
                <a:solidFill>
                  <a:srgbClr val="FFFF00"/>
                </a:solidFill>
              </a:rPr>
              <a:t>Careers in Food Science:  </a:t>
            </a:r>
            <a:r>
              <a:rPr lang="en-US" sz="2600" dirty="0">
                <a:solidFill>
                  <a:srgbClr val="FFFFFF"/>
                </a:solidFill>
              </a:rPr>
              <a:t>Food Chemist, Food Product Developer, Quality Control Specialist, Microbiologist, Food Plant Supervisor or Manager.  </a:t>
            </a:r>
          </a:p>
          <a:p>
            <a:endParaRPr lang="en-US" dirty="0">
              <a:solidFill>
                <a:srgbClr val="FFFFFF"/>
              </a:solidFill>
            </a:endParaRPr>
          </a:p>
          <a:p>
            <a:r>
              <a:rPr lang="en-US" dirty="0">
                <a:solidFill>
                  <a:srgbClr val="FFFF00"/>
                </a:solidFill>
              </a:rPr>
              <a:t>Labs:</a:t>
            </a:r>
          </a:p>
          <a:p>
            <a:r>
              <a:rPr lang="en-US" sz="2300" dirty="0">
                <a:solidFill>
                  <a:srgbClr val="FFFFFF"/>
                </a:solidFill>
              </a:rPr>
              <a:t>Pizza, Homemade bread and </a:t>
            </a:r>
            <a:r>
              <a:rPr lang="en-US" sz="2300" dirty="0" err="1">
                <a:solidFill>
                  <a:srgbClr val="FFFFFF"/>
                </a:solidFill>
              </a:rPr>
              <a:t>Foccacia</a:t>
            </a:r>
            <a:r>
              <a:rPr lang="en-US" sz="2300" dirty="0">
                <a:solidFill>
                  <a:srgbClr val="FFFFFF"/>
                </a:solidFill>
              </a:rPr>
              <a:t> studies yeast and fermentation. </a:t>
            </a:r>
          </a:p>
          <a:p>
            <a:r>
              <a:rPr lang="en-US" sz="2300" dirty="0">
                <a:solidFill>
                  <a:srgbClr val="FFFFFF"/>
                </a:solidFill>
              </a:rPr>
              <a:t>Fruit Leather studies dehydration and concentration of sugars.</a:t>
            </a:r>
          </a:p>
          <a:p>
            <a:r>
              <a:rPr lang="en-US" sz="2300" dirty="0">
                <a:solidFill>
                  <a:srgbClr val="FFFFFF"/>
                </a:solidFill>
              </a:rPr>
              <a:t>Muffins and pancakes study chemical reactions. </a:t>
            </a:r>
          </a:p>
          <a:p>
            <a:r>
              <a:rPr lang="en-US" sz="2300" dirty="0">
                <a:solidFill>
                  <a:srgbClr val="FFFFFF"/>
                </a:solidFill>
              </a:rPr>
              <a:t>Smoothies and Yogurt Parfaits study probiotics and gut health</a:t>
            </a:r>
          </a:p>
          <a:p>
            <a:r>
              <a:rPr lang="en-US" sz="2300" dirty="0">
                <a:solidFill>
                  <a:srgbClr val="FFFFFF"/>
                </a:solidFill>
              </a:rPr>
              <a:t>Ice Cream studies reactions of freezing and how salt affects temperature</a:t>
            </a:r>
          </a:p>
          <a:p>
            <a:r>
              <a:rPr lang="en-US" sz="2300" dirty="0">
                <a:solidFill>
                  <a:srgbClr val="FFFFFF"/>
                </a:solidFill>
              </a:rPr>
              <a:t>Popcorn and Baked Potatoes studies steam on foods</a:t>
            </a:r>
          </a:p>
          <a:p>
            <a:r>
              <a:rPr lang="en-US" sz="2300" dirty="0">
                <a:solidFill>
                  <a:srgbClr val="FFFFFF"/>
                </a:solidFill>
              </a:rPr>
              <a:t>Trial mix and Salsa studies food chemistry and nutrition </a:t>
            </a:r>
          </a:p>
          <a:p>
            <a:r>
              <a:rPr lang="en-US" sz="2300" dirty="0">
                <a:solidFill>
                  <a:srgbClr val="FFFFFF"/>
                </a:solidFill>
              </a:rPr>
              <a:t>Making Butter and Mozzarella Cheese studies the concepts of curdling and bacterial cultures</a:t>
            </a:r>
          </a:p>
        </p:txBody>
      </p:sp>
      <p:pic>
        <p:nvPicPr>
          <p:cNvPr id="6" name="Picture 5" descr="A group of toasted bread with tomatoes on top&#10;&#10;Description automatically generated">
            <a:extLst>
              <a:ext uri="{FF2B5EF4-FFF2-40B4-BE49-F238E27FC236}">
                <a16:creationId xmlns:a16="http://schemas.microsoft.com/office/drawing/2014/main" id="{79EECFE5-D000-9D37-B674-2C7E2F34B7D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65236" y="3632834"/>
            <a:ext cx="4203984" cy="2714899"/>
          </a:xfrm>
          <a:prstGeom prst="rect">
            <a:avLst/>
          </a:prstGeom>
        </p:spPr>
      </p:pic>
    </p:spTree>
    <p:extLst>
      <p:ext uri="{BB962C8B-B14F-4D97-AF65-F5344CB8AC3E}">
        <p14:creationId xmlns:p14="http://schemas.microsoft.com/office/powerpoint/2010/main" val="1809172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bstract smoke background">
            <a:extLst>
              <a:ext uri="{FF2B5EF4-FFF2-40B4-BE49-F238E27FC236}">
                <a16:creationId xmlns:a16="http://schemas.microsoft.com/office/drawing/2014/main" id="{3C5D3446-6595-BA6E-B931-FDBDA2BB667C}"/>
              </a:ext>
            </a:extLst>
          </p:cNvPr>
          <p:cNvPicPr>
            <a:picLocks noChangeAspect="1"/>
          </p:cNvPicPr>
          <p:nvPr/>
        </p:nvPicPr>
        <p:blipFill>
          <a:blip r:embed="rId2">
            <a:alphaModFix amt="60000"/>
          </a:blip>
          <a:srcRect t="6492" b="8922"/>
          <a:stretch/>
        </p:blipFill>
        <p:spPr>
          <a:xfrm>
            <a:off x="0" y="10"/>
            <a:ext cx="12191980" cy="6857990"/>
          </a:xfrm>
          <a:prstGeom prst="rect">
            <a:avLst/>
          </a:prstGeom>
        </p:spPr>
      </p:pic>
      <p:sp>
        <p:nvSpPr>
          <p:cNvPr id="2" name="Title 1">
            <a:extLst>
              <a:ext uri="{FF2B5EF4-FFF2-40B4-BE49-F238E27FC236}">
                <a16:creationId xmlns:a16="http://schemas.microsoft.com/office/drawing/2014/main" id="{0470D51C-DF32-BD86-DDB4-2C10687B2878}"/>
              </a:ext>
            </a:extLst>
          </p:cNvPr>
          <p:cNvSpPr>
            <a:spLocks noGrp="1"/>
          </p:cNvSpPr>
          <p:nvPr>
            <p:ph type="ctrTitle"/>
          </p:nvPr>
        </p:nvSpPr>
        <p:spPr>
          <a:xfrm>
            <a:off x="123830" y="576202"/>
            <a:ext cx="7539708" cy="6037954"/>
          </a:xfrm>
        </p:spPr>
        <p:txBody>
          <a:bodyPr vert="horz" lIns="91440" tIns="45720" rIns="91440" bIns="45720" rtlCol="0" anchor="t">
            <a:normAutofit/>
          </a:bodyPr>
          <a:lstStyle/>
          <a:p>
            <a:r>
              <a:rPr lang="en-US" sz="6000" b="1" dirty="0">
                <a:solidFill>
                  <a:srgbClr val="FFFF00"/>
                </a:solidFill>
              </a:rPr>
              <a:t>Foods Of the World</a:t>
            </a:r>
            <a:br>
              <a:rPr lang="en-US" sz="6000" dirty="0">
                <a:solidFill>
                  <a:srgbClr val="FFFFFF"/>
                </a:solidFill>
              </a:rPr>
            </a:br>
            <a:r>
              <a:rPr lang="en-US" sz="2400" dirty="0">
                <a:solidFill>
                  <a:srgbClr val="FFFFFF"/>
                </a:solidFill>
              </a:rPr>
              <a:t>Learn about the origins of food, the culture and history of foods all around the world including the USA.  </a:t>
            </a:r>
            <a:br>
              <a:rPr lang="en-US" sz="2400" dirty="0">
                <a:solidFill>
                  <a:srgbClr val="FFFFFF"/>
                </a:solidFill>
              </a:rPr>
            </a:br>
            <a:br>
              <a:rPr lang="en-US" sz="2400" dirty="0">
                <a:solidFill>
                  <a:srgbClr val="FFFFFF"/>
                </a:solidFill>
              </a:rPr>
            </a:br>
            <a:r>
              <a:rPr lang="en-US" sz="2400" dirty="0">
                <a:solidFill>
                  <a:srgbClr val="FFFFFF"/>
                </a:solidFill>
              </a:rPr>
              <a:t>Learn about culturally unique food traditions based on a country’s climate, geography, economic standard of living, religion, and festivals.</a:t>
            </a:r>
            <a:r>
              <a:rPr lang="en-US" sz="2800" dirty="0">
                <a:solidFill>
                  <a:srgbClr val="FFFFFF"/>
                </a:solidFill>
              </a:rPr>
              <a:t>  </a:t>
            </a:r>
          </a:p>
        </p:txBody>
      </p:sp>
      <p:sp>
        <p:nvSpPr>
          <p:cNvPr id="3" name="Subtitle 2">
            <a:extLst>
              <a:ext uri="{FF2B5EF4-FFF2-40B4-BE49-F238E27FC236}">
                <a16:creationId xmlns:a16="http://schemas.microsoft.com/office/drawing/2014/main" id="{B9721F91-3BA7-BC1B-F5C3-B8963F12DD66}"/>
              </a:ext>
            </a:extLst>
          </p:cNvPr>
          <p:cNvSpPr>
            <a:spLocks noGrp="1"/>
          </p:cNvSpPr>
          <p:nvPr>
            <p:ph type="subTitle" idx="1"/>
          </p:nvPr>
        </p:nvSpPr>
        <p:spPr>
          <a:xfrm>
            <a:off x="7870371" y="664031"/>
            <a:ext cx="4114798" cy="5791198"/>
          </a:xfrm>
        </p:spPr>
        <p:txBody>
          <a:bodyPr vert="horz" lIns="91440" tIns="45720" rIns="91440" bIns="45720" rtlCol="0" anchor="b">
            <a:normAutofit fontScale="92500" lnSpcReduction="20000"/>
          </a:bodyPr>
          <a:lstStyle/>
          <a:p>
            <a:pPr indent="-228600">
              <a:lnSpc>
                <a:spcPct val="110000"/>
              </a:lnSpc>
            </a:pPr>
            <a:r>
              <a:rPr lang="en-US" sz="1700" b="1" dirty="0"/>
              <a:t>Countries represented In Labs</a:t>
            </a:r>
            <a:r>
              <a:rPr lang="en-US" sz="1700" b="1" dirty="0">
                <a:solidFill>
                  <a:srgbClr val="FFFFFF"/>
                </a:solidFill>
              </a:rPr>
              <a:t>:</a:t>
            </a:r>
          </a:p>
          <a:p>
            <a:pPr indent="-228600">
              <a:lnSpc>
                <a:spcPct val="110000"/>
              </a:lnSpc>
            </a:pPr>
            <a:r>
              <a:rPr lang="en-US" dirty="0">
                <a:solidFill>
                  <a:srgbClr val="FFFFFF"/>
                </a:solidFill>
                <a:highlight>
                  <a:srgbClr val="0000FF"/>
                </a:highlight>
              </a:rPr>
              <a:t>Italy-Pizza and </a:t>
            </a:r>
            <a:r>
              <a:rPr lang="en-US" dirty="0" err="1">
                <a:solidFill>
                  <a:srgbClr val="FFFFFF"/>
                </a:solidFill>
                <a:highlight>
                  <a:srgbClr val="0000FF"/>
                </a:highlight>
              </a:rPr>
              <a:t>Fettucini</a:t>
            </a:r>
            <a:endParaRPr lang="en-US" dirty="0">
              <a:solidFill>
                <a:srgbClr val="FFFFFF"/>
              </a:solidFill>
              <a:highlight>
                <a:srgbClr val="0000FF"/>
              </a:highlight>
            </a:endParaRPr>
          </a:p>
          <a:p>
            <a:pPr indent="-228600">
              <a:lnSpc>
                <a:spcPct val="110000"/>
              </a:lnSpc>
            </a:pPr>
            <a:r>
              <a:rPr lang="en-US" dirty="0">
                <a:solidFill>
                  <a:srgbClr val="FFFFFF"/>
                </a:solidFill>
                <a:highlight>
                  <a:srgbClr val="0000FF"/>
                </a:highlight>
              </a:rPr>
              <a:t>Greece-Gyro with Tzatziki Sauce</a:t>
            </a:r>
          </a:p>
          <a:p>
            <a:pPr indent="-228600">
              <a:lnSpc>
                <a:spcPct val="110000"/>
              </a:lnSpc>
            </a:pPr>
            <a:r>
              <a:rPr lang="en-US" dirty="0">
                <a:solidFill>
                  <a:srgbClr val="FFFFFF"/>
                </a:solidFill>
                <a:highlight>
                  <a:srgbClr val="0000FF"/>
                </a:highlight>
              </a:rPr>
              <a:t>Mexico-Chimichangas and Churros</a:t>
            </a:r>
          </a:p>
          <a:p>
            <a:pPr indent="-228600">
              <a:lnSpc>
                <a:spcPct val="110000"/>
              </a:lnSpc>
            </a:pPr>
            <a:r>
              <a:rPr lang="en-US" dirty="0">
                <a:solidFill>
                  <a:srgbClr val="FFFFFF"/>
                </a:solidFill>
                <a:highlight>
                  <a:srgbClr val="0000FF"/>
                </a:highlight>
              </a:rPr>
              <a:t>Germany-</a:t>
            </a:r>
            <a:r>
              <a:rPr lang="en-US" dirty="0" err="1">
                <a:solidFill>
                  <a:srgbClr val="FFFFFF"/>
                </a:solidFill>
                <a:highlight>
                  <a:srgbClr val="0000FF"/>
                </a:highlight>
              </a:rPr>
              <a:t>pretzelsand</a:t>
            </a:r>
            <a:r>
              <a:rPr lang="en-US" dirty="0">
                <a:solidFill>
                  <a:srgbClr val="FFFFFF"/>
                </a:solidFill>
                <a:highlight>
                  <a:srgbClr val="0000FF"/>
                </a:highlight>
              </a:rPr>
              <a:t> Gingerbread cake</a:t>
            </a:r>
          </a:p>
          <a:p>
            <a:pPr indent="-228600">
              <a:lnSpc>
                <a:spcPct val="110000"/>
              </a:lnSpc>
            </a:pPr>
            <a:r>
              <a:rPr lang="en-US" dirty="0">
                <a:solidFill>
                  <a:srgbClr val="FFFFFF"/>
                </a:solidFill>
                <a:highlight>
                  <a:srgbClr val="0000FF"/>
                </a:highlight>
              </a:rPr>
              <a:t>India-Chicken Curry</a:t>
            </a:r>
          </a:p>
          <a:p>
            <a:pPr indent="-228600">
              <a:lnSpc>
                <a:spcPct val="110000"/>
              </a:lnSpc>
            </a:pPr>
            <a:r>
              <a:rPr lang="en-US" dirty="0">
                <a:solidFill>
                  <a:srgbClr val="FFFFFF"/>
                </a:solidFill>
                <a:highlight>
                  <a:srgbClr val="0000FF"/>
                </a:highlight>
              </a:rPr>
              <a:t>Africa-</a:t>
            </a:r>
            <a:r>
              <a:rPr lang="en-US" dirty="0" err="1">
                <a:solidFill>
                  <a:srgbClr val="FFFFFF"/>
                </a:solidFill>
                <a:highlight>
                  <a:srgbClr val="0000FF"/>
                </a:highlight>
              </a:rPr>
              <a:t>Jollaf</a:t>
            </a:r>
            <a:r>
              <a:rPr lang="en-US" dirty="0">
                <a:solidFill>
                  <a:srgbClr val="FFFFFF"/>
                </a:solidFill>
                <a:highlight>
                  <a:srgbClr val="0000FF"/>
                </a:highlight>
              </a:rPr>
              <a:t> Rice or Samosas</a:t>
            </a:r>
          </a:p>
          <a:p>
            <a:pPr indent="-228600">
              <a:lnSpc>
                <a:spcPct val="110000"/>
              </a:lnSpc>
            </a:pPr>
            <a:r>
              <a:rPr lang="en-US" dirty="0">
                <a:solidFill>
                  <a:srgbClr val="FFFFFF"/>
                </a:solidFill>
                <a:highlight>
                  <a:srgbClr val="0000FF"/>
                </a:highlight>
              </a:rPr>
              <a:t>France-Strawberry Crepes and Apple Galette</a:t>
            </a:r>
          </a:p>
          <a:p>
            <a:pPr indent="-228600">
              <a:lnSpc>
                <a:spcPct val="110000"/>
              </a:lnSpc>
            </a:pPr>
            <a:r>
              <a:rPr lang="en-US" dirty="0">
                <a:solidFill>
                  <a:srgbClr val="FFFFFF"/>
                </a:solidFill>
                <a:highlight>
                  <a:srgbClr val="0000FF"/>
                </a:highlight>
              </a:rPr>
              <a:t>China-Fried Rice</a:t>
            </a:r>
          </a:p>
          <a:p>
            <a:pPr indent="-228600">
              <a:lnSpc>
                <a:spcPct val="110000"/>
              </a:lnSpc>
            </a:pPr>
            <a:r>
              <a:rPr lang="en-US" dirty="0">
                <a:solidFill>
                  <a:srgbClr val="FFFFFF"/>
                </a:solidFill>
                <a:highlight>
                  <a:srgbClr val="0000FF"/>
                </a:highlight>
              </a:rPr>
              <a:t>Japan-Sushi</a:t>
            </a:r>
          </a:p>
          <a:p>
            <a:pPr indent="-228600">
              <a:lnSpc>
                <a:spcPct val="110000"/>
              </a:lnSpc>
            </a:pPr>
            <a:r>
              <a:rPr lang="en-US" dirty="0">
                <a:solidFill>
                  <a:srgbClr val="FFFFFF"/>
                </a:solidFill>
                <a:highlight>
                  <a:srgbClr val="0000FF"/>
                </a:highlight>
              </a:rPr>
              <a:t>Thailand-</a:t>
            </a:r>
            <a:r>
              <a:rPr lang="en-US" dirty="0" err="1">
                <a:solidFill>
                  <a:srgbClr val="FFFFFF"/>
                </a:solidFill>
                <a:highlight>
                  <a:srgbClr val="0000FF"/>
                </a:highlight>
              </a:rPr>
              <a:t>Phad</a:t>
            </a:r>
            <a:r>
              <a:rPr lang="en-US" dirty="0">
                <a:solidFill>
                  <a:srgbClr val="FFFFFF"/>
                </a:solidFill>
                <a:highlight>
                  <a:srgbClr val="0000FF"/>
                </a:highlight>
              </a:rPr>
              <a:t> Thai</a:t>
            </a:r>
          </a:p>
          <a:p>
            <a:pPr indent="-228600">
              <a:lnSpc>
                <a:spcPct val="110000"/>
              </a:lnSpc>
            </a:pPr>
            <a:r>
              <a:rPr lang="en-US" dirty="0">
                <a:solidFill>
                  <a:srgbClr val="FFFFFF"/>
                </a:solidFill>
                <a:highlight>
                  <a:srgbClr val="0000FF"/>
                </a:highlight>
              </a:rPr>
              <a:t>Sweden-Cinnamon Rolls</a:t>
            </a:r>
          </a:p>
          <a:p>
            <a:pPr indent="-228600">
              <a:lnSpc>
                <a:spcPct val="110000"/>
              </a:lnSpc>
            </a:pPr>
            <a:r>
              <a:rPr lang="en-US" dirty="0">
                <a:solidFill>
                  <a:srgbClr val="FFFFFF"/>
                </a:solidFill>
                <a:highlight>
                  <a:srgbClr val="0000FF"/>
                </a:highlight>
              </a:rPr>
              <a:t>Russia-Beef </a:t>
            </a:r>
            <a:r>
              <a:rPr lang="en-US" dirty="0" err="1">
                <a:solidFill>
                  <a:srgbClr val="FFFFFF"/>
                </a:solidFill>
                <a:highlight>
                  <a:srgbClr val="0000FF"/>
                </a:highlight>
              </a:rPr>
              <a:t>Stroanoff</a:t>
            </a:r>
            <a:endParaRPr lang="en-US" dirty="0">
              <a:solidFill>
                <a:srgbClr val="FFFFFF"/>
              </a:solidFill>
              <a:highlight>
                <a:srgbClr val="0000FF"/>
              </a:highlight>
            </a:endParaRPr>
          </a:p>
          <a:p>
            <a:pPr indent="-228600">
              <a:lnSpc>
                <a:spcPct val="110000"/>
              </a:lnSpc>
            </a:pPr>
            <a:r>
              <a:rPr lang="en-US" dirty="0">
                <a:solidFill>
                  <a:srgbClr val="FFFFFF"/>
                </a:solidFill>
                <a:highlight>
                  <a:srgbClr val="0000FF"/>
                </a:highlight>
              </a:rPr>
              <a:t>US Regional Foods-Chili with Cornbread, NY Cheesecake </a:t>
            </a:r>
          </a:p>
          <a:p>
            <a:pPr indent="-228600">
              <a:lnSpc>
                <a:spcPct val="110000"/>
              </a:lnSpc>
            </a:pPr>
            <a:endParaRPr lang="en-US" dirty="0">
              <a:solidFill>
                <a:srgbClr val="FFFFFF"/>
              </a:solidFill>
            </a:endParaRPr>
          </a:p>
        </p:txBody>
      </p:sp>
      <p:pic>
        <p:nvPicPr>
          <p:cNvPr id="6" name="Picture 5" descr="A blue and green planet&#10;&#10;Description automatically generated">
            <a:extLst>
              <a:ext uri="{FF2B5EF4-FFF2-40B4-BE49-F238E27FC236}">
                <a16:creationId xmlns:a16="http://schemas.microsoft.com/office/drawing/2014/main" id="{9A19B425-1DBE-589E-92DE-B9F4903648D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85633" y="3990231"/>
            <a:ext cx="2497254" cy="2464998"/>
          </a:xfrm>
          <a:prstGeom prst="rect">
            <a:avLst/>
          </a:prstGeom>
        </p:spPr>
      </p:pic>
      <p:pic>
        <p:nvPicPr>
          <p:cNvPr id="8" name="Picture 7" descr="A stack of bowls of noodles&#10;&#10;Description automatically generated">
            <a:extLst>
              <a:ext uri="{FF2B5EF4-FFF2-40B4-BE49-F238E27FC236}">
                <a16:creationId xmlns:a16="http://schemas.microsoft.com/office/drawing/2014/main" id="{309E2489-04D6-612C-14A2-163FF28B11FA}"/>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04823" y="4974664"/>
            <a:ext cx="1376327" cy="1639491"/>
          </a:xfrm>
          <a:prstGeom prst="rect">
            <a:avLst/>
          </a:prstGeom>
        </p:spPr>
      </p:pic>
      <p:pic>
        <p:nvPicPr>
          <p:cNvPr id="12" name="Picture 11" descr="A pretzel with white specks&#10;&#10;Description automatically generated">
            <a:extLst>
              <a:ext uri="{FF2B5EF4-FFF2-40B4-BE49-F238E27FC236}">
                <a16:creationId xmlns:a16="http://schemas.microsoft.com/office/drawing/2014/main" id="{4999D0B5-42C4-35EA-48D9-87D0F9D18348}"/>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5985049" y="3963322"/>
            <a:ext cx="670560" cy="670560"/>
          </a:xfrm>
          <a:prstGeom prst="rect">
            <a:avLst/>
          </a:prstGeom>
        </p:spPr>
      </p:pic>
      <p:pic>
        <p:nvPicPr>
          <p:cNvPr id="31" name="Picture 30" descr="A group of cinnamon rolls&#10;&#10;Description automatically generated">
            <a:extLst>
              <a:ext uri="{FF2B5EF4-FFF2-40B4-BE49-F238E27FC236}">
                <a16:creationId xmlns:a16="http://schemas.microsoft.com/office/drawing/2014/main" id="{F8366505-38B2-2C44-9CDA-095FCCFA2DC3}"/>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1925541" y="5551934"/>
            <a:ext cx="957930" cy="938719"/>
          </a:xfrm>
          <a:prstGeom prst="rect">
            <a:avLst/>
          </a:prstGeom>
        </p:spPr>
      </p:pic>
      <p:pic>
        <p:nvPicPr>
          <p:cNvPr id="34" name="Picture 33" descr="A slice of pizza with different toppings&#10;&#10;Description automatically generated">
            <a:extLst>
              <a:ext uri="{FF2B5EF4-FFF2-40B4-BE49-F238E27FC236}">
                <a16:creationId xmlns:a16="http://schemas.microsoft.com/office/drawing/2014/main" id="{1754DF20-D649-B02B-5609-C00863B2DD13}"/>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206831" y="3839332"/>
            <a:ext cx="2147428" cy="1589100"/>
          </a:xfrm>
          <a:prstGeom prst="rect">
            <a:avLst/>
          </a:prstGeom>
        </p:spPr>
      </p:pic>
    </p:spTree>
    <p:extLst>
      <p:ext uri="{BB962C8B-B14F-4D97-AF65-F5344CB8AC3E}">
        <p14:creationId xmlns:p14="http://schemas.microsoft.com/office/powerpoint/2010/main" val="2525161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08BC1-9F61-4BA6-BD3E-E2E1622ECCF4}"/>
              </a:ext>
            </a:extLst>
          </p:cNvPr>
          <p:cNvSpPr>
            <a:spLocks noGrp="1"/>
          </p:cNvSpPr>
          <p:nvPr>
            <p:ph type="title"/>
          </p:nvPr>
        </p:nvSpPr>
        <p:spPr>
          <a:xfrm>
            <a:off x="445476" y="365760"/>
            <a:ext cx="4857050" cy="1313953"/>
          </a:xfrm>
        </p:spPr>
        <p:txBody>
          <a:bodyPr>
            <a:normAutofit/>
          </a:bodyPr>
          <a:lstStyle/>
          <a:p>
            <a:r>
              <a:rPr lang="en-US" sz="4000">
                <a:solidFill>
                  <a:schemeClr val="accent2">
                    <a:lumMod val="75000"/>
                  </a:schemeClr>
                </a:solidFill>
              </a:rPr>
              <a:t>Full Year Electives:</a:t>
            </a:r>
          </a:p>
        </p:txBody>
      </p:sp>
      <p:sp>
        <p:nvSpPr>
          <p:cNvPr id="3" name="Content Placeholder 2">
            <a:extLst>
              <a:ext uri="{FF2B5EF4-FFF2-40B4-BE49-F238E27FC236}">
                <a16:creationId xmlns:a16="http://schemas.microsoft.com/office/drawing/2014/main" id="{2064A156-94F9-4C84-8E3D-6735D36F3AB1}"/>
              </a:ext>
            </a:extLst>
          </p:cNvPr>
          <p:cNvSpPr>
            <a:spLocks noGrp="1"/>
          </p:cNvSpPr>
          <p:nvPr>
            <p:ph idx="1"/>
          </p:nvPr>
        </p:nvSpPr>
        <p:spPr>
          <a:xfrm>
            <a:off x="445476" y="2487168"/>
            <a:ext cx="6085265" cy="2926080"/>
          </a:xfrm>
        </p:spPr>
        <p:txBody>
          <a:bodyPr>
            <a:normAutofit lnSpcReduction="10000"/>
          </a:bodyPr>
          <a:lstStyle/>
          <a:p>
            <a:r>
              <a:rPr lang="en-US" sz="3200"/>
              <a:t>Band</a:t>
            </a:r>
          </a:p>
          <a:p>
            <a:r>
              <a:rPr lang="en-US" sz="3000"/>
              <a:t>Concert Band (no experience)</a:t>
            </a:r>
          </a:p>
          <a:p>
            <a:r>
              <a:rPr lang="en-US" sz="3000"/>
              <a:t>Symphonic Band (7</a:t>
            </a:r>
            <a:r>
              <a:rPr lang="en-US" sz="3000" baseline="30000"/>
              <a:t>th</a:t>
            </a:r>
            <a:r>
              <a:rPr lang="en-US" sz="3000"/>
              <a:t>/8th)</a:t>
            </a:r>
          </a:p>
          <a:p>
            <a:r>
              <a:rPr lang="en-US" sz="3200"/>
              <a:t>Choir</a:t>
            </a:r>
          </a:p>
          <a:p>
            <a:r>
              <a:rPr lang="en-US" sz="3200"/>
              <a:t>Orchestra</a:t>
            </a:r>
          </a:p>
        </p:txBody>
      </p:sp>
      <p:pic>
        <p:nvPicPr>
          <p:cNvPr id="5" name="Picture 4">
            <a:extLst>
              <a:ext uri="{FF2B5EF4-FFF2-40B4-BE49-F238E27FC236}">
                <a16:creationId xmlns:a16="http://schemas.microsoft.com/office/drawing/2014/main" id="{27CBE898-F95A-4F42-AC79-089A160EB2C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30741" y="1"/>
            <a:ext cx="5661258" cy="3429000"/>
          </a:xfrm>
          <a:prstGeom prst="rect">
            <a:avLst/>
          </a:prstGeom>
        </p:spPr>
      </p:pic>
      <p:pic>
        <p:nvPicPr>
          <p:cNvPr id="7" name="Picture 6">
            <a:extLst>
              <a:ext uri="{FF2B5EF4-FFF2-40B4-BE49-F238E27FC236}">
                <a16:creationId xmlns:a16="http://schemas.microsoft.com/office/drawing/2014/main" id="{FF2201CA-3E37-40C8-9577-F693662B850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530741" y="3429001"/>
            <a:ext cx="5661258" cy="3428998"/>
          </a:xfrm>
          <a:prstGeom prst="rect">
            <a:avLst/>
          </a:prstGeom>
        </p:spPr>
      </p:pic>
      <p:sp>
        <p:nvSpPr>
          <p:cNvPr id="4" name="AutoShape 2">
            <a:extLst>
              <a:ext uri="{FF2B5EF4-FFF2-40B4-BE49-F238E27FC236}">
                <a16:creationId xmlns:a16="http://schemas.microsoft.com/office/drawing/2014/main" id="{78561BE1-E5BD-49CE-9A9D-640849FD73D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479950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79420-3BE4-4E89-9F1F-244E70C37E10}"/>
              </a:ext>
            </a:extLst>
          </p:cNvPr>
          <p:cNvSpPr>
            <a:spLocks noGrp="1"/>
          </p:cNvSpPr>
          <p:nvPr>
            <p:ph type="title"/>
          </p:nvPr>
        </p:nvSpPr>
        <p:spPr>
          <a:xfrm>
            <a:off x="1406387" y="183874"/>
            <a:ext cx="9601200" cy="1485900"/>
          </a:xfrm>
        </p:spPr>
        <p:txBody>
          <a:bodyPr/>
          <a:lstStyle/>
          <a:p>
            <a:r>
              <a:rPr lang="en-US" b="1" u="sng"/>
              <a:t>Choir-</a:t>
            </a:r>
            <a:r>
              <a:rPr lang="en-US"/>
              <a:t> click to watch the video to learn more</a:t>
            </a:r>
          </a:p>
        </p:txBody>
      </p:sp>
      <p:pic>
        <p:nvPicPr>
          <p:cNvPr id="4" name="Join Choir">
            <a:hlinkClick r:id="" action="ppaction://media"/>
            <a:extLst>
              <a:ext uri="{FF2B5EF4-FFF2-40B4-BE49-F238E27FC236}">
                <a16:creationId xmlns:a16="http://schemas.microsoft.com/office/drawing/2014/main" id="{10B484C7-636D-49F8-A56F-B4E54AB6BA7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14513" y="1135063"/>
            <a:ext cx="6799262" cy="5099050"/>
          </a:xfrm>
        </p:spPr>
      </p:pic>
    </p:spTree>
    <p:extLst>
      <p:ext uri="{BB962C8B-B14F-4D97-AF65-F5344CB8AC3E}">
        <p14:creationId xmlns:p14="http://schemas.microsoft.com/office/powerpoint/2010/main" val="308707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4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12844-672F-4415-AA6C-71BABA5ECBA6}"/>
              </a:ext>
            </a:extLst>
          </p:cNvPr>
          <p:cNvSpPr>
            <a:spLocks noGrp="1"/>
          </p:cNvSpPr>
          <p:nvPr>
            <p:ph type="title"/>
          </p:nvPr>
        </p:nvSpPr>
        <p:spPr>
          <a:xfrm>
            <a:off x="677334" y="1207477"/>
            <a:ext cx="10283743" cy="2567354"/>
          </a:xfrm>
        </p:spPr>
        <p:txBody>
          <a:bodyPr>
            <a:normAutofit/>
          </a:bodyPr>
          <a:lstStyle/>
          <a:p>
            <a:r>
              <a:rPr lang="en-US" sz="3200" dirty="0">
                <a:solidFill>
                  <a:schemeClr val="accent2">
                    <a:lumMod val="75000"/>
                  </a:schemeClr>
                </a:solidFill>
              </a:rPr>
              <a:t>Course Registration 2025-2026 TMS</a:t>
            </a:r>
          </a:p>
        </p:txBody>
      </p:sp>
      <p:sp>
        <p:nvSpPr>
          <p:cNvPr id="3" name="Content Placeholder 2">
            <a:extLst>
              <a:ext uri="{FF2B5EF4-FFF2-40B4-BE49-F238E27FC236}">
                <a16:creationId xmlns:a16="http://schemas.microsoft.com/office/drawing/2014/main" id="{C21A1975-F13B-4C7D-9EAC-A92636991EC0}"/>
              </a:ext>
            </a:extLst>
          </p:cNvPr>
          <p:cNvSpPr>
            <a:spLocks noGrp="1"/>
          </p:cNvSpPr>
          <p:nvPr>
            <p:ph idx="1"/>
          </p:nvPr>
        </p:nvSpPr>
        <p:spPr>
          <a:xfrm>
            <a:off x="677333" y="1946031"/>
            <a:ext cx="9849989" cy="4777474"/>
          </a:xfrm>
        </p:spPr>
        <p:txBody>
          <a:bodyPr>
            <a:noAutofit/>
          </a:bodyPr>
          <a:lstStyle/>
          <a:p>
            <a:r>
              <a:rPr lang="en-US" sz="2800"/>
              <a:t>Required classes will be automatically scheduled for you</a:t>
            </a:r>
          </a:p>
          <a:p>
            <a:pPr marL="0" indent="0">
              <a:buNone/>
            </a:pPr>
            <a:endParaRPr lang="en-US" sz="2800"/>
          </a:p>
          <a:p>
            <a:r>
              <a:rPr lang="en-US" sz="2800"/>
              <a:t>You will have 12 semester classes total:</a:t>
            </a:r>
          </a:p>
          <a:p>
            <a:endParaRPr lang="en-US" sz="2800"/>
          </a:p>
          <a:p>
            <a:r>
              <a:rPr lang="en-US" sz="2800">
                <a:solidFill>
                  <a:schemeClr val="accent5"/>
                </a:solidFill>
              </a:rPr>
              <a:t>6</a:t>
            </a:r>
            <a:r>
              <a:rPr lang="en-US" sz="2800"/>
              <a:t> classes (</a:t>
            </a:r>
            <a:r>
              <a:rPr lang="en-US" sz="2800">
                <a:solidFill>
                  <a:srgbClr val="FF0000"/>
                </a:solidFill>
              </a:rPr>
              <a:t>.5 </a:t>
            </a:r>
            <a:r>
              <a:rPr lang="en-US" sz="2800"/>
              <a:t>credits each) 1</a:t>
            </a:r>
            <a:r>
              <a:rPr lang="en-US" sz="2800" baseline="30000"/>
              <a:t>st</a:t>
            </a:r>
            <a:r>
              <a:rPr lang="en-US" sz="2800"/>
              <a:t> semester (</a:t>
            </a:r>
            <a:r>
              <a:rPr lang="en-US" sz="2800">
                <a:solidFill>
                  <a:srgbClr val="FF0000"/>
                </a:solidFill>
              </a:rPr>
              <a:t>3</a:t>
            </a:r>
            <a:r>
              <a:rPr lang="en-US" sz="2800"/>
              <a:t> credits total)</a:t>
            </a:r>
          </a:p>
          <a:p>
            <a:r>
              <a:rPr lang="en-US" sz="2800">
                <a:solidFill>
                  <a:srgbClr val="FF0000"/>
                </a:solidFill>
              </a:rPr>
              <a:t>6</a:t>
            </a:r>
            <a:r>
              <a:rPr lang="en-US" sz="2800"/>
              <a:t> classes (</a:t>
            </a:r>
            <a:r>
              <a:rPr lang="en-US" sz="2800">
                <a:solidFill>
                  <a:srgbClr val="FF0000"/>
                </a:solidFill>
              </a:rPr>
              <a:t>.5 </a:t>
            </a:r>
            <a:r>
              <a:rPr lang="en-US" sz="2800"/>
              <a:t>credits each) 2</a:t>
            </a:r>
            <a:r>
              <a:rPr lang="en-US" sz="2800" baseline="30000"/>
              <a:t>nd</a:t>
            </a:r>
            <a:r>
              <a:rPr lang="en-US" sz="2800"/>
              <a:t> semester (</a:t>
            </a:r>
            <a:r>
              <a:rPr lang="en-US" sz="2800">
                <a:solidFill>
                  <a:srgbClr val="FF0000"/>
                </a:solidFill>
              </a:rPr>
              <a:t>3</a:t>
            </a:r>
            <a:r>
              <a:rPr lang="en-US" sz="2800"/>
              <a:t> credits total)</a:t>
            </a:r>
          </a:p>
          <a:p>
            <a:r>
              <a:rPr lang="en-US" sz="2800">
                <a:solidFill>
                  <a:srgbClr val="FF0000"/>
                </a:solidFill>
              </a:rPr>
              <a:t>6</a:t>
            </a:r>
            <a:r>
              <a:rPr lang="en-US" sz="2800"/>
              <a:t> credits totaled over the  school year</a:t>
            </a:r>
            <a:endParaRPr lang="en-US" sz="3200"/>
          </a:p>
        </p:txBody>
      </p:sp>
    </p:spTree>
    <p:extLst>
      <p:ext uri="{BB962C8B-B14F-4D97-AF65-F5344CB8AC3E}">
        <p14:creationId xmlns:p14="http://schemas.microsoft.com/office/powerpoint/2010/main" val="20308928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1A787-751C-4935-B304-2AD994987DF0}"/>
              </a:ext>
            </a:extLst>
          </p:cNvPr>
          <p:cNvSpPr>
            <a:spLocks noGrp="1"/>
          </p:cNvSpPr>
          <p:nvPr>
            <p:ph type="title"/>
          </p:nvPr>
        </p:nvSpPr>
        <p:spPr>
          <a:xfrm>
            <a:off x="5482069" y="60291"/>
            <a:ext cx="3656907" cy="974690"/>
          </a:xfrm>
        </p:spPr>
        <p:txBody>
          <a:bodyPr>
            <a:normAutofit fontScale="90000"/>
          </a:bodyPr>
          <a:lstStyle/>
          <a:p>
            <a:r>
              <a:rPr lang="en-US"/>
              <a:t>Registering for 7</a:t>
            </a:r>
            <a:r>
              <a:rPr lang="en-US" baseline="30000"/>
              <a:t>th</a:t>
            </a:r>
            <a:r>
              <a:rPr lang="en-US"/>
              <a:t> Grade Electives</a:t>
            </a:r>
          </a:p>
        </p:txBody>
      </p:sp>
      <p:sp>
        <p:nvSpPr>
          <p:cNvPr id="3" name="Content Placeholder 2">
            <a:extLst>
              <a:ext uri="{FF2B5EF4-FFF2-40B4-BE49-F238E27FC236}">
                <a16:creationId xmlns:a16="http://schemas.microsoft.com/office/drawing/2014/main" id="{F6EA501E-AF15-4715-83E3-7F2A20548E93}"/>
              </a:ext>
            </a:extLst>
          </p:cNvPr>
          <p:cNvSpPr>
            <a:spLocks noGrp="1"/>
          </p:cNvSpPr>
          <p:nvPr>
            <p:ph idx="1"/>
          </p:nvPr>
        </p:nvSpPr>
        <p:spPr>
          <a:xfrm>
            <a:off x="5101837" y="1148862"/>
            <a:ext cx="4519748" cy="5648847"/>
          </a:xfrm>
        </p:spPr>
        <p:txBody>
          <a:bodyPr>
            <a:normAutofit/>
          </a:bodyPr>
          <a:lstStyle/>
          <a:p>
            <a:r>
              <a:rPr lang="en-US" sz="2400" dirty="0"/>
              <a:t>You get to choose 2 semester electives (.5) or 1 full year elective (1.0)</a:t>
            </a:r>
          </a:p>
          <a:p>
            <a:pPr marL="0" indent="0">
              <a:buNone/>
            </a:pPr>
            <a:endParaRPr lang="en-US" sz="2400" dirty="0"/>
          </a:p>
          <a:p>
            <a:r>
              <a:rPr lang="en-US" sz="2400" dirty="0"/>
              <a:t>Select 3 Alternate Elective classes</a:t>
            </a:r>
          </a:p>
          <a:p>
            <a:r>
              <a:rPr lang="en-US" sz="2400" dirty="0"/>
              <a:t>Complete your Planning Sheet by the end of the day Thursday, February 27</a:t>
            </a:r>
            <a:r>
              <a:rPr lang="en-US" sz="2400" baseline="30000" dirty="0"/>
              <a:t>th</a:t>
            </a:r>
            <a:r>
              <a:rPr lang="en-US" sz="2400" dirty="0"/>
              <a:t> </a:t>
            </a:r>
            <a:endParaRPr lang="en-US" sz="2400" baseline="30000" dirty="0"/>
          </a:p>
          <a:p>
            <a:endParaRPr lang="en-US" sz="2400" baseline="30000" dirty="0"/>
          </a:p>
          <a:p>
            <a:r>
              <a:rPr lang="en-US" sz="2400" dirty="0">
                <a:solidFill>
                  <a:srgbClr val="FF0000"/>
                </a:solidFill>
              </a:rPr>
              <a:t>Friday, February 28</a:t>
            </a:r>
            <a:r>
              <a:rPr lang="en-US" sz="2400" baseline="30000" dirty="0">
                <a:solidFill>
                  <a:srgbClr val="FF0000"/>
                </a:solidFill>
              </a:rPr>
              <a:t>th</a:t>
            </a:r>
            <a:r>
              <a:rPr lang="en-US" sz="2400" dirty="0">
                <a:solidFill>
                  <a:srgbClr val="FF0000"/>
                </a:solidFill>
              </a:rPr>
              <a:t>  Request your classes through Skyward</a:t>
            </a:r>
          </a:p>
          <a:p>
            <a:endParaRPr lang="en-US" dirty="0"/>
          </a:p>
        </p:txBody>
      </p:sp>
      <p:pic>
        <p:nvPicPr>
          <p:cNvPr id="40" name="Picture 3">
            <a:extLst>
              <a:ext uri="{FF2B5EF4-FFF2-40B4-BE49-F238E27FC236}">
                <a16:creationId xmlns:a16="http://schemas.microsoft.com/office/drawing/2014/main" id="{36FDE019-D6D9-4430-932A-07ACCDBA0F5F}"/>
              </a:ext>
            </a:extLst>
          </p:cNvPr>
          <p:cNvPicPr>
            <a:picLocks noChangeAspect="1"/>
          </p:cNvPicPr>
          <p:nvPr/>
        </p:nvPicPr>
        <p:blipFill rotWithShape="1">
          <a:blip r:embed="rId2"/>
          <a:srcRect t="3634" r="-2" b="1343"/>
          <a:stretch/>
        </p:blipFill>
        <p:spPr>
          <a:xfrm>
            <a:off x="0" y="-1"/>
            <a:ext cx="5039139" cy="6858001"/>
          </a:xfrm>
          <a:custGeom>
            <a:avLst/>
            <a:gdLst>
              <a:gd name="connsiteX0" fmla="*/ 842596 w 5394960"/>
              <a:gd name="connsiteY0" fmla="*/ 0 h 6858000"/>
              <a:gd name="connsiteX1" fmla="*/ 5394960 w 5394960"/>
              <a:gd name="connsiteY1" fmla="*/ 0 h 6858000"/>
              <a:gd name="connsiteX2" fmla="*/ 5394960 w 5394960"/>
              <a:gd name="connsiteY2" fmla="*/ 21851 h 6858000"/>
              <a:gd name="connsiteX3" fmla="*/ 4365943 w 5394960"/>
              <a:gd name="connsiteY3" fmla="*/ 6858000 h 6858000"/>
              <a:gd name="connsiteX4" fmla="*/ 0 w 5394960"/>
              <a:gd name="connsiteY4" fmla="*/ 6858000 h 6858000"/>
              <a:gd name="connsiteX5" fmla="*/ 0 w 5394960"/>
              <a:gd name="connsiteY5" fmla="*/ 566615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3567966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3DEAA5-CB6D-4731-91D6-334EB13DECA5}"/>
              </a:ext>
            </a:extLst>
          </p:cNvPr>
          <p:cNvSpPr txBox="1"/>
          <p:nvPr/>
        </p:nvSpPr>
        <p:spPr>
          <a:xfrm>
            <a:off x="5016117" y="4747289"/>
            <a:ext cx="7620000" cy="230832"/>
          </a:xfrm>
          <a:prstGeom prst="rect">
            <a:avLst/>
          </a:prstGeom>
          <a:noFill/>
        </p:spPr>
        <p:txBody>
          <a:bodyPr wrap="square" rtlCol="0">
            <a:spAutoFit/>
          </a:bodyPr>
          <a:lstStyle/>
          <a:p>
            <a:endParaRPr lang="en-US" sz="900"/>
          </a:p>
        </p:txBody>
      </p:sp>
      <p:pic>
        <p:nvPicPr>
          <p:cNvPr id="3" name="Picture 2">
            <a:extLst>
              <a:ext uri="{FF2B5EF4-FFF2-40B4-BE49-F238E27FC236}">
                <a16:creationId xmlns:a16="http://schemas.microsoft.com/office/drawing/2014/main" id="{6CD7F494-ACBA-DD1A-F519-F051F033BAAC}"/>
              </a:ext>
            </a:extLst>
          </p:cNvPr>
          <p:cNvPicPr>
            <a:picLocks noChangeAspect="1"/>
          </p:cNvPicPr>
          <p:nvPr/>
        </p:nvPicPr>
        <p:blipFill>
          <a:blip r:embed="rId2"/>
          <a:stretch>
            <a:fillRect/>
          </a:stretch>
        </p:blipFill>
        <p:spPr>
          <a:xfrm>
            <a:off x="2667334" y="222421"/>
            <a:ext cx="6204537" cy="6413157"/>
          </a:xfrm>
          <a:prstGeom prst="rect">
            <a:avLst/>
          </a:prstGeom>
        </p:spPr>
      </p:pic>
    </p:spTree>
    <p:extLst>
      <p:ext uri="{BB962C8B-B14F-4D97-AF65-F5344CB8AC3E}">
        <p14:creationId xmlns:p14="http://schemas.microsoft.com/office/powerpoint/2010/main" val="21273120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B9E675-8D80-B0EF-DF42-CE2A3779888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026462" y="326192"/>
            <a:ext cx="4827885" cy="3572144"/>
          </a:xfrm>
          <a:prstGeom prst="rect">
            <a:avLst/>
          </a:prstGeom>
        </p:spPr>
      </p:pic>
      <p:pic>
        <p:nvPicPr>
          <p:cNvPr id="4" name="Picture 3">
            <a:extLst>
              <a:ext uri="{FF2B5EF4-FFF2-40B4-BE49-F238E27FC236}">
                <a16:creationId xmlns:a16="http://schemas.microsoft.com/office/drawing/2014/main" id="{444628DB-F17E-547E-974D-4C7ECC9C2184}"/>
              </a:ext>
            </a:extLst>
          </p:cNvPr>
          <p:cNvPicPr>
            <a:picLocks noChangeAspect="1"/>
          </p:cNvPicPr>
          <p:nvPr/>
        </p:nvPicPr>
        <p:blipFill>
          <a:blip r:embed="rId4"/>
          <a:stretch>
            <a:fillRect/>
          </a:stretch>
        </p:blipFill>
        <p:spPr>
          <a:xfrm>
            <a:off x="337653" y="326192"/>
            <a:ext cx="6353783" cy="6205616"/>
          </a:xfrm>
          <a:prstGeom prst="rect">
            <a:avLst/>
          </a:prstGeom>
        </p:spPr>
      </p:pic>
      <p:pic>
        <p:nvPicPr>
          <p:cNvPr id="6" name="Picture 5">
            <a:extLst>
              <a:ext uri="{FF2B5EF4-FFF2-40B4-BE49-F238E27FC236}">
                <a16:creationId xmlns:a16="http://schemas.microsoft.com/office/drawing/2014/main" id="{CD47DC14-4558-01AE-2427-8C1B69C2C9E2}"/>
              </a:ext>
            </a:extLst>
          </p:cNvPr>
          <p:cNvPicPr>
            <a:picLocks noChangeAspect="1"/>
          </p:cNvPicPr>
          <p:nvPr/>
        </p:nvPicPr>
        <p:blipFill>
          <a:blip r:embed="rId5"/>
          <a:stretch>
            <a:fillRect/>
          </a:stretch>
        </p:blipFill>
        <p:spPr>
          <a:xfrm>
            <a:off x="6835858" y="4386648"/>
            <a:ext cx="5209092" cy="1606262"/>
          </a:xfrm>
          <a:prstGeom prst="rect">
            <a:avLst/>
          </a:prstGeom>
        </p:spPr>
      </p:pic>
    </p:spTree>
    <p:extLst>
      <p:ext uri="{BB962C8B-B14F-4D97-AF65-F5344CB8AC3E}">
        <p14:creationId xmlns:p14="http://schemas.microsoft.com/office/powerpoint/2010/main" val="2786292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7DEFC02-F9C7-4997-8119-28D67A89BC8D}"/>
              </a:ext>
            </a:extLst>
          </p:cNvPr>
          <p:cNvSpPr txBox="1"/>
          <p:nvPr/>
        </p:nvSpPr>
        <p:spPr>
          <a:xfrm>
            <a:off x="292608" y="1"/>
            <a:ext cx="9424417" cy="6831844"/>
          </a:xfrm>
          <a:prstGeom prst="rect">
            <a:avLst/>
          </a:prstGeom>
          <a:noFill/>
        </p:spPr>
        <p:txBody>
          <a:bodyPr wrap="square">
            <a:spAutoFit/>
          </a:bodyPr>
          <a:lstStyle/>
          <a:p>
            <a:pPr marL="0" marR="0" algn="just">
              <a:lnSpc>
                <a:spcPct val="107000"/>
              </a:lnSpc>
              <a:spcBef>
                <a:spcPts val="0"/>
              </a:spcBef>
              <a:spcAft>
                <a:spcPts val="800"/>
              </a:spcAft>
            </a:pPr>
            <a:r>
              <a:rPr lang="en-US" sz="3600" u="sng" dirty="0">
                <a:solidFill>
                  <a:schemeClr val="accent1">
                    <a:lumMod val="75000"/>
                  </a:schemeClr>
                </a:solidFill>
                <a:effectLst/>
                <a:latin typeface="Franklin Gothic Book" panose="020B0503020102020204" pitchFamily="34" charset="0"/>
                <a:ea typeface="Calibri" panose="020F0502020204030204" pitchFamily="34" charset="0"/>
                <a:cs typeface="Times New Roman" panose="02020603050405020304" pitchFamily="18" charset="0"/>
              </a:rPr>
              <a:t>Things we consider when making schedules:</a:t>
            </a:r>
          </a:p>
          <a:p>
            <a:pPr marL="342900" marR="0" lvl="0" indent="-342900" algn="just">
              <a:lnSpc>
                <a:spcPct val="105000"/>
              </a:lnSpc>
              <a:spcBef>
                <a:spcPts val="0"/>
              </a:spcBef>
              <a:spcAft>
                <a:spcPts val="0"/>
              </a:spcAft>
              <a:buFont typeface="Arial" panose="020B0604020202020204" pitchFamily="34" charset="0"/>
              <a:buChar char="•"/>
            </a:pPr>
            <a:r>
              <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rPr>
              <a:t>Core requirements (and what class periods they are available)</a:t>
            </a:r>
          </a:p>
          <a:p>
            <a:pPr marR="0" lvl="0" algn="just">
              <a:lnSpc>
                <a:spcPct val="105000"/>
              </a:lnSpc>
              <a:spcBef>
                <a:spcPts val="0"/>
              </a:spcBef>
              <a:spcAft>
                <a:spcPts val="0"/>
              </a:spcAft>
            </a:pPr>
            <a:endParaRPr lang="en-US" sz="2400" dirty="0">
              <a:effectLst/>
              <a:latin typeface="Franklin Gothic Book" panose="020B0503020102020204" pitchFamily="34" charset="0"/>
              <a:ea typeface="Calibri" panose="020F0502020204030204" pitchFamily="34" charset="0"/>
              <a:cs typeface="Times New Roman" panose="02020603050405020304" pitchFamily="18" charset="0"/>
            </a:endParaRPr>
          </a:p>
          <a:p>
            <a:pPr marL="342900" marR="0" lvl="0" indent="-342900" algn="just">
              <a:lnSpc>
                <a:spcPct val="105000"/>
              </a:lnSpc>
              <a:spcBef>
                <a:spcPts val="0"/>
              </a:spcBef>
              <a:spcAft>
                <a:spcPts val="0"/>
              </a:spcAft>
              <a:buFont typeface="Symbol" panose="05050102010706020507" pitchFamily="18" charset="2"/>
              <a:buChar char=""/>
            </a:pPr>
            <a:r>
              <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rPr>
              <a:t>Classroom size/ balancing classroom size across the building</a:t>
            </a:r>
          </a:p>
          <a:p>
            <a:pPr marR="0" lvl="0" algn="just">
              <a:lnSpc>
                <a:spcPct val="105000"/>
              </a:lnSpc>
              <a:spcBef>
                <a:spcPts val="0"/>
              </a:spcBef>
              <a:spcAft>
                <a:spcPts val="0"/>
              </a:spcAft>
            </a:pPr>
            <a:endParaRPr lang="en-US" sz="2400" dirty="0">
              <a:effectLst/>
              <a:latin typeface="Franklin Gothic Book" panose="020B0503020102020204" pitchFamily="34" charset="0"/>
              <a:ea typeface="Calibri" panose="020F0502020204030204" pitchFamily="34" charset="0"/>
              <a:cs typeface="Times New Roman" panose="02020603050405020304" pitchFamily="18" charset="0"/>
            </a:endParaRPr>
          </a:p>
          <a:p>
            <a:pPr marL="342900" marR="0" lvl="0" indent="-342900" algn="just">
              <a:lnSpc>
                <a:spcPct val="105000"/>
              </a:lnSpc>
              <a:spcBef>
                <a:spcPts val="0"/>
              </a:spcBef>
              <a:spcAft>
                <a:spcPts val="0"/>
              </a:spcAft>
              <a:buFont typeface="Symbol" panose="05050102010706020507" pitchFamily="18" charset="2"/>
              <a:buChar char=""/>
            </a:pPr>
            <a:r>
              <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rPr>
              <a:t>Available courses- Elective courses don’t run every period</a:t>
            </a:r>
          </a:p>
          <a:p>
            <a:pPr marR="0" lvl="0" algn="just">
              <a:lnSpc>
                <a:spcPct val="105000"/>
              </a:lnSpc>
              <a:spcBef>
                <a:spcPts val="0"/>
              </a:spcBef>
              <a:spcAft>
                <a:spcPts val="0"/>
              </a:spcAft>
            </a:pPr>
            <a:endParaRPr lang="en-US" sz="2400" dirty="0">
              <a:effectLst/>
              <a:latin typeface="Franklin Gothic Book" panose="020B0503020102020204" pitchFamily="34" charset="0"/>
              <a:ea typeface="Calibri" panose="020F0502020204030204" pitchFamily="34" charset="0"/>
              <a:cs typeface="Times New Roman" panose="02020603050405020304" pitchFamily="18" charset="0"/>
            </a:endParaRPr>
          </a:p>
          <a:p>
            <a:pPr marL="342900" marR="0" lvl="0" indent="-342900" algn="just">
              <a:lnSpc>
                <a:spcPct val="105000"/>
              </a:lnSpc>
              <a:spcBef>
                <a:spcPts val="0"/>
              </a:spcBef>
              <a:spcAft>
                <a:spcPts val="0"/>
              </a:spcAft>
              <a:buFont typeface="Symbol" panose="05050102010706020507" pitchFamily="18" charset="2"/>
              <a:buChar char=""/>
            </a:pPr>
            <a:r>
              <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rPr>
              <a:t>Registration course requests</a:t>
            </a:r>
          </a:p>
          <a:p>
            <a:pPr marR="0" lvl="0" algn="just">
              <a:lnSpc>
                <a:spcPct val="105000"/>
              </a:lnSpc>
              <a:spcBef>
                <a:spcPts val="0"/>
              </a:spcBef>
              <a:spcAft>
                <a:spcPts val="0"/>
              </a:spcAft>
            </a:pPr>
            <a:endParaRPr lang="en-US" sz="2400" dirty="0">
              <a:effectLst/>
              <a:latin typeface="Franklin Gothic Book" panose="020B0503020102020204" pitchFamily="34" charset="0"/>
              <a:ea typeface="Calibri" panose="020F0502020204030204" pitchFamily="34" charset="0"/>
              <a:cs typeface="Times New Roman" panose="02020603050405020304" pitchFamily="18" charset="0"/>
            </a:endParaRPr>
          </a:p>
          <a:p>
            <a:pPr marL="342900" marR="0" lvl="0" indent="-342900" algn="just">
              <a:lnSpc>
                <a:spcPct val="105000"/>
              </a:lnSpc>
              <a:spcBef>
                <a:spcPts val="0"/>
              </a:spcBef>
              <a:spcAft>
                <a:spcPts val="0"/>
              </a:spcAft>
              <a:buFont typeface="Symbol" panose="05050102010706020507" pitchFamily="18" charset="2"/>
              <a:buChar char=""/>
            </a:pPr>
            <a:r>
              <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rPr>
              <a:t>Specific student needs (examples: Special Education, Safety Net, Multiple Language Learner)</a:t>
            </a:r>
          </a:p>
          <a:p>
            <a:pPr marL="342900" marR="0" lvl="0" indent="-342900" algn="just">
              <a:lnSpc>
                <a:spcPct val="105000"/>
              </a:lnSpc>
              <a:spcBef>
                <a:spcPts val="0"/>
              </a:spcBef>
              <a:spcAft>
                <a:spcPts val="0"/>
              </a:spcAft>
              <a:buFont typeface="Symbol" panose="05050102010706020507" pitchFamily="18" charset="2"/>
              <a:buChar char=""/>
            </a:pPr>
            <a:endParaRPr lang="en-US" sz="2400" dirty="0">
              <a:effectLst/>
              <a:latin typeface="Franklin Gothic Book" panose="020B0503020102020204" pitchFamily="34" charset="0"/>
              <a:ea typeface="Calibri" panose="020F0502020204030204" pitchFamily="34" charset="0"/>
              <a:cs typeface="Times New Roman" panose="02020603050405020304" pitchFamily="18" charset="0"/>
            </a:endParaRPr>
          </a:p>
          <a:p>
            <a:pPr marL="342900" marR="0" lvl="0" indent="-342900" algn="just">
              <a:lnSpc>
                <a:spcPct val="105000"/>
              </a:lnSpc>
              <a:spcBef>
                <a:spcPts val="0"/>
              </a:spcBef>
              <a:spcAft>
                <a:spcPts val="800"/>
              </a:spcAft>
              <a:buFont typeface="Symbol" panose="05050102010706020507" pitchFamily="18" charset="2"/>
              <a:buChar char=""/>
            </a:pPr>
            <a:r>
              <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rPr>
              <a:t>Dynamics of students within a specific classroom</a:t>
            </a:r>
          </a:p>
          <a:p>
            <a:pPr marR="0" lvl="0" algn="just">
              <a:lnSpc>
                <a:spcPct val="105000"/>
              </a:lnSpc>
              <a:spcBef>
                <a:spcPts val="0"/>
              </a:spcBef>
              <a:spcAft>
                <a:spcPts val="800"/>
              </a:spcAft>
            </a:pPr>
            <a:endPar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endParaRPr>
          </a:p>
          <a:p>
            <a:pPr marL="342900" marR="0" lvl="0" indent="-342900" algn="just">
              <a:lnSpc>
                <a:spcPct val="105000"/>
              </a:lnSpc>
              <a:spcBef>
                <a:spcPts val="0"/>
              </a:spcBef>
              <a:spcAft>
                <a:spcPts val="800"/>
              </a:spcAft>
              <a:buFont typeface="Symbol" panose="05050102010706020507" pitchFamily="18" charset="2"/>
              <a:buChar char=""/>
            </a:pPr>
            <a:r>
              <a:rPr lang="en-US" sz="2400" dirty="0">
                <a:latin typeface="Franklin Gothic Book" panose="020B0503020102020204" pitchFamily="34" charset="0"/>
                <a:ea typeface="Calibri" panose="020F0502020204030204" pitchFamily="34" charset="0"/>
                <a:cs typeface="Times New Roman" panose="02020603050405020304" pitchFamily="18" charset="0"/>
              </a:rPr>
              <a:t>Schedule adjustments do happen in the first 2 weeks of the school year but there are no guarantees elective will change</a:t>
            </a:r>
            <a:endParaRPr lang="en-US" sz="2400" dirty="0">
              <a:effectLst/>
              <a:latin typeface="Franklin Gothic Book" panose="020B0503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2861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68DE-CBF7-7DE4-99B4-71CE6D673CA4}"/>
              </a:ext>
            </a:extLst>
          </p:cNvPr>
          <p:cNvSpPr>
            <a:spLocks noGrp="1"/>
          </p:cNvSpPr>
          <p:nvPr>
            <p:ph type="title"/>
          </p:nvPr>
        </p:nvSpPr>
        <p:spPr>
          <a:xfrm>
            <a:off x="677335" y="256265"/>
            <a:ext cx="8596668" cy="477585"/>
          </a:xfrm>
        </p:spPr>
        <p:txBody>
          <a:bodyPr>
            <a:noAutofit/>
          </a:bodyPr>
          <a:lstStyle/>
          <a:p>
            <a:r>
              <a:rPr lang="en-US" sz="3200" dirty="0"/>
              <a:t>Schedule Change Process for 25-26 </a:t>
            </a:r>
          </a:p>
        </p:txBody>
      </p:sp>
      <p:sp>
        <p:nvSpPr>
          <p:cNvPr id="3" name="Text Placeholder 2">
            <a:extLst>
              <a:ext uri="{FF2B5EF4-FFF2-40B4-BE49-F238E27FC236}">
                <a16:creationId xmlns:a16="http://schemas.microsoft.com/office/drawing/2014/main" id="{0D7C6162-AB31-C127-68CA-43B699941DCF}"/>
              </a:ext>
            </a:extLst>
          </p:cNvPr>
          <p:cNvSpPr>
            <a:spLocks noGrp="1"/>
          </p:cNvSpPr>
          <p:nvPr>
            <p:ph type="body" idx="1"/>
          </p:nvPr>
        </p:nvSpPr>
        <p:spPr>
          <a:xfrm>
            <a:off x="677335" y="908576"/>
            <a:ext cx="8596668" cy="5949423"/>
          </a:xfrm>
        </p:spPr>
        <p:txBody>
          <a:bodyPr>
            <a:normAutofit fontScale="92500" lnSpcReduction="10000"/>
          </a:bodyPr>
          <a:lstStyle/>
          <a:p>
            <a:pPr marL="342900" indent="-342900">
              <a:buFont typeface="Arial" panose="020B0604020202020204" pitchFamily="34" charset="0"/>
              <a:buChar char="•"/>
            </a:pPr>
            <a:r>
              <a:rPr lang="en-US" sz="2400"/>
              <a:t>You will receive your schedule the first day of school</a:t>
            </a:r>
          </a:p>
          <a:p>
            <a:pPr marL="342900" indent="-342900">
              <a:buFont typeface="Arial" panose="020B0604020202020204" pitchFamily="34" charset="0"/>
              <a:buChar char="•"/>
            </a:pPr>
            <a:r>
              <a:rPr lang="en-US" sz="2400"/>
              <a:t>There will be a 2-week window to change electives at the beginning of the year</a:t>
            </a:r>
          </a:p>
          <a:p>
            <a:pPr marL="342900" indent="-342900">
              <a:buFont typeface="Arial" panose="020B0604020202020204" pitchFamily="34" charset="0"/>
              <a:buChar char="•"/>
            </a:pPr>
            <a:r>
              <a:rPr lang="en-US" sz="2400"/>
              <a:t>Sign up to see your counselor and we can see if we can make the change</a:t>
            </a:r>
          </a:p>
          <a:p>
            <a:pPr marL="342900" indent="-342900">
              <a:buFont typeface="Arial" panose="020B0604020202020204" pitchFamily="34" charset="0"/>
              <a:buChar char="•"/>
            </a:pPr>
            <a:r>
              <a:rPr lang="en-US" sz="2400"/>
              <a:t>If we can we do, if we can’t we don’t</a:t>
            </a:r>
          </a:p>
          <a:p>
            <a:pPr marL="342900" indent="-342900">
              <a:buFont typeface="Arial" panose="020B0604020202020204" pitchFamily="34" charset="0"/>
              <a:buChar char="•"/>
            </a:pPr>
            <a:r>
              <a:rPr lang="en-US" sz="2400"/>
              <a:t>You can also request to be a TA during this 2-week window if you do not like the elective you have</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t>Only request to change elective classes, not required classes</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r>
              <a:rPr lang="en-US" sz="2400">
                <a:solidFill>
                  <a:schemeClr val="accent2"/>
                </a:solidFill>
              </a:rPr>
              <a:t>If for some reason you do not have a required course, or feel you are in the wrong required course (example: math level, or wrong grade level class) you can sign up to talk with your counselor about it</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endParaRPr lang="en-US"/>
          </a:p>
          <a:p>
            <a:endParaRPr lang="en-US"/>
          </a:p>
          <a:p>
            <a:endParaRPr lang="en-US"/>
          </a:p>
          <a:p>
            <a:endParaRPr lang="en-US"/>
          </a:p>
        </p:txBody>
      </p:sp>
    </p:spTree>
    <p:extLst>
      <p:ext uri="{BB962C8B-B14F-4D97-AF65-F5344CB8AC3E}">
        <p14:creationId xmlns:p14="http://schemas.microsoft.com/office/powerpoint/2010/main" val="3681773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E7936-D1BF-4D7E-A8CE-7249A23B10B6}"/>
              </a:ext>
            </a:extLst>
          </p:cNvPr>
          <p:cNvSpPr>
            <a:spLocks noGrp="1"/>
          </p:cNvSpPr>
          <p:nvPr>
            <p:ph type="title"/>
          </p:nvPr>
        </p:nvSpPr>
        <p:spPr>
          <a:xfrm>
            <a:off x="2037522" y="110660"/>
            <a:ext cx="8895485" cy="652311"/>
          </a:xfrm>
        </p:spPr>
        <p:txBody>
          <a:bodyPr>
            <a:normAutofit/>
          </a:bodyPr>
          <a:lstStyle/>
          <a:p>
            <a:r>
              <a:rPr lang="en-US"/>
              <a:t>Registration Resources</a:t>
            </a:r>
          </a:p>
        </p:txBody>
      </p:sp>
      <p:sp>
        <p:nvSpPr>
          <p:cNvPr id="3" name="Content Placeholder 2">
            <a:extLst>
              <a:ext uri="{FF2B5EF4-FFF2-40B4-BE49-F238E27FC236}">
                <a16:creationId xmlns:a16="http://schemas.microsoft.com/office/drawing/2014/main" id="{34C4B841-467A-4F1B-80F1-8DEA145D253F}"/>
              </a:ext>
            </a:extLst>
          </p:cNvPr>
          <p:cNvSpPr>
            <a:spLocks noGrp="1"/>
          </p:cNvSpPr>
          <p:nvPr>
            <p:ph idx="1"/>
          </p:nvPr>
        </p:nvSpPr>
        <p:spPr>
          <a:xfrm>
            <a:off x="599893" y="815388"/>
            <a:ext cx="9200600" cy="5931951"/>
          </a:xfrm>
        </p:spPr>
        <p:txBody>
          <a:bodyPr>
            <a:normAutofit/>
          </a:bodyPr>
          <a:lstStyle/>
          <a:p>
            <a:endParaRPr lang="en-US" dirty="0"/>
          </a:p>
          <a:p>
            <a:r>
              <a:rPr lang="en-US" sz="2400" dirty="0"/>
              <a:t>Resources for you include:</a:t>
            </a:r>
          </a:p>
          <a:p>
            <a:pPr lvl="1"/>
            <a:r>
              <a:rPr lang="en-US" sz="2400" dirty="0"/>
              <a:t>7</a:t>
            </a:r>
            <a:r>
              <a:rPr lang="en-US" sz="2400" baseline="30000" dirty="0"/>
              <a:t>th</a:t>
            </a:r>
            <a:r>
              <a:rPr lang="en-US" sz="2400" dirty="0"/>
              <a:t> grade course catalog- read about elective classes</a:t>
            </a:r>
          </a:p>
          <a:p>
            <a:pPr lvl="1"/>
            <a:r>
              <a:rPr lang="en-US" sz="2400" dirty="0"/>
              <a:t>7</a:t>
            </a:r>
            <a:r>
              <a:rPr lang="en-US" sz="2400" baseline="30000" dirty="0"/>
              <a:t>th</a:t>
            </a:r>
            <a:r>
              <a:rPr lang="en-US" sz="2400" dirty="0"/>
              <a:t> grade Registration Planning Sheet- write down the elective classes you want/Discuss with parent/guardians</a:t>
            </a:r>
          </a:p>
          <a:p>
            <a:pPr lvl="1"/>
            <a:r>
              <a:rPr lang="en-US" sz="2400" dirty="0"/>
              <a:t>This PowerPoint</a:t>
            </a:r>
          </a:p>
          <a:p>
            <a:pPr lvl="1"/>
            <a:r>
              <a:rPr lang="en-US" sz="2400" dirty="0"/>
              <a:t>Registration date- </a:t>
            </a:r>
            <a:r>
              <a:rPr lang="en-US" sz="2400" dirty="0">
                <a:solidFill>
                  <a:schemeClr val="accent5"/>
                </a:solidFill>
              </a:rPr>
              <a:t>Friday, February 28</a:t>
            </a:r>
            <a:endParaRPr lang="en-US" sz="2400" baseline="30000" dirty="0">
              <a:solidFill>
                <a:schemeClr val="accent5"/>
              </a:solidFill>
            </a:endParaRPr>
          </a:p>
          <a:p>
            <a:pPr marL="457200" lvl="1" indent="0">
              <a:buNone/>
            </a:pPr>
            <a:endParaRPr lang="en-US" sz="2400" dirty="0">
              <a:solidFill>
                <a:schemeClr val="accent5"/>
              </a:solidFill>
            </a:endParaRPr>
          </a:p>
          <a:p>
            <a:r>
              <a:rPr lang="en-US" sz="2400" dirty="0"/>
              <a:t>All registration resources are also available on the TMS website</a:t>
            </a:r>
          </a:p>
          <a:p>
            <a:r>
              <a:rPr lang="en-US" sz="2400" dirty="0"/>
              <a:t> tms.lwsd.org, look under Counseling and </a:t>
            </a:r>
            <a:r>
              <a:rPr lang="en-US" sz="2400" dirty="0">
                <a:hlinkClick r:id="rId2"/>
              </a:rPr>
              <a:t>7</a:t>
            </a:r>
            <a:r>
              <a:rPr lang="en-US" sz="2400" baseline="30000" dirty="0">
                <a:hlinkClick r:id="rId2"/>
              </a:rPr>
              <a:t>th</a:t>
            </a:r>
            <a:r>
              <a:rPr lang="en-US" sz="2400" dirty="0">
                <a:hlinkClick r:id="rId2"/>
              </a:rPr>
              <a:t> grade Registration</a:t>
            </a:r>
            <a:endParaRPr lang="en-US" sz="2400" dirty="0"/>
          </a:p>
          <a:p>
            <a:r>
              <a:rPr lang="en-US" sz="2400" dirty="0"/>
              <a:t>All resources are also sent in Parent Square </a:t>
            </a:r>
            <a:r>
              <a:rPr lang="en-US" sz="2400"/>
              <a:t>to your parents</a:t>
            </a:r>
            <a:endParaRPr lang="en-US" sz="2400" dirty="0"/>
          </a:p>
        </p:txBody>
      </p:sp>
    </p:spTree>
    <p:extLst>
      <p:ext uri="{BB962C8B-B14F-4D97-AF65-F5344CB8AC3E}">
        <p14:creationId xmlns:p14="http://schemas.microsoft.com/office/powerpoint/2010/main" val="22942904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1E3DC-70ED-4F28-A49C-610A9F42668B}"/>
              </a:ext>
            </a:extLst>
          </p:cNvPr>
          <p:cNvSpPr>
            <a:spLocks noGrp="1"/>
          </p:cNvSpPr>
          <p:nvPr>
            <p:ph type="title"/>
          </p:nvPr>
        </p:nvSpPr>
        <p:spPr>
          <a:xfrm>
            <a:off x="5605670" y="169241"/>
            <a:ext cx="3974489" cy="1655379"/>
          </a:xfrm>
        </p:spPr>
        <p:txBody>
          <a:bodyPr anchor="ctr">
            <a:normAutofit/>
          </a:bodyPr>
          <a:lstStyle/>
          <a:p>
            <a:r>
              <a:rPr lang="en-US">
                <a:solidFill>
                  <a:schemeClr val="accent2">
                    <a:lumMod val="75000"/>
                  </a:schemeClr>
                </a:solidFill>
              </a:rPr>
              <a:t>Extra-Curricular Involvement</a:t>
            </a:r>
          </a:p>
        </p:txBody>
      </p:sp>
      <p:sp>
        <p:nvSpPr>
          <p:cNvPr id="3" name="Content Placeholder 2">
            <a:extLst>
              <a:ext uri="{FF2B5EF4-FFF2-40B4-BE49-F238E27FC236}">
                <a16:creationId xmlns:a16="http://schemas.microsoft.com/office/drawing/2014/main" id="{56D6C5F8-AFD2-4E89-AB6D-843E1775FF98}"/>
              </a:ext>
            </a:extLst>
          </p:cNvPr>
          <p:cNvSpPr>
            <a:spLocks noGrp="1"/>
          </p:cNvSpPr>
          <p:nvPr>
            <p:ph idx="1"/>
          </p:nvPr>
        </p:nvSpPr>
        <p:spPr>
          <a:xfrm>
            <a:off x="5086953" y="1740310"/>
            <a:ext cx="4186834" cy="4902364"/>
          </a:xfrm>
        </p:spPr>
        <p:txBody>
          <a:bodyPr anchor="t">
            <a:normAutofit/>
          </a:bodyPr>
          <a:lstStyle/>
          <a:p>
            <a:r>
              <a:rPr lang="en-US" sz="2400">
                <a:solidFill>
                  <a:schemeClr val="accent1"/>
                </a:solidFill>
              </a:rPr>
              <a:t>Students who are involved in their school are more successful academically</a:t>
            </a:r>
          </a:p>
          <a:p>
            <a:pPr marL="0" indent="0">
              <a:buNone/>
            </a:pPr>
            <a:endParaRPr lang="en-US" sz="2400">
              <a:solidFill>
                <a:srgbClr val="FFFFFF"/>
              </a:solidFill>
            </a:endParaRPr>
          </a:p>
          <a:p>
            <a:r>
              <a:rPr lang="en-US" sz="2400">
                <a:solidFill>
                  <a:schemeClr val="accent2">
                    <a:lumMod val="75000"/>
                  </a:schemeClr>
                </a:solidFill>
              </a:rPr>
              <a:t>Consider:</a:t>
            </a:r>
          </a:p>
          <a:p>
            <a:pPr lvl="1"/>
            <a:r>
              <a:rPr lang="en-US" sz="2400">
                <a:solidFill>
                  <a:schemeClr val="accent1"/>
                </a:solidFill>
              </a:rPr>
              <a:t>Activities/Clubs, Sports</a:t>
            </a:r>
          </a:p>
          <a:p>
            <a:pPr lvl="1"/>
            <a:endParaRPr lang="en-US" sz="2400">
              <a:solidFill>
                <a:schemeClr val="accent1"/>
              </a:solidFill>
            </a:endParaRPr>
          </a:p>
          <a:p>
            <a:pPr marL="457200" lvl="1" indent="0">
              <a:buNone/>
            </a:pPr>
            <a:r>
              <a:rPr lang="en-US" sz="2400">
                <a:solidFill>
                  <a:schemeClr val="accent1"/>
                </a:solidFill>
              </a:rPr>
              <a:t>Continue to grow towards the future leaders at TMS!!</a:t>
            </a:r>
          </a:p>
        </p:txBody>
      </p:sp>
      <p:pic>
        <p:nvPicPr>
          <p:cNvPr id="8" name="Picture 7">
            <a:extLst>
              <a:ext uri="{FF2B5EF4-FFF2-40B4-BE49-F238E27FC236}">
                <a16:creationId xmlns:a16="http://schemas.microsoft.com/office/drawing/2014/main" id="{4DFDD764-1D3A-4025-8B9E-E31E40C3122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0"/>
            <a:ext cx="4780581" cy="6876402"/>
          </a:xfrm>
          <a:prstGeom prst="rect">
            <a:avLst/>
          </a:prstGeom>
        </p:spPr>
      </p:pic>
    </p:spTree>
    <p:extLst>
      <p:ext uri="{BB962C8B-B14F-4D97-AF65-F5344CB8AC3E}">
        <p14:creationId xmlns:p14="http://schemas.microsoft.com/office/powerpoint/2010/main" val="3739465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739AEC-2526-4CA9-9AEB-F0BDCC50ABC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5671" r="7691"/>
          <a:stretch/>
        </p:blipFill>
        <p:spPr>
          <a:xfrm>
            <a:off x="4923693" y="-204290"/>
            <a:ext cx="7268308" cy="7062290"/>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p:cNvSpPr>
            <a:spLocks noGrp="1"/>
          </p:cNvSpPr>
          <p:nvPr>
            <p:ph type="title"/>
          </p:nvPr>
        </p:nvSpPr>
        <p:spPr>
          <a:xfrm>
            <a:off x="674161" y="141891"/>
            <a:ext cx="4136378" cy="1390941"/>
          </a:xfrm>
        </p:spPr>
        <p:txBody>
          <a:bodyPr vert="horz" lIns="91440" tIns="45720" rIns="91440" bIns="45720" rtlCol="0" anchor="t">
            <a:normAutofit/>
          </a:bodyPr>
          <a:lstStyle/>
          <a:p>
            <a:pPr>
              <a:lnSpc>
                <a:spcPct val="90000"/>
              </a:lnSpc>
            </a:pPr>
            <a:r>
              <a:rPr lang="en-US" sz="2800"/>
              <a:t>Formula for Timberwolves SUCCESS</a:t>
            </a:r>
          </a:p>
        </p:txBody>
      </p:sp>
      <p:sp>
        <p:nvSpPr>
          <p:cNvPr id="3" name="Content Placeholder 2"/>
          <p:cNvSpPr>
            <a:spLocks noGrp="1"/>
          </p:cNvSpPr>
          <p:nvPr>
            <p:ph sz="half" idx="1"/>
          </p:nvPr>
        </p:nvSpPr>
        <p:spPr>
          <a:xfrm>
            <a:off x="674161" y="1033670"/>
            <a:ext cx="4433878" cy="5768999"/>
          </a:xfrm>
        </p:spPr>
        <p:txBody>
          <a:bodyPr vert="horz" lIns="91440" tIns="45720" rIns="91440" bIns="45720" rtlCol="0">
            <a:normAutofit/>
          </a:bodyPr>
          <a:lstStyle/>
          <a:p>
            <a:endParaRPr lang="en-US">
              <a:ln w="18000">
                <a:solidFill>
                  <a:schemeClr val="accent2">
                    <a:satMod val="140000"/>
                  </a:schemeClr>
                </a:solidFill>
                <a:prstDash val="solid"/>
                <a:miter lim="800000"/>
              </a:ln>
              <a:effectLst>
                <a:outerShdw blurRad="25500" dist="23000" dir="7020000" algn="tl">
                  <a:srgbClr val="000000">
                    <a:alpha val="50000"/>
                  </a:srgbClr>
                </a:outerShdw>
              </a:effectLst>
            </a:endParaRPr>
          </a:p>
          <a:p>
            <a:r>
              <a:rPr lang="en-US" sz="280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S</a:t>
            </a:r>
            <a:r>
              <a:rPr lang="en-US" sz="2800">
                <a:ln w="18000">
                  <a:solidFill>
                    <a:schemeClr val="accent2">
                      <a:satMod val="140000"/>
                    </a:schemeClr>
                  </a:solidFill>
                  <a:prstDash val="solid"/>
                  <a:miter lim="800000"/>
                </a:ln>
                <a:effectLst>
                  <a:outerShdw blurRad="25500" dist="23000" dir="7020000" algn="tl">
                    <a:srgbClr val="000000">
                      <a:alpha val="50000"/>
                    </a:srgbClr>
                  </a:outerShdw>
                </a:effectLst>
              </a:rPr>
              <a:t>eek/ask for help</a:t>
            </a:r>
          </a:p>
          <a:p>
            <a:r>
              <a:rPr lang="en-US" sz="2800" b="1">
                <a:ln w="18000">
                  <a:solidFill>
                    <a:schemeClr val="accent2">
                      <a:satMod val="140000"/>
                    </a:schemeClr>
                  </a:solidFill>
                  <a:prstDash val="solid"/>
                  <a:miter lim="800000"/>
                </a:ln>
                <a:effectLst>
                  <a:outerShdw blurRad="25500" dist="23000" dir="7020000" algn="tl">
                    <a:srgbClr val="000000">
                      <a:alpha val="50000"/>
                    </a:srgbClr>
                  </a:outerShdw>
                </a:effectLst>
              </a:rPr>
              <a:t>Use your planner</a:t>
            </a:r>
          </a:p>
          <a:p>
            <a:r>
              <a:rPr lang="en-US" sz="2800" b="1">
                <a:ln w="18000">
                  <a:solidFill>
                    <a:schemeClr val="accent2">
                      <a:satMod val="140000"/>
                    </a:schemeClr>
                  </a:solidFill>
                  <a:prstDash val="solid"/>
                  <a:miter lim="800000"/>
                </a:ln>
                <a:effectLst>
                  <a:outerShdw blurRad="25500" dist="23000" dir="7020000" algn="tl">
                    <a:srgbClr val="000000">
                      <a:alpha val="50000"/>
                    </a:srgbClr>
                  </a:outerShdw>
                </a:effectLst>
              </a:rPr>
              <a:t>Come to school every day</a:t>
            </a:r>
          </a:p>
          <a:p>
            <a:r>
              <a:rPr lang="en-US" sz="2800" b="1">
                <a:ln w="18000">
                  <a:solidFill>
                    <a:schemeClr val="accent2">
                      <a:satMod val="140000"/>
                    </a:schemeClr>
                  </a:solidFill>
                  <a:prstDash val="solid"/>
                  <a:miter lim="800000"/>
                </a:ln>
                <a:effectLst>
                  <a:outerShdw blurRad="25500" dist="23000" dir="7020000" algn="tl">
                    <a:srgbClr val="000000">
                      <a:alpha val="50000"/>
                    </a:srgbClr>
                  </a:outerShdw>
                </a:effectLst>
              </a:rPr>
              <a:t>Consistently prepare</a:t>
            </a:r>
          </a:p>
          <a:p>
            <a:r>
              <a:rPr lang="en-US" sz="2800" b="1">
                <a:ln w="18000">
                  <a:solidFill>
                    <a:schemeClr val="accent2">
                      <a:satMod val="140000"/>
                    </a:schemeClr>
                  </a:solidFill>
                  <a:prstDash val="solid"/>
                  <a:miter lim="800000"/>
                </a:ln>
                <a:effectLst>
                  <a:outerShdw blurRad="25500" dist="23000" dir="7020000" algn="tl">
                    <a:srgbClr val="000000">
                      <a:alpha val="50000"/>
                    </a:srgbClr>
                  </a:outerShdw>
                </a:effectLst>
              </a:rPr>
              <a:t>Engage in activities</a:t>
            </a:r>
          </a:p>
          <a:p>
            <a:r>
              <a:rPr lang="en-US" sz="2800" b="1">
                <a:ln w="18000">
                  <a:solidFill>
                    <a:schemeClr val="accent2">
                      <a:satMod val="140000"/>
                    </a:schemeClr>
                  </a:solidFill>
                  <a:prstDash val="solid"/>
                  <a:miter lim="800000"/>
                </a:ln>
                <a:effectLst>
                  <a:outerShdw blurRad="25500" dist="23000" dir="7020000" algn="tl">
                    <a:srgbClr val="000000">
                      <a:alpha val="50000"/>
                    </a:srgbClr>
                  </a:outerShdw>
                </a:effectLst>
              </a:rPr>
              <a:t>Strive for balance</a:t>
            </a:r>
            <a:endParaRPr lang="en-US" sz="2800" b="1">
              <a:ln w="12700">
                <a:solidFill>
                  <a:schemeClr val="tx2">
                    <a:satMod val="155000"/>
                  </a:schemeClr>
                </a:solidFill>
                <a:prstDash val="solid"/>
              </a:ln>
              <a:effectLst>
                <a:outerShdw blurRad="41275" dist="20320" dir="1800000" algn="tl" rotWithShape="0">
                  <a:srgbClr val="000000">
                    <a:alpha val="40000"/>
                  </a:srgbClr>
                </a:outerShdw>
              </a:effectLst>
            </a:endParaRPr>
          </a:p>
          <a:p>
            <a:r>
              <a:rPr lang="en-US" sz="2800" b="1">
                <a:ln w="18000">
                  <a:solidFill>
                    <a:schemeClr val="accent2">
                      <a:satMod val="140000"/>
                    </a:schemeClr>
                  </a:solidFill>
                  <a:prstDash val="solid"/>
                  <a:miter lim="800000"/>
                </a:ln>
                <a:effectLst>
                  <a:outerShdw blurRad="25500" dist="23000" dir="7020000" algn="tl">
                    <a:srgbClr val="000000">
                      <a:alpha val="50000"/>
                    </a:srgbClr>
                  </a:outerShdw>
                </a:effectLst>
              </a:rPr>
              <a:t>Stay focused on your goals</a:t>
            </a:r>
          </a:p>
        </p:txBody>
      </p:sp>
    </p:spTree>
    <p:extLst>
      <p:ext uri="{BB962C8B-B14F-4D97-AF65-F5344CB8AC3E}">
        <p14:creationId xmlns:p14="http://schemas.microsoft.com/office/powerpoint/2010/main" val="417601163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DD79F-3E30-4F09-8DCF-1D93A49EBACA}"/>
              </a:ext>
            </a:extLst>
          </p:cNvPr>
          <p:cNvSpPr>
            <a:spLocks noGrp="1"/>
          </p:cNvSpPr>
          <p:nvPr>
            <p:ph type="title"/>
          </p:nvPr>
        </p:nvSpPr>
        <p:spPr/>
        <p:txBody>
          <a:bodyPr/>
          <a:lstStyle/>
          <a:p>
            <a:r>
              <a:rPr lang="en-US"/>
              <a:t>Questions to see what you have learned?</a:t>
            </a:r>
          </a:p>
        </p:txBody>
      </p:sp>
      <p:sp>
        <p:nvSpPr>
          <p:cNvPr id="3" name="Text Placeholder 2">
            <a:extLst>
              <a:ext uri="{FF2B5EF4-FFF2-40B4-BE49-F238E27FC236}">
                <a16:creationId xmlns:a16="http://schemas.microsoft.com/office/drawing/2014/main" id="{291C0AB5-C232-41C6-9797-7B62844C4A6B}"/>
              </a:ext>
            </a:extLst>
          </p:cNvPr>
          <p:cNvSpPr>
            <a:spLocks noGrp="1"/>
          </p:cNvSpPr>
          <p:nvPr>
            <p:ph type="body" idx="1"/>
          </p:nvPr>
        </p:nvSpPr>
        <p:spPr>
          <a:xfrm>
            <a:off x="675744" y="1712316"/>
            <a:ext cx="8911601" cy="663959"/>
          </a:xfrm>
        </p:spPr>
        <p:txBody>
          <a:bodyPr/>
          <a:lstStyle/>
          <a:p>
            <a:r>
              <a:rPr lang="en-US" dirty="0"/>
              <a:t>What day are you registering for elective classes for next year?</a:t>
            </a:r>
          </a:p>
        </p:txBody>
      </p:sp>
      <p:sp>
        <p:nvSpPr>
          <p:cNvPr id="4" name="Content Placeholder 3">
            <a:extLst>
              <a:ext uri="{FF2B5EF4-FFF2-40B4-BE49-F238E27FC236}">
                <a16:creationId xmlns:a16="http://schemas.microsoft.com/office/drawing/2014/main" id="{277CF2AD-E3AB-45CC-92BA-FB328A69A4D1}"/>
              </a:ext>
            </a:extLst>
          </p:cNvPr>
          <p:cNvSpPr>
            <a:spLocks noGrp="1"/>
          </p:cNvSpPr>
          <p:nvPr>
            <p:ph sz="half" idx="2"/>
          </p:nvPr>
        </p:nvSpPr>
        <p:spPr>
          <a:xfrm>
            <a:off x="675745" y="2981992"/>
            <a:ext cx="6953962" cy="3651776"/>
          </a:xfrm>
        </p:spPr>
        <p:txBody>
          <a:bodyPr>
            <a:normAutofit/>
          </a:bodyPr>
          <a:lstStyle/>
          <a:p>
            <a:r>
              <a:rPr lang="en-US" sz="2400" dirty="0"/>
              <a:t>A. Tomorrow</a:t>
            </a:r>
          </a:p>
          <a:p>
            <a:r>
              <a:rPr lang="en-US" sz="2400" dirty="0"/>
              <a:t>B. At the end of the school year</a:t>
            </a:r>
          </a:p>
          <a:p>
            <a:r>
              <a:rPr lang="en-US" sz="2400" dirty="0"/>
              <a:t>C. Thursday, February 27</a:t>
            </a:r>
            <a:r>
              <a:rPr lang="en-US" sz="2400" baseline="30000" dirty="0"/>
              <a:t>th</a:t>
            </a:r>
            <a:r>
              <a:rPr lang="en-US" sz="2400" dirty="0"/>
              <a:t> </a:t>
            </a:r>
          </a:p>
          <a:p>
            <a:r>
              <a:rPr lang="en-US" sz="2400" dirty="0"/>
              <a:t>D. Friday, February 28</a:t>
            </a:r>
            <a:r>
              <a:rPr lang="en-US" sz="2400" baseline="30000" dirty="0"/>
              <a:t>th</a:t>
            </a:r>
            <a:r>
              <a:rPr lang="en-US" sz="2400" dirty="0"/>
              <a:t> </a:t>
            </a:r>
          </a:p>
          <a:p>
            <a:r>
              <a:rPr lang="en-US" sz="2400" dirty="0"/>
              <a:t>E. None of the above</a:t>
            </a:r>
          </a:p>
          <a:p>
            <a:pPr marL="0" indent="0">
              <a:buNone/>
            </a:pPr>
            <a:endParaRPr lang="en-US" sz="2400" dirty="0"/>
          </a:p>
        </p:txBody>
      </p:sp>
    </p:spTree>
    <p:extLst>
      <p:ext uri="{BB962C8B-B14F-4D97-AF65-F5344CB8AC3E}">
        <p14:creationId xmlns:p14="http://schemas.microsoft.com/office/powerpoint/2010/main" val="27698766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346D8-6F49-4E06-B603-13665F301888}"/>
              </a:ext>
            </a:extLst>
          </p:cNvPr>
          <p:cNvSpPr>
            <a:spLocks noGrp="1"/>
          </p:cNvSpPr>
          <p:nvPr>
            <p:ph type="title"/>
          </p:nvPr>
        </p:nvSpPr>
        <p:spPr>
          <a:xfrm>
            <a:off x="677334" y="909484"/>
            <a:ext cx="8596668" cy="1086464"/>
          </a:xfrm>
        </p:spPr>
        <p:txBody>
          <a:bodyPr>
            <a:normAutofit/>
          </a:bodyPr>
          <a:lstStyle/>
          <a:p>
            <a:r>
              <a:rPr lang="en-US"/>
              <a:t>Questions to see what you have learned?</a:t>
            </a:r>
          </a:p>
        </p:txBody>
      </p:sp>
      <p:sp>
        <p:nvSpPr>
          <p:cNvPr id="3" name="Text Placeholder 2">
            <a:extLst>
              <a:ext uri="{FF2B5EF4-FFF2-40B4-BE49-F238E27FC236}">
                <a16:creationId xmlns:a16="http://schemas.microsoft.com/office/drawing/2014/main" id="{3F322876-C04F-4B51-9F0D-3665E138B64E}"/>
              </a:ext>
            </a:extLst>
          </p:cNvPr>
          <p:cNvSpPr>
            <a:spLocks noGrp="1"/>
          </p:cNvSpPr>
          <p:nvPr>
            <p:ph type="body" idx="1"/>
          </p:nvPr>
        </p:nvSpPr>
        <p:spPr>
          <a:xfrm>
            <a:off x="938981" y="1807029"/>
            <a:ext cx="8335021" cy="1035182"/>
          </a:xfrm>
        </p:spPr>
        <p:txBody>
          <a:bodyPr/>
          <a:lstStyle/>
          <a:p>
            <a:r>
              <a:rPr lang="en-US" b="1" u="sng" dirty="0"/>
              <a:t>True or False </a:t>
            </a:r>
            <a:r>
              <a:rPr lang="en-US" dirty="0"/>
              <a:t>- If you select Band, Choir, or Orchestra you can choose another elective at the end of the semester?</a:t>
            </a:r>
          </a:p>
        </p:txBody>
      </p:sp>
      <p:sp>
        <p:nvSpPr>
          <p:cNvPr id="6" name="Content Placeholder 5">
            <a:extLst>
              <a:ext uri="{FF2B5EF4-FFF2-40B4-BE49-F238E27FC236}">
                <a16:creationId xmlns:a16="http://schemas.microsoft.com/office/drawing/2014/main" id="{BB0D4E6E-4893-4348-A682-8E40E8F747A8}"/>
              </a:ext>
            </a:extLst>
          </p:cNvPr>
          <p:cNvSpPr>
            <a:spLocks noGrp="1"/>
          </p:cNvSpPr>
          <p:nvPr>
            <p:ph sz="half" idx="2"/>
          </p:nvPr>
        </p:nvSpPr>
        <p:spPr>
          <a:xfrm>
            <a:off x="3003755" y="3839498"/>
            <a:ext cx="5471651" cy="2201864"/>
          </a:xfrm>
        </p:spPr>
        <p:txBody>
          <a:bodyPr>
            <a:normAutofit/>
          </a:bodyPr>
          <a:lstStyle/>
          <a:p>
            <a:r>
              <a:rPr lang="en-US" sz="2400"/>
              <a:t>TRUE</a:t>
            </a:r>
            <a:br>
              <a:rPr lang="en-US" sz="2400"/>
            </a:br>
            <a:endParaRPr lang="en-US" sz="2400"/>
          </a:p>
          <a:p>
            <a:r>
              <a:rPr lang="en-US" sz="2400"/>
              <a:t>FALSE</a:t>
            </a:r>
          </a:p>
        </p:txBody>
      </p:sp>
    </p:spTree>
    <p:extLst>
      <p:ext uri="{BB962C8B-B14F-4D97-AF65-F5344CB8AC3E}">
        <p14:creationId xmlns:p14="http://schemas.microsoft.com/office/powerpoint/2010/main" val="35834407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346D8-6F49-4E06-B603-13665F301888}"/>
              </a:ext>
            </a:extLst>
          </p:cNvPr>
          <p:cNvSpPr>
            <a:spLocks noGrp="1"/>
          </p:cNvSpPr>
          <p:nvPr>
            <p:ph type="title"/>
          </p:nvPr>
        </p:nvSpPr>
        <p:spPr>
          <a:xfrm>
            <a:off x="677334" y="909484"/>
            <a:ext cx="8596668" cy="1086464"/>
          </a:xfrm>
        </p:spPr>
        <p:txBody>
          <a:bodyPr>
            <a:normAutofit/>
          </a:bodyPr>
          <a:lstStyle/>
          <a:p>
            <a:r>
              <a:rPr lang="en-US"/>
              <a:t>Questions to see what you have learned?</a:t>
            </a:r>
          </a:p>
        </p:txBody>
      </p:sp>
      <p:sp>
        <p:nvSpPr>
          <p:cNvPr id="3" name="Text Placeholder 2">
            <a:extLst>
              <a:ext uri="{FF2B5EF4-FFF2-40B4-BE49-F238E27FC236}">
                <a16:creationId xmlns:a16="http://schemas.microsoft.com/office/drawing/2014/main" id="{3F322876-C04F-4B51-9F0D-3665E138B64E}"/>
              </a:ext>
            </a:extLst>
          </p:cNvPr>
          <p:cNvSpPr>
            <a:spLocks noGrp="1"/>
          </p:cNvSpPr>
          <p:nvPr>
            <p:ph type="body" idx="1"/>
          </p:nvPr>
        </p:nvSpPr>
        <p:spPr>
          <a:xfrm>
            <a:off x="938981" y="1807028"/>
            <a:ext cx="8335021" cy="2244271"/>
          </a:xfrm>
        </p:spPr>
        <p:txBody>
          <a:bodyPr/>
          <a:lstStyle/>
          <a:p>
            <a:r>
              <a:rPr lang="en-US" dirty="0"/>
              <a:t>What do you do if you get your schedule the first day of school and the ELECTIVES that you chose are not on your schedule?</a:t>
            </a:r>
          </a:p>
        </p:txBody>
      </p:sp>
    </p:spTree>
    <p:extLst>
      <p:ext uri="{BB962C8B-B14F-4D97-AF65-F5344CB8AC3E}">
        <p14:creationId xmlns:p14="http://schemas.microsoft.com/office/powerpoint/2010/main" val="39273455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953895-8D52-43FE-AE66-FB1BEF346B9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837359">
            <a:off x="4691303" y="735668"/>
            <a:ext cx="3934376" cy="5386661"/>
          </a:xfrm>
          <a:prstGeom prst="rect">
            <a:avLst/>
          </a:prstGeom>
        </p:spPr>
      </p:pic>
      <p:sp>
        <p:nvSpPr>
          <p:cNvPr id="4" name="TextBox 3">
            <a:extLst>
              <a:ext uri="{FF2B5EF4-FFF2-40B4-BE49-F238E27FC236}">
                <a16:creationId xmlns:a16="http://schemas.microsoft.com/office/drawing/2014/main" id="{D0CA4097-1561-47B1-A819-32D53CE2C374}"/>
              </a:ext>
            </a:extLst>
          </p:cNvPr>
          <p:cNvSpPr txBox="1"/>
          <p:nvPr/>
        </p:nvSpPr>
        <p:spPr>
          <a:xfrm>
            <a:off x="3903583" y="6858000"/>
            <a:ext cx="4384834" cy="230832"/>
          </a:xfrm>
          <a:prstGeom prst="rect">
            <a:avLst/>
          </a:prstGeom>
          <a:noFill/>
        </p:spPr>
        <p:txBody>
          <a:bodyPr wrap="square" rtlCol="0">
            <a:spAutoFit/>
          </a:bodyPr>
          <a:lstStyle/>
          <a:p>
            <a:r>
              <a:rPr lang="en-US" sz="900">
                <a:hlinkClick r:id="rId3" tooltip="http://www.justintarte.com/2015/02/10-questions-every-educator-should.html"/>
              </a:rPr>
              <a:t>This Photo</a:t>
            </a:r>
            <a:r>
              <a:rPr lang="en-US" sz="900"/>
              <a:t> by Unknown Author is licensed under </a:t>
            </a:r>
            <a:r>
              <a:rPr lang="en-US" sz="900">
                <a:hlinkClick r:id="rId4" tooltip="https://creativecommons.org/licenses/by/3.0/"/>
              </a:rPr>
              <a:t>CC BY</a:t>
            </a:r>
            <a:endParaRPr lang="en-US" sz="900"/>
          </a:p>
        </p:txBody>
      </p:sp>
      <p:sp>
        <p:nvSpPr>
          <p:cNvPr id="5" name="TextBox 4">
            <a:extLst>
              <a:ext uri="{FF2B5EF4-FFF2-40B4-BE49-F238E27FC236}">
                <a16:creationId xmlns:a16="http://schemas.microsoft.com/office/drawing/2014/main" id="{75FD1E91-86D0-4D2C-9289-5ABBCC99227F}"/>
              </a:ext>
            </a:extLst>
          </p:cNvPr>
          <p:cNvSpPr txBox="1"/>
          <p:nvPr/>
        </p:nvSpPr>
        <p:spPr>
          <a:xfrm>
            <a:off x="536616" y="1397358"/>
            <a:ext cx="4384835" cy="830997"/>
          </a:xfrm>
          <a:prstGeom prst="rect">
            <a:avLst/>
          </a:prstGeom>
          <a:noFill/>
        </p:spPr>
        <p:txBody>
          <a:bodyPr wrap="square" rtlCol="0">
            <a:spAutoFit/>
          </a:bodyPr>
          <a:lstStyle/>
          <a:p>
            <a:r>
              <a:rPr lang="en-US" sz="4800"/>
              <a:t>Questions???</a:t>
            </a:r>
          </a:p>
        </p:txBody>
      </p:sp>
    </p:spTree>
    <p:extLst>
      <p:ext uri="{BB962C8B-B14F-4D97-AF65-F5344CB8AC3E}">
        <p14:creationId xmlns:p14="http://schemas.microsoft.com/office/powerpoint/2010/main" val="18547755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4D9CF559583442B99B226BE05F0801" ma:contentTypeVersion="13" ma:contentTypeDescription="Create a new document." ma:contentTypeScope="" ma:versionID="233c6ebeb52401d5db463cbe14294935">
  <xsd:schema xmlns:xsd="http://www.w3.org/2001/XMLSchema" xmlns:xs="http://www.w3.org/2001/XMLSchema" xmlns:p="http://schemas.microsoft.com/office/2006/metadata/properties" xmlns:ns3="6e672b31-76c9-4918-8c50-7337ea8cbcab" xmlns:ns4="bc973a0e-f2c7-4ca4-89a7-5366ba389f8e" targetNamespace="http://schemas.microsoft.com/office/2006/metadata/properties" ma:root="true" ma:fieldsID="3886c046dd40d1e7a11b786cab3b6ffa" ns3:_="" ns4:_="">
    <xsd:import namespace="6e672b31-76c9-4918-8c50-7337ea8cbcab"/>
    <xsd:import namespace="bc973a0e-f2c7-4ca4-89a7-5366ba389f8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672b31-76c9-4918-8c50-7337ea8cbca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c973a0e-f2c7-4ca4-89a7-5366ba389f8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0111EDE-5186-4E87-8B5F-800421481967}">
  <ds:schemaRefs>
    <ds:schemaRef ds:uri="6e672b31-76c9-4918-8c50-7337ea8cbcab"/>
    <ds:schemaRef ds:uri="bc973a0e-f2c7-4ca4-89a7-5366ba389f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9A16788-03C4-4A61-8593-BB565E41EB74}">
  <ds:schemaRefs>
    <ds:schemaRef ds:uri="http://schemas.microsoft.com/sharepoint/v3/contenttype/forms"/>
  </ds:schemaRefs>
</ds:datastoreItem>
</file>

<file path=customXml/itemProps3.xml><?xml version="1.0" encoding="utf-8"?>
<ds:datastoreItem xmlns:ds="http://schemas.openxmlformats.org/officeDocument/2006/customXml" ds:itemID="{1FF0A813-8860-4CA5-8FE2-46CBC8E7F0D1}">
  <ds:schemaRefs>
    <ds:schemaRef ds:uri="http://purl.org/dc/elements/1.1/"/>
    <ds:schemaRef ds:uri="http://schemas.openxmlformats.org/package/2006/metadata/core-properties"/>
    <ds:schemaRef ds:uri="http://schemas.microsoft.com/office/infopath/2007/PartnerControls"/>
    <ds:schemaRef ds:uri="http://purl.org/dc/terms/"/>
    <ds:schemaRef ds:uri="bc973a0e-f2c7-4ca4-89a7-5366ba389f8e"/>
    <ds:schemaRef ds:uri="http://schemas.microsoft.com/office/2006/documentManagement/types"/>
    <ds:schemaRef ds:uri="6e672b31-76c9-4918-8c50-7337ea8cbcab"/>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112</TotalTime>
  <Words>2337</Words>
  <Application>Microsoft Office PowerPoint</Application>
  <PresentationFormat>Widescreen</PresentationFormat>
  <Paragraphs>331</Paragraphs>
  <Slides>50</Slides>
  <Notes>6</Notes>
  <HiddenSlides>2</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50</vt:i4>
      </vt:variant>
    </vt:vector>
  </HeadingPairs>
  <TitlesOfParts>
    <vt:vector size="63" baseType="lpstr">
      <vt:lpstr>Aptos</vt:lpstr>
      <vt:lpstr>Arial</vt:lpstr>
      <vt:lpstr>Calibri</vt:lpstr>
      <vt:lpstr>Franklin Gothic Book</vt:lpstr>
      <vt:lpstr>Horizon</vt:lpstr>
      <vt:lpstr>JA Jayagiri Sans</vt:lpstr>
      <vt:lpstr>Sitka Text</vt:lpstr>
      <vt:lpstr>Symbol</vt:lpstr>
      <vt:lpstr>Times New Roman</vt:lpstr>
      <vt:lpstr>Trebuchet MS</vt:lpstr>
      <vt:lpstr>Verdana</vt:lpstr>
      <vt:lpstr>Wingdings 3</vt:lpstr>
      <vt:lpstr>Facet</vt:lpstr>
      <vt:lpstr>Timberline Middle School Future  7th Grade Registration 2025-2026</vt:lpstr>
      <vt:lpstr>Meet Your Counselors at Timberline              2025-2026              </vt:lpstr>
      <vt:lpstr>Our role as a counselor</vt:lpstr>
      <vt:lpstr>Our agenda for the day:  Typical expectations as a TMS student-Becoming a leader  Typical day at Timberline   Course offerings  Registration Process  Questions  </vt:lpstr>
      <vt:lpstr>Who Knows the “P.A.C.K. way?</vt:lpstr>
      <vt:lpstr>PowerPoint Presentation</vt:lpstr>
      <vt:lpstr>What it will look like as a 7th grader</vt:lpstr>
      <vt:lpstr>PowerPoint Presentation</vt:lpstr>
      <vt:lpstr>PowerPoint Presentation</vt:lpstr>
      <vt:lpstr>NOTE:  Math Placement Test- In Spring  *Meet or exceed the cut score on the Placement Test  *High achievement in previous math classes  *District will determine the Algebra Eligibility Requirement for next year</vt:lpstr>
      <vt:lpstr>What is the course catalogue?</vt:lpstr>
      <vt:lpstr>          2025-2026 Timberline Course Catalogue             Where can I find the course catalogue?                  Go to TMS 7th grade registration website</vt:lpstr>
      <vt:lpstr>7th Grade Required Courses</vt:lpstr>
      <vt:lpstr>Electives Offered for 1 Semester</vt:lpstr>
      <vt:lpstr>Description of what to expect in semester (half of the school year) elective classes:</vt:lpstr>
      <vt:lpstr>Medical Detectives:</vt:lpstr>
      <vt:lpstr>What are we going to learn?</vt:lpstr>
      <vt:lpstr>What Fun labs will we do?</vt:lpstr>
      <vt:lpstr>In drama class, students will...  </vt:lpstr>
      <vt:lpstr>Who can take the drama class?</vt:lpstr>
      <vt:lpstr>Will there be homework?</vt:lpstr>
      <vt:lpstr>Will there be a performance?</vt:lpstr>
      <vt:lpstr>Want more info?  Here's a video to give you a better idea of what to expect!</vt:lpstr>
      <vt:lpstr>Speech and Debate    An Elective for 7th and 8th Grade Students</vt:lpstr>
      <vt:lpstr>Catalog Description of My Class…</vt:lpstr>
      <vt:lpstr>Let’s Break That Description Down…</vt:lpstr>
      <vt:lpstr>And…</vt:lpstr>
      <vt:lpstr>Then…</vt:lpstr>
      <vt:lpstr>Finally…</vt:lpstr>
      <vt:lpstr>PowerPoint Presentation</vt:lpstr>
      <vt:lpstr>PowerPoint Presentation</vt:lpstr>
      <vt:lpstr>PowerPoint Presentation</vt:lpstr>
      <vt:lpstr>PowerPoint Presentation</vt:lpstr>
      <vt:lpstr>Food Science The study of physical, chemical and biological properties of food.   Explores how food is processed, packaged and delivered. </vt:lpstr>
      <vt:lpstr>Foods Of the World Learn about the origins of food, the culture and history of foods all around the world including the USA.    Learn about culturally unique food traditions based on a country’s climate, geography, economic standard of living, religion, and festivals.  </vt:lpstr>
      <vt:lpstr>Full Year Electives:</vt:lpstr>
      <vt:lpstr>Choir- click to watch the video to learn more</vt:lpstr>
      <vt:lpstr>Course Registration 2025-2026 TMS</vt:lpstr>
      <vt:lpstr>Registering for 7th Grade Electives</vt:lpstr>
      <vt:lpstr>PowerPoint Presentation</vt:lpstr>
      <vt:lpstr>PowerPoint Presentation</vt:lpstr>
      <vt:lpstr>PowerPoint Presentation</vt:lpstr>
      <vt:lpstr>Schedule Change Process for 25-26 </vt:lpstr>
      <vt:lpstr>Registration Resources</vt:lpstr>
      <vt:lpstr>Extra-Curricular Involvement</vt:lpstr>
      <vt:lpstr>Formula for Timberwolves SUCCESS</vt:lpstr>
      <vt:lpstr>Questions to see what you have learned?</vt:lpstr>
      <vt:lpstr>Questions to see what you have learned?</vt:lpstr>
      <vt:lpstr>Questions to see what you have learned?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Doyle, Toby</dc:creator>
  <cp:lastModifiedBy>Michael Henderlight</cp:lastModifiedBy>
  <cp:revision>3</cp:revision>
  <dcterms:created xsi:type="dcterms:W3CDTF">2019-02-05T22:02:30Z</dcterms:created>
  <dcterms:modified xsi:type="dcterms:W3CDTF">2025-02-18T16:21:11Z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0x010100E84D9CF559583442B99B226BE05F0801</vt:lpwstr>
  </property>
</Properties>
</file>