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 id="2147483786" r:id="rId2"/>
  </p:sldMasterIdLst>
  <p:notesMasterIdLst>
    <p:notesMasterId r:id="rId24"/>
  </p:notesMasterIdLst>
  <p:sldIdLst>
    <p:sldId id="723" r:id="rId3"/>
    <p:sldId id="729" r:id="rId4"/>
    <p:sldId id="737" r:id="rId5"/>
    <p:sldId id="738" r:id="rId6"/>
    <p:sldId id="740" r:id="rId7"/>
    <p:sldId id="736" r:id="rId8"/>
    <p:sldId id="724" r:id="rId9"/>
    <p:sldId id="274" r:id="rId10"/>
    <p:sldId id="275" r:id="rId11"/>
    <p:sldId id="276" r:id="rId12"/>
    <p:sldId id="742" r:id="rId13"/>
    <p:sldId id="743" r:id="rId14"/>
    <p:sldId id="731" r:id="rId15"/>
    <p:sldId id="741" r:id="rId16"/>
    <p:sldId id="732" r:id="rId17"/>
    <p:sldId id="292" r:id="rId18"/>
    <p:sldId id="734" r:id="rId19"/>
    <p:sldId id="662" r:id="rId20"/>
    <p:sldId id="686" r:id="rId21"/>
    <p:sldId id="744" r:id="rId22"/>
    <p:sldId id="735"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F0B2"/>
    <a:srgbClr val="6189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32" autoAdjust="0"/>
    <p:restoredTop sz="94598" autoAdjust="0"/>
  </p:normalViewPr>
  <p:slideViewPr>
    <p:cSldViewPr snapToGrid="0">
      <p:cViewPr varScale="1">
        <p:scale>
          <a:sx n="104" d="100"/>
          <a:sy n="104" d="100"/>
        </p:scale>
        <p:origin x="12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16701-9148-4E8E-A589-D9317DD2DE1F}" type="datetimeFigureOut">
              <a:rPr lang="en-US" smtClean="0"/>
              <a:t>8/12/2024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EA2766-2F06-4401-B1A6-96FB426D39A0}" type="slidenum">
              <a:rPr lang="en-US" smtClean="0"/>
              <a:t>‹#›</a:t>
            </a:fld>
            <a:endParaRPr lang="en-US" dirty="0"/>
          </a:p>
        </p:txBody>
      </p:sp>
    </p:spTree>
    <p:extLst>
      <p:ext uri="{BB962C8B-B14F-4D97-AF65-F5344CB8AC3E}">
        <p14:creationId xmlns:p14="http://schemas.microsoft.com/office/powerpoint/2010/main" val="858740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1E6064-9C1A-4255-9E8A-6F5F4147D2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3732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1E6064-9C1A-4255-9E8A-6F5F4147D2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8370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1E6064-9C1A-4255-9E8A-6F5F4147D2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1190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1C9C6F-5D02-4CF7-BEF8-E8FB0AA44708}" type="slidenum">
              <a:rPr lang="en-US" smtClean="0"/>
              <a:t>‹#›</a:t>
            </a:fld>
            <a:endParaRPr lang="en-US" dirty="0"/>
          </a:p>
        </p:txBody>
      </p:sp>
    </p:spTree>
    <p:extLst>
      <p:ext uri="{BB962C8B-B14F-4D97-AF65-F5344CB8AC3E}">
        <p14:creationId xmlns:p14="http://schemas.microsoft.com/office/powerpoint/2010/main" val="162786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sz="1100"/>
            </a:lvl1pPr>
          </a:lstStyle>
          <a:p>
            <a:fld id="{F01C9C6F-5D02-4CF7-BEF8-E8FB0AA44708}" type="slidenum">
              <a:rPr lang="en-US" smtClean="0"/>
              <a:pPr/>
              <a:t>‹#›</a:t>
            </a:fld>
            <a:endParaRPr lang="en-US" sz="1100" dirty="0"/>
          </a:p>
        </p:txBody>
      </p:sp>
    </p:spTree>
    <p:extLst>
      <p:ext uri="{BB962C8B-B14F-4D97-AF65-F5344CB8AC3E}">
        <p14:creationId xmlns:p14="http://schemas.microsoft.com/office/powerpoint/2010/main" val="2437387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1C9C6F-5D02-4CF7-BEF8-E8FB0AA44708}" type="slidenum">
              <a:rPr lang="en-US" smtClean="0"/>
              <a:t>‹#›</a:t>
            </a:fld>
            <a:endParaRPr lang="en-US" dirty="0"/>
          </a:p>
        </p:txBody>
      </p:sp>
    </p:spTree>
    <p:extLst>
      <p:ext uri="{BB962C8B-B14F-4D97-AF65-F5344CB8AC3E}">
        <p14:creationId xmlns:p14="http://schemas.microsoft.com/office/powerpoint/2010/main" val="218954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1C9C6F-5D02-4CF7-BEF8-E8FB0AA44708}" type="slidenum">
              <a:rPr lang="en-US" smtClean="0"/>
              <a:t>‹#›</a:t>
            </a:fld>
            <a:endParaRPr lang="en-US" dirty="0"/>
          </a:p>
        </p:txBody>
      </p:sp>
    </p:spTree>
    <p:extLst>
      <p:ext uri="{BB962C8B-B14F-4D97-AF65-F5344CB8AC3E}">
        <p14:creationId xmlns:p14="http://schemas.microsoft.com/office/powerpoint/2010/main" val="1748826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01C9C6F-5D02-4CF7-BEF8-E8FB0AA44708}" type="slidenum">
              <a:rPr lang="en-US" smtClean="0"/>
              <a:t>‹#›</a:t>
            </a:fld>
            <a:endParaRPr lang="en-US" dirty="0"/>
          </a:p>
        </p:txBody>
      </p:sp>
    </p:spTree>
    <p:extLst>
      <p:ext uri="{BB962C8B-B14F-4D97-AF65-F5344CB8AC3E}">
        <p14:creationId xmlns:p14="http://schemas.microsoft.com/office/powerpoint/2010/main" val="1038387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01C9C6F-5D02-4CF7-BEF8-E8FB0AA44708}" type="slidenum">
              <a:rPr lang="en-US" smtClean="0"/>
              <a:t>‹#›</a:t>
            </a:fld>
            <a:endParaRPr lang="en-US" dirty="0"/>
          </a:p>
        </p:txBody>
      </p:sp>
    </p:spTree>
    <p:extLst>
      <p:ext uri="{BB962C8B-B14F-4D97-AF65-F5344CB8AC3E}">
        <p14:creationId xmlns:p14="http://schemas.microsoft.com/office/powerpoint/2010/main" val="2992726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01C9C6F-5D02-4CF7-BEF8-E8FB0AA44708}" type="slidenum">
              <a:rPr lang="en-US" smtClean="0"/>
              <a:t>‹#›</a:t>
            </a:fld>
            <a:endParaRPr lang="en-US" dirty="0"/>
          </a:p>
        </p:txBody>
      </p:sp>
    </p:spTree>
    <p:extLst>
      <p:ext uri="{BB962C8B-B14F-4D97-AF65-F5344CB8AC3E}">
        <p14:creationId xmlns:p14="http://schemas.microsoft.com/office/powerpoint/2010/main" val="1504880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1C9C6F-5D02-4CF7-BEF8-E8FB0AA44708}" type="slidenum">
              <a:rPr lang="en-US" smtClean="0"/>
              <a:t>‹#›</a:t>
            </a:fld>
            <a:endParaRPr lang="en-US" dirty="0"/>
          </a:p>
        </p:txBody>
      </p:sp>
    </p:spTree>
    <p:extLst>
      <p:ext uri="{BB962C8B-B14F-4D97-AF65-F5344CB8AC3E}">
        <p14:creationId xmlns:p14="http://schemas.microsoft.com/office/powerpoint/2010/main" val="469284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1C9C6F-5D02-4CF7-BEF8-E8FB0AA44708}" type="slidenum">
              <a:rPr lang="en-US" smtClean="0"/>
              <a:t>‹#›</a:t>
            </a:fld>
            <a:endParaRPr lang="en-US" dirty="0"/>
          </a:p>
        </p:txBody>
      </p:sp>
    </p:spTree>
    <p:extLst>
      <p:ext uri="{BB962C8B-B14F-4D97-AF65-F5344CB8AC3E}">
        <p14:creationId xmlns:p14="http://schemas.microsoft.com/office/powerpoint/2010/main" val="1769393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1C9C6F-5D02-4CF7-BEF8-E8FB0AA44708}" type="slidenum">
              <a:rPr lang="en-US" smtClean="0"/>
              <a:t>‹#›</a:t>
            </a:fld>
            <a:endParaRPr lang="en-US" dirty="0"/>
          </a:p>
        </p:txBody>
      </p:sp>
    </p:spTree>
    <p:extLst>
      <p:ext uri="{BB962C8B-B14F-4D97-AF65-F5344CB8AC3E}">
        <p14:creationId xmlns:p14="http://schemas.microsoft.com/office/powerpoint/2010/main" val="4058899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1C9C6F-5D02-4CF7-BEF8-E8FB0AA44708}"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60030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1C9C6F-5D02-4CF7-BEF8-E8FB0AA44708}" type="slidenum">
              <a:rPr lang="en-US" smtClean="0"/>
              <a:t>‹#›</a:t>
            </a:fld>
            <a:endParaRPr lang="en-US" dirty="0"/>
          </a:p>
        </p:txBody>
      </p:sp>
    </p:spTree>
    <p:extLst>
      <p:ext uri="{BB962C8B-B14F-4D97-AF65-F5344CB8AC3E}">
        <p14:creationId xmlns:p14="http://schemas.microsoft.com/office/powerpoint/2010/main" val="37762524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1C9C6F-5D02-4CF7-BEF8-E8FB0AA44708}"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334695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1C9C6F-5D02-4CF7-BEF8-E8FB0AA44708}" type="slidenum">
              <a:rPr lang="en-US" smtClean="0"/>
              <a:t>‹#›</a:t>
            </a:fld>
            <a:endParaRPr lang="en-US" dirty="0"/>
          </a:p>
        </p:txBody>
      </p:sp>
    </p:spTree>
    <p:extLst>
      <p:ext uri="{BB962C8B-B14F-4D97-AF65-F5344CB8AC3E}">
        <p14:creationId xmlns:p14="http://schemas.microsoft.com/office/powerpoint/2010/main" val="3727181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1C9C6F-5D02-4CF7-BEF8-E8FB0AA44708}" type="slidenum">
              <a:rPr lang="en-US" smtClean="0"/>
              <a:t>‹#›</a:t>
            </a:fld>
            <a:endParaRPr lang="en-US" dirty="0"/>
          </a:p>
        </p:txBody>
      </p:sp>
    </p:spTree>
    <p:extLst>
      <p:ext uri="{BB962C8B-B14F-4D97-AF65-F5344CB8AC3E}">
        <p14:creationId xmlns:p14="http://schemas.microsoft.com/office/powerpoint/2010/main" val="557500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55B111-2FA4-4C28-ACCD-8B728F58BD5D}" type="datetimeFigureOut">
              <a:rPr lang="en-US" smtClean="0"/>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1C9C6F-5D02-4CF7-BEF8-E8FB0AA44708}" type="slidenum">
              <a:rPr lang="en-US" smtClean="0"/>
              <a:t>‹#›</a:t>
            </a:fld>
            <a:endParaRPr lang="en-US" dirty="0"/>
          </a:p>
        </p:txBody>
      </p:sp>
    </p:spTree>
    <p:extLst>
      <p:ext uri="{BB962C8B-B14F-4D97-AF65-F5344CB8AC3E}">
        <p14:creationId xmlns:p14="http://schemas.microsoft.com/office/powerpoint/2010/main" val="15201989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Calibri"/>
                <a:cs typeface="Calibri"/>
              </a:defRPr>
            </a:lvl1pPr>
          </a:lstStyle>
          <a:p>
            <a:endParaRPr/>
          </a:p>
        </p:txBody>
      </p:sp>
      <p:sp>
        <p:nvSpPr>
          <p:cNvPr id="3" name="Holder 3"/>
          <p:cNvSpPr>
            <a:spLocks noGrp="1"/>
          </p:cNvSpPr>
          <p:nvPr>
            <p:ph sz="half" idx="2"/>
          </p:nvPr>
        </p:nvSpPr>
        <p:spPr>
          <a:xfrm>
            <a:off x="364068" y="1269899"/>
            <a:ext cx="5338233" cy="369332"/>
          </a:xfrm>
          <a:prstGeom prst="rect">
            <a:avLst/>
          </a:prstGeom>
        </p:spPr>
        <p:txBody>
          <a:bodyPr wrap="square" lIns="0" tIns="0" rIns="0" bIns="0">
            <a:spAutoFit/>
          </a:bodyPr>
          <a:lstStyle>
            <a:lvl1pPr>
              <a:defRPr sz="2400" b="1" i="0">
                <a:solidFill>
                  <a:srgbClr val="E12E26"/>
                </a:solidFill>
                <a:latin typeface="Calibri"/>
                <a:cs typeface="Calibri"/>
              </a:defRPr>
            </a:lvl1pPr>
          </a:lstStyle>
          <a:p>
            <a:endParaRPr/>
          </a:p>
        </p:txBody>
      </p:sp>
      <p:sp>
        <p:nvSpPr>
          <p:cNvPr id="4" name="Holder 4"/>
          <p:cNvSpPr>
            <a:spLocks noGrp="1"/>
          </p:cNvSpPr>
          <p:nvPr>
            <p:ph sz="half" idx="3"/>
          </p:nvPr>
        </p:nvSpPr>
        <p:spPr>
          <a:xfrm>
            <a:off x="6307667" y="1269899"/>
            <a:ext cx="4784512" cy="369332"/>
          </a:xfrm>
          <a:prstGeom prst="rect">
            <a:avLst/>
          </a:prstGeom>
        </p:spPr>
        <p:txBody>
          <a:bodyPr wrap="square" lIns="0" tIns="0" rIns="0" bIns="0">
            <a:spAutoFit/>
          </a:bodyPr>
          <a:lstStyle>
            <a:lvl1pPr>
              <a:defRPr sz="2400" b="1" i="0">
                <a:solidFill>
                  <a:srgbClr val="E12E26"/>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defRPr sz="800" b="0" i="0">
                <a:solidFill>
                  <a:srgbClr val="323331"/>
                </a:solidFill>
                <a:latin typeface="Calibri"/>
                <a:cs typeface="Calibri"/>
              </a:defRPr>
            </a:lvl1pPr>
          </a:lstStyle>
          <a:p>
            <a:pPr marL="12700">
              <a:spcBef>
                <a:spcPts val="60"/>
              </a:spcBef>
            </a:pPr>
            <a:r>
              <a:rPr lang="en-US" dirty="0"/>
              <a:t>© </a:t>
            </a:r>
            <a:r>
              <a:rPr lang="en-US" spc="-25" dirty="0"/>
              <a:t>2020 Association </a:t>
            </a:r>
            <a:r>
              <a:rPr lang="en-US" spc="-15" dirty="0"/>
              <a:t>of Title </a:t>
            </a:r>
            <a:r>
              <a:rPr lang="en-US" spc="-10" dirty="0"/>
              <a:t>IX</a:t>
            </a:r>
            <a:r>
              <a:rPr lang="en-US" spc="-130" dirty="0"/>
              <a:t> </a:t>
            </a:r>
            <a:r>
              <a:rPr lang="en-US" spc="-25" dirty="0"/>
              <a:t>Administrators</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8/12/2024</a:t>
            </a:fld>
            <a:endParaRPr lang="en-US" dirty="0"/>
          </a:p>
        </p:txBody>
      </p:sp>
      <p:sp>
        <p:nvSpPr>
          <p:cNvPr id="7" name="Holder 7"/>
          <p:cNvSpPr>
            <a:spLocks noGrp="1"/>
          </p:cNvSpPr>
          <p:nvPr>
            <p:ph type="sldNum" sz="quarter" idx="7"/>
          </p:nvPr>
        </p:nvSpPr>
        <p:spPr/>
        <p:txBody>
          <a:bodyPr lIns="0" tIns="0" rIns="0" bIns="0"/>
          <a:lstStyle>
            <a:lvl1pPr>
              <a:defRPr sz="800" b="0" i="0">
                <a:solidFill>
                  <a:srgbClr val="323331"/>
                </a:solidFill>
                <a:latin typeface="Calibri"/>
                <a:cs typeface="Calibri"/>
              </a:defRPr>
            </a:lvl1pPr>
          </a:lstStyle>
          <a:p>
            <a:pPr marL="38100">
              <a:spcBef>
                <a:spcPts val="60"/>
              </a:spcBef>
            </a:pPr>
            <a:fld id="{81D60167-4931-47E6-BA6A-407CBD079E47}" type="slidenum">
              <a:rPr lang="en-US" smtClean="0"/>
              <a:pPr marL="38100">
                <a:spcBef>
                  <a:spcPts val="60"/>
                </a:spcBef>
              </a:pPr>
              <a:t>‹#›</a:t>
            </a:fld>
            <a:endParaRPr lang="en-US" dirty="0"/>
          </a:p>
        </p:txBody>
      </p:sp>
    </p:spTree>
    <p:extLst>
      <p:ext uri="{BB962C8B-B14F-4D97-AF65-F5344CB8AC3E}">
        <p14:creationId xmlns:p14="http://schemas.microsoft.com/office/powerpoint/2010/main" val="11340345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E1AE1-90B4-4794-8E2E-DD6C8D5EF7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9C3476-1127-46EE-8EFA-B9CFAFAAFA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E6A91E-71F3-451B-BDB2-4646E897E8B4}"/>
              </a:ext>
            </a:extLst>
          </p:cNvPr>
          <p:cNvSpPr>
            <a:spLocks noGrp="1"/>
          </p:cNvSpPr>
          <p:nvPr>
            <p:ph type="dt" sz="half" idx="10"/>
          </p:nvPr>
        </p:nvSpPr>
        <p:spPr/>
        <p:txBody>
          <a:bodyPr/>
          <a:lstStyle/>
          <a:p>
            <a:fld id="{CE2ED5B1-9B7F-461A-9949-5646A110FD29}" type="datetimeFigureOut">
              <a:rPr lang="en-US" smtClean="0"/>
              <a:t>8/12/2024</a:t>
            </a:fld>
            <a:endParaRPr lang="en-US" dirty="0"/>
          </a:p>
        </p:txBody>
      </p:sp>
      <p:sp>
        <p:nvSpPr>
          <p:cNvPr id="5" name="Footer Placeholder 4">
            <a:extLst>
              <a:ext uri="{FF2B5EF4-FFF2-40B4-BE49-F238E27FC236}">
                <a16:creationId xmlns:a16="http://schemas.microsoft.com/office/drawing/2014/main" id="{93424BCD-9B75-44A8-9250-AD4AA68F673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929BEC-594C-4DAA-BFA3-DF4B8ACBC721}"/>
              </a:ext>
            </a:extLst>
          </p:cNvPr>
          <p:cNvSpPr>
            <a:spLocks noGrp="1"/>
          </p:cNvSpPr>
          <p:nvPr>
            <p:ph type="sldNum" sz="quarter" idx="12"/>
          </p:nvPr>
        </p:nvSpPr>
        <p:spPr/>
        <p:txBody>
          <a:bodyPr/>
          <a:lstStyle/>
          <a:p>
            <a:fld id="{0F2DF574-107D-448B-B6FA-E8106DC4C037}" type="slidenum">
              <a:rPr lang="en-US" smtClean="0"/>
              <a:t>‹#›</a:t>
            </a:fld>
            <a:endParaRPr lang="en-US" dirty="0"/>
          </a:p>
        </p:txBody>
      </p:sp>
    </p:spTree>
    <p:extLst>
      <p:ext uri="{BB962C8B-B14F-4D97-AF65-F5344CB8AC3E}">
        <p14:creationId xmlns:p14="http://schemas.microsoft.com/office/powerpoint/2010/main" val="1590870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8DB83-AF88-44D0-BC95-A6A369E906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DC0C94-7197-4A01-BB4B-37999230AC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94D276-8950-4936-A627-F6539B6AC929}"/>
              </a:ext>
            </a:extLst>
          </p:cNvPr>
          <p:cNvSpPr>
            <a:spLocks noGrp="1"/>
          </p:cNvSpPr>
          <p:nvPr>
            <p:ph type="dt" sz="half" idx="10"/>
          </p:nvPr>
        </p:nvSpPr>
        <p:spPr/>
        <p:txBody>
          <a:bodyPr/>
          <a:lstStyle/>
          <a:p>
            <a:fld id="{CE2ED5B1-9B7F-461A-9949-5646A110FD29}" type="datetimeFigureOut">
              <a:rPr lang="en-US" smtClean="0"/>
              <a:t>8/12/2024</a:t>
            </a:fld>
            <a:endParaRPr lang="en-US" dirty="0"/>
          </a:p>
        </p:txBody>
      </p:sp>
      <p:sp>
        <p:nvSpPr>
          <p:cNvPr id="5" name="Footer Placeholder 4">
            <a:extLst>
              <a:ext uri="{FF2B5EF4-FFF2-40B4-BE49-F238E27FC236}">
                <a16:creationId xmlns:a16="http://schemas.microsoft.com/office/drawing/2014/main" id="{EC8A0ED6-DA0B-4221-A62D-7E3A2C6EFB8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6899F5-156B-4C0B-BA05-49661D544257}"/>
              </a:ext>
            </a:extLst>
          </p:cNvPr>
          <p:cNvSpPr>
            <a:spLocks noGrp="1"/>
          </p:cNvSpPr>
          <p:nvPr>
            <p:ph type="sldNum" sz="quarter" idx="12"/>
          </p:nvPr>
        </p:nvSpPr>
        <p:spPr/>
        <p:txBody>
          <a:bodyPr/>
          <a:lstStyle/>
          <a:p>
            <a:fld id="{0F2DF574-107D-448B-B6FA-E8106DC4C037}" type="slidenum">
              <a:rPr lang="en-US" smtClean="0"/>
              <a:t>‹#›</a:t>
            </a:fld>
            <a:endParaRPr lang="en-US" dirty="0"/>
          </a:p>
        </p:txBody>
      </p:sp>
    </p:spTree>
    <p:extLst>
      <p:ext uri="{BB962C8B-B14F-4D97-AF65-F5344CB8AC3E}">
        <p14:creationId xmlns:p14="http://schemas.microsoft.com/office/powerpoint/2010/main" val="34691352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4A845-194A-4408-A36F-F69DA3E893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C65212-8832-4CDC-8A89-DD775BFFD7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B52820-DA76-46E5-912C-4EA7260AC56D}"/>
              </a:ext>
            </a:extLst>
          </p:cNvPr>
          <p:cNvSpPr>
            <a:spLocks noGrp="1"/>
          </p:cNvSpPr>
          <p:nvPr>
            <p:ph type="dt" sz="half" idx="10"/>
          </p:nvPr>
        </p:nvSpPr>
        <p:spPr/>
        <p:txBody>
          <a:bodyPr/>
          <a:lstStyle/>
          <a:p>
            <a:fld id="{CE2ED5B1-9B7F-461A-9949-5646A110FD29}" type="datetimeFigureOut">
              <a:rPr lang="en-US" smtClean="0"/>
              <a:t>8/12/2024</a:t>
            </a:fld>
            <a:endParaRPr lang="en-US" dirty="0"/>
          </a:p>
        </p:txBody>
      </p:sp>
      <p:sp>
        <p:nvSpPr>
          <p:cNvPr id="5" name="Footer Placeholder 4">
            <a:extLst>
              <a:ext uri="{FF2B5EF4-FFF2-40B4-BE49-F238E27FC236}">
                <a16:creationId xmlns:a16="http://schemas.microsoft.com/office/drawing/2014/main" id="{727EB725-5591-4E25-B364-730DBC54730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CB2B69C-8AAB-48AB-9719-660D4BB2F00A}"/>
              </a:ext>
            </a:extLst>
          </p:cNvPr>
          <p:cNvSpPr>
            <a:spLocks noGrp="1"/>
          </p:cNvSpPr>
          <p:nvPr>
            <p:ph type="sldNum" sz="quarter" idx="12"/>
          </p:nvPr>
        </p:nvSpPr>
        <p:spPr/>
        <p:txBody>
          <a:bodyPr/>
          <a:lstStyle/>
          <a:p>
            <a:fld id="{0F2DF574-107D-448B-B6FA-E8106DC4C037}" type="slidenum">
              <a:rPr lang="en-US" smtClean="0"/>
              <a:t>‹#›</a:t>
            </a:fld>
            <a:endParaRPr lang="en-US" dirty="0"/>
          </a:p>
        </p:txBody>
      </p:sp>
    </p:spTree>
    <p:extLst>
      <p:ext uri="{BB962C8B-B14F-4D97-AF65-F5344CB8AC3E}">
        <p14:creationId xmlns:p14="http://schemas.microsoft.com/office/powerpoint/2010/main" val="21550259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5F17E-8680-4803-ADBC-BBD77FE7E8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BBC12E-6C19-4F2A-9EBA-D8D75B3D54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68CAAA-1F59-4445-B737-486FD9744E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1BE6A2-E070-4ECF-9F2F-D7E39488943D}"/>
              </a:ext>
            </a:extLst>
          </p:cNvPr>
          <p:cNvSpPr>
            <a:spLocks noGrp="1"/>
          </p:cNvSpPr>
          <p:nvPr>
            <p:ph type="dt" sz="half" idx="10"/>
          </p:nvPr>
        </p:nvSpPr>
        <p:spPr/>
        <p:txBody>
          <a:bodyPr/>
          <a:lstStyle/>
          <a:p>
            <a:fld id="{CE2ED5B1-9B7F-461A-9949-5646A110FD29}" type="datetimeFigureOut">
              <a:rPr lang="en-US" smtClean="0"/>
              <a:t>8/12/2024</a:t>
            </a:fld>
            <a:endParaRPr lang="en-US" dirty="0"/>
          </a:p>
        </p:txBody>
      </p:sp>
      <p:sp>
        <p:nvSpPr>
          <p:cNvPr id="6" name="Footer Placeholder 5">
            <a:extLst>
              <a:ext uri="{FF2B5EF4-FFF2-40B4-BE49-F238E27FC236}">
                <a16:creationId xmlns:a16="http://schemas.microsoft.com/office/drawing/2014/main" id="{238392E5-8ADF-4D77-AE23-804A33E347C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5160428-79AD-452A-A443-9B627E88CAC7}"/>
              </a:ext>
            </a:extLst>
          </p:cNvPr>
          <p:cNvSpPr>
            <a:spLocks noGrp="1"/>
          </p:cNvSpPr>
          <p:nvPr>
            <p:ph type="sldNum" sz="quarter" idx="12"/>
          </p:nvPr>
        </p:nvSpPr>
        <p:spPr/>
        <p:txBody>
          <a:bodyPr/>
          <a:lstStyle/>
          <a:p>
            <a:fld id="{0F2DF574-107D-448B-B6FA-E8106DC4C037}" type="slidenum">
              <a:rPr lang="en-US" smtClean="0"/>
              <a:t>‹#›</a:t>
            </a:fld>
            <a:endParaRPr lang="en-US" dirty="0"/>
          </a:p>
        </p:txBody>
      </p:sp>
    </p:spTree>
    <p:extLst>
      <p:ext uri="{BB962C8B-B14F-4D97-AF65-F5344CB8AC3E}">
        <p14:creationId xmlns:p14="http://schemas.microsoft.com/office/powerpoint/2010/main" val="18619246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0AD36-56BD-4D82-86D4-FAB1444C13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F8BC80-5463-4B50-9317-B0775C7A7B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0850B0-DFAD-41E8-A2FC-87220C805D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E40EE9B-C266-4C90-98E1-96993D8D1A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DB9119-8DDC-4497-B0BA-C806ACB02E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DCAE90-161F-468D-926F-CCE9CCD4DB4B}"/>
              </a:ext>
            </a:extLst>
          </p:cNvPr>
          <p:cNvSpPr>
            <a:spLocks noGrp="1"/>
          </p:cNvSpPr>
          <p:nvPr>
            <p:ph type="dt" sz="half" idx="10"/>
          </p:nvPr>
        </p:nvSpPr>
        <p:spPr/>
        <p:txBody>
          <a:bodyPr/>
          <a:lstStyle/>
          <a:p>
            <a:fld id="{CE2ED5B1-9B7F-461A-9949-5646A110FD29}" type="datetimeFigureOut">
              <a:rPr lang="en-US" smtClean="0"/>
              <a:t>8/12/2024</a:t>
            </a:fld>
            <a:endParaRPr lang="en-US" dirty="0"/>
          </a:p>
        </p:txBody>
      </p:sp>
      <p:sp>
        <p:nvSpPr>
          <p:cNvPr id="8" name="Footer Placeholder 7">
            <a:extLst>
              <a:ext uri="{FF2B5EF4-FFF2-40B4-BE49-F238E27FC236}">
                <a16:creationId xmlns:a16="http://schemas.microsoft.com/office/drawing/2014/main" id="{C0334927-D459-4A3E-BBB4-FC5B9FA1A7E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5D21CEE-2929-4F84-ACB9-8E930C16F956}"/>
              </a:ext>
            </a:extLst>
          </p:cNvPr>
          <p:cNvSpPr>
            <a:spLocks noGrp="1"/>
          </p:cNvSpPr>
          <p:nvPr>
            <p:ph type="sldNum" sz="quarter" idx="12"/>
          </p:nvPr>
        </p:nvSpPr>
        <p:spPr/>
        <p:txBody>
          <a:bodyPr/>
          <a:lstStyle/>
          <a:p>
            <a:fld id="{0F2DF574-107D-448B-B6FA-E8106DC4C037}" type="slidenum">
              <a:rPr lang="en-US" smtClean="0"/>
              <a:t>‹#›</a:t>
            </a:fld>
            <a:endParaRPr lang="en-US" dirty="0"/>
          </a:p>
        </p:txBody>
      </p:sp>
    </p:spTree>
    <p:extLst>
      <p:ext uri="{BB962C8B-B14F-4D97-AF65-F5344CB8AC3E}">
        <p14:creationId xmlns:p14="http://schemas.microsoft.com/office/powerpoint/2010/main" val="2249564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0CC6A-AFAD-4FDA-87E1-3582D75E58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9852C1-343D-44C0-BC36-2E4601595EC2}"/>
              </a:ext>
            </a:extLst>
          </p:cNvPr>
          <p:cNvSpPr>
            <a:spLocks noGrp="1"/>
          </p:cNvSpPr>
          <p:nvPr>
            <p:ph type="dt" sz="half" idx="10"/>
          </p:nvPr>
        </p:nvSpPr>
        <p:spPr/>
        <p:txBody>
          <a:bodyPr/>
          <a:lstStyle/>
          <a:p>
            <a:fld id="{CE2ED5B1-9B7F-461A-9949-5646A110FD29}" type="datetimeFigureOut">
              <a:rPr lang="en-US" smtClean="0"/>
              <a:t>8/12/2024</a:t>
            </a:fld>
            <a:endParaRPr lang="en-US" dirty="0"/>
          </a:p>
        </p:txBody>
      </p:sp>
      <p:sp>
        <p:nvSpPr>
          <p:cNvPr id="4" name="Footer Placeholder 3">
            <a:extLst>
              <a:ext uri="{FF2B5EF4-FFF2-40B4-BE49-F238E27FC236}">
                <a16:creationId xmlns:a16="http://schemas.microsoft.com/office/drawing/2014/main" id="{044FD817-DF10-4315-8FBE-DBD29D70D78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9E935E5-6BC2-4DF9-9FAC-40C0913FF10F}"/>
              </a:ext>
            </a:extLst>
          </p:cNvPr>
          <p:cNvSpPr>
            <a:spLocks noGrp="1"/>
          </p:cNvSpPr>
          <p:nvPr>
            <p:ph type="sldNum" sz="quarter" idx="12"/>
          </p:nvPr>
        </p:nvSpPr>
        <p:spPr/>
        <p:txBody>
          <a:bodyPr/>
          <a:lstStyle/>
          <a:p>
            <a:fld id="{0F2DF574-107D-448B-B6FA-E8106DC4C037}" type="slidenum">
              <a:rPr lang="en-US" smtClean="0"/>
              <a:t>‹#›</a:t>
            </a:fld>
            <a:endParaRPr lang="en-US" dirty="0"/>
          </a:p>
        </p:txBody>
      </p:sp>
    </p:spTree>
    <p:extLst>
      <p:ext uri="{BB962C8B-B14F-4D97-AF65-F5344CB8AC3E}">
        <p14:creationId xmlns:p14="http://schemas.microsoft.com/office/powerpoint/2010/main" val="7351879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AD047-D032-4477-A487-0D2A8024BC39}"/>
              </a:ext>
            </a:extLst>
          </p:cNvPr>
          <p:cNvSpPr>
            <a:spLocks noGrp="1"/>
          </p:cNvSpPr>
          <p:nvPr>
            <p:ph type="dt" sz="half" idx="10"/>
          </p:nvPr>
        </p:nvSpPr>
        <p:spPr/>
        <p:txBody>
          <a:bodyPr/>
          <a:lstStyle/>
          <a:p>
            <a:fld id="{CE2ED5B1-9B7F-461A-9949-5646A110FD29}" type="datetimeFigureOut">
              <a:rPr lang="en-US" smtClean="0"/>
              <a:t>8/12/2024</a:t>
            </a:fld>
            <a:endParaRPr lang="en-US" dirty="0"/>
          </a:p>
        </p:txBody>
      </p:sp>
      <p:sp>
        <p:nvSpPr>
          <p:cNvPr id="3" name="Footer Placeholder 2">
            <a:extLst>
              <a:ext uri="{FF2B5EF4-FFF2-40B4-BE49-F238E27FC236}">
                <a16:creationId xmlns:a16="http://schemas.microsoft.com/office/drawing/2014/main" id="{D96202DA-AFD7-4378-9AF0-AADFA67B25F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3FA2746-6F45-42EC-AAD1-14D4BB10684F}"/>
              </a:ext>
            </a:extLst>
          </p:cNvPr>
          <p:cNvSpPr>
            <a:spLocks noGrp="1"/>
          </p:cNvSpPr>
          <p:nvPr>
            <p:ph type="sldNum" sz="quarter" idx="12"/>
          </p:nvPr>
        </p:nvSpPr>
        <p:spPr/>
        <p:txBody>
          <a:bodyPr/>
          <a:lstStyle/>
          <a:p>
            <a:fld id="{0F2DF574-107D-448B-B6FA-E8106DC4C037}" type="slidenum">
              <a:rPr lang="en-US" smtClean="0"/>
              <a:t>‹#›</a:t>
            </a:fld>
            <a:endParaRPr lang="en-US" dirty="0"/>
          </a:p>
        </p:txBody>
      </p:sp>
    </p:spTree>
    <p:extLst>
      <p:ext uri="{BB962C8B-B14F-4D97-AF65-F5344CB8AC3E}">
        <p14:creationId xmlns:p14="http://schemas.microsoft.com/office/powerpoint/2010/main" val="12873031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E1A21-3381-47E7-ACB8-9A96F1BE05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2B0D01-B800-459D-B287-5130D241D2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FFF194-087A-4908-ACE8-0F227DE69F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46CF75-E0B2-41CE-96B9-20EDFB346CB2}"/>
              </a:ext>
            </a:extLst>
          </p:cNvPr>
          <p:cNvSpPr>
            <a:spLocks noGrp="1"/>
          </p:cNvSpPr>
          <p:nvPr>
            <p:ph type="dt" sz="half" idx="10"/>
          </p:nvPr>
        </p:nvSpPr>
        <p:spPr/>
        <p:txBody>
          <a:bodyPr/>
          <a:lstStyle/>
          <a:p>
            <a:fld id="{CE2ED5B1-9B7F-461A-9949-5646A110FD29}" type="datetimeFigureOut">
              <a:rPr lang="en-US" smtClean="0"/>
              <a:t>8/12/2024</a:t>
            </a:fld>
            <a:endParaRPr lang="en-US" dirty="0"/>
          </a:p>
        </p:txBody>
      </p:sp>
      <p:sp>
        <p:nvSpPr>
          <p:cNvPr id="6" name="Footer Placeholder 5">
            <a:extLst>
              <a:ext uri="{FF2B5EF4-FFF2-40B4-BE49-F238E27FC236}">
                <a16:creationId xmlns:a16="http://schemas.microsoft.com/office/drawing/2014/main" id="{8FF5337C-7FC4-4229-84EB-9B37D03EAD7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40C4F56-1323-4D48-B9F5-20D950D34389}"/>
              </a:ext>
            </a:extLst>
          </p:cNvPr>
          <p:cNvSpPr>
            <a:spLocks noGrp="1"/>
          </p:cNvSpPr>
          <p:nvPr>
            <p:ph type="sldNum" sz="quarter" idx="12"/>
          </p:nvPr>
        </p:nvSpPr>
        <p:spPr/>
        <p:txBody>
          <a:bodyPr/>
          <a:lstStyle/>
          <a:p>
            <a:fld id="{0F2DF574-107D-448B-B6FA-E8106DC4C037}" type="slidenum">
              <a:rPr lang="en-US" smtClean="0"/>
              <a:t>‹#›</a:t>
            </a:fld>
            <a:endParaRPr lang="en-US" dirty="0"/>
          </a:p>
        </p:txBody>
      </p:sp>
    </p:spTree>
    <p:extLst>
      <p:ext uri="{BB962C8B-B14F-4D97-AF65-F5344CB8AC3E}">
        <p14:creationId xmlns:p14="http://schemas.microsoft.com/office/powerpoint/2010/main" val="27093210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32801-A1F4-451D-A8BB-7611388699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EA224A-46CE-46FE-8F84-7D429018D2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274CA13-4B1D-4067-9EE5-71CBFE067B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6EADFA-5EA5-470D-B7FE-D5E0505E4A08}"/>
              </a:ext>
            </a:extLst>
          </p:cNvPr>
          <p:cNvSpPr>
            <a:spLocks noGrp="1"/>
          </p:cNvSpPr>
          <p:nvPr>
            <p:ph type="dt" sz="half" idx="10"/>
          </p:nvPr>
        </p:nvSpPr>
        <p:spPr/>
        <p:txBody>
          <a:bodyPr/>
          <a:lstStyle/>
          <a:p>
            <a:fld id="{CE2ED5B1-9B7F-461A-9949-5646A110FD29}" type="datetimeFigureOut">
              <a:rPr lang="en-US" smtClean="0"/>
              <a:t>8/12/2024</a:t>
            </a:fld>
            <a:endParaRPr lang="en-US" dirty="0"/>
          </a:p>
        </p:txBody>
      </p:sp>
      <p:sp>
        <p:nvSpPr>
          <p:cNvPr id="6" name="Footer Placeholder 5">
            <a:extLst>
              <a:ext uri="{FF2B5EF4-FFF2-40B4-BE49-F238E27FC236}">
                <a16:creationId xmlns:a16="http://schemas.microsoft.com/office/drawing/2014/main" id="{3EEE8567-1567-4F90-AAC6-4E2134E6E69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9CBEF9-3C06-480E-9E2B-41A29AB089E8}"/>
              </a:ext>
            </a:extLst>
          </p:cNvPr>
          <p:cNvSpPr>
            <a:spLocks noGrp="1"/>
          </p:cNvSpPr>
          <p:nvPr>
            <p:ph type="sldNum" sz="quarter" idx="12"/>
          </p:nvPr>
        </p:nvSpPr>
        <p:spPr/>
        <p:txBody>
          <a:bodyPr/>
          <a:lstStyle/>
          <a:p>
            <a:fld id="{0F2DF574-107D-448B-B6FA-E8106DC4C037}" type="slidenum">
              <a:rPr lang="en-US" smtClean="0"/>
              <a:t>‹#›</a:t>
            </a:fld>
            <a:endParaRPr lang="en-US" dirty="0"/>
          </a:p>
        </p:txBody>
      </p:sp>
    </p:spTree>
    <p:extLst>
      <p:ext uri="{BB962C8B-B14F-4D97-AF65-F5344CB8AC3E}">
        <p14:creationId xmlns:p14="http://schemas.microsoft.com/office/powerpoint/2010/main" val="6130182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D986A-F11B-420A-B28F-7EB3B49C2E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CC0E5A-1019-45C4-8BC3-4295382628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E95406-05E8-40C3-8FE1-294EB90E146A}"/>
              </a:ext>
            </a:extLst>
          </p:cNvPr>
          <p:cNvSpPr>
            <a:spLocks noGrp="1"/>
          </p:cNvSpPr>
          <p:nvPr>
            <p:ph type="dt" sz="half" idx="10"/>
          </p:nvPr>
        </p:nvSpPr>
        <p:spPr/>
        <p:txBody>
          <a:bodyPr/>
          <a:lstStyle/>
          <a:p>
            <a:fld id="{CE2ED5B1-9B7F-461A-9949-5646A110FD29}" type="datetimeFigureOut">
              <a:rPr lang="en-US" smtClean="0"/>
              <a:t>8/12/2024</a:t>
            </a:fld>
            <a:endParaRPr lang="en-US" dirty="0"/>
          </a:p>
        </p:txBody>
      </p:sp>
      <p:sp>
        <p:nvSpPr>
          <p:cNvPr id="5" name="Footer Placeholder 4">
            <a:extLst>
              <a:ext uri="{FF2B5EF4-FFF2-40B4-BE49-F238E27FC236}">
                <a16:creationId xmlns:a16="http://schemas.microsoft.com/office/drawing/2014/main" id="{BA20155E-1740-4518-91FA-6A96FE5D0A4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5CBAA2C-316B-43B2-AE2A-897D4E9F6776}"/>
              </a:ext>
            </a:extLst>
          </p:cNvPr>
          <p:cNvSpPr>
            <a:spLocks noGrp="1"/>
          </p:cNvSpPr>
          <p:nvPr>
            <p:ph type="sldNum" sz="quarter" idx="12"/>
          </p:nvPr>
        </p:nvSpPr>
        <p:spPr/>
        <p:txBody>
          <a:bodyPr/>
          <a:lstStyle/>
          <a:p>
            <a:fld id="{0F2DF574-107D-448B-B6FA-E8106DC4C037}" type="slidenum">
              <a:rPr lang="en-US" smtClean="0"/>
              <a:t>‹#›</a:t>
            </a:fld>
            <a:endParaRPr lang="en-US" dirty="0"/>
          </a:p>
        </p:txBody>
      </p:sp>
    </p:spTree>
    <p:extLst>
      <p:ext uri="{BB962C8B-B14F-4D97-AF65-F5344CB8AC3E}">
        <p14:creationId xmlns:p14="http://schemas.microsoft.com/office/powerpoint/2010/main" val="17837651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2B5C75-7E0C-4610-A56F-D500729D44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911A6A-DD13-40FE-B0D4-938E53112B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1F1F5D-A293-4221-B871-6EFF1B9520F4}"/>
              </a:ext>
            </a:extLst>
          </p:cNvPr>
          <p:cNvSpPr>
            <a:spLocks noGrp="1"/>
          </p:cNvSpPr>
          <p:nvPr>
            <p:ph type="dt" sz="half" idx="10"/>
          </p:nvPr>
        </p:nvSpPr>
        <p:spPr/>
        <p:txBody>
          <a:bodyPr/>
          <a:lstStyle/>
          <a:p>
            <a:fld id="{CE2ED5B1-9B7F-461A-9949-5646A110FD29}" type="datetimeFigureOut">
              <a:rPr lang="en-US" smtClean="0"/>
              <a:t>8/12/2024</a:t>
            </a:fld>
            <a:endParaRPr lang="en-US" dirty="0"/>
          </a:p>
        </p:txBody>
      </p:sp>
      <p:sp>
        <p:nvSpPr>
          <p:cNvPr id="5" name="Footer Placeholder 4">
            <a:extLst>
              <a:ext uri="{FF2B5EF4-FFF2-40B4-BE49-F238E27FC236}">
                <a16:creationId xmlns:a16="http://schemas.microsoft.com/office/drawing/2014/main" id="{F0B5B8F1-D16A-45F8-85F6-3226BF4341E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9B7954B-6F65-49BD-9628-4E8268CA3FF9}"/>
              </a:ext>
            </a:extLst>
          </p:cNvPr>
          <p:cNvSpPr>
            <a:spLocks noGrp="1"/>
          </p:cNvSpPr>
          <p:nvPr>
            <p:ph type="sldNum" sz="quarter" idx="12"/>
          </p:nvPr>
        </p:nvSpPr>
        <p:spPr/>
        <p:txBody>
          <a:bodyPr/>
          <a:lstStyle/>
          <a:p>
            <a:fld id="{0F2DF574-107D-448B-B6FA-E8106DC4C037}" type="slidenum">
              <a:rPr lang="en-US" smtClean="0"/>
              <a:t>‹#›</a:t>
            </a:fld>
            <a:endParaRPr lang="en-US" dirty="0"/>
          </a:p>
        </p:txBody>
      </p:sp>
    </p:spTree>
    <p:extLst>
      <p:ext uri="{BB962C8B-B14F-4D97-AF65-F5344CB8AC3E}">
        <p14:creationId xmlns:p14="http://schemas.microsoft.com/office/powerpoint/2010/main" val="1640357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755B111-2FA4-4C28-ACCD-8B728F58BD5D}" type="datetimeFigureOut">
              <a:rPr lang="en-US" smtClean="0"/>
              <a:t>8/12/2024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01C9C6F-5D02-4CF7-BEF8-E8FB0AA44708}" type="slidenum">
              <a:rPr lang="en-US" smtClean="0"/>
              <a:t>‹#›</a:t>
            </a:fld>
            <a:endParaRPr lang="en-US" dirty="0"/>
          </a:p>
        </p:txBody>
      </p:sp>
    </p:spTree>
    <p:extLst>
      <p:ext uri="{BB962C8B-B14F-4D97-AF65-F5344CB8AC3E}">
        <p14:creationId xmlns:p14="http://schemas.microsoft.com/office/powerpoint/2010/main" val="25890101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61A764-B453-4E29-B07B-3EC3C52DFB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A41AB7-3330-437E-A421-CD278BBAF0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D381AC-4191-4064-B083-3350F0A8DC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2ED5B1-9B7F-461A-9949-5646A110FD29}" type="datetimeFigureOut">
              <a:rPr lang="en-US" smtClean="0"/>
              <a:t>8/12/2024</a:t>
            </a:fld>
            <a:endParaRPr lang="en-US" dirty="0"/>
          </a:p>
        </p:txBody>
      </p:sp>
      <p:sp>
        <p:nvSpPr>
          <p:cNvPr id="5" name="Footer Placeholder 4">
            <a:extLst>
              <a:ext uri="{FF2B5EF4-FFF2-40B4-BE49-F238E27FC236}">
                <a16:creationId xmlns:a16="http://schemas.microsoft.com/office/drawing/2014/main" id="{ED84506C-E203-45DE-86EB-C9F4C56B4C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E8DE6C4-AF3F-4500-A350-FF2141EF54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2DF574-107D-448B-B6FA-E8106DC4C037}" type="slidenum">
              <a:rPr lang="en-US" smtClean="0"/>
              <a:t>‹#›</a:t>
            </a:fld>
            <a:endParaRPr lang="en-US" dirty="0"/>
          </a:p>
        </p:txBody>
      </p:sp>
    </p:spTree>
    <p:extLst>
      <p:ext uri="{BB962C8B-B14F-4D97-AF65-F5344CB8AC3E}">
        <p14:creationId xmlns:p14="http://schemas.microsoft.com/office/powerpoint/2010/main" val="3322479693"/>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4" name="Group 41">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3" name="Straight Connector 42">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5"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Isosceles Triangle 46">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9"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0"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1" name="Isosceles Triangle 50">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2" name="Isosceles Triangle 51">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966F18FB-FDD8-3E06-FCC2-1DC6C27660D4}"/>
              </a:ext>
            </a:extLst>
          </p:cNvPr>
          <p:cNvSpPr>
            <a:spLocks noGrp="1"/>
          </p:cNvSpPr>
          <p:nvPr>
            <p:ph type="title"/>
          </p:nvPr>
        </p:nvSpPr>
        <p:spPr>
          <a:xfrm>
            <a:off x="1330101" y="4404842"/>
            <a:ext cx="8288032" cy="1096316"/>
          </a:xfrm>
        </p:spPr>
        <p:txBody>
          <a:bodyPr vert="horz" lIns="91440" tIns="45720" rIns="91440" bIns="45720" rtlCol="0" anchor="b">
            <a:noAutofit/>
          </a:bodyPr>
          <a:lstStyle/>
          <a:p>
            <a:pPr algn="ctr">
              <a:lnSpc>
                <a:spcPct val="90000"/>
              </a:lnSpc>
            </a:pPr>
            <a:r>
              <a:rPr lang="en-US" b="1" kern="1200" dirty="0">
                <a:solidFill>
                  <a:schemeClr val="tx1"/>
                </a:solidFill>
                <a:latin typeface="Times New Roman" panose="02020603050405020304" pitchFamily="18" charset="0"/>
                <a:cs typeface="Times New Roman" panose="02020603050405020304" pitchFamily="18" charset="0"/>
              </a:rPr>
              <a:t>Rockdale County Public Schools</a:t>
            </a:r>
            <a:br>
              <a:rPr lang="en-US" b="1" kern="1200" dirty="0">
                <a:solidFill>
                  <a:schemeClr val="tx1"/>
                </a:solidFill>
                <a:latin typeface="Times New Roman" panose="02020603050405020304" pitchFamily="18" charset="0"/>
                <a:cs typeface="Times New Roman" panose="02020603050405020304" pitchFamily="18" charset="0"/>
              </a:rPr>
            </a:br>
            <a:r>
              <a:rPr lang="en-US" b="1" kern="1200" dirty="0">
                <a:solidFill>
                  <a:schemeClr val="tx1"/>
                </a:solidFill>
                <a:latin typeface="Times New Roman" panose="02020603050405020304" pitchFamily="18" charset="0"/>
                <a:cs typeface="Times New Roman" panose="02020603050405020304" pitchFamily="18" charset="0"/>
              </a:rPr>
              <a:t>Title IX Overview</a:t>
            </a:r>
          </a:p>
        </p:txBody>
      </p:sp>
      <p:pic>
        <p:nvPicPr>
          <p:cNvPr id="6" name="Picture 5" descr="A logo with TITLE IX  in white and yellow letters">
            <a:extLst>
              <a:ext uri="{FF2B5EF4-FFF2-40B4-BE49-F238E27FC236}">
                <a16:creationId xmlns:a16="http://schemas.microsoft.com/office/drawing/2014/main" id="{61CA0841-4723-0E6B-2D51-699E6C109FDD}"/>
              </a:ext>
            </a:extLst>
          </p:cNvPr>
          <p:cNvPicPr>
            <a:picLocks noChangeAspect="1"/>
          </p:cNvPicPr>
          <p:nvPr/>
        </p:nvPicPr>
        <p:blipFill>
          <a:blip r:embed="rId2"/>
          <a:stretch>
            <a:fillRect/>
          </a:stretch>
        </p:blipFill>
        <p:spPr>
          <a:xfrm>
            <a:off x="4156363" y="934222"/>
            <a:ext cx="2549107" cy="2669223"/>
          </a:xfrm>
          <a:prstGeom prst="rect">
            <a:avLst/>
          </a:prstGeom>
        </p:spPr>
      </p:pic>
    </p:spTree>
    <p:extLst>
      <p:ext uri="{BB962C8B-B14F-4D97-AF65-F5344CB8AC3E}">
        <p14:creationId xmlns:p14="http://schemas.microsoft.com/office/powerpoint/2010/main" val="1110313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D060E-BC06-7CEB-4897-C5737BDF7A52}"/>
              </a:ext>
            </a:extLst>
          </p:cNvPr>
          <p:cNvSpPr>
            <a:spLocks noGrp="1"/>
          </p:cNvSpPr>
          <p:nvPr>
            <p:ph type="title"/>
          </p:nvPr>
        </p:nvSpPr>
        <p:spPr>
          <a:xfrm>
            <a:off x="314036" y="609600"/>
            <a:ext cx="8959966" cy="646545"/>
          </a:xfrm>
        </p:spPr>
        <p:txBody>
          <a:bodyPr/>
          <a:lstStyle/>
          <a:p>
            <a:pPr algn="ctr"/>
            <a:r>
              <a:rPr lang="en-US" b="1" i="1" dirty="0">
                <a:solidFill>
                  <a:schemeClr val="tx1"/>
                </a:solidFill>
                <a:latin typeface="Times New Roman" panose="02020603050405020304" pitchFamily="18" charset="0"/>
                <a:cs typeface="Times New Roman" panose="02020603050405020304" pitchFamily="18" charset="0"/>
              </a:rPr>
              <a:t>20 U.S.C. § 1681 &amp; 34 C.F.R. Part 106 (1972)</a:t>
            </a:r>
          </a:p>
        </p:txBody>
      </p:sp>
      <p:sp>
        <p:nvSpPr>
          <p:cNvPr id="4" name="TextBox 3">
            <a:extLst>
              <a:ext uri="{FF2B5EF4-FFF2-40B4-BE49-F238E27FC236}">
                <a16:creationId xmlns:a16="http://schemas.microsoft.com/office/drawing/2014/main" id="{8CD65F82-0189-9C1F-F8AF-7933FF0139AF}"/>
              </a:ext>
            </a:extLst>
          </p:cNvPr>
          <p:cNvSpPr txBox="1"/>
          <p:nvPr/>
        </p:nvSpPr>
        <p:spPr>
          <a:xfrm>
            <a:off x="452582" y="2092481"/>
            <a:ext cx="9236363" cy="3970318"/>
          </a:xfrm>
          <a:prstGeom prst="rect">
            <a:avLst/>
          </a:prstGeom>
          <a:noFill/>
        </p:spPr>
        <p:txBody>
          <a:bodyPr wrap="square">
            <a:spAutoFit/>
          </a:bodyPr>
          <a:lstStyle/>
          <a:p>
            <a:pPr marR="0" lvl="0" algn="just" defTabSz="457200" rtl="0" eaLnBrk="1" fontAlgn="auto" latinLnBrk="0" hangingPunct="1">
              <a:lnSpc>
                <a:spcPct val="100000"/>
              </a:lnSpc>
              <a:spcBef>
                <a:spcPts val="0"/>
              </a:spcBef>
              <a:spcAft>
                <a:spcPts val="0"/>
              </a:spcAft>
              <a:buClrTx/>
              <a:buSzTx/>
              <a:tabLst/>
              <a:defRPr/>
            </a:pPr>
            <a:r>
              <a:rPr lang="en-US" sz="3600" dirty="0">
                <a:latin typeface="Times New Roman" panose="02020603050405020304" pitchFamily="18" charset="0"/>
                <a:cs typeface="Times New Roman" panose="02020603050405020304" pitchFamily="18" charset="0"/>
              </a:rPr>
              <a:t>Title IX of the Education Amendments Act of 1972 provides that “[n]o person in the United States shall, on the basis of sex, be excluded from participation in, be denied the benefits of, or be subjected to discrimination under any education program or activity receiving Federal financial assistance.”</a:t>
            </a: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9630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ECD4F-B0DD-B468-52E4-8874A3C5364E}"/>
              </a:ext>
            </a:extLst>
          </p:cNvPr>
          <p:cNvSpPr>
            <a:spLocks noGrp="1"/>
          </p:cNvSpPr>
          <p:nvPr>
            <p:ph type="title"/>
          </p:nvPr>
        </p:nvSpPr>
        <p:spPr>
          <a:xfrm>
            <a:off x="677334" y="609600"/>
            <a:ext cx="8596668" cy="783771"/>
          </a:xfrm>
        </p:spPr>
        <p:txBody>
          <a:bodyPr>
            <a:normAutofit fontScale="90000"/>
          </a:bodyPr>
          <a:lstStyle/>
          <a:p>
            <a:pPr marL="0" marR="0" algn="ctr">
              <a:lnSpc>
                <a:spcPct val="107000"/>
              </a:lnSpc>
              <a:spcBef>
                <a:spcPts val="0"/>
              </a:spcBef>
              <a:spcAft>
                <a:spcPts val="0"/>
              </a:spcAft>
            </a:pPr>
            <a:r>
              <a:rPr lang="en-US" sz="3600" b="1" kern="0" dirty="0">
                <a:solidFill>
                  <a:srgbClr val="212529"/>
                </a:solidFill>
                <a:effectLst/>
                <a:latin typeface="Times New Roman" panose="02020603050405020304" pitchFamily="18" charset="0"/>
                <a:ea typeface="Times New Roman" panose="02020603050405020304" pitchFamily="18" charset="0"/>
                <a:cs typeface="Times New Roman" panose="02020603050405020304" pitchFamily="18" charset="0"/>
              </a:rPr>
              <a:t>June 23, 1972 - 1999</a:t>
            </a:r>
            <a:br>
              <a:rPr lang="en-US" sz="32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4" name="TextBox 3">
            <a:extLst>
              <a:ext uri="{FF2B5EF4-FFF2-40B4-BE49-F238E27FC236}">
                <a16:creationId xmlns:a16="http://schemas.microsoft.com/office/drawing/2014/main" id="{13D4DCAB-C267-0AB2-F84F-4D30669DA7FC}"/>
              </a:ext>
            </a:extLst>
          </p:cNvPr>
          <p:cNvSpPr txBox="1"/>
          <p:nvPr/>
        </p:nvSpPr>
        <p:spPr>
          <a:xfrm>
            <a:off x="383419" y="1393371"/>
            <a:ext cx="9424609" cy="4210448"/>
          </a:xfrm>
          <a:prstGeom prst="rect">
            <a:avLst/>
          </a:prstGeom>
          <a:noFill/>
        </p:spPr>
        <p:txBody>
          <a:bodyPr wrap="square">
            <a:spAutoFit/>
          </a:bodyPr>
          <a:lstStyle/>
          <a:p>
            <a:pPr marL="0" marR="0">
              <a:lnSpc>
                <a:spcPct val="107000"/>
              </a:lnSpc>
              <a:spcBef>
                <a:spcPts val="0"/>
              </a:spcBef>
              <a:spcAft>
                <a:spcPts val="800"/>
              </a:spcAft>
            </a:pPr>
            <a:r>
              <a:rPr lang="en-US" sz="2800" kern="0" dirty="0">
                <a:solidFill>
                  <a:srgbClr val="212529"/>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Title IX of the Civil Rights Act passed June 23, 1972. It protects people in education programs or activities that receive federal financial assistance from being discriminated against based on sex. It is focused on the enforcement of equitable quality and access for females in education and athletics. Over time, the law began to include a focus on sexual harassment. While Title IX, as the law was written, did not contain the term “sexual harassment,” federal courts (1979 - 1999) held that sexual harassment constitutes a form of sex discrimination.</a:t>
            </a:r>
            <a:endParaRPr lang="en-US" sz="2800" kern="100" dirty="0">
              <a:effectLst/>
              <a:highlight>
                <a:srgbClr val="FFFFFF"/>
              </a:highligh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43066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79F45-EE63-BA41-EF4C-BA440781DCDD}"/>
              </a:ext>
            </a:extLst>
          </p:cNvPr>
          <p:cNvSpPr>
            <a:spLocks noGrp="1"/>
          </p:cNvSpPr>
          <p:nvPr>
            <p:ph type="title"/>
          </p:nvPr>
        </p:nvSpPr>
        <p:spPr/>
        <p:txBody>
          <a:bodyPr/>
          <a:lstStyle/>
          <a:p>
            <a:pPr marL="0" marR="0" algn="ctr">
              <a:lnSpc>
                <a:spcPct val="107000"/>
              </a:lnSpc>
              <a:spcBef>
                <a:spcPts val="0"/>
              </a:spcBef>
              <a:spcAft>
                <a:spcPts val="800"/>
              </a:spcAft>
            </a:pPr>
            <a:r>
              <a:rPr lang="en-US" sz="3600" b="1" kern="0" dirty="0">
                <a:solidFill>
                  <a:srgbClr val="212529"/>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May 6, 2020</a:t>
            </a:r>
            <a:br>
              <a:rPr lang="en-US" sz="32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4" name="TextBox 3">
            <a:extLst>
              <a:ext uri="{FF2B5EF4-FFF2-40B4-BE49-F238E27FC236}">
                <a16:creationId xmlns:a16="http://schemas.microsoft.com/office/drawing/2014/main" id="{C58F9AE7-72B0-ABD4-69BB-C4BB568CD82A}"/>
              </a:ext>
            </a:extLst>
          </p:cNvPr>
          <p:cNvSpPr txBox="1"/>
          <p:nvPr/>
        </p:nvSpPr>
        <p:spPr>
          <a:xfrm>
            <a:off x="579363" y="1556308"/>
            <a:ext cx="8474830" cy="3745384"/>
          </a:xfrm>
          <a:prstGeom prst="rect">
            <a:avLst/>
          </a:prstGeom>
          <a:noFill/>
        </p:spPr>
        <p:txBody>
          <a:bodyPr wrap="square">
            <a:spAutoFit/>
          </a:bodyPr>
          <a:lstStyle/>
          <a:p>
            <a:pPr marL="0" marR="0">
              <a:lnSpc>
                <a:spcPct val="107000"/>
              </a:lnSpc>
              <a:spcBef>
                <a:spcPts val="0"/>
              </a:spcBef>
              <a:spcAft>
                <a:spcPts val="800"/>
              </a:spcAft>
            </a:pPr>
            <a:r>
              <a:rPr lang="en-US" sz="3200" kern="0" dirty="0">
                <a:solidFill>
                  <a:srgbClr val="212529"/>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The 2020 Title IX Rule focused on codifying the courts decisions of Title IX and define sexual harassment. On May 6, 2020, the U.S. Department of Education changed how schools are required to respond to a student’s report of sexual assault and harassment. The Rule intended to secure due process rights for victims and accused.</a:t>
            </a:r>
            <a:endParaRPr lang="en-US" sz="3200" kern="100" dirty="0">
              <a:effectLst/>
              <a:highlight>
                <a:srgbClr val="FFFFFF"/>
              </a:highligh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9792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A0128-9AFF-6E25-246B-BF7D69219A3F}"/>
              </a:ext>
            </a:extLst>
          </p:cNvPr>
          <p:cNvSpPr>
            <a:spLocks noGrp="1"/>
          </p:cNvSpPr>
          <p:nvPr>
            <p:ph type="title"/>
          </p:nvPr>
        </p:nvSpPr>
        <p:spPr>
          <a:xfrm>
            <a:off x="563034" y="163495"/>
            <a:ext cx="8596668" cy="653143"/>
          </a:xfrm>
        </p:spPr>
        <p:txBody>
          <a:bodyPr/>
          <a:lstStyle/>
          <a:p>
            <a:pPr algn="ctr"/>
            <a:r>
              <a:rPr kumimoji="0" lang="en-US" sz="3200" b="1" i="0" u="none" strike="noStrike" kern="0" cap="none" spc="0" normalizeH="0" baseline="0" noProof="0" dirty="0">
                <a:ln>
                  <a:noFill/>
                </a:ln>
                <a:solidFill>
                  <a:srgbClr val="212529"/>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April 19, 2024</a:t>
            </a:r>
            <a:endParaRPr lang="en-US" dirty="0"/>
          </a:p>
        </p:txBody>
      </p:sp>
      <p:sp>
        <p:nvSpPr>
          <p:cNvPr id="3" name="Content Placeholder 2">
            <a:extLst>
              <a:ext uri="{FF2B5EF4-FFF2-40B4-BE49-F238E27FC236}">
                <a16:creationId xmlns:a16="http://schemas.microsoft.com/office/drawing/2014/main" id="{942D1FC4-B939-116B-6FAF-BA209421F996}"/>
              </a:ext>
            </a:extLst>
          </p:cNvPr>
          <p:cNvSpPr>
            <a:spLocks noGrp="1"/>
          </p:cNvSpPr>
          <p:nvPr>
            <p:ph sz="half" idx="1"/>
          </p:nvPr>
        </p:nvSpPr>
        <p:spPr>
          <a:xfrm>
            <a:off x="563034" y="1169988"/>
            <a:ext cx="4694766" cy="4518023"/>
          </a:xfrm>
        </p:spPr>
        <p:txBody>
          <a:bodyPr>
            <a:normAutofit fontScale="47500" lnSpcReduction="20000"/>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en-US" sz="4600" b="0" i="0" u="none" strike="noStrike" kern="0" cap="none" spc="0" normalizeH="0" baseline="0" noProof="0" dirty="0">
                <a:ln>
                  <a:noFill/>
                </a:ln>
                <a:solidFill>
                  <a:srgbClr val="212529"/>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On April 19, 2024 (effective August 1, 2024), the U.S. Department of Education updated Title IX- it provides greater strength to the goal of providing an education free from sex discrimination. </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en-US" sz="4600" b="0" i="0" u="none" strike="noStrike" kern="0" cap="none" spc="0" normalizeH="0" baseline="0" noProof="0" dirty="0">
                <a:ln>
                  <a:noFill/>
                </a:ln>
                <a:solidFill>
                  <a:srgbClr val="212529"/>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The Rule defines sex-based harassment as a form of sex discrimination and provides for educational experiences that do not discriminate based on sex stereotypes, sex characteristics, pregnancy or related conditions, lactation, sexual orientation, and gender identify. </a:t>
            </a:r>
            <a:endParaRPr kumimoji="0" lang="en-US" sz="4600" b="0" i="0" u="none" strike="noStrike" kern="100" cap="none" spc="0" normalizeH="0" baseline="0" noProof="0" dirty="0">
              <a:ln>
                <a:noFill/>
              </a:ln>
              <a:solidFill>
                <a:prstClr val="black"/>
              </a:solidFill>
              <a:effectLst/>
              <a:highlight>
                <a:srgbClr val="FFFFFF"/>
              </a:highlight>
              <a:uLnTx/>
              <a:uFillTx/>
              <a:latin typeface="Times New Roman" panose="02020603050405020304" pitchFamily="18" charset="0"/>
              <a:ea typeface="Aptos" panose="020B0004020202020204" pitchFamily="34" charset="0"/>
              <a:cs typeface="Times New Roman" panose="02020603050405020304" pitchFamily="18" charset="0"/>
            </a:endParaRPr>
          </a:p>
          <a:p>
            <a:endParaRPr lang="en-US" dirty="0"/>
          </a:p>
        </p:txBody>
      </p:sp>
      <p:sp>
        <p:nvSpPr>
          <p:cNvPr id="4" name="Content Placeholder 3">
            <a:extLst>
              <a:ext uri="{FF2B5EF4-FFF2-40B4-BE49-F238E27FC236}">
                <a16:creationId xmlns:a16="http://schemas.microsoft.com/office/drawing/2014/main" id="{80D82BB1-91F9-4ECE-D812-E5E8478DE0F0}"/>
              </a:ext>
            </a:extLst>
          </p:cNvPr>
          <p:cNvSpPr>
            <a:spLocks noGrp="1"/>
          </p:cNvSpPr>
          <p:nvPr>
            <p:ph sz="half" idx="2"/>
          </p:nvPr>
        </p:nvSpPr>
        <p:spPr>
          <a:xfrm>
            <a:off x="5666913" y="1169988"/>
            <a:ext cx="5066402" cy="3880773"/>
          </a:xfrm>
        </p:spPr>
        <p:txBody>
          <a:bodyPr>
            <a:noAutofit/>
          </a:bodyPr>
          <a:lstStyle/>
          <a:p>
            <a:r>
              <a:rPr kumimoji="0" lang="en-US" sz="2200" b="0" i="0" u="none" strike="noStrike" kern="0" cap="none" spc="0" normalizeH="0" baseline="0" noProof="0" dirty="0">
                <a:ln>
                  <a:noFill/>
                </a:ln>
                <a:solidFill>
                  <a:srgbClr val="212529"/>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It protects female, male, and gender non-conforming students, faculty, and staff from sex-based harassment and/or violence. </a:t>
            </a:r>
          </a:p>
          <a:p>
            <a:r>
              <a:rPr kumimoji="0" lang="en-US" sz="2200" b="0" i="0" u="none" strike="noStrike" kern="0" cap="none" spc="0" normalizeH="0" baseline="0" noProof="0" dirty="0">
                <a:ln>
                  <a:noFill/>
                </a:ln>
                <a:solidFill>
                  <a:srgbClr val="212529"/>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The regulation provides a process to support investigation and resolve sex discrimination complaints, strengthens some provisions of the 2020 Rule, and provides appropriate discretion and flexibility for school size, student populations, and administrative structures.</a:t>
            </a:r>
            <a:endParaRPr lang="en-US" sz="2200" dirty="0"/>
          </a:p>
        </p:txBody>
      </p:sp>
    </p:spTree>
    <p:extLst>
      <p:ext uri="{BB962C8B-B14F-4D97-AF65-F5344CB8AC3E}">
        <p14:creationId xmlns:p14="http://schemas.microsoft.com/office/powerpoint/2010/main" val="501175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4765D-C79F-6549-57B4-6872B1289CFA}"/>
              </a:ext>
            </a:extLst>
          </p:cNvPr>
          <p:cNvSpPr>
            <a:spLocks noGrp="1"/>
          </p:cNvSpPr>
          <p:nvPr>
            <p:ph type="title"/>
          </p:nvPr>
        </p:nvSpPr>
        <p:spPr>
          <a:xfrm>
            <a:off x="677334" y="609600"/>
            <a:ext cx="8596668" cy="591127"/>
          </a:xfrm>
        </p:spPr>
        <p:txBody>
          <a:bodyPr>
            <a:noAutofit/>
          </a:bodyPr>
          <a:lstStyle/>
          <a:p>
            <a:pPr algn="ctr"/>
            <a:r>
              <a:rPr lang="en-US" b="1" dirty="0">
                <a:solidFill>
                  <a:schemeClr val="tx1"/>
                </a:solidFill>
                <a:latin typeface="Times New Roman" panose="02020603050405020304" pitchFamily="18" charset="0"/>
                <a:cs typeface="Times New Roman" panose="02020603050405020304" pitchFamily="18" charset="0"/>
              </a:rPr>
              <a:t>What is Title IX? </a:t>
            </a:r>
            <a:endParaRPr lang="en-US" b="1" dirty="0"/>
          </a:p>
        </p:txBody>
      </p:sp>
      <p:sp>
        <p:nvSpPr>
          <p:cNvPr id="4" name="TextBox 3">
            <a:extLst>
              <a:ext uri="{FF2B5EF4-FFF2-40B4-BE49-F238E27FC236}">
                <a16:creationId xmlns:a16="http://schemas.microsoft.com/office/drawing/2014/main" id="{0A9FE49F-A47D-1E61-EC62-5C5F7BF7B44D}"/>
              </a:ext>
            </a:extLst>
          </p:cNvPr>
          <p:cNvSpPr txBox="1"/>
          <p:nvPr/>
        </p:nvSpPr>
        <p:spPr>
          <a:xfrm>
            <a:off x="1016000" y="1200727"/>
            <a:ext cx="8328891" cy="4401205"/>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▪In short, Title IX prohibits sex discrimination in a school’s educational program or activity against any person in the United States. </a:t>
            </a:r>
          </a:p>
          <a:p>
            <a:pPr marL="914400" lvl="1" indent="-45720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Includes any location/events/circumstance where the school had substantial control over the context &amp; the alleged perpetrator </a:t>
            </a:r>
          </a:p>
          <a:p>
            <a:r>
              <a:rPr lang="en-US" sz="2800" dirty="0">
                <a:latin typeface="Times New Roman" panose="02020603050405020304" pitchFamily="18" charset="0"/>
                <a:cs typeface="Times New Roman" panose="02020603050405020304" pitchFamily="18" charset="0"/>
              </a:rPr>
              <a:t>▪It is equally appropriate to STUDENTS and EMPLOYEES. </a:t>
            </a:r>
          </a:p>
          <a:p>
            <a:r>
              <a:rPr lang="en-US" sz="2800" dirty="0">
                <a:latin typeface="Times New Roman" panose="02020603050405020304" pitchFamily="18" charset="0"/>
                <a:cs typeface="Times New Roman" panose="02020603050405020304" pitchFamily="18" charset="0"/>
              </a:rPr>
              <a:t>▪ Failure to meet Title IX requirements can cause civil liability and loss of federal funding. </a:t>
            </a:r>
          </a:p>
        </p:txBody>
      </p:sp>
    </p:spTree>
    <p:extLst>
      <p:ext uri="{BB962C8B-B14F-4D97-AF65-F5344CB8AC3E}">
        <p14:creationId xmlns:p14="http://schemas.microsoft.com/office/powerpoint/2010/main" val="1245315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32758-8067-8526-8E9F-3344F03C785C}"/>
              </a:ext>
            </a:extLst>
          </p:cNvPr>
          <p:cNvSpPr>
            <a:spLocks noGrp="1"/>
          </p:cNvSpPr>
          <p:nvPr>
            <p:ph type="title"/>
          </p:nvPr>
        </p:nvSpPr>
        <p:spPr>
          <a:xfrm>
            <a:off x="677334" y="609600"/>
            <a:ext cx="8596668" cy="777766"/>
          </a:xfrm>
        </p:spPr>
        <p:txBody>
          <a:bodyPr/>
          <a:lstStyle/>
          <a:p>
            <a:pPr algn="ctr"/>
            <a:r>
              <a:rPr lang="en-US" b="1" dirty="0">
                <a:solidFill>
                  <a:schemeClr val="tx1"/>
                </a:solidFill>
                <a:latin typeface="Times New Roman" panose="02020603050405020304" pitchFamily="18" charset="0"/>
                <a:cs typeface="Times New Roman" panose="02020603050405020304" pitchFamily="18" charset="0"/>
              </a:rPr>
              <a:t>Protections Under Title IX? </a:t>
            </a:r>
          </a:p>
        </p:txBody>
      </p:sp>
      <p:sp>
        <p:nvSpPr>
          <p:cNvPr id="4" name="TextBox 3">
            <a:extLst>
              <a:ext uri="{FF2B5EF4-FFF2-40B4-BE49-F238E27FC236}">
                <a16:creationId xmlns:a16="http://schemas.microsoft.com/office/drawing/2014/main" id="{C9EA0E87-F1C9-815F-9219-A8F0A33F5A5B}"/>
              </a:ext>
            </a:extLst>
          </p:cNvPr>
          <p:cNvSpPr txBox="1"/>
          <p:nvPr/>
        </p:nvSpPr>
        <p:spPr>
          <a:xfrm>
            <a:off x="571336" y="1387366"/>
            <a:ext cx="9398476" cy="5016758"/>
          </a:xfrm>
          <a:prstGeom prst="rect">
            <a:avLst/>
          </a:prstGeom>
          <a:noFill/>
        </p:spPr>
        <p:txBody>
          <a:bodyPr wrap="square">
            <a:spAutoFit/>
          </a:bodyPr>
          <a:lstStyle/>
          <a:p>
            <a:pPr marL="285750" indent="-285750">
              <a:buFont typeface="Wingdings" panose="05000000000000000000" pitchFamily="2" charset="2"/>
              <a:buChar char="q"/>
            </a:pPr>
            <a:r>
              <a:rPr lang="en-US" sz="3200" dirty="0">
                <a:latin typeface="Times New Roman" panose="02020603050405020304" pitchFamily="18" charset="0"/>
                <a:cs typeface="Times New Roman" panose="02020603050405020304" pitchFamily="18" charset="0"/>
              </a:rPr>
              <a:t>Protects people from discrimination based on sex in education programs or activities that receive federal financial assistance. </a:t>
            </a:r>
          </a:p>
          <a:p>
            <a:pPr marL="285750" indent="-285750">
              <a:buFont typeface="Wingdings" panose="05000000000000000000" pitchFamily="2" charset="2"/>
              <a:buChar char="q"/>
            </a:pPr>
            <a:r>
              <a:rPr lang="en-US" sz="3200" dirty="0">
                <a:latin typeface="Times New Roman" panose="02020603050405020304" pitchFamily="18" charset="0"/>
                <a:cs typeface="Times New Roman" panose="02020603050405020304" pitchFamily="18" charset="0"/>
              </a:rPr>
              <a:t>Provides full protection from sex-based harassment.</a:t>
            </a:r>
          </a:p>
          <a:p>
            <a:pPr marL="285750" indent="-285750">
              <a:buFont typeface="Wingdings" panose="05000000000000000000" pitchFamily="2" charset="2"/>
              <a:buChar char="q"/>
            </a:pPr>
            <a:r>
              <a:rPr lang="en-US" sz="3200" dirty="0">
                <a:latin typeface="Times New Roman" panose="02020603050405020304" pitchFamily="18" charset="0"/>
                <a:cs typeface="Times New Roman" panose="02020603050405020304" pitchFamily="18" charset="0"/>
              </a:rPr>
              <a:t>Require schools to take prompt and effective action to end any sex discrimination in their education programs or activities and to prevent its recurrence and remedy its effects.</a:t>
            </a:r>
          </a:p>
          <a:p>
            <a:pPr marL="285750" indent="-285750">
              <a:buFont typeface="Wingdings" panose="05000000000000000000" pitchFamily="2" charset="2"/>
              <a:buChar char="q"/>
            </a:pPr>
            <a:r>
              <a:rPr lang="en-US" sz="3200" dirty="0">
                <a:latin typeface="Times New Roman" panose="02020603050405020304" pitchFamily="18" charset="0"/>
                <a:cs typeface="Times New Roman" panose="02020603050405020304" pitchFamily="18" charset="0"/>
              </a:rPr>
              <a:t>Enforced by the Office of Civil Rights (“OCR”).</a:t>
            </a:r>
          </a:p>
          <a:p>
            <a:pPr marL="285750" indent="-285750">
              <a:buFont typeface="Wingdings" panose="05000000000000000000" pitchFamily="2" charset="2"/>
              <a:buChar char="q"/>
            </a:pP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8722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914400" y="312717"/>
            <a:ext cx="7585295" cy="569274"/>
          </a:xfrm>
          <a:prstGeom prst="rect">
            <a:avLst/>
          </a:prstGeom>
        </p:spPr>
        <p:txBody>
          <a:bodyPr vert="horz" wrap="square" lIns="0" tIns="15128" rIns="0" bIns="0" rtlCol="0" anchor="t">
            <a:spAutoFit/>
          </a:bodyPr>
          <a:lstStyle/>
          <a:p>
            <a:pPr marL="160253" algn="ctr">
              <a:spcBef>
                <a:spcPts val="119"/>
              </a:spcBef>
            </a:pPr>
            <a:r>
              <a:rPr b="1" spc="265" dirty="0">
                <a:solidFill>
                  <a:schemeClr val="tx1"/>
                </a:solidFill>
                <a:latin typeface="Times New Roman" panose="02020603050405020304" pitchFamily="18" charset="0"/>
                <a:cs typeface="Times New Roman" panose="02020603050405020304" pitchFamily="18" charset="0"/>
              </a:rPr>
              <a:t>Sex</a:t>
            </a:r>
            <a:r>
              <a:rPr b="1" spc="-75" dirty="0">
                <a:solidFill>
                  <a:schemeClr val="tx1"/>
                </a:solidFill>
                <a:latin typeface="Times New Roman" panose="02020603050405020304" pitchFamily="18" charset="0"/>
                <a:cs typeface="Times New Roman" panose="02020603050405020304" pitchFamily="18" charset="0"/>
              </a:rPr>
              <a:t> </a:t>
            </a:r>
            <a:r>
              <a:rPr b="1" spc="172" dirty="0">
                <a:solidFill>
                  <a:schemeClr val="tx1"/>
                </a:solidFill>
                <a:latin typeface="Times New Roman" panose="02020603050405020304" pitchFamily="18" charset="0"/>
                <a:cs typeface="Times New Roman" panose="02020603050405020304" pitchFamily="18" charset="0"/>
              </a:rPr>
              <a:t>Discrimination</a:t>
            </a:r>
          </a:p>
        </p:txBody>
      </p:sp>
      <p:sp>
        <p:nvSpPr>
          <p:cNvPr id="3" name="object 3"/>
          <p:cNvSpPr txBox="1"/>
          <p:nvPr/>
        </p:nvSpPr>
        <p:spPr>
          <a:xfrm>
            <a:off x="610209" y="1059295"/>
            <a:ext cx="4941037" cy="4866823"/>
          </a:xfrm>
          <a:prstGeom prst="rect">
            <a:avLst/>
          </a:prstGeom>
        </p:spPr>
        <p:txBody>
          <a:bodyPr vert="horz" wrap="square" lIns="0" tIns="10646" rIns="0" bIns="0" rtlCol="0">
            <a:spAutoFit/>
          </a:bodyPr>
          <a:lstStyle/>
          <a:p>
            <a:pPr marL="176502" marR="285205" indent="-165856">
              <a:lnSpc>
                <a:spcPct val="101499"/>
              </a:lnSpc>
              <a:spcBef>
                <a:spcPts val="84"/>
              </a:spcBef>
              <a:buFont typeface="Wingdings"/>
              <a:buChar char=""/>
              <a:tabLst>
                <a:tab pos="177623" algn="l"/>
              </a:tabLst>
            </a:pPr>
            <a:r>
              <a:rPr sz="2800" spc="9" dirty="0">
                <a:latin typeface="Times New Roman" panose="02020603050405020304" pitchFamily="18" charset="0"/>
                <a:cs typeface="Times New Roman" panose="02020603050405020304" pitchFamily="18" charset="0"/>
              </a:rPr>
              <a:t>Discrimination</a:t>
            </a:r>
            <a:r>
              <a:rPr sz="2800" spc="-26"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on</a:t>
            </a:r>
            <a:r>
              <a:rPr sz="2800" spc="18"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the</a:t>
            </a:r>
            <a:r>
              <a:rPr sz="2800" spc="22" dirty="0">
                <a:latin typeface="Times New Roman" panose="02020603050405020304" pitchFamily="18" charset="0"/>
                <a:cs typeface="Times New Roman" panose="02020603050405020304" pitchFamily="18" charset="0"/>
              </a:rPr>
              <a:t> </a:t>
            </a:r>
            <a:r>
              <a:rPr sz="2800" spc="44" dirty="0">
                <a:latin typeface="Times New Roman" panose="02020603050405020304" pitchFamily="18" charset="0"/>
                <a:cs typeface="Times New Roman" panose="02020603050405020304" pitchFamily="18" charset="0"/>
              </a:rPr>
              <a:t>basis</a:t>
            </a:r>
            <a:r>
              <a:rPr sz="2800" spc="-9"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of</a:t>
            </a:r>
            <a:r>
              <a:rPr sz="2800" spc="62" dirty="0">
                <a:latin typeface="Times New Roman" panose="02020603050405020304" pitchFamily="18" charset="0"/>
                <a:cs typeface="Times New Roman" panose="02020603050405020304" pitchFamily="18" charset="0"/>
              </a:rPr>
              <a:t> </a:t>
            </a:r>
            <a:r>
              <a:rPr sz="2800" spc="-22" dirty="0">
                <a:latin typeface="Times New Roman" panose="02020603050405020304" pitchFamily="18" charset="0"/>
                <a:cs typeface="Times New Roman" panose="02020603050405020304" pitchFamily="18" charset="0"/>
              </a:rPr>
              <a:t>sex </a:t>
            </a:r>
            <a:r>
              <a:rPr sz="2800" spc="-9" dirty="0">
                <a:latin typeface="Times New Roman" panose="02020603050405020304" pitchFamily="18" charset="0"/>
                <a:cs typeface="Times New Roman" panose="02020603050405020304" pitchFamily="18" charset="0"/>
              </a:rPr>
              <a:t>includes:</a:t>
            </a:r>
            <a:endParaRPr sz="2800" dirty="0">
              <a:latin typeface="Times New Roman" panose="02020603050405020304" pitchFamily="18" charset="0"/>
              <a:cs typeface="Times New Roman" panose="02020603050405020304" pitchFamily="18" charset="0"/>
            </a:endParaRPr>
          </a:p>
          <a:p>
            <a:pPr marL="509335" lvl="1" indent="-164735">
              <a:spcBef>
                <a:spcPts val="463"/>
              </a:spcBef>
              <a:buFont typeface="Wingdings"/>
              <a:buChar char=""/>
              <a:tabLst>
                <a:tab pos="509335" algn="l"/>
              </a:tabLst>
            </a:pPr>
            <a:r>
              <a:rPr sz="2800" dirty="0">
                <a:latin typeface="Times New Roman" panose="02020603050405020304" pitchFamily="18" charset="0"/>
                <a:cs typeface="Times New Roman" panose="02020603050405020304" pitchFamily="18" charset="0"/>
              </a:rPr>
              <a:t>Sex</a:t>
            </a:r>
            <a:r>
              <a:rPr sz="2800" spc="79"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Stereotypes</a:t>
            </a:r>
            <a:endParaRPr sz="2800" dirty="0">
              <a:latin typeface="Times New Roman" panose="02020603050405020304" pitchFamily="18" charset="0"/>
              <a:cs typeface="Times New Roman" panose="02020603050405020304" pitchFamily="18" charset="0"/>
            </a:endParaRPr>
          </a:p>
          <a:p>
            <a:pPr marL="509335" lvl="1" indent="-164735">
              <a:spcBef>
                <a:spcPts val="468"/>
              </a:spcBef>
              <a:buFont typeface="Wingdings"/>
              <a:buChar char=""/>
              <a:tabLst>
                <a:tab pos="509335" algn="l"/>
              </a:tabLst>
            </a:pPr>
            <a:r>
              <a:rPr sz="2800" dirty="0">
                <a:latin typeface="Times New Roman" panose="02020603050405020304" pitchFamily="18" charset="0"/>
                <a:cs typeface="Times New Roman" panose="02020603050405020304" pitchFamily="18" charset="0"/>
              </a:rPr>
              <a:t>Sex</a:t>
            </a:r>
            <a:r>
              <a:rPr sz="2800" spc="79"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Characteristics</a:t>
            </a:r>
            <a:endParaRPr sz="2800" dirty="0">
              <a:latin typeface="Times New Roman" panose="02020603050405020304" pitchFamily="18" charset="0"/>
              <a:cs typeface="Times New Roman" panose="02020603050405020304" pitchFamily="18" charset="0"/>
            </a:endParaRPr>
          </a:p>
          <a:p>
            <a:pPr marL="509335" lvl="1" indent="-164735">
              <a:spcBef>
                <a:spcPts val="463"/>
              </a:spcBef>
              <a:buFont typeface="Wingdings"/>
              <a:buChar char=""/>
              <a:tabLst>
                <a:tab pos="509335" algn="l"/>
              </a:tabLst>
            </a:pPr>
            <a:r>
              <a:rPr sz="2800" spc="9" dirty="0">
                <a:latin typeface="Times New Roman" panose="02020603050405020304" pitchFamily="18" charset="0"/>
                <a:cs typeface="Times New Roman" panose="02020603050405020304" pitchFamily="18" charset="0"/>
              </a:rPr>
              <a:t>Pregnancy</a:t>
            </a:r>
            <a:r>
              <a:rPr sz="2800" spc="26"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or</a:t>
            </a:r>
            <a:r>
              <a:rPr sz="2800" spc="75"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Related</a:t>
            </a:r>
            <a:r>
              <a:rPr sz="2800" spc="66"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Conditions</a:t>
            </a:r>
            <a:endParaRPr sz="2800" dirty="0">
              <a:latin typeface="Times New Roman" panose="02020603050405020304" pitchFamily="18" charset="0"/>
              <a:cs typeface="Times New Roman" panose="02020603050405020304" pitchFamily="18" charset="0"/>
            </a:endParaRPr>
          </a:p>
          <a:p>
            <a:pPr marL="509335" lvl="1" indent="-164735">
              <a:spcBef>
                <a:spcPts val="476"/>
              </a:spcBef>
              <a:buFont typeface="Wingdings"/>
              <a:buChar char=""/>
              <a:tabLst>
                <a:tab pos="509335" algn="l"/>
              </a:tabLst>
            </a:pPr>
            <a:r>
              <a:rPr sz="2800" dirty="0">
                <a:latin typeface="Times New Roman" panose="02020603050405020304" pitchFamily="18" charset="0"/>
                <a:cs typeface="Times New Roman" panose="02020603050405020304" pitchFamily="18" charset="0"/>
              </a:rPr>
              <a:t>Sexual</a:t>
            </a:r>
            <a:r>
              <a:rPr sz="2800" spc="190"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Orientation</a:t>
            </a:r>
            <a:endParaRPr sz="2800" dirty="0">
              <a:latin typeface="Times New Roman" panose="02020603050405020304" pitchFamily="18" charset="0"/>
              <a:cs typeface="Times New Roman" panose="02020603050405020304" pitchFamily="18" charset="0"/>
            </a:endParaRPr>
          </a:p>
          <a:p>
            <a:pPr marL="509335" lvl="1" indent="-164735">
              <a:spcBef>
                <a:spcPts val="468"/>
              </a:spcBef>
              <a:buFont typeface="Wingdings"/>
              <a:buChar char=""/>
              <a:tabLst>
                <a:tab pos="509335" algn="l"/>
              </a:tabLst>
            </a:pPr>
            <a:r>
              <a:rPr sz="2800" dirty="0">
                <a:latin typeface="Times New Roman" panose="02020603050405020304" pitchFamily="18" charset="0"/>
                <a:cs typeface="Times New Roman" panose="02020603050405020304" pitchFamily="18" charset="0"/>
              </a:rPr>
              <a:t>Gender</a:t>
            </a:r>
            <a:r>
              <a:rPr sz="2800" spc="-18"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Identity</a:t>
            </a:r>
            <a:endParaRPr sz="2800" dirty="0">
              <a:latin typeface="Times New Roman" panose="02020603050405020304" pitchFamily="18" charset="0"/>
              <a:cs typeface="Times New Roman" panose="02020603050405020304" pitchFamily="18" charset="0"/>
            </a:endParaRPr>
          </a:p>
          <a:p>
            <a:pPr marL="177062" indent="-165856">
              <a:spcBef>
                <a:spcPts val="767"/>
              </a:spcBef>
              <a:buFont typeface="Wingdings"/>
              <a:buChar char=""/>
              <a:tabLst>
                <a:tab pos="177062" algn="l"/>
              </a:tabLst>
            </a:pPr>
            <a:r>
              <a:rPr sz="2800" spc="-40" dirty="0">
                <a:latin typeface="Times New Roman" panose="02020603050405020304" pitchFamily="18" charset="0"/>
                <a:cs typeface="Times New Roman" panose="02020603050405020304" pitchFamily="18" charset="0"/>
              </a:rPr>
              <a:t>“More</a:t>
            </a:r>
            <a:r>
              <a:rPr sz="2800" spc="-22"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than</a:t>
            </a:r>
            <a:r>
              <a:rPr sz="2800" spc="-18" dirty="0">
                <a:latin typeface="Times New Roman" panose="02020603050405020304" pitchFamily="18" charset="0"/>
                <a:cs typeface="Times New Roman" panose="02020603050405020304" pitchFamily="18" charset="0"/>
              </a:rPr>
              <a:t> </a:t>
            </a:r>
            <a:r>
              <a:rPr sz="2800" i="1" dirty="0">
                <a:latin typeface="Times New Roman" panose="02020603050405020304" pitchFamily="18" charset="0"/>
                <a:cs typeface="Times New Roman" panose="02020603050405020304" pitchFamily="18" charset="0"/>
              </a:rPr>
              <a:t>de</a:t>
            </a:r>
            <a:r>
              <a:rPr sz="2800" i="1" spc="-49" dirty="0">
                <a:latin typeface="Times New Roman" panose="02020603050405020304" pitchFamily="18" charset="0"/>
                <a:cs typeface="Times New Roman" panose="02020603050405020304" pitchFamily="18" charset="0"/>
              </a:rPr>
              <a:t> </a:t>
            </a:r>
            <a:r>
              <a:rPr sz="2800" i="1" spc="-18" dirty="0">
                <a:latin typeface="Times New Roman" panose="02020603050405020304" pitchFamily="18" charset="0"/>
                <a:cs typeface="Times New Roman" panose="02020603050405020304" pitchFamily="18" charset="0"/>
              </a:rPr>
              <a:t>minimis</a:t>
            </a:r>
            <a:r>
              <a:rPr sz="2800" i="1" spc="-66" dirty="0">
                <a:latin typeface="Times New Roman" panose="02020603050405020304" pitchFamily="18" charset="0"/>
                <a:cs typeface="Times New Roman" panose="02020603050405020304" pitchFamily="18" charset="0"/>
              </a:rPr>
              <a:t> </a:t>
            </a:r>
            <a:r>
              <a:rPr sz="2800" spc="-18" dirty="0">
                <a:latin typeface="Times New Roman" panose="02020603050405020304" pitchFamily="18" charset="0"/>
                <a:cs typeface="Times New Roman" panose="02020603050405020304" pitchFamily="18" charset="0"/>
              </a:rPr>
              <a:t>harm”</a:t>
            </a:r>
            <a:endParaRPr sz="2800" dirty="0">
              <a:latin typeface="Times New Roman" panose="02020603050405020304" pitchFamily="18" charset="0"/>
              <a:cs typeface="Times New Roman" panose="02020603050405020304" pitchFamily="18" charset="0"/>
            </a:endParaRPr>
          </a:p>
          <a:p>
            <a:pPr marL="177062" indent="-165856">
              <a:spcBef>
                <a:spcPts val="882"/>
              </a:spcBef>
              <a:buFont typeface="Wingdings"/>
              <a:buChar char=""/>
              <a:tabLst>
                <a:tab pos="177062" algn="l"/>
              </a:tabLst>
            </a:pPr>
            <a:r>
              <a:rPr sz="2800" dirty="0">
                <a:latin typeface="Times New Roman" panose="02020603050405020304" pitchFamily="18" charset="0"/>
                <a:cs typeface="Times New Roman" panose="02020603050405020304" pitchFamily="18" charset="0"/>
              </a:rPr>
              <a:t>Sex-Based</a:t>
            </a:r>
            <a:r>
              <a:rPr sz="2800" spc="256"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Harassment</a:t>
            </a:r>
            <a:endParaRPr sz="2800" dirty="0">
              <a:latin typeface="Times New Roman" panose="02020603050405020304" pitchFamily="18" charset="0"/>
              <a:cs typeface="Times New Roman" panose="02020603050405020304" pitchFamily="18" charset="0"/>
            </a:endParaRPr>
          </a:p>
        </p:txBody>
      </p:sp>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6764319" y="933226"/>
            <a:ext cx="3769210" cy="4992892"/>
          </a:xfrm>
          <a:prstGeom prst="rect">
            <a:avLst/>
          </a:prstGeom>
        </p:spPr>
      </p:pic>
      <p:sp>
        <p:nvSpPr>
          <p:cNvPr id="6" name="object 6"/>
          <p:cNvSpPr txBox="1">
            <a:spLocks noGrp="1"/>
          </p:cNvSpPr>
          <p:nvPr>
            <p:ph type="ftr" sz="quarter" idx="5"/>
          </p:nvPr>
        </p:nvSpPr>
        <p:spPr>
          <a:xfrm>
            <a:off x="748207" y="6353264"/>
            <a:ext cx="2332521" cy="191155"/>
          </a:xfrm>
          <a:prstGeom prst="rect">
            <a:avLst/>
          </a:prstGeom>
        </p:spPr>
        <p:txBody>
          <a:bodyPr vert="horz" wrap="square" lIns="0" tIns="0" rIns="0" bIns="0" rtlCol="0">
            <a:spAutoFit/>
          </a:bodyPr>
          <a:lstStyle>
            <a:defPPr>
              <a:defRPr kern="0"/>
            </a:defPPr>
            <a:lvl1pPr>
              <a:defRPr sz="1000" b="0" i="0">
                <a:solidFill>
                  <a:srgbClr val="00246C"/>
                </a:solidFill>
                <a:latin typeface="Calibri"/>
                <a:cs typeface="Calibri"/>
              </a:defRPr>
            </a:lvl1pPr>
          </a:lstStyle>
          <a:p>
            <a:pPr marL="17370">
              <a:spcBef>
                <a:spcPts val="101"/>
              </a:spcBef>
            </a:pPr>
            <a:r>
              <a:rPr lang="en-US" spc="-110">
                <a:solidFill>
                  <a:srgbClr val="FFFFFF"/>
                </a:solidFill>
              </a:rPr>
              <a:t>©</a:t>
            </a:r>
            <a:r>
              <a:rPr lang="en-US" spc="-15">
                <a:solidFill>
                  <a:srgbClr val="FFFFFF"/>
                </a:solidFill>
              </a:rPr>
              <a:t> </a:t>
            </a:r>
            <a:r>
              <a:rPr lang="en-US" spc="-35">
                <a:solidFill>
                  <a:srgbClr val="FFFFFF"/>
                </a:solidFill>
              </a:rPr>
              <a:t>2024</a:t>
            </a:r>
            <a:r>
              <a:rPr lang="en-US" spc="-30">
                <a:solidFill>
                  <a:srgbClr val="FFFFFF"/>
                </a:solidFill>
              </a:rPr>
              <a:t> </a:t>
            </a:r>
            <a:r>
              <a:rPr lang="en-US">
                <a:solidFill>
                  <a:srgbClr val="FFFFFF"/>
                </a:solidFill>
              </a:rPr>
              <a:t>Association</a:t>
            </a:r>
            <a:r>
              <a:rPr lang="en-US" spc="-40">
                <a:solidFill>
                  <a:srgbClr val="FFFFFF"/>
                </a:solidFill>
              </a:rPr>
              <a:t> </a:t>
            </a:r>
            <a:r>
              <a:rPr lang="en-US">
                <a:solidFill>
                  <a:srgbClr val="FFFFFF"/>
                </a:solidFill>
              </a:rPr>
              <a:t>of</a:t>
            </a:r>
            <a:r>
              <a:rPr lang="en-US" spc="-25">
                <a:solidFill>
                  <a:srgbClr val="FFFFFF"/>
                </a:solidFill>
              </a:rPr>
              <a:t> </a:t>
            </a:r>
            <a:r>
              <a:rPr lang="en-US">
                <a:solidFill>
                  <a:srgbClr val="FFFFFF"/>
                </a:solidFill>
              </a:rPr>
              <a:t>Title</a:t>
            </a:r>
            <a:r>
              <a:rPr lang="en-US" spc="5">
                <a:solidFill>
                  <a:srgbClr val="FFFFFF"/>
                </a:solidFill>
              </a:rPr>
              <a:t> </a:t>
            </a:r>
            <a:r>
              <a:rPr lang="en-US" spc="-10">
                <a:solidFill>
                  <a:srgbClr val="FFFFFF"/>
                </a:solidFill>
              </a:rPr>
              <a:t>IX</a:t>
            </a:r>
            <a:r>
              <a:rPr lang="en-US">
                <a:solidFill>
                  <a:srgbClr val="FFFFFF"/>
                </a:solidFill>
              </a:rPr>
              <a:t> </a:t>
            </a:r>
            <a:r>
              <a:rPr lang="en-US" spc="-10">
                <a:solidFill>
                  <a:srgbClr val="FFFFFF"/>
                </a:solidFill>
              </a:rPr>
              <a:t>Administrators</a:t>
            </a:r>
            <a:endParaRPr spc="-9" dirty="0">
              <a:solidFill>
                <a:srgbClr val="FFFFFF"/>
              </a:solidFill>
            </a:endParaRPr>
          </a:p>
        </p:txBody>
      </p:sp>
      <p:sp>
        <p:nvSpPr>
          <p:cNvPr id="7" name="object 7"/>
          <p:cNvSpPr txBox="1">
            <a:spLocks noGrp="1"/>
          </p:cNvSpPr>
          <p:nvPr>
            <p:ph type="sldNum" sz="quarter" idx="7"/>
          </p:nvPr>
        </p:nvSpPr>
        <p:spPr>
          <a:xfrm>
            <a:off x="9576794" y="6353285"/>
            <a:ext cx="264159" cy="191134"/>
          </a:xfrm>
          <a:prstGeom prst="rect">
            <a:avLst/>
          </a:prstGeom>
        </p:spPr>
        <p:txBody>
          <a:bodyPr vert="horz" wrap="square" lIns="0" tIns="0" rIns="0" bIns="0" rtlCol="0">
            <a:spAutoFit/>
          </a:bodyPr>
          <a:lstStyle>
            <a:defPPr>
              <a:defRPr kern="0"/>
            </a:defPPr>
            <a:lvl1pPr>
              <a:defRPr sz="1000" b="0" i="0">
                <a:solidFill>
                  <a:srgbClr val="00246C"/>
                </a:solidFill>
                <a:latin typeface="Calibri"/>
                <a:cs typeface="Calibri"/>
              </a:defRPr>
            </a:lvl1pPr>
          </a:lstStyle>
          <a:p>
            <a:pPr marL="87411">
              <a:spcBef>
                <a:spcPts val="101"/>
              </a:spcBef>
            </a:pPr>
            <a:fld id="{81D60167-4931-47E6-BA6A-407CBD079E47}" type="slidenum">
              <a:rPr lang="en-US" spc="-25" smtClean="0">
                <a:solidFill>
                  <a:srgbClr val="FFFFFF"/>
                </a:solidFill>
              </a:rPr>
              <a:pPr marL="99060">
                <a:spcBef>
                  <a:spcPts val="114"/>
                </a:spcBef>
              </a:pPr>
              <a:t>8</a:t>
            </a:fld>
            <a:endParaRPr spc="-22" dirty="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917175" y="221420"/>
            <a:ext cx="7585295" cy="569274"/>
          </a:xfrm>
          <a:prstGeom prst="rect">
            <a:avLst/>
          </a:prstGeom>
        </p:spPr>
        <p:txBody>
          <a:bodyPr vert="horz" wrap="square" lIns="0" tIns="15128" rIns="0" bIns="0" rtlCol="0" anchor="t">
            <a:spAutoFit/>
          </a:bodyPr>
          <a:lstStyle/>
          <a:p>
            <a:pPr marL="160253" algn="ctr">
              <a:spcBef>
                <a:spcPts val="119"/>
              </a:spcBef>
            </a:pPr>
            <a:r>
              <a:rPr spc="97" dirty="0">
                <a:solidFill>
                  <a:schemeClr val="tx1"/>
                </a:solidFill>
                <a:latin typeface="Times New Roman" panose="02020603050405020304" pitchFamily="18" charset="0"/>
                <a:cs typeface="Times New Roman" panose="02020603050405020304" pitchFamily="18" charset="0"/>
              </a:rPr>
              <a:t>De</a:t>
            </a:r>
            <a:r>
              <a:rPr spc="-93" dirty="0">
                <a:solidFill>
                  <a:schemeClr val="tx1"/>
                </a:solidFill>
                <a:latin typeface="Times New Roman" panose="02020603050405020304" pitchFamily="18" charset="0"/>
                <a:cs typeface="Times New Roman" panose="02020603050405020304" pitchFamily="18" charset="0"/>
              </a:rPr>
              <a:t> </a:t>
            </a:r>
            <a:r>
              <a:rPr spc="132" dirty="0">
                <a:solidFill>
                  <a:schemeClr val="tx1"/>
                </a:solidFill>
                <a:latin typeface="Times New Roman" panose="02020603050405020304" pitchFamily="18" charset="0"/>
                <a:cs typeface="Times New Roman" panose="02020603050405020304" pitchFamily="18" charset="0"/>
              </a:rPr>
              <a:t>Minimis</a:t>
            </a:r>
            <a:r>
              <a:rPr spc="-75" dirty="0">
                <a:solidFill>
                  <a:schemeClr val="tx1"/>
                </a:solidFill>
                <a:latin typeface="Times New Roman" panose="02020603050405020304" pitchFamily="18" charset="0"/>
                <a:cs typeface="Times New Roman" panose="02020603050405020304" pitchFamily="18" charset="0"/>
              </a:rPr>
              <a:t> </a:t>
            </a:r>
            <a:r>
              <a:rPr spc="185" dirty="0">
                <a:solidFill>
                  <a:schemeClr val="tx1"/>
                </a:solidFill>
                <a:latin typeface="Times New Roman" panose="02020603050405020304" pitchFamily="18" charset="0"/>
                <a:cs typeface="Times New Roman" panose="02020603050405020304" pitchFamily="18" charset="0"/>
              </a:rPr>
              <a:t>Harm</a:t>
            </a:r>
          </a:p>
        </p:txBody>
      </p:sp>
      <p:sp>
        <p:nvSpPr>
          <p:cNvPr id="3" name="object 3"/>
          <p:cNvSpPr txBox="1"/>
          <p:nvPr/>
        </p:nvSpPr>
        <p:spPr>
          <a:xfrm>
            <a:off x="478971" y="1672437"/>
            <a:ext cx="7151914" cy="3986631"/>
          </a:xfrm>
          <a:prstGeom prst="rect">
            <a:avLst/>
          </a:prstGeom>
        </p:spPr>
        <p:txBody>
          <a:bodyPr vert="horz" wrap="square" lIns="0" tIns="14568" rIns="0" bIns="0" rtlCol="0">
            <a:spAutoFit/>
          </a:bodyPr>
          <a:lstStyle/>
          <a:p>
            <a:pPr marL="177623" marR="84049" indent="-166977">
              <a:lnSpc>
                <a:spcPct val="98700"/>
              </a:lnSpc>
              <a:spcBef>
                <a:spcPts val="115"/>
              </a:spcBef>
              <a:buFont typeface="Wingdings"/>
              <a:buChar char=""/>
              <a:tabLst>
                <a:tab pos="177623" algn="l"/>
              </a:tabLst>
            </a:pPr>
            <a:r>
              <a:rPr sz="2800" spc="9" dirty="0">
                <a:latin typeface="Times New Roman" panose="02020603050405020304" pitchFamily="18" charset="0"/>
                <a:cs typeface="Times New Roman" panose="02020603050405020304" pitchFamily="18" charset="0"/>
              </a:rPr>
              <a:t>In</a:t>
            </a:r>
            <a:r>
              <a:rPr sz="2800" spc="13"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limited</a:t>
            </a:r>
            <a:r>
              <a:rPr sz="2800" spc="-13"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circumstances</a:t>
            </a:r>
            <a:r>
              <a:rPr sz="2800" spc="-22"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where</a:t>
            </a:r>
            <a:r>
              <a:rPr sz="2800" spc="-13"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Title</a:t>
            </a:r>
            <a:r>
              <a:rPr sz="2800" spc="-31"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IX</a:t>
            </a:r>
            <a:r>
              <a:rPr sz="2800" spc="13"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permits different</a:t>
            </a:r>
            <a:r>
              <a:rPr sz="2800" spc="4"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treatment</a:t>
            </a:r>
            <a:r>
              <a:rPr sz="2800" spc="4"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or</a:t>
            </a:r>
            <a:r>
              <a:rPr sz="2800" spc="4"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separation based</a:t>
            </a:r>
            <a:r>
              <a:rPr sz="2800" spc="13"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on sex,</a:t>
            </a:r>
            <a:r>
              <a:rPr sz="2800" spc="13" dirty="0">
                <a:latin typeface="Times New Roman" panose="02020603050405020304" pitchFamily="18" charset="0"/>
                <a:cs typeface="Times New Roman" panose="02020603050405020304" pitchFamily="18" charset="0"/>
              </a:rPr>
              <a:t> </a:t>
            </a:r>
            <a:r>
              <a:rPr sz="2800" spc="-44" dirty="0">
                <a:latin typeface="Times New Roman" panose="02020603050405020304" pitchFamily="18" charset="0"/>
                <a:cs typeface="Times New Roman" panose="02020603050405020304" pitchFamily="18" charset="0"/>
              </a:rPr>
              <a:t>a </a:t>
            </a:r>
            <a:r>
              <a:rPr sz="2800" dirty="0">
                <a:latin typeface="Times New Roman" panose="02020603050405020304" pitchFamily="18" charset="0"/>
                <a:cs typeface="Times New Roman" panose="02020603050405020304" pitchFamily="18" charset="0"/>
              </a:rPr>
              <a:t>school/district</a:t>
            </a:r>
            <a:r>
              <a:rPr sz="2800" spc="57" dirty="0">
                <a:latin typeface="Times New Roman" panose="02020603050405020304" pitchFamily="18" charset="0"/>
                <a:cs typeface="Times New Roman" panose="02020603050405020304" pitchFamily="18" charset="0"/>
              </a:rPr>
              <a:t> </a:t>
            </a:r>
            <a:r>
              <a:rPr sz="2800" b="1" spc="44" dirty="0">
                <a:latin typeface="Times New Roman" panose="02020603050405020304" pitchFamily="18" charset="0"/>
                <a:cs typeface="Times New Roman" panose="02020603050405020304" pitchFamily="18" charset="0"/>
              </a:rPr>
              <a:t>must</a:t>
            </a:r>
            <a:r>
              <a:rPr sz="2800" b="1" spc="49"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not</a:t>
            </a:r>
            <a:r>
              <a:rPr sz="2800" b="1" spc="88"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implement</a:t>
            </a:r>
            <a:r>
              <a:rPr sz="2800" spc="53"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differential </a:t>
            </a:r>
            <a:r>
              <a:rPr sz="2800" dirty="0">
                <a:latin typeface="Times New Roman" panose="02020603050405020304" pitchFamily="18" charset="0"/>
                <a:cs typeface="Times New Roman" panose="02020603050405020304" pitchFamily="18" charset="0"/>
              </a:rPr>
              <a:t>treatment</a:t>
            </a:r>
            <a:r>
              <a:rPr sz="2800" spc="-4"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by</a:t>
            </a:r>
            <a:r>
              <a:rPr sz="2800" spc="22"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means</a:t>
            </a:r>
            <a:r>
              <a:rPr sz="2800" spc="9"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that</a:t>
            </a:r>
            <a:r>
              <a:rPr sz="2800" spc="22"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subjects</a:t>
            </a:r>
            <a:r>
              <a:rPr sz="2800" spc="26"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a</a:t>
            </a:r>
            <a:r>
              <a:rPr sz="2800" spc="35"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person</a:t>
            </a:r>
            <a:r>
              <a:rPr sz="2800" spc="18" dirty="0">
                <a:latin typeface="Times New Roman" panose="02020603050405020304" pitchFamily="18" charset="0"/>
                <a:cs typeface="Times New Roman" panose="02020603050405020304" pitchFamily="18" charset="0"/>
              </a:rPr>
              <a:t> </a:t>
            </a:r>
            <a:r>
              <a:rPr sz="2800" spc="-22" dirty="0">
                <a:latin typeface="Times New Roman" panose="02020603050405020304" pitchFamily="18" charset="0"/>
                <a:cs typeface="Times New Roman" panose="02020603050405020304" pitchFamily="18" charset="0"/>
              </a:rPr>
              <a:t>to </a:t>
            </a:r>
            <a:r>
              <a:rPr sz="2800" b="1" spc="9" dirty="0">
                <a:latin typeface="Times New Roman" panose="02020603050405020304" pitchFamily="18" charset="0"/>
                <a:cs typeface="Times New Roman" panose="02020603050405020304" pitchFamily="18" charset="0"/>
              </a:rPr>
              <a:t>more</a:t>
            </a:r>
            <a:r>
              <a:rPr sz="2800" b="1" spc="79" dirty="0">
                <a:latin typeface="Times New Roman" panose="02020603050405020304" pitchFamily="18" charset="0"/>
                <a:cs typeface="Times New Roman" panose="02020603050405020304" pitchFamily="18" charset="0"/>
              </a:rPr>
              <a:t> </a:t>
            </a:r>
            <a:r>
              <a:rPr sz="2800" b="1" spc="9" dirty="0">
                <a:latin typeface="Times New Roman" panose="02020603050405020304" pitchFamily="18" charset="0"/>
                <a:cs typeface="Times New Roman" panose="02020603050405020304" pitchFamily="18" charset="0"/>
              </a:rPr>
              <a:t>than</a:t>
            </a:r>
            <a:r>
              <a:rPr lang="en-US" sz="2800" b="1" spc="9" dirty="0">
                <a:latin typeface="Times New Roman" panose="02020603050405020304" pitchFamily="18" charset="0"/>
                <a:cs typeface="Times New Roman" panose="02020603050405020304" pitchFamily="18" charset="0"/>
              </a:rPr>
              <a:t> </a:t>
            </a:r>
            <a:r>
              <a:rPr kumimoji="0" lang="en-US" sz="28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de</a:t>
            </a:r>
            <a:r>
              <a:rPr kumimoji="0" lang="en-US" sz="2800" b="1" i="1" u="none" strike="noStrike" kern="1200" cap="none" spc="-49"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1" i="1" u="none" strike="noStrike" kern="1200" cap="none" spc="-18"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minimis</a:t>
            </a:r>
            <a:r>
              <a:rPr kumimoji="0" lang="en-US" sz="2800" b="1" i="1" u="none" strike="noStrike" kern="1200" cap="none" spc="-66"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18"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harm</a:t>
            </a:r>
            <a:r>
              <a:rPr lang="en-US" sz="2800" b="1" spc="9" dirty="0">
                <a:latin typeface="Times New Roman" panose="02020603050405020304" pitchFamily="18" charset="0"/>
                <a:cs typeface="Times New Roman" panose="02020603050405020304" pitchFamily="18" charset="0"/>
              </a:rPr>
              <a:t>. </a:t>
            </a:r>
            <a:endParaRPr sz="2800" dirty="0">
              <a:latin typeface="Times New Roman" panose="02020603050405020304" pitchFamily="18" charset="0"/>
              <a:cs typeface="Times New Roman" panose="02020603050405020304" pitchFamily="18" charset="0"/>
            </a:endParaRPr>
          </a:p>
          <a:p>
            <a:pPr marL="177623" marR="4483" indent="-166977">
              <a:spcBef>
                <a:spcPts val="909"/>
              </a:spcBef>
              <a:buFont typeface="Wingdings"/>
              <a:buChar char=""/>
              <a:tabLst>
                <a:tab pos="177623" algn="l"/>
              </a:tabLst>
            </a:pPr>
            <a:r>
              <a:rPr sz="2800" dirty="0">
                <a:latin typeface="Times New Roman" panose="02020603050405020304" pitchFamily="18" charset="0"/>
                <a:cs typeface="Times New Roman" panose="02020603050405020304" pitchFamily="18" charset="0"/>
              </a:rPr>
              <a:t>Adopting</a:t>
            </a:r>
            <a:r>
              <a:rPr sz="2800" spc="22"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a</a:t>
            </a:r>
            <a:r>
              <a:rPr sz="2800" spc="44"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policy</a:t>
            </a:r>
            <a:r>
              <a:rPr sz="2800" spc="22"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or</a:t>
            </a:r>
            <a:r>
              <a:rPr sz="2800" spc="44"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practice</a:t>
            </a:r>
            <a:r>
              <a:rPr sz="2800" spc="40" dirty="0">
                <a:latin typeface="Times New Roman" panose="02020603050405020304" pitchFamily="18" charset="0"/>
                <a:cs typeface="Times New Roman" panose="02020603050405020304" pitchFamily="18" charset="0"/>
              </a:rPr>
              <a:t> </a:t>
            </a:r>
            <a:r>
              <a:rPr sz="2800" dirty="0">
                <a:latin typeface="Times New Roman" panose="02020603050405020304" pitchFamily="18" charset="0"/>
                <a:cs typeface="Times New Roman" panose="02020603050405020304" pitchFamily="18" charset="0"/>
              </a:rPr>
              <a:t>preventing</a:t>
            </a:r>
            <a:r>
              <a:rPr sz="2800" spc="40"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someone </a:t>
            </a:r>
            <a:r>
              <a:rPr sz="2800" dirty="0">
                <a:latin typeface="Times New Roman" panose="02020603050405020304" pitchFamily="18" charset="0"/>
                <a:cs typeface="Times New Roman" panose="02020603050405020304" pitchFamily="18" charset="0"/>
              </a:rPr>
              <a:t>from</a:t>
            </a:r>
            <a:r>
              <a:rPr sz="2800" spc="-22"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participating</a:t>
            </a:r>
            <a:r>
              <a:rPr sz="2800" spc="-13"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in</a:t>
            </a:r>
            <a:r>
              <a:rPr sz="2800" spc="31"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a</a:t>
            </a:r>
            <a:r>
              <a:rPr sz="2800" spc="22"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program/activity </a:t>
            </a:r>
            <a:r>
              <a:rPr sz="2800" b="1" spc="40" dirty="0">
                <a:latin typeface="Times New Roman" panose="02020603050405020304" pitchFamily="18" charset="0"/>
                <a:cs typeface="Times New Roman" panose="02020603050405020304" pitchFamily="18" charset="0"/>
              </a:rPr>
              <a:t>consistent</a:t>
            </a:r>
            <a:r>
              <a:rPr sz="2800" b="1" spc="57" dirty="0">
                <a:latin typeface="Times New Roman" panose="02020603050405020304" pitchFamily="18" charset="0"/>
                <a:cs typeface="Times New Roman" panose="02020603050405020304" pitchFamily="18" charset="0"/>
              </a:rPr>
              <a:t> </a:t>
            </a:r>
            <a:r>
              <a:rPr sz="2800" b="1" spc="9" dirty="0">
                <a:latin typeface="Times New Roman" panose="02020603050405020304" pitchFamily="18" charset="0"/>
                <a:cs typeface="Times New Roman" panose="02020603050405020304" pitchFamily="18" charset="0"/>
              </a:rPr>
              <a:t>with</a:t>
            </a:r>
            <a:r>
              <a:rPr sz="2800" b="1" spc="101" dirty="0">
                <a:latin typeface="Times New Roman" panose="02020603050405020304" pitchFamily="18" charset="0"/>
                <a:cs typeface="Times New Roman" panose="02020603050405020304" pitchFamily="18" charset="0"/>
              </a:rPr>
              <a:t> </a:t>
            </a:r>
            <a:r>
              <a:rPr sz="2800" b="1" spc="9" dirty="0">
                <a:latin typeface="Times New Roman" panose="02020603050405020304" pitchFamily="18" charset="0"/>
                <a:cs typeface="Times New Roman" panose="02020603050405020304" pitchFamily="18" charset="0"/>
              </a:rPr>
              <a:t>their</a:t>
            </a:r>
            <a:r>
              <a:rPr sz="2800" b="1" spc="93" dirty="0">
                <a:latin typeface="Times New Roman" panose="02020603050405020304" pitchFamily="18" charset="0"/>
                <a:cs typeface="Times New Roman" panose="02020603050405020304" pitchFamily="18" charset="0"/>
              </a:rPr>
              <a:t> </a:t>
            </a:r>
            <a:r>
              <a:rPr sz="2800" b="1" spc="9" dirty="0">
                <a:latin typeface="Times New Roman" panose="02020603050405020304" pitchFamily="18" charset="0"/>
                <a:cs typeface="Times New Roman" panose="02020603050405020304" pitchFamily="18" charset="0"/>
              </a:rPr>
              <a:t>gender</a:t>
            </a:r>
            <a:r>
              <a:rPr sz="2800" b="1" spc="75" dirty="0">
                <a:latin typeface="Times New Roman" panose="02020603050405020304" pitchFamily="18" charset="0"/>
                <a:cs typeface="Times New Roman" panose="02020603050405020304" pitchFamily="18" charset="0"/>
              </a:rPr>
              <a:t> </a:t>
            </a:r>
            <a:r>
              <a:rPr sz="2800" b="1" spc="9" dirty="0">
                <a:latin typeface="Times New Roman" panose="02020603050405020304" pitchFamily="18" charset="0"/>
                <a:cs typeface="Times New Roman" panose="02020603050405020304" pitchFamily="18" charset="0"/>
              </a:rPr>
              <a:t>identity</a:t>
            </a:r>
            <a:r>
              <a:rPr sz="2800" b="1" spc="88" dirty="0">
                <a:latin typeface="Times New Roman" panose="02020603050405020304" pitchFamily="18" charset="0"/>
                <a:cs typeface="Times New Roman" panose="02020603050405020304" pitchFamily="18" charset="0"/>
              </a:rPr>
              <a:t> </a:t>
            </a:r>
            <a:r>
              <a:rPr sz="2800" spc="-9" dirty="0">
                <a:latin typeface="Times New Roman" panose="02020603050405020304" pitchFamily="18" charset="0"/>
                <a:cs typeface="Times New Roman" panose="02020603050405020304" pitchFamily="18" charset="0"/>
              </a:rPr>
              <a:t>violates </a:t>
            </a:r>
            <a:r>
              <a:rPr sz="2800" dirty="0">
                <a:latin typeface="Times New Roman" panose="02020603050405020304" pitchFamily="18" charset="0"/>
                <a:cs typeface="Times New Roman" panose="02020603050405020304" pitchFamily="18" charset="0"/>
              </a:rPr>
              <a:t>the</a:t>
            </a:r>
            <a:r>
              <a:rPr lang="en-US" sz="2800" dirty="0">
                <a:latin typeface="Times New Roman" panose="02020603050405020304" pitchFamily="18" charset="0"/>
                <a:cs typeface="Times New Roman" panose="02020603050405020304" pitchFamily="18" charset="0"/>
              </a:rPr>
              <a:t>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de</a:t>
            </a:r>
            <a:r>
              <a:rPr kumimoji="0" lang="en-US" sz="2800" b="0" i="1" u="none" strike="noStrike" kern="1200" cap="none" spc="-49"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1" u="none" strike="noStrike" kern="1200" cap="none" spc="-18"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minimis</a:t>
            </a:r>
            <a:r>
              <a:rPr kumimoji="0" lang="en-US" sz="2800" b="0" i="1" u="none" strike="noStrike" kern="1200" cap="none" spc="-66"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18"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harm provision. </a:t>
            </a:r>
            <a:endParaRPr sz="2800" dirty="0">
              <a:latin typeface="Times New Roman" panose="02020603050405020304" pitchFamily="18" charset="0"/>
              <a:cs typeface="Times New Roman" panose="02020603050405020304" pitchFamily="18" charset="0"/>
            </a:endParaRPr>
          </a:p>
        </p:txBody>
      </p:sp>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7824268" y="790694"/>
            <a:ext cx="3769210" cy="4992892"/>
          </a:xfrm>
          <a:prstGeom prst="rect">
            <a:avLst/>
          </a:prstGeom>
        </p:spPr>
      </p:pic>
      <p:sp>
        <p:nvSpPr>
          <p:cNvPr id="6" name="object 6"/>
          <p:cNvSpPr txBox="1">
            <a:spLocks noGrp="1"/>
          </p:cNvSpPr>
          <p:nvPr>
            <p:ph type="ftr" sz="quarter" idx="5"/>
          </p:nvPr>
        </p:nvSpPr>
        <p:spPr>
          <a:xfrm>
            <a:off x="748207" y="6353264"/>
            <a:ext cx="2332521" cy="191155"/>
          </a:xfrm>
          <a:prstGeom prst="rect">
            <a:avLst/>
          </a:prstGeom>
        </p:spPr>
        <p:txBody>
          <a:bodyPr vert="horz" wrap="square" lIns="0" tIns="0" rIns="0" bIns="0" rtlCol="0">
            <a:spAutoFit/>
          </a:bodyPr>
          <a:lstStyle>
            <a:defPPr>
              <a:defRPr kern="0"/>
            </a:defPPr>
            <a:lvl1pPr>
              <a:defRPr sz="1000" b="0" i="0">
                <a:solidFill>
                  <a:srgbClr val="00246C"/>
                </a:solidFill>
                <a:latin typeface="Calibri"/>
                <a:cs typeface="Calibri"/>
              </a:defRPr>
            </a:lvl1pPr>
          </a:lstStyle>
          <a:p>
            <a:pPr marL="17370">
              <a:spcBef>
                <a:spcPts val="101"/>
              </a:spcBef>
            </a:pPr>
            <a:r>
              <a:rPr lang="en-US" spc="-110" dirty="0">
                <a:solidFill>
                  <a:srgbClr val="FFFFFF"/>
                </a:solidFill>
              </a:rPr>
              <a:t>©</a:t>
            </a:r>
            <a:r>
              <a:rPr lang="en-US" spc="-15" dirty="0">
                <a:solidFill>
                  <a:srgbClr val="FFFFFF"/>
                </a:solidFill>
              </a:rPr>
              <a:t> </a:t>
            </a:r>
            <a:r>
              <a:rPr lang="en-US" spc="-35" dirty="0">
                <a:solidFill>
                  <a:srgbClr val="FFFFFF"/>
                </a:solidFill>
              </a:rPr>
              <a:t>2024</a:t>
            </a:r>
            <a:r>
              <a:rPr lang="en-US" spc="-30" dirty="0">
                <a:solidFill>
                  <a:srgbClr val="FFFFFF"/>
                </a:solidFill>
              </a:rPr>
              <a:t> </a:t>
            </a:r>
            <a:r>
              <a:rPr lang="en-US" dirty="0">
                <a:solidFill>
                  <a:srgbClr val="FFFFFF"/>
                </a:solidFill>
              </a:rPr>
              <a:t>Association</a:t>
            </a:r>
            <a:r>
              <a:rPr lang="en-US" spc="-40" dirty="0">
                <a:solidFill>
                  <a:srgbClr val="FFFFFF"/>
                </a:solidFill>
              </a:rPr>
              <a:t> </a:t>
            </a:r>
            <a:r>
              <a:rPr lang="en-US" dirty="0">
                <a:solidFill>
                  <a:srgbClr val="FFFFFF"/>
                </a:solidFill>
              </a:rPr>
              <a:t>of</a:t>
            </a:r>
            <a:r>
              <a:rPr lang="en-US" spc="-25" dirty="0">
                <a:solidFill>
                  <a:srgbClr val="FFFFFF"/>
                </a:solidFill>
              </a:rPr>
              <a:t> </a:t>
            </a:r>
            <a:r>
              <a:rPr lang="en-US" dirty="0">
                <a:solidFill>
                  <a:srgbClr val="FFFFFF"/>
                </a:solidFill>
              </a:rPr>
              <a:t>Title</a:t>
            </a:r>
            <a:r>
              <a:rPr lang="en-US" spc="5" dirty="0">
                <a:solidFill>
                  <a:srgbClr val="FFFFFF"/>
                </a:solidFill>
              </a:rPr>
              <a:t> </a:t>
            </a:r>
            <a:r>
              <a:rPr lang="en-US" spc="-10" dirty="0">
                <a:solidFill>
                  <a:srgbClr val="FFFFFF"/>
                </a:solidFill>
              </a:rPr>
              <a:t>IX</a:t>
            </a:r>
            <a:r>
              <a:rPr lang="en-US" dirty="0">
                <a:solidFill>
                  <a:srgbClr val="FFFFFF"/>
                </a:solidFill>
              </a:rPr>
              <a:t> </a:t>
            </a:r>
            <a:r>
              <a:rPr lang="en-US" spc="-10" dirty="0">
                <a:solidFill>
                  <a:srgbClr val="FFFFFF"/>
                </a:solidFill>
              </a:rPr>
              <a:t>Administrators</a:t>
            </a:r>
            <a:endParaRPr spc="-9" dirty="0">
              <a:solidFill>
                <a:srgbClr val="FFFFFF"/>
              </a:solidFill>
            </a:endParaRPr>
          </a:p>
        </p:txBody>
      </p:sp>
      <p:sp>
        <p:nvSpPr>
          <p:cNvPr id="7" name="object 7"/>
          <p:cNvSpPr txBox="1">
            <a:spLocks noGrp="1"/>
          </p:cNvSpPr>
          <p:nvPr>
            <p:ph type="sldNum" sz="quarter" idx="7"/>
          </p:nvPr>
        </p:nvSpPr>
        <p:spPr>
          <a:xfrm>
            <a:off x="9576794" y="6353285"/>
            <a:ext cx="264159" cy="191134"/>
          </a:xfrm>
          <a:prstGeom prst="rect">
            <a:avLst/>
          </a:prstGeom>
        </p:spPr>
        <p:txBody>
          <a:bodyPr vert="horz" wrap="square" lIns="0" tIns="0" rIns="0" bIns="0" rtlCol="0">
            <a:spAutoFit/>
          </a:bodyPr>
          <a:lstStyle>
            <a:defPPr>
              <a:defRPr kern="0"/>
            </a:defPPr>
            <a:lvl1pPr>
              <a:defRPr sz="1000" b="0" i="0">
                <a:solidFill>
                  <a:srgbClr val="00246C"/>
                </a:solidFill>
                <a:latin typeface="Calibri"/>
                <a:cs typeface="Calibri"/>
              </a:defRPr>
            </a:lvl1pPr>
          </a:lstStyle>
          <a:p>
            <a:pPr marL="87411">
              <a:spcBef>
                <a:spcPts val="101"/>
              </a:spcBef>
            </a:pPr>
            <a:fld id="{81D60167-4931-47E6-BA6A-407CBD079E47}" type="slidenum">
              <a:rPr lang="en-US" spc="-25" smtClean="0">
                <a:solidFill>
                  <a:srgbClr val="FFFFFF"/>
                </a:solidFill>
              </a:rPr>
              <a:pPr marL="99060">
                <a:spcBef>
                  <a:spcPts val="114"/>
                </a:spcBef>
              </a:pPr>
              <a:t>9</a:t>
            </a:fld>
            <a:endParaRPr spc="-22" dirty="0">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256118" y="537882"/>
            <a:ext cx="7585295" cy="569274"/>
          </a:xfrm>
          <a:prstGeom prst="rect">
            <a:avLst/>
          </a:prstGeom>
        </p:spPr>
        <p:txBody>
          <a:bodyPr vert="horz" wrap="square" lIns="0" tIns="15128" rIns="0" bIns="0" rtlCol="0" anchor="t">
            <a:spAutoFit/>
          </a:bodyPr>
          <a:lstStyle/>
          <a:p>
            <a:pPr marL="160253" algn="ctr">
              <a:spcBef>
                <a:spcPts val="119"/>
              </a:spcBef>
            </a:pPr>
            <a:r>
              <a:rPr spc="212" dirty="0">
                <a:solidFill>
                  <a:schemeClr val="tx1"/>
                </a:solidFill>
                <a:latin typeface="Times New Roman" panose="02020603050405020304" pitchFamily="18" charset="0"/>
                <a:cs typeface="Times New Roman" panose="02020603050405020304" pitchFamily="18" charset="0"/>
              </a:rPr>
              <a:t>Sex-</a:t>
            </a:r>
            <a:r>
              <a:rPr spc="190" dirty="0">
                <a:solidFill>
                  <a:schemeClr val="tx1"/>
                </a:solidFill>
                <a:latin typeface="Times New Roman" panose="02020603050405020304" pitchFamily="18" charset="0"/>
                <a:cs typeface="Times New Roman" panose="02020603050405020304" pitchFamily="18" charset="0"/>
              </a:rPr>
              <a:t>Based</a:t>
            </a:r>
            <a:r>
              <a:rPr spc="-66" dirty="0">
                <a:solidFill>
                  <a:schemeClr val="tx1"/>
                </a:solidFill>
                <a:latin typeface="Times New Roman" panose="02020603050405020304" pitchFamily="18" charset="0"/>
                <a:cs typeface="Times New Roman" panose="02020603050405020304" pitchFamily="18" charset="0"/>
              </a:rPr>
              <a:t> </a:t>
            </a:r>
            <a:r>
              <a:rPr spc="185" dirty="0">
                <a:solidFill>
                  <a:schemeClr val="tx1"/>
                </a:solidFill>
                <a:latin typeface="Times New Roman" panose="02020603050405020304" pitchFamily="18" charset="0"/>
                <a:cs typeface="Times New Roman" panose="02020603050405020304" pitchFamily="18" charset="0"/>
              </a:rPr>
              <a:t>Harassment</a:t>
            </a:r>
          </a:p>
        </p:txBody>
      </p:sp>
      <p:sp>
        <p:nvSpPr>
          <p:cNvPr id="2" name="object 2"/>
          <p:cNvSpPr txBox="1"/>
          <p:nvPr/>
        </p:nvSpPr>
        <p:spPr>
          <a:xfrm>
            <a:off x="370115" y="1120173"/>
            <a:ext cx="6353550" cy="4359149"/>
          </a:xfrm>
          <a:prstGeom prst="rect">
            <a:avLst/>
          </a:prstGeom>
        </p:spPr>
        <p:txBody>
          <a:bodyPr vert="horz" wrap="square" lIns="0" tIns="98051" rIns="0" bIns="0" rtlCol="0">
            <a:spAutoFit/>
          </a:bodyPr>
          <a:lstStyle/>
          <a:p>
            <a:pPr marL="177062" indent="-165856">
              <a:spcBef>
                <a:spcPts val="772"/>
              </a:spcBef>
              <a:buFont typeface="Wingdings"/>
              <a:buChar char=""/>
              <a:tabLst>
                <a:tab pos="177062" algn="l"/>
              </a:tabLst>
            </a:pPr>
            <a:r>
              <a:rPr sz="3200" dirty="0">
                <a:latin typeface="Times New Roman" panose="02020603050405020304" pitchFamily="18" charset="0"/>
                <a:cs typeface="Times New Roman" panose="02020603050405020304" pitchFamily="18" charset="0"/>
              </a:rPr>
              <a:t>Subset</a:t>
            </a:r>
            <a:r>
              <a:rPr sz="3200" spc="18"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of</a:t>
            </a:r>
            <a:r>
              <a:rPr sz="3200" spc="4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sex</a:t>
            </a:r>
            <a:r>
              <a:rPr sz="3200" spc="53" dirty="0">
                <a:latin typeface="Times New Roman" panose="02020603050405020304" pitchFamily="18" charset="0"/>
                <a:cs typeface="Times New Roman" panose="02020603050405020304" pitchFamily="18" charset="0"/>
              </a:rPr>
              <a:t> </a:t>
            </a:r>
            <a:r>
              <a:rPr sz="3200" spc="-9" dirty="0">
                <a:latin typeface="Times New Roman" panose="02020603050405020304" pitchFamily="18" charset="0"/>
                <a:cs typeface="Times New Roman" panose="02020603050405020304" pitchFamily="18" charset="0"/>
              </a:rPr>
              <a:t>discrimination</a:t>
            </a:r>
            <a:endParaRPr sz="3200" dirty="0">
              <a:latin typeface="Times New Roman" panose="02020603050405020304" pitchFamily="18" charset="0"/>
              <a:cs typeface="Times New Roman" panose="02020603050405020304" pitchFamily="18" charset="0"/>
            </a:endParaRPr>
          </a:p>
          <a:p>
            <a:pPr marL="177062" indent="-165856">
              <a:spcBef>
                <a:spcPts val="688"/>
              </a:spcBef>
              <a:buFont typeface="Wingdings"/>
              <a:buChar char=""/>
              <a:tabLst>
                <a:tab pos="177062" algn="l"/>
              </a:tabLst>
            </a:pPr>
            <a:r>
              <a:rPr sz="3200" dirty="0">
                <a:latin typeface="Times New Roman" panose="02020603050405020304" pitchFamily="18" charset="0"/>
                <a:cs typeface="Times New Roman" panose="02020603050405020304" pitchFamily="18" charset="0"/>
              </a:rPr>
              <a:t>Includes</a:t>
            </a:r>
            <a:r>
              <a:rPr sz="3200" spc="79"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(the</a:t>
            </a:r>
            <a:r>
              <a:rPr sz="3200" spc="66"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“Big</a:t>
            </a:r>
            <a:r>
              <a:rPr sz="3200" spc="7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Six”</a:t>
            </a:r>
            <a:r>
              <a:rPr sz="3200" spc="75" dirty="0">
                <a:latin typeface="Times New Roman" panose="02020603050405020304" pitchFamily="18" charset="0"/>
                <a:cs typeface="Times New Roman" panose="02020603050405020304" pitchFamily="18" charset="0"/>
              </a:rPr>
              <a:t> </a:t>
            </a:r>
            <a:r>
              <a:rPr sz="3200" spc="-9" dirty="0">
                <a:latin typeface="Times New Roman" panose="02020603050405020304" pitchFamily="18" charset="0"/>
                <a:cs typeface="Times New Roman" panose="02020603050405020304" pitchFamily="18" charset="0"/>
              </a:rPr>
              <a:t>offenses):</a:t>
            </a:r>
            <a:endParaRPr sz="3200" dirty="0">
              <a:latin typeface="Times New Roman" panose="02020603050405020304" pitchFamily="18" charset="0"/>
              <a:cs typeface="Times New Roman" panose="02020603050405020304" pitchFamily="18" charset="0"/>
            </a:endParaRPr>
          </a:p>
          <a:p>
            <a:pPr marL="509335" lvl="1" indent="-164735">
              <a:spcBef>
                <a:spcPts val="265"/>
              </a:spcBef>
              <a:buFont typeface="Wingdings"/>
              <a:buChar char=""/>
              <a:tabLst>
                <a:tab pos="509335" algn="l"/>
              </a:tabLst>
            </a:pPr>
            <a:r>
              <a:rPr sz="3200" dirty="0">
                <a:latin typeface="Times New Roman" panose="02020603050405020304" pitchFamily="18" charset="0"/>
                <a:cs typeface="Times New Roman" panose="02020603050405020304" pitchFamily="18" charset="0"/>
              </a:rPr>
              <a:t>Quid</a:t>
            </a:r>
            <a:r>
              <a:rPr sz="3200" spc="13"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Pro</a:t>
            </a:r>
            <a:r>
              <a:rPr sz="3200" spc="18"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Quo </a:t>
            </a:r>
            <a:r>
              <a:rPr sz="3200" spc="-9" dirty="0">
                <a:latin typeface="Times New Roman" panose="02020603050405020304" pitchFamily="18" charset="0"/>
                <a:cs typeface="Times New Roman" panose="02020603050405020304" pitchFamily="18" charset="0"/>
              </a:rPr>
              <a:t>(QPQ)</a:t>
            </a:r>
            <a:endParaRPr sz="3200" dirty="0">
              <a:latin typeface="Times New Roman" panose="02020603050405020304" pitchFamily="18" charset="0"/>
              <a:cs typeface="Times New Roman" panose="02020603050405020304" pitchFamily="18" charset="0"/>
            </a:endParaRPr>
          </a:p>
          <a:p>
            <a:pPr marL="509335" lvl="1" indent="-164735">
              <a:spcBef>
                <a:spcPts val="265"/>
              </a:spcBef>
              <a:buFont typeface="Wingdings"/>
              <a:buChar char=""/>
              <a:tabLst>
                <a:tab pos="509335" algn="l"/>
              </a:tabLst>
            </a:pPr>
            <a:r>
              <a:rPr sz="3200" dirty="0">
                <a:latin typeface="Times New Roman" panose="02020603050405020304" pitchFamily="18" charset="0"/>
                <a:cs typeface="Times New Roman" panose="02020603050405020304" pitchFamily="18" charset="0"/>
              </a:rPr>
              <a:t>Hostile</a:t>
            </a:r>
            <a:r>
              <a:rPr sz="3200" spc="115"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Environment</a:t>
            </a:r>
            <a:r>
              <a:rPr sz="3200" spc="146" dirty="0">
                <a:latin typeface="Times New Roman" panose="02020603050405020304" pitchFamily="18" charset="0"/>
                <a:cs typeface="Times New Roman" panose="02020603050405020304" pitchFamily="18" charset="0"/>
              </a:rPr>
              <a:t> </a:t>
            </a:r>
            <a:r>
              <a:rPr sz="3200" spc="-9" dirty="0">
                <a:latin typeface="Times New Roman" panose="02020603050405020304" pitchFamily="18" charset="0"/>
                <a:cs typeface="Times New Roman" panose="02020603050405020304" pitchFamily="18" charset="0"/>
              </a:rPr>
              <a:t>Harassment</a:t>
            </a:r>
            <a:endParaRPr sz="3200" dirty="0">
              <a:latin typeface="Times New Roman" panose="02020603050405020304" pitchFamily="18" charset="0"/>
              <a:cs typeface="Times New Roman" panose="02020603050405020304" pitchFamily="18" charset="0"/>
            </a:endParaRPr>
          </a:p>
          <a:p>
            <a:pPr marL="509335" lvl="1" indent="-164735">
              <a:spcBef>
                <a:spcPts val="256"/>
              </a:spcBef>
              <a:buFont typeface="Wingdings"/>
              <a:buChar char=""/>
              <a:tabLst>
                <a:tab pos="509335" algn="l"/>
              </a:tabLst>
            </a:pPr>
            <a:r>
              <a:rPr sz="3200" dirty="0">
                <a:latin typeface="Times New Roman" panose="02020603050405020304" pitchFamily="18" charset="0"/>
                <a:cs typeface="Times New Roman" panose="02020603050405020304" pitchFamily="18" charset="0"/>
              </a:rPr>
              <a:t>Sexual</a:t>
            </a:r>
            <a:r>
              <a:rPr sz="3200" spc="163" dirty="0">
                <a:latin typeface="Times New Roman" panose="02020603050405020304" pitchFamily="18" charset="0"/>
                <a:cs typeface="Times New Roman" panose="02020603050405020304" pitchFamily="18" charset="0"/>
              </a:rPr>
              <a:t> </a:t>
            </a:r>
            <a:r>
              <a:rPr sz="3200" spc="-9" dirty="0">
                <a:latin typeface="Times New Roman" panose="02020603050405020304" pitchFamily="18" charset="0"/>
                <a:cs typeface="Times New Roman" panose="02020603050405020304" pitchFamily="18" charset="0"/>
              </a:rPr>
              <a:t>Assault</a:t>
            </a:r>
            <a:endParaRPr sz="3200" dirty="0">
              <a:latin typeface="Times New Roman" panose="02020603050405020304" pitchFamily="18" charset="0"/>
              <a:cs typeface="Times New Roman" panose="02020603050405020304" pitchFamily="18" charset="0"/>
            </a:endParaRPr>
          </a:p>
          <a:p>
            <a:pPr marL="509335" lvl="1" indent="-164735">
              <a:spcBef>
                <a:spcPts val="265"/>
              </a:spcBef>
              <a:buFont typeface="Wingdings"/>
              <a:buChar char=""/>
              <a:tabLst>
                <a:tab pos="509335" algn="l"/>
              </a:tabLst>
            </a:pPr>
            <a:r>
              <a:rPr sz="3200" dirty="0">
                <a:latin typeface="Times New Roman" panose="02020603050405020304" pitchFamily="18" charset="0"/>
                <a:cs typeface="Times New Roman" panose="02020603050405020304" pitchFamily="18" charset="0"/>
              </a:rPr>
              <a:t>Dating</a:t>
            </a:r>
            <a:r>
              <a:rPr sz="3200" spc="57" dirty="0">
                <a:latin typeface="Times New Roman" panose="02020603050405020304" pitchFamily="18" charset="0"/>
                <a:cs typeface="Times New Roman" panose="02020603050405020304" pitchFamily="18" charset="0"/>
              </a:rPr>
              <a:t> </a:t>
            </a:r>
            <a:r>
              <a:rPr sz="3200" spc="-9" dirty="0">
                <a:latin typeface="Times New Roman" panose="02020603050405020304" pitchFamily="18" charset="0"/>
                <a:cs typeface="Times New Roman" panose="02020603050405020304" pitchFamily="18" charset="0"/>
              </a:rPr>
              <a:t>Violence</a:t>
            </a:r>
            <a:endParaRPr sz="3200" dirty="0">
              <a:latin typeface="Times New Roman" panose="02020603050405020304" pitchFamily="18" charset="0"/>
              <a:cs typeface="Times New Roman" panose="02020603050405020304" pitchFamily="18" charset="0"/>
            </a:endParaRPr>
          </a:p>
          <a:p>
            <a:pPr marL="509335" lvl="1" indent="-164735">
              <a:spcBef>
                <a:spcPts val="251"/>
              </a:spcBef>
              <a:buFont typeface="Wingdings"/>
              <a:buChar char=""/>
              <a:tabLst>
                <a:tab pos="509335" algn="l"/>
              </a:tabLst>
            </a:pPr>
            <a:r>
              <a:rPr sz="3200" dirty="0">
                <a:latin typeface="Times New Roman" panose="02020603050405020304" pitchFamily="18" charset="0"/>
                <a:cs typeface="Times New Roman" panose="02020603050405020304" pitchFamily="18" charset="0"/>
              </a:rPr>
              <a:t>Domestic</a:t>
            </a:r>
            <a:r>
              <a:rPr sz="3200" spc="106" dirty="0">
                <a:latin typeface="Times New Roman" panose="02020603050405020304" pitchFamily="18" charset="0"/>
                <a:cs typeface="Times New Roman" panose="02020603050405020304" pitchFamily="18" charset="0"/>
              </a:rPr>
              <a:t> </a:t>
            </a:r>
            <a:r>
              <a:rPr sz="3200" spc="-9" dirty="0">
                <a:latin typeface="Times New Roman" panose="02020603050405020304" pitchFamily="18" charset="0"/>
                <a:cs typeface="Times New Roman" panose="02020603050405020304" pitchFamily="18" charset="0"/>
              </a:rPr>
              <a:t>Violence</a:t>
            </a:r>
            <a:endParaRPr sz="3200" dirty="0">
              <a:latin typeface="Times New Roman" panose="02020603050405020304" pitchFamily="18" charset="0"/>
              <a:cs typeface="Times New Roman" panose="02020603050405020304" pitchFamily="18" charset="0"/>
            </a:endParaRPr>
          </a:p>
          <a:p>
            <a:pPr marL="509335" lvl="1" indent="-164735">
              <a:spcBef>
                <a:spcPts val="265"/>
              </a:spcBef>
              <a:buFont typeface="Wingdings"/>
              <a:buChar char=""/>
              <a:tabLst>
                <a:tab pos="509335" algn="l"/>
              </a:tabLst>
            </a:pPr>
            <a:r>
              <a:rPr sz="3200" spc="31" dirty="0">
                <a:latin typeface="Times New Roman" panose="02020603050405020304" pitchFamily="18" charset="0"/>
                <a:cs typeface="Times New Roman" panose="02020603050405020304" pitchFamily="18" charset="0"/>
              </a:rPr>
              <a:t>Stalking</a:t>
            </a:r>
            <a:endParaRPr sz="3200" dirty="0">
              <a:latin typeface="Times New Roman" panose="02020603050405020304" pitchFamily="18" charset="0"/>
              <a:cs typeface="Times New Roman" panose="02020603050405020304" pitchFamily="18" charset="0"/>
            </a:endParaRPr>
          </a:p>
        </p:txBody>
      </p:sp>
      <p:grpSp>
        <p:nvGrpSpPr>
          <p:cNvPr id="4" name="object 4" descr="Graphic with large dark blue oval labeled Sex Discrimination and a smaller light blue oval labeled Sex-based Harassment"/>
          <p:cNvGrpSpPr/>
          <p:nvPr/>
        </p:nvGrpSpPr>
        <p:grpSpPr>
          <a:xfrm>
            <a:off x="6831202" y="2074250"/>
            <a:ext cx="3923884" cy="3047440"/>
            <a:chOff x="5961126" y="2321813"/>
            <a:chExt cx="3598545" cy="3453765"/>
          </a:xfrm>
        </p:grpSpPr>
        <p:sp>
          <p:nvSpPr>
            <p:cNvPr id="5" name="object 5"/>
            <p:cNvSpPr/>
            <p:nvPr/>
          </p:nvSpPr>
          <p:spPr>
            <a:xfrm>
              <a:off x="5966460" y="2327147"/>
              <a:ext cx="3587750" cy="3442970"/>
            </a:xfrm>
            <a:custGeom>
              <a:avLst/>
              <a:gdLst/>
              <a:ahLst/>
              <a:cxnLst/>
              <a:rect l="l" t="t" r="r" b="b"/>
              <a:pathLst>
                <a:path w="3587750" h="3442970">
                  <a:moveTo>
                    <a:pt x="1793748" y="3442716"/>
                  </a:moveTo>
                  <a:lnTo>
                    <a:pt x="1744377" y="3442076"/>
                  </a:lnTo>
                  <a:lnTo>
                    <a:pt x="1695335" y="3440167"/>
                  </a:lnTo>
                  <a:lnTo>
                    <a:pt x="1646640" y="3437006"/>
                  </a:lnTo>
                  <a:lnTo>
                    <a:pt x="1598309" y="3432609"/>
                  </a:lnTo>
                  <a:lnTo>
                    <a:pt x="1550359" y="3426992"/>
                  </a:lnTo>
                  <a:lnTo>
                    <a:pt x="1502807" y="3420172"/>
                  </a:lnTo>
                  <a:lnTo>
                    <a:pt x="1455669" y="3412166"/>
                  </a:lnTo>
                  <a:lnTo>
                    <a:pt x="1408964" y="3402989"/>
                  </a:lnTo>
                  <a:lnTo>
                    <a:pt x="1362708" y="3392659"/>
                  </a:lnTo>
                  <a:lnTo>
                    <a:pt x="1316919" y="3381191"/>
                  </a:lnTo>
                  <a:lnTo>
                    <a:pt x="1271613" y="3368602"/>
                  </a:lnTo>
                  <a:lnTo>
                    <a:pt x="1226807" y="3354909"/>
                  </a:lnTo>
                  <a:lnTo>
                    <a:pt x="1182519" y="3340127"/>
                  </a:lnTo>
                  <a:lnTo>
                    <a:pt x="1138766" y="3324274"/>
                  </a:lnTo>
                  <a:lnTo>
                    <a:pt x="1095565" y="3307365"/>
                  </a:lnTo>
                  <a:lnTo>
                    <a:pt x="1052933" y="3289418"/>
                  </a:lnTo>
                  <a:lnTo>
                    <a:pt x="1010886" y="3270448"/>
                  </a:lnTo>
                  <a:lnTo>
                    <a:pt x="969443" y="3250472"/>
                  </a:lnTo>
                  <a:lnTo>
                    <a:pt x="928621" y="3229507"/>
                  </a:lnTo>
                  <a:lnTo>
                    <a:pt x="888435" y="3207568"/>
                  </a:lnTo>
                  <a:lnTo>
                    <a:pt x="848904" y="3184673"/>
                  </a:lnTo>
                  <a:lnTo>
                    <a:pt x="810045" y="3160837"/>
                  </a:lnTo>
                  <a:lnTo>
                    <a:pt x="771874" y="3136077"/>
                  </a:lnTo>
                  <a:lnTo>
                    <a:pt x="734409" y="3110410"/>
                  </a:lnTo>
                  <a:lnTo>
                    <a:pt x="697667" y="3083852"/>
                  </a:lnTo>
                  <a:lnTo>
                    <a:pt x="661665" y="3056420"/>
                  </a:lnTo>
                  <a:lnTo>
                    <a:pt x="626420" y="3028129"/>
                  </a:lnTo>
                  <a:lnTo>
                    <a:pt x="591949" y="2998996"/>
                  </a:lnTo>
                  <a:lnTo>
                    <a:pt x="558270" y="2969038"/>
                  </a:lnTo>
                  <a:lnTo>
                    <a:pt x="525398" y="2938272"/>
                  </a:lnTo>
                  <a:lnTo>
                    <a:pt x="493353" y="2906712"/>
                  </a:lnTo>
                  <a:lnTo>
                    <a:pt x="462150" y="2874377"/>
                  </a:lnTo>
                  <a:lnTo>
                    <a:pt x="431807" y="2841282"/>
                  </a:lnTo>
                  <a:lnTo>
                    <a:pt x="402340" y="2807444"/>
                  </a:lnTo>
                  <a:lnTo>
                    <a:pt x="373768" y="2772879"/>
                  </a:lnTo>
                  <a:lnTo>
                    <a:pt x="346106" y="2737603"/>
                  </a:lnTo>
                  <a:lnTo>
                    <a:pt x="319373" y="2701634"/>
                  </a:lnTo>
                  <a:lnTo>
                    <a:pt x="293584" y="2664987"/>
                  </a:lnTo>
                  <a:lnTo>
                    <a:pt x="268758" y="2627680"/>
                  </a:lnTo>
                  <a:lnTo>
                    <a:pt x="244912" y="2589727"/>
                  </a:lnTo>
                  <a:lnTo>
                    <a:pt x="222062" y="2551146"/>
                  </a:lnTo>
                  <a:lnTo>
                    <a:pt x="200226" y="2511954"/>
                  </a:lnTo>
                  <a:lnTo>
                    <a:pt x="179420" y="2472166"/>
                  </a:lnTo>
                  <a:lnTo>
                    <a:pt x="159662" y="2431799"/>
                  </a:lnTo>
                  <a:lnTo>
                    <a:pt x="140969" y="2390870"/>
                  </a:lnTo>
                  <a:lnTo>
                    <a:pt x="123359" y="2349394"/>
                  </a:lnTo>
                  <a:lnTo>
                    <a:pt x="106847" y="2307389"/>
                  </a:lnTo>
                  <a:lnTo>
                    <a:pt x="91452" y="2264871"/>
                  </a:lnTo>
                  <a:lnTo>
                    <a:pt x="77190" y="2221856"/>
                  </a:lnTo>
                  <a:lnTo>
                    <a:pt x="64078" y="2178360"/>
                  </a:lnTo>
                  <a:lnTo>
                    <a:pt x="52134" y="2134400"/>
                  </a:lnTo>
                  <a:lnTo>
                    <a:pt x="41375" y="2089993"/>
                  </a:lnTo>
                  <a:lnTo>
                    <a:pt x="31817" y="2045155"/>
                  </a:lnTo>
                  <a:lnTo>
                    <a:pt x="23478" y="1999902"/>
                  </a:lnTo>
                  <a:lnTo>
                    <a:pt x="16375" y="1954251"/>
                  </a:lnTo>
                  <a:lnTo>
                    <a:pt x="10526" y="1908218"/>
                  </a:lnTo>
                  <a:lnTo>
                    <a:pt x="5946" y="1861819"/>
                  </a:lnTo>
                  <a:lnTo>
                    <a:pt x="2654" y="1815072"/>
                  </a:lnTo>
                  <a:lnTo>
                    <a:pt x="666" y="1767992"/>
                  </a:lnTo>
                  <a:lnTo>
                    <a:pt x="0" y="1720596"/>
                  </a:lnTo>
                  <a:lnTo>
                    <a:pt x="666" y="1673201"/>
                  </a:lnTo>
                  <a:lnTo>
                    <a:pt x="2654" y="1626124"/>
                  </a:lnTo>
                  <a:lnTo>
                    <a:pt x="5946" y="1579383"/>
                  </a:lnTo>
                  <a:lnTo>
                    <a:pt x="10526" y="1532993"/>
                  </a:lnTo>
                  <a:lnTo>
                    <a:pt x="16375" y="1486970"/>
                  </a:lnTo>
                  <a:lnTo>
                    <a:pt x="23478" y="1441332"/>
                  </a:lnTo>
                  <a:lnTo>
                    <a:pt x="31817" y="1396093"/>
                  </a:lnTo>
                  <a:lnTo>
                    <a:pt x="41375" y="1351272"/>
                  </a:lnTo>
                  <a:lnTo>
                    <a:pt x="52134" y="1306883"/>
                  </a:lnTo>
                  <a:lnTo>
                    <a:pt x="64078" y="1262944"/>
                  </a:lnTo>
                  <a:lnTo>
                    <a:pt x="77190" y="1219470"/>
                  </a:lnTo>
                  <a:lnTo>
                    <a:pt x="91452" y="1176479"/>
                  </a:lnTo>
                  <a:lnTo>
                    <a:pt x="106847" y="1133985"/>
                  </a:lnTo>
                  <a:lnTo>
                    <a:pt x="123359" y="1092007"/>
                  </a:lnTo>
                  <a:lnTo>
                    <a:pt x="140970" y="1050559"/>
                  </a:lnTo>
                  <a:lnTo>
                    <a:pt x="159662" y="1009659"/>
                  </a:lnTo>
                  <a:lnTo>
                    <a:pt x="179420" y="969323"/>
                  </a:lnTo>
                  <a:lnTo>
                    <a:pt x="200226" y="929566"/>
                  </a:lnTo>
                  <a:lnTo>
                    <a:pt x="222062" y="890406"/>
                  </a:lnTo>
                  <a:lnTo>
                    <a:pt x="244912" y="851859"/>
                  </a:lnTo>
                  <a:lnTo>
                    <a:pt x="268758" y="813941"/>
                  </a:lnTo>
                  <a:lnTo>
                    <a:pt x="293584" y="776668"/>
                  </a:lnTo>
                  <a:lnTo>
                    <a:pt x="319373" y="740057"/>
                  </a:lnTo>
                  <a:lnTo>
                    <a:pt x="346106" y="704124"/>
                  </a:lnTo>
                  <a:lnTo>
                    <a:pt x="373768" y="668886"/>
                  </a:lnTo>
                  <a:lnTo>
                    <a:pt x="402340" y="634358"/>
                  </a:lnTo>
                  <a:lnTo>
                    <a:pt x="431807" y="600557"/>
                  </a:lnTo>
                  <a:lnTo>
                    <a:pt x="462150" y="567500"/>
                  </a:lnTo>
                  <a:lnTo>
                    <a:pt x="493353" y="535203"/>
                  </a:lnTo>
                  <a:lnTo>
                    <a:pt x="525399" y="503682"/>
                  </a:lnTo>
                  <a:lnTo>
                    <a:pt x="558270" y="472953"/>
                  </a:lnTo>
                  <a:lnTo>
                    <a:pt x="591949" y="443033"/>
                  </a:lnTo>
                  <a:lnTo>
                    <a:pt x="626420" y="413938"/>
                  </a:lnTo>
                  <a:lnTo>
                    <a:pt x="661665" y="385685"/>
                  </a:lnTo>
                  <a:lnTo>
                    <a:pt x="697667" y="358289"/>
                  </a:lnTo>
                  <a:lnTo>
                    <a:pt x="734409" y="331768"/>
                  </a:lnTo>
                  <a:lnTo>
                    <a:pt x="771874" y="306138"/>
                  </a:lnTo>
                  <a:lnTo>
                    <a:pt x="810045" y="281414"/>
                  </a:lnTo>
                  <a:lnTo>
                    <a:pt x="848904" y="257613"/>
                  </a:lnTo>
                  <a:lnTo>
                    <a:pt x="888435" y="234752"/>
                  </a:lnTo>
                  <a:lnTo>
                    <a:pt x="928621" y="212847"/>
                  </a:lnTo>
                  <a:lnTo>
                    <a:pt x="969443" y="191914"/>
                  </a:lnTo>
                  <a:lnTo>
                    <a:pt x="1010886" y="171969"/>
                  </a:lnTo>
                  <a:lnTo>
                    <a:pt x="1052933" y="153030"/>
                  </a:lnTo>
                  <a:lnTo>
                    <a:pt x="1095565" y="135112"/>
                  </a:lnTo>
                  <a:lnTo>
                    <a:pt x="1138766" y="118231"/>
                  </a:lnTo>
                  <a:lnTo>
                    <a:pt x="1182519" y="102404"/>
                  </a:lnTo>
                  <a:lnTo>
                    <a:pt x="1226807" y="87648"/>
                  </a:lnTo>
                  <a:lnTo>
                    <a:pt x="1271613" y="73978"/>
                  </a:lnTo>
                  <a:lnTo>
                    <a:pt x="1316919" y="61411"/>
                  </a:lnTo>
                  <a:lnTo>
                    <a:pt x="1362708" y="49963"/>
                  </a:lnTo>
                  <a:lnTo>
                    <a:pt x="1408964" y="39651"/>
                  </a:lnTo>
                  <a:lnTo>
                    <a:pt x="1455669" y="30492"/>
                  </a:lnTo>
                  <a:lnTo>
                    <a:pt x="1502807" y="22500"/>
                  </a:lnTo>
                  <a:lnTo>
                    <a:pt x="1550359" y="15693"/>
                  </a:lnTo>
                  <a:lnTo>
                    <a:pt x="1598309" y="10087"/>
                  </a:lnTo>
                  <a:lnTo>
                    <a:pt x="1646640" y="5698"/>
                  </a:lnTo>
                  <a:lnTo>
                    <a:pt x="1695335" y="2543"/>
                  </a:lnTo>
                  <a:lnTo>
                    <a:pt x="1744377" y="638"/>
                  </a:lnTo>
                  <a:lnTo>
                    <a:pt x="1793748" y="0"/>
                  </a:lnTo>
                  <a:lnTo>
                    <a:pt x="1843118" y="638"/>
                  </a:lnTo>
                  <a:lnTo>
                    <a:pt x="1892160" y="2543"/>
                  </a:lnTo>
                  <a:lnTo>
                    <a:pt x="1940855" y="5698"/>
                  </a:lnTo>
                  <a:lnTo>
                    <a:pt x="1989186" y="10087"/>
                  </a:lnTo>
                  <a:lnTo>
                    <a:pt x="2037136" y="15693"/>
                  </a:lnTo>
                  <a:lnTo>
                    <a:pt x="2084688" y="22500"/>
                  </a:lnTo>
                  <a:lnTo>
                    <a:pt x="2131826" y="30492"/>
                  </a:lnTo>
                  <a:lnTo>
                    <a:pt x="2178531" y="39651"/>
                  </a:lnTo>
                  <a:lnTo>
                    <a:pt x="2224787" y="49963"/>
                  </a:lnTo>
                  <a:lnTo>
                    <a:pt x="2270576" y="61411"/>
                  </a:lnTo>
                  <a:lnTo>
                    <a:pt x="2315882" y="73978"/>
                  </a:lnTo>
                  <a:lnTo>
                    <a:pt x="2360688" y="87648"/>
                  </a:lnTo>
                  <a:lnTo>
                    <a:pt x="2404976" y="102404"/>
                  </a:lnTo>
                  <a:lnTo>
                    <a:pt x="2448729" y="118231"/>
                  </a:lnTo>
                  <a:lnTo>
                    <a:pt x="2491930" y="135112"/>
                  </a:lnTo>
                  <a:lnTo>
                    <a:pt x="2534562" y="153030"/>
                  </a:lnTo>
                  <a:lnTo>
                    <a:pt x="2576609" y="171969"/>
                  </a:lnTo>
                  <a:lnTo>
                    <a:pt x="2618052" y="191914"/>
                  </a:lnTo>
                  <a:lnTo>
                    <a:pt x="2658874" y="212847"/>
                  </a:lnTo>
                  <a:lnTo>
                    <a:pt x="2699060" y="234752"/>
                  </a:lnTo>
                  <a:lnTo>
                    <a:pt x="2738591" y="257613"/>
                  </a:lnTo>
                  <a:lnTo>
                    <a:pt x="2777450" y="281414"/>
                  </a:lnTo>
                  <a:lnTo>
                    <a:pt x="2815621" y="306138"/>
                  </a:lnTo>
                  <a:lnTo>
                    <a:pt x="2853086" y="331768"/>
                  </a:lnTo>
                  <a:lnTo>
                    <a:pt x="2889828" y="358289"/>
                  </a:lnTo>
                  <a:lnTo>
                    <a:pt x="2925830" y="385685"/>
                  </a:lnTo>
                  <a:lnTo>
                    <a:pt x="2961075" y="413938"/>
                  </a:lnTo>
                  <a:lnTo>
                    <a:pt x="2995546" y="443033"/>
                  </a:lnTo>
                  <a:lnTo>
                    <a:pt x="3029225" y="472953"/>
                  </a:lnTo>
                  <a:lnTo>
                    <a:pt x="3062096" y="503681"/>
                  </a:lnTo>
                  <a:lnTo>
                    <a:pt x="3094142" y="535203"/>
                  </a:lnTo>
                  <a:lnTo>
                    <a:pt x="3125345" y="567500"/>
                  </a:lnTo>
                  <a:lnTo>
                    <a:pt x="3155688" y="600557"/>
                  </a:lnTo>
                  <a:lnTo>
                    <a:pt x="3185155" y="634358"/>
                  </a:lnTo>
                  <a:lnTo>
                    <a:pt x="3213727" y="668886"/>
                  </a:lnTo>
                  <a:lnTo>
                    <a:pt x="3241389" y="704124"/>
                  </a:lnTo>
                  <a:lnTo>
                    <a:pt x="3268122" y="740057"/>
                  </a:lnTo>
                  <a:lnTo>
                    <a:pt x="3293911" y="776668"/>
                  </a:lnTo>
                  <a:lnTo>
                    <a:pt x="3318737" y="813941"/>
                  </a:lnTo>
                  <a:lnTo>
                    <a:pt x="3342583" y="851859"/>
                  </a:lnTo>
                  <a:lnTo>
                    <a:pt x="3365433" y="890406"/>
                  </a:lnTo>
                  <a:lnTo>
                    <a:pt x="3387269" y="929566"/>
                  </a:lnTo>
                  <a:lnTo>
                    <a:pt x="3408075" y="969323"/>
                  </a:lnTo>
                  <a:lnTo>
                    <a:pt x="3427833" y="1009659"/>
                  </a:lnTo>
                  <a:lnTo>
                    <a:pt x="3446525" y="1050559"/>
                  </a:lnTo>
                  <a:lnTo>
                    <a:pt x="3464136" y="1092007"/>
                  </a:lnTo>
                  <a:lnTo>
                    <a:pt x="3480648" y="1133985"/>
                  </a:lnTo>
                  <a:lnTo>
                    <a:pt x="3496043" y="1176479"/>
                  </a:lnTo>
                  <a:lnTo>
                    <a:pt x="3510305" y="1219470"/>
                  </a:lnTo>
                  <a:lnTo>
                    <a:pt x="3523417" y="1262944"/>
                  </a:lnTo>
                  <a:lnTo>
                    <a:pt x="3535361" y="1306883"/>
                  </a:lnTo>
                  <a:lnTo>
                    <a:pt x="3546120" y="1351272"/>
                  </a:lnTo>
                  <a:lnTo>
                    <a:pt x="3555678" y="1396093"/>
                  </a:lnTo>
                  <a:lnTo>
                    <a:pt x="3564017" y="1441332"/>
                  </a:lnTo>
                  <a:lnTo>
                    <a:pt x="3571120" y="1486970"/>
                  </a:lnTo>
                  <a:lnTo>
                    <a:pt x="3576969" y="1532993"/>
                  </a:lnTo>
                  <a:lnTo>
                    <a:pt x="3581549" y="1579383"/>
                  </a:lnTo>
                  <a:lnTo>
                    <a:pt x="3584841" y="1626124"/>
                  </a:lnTo>
                  <a:lnTo>
                    <a:pt x="3586829" y="1673201"/>
                  </a:lnTo>
                  <a:lnTo>
                    <a:pt x="3587496" y="1720596"/>
                  </a:lnTo>
                  <a:lnTo>
                    <a:pt x="3586829" y="1767992"/>
                  </a:lnTo>
                  <a:lnTo>
                    <a:pt x="3584841" y="1815072"/>
                  </a:lnTo>
                  <a:lnTo>
                    <a:pt x="3581549" y="1861819"/>
                  </a:lnTo>
                  <a:lnTo>
                    <a:pt x="3576969" y="1908218"/>
                  </a:lnTo>
                  <a:lnTo>
                    <a:pt x="3571120" y="1954251"/>
                  </a:lnTo>
                  <a:lnTo>
                    <a:pt x="3564017" y="1999902"/>
                  </a:lnTo>
                  <a:lnTo>
                    <a:pt x="3555678" y="2045155"/>
                  </a:lnTo>
                  <a:lnTo>
                    <a:pt x="3546120" y="2089993"/>
                  </a:lnTo>
                  <a:lnTo>
                    <a:pt x="3535361" y="2134400"/>
                  </a:lnTo>
                  <a:lnTo>
                    <a:pt x="3523417" y="2178360"/>
                  </a:lnTo>
                  <a:lnTo>
                    <a:pt x="3510305" y="2221856"/>
                  </a:lnTo>
                  <a:lnTo>
                    <a:pt x="3496043" y="2264871"/>
                  </a:lnTo>
                  <a:lnTo>
                    <a:pt x="3480648" y="2307389"/>
                  </a:lnTo>
                  <a:lnTo>
                    <a:pt x="3464136" y="2349394"/>
                  </a:lnTo>
                  <a:lnTo>
                    <a:pt x="3446526" y="2390870"/>
                  </a:lnTo>
                  <a:lnTo>
                    <a:pt x="3427833" y="2431799"/>
                  </a:lnTo>
                  <a:lnTo>
                    <a:pt x="3408075" y="2472166"/>
                  </a:lnTo>
                  <a:lnTo>
                    <a:pt x="3387269" y="2511954"/>
                  </a:lnTo>
                  <a:lnTo>
                    <a:pt x="3365433" y="2551146"/>
                  </a:lnTo>
                  <a:lnTo>
                    <a:pt x="3342583" y="2589727"/>
                  </a:lnTo>
                  <a:lnTo>
                    <a:pt x="3318737" y="2627680"/>
                  </a:lnTo>
                  <a:lnTo>
                    <a:pt x="3293911" y="2664987"/>
                  </a:lnTo>
                  <a:lnTo>
                    <a:pt x="3268122" y="2701634"/>
                  </a:lnTo>
                  <a:lnTo>
                    <a:pt x="3241389" y="2737603"/>
                  </a:lnTo>
                  <a:lnTo>
                    <a:pt x="3213727" y="2772879"/>
                  </a:lnTo>
                  <a:lnTo>
                    <a:pt x="3185155" y="2807444"/>
                  </a:lnTo>
                  <a:lnTo>
                    <a:pt x="3155688" y="2841282"/>
                  </a:lnTo>
                  <a:lnTo>
                    <a:pt x="3125345" y="2874377"/>
                  </a:lnTo>
                  <a:lnTo>
                    <a:pt x="3094142" y="2906712"/>
                  </a:lnTo>
                  <a:lnTo>
                    <a:pt x="3062097" y="2938272"/>
                  </a:lnTo>
                  <a:lnTo>
                    <a:pt x="3029225" y="2969038"/>
                  </a:lnTo>
                  <a:lnTo>
                    <a:pt x="2995546" y="2998996"/>
                  </a:lnTo>
                  <a:lnTo>
                    <a:pt x="2961075" y="3028129"/>
                  </a:lnTo>
                  <a:lnTo>
                    <a:pt x="2925830" y="3056420"/>
                  </a:lnTo>
                  <a:lnTo>
                    <a:pt x="2889828" y="3083852"/>
                  </a:lnTo>
                  <a:lnTo>
                    <a:pt x="2853086" y="3110410"/>
                  </a:lnTo>
                  <a:lnTo>
                    <a:pt x="2815621" y="3136077"/>
                  </a:lnTo>
                  <a:lnTo>
                    <a:pt x="2777450" y="3160837"/>
                  </a:lnTo>
                  <a:lnTo>
                    <a:pt x="2738591" y="3184673"/>
                  </a:lnTo>
                  <a:lnTo>
                    <a:pt x="2699060" y="3207568"/>
                  </a:lnTo>
                  <a:lnTo>
                    <a:pt x="2658874" y="3229507"/>
                  </a:lnTo>
                  <a:lnTo>
                    <a:pt x="2618052" y="3250472"/>
                  </a:lnTo>
                  <a:lnTo>
                    <a:pt x="2576609" y="3270448"/>
                  </a:lnTo>
                  <a:lnTo>
                    <a:pt x="2534562" y="3289418"/>
                  </a:lnTo>
                  <a:lnTo>
                    <a:pt x="2491930" y="3307365"/>
                  </a:lnTo>
                  <a:lnTo>
                    <a:pt x="2448729" y="3324274"/>
                  </a:lnTo>
                  <a:lnTo>
                    <a:pt x="2404976" y="3340127"/>
                  </a:lnTo>
                  <a:lnTo>
                    <a:pt x="2360688" y="3354909"/>
                  </a:lnTo>
                  <a:lnTo>
                    <a:pt x="2315882" y="3368602"/>
                  </a:lnTo>
                  <a:lnTo>
                    <a:pt x="2270576" y="3381191"/>
                  </a:lnTo>
                  <a:lnTo>
                    <a:pt x="2224787" y="3392659"/>
                  </a:lnTo>
                  <a:lnTo>
                    <a:pt x="2178531" y="3402989"/>
                  </a:lnTo>
                  <a:lnTo>
                    <a:pt x="2131826" y="3412166"/>
                  </a:lnTo>
                  <a:lnTo>
                    <a:pt x="2084688" y="3420172"/>
                  </a:lnTo>
                  <a:lnTo>
                    <a:pt x="2037136" y="3426992"/>
                  </a:lnTo>
                  <a:lnTo>
                    <a:pt x="1989186" y="3432609"/>
                  </a:lnTo>
                  <a:lnTo>
                    <a:pt x="1940855" y="3437006"/>
                  </a:lnTo>
                  <a:lnTo>
                    <a:pt x="1892160" y="3440167"/>
                  </a:lnTo>
                  <a:lnTo>
                    <a:pt x="1843118" y="3442076"/>
                  </a:lnTo>
                  <a:lnTo>
                    <a:pt x="1793748" y="3442716"/>
                  </a:lnTo>
                  <a:close/>
                </a:path>
              </a:pathLst>
            </a:custGeom>
            <a:solidFill>
              <a:srgbClr val="00246C"/>
            </a:solidFill>
          </p:spPr>
          <p:txBody>
            <a:bodyPr wrap="square" lIns="0" tIns="0" rIns="0" bIns="0" rtlCol="0"/>
            <a:lstStyle/>
            <a:p>
              <a:endParaRPr sz="1588"/>
            </a:p>
          </p:txBody>
        </p:sp>
        <p:sp>
          <p:nvSpPr>
            <p:cNvPr id="6" name="object 6"/>
            <p:cNvSpPr/>
            <p:nvPr/>
          </p:nvSpPr>
          <p:spPr>
            <a:xfrm>
              <a:off x="5966460" y="2327147"/>
              <a:ext cx="3587750" cy="3442970"/>
            </a:xfrm>
            <a:custGeom>
              <a:avLst/>
              <a:gdLst/>
              <a:ahLst/>
              <a:cxnLst/>
              <a:rect l="l" t="t" r="r" b="b"/>
              <a:pathLst>
                <a:path w="3587750" h="3442970">
                  <a:moveTo>
                    <a:pt x="0" y="1720596"/>
                  </a:moveTo>
                  <a:lnTo>
                    <a:pt x="666" y="1673201"/>
                  </a:lnTo>
                  <a:lnTo>
                    <a:pt x="2654" y="1626124"/>
                  </a:lnTo>
                  <a:lnTo>
                    <a:pt x="5946" y="1579383"/>
                  </a:lnTo>
                  <a:lnTo>
                    <a:pt x="10526" y="1532993"/>
                  </a:lnTo>
                  <a:lnTo>
                    <a:pt x="16375" y="1486970"/>
                  </a:lnTo>
                  <a:lnTo>
                    <a:pt x="23478" y="1441332"/>
                  </a:lnTo>
                  <a:lnTo>
                    <a:pt x="31817" y="1396093"/>
                  </a:lnTo>
                  <a:lnTo>
                    <a:pt x="41375" y="1351272"/>
                  </a:lnTo>
                  <a:lnTo>
                    <a:pt x="52134" y="1306883"/>
                  </a:lnTo>
                  <a:lnTo>
                    <a:pt x="64078" y="1262944"/>
                  </a:lnTo>
                  <a:lnTo>
                    <a:pt x="77190" y="1219470"/>
                  </a:lnTo>
                  <a:lnTo>
                    <a:pt x="91452" y="1176479"/>
                  </a:lnTo>
                  <a:lnTo>
                    <a:pt x="106847" y="1133985"/>
                  </a:lnTo>
                  <a:lnTo>
                    <a:pt x="123359" y="1092007"/>
                  </a:lnTo>
                  <a:lnTo>
                    <a:pt x="140970" y="1050559"/>
                  </a:lnTo>
                  <a:lnTo>
                    <a:pt x="159662" y="1009659"/>
                  </a:lnTo>
                  <a:lnTo>
                    <a:pt x="179420" y="969323"/>
                  </a:lnTo>
                  <a:lnTo>
                    <a:pt x="200226" y="929566"/>
                  </a:lnTo>
                  <a:lnTo>
                    <a:pt x="222062" y="890406"/>
                  </a:lnTo>
                  <a:lnTo>
                    <a:pt x="244912" y="851859"/>
                  </a:lnTo>
                  <a:lnTo>
                    <a:pt x="268758" y="813941"/>
                  </a:lnTo>
                  <a:lnTo>
                    <a:pt x="293584" y="776668"/>
                  </a:lnTo>
                  <a:lnTo>
                    <a:pt x="319373" y="740057"/>
                  </a:lnTo>
                  <a:lnTo>
                    <a:pt x="346106" y="704124"/>
                  </a:lnTo>
                  <a:lnTo>
                    <a:pt x="373768" y="668886"/>
                  </a:lnTo>
                  <a:lnTo>
                    <a:pt x="402340" y="634358"/>
                  </a:lnTo>
                  <a:lnTo>
                    <a:pt x="431807" y="600557"/>
                  </a:lnTo>
                  <a:lnTo>
                    <a:pt x="462150" y="567500"/>
                  </a:lnTo>
                  <a:lnTo>
                    <a:pt x="493353" y="535203"/>
                  </a:lnTo>
                  <a:lnTo>
                    <a:pt x="525399" y="503682"/>
                  </a:lnTo>
                  <a:lnTo>
                    <a:pt x="558270" y="472953"/>
                  </a:lnTo>
                  <a:lnTo>
                    <a:pt x="591949" y="443033"/>
                  </a:lnTo>
                  <a:lnTo>
                    <a:pt x="626420" y="413938"/>
                  </a:lnTo>
                  <a:lnTo>
                    <a:pt x="661665" y="385685"/>
                  </a:lnTo>
                  <a:lnTo>
                    <a:pt x="697667" y="358289"/>
                  </a:lnTo>
                  <a:lnTo>
                    <a:pt x="734409" y="331768"/>
                  </a:lnTo>
                  <a:lnTo>
                    <a:pt x="771874" y="306138"/>
                  </a:lnTo>
                  <a:lnTo>
                    <a:pt x="810045" y="281414"/>
                  </a:lnTo>
                  <a:lnTo>
                    <a:pt x="848904" y="257613"/>
                  </a:lnTo>
                  <a:lnTo>
                    <a:pt x="888435" y="234752"/>
                  </a:lnTo>
                  <a:lnTo>
                    <a:pt x="928621" y="212847"/>
                  </a:lnTo>
                  <a:lnTo>
                    <a:pt x="969443" y="191914"/>
                  </a:lnTo>
                  <a:lnTo>
                    <a:pt x="1010886" y="171969"/>
                  </a:lnTo>
                  <a:lnTo>
                    <a:pt x="1052933" y="153030"/>
                  </a:lnTo>
                  <a:lnTo>
                    <a:pt x="1095565" y="135112"/>
                  </a:lnTo>
                  <a:lnTo>
                    <a:pt x="1138766" y="118231"/>
                  </a:lnTo>
                  <a:lnTo>
                    <a:pt x="1182519" y="102404"/>
                  </a:lnTo>
                  <a:lnTo>
                    <a:pt x="1226807" y="87648"/>
                  </a:lnTo>
                  <a:lnTo>
                    <a:pt x="1271613" y="73978"/>
                  </a:lnTo>
                  <a:lnTo>
                    <a:pt x="1316919" y="61411"/>
                  </a:lnTo>
                  <a:lnTo>
                    <a:pt x="1362708" y="49963"/>
                  </a:lnTo>
                  <a:lnTo>
                    <a:pt x="1408964" y="39651"/>
                  </a:lnTo>
                  <a:lnTo>
                    <a:pt x="1455669" y="30492"/>
                  </a:lnTo>
                  <a:lnTo>
                    <a:pt x="1502807" y="22500"/>
                  </a:lnTo>
                  <a:lnTo>
                    <a:pt x="1550359" y="15693"/>
                  </a:lnTo>
                  <a:lnTo>
                    <a:pt x="1598309" y="10087"/>
                  </a:lnTo>
                  <a:lnTo>
                    <a:pt x="1646640" y="5698"/>
                  </a:lnTo>
                  <a:lnTo>
                    <a:pt x="1695335" y="2543"/>
                  </a:lnTo>
                  <a:lnTo>
                    <a:pt x="1744377" y="638"/>
                  </a:lnTo>
                  <a:lnTo>
                    <a:pt x="1793748" y="0"/>
                  </a:lnTo>
                  <a:lnTo>
                    <a:pt x="1843118" y="638"/>
                  </a:lnTo>
                  <a:lnTo>
                    <a:pt x="1892160" y="2543"/>
                  </a:lnTo>
                  <a:lnTo>
                    <a:pt x="1940855" y="5698"/>
                  </a:lnTo>
                  <a:lnTo>
                    <a:pt x="1989186" y="10087"/>
                  </a:lnTo>
                  <a:lnTo>
                    <a:pt x="2037136" y="15693"/>
                  </a:lnTo>
                  <a:lnTo>
                    <a:pt x="2084688" y="22500"/>
                  </a:lnTo>
                  <a:lnTo>
                    <a:pt x="2131826" y="30492"/>
                  </a:lnTo>
                  <a:lnTo>
                    <a:pt x="2178531" y="39651"/>
                  </a:lnTo>
                  <a:lnTo>
                    <a:pt x="2224787" y="49963"/>
                  </a:lnTo>
                  <a:lnTo>
                    <a:pt x="2270576" y="61411"/>
                  </a:lnTo>
                  <a:lnTo>
                    <a:pt x="2315882" y="73978"/>
                  </a:lnTo>
                  <a:lnTo>
                    <a:pt x="2360688" y="87648"/>
                  </a:lnTo>
                  <a:lnTo>
                    <a:pt x="2404976" y="102404"/>
                  </a:lnTo>
                  <a:lnTo>
                    <a:pt x="2448729" y="118231"/>
                  </a:lnTo>
                  <a:lnTo>
                    <a:pt x="2491930" y="135112"/>
                  </a:lnTo>
                  <a:lnTo>
                    <a:pt x="2534562" y="153030"/>
                  </a:lnTo>
                  <a:lnTo>
                    <a:pt x="2576609" y="171969"/>
                  </a:lnTo>
                  <a:lnTo>
                    <a:pt x="2618052" y="191914"/>
                  </a:lnTo>
                  <a:lnTo>
                    <a:pt x="2658874" y="212847"/>
                  </a:lnTo>
                  <a:lnTo>
                    <a:pt x="2699060" y="234752"/>
                  </a:lnTo>
                  <a:lnTo>
                    <a:pt x="2738591" y="257613"/>
                  </a:lnTo>
                  <a:lnTo>
                    <a:pt x="2777450" y="281414"/>
                  </a:lnTo>
                  <a:lnTo>
                    <a:pt x="2815621" y="306138"/>
                  </a:lnTo>
                  <a:lnTo>
                    <a:pt x="2853086" y="331768"/>
                  </a:lnTo>
                  <a:lnTo>
                    <a:pt x="2889828" y="358289"/>
                  </a:lnTo>
                  <a:lnTo>
                    <a:pt x="2925830" y="385685"/>
                  </a:lnTo>
                  <a:lnTo>
                    <a:pt x="2961075" y="413938"/>
                  </a:lnTo>
                  <a:lnTo>
                    <a:pt x="2995546" y="443033"/>
                  </a:lnTo>
                  <a:lnTo>
                    <a:pt x="3029225" y="472953"/>
                  </a:lnTo>
                  <a:lnTo>
                    <a:pt x="3062096" y="503681"/>
                  </a:lnTo>
                  <a:lnTo>
                    <a:pt x="3094142" y="535203"/>
                  </a:lnTo>
                  <a:lnTo>
                    <a:pt x="3125345" y="567500"/>
                  </a:lnTo>
                  <a:lnTo>
                    <a:pt x="3155688" y="600557"/>
                  </a:lnTo>
                  <a:lnTo>
                    <a:pt x="3185155" y="634358"/>
                  </a:lnTo>
                  <a:lnTo>
                    <a:pt x="3213727" y="668886"/>
                  </a:lnTo>
                  <a:lnTo>
                    <a:pt x="3241389" y="704124"/>
                  </a:lnTo>
                  <a:lnTo>
                    <a:pt x="3268122" y="740057"/>
                  </a:lnTo>
                  <a:lnTo>
                    <a:pt x="3293911" y="776668"/>
                  </a:lnTo>
                  <a:lnTo>
                    <a:pt x="3318737" y="813941"/>
                  </a:lnTo>
                  <a:lnTo>
                    <a:pt x="3342583" y="851859"/>
                  </a:lnTo>
                  <a:lnTo>
                    <a:pt x="3365433" y="890406"/>
                  </a:lnTo>
                  <a:lnTo>
                    <a:pt x="3387269" y="929566"/>
                  </a:lnTo>
                  <a:lnTo>
                    <a:pt x="3408075" y="969323"/>
                  </a:lnTo>
                  <a:lnTo>
                    <a:pt x="3427833" y="1009659"/>
                  </a:lnTo>
                  <a:lnTo>
                    <a:pt x="3446525" y="1050559"/>
                  </a:lnTo>
                  <a:lnTo>
                    <a:pt x="3464136" y="1092007"/>
                  </a:lnTo>
                  <a:lnTo>
                    <a:pt x="3480648" y="1133985"/>
                  </a:lnTo>
                  <a:lnTo>
                    <a:pt x="3496043" y="1176479"/>
                  </a:lnTo>
                  <a:lnTo>
                    <a:pt x="3510305" y="1219470"/>
                  </a:lnTo>
                  <a:lnTo>
                    <a:pt x="3523417" y="1262944"/>
                  </a:lnTo>
                  <a:lnTo>
                    <a:pt x="3535361" y="1306883"/>
                  </a:lnTo>
                  <a:lnTo>
                    <a:pt x="3546120" y="1351272"/>
                  </a:lnTo>
                  <a:lnTo>
                    <a:pt x="3555678" y="1396093"/>
                  </a:lnTo>
                  <a:lnTo>
                    <a:pt x="3564017" y="1441332"/>
                  </a:lnTo>
                  <a:lnTo>
                    <a:pt x="3571120" y="1486970"/>
                  </a:lnTo>
                  <a:lnTo>
                    <a:pt x="3576969" y="1532993"/>
                  </a:lnTo>
                  <a:lnTo>
                    <a:pt x="3581549" y="1579383"/>
                  </a:lnTo>
                  <a:lnTo>
                    <a:pt x="3584841" y="1626124"/>
                  </a:lnTo>
                  <a:lnTo>
                    <a:pt x="3586829" y="1673201"/>
                  </a:lnTo>
                  <a:lnTo>
                    <a:pt x="3587496" y="1720596"/>
                  </a:lnTo>
                  <a:lnTo>
                    <a:pt x="3586829" y="1767992"/>
                  </a:lnTo>
                  <a:lnTo>
                    <a:pt x="3584841" y="1815072"/>
                  </a:lnTo>
                  <a:lnTo>
                    <a:pt x="3581549" y="1861819"/>
                  </a:lnTo>
                  <a:lnTo>
                    <a:pt x="3576969" y="1908218"/>
                  </a:lnTo>
                  <a:lnTo>
                    <a:pt x="3571120" y="1954251"/>
                  </a:lnTo>
                  <a:lnTo>
                    <a:pt x="3564017" y="1999902"/>
                  </a:lnTo>
                  <a:lnTo>
                    <a:pt x="3555678" y="2045155"/>
                  </a:lnTo>
                  <a:lnTo>
                    <a:pt x="3546120" y="2089993"/>
                  </a:lnTo>
                  <a:lnTo>
                    <a:pt x="3535361" y="2134400"/>
                  </a:lnTo>
                  <a:lnTo>
                    <a:pt x="3523417" y="2178360"/>
                  </a:lnTo>
                  <a:lnTo>
                    <a:pt x="3510305" y="2221856"/>
                  </a:lnTo>
                  <a:lnTo>
                    <a:pt x="3496043" y="2264871"/>
                  </a:lnTo>
                  <a:lnTo>
                    <a:pt x="3480648" y="2307389"/>
                  </a:lnTo>
                  <a:lnTo>
                    <a:pt x="3464136" y="2349394"/>
                  </a:lnTo>
                  <a:lnTo>
                    <a:pt x="3446526" y="2390870"/>
                  </a:lnTo>
                  <a:lnTo>
                    <a:pt x="3427833" y="2431799"/>
                  </a:lnTo>
                  <a:lnTo>
                    <a:pt x="3408075" y="2472166"/>
                  </a:lnTo>
                  <a:lnTo>
                    <a:pt x="3387269" y="2511954"/>
                  </a:lnTo>
                  <a:lnTo>
                    <a:pt x="3365433" y="2551146"/>
                  </a:lnTo>
                  <a:lnTo>
                    <a:pt x="3342583" y="2589727"/>
                  </a:lnTo>
                  <a:lnTo>
                    <a:pt x="3318737" y="2627680"/>
                  </a:lnTo>
                  <a:lnTo>
                    <a:pt x="3293911" y="2664987"/>
                  </a:lnTo>
                  <a:lnTo>
                    <a:pt x="3268122" y="2701634"/>
                  </a:lnTo>
                  <a:lnTo>
                    <a:pt x="3241389" y="2737603"/>
                  </a:lnTo>
                  <a:lnTo>
                    <a:pt x="3213727" y="2772879"/>
                  </a:lnTo>
                  <a:lnTo>
                    <a:pt x="3185155" y="2807444"/>
                  </a:lnTo>
                  <a:lnTo>
                    <a:pt x="3155688" y="2841282"/>
                  </a:lnTo>
                  <a:lnTo>
                    <a:pt x="3125345" y="2874377"/>
                  </a:lnTo>
                  <a:lnTo>
                    <a:pt x="3094142" y="2906712"/>
                  </a:lnTo>
                  <a:lnTo>
                    <a:pt x="3062097" y="2938272"/>
                  </a:lnTo>
                  <a:lnTo>
                    <a:pt x="3029225" y="2969038"/>
                  </a:lnTo>
                  <a:lnTo>
                    <a:pt x="2995546" y="2998996"/>
                  </a:lnTo>
                  <a:lnTo>
                    <a:pt x="2961075" y="3028129"/>
                  </a:lnTo>
                  <a:lnTo>
                    <a:pt x="2925830" y="3056420"/>
                  </a:lnTo>
                  <a:lnTo>
                    <a:pt x="2889828" y="3083852"/>
                  </a:lnTo>
                  <a:lnTo>
                    <a:pt x="2853086" y="3110410"/>
                  </a:lnTo>
                  <a:lnTo>
                    <a:pt x="2815621" y="3136077"/>
                  </a:lnTo>
                  <a:lnTo>
                    <a:pt x="2777450" y="3160837"/>
                  </a:lnTo>
                  <a:lnTo>
                    <a:pt x="2738591" y="3184673"/>
                  </a:lnTo>
                  <a:lnTo>
                    <a:pt x="2699060" y="3207568"/>
                  </a:lnTo>
                  <a:lnTo>
                    <a:pt x="2658874" y="3229507"/>
                  </a:lnTo>
                  <a:lnTo>
                    <a:pt x="2618052" y="3250472"/>
                  </a:lnTo>
                  <a:lnTo>
                    <a:pt x="2576609" y="3270448"/>
                  </a:lnTo>
                  <a:lnTo>
                    <a:pt x="2534562" y="3289418"/>
                  </a:lnTo>
                  <a:lnTo>
                    <a:pt x="2491930" y="3307365"/>
                  </a:lnTo>
                  <a:lnTo>
                    <a:pt x="2448729" y="3324274"/>
                  </a:lnTo>
                  <a:lnTo>
                    <a:pt x="2404976" y="3340127"/>
                  </a:lnTo>
                  <a:lnTo>
                    <a:pt x="2360688" y="3354909"/>
                  </a:lnTo>
                  <a:lnTo>
                    <a:pt x="2315882" y="3368602"/>
                  </a:lnTo>
                  <a:lnTo>
                    <a:pt x="2270576" y="3381191"/>
                  </a:lnTo>
                  <a:lnTo>
                    <a:pt x="2224787" y="3392659"/>
                  </a:lnTo>
                  <a:lnTo>
                    <a:pt x="2178531" y="3402989"/>
                  </a:lnTo>
                  <a:lnTo>
                    <a:pt x="2131826" y="3412166"/>
                  </a:lnTo>
                  <a:lnTo>
                    <a:pt x="2084688" y="3420172"/>
                  </a:lnTo>
                  <a:lnTo>
                    <a:pt x="2037136" y="3426992"/>
                  </a:lnTo>
                  <a:lnTo>
                    <a:pt x="1989186" y="3432609"/>
                  </a:lnTo>
                  <a:lnTo>
                    <a:pt x="1940855" y="3437006"/>
                  </a:lnTo>
                  <a:lnTo>
                    <a:pt x="1892160" y="3440167"/>
                  </a:lnTo>
                  <a:lnTo>
                    <a:pt x="1843118" y="3442076"/>
                  </a:lnTo>
                  <a:lnTo>
                    <a:pt x="1793748" y="3442716"/>
                  </a:lnTo>
                  <a:lnTo>
                    <a:pt x="1744377" y="3442076"/>
                  </a:lnTo>
                  <a:lnTo>
                    <a:pt x="1695335" y="3440167"/>
                  </a:lnTo>
                  <a:lnTo>
                    <a:pt x="1646640" y="3437006"/>
                  </a:lnTo>
                  <a:lnTo>
                    <a:pt x="1598309" y="3432609"/>
                  </a:lnTo>
                  <a:lnTo>
                    <a:pt x="1550359" y="3426992"/>
                  </a:lnTo>
                  <a:lnTo>
                    <a:pt x="1502807" y="3420172"/>
                  </a:lnTo>
                  <a:lnTo>
                    <a:pt x="1455669" y="3412166"/>
                  </a:lnTo>
                  <a:lnTo>
                    <a:pt x="1408964" y="3402989"/>
                  </a:lnTo>
                  <a:lnTo>
                    <a:pt x="1362708" y="3392659"/>
                  </a:lnTo>
                  <a:lnTo>
                    <a:pt x="1316919" y="3381191"/>
                  </a:lnTo>
                  <a:lnTo>
                    <a:pt x="1271613" y="3368602"/>
                  </a:lnTo>
                  <a:lnTo>
                    <a:pt x="1226807" y="3354909"/>
                  </a:lnTo>
                  <a:lnTo>
                    <a:pt x="1182519" y="3340127"/>
                  </a:lnTo>
                  <a:lnTo>
                    <a:pt x="1138766" y="3324274"/>
                  </a:lnTo>
                  <a:lnTo>
                    <a:pt x="1095565" y="3307365"/>
                  </a:lnTo>
                  <a:lnTo>
                    <a:pt x="1052933" y="3289418"/>
                  </a:lnTo>
                  <a:lnTo>
                    <a:pt x="1010886" y="3270448"/>
                  </a:lnTo>
                  <a:lnTo>
                    <a:pt x="969443" y="3250472"/>
                  </a:lnTo>
                  <a:lnTo>
                    <a:pt x="928621" y="3229507"/>
                  </a:lnTo>
                  <a:lnTo>
                    <a:pt x="888435" y="3207568"/>
                  </a:lnTo>
                  <a:lnTo>
                    <a:pt x="848904" y="3184673"/>
                  </a:lnTo>
                  <a:lnTo>
                    <a:pt x="810045" y="3160837"/>
                  </a:lnTo>
                  <a:lnTo>
                    <a:pt x="771874" y="3136077"/>
                  </a:lnTo>
                  <a:lnTo>
                    <a:pt x="734409" y="3110410"/>
                  </a:lnTo>
                  <a:lnTo>
                    <a:pt x="697667" y="3083852"/>
                  </a:lnTo>
                  <a:lnTo>
                    <a:pt x="661665" y="3056420"/>
                  </a:lnTo>
                  <a:lnTo>
                    <a:pt x="626420" y="3028129"/>
                  </a:lnTo>
                  <a:lnTo>
                    <a:pt x="591949" y="2998996"/>
                  </a:lnTo>
                  <a:lnTo>
                    <a:pt x="558270" y="2969038"/>
                  </a:lnTo>
                  <a:lnTo>
                    <a:pt x="525398" y="2938272"/>
                  </a:lnTo>
                  <a:lnTo>
                    <a:pt x="493353" y="2906712"/>
                  </a:lnTo>
                  <a:lnTo>
                    <a:pt x="462150" y="2874377"/>
                  </a:lnTo>
                  <a:lnTo>
                    <a:pt x="431807" y="2841282"/>
                  </a:lnTo>
                  <a:lnTo>
                    <a:pt x="402340" y="2807444"/>
                  </a:lnTo>
                  <a:lnTo>
                    <a:pt x="373768" y="2772879"/>
                  </a:lnTo>
                  <a:lnTo>
                    <a:pt x="346106" y="2737603"/>
                  </a:lnTo>
                  <a:lnTo>
                    <a:pt x="319373" y="2701634"/>
                  </a:lnTo>
                  <a:lnTo>
                    <a:pt x="293584" y="2664987"/>
                  </a:lnTo>
                  <a:lnTo>
                    <a:pt x="268758" y="2627680"/>
                  </a:lnTo>
                  <a:lnTo>
                    <a:pt x="244912" y="2589727"/>
                  </a:lnTo>
                  <a:lnTo>
                    <a:pt x="222062" y="2551146"/>
                  </a:lnTo>
                  <a:lnTo>
                    <a:pt x="200226" y="2511954"/>
                  </a:lnTo>
                  <a:lnTo>
                    <a:pt x="179420" y="2472166"/>
                  </a:lnTo>
                  <a:lnTo>
                    <a:pt x="159662" y="2431799"/>
                  </a:lnTo>
                  <a:lnTo>
                    <a:pt x="140969" y="2390870"/>
                  </a:lnTo>
                  <a:lnTo>
                    <a:pt x="123359" y="2349394"/>
                  </a:lnTo>
                  <a:lnTo>
                    <a:pt x="106847" y="2307389"/>
                  </a:lnTo>
                  <a:lnTo>
                    <a:pt x="91452" y="2264871"/>
                  </a:lnTo>
                  <a:lnTo>
                    <a:pt x="77190" y="2221856"/>
                  </a:lnTo>
                  <a:lnTo>
                    <a:pt x="64078" y="2178360"/>
                  </a:lnTo>
                  <a:lnTo>
                    <a:pt x="52134" y="2134400"/>
                  </a:lnTo>
                  <a:lnTo>
                    <a:pt x="41375" y="2089993"/>
                  </a:lnTo>
                  <a:lnTo>
                    <a:pt x="31817" y="2045155"/>
                  </a:lnTo>
                  <a:lnTo>
                    <a:pt x="23478" y="1999902"/>
                  </a:lnTo>
                  <a:lnTo>
                    <a:pt x="16375" y="1954251"/>
                  </a:lnTo>
                  <a:lnTo>
                    <a:pt x="10526" y="1908218"/>
                  </a:lnTo>
                  <a:lnTo>
                    <a:pt x="5946" y="1861819"/>
                  </a:lnTo>
                  <a:lnTo>
                    <a:pt x="2654" y="1815072"/>
                  </a:lnTo>
                  <a:lnTo>
                    <a:pt x="666" y="1767992"/>
                  </a:lnTo>
                  <a:lnTo>
                    <a:pt x="0" y="1720596"/>
                  </a:lnTo>
                </a:path>
              </a:pathLst>
            </a:custGeom>
            <a:ln w="10668">
              <a:solidFill>
                <a:srgbClr val="00082A"/>
              </a:solidFill>
            </a:ln>
          </p:spPr>
          <p:txBody>
            <a:bodyPr wrap="square" lIns="0" tIns="0" rIns="0" bIns="0" rtlCol="0"/>
            <a:lstStyle/>
            <a:p>
              <a:endParaRPr sz="1588"/>
            </a:p>
          </p:txBody>
        </p:sp>
        <p:sp>
          <p:nvSpPr>
            <p:cNvPr id="7" name="object 7"/>
            <p:cNvSpPr/>
            <p:nvPr/>
          </p:nvSpPr>
          <p:spPr>
            <a:xfrm>
              <a:off x="6568439" y="3378707"/>
              <a:ext cx="1763395" cy="1771014"/>
            </a:xfrm>
            <a:custGeom>
              <a:avLst/>
              <a:gdLst/>
              <a:ahLst/>
              <a:cxnLst/>
              <a:rect l="l" t="t" r="r" b="b"/>
              <a:pathLst>
                <a:path w="1763395" h="1771014">
                  <a:moveTo>
                    <a:pt x="880872" y="1770888"/>
                  </a:moveTo>
                  <a:lnTo>
                    <a:pt x="832572" y="1769578"/>
                  </a:lnTo>
                  <a:lnTo>
                    <a:pt x="784949" y="1765694"/>
                  </a:lnTo>
                  <a:lnTo>
                    <a:pt x="738071" y="1759304"/>
                  </a:lnTo>
                  <a:lnTo>
                    <a:pt x="692005" y="1750474"/>
                  </a:lnTo>
                  <a:lnTo>
                    <a:pt x="646818" y="1739272"/>
                  </a:lnTo>
                  <a:lnTo>
                    <a:pt x="602577" y="1725765"/>
                  </a:lnTo>
                  <a:lnTo>
                    <a:pt x="559350" y="1710021"/>
                  </a:lnTo>
                  <a:lnTo>
                    <a:pt x="517205" y="1692107"/>
                  </a:lnTo>
                  <a:lnTo>
                    <a:pt x="476208" y="1672091"/>
                  </a:lnTo>
                  <a:lnTo>
                    <a:pt x="436428" y="1650040"/>
                  </a:lnTo>
                  <a:lnTo>
                    <a:pt x="397931" y="1626021"/>
                  </a:lnTo>
                  <a:lnTo>
                    <a:pt x="360785" y="1600102"/>
                  </a:lnTo>
                  <a:lnTo>
                    <a:pt x="325058" y="1572350"/>
                  </a:lnTo>
                  <a:lnTo>
                    <a:pt x="290816" y="1542833"/>
                  </a:lnTo>
                  <a:lnTo>
                    <a:pt x="258127" y="1511617"/>
                  </a:lnTo>
                  <a:lnTo>
                    <a:pt x="227059" y="1478771"/>
                  </a:lnTo>
                  <a:lnTo>
                    <a:pt x="197678" y="1444361"/>
                  </a:lnTo>
                  <a:lnTo>
                    <a:pt x="170054" y="1408456"/>
                  </a:lnTo>
                  <a:lnTo>
                    <a:pt x="144251" y="1371122"/>
                  </a:lnTo>
                  <a:lnTo>
                    <a:pt x="120339" y="1332427"/>
                  </a:lnTo>
                  <a:lnTo>
                    <a:pt x="98384" y="1292438"/>
                  </a:lnTo>
                  <a:lnTo>
                    <a:pt x="78455" y="1251223"/>
                  </a:lnTo>
                  <a:lnTo>
                    <a:pt x="60617" y="1208849"/>
                  </a:lnTo>
                  <a:lnTo>
                    <a:pt x="44939" y="1165384"/>
                  </a:lnTo>
                  <a:lnTo>
                    <a:pt x="31488" y="1120894"/>
                  </a:lnTo>
                  <a:lnTo>
                    <a:pt x="20332" y="1075448"/>
                  </a:lnTo>
                  <a:lnTo>
                    <a:pt x="11538" y="1029113"/>
                  </a:lnTo>
                  <a:lnTo>
                    <a:pt x="5173" y="981955"/>
                  </a:lnTo>
                  <a:lnTo>
                    <a:pt x="1304" y="934043"/>
                  </a:lnTo>
                  <a:lnTo>
                    <a:pt x="0" y="885444"/>
                  </a:lnTo>
                  <a:lnTo>
                    <a:pt x="1304" y="836844"/>
                  </a:lnTo>
                  <a:lnTo>
                    <a:pt x="5173" y="788932"/>
                  </a:lnTo>
                  <a:lnTo>
                    <a:pt x="11538" y="741774"/>
                  </a:lnTo>
                  <a:lnTo>
                    <a:pt x="20332" y="695439"/>
                  </a:lnTo>
                  <a:lnTo>
                    <a:pt x="31488" y="649993"/>
                  </a:lnTo>
                  <a:lnTo>
                    <a:pt x="44939" y="605503"/>
                  </a:lnTo>
                  <a:lnTo>
                    <a:pt x="60617" y="562038"/>
                  </a:lnTo>
                  <a:lnTo>
                    <a:pt x="78455" y="519664"/>
                  </a:lnTo>
                  <a:lnTo>
                    <a:pt x="98384" y="478449"/>
                  </a:lnTo>
                  <a:lnTo>
                    <a:pt x="120339" y="438460"/>
                  </a:lnTo>
                  <a:lnTo>
                    <a:pt x="144251" y="399765"/>
                  </a:lnTo>
                  <a:lnTo>
                    <a:pt x="170054" y="362431"/>
                  </a:lnTo>
                  <a:lnTo>
                    <a:pt x="197678" y="326526"/>
                  </a:lnTo>
                  <a:lnTo>
                    <a:pt x="227059" y="292116"/>
                  </a:lnTo>
                  <a:lnTo>
                    <a:pt x="258127" y="259270"/>
                  </a:lnTo>
                  <a:lnTo>
                    <a:pt x="290816" y="228054"/>
                  </a:lnTo>
                  <a:lnTo>
                    <a:pt x="325058" y="198537"/>
                  </a:lnTo>
                  <a:lnTo>
                    <a:pt x="360785" y="170785"/>
                  </a:lnTo>
                  <a:lnTo>
                    <a:pt x="397931" y="144866"/>
                  </a:lnTo>
                  <a:lnTo>
                    <a:pt x="436428" y="120847"/>
                  </a:lnTo>
                  <a:lnTo>
                    <a:pt x="476208" y="98796"/>
                  </a:lnTo>
                  <a:lnTo>
                    <a:pt x="517205" y="78780"/>
                  </a:lnTo>
                  <a:lnTo>
                    <a:pt x="559350" y="60866"/>
                  </a:lnTo>
                  <a:lnTo>
                    <a:pt x="602577" y="45122"/>
                  </a:lnTo>
                  <a:lnTo>
                    <a:pt x="646818" y="31615"/>
                  </a:lnTo>
                  <a:lnTo>
                    <a:pt x="692005" y="20413"/>
                  </a:lnTo>
                  <a:lnTo>
                    <a:pt x="738071" y="11583"/>
                  </a:lnTo>
                  <a:lnTo>
                    <a:pt x="784949" y="5193"/>
                  </a:lnTo>
                  <a:lnTo>
                    <a:pt x="832572" y="1309"/>
                  </a:lnTo>
                  <a:lnTo>
                    <a:pt x="880872" y="0"/>
                  </a:lnTo>
                  <a:lnTo>
                    <a:pt x="929318" y="1309"/>
                  </a:lnTo>
                  <a:lnTo>
                    <a:pt x="977079" y="5193"/>
                  </a:lnTo>
                  <a:lnTo>
                    <a:pt x="1024085" y="11583"/>
                  </a:lnTo>
                  <a:lnTo>
                    <a:pt x="1070270" y="20413"/>
                  </a:lnTo>
                  <a:lnTo>
                    <a:pt x="1115567" y="31615"/>
                  </a:lnTo>
                  <a:lnTo>
                    <a:pt x="1159910" y="45122"/>
                  </a:lnTo>
                  <a:lnTo>
                    <a:pt x="1203230" y="60866"/>
                  </a:lnTo>
                  <a:lnTo>
                    <a:pt x="1245461" y="78780"/>
                  </a:lnTo>
                  <a:lnTo>
                    <a:pt x="1286536" y="98796"/>
                  </a:lnTo>
                  <a:lnTo>
                    <a:pt x="1326387" y="120847"/>
                  </a:lnTo>
                  <a:lnTo>
                    <a:pt x="1364949" y="144866"/>
                  </a:lnTo>
                  <a:lnTo>
                    <a:pt x="1402153" y="170785"/>
                  </a:lnTo>
                  <a:lnTo>
                    <a:pt x="1437932" y="198537"/>
                  </a:lnTo>
                  <a:lnTo>
                    <a:pt x="1472220" y="228054"/>
                  </a:lnTo>
                  <a:lnTo>
                    <a:pt x="1504949" y="259270"/>
                  </a:lnTo>
                  <a:lnTo>
                    <a:pt x="1536053" y="292116"/>
                  </a:lnTo>
                  <a:lnTo>
                    <a:pt x="1565464" y="326526"/>
                  </a:lnTo>
                  <a:lnTo>
                    <a:pt x="1593116" y="362431"/>
                  </a:lnTo>
                  <a:lnTo>
                    <a:pt x="1618941" y="399765"/>
                  </a:lnTo>
                  <a:lnTo>
                    <a:pt x="1642871" y="438460"/>
                  </a:lnTo>
                  <a:lnTo>
                    <a:pt x="1664841" y="478449"/>
                  </a:lnTo>
                  <a:lnTo>
                    <a:pt x="1684784" y="519664"/>
                  </a:lnTo>
                  <a:lnTo>
                    <a:pt x="1702631" y="562038"/>
                  </a:lnTo>
                  <a:lnTo>
                    <a:pt x="1718316" y="605503"/>
                  </a:lnTo>
                  <a:lnTo>
                    <a:pt x="1731771" y="649993"/>
                  </a:lnTo>
                  <a:lnTo>
                    <a:pt x="1742931" y="695439"/>
                  </a:lnTo>
                  <a:lnTo>
                    <a:pt x="1751728" y="741774"/>
                  </a:lnTo>
                  <a:lnTo>
                    <a:pt x="1758094" y="788932"/>
                  </a:lnTo>
                  <a:lnTo>
                    <a:pt x="1761963" y="836844"/>
                  </a:lnTo>
                  <a:lnTo>
                    <a:pt x="1763268" y="885444"/>
                  </a:lnTo>
                  <a:lnTo>
                    <a:pt x="1761963" y="934043"/>
                  </a:lnTo>
                  <a:lnTo>
                    <a:pt x="1758094" y="981955"/>
                  </a:lnTo>
                  <a:lnTo>
                    <a:pt x="1751728" y="1029113"/>
                  </a:lnTo>
                  <a:lnTo>
                    <a:pt x="1742931" y="1075448"/>
                  </a:lnTo>
                  <a:lnTo>
                    <a:pt x="1731771" y="1120894"/>
                  </a:lnTo>
                  <a:lnTo>
                    <a:pt x="1718316" y="1165384"/>
                  </a:lnTo>
                  <a:lnTo>
                    <a:pt x="1702631" y="1208849"/>
                  </a:lnTo>
                  <a:lnTo>
                    <a:pt x="1684784" y="1251223"/>
                  </a:lnTo>
                  <a:lnTo>
                    <a:pt x="1664841" y="1292438"/>
                  </a:lnTo>
                  <a:lnTo>
                    <a:pt x="1642871" y="1332427"/>
                  </a:lnTo>
                  <a:lnTo>
                    <a:pt x="1618941" y="1371122"/>
                  </a:lnTo>
                  <a:lnTo>
                    <a:pt x="1593116" y="1408456"/>
                  </a:lnTo>
                  <a:lnTo>
                    <a:pt x="1565464" y="1444361"/>
                  </a:lnTo>
                  <a:lnTo>
                    <a:pt x="1536053" y="1478771"/>
                  </a:lnTo>
                  <a:lnTo>
                    <a:pt x="1504950" y="1511617"/>
                  </a:lnTo>
                  <a:lnTo>
                    <a:pt x="1472220" y="1542833"/>
                  </a:lnTo>
                  <a:lnTo>
                    <a:pt x="1437932" y="1572350"/>
                  </a:lnTo>
                  <a:lnTo>
                    <a:pt x="1402153" y="1600102"/>
                  </a:lnTo>
                  <a:lnTo>
                    <a:pt x="1364949" y="1626021"/>
                  </a:lnTo>
                  <a:lnTo>
                    <a:pt x="1326388" y="1650040"/>
                  </a:lnTo>
                  <a:lnTo>
                    <a:pt x="1286536" y="1672091"/>
                  </a:lnTo>
                  <a:lnTo>
                    <a:pt x="1245461" y="1692107"/>
                  </a:lnTo>
                  <a:lnTo>
                    <a:pt x="1203230" y="1710021"/>
                  </a:lnTo>
                  <a:lnTo>
                    <a:pt x="1159910" y="1725765"/>
                  </a:lnTo>
                  <a:lnTo>
                    <a:pt x="1115568" y="1739272"/>
                  </a:lnTo>
                  <a:lnTo>
                    <a:pt x="1070270" y="1750474"/>
                  </a:lnTo>
                  <a:lnTo>
                    <a:pt x="1024085" y="1759304"/>
                  </a:lnTo>
                  <a:lnTo>
                    <a:pt x="977079" y="1765694"/>
                  </a:lnTo>
                  <a:lnTo>
                    <a:pt x="929318" y="1769578"/>
                  </a:lnTo>
                  <a:lnTo>
                    <a:pt x="880872" y="1770888"/>
                  </a:lnTo>
                  <a:close/>
                </a:path>
              </a:pathLst>
            </a:custGeom>
            <a:solidFill>
              <a:srgbClr val="9AC0FF"/>
            </a:solidFill>
          </p:spPr>
          <p:txBody>
            <a:bodyPr wrap="square" lIns="0" tIns="0" rIns="0" bIns="0" rtlCol="0"/>
            <a:lstStyle/>
            <a:p>
              <a:endParaRPr sz="1588"/>
            </a:p>
          </p:txBody>
        </p:sp>
        <p:sp>
          <p:nvSpPr>
            <p:cNvPr id="8" name="object 8"/>
            <p:cNvSpPr/>
            <p:nvPr/>
          </p:nvSpPr>
          <p:spPr>
            <a:xfrm>
              <a:off x="6568439" y="3378707"/>
              <a:ext cx="1763395" cy="1771014"/>
            </a:xfrm>
            <a:custGeom>
              <a:avLst/>
              <a:gdLst/>
              <a:ahLst/>
              <a:cxnLst/>
              <a:rect l="l" t="t" r="r" b="b"/>
              <a:pathLst>
                <a:path w="1763395" h="1771014">
                  <a:moveTo>
                    <a:pt x="0" y="885444"/>
                  </a:moveTo>
                  <a:lnTo>
                    <a:pt x="1304" y="836844"/>
                  </a:lnTo>
                  <a:lnTo>
                    <a:pt x="5173" y="788932"/>
                  </a:lnTo>
                  <a:lnTo>
                    <a:pt x="11538" y="741774"/>
                  </a:lnTo>
                  <a:lnTo>
                    <a:pt x="20332" y="695439"/>
                  </a:lnTo>
                  <a:lnTo>
                    <a:pt x="31488" y="649993"/>
                  </a:lnTo>
                  <a:lnTo>
                    <a:pt x="44939" y="605503"/>
                  </a:lnTo>
                  <a:lnTo>
                    <a:pt x="60617" y="562038"/>
                  </a:lnTo>
                  <a:lnTo>
                    <a:pt x="78455" y="519664"/>
                  </a:lnTo>
                  <a:lnTo>
                    <a:pt x="98384" y="478449"/>
                  </a:lnTo>
                  <a:lnTo>
                    <a:pt x="120339" y="438460"/>
                  </a:lnTo>
                  <a:lnTo>
                    <a:pt x="144251" y="399765"/>
                  </a:lnTo>
                  <a:lnTo>
                    <a:pt x="170054" y="362431"/>
                  </a:lnTo>
                  <a:lnTo>
                    <a:pt x="197678" y="326526"/>
                  </a:lnTo>
                  <a:lnTo>
                    <a:pt x="227059" y="292116"/>
                  </a:lnTo>
                  <a:lnTo>
                    <a:pt x="258127" y="259270"/>
                  </a:lnTo>
                  <a:lnTo>
                    <a:pt x="290816" y="228054"/>
                  </a:lnTo>
                  <a:lnTo>
                    <a:pt x="325058" y="198537"/>
                  </a:lnTo>
                  <a:lnTo>
                    <a:pt x="360785" y="170785"/>
                  </a:lnTo>
                  <a:lnTo>
                    <a:pt x="397931" y="144866"/>
                  </a:lnTo>
                  <a:lnTo>
                    <a:pt x="436428" y="120847"/>
                  </a:lnTo>
                  <a:lnTo>
                    <a:pt x="476208" y="98796"/>
                  </a:lnTo>
                  <a:lnTo>
                    <a:pt x="517205" y="78780"/>
                  </a:lnTo>
                  <a:lnTo>
                    <a:pt x="559350" y="60866"/>
                  </a:lnTo>
                  <a:lnTo>
                    <a:pt x="602577" y="45122"/>
                  </a:lnTo>
                  <a:lnTo>
                    <a:pt x="646818" y="31615"/>
                  </a:lnTo>
                  <a:lnTo>
                    <a:pt x="692005" y="20413"/>
                  </a:lnTo>
                  <a:lnTo>
                    <a:pt x="738071" y="11583"/>
                  </a:lnTo>
                  <a:lnTo>
                    <a:pt x="784949" y="5193"/>
                  </a:lnTo>
                  <a:lnTo>
                    <a:pt x="832572" y="1309"/>
                  </a:lnTo>
                  <a:lnTo>
                    <a:pt x="880872" y="0"/>
                  </a:lnTo>
                  <a:lnTo>
                    <a:pt x="929318" y="1309"/>
                  </a:lnTo>
                  <a:lnTo>
                    <a:pt x="977079" y="5193"/>
                  </a:lnTo>
                  <a:lnTo>
                    <a:pt x="1024085" y="11583"/>
                  </a:lnTo>
                  <a:lnTo>
                    <a:pt x="1070270" y="20413"/>
                  </a:lnTo>
                  <a:lnTo>
                    <a:pt x="1115567" y="31615"/>
                  </a:lnTo>
                  <a:lnTo>
                    <a:pt x="1159910" y="45122"/>
                  </a:lnTo>
                  <a:lnTo>
                    <a:pt x="1203230" y="60866"/>
                  </a:lnTo>
                  <a:lnTo>
                    <a:pt x="1245461" y="78780"/>
                  </a:lnTo>
                  <a:lnTo>
                    <a:pt x="1286536" y="98796"/>
                  </a:lnTo>
                  <a:lnTo>
                    <a:pt x="1326387" y="120847"/>
                  </a:lnTo>
                  <a:lnTo>
                    <a:pt x="1364949" y="144866"/>
                  </a:lnTo>
                  <a:lnTo>
                    <a:pt x="1402153" y="170785"/>
                  </a:lnTo>
                  <a:lnTo>
                    <a:pt x="1437932" y="198537"/>
                  </a:lnTo>
                  <a:lnTo>
                    <a:pt x="1472220" y="228054"/>
                  </a:lnTo>
                  <a:lnTo>
                    <a:pt x="1504949" y="259270"/>
                  </a:lnTo>
                  <a:lnTo>
                    <a:pt x="1536053" y="292116"/>
                  </a:lnTo>
                  <a:lnTo>
                    <a:pt x="1565464" y="326526"/>
                  </a:lnTo>
                  <a:lnTo>
                    <a:pt x="1593116" y="362431"/>
                  </a:lnTo>
                  <a:lnTo>
                    <a:pt x="1618941" y="399765"/>
                  </a:lnTo>
                  <a:lnTo>
                    <a:pt x="1642871" y="438460"/>
                  </a:lnTo>
                  <a:lnTo>
                    <a:pt x="1664841" y="478449"/>
                  </a:lnTo>
                  <a:lnTo>
                    <a:pt x="1684784" y="519664"/>
                  </a:lnTo>
                  <a:lnTo>
                    <a:pt x="1702631" y="562038"/>
                  </a:lnTo>
                  <a:lnTo>
                    <a:pt x="1718316" y="605503"/>
                  </a:lnTo>
                  <a:lnTo>
                    <a:pt x="1731771" y="649993"/>
                  </a:lnTo>
                  <a:lnTo>
                    <a:pt x="1742931" y="695439"/>
                  </a:lnTo>
                  <a:lnTo>
                    <a:pt x="1751728" y="741774"/>
                  </a:lnTo>
                  <a:lnTo>
                    <a:pt x="1758094" y="788932"/>
                  </a:lnTo>
                  <a:lnTo>
                    <a:pt x="1761963" y="836844"/>
                  </a:lnTo>
                  <a:lnTo>
                    <a:pt x="1763268" y="885444"/>
                  </a:lnTo>
                  <a:lnTo>
                    <a:pt x="1761963" y="934043"/>
                  </a:lnTo>
                  <a:lnTo>
                    <a:pt x="1758094" y="981955"/>
                  </a:lnTo>
                  <a:lnTo>
                    <a:pt x="1751728" y="1029113"/>
                  </a:lnTo>
                  <a:lnTo>
                    <a:pt x="1742931" y="1075448"/>
                  </a:lnTo>
                  <a:lnTo>
                    <a:pt x="1731771" y="1120894"/>
                  </a:lnTo>
                  <a:lnTo>
                    <a:pt x="1718316" y="1165384"/>
                  </a:lnTo>
                  <a:lnTo>
                    <a:pt x="1702631" y="1208849"/>
                  </a:lnTo>
                  <a:lnTo>
                    <a:pt x="1684784" y="1251223"/>
                  </a:lnTo>
                  <a:lnTo>
                    <a:pt x="1664841" y="1292438"/>
                  </a:lnTo>
                  <a:lnTo>
                    <a:pt x="1642871" y="1332427"/>
                  </a:lnTo>
                  <a:lnTo>
                    <a:pt x="1618941" y="1371122"/>
                  </a:lnTo>
                  <a:lnTo>
                    <a:pt x="1593116" y="1408456"/>
                  </a:lnTo>
                  <a:lnTo>
                    <a:pt x="1565464" y="1444361"/>
                  </a:lnTo>
                  <a:lnTo>
                    <a:pt x="1536053" y="1478771"/>
                  </a:lnTo>
                  <a:lnTo>
                    <a:pt x="1504950" y="1511617"/>
                  </a:lnTo>
                  <a:lnTo>
                    <a:pt x="1472220" y="1542833"/>
                  </a:lnTo>
                  <a:lnTo>
                    <a:pt x="1437932" y="1572350"/>
                  </a:lnTo>
                  <a:lnTo>
                    <a:pt x="1402153" y="1600102"/>
                  </a:lnTo>
                  <a:lnTo>
                    <a:pt x="1364949" y="1626021"/>
                  </a:lnTo>
                  <a:lnTo>
                    <a:pt x="1326388" y="1650040"/>
                  </a:lnTo>
                  <a:lnTo>
                    <a:pt x="1286536" y="1672091"/>
                  </a:lnTo>
                  <a:lnTo>
                    <a:pt x="1245461" y="1692107"/>
                  </a:lnTo>
                  <a:lnTo>
                    <a:pt x="1203230" y="1710021"/>
                  </a:lnTo>
                  <a:lnTo>
                    <a:pt x="1159910" y="1725765"/>
                  </a:lnTo>
                  <a:lnTo>
                    <a:pt x="1115568" y="1739272"/>
                  </a:lnTo>
                  <a:lnTo>
                    <a:pt x="1070270" y="1750474"/>
                  </a:lnTo>
                  <a:lnTo>
                    <a:pt x="1024085" y="1759304"/>
                  </a:lnTo>
                  <a:lnTo>
                    <a:pt x="977079" y="1765694"/>
                  </a:lnTo>
                  <a:lnTo>
                    <a:pt x="929318" y="1769578"/>
                  </a:lnTo>
                  <a:lnTo>
                    <a:pt x="880872" y="1770888"/>
                  </a:lnTo>
                  <a:lnTo>
                    <a:pt x="832572" y="1769578"/>
                  </a:lnTo>
                  <a:lnTo>
                    <a:pt x="784949" y="1765694"/>
                  </a:lnTo>
                  <a:lnTo>
                    <a:pt x="738071" y="1759304"/>
                  </a:lnTo>
                  <a:lnTo>
                    <a:pt x="692005" y="1750474"/>
                  </a:lnTo>
                  <a:lnTo>
                    <a:pt x="646818" y="1739272"/>
                  </a:lnTo>
                  <a:lnTo>
                    <a:pt x="602577" y="1725765"/>
                  </a:lnTo>
                  <a:lnTo>
                    <a:pt x="559350" y="1710021"/>
                  </a:lnTo>
                  <a:lnTo>
                    <a:pt x="517205" y="1692107"/>
                  </a:lnTo>
                  <a:lnTo>
                    <a:pt x="476208" y="1672091"/>
                  </a:lnTo>
                  <a:lnTo>
                    <a:pt x="436428" y="1650040"/>
                  </a:lnTo>
                  <a:lnTo>
                    <a:pt x="397931" y="1626021"/>
                  </a:lnTo>
                  <a:lnTo>
                    <a:pt x="360785" y="1600102"/>
                  </a:lnTo>
                  <a:lnTo>
                    <a:pt x="325058" y="1572350"/>
                  </a:lnTo>
                  <a:lnTo>
                    <a:pt x="290816" y="1542833"/>
                  </a:lnTo>
                  <a:lnTo>
                    <a:pt x="258127" y="1511617"/>
                  </a:lnTo>
                  <a:lnTo>
                    <a:pt x="227059" y="1478771"/>
                  </a:lnTo>
                  <a:lnTo>
                    <a:pt x="197678" y="1444361"/>
                  </a:lnTo>
                  <a:lnTo>
                    <a:pt x="170054" y="1408456"/>
                  </a:lnTo>
                  <a:lnTo>
                    <a:pt x="144251" y="1371122"/>
                  </a:lnTo>
                  <a:lnTo>
                    <a:pt x="120339" y="1332427"/>
                  </a:lnTo>
                  <a:lnTo>
                    <a:pt x="98384" y="1292438"/>
                  </a:lnTo>
                  <a:lnTo>
                    <a:pt x="78455" y="1251223"/>
                  </a:lnTo>
                  <a:lnTo>
                    <a:pt x="60617" y="1208849"/>
                  </a:lnTo>
                  <a:lnTo>
                    <a:pt x="44939" y="1165384"/>
                  </a:lnTo>
                  <a:lnTo>
                    <a:pt x="31488" y="1120894"/>
                  </a:lnTo>
                  <a:lnTo>
                    <a:pt x="20332" y="1075448"/>
                  </a:lnTo>
                  <a:lnTo>
                    <a:pt x="11538" y="1029113"/>
                  </a:lnTo>
                  <a:lnTo>
                    <a:pt x="5173" y="981955"/>
                  </a:lnTo>
                  <a:lnTo>
                    <a:pt x="1304" y="934043"/>
                  </a:lnTo>
                  <a:lnTo>
                    <a:pt x="0" y="885444"/>
                  </a:lnTo>
                </a:path>
              </a:pathLst>
            </a:custGeom>
            <a:ln w="10668">
              <a:solidFill>
                <a:srgbClr val="3D4F6C"/>
              </a:solidFill>
            </a:ln>
          </p:spPr>
          <p:txBody>
            <a:bodyPr wrap="square" lIns="0" tIns="0" rIns="0" bIns="0" rtlCol="0"/>
            <a:lstStyle/>
            <a:p>
              <a:endParaRPr sz="1588"/>
            </a:p>
          </p:txBody>
        </p:sp>
      </p:grpSp>
      <p:sp>
        <p:nvSpPr>
          <p:cNvPr id="9" name="object 9"/>
          <p:cNvSpPr txBox="1"/>
          <p:nvPr/>
        </p:nvSpPr>
        <p:spPr>
          <a:xfrm>
            <a:off x="7839916" y="2311173"/>
            <a:ext cx="1736877" cy="626869"/>
          </a:xfrm>
          <a:prstGeom prst="rect">
            <a:avLst/>
          </a:prstGeom>
        </p:spPr>
        <p:txBody>
          <a:bodyPr vert="horz" wrap="square" lIns="0" tIns="11206" rIns="0" bIns="0" rtlCol="0">
            <a:spAutoFit/>
          </a:bodyPr>
          <a:lstStyle/>
          <a:p>
            <a:pPr marL="11206" marR="4483" indent="495326">
              <a:lnSpc>
                <a:spcPct val="100499"/>
              </a:lnSpc>
              <a:spcBef>
                <a:spcPts val="88"/>
              </a:spcBef>
            </a:pPr>
            <a:r>
              <a:rPr sz="2000" b="1" spc="53" dirty="0">
                <a:solidFill>
                  <a:srgbClr val="FFFFFF"/>
                </a:solidFill>
                <a:latin typeface="Times New Roman" panose="02020603050405020304" pitchFamily="18" charset="0"/>
                <a:cs typeface="Times New Roman" panose="02020603050405020304" pitchFamily="18" charset="0"/>
              </a:rPr>
              <a:t>Sex </a:t>
            </a:r>
            <a:r>
              <a:rPr sz="2000" b="1" spc="35" dirty="0">
                <a:solidFill>
                  <a:srgbClr val="FFFFFF"/>
                </a:solidFill>
                <a:latin typeface="Times New Roman" panose="02020603050405020304" pitchFamily="18" charset="0"/>
                <a:cs typeface="Times New Roman" panose="02020603050405020304" pitchFamily="18" charset="0"/>
              </a:rPr>
              <a:t>Discrimination</a:t>
            </a:r>
            <a:endParaRPr sz="2000" dirty="0">
              <a:latin typeface="Times New Roman" panose="02020603050405020304" pitchFamily="18" charset="0"/>
              <a:cs typeface="Times New Roman" panose="02020603050405020304" pitchFamily="18" charset="0"/>
            </a:endParaRPr>
          </a:p>
        </p:txBody>
      </p:sp>
      <p:sp>
        <p:nvSpPr>
          <p:cNvPr id="10" name="object 10"/>
          <p:cNvSpPr txBox="1"/>
          <p:nvPr/>
        </p:nvSpPr>
        <p:spPr>
          <a:xfrm>
            <a:off x="7649965" y="3400587"/>
            <a:ext cx="1450491" cy="626869"/>
          </a:xfrm>
          <a:prstGeom prst="rect">
            <a:avLst/>
          </a:prstGeom>
        </p:spPr>
        <p:txBody>
          <a:bodyPr vert="horz" wrap="square" lIns="0" tIns="11206" rIns="0" bIns="0" rtlCol="0">
            <a:spAutoFit/>
          </a:bodyPr>
          <a:lstStyle/>
          <a:p>
            <a:pPr marL="11206" marR="4483" indent="79006">
              <a:lnSpc>
                <a:spcPct val="100499"/>
              </a:lnSpc>
              <a:spcBef>
                <a:spcPts val="88"/>
              </a:spcBef>
            </a:pPr>
            <a:r>
              <a:rPr sz="2000" b="1" spc="62" dirty="0">
                <a:solidFill>
                  <a:srgbClr val="00246C"/>
                </a:solidFill>
                <a:latin typeface="Times New Roman" panose="02020603050405020304" pitchFamily="18" charset="0"/>
                <a:cs typeface="Times New Roman" panose="02020603050405020304" pitchFamily="18" charset="0"/>
              </a:rPr>
              <a:t>Sex-</a:t>
            </a:r>
            <a:r>
              <a:rPr sz="2000" b="1" spc="44" dirty="0">
                <a:solidFill>
                  <a:srgbClr val="00246C"/>
                </a:solidFill>
                <a:latin typeface="Times New Roman" panose="02020603050405020304" pitchFamily="18" charset="0"/>
                <a:cs typeface="Times New Roman" panose="02020603050405020304" pitchFamily="18" charset="0"/>
              </a:rPr>
              <a:t>based </a:t>
            </a:r>
            <a:r>
              <a:rPr sz="2000" b="1" spc="40" dirty="0">
                <a:solidFill>
                  <a:srgbClr val="00246C"/>
                </a:solidFill>
                <a:latin typeface="Times New Roman" panose="02020603050405020304" pitchFamily="18" charset="0"/>
                <a:cs typeface="Times New Roman" panose="02020603050405020304" pitchFamily="18" charset="0"/>
              </a:rPr>
              <a:t>Harassment</a:t>
            </a:r>
            <a:endParaRPr sz="2000" dirty="0">
              <a:latin typeface="Times New Roman" panose="02020603050405020304" pitchFamily="18" charset="0"/>
              <a:cs typeface="Times New Roman" panose="02020603050405020304" pitchFamily="18" charset="0"/>
            </a:endParaRPr>
          </a:p>
        </p:txBody>
      </p:sp>
      <p:sp>
        <p:nvSpPr>
          <p:cNvPr id="12" name="object 12"/>
          <p:cNvSpPr txBox="1">
            <a:spLocks noGrp="1"/>
          </p:cNvSpPr>
          <p:nvPr>
            <p:ph type="ftr" sz="quarter" idx="5"/>
          </p:nvPr>
        </p:nvSpPr>
        <p:spPr>
          <a:xfrm>
            <a:off x="748207" y="6353264"/>
            <a:ext cx="2332521" cy="191155"/>
          </a:xfrm>
          <a:prstGeom prst="rect">
            <a:avLst/>
          </a:prstGeom>
        </p:spPr>
        <p:txBody>
          <a:bodyPr vert="horz" wrap="square" lIns="0" tIns="0" rIns="0" bIns="0" rtlCol="0">
            <a:spAutoFit/>
          </a:bodyPr>
          <a:lstStyle>
            <a:defPPr>
              <a:defRPr kern="0"/>
            </a:defPPr>
            <a:lvl1pPr>
              <a:defRPr sz="1000" b="0" i="0">
                <a:solidFill>
                  <a:srgbClr val="00246C"/>
                </a:solidFill>
                <a:latin typeface="Calibri"/>
                <a:cs typeface="Calibri"/>
              </a:defRPr>
            </a:lvl1pPr>
          </a:lstStyle>
          <a:p>
            <a:pPr marL="17370">
              <a:spcBef>
                <a:spcPts val="101"/>
              </a:spcBef>
            </a:pPr>
            <a:r>
              <a:rPr lang="en-US" spc="-110">
                <a:solidFill>
                  <a:srgbClr val="FFFFFF"/>
                </a:solidFill>
              </a:rPr>
              <a:t>©</a:t>
            </a:r>
            <a:r>
              <a:rPr lang="en-US" spc="-15">
                <a:solidFill>
                  <a:srgbClr val="FFFFFF"/>
                </a:solidFill>
              </a:rPr>
              <a:t> </a:t>
            </a:r>
            <a:r>
              <a:rPr lang="en-US" spc="-35">
                <a:solidFill>
                  <a:srgbClr val="FFFFFF"/>
                </a:solidFill>
              </a:rPr>
              <a:t>2024</a:t>
            </a:r>
            <a:r>
              <a:rPr lang="en-US" spc="-30">
                <a:solidFill>
                  <a:srgbClr val="FFFFFF"/>
                </a:solidFill>
              </a:rPr>
              <a:t> </a:t>
            </a:r>
            <a:r>
              <a:rPr lang="en-US">
                <a:solidFill>
                  <a:srgbClr val="FFFFFF"/>
                </a:solidFill>
              </a:rPr>
              <a:t>Association</a:t>
            </a:r>
            <a:r>
              <a:rPr lang="en-US" spc="-40">
                <a:solidFill>
                  <a:srgbClr val="FFFFFF"/>
                </a:solidFill>
              </a:rPr>
              <a:t> </a:t>
            </a:r>
            <a:r>
              <a:rPr lang="en-US">
                <a:solidFill>
                  <a:srgbClr val="FFFFFF"/>
                </a:solidFill>
              </a:rPr>
              <a:t>of</a:t>
            </a:r>
            <a:r>
              <a:rPr lang="en-US" spc="-25">
                <a:solidFill>
                  <a:srgbClr val="FFFFFF"/>
                </a:solidFill>
              </a:rPr>
              <a:t> </a:t>
            </a:r>
            <a:r>
              <a:rPr lang="en-US">
                <a:solidFill>
                  <a:srgbClr val="FFFFFF"/>
                </a:solidFill>
              </a:rPr>
              <a:t>Title</a:t>
            </a:r>
            <a:r>
              <a:rPr lang="en-US" spc="5">
                <a:solidFill>
                  <a:srgbClr val="FFFFFF"/>
                </a:solidFill>
              </a:rPr>
              <a:t> </a:t>
            </a:r>
            <a:r>
              <a:rPr lang="en-US" spc="-10">
                <a:solidFill>
                  <a:srgbClr val="FFFFFF"/>
                </a:solidFill>
              </a:rPr>
              <a:t>IX</a:t>
            </a:r>
            <a:r>
              <a:rPr lang="en-US">
                <a:solidFill>
                  <a:srgbClr val="FFFFFF"/>
                </a:solidFill>
              </a:rPr>
              <a:t> </a:t>
            </a:r>
            <a:r>
              <a:rPr lang="en-US" spc="-10">
                <a:solidFill>
                  <a:srgbClr val="FFFFFF"/>
                </a:solidFill>
              </a:rPr>
              <a:t>Administrators</a:t>
            </a:r>
            <a:endParaRPr spc="-9" dirty="0">
              <a:solidFill>
                <a:srgbClr val="FFFFFF"/>
              </a:solidFill>
            </a:endParaRPr>
          </a:p>
        </p:txBody>
      </p:sp>
      <p:sp>
        <p:nvSpPr>
          <p:cNvPr id="13" name="object 13"/>
          <p:cNvSpPr txBox="1">
            <a:spLocks noGrp="1"/>
          </p:cNvSpPr>
          <p:nvPr>
            <p:ph type="sldNum" sz="quarter" idx="7"/>
          </p:nvPr>
        </p:nvSpPr>
        <p:spPr>
          <a:xfrm>
            <a:off x="9576794" y="6353285"/>
            <a:ext cx="264159" cy="191134"/>
          </a:xfrm>
          <a:prstGeom prst="rect">
            <a:avLst/>
          </a:prstGeom>
        </p:spPr>
        <p:txBody>
          <a:bodyPr vert="horz" wrap="square" lIns="0" tIns="0" rIns="0" bIns="0" rtlCol="0">
            <a:spAutoFit/>
          </a:bodyPr>
          <a:lstStyle>
            <a:defPPr>
              <a:defRPr kern="0"/>
            </a:defPPr>
            <a:lvl1pPr>
              <a:defRPr sz="1000" b="0" i="0">
                <a:solidFill>
                  <a:srgbClr val="00246C"/>
                </a:solidFill>
                <a:latin typeface="Calibri"/>
                <a:cs typeface="Calibri"/>
              </a:defRPr>
            </a:lvl1pPr>
          </a:lstStyle>
          <a:p>
            <a:pPr marL="99060">
              <a:spcBef>
                <a:spcPts val="114"/>
              </a:spcBef>
            </a:pPr>
            <a:fld id="{81D60167-4931-47E6-BA6A-407CBD079E47}" type="slidenum">
              <a:rPr lang="en-US" spc="-25" smtClean="0">
                <a:solidFill>
                  <a:srgbClr val="FFFFFF"/>
                </a:solidFill>
              </a:rPr>
              <a:pPr marL="99060">
                <a:spcBef>
                  <a:spcPts val="114"/>
                </a:spcBef>
              </a:pPr>
              <a:t>10</a:t>
            </a:fld>
            <a:endParaRPr spc="-22" dirty="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C66F9-3B6D-DCAF-8DC9-457D0B141B0B}"/>
              </a:ext>
            </a:extLst>
          </p:cNvPr>
          <p:cNvSpPr>
            <a:spLocks noGrp="1"/>
          </p:cNvSpPr>
          <p:nvPr>
            <p:ph type="title"/>
          </p:nvPr>
        </p:nvSpPr>
        <p:spPr>
          <a:xfrm>
            <a:off x="881742" y="108857"/>
            <a:ext cx="8596668" cy="674914"/>
          </a:xfrm>
        </p:spPr>
        <p:txBody>
          <a:bodyPr>
            <a:normAutofit fontScale="90000"/>
          </a:bodyPr>
          <a:lstStyle/>
          <a:p>
            <a:pPr algn="ctr"/>
            <a:r>
              <a:rPr lang="en-US" sz="3600" b="1" i="1" dirty="0">
                <a:solidFill>
                  <a:schemeClr val="tx1"/>
                </a:solidFill>
                <a:latin typeface="Times New Roman" panose="02020603050405020304" pitchFamily="18" charset="0"/>
                <a:cs typeface="Times New Roman" panose="02020603050405020304" pitchFamily="18" charset="0"/>
              </a:rPr>
              <a:t>Sex-based Harassment…</a:t>
            </a:r>
            <a:r>
              <a:rPr lang="en-US" b="1" dirty="0">
                <a:solidFill>
                  <a:schemeClr val="tx1"/>
                </a:solidFill>
                <a:latin typeface="Times New Roman" panose="02020603050405020304" pitchFamily="18" charset="0"/>
                <a:cs typeface="Times New Roman" panose="02020603050405020304" pitchFamily="18" charset="0"/>
              </a:rPr>
              <a:t>Definitional Changes</a:t>
            </a:r>
          </a:p>
        </p:txBody>
      </p:sp>
      <p:sp>
        <p:nvSpPr>
          <p:cNvPr id="6" name="TextBox 5">
            <a:extLst>
              <a:ext uri="{FF2B5EF4-FFF2-40B4-BE49-F238E27FC236}">
                <a16:creationId xmlns:a16="http://schemas.microsoft.com/office/drawing/2014/main" id="{2FD6D649-DC89-1AC5-5776-76E77EE755F6}"/>
              </a:ext>
            </a:extLst>
          </p:cNvPr>
          <p:cNvSpPr txBox="1"/>
          <p:nvPr/>
        </p:nvSpPr>
        <p:spPr>
          <a:xfrm>
            <a:off x="500742" y="783771"/>
            <a:ext cx="9993086" cy="5693866"/>
          </a:xfrm>
          <a:prstGeom prst="rect">
            <a:avLst/>
          </a:prstGeom>
          <a:noFill/>
        </p:spPr>
        <p:txBody>
          <a:bodyPr wrap="square">
            <a:spAutoFit/>
          </a:bodyPr>
          <a:lstStyle/>
          <a:p>
            <a:r>
              <a:rPr lang="en-US" sz="2800" b="1" dirty="0">
                <a:latin typeface="Times New Roman" panose="02020603050405020304" pitchFamily="18" charset="0"/>
                <a:cs typeface="Times New Roman" panose="02020603050405020304" pitchFamily="18" charset="0"/>
              </a:rPr>
              <a:t>1. Hostile Environment Harassment</a:t>
            </a:r>
          </a:p>
          <a:p>
            <a:pPr lvl="1"/>
            <a:r>
              <a:rPr lang="en-US" sz="2800" dirty="0">
                <a:latin typeface="Times New Roman" panose="02020603050405020304" pitchFamily="18" charset="0"/>
                <a:cs typeface="Times New Roman" panose="02020603050405020304" pitchFamily="18" charset="0"/>
              </a:rPr>
              <a:t>Unwelcome sex-based conduct that is subjectively and/or</a:t>
            </a:r>
          </a:p>
          <a:p>
            <a:r>
              <a:rPr lang="en-US" sz="2800" dirty="0">
                <a:latin typeface="Times New Roman" panose="02020603050405020304" pitchFamily="18" charset="0"/>
                <a:cs typeface="Times New Roman" panose="02020603050405020304" pitchFamily="18" charset="0"/>
              </a:rPr>
              <a:t>	objectively offensive and/or is so severe or pervasive (based on </a:t>
            </a:r>
          </a:p>
          <a:p>
            <a:r>
              <a:rPr lang="en-US" sz="2800" dirty="0">
                <a:latin typeface="Times New Roman" panose="02020603050405020304" pitchFamily="18" charset="0"/>
                <a:cs typeface="Times New Roman" panose="02020603050405020304" pitchFamily="18" charset="0"/>
              </a:rPr>
              <a:t>	totality of circumstances). </a:t>
            </a:r>
          </a:p>
          <a:p>
            <a:r>
              <a:rPr lang="en-US" sz="2800" b="1" dirty="0">
                <a:latin typeface="Times New Roman" panose="02020603050405020304" pitchFamily="18" charset="0"/>
                <a:cs typeface="Times New Roman" panose="02020603050405020304" pitchFamily="18" charset="0"/>
              </a:rPr>
              <a:t>2. Quid Pro Quo Harassment</a:t>
            </a:r>
          </a:p>
          <a:p>
            <a:pPr lvl="1"/>
            <a:r>
              <a:rPr lang="en-US" sz="2800" dirty="0">
                <a:latin typeface="Times New Roman" panose="02020603050405020304" pitchFamily="18" charset="0"/>
                <a:cs typeface="Times New Roman" panose="02020603050405020304" pitchFamily="18" charset="0"/>
              </a:rPr>
              <a:t>Explicitly</a:t>
            </a:r>
            <a:r>
              <a:rPr lang="en-US" sz="2800" spc="75"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or</a:t>
            </a:r>
            <a:r>
              <a:rPr lang="en-US" sz="2800" spc="8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impliedly</a:t>
            </a:r>
            <a:r>
              <a:rPr lang="en-US" sz="2800" spc="105"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conditioning</a:t>
            </a:r>
            <a:r>
              <a:rPr lang="en-US" sz="2800" spc="1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a:t>
            </a:r>
            <a:r>
              <a:rPr lang="en-US" sz="2800" spc="9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provision</a:t>
            </a:r>
            <a:r>
              <a:rPr lang="en-US" sz="2800" spc="9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of</a:t>
            </a:r>
            <a:r>
              <a:rPr lang="en-US" sz="2800" spc="65"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such</a:t>
            </a:r>
            <a:r>
              <a:rPr lang="en-US" sz="2800" spc="55"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an</a:t>
            </a:r>
            <a:r>
              <a:rPr lang="en-US" sz="2800" spc="65"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aid,</a:t>
            </a:r>
            <a:r>
              <a:rPr lang="en-US" sz="2800" spc="7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benefit,</a:t>
            </a:r>
            <a:r>
              <a:rPr lang="en-US" sz="2800" spc="145"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or</a:t>
            </a:r>
            <a:r>
              <a:rPr lang="en-US" sz="2800" spc="80" dirty="0">
                <a:latin typeface="Times New Roman" panose="02020603050405020304" pitchFamily="18" charset="0"/>
                <a:cs typeface="Times New Roman" panose="02020603050405020304" pitchFamily="18" charset="0"/>
              </a:rPr>
              <a:t> </a:t>
            </a:r>
            <a:r>
              <a:rPr lang="en-US" sz="2800" spc="-10" dirty="0">
                <a:latin typeface="Times New Roman" panose="02020603050405020304" pitchFamily="18" charset="0"/>
                <a:cs typeface="Times New Roman" panose="02020603050405020304" pitchFamily="18" charset="0"/>
              </a:rPr>
              <a:t>service 	</a:t>
            </a:r>
            <a:r>
              <a:rPr lang="en-US" sz="2800" dirty="0">
                <a:latin typeface="Times New Roman" panose="02020603050405020304" pitchFamily="18" charset="0"/>
                <a:cs typeface="Times New Roman" panose="02020603050405020304" pitchFamily="18" charset="0"/>
              </a:rPr>
              <a:t>on</a:t>
            </a:r>
            <a:r>
              <a:rPr lang="en-US" sz="2800" spc="8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a:t>
            </a:r>
            <a:r>
              <a:rPr lang="en-US" sz="2800" spc="114"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person’s</a:t>
            </a:r>
            <a:r>
              <a:rPr lang="en-US" sz="2800" spc="13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participation</a:t>
            </a:r>
            <a:r>
              <a:rPr lang="en-US" sz="2800" spc="8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in</a:t>
            </a:r>
            <a:r>
              <a:rPr lang="en-US" sz="2800" spc="11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unwelcome</a:t>
            </a:r>
            <a:r>
              <a:rPr lang="en-US" sz="2800" spc="85"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sexual</a:t>
            </a:r>
            <a:r>
              <a:rPr lang="en-US" sz="2800" spc="95" dirty="0">
                <a:latin typeface="Times New Roman" panose="02020603050405020304" pitchFamily="18" charset="0"/>
                <a:cs typeface="Times New Roman" panose="02020603050405020304" pitchFamily="18" charset="0"/>
              </a:rPr>
              <a:t> </a:t>
            </a:r>
            <a:r>
              <a:rPr lang="en-US" sz="2800" spc="-10" dirty="0">
                <a:latin typeface="Times New Roman" panose="02020603050405020304" pitchFamily="18" charset="0"/>
                <a:cs typeface="Times New Roman" panose="02020603050405020304" pitchFamily="18" charset="0"/>
              </a:rPr>
              <a:t>conduct.</a:t>
            </a:r>
            <a:endParaRPr lang="en-US" sz="2800" dirty="0">
              <a:latin typeface="Times New Roman" panose="02020603050405020304" pitchFamily="18" charset="0"/>
              <a:cs typeface="Times New Roman" panose="02020603050405020304" pitchFamily="18" charset="0"/>
            </a:endParaRPr>
          </a:p>
          <a:p>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 Sexual</a:t>
            </a:r>
            <a:r>
              <a:rPr kumimoji="0" lang="en-US" sz="2800" b="1" i="0" u="none" strike="noStrike" kern="1200" cap="none" spc="163"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9"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Assault</a:t>
            </a:r>
          </a:p>
          <a:p>
            <a:pPr lvl="1"/>
            <a:r>
              <a:rPr lang="en-US" sz="2800" dirty="0">
                <a:latin typeface="Times New Roman" panose="02020603050405020304" pitchFamily="18" charset="0"/>
                <a:cs typeface="Times New Roman" panose="02020603050405020304" pitchFamily="18" charset="0"/>
              </a:rPr>
              <a:t>An</a:t>
            </a:r>
            <a:r>
              <a:rPr lang="en-US" sz="2800" spc="25" dirty="0">
                <a:latin typeface="Times New Roman" panose="02020603050405020304" pitchFamily="18" charset="0"/>
                <a:cs typeface="Times New Roman" panose="02020603050405020304" pitchFamily="18" charset="0"/>
              </a:rPr>
              <a:t> </a:t>
            </a:r>
            <a:r>
              <a:rPr lang="en-US" sz="2800" spc="-10" dirty="0">
                <a:latin typeface="Times New Roman" panose="02020603050405020304" pitchFamily="18" charset="0"/>
                <a:cs typeface="Times New Roman" panose="02020603050405020304" pitchFamily="18" charset="0"/>
              </a:rPr>
              <a:t>offense</a:t>
            </a:r>
            <a:r>
              <a:rPr lang="en-US" sz="2800" spc="15"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classified</a:t>
            </a:r>
            <a:r>
              <a:rPr lang="en-US" sz="2800" spc="55"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as</a:t>
            </a:r>
            <a:r>
              <a:rPr lang="en-US" sz="2800" spc="2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a:t>
            </a:r>
            <a:r>
              <a:rPr lang="en-US" sz="2800" spc="4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forcible</a:t>
            </a:r>
            <a:r>
              <a:rPr lang="en-US" sz="2800" spc="-3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or</a:t>
            </a:r>
            <a:r>
              <a:rPr lang="en-US" sz="2800" spc="2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nonforcible</a:t>
            </a:r>
            <a:r>
              <a:rPr lang="en-US" sz="2800" spc="-25"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sex</a:t>
            </a:r>
            <a:r>
              <a:rPr lang="en-US" sz="2800" spc="40" dirty="0">
                <a:latin typeface="Times New Roman" panose="02020603050405020304" pitchFamily="18" charset="0"/>
                <a:cs typeface="Times New Roman" panose="02020603050405020304" pitchFamily="18" charset="0"/>
              </a:rPr>
              <a:t> </a:t>
            </a:r>
            <a:r>
              <a:rPr lang="en-US" sz="2800" spc="-10" dirty="0">
                <a:latin typeface="Times New Roman" panose="02020603050405020304" pitchFamily="18" charset="0"/>
                <a:cs typeface="Times New Roman" panose="02020603050405020304" pitchFamily="18" charset="0"/>
              </a:rPr>
              <a:t>offense</a:t>
            </a:r>
            <a:r>
              <a:rPr lang="en-US" sz="2800" spc="1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under the</a:t>
            </a:r>
            <a:r>
              <a:rPr lang="en-US" sz="2800" spc="10" dirty="0">
                <a:latin typeface="Times New Roman" panose="02020603050405020304" pitchFamily="18" charset="0"/>
                <a:cs typeface="Times New Roman" panose="02020603050405020304" pitchFamily="18" charset="0"/>
              </a:rPr>
              <a:t> </a:t>
            </a:r>
            <a:r>
              <a:rPr lang="en-US" sz="2800" spc="-10" dirty="0">
                <a:latin typeface="Times New Roman" panose="02020603050405020304" pitchFamily="18" charset="0"/>
                <a:cs typeface="Times New Roman" panose="02020603050405020304" pitchFamily="18" charset="0"/>
              </a:rPr>
              <a:t>Federal </a:t>
            </a:r>
            <a:r>
              <a:rPr lang="en-US" sz="2800" dirty="0">
                <a:latin typeface="Times New Roman" panose="02020603050405020304" pitchFamily="18" charset="0"/>
                <a:cs typeface="Times New Roman" panose="02020603050405020304" pitchFamily="18" charset="0"/>
              </a:rPr>
              <a:t>Bureau</a:t>
            </a:r>
            <a:r>
              <a:rPr lang="en-US" sz="2800" spc="25"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of</a:t>
            </a:r>
            <a:r>
              <a:rPr lang="en-US" sz="2800" spc="6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Investigation’s</a:t>
            </a:r>
            <a:r>
              <a:rPr lang="en-US" sz="2800" spc="55"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Uniform</a:t>
            </a:r>
            <a:r>
              <a:rPr lang="en-US" sz="2800" spc="35"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Crime</a:t>
            </a:r>
            <a:r>
              <a:rPr lang="en-US" sz="2800" spc="6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Reporting</a:t>
            </a:r>
            <a:r>
              <a:rPr lang="en-US" sz="2800" spc="30" dirty="0">
                <a:latin typeface="Times New Roman" panose="02020603050405020304" pitchFamily="18" charset="0"/>
                <a:cs typeface="Times New Roman" panose="02020603050405020304" pitchFamily="18" charset="0"/>
              </a:rPr>
              <a:t> </a:t>
            </a:r>
            <a:r>
              <a:rPr lang="en-US" sz="2800" spc="-10" dirty="0">
                <a:latin typeface="Times New Roman" panose="02020603050405020304" pitchFamily="18" charset="0"/>
                <a:cs typeface="Times New Roman" panose="02020603050405020304" pitchFamily="18" charset="0"/>
              </a:rPr>
              <a:t>system</a:t>
            </a:r>
            <a:endParaRPr lang="en-US" sz="2800" b="1" noProof="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3195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D8B24-4C9B-2F56-74CB-7DCDDB58F1A2}"/>
              </a:ext>
            </a:extLst>
          </p:cNvPr>
          <p:cNvSpPr>
            <a:spLocks noGrp="1"/>
          </p:cNvSpPr>
          <p:nvPr>
            <p:ph type="title"/>
          </p:nvPr>
        </p:nvSpPr>
        <p:spPr>
          <a:xfrm>
            <a:off x="601133" y="0"/>
            <a:ext cx="9707637" cy="707571"/>
          </a:xfrm>
        </p:spPr>
        <p:txBody>
          <a:bodyPr/>
          <a:lstStyle/>
          <a:p>
            <a:r>
              <a:rPr lang="en-US" sz="3600" b="1" i="1" dirty="0">
                <a:solidFill>
                  <a:schemeClr val="tx1"/>
                </a:solidFill>
                <a:latin typeface="Times New Roman" panose="02020603050405020304" pitchFamily="18" charset="0"/>
                <a:cs typeface="Times New Roman" panose="02020603050405020304" pitchFamily="18" charset="0"/>
              </a:rPr>
              <a:t>Sex-based Harassment…</a:t>
            </a:r>
            <a:r>
              <a:rPr lang="en-US" b="1" dirty="0">
                <a:solidFill>
                  <a:schemeClr val="tx1"/>
                </a:solidFill>
                <a:latin typeface="Times New Roman" panose="02020603050405020304" pitchFamily="18" charset="0"/>
                <a:cs typeface="Times New Roman" panose="02020603050405020304" pitchFamily="18" charset="0"/>
              </a:rPr>
              <a:t>Definitional Changes</a:t>
            </a:r>
            <a:endParaRPr lang="en-US" dirty="0"/>
          </a:p>
        </p:txBody>
      </p:sp>
      <p:sp>
        <p:nvSpPr>
          <p:cNvPr id="4" name="TextBox 3">
            <a:extLst>
              <a:ext uri="{FF2B5EF4-FFF2-40B4-BE49-F238E27FC236}">
                <a16:creationId xmlns:a16="http://schemas.microsoft.com/office/drawing/2014/main" id="{0EF43E04-518B-B522-571F-A886FE1BC99C}"/>
              </a:ext>
            </a:extLst>
          </p:cNvPr>
          <p:cNvSpPr txBox="1"/>
          <p:nvPr/>
        </p:nvSpPr>
        <p:spPr>
          <a:xfrm>
            <a:off x="416076" y="1088571"/>
            <a:ext cx="10676467" cy="5234766"/>
          </a:xfrm>
          <a:prstGeom prst="rect">
            <a:avLst/>
          </a:prstGeom>
          <a:noFill/>
        </p:spPr>
        <p:txBody>
          <a:bodyPr wrap="square">
            <a:spAutoFit/>
          </a:bodyPr>
          <a:lstStyle/>
          <a:p>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4. </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Dating</a:t>
            </a:r>
            <a:r>
              <a:rPr kumimoji="0" lang="en-US" sz="2400" b="1" i="0" u="none" strike="noStrike" kern="1200" cap="none" spc="57"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2400" b="1" i="0" u="none" strike="noStrike" kern="1200" cap="none" spc="-9"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Violence</a:t>
            </a:r>
          </a:p>
          <a:p>
            <a:pPr marL="469900" lvl="1">
              <a:spcBef>
                <a:spcPts val="620"/>
              </a:spcBef>
              <a:tabLst>
                <a:tab pos="200660" algn="l"/>
              </a:tabLst>
            </a:pPr>
            <a:r>
              <a:rPr lang="en-US" sz="2400" spc="10" dirty="0">
                <a:latin typeface="Times New Roman" panose="02020603050405020304" pitchFamily="18" charset="0"/>
                <a:cs typeface="Times New Roman" panose="02020603050405020304" pitchFamily="18" charset="0"/>
              </a:rPr>
              <a:t>Violence</a:t>
            </a:r>
            <a:r>
              <a:rPr lang="en-US" sz="2400" spc="2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committed</a:t>
            </a:r>
            <a:r>
              <a:rPr lang="en-US" sz="2400" spc="5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by</a:t>
            </a:r>
            <a:r>
              <a:rPr lang="en-US" sz="2400" spc="5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a</a:t>
            </a:r>
            <a:r>
              <a:rPr lang="en-US" sz="2400" spc="5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Respondent:</a:t>
            </a:r>
            <a:r>
              <a:rPr lang="en-US" sz="2400" dirty="0">
                <a:latin typeface="Times New Roman" panose="02020603050405020304" pitchFamily="18" charset="0"/>
                <a:cs typeface="Times New Roman" panose="02020603050405020304" pitchFamily="18" charset="0"/>
              </a:rPr>
              <a:t> </a:t>
            </a:r>
            <a:r>
              <a:rPr lang="en-US" sz="2400" spc="-25" dirty="0">
                <a:latin typeface="Times New Roman" panose="02020603050405020304" pitchFamily="18" charset="0"/>
                <a:cs typeface="Times New Roman" panose="02020603050405020304" pitchFamily="18" charset="0"/>
              </a:rPr>
              <a:t>Who</a:t>
            </a:r>
            <a:r>
              <a:rPr lang="en-US" sz="2400" spc="7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is</a:t>
            </a:r>
            <a:r>
              <a:rPr lang="en-US" sz="2400" spc="8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or</a:t>
            </a:r>
            <a:r>
              <a:rPr lang="en-US" sz="2400" spc="5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has</a:t>
            </a:r>
            <a:r>
              <a:rPr lang="en-US" sz="2400" spc="5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been</a:t>
            </a:r>
            <a:r>
              <a:rPr lang="en-US" sz="2400" spc="6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in</a:t>
            </a:r>
            <a:r>
              <a:rPr lang="en-US" sz="2400" spc="6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a:t>
            </a:r>
            <a:r>
              <a:rPr lang="en-US" sz="2400" spc="6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social</a:t>
            </a:r>
            <a:r>
              <a:rPr lang="en-US" sz="2400" spc="5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relationship</a:t>
            </a:r>
            <a:r>
              <a:rPr lang="en-US" sz="2400" spc="4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of</a:t>
            </a:r>
            <a:r>
              <a:rPr lang="en-US" sz="2400" spc="8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a:t>
            </a:r>
            <a:r>
              <a:rPr lang="en-US" sz="2400" spc="4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romantic</a:t>
            </a:r>
            <a:r>
              <a:rPr lang="en-US" sz="2400" spc="3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or</a:t>
            </a:r>
            <a:r>
              <a:rPr lang="en-US" sz="2400" spc="7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intimate</a:t>
            </a:r>
            <a:r>
              <a:rPr lang="en-US" sz="2400" spc="1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nature </a:t>
            </a:r>
            <a:r>
              <a:rPr lang="en-US" sz="2400" spc="10" dirty="0">
                <a:latin typeface="Times New Roman" panose="02020603050405020304" pitchFamily="18" charset="0"/>
                <a:cs typeface="Times New Roman" panose="02020603050405020304" pitchFamily="18" charset="0"/>
              </a:rPr>
              <a:t>with</a:t>
            </a:r>
            <a:r>
              <a:rPr lang="en-US" sz="2400" spc="5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the</a:t>
            </a:r>
            <a:r>
              <a:rPr lang="en-US" sz="2400" spc="8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Complainant</a:t>
            </a:r>
            <a:endParaRPr lang="en-US" sz="2400" dirty="0">
              <a:latin typeface="Times New Roman" panose="02020603050405020304" pitchFamily="18" charset="0"/>
              <a:cs typeface="Times New Roman" panose="02020603050405020304" pitchFamily="18" charset="0"/>
            </a:endParaRPr>
          </a:p>
          <a:p>
            <a:r>
              <a:rPr kumimoji="0" lang="en-US" sz="2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5. Domestic</a:t>
            </a:r>
            <a:r>
              <a:rPr kumimoji="0" lang="en-US" sz="2400" b="1" i="0" u="none" strike="noStrike" kern="1200" cap="none" spc="106" normalizeH="0" baseline="0" noProof="0" dirty="0">
                <a:ln>
                  <a:noFill/>
                </a:ln>
                <a:effectLst/>
                <a:uLnTx/>
                <a:uFillTx/>
                <a:latin typeface="Times New Roman" panose="02020603050405020304" pitchFamily="18" charset="0"/>
                <a:cs typeface="Times New Roman" panose="02020603050405020304" pitchFamily="18" charset="0"/>
              </a:rPr>
              <a:t> </a:t>
            </a:r>
            <a:r>
              <a:rPr kumimoji="0" lang="en-US" sz="2400" b="1" i="0" u="none" strike="noStrike" kern="1200" cap="none" spc="-9" normalizeH="0" baseline="0" noProof="0" dirty="0">
                <a:ln>
                  <a:noFill/>
                </a:ln>
                <a:effectLst/>
                <a:uLnTx/>
                <a:uFillTx/>
                <a:latin typeface="Times New Roman" panose="02020603050405020304" pitchFamily="18" charset="0"/>
                <a:cs typeface="Times New Roman" panose="02020603050405020304" pitchFamily="18" charset="0"/>
              </a:rPr>
              <a:t>Violence</a:t>
            </a:r>
          </a:p>
          <a:p>
            <a:pPr lvl="1"/>
            <a:r>
              <a:rPr lang="en-US" sz="2400" spc="20" dirty="0">
                <a:latin typeface="Times New Roman" panose="02020603050405020304" pitchFamily="18" charset="0"/>
                <a:cs typeface="Times New Roman" panose="02020603050405020304" pitchFamily="18" charset="0"/>
              </a:rPr>
              <a:t>Is</a:t>
            </a:r>
            <a:r>
              <a:rPr lang="en-US" sz="2400" spc="-35" dirty="0">
                <a:latin typeface="Times New Roman" panose="02020603050405020304" pitchFamily="18" charset="0"/>
                <a:cs typeface="Times New Roman" panose="02020603050405020304" pitchFamily="18" charset="0"/>
              </a:rPr>
              <a:t> </a:t>
            </a:r>
            <a:r>
              <a:rPr lang="en-US" sz="2400" spc="20" dirty="0">
                <a:latin typeface="Times New Roman" panose="02020603050405020304" pitchFamily="18" charset="0"/>
                <a:cs typeface="Times New Roman" panose="02020603050405020304" pitchFamily="18" charset="0"/>
              </a:rPr>
              <a:t>a</a:t>
            </a:r>
            <a:r>
              <a:rPr lang="en-US" sz="2400" spc="-25" dirty="0">
                <a:latin typeface="Times New Roman" panose="02020603050405020304" pitchFamily="18" charset="0"/>
                <a:cs typeface="Times New Roman" panose="02020603050405020304" pitchFamily="18" charset="0"/>
              </a:rPr>
              <a:t> </a:t>
            </a:r>
            <a:r>
              <a:rPr lang="en-US" sz="2400" spc="20" dirty="0">
                <a:latin typeface="Times New Roman" panose="02020603050405020304" pitchFamily="18" charset="0"/>
                <a:cs typeface="Times New Roman" panose="02020603050405020304" pitchFamily="18" charset="0"/>
              </a:rPr>
              <a:t>current</a:t>
            </a:r>
            <a:r>
              <a:rPr lang="en-US" sz="2400" spc="-45" dirty="0">
                <a:latin typeface="Times New Roman" panose="02020603050405020304" pitchFamily="18" charset="0"/>
                <a:cs typeface="Times New Roman" panose="02020603050405020304" pitchFamily="18" charset="0"/>
              </a:rPr>
              <a:t> </a:t>
            </a:r>
            <a:r>
              <a:rPr lang="en-US" sz="2400" spc="20" dirty="0">
                <a:latin typeface="Times New Roman" panose="02020603050405020304" pitchFamily="18" charset="0"/>
                <a:cs typeface="Times New Roman" panose="02020603050405020304" pitchFamily="18" charset="0"/>
              </a:rPr>
              <a:t>or</a:t>
            </a:r>
            <a:r>
              <a:rPr lang="en-US" sz="2400" spc="-2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former</a:t>
            </a:r>
            <a:r>
              <a:rPr lang="en-US" sz="2400" spc="-15" dirty="0">
                <a:latin typeface="Times New Roman" panose="02020603050405020304" pitchFamily="18" charset="0"/>
                <a:cs typeface="Times New Roman" panose="02020603050405020304" pitchFamily="18" charset="0"/>
              </a:rPr>
              <a:t> </a:t>
            </a:r>
            <a:r>
              <a:rPr lang="en-US" sz="2400" spc="20" dirty="0">
                <a:latin typeface="Times New Roman" panose="02020603050405020304" pitchFamily="18" charset="0"/>
                <a:cs typeface="Times New Roman" panose="02020603050405020304" pitchFamily="18" charset="0"/>
              </a:rPr>
              <a:t>spouse</a:t>
            </a:r>
            <a:r>
              <a:rPr lang="en-US" sz="2400" spc="-5" dirty="0">
                <a:latin typeface="Times New Roman" panose="02020603050405020304" pitchFamily="18" charset="0"/>
                <a:cs typeface="Times New Roman" panose="02020603050405020304" pitchFamily="18" charset="0"/>
              </a:rPr>
              <a:t> </a:t>
            </a:r>
            <a:r>
              <a:rPr lang="en-US" sz="2400" spc="20" dirty="0">
                <a:latin typeface="Times New Roman" panose="02020603050405020304" pitchFamily="18" charset="0"/>
                <a:cs typeface="Times New Roman" panose="02020603050405020304" pitchFamily="18" charset="0"/>
              </a:rPr>
              <a:t>or</a:t>
            </a:r>
            <a:r>
              <a:rPr lang="en-US" sz="2400" spc="-15" dirty="0">
                <a:latin typeface="Times New Roman" panose="02020603050405020304" pitchFamily="18" charset="0"/>
                <a:cs typeface="Times New Roman" panose="02020603050405020304" pitchFamily="18" charset="0"/>
              </a:rPr>
              <a:t> </a:t>
            </a:r>
            <a:r>
              <a:rPr lang="en-US" sz="2400" spc="20" dirty="0">
                <a:latin typeface="Times New Roman" panose="02020603050405020304" pitchFamily="18" charset="0"/>
                <a:cs typeface="Times New Roman" panose="02020603050405020304" pitchFamily="18" charset="0"/>
              </a:rPr>
              <a:t>intimate</a:t>
            </a:r>
            <a:r>
              <a:rPr lang="en-US" sz="2400" spc="-45" dirty="0">
                <a:latin typeface="Times New Roman" panose="02020603050405020304" pitchFamily="18" charset="0"/>
                <a:cs typeface="Times New Roman" panose="02020603050405020304" pitchFamily="18" charset="0"/>
              </a:rPr>
              <a:t> </a:t>
            </a:r>
            <a:r>
              <a:rPr lang="en-US" sz="2400" spc="20" dirty="0">
                <a:latin typeface="Times New Roman" panose="02020603050405020304" pitchFamily="18" charset="0"/>
                <a:cs typeface="Times New Roman" panose="02020603050405020304" pitchFamily="18" charset="0"/>
              </a:rPr>
              <a:t>partner</a:t>
            </a:r>
            <a:r>
              <a:rPr lang="en-US" sz="2400" spc="-40" dirty="0">
                <a:latin typeface="Times New Roman" panose="02020603050405020304" pitchFamily="18" charset="0"/>
                <a:cs typeface="Times New Roman" panose="02020603050405020304" pitchFamily="18" charset="0"/>
              </a:rPr>
              <a:t> </a:t>
            </a:r>
            <a:r>
              <a:rPr lang="en-US" sz="2400" spc="20" dirty="0">
                <a:latin typeface="Times New Roman" panose="02020603050405020304" pitchFamily="18" charset="0"/>
                <a:cs typeface="Times New Roman" panose="02020603050405020304" pitchFamily="18" charset="0"/>
              </a:rPr>
              <a:t>of</a:t>
            </a:r>
            <a:r>
              <a:rPr lang="en-US" sz="2400" spc="-10" dirty="0">
                <a:latin typeface="Times New Roman" panose="02020603050405020304" pitchFamily="18" charset="0"/>
                <a:cs typeface="Times New Roman" panose="02020603050405020304" pitchFamily="18" charset="0"/>
              </a:rPr>
              <a:t> </a:t>
            </a:r>
            <a:r>
              <a:rPr lang="en-US" sz="2400" spc="20" dirty="0">
                <a:latin typeface="Times New Roman" panose="02020603050405020304" pitchFamily="18" charset="0"/>
                <a:cs typeface="Times New Roman" panose="02020603050405020304" pitchFamily="18" charset="0"/>
              </a:rPr>
              <a:t>the</a:t>
            </a:r>
            <a:r>
              <a:rPr lang="en-US" sz="2400" spc="-20" dirty="0">
                <a:latin typeface="Times New Roman" panose="02020603050405020304" pitchFamily="18" charset="0"/>
                <a:cs typeface="Times New Roman" panose="02020603050405020304" pitchFamily="18" charset="0"/>
              </a:rPr>
              <a:t> </a:t>
            </a:r>
            <a:r>
              <a:rPr lang="en-US" sz="2400" spc="20" dirty="0">
                <a:latin typeface="Times New Roman" panose="02020603050405020304" pitchFamily="18" charset="0"/>
                <a:cs typeface="Times New Roman" panose="02020603050405020304" pitchFamily="18" charset="0"/>
              </a:rPr>
              <a:t>Complainant</a:t>
            </a:r>
            <a:r>
              <a:rPr lang="en-US" sz="2400" spc="-4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under 	</a:t>
            </a:r>
            <a:r>
              <a:rPr lang="en-US" sz="2400" spc="10" dirty="0">
                <a:latin typeface="Times New Roman" panose="02020603050405020304" pitchFamily="18" charset="0"/>
                <a:cs typeface="Times New Roman" panose="02020603050405020304" pitchFamily="18" charset="0"/>
              </a:rPr>
              <a:t>the</a:t>
            </a:r>
            <a:r>
              <a:rPr lang="en-US" sz="2400" spc="2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family</a:t>
            </a:r>
            <a:r>
              <a:rPr lang="en-US" sz="2400" spc="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or domestic</a:t>
            </a:r>
            <a:r>
              <a:rPr lang="en-US" sz="2400" spc="2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violence</a:t>
            </a:r>
            <a:r>
              <a:rPr lang="en-US" sz="240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laws</a:t>
            </a:r>
            <a:r>
              <a:rPr lang="en-US" sz="2400" spc="4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of</a:t>
            </a:r>
            <a:r>
              <a:rPr lang="en-US" sz="2400" spc="4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the</a:t>
            </a:r>
            <a:r>
              <a:rPr lang="en-US" sz="240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jurisdiction</a:t>
            </a:r>
            <a:r>
              <a:rPr lang="en-US" sz="2400" spc="-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of</a:t>
            </a:r>
            <a:r>
              <a:rPr lang="en-US" sz="2400" spc="4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the</a:t>
            </a:r>
            <a:r>
              <a:rPr lang="en-US" sz="2400" spc="2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school/district, 	</a:t>
            </a:r>
            <a:r>
              <a:rPr lang="en-US" sz="2400" dirty="0">
                <a:latin typeface="Times New Roman" panose="02020603050405020304" pitchFamily="18" charset="0"/>
                <a:cs typeface="Times New Roman" panose="02020603050405020304" pitchFamily="18" charset="0"/>
              </a:rPr>
              <a:t>or</a:t>
            </a:r>
            <a:r>
              <a:rPr lang="en-US" sz="2400" spc="6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a:t>
            </a:r>
            <a:r>
              <a:rPr lang="en-US" sz="2400" spc="6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person</a:t>
            </a:r>
            <a:r>
              <a:rPr lang="en-US" sz="2400" spc="5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similarly</a:t>
            </a:r>
            <a:r>
              <a:rPr lang="en-US" sz="2400" spc="4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situated</a:t>
            </a:r>
            <a:r>
              <a:rPr lang="en-US" sz="2400" spc="3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to</a:t>
            </a:r>
            <a:r>
              <a:rPr lang="en-US" sz="2400" spc="7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a:t>
            </a:r>
            <a:r>
              <a:rPr lang="en-US" sz="2400" spc="9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spouse</a:t>
            </a:r>
            <a:r>
              <a:rPr lang="en-US" sz="2400" spc="6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of</a:t>
            </a:r>
            <a:r>
              <a:rPr lang="en-US" sz="2400" spc="8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the</a:t>
            </a:r>
            <a:r>
              <a:rPr lang="en-US" sz="2400" spc="60"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Complainant</a:t>
            </a:r>
            <a:endParaRPr lang="en-US" sz="2400" b="1" dirty="0">
              <a:latin typeface="Times New Roman" panose="02020603050405020304" pitchFamily="18" charset="0"/>
              <a:cs typeface="Times New Roman" panose="02020603050405020304" pitchFamily="18" charset="0"/>
            </a:endParaRPr>
          </a:p>
          <a:p>
            <a:r>
              <a:rPr kumimoji="0" lang="en-US" sz="2400" b="1" i="0" u="none" strike="noStrike" kern="1200" cap="none" spc="31" normalizeH="0" baseline="0" noProof="0" dirty="0">
                <a:ln>
                  <a:noFill/>
                </a:ln>
                <a:effectLst/>
                <a:uLnTx/>
                <a:uFillTx/>
                <a:latin typeface="Times New Roman" panose="02020603050405020304" pitchFamily="18" charset="0"/>
                <a:cs typeface="Times New Roman" panose="02020603050405020304" pitchFamily="18" charset="0"/>
              </a:rPr>
              <a:t>6. Stalking</a:t>
            </a:r>
          </a:p>
          <a:p>
            <a:pPr marL="469900" marR="5080" lvl="1">
              <a:spcBef>
                <a:spcPts val="110"/>
              </a:spcBef>
            </a:pPr>
            <a:r>
              <a:rPr lang="en-US" sz="2400" dirty="0">
                <a:latin typeface="Times New Roman" panose="02020603050405020304" pitchFamily="18" charset="0"/>
                <a:cs typeface="Times New Roman" panose="02020603050405020304" pitchFamily="18" charset="0"/>
              </a:rPr>
              <a:t>Engaging</a:t>
            </a:r>
            <a:r>
              <a:rPr lang="en-US" sz="2400" spc="8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in</a:t>
            </a:r>
            <a:r>
              <a:rPr lang="en-US" sz="2400" spc="5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a:t>
            </a:r>
            <a:r>
              <a:rPr lang="en-US" sz="2400" spc="8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course</a:t>
            </a:r>
            <a:r>
              <a:rPr lang="en-US" sz="2400" spc="6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of</a:t>
            </a:r>
            <a:r>
              <a:rPr lang="en-US" sz="2400" spc="5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conduct</a:t>
            </a:r>
            <a:r>
              <a:rPr lang="en-US" sz="2400" spc="4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directed</a:t>
            </a:r>
            <a:r>
              <a:rPr lang="en-US" sz="2400" spc="8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at</a:t>
            </a:r>
            <a:r>
              <a:rPr lang="en-US" sz="2400" spc="4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a:t>
            </a:r>
            <a:r>
              <a:rPr lang="en-US" sz="2400" spc="6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specific</a:t>
            </a:r>
            <a:r>
              <a:rPr lang="en-US" sz="2400" spc="8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person</a:t>
            </a:r>
            <a:r>
              <a:rPr lang="en-US" sz="2400" spc="11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that</a:t>
            </a:r>
            <a:r>
              <a:rPr lang="en-US" sz="2400" spc="4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would</a:t>
            </a:r>
            <a:r>
              <a:rPr lang="en-US" sz="2400" spc="3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cause </a:t>
            </a:r>
            <a:r>
              <a:rPr lang="en-US" sz="2400" dirty="0">
                <a:latin typeface="Times New Roman" panose="02020603050405020304" pitchFamily="18" charset="0"/>
                <a:cs typeface="Times New Roman" panose="02020603050405020304" pitchFamily="18" charset="0"/>
              </a:rPr>
              <a:t>a</a:t>
            </a:r>
            <a:r>
              <a:rPr lang="en-US" sz="2400" spc="7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reasonable</a:t>
            </a:r>
            <a:r>
              <a:rPr lang="en-US" sz="2400" spc="9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person</a:t>
            </a:r>
            <a:r>
              <a:rPr lang="en-US" sz="2400" spc="120" dirty="0">
                <a:latin typeface="Times New Roman" panose="02020603050405020304" pitchFamily="18" charset="0"/>
                <a:cs typeface="Times New Roman" panose="02020603050405020304" pitchFamily="18" charset="0"/>
              </a:rPr>
              <a:t> </a:t>
            </a:r>
            <a:r>
              <a:rPr lang="en-US" sz="2400" spc="-25" dirty="0">
                <a:latin typeface="Times New Roman" panose="02020603050405020304" pitchFamily="18" charset="0"/>
                <a:cs typeface="Times New Roman" panose="02020603050405020304" pitchFamily="18" charset="0"/>
              </a:rPr>
              <a:t>to:</a:t>
            </a:r>
            <a:endParaRPr lang="en-US" sz="2400" dirty="0">
              <a:latin typeface="Times New Roman" panose="02020603050405020304" pitchFamily="18" charset="0"/>
              <a:cs typeface="Times New Roman" panose="02020603050405020304" pitchFamily="18" charset="0"/>
            </a:endParaRPr>
          </a:p>
          <a:p>
            <a:pPr marL="1034415" lvl="1" indent="-186690">
              <a:spcBef>
                <a:spcPts val="525"/>
              </a:spcBef>
              <a:buFont typeface="Wingdings"/>
              <a:buChar char=""/>
              <a:tabLst>
                <a:tab pos="577215" algn="l"/>
              </a:tabLst>
            </a:pPr>
            <a:r>
              <a:rPr lang="en-US" sz="2400" dirty="0">
                <a:latin typeface="Times New Roman" panose="02020603050405020304" pitchFamily="18" charset="0"/>
                <a:cs typeface="Times New Roman" panose="02020603050405020304" pitchFamily="18" charset="0"/>
              </a:rPr>
              <a:t>Fear for</a:t>
            </a:r>
            <a:r>
              <a:rPr lang="en-US" sz="2400" spc="-1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the</a:t>
            </a:r>
            <a:r>
              <a:rPr lang="en-US" sz="2400" spc="-1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person’s</a:t>
            </a:r>
            <a:r>
              <a:rPr lang="en-US" sz="2400" spc="-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safety</a:t>
            </a:r>
            <a:r>
              <a:rPr lang="en-US" sz="2400" spc="-3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or</a:t>
            </a:r>
            <a:r>
              <a:rPr lang="en-US" sz="2400" spc="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the</a:t>
            </a:r>
            <a:r>
              <a:rPr lang="en-US" sz="2400" spc="-2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safety</a:t>
            </a:r>
            <a:r>
              <a:rPr lang="en-US" sz="2400" spc="-1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of</a:t>
            </a:r>
            <a:r>
              <a:rPr lang="en-US" sz="2400" spc="-2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others;</a:t>
            </a:r>
            <a:r>
              <a:rPr lang="en-US" sz="2400" spc="5" dirty="0">
                <a:latin typeface="Times New Roman" panose="02020603050405020304" pitchFamily="18" charset="0"/>
                <a:cs typeface="Times New Roman" panose="02020603050405020304" pitchFamily="18" charset="0"/>
              </a:rPr>
              <a:t> </a:t>
            </a:r>
            <a:r>
              <a:rPr lang="en-US" sz="2400" b="1" spc="30" dirty="0">
                <a:latin typeface="Times New Roman" panose="02020603050405020304" pitchFamily="18" charset="0"/>
                <a:cs typeface="Times New Roman" panose="02020603050405020304" pitchFamily="18" charset="0"/>
              </a:rPr>
              <a:t>or</a:t>
            </a:r>
            <a:endParaRPr lang="en-US" sz="2400" dirty="0">
              <a:latin typeface="Times New Roman" panose="02020603050405020304" pitchFamily="18" charset="0"/>
              <a:cs typeface="Times New Roman" panose="02020603050405020304" pitchFamily="18" charset="0"/>
            </a:endParaRPr>
          </a:p>
          <a:p>
            <a:pPr marL="1034415" lvl="1" indent="-186690">
              <a:spcBef>
                <a:spcPts val="520"/>
              </a:spcBef>
              <a:buFont typeface="Wingdings"/>
              <a:buChar char=""/>
              <a:tabLst>
                <a:tab pos="577215" algn="l"/>
              </a:tabLst>
            </a:pPr>
            <a:r>
              <a:rPr lang="en-US" sz="2400" dirty="0">
                <a:latin typeface="Times New Roman" panose="02020603050405020304" pitchFamily="18" charset="0"/>
                <a:cs typeface="Times New Roman" panose="02020603050405020304" pitchFamily="18" charset="0"/>
              </a:rPr>
              <a:t>Suffer</a:t>
            </a:r>
            <a:r>
              <a:rPr lang="en-US" sz="2400" spc="17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substantial</a:t>
            </a:r>
            <a:r>
              <a:rPr lang="en-US" sz="2400" spc="125"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emotional</a:t>
            </a:r>
            <a:r>
              <a:rPr lang="en-US" sz="2400" spc="125" dirty="0">
                <a:latin typeface="Times New Roman" panose="02020603050405020304" pitchFamily="18" charset="0"/>
                <a:cs typeface="Times New Roman" panose="02020603050405020304" pitchFamily="18" charset="0"/>
              </a:rPr>
              <a:t> </a:t>
            </a:r>
            <a:r>
              <a:rPr lang="en-US" sz="2400" spc="-10" dirty="0">
                <a:latin typeface="Times New Roman" panose="02020603050405020304" pitchFamily="18" charset="0"/>
                <a:cs typeface="Times New Roman" panose="02020603050405020304" pitchFamily="18" charset="0"/>
              </a:rPr>
              <a:t>distress</a:t>
            </a:r>
            <a:endParaRPr lang="en-US" sz="2400" dirty="0">
              <a:latin typeface="Times New Roman" panose="02020603050405020304" pitchFamily="18" charset="0"/>
              <a:cs typeface="Times New Roman" panose="02020603050405020304" pitchFamily="18" charset="0"/>
            </a:endParaRPr>
          </a:p>
          <a:p>
            <a:pPr lvl="1"/>
            <a:endPar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40695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4284-0E6F-2636-AE70-2F3226AA473D}"/>
              </a:ext>
            </a:extLst>
          </p:cNvPr>
          <p:cNvSpPr>
            <a:spLocks noGrp="1"/>
          </p:cNvSpPr>
          <p:nvPr>
            <p:ph type="title"/>
          </p:nvPr>
        </p:nvSpPr>
        <p:spPr>
          <a:xfrm>
            <a:off x="790049" y="304865"/>
            <a:ext cx="8596668" cy="576262"/>
          </a:xfrm>
        </p:spPr>
        <p:txBody>
          <a:bodyPr>
            <a:noAutofit/>
          </a:bodyPr>
          <a:lstStyle/>
          <a:p>
            <a:pPr algn="ctr"/>
            <a:r>
              <a:rPr lang="en-US" b="1" dirty="0">
                <a:solidFill>
                  <a:schemeClr val="tx1"/>
                </a:solidFill>
                <a:latin typeface="Times New Roman" panose="02020603050405020304" pitchFamily="18" charset="0"/>
                <a:cs typeface="Times New Roman" panose="02020603050405020304" pitchFamily="18" charset="0"/>
              </a:rPr>
              <a:t>Title IX- Related Issues</a:t>
            </a:r>
          </a:p>
        </p:txBody>
      </p:sp>
      <p:sp>
        <p:nvSpPr>
          <p:cNvPr id="3" name="Text Placeholder 2">
            <a:extLst>
              <a:ext uri="{FF2B5EF4-FFF2-40B4-BE49-F238E27FC236}">
                <a16:creationId xmlns:a16="http://schemas.microsoft.com/office/drawing/2014/main" id="{873A0D52-7842-BE78-620D-A4943BBCCA6B}"/>
              </a:ext>
            </a:extLst>
          </p:cNvPr>
          <p:cNvSpPr>
            <a:spLocks noGrp="1"/>
          </p:cNvSpPr>
          <p:nvPr>
            <p:ph type="body" idx="1"/>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Sex Discrimination</a:t>
            </a:r>
          </a:p>
        </p:txBody>
      </p:sp>
      <p:graphicFrame>
        <p:nvGraphicFramePr>
          <p:cNvPr id="7" name="Table 7">
            <a:extLst>
              <a:ext uri="{FF2B5EF4-FFF2-40B4-BE49-F238E27FC236}">
                <a16:creationId xmlns:a16="http://schemas.microsoft.com/office/drawing/2014/main" id="{FD0EAA8B-00B8-4F8A-FE16-08F4BA67EBC5}"/>
              </a:ext>
            </a:extLst>
          </p:cNvPr>
          <p:cNvGraphicFramePr>
            <a:graphicFrameLocks noGrp="1"/>
          </p:cNvGraphicFramePr>
          <p:nvPr>
            <p:ph sz="half" idx="2"/>
            <p:extLst>
              <p:ext uri="{D42A27DB-BD31-4B8C-83A1-F6EECF244321}">
                <p14:modId xmlns:p14="http://schemas.microsoft.com/office/powerpoint/2010/main" val="1090016334"/>
              </p:ext>
            </p:extLst>
          </p:nvPr>
        </p:nvGraphicFramePr>
        <p:xfrm>
          <a:off x="676275" y="2736850"/>
          <a:ext cx="4184650" cy="3383280"/>
        </p:xfrm>
        <a:graphic>
          <a:graphicData uri="http://schemas.openxmlformats.org/drawingml/2006/table">
            <a:tbl>
              <a:tblPr firstRow="1" bandRow="1">
                <a:tableStyleId>{5C22544A-7EE6-4342-B048-85BDC9FD1C3A}</a:tableStyleId>
              </a:tblPr>
              <a:tblGrid>
                <a:gridCol w="2092325">
                  <a:extLst>
                    <a:ext uri="{9D8B030D-6E8A-4147-A177-3AD203B41FA5}">
                      <a16:colId xmlns:a16="http://schemas.microsoft.com/office/drawing/2014/main" val="1203783563"/>
                    </a:ext>
                  </a:extLst>
                </a:gridCol>
                <a:gridCol w="2092325">
                  <a:extLst>
                    <a:ext uri="{9D8B030D-6E8A-4147-A177-3AD203B41FA5}">
                      <a16:colId xmlns:a16="http://schemas.microsoft.com/office/drawing/2014/main" val="950805183"/>
                    </a:ext>
                  </a:extLst>
                </a:gridCol>
              </a:tblGrid>
              <a:tr h="370840">
                <a:tc>
                  <a:txBody>
                    <a:bodyPr/>
                    <a:lstStyle/>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Program Equity</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Recruitment, Admissions and Access</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Pregnancy</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Athletics</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Employment, Recruitment &amp; Hiring </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 Extra-curricular activities</a:t>
                      </a:r>
                    </a:p>
                  </a:txBody>
                  <a:tcPr>
                    <a:solidFill>
                      <a:srgbClr val="DBF0B2"/>
                    </a:solidFill>
                  </a:tcPr>
                </a:tc>
                <a:tc>
                  <a:txBody>
                    <a:bodyPr/>
                    <a:lstStyle/>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Housing </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 Access to Course Offerings</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Salaries and Benefits</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Financial Assistance</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Facilities</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Funding </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Sex, Gender, Gender Identity</a:t>
                      </a:r>
                    </a:p>
                  </a:txBody>
                  <a:tcPr>
                    <a:solidFill>
                      <a:srgbClr val="DBF0B2"/>
                    </a:solidFill>
                  </a:tcPr>
                </a:tc>
                <a:extLst>
                  <a:ext uri="{0D108BD9-81ED-4DB2-BD59-A6C34878D82A}">
                    <a16:rowId xmlns:a16="http://schemas.microsoft.com/office/drawing/2014/main" val="1617581141"/>
                  </a:ext>
                </a:extLst>
              </a:tr>
            </a:tbl>
          </a:graphicData>
        </a:graphic>
      </p:graphicFrame>
      <p:sp>
        <p:nvSpPr>
          <p:cNvPr id="5" name="Text Placeholder 4">
            <a:extLst>
              <a:ext uri="{FF2B5EF4-FFF2-40B4-BE49-F238E27FC236}">
                <a16:creationId xmlns:a16="http://schemas.microsoft.com/office/drawing/2014/main" id="{2FE76EA8-573D-CE65-3466-579213D5B2B6}"/>
              </a:ext>
            </a:extLst>
          </p:cNvPr>
          <p:cNvSpPr>
            <a:spLocks noGrp="1"/>
          </p:cNvSpPr>
          <p:nvPr>
            <p:ph type="body" sz="quarter" idx="3"/>
          </p:nvPr>
        </p:nvSpPr>
        <p:spPr/>
        <p:txBody>
          <a:bodyPr/>
          <a:lstStyle/>
          <a:p>
            <a:pPr algn="ctr"/>
            <a:r>
              <a:rPr lang="en-US" b="1" dirty="0">
                <a:solidFill>
                  <a:srgbClr val="FF0000"/>
                </a:solidFill>
                <a:latin typeface="Times New Roman" panose="02020603050405020304" pitchFamily="18" charset="0"/>
                <a:cs typeface="Times New Roman" panose="02020603050405020304" pitchFamily="18" charset="0"/>
              </a:rPr>
              <a:t>Sex-based Harassment</a:t>
            </a:r>
          </a:p>
        </p:txBody>
      </p:sp>
      <p:graphicFrame>
        <p:nvGraphicFramePr>
          <p:cNvPr id="9" name="Table 9">
            <a:extLst>
              <a:ext uri="{FF2B5EF4-FFF2-40B4-BE49-F238E27FC236}">
                <a16:creationId xmlns:a16="http://schemas.microsoft.com/office/drawing/2014/main" id="{A5095D7A-CA4B-EEBD-B361-5D8BCF8402D7}"/>
              </a:ext>
            </a:extLst>
          </p:cNvPr>
          <p:cNvGraphicFramePr>
            <a:graphicFrameLocks noGrp="1"/>
          </p:cNvGraphicFramePr>
          <p:nvPr>
            <p:ph sz="quarter" idx="4"/>
            <p:extLst>
              <p:ext uri="{D42A27DB-BD31-4B8C-83A1-F6EECF244321}">
                <p14:modId xmlns:p14="http://schemas.microsoft.com/office/powerpoint/2010/main" val="471985365"/>
              </p:ext>
            </p:extLst>
          </p:nvPr>
        </p:nvGraphicFramePr>
        <p:xfrm>
          <a:off x="5061527" y="2736850"/>
          <a:ext cx="4212647" cy="2834640"/>
        </p:xfrm>
        <a:graphic>
          <a:graphicData uri="http://schemas.openxmlformats.org/drawingml/2006/table">
            <a:tbl>
              <a:tblPr firstRow="1" bandRow="1">
                <a:tableStyleId>{5C22544A-7EE6-4342-B048-85BDC9FD1C3A}</a:tableStyleId>
              </a:tblPr>
              <a:tblGrid>
                <a:gridCol w="4212647">
                  <a:extLst>
                    <a:ext uri="{9D8B030D-6E8A-4147-A177-3AD203B41FA5}">
                      <a16:colId xmlns:a16="http://schemas.microsoft.com/office/drawing/2014/main" val="3050362166"/>
                    </a:ext>
                  </a:extLst>
                </a:gridCol>
              </a:tblGrid>
              <a:tr h="370840">
                <a:tc>
                  <a:txBody>
                    <a:bodyPr/>
                    <a:lstStyle/>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Quid Pro Quo </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Hostile Environment </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Sexual Assault </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Domestic Violence </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Dating Violence </a:t>
                      </a:r>
                    </a:p>
                    <a:p>
                      <a:pPr marL="285750" indent="-285750">
                        <a:buFont typeface="Wingdings" panose="05000000000000000000" pitchFamily="2" charset="2"/>
                        <a:buChar char="q"/>
                      </a:pPr>
                      <a:r>
                        <a:rPr lang="en-US" dirty="0">
                          <a:solidFill>
                            <a:schemeClr val="tx1"/>
                          </a:solidFill>
                          <a:latin typeface="Times New Roman" panose="02020603050405020304" pitchFamily="18" charset="0"/>
                          <a:cs typeface="Times New Roman" panose="02020603050405020304" pitchFamily="18" charset="0"/>
                        </a:rPr>
                        <a:t>Stalking</a:t>
                      </a:r>
                    </a:p>
                    <a:p>
                      <a:pPr marL="0" indent="0">
                        <a:buFont typeface="Wingdings" panose="05000000000000000000" pitchFamily="2" charset="2"/>
                        <a:buNone/>
                      </a:pPr>
                      <a:endParaRPr lang="en-US" dirty="0">
                        <a:solidFill>
                          <a:schemeClr val="tx1"/>
                        </a:solidFill>
                        <a:latin typeface="Times New Roman" panose="02020603050405020304" pitchFamily="18" charset="0"/>
                        <a:cs typeface="Times New Roman" panose="02020603050405020304" pitchFamily="18" charset="0"/>
                      </a:endParaRPr>
                    </a:p>
                    <a:p>
                      <a:pPr marL="0" indent="0">
                        <a:buFont typeface="Wingdings" panose="05000000000000000000" pitchFamily="2" charset="2"/>
                        <a:buNone/>
                      </a:pPr>
                      <a:endParaRPr lang="en-US" dirty="0">
                        <a:solidFill>
                          <a:schemeClr val="tx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endParaRPr lang="en-US" dirty="0">
                        <a:solidFill>
                          <a:schemeClr val="tx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en-US" b="1" i="0" dirty="0">
                          <a:solidFill>
                            <a:srgbClr val="FF0000"/>
                          </a:solidFill>
                          <a:latin typeface="Times New Roman" panose="02020603050405020304" pitchFamily="18" charset="0"/>
                          <a:cs typeface="Times New Roman" panose="02020603050405020304" pitchFamily="18" charset="0"/>
                        </a:rPr>
                        <a:t>RETALIATION</a:t>
                      </a:r>
                    </a:p>
                  </a:txBody>
                  <a:tcPr>
                    <a:solidFill>
                      <a:srgbClr val="DBF0B2"/>
                    </a:solidFill>
                  </a:tcPr>
                </a:tc>
                <a:extLst>
                  <a:ext uri="{0D108BD9-81ED-4DB2-BD59-A6C34878D82A}">
                    <a16:rowId xmlns:a16="http://schemas.microsoft.com/office/drawing/2014/main" val="3672673157"/>
                  </a:ext>
                </a:extLst>
              </a:tr>
            </a:tbl>
          </a:graphicData>
        </a:graphic>
      </p:graphicFrame>
      <p:pic>
        <p:nvPicPr>
          <p:cNvPr id="14" name="Picture 13">
            <a:extLst>
              <a:ext uri="{FF2B5EF4-FFF2-40B4-BE49-F238E27FC236}">
                <a16:creationId xmlns:a16="http://schemas.microsoft.com/office/drawing/2014/main" id="{90A57EB5-DFE3-358A-7AAA-F67BFFA5C4E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545240" y="1095694"/>
            <a:ext cx="2859272" cy="1426588"/>
          </a:xfrm>
          <a:prstGeom prst="rect">
            <a:avLst/>
          </a:prstGeom>
        </p:spPr>
      </p:pic>
    </p:spTree>
    <p:extLst>
      <p:ext uri="{BB962C8B-B14F-4D97-AF65-F5344CB8AC3E}">
        <p14:creationId xmlns:p14="http://schemas.microsoft.com/office/powerpoint/2010/main" val="793213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89D54-3E3B-BED4-3DA8-B254CF141F15}"/>
              </a:ext>
            </a:extLst>
          </p:cNvPr>
          <p:cNvSpPr>
            <a:spLocks noGrp="1"/>
          </p:cNvSpPr>
          <p:nvPr>
            <p:ph type="title"/>
          </p:nvPr>
        </p:nvSpPr>
        <p:spPr>
          <a:xfrm>
            <a:off x="677334" y="609600"/>
            <a:ext cx="8596668" cy="707571"/>
          </a:xfrm>
        </p:spPr>
        <p:txBody>
          <a:bodyPr/>
          <a:lstStyle/>
          <a:p>
            <a:pPr algn="ctr"/>
            <a:r>
              <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When do we have Jurisdiction? </a:t>
            </a:r>
            <a:endParaRPr lang="en-US" dirty="0"/>
          </a:p>
        </p:txBody>
      </p:sp>
      <p:sp>
        <p:nvSpPr>
          <p:cNvPr id="3" name="Content Placeholder 2">
            <a:extLst>
              <a:ext uri="{FF2B5EF4-FFF2-40B4-BE49-F238E27FC236}">
                <a16:creationId xmlns:a16="http://schemas.microsoft.com/office/drawing/2014/main" id="{C8CDDD65-4C25-8469-07CE-3F2C04AC55F6}"/>
              </a:ext>
            </a:extLst>
          </p:cNvPr>
          <p:cNvSpPr>
            <a:spLocks noGrp="1"/>
          </p:cNvSpPr>
          <p:nvPr>
            <p:ph sz="half" idx="1"/>
          </p:nvPr>
        </p:nvSpPr>
        <p:spPr>
          <a:xfrm>
            <a:off x="791632" y="1692503"/>
            <a:ext cx="8961967" cy="3880772"/>
          </a:xfrm>
        </p:spPr>
        <p:txBody>
          <a:bodyPr/>
          <a:lstStyle/>
          <a:p>
            <a:pPr marL="0" marR="0" lvl="0" indent="0" algn="just"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en-US" sz="32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Education Program or Activity over which the school district exhibits substantial control over both the alleged harasser and the context in which the harassment occurred, which may include alleged electronic sexual harassment that uses district-provided networks, technology, or equipment.</a:t>
            </a:r>
          </a:p>
          <a:p>
            <a:endParaRPr lang="en-US" dirty="0"/>
          </a:p>
        </p:txBody>
      </p:sp>
    </p:spTree>
    <p:extLst>
      <p:ext uri="{BB962C8B-B14F-4D97-AF65-F5344CB8AC3E}">
        <p14:creationId xmlns:p14="http://schemas.microsoft.com/office/powerpoint/2010/main" val="3113247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960E8-F9CB-F138-4819-72EAE7B3B107}"/>
              </a:ext>
            </a:extLst>
          </p:cNvPr>
          <p:cNvSpPr>
            <a:spLocks noGrp="1"/>
          </p:cNvSpPr>
          <p:nvPr>
            <p:ph type="title"/>
          </p:nvPr>
        </p:nvSpPr>
        <p:spPr>
          <a:xfrm>
            <a:off x="677334" y="609600"/>
            <a:ext cx="8596668" cy="692727"/>
          </a:xfrm>
        </p:spPr>
        <p:txBody>
          <a:bodyPr/>
          <a:lstStyle/>
          <a:p>
            <a:pPr algn="ctr"/>
            <a:r>
              <a:rPr lang="en-US" b="1" dirty="0">
                <a:solidFill>
                  <a:schemeClr val="tx1"/>
                </a:solidFill>
                <a:latin typeface="Times New Roman" panose="02020603050405020304" pitchFamily="18" charset="0"/>
                <a:cs typeface="Times New Roman" panose="02020603050405020304" pitchFamily="18" charset="0"/>
              </a:rPr>
              <a:t>School/District Obligations Under Title IX</a:t>
            </a:r>
          </a:p>
        </p:txBody>
      </p:sp>
      <p:sp>
        <p:nvSpPr>
          <p:cNvPr id="3" name="Rectangle 2">
            <a:extLst>
              <a:ext uri="{FF2B5EF4-FFF2-40B4-BE49-F238E27FC236}">
                <a16:creationId xmlns:a16="http://schemas.microsoft.com/office/drawing/2014/main" id="{D6D107EB-0A1C-0E2C-4126-A2227D1E8B0D}"/>
              </a:ext>
            </a:extLst>
          </p:cNvPr>
          <p:cNvSpPr/>
          <p:nvPr/>
        </p:nvSpPr>
        <p:spPr>
          <a:xfrm>
            <a:off x="3583708" y="1440873"/>
            <a:ext cx="3371273" cy="6927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Times New Roman" panose="02020603050405020304" pitchFamily="18" charset="0"/>
                <a:cs typeface="Times New Roman" panose="02020603050405020304" pitchFamily="18" charset="0"/>
              </a:rPr>
              <a:t>Sex-Based Harassment</a:t>
            </a:r>
          </a:p>
        </p:txBody>
      </p:sp>
      <p:cxnSp>
        <p:nvCxnSpPr>
          <p:cNvPr id="5" name="Straight Arrow Connector 4">
            <a:extLst>
              <a:ext uri="{FF2B5EF4-FFF2-40B4-BE49-F238E27FC236}">
                <a16:creationId xmlns:a16="http://schemas.microsoft.com/office/drawing/2014/main" id="{98DF83B3-32EB-B0CA-908C-FA0AC7A83C66}"/>
              </a:ext>
              <a:ext uri="{C183D7F6-B498-43B3-948B-1728B52AA6E4}">
                <adec:decorative xmlns:adec="http://schemas.microsoft.com/office/drawing/2017/decorative" val="1"/>
              </a:ext>
            </a:extLst>
          </p:cNvPr>
          <p:cNvCxnSpPr/>
          <p:nvPr/>
        </p:nvCxnSpPr>
        <p:spPr>
          <a:xfrm flipH="1">
            <a:off x="1911927" y="2133600"/>
            <a:ext cx="1671781" cy="17087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AC75D17E-141F-9587-24E6-3A7BEF291EAE}"/>
              </a:ext>
              <a:ext uri="{C183D7F6-B498-43B3-948B-1728B52AA6E4}">
                <adec:decorative xmlns:adec="http://schemas.microsoft.com/office/drawing/2017/decorative" val="1"/>
              </a:ext>
            </a:extLst>
          </p:cNvPr>
          <p:cNvCxnSpPr/>
          <p:nvPr/>
        </p:nvCxnSpPr>
        <p:spPr>
          <a:xfrm flipH="1">
            <a:off x="4045527" y="2133600"/>
            <a:ext cx="471055" cy="19673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0916068-999B-865D-C595-FF30C7177095}"/>
              </a:ext>
              <a:ext uri="{C183D7F6-B498-43B3-948B-1728B52AA6E4}">
                <adec:decorative xmlns:adec="http://schemas.microsoft.com/office/drawing/2017/decorative" val="1"/>
              </a:ext>
            </a:extLst>
          </p:cNvPr>
          <p:cNvCxnSpPr/>
          <p:nvPr/>
        </p:nvCxnSpPr>
        <p:spPr>
          <a:xfrm>
            <a:off x="5606473" y="2133600"/>
            <a:ext cx="775854" cy="20412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3F5711E-4EB6-1163-5369-1748A568009F}"/>
              </a:ext>
              <a:ext uri="{C183D7F6-B498-43B3-948B-1728B52AA6E4}">
                <adec:decorative xmlns:adec="http://schemas.microsoft.com/office/drawing/2017/decorative" val="1"/>
              </a:ext>
            </a:extLst>
          </p:cNvPr>
          <p:cNvCxnSpPr/>
          <p:nvPr/>
        </p:nvCxnSpPr>
        <p:spPr>
          <a:xfrm>
            <a:off x="6954981" y="2133600"/>
            <a:ext cx="1348510" cy="17826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Magnifying Glass With The Word Investigate On White Background. Stock  Photo, Picture And Royalty Free Image. Image 9937291.">
            <a:extLst>
              <a:ext uri="{FF2B5EF4-FFF2-40B4-BE49-F238E27FC236}">
                <a16:creationId xmlns:a16="http://schemas.microsoft.com/office/drawing/2014/main" id="{820634F4-1CB7-E3B5-D5E3-DCCF391AF0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660" y="3916218"/>
            <a:ext cx="2083943" cy="15609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top Sign image. from Vector Art, Icons, and Graphics for Free Download">
            <a:extLst>
              <a:ext uri="{FF2B5EF4-FFF2-40B4-BE49-F238E27FC236}">
                <a16:creationId xmlns:a16="http://schemas.microsoft.com/office/drawing/2014/main" id="{4AF87E29-268E-AC14-49A4-6EC55D923A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773" y="4100945"/>
            <a:ext cx="1794165" cy="179416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REVENT stamp image, from Counter-Terrorism and Security Act 2015 - B&amp;K">
            <a:extLst>
              <a:ext uri="{FF2B5EF4-FFF2-40B4-BE49-F238E27FC236}">
                <a16:creationId xmlns:a16="http://schemas.microsoft.com/office/drawing/2014/main" id="{C080E374-7BBD-A0F2-271B-75ED2CC6C5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1853" y="4174836"/>
            <a:ext cx="2171483" cy="160250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Image says Remedy">
            <a:extLst>
              <a:ext uri="{FF2B5EF4-FFF2-40B4-BE49-F238E27FC236}">
                <a16:creationId xmlns:a16="http://schemas.microsoft.com/office/drawing/2014/main" id="{69DDA666-ACDC-C022-4F92-A4EA1778AC81}"/>
              </a:ext>
            </a:extLst>
          </p:cNvPr>
          <p:cNvPicPr>
            <a:picLocks noChangeAspect="1"/>
          </p:cNvPicPr>
          <p:nvPr/>
        </p:nvPicPr>
        <p:blipFill rotWithShape="1">
          <a:blip r:embed="rId5"/>
          <a:srcRect t="77929"/>
          <a:stretch/>
        </p:blipFill>
        <p:spPr>
          <a:xfrm>
            <a:off x="8063534" y="4243637"/>
            <a:ext cx="2381238" cy="365307"/>
          </a:xfrm>
          <a:prstGeom prst="rect">
            <a:avLst/>
          </a:prstGeom>
        </p:spPr>
      </p:pic>
    </p:spTree>
    <p:extLst>
      <p:ext uri="{BB962C8B-B14F-4D97-AF65-F5344CB8AC3E}">
        <p14:creationId xmlns:p14="http://schemas.microsoft.com/office/powerpoint/2010/main" val="1566796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6"/>
          <p:cNvSpPr txBox="1">
            <a:spLocks noGrp="1"/>
          </p:cNvSpPr>
          <p:nvPr>
            <p:ph type="title"/>
          </p:nvPr>
        </p:nvSpPr>
        <p:spPr>
          <a:xfrm>
            <a:off x="2256118" y="537882"/>
            <a:ext cx="7585295" cy="569274"/>
          </a:xfrm>
          <a:prstGeom prst="rect">
            <a:avLst/>
          </a:prstGeom>
        </p:spPr>
        <p:txBody>
          <a:bodyPr vert="horz" wrap="square" lIns="0" tIns="15128" rIns="0" bIns="0" rtlCol="0" anchor="t">
            <a:spAutoFit/>
          </a:bodyPr>
          <a:lstStyle/>
          <a:p>
            <a:pPr marL="160253" algn="ctr">
              <a:spcBef>
                <a:spcPts val="119"/>
              </a:spcBef>
            </a:pPr>
            <a:r>
              <a:rPr lang="en-US" b="1" spc="190" dirty="0">
                <a:solidFill>
                  <a:schemeClr val="tx1"/>
                </a:solidFill>
                <a:latin typeface="Times New Roman" panose="02020603050405020304" pitchFamily="18" charset="0"/>
                <a:cs typeface="Times New Roman" panose="02020603050405020304" pitchFamily="18" charset="0"/>
              </a:rPr>
              <a:t>Title IX </a:t>
            </a:r>
            <a:r>
              <a:rPr b="1" spc="176" dirty="0">
                <a:solidFill>
                  <a:schemeClr val="tx1"/>
                </a:solidFill>
                <a:latin typeface="Times New Roman" panose="02020603050405020304" pitchFamily="18" charset="0"/>
                <a:cs typeface="Times New Roman" panose="02020603050405020304" pitchFamily="18" charset="0"/>
              </a:rPr>
              <a:t>Commandments</a:t>
            </a:r>
          </a:p>
        </p:txBody>
      </p:sp>
      <p:sp>
        <p:nvSpPr>
          <p:cNvPr id="20" name="object 20">
            <a:extLst>
              <a:ext uri="{C183D7F6-B498-43B3-948B-1728B52AA6E4}">
                <adec:decorative xmlns:adec="http://schemas.microsoft.com/office/drawing/2017/decorative" val="1"/>
              </a:ext>
            </a:extLst>
          </p:cNvPr>
          <p:cNvSpPr/>
          <p:nvPr/>
        </p:nvSpPr>
        <p:spPr>
          <a:xfrm>
            <a:off x="2742303" y="2510565"/>
            <a:ext cx="1629895" cy="711574"/>
          </a:xfrm>
          <a:custGeom>
            <a:avLst/>
            <a:gdLst/>
            <a:ahLst/>
            <a:cxnLst/>
            <a:rect l="l" t="t" r="r" b="b"/>
            <a:pathLst>
              <a:path w="1847214" h="806450">
                <a:moveTo>
                  <a:pt x="1444752" y="806195"/>
                </a:moveTo>
                <a:lnTo>
                  <a:pt x="1444752" y="605027"/>
                </a:lnTo>
                <a:lnTo>
                  <a:pt x="0" y="605027"/>
                </a:lnTo>
                <a:lnTo>
                  <a:pt x="0" y="201167"/>
                </a:lnTo>
                <a:lnTo>
                  <a:pt x="1444752" y="201167"/>
                </a:lnTo>
                <a:lnTo>
                  <a:pt x="1444752" y="0"/>
                </a:lnTo>
                <a:lnTo>
                  <a:pt x="1847088" y="403859"/>
                </a:lnTo>
                <a:lnTo>
                  <a:pt x="1444752" y="806195"/>
                </a:lnTo>
                <a:close/>
              </a:path>
            </a:pathLst>
          </a:custGeom>
          <a:solidFill>
            <a:srgbClr val="3461AD"/>
          </a:solidFill>
        </p:spPr>
        <p:txBody>
          <a:bodyPr wrap="square" lIns="0" tIns="0" rIns="0" bIns="0" rtlCol="0"/>
          <a:lstStyle/>
          <a:p>
            <a:endParaRPr sz="1588"/>
          </a:p>
        </p:txBody>
      </p:sp>
      <p:sp>
        <p:nvSpPr>
          <p:cNvPr id="21" name="object 21"/>
          <p:cNvSpPr txBox="1"/>
          <p:nvPr/>
        </p:nvSpPr>
        <p:spPr>
          <a:xfrm>
            <a:off x="2742303" y="2732067"/>
            <a:ext cx="1437811" cy="196547"/>
          </a:xfrm>
          <a:prstGeom prst="rect">
            <a:avLst/>
          </a:prstGeom>
        </p:spPr>
        <p:txBody>
          <a:bodyPr vert="horz" wrap="square" lIns="0" tIns="11766" rIns="0" bIns="0" rtlCol="0">
            <a:spAutoFit/>
          </a:bodyPr>
          <a:lstStyle/>
          <a:p>
            <a:pPr marL="11206">
              <a:spcBef>
                <a:spcPts val="93"/>
              </a:spcBef>
            </a:pPr>
            <a:r>
              <a:rPr sz="1200" b="1" spc="57" dirty="0">
                <a:solidFill>
                  <a:srgbClr val="FFFFFF"/>
                </a:solidFill>
                <a:latin typeface="Times New Roman" panose="02020603050405020304" pitchFamily="18" charset="0"/>
                <a:cs typeface="Times New Roman" panose="02020603050405020304" pitchFamily="18" charset="0"/>
              </a:rPr>
              <a:t>INVESTIGATION</a:t>
            </a:r>
            <a:endParaRPr sz="1200" b="1" dirty="0">
              <a:latin typeface="Times New Roman" panose="02020603050405020304" pitchFamily="18" charset="0"/>
              <a:cs typeface="Times New Roman" panose="02020603050405020304" pitchFamily="18" charset="0"/>
            </a:endParaRPr>
          </a:p>
        </p:txBody>
      </p:sp>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4497145" y="2394120"/>
            <a:ext cx="1570616" cy="961464"/>
          </a:xfrm>
          <a:prstGeom prst="rect">
            <a:avLst/>
          </a:prstGeom>
        </p:spPr>
      </p:pic>
      <p:sp>
        <p:nvSpPr>
          <p:cNvPr id="3" name="object 3"/>
          <p:cNvSpPr txBox="1"/>
          <p:nvPr/>
        </p:nvSpPr>
        <p:spPr>
          <a:xfrm>
            <a:off x="4734675" y="2703765"/>
            <a:ext cx="1238891" cy="279526"/>
          </a:xfrm>
          <a:prstGeom prst="rect">
            <a:avLst/>
          </a:prstGeom>
        </p:spPr>
        <p:txBody>
          <a:bodyPr vert="horz" wrap="square" lIns="0" tIns="14568" rIns="0" bIns="0" rtlCol="0">
            <a:spAutoFit/>
          </a:bodyPr>
          <a:lstStyle/>
          <a:p>
            <a:pPr marL="11206">
              <a:spcBef>
                <a:spcPts val="115"/>
              </a:spcBef>
            </a:pPr>
            <a:r>
              <a:rPr sz="1721" spc="62" dirty="0">
                <a:solidFill>
                  <a:srgbClr val="00246C"/>
                </a:solidFill>
                <a:latin typeface="Times New Roman" panose="02020603050405020304" pitchFamily="18" charset="0"/>
                <a:cs typeface="Times New Roman" panose="02020603050405020304" pitchFamily="18" charset="0"/>
              </a:rPr>
              <a:t>ADEQUATE</a:t>
            </a:r>
            <a:endParaRPr sz="1721" dirty="0">
              <a:latin typeface="Times New Roman" panose="02020603050405020304" pitchFamily="18" charset="0"/>
              <a:cs typeface="Times New Roman" panose="02020603050405020304" pitchFamily="18" charset="0"/>
            </a:endParaRPr>
          </a:p>
        </p:txBody>
      </p:sp>
      <p:pic>
        <p:nvPicPr>
          <p:cNvPr id="8" name="object 8">
            <a:extLst>
              <a:ext uri="{C183D7F6-B498-43B3-948B-1728B52AA6E4}">
                <adec:decorative xmlns:adec="http://schemas.microsoft.com/office/drawing/2017/decorative" val="1"/>
              </a:ext>
            </a:extLst>
          </p:cNvPr>
          <p:cNvPicPr/>
          <p:nvPr/>
        </p:nvPicPr>
        <p:blipFill>
          <a:blip r:embed="rId3" cstate="print"/>
          <a:stretch>
            <a:fillRect/>
          </a:stretch>
        </p:blipFill>
        <p:spPr>
          <a:xfrm>
            <a:off x="6188784" y="2378784"/>
            <a:ext cx="1569271" cy="961464"/>
          </a:xfrm>
          <a:prstGeom prst="rect">
            <a:avLst/>
          </a:prstGeom>
        </p:spPr>
      </p:pic>
      <p:sp>
        <p:nvSpPr>
          <p:cNvPr id="9" name="object 9"/>
          <p:cNvSpPr txBox="1"/>
          <p:nvPr/>
        </p:nvSpPr>
        <p:spPr>
          <a:xfrm>
            <a:off x="6337143" y="2703765"/>
            <a:ext cx="1272552" cy="279526"/>
          </a:xfrm>
          <a:prstGeom prst="rect">
            <a:avLst/>
          </a:prstGeom>
        </p:spPr>
        <p:txBody>
          <a:bodyPr vert="horz" wrap="square" lIns="0" tIns="14568" rIns="0" bIns="0" rtlCol="0">
            <a:spAutoFit/>
          </a:bodyPr>
          <a:lstStyle/>
          <a:p>
            <a:pPr marL="11206">
              <a:spcBef>
                <a:spcPts val="115"/>
              </a:spcBef>
            </a:pPr>
            <a:r>
              <a:rPr sz="1721" spc="119" dirty="0">
                <a:solidFill>
                  <a:srgbClr val="00246C"/>
                </a:solidFill>
                <a:latin typeface="Times New Roman" panose="02020603050405020304" pitchFamily="18" charset="0"/>
                <a:cs typeface="Times New Roman" panose="02020603050405020304" pitchFamily="18" charset="0"/>
              </a:rPr>
              <a:t>RELIABLE</a:t>
            </a:r>
            <a:endParaRPr sz="1721" dirty="0">
              <a:latin typeface="Times New Roman" panose="02020603050405020304" pitchFamily="18" charset="0"/>
              <a:cs typeface="Times New Roman" panose="02020603050405020304" pitchFamily="18" charset="0"/>
            </a:endParaRPr>
          </a:p>
        </p:txBody>
      </p:sp>
      <p:pic>
        <p:nvPicPr>
          <p:cNvPr id="14" name="object 14">
            <a:extLst>
              <a:ext uri="{C183D7F6-B498-43B3-948B-1728B52AA6E4}">
                <adec:decorative xmlns:adec="http://schemas.microsoft.com/office/drawing/2017/decorative" val="1"/>
              </a:ext>
            </a:extLst>
          </p:cNvPr>
          <p:cNvPicPr/>
          <p:nvPr/>
        </p:nvPicPr>
        <p:blipFill>
          <a:blip r:embed="rId4" cstate="print"/>
          <a:stretch>
            <a:fillRect/>
          </a:stretch>
        </p:blipFill>
        <p:spPr>
          <a:xfrm>
            <a:off x="7883114" y="2378784"/>
            <a:ext cx="1565237" cy="961464"/>
          </a:xfrm>
          <a:prstGeom prst="rect">
            <a:avLst/>
          </a:prstGeom>
        </p:spPr>
      </p:pic>
      <p:sp>
        <p:nvSpPr>
          <p:cNvPr id="15" name="object 15"/>
          <p:cNvSpPr txBox="1"/>
          <p:nvPr/>
        </p:nvSpPr>
        <p:spPr>
          <a:xfrm>
            <a:off x="8054835" y="2703765"/>
            <a:ext cx="1393516" cy="279526"/>
          </a:xfrm>
          <a:prstGeom prst="rect">
            <a:avLst/>
          </a:prstGeom>
        </p:spPr>
        <p:txBody>
          <a:bodyPr vert="horz" wrap="square" lIns="0" tIns="14568" rIns="0" bIns="0" rtlCol="0">
            <a:spAutoFit/>
          </a:bodyPr>
          <a:lstStyle/>
          <a:p>
            <a:pPr marL="11206">
              <a:spcBef>
                <a:spcPts val="115"/>
              </a:spcBef>
            </a:pPr>
            <a:r>
              <a:rPr sz="1721" spc="75" dirty="0">
                <a:solidFill>
                  <a:srgbClr val="00246C"/>
                </a:solidFill>
                <a:latin typeface="Times New Roman" panose="02020603050405020304" pitchFamily="18" charset="0"/>
                <a:cs typeface="Times New Roman" panose="02020603050405020304" pitchFamily="18" charset="0"/>
              </a:rPr>
              <a:t>IMPARTIAL</a:t>
            </a:r>
            <a:endParaRPr sz="1721" dirty="0">
              <a:latin typeface="Times New Roman" panose="02020603050405020304" pitchFamily="18" charset="0"/>
              <a:cs typeface="Times New Roman" panose="02020603050405020304" pitchFamily="18" charset="0"/>
            </a:endParaRPr>
          </a:p>
        </p:txBody>
      </p:sp>
      <p:sp>
        <p:nvSpPr>
          <p:cNvPr id="22" name="object 22">
            <a:extLst>
              <a:ext uri="{C183D7F6-B498-43B3-948B-1728B52AA6E4}">
                <adec:decorative xmlns:adec="http://schemas.microsoft.com/office/drawing/2017/decorative" val="1"/>
              </a:ext>
            </a:extLst>
          </p:cNvPr>
          <p:cNvSpPr/>
          <p:nvPr/>
        </p:nvSpPr>
        <p:spPr>
          <a:xfrm>
            <a:off x="2742303" y="3586331"/>
            <a:ext cx="1629895" cy="710453"/>
          </a:xfrm>
          <a:custGeom>
            <a:avLst/>
            <a:gdLst/>
            <a:ahLst/>
            <a:cxnLst/>
            <a:rect l="l" t="t" r="r" b="b"/>
            <a:pathLst>
              <a:path w="1847214" h="805179">
                <a:moveTo>
                  <a:pt x="1444752" y="804671"/>
                </a:moveTo>
                <a:lnTo>
                  <a:pt x="1444752" y="603503"/>
                </a:lnTo>
                <a:lnTo>
                  <a:pt x="0" y="603503"/>
                </a:lnTo>
                <a:lnTo>
                  <a:pt x="0" y="201167"/>
                </a:lnTo>
                <a:lnTo>
                  <a:pt x="1444752" y="201167"/>
                </a:lnTo>
                <a:lnTo>
                  <a:pt x="1444752" y="0"/>
                </a:lnTo>
                <a:lnTo>
                  <a:pt x="1847088" y="402335"/>
                </a:lnTo>
                <a:lnTo>
                  <a:pt x="1444752" y="804671"/>
                </a:lnTo>
                <a:close/>
              </a:path>
            </a:pathLst>
          </a:custGeom>
          <a:solidFill>
            <a:srgbClr val="9AC0FF"/>
          </a:solidFill>
        </p:spPr>
        <p:txBody>
          <a:bodyPr wrap="square" lIns="0" tIns="0" rIns="0" bIns="0" rtlCol="0"/>
          <a:lstStyle/>
          <a:p>
            <a:endParaRPr sz="1588"/>
          </a:p>
        </p:txBody>
      </p:sp>
      <p:sp>
        <p:nvSpPr>
          <p:cNvPr id="23" name="object 23"/>
          <p:cNvSpPr txBox="1"/>
          <p:nvPr/>
        </p:nvSpPr>
        <p:spPr>
          <a:xfrm>
            <a:off x="2929813" y="3807813"/>
            <a:ext cx="941630" cy="196547"/>
          </a:xfrm>
          <a:prstGeom prst="rect">
            <a:avLst/>
          </a:prstGeom>
        </p:spPr>
        <p:txBody>
          <a:bodyPr vert="horz" wrap="square" lIns="0" tIns="11766" rIns="0" bIns="0" rtlCol="0">
            <a:spAutoFit/>
          </a:bodyPr>
          <a:lstStyle/>
          <a:p>
            <a:pPr marL="11206">
              <a:spcBef>
                <a:spcPts val="93"/>
              </a:spcBef>
            </a:pPr>
            <a:r>
              <a:rPr sz="1200" b="1" spc="101" dirty="0">
                <a:solidFill>
                  <a:srgbClr val="00246C"/>
                </a:solidFill>
                <a:latin typeface="Times New Roman" panose="02020603050405020304" pitchFamily="18" charset="0"/>
                <a:cs typeface="Times New Roman" panose="02020603050405020304" pitchFamily="18" charset="0"/>
              </a:rPr>
              <a:t>PROCESS</a:t>
            </a:r>
            <a:endParaRPr sz="1200" b="1" dirty="0">
              <a:latin typeface="Times New Roman" panose="02020603050405020304" pitchFamily="18" charset="0"/>
              <a:cs typeface="Times New Roman" panose="02020603050405020304" pitchFamily="18" charset="0"/>
            </a:endParaRPr>
          </a:p>
        </p:txBody>
      </p:sp>
      <p:pic>
        <p:nvPicPr>
          <p:cNvPr id="4" name="object 4">
            <a:extLst>
              <a:ext uri="{C183D7F6-B498-43B3-948B-1728B52AA6E4}">
                <adec:decorative xmlns:adec="http://schemas.microsoft.com/office/drawing/2017/decorative" val="1"/>
              </a:ext>
            </a:extLst>
          </p:cNvPr>
          <p:cNvPicPr/>
          <p:nvPr/>
        </p:nvPicPr>
        <p:blipFill>
          <a:blip r:embed="rId5" cstate="print"/>
          <a:stretch>
            <a:fillRect/>
          </a:stretch>
        </p:blipFill>
        <p:spPr>
          <a:xfrm>
            <a:off x="4497145" y="3461273"/>
            <a:ext cx="1570616" cy="960119"/>
          </a:xfrm>
          <a:prstGeom prst="rect">
            <a:avLst/>
          </a:prstGeom>
        </p:spPr>
      </p:pic>
      <p:sp>
        <p:nvSpPr>
          <p:cNvPr id="5" name="object 5"/>
          <p:cNvSpPr txBox="1"/>
          <p:nvPr/>
        </p:nvSpPr>
        <p:spPr>
          <a:xfrm>
            <a:off x="4843616" y="3783637"/>
            <a:ext cx="1003002" cy="279526"/>
          </a:xfrm>
          <a:prstGeom prst="rect">
            <a:avLst/>
          </a:prstGeom>
        </p:spPr>
        <p:txBody>
          <a:bodyPr vert="horz" wrap="square" lIns="0" tIns="14568" rIns="0" bIns="0" rtlCol="0">
            <a:spAutoFit/>
          </a:bodyPr>
          <a:lstStyle/>
          <a:p>
            <a:pPr marL="11206">
              <a:spcBef>
                <a:spcPts val="115"/>
              </a:spcBef>
            </a:pPr>
            <a:r>
              <a:rPr sz="1721" spc="84" dirty="0">
                <a:solidFill>
                  <a:srgbClr val="00246C"/>
                </a:solidFill>
                <a:latin typeface="Times New Roman" panose="02020603050405020304" pitchFamily="18" charset="0"/>
                <a:cs typeface="Times New Roman" panose="02020603050405020304" pitchFamily="18" charset="0"/>
              </a:rPr>
              <a:t>PROMPT</a:t>
            </a:r>
            <a:endParaRPr sz="1721" dirty="0">
              <a:latin typeface="Times New Roman" panose="02020603050405020304" pitchFamily="18" charset="0"/>
              <a:cs typeface="Times New Roman" panose="02020603050405020304" pitchFamily="18" charset="0"/>
            </a:endParaRPr>
          </a:p>
        </p:txBody>
      </p:sp>
      <p:pic>
        <p:nvPicPr>
          <p:cNvPr id="10" name="object 10">
            <a:extLst>
              <a:ext uri="{C183D7F6-B498-43B3-948B-1728B52AA6E4}">
                <adec:decorative xmlns:adec="http://schemas.microsoft.com/office/drawing/2017/decorative" val="1"/>
              </a:ext>
            </a:extLst>
          </p:cNvPr>
          <p:cNvPicPr/>
          <p:nvPr/>
        </p:nvPicPr>
        <p:blipFill>
          <a:blip r:embed="rId6" cstate="print"/>
          <a:stretch>
            <a:fillRect/>
          </a:stretch>
        </p:blipFill>
        <p:spPr>
          <a:xfrm>
            <a:off x="6188784" y="3461273"/>
            <a:ext cx="1569271" cy="960119"/>
          </a:xfrm>
          <a:prstGeom prst="rect">
            <a:avLst/>
          </a:prstGeom>
        </p:spPr>
      </p:pic>
      <p:sp>
        <p:nvSpPr>
          <p:cNvPr id="11" name="object 11"/>
          <p:cNvSpPr txBox="1"/>
          <p:nvPr/>
        </p:nvSpPr>
        <p:spPr>
          <a:xfrm>
            <a:off x="6337143" y="3783637"/>
            <a:ext cx="1326677" cy="279526"/>
          </a:xfrm>
          <a:prstGeom prst="rect">
            <a:avLst/>
          </a:prstGeom>
        </p:spPr>
        <p:txBody>
          <a:bodyPr vert="horz" wrap="square" lIns="0" tIns="14568" rIns="0" bIns="0" rtlCol="0">
            <a:spAutoFit/>
          </a:bodyPr>
          <a:lstStyle/>
          <a:p>
            <a:pPr marL="11206">
              <a:spcBef>
                <a:spcPts val="115"/>
              </a:spcBef>
            </a:pPr>
            <a:r>
              <a:rPr sz="1721" spc="101" dirty="0">
                <a:solidFill>
                  <a:srgbClr val="00246C"/>
                </a:solidFill>
                <a:latin typeface="Times New Roman" panose="02020603050405020304" pitchFamily="18" charset="0"/>
                <a:cs typeface="Times New Roman" panose="02020603050405020304" pitchFamily="18" charset="0"/>
              </a:rPr>
              <a:t>EFFECTIVE</a:t>
            </a:r>
            <a:endParaRPr sz="1721" dirty="0">
              <a:latin typeface="Times New Roman" panose="02020603050405020304" pitchFamily="18" charset="0"/>
              <a:cs typeface="Times New Roman" panose="02020603050405020304" pitchFamily="18" charset="0"/>
            </a:endParaRPr>
          </a:p>
        </p:txBody>
      </p:sp>
      <p:pic>
        <p:nvPicPr>
          <p:cNvPr id="16" name="object 16">
            <a:extLst>
              <a:ext uri="{C183D7F6-B498-43B3-948B-1728B52AA6E4}">
                <adec:decorative xmlns:adec="http://schemas.microsoft.com/office/drawing/2017/decorative" val="1"/>
              </a:ext>
            </a:extLst>
          </p:cNvPr>
          <p:cNvPicPr/>
          <p:nvPr/>
        </p:nvPicPr>
        <p:blipFill>
          <a:blip r:embed="rId7" cstate="print"/>
          <a:stretch>
            <a:fillRect/>
          </a:stretch>
        </p:blipFill>
        <p:spPr>
          <a:xfrm>
            <a:off x="7883114" y="3461273"/>
            <a:ext cx="1565237" cy="960119"/>
          </a:xfrm>
          <a:prstGeom prst="rect">
            <a:avLst/>
          </a:prstGeom>
        </p:spPr>
      </p:pic>
      <p:sp>
        <p:nvSpPr>
          <p:cNvPr id="17" name="object 17"/>
          <p:cNvSpPr txBox="1"/>
          <p:nvPr/>
        </p:nvSpPr>
        <p:spPr>
          <a:xfrm>
            <a:off x="8054835" y="3783637"/>
            <a:ext cx="1393516" cy="279526"/>
          </a:xfrm>
          <a:prstGeom prst="rect">
            <a:avLst/>
          </a:prstGeom>
        </p:spPr>
        <p:txBody>
          <a:bodyPr vert="horz" wrap="square" lIns="0" tIns="14568" rIns="0" bIns="0" rtlCol="0">
            <a:spAutoFit/>
          </a:bodyPr>
          <a:lstStyle/>
          <a:p>
            <a:pPr marL="11206">
              <a:spcBef>
                <a:spcPts val="115"/>
              </a:spcBef>
            </a:pPr>
            <a:r>
              <a:rPr sz="1721" spc="97" dirty="0">
                <a:solidFill>
                  <a:srgbClr val="00246C"/>
                </a:solidFill>
                <a:latin typeface="Times New Roman" panose="02020603050405020304" pitchFamily="18" charset="0"/>
                <a:cs typeface="Times New Roman" panose="02020603050405020304" pitchFamily="18" charset="0"/>
              </a:rPr>
              <a:t>EQUITABLE</a:t>
            </a:r>
            <a:endParaRPr sz="1721" dirty="0">
              <a:latin typeface="Times New Roman" panose="02020603050405020304" pitchFamily="18" charset="0"/>
              <a:cs typeface="Times New Roman" panose="02020603050405020304" pitchFamily="18" charset="0"/>
            </a:endParaRPr>
          </a:p>
        </p:txBody>
      </p:sp>
      <p:sp>
        <p:nvSpPr>
          <p:cNvPr id="24" name="object 24">
            <a:extLst>
              <a:ext uri="{C183D7F6-B498-43B3-948B-1728B52AA6E4}">
                <adec:decorative xmlns:adec="http://schemas.microsoft.com/office/drawing/2017/decorative" val="1"/>
              </a:ext>
            </a:extLst>
          </p:cNvPr>
          <p:cNvSpPr/>
          <p:nvPr/>
        </p:nvSpPr>
        <p:spPr>
          <a:xfrm>
            <a:off x="2744992" y="4660750"/>
            <a:ext cx="1629895" cy="711574"/>
          </a:xfrm>
          <a:custGeom>
            <a:avLst/>
            <a:gdLst/>
            <a:ahLst/>
            <a:cxnLst/>
            <a:rect l="l" t="t" r="r" b="b"/>
            <a:pathLst>
              <a:path w="1847214" h="806450">
                <a:moveTo>
                  <a:pt x="1443228" y="806196"/>
                </a:moveTo>
                <a:lnTo>
                  <a:pt x="1443228" y="603504"/>
                </a:lnTo>
                <a:lnTo>
                  <a:pt x="0" y="603504"/>
                </a:lnTo>
                <a:lnTo>
                  <a:pt x="0" y="201168"/>
                </a:lnTo>
                <a:lnTo>
                  <a:pt x="1443228" y="201168"/>
                </a:lnTo>
                <a:lnTo>
                  <a:pt x="1443228" y="0"/>
                </a:lnTo>
                <a:lnTo>
                  <a:pt x="1847088" y="402336"/>
                </a:lnTo>
                <a:lnTo>
                  <a:pt x="1443228" y="806196"/>
                </a:lnTo>
                <a:close/>
              </a:path>
            </a:pathLst>
          </a:custGeom>
          <a:solidFill>
            <a:srgbClr val="6C6C6C"/>
          </a:solidFill>
        </p:spPr>
        <p:txBody>
          <a:bodyPr wrap="square" lIns="0" tIns="0" rIns="0" bIns="0" rtlCol="0"/>
          <a:lstStyle/>
          <a:p>
            <a:endParaRPr sz="1588"/>
          </a:p>
        </p:txBody>
      </p:sp>
      <p:sp>
        <p:nvSpPr>
          <p:cNvPr id="25" name="object 25"/>
          <p:cNvSpPr txBox="1"/>
          <p:nvPr/>
        </p:nvSpPr>
        <p:spPr>
          <a:xfrm>
            <a:off x="2929813" y="4882259"/>
            <a:ext cx="979402" cy="196547"/>
          </a:xfrm>
          <a:prstGeom prst="rect">
            <a:avLst/>
          </a:prstGeom>
        </p:spPr>
        <p:txBody>
          <a:bodyPr vert="horz" wrap="square" lIns="0" tIns="11766" rIns="0" bIns="0" rtlCol="0">
            <a:spAutoFit/>
          </a:bodyPr>
          <a:lstStyle/>
          <a:p>
            <a:pPr marL="11206">
              <a:spcBef>
                <a:spcPts val="93"/>
              </a:spcBef>
            </a:pPr>
            <a:r>
              <a:rPr sz="1200" b="1" spc="66" dirty="0">
                <a:solidFill>
                  <a:srgbClr val="FFFFFF"/>
                </a:solidFill>
                <a:latin typeface="Times New Roman" panose="02020603050405020304" pitchFamily="18" charset="0"/>
                <a:cs typeface="Times New Roman" panose="02020603050405020304" pitchFamily="18" charset="0"/>
              </a:rPr>
              <a:t>REMEDIES</a:t>
            </a:r>
            <a:endParaRPr sz="1200" b="1" dirty="0">
              <a:latin typeface="Times New Roman" panose="02020603050405020304" pitchFamily="18" charset="0"/>
              <a:cs typeface="Times New Roman" panose="02020603050405020304" pitchFamily="18" charset="0"/>
            </a:endParaRPr>
          </a:p>
        </p:txBody>
      </p:sp>
      <p:pic>
        <p:nvPicPr>
          <p:cNvPr id="6" name="object 6">
            <a:extLst>
              <a:ext uri="{C183D7F6-B498-43B3-948B-1728B52AA6E4}">
                <adec:decorative xmlns:adec="http://schemas.microsoft.com/office/drawing/2017/decorative" val="1"/>
              </a:ext>
            </a:extLst>
          </p:cNvPr>
          <p:cNvPicPr/>
          <p:nvPr/>
        </p:nvPicPr>
        <p:blipFill>
          <a:blip r:embed="rId8" cstate="print"/>
          <a:stretch>
            <a:fillRect/>
          </a:stretch>
        </p:blipFill>
        <p:spPr>
          <a:xfrm>
            <a:off x="4497145" y="4538383"/>
            <a:ext cx="1570616" cy="961464"/>
          </a:xfrm>
          <a:prstGeom prst="rect">
            <a:avLst/>
          </a:prstGeom>
        </p:spPr>
      </p:pic>
      <p:sp>
        <p:nvSpPr>
          <p:cNvPr id="7" name="object 7"/>
          <p:cNvSpPr txBox="1"/>
          <p:nvPr/>
        </p:nvSpPr>
        <p:spPr>
          <a:xfrm>
            <a:off x="4593563" y="4598589"/>
            <a:ext cx="1380004" cy="804493"/>
          </a:xfrm>
          <a:prstGeom prst="rect">
            <a:avLst/>
          </a:prstGeom>
        </p:spPr>
        <p:txBody>
          <a:bodyPr vert="horz" wrap="square" lIns="0" tIns="10646" rIns="0" bIns="0" rtlCol="0">
            <a:spAutoFit/>
          </a:bodyPr>
          <a:lstStyle/>
          <a:p>
            <a:pPr marL="11206" marR="4483" algn="ctr">
              <a:lnSpc>
                <a:spcPct val="101499"/>
              </a:lnSpc>
              <a:spcBef>
                <a:spcPts val="84"/>
              </a:spcBef>
            </a:pPr>
            <a:r>
              <a:rPr sz="1721" dirty="0">
                <a:solidFill>
                  <a:srgbClr val="00246C"/>
                </a:solidFill>
                <a:latin typeface="Times New Roman" panose="02020603050405020304" pitchFamily="18" charset="0"/>
                <a:cs typeface="Times New Roman" panose="02020603050405020304" pitchFamily="18" charset="0"/>
              </a:rPr>
              <a:t>Act</a:t>
            </a:r>
            <a:r>
              <a:rPr sz="1721" spc="-57" dirty="0">
                <a:solidFill>
                  <a:srgbClr val="00246C"/>
                </a:solidFill>
                <a:latin typeface="Times New Roman" panose="02020603050405020304" pitchFamily="18" charset="0"/>
                <a:cs typeface="Times New Roman" panose="02020603050405020304" pitchFamily="18" charset="0"/>
              </a:rPr>
              <a:t> </a:t>
            </a:r>
            <a:r>
              <a:rPr sz="1721" spc="-9" dirty="0">
                <a:solidFill>
                  <a:srgbClr val="00246C"/>
                </a:solidFill>
                <a:latin typeface="Times New Roman" panose="02020603050405020304" pitchFamily="18" charset="0"/>
                <a:cs typeface="Times New Roman" panose="02020603050405020304" pitchFamily="18" charset="0"/>
              </a:rPr>
              <a:t>reasonably </a:t>
            </a:r>
            <a:r>
              <a:rPr sz="1721" dirty="0">
                <a:solidFill>
                  <a:srgbClr val="00246C"/>
                </a:solidFill>
                <a:latin typeface="Times New Roman" panose="02020603050405020304" pitchFamily="18" charset="0"/>
                <a:cs typeface="Times New Roman" panose="02020603050405020304" pitchFamily="18" charset="0"/>
              </a:rPr>
              <a:t>to</a:t>
            </a:r>
            <a:r>
              <a:rPr sz="1721" spc="-4" dirty="0">
                <a:solidFill>
                  <a:srgbClr val="00246C"/>
                </a:solidFill>
                <a:latin typeface="Times New Roman" panose="02020603050405020304" pitchFamily="18" charset="0"/>
                <a:cs typeface="Times New Roman" panose="02020603050405020304" pitchFamily="18" charset="0"/>
              </a:rPr>
              <a:t> </a:t>
            </a:r>
            <a:r>
              <a:rPr sz="1721" spc="119" dirty="0">
                <a:solidFill>
                  <a:srgbClr val="00246C"/>
                </a:solidFill>
                <a:latin typeface="Times New Roman" panose="02020603050405020304" pitchFamily="18" charset="0"/>
                <a:cs typeface="Times New Roman" panose="02020603050405020304" pitchFamily="18" charset="0"/>
              </a:rPr>
              <a:t>STOP </a:t>
            </a:r>
            <a:r>
              <a:rPr sz="1721" spc="-9" dirty="0">
                <a:solidFill>
                  <a:srgbClr val="00246C"/>
                </a:solidFill>
                <a:latin typeface="Times New Roman" panose="02020603050405020304" pitchFamily="18" charset="0"/>
                <a:cs typeface="Times New Roman" panose="02020603050405020304" pitchFamily="18" charset="0"/>
              </a:rPr>
              <a:t>discrimination</a:t>
            </a:r>
            <a:endParaRPr sz="1721" dirty="0">
              <a:latin typeface="Times New Roman" panose="02020603050405020304" pitchFamily="18" charset="0"/>
              <a:cs typeface="Times New Roman" panose="02020603050405020304" pitchFamily="18" charset="0"/>
            </a:endParaRPr>
          </a:p>
        </p:txBody>
      </p:sp>
      <p:pic>
        <p:nvPicPr>
          <p:cNvPr id="12" name="object 12">
            <a:extLst>
              <a:ext uri="{C183D7F6-B498-43B3-948B-1728B52AA6E4}">
                <adec:decorative xmlns:adec="http://schemas.microsoft.com/office/drawing/2017/decorative" val="1"/>
              </a:ext>
            </a:extLst>
          </p:cNvPr>
          <p:cNvPicPr/>
          <p:nvPr/>
        </p:nvPicPr>
        <p:blipFill>
          <a:blip r:embed="rId9" cstate="print"/>
          <a:stretch>
            <a:fillRect/>
          </a:stretch>
        </p:blipFill>
        <p:spPr>
          <a:xfrm>
            <a:off x="6188784" y="4538383"/>
            <a:ext cx="1569271" cy="961464"/>
          </a:xfrm>
          <a:prstGeom prst="rect">
            <a:avLst/>
          </a:prstGeom>
        </p:spPr>
      </p:pic>
      <p:sp>
        <p:nvSpPr>
          <p:cNvPr id="13" name="object 13"/>
          <p:cNvSpPr txBox="1"/>
          <p:nvPr/>
        </p:nvSpPr>
        <p:spPr>
          <a:xfrm>
            <a:off x="6283817" y="4598589"/>
            <a:ext cx="1380004" cy="810456"/>
          </a:xfrm>
          <a:prstGeom prst="rect">
            <a:avLst/>
          </a:prstGeom>
        </p:spPr>
        <p:txBody>
          <a:bodyPr vert="horz" wrap="square" lIns="0" tIns="10646" rIns="0" bIns="0" rtlCol="0">
            <a:spAutoFit/>
          </a:bodyPr>
          <a:lstStyle/>
          <a:p>
            <a:pPr marL="11206" marR="4483" algn="ctr">
              <a:lnSpc>
                <a:spcPct val="101499"/>
              </a:lnSpc>
              <a:spcBef>
                <a:spcPts val="84"/>
              </a:spcBef>
            </a:pPr>
            <a:r>
              <a:rPr sz="1721" dirty="0">
                <a:solidFill>
                  <a:srgbClr val="00246C"/>
                </a:solidFill>
                <a:latin typeface="Times New Roman" panose="02020603050405020304" pitchFamily="18" charset="0"/>
                <a:cs typeface="Times New Roman" panose="02020603050405020304" pitchFamily="18" charset="0"/>
              </a:rPr>
              <a:t>Act</a:t>
            </a:r>
            <a:r>
              <a:rPr sz="1721" spc="-57" dirty="0">
                <a:solidFill>
                  <a:srgbClr val="00246C"/>
                </a:solidFill>
                <a:latin typeface="Times New Roman" panose="02020603050405020304" pitchFamily="18" charset="0"/>
                <a:cs typeface="Times New Roman" panose="02020603050405020304" pitchFamily="18" charset="0"/>
              </a:rPr>
              <a:t> </a:t>
            </a:r>
            <a:r>
              <a:rPr sz="1721" spc="-9" dirty="0">
                <a:solidFill>
                  <a:srgbClr val="00246C"/>
                </a:solidFill>
                <a:latin typeface="Times New Roman" panose="02020603050405020304" pitchFamily="18" charset="0"/>
                <a:cs typeface="Times New Roman" panose="02020603050405020304" pitchFamily="18" charset="0"/>
              </a:rPr>
              <a:t>reasonably </a:t>
            </a:r>
            <a:r>
              <a:rPr sz="1721" dirty="0">
                <a:solidFill>
                  <a:srgbClr val="00246C"/>
                </a:solidFill>
                <a:latin typeface="Times New Roman" panose="02020603050405020304" pitchFamily="18" charset="0"/>
                <a:cs typeface="Times New Roman" panose="02020603050405020304" pitchFamily="18" charset="0"/>
              </a:rPr>
              <a:t>to</a:t>
            </a:r>
            <a:r>
              <a:rPr sz="1721" spc="-4" dirty="0">
                <a:solidFill>
                  <a:srgbClr val="00246C"/>
                </a:solidFill>
                <a:latin typeface="Times New Roman" panose="02020603050405020304" pitchFamily="18" charset="0"/>
                <a:cs typeface="Times New Roman" panose="02020603050405020304" pitchFamily="18" charset="0"/>
              </a:rPr>
              <a:t> </a:t>
            </a:r>
            <a:r>
              <a:rPr sz="1721" spc="97" dirty="0">
                <a:solidFill>
                  <a:srgbClr val="00246C"/>
                </a:solidFill>
                <a:latin typeface="Times New Roman" panose="02020603050405020304" pitchFamily="18" charset="0"/>
                <a:cs typeface="Times New Roman" panose="02020603050405020304" pitchFamily="18" charset="0"/>
              </a:rPr>
              <a:t>PREVENT</a:t>
            </a:r>
            <a:endParaRPr sz="1721" dirty="0">
              <a:latin typeface="Times New Roman" panose="02020603050405020304" pitchFamily="18" charset="0"/>
              <a:cs typeface="Times New Roman" panose="02020603050405020304" pitchFamily="18" charset="0"/>
            </a:endParaRPr>
          </a:p>
          <a:p>
            <a:pPr algn="ctr">
              <a:spcBef>
                <a:spcPts val="31"/>
              </a:spcBef>
            </a:pPr>
            <a:r>
              <a:rPr sz="1721" spc="-9" dirty="0">
                <a:solidFill>
                  <a:srgbClr val="00246C"/>
                </a:solidFill>
                <a:latin typeface="Times New Roman" panose="02020603050405020304" pitchFamily="18" charset="0"/>
                <a:cs typeface="Times New Roman" panose="02020603050405020304" pitchFamily="18" charset="0"/>
              </a:rPr>
              <a:t>recurrence</a:t>
            </a:r>
            <a:endParaRPr sz="1721" dirty="0">
              <a:latin typeface="Times New Roman" panose="02020603050405020304" pitchFamily="18" charset="0"/>
              <a:cs typeface="Times New Roman" panose="02020603050405020304" pitchFamily="18" charset="0"/>
            </a:endParaRPr>
          </a:p>
        </p:txBody>
      </p:sp>
      <p:pic>
        <p:nvPicPr>
          <p:cNvPr id="18" name="object 18">
            <a:extLst>
              <a:ext uri="{C183D7F6-B498-43B3-948B-1728B52AA6E4}">
                <adec:decorative xmlns:adec="http://schemas.microsoft.com/office/drawing/2017/decorative" val="1"/>
              </a:ext>
            </a:extLst>
          </p:cNvPr>
          <p:cNvPicPr/>
          <p:nvPr/>
        </p:nvPicPr>
        <p:blipFill>
          <a:blip r:embed="rId10" cstate="print"/>
          <a:stretch>
            <a:fillRect/>
          </a:stretch>
        </p:blipFill>
        <p:spPr>
          <a:xfrm>
            <a:off x="7885804" y="4538383"/>
            <a:ext cx="1566581" cy="961464"/>
          </a:xfrm>
          <a:prstGeom prst="rect">
            <a:avLst/>
          </a:prstGeom>
        </p:spPr>
      </p:pic>
      <p:sp>
        <p:nvSpPr>
          <p:cNvPr id="19" name="object 19"/>
          <p:cNvSpPr txBox="1"/>
          <p:nvPr/>
        </p:nvSpPr>
        <p:spPr>
          <a:xfrm>
            <a:off x="8054835" y="4598589"/>
            <a:ext cx="1228725" cy="810456"/>
          </a:xfrm>
          <a:prstGeom prst="rect">
            <a:avLst/>
          </a:prstGeom>
        </p:spPr>
        <p:txBody>
          <a:bodyPr vert="horz" wrap="square" lIns="0" tIns="10646" rIns="0" bIns="0" rtlCol="0">
            <a:spAutoFit/>
          </a:bodyPr>
          <a:lstStyle/>
          <a:p>
            <a:pPr marL="10646" marR="4483" algn="ctr">
              <a:lnSpc>
                <a:spcPct val="101499"/>
              </a:lnSpc>
              <a:spcBef>
                <a:spcPts val="84"/>
              </a:spcBef>
            </a:pPr>
            <a:r>
              <a:rPr sz="1721" dirty="0">
                <a:solidFill>
                  <a:srgbClr val="00246C"/>
                </a:solidFill>
                <a:latin typeface="Times New Roman" panose="02020603050405020304" pitchFamily="18" charset="0"/>
                <a:cs typeface="Times New Roman" panose="02020603050405020304" pitchFamily="18" charset="0"/>
              </a:rPr>
              <a:t>Act</a:t>
            </a:r>
            <a:r>
              <a:rPr sz="1721" spc="-57" dirty="0">
                <a:solidFill>
                  <a:srgbClr val="00246C"/>
                </a:solidFill>
                <a:latin typeface="Times New Roman" panose="02020603050405020304" pitchFamily="18" charset="0"/>
                <a:cs typeface="Times New Roman" panose="02020603050405020304" pitchFamily="18" charset="0"/>
              </a:rPr>
              <a:t> </a:t>
            </a:r>
            <a:r>
              <a:rPr sz="1721" spc="-9" dirty="0">
                <a:solidFill>
                  <a:srgbClr val="00246C"/>
                </a:solidFill>
                <a:latin typeface="Times New Roman" panose="02020603050405020304" pitchFamily="18" charset="0"/>
                <a:cs typeface="Times New Roman" panose="02020603050405020304" pitchFamily="18" charset="0"/>
              </a:rPr>
              <a:t>equitably </a:t>
            </a:r>
            <a:r>
              <a:rPr sz="1721" dirty="0">
                <a:solidFill>
                  <a:srgbClr val="00246C"/>
                </a:solidFill>
                <a:latin typeface="Times New Roman" panose="02020603050405020304" pitchFamily="18" charset="0"/>
                <a:cs typeface="Times New Roman" panose="02020603050405020304" pitchFamily="18" charset="0"/>
              </a:rPr>
              <a:t>to</a:t>
            </a:r>
            <a:r>
              <a:rPr sz="1721" spc="-4" dirty="0">
                <a:solidFill>
                  <a:srgbClr val="00246C"/>
                </a:solidFill>
                <a:latin typeface="Times New Roman" panose="02020603050405020304" pitchFamily="18" charset="0"/>
                <a:cs typeface="Times New Roman" panose="02020603050405020304" pitchFamily="18" charset="0"/>
              </a:rPr>
              <a:t> </a:t>
            </a:r>
            <a:r>
              <a:rPr sz="1721" spc="62" dirty="0">
                <a:solidFill>
                  <a:srgbClr val="00246C"/>
                </a:solidFill>
                <a:latin typeface="Times New Roman" panose="02020603050405020304" pitchFamily="18" charset="0"/>
                <a:cs typeface="Times New Roman" panose="02020603050405020304" pitchFamily="18" charset="0"/>
              </a:rPr>
              <a:t>REMEDY</a:t>
            </a:r>
            <a:endParaRPr sz="1721" dirty="0">
              <a:latin typeface="Times New Roman" panose="02020603050405020304" pitchFamily="18" charset="0"/>
              <a:cs typeface="Times New Roman" panose="02020603050405020304" pitchFamily="18" charset="0"/>
            </a:endParaRPr>
          </a:p>
          <a:p>
            <a:pPr marL="1121" algn="ctr">
              <a:spcBef>
                <a:spcPts val="31"/>
              </a:spcBef>
            </a:pPr>
            <a:r>
              <a:rPr sz="1721" spc="-9" dirty="0">
                <a:solidFill>
                  <a:srgbClr val="00246C"/>
                </a:solidFill>
                <a:latin typeface="Times New Roman" panose="02020603050405020304" pitchFamily="18" charset="0"/>
                <a:cs typeface="Times New Roman" panose="02020603050405020304" pitchFamily="18" charset="0"/>
              </a:rPr>
              <a:t>effects</a:t>
            </a:r>
            <a:endParaRPr sz="1721" dirty="0">
              <a:latin typeface="Times New Roman" panose="02020603050405020304" pitchFamily="18" charset="0"/>
              <a:cs typeface="Times New Roman" panose="02020603050405020304" pitchFamily="18" charset="0"/>
            </a:endParaRPr>
          </a:p>
        </p:txBody>
      </p:sp>
      <p:sp>
        <p:nvSpPr>
          <p:cNvPr id="28" name="object 28"/>
          <p:cNvSpPr txBox="1">
            <a:spLocks noGrp="1"/>
          </p:cNvSpPr>
          <p:nvPr>
            <p:ph type="ftr" sz="quarter" idx="5"/>
          </p:nvPr>
        </p:nvSpPr>
        <p:spPr>
          <a:xfrm>
            <a:off x="748207" y="6353264"/>
            <a:ext cx="2332521" cy="191155"/>
          </a:xfrm>
          <a:prstGeom prst="rect">
            <a:avLst/>
          </a:prstGeom>
        </p:spPr>
        <p:txBody>
          <a:bodyPr vert="horz" wrap="square" lIns="0" tIns="0" rIns="0" bIns="0" rtlCol="0">
            <a:spAutoFit/>
          </a:bodyPr>
          <a:lstStyle>
            <a:defPPr>
              <a:defRPr kern="0"/>
            </a:defPPr>
            <a:lvl1pPr>
              <a:defRPr sz="1000" b="0" i="0">
                <a:solidFill>
                  <a:srgbClr val="00246C"/>
                </a:solidFill>
                <a:latin typeface="Calibri"/>
                <a:cs typeface="Calibri"/>
              </a:defRPr>
            </a:lvl1pPr>
          </a:lstStyle>
          <a:p>
            <a:pPr marL="11206">
              <a:spcBef>
                <a:spcPts val="101"/>
              </a:spcBef>
            </a:pPr>
            <a:r>
              <a:rPr lang="en-US" spc="-110">
                <a:solidFill>
                  <a:srgbClr val="FFFFFF"/>
                </a:solidFill>
              </a:rPr>
              <a:t>©</a:t>
            </a:r>
            <a:r>
              <a:rPr lang="en-US" spc="-15">
                <a:solidFill>
                  <a:srgbClr val="FFFFFF"/>
                </a:solidFill>
              </a:rPr>
              <a:t> </a:t>
            </a:r>
            <a:r>
              <a:rPr lang="en-US" spc="-35">
                <a:solidFill>
                  <a:srgbClr val="FFFFFF"/>
                </a:solidFill>
              </a:rPr>
              <a:t>2024</a:t>
            </a:r>
            <a:r>
              <a:rPr lang="en-US" spc="-30">
                <a:solidFill>
                  <a:srgbClr val="FFFFFF"/>
                </a:solidFill>
              </a:rPr>
              <a:t> </a:t>
            </a:r>
            <a:r>
              <a:rPr lang="en-US">
                <a:solidFill>
                  <a:srgbClr val="FFFFFF"/>
                </a:solidFill>
              </a:rPr>
              <a:t>Association</a:t>
            </a:r>
            <a:r>
              <a:rPr lang="en-US" spc="-40">
                <a:solidFill>
                  <a:srgbClr val="FFFFFF"/>
                </a:solidFill>
              </a:rPr>
              <a:t> </a:t>
            </a:r>
            <a:r>
              <a:rPr lang="en-US">
                <a:solidFill>
                  <a:srgbClr val="FFFFFF"/>
                </a:solidFill>
              </a:rPr>
              <a:t>of</a:t>
            </a:r>
            <a:r>
              <a:rPr lang="en-US" spc="-25">
                <a:solidFill>
                  <a:srgbClr val="FFFFFF"/>
                </a:solidFill>
              </a:rPr>
              <a:t> </a:t>
            </a:r>
            <a:r>
              <a:rPr lang="en-US">
                <a:solidFill>
                  <a:srgbClr val="FFFFFF"/>
                </a:solidFill>
              </a:rPr>
              <a:t>Title</a:t>
            </a:r>
            <a:r>
              <a:rPr lang="en-US" spc="5">
                <a:solidFill>
                  <a:srgbClr val="FFFFFF"/>
                </a:solidFill>
              </a:rPr>
              <a:t> </a:t>
            </a:r>
            <a:r>
              <a:rPr lang="en-US" spc="-10">
                <a:solidFill>
                  <a:srgbClr val="FFFFFF"/>
                </a:solidFill>
              </a:rPr>
              <a:t>IX</a:t>
            </a:r>
            <a:r>
              <a:rPr lang="en-US">
                <a:solidFill>
                  <a:srgbClr val="FFFFFF"/>
                </a:solidFill>
              </a:rPr>
              <a:t> </a:t>
            </a:r>
            <a:r>
              <a:rPr lang="en-US" spc="-10">
                <a:solidFill>
                  <a:srgbClr val="FFFFFF"/>
                </a:solidFill>
              </a:rPr>
              <a:t>Administrators</a:t>
            </a:r>
            <a:endParaRPr spc="-9"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70" name="Group 2054">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056" name="Straight Connector 2055">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57" name="Straight Connector 2056">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58"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59"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0" name="Isosceles Triangle 2059">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1"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2"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3"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4" name="Isosceles Triangle 2063">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5" name="Isosceles Triangle 2064">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072" name="Rectangle 2066">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069" name="Rectangle 2068">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71" name="Straight Connector 2070">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73" name="Straight Connector 2072">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075"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7"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9" name="Isosceles Triangle 2078">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81"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83" name="Isosceles Triangle 2082">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85" name="Freeform: Shape 2084">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BDA5091-EDDB-ACA3-1F3E-7BFBCA8E504C}"/>
              </a:ext>
            </a:extLst>
          </p:cNvPr>
          <p:cNvSpPr>
            <a:spLocks noGrp="1"/>
          </p:cNvSpPr>
          <p:nvPr>
            <p:ph type="title"/>
          </p:nvPr>
        </p:nvSpPr>
        <p:spPr>
          <a:xfrm>
            <a:off x="6053267" y="609600"/>
            <a:ext cx="5641445" cy="738909"/>
          </a:xfrm>
        </p:spPr>
        <p:txBody>
          <a:bodyPr vert="horz" lIns="91440" tIns="45720" rIns="91440" bIns="45720" rtlCol="0" anchor="ctr">
            <a:normAutofit/>
          </a:bodyPr>
          <a:lstStyle/>
          <a:p>
            <a:pPr algn="ctr"/>
            <a:r>
              <a:rPr lang="en-US" b="1" dirty="0">
                <a:solidFill>
                  <a:schemeClr val="bg1"/>
                </a:solidFill>
                <a:latin typeface="Times New Roman" panose="02020603050405020304" pitchFamily="18" charset="0"/>
                <a:cs typeface="Times New Roman" panose="02020603050405020304" pitchFamily="18" charset="0"/>
              </a:rPr>
              <a:t>Your Duty Under Title IX</a:t>
            </a:r>
          </a:p>
        </p:txBody>
      </p:sp>
      <p:sp>
        <p:nvSpPr>
          <p:cNvPr id="4" name="TextBox 3">
            <a:extLst>
              <a:ext uri="{FF2B5EF4-FFF2-40B4-BE49-F238E27FC236}">
                <a16:creationId xmlns:a16="http://schemas.microsoft.com/office/drawing/2014/main" id="{FEAB36C6-AE94-9E00-CDED-FAE975C11393}"/>
              </a:ext>
            </a:extLst>
          </p:cNvPr>
          <p:cNvSpPr txBox="1"/>
          <p:nvPr/>
        </p:nvSpPr>
        <p:spPr>
          <a:xfrm>
            <a:off x="6053267" y="1440055"/>
            <a:ext cx="5726588" cy="5036159"/>
          </a:xfrm>
          <a:prstGeom prst="rect">
            <a:avLst/>
          </a:prstGeom>
          <a:solidFill>
            <a:schemeClr val="bg1"/>
          </a:solidFill>
        </p:spPr>
        <p:txBody>
          <a:bodyPr vert="horz" lIns="91440" tIns="45720" rIns="91440" bIns="45720" rtlCol="0" anchor="t">
            <a:noAutofit/>
          </a:bodyPr>
          <a:lstStyle/>
          <a:p>
            <a:pPr>
              <a:lnSpc>
                <a:spcPct val="90000"/>
              </a:lnSpc>
              <a:spcBef>
                <a:spcPts val="1000"/>
              </a:spcBef>
              <a:buClr>
                <a:schemeClr val="accent1"/>
              </a:buClr>
              <a:buSzPct val="80000"/>
              <a:buFont typeface="Wingdings 3" charset="2"/>
              <a:buChar char=""/>
            </a:pPr>
            <a:r>
              <a:rPr lang="en-US" b="1" dirty="0">
                <a:latin typeface="Times New Roman" panose="02020603050405020304" pitchFamily="18" charset="0"/>
                <a:cs typeface="Times New Roman" panose="02020603050405020304" pitchFamily="18" charset="0"/>
              </a:rPr>
              <a:t>All K-12 employees are MANDATORY reporters of any potential incident of Sex Discrimination or Sex-Based harassment under Title IX. </a:t>
            </a:r>
          </a:p>
          <a:p>
            <a:pPr>
              <a:lnSpc>
                <a:spcPct val="90000"/>
              </a:lnSpc>
              <a:spcBef>
                <a:spcPts val="1000"/>
              </a:spcBef>
              <a:buClr>
                <a:schemeClr val="accent1"/>
              </a:buClr>
              <a:buSzPct val="80000"/>
              <a:buFont typeface="Wingdings 3" charset="2"/>
              <a:buChar char=""/>
            </a:pPr>
            <a:r>
              <a:rPr lang="en-US" b="1" dirty="0">
                <a:latin typeface="Times New Roman" panose="02020603050405020304" pitchFamily="18" charset="0"/>
                <a:cs typeface="Times New Roman" panose="02020603050405020304" pitchFamily="18" charset="0"/>
              </a:rPr>
              <a:t>Your duty is to listen and REPORT – any time you hear about conduct that potentially violates Title IX; you should report it to the Title IX Coordinator.</a:t>
            </a:r>
          </a:p>
          <a:p>
            <a:pPr>
              <a:lnSpc>
                <a:spcPct val="90000"/>
              </a:lnSpc>
              <a:spcBef>
                <a:spcPts val="1000"/>
              </a:spcBef>
              <a:buClr>
                <a:schemeClr val="accent1"/>
              </a:buClr>
              <a:buSzPct val="80000"/>
              <a:buFont typeface="Wingdings 3" charset="2"/>
              <a:buChar char=""/>
            </a:pPr>
            <a:r>
              <a:rPr lang="en-US" sz="2000" b="1" dirty="0">
                <a:solidFill>
                  <a:srgbClr val="FF0000"/>
                </a:solidFill>
                <a:latin typeface="Times New Roman" panose="02020603050405020304" pitchFamily="18" charset="0"/>
                <a:cs typeface="Times New Roman" panose="02020603050405020304" pitchFamily="18" charset="0"/>
              </a:rPr>
              <a:t>IMPORTANT THINGS TO CONSIDER:</a:t>
            </a:r>
            <a:r>
              <a:rPr lang="en-US" b="1" dirty="0">
                <a:solidFill>
                  <a:srgbClr val="FF0000"/>
                </a:solidFill>
                <a:latin typeface="Times New Roman" panose="02020603050405020304" pitchFamily="18" charset="0"/>
                <a:cs typeface="Times New Roman" panose="02020603050405020304" pitchFamily="18" charset="0"/>
              </a:rPr>
              <a:t> </a:t>
            </a:r>
          </a:p>
          <a:p>
            <a:pPr>
              <a:lnSpc>
                <a:spcPct val="90000"/>
              </a:lnSpc>
              <a:spcBef>
                <a:spcPts val="1000"/>
              </a:spcBef>
              <a:buClr>
                <a:schemeClr val="accent1"/>
              </a:buClr>
              <a:buSzPct val="80000"/>
              <a:buFont typeface="Wingdings 3" charset="2"/>
              <a:buChar char=""/>
            </a:pPr>
            <a:r>
              <a:rPr lang="en-US" b="1" dirty="0">
                <a:latin typeface="Times New Roman" panose="02020603050405020304" pitchFamily="18" charset="0"/>
                <a:cs typeface="Times New Roman" panose="02020603050405020304" pitchFamily="18" charset="0"/>
              </a:rPr>
              <a:t>• Trust of students is important, so explain that you may have to report what they tell you to the coordinator </a:t>
            </a:r>
          </a:p>
          <a:p>
            <a:pPr>
              <a:lnSpc>
                <a:spcPct val="90000"/>
              </a:lnSpc>
              <a:spcBef>
                <a:spcPts val="1000"/>
              </a:spcBef>
              <a:buClr>
                <a:schemeClr val="accent1"/>
              </a:buClr>
              <a:buSzPct val="80000"/>
              <a:buFont typeface="Wingdings 3" charset="2"/>
              <a:buChar char=""/>
            </a:pPr>
            <a:r>
              <a:rPr lang="en-US" b="1" dirty="0">
                <a:latin typeface="Times New Roman" panose="02020603050405020304" pitchFamily="18" charset="0"/>
                <a:cs typeface="Times New Roman" panose="02020603050405020304" pitchFamily="18" charset="0"/>
              </a:rPr>
              <a:t>• Students maintain their right to privacy, but no “gag orders” can be put in place </a:t>
            </a:r>
          </a:p>
          <a:p>
            <a:pPr>
              <a:lnSpc>
                <a:spcPct val="90000"/>
              </a:lnSpc>
              <a:spcBef>
                <a:spcPts val="1000"/>
              </a:spcBef>
              <a:buClr>
                <a:schemeClr val="accent1"/>
              </a:buClr>
              <a:buSzPct val="80000"/>
              <a:buFont typeface="Wingdings 3" charset="2"/>
              <a:buChar char=""/>
            </a:pPr>
            <a:r>
              <a:rPr lang="en-US" b="1" dirty="0">
                <a:latin typeface="Times New Roman" panose="02020603050405020304" pitchFamily="18" charset="0"/>
                <a:cs typeface="Times New Roman" panose="02020603050405020304" pitchFamily="18" charset="0"/>
              </a:rPr>
              <a:t>• Title IX applies to employee-employee and student-employee incidents equally </a:t>
            </a:r>
          </a:p>
          <a:p>
            <a:pPr>
              <a:lnSpc>
                <a:spcPct val="90000"/>
              </a:lnSpc>
              <a:spcBef>
                <a:spcPts val="1000"/>
              </a:spcBef>
              <a:buClr>
                <a:schemeClr val="accent1"/>
              </a:buClr>
              <a:buSzPct val="80000"/>
              <a:buFont typeface="Wingdings 3" charset="2"/>
              <a:buChar char=""/>
            </a:pPr>
            <a:r>
              <a:rPr lang="en-US" b="1" dirty="0">
                <a:latin typeface="Times New Roman" panose="02020603050405020304" pitchFamily="18" charset="0"/>
                <a:cs typeface="Times New Roman" panose="02020603050405020304" pitchFamily="18" charset="0"/>
              </a:rPr>
              <a:t>• Any concerns should be directed to your administrator/supervisor and the Title IX Coordinator </a:t>
            </a:r>
          </a:p>
          <a:p>
            <a:pPr>
              <a:lnSpc>
                <a:spcPct val="90000"/>
              </a:lnSpc>
              <a:spcBef>
                <a:spcPts val="1000"/>
              </a:spcBef>
              <a:buClr>
                <a:schemeClr val="accent1"/>
              </a:buClr>
              <a:buSzPct val="80000"/>
              <a:buFont typeface="Wingdings 3" charset="2"/>
              <a:buChar char=""/>
            </a:pPr>
            <a:r>
              <a:rPr lang="en-US" b="1" dirty="0">
                <a:latin typeface="Times New Roman" panose="02020603050405020304" pitchFamily="18" charset="0"/>
                <a:cs typeface="Times New Roman" panose="02020603050405020304" pitchFamily="18" charset="0"/>
              </a:rPr>
              <a:t>• Training &amp; reporting are of vital importance!</a:t>
            </a:r>
          </a:p>
        </p:txBody>
      </p:sp>
      <p:pic>
        <p:nvPicPr>
          <p:cNvPr id="2050" name="Picture 2" descr="Cartoon of two people lifting the word &quot;DUTY&quot;, one person saying to the other &quot;This is heavy!&quot;, signature Ron McGeavy and watermark of &quot;Cartoonstock cartoon collections&quot;  from CartoonStock on the image.">
            <a:extLst>
              <a:ext uri="{FF2B5EF4-FFF2-40B4-BE49-F238E27FC236}">
                <a16:creationId xmlns:a16="http://schemas.microsoft.com/office/drawing/2014/main" id="{BECAB642-44AC-561B-D078-149CF09163A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7251" y="1545062"/>
            <a:ext cx="3856774" cy="3856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043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pPr algn="ctr"/>
            <a:r>
              <a:rPr lang="en-US" b="1" dirty="0">
                <a:solidFill>
                  <a:schemeClr val="tx1"/>
                </a:solidFill>
                <a:latin typeface="Times New Roman" panose="02020603050405020304" pitchFamily="18" charset="0"/>
                <a:cs typeface="Times New Roman" panose="02020603050405020304" pitchFamily="18" charset="0"/>
              </a:rPr>
              <a:t>District Student Title IX Coordinator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515EA464-B2A2-4455-9CC3-F4DEE6C77A75}"/>
              </a:ext>
            </a:extLst>
          </p:cNvPr>
          <p:cNvSpPr/>
          <p:nvPr/>
        </p:nvSpPr>
        <p:spPr>
          <a:xfrm>
            <a:off x="677334" y="1737361"/>
            <a:ext cx="8740986" cy="4672769"/>
          </a:xfrm>
          <a:prstGeom prst="rect">
            <a:avLst/>
          </a:prstGeom>
          <a:solidFill>
            <a:srgbClr val="DBF0B2"/>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457200" rtl="0" eaLnBrk="1" fontAlgn="auto" latinLnBrk="0" hangingPunct="1">
              <a:lnSpc>
                <a:spcPct val="100000"/>
              </a:lnSpc>
              <a:spcBef>
                <a:spcPts val="1000"/>
              </a:spcBef>
              <a:spcAft>
                <a:spcPts val="0"/>
              </a:spcAft>
              <a:buClr>
                <a:srgbClr val="90C226"/>
              </a:buClr>
              <a:buSzPct val="80000"/>
              <a:buFontTx/>
              <a:buNone/>
              <a:tabLst/>
              <a:defRPr/>
            </a:pPr>
            <a:r>
              <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Dr. Patrice Graham</a:t>
            </a:r>
          </a:p>
          <a:p>
            <a:pPr marL="0" marR="0" lvl="0" indent="0" algn="l" defTabSz="457200" rtl="0" eaLnBrk="1" fontAlgn="auto" latinLnBrk="0" hangingPunct="1">
              <a:lnSpc>
                <a:spcPct val="100000"/>
              </a:lnSpc>
              <a:spcBef>
                <a:spcPts val="1000"/>
              </a:spcBef>
              <a:spcAft>
                <a:spcPts val="0"/>
              </a:spcAft>
              <a:buClr>
                <a:srgbClr val="90C226"/>
              </a:buClr>
              <a:buSzPct val="80000"/>
              <a:buFontTx/>
              <a:buNone/>
              <a:tabLst/>
              <a:defRPr/>
            </a:pPr>
            <a:r>
              <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District Title IX Coordinator (Students)/Coordinator of Special Projects</a:t>
            </a:r>
          </a:p>
          <a:p>
            <a:pPr marL="0" marR="0" lvl="0" indent="0" algn="l" defTabSz="457200" rtl="0" eaLnBrk="1" fontAlgn="auto" latinLnBrk="0" hangingPunct="1">
              <a:lnSpc>
                <a:spcPct val="100000"/>
              </a:lnSpc>
              <a:spcBef>
                <a:spcPts val="1000"/>
              </a:spcBef>
              <a:spcAft>
                <a:spcPts val="0"/>
              </a:spcAft>
              <a:buClr>
                <a:srgbClr val="90C226"/>
              </a:buClr>
              <a:buSzPct val="80000"/>
              <a:buFontTx/>
              <a:buNone/>
              <a:tabLst/>
              <a:defRPr/>
            </a:pPr>
            <a:r>
              <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Office of Student Support Services</a:t>
            </a:r>
          </a:p>
          <a:p>
            <a:pPr marL="0" marR="0" lvl="0" indent="0" algn="l" defTabSz="457200" rtl="0" eaLnBrk="1" fontAlgn="auto" latinLnBrk="0" hangingPunct="1">
              <a:lnSpc>
                <a:spcPct val="100000"/>
              </a:lnSpc>
              <a:spcBef>
                <a:spcPts val="1000"/>
              </a:spcBef>
              <a:spcAft>
                <a:spcPts val="0"/>
              </a:spcAft>
              <a:buClr>
                <a:srgbClr val="90C226"/>
              </a:buClr>
              <a:buSzPct val="80000"/>
              <a:buFontTx/>
              <a:buNone/>
              <a:tabLst/>
              <a:defRPr/>
            </a:pPr>
            <a:r>
              <a:rPr lang="en-US" sz="32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RCPS Cell: 404-210-1034</a:t>
            </a:r>
            <a:endPar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1000"/>
              </a:spcBef>
              <a:spcAft>
                <a:spcPts val="0"/>
              </a:spcAft>
              <a:buClr>
                <a:srgbClr val="90C226"/>
              </a:buClr>
              <a:buSzPct val="80000"/>
              <a:buFontTx/>
              <a:buNone/>
              <a:tabLst/>
              <a:defRPr/>
            </a:pPr>
            <a:r>
              <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Email: </a:t>
            </a:r>
            <a:r>
              <a:rPr kumimoji="0" lang="en-US" sz="3200" b="0" i="0"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studenttitleixcoordinator@rockdale.k12.ga.us </a:t>
            </a:r>
            <a:r>
              <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or pgraham@rockdale.k12.ga.us</a:t>
            </a:r>
          </a:p>
        </p:txBody>
      </p:sp>
    </p:spTree>
    <p:extLst>
      <p:ext uri="{BB962C8B-B14F-4D97-AF65-F5344CB8AC3E}">
        <p14:creationId xmlns:p14="http://schemas.microsoft.com/office/powerpoint/2010/main" val="2405371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pPr algn="ctr"/>
            <a:r>
              <a:rPr lang="en-US" b="1" dirty="0">
                <a:solidFill>
                  <a:schemeClr val="tx1"/>
                </a:solidFill>
                <a:latin typeface="Times New Roman" panose="02020603050405020304" pitchFamily="18" charset="0"/>
                <a:cs typeface="Times New Roman" panose="02020603050405020304" pitchFamily="18" charset="0"/>
              </a:rPr>
              <a:t>Employee Title IX Coordinator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515EA464-B2A2-4455-9CC3-F4DEE6C77A75}"/>
              </a:ext>
            </a:extLst>
          </p:cNvPr>
          <p:cNvSpPr/>
          <p:nvPr/>
        </p:nvSpPr>
        <p:spPr>
          <a:xfrm>
            <a:off x="677334" y="2171700"/>
            <a:ext cx="8952441" cy="2554545"/>
          </a:xfrm>
          <a:prstGeom prst="rect">
            <a:avLst/>
          </a:prstGeom>
          <a:solidFill>
            <a:srgbClr val="DBF0B2"/>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457200" rtl="0" eaLnBrk="1" fontAlgn="auto" latinLnBrk="0" hangingPunct="1">
              <a:lnSpc>
                <a:spcPct val="100000"/>
              </a:lnSpc>
              <a:spcBef>
                <a:spcPts val="1000"/>
              </a:spcBef>
              <a:spcAft>
                <a:spcPts val="0"/>
              </a:spcAft>
              <a:buClr>
                <a:srgbClr val="90C226"/>
              </a:buClr>
              <a:buSzPct val="80000"/>
              <a:buFontTx/>
              <a:buNone/>
              <a:tabLst/>
              <a:defRPr/>
            </a:pPr>
            <a:r>
              <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Mrs. Michele Stephens</a:t>
            </a:r>
          </a:p>
          <a:p>
            <a:pPr marL="0" marR="0" lvl="0" indent="0" algn="l" defTabSz="457200" rtl="0" eaLnBrk="1" fontAlgn="auto" latinLnBrk="0" hangingPunct="1">
              <a:lnSpc>
                <a:spcPct val="100000"/>
              </a:lnSpc>
              <a:spcBef>
                <a:spcPts val="1000"/>
              </a:spcBef>
              <a:spcAft>
                <a:spcPts val="0"/>
              </a:spcAft>
              <a:buClr>
                <a:srgbClr val="90C226"/>
              </a:buClr>
              <a:buSzPct val="80000"/>
              <a:buFontTx/>
              <a:buNone/>
              <a:tabLst/>
              <a:defRPr/>
            </a:pPr>
            <a:r>
              <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Employee Title IX Coordinator/Director Human Resource</a:t>
            </a:r>
          </a:p>
          <a:p>
            <a:pPr marL="0" marR="0" lvl="0" indent="0" algn="l" defTabSz="457200" rtl="0" eaLnBrk="1" fontAlgn="auto" latinLnBrk="0" hangingPunct="1">
              <a:lnSpc>
                <a:spcPct val="100000"/>
              </a:lnSpc>
              <a:spcBef>
                <a:spcPts val="1000"/>
              </a:spcBef>
              <a:spcAft>
                <a:spcPts val="0"/>
              </a:spcAft>
              <a:buClr>
                <a:srgbClr val="90C226"/>
              </a:buClr>
              <a:buSzPct val="80000"/>
              <a:buFontTx/>
              <a:buNone/>
              <a:tabLst/>
              <a:defRPr/>
            </a:pPr>
            <a:r>
              <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Email: mstephens@rockdale.k12.ga.us</a:t>
            </a:r>
          </a:p>
        </p:txBody>
      </p:sp>
    </p:spTree>
    <p:extLst>
      <p:ext uri="{BB962C8B-B14F-4D97-AF65-F5344CB8AC3E}">
        <p14:creationId xmlns:p14="http://schemas.microsoft.com/office/powerpoint/2010/main" val="3216145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pPr algn="ctr"/>
            <a:r>
              <a:rPr lang="en-US" b="1" dirty="0">
                <a:solidFill>
                  <a:schemeClr val="tx1"/>
                </a:solidFill>
                <a:latin typeface="Times New Roman" panose="02020603050405020304" pitchFamily="18" charset="0"/>
                <a:cs typeface="Times New Roman" panose="02020603050405020304" pitchFamily="18" charset="0"/>
              </a:rPr>
              <a:t>Title IX Sports Equity Coordinator</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515EA464-B2A2-4455-9CC3-F4DEE6C77A75}"/>
              </a:ext>
            </a:extLst>
          </p:cNvPr>
          <p:cNvSpPr/>
          <p:nvPr/>
        </p:nvSpPr>
        <p:spPr>
          <a:xfrm>
            <a:off x="677334" y="2171700"/>
            <a:ext cx="8952441" cy="2554545"/>
          </a:xfrm>
          <a:prstGeom prst="rect">
            <a:avLst/>
          </a:prstGeom>
          <a:solidFill>
            <a:srgbClr val="DBF0B2"/>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457200" rtl="0" eaLnBrk="1" fontAlgn="auto" latinLnBrk="0" hangingPunct="1">
              <a:lnSpc>
                <a:spcPct val="100000"/>
              </a:lnSpc>
              <a:spcBef>
                <a:spcPts val="1000"/>
              </a:spcBef>
              <a:spcAft>
                <a:spcPts val="0"/>
              </a:spcAft>
              <a:buClr>
                <a:srgbClr val="90C226"/>
              </a:buClr>
              <a:buSzPct val="80000"/>
              <a:tabLst/>
              <a:defRPr/>
            </a:pPr>
            <a:r>
              <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Dr. Kechia </a:t>
            </a:r>
            <a:r>
              <a:rPr kumimoji="0" lang="en-US" sz="3200" b="0" i="0" u="none" strike="noStrike" kern="1200" cap="none" spc="0" normalizeH="0" baseline="0" noProof="0" dirty="0" err="1">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Seabrooks</a:t>
            </a:r>
            <a:r>
              <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Rowles</a:t>
            </a:r>
          </a:p>
          <a:p>
            <a:pPr marL="0" marR="0" lvl="0" indent="0" algn="l" defTabSz="457200" rtl="0" eaLnBrk="1" fontAlgn="auto" latinLnBrk="0" hangingPunct="1">
              <a:lnSpc>
                <a:spcPct val="100000"/>
              </a:lnSpc>
              <a:spcBef>
                <a:spcPts val="1000"/>
              </a:spcBef>
              <a:spcAft>
                <a:spcPts val="0"/>
              </a:spcAft>
              <a:buClr>
                <a:srgbClr val="90C226"/>
              </a:buClr>
              <a:buSzPct val="80000"/>
              <a:tabLst/>
              <a:defRPr/>
            </a:pPr>
            <a:r>
              <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Director of Athletics/Athletic Trainer</a:t>
            </a:r>
          </a:p>
          <a:p>
            <a:pPr marL="0" marR="0" lvl="0" indent="0" algn="l" defTabSz="457200" rtl="0" eaLnBrk="1" fontAlgn="auto" latinLnBrk="0" hangingPunct="1">
              <a:lnSpc>
                <a:spcPct val="100000"/>
              </a:lnSpc>
              <a:spcBef>
                <a:spcPts val="1000"/>
              </a:spcBef>
              <a:spcAft>
                <a:spcPts val="0"/>
              </a:spcAft>
              <a:buClr>
                <a:srgbClr val="90C226"/>
              </a:buClr>
              <a:buSzPct val="80000"/>
              <a:tabLst/>
              <a:defRPr/>
            </a:pPr>
            <a:r>
              <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Phone: 404-925-2141 </a:t>
            </a:r>
          </a:p>
          <a:p>
            <a:pPr marL="0" marR="0" lvl="0" indent="0" algn="l" defTabSz="457200" rtl="0" eaLnBrk="1" fontAlgn="auto" latinLnBrk="0" hangingPunct="1">
              <a:lnSpc>
                <a:spcPct val="100000"/>
              </a:lnSpc>
              <a:spcBef>
                <a:spcPts val="1000"/>
              </a:spcBef>
              <a:spcAft>
                <a:spcPts val="0"/>
              </a:spcAft>
              <a:buClr>
                <a:srgbClr val="90C226"/>
              </a:buClr>
              <a:buSzPct val="80000"/>
              <a:tabLst/>
              <a:defRPr/>
            </a:pPr>
            <a:r>
              <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Email: krowles@rockdale.k12.ga.us</a:t>
            </a:r>
          </a:p>
        </p:txBody>
      </p:sp>
    </p:spTree>
    <p:extLst>
      <p:ext uri="{BB962C8B-B14F-4D97-AF65-F5344CB8AC3E}">
        <p14:creationId xmlns:p14="http://schemas.microsoft.com/office/powerpoint/2010/main" val="27300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C2E7D-35A3-F1E7-AA97-7BF2B3E97296}"/>
              </a:ext>
            </a:extLst>
          </p:cNvPr>
          <p:cNvSpPr>
            <a:spLocks noGrp="1"/>
          </p:cNvSpPr>
          <p:nvPr>
            <p:ph type="title"/>
          </p:nvPr>
        </p:nvSpPr>
        <p:spPr>
          <a:xfrm>
            <a:off x="5187561" y="2296180"/>
            <a:ext cx="4299666" cy="1099194"/>
          </a:xfrm>
        </p:spPr>
        <p:txBody>
          <a:bodyPr vert="horz" lIns="91440" tIns="45720" rIns="91440" bIns="45720" rtlCol="0" anchor="b">
            <a:normAutofit/>
          </a:bodyPr>
          <a:lstStyle/>
          <a:p>
            <a:r>
              <a:rPr lang="en-US" sz="5400" b="1" kern="1200" dirty="0">
                <a:solidFill>
                  <a:schemeClr val="tx1"/>
                </a:solidFill>
                <a:latin typeface="Times New Roman" panose="02020603050405020304" pitchFamily="18" charset="0"/>
                <a:cs typeface="Times New Roman" panose="02020603050405020304" pitchFamily="18" charset="0"/>
              </a:rPr>
              <a:t>QUESTIONS</a:t>
            </a:r>
          </a:p>
        </p:txBody>
      </p:sp>
      <p:pic>
        <p:nvPicPr>
          <p:cNvPr id="6" name="Graphic 5">
            <a:extLst>
              <a:ext uri="{FF2B5EF4-FFF2-40B4-BE49-F238E27FC236}">
                <a16:creationId xmlns:a16="http://schemas.microsoft.com/office/drawing/2014/main" id="{3114E9C8-2057-1C41-50B8-5EF6C2A9C78E}"/>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8604" y="1550139"/>
            <a:ext cx="3765692" cy="3765692"/>
          </a:xfrm>
          <a:prstGeom prst="rect">
            <a:avLst/>
          </a:prstGeom>
        </p:spPr>
      </p:pic>
      <p:grpSp>
        <p:nvGrpSpPr>
          <p:cNvPr id="9" name="Group 8">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1" name="Isosceles Triangle 20">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61284764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2612</TotalTime>
  <Words>1317</Words>
  <Application>Microsoft Office PowerPoint</Application>
  <PresentationFormat>Widescreen</PresentationFormat>
  <Paragraphs>143</Paragraphs>
  <Slides>21</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Aptos</vt:lpstr>
      <vt:lpstr>Arial</vt:lpstr>
      <vt:lpstr>Calibri</vt:lpstr>
      <vt:lpstr>Calibri Light</vt:lpstr>
      <vt:lpstr>Times New Roman</vt:lpstr>
      <vt:lpstr>Trebuchet MS</vt:lpstr>
      <vt:lpstr>Wingdings</vt:lpstr>
      <vt:lpstr>Wingdings 3</vt:lpstr>
      <vt:lpstr>Facet</vt:lpstr>
      <vt:lpstr>Custom Design</vt:lpstr>
      <vt:lpstr>Rockdale County Public Schools Title IX Overview</vt:lpstr>
      <vt:lpstr>20 U.S.C. § 1681 &amp; 34 C.F.R. Part 106 (1972)</vt:lpstr>
      <vt:lpstr>June 23, 1972 - 1999 </vt:lpstr>
      <vt:lpstr>May 6, 2020 </vt:lpstr>
      <vt:lpstr>April 19, 2024</vt:lpstr>
      <vt:lpstr>What is Title IX? </vt:lpstr>
      <vt:lpstr>Protections Under Title IX? </vt:lpstr>
      <vt:lpstr>Sex Discrimination</vt:lpstr>
      <vt:lpstr>De Minimis Harm</vt:lpstr>
      <vt:lpstr>Sex-Based Harassment</vt:lpstr>
      <vt:lpstr>Sex-based Harassment…Definitional Changes</vt:lpstr>
      <vt:lpstr>Sex-based Harassment…Definitional Changes</vt:lpstr>
      <vt:lpstr>Title IX- Related Issues</vt:lpstr>
      <vt:lpstr>When do we have Jurisdiction? </vt:lpstr>
      <vt:lpstr>School/District Obligations Under Title IX</vt:lpstr>
      <vt:lpstr>Title IX Commandments</vt:lpstr>
      <vt:lpstr>Your Duty Under Title IX</vt:lpstr>
      <vt:lpstr>District Student Title IX Coordinator</vt:lpstr>
      <vt:lpstr>Employee Title IX Coordinator</vt:lpstr>
      <vt:lpstr>Title IX Sports Equity Coordinator</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Title IX Policy  and Complaint Procedures</dc:title>
  <dc:creator>Greg Fowler</dc:creator>
  <cp:lastModifiedBy>Michelle Kim</cp:lastModifiedBy>
  <cp:revision>20</cp:revision>
  <dcterms:created xsi:type="dcterms:W3CDTF">2020-11-02T22:03:15Z</dcterms:created>
  <dcterms:modified xsi:type="dcterms:W3CDTF">2024-08-12T16:04:23Z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0eb4b65-fdea-474c-ade5-298d6f7c6266_Enabled">
    <vt:lpwstr>true</vt:lpwstr>
  </property>
  <property fmtid="{D5CDD505-2E9C-101B-9397-08002B2CF9AE}" pid="3" name="MSIP_Label_80eb4b65-fdea-474c-ade5-298d6f7c6266_SetDate">
    <vt:lpwstr>2022-04-26T15:39:59Z</vt:lpwstr>
  </property>
  <property fmtid="{D5CDD505-2E9C-101B-9397-08002B2CF9AE}" pid="4" name="MSIP_Label_80eb4b65-fdea-474c-ade5-298d6f7c6266_Method">
    <vt:lpwstr>Privileged</vt:lpwstr>
  </property>
  <property fmtid="{D5CDD505-2E9C-101B-9397-08002B2CF9AE}" pid="5" name="MSIP_Label_80eb4b65-fdea-474c-ade5-298d6f7c6266_Name">
    <vt:lpwstr>80eb4b65-fdea-474c-ade5-298d6f7c6266</vt:lpwstr>
  </property>
  <property fmtid="{D5CDD505-2E9C-101B-9397-08002B2CF9AE}" pid="6" name="MSIP_Label_80eb4b65-fdea-474c-ade5-298d6f7c6266_SiteId">
    <vt:lpwstr>bfd25eb8-3dfc-4e5c-adab-ad073f23ac72</vt:lpwstr>
  </property>
  <property fmtid="{D5CDD505-2E9C-101B-9397-08002B2CF9AE}" pid="7" name="MSIP_Label_80eb4b65-fdea-474c-ade5-298d6f7c6266_ActionId">
    <vt:lpwstr>9fda7105-e80b-4ff4-9341-4eca4a980f8a</vt:lpwstr>
  </property>
  <property fmtid="{D5CDD505-2E9C-101B-9397-08002B2CF9AE}" pid="8" name="MSIP_Label_80eb4b65-fdea-474c-ade5-298d6f7c6266_ContentBits">
    <vt:lpwstr>0</vt:lpwstr>
  </property>
</Properties>
</file>