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4"/>
  </p:sldMasterIdLst>
  <p:notesMasterIdLst>
    <p:notesMasterId r:id="rId42"/>
  </p:notesMasterIdLst>
  <p:handoutMasterIdLst>
    <p:handoutMasterId r:id="rId43"/>
  </p:handoutMasterIdLst>
  <p:sldIdLst>
    <p:sldId id="299" r:id="rId5"/>
    <p:sldId id="284" r:id="rId6"/>
    <p:sldId id="258" r:id="rId7"/>
    <p:sldId id="306" r:id="rId8"/>
    <p:sldId id="289" r:id="rId9"/>
    <p:sldId id="266" r:id="rId10"/>
    <p:sldId id="267" r:id="rId11"/>
    <p:sldId id="279" r:id="rId12"/>
    <p:sldId id="295" r:id="rId13"/>
    <p:sldId id="265" r:id="rId14"/>
    <p:sldId id="262" r:id="rId15"/>
    <p:sldId id="287" r:id="rId16"/>
    <p:sldId id="277" r:id="rId17"/>
    <p:sldId id="278" r:id="rId18"/>
    <p:sldId id="302" r:id="rId19"/>
    <p:sldId id="261" r:id="rId20"/>
    <p:sldId id="270" r:id="rId21"/>
    <p:sldId id="268" r:id="rId22"/>
    <p:sldId id="300" r:id="rId23"/>
    <p:sldId id="303" r:id="rId24"/>
    <p:sldId id="296" r:id="rId25"/>
    <p:sldId id="288" r:id="rId26"/>
    <p:sldId id="259" r:id="rId27"/>
    <p:sldId id="264" r:id="rId28"/>
    <p:sldId id="260" r:id="rId29"/>
    <p:sldId id="271" r:id="rId30"/>
    <p:sldId id="291" r:id="rId31"/>
    <p:sldId id="273" r:id="rId32"/>
    <p:sldId id="304" r:id="rId33"/>
    <p:sldId id="292" r:id="rId34"/>
    <p:sldId id="305" r:id="rId35"/>
    <p:sldId id="298" r:id="rId36"/>
    <p:sldId id="272" r:id="rId37"/>
    <p:sldId id="301" r:id="rId38"/>
    <p:sldId id="293" r:id="rId39"/>
    <p:sldId id="280" r:id="rId40"/>
    <p:sldId id="294" r:id="rId41"/>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na Gilmour" initials="LG" lastIdx="1" clrIdx="0">
    <p:extLst>
      <p:ext uri="{19B8F6BF-5375-455C-9EA6-DF929625EA0E}">
        <p15:presenceInfo xmlns:p15="http://schemas.microsoft.com/office/powerpoint/2012/main" userId="2cd6d9fa60c077ca" providerId="Windows Live"/>
      </p:ext>
    </p:extLst>
  </p:cmAuthor>
  <p:cmAuthor id="2" name="Medina, Liliana" initials="ML" lastIdx="1" clrIdx="1">
    <p:extLst>
      <p:ext uri="{19B8F6BF-5375-455C-9EA6-DF929625EA0E}">
        <p15:presenceInfo xmlns:p15="http://schemas.microsoft.com/office/powerpoint/2012/main" userId="S-1-5-21-2099712884-1089673083-1266814744-138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ABAF"/>
    <a:srgbClr val="AA4F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00" autoAdjust="0"/>
  </p:normalViewPr>
  <p:slideViewPr>
    <p:cSldViewPr snapToGrid="0">
      <p:cViewPr varScale="1">
        <p:scale>
          <a:sx n="36" d="100"/>
          <a:sy n="36" d="100"/>
        </p:scale>
        <p:origin x="2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B12C88-CC2D-4390-8CF1-2808F9DC561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C39E864-4C0C-4ED5-864A-71CC86EB8C74}">
      <dgm:prSet custT="1"/>
      <dgm:spPr/>
      <dgm:t>
        <a:bodyPr/>
        <a:lstStyle/>
        <a:p>
          <a:r>
            <a:rPr lang="es-ES" sz="1800" b="1" dirty="0">
              <a:solidFill>
                <a:schemeClr val="bg1"/>
              </a:solidFill>
            </a:rPr>
            <a:t>Suscríbase y lea los boletines semanales de su escuela Preparatoria y distrito. Enlace al sitio web de ISD</a:t>
          </a:r>
          <a:r>
            <a:rPr lang="es-ES" sz="1800" dirty="0">
              <a:solidFill>
                <a:schemeClr val="bg1"/>
              </a:solidFill>
            </a:rPr>
            <a:t>
</a:t>
          </a:r>
          <a:endParaRPr lang="en-US" sz="1800" dirty="0">
            <a:solidFill>
              <a:schemeClr val="bg1"/>
            </a:solidFill>
          </a:endParaRPr>
        </a:p>
      </dgm:t>
    </dgm:pt>
    <dgm:pt modelId="{F8B0B9BA-3B6B-4551-91F1-2C0A5B9FCB92}" type="parTrans" cxnId="{475827DC-9DD9-4285-842C-817BBD1FE363}">
      <dgm:prSet/>
      <dgm:spPr/>
      <dgm:t>
        <a:bodyPr/>
        <a:lstStyle/>
        <a:p>
          <a:endParaRPr lang="en-US"/>
        </a:p>
      </dgm:t>
    </dgm:pt>
    <dgm:pt modelId="{695F2D64-B743-4501-B7B2-E161866D6604}" type="sibTrans" cxnId="{475827DC-9DD9-4285-842C-817BBD1FE363}">
      <dgm:prSet/>
      <dgm:spPr/>
      <dgm:t>
        <a:bodyPr/>
        <a:lstStyle/>
        <a:p>
          <a:endParaRPr lang="en-US"/>
        </a:p>
      </dgm:t>
    </dgm:pt>
    <dgm:pt modelId="{CFB10836-5B70-48E1-BE8B-A8FA37C672E3}">
      <dgm:prSet custT="1"/>
      <dgm:spPr/>
      <dgm:t>
        <a:bodyPr/>
        <a:lstStyle/>
        <a:p>
          <a:r>
            <a:rPr lang="es-ES" sz="1800" b="1" dirty="0"/>
            <a:t>Si tiene alguna pregunta, envíe un correo electrónico al consejero de la escuela intermedia de SU hijo este año</a:t>
          </a:r>
          <a:r>
            <a:rPr lang="en-US" sz="3600" dirty="0"/>
            <a:t>. </a:t>
          </a:r>
        </a:p>
      </dgm:t>
    </dgm:pt>
    <dgm:pt modelId="{842C1D65-CBBA-4603-8304-04C88DC0AF89}" type="parTrans" cxnId="{3979B7F7-3B02-45C2-B003-23F9193FAAEC}">
      <dgm:prSet/>
      <dgm:spPr/>
      <dgm:t>
        <a:bodyPr/>
        <a:lstStyle/>
        <a:p>
          <a:endParaRPr lang="en-US"/>
        </a:p>
      </dgm:t>
    </dgm:pt>
    <dgm:pt modelId="{0B646690-807B-4691-84D0-3E6D4511B4D1}" type="sibTrans" cxnId="{3979B7F7-3B02-45C2-B003-23F9193FAAEC}">
      <dgm:prSet/>
      <dgm:spPr/>
      <dgm:t>
        <a:bodyPr/>
        <a:lstStyle/>
        <a:p>
          <a:endParaRPr lang="en-US"/>
        </a:p>
      </dgm:t>
    </dgm:pt>
    <dgm:pt modelId="{4FA40AD4-1768-46AE-9EA4-0C53389F8FB4}">
      <dgm:prSet custT="1"/>
      <dgm:spPr/>
      <dgm:t>
        <a:bodyPr/>
        <a:lstStyle/>
        <a:p>
          <a:r>
            <a:rPr lang="es-ES" sz="1800" b="1" dirty="0"/>
            <a:t>Asistir a la selección de cursos entrantes de 9º grado de la escuela en febrero / marzo
</a:t>
          </a:r>
          <a:endParaRPr lang="en-US" sz="1800" b="1" dirty="0"/>
        </a:p>
      </dgm:t>
    </dgm:pt>
    <dgm:pt modelId="{9ADE3224-2190-4701-8716-4DDA1636303B}" type="parTrans" cxnId="{E08EA886-BD0A-491A-9287-F2F9D71D9F3F}">
      <dgm:prSet/>
      <dgm:spPr/>
      <dgm:t>
        <a:bodyPr/>
        <a:lstStyle/>
        <a:p>
          <a:endParaRPr lang="en-US"/>
        </a:p>
      </dgm:t>
    </dgm:pt>
    <dgm:pt modelId="{A51CBB8C-A077-45E3-AA19-F3076125BCAA}" type="sibTrans" cxnId="{E08EA886-BD0A-491A-9287-F2F9D71D9F3F}">
      <dgm:prSet/>
      <dgm:spPr/>
      <dgm:t>
        <a:bodyPr/>
        <a:lstStyle/>
        <a:p>
          <a:endParaRPr lang="en-US"/>
        </a:p>
      </dgm:t>
    </dgm:pt>
    <dgm:pt modelId="{DE7EA5B4-5B9F-4376-BC79-2EA5065F0F10}">
      <dgm:prSet custT="1"/>
      <dgm:spPr/>
      <dgm:t>
        <a:bodyPr/>
        <a:lstStyle/>
        <a:p>
          <a:r>
            <a:rPr lang="es-ES" sz="1800" b="1" dirty="0"/>
            <a:t>Sea su hijo asista a los eventos de orientación para estudiantes de primer año de las escuelas en agosto (esté atento en el boletín semanal)
</a:t>
          </a:r>
          <a:endParaRPr lang="en-US" sz="1800" b="1" dirty="0"/>
        </a:p>
      </dgm:t>
    </dgm:pt>
    <dgm:pt modelId="{71518F89-5A14-4A12-BF58-BDCE66424B43}" type="parTrans" cxnId="{243F7811-5776-4AB7-8895-3D5C44841087}">
      <dgm:prSet/>
      <dgm:spPr/>
      <dgm:t>
        <a:bodyPr/>
        <a:lstStyle/>
        <a:p>
          <a:endParaRPr lang="en-US"/>
        </a:p>
      </dgm:t>
    </dgm:pt>
    <dgm:pt modelId="{CF6878EC-1409-4065-B9A7-91D13F8D14D5}" type="sibTrans" cxnId="{243F7811-5776-4AB7-8895-3D5C44841087}">
      <dgm:prSet/>
      <dgm:spPr/>
      <dgm:t>
        <a:bodyPr/>
        <a:lstStyle/>
        <a:p>
          <a:endParaRPr lang="en-US"/>
        </a:p>
      </dgm:t>
    </dgm:pt>
    <dgm:pt modelId="{AAEF67DF-8D66-492B-AFAF-ABCE2CF3B1E5}">
      <dgm:prSet custT="1"/>
      <dgm:spPr/>
      <dgm:t>
        <a:bodyPr/>
        <a:lstStyle/>
        <a:p>
          <a:r>
            <a:rPr lang="es-ES" sz="1800" b="1" dirty="0">
              <a:solidFill>
                <a:schemeClr val="bg1"/>
              </a:solidFill>
            </a:rPr>
            <a:t>HABLE con su hijo sobre lo que aprendió en la escuela sobre la preparación para la escuela Preparatoria, </a:t>
          </a:r>
          <a:r>
            <a:rPr lang="es-ES" sz="1800" b="1" dirty="0" err="1">
              <a:solidFill>
                <a:schemeClr val="bg1"/>
              </a:solidFill>
            </a:rPr>
            <a:t>Xello</a:t>
          </a:r>
          <a:r>
            <a:rPr lang="es-ES" sz="1800" b="1" dirty="0">
              <a:solidFill>
                <a:schemeClr val="bg1"/>
              </a:solidFill>
            </a:rPr>
            <a:t>, etc.</a:t>
          </a:r>
          <a:r>
            <a:rPr lang="en-US" sz="2300" dirty="0">
              <a:solidFill>
                <a:schemeClr val="bg1"/>
              </a:solidFill>
            </a:rPr>
            <a:t> </a:t>
          </a:r>
        </a:p>
      </dgm:t>
    </dgm:pt>
    <dgm:pt modelId="{799CC9D4-C6B7-4195-893E-2F37EA5D5B2D}" type="parTrans" cxnId="{CAB2BF3C-EBA0-4D5D-A907-02415FB0CCE6}">
      <dgm:prSet/>
      <dgm:spPr/>
      <dgm:t>
        <a:bodyPr/>
        <a:lstStyle/>
        <a:p>
          <a:endParaRPr lang="en-US"/>
        </a:p>
      </dgm:t>
    </dgm:pt>
    <dgm:pt modelId="{378D61B1-9320-4BAE-9EEE-2B5BF346B429}" type="sibTrans" cxnId="{CAB2BF3C-EBA0-4D5D-A907-02415FB0CCE6}">
      <dgm:prSet/>
      <dgm:spPr/>
      <dgm:t>
        <a:bodyPr/>
        <a:lstStyle/>
        <a:p>
          <a:endParaRPr lang="en-US"/>
        </a:p>
      </dgm:t>
    </dgm:pt>
    <dgm:pt modelId="{55CD66E3-A2CC-450A-98B1-388E8ACCC908}" type="pres">
      <dgm:prSet presAssocID="{35B12C88-CC2D-4390-8CF1-2808F9DC5619}" presName="diagram" presStyleCnt="0">
        <dgm:presLayoutVars>
          <dgm:dir/>
          <dgm:resizeHandles val="exact"/>
        </dgm:presLayoutVars>
      </dgm:prSet>
      <dgm:spPr/>
    </dgm:pt>
    <dgm:pt modelId="{735164C7-D897-4CFB-97ED-76E5A009C135}" type="pres">
      <dgm:prSet presAssocID="{3C39E864-4C0C-4ED5-864A-71CC86EB8C74}" presName="node" presStyleLbl="node1" presStyleIdx="0" presStyleCnt="5">
        <dgm:presLayoutVars>
          <dgm:bulletEnabled val="1"/>
        </dgm:presLayoutVars>
      </dgm:prSet>
      <dgm:spPr/>
    </dgm:pt>
    <dgm:pt modelId="{7D0DB027-F0A0-4A89-879B-B52A2595C313}" type="pres">
      <dgm:prSet presAssocID="{695F2D64-B743-4501-B7B2-E161866D6604}" presName="sibTrans" presStyleCnt="0"/>
      <dgm:spPr/>
    </dgm:pt>
    <dgm:pt modelId="{F497D2D8-8DC7-45C9-8785-247DCD851342}" type="pres">
      <dgm:prSet presAssocID="{CFB10836-5B70-48E1-BE8B-A8FA37C672E3}" presName="node" presStyleLbl="node1" presStyleIdx="1" presStyleCnt="5">
        <dgm:presLayoutVars>
          <dgm:bulletEnabled val="1"/>
        </dgm:presLayoutVars>
      </dgm:prSet>
      <dgm:spPr/>
    </dgm:pt>
    <dgm:pt modelId="{FA9801E6-869B-4623-9FD4-047C85EE7C49}" type="pres">
      <dgm:prSet presAssocID="{0B646690-807B-4691-84D0-3E6D4511B4D1}" presName="sibTrans" presStyleCnt="0"/>
      <dgm:spPr/>
    </dgm:pt>
    <dgm:pt modelId="{C57A8AF0-CACA-42DA-9AA7-E476F8EE6022}" type="pres">
      <dgm:prSet presAssocID="{4FA40AD4-1768-46AE-9EA4-0C53389F8FB4}" presName="node" presStyleLbl="node1" presStyleIdx="2" presStyleCnt="5">
        <dgm:presLayoutVars>
          <dgm:bulletEnabled val="1"/>
        </dgm:presLayoutVars>
      </dgm:prSet>
      <dgm:spPr/>
    </dgm:pt>
    <dgm:pt modelId="{774F3099-CDD6-428F-A43D-9DA16B9B618F}" type="pres">
      <dgm:prSet presAssocID="{A51CBB8C-A077-45E3-AA19-F3076125BCAA}" presName="sibTrans" presStyleCnt="0"/>
      <dgm:spPr/>
    </dgm:pt>
    <dgm:pt modelId="{5A6B8094-4B57-4BB1-A741-BF448E6E7788}" type="pres">
      <dgm:prSet presAssocID="{DE7EA5B4-5B9F-4376-BC79-2EA5065F0F10}" presName="node" presStyleLbl="node1" presStyleIdx="3" presStyleCnt="5">
        <dgm:presLayoutVars>
          <dgm:bulletEnabled val="1"/>
        </dgm:presLayoutVars>
      </dgm:prSet>
      <dgm:spPr/>
    </dgm:pt>
    <dgm:pt modelId="{68C38352-B365-40E6-9CA6-46181A9E9793}" type="pres">
      <dgm:prSet presAssocID="{CF6878EC-1409-4065-B9A7-91D13F8D14D5}" presName="sibTrans" presStyleCnt="0"/>
      <dgm:spPr/>
    </dgm:pt>
    <dgm:pt modelId="{AD46D6B6-52F5-4AF2-B78D-80AFF93F4C5A}" type="pres">
      <dgm:prSet presAssocID="{AAEF67DF-8D66-492B-AFAF-ABCE2CF3B1E5}" presName="node" presStyleLbl="node1" presStyleIdx="4" presStyleCnt="5">
        <dgm:presLayoutVars>
          <dgm:bulletEnabled val="1"/>
        </dgm:presLayoutVars>
      </dgm:prSet>
      <dgm:spPr/>
    </dgm:pt>
  </dgm:ptLst>
  <dgm:cxnLst>
    <dgm:cxn modelId="{243F7811-5776-4AB7-8895-3D5C44841087}" srcId="{35B12C88-CC2D-4390-8CF1-2808F9DC5619}" destId="{DE7EA5B4-5B9F-4376-BC79-2EA5065F0F10}" srcOrd="3" destOrd="0" parTransId="{71518F89-5A14-4A12-BF58-BDCE66424B43}" sibTransId="{CF6878EC-1409-4065-B9A7-91D13F8D14D5}"/>
    <dgm:cxn modelId="{87176A23-1FCB-4B82-8CB2-0ADD7C9B8B83}" type="presOf" srcId="{DE7EA5B4-5B9F-4376-BC79-2EA5065F0F10}" destId="{5A6B8094-4B57-4BB1-A741-BF448E6E7788}" srcOrd="0" destOrd="0" presId="urn:microsoft.com/office/officeart/2005/8/layout/default"/>
    <dgm:cxn modelId="{BCDC0734-4901-4429-83FB-490E0203D28D}" type="presOf" srcId="{4FA40AD4-1768-46AE-9EA4-0C53389F8FB4}" destId="{C57A8AF0-CACA-42DA-9AA7-E476F8EE6022}" srcOrd="0" destOrd="0" presId="urn:microsoft.com/office/officeart/2005/8/layout/default"/>
    <dgm:cxn modelId="{CAB2BF3C-EBA0-4D5D-A907-02415FB0CCE6}" srcId="{35B12C88-CC2D-4390-8CF1-2808F9DC5619}" destId="{AAEF67DF-8D66-492B-AFAF-ABCE2CF3B1E5}" srcOrd="4" destOrd="0" parTransId="{799CC9D4-C6B7-4195-893E-2F37EA5D5B2D}" sibTransId="{378D61B1-9320-4BAE-9EEE-2B5BF346B429}"/>
    <dgm:cxn modelId="{F8A59F5A-AE56-4E23-A1AF-7FF5FF19A01C}" type="presOf" srcId="{AAEF67DF-8D66-492B-AFAF-ABCE2CF3B1E5}" destId="{AD46D6B6-52F5-4AF2-B78D-80AFF93F4C5A}" srcOrd="0" destOrd="0" presId="urn:microsoft.com/office/officeart/2005/8/layout/default"/>
    <dgm:cxn modelId="{712FA65A-14BE-4FC8-A69A-FC8AB27EF99D}" type="presOf" srcId="{CFB10836-5B70-48E1-BE8B-A8FA37C672E3}" destId="{F497D2D8-8DC7-45C9-8785-247DCD851342}" srcOrd="0" destOrd="0" presId="urn:microsoft.com/office/officeart/2005/8/layout/default"/>
    <dgm:cxn modelId="{E08EA886-BD0A-491A-9287-F2F9D71D9F3F}" srcId="{35B12C88-CC2D-4390-8CF1-2808F9DC5619}" destId="{4FA40AD4-1768-46AE-9EA4-0C53389F8FB4}" srcOrd="2" destOrd="0" parTransId="{9ADE3224-2190-4701-8716-4DDA1636303B}" sibTransId="{A51CBB8C-A077-45E3-AA19-F3076125BCAA}"/>
    <dgm:cxn modelId="{C7581D8A-F3FD-4E9F-A718-C041AAEB131E}" type="presOf" srcId="{35B12C88-CC2D-4390-8CF1-2808F9DC5619}" destId="{55CD66E3-A2CC-450A-98B1-388E8ACCC908}" srcOrd="0" destOrd="0" presId="urn:microsoft.com/office/officeart/2005/8/layout/default"/>
    <dgm:cxn modelId="{475827DC-9DD9-4285-842C-817BBD1FE363}" srcId="{35B12C88-CC2D-4390-8CF1-2808F9DC5619}" destId="{3C39E864-4C0C-4ED5-864A-71CC86EB8C74}" srcOrd="0" destOrd="0" parTransId="{F8B0B9BA-3B6B-4551-91F1-2C0A5B9FCB92}" sibTransId="{695F2D64-B743-4501-B7B2-E161866D6604}"/>
    <dgm:cxn modelId="{3979B7F7-3B02-45C2-B003-23F9193FAAEC}" srcId="{35B12C88-CC2D-4390-8CF1-2808F9DC5619}" destId="{CFB10836-5B70-48E1-BE8B-A8FA37C672E3}" srcOrd="1" destOrd="0" parTransId="{842C1D65-CBBA-4603-8304-04C88DC0AF89}" sibTransId="{0B646690-807B-4691-84D0-3E6D4511B4D1}"/>
    <dgm:cxn modelId="{DFF4D4FE-59DE-465D-8E52-FBC282BFFA3F}" type="presOf" srcId="{3C39E864-4C0C-4ED5-864A-71CC86EB8C74}" destId="{735164C7-D897-4CFB-97ED-76E5A009C135}" srcOrd="0" destOrd="0" presId="urn:microsoft.com/office/officeart/2005/8/layout/default"/>
    <dgm:cxn modelId="{563EA5A2-4E2A-45DE-BCAB-691BDFABE7F1}" type="presParOf" srcId="{55CD66E3-A2CC-450A-98B1-388E8ACCC908}" destId="{735164C7-D897-4CFB-97ED-76E5A009C135}" srcOrd="0" destOrd="0" presId="urn:microsoft.com/office/officeart/2005/8/layout/default"/>
    <dgm:cxn modelId="{7F37C6B4-BCFB-40AE-A9C6-22D0DE5E893D}" type="presParOf" srcId="{55CD66E3-A2CC-450A-98B1-388E8ACCC908}" destId="{7D0DB027-F0A0-4A89-879B-B52A2595C313}" srcOrd="1" destOrd="0" presId="urn:microsoft.com/office/officeart/2005/8/layout/default"/>
    <dgm:cxn modelId="{08F3EEA0-251E-45D7-B8F3-0C465050B57E}" type="presParOf" srcId="{55CD66E3-A2CC-450A-98B1-388E8ACCC908}" destId="{F497D2D8-8DC7-45C9-8785-247DCD851342}" srcOrd="2" destOrd="0" presId="urn:microsoft.com/office/officeart/2005/8/layout/default"/>
    <dgm:cxn modelId="{B11787E2-E68D-4496-B436-6B4CA4881D09}" type="presParOf" srcId="{55CD66E3-A2CC-450A-98B1-388E8ACCC908}" destId="{FA9801E6-869B-4623-9FD4-047C85EE7C49}" srcOrd="3" destOrd="0" presId="urn:microsoft.com/office/officeart/2005/8/layout/default"/>
    <dgm:cxn modelId="{78C9481C-4CA9-4309-8A37-CE5A938ACDFA}" type="presParOf" srcId="{55CD66E3-A2CC-450A-98B1-388E8ACCC908}" destId="{C57A8AF0-CACA-42DA-9AA7-E476F8EE6022}" srcOrd="4" destOrd="0" presId="urn:microsoft.com/office/officeart/2005/8/layout/default"/>
    <dgm:cxn modelId="{FB02D27E-7740-424B-B212-86DCD3E6621D}" type="presParOf" srcId="{55CD66E3-A2CC-450A-98B1-388E8ACCC908}" destId="{774F3099-CDD6-428F-A43D-9DA16B9B618F}" srcOrd="5" destOrd="0" presId="urn:microsoft.com/office/officeart/2005/8/layout/default"/>
    <dgm:cxn modelId="{B8EE1179-4749-44A1-9D7F-DB0888AE5FCE}" type="presParOf" srcId="{55CD66E3-A2CC-450A-98B1-388E8ACCC908}" destId="{5A6B8094-4B57-4BB1-A741-BF448E6E7788}" srcOrd="6" destOrd="0" presId="urn:microsoft.com/office/officeart/2005/8/layout/default"/>
    <dgm:cxn modelId="{89CF3820-FB2E-40B7-B3E6-CF5F197D835F}" type="presParOf" srcId="{55CD66E3-A2CC-450A-98B1-388E8ACCC908}" destId="{68C38352-B365-40E6-9CA6-46181A9E9793}" srcOrd="7" destOrd="0" presId="urn:microsoft.com/office/officeart/2005/8/layout/default"/>
    <dgm:cxn modelId="{B305CEF5-9C8F-455F-9947-C7B2729AEA82}" type="presParOf" srcId="{55CD66E3-A2CC-450A-98B1-388E8ACCC908}" destId="{AD46D6B6-52F5-4AF2-B78D-80AFF93F4C5A}"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164C7-D897-4CFB-97ED-76E5A009C135}">
      <dsp:nvSpPr>
        <dsp:cNvPr id="0" name=""/>
        <dsp:cNvSpPr/>
      </dsp:nvSpPr>
      <dsp:spPr>
        <a:xfrm>
          <a:off x="0" y="149006"/>
          <a:ext cx="3430074" cy="205804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rPr>
            <a:t>Suscríbase y lea los boletines semanales de su escuela Preparatoria y distrito. Enlace al sitio web de ISD</a:t>
          </a:r>
          <a:r>
            <a:rPr lang="es-ES" sz="1800" kern="1200" dirty="0">
              <a:solidFill>
                <a:schemeClr val="bg1"/>
              </a:solidFill>
            </a:rPr>
            <a:t>
</a:t>
          </a:r>
          <a:endParaRPr lang="en-US" sz="1800" kern="1200" dirty="0">
            <a:solidFill>
              <a:schemeClr val="bg1"/>
            </a:solidFill>
          </a:endParaRPr>
        </a:p>
      </dsp:txBody>
      <dsp:txXfrm>
        <a:off x="0" y="149006"/>
        <a:ext cx="3430074" cy="2058044"/>
      </dsp:txXfrm>
    </dsp:sp>
    <dsp:sp modelId="{F497D2D8-8DC7-45C9-8785-247DCD851342}">
      <dsp:nvSpPr>
        <dsp:cNvPr id="0" name=""/>
        <dsp:cNvSpPr/>
      </dsp:nvSpPr>
      <dsp:spPr>
        <a:xfrm>
          <a:off x="3773081" y="149006"/>
          <a:ext cx="3430074" cy="2058044"/>
        </a:xfrm>
        <a:prstGeom prst="rect">
          <a:avLst/>
        </a:prstGeom>
        <a:solidFill>
          <a:schemeClr val="accent5">
            <a:hueOff val="-1807076"/>
            <a:satOff val="-13131"/>
            <a:lumOff val="33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Si tiene alguna pregunta, envíe un correo electrónico al consejero de la escuela intermedia de SU hijo este año</a:t>
          </a:r>
          <a:r>
            <a:rPr lang="en-US" sz="3600" kern="1200" dirty="0"/>
            <a:t>. </a:t>
          </a:r>
        </a:p>
      </dsp:txBody>
      <dsp:txXfrm>
        <a:off x="3773081" y="149006"/>
        <a:ext cx="3430074" cy="2058044"/>
      </dsp:txXfrm>
    </dsp:sp>
    <dsp:sp modelId="{C57A8AF0-CACA-42DA-9AA7-E476F8EE6022}">
      <dsp:nvSpPr>
        <dsp:cNvPr id="0" name=""/>
        <dsp:cNvSpPr/>
      </dsp:nvSpPr>
      <dsp:spPr>
        <a:xfrm>
          <a:off x="7546162" y="149006"/>
          <a:ext cx="3430074" cy="2058044"/>
        </a:xfrm>
        <a:prstGeom prst="rect">
          <a:avLst/>
        </a:prstGeom>
        <a:solidFill>
          <a:schemeClr val="accent5">
            <a:hueOff val="-3614151"/>
            <a:satOff val="-26262"/>
            <a:lumOff val="66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Asistir a la selección de cursos entrantes de 9º grado de la escuela en febrero / marzo
</a:t>
          </a:r>
          <a:endParaRPr lang="en-US" sz="1800" b="1" kern="1200" dirty="0"/>
        </a:p>
      </dsp:txBody>
      <dsp:txXfrm>
        <a:off x="7546162" y="149006"/>
        <a:ext cx="3430074" cy="2058044"/>
      </dsp:txXfrm>
    </dsp:sp>
    <dsp:sp modelId="{5A6B8094-4B57-4BB1-A741-BF448E6E7788}">
      <dsp:nvSpPr>
        <dsp:cNvPr id="0" name=""/>
        <dsp:cNvSpPr/>
      </dsp:nvSpPr>
      <dsp:spPr>
        <a:xfrm>
          <a:off x="1886540" y="2550058"/>
          <a:ext cx="3430074" cy="2058044"/>
        </a:xfrm>
        <a:prstGeom prst="rect">
          <a:avLst/>
        </a:prstGeom>
        <a:solidFill>
          <a:schemeClr val="accent5">
            <a:hueOff val="-5421227"/>
            <a:satOff val="-39394"/>
            <a:lumOff val="100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Sea su hijo asista a los eventos de orientación para estudiantes de primer año de las escuelas en agosto (esté atento en el boletín semanal)
</a:t>
          </a:r>
          <a:endParaRPr lang="en-US" sz="1800" b="1" kern="1200" dirty="0"/>
        </a:p>
      </dsp:txBody>
      <dsp:txXfrm>
        <a:off x="1886540" y="2550058"/>
        <a:ext cx="3430074" cy="2058044"/>
      </dsp:txXfrm>
    </dsp:sp>
    <dsp:sp modelId="{AD46D6B6-52F5-4AF2-B78D-80AFF93F4C5A}">
      <dsp:nvSpPr>
        <dsp:cNvPr id="0" name=""/>
        <dsp:cNvSpPr/>
      </dsp:nvSpPr>
      <dsp:spPr>
        <a:xfrm>
          <a:off x="5659622" y="2550058"/>
          <a:ext cx="3430074" cy="2058044"/>
        </a:xfrm>
        <a:prstGeom prst="rect">
          <a:avLst/>
        </a:prstGeom>
        <a:solidFill>
          <a:schemeClr val="accent5">
            <a:hueOff val="-7228303"/>
            <a:satOff val="-52525"/>
            <a:lumOff val="133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rPr>
            <a:t>HABLE con su hijo sobre lo que aprendió en la escuela sobre la preparación para la escuela Preparatoria, </a:t>
          </a:r>
          <a:r>
            <a:rPr lang="es-ES" sz="1800" b="1" kern="1200" dirty="0" err="1">
              <a:solidFill>
                <a:schemeClr val="bg1"/>
              </a:solidFill>
            </a:rPr>
            <a:t>Xello</a:t>
          </a:r>
          <a:r>
            <a:rPr lang="es-ES" sz="1800" b="1" kern="1200" dirty="0">
              <a:solidFill>
                <a:schemeClr val="bg1"/>
              </a:solidFill>
            </a:rPr>
            <a:t>, etc.</a:t>
          </a:r>
          <a:r>
            <a:rPr lang="en-US" sz="2300" kern="1200" dirty="0">
              <a:solidFill>
                <a:schemeClr val="bg1"/>
              </a:solidFill>
            </a:rPr>
            <a:t> </a:t>
          </a:r>
        </a:p>
      </dsp:txBody>
      <dsp:txXfrm>
        <a:off x="5659622" y="2550058"/>
        <a:ext cx="3430074" cy="205804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4D62892C-10ED-4052-8C5A-C8C7B2FCD733}" type="datetimeFigureOut">
              <a:rPr lang="en-US" smtClean="0"/>
              <a:t>2/13/2025</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FE0C467E-8BE7-46E5-A9F1-A2E56DBA8544}" type="slidenum">
              <a:rPr lang="en-US" smtClean="0"/>
              <a:t>‹#›</a:t>
            </a:fld>
            <a:endParaRPr lang="en-US"/>
          </a:p>
        </p:txBody>
      </p:sp>
    </p:spTree>
    <p:extLst>
      <p:ext uri="{BB962C8B-B14F-4D97-AF65-F5344CB8AC3E}">
        <p14:creationId xmlns:p14="http://schemas.microsoft.com/office/powerpoint/2010/main" val="79818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69B78EA8-E32A-4749-B9CA-95DC9EDDF5F6}" type="datetimeFigureOut">
              <a:rPr lang="en-US" smtClean="0"/>
              <a:t>2/13/2025</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68DCD671-2669-4559-A32A-46EC9DB2B0D8}" type="slidenum">
              <a:rPr lang="en-US" smtClean="0"/>
              <a:t>‹#›</a:t>
            </a:fld>
            <a:endParaRPr lang="en-US"/>
          </a:p>
        </p:txBody>
      </p:sp>
    </p:spTree>
    <p:extLst>
      <p:ext uri="{BB962C8B-B14F-4D97-AF65-F5344CB8AC3E}">
        <p14:creationId xmlns:p14="http://schemas.microsoft.com/office/powerpoint/2010/main" val="2734237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8DCD671-2669-4559-A32A-46EC9DB2B0D8}" type="slidenum">
              <a:rPr lang="en-US" smtClean="0"/>
              <a:t>2</a:t>
            </a:fld>
            <a:endParaRPr lang="en-US"/>
          </a:p>
        </p:txBody>
      </p:sp>
    </p:spTree>
    <p:extLst>
      <p:ext uri="{BB962C8B-B14F-4D97-AF65-F5344CB8AC3E}">
        <p14:creationId xmlns:p14="http://schemas.microsoft.com/office/powerpoint/2010/main" val="1126723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Lorna</a:t>
            </a:r>
          </a:p>
        </p:txBody>
      </p:sp>
      <p:sp>
        <p:nvSpPr>
          <p:cNvPr id="4" name="Slide Number Placeholder 3"/>
          <p:cNvSpPr>
            <a:spLocks noGrp="1"/>
          </p:cNvSpPr>
          <p:nvPr>
            <p:ph type="sldNum" sz="quarter" idx="5"/>
          </p:nvPr>
        </p:nvSpPr>
        <p:spPr/>
        <p:txBody>
          <a:bodyPr/>
          <a:lstStyle/>
          <a:p>
            <a:fld id="{68DCD671-2669-4559-A32A-46EC9DB2B0D8}" type="slidenum">
              <a:rPr lang="en-US" smtClean="0"/>
              <a:t>3</a:t>
            </a:fld>
            <a:endParaRPr lang="en-US"/>
          </a:p>
        </p:txBody>
      </p:sp>
    </p:spTree>
    <p:extLst>
      <p:ext uri="{BB962C8B-B14F-4D97-AF65-F5344CB8AC3E}">
        <p14:creationId xmlns:p14="http://schemas.microsoft.com/office/powerpoint/2010/main" val="807478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Lorna</a:t>
            </a:r>
            <a:endParaRPr lang="en-US">
              <a:cs typeface="Calibri"/>
            </a:endParaRPr>
          </a:p>
        </p:txBody>
      </p:sp>
      <p:sp>
        <p:nvSpPr>
          <p:cNvPr id="4" name="Slide Number Placeholder 3"/>
          <p:cNvSpPr>
            <a:spLocks noGrp="1"/>
          </p:cNvSpPr>
          <p:nvPr>
            <p:ph type="sldNum" sz="quarter" idx="5"/>
          </p:nvPr>
        </p:nvSpPr>
        <p:spPr/>
        <p:txBody>
          <a:bodyPr/>
          <a:lstStyle/>
          <a:p>
            <a:fld id="{68DCD671-2669-4559-A32A-46EC9DB2B0D8}" type="slidenum">
              <a:rPr lang="en-US" smtClean="0"/>
              <a:t>4</a:t>
            </a:fld>
            <a:endParaRPr lang="en-US"/>
          </a:p>
        </p:txBody>
      </p:sp>
    </p:spTree>
    <p:extLst>
      <p:ext uri="{BB962C8B-B14F-4D97-AF65-F5344CB8AC3E}">
        <p14:creationId xmlns:p14="http://schemas.microsoft.com/office/powerpoint/2010/main" val="1126723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Lorna</a:t>
            </a:r>
          </a:p>
          <a:p>
            <a:r>
              <a:rPr lang="en-US"/>
              <a:t>Grade 9-12,</a:t>
            </a:r>
          </a:p>
          <a:p>
            <a:r>
              <a:rPr lang="en-US"/>
              <a:t>Teachers and school don’t choice classes for students, student makes the decision</a:t>
            </a:r>
          </a:p>
          <a:p>
            <a:r>
              <a:rPr lang="en-US"/>
              <a:t>What is best for them – balance school, sports, extracurricular, passion, interest</a:t>
            </a:r>
          </a:p>
        </p:txBody>
      </p:sp>
      <p:sp>
        <p:nvSpPr>
          <p:cNvPr id="4" name="Slide Number Placeholder 3"/>
          <p:cNvSpPr>
            <a:spLocks noGrp="1"/>
          </p:cNvSpPr>
          <p:nvPr>
            <p:ph type="sldNum" sz="quarter" idx="5"/>
          </p:nvPr>
        </p:nvSpPr>
        <p:spPr/>
        <p:txBody>
          <a:bodyPr/>
          <a:lstStyle/>
          <a:p>
            <a:fld id="{68DCD671-2669-4559-A32A-46EC9DB2B0D8}" type="slidenum">
              <a:rPr lang="en-US" smtClean="0"/>
              <a:t>6</a:t>
            </a:fld>
            <a:endParaRPr lang="en-US"/>
          </a:p>
        </p:txBody>
      </p:sp>
    </p:spTree>
    <p:extLst>
      <p:ext uri="{BB962C8B-B14F-4D97-AF65-F5344CB8AC3E}">
        <p14:creationId xmlns:p14="http://schemas.microsoft.com/office/powerpoint/2010/main" val="1496515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Lorna</a:t>
            </a:r>
          </a:p>
          <a:p>
            <a:endParaRPr lang="en-US" dirty="0"/>
          </a:p>
        </p:txBody>
      </p:sp>
      <p:sp>
        <p:nvSpPr>
          <p:cNvPr id="4" name="Slide Number Placeholder 3"/>
          <p:cNvSpPr>
            <a:spLocks noGrp="1"/>
          </p:cNvSpPr>
          <p:nvPr>
            <p:ph type="sldNum" sz="quarter" idx="5"/>
          </p:nvPr>
        </p:nvSpPr>
        <p:spPr/>
        <p:txBody>
          <a:bodyPr/>
          <a:lstStyle/>
          <a:p>
            <a:fld id="{68DCD671-2669-4559-A32A-46EC9DB2B0D8}" type="slidenum">
              <a:rPr lang="en-US" smtClean="0"/>
              <a:t>7</a:t>
            </a:fld>
            <a:endParaRPr lang="en-US"/>
          </a:p>
        </p:txBody>
      </p:sp>
    </p:spTree>
    <p:extLst>
      <p:ext uri="{BB962C8B-B14F-4D97-AF65-F5344CB8AC3E}">
        <p14:creationId xmlns:p14="http://schemas.microsoft.com/office/powerpoint/2010/main" val="1403525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Lorna</a:t>
            </a:r>
          </a:p>
        </p:txBody>
      </p:sp>
      <p:sp>
        <p:nvSpPr>
          <p:cNvPr id="4" name="Slide Number Placeholder 3"/>
          <p:cNvSpPr>
            <a:spLocks noGrp="1"/>
          </p:cNvSpPr>
          <p:nvPr>
            <p:ph type="sldNum" sz="quarter" idx="5"/>
          </p:nvPr>
        </p:nvSpPr>
        <p:spPr/>
        <p:txBody>
          <a:bodyPr/>
          <a:lstStyle/>
          <a:p>
            <a:fld id="{68DCD671-2669-4559-A32A-46EC9DB2B0D8}" type="slidenum">
              <a:rPr lang="en-US" smtClean="0"/>
              <a:t>8</a:t>
            </a:fld>
            <a:endParaRPr lang="en-US"/>
          </a:p>
        </p:txBody>
      </p:sp>
    </p:spTree>
    <p:extLst>
      <p:ext uri="{BB962C8B-B14F-4D97-AF65-F5344CB8AC3E}">
        <p14:creationId xmlns:p14="http://schemas.microsoft.com/office/powerpoint/2010/main" val="293721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Lorna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In addition to appearing on Family Access, grades are on a transcript to report to colleges, transfer to other schools, WA graduation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4.0 is highest GPA students can achieve in Washington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 is considered passing and students should have at least a D to get credit for a class.</a:t>
            </a:r>
          </a:p>
          <a:p>
            <a:endParaRPr lang="en-US"/>
          </a:p>
        </p:txBody>
      </p:sp>
      <p:sp>
        <p:nvSpPr>
          <p:cNvPr id="4" name="Slide Number Placeholder 3"/>
          <p:cNvSpPr>
            <a:spLocks noGrp="1"/>
          </p:cNvSpPr>
          <p:nvPr>
            <p:ph type="sldNum" sz="quarter" idx="5"/>
          </p:nvPr>
        </p:nvSpPr>
        <p:spPr/>
        <p:txBody>
          <a:bodyPr/>
          <a:lstStyle/>
          <a:p>
            <a:fld id="{68DCD671-2669-4559-A32A-46EC9DB2B0D8}" type="slidenum">
              <a:rPr lang="en-US" smtClean="0"/>
              <a:t>10</a:t>
            </a:fld>
            <a:endParaRPr lang="en-US"/>
          </a:p>
        </p:txBody>
      </p:sp>
    </p:spTree>
    <p:extLst>
      <p:ext uri="{BB962C8B-B14F-4D97-AF65-F5344CB8AC3E}">
        <p14:creationId xmlns:p14="http://schemas.microsoft.com/office/powerpoint/2010/main" val="1137904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Melanie</a:t>
            </a:r>
          </a:p>
          <a:p>
            <a:endParaRPr lang="en-US" dirty="0"/>
          </a:p>
        </p:txBody>
      </p:sp>
      <p:sp>
        <p:nvSpPr>
          <p:cNvPr id="4" name="Slide Number Placeholder 3"/>
          <p:cNvSpPr>
            <a:spLocks noGrp="1"/>
          </p:cNvSpPr>
          <p:nvPr>
            <p:ph type="sldNum" sz="quarter" idx="5"/>
          </p:nvPr>
        </p:nvSpPr>
        <p:spPr/>
        <p:txBody>
          <a:bodyPr/>
          <a:lstStyle/>
          <a:p>
            <a:fld id="{68DCD671-2669-4559-A32A-46EC9DB2B0D8}" type="slidenum">
              <a:rPr lang="en-US" smtClean="0"/>
              <a:t>11</a:t>
            </a:fld>
            <a:endParaRPr lang="en-US"/>
          </a:p>
        </p:txBody>
      </p:sp>
    </p:spTree>
    <p:extLst>
      <p:ext uri="{BB962C8B-B14F-4D97-AF65-F5344CB8AC3E}">
        <p14:creationId xmlns:p14="http://schemas.microsoft.com/office/powerpoint/2010/main" val="464428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Lorna</a:t>
            </a:r>
          </a:p>
        </p:txBody>
      </p:sp>
      <p:sp>
        <p:nvSpPr>
          <p:cNvPr id="4" name="Slide Number Placeholder 3"/>
          <p:cNvSpPr>
            <a:spLocks noGrp="1"/>
          </p:cNvSpPr>
          <p:nvPr>
            <p:ph type="sldNum" sz="quarter" idx="5"/>
          </p:nvPr>
        </p:nvSpPr>
        <p:spPr/>
        <p:txBody>
          <a:bodyPr/>
          <a:lstStyle/>
          <a:p>
            <a:fld id="{68DCD671-2669-4559-A32A-46EC9DB2B0D8}" type="slidenum">
              <a:rPr lang="en-US" smtClean="0"/>
              <a:t>12</a:t>
            </a:fld>
            <a:endParaRPr lang="en-US"/>
          </a:p>
        </p:txBody>
      </p:sp>
    </p:spTree>
    <p:extLst>
      <p:ext uri="{BB962C8B-B14F-4D97-AF65-F5344CB8AC3E}">
        <p14:creationId xmlns:p14="http://schemas.microsoft.com/office/powerpoint/2010/main" val="802689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No discipline, attendance, or IEP (Special Services) information on the transcript.</a:t>
            </a:r>
          </a:p>
          <a:p>
            <a:r>
              <a:rPr lang="en-US"/>
              <a:t>Parents have no influence on what is on transcript – State decided.</a:t>
            </a:r>
          </a:p>
          <a:p>
            <a:r>
              <a:rPr lang="en-US"/>
              <a:t>Most colleges (if not all) will require an official transcript sent directly to them.</a:t>
            </a:r>
          </a:p>
          <a:p>
            <a:endParaRPr lang="en-US"/>
          </a:p>
          <a:p>
            <a:r>
              <a:rPr lang="en-US"/>
              <a:t>Ask Melanie to chime in with more information – 8</a:t>
            </a:r>
            <a:r>
              <a:rPr lang="en-US" baseline="30000"/>
              <a:t>th</a:t>
            </a:r>
            <a:r>
              <a:rPr lang="en-US"/>
              <a:t> grade on transcript? When to say don’t want it to count for HS credit?</a:t>
            </a:r>
          </a:p>
          <a:p>
            <a:endParaRPr lang="en-US"/>
          </a:p>
        </p:txBody>
      </p:sp>
      <p:sp>
        <p:nvSpPr>
          <p:cNvPr id="4" name="Slide Number Placeholder 3"/>
          <p:cNvSpPr>
            <a:spLocks noGrp="1"/>
          </p:cNvSpPr>
          <p:nvPr>
            <p:ph type="sldNum" sz="quarter" idx="5"/>
          </p:nvPr>
        </p:nvSpPr>
        <p:spPr/>
        <p:txBody>
          <a:bodyPr/>
          <a:lstStyle/>
          <a:p>
            <a:fld id="{68DCD671-2669-4559-A32A-46EC9DB2B0D8}" type="slidenum">
              <a:rPr lang="en-US" smtClean="0"/>
              <a:t>13</a:t>
            </a:fld>
            <a:endParaRPr lang="en-US"/>
          </a:p>
        </p:txBody>
      </p:sp>
    </p:spTree>
    <p:extLst>
      <p:ext uri="{BB962C8B-B14F-4D97-AF65-F5344CB8AC3E}">
        <p14:creationId xmlns:p14="http://schemas.microsoft.com/office/powerpoint/2010/main" val="73385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Melanie</a:t>
            </a:r>
          </a:p>
          <a:p>
            <a:r>
              <a:rPr lang="en-US"/>
              <a:t>Reflects what the student has done to graduate from High School, met requirement for graduation</a:t>
            </a:r>
          </a:p>
          <a:p>
            <a:r>
              <a:rPr lang="en-US"/>
              <a:t>One piece of application, other pieces always carry much weight (letters, student essays, student resume, extracurricular) </a:t>
            </a:r>
          </a:p>
        </p:txBody>
      </p:sp>
      <p:sp>
        <p:nvSpPr>
          <p:cNvPr id="4" name="Slide Number Placeholder 3"/>
          <p:cNvSpPr>
            <a:spLocks noGrp="1"/>
          </p:cNvSpPr>
          <p:nvPr>
            <p:ph type="sldNum" sz="quarter" idx="5"/>
          </p:nvPr>
        </p:nvSpPr>
        <p:spPr/>
        <p:txBody>
          <a:bodyPr/>
          <a:lstStyle/>
          <a:p>
            <a:fld id="{68DCD671-2669-4559-A32A-46EC9DB2B0D8}" type="slidenum">
              <a:rPr lang="en-US" smtClean="0"/>
              <a:t>14</a:t>
            </a:fld>
            <a:endParaRPr lang="en-US"/>
          </a:p>
        </p:txBody>
      </p:sp>
    </p:spTree>
    <p:extLst>
      <p:ext uri="{BB962C8B-B14F-4D97-AF65-F5344CB8AC3E}">
        <p14:creationId xmlns:p14="http://schemas.microsoft.com/office/powerpoint/2010/main" val="164741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Melanie</a:t>
            </a:r>
          </a:p>
          <a:p>
            <a:endParaRPr lang="en-US" dirty="0"/>
          </a:p>
        </p:txBody>
      </p:sp>
      <p:sp>
        <p:nvSpPr>
          <p:cNvPr id="4" name="Slide Number Placeholder 3"/>
          <p:cNvSpPr>
            <a:spLocks noGrp="1"/>
          </p:cNvSpPr>
          <p:nvPr>
            <p:ph type="sldNum" sz="quarter" idx="5"/>
          </p:nvPr>
        </p:nvSpPr>
        <p:spPr/>
        <p:txBody>
          <a:bodyPr/>
          <a:lstStyle/>
          <a:p>
            <a:fld id="{68DCD671-2669-4559-A32A-46EC9DB2B0D8}" type="slidenum">
              <a:rPr lang="en-US" smtClean="0"/>
              <a:t>16</a:t>
            </a:fld>
            <a:endParaRPr lang="en-US"/>
          </a:p>
        </p:txBody>
      </p:sp>
    </p:spTree>
    <p:extLst>
      <p:ext uri="{BB962C8B-B14F-4D97-AF65-F5344CB8AC3E}">
        <p14:creationId xmlns:p14="http://schemas.microsoft.com/office/powerpoint/2010/main" val="2696107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Analice cómo los estudiantes hacen </a:t>
            </a:r>
            <a:r>
              <a:rPr lang="es-ES" dirty="0" err="1"/>
              <a:t>Xello</a:t>
            </a:r>
            <a:r>
              <a:rPr lang="es-ES" dirty="0"/>
              <a:t> – High School and </a:t>
            </a:r>
            <a:r>
              <a:rPr lang="es-ES" dirty="0" err="1"/>
              <a:t>Beyond</a:t>
            </a:r>
            <a:r>
              <a:rPr lang="es-ES" dirty="0"/>
              <a:t>, conversación con la familia, ayude a los estudiantes a planificar su camino en función de sus intereses, tareas que hacen en clase.</a:t>
            </a:r>
            <a:endParaRPr lang="en-US" dirty="0"/>
          </a:p>
        </p:txBody>
      </p:sp>
      <p:sp>
        <p:nvSpPr>
          <p:cNvPr id="4" name="Slide Number Placeholder 3"/>
          <p:cNvSpPr>
            <a:spLocks noGrp="1"/>
          </p:cNvSpPr>
          <p:nvPr>
            <p:ph type="sldNum" sz="quarter" idx="5"/>
          </p:nvPr>
        </p:nvSpPr>
        <p:spPr/>
        <p:txBody>
          <a:bodyPr/>
          <a:lstStyle/>
          <a:p>
            <a:fld id="{68DCD671-2669-4559-A32A-46EC9DB2B0D8}" type="slidenum">
              <a:rPr lang="en-US" smtClean="0"/>
              <a:t>18</a:t>
            </a:fld>
            <a:endParaRPr lang="en-US"/>
          </a:p>
        </p:txBody>
      </p:sp>
    </p:spTree>
    <p:extLst>
      <p:ext uri="{BB962C8B-B14F-4D97-AF65-F5344CB8AC3E}">
        <p14:creationId xmlns:p14="http://schemas.microsoft.com/office/powerpoint/2010/main" val="1170287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Melanie – talk about the many pathways</a:t>
            </a:r>
          </a:p>
        </p:txBody>
      </p:sp>
      <p:sp>
        <p:nvSpPr>
          <p:cNvPr id="4" name="Slide Number Placeholder 3"/>
          <p:cNvSpPr>
            <a:spLocks noGrp="1"/>
          </p:cNvSpPr>
          <p:nvPr>
            <p:ph type="sldNum" sz="quarter" idx="5"/>
          </p:nvPr>
        </p:nvSpPr>
        <p:spPr/>
        <p:txBody>
          <a:bodyPr/>
          <a:lstStyle/>
          <a:p>
            <a:fld id="{68DCD671-2669-4559-A32A-46EC9DB2B0D8}" type="slidenum">
              <a:rPr lang="en-US" smtClean="0"/>
              <a:t>19</a:t>
            </a:fld>
            <a:endParaRPr lang="en-US"/>
          </a:p>
        </p:txBody>
      </p:sp>
    </p:spTree>
    <p:extLst>
      <p:ext uri="{BB962C8B-B14F-4D97-AF65-F5344CB8AC3E}">
        <p14:creationId xmlns:p14="http://schemas.microsoft.com/office/powerpoint/2010/main" val="3387958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8DCD671-2669-4559-A32A-46EC9DB2B0D8}" type="slidenum">
              <a:rPr lang="en-US" smtClean="0"/>
              <a:t>20</a:t>
            </a:fld>
            <a:endParaRPr lang="en-US"/>
          </a:p>
        </p:txBody>
      </p:sp>
    </p:spTree>
    <p:extLst>
      <p:ext uri="{BB962C8B-B14F-4D97-AF65-F5344CB8AC3E}">
        <p14:creationId xmlns:p14="http://schemas.microsoft.com/office/powerpoint/2010/main" val="2369935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Melanie</a:t>
            </a:r>
          </a:p>
          <a:p>
            <a:endParaRPr lang="en-US"/>
          </a:p>
        </p:txBody>
      </p:sp>
      <p:sp>
        <p:nvSpPr>
          <p:cNvPr id="4" name="Slide Number Placeholder 3"/>
          <p:cNvSpPr>
            <a:spLocks noGrp="1"/>
          </p:cNvSpPr>
          <p:nvPr>
            <p:ph type="sldNum" sz="quarter" idx="5"/>
          </p:nvPr>
        </p:nvSpPr>
        <p:spPr/>
        <p:txBody>
          <a:bodyPr/>
          <a:lstStyle/>
          <a:p>
            <a:fld id="{68DCD671-2669-4559-A32A-46EC9DB2B0D8}" type="slidenum">
              <a:rPr lang="en-US" smtClean="0"/>
              <a:t>23</a:t>
            </a:fld>
            <a:endParaRPr lang="en-US"/>
          </a:p>
        </p:txBody>
      </p:sp>
    </p:spTree>
    <p:extLst>
      <p:ext uri="{BB962C8B-B14F-4D97-AF65-F5344CB8AC3E}">
        <p14:creationId xmlns:p14="http://schemas.microsoft.com/office/powerpoint/2010/main" val="2322634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Melanie</a:t>
            </a:r>
          </a:p>
          <a:p>
            <a:endParaRPr lang="en-US" dirty="0"/>
          </a:p>
        </p:txBody>
      </p:sp>
      <p:sp>
        <p:nvSpPr>
          <p:cNvPr id="4" name="Slide Number Placeholder 3"/>
          <p:cNvSpPr>
            <a:spLocks noGrp="1"/>
          </p:cNvSpPr>
          <p:nvPr>
            <p:ph type="sldNum" sz="quarter" idx="5"/>
          </p:nvPr>
        </p:nvSpPr>
        <p:spPr/>
        <p:txBody>
          <a:bodyPr/>
          <a:lstStyle/>
          <a:p>
            <a:fld id="{68DCD671-2669-4559-A32A-46EC9DB2B0D8}" type="slidenum">
              <a:rPr lang="en-US" smtClean="0"/>
              <a:t>24</a:t>
            </a:fld>
            <a:endParaRPr lang="en-US"/>
          </a:p>
        </p:txBody>
      </p:sp>
    </p:spTree>
    <p:extLst>
      <p:ext uri="{BB962C8B-B14F-4D97-AF65-F5344CB8AC3E}">
        <p14:creationId xmlns:p14="http://schemas.microsoft.com/office/powerpoint/2010/main" val="2441841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Melanie</a:t>
            </a:r>
          </a:p>
          <a:p>
            <a:endParaRPr lang="en-US"/>
          </a:p>
        </p:txBody>
      </p:sp>
      <p:sp>
        <p:nvSpPr>
          <p:cNvPr id="4" name="Slide Number Placeholder 3"/>
          <p:cNvSpPr>
            <a:spLocks noGrp="1"/>
          </p:cNvSpPr>
          <p:nvPr>
            <p:ph type="sldNum" sz="quarter" idx="5"/>
          </p:nvPr>
        </p:nvSpPr>
        <p:spPr/>
        <p:txBody>
          <a:bodyPr/>
          <a:lstStyle/>
          <a:p>
            <a:fld id="{68DCD671-2669-4559-A32A-46EC9DB2B0D8}" type="slidenum">
              <a:rPr lang="en-US" smtClean="0"/>
              <a:t>25</a:t>
            </a:fld>
            <a:endParaRPr lang="en-US"/>
          </a:p>
        </p:txBody>
      </p:sp>
    </p:spTree>
    <p:extLst>
      <p:ext uri="{BB962C8B-B14F-4D97-AF65-F5344CB8AC3E}">
        <p14:creationId xmlns:p14="http://schemas.microsoft.com/office/powerpoint/2010/main" val="3391739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Lorna</a:t>
            </a:r>
          </a:p>
          <a:p>
            <a:endParaRPr lang="en-US"/>
          </a:p>
          <a:p>
            <a:r>
              <a:rPr lang="en-US"/>
              <a:t>Share UW site</a:t>
            </a:r>
          </a:p>
        </p:txBody>
      </p:sp>
      <p:sp>
        <p:nvSpPr>
          <p:cNvPr id="4" name="Slide Number Placeholder 3"/>
          <p:cNvSpPr>
            <a:spLocks noGrp="1"/>
          </p:cNvSpPr>
          <p:nvPr>
            <p:ph type="sldNum" sz="quarter" idx="5"/>
          </p:nvPr>
        </p:nvSpPr>
        <p:spPr/>
        <p:txBody>
          <a:bodyPr/>
          <a:lstStyle/>
          <a:p>
            <a:fld id="{68DCD671-2669-4559-A32A-46EC9DB2B0D8}" type="slidenum">
              <a:rPr lang="en-US" smtClean="0"/>
              <a:t>26</a:t>
            </a:fld>
            <a:endParaRPr lang="en-US"/>
          </a:p>
        </p:txBody>
      </p:sp>
    </p:spTree>
    <p:extLst>
      <p:ext uri="{BB962C8B-B14F-4D97-AF65-F5344CB8AC3E}">
        <p14:creationId xmlns:p14="http://schemas.microsoft.com/office/powerpoint/2010/main" val="1212425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DCD671-2669-4559-A32A-46EC9DB2B0D8}" type="slidenum">
              <a:rPr lang="en-US" smtClean="0"/>
              <a:t>30</a:t>
            </a:fld>
            <a:endParaRPr lang="en-US"/>
          </a:p>
        </p:txBody>
      </p:sp>
    </p:spTree>
    <p:extLst>
      <p:ext uri="{BB962C8B-B14F-4D97-AF65-F5344CB8AC3E}">
        <p14:creationId xmlns:p14="http://schemas.microsoft.com/office/powerpoint/2010/main" val="1183414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DCD671-2669-4559-A32A-46EC9DB2B0D8}" type="slidenum">
              <a:rPr lang="en-US" smtClean="0"/>
              <a:t>34</a:t>
            </a:fld>
            <a:endParaRPr lang="en-US"/>
          </a:p>
        </p:txBody>
      </p:sp>
    </p:spTree>
    <p:extLst>
      <p:ext uri="{BB962C8B-B14F-4D97-AF65-F5344CB8AC3E}">
        <p14:creationId xmlns:p14="http://schemas.microsoft.com/office/powerpoint/2010/main" val="2969838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51078"/>
            <a:ext cx="9144000" cy="1909763"/>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952917"/>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87730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2677"/>
            <a:ext cx="10515600" cy="1282674"/>
          </a:xfrm>
        </p:spPr>
        <p:txBody>
          <a:bodyPr/>
          <a:lstStyle/>
          <a:p>
            <a:r>
              <a:rPr lang="en-US"/>
              <a:t>Click to edit Master title style</a:t>
            </a:r>
          </a:p>
        </p:txBody>
      </p:sp>
      <p:sp>
        <p:nvSpPr>
          <p:cNvPr id="3" name="Content Placeholder 2"/>
          <p:cNvSpPr>
            <a:spLocks noGrp="1"/>
          </p:cNvSpPr>
          <p:nvPr>
            <p:ph idx="1"/>
          </p:nvPr>
        </p:nvSpPr>
        <p:spPr>
          <a:xfrm>
            <a:off x="838200" y="2817627"/>
            <a:ext cx="10515600" cy="35387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000408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18207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1422"/>
            <a:ext cx="10515600" cy="130418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2793188"/>
            <a:ext cx="5181600" cy="356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793188"/>
            <a:ext cx="5181600" cy="356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6CD42-43FF-B740-998F-DCC3802C4CE3}"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988798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32205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2638093"/>
            <a:ext cx="5157787" cy="6472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3462005"/>
            <a:ext cx="5157787" cy="289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638093"/>
            <a:ext cx="5183188" cy="6472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462005"/>
            <a:ext cx="5183188" cy="289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A0FFBD-2EE4-8547-BBAE-A1AC91C8D77E}" type="datetimeFigureOut">
              <a:rPr lang="en-US" smtClean="0"/>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950486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18711"/>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418911"/>
            <a:ext cx="3932237" cy="344213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66502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18704"/>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p:cNvSpPr>
          <p:nvPr>
            <p:ph type="pic" idx="1"/>
          </p:nvPr>
        </p:nvSpPr>
        <p:spPr>
          <a:xfrm>
            <a:off x="5183188" y="1679944"/>
            <a:ext cx="6172200" cy="418110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418904"/>
            <a:ext cx="3932237" cy="34500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6A7B589-FD4B-7E46-869A-CBADC5FC564E}" type="datetimeFigureOut">
              <a:rPr lang="en-US" smtClean="0"/>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99917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lgn="ctr">
              <a:defRPr sz="6000"/>
            </a:lvl1pPr>
          </a:lstStyle>
          <a:p>
            <a:r>
              <a:rPr lang="en-US" dirty="0"/>
              <a:t>Click to add closing slide information</a:t>
            </a:r>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additional notes for closing</a:t>
            </a:r>
          </a:p>
        </p:txBody>
      </p:sp>
      <p:sp>
        <p:nvSpPr>
          <p:cNvPr id="4" name="Date Placeholder 3"/>
          <p:cNvSpPr>
            <a:spLocks noGrp="1"/>
          </p:cNvSpPr>
          <p:nvPr>
            <p:ph type="dt" sz="half" idx="10"/>
          </p:nvPr>
        </p:nvSpPr>
        <p:spPr/>
        <p:txBody>
          <a:bodyPr/>
          <a:lstStyle/>
          <a:p>
            <a:fld id="{4CD8A92E-5FF9-8143-81B3-CCB531513398}" type="datetimeFigureOut">
              <a:rPr lang="en-US" smtClean="0"/>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70718086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8A92E-5FF9-8143-81B3-CCB531513398}" type="datetimeFigureOut">
              <a:rPr lang="en-US" smtClean="0"/>
              <a:t>2/13/2025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8424188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isd411.org/programs-services/equity"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www.isd411.org/programs-services/equity/department-and-building-leaders-clone"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k12.wa.us/sites/default/files/public/transcripts/pubdocs/High_School_Transcript_FAQs_2020-21.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tatelaws.findlaw.com/education-laws/details-on-state-compulsory-education-laws.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s://pixabay.com/en/tablet-device-technology-computer-131565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ites.google.com/site/ishscounseling/transcrip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k12.wa.us/student-success/graduation/graduation-requirements/credit-requirement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www.isd411.org/academics/high-school-curriculum-pathways/graduation-requirements#fs-panel-78500" TargetMode="External"/><Relationship Id="rId3" Type="http://schemas.openxmlformats.org/officeDocument/2006/relationships/hyperlink" Target="https://www.isd411.org/academics/high-school-curriculum-pathways/graduation-requirements" TargetMode="External"/><Relationship Id="rId7" Type="http://schemas.openxmlformats.org/officeDocument/2006/relationships/hyperlink" Target="https://www.k12.wa.us/student-success/graduation/graduation-requirements/graduation-pathway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sites.google.com/site/libertycollegecareercenter/high-school-and-beyond-plan" TargetMode="External"/><Relationship Id="rId5" Type="http://schemas.openxmlformats.org/officeDocument/2006/relationships/hyperlink" Target="https://sites.google.com/site/issaquahhsccc/h-s-beyond-plan/hsbp-freshman" TargetMode="External"/><Relationship Id="rId4" Type="http://schemas.openxmlformats.org/officeDocument/2006/relationships/hyperlink" Target="https://sites.google.com/site/skylinehsccc/culminating-project"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k12.wa.us/student-success/graduation/graduation-requirements/graduation-pathway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asvabprogram.com/" TargetMode="External"/><Relationship Id="rId4" Type="http://schemas.openxmlformats.org/officeDocument/2006/relationships/hyperlink" Target="https://www.isd411.org/academics/high-school-curriculum-pathways/career-technical-education-cte#fs-panel-5536"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isd411.org/programs-services/middle-high-school-programs/online-learning" TargetMode="External"/><Relationship Id="rId3" Type="http://schemas.openxmlformats.org/officeDocument/2006/relationships/hyperlink" Target="https://www.isd411.org/programs-services/middle-high-school-programs/ap" TargetMode="External"/><Relationship Id="rId7" Type="http://schemas.openxmlformats.org/officeDocument/2006/relationships/hyperlink" Target="https://www.isd411.org/programs-services/equity/resources/wanic"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isd411.org/programs-services/equity/resources/running-start-information-event" TargetMode="External"/><Relationship Id="rId5" Type="http://schemas.openxmlformats.org/officeDocument/2006/relationships/hyperlink" Target="https://www.isd411.org/academics/high-school-curriculum-pathways/career-technical-education-cte" TargetMode="External"/><Relationship Id="rId4" Type="http://schemas.openxmlformats.org/officeDocument/2006/relationships/hyperlink" Target="https://www.isd411.org/programs-services/middle-high-school-programs/ib"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www.isd411.org/programs-services/middle-high-school-programs/i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isd411.org/programs-services/multilinguallearner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8" Type="http://schemas.openxmlformats.org/officeDocument/2006/relationships/hyperlink" Target="https://www.isd411.org/programs-services/counseling-and-mental-health/school-counselors" TargetMode="External"/><Relationship Id="rId3" Type="http://schemas.openxmlformats.org/officeDocument/2006/relationships/image" Target="../media/image18.jpeg"/><Relationship Id="rId7" Type="http://schemas.openxmlformats.org/officeDocument/2006/relationships/hyperlink" Target="https://gibsonekcounseling.blogspot.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sites.google.com/view/lhs-counseling/home" TargetMode="External"/><Relationship Id="rId5" Type="http://schemas.openxmlformats.org/officeDocument/2006/relationships/hyperlink" Target="https://sites.google.com/site/spartancounselingcenter/home" TargetMode="External"/><Relationship Id="rId4" Type="http://schemas.openxmlformats.org/officeDocument/2006/relationships/hyperlink" Target="https://sites.google.com/site/ishscounselin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sites.google.com/site/issaquahhsccc"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sites.google.com/site/libertycollegecareercenter/home" TargetMode="External"/><Relationship Id="rId4" Type="http://schemas.openxmlformats.org/officeDocument/2006/relationships/hyperlink" Target="https://sites.google.com/site/skylinehsccc/hom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admit.washington.edu/apply/freshman/#holistic"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www.digipen.edu/admissions/how-to-apply/undergraduate-admissions-requirements" TargetMode="External"/><Relationship Id="rId4" Type="http://schemas.openxmlformats.org/officeDocument/2006/relationships/hyperlink" Target="https://admissions.uoregon.edu/freshmen/requirement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issaquahhigh.isd411.org/student-life/athletics#fs-panel-28716" TargetMode="External"/><Relationship Id="rId7" Type="http://schemas.openxmlformats.org/officeDocument/2006/relationships/image" Target="../media/image20.png"/><Relationship Id="rId2" Type="http://schemas.openxmlformats.org/officeDocument/2006/relationships/hyperlink" Target="https://issaquah-wa.finalforms.com/" TargetMode="Externa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skyline.isd411.org/student-life/athletics" TargetMode="External"/><Relationship Id="rId4" Type="http://schemas.openxmlformats.org/officeDocument/2006/relationships/hyperlink" Target="https://liberty.isd411.org/student-life/athletic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skyline.isd411.org/student-life/activities" TargetMode="External"/><Relationship Id="rId2" Type="http://schemas.openxmlformats.org/officeDocument/2006/relationships/hyperlink" Target="https://issaquahhigh.isd411.org/student-life/activities" TargetMode="External"/><Relationship Id="rId1" Type="http://schemas.openxmlformats.org/officeDocument/2006/relationships/slideLayout" Target="../slideLayouts/slideLayout2.xml"/><Relationship Id="rId6" Type="http://schemas.openxmlformats.org/officeDocument/2006/relationships/hyperlink" Target="https://sites.google.com/site/issaquahhsccc/volunteer#h.p_ID_168" TargetMode="External"/><Relationship Id="rId5" Type="http://schemas.openxmlformats.org/officeDocument/2006/relationships/hyperlink" Target="https://isfdn.org/" TargetMode="External"/><Relationship Id="rId4" Type="http://schemas.openxmlformats.org/officeDocument/2006/relationships/hyperlink" Target="https://liberty.isd411.org/student-life/activitie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skyline.isd411.org/student-life/college-and-career-center/gain-experience/volunteering-clone" TargetMode="External"/><Relationship Id="rId2" Type="http://schemas.openxmlformats.org/officeDocument/2006/relationships/hyperlink" Target="https://liberty.isd411.org/student-life/college-and-career-center/gain-experience-1/volunteering" TargetMode="External"/><Relationship Id="rId1" Type="http://schemas.openxmlformats.org/officeDocument/2006/relationships/slideLayout" Target="../slideLayouts/slideLayout2.xml"/><Relationship Id="rId4" Type="http://schemas.openxmlformats.org/officeDocument/2006/relationships/hyperlink" Target="https://isfdn.org/cultural-bridges-magazine/"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nam12.safelinks.protection.outlook.com/?url=https%3A%2F%2Fgibsonek.isd411.org%2Four-school%2Fenrollment&amp;data=05%7C02%7CGilmourL%40issaquah.wednet.edu%7C63b3c8e8b7cd454c499308dd3ff5762f%7C351870f24eec4c75805a4db4f811aea1%7C0%7C0%7C638737045664508104%7CUnknown%7CTWFpbGZsb3d8eyJFbXB0eU1hcGkiOnRydWUsIlYiOiIwLjAuMDAwMCIsIlAiOiJXaW4zMiIsIkFOIjoiTWFpbCIsIldUIjoyfQ%3D%3D%7C0%7C%7C%7C&amp;sdata=uPmU04pFslYgg6CT1NvRuWDE0Hkr5nkpVgIiS6xgVLk%3D&amp;reserved=0" TargetMode="External"/><Relationship Id="rId2" Type="http://schemas.openxmlformats.org/officeDocument/2006/relationships/hyperlink" Target="https://gibsonek.isd411.or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skyline.isd411.org/our-school/upcoming-event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liberty.isd411.org/" TargetMode="External"/><Relationship Id="rId4" Type="http://schemas.openxmlformats.org/officeDocument/2006/relationships/hyperlink" Target="https://issaquahhigh.isd411.org/our-school/upcoming-event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3" Type="http://schemas.openxmlformats.org/officeDocument/2006/relationships/hyperlink" Target="https://www.isd411.org/programs-services/equity/family-liaisons" TargetMode="External"/><Relationship Id="rId2" Type="http://schemas.openxmlformats.org/officeDocument/2006/relationships/hyperlink" Target="https://www.isd411.org/programs-services/counseling-and-mental-health/school-counselo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5FCABD-4DEC-458E-A006-655005D61339}"/>
              </a:ext>
            </a:extLst>
          </p:cNvPr>
          <p:cNvPicPr>
            <a:picLocks noChangeAspect="1"/>
          </p:cNvPicPr>
          <p:nvPr/>
        </p:nvPicPr>
        <p:blipFill>
          <a:blip r:embed="rId2"/>
          <a:stretch>
            <a:fillRect/>
          </a:stretch>
        </p:blipFill>
        <p:spPr>
          <a:xfrm>
            <a:off x="7835093" y="3831936"/>
            <a:ext cx="3536650" cy="2652487"/>
          </a:xfrm>
          <a:prstGeom prst="rect">
            <a:avLst/>
          </a:prstGeom>
        </p:spPr>
      </p:pic>
      <p:sp>
        <p:nvSpPr>
          <p:cNvPr id="2" name="Title 1">
            <a:extLst>
              <a:ext uri="{FF2B5EF4-FFF2-40B4-BE49-F238E27FC236}">
                <a16:creationId xmlns:a16="http://schemas.microsoft.com/office/drawing/2014/main" id="{8A5CFAB3-332C-4170-8E5D-C5EB558755DA}"/>
              </a:ext>
            </a:extLst>
          </p:cNvPr>
          <p:cNvSpPr>
            <a:spLocks noGrp="1"/>
          </p:cNvSpPr>
          <p:nvPr>
            <p:ph type="ctrTitle"/>
          </p:nvPr>
        </p:nvSpPr>
        <p:spPr>
          <a:xfrm>
            <a:off x="820257" y="2238137"/>
            <a:ext cx="10855070" cy="2050233"/>
          </a:xfrm>
        </p:spPr>
        <p:txBody>
          <a:bodyPr>
            <a:normAutofit fontScale="90000"/>
          </a:bodyPr>
          <a:lstStyle/>
          <a:p>
            <a:r>
              <a:rPr lang="es-ES" sz="5400" dirty="0"/>
              <a:t>Noche informativa de 8º grado </a:t>
            </a:r>
            <a:br>
              <a:rPr lang="es-ES" sz="5400" dirty="0"/>
            </a:br>
            <a:r>
              <a:rPr lang="es-ES" sz="5400" b="1" dirty="0"/>
              <a:t>para familias NUEVAS en el sistema de escuelas públicas de los Estados Unidos</a:t>
            </a:r>
            <a:r>
              <a:rPr lang="es-ES" sz="5400" dirty="0"/>
              <a:t>
</a:t>
            </a:r>
            <a:endParaRPr lang="en-US" sz="5400" b="1" dirty="0"/>
          </a:p>
        </p:txBody>
      </p:sp>
      <p:sp>
        <p:nvSpPr>
          <p:cNvPr id="3" name="Subtitle 2">
            <a:extLst>
              <a:ext uri="{FF2B5EF4-FFF2-40B4-BE49-F238E27FC236}">
                <a16:creationId xmlns:a16="http://schemas.microsoft.com/office/drawing/2014/main" id="{E1334765-9669-47BF-B991-E36EE848F247}"/>
              </a:ext>
            </a:extLst>
          </p:cNvPr>
          <p:cNvSpPr>
            <a:spLocks noGrp="1"/>
          </p:cNvSpPr>
          <p:nvPr>
            <p:ph type="subTitle" idx="1"/>
          </p:nvPr>
        </p:nvSpPr>
        <p:spPr>
          <a:xfrm>
            <a:off x="820257" y="4288370"/>
            <a:ext cx="6751996" cy="1739621"/>
          </a:xfrm>
        </p:spPr>
        <p:txBody>
          <a:bodyPr vert="horz" lIns="91440" tIns="91440" rIns="91440" bIns="91440" rtlCol="0" anchor="t">
            <a:noAutofit/>
          </a:bodyPr>
          <a:lstStyle/>
          <a:p>
            <a:r>
              <a:rPr lang="en-US" sz="2400" b="1" dirty="0"/>
              <a:t>Issaquah School District</a:t>
            </a:r>
          </a:p>
          <a:p>
            <a:r>
              <a:rPr lang="es-ES" b="1" dirty="0"/>
              <a:t>Presentado por – 
Departamento de Equidad y Asociación Familiar y 
Departamento de Intervención Estudiantil 
</a:t>
            </a:r>
            <a:endParaRPr lang="en-US" sz="2400" b="1" dirty="0"/>
          </a:p>
        </p:txBody>
      </p:sp>
    </p:spTree>
    <p:extLst>
      <p:ext uri="{BB962C8B-B14F-4D97-AF65-F5344CB8AC3E}">
        <p14:creationId xmlns:p14="http://schemas.microsoft.com/office/powerpoint/2010/main" val="1241414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8450D-5533-4775-AD6E-97EC9E67B476}"/>
              </a:ext>
            </a:extLst>
          </p:cNvPr>
          <p:cNvSpPr>
            <a:spLocks noGrp="1"/>
          </p:cNvSpPr>
          <p:nvPr>
            <p:ph type="title"/>
          </p:nvPr>
        </p:nvSpPr>
        <p:spPr/>
        <p:txBody>
          <a:bodyPr>
            <a:normAutofit/>
          </a:bodyPr>
          <a:lstStyle/>
          <a:p>
            <a:r>
              <a:rPr lang="es-ES" sz="3600" dirty="0"/>
              <a:t>Objetivo e información para hoy:
</a:t>
            </a:r>
            <a:endParaRPr lang="en-US" sz="3600" dirty="0"/>
          </a:p>
        </p:txBody>
      </p:sp>
      <p:sp>
        <p:nvSpPr>
          <p:cNvPr id="3" name="Content Placeholder 2">
            <a:extLst>
              <a:ext uri="{FF2B5EF4-FFF2-40B4-BE49-F238E27FC236}">
                <a16:creationId xmlns:a16="http://schemas.microsoft.com/office/drawing/2014/main" id="{F4AE9D5C-464B-45EF-B990-C40D2F74492D}"/>
              </a:ext>
            </a:extLst>
          </p:cNvPr>
          <p:cNvSpPr>
            <a:spLocks noGrp="1"/>
          </p:cNvSpPr>
          <p:nvPr>
            <p:ph idx="1"/>
          </p:nvPr>
        </p:nvSpPr>
        <p:spPr>
          <a:xfrm>
            <a:off x="959005" y="2203968"/>
            <a:ext cx="9803759" cy="4308344"/>
          </a:xfrm>
        </p:spPr>
        <p:txBody>
          <a:bodyPr>
            <a:normAutofit/>
          </a:bodyPr>
          <a:lstStyle/>
          <a:p>
            <a:pPr>
              <a:lnSpc>
                <a:spcPct val="100000"/>
              </a:lnSpc>
            </a:pPr>
            <a:r>
              <a:rPr lang="es-ES" sz="3200" dirty="0"/>
              <a:t>Ayudar a los padres o tutores que NO han asistido a escuelas públicas en los Estados Unidos a comprender mejor el diseño y los programas del sistema escolar.
Proporcionar recursos para las familias sobre dónde obtener más información</a:t>
            </a:r>
            <a:endParaRPr lang="en-US" sz="3200" b="1" dirty="0"/>
          </a:p>
          <a:p>
            <a:pPr marL="0" indent="0">
              <a:buNone/>
            </a:pPr>
            <a:endParaRPr lang="en-US" dirty="0"/>
          </a:p>
        </p:txBody>
      </p:sp>
    </p:spTree>
    <p:extLst>
      <p:ext uri="{BB962C8B-B14F-4D97-AF65-F5344CB8AC3E}">
        <p14:creationId xmlns:p14="http://schemas.microsoft.com/office/powerpoint/2010/main" val="1066305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580D0-E077-406D-AD44-CC57AB88383B}"/>
              </a:ext>
            </a:extLst>
          </p:cNvPr>
          <p:cNvSpPr>
            <a:spLocks noGrp="1"/>
          </p:cNvSpPr>
          <p:nvPr>
            <p:ph type="title"/>
          </p:nvPr>
        </p:nvSpPr>
        <p:spPr>
          <a:xfrm>
            <a:off x="247186" y="1211743"/>
            <a:ext cx="10515600" cy="1282674"/>
          </a:xfrm>
        </p:spPr>
        <p:txBody>
          <a:bodyPr>
            <a:normAutofit fontScale="90000"/>
          </a:bodyPr>
          <a:lstStyle/>
          <a:p>
            <a:r>
              <a:rPr lang="en-US" dirty="0" err="1">
                <a:hlinkClick r:id="rId3"/>
              </a:rPr>
              <a:t>Equipo</a:t>
            </a:r>
            <a:r>
              <a:rPr lang="en-US" dirty="0">
                <a:hlinkClick r:id="rId3"/>
              </a:rPr>
              <a:t> de </a:t>
            </a:r>
            <a:r>
              <a:rPr lang="en-US" dirty="0" err="1">
                <a:hlinkClick r:id="rId3"/>
              </a:rPr>
              <a:t>Asociación</a:t>
            </a:r>
            <a:r>
              <a:rPr lang="en-US" dirty="0">
                <a:hlinkClick r:id="rId3"/>
              </a:rPr>
              <a:t> Familiar
</a:t>
            </a:r>
          </a:p>
        </p:txBody>
      </p:sp>
      <p:sp>
        <p:nvSpPr>
          <p:cNvPr id="3" name="Content Placeholder 2">
            <a:extLst>
              <a:ext uri="{FF2B5EF4-FFF2-40B4-BE49-F238E27FC236}">
                <a16:creationId xmlns:a16="http://schemas.microsoft.com/office/drawing/2014/main" id="{6B5F1A2A-4582-4218-B14C-E2D27EA2D80E}"/>
              </a:ext>
            </a:extLst>
          </p:cNvPr>
          <p:cNvSpPr>
            <a:spLocks noGrp="1"/>
          </p:cNvSpPr>
          <p:nvPr>
            <p:ph idx="1"/>
          </p:nvPr>
        </p:nvSpPr>
        <p:spPr>
          <a:xfrm>
            <a:off x="0" y="2024362"/>
            <a:ext cx="11944814" cy="3450613"/>
          </a:xfrm>
        </p:spPr>
        <p:txBody>
          <a:bodyPr>
            <a:normAutofit fontScale="62500" lnSpcReduction="20000"/>
          </a:bodyPr>
          <a:lstStyle/>
          <a:p>
            <a:r>
              <a:rPr lang="es-CO" dirty="0"/>
              <a:t>Lorna Gilmour – Especialista en Asociación Familiar de ISD, Maestra en Asignación Especial (TOSA), ISD, Sesión de Inglés
Lina Marin– Enlace familiar, patrón de alimentación de Liberty High School – (</a:t>
            </a:r>
            <a:r>
              <a:rPr lang="es-CO" dirty="0" err="1"/>
              <a:t>Maywood</a:t>
            </a:r>
            <a:r>
              <a:rPr lang="es-CO" dirty="0"/>
              <a:t> Middle School )
Liliana Medina – Enlace Familiar, Issaquah High School (Issaquah Middle and </a:t>
            </a:r>
            <a:r>
              <a:rPr lang="es-CO" dirty="0" err="1"/>
              <a:t>Pacific</a:t>
            </a:r>
            <a:r>
              <a:rPr lang="es-CO" dirty="0"/>
              <a:t> </a:t>
            </a:r>
            <a:r>
              <a:rPr lang="es-CO" dirty="0" err="1"/>
              <a:t>Cascade</a:t>
            </a:r>
            <a:r>
              <a:rPr lang="es-CO" dirty="0"/>
              <a:t>) - Sesión en español
Wenli Mithal- Enlace familiar, Patrón de alimentación de Skyline High (sesión de mandarín)
</a:t>
            </a:r>
            <a:r>
              <a:rPr lang="es-CO" dirty="0" err="1"/>
              <a:t>Susie</a:t>
            </a:r>
            <a:r>
              <a:rPr lang="es-CO" dirty="0"/>
              <a:t> Yamane – Asistente de administración de equidad
</a:t>
            </a:r>
            <a:r>
              <a:rPr lang="es-CO" b="1" dirty="0"/>
              <a:t>¿Por qué asociaciones familiares? Nuestra comunidad escolar  es muy diversa con muchas familias que han inmigrado de varios países de todo el mundo.  Nuestro departamento apoya a todas las familias ayudándolas a entender y navegar por el sistema escolar
Los enlaces de Family </a:t>
            </a:r>
            <a:r>
              <a:rPr lang="es-CO" b="1" dirty="0" err="1"/>
              <a:t>Partnership</a:t>
            </a:r>
            <a:r>
              <a:rPr lang="es-CO" b="1" dirty="0"/>
              <a:t> apoyan a los padres y los ayudan a navegar por las escuelas.  Le recomendamos que envíe un correo electrónico a un enlace (Family Liaison) y discuta cualquier pregunta que pueda tener sobre la transición a la escuela Preparatoria.</a:t>
            </a:r>
            <a:r>
              <a:rPr lang="es-CO" dirty="0"/>
              <a:t>  </a:t>
            </a:r>
            <a:r>
              <a:rPr lang="es-CO" dirty="0">
                <a:hlinkClick r:id="rId4"/>
              </a:rPr>
              <a:t>ISD Liaison </a:t>
            </a:r>
            <a:r>
              <a:rPr lang="es-CO" dirty="0" err="1">
                <a:hlinkClick r:id="rId4"/>
              </a:rPr>
              <a:t>contact</a:t>
            </a:r>
            <a:r>
              <a:rPr lang="es-CO" dirty="0">
                <a:hlinkClick r:id="rId4"/>
              </a:rPr>
              <a:t> page</a:t>
            </a:r>
          </a:p>
        </p:txBody>
      </p:sp>
      <p:pic>
        <p:nvPicPr>
          <p:cNvPr id="4" name="Picture 4" descr="Text&#10;&#10;Description automatically generated">
            <a:extLst>
              <a:ext uri="{FF2B5EF4-FFF2-40B4-BE49-F238E27FC236}">
                <a16:creationId xmlns:a16="http://schemas.microsoft.com/office/drawing/2014/main" id="{AB52F0C2-DEC2-4B55-A511-025B1203B7E0}"/>
              </a:ext>
            </a:extLst>
          </p:cNvPr>
          <p:cNvPicPr>
            <a:picLocks noChangeAspect="1"/>
          </p:cNvPicPr>
          <p:nvPr/>
        </p:nvPicPr>
        <p:blipFill>
          <a:blip r:embed="rId5"/>
          <a:stretch>
            <a:fillRect/>
          </a:stretch>
        </p:blipFill>
        <p:spPr>
          <a:xfrm>
            <a:off x="7106528" y="29563"/>
            <a:ext cx="5134552" cy="1520457"/>
          </a:xfrm>
          <a:prstGeom prst="rect">
            <a:avLst/>
          </a:prstGeom>
        </p:spPr>
      </p:pic>
      <p:pic>
        <p:nvPicPr>
          <p:cNvPr id="6" name="Picture 5">
            <a:extLst>
              <a:ext uri="{FF2B5EF4-FFF2-40B4-BE49-F238E27FC236}">
                <a16:creationId xmlns:a16="http://schemas.microsoft.com/office/drawing/2014/main" id="{AC3716BE-27A7-47A4-9F0F-7B3BBDADF743}"/>
              </a:ext>
            </a:extLst>
          </p:cNvPr>
          <p:cNvPicPr>
            <a:picLocks noChangeAspect="1"/>
          </p:cNvPicPr>
          <p:nvPr/>
        </p:nvPicPr>
        <p:blipFill>
          <a:blip r:embed="rId6"/>
          <a:stretch>
            <a:fillRect/>
          </a:stretch>
        </p:blipFill>
        <p:spPr>
          <a:xfrm>
            <a:off x="5542685" y="4764926"/>
            <a:ext cx="4723534" cy="1762661"/>
          </a:xfrm>
          <a:prstGeom prst="rect">
            <a:avLst/>
          </a:prstGeom>
        </p:spPr>
      </p:pic>
    </p:spTree>
    <p:extLst>
      <p:ext uri="{BB962C8B-B14F-4D97-AF65-F5344CB8AC3E}">
        <p14:creationId xmlns:p14="http://schemas.microsoft.com/office/powerpoint/2010/main" val="8742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8450D-5533-4775-AD6E-97EC9E67B476}"/>
              </a:ext>
            </a:extLst>
          </p:cNvPr>
          <p:cNvSpPr>
            <a:spLocks noGrp="1"/>
          </p:cNvSpPr>
          <p:nvPr>
            <p:ph type="title"/>
          </p:nvPr>
        </p:nvSpPr>
        <p:spPr>
          <a:xfrm>
            <a:off x="247165" y="1302294"/>
            <a:ext cx="10515600" cy="1282674"/>
          </a:xfrm>
        </p:spPr>
        <p:txBody>
          <a:bodyPr>
            <a:normAutofit/>
          </a:bodyPr>
          <a:lstStyle/>
          <a:p>
            <a:r>
              <a:rPr lang="es-ES" sz="3600" b="1" dirty="0"/>
              <a:t>Objetivo e información para hoy:</a:t>
            </a:r>
            <a:endParaRPr lang="en-US" sz="3600" b="1" dirty="0"/>
          </a:p>
        </p:txBody>
      </p:sp>
      <p:sp>
        <p:nvSpPr>
          <p:cNvPr id="3" name="Content Placeholder 2">
            <a:extLst>
              <a:ext uri="{FF2B5EF4-FFF2-40B4-BE49-F238E27FC236}">
                <a16:creationId xmlns:a16="http://schemas.microsoft.com/office/drawing/2014/main" id="{F4AE9D5C-464B-45EF-B990-C40D2F74492D}"/>
              </a:ext>
            </a:extLst>
          </p:cNvPr>
          <p:cNvSpPr>
            <a:spLocks noGrp="1"/>
          </p:cNvSpPr>
          <p:nvPr>
            <p:ph idx="1"/>
          </p:nvPr>
        </p:nvSpPr>
        <p:spPr>
          <a:xfrm>
            <a:off x="247165" y="2584968"/>
            <a:ext cx="11697670" cy="3736363"/>
          </a:xfrm>
        </p:spPr>
        <p:txBody>
          <a:bodyPr vert="horz" lIns="91440" tIns="45720" rIns="91440" bIns="45720" rtlCol="0" anchor="t">
            <a:normAutofit/>
          </a:bodyPr>
          <a:lstStyle/>
          <a:p>
            <a:pPr>
              <a:spcBef>
                <a:spcPts val="1800"/>
              </a:spcBef>
            </a:pPr>
            <a:r>
              <a:rPr lang="es-ES" dirty="0"/>
              <a:t>Ayudar a los padres o cuidadores que NO han asistido o no están familiarizados con las escuelas públicas de los Estados Unidos a comprender mejor el diseño y los programas del sistema escolar.</a:t>
            </a:r>
          </a:p>
          <a:p>
            <a:pPr>
              <a:spcBef>
                <a:spcPts val="1800"/>
              </a:spcBef>
            </a:pPr>
            <a:r>
              <a:rPr lang="es-ES" dirty="0"/>
              <a:t>Proporcionar recursos para las familias sobre dónde obtener más información</a:t>
            </a:r>
            <a:endParaRPr lang="en-US" dirty="0"/>
          </a:p>
          <a:p>
            <a:pPr marL="0" indent="0">
              <a:buNone/>
            </a:pPr>
            <a:endParaRPr lang="en-US" b="1" dirty="0"/>
          </a:p>
          <a:p>
            <a:pPr marL="0" indent="0">
              <a:buNone/>
            </a:pPr>
            <a:endParaRPr lang="en-US" dirty="0"/>
          </a:p>
        </p:txBody>
      </p:sp>
    </p:spTree>
    <p:extLst>
      <p:ext uri="{BB962C8B-B14F-4D97-AF65-F5344CB8AC3E}">
        <p14:creationId xmlns:p14="http://schemas.microsoft.com/office/powerpoint/2010/main" val="299555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45970-A029-499E-AC26-DDFDF9C52CC9}"/>
              </a:ext>
            </a:extLst>
          </p:cNvPr>
          <p:cNvSpPr>
            <a:spLocks noGrp="1"/>
          </p:cNvSpPr>
          <p:nvPr>
            <p:ph type="title"/>
          </p:nvPr>
        </p:nvSpPr>
        <p:spPr>
          <a:xfrm>
            <a:off x="705479" y="1353194"/>
            <a:ext cx="5036531" cy="2380828"/>
          </a:xfrm>
        </p:spPr>
        <p:txBody>
          <a:bodyPr vert="horz" lIns="91440" tIns="45720" rIns="91440" bIns="0" rtlCol="0" anchor="b">
            <a:normAutofit fontScale="90000"/>
          </a:bodyPr>
          <a:lstStyle/>
          <a:p>
            <a:pPr algn="ctr"/>
            <a:r>
              <a:rPr lang="es-CO" sz="4800" dirty="0"/>
              <a:t>Patrones de alimentación escolar</a:t>
            </a:r>
            <a:r>
              <a:rPr lang="en-US" sz="4800" dirty="0"/>
              <a:t>
</a:t>
            </a:r>
          </a:p>
        </p:txBody>
      </p:sp>
      <p:pic>
        <p:nvPicPr>
          <p:cNvPr id="5" name="Picture 5" descr="Diagram&#10;&#10;Description automatically generated">
            <a:extLst>
              <a:ext uri="{FF2B5EF4-FFF2-40B4-BE49-F238E27FC236}">
                <a16:creationId xmlns:a16="http://schemas.microsoft.com/office/drawing/2014/main" id="{B8B09D58-227E-4886-86F3-813E83FF820C}"/>
              </a:ext>
            </a:extLst>
          </p:cNvPr>
          <p:cNvPicPr>
            <a:picLocks noChangeAspect="1"/>
          </p:cNvPicPr>
          <p:nvPr/>
        </p:nvPicPr>
        <p:blipFill>
          <a:blip r:embed="rId2"/>
          <a:stretch>
            <a:fillRect/>
          </a:stretch>
        </p:blipFill>
        <p:spPr>
          <a:xfrm>
            <a:off x="6096000" y="293166"/>
            <a:ext cx="4727210" cy="6101127"/>
          </a:xfrm>
          <a:prstGeom prst="rect">
            <a:avLst/>
          </a:prstGeom>
        </p:spPr>
      </p:pic>
      <p:sp>
        <p:nvSpPr>
          <p:cNvPr id="3" name="Rectangle 2">
            <a:extLst>
              <a:ext uri="{FF2B5EF4-FFF2-40B4-BE49-F238E27FC236}">
                <a16:creationId xmlns:a16="http://schemas.microsoft.com/office/drawing/2014/main" id="{7E6B9F51-1251-447B-AD2E-C876EB4E77F9}"/>
              </a:ext>
            </a:extLst>
          </p:cNvPr>
          <p:cNvSpPr/>
          <p:nvPr/>
        </p:nvSpPr>
        <p:spPr>
          <a:xfrm>
            <a:off x="6578353" y="5912529"/>
            <a:ext cx="754602" cy="133165"/>
          </a:xfrm>
          <a:prstGeom prst="rect">
            <a:avLst/>
          </a:prstGeom>
          <a:solidFill>
            <a:srgbClr val="8BAB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9670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5AA3-AE4D-4C30-9648-00D8FE54C891}"/>
              </a:ext>
            </a:extLst>
          </p:cNvPr>
          <p:cNvSpPr>
            <a:spLocks noGrp="1"/>
          </p:cNvSpPr>
          <p:nvPr>
            <p:ph type="title"/>
          </p:nvPr>
        </p:nvSpPr>
        <p:spPr>
          <a:xfrm>
            <a:off x="223603" y="2269687"/>
            <a:ext cx="4557503" cy="1037039"/>
          </a:xfrm>
        </p:spPr>
        <p:txBody>
          <a:bodyPr>
            <a:noAutofit/>
          </a:bodyPr>
          <a:lstStyle/>
          <a:p>
            <a:pPr algn="ctr"/>
            <a:r>
              <a:rPr lang="es-ES" sz="3000" b="1" dirty="0"/>
              <a:t>Principal diferencia entre la escuela preparatoria en Estados Unidos y otros países
</a:t>
            </a:r>
            <a:endParaRPr lang="en-US" sz="3000" b="1" dirty="0"/>
          </a:p>
        </p:txBody>
      </p:sp>
      <p:sp>
        <p:nvSpPr>
          <p:cNvPr id="3" name="Content Placeholder 2">
            <a:extLst>
              <a:ext uri="{FF2B5EF4-FFF2-40B4-BE49-F238E27FC236}">
                <a16:creationId xmlns:a16="http://schemas.microsoft.com/office/drawing/2014/main" id="{8D55BDC3-3C19-4459-ADA0-3ECCA6D6D96E}"/>
              </a:ext>
            </a:extLst>
          </p:cNvPr>
          <p:cNvSpPr>
            <a:spLocks noGrp="1"/>
          </p:cNvSpPr>
          <p:nvPr>
            <p:ph idx="1"/>
          </p:nvPr>
        </p:nvSpPr>
        <p:spPr>
          <a:xfrm>
            <a:off x="4652211" y="1393193"/>
            <a:ext cx="7164665" cy="4351817"/>
          </a:xfrm>
        </p:spPr>
        <p:txBody>
          <a:bodyPr vert="horz" lIns="91440" tIns="45720" rIns="91440" bIns="45720" rtlCol="0" anchor="t">
            <a:noAutofit/>
          </a:bodyPr>
          <a:lstStyle/>
          <a:p>
            <a:endParaRPr lang="es-ES" sz="2400" dirty="0"/>
          </a:p>
          <a:p>
            <a:r>
              <a:rPr lang="es-ES" sz="2000" dirty="0"/>
              <a:t>Las familias y los estudiantes son los administradores de su educación</a:t>
            </a:r>
          </a:p>
          <a:p>
            <a:r>
              <a:rPr lang="es-ES" sz="2000" dirty="0"/>
              <a:t>El acceso a la educación (pública) es gratuita para todos los estudiantes de 9.º a 12.º grado y se ofrece a todos los estudiantes (con algunas restricciones de edad).</a:t>
            </a:r>
          </a:p>
          <a:p>
            <a:r>
              <a:rPr lang="es-ES" sz="2000" dirty="0"/>
              <a:t>Los estudiantes son independientes, son responsables de las elecciones y decisiones que toman con respecto a su camino en la escuela secundaria y más allá</a:t>
            </a:r>
          </a:p>
          <a:p>
            <a:r>
              <a:rPr lang="es-ES" sz="2000" dirty="0"/>
              <a:t>Los estudiantes deben defender su bienestar académico</a:t>
            </a:r>
          </a:p>
          <a:p>
            <a:r>
              <a:rPr lang="es-ES" sz="2000" dirty="0"/>
              <a:t>Enfoque en estudiantes integrales: intereses académicos y otros</a:t>
            </a:r>
          </a:p>
          <a:p>
            <a:r>
              <a:rPr lang="es-ES" sz="2000" dirty="0"/>
              <a:t>ISD: enfoque en la preparación universitaria, con muchas oportunidades y caminos hacia escuelas de oficios, colegios técnicos y otras oportunidades después de la escuela secundaria también.</a:t>
            </a:r>
            <a:endParaRPr lang="en-US" sz="2000" dirty="0">
              <a:cs typeface="Calibri"/>
            </a:endParaRPr>
          </a:p>
        </p:txBody>
      </p:sp>
      <p:pic>
        <p:nvPicPr>
          <p:cNvPr id="4" name="Picture 3">
            <a:extLst>
              <a:ext uri="{FF2B5EF4-FFF2-40B4-BE49-F238E27FC236}">
                <a16:creationId xmlns:a16="http://schemas.microsoft.com/office/drawing/2014/main" id="{E7D864F0-4184-4271-9630-EB8B67CF4132}"/>
              </a:ext>
            </a:extLst>
          </p:cNvPr>
          <p:cNvPicPr>
            <a:picLocks noChangeAspect="1"/>
          </p:cNvPicPr>
          <p:nvPr/>
        </p:nvPicPr>
        <p:blipFill>
          <a:blip r:embed="rId3"/>
          <a:stretch>
            <a:fillRect/>
          </a:stretch>
        </p:blipFill>
        <p:spPr>
          <a:xfrm>
            <a:off x="912309" y="3801107"/>
            <a:ext cx="3347803" cy="2227811"/>
          </a:xfrm>
          <a:prstGeom prst="rect">
            <a:avLst/>
          </a:prstGeom>
        </p:spPr>
      </p:pic>
    </p:spTree>
    <p:extLst>
      <p:ext uri="{BB962C8B-B14F-4D97-AF65-F5344CB8AC3E}">
        <p14:creationId xmlns:p14="http://schemas.microsoft.com/office/powerpoint/2010/main" val="182976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9558F89-755A-4B7C-8038-7829075A5A24}"/>
              </a:ext>
            </a:extLst>
          </p:cNvPr>
          <p:cNvSpPr/>
          <p:nvPr/>
        </p:nvSpPr>
        <p:spPr>
          <a:xfrm>
            <a:off x="4808987" y="2432541"/>
            <a:ext cx="7056947" cy="39842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045169-78F9-491C-A858-8F1041410A02}"/>
              </a:ext>
            </a:extLst>
          </p:cNvPr>
          <p:cNvSpPr>
            <a:spLocks noGrp="1"/>
          </p:cNvSpPr>
          <p:nvPr>
            <p:ph type="title"/>
          </p:nvPr>
        </p:nvSpPr>
        <p:spPr>
          <a:xfrm>
            <a:off x="701749" y="467833"/>
            <a:ext cx="9436240" cy="2760773"/>
          </a:xfrm>
        </p:spPr>
        <p:txBody>
          <a:bodyPr>
            <a:noAutofit/>
          </a:bodyPr>
          <a:lstStyle/>
          <a:p>
            <a:r>
              <a:rPr lang="es-ES" sz="3600" b="1" dirty="0"/>
              <a:t>Middle School         vs      High School </a:t>
            </a:r>
            <a:endParaRPr lang="en-US" sz="3600" b="1" dirty="0"/>
          </a:p>
        </p:txBody>
      </p:sp>
      <p:sp>
        <p:nvSpPr>
          <p:cNvPr id="3" name="Content Placeholder 2">
            <a:extLst>
              <a:ext uri="{FF2B5EF4-FFF2-40B4-BE49-F238E27FC236}">
                <a16:creationId xmlns:a16="http://schemas.microsoft.com/office/drawing/2014/main" id="{4AEFBCD2-7A23-4928-ADA0-B54C0D9BD2FA}"/>
              </a:ext>
            </a:extLst>
          </p:cNvPr>
          <p:cNvSpPr>
            <a:spLocks noGrp="1"/>
          </p:cNvSpPr>
          <p:nvPr>
            <p:ph idx="1"/>
          </p:nvPr>
        </p:nvSpPr>
        <p:spPr>
          <a:xfrm>
            <a:off x="4923646" y="2656531"/>
            <a:ext cx="6942288" cy="3984207"/>
          </a:xfrm>
        </p:spPr>
        <p:txBody>
          <a:bodyPr vert="horz" lIns="91440" tIns="45720" rIns="91440" bIns="45720" rtlCol="0" anchor="t">
            <a:noAutofit/>
          </a:bodyPr>
          <a:lstStyle/>
          <a:p>
            <a:pPr>
              <a:lnSpc>
                <a:spcPct val="100000"/>
              </a:lnSpc>
              <a:spcBef>
                <a:spcPts val="800"/>
              </a:spcBef>
            </a:pPr>
            <a:r>
              <a:rPr lang="en-US" sz="2000" dirty="0" err="1">
                <a:solidFill>
                  <a:schemeClr val="bg1"/>
                </a:solidFill>
              </a:rPr>
              <a:t>Semestres</a:t>
            </a:r>
            <a:endParaRPr lang="en-US" sz="2000" dirty="0">
              <a:solidFill>
                <a:schemeClr val="bg1"/>
              </a:solidFill>
            </a:endParaRPr>
          </a:p>
          <a:p>
            <a:pPr>
              <a:lnSpc>
                <a:spcPct val="100000"/>
              </a:lnSpc>
              <a:spcBef>
                <a:spcPts val="800"/>
              </a:spcBef>
            </a:pPr>
            <a:r>
              <a:rPr lang="en-US" sz="2000" dirty="0">
                <a:solidFill>
                  <a:schemeClr val="bg1"/>
                </a:solidFill>
              </a:rPr>
              <a:t> </a:t>
            </a:r>
            <a:r>
              <a:rPr lang="en-US" sz="2000" dirty="0" err="1">
                <a:solidFill>
                  <a:schemeClr val="bg1"/>
                </a:solidFill>
              </a:rPr>
              <a:t>Examenes</a:t>
            </a:r>
            <a:r>
              <a:rPr lang="en-US" sz="2000" dirty="0">
                <a:solidFill>
                  <a:schemeClr val="bg1"/>
                </a:solidFill>
              </a:rPr>
              <a:t> finales al final del semester (</a:t>
            </a:r>
            <a:r>
              <a:rPr lang="en-US" sz="2000" dirty="0" err="1">
                <a:solidFill>
                  <a:schemeClr val="bg1"/>
                </a:solidFill>
              </a:rPr>
              <a:t>horario</a:t>
            </a:r>
            <a:r>
              <a:rPr lang="en-US" sz="2000" dirty="0">
                <a:solidFill>
                  <a:schemeClr val="bg1"/>
                </a:solidFill>
              </a:rPr>
              <a:t> </a:t>
            </a:r>
            <a:r>
              <a:rPr lang="en-US" sz="2000" dirty="0" err="1">
                <a:solidFill>
                  <a:schemeClr val="bg1"/>
                </a:solidFill>
              </a:rPr>
              <a:t>modificado</a:t>
            </a:r>
            <a:r>
              <a:rPr lang="en-US" sz="2000" dirty="0">
                <a:solidFill>
                  <a:schemeClr val="bg1"/>
                </a:solidFill>
              </a:rPr>
              <a:t>)</a:t>
            </a:r>
          </a:p>
          <a:p>
            <a:pPr>
              <a:lnSpc>
                <a:spcPct val="100000"/>
              </a:lnSpc>
              <a:spcBef>
                <a:spcPts val="800"/>
              </a:spcBef>
            </a:pPr>
            <a:r>
              <a:rPr lang="es-ES" sz="2000" dirty="0">
                <a:solidFill>
                  <a:schemeClr val="bg1"/>
                </a:solidFill>
              </a:rPr>
              <a:t>Los estudiantes seleccionan cursos  (no colocados por el consejero o maestro aunque pueden sugerir, pero siempre es decisión del estudiante)
Hay  más opciones en los cursos, especialmente a medida que avanza al grado 10-12
Más oportunidades para clubes y actividades extracurriculares
</a:t>
            </a:r>
            <a:r>
              <a:rPr lang="en-US" sz="2000" b="1" dirty="0" err="1">
                <a:solidFill>
                  <a:schemeClr val="bg1"/>
                </a:solidFill>
              </a:rPr>
              <a:t>Consejero</a:t>
            </a:r>
            <a:r>
              <a:rPr lang="en-US" sz="2000" b="1" dirty="0">
                <a:solidFill>
                  <a:schemeClr val="bg1"/>
                </a:solidFill>
              </a:rPr>
              <a:t> Escolar </a:t>
            </a:r>
            <a:r>
              <a:rPr lang="es-ES" sz="2000" dirty="0">
                <a:solidFill>
                  <a:schemeClr val="bg1"/>
                </a:solidFill>
              </a:rPr>
              <a:t>y College &amp; Career Center – Recursos MUY importantes en la escuela Preparatoria</a:t>
            </a:r>
            <a:endParaRPr lang="en-US" sz="2000" dirty="0">
              <a:solidFill>
                <a:schemeClr val="bg1"/>
              </a:solidFill>
              <a:cs typeface="Calibri"/>
            </a:endParaRPr>
          </a:p>
        </p:txBody>
      </p:sp>
      <p:pic>
        <p:nvPicPr>
          <p:cNvPr id="4" name="Picture 3">
            <a:extLst>
              <a:ext uri="{FF2B5EF4-FFF2-40B4-BE49-F238E27FC236}">
                <a16:creationId xmlns:a16="http://schemas.microsoft.com/office/drawing/2014/main" id="{591D26D0-620B-40EB-8071-41BC8C6B9406}"/>
              </a:ext>
            </a:extLst>
          </p:cNvPr>
          <p:cNvPicPr>
            <a:picLocks noChangeAspect="1"/>
          </p:cNvPicPr>
          <p:nvPr/>
        </p:nvPicPr>
        <p:blipFill>
          <a:blip r:embed="rId3"/>
          <a:stretch>
            <a:fillRect/>
          </a:stretch>
        </p:blipFill>
        <p:spPr>
          <a:xfrm>
            <a:off x="9655947" y="172678"/>
            <a:ext cx="1980667" cy="2145723"/>
          </a:xfrm>
          <a:prstGeom prst="rect">
            <a:avLst/>
          </a:prstGeom>
        </p:spPr>
      </p:pic>
      <p:sp>
        <p:nvSpPr>
          <p:cNvPr id="5" name="Rectangle 4">
            <a:extLst>
              <a:ext uri="{FF2B5EF4-FFF2-40B4-BE49-F238E27FC236}">
                <a16:creationId xmlns:a16="http://schemas.microsoft.com/office/drawing/2014/main" id="{48547749-A5D8-4D31-A8B8-6AF9D31EE8E4}"/>
              </a:ext>
            </a:extLst>
          </p:cNvPr>
          <p:cNvSpPr/>
          <p:nvPr/>
        </p:nvSpPr>
        <p:spPr>
          <a:xfrm>
            <a:off x="511480" y="2405960"/>
            <a:ext cx="3825769" cy="3984207"/>
          </a:xfrm>
          <a:prstGeom prst="rect">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B5C241-AF9B-48C2-B84F-931C7B40FA55}"/>
              </a:ext>
            </a:extLst>
          </p:cNvPr>
          <p:cNvSpPr txBox="1"/>
          <p:nvPr/>
        </p:nvSpPr>
        <p:spPr>
          <a:xfrm>
            <a:off x="541597" y="2956557"/>
            <a:ext cx="3795652" cy="1384995"/>
          </a:xfrm>
          <a:prstGeom prst="rect">
            <a:avLst/>
          </a:prstGeom>
          <a:noFill/>
        </p:spPr>
        <p:txBody>
          <a:bodyPr wrap="square" rtlCol="0">
            <a:spAutoFit/>
          </a:bodyPr>
          <a:lstStyle/>
          <a:p>
            <a:pPr marL="285750" indent="-285750">
              <a:buFont typeface="Arial" panose="020B0604020202020204" pitchFamily="34" charset="0"/>
              <a:buChar char="•"/>
            </a:pPr>
            <a:r>
              <a:rPr lang="en-US" sz="2200" dirty="0" err="1">
                <a:solidFill>
                  <a:schemeClr val="bg1"/>
                </a:solidFill>
              </a:rPr>
              <a:t>Trimestres</a:t>
            </a:r>
            <a:endParaRPr lang="en-US" sz="2200" dirty="0">
              <a:solidFill>
                <a:schemeClr val="bg1"/>
              </a:solidFill>
            </a:endParaRPr>
          </a:p>
          <a:p>
            <a:endParaRPr lang="en-US" sz="2200" dirty="0">
              <a:solidFill>
                <a:schemeClr val="bg1"/>
              </a:solidFill>
            </a:endParaRPr>
          </a:p>
          <a:p>
            <a:pPr marL="342900" indent="-342900">
              <a:buFont typeface="Arial" panose="020B0604020202020204" pitchFamily="34" charset="0"/>
              <a:buChar char="•"/>
            </a:pPr>
            <a:r>
              <a:rPr lang="en-US" sz="2200" b="1" dirty="0" err="1">
                <a:solidFill>
                  <a:schemeClr val="bg1"/>
                </a:solidFill>
              </a:rPr>
              <a:t>Consejero</a:t>
            </a:r>
            <a:r>
              <a:rPr lang="en-US" sz="2200" b="1" dirty="0">
                <a:solidFill>
                  <a:schemeClr val="bg1"/>
                </a:solidFill>
              </a:rPr>
              <a:t> Escolar</a:t>
            </a:r>
            <a:endParaRPr lang="en-US" sz="2200" dirty="0">
              <a:solidFill>
                <a:schemeClr val="bg1"/>
              </a:solidFill>
            </a:endParaRPr>
          </a:p>
          <a:p>
            <a:endParaRPr lang="en-US" dirty="0"/>
          </a:p>
        </p:txBody>
      </p:sp>
      <p:pic>
        <p:nvPicPr>
          <p:cNvPr id="11" name="Graphic 10" descr="Bullseye">
            <a:extLst>
              <a:ext uri="{FF2B5EF4-FFF2-40B4-BE49-F238E27FC236}">
                <a16:creationId xmlns:a16="http://schemas.microsoft.com/office/drawing/2014/main" id="{E4025AE1-BF58-4045-ADF5-BF65631958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08987" y="3692596"/>
            <a:ext cx="464289" cy="464289"/>
          </a:xfrm>
          <a:prstGeom prst="rect">
            <a:avLst/>
          </a:prstGeom>
        </p:spPr>
      </p:pic>
    </p:spTree>
    <p:extLst>
      <p:ext uri="{BB962C8B-B14F-4D97-AF65-F5344CB8AC3E}">
        <p14:creationId xmlns:p14="http://schemas.microsoft.com/office/powerpoint/2010/main" val="4115314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12677"/>
            <a:ext cx="10515600" cy="1282674"/>
          </a:xfrm>
        </p:spPr>
        <p:txBody>
          <a:bodyPr>
            <a:normAutofit fontScale="90000"/>
          </a:bodyPr>
          <a:lstStyle/>
          <a:p>
            <a:r>
              <a:rPr lang="es-ES" b="1" dirty="0"/>
              <a:t>Términos comunes de la escuela preparatoria</a:t>
            </a:r>
            <a:endParaRPr lang="en-US" b="1" dirty="0"/>
          </a:p>
        </p:txBody>
      </p:sp>
      <p:sp>
        <p:nvSpPr>
          <p:cNvPr id="3" name="Content Placeholder 2"/>
          <p:cNvSpPr>
            <a:spLocks noGrp="1"/>
          </p:cNvSpPr>
          <p:nvPr>
            <p:ph idx="1"/>
          </p:nvPr>
        </p:nvSpPr>
        <p:spPr>
          <a:xfrm>
            <a:off x="1054603" y="2402500"/>
            <a:ext cx="7852330" cy="4236908"/>
          </a:xfrm>
        </p:spPr>
        <p:txBody>
          <a:bodyPr vert="horz" lIns="91440" tIns="45720" rIns="91440" bIns="45720" rtlCol="0" anchor="t">
            <a:normAutofit/>
          </a:bodyPr>
          <a:lstStyle/>
          <a:p>
            <a:r>
              <a:rPr lang="en-US" dirty="0"/>
              <a:t>9</a:t>
            </a:r>
            <a:r>
              <a:rPr lang="en-US" baseline="30000" dirty="0"/>
              <a:t>o</a:t>
            </a:r>
            <a:r>
              <a:rPr lang="en-US" dirty="0"/>
              <a:t> Grado – Freshman</a:t>
            </a:r>
          </a:p>
          <a:p>
            <a:r>
              <a:rPr lang="en-US" dirty="0"/>
              <a:t>10</a:t>
            </a:r>
            <a:r>
              <a:rPr lang="en-US" baseline="30000" dirty="0"/>
              <a:t>o </a:t>
            </a:r>
            <a:r>
              <a:rPr lang="en-US" dirty="0"/>
              <a:t>Grado – Sophomore</a:t>
            </a:r>
          </a:p>
          <a:p>
            <a:r>
              <a:rPr lang="en-US" dirty="0"/>
              <a:t>11</a:t>
            </a:r>
            <a:r>
              <a:rPr lang="en-US" baseline="30000" dirty="0"/>
              <a:t>0</a:t>
            </a:r>
            <a:r>
              <a:rPr lang="en-US" dirty="0"/>
              <a:t> Grado – Junior </a:t>
            </a:r>
          </a:p>
          <a:p>
            <a:r>
              <a:rPr lang="en-US" dirty="0"/>
              <a:t>12</a:t>
            </a:r>
            <a:r>
              <a:rPr lang="en-US" baseline="30000" dirty="0"/>
              <a:t>0 </a:t>
            </a:r>
            <a:r>
              <a:rPr lang="en-US" dirty="0"/>
              <a:t>Grado – Senior</a:t>
            </a:r>
          </a:p>
          <a:p>
            <a:endParaRPr lang="en-US" dirty="0"/>
          </a:p>
          <a:p>
            <a:r>
              <a:rPr lang="es-CO" b="1" dirty="0"/>
              <a:t>El próximo año </a:t>
            </a:r>
            <a:r>
              <a:rPr lang="en-US" b="1" dirty="0"/>
              <a:t>Freshman sera- </a:t>
            </a:r>
            <a:r>
              <a:rPr lang="es-CO" b="1" dirty="0"/>
              <a:t>Clase del 2029</a:t>
            </a:r>
          </a:p>
        </p:txBody>
      </p:sp>
    </p:spTree>
    <p:extLst>
      <p:ext uri="{BB962C8B-B14F-4D97-AF65-F5344CB8AC3E}">
        <p14:creationId xmlns:p14="http://schemas.microsoft.com/office/powerpoint/2010/main" val="1298823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E245E-00CB-698B-57EE-8E4F5F7B472C}"/>
              </a:ext>
            </a:extLst>
          </p:cNvPr>
          <p:cNvSpPr>
            <a:spLocks noGrp="1"/>
          </p:cNvSpPr>
          <p:nvPr>
            <p:ph type="title"/>
          </p:nvPr>
        </p:nvSpPr>
        <p:spPr/>
        <p:txBody>
          <a:bodyPr/>
          <a:lstStyle/>
          <a:p>
            <a:r>
              <a:rPr lang="es-CO" b="1" dirty="0" err="1">
                <a:ea typeface="+mj-lt"/>
                <a:cs typeface="+mj-lt"/>
                <a:hlinkClick r:id="rId2"/>
              </a:rPr>
              <a:t>Transcripts</a:t>
            </a:r>
            <a:r>
              <a:rPr lang="es-CO" b="1" dirty="0">
                <a:ea typeface="+mj-lt"/>
                <a:cs typeface="+mj-lt"/>
                <a:hlinkClick r:id="rId2"/>
              </a:rPr>
              <a:t>/</a:t>
            </a:r>
            <a:r>
              <a:rPr lang="es-CO" b="1" dirty="0" err="1">
                <a:ea typeface="+mj-lt"/>
                <a:cs typeface="+mj-lt"/>
                <a:hlinkClick r:id="rId2"/>
              </a:rPr>
              <a:t>Records</a:t>
            </a:r>
            <a:r>
              <a:rPr lang="es-CO" b="1" dirty="0">
                <a:ea typeface="+mj-lt"/>
                <a:cs typeface="+mj-lt"/>
                <a:hlinkClick r:id="rId2"/>
              </a:rPr>
              <a:t> académicos</a:t>
            </a:r>
            <a:endParaRPr lang="es-CO" dirty="0"/>
          </a:p>
        </p:txBody>
      </p:sp>
      <p:sp>
        <p:nvSpPr>
          <p:cNvPr id="3" name="Content Placeholder 2">
            <a:extLst>
              <a:ext uri="{FF2B5EF4-FFF2-40B4-BE49-F238E27FC236}">
                <a16:creationId xmlns:a16="http://schemas.microsoft.com/office/drawing/2014/main" id="{0FF2FA3E-B646-19A7-91D6-55B4A1E1E998}"/>
              </a:ext>
            </a:extLst>
          </p:cNvPr>
          <p:cNvSpPr>
            <a:spLocks noGrp="1"/>
          </p:cNvSpPr>
          <p:nvPr>
            <p:ph idx="1"/>
          </p:nvPr>
        </p:nvSpPr>
        <p:spPr>
          <a:xfrm>
            <a:off x="237067" y="2817627"/>
            <a:ext cx="11116733" cy="3538723"/>
          </a:xfrm>
        </p:spPr>
        <p:txBody>
          <a:bodyPr vert="horz" lIns="91440" tIns="45720" rIns="91440" bIns="45720" rtlCol="0" anchor="t">
            <a:normAutofit/>
          </a:bodyPr>
          <a:lstStyle/>
          <a:p>
            <a:pPr algn="just"/>
            <a:r>
              <a:rPr lang="es-ES" b="1" dirty="0">
                <a:ea typeface="+mn-lt"/>
                <a:cs typeface="+mn-lt"/>
              </a:rPr>
              <a:t>Un registro de las calificaciones de TODAS las clases tomadas en la escuela preparatoria.  </a:t>
            </a:r>
          </a:p>
          <a:p>
            <a:pPr algn="just"/>
            <a:r>
              <a:rPr lang="es-ES" b="1" dirty="0">
                <a:ea typeface="+mn-lt"/>
                <a:cs typeface="+mn-lt"/>
              </a:rPr>
              <a:t>Muestra el número de créditos obtenidos por cada clase.  </a:t>
            </a:r>
          </a:p>
          <a:p>
            <a:pPr algn="just"/>
            <a:r>
              <a:rPr lang="es-ES" b="1" dirty="0">
                <a:ea typeface="+mn-lt"/>
                <a:cs typeface="+mn-lt"/>
              </a:rPr>
              <a:t>Los colegios y universidades a menudo solicitan una transcripción escolar como parte del proceso de solicitud y admisión.</a:t>
            </a:r>
            <a:endParaRPr lang="en-US" dirty="0"/>
          </a:p>
        </p:txBody>
      </p:sp>
    </p:spTree>
    <p:extLst>
      <p:ext uri="{BB962C8B-B14F-4D97-AF65-F5344CB8AC3E}">
        <p14:creationId xmlns:p14="http://schemas.microsoft.com/office/powerpoint/2010/main" val="3994703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3FE86-2D50-45A7-BA55-09A547E50F33}"/>
              </a:ext>
            </a:extLst>
          </p:cNvPr>
          <p:cNvSpPr>
            <a:spLocks noGrp="1"/>
          </p:cNvSpPr>
          <p:nvPr>
            <p:ph type="title"/>
          </p:nvPr>
        </p:nvSpPr>
        <p:spPr>
          <a:xfrm>
            <a:off x="503631" y="1371829"/>
            <a:ext cx="10722717" cy="1049235"/>
          </a:xfrm>
        </p:spPr>
        <p:txBody>
          <a:bodyPr>
            <a:normAutofit fontScale="90000"/>
          </a:bodyPr>
          <a:lstStyle/>
          <a:p>
            <a:r>
              <a:rPr lang="es-CO" b="1" dirty="0"/>
              <a:t>Grados/calificaciones</a:t>
            </a:r>
            <a:r>
              <a:rPr lang="en-US" b="1" dirty="0"/>
              <a:t>
</a:t>
            </a:r>
          </a:p>
        </p:txBody>
      </p:sp>
      <p:sp>
        <p:nvSpPr>
          <p:cNvPr id="3" name="Content Placeholder 2">
            <a:extLst>
              <a:ext uri="{FF2B5EF4-FFF2-40B4-BE49-F238E27FC236}">
                <a16:creationId xmlns:a16="http://schemas.microsoft.com/office/drawing/2014/main" id="{97F3732F-6F94-48F7-A03F-6BA67FCD9D7F}"/>
              </a:ext>
            </a:extLst>
          </p:cNvPr>
          <p:cNvSpPr>
            <a:spLocks noGrp="1"/>
          </p:cNvSpPr>
          <p:nvPr>
            <p:ph idx="1"/>
          </p:nvPr>
        </p:nvSpPr>
        <p:spPr>
          <a:xfrm>
            <a:off x="390006" y="2079633"/>
            <a:ext cx="7750741" cy="4289303"/>
          </a:xfrm>
        </p:spPr>
        <p:txBody>
          <a:bodyPr vert="horz" lIns="91440" tIns="45720" rIns="91440" bIns="45720" rtlCol="0" anchor="t">
            <a:normAutofit fontScale="92500" lnSpcReduction="20000"/>
          </a:bodyPr>
          <a:lstStyle/>
          <a:p>
            <a:r>
              <a:rPr lang="es-ES" sz="2400" dirty="0"/>
              <a:t>Cada grado obtenido en una clase de 9º a 12º grado está en la transcripción de la escuela.  (Los récords de antiguas escuelas se transfieren si cambia a una nueva escuela)
En ISD, es una calificación acumulativa basada en exámenes, tareas y proyectos. Consulte el programa del maestro para obtener más detalles.
Los estudiantes NO están clasificados, (no primer puesto o segundo) pero tendrán un promedio de calificaciones
Aprobar las clases es crucial para los requisitos de graduación 
GPA – (Grade Point </a:t>
            </a:r>
            <a:r>
              <a:rPr lang="es-ES" sz="2400" dirty="0" err="1"/>
              <a:t>Average</a:t>
            </a:r>
            <a:r>
              <a:rPr lang="es-ES" sz="2400" dirty="0"/>
              <a:t>) Promedio de calificaciones, puntaje numérico acumulativo de la calificación de la letra
</a:t>
            </a:r>
            <a:r>
              <a:rPr lang="es-ES" sz="2400" b="1" dirty="0"/>
              <a:t>No se obtiene ningún crédito por el grado F</a:t>
            </a:r>
            <a:r>
              <a:rPr lang="es-ES" sz="2400" dirty="0"/>
              <a:t>
Tabla de calificaciones</a:t>
            </a:r>
            <a:endParaRPr lang="en-US" sz="2400" dirty="0">
              <a:cs typeface="Calibri"/>
            </a:endParaRPr>
          </a:p>
        </p:txBody>
      </p:sp>
      <p:sp>
        <p:nvSpPr>
          <p:cNvPr id="4" name="TextBox 1">
            <a:extLst>
              <a:ext uri="{FF2B5EF4-FFF2-40B4-BE49-F238E27FC236}">
                <a16:creationId xmlns:a16="http://schemas.microsoft.com/office/drawing/2014/main" id="{23F38059-F4C0-1DFB-5DBE-FDC3974414A3}"/>
              </a:ext>
            </a:extLst>
          </p:cNvPr>
          <p:cNvSpPr txBox="1"/>
          <p:nvPr/>
        </p:nvSpPr>
        <p:spPr>
          <a:xfrm>
            <a:off x="8427827" y="2079633"/>
            <a:ext cx="3661392" cy="3693319"/>
          </a:xfrm>
          <a:prstGeom prst="rect">
            <a:avLst/>
          </a:prstGeom>
          <a:noFill/>
          <a:ln w="76200">
            <a:solidFill>
              <a:srgbClr val="7030A0"/>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Grade Point Table</a:t>
            </a:r>
          </a:p>
          <a:p>
            <a:endParaRPr lang="en-US" dirty="0"/>
          </a:p>
          <a:p>
            <a:endParaRPr lang="en-US" dirty="0"/>
          </a:p>
          <a:p>
            <a:r>
              <a:rPr lang="en-US" dirty="0"/>
              <a:t>A	4.0             93% al 100%         </a:t>
            </a:r>
          </a:p>
          <a:p>
            <a:r>
              <a:rPr lang="en-US" dirty="0"/>
              <a:t>A-	3.7             90%  al 92%</a:t>
            </a:r>
          </a:p>
          <a:p>
            <a:r>
              <a:rPr lang="en-US" dirty="0"/>
              <a:t>B+	3.3             87% al 89%</a:t>
            </a:r>
          </a:p>
          <a:p>
            <a:r>
              <a:rPr lang="en-US" dirty="0"/>
              <a:t>B	3.0             83% al 86%</a:t>
            </a:r>
          </a:p>
          <a:p>
            <a:r>
              <a:rPr lang="en-US" dirty="0"/>
              <a:t>B-	2.7             80% al 82%</a:t>
            </a:r>
          </a:p>
          <a:p>
            <a:r>
              <a:rPr lang="en-US" dirty="0"/>
              <a:t>C+	2.3            77% al 79%</a:t>
            </a:r>
          </a:p>
          <a:p>
            <a:r>
              <a:rPr lang="en-US" dirty="0"/>
              <a:t>C	2.0             73% al 76%      </a:t>
            </a:r>
          </a:p>
          <a:p>
            <a:r>
              <a:rPr lang="en-US" dirty="0"/>
              <a:t>C-	1.7             70% al 72%</a:t>
            </a:r>
          </a:p>
          <a:p>
            <a:r>
              <a:rPr lang="en-US" dirty="0"/>
              <a:t>D	1.0             63% al 66%</a:t>
            </a:r>
          </a:p>
          <a:p>
            <a:r>
              <a:rPr lang="en-US" dirty="0"/>
              <a:t>F	0.0              0%   al 59%</a:t>
            </a:r>
          </a:p>
        </p:txBody>
      </p:sp>
      <p:cxnSp>
        <p:nvCxnSpPr>
          <p:cNvPr id="5" name="Straight Arrow Connector 4">
            <a:extLst>
              <a:ext uri="{FF2B5EF4-FFF2-40B4-BE49-F238E27FC236}">
                <a16:creationId xmlns:a16="http://schemas.microsoft.com/office/drawing/2014/main" id="{EF82A4BF-E09A-679B-3FFC-1995651C4475}"/>
              </a:ext>
            </a:extLst>
          </p:cNvPr>
          <p:cNvCxnSpPr>
            <a:cxnSpLocks/>
          </p:cNvCxnSpPr>
          <p:nvPr/>
        </p:nvCxnSpPr>
        <p:spPr>
          <a:xfrm>
            <a:off x="5773479" y="5486171"/>
            <a:ext cx="2654348" cy="0"/>
          </a:xfrm>
          <a:prstGeom prst="straightConnector1">
            <a:avLst/>
          </a:prstGeom>
          <a:ln w="28575">
            <a:solidFill>
              <a:srgbClr val="4472C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8205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8FA7579A-93F2-453C-91E1-FDC83D7463BD}"/>
              </a:ext>
            </a:extLst>
          </p:cNvPr>
          <p:cNvSpPr/>
          <p:nvPr/>
        </p:nvSpPr>
        <p:spPr>
          <a:xfrm>
            <a:off x="829340" y="467833"/>
            <a:ext cx="9718158" cy="1435395"/>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0FA348-7046-485E-9543-890E49068F33}"/>
              </a:ext>
            </a:extLst>
          </p:cNvPr>
          <p:cNvSpPr>
            <a:spLocks noGrp="1"/>
          </p:cNvSpPr>
          <p:nvPr>
            <p:ph type="title"/>
          </p:nvPr>
        </p:nvSpPr>
        <p:spPr>
          <a:xfrm>
            <a:off x="635703" y="914225"/>
            <a:ext cx="11539654" cy="1282674"/>
          </a:xfrm>
        </p:spPr>
        <p:txBody>
          <a:bodyPr>
            <a:normAutofit fontScale="90000"/>
          </a:bodyPr>
          <a:lstStyle/>
          <a:p>
            <a:r>
              <a:rPr lang="es-ES" b="1" dirty="0"/>
              <a:t>¿Qué son los créditos  y cómo se obtienen?
</a:t>
            </a:r>
            <a:endParaRPr lang="en-US" b="1" dirty="0"/>
          </a:p>
        </p:txBody>
      </p:sp>
      <p:sp>
        <p:nvSpPr>
          <p:cNvPr id="3" name="Content Placeholder 2">
            <a:extLst>
              <a:ext uri="{FF2B5EF4-FFF2-40B4-BE49-F238E27FC236}">
                <a16:creationId xmlns:a16="http://schemas.microsoft.com/office/drawing/2014/main" id="{422D63CF-0583-4B4D-8832-DBB23EB4FDBF}"/>
              </a:ext>
            </a:extLst>
          </p:cNvPr>
          <p:cNvSpPr>
            <a:spLocks noGrp="1"/>
          </p:cNvSpPr>
          <p:nvPr>
            <p:ph idx="1"/>
          </p:nvPr>
        </p:nvSpPr>
        <p:spPr>
          <a:xfrm>
            <a:off x="454302" y="1903228"/>
            <a:ext cx="11283395" cy="4304386"/>
          </a:xfrm>
        </p:spPr>
        <p:txBody>
          <a:bodyPr>
            <a:normAutofit fontScale="62500" lnSpcReduction="20000"/>
          </a:bodyPr>
          <a:lstStyle/>
          <a:p>
            <a:endParaRPr lang="es-CO" dirty="0"/>
          </a:p>
          <a:p>
            <a:pPr>
              <a:lnSpc>
                <a:spcPct val="120000"/>
              </a:lnSpc>
            </a:pPr>
            <a:r>
              <a:rPr lang="es-ES" dirty="0"/>
              <a:t>Cada semestre = ½ crédito</a:t>
            </a:r>
          </a:p>
          <a:p>
            <a:pPr>
              <a:lnSpc>
                <a:spcPct val="120000"/>
              </a:lnSpc>
            </a:pPr>
            <a:r>
              <a:rPr lang="es-ES" dirty="0"/>
              <a:t>1 año completado – 1 crédito, por lo que 1 año de 9.º grado aprobando Lengua y literatura inglesa (ELA) = 1 crédito</a:t>
            </a:r>
          </a:p>
          <a:p>
            <a:pPr>
              <a:lnSpc>
                <a:spcPct val="120000"/>
              </a:lnSpc>
            </a:pPr>
            <a:r>
              <a:rPr lang="es-ES" dirty="0"/>
              <a:t>Los estudiantes toman 7 clases cada semestre, por lo que pueden obtener 3,5 créditos por semestre (con una calificación aprobatoria en todas las clases) y 7 créditos cada año</a:t>
            </a:r>
          </a:p>
          <a:p>
            <a:pPr>
              <a:lnSpc>
                <a:spcPct val="120000"/>
              </a:lnSpc>
            </a:pPr>
            <a:r>
              <a:rPr lang="es-ES" dirty="0"/>
              <a:t>Si un estudiante no obtiene los créditos necesarios para graduarse después de 4 años en la escuela preparatoria, puede continuar en la escuela para obtener créditos y graduarse. (5.º año en la escuela preparatoria)</a:t>
            </a:r>
          </a:p>
          <a:p>
            <a:pPr>
              <a:lnSpc>
                <a:spcPct val="120000"/>
              </a:lnSpc>
            </a:pPr>
            <a:r>
              <a:rPr lang="es-ES" b="1" dirty="0">
                <a:highlight>
                  <a:srgbClr val="FFFF00"/>
                </a:highlight>
              </a:rPr>
              <a:t>Para obtener un crédito el estudiante debe obtener calificaciones de A,B,C o D</a:t>
            </a:r>
          </a:p>
          <a:p>
            <a:pPr>
              <a:lnSpc>
                <a:spcPct val="120000"/>
              </a:lnSpc>
            </a:pPr>
            <a:r>
              <a:rPr lang="es-CO" dirty="0"/>
              <a:t> En Washington existe la  </a:t>
            </a:r>
            <a:r>
              <a:rPr lang="es-CO" dirty="0">
                <a:hlinkClick r:id="rId3" tooltip="Details on State Compulsory Education Laws"/>
              </a:rPr>
              <a:t>Ley de asistencia obligatoria</a:t>
            </a:r>
            <a:r>
              <a:rPr lang="es-CO" dirty="0"/>
              <a:t>  que exige que los niños entre las edades de ocho (8) y 18 años asistan a la escuela, con algunas excepciones.</a:t>
            </a:r>
          </a:p>
          <a:p>
            <a:endParaRPr lang="es-CO" dirty="0"/>
          </a:p>
        </p:txBody>
      </p:sp>
    </p:spTree>
    <p:extLst>
      <p:ext uri="{BB962C8B-B14F-4D97-AF65-F5344CB8AC3E}">
        <p14:creationId xmlns:p14="http://schemas.microsoft.com/office/powerpoint/2010/main" val="2655760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0DA4F2-B524-4CDF-A377-34BB310E9E8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813506" y="0"/>
            <a:ext cx="6220727" cy="7225527"/>
          </a:xfrm>
          <a:prstGeom prst="rect">
            <a:avLst/>
          </a:prstGeom>
        </p:spPr>
      </p:pic>
      <p:sp>
        <p:nvSpPr>
          <p:cNvPr id="2" name="Title 1">
            <a:extLst>
              <a:ext uri="{FF2B5EF4-FFF2-40B4-BE49-F238E27FC236}">
                <a16:creationId xmlns:a16="http://schemas.microsoft.com/office/drawing/2014/main" id="{A130C33D-D787-4288-B762-2AC3BC6A8121}"/>
              </a:ext>
            </a:extLst>
          </p:cNvPr>
          <p:cNvSpPr>
            <a:spLocks noGrp="1"/>
          </p:cNvSpPr>
          <p:nvPr>
            <p:ph type="title"/>
          </p:nvPr>
        </p:nvSpPr>
        <p:spPr>
          <a:xfrm>
            <a:off x="157767" y="2698319"/>
            <a:ext cx="6066570" cy="1264082"/>
          </a:xfrm>
        </p:spPr>
        <p:txBody>
          <a:bodyPr>
            <a:noAutofit/>
          </a:bodyPr>
          <a:lstStyle/>
          <a:p>
            <a:br>
              <a:rPr lang="es-CO" sz="4000" b="1" dirty="0"/>
            </a:br>
            <a:br>
              <a:rPr lang="es-CO" sz="4000" b="1" dirty="0"/>
            </a:br>
            <a:br>
              <a:rPr lang="es-CO" sz="4000" b="1" dirty="0"/>
            </a:br>
            <a:r>
              <a:rPr lang="es-CO" sz="4000" b="1" dirty="0"/>
              <a:t>¿ </a:t>
            </a:r>
            <a:r>
              <a:rPr lang="es-ES" sz="4000" b="1" dirty="0"/>
              <a:t>Que es un </a:t>
            </a:r>
            <a:r>
              <a:rPr lang="es-ES" sz="4000" b="1" dirty="0" err="1"/>
              <a:t>transcript</a:t>
            </a:r>
            <a:r>
              <a:rPr lang="es-ES" sz="4000" b="1" dirty="0"/>
              <a:t>?</a:t>
            </a:r>
            <a:br>
              <a:rPr lang="es-ES" sz="2800" b="1" dirty="0"/>
            </a:br>
            <a:br>
              <a:rPr lang="es-ES" sz="2800" b="1" dirty="0"/>
            </a:br>
            <a:r>
              <a:rPr lang="es-ES" sz="2800" b="1" dirty="0"/>
              <a:t>Es el </a:t>
            </a:r>
            <a:r>
              <a:rPr lang="es-ES" sz="2800" b="1" dirty="0" err="1"/>
              <a:t>record</a:t>
            </a:r>
            <a:r>
              <a:rPr lang="es-ES" sz="2800" b="1" dirty="0"/>
              <a:t> académico del estudiante que muestra todo su historial de High School y será importante para estudiantes que deseen ir a una universidad o College de 4 años </a:t>
            </a:r>
            <a:br>
              <a:rPr lang="es-ES" sz="2800" b="1" dirty="0"/>
            </a:br>
            <a:br>
              <a:rPr lang="es-ES" sz="2800" b="1" dirty="0"/>
            </a:br>
            <a:br>
              <a:rPr lang="es-ES" sz="2800" b="1" dirty="0"/>
            </a:br>
            <a:br>
              <a:rPr lang="es-ES" sz="2800" b="1" dirty="0"/>
            </a:br>
            <a:r>
              <a:rPr lang="es-ES" sz="2800" b="1" dirty="0"/>
              <a:t>Muestra la escala de calificaciones
</a:t>
            </a:r>
            <a:endParaRPr lang="en-US" sz="2800" dirty="0"/>
          </a:p>
        </p:txBody>
      </p:sp>
      <p:pic>
        <p:nvPicPr>
          <p:cNvPr id="4" name="Picture 4" descr="Table&#10;&#10;Description automatically generated">
            <a:extLst>
              <a:ext uri="{FF2B5EF4-FFF2-40B4-BE49-F238E27FC236}">
                <a16:creationId xmlns:a16="http://schemas.microsoft.com/office/drawing/2014/main" id="{CD9A53C1-088B-4178-BC2C-EFE4B3CA646E}"/>
              </a:ext>
            </a:extLst>
          </p:cNvPr>
          <p:cNvPicPr>
            <a:picLocks noGrp="1" noChangeAspect="1"/>
          </p:cNvPicPr>
          <p:nvPr>
            <p:ph idx="1"/>
          </p:nvPr>
        </p:nvPicPr>
        <p:blipFill>
          <a:blip r:embed="rId5"/>
          <a:stretch>
            <a:fillRect/>
          </a:stretch>
        </p:blipFill>
        <p:spPr>
          <a:xfrm>
            <a:off x="6695383" y="568841"/>
            <a:ext cx="4626964" cy="5720317"/>
          </a:xfrm>
        </p:spPr>
      </p:pic>
      <p:cxnSp>
        <p:nvCxnSpPr>
          <p:cNvPr id="5" name="Straight Arrow Connector 4">
            <a:extLst>
              <a:ext uri="{FF2B5EF4-FFF2-40B4-BE49-F238E27FC236}">
                <a16:creationId xmlns:a16="http://schemas.microsoft.com/office/drawing/2014/main" id="{D5E37037-04E0-4EE5-A197-E75A47BC626E}"/>
              </a:ext>
            </a:extLst>
          </p:cNvPr>
          <p:cNvCxnSpPr>
            <a:cxnSpLocks/>
          </p:cNvCxnSpPr>
          <p:nvPr/>
        </p:nvCxnSpPr>
        <p:spPr>
          <a:xfrm flipV="1">
            <a:off x="3978442" y="1588168"/>
            <a:ext cx="4299284" cy="391427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93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58175" y="1592149"/>
            <a:ext cx="5478088" cy="3785652"/>
          </a:xfrm>
          <a:prstGeom prst="rect">
            <a:avLst/>
          </a:prstGeom>
          <a:noFill/>
        </p:spPr>
        <p:txBody>
          <a:bodyPr wrap="square" rtlCol="0">
            <a:spAutoFit/>
          </a:bodyPr>
          <a:lstStyle/>
          <a:p>
            <a:r>
              <a:rPr lang="es-CO" sz="2400" b="1" dirty="0"/>
              <a:t>Información en la transcripción:</a:t>
            </a:r>
          </a:p>
          <a:p>
            <a:pPr marL="342900" indent="-342900">
              <a:buFont typeface="Arial" panose="020B0604020202020204" pitchFamily="34" charset="0"/>
              <a:buChar char="•"/>
            </a:pPr>
            <a:r>
              <a:rPr lang="es-ES" sz="2400" dirty="0"/>
              <a:t>Nombre  de la clase
Año de crédito ganado
Créditos intentados
Créditos obtenidos
Clases en </a:t>
            </a:r>
            <a:r>
              <a:rPr lang="es-ES" sz="2400" dirty="0" err="1"/>
              <a:t>progr</a:t>
            </a:r>
            <a:r>
              <a:rPr lang="es-ES" sz="2400" dirty="0"/>
              <a:t>. Running </a:t>
            </a:r>
            <a:r>
              <a:rPr lang="es-ES" sz="2400" dirty="0" err="1"/>
              <a:t>Start</a:t>
            </a:r>
            <a:r>
              <a:rPr lang="es-ES" sz="2400" dirty="0"/>
              <a:t>
Clases de 8º grado
</a:t>
            </a:r>
            <a:r>
              <a:rPr lang="es-ES" sz="2400" b="1" dirty="0"/>
              <a:t>Clases en línea</a:t>
            </a:r>
            <a:r>
              <a:rPr lang="es-ES" sz="2400" dirty="0"/>
              <a:t>
Designación del curso: honores, colocación avanzada, IB, etc.</a:t>
            </a:r>
            <a:endParaRPr lang="en-US" sz="2400" dirty="0"/>
          </a:p>
        </p:txBody>
      </p:sp>
      <p:sp>
        <p:nvSpPr>
          <p:cNvPr id="16" name="TextBox 15"/>
          <p:cNvSpPr txBox="1"/>
          <p:nvPr/>
        </p:nvSpPr>
        <p:spPr>
          <a:xfrm>
            <a:off x="235656" y="5054636"/>
            <a:ext cx="6001789" cy="646331"/>
          </a:xfrm>
          <a:prstGeom prst="rect">
            <a:avLst/>
          </a:prstGeom>
          <a:noFill/>
        </p:spPr>
        <p:txBody>
          <a:bodyPr wrap="square" rtlCol="0">
            <a:spAutoFit/>
          </a:bodyPr>
          <a:lstStyle/>
          <a:p>
            <a:r>
              <a:rPr lang="es-ES" b="1" dirty="0"/>
              <a:t>
</a:t>
            </a:r>
            <a:endParaRPr lang="en-US" b="1" dirty="0"/>
          </a:p>
        </p:txBody>
      </p:sp>
      <p:pic>
        <p:nvPicPr>
          <p:cNvPr id="3" name="Picture 2">
            <a:extLst>
              <a:ext uri="{FF2B5EF4-FFF2-40B4-BE49-F238E27FC236}">
                <a16:creationId xmlns:a16="http://schemas.microsoft.com/office/drawing/2014/main" id="{5D1A918D-A17C-4CA2-9EE9-DC6534E13B92}"/>
              </a:ext>
            </a:extLst>
          </p:cNvPr>
          <p:cNvPicPr>
            <a:picLocks noChangeAspect="1"/>
          </p:cNvPicPr>
          <p:nvPr/>
        </p:nvPicPr>
        <p:blipFill>
          <a:blip r:embed="rId3"/>
          <a:stretch>
            <a:fillRect/>
          </a:stretch>
        </p:blipFill>
        <p:spPr>
          <a:xfrm>
            <a:off x="6155738" y="962524"/>
            <a:ext cx="5956983" cy="4932951"/>
          </a:xfrm>
          <a:prstGeom prst="rect">
            <a:avLst/>
          </a:prstGeom>
        </p:spPr>
      </p:pic>
    </p:spTree>
    <p:extLst>
      <p:ext uri="{BB962C8B-B14F-4D97-AF65-F5344CB8AC3E}">
        <p14:creationId xmlns:p14="http://schemas.microsoft.com/office/powerpoint/2010/main" val="3625703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42542" y="432713"/>
            <a:ext cx="4630902" cy="2862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spAutoFit/>
          </a:bodyPr>
          <a:lstStyle/>
          <a:p>
            <a:r>
              <a:rPr lang="es-ES" b="1" dirty="0">
                <a:solidFill>
                  <a:schemeClr val="tx1"/>
                </a:solidFill>
              </a:rPr>
              <a:t>Información de transcripción 9º – 12º grado:
</a:t>
            </a:r>
            <a:r>
              <a:rPr lang="es-ES" dirty="0">
                <a:solidFill>
                  <a:schemeClr val="bg1"/>
                </a:solidFill>
              </a:rPr>
              <a:t>Clases de 8º grado tomadas para crédito de escuela preparatoria
Créditos ganados e intentados
Promedio de calificaciones para cada
	Semestre y acumulado
Requisitos estatales cumplidos vs no cumplidos
Otra información obtenida en la escuela preparatoria
</a:t>
            </a:r>
            <a:endParaRPr lang="en-US" dirty="0">
              <a:solidFill>
                <a:schemeClr val="bg1"/>
              </a:solidFill>
            </a:endParaRPr>
          </a:p>
        </p:txBody>
      </p:sp>
      <p:cxnSp>
        <p:nvCxnSpPr>
          <p:cNvPr id="12" name="Straight Arrow Connector 11"/>
          <p:cNvCxnSpPr>
            <a:cxnSpLocks/>
          </p:cNvCxnSpPr>
          <p:nvPr/>
        </p:nvCxnSpPr>
        <p:spPr>
          <a:xfrm>
            <a:off x="4137102" y="2441139"/>
            <a:ext cx="1692763" cy="1417101"/>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cxnSp>
        <p:nvCxnSpPr>
          <p:cNvPr id="14" name="Straight Arrow Connector 13"/>
          <p:cNvCxnSpPr>
            <a:cxnSpLocks/>
          </p:cNvCxnSpPr>
          <p:nvPr/>
        </p:nvCxnSpPr>
        <p:spPr>
          <a:xfrm>
            <a:off x="3651764" y="1841864"/>
            <a:ext cx="2193274" cy="1529617"/>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a:cxnSpLocks/>
          </p:cNvCxnSpPr>
          <p:nvPr/>
        </p:nvCxnSpPr>
        <p:spPr>
          <a:xfrm>
            <a:off x="4583151" y="986711"/>
            <a:ext cx="1262265" cy="128501"/>
          </a:xfrm>
          <a:prstGeom prst="straightConnector1">
            <a:avLst/>
          </a:prstGeom>
          <a:ln w="76200">
            <a:tailEnd type="triangle"/>
          </a:ln>
        </p:spPr>
        <p:style>
          <a:lnRef idx="1">
            <a:schemeClr val="accent4"/>
          </a:lnRef>
          <a:fillRef idx="0">
            <a:schemeClr val="accent4"/>
          </a:fillRef>
          <a:effectRef idx="0">
            <a:schemeClr val="accent4"/>
          </a:effectRef>
          <a:fontRef idx="minor">
            <a:schemeClr val="tx1"/>
          </a:fontRef>
        </p:style>
      </p:cxnSp>
      <p:sp>
        <p:nvSpPr>
          <p:cNvPr id="25" name="TextBox 24"/>
          <p:cNvSpPr txBox="1"/>
          <p:nvPr/>
        </p:nvSpPr>
        <p:spPr>
          <a:xfrm>
            <a:off x="286070" y="3937291"/>
            <a:ext cx="5082563" cy="2585323"/>
          </a:xfrm>
          <a:prstGeom prst="rect">
            <a:avLst/>
          </a:prstGeom>
          <a:noFill/>
        </p:spPr>
        <p:txBody>
          <a:bodyPr wrap="square" lIns="91440" tIns="45720" rIns="91440" bIns="45720" rtlCol="0" anchor="t">
            <a:spAutoFit/>
          </a:bodyPr>
          <a:lstStyle/>
          <a:p>
            <a:r>
              <a:rPr lang="es-ES" dirty="0"/>
              <a:t>En grado 12  si los estudiantes deciden aplicar a una universidad pueden solicitar que una transcripción sea enviada directamente a la universidad o colegio y lo solicitan a través de una plataforma llamada Parchment.
</a:t>
            </a:r>
            <a:endParaRPr lang="en-US" b="1" dirty="0"/>
          </a:p>
          <a:p>
            <a:r>
              <a:rPr lang="en-US" b="1" dirty="0"/>
              <a:t>Parchment</a:t>
            </a:r>
            <a:r>
              <a:rPr lang="en-US" dirty="0"/>
              <a:t>.  </a:t>
            </a:r>
            <a:r>
              <a:rPr lang="es-ES" dirty="0"/>
              <a:t>Acceso al enlace Parchment en cada página de consejería de la escuela Preparatoria</a:t>
            </a:r>
            <a:r>
              <a:rPr lang="en-US" dirty="0"/>
              <a:t>. </a:t>
            </a:r>
            <a:r>
              <a:rPr lang="en-US" dirty="0">
                <a:hlinkClick r:id="rId3"/>
              </a:rPr>
              <a:t>Enlace a parchment de (Issaquah High) </a:t>
            </a:r>
          </a:p>
        </p:txBody>
      </p:sp>
      <p:cxnSp>
        <p:nvCxnSpPr>
          <p:cNvPr id="9" name="Straight Arrow Connector 8">
            <a:extLst>
              <a:ext uri="{FF2B5EF4-FFF2-40B4-BE49-F238E27FC236}">
                <a16:creationId xmlns:a16="http://schemas.microsoft.com/office/drawing/2014/main" id="{8D2532D3-CB41-4558-9B83-348251F98471}"/>
              </a:ext>
            </a:extLst>
          </p:cNvPr>
          <p:cNvCxnSpPr>
            <a:cxnSpLocks/>
          </p:cNvCxnSpPr>
          <p:nvPr/>
        </p:nvCxnSpPr>
        <p:spPr>
          <a:xfrm>
            <a:off x="3568958" y="2605900"/>
            <a:ext cx="2193274" cy="2020647"/>
          </a:xfrm>
          <a:prstGeom prst="straightConnector1">
            <a:avLst/>
          </a:prstGeom>
          <a:ln w="76200">
            <a:solidFill>
              <a:srgbClr val="7030A0"/>
            </a:solidFill>
            <a:tailEnd type="triangle"/>
          </a:ln>
        </p:spPr>
        <p:style>
          <a:lnRef idx="1">
            <a:schemeClr val="accent5"/>
          </a:lnRef>
          <a:fillRef idx="0">
            <a:schemeClr val="accent5"/>
          </a:fillRef>
          <a:effectRef idx="0">
            <a:schemeClr val="accent5"/>
          </a:effectRef>
          <a:fontRef idx="minor">
            <a:schemeClr val="tx1"/>
          </a:fontRef>
        </p:style>
      </p:cxnSp>
      <p:pic>
        <p:nvPicPr>
          <p:cNvPr id="3" name="Picture 3" descr="A picture containing table&#10;&#10;Description automatically generated">
            <a:extLst>
              <a:ext uri="{FF2B5EF4-FFF2-40B4-BE49-F238E27FC236}">
                <a16:creationId xmlns:a16="http://schemas.microsoft.com/office/drawing/2014/main" id="{721C5B45-81D9-467F-8CC3-9A1B1BFFD55A}"/>
              </a:ext>
            </a:extLst>
          </p:cNvPr>
          <p:cNvPicPr>
            <a:picLocks noChangeAspect="1"/>
          </p:cNvPicPr>
          <p:nvPr/>
        </p:nvPicPr>
        <p:blipFill>
          <a:blip r:embed="rId4"/>
          <a:stretch>
            <a:fillRect/>
          </a:stretch>
        </p:blipFill>
        <p:spPr>
          <a:xfrm>
            <a:off x="5860211" y="437871"/>
            <a:ext cx="6193766" cy="4832069"/>
          </a:xfrm>
          <a:prstGeom prst="rect">
            <a:avLst/>
          </a:prstGeom>
        </p:spPr>
      </p:pic>
      <p:cxnSp>
        <p:nvCxnSpPr>
          <p:cNvPr id="10" name="Straight Arrow Connector 9">
            <a:extLst>
              <a:ext uri="{FF2B5EF4-FFF2-40B4-BE49-F238E27FC236}">
                <a16:creationId xmlns:a16="http://schemas.microsoft.com/office/drawing/2014/main" id="{E356C9AC-25B9-41A8-9B52-BB0E1AC36E54}"/>
              </a:ext>
            </a:extLst>
          </p:cNvPr>
          <p:cNvCxnSpPr>
            <a:cxnSpLocks/>
          </p:cNvCxnSpPr>
          <p:nvPr/>
        </p:nvCxnSpPr>
        <p:spPr>
          <a:xfrm>
            <a:off x="3486979" y="1449299"/>
            <a:ext cx="3763309" cy="227804"/>
          </a:xfrm>
          <a:prstGeom prst="straightConnector1">
            <a:avLst/>
          </a:prstGeom>
          <a:ln w="76200">
            <a:solidFill>
              <a:schemeClr val="tx2">
                <a:lumMod val="60000"/>
                <a:lumOff val="40000"/>
              </a:schemeClr>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741962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D1249-292D-90DC-4F95-678555705CB1}"/>
              </a:ext>
            </a:extLst>
          </p:cNvPr>
          <p:cNvSpPr>
            <a:spLocks noGrp="1"/>
          </p:cNvSpPr>
          <p:nvPr>
            <p:ph type="title"/>
          </p:nvPr>
        </p:nvSpPr>
        <p:spPr/>
        <p:txBody>
          <a:bodyPr>
            <a:normAutofit fontScale="90000"/>
          </a:bodyPr>
          <a:lstStyle/>
          <a:p>
            <a:r>
              <a:rPr lang="es-ES" b="1" dirty="0">
                <a:ea typeface="Calibri"/>
                <a:cs typeface="Calibri"/>
              </a:rPr>
              <a:t>¿Qué información NO está en la transcripción?</a:t>
            </a:r>
            <a:endParaRPr lang="en-US" b="1" dirty="0"/>
          </a:p>
        </p:txBody>
      </p:sp>
      <p:sp>
        <p:nvSpPr>
          <p:cNvPr id="3" name="Content Placeholder 2">
            <a:extLst>
              <a:ext uri="{FF2B5EF4-FFF2-40B4-BE49-F238E27FC236}">
                <a16:creationId xmlns:a16="http://schemas.microsoft.com/office/drawing/2014/main" id="{46D49776-3588-9B3E-A997-CE14A1B1FE36}"/>
              </a:ext>
            </a:extLst>
          </p:cNvPr>
          <p:cNvSpPr>
            <a:spLocks noGrp="1"/>
          </p:cNvSpPr>
          <p:nvPr>
            <p:ph idx="1"/>
          </p:nvPr>
        </p:nvSpPr>
        <p:spPr/>
        <p:txBody>
          <a:bodyPr vert="horz" lIns="91440" tIns="45720" rIns="91440" bIns="45720" rtlCol="0" anchor="t">
            <a:normAutofit/>
          </a:bodyPr>
          <a:lstStyle/>
          <a:p>
            <a:r>
              <a:rPr lang="es-ES" dirty="0">
                <a:ea typeface="Calibri"/>
                <a:cs typeface="Calibri"/>
              </a:rPr>
              <a:t>Si el estudiante tiene un plan 504 o un IEP</a:t>
            </a:r>
          </a:p>
          <a:p>
            <a:r>
              <a:rPr lang="es-ES" dirty="0">
                <a:ea typeface="Calibri"/>
                <a:cs typeface="Calibri"/>
              </a:rPr>
              <a:t>Estado médico o de salud</a:t>
            </a:r>
          </a:p>
          <a:p>
            <a:r>
              <a:rPr lang="es-ES" dirty="0">
                <a:ea typeface="Calibri"/>
                <a:cs typeface="Calibri"/>
              </a:rPr>
              <a:t>Disciplina en la escuela</a:t>
            </a:r>
          </a:p>
          <a:p>
            <a:r>
              <a:rPr lang="es-ES" dirty="0">
                <a:ea typeface="Calibri"/>
                <a:cs typeface="Calibri"/>
              </a:rPr>
              <a:t>Calificaciones en curso: solo calificaciones finales al final del semestre</a:t>
            </a:r>
          </a:p>
          <a:p>
            <a:r>
              <a:rPr lang="es-ES" dirty="0">
                <a:ea typeface="Calibri"/>
                <a:cs typeface="Calibri"/>
              </a:rPr>
              <a:t>Nota: todos los promedios de calificaciones no tienen ponderación, tal como lo exige la ley del estado de Washington.</a:t>
            </a:r>
            <a:endParaRPr lang="en-US" dirty="0">
              <a:ea typeface="Calibri"/>
              <a:cs typeface="Calibri"/>
            </a:endParaRPr>
          </a:p>
        </p:txBody>
      </p:sp>
    </p:spTree>
    <p:extLst>
      <p:ext uri="{BB962C8B-B14F-4D97-AF65-F5344CB8AC3E}">
        <p14:creationId xmlns:p14="http://schemas.microsoft.com/office/powerpoint/2010/main" val="254149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2A55FB15-24B2-4CED-BDC8-B07EF1CF8B79}"/>
              </a:ext>
            </a:extLst>
          </p:cNvPr>
          <p:cNvSpPr/>
          <p:nvPr/>
        </p:nvSpPr>
        <p:spPr>
          <a:xfrm>
            <a:off x="1271670" y="431569"/>
            <a:ext cx="9872134" cy="1696303"/>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141797-167B-4810-9168-9A128A8F4BFD}"/>
              </a:ext>
            </a:extLst>
          </p:cNvPr>
          <p:cNvSpPr>
            <a:spLocks noGrp="1"/>
          </p:cNvSpPr>
          <p:nvPr>
            <p:ph type="title"/>
          </p:nvPr>
        </p:nvSpPr>
        <p:spPr>
          <a:xfrm>
            <a:off x="1159932" y="1279721"/>
            <a:ext cx="9872135" cy="1049235"/>
          </a:xfrm>
        </p:spPr>
        <p:txBody>
          <a:bodyPr>
            <a:normAutofit fontScale="90000"/>
          </a:bodyPr>
          <a:lstStyle/>
          <a:p>
            <a:pPr algn="ctr"/>
            <a:br>
              <a:rPr lang="es-ES" dirty="0"/>
            </a:br>
            <a:r>
              <a:rPr lang="es-CO" sz="3800" b="1" dirty="0"/>
              <a:t>¿Cuántos créditos se necesitan para graduarse de la escuela preparatoria? </a:t>
            </a:r>
            <a:br>
              <a:rPr lang="es-CO" sz="3800" b="1" dirty="0"/>
            </a:br>
            <a:br>
              <a:rPr lang="en-US" sz="3800" b="1" dirty="0"/>
            </a:br>
            <a:r>
              <a:rPr lang="en-US" sz="3800" b="1" dirty="0"/>
              <a:t>(</a:t>
            </a:r>
            <a:r>
              <a:rPr lang="es-CO" sz="3800" b="1" dirty="0">
                <a:hlinkClick r:id="rId3"/>
              </a:rPr>
              <a:t>Washington requiere 24 créditos para graduación </a:t>
            </a:r>
            <a:r>
              <a:rPr lang="en-US" sz="3600" dirty="0"/>
              <a:t>)</a:t>
            </a:r>
            <a:br>
              <a:rPr lang="en-US" sz="3600" dirty="0"/>
            </a:br>
            <a:endParaRPr lang="en-US" sz="3600" i="1" dirty="0"/>
          </a:p>
        </p:txBody>
      </p:sp>
      <p:sp>
        <p:nvSpPr>
          <p:cNvPr id="6" name="TextBox 5">
            <a:extLst>
              <a:ext uri="{FF2B5EF4-FFF2-40B4-BE49-F238E27FC236}">
                <a16:creationId xmlns:a16="http://schemas.microsoft.com/office/drawing/2014/main" id="{631A839E-6462-42B6-B907-44261C54EC0D}"/>
              </a:ext>
            </a:extLst>
          </p:cNvPr>
          <p:cNvSpPr txBox="1"/>
          <p:nvPr/>
        </p:nvSpPr>
        <p:spPr>
          <a:xfrm>
            <a:off x="303913" y="3070945"/>
            <a:ext cx="11584174" cy="2677656"/>
          </a:xfrm>
          <a:prstGeom prst="rect">
            <a:avLst/>
          </a:prstGeom>
          <a:noFill/>
        </p:spPr>
        <p:txBody>
          <a:bodyPr wrap="square" rtlCol="0">
            <a:spAutoFit/>
          </a:bodyPr>
          <a:lstStyle/>
          <a:p>
            <a:pPr marL="342900" indent="-342900">
              <a:buFont typeface="Arial" panose="020B0604020202020204" pitchFamily="34" charset="0"/>
              <a:buChar char="•"/>
            </a:pPr>
            <a:r>
              <a:rPr lang="es-ES" sz="2400" dirty="0"/>
              <a:t>Los estudiantes deben obtener mínimo 24  créditos de escuela preparatoria para graduarse (obtener el diploma de HS).</a:t>
            </a:r>
          </a:p>
          <a:p>
            <a:pPr marL="342900" indent="-342900">
              <a:buFont typeface="Arial" panose="020B0604020202020204" pitchFamily="34" charset="0"/>
              <a:buChar char="•"/>
            </a:pPr>
            <a:r>
              <a:rPr lang="es-ES" sz="2400" dirty="0"/>
              <a:t>
Los créditos muestran que los estudiantes han cumplido con los requisitos académicos al aprobar un curso
La calificación para recibir un crédito serán: A, B, C o D</a:t>
            </a:r>
          </a:p>
          <a:p>
            <a:pPr marL="342900" indent="-342900">
              <a:buFont typeface="Arial" panose="020B0604020202020204" pitchFamily="34" charset="0"/>
              <a:buChar char="•"/>
            </a:pPr>
            <a:r>
              <a:rPr lang="es-ES" sz="2400" dirty="0"/>
              <a:t>Cada maestro determina el porcentaje para dar nota F (generalmente 59%)</a:t>
            </a:r>
            <a:endParaRPr lang="en-US" sz="2400" dirty="0"/>
          </a:p>
        </p:txBody>
      </p:sp>
    </p:spTree>
    <p:extLst>
      <p:ext uri="{BB962C8B-B14F-4D97-AF65-F5344CB8AC3E}">
        <p14:creationId xmlns:p14="http://schemas.microsoft.com/office/powerpoint/2010/main" val="1034252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166454-14EF-412E-AC15-309AD7C31602}"/>
              </a:ext>
            </a:extLst>
          </p:cNvPr>
          <p:cNvPicPr>
            <a:picLocks noChangeAspect="1"/>
          </p:cNvPicPr>
          <p:nvPr/>
        </p:nvPicPr>
        <p:blipFill>
          <a:blip r:embed="rId2"/>
          <a:stretch>
            <a:fillRect/>
          </a:stretch>
        </p:blipFill>
        <p:spPr>
          <a:xfrm>
            <a:off x="223283" y="795098"/>
            <a:ext cx="9769547" cy="5553723"/>
          </a:xfrm>
          <a:prstGeom prst="rect">
            <a:avLst/>
          </a:prstGeom>
        </p:spPr>
      </p:pic>
      <p:sp>
        <p:nvSpPr>
          <p:cNvPr id="2" name="Star: 7 Points 1">
            <a:extLst>
              <a:ext uri="{FF2B5EF4-FFF2-40B4-BE49-F238E27FC236}">
                <a16:creationId xmlns:a16="http://schemas.microsoft.com/office/drawing/2014/main" id="{C645F557-6399-4EEA-8BDE-9067E1D15E28}"/>
              </a:ext>
            </a:extLst>
          </p:cNvPr>
          <p:cNvSpPr/>
          <p:nvPr/>
        </p:nvSpPr>
        <p:spPr>
          <a:xfrm>
            <a:off x="9769547" y="2950236"/>
            <a:ext cx="1945759" cy="1169551"/>
          </a:xfrm>
          <a:prstGeom prst="star7">
            <a:avLst/>
          </a:prstGeom>
          <a:solidFill>
            <a:schemeClr val="accent4">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9676F97-4B60-46AC-815B-85F8F242BDD3}"/>
              </a:ext>
            </a:extLst>
          </p:cNvPr>
          <p:cNvSpPr txBox="1"/>
          <p:nvPr/>
        </p:nvSpPr>
        <p:spPr>
          <a:xfrm>
            <a:off x="10015867" y="3202627"/>
            <a:ext cx="1453117" cy="738664"/>
          </a:xfrm>
          <a:prstGeom prst="rect">
            <a:avLst/>
          </a:prstGeom>
          <a:noFill/>
        </p:spPr>
        <p:txBody>
          <a:bodyPr wrap="square" rtlCol="0">
            <a:spAutoFit/>
          </a:bodyPr>
          <a:lstStyle/>
          <a:p>
            <a:pPr algn="ctr"/>
            <a:r>
              <a:rPr lang="es-CO" sz="1400" b="1" dirty="0"/>
              <a:t>Opción para estudiantes con otro idioma</a:t>
            </a:r>
          </a:p>
        </p:txBody>
      </p:sp>
      <p:sp>
        <p:nvSpPr>
          <p:cNvPr id="6" name="TextBox 5">
            <a:extLst>
              <a:ext uri="{FF2B5EF4-FFF2-40B4-BE49-F238E27FC236}">
                <a16:creationId xmlns:a16="http://schemas.microsoft.com/office/drawing/2014/main" id="{93E480C9-0475-42E6-B025-2B22E6C04329}"/>
              </a:ext>
            </a:extLst>
          </p:cNvPr>
          <p:cNvSpPr txBox="1"/>
          <p:nvPr/>
        </p:nvSpPr>
        <p:spPr>
          <a:xfrm>
            <a:off x="9792584" y="4156139"/>
            <a:ext cx="2176133" cy="1754326"/>
          </a:xfrm>
          <a:prstGeom prst="rect">
            <a:avLst/>
          </a:prstGeom>
          <a:noFill/>
        </p:spPr>
        <p:txBody>
          <a:bodyPr wrap="square" rtlCol="0">
            <a:spAutoFit/>
          </a:bodyPr>
          <a:lstStyle/>
          <a:p>
            <a:pPr algn="ctr"/>
            <a:r>
              <a:rPr lang="es-CO" b="1" dirty="0"/>
              <a:t>Pueden tomar un examen en ese otro idioma y les puede dar 2 créditos para idiomas y dos para electivas</a:t>
            </a:r>
          </a:p>
        </p:txBody>
      </p:sp>
      <p:cxnSp>
        <p:nvCxnSpPr>
          <p:cNvPr id="8" name="Straight Arrow Connector 7">
            <a:extLst>
              <a:ext uri="{FF2B5EF4-FFF2-40B4-BE49-F238E27FC236}">
                <a16:creationId xmlns:a16="http://schemas.microsoft.com/office/drawing/2014/main" id="{7EB4015C-2DA0-47EF-AF42-7DB9B337D191}"/>
              </a:ext>
            </a:extLst>
          </p:cNvPr>
          <p:cNvCxnSpPr>
            <a:stCxn id="3" idx="2"/>
          </p:cNvCxnSpPr>
          <p:nvPr/>
        </p:nvCxnSpPr>
        <p:spPr>
          <a:xfrm flipH="1">
            <a:off x="10742425" y="3941291"/>
            <a:ext cx="1" cy="33299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270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0079" y="1143413"/>
            <a:ext cx="10187419" cy="954107"/>
          </a:xfrm>
          <a:prstGeom prst="rect">
            <a:avLst/>
          </a:prstGeom>
          <a:noFill/>
        </p:spPr>
        <p:txBody>
          <a:bodyPr wrap="square" lIns="91440" tIns="45720" rIns="91440" bIns="45720" rtlCol="0" anchor="t">
            <a:spAutoFit/>
          </a:bodyPr>
          <a:lstStyle/>
          <a:p>
            <a:r>
              <a:rPr lang="es-ES" sz="2800" b="1" dirty="0">
                <a:hlinkClick r:id="rId3"/>
              </a:rPr>
              <a:t>Requisitos de graduación  
(Para graduarse de High School se necesitan 3 requisitos</a:t>
            </a:r>
            <a:r>
              <a:rPr lang="en-US" sz="2800" b="1" dirty="0">
                <a:hlinkClick r:id="rId3"/>
              </a:rPr>
              <a:t>)</a:t>
            </a:r>
          </a:p>
        </p:txBody>
      </p:sp>
      <p:sp>
        <p:nvSpPr>
          <p:cNvPr id="6" name="Content Placeholder 5"/>
          <p:cNvSpPr>
            <a:spLocks noGrp="1"/>
          </p:cNvSpPr>
          <p:nvPr>
            <p:ph idx="1"/>
          </p:nvPr>
        </p:nvSpPr>
        <p:spPr>
          <a:xfrm>
            <a:off x="348481" y="2266547"/>
            <a:ext cx="11495037" cy="4987867"/>
          </a:xfrm>
        </p:spPr>
        <p:txBody>
          <a:bodyPr>
            <a:normAutofit/>
          </a:bodyPr>
          <a:lstStyle/>
          <a:p>
            <a:pPr marL="457200" indent="-457200">
              <a:buFont typeface="+mj-lt"/>
              <a:buAutoNum type="arabicPeriod"/>
            </a:pPr>
            <a:r>
              <a:rPr lang="es-ES" sz="2000" b="1" dirty="0"/>
              <a:t>Cumplir con los requisitos de crédito de clase</a:t>
            </a:r>
            <a:r>
              <a:rPr lang="en-US" sz="2000" dirty="0"/>
              <a:t>:  24 </a:t>
            </a:r>
            <a:r>
              <a:rPr lang="en-US" sz="2000" dirty="0" err="1"/>
              <a:t>requeridos</a:t>
            </a:r>
            <a:r>
              <a:rPr lang="en-US" sz="2000" dirty="0"/>
              <a:t> para la </a:t>
            </a:r>
            <a:r>
              <a:rPr lang="en-US" sz="2000" dirty="0" err="1"/>
              <a:t>clase</a:t>
            </a:r>
            <a:r>
              <a:rPr lang="en-US" sz="2000" dirty="0"/>
              <a:t> 2028. </a:t>
            </a:r>
            <a:r>
              <a:rPr lang="es-ES" sz="2000" dirty="0"/>
              <a:t>Los requisitos de curso y crédito se encuentran en la guía de cursos de cada escuela. Los requisitos de graduación podrían cambiar de acuerdo con el año de graduación del estudiante.
</a:t>
            </a:r>
            <a:r>
              <a:rPr lang="en-US" sz="2000" b="1" dirty="0">
                <a:hlinkClick r:id="rId4"/>
              </a:rPr>
              <a:t>High School and Beyond Plan </a:t>
            </a:r>
            <a:r>
              <a:rPr lang="en-US" sz="2000" dirty="0"/>
              <a:t>–  </a:t>
            </a:r>
            <a:r>
              <a:rPr lang="es-ES" sz="2000" dirty="0"/>
              <a:t> Es un plan que cada estudiante debe hacer año por año  y se usa para  que registren y tomen clases que los ayude a cumplir con sus metas de educación o trabajo después de graduarse de High School. El personal de la escuela trabajará con los estudiantes para actualizar los planes durante los años en que se implementa el plan para acomodar los intereses y metas cambiantes.</a:t>
            </a:r>
            <a:r>
              <a:rPr lang="en-US" sz="2000" dirty="0"/>
              <a:t>. – </a:t>
            </a:r>
            <a:r>
              <a:rPr lang="en-US" sz="2000" dirty="0">
                <a:hlinkClick r:id="rId5"/>
              </a:rPr>
              <a:t>Issaquah High</a:t>
            </a:r>
            <a:r>
              <a:rPr lang="en-US" sz="2000" dirty="0"/>
              <a:t>, </a:t>
            </a:r>
            <a:r>
              <a:rPr lang="en-US" sz="2000" dirty="0">
                <a:hlinkClick r:id="rId6"/>
              </a:rPr>
              <a:t>Liberty</a:t>
            </a:r>
            <a:r>
              <a:rPr lang="en-US" sz="2000" dirty="0"/>
              <a:t> y </a:t>
            </a:r>
            <a:r>
              <a:rPr lang="en-US" sz="2000" dirty="0">
                <a:hlinkClick r:id="rId4"/>
              </a:rPr>
              <a:t>Skyline</a:t>
            </a:r>
            <a:endParaRPr lang="en-US" sz="2000" dirty="0"/>
          </a:p>
          <a:p>
            <a:pPr marL="457200" indent="-457200">
              <a:buFont typeface="+mj-lt"/>
              <a:buAutoNum type="arabicPeriod"/>
            </a:pPr>
            <a:r>
              <a:rPr lang="en-US" sz="2000" u="sng" dirty="0">
                <a:hlinkClick r:id="rId7"/>
              </a:rPr>
              <a:t>Caminos de </a:t>
            </a:r>
            <a:r>
              <a:rPr lang="es-CO" sz="2000" u="sng" dirty="0">
                <a:hlinkClick r:id="rId7"/>
              </a:rPr>
              <a:t>graduación</a:t>
            </a:r>
            <a:r>
              <a:rPr lang="en-US" sz="2000" u="sng" dirty="0">
                <a:hlinkClick r:id="rId7"/>
              </a:rPr>
              <a:t> - https://www.k12.wa.us/student-success/graduation/graduation-requirements/graduation-pathways</a:t>
            </a:r>
            <a:r>
              <a:rPr lang="en-US" sz="2000" dirty="0"/>
              <a:t> : </a:t>
            </a:r>
            <a:r>
              <a:rPr lang="es-CO" sz="2000" dirty="0"/>
              <a:t>Tercer requisito (lo explicaremos a </a:t>
            </a:r>
            <a:r>
              <a:rPr lang="es-CO" sz="2000" dirty="0" err="1"/>
              <a:t>continuacion</a:t>
            </a:r>
            <a:r>
              <a:rPr lang="es-CO" sz="2000" dirty="0"/>
              <a:t>)</a:t>
            </a:r>
          </a:p>
          <a:p>
            <a:pPr marL="457200" indent="-457200">
              <a:buFont typeface="+mj-lt"/>
              <a:buAutoNum type="arabicPeriod"/>
            </a:pPr>
            <a:r>
              <a:rPr lang="es-ES" sz="2000" dirty="0"/>
              <a:t>(Los estudiantes de ISD toman y cumplen este requisito en Estudios Sociales de séptimo grado) </a:t>
            </a:r>
            <a:r>
              <a:rPr lang="en-US" sz="2000" b="1" dirty="0">
                <a:hlinkClick r:id="rId8"/>
              </a:rPr>
              <a:t>Washington State History</a:t>
            </a:r>
            <a:r>
              <a:rPr lang="en-US" sz="2000" b="1" dirty="0"/>
              <a:t> </a:t>
            </a:r>
            <a:endParaRPr lang="es-CO" sz="2000" dirty="0"/>
          </a:p>
        </p:txBody>
      </p:sp>
    </p:spTree>
    <p:extLst>
      <p:ext uri="{BB962C8B-B14F-4D97-AF65-F5344CB8AC3E}">
        <p14:creationId xmlns:p14="http://schemas.microsoft.com/office/powerpoint/2010/main" val="2573620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7B5BB1C2-C705-48D5-9276-401579D914D4}"/>
              </a:ext>
            </a:extLst>
          </p:cNvPr>
          <p:cNvSpPr/>
          <p:nvPr/>
        </p:nvSpPr>
        <p:spPr>
          <a:xfrm>
            <a:off x="516642" y="325744"/>
            <a:ext cx="11165633" cy="1367734"/>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5418" y="251597"/>
            <a:ext cx="11297575" cy="1282674"/>
          </a:xfrm>
        </p:spPr>
        <p:txBody>
          <a:bodyPr>
            <a:normAutofit fontScale="90000"/>
          </a:bodyPr>
          <a:lstStyle/>
          <a:p>
            <a:pPr algn="ctr"/>
            <a:br>
              <a:rPr lang="en-US" dirty="0"/>
            </a:br>
            <a:br>
              <a:rPr lang="en-US" dirty="0"/>
            </a:br>
            <a:r>
              <a:rPr lang="es-CO" dirty="0">
                <a:hlinkClick r:id="rId3"/>
              </a:rPr>
              <a:t>Caminos de graduación </a:t>
            </a:r>
            <a:br>
              <a:rPr lang="es-CO" dirty="0"/>
            </a:br>
            <a:r>
              <a:rPr lang="es-ES" sz="2400" b="1" dirty="0">
                <a:highlight>
                  <a:srgbClr val="FFFF00"/>
                </a:highlight>
                <a:cs typeface="Calibri"/>
              </a:rPr>
              <a:t>Los estudiantes deben seleccionar un camino basado en su meta posterior a la escuela secundaria.</a:t>
            </a:r>
            <a:br>
              <a:rPr lang="es-ES" sz="2400" b="1" dirty="0">
                <a:highlight>
                  <a:srgbClr val="FFFF00"/>
                </a:highlight>
                <a:cs typeface="Calibri"/>
              </a:rPr>
            </a:br>
            <a:endParaRPr lang="en-US" sz="2400" dirty="0"/>
          </a:p>
        </p:txBody>
      </p:sp>
      <p:sp>
        <p:nvSpPr>
          <p:cNvPr id="4" name="Wave 3">
            <a:extLst>
              <a:ext uri="{FF2B5EF4-FFF2-40B4-BE49-F238E27FC236}">
                <a16:creationId xmlns:a16="http://schemas.microsoft.com/office/drawing/2014/main" id="{8256BEDC-4017-476B-BDE1-5FDDD89F20D4}"/>
              </a:ext>
            </a:extLst>
          </p:cNvPr>
          <p:cNvSpPr/>
          <p:nvPr/>
        </p:nvSpPr>
        <p:spPr>
          <a:xfrm>
            <a:off x="701749" y="574158"/>
            <a:ext cx="45719" cy="45719"/>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75AFDB-F5C5-4413-8740-E604B2A3AA40}"/>
              </a:ext>
            </a:extLst>
          </p:cNvPr>
          <p:cNvSpPr/>
          <p:nvPr/>
        </p:nvSpPr>
        <p:spPr>
          <a:xfrm>
            <a:off x="156313" y="2015356"/>
            <a:ext cx="3817088" cy="3742661"/>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2728B94-6823-46CF-8FAA-7BCAD00B4ACC}"/>
              </a:ext>
            </a:extLst>
          </p:cNvPr>
          <p:cNvSpPr txBox="1"/>
          <p:nvPr/>
        </p:nvSpPr>
        <p:spPr>
          <a:xfrm>
            <a:off x="253594" y="2035657"/>
            <a:ext cx="3817088" cy="4401205"/>
          </a:xfrm>
          <a:prstGeom prst="rect">
            <a:avLst/>
          </a:prstGeom>
          <a:noFill/>
        </p:spPr>
        <p:txBody>
          <a:bodyPr wrap="square" rtlCol="0">
            <a:spAutoFit/>
          </a:bodyPr>
          <a:lstStyle/>
          <a:p>
            <a:endParaRPr lang="es-ES" sz="2000" b="1" dirty="0">
              <a:highlight>
                <a:srgbClr val="FFFF00"/>
              </a:highlight>
              <a:cs typeface="Calibri"/>
            </a:endParaRPr>
          </a:p>
          <a:p>
            <a:pPr algn="ctr"/>
            <a:r>
              <a:rPr lang="es-ES" sz="2000" b="1" dirty="0"/>
              <a:t>Preparación para la universidad </a:t>
            </a:r>
          </a:p>
          <a:p>
            <a:pPr algn="ctr"/>
            <a:r>
              <a:rPr lang="es-ES" sz="2000" b="1" dirty="0"/>
              <a:t>(2 o 4 años de universidad)</a:t>
            </a:r>
          </a:p>
          <a:p>
            <a:endParaRPr lang="es-ES" sz="2000" b="1" dirty="0"/>
          </a:p>
          <a:p>
            <a:r>
              <a:rPr lang="es-ES" sz="2000" dirty="0"/>
              <a:t>Cumplir con los estándares en Matemáticas y Artes del Lenguaje en Inglés (ELA)
</a:t>
            </a:r>
          </a:p>
          <a:p>
            <a:pPr marL="342900" indent="-342900">
              <a:buFont typeface="Arial" panose="020B0604020202020204" pitchFamily="34" charset="0"/>
              <a:buChar char="•"/>
            </a:pPr>
            <a:r>
              <a:rPr lang="es-ES" sz="2000" dirty="0"/>
              <a:t>Examen estatal SBA,</a:t>
            </a:r>
          </a:p>
          <a:p>
            <a:pPr marL="342900" indent="-342900">
              <a:buFont typeface="Arial" panose="020B0604020202020204" pitchFamily="34" charset="0"/>
              <a:buChar char="•"/>
            </a:pPr>
            <a:r>
              <a:rPr lang="es-ES" sz="2000" b="1" dirty="0">
                <a:highlight>
                  <a:srgbClr val="FFFF00"/>
                </a:highlight>
              </a:rPr>
              <a:t>Clase de nivel universitario</a:t>
            </a:r>
          </a:p>
          <a:p>
            <a:pPr marL="342900" indent="-342900">
              <a:buFont typeface="Arial" panose="020B0604020202020204" pitchFamily="34" charset="0"/>
              <a:buChar char="•"/>
            </a:pPr>
            <a:r>
              <a:rPr lang="es-ES" sz="2000" dirty="0"/>
              <a:t>Examen de nivel universitario</a:t>
            </a:r>
          </a:p>
          <a:p>
            <a:pPr lvl="1"/>
            <a:endParaRPr lang="es-ES" sz="2000" dirty="0"/>
          </a:p>
          <a:p>
            <a:pPr lvl="1"/>
            <a:endParaRPr lang="en-US" sz="2000" b="1" dirty="0">
              <a:cs typeface="Calibri"/>
            </a:endParaRPr>
          </a:p>
          <a:p>
            <a:endParaRPr lang="en-US" sz="2000" dirty="0"/>
          </a:p>
        </p:txBody>
      </p:sp>
      <p:sp>
        <p:nvSpPr>
          <p:cNvPr id="9" name="Rectangle 8">
            <a:extLst>
              <a:ext uri="{FF2B5EF4-FFF2-40B4-BE49-F238E27FC236}">
                <a16:creationId xmlns:a16="http://schemas.microsoft.com/office/drawing/2014/main" id="{71653AD4-6814-4F3D-A85A-DCC5C17D7320}"/>
              </a:ext>
            </a:extLst>
          </p:cNvPr>
          <p:cNvSpPr/>
          <p:nvPr/>
        </p:nvSpPr>
        <p:spPr>
          <a:xfrm>
            <a:off x="4167963" y="2030827"/>
            <a:ext cx="3817088" cy="3742661"/>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17C7D2D0-0CFA-410F-8879-D4BFE676E0D9}"/>
              </a:ext>
            </a:extLst>
          </p:cNvPr>
          <p:cNvSpPr>
            <a:spLocks noGrp="1"/>
          </p:cNvSpPr>
          <p:nvPr>
            <p:ph idx="1"/>
          </p:nvPr>
        </p:nvSpPr>
        <p:spPr>
          <a:xfrm>
            <a:off x="4279718" y="2020194"/>
            <a:ext cx="3608052" cy="3605401"/>
          </a:xfrm>
        </p:spPr>
        <p:txBody>
          <a:bodyPr vert="horz" lIns="91440" tIns="45720" rIns="91440" bIns="45720" rtlCol="0" anchor="t">
            <a:normAutofit/>
          </a:bodyPr>
          <a:lstStyle/>
          <a:p>
            <a:pPr marL="0" indent="0">
              <a:buNone/>
            </a:pPr>
            <a:endParaRPr lang="es-ES" b="1" dirty="0">
              <a:highlight>
                <a:srgbClr val="FFFF00"/>
              </a:highlight>
              <a:cs typeface="Calibri"/>
            </a:endParaRPr>
          </a:p>
          <a:p>
            <a:pPr marL="457200" lvl="1" indent="-457200">
              <a:buNone/>
            </a:pPr>
            <a:r>
              <a:rPr lang="es-CO" sz="2200" b="1" dirty="0">
                <a:cs typeface="Calibri"/>
              </a:rPr>
              <a:t>Preparación para la Carrera</a:t>
            </a:r>
          </a:p>
          <a:p>
            <a:pPr marL="457200" lvl="1" indent="-457200">
              <a:buNone/>
            </a:pPr>
            <a:endParaRPr lang="es-CO" sz="2200" b="1" dirty="0">
              <a:cs typeface="Calibri"/>
            </a:endParaRPr>
          </a:p>
          <a:p>
            <a:pPr marL="0" lvl="1" indent="0">
              <a:buNone/>
            </a:pPr>
            <a:r>
              <a:rPr lang="es-CO" sz="2200" dirty="0">
                <a:highlight>
                  <a:srgbClr val="FFFF00"/>
                </a:highlight>
                <a:cs typeface="Calibri"/>
              </a:rPr>
              <a:t>Completar una secuencia de cursos CTE </a:t>
            </a:r>
            <a:r>
              <a:rPr lang="es-CO" sz="2200" dirty="0">
                <a:cs typeface="Calibri"/>
              </a:rPr>
              <a:t>(Educación Profesional y Técnica) en un área del programa </a:t>
            </a:r>
            <a:r>
              <a:rPr lang="es-CO" sz="2200" b="1" dirty="0">
                <a:cs typeface="Calibri"/>
                <a:hlinkClick r:id="rId4"/>
              </a:rPr>
              <a:t>(</a:t>
            </a:r>
            <a:r>
              <a:rPr lang="es-CO" sz="2200" b="1" dirty="0" err="1">
                <a:cs typeface="Calibri"/>
                <a:hlinkClick r:id="rId4"/>
              </a:rPr>
              <a:t>Check</a:t>
            </a:r>
            <a:r>
              <a:rPr lang="es-CO" sz="2200" b="1" dirty="0">
                <a:cs typeface="Calibri"/>
                <a:hlinkClick r:id="rId4"/>
              </a:rPr>
              <a:t> </a:t>
            </a:r>
            <a:r>
              <a:rPr lang="es-CO" sz="2200" b="1" dirty="0" err="1">
                <a:cs typeface="Calibri"/>
                <a:hlinkClick r:id="rId4"/>
              </a:rPr>
              <a:t>website</a:t>
            </a:r>
            <a:r>
              <a:rPr lang="es-CO" sz="2200" b="1" dirty="0">
                <a:cs typeface="Calibri"/>
                <a:hlinkClick r:id="rId4"/>
              </a:rPr>
              <a:t> </a:t>
            </a:r>
            <a:r>
              <a:rPr lang="es-CO" sz="2200" b="1" dirty="0" err="1">
                <a:cs typeface="Calibri"/>
                <a:hlinkClick r:id="rId4"/>
              </a:rPr>
              <a:t>for</a:t>
            </a:r>
            <a:r>
              <a:rPr lang="es-CO" sz="2200" b="1" dirty="0">
                <a:cs typeface="Calibri"/>
                <a:hlinkClick r:id="rId4"/>
              </a:rPr>
              <a:t> more </a:t>
            </a:r>
            <a:r>
              <a:rPr lang="es-CO" sz="2200" b="1" dirty="0" err="1">
                <a:cs typeface="Calibri"/>
                <a:hlinkClick r:id="rId4"/>
              </a:rPr>
              <a:t>details</a:t>
            </a:r>
            <a:r>
              <a:rPr lang="es-CO" sz="2200" b="1" dirty="0">
                <a:cs typeface="Calibri"/>
                <a:hlinkClick r:id="rId4"/>
              </a:rPr>
              <a:t>)</a:t>
            </a:r>
            <a:endParaRPr lang="es-CO" sz="2200" b="1" dirty="0">
              <a:cs typeface="Calibri"/>
            </a:endParaRPr>
          </a:p>
          <a:p>
            <a:pPr marL="457200" lvl="1" indent="0">
              <a:buNone/>
            </a:pPr>
            <a:endParaRPr lang="en-US" sz="2900" b="1" dirty="0">
              <a:cs typeface="Calibri"/>
            </a:endParaRPr>
          </a:p>
          <a:p>
            <a:pPr marL="457200" lvl="1" indent="0">
              <a:buNone/>
            </a:pPr>
            <a:endParaRPr lang="en-US" sz="2900" b="1" dirty="0">
              <a:cs typeface="Calibri"/>
            </a:endParaRPr>
          </a:p>
        </p:txBody>
      </p:sp>
      <p:sp>
        <p:nvSpPr>
          <p:cNvPr id="13" name="Rectangle 12">
            <a:extLst>
              <a:ext uri="{FF2B5EF4-FFF2-40B4-BE49-F238E27FC236}">
                <a16:creationId xmlns:a16="http://schemas.microsoft.com/office/drawing/2014/main" id="{6D8FA323-EFA6-45C3-8440-1AF9A58ED889}"/>
              </a:ext>
            </a:extLst>
          </p:cNvPr>
          <p:cNvSpPr/>
          <p:nvPr/>
        </p:nvSpPr>
        <p:spPr>
          <a:xfrm>
            <a:off x="8194087" y="2030827"/>
            <a:ext cx="3817088" cy="3742661"/>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6F02481-792E-46F7-9766-D8AA0CCD49D2}"/>
              </a:ext>
            </a:extLst>
          </p:cNvPr>
          <p:cNvSpPr txBox="1"/>
          <p:nvPr/>
        </p:nvSpPr>
        <p:spPr>
          <a:xfrm>
            <a:off x="8324925" y="2469671"/>
            <a:ext cx="3710762" cy="2800767"/>
          </a:xfrm>
          <a:prstGeom prst="rect">
            <a:avLst/>
          </a:prstGeom>
          <a:noFill/>
        </p:spPr>
        <p:txBody>
          <a:bodyPr wrap="square" rtlCol="0">
            <a:spAutoFit/>
          </a:bodyPr>
          <a:lstStyle/>
          <a:p>
            <a:pPr marL="0" lvl="1" indent="0">
              <a:buNone/>
            </a:pPr>
            <a:r>
              <a:rPr lang="es-CO" sz="2200" b="1" dirty="0">
                <a:cs typeface="Calibri"/>
              </a:rPr>
              <a:t>Preparación militar</a:t>
            </a:r>
          </a:p>
          <a:p>
            <a:pPr marL="0" lvl="1" indent="0">
              <a:buNone/>
            </a:pPr>
            <a:endParaRPr lang="es-CO" sz="2200" b="1" dirty="0">
              <a:cs typeface="Calibri"/>
            </a:endParaRPr>
          </a:p>
          <a:p>
            <a:pPr marL="0" lvl="1" indent="0">
              <a:buNone/>
            </a:pPr>
            <a:r>
              <a:rPr lang="es-CO" sz="2200" dirty="0">
                <a:cs typeface="Calibri"/>
              </a:rPr>
              <a:t>Batería de Aptitud Vocacional de las Fuerzas Armadas (</a:t>
            </a:r>
            <a:r>
              <a:rPr lang="es-CO" sz="2200" dirty="0">
                <a:cs typeface="Calibri"/>
                <a:hlinkClick r:id="rId5"/>
              </a:rPr>
              <a:t>ASVAB) </a:t>
            </a:r>
            <a:r>
              <a:rPr lang="es-CO" sz="2200" dirty="0">
                <a:cs typeface="Calibri"/>
              </a:rPr>
              <a:t>– Prueba de aptitud relacionada con las carreras militares</a:t>
            </a:r>
          </a:p>
          <a:p>
            <a:endParaRPr lang="en-US" sz="2200" dirty="0"/>
          </a:p>
        </p:txBody>
      </p:sp>
    </p:spTree>
    <p:extLst>
      <p:ext uri="{BB962C8B-B14F-4D97-AF65-F5344CB8AC3E}">
        <p14:creationId xmlns:p14="http://schemas.microsoft.com/office/powerpoint/2010/main" val="3373458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97CDA-772A-4CF3-A488-04D0B719CE00}"/>
              </a:ext>
            </a:extLst>
          </p:cNvPr>
          <p:cNvSpPr>
            <a:spLocks noGrp="1"/>
          </p:cNvSpPr>
          <p:nvPr>
            <p:ph type="title"/>
          </p:nvPr>
        </p:nvSpPr>
        <p:spPr>
          <a:xfrm>
            <a:off x="370871" y="1313346"/>
            <a:ext cx="10515600" cy="1282674"/>
          </a:xfrm>
        </p:spPr>
        <p:txBody>
          <a:bodyPr>
            <a:normAutofit fontScale="90000"/>
          </a:bodyPr>
          <a:lstStyle/>
          <a:p>
            <a:r>
              <a:rPr lang="es-ES" b="1" dirty="0"/>
              <a:t>Cursos de secundaria: opciones y alternativas</a:t>
            </a:r>
            <a:br>
              <a:rPr lang="en-US" b="1" dirty="0"/>
            </a:br>
            <a:endParaRPr lang="en-US" sz="2200" b="1" dirty="0"/>
          </a:p>
        </p:txBody>
      </p:sp>
      <p:sp>
        <p:nvSpPr>
          <p:cNvPr id="3" name="Content Placeholder 2">
            <a:extLst>
              <a:ext uri="{FF2B5EF4-FFF2-40B4-BE49-F238E27FC236}">
                <a16:creationId xmlns:a16="http://schemas.microsoft.com/office/drawing/2014/main" id="{88984305-6FB4-42C2-BB8E-DC6FA5A10B87}"/>
              </a:ext>
            </a:extLst>
          </p:cNvPr>
          <p:cNvSpPr>
            <a:spLocks noGrp="1"/>
          </p:cNvSpPr>
          <p:nvPr>
            <p:ph idx="1"/>
          </p:nvPr>
        </p:nvSpPr>
        <p:spPr>
          <a:xfrm>
            <a:off x="474811" y="2365209"/>
            <a:ext cx="11337236" cy="4255284"/>
          </a:xfrm>
        </p:spPr>
        <p:txBody>
          <a:bodyPr vert="horz" lIns="91440" tIns="45720" rIns="91440" bIns="45720" rtlCol="0" anchor="t">
            <a:normAutofit fontScale="47500" lnSpcReduction="20000"/>
          </a:bodyPr>
          <a:lstStyle/>
          <a:p>
            <a:r>
              <a:rPr lang="es-ES" sz="3400" dirty="0"/>
              <a:t>Adapte las clases a las necesidades de cada estudiante: no hay una solución única para todos</a:t>
            </a:r>
          </a:p>
          <a:p>
            <a:endParaRPr lang="en-US" sz="3400" dirty="0">
              <a:ea typeface="Calibri"/>
              <a:cs typeface="Calibri"/>
            </a:endParaRPr>
          </a:p>
          <a:p>
            <a:pPr lvl="1"/>
            <a:r>
              <a:rPr lang="es-ES" sz="3400" dirty="0"/>
              <a:t>El modelo individualizado de la escuela secundaria es parte de la filosofía educativa de los EE. UU.</a:t>
            </a:r>
          </a:p>
          <a:p>
            <a:pPr lvl="1"/>
            <a:r>
              <a:rPr lang="es-ES" sz="3400" dirty="0"/>
              <a:t>Los requisitos de admisión en las universidades (universidades o escuelas técnicas) son diferentes</a:t>
            </a:r>
          </a:p>
          <a:p>
            <a:pPr lvl="1"/>
            <a:endParaRPr lang="en-US" sz="3400" dirty="0"/>
          </a:p>
          <a:p>
            <a:r>
              <a:rPr lang="es-ES" sz="3600" dirty="0"/>
              <a:t>Los requisitos de admisión en las universidades varían. Consulta la sección Admisiones universitarias en la planificación de cursos.</a:t>
            </a:r>
          </a:p>
          <a:p>
            <a:r>
              <a:rPr lang="es-ES" sz="3600" dirty="0"/>
              <a:t>Existen oportunidades para tomar una combinación de clases (clases estándar, AP/IB, Running </a:t>
            </a:r>
            <a:r>
              <a:rPr lang="es-ES" sz="3600" dirty="0" err="1"/>
              <a:t>Start</a:t>
            </a:r>
            <a:r>
              <a:rPr lang="es-ES" sz="3600" dirty="0"/>
              <a:t>, Educación técnica profesional, en línea, etc.) lo que mejor se adapte a las necesidades del estudiante (no hay una ruta "correcta" o establecida)</a:t>
            </a:r>
          </a:p>
          <a:p>
            <a:endParaRPr lang="en-US" sz="3400" dirty="0"/>
          </a:p>
          <a:p>
            <a:pPr lvl="1"/>
            <a:r>
              <a:rPr lang="en-US" sz="2300" dirty="0">
                <a:solidFill>
                  <a:srgbClr val="000000"/>
                </a:solidFill>
                <a:ea typeface="Calibri"/>
                <a:cs typeface="Calibri"/>
              </a:rPr>
              <a:t>Honors, </a:t>
            </a:r>
            <a:r>
              <a:rPr lang="en-US" sz="2300" dirty="0">
                <a:solidFill>
                  <a:srgbClr val="000000"/>
                </a:solidFill>
                <a:ea typeface="Calibri"/>
                <a:cs typeface="Calibri"/>
                <a:hlinkClick r:id="rId3"/>
              </a:rPr>
              <a:t>Advanced Placement (AP), </a:t>
            </a:r>
            <a:r>
              <a:rPr lang="en-US" sz="2300" dirty="0">
                <a:solidFill>
                  <a:srgbClr val="000000"/>
                </a:solidFill>
                <a:ea typeface="Calibri"/>
                <a:cs typeface="Calibri"/>
              </a:rPr>
              <a:t> y  </a:t>
            </a:r>
            <a:r>
              <a:rPr lang="en-US" sz="2300" dirty="0">
                <a:solidFill>
                  <a:srgbClr val="000000"/>
                </a:solidFill>
                <a:ea typeface="Calibri"/>
                <a:cs typeface="Calibri"/>
                <a:hlinkClick r:id="rId4"/>
              </a:rPr>
              <a:t>International Baccalaureate (IB) </a:t>
            </a:r>
            <a:r>
              <a:rPr lang="en-US" sz="2300" dirty="0">
                <a:solidFill>
                  <a:srgbClr val="000000"/>
                </a:solidFill>
                <a:ea typeface="Calibri"/>
                <a:cs typeface="Calibri"/>
              </a:rPr>
              <a:t> </a:t>
            </a:r>
          </a:p>
          <a:p>
            <a:pPr lvl="1"/>
            <a:r>
              <a:rPr lang="en-US" sz="2300" dirty="0">
                <a:solidFill>
                  <a:srgbClr val="000000"/>
                </a:solidFill>
                <a:ea typeface="Calibri"/>
                <a:cs typeface="Calibri"/>
                <a:hlinkClick r:id="rId5"/>
              </a:rPr>
              <a:t>Career and Technical Education (CTE)</a:t>
            </a:r>
            <a:endParaRPr lang="en-US" sz="2300" dirty="0">
              <a:solidFill>
                <a:srgbClr val="000000"/>
              </a:solidFill>
              <a:ea typeface="Calibri"/>
              <a:cs typeface="Calibri"/>
            </a:endParaRPr>
          </a:p>
          <a:p>
            <a:pPr lvl="1"/>
            <a:r>
              <a:rPr lang="en-US" sz="2300" dirty="0">
                <a:solidFill>
                  <a:srgbClr val="000000"/>
                </a:solidFill>
                <a:ea typeface="Calibri"/>
                <a:cs typeface="Calibri"/>
                <a:hlinkClick r:id="rId6"/>
              </a:rPr>
              <a:t>Running Start </a:t>
            </a:r>
            <a:r>
              <a:rPr lang="en-US" sz="2300" dirty="0">
                <a:solidFill>
                  <a:srgbClr val="000000"/>
                </a:solidFill>
                <a:ea typeface="Calibri"/>
                <a:cs typeface="Calibri"/>
              </a:rPr>
              <a:t>  </a:t>
            </a:r>
            <a:r>
              <a:rPr lang="es-ES" sz="2300" dirty="0">
                <a:solidFill>
                  <a:srgbClr val="000000"/>
                </a:solidFill>
                <a:ea typeface="Calibri"/>
                <a:cs typeface="Calibri"/>
              </a:rPr>
              <a:t>(obtener créditos universitarios en la escuela secundaria a partir del 11.º y 12.º grado)</a:t>
            </a:r>
          </a:p>
          <a:p>
            <a:pPr lvl="1"/>
            <a:r>
              <a:rPr lang="en-US" sz="2300" dirty="0">
                <a:solidFill>
                  <a:srgbClr val="000000"/>
                </a:solidFill>
                <a:ea typeface="Calibri"/>
                <a:cs typeface="Calibri"/>
                <a:hlinkClick r:id="rId7"/>
              </a:rPr>
              <a:t>WANIC</a:t>
            </a:r>
            <a:endParaRPr lang="en-US" sz="2300" dirty="0">
              <a:solidFill>
                <a:srgbClr val="000000"/>
              </a:solidFill>
              <a:ea typeface="Calibri"/>
              <a:cs typeface="Calibri"/>
            </a:endParaRPr>
          </a:p>
          <a:p>
            <a:pPr lvl="1"/>
            <a:r>
              <a:rPr lang="en-US" sz="2300" dirty="0">
                <a:solidFill>
                  <a:srgbClr val="000000"/>
                </a:solidFill>
                <a:ea typeface="Calibri"/>
                <a:cs typeface="Calibri"/>
                <a:hlinkClick r:id="rId8"/>
              </a:rPr>
              <a:t>Online classes in HS</a:t>
            </a:r>
            <a:r>
              <a:rPr lang="en-US" sz="2300" dirty="0">
                <a:solidFill>
                  <a:srgbClr val="000000"/>
                </a:solidFill>
                <a:ea typeface="Calibri"/>
                <a:cs typeface="Calibri"/>
              </a:rPr>
              <a:t> (sitio web del </a:t>
            </a:r>
            <a:r>
              <a:rPr lang="en-US" sz="2300" dirty="0" err="1">
                <a:solidFill>
                  <a:srgbClr val="000000"/>
                </a:solidFill>
                <a:ea typeface="Calibri"/>
                <a:cs typeface="Calibri"/>
              </a:rPr>
              <a:t>distrito</a:t>
            </a:r>
            <a:r>
              <a:rPr lang="en-US" sz="2300" dirty="0">
                <a:solidFill>
                  <a:srgbClr val="000000"/>
                </a:solidFill>
                <a:ea typeface="Calibri"/>
                <a:cs typeface="Calibri"/>
              </a:rPr>
              <a:t>)</a:t>
            </a:r>
          </a:p>
          <a:p>
            <a:pPr lvl="1"/>
            <a:r>
              <a:rPr lang="es-ES" sz="3400" dirty="0">
                <a:solidFill>
                  <a:srgbClr val="FF0000"/>
                </a:solidFill>
              </a:rPr>
              <a:t>No existe una única vía de preparación universitaria estándar: la mejor vía</a:t>
            </a:r>
            <a:endParaRPr lang="en-US" sz="3400" dirty="0"/>
          </a:p>
          <a:p>
            <a:pPr marL="457200" lvl="1" indent="0">
              <a:buNone/>
            </a:pPr>
            <a:endParaRPr lang="en-US" sz="3400" dirty="0"/>
          </a:p>
          <a:p>
            <a:pPr lvl="1"/>
            <a:endParaRPr lang="en-US" dirty="0"/>
          </a:p>
        </p:txBody>
      </p:sp>
    </p:spTree>
    <p:extLst>
      <p:ext uri="{BB962C8B-B14F-4D97-AF65-F5344CB8AC3E}">
        <p14:creationId xmlns:p14="http://schemas.microsoft.com/office/powerpoint/2010/main" val="4262451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56BED677-01D1-41C0-850C-45356372CE8F}"/>
              </a:ext>
            </a:extLst>
          </p:cNvPr>
          <p:cNvSpPr/>
          <p:nvPr/>
        </p:nvSpPr>
        <p:spPr>
          <a:xfrm>
            <a:off x="717095" y="375739"/>
            <a:ext cx="11227721" cy="1959244"/>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969420-4755-B449-1438-0CB2F5B11F3E}"/>
              </a:ext>
            </a:extLst>
          </p:cNvPr>
          <p:cNvSpPr>
            <a:spLocks noGrp="1"/>
          </p:cNvSpPr>
          <p:nvPr>
            <p:ph type="title"/>
          </p:nvPr>
        </p:nvSpPr>
        <p:spPr>
          <a:xfrm>
            <a:off x="247184" y="1052309"/>
            <a:ext cx="11863039" cy="1282674"/>
          </a:xfrm>
        </p:spPr>
        <p:txBody>
          <a:bodyPr>
            <a:normAutofit/>
          </a:bodyPr>
          <a:lstStyle/>
          <a:p>
            <a:pPr algn="ctr"/>
            <a:r>
              <a:rPr lang="es-ES" sz="3300" b="1" dirty="0">
                <a:cs typeface="Calibri"/>
              </a:rPr>
              <a:t>Pruebas o evaluaciones – Opciones en la escuela preparatoria</a:t>
            </a:r>
            <a:r>
              <a:rPr lang="es-ES" sz="3300" dirty="0">
                <a:cs typeface="Calibri"/>
              </a:rPr>
              <a:t>
</a:t>
            </a:r>
            <a:endParaRPr lang="en-US" sz="3300" dirty="0">
              <a:cs typeface="Calibri"/>
            </a:endParaRPr>
          </a:p>
        </p:txBody>
      </p:sp>
      <p:sp>
        <p:nvSpPr>
          <p:cNvPr id="3" name="Content Placeholder 2">
            <a:extLst>
              <a:ext uri="{FF2B5EF4-FFF2-40B4-BE49-F238E27FC236}">
                <a16:creationId xmlns:a16="http://schemas.microsoft.com/office/drawing/2014/main" id="{7C49EC1F-BE04-E9EE-A9FB-ED4E624F1DAC}"/>
              </a:ext>
            </a:extLst>
          </p:cNvPr>
          <p:cNvSpPr>
            <a:spLocks noGrp="1"/>
          </p:cNvSpPr>
          <p:nvPr>
            <p:ph idx="1"/>
          </p:nvPr>
        </p:nvSpPr>
        <p:spPr>
          <a:xfrm>
            <a:off x="399435" y="2334983"/>
            <a:ext cx="11863039" cy="3292493"/>
          </a:xfrm>
        </p:spPr>
        <p:txBody>
          <a:bodyPr vert="horz" lIns="91440" tIns="45720" rIns="91440" bIns="45720" rtlCol="0" anchor="t">
            <a:normAutofit fontScale="70000" lnSpcReduction="20000"/>
          </a:bodyPr>
          <a:lstStyle/>
          <a:p>
            <a:r>
              <a:rPr lang="es-ES" dirty="0">
                <a:ea typeface="+mn-lt"/>
                <a:cs typeface="+mn-lt"/>
              </a:rPr>
              <a:t>SAT / ACT – Examen de nivel universitario y posible requisito para  admisión (depende de la universidad)
Colocación avanzada </a:t>
            </a:r>
            <a:r>
              <a:rPr lang="es-ES" b="1" dirty="0">
                <a:ea typeface="+mn-lt"/>
                <a:cs typeface="+mn-lt"/>
              </a:rPr>
              <a:t>(AP): </a:t>
            </a:r>
            <a:r>
              <a:rPr lang="es-ES" dirty="0">
                <a:ea typeface="+mn-lt"/>
                <a:cs typeface="+mn-lt"/>
              </a:rPr>
              <a:t>puede obtener créditos universitarios con examen al final del año y puntaje requerido</a:t>
            </a:r>
          </a:p>
          <a:p>
            <a:r>
              <a:rPr lang="es-ES" dirty="0">
                <a:ea typeface="+mn-lt"/>
                <a:cs typeface="+mn-lt"/>
              </a:rPr>
              <a:t>  Clases </a:t>
            </a:r>
            <a:r>
              <a:rPr lang="es-ES" b="1" dirty="0">
                <a:ea typeface="+mn-lt"/>
                <a:cs typeface="+mn-lt"/>
              </a:rPr>
              <a:t>AP</a:t>
            </a:r>
            <a:r>
              <a:rPr lang="es-ES" dirty="0">
                <a:ea typeface="+mn-lt"/>
                <a:cs typeface="+mn-lt"/>
              </a:rPr>
              <a:t> Se ofrecen en Issaquah High School 
Exámenes del IB: </a:t>
            </a:r>
            <a:r>
              <a:rPr lang="en-US" dirty="0">
                <a:hlinkClick r:id="rId2"/>
              </a:rPr>
              <a:t>International Baccalaureate </a:t>
            </a:r>
            <a:r>
              <a:rPr lang="en-US" dirty="0"/>
              <a:t> </a:t>
            </a:r>
            <a:r>
              <a:rPr lang="es-ES" dirty="0">
                <a:ea typeface="+mn-lt"/>
                <a:cs typeface="+mn-lt"/>
              </a:rPr>
              <a:t>puede obtener créditos universitarios</a:t>
            </a:r>
          </a:p>
          <a:p>
            <a:pPr marL="0" indent="0">
              <a:buNone/>
            </a:pPr>
            <a:r>
              <a:rPr lang="es-ES" dirty="0">
                <a:ea typeface="+mn-lt"/>
                <a:cs typeface="+mn-lt"/>
              </a:rPr>
              <a:t> - Clases</a:t>
            </a:r>
            <a:r>
              <a:rPr lang="es-ES" b="1" dirty="0">
                <a:ea typeface="+mn-lt"/>
                <a:cs typeface="+mn-lt"/>
              </a:rPr>
              <a:t> IB </a:t>
            </a:r>
            <a:r>
              <a:rPr lang="es-ES" dirty="0">
                <a:ea typeface="+mn-lt"/>
                <a:cs typeface="+mn-lt"/>
              </a:rPr>
              <a:t>se ofrecen en Skyline High School</a:t>
            </a:r>
          </a:p>
          <a:p>
            <a:pPr marL="0" indent="0">
              <a:buNone/>
            </a:pPr>
            <a:endParaRPr lang="en-US" dirty="0">
              <a:solidFill>
                <a:schemeClr val="accent3">
                  <a:lumMod val="75000"/>
                </a:schemeClr>
              </a:solidFill>
              <a:ea typeface="+mn-lt"/>
              <a:cs typeface="+mn-lt"/>
            </a:endParaRPr>
          </a:p>
          <a:p>
            <a:pPr marL="0" indent="0">
              <a:lnSpc>
                <a:spcPct val="100000"/>
              </a:lnSpc>
              <a:spcBef>
                <a:spcPts val="0"/>
              </a:spcBef>
              <a:buNone/>
            </a:pPr>
            <a:r>
              <a:rPr lang="en-US" dirty="0">
                <a:solidFill>
                  <a:schemeClr val="accent3">
                    <a:lumMod val="75000"/>
                  </a:schemeClr>
                </a:solidFill>
                <a:ea typeface="+mn-lt"/>
                <a:cs typeface="+mn-lt"/>
              </a:rPr>
              <a:t>*</a:t>
            </a:r>
            <a:r>
              <a:rPr lang="es-ES" b="1" dirty="0">
                <a:ea typeface="+mn-lt"/>
                <a:cs typeface="+mn-lt"/>
              </a:rPr>
              <a:t>PSAT  es un examen preliminar al  SAT.  Este examen no se requiere para la graduación, pero los estudiantes de 10º y 11º grado lo toman en otoño durante el día escolar.  Puede ser un predictor de puntaje SAT y además calificarlos para una beca especial conocida como </a:t>
            </a:r>
            <a:r>
              <a:rPr lang="es-ES" b="1" dirty="0" err="1">
                <a:ea typeface="+mn-lt"/>
                <a:cs typeface="+mn-lt"/>
              </a:rPr>
              <a:t>National</a:t>
            </a:r>
            <a:r>
              <a:rPr lang="es-ES" b="1" dirty="0">
                <a:ea typeface="+mn-lt"/>
                <a:cs typeface="+mn-lt"/>
              </a:rPr>
              <a:t> </a:t>
            </a:r>
            <a:r>
              <a:rPr lang="es-ES" b="1" dirty="0" err="1">
                <a:ea typeface="+mn-lt"/>
                <a:cs typeface="+mn-lt"/>
              </a:rPr>
              <a:t>Merit</a:t>
            </a:r>
            <a:r>
              <a:rPr lang="es-ES" b="1" dirty="0">
                <a:ea typeface="+mn-lt"/>
                <a:cs typeface="+mn-lt"/>
              </a:rPr>
              <a:t> </a:t>
            </a:r>
            <a:r>
              <a:rPr lang="es-ES" b="1" dirty="0" err="1">
                <a:ea typeface="+mn-lt"/>
                <a:cs typeface="+mn-lt"/>
              </a:rPr>
              <a:t>Scholarship</a:t>
            </a:r>
            <a:r>
              <a:rPr lang="es-ES" b="1" dirty="0">
                <a:ea typeface="+mn-lt"/>
                <a:cs typeface="+mn-lt"/>
              </a:rPr>
              <a:t> </a:t>
            </a:r>
            <a:r>
              <a:rPr lang="es-ES" b="1" dirty="0" err="1">
                <a:ea typeface="+mn-lt"/>
                <a:cs typeface="+mn-lt"/>
              </a:rPr>
              <a:t>Qualification</a:t>
            </a:r>
            <a:r>
              <a:rPr lang="es-ES" b="1" dirty="0">
                <a:ea typeface="+mn-lt"/>
                <a:cs typeface="+mn-lt"/>
              </a:rPr>
              <a:t>. </a:t>
            </a:r>
            <a:r>
              <a:rPr lang="es-ES" dirty="0">
                <a:solidFill>
                  <a:schemeClr val="accent3">
                    <a:lumMod val="75000"/>
                  </a:schemeClr>
                </a:solidFill>
                <a:ea typeface="+mn-lt"/>
                <a:cs typeface="+mn-lt"/>
              </a:rPr>
              <a:t>
</a:t>
            </a:r>
            <a:endParaRPr lang="en-US" dirty="0">
              <a:cs typeface="Calibri"/>
            </a:endParaRPr>
          </a:p>
        </p:txBody>
      </p:sp>
    </p:spTree>
    <p:extLst>
      <p:ext uri="{BB962C8B-B14F-4D97-AF65-F5344CB8AC3E}">
        <p14:creationId xmlns:p14="http://schemas.microsoft.com/office/powerpoint/2010/main" val="225942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F1484DDA-C7C6-4671-97CC-D7F3CF62A75A}"/>
              </a:ext>
            </a:extLst>
          </p:cNvPr>
          <p:cNvSpPr/>
          <p:nvPr/>
        </p:nvSpPr>
        <p:spPr>
          <a:xfrm>
            <a:off x="862500" y="425795"/>
            <a:ext cx="9792586" cy="1212111"/>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E19159-7FDD-4246-8393-5479E5BA6A17}"/>
              </a:ext>
            </a:extLst>
          </p:cNvPr>
          <p:cNvSpPr>
            <a:spLocks noGrp="1"/>
          </p:cNvSpPr>
          <p:nvPr>
            <p:ph type="title"/>
          </p:nvPr>
        </p:nvSpPr>
        <p:spPr>
          <a:xfrm>
            <a:off x="1307804" y="682177"/>
            <a:ext cx="7253667" cy="1049235"/>
          </a:xfrm>
        </p:spPr>
        <p:txBody>
          <a:bodyPr>
            <a:normAutofit fontScale="90000"/>
          </a:bodyPr>
          <a:lstStyle/>
          <a:p>
            <a:pPr algn="ctr"/>
            <a:r>
              <a:rPr lang="en-US" dirty="0">
                <a:ea typeface="+mj-lt"/>
                <a:cs typeface="+mj-lt"/>
                <a:hlinkClick r:id="rId2"/>
              </a:rPr>
              <a:t>MLL (</a:t>
            </a:r>
            <a:r>
              <a:rPr lang="es-CO" dirty="0">
                <a:ea typeface="+mj-lt"/>
                <a:cs typeface="+mj-lt"/>
                <a:hlinkClick r:id="rId2"/>
              </a:rPr>
              <a:t>Programa de Estudiantes Multilingües</a:t>
            </a:r>
            <a:r>
              <a:rPr lang="en-US" dirty="0">
                <a:ea typeface="+mj-lt"/>
                <a:cs typeface="+mj-lt"/>
                <a:hlinkClick r:id="rId2"/>
              </a:rPr>
              <a:t>)</a:t>
            </a:r>
            <a:endParaRPr lang="en-US" dirty="0">
              <a:hlinkClick r:id="rId2"/>
            </a:endParaRPr>
          </a:p>
        </p:txBody>
      </p:sp>
      <p:sp>
        <p:nvSpPr>
          <p:cNvPr id="3" name="Content Placeholder 2">
            <a:extLst>
              <a:ext uri="{FF2B5EF4-FFF2-40B4-BE49-F238E27FC236}">
                <a16:creationId xmlns:a16="http://schemas.microsoft.com/office/drawing/2014/main" id="{CCCB4B71-9F75-4971-A3E9-40CC289D5C44}"/>
              </a:ext>
            </a:extLst>
          </p:cNvPr>
          <p:cNvSpPr>
            <a:spLocks noGrp="1"/>
          </p:cNvSpPr>
          <p:nvPr>
            <p:ph idx="1"/>
          </p:nvPr>
        </p:nvSpPr>
        <p:spPr>
          <a:xfrm>
            <a:off x="338483" y="1956388"/>
            <a:ext cx="10641406" cy="4749476"/>
          </a:xfrm>
        </p:spPr>
        <p:txBody>
          <a:bodyPr>
            <a:normAutofit fontScale="92500" lnSpcReduction="10000"/>
          </a:bodyPr>
          <a:lstStyle/>
          <a:p>
            <a:pPr>
              <a:spcBef>
                <a:spcPts val="1200"/>
              </a:spcBef>
              <a:spcAft>
                <a:spcPts val="200"/>
              </a:spcAft>
            </a:pPr>
            <a:r>
              <a:rPr lang="es-ES" sz="2600" dirty="0">
                <a:ea typeface="+mn-lt"/>
                <a:cs typeface="+mn-lt"/>
              </a:rPr>
              <a:t>Clase para estudiantes que no tienen ingles como su primer idioma.</a:t>
            </a:r>
          </a:p>
          <a:p>
            <a:pPr>
              <a:spcBef>
                <a:spcPts val="1200"/>
              </a:spcBef>
              <a:spcAft>
                <a:spcPts val="200"/>
              </a:spcAft>
            </a:pPr>
            <a:r>
              <a:rPr lang="es-ES" sz="2600" dirty="0">
                <a:ea typeface="+mn-lt"/>
                <a:cs typeface="+mn-lt"/>
              </a:rPr>
              <a:t>Si en grado 8º no lograron buen puntaje en el examen WIDA, continuarán en el programa MLL en 9º grado
</a:t>
            </a:r>
            <a:r>
              <a:rPr lang="es-ES" sz="2600" b="1" dirty="0">
                <a:ea typeface="+mn-lt"/>
                <a:cs typeface="+mn-lt"/>
              </a:rPr>
              <a:t>WIDA</a:t>
            </a:r>
            <a:r>
              <a:rPr lang="es-ES" sz="2600" dirty="0">
                <a:ea typeface="+mn-lt"/>
                <a:cs typeface="+mn-lt"/>
              </a:rPr>
              <a:t> (examen anual de idioma inglés) en febrero / marzo para verificar el nivel de dominio del idioma inglés del estudiante.
En preparatoria, la clase de MLL se llamara English Language Development or Language </a:t>
            </a:r>
            <a:r>
              <a:rPr lang="es-ES" sz="2600" dirty="0" err="1">
                <a:ea typeface="+mn-lt"/>
                <a:cs typeface="+mn-lt"/>
              </a:rPr>
              <a:t>Adquisition</a:t>
            </a:r>
            <a:r>
              <a:rPr lang="es-ES" sz="2600" dirty="0">
                <a:ea typeface="+mn-lt"/>
                <a:cs typeface="+mn-lt"/>
              </a:rPr>
              <a:t>
</a:t>
            </a:r>
            <a:r>
              <a:rPr lang="es-ES" sz="2600" b="1" dirty="0">
                <a:ea typeface="+mn-lt"/>
                <a:cs typeface="+mn-lt"/>
              </a:rPr>
              <a:t>La clase se enfoca en el lenguaje académico necesario </a:t>
            </a:r>
            <a:r>
              <a:rPr lang="es-ES" sz="2600" dirty="0">
                <a:ea typeface="+mn-lt"/>
                <a:cs typeface="+mn-lt"/>
              </a:rPr>
              <a:t>para que los estudiantes puedan tener éxito en todas las clases, especialmente matemáticas, artes del lenguaje, estudios sociales y ciencias.
Leer, escribir, escuchar y hablar del idioma inglés académico es fundamental para el éxito de los estudiantes en la escuela</a:t>
            </a:r>
            <a:endParaRPr lang="en-US" sz="2100" dirty="0"/>
          </a:p>
        </p:txBody>
      </p:sp>
      <p:pic>
        <p:nvPicPr>
          <p:cNvPr id="4" name="Picture 4">
            <a:extLst>
              <a:ext uri="{FF2B5EF4-FFF2-40B4-BE49-F238E27FC236}">
                <a16:creationId xmlns:a16="http://schemas.microsoft.com/office/drawing/2014/main" id="{DE131CFB-3E16-4396-B189-B2FD9FB80F26}"/>
              </a:ext>
            </a:extLst>
          </p:cNvPr>
          <p:cNvPicPr>
            <a:picLocks noChangeAspect="1"/>
          </p:cNvPicPr>
          <p:nvPr/>
        </p:nvPicPr>
        <p:blipFill>
          <a:blip r:embed="rId3"/>
          <a:stretch>
            <a:fillRect/>
          </a:stretch>
        </p:blipFill>
        <p:spPr>
          <a:xfrm>
            <a:off x="9360963" y="169934"/>
            <a:ext cx="2588247" cy="1844749"/>
          </a:xfrm>
          <a:prstGeom prst="rect">
            <a:avLst/>
          </a:prstGeom>
        </p:spPr>
      </p:pic>
    </p:spTree>
    <p:extLst>
      <p:ext uri="{BB962C8B-B14F-4D97-AF65-F5344CB8AC3E}">
        <p14:creationId xmlns:p14="http://schemas.microsoft.com/office/powerpoint/2010/main" val="2635900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chool counselor clip art">
            <a:extLst>
              <a:ext uri="{FF2B5EF4-FFF2-40B4-BE49-F238E27FC236}">
                <a16:creationId xmlns:a16="http://schemas.microsoft.com/office/drawing/2014/main" id="{89FCA959-735C-4073-9441-537BFC1B91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665" y="3986266"/>
            <a:ext cx="2244744" cy="16380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8F3F299-9CA3-4149-BB62-773DC907E7DD}"/>
              </a:ext>
            </a:extLst>
          </p:cNvPr>
          <p:cNvSpPr>
            <a:spLocks noGrp="1"/>
          </p:cNvSpPr>
          <p:nvPr>
            <p:ph type="title"/>
          </p:nvPr>
        </p:nvSpPr>
        <p:spPr>
          <a:xfrm>
            <a:off x="0" y="2175307"/>
            <a:ext cx="4561367" cy="1253693"/>
          </a:xfrm>
        </p:spPr>
        <p:txBody>
          <a:bodyPr>
            <a:normAutofit fontScale="90000"/>
          </a:bodyPr>
          <a:lstStyle/>
          <a:p>
            <a:pPr algn="ctr"/>
            <a:r>
              <a:rPr lang="es-ES" sz="3400" b="1" dirty="0"/>
              <a:t>Papel del consejero escolar en la escuela preparatoria</a:t>
            </a:r>
            <a:r>
              <a:rPr lang="en-US" sz="3400" b="1" dirty="0"/>
              <a:t> </a:t>
            </a:r>
            <a:endParaRPr lang="en-US" sz="3600" b="1" dirty="0"/>
          </a:p>
        </p:txBody>
      </p:sp>
      <p:sp>
        <p:nvSpPr>
          <p:cNvPr id="3" name="Content Placeholder 2">
            <a:extLst>
              <a:ext uri="{FF2B5EF4-FFF2-40B4-BE49-F238E27FC236}">
                <a16:creationId xmlns:a16="http://schemas.microsoft.com/office/drawing/2014/main" id="{43E0F12D-7F60-4C8C-B111-E1877A80550D}"/>
              </a:ext>
            </a:extLst>
          </p:cNvPr>
          <p:cNvSpPr>
            <a:spLocks noGrp="1"/>
          </p:cNvSpPr>
          <p:nvPr>
            <p:ph idx="1"/>
          </p:nvPr>
        </p:nvSpPr>
        <p:spPr>
          <a:xfrm>
            <a:off x="4298127" y="1388967"/>
            <a:ext cx="7613920" cy="5194598"/>
          </a:xfrm>
        </p:spPr>
        <p:txBody>
          <a:bodyPr>
            <a:normAutofit fontScale="92500" lnSpcReduction="10000"/>
          </a:bodyPr>
          <a:lstStyle/>
          <a:p>
            <a:pPr marL="233363" indent="0">
              <a:buNone/>
            </a:pPr>
            <a:r>
              <a:rPr lang="es-CO" b="1" dirty="0"/>
              <a:t>Apoyo académico</a:t>
            </a:r>
          </a:p>
          <a:p>
            <a:pPr marL="233363" indent="0">
              <a:buNone/>
            </a:pPr>
            <a:r>
              <a:rPr lang="es-CO" b="1" dirty="0"/>
              <a:t> </a:t>
            </a:r>
            <a:r>
              <a:rPr lang="es-CO" sz="2000" dirty="0"/>
              <a:t>Monitorea el progreso de los estudiantes hacia la graduación  y se aseguran que estén en buen camino de graduación.</a:t>
            </a:r>
          </a:p>
          <a:p>
            <a:pPr marL="233363" lvl="1" indent="223838"/>
            <a:r>
              <a:rPr lang="es-CO" sz="2000" dirty="0"/>
              <a:t>Asesora a los estudiantes y las familias sobre la selección de cursos
Ayuda a los nuevos estudiantes con las equivalencias de los cursos
Da recursos (académicos, sociales, emocionales) e información sobre el inicio de carrera</a:t>
            </a:r>
          </a:p>
          <a:p>
            <a:pPr marL="233363" lvl="1" indent="0">
              <a:buNone/>
            </a:pPr>
            <a:endParaRPr lang="es-CO" sz="2000" dirty="0"/>
          </a:p>
          <a:p>
            <a:pPr marL="233363" lvl="1" indent="0">
              <a:buNone/>
            </a:pPr>
            <a:r>
              <a:rPr lang="es-CO" b="1" dirty="0"/>
              <a:t>Consejería Social y Emocional</a:t>
            </a:r>
          </a:p>
          <a:p>
            <a:pPr marL="576263" lvl="1" indent="-342900"/>
            <a:r>
              <a:rPr lang="es-CO" dirty="0"/>
              <a:t>
</a:t>
            </a:r>
            <a:r>
              <a:rPr lang="es-CO" sz="2000" dirty="0"/>
              <a:t>No es un estigma hablar con el consejero – persona de apoyo en  preparatoria
Habla con los estudiantes sobre temas sociales y emocionales
Conecta a los estudiantes con los recursos de salud mental disponibles en el campus
Lamentablemente hay aumento de la ansiedad y la depresión en las escuelas de todo el país y el mundo</a:t>
            </a:r>
            <a:endParaRPr lang="es-CO" dirty="0"/>
          </a:p>
        </p:txBody>
      </p:sp>
      <p:pic>
        <p:nvPicPr>
          <p:cNvPr id="1028" name="Picture 4" descr="Image result for school counselor clip art">
            <a:extLst>
              <a:ext uri="{FF2B5EF4-FFF2-40B4-BE49-F238E27FC236}">
                <a16:creationId xmlns:a16="http://schemas.microsoft.com/office/drawing/2014/main" id="{3B5C79B5-9020-4005-901F-EE6831D10B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8338" y="127457"/>
            <a:ext cx="2383709" cy="1261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806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D19767DB-1FAE-4B98-9718-37448E5305B8}"/>
              </a:ext>
            </a:extLst>
          </p:cNvPr>
          <p:cNvSpPr/>
          <p:nvPr/>
        </p:nvSpPr>
        <p:spPr>
          <a:xfrm>
            <a:off x="1020727" y="600530"/>
            <a:ext cx="11036594" cy="12971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39526B63-58C6-41F3-BBC3-9BCC5D68A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3413" y="5196178"/>
            <a:ext cx="1169581" cy="10612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B8A106D-12EA-47A1-9554-910ED64052CE}"/>
              </a:ext>
            </a:extLst>
          </p:cNvPr>
          <p:cNvSpPr>
            <a:spLocks noGrp="1"/>
          </p:cNvSpPr>
          <p:nvPr>
            <p:ph type="title"/>
          </p:nvPr>
        </p:nvSpPr>
        <p:spPr>
          <a:xfrm>
            <a:off x="1671210" y="-95693"/>
            <a:ext cx="10520790" cy="1199957"/>
          </a:xfrm>
        </p:spPr>
        <p:txBody>
          <a:bodyPr>
            <a:normAutofit fontScale="90000"/>
          </a:bodyPr>
          <a:lstStyle/>
          <a:p>
            <a:pPr>
              <a:lnSpc>
                <a:spcPct val="100000"/>
              </a:lnSpc>
            </a:pPr>
            <a:br>
              <a:rPr lang="en-US" sz="4000" b="1" dirty="0"/>
            </a:br>
            <a:br>
              <a:rPr lang="en-US" sz="4000" b="1" dirty="0"/>
            </a:br>
            <a:br>
              <a:rPr lang="en-US" sz="4000" b="1" dirty="0"/>
            </a:br>
            <a:r>
              <a:rPr lang="en-US" b="1" dirty="0"/>
              <a:t>Enlaces a sitios de </a:t>
            </a:r>
            <a:r>
              <a:rPr lang="en-US" b="1" dirty="0" err="1"/>
              <a:t>consejería</a:t>
            </a:r>
            <a:r>
              <a:rPr lang="en-US" b="1" dirty="0"/>
              <a:t> escolar</a:t>
            </a:r>
            <a:br>
              <a:rPr lang="en-US" b="1" dirty="0"/>
            </a:br>
            <a:r>
              <a:rPr lang="en-US" sz="1800" dirty="0">
                <a:hlinkClick r:id="rId4"/>
              </a:rPr>
              <a:t>IHS</a:t>
            </a:r>
            <a:r>
              <a:rPr lang="en-US" sz="1800" dirty="0"/>
              <a:t>                              </a:t>
            </a:r>
            <a:r>
              <a:rPr lang="en-US" sz="1800" dirty="0">
                <a:hlinkClick r:id="rId5"/>
              </a:rPr>
              <a:t>SHS</a:t>
            </a:r>
            <a:r>
              <a:rPr lang="en-US" sz="1800" dirty="0"/>
              <a:t>                            </a:t>
            </a:r>
            <a:r>
              <a:rPr lang="en-US" sz="1800" dirty="0">
                <a:hlinkClick r:id="rId6"/>
              </a:rPr>
              <a:t>LHS</a:t>
            </a:r>
            <a:br>
              <a:rPr lang="en-US" sz="1800" dirty="0"/>
            </a:br>
            <a:r>
              <a:rPr lang="es-CO" sz="1800" b="1" dirty="0">
                <a:ea typeface="+mj-lt"/>
                <a:cs typeface="+mj-lt"/>
              </a:rPr>
              <a:t>Escuela preparatoria de </a:t>
            </a:r>
            <a:r>
              <a:rPr lang="es-CO" sz="1800" b="1" dirty="0" err="1">
                <a:ea typeface="+mj-lt"/>
                <a:cs typeface="+mj-lt"/>
              </a:rPr>
              <a:t>eleccion</a:t>
            </a:r>
            <a:r>
              <a:rPr lang="es-CO" sz="1800" b="1" dirty="0">
                <a:ea typeface="+mj-lt"/>
                <a:cs typeface="+mj-lt"/>
              </a:rPr>
              <a:t>  ISD – </a:t>
            </a:r>
            <a:r>
              <a:rPr lang="es-CO" sz="1800" b="1" dirty="0">
                <a:ea typeface="+mj-lt"/>
                <a:cs typeface="+mj-lt"/>
                <a:hlinkClick r:id="rId7"/>
              </a:rPr>
              <a:t>Gibson </a:t>
            </a:r>
            <a:r>
              <a:rPr lang="es-CO" sz="1800" b="1" dirty="0" err="1">
                <a:ea typeface="+mj-lt"/>
                <a:cs typeface="+mj-lt"/>
                <a:hlinkClick r:id="rId7"/>
              </a:rPr>
              <a:t>Ek</a:t>
            </a:r>
            <a:r>
              <a:rPr lang="es-CO" sz="1800" b="1" dirty="0">
                <a:ea typeface="+mj-lt"/>
                <a:cs typeface="+mj-lt"/>
                <a:hlinkClick r:id="rId7"/>
              </a:rPr>
              <a:t> High School</a:t>
            </a:r>
            <a:r>
              <a:rPr lang="en-US" sz="1800" b="1" dirty="0">
                <a:ea typeface="+mj-lt"/>
                <a:cs typeface="+mj-lt"/>
                <a:hlinkClick r:id="rId7"/>
              </a:rPr>
              <a:t> </a:t>
            </a:r>
            <a:r>
              <a:rPr lang="en-US" sz="1800" b="1" dirty="0">
                <a:ea typeface="+mj-lt"/>
                <a:cs typeface="+mj-lt"/>
              </a:rPr>
              <a:t>  </a:t>
            </a:r>
            <a:r>
              <a:rPr lang="en-US" sz="1800" dirty="0">
                <a:ea typeface="+mj-lt"/>
                <a:cs typeface="+mj-lt"/>
              </a:rPr>
              <a:t>– </a:t>
            </a:r>
            <a:r>
              <a:rPr lang="es-ES" sz="1800" b="1" dirty="0">
                <a:ea typeface="+mj-lt"/>
                <a:cs typeface="+mj-lt"/>
              </a:rPr>
              <a:t>Visite el sitio web de GE para obtener más información</a:t>
            </a:r>
            <a:endParaRPr lang="en-US" sz="1800" b="1" dirty="0"/>
          </a:p>
        </p:txBody>
      </p:sp>
      <p:sp>
        <p:nvSpPr>
          <p:cNvPr id="3" name="Content Placeholder 2">
            <a:extLst>
              <a:ext uri="{FF2B5EF4-FFF2-40B4-BE49-F238E27FC236}">
                <a16:creationId xmlns:a16="http://schemas.microsoft.com/office/drawing/2014/main" id="{68D92C75-5EE1-4919-A3C8-AC14B60D2404}"/>
              </a:ext>
            </a:extLst>
          </p:cNvPr>
          <p:cNvSpPr>
            <a:spLocks noGrp="1"/>
          </p:cNvSpPr>
          <p:nvPr>
            <p:ph idx="1"/>
          </p:nvPr>
        </p:nvSpPr>
        <p:spPr>
          <a:xfrm>
            <a:off x="333236" y="3115019"/>
            <a:ext cx="3249936" cy="1573939"/>
          </a:xfrm>
        </p:spPr>
        <p:txBody>
          <a:bodyPr vert="horz" lIns="91440" tIns="45720" rIns="91440" bIns="45720" rtlCol="0" anchor="t">
            <a:normAutofit fontScale="62500" lnSpcReduction="20000"/>
          </a:bodyPr>
          <a:lstStyle/>
          <a:p>
            <a:pPr marL="0" indent="0" algn="ctr">
              <a:buNone/>
            </a:pPr>
            <a:r>
              <a:rPr lang="es-ES" sz="3800" b="1" dirty="0">
                <a:hlinkClick r:id="rId8"/>
              </a:rPr>
              <a:t>Los consejeros en HS </a:t>
            </a:r>
            <a:r>
              <a:rPr lang="es-ES" sz="3800" b="1" dirty="0" err="1">
                <a:hlinkClick r:id="rId8"/>
              </a:rPr>
              <a:t>estan</a:t>
            </a:r>
            <a:r>
              <a:rPr lang="es-ES" sz="3800" b="1" dirty="0">
                <a:hlinkClick r:id="rId8"/>
              </a:rPr>
              <a:t> asignados de acuerdo al apellido </a:t>
            </a:r>
            <a:endParaRPr lang="en-US" sz="3800" b="1" dirty="0">
              <a:cs typeface="Calibri"/>
            </a:endParaRPr>
          </a:p>
          <a:p>
            <a:pPr marL="0" indent="0" algn="ctr">
              <a:buNone/>
            </a:pPr>
            <a:r>
              <a:rPr lang="es-ES" sz="2000" b="1" dirty="0"/>
              <a:t>El mismo consejero de la escuela preparatoria para el grado 9-12 (excepciones debido a cambios de personal</a:t>
            </a:r>
            <a:endParaRPr lang="en-US" sz="2000" b="1" dirty="0"/>
          </a:p>
          <a:p>
            <a:pPr marL="457200" lvl="1" indent="0">
              <a:buNone/>
            </a:pPr>
            <a:endParaRPr lang="en-US" sz="1800" dirty="0"/>
          </a:p>
        </p:txBody>
      </p:sp>
      <p:sp>
        <p:nvSpPr>
          <p:cNvPr id="4" name="Rectangle 3">
            <a:extLst>
              <a:ext uri="{FF2B5EF4-FFF2-40B4-BE49-F238E27FC236}">
                <a16:creationId xmlns:a16="http://schemas.microsoft.com/office/drawing/2014/main" id="{77ED8698-57DD-4876-969F-7924600CC93C}"/>
              </a:ext>
            </a:extLst>
          </p:cNvPr>
          <p:cNvSpPr/>
          <p:nvPr/>
        </p:nvSpPr>
        <p:spPr>
          <a:xfrm>
            <a:off x="3806456" y="2412673"/>
            <a:ext cx="8250865" cy="4190145"/>
          </a:xfrm>
          <a:prstGeom prst="rect">
            <a:avLst/>
          </a:prstGeom>
          <a:solidFill>
            <a:schemeClr val="bg2"/>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b="1" dirty="0"/>
          </a:p>
          <a:p>
            <a:r>
              <a:rPr lang="es-ES" b="1" dirty="0">
                <a:solidFill>
                  <a:schemeClr val="tx1"/>
                </a:solidFill>
              </a:rPr>
              <a:t>Cómo acceder al consejero para estudiantes</a:t>
            </a:r>
            <a:r>
              <a:rPr lang="es-ES" dirty="0">
                <a:solidFill>
                  <a:schemeClr val="tx1"/>
                </a:solidFill>
              </a:rPr>
              <a:t>
</a:t>
            </a:r>
            <a:r>
              <a:rPr lang="es-ES" b="1" dirty="0">
                <a:solidFill>
                  <a:schemeClr val="tx1"/>
                </a:solidFill>
              </a:rPr>
              <a:t>Para preguntas rápidas: </a:t>
            </a:r>
            <a:r>
              <a:rPr lang="es-ES" dirty="0">
                <a:solidFill>
                  <a:schemeClr val="tx1"/>
                </a:solidFill>
              </a:rPr>
              <a:t>puede pasar antes o después de la escuela o el almuerzo (no en hora de clase)
Los estudiantes pueden hacer una cita en la oficina de consejería para ver a un consejero o por correo electrónico
Dependiendo de la escuela: tiempo durante el día, (Flex time o </a:t>
            </a:r>
            <a:r>
              <a:rPr lang="es-ES" dirty="0" err="1">
                <a:solidFill>
                  <a:schemeClr val="tx1"/>
                </a:solidFill>
              </a:rPr>
              <a:t>Nest</a:t>
            </a:r>
            <a:r>
              <a:rPr lang="es-ES" dirty="0">
                <a:solidFill>
                  <a:schemeClr val="tx1"/>
                </a:solidFill>
              </a:rPr>
              <a:t>)</a:t>
            </a:r>
          </a:p>
          <a:p>
            <a:r>
              <a:rPr lang="es-ES" dirty="0">
                <a:solidFill>
                  <a:schemeClr val="tx1"/>
                </a:solidFill>
              </a:rPr>
              <a:t>
</a:t>
            </a:r>
            <a:r>
              <a:rPr lang="es-ES" b="1" dirty="0">
                <a:solidFill>
                  <a:schemeClr val="tx1"/>
                </a:solidFill>
              </a:rPr>
              <a:t>Cómo acceden las familias a un consejero</a:t>
            </a:r>
          </a:p>
          <a:p>
            <a:r>
              <a:rPr lang="es-ES" dirty="0">
                <a:solidFill>
                  <a:schemeClr val="tx1"/>
                </a:solidFill>
              </a:rPr>
              <a:t>Correo electrónico para hacer una cita con el consejero de su hijo (llame a la oficina de consejería si no hay correo electrónico)
Los padres de 8º grado deben esperar hasta septiembre para comenzar a reunirse con el consejero de la preparatoria
Si tiene preguntas sobre la selección de cursos este año, comuníquese con el consejero de la middle </a:t>
            </a:r>
            <a:r>
              <a:rPr lang="es-ES" dirty="0" err="1">
                <a:solidFill>
                  <a:schemeClr val="tx1"/>
                </a:solidFill>
              </a:rPr>
              <a:t>school</a:t>
            </a:r>
            <a:endParaRPr lang="en-US" b="1" dirty="0">
              <a:solidFill>
                <a:schemeClr val="tx1"/>
              </a:solidFill>
            </a:endParaRPr>
          </a:p>
          <a:p>
            <a:pPr lvl="1"/>
            <a:endParaRPr lang="en-US" b="1" dirty="0"/>
          </a:p>
        </p:txBody>
      </p:sp>
    </p:spTree>
    <p:extLst>
      <p:ext uri="{BB962C8B-B14F-4D97-AF65-F5344CB8AC3E}">
        <p14:creationId xmlns:p14="http://schemas.microsoft.com/office/powerpoint/2010/main" val="888785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Wave 6">
            <a:extLst>
              <a:ext uri="{FF2B5EF4-FFF2-40B4-BE49-F238E27FC236}">
                <a16:creationId xmlns:a16="http://schemas.microsoft.com/office/drawing/2014/main" id="{E8A4D5EC-4B01-4021-A9F2-1EC4660A49AA}"/>
              </a:ext>
            </a:extLst>
          </p:cNvPr>
          <p:cNvSpPr/>
          <p:nvPr/>
        </p:nvSpPr>
        <p:spPr>
          <a:xfrm>
            <a:off x="180755" y="458926"/>
            <a:ext cx="11036594" cy="12971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EAFEE1-20B3-4D87-9386-5F18C5B24720}"/>
              </a:ext>
            </a:extLst>
          </p:cNvPr>
          <p:cNvSpPr>
            <a:spLocks noGrp="1"/>
          </p:cNvSpPr>
          <p:nvPr>
            <p:ph type="title"/>
          </p:nvPr>
        </p:nvSpPr>
        <p:spPr>
          <a:xfrm>
            <a:off x="332745" y="579766"/>
            <a:ext cx="9520158" cy="1049235"/>
          </a:xfrm>
        </p:spPr>
        <p:txBody>
          <a:bodyPr/>
          <a:lstStyle/>
          <a:p>
            <a:r>
              <a:rPr lang="en-US" dirty="0"/>
              <a:t>College and Career Center</a:t>
            </a:r>
          </a:p>
        </p:txBody>
      </p:sp>
      <p:sp>
        <p:nvSpPr>
          <p:cNvPr id="3" name="Content Placeholder 2">
            <a:extLst>
              <a:ext uri="{FF2B5EF4-FFF2-40B4-BE49-F238E27FC236}">
                <a16:creationId xmlns:a16="http://schemas.microsoft.com/office/drawing/2014/main" id="{1B95DCD9-D3CB-493A-B9A4-4A3F77043926}"/>
              </a:ext>
            </a:extLst>
          </p:cNvPr>
          <p:cNvSpPr>
            <a:spLocks noGrp="1"/>
          </p:cNvSpPr>
          <p:nvPr>
            <p:ph idx="1"/>
          </p:nvPr>
        </p:nvSpPr>
        <p:spPr>
          <a:xfrm>
            <a:off x="96890" y="1629001"/>
            <a:ext cx="11762365" cy="4984079"/>
          </a:xfrm>
        </p:spPr>
        <p:txBody>
          <a:bodyPr vert="horz" lIns="91440" tIns="45720" rIns="91440" bIns="45720" rtlCol="0" anchor="t">
            <a:normAutofit/>
          </a:bodyPr>
          <a:lstStyle/>
          <a:p>
            <a:pPr>
              <a:spcBef>
                <a:spcPts val="0"/>
              </a:spcBef>
            </a:pPr>
            <a:r>
              <a:rPr lang="en-US" sz="2200" b="1" dirty="0" err="1"/>
              <a:t>Recurso</a:t>
            </a:r>
            <a:r>
              <a:rPr lang="en-US" sz="2200" b="1" dirty="0"/>
              <a:t> para ESTUDIANTES </a:t>
            </a:r>
            <a:r>
              <a:rPr lang="es-ES" sz="2200" dirty="0"/>
              <a:t>– Las familias pueden acompañar al estudiante para la reunión programada (a partir del 10º grado)</a:t>
            </a:r>
          </a:p>
          <a:p>
            <a:pPr marL="0" indent="0">
              <a:spcBef>
                <a:spcPts val="0"/>
              </a:spcBef>
              <a:buNone/>
            </a:pPr>
            <a:r>
              <a:rPr lang="es-ES" sz="2400" dirty="0"/>
              <a:t>
</a:t>
            </a:r>
            <a:r>
              <a:rPr lang="es-ES" sz="2200" b="1" dirty="0"/>
              <a:t>Misión de ayudar a los estudiantes a planificar sus metas post preparatorias</a:t>
            </a:r>
            <a:endParaRPr lang="en-US" sz="2200" b="1" dirty="0"/>
          </a:p>
          <a:p>
            <a:pPr lvl="1">
              <a:spcBef>
                <a:spcPts val="0"/>
              </a:spcBef>
            </a:pPr>
            <a:r>
              <a:rPr lang="es-ES" sz="2000" dirty="0"/>
              <a:t>Ayuda con la escuela Preparatoria y más allá de la planificación
Oficina separada en cada escuela que el Centro de Consejería
Proporciona recursos para ayudar al estudiante a planificar la vida después de HS</a:t>
            </a:r>
          </a:p>
          <a:p>
            <a:pPr marL="457200" lvl="1" indent="0">
              <a:spcBef>
                <a:spcPts val="0"/>
              </a:spcBef>
              <a:buNone/>
            </a:pPr>
            <a:r>
              <a:rPr lang="es-ES" sz="2000" dirty="0"/>
              <a:t>
</a:t>
            </a:r>
            <a:r>
              <a:rPr lang="es-ES" sz="2200" b="1" dirty="0"/>
              <a:t>Ayuda a facilitar lo siguiente</a:t>
            </a:r>
            <a:endParaRPr lang="en-US" sz="2200" b="1" dirty="0"/>
          </a:p>
          <a:p>
            <a:pPr lvl="1">
              <a:spcBef>
                <a:spcPts val="0"/>
              </a:spcBef>
            </a:pPr>
            <a:r>
              <a:rPr lang="es-ES" sz="2000" dirty="0"/>
              <a:t>Exploración de carrera
Planificación post-preparatoria
Visitas universitarias y militares: durante el horario escolar, ausencia justificada  en grados 11-12, 
Información y recursos/información sobre becas y sobre cómo pagar la universidad
Información sobre colegios técnicos, programas de certificación, colegios de dos años y universidades.
Oportunidades de voluntariado, pasantías y trabajo a tiempo parcial
Apoyo de ensayos universitarios durante el último año
</a:t>
            </a:r>
            <a:endParaRPr lang="en-US" sz="2000" dirty="0">
              <a:cs typeface="Calibri" panose="020F0502020204030204"/>
            </a:endParaRPr>
          </a:p>
          <a:p>
            <a:pPr marL="457200" lvl="1" indent="0">
              <a:buNone/>
            </a:pPr>
            <a:endParaRPr lang="en-US" dirty="0">
              <a:cs typeface="Calibri" panose="020F0502020204030204"/>
            </a:endParaRPr>
          </a:p>
        </p:txBody>
      </p:sp>
      <p:sp>
        <p:nvSpPr>
          <p:cNvPr id="6" name="TextBox 5">
            <a:extLst>
              <a:ext uri="{FF2B5EF4-FFF2-40B4-BE49-F238E27FC236}">
                <a16:creationId xmlns:a16="http://schemas.microsoft.com/office/drawing/2014/main" id="{C126FF3D-0163-4F56-A51D-5E688895F5DA}"/>
              </a:ext>
            </a:extLst>
          </p:cNvPr>
          <p:cNvSpPr txBox="1"/>
          <p:nvPr/>
        </p:nvSpPr>
        <p:spPr>
          <a:xfrm>
            <a:off x="9322419" y="2797339"/>
            <a:ext cx="2693104" cy="1477328"/>
          </a:xfrm>
          <a:prstGeom prst="rect">
            <a:avLst/>
          </a:prstGeom>
          <a:noFill/>
        </p:spPr>
        <p:txBody>
          <a:bodyPr wrap="square" rtlCol="0">
            <a:spAutoFit/>
          </a:bodyPr>
          <a:lstStyle/>
          <a:p>
            <a:r>
              <a:rPr lang="en-US" dirty="0">
                <a:hlinkClick r:id="rId3"/>
              </a:rPr>
              <a:t>Issaquah High School link</a:t>
            </a:r>
            <a:endParaRPr lang="en-US" dirty="0"/>
          </a:p>
          <a:p>
            <a:endParaRPr lang="en-US" dirty="0"/>
          </a:p>
          <a:p>
            <a:r>
              <a:rPr lang="en-US" dirty="0">
                <a:hlinkClick r:id="rId4"/>
              </a:rPr>
              <a:t>Skyline High School link</a:t>
            </a:r>
            <a:endParaRPr lang="en-US" dirty="0"/>
          </a:p>
          <a:p>
            <a:endParaRPr lang="en-US" dirty="0"/>
          </a:p>
          <a:p>
            <a:r>
              <a:rPr lang="en-US" dirty="0">
                <a:hlinkClick r:id="rId5"/>
              </a:rPr>
              <a:t>Liberty High School link</a:t>
            </a:r>
            <a:endParaRPr lang="en-US" dirty="0"/>
          </a:p>
        </p:txBody>
      </p:sp>
      <p:sp>
        <p:nvSpPr>
          <p:cNvPr id="4" name="TextBox 3">
            <a:extLst>
              <a:ext uri="{FF2B5EF4-FFF2-40B4-BE49-F238E27FC236}">
                <a16:creationId xmlns:a16="http://schemas.microsoft.com/office/drawing/2014/main" id="{DE491F75-F82C-C1BF-C75B-A90FD7E78B32}"/>
              </a:ext>
            </a:extLst>
          </p:cNvPr>
          <p:cNvSpPr txBox="1"/>
          <p:nvPr/>
        </p:nvSpPr>
        <p:spPr>
          <a:xfrm>
            <a:off x="1198217" y="6305827"/>
            <a:ext cx="882926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dirty="0">
                <a:solidFill>
                  <a:schemeClr val="accent3">
                    <a:lumMod val="75000"/>
                  </a:schemeClr>
                </a:solidFill>
                <a:ea typeface="+mn-lt"/>
                <a:cs typeface="+mn-lt"/>
              </a:rPr>
              <a:t>¡Sepa que existe y anime a su estudiante a visitar y revisar los recursos!
</a:t>
            </a:r>
            <a:endParaRPr lang="en-US" sz="2000" dirty="0">
              <a:solidFill>
                <a:schemeClr val="accent3">
                  <a:lumMod val="75000"/>
                </a:schemeClr>
              </a:solidFill>
              <a:cs typeface="Calibri"/>
            </a:endParaRPr>
          </a:p>
        </p:txBody>
      </p:sp>
    </p:spTree>
    <p:extLst>
      <p:ext uri="{BB962C8B-B14F-4D97-AF65-F5344CB8AC3E}">
        <p14:creationId xmlns:p14="http://schemas.microsoft.com/office/powerpoint/2010/main" val="4221822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65A3C2-836A-4831-83FA-A23289911ADD}"/>
              </a:ext>
            </a:extLst>
          </p:cNvPr>
          <p:cNvSpPr>
            <a:spLocks noGrp="1"/>
          </p:cNvSpPr>
          <p:nvPr>
            <p:ph idx="1"/>
          </p:nvPr>
        </p:nvSpPr>
        <p:spPr>
          <a:xfrm>
            <a:off x="372524" y="1903226"/>
            <a:ext cx="11659642" cy="4487779"/>
          </a:xfrm>
        </p:spPr>
        <p:txBody>
          <a:bodyPr>
            <a:noAutofit/>
          </a:bodyPr>
          <a:lstStyle/>
          <a:p>
            <a:r>
              <a:rPr lang="es-ES" sz="2400" b="1" dirty="0">
                <a:ea typeface="+mn-lt"/>
                <a:cs typeface="+mn-lt"/>
              </a:rPr>
              <a:t>Consultar el sitio web de la universidad</a:t>
            </a:r>
            <a:r>
              <a:rPr lang="en-US" sz="2400" dirty="0">
                <a:ea typeface="+mn-lt"/>
                <a:cs typeface="+mn-lt"/>
              </a:rPr>
              <a:t> :</a:t>
            </a:r>
            <a:r>
              <a:rPr lang="es-ES" sz="2400" dirty="0">
                <a:ea typeface="+mn-lt"/>
                <a:cs typeface="+mn-lt"/>
              </a:rPr>
              <a:t>Varían de una universidad a otra, algunos ejemplos incluyen:</a:t>
            </a:r>
            <a:r>
              <a:rPr lang="en-US" sz="2400" dirty="0"/>
              <a:t> </a:t>
            </a:r>
            <a:r>
              <a:rPr lang="en-US" sz="2400" dirty="0">
                <a:hlinkClick r:id="rId3"/>
              </a:rPr>
              <a:t>(UW link)</a:t>
            </a:r>
            <a:r>
              <a:rPr lang="en-US" sz="2400" dirty="0"/>
              <a:t>, </a:t>
            </a:r>
            <a:r>
              <a:rPr lang="en-US" sz="2400" dirty="0">
                <a:hlinkClick r:id="rId4"/>
              </a:rPr>
              <a:t>U of O</a:t>
            </a:r>
            <a:r>
              <a:rPr lang="en-US" sz="2400" dirty="0"/>
              <a:t>, </a:t>
            </a:r>
            <a:r>
              <a:rPr lang="en-US" sz="2400" dirty="0" err="1">
                <a:hlinkClick r:id="rId5"/>
              </a:rPr>
              <a:t>DigiPen</a:t>
            </a:r>
            <a:endParaRPr lang="en-US" sz="2400" dirty="0"/>
          </a:p>
          <a:p>
            <a:r>
              <a:rPr lang="es-ES" sz="2400" dirty="0"/>
              <a:t>Promedio de calificaciones a menudo un factor (GPA no ponderado, según la ley del estado de Washington)
Muchos también incluyen ensayos y actividades extracurriculares
Muchas universidades buscan estudiantes completos que hayan demostrado habilidades de liderazgo y que realicen actividades extracurriculares.
Cada vez más universidades no requieren SAT / ACT (las escuelas del estado de Washington no requieren puntajes SAT / ACT, es opcional sin peso en el puntaje)</a:t>
            </a:r>
            <a:endParaRPr lang="en-US" sz="2400" dirty="0"/>
          </a:p>
        </p:txBody>
      </p:sp>
      <p:sp>
        <p:nvSpPr>
          <p:cNvPr id="4" name="Wave 3">
            <a:extLst>
              <a:ext uri="{FF2B5EF4-FFF2-40B4-BE49-F238E27FC236}">
                <a16:creationId xmlns:a16="http://schemas.microsoft.com/office/drawing/2014/main" id="{A766218D-C531-400F-B639-BC4DF349BE5E}"/>
              </a:ext>
            </a:extLst>
          </p:cNvPr>
          <p:cNvSpPr/>
          <p:nvPr/>
        </p:nvSpPr>
        <p:spPr>
          <a:xfrm>
            <a:off x="1155406" y="398511"/>
            <a:ext cx="11036594" cy="12971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6EC3E2-20D8-4CFC-ABAE-0B216AC35FF4}"/>
              </a:ext>
            </a:extLst>
          </p:cNvPr>
          <p:cNvSpPr>
            <a:spLocks noGrp="1"/>
          </p:cNvSpPr>
          <p:nvPr>
            <p:ph type="title"/>
          </p:nvPr>
        </p:nvSpPr>
        <p:spPr>
          <a:xfrm>
            <a:off x="1415903" y="624511"/>
            <a:ext cx="10515600" cy="1282674"/>
          </a:xfrm>
        </p:spPr>
        <p:txBody>
          <a:bodyPr>
            <a:normAutofit fontScale="90000"/>
          </a:bodyPr>
          <a:lstStyle/>
          <a:p>
            <a:r>
              <a:rPr lang="es-ES" b="1" dirty="0"/>
              <a:t>Requisitos de ingreso a la universidad
</a:t>
            </a:r>
            <a:endParaRPr lang="en-US" b="1" dirty="0"/>
          </a:p>
        </p:txBody>
      </p:sp>
    </p:spTree>
    <p:extLst>
      <p:ext uri="{BB962C8B-B14F-4D97-AF65-F5344CB8AC3E}">
        <p14:creationId xmlns:p14="http://schemas.microsoft.com/office/powerpoint/2010/main" val="2870892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Wave 5">
            <a:extLst>
              <a:ext uri="{FF2B5EF4-FFF2-40B4-BE49-F238E27FC236}">
                <a16:creationId xmlns:a16="http://schemas.microsoft.com/office/drawing/2014/main" id="{775260EF-2E92-49ED-8A2B-F2027A427C4D}"/>
              </a:ext>
            </a:extLst>
          </p:cNvPr>
          <p:cNvSpPr/>
          <p:nvPr/>
        </p:nvSpPr>
        <p:spPr>
          <a:xfrm>
            <a:off x="80554" y="546574"/>
            <a:ext cx="9893579" cy="12971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A6AF48-5B08-4682-8B82-9F39A57B9A1E}"/>
              </a:ext>
            </a:extLst>
          </p:cNvPr>
          <p:cNvSpPr>
            <a:spLocks noGrp="1"/>
          </p:cNvSpPr>
          <p:nvPr>
            <p:ph type="title"/>
          </p:nvPr>
        </p:nvSpPr>
        <p:spPr>
          <a:xfrm>
            <a:off x="423745" y="502367"/>
            <a:ext cx="10515600" cy="1282674"/>
          </a:xfrm>
        </p:spPr>
        <p:txBody>
          <a:bodyPr/>
          <a:lstStyle/>
          <a:p>
            <a:r>
              <a:rPr lang="es-CO" dirty="0"/>
              <a:t>Deportes en Preparatoria/HS</a:t>
            </a:r>
          </a:p>
        </p:txBody>
      </p:sp>
      <p:sp>
        <p:nvSpPr>
          <p:cNvPr id="3" name="Content Placeholder 2">
            <a:extLst>
              <a:ext uri="{FF2B5EF4-FFF2-40B4-BE49-F238E27FC236}">
                <a16:creationId xmlns:a16="http://schemas.microsoft.com/office/drawing/2014/main" id="{FACEFEE2-BE27-45FD-BC58-30C333391F05}"/>
              </a:ext>
            </a:extLst>
          </p:cNvPr>
          <p:cNvSpPr>
            <a:spLocks noGrp="1"/>
          </p:cNvSpPr>
          <p:nvPr>
            <p:ph idx="1"/>
          </p:nvPr>
        </p:nvSpPr>
        <p:spPr>
          <a:xfrm>
            <a:off x="423745" y="2018634"/>
            <a:ext cx="11676106" cy="4201413"/>
          </a:xfrm>
        </p:spPr>
        <p:txBody>
          <a:bodyPr>
            <a:normAutofit fontScale="40000" lnSpcReduction="20000"/>
          </a:bodyPr>
          <a:lstStyle/>
          <a:p>
            <a:pPr>
              <a:lnSpc>
                <a:spcPct val="110000"/>
              </a:lnSpc>
            </a:pPr>
            <a:r>
              <a:rPr lang="es-ES" sz="4800" dirty="0"/>
              <a:t>Los documentos requeridos para el registro deportivo se pueden cargar en </a:t>
            </a:r>
            <a:r>
              <a:rPr lang="en-US" sz="4800" dirty="0">
                <a:hlinkClick r:id="rId2"/>
              </a:rPr>
              <a:t>Final Forms</a:t>
            </a:r>
          </a:p>
          <a:p>
            <a:pPr>
              <a:lnSpc>
                <a:spcPct val="110000"/>
              </a:lnSpc>
            </a:pPr>
            <a:r>
              <a:rPr lang="es-ES" sz="4800" dirty="0"/>
              <a:t>Tarifa deportiva en cada escuela preparatoria (ayuda financiera disponible comuníquese con el contador de ASB)
Se requieren exámenes físicos para participar en atletismo (verifique el marco de tiempo para el examen físico)
Consulte el sitio web de cada escuela para conocer las fechas de inicio del deporte o cuándo comienza la temporada.
Para obtener información y documentos de registro deportivo, visite </a:t>
            </a:r>
            <a:r>
              <a:rPr lang="en-US" sz="4800" dirty="0">
                <a:hlinkClick r:id="rId2"/>
              </a:rPr>
              <a:t>Final Forms</a:t>
            </a:r>
          </a:p>
          <a:p>
            <a:pPr>
              <a:lnSpc>
                <a:spcPct val="110000"/>
              </a:lnSpc>
            </a:pPr>
            <a:r>
              <a:rPr lang="es-ES" sz="4800" dirty="0"/>
              <a:t>Póngase en contacto con el departamento de atletismo de cada escuela para obtener más información
Verifique la elegibilidad para los deportes</a:t>
            </a:r>
            <a:r>
              <a:rPr lang="en-US" sz="3800" dirty="0"/>
              <a:t>.</a:t>
            </a:r>
          </a:p>
          <a:p>
            <a:pPr>
              <a:lnSpc>
                <a:spcPct val="110000"/>
              </a:lnSpc>
            </a:pPr>
            <a:r>
              <a:rPr lang="en-US" sz="3600" dirty="0">
                <a:hlinkClick r:id="rId3"/>
              </a:rPr>
              <a:t>Issaquah High Athletics page</a:t>
            </a:r>
          </a:p>
          <a:p>
            <a:pPr>
              <a:lnSpc>
                <a:spcPct val="110000"/>
              </a:lnSpc>
            </a:pPr>
            <a:r>
              <a:rPr lang="en-US" sz="3600" dirty="0">
                <a:hlinkClick r:id="rId4"/>
              </a:rPr>
              <a:t>Liberty High Athletics page</a:t>
            </a:r>
          </a:p>
          <a:p>
            <a:pPr>
              <a:lnSpc>
                <a:spcPct val="110000"/>
              </a:lnSpc>
            </a:pPr>
            <a:r>
              <a:rPr lang="en-US" sz="3600" dirty="0">
                <a:hlinkClick r:id="rId5"/>
              </a:rPr>
              <a:t>Skyline High Athletics page</a:t>
            </a:r>
            <a:endParaRPr lang="en-US" sz="3600" dirty="0"/>
          </a:p>
        </p:txBody>
      </p:sp>
      <p:pic>
        <p:nvPicPr>
          <p:cNvPr id="4" name="Picture 3">
            <a:extLst>
              <a:ext uri="{FF2B5EF4-FFF2-40B4-BE49-F238E27FC236}">
                <a16:creationId xmlns:a16="http://schemas.microsoft.com/office/drawing/2014/main" id="{5384D48D-974E-4A0C-A896-F64EF7B601A4}"/>
              </a:ext>
            </a:extLst>
          </p:cNvPr>
          <p:cNvPicPr>
            <a:picLocks noChangeAspect="1"/>
          </p:cNvPicPr>
          <p:nvPr/>
        </p:nvPicPr>
        <p:blipFill>
          <a:blip r:embed="rId6"/>
          <a:stretch>
            <a:fillRect/>
          </a:stretch>
        </p:blipFill>
        <p:spPr>
          <a:xfrm>
            <a:off x="9021337" y="4849865"/>
            <a:ext cx="3302560" cy="1726259"/>
          </a:xfrm>
          <a:prstGeom prst="rect">
            <a:avLst/>
          </a:prstGeom>
        </p:spPr>
      </p:pic>
      <p:pic>
        <p:nvPicPr>
          <p:cNvPr id="5" name="Picture 4">
            <a:extLst>
              <a:ext uri="{FF2B5EF4-FFF2-40B4-BE49-F238E27FC236}">
                <a16:creationId xmlns:a16="http://schemas.microsoft.com/office/drawing/2014/main" id="{A3B0F084-0A8F-4782-A8B7-868FA44B81D0}"/>
              </a:ext>
            </a:extLst>
          </p:cNvPr>
          <p:cNvPicPr>
            <a:picLocks noChangeAspect="1"/>
          </p:cNvPicPr>
          <p:nvPr/>
        </p:nvPicPr>
        <p:blipFill>
          <a:blip r:embed="rId7"/>
          <a:stretch>
            <a:fillRect/>
          </a:stretch>
        </p:blipFill>
        <p:spPr>
          <a:xfrm>
            <a:off x="9974133" y="268772"/>
            <a:ext cx="1876816" cy="1876816"/>
          </a:xfrm>
          <a:prstGeom prst="rect">
            <a:avLst/>
          </a:prstGeom>
        </p:spPr>
      </p:pic>
    </p:spTree>
    <p:extLst>
      <p:ext uri="{BB962C8B-B14F-4D97-AF65-F5344CB8AC3E}">
        <p14:creationId xmlns:p14="http://schemas.microsoft.com/office/powerpoint/2010/main" val="467102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EAE57C0A-D2E3-4433-833E-65FB716329BC}"/>
              </a:ext>
            </a:extLst>
          </p:cNvPr>
          <p:cNvSpPr/>
          <p:nvPr/>
        </p:nvSpPr>
        <p:spPr>
          <a:xfrm>
            <a:off x="574158" y="531628"/>
            <a:ext cx="11079126" cy="1850065"/>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2BC03A-EC05-427F-82B4-7D6781849C6A}"/>
              </a:ext>
            </a:extLst>
          </p:cNvPr>
          <p:cNvSpPr>
            <a:spLocks noGrp="1"/>
          </p:cNvSpPr>
          <p:nvPr>
            <p:ph type="title"/>
          </p:nvPr>
        </p:nvSpPr>
        <p:spPr>
          <a:xfrm>
            <a:off x="461415" y="1054295"/>
            <a:ext cx="10515600" cy="1282674"/>
          </a:xfrm>
        </p:spPr>
        <p:txBody>
          <a:bodyPr>
            <a:normAutofit fontScale="90000"/>
          </a:bodyPr>
          <a:lstStyle/>
          <a:p>
            <a:r>
              <a:rPr lang="es-CO" dirty="0"/>
              <a:t>Clubes, oportunidades extracurriculares, trabajo a tiempo parcial y oportunidades de voluntariado</a:t>
            </a:r>
            <a:r>
              <a:rPr lang="en-US" dirty="0"/>
              <a:t>
</a:t>
            </a:r>
          </a:p>
        </p:txBody>
      </p:sp>
      <p:sp>
        <p:nvSpPr>
          <p:cNvPr id="3" name="Content Placeholder 2">
            <a:extLst>
              <a:ext uri="{FF2B5EF4-FFF2-40B4-BE49-F238E27FC236}">
                <a16:creationId xmlns:a16="http://schemas.microsoft.com/office/drawing/2014/main" id="{689BB993-3CC5-4A9A-8BB6-286B1A0E835E}"/>
              </a:ext>
            </a:extLst>
          </p:cNvPr>
          <p:cNvSpPr>
            <a:spLocks noGrp="1"/>
          </p:cNvSpPr>
          <p:nvPr>
            <p:ph idx="1"/>
          </p:nvPr>
        </p:nvSpPr>
        <p:spPr>
          <a:xfrm>
            <a:off x="461415" y="2274896"/>
            <a:ext cx="11535791" cy="4402823"/>
          </a:xfrm>
        </p:spPr>
        <p:txBody>
          <a:bodyPr>
            <a:normAutofit/>
          </a:bodyPr>
          <a:lstStyle/>
          <a:p>
            <a:r>
              <a:rPr lang="es-ES" sz="1900" dirty="0"/>
              <a:t>Consulte el sitio web de la escuela y los anuncios sobre oportunidades extracurriculares y clubs (en la pestaña ASB en el sitio web) </a:t>
            </a:r>
            <a:r>
              <a:rPr lang="en-US" sz="1900" dirty="0">
                <a:hlinkClick r:id="rId2"/>
              </a:rPr>
              <a:t>(Issaquah HS Clubs website)</a:t>
            </a:r>
            <a:r>
              <a:rPr lang="en-US" sz="1900" dirty="0"/>
              <a:t>, </a:t>
            </a:r>
            <a:r>
              <a:rPr lang="en-US" sz="1900" dirty="0">
                <a:hlinkClick r:id="rId3"/>
              </a:rPr>
              <a:t>Skyline HS club</a:t>
            </a:r>
            <a:r>
              <a:rPr lang="en-US" sz="1900" dirty="0"/>
              <a:t>, </a:t>
            </a:r>
            <a:r>
              <a:rPr lang="en-US" sz="1900" dirty="0">
                <a:hlinkClick r:id="rId4"/>
              </a:rPr>
              <a:t>Liberty clubs</a:t>
            </a:r>
          </a:p>
          <a:p>
            <a:r>
              <a:rPr lang="es-ES" sz="1900" dirty="0"/>
              <a:t>La mejor manera para que los estudiantes se sientan conectados con la escuela y hagan nuevos amigos
Importante para el bienestar social de los estudiantes: reunirse con amigos y explorar intereses
MUCHAS oportunidades para estudiantes – intereses variados
Autobuses después de la escuela para después de las actividades (similar a las escuelas intermedias)
Se puede utilizar para demostrar liderazgo
A menudo un factor de cómo las universidades ven a los estudiantes
</a:t>
            </a:r>
            <a:r>
              <a:rPr lang="es-CO" sz="1900" dirty="0"/>
              <a:t>Fuera de la escuela – oportunidad de liderazgo comunitarios (ver </a:t>
            </a:r>
            <a:r>
              <a:rPr lang="es-CO" sz="1900" dirty="0">
                <a:hlinkClick r:id="rId5"/>
              </a:rPr>
              <a:t>Cultural Bridges magazine</a:t>
            </a:r>
            <a:r>
              <a:rPr lang="es-CO" sz="1900" dirty="0"/>
              <a:t>)</a:t>
            </a:r>
          </a:p>
          <a:p>
            <a:r>
              <a:rPr lang="es-CO" sz="1900" dirty="0">
                <a:hlinkClick r:id="rId6"/>
              </a:rPr>
              <a:t>Voluntariados</a:t>
            </a:r>
            <a:r>
              <a:rPr lang="es-CO" sz="1900" dirty="0"/>
              <a:t> y los trabajos a tiempo parcial también se pueden enumerar en los formularios de admisión a la universidad</a:t>
            </a:r>
          </a:p>
        </p:txBody>
      </p:sp>
    </p:spTree>
    <p:extLst>
      <p:ext uri="{BB962C8B-B14F-4D97-AF65-F5344CB8AC3E}">
        <p14:creationId xmlns:p14="http://schemas.microsoft.com/office/powerpoint/2010/main" val="4010414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DBD0929A-2A12-418E-A456-53DDE53DC248}"/>
              </a:ext>
            </a:extLst>
          </p:cNvPr>
          <p:cNvSpPr/>
          <p:nvPr/>
        </p:nvSpPr>
        <p:spPr>
          <a:xfrm>
            <a:off x="277906" y="437072"/>
            <a:ext cx="11496999" cy="178035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EA1479-1007-45F8-AD29-18247B4AE2DD}"/>
              </a:ext>
            </a:extLst>
          </p:cNvPr>
          <p:cNvSpPr>
            <a:spLocks noGrp="1"/>
          </p:cNvSpPr>
          <p:nvPr>
            <p:ph type="title"/>
          </p:nvPr>
        </p:nvSpPr>
        <p:spPr>
          <a:xfrm>
            <a:off x="277906" y="685911"/>
            <a:ext cx="11636188" cy="1282674"/>
          </a:xfrm>
        </p:spPr>
        <p:txBody>
          <a:bodyPr>
            <a:normAutofit fontScale="90000"/>
          </a:bodyPr>
          <a:lstStyle/>
          <a:p>
            <a:r>
              <a:rPr lang="es-ES" b="1" dirty="0"/>
              <a:t>Trabajos a tiempo parcial, pasantías y oportunidades de voluntariado</a:t>
            </a:r>
            <a:endParaRPr lang="en-US" b="1" dirty="0"/>
          </a:p>
        </p:txBody>
      </p:sp>
      <p:sp>
        <p:nvSpPr>
          <p:cNvPr id="3" name="Content Placeholder 2">
            <a:extLst>
              <a:ext uri="{FF2B5EF4-FFF2-40B4-BE49-F238E27FC236}">
                <a16:creationId xmlns:a16="http://schemas.microsoft.com/office/drawing/2014/main" id="{885D87B4-85E8-449E-A94F-4D82926ED203}"/>
              </a:ext>
            </a:extLst>
          </p:cNvPr>
          <p:cNvSpPr>
            <a:spLocks noGrp="1"/>
          </p:cNvSpPr>
          <p:nvPr>
            <p:ph idx="1"/>
          </p:nvPr>
        </p:nvSpPr>
        <p:spPr>
          <a:xfrm>
            <a:off x="277906" y="2217424"/>
            <a:ext cx="11914094" cy="4251896"/>
          </a:xfrm>
        </p:spPr>
        <p:txBody>
          <a:bodyPr vert="horz" lIns="91440" tIns="45720" rIns="91440" bIns="45720" rtlCol="0" anchor="t">
            <a:normAutofit fontScale="92500" lnSpcReduction="20000"/>
          </a:bodyPr>
          <a:lstStyle/>
          <a:p>
            <a:r>
              <a:rPr lang="es-ES" dirty="0"/>
              <a:t>El servicio voluntario y los trabajos a tiempo parcial también se pueden incluir en las solicitudes de ingreso a la universidad</a:t>
            </a:r>
          </a:p>
          <a:p>
            <a:r>
              <a:rPr lang="es-ES" dirty="0"/>
              <a:t>Las ofertas de trabajo suelen estar disponibles en el Centro de Carreras y Universidades</a:t>
            </a:r>
          </a:p>
          <a:p>
            <a:r>
              <a:rPr lang="es-ES" dirty="0"/>
              <a:t>Algunos clubes pueden tener oportunidades de voluntariado como parte de las actividades del club</a:t>
            </a:r>
          </a:p>
          <a:p>
            <a:r>
              <a:rPr lang="en-US" dirty="0" err="1"/>
              <a:t>Oportunidades</a:t>
            </a:r>
            <a:r>
              <a:rPr lang="en-US" dirty="0"/>
              <a:t> de </a:t>
            </a:r>
            <a:r>
              <a:rPr lang="en-US" dirty="0" err="1"/>
              <a:t>voluntariado</a:t>
            </a:r>
            <a:r>
              <a:rPr lang="en-US" dirty="0"/>
              <a:t>– </a:t>
            </a:r>
            <a:r>
              <a:rPr lang="en-US" dirty="0">
                <a:hlinkClick r:id="rId2"/>
              </a:rPr>
              <a:t>Liberty</a:t>
            </a:r>
            <a:r>
              <a:rPr lang="en-US" dirty="0"/>
              <a:t>, </a:t>
            </a:r>
            <a:r>
              <a:rPr lang="en-US" dirty="0">
                <a:hlinkClick r:id="rId2"/>
              </a:rPr>
              <a:t>Issaquah</a:t>
            </a:r>
            <a:r>
              <a:rPr lang="en-US" dirty="0"/>
              <a:t> y </a:t>
            </a:r>
            <a:r>
              <a:rPr lang="en-US" dirty="0">
                <a:hlinkClick r:id="rId3"/>
              </a:rPr>
              <a:t>Skyline</a:t>
            </a:r>
            <a:endParaRPr lang="en-US" dirty="0"/>
          </a:p>
          <a:p>
            <a:r>
              <a:rPr lang="es-ES" dirty="0"/>
              <a:t>Fuera de la escuela: oportunidades de liderazgo comunitario </a:t>
            </a:r>
            <a:r>
              <a:rPr lang="en-US" sz="1900" dirty="0"/>
              <a:t>(see </a:t>
            </a:r>
            <a:r>
              <a:rPr lang="en-US" sz="1900" dirty="0">
                <a:hlinkClick r:id="rId4"/>
              </a:rPr>
              <a:t>Cultural Bridges magazine</a:t>
            </a:r>
            <a:r>
              <a:rPr lang="en-US" sz="1900" dirty="0"/>
              <a:t>)</a:t>
            </a:r>
            <a:endParaRPr lang="en-US" sz="1900" dirty="0">
              <a:ea typeface="Calibri"/>
              <a:cs typeface="Calibri"/>
            </a:endParaRPr>
          </a:p>
          <a:p>
            <a:r>
              <a:rPr lang="es-ES" dirty="0"/>
              <a:t>Los estudiantes pueden registrar sus horas de voluntariado</a:t>
            </a:r>
            <a:endParaRPr lang="en-US" dirty="0"/>
          </a:p>
          <a:p>
            <a:pPr lvl="1"/>
            <a:r>
              <a:rPr lang="es-ES" dirty="0"/>
              <a:t>Algunas escuelas tienen un registro disponible en el sitio de la PTSA</a:t>
            </a:r>
          </a:p>
          <a:p>
            <a:pPr lvl="1"/>
            <a:r>
              <a:rPr lang="es-ES" dirty="0"/>
              <a:t>Servicio comunitario y liderazgo demostrado</a:t>
            </a:r>
          </a:p>
          <a:p>
            <a:pPr lvl="1"/>
            <a:r>
              <a:rPr lang="es-ES" dirty="0"/>
              <a:t>Bueno para postulaciones a la universidad</a:t>
            </a:r>
            <a:endParaRPr lang="en-US" dirty="0"/>
          </a:p>
        </p:txBody>
      </p:sp>
    </p:spTree>
    <p:extLst>
      <p:ext uri="{BB962C8B-B14F-4D97-AF65-F5344CB8AC3E}">
        <p14:creationId xmlns:p14="http://schemas.microsoft.com/office/powerpoint/2010/main" val="887131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E967-CD49-418C-84B9-570B56BD58D8}"/>
              </a:ext>
            </a:extLst>
          </p:cNvPr>
          <p:cNvSpPr>
            <a:spLocks noGrp="1"/>
          </p:cNvSpPr>
          <p:nvPr>
            <p:ph type="title"/>
          </p:nvPr>
        </p:nvSpPr>
        <p:spPr>
          <a:xfrm>
            <a:off x="256309" y="1395804"/>
            <a:ext cx="10515600" cy="1282674"/>
          </a:xfrm>
        </p:spPr>
        <p:txBody>
          <a:bodyPr>
            <a:normAutofit/>
          </a:bodyPr>
          <a:lstStyle/>
          <a:p>
            <a:r>
              <a:rPr lang="en-US" dirty="0"/>
              <a:t>Gibson Ek – </a:t>
            </a:r>
            <a:r>
              <a:rPr lang="en-US" dirty="0" err="1"/>
              <a:t>escuela</a:t>
            </a:r>
            <a:r>
              <a:rPr lang="en-US" dirty="0"/>
              <a:t> </a:t>
            </a:r>
            <a:r>
              <a:rPr lang="en-US" dirty="0" err="1"/>
              <a:t>basada</a:t>
            </a:r>
            <a:r>
              <a:rPr lang="en-US" dirty="0"/>
              <a:t> en </a:t>
            </a:r>
            <a:r>
              <a:rPr lang="en-US" dirty="0" err="1"/>
              <a:t>proyectos</a:t>
            </a:r>
            <a:endParaRPr lang="en-US" dirty="0">
              <a:solidFill>
                <a:srgbClr val="FF0000"/>
              </a:solidFill>
              <a:cs typeface="Calibri"/>
            </a:endParaRPr>
          </a:p>
        </p:txBody>
      </p:sp>
      <p:sp>
        <p:nvSpPr>
          <p:cNvPr id="3" name="Content Placeholder 2">
            <a:extLst>
              <a:ext uri="{FF2B5EF4-FFF2-40B4-BE49-F238E27FC236}">
                <a16:creationId xmlns:a16="http://schemas.microsoft.com/office/drawing/2014/main" id="{429CBF65-02B4-4C9D-B12C-9BBF19CD4063}"/>
              </a:ext>
            </a:extLst>
          </p:cNvPr>
          <p:cNvSpPr>
            <a:spLocks noGrp="1"/>
          </p:cNvSpPr>
          <p:nvPr>
            <p:ph idx="1"/>
          </p:nvPr>
        </p:nvSpPr>
        <p:spPr>
          <a:xfrm>
            <a:off x="1135083" y="2493288"/>
            <a:ext cx="10515600" cy="3538723"/>
          </a:xfrm>
        </p:spPr>
        <p:txBody>
          <a:bodyPr vert="horz" lIns="91440" tIns="45720" rIns="91440" bIns="45720" rtlCol="0" anchor="t">
            <a:normAutofit lnSpcReduction="10000"/>
          </a:bodyPr>
          <a:lstStyle/>
          <a:p>
            <a:pPr lvl="0"/>
            <a:r>
              <a:rPr lang="es-ES" b="1" dirty="0"/>
              <a:t>Entorno más pequeño (200 estudiantes)</a:t>
            </a:r>
          </a:p>
          <a:p>
            <a:pPr lvl="0"/>
            <a:r>
              <a:rPr lang="es-ES" b="1" dirty="0"/>
              <a:t>donde los estudiantes trabajan en estrecha colaboración con un maestro</a:t>
            </a:r>
          </a:p>
          <a:p>
            <a:pPr lvl="0"/>
            <a:r>
              <a:rPr lang="es-ES" b="1" dirty="0"/>
              <a:t>y tienen oportunidades de explorar profundamente sus intereses</a:t>
            </a:r>
          </a:p>
          <a:p>
            <a:pPr lvl="0"/>
            <a:r>
              <a:rPr lang="es-ES" b="1" dirty="0"/>
              <a:t>a través del aprendizaje basado en proyectos</a:t>
            </a:r>
          </a:p>
          <a:p>
            <a:pPr lvl="0"/>
            <a:r>
              <a:rPr lang="es-ES" b="1" dirty="0"/>
              <a:t>y pasantías comunitarias</a:t>
            </a:r>
          </a:p>
          <a:p>
            <a:pPr lvl="0"/>
            <a:r>
              <a:rPr lang="es-ES" b="1" dirty="0"/>
              <a:t>para prepararse para cualquier oportunidad después de la escuela secundaria, incluida la universidad, la escuela técnica o el empleo</a:t>
            </a:r>
            <a:endParaRPr lang="en-US" dirty="0"/>
          </a:p>
        </p:txBody>
      </p:sp>
    </p:spTree>
    <p:extLst>
      <p:ext uri="{BB962C8B-B14F-4D97-AF65-F5344CB8AC3E}">
        <p14:creationId xmlns:p14="http://schemas.microsoft.com/office/powerpoint/2010/main" val="633635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D82F3-2B28-450E-B406-9921DA9A8523}"/>
              </a:ext>
            </a:extLst>
          </p:cNvPr>
          <p:cNvSpPr>
            <a:spLocks noGrp="1"/>
          </p:cNvSpPr>
          <p:nvPr>
            <p:ph type="title"/>
          </p:nvPr>
        </p:nvSpPr>
        <p:spPr/>
        <p:txBody>
          <a:bodyPr/>
          <a:lstStyle/>
          <a:p>
            <a:r>
              <a:rPr lang="en-US" dirty="0">
                <a:hlinkClick r:id="rId2"/>
              </a:rPr>
              <a:t>Gibson </a:t>
            </a:r>
            <a:r>
              <a:rPr lang="en-US" dirty="0" err="1">
                <a:hlinkClick r:id="rId2"/>
              </a:rPr>
              <a:t>Ek</a:t>
            </a:r>
            <a:r>
              <a:rPr lang="en-US" dirty="0"/>
              <a:t> </a:t>
            </a:r>
            <a:r>
              <a:rPr lang="en-US" b="1" dirty="0"/>
              <a:t>(Escuela </a:t>
            </a:r>
            <a:r>
              <a:rPr lang="en-US" b="1" dirty="0" err="1"/>
              <a:t>Basada</a:t>
            </a:r>
            <a:r>
              <a:rPr lang="en-US" b="1" dirty="0"/>
              <a:t> en </a:t>
            </a:r>
            <a:r>
              <a:rPr lang="en-US" b="1" dirty="0" err="1"/>
              <a:t>Proyectos</a:t>
            </a:r>
            <a:r>
              <a:rPr lang="en-US" b="1" dirty="0"/>
              <a:t>)</a:t>
            </a:r>
          </a:p>
        </p:txBody>
      </p:sp>
      <p:sp>
        <p:nvSpPr>
          <p:cNvPr id="3" name="Content Placeholder 2">
            <a:extLst>
              <a:ext uri="{FF2B5EF4-FFF2-40B4-BE49-F238E27FC236}">
                <a16:creationId xmlns:a16="http://schemas.microsoft.com/office/drawing/2014/main" id="{C501D17A-80E0-41C9-85F8-523BCFE53A40}"/>
              </a:ext>
            </a:extLst>
          </p:cNvPr>
          <p:cNvSpPr>
            <a:spLocks noGrp="1"/>
          </p:cNvSpPr>
          <p:nvPr>
            <p:ph idx="1"/>
          </p:nvPr>
        </p:nvSpPr>
        <p:spPr>
          <a:xfrm>
            <a:off x="681142" y="2769774"/>
            <a:ext cx="10829364" cy="3314607"/>
          </a:xfrm>
        </p:spPr>
        <p:txBody>
          <a:bodyPr vert="horz" lIns="91440" tIns="45720" rIns="91440" bIns="45720" rtlCol="0" anchor="t">
            <a:normAutofit/>
          </a:bodyPr>
          <a:lstStyle/>
          <a:p>
            <a:r>
              <a:rPr lang="es-ES" dirty="0"/>
              <a:t>Visita su página de inscripción </a:t>
            </a:r>
            <a:r>
              <a:rPr lang="en-US" dirty="0"/>
              <a:t>: </a:t>
            </a:r>
            <a:r>
              <a:rPr lang="en-US" sz="2000" u="sng" dirty="0">
                <a:hlinkClick r:id="rId3"/>
              </a:rPr>
              <a:t>https://gibsonek.isd411.org/our-school/enrollment</a:t>
            </a:r>
            <a:r>
              <a:rPr lang="en-US" sz="2000" dirty="0"/>
              <a:t> </a:t>
            </a:r>
          </a:p>
          <a:p>
            <a:r>
              <a:rPr lang="es-ES" dirty="0"/>
              <a:t>¡Las inscripciones abren el 26 de febrero y  Cierra el 14 de marzo</a:t>
            </a:r>
          </a:p>
          <a:p>
            <a:r>
              <a:rPr lang="es-ES" dirty="0"/>
              <a:t>El sorteo de admisión será el 17 de marzo</a:t>
            </a:r>
            <a:endParaRPr lang="en-US" dirty="0"/>
          </a:p>
          <a:p>
            <a:pPr lvl="1">
              <a:buFont typeface="Courier New" panose="020B0604020202020204" pitchFamily="34" charset="0"/>
              <a:buChar char="o"/>
            </a:pPr>
            <a:r>
              <a:rPr lang="es-ES" dirty="0"/>
              <a:t>Los estudiantes no seleccionados se agregan a la lista de espera.</a:t>
            </a:r>
            <a:endParaRPr lang="en-US" dirty="0">
              <a:ea typeface="Calibri"/>
              <a:cs typeface="Calibri"/>
            </a:endParaRPr>
          </a:p>
          <a:p>
            <a:r>
              <a:rPr lang="es-ES" dirty="0"/>
              <a:t>¡ </a:t>
            </a:r>
            <a:r>
              <a:rPr lang="en-US" b="1" dirty="0" err="1"/>
              <a:t>Cualquier</a:t>
            </a:r>
            <a:r>
              <a:rPr lang="en-US" b="1" dirty="0"/>
              <a:t> </a:t>
            </a:r>
            <a:r>
              <a:rPr lang="en-US" b="1" dirty="0" err="1"/>
              <a:t>familia</a:t>
            </a:r>
            <a:r>
              <a:rPr lang="en-US" b="1" dirty="0"/>
              <a:t> es </a:t>
            </a:r>
            <a:r>
              <a:rPr lang="en-US" b="1" dirty="0" err="1"/>
              <a:t>bienvenida</a:t>
            </a:r>
            <a:r>
              <a:rPr lang="en-US" b="1" dirty="0"/>
              <a:t> </a:t>
            </a:r>
            <a:r>
              <a:rPr lang="es-ES" dirty="0"/>
              <a:t>Reunirse con el director o el personal para recorrer la escuela o hacer preguntas!</a:t>
            </a:r>
            <a:endParaRPr lang="en-US" dirty="0">
              <a:ea typeface="Calibri"/>
              <a:cs typeface="Calibri"/>
            </a:endParaRPr>
          </a:p>
          <a:p>
            <a:endParaRPr lang="en-US" dirty="0"/>
          </a:p>
        </p:txBody>
      </p:sp>
    </p:spTree>
    <p:extLst>
      <p:ext uri="{BB962C8B-B14F-4D97-AF65-F5344CB8AC3E}">
        <p14:creationId xmlns:p14="http://schemas.microsoft.com/office/powerpoint/2010/main" val="2929872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E464B-2438-C416-7EA2-1CDE72CF9AE5}"/>
              </a:ext>
            </a:extLst>
          </p:cNvPr>
          <p:cNvSpPr>
            <a:spLocks noGrp="1"/>
          </p:cNvSpPr>
          <p:nvPr>
            <p:ph type="title"/>
          </p:nvPr>
        </p:nvSpPr>
        <p:spPr>
          <a:xfrm>
            <a:off x="620486" y="1191725"/>
            <a:ext cx="10515600" cy="1282674"/>
          </a:xfrm>
        </p:spPr>
        <p:txBody>
          <a:bodyPr>
            <a:normAutofit fontScale="90000"/>
          </a:bodyPr>
          <a:lstStyle/>
          <a:p>
            <a:r>
              <a:rPr lang="es-CO" dirty="0">
                <a:cs typeface="Calibri"/>
              </a:rPr>
              <a:t>Recordatorios generales</a:t>
            </a:r>
            <a:r>
              <a:rPr lang="en-US" dirty="0">
                <a:cs typeface="Calibri"/>
              </a:rPr>
              <a:t>
</a:t>
            </a:r>
            <a:endParaRPr lang="en-US" dirty="0"/>
          </a:p>
        </p:txBody>
      </p:sp>
      <p:sp>
        <p:nvSpPr>
          <p:cNvPr id="3" name="Content Placeholder 2">
            <a:extLst>
              <a:ext uri="{FF2B5EF4-FFF2-40B4-BE49-F238E27FC236}">
                <a16:creationId xmlns:a16="http://schemas.microsoft.com/office/drawing/2014/main" id="{B6D384F2-9620-BE63-7325-91AE76EA34FF}"/>
              </a:ext>
            </a:extLst>
          </p:cNvPr>
          <p:cNvSpPr>
            <a:spLocks noGrp="1"/>
          </p:cNvSpPr>
          <p:nvPr>
            <p:ph idx="1"/>
          </p:nvPr>
        </p:nvSpPr>
        <p:spPr>
          <a:xfrm>
            <a:off x="735980" y="2321722"/>
            <a:ext cx="11150010" cy="3538723"/>
          </a:xfrm>
        </p:spPr>
        <p:txBody>
          <a:bodyPr vert="horz" lIns="91440" tIns="45720" rIns="91440" bIns="45720" rtlCol="0" anchor="t">
            <a:normAutofit lnSpcReduction="10000"/>
          </a:bodyPr>
          <a:lstStyle/>
          <a:p>
            <a:r>
              <a:rPr lang="es-ES" dirty="0">
                <a:cs typeface="Calibri"/>
              </a:rPr>
              <a:t>Educación Especial – IEP seguirá a los estudiantes a la escuela preparatoria
504 y planes de salud: sigue a los estudiantes (el personal se conectará)
Transporte – Consultar ruta
Autobús de actividades también disponible
Computadoras portátiles asignadas en la escuela Preparatoria
Comprobar calificaciones en </a:t>
            </a:r>
            <a:r>
              <a:rPr lang="es-ES" dirty="0" err="1">
                <a:cs typeface="Calibri"/>
              </a:rPr>
              <a:t>Canvas</a:t>
            </a:r>
            <a:r>
              <a:rPr lang="es-ES" dirty="0">
                <a:cs typeface="Calibri"/>
              </a:rPr>
              <a:t>
Verifique la asistencia y los logros hacia la graduación en Family Access</a:t>
            </a:r>
            <a:endParaRPr lang="en-US" dirty="0">
              <a:cs typeface="Calibri"/>
            </a:endParaRPr>
          </a:p>
        </p:txBody>
      </p:sp>
    </p:spTree>
    <p:extLst>
      <p:ext uri="{BB962C8B-B14F-4D97-AF65-F5344CB8AC3E}">
        <p14:creationId xmlns:p14="http://schemas.microsoft.com/office/powerpoint/2010/main" val="273544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209DAD-F861-4F7D-ACD8-F67ABE40A21A}"/>
              </a:ext>
            </a:extLst>
          </p:cNvPr>
          <p:cNvSpPr>
            <a:spLocks noGrp="1"/>
          </p:cNvSpPr>
          <p:nvPr>
            <p:ph idx="1"/>
          </p:nvPr>
        </p:nvSpPr>
        <p:spPr>
          <a:xfrm>
            <a:off x="502965" y="2095620"/>
            <a:ext cx="11373601" cy="4025582"/>
          </a:xfrm>
        </p:spPr>
        <p:txBody>
          <a:bodyPr vert="horz" lIns="91440" tIns="45720" rIns="91440" bIns="45720" rtlCol="0" anchor="t">
            <a:noAutofit/>
          </a:bodyPr>
          <a:lstStyle/>
          <a:p>
            <a:r>
              <a:rPr lang="es-CO" sz="2400" b="1" dirty="0"/>
              <a:t>Se anima a que estudiantes</a:t>
            </a:r>
            <a:r>
              <a:rPr lang="es-CO" sz="2400" dirty="0"/>
              <a:t> y padres a asistan a los eventos en las escuelas Preparatorias con respecto al 9º grado (eventos en febrero / marzo)
Las escuelas intermedias enviarán boletines semanales a las familias con más información antes de los eventos.  Busque información en los boletines escolares en febrero / marzo
Los consejeros de la escuela Preparatoria informan a los estudiantes de 8º grado sobre la selección de cursos de la escuela Preparatoria.
Los estudiantes envían su selección de cursos directamente a través de Student Access.</a:t>
            </a:r>
            <a:r>
              <a:rPr lang="es-ES" sz="2400" b="1" dirty="0">
                <a:solidFill>
                  <a:srgbClr val="FF0000"/>
                </a:solidFill>
              </a:rPr>
              <a:t> </a:t>
            </a:r>
            <a:endParaRPr lang="en-US" sz="3200" b="1" dirty="0">
              <a:solidFill>
                <a:srgbClr val="FF0000"/>
              </a:solidFill>
            </a:endParaRPr>
          </a:p>
        </p:txBody>
      </p:sp>
      <p:sp>
        <p:nvSpPr>
          <p:cNvPr id="4" name="Wave 3">
            <a:extLst>
              <a:ext uri="{FF2B5EF4-FFF2-40B4-BE49-F238E27FC236}">
                <a16:creationId xmlns:a16="http://schemas.microsoft.com/office/drawing/2014/main" id="{B02D68F5-C536-4D55-AFBA-365B82EF745B}"/>
              </a:ext>
            </a:extLst>
          </p:cNvPr>
          <p:cNvSpPr/>
          <p:nvPr/>
        </p:nvSpPr>
        <p:spPr>
          <a:xfrm>
            <a:off x="652440" y="494204"/>
            <a:ext cx="11036594" cy="12971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D1D444-6078-4B6F-85C3-C230248EA31D}"/>
              </a:ext>
            </a:extLst>
          </p:cNvPr>
          <p:cNvSpPr>
            <a:spLocks noGrp="1"/>
          </p:cNvSpPr>
          <p:nvPr>
            <p:ph type="title"/>
          </p:nvPr>
        </p:nvSpPr>
        <p:spPr>
          <a:xfrm>
            <a:off x="838200" y="910690"/>
            <a:ext cx="10515600" cy="1282674"/>
          </a:xfrm>
        </p:spPr>
        <p:txBody>
          <a:bodyPr>
            <a:noAutofit/>
          </a:bodyPr>
          <a:lstStyle/>
          <a:p>
            <a:r>
              <a:rPr lang="es-ES" sz="4000" b="1" dirty="0"/>
              <a:t>Eventos de transición de 8vo en las escuelas preparatorias (HS)</a:t>
            </a:r>
            <a:r>
              <a:rPr lang="es-ES" sz="4000" dirty="0"/>
              <a:t>
</a:t>
            </a:r>
            <a:endParaRPr lang="en-US" sz="4000" dirty="0"/>
          </a:p>
        </p:txBody>
      </p:sp>
    </p:spTree>
    <p:extLst>
      <p:ext uri="{BB962C8B-B14F-4D97-AF65-F5344CB8AC3E}">
        <p14:creationId xmlns:p14="http://schemas.microsoft.com/office/powerpoint/2010/main" val="2584967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546B80B3-ED04-4584-9BEA-90AD8CEC9FAB}"/>
              </a:ext>
            </a:extLst>
          </p:cNvPr>
          <p:cNvSpPr/>
          <p:nvPr/>
        </p:nvSpPr>
        <p:spPr>
          <a:xfrm>
            <a:off x="450555" y="483572"/>
            <a:ext cx="11036594" cy="12971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74054A-0892-AF23-AB7E-F9B16DABBF13}"/>
              </a:ext>
            </a:extLst>
          </p:cNvPr>
          <p:cNvSpPr>
            <a:spLocks noGrp="1"/>
          </p:cNvSpPr>
          <p:nvPr>
            <p:ph type="title"/>
          </p:nvPr>
        </p:nvSpPr>
        <p:spPr>
          <a:xfrm>
            <a:off x="756241" y="1018443"/>
            <a:ext cx="10985204" cy="1282674"/>
          </a:xfrm>
        </p:spPr>
        <p:txBody>
          <a:bodyPr>
            <a:normAutofit fontScale="90000"/>
          </a:bodyPr>
          <a:lstStyle/>
          <a:p>
            <a:r>
              <a:rPr lang="es-ES" b="1" dirty="0">
                <a:cs typeface="Calibri"/>
              </a:rPr>
              <a:t>Fecha de la Noche Familiar de HS para la Transición</a:t>
            </a:r>
            <a:br>
              <a:rPr lang="es-ES" b="1" dirty="0">
                <a:cs typeface="Calibri"/>
              </a:rPr>
            </a:br>
            <a:r>
              <a:rPr lang="es-ES" b="1" dirty="0">
                <a:cs typeface="Calibri"/>
              </a:rPr>
              <a:t>Verifique las fechas o actualizaciones en el sitio web de la escuela</a:t>
            </a:r>
            <a:endParaRPr lang="en-US" b="1" dirty="0"/>
          </a:p>
        </p:txBody>
      </p:sp>
      <p:sp>
        <p:nvSpPr>
          <p:cNvPr id="3" name="Content Placeholder 2">
            <a:extLst>
              <a:ext uri="{FF2B5EF4-FFF2-40B4-BE49-F238E27FC236}">
                <a16:creationId xmlns:a16="http://schemas.microsoft.com/office/drawing/2014/main" id="{B12AD4B4-C73A-F289-2960-209C31DE835C}"/>
              </a:ext>
            </a:extLst>
          </p:cNvPr>
          <p:cNvSpPr>
            <a:spLocks noGrp="1"/>
          </p:cNvSpPr>
          <p:nvPr>
            <p:ph idx="1"/>
          </p:nvPr>
        </p:nvSpPr>
        <p:spPr>
          <a:xfrm>
            <a:off x="501945" y="2835705"/>
            <a:ext cx="11239500" cy="3538723"/>
          </a:xfrm>
        </p:spPr>
        <p:txBody>
          <a:bodyPr vert="horz" lIns="91440" tIns="45720" rIns="91440" bIns="45720" rtlCol="0" anchor="t">
            <a:normAutofit lnSpcReduction="10000"/>
          </a:bodyPr>
          <a:lstStyle/>
          <a:p>
            <a:r>
              <a:rPr lang="en-US" dirty="0">
                <a:hlinkClick r:id="rId3"/>
              </a:rPr>
              <a:t>Skyline High School</a:t>
            </a:r>
            <a:r>
              <a:rPr lang="en-US" dirty="0"/>
              <a:t> </a:t>
            </a:r>
          </a:p>
          <a:p>
            <a:pPr lvl="1"/>
            <a:r>
              <a:rPr lang="es-ES" dirty="0">
                <a:ea typeface="+mn-lt"/>
                <a:cs typeface="+mn-lt"/>
              </a:rPr>
              <a:t>Noche de bienvenida familiar el 5 de marzo y sesión de preguntas y respuestas el 6 de marzo</a:t>
            </a:r>
            <a:endParaRPr lang="en-US" dirty="0">
              <a:ea typeface="+mn-lt"/>
              <a:cs typeface="+mn-lt"/>
            </a:endParaRPr>
          </a:p>
          <a:p>
            <a:pPr lvl="1"/>
            <a:r>
              <a:rPr lang="en-US" b="1" dirty="0">
                <a:hlinkClick r:id="rId4"/>
              </a:rPr>
              <a:t>Issaquah High School</a:t>
            </a:r>
            <a:endParaRPr lang="en-US" b="1" dirty="0"/>
          </a:p>
          <a:p>
            <a:pPr lvl="1"/>
            <a:r>
              <a:rPr lang="es-ES" dirty="0">
                <a:ea typeface="+mn-lt"/>
                <a:cs typeface="+mn-lt"/>
              </a:rPr>
              <a:t>Noches de inscripción a cursos de IHS para estudiantes de octavo grado y estudiantes nuevos o transferidos</a:t>
            </a:r>
          </a:p>
          <a:p>
            <a:pPr lvl="1"/>
            <a:r>
              <a:rPr lang="es-ES" dirty="0">
                <a:ea typeface="+mn-lt"/>
                <a:cs typeface="+mn-lt"/>
              </a:rPr>
              <a:t>4 y 5 de marzo: noche según el apellido del estudiante</a:t>
            </a:r>
          </a:p>
          <a:p>
            <a:r>
              <a:rPr lang="en-US" dirty="0">
                <a:ea typeface="+mn-lt"/>
                <a:cs typeface="+mn-lt"/>
                <a:hlinkClick r:id="rId5"/>
              </a:rPr>
              <a:t>Liberty High School </a:t>
            </a:r>
            <a:endParaRPr lang="en-US" dirty="0">
              <a:ea typeface="+mn-lt"/>
              <a:cs typeface="+mn-lt"/>
            </a:endParaRPr>
          </a:p>
          <a:p>
            <a:pPr lvl="1"/>
            <a:r>
              <a:rPr lang="en-US" dirty="0">
                <a:ea typeface="+mn-lt"/>
                <a:cs typeface="+mn-lt"/>
              </a:rPr>
              <a:t>February 25</a:t>
            </a:r>
            <a:r>
              <a:rPr lang="en-US" baseline="30000" dirty="0">
                <a:ea typeface="+mn-lt"/>
                <a:cs typeface="+mn-lt"/>
              </a:rPr>
              <a:t>th</a:t>
            </a:r>
            <a:r>
              <a:rPr lang="en-US" dirty="0">
                <a:ea typeface="+mn-lt"/>
                <a:cs typeface="+mn-lt"/>
              </a:rPr>
              <a:t> </a:t>
            </a:r>
          </a:p>
          <a:p>
            <a:pPr lvl="1"/>
            <a:endParaRPr lang="es-ES" dirty="0">
              <a:ea typeface="+mn-lt"/>
              <a:cs typeface="+mn-lt"/>
            </a:endParaRPr>
          </a:p>
        </p:txBody>
      </p:sp>
    </p:spTree>
    <p:extLst>
      <p:ext uri="{BB962C8B-B14F-4D97-AF65-F5344CB8AC3E}">
        <p14:creationId xmlns:p14="http://schemas.microsoft.com/office/powerpoint/2010/main" val="1353318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33AF95B1-662D-4C35-BF7C-FCAB0FFF38D1}"/>
              </a:ext>
            </a:extLst>
          </p:cNvPr>
          <p:cNvSpPr/>
          <p:nvPr/>
        </p:nvSpPr>
        <p:spPr>
          <a:xfrm>
            <a:off x="577703" y="568633"/>
            <a:ext cx="11036594" cy="12971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A5F2E-373C-452B-B32D-FC7F674114F3}"/>
              </a:ext>
            </a:extLst>
          </p:cNvPr>
          <p:cNvSpPr>
            <a:spLocks noGrp="1"/>
          </p:cNvSpPr>
          <p:nvPr>
            <p:ph type="title"/>
          </p:nvPr>
        </p:nvSpPr>
        <p:spPr>
          <a:xfrm>
            <a:off x="759346" y="947445"/>
            <a:ext cx="10515600" cy="1282674"/>
          </a:xfrm>
        </p:spPr>
        <p:txBody>
          <a:bodyPr>
            <a:normAutofit fontScale="90000"/>
          </a:bodyPr>
          <a:lstStyle/>
          <a:p>
            <a:r>
              <a:rPr lang="es-ES" dirty="0"/>
              <a:t>¿Qué pueden hacer los padres para prepararse para la transición de sus hijos a HS?
</a:t>
            </a:r>
            <a:endParaRPr lang="en-US" dirty="0"/>
          </a:p>
        </p:txBody>
      </p:sp>
      <p:sp>
        <p:nvSpPr>
          <p:cNvPr id="3" name="Content Placeholder 2">
            <a:extLst>
              <a:ext uri="{FF2B5EF4-FFF2-40B4-BE49-F238E27FC236}">
                <a16:creationId xmlns:a16="http://schemas.microsoft.com/office/drawing/2014/main" id="{D6E4F7DE-E365-4B19-93E4-7689C232BA35}"/>
              </a:ext>
            </a:extLst>
          </p:cNvPr>
          <p:cNvSpPr>
            <a:spLocks noGrp="1"/>
          </p:cNvSpPr>
          <p:nvPr>
            <p:ph idx="1"/>
          </p:nvPr>
        </p:nvSpPr>
        <p:spPr>
          <a:xfrm>
            <a:off x="473322" y="2489069"/>
            <a:ext cx="11087647" cy="3538723"/>
          </a:xfrm>
        </p:spPr>
        <p:txBody>
          <a:bodyPr>
            <a:normAutofit fontScale="70000" lnSpcReduction="20000"/>
          </a:bodyPr>
          <a:lstStyle/>
          <a:p>
            <a:pPr>
              <a:lnSpc>
                <a:spcPct val="110000"/>
              </a:lnSpc>
            </a:pPr>
            <a:r>
              <a:rPr lang="es-ES" dirty="0"/>
              <a:t>Visite y familiarícese con la información proporcionada sobre la escuela secundaria a la que asistirá su hijo.
Hable con sus hijos en 8 grado acerca de sus intereses para el plan  (</a:t>
            </a:r>
            <a:r>
              <a:rPr lang="es-ES" dirty="0" err="1"/>
              <a:t>high</a:t>
            </a:r>
            <a:r>
              <a:rPr lang="es-ES" dirty="0"/>
              <a:t> </a:t>
            </a:r>
            <a:r>
              <a:rPr lang="es-ES" dirty="0" err="1"/>
              <a:t>school</a:t>
            </a:r>
            <a:r>
              <a:rPr lang="es-ES" dirty="0"/>
              <a:t> and </a:t>
            </a:r>
            <a:r>
              <a:rPr lang="es-ES" dirty="0" err="1"/>
              <a:t>beyond</a:t>
            </a:r>
            <a:r>
              <a:rPr lang="es-ES" dirty="0"/>
              <a:t>)</a:t>
            </a:r>
            <a:r>
              <a:rPr lang="en-US" dirty="0"/>
              <a:t>. </a:t>
            </a:r>
            <a:r>
              <a:rPr lang="es-ES" dirty="0"/>
              <a:t>Haga un plan flexible si es apropiado, pero reconozca que los estudiantes pueden no estar seguros de los planes futuros (carrera o intereses).
Revise y discuta las opciones en el catalogo de cursos para las clases en 9º grado con su hijo.
En 9º y 10º grado, establezca una relación con el consejero de la escuela secundaria.
Hable con otros padres y estudiantes de secundaria sobre la escuela secundaria (cursos, clubes, actividades extracurriculares, factores considerados para la selección de cursos, etc.).
</a:t>
            </a:r>
            <a:endParaRPr lang="en-US" dirty="0"/>
          </a:p>
        </p:txBody>
      </p:sp>
    </p:spTree>
    <p:extLst>
      <p:ext uri="{BB962C8B-B14F-4D97-AF65-F5344CB8AC3E}">
        <p14:creationId xmlns:p14="http://schemas.microsoft.com/office/powerpoint/2010/main" val="469212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629" y="431731"/>
            <a:ext cx="10515600" cy="1282674"/>
          </a:xfrm>
        </p:spPr>
        <p:txBody>
          <a:bodyPr>
            <a:normAutofit fontScale="90000"/>
          </a:bodyPr>
          <a:lstStyle/>
          <a:p>
            <a:r>
              <a:rPr lang="en-US" dirty="0"/>
              <a:t>¡Lo que sigue!
</a:t>
            </a:r>
          </a:p>
        </p:txBody>
      </p:sp>
      <p:graphicFrame>
        <p:nvGraphicFramePr>
          <p:cNvPr id="5" name="Content Placeholder 2">
            <a:extLst>
              <a:ext uri="{FF2B5EF4-FFF2-40B4-BE49-F238E27FC236}">
                <a16:creationId xmlns:a16="http://schemas.microsoft.com/office/drawing/2014/main" id="{43C95B6C-5910-4AA4-8FC7-10A49C1998DA}"/>
              </a:ext>
            </a:extLst>
          </p:cNvPr>
          <p:cNvGraphicFramePr>
            <a:graphicFrameLocks noGrp="1"/>
          </p:cNvGraphicFramePr>
          <p:nvPr>
            <p:ph idx="1"/>
            <p:extLst>
              <p:ext uri="{D42A27DB-BD31-4B8C-83A1-F6EECF244321}">
                <p14:modId xmlns:p14="http://schemas.microsoft.com/office/powerpoint/2010/main" val="1056886240"/>
              </p:ext>
            </p:extLst>
          </p:nvPr>
        </p:nvGraphicFramePr>
        <p:xfrm>
          <a:off x="977869" y="1460811"/>
          <a:ext cx="10976237" cy="47571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8679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D789C-9848-4C84-BA40-A8E4940F34C0}"/>
              </a:ext>
            </a:extLst>
          </p:cNvPr>
          <p:cNvSpPr>
            <a:spLocks noGrp="1"/>
          </p:cNvSpPr>
          <p:nvPr>
            <p:ph type="title"/>
          </p:nvPr>
        </p:nvSpPr>
        <p:spPr/>
        <p:txBody>
          <a:bodyPr>
            <a:normAutofit fontScale="90000"/>
          </a:bodyPr>
          <a:lstStyle/>
          <a:p>
            <a:r>
              <a:rPr lang="es-ES" dirty="0"/>
              <a:t>¡Gracias! </a:t>
            </a:r>
            <a:br>
              <a:rPr lang="es-ES" dirty="0"/>
            </a:br>
            <a:r>
              <a:rPr lang="es-ES" dirty="0"/>
              <a:t>Preguntas de los participantes
</a:t>
            </a:r>
            <a:endParaRPr lang="en-US" dirty="0"/>
          </a:p>
        </p:txBody>
      </p:sp>
      <p:sp>
        <p:nvSpPr>
          <p:cNvPr id="3" name="Content Placeholder 2">
            <a:extLst>
              <a:ext uri="{FF2B5EF4-FFF2-40B4-BE49-F238E27FC236}">
                <a16:creationId xmlns:a16="http://schemas.microsoft.com/office/drawing/2014/main" id="{DCCDB234-1C07-4EC4-8EC6-2F1ED85B6862}"/>
              </a:ext>
            </a:extLst>
          </p:cNvPr>
          <p:cNvSpPr>
            <a:spLocks noGrp="1"/>
          </p:cNvSpPr>
          <p:nvPr>
            <p:ph idx="1"/>
          </p:nvPr>
        </p:nvSpPr>
        <p:spPr>
          <a:xfrm>
            <a:off x="122663" y="2817627"/>
            <a:ext cx="11231137" cy="3538723"/>
          </a:xfrm>
        </p:spPr>
        <p:txBody>
          <a:bodyPr>
            <a:normAutofit lnSpcReduction="10000"/>
          </a:bodyPr>
          <a:lstStyle/>
          <a:p>
            <a:r>
              <a:rPr lang="es-ES" dirty="0"/>
              <a:t>La información de selección de cursos para escuelas específicas se proporcionará en las noches de información de 9º grado en cada escuela en febrero / marzo.
Si tiene una pregunta específica sobre la escuela Preparatoria mientras tiene un hijo en 8º grado</a:t>
            </a:r>
            <a:r>
              <a:rPr lang="en-US" dirty="0"/>
              <a:t>, </a:t>
            </a:r>
            <a:r>
              <a:rPr lang="es-ES" sz="2400" dirty="0">
                <a:hlinkClick r:id="rId2"/>
              </a:rPr>
              <a:t>Por favor contacte al consejero de su estudiante en grado 8vo </a:t>
            </a:r>
            <a:r>
              <a:rPr lang="en-US" sz="2400" dirty="0"/>
              <a:t>.</a:t>
            </a:r>
          </a:p>
          <a:p>
            <a:r>
              <a:rPr lang="es-ES" dirty="0"/>
              <a:t>Si tiene alguna pregunta que sea general para todas las escuelas Preparatorias en el ISD, comuníquese con un </a:t>
            </a:r>
            <a:r>
              <a:rPr lang="en-US" dirty="0">
                <a:hlinkClick r:id="rId3"/>
              </a:rPr>
              <a:t>Family Liaison/Enlace familiar.</a:t>
            </a:r>
            <a:endParaRPr lang="en-US" dirty="0"/>
          </a:p>
          <a:p>
            <a:endParaRPr lang="en-US" dirty="0"/>
          </a:p>
        </p:txBody>
      </p:sp>
    </p:spTree>
    <p:extLst>
      <p:ext uri="{BB962C8B-B14F-4D97-AF65-F5344CB8AC3E}">
        <p14:creationId xmlns:p14="http://schemas.microsoft.com/office/powerpoint/2010/main" val="2697612011"/>
      </p:ext>
    </p:extLst>
  </p:cSld>
  <p:clrMapOvr>
    <a:masterClrMapping/>
  </p:clrMapOvr>
</p:sld>
</file>

<file path=ppt/theme/theme1.xml><?xml version="1.0" encoding="utf-8"?>
<a:theme xmlns:a="http://schemas.openxmlformats.org/drawingml/2006/main" name="ISD Presentation 2 (no images) - updated July 2022">
  <a:themeElements>
    <a:clrScheme name="ISD Brand Colors">
      <a:dk1>
        <a:sysClr val="windowText" lastClr="000000"/>
      </a:dk1>
      <a:lt1>
        <a:sysClr val="window" lastClr="FFFFFF"/>
      </a:lt1>
      <a:dk2>
        <a:srgbClr val="006F82"/>
      </a:dk2>
      <a:lt2>
        <a:srgbClr val="FFFFFF"/>
      </a:lt2>
      <a:accent1>
        <a:srgbClr val="EA8385"/>
      </a:accent1>
      <a:accent2>
        <a:srgbClr val="D8E5E9"/>
      </a:accent2>
      <a:accent3>
        <a:srgbClr val="0FA1B8"/>
      </a:accent3>
      <a:accent4>
        <a:srgbClr val="FFF9C2"/>
      </a:accent4>
      <a:accent5>
        <a:srgbClr val="006F82"/>
      </a:accent5>
      <a:accent6>
        <a:srgbClr val="859234"/>
      </a:accent6>
      <a:hlink>
        <a:srgbClr val="0FA1B8"/>
      </a:hlink>
      <a:folHlink>
        <a:srgbClr val="EA838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D Presentation 2 (no images) - updated July 2022 [Read-Only]" id="{36BCBD1E-AF30-4B9D-AD1C-A8E325E8F3BA}" vid="{521EBAC4-BA89-49DE-ADA8-8DE354B7C7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0aa9da28-c350-4ed6-80c8-56740c8e332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EE7E3A9DD464C48BC10153ED2627EEE" ma:contentTypeVersion="18" ma:contentTypeDescription="Create a new document." ma:contentTypeScope="" ma:versionID="ef6582d4f7599daba5d758d3fb9c20cf">
  <xsd:schema xmlns:xsd="http://www.w3.org/2001/XMLSchema" xmlns:xs="http://www.w3.org/2001/XMLSchema" xmlns:p="http://schemas.microsoft.com/office/2006/metadata/properties" xmlns:ns3="0aa9da28-c350-4ed6-80c8-56740c8e3326" xmlns:ns4="93422e4d-38cf-4837-afaf-2f1bfc5c7cf0" targetNamespace="http://schemas.microsoft.com/office/2006/metadata/properties" ma:root="true" ma:fieldsID="d0a64543590d93a8a16eb7e6d67c928b" ns3:_="" ns4:_="">
    <xsd:import namespace="0aa9da28-c350-4ed6-80c8-56740c8e3326"/>
    <xsd:import namespace="93422e4d-38cf-4837-afaf-2f1bfc5c7cf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CR"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a9da28-c350-4ed6-80c8-56740c8e33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422e4d-38cf-4837-afaf-2f1bfc5c7cf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C83361-B00A-4343-923B-D32E988B12C4}">
  <ds:schemaRefs>
    <ds:schemaRef ds:uri="http://schemas.microsoft.com/sharepoint/v3/contenttype/forms"/>
  </ds:schemaRefs>
</ds:datastoreItem>
</file>

<file path=customXml/itemProps2.xml><?xml version="1.0" encoding="utf-8"?>
<ds:datastoreItem xmlns:ds="http://schemas.openxmlformats.org/officeDocument/2006/customXml" ds:itemID="{DB96CBA7-AD9F-4876-9967-6BDF981DE92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3422e4d-38cf-4837-afaf-2f1bfc5c7cf0"/>
    <ds:schemaRef ds:uri="http://purl.org/dc/elements/1.1/"/>
    <ds:schemaRef ds:uri="http://schemas.microsoft.com/office/2006/metadata/properties"/>
    <ds:schemaRef ds:uri="0aa9da28-c350-4ed6-80c8-56740c8e3326"/>
    <ds:schemaRef ds:uri="http://www.w3.org/XML/1998/namespace"/>
    <ds:schemaRef ds:uri="http://purl.org/dc/dcmitype/"/>
  </ds:schemaRefs>
</ds:datastoreItem>
</file>

<file path=customXml/itemProps3.xml><?xml version="1.0" encoding="utf-8"?>
<ds:datastoreItem xmlns:ds="http://schemas.openxmlformats.org/officeDocument/2006/customXml" ds:itemID="{4369249F-96AA-4217-8146-2EEA27603E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a9da28-c350-4ed6-80c8-56740c8e3326"/>
    <ds:schemaRef ds:uri="93422e4d-38cf-4837-afaf-2f1bfc5c7c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ISD Presentation 2 (no images) - updated July 2022</Template>
  <TotalTime>1058</TotalTime>
  <Words>4355</Words>
  <Application>Microsoft Office PowerPoint</Application>
  <PresentationFormat>Widescreen</PresentationFormat>
  <Paragraphs>265</Paragraphs>
  <Slides>37</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Courier New</vt:lpstr>
      <vt:lpstr>ISD Presentation 2 (no images) - updated July 2022</vt:lpstr>
      <vt:lpstr>Noche informativa de 8º grado  para familias NUEVAS en el sistema de escuelas públicas de los Estados Unidos
</vt:lpstr>
      <vt:lpstr>Objetivo e información para hoy:
</vt:lpstr>
      <vt:lpstr>Equipo de Asociación Familiar
</vt:lpstr>
      <vt:lpstr>Objetivo e información para hoy:</vt:lpstr>
      <vt:lpstr>Patrones de alimentación escolar
</vt:lpstr>
      <vt:lpstr>Principal diferencia entre la escuela preparatoria en Estados Unidos y otros países
</vt:lpstr>
      <vt:lpstr>Middle School         vs      High School </vt:lpstr>
      <vt:lpstr>Términos comunes de la escuela preparatoria</vt:lpstr>
      <vt:lpstr>Transcripts/Records académicos</vt:lpstr>
      <vt:lpstr>Grados/calificaciones
</vt:lpstr>
      <vt:lpstr>¿Qué son los créditos  y cómo se obtienen?
</vt:lpstr>
      <vt:lpstr>   ¿ Que es un transcript?  Es el record académico del estudiante que muestra todo su historial de High School y será importante para estudiantes que deseen ir a una universidad o College de 4 años     Muestra la escala de calificaciones
</vt:lpstr>
      <vt:lpstr>PowerPoint Presentation</vt:lpstr>
      <vt:lpstr>PowerPoint Presentation</vt:lpstr>
      <vt:lpstr>¿Qué información NO está en la transcripción?</vt:lpstr>
      <vt:lpstr> ¿Cuántos créditos se necesitan para graduarse de la escuela preparatoria?   (Washington requiere 24 créditos para graduación ) </vt:lpstr>
      <vt:lpstr>PowerPoint Presentation</vt:lpstr>
      <vt:lpstr>PowerPoint Presentation</vt:lpstr>
      <vt:lpstr>  Caminos de graduación  Los estudiantes deben seleccionar un camino basado en su meta posterior a la escuela secundaria. </vt:lpstr>
      <vt:lpstr>Cursos de secundaria: opciones y alternativas </vt:lpstr>
      <vt:lpstr>Pruebas o evaluaciones – Opciones en la escuela preparatoria
</vt:lpstr>
      <vt:lpstr>MLL (Programa de Estudiantes Multilingües)</vt:lpstr>
      <vt:lpstr>Papel del consejero escolar en la escuela preparatoria </vt:lpstr>
      <vt:lpstr>   Enlaces a sitios de consejería escolar IHS                              SHS                            LHS Escuela preparatoria de eleccion  ISD – Gibson Ek High School   – Visite el sitio web de GE para obtener más información</vt:lpstr>
      <vt:lpstr>College and Career Center</vt:lpstr>
      <vt:lpstr>Requisitos de ingreso a la universidad
</vt:lpstr>
      <vt:lpstr>Deportes en Preparatoria/HS</vt:lpstr>
      <vt:lpstr>Clubes, oportunidades extracurriculares, trabajo a tiempo parcial y oportunidades de voluntariado
</vt:lpstr>
      <vt:lpstr>Trabajos a tiempo parcial, pasantías y oportunidades de voluntariado</vt:lpstr>
      <vt:lpstr>Gibson Ek – escuela basada en proyectos</vt:lpstr>
      <vt:lpstr>Gibson Ek (Escuela Basada en Proyectos)</vt:lpstr>
      <vt:lpstr>Recordatorios generales
</vt:lpstr>
      <vt:lpstr>Eventos de transición de 8vo en las escuelas preparatorias (HS)
</vt:lpstr>
      <vt:lpstr>Fecha de la Noche Familiar de HS para la Transición Verifique las fechas o actualizaciones en el sitio web de la escuela</vt:lpstr>
      <vt:lpstr>¿Qué pueden hacer los padres para prepararse para la transición de sus hijos a HS?
</vt:lpstr>
      <vt:lpstr>¡Lo que sigue!
</vt:lpstr>
      <vt:lpstr>¡Gracias!  Preguntas de los participantes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8th grade information</dc:title>
  <dc:creator>Lorna Gilmour</dc:creator>
  <cp:lastModifiedBy>Medina, Liliana</cp:lastModifiedBy>
  <cp:revision>525</cp:revision>
  <cp:lastPrinted>2020-01-22T17:18:36Z</cp:lastPrinted>
  <dcterms:created xsi:type="dcterms:W3CDTF">2020-01-22T05:22:21Z</dcterms:created>
  <dcterms:modified xsi:type="dcterms:W3CDTF">2025-02-13T18:57:35Z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0x0101009EE7E3A9DD464C48BC10153ED2627EEE</vt:lpwstr>
  </property>
</Properties>
</file>