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notesMasterIdLst>
    <p:notesMasterId r:id="rId48"/>
  </p:notesMasterIdLst>
  <p:sldIdLst>
    <p:sldId id="256" r:id="rId2"/>
    <p:sldId id="257" r:id="rId3"/>
    <p:sldId id="258" r:id="rId4"/>
    <p:sldId id="259" r:id="rId5"/>
    <p:sldId id="260" r:id="rId6"/>
    <p:sldId id="263" r:id="rId7"/>
    <p:sldId id="306" r:id="rId8"/>
    <p:sldId id="307" r:id="rId9"/>
    <p:sldId id="321" r:id="rId10"/>
    <p:sldId id="264" r:id="rId11"/>
    <p:sldId id="289" r:id="rId12"/>
    <p:sldId id="265" r:id="rId13"/>
    <p:sldId id="314" r:id="rId14"/>
    <p:sldId id="267" r:id="rId15"/>
    <p:sldId id="279" r:id="rId16"/>
    <p:sldId id="278" r:id="rId17"/>
    <p:sldId id="318" r:id="rId18"/>
    <p:sldId id="268" r:id="rId19"/>
    <p:sldId id="308" r:id="rId20"/>
    <p:sldId id="269" r:id="rId21"/>
    <p:sldId id="277" r:id="rId22"/>
    <p:sldId id="270" r:id="rId23"/>
    <p:sldId id="271" r:id="rId24"/>
    <p:sldId id="272" r:id="rId25"/>
    <p:sldId id="273" r:id="rId26"/>
    <p:sldId id="276" r:id="rId27"/>
    <p:sldId id="312" r:id="rId28"/>
    <p:sldId id="310" r:id="rId29"/>
    <p:sldId id="281" r:id="rId30"/>
    <p:sldId id="290" r:id="rId31"/>
    <p:sldId id="291" r:id="rId32"/>
    <p:sldId id="293" r:id="rId33"/>
    <p:sldId id="294" r:id="rId34"/>
    <p:sldId id="295" r:id="rId35"/>
    <p:sldId id="297" r:id="rId36"/>
    <p:sldId id="299" r:id="rId37"/>
    <p:sldId id="298" r:id="rId38"/>
    <p:sldId id="300" r:id="rId39"/>
    <p:sldId id="319" r:id="rId40"/>
    <p:sldId id="280" r:id="rId41"/>
    <p:sldId id="301" r:id="rId42"/>
    <p:sldId id="302" r:id="rId43"/>
    <p:sldId id="313" r:id="rId44"/>
    <p:sldId id="305" r:id="rId45"/>
    <p:sldId id="315" r:id="rId46"/>
    <p:sldId id="320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E29A46-BFFB-4735-8737-FAFE400DF20B}" type="datetimeFigureOut">
              <a:rPr lang="en-US" smtClean="0"/>
              <a:pPr/>
              <a:t>10/13/2010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C2CFB-6DBE-440B-8624-43DE527D722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AD2209-0A5D-4675-BCD9-336518865B28}" type="slidenum">
              <a:rPr lang="en-US"/>
              <a:pPr/>
              <a:t>2</a:t>
            </a:fld>
            <a:endParaRPr lang="en-US"/>
          </a:p>
        </p:txBody>
      </p:sp>
      <p:sp>
        <p:nvSpPr>
          <p:cNvPr id="148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The students population we will be targeting during this presentation are…</a:t>
            </a:r>
          </a:p>
          <a:p>
            <a:r>
              <a:rPr lang="en-US"/>
              <a:t>Definition of High-functioning Autism</a:t>
            </a:r>
          </a:p>
          <a:p>
            <a:r>
              <a:rPr lang="en-US"/>
              <a:t>Definition of Asperger Syndrome</a:t>
            </a:r>
          </a:p>
          <a:p>
            <a:endParaRPr lang="en-US"/>
          </a:p>
          <a:p>
            <a:r>
              <a:rPr lang="en-US"/>
              <a:t>Definition of Pervasive Developmental Disorder- Not otherwise specified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CEF56D-8F53-425C-8A9C-1A658FED1FD3}" type="slidenum">
              <a:rPr lang="en-US"/>
              <a:pPr/>
              <a:t>3</a:t>
            </a:fld>
            <a:endParaRPr lang="en-US"/>
          </a:p>
        </p:txBody>
      </p:sp>
      <p:sp>
        <p:nvSpPr>
          <p:cNvPr id="149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Before we get started, we found this clip from a Japanese educational campaign about autism.  It starts in a classroom and the teacher is giving the children instructions to draw a picture of an animal- any animal.</a:t>
            </a:r>
          </a:p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40724C-8C62-43E8-8F73-6AD7EFA5E717}" type="slidenum">
              <a:rPr lang="en-US"/>
              <a:pPr/>
              <a:t>6</a:t>
            </a:fld>
            <a:endParaRPr lang="en-US"/>
          </a:p>
        </p:txBody>
      </p:sp>
      <p:sp>
        <p:nvSpPr>
          <p:cNvPr id="15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Ruth- specific examples</a:t>
            </a:r>
          </a:p>
          <a:p>
            <a:r>
              <a:rPr lang="en-US"/>
              <a:t>Pro vs. Con-</a:t>
            </a:r>
          </a:p>
          <a:p>
            <a:r>
              <a:rPr lang="en-US"/>
              <a:t>Why parents should consider- examples of kids who thought they were mentally ill or retarded. 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0A57CC-EB97-43FF-8597-DDA8DB724FB6}" type="slidenum">
              <a:rPr lang="en-US"/>
              <a:pPr/>
              <a:t>10</a:t>
            </a:fld>
            <a:endParaRPr lang="en-US"/>
          </a:p>
        </p:txBody>
      </p:sp>
      <p:sp>
        <p:nvSpPr>
          <p:cNvPr id="153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Now, we are going to discuss the social arena.  This can be a very scary place for these students.  What comes so automatic and natural to most people is actually quite difficult for students with AS/HFA.  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71B79-348C-436D-A4B3-AC067EAAF67D}" type="slidenum">
              <a:rPr lang="en-US"/>
              <a:pPr/>
              <a:t>12</a:t>
            </a:fld>
            <a:endParaRPr lang="en-US"/>
          </a:p>
        </p:txBody>
      </p:sp>
      <p:sp>
        <p:nvSpPr>
          <p:cNvPr id="154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This is another video from the UK Autism education campaign.  Here, there are 4 young adults in a fast food restaurant.  One girl has just broken up with her boyfriend.  Pay close attention to the facial expressions, figurative language, rhetoric questions used.</a:t>
            </a:r>
          </a:p>
          <a:p>
            <a:r>
              <a:rPr lang="en-US"/>
              <a:t>Does this sound familiar?  When something has taken place within your classroom that is embarrassing or awkward, how did you handle it?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From:</a:t>
            </a:r>
            <a:r>
              <a:rPr lang="en-US" baseline="0" dirty="0" smtClean="0"/>
              <a:t> HBO Temple </a:t>
            </a:r>
            <a:r>
              <a:rPr lang="en-US" baseline="0" dirty="0" err="1" smtClean="0"/>
              <a:t>Grandin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9C2CFB-6DBE-440B-8624-43DE527D7221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E01401-3D8E-40DD-B109-7448ADA841AC}" type="slidenum">
              <a:rPr lang="en-US"/>
              <a:pPr/>
              <a:t>14</a:t>
            </a:fld>
            <a:endParaRPr lang="en-US"/>
          </a:p>
        </p:txBody>
      </p:sp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Raise your hand if you are familiar with the “Hidden Curriculum?”</a:t>
            </a:r>
          </a:p>
          <a:p>
            <a:r>
              <a:rPr lang="en-US"/>
              <a:t>There will be a book on the back table and a daily calendar.  I also have a video tape that is a lecture by an expert in the field discussing the Hidden Curriculum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9D4183-6266-4500-91E3-60FC1A2BB9A9}" type="slidenum">
              <a:rPr lang="en-US"/>
              <a:pPr/>
              <a:t>32</a:t>
            </a:fld>
            <a:endParaRPr lang="en-US"/>
          </a:p>
        </p:txBody>
      </p:sp>
      <p:sp>
        <p:nvSpPr>
          <p:cNvPr id="161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Watch video to get information re: how this is so helpful for students understanding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EBF3E3-DFE5-4833-A0FF-1AAB1A9A43D3}" type="slidenum">
              <a:rPr lang="en-US"/>
              <a:pPr/>
              <a:t>34</a:t>
            </a:fld>
            <a:endParaRPr lang="en-US"/>
          </a:p>
        </p:txBody>
      </p:sp>
      <p:sp>
        <p:nvSpPr>
          <p:cNvPr id="138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000" b="1" u="sng" dirty="0"/>
              <a:t>Applying the 5-point Scale to Dating</a:t>
            </a:r>
          </a:p>
          <a:p>
            <a:r>
              <a:rPr lang="en-US" b="1" dirty="0"/>
              <a:t>1-  Just looking at a girl you like BRIEFLY and smiling.</a:t>
            </a:r>
            <a:r>
              <a:rPr lang="en-US" dirty="0"/>
              <a:t>  You can say “Hi” if you see here outside of school.</a:t>
            </a:r>
          </a:p>
          <a:p>
            <a:r>
              <a:rPr lang="en-US" b="1" dirty="0"/>
              <a:t>2-Talking to a safe person about the girl you like.</a:t>
            </a:r>
            <a:r>
              <a:rPr lang="en-US" dirty="0"/>
              <a:t>  Eating lunch at the same table as a girl you like.  Working in a small group together.  Sitting next to someone in an after-school activity club.</a:t>
            </a:r>
          </a:p>
          <a:p>
            <a:r>
              <a:rPr lang="en-US" b="1" dirty="0"/>
              <a:t>3- Staring at a girl that you like without ever talking to her.</a:t>
            </a:r>
            <a:r>
              <a:rPr lang="en-US" dirty="0"/>
              <a:t>  This can look very strange and might make the girl not want to be around you.  Remember:  She cannot read your mind, so you must use words if you are going to look at her for more than just a second.  Remember also to look at her face.  If her face looks upset, then stop looking.</a:t>
            </a:r>
          </a:p>
          <a:p>
            <a:r>
              <a:rPr lang="en-US" b="1" dirty="0"/>
              <a:t>4-  Going out of your way to follow a girl in the hallway</a:t>
            </a:r>
            <a:r>
              <a:rPr lang="en-US" dirty="0"/>
              <a:t>.  Some people might think this is too close to stalking behavior, which is against the law and scary.</a:t>
            </a:r>
          </a:p>
          <a:p>
            <a:r>
              <a:rPr lang="en-US" b="1" dirty="0"/>
              <a:t>5- Against the law.</a:t>
            </a:r>
            <a:r>
              <a:rPr lang="en-US" dirty="0"/>
              <a:t>  Making comments about a girl’s body.  This can scare the girl and make her think you are dangerous.  Also, never kiss or touch a girl unless she tells you it is okay.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08A8-66AC-4732-B8A7-32405032A549}" type="datetimeFigureOut">
              <a:rPr lang="en-US" smtClean="0"/>
              <a:pPr/>
              <a:t>10/13/2010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C6216-EE00-4793-9F74-FB10A2D2F21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08A8-66AC-4732-B8A7-32405032A549}" type="datetimeFigureOut">
              <a:rPr lang="en-US" smtClean="0"/>
              <a:pPr/>
              <a:t>10/13/2010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C6216-EE00-4793-9F74-FB10A2D2F2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08A8-66AC-4732-B8A7-32405032A549}" type="datetimeFigureOut">
              <a:rPr lang="en-US" smtClean="0"/>
              <a:pPr/>
              <a:t>10/13/2010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FCC6216-EE00-4793-9F74-FB10A2D2F2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08A8-66AC-4732-B8A7-32405032A549}" type="datetimeFigureOut">
              <a:rPr lang="en-US" smtClean="0"/>
              <a:pPr/>
              <a:t>10/13/2010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C6216-EE00-4793-9F74-FB10A2D2F2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08A8-66AC-4732-B8A7-32405032A549}" type="datetimeFigureOut">
              <a:rPr lang="en-US" smtClean="0"/>
              <a:pPr/>
              <a:t>10/13/2010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C6216-EE00-4793-9F74-FB10A2D2F2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08A8-66AC-4732-B8A7-32405032A549}" type="datetimeFigureOut">
              <a:rPr lang="en-US" smtClean="0"/>
              <a:pPr/>
              <a:t>10/13/2010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C6216-EE00-4793-9F74-FB10A2D2F2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08A8-66AC-4732-B8A7-32405032A549}" type="datetimeFigureOut">
              <a:rPr lang="en-US" smtClean="0"/>
              <a:pPr/>
              <a:t>10/13/2010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C6216-EE00-4793-9F74-FB10A2D2F2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08A8-66AC-4732-B8A7-32405032A549}" type="datetimeFigureOut">
              <a:rPr lang="en-US" smtClean="0"/>
              <a:pPr/>
              <a:t>10/13/2010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C6216-EE00-4793-9F74-FB10A2D2F2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08A8-66AC-4732-B8A7-32405032A549}" type="datetimeFigureOut">
              <a:rPr lang="en-US" smtClean="0"/>
              <a:pPr/>
              <a:t>10/13/2010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C6216-EE00-4793-9F74-FB10A2D2F2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08A8-66AC-4732-B8A7-32405032A549}" type="datetimeFigureOut">
              <a:rPr lang="en-US" smtClean="0"/>
              <a:pPr/>
              <a:t>10/13/2010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C6216-EE00-4793-9F74-FB10A2D2F2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08A8-66AC-4732-B8A7-32405032A549}" type="datetimeFigureOut">
              <a:rPr lang="en-US" smtClean="0"/>
              <a:pPr/>
              <a:t>10/13/2010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C6216-EE00-4793-9F74-FB10A2D2F2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D6108A8-66AC-4732-B8A7-32405032A549}" type="datetimeFigureOut">
              <a:rPr lang="en-US" smtClean="0"/>
              <a:pPr/>
              <a:t>10/13/2010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FCC6216-EE00-4793-9F74-FB10A2D2F21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dubnerre\My%20Documents\My%20Videos\Commercial%20--%20Autistic%20Child.wmv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video" Target="file:///C:\Documents%20and%20Settings\dubnerre\My%20Documents\My%20Videos\socially_awkward.wmv" TargetMode="Externa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dubnerre\My%20Documents\My%20Videos\How%20Temple%20Grandin%20thinks%20in%20pictures.wmv" TargetMode="Externa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9.xml"/><Relationship Id="rId1" Type="http://schemas.openxmlformats.org/officeDocument/2006/relationships/video" Target="file:///C:\Documents%20and%20Settings\dubnerre\My%20Documents\My%20Videos\RealPlayer%20Downloads\Napoleon%20Dynamite%20-%20Hunting%20wolverines.wmv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dubnerre\My%20Documents\My%20Videos\Autism%20%20misunderstanding%20on%20Vimeo.wmv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dubnerre\My%20Documents\My%20Videos\crash.wmv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dubnerre\My%20Documents\My%20Videos\The%20Big%20Bang%20Theory%20S02E14%20Sarcasm%20(HQ).wmv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C:\Documents%20and%20Settings\dubnerre\My%20Documents\My%20Videos\Planes,%20Trains%20and%20Automobiles%20Airplane%20Food.wmv" TargetMode="Externa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video" Target="file:///C:\Documents%20and%20Settings\dubnerre\My%20Documents\My%20Videos\Inspiring%20Speech%20About%20Learning%20Differently%20-%20Temple%20Grandin%20On%20Autism.wmv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9.xml"/><Relationship Id="rId1" Type="http://schemas.openxmlformats.org/officeDocument/2006/relationships/video" Target="file:///C:\Documents%20and%20Settings\dubnerre\My%20Documents\My%20Videos\trimmed%20temple.wm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SOCIAL SKILLS TRAINING</a:t>
            </a:r>
            <a:br>
              <a:rPr lang="en-US" dirty="0" smtClean="0"/>
            </a:br>
            <a:r>
              <a:rPr lang="en-US" sz="4900" dirty="0" smtClean="0">
                <a:latin typeface="Elephant" pitchFamily="18" charset="0"/>
              </a:rPr>
              <a:t>interventions from the frontlines</a:t>
            </a:r>
            <a:endParaRPr lang="en-US" sz="4900" dirty="0">
              <a:latin typeface="Elephant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Presented by Melinda Rogers, SLP and Ruth Dubner, LPC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Targeted Student Population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None/>
            </a:pPr>
            <a:r>
              <a:rPr lang="en-US" sz="3600"/>
              <a:t>Students with High-Functioning Autism</a:t>
            </a:r>
          </a:p>
          <a:p>
            <a:pPr>
              <a:buFont typeface="Wingdings" pitchFamily="2" charset="2"/>
              <a:buNone/>
            </a:pPr>
            <a:endParaRPr lang="en-US" sz="3600"/>
          </a:p>
          <a:p>
            <a:pPr>
              <a:buFont typeface="Wingdings" pitchFamily="2" charset="2"/>
              <a:buNone/>
            </a:pPr>
            <a:r>
              <a:rPr lang="en-US" sz="3600"/>
              <a:t>Students diagnosed with Asperger Syndrome</a:t>
            </a:r>
          </a:p>
          <a:p>
            <a:pPr>
              <a:buFont typeface="Wingdings" pitchFamily="2" charset="2"/>
              <a:buNone/>
            </a:pPr>
            <a:endParaRPr lang="en-US" sz="3600"/>
          </a:p>
          <a:p>
            <a:pPr>
              <a:buFont typeface="Wingdings" pitchFamily="2" charset="2"/>
              <a:buNone/>
            </a:pPr>
            <a:r>
              <a:rPr lang="en-US" sz="3600"/>
              <a:t>Students with Pervasive Developmental Disorder – not otherwise specified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Things are not always what they seem…</a:t>
            </a:r>
          </a:p>
        </p:txBody>
      </p:sp>
      <p:pic>
        <p:nvPicPr>
          <p:cNvPr id="5" name="Commercial -- Autistic Child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044700" y="1905000"/>
            <a:ext cx="4978400" cy="3733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1630362"/>
          </a:xfrm>
        </p:spPr>
        <p:txBody>
          <a:bodyPr>
            <a:normAutofit fontScale="90000"/>
          </a:bodyPr>
          <a:lstStyle/>
          <a:p>
            <a:r>
              <a:rPr lang="en-US" dirty="0"/>
              <a:t>What is it like to have HFA/AS</a:t>
            </a:r>
            <a:r>
              <a:rPr lang="en-US" dirty="0" smtClean="0"/>
              <a:t>?</a:t>
            </a:r>
            <a:br>
              <a:rPr lang="en-US" dirty="0" smtClean="0"/>
            </a:br>
            <a:r>
              <a:rPr lang="en-US" sz="2200" dirty="0" smtClean="0"/>
              <a:t>(High Functioning Autism/ Autism Spectrum)</a:t>
            </a:r>
            <a:endParaRPr lang="en-US" sz="2200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4191000" y="1676400"/>
            <a:ext cx="3810000" cy="4449763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	Imagine going on a trip to a foreign country with a group of people.  As you get off the plane everyone is handed a little handbook that explains the language and customs of that particular country EXCEPT YOU.</a:t>
            </a:r>
          </a:p>
        </p:txBody>
      </p:sp>
      <p:pic>
        <p:nvPicPr>
          <p:cNvPr id="17416" name="Picture 8" descr="MCj0078622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1905000"/>
            <a:ext cx="1857375" cy="39957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When you have AS/HFA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sz="2800" b="1" i="1"/>
              <a:t>You are living in a foreign land when no one has told you what the customs are.</a:t>
            </a:r>
          </a:p>
          <a:p>
            <a:pPr>
              <a:buFont typeface="Wingdings" pitchFamily="2" charset="2"/>
              <a:buNone/>
            </a:pPr>
            <a:endParaRPr lang="en-US" sz="2800" b="1" i="1"/>
          </a:p>
          <a:p>
            <a:r>
              <a:rPr lang="en-US"/>
              <a:t>You may be rejected</a:t>
            </a:r>
          </a:p>
          <a:p>
            <a:r>
              <a:rPr lang="en-US"/>
              <a:t>You may frustrate others</a:t>
            </a:r>
          </a:p>
          <a:p>
            <a:r>
              <a:rPr lang="en-US"/>
              <a:t>People may engage with you disrespectfully.</a:t>
            </a:r>
          </a:p>
          <a:p>
            <a:r>
              <a:rPr lang="en-US"/>
              <a:t>People may not take the time to understand you.</a:t>
            </a:r>
          </a:p>
          <a:p>
            <a:pPr>
              <a:buFont typeface="Wingdings" pitchFamily="2" charset="2"/>
              <a:buNone/>
            </a:pPr>
            <a:endParaRPr lang="en-US" sz="2800"/>
          </a:p>
          <a:p>
            <a:pPr algn="ctr">
              <a:buFont typeface="Wingdings" pitchFamily="2" charset="2"/>
              <a:buNone/>
            </a:pPr>
            <a:endParaRPr lang="en-US" sz="2800"/>
          </a:p>
          <a:p>
            <a:pPr algn="ctr">
              <a:buFont typeface="Wingdings" pitchFamily="2" charset="2"/>
              <a:buNone/>
            </a:pPr>
            <a:endParaRPr lang="en-US" sz="2800"/>
          </a:p>
          <a:p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1219200" y="1219200"/>
            <a:ext cx="6934200" cy="411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54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When do we educate a child with AS/HFA that they have autism? </a:t>
            </a:r>
          </a:p>
          <a:p>
            <a:endParaRPr lang="en-US" sz="5400" b="1" i="1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spcBef>
                <a:spcPct val="5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</a:pPr>
            <a:endParaRPr lang="en-US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Self-Advocacy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Why is this so important?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else do you tell?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Exploring your options</a:t>
            </a:r>
          </a:p>
          <a:p>
            <a:r>
              <a:rPr lang="en-US" dirty="0" smtClean="0"/>
              <a:t>Just what teachers and employers need to know?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RESPECT, AWARENESS, AND PERSPECTIVE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are each of these so important?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respect, perspective, awarenes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81400" y="2133600"/>
            <a:ext cx="3352800" cy="3733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-838200"/>
            <a:ext cx="8229600" cy="3124200"/>
          </a:xfrm>
        </p:spPr>
        <p:txBody>
          <a:bodyPr/>
          <a:lstStyle/>
          <a:p>
            <a:r>
              <a:rPr lang="en-US" sz="4800"/>
              <a:t>The Social Arena</a:t>
            </a:r>
          </a:p>
        </p:txBody>
      </p:sp>
      <p:pic>
        <p:nvPicPr>
          <p:cNvPr id="8198" name="Picture 6" descr="MPj0428519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47800"/>
            <a:ext cx="9144000" cy="541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0" name="Rectangle 10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Effective Techniques from the Frontlines</a:t>
            </a:r>
          </a:p>
        </p:txBody>
      </p:sp>
      <p:sp>
        <p:nvSpPr>
          <p:cNvPr id="5131" name="Rectangle 1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 of code words</a:t>
            </a:r>
          </a:p>
          <a:p>
            <a:r>
              <a:rPr lang="en-US" dirty="0" smtClean="0"/>
              <a:t>Role-play </a:t>
            </a:r>
            <a:endParaRPr lang="en-US" dirty="0"/>
          </a:p>
          <a:p>
            <a:r>
              <a:rPr lang="en-US" dirty="0" smtClean="0"/>
              <a:t>Discussing the Hidden Curriculum</a:t>
            </a:r>
            <a:endParaRPr lang="en-US" dirty="0"/>
          </a:p>
          <a:p>
            <a:r>
              <a:rPr lang="en-US" dirty="0" smtClean="0"/>
              <a:t>Increase awareness: The </a:t>
            </a:r>
            <a:r>
              <a:rPr lang="en-US" dirty="0"/>
              <a:t>INCREDIBLE 5-Point Scale</a:t>
            </a:r>
          </a:p>
          <a:p>
            <a:r>
              <a:rPr lang="en-US" dirty="0"/>
              <a:t>Social Autopsies</a:t>
            </a:r>
          </a:p>
          <a:p>
            <a:r>
              <a:rPr lang="en-US" dirty="0"/>
              <a:t>Social Blueprints</a:t>
            </a:r>
          </a:p>
          <a:p>
            <a:endParaRPr lang="en-US" dirty="0"/>
          </a:p>
          <a:p>
            <a:pPr>
              <a:buFont typeface="Wingdings" pitchFamily="2" charset="2"/>
              <a:buNone/>
            </a:pP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5" name="Rectangle 9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Socially Appropriate?</a:t>
            </a:r>
          </a:p>
        </p:txBody>
      </p:sp>
      <p:pic>
        <p:nvPicPr>
          <p:cNvPr id="4" name="socially_awkward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905000" y="2057400"/>
            <a:ext cx="5257800" cy="35814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 your child’s learning style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en-US" dirty="0" smtClean="0"/>
              <a:t>Is your child a visual, auditory, or kinesthetic learner?   By and large, children with Autism are more sensitive in one area vs. another.  Information should be presented initially in their best learning capacity.</a:t>
            </a:r>
          </a:p>
          <a:p>
            <a:endParaRPr lang="en-US" dirty="0"/>
          </a:p>
        </p:txBody>
      </p:sp>
      <p:pic>
        <p:nvPicPr>
          <p:cNvPr id="4" name="How Temple Grandin thinks in pictures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286000" y="3657600"/>
            <a:ext cx="4953000" cy="3200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Hidden Curriculum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r>
              <a:rPr lang="en-US" sz="3600"/>
              <a:t>The hidden curriculum refers to the set of rules or guidelines that are often not directly taught but are assumed to be known (Garnett, 1984: Hemmings, 2000; Jackson, 1968; Kanpol, 1989).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Why is teaching the Hidden Curriculum to HFA/AS students so important?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05000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US" sz="2800"/>
              <a:t>Being able to navigate through the social area is imperative if an individual wants to be successful in the workplace and in developing personal relationships.</a:t>
            </a:r>
          </a:p>
          <a:p>
            <a:pPr>
              <a:lnSpc>
                <a:spcPct val="80000"/>
              </a:lnSpc>
            </a:pPr>
            <a:endParaRPr lang="en-US" sz="2800"/>
          </a:p>
          <a:p>
            <a:pPr>
              <a:lnSpc>
                <a:spcPct val="80000"/>
              </a:lnSpc>
            </a:pPr>
            <a:r>
              <a:rPr lang="en-US" sz="2800"/>
              <a:t>Most students with HFA/AS leave school and end up in jobs that are low paying, below skill level.  </a:t>
            </a:r>
          </a:p>
          <a:p>
            <a:pPr>
              <a:lnSpc>
                <a:spcPct val="80000"/>
              </a:lnSpc>
            </a:pPr>
            <a:endParaRPr lang="en-US" sz="2800"/>
          </a:p>
          <a:p>
            <a:pPr>
              <a:lnSpc>
                <a:spcPct val="80000"/>
              </a:lnSpc>
            </a:pPr>
            <a:r>
              <a:rPr lang="en-US" sz="2800"/>
              <a:t>Why?  Not that the knowledge isn’t there, it is they don’t understand the hidden curriculum.</a:t>
            </a:r>
          </a:p>
          <a:p>
            <a:pPr>
              <a:lnSpc>
                <a:spcPct val="80000"/>
              </a:lnSpc>
            </a:pPr>
            <a:endParaRPr lang="en-US" sz="2800"/>
          </a:p>
          <a:p>
            <a:pPr>
              <a:lnSpc>
                <a:spcPct val="80000"/>
              </a:lnSpc>
            </a:pPr>
            <a:r>
              <a:rPr lang="en-US" sz="2800"/>
              <a:t>Prime targets for bullying</a:t>
            </a:r>
          </a:p>
          <a:p>
            <a:pPr>
              <a:lnSpc>
                <a:spcPct val="80000"/>
              </a:lnSpc>
            </a:pPr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Why is this so difficult for AS/</a:t>
            </a:r>
            <a:br>
              <a:rPr lang="en-US" sz="4000"/>
            </a:br>
            <a:r>
              <a:rPr lang="en-US" sz="4000"/>
              <a:t>HFA students?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US" sz="2800"/>
              <a:t>Don’t pick up on environmental cues</a:t>
            </a:r>
          </a:p>
          <a:p>
            <a:pPr>
              <a:lnSpc>
                <a:spcPct val="80000"/>
              </a:lnSpc>
            </a:pPr>
            <a:r>
              <a:rPr lang="en-US" sz="2800"/>
              <a:t>Have difficulty interpreting body language (remember in dating some nonverbal messages are very subtle!)</a:t>
            </a:r>
          </a:p>
          <a:p>
            <a:pPr>
              <a:lnSpc>
                <a:spcPct val="80000"/>
              </a:lnSpc>
            </a:pPr>
            <a:r>
              <a:rPr lang="en-US" sz="2800"/>
              <a:t>Don’t understand hierarchical ranking (i.e. co-worker vs. boss)</a:t>
            </a:r>
          </a:p>
          <a:p>
            <a:pPr>
              <a:lnSpc>
                <a:spcPct val="80000"/>
              </a:lnSpc>
            </a:pPr>
            <a:r>
              <a:rPr lang="en-US" sz="2800"/>
              <a:t>Don’t understand the “gray” areas.</a:t>
            </a:r>
          </a:p>
          <a:p>
            <a:pPr>
              <a:lnSpc>
                <a:spcPct val="80000"/>
              </a:lnSpc>
            </a:pPr>
            <a:r>
              <a:rPr lang="en-US" sz="2800"/>
              <a:t>Have difficulty understanding rhetorical questions.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3600" b="1"/>
              <a:t>Bottom line…didn’t get the handbook like everyone else did.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b="1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3600" b="1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Bullying can get started by not following the hidden curriculum…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i="1" dirty="0" smtClean="0"/>
              <a:t>From Napoleon Dynamite</a:t>
            </a:r>
            <a:endParaRPr lang="en-US" i="1" dirty="0"/>
          </a:p>
        </p:txBody>
      </p:sp>
      <p:pic>
        <p:nvPicPr>
          <p:cNvPr id="5" name="Napoleon Dynamite - Hunting wolverines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514600" y="1981200"/>
            <a:ext cx="4114800" cy="30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Breaking one of the hidden rules…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May be painful!</a:t>
            </a:r>
          </a:p>
          <a:p>
            <a:r>
              <a:rPr lang="en-US"/>
              <a:t>May result in one becoming a social outcast.</a:t>
            </a:r>
          </a:p>
          <a:p>
            <a:r>
              <a:rPr lang="en-US"/>
              <a:t>One might hear phrases like:</a:t>
            </a:r>
          </a:p>
          <a:p>
            <a:pPr lvl="1"/>
            <a:r>
              <a:rPr lang="en-US"/>
              <a:t>“I shouldn’t have to tell you, but…”</a:t>
            </a:r>
          </a:p>
          <a:p>
            <a:pPr lvl="1"/>
            <a:r>
              <a:rPr lang="en-US"/>
              <a:t>“It should be obvious that…”</a:t>
            </a:r>
          </a:p>
          <a:p>
            <a:pPr lvl="1"/>
            <a:r>
              <a:rPr lang="en-US"/>
              <a:t>“Everyone knows that…”</a:t>
            </a:r>
          </a:p>
          <a:p>
            <a:pPr lvl="1"/>
            <a:r>
              <a:rPr lang="en-US"/>
              <a:t>“Common sense tells us…”</a:t>
            </a:r>
          </a:p>
          <a:p>
            <a:pPr lvl="1"/>
            <a:r>
              <a:rPr lang="en-US"/>
              <a:t>“No one ever…”</a:t>
            </a:r>
          </a:p>
          <a:p>
            <a:pPr lvl="1">
              <a:buFont typeface="Wingdings" pitchFamily="2" charset="2"/>
              <a:buNone/>
            </a:pPr>
            <a:endParaRPr lang="en-US"/>
          </a:p>
          <a:p>
            <a:pPr lvl="1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Life transitions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Elementary School to Middle School</a:t>
            </a:r>
          </a:p>
          <a:p>
            <a:r>
              <a:rPr lang="en-US" dirty="0" smtClean="0"/>
              <a:t>Middle School to High School</a:t>
            </a:r>
          </a:p>
          <a:p>
            <a:r>
              <a:rPr lang="en-US" dirty="0" smtClean="0"/>
              <a:t>High School to College or post-secondary training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Differences in the Hidden Curriculum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3600"/>
              <a:t>Age (boy likes girl)</a:t>
            </a:r>
          </a:p>
          <a:p>
            <a:r>
              <a:rPr lang="en-US" sz="3600"/>
              <a:t>Gender (boy interaction vs. girl interaction)</a:t>
            </a:r>
          </a:p>
          <a:p>
            <a:r>
              <a:rPr lang="en-US" sz="3600"/>
              <a:t>With whom (with peers vs. with adults/ authority figures)</a:t>
            </a:r>
          </a:p>
          <a:p>
            <a:r>
              <a:rPr lang="en-US" sz="3600"/>
              <a:t>Setting (in public or in private)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Hidden Curriculum in Dating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81000" y="1295400"/>
            <a:ext cx="4038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en-US" sz="2400"/>
              <a:t>There are more gray areas in dating than there are black or white areas.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en-US" sz="2400"/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en-US" sz="2400"/>
              <a:t>What to say, when to say it,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en-US" sz="2400"/>
              <a:t>how to say it….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en-US" sz="2400"/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en-US" sz="2400"/>
              <a:t>Confusing for most teens but imagine how confusing to students with HFA/AS.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en-US" sz="2400"/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en-US" sz="2400"/>
              <a:t>Quote from a HS student, “I tried in middle school to meet girls.  I didn’t do so well.  Now I am fine with being alone for the rest of my life.”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endParaRPr lang="en-US" sz="2000"/>
          </a:p>
        </p:txBody>
      </p:sp>
      <p:pic>
        <p:nvPicPr>
          <p:cNvPr id="25605" name="Picture 5" descr="MPj0438444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1447800"/>
            <a:ext cx="4267200" cy="50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If a 7 year old boy has a crush on a girl…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What does he do?</a:t>
            </a:r>
          </a:p>
        </p:txBody>
      </p:sp>
      <p:pic>
        <p:nvPicPr>
          <p:cNvPr id="30726" name="Picture 6" descr="MCBD10647_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2514600"/>
            <a:ext cx="4648200" cy="35385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Now that boy is 16…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Can he do the same thing</a:t>
            </a:r>
          </a:p>
          <a:p>
            <a:pPr>
              <a:buFont typeface="Wingdings" pitchFamily="2" charset="2"/>
              <a:buNone/>
            </a:pPr>
            <a:r>
              <a:rPr lang="en-US"/>
              <a:t>he did when he was 7?</a:t>
            </a:r>
          </a:p>
          <a:p>
            <a:pPr>
              <a:buFont typeface="Wingdings" pitchFamily="2" charset="2"/>
              <a:buNone/>
            </a:pPr>
            <a:endParaRPr lang="en-US"/>
          </a:p>
          <a:p>
            <a:pPr>
              <a:buFont typeface="Wingdings" pitchFamily="2" charset="2"/>
              <a:buNone/>
            </a:pPr>
            <a:r>
              <a:rPr lang="en-US"/>
              <a:t>What would happen if</a:t>
            </a:r>
          </a:p>
          <a:p>
            <a:pPr>
              <a:buFont typeface="Wingdings" pitchFamily="2" charset="2"/>
              <a:buNone/>
            </a:pPr>
            <a:r>
              <a:rPr lang="en-US"/>
              <a:t>he did?</a:t>
            </a:r>
          </a:p>
          <a:p>
            <a:pPr>
              <a:buFont typeface="Wingdings" pitchFamily="2" charset="2"/>
              <a:buNone/>
            </a:pPr>
            <a:endParaRPr lang="en-US"/>
          </a:p>
          <a:p>
            <a:pPr>
              <a:buFont typeface="Wingdings" pitchFamily="2" charset="2"/>
              <a:buNone/>
            </a:pPr>
            <a:endParaRPr lang="en-US"/>
          </a:p>
        </p:txBody>
      </p:sp>
      <p:pic>
        <p:nvPicPr>
          <p:cNvPr id="31748" name="Picture 4" descr="MCj0116332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46638" y="1447800"/>
            <a:ext cx="3840162" cy="4495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Now that boy is a 25 year old man…</a:t>
            </a:r>
          </a:p>
        </p:txBody>
      </p:sp>
      <p:sp>
        <p:nvSpPr>
          <p:cNvPr id="110596" name="Rectangle 4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And he likes a lady at work.</a:t>
            </a:r>
          </a:p>
          <a:p>
            <a:r>
              <a:rPr lang="en-US"/>
              <a:t>Can he do what he did when he was 7 years old?</a:t>
            </a:r>
          </a:p>
          <a:p>
            <a:endParaRPr lang="en-US"/>
          </a:p>
          <a:p>
            <a:r>
              <a:rPr lang="en-US"/>
              <a:t>What could happen if he did?</a:t>
            </a:r>
          </a:p>
        </p:txBody>
      </p:sp>
      <p:sp>
        <p:nvSpPr>
          <p:cNvPr id="110597" name="Rectangle 5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0600" name="Picture 8" descr="MPj0400027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1600200"/>
            <a:ext cx="42672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9" name="Rectangle 5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Social Etiquette</a:t>
            </a:r>
          </a:p>
        </p:txBody>
      </p:sp>
      <p:pic>
        <p:nvPicPr>
          <p:cNvPr id="6" name="Autism  misunderstanding on Vimeo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981200" y="2057400"/>
            <a:ext cx="4572000" cy="30400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Where are you?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3600" b="1"/>
              <a:t>How does your behavior change when you are in different settings?</a:t>
            </a:r>
          </a:p>
          <a:p>
            <a:r>
              <a:rPr lang="en-US"/>
              <a:t>At home vs. at a friends house</a:t>
            </a:r>
          </a:p>
          <a:p>
            <a:r>
              <a:rPr lang="en-US"/>
              <a:t>In the community</a:t>
            </a:r>
          </a:p>
          <a:p>
            <a:r>
              <a:rPr lang="en-US"/>
              <a:t>Casual vs. formal restaurant </a:t>
            </a:r>
          </a:p>
          <a:p>
            <a:r>
              <a:rPr lang="en-US"/>
              <a:t>Coping with private matters</a:t>
            </a:r>
          </a:p>
          <a:p>
            <a:r>
              <a:rPr lang="en-US"/>
              <a:t>Gym showers</a:t>
            </a:r>
          </a:p>
          <a:p>
            <a:endParaRPr lang="en-US"/>
          </a:p>
          <a:p>
            <a:pPr>
              <a:buFont typeface="Wingdings" pitchFamily="2" charset="2"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Visualization lesson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way to explain the Hidden Curriculum to a child is to go outside and look at cloud formations.  Discuss how your perception of a cloud is different from your child’s.  Show appreciation for having different views, but explain that having different behaviors in a situation can cause problems in school, work, etc…  </a:t>
            </a:r>
            <a:endParaRPr lang="en-US" dirty="0"/>
          </a:p>
        </p:txBody>
      </p:sp>
      <p:pic>
        <p:nvPicPr>
          <p:cNvPr id="75778" name="Picture 2" descr="C:\Documents and Settings\dubnerre\Local Settings\Temporary Internet Files\Content.IE5\JWW8CM03\MC90043259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5428" y="0"/>
            <a:ext cx="1828572" cy="18285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Skill Sessions at Home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Practice having your child “read your face” without words.  The “Hidden Curriculum” can often be found in non-verbal communication.</a:t>
            </a:r>
          </a:p>
          <a:p>
            <a:r>
              <a:rPr lang="en-US" dirty="0" smtClean="0"/>
              <a:t>REWARD every time the child is accurate in their interpretation</a:t>
            </a:r>
          </a:p>
          <a:p>
            <a:r>
              <a:rPr lang="en-US" dirty="0" smtClean="0"/>
              <a:t>MIRROR your child’s behaviors back to them in a non-confrontational way, to show him/her what behaviors you see.</a:t>
            </a:r>
          </a:p>
          <a:p>
            <a:r>
              <a:rPr lang="en-US" dirty="0" smtClean="0"/>
              <a:t>CATCH every opportunity to praise and review positive social skills interaction, no matter how basic or obvious it may seem to you.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Bullying… self advocacy and embracing AS/HFA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sz="2800"/>
              <a:t>Kids sometimes know they are AS/HFA, but don’t understand the true definition of what it truly is.  </a:t>
            </a:r>
          </a:p>
          <a:p>
            <a:pPr algn="ctr">
              <a:buFont typeface="Wingdings" pitchFamily="2" charset="2"/>
              <a:buNone/>
            </a:pPr>
            <a:endParaRPr lang="en-US" sz="2800"/>
          </a:p>
          <a:p>
            <a:pPr algn="ctr">
              <a:buFont typeface="Wingdings" pitchFamily="2" charset="2"/>
              <a:buNone/>
            </a:pPr>
            <a:r>
              <a:rPr lang="en-US" sz="2800"/>
              <a:t>“I might have autism, it might be an inch of autism where some people have a mile of autism.  Or people have a millimeter of it.  It doesn’t really have meaning.  It’s just a word.”</a:t>
            </a:r>
          </a:p>
          <a:p>
            <a:pPr algn="r">
              <a:buFont typeface="Wingdings" pitchFamily="2" charset="2"/>
              <a:buNone/>
            </a:pPr>
            <a:r>
              <a:rPr lang="en-US" sz="2800"/>
              <a:t>Wyatt, 6</a:t>
            </a:r>
            <a:r>
              <a:rPr lang="en-US" sz="2800" baseline="30000"/>
              <a:t>th</a:t>
            </a:r>
            <a:r>
              <a:rPr lang="en-US" sz="2800"/>
              <a:t> grade (Autism the Musical)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Use of Code Words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Dynamite</a:t>
            </a:r>
          </a:p>
          <a:p>
            <a:r>
              <a:rPr lang="en-US" dirty="0"/>
              <a:t>Bunny vs. Bull</a:t>
            </a:r>
          </a:p>
          <a:p>
            <a:r>
              <a:rPr lang="en-US" dirty="0"/>
              <a:t>Bummer</a:t>
            </a:r>
          </a:p>
          <a:p>
            <a:r>
              <a:rPr lang="en-US" dirty="0"/>
              <a:t>“A </a:t>
            </a:r>
            <a:r>
              <a:rPr lang="en-US" dirty="0" err="1"/>
              <a:t>Biggy</a:t>
            </a:r>
            <a:r>
              <a:rPr lang="en-US" dirty="0"/>
              <a:t>”</a:t>
            </a:r>
          </a:p>
          <a:p>
            <a:r>
              <a:rPr lang="en-US" dirty="0" smtClean="0"/>
              <a:t>Expected vs. Unexpected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Conversation </a:t>
            </a:r>
            <a:r>
              <a:rPr lang="en-US" dirty="0" smtClean="0"/>
              <a:t>Lead-ins</a:t>
            </a:r>
            <a:endParaRPr lang="en-US" dirty="0"/>
          </a:p>
        </p:txBody>
      </p:sp>
      <p:sp>
        <p:nvSpPr>
          <p:cNvPr id="983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dirty="0" smtClean="0"/>
              <a:t>How to start a conversation with less familiar people</a:t>
            </a:r>
          </a:p>
          <a:p>
            <a:pPr>
              <a:buFont typeface="Wingdings" pitchFamily="2" charset="2"/>
              <a:buNone/>
            </a:pPr>
            <a:r>
              <a:rPr lang="en-US" dirty="0" smtClean="0"/>
              <a:t>Be a social detective- what do you know about the person and what do you have in common?</a:t>
            </a:r>
          </a:p>
          <a:p>
            <a:pPr>
              <a:buFont typeface="Wingdings" pitchFamily="2" charset="2"/>
              <a:buNone/>
            </a:pPr>
            <a:r>
              <a:rPr lang="en-US" dirty="0" smtClean="0"/>
              <a:t>Listen for leads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The INCREDIBLE 5-point Scale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Purposes:</a:t>
            </a:r>
          </a:p>
          <a:p>
            <a:pPr lvl="1"/>
            <a:r>
              <a:rPr lang="en-US"/>
              <a:t>Help the student understand social boundaries</a:t>
            </a:r>
          </a:p>
          <a:p>
            <a:pPr lvl="1"/>
            <a:r>
              <a:rPr lang="en-US"/>
              <a:t>Help the student control emotional responses</a:t>
            </a:r>
          </a:p>
          <a:p>
            <a:pPr lvl="1"/>
            <a:r>
              <a:rPr lang="en-US"/>
              <a:t>Other applications- endless</a:t>
            </a:r>
          </a:p>
          <a:p>
            <a:pPr lvl="1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5-point Scale for Understanding Social Boundaries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/>
              <a:t>5- Physically hurtful or threatening 	behavior.</a:t>
            </a:r>
          </a:p>
          <a:p>
            <a:r>
              <a:rPr lang="en-US" sz="4000"/>
              <a:t>4- Scary behavior.</a:t>
            </a:r>
          </a:p>
          <a:p>
            <a:r>
              <a:rPr lang="en-US" sz="4000"/>
              <a:t>3- Odd behavior.</a:t>
            </a:r>
          </a:p>
          <a:p>
            <a:r>
              <a:rPr lang="en-US" sz="4000"/>
              <a:t>2- Reasonable behavior.</a:t>
            </a:r>
          </a:p>
          <a:p>
            <a:r>
              <a:rPr lang="en-US" sz="4000"/>
              <a:t>1- Very informal social behavior.</a:t>
            </a:r>
          </a:p>
          <a:p>
            <a:endParaRPr lang="en-US" sz="4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Applying the 5-point Scale to Dating</a:t>
            </a: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52400" y="1371600"/>
            <a:ext cx="8991600" cy="45259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/>
              <a:t>5- Against the law.</a:t>
            </a:r>
          </a:p>
          <a:p>
            <a:pPr>
              <a:buFont typeface="Wingdings" pitchFamily="2" charset="2"/>
              <a:buNone/>
            </a:pPr>
            <a:r>
              <a:rPr lang="en-US"/>
              <a:t>4- Going out of your way to follow a girl in the hallway. </a:t>
            </a:r>
          </a:p>
          <a:p>
            <a:pPr>
              <a:buFont typeface="Wingdings" pitchFamily="2" charset="2"/>
              <a:buNone/>
            </a:pPr>
            <a:r>
              <a:rPr lang="en-US"/>
              <a:t>3- Staring at a girl that you like without ever talking to her. </a:t>
            </a:r>
          </a:p>
          <a:p>
            <a:pPr>
              <a:buFont typeface="Wingdings" pitchFamily="2" charset="2"/>
              <a:buNone/>
            </a:pPr>
            <a:r>
              <a:rPr lang="en-US"/>
              <a:t>2- Talking to a safe person about the girl you like.</a:t>
            </a:r>
          </a:p>
          <a:p>
            <a:pPr>
              <a:buFont typeface="Wingdings" pitchFamily="2" charset="2"/>
              <a:buNone/>
            </a:pPr>
            <a:r>
              <a:rPr lang="en-US"/>
              <a:t>1-  Just looking at a girl you like BRIEFLY and smiling.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Individualizing the 5-point Scale</a:t>
            </a:r>
            <a:br>
              <a:rPr lang="en-US" sz="4000"/>
            </a:br>
            <a:r>
              <a:rPr lang="en-US" sz="4000"/>
              <a:t>(Example 1)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2332038"/>
            <a:ext cx="8229600" cy="4525962"/>
          </a:xfrm>
        </p:spPr>
        <p:txBody>
          <a:bodyPr/>
          <a:lstStyle/>
          <a:p>
            <a:r>
              <a:rPr lang="en-US" sz="4000"/>
              <a:t>5-  I need to leave!</a:t>
            </a:r>
          </a:p>
          <a:p>
            <a:r>
              <a:rPr lang="en-US" sz="4000"/>
              <a:t>4- I need some space</a:t>
            </a:r>
          </a:p>
          <a:p>
            <a:r>
              <a:rPr lang="en-US" sz="4000"/>
              <a:t>3- Please don’t talk</a:t>
            </a:r>
          </a:p>
          <a:p>
            <a:r>
              <a:rPr lang="en-US" sz="4000"/>
              <a:t>2- I am a little nervous</a:t>
            </a:r>
          </a:p>
          <a:p>
            <a:r>
              <a:rPr lang="en-US" sz="4000"/>
              <a:t>1- I can handle this!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Ways to </a:t>
            </a:r>
            <a:r>
              <a:rPr lang="en-US" sz="4000" dirty="0" smtClean="0"/>
              <a:t>use the </a:t>
            </a:r>
            <a:r>
              <a:rPr lang="en-US" sz="4000" dirty="0"/>
              <a:t>5-point scale 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Role-play activities</a:t>
            </a:r>
          </a:p>
          <a:p>
            <a:pPr>
              <a:buNone/>
            </a:pPr>
            <a:r>
              <a:rPr lang="en-US" dirty="0" smtClean="0"/>
              <a:t>Unstructured conversation and provide feedback</a:t>
            </a:r>
            <a:endParaRPr lang="en-US" dirty="0"/>
          </a:p>
          <a:p>
            <a:endParaRPr lang="en-US" dirty="0"/>
          </a:p>
          <a:p>
            <a:r>
              <a:rPr lang="en-US" dirty="0"/>
              <a:t>“You are a 3- bring it down to a 2.” </a:t>
            </a:r>
          </a:p>
          <a:p>
            <a:r>
              <a:rPr lang="en-US" dirty="0"/>
              <a:t>“You are a 3- what do you need to do to bring it down to a 2?”</a:t>
            </a:r>
          </a:p>
          <a:p>
            <a:r>
              <a:rPr lang="en-US" dirty="0"/>
              <a:t>Teach different perspectives- why one person sees the behavior as a 4 while you think it is a 2.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Individualizing 5-Point Scale</a:t>
            </a:r>
            <a:br>
              <a:rPr lang="en-US" sz="4000"/>
            </a:br>
            <a:r>
              <a:rPr lang="en-US" sz="4000"/>
              <a:t>(Example 2)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4400" b="1"/>
              <a:t>5- Screaming/emergency only</a:t>
            </a:r>
          </a:p>
          <a:p>
            <a:pPr>
              <a:buFont typeface="Wingdings" pitchFamily="2" charset="2"/>
              <a:buNone/>
            </a:pPr>
            <a:r>
              <a:rPr lang="en-US" sz="4400" b="1"/>
              <a:t>4- Recess/outside voice</a:t>
            </a:r>
          </a:p>
          <a:p>
            <a:pPr>
              <a:buFont typeface="Wingdings" pitchFamily="2" charset="2"/>
              <a:buNone/>
            </a:pPr>
            <a:r>
              <a:rPr lang="en-US" sz="4400" b="1"/>
              <a:t>3-  Classroom voice/talking</a:t>
            </a:r>
          </a:p>
          <a:p>
            <a:pPr>
              <a:buFont typeface="Wingdings" pitchFamily="2" charset="2"/>
              <a:buNone/>
            </a:pPr>
            <a:r>
              <a:rPr lang="en-US" sz="4400" b="1"/>
              <a:t>2- Soft voice/whisper</a:t>
            </a:r>
          </a:p>
          <a:p>
            <a:pPr>
              <a:buFont typeface="Wingdings" pitchFamily="2" charset="2"/>
              <a:buNone/>
            </a:pPr>
            <a:r>
              <a:rPr lang="en-US" sz="4400" b="1"/>
              <a:t>1- No talking at all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Making a Social Blueprint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>
          <a:solidFill>
            <a:schemeClr val="accent1"/>
          </a:solidFill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Prepare in advance before social opportunities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Role play conversation starters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Role play possible scenarios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ROLE PLAY helps your child prepare in advance for the unexpected, leading to confidence in situations that he/she can handle independently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pPr lvl="4"/>
            <a:r>
              <a:rPr lang="en-US" dirty="0" smtClean="0">
                <a:solidFill>
                  <a:schemeClr val="bg1"/>
                </a:solidFill>
              </a:rPr>
              <a:t>REWARD, REWARD, REWARD, and </a:t>
            </a:r>
            <a:r>
              <a:rPr lang="en-US" sz="4000" dirty="0" smtClean="0">
                <a:solidFill>
                  <a:schemeClr val="bg1"/>
                </a:solidFill>
              </a:rPr>
              <a:t>REVIEW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ACADEMIES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i="1" dirty="0" smtClean="0">
                <a:solidFill>
                  <a:schemeClr val="bg1"/>
                </a:solidFill>
              </a:rPr>
              <a:t>Practice makes perfect– look for opportunities all the time in all situations for your child to practice skills</a:t>
            </a:r>
          </a:p>
          <a:p>
            <a:r>
              <a:rPr lang="en-US" i="1" dirty="0" smtClean="0">
                <a:solidFill>
                  <a:schemeClr val="bg1"/>
                </a:solidFill>
              </a:rPr>
              <a:t>Try, try, try again.  There is no fail.</a:t>
            </a:r>
          </a:p>
          <a:p>
            <a:r>
              <a:rPr lang="en-US" i="1" dirty="0" smtClean="0">
                <a:solidFill>
                  <a:schemeClr val="bg1"/>
                </a:solidFill>
              </a:rPr>
              <a:t>Use stickers/reinforcement charts</a:t>
            </a:r>
          </a:p>
          <a:p>
            <a:r>
              <a:rPr lang="en-US" i="1" dirty="0" smtClean="0">
                <a:solidFill>
                  <a:schemeClr val="bg1"/>
                </a:solidFill>
              </a:rPr>
              <a:t>ALWAYS use appropriate skills when teaching skills (take child aside privately to discuss private matters, such as corrections for behavior)</a:t>
            </a:r>
          </a:p>
          <a:p>
            <a:r>
              <a:rPr lang="en-US" i="1" dirty="0" smtClean="0">
                <a:solidFill>
                  <a:schemeClr val="bg1"/>
                </a:solidFill>
              </a:rPr>
              <a:t>Provide opportunities for your child to correct you by having fun with social skills</a:t>
            </a:r>
            <a:endParaRPr lang="en-US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Empowering the AS/HFA student</a:t>
            </a:r>
            <a:br>
              <a:rPr lang="en-US" sz="4000"/>
            </a:br>
            <a:r>
              <a:rPr lang="en-US" sz="4000"/>
              <a:t>Ideas from the frontlines…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>
                <a:solidFill>
                  <a:schemeClr val="bg1"/>
                </a:solidFill>
              </a:rPr>
              <a:t>Brainstorm with the child the pros of having AS/HFA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bg1"/>
                </a:solidFill>
              </a:rPr>
              <a:t>Discuss career options that are ideal for people with AS/HFA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bg1"/>
                </a:solidFill>
              </a:rPr>
              <a:t>Use the positives from AS/HFA for classroom jobs and activities (having the child keep score during PE)</a:t>
            </a:r>
          </a:p>
          <a:p>
            <a:pPr algn="r">
              <a:lnSpc>
                <a:spcPct val="90000"/>
              </a:lnSpc>
              <a:buFont typeface="Wingdings" pitchFamily="2" charset="2"/>
              <a:buNone/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bg1"/>
                </a:solidFill>
              </a:rPr>
              <a:t>Suggest books to review with the child</a:t>
            </a:r>
          </a:p>
          <a:p>
            <a:pPr>
              <a:lnSpc>
                <a:spcPct val="90000"/>
              </a:lnSpc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Sometimes it is hard to understand why people with autism do what they do…</a:t>
            </a:r>
          </a:p>
        </p:txBody>
      </p:sp>
      <p:pic>
        <p:nvPicPr>
          <p:cNvPr id="5" name="crash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2209800"/>
            <a:ext cx="6096000" cy="36575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6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Social Autopsies</a:t>
            </a:r>
          </a:p>
        </p:txBody>
      </p:sp>
      <p:sp>
        <p:nvSpPr>
          <p:cNvPr id="79877" name="Rectangle 5"/>
          <p:cNvSpPr>
            <a:spLocks noGrp="1" noChangeArrowheads="1"/>
          </p:cNvSpPr>
          <p:nvPr>
            <p:ph idx="1"/>
          </p:nvPr>
        </p:nvSpPr>
        <p:spPr>
          <a:xfrm>
            <a:off x="457200" y="5486400"/>
            <a:ext cx="8229600" cy="639763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Video </a:t>
            </a:r>
            <a:r>
              <a:rPr lang="en-US" dirty="0" smtClean="0"/>
              <a:t>Clips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i="1" dirty="0" smtClean="0"/>
              <a:t>from The Big Bang Theory</a:t>
            </a:r>
            <a:endParaRPr lang="en-US" dirty="0"/>
          </a:p>
          <a:p>
            <a:pPr>
              <a:buFont typeface="Wingdings" pitchFamily="2" charset="2"/>
              <a:buNone/>
            </a:pPr>
            <a:endParaRPr lang="en-US" dirty="0"/>
          </a:p>
        </p:txBody>
      </p:sp>
      <p:pic>
        <p:nvPicPr>
          <p:cNvPr id="4" name="The Big Bang Theory S02E14 Sarcasm (HQ)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981200" y="2057400"/>
            <a:ext cx="5029200" cy="30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-533400"/>
            <a:ext cx="7772400" cy="2003425"/>
          </a:xfrm>
        </p:spPr>
        <p:txBody>
          <a:bodyPr>
            <a:normAutofit/>
          </a:bodyPr>
          <a:lstStyle/>
          <a:p>
            <a:r>
              <a:rPr lang="en-US" sz="2800" dirty="0" smtClean="0"/>
              <a:t>It’s not just those on the spectrum who don’t get social skills!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257800"/>
            <a:ext cx="6400800" cy="609600"/>
          </a:xfrm>
        </p:spPr>
        <p:txBody>
          <a:bodyPr>
            <a:normAutofit/>
          </a:bodyPr>
          <a:lstStyle/>
          <a:p>
            <a:r>
              <a:rPr lang="en-US" sz="1600" i="1" dirty="0" smtClean="0"/>
              <a:t>From Planes, Trains, and Automobiles</a:t>
            </a:r>
            <a:endParaRPr lang="en-US" sz="1600" i="1" dirty="0"/>
          </a:p>
        </p:txBody>
      </p:sp>
      <p:pic>
        <p:nvPicPr>
          <p:cNvPr id="4" name="Planes, Trains and Automobiles Airplane Food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676400"/>
            <a:ext cx="6096000" cy="3505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80" name="Rectangle 8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/>
              <a:t>When working with HFA/AS students, keep in mind…</a:t>
            </a:r>
          </a:p>
        </p:txBody>
      </p:sp>
      <p:pic>
        <p:nvPicPr>
          <p:cNvPr id="105483" name="Picture 11" descr="Albert_Einstein_Head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1828800"/>
            <a:ext cx="3474477" cy="4525963"/>
          </a:xfrm>
          <a:noFill/>
          <a:ln/>
        </p:spPr>
      </p:pic>
      <p:sp>
        <p:nvSpPr>
          <p:cNvPr id="105482" name="Rectangle 10"/>
          <p:cNvSpPr>
            <a:spLocks noGrp="1" noChangeArrowheads="1"/>
          </p:cNvSpPr>
          <p:nvPr>
            <p:ph sz="half" idx="2"/>
          </p:nvPr>
        </p:nvSpPr>
        <p:spPr>
          <a:xfrm>
            <a:off x="381000" y="1676400"/>
            <a:ext cx="3962400" cy="449580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Instead of there being limits for people with HFA/AS, perhaps expectations should be limitless.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09600" y="2438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REMEMBER:</a:t>
            </a:r>
            <a:br>
              <a:rPr lang="en-US" dirty="0" smtClean="0"/>
            </a:br>
            <a:r>
              <a:rPr lang="en-US" dirty="0" smtClean="0">
                <a:solidFill>
                  <a:srgbClr val="C00000"/>
                </a:solidFill>
              </a:rPr>
              <a:t>You are your child’s best teacher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dirty="0" smtClean="0">
                <a:solidFill>
                  <a:srgbClr val="C00000"/>
                </a:solidFill>
              </a:rPr>
              <a:t>who will always be accepting, loving, challenging, and encouraging.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dirty="0" smtClean="0">
                <a:solidFill>
                  <a:srgbClr val="C00000"/>
                </a:solidFill>
              </a:rPr>
              <a:t>Seize every opportunity you have!</a:t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6" name="Inspiring Speech About Learning Differently - Temple Grandin On Autism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9601200" y="3657600"/>
            <a:ext cx="6096000" cy="342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From HBO Temple </a:t>
            </a:r>
            <a:r>
              <a:rPr lang="en-US" i="1" dirty="0" err="1" smtClean="0"/>
              <a:t>Grandin</a:t>
            </a:r>
            <a:endParaRPr lang="en-US" i="1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idx="1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trimmed temple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133600" y="2971800"/>
            <a:ext cx="4572000" cy="2552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267</TotalTime>
  <Words>1985</Words>
  <Application>Microsoft Office PowerPoint</Application>
  <PresentationFormat>On-screen Show (4:3)</PresentationFormat>
  <Paragraphs>228</Paragraphs>
  <Slides>46</Slides>
  <Notes>9</Notes>
  <HiddenSlides>0</HiddenSlides>
  <MMClips>10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Apex</vt:lpstr>
      <vt:lpstr>SOCIAL SKILLS TRAINING interventions from the frontlines</vt:lpstr>
      <vt:lpstr>Targeted Student Population</vt:lpstr>
      <vt:lpstr>Things are not always what they seem…</vt:lpstr>
      <vt:lpstr>What is it like to have HFA/AS? (High Functioning Autism/ Autism Spectrum)</vt:lpstr>
      <vt:lpstr>When you have AS/HFA</vt:lpstr>
      <vt:lpstr>Slide 6</vt:lpstr>
      <vt:lpstr>Self-Advocacy</vt:lpstr>
      <vt:lpstr>Who else do you tell?</vt:lpstr>
      <vt:lpstr>RESPECT, AWARENESS, AND PERSPECTIVE</vt:lpstr>
      <vt:lpstr>The Social Arena</vt:lpstr>
      <vt:lpstr>Effective Techniques from the Frontlines</vt:lpstr>
      <vt:lpstr>Socially Appropriate?</vt:lpstr>
      <vt:lpstr>Question your child’s learning style </vt:lpstr>
      <vt:lpstr>The Hidden Curriculum</vt:lpstr>
      <vt:lpstr>Why is teaching the Hidden Curriculum to HFA/AS students so important?</vt:lpstr>
      <vt:lpstr>Why is this so difficult for AS/ HFA students?</vt:lpstr>
      <vt:lpstr>How Bullying can get started by not following the hidden curriculum…</vt:lpstr>
      <vt:lpstr>Breaking one of the hidden rules…</vt:lpstr>
      <vt:lpstr>Life transitions</vt:lpstr>
      <vt:lpstr>Differences in the Hidden Curriculum</vt:lpstr>
      <vt:lpstr>Hidden Curriculum in Dating</vt:lpstr>
      <vt:lpstr>If a 7 year old boy has a crush on a girl…</vt:lpstr>
      <vt:lpstr>Now that boy is 16…</vt:lpstr>
      <vt:lpstr>Now that boy is a 25 year old man…</vt:lpstr>
      <vt:lpstr>Social Etiquette</vt:lpstr>
      <vt:lpstr>Where are you?</vt:lpstr>
      <vt:lpstr>Visualization lesson</vt:lpstr>
      <vt:lpstr>Skill Sessions at Home</vt:lpstr>
      <vt:lpstr>Bullying… self advocacy and embracing AS/HFA</vt:lpstr>
      <vt:lpstr>Use of Code Words</vt:lpstr>
      <vt:lpstr>Conversation Lead-ins</vt:lpstr>
      <vt:lpstr>The INCREDIBLE 5-point Scale</vt:lpstr>
      <vt:lpstr>5-point Scale for Understanding Social Boundaries</vt:lpstr>
      <vt:lpstr>Applying the 5-point Scale to Dating</vt:lpstr>
      <vt:lpstr>Individualizing the 5-point Scale (Example 1)</vt:lpstr>
      <vt:lpstr>Ways to use the 5-point scale </vt:lpstr>
      <vt:lpstr>Individualizing 5-Point Scale (Example 2)</vt:lpstr>
      <vt:lpstr>Making a Social Blueprint</vt:lpstr>
      <vt:lpstr>ACADEMIES</vt:lpstr>
      <vt:lpstr>Empowering the AS/HFA student Ideas from the frontlines…</vt:lpstr>
      <vt:lpstr>Sometimes it is hard to understand why people with autism do what they do…</vt:lpstr>
      <vt:lpstr>Social Autopsies</vt:lpstr>
      <vt:lpstr>It’s not just those on the spectrum who don’t get social skills!</vt:lpstr>
      <vt:lpstr>When working with HFA/AS students, keep in mind…</vt:lpstr>
      <vt:lpstr>REMEMBER: You are your child’s best teacher who will always be accepting, loving, challenging, and encouraging. Seize every opportunity you have!   </vt:lpstr>
      <vt:lpstr>From HBO Temple Grandin</vt:lpstr>
    </vt:vector>
  </TitlesOfParts>
  <Company>Lewisville ISD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image</dc:creator>
  <cp:lastModifiedBy>Ruth Dubner</cp:lastModifiedBy>
  <cp:revision>32</cp:revision>
  <dcterms:created xsi:type="dcterms:W3CDTF">2010-09-19T19:16:54Z</dcterms:created>
  <dcterms:modified xsi:type="dcterms:W3CDTF">2010-10-13T16:56:18Z</dcterms:modified>
</cp:coreProperties>
</file>