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handoutMasterIdLst>
    <p:handoutMasterId r:id="rId69"/>
  </p:handoutMasterIdLst>
  <p:sldIdLst>
    <p:sldId id="256" r:id="rId2"/>
    <p:sldId id="330" r:id="rId3"/>
    <p:sldId id="331" r:id="rId4"/>
    <p:sldId id="332" r:id="rId5"/>
    <p:sldId id="383" r:id="rId6"/>
    <p:sldId id="333" r:id="rId7"/>
    <p:sldId id="259" r:id="rId8"/>
    <p:sldId id="260" r:id="rId9"/>
    <p:sldId id="263" r:id="rId10"/>
    <p:sldId id="264" r:id="rId11"/>
    <p:sldId id="294" r:id="rId12"/>
    <p:sldId id="358" r:id="rId13"/>
    <p:sldId id="345" r:id="rId14"/>
    <p:sldId id="346" r:id="rId15"/>
    <p:sldId id="347" r:id="rId16"/>
    <p:sldId id="360" r:id="rId17"/>
    <p:sldId id="361" r:id="rId18"/>
    <p:sldId id="362" r:id="rId19"/>
    <p:sldId id="363" r:id="rId20"/>
    <p:sldId id="364" r:id="rId21"/>
    <p:sldId id="365" r:id="rId22"/>
    <p:sldId id="366" r:id="rId23"/>
    <p:sldId id="367" r:id="rId24"/>
    <p:sldId id="368" r:id="rId25"/>
    <p:sldId id="369" r:id="rId26"/>
    <p:sldId id="370" r:id="rId27"/>
    <p:sldId id="371" r:id="rId28"/>
    <p:sldId id="372" r:id="rId29"/>
    <p:sldId id="373" r:id="rId30"/>
    <p:sldId id="374" r:id="rId31"/>
    <p:sldId id="375" r:id="rId32"/>
    <p:sldId id="376" r:id="rId33"/>
    <p:sldId id="377" r:id="rId34"/>
    <p:sldId id="378" r:id="rId35"/>
    <p:sldId id="379" r:id="rId36"/>
    <p:sldId id="380" r:id="rId37"/>
    <p:sldId id="269" r:id="rId38"/>
    <p:sldId id="272" r:id="rId39"/>
    <p:sldId id="275" r:id="rId40"/>
    <p:sldId id="313" r:id="rId41"/>
    <p:sldId id="339" r:id="rId42"/>
    <p:sldId id="340" r:id="rId43"/>
    <p:sldId id="319" r:id="rId44"/>
    <p:sldId id="320" r:id="rId45"/>
    <p:sldId id="277" r:id="rId46"/>
    <p:sldId id="279" r:id="rId47"/>
    <p:sldId id="280" r:id="rId48"/>
    <p:sldId id="281" r:id="rId49"/>
    <p:sldId id="325" r:id="rId50"/>
    <p:sldId id="326" r:id="rId51"/>
    <p:sldId id="327" r:id="rId52"/>
    <p:sldId id="328" r:id="rId53"/>
    <p:sldId id="336" r:id="rId54"/>
    <p:sldId id="337" r:id="rId55"/>
    <p:sldId id="338" r:id="rId56"/>
    <p:sldId id="352" r:id="rId57"/>
    <p:sldId id="353" r:id="rId58"/>
    <p:sldId id="354" r:id="rId59"/>
    <p:sldId id="355" r:id="rId60"/>
    <p:sldId id="356" r:id="rId61"/>
    <p:sldId id="357" r:id="rId62"/>
    <p:sldId id="342" r:id="rId63"/>
    <p:sldId id="343" r:id="rId64"/>
    <p:sldId id="348" r:id="rId65"/>
    <p:sldId id="349" r:id="rId66"/>
    <p:sldId id="334" r:id="rId6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52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C06A5-42CB-4892-BC92-736FCFA06F4B}" type="datetimeFigureOut">
              <a:rPr lang="en-US" smtClean="0"/>
              <a:pPr/>
              <a:t>9/18/2013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B04CB1-E58A-46A4-B1FA-DF184AA4C7B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70452BE-44EE-41A2-9325-BEC7F0FC553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>
              <a:latin typeface="Arial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FEE191-EDC0-4DCB-BC16-A9FD1C109CD3}" type="slidenum">
              <a:rPr 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>
              <a:latin typeface="Arial" charset="0"/>
            </a:endParaRPr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94352CB-0B4B-4803-9B2A-C8348097724F}" type="slidenum">
              <a:rPr 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>
              <a:latin typeface="Arial" charset="0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7FD98C-92B2-46A7-A403-804E7351DBFD}" type="slidenum">
              <a:rPr 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AA2C67-798D-4A44-BD21-646D65B7F27C}" type="slidenum">
              <a:rPr lang="en-US"/>
              <a:pPr/>
              <a:t>7</a:t>
            </a:fld>
            <a:endParaRPr lang="en-US"/>
          </a:p>
        </p:txBody>
      </p:sp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172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8CE5F22-CEB2-4A7E-BD00-13A07E8A0504}" type="slidenum">
              <a:rPr lang="en-US" sz="1200"/>
              <a:pPr algn="r"/>
              <a:t>7</a:t>
            </a:fld>
            <a:endParaRPr 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94ACDA-0B8F-4ABE-9180-7EFF680E80D9}" type="slidenum">
              <a:rPr lang="en-US"/>
              <a:pPr/>
              <a:t>8</a:t>
            </a:fld>
            <a:endParaRPr lang="en-US"/>
          </a:p>
        </p:txBody>
      </p:sp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20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80809CE-99A4-436C-B47F-85AE7621121C}" type="slidenum">
              <a:rPr lang="en-US" sz="1200"/>
              <a:pPr algn="r"/>
              <a:t>8</a:t>
            </a:fld>
            <a:endParaRPr lang="en-US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4FC6E5-F858-4DD0-821E-7D38FC7E13A5}" type="slidenum">
              <a:rPr lang="en-US"/>
              <a:pPr/>
              <a:t>9</a:t>
            </a:fld>
            <a:endParaRPr lang="en-US"/>
          </a:p>
        </p:txBody>
      </p:sp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36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BC8BD66-5DDF-4202-9DD2-772F3D1DF716}" type="slidenum">
              <a:rPr lang="en-US" sz="1200"/>
              <a:pPr algn="r"/>
              <a:t>9</a:t>
            </a:fld>
            <a:endParaRPr lang="en-US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6DDBA7-E1E9-4455-A4B8-8D5DCF1B2F5F}" type="slidenum">
              <a:rPr lang="en-US"/>
              <a:pPr/>
              <a:t>10</a:t>
            </a:fld>
            <a:endParaRPr lang="en-US"/>
          </a:p>
        </p:txBody>
      </p:sp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412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8255809-FE1E-434D-89DB-3D69E22ECC22}" type="slidenum">
              <a:rPr lang="en-US" sz="1200"/>
              <a:pPr algn="r"/>
              <a:t>10</a:t>
            </a:fld>
            <a:endParaRPr lang="en-US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95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49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E16F78-5267-4F33-A507-2170571571FE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024FA5-08E8-4FDD-9C14-0A45FA4EA3C8}" type="slidenum">
              <a:rPr lang="en-US" smtClean="0"/>
              <a:pPr/>
              <a:t>63</a:t>
            </a:fld>
            <a:endParaRPr lang="en-US" dirty="0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52180E-641D-432F-8A48-D18B648848FD}" type="slidenum">
              <a:rPr lang="en-US" smtClean="0"/>
              <a:pPr/>
              <a:t>64</a:t>
            </a:fld>
            <a:endParaRPr lang="en-US" dirty="0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BE804E-15D1-416E-B023-4ACF2992B7C1}" type="slidenum">
              <a:rPr lang="en-US" smtClean="0"/>
              <a:pPr/>
              <a:t>65</a:t>
            </a:fld>
            <a:endParaRPr lang="en-US" dirty="0" smtClean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3FA648-5E9A-491B-AD06-7ABE65CA35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8BDBCC-B3AF-4BCA-B888-5C6366C6E4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238A7-4386-492D-8B18-84539F997A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36591-0550-408E-9FA8-49FAD2D3A9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89665A-5D47-43B4-8941-2F4328A35AE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EE5EC2-D49F-43A3-B338-6EBDAE4C05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28346-7E8B-4E89-B9C4-A1B5CA00AB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F9B6C-9155-4178-8DA8-4A9C20F920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38F85-6AB8-4F9B-903B-42F8C1A280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7C5B8-2318-4330-8DE8-EAFC9E294F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BCB3A-1153-430B-955C-71B4E34ED6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36EAECD-67E6-48BC-9161-3824357C543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guroaQRFsX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wallaceb.LISD\My%20Documents\My%20Videos\Olori%20mand%20(scroll)%20.wmv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wallaceb.LISD\My%20Documents\My%20Videos\Olori%20mand%20bubbles.wmv" TargetMode="Externa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cobslessons.com/" TargetMode="External"/><Relationship Id="rId2" Type="http://schemas.openxmlformats.org/officeDocument/2006/relationships/hyperlink" Target="http://www.appliedbehavioranalysis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 dirty="0"/>
              <a:t/>
            </a:r>
            <a:br>
              <a:rPr lang="en-US" sz="4000" dirty="0"/>
            </a:br>
            <a:r>
              <a:rPr lang="en-US" dirty="0"/>
              <a:t>Verbal Behavior for Early </a:t>
            </a:r>
            <a:r>
              <a:rPr lang="en-US" dirty="0" smtClean="0"/>
              <a:t>Learners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3600" dirty="0" smtClean="0"/>
              <a:t>FOCUS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smtClean="0"/>
              <a:t/>
            </a:r>
            <a:br>
              <a:rPr lang="en-US" sz="4000" smtClean="0"/>
            </a:br>
            <a:endParaRPr lang="en-US" sz="3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5105400"/>
            <a:ext cx="6400800" cy="1752600"/>
          </a:xfrm>
        </p:spPr>
        <p:txBody>
          <a:bodyPr/>
          <a:lstStyle/>
          <a:p>
            <a:r>
              <a:rPr lang="en-US" dirty="0" smtClean="0"/>
              <a:t>Carin Shearer (Thompson), M.Ed., BCBA</a:t>
            </a:r>
          </a:p>
          <a:p>
            <a:r>
              <a:rPr lang="en-US" dirty="0" smtClean="0"/>
              <a:t>Brooke Wallace, M.A.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  <a:t>Basic Principles of Operant Conditioning 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/ 3 Term Contingency </a:t>
            </a:r>
            <a:r>
              <a:rPr lang="en-US" sz="1600" b="1" dirty="0" smtClean="0">
                <a:solidFill>
                  <a:schemeClr val="tx2">
                    <a:satMod val="130000"/>
                  </a:schemeClr>
                </a:solidFill>
              </a:rPr>
              <a:t>(Skinner, 1938)</a:t>
            </a:r>
            <a:endParaRPr lang="en-US" sz="16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143000" y="1600200"/>
            <a:ext cx="45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/>
              <a:t>A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990600" y="2743200"/>
            <a:ext cx="25146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/>
              <a:t>Stimulus Control</a:t>
            </a:r>
          </a:p>
          <a:p>
            <a:pPr>
              <a:spcBef>
                <a:spcPct val="50000"/>
              </a:spcBef>
            </a:pPr>
            <a:r>
              <a:rPr lang="en-US" sz="2400" b="1" dirty="0"/>
              <a:t>Motivating Operation MO/EO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124200" y="2667000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Response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5562600" y="2438400"/>
            <a:ext cx="23622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Reinforcement</a:t>
            </a:r>
          </a:p>
          <a:p>
            <a:pPr>
              <a:spcBef>
                <a:spcPct val="50000"/>
              </a:spcBef>
            </a:pPr>
            <a:r>
              <a:rPr lang="en-US" sz="2400" b="1"/>
              <a:t>Punishment</a:t>
            </a:r>
          </a:p>
          <a:p>
            <a:pPr>
              <a:spcBef>
                <a:spcPct val="50000"/>
              </a:spcBef>
            </a:pPr>
            <a:r>
              <a:rPr lang="en-US" sz="2400" b="1"/>
              <a:t>Extinction</a:t>
            </a: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2133600" y="28956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 flipV="1">
            <a:off x="4724400" y="2590800"/>
            <a:ext cx="7620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>
            <a:off x="4724400" y="2895600"/>
            <a:ext cx="838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2" name="Line 10"/>
          <p:cNvSpPr>
            <a:spLocks noChangeShapeType="1"/>
          </p:cNvSpPr>
          <p:nvPr/>
        </p:nvSpPr>
        <p:spPr bwMode="auto">
          <a:xfrm>
            <a:off x="4876800" y="2971800"/>
            <a:ext cx="685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3" name="TextBox 11"/>
          <p:cNvSpPr txBox="1">
            <a:spLocks noChangeArrowheads="1"/>
          </p:cNvSpPr>
          <p:nvPr/>
        </p:nvSpPr>
        <p:spPr bwMode="auto">
          <a:xfrm>
            <a:off x="3733800" y="1600200"/>
            <a:ext cx="3968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latin typeface="Calibri" pitchFamily="34" charset="0"/>
              </a:rPr>
              <a:t>B</a:t>
            </a:r>
          </a:p>
          <a:p>
            <a:endParaRPr lang="en-US">
              <a:latin typeface="Calibri" pitchFamily="34" charset="0"/>
            </a:endParaRPr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6400800" y="1600200"/>
            <a:ext cx="4016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latin typeface="Calibri" pitchFamily="34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tx2">
                    <a:satMod val="130000"/>
                  </a:schemeClr>
                </a:solidFill>
              </a:rPr>
              <a:t>Operant Condition Example</a:t>
            </a:r>
            <a:endParaRPr lang="en-US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305800" cy="51784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 smtClean="0"/>
              <a:t>     A                          B                             C</a:t>
            </a:r>
          </a:p>
          <a:p>
            <a:pPr>
              <a:buFont typeface="Wingdings" pitchFamily="2" charset="2"/>
              <a:buNone/>
            </a:pPr>
            <a:r>
              <a:rPr lang="en-US" sz="2800" u="sng" dirty="0" smtClean="0"/>
              <a:t>Stimulus Control </a:t>
            </a:r>
            <a:r>
              <a:rPr lang="en-US" sz="2800" dirty="0" smtClean="0"/>
              <a:t>    </a:t>
            </a:r>
            <a:r>
              <a:rPr lang="en-US" sz="2800" u="sng" dirty="0" smtClean="0"/>
              <a:t>Response/</a:t>
            </a:r>
            <a:r>
              <a:rPr lang="en-US" sz="2800" dirty="0" smtClean="0"/>
              <a:t>           </a:t>
            </a:r>
            <a:r>
              <a:rPr lang="en-US" sz="2800" u="sng" dirty="0" smtClean="0"/>
              <a:t>Consequence</a:t>
            </a:r>
          </a:p>
          <a:p>
            <a:pPr>
              <a:buFont typeface="Wingdings" pitchFamily="2" charset="2"/>
              <a:buNone/>
            </a:pPr>
            <a:r>
              <a:rPr lang="en-US" sz="2800" dirty="0" smtClean="0"/>
              <a:t>				    </a:t>
            </a:r>
            <a:r>
              <a:rPr lang="en-US" sz="2800" u="sng" dirty="0" smtClean="0"/>
              <a:t>Behavior</a:t>
            </a:r>
          </a:p>
          <a:p>
            <a:pPr>
              <a:buFont typeface="Wingdings" pitchFamily="2" charset="2"/>
              <a:buNone/>
            </a:pPr>
            <a:endParaRPr lang="en-US" sz="2800" dirty="0" smtClean="0"/>
          </a:p>
          <a:p>
            <a:pPr>
              <a:buFont typeface="Wingdings" pitchFamily="2" charset="2"/>
              <a:buNone/>
            </a:pPr>
            <a:endParaRPr lang="en-US" sz="2800" dirty="0" smtClean="0"/>
          </a:p>
          <a:p>
            <a:pPr>
              <a:buFont typeface="Wingdings" pitchFamily="2" charset="2"/>
              <a:buNone/>
            </a:pPr>
            <a:endParaRPr lang="en-US" sz="2800" dirty="0" smtClean="0"/>
          </a:p>
          <a:p>
            <a:pPr>
              <a:buFont typeface="Wingdings" pitchFamily="2" charset="2"/>
              <a:buNone/>
            </a:pPr>
            <a:endParaRPr lang="en-US" sz="2800" dirty="0" smtClean="0"/>
          </a:p>
          <a:p>
            <a:pPr>
              <a:buFont typeface="Wingdings" pitchFamily="2" charset="2"/>
              <a:buNone/>
            </a:pPr>
            <a:r>
              <a:rPr lang="en-US" sz="2800" dirty="0" smtClean="0"/>
              <a:t>Red Light              Step on brake        Car Stops</a:t>
            </a:r>
          </a:p>
        </p:txBody>
      </p:sp>
      <p:pic>
        <p:nvPicPr>
          <p:cNvPr id="14340" name="Picture 2" descr="C:\Users\Jerry Thompson\AppData\Local\Microsoft\Windows\Temporary Internet Files\Content.IE5\JQLHQULD\MCj0382591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048000"/>
            <a:ext cx="1143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4" descr="C:\Users\Jerry Thompson\AppData\Local\Microsoft\Windows\Temporary Internet Files\Content.IE5\QT3VGHRX\MCj0435662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3200400"/>
            <a:ext cx="1752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5" descr="C:\Users\Jerry Thompson\AppData\Local\Microsoft\Windows\Temporary Internet Files\Content.IE5\QT3VGHRX\MCj04347200000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2971800"/>
            <a:ext cx="1371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tx2">
                    <a:satMod val="130000"/>
                  </a:schemeClr>
                </a:solidFill>
              </a:rPr>
              <a:t>Operant Condition Example</a:t>
            </a:r>
            <a:endParaRPr lang="en-US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382000" cy="51784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800" dirty="0" smtClean="0"/>
              <a:t>        A                            B                              C</a:t>
            </a:r>
          </a:p>
          <a:p>
            <a:pPr>
              <a:buFont typeface="Wingdings" pitchFamily="2" charset="2"/>
              <a:buNone/>
            </a:pPr>
            <a:r>
              <a:rPr lang="en-US" sz="2800" u="sng" dirty="0" smtClean="0"/>
              <a:t>Motivating</a:t>
            </a:r>
            <a:r>
              <a:rPr lang="en-US" sz="2800" dirty="0" smtClean="0"/>
              <a:t>              </a:t>
            </a:r>
            <a:r>
              <a:rPr lang="en-US" sz="2800" u="sng" dirty="0" smtClean="0"/>
              <a:t>Response/</a:t>
            </a:r>
            <a:r>
              <a:rPr lang="en-US" sz="2800" dirty="0" smtClean="0"/>
              <a:t>             </a:t>
            </a:r>
            <a:r>
              <a:rPr lang="en-US" sz="2800" u="sng" dirty="0" smtClean="0"/>
              <a:t>Consequence</a:t>
            </a:r>
          </a:p>
          <a:p>
            <a:pPr>
              <a:buFont typeface="Wingdings" pitchFamily="2" charset="2"/>
              <a:buNone/>
            </a:pPr>
            <a:r>
              <a:rPr lang="en-US" sz="2800" u="sng" dirty="0" smtClean="0"/>
              <a:t>Operation/MO</a:t>
            </a:r>
            <a:r>
              <a:rPr lang="en-US" sz="2800" dirty="0" smtClean="0"/>
              <a:t>	    </a:t>
            </a:r>
            <a:r>
              <a:rPr lang="en-US" sz="2800" u="sng" dirty="0" smtClean="0"/>
              <a:t>Behavior</a:t>
            </a:r>
          </a:p>
          <a:p>
            <a:pPr>
              <a:buFont typeface="Wingdings" pitchFamily="2" charset="2"/>
              <a:buNone/>
            </a:pPr>
            <a:endParaRPr lang="en-US" sz="2800" dirty="0" smtClean="0"/>
          </a:p>
          <a:p>
            <a:pPr>
              <a:buFont typeface="Wingdings" pitchFamily="2" charset="2"/>
              <a:buNone/>
            </a:pPr>
            <a:endParaRPr lang="en-US" sz="2800" dirty="0" smtClean="0"/>
          </a:p>
          <a:p>
            <a:pPr>
              <a:buFont typeface="Wingdings" pitchFamily="2" charset="2"/>
              <a:buNone/>
            </a:pPr>
            <a:endParaRPr lang="en-US" sz="2800" dirty="0" smtClean="0"/>
          </a:p>
          <a:p>
            <a:pPr>
              <a:buFont typeface="Wingdings" pitchFamily="2" charset="2"/>
              <a:buNone/>
            </a:pPr>
            <a:r>
              <a:rPr lang="en-US" sz="2800" dirty="0" smtClean="0"/>
              <a:t>Thirsty       	     Pours drink into           Thirst is 			      glass and drinks	     quenched</a:t>
            </a:r>
          </a:p>
        </p:txBody>
      </p:sp>
      <p:pic>
        <p:nvPicPr>
          <p:cNvPr id="15364" name="Picture 2" descr="C:\Users\Jerry Thompson\AppData\Local\Microsoft\Windows\Temporary Internet Files\Content.IE5\5O4A5TV0\MCj0425780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2971800"/>
            <a:ext cx="10350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 descr="C:\Users\Jerry Thompson\AppData\Local\Microsoft\Windows\Temporary Internet Files\Content.IE5\5O4A5TV0\MPj0422193000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0" y="2971800"/>
            <a:ext cx="1219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MSSN00716A0000[1].wav">
            <a:hlinkClick r:id="" action="ppaction://media"/>
          </p:cNvPr>
          <p:cNvPicPr>
            <a:picLocks noRot="1" noChangeAspect="1"/>
          </p:cNvPicPr>
          <p:nvPr>
            <a:wavAudioFile r:embed="rId1" name="MSSN00716A0000[1]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1800" y="2819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hlinkClick r:id="rId2"/>
              </a:rPr>
              <a:t>http://www.youtube.com/watch?v=guroaQRFsX4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Verbal Behavior </a:t>
            </a:r>
            <a:r>
              <a:rPr lang="en-US" sz="2000" dirty="0" smtClean="0"/>
              <a:t>(Skinner 1957)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Extend operant conditioning to verbal behavior</a:t>
            </a:r>
          </a:p>
          <a:p>
            <a:r>
              <a:rPr lang="en-US" dirty="0" smtClean="0"/>
              <a:t>Verbal </a:t>
            </a:r>
            <a:r>
              <a:rPr lang="en-US" dirty="0" err="1" smtClean="0"/>
              <a:t>operants</a:t>
            </a:r>
            <a:r>
              <a:rPr lang="en-US" dirty="0" smtClean="0"/>
              <a:t> (functional units of language)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 dirty="0"/>
              <a:t> ELEMENTARY VERBAL OPERANTS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73050" indent="-273050"/>
            <a:endParaRPr lang="en-US" sz="3600" dirty="0" smtClean="0">
              <a:solidFill>
                <a:srgbClr val="7030A0"/>
              </a:solidFill>
            </a:endParaRPr>
          </a:p>
          <a:p>
            <a:pPr marL="273050" indent="-273050"/>
            <a:r>
              <a:rPr lang="en-US" sz="3600" dirty="0" err="1" smtClean="0">
                <a:solidFill>
                  <a:srgbClr val="7030A0"/>
                </a:solidFill>
              </a:rPr>
              <a:t>Mand</a:t>
            </a:r>
            <a:r>
              <a:rPr lang="en-US" sz="3600" dirty="0" smtClean="0"/>
              <a:t> </a:t>
            </a:r>
            <a:r>
              <a:rPr lang="en-US" sz="3600" dirty="0"/>
              <a:t>– asking for what you want; Saying </a:t>
            </a:r>
            <a:r>
              <a:rPr lang="en-US" sz="3600" dirty="0" smtClean="0"/>
              <a:t>“</a:t>
            </a:r>
            <a:r>
              <a:rPr lang="en-US" sz="3600" i="1" dirty="0" smtClean="0"/>
              <a:t>cookie” </a:t>
            </a:r>
            <a:r>
              <a:rPr lang="en-US" sz="3600" dirty="0"/>
              <a:t>because you want cookie (request)</a:t>
            </a:r>
          </a:p>
          <a:p>
            <a:pPr marL="273050" indent="-273050"/>
            <a:r>
              <a:rPr lang="en-US" sz="3600" dirty="0">
                <a:solidFill>
                  <a:srgbClr val="00B050"/>
                </a:solidFill>
              </a:rPr>
              <a:t>Tact</a:t>
            </a:r>
            <a:r>
              <a:rPr lang="en-US" sz="3600" dirty="0"/>
              <a:t> – Naming or identifying objects, actions or events; Saying </a:t>
            </a:r>
            <a:r>
              <a:rPr lang="en-US" sz="3600" dirty="0" smtClean="0"/>
              <a:t>“</a:t>
            </a:r>
            <a:r>
              <a:rPr lang="en-US" sz="3600" i="1" dirty="0" smtClean="0"/>
              <a:t>cookie”</a:t>
            </a:r>
            <a:r>
              <a:rPr lang="en-US" sz="3600" dirty="0" smtClean="0"/>
              <a:t> </a:t>
            </a:r>
            <a:r>
              <a:rPr lang="en-US" sz="3600" dirty="0"/>
              <a:t>because you see a cookie (Label)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/>
              <a:t> ELEMENTARY VERBAL OPERANTS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295400"/>
            <a:ext cx="8229600" cy="5562600"/>
          </a:xfrm>
        </p:spPr>
        <p:txBody>
          <a:bodyPr/>
          <a:lstStyle/>
          <a:p>
            <a:pPr marL="273050" indent="-273050"/>
            <a:r>
              <a:rPr lang="en-US" sz="2800" dirty="0" err="1">
                <a:solidFill>
                  <a:srgbClr val="FFC000"/>
                </a:solidFill>
              </a:rPr>
              <a:t>Intraverbal</a:t>
            </a:r>
            <a:r>
              <a:rPr lang="en-US" sz="2800" dirty="0"/>
              <a:t> –Answering questions in which words are controlled by other words; Saying </a:t>
            </a:r>
            <a:r>
              <a:rPr lang="en-US" sz="2800" dirty="0" smtClean="0"/>
              <a:t>“</a:t>
            </a:r>
            <a:r>
              <a:rPr lang="en-US" sz="2800" i="1" dirty="0" smtClean="0"/>
              <a:t>cookie”</a:t>
            </a:r>
            <a:r>
              <a:rPr lang="en-US" sz="2800" dirty="0" smtClean="0"/>
              <a:t> </a:t>
            </a:r>
            <a:r>
              <a:rPr lang="en-US" sz="2800" dirty="0"/>
              <a:t>because someone says “What is your favorite dessert?” (conversation) </a:t>
            </a:r>
          </a:p>
          <a:p>
            <a:pPr marL="273050" indent="-273050"/>
            <a:r>
              <a:rPr lang="en-US" sz="2800" dirty="0"/>
              <a:t>Echoic– Repeating what is heard; Saying </a:t>
            </a:r>
            <a:r>
              <a:rPr lang="en-US" sz="2800" dirty="0" smtClean="0"/>
              <a:t>“</a:t>
            </a:r>
            <a:r>
              <a:rPr lang="en-US" sz="2800" i="1" dirty="0" smtClean="0"/>
              <a:t>cookie” </a:t>
            </a:r>
            <a:r>
              <a:rPr lang="en-US" sz="2800" dirty="0"/>
              <a:t>because someone else says cookie (vocal imitation)</a:t>
            </a:r>
          </a:p>
          <a:p>
            <a:pPr marL="273050" indent="-273050"/>
            <a:r>
              <a:rPr lang="en-US" sz="2800" dirty="0">
                <a:solidFill>
                  <a:srgbClr val="FF0000"/>
                </a:solidFill>
              </a:rPr>
              <a:t>Listener Response </a:t>
            </a:r>
            <a:r>
              <a:rPr lang="en-US" sz="2800" dirty="0"/>
              <a:t>– Following the directions by another person; Touching a picture of a </a:t>
            </a:r>
            <a:r>
              <a:rPr lang="en-US" sz="2800" dirty="0" smtClean="0"/>
              <a:t>cookie </a:t>
            </a:r>
            <a:r>
              <a:rPr lang="en-US" sz="2800" dirty="0"/>
              <a:t>when told to do so (Receptive Language)</a:t>
            </a:r>
          </a:p>
          <a:p>
            <a:pPr marL="273050" indent="-273050"/>
            <a:endParaRPr lang="en-US" sz="2800" dirty="0"/>
          </a:p>
          <a:p>
            <a:pPr marL="273050" indent="-273050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 sz="4000"/>
              <a:t>OPERANT CONDITION EXAMPLE – VERBAL BEHAVIOR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4294967295"/>
          </p:nvPr>
        </p:nvSpPr>
        <p:spPr>
          <a:xfrm>
            <a:off x="0" y="1295400"/>
            <a:ext cx="9144000" cy="4953000"/>
          </a:xfrm>
        </p:spPr>
        <p:txBody>
          <a:bodyPr/>
          <a:lstStyle/>
          <a:p>
            <a:pPr marL="273050" indent="-273050">
              <a:buFontTx/>
              <a:buNone/>
            </a:pPr>
            <a:r>
              <a:rPr lang="en-US" sz="2800" u="sng" dirty="0"/>
              <a:t>Stimulus Control </a:t>
            </a:r>
            <a:r>
              <a:rPr lang="en-US" sz="2800" dirty="0"/>
              <a:t>       </a:t>
            </a:r>
            <a:r>
              <a:rPr lang="en-US" sz="2800" u="sng" dirty="0"/>
              <a:t>Response/</a:t>
            </a:r>
            <a:r>
              <a:rPr lang="en-US" sz="2800" dirty="0"/>
              <a:t>             </a:t>
            </a:r>
            <a:r>
              <a:rPr lang="en-US" sz="2800" u="sng" dirty="0"/>
              <a:t>Consequence</a:t>
            </a:r>
          </a:p>
          <a:p>
            <a:pPr marL="273050" indent="-273050">
              <a:buFontTx/>
              <a:buNone/>
            </a:pPr>
            <a:r>
              <a:rPr lang="en-US" sz="2800" dirty="0"/>
              <a:t>				   </a:t>
            </a:r>
            <a:r>
              <a:rPr lang="en-US" sz="2800" dirty="0" smtClean="0"/>
              <a:t>     </a:t>
            </a:r>
            <a:r>
              <a:rPr lang="en-US" sz="2800" u="sng" dirty="0"/>
              <a:t>Behavior</a:t>
            </a:r>
          </a:p>
          <a:p>
            <a:pPr marL="273050" indent="-273050">
              <a:buFontTx/>
              <a:buNone/>
            </a:pPr>
            <a:endParaRPr lang="en-US" sz="2800" dirty="0"/>
          </a:p>
          <a:p>
            <a:pPr marL="273050" indent="-273050">
              <a:buFontTx/>
              <a:buNone/>
            </a:pPr>
            <a:endParaRPr lang="en-US" sz="2800" dirty="0"/>
          </a:p>
          <a:p>
            <a:pPr marL="273050" indent="-273050"/>
            <a:r>
              <a:rPr lang="en-US" sz="2400" dirty="0"/>
              <a:t>r</a:t>
            </a:r>
            <a:r>
              <a:rPr lang="en-US" sz="2400" dirty="0" smtClean="0"/>
              <a:t>ed light </a:t>
            </a:r>
            <a:r>
              <a:rPr lang="en-US" sz="2400" dirty="0"/>
              <a:t>&amp; asked   </a:t>
            </a:r>
            <a:r>
              <a:rPr lang="en-US" sz="2400" dirty="0" smtClean="0"/>
              <a:t>    Person </a:t>
            </a:r>
            <a:r>
              <a:rPr lang="en-US" sz="2400" dirty="0"/>
              <a:t>says </a:t>
            </a:r>
            <a:r>
              <a:rPr lang="en-US" sz="2400" dirty="0" smtClean="0"/>
              <a:t>“stop”                 Social      </a:t>
            </a:r>
          </a:p>
          <a:p>
            <a:pPr marL="273050" indent="-273050">
              <a:buFontTx/>
              <a:buNone/>
            </a:pPr>
            <a:r>
              <a:rPr lang="en-US" sz="2400" dirty="0" smtClean="0"/>
              <a:t>   “What </a:t>
            </a:r>
            <a:r>
              <a:rPr lang="en-US" sz="2400" dirty="0"/>
              <a:t>do you do                                     </a:t>
            </a:r>
            <a:r>
              <a:rPr lang="en-US" sz="2400" dirty="0" smtClean="0"/>
              <a:t>              </a:t>
            </a:r>
            <a:r>
              <a:rPr lang="en-US" sz="2400" dirty="0"/>
              <a:t>reinforcement </a:t>
            </a:r>
            <a:endParaRPr lang="en-US" sz="2400" dirty="0" smtClean="0"/>
          </a:p>
          <a:p>
            <a:pPr marL="273050" indent="-273050">
              <a:buFontTx/>
              <a:buNone/>
            </a:pPr>
            <a:r>
              <a:rPr lang="en-US" sz="2400" dirty="0" smtClean="0"/>
              <a:t>     at </a:t>
            </a:r>
            <a:r>
              <a:rPr lang="en-US" sz="2400" dirty="0"/>
              <a:t>a </a:t>
            </a:r>
            <a:r>
              <a:rPr lang="en-US" sz="2400" dirty="0" smtClean="0"/>
              <a:t>red light?” </a:t>
            </a:r>
          </a:p>
          <a:p>
            <a:pPr marL="273050" indent="-273050">
              <a:buFontTx/>
              <a:buNone/>
            </a:pPr>
            <a:endParaRPr lang="en-US" sz="2400" dirty="0" smtClean="0"/>
          </a:p>
          <a:p>
            <a:pPr marL="273050" indent="-273050"/>
            <a:r>
              <a:rPr lang="en-US" sz="2400" dirty="0" smtClean="0"/>
              <a:t>Wants a piece of candy   student asks for candy  receives candy</a:t>
            </a:r>
          </a:p>
          <a:p>
            <a:pPr marL="273050" indent="-273050">
              <a:buNone/>
            </a:pPr>
            <a:endParaRPr lang="en-US" sz="2400" dirty="0" smtClean="0"/>
          </a:p>
          <a:p>
            <a:pPr marL="273050" indent="-273050"/>
            <a:r>
              <a:rPr lang="en-US" sz="2400" dirty="0" smtClean="0"/>
              <a:t>“What does a pig say?        “oink” 	       social reinforcement</a:t>
            </a:r>
          </a:p>
          <a:p>
            <a:pPr marL="273050" indent="-273050">
              <a:buFontTx/>
              <a:buNone/>
            </a:pPr>
            <a:r>
              <a:rPr lang="en-US" sz="3600" dirty="0" smtClean="0"/>
              <a:t>             </a:t>
            </a:r>
            <a:endParaRPr lang="en-US" sz="3600" dirty="0"/>
          </a:p>
        </p:txBody>
      </p:sp>
      <p:pic>
        <p:nvPicPr>
          <p:cNvPr id="14340" name="Picture 2" descr="C:\Users\Jerry Thompson\AppData\Local\Microsoft\Windows\Temporary Internet Files\Content.IE5\JQLHQULD\MCj0382591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828800"/>
            <a:ext cx="990600" cy="1386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AutoShap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762000"/>
            <a:ext cx="7924800" cy="1143000"/>
          </a:xfrm>
        </p:spPr>
        <p:txBody>
          <a:bodyPr anchor="b">
            <a:normAutofit/>
          </a:bodyPr>
          <a:lstStyle/>
          <a:p>
            <a:r>
              <a:rPr lang="en-US"/>
              <a:t>TEACH ALL MEANINGS</a:t>
            </a:r>
          </a:p>
        </p:txBody>
      </p:sp>
      <p:grpSp>
        <p:nvGrpSpPr>
          <p:cNvPr id="16387" name="Diagram 5"/>
          <p:cNvGrpSpPr>
            <a:grpSpLocks noChangeAspect="1"/>
          </p:cNvGrpSpPr>
          <p:nvPr/>
        </p:nvGrpSpPr>
        <p:grpSpPr bwMode="auto">
          <a:xfrm>
            <a:off x="-1600200" y="2362200"/>
            <a:ext cx="12268200" cy="3962400"/>
            <a:chOff x="408" y="960"/>
            <a:chExt cx="4944" cy="2400"/>
          </a:xfrm>
        </p:grpSpPr>
        <p:sp>
          <p:nvSpPr>
            <p:cNvPr id="16388" name="_s1028"/>
            <p:cNvSpPr>
              <a:spLocks noChangeShapeType="1"/>
            </p:cNvSpPr>
            <p:nvPr/>
          </p:nvSpPr>
          <p:spPr bwMode="auto">
            <a:xfrm flipH="1" flipV="1">
              <a:off x="2333" y="1982"/>
              <a:ext cx="274" cy="8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6389" name="_s1029"/>
            <p:cNvSpPr>
              <a:spLocks noChangeArrowheads="1"/>
            </p:cNvSpPr>
            <p:nvPr/>
          </p:nvSpPr>
          <p:spPr bwMode="auto">
            <a:xfrm>
              <a:off x="1772" y="1604"/>
              <a:ext cx="576" cy="576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eaLnBrk="0" hangingPunct="0"/>
              <a:r>
                <a:rPr lang="en-US" sz="1200">
                  <a:latin typeface="Comic Sans MS" pitchFamily="66" charset="0"/>
                </a:rPr>
                <a:t>Tact</a:t>
              </a:r>
            </a:p>
          </p:txBody>
        </p:sp>
        <p:sp>
          <p:nvSpPr>
            <p:cNvPr id="16390" name="_s1030"/>
            <p:cNvSpPr>
              <a:spLocks noChangeShapeType="1"/>
            </p:cNvSpPr>
            <p:nvPr/>
          </p:nvSpPr>
          <p:spPr bwMode="auto">
            <a:xfrm flipH="1">
              <a:off x="2542" y="2392"/>
              <a:ext cx="169" cy="23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8" name="_s1031"/>
            <p:cNvSpPr>
              <a:spLocks noChangeArrowheads="1"/>
            </p:cNvSpPr>
            <p:nvPr/>
          </p:nvSpPr>
          <p:spPr bwMode="auto">
            <a:xfrm>
              <a:off x="2084" y="2569"/>
              <a:ext cx="576" cy="57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tx1">
                  <a:lumMod val="95000"/>
                  <a:lumOff val="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eaLnBrk="0" hangingPunct="0">
                <a:defRPr/>
              </a:pPr>
              <a:r>
                <a:rPr lang="en-US" sz="1200" dirty="0">
                  <a:latin typeface="Comic Sans MS" pitchFamily="66" charset="0"/>
                </a:rPr>
                <a:t>Echoic</a:t>
              </a:r>
            </a:p>
          </p:txBody>
        </p:sp>
        <p:sp>
          <p:nvSpPr>
            <p:cNvPr id="16392" name="_s1032"/>
            <p:cNvSpPr>
              <a:spLocks noChangeShapeType="1"/>
            </p:cNvSpPr>
            <p:nvPr/>
          </p:nvSpPr>
          <p:spPr bwMode="auto">
            <a:xfrm>
              <a:off x="3049" y="2392"/>
              <a:ext cx="169" cy="23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6393" name="_s1033"/>
            <p:cNvSpPr>
              <a:spLocks noChangeArrowheads="1"/>
            </p:cNvSpPr>
            <p:nvPr/>
          </p:nvSpPr>
          <p:spPr bwMode="auto">
            <a:xfrm>
              <a:off x="3099" y="2570"/>
              <a:ext cx="576" cy="576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eaLnBrk="0" hangingPunct="0"/>
              <a:r>
                <a:rPr lang="en-US" sz="1200">
                  <a:latin typeface="Comic Sans MS" pitchFamily="66" charset="0"/>
                </a:rPr>
                <a:t>Receptive</a:t>
              </a:r>
            </a:p>
          </p:txBody>
        </p:sp>
        <p:sp>
          <p:nvSpPr>
            <p:cNvPr id="16394" name="_s1034"/>
            <p:cNvSpPr>
              <a:spLocks noChangeShapeType="1"/>
            </p:cNvSpPr>
            <p:nvPr/>
          </p:nvSpPr>
          <p:spPr bwMode="auto">
            <a:xfrm flipV="1">
              <a:off x="3153" y="1982"/>
              <a:ext cx="274" cy="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6395" name="_s1035"/>
            <p:cNvSpPr>
              <a:spLocks noChangeArrowheads="1"/>
            </p:cNvSpPr>
            <p:nvPr/>
          </p:nvSpPr>
          <p:spPr bwMode="auto">
            <a:xfrm>
              <a:off x="3413" y="1605"/>
              <a:ext cx="576" cy="576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eaLnBrk="0" hangingPunct="0"/>
              <a:r>
                <a:rPr lang="en-US" sz="1200">
                  <a:latin typeface="Comic Sans MS" pitchFamily="66" charset="0"/>
                </a:rPr>
                <a:t>Intraverbal</a:t>
              </a:r>
            </a:p>
          </p:txBody>
        </p:sp>
        <p:sp>
          <p:nvSpPr>
            <p:cNvPr id="16396" name="_s1036"/>
            <p:cNvSpPr>
              <a:spLocks noChangeShapeType="1"/>
            </p:cNvSpPr>
            <p:nvPr/>
          </p:nvSpPr>
          <p:spPr bwMode="auto">
            <a:xfrm flipV="1">
              <a:off x="2880" y="1584"/>
              <a:ext cx="0" cy="28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4" name="_s1037"/>
            <p:cNvSpPr>
              <a:spLocks noChangeArrowheads="1"/>
            </p:cNvSpPr>
            <p:nvPr/>
          </p:nvSpPr>
          <p:spPr bwMode="auto">
            <a:xfrm>
              <a:off x="2592" y="1008"/>
              <a:ext cx="576" cy="57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28575">
              <a:solidFill>
                <a:srgbClr val="7030A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eaLnBrk="0" hangingPunct="0">
                <a:defRPr/>
              </a:pPr>
              <a:r>
                <a:rPr lang="en-US" sz="1200" dirty="0">
                  <a:latin typeface="Comic Sans MS" pitchFamily="66" charset="0"/>
                </a:rPr>
                <a:t>Mand</a:t>
              </a:r>
            </a:p>
          </p:txBody>
        </p:sp>
        <p:sp>
          <p:nvSpPr>
            <p:cNvPr id="16398" name="_s1038"/>
            <p:cNvSpPr>
              <a:spLocks noChangeArrowheads="1"/>
            </p:cNvSpPr>
            <p:nvPr/>
          </p:nvSpPr>
          <p:spPr bwMode="auto">
            <a:xfrm>
              <a:off x="2592" y="1872"/>
              <a:ext cx="576" cy="576"/>
            </a:xfrm>
            <a:prstGeom prst="ellipse">
              <a:avLst/>
            </a:prstGeom>
            <a:solidFill>
              <a:srgbClr val="00B0F0"/>
            </a:solidFill>
            <a:ln w="28575">
              <a:solidFill>
                <a:srgbClr val="00B0F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eaLnBrk="0" hangingPunct="0"/>
              <a:r>
                <a:rPr lang="en-US" sz="1200">
                  <a:latin typeface="Comic Sans MS" pitchFamily="66" charset="0"/>
                </a:rPr>
                <a:t>Cookie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Verbal Operant/Skill </a:t>
            </a:r>
            <a:r>
              <a:rPr lang="en-US" sz="4000" dirty="0" smtClean="0"/>
              <a:t>Group </a:t>
            </a:r>
            <a:r>
              <a:rPr lang="en-US" sz="4000" dirty="0"/>
              <a:t>Cheat Sheet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No Stimulus (item) present – Intraverbal</a:t>
            </a:r>
          </a:p>
          <a:p>
            <a:r>
              <a:rPr lang="en-US"/>
              <a:t>Item Present and student signs or says something – Tact</a:t>
            </a:r>
          </a:p>
          <a:p>
            <a:r>
              <a:rPr lang="en-US"/>
              <a:t>Item present and student does what is told – Listener Response</a:t>
            </a:r>
          </a:p>
          <a:p>
            <a:r>
              <a:rPr lang="en-US"/>
              <a:t>Student copies motor action – Motor Imitation</a:t>
            </a:r>
          </a:p>
          <a:p>
            <a:r>
              <a:rPr lang="en-US"/>
              <a:t>Student copies vocal - Echoic</a:t>
            </a:r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Using ABLLS and the VB-MAPP</a:t>
            </a:r>
          </a:p>
        </p:txBody>
      </p:sp>
      <p:sp>
        <p:nvSpPr>
          <p:cNvPr id="9523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en-US" smtClean="0"/>
              <a:t>ABLLS/ABLLS-R provide us a detailed task analysis of language skills based on the verbal operants</a:t>
            </a:r>
          </a:p>
          <a:p>
            <a:pPr eaLnBrk="1" hangingPunct="1"/>
            <a:r>
              <a:rPr lang="en-US" smtClean="0"/>
              <a:t>The VB-MAPP also provides a task analysis of language skills based on the verbal operants but it also it written in progress with typical development of skills.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VB-MAPP_Protocol_Page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0"/>
            <a:ext cx="5281613" cy="7162800"/>
          </a:xfrm>
          <a:prstGeom prst="rect">
            <a:avLst/>
          </a:prstGeom>
          <a:noFill/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VB-MAPP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219200"/>
            <a:ext cx="8229600" cy="541020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 typeface="Times" pitchFamily="18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Times" pitchFamily="18" charset="0"/>
              </a:rPr>
              <a:t>There are 5 components of the VB-MAPP: </a:t>
            </a:r>
          </a:p>
          <a:p>
            <a:pPr>
              <a:lnSpc>
                <a:spcPct val="80000"/>
              </a:lnSpc>
              <a:buFont typeface="Times" pitchFamily="18" charset="0"/>
              <a:buChar char="•"/>
            </a:pPr>
            <a:r>
              <a:rPr lang="en-US" sz="2400" dirty="0">
                <a:latin typeface="Times" pitchFamily="18" charset="0"/>
              </a:rPr>
              <a:t>The </a:t>
            </a:r>
            <a:r>
              <a:rPr lang="en-US" sz="2400" b="1" dirty="0">
                <a:latin typeface="Times" pitchFamily="18" charset="0"/>
              </a:rPr>
              <a:t>VB-MAPP Skills Assessment</a:t>
            </a:r>
            <a:r>
              <a:rPr lang="en-US" sz="2400" dirty="0">
                <a:latin typeface="Times" pitchFamily="18" charset="0"/>
              </a:rPr>
              <a:t> contains 170 verbal behavior milestones across 3 developmental levels (0-18 mos., 18-30 mos., 30-48 mos.), and 16 different verbal operants and related skills</a:t>
            </a:r>
          </a:p>
          <a:p>
            <a:pPr>
              <a:lnSpc>
                <a:spcPct val="80000"/>
              </a:lnSpc>
              <a:buFont typeface="Times" pitchFamily="18" charset="0"/>
              <a:buChar char="•"/>
            </a:pPr>
            <a:r>
              <a:rPr lang="en-US" sz="2400" dirty="0">
                <a:latin typeface="Times" pitchFamily="18" charset="0"/>
              </a:rPr>
              <a:t>The </a:t>
            </a:r>
            <a:r>
              <a:rPr lang="en-US" sz="2400" b="1" dirty="0">
                <a:latin typeface="Times" pitchFamily="18" charset="0"/>
              </a:rPr>
              <a:t>VB MAPP Barriers Assessment</a:t>
            </a:r>
            <a:r>
              <a:rPr lang="en-US" sz="2400" dirty="0">
                <a:latin typeface="Times" pitchFamily="18" charset="0"/>
              </a:rPr>
              <a:t> examines 24 common learning and language barriers faced by children with autism</a:t>
            </a:r>
          </a:p>
          <a:p>
            <a:pPr>
              <a:lnSpc>
                <a:spcPct val="80000"/>
              </a:lnSpc>
              <a:buFont typeface="Times" pitchFamily="18" charset="0"/>
              <a:buChar char="•"/>
            </a:pPr>
            <a:r>
              <a:rPr lang="en-US" sz="2400" dirty="0">
                <a:latin typeface="Times" pitchFamily="18" charset="0"/>
              </a:rPr>
              <a:t>The </a:t>
            </a:r>
            <a:r>
              <a:rPr lang="en-US" sz="2400" b="1" dirty="0">
                <a:latin typeface="Times" pitchFamily="18" charset="0"/>
              </a:rPr>
              <a:t>VB-MAPP Transition Assessment </a:t>
            </a:r>
            <a:r>
              <a:rPr lang="en-US" sz="2400" dirty="0">
                <a:latin typeface="Times" pitchFamily="18" charset="0"/>
              </a:rPr>
              <a:t>contains 18 assessment areas to help identify whether a child is making meaningful progress and has acquired the skills necessary for learning in a LRE.</a:t>
            </a:r>
            <a:endParaRPr lang="en-US" sz="2400" b="1" dirty="0">
              <a:latin typeface="Times" pitchFamily="18" charset="0"/>
            </a:endParaRPr>
          </a:p>
          <a:p>
            <a:pPr>
              <a:lnSpc>
                <a:spcPct val="80000"/>
              </a:lnSpc>
              <a:buFont typeface="Times" pitchFamily="18" charset="0"/>
              <a:buChar char="•"/>
            </a:pPr>
            <a:r>
              <a:rPr lang="en-US" sz="2400" dirty="0">
                <a:latin typeface="Times" pitchFamily="18" charset="0"/>
              </a:rPr>
              <a:t>The </a:t>
            </a:r>
            <a:r>
              <a:rPr lang="en-US" sz="2400" b="1" dirty="0">
                <a:latin typeface="Times" pitchFamily="18" charset="0"/>
              </a:rPr>
              <a:t>VB-MAPP Skills Task Analysis and Skills Tracking</a:t>
            </a:r>
            <a:r>
              <a:rPr lang="en-US" sz="2400" dirty="0">
                <a:latin typeface="Times" pitchFamily="18" charset="0"/>
              </a:rPr>
              <a:t> provides a further breakdown (900 skills) of the 16 different skill areas in the form of a checklist for skills tracking</a:t>
            </a:r>
          </a:p>
          <a:p>
            <a:pPr>
              <a:lnSpc>
                <a:spcPct val="80000"/>
              </a:lnSpc>
              <a:buFont typeface="Times" pitchFamily="18" charset="0"/>
              <a:buChar char="•"/>
            </a:pPr>
            <a:r>
              <a:rPr lang="en-US" sz="2400" dirty="0">
                <a:latin typeface="Times" pitchFamily="18" charset="0"/>
              </a:rPr>
              <a:t>The </a:t>
            </a:r>
            <a:r>
              <a:rPr lang="en-US" sz="2400" b="1" dirty="0">
                <a:latin typeface="Times" pitchFamily="18" charset="0"/>
              </a:rPr>
              <a:t>VB-MAPP: IEP Goals</a:t>
            </a:r>
            <a:r>
              <a:rPr lang="en-US" sz="2400" dirty="0">
                <a:latin typeface="Times" pitchFamily="18" charset="0"/>
              </a:rPr>
              <a:t> provides over 200 IEP objectives directly linked to the skills and barriers assessments, and verbal behavior intervention program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VB-MAPP_Protocol_Page_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7162800" cy="7543800"/>
          </a:xfrm>
          <a:prstGeom prst="rect">
            <a:avLst/>
          </a:prstGeom>
          <a:noFill/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9155" name="Picture 3" descr="Tact VB-Mapp sam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143000"/>
            <a:ext cx="8229600" cy="9829800"/>
          </a:xfrm>
          <a:prstGeom prst="rect">
            <a:avLst/>
          </a:prstGeom>
          <a:noFill/>
        </p:spPr>
      </p:pic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score from VB-MAPP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arl's VB-MAPP P-P Anna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19200" y="0"/>
            <a:ext cx="6934200" cy="7086600"/>
          </a:xfrm>
          <a:noFill/>
          <a:ln/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Nathan2 P-P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43000" y="0"/>
            <a:ext cx="7239000" cy="7391400"/>
          </a:xfrm>
          <a:noFill/>
          <a:ln/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VB-MAPP Barriers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Times" pitchFamily="18" charset="0"/>
              <a:buChar char="•"/>
            </a:pPr>
            <a:r>
              <a:rPr lang="en-US" sz="2400" dirty="0">
                <a:latin typeface="Times New Roman" pitchFamily="18" charset="0"/>
              </a:rPr>
              <a:t>It is important to find out what a child can do (The VB-MAPP Skills Assessment), but also important to know what they can’t do, and analyze why they can’t do it </a:t>
            </a:r>
          </a:p>
          <a:p>
            <a:pPr>
              <a:lnSpc>
                <a:spcPct val="80000"/>
              </a:lnSpc>
              <a:buFont typeface="Times" pitchFamily="18" charset="0"/>
              <a:buChar char="•"/>
            </a:pPr>
            <a:r>
              <a:rPr lang="en-US" sz="2400" dirty="0">
                <a:latin typeface="Times New Roman" pitchFamily="18" charset="0"/>
              </a:rPr>
              <a:t>The </a:t>
            </a:r>
            <a:r>
              <a:rPr lang="en-US" sz="2400" b="1" dirty="0">
                <a:latin typeface="Times New Roman" pitchFamily="18" charset="0"/>
              </a:rPr>
              <a:t>VB-MAPP Barriers Assessment</a:t>
            </a:r>
            <a:r>
              <a:rPr lang="en-US" sz="2400" dirty="0">
                <a:latin typeface="Times New Roman" pitchFamily="18" charset="0"/>
              </a:rPr>
              <a:t> is a tool that is designed to identify and score 24 different learning and language acquisition barriers </a:t>
            </a:r>
          </a:p>
          <a:p>
            <a:pPr>
              <a:lnSpc>
                <a:spcPct val="80000"/>
              </a:lnSpc>
              <a:buFont typeface="Times" pitchFamily="18" charset="0"/>
              <a:buChar char="•"/>
            </a:pPr>
            <a:r>
              <a:rPr lang="en-US" sz="2400" dirty="0">
                <a:latin typeface="Times New Roman" pitchFamily="18" charset="0"/>
              </a:rPr>
              <a:t>Once a specific barrier has been identified, a more detailed descriptive and/or functional analysis of that problem is required </a:t>
            </a:r>
          </a:p>
          <a:p>
            <a:pPr>
              <a:lnSpc>
                <a:spcPct val="80000"/>
              </a:lnSpc>
              <a:buFont typeface="Times" pitchFamily="18" charset="0"/>
              <a:buChar char="•"/>
            </a:pPr>
            <a:r>
              <a:rPr lang="en-US" sz="2400" dirty="0">
                <a:latin typeface="Times New Roman" pitchFamily="18" charset="0"/>
              </a:rPr>
              <a:t>There are many ways that a verbal repertoire or related skill can become defective, and an individualized analysis will be necessary to determine what the nature of the problem is for a specific child, and what intervention program might be appropriate</a:t>
            </a:r>
            <a:r>
              <a:rPr lang="en-US" sz="2000" dirty="0">
                <a:latin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</a:pPr>
            <a:endParaRPr lang="en-US" sz="2400" dirty="0">
              <a:latin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VB-MAPP_Protocol_Page_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-533400"/>
            <a:ext cx="7229475" cy="8001000"/>
          </a:xfrm>
          <a:prstGeom prst="rect">
            <a:avLst/>
          </a:prstGeom>
          <a:noFill/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Sample VB-MAPP Language_barriers_ch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-685800"/>
            <a:ext cx="8382000" cy="8839200"/>
          </a:xfrm>
          <a:prstGeom prst="rect">
            <a:avLst/>
          </a:prstGeom>
          <a:noFill/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Designed to provide an objective evaluation of a child’s overall skills and existing learning capabilities. </a:t>
            </a:r>
          </a:p>
          <a:p>
            <a:r>
              <a:rPr lang="en-US" dirty="0"/>
              <a:t>18 measureable areas to help educators and parents make decisions about IEP and placement</a:t>
            </a:r>
          </a:p>
          <a:p>
            <a:r>
              <a:rPr lang="en-US" dirty="0"/>
              <a:t>No individual item or score on this scale is a determining factor.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VB-MAPP_Protocol_Page_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-685800"/>
            <a:ext cx="8305800" cy="8686800"/>
          </a:xfrm>
          <a:prstGeom prst="rect">
            <a:avLst/>
          </a:prstGeom>
          <a:noFill/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Sample 1 VB-MAPP_Transition_ch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0"/>
            <a:ext cx="7924800" cy="7856538"/>
          </a:xfrm>
          <a:prstGeom prst="rect">
            <a:avLst/>
          </a:prstGeom>
          <a:noFill/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/>
              <a:t>Category 1: VB-MAPP Scores and Academic Independence </a:t>
            </a:r>
          </a:p>
          <a:p>
            <a:pPr lvl="1"/>
            <a:r>
              <a:rPr lang="en-US" sz="2400" dirty="0"/>
              <a:t>Overall VB-MAPP score</a:t>
            </a:r>
          </a:p>
          <a:p>
            <a:pPr lvl="1"/>
            <a:r>
              <a:rPr lang="en-US" sz="2400" dirty="0"/>
              <a:t>Overall VB-MAPP Barriers score</a:t>
            </a:r>
          </a:p>
          <a:p>
            <a:pPr lvl="1"/>
            <a:r>
              <a:rPr lang="en-US" sz="2400" dirty="0"/>
              <a:t>VB-MAPP Barriers score on negative behaviors and instructional control</a:t>
            </a:r>
          </a:p>
          <a:p>
            <a:pPr lvl="1"/>
            <a:r>
              <a:rPr lang="en-US" sz="2400" dirty="0"/>
              <a:t>VB-MAPP scores on classroom routines and group skills</a:t>
            </a:r>
          </a:p>
          <a:p>
            <a:pPr lvl="1"/>
            <a:r>
              <a:rPr lang="en-US" sz="2400" dirty="0"/>
              <a:t>VB-MAPP scores on social behavior and social play</a:t>
            </a:r>
          </a:p>
          <a:p>
            <a:pPr lvl="1"/>
            <a:r>
              <a:rPr lang="en-US" sz="2400" dirty="0"/>
              <a:t>Works independently on academic tasks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Category 1: yields the most significant content regarding language, social and behavioral skills, academic independence</a:t>
            </a:r>
          </a:p>
          <a:p>
            <a:pPr lvl="1"/>
            <a:r>
              <a:rPr lang="en-US" dirty="0"/>
              <a:t>Guidance on how restrictive the placement should be</a:t>
            </a:r>
          </a:p>
          <a:p>
            <a:pPr lvl="1">
              <a:buFontTx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/>
              <a:t>Overall VB-MAPP Score</a:t>
            </a:r>
          </a:p>
          <a:p>
            <a:pPr lvl="1">
              <a:lnSpc>
                <a:spcPct val="80000"/>
              </a:lnSpc>
            </a:pPr>
            <a:r>
              <a:rPr lang="en-US" sz="2400" dirty="0"/>
              <a:t>If daily verbal content of a classroom is beyond student’s comprehension, the placement may be of some value (social modeling and peer interaction) but valuable educational time and skills may be lost</a:t>
            </a:r>
          </a:p>
          <a:p>
            <a:pPr lvl="1">
              <a:lnSpc>
                <a:spcPct val="80000"/>
              </a:lnSpc>
            </a:pPr>
            <a:r>
              <a:rPr lang="en-US" sz="2400" dirty="0"/>
              <a:t>This score may serve as a foundation for placement decisions</a:t>
            </a:r>
          </a:p>
          <a:p>
            <a:pPr lvl="1">
              <a:lnSpc>
                <a:spcPct val="80000"/>
              </a:lnSpc>
            </a:pPr>
            <a:r>
              <a:rPr lang="en-US" sz="2400" dirty="0"/>
              <a:t>While all children may benefit from regular contact and integration with typically developing peers</a:t>
            </a:r>
          </a:p>
          <a:p>
            <a:pPr lvl="2">
              <a:lnSpc>
                <a:spcPct val="80000"/>
              </a:lnSpc>
            </a:pPr>
            <a:r>
              <a:rPr lang="en-US" sz="2000" dirty="0"/>
              <a:t>Issue is educational priorities</a:t>
            </a:r>
          </a:p>
          <a:p>
            <a:pPr lvl="2">
              <a:lnSpc>
                <a:spcPct val="80000"/>
              </a:lnSpc>
            </a:pPr>
            <a:r>
              <a:rPr lang="en-US" sz="2000" dirty="0"/>
              <a:t>Teaching format</a:t>
            </a:r>
          </a:p>
          <a:p>
            <a:pPr lvl="2">
              <a:lnSpc>
                <a:spcPct val="80000"/>
              </a:lnSpc>
            </a:pPr>
            <a:r>
              <a:rPr lang="en-US" sz="2000" dirty="0"/>
              <a:t>Determining the educational setting can deliver an intervention program that meets these priorities 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Overall VB-MAPP Score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Level 1- 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Still needs intensive and specialized intervention program involving high number of teaching trials, with carefully arranged contingencies and careful measurement of progress.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Focus on mands, echoics, motor imitation, listener discriminations, tacts and visual performance skills.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Peer interaction important but not priority at this time (play-dates, etc.)</a:t>
            </a:r>
          </a:p>
          <a:p>
            <a:pPr lvl="2">
              <a:lnSpc>
                <a:spcPct val="90000"/>
              </a:lnSpc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Overall VB-MAPP Score</a:t>
            </a:r>
          </a:p>
          <a:p>
            <a:pPr lvl="1"/>
            <a:r>
              <a:rPr lang="en-US" dirty="0"/>
              <a:t>Level 2</a:t>
            </a:r>
          </a:p>
          <a:p>
            <a:pPr lvl="2"/>
            <a:r>
              <a:rPr lang="en-US" dirty="0"/>
              <a:t>Child has acquired basic repertoire of mands, tacts and LD’s</a:t>
            </a:r>
          </a:p>
          <a:p>
            <a:pPr lvl="2"/>
            <a:r>
              <a:rPr lang="en-US" dirty="0"/>
              <a:t>May be acquiring skills more rapidly and in a less intensive teaching format</a:t>
            </a:r>
          </a:p>
          <a:p>
            <a:pPr lvl="2"/>
            <a:r>
              <a:rPr lang="en-US" dirty="0"/>
              <a:t>May begin to benefit from more group teaching, natural environment teaching, start focus on interactions with more verbal peers</a:t>
            </a:r>
          </a:p>
          <a:p>
            <a:pPr lvl="2">
              <a:buFontTx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Overall VB-MAPP Score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Level 3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Has acquired many basic verbal and social skills</a:t>
            </a:r>
          </a:p>
          <a:p>
            <a:pPr lvl="3">
              <a:lnSpc>
                <a:spcPct val="90000"/>
              </a:lnSpc>
            </a:pPr>
            <a:r>
              <a:rPr lang="en-US" dirty="0"/>
              <a:t>Including answering and asking WH questions</a:t>
            </a:r>
          </a:p>
          <a:p>
            <a:pPr lvl="3">
              <a:lnSpc>
                <a:spcPct val="90000"/>
              </a:lnSpc>
            </a:pPr>
            <a:r>
              <a:rPr lang="en-US" dirty="0"/>
              <a:t>Spontaneously commenting on physical features of the environment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Shows has the linguistic foundation for a more advanced academic and social placement in a less restrictive setting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A carefully designed intervention program is still necessary, 1:1 or 1:2 tabletop may become less of a focus </a:t>
            </a:r>
          </a:p>
          <a:p>
            <a:pPr lvl="2"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Overall VB-MAPP Score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Level 3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Some 1:1, 1:2 may still be necessary for academics, generalization, expansion of concepts, independent tasks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Absent of severe behavior problems (Barriers Assessment), integration should become more of a focus</a:t>
            </a:r>
          </a:p>
          <a:p>
            <a:pPr lvl="3">
              <a:lnSpc>
                <a:spcPct val="90000"/>
              </a:lnSpc>
            </a:pPr>
            <a:r>
              <a:rPr lang="en-US" dirty="0"/>
              <a:t>Peer models</a:t>
            </a:r>
          </a:p>
          <a:p>
            <a:pPr lvl="3">
              <a:lnSpc>
                <a:spcPct val="90000"/>
              </a:lnSpc>
            </a:pPr>
            <a:r>
              <a:rPr lang="en-US" dirty="0"/>
              <a:t>Better positioned to benefit from teaching format and curriculum characteristics of a least restrictive classroom placement.</a:t>
            </a:r>
          </a:p>
          <a:p>
            <a:pPr lvl="2">
              <a:lnSpc>
                <a:spcPct val="90000"/>
              </a:lnSpc>
              <a:buFontTx/>
              <a:buNone/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Transition Category 2: Learning Patterns</a:t>
            </a:r>
          </a:p>
          <a:p>
            <a:pPr lvl="1"/>
            <a:r>
              <a:rPr lang="en-US" dirty="0"/>
              <a:t>Generalization</a:t>
            </a:r>
          </a:p>
          <a:p>
            <a:pPr lvl="1"/>
            <a:r>
              <a:rPr lang="en-US" dirty="0"/>
              <a:t>Variation of reinforcers</a:t>
            </a:r>
          </a:p>
          <a:p>
            <a:pPr lvl="1"/>
            <a:r>
              <a:rPr lang="en-US" dirty="0"/>
              <a:t>Rate of skill acquisition</a:t>
            </a:r>
          </a:p>
          <a:p>
            <a:pPr lvl="1"/>
            <a:r>
              <a:rPr lang="en-US" dirty="0"/>
              <a:t>Retention of new skills</a:t>
            </a:r>
          </a:p>
          <a:p>
            <a:pPr lvl="1"/>
            <a:r>
              <a:rPr lang="en-US" dirty="0"/>
              <a:t>Natural environment learning</a:t>
            </a:r>
          </a:p>
          <a:p>
            <a:pPr lvl="1"/>
            <a:r>
              <a:rPr lang="en-US" dirty="0"/>
              <a:t>Transfer of new verbal operants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Category 2: provides information about the child’s ability to learn new skills outside of an intensive teaching format.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Transition Category 3: Self-help, spontaneity, and self-direction</a:t>
            </a:r>
          </a:p>
          <a:p>
            <a:pPr lvl="1"/>
            <a:r>
              <a:rPr lang="en-US" dirty="0"/>
              <a:t>Adaptability to change</a:t>
            </a:r>
          </a:p>
          <a:p>
            <a:pPr lvl="1"/>
            <a:r>
              <a:rPr lang="en-US" dirty="0"/>
              <a:t>Spontaneous behaviors</a:t>
            </a:r>
          </a:p>
          <a:p>
            <a:pPr lvl="1"/>
            <a:r>
              <a:rPr lang="en-US" dirty="0"/>
              <a:t>Independent play skills</a:t>
            </a:r>
          </a:p>
          <a:p>
            <a:pPr lvl="1"/>
            <a:r>
              <a:rPr lang="en-US" dirty="0"/>
              <a:t>General self-help skills</a:t>
            </a:r>
          </a:p>
          <a:p>
            <a:pPr lvl="1"/>
            <a:r>
              <a:rPr lang="en-US" dirty="0"/>
              <a:t>Toileting skills</a:t>
            </a:r>
          </a:p>
          <a:p>
            <a:pPr lvl="1"/>
            <a:r>
              <a:rPr lang="en-US" dirty="0"/>
              <a:t>Eating skills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VB-MAPP Transition Assessment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Category 3: does not bear as directly on placement but is still important areas to consider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Ex: 1</a:t>
            </a:r>
            <a:r>
              <a:rPr lang="en-US" baseline="30000" dirty="0"/>
              <a:t>st</a:t>
            </a:r>
            <a:r>
              <a:rPr lang="en-US" dirty="0"/>
              <a:t> grade child scores high on Categories 1 and 2 but is not toilet trained. Should not preclude his placement in 1</a:t>
            </a:r>
            <a:r>
              <a:rPr lang="en-US" baseline="30000" dirty="0"/>
              <a:t>st</a:t>
            </a:r>
            <a:r>
              <a:rPr lang="en-US" dirty="0"/>
              <a:t> grade.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Ex: 1</a:t>
            </a:r>
            <a:r>
              <a:rPr lang="en-US" baseline="30000" dirty="0"/>
              <a:t>st</a:t>
            </a:r>
            <a:r>
              <a:rPr lang="en-US" dirty="0"/>
              <a:t> grade student scores very low on Categories 1 and 2 but </a:t>
            </a:r>
            <a:r>
              <a:rPr lang="en-US" b="1" i="1" dirty="0"/>
              <a:t>is</a:t>
            </a:r>
            <a:r>
              <a:rPr lang="en-US" dirty="0"/>
              <a:t> toilet trained, does not mean that he will benefit from 1</a:t>
            </a:r>
            <a:r>
              <a:rPr lang="en-US" baseline="30000" dirty="0"/>
              <a:t>st</a:t>
            </a:r>
            <a:r>
              <a:rPr lang="en-US" dirty="0"/>
              <a:t> grade placement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Significant contributions made by Mark Sundberg PhD, BCBA, Vince Carbone Ed., BCBA and Kelle Wood Rich M.Ed., BCBA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Major Points</a:t>
            </a:r>
            <a:br>
              <a:rPr lang="en-US" sz="4000"/>
            </a:br>
            <a:r>
              <a:rPr lang="en-US" sz="4000"/>
              <a:t> 0-18 months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Desired item can be present</a:t>
            </a:r>
          </a:p>
          <a:p>
            <a:r>
              <a:rPr lang="en-US" dirty="0"/>
              <a:t>Avoid using </a:t>
            </a:r>
            <a:r>
              <a:rPr lang="en-US" dirty="0" smtClean="0"/>
              <a:t>“What </a:t>
            </a:r>
            <a:r>
              <a:rPr lang="en-US" dirty="0"/>
              <a:t>do you want</a:t>
            </a:r>
            <a:r>
              <a:rPr lang="en-US" dirty="0" smtClean="0"/>
              <a:t>?”</a:t>
            </a:r>
            <a:endParaRPr lang="en-US" dirty="0"/>
          </a:p>
          <a:p>
            <a:r>
              <a:rPr lang="en-US" dirty="0"/>
              <a:t>Focus on generalization of </a:t>
            </a:r>
            <a:r>
              <a:rPr lang="en-US" dirty="0" err="1"/>
              <a:t>mands</a:t>
            </a:r>
            <a:r>
              <a:rPr lang="en-US" dirty="0"/>
              <a:t> to different people, places, materials</a:t>
            </a:r>
          </a:p>
          <a:p>
            <a:r>
              <a:rPr lang="en-US" dirty="0"/>
              <a:t>Increase frequency of daily </a:t>
            </a:r>
            <a:r>
              <a:rPr lang="en-US" dirty="0" err="1"/>
              <a:t>manding</a:t>
            </a:r>
            <a:endParaRPr lang="en-US" dirty="0"/>
          </a:p>
          <a:p>
            <a:r>
              <a:rPr lang="en-US" dirty="0"/>
              <a:t>Increase number of different </a:t>
            </a:r>
            <a:r>
              <a:rPr lang="en-US" dirty="0" err="1"/>
              <a:t>mands</a:t>
            </a:r>
            <a:endParaRPr lang="en-US" dirty="0"/>
          </a:p>
          <a:p>
            <a:r>
              <a:rPr lang="en-US" b="1" dirty="0"/>
              <a:t>Do not</a:t>
            </a:r>
            <a:r>
              <a:rPr lang="en-US" dirty="0"/>
              <a:t> teach generalized responses like more, please, help</a:t>
            </a:r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Major Points</a:t>
            </a:r>
            <a:br>
              <a:rPr lang="en-US" sz="4000"/>
            </a:br>
            <a:r>
              <a:rPr lang="en-US" sz="4000"/>
              <a:t>18-30 months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Manding for items not present and generalization across settings, people etc.</a:t>
            </a:r>
          </a:p>
          <a:p>
            <a:r>
              <a:rPr lang="en-US"/>
              <a:t>Increase mands within activities (actions)</a:t>
            </a:r>
          </a:p>
          <a:p>
            <a:r>
              <a:rPr lang="en-US"/>
              <a:t>Remember mand is totally dependent on the existence of an MO for a particular item or activity</a:t>
            </a:r>
          </a:p>
          <a:p>
            <a:r>
              <a:rPr lang="en-US"/>
              <a:t>Prompt free mands with high rates </a:t>
            </a:r>
          </a:p>
          <a:p>
            <a:r>
              <a:rPr lang="en-US"/>
              <a:t>Expand to 2 word statements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Major Points</a:t>
            </a:r>
            <a:br>
              <a:rPr lang="en-US" sz="4000"/>
            </a:br>
            <a:r>
              <a:rPr lang="en-US" sz="4000"/>
              <a:t>30-48 months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Manding for information is crucial for development of a complex verbal behavior repertoire </a:t>
            </a:r>
          </a:p>
          <a:p>
            <a:r>
              <a:rPr lang="en-US"/>
              <a:t>Manding steps/sequence is crucial for play</a:t>
            </a:r>
          </a:p>
          <a:p>
            <a:r>
              <a:rPr lang="en-US"/>
              <a:t>Manding for others to listen to stories/events –increase mands for attention, help and socialization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Selecting Response Form:</a:t>
            </a:r>
            <a:br>
              <a:rPr lang="en-US" dirty="0" smtClean="0"/>
            </a:br>
            <a:r>
              <a:rPr lang="en-US" dirty="0" smtClean="0"/>
              <a:t>Things to Consider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Ease of Acquisition for The Learner</a:t>
            </a:r>
          </a:p>
          <a:p>
            <a:pPr eaLnBrk="1" hangingPunct="1"/>
            <a:r>
              <a:rPr lang="en-US" dirty="0" smtClean="0"/>
              <a:t>Development of Vocalizations</a:t>
            </a:r>
          </a:p>
          <a:p>
            <a:pPr eaLnBrk="1" hangingPunct="1"/>
            <a:r>
              <a:rPr lang="en-US" dirty="0" smtClean="0"/>
              <a:t>Full Linguistic System</a:t>
            </a:r>
          </a:p>
          <a:p>
            <a:pPr eaLnBrk="1" hangingPunct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 Language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Advantages	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4"/>
            <a:ext cx="4495800" cy="4149725"/>
          </a:xfrm>
        </p:spPr>
        <p:txBody>
          <a:bodyPr/>
          <a:lstStyle/>
          <a:p>
            <a:pPr lvl="0"/>
            <a:r>
              <a:rPr lang="en-US" sz="1800" dirty="0" smtClean="0"/>
              <a:t>May lead to talking when </a:t>
            </a:r>
            <a:r>
              <a:rPr lang="en-US" sz="1800" dirty="0" err="1" smtClean="0"/>
              <a:t>mands</a:t>
            </a:r>
            <a:r>
              <a:rPr lang="en-US" sz="1800" dirty="0" smtClean="0"/>
              <a:t> are taught first </a:t>
            </a:r>
          </a:p>
          <a:p>
            <a:pPr lvl="0"/>
            <a:r>
              <a:rPr lang="en-US" sz="1800" dirty="0" smtClean="0"/>
              <a:t>Each word is felt differently when paired with the vocalization </a:t>
            </a:r>
          </a:p>
          <a:p>
            <a:pPr lvl="0"/>
            <a:r>
              <a:rPr lang="en-US" sz="1800" dirty="0" smtClean="0"/>
              <a:t>Can develop a full verbal behavior repertoire </a:t>
            </a:r>
          </a:p>
          <a:p>
            <a:pPr lvl="0"/>
            <a:r>
              <a:rPr lang="en-US" sz="1800" dirty="0" smtClean="0"/>
              <a:t>Sign provides an expressive system that may support the development of sophisticated receptive understanding </a:t>
            </a:r>
          </a:p>
          <a:p>
            <a:pPr lvl="0"/>
            <a:r>
              <a:rPr lang="en-US" sz="1800" dirty="0" smtClean="0"/>
              <a:t>Don’t need to carry devices</a:t>
            </a:r>
          </a:p>
          <a:p>
            <a:pPr lvl="0"/>
            <a:r>
              <a:rPr lang="en-US" sz="1800" dirty="0" smtClean="0"/>
              <a:t>Requires 1 less level of discrimination </a:t>
            </a:r>
          </a:p>
          <a:p>
            <a:pPr lvl="0"/>
            <a:r>
              <a:rPr lang="en-US" sz="1800" dirty="0" smtClean="0"/>
              <a:t>Opportunity to teach is always present because you don’t need pictures to communicate </a:t>
            </a:r>
          </a:p>
          <a:p>
            <a:pPr algn="r"/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Disadvantages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/>
            <a:r>
              <a:rPr lang="en-US" sz="1800" dirty="0" smtClean="0"/>
              <a:t>Teacher needs to be trained in special teaching procedures to shape the signs</a:t>
            </a:r>
          </a:p>
          <a:p>
            <a:pPr lvl="0"/>
            <a:r>
              <a:rPr lang="en-US" sz="1800" dirty="0" smtClean="0"/>
              <a:t>Listeners need special training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Selection Systems – pictures, voice output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Advantages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May lead to talking when </a:t>
            </a:r>
            <a:r>
              <a:rPr lang="en-US" dirty="0" err="1" smtClean="0"/>
              <a:t>mands</a:t>
            </a:r>
            <a:r>
              <a:rPr lang="en-US" dirty="0" smtClean="0"/>
              <a:t> are taught first</a:t>
            </a:r>
          </a:p>
          <a:p>
            <a:pPr eaLnBrk="1" hangingPunct="1"/>
            <a:r>
              <a:rPr lang="en-US" dirty="0" smtClean="0"/>
              <a:t>Listener does not need special training</a:t>
            </a:r>
          </a:p>
          <a:p>
            <a:pPr eaLnBrk="1" hangingPunct="1"/>
            <a:r>
              <a:rPr lang="en-US" dirty="0" smtClean="0"/>
              <a:t>Teacher may not need special training</a:t>
            </a:r>
          </a:p>
          <a:p>
            <a:pPr eaLnBrk="1" hangingPunct="1"/>
            <a:r>
              <a:rPr lang="en-US" dirty="0" smtClean="0"/>
              <a:t>First responses may simply be match to sample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Disadvantages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eaLnBrk="1" hangingPunct="1"/>
            <a:r>
              <a:rPr lang="en-US" sz="2200" dirty="0" smtClean="0"/>
              <a:t>Pictures become increasingly complex</a:t>
            </a:r>
          </a:p>
          <a:p>
            <a:pPr eaLnBrk="1" hangingPunct="1"/>
            <a:r>
              <a:rPr lang="en-US" sz="2200" dirty="0" smtClean="0"/>
              <a:t>When language becomes more complex, response effort increases/ efficiency decreases</a:t>
            </a:r>
          </a:p>
          <a:p>
            <a:pPr eaLnBrk="1" hangingPunct="1"/>
            <a:r>
              <a:rPr lang="en-US" sz="2200" dirty="0" smtClean="0"/>
              <a:t>Need your pictures to talk</a:t>
            </a:r>
          </a:p>
          <a:p>
            <a:pPr eaLnBrk="1" hangingPunct="1"/>
            <a:r>
              <a:rPr lang="en-US" sz="2200" dirty="0" smtClean="0"/>
              <a:t>An added level of discrimination is needed</a:t>
            </a:r>
          </a:p>
          <a:p>
            <a:pPr eaLnBrk="1" hangingPunct="1"/>
            <a:r>
              <a:rPr lang="en-US" sz="2200" dirty="0" smtClean="0"/>
              <a:t>You will not be able to teach all the functions of VB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Why Sign Language May Fail…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First signs taught… </a:t>
            </a:r>
            <a:endParaRPr lang="en-US" sz="2400" dirty="0"/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are not </a:t>
            </a:r>
            <a:r>
              <a:rPr lang="en-US" dirty="0" err="1"/>
              <a:t>mands</a:t>
            </a:r>
            <a:r>
              <a:rPr lang="en-US" dirty="0"/>
              <a:t> </a:t>
            </a:r>
            <a:endParaRPr lang="en-US" sz="1800" dirty="0"/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are too complex (please, more, thank you)</a:t>
            </a:r>
            <a:endParaRPr lang="en-US" sz="1800" dirty="0"/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may resemble each other too closely</a:t>
            </a:r>
            <a:endParaRPr lang="en-US" sz="1800" dirty="0"/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may involve a complex response form</a:t>
            </a:r>
            <a:endParaRPr lang="en-US" sz="1800" dirty="0"/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not enough training trials provided</a:t>
            </a:r>
            <a:endParaRPr lang="en-US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Training is conducted under multiple sources of control (motivation, verbal prompts, imitative prompts) and prompts are not faded so spontaneous responses can occur</a:t>
            </a:r>
            <a:endParaRPr lang="en-US" sz="24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Why Sign Language May Fail…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Stuck at one level too long, not a progressive curriculum in place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Single verbal operant focused on almost extensively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Failure to establish a signing verbal community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Failure to require signs outside of the training sessions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Failure to generalize to novel stimuli, staff, settings, home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Challenges with sign manding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Prompt dependency</a:t>
            </a:r>
          </a:p>
          <a:p>
            <a:r>
              <a:rPr lang="en-US"/>
              <a:t>Scrolling</a:t>
            </a:r>
          </a:p>
          <a:p>
            <a:pPr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Solutions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Prompt Transfer Trials -After full physical prompt, fade to a partial prompt before delivering</a:t>
            </a:r>
          </a:p>
          <a:p>
            <a:r>
              <a:rPr lang="en-US" dirty="0" smtClean="0"/>
              <a:t>Have an </a:t>
            </a:r>
            <a:r>
              <a:rPr lang="en-US" dirty="0"/>
              <a:t>easy target and then represent sign</a:t>
            </a:r>
          </a:p>
          <a:p>
            <a:r>
              <a:rPr lang="en-US" dirty="0"/>
              <a:t>Increase </a:t>
            </a:r>
            <a:r>
              <a:rPr lang="en-US" dirty="0" err="1"/>
              <a:t>manding</a:t>
            </a:r>
            <a:r>
              <a:rPr lang="en-US" dirty="0"/>
              <a:t> opportunities</a:t>
            </a:r>
          </a:p>
          <a:p>
            <a:pPr>
              <a:buFontTx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Video - Scrolling</a:t>
            </a:r>
          </a:p>
        </p:txBody>
      </p:sp>
      <p:pic>
        <p:nvPicPr>
          <p:cNvPr id="6" name="Olori mand (scroll) 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90600" y="1176338"/>
            <a:ext cx="6629400" cy="4972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Video – With </a:t>
            </a:r>
            <a:r>
              <a:rPr lang="en-US" dirty="0" smtClean="0"/>
              <a:t>fade of item</a:t>
            </a:r>
            <a:endParaRPr lang="en-US" dirty="0"/>
          </a:p>
        </p:txBody>
      </p:sp>
      <p:pic>
        <p:nvPicPr>
          <p:cNvPr id="6" name="Olori mand bubbles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576388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Autoclitics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language programs frequently want to teach learners to produce sentences that contain increasing number of words</a:t>
            </a:r>
          </a:p>
          <a:p>
            <a:r>
              <a:rPr lang="en-US" dirty="0" smtClean="0"/>
              <a:t>“I want”, “more”, “please”, “thank you” – only benefits the listener, not the speaker 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neuro</a:t>
            </a:r>
            <a:r>
              <a:rPr lang="en-US" dirty="0" smtClean="0"/>
              <a:t>-typical child may have up to 300-400 in words in one and two word form before utterances expand to include more complex language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 of </a:t>
            </a:r>
            <a:r>
              <a:rPr lang="en-US" dirty="0" err="1" smtClean="0"/>
              <a:t>Autoclitics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Skinner (1957) described 4 types of </a:t>
            </a:r>
            <a:r>
              <a:rPr lang="en-US" dirty="0" err="1" smtClean="0"/>
              <a:t>autoclitics</a:t>
            </a:r>
            <a:endParaRPr lang="en-US" dirty="0" smtClean="0"/>
          </a:p>
          <a:p>
            <a:r>
              <a:rPr lang="en-US" dirty="0" smtClean="0"/>
              <a:t>Descriptive: “I think”, “I see”, “I doubt”, “I heard”</a:t>
            </a:r>
          </a:p>
          <a:p>
            <a:r>
              <a:rPr lang="en-US" dirty="0" smtClean="0"/>
              <a:t>Quantifying: a, this, that, few, many, all</a:t>
            </a:r>
          </a:p>
          <a:p>
            <a:r>
              <a:rPr lang="en-US" dirty="0" smtClean="0"/>
              <a:t>Qualifying: no, not, yes</a:t>
            </a:r>
          </a:p>
          <a:p>
            <a:r>
              <a:rPr lang="en-US" dirty="0" smtClean="0"/>
              <a:t>Relational: above, below, far, is, are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Mand</a:t>
            </a:r>
            <a:r>
              <a:rPr lang="en-US" dirty="0" smtClean="0"/>
              <a:t> Problems with </a:t>
            </a:r>
            <a:r>
              <a:rPr lang="en-US" dirty="0" err="1" smtClean="0"/>
              <a:t>Autoclitics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Child has only one word utterances as </a:t>
            </a:r>
            <a:r>
              <a:rPr lang="en-US" dirty="0" err="1" smtClean="0"/>
              <a:t>mands</a:t>
            </a:r>
            <a:r>
              <a:rPr lang="en-US" dirty="0" smtClean="0"/>
              <a:t> and teacher requires addition of “more” before saying the item desired</a:t>
            </a:r>
          </a:p>
          <a:p>
            <a:pPr lvl="1"/>
            <a:r>
              <a:rPr lang="en-US" dirty="0" smtClean="0"/>
              <a:t>More up, more go, more open, more stop, more home</a:t>
            </a:r>
          </a:p>
          <a:p>
            <a:pPr lvl="1"/>
            <a:r>
              <a:rPr lang="en-US" dirty="0" smtClean="0"/>
              <a:t>I want up, I want go, I want stop, I want home, I want no, I want yes</a:t>
            </a:r>
          </a:p>
          <a:p>
            <a:r>
              <a:rPr lang="en-US" dirty="0" smtClean="0"/>
              <a:t>Adding articles</a:t>
            </a:r>
          </a:p>
          <a:p>
            <a:pPr lvl="1"/>
            <a:r>
              <a:rPr lang="en-US" dirty="0" smtClean="0"/>
              <a:t>I want a play, I would like some go, I want the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causes </a:t>
            </a:r>
            <a:r>
              <a:rPr lang="en-US" smtClean="0"/>
              <a:t>these problems?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382000" cy="5257799"/>
          </a:xfrm>
        </p:spPr>
        <p:txBody>
          <a:bodyPr/>
          <a:lstStyle/>
          <a:p>
            <a:r>
              <a:rPr lang="en-US" sz="2800" dirty="0" smtClean="0"/>
              <a:t>Skinner (1957) explained that </a:t>
            </a:r>
            <a:r>
              <a:rPr lang="en-US" sz="2800" dirty="0" err="1" smtClean="0"/>
              <a:t>autoclitic</a:t>
            </a:r>
            <a:r>
              <a:rPr lang="en-US" sz="2800" dirty="0" smtClean="0"/>
              <a:t> responses that enhance the meaning of their utterance don’t occur until there are an abundance of strong primary verbal </a:t>
            </a:r>
            <a:r>
              <a:rPr lang="en-US" sz="2800" dirty="0" err="1" smtClean="0"/>
              <a:t>operants</a:t>
            </a:r>
            <a:endParaRPr lang="en-US" sz="2800" dirty="0" smtClean="0"/>
          </a:p>
          <a:p>
            <a:r>
              <a:rPr lang="en-US" sz="2800" dirty="0" smtClean="0"/>
              <a:t>Taught too early – typical development of a child has about 300-400 one and two word utterances that include primary verbal </a:t>
            </a:r>
            <a:r>
              <a:rPr lang="en-US" sz="2800" dirty="0" err="1" smtClean="0"/>
              <a:t>operants</a:t>
            </a:r>
            <a:r>
              <a:rPr lang="en-US" sz="2800" dirty="0" smtClean="0"/>
              <a:t> (i.e. “daddy go”, “push me”) before most of the </a:t>
            </a:r>
            <a:r>
              <a:rPr lang="en-US" sz="2800" dirty="0" err="1" smtClean="0"/>
              <a:t>autoclitics</a:t>
            </a:r>
            <a:r>
              <a:rPr lang="en-US" sz="2800" dirty="0" smtClean="0"/>
              <a:t> are acquired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</a:t>
            </a:r>
            <a:r>
              <a:rPr lang="en-US" dirty="0" err="1" smtClean="0"/>
              <a:t>Intraverbal</a:t>
            </a:r>
            <a:r>
              <a:rPr lang="en-US" dirty="0"/>
              <a:t> </a:t>
            </a:r>
            <a:r>
              <a:rPr lang="en-US" dirty="0" smtClean="0"/>
              <a:t>Behavior?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Words and phrases that evoke other words and phrases</a:t>
            </a:r>
          </a:p>
          <a:p>
            <a:r>
              <a:rPr lang="en-US" dirty="0" smtClean="0"/>
              <a:t>When someone asks you a question and you answer – this makes up an “</a:t>
            </a:r>
            <a:r>
              <a:rPr lang="en-US" dirty="0" err="1" smtClean="0"/>
              <a:t>intraverbal</a:t>
            </a:r>
            <a:r>
              <a:rPr lang="en-US" dirty="0" smtClean="0"/>
              <a:t>” relation</a:t>
            </a:r>
          </a:p>
          <a:p>
            <a:r>
              <a:rPr lang="en-US" dirty="0" smtClean="0"/>
              <a:t>A significant part of our day-to-day verbal behavior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</a:t>
            </a:r>
            <a:r>
              <a:rPr lang="en-US" dirty="0" err="1" smtClean="0"/>
              <a:t>Intraverbal</a:t>
            </a:r>
            <a:r>
              <a:rPr lang="en-US" dirty="0" smtClean="0"/>
              <a:t> Behavior?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Some </a:t>
            </a:r>
            <a:r>
              <a:rPr lang="en-US" dirty="0" err="1" smtClean="0"/>
              <a:t>intraverbal</a:t>
            </a:r>
            <a:r>
              <a:rPr lang="en-US" dirty="0" smtClean="0"/>
              <a:t> behavior is simple and often trivial (e.g. saying “blue” when someone says “red, white, and…”)</a:t>
            </a:r>
          </a:p>
          <a:p>
            <a:r>
              <a:rPr lang="en-US" dirty="0" smtClean="0"/>
              <a:t>Other </a:t>
            </a:r>
            <a:r>
              <a:rPr lang="en-US" dirty="0" err="1" smtClean="0"/>
              <a:t>intraverbal</a:t>
            </a:r>
            <a:r>
              <a:rPr lang="en-US" dirty="0" smtClean="0"/>
              <a:t> interactions are more complex (e.g. “How do I change my tire?”)</a:t>
            </a:r>
          </a:p>
          <a:p>
            <a:r>
              <a:rPr lang="en-US" dirty="0" smtClean="0"/>
              <a:t>Much of intellectual and academic behavior is </a:t>
            </a:r>
            <a:r>
              <a:rPr lang="en-US" dirty="0" err="1" smtClean="0"/>
              <a:t>intraverbal</a:t>
            </a:r>
            <a:endParaRPr lang="en-US" dirty="0" smtClean="0"/>
          </a:p>
          <a:p>
            <a:r>
              <a:rPr lang="en-US" dirty="0" smtClean="0"/>
              <a:t>Core element of conversations, social behavior, knowledge, thinking, creativity, memory, history, science, philosophy, literature, poetry, employment, international relations, and so 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Teaching </a:t>
            </a:r>
            <a:r>
              <a:rPr lang="en-US" dirty="0" err="1" smtClean="0"/>
              <a:t>Intraverbal</a:t>
            </a:r>
            <a:r>
              <a:rPr lang="en-US" dirty="0" smtClean="0"/>
              <a:t> Behavior to Children with Autism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Assess the child’s overall verbal repertoire (VB-MAPP)</a:t>
            </a:r>
          </a:p>
          <a:p>
            <a:r>
              <a:rPr lang="en-US" dirty="0" smtClean="0"/>
              <a:t>BEGIN INTRAVERBAL TRAINING ONLY IF the child’s overall VB-MAPP scores are at least in Level 2 (past 18-months in terms of typical language development)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Intraverbal Subtest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Using the subtest 91 typical children and 262 students with Autism were tested.</a:t>
            </a:r>
          </a:p>
          <a:p>
            <a:r>
              <a:rPr lang="en-US" dirty="0" smtClean="0"/>
              <a:t>Error Analysis was completed; concentrating on Verbal Condition Discrimination VCds</a:t>
            </a:r>
          </a:p>
          <a:p>
            <a:r>
              <a:rPr lang="en-US" dirty="0" smtClean="0"/>
              <a:t>VCds – are statements that requiring more then one discrimination Ex. What grows outside… to What helps a flower grow.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1 ½ years: 20-30 Mands and Tacts</a:t>
            </a:r>
          </a:p>
          <a:p>
            <a:pPr>
              <a:buNone/>
            </a:pPr>
            <a:r>
              <a:rPr lang="en-US" dirty="0" smtClean="0"/>
              <a:t>IV score less then 5; generally no Intraverbals</a:t>
            </a:r>
          </a:p>
          <a:p>
            <a:r>
              <a:rPr lang="en-US" dirty="0" smtClean="0"/>
              <a:t>2 years: 100-200 Mands and Tacts</a:t>
            </a:r>
          </a:p>
          <a:p>
            <a:pPr>
              <a:buNone/>
            </a:pPr>
            <a:r>
              <a:rPr lang="en-US" dirty="0" smtClean="0"/>
              <a:t>IV score 10-30; Song fill-ins, comments, first name; some IV but no VCds.</a:t>
            </a:r>
          </a:p>
          <a:p>
            <a:r>
              <a:rPr lang="en-US" dirty="0" smtClean="0"/>
              <a:t>2 1/2 years: 200-400 Mands and Tacts</a:t>
            </a:r>
          </a:p>
          <a:p>
            <a:pPr>
              <a:buNone/>
            </a:pPr>
            <a:r>
              <a:rPr lang="en-US" dirty="0" smtClean="0"/>
              <a:t>IV score 20-40; min VCds, last word the prominent word to elicit response Ex. What do you </a:t>
            </a:r>
            <a:r>
              <a:rPr lang="en-US" u="sng" dirty="0" smtClean="0"/>
              <a:t>smell </a:t>
            </a:r>
            <a:r>
              <a:rPr lang="en-US" dirty="0" smtClean="0"/>
              <a:t>with? Response – poopies ; What grows on your </a:t>
            </a:r>
            <a:r>
              <a:rPr lang="en-US" u="sng" dirty="0" smtClean="0"/>
              <a:t>head</a:t>
            </a:r>
            <a:r>
              <a:rPr lang="en-US" dirty="0" smtClean="0"/>
              <a:t>? Response-shoulders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cont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3yrs : 500-1000 mands and tacts</a:t>
            </a:r>
          </a:p>
          <a:p>
            <a:pPr>
              <a:buNone/>
            </a:pPr>
            <a:r>
              <a:rPr lang="en-US" dirty="0" smtClean="0"/>
              <a:t>IV 40-60; have basic IV still struggle with VCds</a:t>
            </a:r>
          </a:p>
          <a:p>
            <a:pPr>
              <a:buNone/>
            </a:pPr>
            <a:r>
              <a:rPr lang="en-US" dirty="0" smtClean="0"/>
              <a:t>(Language burst between 21/2 and 3 years.</a:t>
            </a:r>
          </a:p>
          <a:p>
            <a:pPr>
              <a:buNone/>
            </a:pPr>
            <a:r>
              <a:rPr lang="en-US" dirty="0" smtClean="0"/>
              <a:t>Errors: </a:t>
            </a:r>
            <a:r>
              <a:rPr lang="en-US" i="1" dirty="0" smtClean="0"/>
              <a:t>What grows on your head? R-plant</a:t>
            </a:r>
          </a:p>
          <a:p>
            <a:pPr>
              <a:buNone/>
            </a:pPr>
            <a:r>
              <a:rPr lang="en-US" i="1" dirty="0" smtClean="0"/>
              <a:t>Where do you eat? R-Food</a:t>
            </a:r>
          </a:p>
          <a:p>
            <a:pPr>
              <a:buNone/>
            </a:pPr>
            <a:r>
              <a:rPr lang="en-US" i="1" dirty="0" smtClean="0"/>
              <a:t>When do we set the table? R-so we don’t make a mess</a:t>
            </a:r>
          </a:p>
          <a:p>
            <a:pPr>
              <a:buNone/>
            </a:pPr>
            <a:r>
              <a:rPr lang="en-US" i="1" dirty="0" smtClean="0"/>
              <a:t>Why do use a band aid? R-rainbows</a:t>
            </a:r>
          </a:p>
          <a:p>
            <a:pPr>
              <a:buNone/>
            </a:pPr>
            <a:r>
              <a:rPr lang="en-US" dirty="0" smtClean="0"/>
              <a:t>Rote responses are very evident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 years errors cont. : problems with use of prepositions and adjectives in VCds ex What is under a house? R- roof; Tell me something that is not a food; R- we don’t throw food</a:t>
            </a:r>
          </a:p>
          <a:p>
            <a:pPr>
              <a:buNone/>
            </a:pPr>
            <a:r>
              <a:rPr lang="en-US" dirty="0" smtClean="0"/>
              <a:t>Causes of errors for VCds – Complexity of different parts of speech and meaning of individual words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3 ½ : 500-1200 mands and tacts, IV 50-70; still struggles with negation, prepositions, adverbs, time concepts</a:t>
            </a:r>
          </a:p>
          <a:p>
            <a:r>
              <a:rPr lang="en-US" dirty="0" smtClean="0"/>
              <a:t>4 years: 800-1800 mands and tacts, IV 50-75; getting better with VCds</a:t>
            </a:r>
          </a:p>
          <a:p>
            <a:r>
              <a:rPr lang="en-US" dirty="0" smtClean="0"/>
              <a:t>5 years:1000-2500 mands and tacts; IV 55-76 starting to get it; still struggle with time concepts. None of the five years answered What day is today correctly.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7-8 years – perfect score.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Other info</a:t>
            </a:r>
          </a:p>
          <a:p>
            <a:pPr>
              <a:buNone/>
            </a:pPr>
            <a:r>
              <a:rPr lang="en-US" dirty="0" smtClean="0"/>
              <a:t>Kids with AU made same type of errors as typical kids who scored at their level. Rote responding more obvious and negative behavior was higher.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video – error and </a:t>
            </a:r>
            <a:r>
              <a:rPr lang="en-US" dirty="0" err="1" smtClean="0"/>
              <a:t>autoclitics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Initial </a:t>
            </a:r>
            <a:r>
              <a:rPr lang="en-US" dirty="0" smtClean="0"/>
              <a:t>Presentation </a:t>
            </a: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b="1" dirty="0" smtClean="0"/>
              <a:t>Teach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 smtClean="0"/>
              <a:t>1. </a:t>
            </a:r>
            <a:r>
              <a:rPr lang="en-US" sz="2800" dirty="0" err="1" smtClean="0"/>
              <a:t>Sd</a:t>
            </a:r>
            <a:r>
              <a:rPr lang="en-US" sz="2800" dirty="0" smtClean="0"/>
              <a:t> “What is this” picture card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 smtClean="0"/>
              <a:t>2.“0” second prompt delay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b="1" dirty="0" smtClean="0"/>
              <a:t>Transfer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 smtClean="0"/>
              <a:t>3. Repeat Sd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 smtClean="0"/>
              <a:t>4. Fade Prompt “2-3” second delay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b="1" dirty="0" smtClean="0"/>
              <a:t>Test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 smtClean="0"/>
              <a:t>5. 2-5 Easy skills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 smtClean="0"/>
              <a:t>6. Represent Sd “2-3” second delay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Error Correction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/>
              <a:t>Present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/>
              <a:t>1. </a:t>
            </a:r>
            <a:r>
              <a:rPr lang="en-US" sz="2000" dirty="0" err="1" smtClean="0"/>
              <a:t>Sd</a:t>
            </a:r>
            <a:r>
              <a:rPr lang="en-US" sz="2000" dirty="0" smtClean="0"/>
              <a:t> “</a:t>
            </a:r>
            <a:r>
              <a:rPr lang="en-US" sz="2000" dirty="0" err="1" smtClean="0"/>
              <a:t>Whats</a:t>
            </a:r>
            <a:r>
              <a:rPr lang="en-US" sz="2000" dirty="0" smtClean="0"/>
              <a:t> this?” </a:t>
            </a:r>
            <a:r>
              <a:rPr lang="en-US" sz="2000" dirty="0" err="1" smtClean="0"/>
              <a:t>pic</a:t>
            </a:r>
            <a:r>
              <a:rPr lang="en-US" sz="2000" dirty="0" smtClean="0"/>
              <a:t> card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/>
              <a:t>2. “2-3” second prompt delay/ block error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 dirty="0" smtClean="0"/>
              <a:t>Teach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/>
              <a:t>3. Sd “Do This?” model motor imitation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/>
              <a:t>4. “0” second prompt delay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 dirty="0" smtClean="0"/>
              <a:t>Transfer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/>
              <a:t>3. Repeat Sd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/>
              <a:t>4. Fade Prompt “2-3” second delay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 dirty="0" smtClean="0"/>
              <a:t>Test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/>
              <a:t>5. 2-5 Easy skills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/>
              <a:t>6. Represent Sd “2-3” second delay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Practice Session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en-US" dirty="0" smtClean="0"/>
              <a:t>Practice with partner with error on the tact</a:t>
            </a:r>
          </a:p>
          <a:p>
            <a:pPr eaLnBrk="1" hangingPunct="1"/>
            <a:r>
              <a:rPr lang="en-US" dirty="0" smtClean="0"/>
              <a:t>Use blue note cards for mastered skills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www.asatonline.org</a:t>
            </a:r>
          </a:p>
          <a:p>
            <a:r>
              <a:rPr lang="en-US" dirty="0" smtClean="0">
                <a:hlinkClick r:id="rId2"/>
              </a:rPr>
              <a:t>www.appliedbehavioranalysis.com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www.jacobslessons.com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3170</Words>
  <Application>Microsoft Office PowerPoint</Application>
  <PresentationFormat>On-screen Show (4:3)</PresentationFormat>
  <Paragraphs>359</Paragraphs>
  <Slides>66</Slides>
  <Notes>11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67" baseType="lpstr">
      <vt:lpstr>Default Design</vt:lpstr>
      <vt:lpstr> Verbal Behavior for Early Learners  FOCUS  </vt:lpstr>
      <vt:lpstr>Basic Principles of Operant Conditioning / 3 Term Contingency (Skinner, 1938)</vt:lpstr>
      <vt:lpstr>Operant Condition Example</vt:lpstr>
      <vt:lpstr>Operant Condition Example</vt:lpstr>
      <vt:lpstr>Video</vt:lpstr>
      <vt:lpstr>Verbal Behavior (Skinner 1957)</vt:lpstr>
      <vt:lpstr> ELEMENTARY VERBAL OPERANTS</vt:lpstr>
      <vt:lpstr> ELEMENTARY VERBAL OPERANTS</vt:lpstr>
      <vt:lpstr>OPERANT CONDITION EXAMPLE – VERBAL BEHAVIOR</vt:lpstr>
      <vt:lpstr>TEACH ALL MEANINGS</vt:lpstr>
      <vt:lpstr>Verbal Operant/Skill Group Cheat Sheet</vt:lpstr>
      <vt:lpstr>Video Example</vt:lpstr>
      <vt:lpstr>Using ABLLS and the VB-MAPP</vt:lpstr>
      <vt:lpstr>Slide 14</vt:lpstr>
      <vt:lpstr>VB-MAPP</vt:lpstr>
      <vt:lpstr>Slide 16</vt:lpstr>
      <vt:lpstr>Example score from VB-MAPP</vt:lpstr>
      <vt:lpstr>Slide 18</vt:lpstr>
      <vt:lpstr>Slide 19</vt:lpstr>
      <vt:lpstr>VB-MAPP Barriers</vt:lpstr>
      <vt:lpstr>Slide 21</vt:lpstr>
      <vt:lpstr>Slide 22</vt:lpstr>
      <vt:lpstr>VB-MAPP Transition Assessment</vt:lpstr>
      <vt:lpstr>Slide 24</vt:lpstr>
      <vt:lpstr>Slide 25</vt:lpstr>
      <vt:lpstr>VB-MAPP Transition Assessment</vt:lpstr>
      <vt:lpstr>VB-MAPP Transition Assessment</vt:lpstr>
      <vt:lpstr>VB-MAPP Transition Assessment</vt:lpstr>
      <vt:lpstr>VB-MAPP Transition Assessment</vt:lpstr>
      <vt:lpstr>VB-MAPP Transition Assessment</vt:lpstr>
      <vt:lpstr>VB-MAPP Transition Assessment</vt:lpstr>
      <vt:lpstr>VB-MAPP Transition Assessment</vt:lpstr>
      <vt:lpstr>VB-MAPP Transition Assessment</vt:lpstr>
      <vt:lpstr>VB-MAPP Transition Assessment</vt:lpstr>
      <vt:lpstr>VB-MAPP Transition Assessment</vt:lpstr>
      <vt:lpstr>VB-MAPP Transition Assessment</vt:lpstr>
      <vt:lpstr>Major Points  0-18 months</vt:lpstr>
      <vt:lpstr>Major Points 18-30 months</vt:lpstr>
      <vt:lpstr>Major Points 30-48 months</vt:lpstr>
      <vt:lpstr>Selecting Response Form: Things to Consider</vt:lpstr>
      <vt:lpstr>Sign Language</vt:lpstr>
      <vt:lpstr>Selection Systems – pictures, voice output</vt:lpstr>
      <vt:lpstr>Why Sign Language May Fail…</vt:lpstr>
      <vt:lpstr>Why Sign Language May Fail…</vt:lpstr>
      <vt:lpstr>Challenges with sign manding</vt:lpstr>
      <vt:lpstr>Solutions</vt:lpstr>
      <vt:lpstr>Video - Scrolling</vt:lpstr>
      <vt:lpstr>Video – With fade of item</vt:lpstr>
      <vt:lpstr>Autoclitics</vt:lpstr>
      <vt:lpstr>Examples of Autoclitics</vt:lpstr>
      <vt:lpstr>Mand Problems with Autoclitics</vt:lpstr>
      <vt:lpstr>What causes these problems?</vt:lpstr>
      <vt:lpstr>What is Intraverbal Behavior?</vt:lpstr>
      <vt:lpstr>What is Intraverbal Behavior?</vt:lpstr>
      <vt:lpstr>Teaching Intraverbal Behavior to Children with Autism</vt:lpstr>
      <vt:lpstr>Intraverbal Subtest</vt:lpstr>
      <vt:lpstr>Results</vt:lpstr>
      <vt:lpstr>Results cont</vt:lpstr>
      <vt:lpstr>Results cont.</vt:lpstr>
      <vt:lpstr>Results cont.</vt:lpstr>
      <vt:lpstr>Results cont.</vt:lpstr>
      <vt:lpstr>Insert video – error and autoclitics</vt:lpstr>
      <vt:lpstr>Initial Presentation </vt:lpstr>
      <vt:lpstr>Error Correction</vt:lpstr>
      <vt:lpstr>Practice Session</vt:lpstr>
      <vt:lpstr>Resources</vt:lpstr>
    </vt:vector>
  </TitlesOfParts>
  <Company>LISD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FOCUS Verbal Behavior for Early Learners</dc:title>
  <dc:creator>LISD</dc:creator>
  <cp:lastModifiedBy>image</cp:lastModifiedBy>
  <cp:revision>36</cp:revision>
  <dcterms:created xsi:type="dcterms:W3CDTF">2009-04-23T21:55:22Z</dcterms:created>
  <dcterms:modified xsi:type="dcterms:W3CDTF">2013-09-18T13:51:11Z</dcterms:modified>
</cp:coreProperties>
</file>