
<file path=[Content_Types].xml><?xml version="1.0" encoding="utf-8"?>
<Types xmlns="http://schemas.openxmlformats.org/package/2006/content-types">
  <Default Extension="bin" ContentType="application/vnd.openxmlformats-officedocument.oleObject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9" r:id="rId4"/>
    <p:sldId id="281" r:id="rId5"/>
    <p:sldId id="261" r:id="rId6"/>
    <p:sldId id="260" r:id="rId7"/>
    <p:sldId id="263" r:id="rId8"/>
    <p:sldId id="264" r:id="rId9"/>
    <p:sldId id="265" r:id="rId10"/>
    <p:sldId id="267" r:id="rId11"/>
    <p:sldId id="268" r:id="rId12"/>
    <p:sldId id="269" r:id="rId13"/>
    <p:sldId id="271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2" r:id="rId22"/>
    <p:sldId id="283" r:id="rId23"/>
    <p:sldId id="284" r:id="rId24"/>
    <p:sldId id="285" r:id="rId25"/>
    <p:sldId id="286" r:id="rId26"/>
    <p:sldId id="287" r:id="rId27"/>
    <p:sldId id="288" r:id="rId28"/>
    <p:sldId id="289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1" roundtripDataSignature="AMtx7miAEO2fkqJf8tmhqVD2iQ1+kMx8b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F2C47B9-E5F2-4AFA-AC1F-97E3237759C3}">
  <a:tblStyle styleId="{BF2C47B9-E5F2-4AFA-AC1F-97E3237759C3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tcBdr/>
        <a:fill>
          <a:solidFill>
            <a:srgbClr val="D0DEEF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D0DEEF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customschemas.google.com/relationships/presentationmetadata" Target="meta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43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5" name="Google Shape;11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Google Shape;14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1" name="Google Shape;16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7" name="Google Shape;217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9" name="Google Shape;239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5" name="Google Shape;24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1" name="Google Shape;251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1" name="Google Shape;29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3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8" name="Google Shape;28;p3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3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" name="Google Shape;30;p3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40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40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2" name="Google Shape;42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4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M1CHPnZfFmU&amp;vl=en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 descr="Hoffman, Maranda / Welcom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96253" y="0"/>
            <a:ext cx="12288253" cy="70938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671"/>
    </mc:Choice>
    <mc:Fallback xmlns="">
      <p:transition spd="slow" advTm="2667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5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Times New Roman"/>
              <a:buNone/>
            </a:pPr>
            <a:r>
              <a:rPr lang="en-US" sz="2700" b="1" dirty="0">
                <a:latin typeface="Times New Roman"/>
                <a:ea typeface="Times New Roman"/>
                <a:cs typeface="Times New Roman"/>
                <a:sym typeface="Times New Roman"/>
              </a:rPr>
              <a:t> Fostering A Growth Mindset </a:t>
            </a:r>
            <a:br>
              <a:rPr lang="en-US" sz="2700" b="1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700" b="1" dirty="0">
                <a:latin typeface="Times New Roman"/>
                <a:ea typeface="Times New Roman"/>
                <a:cs typeface="Times New Roman"/>
                <a:sym typeface="Times New Roman"/>
              </a:rPr>
              <a:t>Dr. April McConneaughey, MTSS Academic Interventionist</a:t>
            </a:r>
            <a:br>
              <a:rPr lang="en-US" sz="2700" b="1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700" b="1" dirty="0">
                <a:latin typeface="Times New Roman"/>
                <a:ea typeface="Times New Roman"/>
                <a:cs typeface="Times New Roman"/>
                <a:sym typeface="Times New Roman"/>
              </a:rPr>
              <a:t>Sunset Park Center for Accelerated Studies</a:t>
            </a:r>
            <a:br>
              <a:rPr lang="en-US" sz="2700" b="1" dirty="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2700" b="1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   </a:t>
            </a:r>
            <a:br>
              <a:rPr lang="en-US" sz="2700" b="1" dirty="0">
                <a:latin typeface="Times New Roman"/>
                <a:ea typeface="Times New Roman"/>
                <a:cs typeface="Times New Roman"/>
                <a:sym typeface="Times New Roman"/>
              </a:rPr>
            </a:br>
            <a:endParaRPr sz="2700" b="1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" name="Google Shape;94;p2"/>
          <p:cNvSpPr txBox="1">
            <a:spLocks noGrp="1"/>
          </p:cNvSpPr>
          <p:nvPr>
            <p:ph type="body" idx="1"/>
          </p:nvPr>
        </p:nvSpPr>
        <p:spPr>
          <a:xfrm>
            <a:off x="838200" y="2175668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</p:txBody>
      </p:sp>
      <p:pic>
        <p:nvPicPr>
          <p:cNvPr id="95" name="Google Shape;95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8200" y="1976718"/>
            <a:ext cx="10515600" cy="4550288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70C0"/>
            </a:outerShdw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" descr="Introductions &amp; Welcome! - Pulmonary Fibrosis News Forums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 descr="Introductions &amp; Welcome! - Pulmonary Fibrosis News Forums"/>
          <p:cNvSpPr/>
          <p:nvPr/>
        </p:nvSpPr>
        <p:spPr>
          <a:xfrm>
            <a:off x="307975" y="79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 descr="Introductions &amp; Welcome! - Pulmonary Fibrosis News Forums"/>
          <p:cNvSpPr/>
          <p:nvPr/>
        </p:nvSpPr>
        <p:spPr>
          <a:xfrm>
            <a:off x="460375" y="1603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 descr="Poway Unified - ESS Extended Student Services"/>
          <p:cNvSpPr/>
          <p:nvPr/>
        </p:nvSpPr>
        <p:spPr>
          <a:xfrm>
            <a:off x="612775" y="3127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 descr="Poway Unified - ESS Extended Student Services"/>
          <p:cNvSpPr/>
          <p:nvPr/>
        </p:nvSpPr>
        <p:spPr>
          <a:xfrm>
            <a:off x="765175" y="4651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4" descr="Poway Unified - ESS Extended Student Services"/>
          <p:cNvSpPr/>
          <p:nvPr/>
        </p:nvSpPr>
        <p:spPr>
          <a:xfrm>
            <a:off x="917575" y="617537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2" name="Google Shape;112;p4" descr="PPT - Welcome &amp; Introductions PowerPoint Presentation, free ..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937"/>
            <a:ext cx="12192000" cy="68500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" name="Google Shape;259;p26" descr="http://middletonmethods.com/wp-materials/uploads/2017/09/fm-Fixed-Vs-Growth-Mindset.jpg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260825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 Let’s Get Started</a:t>
            </a:r>
            <a:endParaRPr/>
          </a:p>
        </p:txBody>
      </p:sp>
      <p:pic>
        <p:nvPicPr>
          <p:cNvPr id="124" name="Google Shape;124;p6" descr="Let's get Started on Pantone Canvas Gallery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Times New Roman"/>
              <a:buNone/>
            </a:pPr>
            <a:r>
              <a:rPr lang="en-US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                 </a:t>
            </a: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“ Learning Outcomes” </a:t>
            </a:r>
            <a:b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										</a:t>
            </a:r>
            <a:endParaRPr sz="1600" b="1"/>
          </a:p>
        </p:txBody>
      </p:sp>
      <p:sp>
        <p:nvSpPr>
          <p:cNvPr id="118" name="Google Shape;118;p5"/>
          <p:cNvSpPr txBox="1">
            <a:spLocks noGrp="1"/>
          </p:cNvSpPr>
          <p:nvPr>
            <p:ph type="body" idx="1"/>
          </p:nvPr>
        </p:nvSpPr>
        <p:spPr>
          <a:xfrm>
            <a:off x="390419" y="1006867"/>
            <a:ext cx="11055850" cy="54860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dirty="0"/>
          </a:p>
          <a:p>
            <a:pPr marL="0" indent="0">
              <a:buSzPct val="100000"/>
              <a:buNone/>
            </a:pPr>
            <a:r>
              <a:rPr lang="en-US" sz="9600" dirty="0">
                <a:latin typeface="Times New Roman"/>
                <a:ea typeface="Times New Roman"/>
                <a:cs typeface="Times New Roman"/>
                <a:sym typeface="Times New Roman"/>
              </a:rPr>
              <a:t>           Parents will be able to:                                                                                                               </a:t>
            </a:r>
            <a:endParaRPr sz="9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9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9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       Develop strategies using a Growth Mindset that will help empower </a:t>
            </a:r>
            <a:endParaRPr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9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          their child(ren) to take responsibility for their own learning </a:t>
            </a:r>
            <a:endParaRPr sz="9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9600" dirty="0"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    </a:t>
            </a:r>
            <a:endParaRPr sz="9600" dirty="0">
              <a:latin typeface="Times New Roman" panose="02020603050405020304" pitchFamily="18" charset="0"/>
              <a:ea typeface="Times New Roman"/>
              <a:cs typeface="Times New Roman" panose="02020603050405020304" pitchFamily="18" charset="0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9600" dirty="0">
                <a:latin typeface="Times New Roman"/>
                <a:ea typeface="Times New Roman"/>
                <a:cs typeface="Times New Roman"/>
                <a:sym typeface="Times New Roman"/>
              </a:rPr>
              <a:t>          Create and sustain a viable homework environment that is based on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9600" dirty="0">
                <a:latin typeface="Times New Roman"/>
                <a:ea typeface="Times New Roman"/>
                <a:cs typeface="Times New Roman"/>
                <a:sym typeface="Times New Roman"/>
              </a:rPr>
              <a:t>             dedication and hard work rather than on brains and talent</a:t>
            </a:r>
            <a:endParaRPr sz="9600"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9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9600" dirty="0">
                <a:latin typeface="Times New Roman"/>
                <a:ea typeface="Times New Roman"/>
                <a:cs typeface="Times New Roman"/>
                <a:sym typeface="Times New Roman"/>
              </a:rPr>
              <a:t>           Foster their child(ren)’s growth and proficiency by utilizing a Growth Mindset                                                                      </a:t>
            </a:r>
          </a:p>
          <a:p>
            <a:pPr marL="0" indent="0">
              <a:buSzPct val="100000"/>
              <a:buNone/>
            </a:pPr>
            <a:endParaRPr lang="en-US" sz="9600" dirty="0">
              <a:ea typeface="Times New Roman"/>
            </a:endParaRPr>
          </a:p>
          <a:p>
            <a:pPr marL="1143000" indent="-1143000">
              <a:buSzPct val="100000"/>
            </a:pPr>
            <a:r>
              <a:rPr lang="en-US" sz="9600" dirty="0">
                <a:latin typeface="Times New Roman"/>
                <a:ea typeface="Times New Roman"/>
                <a:cs typeface="Times New Roman"/>
                <a:sym typeface="Times New Roman"/>
              </a:rPr>
              <a:t>Maintain a daily framework to foster an interest in learning new things </a:t>
            </a:r>
          </a:p>
          <a:p>
            <a:pPr marL="0" indent="0">
              <a:buSzPct val="100000"/>
              <a:buNone/>
            </a:pPr>
            <a:r>
              <a:rPr lang="en-US" sz="9600" dirty="0">
                <a:latin typeface="Times New Roman"/>
                <a:ea typeface="Times New Roman"/>
                <a:cs typeface="Times New Roman"/>
                <a:sym typeface="Times New Roman"/>
              </a:rPr>
              <a:t>               and looking for opportunities to grow</a:t>
            </a:r>
            <a:endParaRPr sz="9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9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9600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</a:t>
            </a:r>
            <a:endParaRPr sz="96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1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1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112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1809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1809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000" dirty="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dirty="0"/>
          </a:p>
          <a:p>
            <a:pPr marL="228600" lvl="0" indent="-1809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18097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000" dirty="0"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                                                     </a:t>
            </a:r>
            <a:endParaRPr dirty="0"/>
          </a:p>
          <a:p>
            <a:pPr marL="228600" lvl="0" indent="-184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SCHEIN’S DEFINTION OF CULTURE</a:t>
            </a:r>
            <a:endParaRPr/>
          </a:p>
        </p:txBody>
      </p:sp>
      <p:sp>
        <p:nvSpPr>
          <p:cNvPr id="137" name="Google Shape;137;p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“A pattern of shared basic assumptions learned by a group as it solves       problems of external adaptation and internal integration (…)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A product of joint learning”.</a:t>
            </a:r>
            <a:endParaRPr/>
          </a:p>
        </p:txBody>
      </p:sp>
      <p:pic>
        <p:nvPicPr>
          <p:cNvPr id="138" name="Google Shape;138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66922" y="4422710"/>
            <a:ext cx="3925078" cy="2435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SCHEIN CONTINUED</a:t>
            </a:r>
            <a:endParaRPr/>
          </a:p>
        </p:txBody>
      </p:sp>
      <p:sp>
        <p:nvSpPr>
          <p:cNvPr id="144" name="Google Shape;144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/>
              <a:t> </a:t>
            </a: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Artifacts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Espoused Values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Goals and Philosophies</a:t>
            </a:r>
            <a:endParaRPr/>
          </a:p>
        </p:txBody>
      </p:sp>
      <p:pic>
        <p:nvPicPr>
          <p:cNvPr id="145" name="Google Shape;145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96500" y="4533900"/>
            <a:ext cx="2095500" cy="232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US" dirty="0">
                <a:sym typeface="Times New Roman"/>
              </a:rPr>
              <a:t>                              School Culture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D2033A-043D-4EC2-9D0C-7CAB87039F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51" name="Google Shape;151;p10"/>
          <p:cNvSpPr/>
          <p:nvPr/>
        </p:nvSpPr>
        <p:spPr>
          <a:xfrm>
            <a:off x="2032000" y="2017486"/>
            <a:ext cx="8128000" cy="412084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  <a:path w="120000" h="120000" fill="none" extrusionOk="0">
                <a:moveTo>
                  <a:pt x="-10000" y="0"/>
                </a:moveTo>
                <a:close/>
                <a:lnTo>
                  <a:pt x="-10000" y="120000"/>
                </a:lnTo>
              </a:path>
              <a:path w="120000" h="120000" fill="none" extrusionOk="0">
                <a:moveTo>
                  <a:pt x="-10000" y="22500"/>
                </a:moveTo>
                <a:lnTo>
                  <a:pt x="-46000" y="135000"/>
                </a:lnTo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pPr marL="685800" marR="0" lvl="1" indent="-68580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lt1"/>
                </a:solidFill>
                <a:latin typeface="Calibri"/>
                <a:ea typeface="Times New Roman"/>
                <a:cs typeface="Calibri"/>
                <a:sym typeface="Calibri"/>
              </a:rPr>
              <a:t>Beliefs</a:t>
            </a:r>
          </a:p>
          <a:p>
            <a:pPr marL="685800" marR="0" lvl="1" indent="-68580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48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Values</a:t>
            </a:r>
            <a:endParaRPr lang="en-US" sz="4800" dirty="0">
              <a:ea typeface="Times New Roman"/>
            </a:endParaRPr>
          </a:p>
          <a:p>
            <a:pPr marL="685800" marR="0" lvl="1" indent="-685800" algn="l" rtl="0">
              <a:lnSpc>
                <a:spcPct val="75000"/>
              </a:lnSpc>
              <a:spcBef>
                <a:spcPts val="1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48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Attitudes</a:t>
            </a:r>
            <a:endParaRPr sz="4800" dirty="0"/>
          </a:p>
          <a:p>
            <a:pPr marL="685800" marR="0" lvl="1" indent="-685800" algn="l" rtl="0">
              <a:lnSpc>
                <a:spcPct val="75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48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Behaviors</a:t>
            </a:r>
            <a:endParaRPr sz="4800" dirty="0"/>
          </a:p>
          <a:p>
            <a:pPr marL="685800" marR="0" lvl="1" indent="-685800" algn="l" rtl="0">
              <a:lnSpc>
                <a:spcPct val="75000"/>
              </a:lnSpc>
              <a:spcBef>
                <a:spcPts val="28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 panose="020B0604020202020204" pitchFamily="34" charset="0"/>
              <a:buChar char="•"/>
            </a:pPr>
            <a:r>
              <a:rPr lang="en-US" sz="4800" b="0" i="0" u="none" strike="noStrike" cap="none" dirty="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Results</a:t>
            </a:r>
            <a:endParaRPr sz="4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 Self- Efficacy</a:t>
            </a:r>
            <a:endParaRPr/>
          </a:p>
        </p:txBody>
      </p:sp>
      <p:sp>
        <p:nvSpPr>
          <p:cNvPr id="164" name="Google Shape;164;p12"/>
          <p:cNvSpPr/>
          <p:nvPr/>
        </p:nvSpPr>
        <p:spPr>
          <a:xfrm>
            <a:off x="1885950" y="2076450"/>
            <a:ext cx="8858250" cy="2677656"/>
          </a:xfrm>
          <a:custGeom>
            <a:avLst/>
            <a:gdLst/>
            <a:ahLst/>
            <a:cxnLst/>
            <a:rect l="l" t="t" r="r" b="b"/>
            <a:pathLst>
              <a:path w="6267450" h="1352729" extrusionOk="0">
                <a:moveTo>
                  <a:pt x="0" y="0"/>
                </a:moveTo>
                <a:cubicBezTo>
                  <a:pt x="2165350" y="260350"/>
                  <a:pt x="4178300" y="101600"/>
                  <a:pt x="6267450" y="152400"/>
                </a:cubicBezTo>
                <a:lnTo>
                  <a:pt x="6267450" y="1352729"/>
                </a:lnTo>
                <a:lnTo>
                  <a:pt x="171450" y="1352729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Psychologist Albert Bandura has </a:t>
            </a:r>
            <a:r>
              <a:rPr lang="en-US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defined self</a:t>
            </a:r>
            <a:r>
              <a:rPr lang="en-US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n-US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efficacy</a:t>
            </a:r>
            <a:r>
              <a:rPr lang="en-US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as one's belief in one's ability to succeed in specific situations or accomplish a task”. According to Bandura,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one's sense of </a:t>
            </a:r>
            <a:r>
              <a:rPr lang="en-US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self</a:t>
            </a:r>
            <a:r>
              <a:rPr lang="en-US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-</a:t>
            </a:r>
            <a:r>
              <a:rPr lang="en-US" sz="28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efficacy</a:t>
            </a:r>
            <a:r>
              <a:rPr lang="en-US" sz="28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can play a major role in how one approaches goals, tasks, and challenges. specific situations or accomplish a task”.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 Mindset and Effort</a:t>
            </a:r>
            <a:endParaRPr/>
          </a:p>
        </p:txBody>
      </p:sp>
      <p:sp>
        <p:nvSpPr>
          <p:cNvPr id="170" name="Google Shape;170;p1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Fixed Mindset</a:t>
            </a:r>
            <a:endParaRPr/>
          </a:p>
        </p:txBody>
      </p:sp>
      <p:sp>
        <p:nvSpPr>
          <p:cNvPr id="171" name="Google Shape;171;p1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lvl="0" indent="-6413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/>
              <a:t>View effort as useless, or as proof of one’s lack of innate ability. </a:t>
            </a:r>
            <a:endParaRPr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/>
              <a:t>Believe that effort is for those who are not fortunate enough to be “smart” or naturally talented. </a:t>
            </a:r>
            <a:endParaRPr/>
          </a:p>
        </p:txBody>
      </p:sp>
      <p:sp>
        <p:nvSpPr>
          <p:cNvPr id="172" name="Google Shape;172;p1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Growth Mindset</a:t>
            </a:r>
            <a:endParaRPr/>
          </a:p>
        </p:txBody>
      </p:sp>
      <p:sp>
        <p:nvSpPr>
          <p:cNvPr id="173" name="Google Shape;173;p1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/>
              <a:t>See effort as a path to mastery.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/>
              <a:t>Effort is viewed as something necessary to grow and master useful skills.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Something to Thing About</a:t>
            </a:r>
            <a:endParaRPr/>
          </a:p>
        </p:txBody>
      </p:sp>
      <p:sp>
        <p:nvSpPr>
          <p:cNvPr id="179" name="Google Shape;179;p1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4300">
                <a:latin typeface="Times New Roman"/>
                <a:ea typeface="Times New Roman"/>
                <a:cs typeface="Times New Roman"/>
                <a:sym typeface="Times New Roman"/>
              </a:rPr>
              <a:t>“The most important reason for going from one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4300">
                <a:latin typeface="Times New Roman"/>
                <a:ea typeface="Times New Roman"/>
                <a:cs typeface="Times New Roman"/>
                <a:sym typeface="Times New Roman"/>
              </a:rPr>
              <a:t>   place to another is to see what's in between.”  </a:t>
            </a:r>
            <a:br>
              <a:rPr lang="en-US" sz="4000"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lang="en-US" sz="40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b="1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  						                            Norton Juster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Application</a:t>
            </a:r>
            <a:endParaRPr/>
          </a:p>
        </p:txBody>
      </p:sp>
      <p:graphicFrame>
        <p:nvGraphicFramePr>
          <p:cNvPr id="191" name="Google Shape;191;p16"/>
          <p:cNvGraphicFramePr/>
          <p:nvPr/>
        </p:nvGraphicFramePr>
        <p:xfrm>
          <a:off x="98425" y="98425"/>
          <a:ext cx="525463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r:id="rId4" imgW="525463" imgH="490538" progId="Package">
                  <p:embed/>
                </p:oleObj>
              </mc:Choice>
              <mc:Fallback>
                <p:oleObj r:id="rId4" imgW="525463" imgH="490538" progId="Package">
                  <p:embed/>
                  <p:pic>
                    <p:nvPicPr>
                      <p:cNvPr id="191" name="Google Shape;191;p16"/>
                      <p:cNvPicPr preferRelativeResize="0"/>
                      <p:nvPr/>
                    </p:nvPicPr>
                    <p:blipFill rotWithShape="1">
                      <a:blip r:embed="rId5">
                        <a:alphaModFix/>
                      </a:blip>
                      <a:srcRect/>
                      <a:stretch/>
                    </p:blipFill>
                    <p:spPr>
                      <a:xfrm>
                        <a:off x="98425" y="98425"/>
                        <a:ext cx="525463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2" name="Google Shape;192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001486" y="1690688"/>
            <a:ext cx="10566626" cy="48985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Fixed vs. Growth Mindset</a:t>
            </a:r>
            <a:endParaRPr/>
          </a:p>
        </p:txBody>
      </p:sp>
      <p:sp>
        <p:nvSpPr>
          <p:cNvPr id="211" name="Google Shape;211;p1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Fixed Mindset</a:t>
            </a:r>
            <a:endParaRPr/>
          </a:p>
        </p:txBody>
      </p:sp>
      <p:sp>
        <p:nvSpPr>
          <p:cNvPr id="212" name="Google Shape;212;p1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/>
              <a:t>Students believe their basic abilities, their intelligence, and talents are fixed traits. </a:t>
            </a:r>
            <a:endParaRPr/>
          </a:p>
        </p:txBody>
      </p:sp>
      <p:sp>
        <p:nvSpPr>
          <p:cNvPr id="213" name="Google Shape;213;p1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Growth Mindset</a:t>
            </a:r>
            <a:endParaRPr/>
          </a:p>
        </p:txBody>
      </p:sp>
      <p:sp>
        <p:nvSpPr>
          <p:cNvPr id="214" name="Google Shape;214;p1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/>
              <a:t>Students believe failure is an opportunity to grow, challenges help me to grow. The mindset of these students is I like to try new things.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  Fixed vs. Growth Mindset</a:t>
            </a:r>
            <a:endParaRPr/>
          </a:p>
        </p:txBody>
      </p:sp>
      <p:sp>
        <p:nvSpPr>
          <p:cNvPr id="220" name="Google Shape;220;p2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Fixed Mixed Mindset</a:t>
            </a:r>
            <a:endParaRPr/>
          </a:p>
        </p:txBody>
      </p:sp>
      <p:sp>
        <p:nvSpPr>
          <p:cNvPr id="221" name="Google Shape;221;p2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/>
              <a:t>Primary desire is to appear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/>
              <a:t>“smart: or able to do a task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/>
              <a:t>Which leads to: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/>
              <a:t>Avoidance of Challenges</a:t>
            </a:r>
            <a:endParaRPr/>
          </a:p>
        </p:txBody>
      </p:sp>
      <p:sp>
        <p:nvSpPr>
          <p:cNvPr id="222" name="Google Shape;222;p2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/>
              <a:t>Growth Mindset</a:t>
            </a:r>
            <a:endParaRPr/>
          </a:p>
        </p:txBody>
      </p:sp>
      <p:sp>
        <p:nvSpPr>
          <p:cNvPr id="223" name="Google Shape;223;p2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/>
              <a:t>Primary desire is to improve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/>
              <a:t>Which leads to: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/>
              <a:t>Embracing Challenges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  Communicating with students using a Growth Mindset</a:t>
            </a:r>
            <a:endParaRPr/>
          </a:p>
        </p:txBody>
      </p:sp>
      <p:sp>
        <p:nvSpPr>
          <p:cNvPr id="229" name="Google Shape;229;p21"/>
          <p:cNvSpPr txBox="1">
            <a:spLocks noGrp="1"/>
          </p:cNvSpPr>
          <p:nvPr>
            <p:ph type="body" idx="1"/>
          </p:nvPr>
        </p:nvSpPr>
        <p:spPr>
          <a:xfrm>
            <a:off x="838200" y="1825624"/>
            <a:ext cx="11422626" cy="50444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Set high expectations with the belief that the student with hard work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   will be able to achieve them.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 Help the student understand that there are no shortcuts or magic.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Share the truth and provide the student with strategies to help them     continue to make progress. 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I am going to help you learn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  ( Rather than I am assessing you based on your talent and abilities.)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230" name="Google Shape;230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790089" y="78658"/>
            <a:ext cx="1396304" cy="10256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Communication to Avoid</a:t>
            </a:r>
            <a:endParaRPr/>
          </a:p>
        </p:txBody>
      </p:sp>
      <p:sp>
        <p:nvSpPr>
          <p:cNvPr id="236" name="Google Shape;236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/>
              <a:t>“ You did that in such a short period of time.” “ you are really smart!”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/>
              <a:t>“ You are a natural at ________________.”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/>
              <a:t>“ You really are creative, athletic.” 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Putting it all together!</a:t>
            </a:r>
            <a:endParaRPr/>
          </a:p>
        </p:txBody>
      </p:sp>
      <p:pic>
        <p:nvPicPr>
          <p:cNvPr id="242" name="Google Shape;242;p23" descr="Putting it all together: combining public and private sectors to ...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1612490" y="1818968"/>
            <a:ext cx="9370142" cy="4886632"/>
          </a:xfrm>
          <a:prstGeom prst="rect">
            <a:avLst/>
          </a:prstGeom>
          <a:solidFill>
            <a:srgbClr val="8DA9DB"/>
          </a:solidFill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 How to help students respond to setbacks</a:t>
            </a:r>
            <a:endParaRPr/>
          </a:p>
        </p:txBody>
      </p:sp>
      <p:sp>
        <p:nvSpPr>
          <p:cNvPr id="248" name="Google Shape;248;p2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/>
              <a:t>I noticed that you missed some words on your vocabulary quiz.  Do you have any ideas on how you might be able learn your assigned vocabulary words better next week?</a:t>
            </a: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/>
              <a:t>When you completed your math homework assignment yesterday, I noticed that you were a little frustrated.   Let’s make a list of some things that will help you enjoy the time that you have to practice new concepts that you learn in math and other subjects.</a:t>
            </a:r>
            <a:endParaRPr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Effective Communication using a </a:t>
            </a:r>
            <a:br>
              <a:rPr lang="en-US"/>
            </a:br>
            <a:r>
              <a:rPr lang="en-US"/>
              <a:t>Growth Mindset</a:t>
            </a:r>
            <a:endParaRPr/>
          </a:p>
        </p:txBody>
      </p:sp>
      <p:sp>
        <p:nvSpPr>
          <p:cNvPr id="254" name="Google Shape;254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lvl="0" indent="-6413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dirty="0"/>
              <a:t>Focus on the process</a:t>
            </a:r>
            <a:endParaRPr dirty="0"/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dirty="0"/>
              <a:t>Remember when you first started ___________ and you could only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dirty="0"/>
              <a:t>   __________?  After you worked hard you learned how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dirty="0"/>
              <a:t>   to ______________. 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dirty="0"/>
              <a:t>  You worked really hard on the math project.  I think that you did a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dirty="0"/>
              <a:t>     great job with the challenge and you will continue to learn even when</a:t>
            </a: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dirty="0"/>
              <a:t>     things !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                            Exposure to Words</a:t>
            </a:r>
            <a:endParaRPr/>
          </a:p>
        </p:txBody>
      </p:sp>
      <p:graphicFrame>
        <p:nvGraphicFramePr>
          <p:cNvPr id="265" name="Google Shape;265;p27"/>
          <p:cNvGraphicFramePr/>
          <p:nvPr/>
        </p:nvGraphicFramePr>
        <p:xfrm>
          <a:off x="3441291" y="1445336"/>
          <a:ext cx="6076350" cy="4534750"/>
        </p:xfrm>
        <a:graphic>
          <a:graphicData uri="http://schemas.openxmlformats.org/drawingml/2006/table">
            <a:tbl>
              <a:tblPr firstRow="1" bandRow="1">
                <a:noFill/>
                <a:tableStyleId>{BF2C47B9-E5F2-4AFA-AC1F-97E3237759C3}</a:tableStyleId>
              </a:tblPr>
              <a:tblGrid>
                <a:gridCol w="20254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25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254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9742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 u="none" strike="noStrike" cap="none"/>
                        <a:t>Percentile Rank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Minutes Reading/Day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Words Read/Year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8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98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65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4,358,000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68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90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21.1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1,823,000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6820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80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14.2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1,146,000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93750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50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4.6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282,000</a:t>
                      </a:r>
                      <a:endParaRPr/>
                    </a:p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38975"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20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.7</a:t>
                      </a:r>
                      <a:endParaRPr sz="180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800"/>
                        <a:t>21,000</a:t>
                      </a:r>
                      <a:endParaRPr sz="180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Reflection</a:t>
            </a:r>
            <a:endParaRPr/>
          </a:p>
        </p:txBody>
      </p:sp>
      <p:pic>
        <p:nvPicPr>
          <p:cNvPr id="271" name="Google Shape;27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411941" y="2017059"/>
            <a:ext cx="9466730" cy="4410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Areas for Future Study</a:t>
            </a:r>
            <a:endParaRPr/>
          </a:p>
        </p:txBody>
      </p:sp>
      <p:sp>
        <p:nvSpPr>
          <p:cNvPr id="277" name="Google Shape;277;p2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508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/>
              <a:t> </a:t>
            </a: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The impact that utilizing a Growth Mindset has on parent, student, and teacher relationships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The correlation between school culture and student performance</a:t>
            </a:r>
            <a:endParaRPr dirty="0"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Char char="•"/>
            </a:pPr>
            <a:r>
              <a:rPr lang="en-US" dirty="0">
                <a:latin typeface="Times New Roman"/>
                <a:ea typeface="Times New Roman"/>
                <a:cs typeface="Times New Roman"/>
                <a:sym typeface="Times New Roman"/>
              </a:rPr>
              <a:t>The interconnectedness relative to parental partnerships and continual student progress</a:t>
            </a:r>
            <a:endParaRPr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"/>
          <p:cNvSpPr txBox="1">
            <a:spLocks noGrp="1"/>
          </p:cNvSpPr>
          <p:nvPr>
            <p:ph type="title"/>
          </p:nvPr>
        </p:nvSpPr>
        <p:spPr>
          <a:xfrm>
            <a:off x="838200" y="133351"/>
            <a:ext cx="10515600" cy="1557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en-US">
                <a:latin typeface="Times New Roman"/>
                <a:ea typeface="Times New Roman"/>
                <a:cs typeface="Times New Roman"/>
                <a:sym typeface="Times New Roman"/>
              </a:rPr>
              <a:t> Chat Discussion</a:t>
            </a:r>
            <a:endParaRPr/>
          </a:p>
        </p:txBody>
      </p:sp>
      <p:pic>
        <p:nvPicPr>
          <p:cNvPr id="283" name="Google Shape;28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06171" y="2481942"/>
            <a:ext cx="7968344" cy="4058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“</a:t>
            </a:r>
            <a:r>
              <a:rPr lang="en-US" sz="4000" b="1">
                <a:latin typeface="Times New Roman"/>
                <a:ea typeface="Times New Roman"/>
                <a:cs typeface="Times New Roman"/>
                <a:sym typeface="Times New Roman"/>
              </a:rPr>
              <a:t>One's journey never ends at a place, instead it is an ongoing process that involves a new way of seeing things.”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 b="1">
                <a:latin typeface="Times New Roman"/>
                <a:ea typeface="Times New Roman"/>
                <a:cs typeface="Times New Roman"/>
                <a:sym typeface="Times New Roman"/>
              </a:rPr>
              <a:t>                                        Author Unknown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b="1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Google Shape;293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59106" y="1729480"/>
            <a:ext cx="6938681" cy="3273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33"/>
          <p:cNvSpPr txBox="1">
            <a:spLocks noGrp="1"/>
          </p:cNvSpPr>
          <p:nvPr>
            <p:ph type="title"/>
          </p:nvPr>
        </p:nvSpPr>
        <p:spPr>
          <a:xfrm>
            <a:off x="0" y="1"/>
            <a:ext cx="12192000" cy="1825624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/>
              <a:t>REFERENCES</a:t>
            </a:r>
            <a:endParaRPr/>
          </a:p>
        </p:txBody>
      </p:sp>
      <p:sp>
        <p:nvSpPr>
          <p:cNvPr id="299" name="Google Shape;299;p33"/>
          <p:cNvSpPr txBox="1">
            <a:spLocks noGrp="1"/>
          </p:cNvSpPr>
          <p:nvPr>
            <p:ph type="body" idx="1"/>
          </p:nvPr>
        </p:nvSpPr>
        <p:spPr>
          <a:xfrm>
            <a:off x="0" y="1467853"/>
            <a:ext cx="12192000" cy="5390147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7200">
                <a:latin typeface="Times New Roman"/>
                <a:ea typeface="Times New Roman"/>
                <a:cs typeface="Times New Roman"/>
                <a:sym typeface="Times New Roman"/>
              </a:rPr>
              <a:t>Antonoucci, M. (2001) Teacher Inquiries in Literacy Teaching-Learning: Learning to Collaborate in Elementary Classrooms.   Language Arts, (79.2) ,171.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7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7200">
                <a:latin typeface="Times New Roman"/>
                <a:ea typeface="Times New Roman"/>
                <a:cs typeface="Times New Roman"/>
                <a:sym typeface="Times New Roman"/>
              </a:rPr>
              <a:t>Best Practices in K-12 Literacy Models, 2014, Hanover Research/District Administration Practice.</a:t>
            </a:r>
            <a:endParaRPr/>
          </a:p>
          <a:p>
            <a:pPr marL="228600" lvl="0" indent="-1143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7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7200">
                <a:latin typeface="Times New Roman"/>
                <a:ea typeface="Times New Roman"/>
                <a:cs typeface="Times New Roman"/>
                <a:sym typeface="Times New Roman"/>
              </a:rPr>
              <a:t>Dweck, C.S. (2000)  Essays in Social Psychology : Self Theories, New York, Psychology Press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7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7200">
                <a:latin typeface="Times New Roman"/>
                <a:ea typeface="Times New Roman"/>
                <a:cs typeface="Times New Roman"/>
                <a:sym typeface="Times New Roman"/>
              </a:rPr>
              <a:t>Dweck, C.S (2006)  Mindset: The New Psychology of Success, New York: Random House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7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B050"/>
              </a:buClr>
              <a:buSzPct val="100000"/>
              <a:buNone/>
            </a:pPr>
            <a:r>
              <a:rPr lang="en-US" sz="7200" b="1" i="1" u="sng">
                <a:solidFill>
                  <a:srgbClr val="00B050"/>
                </a:solidFill>
                <a:latin typeface="Times New Roman"/>
                <a:ea typeface="Times New Roman"/>
                <a:cs typeface="Times New Roman"/>
                <a:sym typeface="Times New Roman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https://www.youtube.com/watch?v=M1CHPnZfFmU&amp;vl=en</a:t>
            </a:r>
            <a:endParaRPr sz="7200">
              <a:solidFill>
                <a:srgbClr val="00B05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7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7200">
                <a:latin typeface="Times New Roman"/>
                <a:ea typeface="Times New Roman"/>
                <a:cs typeface="Times New Roman"/>
                <a:sym typeface="Times New Roman"/>
              </a:rPr>
              <a:t>Schein,  E.  ( 2010)   Organizational Culture and Leadership, San Francisco,  Jossey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7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7200">
                <a:latin typeface="Times New Roman"/>
                <a:ea typeface="Times New Roman"/>
                <a:cs typeface="Times New Roman"/>
                <a:sym typeface="Times New Roman"/>
              </a:rPr>
              <a:t>Senge, P.  (2006)  The Fifth Discipline,, New York, Doubleday/Currency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7200" u="sng">
              <a:solidFill>
                <a:schemeClr val="hlink"/>
              </a:solidFill>
              <a:latin typeface="Times New Roman"/>
              <a:ea typeface="Times New Roman"/>
              <a:cs typeface="Times New Roman"/>
              <a:sym typeface="Times New Roman"/>
              <a:hlinkClick r:id="rId3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8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8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48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8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8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8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101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80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16986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16986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Char char="•"/>
            </a:pPr>
            <a:r>
              <a:rPr lang="en-US" sz="800"/>
              <a:t>One Team.  One Mission. One Rock Hill.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1600"/>
          </a:p>
          <a:p>
            <a:pPr marL="228600" lvl="0" indent="-16986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28600" lvl="0" indent="-16986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7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sz="3700"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 sz="37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  <a:p>
            <a:pPr marL="228600" lvl="0" indent="-184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Times New Roman"/>
              <a:buNone/>
            </a:pPr>
            <a:r>
              <a:rPr lang="en-US" b="1">
                <a:latin typeface="Times New Roman"/>
                <a:ea typeface="Times New Roman"/>
                <a:cs typeface="Times New Roman"/>
                <a:sym typeface="Times New Roman"/>
              </a:rPr>
              <a:t>Contact Information</a:t>
            </a:r>
            <a:endParaRPr/>
          </a:p>
        </p:txBody>
      </p:sp>
      <p:sp>
        <p:nvSpPr>
          <p:cNvPr id="305" name="Google Shape;305;p3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 dirty="0">
                <a:latin typeface="Times New Roman"/>
                <a:ea typeface="Times New Roman"/>
                <a:cs typeface="Times New Roman"/>
                <a:sym typeface="Times New Roman"/>
              </a:rPr>
              <a:t>AMcConneaughey@rhmail.org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 dirty="0">
                <a:latin typeface="Times New Roman"/>
                <a:ea typeface="Times New Roman"/>
                <a:cs typeface="Times New Roman"/>
                <a:sym typeface="Times New Roman"/>
              </a:rPr>
              <a:t>980-553-1365</a:t>
            </a: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endParaRPr sz="4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endParaRPr sz="4000" dirty="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4400"/>
              <a:buNone/>
            </a:pPr>
            <a:endParaRPr sz="4400" dirty="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975</Words>
  <Application>Microsoft Office PowerPoint</Application>
  <PresentationFormat>Widescreen</PresentationFormat>
  <Paragraphs>197</Paragraphs>
  <Slides>28</Slides>
  <Notes>28</Notes>
  <HiddenSlides>0</HiddenSlides>
  <MMClips>0</MMClips>
  <ScaleCrop>false</ScaleCrop>
  <HeadingPairs>
    <vt:vector size="8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Calibri</vt:lpstr>
      <vt:lpstr>Times New Roman</vt:lpstr>
      <vt:lpstr>Office Theme</vt:lpstr>
      <vt:lpstr>Package</vt:lpstr>
      <vt:lpstr>PowerPoint Presentation</vt:lpstr>
      <vt:lpstr> Fostering A Growth Mindset  Dr. April McConneaughey, MTSS Academic Interventionist Sunset Park Center for Accelerated Studies                      </vt:lpstr>
      <vt:lpstr>PowerPoint Presentation</vt:lpstr>
      <vt:lpstr>PowerPoint Presentation</vt:lpstr>
      <vt:lpstr> Let’s Get Started</vt:lpstr>
      <vt:lpstr>                  “ Learning Outcomes”            </vt:lpstr>
      <vt:lpstr>SCHEIN’S DEFINTION OF CULTURE</vt:lpstr>
      <vt:lpstr> SCHEIN CONTINUED</vt:lpstr>
      <vt:lpstr>                              School Culture</vt:lpstr>
      <vt:lpstr> Self- Efficacy</vt:lpstr>
      <vt:lpstr> Mindset and Effort</vt:lpstr>
      <vt:lpstr>Something to Thing About</vt:lpstr>
      <vt:lpstr>Application</vt:lpstr>
      <vt:lpstr>Fixed vs. Growth Mindset</vt:lpstr>
      <vt:lpstr>  Fixed vs. Growth Mindset</vt:lpstr>
      <vt:lpstr>  Communicating with students using a Growth Mindset</vt:lpstr>
      <vt:lpstr>Communication to Avoid</vt:lpstr>
      <vt:lpstr>Putting it all together!</vt:lpstr>
      <vt:lpstr> How to help students respond to setbacks</vt:lpstr>
      <vt:lpstr>Effective Communication using a  Growth Mindset</vt:lpstr>
      <vt:lpstr>                            Exposure to Words</vt:lpstr>
      <vt:lpstr>Reflection</vt:lpstr>
      <vt:lpstr>Areas for Future Study</vt:lpstr>
      <vt:lpstr> Chat Discussion</vt:lpstr>
      <vt:lpstr>PowerPoint Presentation</vt:lpstr>
      <vt:lpstr>PowerPoint Presentation</vt:lpstr>
      <vt:lpstr>REFERENCES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AprilButlerMcConneau</dc:creator>
  <cp:lastModifiedBy>April McConneaughey</cp:lastModifiedBy>
  <cp:revision>4</cp:revision>
  <dcterms:created xsi:type="dcterms:W3CDTF">2017-05-26T09:48:55Z</dcterms:created>
  <dcterms:modified xsi:type="dcterms:W3CDTF">2022-05-15T22:55:07Z</dcterms:modified>
</cp:coreProperties>
</file>