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80" r:id="rId3"/>
    <p:sldId id="259" r:id="rId4"/>
    <p:sldId id="272" r:id="rId5"/>
    <p:sldId id="271" r:id="rId6"/>
    <p:sldId id="260" r:id="rId7"/>
    <p:sldId id="270" r:id="rId8"/>
    <p:sldId id="279" r:id="rId9"/>
    <p:sldId id="261" r:id="rId10"/>
    <p:sldId id="262" r:id="rId11"/>
    <p:sldId id="275" r:id="rId12"/>
    <p:sldId id="264" r:id="rId13"/>
    <p:sldId id="265" r:id="rId14"/>
    <p:sldId id="266" r:id="rId15"/>
    <p:sldId id="267" r:id="rId16"/>
    <p:sldId id="268" r:id="rId17"/>
    <p:sldId id="269" r:id="rId18"/>
    <p:sldId id="273" r:id="rId19"/>
    <p:sldId id="274" r:id="rId20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5" autoAdjust="0"/>
    <p:restoredTop sz="94609" autoAdjust="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72"/>
    </p:cViewPr>
  </p:sorterViewPr>
  <p:notesViewPr>
    <p:cSldViewPr>
      <p:cViewPr varScale="1">
        <p:scale>
          <a:sx n="45" d="100"/>
          <a:sy n="45" d="100"/>
        </p:scale>
        <p:origin x="-1956" y="-114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270" tIns="45135" rIns="90270" bIns="45135" numCol="1" anchor="t" anchorCtr="0" compatLnSpc="1">
            <a:prstTxWarp prst="textNoShape">
              <a:avLst/>
            </a:prstTxWarp>
          </a:bodyPr>
          <a:lstStyle>
            <a:lvl1pPr defTabSz="903288">
              <a:defRPr sz="1200"/>
            </a:lvl1pPr>
          </a:lstStyle>
          <a:p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270" tIns="45135" rIns="90270" bIns="45135" numCol="1" anchor="t" anchorCtr="0" compatLnSpc="1">
            <a:prstTxWarp prst="textNoShape">
              <a:avLst/>
            </a:prstTxWarp>
          </a:bodyPr>
          <a:lstStyle>
            <a:lvl1pPr algn="r" defTabSz="903288">
              <a:defRPr sz="1200"/>
            </a:lvl1pPr>
          </a:lstStyle>
          <a:p>
            <a:fld id="{FCD3BE70-637A-4E28-A79F-0EB7FFA6FAB3}" type="datetimeFigureOut">
              <a:rPr lang="en-US"/>
              <a:pPr/>
              <a:t>5/12/2017</a:t>
            </a:fld>
            <a:endParaRPr lang="en-US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270" tIns="45135" rIns="90270" bIns="45135" numCol="1" anchor="b" anchorCtr="0" compatLnSpc="1">
            <a:prstTxWarp prst="textNoShape">
              <a:avLst/>
            </a:prstTxWarp>
          </a:bodyPr>
          <a:lstStyle>
            <a:lvl1pPr defTabSz="903288">
              <a:defRPr sz="1200"/>
            </a:lvl1pPr>
          </a:lstStyle>
          <a:p>
            <a:endParaRPr lang="en-US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270" tIns="45135" rIns="90270" bIns="45135" numCol="1" anchor="b" anchorCtr="0" compatLnSpc="1">
            <a:prstTxWarp prst="textNoShape">
              <a:avLst/>
            </a:prstTxWarp>
          </a:bodyPr>
          <a:lstStyle>
            <a:lvl1pPr algn="r" defTabSz="903288">
              <a:defRPr sz="1200"/>
            </a:lvl1pPr>
          </a:lstStyle>
          <a:p>
            <a:fld id="{D3BEF9F1-5047-492D-B17E-287F565BA5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244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300" tIns="46151" rIns="92300" bIns="46151" numCol="1" anchor="t" anchorCtr="0" compatLnSpc="1">
            <a:prstTxWarp prst="textNoShape">
              <a:avLst/>
            </a:prstTxWarp>
          </a:bodyPr>
          <a:lstStyle>
            <a:lvl1pPr defTabSz="922338"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300" tIns="46151" rIns="92300" bIns="46151" numCol="1" anchor="t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Calibri" pitchFamily="34" charset="0"/>
              </a:defRPr>
            </a:lvl1pPr>
          </a:lstStyle>
          <a:p>
            <a:fld id="{FD6366BE-3143-4CD3-906A-2A018AF9999C}" type="datetimeFigureOut">
              <a:rPr lang="en-US"/>
              <a:pPr/>
              <a:t>5/12/2017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14838"/>
            <a:ext cx="548640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300" tIns="46151" rIns="92300" bIns="461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300" tIns="46151" rIns="92300" bIns="46151" numCol="1" anchor="b" anchorCtr="0" compatLnSpc="1">
            <a:prstTxWarp prst="textNoShape">
              <a:avLst/>
            </a:prstTxWarp>
          </a:bodyPr>
          <a:lstStyle>
            <a:lvl1pPr defTabSz="922338"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300" tIns="46151" rIns="92300" bIns="46151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>
                <a:latin typeface="Calibri" pitchFamily="34" charset="0"/>
              </a:defRPr>
            </a:lvl1pPr>
          </a:lstStyle>
          <a:p>
            <a:fld id="{B9DBE8D6-D52F-4CED-BCFF-53EA94E6F4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988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D7072F-4252-4E60-8D4F-6CA4355FC7D3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293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B3346C-D7F5-4EF0-831F-2C1E2C75E353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421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359BBC8A-C204-43FC-BC63-709225790CE5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6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B6A4415-C3F0-404F-A757-A76E8C7089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BD056-3D90-4E6D-B859-FC1DE8081402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257FE-73F1-4645-975C-5C9528824B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Isosceles Triangle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C7337-8215-46E2-933E-7FD958E09437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46D74-4911-44EB-95A9-37ED81C193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D32C9-B760-4579-91FB-55E83FC7B4A3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66465-0897-4F13-B6F6-CE4017DD60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51F7F-6D44-47B3-A237-1BCE2CA06261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47E5F94-7A80-4824-BD00-59281AA0E0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7AEC6-633B-453B-8837-900D389185F9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B22A0-DC41-4B35-A46D-2FB2262C56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F42F3-008C-4821-9461-3312364B6F66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A08D-6A72-414D-8C2B-1F236AABF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0E13E6C5-5E3E-4989-AD17-5FE546792FF8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B2987361-26F7-4CD8-B1B9-1A02B58C45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78B0334-A568-49B4-83A4-2F285E0F91C9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64F4D779-B0D8-44B9-91AE-1F5B61DF31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04105-D166-43F0-B27A-46F95F12CECA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744DD-48A0-4F83-83FC-12717052F0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79EDA-A06C-40BC-9276-F7576E08951A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5FBDE-7970-4074-8EF1-929D40683E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B0CB1-F7C7-465F-A0E6-58B1C4DFC02C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D7866-7209-4B6F-8C53-B708406E85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6E3A9A-C022-4839-B970-B34382454EC6}" type="datetimeFigureOut">
              <a:rPr lang="en-US"/>
              <a:pPr>
                <a:defRPr/>
              </a:pPr>
              <a:t>5/12/2017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F10273C6-4ABC-44A7-AE92-4A2CA1542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67" r:id="rId4"/>
    <p:sldLayoutId id="2147483676" r:id="rId5"/>
    <p:sldLayoutId id="2147483668" r:id="rId6"/>
    <p:sldLayoutId id="2147483669" r:id="rId7"/>
    <p:sldLayoutId id="2147483677" r:id="rId8"/>
    <p:sldLayoutId id="2147483678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uZmF6e4Ay8&amp;list=SPA46DFCD237A38D37&amp;index=15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hyperlink" Target="http://www.youtube.com/watch?v=SnqvgHueHF8&amp;list=SPA46DFCD237A38D37&amp;index=1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dSq2HB7jqU&amp;list=SPA46DFCD237A38D37&amp;index=19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OfZ6VfmQ_s&amp;list=SPA46DFCD237A38D37&amp;index=1" TargetMode="Externa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hyperlink" Target="https://www.youtube.com/watch?v=jIolmLbBiw0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pOPRCKQixE&amp;list=SPA46DFCD237A38D37&amp;index=10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KJwVeX65UA&amp;list=SPA46DFCD237A38D37&amp;index=12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2pAQytp-Cc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JgGrltWMC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N8fEakox5I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fNqNNLmHE4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ub.etr.org/sexmyths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 rot="-1723655">
            <a:off x="269875" y="1911350"/>
            <a:ext cx="9144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17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ell MT" pitchFamily="18" charset="0"/>
              </a:rPr>
              <a:t>Birth Control Methods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4478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sz="6000" b="1" u="sng" dirty="0" smtClean="0">
                <a:ln>
                  <a:noFill/>
                </a:ln>
                <a:effectLst/>
                <a:latin typeface="Bell MT" pitchFamily="18" charset="0"/>
              </a:rPr>
              <a:t>Categories Of Birth Control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r>
              <a:rPr lang="en-US" sz="5000" dirty="0" smtClean="0"/>
              <a:t>Hormonal</a:t>
            </a:r>
          </a:p>
          <a:p>
            <a:r>
              <a:rPr lang="en-US" sz="5000" dirty="0" smtClean="0"/>
              <a:t>Behavioral</a:t>
            </a:r>
          </a:p>
          <a:p>
            <a:r>
              <a:rPr lang="en-US" sz="5000" dirty="0" smtClean="0"/>
              <a:t>Barrier</a:t>
            </a:r>
          </a:p>
          <a:p>
            <a:r>
              <a:rPr lang="en-US" sz="5000" dirty="0" smtClean="0"/>
              <a:t>Surgical</a:t>
            </a:r>
          </a:p>
          <a:p>
            <a:pPr lvl="1"/>
            <a:r>
              <a:rPr lang="en-US" sz="4600" dirty="0" smtClean="0">
                <a:hlinkClick r:id="rId3"/>
              </a:rPr>
              <a:t>Vasectomy</a:t>
            </a:r>
            <a:endParaRPr lang="en-US" sz="4600" dirty="0" smtClean="0"/>
          </a:p>
          <a:p>
            <a:pPr lvl="1"/>
            <a:r>
              <a:rPr lang="en-US" sz="4600" dirty="0" smtClean="0">
                <a:hlinkClick r:id="rId4"/>
              </a:rPr>
              <a:t>Tubal Ligation</a:t>
            </a:r>
            <a:endParaRPr lang="en-US" sz="4600" dirty="0" smtClean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" y="6590"/>
            <a:ext cx="9129910" cy="1659280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72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Behavioral Methods</a:t>
            </a:r>
            <a:endParaRPr lang="en-US" sz="72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eaLnBrk="1" hangingPunct="1"/>
            <a:r>
              <a:rPr lang="en-US" sz="3600" u="sng" smtClean="0"/>
              <a:t>ABSTINENCE</a:t>
            </a:r>
            <a:r>
              <a:rPr lang="en-US" sz="3600" smtClean="0"/>
              <a:t>: ONLY 100% proven method to avoid an unintended pregnancy</a:t>
            </a:r>
          </a:p>
          <a:p>
            <a:pPr eaLnBrk="1" hangingPunct="1"/>
            <a:r>
              <a:rPr lang="en-US" sz="3600" u="sng" smtClean="0"/>
              <a:t>Withdrawal</a:t>
            </a:r>
            <a:r>
              <a:rPr lang="en-US" sz="3600" smtClean="0"/>
              <a:t>: pulling the penis out of your partners body before ejaculation</a:t>
            </a:r>
          </a:p>
          <a:p>
            <a:pPr eaLnBrk="1" hangingPunct="1"/>
            <a:r>
              <a:rPr lang="en-US" sz="3600" u="sng" smtClean="0"/>
              <a:t>Fertility Awareness/”Rhythm” Method</a:t>
            </a:r>
            <a:r>
              <a:rPr lang="en-US" sz="3600" smtClean="0"/>
              <a:t>: tracking your period &amp; avoiding unprotected sex during ovulation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927"/>
            <a:ext cx="8229600" cy="1399032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80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Abstinence	</a:t>
            </a:r>
            <a:endParaRPr lang="en-US" sz="80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eaLnBrk="1" hangingPunct="1"/>
            <a:r>
              <a:rPr lang="en-US" sz="3400" smtClean="0"/>
              <a:t>What is “abstinence” anyway?</a:t>
            </a:r>
          </a:p>
          <a:p>
            <a:pPr eaLnBrk="1" hangingPunct="1"/>
            <a:r>
              <a:rPr lang="en-US" sz="3400" smtClean="0"/>
              <a:t>100% effective in preventing pregnancy, but is it always effective in preventing STD’s?</a:t>
            </a:r>
          </a:p>
          <a:p>
            <a:pPr eaLnBrk="1" hangingPunct="1"/>
            <a:r>
              <a:rPr lang="en-US" sz="3400" smtClean="0"/>
              <a:t>More than ½ of sexually active teens wish they had waited longer to have sex.  Why do you think this number is so high?</a:t>
            </a:r>
          </a:p>
          <a:p>
            <a:pPr eaLnBrk="1" hangingPunct="1"/>
            <a:r>
              <a:rPr lang="en-US" sz="3400" smtClean="0"/>
              <a:t>Advantages and disadvantages…you tell me…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8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142"/>
            <a:ext cx="9067800" cy="1423657"/>
          </a:xfrm>
        </p:spPr>
        <p:txBody>
          <a:bodyPr>
            <a:no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6000" b="1" u="sng" dirty="0" err="1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Withdrawl</a:t>
            </a:r>
            <a:r>
              <a:rPr lang="en-US" sz="60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/Pulling Out</a:t>
            </a:r>
            <a:endParaRPr lang="en-US" sz="60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 eaLnBrk="1" hangingPunct="1"/>
            <a:r>
              <a:rPr lang="en-US" sz="3400" smtClean="0"/>
              <a:t>If 100 couples used withdrawal in 1year, 19 of them would get pregnant</a:t>
            </a:r>
          </a:p>
          <a:p>
            <a:pPr eaLnBrk="1" hangingPunct="1"/>
            <a:r>
              <a:rPr lang="en-US" sz="3400" smtClean="0"/>
              <a:t>Not recommended for teens</a:t>
            </a:r>
          </a:p>
          <a:p>
            <a:pPr lvl="1" eaLnBrk="1" hangingPunct="1"/>
            <a:r>
              <a:rPr lang="en-US" sz="3000" smtClean="0"/>
              <a:t>Pre-ejaculate, difficult to predict when you will ejaculate, etc.</a:t>
            </a:r>
          </a:p>
          <a:p>
            <a:pPr eaLnBrk="1" hangingPunct="1"/>
            <a:r>
              <a:rPr lang="en-US" sz="3400" smtClean="0"/>
              <a:t>No prescription needed</a:t>
            </a:r>
          </a:p>
          <a:p>
            <a:pPr eaLnBrk="1" hangingPunct="1"/>
            <a:r>
              <a:rPr lang="en-US" sz="3400" smtClean="0"/>
              <a:t>No protection from STD’s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" y="6590"/>
            <a:ext cx="9129910" cy="1659280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72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Barrier Methods</a:t>
            </a:r>
            <a:endParaRPr lang="en-US" sz="72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eaLnBrk="1" hangingPunct="1"/>
            <a:r>
              <a:rPr lang="en-US" sz="3500" u="sng" dirty="0" smtClean="0"/>
              <a:t>Male Condom</a:t>
            </a:r>
            <a:r>
              <a:rPr lang="en-US" sz="3500" dirty="0" smtClean="0"/>
              <a:t>: barrier that fits over the penis</a:t>
            </a:r>
          </a:p>
          <a:p>
            <a:pPr eaLnBrk="1" hangingPunct="1"/>
            <a:r>
              <a:rPr lang="en-US" sz="3500" u="sng" dirty="0" smtClean="0"/>
              <a:t>Female (</a:t>
            </a:r>
            <a:r>
              <a:rPr lang="en-US" sz="3500" u="sng" dirty="0" err="1" smtClean="0"/>
              <a:t>Insertive</a:t>
            </a:r>
            <a:r>
              <a:rPr lang="en-US" sz="3500" u="sng" dirty="0" smtClean="0"/>
              <a:t>) Condom</a:t>
            </a:r>
            <a:r>
              <a:rPr lang="en-US" sz="3500" dirty="0" smtClean="0"/>
              <a:t>: barrier that is inserted into the vagina or rectum up to 8 hours before intercourse</a:t>
            </a:r>
          </a:p>
          <a:p>
            <a:pPr eaLnBrk="1" hangingPunct="1"/>
            <a:r>
              <a:rPr lang="en-US" sz="3500" u="sng" smtClean="0"/>
              <a:t>Dental </a:t>
            </a:r>
            <a:r>
              <a:rPr lang="en-US" sz="3500" u="sng" smtClean="0"/>
              <a:t>Dam</a:t>
            </a:r>
            <a:r>
              <a:rPr lang="en-US" sz="3500" smtClean="0"/>
              <a:t>: </a:t>
            </a:r>
            <a:r>
              <a:rPr lang="en-US" sz="3500" dirty="0" smtClean="0"/>
              <a:t>barrier used between vulva &amp;/or anus &amp; mouth for safe oral sex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9450" y="345281"/>
            <a:ext cx="7194550" cy="1143000"/>
          </a:xfrm>
        </p:spPr>
        <p:txBody>
          <a:bodyPr>
            <a:noAutofit/>
          </a:bodyPr>
          <a:lstStyle/>
          <a:p>
            <a:pPr indent="0" algn="ctr" eaLnBrk="1" fontAlgn="auto" hangingPunct="1">
              <a:spcAft>
                <a:spcPts val="0"/>
              </a:spcAft>
              <a:defRPr/>
            </a:pPr>
            <a:r>
              <a:rPr lang="en-US" sz="72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Barrier Methods</a:t>
            </a:r>
            <a:endParaRPr lang="en-US" sz="72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4818" name="Content Placeholder 2"/>
          <p:cNvSpPr>
            <a:spLocks noGrp="1"/>
          </p:cNvSpPr>
          <p:nvPr>
            <p:ph sz="half" idx="1"/>
          </p:nvPr>
        </p:nvSpPr>
        <p:spPr>
          <a:xfrm>
            <a:off x="0" y="1828800"/>
            <a:ext cx="9144000" cy="5029200"/>
          </a:xfrm>
          <a:solidFill>
            <a:srgbClr val="333333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z="4200" u="sng" dirty="0" smtClean="0">
                <a:solidFill>
                  <a:schemeClr val="accent1"/>
                </a:solidFill>
                <a:hlinkClick r:id="rId3"/>
              </a:rPr>
              <a:t>Condoms</a:t>
            </a:r>
            <a:endParaRPr lang="en-US" sz="4200" u="sng" dirty="0" smtClean="0">
              <a:solidFill>
                <a:schemeClr val="accent1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98% effective with perfect use, 85% with user error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No age requirement to purchase &amp; no prescription needed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Advantages: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dirty="0" smtClean="0"/>
              <a:t>Inexpensive; protect from most STD’s; can be used for oral, anal &amp; vaginal sex; easy to get; many non-latex options available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Possible disadvantages: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dirty="0" smtClean="0"/>
              <a:t>Latex sensitivity, lose erection, don’t know how to use them, not as sensitive as skin-on-skin</a:t>
            </a:r>
            <a:endParaRPr lang="en-US" dirty="0" smtClean="0">
              <a:solidFill>
                <a:schemeClr val="accent1"/>
              </a:solidFill>
            </a:endParaRPr>
          </a:p>
        </p:txBody>
      </p:sp>
      <p:pic>
        <p:nvPicPr>
          <p:cNvPr id="24579" name="Picture 4" descr="condom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949450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0" y="1143000"/>
            <a:ext cx="9144000" cy="5715000"/>
          </a:xfrm>
          <a:solidFill>
            <a:srgbClr val="333333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z="3400" u="sng" dirty="0" smtClean="0">
                <a:solidFill>
                  <a:schemeClr val="accent1"/>
                </a:solidFill>
                <a:hlinkClick r:id="rId3"/>
              </a:rPr>
              <a:t>Female/</a:t>
            </a:r>
            <a:r>
              <a:rPr lang="en-US" sz="3400" u="sng" dirty="0" err="1" smtClean="0">
                <a:solidFill>
                  <a:schemeClr val="accent1"/>
                </a:solidFill>
                <a:hlinkClick r:id="rId3"/>
              </a:rPr>
              <a:t>Insertive</a:t>
            </a:r>
            <a:r>
              <a:rPr lang="en-US" sz="3400" u="sng" dirty="0" smtClean="0">
                <a:solidFill>
                  <a:schemeClr val="accent1"/>
                </a:solidFill>
                <a:hlinkClick r:id="rId3"/>
              </a:rPr>
              <a:t> Condoms</a:t>
            </a:r>
            <a:endParaRPr lang="en-US" sz="3400" u="sng" dirty="0" smtClean="0">
              <a:solidFill>
                <a:schemeClr val="accent1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95% effective with perfect use, 79% with user error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No age requirement to purchase &amp; no prescription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Advantages: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700" dirty="0" smtClean="0"/>
              <a:t>Can be inserted up to 8 </a:t>
            </a:r>
            <a:r>
              <a:rPr lang="en-US" sz="2700" dirty="0" err="1" smtClean="0"/>
              <a:t>hrs</a:t>
            </a:r>
            <a:r>
              <a:rPr lang="en-US" sz="2700" dirty="0" smtClean="0"/>
              <a:t> before sex, made of hypoallergenic polyurethane, inexpensive, can be used for anal &amp; vaginal sex, protection from most STD’s, transmits body heat, feels more like a 2</a:t>
            </a:r>
            <a:r>
              <a:rPr lang="en-US" sz="2700" baseline="30000" dirty="0" smtClean="0"/>
              <a:t>nd</a:t>
            </a:r>
            <a:r>
              <a:rPr lang="en-US" sz="2700" dirty="0" smtClean="0"/>
              <a:t> skin</a:t>
            </a:r>
          </a:p>
          <a:p>
            <a:pPr eaLnBrk="1" hangingPunct="1">
              <a:buFont typeface="Arial" charset="0"/>
              <a:buChar char="•"/>
            </a:pPr>
            <a:r>
              <a:rPr lang="en-US" sz="2700" dirty="0" smtClean="0"/>
              <a:t>Possible disadvantages: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700" dirty="0" smtClean="0"/>
              <a:t>Noisy, don’t know how to use them, not as sensitive as skin-on-skin</a:t>
            </a:r>
          </a:p>
        </p:txBody>
      </p:sp>
      <p:pic>
        <p:nvPicPr>
          <p:cNvPr id="25602" name="Title 1"/>
          <p:cNvPicPr>
            <a:picLocks noGrp="1" noChangeArrowheads="1"/>
          </p:cNvPicPr>
          <p:nvPr>
            <p:ph type="title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447800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4" y="6590"/>
            <a:ext cx="9136955" cy="1288810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66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Hormonal Methods</a:t>
            </a:r>
            <a:endParaRPr lang="en-US" sz="66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The Pill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The Patch (Ortho </a:t>
            </a:r>
            <a:r>
              <a:rPr lang="en-US" sz="3400" dirty="0" err="1" smtClean="0"/>
              <a:t>Evra</a:t>
            </a:r>
            <a:r>
              <a:rPr lang="en-US" sz="34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Nuva Ring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The Shot (</a:t>
            </a:r>
            <a:r>
              <a:rPr lang="en-US" sz="3400" dirty="0" err="1" smtClean="0"/>
              <a:t>Depo</a:t>
            </a:r>
            <a:r>
              <a:rPr lang="en-US" sz="34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The Implant (</a:t>
            </a:r>
            <a:r>
              <a:rPr lang="en-US" sz="3400" dirty="0" err="1" smtClean="0"/>
              <a:t>Implanon</a:t>
            </a:r>
            <a:r>
              <a:rPr lang="en-US" sz="34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Emergency Contraception </a:t>
            </a:r>
            <a:r>
              <a:rPr lang="en-US" sz="2000" dirty="0" smtClean="0"/>
              <a:t>(Plan B, The Morning After Pill, Next Choice, “E.C.,” etc.)</a:t>
            </a:r>
          </a:p>
          <a:p>
            <a:pPr eaLnBrk="1" hangingPunct="1">
              <a:lnSpc>
                <a:spcPct val="90000"/>
              </a:lnSpc>
            </a:pPr>
            <a:r>
              <a:rPr lang="en-US" sz="3400" dirty="0" smtClean="0"/>
              <a:t>Intra-Uterine Contraceptive (IUC/IUD)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000" dirty="0" err="1" smtClean="0"/>
              <a:t>Mirena</a:t>
            </a:r>
            <a:r>
              <a:rPr lang="en-US" sz="3000" dirty="0" smtClean="0"/>
              <a:t>: hormonal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000" dirty="0" err="1" smtClean="0"/>
              <a:t>Paragard</a:t>
            </a:r>
            <a:r>
              <a:rPr lang="en-US" sz="3000" dirty="0" smtClean="0"/>
              <a:t>: non-hormonal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5" y="156728"/>
            <a:ext cx="9129910" cy="1509520"/>
          </a:xfrm>
        </p:spPr>
        <p:txBody>
          <a:bodyPr>
            <a:no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4800" b="1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What is Hormonal Birth Control Doing to the Body?</a:t>
            </a:r>
            <a:endParaRPr lang="en-US" sz="4800" b="1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 eaLnBrk="1" hangingPunct="1"/>
            <a:r>
              <a:rPr lang="en-US" sz="4200" smtClean="0"/>
              <a:t>Stops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4200" smtClean="0"/>
              <a:t>       ovulation</a:t>
            </a:r>
          </a:p>
          <a:p>
            <a:pPr eaLnBrk="1" hangingPunct="1"/>
            <a:r>
              <a:rPr lang="en-US" sz="4200" smtClean="0"/>
              <a:t>Thins the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4200" smtClean="0"/>
              <a:t>    uterine lining</a:t>
            </a:r>
          </a:p>
          <a:p>
            <a:pPr eaLnBrk="1" hangingPunct="1"/>
            <a:r>
              <a:rPr lang="en-US" sz="4200" smtClean="0"/>
              <a:t>Creates a thick mucus plug at the cervix</a:t>
            </a:r>
          </a:p>
        </p:txBody>
      </p:sp>
      <p:pic>
        <p:nvPicPr>
          <p:cNvPr id="27651" name="Picture 3" descr="adam-female-reproductive-system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3400" y="1752600"/>
            <a:ext cx="4800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Grp="1"/>
          </p:cNvSpPr>
          <p:nvPr>
            <p:ph type="body" idx="4294967295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/>
              <a:t>Must be taken at the same time every day in order to work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Comes in a variety of hormone levels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Must have a prescription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99.7% effective with perfect use, 92% effective with user error</a:t>
            </a:r>
            <a:endParaRPr lang="en-US" sz="1800" dirty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Advantages: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Help with acne, bone thinning, cancer of the ovaries &amp; uterus, cysts in breasts &amp; ovaries, bad cramps, heavy periods, irregular periods, anemia &amp; PMS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Possible disadvantages: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Nausea, sore breasts, &amp; spotting between periods. </a:t>
            </a:r>
            <a:r>
              <a:rPr lang="en-US" sz="2400" b="1" dirty="0" smtClean="0"/>
              <a:t>No protection from STD’s</a:t>
            </a:r>
          </a:p>
        </p:txBody>
      </p:sp>
      <p:pic>
        <p:nvPicPr>
          <p:cNvPr id="30723" name="Picture 3" descr="-pi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251402"/>
            <a:ext cx="12954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1687079_f26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178377"/>
            <a:ext cx="13430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Picture%202_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43800" y="178377"/>
            <a:ext cx="1344613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52400" y="152400"/>
            <a:ext cx="411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u="sng" dirty="0" smtClean="0">
                <a:solidFill>
                  <a:schemeClr val="accent1"/>
                </a:solidFill>
                <a:latin typeface="Bell MT" pitchFamily="18" charset="0"/>
                <a:hlinkClick r:id="rId6"/>
              </a:rPr>
              <a:t>The Pill</a:t>
            </a:r>
            <a:endParaRPr lang="en-US" sz="8000" b="1" u="sng" dirty="0">
              <a:solidFill>
                <a:schemeClr val="accent1"/>
              </a:solidFill>
              <a:latin typeface="Bell MT" pitchFamily="18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24968"/>
            <a:ext cx="7658100" cy="1094232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48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The Patch (Ortho </a:t>
            </a:r>
            <a:r>
              <a:rPr lang="en-US" sz="4800" b="1" u="sng" dirty="0" err="1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Evra</a:t>
            </a:r>
            <a:r>
              <a:rPr lang="en-US" sz="48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)</a:t>
            </a:r>
            <a:endParaRPr lang="en-US" sz="48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900" dirty="0" smtClean="0"/>
              <a:t>Put 1 patch on every week for 3 weeks in a row.  Then there is a patch-free week.</a:t>
            </a:r>
          </a:p>
          <a:p>
            <a:pPr eaLnBrk="1" hangingPunct="1">
              <a:lnSpc>
                <a:spcPct val="90000"/>
              </a:lnSpc>
            </a:pPr>
            <a:r>
              <a:rPr lang="en-US" sz="2900" dirty="0" smtClean="0"/>
              <a:t>Must have a prescription </a:t>
            </a:r>
          </a:p>
          <a:p>
            <a:pPr eaLnBrk="1" hangingPunct="1">
              <a:lnSpc>
                <a:spcPct val="90000"/>
              </a:lnSpc>
            </a:pPr>
            <a:r>
              <a:rPr lang="en-US" sz="2900" dirty="0" smtClean="0"/>
              <a:t>99.7%-perfect use, 92%-user error</a:t>
            </a:r>
          </a:p>
          <a:p>
            <a:pPr eaLnBrk="1" hangingPunct="1"/>
            <a:r>
              <a:rPr lang="en-US" sz="2900" dirty="0" smtClean="0"/>
              <a:t>Advantages:</a:t>
            </a:r>
          </a:p>
          <a:p>
            <a:pPr marL="742950" lvl="1" eaLnBrk="1" hangingPunct="1"/>
            <a:r>
              <a:rPr lang="en-US" sz="2900" dirty="0" smtClean="0"/>
              <a:t>Same as pill plus </a:t>
            </a:r>
            <a:r>
              <a:rPr lang="en-US" sz="2900" b="1" i="1" dirty="0" smtClean="0"/>
              <a:t>Nothing to change every day or right before sex</a:t>
            </a:r>
          </a:p>
          <a:p>
            <a:pPr eaLnBrk="1" hangingPunct="1"/>
            <a:r>
              <a:rPr lang="en-US" sz="2900" dirty="0" smtClean="0"/>
              <a:t>Possible disadvantages:</a:t>
            </a:r>
          </a:p>
          <a:p>
            <a:pPr marL="742950" lvl="1" eaLnBrk="1" hangingPunct="1"/>
            <a:r>
              <a:rPr lang="en-US" sz="2900" dirty="0" smtClean="0"/>
              <a:t>Same as pill but can only be used by women who weigh no more than 200 lbs.  No protection from STD’s</a:t>
            </a:r>
          </a:p>
        </p:txBody>
      </p:sp>
      <p:pic>
        <p:nvPicPr>
          <p:cNvPr id="31747" name="Picture 3" descr="untitled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6600" y="76200"/>
            <a:ext cx="1905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7494"/>
            <a:ext cx="8229600" cy="1104106"/>
          </a:xfrm>
        </p:spPr>
        <p:txBody>
          <a:bodyPr>
            <a:normAutofit/>
          </a:bodyPr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en-US" sz="66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Nuva Ring</a:t>
            </a:r>
            <a:endParaRPr lang="en-US" sz="66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152400" y="1828800"/>
            <a:ext cx="8991600" cy="5029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700" smtClean="0"/>
              <a:t>Inserted into vagina for 3-4 weeks at a time</a:t>
            </a:r>
          </a:p>
          <a:p>
            <a:pPr eaLnBrk="1" hangingPunct="1">
              <a:lnSpc>
                <a:spcPct val="80000"/>
              </a:lnSpc>
            </a:pPr>
            <a:r>
              <a:rPr lang="en-US" sz="2700" smtClean="0"/>
              <a:t>Must have a prescription</a:t>
            </a:r>
          </a:p>
          <a:p>
            <a:pPr eaLnBrk="1" hangingPunct="1">
              <a:lnSpc>
                <a:spcPct val="80000"/>
              </a:lnSpc>
            </a:pPr>
            <a:r>
              <a:rPr lang="en-US" sz="2700" smtClean="0"/>
              <a:t>Can be removed for up to 3 hrs if partner can feel it during sex</a:t>
            </a:r>
          </a:p>
          <a:p>
            <a:pPr eaLnBrk="1" hangingPunct="1">
              <a:lnSpc>
                <a:spcPct val="80000"/>
              </a:lnSpc>
            </a:pPr>
            <a:r>
              <a:rPr lang="en-US" sz="2700" smtClean="0"/>
              <a:t>99.7%-perfect use, 92%-user error</a:t>
            </a:r>
          </a:p>
          <a:p>
            <a:pPr eaLnBrk="1" hangingPunct="1"/>
            <a:r>
              <a:rPr lang="en-US" sz="2700" smtClean="0"/>
              <a:t>Advantages:</a:t>
            </a:r>
          </a:p>
          <a:p>
            <a:pPr marL="742950" lvl="1" eaLnBrk="1" hangingPunct="1"/>
            <a:r>
              <a:rPr lang="en-US" sz="2700" smtClean="0"/>
              <a:t>Same as the pill plus </a:t>
            </a:r>
            <a:r>
              <a:rPr lang="en-US" sz="2700" b="1" i="1" smtClean="0"/>
              <a:t>Lowest level of hormones of any hormonal birth control method.</a:t>
            </a:r>
            <a:r>
              <a:rPr lang="en-US" sz="2700" smtClean="0"/>
              <a:t>  Nothing to change every day or do right before sex.</a:t>
            </a:r>
          </a:p>
          <a:p>
            <a:pPr eaLnBrk="1" hangingPunct="1"/>
            <a:r>
              <a:rPr lang="en-US" sz="2700" smtClean="0"/>
              <a:t>Possible disadvantages:</a:t>
            </a:r>
          </a:p>
          <a:p>
            <a:pPr marL="742950" lvl="1" eaLnBrk="1" hangingPunct="1"/>
            <a:r>
              <a:rPr lang="en-US" sz="2700" smtClean="0"/>
              <a:t>Same as pill, No protection from STD’s</a:t>
            </a:r>
          </a:p>
        </p:txBody>
      </p:sp>
      <p:pic>
        <p:nvPicPr>
          <p:cNvPr id="33795" name="Picture 3" descr="NuvaRing_in_ha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76200"/>
            <a:ext cx="2209800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1" y="2309"/>
            <a:ext cx="8229600" cy="1399032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54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The Shot (</a:t>
            </a:r>
            <a:r>
              <a:rPr lang="en-US" sz="5400" b="1" u="sng" dirty="0" err="1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Depo</a:t>
            </a:r>
            <a:r>
              <a:rPr lang="en-US" sz="54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)</a:t>
            </a:r>
            <a:endParaRPr lang="en-US" sz="54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600" smtClean="0"/>
              <a:t>Doctor gives you the shot about every 12 weeks</a:t>
            </a:r>
          </a:p>
          <a:p>
            <a:pPr eaLnBrk="1" hangingPunct="1">
              <a:lnSpc>
                <a:spcPct val="90000"/>
              </a:lnSpc>
            </a:pPr>
            <a:r>
              <a:rPr lang="en-US" sz="2600" smtClean="0"/>
              <a:t>Must have a prescription</a:t>
            </a:r>
          </a:p>
          <a:p>
            <a:pPr eaLnBrk="1" hangingPunct="1">
              <a:lnSpc>
                <a:spcPct val="90000"/>
              </a:lnSpc>
            </a:pPr>
            <a:r>
              <a:rPr lang="en-US" sz="2600" smtClean="0"/>
              <a:t>99%-perfect use, 92%-user error</a:t>
            </a:r>
          </a:p>
          <a:p>
            <a:pPr eaLnBrk="1" hangingPunct="1"/>
            <a:r>
              <a:rPr lang="en-US" sz="2600" smtClean="0"/>
              <a:t>Advantages:</a:t>
            </a:r>
          </a:p>
          <a:p>
            <a:pPr marL="742950" lvl="1" eaLnBrk="1" hangingPunct="1"/>
            <a:r>
              <a:rPr lang="en-US" smtClean="0"/>
              <a:t>Protection from cancer of the uterus, pregnancy in the tubes, &amp; lighter periods</a:t>
            </a:r>
          </a:p>
          <a:p>
            <a:pPr eaLnBrk="1" hangingPunct="1"/>
            <a:r>
              <a:rPr lang="en-US" sz="2600" smtClean="0"/>
              <a:t>Possible disadvantages:</a:t>
            </a:r>
          </a:p>
          <a:p>
            <a:pPr marL="742950" lvl="1" eaLnBrk="1" hangingPunct="1"/>
            <a:r>
              <a:rPr lang="en-US" smtClean="0"/>
              <a:t>Nausea, sore breasts, headaches, weight change, depression, temporary bone thinning, no protection from STD’s, &amp; </a:t>
            </a:r>
            <a:r>
              <a:rPr lang="en-US" b="1" i="1" smtClean="0"/>
              <a:t>hair loss or hair gain on face or body</a:t>
            </a:r>
          </a:p>
        </p:txBody>
      </p:sp>
      <p:pic>
        <p:nvPicPr>
          <p:cNvPr id="35843" name="Picture 3" descr="depoprover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145184"/>
            <a:ext cx="2209800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229600" cy="1143000"/>
          </a:xfrm>
        </p:spPr>
        <p:txBody>
          <a:bodyPr>
            <a:normAutofit/>
          </a:bodyPr>
          <a:lstStyle/>
          <a:p>
            <a:pPr marL="484632" indent="0" algn="r" eaLnBrk="1" fontAlgn="auto" hangingPunct="1">
              <a:spcAft>
                <a:spcPts val="0"/>
              </a:spcAft>
              <a:defRPr/>
            </a:pPr>
            <a:r>
              <a:rPr lang="en-US" sz="48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The Implant (</a:t>
            </a:r>
            <a:r>
              <a:rPr lang="en-US" sz="4800" b="1" u="sng" dirty="0" err="1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Implanon</a:t>
            </a:r>
            <a:r>
              <a:rPr lang="en-US" sz="48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)</a:t>
            </a:r>
            <a:endParaRPr lang="en-US" sz="48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Inserted into arm by doctor &amp; works for 3 years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Must have a prescription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Greater than 99% effective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Advantages include: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/>
              <a:t>Prevents pregnancy well, lasts for 3 yrs, no medicine to take every day, nothing to do right before sex to make it work, &amp; lighter periods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Possible disadvantages include: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/>
              <a:t>Acne, weight gain, cysts on ovaries, mood changes, depression, headache, nausea, sore breasts, &amp; no protection from STD’s</a:t>
            </a:r>
          </a:p>
        </p:txBody>
      </p:sp>
      <p:pic>
        <p:nvPicPr>
          <p:cNvPr id="37891" name="Picture 3" descr="implan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82880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228600"/>
            <a:ext cx="7696200" cy="980726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48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Emergency Contraception</a:t>
            </a:r>
            <a:endParaRPr lang="en-US" sz="48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  <a:solidFill>
            <a:srgbClr val="333333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700" dirty="0" smtClean="0"/>
              <a:t>Taken up to 5 days after unprotected sex, but most effective if taken ASAP after unprotected sex.</a:t>
            </a:r>
          </a:p>
          <a:p>
            <a:pPr eaLnBrk="1" hangingPunct="1">
              <a:lnSpc>
                <a:spcPct val="90000"/>
              </a:lnSpc>
            </a:pPr>
            <a:r>
              <a:rPr lang="en-US" sz="2700" dirty="0" smtClean="0"/>
              <a:t>75% - 89% effective, depending on when you take it.</a:t>
            </a:r>
          </a:p>
          <a:p>
            <a:pPr eaLnBrk="1" hangingPunct="1">
              <a:lnSpc>
                <a:spcPct val="90000"/>
              </a:lnSpc>
            </a:pPr>
            <a:r>
              <a:rPr lang="en-US" sz="2700" dirty="0" smtClean="0"/>
              <a:t>Advantages: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700" dirty="0" smtClean="0"/>
              <a:t>Will not harm an already developing pregnancy, helps prevent pregnancy if a condom breaks or you were forced to have unprotected sex</a:t>
            </a:r>
          </a:p>
          <a:p>
            <a:pPr eaLnBrk="1" hangingPunct="1">
              <a:lnSpc>
                <a:spcPct val="90000"/>
              </a:lnSpc>
            </a:pPr>
            <a:r>
              <a:rPr lang="en-US" sz="2700" dirty="0" smtClean="0"/>
              <a:t>Possible disadvantages: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700" dirty="0" smtClean="0"/>
              <a:t>Dizziness, headaches, breast tenderness, nausea, no protection from STD’s, &amp; it can throw off your period</a:t>
            </a:r>
          </a:p>
        </p:txBody>
      </p:sp>
      <p:pic>
        <p:nvPicPr>
          <p:cNvPr id="38915" name="Picture 3" descr="NextChoic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91400" y="304800"/>
            <a:ext cx="1619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" y="0"/>
            <a:ext cx="9137222" cy="1399032"/>
          </a:xfrm>
        </p:spPr>
        <p:txBody>
          <a:bodyPr>
            <a:no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44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  <a:hlinkClick r:id="rId3"/>
              </a:rPr>
              <a:t>Intra-Uterine Contraceptive (IUC)</a:t>
            </a:r>
            <a:endParaRPr lang="en-US" sz="44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  <a:solidFill>
            <a:srgbClr val="333333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Inserted into uterus by doctor &amp; works for 5-12 </a:t>
            </a:r>
            <a:r>
              <a:rPr lang="en-US" sz="2800" dirty="0" err="1" smtClean="0"/>
              <a:t>yrs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Greater than 99% effective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Must have a prescription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chemeClr val="accent1"/>
                </a:solidFill>
              </a:rPr>
              <a:t>Paragard</a:t>
            </a:r>
            <a:r>
              <a:rPr lang="en-US" dirty="0" smtClean="0">
                <a:solidFill>
                  <a:schemeClr val="accent1"/>
                </a:solidFill>
              </a:rPr>
              <a:t> (non-hormonal/copper)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 smtClean="0"/>
              <a:t>Advantages:</a:t>
            </a:r>
            <a:r>
              <a:rPr lang="en-US" sz="2200" dirty="0" smtClean="0"/>
              <a:t> no </a:t>
            </a:r>
            <a:r>
              <a:rPr lang="en-US" sz="2200" smtClean="0"/>
              <a:t>hormones, works </a:t>
            </a:r>
            <a:r>
              <a:rPr lang="en-US" sz="2200" dirty="0" smtClean="0"/>
              <a:t>for 10-12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 smtClean="0"/>
              <a:t>Possible disadvantages</a:t>
            </a:r>
            <a:r>
              <a:rPr lang="en-US" sz="2200" dirty="0" smtClean="0"/>
              <a:t>: heavier periods, worse menstrual cramps, no protection from STD’s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err="1" smtClean="0">
                <a:solidFill>
                  <a:schemeClr val="accent1"/>
                </a:solidFill>
              </a:rPr>
              <a:t>Mirena</a:t>
            </a:r>
            <a:r>
              <a:rPr lang="en-US" dirty="0" smtClean="0">
                <a:solidFill>
                  <a:schemeClr val="accent1"/>
                </a:solidFill>
              </a:rPr>
              <a:t> (hormonal)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 smtClean="0"/>
              <a:t>Advantages:</a:t>
            </a:r>
            <a:r>
              <a:rPr lang="en-US" sz="2200" dirty="0" smtClean="0"/>
              <a:t> fewer menstrual cramps, lighter periods, often periods stop after a few months, less anemia, works for 5 years.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 smtClean="0"/>
              <a:t>Possible disadvantages</a:t>
            </a:r>
            <a:r>
              <a:rPr lang="en-US" sz="2200" dirty="0" smtClean="0"/>
              <a:t>: irregular periods as body adjusts the first 3-6 months, no protection from STD’s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37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72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Pregnancy Myths:</a:t>
            </a:r>
            <a:endParaRPr lang="en-US" sz="72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/>
            <a:r>
              <a:rPr lang="en-US" dirty="0" smtClean="0">
                <a:hlinkClick r:id="rId3"/>
              </a:rPr>
              <a:t>http://pub.etr.org/sexmyths.html</a:t>
            </a:r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Wingdings 2" pitchFamily="18" charset="2"/>
              <a:buNone/>
            </a:pPr>
            <a:endParaRPr lang="en-US" dirty="0" smtClean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5400" b="1" u="sng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Bell MT" pitchFamily="18" charset="0"/>
              </a:rPr>
              <a:t>What Did you Learn??</a:t>
            </a:r>
            <a:endParaRPr lang="en-US" sz="5400" b="1" u="sng" dirty="0">
              <a:solidFill>
                <a:schemeClr val="accent1">
                  <a:tint val="83000"/>
                  <a:satMod val="150000"/>
                </a:schemeClr>
              </a:solidFill>
              <a:latin typeface="Bell MT" pitchFamily="18" charset="0"/>
            </a:endParaRP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300" smtClean="0"/>
              <a:t>What method of birth control is 100% effective?</a:t>
            </a:r>
          </a:p>
          <a:p>
            <a:pPr eaLnBrk="1" hangingPunct="1">
              <a:lnSpc>
                <a:spcPct val="90000"/>
              </a:lnSpc>
            </a:pPr>
            <a:r>
              <a:rPr lang="en-US" sz="4300" dirty="0" smtClean="0"/>
              <a:t>What helps prevent both pregnancy &amp; STI’s?</a:t>
            </a:r>
          </a:p>
          <a:p>
            <a:pPr eaLnBrk="1" hangingPunct="1">
              <a:lnSpc>
                <a:spcPct val="90000"/>
              </a:lnSpc>
            </a:pPr>
            <a:r>
              <a:rPr lang="en-US" sz="4300" dirty="0" smtClean="0"/>
              <a:t>Whose responsibility is it to think about birth control?</a:t>
            </a:r>
          </a:p>
          <a:p>
            <a:pPr eaLnBrk="1" hangingPunct="1">
              <a:lnSpc>
                <a:spcPct val="90000"/>
              </a:lnSpc>
            </a:pPr>
            <a:r>
              <a:rPr lang="en-US" sz="4300" dirty="0" smtClean="0"/>
              <a:t>What are three things you can do to prevent an unintended pregnancy?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</TotalTime>
  <Words>1080</Words>
  <Application>Microsoft Office PowerPoint</Application>
  <PresentationFormat>On-screen Show (4:3)</PresentationFormat>
  <Paragraphs>126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Bell MT</vt:lpstr>
      <vt:lpstr>Calibri</vt:lpstr>
      <vt:lpstr>Century Gothic</vt:lpstr>
      <vt:lpstr>Verdana</vt:lpstr>
      <vt:lpstr>Wingdings 2</vt:lpstr>
      <vt:lpstr>Verve</vt:lpstr>
      <vt:lpstr>PowerPoint Presentation</vt:lpstr>
      <vt:lpstr>Categories Of Birth Control</vt:lpstr>
      <vt:lpstr>Behavioral Methods</vt:lpstr>
      <vt:lpstr>Abstinence </vt:lpstr>
      <vt:lpstr>Withdrawl/Pulling Out</vt:lpstr>
      <vt:lpstr>Barrier Methods</vt:lpstr>
      <vt:lpstr>Barrier Methods</vt:lpstr>
      <vt:lpstr>PowerPoint Presentation</vt:lpstr>
      <vt:lpstr>Hormonal Methods</vt:lpstr>
      <vt:lpstr>What is Hormonal Birth Control Doing to the Body?</vt:lpstr>
      <vt:lpstr>PowerPoint Presentation</vt:lpstr>
      <vt:lpstr>The Patch (Ortho Evra)</vt:lpstr>
      <vt:lpstr>Nuva Ring</vt:lpstr>
      <vt:lpstr>The Shot (Depo)</vt:lpstr>
      <vt:lpstr>The Implant (Implanon)</vt:lpstr>
      <vt:lpstr>Emergency Contraception</vt:lpstr>
      <vt:lpstr>Intra-Uterine Contraceptive (IUC)</vt:lpstr>
      <vt:lpstr>Pregnancy Myths:</vt:lpstr>
      <vt:lpstr>What Did you Learn??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Birth Control Methods</dc:title>
  <dc:creator>jschult</dc:creator>
  <cp:lastModifiedBy>Ken Evanson</cp:lastModifiedBy>
  <cp:revision>64</cp:revision>
  <dcterms:created xsi:type="dcterms:W3CDTF">2010-12-20T21:58:23Z</dcterms:created>
  <dcterms:modified xsi:type="dcterms:W3CDTF">2017-05-12T15:49:01Z</dcterms:modified>
</cp:coreProperties>
</file>