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82" r:id="rId5"/>
    <p:sldId id="308" r:id="rId6"/>
    <p:sldId id="309" r:id="rId7"/>
    <p:sldId id="306" r:id="rId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pos="7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263"/>
    <a:srgbClr val="0D3047"/>
    <a:srgbClr val="0B2B41"/>
    <a:srgbClr val="401918"/>
    <a:srgbClr val="731F1C"/>
    <a:srgbClr val="AB678E"/>
    <a:srgbClr val="B2606E"/>
    <a:srgbClr val="CA929B"/>
    <a:srgbClr val="248CD2"/>
    <a:srgbClr val="C88E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703" autoAdjust="0"/>
  </p:normalViewPr>
  <p:slideViewPr>
    <p:cSldViewPr snapToGrid="0">
      <p:cViewPr varScale="1">
        <p:scale>
          <a:sx n="77" d="100"/>
          <a:sy n="77" d="100"/>
        </p:scale>
        <p:origin x="552" y="90"/>
      </p:cViewPr>
      <p:guideLst>
        <p:guide orient="horz" pos="2160"/>
        <p:guide pos="3864"/>
        <p:guide pos="408"/>
        <p:guide orient="horz" pos="432"/>
        <p:guide pos="7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D1D01A-5516-4E1C-9A6D-D9EF8C203F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87A2D-9F8F-45E9-B127-C2407E7953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1834338A-2C54-48B6-A869-F1523EB17642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515058-9F03-4AC5-A723-3D23E27720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E583C-77B5-479A-A9CA-17DC816BC6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7F3D57C9-54A6-4BAA-A5CD-C535F9370C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65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EB7205A9-A302-429C-8AB8-C362C4362DF4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6BF82289-BCFD-4053-9D06-A9140C63A4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7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6676569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676568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20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5512953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504688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7085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771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2313432"/>
            <a:ext cx="6592824" cy="285273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8D712-0D13-4ECD-9BEB-B8EE651FF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0288" y="5193792"/>
            <a:ext cx="6592824" cy="97840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30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Content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6125" y="0"/>
            <a:ext cx="5355875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6558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68915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6451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45309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8" name="Slide Number Placeholder 7">
            <a:extLst>
              <a:ext uri="{FF2B5EF4-FFF2-40B4-BE49-F238E27FC236}">
                <a16:creationId xmlns:a16="http://schemas.microsoft.com/office/drawing/2014/main" id="{8728750D-82C7-4A8D-A7C7-5549346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204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Content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88842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2100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03242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EF523FD-B1FC-40A7-93AA-389CB38E1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29985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44385" y="1981200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54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_2 colum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9750" y="1847927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2304413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3BB8EAB-4266-4938-A8CB-6D18C9380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9750" y="4048520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" y="4505006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719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Content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2438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597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8534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Icon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AC1958-0DCB-4970-ADE3-E64DAAFC501D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5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_Important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/>
            <a:r>
              <a:rPr lang="en-US" noProof="0" dirty="0"/>
              <a:t>Insert Image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noProof="0" dirty="0"/>
              <a:t>Insert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>
              <a:lnSpc>
                <a:spcPct val="100000"/>
              </a:lnSpc>
              <a:spcBef>
                <a:spcPct val="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sp>
        <p:nvSpPr>
          <p:cNvPr id="20" name="Slide Number Placeholder 7">
            <a:extLst>
              <a:ext uri="{FF2B5EF4-FFF2-40B4-BE49-F238E27FC236}">
                <a16:creationId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14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F3686C7-DF83-47D9-A485-35F4F1D36A69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90B36CF-9391-49E9-B599-8B724B6EF267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68CE156-5D60-42B0-A4F9-33FA8553780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9E4521A1-4C9D-4795-B551-D151E8856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4037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 dirty="0"/>
              <a:t>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/>
            <a:r>
              <a:rPr lang="en-US" noProof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16935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BE10AC4-CBFC-4ECF-92D5-9CE1874F58D7}"/>
              </a:ext>
            </a:extLst>
          </p:cNvPr>
          <p:cNvSpPr/>
          <p:nvPr userDrawn="1"/>
        </p:nvSpPr>
        <p:spPr>
          <a:xfrm>
            <a:off x="0" y="0"/>
            <a:ext cx="8568965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6734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4334810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349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7BBA6D3-FEB9-412B-8FBB-095FC3A6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86" y="1825625"/>
            <a:ext cx="10815864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002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4A4F74B-B2CD-407C-865A-037EDFAC9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186" y="1825625"/>
            <a:ext cx="5386614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2548E2E-973A-4D52-ACB9-BF564F407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685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1069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noProof="0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0CD1AD0-C8B7-4785-A47D-D822CF4F2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186" y="1681163"/>
            <a:ext cx="533214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0A1BBCF-EEF1-4C9A-BA10-9657A7956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6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9F8415A-57A2-4D5C-97B0-E78499CC7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186" y="2505075"/>
            <a:ext cx="5332147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37A31490-A10D-455A-B515-E26064D0E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685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907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F5DF135-B773-4FF0-A198-687768159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4BA48E-457A-42FA-BC00-3AE386B38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26586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986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noProof="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noProof="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36B2E80-B2B9-4309-8C9B-11D0B83C4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3DB89DF-F372-4E54-9DFD-D53E42A2B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434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F2147C-DDBF-4431-95AC-650CCE32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tx1"/>
                </a:solidFill>
              </a:defRPr>
            </a:lvl1pPr>
          </a:lstStyle>
          <a:p>
            <a:pPr algn="ctr"/>
            <a:fld id="{817179DE-9BF3-494C-804F-0C7C90AC8700}" type="slidenum">
              <a:rPr lang="en-US" noProof="0" smtClean="0"/>
              <a:pPr algn="ctr"/>
              <a:t>‹#›</a:t>
            </a:fld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4C3681-351A-40D9-8C08-632E982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CEF16-92A3-4A77-B95D-A9DB523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677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69" r:id="rId11"/>
    <p:sldLayoutId id="2147483655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8C94A8D-A234-408C-8281-33CCC01BE2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4750604" cy="6858000"/>
            <a:chOff x="0" y="0"/>
            <a:chExt cx="4750604" cy="68580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1887690-2EDF-4913-A835-4503B0E36442}"/>
                </a:ext>
              </a:extLst>
            </p:cNvPr>
            <p:cNvSpPr/>
            <p:nvPr/>
          </p:nvSpPr>
          <p:spPr>
            <a:xfrm>
              <a:off x="0" y="0"/>
              <a:ext cx="4750604" cy="6858000"/>
            </a:xfrm>
            <a:custGeom>
              <a:avLst/>
              <a:gdLst>
                <a:gd name="connsiteX0" fmla="*/ 0 w 4750604"/>
                <a:gd name="connsiteY0" fmla="*/ 0 h 6858000"/>
                <a:gd name="connsiteX1" fmla="*/ 4750604 w 4750604"/>
                <a:gd name="connsiteY1" fmla="*/ 0 h 6858000"/>
                <a:gd name="connsiteX2" fmla="*/ 3101407 w 4750604"/>
                <a:gd name="connsiteY2" fmla="*/ 6858000 h 6858000"/>
                <a:gd name="connsiteX3" fmla="*/ 0 w 475060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50604" h="6858000">
                  <a:moveTo>
                    <a:pt x="0" y="0"/>
                  </a:moveTo>
                  <a:lnTo>
                    <a:pt x="4750604" y="0"/>
                  </a:lnTo>
                  <a:lnTo>
                    <a:pt x="31014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D1E7D22-630D-4E19-8BE6-9C21E4A652BD}"/>
                </a:ext>
              </a:extLst>
            </p:cNvPr>
            <p:cNvSpPr/>
            <p:nvPr/>
          </p:nvSpPr>
          <p:spPr>
            <a:xfrm>
              <a:off x="1" y="0"/>
              <a:ext cx="3946799" cy="6858000"/>
            </a:xfrm>
            <a:custGeom>
              <a:avLst/>
              <a:gdLst>
                <a:gd name="connsiteX0" fmla="*/ 0 w 3946799"/>
                <a:gd name="connsiteY0" fmla="*/ 0 h 6858000"/>
                <a:gd name="connsiteX1" fmla="*/ 3946799 w 3946799"/>
                <a:gd name="connsiteY1" fmla="*/ 0 h 6858000"/>
                <a:gd name="connsiteX2" fmla="*/ 2297602 w 3946799"/>
                <a:gd name="connsiteY2" fmla="*/ 6858000 h 6858000"/>
                <a:gd name="connsiteX3" fmla="*/ 0 w 394679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799" h="6858000">
                  <a:moveTo>
                    <a:pt x="0" y="0"/>
                  </a:moveTo>
                  <a:lnTo>
                    <a:pt x="3946799" y="0"/>
                  </a:lnTo>
                  <a:lnTo>
                    <a:pt x="22976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18BD405-EEE9-4A08-8DA2-A70AFCF1D240}"/>
                </a:ext>
              </a:extLst>
            </p:cNvPr>
            <p:cNvSpPr/>
            <p:nvPr/>
          </p:nvSpPr>
          <p:spPr>
            <a:xfrm>
              <a:off x="0" y="0"/>
              <a:ext cx="3723822" cy="6858000"/>
            </a:xfrm>
            <a:custGeom>
              <a:avLst/>
              <a:gdLst>
                <a:gd name="connsiteX0" fmla="*/ 0 w 3723822"/>
                <a:gd name="connsiteY0" fmla="*/ 0 h 6858000"/>
                <a:gd name="connsiteX1" fmla="*/ 3723822 w 3723822"/>
                <a:gd name="connsiteY1" fmla="*/ 0 h 6858000"/>
                <a:gd name="connsiteX2" fmla="*/ 2074625 w 3723822"/>
                <a:gd name="connsiteY2" fmla="*/ 6858000 h 6858000"/>
                <a:gd name="connsiteX3" fmla="*/ 0 w 37238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3822" h="6858000">
                  <a:moveTo>
                    <a:pt x="0" y="0"/>
                  </a:moveTo>
                  <a:lnTo>
                    <a:pt x="3723822" y="0"/>
                  </a:lnTo>
                  <a:lnTo>
                    <a:pt x="20746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9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D4A6826-2C0D-4C79-A871-DF31737EE4F7}"/>
                </a:ext>
              </a:extLst>
            </p:cNvPr>
            <p:cNvSpPr/>
            <p:nvPr/>
          </p:nvSpPr>
          <p:spPr>
            <a:xfrm>
              <a:off x="0" y="0"/>
              <a:ext cx="3374007" cy="6858000"/>
            </a:xfrm>
            <a:custGeom>
              <a:avLst/>
              <a:gdLst>
                <a:gd name="connsiteX0" fmla="*/ 0 w 3374007"/>
                <a:gd name="connsiteY0" fmla="*/ 0 h 6858000"/>
                <a:gd name="connsiteX1" fmla="*/ 3374007 w 3374007"/>
                <a:gd name="connsiteY1" fmla="*/ 0 h 6858000"/>
                <a:gd name="connsiteX2" fmla="*/ 1659507 w 3374007"/>
                <a:gd name="connsiteY2" fmla="*/ 6858000 h 6858000"/>
                <a:gd name="connsiteX3" fmla="*/ 0 w 3374007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07" h="6858000">
                  <a:moveTo>
                    <a:pt x="0" y="0"/>
                  </a:moveTo>
                  <a:lnTo>
                    <a:pt x="3374007" y="0"/>
                  </a:lnTo>
                  <a:lnTo>
                    <a:pt x="16595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30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Title 33" descr="title">
            <a:extLst>
              <a:ext uri="{FF2B5EF4-FFF2-40B4-BE49-F238E27FC236}">
                <a16:creationId xmlns:a16="http://schemas.microsoft.com/office/drawing/2014/main" id="{3749FE94-FC7C-4359-A56E-6C7A87BDE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 SIT AMET4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1888A28-29D5-421F-A37E-9F089C75BBB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360" b="7360"/>
          <a:stretch>
            <a:fillRect/>
          </a:stretch>
        </p:blipFill>
        <p:spPr>
          <a:xfrm>
            <a:off x="6440065" y="464958"/>
            <a:ext cx="2893269" cy="1627464"/>
          </a:xfrm>
          <a:prstGeom prst="rect">
            <a:avLst/>
          </a:prstGeom>
        </p:spPr>
      </p:pic>
      <p:sp>
        <p:nvSpPr>
          <p:cNvPr id="15" name="Title 1" descr="title">
            <a:extLst>
              <a:ext uri="{FF2B5EF4-FFF2-40B4-BE49-F238E27FC236}">
                <a16:creationId xmlns:a16="http://schemas.microsoft.com/office/drawing/2014/main" id="{3E3DDDC4-1F27-4006-BA53-DB78809D03F6}"/>
              </a:ext>
            </a:extLst>
          </p:cNvPr>
          <p:cNvSpPr txBox="1">
            <a:spLocks/>
          </p:cNvSpPr>
          <p:nvPr/>
        </p:nvSpPr>
        <p:spPr>
          <a:xfrm>
            <a:off x="4451871" y="2367180"/>
            <a:ext cx="7586662" cy="2704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</a:rPr>
              <a:t>Introduction to </a:t>
            </a:r>
            <a:r>
              <a:rPr lang="en-US" sz="4800" dirty="0" smtClean="0">
                <a:solidFill>
                  <a:schemeClr val="tx1"/>
                </a:solidFill>
              </a:rPr>
              <a:t>Trustee Area Boundaries</a:t>
            </a:r>
            <a:r>
              <a:rPr lang="en-US" sz="4800" dirty="0">
                <a:solidFill>
                  <a:schemeClr val="tx1"/>
                </a:solidFill>
              </a:rPr>
              <a:t/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4800" dirty="0">
                <a:solidFill>
                  <a:schemeClr val="tx1"/>
                </a:solidFill>
              </a:rPr>
              <a:t/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3600" dirty="0" smtClean="0">
                <a:solidFill>
                  <a:schemeClr val="tx1"/>
                </a:solidFill>
              </a:rPr>
              <a:t>Liberty Union High </a:t>
            </a:r>
            <a:r>
              <a:rPr lang="en-US" sz="3600" dirty="0">
                <a:solidFill>
                  <a:schemeClr val="tx1"/>
                </a:solidFill>
              </a:rPr>
              <a:t>School District</a:t>
            </a:r>
          </a:p>
        </p:txBody>
      </p:sp>
      <p:sp>
        <p:nvSpPr>
          <p:cNvPr id="17" name="Subtitle 11" descr="subtitle">
            <a:extLst>
              <a:ext uri="{FF2B5EF4-FFF2-40B4-BE49-F238E27FC236}">
                <a16:creationId xmlns:a16="http://schemas.microsoft.com/office/drawing/2014/main" id="{8AD8AD5F-1025-497A-829F-22919EA624D1}"/>
              </a:ext>
            </a:extLst>
          </p:cNvPr>
          <p:cNvSpPr txBox="1">
            <a:spLocks/>
          </p:cNvSpPr>
          <p:nvPr/>
        </p:nvSpPr>
        <p:spPr>
          <a:xfrm>
            <a:off x="8712153" y="6154392"/>
            <a:ext cx="2627232" cy="521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Presented by Ken Reynolds</a:t>
            </a:r>
          </a:p>
          <a:p>
            <a:r>
              <a:rPr lang="en-US" dirty="0">
                <a:solidFill>
                  <a:schemeClr val="tx1"/>
                </a:solidFill>
              </a:rPr>
              <a:t>President, </a:t>
            </a:r>
            <a:r>
              <a:rPr lang="en-US" dirty="0" err="1">
                <a:solidFill>
                  <a:schemeClr val="tx1"/>
                </a:solidFill>
              </a:rPr>
              <a:t>SchoolWorks</a:t>
            </a:r>
            <a:r>
              <a:rPr lang="en-US" dirty="0">
                <a:solidFill>
                  <a:schemeClr val="tx1"/>
                </a:solidFill>
              </a:rPr>
              <a:t>, Inc.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AFA2C4-ECE7-4856-993B-FCC577777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9385" y="6160150"/>
            <a:ext cx="743776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11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625ACB-A933-4B9F-B86F-7EBF1918D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58"/>
            <a:ext cx="12105314" cy="1190134"/>
          </a:xfrm>
          <a:prstGeom prst="rect">
            <a:avLst/>
          </a:prstGeom>
        </p:spPr>
      </p:pic>
      <p:sp>
        <p:nvSpPr>
          <p:cNvPr id="4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67"/>
            <a:ext cx="11512622" cy="830997"/>
          </a:xfrm>
        </p:spPr>
        <p:txBody>
          <a:bodyPr/>
          <a:lstStyle/>
          <a:p>
            <a:r>
              <a:rPr lang="en-US" sz="2800" b="0" i="0" dirty="0">
                <a:solidFill>
                  <a:schemeClr val="bg1">
                    <a:lumMod val="75000"/>
                  </a:schemeClr>
                </a:solidFill>
                <a:effectLst/>
                <a:latin typeface="Roboto" panose="020B0604020202020204" pitchFamily="2" charset="0"/>
              </a:rPr>
              <a:t/>
            </a:r>
            <a:br>
              <a:rPr lang="en-US" sz="2800" b="0" i="0" dirty="0">
                <a:solidFill>
                  <a:schemeClr val="bg1">
                    <a:lumMod val="75000"/>
                  </a:schemeClr>
                </a:solidFill>
                <a:effectLst/>
                <a:latin typeface="Roboto" panose="020B0604020202020204" pitchFamily="2" charset="0"/>
              </a:rPr>
            </a:br>
            <a:r>
              <a:rPr lang="en-US" sz="2800" b="0" i="0" dirty="0">
                <a:solidFill>
                  <a:schemeClr val="bg1">
                    <a:lumMod val="75000"/>
                  </a:schemeClr>
                </a:solidFill>
                <a:effectLst/>
                <a:latin typeface="Roboto" panose="020B0604020202020204" pitchFamily="2" charset="0"/>
              </a:rPr>
              <a:t>      </a:t>
            </a:r>
            <a:r>
              <a:rPr lang="en-US" sz="2800" b="1" dirty="0">
                <a:solidFill>
                  <a:schemeClr val="bg1"/>
                </a:solidFill>
                <a:latin typeface="Roboto" panose="020B0604020202020204" pitchFamily="2" charset="0"/>
              </a:rPr>
              <a:t>California Code, Education Code - EDC § 1002</a:t>
            </a:r>
            <a:r>
              <a:rPr lang="en-US" sz="2000" b="0" i="0" dirty="0">
                <a:solidFill>
                  <a:srgbClr val="4D4D4D"/>
                </a:solidFill>
                <a:effectLst/>
                <a:latin typeface="Roboto" panose="02000000000000000000" pitchFamily="2" charset="0"/>
              </a:rPr>
              <a:t/>
            </a:r>
            <a:br>
              <a:rPr lang="en-US" sz="2000" b="0" i="0" dirty="0">
                <a:solidFill>
                  <a:srgbClr val="4D4D4D"/>
                </a:solidFill>
                <a:effectLst/>
                <a:latin typeface="Roboto" panose="02000000000000000000" pitchFamily="2" charset="0"/>
              </a:rPr>
            </a:b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3" name="Text Placeholder 22" descr="content block 1">
            <a:extLst>
              <a:ext uri="{FF2B5EF4-FFF2-40B4-BE49-F238E27FC236}">
                <a16:creationId xmlns:a16="http://schemas.microsoft.com/office/drawing/2014/main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9816" y="1554850"/>
            <a:ext cx="8255563" cy="4531629"/>
          </a:xfrm>
        </p:spPr>
        <p:txBody>
          <a:bodyPr/>
          <a:lstStyle/>
          <a:p>
            <a:pPr algn="l"/>
            <a:r>
              <a:rPr lang="en-US" sz="2000" b="0" i="0" dirty="0">
                <a:effectLst/>
                <a:latin typeface="Roboto" panose="02000000000000000000" pitchFamily="2" charset="0"/>
              </a:rPr>
              <a:t>The trustee areas shall be as nearly equal in population as may </a:t>
            </a:r>
            <a:r>
              <a:rPr lang="en-US" sz="2000" b="0" i="0" dirty="0" smtClean="0">
                <a:effectLst/>
                <a:latin typeface="Roboto" panose="02000000000000000000" pitchFamily="2" charset="0"/>
              </a:rPr>
              <a:t>be. </a:t>
            </a:r>
            <a:r>
              <a:rPr lang="en-US" sz="2000" dirty="0">
                <a:latin typeface="Roboto" panose="02000000000000000000" pitchFamily="2" charset="0"/>
              </a:rPr>
              <a:t>T</a:t>
            </a:r>
            <a:r>
              <a:rPr lang="en-US" sz="2000" b="0" i="0" dirty="0" smtClean="0">
                <a:effectLst/>
                <a:latin typeface="Roboto" panose="02000000000000000000" pitchFamily="2" charset="0"/>
              </a:rPr>
              <a:t>he </a:t>
            </a:r>
            <a:r>
              <a:rPr lang="en-US" sz="2000" b="0" i="0" dirty="0">
                <a:effectLst/>
                <a:latin typeface="Roboto" panose="02000000000000000000" pitchFamily="2" charset="0"/>
              </a:rPr>
              <a:t>boundaries of the trustee areas </a:t>
            </a:r>
            <a:r>
              <a:rPr lang="en-US" sz="2000" b="0" i="0" dirty="0" smtClean="0">
                <a:effectLst/>
                <a:latin typeface="Roboto" panose="02000000000000000000" pitchFamily="2" charset="0"/>
              </a:rPr>
              <a:t>may </a:t>
            </a:r>
            <a:r>
              <a:rPr lang="en-US" sz="2000" b="0" i="0" dirty="0">
                <a:effectLst/>
                <a:latin typeface="Roboto" panose="02000000000000000000" pitchFamily="2" charset="0"/>
              </a:rPr>
              <a:t>give consideration to the following factors:</a:t>
            </a:r>
          </a:p>
          <a:p>
            <a:pPr algn="l"/>
            <a:r>
              <a:rPr lang="en-US" sz="2000" b="0" i="0" dirty="0">
                <a:effectLst/>
                <a:latin typeface="Roboto" panose="02000000000000000000" pitchFamily="2" charset="0"/>
              </a:rPr>
              <a:t>(1) Topography.</a:t>
            </a:r>
          </a:p>
          <a:p>
            <a:pPr algn="l"/>
            <a:r>
              <a:rPr lang="en-US" sz="2000" b="0" i="0" dirty="0">
                <a:effectLst/>
                <a:latin typeface="Roboto" panose="02000000000000000000" pitchFamily="2" charset="0"/>
              </a:rPr>
              <a:t>(2) Geography.</a:t>
            </a:r>
          </a:p>
          <a:p>
            <a:pPr algn="l"/>
            <a:r>
              <a:rPr lang="en-US" sz="2000" b="0" i="0" dirty="0">
                <a:effectLst/>
                <a:latin typeface="Roboto" panose="02000000000000000000" pitchFamily="2" charset="0"/>
              </a:rPr>
              <a:t>(3) Cohesiveness, contiguity, integrity, and compactness of territory.</a:t>
            </a:r>
          </a:p>
          <a:p>
            <a:pPr algn="l"/>
            <a:r>
              <a:rPr lang="en-US" sz="2000" b="0" i="0" dirty="0">
                <a:effectLst/>
                <a:latin typeface="Roboto" panose="02000000000000000000" pitchFamily="2" charset="0"/>
              </a:rPr>
              <a:t>(4) Community of interests of the trustee areas</a:t>
            </a:r>
            <a:r>
              <a:rPr lang="en-US" sz="2000" b="0" i="0" dirty="0" smtClean="0">
                <a:effectLst/>
                <a:latin typeface="Roboto" panose="02000000000000000000" pitchFamily="2" charset="0"/>
              </a:rPr>
              <a:t>.</a:t>
            </a:r>
          </a:p>
          <a:p>
            <a:pPr algn="l"/>
            <a:endParaRPr lang="en-US" sz="2000" dirty="0"/>
          </a:p>
          <a:p>
            <a:r>
              <a:rPr lang="en-US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The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total population percent deviation </a:t>
            </a:r>
            <a:r>
              <a:rPr lang="en-US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must be less than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10</a:t>
            </a:r>
            <a:r>
              <a:rPr lang="en-US" sz="2000" b="1" dirty="0" smtClean="0">
                <a:latin typeface="Roboto" panose="02000000000000000000" pitchFamily="2" charset="0"/>
                <a:ea typeface="Roboto" panose="02000000000000000000" pitchFamily="2" charset="0"/>
              </a:rPr>
              <a:t>% to be a valid map.</a:t>
            </a:r>
            <a:endParaRPr lang="en-US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Slide Number Placeholder 5" descr="Slide number">
            <a:extLst>
              <a:ext uri="{FF2B5EF4-FFF2-40B4-BE49-F238E27FC236}">
                <a16:creationId xmlns:a16="http://schemas.microsoft.com/office/drawing/2014/main" id="{11457662-C1A5-4B93-8E30-88025E27C46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2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46D51E-ADD6-4132-93E5-C5D51CC1E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28" y="6252893"/>
            <a:ext cx="743776" cy="560881"/>
          </a:xfrm>
          <a:prstGeom prst="rect">
            <a:avLst/>
          </a:prstGeom>
        </p:spPr>
      </p:pic>
      <p:pic>
        <p:nvPicPr>
          <p:cNvPr id="11" name="Picture Placeholder 6">
            <a:extLst>
              <a:ext uri="{FF2B5EF4-FFF2-40B4-BE49-F238E27FC236}">
                <a16:creationId xmlns:a16="http://schemas.microsoft.com/office/drawing/2014/main" id="{3C2A7DCB-B005-424A-8446-ACA533D0BC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/>
          <a:stretch/>
        </p:blipFill>
        <p:spPr>
          <a:xfrm>
            <a:off x="8755380" y="1354691"/>
            <a:ext cx="3224204" cy="2102836"/>
          </a:xfrm>
        </p:spPr>
      </p:pic>
    </p:spTree>
    <p:extLst>
      <p:ext uri="{BB962C8B-B14F-4D97-AF65-F5344CB8AC3E}">
        <p14:creationId xmlns:p14="http://schemas.microsoft.com/office/powerpoint/2010/main" val="369269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625ACB-A933-4B9F-B86F-7EBF1918D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58"/>
            <a:ext cx="12105314" cy="1190134"/>
          </a:xfrm>
          <a:prstGeom prst="rect">
            <a:avLst/>
          </a:prstGeom>
        </p:spPr>
      </p:pic>
      <p:sp>
        <p:nvSpPr>
          <p:cNvPr id="4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67"/>
            <a:ext cx="11512622" cy="830997"/>
          </a:xfrm>
        </p:spPr>
        <p:txBody>
          <a:bodyPr/>
          <a:lstStyle/>
          <a:p>
            <a:r>
              <a:rPr lang="en-US" sz="2800" b="0" i="0" dirty="0">
                <a:solidFill>
                  <a:schemeClr val="bg1">
                    <a:lumMod val="75000"/>
                  </a:schemeClr>
                </a:solidFill>
                <a:effectLst/>
                <a:latin typeface="Roboto" panose="020B0604020202020204" pitchFamily="2" charset="0"/>
              </a:rPr>
              <a:t/>
            </a:r>
            <a:br>
              <a:rPr lang="en-US" sz="2800" b="0" i="0" dirty="0">
                <a:solidFill>
                  <a:schemeClr val="bg1">
                    <a:lumMod val="75000"/>
                  </a:schemeClr>
                </a:solidFill>
                <a:effectLst/>
                <a:latin typeface="Roboto" panose="020B0604020202020204" pitchFamily="2" charset="0"/>
              </a:rPr>
            </a:br>
            <a:r>
              <a:rPr lang="en-US" sz="2800" b="0" i="0" dirty="0">
                <a:solidFill>
                  <a:schemeClr val="bg1">
                    <a:lumMod val="75000"/>
                  </a:schemeClr>
                </a:solidFill>
                <a:effectLst/>
                <a:latin typeface="Roboto" panose="020B0604020202020204" pitchFamily="2" charset="0"/>
              </a:rPr>
              <a:t>      </a:t>
            </a:r>
            <a:r>
              <a:rPr lang="en-US" sz="2800" b="1" dirty="0" smtClean="0">
                <a:solidFill>
                  <a:schemeClr val="bg1"/>
                </a:solidFill>
                <a:latin typeface="Roboto" panose="020B0604020202020204" pitchFamily="2" charset="0"/>
              </a:rPr>
              <a:t>Census Data Timeline</a:t>
            </a:r>
            <a:r>
              <a:rPr lang="en-US" sz="2000" b="0" i="0" dirty="0">
                <a:solidFill>
                  <a:srgbClr val="4D4D4D"/>
                </a:solidFill>
                <a:effectLst/>
                <a:latin typeface="Roboto" panose="02000000000000000000" pitchFamily="2" charset="0"/>
              </a:rPr>
              <a:t/>
            </a:r>
            <a:br>
              <a:rPr lang="en-US" sz="2000" b="0" i="0" dirty="0">
                <a:solidFill>
                  <a:srgbClr val="4D4D4D"/>
                </a:solidFill>
                <a:effectLst/>
                <a:latin typeface="Roboto" panose="02000000000000000000" pitchFamily="2" charset="0"/>
              </a:rPr>
            </a:b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3" name="Text Placeholder 22" descr="content block 1">
            <a:extLst>
              <a:ext uri="{FF2B5EF4-FFF2-40B4-BE49-F238E27FC236}">
                <a16:creationId xmlns:a16="http://schemas.microsoft.com/office/drawing/2014/main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9816" y="1670753"/>
            <a:ext cx="7034459" cy="420253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>
                <a:latin typeface="Roboto" panose="02000000000000000000"/>
              </a:rPr>
              <a:t>The 2020 Census data should be available by October.</a:t>
            </a:r>
            <a:endParaRPr lang="en-US" sz="2000" dirty="0">
              <a:latin typeface="Roboto" panose="0200000000000000000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>
                <a:latin typeface="Roboto" panose="02000000000000000000"/>
              </a:rPr>
              <a:t>The total population will be divided by the number of trustees to determine the population goal for each Trustee Area.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>
                <a:latin typeface="Roboto" panose="02000000000000000000"/>
              </a:rPr>
              <a:t>Boundary Maps will then be drawn based on the guidelines and population requirements.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>
                <a:latin typeface="Roboto" panose="02000000000000000000"/>
              </a:rPr>
              <a:t>Several options will be developed to accommodate the various criteria and the current locations of the trustees.</a:t>
            </a:r>
            <a:endParaRPr lang="en-US" sz="2000" dirty="0">
              <a:latin typeface="Roboto" panose="0200000000000000000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>
                <a:latin typeface="Roboto" panose="02000000000000000000"/>
              </a:rPr>
              <a:t>Demographic data will be generated for each scenario.</a:t>
            </a:r>
            <a:endParaRPr lang="en-US" sz="2000" dirty="0">
              <a:latin typeface="Roboto" panose="0200000000000000000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endParaRPr lang="en-US" sz="2000" dirty="0">
              <a:latin typeface="Roboto" panose="02000000000000000000"/>
            </a:endParaRPr>
          </a:p>
          <a:p>
            <a:endParaRPr lang="en-US" sz="2000" dirty="0">
              <a:latin typeface="Roboto" panose="02000000000000000000"/>
            </a:endParaRPr>
          </a:p>
          <a:p>
            <a:endParaRPr lang="en-US" sz="2000" dirty="0">
              <a:latin typeface="Roboto" panose="02000000000000000000"/>
            </a:endParaRPr>
          </a:p>
          <a:p>
            <a:endParaRPr lang="en-US" sz="2000" dirty="0">
              <a:latin typeface="Roboto" panose="0200000000000000000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Slide Number Placeholder 5" descr="Slide number">
            <a:extLst>
              <a:ext uri="{FF2B5EF4-FFF2-40B4-BE49-F238E27FC236}">
                <a16:creationId xmlns:a16="http://schemas.microsoft.com/office/drawing/2014/main" id="{11457662-C1A5-4B93-8E30-88025E27C46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46D51E-ADD6-4132-93E5-C5D51CC1E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28" y="6252893"/>
            <a:ext cx="743776" cy="560881"/>
          </a:xfrm>
          <a:prstGeom prst="rect">
            <a:avLst/>
          </a:prstGeom>
        </p:spPr>
      </p:pic>
      <p:pic>
        <p:nvPicPr>
          <p:cNvPr id="12" name="Picture Placeholder 6">
            <a:extLst>
              <a:ext uri="{FF2B5EF4-FFF2-40B4-BE49-F238E27FC236}">
                <a16:creationId xmlns:a16="http://schemas.microsoft.com/office/drawing/2014/main" id="{3C2A7DCB-B005-424A-8446-ACA533D0BC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75371" y="1325843"/>
            <a:ext cx="2639838" cy="454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15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3E847D-85BE-411E-B4AE-16165047B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27" y="6255706"/>
            <a:ext cx="743776" cy="56088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652937FB-CDE3-46B3-8481-AB5DB8C4BA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1091210" y="6126270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Slide Number Placeholder 5" descr="Slide number">
            <a:extLst>
              <a:ext uri="{FF2B5EF4-FFF2-40B4-BE49-F238E27FC236}">
                <a16:creationId xmlns:a16="http://schemas.microsoft.com/office/drawing/2014/main" id="{11457662-C1A5-4B93-8E30-88025E27C46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47A4EEE-49CE-4F6C-BF32-B7FCC5EBBF45}" type="slidenum">
              <a:rPr lang="en-US" sz="1200" smtClean="0">
                <a:solidFill>
                  <a:schemeClr val="bg1"/>
                </a:solidFill>
              </a:rPr>
              <a:pPr algn="ctr"/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3" name="Text Placeholder 22" descr="content block 1">
            <a:extLst>
              <a:ext uri="{FF2B5EF4-FFF2-40B4-BE49-F238E27FC236}">
                <a16:creationId xmlns:a16="http://schemas.microsoft.com/office/drawing/2014/main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9815" y="1554850"/>
            <a:ext cx="7186859" cy="4531629"/>
          </a:xfrm>
        </p:spPr>
        <p:txBody>
          <a:bodyPr/>
          <a:lstStyle/>
          <a:p>
            <a:endParaRPr lang="en-US" sz="7200" dirty="0"/>
          </a:p>
          <a:p>
            <a:r>
              <a:rPr lang="en-US" sz="7200" dirty="0" smtClean="0"/>
              <a:t>School Board Input &amp; Questions</a:t>
            </a:r>
            <a:r>
              <a:rPr lang="en-US" sz="7200" dirty="0"/>
              <a:t>?</a:t>
            </a:r>
          </a:p>
          <a:p>
            <a:endParaRPr lang="en-US" sz="1600" dirty="0"/>
          </a:p>
          <a:p>
            <a:endParaRPr lang="en-US" dirty="0"/>
          </a:p>
        </p:txBody>
      </p:sp>
      <p:sp>
        <p:nvSpPr>
          <p:cNvPr id="4" name="Title 3" descr="Title">
            <a:extLst>
              <a:ext uri="{FF2B5EF4-FFF2-40B4-BE49-F238E27FC236}">
                <a16:creationId xmlns:a16="http://schemas.microsoft.com/office/drawing/2014/main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699"/>
            <a:ext cx="11512622" cy="830997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/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     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625ACB-A933-4B9F-B86F-7EBF1918D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58"/>
            <a:ext cx="12105314" cy="119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85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SFT_04_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2606E"/>
      </a:accent1>
      <a:accent2>
        <a:srgbClr val="0F3955"/>
      </a:accent2>
      <a:accent3>
        <a:srgbClr val="FFC000"/>
      </a:accent3>
      <a:accent4>
        <a:srgbClr val="BF678E"/>
      </a:accent4>
      <a:accent5>
        <a:srgbClr val="731F1C"/>
      </a:accent5>
      <a:accent6>
        <a:srgbClr val="7A9E56"/>
      </a:accent6>
      <a:hlink>
        <a:srgbClr val="00B0F0"/>
      </a:hlink>
      <a:folHlink>
        <a:srgbClr val="595959"/>
      </a:folHlink>
    </a:clrScheme>
    <a:fontScheme name="MSFT_04_Education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475556_Education presentation_AAS_v5" id="{AAC57104-7B60-491F-A321-6BCAF93AC541}" vid="{5A43072C-36E0-4A5A-A3FF-E88D65C597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575C36-314A-42CB-9114-6E0CE4AB2735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1C32B5E-029E-455A-86F0-091666CEE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D0AD3E-9DDB-4E69-981A-7DAE0E9B5F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{CF3ADC81-52BA-434D-9CEC-CD525FEB2888}tf00475556_win32</Template>
  <TotalTime>623</TotalTime>
  <Words>212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Corbel</vt:lpstr>
      <vt:lpstr>Roboto</vt:lpstr>
      <vt:lpstr>Office Theme</vt:lpstr>
      <vt:lpstr>LOREM IPSUM DOLOR SIT AMET4</vt:lpstr>
      <vt:lpstr>       California Code, Education Code - EDC § 1002 </vt:lpstr>
      <vt:lpstr>       Census Data Timeline </vt:lpstr>
      <vt:lpstr>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Trustee Areas</dc:title>
  <dc:creator>kathy reynolds</dc:creator>
  <cp:lastModifiedBy>Dianna Pereira</cp:lastModifiedBy>
  <cp:revision>130</cp:revision>
  <cp:lastPrinted>2021-11-18T18:54:15Z</cp:lastPrinted>
  <dcterms:created xsi:type="dcterms:W3CDTF">2021-06-03T16:49:06Z</dcterms:created>
  <dcterms:modified xsi:type="dcterms:W3CDTF">2021-11-18T18:55:02Z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