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sldIdLst>
    <p:sldId id="256" r:id="rId2"/>
    <p:sldId id="262" r:id="rId3"/>
    <p:sldId id="263"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6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D6457F-7949-46EB-B8E2-C9EF19BDFECC}" type="datetimeFigureOut">
              <a:rPr lang="en-US" smtClean="0"/>
              <a:t>11/21/2024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2DEFD-DC30-4654-9FB4-961403D458A8}" type="slidenum">
              <a:rPr lang="en-US" smtClean="0"/>
              <a:t>‹#›</a:t>
            </a:fld>
            <a:endParaRPr lang="en-US"/>
          </a:p>
        </p:txBody>
      </p:sp>
    </p:spTree>
    <p:extLst>
      <p:ext uri="{BB962C8B-B14F-4D97-AF65-F5344CB8AC3E}">
        <p14:creationId xmlns:p14="http://schemas.microsoft.com/office/powerpoint/2010/main" val="2006264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these systems, or ways of knowing, helped to create what we call the Menominee Theoretical Model of Sustainability. </a:t>
            </a:r>
          </a:p>
          <a:p>
            <a:endParaRPr lang="en-US" dirty="0"/>
          </a:p>
          <a:p>
            <a:r>
              <a:rPr lang="en-US" dirty="0"/>
              <a:t>It’s a newer model, only 30 years young, and contains many of the things that were shared with you throughout the day. </a:t>
            </a:r>
          </a:p>
          <a:p>
            <a:endParaRPr lang="en-US" dirty="0"/>
          </a:p>
          <a:p>
            <a:r>
              <a:rPr lang="en-US" dirty="0"/>
              <a:t>The model was created by our community including foresters, leadership, and community members and represents a way to think about and frame issues, to make decisions, and think about sustainability in many different contexts.</a:t>
            </a:r>
          </a:p>
          <a:p>
            <a:endParaRPr lang="en-US" dirty="0"/>
          </a:p>
          <a:p>
            <a:r>
              <a:rPr lang="en-US" dirty="0"/>
              <a:t>Each image represents a dimension and focuses on a specific area…much like clans. </a:t>
            </a:r>
          </a:p>
          <a:p>
            <a:endParaRPr lang="en-US" dirty="0"/>
          </a:p>
          <a:p>
            <a:r>
              <a:rPr lang="en-US" dirty="0"/>
              <a:t>Collectively, if all dimensions are discussed and represented, we have sustainability…when they are out of balance, are absent, or this one singular focus we can be out of balance, or have tensions arise. </a:t>
            </a:r>
          </a:p>
          <a:p>
            <a:endParaRPr lang="en-US" dirty="0"/>
          </a:p>
          <a:p>
            <a:r>
              <a:rPr lang="en-US" dirty="0"/>
              <a:t>Briefly, I’ll go through each dimension and as I do, think about the land where you live…what stories, ideas, issues, or hopes rise to the top for you. I encourage you to write those down and take them home with you.</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2D453-BE3B-435D-959C-F2BA5B0726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977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these systems, or ways of knowing, helped to create what we call the Menominee Theoretical Model of Sustainability. </a:t>
            </a:r>
          </a:p>
          <a:p>
            <a:endParaRPr lang="en-US" dirty="0"/>
          </a:p>
          <a:p>
            <a:r>
              <a:rPr lang="en-US" dirty="0"/>
              <a:t>It’s a newer model, only 30 years young, and contains many of the things that were shared with you throughout the day. </a:t>
            </a:r>
          </a:p>
          <a:p>
            <a:endParaRPr lang="en-US" dirty="0"/>
          </a:p>
          <a:p>
            <a:r>
              <a:rPr lang="en-US" dirty="0"/>
              <a:t>The model was created by our community including foresters, leadership, and community members and represents a way to think about and frame issues, to make decisions, and think about sustainability in many different contexts.</a:t>
            </a:r>
          </a:p>
          <a:p>
            <a:endParaRPr lang="en-US" dirty="0"/>
          </a:p>
          <a:p>
            <a:r>
              <a:rPr lang="en-US" dirty="0"/>
              <a:t>Each image represents a dimension and focuses on a specific area…much like clans. </a:t>
            </a:r>
          </a:p>
          <a:p>
            <a:endParaRPr lang="en-US" dirty="0"/>
          </a:p>
          <a:p>
            <a:r>
              <a:rPr lang="en-US" dirty="0"/>
              <a:t>Collectively, if all dimensions are discussed and represented, we have sustainability…when they are out of balance, are absent, or this one singular focus we can be out of balance, or have tensions arise. </a:t>
            </a:r>
          </a:p>
          <a:p>
            <a:endParaRPr lang="en-US" dirty="0"/>
          </a:p>
          <a:p>
            <a:r>
              <a:rPr lang="en-US" dirty="0"/>
              <a:t>Briefly, I’ll go through each dimension and as I do, think about the land where you live…what stories, ideas, issues, or hopes rise to the top for you. I encourage you to write those down and take them home with you.</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BC2D453-BE3B-435D-959C-F2BA5B0726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1606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11/21/2024</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11/21/2024</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142D0-130F-42F2-B8A4-236E385A40B2}"/>
              </a:ext>
            </a:extLst>
          </p:cNvPr>
          <p:cNvSpPr>
            <a:spLocks noGrp="1"/>
          </p:cNvSpPr>
          <p:nvPr>
            <p:ph type="ctrTitle"/>
          </p:nvPr>
        </p:nvSpPr>
        <p:spPr/>
        <p:txBody>
          <a:bodyPr>
            <a:normAutofit/>
          </a:bodyPr>
          <a:lstStyle/>
          <a:p>
            <a:r>
              <a:rPr lang="en-US" sz="3600" b="1" dirty="0"/>
              <a:t>the menominee theoretical </a:t>
            </a:r>
            <a:br>
              <a:rPr lang="en-US" sz="3600" b="1" dirty="0"/>
            </a:br>
            <a:r>
              <a:rPr lang="en-US" sz="3600" b="1" dirty="0"/>
              <a:t>model of sustainability: </a:t>
            </a:r>
            <a:br>
              <a:rPr lang="en-US" sz="3600" dirty="0"/>
            </a:br>
            <a:r>
              <a:rPr lang="en-US" sz="3600" dirty="0"/>
              <a:t>An Overview </a:t>
            </a:r>
            <a:br>
              <a:rPr lang="en-US" sz="3600" dirty="0"/>
            </a:br>
            <a:r>
              <a:rPr lang="en-US" sz="3600" dirty="0"/>
              <a:t>&amp;</a:t>
            </a:r>
            <a:br>
              <a:rPr lang="en-US" sz="3600" dirty="0"/>
            </a:br>
            <a:r>
              <a:rPr lang="en-US" sz="3600" dirty="0"/>
              <a:t>How it can be applied</a:t>
            </a:r>
          </a:p>
        </p:txBody>
      </p:sp>
      <p:sp>
        <p:nvSpPr>
          <p:cNvPr id="3" name="Subtitle 2">
            <a:extLst>
              <a:ext uri="{FF2B5EF4-FFF2-40B4-BE49-F238E27FC236}">
                <a16:creationId xmlns:a16="http://schemas.microsoft.com/office/drawing/2014/main" id="{4A952CCB-248B-4FC7-BD32-C7B215F9FB15}"/>
              </a:ext>
            </a:extLst>
          </p:cNvPr>
          <p:cNvSpPr>
            <a:spLocks noGrp="1"/>
          </p:cNvSpPr>
          <p:nvPr>
            <p:ph type="subTitle" idx="1"/>
          </p:nvPr>
        </p:nvSpPr>
        <p:spPr/>
        <p:txBody>
          <a:bodyPr/>
          <a:lstStyle/>
          <a:p>
            <a:r>
              <a:rPr lang="en-US" dirty="0"/>
              <a:t>22 November 2024</a:t>
            </a:r>
          </a:p>
          <a:p>
            <a:r>
              <a:rPr lang="en-US" dirty="0"/>
              <a:t>CMN Student Government Meeting</a:t>
            </a:r>
          </a:p>
          <a:p>
            <a:r>
              <a:rPr lang="en-US" dirty="0"/>
              <a:t>Jennifer K. Gauthier, Director</a:t>
            </a:r>
          </a:p>
          <a:p>
            <a:r>
              <a:rPr lang="en-US" dirty="0"/>
              <a:t>Sustainable Development Institute</a:t>
            </a:r>
          </a:p>
          <a:p>
            <a:endParaRPr lang="en-US" dirty="0"/>
          </a:p>
        </p:txBody>
      </p:sp>
    </p:spTree>
    <p:extLst>
      <p:ext uri="{BB962C8B-B14F-4D97-AF65-F5344CB8AC3E}">
        <p14:creationId xmlns:p14="http://schemas.microsoft.com/office/powerpoint/2010/main" val="913300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1E10-ED23-426E-B79B-48E764302B8A}"/>
              </a:ext>
            </a:extLst>
          </p:cNvPr>
          <p:cNvSpPr>
            <a:spLocks noGrp="1"/>
          </p:cNvSpPr>
          <p:nvPr>
            <p:ph type="title"/>
          </p:nvPr>
        </p:nvSpPr>
        <p:spPr>
          <a:xfrm>
            <a:off x="1210424" y="311972"/>
            <a:ext cx="10407120" cy="1905000"/>
          </a:xfrm>
        </p:spPr>
        <p:txBody>
          <a:bodyPr anchor="t">
            <a:normAutofit/>
          </a:bodyPr>
          <a:lstStyle/>
          <a:p>
            <a:r>
              <a:rPr lang="en-US" sz="3000" b="1" dirty="0"/>
              <a:t>Menominee theoretical model of sustainability </a:t>
            </a:r>
          </a:p>
        </p:txBody>
      </p:sp>
      <p:pic>
        <p:nvPicPr>
          <p:cNvPr id="4" name="Picture 3">
            <a:extLst>
              <a:ext uri="{FF2B5EF4-FFF2-40B4-BE49-F238E27FC236}">
                <a16:creationId xmlns:a16="http://schemas.microsoft.com/office/drawing/2014/main" id="{C01E22C6-850D-4023-81F3-819D4DFDC28C}"/>
              </a:ext>
            </a:extLst>
          </p:cNvPr>
          <p:cNvPicPr>
            <a:picLocks noChangeAspect="1"/>
          </p:cNvPicPr>
          <p:nvPr/>
        </p:nvPicPr>
        <p:blipFill>
          <a:blip r:embed="rId3"/>
          <a:stretch>
            <a:fillRect/>
          </a:stretch>
        </p:blipFill>
        <p:spPr>
          <a:xfrm>
            <a:off x="0" y="6411229"/>
            <a:ext cx="2220491" cy="446771"/>
          </a:xfrm>
          <a:prstGeom prst="rect">
            <a:avLst/>
          </a:prstGeom>
        </p:spPr>
      </p:pic>
      <p:pic>
        <p:nvPicPr>
          <p:cNvPr id="7" name="Picture 6">
            <a:extLst>
              <a:ext uri="{FF2B5EF4-FFF2-40B4-BE49-F238E27FC236}">
                <a16:creationId xmlns:a16="http://schemas.microsoft.com/office/drawing/2014/main" id="{F3569B8F-B734-4142-B398-308B1DA24EF1}"/>
              </a:ext>
            </a:extLst>
          </p:cNvPr>
          <p:cNvPicPr>
            <a:picLocks noChangeAspect="1"/>
          </p:cNvPicPr>
          <p:nvPr/>
        </p:nvPicPr>
        <p:blipFill>
          <a:blip r:embed="rId4"/>
          <a:stretch>
            <a:fillRect/>
          </a:stretch>
        </p:blipFill>
        <p:spPr>
          <a:xfrm>
            <a:off x="265262" y="1364475"/>
            <a:ext cx="4227742" cy="4325380"/>
          </a:xfrm>
          <a:prstGeom prst="rect">
            <a:avLst/>
          </a:prstGeom>
        </p:spPr>
      </p:pic>
      <p:sp>
        <p:nvSpPr>
          <p:cNvPr id="5" name="Rectangle 4">
            <a:extLst>
              <a:ext uri="{FF2B5EF4-FFF2-40B4-BE49-F238E27FC236}">
                <a16:creationId xmlns:a16="http://schemas.microsoft.com/office/drawing/2014/main" id="{D59E5509-B7CD-4FF2-BADC-A43211ADC282}"/>
              </a:ext>
            </a:extLst>
          </p:cNvPr>
          <p:cNvSpPr/>
          <p:nvPr/>
        </p:nvSpPr>
        <p:spPr>
          <a:xfrm>
            <a:off x="4385734" y="825829"/>
            <a:ext cx="7541004" cy="5755422"/>
          </a:xfrm>
          <a:prstGeom prst="rect">
            <a:avLst/>
          </a:prstGeom>
        </p:spPr>
        <p:txBody>
          <a:bodyPr wrap="square">
            <a:spAutoFit/>
          </a:bodyPr>
          <a:lstStyle/>
          <a:p>
            <a:r>
              <a:rPr lang="en-US" sz="1600" b="1" u="sng" dirty="0">
                <a:highlight>
                  <a:srgbClr val="800000"/>
                </a:highlight>
              </a:rPr>
              <a:t>Land and Sovereignty: </a:t>
            </a:r>
            <a:r>
              <a:rPr lang="en-US" sz="1600" dirty="0">
                <a:highlight>
                  <a:srgbClr val="800000"/>
                </a:highlight>
              </a:rPr>
              <a:t>This Dimension is concerned with how decisions are made for the land and the community</a:t>
            </a:r>
          </a:p>
          <a:p>
            <a:endParaRPr lang="en-US" sz="800" dirty="0">
              <a:highlight>
                <a:srgbClr val="800000"/>
              </a:highlight>
            </a:endParaRPr>
          </a:p>
          <a:p>
            <a:r>
              <a:rPr lang="en-US" sz="1600" b="1" u="sng" dirty="0">
                <a:highlight>
                  <a:srgbClr val="008000"/>
                </a:highlight>
              </a:rPr>
              <a:t>Natural Environment: </a:t>
            </a:r>
            <a:r>
              <a:rPr lang="en-US" sz="1600" dirty="0">
                <a:highlight>
                  <a:srgbClr val="008000"/>
                </a:highlight>
              </a:rPr>
              <a:t>This Dimension includes Menominee understanding that everything is connected and related. It includes people, human communities, plants, animals, rocks, water, and air.</a:t>
            </a:r>
          </a:p>
          <a:p>
            <a:endParaRPr lang="en-US" sz="800" dirty="0">
              <a:highlight>
                <a:srgbClr val="008000"/>
              </a:highlight>
            </a:endParaRPr>
          </a:p>
          <a:p>
            <a:r>
              <a:rPr lang="en-US" sz="1600" b="1" u="sng" dirty="0">
                <a:highlight>
                  <a:srgbClr val="000080"/>
                </a:highlight>
              </a:rPr>
              <a:t>Institutions: </a:t>
            </a:r>
            <a:r>
              <a:rPr lang="en-US" sz="1600" dirty="0">
                <a:highlight>
                  <a:srgbClr val="000080"/>
                </a:highlight>
              </a:rPr>
              <a:t>This Dimension refers to structures that develop and enforce rules of behavior and social interactions. Including the dynamic between humans, plants and animals, and the environment.</a:t>
            </a:r>
          </a:p>
          <a:p>
            <a:endParaRPr lang="en-US" sz="800" dirty="0">
              <a:highlight>
                <a:srgbClr val="000080"/>
              </a:highlight>
            </a:endParaRPr>
          </a:p>
          <a:p>
            <a:r>
              <a:rPr lang="en-US" sz="1600" b="1" u="sng" dirty="0">
                <a:highlight>
                  <a:srgbClr val="FFCC00"/>
                </a:highlight>
              </a:rPr>
              <a:t>Technology: </a:t>
            </a:r>
            <a:r>
              <a:rPr lang="en-US" sz="1600" dirty="0">
                <a:highlight>
                  <a:srgbClr val="FFCC00"/>
                </a:highlight>
              </a:rPr>
              <a:t>This Dimension had focused on rural community access to modern advances in telecommunication, expanded to include cultural tools and practices- today understood as "how humans do things...or how humans get things done.“</a:t>
            </a:r>
          </a:p>
          <a:p>
            <a:endParaRPr lang="en-US" sz="800" dirty="0">
              <a:highlight>
                <a:srgbClr val="FFCC00"/>
              </a:highlight>
            </a:endParaRPr>
          </a:p>
          <a:p>
            <a:r>
              <a:rPr lang="en-US" sz="1600" b="1" u="sng" dirty="0">
                <a:highlight>
                  <a:srgbClr val="FF9900"/>
                </a:highlight>
              </a:rPr>
              <a:t>Economics: </a:t>
            </a:r>
            <a:r>
              <a:rPr lang="en-US" sz="1600" dirty="0">
                <a:highlight>
                  <a:srgbClr val="FF9900"/>
                </a:highlight>
              </a:rPr>
              <a:t>This Dimension incorporates multiple scales ranging from the individual household, to the tribe, to the region, to the nation, to the globe.</a:t>
            </a:r>
          </a:p>
          <a:p>
            <a:endParaRPr lang="en-US" sz="800" dirty="0">
              <a:highlight>
                <a:srgbClr val="FF9900"/>
              </a:highlight>
            </a:endParaRPr>
          </a:p>
          <a:p>
            <a:r>
              <a:rPr lang="en-US" sz="1600" b="1" u="sng" dirty="0">
                <a:highlight>
                  <a:srgbClr val="800080"/>
                </a:highlight>
              </a:rPr>
              <a:t>Human Perception, Activity, and Behavior: </a:t>
            </a:r>
            <a:r>
              <a:rPr lang="en-US" sz="1600" dirty="0">
                <a:highlight>
                  <a:srgbClr val="800080"/>
                </a:highlight>
              </a:rPr>
              <a:t>This Dimension includes individual perceptions, activities, and behaviors to community understandings, values, and collective pursuits.</a:t>
            </a:r>
          </a:p>
          <a:p>
            <a:endParaRPr lang="en-US" sz="800" dirty="0">
              <a:highlight>
                <a:srgbClr val="800080"/>
              </a:highlight>
            </a:endParaRPr>
          </a:p>
          <a:p>
            <a:r>
              <a:rPr lang="en-US" sz="1600" b="1" u="sng" dirty="0"/>
              <a:t>Autochthony: </a:t>
            </a:r>
            <a:r>
              <a:rPr lang="en-US" sz="1600" dirty="0"/>
              <a:t>This Dimension implies a cultural value and belief that the health of the land and people are one. A profound connection and relationship with the land.</a:t>
            </a:r>
          </a:p>
        </p:txBody>
      </p:sp>
    </p:spTree>
    <p:extLst>
      <p:ext uri="{BB962C8B-B14F-4D97-AF65-F5344CB8AC3E}">
        <p14:creationId xmlns:p14="http://schemas.microsoft.com/office/powerpoint/2010/main" val="3219394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1E22C6-850D-4023-81F3-819D4DFDC28C}"/>
              </a:ext>
            </a:extLst>
          </p:cNvPr>
          <p:cNvPicPr>
            <a:picLocks noChangeAspect="1"/>
          </p:cNvPicPr>
          <p:nvPr/>
        </p:nvPicPr>
        <p:blipFill>
          <a:blip r:embed="rId3"/>
          <a:stretch>
            <a:fillRect/>
          </a:stretch>
        </p:blipFill>
        <p:spPr>
          <a:xfrm>
            <a:off x="0" y="6411229"/>
            <a:ext cx="2220491" cy="446771"/>
          </a:xfrm>
          <a:prstGeom prst="rect">
            <a:avLst/>
          </a:prstGeom>
        </p:spPr>
      </p:pic>
      <p:pic>
        <p:nvPicPr>
          <p:cNvPr id="14" name="Picture 13">
            <a:extLst>
              <a:ext uri="{FF2B5EF4-FFF2-40B4-BE49-F238E27FC236}">
                <a16:creationId xmlns:a16="http://schemas.microsoft.com/office/drawing/2014/main" id="{B9E89E55-393B-4257-850D-AC93E0AF45A3}"/>
              </a:ext>
            </a:extLst>
          </p:cNvPr>
          <p:cNvPicPr>
            <a:picLocks noChangeAspect="1"/>
          </p:cNvPicPr>
          <p:nvPr/>
        </p:nvPicPr>
        <p:blipFill>
          <a:blip r:embed="rId4"/>
          <a:stretch>
            <a:fillRect/>
          </a:stretch>
        </p:blipFill>
        <p:spPr>
          <a:xfrm>
            <a:off x="4064000" y="1388201"/>
            <a:ext cx="4064000" cy="4388027"/>
          </a:xfrm>
          <a:prstGeom prst="rect">
            <a:avLst/>
          </a:prstGeom>
        </p:spPr>
      </p:pic>
      <p:graphicFrame>
        <p:nvGraphicFramePr>
          <p:cNvPr id="15" name="Table 14">
            <a:extLst>
              <a:ext uri="{FF2B5EF4-FFF2-40B4-BE49-F238E27FC236}">
                <a16:creationId xmlns:a16="http://schemas.microsoft.com/office/drawing/2014/main" id="{7F021CEE-45CE-4DB9-B17D-F7C923501A21}"/>
              </a:ext>
            </a:extLst>
          </p:cNvPr>
          <p:cNvGraphicFramePr>
            <a:graphicFrameLocks noGrp="1"/>
          </p:cNvGraphicFramePr>
          <p:nvPr>
            <p:extLst>
              <p:ext uri="{D42A27DB-BD31-4B8C-83A1-F6EECF244321}">
                <p14:modId xmlns:p14="http://schemas.microsoft.com/office/powerpoint/2010/main" val="2548404000"/>
              </p:ext>
            </p:extLst>
          </p:nvPr>
        </p:nvGraphicFramePr>
        <p:xfrm>
          <a:off x="4541520" y="290921"/>
          <a:ext cx="3108960" cy="914400"/>
        </p:xfrm>
        <a:graphic>
          <a:graphicData uri="http://schemas.openxmlformats.org/drawingml/2006/table">
            <a:tbl>
              <a:tblPr firstRow="1" bandRow="1">
                <a:tableStyleId>{9D7B26C5-4107-4FEC-AEDC-1716B250A1EF}</a:tableStyleId>
              </a:tblPr>
              <a:tblGrid>
                <a:gridCol w="3108960">
                  <a:extLst>
                    <a:ext uri="{9D8B030D-6E8A-4147-A177-3AD203B41FA5}">
                      <a16:colId xmlns:a16="http://schemas.microsoft.com/office/drawing/2014/main" val="4245141632"/>
                    </a:ext>
                  </a:extLst>
                </a:gridCol>
              </a:tblGrid>
              <a:tr h="304800">
                <a:tc>
                  <a:txBody>
                    <a:bodyPr/>
                    <a:lstStyle/>
                    <a:p>
                      <a:r>
                        <a:rPr lang="en-US" sz="1200" dirty="0">
                          <a:solidFill>
                            <a:schemeClr val="bg1"/>
                          </a:solidFill>
                        </a:rPr>
                        <a:t>Land and Sovereignty: </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86174075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5741276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669971139"/>
                  </a:ext>
                </a:extLst>
              </a:tr>
            </a:tbl>
          </a:graphicData>
        </a:graphic>
      </p:graphicFrame>
      <p:graphicFrame>
        <p:nvGraphicFramePr>
          <p:cNvPr id="16" name="Table 15">
            <a:extLst>
              <a:ext uri="{FF2B5EF4-FFF2-40B4-BE49-F238E27FC236}">
                <a16:creationId xmlns:a16="http://schemas.microsoft.com/office/drawing/2014/main" id="{1A62E3B5-166A-449A-95B7-D14FD4AAC354}"/>
              </a:ext>
            </a:extLst>
          </p:cNvPr>
          <p:cNvGraphicFramePr>
            <a:graphicFrameLocks noGrp="1"/>
          </p:cNvGraphicFramePr>
          <p:nvPr>
            <p:extLst>
              <p:ext uri="{D42A27DB-BD31-4B8C-83A1-F6EECF244321}">
                <p14:modId xmlns:p14="http://schemas.microsoft.com/office/powerpoint/2010/main" val="3216366398"/>
              </p:ext>
            </p:extLst>
          </p:nvPr>
        </p:nvGraphicFramePr>
        <p:xfrm>
          <a:off x="4541520" y="5537334"/>
          <a:ext cx="3108960" cy="914400"/>
        </p:xfrm>
        <a:graphic>
          <a:graphicData uri="http://schemas.openxmlformats.org/drawingml/2006/table">
            <a:tbl>
              <a:tblPr firstRow="1" bandRow="1">
                <a:tableStyleId>{9D7B26C5-4107-4FEC-AEDC-1716B250A1EF}</a:tableStyleId>
              </a:tblPr>
              <a:tblGrid>
                <a:gridCol w="3108960">
                  <a:extLst>
                    <a:ext uri="{9D8B030D-6E8A-4147-A177-3AD203B41FA5}">
                      <a16:colId xmlns:a16="http://schemas.microsoft.com/office/drawing/2014/main" val="4245141632"/>
                    </a:ext>
                  </a:extLst>
                </a:gridCol>
              </a:tblGrid>
              <a:tr h="304800">
                <a:tc>
                  <a:txBody>
                    <a:bodyPr/>
                    <a:lstStyle/>
                    <a:p>
                      <a:r>
                        <a:rPr lang="en-US" sz="1200" dirty="0">
                          <a:solidFill>
                            <a:schemeClr val="bg1"/>
                          </a:solidFill>
                        </a:rPr>
                        <a:t>Technology: </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86174075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5741276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669971139"/>
                  </a:ext>
                </a:extLst>
              </a:tr>
            </a:tbl>
          </a:graphicData>
        </a:graphic>
      </p:graphicFrame>
      <p:graphicFrame>
        <p:nvGraphicFramePr>
          <p:cNvPr id="17" name="Table 16">
            <a:extLst>
              <a:ext uri="{FF2B5EF4-FFF2-40B4-BE49-F238E27FC236}">
                <a16:creationId xmlns:a16="http://schemas.microsoft.com/office/drawing/2014/main" id="{424E7CC7-DF7F-480D-B4BB-F70F4CCD27CA}"/>
              </a:ext>
            </a:extLst>
          </p:cNvPr>
          <p:cNvGraphicFramePr>
            <a:graphicFrameLocks noGrp="1"/>
          </p:cNvGraphicFramePr>
          <p:nvPr>
            <p:extLst>
              <p:ext uri="{D42A27DB-BD31-4B8C-83A1-F6EECF244321}">
                <p14:modId xmlns:p14="http://schemas.microsoft.com/office/powerpoint/2010/main" val="1934853426"/>
              </p:ext>
            </p:extLst>
          </p:nvPr>
        </p:nvGraphicFramePr>
        <p:xfrm>
          <a:off x="7650480" y="1543141"/>
          <a:ext cx="3108960" cy="883920"/>
        </p:xfrm>
        <a:graphic>
          <a:graphicData uri="http://schemas.openxmlformats.org/drawingml/2006/table">
            <a:tbl>
              <a:tblPr firstRow="1" bandRow="1">
                <a:tableStyleId>{9D7B26C5-4107-4FEC-AEDC-1716B250A1EF}</a:tableStyleId>
              </a:tblPr>
              <a:tblGrid>
                <a:gridCol w="3108960">
                  <a:extLst>
                    <a:ext uri="{9D8B030D-6E8A-4147-A177-3AD203B41FA5}">
                      <a16:colId xmlns:a16="http://schemas.microsoft.com/office/drawing/2014/main" val="4245141632"/>
                    </a:ext>
                  </a:extLst>
                </a:gridCol>
              </a:tblGrid>
              <a:tr h="0">
                <a:tc>
                  <a:txBody>
                    <a:bodyPr/>
                    <a:lstStyle/>
                    <a:p>
                      <a:r>
                        <a:rPr lang="en-US" sz="1200" dirty="0">
                          <a:solidFill>
                            <a:schemeClr val="bg1"/>
                          </a:solidFill>
                        </a:rPr>
                        <a:t>Natural Environment: </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861740753"/>
                  </a:ext>
                </a:extLst>
              </a:tr>
              <a:tr h="304800">
                <a:tc>
                  <a:txBody>
                    <a:bodyPr/>
                    <a:lstStyle/>
                    <a:p>
                      <a:endParaRPr lang="en-US" sz="1200" dirty="0">
                        <a:solidFill>
                          <a:schemeClr val="bg1"/>
                        </a:solidFill>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57412763"/>
                  </a:ext>
                </a:extLst>
              </a:tr>
              <a:tr h="304800">
                <a:tc>
                  <a:txBody>
                    <a:bodyPr/>
                    <a:lstStyle/>
                    <a:p>
                      <a:endParaRPr lang="en-US" sz="1200" dirty="0">
                        <a:solidFill>
                          <a:schemeClr val="bg1"/>
                        </a:solidFill>
                      </a:endParaRPr>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669971139"/>
                  </a:ext>
                </a:extLst>
              </a:tr>
            </a:tbl>
          </a:graphicData>
        </a:graphic>
      </p:graphicFrame>
      <p:graphicFrame>
        <p:nvGraphicFramePr>
          <p:cNvPr id="18" name="Table 17">
            <a:extLst>
              <a:ext uri="{FF2B5EF4-FFF2-40B4-BE49-F238E27FC236}">
                <a16:creationId xmlns:a16="http://schemas.microsoft.com/office/drawing/2014/main" id="{58BD3FFD-11E0-419A-A80D-8AF91E8D25EA}"/>
              </a:ext>
            </a:extLst>
          </p:cNvPr>
          <p:cNvGraphicFramePr>
            <a:graphicFrameLocks noGrp="1"/>
          </p:cNvGraphicFramePr>
          <p:nvPr>
            <p:extLst>
              <p:ext uri="{D42A27DB-BD31-4B8C-83A1-F6EECF244321}">
                <p14:modId xmlns:p14="http://schemas.microsoft.com/office/powerpoint/2010/main" val="1602038096"/>
              </p:ext>
            </p:extLst>
          </p:nvPr>
        </p:nvGraphicFramePr>
        <p:xfrm>
          <a:off x="1290320" y="1543141"/>
          <a:ext cx="3108960" cy="1066800"/>
        </p:xfrm>
        <a:graphic>
          <a:graphicData uri="http://schemas.openxmlformats.org/drawingml/2006/table">
            <a:tbl>
              <a:tblPr firstRow="1" bandRow="1">
                <a:tableStyleId>{9D7B26C5-4107-4FEC-AEDC-1716B250A1EF}</a:tableStyleId>
              </a:tblPr>
              <a:tblGrid>
                <a:gridCol w="3108960">
                  <a:extLst>
                    <a:ext uri="{9D8B030D-6E8A-4147-A177-3AD203B41FA5}">
                      <a16:colId xmlns:a16="http://schemas.microsoft.com/office/drawing/2014/main" val="4245141632"/>
                    </a:ext>
                  </a:extLst>
                </a:gridCol>
              </a:tblGrid>
              <a:tr h="304800">
                <a:tc>
                  <a:txBody>
                    <a:bodyPr/>
                    <a:lstStyle/>
                    <a:p>
                      <a:r>
                        <a:rPr lang="en-US" sz="1200" b="1" dirty="0">
                          <a:solidFill>
                            <a:schemeClr val="bg1"/>
                          </a:solidFill>
                        </a:rPr>
                        <a:t>Human Perception, Activity, and Behavior: </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86174075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5741276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669971139"/>
                  </a:ext>
                </a:extLst>
              </a:tr>
            </a:tbl>
          </a:graphicData>
        </a:graphic>
      </p:graphicFrame>
      <p:graphicFrame>
        <p:nvGraphicFramePr>
          <p:cNvPr id="19" name="Table 18">
            <a:extLst>
              <a:ext uri="{FF2B5EF4-FFF2-40B4-BE49-F238E27FC236}">
                <a16:creationId xmlns:a16="http://schemas.microsoft.com/office/drawing/2014/main" id="{7881CCB7-52DC-4712-AA61-E24CB0CFD86B}"/>
              </a:ext>
            </a:extLst>
          </p:cNvPr>
          <p:cNvGraphicFramePr>
            <a:graphicFrameLocks noGrp="1"/>
          </p:cNvGraphicFramePr>
          <p:nvPr>
            <p:extLst>
              <p:ext uri="{D42A27DB-BD31-4B8C-83A1-F6EECF244321}">
                <p14:modId xmlns:p14="http://schemas.microsoft.com/office/powerpoint/2010/main" val="469732867"/>
              </p:ext>
            </p:extLst>
          </p:nvPr>
        </p:nvGraphicFramePr>
        <p:xfrm>
          <a:off x="7792720" y="3948521"/>
          <a:ext cx="3108960" cy="914400"/>
        </p:xfrm>
        <a:graphic>
          <a:graphicData uri="http://schemas.openxmlformats.org/drawingml/2006/table">
            <a:tbl>
              <a:tblPr firstRow="1" bandRow="1">
                <a:tableStyleId>{9D7B26C5-4107-4FEC-AEDC-1716B250A1EF}</a:tableStyleId>
              </a:tblPr>
              <a:tblGrid>
                <a:gridCol w="3108960">
                  <a:extLst>
                    <a:ext uri="{9D8B030D-6E8A-4147-A177-3AD203B41FA5}">
                      <a16:colId xmlns:a16="http://schemas.microsoft.com/office/drawing/2014/main" val="4245141632"/>
                    </a:ext>
                  </a:extLst>
                </a:gridCol>
              </a:tblGrid>
              <a:tr h="304800">
                <a:tc>
                  <a:txBody>
                    <a:bodyPr/>
                    <a:lstStyle/>
                    <a:p>
                      <a:r>
                        <a:rPr lang="en-US" sz="1200" dirty="0">
                          <a:solidFill>
                            <a:schemeClr val="bg1"/>
                          </a:solidFill>
                        </a:rPr>
                        <a:t>Institutions: </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86174075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5741276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669971139"/>
                  </a:ext>
                </a:extLst>
              </a:tr>
            </a:tbl>
          </a:graphicData>
        </a:graphic>
      </p:graphicFrame>
      <p:graphicFrame>
        <p:nvGraphicFramePr>
          <p:cNvPr id="20" name="Table 19">
            <a:extLst>
              <a:ext uri="{FF2B5EF4-FFF2-40B4-BE49-F238E27FC236}">
                <a16:creationId xmlns:a16="http://schemas.microsoft.com/office/drawing/2014/main" id="{366F99CB-92B5-4761-A302-048572D71BAB}"/>
              </a:ext>
            </a:extLst>
          </p:cNvPr>
          <p:cNvGraphicFramePr>
            <a:graphicFrameLocks noGrp="1"/>
          </p:cNvGraphicFramePr>
          <p:nvPr>
            <p:extLst>
              <p:ext uri="{D42A27DB-BD31-4B8C-83A1-F6EECF244321}">
                <p14:modId xmlns:p14="http://schemas.microsoft.com/office/powerpoint/2010/main" val="2453461275"/>
              </p:ext>
            </p:extLst>
          </p:nvPr>
        </p:nvGraphicFramePr>
        <p:xfrm>
          <a:off x="1203960" y="3937182"/>
          <a:ext cx="3108960" cy="914400"/>
        </p:xfrm>
        <a:graphic>
          <a:graphicData uri="http://schemas.openxmlformats.org/drawingml/2006/table">
            <a:tbl>
              <a:tblPr firstRow="1" bandRow="1">
                <a:tableStyleId>{9D7B26C5-4107-4FEC-AEDC-1716B250A1EF}</a:tableStyleId>
              </a:tblPr>
              <a:tblGrid>
                <a:gridCol w="3108960">
                  <a:extLst>
                    <a:ext uri="{9D8B030D-6E8A-4147-A177-3AD203B41FA5}">
                      <a16:colId xmlns:a16="http://schemas.microsoft.com/office/drawing/2014/main" val="4245141632"/>
                    </a:ext>
                  </a:extLst>
                </a:gridCol>
              </a:tblGrid>
              <a:tr h="304800">
                <a:tc>
                  <a:txBody>
                    <a:bodyPr/>
                    <a:lstStyle/>
                    <a:p>
                      <a:r>
                        <a:rPr lang="en-US" sz="1200" dirty="0">
                          <a:solidFill>
                            <a:schemeClr val="bg1"/>
                          </a:solidFill>
                        </a:rPr>
                        <a:t>Economics: </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86174075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57412763"/>
                  </a:ext>
                </a:extLst>
              </a:tr>
              <a:tr h="304800">
                <a:tc>
                  <a:txBody>
                    <a:bodyPr/>
                    <a:lstStyle/>
                    <a:p>
                      <a:endParaRPr lang="en-US" sz="1200" dirty="0"/>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669971139"/>
                  </a:ext>
                </a:extLst>
              </a:tr>
            </a:tbl>
          </a:graphicData>
        </a:graphic>
      </p:graphicFrame>
      <p:graphicFrame>
        <p:nvGraphicFramePr>
          <p:cNvPr id="21" name="Table 20">
            <a:extLst>
              <a:ext uri="{FF2B5EF4-FFF2-40B4-BE49-F238E27FC236}">
                <a16:creationId xmlns:a16="http://schemas.microsoft.com/office/drawing/2014/main" id="{6FF26CC0-B3F9-41AA-AF3A-56C02872B3FE}"/>
              </a:ext>
            </a:extLst>
          </p:cNvPr>
          <p:cNvGraphicFramePr>
            <a:graphicFrameLocks noGrp="1"/>
          </p:cNvGraphicFramePr>
          <p:nvPr>
            <p:extLst>
              <p:ext uri="{D42A27DB-BD31-4B8C-83A1-F6EECF244321}">
                <p14:modId xmlns:p14="http://schemas.microsoft.com/office/powerpoint/2010/main" val="373860307"/>
              </p:ext>
            </p:extLst>
          </p:nvPr>
        </p:nvGraphicFramePr>
        <p:xfrm>
          <a:off x="5391150" y="2686050"/>
          <a:ext cx="1409700" cy="1485899"/>
        </p:xfrm>
        <a:graphic>
          <a:graphicData uri="http://schemas.openxmlformats.org/drawingml/2006/table">
            <a:tbl>
              <a:tblPr firstRow="1" bandRow="1">
                <a:tableStyleId>{9D7B26C5-4107-4FEC-AEDC-1716B250A1EF}</a:tableStyleId>
              </a:tblPr>
              <a:tblGrid>
                <a:gridCol w="1409700">
                  <a:extLst>
                    <a:ext uri="{9D8B030D-6E8A-4147-A177-3AD203B41FA5}">
                      <a16:colId xmlns:a16="http://schemas.microsoft.com/office/drawing/2014/main" val="4245141632"/>
                    </a:ext>
                  </a:extLst>
                </a:gridCol>
              </a:tblGrid>
              <a:tr h="512379">
                <a:tc>
                  <a:txBody>
                    <a:bodyPr/>
                    <a:lstStyle/>
                    <a:p>
                      <a:r>
                        <a:rPr lang="en-US" sz="1200" dirty="0">
                          <a:solidFill>
                            <a:schemeClr val="bg1"/>
                          </a:solidFill>
                        </a:rPr>
                        <a:t>Autochthony:</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861740753"/>
                  </a:ext>
                </a:extLst>
              </a:tr>
              <a:tr h="461141">
                <a:tc>
                  <a:txBody>
                    <a:bodyPr/>
                    <a:lstStyle/>
                    <a:p>
                      <a:endParaRPr lang="en-US" sz="1200"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57412763"/>
                  </a:ext>
                </a:extLst>
              </a:tr>
              <a:tr h="512379">
                <a:tc>
                  <a:txBody>
                    <a:bodyPr/>
                    <a:lstStyle/>
                    <a:p>
                      <a:endParaRPr lang="en-US" sz="1200" dirty="0"/>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669971139"/>
                  </a:ext>
                </a:extLst>
              </a:tr>
            </a:tbl>
          </a:graphicData>
        </a:graphic>
      </p:graphicFrame>
    </p:spTree>
    <p:extLst>
      <p:ext uri="{BB962C8B-B14F-4D97-AF65-F5344CB8AC3E}">
        <p14:creationId xmlns:p14="http://schemas.microsoft.com/office/powerpoint/2010/main" val="39777199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F4B54B"/>
      </a:accent1>
      <a:accent2>
        <a:srgbClr val="A2C84E"/>
      </a:accent2>
      <a:accent3>
        <a:srgbClr val="4BC298"/>
      </a:accent3>
      <a:accent4>
        <a:srgbClr val="4CB5D3"/>
      </a:accent4>
      <a:accent5>
        <a:srgbClr val="9167E3"/>
      </a:accent5>
      <a:accent6>
        <a:srgbClr val="E05073"/>
      </a:accent6>
      <a:hlink>
        <a:srgbClr val="E19520"/>
      </a:hlink>
      <a:folHlink>
        <a:srgbClr val="E8B15D"/>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DD1DAD52-B525-46B5-8E87-60EE23581B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990</TotalTime>
  <Words>663</Words>
  <Application>Microsoft Office PowerPoint</Application>
  <PresentationFormat>Widescreen</PresentationFormat>
  <Paragraphs>50</Paragraphs>
  <Slides>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Century Gothic</vt:lpstr>
      <vt:lpstr>Mesh</vt:lpstr>
      <vt:lpstr>the menominee theoretical  model of sustainability:  An Overview  &amp; How it can be applied</vt:lpstr>
      <vt:lpstr>Menominee theoretical model of sustainability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menominee theoretical  model of sustainability:  An Overview  &amp; How it can be applied</dc:title>
  <dc:creator>Gauthier, Jennifer</dc:creator>
  <cp:lastModifiedBy>Gauthier, Jennifer</cp:lastModifiedBy>
  <cp:revision>3</cp:revision>
  <dcterms:created xsi:type="dcterms:W3CDTF">2024-11-21T21:52:04Z</dcterms:created>
  <dcterms:modified xsi:type="dcterms:W3CDTF">2024-11-22T14:22:59Z</dcterms:modified>
</cp:coreProperties>
</file>