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Playfair Display"/>
      <p:regular r:id="rId18"/>
      <p:bold r:id="rId19"/>
      <p:italic r:id="rId20"/>
      <p:boldItalic r:id="rId21"/>
    </p:embeddedFont>
    <p:embeddedFont>
      <p:font typeface="La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italic.fntdata"/><Relationship Id="rId22" Type="http://schemas.openxmlformats.org/officeDocument/2006/relationships/font" Target="fonts/Lato-regular.fntdata"/><Relationship Id="rId21" Type="http://schemas.openxmlformats.org/officeDocument/2006/relationships/font" Target="fonts/PlayfairDisplay-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La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layfairDisplay-bold.fntdata"/><Relationship Id="rId18" Type="http://schemas.openxmlformats.org/officeDocument/2006/relationships/font" Target="fonts/PlayfairDi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57b58f49d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57b58f49d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57b58f49dd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57b58f49d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57b58f49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57b58f49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57b58f49d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57b58f49d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57b58f49d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57b58f49d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57b58f49dd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57b58f49dd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157b58f49dd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157b58f49dd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157b58f49dd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157b58f49dd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57b58f49dd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57b58f49dd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57b58f49dd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57b58f49dd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57b58f49d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57b58f49d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4-Day School Week</a:t>
            </a:r>
            <a:endParaRPr/>
          </a:p>
        </p:txBody>
      </p:sp>
      <p:sp>
        <p:nvSpPr>
          <p:cNvPr id="60" name="Google Shape;60;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September 21,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Purpose</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4300"/>
              <a:t>To explore the possibility of JISD moving to a 4-day work week</a:t>
            </a:r>
            <a:endParaRPr sz="4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265500" y="1107950"/>
            <a:ext cx="4045200" cy="1683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Results of the April 2022 Survey</a:t>
            </a:r>
            <a:endParaRPr/>
          </a:p>
        </p:txBody>
      </p:sp>
      <p:sp>
        <p:nvSpPr>
          <p:cNvPr id="72" name="Google Shape;72;p1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sp>
        <p:nvSpPr>
          <p:cNvPr id="73" name="Google Shape;73;p15"/>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74" name="Google Shape;74;p15"/>
          <p:cNvPicPr preferRelativeResize="0"/>
          <p:nvPr/>
        </p:nvPicPr>
        <p:blipFill>
          <a:blip r:embed="rId3">
            <a:alphaModFix/>
          </a:blip>
          <a:stretch>
            <a:fillRect/>
          </a:stretch>
        </p:blipFill>
        <p:spPr>
          <a:xfrm>
            <a:off x="5365127" y="1083625"/>
            <a:ext cx="2904121" cy="31070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Survey Respondents</a:t>
            </a:r>
            <a:endParaRPr/>
          </a:p>
        </p:txBody>
      </p:sp>
      <p:sp>
        <p:nvSpPr>
          <p:cNvPr id="80" name="Google Shape;80;p16"/>
          <p:cNvSpPr txBox="1"/>
          <p:nvPr>
            <p:ph idx="1" type="body"/>
          </p:nvPr>
        </p:nvSpPr>
        <p:spPr>
          <a:xfrm>
            <a:off x="311700" y="10776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Relationship to School District?. Number of responses: 271 responses." id="81" name="Google Shape;81;p16" title="Relationship to School District?"/>
          <p:cNvPicPr preferRelativeResize="0"/>
          <p:nvPr/>
        </p:nvPicPr>
        <p:blipFill>
          <a:blip r:embed="rId3">
            <a:alphaModFix/>
          </a:blip>
          <a:stretch>
            <a:fillRect/>
          </a:stretch>
        </p:blipFill>
        <p:spPr>
          <a:xfrm>
            <a:off x="569325" y="1411050"/>
            <a:ext cx="8262973" cy="3477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Percent in favor of a 4-day school week</a:t>
            </a:r>
            <a:endParaRPr/>
          </a:p>
        </p:txBody>
      </p:sp>
      <p:sp>
        <p:nvSpPr>
          <p:cNvPr id="87" name="Google Shape;8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Would you be in favor of a four-day school week?. Number of responses: 271 responses." id="88" name="Google Shape;88;p17" title="Would you be in favor of a four-day school week?"/>
          <p:cNvPicPr preferRelativeResize="0"/>
          <p:nvPr/>
        </p:nvPicPr>
        <p:blipFill>
          <a:blip r:embed="rId3">
            <a:alphaModFix/>
          </a:blip>
          <a:stretch>
            <a:fillRect/>
          </a:stretch>
        </p:blipFill>
        <p:spPr>
          <a:xfrm>
            <a:off x="576500" y="1316400"/>
            <a:ext cx="7525202" cy="31673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Greatest Concerns…</a:t>
            </a:r>
            <a:endParaRPr/>
          </a:p>
        </p:txBody>
      </p:sp>
      <p:sp>
        <p:nvSpPr>
          <p:cNvPr id="94" name="Google Shape;9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What is your greatest concern with a possible four-day school week?. Number of responses: 271 responses." id="95" name="Google Shape;95;p18" title="What is your greatest concern with a possible four-day school week?"/>
          <p:cNvPicPr preferRelativeResize="0"/>
          <p:nvPr/>
        </p:nvPicPr>
        <p:blipFill>
          <a:blip r:embed="rId3">
            <a:alphaModFix/>
          </a:blip>
          <a:stretch>
            <a:fillRect/>
          </a:stretch>
        </p:blipFill>
        <p:spPr>
          <a:xfrm>
            <a:off x="479413" y="1185375"/>
            <a:ext cx="7960576" cy="3350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75,600 minutes… </a:t>
            </a:r>
            <a:endParaRPr/>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A four-day week means that school days may be longer, holidays shortened, and possibly more days added to start of the school calendar. Please check items that you are willing to accept to have a four-day school week.. Number of responses: 271 responses." id="102" name="Google Shape;102;p19" title="A four-day week means that school days may be longer, holidays shortened, and possibly more days added to start of the school calendar. Please check items that you are willing to accept to have a four-day school week."/>
          <p:cNvPicPr preferRelativeResize="0"/>
          <p:nvPr/>
        </p:nvPicPr>
        <p:blipFill>
          <a:blip r:embed="rId3">
            <a:alphaModFix/>
          </a:blip>
          <a:stretch>
            <a:fillRect/>
          </a:stretch>
        </p:blipFill>
        <p:spPr>
          <a:xfrm>
            <a:off x="1048175" y="1109600"/>
            <a:ext cx="6805576" cy="34592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Positive Impact</a:t>
            </a:r>
            <a:endParaRPr/>
          </a:p>
        </p:txBody>
      </p:sp>
      <p:sp>
        <p:nvSpPr>
          <p:cNvPr id="108" name="Google Shape;10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100"/>
              <a:t>86% </a:t>
            </a:r>
            <a:r>
              <a:rPr lang="en" sz="2100"/>
              <a:t>agreement that 4-day school week would improve attendance</a:t>
            </a:r>
            <a:endParaRPr sz="2100"/>
          </a:p>
          <a:p>
            <a:pPr indent="0" lvl="0" marL="0" rtl="0" algn="l">
              <a:spcBef>
                <a:spcPts val="1200"/>
              </a:spcBef>
              <a:spcAft>
                <a:spcPts val="0"/>
              </a:spcAft>
              <a:buNone/>
            </a:pPr>
            <a:r>
              <a:rPr b="1" lang="en" sz="2100"/>
              <a:t>87% </a:t>
            </a:r>
            <a:r>
              <a:rPr lang="en" sz="2100"/>
              <a:t>agree </a:t>
            </a:r>
            <a:r>
              <a:rPr lang="en" sz="2100"/>
              <a:t>that 4-day school week would impact their family in a positive way</a:t>
            </a:r>
            <a:endParaRPr sz="2100"/>
          </a:p>
          <a:p>
            <a:pPr indent="0" lvl="0" marL="0" rtl="0" algn="l">
              <a:spcBef>
                <a:spcPts val="1200"/>
              </a:spcBef>
              <a:spcAft>
                <a:spcPts val="1200"/>
              </a:spcAft>
              <a:buNone/>
            </a:pPr>
            <a:r>
              <a:rPr b="1" lang="en" sz="2100"/>
              <a:t>90% </a:t>
            </a:r>
            <a:r>
              <a:rPr lang="en" sz="2100"/>
              <a:t>would remain in JISD if we moved to a 4-day school week</a:t>
            </a:r>
            <a:endParaRPr sz="2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Based on these survey results, what is the consensus?</a:t>
            </a:r>
            <a:endParaRPr/>
          </a:p>
        </p:txBody>
      </p:sp>
      <p:pic>
        <p:nvPicPr>
          <p:cNvPr id="114" name="Google Shape;114;p21"/>
          <p:cNvPicPr preferRelativeResize="0"/>
          <p:nvPr/>
        </p:nvPicPr>
        <p:blipFill>
          <a:blip r:embed="rId3">
            <a:alphaModFix/>
          </a:blip>
          <a:stretch>
            <a:fillRect/>
          </a:stretch>
        </p:blipFill>
        <p:spPr>
          <a:xfrm>
            <a:off x="6108950" y="1155650"/>
            <a:ext cx="2730251" cy="2730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1233100"/>
            <a:ext cx="8520600" cy="1610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12%</a:t>
            </a:r>
            <a:endParaRPr/>
          </a:p>
        </p:txBody>
      </p:sp>
      <p:sp>
        <p:nvSpPr>
          <p:cNvPr id="120" name="Google Shape;120;p22"/>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Percent of parent respondents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3"/>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our next steps in this process?</a:t>
            </a:r>
            <a:endParaRPr/>
          </a:p>
        </p:txBody>
      </p:sp>
      <p:sp>
        <p:nvSpPr>
          <p:cNvPr id="126" name="Google Shape;126;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Form exploratory committees for any barriers identified in the survey</a:t>
            </a:r>
            <a:endParaRPr/>
          </a:p>
          <a:p>
            <a:pPr indent="0" lvl="0" marL="0" rtl="0" algn="l">
              <a:spcBef>
                <a:spcPts val="1200"/>
              </a:spcBef>
              <a:spcAft>
                <a:spcPts val="0"/>
              </a:spcAft>
              <a:buNone/>
            </a:pPr>
            <a:r>
              <a:rPr lang="en"/>
              <a:t>	Childcare</a:t>
            </a:r>
            <a:endParaRPr/>
          </a:p>
          <a:p>
            <a:pPr indent="457200" lvl="0" marL="0" rtl="0" algn="l">
              <a:spcBef>
                <a:spcPts val="1200"/>
              </a:spcBef>
              <a:spcAft>
                <a:spcPts val="0"/>
              </a:spcAft>
              <a:buNone/>
            </a:pPr>
            <a:r>
              <a:rPr lang="en"/>
              <a:t>Instructional </a:t>
            </a:r>
            <a:r>
              <a:rPr lang="en"/>
              <a:t>quality -Teach the same amount of content in fewer days</a:t>
            </a:r>
            <a:endParaRPr/>
          </a:p>
          <a:p>
            <a:pPr indent="0" lvl="0" marL="0" rtl="0" algn="l">
              <a:spcBef>
                <a:spcPts val="1200"/>
              </a:spcBef>
              <a:spcAft>
                <a:spcPts val="0"/>
              </a:spcAft>
              <a:buNone/>
            </a:pPr>
            <a:r>
              <a:rPr lang="en"/>
              <a:t>	Length of school day</a:t>
            </a:r>
            <a:endParaRPr/>
          </a:p>
          <a:p>
            <a:pPr indent="0" lvl="0" marL="0" rtl="0" algn="l">
              <a:spcBef>
                <a:spcPts val="1200"/>
              </a:spcBef>
              <a:spcAft>
                <a:spcPts val="0"/>
              </a:spcAft>
              <a:buNone/>
            </a:pPr>
            <a:r>
              <a:rPr lang="en"/>
              <a:t>	Longer school year</a:t>
            </a:r>
            <a:endParaRPr/>
          </a:p>
          <a:p>
            <a:pPr indent="0" lvl="0" marL="0" rtl="0" algn="l">
              <a:spcBef>
                <a:spcPts val="1200"/>
              </a:spcBef>
              <a:spcAft>
                <a:spcPts val="1200"/>
              </a:spcAft>
              <a:buNone/>
            </a:pPr>
            <a:r>
              <a:rPr lang="en"/>
              <a:t>	How to increase parent responses on a second survey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Attendees</a:t>
            </a:r>
            <a:endParaRPr/>
          </a:p>
        </p:txBody>
      </p:sp>
      <p:sp>
        <p:nvSpPr>
          <p:cNvPr id="132" name="Google Shape;132;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3" name="Google Shape;133;p24"/>
          <p:cNvPicPr preferRelativeResize="0"/>
          <p:nvPr/>
        </p:nvPicPr>
        <p:blipFill>
          <a:blip r:embed="rId3">
            <a:alphaModFix/>
          </a:blip>
          <a:stretch>
            <a:fillRect/>
          </a:stretch>
        </p:blipFill>
        <p:spPr>
          <a:xfrm>
            <a:off x="995750" y="1761175"/>
            <a:ext cx="6471802" cy="25887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