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75" r:id="rId3"/>
    <p:sldId id="264" r:id="rId4"/>
    <p:sldId id="269" r:id="rId5"/>
    <p:sldId id="271" r:id="rId6"/>
    <p:sldId id="265" r:id="rId7"/>
    <p:sldId id="276" r:id="rId8"/>
    <p:sldId id="280" r:id="rId9"/>
    <p:sldId id="277" r:id="rId10"/>
    <p:sldId id="279" r:id="rId11"/>
    <p:sldId id="283" r:id="rId12"/>
    <p:sldId id="282" r:id="rId13"/>
    <p:sldId id="262" r:id="rId14"/>
    <p:sldId id="281" r:id="rId15"/>
    <p:sldId id="257" r:id="rId16"/>
    <p:sldId id="258" r:id="rId17"/>
    <p:sldId id="259" r:id="rId18"/>
    <p:sldId id="272" r:id="rId19"/>
    <p:sldId id="274" r:id="rId2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58" d="100"/>
          <a:sy n="58" d="100"/>
        </p:scale>
        <p:origin x="96" y="12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12BD403-C84A-495C-BB45-6F85123D7B5D}" type="datetimeFigureOut">
              <a:rPr lang="en-US" smtClean="0"/>
              <a:t>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5EDCEE-1C54-4031-B259-C452E8F26247}" type="slidenum">
              <a:rPr lang="en-US" smtClean="0"/>
              <a:t>‹#›</a:t>
            </a:fld>
            <a:endParaRPr lang="en-US"/>
          </a:p>
        </p:txBody>
      </p:sp>
    </p:spTree>
    <p:extLst>
      <p:ext uri="{BB962C8B-B14F-4D97-AF65-F5344CB8AC3E}">
        <p14:creationId xmlns:p14="http://schemas.microsoft.com/office/powerpoint/2010/main" val="8236873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12BD403-C84A-495C-BB45-6F85123D7B5D}" type="datetimeFigureOut">
              <a:rPr lang="en-US" smtClean="0"/>
              <a:t>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5EDCEE-1C54-4031-B259-C452E8F26247}" type="slidenum">
              <a:rPr lang="en-US" smtClean="0"/>
              <a:t>‹#›</a:t>
            </a:fld>
            <a:endParaRPr lang="en-US"/>
          </a:p>
        </p:txBody>
      </p:sp>
    </p:spTree>
    <p:extLst>
      <p:ext uri="{BB962C8B-B14F-4D97-AF65-F5344CB8AC3E}">
        <p14:creationId xmlns:p14="http://schemas.microsoft.com/office/powerpoint/2010/main" val="4130604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12BD403-C84A-495C-BB45-6F85123D7B5D}" type="datetimeFigureOut">
              <a:rPr lang="en-US" smtClean="0"/>
              <a:t>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5EDCEE-1C54-4031-B259-C452E8F26247}" type="slidenum">
              <a:rPr lang="en-US" smtClean="0"/>
              <a:t>‹#›</a:t>
            </a:fld>
            <a:endParaRPr lang="en-US"/>
          </a:p>
        </p:txBody>
      </p:sp>
    </p:spTree>
    <p:extLst>
      <p:ext uri="{BB962C8B-B14F-4D97-AF65-F5344CB8AC3E}">
        <p14:creationId xmlns:p14="http://schemas.microsoft.com/office/powerpoint/2010/main" val="1021116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12BD403-C84A-495C-BB45-6F85123D7B5D}" type="datetimeFigureOut">
              <a:rPr lang="en-US" smtClean="0"/>
              <a:t>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5EDCEE-1C54-4031-B259-C452E8F26247}" type="slidenum">
              <a:rPr lang="en-US" smtClean="0"/>
              <a:t>‹#›</a:t>
            </a:fld>
            <a:endParaRPr lang="en-US"/>
          </a:p>
        </p:txBody>
      </p:sp>
    </p:spTree>
    <p:extLst>
      <p:ext uri="{BB962C8B-B14F-4D97-AF65-F5344CB8AC3E}">
        <p14:creationId xmlns:p14="http://schemas.microsoft.com/office/powerpoint/2010/main" val="3817391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12BD403-C84A-495C-BB45-6F85123D7B5D}" type="datetimeFigureOut">
              <a:rPr lang="en-US" smtClean="0"/>
              <a:t>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5EDCEE-1C54-4031-B259-C452E8F26247}" type="slidenum">
              <a:rPr lang="en-US" smtClean="0"/>
              <a:t>‹#›</a:t>
            </a:fld>
            <a:endParaRPr lang="en-US"/>
          </a:p>
        </p:txBody>
      </p:sp>
    </p:spTree>
    <p:extLst>
      <p:ext uri="{BB962C8B-B14F-4D97-AF65-F5344CB8AC3E}">
        <p14:creationId xmlns:p14="http://schemas.microsoft.com/office/powerpoint/2010/main" val="471178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12BD403-C84A-495C-BB45-6F85123D7B5D}" type="datetimeFigureOut">
              <a:rPr lang="en-US" smtClean="0"/>
              <a:t>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5EDCEE-1C54-4031-B259-C452E8F26247}" type="slidenum">
              <a:rPr lang="en-US" smtClean="0"/>
              <a:t>‹#›</a:t>
            </a:fld>
            <a:endParaRPr lang="en-US"/>
          </a:p>
        </p:txBody>
      </p:sp>
    </p:spTree>
    <p:extLst>
      <p:ext uri="{BB962C8B-B14F-4D97-AF65-F5344CB8AC3E}">
        <p14:creationId xmlns:p14="http://schemas.microsoft.com/office/powerpoint/2010/main" val="3155641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2BD403-C84A-495C-BB45-6F85123D7B5D}" type="datetimeFigureOut">
              <a:rPr lang="en-US" smtClean="0"/>
              <a:t>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5EDCEE-1C54-4031-B259-C452E8F26247}" type="slidenum">
              <a:rPr lang="en-US" smtClean="0"/>
              <a:t>‹#›</a:t>
            </a:fld>
            <a:endParaRPr lang="en-US"/>
          </a:p>
        </p:txBody>
      </p:sp>
    </p:spTree>
    <p:extLst>
      <p:ext uri="{BB962C8B-B14F-4D97-AF65-F5344CB8AC3E}">
        <p14:creationId xmlns:p14="http://schemas.microsoft.com/office/powerpoint/2010/main" val="3516439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12BD403-C84A-495C-BB45-6F85123D7B5D}" type="datetimeFigureOut">
              <a:rPr lang="en-US" smtClean="0"/>
              <a:t>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5EDCEE-1C54-4031-B259-C452E8F26247}" type="slidenum">
              <a:rPr lang="en-US" smtClean="0"/>
              <a:t>‹#›</a:t>
            </a:fld>
            <a:endParaRPr lang="en-US"/>
          </a:p>
        </p:txBody>
      </p:sp>
    </p:spTree>
    <p:extLst>
      <p:ext uri="{BB962C8B-B14F-4D97-AF65-F5344CB8AC3E}">
        <p14:creationId xmlns:p14="http://schemas.microsoft.com/office/powerpoint/2010/main" val="3350738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12BD403-C84A-495C-BB45-6F85123D7B5D}" type="datetimeFigureOut">
              <a:rPr lang="en-US" smtClean="0"/>
              <a:t>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5EDCEE-1C54-4031-B259-C452E8F26247}" type="slidenum">
              <a:rPr lang="en-US" smtClean="0"/>
              <a:t>‹#›</a:t>
            </a:fld>
            <a:endParaRPr lang="en-US"/>
          </a:p>
        </p:txBody>
      </p:sp>
    </p:spTree>
    <p:extLst>
      <p:ext uri="{BB962C8B-B14F-4D97-AF65-F5344CB8AC3E}">
        <p14:creationId xmlns:p14="http://schemas.microsoft.com/office/powerpoint/2010/main" val="2729372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12BD403-C84A-495C-BB45-6F85123D7B5D}" type="datetimeFigureOut">
              <a:rPr lang="en-US" smtClean="0"/>
              <a:t>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5EDCEE-1C54-4031-B259-C452E8F26247}" type="slidenum">
              <a:rPr lang="en-US" smtClean="0"/>
              <a:t>‹#›</a:t>
            </a:fld>
            <a:endParaRPr lang="en-US"/>
          </a:p>
        </p:txBody>
      </p:sp>
    </p:spTree>
    <p:extLst>
      <p:ext uri="{BB962C8B-B14F-4D97-AF65-F5344CB8AC3E}">
        <p14:creationId xmlns:p14="http://schemas.microsoft.com/office/powerpoint/2010/main" val="1087007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12BD403-C84A-495C-BB45-6F85123D7B5D}" type="datetimeFigureOut">
              <a:rPr lang="en-US" smtClean="0"/>
              <a:t>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5EDCEE-1C54-4031-B259-C452E8F26247}" type="slidenum">
              <a:rPr lang="en-US" smtClean="0"/>
              <a:t>‹#›</a:t>
            </a:fld>
            <a:endParaRPr lang="en-US"/>
          </a:p>
        </p:txBody>
      </p:sp>
    </p:spTree>
    <p:extLst>
      <p:ext uri="{BB962C8B-B14F-4D97-AF65-F5344CB8AC3E}">
        <p14:creationId xmlns:p14="http://schemas.microsoft.com/office/powerpoint/2010/main" val="1479929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2BD403-C84A-495C-BB45-6F85123D7B5D}" type="datetimeFigureOut">
              <a:rPr lang="en-US" smtClean="0"/>
              <a:t>2/4/2025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5EDCEE-1C54-4031-B259-C452E8F26247}" type="slidenum">
              <a:rPr lang="en-US" smtClean="0"/>
              <a:t>‹#›</a:t>
            </a:fld>
            <a:endParaRPr lang="en-US"/>
          </a:p>
        </p:txBody>
      </p:sp>
    </p:spTree>
    <p:extLst>
      <p:ext uri="{BB962C8B-B14F-4D97-AF65-F5344CB8AC3E}">
        <p14:creationId xmlns:p14="http://schemas.microsoft.com/office/powerpoint/2010/main" val="183198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96736" y="2151063"/>
            <a:ext cx="9144000" cy="2387600"/>
          </a:xfrm>
        </p:spPr>
        <p:txBody>
          <a:bodyPr/>
          <a:lstStyle/>
          <a:p>
            <a:r>
              <a:rPr lang="en-US" dirty="0"/>
              <a:t>English Department </a:t>
            </a:r>
            <a:br>
              <a:rPr lang="en-US" dirty="0"/>
            </a:br>
            <a:r>
              <a:rPr lang="en-US" dirty="0"/>
              <a:t>Course Descriptions</a:t>
            </a:r>
          </a:p>
        </p:txBody>
      </p:sp>
    </p:spTree>
    <p:extLst>
      <p:ext uri="{BB962C8B-B14F-4D97-AF65-F5344CB8AC3E}">
        <p14:creationId xmlns:p14="http://schemas.microsoft.com/office/powerpoint/2010/main" val="1456565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English I</a:t>
            </a:r>
          </a:p>
        </p:txBody>
      </p:sp>
      <p:sp>
        <p:nvSpPr>
          <p:cNvPr id="3" name="Content Placeholder 2"/>
          <p:cNvSpPr>
            <a:spLocks noGrp="1"/>
          </p:cNvSpPr>
          <p:nvPr>
            <p:ph idx="1"/>
          </p:nvPr>
        </p:nvSpPr>
        <p:spPr>
          <a:xfrm>
            <a:off x="838200" y="1493240"/>
            <a:ext cx="10515600" cy="5125674"/>
          </a:xfrm>
        </p:spPr>
        <p:txBody>
          <a:bodyPr>
            <a:normAutofit fontScale="62500" lnSpcReduction="20000"/>
          </a:bodyPr>
          <a:lstStyle/>
          <a:p>
            <a:pPr marL="0" marR="0" indent="0">
              <a:lnSpc>
                <a:spcPct val="120000"/>
              </a:lnSpc>
              <a:spcBef>
                <a:spcPts val="0"/>
              </a:spcBef>
              <a:spcAft>
                <a:spcPts val="0"/>
              </a:spcAft>
              <a:buNone/>
            </a:pPr>
            <a:r>
              <a:rPr lang="en-US" sz="2400" b="1" u="sng" dirty="0">
                <a:effectLst/>
                <a:latin typeface="Calibri" panose="020F0502020204030204" pitchFamily="34" charset="0"/>
                <a:ea typeface="Calibri" panose="020F0502020204030204" pitchFamily="34" charset="0"/>
              </a:rPr>
              <a:t>Course Description</a:t>
            </a:r>
            <a:endParaRPr lang="en-US" sz="2400" u="sng" dirty="0">
              <a:effectLst/>
              <a:latin typeface="Calibri" panose="020F0502020204030204" pitchFamily="34" charset="0"/>
              <a:ea typeface="Calibri" panose="020F0502020204030204" pitchFamily="34" charset="0"/>
            </a:endParaRPr>
          </a:p>
          <a:p>
            <a:pPr>
              <a:lnSpc>
                <a:spcPct val="120000"/>
              </a:lnSpc>
              <a:spcBef>
                <a:spcPts val="0"/>
              </a:spcBef>
            </a:pPr>
            <a:r>
              <a:rPr lang="en-US" sz="2400" dirty="0">
                <a:effectLst/>
                <a:latin typeface="Calibri" panose="020F0502020204030204" pitchFamily="34" charset="0"/>
                <a:ea typeface="Times New Roman" panose="02020603050405020304" pitchFamily="18" charset="0"/>
              </a:rPr>
              <a:t>This is a STAAR EOC aligned course designed to assist freshmen in the transition from junior high to high school by concentrating on thinking, writing, and reading skills necessary for success in multiple academic areas. </a:t>
            </a:r>
            <a:br>
              <a:rPr lang="en-US" sz="2400" dirty="0">
                <a:effectLst/>
                <a:latin typeface="Calibri" panose="020F0502020204030204" pitchFamily="34" charset="0"/>
                <a:ea typeface="Times New Roman" panose="02020603050405020304" pitchFamily="18" charset="0"/>
              </a:rPr>
            </a:br>
            <a:endParaRPr lang="en-US" sz="2400" dirty="0">
              <a:latin typeface="Calibri" panose="020F0502020204030204" pitchFamily="34" charset="0"/>
              <a:ea typeface="Times New Roman" panose="02020603050405020304" pitchFamily="18" charset="0"/>
            </a:endParaRPr>
          </a:p>
          <a:p>
            <a:pPr>
              <a:lnSpc>
                <a:spcPct val="120000"/>
              </a:lnSpc>
              <a:spcBef>
                <a:spcPts val="0"/>
              </a:spcBef>
            </a:pPr>
            <a:r>
              <a:rPr lang="en-US" sz="2400" dirty="0">
                <a:effectLst/>
                <a:latin typeface="Calibri" panose="020F0502020204030204" pitchFamily="34" charset="0"/>
                <a:ea typeface="Times New Roman" panose="02020603050405020304" pitchFamily="18" charset="0"/>
              </a:rPr>
              <a:t>Reading, writing, and critical thinking skills will be reinforced through the examination of various materials, ranging from classics to contemporary literature to informative and technical sources.</a:t>
            </a:r>
            <a:br>
              <a:rPr lang="en-US" sz="2400" dirty="0">
                <a:effectLst/>
                <a:latin typeface="Calibri" panose="020F0502020204030204" pitchFamily="34" charset="0"/>
                <a:ea typeface="Times New Roman" panose="02020603050405020304" pitchFamily="18" charset="0"/>
              </a:rPr>
            </a:br>
            <a:endParaRPr lang="en-US" sz="2400" dirty="0">
              <a:latin typeface="Calibri" panose="020F0502020204030204" pitchFamily="34" charset="0"/>
              <a:ea typeface="Times New Roman" panose="02020603050405020304" pitchFamily="18" charset="0"/>
            </a:endParaRPr>
          </a:p>
          <a:p>
            <a:pPr>
              <a:lnSpc>
                <a:spcPct val="120000"/>
              </a:lnSpc>
              <a:spcBef>
                <a:spcPts val="0"/>
              </a:spcBef>
            </a:pPr>
            <a:r>
              <a:rPr lang="en-US" sz="2400" dirty="0">
                <a:effectLst/>
                <a:latin typeface="Calibri" panose="020F0502020204030204" pitchFamily="34" charset="0"/>
                <a:ea typeface="Times New Roman" panose="02020603050405020304" pitchFamily="18" charset="0"/>
              </a:rPr>
              <a:t>Students will read extensively in multiple genres from world literature: short stories, dramas, novels, and poetry. The course focuses on the study of literary forms and terms associated with selected texts so students can become aware of the impact these literary techniques have on critical reading and effective writing </a:t>
            </a:r>
          </a:p>
          <a:p>
            <a:pPr>
              <a:lnSpc>
                <a:spcPct val="120000"/>
              </a:lnSpc>
              <a:spcBef>
                <a:spcPts val="0"/>
              </a:spcBef>
            </a:pPr>
            <a:endParaRPr lang="en-US" sz="2400" dirty="0">
              <a:effectLst/>
              <a:latin typeface="Calibri" panose="020F0502020204030204" pitchFamily="34" charset="0"/>
              <a:ea typeface="Times New Roman" panose="02020603050405020304" pitchFamily="18" charset="0"/>
            </a:endParaRPr>
          </a:p>
          <a:p>
            <a:pPr>
              <a:lnSpc>
                <a:spcPct val="120000"/>
              </a:lnSpc>
              <a:spcBef>
                <a:spcPts val="0"/>
              </a:spcBef>
            </a:pPr>
            <a:r>
              <a:rPr lang="en-US" sz="2400" dirty="0">
                <a:effectLst/>
                <a:latin typeface="Calibri" panose="020F0502020204030204" pitchFamily="34" charset="0"/>
                <a:ea typeface="Times New Roman" panose="02020603050405020304" pitchFamily="18" charset="0"/>
              </a:rPr>
              <a:t>Students of English 1 will practice all forms of writing to persuade, report, describe, and narrate. </a:t>
            </a:r>
          </a:p>
          <a:p>
            <a:pPr marL="0" indent="0">
              <a:lnSpc>
                <a:spcPct val="120000"/>
              </a:lnSpc>
              <a:spcBef>
                <a:spcPts val="0"/>
              </a:spcBef>
              <a:buNone/>
            </a:pPr>
            <a:endParaRPr lang="en-US" sz="2400" dirty="0">
              <a:latin typeface="Calibri" panose="020F0502020204030204" pitchFamily="34" charset="0"/>
              <a:ea typeface="Times New Roman" panose="02020603050405020304" pitchFamily="18" charset="0"/>
            </a:endParaRPr>
          </a:p>
          <a:p>
            <a:pPr>
              <a:lnSpc>
                <a:spcPct val="120000"/>
              </a:lnSpc>
              <a:spcBef>
                <a:spcPts val="0"/>
              </a:spcBef>
            </a:pPr>
            <a:r>
              <a:rPr lang="en-US" sz="2400" dirty="0">
                <a:effectLst/>
                <a:ea typeface="Times New Roman" panose="02020603050405020304" pitchFamily="18" charset="0"/>
                <a:cs typeface="Times New Roman" panose="02020603050405020304" pitchFamily="18" charset="0"/>
              </a:rPr>
              <a:t>Main titles may include, but are not limited to: </a:t>
            </a:r>
            <a:r>
              <a:rPr lang="en-US" sz="2400" i="1" dirty="0">
                <a:effectLst/>
                <a:ea typeface="Times New Roman" panose="02020603050405020304" pitchFamily="18" charset="0"/>
                <a:cs typeface="Times New Roman" panose="02020603050405020304" pitchFamily="18" charset="0"/>
              </a:rPr>
              <a:t>Marigolds</a:t>
            </a:r>
            <a:r>
              <a:rPr lang="en-US" sz="2400" dirty="0">
                <a:effectLst/>
                <a:ea typeface="Times New Roman" panose="02020603050405020304" pitchFamily="18" charset="0"/>
                <a:cs typeface="Times New Roman" panose="02020603050405020304" pitchFamily="18" charset="0"/>
              </a:rPr>
              <a:t> by Eugenia Collier, </a:t>
            </a:r>
            <a:r>
              <a:rPr lang="en-US" sz="2400" i="1" dirty="0">
                <a:effectLst/>
                <a:ea typeface="Times New Roman" panose="02020603050405020304" pitchFamily="18" charset="0"/>
                <a:cs typeface="Times New Roman" panose="02020603050405020304" pitchFamily="18" charset="0"/>
              </a:rPr>
              <a:t>The Scarlet Ibis</a:t>
            </a:r>
            <a:r>
              <a:rPr lang="en-US" sz="2400" dirty="0">
                <a:effectLst/>
                <a:ea typeface="Times New Roman" panose="02020603050405020304" pitchFamily="18" charset="0"/>
                <a:cs typeface="Times New Roman" panose="02020603050405020304" pitchFamily="18" charset="0"/>
              </a:rPr>
              <a:t> by James Hurst, </a:t>
            </a:r>
            <a:r>
              <a:rPr lang="en-US" sz="2400" i="1" dirty="0">
                <a:effectLst/>
                <a:ea typeface="Times New Roman" panose="02020603050405020304" pitchFamily="18" charset="0"/>
                <a:cs typeface="Times New Roman" panose="02020603050405020304" pitchFamily="18" charset="0"/>
              </a:rPr>
              <a:t>The Cask of Amontillado</a:t>
            </a:r>
            <a:r>
              <a:rPr lang="en-US" sz="2400" dirty="0">
                <a:effectLst/>
                <a:ea typeface="Times New Roman" panose="02020603050405020304" pitchFamily="18" charset="0"/>
                <a:cs typeface="Times New Roman" panose="02020603050405020304" pitchFamily="18" charset="0"/>
              </a:rPr>
              <a:t> by Edgar Allan Poe, </a:t>
            </a:r>
            <a:r>
              <a:rPr lang="en-US" sz="2400" i="1" dirty="0">
                <a:effectLst/>
                <a:ea typeface="Times New Roman" panose="02020603050405020304" pitchFamily="18" charset="0"/>
                <a:cs typeface="Times New Roman" panose="02020603050405020304" pitchFamily="18" charset="0"/>
              </a:rPr>
              <a:t>The Importance of Being Earnest</a:t>
            </a:r>
            <a:r>
              <a:rPr lang="en-US" sz="2400" dirty="0">
                <a:effectLst/>
                <a:ea typeface="Times New Roman" panose="02020603050405020304" pitchFamily="18" charset="0"/>
                <a:cs typeface="Times New Roman" panose="02020603050405020304" pitchFamily="18" charset="0"/>
              </a:rPr>
              <a:t> by Oscar Wilde, and other various poems and nonfiction pieces. </a:t>
            </a:r>
            <a:endParaRPr lang="en-US" sz="2400" dirty="0">
              <a:effectLst/>
              <a:ea typeface="Calibri" panose="020F0502020204030204" pitchFamily="34" charset="0"/>
              <a:cs typeface="Times New Roman" panose="02020603050405020304" pitchFamily="18" charset="0"/>
            </a:endParaRPr>
          </a:p>
          <a:p>
            <a:pPr marL="0" marR="0" indent="0">
              <a:lnSpc>
                <a:spcPct val="120000"/>
              </a:lnSpc>
              <a:spcBef>
                <a:spcPts val="0"/>
              </a:spcBef>
              <a:spcAft>
                <a:spcPts val="0"/>
              </a:spcAft>
              <a:buNone/>
            </a:pPr>
            <a:endParaRPr lang="en-US" sz="2400" b="1" dirty="0">
              <a:effectLst/>
              <a:latin typeface="Calibri" panose="020F0502020204030204" pitchFamily="34" charset="0"/>
              <a:ea typeface="Calibri" panose="020F0502020204030204" pitchFamily="34" charset="0"/>
            </a:endParaRPr>
          </a:p>
          <a:p>
            <a:pPr marL="0" marR="0" indent="0">
              <a:lnSpc>
                <a:spcPct val="120000"/>
              </a:lnSpc>
              <a:spcBef>
                <a:spcPts val="0"/>
              </a:spcBef>
              <a:spcAft>
                <a:spcPts val="0"/>
              </a:spcAft>
              <a:buNone/>
            </a:pPr>
            <a:r>
              <a:rPr lang="en-US" sz="2400" b="1" u="sng" dirty="0">
                <a:effectLst/>
                <a:latin typeface="Calibri" panose="020F0502020204030204" pitchFamily="34" charset="0"/>
                <a:ea typeface="Calibri" panose="020F0502020204030204" pitchFamily="34" charset="0"/>
              </a:rPr>
              <a:t>Workload and Work Ethic Expectations </a:t>
            </a:r>
            <a:endParaRPr lang="en-US" sz="2400" u="sng" dirty="0">
              <a:effectLst/>
              <a:latin typeface="Calibri" panose="020F0502020204030204" pitchFamily="34" charset="0"/>
              <a:ea typeface="Calibri" panose="020F0502020204030204" pitchFamily="34" charset="0"/>
            </a:endParaRPr>
          </a:p>
          <a:p>
            <a:pPr>
              <a:lnSpc>
                <a:spcPct val="120000"/>
              </a:lnSpc>
              <a:spcBef>
                <a:spcPts val="0"/>
              </a:spcBef>
            </a:pPr>
            <a:r>
              <a:rPr lang="en-US" sz="2400" dirty="0">
                <a:effectLst/>
                <a:latin typeface="Calibri" panose="020F0502020204030204" pitchFamily="34" charset="0"/>
                <a:ea typeface="Times New Roman" panose="02020603050405020304" pitchFamily="18" charset="0"/>
              </a:rPr>
              <a:t>Required class readings will be completed during class time; however, outside reading may be required due to classroom time restraints and student attendance. </a:t>
            </a:r>
            <a:endParaRPr lang="en-US" sz="2400" dirty="0">
              <a:latin typeface="Calibri" panose="020F0502020204030204" pitchFamily="34" charset="0"/>
              <a:ea typeface="Times New Roman" panose="02020603050405020304" pitchFamily="18" charset="0"/>
            </a:endParaRPr>
          </a:p>
          <a:p>
            <a:pPr>
              <a:lnSpc>
                <a:spcPct val="120000"/>
              </a:lnSpc>
              <a:spcBef>
                <a:spcPts val="0"/>
              </a:spcBef>
            </a:pPr>
            <a:r>
              <a:rPr lang="en-US" sz="2400" dirty="0">
                <a:effectLst/>
                <a:ea typeface="Times New Roman" panose="02020603050405020304" pitchFamily="18" charset="0"/>
                <a:cs typeface="Times New Roman" panose="02020603050405020304" pitchFamily="18" charset="0"/>
              </a:rPr>
              <a:t>Students will be required to read at least one independent reading book and complete an independent reading project for a major grade. Some class time will be given, reading independently outside of class will also be necessary. There will be daily and major grades over independent reading selections.</a:t>
            </a:r>
            <a:endParaRPr lang="en-US" sz="24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700507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5464" y="136525"/>
            <a:ext cx="10515600" cy="765175"/>
          </a:xfrm>
        </p:spPr>
        <p:txBody>
          <a:bodyPr/>
          <a:lstStyle/>
          <a:p>
            <a:pPr algn="ctr"/>
            <a:r>
              <a:rPr lang="en-US" dirty="0"/>
              <a:t>PAP English I</a:t>
            </a:r>
          </a:p>
        </p:txBody>
      </p:sp>
      <p:sp>
        <p:nvSpPr>
          <p:cNvPr id="5" name="Content Placeholder 4"/>
          <p:cNvSpPr>
            <a:spLocks noGrp="1"/>
          </p:cNvSpPr>
          <p:nvPr>
            <p:ph idx="1"/>
          </p:nvPr>
        </p:nvSpPr>
        <p:spPr>
          <a:xfrm>
            <a:off x="765464" y="901700"/>
            <a:ext cx="10515600" cy="5046094"/>
          </a:xfrm>
        </p:spPr>
        <p:txBody>
          <a:bodyPr>
            <a:noAutofit/>
          </a:bodyPr>
          <a:lstStyle/>
          <a:p>
            <a:pPr marL="0" marR="0" indent="0">
              <a:lnSpc>
                <a:spcPct val="100000"/>
              </a:lnSpc>
              <a:spcBef>
                <a:spcPts val="0"/>
              </a:spcBef>
              <a:spcAft>
                <a:spcPts val="0"/>
              </a:spcAft>
              <a:buNone/>
            </a:pPr>
            <a:r>
              <a:rPr lang="en-US" sz="1600" b="1" u="sng" dirty="0">
                <a:solidFill>
                  <a:srgbClr val="221E1F"/>
                </a:solidFill>
                <a:effectLst/>
                <a:latin typeface="Calibri (Body)"/>
                <a:ea typeface="Calibri" panose="020F0502020204030204" pitchFamily="34" charset="0"/>
                <a:cs typeface="Calibri" panose="020F0502020204030204" pitchFamily="34" charset="0"/>
              </a:rPr>
              <a:t>Course Description </a:t>
            </a:r>
            <a:endParaRPr lang="en-US" sz="1400" dirty="0">
              <a:effectLst/>
              <a:latin typeface="Calibri (Body)"/>
              <a:ea typeface="Calibri" panose="020F0502020204030204" pitchFamily="34" charset="0"/>
            </a:endParaRPr>
          </a:p>
          <a:p>
            <a:pPr marL="342900" marR="0" lvl="0" indent="-342900">
              <a:lnSpc>
                <a:spcPct val="100000"/>
              </a:lnSpc>
              <a:spcBef>
                <a:spcPts val="0"/>
              </a:spcBef>
              <a:spcAft>
                <a:spcPts val="0"/>
              </a:spcAft>
              <a:buFont typeface="Symbol" panose="05050102010706020507" pitchFamily="18" charset="2"/>
              <a:buChar char=""/>
            </a:pPr>
            <a:r>
              <a:rPr lang="en-US" sz="1600" dirty="0">
                <a:solidFill>
                  <a:srgbClr val="221E1F"/>
                </a:solidFill>
                <a:effectLst/>
                <a:latin typeface="Calibri (Body)"/>
                <a:ea typeface="Times New Roman" panose="02020603050405020304" pitchFamily="18" charset="0"/>
                <a:cs typeface="Calibri" panose="020F0502020204030204" pitchFamily="34" charset="0"/>
              </a:rPr>
              <a:t>This class is designed as preparation for motivated academic students who are planning to take AP English classes during their junior and senior years of high school. Thematically organized around concepts of exploration, the course work emphasizes a wealth of reading material (novels, short stories, and essays) that span time periods and subject areas. </a:t>
            </a:r>
          </a:p>
          <a:p>
            <a:pPr marL="0" marR="0" lvl="0" indent="0">
              <a:lnSpc>
                <a:spcPct val="100000"/>
              </a:lnSpc>
              <a:spcBef>
                <a:spcPts val="0"/>
              </a:spcBef>
              <a:spcAft>
                <a:spcPts val="0"/>
              </a:spcAft>
              <a:buNone/>
            </a:pPr>
            <a:endParaRPr lang="en-US" sz="1400" dirty="0">
              <a:effectLst/>
              <a:latin typeface="Calibri (Body)"/>
              <a:ea typeface="Calibri" panose="020F0502020204030204" pitchFamily="34" charset="0"/>
            </a:endParaRPr>
          </a:p>
          <a:p>
            <a:pPr marL="342900" marR="0" lvl="0" indent="-342900">
              <a:lnSpc>
                <a:spcPct val="100000"/>
              </a:lnSpc>
              <a:spcBef>
                <a:spcPts val="0"/>
              </a:spcBef>
              <a:spcAft>
                <a:spcPts val="0"/>
              </a:spcAft>
              <a:buFont typeface="Symbol" panose="05050102010706020507" pitchFamily="18" charset="2"/>
              <a:buChar char=""/>
            </a:pPr>
            <a:r>
              <a:rPr lang="en-US" sz="1600" dirty="0">
                <a:solidFill>
                  <a:srgbClr val="221E1F"/>
                </a:solidFill>
                <a:effectLst/>
                <a:latin typeface="Calibri (Body)"/>
                <a:ea typeface="Times New Roman" panose="02020603050405020304" pitchFamily="18" charset="0"/>
                <a:cs typeface="Calibri" panose="020F0502020204030204" pitchFamily="34" charset="0"/>
              </a:rPr>
              <a:t>Concurrently, students will pursue a critical evaluation of the literature through writing and oral activities as well as through compositions of various purposes and modes.</a:t>
            </a:r>
          </a:p>
          <a:p>
            <a:pPr marL="0" marR="0" lvl="0" indent="0">
              <a:lnSpc>
                <a:spcPct val="100000"/>
              </a:lnSpc>
              <a:spcBef>
                <a:spcPts val="0"/>
              </a:spcBef>
              <a:spcAft>
                <a:spcPts val="0"/>
              </a:spcAft>
              <a:buNone/>
            </a:pPr>
            <a:endParaRPr lang="en-US" sz="1400" dirty="0">
              <a:effectLst/>
              <a:latin typeface="Calibri (Body)"/>
              <a:ea typeface="Calibri" panose="020F0502020204030204" pitchFamily="34" charset="0"/>
            </a:endParaRPr>
          </a:p>
          <a:p>
            <a:pPr marL="342900" marR="0" lvl="0" indent="-342900">
              <a:lnSpc>
                <a:spcPct val="100000"/>
              </a:lnSpc>
              <a:spcBef>
                <a:spcPts val="0"/>
              </a:spcBef>
              <a:spcAft>
                <a:spcPts val="0"/>
              </a:spcAft>
              <a:buFont typeface="Symbol" panose="05050102010706020507" pitchFamily="18" charset="2"/>
              <a:buChar char=""/>
            </a:pPr>
            <a:r>
              <a:rPr lang="en-US" sz="1600" dirty="0">
                <a:solidFill>
                  <a:srgbClr val="221E1F"/>
                </a:solidFill>
                <a:effectLst/>
                <a:latin typeface="Calibri (Body)"/>
                <a:ea typeface="Times New Roman" panose="02020603050405020304" pitchFamily="18" charset="0"/>
                <a:cs typeface="Calibri" panose="020F0502020204030204" pitchFamily="34" charset="0"/>
              </a:rPr>
              <a:t>Academic expectations include refining communication skills through discourse and writing. High school students are expected to plan, draft, and complete written compositions on a regular basis, with an emphasis on expository and analytical writing. The teaching of language and literature concepts targeted by the AP program will be emphasized. In addition, students will complete a challenging language study of etymology, grammar, analogies, and vocabulary development.</a:t>
            </a:r>
          </a:p>
          <a:p>
            <a:pPr marL="0" marR="0" lvl="0" indent="0">
              <a:lnSpc>
                <a:spcPct val="100000"/>
              </a:lnSpc>
              <a:spcBef>
                <a:spcPts val="0"/>
              </a:spcBef>
              <a:spcAft>
                <a:spcPts val="0"/>
              </a:spcAft>
              <a:buNone/>
            </a:pPr>
            <a:endParaRPr lang="en-US" sz="1400" dirty="0">
              <a:effectLst/>
              <a:latin typeface="Calibri (Body)"/>
              <a:ea typeface="Calibri" panose="020F0502020204030204" pitchFamily="34" charset="0"/>
            </a:endParaRPr>
          </a:p>
          <a:p>
            <a:pPr marL="342900" marR="0" lvl="0" indent="-342900">
              <a:lnSpc>
                <a:spcPct val="100000"/>
              </a:lnSpc>
              <a:spcBef>
                <a:spcPts val="0"/>
              </a:spcBef>
              <a:spcAft>
                <a:spcPts val="0"/>
              </a:spcAft>
              <a:buFont typeface="Symbol" panose="05050102010706020507" pitchFamily="18" charset="2"/>
              <a:buChar char=""/>
            </a:pPr>
            <a:r>
              <a:rPr lang="en-US" sz="1600" dirty="0">
                <a:solidFill>
                  <a:srgbClr val="221E1F"/>
                </a:solidFill>
                <a:effectLst/>
                <a:latin typeface="Calibri (Body)"/>
                <a:ea typeface="Times New Roman" panose="02020603050405020304" pitchFamily="18" charset="0"/>
                <a:cs typeface="Calibri" panose="020F0502020204030204" pitchFamily="34" charset="0"/>
              </a:rPr>
              <a:t>English I PAP students read outside of class with intense focus in the classroom in multiple genres from world literature, such as </a:t>
            </a:r>
            <a:r>
              <a:rPr lang="en-US" sz="1600" i="1" dirty="0">
                <a:solidFill>
                  <a:srgbClr val="221E1F"/>
                </a:solidFill>
                <a:effectLst/>
                <a:latin typeface="Calibri (Body)"/>
                <a:ea typeface="Times New Roman" panose="02020603050405020304" pitchFamily="18" charset="0"/>
                <a:cs typeface="Calibri" panose="020F0502020204030204" pitchFamily="34" charset="0"/>
              </a:rPr>
              <a:t>Oedipus Rex </a:t>
            </a:r>
            <a:r>
              <a:rPr lang="en-US" sz="1600" dirty="0">
                <a:solidFill>
                  <a:srgbClr val="221E1F"/>
                </a:solidFill>
                <a:effectLst/>
                <a:latin typeface="Calibri (Body)"/>
                <a:ea typeface="Times New Roman" panose="02020603050405020304" pitchFamily="18" charset="0"/>
                <a:cs typeface="Calibri" panose="020F0502020204030204" pitchFamily="34" charset="0"/>
              </a:rPr>
              <a:t>and </a:t>
            </a:r>
            <a:r>
              <a:rPr lang="en-US" sz="1600" i="1" dirty="0">
                <a:solidFill>
                  <a:srgbClr val="221E1F"/>
                </a:solidFill>
                <a:effectLst/>
                <a:latin typeface="Calibri (Body)"/>
                <a:ea typeface="Times New Roman" panose="02020603050405020304" pitchFamily="18" charset="0"/>
                <a:cs typeface="Calibri" panose="020F0502020204030204" pitchFamily="34" charset="0"/>
              </a:rPr>
              <a:t>Antigone</a:t>
            </a:r>
            <a:r>
              <a:rPr lang="en-US" sz="1600" dirty="0">
                <a:solidFill>
                  <a:srgbClr val="221E1F"/>
                </a:solidFill>
                <a:effectLst/>
                <a:latin typeface="Calibri (Body)"/>
                <a:ea typeface="Times New Roman" panose="02020603050405020304" pitchFamily="18" charset="0"/>
                <a:cs typeface="Calibri" panose="020F0502020204030204" pitchFamily="34" charset="0"/>
              </a:rPr>
              <a:t> by Sophocles, </a:t>
            </a:r>
            <a:r>
              <a:rPr lang="en-US" sz="1600" i="1" dirty="0">
                <a:solidFill>
                  <a:srgbClr val="221E1F"/>
                </a:solidFill>
                <a:effectLst/>
                <a:latin typeface="Calibri (Body)"/>
                <a:ea typeface="Times New Roman" panose="02020603050405020304" pitchFamily="18" charset="0"/>
                <a:cs typeface="Calibri" panose="020F0502020204030204" pitchFamily="34" charset="0"/>
              </a:rPr>
              <a:t>Animal Farm</a:t>
            </a:r>
            <a:r>
              <a:rPr lang="en-US" sz="1600" dirty="0">
                <a:solidFill>
                  <a:srgbClr val="221E1F"/>
                </a:solidFill>
                <a:effectLst/>
                <a:latin typeface="Calibri (Body)"/>
                <a:ea typeface="Times New Roman" panose="02020603050405020304" pitchFamily="18" charset="0"/>
                <a:cs typeface="Calibri" panose="020F0502020204030204" pitchFamily="34" charset="0"/>
              </a:rPr>
              <a:t> by George Orwell, choice novels, and an introduction to Shakespeare. </a:t>
            </a:r>
            <a:endParaRPr lang="en-US" sz="1400" dirty="0">
              <a:effectLst/>
              <a:latin typeface="Calibri (Body)"/>
              <a:ea typeface="Calibri" panose="020F0502020204030204" pitchFamily="34" charset="0"/>
            </a:endParaRPr>
          </a:p>
          <a:p>
            <a:pPr marL="0" marR="0" indent="0">
              <a:lnSpc>
                <a:spcPct val="100000"/>
              </a:lnSpc>
              <a:spcBef>
                <a:spcPts val="0"/>
              </a:spcBef>
              <a:spcAft>
                <a:spcPts val="0"/>
              </a:spcAft>
              <a:buNone/>
            </a:pPr>
            <a:endParaRPr lang="en-US" sz="1400" dirty="0">
              <a:effectLst/>
              <a:latin typeface="Calibri (Body)"/>
              <a:ea typeface="Calibri" panose="020F0502020204030204" pitchFamily="34" charset="0"/>
            </a:endParaRPr>
          </a:p>
          <a:p>
            <a:pPr marL="0" marR="0" indent="0">
              <a:lnSpc>
                <a:spcPct val="100000"/>
              </a:lnSpc>
              <a:spcBef>
                <a:spcPts val="0"/>
              </a:spcBef>
              <a:spcAft>
                <a:spcPts val="0"/>
              </a:spcAft>
              <a:buNone/>
            </a:pPr>
            <a:r>
              <a:rPr lang="en-US" sz="1600" b="1" u="sng" dirty="0">
                <a:effectLst/>
                <a:latin typeface="Calibri (Body)"/>
                <a:ea typeface="Calibri" panose="020F0502020204030204" pitchFamily="34" charset="0"/>
              </a:rPr>
              <a:t>Workload and Work Ethic Expectations: </a:t>
            </a:r>
            <a:endParaRPr lang="en-US" sz="1400" dirty="0">
              <a:effectLst/>
              <a:latin typeface="Calibri (Body)"/>
              <a:ea typeface="Calibri" panose="020F0502020204030204" pitchFamily="34" charset="0"/>
            </a:endParaRPr>
          </a:p>
          <a:p>
            <a:pPr marL="342900" marR="0" lvl="0" indent="-342900">
              <a:lnSpc>
                <a:spcPct val="100000"/>
              </a:lnSpc>
              <a:spcBef>
                <a:spcPts val="0"/>
              </a:spcBef>
              <a:spcAft>
                <a:spcPts val="0"/>
              </a:spcAft>
              <a:buFont typeface="Symbol" panose="05050102010706020507" pitchFamily="18" charset="2"/>
              <a:buChar char=""/>
            </a:pPr>
            <a:r>
              <a:rPr lang="en-US" sz="1600" dirty="0">
                <a:effectLst/>
                <a:latin typeface="Calibri (Body)"/>
                <a:ea typeface="Times New Roman" panose="02020603050405020304" pitchFamily="18" charset="0"/>
              </a:rPr>
              <a:t>Advanced Classes receive premium (6) grade points, are rigorous, are two to three years above grade level, and prepare students for AP classes and post-high school education/work.</a:t>
            </a:r>
          </a:p>
          <a:p>
            <a:pPr marL="342900" marR="0" lvl="0" indent="-342900">
              <a:lnSpc>
                <a:spcPct val="100000"/>
              </a:lnSpc>
              <a:spcBef>
                <a:spcPts val="0"/>
              </a:spcBef>
              <a:spcAft>
                <a:spcPts val="0"/>
              </a:spcAft>
              <a:buFont typeface="Symbol" panose="05050102010706020507" pitchFamily="18" charset="2"/>
              <a:buChar char=""/>
            </a:pPr>
            <a:r>
              <a:rPr lang="en-US" sz="1600" dirty="0">
                <a:effectLst/>
                <a:latin typeface="Calibri (Body)"/>
                <a:ea typeface="Times New Roman" panose="02020603050405020304" pitchFamily="18" charset="0"/>
              </a:rPr>
              <a:t>Academic expectations include intellectual and emotional maturity, A or B in prior classes of the same subject, strong work ethic, excellent time management skills, and work outside of class.</a:t>
            </a:r>
            <a:br>
              <a:rPr lang="en-US" sz="1600" dirty="0">
                <a:effectLst/>
                <a:latin typeface="Calibri (Body)"/>
                <a:ea typeface="Times New Roman" panose="02020603050405020304" pitchFamily="18" charset="0"/>
              </a:rPr>
            </a:br>
            <a:endParaRPr lang="en-US" sz="1200" dirty="0">
              <a:effectLst/>
              <a:latin typeface="Calibri (Body)"/>
              <a:ea typeface="Calibri" panose="020F0502020204030204" pitchFamily="34" charset="0"/>
            </a:endParaRPr>
          </a:p>
        </p:txBody>
      </p:sp>
    </p:spTree>
    <p:extLst>
      <p:ext uri="{BB962C8B-B14F-4D97-AF65-F5344CB8AC3E}">
        <p14:creationId xmlns:p14="http://schemas.microsoft.com/office/powerpoint/2010/main" val="8840125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0491" y="562738"/>
            <a:ext cx="9144000" cy="902380"/>
          </a:xfrm>
        </p:spPr>
        <p:txBody>
          <a:bodyPr>
            <a:normAutofit fontScale="90000"/>
          </a:bodyPr>
          <a:lstStyle/>
          <a:p>
            <a:r>
              <a:rPr lang="en-US" dirty="0"/>
              <a:t>English II</a:t>
            </a:r>
          </a:p>
        </p:txBody>
      </p:sp>
      <p:sp>
        <p:nvSpPr>
          <p:cNvPr id="3" name="Subtitle 2"/>
          <p:cNvSpPr>
            <a:spLocks noGrp="1"/>
          </p:cNvSpPr>
          <p:nvPr>
            <p:ph type="subTitle" idx="1"/>
          </p:nvPr>
        </p:nvSpPr>
        <p:spPr>
          <a:xfrm>
            <a:off x="623455" y="1465118"/>
            <a:ext cx="10931236" cy="5039591"/>
          </a:xfrm>
        </p:spPr>
        <p:txBody>
          <a:bodyPr>
            <a:normAutofit fontScale="85000" lnSpcReduction="10000"/>
          </a:bodyPr>
          <a:lstStyle/>
          <a:p>
            <a:pPr algn="l"/>
            <a:r>
              <a:rPr lang="en-US" b="1" u="sng" dirty="0"/>
              <a:t>Course Description</a:t>
            </a:r>
          </a:p>
          <a:p>
            <a:pPr marL="342900" indent="-342900" algn="l">
              <a:buFont typeface="Arial" panose="020B0604020202020204" pitchFamily="34" charset="0"/>
              <a:buChar char="•"/>
            </a:pPr>
            <a:r>
              <a:rPr lang="en-US" sz="2000" dirty="0"/>
              <a:t>Students will practice all forms of writing such as logical arguments, informational, expressions of opinion, and personal forms of writing. This may include a response to literature, a reflective essay, or personal narrative. </a:t>
            </a:r>
          </a:p>
          <a:p>
            <a:pPr marL="342900" indent="-342900" algn="l">
              <a:buFont typeface="Arial" panose="020B0604020202020204" pitchFamily="34" charset="0"/>
              <a:buChar char="•"/>
            </a:pPr>
            <a:r>
              <a:rPr lang="en-US" sz="2000" dirty="0"/>
              <a:t>Students will read extensively in multiple genres from world literature including short stories, dramas, novels, and poetry. Students will learn literary forms and terms associated with selections.</a:t>
            </a:r>
          </a:p>
          <a:p>
            <a:pPr marL="342900" indent="-342900" algn="l">
              <a:buFont typeface="Arial" panose="020B0604020202020204" pitchFamily="34" charset="0"/>
              <a:buChar char="•"/>
            </a:pPr>
            <a:r>
              <a:rPr lang="en-US" sz="2000" dirty="0"/>
              <a:t>Major texts include </a:t>
            </a:r>
            <a:r>
              <a:rPr lang="en-US" sz="2000" i="1" dirty="0"/>
              <a:t>The Knight in Rusty </a:t>
            </a:r>
            <a:r>
              <a:rPr lang="en-US" sz="2000" dirty="0"/>
              <a:t>Armor by Robert Fisher, </a:t>
            </a:r>
            <a:r>
              <a:rPr lang="en-US" sz="2000" i="1" dirty="0"/>
              <a:t>Night </a:t>
            </a:r>
            <a:r>
              <a:rPr lang="en-US" sz="2000" dirty="0"/>
              <a:t>by Elie Wiesel</a:t>
            </a:r>
            <a:r>
              <a:rPr lang="en-US" sz="2000" i="1" dirty="0"/>
              <a:t>, A Raisin in the Sun by Lorraine Hansberry, </a:t>
            </a:r>
            <a:r>
              <a:rPr lang="en-US" sz="2000" dirty="0"/>
              <a:t>and Shakespeare’s </a:t>
            </a:r>
            <a:r>
              <a:rPr lang="en-US" sz="2000" i="1" dirty="0"/>
              <a:t>Othello. (Texts are subject to change within the list of District Approved Texts.)</a:t>
            </a:r>
            <a:endParaRPr lang="en-US" sz="2000" dirty="0"/>
          </a:p>
          <a:p>
            <a:pPr algn="l"/>
            <a:br>
              <a:rPr lang="en-US" b="1" u="sng" dirty="0"/>
            </a:br>
            <a:r>
              <a:rPr lang="en-US" b="1" u="sng" dirty="0"/>
              <a:t>Workload and Work Ethic Expectations</a:t>
            </a:r>
          </a:p>
          <a:p>
            <a:pPr marL="342900" indent="-342900" algn="l">
              <a:buFont typeface="Arial" panose="020B0604020202020204" pitchFamily="34" charset="0"/>
              <a:buChar char="•"/>
            </a:pPr>
            <a:r>
              <a:rPr lang="en-US" sz="2000" dirty="0"/>
              <a:t>Students will be </a:t>
            </a:r>
            <a:r>
              <a:rPr lang="en-US" sz="2000" dirty="0">
                <a:effectLst/>
              </a:rPr>
              <a:t>expected to be dedicated to the course work, master time management skills, and embrace the rigor that is necessary to help prepare for the EOC exam (STAAR TEST).  </a:t>
            </a:r>
          </a:p>
          <a:p>
            <a:pPr marL="342900" indent="-342900" algn="l">
              <a:buFont typeface="Arial" panose="020B0604020202020204" pitchFamily="34" charset="0"/>
              <a:buChar char="•"/>
            </a:pPr>
            <a:r>
              <a:rPr lang="en-US" sz="2000" dirty="0">
                <a:effectLst/>
              </a:rPr>
              <a:t>A majority of the class reading will be done in class, but some outside reading will be required due to classroom time constraints and the student’s attendance. </a:t>
            </a:r>
          </a:p>
          <a:p>
            <a:pPr marL="342900" indent="-342900" algn="l">
              <a:buFont typeface="Arial" panose="020B0604020202020204" pitchFamily="34" charset="0"/>
              <a:buChar char="•"/>
            </a:pPr>
            <a:r>
              <a:rPr lang="en-US" sz="2000" dirty="0">
                <a:effectLst/>
              </a:rPr>
              <a:t>There will be daily</a:t>
            </a:r>
            <a:r>
              <a:rPr lang="en-US" sz="2000" dirty="0"/>
              <a:t> online assignments that make it necessary for a student to have access to a computer and the internet inside as well as outside of class. </a:t>
            </a:r>
          </a:p>
          <a:p>
            <a:pPr marL="342900" indent="-342900" algn="l">
              <a:buFont typeface="Arial" panose="020B0604020202020204" pitchFamily="34" charset="0"/>
              <a:buChar char="•"/>
            </a:pPr>
            <a:r>
              <a:rPr lang="en-US" sz="2000" dirty="0"/>
              <a:t>Word processing skills will also be helpful, as a majority of the final drafts of all essays written in class will need to be typed and submitted to Turnitin.com.</a:t>
            </a:r>
            <a:r>
              <a:rPr lang="en-US" sz="2000" dirty="0">
                <a:effectLst/>
              </a:rPr>
              <a:t>  </a:t>
            </a:r>
            <a:endParaRPr lang="en-US" sz="2000" dirty="0"/>
          </a:p>
        </p:txBody>
      </p:sp>
    </p:spTree>
    <p:extLst>
      <p:ext uri="{BB962C8B-B14F-4D97-AF65-F5344CB8AC3E}">
        <p14:creationId xmlns:p14="http://schemas.microsoft.com/office/powerpoint/2010/main" val="3271553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318" y="657225"/>
            <a:ext cx="10515600" cy="777875"/>
          </a:xfrm>
        </p:spPr>
        <p:txBody>
          <a:bodyPr>
            <a:normAutofit fontScale="90000"/>
          </a:bodyPr>
          <a:lstStyle/>
          <a:p>
            <a:pPr algn="ctr"/>
            <a:r>
              <a:rPr lang="en-US" dirty="0"/>
              <a:t>PAP English II</a:t>
            </a:r>
            <a:br>
              <a:rPr lang="en-US" dirty="0"/>
            </a:br>
            <a:endParaRPr lang="en-US" dirty="0"/>
          </a:p>
        </p:txBody>
      </p:sp>
      <p:sp>
        <p:nvSpPr>
          <p:cNvPr id="3" name="TextBox 2"/>
          <p:cNvSpPr txBox="1"/>
          <p:nvPr/>
        </p:nvSpPr>
        <p:spPr>
          <a:xfrm>
            <a:off x="779318" y="1046162"/>
            <a:ext cx="10488238" cy="5016758"/>
          </a:xfrm>
          <a:prstGeom prst="rect">
            <a:avLst/>
          </a:prstGeom>
          <a:noFill/>
        </p:spPr>
        <p:txBody>
          <a:bodyPr wrap="square" rtlCol="0">
            <a:spAutoFit/>
          </a:bodyPr>
          <a:lstStyle/>
          <a:p>
            <a:r>
              <a:rPr lang="en-US" sz="2000" b="1" u="sng" dirty="0"/>
              <a:t>Course Description</a:t>
            </a:r>
          </a:p>
          <a:p>
            <a:pPr marL="285750" indent="-285750">
              <a:buFont typeface="Arial" panose="020B0604020202020204" pitchFamily="34" charset="0"/>
              <a:buChar char="•"/>
            </a:pPr>
            <a:r>
              <a:rPr lang="en-US" sz="2000" dirty="0"/>
              <a:t>PAP English II is designed for students planning to take AP English courses as juniors and seniors. </a:t>
            </a:r>
          </a:p>
          <a:p>
            <a:pPr marL="285750" indent="-285750">
              <a:buFont typeface="Arial" panose="020B0604020202020204" pitchFamily="34" charset="0"/>
              <a:buChar char="•"/>
            </a:pPr>
            <a:r>
              <a:rPr lang="en-US" sz="2000" dirty="0"/>
              <a:t>Students should enter with an advanced reading ability because emphasis is on fast-paced analysis of English language and literature. </a:t>
            </a:r>
          </a:p>
          <a:p>
            <a:pPr marL="285750" indent="-285750">
              <a:buFont typeface="Arial" panose="020B0604020202020204" pitchFamily="34" charset="0"/>
              <a:buChar char="•"/>
            </a:pPr>
            <a:r>
              <a:rPr lang="en-US" sz="2000" dirty="0"/>
              <a:t>Most readings are thematically arranged and vary by subject, time period, and genre. Students should be prepared to read varied novels outside of class. </a:t>
            </a:r>
          </a:p>
          <a:p>
            <a:pPr marL="285750" indent="-285750">
              <a:buFont typeface="Arial" panose="020B0604020202020204" pitchFamily="34" charset="0"/>
              <a:buChar char="•"/>
            </a:pPr>
            <a:r>
              <a:rPr lang="en-US" sz="2000" dirty="0"/>
              <a:t>Assessments include multi-paragraph essays, timed writings, presentations, discussions, and projects.</a:t>
            </a:r>
            <a:endParaRPr lang="en-US" sz="2000" i="1" dirty="0"/>
          </a:p>
          <a:p>
            <a:br>
              <a:rPr lang="en-US" sz="2000" i="1" u="sng" dirty="0"/>
            </a:br>
            <a:r>
              <a:rPr lang="en-US" sz="2000" b="1" u="sng" dirty="0"/>
              <a:t>Workload and Work Ethic Expectations</a:t>
            </a:r>
            <a:endParaRPr lang="en-US" sz="2000" b="1" dirty="0"/>
          </a:p>
          <a:p>
            <a:pPr marL="285750" indent="-285750">
              <a:buFont typeface="Arial" panose="020B0604020202020204" pitchFamily="34" charset="0"/>
              <a:buChar char="•"/>
            </a:pPr>
            <a:r>
              <a:rPr lang="en-US" sz="2000" dirty="0"/>
              <a:t>As this is a preparatory course for advanced studies in English, there is a higher level of expectation that students will be prepared to read advanced texts and write for academic audiences. </a:t>
            </a:r>
          </a:p>
          <a:p>
            <a:pPr marL="285750" indent="-285750">
              <a:buFont typeface="Arial" panose="020B0604020202020204" pitchFamily="34" charset="0"/>
              <a:buChar char="•"/>
            </a:pPr>
            <a:r>
              <a:rPr lang="en-US" sz="2000" dirty="0"/>
              <a:t>Academic expectations include intellectual and emotional maturity, A or B in prior classes of the same subject, strong work ethic, excellent time management skills, and willingness to work outside of class.</a:t>
            </a:r>
            <a:endParaRPr lang="en-US" sz="2000" b="1" dirty="0"/>
          </a:p>
        </p:txBody>
      </p:sp>
    </p:spTree>
    <p:extLst>
      <p:ext uri="{BB962C8B-B14F-4D97-AF65-F5344CB8AC3E}">
        <p14:creationId xmlns:p14="http://schemas.microsoft.com/office/powerpoint/2010/main" val="469269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English III</a:t>
            </a:r>
          </a:p>
        </p:txBody>
      </p:sp>
      <p:sp>
        <p:nvSpPr>
          <p:cNvPr id="3" name="Content Placeholder 2"/>
          <p:cNvSpPr>
            <a:spLocks noGrp="1"/>
          </p:cNvSpPr>
          <p:nvPr>
            <p:ph idx="1"/>
          </p:nvPr>
        </p:nvSpPr>
        <p:spPr>
          <a:xfrm>
            <a:off x="838200" y="1390918"/>
            <a:ext cx="10515600" cy="5101957"/>
          </a:xfrm>
        </p:spPr>
        <p:txBody>
          <a:bodyPr>
            <a:normAutofit/>
          </a:bodyPr>
          <a:lstStyle/>
          <a:p>
            <a:pPr marL="0" marR="0" indent="0">
              <a:lnSpc>
                <a:spcPct val="107000"/>
              </a:lnSpc>
              <a:spcBef>
                <a:spcPts val="0"/>
              </a:spcBef>
              <a:spcAft>
                <a:spcPts val="800"/>
              </a:spcAft>
              <a:buNone/>
            </a:pPr>
            <a:r>
              <a:rPr lang="en-US" sz="1800" b="1" u="sng" dirty="0">
                <a:effectLst/>
                <a:latin typeface="Calibri" panose="020F0502020204030204" pitchFamily="34" charset="0"/>
                <a:ea typeface="Calibri" panose="020F0502020204030204" pitchFamily="34" charset="0"/>
                <a:cs typeface="Times New Roman" panose="02020603050405020304" pitchFamily="18" charset="0"/>
              </a:rPr>
              <a:t>Course Description:</a:t>
            </a:r>
            <a:endParaRPr lang="en-US" sz="1800" u="sng"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Bef>
                <a:spcPts val="0"/>
              </a:spcBef>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Students will read extensively in multiple genres from American literature along with some pieces of world literature. Major shared selections may include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The Crucible, The Great Gatsby</a:t>
            </a:r>
            <a:r>
              <a:rPr lang="en-US" sz="1800" dirty="0">
                <a:effectLst/>
                <a:latin typeface="Calibri" panose="020F0502020204030204" pitchFamily="34" charset="0"/>
                <a:ea typeface="Calibri" panose="020F0502020204030204" pitchFamily="34" charset="0"/>
                <a:cs typeface="Times New Roman" panose="02020603050405020304" pitchFamily="18" charset="0"/>
              </a:rPr>
              <a:t>, and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Their Eyes Were Watching God</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pPr marL="342900" indent="-342900">
              <a:lnSpc>
                <a:spcPct val="107000"/>
              </a:lnSpc>
              <a:spcBef>
                <a:spcPts val="0"/>
              </a:spcBef>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Students will also utilize the reader’s workshop with choice independent novels to improve student literacy and encourage students to make personal connections to literature.</a:t>
            </a:r>
          </a:p>
          <a:p>
            <a:pPr marL="342900" indent="-342900">
              <a:lnSpc>
                <a:spcPct val="107000"/>
              </a:lnSpc>
              <a:spcBef>
                <a:spcPts val="0"/>
              </a:spcBef>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writing process will be utilized through expository, creative, and persuasive writing in both daily and major assignments. In addition, students will practice the research process, both formally and informally.</a:t>
            </a:r>
          </a:p>
          <a:p>
            <a:pPr marR="0" indent="0">
              <a:lnSpc>
                <a:spcPct val="107000"/>
              </a:lnSpc>
              <a:spcBef>
                <a:spcPts val="0"/>
              </a:spcBef>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b="1" u="sng" dirty="0">
                <a:effectLst/>
                <a:latin typeface="Calibri" panose="020F0502020204030204" pitchFamily="34" charset="0"/>
                <a:ea typeface="Calibri" panose="020F0502020204030204" pitchFamily="34" charset="0"/>
                <a:cs typeface="Times New Roman" panose="02020603050405020304" pitchFamily="18" charset="0"/>
              </a:rPr>
              <a:t>Workload and Work Ethic Expectations: </a:t>
            </a:r>
            <a:endParaRPr lang="en-US" sz="1800" b="1" u="sng"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Typical in-class workload will include daily assignments, journal writing, choice reading, and tests/major grades. Occasional homework assignments may also be given. </a:t>
            </a:r>
          </a:p>
          <a:p>
            <a:pPr>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Expected work ethic needs/expectations are per school guidelines.</a:t>
            </a:r>
            <a:endParaRPr lang="en-US" sz="1800"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err="1"/>
          </a:p>
        </p:txBody>
      </p:sp>
    </p:spTree>
    <p:extLst>
      <p:ext uri="{BB962C8B-B14F-4D97-AF65-F5344CB8AC3E}">
        <p14:creationId xmlns:p14="http://schemas.microsoft.com/office/powerpoint/2010/main" val="914546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7325"/>
            <a:ext cx="10515600" cy="688975"/>
          </a:xfrm>
        </p:spPr>
        <p:txBody>
          <a:bodyPr>
            <a:normAutofit fontScale="90000"/>
          </a:bodyPr>
          <a:lstStyle/>
          <a:p>
            <a:pPr algn="ctr"/>
            <a:r>
              <a:rPr lang="en-US" dirty="0"/>
              <a:t>AP Language and Composition (AP English 3)</a:t>
            </a:r>
          </a:p>
        </p:txBody>
      </p:sp>
      <p:sp>
        <p:nvSpPr>
          <p:cNvPr id="3" name="Content Placeholder 2"/>
          <p:cNvSpPr>
            <a:spLocks noGrp="1"/>
          </p:cNvSpPr>
          <p:nvPr>
            <p:ph idx="1"/>
          </p:nvPr>
        </p:nvSpPr>
        <p:spPr>
          <a:xfrm>
            <a:off x="838200" y="876300"/>
            <a:ext cx="10515600" cy="5794375"/>
          </a:xfrm>
        </p:spPr>
        <p:txBody>
          <a:bodyPr>
            <a:normAutofit/>
          </a:bodyPr>
          <a:lstStyle/>
          <a:p>
            <a:pPr marL="0" marR="0" indent="0">
              <a:spcBef>
                <a:spcPts val="0"/>
              </a:spcBef>
              <a:spcAft>
                <a:spcPts val="0"/>
              </a:spcAft>
              <a:buNone/>
            </a:pPr>
            <a:r>
              <a:rPr lang="en-US" sz="1800" b="1" u="sng" dirty="0">
                <a:effectLst/>
                <a:latin typeface="Calibri" panose="020F0502020204030204" pitchFamily="34" charset="0"/>
                <a:ea typeface="Calibri" panose="020F0502020204030204" pitchFamily="34" charset="0"/>
              </a:rPr>
              <a:t>Course Description</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rPr>
              <a:t>This course is equivalent to an introductory writing course in college. This course is a study of nonfiction and rhetoric. Students will study the important nonfiction pieces of American history and analyze them through a rhetorical lens, along with practicing writing rhetorical analysis, synthesis, and argument essays. </a:t>
            </a:r>
          </a:p>
          <a:p>
            <a:pPr marL="342900" marR="0" lvl="0" indent="-342900">
              <a:spcBef>
                <a:spcPts val="0"/>
              </a:spcBef>
              <a:spcAft>
                <a:spcPts val="0"/>
              </a:spcAft>
              <a:buFont typeface="Symbol" panose="05050102010706020507" pitchFamily="18" charset="2"/>
              <a:buChar char=""/>
              <a:tabLst>
                <a:tab pos="457200" algn="l"/>
              </a:tabLst>
            </a:pPr>
            <a:r>
              <a:rPr lang="en-US" sz="1800" dirty="0">
                <a:latin typeface="Calibri" panose="020F0502020204030204" pitchFamily="34" charset="0"/>
                <a:ea typeface="Times New Roman" panose="02020603050405020304" pitchFamily="18" charset="0"/>
              </a:rPr>
              <a:t>Units are aligned historically with AP United States History. Concurrent enrollment is encouraged.</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rPr>
              <a:t>“Fair representation of issues and peoples may occasionally include controversial material. Since AP students have chosen a program that directly involves them in college-level work, participation in this course depends on a level of maturity consistent with the age of high school students who have engaged in thoughtful analyses of a variety of texts. The best response to controversial language or ideas in a text might well be a question about the larger meaning, purpose, or overall effect of the language or idea in context. AP students should have the maturity, skill, and will in order to seek the larger meaning of a text or issue through thoughtful research” (</a:t>
            </a:r>
            <a:r>
              <a:rPr lang="en-US" sz="1800" i="1" dirty="0">
                <a:effectLst/>
                <a:latin typeface="Calibri" panose="020F0502020204030204" pitchFamily="34" charset="0"/>
                <a:ea typeface="Times New Roman" panose="02020603050405020304" pitchFamily="18" charset="0"/>
              </a:rPr>
              <a:t>College Board Course and Exam Description- AP English Language</a:t>
            </a:r>
            <a:r>
              <a:rPr lang="en-US" sz="1800" dirty="0">
                <a:effectLst/>
                <a:latin typeface="Calibri" panose="020F0502020204030204" pitchFamily="34" charset="0"/>
                <a:ea typeface="Times New Roman" panose="02020603050405020304" pitchFamily="18" charset="0"/>
              </a:rPr>
              <a:t> 86).</a:t>
            </a:r>
            <a:endParaRPr lang="en-US" sz="1800" dirty="0">
              <a:effectLst/>
              <a:latin typeface="Calibri" panose="020F0502020204030204" pitchFamily="34" charset="0"/>
              <a:ea typeface="Calibri" panose="020F0502020204030204" pitchFamily="34" charset="0"/>
            </a:endParaRPr>
          </a:p>
          <a:p>
            <a:pPr marL="0" marR="0" lvl="0" indent="0">
              <a:lnSpc>
                <a:spcPct val="107000"/>
              </a:lnSpc>
              <a:spcBef>
                <a:spcPts val="0"/>
              </a:spcBef>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b="1" u="sng" dirty="0">
                <a:effectLst/>
                <a:latin typeface="Calibri" panose="020F0502020204030204" pitchFamily="34" charset="0"/>
                <a:ea typeface="Calibri" panose="020F0502020204030204" pitchFamily="34" charset="0"/>
                <a:cs typeface="Calibri" panose="020F0502020204030204" pitchFamily="34" charset="0"/>
              </a:rPr>
              <a:t>Workload and Work Ethic Expectations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Students will write timed essays in class which ask them to demonstrate their ability to think critically.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Students will have the opportunity for revision and reflection of writing assignments.</a:t>
            </a:r>
          </a:p>
          <a:p>
            <a:pPr marL="342900" marR="0" lvl="0" indent="-342900">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Students are expected to sign up for the AP Exam.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College credit for the course is achievable through exam only.</a:t>
            </a:r>
          </a:p>
          <a:p>
            <a:pPr marL="342900" marR="0" lvl="0" indent="-342900">
              <a:spcBef>
                <a:spcPts val="0"/>
              </a:spcBef>
              <a:spcAft>
                <a:spcPts val="0"/>
              </a:spcAft>
              <a:buFont typeface="Arial" panose="020B0604020202020204" pitchFamily="34" charset="0"/>
              <a:buChar char="•"/>
              <a:tabLst>
                <a:tab pos="457200" algn="l"/>
              </a:tabLst>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There is a $15 course fee associated with this course.</a:t>
            </a:r>
          </a:p>
        </p:txBody>
      </p:sp>
    </p:spTree>
    <p:extLst>
      <p:ext uri="{BB962C8B-B14F-4D97-AF65-F5344CB8AC3E}">
        <p14:creationId xmlns:p14="http://schemas.microsoft.com/office/powerpoint/2010/main" val="4286948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English IV</a:t>
            </a:r>
          </a:p>
        </p:txBody>
      </p:sp>
      <p:sp>
        <p:nvSpPr>
          <p:cNvPr id="3" name="Content Placeholder 2"/>
          <p:cNvSpPr>
            <a:spLocks noGrp="1"/>
          </p:cNvSpPr>
          <p:nvPr>
            <p:ph idx="1"/>
          </p:nvPr>
        </p:nvSpPr>
        <p:spPr>
          <a:xfrm>
            <a:off x="838200" y="1511300"/>
            <a:ext cx="10515600" cy="4673600"/>
          </a:xfrm>
        </p:spPr>
        <p:txBody>
          <a:bodyPr>
            <a:normAutofit fontScale="85000" lnSpcReduction="20000"/>
          </a:bodyPr>
          <a:lstStyle/>
          <a:p>
            <a:pPr marL="0" indent="0">
              <a:buNone/>
            </a:pPr>
            <a:r>
              <a:rPr lang="en-US" sz="2400" b="1" u="sng" dirty="0"/>
              <a:t>Course Description</a:t>
            </a:r>
          </a:p>
          <a:p>
            <a:r>
              <a:rPr lang="en-US" sz="2400" dirty="0"/>
              <a:t>English IV students read extensively in multiple genres from British literature and other world literature. Periods from British literature may include the Anglo Saxon period, medieval period, English renaissance, 17th and 18th century, and the romantic period. </a:t>
            </a:r>
          </a:p>
          <a:p>
            <a:r>
              <a:rPr lang="en-US" sz="2400" dirty="0"/>
              <a:t>Students are expected to write in a variety of forms, including expository, business, persuasive essays, and a documented report. </a:t>
            </a:r>
          </a:p>
          <a:p>
            <a:r>
              <a:rPr lang="en-US" sz="2400" dirty="0"/>
              <a:t>Students will learn literary forms and terms associated with selections.</a:t>
            </a:r>
          </a:p>
          <a:p>
            <a:r>
              <a:rPr lang="en-US" sz="2400" dirty="0"/>
              <a:t>Main texts include </a:t>
            </a:r>
            <a:r>
              <a:rPr lang="en-US" sz="2400" i="1" dirty="0"/>
              <a:t>Beowulf </a:t>
            </a:r>
            <a:r>
              <a:rPr lang="en-US" sz="2400" dirty="0"/>
              <a:t>the epic, Anglo-Saxon poem, Shakespeare’s </a:t>
            </a:r>
            <a:r>
              <a:rPr lang="en-US" sz="2400" i="1" dirty="0"/>
              <a:t>Macbeth</a:t>
            </a:r>
            <a:r>
              <a:rPr lang="en-US" sz="2400" dirty="0"/>
              <a:t>, and </a:t>
            </a:r>
            <a:r>
              <a:rPr lang="en-US" sz="2400" i="1" dirty="0"/>
              <a:t>Pygmalion </a:t>
            </a:r>
            <a:r>
              <a:rPr lang="en-US" sz="2400" dirty="0"/>
              <a:t>by George Bernard Shaw.</a:t>
            </a:r>
            <a:br>
              <a:rPr lang="en-US" sz="2400" dirty="0"/>
            </a:br>
            <a:endParaRPr lang="en-US" sz="2400" dirty="0"/>
          </a:p>
          <a:p>
            <a:pPr marL="0" indent="0">
              <a:buNone/>
            </a:pPr>
            <a:r>
              <a:rPr lang="en-US" sz="2400" b="1" u="sng" dirty="0"/>
              <a:t>Workload and Work Ethic Expectations</a:t>
            </a:r>
          </a:p>
          <a:p>
            <a:r>
              <a:rPr lang="en-US" sz="2400" dirty="0"/>
              <a:t>A majority of the class reading will be done in class, but some outside reading will be required due to classroom time constraints and the student’s attendance. </a:t>
            </a:r>
          </a:p>
          <a:p>
            <a:r>
              <a:rPr lang="en-US" sz="2400" dirty="0"/>
              <a:t>Typical workload in and out of the classroom includes a couple of homework assignments per week and a test every other week.</a:t>
            </a:r>
          </a:p>
          <a:p>
            <a:r>
              <a:rPr lang="en-US" sz="2400" dirty="0"/>
              <a:t>Expected work ethic needs/expectations are per school guidelines.</a:t>
            </a:r>
          </a:p>
          <a:p>
            <a:endParaRPr lang="en-US" sz="2400" dirty="0"/>
          </a:p>
          <a:p>
            <a:endParaRPr lang="en-US" sz="2400" b="1" dirty="0">
              <a:solidFill>
                <a:schemeClr val="tx1">
                  <a:lumMod val="85000"/>
                </a:schemeClr>
              </a:solidFill>
            </a:endParaRPr>
          </a:p>
          <a:p>
            <a:pPr marL="0" indent="0">
              <a:buNone/>
            </a:pPr>
            <a:endParaRPr lang="en-US" dirty="0"/>
          </a:p>
        </p:txBody>
      </p:sp>
    </p:spTree>
    <p:extLst>
      <p:ext uri="{BB962C8B-B14F-4D97-AF65-F5344CB8AC3E}">
        <p14:creationId xmlns:p14="http://schemas.microsoft.com/office/powerpoint/2010/main" val="15223300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br>
              <a:rPr lang="en-US" dirty="0"/>
            </a:br>
            <a:r>
              <a:rPr lang="en-US" dirty="0"/>
              <a:t>AP English Literature and Composition </a:t>
            </a:r>
            <a:br>
              <a:rPr lang="en-US" dirty="0"/>
            </a:br>
            <a:r>
              <a:rPr lang="en-US" dirty="0"/>
              <a:t>(AP English IV)</a:t>
            </a:r>
            <a:br>
              <a:rPr lang="en-US" dirty="0"/>
            </a:br>
            <a:endParaRPr lang="en-US" dirty="0"/>
          </a:p>
        </p:txBody>
      </p:sp>
      <p:sp>
        <p:nvSpPr>
          <p:cNvPr id="3" name="Content Placeholder 2"/>
          <p:cNvSpPr>
            <a:spLocks noGrp="1"/>
          </p:cNvSpPr>
          <p:nvPr>
            <p:ph idx="1"/>
          </p:nvPr>
        </p:nvSpPr>
        <p:spPr>
          <a:xfrm>
            <a:off x="838200" y="1690688"/>
            <a:ext cx="10515600" cy="4928321"/>
          </a:xfrm>
        </p:spPr>
        <p:txBody>
          <a:bodyPr>
            <a:normAutofit fontScale="92500" lnSpcReduction="10000"/>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100" b="1" i="0" u="sng" strike="noStrike" kern="1200" cap="none" spc="0" normalizeH="0" baseline="0" noProof="0" dirty="0">
                <a:ln>
                  <a:noFill/>
                </a:ln>
                <a:solidFill>
                  <a:prstClr val="black"/>
                </a:solidFill>
                <a:effectLst/>
                <a:uLnTx/>
                <a:uFillTx/>
                <a:latin typeface="Calibri" panose="020F0502020204030204"/>
                <a:ea typeface="+mn-ea"/>
                <a:cs typeface="+mn-cs"/>
              </a:rPr>
              <a:t>Course Description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rPr>
              <a:t>This is a college level course focused on reading and analyzing imaginative literature from various periods, classic and contemporary.  Students will explore a work’s structure, style, and themes, as well as its use of figurative language, imagery, and symbolism.</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rPr>
              <a:t>Units are thematic.  Students will read a class novel and then a thematically related choice novel.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rPr>
              <a:t>Students interested in this course should be highly proficient readers and writers capable of developing a thesis driven, analytical essay. </a:t>
            </a:r>
            <a:br>
              <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en-US" sz="2100" b="1" i="0" u="sng"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100" b="1" i="0" u="sng" strike="noStrike" kern="1200" cap="none" spc="0" normalizeH="0" baseline="0" noProof="0" dirty="0">
                <a:ln>
                  <a:noFill/>
                </a:ln>
                <a:solidFill>
                  <a:prstClr val="black"/>
                </a:solidFill>
                <a:effectLst/>
                <a:uLnTx/>
                <a:uFillTx/>
                <a:latin typeface="Calibri" panose="020F0502020204030204"/>
                <a:ea typeface="+mn-ea"/>
                <a:cs typeface="+mn-cs"/>
              </a:rPr>
              <a:t>Workload and Work Ethic Expectations</a:t>
            </a:r>
            <a:endParaRPr kumimoji="0" lang="en-US" sz="21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rPr>
              <a:t>Be prepared to read outside of class.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rPr>
              <a:t>Students will write timed essays in class that argue an interpretation of prose excerpts, poems, novels, and plays.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rPr>
              <a:t>Students are expected to sign up for the AP Exam.</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rPr>
              <a:t>College credit for the course is achievable through exam only.</a:t>
            </a:r>
            <a:br>
              <a:rPr lang="en-US" sz="2900" dirty="0"/>
            </a:br>
            <a:endParaRPr lang="en-US" sz="2900" dirty="0"/>
          </a:p>
          <a:p>
            <a:pPr marL="0" indent="0">
              <a:buNone/>
            </a:pPr>
            <a:endParaRPr lang="en-US" dirty="0"/>
          </a:p>
        </p:txBody>
      </p:sp>
    </p:spTree>
    <p:extLst>
      <p:ext uri="{BB962C8B-B14F-4D97-AF65-F5344CB8AC3E}">
        <p14:creationId xmlns:p14="http://schemas.microsoft.com/office/powerpoint/2010/main" val="9435807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00025"/>
            <a:ext cx="10515600" cy="574675"/>
          </a:xfrm>
        </p:spPr>
        <p:txBody>
          <a:bodyPr>
            <a:normAutofit fontScale="90000"/>
          </a:bodyPr>
          <a:lstStyle/>
          <a:p>
            <a:pPr algn="ctr"/>
            <a:r>
              <a:rPr lang="en-US" dirty="0"/>
              <a:t>English IV Dual Enrollment</a:t>
            </a:r>
          </a:p>
        </p:txBody>
      </p:sp>
      <p:sp>
        <p:nvSpPr>
          <p:cNvPr id="3" name="Content Placeholder 2"/>
          <p:cNvSpPr>
            <a:spLocks noGrp="1"/>
          </p:cNvSpPr>
          <p:nvPr>
            <p:ph idx="1"/>
          </p:nvPr>
        </p:nvSpPr>
        <p:spPr>
          <a:xfrm>
            <a:off x="838200" y="774700"/>
            <a:ext cx="10515600" cy="5422900"/>
          </a:xfrm>
        </p:spPr>
        <p:txBody>
          <a:bodyPr>
            <a:noAutofit/>
          </a:bodyPr>
          <a:lstStyle/>
          <a:p>
            <a:pPr marL="0" indent="0">
              <a:buNone/>
            </a:pPr>
            <a:r>
              <a:rPr lang="en-US" sz="1400" b="1" u="sng" dirty="0"/>
              <a:t>Course Description</a:t>
            </a:r>
          </a:p>
          <a:p>
            <a:r>
              <a:rPr lang="en-US" sz="1200" dirty="0"/>
              <a:t>The first semester is an intensive study of and practice in writing process, from invention and researching to drafting, revising, and editing, both individually and collaboratively. </a:t>
            </a:r>
          </a:p>
          <a:p>
            <a:pPr lvl="1"/>
            <a:r>
              <a:rPr lang="en-US" sz="1100" dirty="0"/>
              <a:t>Emphasis on effective rhetorical choices, including audience, purpose, arrangement, and style. Focus on writing the academic essay as a vehicle for learning, communicating, and critical analysis. </a:t>
            </a:r>
          </a:p>
          <a:p>
            <a:r>
              <a:rPr lang="en-US" sz="1200" dirty="0"/>
              <a:t>The second semester is an intensive study of and practice in the strategies and techniques for developing research-based expository and persuasive texts. </a:t>
            </a:r>
          </a:p>
          <a:p>
            <a:pPr lvl="1"/>
            <a:r>
              <a:rPr lang="en-US" sz="1100" dirty="0"/>
              <a:t>Emphasis on effective and ethical rhetorical inquiry, including primary and secondary research methods; critical reading of verbal, visual, and multimedia texts; systematic evaluation, synthesis, and documentation of sources; and critical thinking about evidence and conclusions. </a:t>
            </a:r>
          </a:p>
          <a:p>
            <a:r>
              <a:rPr lang="en-US" sz="1200" dirty="0"/>
              <a:t>TSI, waiver, or exemption scores are required prior to selecting this course. Students taking the TSI for admissions must take all three sections of the exam. (More information available in the course selection handbook.)</a:t>
            </a:r>
          </a:p>
          <a:p>
            <a:r>
              <a:rPr lang="en-US" sz="1200" dirty="0"/>
              <a:t>Tuition payment to the designated college and the purchase of college textbooks is required by the student, parent, or guardian. </a:t>
            </a:r>
          </a:p>
          <a:p>
            <a:pPr marL="0" indent="0">
              <a:buNone/>
            </a:pPr>
            <a:br>
              <a:rPr lang="en-US" sz="1400" b="1" u="sng" dirty="0"/>
            </a:br>
            <a:r>
              <a:rPr lang="en-US" sz="1400" b="1" u="sng" dirty="0"/>
              <a:t>Workload and Work Ethic Expectations</a:t>
            </a:r>
          </a:p>
          <a:p>
            <a:r>
              <a:rPr lang="en-US" sz="1200" dirty="0"/>
              <a:t>This course focuses extensively on writing skills.  There are three major research papers per semester.</a:t>
            </a:r>
          </a:p>
          <a:p>
            <a:r>
              <a:rPr lang="en-US" sz="1200" dirty="0"/>
              <a:t>Each semester counts for two different college credits. Students will earn high school credit while simultaneously earning college credit.</a:t>
            </a:r>
          </a:p>
          <a:p>
            <a:r>
              <a:rPr lang="en-US" sz="1200" dirty="0"/>
              <a:t>This is a COLLEGE course.  There are NO test corrections,</a:t>
            </a:r>
            <a:r>
              <a:rPr lang="en-US" sz="1200" dirty="0">
                <a:effectLst/>
                <a:latin typeface="Calibri" panose="020F0502020204030204" pitchFamily="34" charset="0"/>
                <a:ea typeface="Calibri" panose="020F0502020204030204" pitchFamily="34" charset="0"/>
                <a:cs typeface="Times New Roman" panose="02020603050405020304" pitchFamily="18" charset="0"/>
              </a:rPr>
              <a:t> and late work receives significant deductions. It is extremely difficult to pass the course with a zero for any assignment.</a:t>
            </a:r>
          </a:p>
          <a:p>
            <a:r>
              <a:rPr lang="en-US" sz="1200" dirty="0"/>
              <a:t>There are very strict attendance </a:t>
            </a:r>
            <a:r>
              <a:rPr lang="en-US" sz="1200" dirty="0">
                <a:effectLst/>
                <a:latin typeface="Calibri" panose="020F0502020204030204" pitchFamily="34" charset="0"/>
                <a:ea typeface="Calibri" panose="020F0502020204030204" pitchFamily="34" charset="0"/>
                <a:cs typeface="Times New Roman" panose="02020603050405020304" pitchFamily="18" charset="0"/>
              </a:rPr>
              <a:t>and plagiarism policies. Violation of these policies can result in a zero for a major grade or being dropped from the course.</a:t>
            </a:r>
          </a:p>
          <a:p>
            <a:r>
              <a:rPr lang="en-US" sz="1200" dirty="0"/>
              <a:t>In the current model, </a:t>
            </a:r>
            <a:r>
              <a:rPr lang="en-US" sz="1200" dirty="0">
                <a:latin typeface="Calibri" panose="020F0502020204030204" pitchFamily="34" charset="0"/>
                <a:cs typeface="Times New Roman" panose="02020603050405020304" pitchFamily="18" charset="0"/>
              </a:rPr>
              <a:t>t</a:t>
            </a:r>
            <a:r>
              <a:rPr lang="en-US" sz="1200" dirty="0">
                <a:effectLst/>
                <a:latin typeface="Calibri" panose="020F0502020204030204" pitchFamily="34" charset="0"/>
                <a:ea typeface="Calibri" panose="020F0502020204030204" pitchFamily="34" charset="0"/>
                <a:cs typeface="Times New Roman" panose="02020603050405020304" pitchFamily="18" charset="0"/>
              </a:rPr>
              <a:t>his course is taught by either a PHS teacher who is certified and concurrently employed by Alvin Community College OR an Alvin Community College professor. The class will meet each day with built in workdays and lecture time equivalent to that of an ACC on-campus course. </a:t>
            </a:r>
            <a:endParaRPr lang="en-US" sz="1200" dirty="0"/>
          </a:p>
          <a:p>
            <a:r>
              <a:rPr lang="en-US" sz="1200" dirty="0"/>
              <a:t>To succeed in this course, students must be self-motivated, able to work independently, and able to meet deadlines.  Students will be expected to do work outside of the classroom.  Parents are not allowed to contact the ACC Professor regarding a student’s grade in the ACC course unless a FERPA waiver form is filled out by the student and is on file with ACC.</a:t>
            </a:r>
          </a:p>
        </p:txBody>
      </p:sp>
    </p:spTree>
    <p:extLst>
      <p:ext uri="{BB962C8B-B14F-4D97-AF65-F5344CB8AC3E}">
        <p14:creationId xmlns:p14="http://schemas.microsoft.com/office/powerpoint/2010/main" val="15211852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Advanced SAT Prep</a:t>
            </a:r>
          </a:p>
        </p:txBody>
      </p:sp>
      <p:sp>
        <p:nvSpPr>
          <p:cNvPr id="3" name="Content Placeholder 2"/>
          <p:cNvSpPr>
            <a:spLocks noGrp="1"/>
          </p:cNvSpPr>
          <p:nvPr>
            <p:ph idx="1"/>
          </p:nvPr>
        </p:nvSpPr>
        <p:spPr>
          <a:xfrm>
            <a:off x="838200" y="1506682"/>
            <a:ext cx="10515600" cy="4670281"/>
          </a:xfrm>
        </p:spPr>
        <p:txBody>
          <a:bodyPr>
            <a:normAutofit fontScale="62500" lnSpcReduction="20000"/>
          </a:bodyPr>
          <a:lstStyle/>
          <a:p>
            <a:pPr marL="0" indent="0">
              <a:buNone/>
            </a:pPr>
            <a:r>
              <a:rPr lang="en-US" sz="3200" b="1" u="sng" dirty="0"/>
              <a:t>Course Description</a:t>
            </a:r>
          </a:p>
          <a:p>
            <a:r>
              <a:rPr lang="en-US" dirty="0"/>
              <a:t>5.0 Weighted GPA, waiver eligible, no homework, free SAT preparation, automatically registered for the SAT School Day</a:t>
            </a:r>
          </a:p>
          <a:p>
            <a:pPr marL="0" indent="0">
              <a:buNone/>
            </a:pPr>
            <a:r>
              <a:rPr lang="en-US" b="1" dirty="0"/>
              <a:t>College Readiness</a:t>
            </a:r>
          </a:p>
          <a:p>
            <a:pPr marL="285750" indent="-285750">
              <a:spcBef>
                <a:spcPts val="0"/>
              </a:spcBef>
            </a:pPr>
            <a:r>
              <a:rPr lang="en-US" dirty="0"/>
              <a:t>College Readiness Lessons each Monday.</a:t>
            </a:r>
          </a:p>
          <a:p>
            <a:pPr marL="285750" indent="-285750">
              <a:spcBef>
                <a:spcPts val="0"/>
              </a:spcBef>
            </a:pPr>
            <a:r>
              <a:rPr lang="en-US" dirty="0"/>
              <a:t>Receive in-class guidance through the college application process.</a:t>
            </a:r>
          </a:p>
          <a:p>
            <a:pPr marL="285750" indent="-285750">
              <a:spcBef>
                <a:spcPts val="0"/>
              </a:spcBef>
            </a:pPr>
            <a:r>
              <a:rPr lang="en-US" dirty="0"/>
              <a:t>Aimed to help students find what career paths and colleges fit their interests, strengths and needs. </a:t>
            </a:r>
          </a:p>
          <a:p>
            <a:pPr marL="285750" indent="-285750">
              <a:spcBef>
                <a:spcPts val="0"/>
              </a:spcBef>
            </a:pPr>
            <a:r>
              <a:rPr lang="en-US" dirty="0"/>
              <a:t>Aimed at juniors, but beneficial for everyone. </a:t>
            </a:r>
            <a:br>
              <a:rPr lang="en-US" dirty="0"/>
            </a:br>
            <a:endParaRPr lang="en-US" dirty="0"/>
          </a:p>
          <a:p>
            <a:pPr marL="0" indent="0">
              <a:buNone/>
            </a:pPr>
            <a:r>
              <a:rPr lang="en-US" b="1" dirty="0"/>
              <a:t>Reading and Writing</a:t>
            </a:r>
          </a:p>
          <a:p>
            <a:pPr marL="285750" lvl="0" indent="-285750">
              <a:lnSpc>
                <a:spcPct val="100000"/>
              </a:lnSpc>
              <a:spcBef>
                <a:spcPts val="0"/>
              </a:spcBef>
              <a:defRPr/>
            </a:pPr>
            <a:r>
              <a:rPr lang="en-US" dirty="0">
                <a:solidFill>
                  <a:schemeClr val="dk1"/>
                </a:solidFill>
              </a:rPr>
              <a:t>Skill development in critical reading and essay writing. </a:t>
            </a:r>
          </a:p>
          <a:p>
            <a:pPr marL="285750" lvl="0" indent="-285750">
              <a:lnSpc>
                <a:spcPct val="100000"/>
              </a:lnSpc>
              <a:spcBef>
                <a:spcPts val="0"/>
              </a:spcBef>
              <a:defRPr/>
            </a:pPr>
            <a:r>
              <a:rPr lang="en-US" dirty="0">
                <a:solidFill>
                  <a:schemeClr val="dk1"/>
                </a:solidFill>
              </a:rPr>
              <a:t>Focus on testing strategies (i.e. Time Management)</a:t>
            </a:r>
          </a:p>
          <a:p>
            <a:pPr marL="285750" indent="-285750">
              <a:lnSpc>
                <a:spcPct val="100000"/>
              </a:lnSpc>
              <a:spcBef>
                <a:spcPts val="0"/>
              </a:spcBef>
              <a:defRPr/>
            </a:pPr>
            <a:r>
              <a:rPr lang="en-US" dirty="0"/>
              <a:t>Skills practices aimed at juniors and advanced sophomores. </a:t>
            </a:r>
            <a:br>
              <a:rPr lang="en-US" dirty="0"/>
            </a:br>
            <a:endParaRPr lang="en-US" dirty="0"/>
          </a:p>
          <a:p>
            <a:pPr marL="0" indent="0">
              <a:buNone/>
            </a:pPr>
            <a:r>
              <a:rPr lang="en-US" b="1" dirty="0"/>
              <a:t>Math</a:t>
            </a:r>
          </a:p>
          <a:p>
            <a:pPr marL="285750" lvl="0" indent="-285750">
              <a:lnSpc>
                <a:spcPct val="100000"/>
              </a:lnSpc>
              <a:spcBef>
                <a:spcPts val="0"/>
              </a:spcBef>
              <a:defRPr/>
            </a:pPr>
            <a:r>
              <a:rPr lang="en-US" dirty="0"/>
              <a:t>Focuses on practicing SAT tested math skills from Introductory Algebra through </a:t>
            </a:r>
            <a:r>
              <a:rPr lang="en-US" dirty="0" err="1"/>
              <a:t>PreCal</a:t>
            </a:r>
            <a:r>
              <a:rPr lang="en-US" dirty="0"/>
              <a:t> and Statistical Analysis.</a:t>
            </a:r>
          </a:p>
          <a:p>
            <a:pPr marL="285750" lvl="0" indent="-285750">
              <a:lnSpc>
                <a:spcPct val="100000"/>
              </a:lnSpc>
              <a:spcBef>
                <a:spcPts val="0"/>
              </a:spcBef>
              <a:defRPr/>
            </a:pPr>
            <a:r>
              <a:rPr lang="en-US" dirty="0"/>
              <a:t>SAT Prep students should be enrolled in at least Algebra 2.</a:t>
            </a:r>
          </a:p>
          <a:p>
            <a:pPr marL="285750" lvl="0" indent="-285750">
              <a:lnSpc>
                <a:spcPct val="100000"/>
              </a:lnSpc>
              <a:spcBef>
                <a:spcPts val="0"/>
              </a:spcBef>
              <a:defRPr/>
            </a:pPr>
            <a:r>
              <a:rPr lang="en-US" dirty="0"/>
              <a:t>Sophomores should be in PAP Alg. 2 or higher.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7898902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Creative Writing</a:t>
            </a:r>
          </a:p>
        </p:txBody>
      </p:sp>
      <p:sp>
        <p:nvSpPr>
          <p:cNvPr id="3" name="Content Placeholder 2"/>
          <p:cNvSpPr>
            <a:spLocks noGrp="1"/>
          </p:cNvSpPr>
          <p:nvPr>
            <p:ph idx="1"/>
          </p:nvPr>
        </p:nvSpPr>
        <p:spPr/>
        <p:txBody>
          <a:bodyPr>
            <a:normAutofit fontScale="85000" lnSpcReduction="20000"/>
          </a:bodyPr>
          <a:lstStyle/>
          <a:p>
            <a:pPr marL="0" indent="0">
              <a:buNone/>
            </a:pPr>
            <a:r>
              <a:rPr lang="en-US" b="1" u="sng" dirty="0"/>
              <a:t>Course Description</a:t>
            </a:r>
          </a:p>
          <a:p>
            <a:r>
              <a:rPr lang="en-US" dirty="0"/>
              <a:t>One semester course for Juniors and Seniors</a:t>
            </a:r>
          </a:p>
          <a:p>
            <a:r>
              <a:rPr lang="en-US" dirty="0"/>
              <a:t>The study of creative and imaginative writing allows students to earn one-half credit while developing versatility as a writer. </a:t>
            </a:r>
          </a:p>
          <a:p>
            <a:r>
              <a:rPr lang="en-US" dirty="0"/>
              <a:t>Creative and Imaginative Writing, a rigorous composition course, asks high school students to demonstrate their skill in such forms of writing as essays, short stories, poetry, comic books, and drama. </a:t>
            </a:r>
          </a:p>
          <a:p>
            <a:r>
              <a:rPr lang="en-US" dirty="0"/>
              <a:t>All students are expected to demonstrate an understanding of the recursive nature of the writing process, effectively applying the conventions of usage and the mechanics of written English. </a:t>
            </a:r>
          </a:p>
          <a:p>
            <a:r>
              <a:rPr lang="en-US" dirty="0"/>
              <a:t>The student's evaluation of his/her own writing as well as the writing of others ensures that students completing this course are able to analyze and discuss published and unpublished pieces of writing, develop and apply criteria for effective writing, and set their own goals as writers. </a:t>
            </a:r>
          </a:p>
        </p:txBody>
      </p:sp>
    </p:spTree>
    <p:extLst>
      <p:ext uri="{BB962C8B-B14F-4D97-AF65-F5344CB8AC3E}">
        <p14:creationId xmlns:p14="http://schemas.microsoft.com/office/powerpoint/2010/main" val="4035431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Humanities</a:t>
            </a:r>
          </a:p>
        </p:txBody>
      </p:sp>
      <p:sp>
        <p:nvSpPr>
          <p:cNvPr id="3" name="Content Placeholder 2"/>
          <p:cNvSpPr>
            <a:spLocks noGrp="1"/>
          </p:cNvSpPr>
          <p:nvPr>
            <p:ph idx="1"/>
          </p:nvPr>
        </p:nvSpPr>
        <p:spPr/>
        <p:txBody>
          <a:bodyPr>
            <a:normAutofit fontScale="92500" lnSpcReduction="10000"/>
          </a:bodyPr>
          <a:lstStyle/>
          <a:p>
            <a:pPr marL="0" indent="0">
              <a:buNone/>
            </a:pPr>
            <a:r>
              <a:rPr lang="en-US" b="1" u="sng" dirty="0"/>
              <a:t>Course Description</a:t>
            </a:r>
          </a:p>
          <a:p>
            <a:r>
              <a:rPr lang="en-US" dirty="0"/>
              <a:t>One semester course for Juniors and Seniors</a:t>
            </a:r>
          </a:p>
          <a:p>
            <a:r>
              <a:rPr lang="en-US" dirty="0"/>
              <a:t>The Humanities are academic disciplines which study the human condition and promote a sense of humanity. </a:t>
            </a:r>
          </a:p>
          <a:p>
            <a:r>
              <a:rPr lang="en-US" dirty="0"/>
              <a:t>Students will study literature, theater, film, art, music, architecture philosophy, and religion by critically thinking about moral values, myths, and aesthetics within historical frameworks. </a:t>
            </a:r>
          </a:p>
          <a:p>
            <a:r>
              <a:rPr lang="en-US" dirty="0"/>
              <a:t>This course is designed to reawaken the sense of wonder and curiosity about the meaning of life. </a:t>
            </a:r>
          </a:p>
          <a:p>
            <a:r>
              <a:rPr lang="en-US" dirty="0"/>
              <a:t>It shows how the various arts and sciences intersect, influence and are influenced by cultural and historical circumstances. </a:t>
            </a:r>
          </a:p>
        </p:txBody>
      </p:sp>
    </p:spTree>
    <p:extLst>
      <p:ext uri="{BB962C8B-B14F-4D97-AF65-F5344CB8AC3E}">
        <p14:creationId xmlns:p14="http://schemas.microsoft.com/office/powerpoint/2010/main" val="25627431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54F17-DAB3-32DF-EF9C-6B48C415ECF0}"/>
              </a:ext>
            </a:extLst>
          </p:cNvPr>
          <p:cNvSpPr>
            <a:spLocks noGrp="1"/>
          </p:cNvSpPr>
          <p:nvPr>
            <p:ph type="title"/>
          </p:nvPr>
        </p:nvSpPr>
        <p:spPr/>
        <p:txBody>
          <a:bodyPr/>
          <a:lstStyle/>
          <a:p>
            <a:pPr algn="ctr"/>
            <a:r>
              <a:rPr lang="en-US" dirty="0"/>
              <a:t>Literary Genres</a:t>
            </a:r>
          </a:p>
        </p:txBody>
      </p:sp>
      <p:sp>
        <p:nvSpPr>
          <p:cNvPr id="3" name="Content Placeholder 2">
            <a:extLst>
              <a:ext uri="{FF2B5EF4-FFF2-40B4-BE49-F238E27FC236}">
                <a16:creationId xmlns:a16="http://schemas.microsoft.com/office/drawing/2014/main" id="{D985CFD4-DBAF-42C0-3802-9D0E415BB3AB}"/>
              </a:ext>
            </a:extLst>
          </p:cNvPr>
          <p:cNvSpPr>
            <a:spLocks noGrp="1"/>
          </p:cNvSpPr>
          <p:nvPr>
            <p:ph idx="1"/>
          </p:nvPr>
        </p:nvSpPr>
        <p:spPr/>
        <p:txBody>
          <a:bodyPr>
            <a:normAutofit fontScale="85000" lnSpcReduction="20000"/>
          </a:bodyPr>
          <a:lstStyle/>
          <a:p>
            <a:pPr marL="0" indent="0">
              <a:buNone/>
            </a:pPr>
            <a:r>
              <a:rPr lang="en-US" b="1" u="sng" dirty="0"/>
              <a:t>Course Description</a:t>
            </a:r>
          </a:p>
          <a:p>
            <a:r>
              <a:rPr lang="en-US" dirty="0"/>
              <a:t>One semester course(s) for Juniors and Seniors</a:t>
            </a:r>
          </a:p>
          <a:p>
            <a:pPr lvl="1"/>
            <a:r>
              <a:rPr lang="en-US" dirty="0"/>
              <a:t>Two separate genres are usually paired together</a:t>
            </a:r>
          </a:p>
          <a:p>
            <a:r>
              <a:rPr lang="en-US" dirty="0"/>
              <a:t>Literary Genre are English Electives that support the Arts/Humanities endorsement. Courses include Science Fiction, Horror, Mythology, Mystery – specific courses to be determined by an interest survey. </a:t>
            </a:r>
          </a:p>
          <a:p>
            <a:pPr lvl="1"/>
            <a:r>
              <a:rPr lang="en-US" dirty="0"/>
              <a:t>Example texts include: Myths from around the world (Greek, Egyptian, Indian, et al.), Stephen King and Lovecraft stories, Clark, Wells, Card, Asimov (for ex. I Robot), Christie, Sherlock Holmes.</a:t>
            </a:r>
          </a:p>
          <a:p>
            <a:r>
              <a:rPr lang="en-US" dirty="0"/>
              <a:t>Students will read literature from the specific genre. Some selections will be read with the class, some will be student selected.  Major grades will primarily be project based, but will also include literary analysis and creative writing. </a:t>
            </a:r>
          </a:p>
          <a:p>
            <a:r>
              <a:rPr lang="en-US" dirty="0"/>
              <a:t>This course is designed to allow students to explore high interest texts and improve skills in reading comprehension, sometimes with visual supports/films).</a:t>
            </a:r>
          </a:p>
        </p:txBody>
      </p:sp>
    </p:spTree>
    <p:extLst>
      <p:ext uri="{BB962C8B-B14F-4D97-AF65-F5344CB8AC3E}">
        <p14:creationId xmlns:p14="http://schemas.microsoft.com/office/powerpoint/2010/main" val="12765655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AP Capstone – Program Overview</a:t>
            </a:r>
          </a:p>
        </p:txBody>
      </p:sp>
      <p:sp>
        <p:nvSpPr>
          <p:cNvPr id="3" name="Content Placeholder 2"/>
          <p:cNvSpPr>
            <a:spLocks noGrp="1"/>
          </p:cNvSpPr>
          <p:nvPr>
            <p:ph idx="1"/>
          </p:nvPr>
        </p:nvSpPr>
        <p:spPr>
          <a:xfrm>
            <a:off x="838200" y="1690688"/>
            <a:ext cx="10515600" cy="4773612"/>
          </a:xfrm>
        </p:spPr>
        <p:txBody>
          <a:bodyPr>
            <a:normAutofit lnSpcReduction="10000"/>
          </a:bodyPr>
          <a:lstStyle/>
          <a:p>
            <a:pPr marL="0" indent="0">
              <a:buNone/>
            </a:pPr>
            <a:r>
              <a:rPr lang="en-US" b="1" u="sng" dirty="0"/>
              <a:t>Course Description</a:t>
            </a:r>
          </a:p>
          <a:p>
            <a:r>
              <a:rPr lang="en-US" dirty="0"/>
              <a:t>AP Capstone is a diploma program that equips students with the skills that are increasingly valued by colleges including:</a:t>
            </a:r>
          </a:p>
          <a:p>
            <a:pPr lvl="1"/>
            <a:r>
              <a:rPr lang="en-US" dirty="0"/>
              <a:t>Independent research … collaborative teamwork … communication skills</a:t>
            </a:r>
            <a:br>
              <a:rPr lang="en-US" dirty="0"/>
            </a:br>
            <a:endParaRPr lang="en-US" dirty="0"/>
          </a:p>
          <a:p>
            <a:r>
              <a:rPr lang="en-US" dirty="0"/>
              <a:t>It is designed to complement &amp; enhance studies in other AP courses.</a:t>
            </a:r>
            <a:br>
              <a:rPr lang="en-US" dirty="0"/>
            </a:br>
            <a:endParaRPr lang="en-US" dirty="0"/>
          </a:p>
          <a:p>
            <a:pPr fontAlgn="base"/>
            <a:r>
              <a:rPr lang="en-US" dirty="0"/>
              <a:t> AP Capstone is made up of two courses:​</a:t>
            </a:r>
          </a:p>
          <a:p>
            <a:pPr lvl="1" fontAlgn="base"/>
            <a:r>
              <a:rPr lang="en-US" b="1" u="sng" dirty="0"/>
              <a:t>AP Seminar</a:t>
            </a:r>
            <a:r>
              <a:rPr lang="en-US" dirty="0"/>
              <a:t> – students investigate real-world issues from multiple perspectives to develop credible &amp; evidence-based arguments.​</a:t>
            </a:r>
          </a:p>
          <a:p>
            <a:pPr lvl="1" fontAlgn="base"/>
            <a:r>
              <a:rPr lang="en-US" b="1" u="sng" dirty="0"/>
              <a:t>AP Research </a:t>
            </a:r>
            <a:r>
              <a:rPr lang="en-US" dirty="0"/>
              <a:t>– students build the skills &amp; discipline needed for independent research in order to produce &amp; defend a scholarly academic thesis.​</a:t>
            </a:r>
          </a:p>
          <a:p>
            <a:pPr marL="0" indent="0">
              <a:buNone/>
            </a:pPr>
            <a:endParaRPr lang="en-US" sz="1700" i="1" dirty="0"/>
          </a:p>
        </p:txBody>
      </p:sp>
    </p:spTree>
    <p:extLst>
      <p:ext uri="{BB962C8B-B14F-4D97-AF65-F5344CB8AC3E}">
        <p14:creationId xmlns:p14="http://schemas.microsoft.com/office/powerpoint/2010/main" val="15217348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30898"/>
            <a:ext cx="10515600" cy="700277"/>
          </a:xfrm>
        </p:spPr>
        <p:txBody>
          <a:bodyPr/>
          <a:lstStyle/>
          <a:p>
            <a:pPr algn="ctr"/>
            <a:r>
              <a:rPr lang="en-US" dirty="0"/>
              <a:t>AP Capstone - Seminar</a:t>
            </a:r>
          </a:p>
        </p:txBody>
      </p:sp>
      <p:sp>
        <p:nvSpPr>
          <p:cNvPr id="3" name="Content Placeholder 2"/>
          <p:cNvSpPr>
            <a:spLocks noGrp="1"/>
          </p:cNvSpPr>
          <p:nvPr>
            <p:ph idx="1"/>
          </p:nvPr>
        </p:nvSpPr>
        <p:spPr>
          <a:xfrm>
            <a:off x="838200" y="1140903"/>
            <a:ext cx="10515600" cy="5486400"/>
          </a:xfrm>
        </p:spPr>
        <p:txBody>
          <a:bodyPr>
            <a:normAutofit fontScale="70000" lnSpcReduction="20000"/>
          </a:bodyPr>
          <a:lstStyle/>
          <a:p>
            <a:pPr fontAlgn="base"/>
            <a:r>
              <a:rPr lang="en-US" b="1" u="sng" dirty="0"/>
              <a:t>Course Goal</a:t>
            </a:r>
            <a:r>
              <a:rPr lang="en-US" dirty="0"/>
              <a:t> – equip students with the power to analyze and evaluate information with accuracy &amp; precision in order to craft and communicate evidence-based arguments.​</a:t>
            </a:r>
            <a:br>
              <a:rPr lang="en-US" dirty="0"/>
            </a:br>
            <a:endParaRPr lang="en-US" dirty="0"/>
          </a:p>
          <a:p>
            <a:pPr fontAlgn="base"/>
            <a:r>
              <a:rPr lang="en-US" dirty="0"/>
              <a:t>It engages students in cross-curricular conversations as they:​</a:t>
            </a:r>
          </a:p>
          <a:p>
            <a:pPr lvl="1" fontAlgn="base"/>
            <a:r>
              <a:rPr lang="en-US" dirty="0"/>
              <a:t>practice reading &amp; analyzing texts, speeches &amp; works of art​</a:t>
            </a:r>
          </a:p>
          <a:p>
            <a:pPr lvl="1" fontAlgn="base"/>
            <a:r>
              <a:rPr lang="en-US" dirty="0"/>
              <a:t>synthesize information from multiple sources​</a:t>
            </a:r>
          </a:p>
          <a:p>
            <a:pPr lvl="1" fontAlgn="base"/>
            <a:r>
              <a:rPr lang="en-US" dirty="0"/>
              <a:t>develop their own perspectives in written papers​</a:t>
            </a:r>
          </a:p>
          <a:p>
            <a:pPr lvl="1" fontAlgn="base"/>
            <a:r>
              <a:rPr lang="en-US" dirty="0"/>
              <a:t>design &amp; deliver presentations (individually &amp; as part of a team)​</a:t>
            </a:r>
          </a:p>
          <a:p>
            <a:pPr marL="0" indent="0" fontAlgn="base">
              <a:buNone/>
            </a:pPr>
            <a:endParaRPr lang="en-US" dirty="0"/>
          </a:p>
          <a:p>
            <a:pPr fontAlgn="base"/>
            <a:r>
              <a:rPr lang="en-US" b="1" u="sng" dirty="0"/>
              <a:t>Workload and Work Ethic Expectations</a:t>
            </a:r>
            <a:r>
              <a:rPr lang="en-US" dirty="0"/>
              <a:t>​</a:t>
            </a:r>
          </a:p>
          <a:p>
            <a:pPr lvl="1" fontAlgn="base"/>
            <a:r>
              <a:rPr lang="en-US" dirty="0"/>
              <a:t>There is minimal homework (if you use class time effectively).​</a:t>
            </a:r>
          </a:p>
          <a:p>
            <a:pPr lvl="1" fontAlgn="base"/>
            <a:r>
              <a:rPr lang="en-US" dirty="0"/>
              <a:t>There are no “content” tests, so you will not be spending time studying.​</a:t>
            </a:r>
          </a:p>
          <a:p>
            <a:pPr lvl="1" fontAlgn="base"/>
            <a:r>
              <a:rPr lang="en-US" dirty="0"/>
              <a:t>Students should be motivated, open to differing viewpoints, and willing to work hard.</a:t>
            </a:r>
          </a:p>
          <a:p>
            <a:pPr marL="457200" lvl="1" indent="0" fontAlgn="base">
              <a:buNone/>
            </a:pPr>
            <a:endParaRPr lang="en-US" dirty="0"/>
          </a:p>
          <a:p>
            <a:pPr fontAlgn="base"/>
            <a:r>
              <a:rPr lang="en-US" b="1" u="sng" dirty="0"/>
              <a:t>Seminar AP Test Score</a:t>
            </a:r>
          </a:p>
          <a:p>
            <a:pPr lvl="1" fontAlgn="base"/>
            <a:r>
              <a:rPr lang="en-US" dirty="0"/>
              <a:t>Task 1 (report &amp; team presentation)</a:t>
            </a:r>
          </a:p>
          <a:p>
            <a:pPr lvl="1" fontAlgn="base"/>
            <a:r>
              <a:rPr lang="en-US" dirty="0"/>
              <a:t>Task 2 (argument &amp; individual presentation) </a:t>
            </a:r>
          </a:p>
          <a:p>
            <a:pPr lvl="1" fontAlgn="base"/>
            <a:r>
              <a:rPr lang="en-US" dirty="0"/>
              <a:t>Exam (2 hours)</a:t>
            </a:r>
          </a:p>
          <a:p>
            <a:pPr marL="0" indent="0" algn="ctr">
              <a:buNone/>
            </a:pPr>
            <a:br>
              <a:rPr lang="en-US" b="1" dirty="0"/>
            </a:br>
            <a:r>
              <a:rPr lang="en-US" b="1" dirty="0"/>
              <a:t>**There is no “level-down” option for this class!</a:t>
            </a:r>
          </a:p>
          <a:p>
            <a:endParaRPr lang="en-US" b="1" dirty="0"/>
          </a:p>
        </p:txBody>
      </p:sp>
    </p:spTree>
    <p:extLst>
      <p:ext uri="{BB962C8B-B14F-4D97-AF65-F5344CB8AC3E}">
        <p14:creationId xmlns:p14="http://schemas.microsoft.com/office/powerpoint/2010/main" val="10340775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AP Capstone – Research*</a:t>
            </a:r>
            <a:br>
              <a:rPr lang="en-US" dirty="0"/>
            </a:br>
            <a:r>
              <a:rPr lang="en-US" sz="1800" dirty="0"/>
              <a:t>(*AP Seminar is a prerequisite for AP Research.)</a:t>
            </a:r>
            <a:endParaRPr lang="en-US" dirty="0"/>
          </a:p>
        </p:txBody>
      </p:sp>
      <p:sp>
        <p:nvSpPr>
          <p:cNvPr id="3" name="Content Placeholder 2"/>
          <p:cNvSpPr>
            <a:spLocks noGrp="1"/>
          </p:cNvSpPr>
          <p:nvPr>
            <p:ph idx="1"/>
          </p:nvPr>
        </p:nvSpPr>
        <p:spPr>
          <a:xfrm>
            <a:off x="838200" y="1690687"/>
            <a:ext cx="10515600" cy="4913313"/>
          </a:xfrm>
        </p:spPr>
        <p:txBody>
          <a:bodyPr>
            <a:normAutofit fontScale="85000" lnSpcReduction="20000"/>
          </a:bodyPr>
          <a:lstStyle/>
          <a:p>
            <a:pPr marL="0" indent="0" fontAlgn="base">
              <a:buNone/>
            </a:pPr>
            <a:r>
              <a:rPr lang="en-US" b="1" u="sng" dirty="0"/>
              <a:t>Course Description</a:t>
            </a:r>
          </a:p>
          <a:p>
            <a:pPr fontAlgn="base"/>
            <a:r>
              <a:rPr lang="en-US" dirty="0"/>
              <a:t>Builds on the skills developed in AP Seminar:​</a:t>
            </a:r>
          </a:p>
          <a:p>
            <a:pPr lvl="1" fontAlgn="base"/>
            <a:r>
              <a:rPr lang="en-US" dirty="0"/>
              <a:t>Students deeply explore an academic topic / problem / issue of individual interest.​</a:t>
            </a:r>
          </a:p>
          <a:p>
            <a:pPr lvl="1" fontAlgn="base"/>
            <a:r>
              <a:rPr lang="en-US" dirty="0"/>
              <a:t>Then, they design, plan, &amp; implement a year-long research-based investigation.​</a:t>
            </a:r>
          </a:p>
          <a:p>
            <a:pPr lvl="1" fontAlgn="base"/>
            <a:r>
              <a:rPr lang="en-US" dirty="0"/>
              <a:t>Students learn about research methods​, employing ethical research practices, and synthesizing information.​</a:t>
            </a:r>
            <a:br>
              <a:rPr lang="en-US" dirty="0"/>
            </a:br>
            <a:endParaRPr lang="en-US" dirty="0"/>
          </a:p>
          <a:p>
            <a:pPr fontAlgn="base"/>
            <a:r>
              <a:rPr lang="en-US" dirty="0"/>
              <a:t>The course culminates in an academic paper &amp; presentation with an oral defense of their research processes, method, and findings.​</a:t>
            </a:r>
          </a:p>
          <a:p>
            <a:pPr marL="0" indent="0">
              <a:buNone/>
            </a:pPr>
            <a:br>
              <a:rPr lang="en-US" b="1" u="sng" dirty="0"/>
            </a:br>
            <a:r>
              <a:rPr lang="en-US" b="1" u="sng" dirty="0"/>
              <a:t>Workload and Work Ethic Expectations</a:t>
            </a:r>
            <a:endParaRPr lang="en-US" b="1" dirty="0"/>
          </a:p>
          <a:p>
            <a:pPr lvl="1"/>
            <a:r>
              <a:rPr lang="en-US" dirty="0"/>
              <a:t>Have a strong, independent work ethic and be self-motivated</a:t>
            </a:r>
          </a:p>
          <a:p>
            <a:pPr lvl="1"/>
            <a:r>
              <a:rPr lang="en-US" dirty="0"/>
              <a:t>Have the ability to think critically about and analyze complex texts</a:t>
            </a:r>
          </a:p>
          <a:p>
            <a:pPr lvl="1"/>
            <a:r>
              <a:rPr lang="en-US" dirty="0"/>
              <a:t>Be able to meet firm deadlines</a:t>
            </a:r>
          </a:p>
          <a:p>
            <a:pPr marL="457200" lvl="1" indent="0" algn="ctr">
              <a:buNone/>
            </a:pPr>
            <a:br>
              <a:rPr lang="en-US" b="1" dirty="0"/>
            </a:br>
            <a:r>
              <a:rPr lang="en-US" b="1" dirty="0"/>
              <a:t>**There is no “level-down” option for this class!</a:t>
            </a:r>
          </a:p>
        </p:txBody>
      </p:sp>
    </p:spTree>
    <p:extLst>
      <p:ext uri="{BB962C8B-B14F-4D97-AF65-F5344CB8AC3E}">
        <p14:creationId xmlns:p14="http://schemas.microsoft.com/office/powerpoint/2010/main" val="12672698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3C971-3790-40D2-A86E-C06D75521BCB}"/>
              </a:ext>
            </a:extLst>
          </p:cNvPr>
          <p:cNvSpPr>
            <a:spLocks noGrp="1"/>
          </p:cNvSpPr>
          <p:nvPr>
            <p:ph type="title"/>
          </p:nvPr>
        </p:nvSpPr>
        <p:spPr/>
        <p:txBody>
          <a:bodyPr/>
          <a:lstStyle/>
          <a:p>
            <a:pPr algn="ctr"/>
            <a:r>
              <a:rPr lang="en-US" dirty="0"/>
              <a:t>Advanced-level Considerations</a:t>
            </a:r>
          </a:p>
        </p:txBody>
      </p:sp>
      <p:sp>
        <p:nvSpPr>
          <p:cNvPr id="3" name="Content Placeholder 2">
            <a:extLst>
              <a:ext uri="{FF2B5EF4-FFF2-40B4-BE49-F238E27FC236}">
                <a16:creationId xmlns:a16="http://schemas.microsoft.com/office/drawing/2014/main" id="{46CEF4DC-B462-48A6-BEF5-DAC90BA8F3FF}"/>
              </a:ext>
            </a:extLst>
          </p:cNvPr>
          <p:cNvSpPr>
            <a:spLocks noGrp="1"/>
          </p:cNvSpPr>
          <p:nvPr>
            <p:ph idx="1"/>
          </p:nvPr>
        </p:nvSpPr>
        <p:spPr/>
        <p:txBody>
          <a:bodyPr>
            <a:normAutofit lnSpcReduction="10000"/>
          </a:bodyPr>
          <a:lstStyle/>
          <a:p>
            <a:pPr marL="0" indent="0">
              <a:buNone/>
            </a:pPr>
            <a:r>
              <a:rPr lang="en-US" b="1" u="sng" dirty="0"/>
              <a:t>Students enrolling in advanced-level courses should consider:</a:t>
            </a:r>
          </a:p>
          <a:p>
            <a:pPr lvl="1"/>
            <a:r>
              <a:rPr lang="en-US" dirty="0"/>
              <a:t>Motivation</a:t>
            </a:r>
          </a:p>
          <a:p>
            <a:pPr lvl="2"/>
            <a:r>
              <a:rPr lang="en-US" dirty="0"/>
              <a:t>Are you willing to do the work and put forth your best effort?</a:t>
            </a:r>
          </a:p>
          <a:p>
            <a:pPr lvl="2"/>
            <a:r>
              <a:rPr lang="en-US" dirty="0"/>
              <a:t>Are you an independent learner?</a:t>
            </a:r>
          </a:p>
          <a:p>
            <a:pPr lvl="1"/>
            <a:r>
              <a:rPr lang="en-US" dirty="0"/>
              <a:t>Time Management &amp; Organization</a:t>
            </a:r>
          </a:p>
          <a:p>
            <a:pPr lvl="2"/>
            <a:r>
              <a:rPr lang="en-US" dirty="0"/>
              <a:t>Will you complete assignments as they are assigned?</a:t>
            </a:r>
          </a:p>
          <a:p>
            <a:pPr lvl="2"/>
            <a:r>
              <a:rPr lang="en-US" dirty="0"/>
              <a:t>Will you make academics a priority?</a:t>
            </a:r>
          </a:p>
          <a:p>
            <a:pPr lvl="1"/>
            <a:r>
              <a:rPr lang="en-US" dirty="0"/>
              <a:t>Positive Attitude</a:t>
            </a:r>
          </a:p>
          <a:p>
            <a:pPr lvl="2"/>
            <a:r>
              <a:rPr lang="en-US" dirty="0"/>
              <a:t>Will you persevere when faced with challenges?</a:t>
            </a:r>
          </a:p>
          <a:p>
            <a:pPr lvl="1"/>
            <a:r>
              <a:rPr lang="en-US" dirty="0"/>
              <a:t>Strong Work Ethic</a:t>
            </a:r>
          </a:p>
          <a:p>
            <a:pPr lvl="2"/>
            <a:r>
              <a:rPr lang="en-US" dirty="0"/>
              <a:t>Are you committed to success?</a:t>
            </a:r>
          </a:p>
          <a:p>
            <a:pPr lvl="2"/>
            <a:r>
              <a:rPr lang="en-US" dirty="0"/>
              <a:t>Are you committed to good attendance, punctuality, and showing respect?</a:t>
            </a:r>
          </a:p>
          <a:p>
            <a:pPr lvl="2"/>
            <a:r>
              <a:rPr lang="en-US" dirty="0"/>
              <a:t>Are you prepared to study outside of class?</a:t>
            </a:r>
          </a:p>
          <a:p>
            <a:pPr lvl="2"/>
            <a:endParaRPr lang="en-US" dirty="0"/>
          </a:p>
        </p:txBody>
      </p:sp>
    </p:spTree>
    <p:extLst>
      <p:ext uri="{BB962C8B-B14F-4D97-AF65-F5344CB8AC3E}">
        <p14:creationId xmlns:p14="http://schemas.microsoft.com/office/powerpoint/2010/main" val="22123064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3C971-3790-40D2-A86E-C06D75521BCB}"/>
              </a:ext>
            </a:extLst>
          </p:cNvPr>
          <p:cNvSpPr>
            <a:spLocks noGrp="1"/>
          </p:cNvSpPr>
          <p:nvPr>
            <p:ph type="title"/>
          </p:nvPr>
        </p:nvSpPr>
        <p:spPr>
          <a:xfrm>
            <a:off x="838200" y="365126"/>
            <a:ext cx="10515600" cy="898410"/>
          </a:xfrm>
        </p:spPr>
        <p:txBody>
          <a:bodyPr/>
          <a:lstStyle/>
          <a:p>
            <a:pPr algn="ctr"/>
            <a:r>
              <a:rPr lang="en-US" dirty="0"/>
              <a:t>Level-down Schedule Changes</a:t>
            </a:r>
          </a:p>
        </p:txBody>
      </p:sp>
      <p:sp>
        <p:nvSpPr>
          <p:cNvPr id="3" name="Content Placeholder 2">
            <a:extLst>
              <a:ext uri="{FF2B5EF4-FFF2-40B4-BE49-F238E27FC236}">
                <a16:creationId xmlns:a16="http://schemas.microsoft.com/office/drawing/2014/main" id="{46CEF4DC-B462-48A6-BEF5-DAC90BA8F3FF}"/>
              </a:ext>
            </a:extLst>
          </p:cNvPr>
          <p:cNvSpPr>
            <a:spLocks noGrp="1"/>
          </p:cNvSpPr>
          <p:nvPr>
            <p:ph idx="1"/>
          </p:nvPr>
        </p:nvSpPr>
        <p:spPr>
          <a:xfrm>
            <a:off x="498763" y="1263535"/>
            <a:ext cx="11288683" cy="4971009"/>
          </a:xfrm>
        </p:spPr>
        <p:txBody>
          <a:bodyPr>
            <a:noAutofit/>
          </a:bodyPr>
          <a:lstStyle/>
          <a:p>
            <a:pPr marL="0" lvl="1" indent="0">
              <a:buNone/>
            </a:pPr>
            <a:r>
              <a:rPr lang="en-US" b="1" u="sng" dirty="0"/>
              <a:t>Leveling down is when a student moves from an advanced level course to a regular course of the same subject.</a:t>
            </a:r>
          </a:p>
          <a:p>
            <a:pPr marL="800100" lvl="2" indent="-342900"/>
            <a:r>
              <a:rPr lang="en-US" dirty="0"/>
              <a:t>Advanced Placement (AP), Pearland Advanced Program (PAP), and Honors (H) students may petition to move from an advanced class to a regular level class of the same content area during the 6</a:t>
            </a:r>
            <a:r>
              <a:rPr lang="en-US" baseline="30000" dirty="0"/>
              <a:t>th </a:t>
            </a:r>
            <a:r>
              <a:rPr lang="en-US" dirty="0"/>
              <a:t>week of the semester. (</a:t>
            </a:r>
            <a:r>
              <a:rPr lang="en-US" sz="2000" dirty="0"/>
              <a:t>The Request to Change Course Level form is available in the appendix of the Course Selection Handbook and must be submitted to your counselor by the required timeline listed on the form.)</a:t>
            </a:r>
            <a:endParaRPr lang="en-US" dirty="0"/>
          </a:p>
          <a:p>
            <a:pPr marL="800100" lvl="2" indent="-342900"/>
            <a:r>
              <a:rPr lang="en-US" dirty="0"/>
              <a:t>Student must have attended tutorials and cannot have zeros in Skyward, and a committee will meet to review submissions.</a:t>
            </a:r>
          </a:p>
          <a:p>
            <a:pPr marL="800100" lvl="2" indent="-342900"/>
            <a:r>
              <a:rPr lang="en-US" dirty="0"/>
              <a:t>Students who remain in the AP, PAP, or Honors course must wait until the end of the semester to request a transfer to the regular level course.</a:t>
            </a:r>
          </a:p>
          <a:p>
            <a:pPr marL="800100" lvl="2" indent="-342900"/>
            <a:r>
              <a:rPr lang="en-US" dirty="0"/>
              <a:t>No additional grade points are added when students drop to a lower-level course.</a:t>
            </a:r>
          </a:p>
          <a:p>
            <a:pPr marL="800100" lvl="2" indent="-342900"/>
            <a:r>
              <a:rPr lang="en-US" dirty="0"/>
              <a:t>Students will receive a minimum grade of 60 in the lower-level course </a:t>
            </a:r>
            <a:r>
              <a:rPr lang="en-US" sz="1800" dirty="0"/>
              <a:t>for work completed in the advanced course.</a:t>
            </a:r>
          </a:p>
          <a:p>
            <a:pPr marL="800100" lvl="2" indent="-342900"/>
            <a:r>
              <a:rPr lang="en-US" sz="1800" dirty="0"/>
              <a:t>Prior to registering for classes, students should check the Course Grade Averaging document in the appendix of the Course Selection Handbook.</a:t>
            </a:r>
          </a:p>
        </p:txBody>
      </p:sp>
    </p:spTree>
    <p:extLst>
      <p:ext uri="{BB962C8B-B14F-4D97-AF65-F5344CB8AC3E}">
        <p14:creationId xmlns:p14="http://schemas.microsoft.com/office/powerpoint/2010/main" val="36018843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2515</TotalTime>
  <Words>3465</Words>
  <Application>Microsoft Office PowerPoint</Application>
  <PresentationFormat>Widescreen</PresentationFormat>
  <Paragraphs>212</Paragraphs>
  <Slides>19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Calibri</vt:lpstr>
      <vt:lpstr>Calibri (Body)</vt:lpstr>
      <vt:lpstr>Calibri Light</vt:lpstr>
      <vt:lpstr>Symbol</vt:lpstr>
      <vt:lpstr>Times New Roman</vt:lpstr>
      <vt:lpstr>Office Theme</vt:lpstr>
      <vt:lpstr>English Department  Course Descriptions</vt:lpstr>
      <vt:lpstr>English I</vt:lpstr>
      <vt:lpstr>PAP English I</vt:lpstr>
      <vt:lpstr>English II</vt:lpstr>
      <vt:lpstr>PAP English II </vt:lpstr>
      <vt:lpstr>English III</vt:lpstr>
      <vt:lpstr>AP Language and Composition (AP English 3)</vt:lpstr>
      <vt:lpstr>English IV</vt:lpstr>
      <vt:lpstr> AP English Literature and Composition  (AP English IV) </vt:lpstr>
      <vt:lpstr>English IV Dual Enrollment</vt:lpstr>
      <vt:lpstr>Advanced SAT Prep</vt:lpstr>
      <vt:lpstr>Creative Writing</vt:lpstr>
      <vt:lpstr>Humanities</vt:lpstr>
      <vt:lpstr>Literary Genres</vt:lpstr>
      <vt:lpstr>AP Capstone – Program Overview</vt:lpstr>
      <vt:lpstr>AP Capstone - Seminar</vt:lpstr>
      <vt:lpstr>AP Capstone – Research* (*AP Seminar is a prerequisite for AP Research.)</vt:lpstr>
      <vt:lpstr>Advanced-level Considerations</vt:lpstr>
      <vt:lpstr>Level-down Schedule Changes</vt:lpstr>
    </vt:vector>
  </TitlesOfParts>
  <Company>Pearland ISD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Capstone - Overview</dc:title>
  <dc:creator>Pelc, Megan</dc:creator>
  <cp:lastModifiedBy>PELC, MEGAN</cp:lastModifiedBy>
  <cp:revision>110</cp:revision>
  <cp:lastPrinted>2022-01-20T16:00:38Z</cp:lastPrinted>
  <dcterms:created xsi:type="dcterms:W3CDTF">2017-12-12T14:25:37Z</dcterms:created>
  <dcterms:modified xsi:type="dcterms:W3CDTF">2025-02-04T16:34:14Z</dcterms:modified>
</cp:coreProperties>
</file>