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272" r:id="rId6"/>
    <p:sldId id="322" r:id="rId7"/>
    <p:sldId id="320" r:id="rId8"/>
    <p:sldId id="289" r:id="rId9"/>
    <p:sldId id="323" r:id="rId10"/>
    <p:sldId id="259" r:id="rId11"/>
    <p:sldId id="342" r:id="rId12"/>
    <p:sldId id="343" r:id="rId13"/>
    <p:sldId id="315" r:id="rId14"/>
    <p:sldId id="355" r:id="rId15"/>
    <p:sldId id="265" r:id="rId16"/>
    <p:sldId id="270" r:id="rId17"/>
    <p:sldId id="267" r:id="rId18"/>
    <p:sldId id="271" r:id="rId19"/>
    <p:sldId id="268" r:id="rId20"/>
    <p:sldId id="360" r:id="rId21"/>
    <p:sldId id="375" r:id="rId22"/>
    <p:sldId id="361" r:id="rId23"/>
    <p:sldId id="358" r:id="rId24"/>
    <p:sldId id="365" r:id="rId25"/>
    <p:sldId id="261" r:id="rId26"/>
    <p:sldId id="367" r:id="rId27"/>
    <p:sldId id="366" r:id="rId28"/>
    <p:sldId id="363" r:id="rId29"/>
    <p:sldId id="369" r:id="rId30"/>
    <p:sldId id="370" r:id="rId31"/>
    <p:sldId id="371" r:id="rId32"/>
    <p:sldId id="372" r:id="rId33"/>
    <p:sldId id="279" r:id="rId34"/>
    <p:sldId id="374" r:id="rId35"/>
    <p:sldId id="336" r:id="rId36"/>
    <p:sldId id="324" r:id="rId37"/>
    <p:sldId id="26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C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4" autoAdjust="0"/>
    <p:restoredTop sz="94660"/>
  </p:normalViewPr>
  <p:slideViewPr>
    <p:cSldViewPr snapToGrid="0">
      <p:cViewPr varScale="1">
        <p:scale>
          <a:sx n="111" d="100"/>
          <a:sy n="111" d="100"/>
        </p:scale>
        <p:origin x="59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structional Slide">
    <p:bg>
      <p:bgPr>
        <a:solidFill>
          <a:srgbClr val="E0E0E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0522" y="-713601"/>
            <a:ext cx="3244719" cy="2595775"/>
          </a:xfrm>
          <a:prstGeom prst="rect">
            <a:avLst/>
          </a:prstGeom>
        </p:spPr>
      </p:pic>
      <p:sp>
        <p:nvSpPr>
          <p:cNvPr id="8" name="TextBox 7"/>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3" name="TextBox 2"/>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sp>
        <p:nvSpPr>
          <p:cNvPr id="9" name="Rectangle 8"/>
          <p:cNvSpPr/>
          <p:nvPr/>
        </p:nvSpPr>
        <p:spPr>
          <a:xfrm>
            <a:off x="1232259" y="1360322"/>
            <a:ext cx="9143371" cy="2308324"/>
          </a:xfrm>
          <a:prstGeom prst="rect">
            <a:avLst/>
          </a:prstGeom>
        </p:spPr>
        <p:txBody>
          <a:bodyPr wrap="square">
            <a:spAutoFit/>
          </a:bodyPr>
          <a:lstStyle/>
          <a:p>
            <a:pPr algn="ctr"/>
            <a:r>
              <a:rPr lang="en-US" sz="2400" dirty="0">
                <a:solidFill>
                  <a:srgbClr val="000000"/>
                </a:solidFill>
              </a:rPr>
              <a:t>This is the corporate PowerPoint design template for Sunflower Bank</a:t>
            </a:r>
            <a:r>
              <a:rPr lang="en-US" sz="2400" baseline="0" dirty="0">
                <a:solidFill>
                  <a:srgbClr val="000000"/>
                </a:solidFill>
              </a:rPr>
              <a:t> and</a:t>
            </a:r>
            <a:r>
              <a:rPr lang="en-US" sz="2400" dirty="0">
                <a:solidFill>
                  <a:srgbClr val="000000"/>
                </a:solidFill>
              </a:rPr>
              <a:t> First National 1870. To view and add slides from this template, select the “Home” tab, and click on the arrow to the right of the words “New Slide” to find the slide layout of your choice. (Do not click on the slide icon above the words “</a:t>
            </a:r>
            <a:r>
              <a:rPr lang="en-US" sz="2400">
                <a:solidFill>
                  <a:srgbClr val="000000"/>
                </a:solidFill>
              </a:rPr>
              <a:t>New Slide,” </a:t>
            </a:r>
            <a:r>
              <a:rPr lang="en-US" sz="2400" dirty="0">
                <a:solidFill>
                  <a:srgbClr val="000000"/>
                </a:solidFill>
              </a:rPr>
              <a:t>as all options will not appear.)</a:t>
            </a:r>
          </a:p>
        </p:txBody>
      </p:sp>
      <p:sp>
        <p:nvSpPr>
          <p:cNvPr id="10" name="TextBox 9"/>
          <p:cNvSpPr txBox="1"/>
          <p:nvPr/>
        </p:nvSpPr>
        <p:spPr>
          <a:xfrm>
            <a:off x="2292067" y="3896324"/>
            <a:ext cx="7716607" cy="646331"/>
          </a:xfrm>
          <a:prstGeom prst="rect">
            <a:avLst/>
          </a:prstGeom>
          <a:noFill/>
        </p:spPr>
        <p:txBody>
          <a:bodyPr wrap="square" rtlCol="0">
            <a:spAutoFit/>
          </a:bodyPr>
          <a:lstStyle/>
          <a:p>
            <a:r>
              <a:rPr lang="en-US" dirty="0">
                <a:solidFill>
                  <a:srgbClr val="000000"/>
                </a:solidFill>
              </a:rPr>
              <a:t>*Please do not include this instructional slide in your final presentation. Right-click on this slide and select “delete” to remove it from the deck. </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6466" y="6135600"/>
            <a:ext cx="1142265" cy="369332"/>
          </a:xfrm>
          <a:prstGeom prst="rect">
            <a:avLst/>
          </a:prstGeom>
        </p:spPr>
      </p:pic>
    </p:spTree>
    <p:extLst>
      <p:ext uri="{BB962C8B-B14F-4D97-AF65-F5344CB8AC3E}">
        <p14:creationId xmlns:p14="http://schemas.microsoft.com/office/powerpoint/2010/main" val="325885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E0E0E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hasCustomPrompt="1"/>
          </p:nvPr>
        </p:nvSpPr>
        <p:spPr>
          <a:xfrm>
            <a:off x="838200" y="2373219"/>
            <a:ext cx="10515600" cy="1325563"/>
          </a:xfrm>
        </p:spPr>
        <p:txBody>
          <a:bodyPr/>
          <a:lstStyle>
            <a:lvl1pPr algn="ctr">
              <a:defRPr>
                <a:solidFill>
                  <a:srgbClr val="000000"/>
                </a:solidFill>
              </a:defRPr>
            </a:lvl1pPr>
          </a:lstStyle>
          <a:p>
            <a:r>
              <a:rPr lang="en-US" dirty="0"/>
              <a:t>Click to edit Title slide</a:t>
            </a:r>
          </a:p>
        </p:txBody>
      </p:sp>
      <p:sp>
        <p:nvSpPr>
          <p:cNvPr id="8" name="TextBox 7"/>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3" name="TextBox 2"/>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6466" y="6135600"/>
            <a:ext cx="1142265" cy="369332"/>
          </a:xfrm>
          <a:prstGeom prst="rect">
            <a:avLst/>
          </a:prstGeom>
        </p:spPr>
      </p:pic>
      <p:pic>
        <p:nvPicPr>
          <p:cNvPr id="9" name="Picture 8">
            <a:extLst>
              <a:ext uri="{FF2B5EF4-FFF2-40B4-BE49-F238E27FC236}">
                <a16:creationId xmlns:a16="http://schemas.microsoft.com/office/drawing/2014/main" id="{978BBF20-3DCE-4657-A6FE-161E3D4097C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0522" y="-713601"/>
            <a:ext cx="3244719" cy="2595775"/>
          </a:xfrm>
          <a:prstGeom prst="rect">
            <a:avLst/>
          </a:prstGeom>
        </p:spPr>
      </p:pic>
    </p:spTree>
    <p:extLst>
      <p:ext uri="{BB962C8B-B14F-4D97-AF65-F5344CB8AC3E}">
        <p14:creationId xmlns:p14="http://schemas.microsoft.com/office/powerpoint/2010/main" val="3652176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Slide">
    <p:bg>
      <p:bgPr>
        <a:solidFill>
          <a:srgbClr val="E0E0E0"/>
        </a:solidFill>
        <a:effectLst/>
      </p:bgPr>
    </p:bg>
    <p:spTree>
      <p:nvGrpSpPr>
        <p:cNvPr id="1" name=""/>
        <p:cNvGrpSpPr/>
        <p:nvPr/>
      </p:nvGrpSpPr>
      <p:grpSpPr>
        <a:xfrm>
          <a:off x="0" y="0"/>
          <a:ext cx="0" cy="0"/>
          <a:chOff x="0" y="0"/>
          <a:chExt cx="0" cy="0"/>
        </a:xfrm>
      </p:grpSpPr>
      <p:sp>
        <p:nvSpPr>
          <p:cNvPr id="6" name="Rectangle 5"/>
          <p:cNvSpPr/>
          <p:nvPr/>
        </p:nvSpPr>
        <p:spPr>
          <a:xfrm>
            <a:off x="0" y="0"/>
            <a:ext cx="12192000" cy="59817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9229" y="5475384"/>
            <a:ext cx="2537325" cy="2029860"/>
          </a:xfrm>
          <a:prstGeom prst="rect">
            <a:avLst/>
          </a:prstGeom>
        </p:spPr>
      </p:pic>
      <p:sp>
        <p:nvSpPr>
          <p:cNvPr id="9" name="TextBox 8"/>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10" name="TextBox 9"/>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solidFill>
                  <a:schemeClr val="bg1"/>
                </a:solidFill>
              </a:rPr>
              <a:t>‹#›</a:t>
            </a:fld>
            <a:endParaRPr lang="en-US" dirty="0">
              <a:solidFill>
                <a:schemeClr val="bg1"/>
              </a:solidFill>
            </a:endParaRPr>
          </a:p>
        </p:txBody>
      </p:sp>
      <p:sp>
        <p:nvSpPr>
          <p:cNvPr id="4" name="Title 3"/>
          <p:cNvSpPr>
            <a:spLocks noGrp="1"/>
          </p:cNvSpPr>
          <p:nvPr>
            <p:ph type="title" hasCustomPrompt="1"/>
          </p:nvPr>
        </p:nvSpPr>
        <p:spPr/>
        <p:txBody>
          <a:bodyPr/>
          <a:lstStyle>
            <a:lvl1pPr>
              <a:defRPr>
                <a:solidFill>
                  <a:schemeClr val="tx1"/>
                </a:solidFill>
              </a:defRPr>
            </a:lvl1pPr>
          </a:lstStyle>
          <a:p>
            <a:r>
              <a:rPr lang="en-US" dirty="0"/>
              <a:t>Click to edit Divider slide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1518" y="6317641"/>
            <a:ext cx="1142265" cy="369332"/>
          </a:xfrm>
          <a:prstGeom prst="rect">
            <a:avLst/>
          </a:prstGeom>
        </p:spPr>
      </p:pic>
    </p:spTree>
    <p:extLst>
      <p:ext uri="{BB962C8B-B14F-4D97-AF65-F5344CB8AC3E}">
        <p14:creationId xmlns:p14="http://schemas.microsoft.com/office/powerpoint/2010/main" val="40098544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ne Column Content Slid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771811"/>
            <a:ext cx="10515599" cy="4001007"/>
          </a:xfrm>
          <a:prstGeom prst="rect">
            <a:avLst/>
          </a:prstGeom>
        </p:spPr>
        <p:txBody>
          <a:bodyPr/>
          <a:lstStyle>
            <a:lvl1pPr>
              <a:defRPr sz="3200">
                <a:solidFill>
                  <a:srgbClr val="000000"/>
                </a:solidFill>
              </a:defRPr>
            </a:lvl1pPr>
            <a:lvl2pPr>
              <a:defRPr sz="2800">
                <a:solidFill>
                  <a:srgbClr val="000000"/>
                </a:solidFill>
              </a:defRPr>
            </a:lvl2pPr>
            <a:lvl3pPr>
              <a:defRPr sz="2400">
                <a:solidFill>
                  <a:srgbClr val="000000"/>
                </a:solidFill>
              </a:defRPr>
            </a:lvl3pPr>
            <a:lvl4pPr>
              <a:defRPr sz="2000">
                <a:solidFill>
                  <a:srgbClr val="000000"/>
                </a:solidFill>
              </a:defRPr>
            </a:lvl4pPr>
            <a:lvl5pPr>
              <a:defRPr sz="2000">
                <a:solidFill>
                  <a:srgbClr val="000000"/>
                </a:solidFill>
              </a:defRPr>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838200" y="753035"/>
            <a:ext cx="10515600" cy="882251"/>
          </a:xfrm>
        </p:spPr>
        <p:txBody>
          <a:bodyPr/>
          <a:lstStyle>
            <a:lvl1pPr>
              <a:defRPr>
                <a:solidFill>
                  <a:srgbClr val="000000"/>
                </a:solidFill>
              </a:defRPr>
            </a:lvl1pPr>
          </a:lstStyle>
          <a:p>
            <a:r>
              <a:rPr lang="en-US" dirty="0"/>
              <a:t>Click to edit one-column Content slide</a:t>
            </a:r>
          </a:p>
        </p:txBody>
      </p:sp>
      <p:pic>
        <p:nvPicPr>
          <p:cNvPr id="4" name="Picture 3"/>
          <p:cNvPicPr>
            <a:picLocks noChangeAspect="1"/>
          </p:cNvPicPr>
          <p:nvPr/>
        </p:nvPicPr>
        <p:blipFill>
          <a:blip r:embed="rId2"/>
          <a:stretch>
            <a:fillRect/>
          </a:stretch>
        </p:blipFill>
        <p:spPr>
          <a:xfrm>
            <a:off x="0" y="0"/>
            <a:ext cx="12205250" cy="335309"/>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69229" y="5475384"/>
            <a:ext cx="2537325" cy="2029860"/>
          </a:xfrm>
          <a:prstGeom prst="rect">
            <a:avLst/>
          </a:prstGeom>
        </p:spPr>
      </p:pic>
      <p:sp>
        <p:nvSpPr>
          <p:cNvPr id="7" name="TextBox 6"/>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10" name="TextBox 9"/>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1518" y="6317641"/>
            <a:ext cx="1142265" cy="369332"/>
          </a:xfrm>
          <a:prstGeom prst="rect">
            <a:avLst/>
          </a:prstGeom>
        </p:spPr>
      </p:pic>
    </p:spTree>
    <p:extLst>
      <p:ext uri="{BB962C8B-B14F-4D97-AF65-F5344CB8AC3E}">
        <p14:creationId xmlns:p14="http://schemas.microsoft.com/office/powerpoint/2010/main" val="194799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lumn Content Slid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753035"/>
            <a:ext cx="10515600" cy="937653"/>
          </a:xfrm>
        </p:spPr>
        <p:txBody>
          <a:bodyPr/>
          <a:lstStyle>
            <a:lvl1pPr>
              <a:defRPr baseline="0">
                <a:solidFill>
                  <a:srgbClr val="000000"/>
                </a:solidFill>
              </a:defRPr>
            </a:lvl1pPr>
          </a:lstStyle>
          <a:p>
            <a:r>
              <a:rPr lang="en-US" dirty="0"/>
              <a:t>Click to edit two-column Content slide</a:t>
            </a:r>
          </a:p>
        </p:txBody>
      </p:sp>
      <p:sp>
        <p:nvSpPr>
          <p:cNvPr id="5" name="Content Placeholder 2"/>
          <p:cNvSpPr>
            <a:spLocks noGrp="1"/>
          </p:cNvSpPr>
          <p:nvPr>
            <p:ph sz="half" idx="1" hasCustomPrompt="1"/>
          </p:nvPr>
        </p:nvSpPr>
        <p:spPr>
          <a:xfrm>
            <a:off x="838200" y="1825625"/>
            <a:ext cx="5181600" cy="3980240"/>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sz="half" idx="13" hasCustomPrompt="1"/>
          </p:nvPr>
        </p:nvSpPr>
        <p:spPr>
          <a:xfrm>
            <a:off x="6172200" y="1825625"/>
            <a:ext cx="5181600" cy="3960927"/>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p:nvSpPr>
        <p:spPr>
          <a:xfrm>
            <a:off x="0" y="0"/>
            <a:ext cx="12192000" cy="319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9229" y="5475384"/>
            <a:ext cx="2537325" cy="2029860"/>
          </a:xfrm>
          <a:prstGeom prst="rect">
            <a:avLst/>
          </a:prstGeom>
        </p:spPr>
      </p:pic>
      <p:sp>
        <p:nvSpPr>
          <p:cNvPr id="9" name="TextBox 8"/>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11" name="TextBox 10"/>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1518" y="6317641"/>
            <a:ext cx="1142265" cy="369332"/>
          </a:xfrm>
          <a:prstGeom prst="rect">
            <a:avLst/>
          </a:prstGeom>
        </p:spPr>
      </p:pic>
    </p:spTree>
    <p:extLst>
      <p:ext uri="{BB962C8B-B14F-4D97-AF65-F5344CB8AC3E}">
        <p14:creationId xmlns:p14="http://schemas.microsoft.com/office/powerpoint/2010/main" val="6540061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Column Content Slid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753035"/>
            <a:ext cx="10515600" cy="937653"/>
          </a:xfrm>
        </p:spPr>
        <p:txBody>
          <a:bodyPr/>
          <a:lstStyle>
            <a:lvl1pPr>
              <a:defRPr baseline="0">
                <a:solidFill>
                  <a:srgbClr val="000000"/>
                </a:solidFill>
              </a:defRPr>
            </a:lvl1pPr>
          </a:lstStyle>
          <a:p>
            <a:r>
              <a:rPr lang="en-US" dirty="0"/>
              <a:t>Click to edit three-column Content slide</a:t>
            </a:r>
          </a:p>
        </p:txBody>
      </p:sp>
      <p:sp>
        <p:nvSpPr>
          <p:cNvPr id="5" name="Content Placeholder 2"/>
          <p:cNvSpPr>
            <a:spLocks noGrp="1"/>
          </p:cNvSpPr>
          <p:nvPr>
            <p:ph sz="half" idx="1" hasCustomPrompt="1"/>
          </p:nvPr>
        </p:nvSpPr>
        <p:spPr>
          <a:xfrm>
            <a:off x="838200" y="1825625"/>
            <a:ext cx="3365310" cy="3980240"/>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p:nvSpPr>
        <p:spPr>
          <a:xfrm>
            <a:off x="0" y="0"/>
            <a:ext cx="12192000" cy="31908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9229" y="5475384"/>
            <a:ext cx="2537325" cy="2029860"/>
          </a:xfrm>
          <a:prstGeom prst="rect">
            <a:avLst/>
          </a:prstGeom>
        </p:spPr>
      </p:pic>
      <p:sp>
        <p:nvSpPr>
          <p:cNvPr id="9" name="TextBox 8"/>
          <p:cNvSpPr txBox="1"/>
          <p:nvPr/>
        </p:nvSpPr>
        <p:spPr>
          <a:xfrm>
            <a:off x="208977" y="6334431"/>
            <a:ext cx="4731513" cy="230832"/>
          </a:xfrm>
          <a:prstGeom prst="rect">
            <a:avLst/>
          </a:prstGeom>
          <a:noFill/>
        </p:spPr>
        <p:txBody>
          <a:bodyPr wrap="square" rtlCol="0">
            <a:spAutoFit/>
          </a:bodyPr>
          <a:lstStyle/>
          <a:p>
            <a:r>
              <a:rPr lang="en-US" sz="900" dirty="0">
                <a:solidFill>
                  <a:srgbClr val="000000"/>
                </a:solidFill>
              </a:rPr>
              <a:t>First National 1870,</a:t>
            </a:r>
            <a:r>
              <a:rPr lang="en-US" sz="900" baseline="0" dirty="0">
                <a:solidFill>
                  <a:srgbClr val="000000"/>
                </a:solidFill>
              </a:rPr>
              <a:t> a</a:t>
            </a:r>
            <a:r>
              <a:rPr lang="en-US" sz="900" dirty="0">
                <a:solidFill>
                  <a:srgbClr val="000000"/>
                </a:solidFill>
              </a:rPr>
              <a:t> division of Sunflower Bank, N.A. Member</a:t>
            </a:r>
            <a:r>
              <a:rPr lang="en-US" sz="900" baseline="0" dirty="0">
                <a:solidFill>
                  <a:srgbClr val="000000"/>
                </a:solidFill>
              </a:rPr>
              <a:t> FDIC.</a:t>
            </a:r>
            <a:endParaRPr lang="en-US" sz="900" dirty="0">
              <a:solidFill>
                <a:srgbClr val="000000"/>
              </a:solidFill>
            </a:endParaRPr>
          </a:p>
        </p:txBody>
      </p:sp>
      <p:sp>
        <p:nvSpPr>
          <p:cNvPr id="11" name="TextBox 10"/>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sp>
        <p:nvSpPr>
          <p:cNvPr id="13" name="Content Placeholder 2"/>
          <p:cNvSpPr>
            <a:spLocks noGrp="1"/>
          </p:cNvSpPr>
          <p:nvPr>
            <p:ph sz="half" idx="10" hasCustomPrompt="1"/>
          </p:nvPr>
        </p:nvSpPr>
        <p:spPr>
          <a:xfrm>
            <a:off x="7988489" y="1825625"/>
            <a:ext cx="3365311" cy="3980240"/>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11" hasCustomPrompt="1"/>
          </p:nvPr>
        </p:nvSpPr>
        <p:spPr>
          <a:xfrm>
            <a:off x="4474759" y="1825625"/>
            <a:ext cx="3242481" cy="3980240"/>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1518" y="6317641"/>
            <a:ext cx="1142265" cy="369332"/>
          </a:xfrm>
          <a:prstGeom prst="rect">
            <a:avLst/>
          </a:prstGeom>
        </p:spPr>
      </p:pic>
    </p:spTree>
    <p:extLst>
      <p:ext uri="{BB962C8B-B14F-4D97-AF65-F5344CB8AC3E}">
        <p14:creationId xmlns:p14="http://schemas.microsoft.com/office/powerpoint/2010/main" val="29080421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ding/Thank You Slide">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8623" y="762184"/>
            <a:ext cx="5715922" cy="4572737"/>
          </a:xfrm>
          <a:prstGeom prst="rect">
            <a:avLst/>
          </a:prstGeom>
        </p:spPr>
      </p:pic>
      <p:sp>
        <p:nvSpPr>
          <p:cNvPr id="6" name="TextBox 5"/>
          <p:cNvSpPr txBox="1"/>
          <p:nvPr/>
        </p:nvSpPr>
        <p:spPr>
          <a:xfrm>
            <a:off x="208977" y="6334431"/>
            <a:ext cx="4731513" cy="230832"/>
          </a:xfrm>
          <a:prstGeom prst="rect">
            <a:avLst/>
          </a:prstGeom>
          <a:noFill/>
        </p:spPr>
        <p:txBody>
          <a:bodyPr wrap="square" rtlCol="0">
            <a:spAutoFit/>
          </a:bodyPr>
          <a:lstStyle/>
          <a:p>
            <a:r>
              <a:rPr lang="en-US" sz="900" dirty="0">
                <a:solidFill>
                  <a:schemeClr val="tx1"/>
                </a:solidFill>
              </a:rPr>
              <a:t>First National 1870,</a:t>
            </a:r>
            <a:r>
              <a:rPr lang="en-US" sz="900" baseline="0" dirty="0">
                <a:solidFill>
                  <a:schemeClr val="tx1"/>
                </a:solidFill>
              </a:rPr>
              <a:t> a</a:t>
            </a:r>
            <a:r>
              <a:rPr lang="en-US" sz="900" dirty="0">
                <a:solidFill>
                  <a:schemeClr val="tx1"/>
                </a:solidFill>
              </a:rPr>
              <a:t> division of Sunflower Bank, N.A. Member</a:t>
            </a:r>
            <a:r>
              <a:rPr lang="en-US" sz="900" baseline="0" dirty="0">
                <a:solidFill>
                  <a:schemeClr val="tx1"/>
                </a:solidFill>
              </a:rPr>
              <a:t> FDIC.</a:t>
            </a:r>
            <a:endParaRPr lang="en-US" sz="900" dirty="0">
              <a:solidFill>
                <a:schemeClr val="tx1"/>
              </a:solidFill>
            </a:endParaRPr>
          </a:p>
        </p:txBody>
      </p:sp>
      <p:sp>
        <p:nvSpPr>
          <p:cNvPr id="7" name="TextBox 6"/>
          <p:cNvSpPr txBox="1"/>
          <p:nvPr/>
        </p:nvSpPr>
        <p:spPr>
          <a:xfrm>
            <a:off x="209002" y="6035041"/>
            <a:ext cx="2046515" cy="369332"/>
          </a:xfrm>
          <a:prstGeom prst="rect">
            <a:avLst/>
          </a:prstGeom>
          <a:noFill/>
        </p:spPr>
        <p:txBody>
          <a:bodyPr wrap="square" rtlCol="0">
            <a:spAutoFit/>
          </a:bodyPr>
          <a:lstStyle/>
          <a:p>
            <a:fld id="{FF356EF4-6365-4D2A-AE22-ED5C0E4BBFDD}" type="slidenum">
              <a:rPr lang="en-US" smtClean="0"/>
              <a:t>‹#›</a:t>
            </a:fld>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6466" y="6135600"/>
            <a:ext cx="1142265" cy="369332"/>
          </a:xfrm>
          <a:prstGeom prst="rect">
            <a:avLst/>
          </a:prstGeom>
        </p:spPr>
      </p:pic>
    </p:spTree>
    <p:extLst>
      <p:ext uri="{BB962C8B-B14F-4D97-AF65-F5344CB8AC3E}">
        <p14:creationId xmlns:p14="http://schemas.microsoft.com/office/powerpoint/2010/main" val="241609099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733319" y="983256"/>
            <a:ext cx="13925320" cy="5874744"/>
          </a:xfrm>
          <a:prstGeom prst="rect">
            <a:avLst/>
          </a:prstGeom>
        </p:spPr>
      </p:pic>
      <p:sp>
        <p:nvSpPr>
          <p:cNvPr id="2" name="Title 1"/>
          <p:cNvSpPr>
            <a:spLocks noGrp="1"/>
          </p:cNvSpPr>
          <p:nvPr>
            <p:ph type="title" hasCustomPrompt="1"/>
          </p:nvPr>
        </p:nvSpPr>
        <p:spPr>
          <a:xfrm>
            <a:off x="838200" y="2667652"/>
            <a:ext cx="10515600" cy="681477"/>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en-US" dirty="0"/>
              <a:t>Click to edit Title slide</a:t>
            </a:r>
          </a:p>
        </p:txBody>
      </p:sp>
      <p:pic>
        <p:nvPicPr>
          <p:cNvPr id="14" name="Picture 13"/>
          <p:cNvPicPr>
            <a:picLocks noChangeAspect="1"/>
          </p:cNvPicPr>
          <p:nvPr/>
        </p:nvPicPr>
        <p:blipFill>
          <a:blip r:embed="rId3"/>
          <a:stretch>
            <a:fillRect/>
          </a:stretch>
        </p:blipFill>
        <p:spPr>
          <a:xfrm>
            <a:off x="8215829" y="6355281"/>
            <a:ext cx="1400979" cy="337134"/>
          </a:xfrm>
          <a:prstGeom prst="rect">
            <a:avLst/>
          </a:prstGeom>
        </p:spPr>
      </p:pic>
      <p:sp>
        <p:nvSpPr>
          <p:cNvPr id="8" name="TextBox 7"/>
          <p:cNvSpPr txBox="1"/>
          <p:nvPr/>
        </p:nvSpPr>
        <p:spPr>
          <a:xfrm>
            <a:off x="293783" y="6135328"/>
            <a:ext cx="1880212" cy="373122"/>
          </a:xfrm>
          <a:prstGeom prst="rect">
            <a:avLst/>
          </a:prstGeom>
          <a:noFill/>
        </p:spPr>
        <p:txBody>
          <a:bodyPr wrap="square" rtlCol="0">
            <a:spAutoFit/>
          </a:bodyPr>
          <a:lstStyle/>
          <a:p>
            <a:fld id="{6B9CD2C5-A944-4550-BB9C-E3E899615337}" type="slidenum">
              <a:rPr lang="en-US" sz="1800" smtClean="0">
                <a:solidFill>
                  <a:schemeClr val="accent5">
                    <a:lumMod val="75000"/>
                  </a:schemeClr>
                </a:solidFill>
              </a:rPr>
              <a:t>‹#›</a:t>
            </a:fld>
            <a:endParaRPr lang="en-US" sz="1800" dirty="0">
              <a:solidFill>
                <a:schemeClr val="accent5">
                  <a:lumMod val="75000"/>
                </a:schemeClr>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3654" y="283603"/>
            <a:ext cx="6112484" cy="982364"/>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123" y="6118852"/>
            <a:ext cx="835931" cy="811344"/>
          </a:xfrm>
          <a:prstGeom prst="rect">
            <a:avLst/>
          </a:prstGeom>
        </p:spPr>
      </p:pic>
      <p:sp>
        <p:nvSpPr>
          <p:cNvPr id="11" name="TextBox 10"/>
          <p:cNvSpPr txBox="1"/>
          <p:nvPr/>
        </p:nvSpPr>
        <p:spPr>
          <a:xfrm>
            <a:off x="279093" y="6421848"/>
            <a:ext cx="4671152" cy="369332"/>
          </a:xfrm>
          <a:prstGeom prst="rect">
            <a:avLst/>
          </a:prstGeom>
          <a:noFill/>
        </p:spPr>
        <p:txBody>
          <a:bodyPr wrap="square" rtlCol="0">
            <a:spAutoFit/>
          </a:bodyPr>
          <a:lstStyle/>
          <a:p>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First National 1870 and Guardian Mortgage</a:t>
            </a:r>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 are</a:t>
            </a:r>
          </a:p>
          <a:p>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divisions </a:t>
            </a:r>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of Sunflower Bank, N.A. Member FDIC</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848629"/>
      </p:ext>
    </p:extLst>
  </p:cSld>
  <p:clrMapOvr>
    <a:overrideClrMapping bg1="lt1" tx1="dk1" bg2="lt2" tx2="dk2" accent1="accent1" accent2="accent2" accent3="accent3" accent4="accent4" accent5="accent5" accent6="accent6" hlink="hlink" folHlink="folHlink"/>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hree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24404"/>
            <a:ext cx="10515600" cy="828979"/>
          </a:xfrm>
          <a:prstGeom prst="rect">
            <a:avLst/>
          </a:prstGeom>
        </p:spPr>
        <p:txBody>
          <a:bodyPr>
            <a:normAutofit/>
          </a:bodyPr>
          <a:lstStyle>
            <a:lvl1pPr>
              <a:defRPr sz="3600">
                <a:latin typeface="Arial" panose="020B0604020202020204" pitchFamily="34" charset="0"/>
                <a:cs typeface="Arial" panose="020B0604020202020204" pitchFamily="34" charset="0"/>
              </a:defRPr>
            </a:lvl1pPr>
          </a:lstStyle>
          <a:p>
            <a:r>
              <a:rPr lang="en-US" dirty="0"/>
              <a:t>Click to edit three-column Content slide</a:t>
            </a:r>
          </a:p>
        </p:txBody>
      </p:sp>
      <p:sp>
        <p:nvSpPr>
          <p:cNvPr id="3" name="Content Placeholder 2"/>
          <p:cNvSpPr>
            <a:spLocks noGrp="1"/>
          </p:cNvSpPr>
          <p:nvPr>
            <p:ph sz="half" idx="1" hasCustomPrompt="1"/>
          </p:nvPr>
        </p:nvSpPr>
        <p:spPr>
          <a:xfrm>
            <a:off x="838200" y="1642873"/>
            <a:ext cx="3465723" cy="3792977"/>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1" name="Rectangle 10"/>
          <p:cNvSpPr/>
          <p:nvPr/>
        </p:nvSpPr>
        <p:spPr>
          <a:xfrm>
            <a:off x="0" y="1"/>
            <a:ext cx="12192000" cy="308472"/>
          </a:xfrm>
          <a:prstGeom prst="rect">
            <a:avLst/>
          </a:prstGeom>
          <a:solidFill>
            <a:srgbClr val="004C9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13" name="Content Placeholder 2"/>
          <p:cNvSpPr>
            <a:spLocks noGrp="1"/>
          </p:cNvSpPr>
          <p:nvPr>
            <p:ph sz="half" idx="13" hasCustomPrompt="1"/>
          </p:nvPr>
        </p:nvSpPr>
        <p:spPr>
          <a:xfrm>
            <a:off x="7888077" y="1642873"/>
            <a:ext cx="3465723" cy="3792977"/>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4" name="Content Placeholder 2"/>
          <p:cNvSpPr>
            <a:spLocks noGrp="1"/>
          </p:cNvSpPr>
          <p:nvPr>
            <p:ph sz="half" idx="14" hasCustomPrompt="1"/>
          </p:nvPr>
        </p:nvSpPr>
        <p:spPr>
          <a:xfrm>
            <a:off x="4363139" y="1642872"/>
            <a:ext cx="3465723" cy="3792977"/>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0" name="TextBox 9"/>
          <p:cNvSpPr txBox="1"/>
          <p:nvPr/>
        </p:nvSpPr>
        <p:spPr>
          <a:xfrm>
            <a:off x="293783" y="6135328"/>
            <a:ext cx="1880212" cy="373122"/>
          </a:xfrm>
          <a:prstGeom prst="rect">
            <a:avLst/>
          </a:prstGeom>
          <a:noFill/>
        </p:spPr>
        <p:txBody>
          <a:bodyPr wrap="square" rtlCol="0">
            <a:spAutoFit/>
          </a:bodyPr>
          <a:lstStyle/>
          <a:p>
            <a:fld id="{6B9CD2C5-A944-4550-BB9C-E3E899615337}" type="slidenum">
              <a:rPr lang="en-US" sz="1800" smtClean="0">
                <a:solidFill>
                  <a:schemeClr val="accent5">
                    <a:lumMod val="75000"/>
                  </a:schemeClr>
                </a:solidFill>
              </a:rPr>
              <a:t>‹#›</a:t>
            </a:fld>
            <a:endParaRPr lang="en-US" sz="1800" dirty="0">
              <a:solidFill>
                <a:schemeClr val="accent5">
                  <a:lumMod val="75000"/>
                </a:schemeClr>
              </a:solidFill>
            </a:endParaRPr>
          </a:p>
        </p:txBody>
      </p:sp>
      <p:pic>
        <p:nvPicPr>
          <p:cNvPr id="17" name="Picture 16"/>
          <p:cNvPicPr>
            <a:picLocks noChangeAspect="1"/>
          </p:cNvPicPr>
          <p:nvPr/>
        </p:nvPicPr>
        <p:blipFill>
          <a:blip r:embed="rId2"/>
          <a:stretch>
            <a:fillRect/>
          </a:stretch>
        </p:blipFill>
        <p:spPr>
          <a:xfrm>
            <a:off x="6619083" y="6381759"/>
            <a:ext cx="1400979" cy="337134"/>
          </a:xfrm>
          <a:prstGeom prst="rect">
            <a:avLst/>
          </a:prstGeom>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408" y="6203093"/>
            <a:ext cx="4023720" cy="646670"/>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2123" y="6118852"/>
            <a:ext cx="835931" cy="811344"/>
          </a:xfrm>
          <a:prstGeom prst="rect">
            <a:avLst/>
          </a:prstGeom>
        </p:spPr>
      </p:pic>
      <p:sp>
        <p:nvSpPr>
          <p:cNvPr id="16" name="TextBox 15"/>
          <p:cNvSpPr txBox="1"/>
          <p:nvPr/>
        </p:nvSpPr>
        <p:spPr>
          <a:xfrm>
            <a:off x="279093" y="6421848"/>
            <a:ext cx="4671152" cy="369332"/>
          </a:xfrm>
          <a:prstGeom prst="rect">
            <a:avLst/>
          </a:prstGeom>
          <a:noFill/>
        </p:spPr>
        <p:txBody>
          <a:bodyPr wrap="square" rtlCol="0">
            <a:spAutoFit/>
          </a:bodyPr>
          <a:lstStyle/>
          <a:p>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First National 1870 and Guardian Mortgage</a:t>
            </a:r>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 are</a:t>
            </a:r>
          </a:p>
          <a:p>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divisions </a:t>
            </a:r>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of Sunflower Bank, N.A. Member FDIC</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65271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One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24404"/>
            <a:ext cx="10515600" cy="828979"/>
          </a:xfrm>
          <a:prstGeom prst="rect">
            <a:avLst/>
          </a:prstGeom>
        </p:spPr>
        <p:txBody>
          <a:bodyPr>
            <a:normAutofit/>
          </a:bodyPr>
          <a:lstStyle>
            <a:lvl1pPr>
              <a:defRPr sz="3600">
                <a:latin typeface="Arial" panose="020B0604020202020204" pitchFamily="34" charset="0"/>
                <a:cs typeface="Arial" panose="020B0604020202020204" pitchFamily="34" charset="0"/>
              </a:defRPr>
            </a:lvl1pPr>
          </a:lstStyle>
          <a:p>
            <a:r>
              <a:rPr lang="en-US" dirty="0"/>
              <a:t>Click to edit one-column Content slide</a:t>
            </a:r>
          </a:p>
        </p:txBody>
      </p:sp>
      <p:sp>
        <p:nvSpPr>
          <p:cNvPr id="3" name="Content Placeholder 2"/>
          <p:cNvSpPr>
            <a:spLocks noGrp="1"/>
          </p:cNvSpPr>
          <p:nvPr>
            <p:ph sz="half" idx="1" hasCustomPrompt="1"/>
          </p:nvPr>
        </p:nvSpPr>
        <p:spPr>
          <a:xfrm>
            <a:off x="838200" y="1642873"/>
            <a:ext cx="10515600" cy="3792977"/>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p:nvSpPr>
        <p:spPr>
          <a:xfrm>
            <a:off x="0" y="1"/>
            <a:ext cx="12192000" cy="308472"/>
          </a:xfrm>
          <a:prstGeom prst="rect">
            <a:avLst/>
          </a:prstGeom>
          <a:solidFill>
            <a:srgbClr val="004C9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8" name="TextBox 7"/>
          <p:cNvSpPr txBox="1"/>
          <p:nvPr/>
        </p:nvSpPr>
        <p:spPr>
          <a:xfrm>
            <a:off x="293783" y="6135328"/>
            <a:ext cx="1880212" cy="373122"/>
          </a:xfrm>
          <a:prstGeom prst="rect">
            <a:avLst/>
          </a:prstGeom>
          <a:noFill/>
        </p:spPr>
        <p:txBody>
          <a:bodyPr wrap="square" rtlCol="0">
            <a:spAutoFit/>
          </a:bodyPr>
          <a:lstStyle/>
          <a:p>
            <a:fld id="{6B9CD2C5-A944-4550-BB9C-E3E899615337}" type="slidenum">
              <a:rPr lang="en-US" sz="1800" smtClean="0">
                <a:solidFill>
                  <a:schemeClr val="accent5">
                    <a:lumMod val="75000"/>
                  </a:schemeClr>
                </a:solidFill>
              </a:rPr>
              <a:t>‹#›</a:t>
            </a:fld>
            <a:endParaRPr lang="en-US" sz="1800" dirty="0">
              <a:solidFill>
                <a:schemeClr val="accent5">
                  <a:lumMod val="75000"/>
                </a:schemeClr>
              </a:solidFill>
            </a:endParaRPr>
          </a:p>
        </p:txBody>
      </p:sp>
      <p:pic>
        <p:nvPicPr>
          <p:cNvPr id="14" name="Picture 13"/>
          <p:cNvPicPr>
            <a:picLocks noChangeAspect="1"/>
          </p:cNvPicPr>
          <p:nvPr/>
        </p:nvPicPr>
        <p:blipFill>
          <a:blip r:embed="rId2"/>
          <a:stretch>
            <a:fillRect/>
          </a:stretch>
        </p:blipFill>
        <p:spPr>
          <a:xfrm>
            <a:off x="6619083" y="6381759"/>
            <a:ext cx="1400979" cy="337134"/>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408" y="6203093"/>
            <a:ext cx="4023720" cy="64667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2123" y="6118852"/>
            <a:ext cx="835931" cy="811344"/>
          </a:xfrm>
          <a:prstGeom prst="rect">
            <a:avLst/>
          </a:prstGeom>
        </p:spPr>
      </p:pic>
      <p:sp>
        <p:nvSpPr>
          <p:cNvPr id="13" name="TextBox 12"/>
          <p:cNvSpPr txBox="1"/>
          <p:nvPr/>
        </p:nvSpPr>
        <p:spPr>
          <a:xfrm>
            <a:off x="279093" y="6421848"/>
            <a:ext cx="4671152" cy="369332"/>
          </a:xfrm>
          <a:prstGeom prst="rect">
            <a:avLst/>
          </a:prstGeom>
          <a:noFill/>
        </p:spPr>
        <p:txBody>
          <a:bodyPr wrap="square" rtlCol="0">
            <a:spAutoFit/>
          </a:bodyPr>
          <a:lstStyle/>
          <a:p>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First National 1870 and Guardian Mortgage</a:t>
            </a:r>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 are</a:t>
            </a:r>
          </a:p>
          <a:p>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divisions </a:t>
            </a:r>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of Sunflower Bank, N.A. Member FDIC</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762917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ivider">
    <p:bg>
      <p:bgRef idx="1001">
        <a:schemeClr val="bg2"/>
      </p:bgRef>
    </p:bg>
    <p:spTree>
      <p:nvGrpSpPr>
        <p:cNvPr id="1" name=""/>
        <p:cNvGrpSpPr/>
        <p:nvPr/>
      </p:nvGrpSpPr>
      <p:grpSpPr>
        <a:xfrm>
          <a:off x="0" y="0"/>
          <a:ext cx="0" cy="0"/>
          <a:chOff x="0" y="0"/>
          <a:chExt cx="0" cy="0"/>
        </a:xfrm>
      </p:grpSpPr>
      <p:sp>
        <p:nvSpPr>
          <p:cNvPr id="7" name="Rectangle 6"/>
          <p:cNvSpPr/>
          <p:nvPr/>
        </p:nvSpPr>
        <p:spPr>
          <a:xfrm>
            <a:off x="0" y="0"/>
            <a:ext cx="12192000" cy="5920540"/>
          </a:xfrm>
          <a:prstGeom prst="rect">
            <a:avLst/>
          </a:prstGeom>
          <a:solidFill>
            <a:srgbClr val="004C9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pic>
        <p:nvPicPr>
          <p:cNvPr id="10" name="Picture 9"/>
          <p:cNvPicPr>
            <a:picLocks noChangeAspect="1"/>
          </p:cNvPicPr>
          <p:nvPr/>
        </p:nvPicPr>
        <p:blipFill>
          <a:blip r:embed="rId2"/>
          <a:stretch>
            <a:fillRect/>
          </a:stretch>
        </p:blipFill>
        <p:spPr>
          <a:xfrm>
            <a:off x="6619083" y="6381759"/>
            <a:ext cx="1400979" cy="337134"/>
          </a:xfrm>
          <a:prstGeom prst="rect">
            <a:avLst/>
          </a:prstGeom>
        </p:spPr>
      </p:pic>
      <p:sp>
        <p:nvSpPr>
          <p:cNvPr id="12" name="Title 1"/>
          <p:cNvSpPr>
            <a:spLocks noGrp="1"/>
          </p:cNvSpPr>
          <p:nvPr>
            <p:ph type="title" hasCustomPrompt="1"/>
          </p:nvPr>
        </p:nvSpPr>
        <p:spPr>
          <a:xfrm>
            <a:off x="838200" y="2667652"/>
            <a:ext cx="10515600" cy="681477"/>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dirty="0"/>
              <a:t>Click to edit Divider slide</a:t>
            </a:r>
          </a:p>
        </p:txBody>
      </p:sp>
      <p:sp>
        <p:nvSpPr>
          <p:cNvPr id="8" name="TextBox 7"/>
          <p:cNvSpPr txBox="1"/>
          <p:nvPr/>
        </p:nvSpPr>
        <p:spPr>
          <a:xfrm>
            <a:off x="293783" y="6135328"/>
            <a:ext cx="1880212" cy="373122"/>
          </a:xfrm>
          <a:prstGeom prst="rect">
            <a:avLst/>
          </a:prstGeom>
          <a:noFill/>
        </p:spPr>
        <p:txBody>
          <a:bodyPr wrap="square" rtlCol="0">
            <a:spAutoFit/>
          </a:bodyPr>
          <a:lstStyle/>
          <a:p>
            <a:fld id="{6B9CD2C5-A944-4550-BB9C-E3E899615337}" type="slidenum">
              <a:rPr lang="en-US" sz="1800" smtClean="0">
                <a:solidFill>
                  <a:schemeClr val="accent5">
                    <a:lumMod val="75000"/>
                  </a:schemeClr>
                </a:solidFill>
              </a:rPr>
              <a:t>‹#›</a:t>
            </a:fld>
            <a:endParaRPr lang="en-US" sz="1800" dirty="0">
              <a:solidFill>
                <a:schemeClr val="accent5">
                  <a:lumMod val="75000"/>
                </a:schemeClr>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408" y="6203093"/>
            <a:ext cx="4023720" cy="646670"/>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2123" y="6118852"/>
            <a:ext cx="835931" cy="811344"/>
          </a:xfrm>
          <a:prstGeom prst="rect">
            <a:avLst/>
          </a:prstGeom>
        </p:spPr>
      </p:pic>
      <p:sp>
        <p:nvSpPr>
          <p:cNvPr id="13" name="TextBox 12"/>
          <p:cNvSpPr txBox="1"/>
          <p:nvPr/>
        </p:nvSpPr>
        <p:spPr>
          <a:xfrm>
            <a:off x="279093" y="6421848"/>
            <a:ext cx="4671152" cy="369332"/>
          </a:xfrm>
          <a:prstGeom prst="rect">
            <a:avLst/>
          </a:prstGeom>
          <a:noFill/>
        </p:spPr>
        <p:txBody>
          <a:bodyPr wrap="square" rtlCol="0">
            <a:spAutoFit/>
          </a:bodyPr>
          <a:lstStyle/>
          <a:p>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First National 1870 and Guardian Mortgage</a:t>
            </a:r>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 are</a:t>
            </a:r>
          </a:p>
          <a:p>
            <a:r>
              <a:rPr lang="en-US" sz="900" b="0" i="0" u="none" strike="noStrike" kern="1200" baseline="0" dirty="0">
                <a:solidFill>
                  <a:schemeClr val="tx1"/>
                </a:solidFill>
                <a:effectLst/>
                <a:latin typeface="Arial" panose="020B0604020202020204" pitchFamily="34" charset="0"/>
                <a:ea typeface="+mn-ea"/>
                <a:cs typeface="Arial" panose="020B0604020202020204" pitchFamily="34" charset="0"/>
              </a:rPr>
              <a:t>divisions </a:t>
            </a:r>
            <a:r>
              <a:rPr lang="en-US" sz="900" b="0" i="0" u="none" strike="noStrike" kern="1200" dirty="0">
                <a:solidFill>
                  <a:schemeClr val="tx1"/>
                </a:solidFill>
                <a:effectLst/>
                <a:latin typeface="Arial" panose="020B0604020202020204" pitchFamily="34" charset="0"/>
                <a:ea typeface="+mn-ea"/>
                <a:cs typeface="Arial" panose="020B0604020202020204" pitchFamily="34" charset="0"/>
              </a:rPr>
              <a:t>of Sunflower Bank, N.A. Member FDIC</a:t>
            </a:r>
            <a:endParaRPr lang="en-US"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4343614"/>
      </p:ext>
    </p:extLst>
  </p:cSld>
  <p:clrMapOvr>
    <a:overrideClrMapping bg1="lt1" tx1="dk1" bg2="lt2" tx2="dk2" accent1="accent1" accent2="accent2" accent3="accent3" accent4="accent4" accent5="accent5" accent6="accent6" hlink="hlink" folHlink="folHlink"/>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88372"/>
            <a:ext cx="10515600" cy="1325563"/>
          </a:xfrm>
          <a:prstGeom prst="rect">
            <a:avLst/>
          </a:prstGeom>
        </p:spPr>
        <p:txBody>
          <a:bodyPr vert="horz" lIns="91440" tIns="45720" rIns="91440" bIns="45720" rtlCol="0" anchor="ctr">
            <a:normAutofit/>
          </a:bodyPr>
          <a:lstStyle/>
          <a:p>
            <a:r>
              <a:rPr lang="en-US" dirty="0"/>
              <a:t>Corporate Power Point Slide Template</a:t>
            </a:r>
          </a:p>
        </p:txBody>
      </p:sp>
    </p:spTree>
    <p:extLst>
      <p:ext uri="{BB962C8B-B14F-4D97-AF65-F5344CB8AC3E}">
        <p14:creationId xmlns:p14="http://schemas.microsoft.com/office/powerpoint/2010/main" val="3126974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4400" kern="1200" baseline="0">
          <a:solidFill>
            <a:srgbClr val="00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hyperlink" Target="https://www.practicalmoneyskills.com/en/learn/budgeting/budgeting-basics.html" TargetMode="External"/><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practicalmoneyskills.com/en/resources/financial-calculators/budget-goals/emergency-fund.html" TargetMode="External"/><Relationship Id="rId7" Type="http://schemas.openxmlformats.org/officeDocument/2006/relationships/hyperlink" Target="https://www.practicalmoneyskills.com/en/resources/financial-calculators/family-and-life/travel-budget.html" TargetMode="External"/><Relationship Id="rId2" Type="http://schemas.openxmlformats.org/officeDocument/2006/relationships/hyperlink" Target="https://www.practicalmoneyskills.com/en/resources/financial-calculators/education-college/education-fund.html" TargetMode="External"/><Relationship Id="rId1" Type="http://schemas.openxmlformats.org/officeDocument/2006/relationships/slideLayout" Target="../slideLayouts/slideLayout4.xml"/><Relationship Id="rId6" Type="http://schemas.openxmlformats.org/officeDocument/2006/relationships/hyperlink" Target="https://www.practicalmoneyskills.com/en/resources/financial-calculators/savings-investment/save-goal.html" TargetMode="External"/><Relationship Id="rId5" Type="http://schemas.openxmlformats.org/officeDocument/2006/relationships/hyperlink" Target="https://www.practicalmoneyskills.com/en/resources/financial-calculators/budget-goals/rework-budget.html" TargetMode="External"/><Relationship Id="rId4" Type="http://schemas.openxmlformats.org/officeDocument/2006/relationships/hyperlink" Target="https://www.practicalmoneyskills.com/en/resources/financial-calculators/career-retirement/retirement-fund.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www.practicalmoneyskills.com/content/dam/financial-literacy/practical-money-skills/pdfs/PMSFL_BudgetWorksheet.pdf"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TaMxRqSHUTU" TargetMode="External"/><Relationship Id="rId2" Type="http://schemas.openxmlformats.org/officeDocument/2006/relationships/image" Target="../media/image42.png"/><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practicalmoneyskills.com/en/learn/life_events/going_to_college/budgeting_in_college.html" TargetMode="External"/><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practicalmoneyskills.com/en/resources/financial-calculators/budget-goals/rework-budget.html" TargetMode="External"/><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s://www.practicalmoneyskills.com/en/resources/financial-calculators/budget-goals/emergency-fund.html" TargetMode="External"/><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practicalmoneyskills.com/en/learn/debt/understanding-debt-load.html"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hyperlink" Target="mailto:Becca.maxwell@sunflowerbank.com" TargetMode="Externa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hyperlink" Target="https://www.firstnational1870.com/" TargetMode="Externa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BASICS</a:t>
            </a:r>
          </a:p>
        </p:txBody>
      </p:sp>
    </p:spTree>
    <p:extLst>
      <p:ext uri="{BB962C8B-B14F-4D97-AF65-F5344CB8AC3E}">
        <p14:creationId xmlns:p14="http://schemas.microsoft.com/office/powerpoint/2010/main" val="410307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1833" y="926124"/>
            <a:ext cx="7568334" cy="785445"/>
          </a:xfrm>
        </p:spPr>
        <p:txBody>
          <a:bodyPr>
            <a:normAutofit/>
          </a:bodyPr>
          <a:lstStyle/>
          <a:p>
            <a:r>
              <a:rPr lang="en-US" dirty="0"/>
              <a:t>BUGETING BASICS  </a:t>
            </a:r>
          </a:p>
        </p:txBody>
      </p:sp>
      <p:pic>
        <p:nvPicPr>
          <p:cNvPr id="3" name="Picture 2">
            <a:extLst>
              <a:ext uri="{FF2B5EF4-FFF2-40B4-BE49-F238E27FC236}">
                <a16:creationId xmlns:a16="http://schemas.microsoft.com/office/drawing/2014/main" id="{950D1B5D-B2D1-9C3C-7700-BEFE12CD6767}"/>
              </a:ext>
            </a:extLst>
          </p:cNvPr>
          <p:cNvPicPr>
            <a:picLocks noChangeAspect="1"/>
          </p:cNvPicPr>
          <p:nvPr/>
        </p:nvPicPr>
        <p:blipFill>
          <a:blip r:embed="rId2"/>
          <a:stretch>
            <a:fillRect/>
          </a:stretch>
        </p:blipFill>
        <p:spPr>
          <a:xfrm>
            <a:off x="1464467" y="1728827"/>
            <a:ext cx="6483599" cy="3840480"/>
          </a:xfrm>
          <a:prstGeom prst="rect">
            <a:avLst/>
          </a:prstGeom>
        </p:spPr>
      </p:pic>
      <p:pic>
        <p:nvPicPr>
          <p:cNvPr id="4" name="Picture 3">
            <a:extLst>
              <a:ext uri="{FF2B5EF4-FFF2-40B4-BE49-F238E27FC236}">
                <a16:creationId xmlns:a16="http://schemas.microsoft.com/office/drawing/2014/main" id="{68560CAF-F444-6821-FC23-4450473FF375}"/>
              </a:ext>
            </a:extLst>
          </p:cNvPr>
          <p:cNvPicPr>
            <a:picLocks noChangeAspect="1"/>
          </p:cNvPicPr>
          <p:nvPr/>
        </p:nvPicPr>
        <p:blipFill>
          <a:blip r:embed="rId3"/>
          <a:stretch>
            <a:fillRect/>
          </a:stretch>
        </p:blipFill>
        <p:spPr>
          <a:xfrm>
            <a:off x="8153793" y="2249463"/>
            <a:ext cx="2799207" cy="2799207"/>
          </a:xfrm>
          <a:prstGeom prst="rect">
            <a:avLst/>
          </a:prstGeom>
        </p:spPr>
      </p:pic>
    </p:spTree>
    <p:extLst>
      <p:ext uri="{BB962C8B-B14F-4D97-AF65-F5344CB8AC3E}">
        <p14:creationId xmlns:p14="http://schemas.microsoft.com/office/powerpoint/2010/main" val="4034852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B10D34A-B205-2588-6118-E54CDDB232F8}"/>
              </a:ext>
            </a:extLst>
          </p:cNvPr>
          <p:cNvSpPr>
            <a:spLocks noGrp="1"/>
          </p:cNvSpPr>
          <p:nvPr>
            <p:ph sz="half" idx="1"/>
          </p:nvPr>
        </p:nvSpPr>
        <p:spPr>
          <a:xfrm>
            <a:off x="424431" y="2433935"/>
            <a:ext cx="11258373" cy="901510"/>
          </a:xfrm>
        </p:spPr>
        <p:txBody>
          <a:bodyPr/>
          <a:lstStyle/>
          <a:p>
            <a:pPr marL="0" indent="0">
              <a:buNone/>
            </a:pPr>
            <a:r>
              <a:rPr lang="en-US" sz="1200" dirty="0">
                <a:latin typeface="+mn-lt"/>
              </a:rPr>
              <a:t>This presentation contains general information only. Sunflower Bank | First National 1870 is not, by means of this presentation, rendering accounting, financial, investment, legal, tax, or other professional advice or services. </a:t>
            </a:r>
          </a:p>
          <a:p>
            <a:pPr marL="0" indent="0">
              <a:buNone/>
            </a:pPr>
            <a:r>
              <a:rPr lang="en-US" sz="1200" dirty="0">
                <a:latin typeface="+mn-lt"/>
              </a:rPr>
              <a:t>This presentation is not a substitute for such professional advice or services, before making any decisions related to these matters, you should consult a qualified professional advisor.</a:t>
            </a:r>
          </a:p>
          <a:p>
            <a:pPr marL="0" indent="0">
              <a:buNone/>
            </a:pPr>
            <a:endParaRPr lang="en-US" sz="1200" dirty="0">
              <a:solidFill>
                <a:srgbClr val="444343"/>
              </a:solidFill>
              <a:highlight>
                <a:srgbClr val="FFFFFF"/>
              </a:highlight>
              <a:latin typeface="Open Sans" panose="020B0606030504020204" pitchFamily="34" charset="0"/>
            </a:endParaRPr>
          </a:p>
          <a:p>
            <a:pPr marL="0" indent="0">
              <a:buNone/>
            </a:pPr>
            <a:endParaRPr lang="en-US" sz="1200" dirty="0">
              <a:latin typeface="+mn-lt"/>
            </a:endParaRPr>
          </a:p>
          <a:p>
            <a:pPr marL="0" indent="0">
              <a:buNone/>
            </a:pPr>
            <a:endParaRPr lang="en-US" sz="1800" dirty="0">
              <a:latin typeface="+mn-lt"/>
            </a:endParaRPr>
          </a:p>
          <a:p>
            <a:endParaRPr lang="en-US" dirty="0"/>
          </a:p>
        </p:txBody>
      </p:sp>
      <p:sp>
        <p:nvSpPr>
          <p:cNvPr id="21" name="TextBox 20">
            <a:extLst>
              <a:ext uri="{FF2B5EF4-FFF2-40B4-BE49-F238E27FC236}">
                <a16:creationId xmlns:a16="http://schemas.microsoft.com/office/drawing/2014/main" id="{441CE958-B2F9-A998-EFAA-0A70B1A5B532}"/>
              </a:ext>
            </a:extLst>
          </p:cNvPr>
          <p:cNvSpPr txBox="1"/>
          <p:nvPr/>
        </p:nvSpPr>
        <p:spPr>
          <a:xfrm>
            <a:off x="1613152" y="608701"/>
            <a:ext cx="4185220" cy="2123658"/>
          </a:xfrm>
          <a:prstGeom prst="rect">
            <a:avLst/>
          </a:prstGeom>
          <a:noFill/>
        </p:spPr>
        <p:txBody>
          <a:bodyPr wrap="square" rtlCol="0">
            <a:spAutoFit/>
          </a:bodyPr>
          <a:lstStyle/>
          <a:p>
            <a:endParaRPr lang="en-US" sz="4000" b="1" dirty="0">
              <a:latin typeface="Baguet Script" panose="00000500000000000000" pitchFamily="2" charset="0"/>
            </a:endParaRPr>
          </a:p>
          <a:p>
            <a:r>
              <a:rPr lang="en-US" sz="4000" b="1" dirty="0">
                <a:latin typeface="Baguet Script" panose="00000500000000000000" pitchFamily="2" charset="0"/>
              </a:rPr>
              <a:t>Becca Maxwell </a:t>
            </a:r>
          </a:p>
          <a:p>
            <a:r>
              <a:rPr lang="en-US" sz="2000" b="1" dirty="0"/>
              <a:t>Community Development Officer</a:t>
            </a:r>
          </a:p>
          <a:p>
            <a:endParaRPr lang="en-US" sz="3200" b="1" dirty="0"/>
          </a:p>
        </p:txBody>
      </p:sp>
      <p:sp>
        <p:nvSpPr>
          <p:cNvPr id="22" name="Minus Sign 21">
            <a:extLst>
              <a:ext uri="{FF2B5EF4-FFF2-40B4-BE49-F238E27FC236}">
                <a16:creationId xmlns:a16="http://schemas.microsoft.com/office/drawing/2014/main" id="{D6AD7DAC-9C93-0E9D-2ACF-38B36DA09EC8}"/>
              </a:ext>
            </a:extLst>
          </p:cNvPr>
          <p:cNvSpPr/>
          <p:nvPr/>
        </p:nvSpPr>
        <p:spPr>
          <a:xfrm>
            <a:off x="-504473" y="2147894"/>
            <a:ext cx="12413188" cy="204343"/>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4D80E369-CB6E-EBBB-60A8-673F86D643A7}"/>
              </a:ext>
            </a:extLst>
          </p:cNvPr>
          <p:cNvPicPr>
            <a:picLocks noChangeAspect="1"/>
          </p:cNvPicPr>
          <p:nvPr/>
        </p:nvPicPr>
        <p:blipFill>
          <a:blip r:embed="rId2"/>
          <a:stretch>
            <a:fillRect/>
          </a:stretch>
        </p:blipFill>
        <p:spPr>
          <a:xfrm>
            <a:off x="424431" y="574346"/>
            <a:ext cx="1188720" cy="1188720"/>
          </a:xfrm>
          <a:prstGeom prst="rect">
            <a:avLst/>
          </a:prstGeom>
        </p:spPr>
      </p:pic>
      <p:pic>
        <p:nvPicPr>
          <p:cNvPr id="3" name="Picture 2">
            <a:extLst>
              <a:ext uri="{FF2B5EF4-FFF2-40B4-BE49-F238E27FC236}">
                <a16:creationId xmlns:a16="http://schemas.microsoft.com/office/drawing/2014/main" id="{AD46066F-9F84-962B-0754-5F11E9816199}"/>
              </a:ext>
            </a:extLst>
          </p:cNvPr>
          <p:cNvPicPr>
            <a:picLocks noChangeAspect="1"/>
          </p:cNvPicPr>
          <p:nvPr/>
        </p:nvPicPr>
        <p:blipFill>
          <a:blip r:embed="rId3"/>
          <a:stretch>
            <a:fillRect/>
          </a:stretch>
        </p:blipFill>
        <p:spPr>
          <a:xfrm>
            <a:off x="424431" y="3356632"/>
            <a:ext cx="7582958" cy="1505160"/>
          </a:xfrm>
          <a:prstGeom prst="rect">
            <a:avLst/>
          </a:prstGeom>
        </p:spPr>
      </p:pic>
      <p:sp>
        <p:nvSpPr>
          <p:cNvPr id="5" name="TextBox 4">
            <a:extLst>
              <a:ext uri="{FF2B5EF4-FFF2-40B4-BE49-F238E27FC236}">
                <a16:creationId xmlns:a16="http://schemas.microsoft.com/office/drawing/2014/main" id="{19B5936D-B4F2-DCA9-E720-409ECB5A7C63}"/>
              </a:ext>
            </a:extLst>
          </p:cNvPr>
          <p:cNvSpPr txBox="1"/>
          <p:nvPr/>
        </p:nvSpPr>
        <p:spPr>
          <a:xfrm>
            <a:off x="4588712" y="5062547"/>
            <a:ext cx="5486399" cy="830997"/>
          </a:xfrm>
          <a:prstGeom prst="rect">
            <a:avLst/>
          </a:prstGeom>
          <a:noFill/>
        </p:spPr>
        <p:txBody>
          <a:bodyPr wrap="square" rtlCol="0">
            <a:spAutoFit/>
          </a:bodyPr>
          <a:lstStyle/>
          <a:p>
            <a:r>
              <a:rPr lang="en-US" sz="1200" dirty="0">
                <a:solidFill>
                  <a:srgbClr val="444343"/>
                </a:solidFill>
                <a:highlight>
                  <a:srgbClr val="FFFFFF"/>
                </a:highlight>
                <a:latin typeface="Open Sans" panose="020B0606030504020204" pitchFamily="34" charset="0"/>
              </a:rPr>
              <a:t>The FDIC Money Smart financial education program can help people of all ages enhance their financial skills and create positive banking relationships. First released in 2001 and regularly updated since then, Money Smart has a long track record of success.</a:t>
            </a:r>
          </a:p>
        </p:txBody>
      </p:sp>
      <p:pic>
        <p:nvPicPr>
          <p:cNvPr id="6" name="Picture 5">
            <a:extLst>
              <a:ext uri="{FF2B5EF4-FFF2-40B4-BE49-F238E27FC236}">
                <a16:creationId xmlns:a16="http://schemas.microsoft.com/office/drawing/2014/main" id="{196D0A1E-9D87-C33F-0336-BB9565945EB8}"/>
              </a:ext>
            </a:extLst>
          </p:cNvPr>
          <p:cNvPicPr>
            <a:picLocks noChangeAspect="1"/>
          </p:cNvPicPr>
          <p:nvPr/>
        </p:nvPicPr>
        <p:blipFill>
          <a:blip r:embed="rId4"/>
          <a:stretch>
            <a:fillRect/>
          </a:stretch>
        </p:blipFill>
        <p:spPr>
          <a:xfrm>
            <a:off x="2605806" y="4882979"/>
            <a:ext cx="1982906" cy="1280160"/>
          </a:xfrm>
          <a:prstGeom prst="rect">
            <a:avLst/>
          </a:prstGeom>
        </p:spPr>
      </p:pic>
      <p:sp>
        <p:nvSpPr>
          <p:cNvPr id="7" name="TextBox 6">
            <a:extLst>
              <a:ext uri="{FF2B5EF4-FFF2-40B4-BE49-F238E27FC236}">
                <a16:creationId xmlns:a16="http://schemas.microsoft.com/office/drawing/2014/main" id="{C345F987-F265-EC92-9D67-2C41DEBF7713}"/>
              </a:ext>
            </a:extLst>
          </p:cNvPr>
          <p:cNvSpPr txBox="1"/>
          <p:nvPr/>
        </p:nvSpPr>
        <p:spPr>
          <a:xfrm>
            <a:off x="5978314" y="1196330"/>
            <a:ext cx="5120640" cy="1015663"/>
          </a:xfrm>
          <a:prstGeom prst="rect">
            <a:avLst/>
          </a:prstGeom>
          <a:noFill/>
        </p:spPr>
        <p:txBody>
          <a:bodyPr wrap="square" rtlCol="0">
            <a:spAutoFit/>
          </a:bodyPr>
          <a:lstStyle/>
          <a:p>
            <a:r>
              <a:rPr lang="en-US" sz="4000" b="1" dirty="0">
                <a:latin typeface="Baguet Script" panose="00000500000000000000" pitchFamily="2" charset="0"/>
              </a:rPr>
              <a:t>Domingo Ortiz </a:t>
            </a:r>
          </a:p>
          <a:p>
            <a:r>
              <a:rPr lang="en-US" sz="2000" b="1" dirty="0"/>
              <a:t>Retail Regional Manager </a:t>
            </a:r>
          </a:p>
        </p:txBody>
      </p:sp>
      <p:pic>
        <p:nvPicPr>
          <p:cNvPr id="8" name="Picture 7">
            <a:extLst>
              <a:ext uri="{FF2B5EF4-FFF2-40B4-BE49-F238E27FC236}">
                <a16:creationId xmlns:a16="http://schemas.microsoft.com/office/drawing/2014/main" id="{5862F18E-E1EE-E40C-FD7E-383EB592BA6F}"/>
              </a:ext>
            </a:extLst>
          </p:cNvPr>
          <p:cNvPicPr>
            <a:picLocks noChangeAspect="1"/>
          </p:cNvPicPr>
          <p:nvPr/>
        </p:nvPicPr>
        <p:blipFill>
          <a:blip r:embed="rId5"/>
          <a:stretch>
            <a:fillRect/>
          </a:stretch>
        </p:blipFill>
        <p:spPr>
          <a:xfrm>
            <a:off x="8309074" y="3902997"/>
            <a:ext cx="3210687" cy="954119"/>
          </a:xfrm>
          <a:prstGeom prst="rect">
            <a:avLst/>
          </a:prstGeom>
        </p:spPr>
      </p:pic>
      <p:pic>
        <p:nvPicPr>
          <p:cNvPr id="9" name="Picture 8">
            <a:extLst>
              <a:ext uri="{FF2B5EF4-FFF2-40B4-BE49-F238E27FC236}">
                <a16:creationId xmlns:a16="http://schemas.microsoft.com/office/drawing/2014/main" id="{46741F15-C29B-C03E-99EC-99EA697D0645}"/>
              </a:ext>
            </a:extLst>
          </p:cNvPr>
          <p:cNvPicPr>
            <a:picLocks noChangeAspect="1"/>
          </p:cNvPicPr>
          <p:nvPr/>
        </p:nvPicPr>
        <p:blipFill>
          <a:blip r:embed="rId6"/>
          <a:stretch>
            <a:fillRect/>
          </a:stretch>
        </p:blipFill>
        <p:spPr>
          <a:xfrm>
            <a:off x="9365777" y="3363995"/>
            <a:ext cx="1097280" cy="617220"/>
          </a:xfrm>
          <a:prstGeom prst="rect">
            <a:avLst/>
          </a:prstGeom>
        </p:spPr>
      </p:pic>
      <p:pic>
        <p:nvPicPr>
          <p:cNvPr id="2" name="Picture 1">
            <a:extLst>
              <a:ext uri="{FF2B5EF4-FFF2-40B4-BE49-F238E27FC236}">
                <a16:creationId xmlns:a16="http://schemas.microsoft.com/office/drawing/2014/main" id="{E9CFC3AD-0026-A5E7-C4E4-202518E7C013}"/>
              </a:ext>
            </a:extLst>
          </p:cNvPr>
          <p:cNvPicPr>
            <a:picLocks noChangeAspect="1"/>
          </p:cNvPicPr>
          <p:nvPr/>
        </p:nvPicPr>
        <p:blipFill>
          <a:blip r:embed="rId7"/>
          <a:stretch>
            <a:fillRect/>
          </a:stretch>
        </p:blipFill>
        <p:spPr>
          <a:xfrm>
            <a:off x="9391494" y="611434"/>
            <a:ext cx="1071563" cy="1321118"/>
          </a:xfrm>
          <a:prstGeom prst="rect">
            <a:avLst/>
          </a:prstGeom>
        </p:spPr>
      </p:pic>
    </p:spTree>
    <p:extLst>
      <p:ext uri="{BB962C8B-B14F-4D97-AF65-F5344CB8AC3E}">
        <p14:creationId xmlns:p14="http://schemas.microsoft.com/office/powerpoint/2010/main" val="1102207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1C1055A-3F1C-3EA0-6B9B-4E590C52F073}"/>
              </a:ext>
            </a:extLst>
          </p:cNvPr>
          <p:cNvSpPr>
            <a:spLocks noGrp="1"/>
          </p:cNvSpPr>
          <p:nvPr>
            <p:ph type="title"/>
          </p:nvPr>
        </p:nvSpPr>
        <p:spPr>
          <a:xfrm>
            <a:off x="2152650" y="624405"/>
            <a:ext cx="7886700" cy="828979"/>
          </a:xfrm>
        </p:spPr>
        <p:txBody>
          <a:bodyPr/>
          <a:lstStyle/>
          <a:p>
            <a:r>
              <a:rPr lang="en-US" dirty="0"/>
              <a:t>Financial Education </a:t>
            </a:r>
          </a:p>
        </p:txBody>
      </p:sp>
      <p:pic>
        <p:nvPicPr>
          <p:cNvPr id="5" name="Content Placeholder 4">
            <a:extLst>
              <a:ext uri="{FF2B5EF4-FFF2-40B4-BE49-F238E27FC236}">
                <a16:creationId xmlns:a16="http://schemas.microsoft.com/office/drawing/2014/main" id="{9FB708BC-3E47-449F-43E2-5DA4D8BFA533}"/>
              </a:ext>
            </a:extLst>
          </p:cNvPr>
          <p:cNvPicPr>
            <a:picLocks noGrp="1" noChangeAspect="1"/>
          </p:cNvPicPr>
          <p:nvPr>
            <p:ph sz="half" idx="1"/>
          </p:nvPr>
        </p:nvPicPr>
        <p:blipFill>
          <a:blip r:embed="rId2"/>
          <a:stretch>
            <a:fillRect/>
          </a:stretch>
        </p:blipFill>
        <p:spPr>
          <a:xfrm>
            <a:off x="471038" y="1332093"/>
            <a:ext cx="11531622" cy="4786980"/>
          </a:xfrm>
          <a:noFill/>
        </p:spPr>
      </p:pic>
    </p:spTree>
    <p:extLst>
      <p:ext uri="{BB962C8B-B14F-4D97-AF65-F5344CB8AC3E}">
        <p14:creationId xmlns:p14="http://schemas.microsoft.com/office/powerpoint/2010/main" val="248422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Education </a:t>
            </a:r>
          </a:p>
        </p:txBody>
      </p:sp>
      <p:pic>
        <p:nvPicPr>
          <p:cNvPr id="5" name="Content Placeholder 4">
            <a:extLst>
              <a:ext uri="{FF2B5EF4-FFF2-40B4-BE49-F238E27FC236}">
                <a16:creationId xmlns:a16="http://schemas.microsoft.com/office/drawing/2014/main" id="{2B930E6D-34FC-EB6D-5E62-8ED042B01194}"/>
              </a:ext>
            </a:extLst>
          </p:cNvPr>
          <p:cNvPicPr>
            <a:picLocks noGrp="1" noChangeAspect="1"/>
          </p:cNvPicPr>
          <p:nvPr>
            <p:ph sz="half" idx="1"/>
          </p:nvPr>
        </p:nvPicPr>
        <p:blipFill>
          <a:blip r:embed="rId2"/>
          <a:stretch>
            <a:fillRect/>
          </a:stretch>
        </p:blipFill>
        <p:spPr>
          <a:xfrm>
            <a:off x="449868" y="1259745"/>
            <a:ext cx="9013073" cy="2834640"/>
          </a:xfrm>
        </p:spPr>
      </p:pic>
      <p:pic>
        <p:nvPicPr>
          <p:cNvPr id="8" name="Picture 7">
            <a:extLst>
              <a:ext uri="{FF2B5EF4-FFF2-40B4-BE49-F238E27FC236}">
                <a16:creationId xmlns:a16="http://schemas.microsoft.com/office/drawing/2014/main" id="{6B2A7FB9-A52E-9BAE-1C04-DBA0EBFB6DCA}"/>
              </a:ext>
            </a:extLst>
          </p:cNvPr>
          <p:cNvPicPr>
            <a:picLocks noChangeAspect="1"/>
          </p:cNvPicPr>
          <p:nvPr/>
        </p:nvPicPr>
        <p:blipFill>
          <a:blip r:embed="rId3"/>
          <a:stretch>
            <a:fillRect/>
          </a:stretch>
        </p:blipFill>
        <p:spPr>
          <a:xfrm>
            <a:off x="8057807" y="2349127"/>
            <a:ext cx="2810267" cy="1743318"/>
          </a:xfrm>
          <a:prstGeom prst="rect">
            <a:avLst/>
          </a:prstGeom>
        </p:spPr>
      </p:pic>
      <p:sp>
        <p:nvSpPr>
          <p:cNvPr id="6" name="TextBox 5">
            <a:extLst>
              <a:ext uri="{FF2B5EF4-FFF2-40B4-BE49-F238E27FC236}">
                <a16:creationId xmlns:a16="http://schemas.microsoft.com/office/drawing/2014/main" id="{8B4EDFA4-B126-8EA6-06E7-A58C8C061398}"/>
              </a:ext>
            </a:extLst>
          </p:cNvPr>
          <p:cNvSpPr txBox="1"/>
          <p:nvPr/>
        </p:nvSpPr>
        <p:spPr>
          <a:xfrm>
            <a:off x="9326880" y="1259745"/>
            <a:ext cx="1541194" cy="1203756"/>
          </a:xfrm>
          <a:prstGeom prst="rect">
            <a:avLst/>
          </a:prstGeom>
          <a:solidFill>
            <a:srgbClr val="E5ECEB"/>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60636DB8-D158-CA6E-F2D2-38E929CC1F72}"/>
              </a:ext>
            </a:extLst>
          </p:cNvPr>
          <p:cNvSpPr txBox="1"/>
          <p:nvPr/>
        </p:nvSpPr>
        <p:spPr>
          <a:xfrm rot="10800000" flipH="1" flipV="1">
            <a:off x="389724" y="4397926"/>
            <a:ext cx="10418206" cy="1200329"/>
          </a:xfrm>
          <a:prstGeom prst="rect">
            <a:avLst/>
          </a:prstGeom>
          <a:noFill/>
        </p:spPr>
        <p:txBody>
          <a:bodyPr wrap="square" rtlCol="0">
            <a:spAutoFit/>
          </a:bodyPr>
          <a:lstStyle/>
          <a:p>
            <a:pPr algn="ctr"/>
            <a:r>
              <a:rPr lang="en-US" sz="3600" dirty="0"/>
              <a:t>When it comes to avoiding fraud, is it better to be young and savvy or old and wise?  </a:t>
            </a:r>
          </a:p>
        </p:txBody>
      </p:sp>
      <p:sp>
        <p:nvSpPr>
          <p:cNvPr id="10" name="TextBox 9">
            <a:extLst>
              <a:ext uri="{FF2B5EF4-FFF2-40B4-BE49-F238E27FC236}">
                <a16:creationId xmlns:a16="http://schemas.microsoft.com/office/drawing/2014/main" id="{5ECE5CE6-F099-E8FC-EA20-DB13509D02F4}"/>
              </a:ext>
            </a:extLst>
          </p:cNvPr>
          <p:cNvSpPr txBox="1"/>
          <p:nvPr/>
        </p:nvSpPr>
        <p:spPr>
          <a:xfrm>
            <a:off x="449868" y="5796359"/>
            <a:ext cx="10297919" cy="369332"/>
          </a:xfrm>
          <a:prstGeom prst="rect">
            <a:avLst/>
          </a:prstGeom>
          <a:noFill/>
        </p:spPr>
        <p:txBody>
          <a:bodyPr wrap="square" rtlCol="0">
            <a:spAutoFit/>
          </a:bodyPr>
          <a:lstStyle/>
          <a:p>
            <a:r>
              <a:rPr lang="en-US" i="1" dirty="0">
                <a:solidFill>
                  <a:srgbClr val="FF0000"/>
                </a:solidFill>
              </a:rPr>
              <a:t>44% of people aged 20-29 reported losing money to fraud – Compared to 25% of people 70-79.  </a:t>
            </a:r>
          </a:p>
        </p:txBody>
      </p:sp>
      <p:cxnSp>
        <p:nvCxnSpPr>
          <p:cNvPr id="14" name="Straight Connector 13">
            <a:extLst>
              <a:ext uri="{FF2B5EF4-FFF2-40B4-BE49-F238E27FC236}">
                <a16:creationId xmlns:a16="http://schemas.microsoft.com/office/drawing/2014/main" id="{47F6CC6C-7873-4F9E-B00F-E2EB69831BAF}"/>
              </a:ext>
            </a:extLst>
          </p:cNvPr>
          <p:cNvCxnSpPr/>
          <p:nvPr/>
        </p:nvCxnSpPr>
        <p:spPr>
          <a:xfrm>
            <a:off x="449868" y="4281544"/>
            <a:ext cx="10358062"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938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6BD35B-09DA-C979-6E3D-47E507597BB2}"/>
              </a:ext>
            </a:extLst>
          </p:cNvPr>
          <p:cNvPicPr>
            <a:picLocks noGrp="1" noChangeAspect="1"/>
          </p:cNvPicPr>
          <p:nvPr>
            <p:ph sz="half" idx="1"/>
          </p:nvPr>
        </p:nvPicPr>
        <p:blipFill>
          <a:blip r:embed="rId2"/>
          <a:stretch>
            <a:fillRect/>
          </a:stretch>
        </p:blipFill>
        <p:spPr>
          <a:xfrm>
            <a:off x="0" y="1"/>
            <a:ext cx="12192000" cy="6812280"/>
          </a:xfrm>
        </p:spPr>
      </p:pic>
    </p:spTree>
    <p:extLst>
      <p:ext uri="{BB962C8B-B14F-4D97-AF65-F5344CB8AC3E}">
        <p14:creationId xmlns:p14="http://schemas.microsoft.com/office/powerpoint/2010/main" val="1363361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BASICS</a:t>
            </a:r>
          </a:p>
        </p:txBody>
      </p:sp>
    </p:spTree>
    <p:extLst>
      <p:ext uri="{BB962C8B-B14F-4D97-AF65-F5344CB8AC3E}">
        <p14:creationId xmlns:p14="http://schemas.microsoft.com/office/powerpoint/2010/main" val="1421862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EBAECCC-A984-EDF0-C639-822C02F902B5}"/>
              </a:ext>
            </a:extLst>
          </p:cNvPr>
          <p:cNvSpPr txBox="1"/>
          <p:nvPr/>
        </p:nvSpPr>
        <p:spPr>
          <a:xfrm>
            <a:off x="838200" y="624404"/>
            <a:ext cx="10515600" cy="82897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kern="1200" baseline="0">
                <a:solidFill>
                  <a:srgbClr val="000000"/>
                </a:solidFill>
                <a:latin typeface="Arial" panose="020B0604020202020204" pitchFamily="34" charset="0"/>
                <a:ea typeface="+mj-ea"/>
                <a:cs typeface="Arial" panose="020B0604020202020204" pitchFamily="34" charset="0"/>
              </a:rPr>
              <a:t>BEGIN WITH A BUDGET!!  </a:t>
            </a:r>
          </a:p>
        </p:txBody>
      </p:sp>
      <p:pic>
        <p:nvPicPr>
          <p:cNvPr id="10" name="Picture 9">
            <a:extLst>
              <a:ext uri="{FF2B5EF4-FFF2-40B4-BE49-F238E27FC236}">
                <a16:creationId xmlns:a16="http://schemas.microsoft.com/office/drawing/2014/main" id="{E72DC3CA-ED9C-EFC5-21A4-D48B82EFD184}"/>
              </a:ext>
            </a:extLst>
          </p:cNvPr>
          <p:cNvPicPr>
            <a:picLocks noChangeAspect="1"/>
          </p:cNvPicPr>
          <p:nvPr/>
        </p:nvPicPr>
        <p:blipFill>
          <a:blip r:embed="rId2"/>
          <a:srcRect l="14826" r="16643" b="-2"/>
          <a:stretch/>
        </p:blipFill>
        <p:spPr>
          <a:xfrm>
            <a:off x="693234" y="1704554"/>
            <a:ext cx="3465723" cy="3792977"/>
          </a:xfrm>
          <a:prstGeom prst="rect">
            <a:avLst/>
          </a:prstGeom>
          <a:noFill/>
        </p:spPr>
      </p:pic>
      <p:pic>
        <p:nvPicPr>
          <p:cNvPr id="5" name="Content Placeholder 4">
            <a:extLst>
              <a:ext uri="{FF2B5EF4-FFF2-40B4-BE49-F238E27FC236}">
                <a16:creationId xmlns:a16="http://schemas.microsoft.com/office/drawing/2014/main" id="{DB1CB130-E506-DB07-FC84-EA59D882E832}"/>
              </a:ext>
            </a:extLst>
          </p:cNvPr>
          <p:cNvPicPr>
            <a:picLocks noGrp="1" noChangeAspect="1"/>
          </p:cNvPicPr>
          <p:nvPr>
            <p:ph sz="half" idx="13"/>
          </p:nvPr>
        </p:nvPicPr>
        <p:blipFill>
          <a:blip r:embed="rId3"/>
          <a:stretch>
            <a:fillRect/>
          </a:stretch>
        </p:blipFill>
        <p:spPr>
          <a:xfrm>
            <a:off x="8237680" y="1453383"/>
            <a:ext cx="3366891" cy="4615221"/>
          </a:xfrm>
        </p:spPr>
      </p:pic>
      <p:pic>
        <p:nvPicPr>
          <p:cNvPr id="3" name="Picture 2">
            <a:extLst>
              <a:ext uri="{FF2B5EF4-FFF2-40B4-BE49-F238E27FC236}">
                <a16:creationId xmlns:a16="http://schemas.microsoft.com/office/drawing/2014/main" id="{578C12E0-63A4-F3E4-C14B-0B776F1EEBC3}"/>
              </a:ext>
            </a:extLst>
          </p:cNvPr>
          <p:cNvPicPr>
            <a:picLocks noChangeAspect="1"/>
          </p:cNvPicPr>
          <p:nvPr/>
        </p:nvPicPr>
        <p:blipFill>
          <a:blip r:embed="rId4"/>
          <a:srcRect t="8105" r="2" b="6805"/>
          <a:stretch/>
        </p:blipFill>
        <p:spPr>
          <a:xfrm>
            <a:off x="4429494" y="1704554"/>
            <a:ext cx="3682615" cy="4034820"/>
          </a:xfrm>
          <a:prstGeom prst="rect">
            <a:avLst/>
          </a:prstGeom>
          <a:noFill/>
        </p:spPr>
      </p:pic>
    </p:spTree>
    <p:extLst>
      <p:ext uri="{BB962C8B-B14F-4D97-AF65-F5344CB8AC3E}">
        <p14:creationId xmlns:p14="http://schemas.microsoft.com/office/powerpoint/2010/main" val="1365949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t>
            </a:r>
          </a:p>
        </p:txBody>
      </p:sp>
      <p:pic>
        <p:nvPicPr>
          <p:cNvPr id="6" name="Content Placeholder 5">
            <a:extLst>
              <a:ext uri="{FF2B5EF4-FFF2-40B4-BE49-F238E27FC236}">
                <a16:creationId xmlns:a16="http://schemas.microsoft.com/office/drawing/2014/main" id="{4075CB5A-F24B-3DD2-59B7-F8FF726FBF28}"/>
              </a:ext>
            </a:extLst>
          </p:cNvPr>
          <p:cNvPicPr>
            <a:picLocks noGrp="1" noChangeAspect="1"/>
          </p:cNvPicPr>
          <p:nvPr>
            <p:ph sz="half" idx="1"/>
          </p:nvPr>
        </p:nvPicPr>
        <p:blipFill>
          <a:blip r:embed="rId2"/>
          <a:stretch>
            <a:fillRect/>
          </a:stretch>
        </p:blipFill>
        <p:spPr>
          <a:xfrm>
            <a:off x="288511" y="785850"/>
            <a:ext cx="3828010" cy="5286299"/>
          </a:xfrm>
          <a:prstGeom prst="rect">
            <a:avLst/>
          </a:prstGeom>
        </p:spPr>
      </p:pic>
      <p:pic>
        <p:nvPicPr>
          <p:cNvPr id="8" name="Content Placeholder 7">
            <a:extLst>
              <a:ext uri="{FF2B5EF4-FFF2-40B4-BE49-F238E27FC236}">
                <a16:creationId xmlns:a16="http://schemas.microsoft.com/office/drawing/2014/main" id="{CA2224B9-B13E-C4FB-11FC-0009248E41F2}"/>
              </a:ext>
            </a:extLst>
          </p:cNvPr>
          <p:cNvPicPr>
            <a:picLocks noGrp="1" noChangeAspect="1"/>
          </p:cNvPicPr>
          <p:nvPr>
            <p:ph sz="half" idx="13"/>
          </p:nvPr>
        </p:nvPicPr>
        <p:blipFill>
          <a:blip r:embed="rId3"/>
          <a:stretch>
            <a:fillRect/>
          </a:stretch>
        </p:blipFill>
        <p:spPr>
          <a:xfrm>
            <a:off x="8075481" y="1086907"/>
            <a:ext cx="3741561" cy="5146689"/>
          </a:xfrm>
          <a:prstGeom prst="rect">
            <a:avLst/>
          </a:prstGeom>
        </p:spPr>
      </p:pic>
      <p:pic>
        <p:nvPicPr>
          <p:cNvPr id="7" name="Content Placeholder 6">
            <a:extLst>
              <a:ext uri="{FF2B5EF4-FFF2-40B4-BE49-F238E27FC236}">
                <a16:creationId xmlns:a16="http://schemas.microsoft.com/office/drawing/2014/main" id="{B14DFBE8-785B-B722-C4D6-A897F07DA09B}"/>
              </a:ext>
            </a:extLst>
          </p:cNvPr>
          <p:cNvPicPr>
            <a:picLocks noGrp="1" noChangeAspect="1"/>
          </p:cNvPicPr>
          <p:nvPr>
            <p:ph sz="half" idx="14"/>
          </p:nvPr>
        </p:nvPicPr>
        <p:blipFill>
          <a:blip r:embed="rId4"/>
          <a:stretch>
            <a:fillRect/>
          </a:stretch>
        </p:blipFill>
        <p:spPr>
          <a:xfrm>
            <a:off x="4303591" y="1265057"/>
            <a:ext cx="3584820" cy="4862347"/>
          </a:xfrm>
          <a:prstGeom prst="rect">
            <a:avLst/>
          </a:prstGeom>
        </p:spPr>
      </p:pic>
    </p:spTree>
    <p:extLst>
      <p:ext uri="{BB962C8B-B14F-4D97-AF65-F5344CB8AC3E}">
        <p14:creationId xmlns:p14="http://schemas.microsoft.com/office/powerpoint/2010/main" val="306221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t>
            </a:r>
          </a:p>
        </p:txBody>
      </p:sp>
      <p:pic>
        <p:nvPicPr>
          <p:cNvPr id="6" name="Content Placeholder 5">
            <a:extLst>
              <a:ext uri="{FF2B5EF4-FFF2-40B4-BE49-F238E27FC236}">
                <a16:creationId xmlns:a16="http://schemas.microsoft.com/office/drawing/2014/main" id="{4B049BD9-A838-43E6-C74F-176AD2A7DAD3}"/>
              </a:ext>
            </a:extLst>
          </p:cNvPr>
          <p:cNvPicPr>
            <a:picLocks noGrp="1" noChangeAspect="1"/>
          </p:cNvPicPr>
          <p:nvPr>
            <p:ph sz="half" idx="1"/>
          </p:nvPr>
        </p:nvPicPr>
        <p:blipFill>
          <a:blip r:embed="rId2"/>
          <a:stretch>
            <a:fillRect/>
          </a:stretch>
        </p:blipFill>
        <p:spPr>
          <a:xfrm>
            <a:off x="334602" y="1453383"/>
            <a:ext cx="3582320" cy="4295613"/>
          </a:xfrm>
          <a:prstGeom prst="rect">
            <a:avLst/>
          </a:prstGeom>
        </p:spPr>
      </p:pic>
      <p:pic>
        <p:nvPicPr>
          <p:cNvPr id="9" name="Content Placeholder 8">
            <a:extLst>
              <a:ext uri="{FF2B5EF4-FFF2-40B4-BE49-F238E27FC236}">
                <a16:creationId xmlns:a16="http://schemas.microsoft.com/office/drawing/2014/main" id="{2B35D5BC-EE1F-C110-FDBC-CA5CE3E8F625}"/>
              </a:ext>
            </a:extLst>
          </p:cNvPr>
          <p:cNvPicPr>
            <a:picLocks noGrp="1" noChangeAspect="1"/>
          </p:cNvPicPr>
          <p:nvPr>
            <p:ph sz="half" idx="14"/>
          </p:nvPr>
        </p:nvPicPr>
        <p:blipFill>
          <a:blip r:embed="rId3"/>
          <a:stretch>
            <a:fillRect/>
          </a:stretch>
        </p:blipFill>
        <p:spPr>
          <a:xfrm>
            <a:off x="4121419" y="1453383"/>
            <a:ext cx="3622387" cy="4291135"/>
          </a:xfrm>
        </p:spPr>
      </p:pic>
      <p:pic>
        <p:nvPicPr>
          <p:cNvPr id="13" name="Content Placeholder 12">
            <a:extLst>
              <a:ext uri="{FF2B5EF4-FFF2-40B4-BE49-F238E27FC236}">
                <a16:creationId xmlns:a16="http://schemas.microsoft.com/office/drawing/2014/main" id="{8A8E4396-AEB9-0C75-19AA-A10D3235C592}"/>
              </a:ext>
            </a:extLst>
          </p:cNvPr>
          <p:cNvPicPr>
            <a:picLocks noGrp="1" noChangeAspect="1"/>
          </p:cNvPicPr>
          <p:nvPr>
            <p:ph sz="half" idx="13"/>
          </p:nvPr>
        </p:nvPicPr>
        <p:blipFill>
          <a:blip r:embed="rId4"/>
          <a:stretch>
            <a:fillRect/>
          </a:stretch>
        </p:blipFill>
        <p:spPr>
          <a:xfrm>
            <a:off x="7867200" y="1453382"/>
            <a:ext cx="4058407" cy="4364488"/>
          </a:xfrm>
        </p:spPr>
      </p:pic>
    </p:spTree>
    <p:extLst>
      <p:ext uri="{BB962C8B-B14F-4D97-AF65-F5344CB8AC3E}">
        <p14:creationId xmlns:p14="http://schemas.microsoft.com/office/powerpoint/2010/main" val="3040536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a:t>
            </a:r>
          </a:p>
        </p:txBody>
      </p:sp>
      <p:pic>
        <p:nvPicPr>
          <p:cNvPr id="6" name="Content Placeholder 5">
            <a:extLst>
              <a:ext uri="{FF2B5EF4-FFF2-40B4-BE49-F238E27FC236}">
                <a16:creationId xmlns:a16="http://schemas.microsoft.com/office/drawing/2014/main" id="{B8ADA26E-3770-A11D-0A22-36863C8E6720}"/>
              </a:ext>
            </a:extLst>
          </p:cNvPr>
          <p:cNvPicPr>
            <a:picLocks noGrp="1" noChangeAspect="1"/>
          </p:cNvPicPr>
          <p:nvPr>
            <p:ph sz="half" idx="1"/>
          </p:nvPr>
        </p:nvPicPr>
        <p:blipFill>
          <a:blip r:embed="rId2"/>
          <a:stretch>
            <a:fillRect/>
          </a:stretch>
        </p:blipFill>
        <p:spPr>
          <a:xfrm>
            <a:off x="456121" y="1391267"/>
            <a:ext cx="3754182" cy="4613670"/>
          </a:xfrm>
          <a:prstGeom prst="rect">
            <a:avLst/>
          </a:prstGeom>
        </p:spPr>
      </p:pic>
      <p:pic>
        <p:nvPicPr>
          <p:cNvPr id="8" name="Content Placeholder 7">
            <a:extLst>
              <a:ext uri="{FF2B5EF4-FFF2-40B4-BE49-F238E27FC236}">
                <a16:creationId xmlns:a16="http://schemas.microsoft.com/office/drawing/2014/main" id="{FF5E337D-09D1-ABC1-5253-852902C757A5}"/>
              </a:ext>
            </a:extLst>
          </p:cNvPr>
          <p:cNvPicPr>
            <a:picLocks noGrp="1" noChangeAspect="1"/>
          </p:cNvPicPr>
          <p:nvPr>
            <p:ph sz="half" idx="13"/>
          </p:nvPr>
        </p:nvPicPr>
        <p:blipFill>
          <a:blip r:embed="rId3"/>
          <a:stretch>
            <a:fillRect/>
          </a:stretch>
        </p:blipFill>
        <p:spPr>
          <a:xfrm>
            <a:off x="8121855" y="1376707"/>
            <a:ext cx="3808623" cy="4702313"/>
          </a:xfrm>
          <a:prstGeom prst="rect">
            <a:avLst/>
          </a:prstGeom>
        </p:spPr>
      </p:pic>
      <p:pic>
        <p:nvPicPr>
          <p:cNvPr id="7" name="Content Placeholder 6">
            <a:extLst>
              <a:ext uri="{FF2B5EF4-FFF2-40B4-BE49-F238E27FC236}">
                <a16:creationId xmlns:a16="http://schemas.microsoft.com/office/drawing/2014/main" id="{A5CF8429-5334-8E7A-B612-8D951172204E}"/>
              </a:ext>
            </a:extLst>
          </p:cNvPr>
          <p:cNvPicPr>
            <a:picLocks noGrp="1" noChangeAspect="1"/>
          </p:cNvPicPr>
          <p:nvPr>
            <p:ph sz="half" idx="14"/>
          </p:nvPr>
        </p:nvPicPr>
        <p:blipFill>
          <a:blip r:embed="rId4"/>
          <a:stretch>
            <a:fillRect/>
          </a:stretch>
        </p:blipFill>
        <p:spPr>
          <a:xfrm>
            <a:off x="4359068" y="1376707"/>
            <a:ext cx="3614022" cy="4683962"/>
          </a:xfrm>
          <a:prstGeom prst="rect">
            <a:avLst/>
          </a:prstGeom>
        </p:spPr>
      </p:pic>
    </p:spTree>
    <p:extLst>
      <p:ext uri="{BB962C8B-B14F-4D97-AF65-F5344CB8AC3E}">
        <p14:creationId xmlns:p14="http://schemas.microsoft.com/office/powerpoint/2010/main" val="2307775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6898F-6474-E73C-DB09-E3D07FB7CA4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AC4B67-0856-E3E7-F541-D210B555B884}"/>
              </a:ext>
            </a:extLst>
          </p:cNvPr>
          <p:cNvSpPr>
            <a:spLocks noGrp="1"/>
          </p:cNvSpPr>
          <p:nvPr>
            <p:ph type="title"/>
          </p:nvPr>
        </p:nvSpPr>
        <p:spPr>
          <a:xfrm>
            <a:off x="838200" y="753035"/>
            <a:ext cx="10515600" cy="937653"/>
          </a:xfrm>
        </p:spPr>
        <p:txBody>
          <a:bodyPr anchor="ctr">
            <a:normAutofit/>
          </a:bodyPr>
          <a:lstStyle/>
          <a:p>
            <a:r>
              <a:rPr lang="en-US" dirty="0"/>
              <a:t>BUDGETING BASICS </a:t>
            </a:r>
          </a:p>
        </p:txBody>
      </p:sp>
      <p:sp>
        <p:nvSpPr>
          <p:cNvPr id="2" name="Content Placeholder 1">
            <a:extLst>
              <a:ext uri="{FF2B5EF4-FFF2-40B4-BE49-F238E27FC236}">
                <a16:creationId xmlns:a16="http://schemas.microsoft.com/office/drawing/2014/main" id="{04C7E272-EDC4-A7B0-46FD-129D0413FD60}"/>
              </a:ext>
            </a:extLst>
          </p:cNvPr>
          <p:cNvSpPr>
            <a:spLocks noGrp="1"/>
          </p:cNvSpPr>
          <p:nvPr>
            <p:ph sz="half" idx="1"/>
          </p:nvPr>
        </p:nvSpPr>
        <p:spPr>
          <a:xfrm>
            <a:off x="699247" y="1690687"/>
            <a:ext cx="5309795" cy="3813963"/>
          </a:xfrm>
        </p:spPr>
        <p:txBody>
          <a:bodyPr>
            <a:normAutofit lnSpcReduction="10000"/>
          </a:bodyPr>
          <a:lstStyle/>
          <a:p>
            <a:pPr>
              <a:buFont typeface="Wingdings" panose="05000000000000000000" pitchFamily="2" charset="2"/>
              <a:buChar char="Ø"/>
            </a:pPr>
            <a:r>
              <a:rPr lang="en-US" sz="2400" b="0" i="0" dirty="0">
                <a:effectLst/>
              </a:rPr>
              <a:t>If you’re new to budgeting, it’s important to understand what a budget is and how it helps you examine what you earn and how you are spending that income. </a:t>
            </a:r>
          </a:p>
          <a:p>
            <a:pPr marL="0" indent="0">
              <a:buNone/>
            </a:pPr>
            <a:endParaRPr lang="en-US" sz="2400" dirty="0"/>
          </a:p>
          <a:p>
            <a:pPr>
              <a:buFont typeface="Wingdings" panose="05000000000000000000" pitchFamily="2" charset="2"/>
              <a:buChar char="Ø"/>
            </a:pPr>
            <a:r>
              <a:rPr lang="en-US" sz="2400" b="0" i="0" dirty="0">
                <a:effectLst/>
              </a:rPr>
              <a:t>A budget is a financial plan that takes income and expenses into account and provides estimates for how much you make and spend over a given period of time</a:t>
            </a:r>
            <a:r>
              <a:rPr lang="en-US" sz="2600" b="0" i="0" dirty="0">
                <a:effectLst/>
              </a:rPr>
              <a:t>.</a:t>
            </a:r>
            <a:endParaRPr lang="en-US" sz="2600" dirty="0"/>
          </a:p>
        </p:txBody>
      </p:sp>
      <p:pic>
        <p:nvPicPr>
          <p:cNvPr id="4" name="Picture 3">
            <a:extLst>
              <a:ext uri="{FF2B5EF4-FFF2-40B4-BE49-F238E27FC236}">
                <a16:creationId xmlns:a16="http://schemas.microsoft.com/office/drawing/2014/main" id="{4FDC8C9D-E78F-32CC-00D9-B9D662FD1154}"/>
              </a:ext>
            </a:extLst>
          </p:cNvPr>
          <p:cNvPicPr>
            <a:picLocks noChangeAspect="1"/>
          </p:cNvPicPr>
          <p:nvPr/>
        </p:nvPicPr>
        <p:blipFill>
          <a:blip r:embed="rId2"/>
          <a:srcRect t="724"/>
          <a:stretch/>
        </p:blipFill>
        <p:spPr>
          <a:xfrm>
            <a:off x="6096000" y="1524411"/>
            <a:ext cx="5181600" cy="3960927"/>
          </a:xfrm>
          <a:prstGeom prst="rect">
            <a:avLst/>
          </a:prstGeom>
          <a:noFill/>
        </p:spPr>
      </p:pic>
      <p:sp>
        <p:nvSpPr>
          <p:cNvPr id="5" name="TextBox 4">
            <a:extLst>
              <a:ext uri="{FF2B5EF4-FFF2-40B4-BE49-F238E27FC236}">
                <a16:creationId xmlns:a16="http://schemas.microsoft.com/office/drawing/2014/main" id="{FA1073BD-EBBB-D84E-411A-0FF860D5D091}"/>
              </a:ext>
            </a:extLst>
          </p:cNvPr>
          <p:cNvSpPr txBox="1"/>
          <p:nvPr/>
        </p:nvSpPr>
        <p:spPr>
          <a:xfrm>
            <a:off x="7871012" y="5504651"/>
            <a:ext cx="2000922" cy="369332"/>
          </a:xfrm>
          <a:prstGeom prst="rect">
            <a:avLst/>
          </a:prstGeom>
          <a:noFill/>
        </p:spPr>
        <p:txBody>
          <a:bodyPr wrap="square" rtlCol="0">
            <a:spAutoFit/>
          </a:bodyPr>
          <a:lstStyle/>
          <a:p>
            <a:r>
              <a:rPr lang="en-US" dirty="0">
                <a:hlinkClick r:id="rId3"/>
              </a:rPr>
              <a:t>Budgeting Basics</a:t>
            </a:r>
            <a:endParaRPr lang="en-US" dirty="0"/>
          </a:p>
        </p:txBody>
      </p:sp>
    </p:spTree>
    <p:extLst>
      <p:ext uri="{BB962C8B-B14F-4D97-AF65-F5344CB8AC3E}">
        <p14:creationId xmlns:p14="http://schemas.microsoft.com/office/powerpoint/2010/main" val="353468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1C5AE-1207-32D8-12EB-B6A65F3826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293228-67C9-ED3F-6326-9CC296EC8364}"/>
              </a:ext>
            </a:extLst>
          </p:cNvPr>
          <p:cNvSpPr>
            <a:spLocks noGrp="1"/>
          </p:cNvSpPr>
          <p:nvPr>
            <p:ph type="title"/>
          </p:nvPr>
        </p:nvSpPr>
        <p:spPr>
          <a:xfrm>
            <a:off x="838200" y="753035"/>
            <a:ext cx="10515600" cy="937653"/>
          </a:xfrm>
        </p:spPr>
        <p:txBody>
          <a:bodyPr anchor="ctr">
            <a:normAutofit/>
          </a:bodyPr>
          <a:lstStyle/>
          <a:p>
            <a:r>
              <a:rPr lang="en-US" dirty="0"/>
              <a:t>BUDGETING BASICS </a:t>
            </a:r>
          </a:p>
        </p:txBody>
      </p:sp>
      <p:sp>
        <p:nvSpPr>
          <p:cNvPr id="2" name="Content Placeholder 1">
            <a:extLst>
              <a:ext uri="{FF2B5EF4-FFF2-40B4-BE49-F238E27FC236}">
                <a16:creationId xmlns:a16="http://schemas.microsoft.com/office/drawing/2014/main" id="{B7729366-EE71-4D68-9268-C256A143FB49}"/>
              </a:ext>
            </a:extLst>
          </p:cNvPr>
          <p:cNvSpPr>
            <a:spLocks noGrp="1"/>
          </p:cNvSpPr>
          <p:nvPr>
            <p:ph sz="half" idx="1"/>
          </p:nvPr>
        </p:nvSpPr>
        <p:spPr>
          <a:xfrm>
            <a:off x="5238975" y="1690687"/>
            <a:ext cx="6493136" cy="3871167"/>
          </a:xfrm>
        </p:spPr>
        <p:txBody>
          <a:bodyPr>
            <a:normAutofit fontScale="85000" lnSpcReduction="10000"/>
          </a:bodyPr>
          <a:lstStyle/>
          <a:p>
            <a:pPr>
              <a:buFont typeface="Wingdings" panose="05000000000000000000" pitchFamily="2" charset="2"/>
              <a:buChar char="Ø"/>
            </a:pPr>
            <a:r>
              <a:rPr lang="en-US" sz="2400" b="0" i="0" dirty="0">
                <a:solidFill>
                  <a:srgbClr val="000000"/>
                </a:solidFill>
                <a:effectLst/>
                <a:latin typeface="Open Sans" panose="020B0606030504020204" pitchFamily="34" charset="0"/>
              </a:rPr>
              <a:t>Addressing your financial situation and distinguishing between needs and wants is an important first step before creating your annual budget. </a:t>
            </a:r>
          </a:p>
          <a:p>
            <a:pPr>
              <a:buFont typeface="Wingdings" panose="05000000000000000000" pitchFamily="2" charset="2"/>
              <a:buChar char="Ø"/>
            </a:pPr>
            <a:endParaRPr lang="en-US" sz="2400" b="0" i="0" dirty="0">
              <a:solidFill>
                <a:srgbClr val="000000"/>
              </a:solidFill>
              <a:effectLst/>
              <a:latin typeface="Open Sans" panose="020B0606030504020204" pitchFamily="34" charset="0"/>
            </a:endParaRPr>
          </a:p>
          <a:p>
            <a:pPr>
              <a:buFont typeface="Wingdings" panose="05000000000000000000" pitchFamily="2" charset="2"/>
              <a:buChar char="Ø"/>
            </a:pPr>
            <a:r>
              <a:rPr lang="en-US" sz="2400" b="0" i="0" dirty="0">
                <a:solidFill>
                  <a:srgbClr val="000000"/>
                </a:solidFill>
                <a:effectLst/>
                <a:latin typeface="Open Sans" panose="020B0606030504020204" pitchFamily="34" charset="0"/>
              </a:rPr>
              <a:t>Acknowledging areas where you are overspending can be an eye-opening experience. Creating a budget and sticking to it can help you save and reach your short- and long-term financial goals. </a:t>
            </a:r>
          </a:p>
          <a:p>
            <a:pPr>
              <a:buFont typeface="Wingdings" panose="05000000000000000000" pitchFamily="2" charset="2"/>
              <a:buChar char="Ø"/>
            </a:pPr>
            <a:endParaRPr lang="en-US" sz="2400" b="0" i="0" dirty="0">
              <a:solidFill>
                <a:srgbClr val="000000"/>
              </a:solidFill>
              <a:effectLst/>
              <a:latin typeface="Open Sans" panose="020B0606030504020204" pitchFamily="34" charset="0"/>
            </a:endParaRPr>
          </a:p>
          <a:p>
            <a:pPr>
              <a:buFont typeface="Wingdings" panose="05000000000000000000" pitchFamily="2" charset="2"/>
              <a:buChar char="Ø"/>
            </a:pPr>
            <a:r>
              <a:rPr lang="en-US" sz="2400" b="0" i="0" dirty="0">
                <a:solidFill>
                  <a:srgbClr val="000000"/>
                </a:solidFill>
                <a:effectLst/>
                <a:latin typeface="Open Sans" panose="020B0606030504020204" pitchFamily="34" charset="0"/>
              </a:rPr>
              <a:t>This is not a one-time exercise. Revisit and rework your budget if you have a financial windfall or setback so it reflects your current situation.</a:t>
            </a:r>
            <a:endParaRPr lang="en-US" sz="2400" dirty="0"/>
          </a:p>
          <a:p>
            <a:pPr marL="0" indent="0">
              <a:buNone/>
            </a:pPr>
            <a:endParaRPr lang="en-US" sz="2800" dirty="0"/>
          </a:p>
        </p:txBody>
      </p:sp>
      <p:pic>
        <p:nvPicPr>
          <p:cNvPr id="4" name="Picture 3">
            <a:extLst>
              <a:ext uri="{FF2B5EF4-FFF2-40B4-BE49-F238E27FC236}">
                <a16:creationId xmlns:a16="http://schemas.microsoft.com/office/drawing/2014/main" id="{150A9551-CB73-130F-D439-3608B9A9F7BC}"/>
              </a:ext>
            </a:extLst>
          </p:cNvPr>
          <p:cNvPicPr>
            <a:picLocks noChangeAspect="1"/>
          </p:cNvPicPr>
          <p:nvPr/>
        </p:nvPicPr>
        <p:blipFill>
          <a:blip r:embed="rId2"/>
          <a:srcRect t="724"/>
          <a:stretch/>
        </p:blipFill>
        <p:spPr>
          <a:xfrm>
            <a:off x="646359" y="1785171"/>
            <a:ext cx="4299211" cy="3287658"/>
          </a:xfrm>
          <a:prstGeom prst="rect">
            <a:avLst/>
          </a:prstGeom>
          <a:noFill/>
        </p:spPr>
      </p:pic>
    </p:spTree>
    <p:extLst>
      <p:ext uri="{BB962C8B-B14F-4D97-AF65-F5344CB8AC3E}">
        <p14:creationId xmlns:p14="http://schemas.microsoft.com/office/powerpoint/2010/main" val="3805281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EF1C-DF9A-F6E3-EDF4-9B6E189B6E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F7946D-E168-C027-0CA0-34E7B60DB32C}"/>
              </a:ext>
            </a:extLst>
          </p:cNvPr>
          <p:cNvSpPr>
            <a:spLocks noGrp="1"/>
          </p:cNvSpPr>
          <p:nvPr>
            <p:ph idx="1"/>
          </p:nvPr>
        </p:nvSpPr>
        <p:spPr>
          <a:xfrm>
            <a:off x="398585" y="1318762"/>
            <a:ext cx="11629292" cy="4730345"/>
          </a:xfrm>
        </p:spPr>
        <p:txBody>
          <a:bodyPr/>
          <a:lstStyle/>
          <a:p>
            <a:pPr marL="0" indent="0" algn="l">
              <a:lnSpc>
                <a:spcPct val="100000"/>
              </a:lnSpc>
              <a:spcBef>
                <a:spcPts val="0"/>
              </a:spcBef>
              <a:buNone/>
            </a:pPr>
            <a:r>
              <a:rPr lang="en-US" sz="1800" b="1" i="0" dirty="0">
                <a:solidFill>
                  <a:srgbClr val="000000"/>
                </a:solidFill>
                <a:effectLst/>
                <a:latin typeface="Open Sans" panose="020B0606030504020204" pitchFamily="34" charset="0"/>
              </a:rPr>
              <a:t>Understanding the following key components will help you as you begin to build a monthly or annual budget:</a:t>
            </a:r>
          </a:p>
          <a:p>
            <a:pPr marL="0" indent="0" algn="l">
              <a:lnSpc>
                <a:spcPct val="100000"/>
              </a:lnSpc>
              <a:spcBef>
                <a:spcPts val="0"/>
              </a:spcBef>
              <a:buNone/>
            </a:pPr>
            <a:endParaRPr lang="en-US" sz="1800" b="1" i="0" dirty="0">
              <a:solidFill>
                <a:srgbClr val="000000"/>
              </a:solidFill>
              <a:effectLst/>
              <a:latin typeface="Open Sans" panose="020B0606030504020204" pitchFamily="34" charset="0"/>
            </a:endParaRPr>
          </a:p>
          <a:p>
            <a:pPr marL="0" indent="0" algn="l">
              <a:lnSpc>
                <a:spcPct val="100000"/>
              </a:lnSpc>
              <a:spcBef>
                <a:spcPts val="0"/>
              </a:spcBef>
              <a:buNone/>
            </a:pPr>
            <a:r>
              <a:rPr lang="en-US" sz="2000" b="1" i="0" u="sng" dirty="0">
                <a:solidFill>
                  <a:srgbClr val="000000"/>
                </a:solidFill>
                <a:effectLst/>
                <a:latin typeface="var(--text-strong-font-family)"/>
              </a:rPr>
              <a:t>Fixed expenses</a:t>
            </a:r>
            <a:r>
              <a:rPr lang="en-US" sz="2000" b="0" i="0" u="sng" dirty="0">
                <a:solidFill>
                  <a:srgbClr val="000000"/>
                </a:solidFill>
                <a:effectLst/>
                <a:latin typeface="Open Sans" panose="020B0606030504020204" pitchFamily="34" charset="0"/>
              </a:rPr>
              <a:t> </a:t>
            </a:r>
            <a:r>
              <a:rPr lang="en-US" sz="2000" b="0" i="0" dirty="0">
                <a:solidFill>
                  <a:srgbClr val="000000"/>
                </a:solidFill>
                <a:effectLst/>
                <a:latin typeface="Open Sans" panose="020B0606030504020204" pitchFamily="34" charset="0"/>
              </a:rPr>
              <a:t>are expenses that stay the same from month to month, such as rent payments.</a:t>
            </a:r>
          </a:p>
          <a:p>
            <a:pPr marL="0" indent="0" algn="l">
              <a:lnSpc>
                <a:spcPct val="100000"/>
              </a:lnSpc>
              <a:spcBef>
                <a:spcPts val="0"/>
              </a:spcBef>
              <a:buNone/>
            </a:pPr>
            <a:endParaRPr lang="en-US" sz="2000" b="0" i="0" dirty="0">
              <a:solidFill>
                <a:srgbClr val="000000"/>
              </a:solidFill>
              <a:effectLst/>
              <a:latin typeface="Open Sans" panose="020B0606030504020204" pitchFamily="34" charset="0"/>
            </a:endParaRPr>
          </a:p>
          <a:p>
            <a:pPr marL="0" indent="0" algn="l">
              <a:lnSpc>
                <a:spcPct val="100000"/>
              </a:lnSpc>
              <a:spcBef>
                <a:spcPts val="0"/>
              </a:spcBef>
              <a:buNone/>
            </a:pPr>
            <a:r>
              <a:rPr lang="en-US" sz="2000" b="1" i="0" u="sng" dirty="0">
                <a:solidFill>
                  <a:srgbClr val="000000"/>
                </a:solidFill>
                <a:effectLst/>
                <a:latin typeface="var(--text-strong-font-family)"/>
              </a:rPr>
              <a:t>Flexible expenses </a:t>
            </a:r>
            <a:r>
              <a:rPr lang="en-US" sz="2000" b="0" i="0" dirty="0">
                <a:solidFill>
                  <a:srgbClr val="000000"/>
                </a:solidFill>
                <a:effectLst/>
                <a:latin typeface="Open Sans" panose="020B0606030504020204" pitchFamily="34" charset="0"/>
              </a:rPr>
              <a:t>are expenses that change from month to month, such as how much you spend on utilities. </a:t>
            </a:r>
          </a:p>
          <a:p>
            <a:pPr marL="0" indent="0" algn="l">
              <a:lnSpc>
                <a:spcPct val="100000"/>
              </a:lnSpc>
              <a:spcBef>
                <a:spcPts val="0"/>
              </a:spcBef>
              <a:buNone/>
            </a:pPr>
            <a:endParaRPr lang="en-US" sz="2000" b="0" i="0" dirty="0">
              <a:solidFill>
                <a:srgbClr val="000000"/>
              </a:solidFill>
              <a:effectLst/>
              <a:latin typeface="Open Sans" panose="020B0606030504020204" pitchFamily="34" charset="0"/>
            </a:endParaRPr>
          </a:p>
          <a:p>
            <a:pPr marL="0" indent="0" algn="l">
              <a:lnSpc>
                <a:spcPct val="100000"/>
              </a:lnSpc>
              <a:spcBef>
                <a:spcPts val="0"/>
              </a:spcBef>
              <a:buNone/>
            </a:pPr>
            <a:r>
              <a:rPr lang="en-US" sz="2000" b="1" i="0" u="sng" dirty="0">
                <a:solidFill>
                  <a:srgbClr val="000000"/>
                </a:solidFill>
                <a:effectLst/>
                <a:latin typeface="var(--text-strong-font-family)"/>
              </a:rPr>
              <a:t>Total expenses</a:t>
            </a:r>
            <a:r>
              <a:rPr lang="en-US" sz="2000" b="0" i="0" u="sng" dirty="0">
                <a:solidFill>
                  <a:srgbClr val="000000"/>
                </a:solidFill>
                <a:effectLst/>
                <a:latin typeface="Open Sans" panose="020B0606030504020204" pitchFamily="34" charset="0"/>
              </a:rPr>
              <a:t> </a:t>
            </a:r>
            <a:r>
              <a:rPr lang="en-US" sz="2000" b="0" i="0" dirty="0">
                <a:solidFill>
                  <a:srgbClr val="000000"/>
                </a:solidFill>
                <a:effectLst/>
                <a:latin typeface="Open Sans" panose="020B0606030504020204" pitchFamily="34" charset="0"/>
              </a:rPr>
              <a:t>are the combined amount of your fixed and flexible expenses.</a:t>
            </a:r>
          </a:p>
          <a:p>
            <a:pPr marL="0" indent="0" algn="l">
              <a:lnSpc>
                <a:spcPct val="100000"/>
              </a:lnSpc>
              <a:spcBef>
                <a:spcPts val="0"/>
              </a:spcBef>
              <a:buNone/>
            </a:pPr>
            <a:endParaRPr lang="en-US" sz="2000" b="0" i="0" dirty="0">
              <a:solidFill>
                <a:srgbClr val="000000"/>
              </a:solidFill>
              <a:effectLst/>
              <a:latin typeface="Open Sans" panose="020B0606030504020204" pitchFamily="34" charset="0"/>
            </a:endParaRPr>
          </a:p>
          <a:p>
            <a:pPr marL="0" indent="0" algn="l">
              <a:lnSpc>
                <a:spcPct val="100000"/>
              </a:lnSpc>
              <a:spcBef>
                <a:spcPts val="0"/>
              </a:spcBef>
              <a:buNone/>
            </a:pPr>
            <a:r>
              <a:rPr lang="en-US" sz="2000" b="1" i="0" u="sng" dirty="0">
                <a:solidFill>
                  <a:srgbClr val="000000"/>
                </a:solidFill>
                <a:effectLst/>
                <a:latin typeface="var(--text-strong-font-family)"/>
              </a:rPr>
              <a:t>Total monthly income</a:t>
            </a:r>
            <a:r>
              <a:rPr lang="en-US" sz="2000" b="0" i="0" u="sng" dirty="0">
                <a:solidFill>
                  <a:srgbClr val="000000"/>
                </a:solidFill>
                <a:effectLst/>
                <a:latin typeface="Open Sans" panose="020B0606030504020204" pitchFamily="34" charset="0"/>
              </a:rPr>
              <a:t> </a:t>
            </a:r>
            <a:r>
              <a:rPr lang="en-US" sz="2000" b="0" i="0" dirty="0">
                <a:solidFill>
                  <a:srgbClr val="000000"/>
                </a:solidFill>
                <a:effectLst/>
                <a:latin typeface="Open Sans" panose="020B0606030504020204" pitchFamily="34" charset="0"/>
              </a:rPr>
              <a:t>is the income from your job or other resources including investment dividends, pensions, Social Security benefits, rental income and more.</a:t>
            </a:r>
          </a:p>
          <a:p>
            <a:pPr marL="0" indent="0" algn="l">
              <a:lnSpc>
                <a:spcPct val="100000"/>
              </a:lnSpc>
              <a:spcBef>
                <a:spcPts val="0"/>
              </a:spcBef>
              <a:buNone/>
            </a:pPr>
            <a:endParaRPr lang="en-US" sz="2000" b="0" i="0" dirty="0">
              <a:solidFill>
                <a:srgbClr val="000000"/>
              </a:solidFill>
              <a:effectLst/>
              <a:latin typeface="Open Sans" panose="020B0606030504020204" pitchFamily="34" charset="0"/>
            </a:endParaRPr>
          </a:p>
          <a:p>
            <a:pPr marL="0" indent="0" algn="l">
              <a:lnSpc>
                <a:spcPct val="100000"/>
              </a:lnSpc>
              <a:spcBef>
                <a:spcPts val="0"/>
              </a:spcBef>
              <a:buNone/>
            </a:pPr>
            <a:r>
              <a:rPr lang="en-US" sz="2000" b="1" i="0" u="sng" dirty="0">
                <a:solidFill>
                  <a:srgbClr val="000000"/>
                </a:solidFill>
                <a:effectLst/>
                <a:latin typeface="var(--text-strong-font-family)"/>
              </a:rPr>
              <a:t>Disposable income</a:t>
            </a:r>
            <a:r>
              <a:rPr lang="en-US" sz="2000" b="0" i="0" u="sng" dirty="0">
                <a:solidFill>
                  <a:srgbClr val="000000"/>
                </a:solidFill>
                <a:effectLst/>
                <a:latin typeface="Open Sans" panose="020B0606030504020204" pitchFamily="34" charset="0"/>
              </a:rPr>
              <a:t> </a:t>
            </a:r>
            <a:r>
              <a:rPr lang="en-US" sz="2000" b="0" i="0" dirty="0">
                <a:solidFill>
                  <a:srgbClr val="000000"/>
                </a:solidFill>
                <a:effectLst/>
                <a:latin typeface="Open Sans" panose="020B0606030504020204" pitchFamily="34" charset="0"/>
              </a:rPr>
              <a:t>is the money you have left over after you subtract your income taxes from your income.</a:t>
            </a:r>
          </a:p>
          <a:p>
            <a:pPr marL="0" indent="0">
              <a:buNone/>
            </a:pPr>
            <a:endParaRPr lang="en-US" dirty="0"/>
          </a:p>
        </p:txBody>
      </p:sp>
      <p:sp>
        <p:nvSpPr>
          <p:cNvPr id="3" name="Title 2">
            <a:extLst>
              <a:ext uri="{FF2B5EF4-FFF2-40B4-BE49-F238E27FC236}">
                <a16:creationId xmlns:a16="http://schemas.microsoft.com/office/drawing/2014/main" id="{9AB227BE-6B98-9E5F-E536-0E673F790BA1}"/>
              </a:ext>
            </a:extLst>
          </p:cNvPr>
          <p:cNvSpPr>
            <a:spLocks noGrp="1"/>
          </p:cNvSpPr>
          <p:nvPr>
            <p:ph type="title"/>
          </p:nvPr>
        </p:nvSpPr>
        <p:spPr>
          <a:xfrm>
            <a:off x="838200" y="436512"/>
            <a:ext cx="10515600" cy="882251"/>
          </a:xfrm>
        </p:spPr>
        <p:txBody>
          <a:bodyPr/>
          <a:lstStyle/>
          <a:p>
            <a:r>
              <a:rPr lang="en-US" dirty="0"/>
              <a:t>BUDGETING BASICS </a:t>
            </a:r>
          </a:p>
        </p:txBody>
      </p:sp>
    </p:spTree>
    <p:extLst>
      <p:ext uri="{BB962C8B-B14F-4D97-AF65-F5344CB8AC3E}">
        <p14:creationId xmlns:p14="http://schemas.microsoft.com/office/powerpoint/2010/main" val="3670544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94378-FC7E-0E84-F85D-D13FCD32AB29}"/>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19BB16C-4E1B-212D-17BD-B1F851B16F6D}"/>
              </a:ext>
            </a:extLst>
          </p:cNvPr>
          <p:cNvPicPr>
            <a:picLocks noGrp="1" noChangeAspect="1"/>
          </p:cNvPicPr>
          <p:nvPr>
            <p:ph sz="half" idx="1"/>
          </p:nvPr>
        </p:nvPicPr>
        <p:blipFill>
          <a:blip r:embed="rId2"/>
          <a:stretch>
            <a:fillRect/>
          </a:stretch>
        </p:blipFill>
        <p:spPr>
          <a:xfrm>
            <a:off x="651736" y="505608"/>
            <a:ext cx="5368065" cy="6033561"/>
          </a:xfrm>
          <a:prstGeom prst="rect">
            <a:avLst/>
          </a:prstGeom>
          <a:noFill/>
        </p:spPr>
      </p:pic>
      <p:sp>
        <p:nvSpPr>
          <p:cNvPr id="11" name="Content Placeholder 3">
            <a:extLst>
              <a:ext uri="{FF2B5EF4-FFF2-40B4-BE49-F238E27FC236}">
                <a16:creationId xmlns:a16="http://schemas.microsoft.com/office/drawing/2014/main" id="{EB9FD446-3FB5-260B-208E-F95EF08FCFD3}"/>
              </a:ext>
            </a:extLst>
          </p:cNvPr>
          <p:cNvSpPr>
            <a:spLocks noGrp="1"/>
          </p:cNvSpPr>
          <p:nvPr>
            <p:ph sz="half" idx="13"/>
          </p:nvPr>
        </p:nvSpPr>
        <p:spPr>
          <a:xfrm>
            <a:off x="6172200" y="1516829"/>
            <a:ext cx="5181599" cy="4464424"/>
          </a:xfrm>
        </p:spPr>
        <p:txBody>
          <a:bodyPr/>
          <a:lstStyle/>
          <a:p>
            <a:pPr>
              <a:buFont typeface="Wingdings" panose="05000000000000000000" pitchFamily="2" charset="2"/>
              <a:buChar char="Ø"/>
            </a:pPr>
            <a:r>
              <a:rPr lang="en-US" sz="2000" b="0" i="0" dirty="0">
                <a:solidFill>
                  <a:srgbClr val="000000"/>
                </a:solidFill>
                <a:effectLst/>
                <a:latin typeface="Open Sans" panose="020B0606030504020204" pitchFamily="34" charset="0"/>
              </a:rPr>
              <a:t>The next step is to create your monthly budget using the basic Budget Worksheet. </a:t>
            </a:r>
          </a:p>
          <a:p>
            <a:pPr marL="0" indent="0">
              <a:buNone/>
            </a:pPr>
            <a:endParaRPr lang="en-US" sz="2000" b="0" i="0" dirty="0">
              <a:solidFill>
                <a:srgbClr val="000000"/>
              </a:solidFill>
              <a:effectLst/>
              <a:latin typeface="Open Sans" panose="020B0606030504020204" pitchFamily="34" charset="0"/>
            </a:endParaRPr>
          </a:p>
          <a:p>
            <a:pPr>
              <a:buFont typeface="Wingdings" panose="05000000000000000000" pitchFamily="2" charset="2"/>
              <a:buChar char="Ø"/>
            </a:pPr>
            <a:r>
              <a:rPr lang="en-US" sz="2000" b="0" i="0" dirty="0">
                <a:solidFill>
                  <a:srgbClr val="000000"/>
                </a:solidFill>
                <a:effectLst/>
                <a:latin typeface="Open Sans" panose="020B0606030504020204" pitchFamily="34" charset="0"/>
              </a:rPr>
              <a:t>If you find you are not able to stick to your budget, it may mean you are spending beyond your means or that your budget is not flexible enough. </a:t>
            </a:r>
          </a:p>
          <a:p>
            <a:pPr>
              <a:buFont typeface="Wingdings" panose="05000000000000000000" pitchFamily="2" charset="2"/>
              <a:buChar char="Ø"/>
            </a:pPr>
            <a:endParaRPr lang="en-US" sz="2000" b="0" i="0" dirty="0">
              <a:solidFill>
                <a:srgbClr val="000000"/>
              </a:solidFill>
              <a:effectLst/>
              <a:latin typeface="Open Sans" panose="020B0606030504020204" pitchFamily="34" charset="0"/>
            </a:endParaRPr>
          </a:p>
          <a:p>
            <a:pPr>
              <a:buFont typeface="Wingdings" panose="05000000000000000000" pitchFamily="2" charset="2"/>
              <a:buChar char="Ø"/>
            </a:pPr>
            <a:r>
              <a:rPr lang="en-US" sz="2000" b="0" i="0" dirty="0">
                <a:solidFill>
                  <a:srgbClr val="000000"/>
                </a:solidFill>
                <a:effectLst/>
                <a:latin typeface="Open Sans" panose="020B0606030504020204" pitchFamily="34" charset="0"/>
              </a:rPr>
              <a:t>Take the time to review and readjust your budget monthly until you find a plan that works for you.</a:t>
            </a:r>
            <a:endParaRPr lang="en-US" sz="2000" dirty="0"/>
          </a:p>
          <a:p>
            <a:endParaRPr lang="en-US" dirty="0"/>
          </a:p>
        </p:txBody>
      </p:sp>
    </p:spTree>
    <p:extLst>
      <p:ext uri="{BB962C8B-B14F-4D97-AF65-F5344CB8AC3E}">
        <p14:creationId xmlns:p14="http://schemas.microsoft.com/office/powerpoint/2010/main" val="3301173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7BD5B-5BE7-8E95-CC03-6DC41EA823B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B92314-993B-0528-05F0-A882B1064EA4}"/>
              </a:ext>
            </a:extLst>
          </p:cNvPr>
          <p:cNvSpPr>
            <a:spLocks noGrp="1"/>
          </p:cNvSpPr>
          <p:nvPr>
            <p:ph idx="1"/>
          </p:nvPr>
        </p:nvSpPr>
        <p:spPr>
          <a:xfrm>
            <a:off x="838200" y="1771811"/>
            <a:ext cx="10515599" cy="4230956"/>
          </a:xfrm>
        </p:spPr>
        <p:txBody>
          <a:bodyPr/>
          <a:lstStyle/>
          <a:p>
            <a:pPr marL="0" indent="0" algn="l">
              <a:lnSpc>
                <a:spcPct val="100000"/>
              </a:lnSpc>
              <a:spcAft>
                <a:spcPts val="750"/>
              </a:spcAft>
              <a:buNone/>
            </a:pPr>
            <a:r>
              <a:rPr lang="en-US" sz="2400" b="1" i="0" dirty="0">
                <a:solidFill>
                  <a:srgbClr val="000000"/>
                </a:solidFill>
                <a:effectLst/>
                <a:latin typeface="Open Sans" panose="020B0606030504020204" pitchFamily="34" charset="0"/>
              </a:rPr>
              <a:t>If you’re looking to budget for specific goals, check out </a:t>
            </a:r>
            <a:r>
              <a:rPr lang="en-US" sz="2400" b="1" dirty="0">
                <a:latin typeface="Open Sans" panose="020B0606030504020204" pitchFamily="34" charset="0"/>
              </a:rPr>
              <a:t>these</a:t>
            </a:r>
            <a:r>
              <a:rPr lang="en-US" sz="2400" b="1" i="0" dirty="0">
                <a:solidFill>
                  <a:srgbClr val="000000"/>
                </a:solidFill>
                <a:effectLst/>
                <a:latin typeface="Open Sans" panose="020B0606030504020204" pitchFamily="34" charset="0"/>
              </a:rPr>
              <a:t> budgeting calculators — they’re powerful tools for exploring ways to manage your finances: </a:t>
            </a: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2"/>
              </a:rPr>
              <a:t>Building an Education Fund</a:t>
            </a:r>
            <a:endParaRPr lang="en-US" sz="1600" b="0" i="0" dirty="0">
              <a:effectLst/>
              <a:latin typeface="Open Sans" panose="020B0606030504020204" pitchFamily="34" charset="0"/>
            </a:endParaRP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3"/>
              </a:rPr>
              <a:t>Emergency Fund</a:t>
            </a:r>
            <a:endParaRPr lang="en-US" sz="1600" b="0" i="0" dirty="0">
              <a:effectLst/>
              <a:latin typeface="Open Sans" panose="020B0606030504020204" pitchFamily="34" charset="0"/>
            </a:endParaRP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4"/>
              </a:rPr>
              <a:t>Retirement Fund</a:t>
            </a:r>
            <a:endParaRPr lang="en-US" sz="1600" b="0" i="0" dirty="0">
              <a:effectLst/>
              <a:latin typeface="Open Sans" panose="020B0606030504020204" pitchFamily="34" charset="0"/>
            </a:endParaRP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5"/>
              </a:rPr>
              <a:t>Rework Your Budget</a:t>
            </a:r>
            <a:endParaRPr lang="en-US" sz="1600" b="0" i="0" dirty="0">
              <a:effectLst/>
              <a:latin typeface="Open Sans" panose="020B0606030504020204" pitchFamily="34" charset="0"/>
            </a:endParaRP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6"/>
              </a:rPr>
              <a:t>Saving for a Goal</a:t>
            </a:r>
            <a:endParaRPr lang="en-US" sz="1600" b="0" i="0" dirty="0">
              <a:effectLst/>
              <a:latin typeface="Open Sans" panose="020B0606030504020204" pitchFamily="34" charset="0"/>
            </a:endParaRPr>
          </a:p>
          <a:p>
            <a:pPr algn="l">
              <a:spcAft>
                <a:spcPts val="525"/>
              </a:spcAft>
              <a:buFont typeface="Arial" panose="020B0604020202020204" pitchFamily="34" charset="0"/>
              <a:buChar char="•"/>
            </a:pPr>
            <a:r>
              <a:rPr lang="en-US" sz="1600" b="0" i="0" u="none" strike="noStrike" dirty="0">
                <a:effectLst/>
                <a:latin typeface="Open Sans" panose="020B0606030504020204" pitchFamily="34" charset="0"/>
                <a:hlinkClick r:id="rId7"/>
              </a:rPr>
              <a:t>Travel Budgeting</a:t>
            </a:r>
            <a:endParaRPr lang="en-US" sz="1600" dirty="0">
              <a:latin typeface="Open Sans" panose="020B0606030504020204" pitchFamily="34" charset="0"/>
            </a:endParaRPr>
          </a:p>
          <a:p>
            <a:pPr marL="0" indent="0" algn="l">
              <a:spcAft>
                <a:spcPts val="525"/>
              </a:spcAft>
              <a:buNone/>
            </a:pPr>
            <a:r>
              <a:rPr lang="en-US" sz="1600" b="0" i="0" dirty="0">
                <a:effectLst/>
                <a:latin typeface="Open Sans" panose="020B0606030504020204" pitchFamily="34" charset="0"/>
              </a:rPr>
              <a:t>BUDGET WORKSHEET PDF ADOBE </a:t>
            </a:r>
          </a:p>
          <a:p>
            <a:pPr marL="0" indent="0">
              <a:buNone/>
            </a:pPr>
            <a:endParaRPr lang="en-US" dirty="0"/>
          </a:p>
        </p:txBody>
      </p:sp>
      <p:sp>
        <p:nvSpPr>
          <p:cNvPr id="3" name="Title 2">
            <a:extLst>
              <a:ext uri="{FF2B5EF4-FFF2-40B4-BE49-F238E27FC236}">
                <a16:creationId xmlns:a16="http://schemas.microsoft.com/office/drawing/2014/main" id="{DF64CD2D-0BFE-A62F-65C9-79FB538D4718}"/>
              </a:ext>
            </a:extLst>
          </p:cNvPr>
          <p:cNvSpPr>
            <a:spLocks noGrp="1"/>
          </p:cNvSpPr>
          <p:nvPr>
            <p:ph type="title"/>
          </p:nvPr>
        </p:nvSpPr>
        <p:spPr/>
        <p:txBody>
          <a:bodyPr/>
          <a:lstStyle/>
          <a:p>
            <a:r>
              <a:rPr lang="en-US" dirty="0"/>
              <a:t>BUDGETING BASICS </a:t>
            </a:r>
          </a:p>
        </p:txBody>
      </p:sp>
    </p:spTree>
    <p:extLst>
      <p:ext uri="{BB962C8B-B14F-4D97-AF65-F5344CB8AC3E}">
        <p14:creationId xmlns:p14="http://schemas.microsoft.com/office/powerpoint/2010/main" val="2549467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3431-A066-1600-0136-0EB23A8A49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C5455-A095-C283-9234-FEC9EB8D7ABA}"/>
              </a:ext>
            </a:extLst>
          </p:cNvPr>
          <p:cNvSpPr>
            <a:spLocks noGrp="1"/>
          </p:cNvSpPr>
          <p:nvPr>
            <p:ph type="title"/>
          </p:nvPr>
        </p:nvSpPr>
        <p:spPr/>
        <p:txBody>
          <a:bodyPr/>
          <a:lstStyle/>
          <a:p>
            <a:r>
              <a:rPr lang="en-US" dirty="0"/>
              <a:t>Creating a Budget </a:t>
            </a:r>
          </a:p>
        </p:txBody>
      </p:sp>
    </p:spTree>
    <p:extLst>
      <p:ext uri="{BB962C8B-B14F-4D97-AF65-F5344CB8AC3E}">
        <p14:creationId xmlns:p14="http://schemas.microsoft.com/office/powerpoint/2010/main" val="3733115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F48D6-B857-B303-A062-57707E145E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4385DA-84DA-46DD-D2DF-91275899936E}"/>
              </a:ext>
            </a:extLst>
          </p:cNvPr>
          <p:cNvSpPr>
            <a:spLocks noGrp="1"/>
          </p:cNvSpPr>
          <p:nvPr>
            <p:ph type="title"/>
          </p:nvPr>
        </p:nvSpPr>
        <p:spPr>
          <a:xfrm>
            <a:off x="838200" y="753035"/>
            <a:ext cx="10515600" cy="937653"/>
          </a:xfrm>
        </p:spPr>
        <p:txBody>
          <a:bodyPr anchor="ctr">
            <a:normAutofit/>
          </a:bodyPr>
          <a:lstStyle/>
          <a:p>
            <a:pPr marL="0" indent="0">
              <a:buNone/>
            </a:pPr>
            <a:r>
              <a:rPr lang="en-US" dirty="0"/>
              <a:t>Budgeting Basics VIDEO </a:t>
            </a:r>
          </a:p>
        </p:txBody>
      </p:sp>
      <p:pic>
        <p:nvPicPr>
          <p:cNvPr id="5" name="Content Placeholder 4">
            <a:extLst>
              <a:ext uri="{FF2B5EF4-FFF2-40B4-BE49-F238E27FC236}">
                <a16:creationId xmlns:a16="http://schemas.microsoft.com/office/drawing/2014/main" id="{B12CFCE9-EFA9-4689-761F-7E2776B1E3FC}"/>
              </a:ext>
            </a:extLst>
          </p:cNvPr>
          <p:cNvPicPr>
            <a:picLocks noGrp="1" noChangeAspect="1"/>
          </p:cNvPicPr>
          <p:nvPr>
            <p:ph sz="half" idx="1"/>
          </p:nvPr>
        </p:nvPicPr>
        <p:blipFill>
          <a:blip r:embed="rId2"/>
          <a:srcRect l="12531" r="14567"/>
          <a:stretch/>
        </p:blipFill>
        <p:spPr>
          <a:xfrm>
            <a:off x="838200" y="1825625"/>
            <a:ext cx="5181600" cy="3980240"/>
          </a:xfrm>
          <a:prstGeom prst="rect">
            <a:avLst/>
          </a:prstGeom>
          <a:noFill/>
        </p:spPr>
      </p:pic>
      <p:sp>
        <p:nvSpPr>
          <p:cNvPr id="10" name="Content Placeholder 3">
            <a:extLst>
              <a:ext uri="{FF2B5EF4-FFF2-40B4-BE49-F238E27FC236}">
                <a16:creationId xmlns:a16="http://schemas.microsoft.com/office/drawing/2014/main" id="{357161F7-C61B-9B97-D254-5973052321E3}"/>
              </a:ext>
            </a:extLst>
          </p:cNvPr>
          <p:cNvSpPr>
            <a:spLocks noGrp="1"/>
          </p:cNvSpPr>
          <p:nvPr>
            <p:ph sz="half" idx="13"/>
          </p:nvPr>
        </p:nvSpPr>
        <p:spPr>
          <a:xfrm>
            <a:off x="6172200" y="2786231"/>
            <a:ext cx="5181600" cy="3000321"/>
          </a:xfrm>
        </p:spPr>
        <p:txBody>
          <a:bodyPr/>
          <a:lstStyle/>
          <a:p>
            <a:pPr marL="0" indent="0">
              <a:buNone/>
            </a:pPr>
            <a:endParaRPr lang="en-US" dirty="0"/>
          </a:p>
          <a:p>
            <a:pPr marL="0" indent="0">
              <a:buNone/>
            </a:pPr>
            <a:r>
              <a:rPr lang="en-US" dirty="0"/>
              <a:t>Budgeting Basics </a:t>
            </a:r>
          </a:p>
          <a:p>
            <a:pPr marL="0" indent="0">
              <a:buNone/>
            </a:pPr>
            <a:r>
              <a:rPr lang="en-US" dirty="0"/>
              <a:t>Next Gen Personal Finance </a:t>
            </a:r>
          </a:p>
          <a:p>
            <a:pPr marL="0" indent="0">
              <a:buNone/>
            </a:pPr>
            <a:r>
              <a:rPr lang="en-US" dirty="0"/>
              <a:t>04:34 YouTube</a:t>
            </a:r>
          </a:p>
          <a:p>
            <a:pPr marL="0" indent="0">
              <a:buNone/>
            </a:pPr>
            <a:r>
              <a:rPr lang="en-US" sz="1400" b="0" i="0" dirty="0">
                <a:solidFill>
                  <a:srgbClr val="000000"/>
                </a:solidFill>
                <a:effectLst/>
                <a:latin typeface="Montserrat" panose="00000500000000000000" pitchFamily="2" charset="0"/>
              </a:rPr>
              <a:t>Publisher: Two Cents  PBS </a:t>
            </a:r>
          </a:p>
          <a:p>
            <a:pPr marL="0" indent="0">
              <a:buNone/>
            </a:pPr>
            <a:r>
              <a:rPr lang="en-US" sz="1400" b="0" i="0" dirty="0">
                <a:solidFill>
                  <a:srgbClr val="000000"/>
                </a:solidFill>
                <a:effectLst/>
                <a:latin typeface="Montserrat" panose="00000500000000000000" pitchFamily="2" charset="0"/>
              </a:rPr>
              <a:t>A guide to managing your finances effectively, likening budgeting to commanding an army. The video provides a practical approach to budgeting, focusing on present dollars and assigning them jobs</a:t>
            </a:r>
            <a:endParaRPr lang="en-US" sz="1400" dirty="0"/>
          </a:p>
        </p:txBody>
      </p:sp>
      <p:sp>
        <p:nvSpPr>
          <p:cNvPr id="4" name="TextBox 3">
            <a:extLst>
              <a:ext uri="{FF2B5EF4-FFF2-40B4-BE49-F238E27FC236}">
                <a16:creationId xmlns:a16="http://schemas.microsoft.com/office/drawing/2014/main" id="{3ECF6EAF-C7A6-3024-95E4-CF144BF2EF81}"/>
              </a:ext>
            </a:extLst>
          </p:cNvPr>
          <p:cNvSpPr txBox="1"/>
          <p:nvPr/>
        </p:nvSpPr>
        <p:spPr>
          <a:xfrm>
            <a:off x="6096000" y="1825625"/>
            <a:ext cx="5747273" cy="1477328"/>
          </a:xfrm>
          <a:prstGeom prst="rect">
            <a:avLst/>
          </a:prstGeom>
          <a:noFill/>
        </p:spPr>
        <p:txBody>
          <a:bodyPr wrap="square">
            <a:spAutoFit/>
          </a:bodyPr>
          <a:lstStyle/>
          <a:p>
            <a:r>
              <a:rPr lang="en-US" dirty="0"/>
              <a:t>https://www.bing.com/videos/riverview/relatedvideo?q=Youtube+Two+Cents+PBS+Budgeting+Basics&amp;&amp;view=riverview&amp;mmscn=mtsc&amp;mid=57552E11A9CF9BA1308357552E11A9CF9BA13083&amp;&amp;aps=8&amp;FORM=VMSOVR</a:t>
            </a:r>
          </a:p>
        </p:txBody>
      </p:sp>
    </p:spTree>
    <p:extLst>
      <p:ext uri="{BB962C8B-B14F-4D97-AF65-F5344CB8AC3E}">
        <p14:creationId xmlns:p14="http://schemas.microsoft.com/office/powerpoint/2010/main" val="3353961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2F15A-7152-3459-139E-1060F48723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C1A337-32AD-4CC8-2849-F66826BB57EB}"/>
              </a:ext>
            </a:extLst>
          </p:cNvPr>
          <p:cNvSpPr>
            <a:spLocks noGrp="1"/>
          </p:cNvSpPr>
          <p:nvPr>
            <p:ph type="title"/>
          </p:nvPr>
        </p:nvSpPr>
        <p:spPr>
          <a:xfrm>
            <a:off x="838200" y="753035"/>
            <a:ext cx="10515600" cy="937653"/>
          </a:xfrm>
        </p:spPr>
        <p:txBody>
          <a:bodyPr anchor="ctr">
            <a:normAutofit/>
          </a:bodyPr>
          <a:lstStyle/>
          <a:p>
            <a:r>
              <a:rPr lang="en-US" dirty="0"/>
              <a:t>BUDGETING BASICS </a:t>
            </a:r>
          </a:p>
        </p:txBody>
      </p:sp>
      <p:sp>
        <p:nvSpPr>
          <p:cNvPr id="2" name="Content Placeholder 1">
            <a:extLst>
              <a:ext uri="{FF2B5EF4-FFF2-40B4-BE49-F238E27FC236}">
                <a16:creationId xmlns:a16="http://schemas.microsoft.com/office/drawing/2014/main" id="{BBA8B73F-7B8D-DDD0-D454-D2CA4BD8CE54}"/>
              </a:ext>
            </a:extLst>
          </p:cNvPr>
          <p:cNvSpPr>
            <a:spLocks noGrp="1"/>
          </p:cNvSpPr>
          <p:nvPr>
            <p:ph sz="half" idx="1"/>
          </p:nvPr>
        </p:nvSpPr>
        <p:spPr>
          <a:xfrm>
            <a:off x="505609" y="1825625"/>
            <a:ext cx="5590391" cy="3980240"/>
          </a:xfrm>
        </p:spPr>
        <p:txBody>
          <a:bodyPr>
            <a:normAutofit lnSpcReduction="10000"/>
          </a:bodyPr>
          <a:lstStyle/>
          <a:p>
            <a:pPr marL="0" indent="0">
              <a:buNone/>
            </a:pPr>
            <a:r>
              <a:rPr lang="en-US" b="0" i="0" dirty="0">
                <a:solidFill>
                  <a:srgbClr val="000000"/>
                </a:solidFill>
                <a:effectLst/>
              </a:rPr>
              <a:t>If you are like many Americans, you may find that you are spending more than you're saving and steadily going deeper into debt as a result. </a:t>
            </a:r>
          </a:p>
          <a:p>
            <a:pPr marL="0" indent="0">
              <a:buNone/>
            </a:pPr>
            <a:endParaRPr lang="en-US" dirty="0"/>
          </a:p>
          <a:p>
            <a:pPr marL="0" indent="0">
              <a:buNone/>
            </a:pPr>
            <a:r>
              <a:rPr lang="en-US" b="0" i="0" dirty="0">
                <a:solidFill>
                  <a:srgbClr val="000000"/>
                </a:solidFill>
                <a:effectLst/>
              </a:rPr>
              <a:t>This is an easy and common pattern to fall into, and you’ll need some careful planning and discipline to reverse it.</a:t>
            </a:r>
            <a:endParaRPr lang="en-US" sz="4000" dirty="0"/>
          </a:p>
        </p:txBody>
      </p:sp>
      <p:pic>
        <p:nvPicPr>
          <p:cNvPr id="6" name="Picture 5">
            <a:extLst>
              <a:ext uri="{FF2B5EF4-FFF2-40B4-BE49-F238E27FC236}">
                <a16:creationId xmlns:a16="http://schemas.microsoft.com/office/drawing/2014/main" id="{690AAE8F-0C1D-6AA6-AE97-A61E341185EE}"/>
              </a:ext>
            </a:extLst>
          </p:cNvPr>
          <p:cNvPicPr>
            <a:picLocks noChangeAspect="1"/>
          </p:cNvPicPr>
          <p:nvPr/>
        </p:nvPicPr>
        <p:blipFill>
          <a:blip r:embed="rId2"/>
          <a:stretch>
            <a:fillRect/>
          </a:stretch>
        </p:blipFill>
        <p:spPr>
          <a:xfrm>
            <a:off x="6616844" y="1825625"/>
            <a:ext cx="4896533" cy="3200847"/>
          </a:xfrm>
          <a:prstGeom prst="rect">
            <a:avLst/>
          </a:prstGeom>
        </p:spPr>
      </p:pic>
    </p:spTree>
    <p:extLst>
      <p:ext uri="{BB962C8B-B14F-4D97-AF65-F5344CB8AC3E}">
        <p14:creationId xmlns:p14="http://schemas.microsoft.com/office/powerpoint/2010/main" val="894742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63357-064C-A0FA-82DE-BA001F0637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7A585E-81ED-6567-912A-89C206B7DC8B}"/>
              </a:ext>
            </a:extLst>
          </p:cNvPr>
          <p:cNvSpPr>
            <a:spLocks noGrp="1"/>
          </p:cNvSpPr>
          <p:nvPr>
            <p:ph type="title"/>
          </p:nvPr>
        </p:nvSpPr>
        <p:spPr>
          <a:xfrm>
            <a:off x="838200" y="448244"/>
            <a:ext cx="10515600" cy="937653"/>
          </a:xfrm>
        </p:spPr>
        <p:txBody>
          <a:bodyPr anchor="ctr">
            <a:normAutofit/>
          </a:bodyPr>
          <a:lstStyle/>
          <a:p>
            <a:r>
              <a:rPr lang="en-US" dirty="0"/>
              <a:t>BUDGETING BASICS </a:t>
            </a:r>
          </a:p>
        </p:txBody>
      </p:sp>
      <p:sp>
        <p:nvSpPr>
          <p:cNvPr id="2" name="Content Placeholder 1">
            <a:extLst>
              <a:ext uri="{FF2B5EF4-FFF2-40B4-BE49-F238E27FC236}">
                <a16:creationId xmlns:a16="http://schemas.microsoft.com/office/drawing/2014/main" id="{CFDF0FC9-887A-4317-F449-A1DAEB9DB420}"/>
              </a:ext>
            </a:extLst>
          </p:cNvPr>
          <p:cNvSpPr>
            <a:spLocks noGrp="1"/>
          </p:cNvSpPr>
          <p:nvPr>
            <p:ph sz="half" idx="1"/>
          </p:nvPr>
        </p:nvSpPr>
        <p:spPr>
          <a:xfrm>
            <a:off x="398585" y="1406769"/>
            <a:ext cx="5621215" cy="4399096"/>
          </a:xfrm>
        </p:spPr>
        <p:txBody>
          <a:bodyPr>
            <a:normAutofit fontScale="92500"/>
          </a:bodyPr>
          <a:lstStyle/>
          <a:p>
            <a:pPr marL="0" indent="0">
              <a:buNone/>
            </a:pPr>
            <a:r>
              <a:rPr lang="en-US" b="1" dirty="0"/>
              <a:t>The Average American: </a:t>
            </a:r>
          </a:p>
          <a:p>
            <a:pPr marL="0" indent="0">
              <a:buNone/>
            </a:pPr>
            <a:r>
              <a:rPr lang="en-US" dirty="0"/>
              <a:t>Has a salary of $59,384</a:t>
            </a:r>
          </a:p>
          <a:p>
            <a:pPr marL="0" indent="0">
              <a:buNone/>
            </a:pPr>
            <a:r>
              <a:rPr lang="en-US" dirty="0"/>
              <a:t>Has a mortgage of $244,498</a:t>
            </a:r>
          </a:p>
          <a:p>
            <a:pPr marL="0" indent="0">
              <a:buNone/>
            </a:pPr>
            <a:r>
              <a:rPr lang="en-US" dirty="0"/>
              <a:t>Has $6,864 of credit card debt</a:t>
            </a:r>
          </a:p>
          <a:p>
            <a:pPr marL="0" indent="0">
              <a:buNone/>
            </a:pPr>
            <a:r>
              <a:rPr lang="en-US" dirty="0"/>
              <a:t>Has $23,792 in car loans</a:t>
            </a:r>
          </a:p>
          <a:p>
            <a:pPr marL="0" indent="0">
              <a:buNone/>
            </a:pPr>
            <a:r>
              <a:rPr lang="en-US" dirty="0"/>
              <a:t>Has $42,139 in HELOCS</a:t>
            </a:r>
          </a:p>
          <a:p>
            <a:pPr marL="0" indent="0">
              <a:buNone/>
            </a:pPr>
            <a:r>
              <a:rPr lang="en-US" dirty="0"/>
              <a:t>Purchased 1</a:t>
            </a:r>
            <a:r>
              <a:rPr lang="en-US" baseline="30000" dirty="0"/>
              <a:t>st</a:t>
            </a:r>
            <a:r>
              <a:rPr lang="en-US" dirty="0"/>
              <a:t> home at 37 years old</a:t>
            </a:r>
          </a:p>
          <a:p>
            <a:pPr marL="0" indent="0">
              <a:buNone/>
            </a:pPr>
            <a:r>
              <a:rPr lang="en-US" dirty="0"/>
              <a:t>Has less than $1000 in savings</a:t>
            </a:r>
          </a:p>
          <a:p>
            <a:pPr marL="0" indent="0">
              <a:buNone/>
            </a:pPr>
            <a:r>
              <a:rPr lang="en-US" dirty="0"/>
              <a:t>Has $38,290 in student loans  </a:t>
            </a:r>
          </a:p>
        </p:txBody>
      </p:sp>
      <p:pic>
        <p:nvPicPr>
          <p:cNvPr id="5" name="Picture 4">
            <a:extLst>
              <a:ext uri="{FF2B5EF4-FFF2-40B4-BE49-F238E27FC236}">
                <a16:creationId xmlns:a16="http://schemas.microsoft.com/office/drawing/2014/main" id="{32C32A0C-28E4-C636-5101-D07916F78105}"/>
              </a:ext>
            </a:extLst>
          </p:cNvPr>
          <p:cNvPicPr>
            <a:picLocks noChangeAspect="1"/>
          </p:cNvPicPr>
          <p:nvPr/>
        </p:nvPicPr>
        <p:blipFill>
          <a:blip r:embed="rId2"/>
          <a:stretch>
            <a:fillRect/>
          </a:stretch>
        </p:blipFill>
        <p:spPr>
          <a:xfrm>
            <a:off x="5922113" y="1878379"/>
            <a:ext cx="6111625" cy="3437788"/>
          </a:xfrm>
          <a:prstGeom prst="rect">
            <a:avLst/>
          </a:prstGeom>
          <a:noFill/>
        </p:spPr>
      </p:pic>
    </p:spTree>
    <p:extLst>
      <p:ext uri="{BB962C8B-B14F-4D97-AF65-F5344CB8AC3E}">
        <p14:creationId xmlns:p14="http://schemas.microsoft.com/office/powerpoint/2010/main" val="2082029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74646-D71F-60E1-019C-BA418DAA6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CD5D0-BAA7-2B4B-EA7F-7BED821178CA}"/>
              </a:ext>
            </a:extLst>
          </p:cNvPr>
          <p:cNvSpPr>
            <a:spLocks noGrp="1"/>
          </p:cNvSpPr>
          <p:nvPr>
            <p:ph type="title"/>
          </p:nvPr>
        </p:nvSpPr>
        <p:spPr>
          <a:xfrm>
            <a:off x="848061" y="583308"/>
            <a:ext cx="10515600" cy="937653"/>
          </a:xfrm>
        </p:spPr>
        <p:txBody>
          <a:bodyPr>
            <a:normAutofit/>
          </a:bodyPr>
          <a:lstStyle/>
          <a:p>
            <a:pPr>
              <a:lnSpc>
                <a:spcPts val="1650"/>
              </a:lnSpc>
              <a:spcAft>
                <a:spcPts val="750"/>
              </a:spcAft>
            </a:pPr>
            <a:r>
              <a:rPr lang="en-US" b="1" dirty="0">
                <a:latin typeface="var(--text-strong-font-family)"/>
              </a:rPr>
              <a:t>BUDGETING BASICS</a:t>
            </a:r>
            <a:endParaRPr lang="en-US" dirty="0"/>
          </a:p>
        </p:txBody>
      </p:sp>
      <p:sp>
        <p:nvSpPr>
          <p:cNvPr id="3" name="Content Placeholder 2">
            <a:extLst>
              <a:ext uri="{FF2B5EF4-FFF2-40B4-BE49-F238E27FC236}">
                <a16:creationId xmlns:a16="http://schemas.microsoft.com/office/drawing/2014/main" id="{4033197B-CD9A-A28E-39B0-669CE6C7AAA3}"/>
              </a:ext>
            </a:extLst>
          </p:cNvPr>
          <p:cNvSpPr>
            <a:spLocks noGrp="1"/>
          </p:cNvSpPr>
          <p:nvPr>
            <p:ph sz="half" idx="1"/>
          </p:nvPr>
        </p:nvSpPr>
        <p:spPr>
          <a:xfrm>
            <a:off x="247426" y="1269402"/>
            <a:ext cx="4063660" cy="4536463"/>
          </a:xfrm>
        </p:spPr>
        <p:txBody>
          <a:bodyPr/>
          <a:lstStyle/>
          <a:p>
            <a:pPr marL="0" indent="0" algn="l">
              <a:lnSpc>
                <a:spcPts val="1650"/>
              </a:lnSpc>
              <a:spcAft>
                <a:spcPts val="750"/>
              </a:spcAft>
              <a:buNone/>
            </a:pPr>
            <a:r>
              <a:rPr lang="en-US" sz="1800" b="1" i="0" dirty="0">
                <a:solidFill>
                  <a:srgbClr val="000000"/>
                </a:solidFill>
                <a:effectLst/>
                <a:latin typeface="Open Sans" panose="020B0606030504020204" pitchFamily="34" charset="0"/>
              </a:rPr>
              <a:t>Question your Needs and Wants </a:t>
            </a:r>
          </a:p>
          <a:p>
            <a:pPr algn="l">
              <a:lnSpc>
                <a:spcPts val="1650"/>
              </a:lnSpc>
              <a:spcAft>
                <a:spcPts val="750"/>
              </a:spcAft>
            </a:pPr>
            <a:r>
              <a:rPr lang="en-US" sz="1600" b="0" i="0" dirty="0">
                <a:solidFill>
                  <a:srgbClr val="000000"/>
                </a:solidFill>
                <a:effectLst/>
                <a:latin typeface="Open Sans" panose="020B0606030504020204" pitchFamily="34" charset="0"/>
              </a:rPr>
              <a:t>What do you want? What do you really need? Evaluate your current financial situation and make two lists — one for needs and one for wants. As you make the list, ask yourself the following:</a:t>
            </a:r>
          </a:p>
          <a:p>
            <a:pPr algn="l">
              <a:lnSpc>
                <a:spcPts val="1650"/>
              </a:lnSpc>
              <a:spcAft>
                <a:spcPts val="750"/>
              </a:spcAft>
            </a:pPr>
            <a:r>
              <a:rPr lang="en-US" sz="1600" b="0" i="0" dirty="0">
                <a:effectLst/>
                <a:latin typeface="Open Sans" panose="020B0606030504020204" pitchFamily="34" charset="0"/>
              </a:rPr>
              <a:t>Why do I want it?</a:t>
            </a:r>
          </a:p>
          <a:p>
            <a:pPr algn="l">
              <a:spcAft>
                <a:spcPts val="525"/>
              </a:spcAft>
              <a:buFont typeface="Arial" panose="020B0604020202020204" pitchFamily="34" charset="0"/>
              <a:buChar char="•"/>
            </a:pPr>
            <a:r>
              <a:rPr lang="en-US" sz="1600" b="0" i="0" dirty="0">
                <a:effectLst/>
                <a:latin typeface="Open Sans" panose="020B0606030504020204" pitchFamily="34" charset="0"/>
              </a:rPr>
              <a:t>How would things be different if I had it?</a:t>
            </a:r>
          </a:p>
          <a:p>
            <a:pPr algn="l">
              <a:spcAft>
                <a:spcPts val="525"/>
              </a:spcAft>
              <a:buFont typeface="Arial" panose="020B0604020202020204" pitchFamily="34" charset="0"/>
              <a:buChar char="•"/>
            </a:pPr>
            <a:r>
              <a:rPr lang="en-US" sz="1600" b="0" i="0" dirty="0">
                <a:effectLst/>
                <a:latin typeface="Open Sans" panose="020B0606030504020204" pitchFamily="34" charset="0"/>
              </a:rPr>
              <a:t>Which things are important and essential to me?</a:t>
            </a:r>
          </a:p>
          <a:p>
            <a:pPr algn="l">
              <a:lnSpc>
                <a:spcPts val="1650"/>
              </a:lnSpc>
              <a:spcAft>
                <a:spcPts val="750"/>
              </a:spcAft>
            </a:pPr>
            <a:r>
              <a:rPr lang="en-US" sz="1600" b="0" i="0" dirty="0">
                <a:solidFill>
                  <a:srgbClr val="000000"/>
                </a:solidFill>
                <a:effectLst/>
                <a:latin typeface="Open Sans" panose="020B0606030504020204" pitchFamily="34" charset="0"/>
              </a:rPr>
              <a:t>When your list is complete, reevaluate what qualifies as a need before making any purchases that will impact your budget.</a:t>
            </a:r>
          </a:p>
          <a:p>
            <a:endParaRPr lang="en-US" dirty="0"/>
          </a:p>
        </p:txBody>
      </p:sp>
      <p:sp>
        <p:nvSpPr>
          <p:cNvPr id="4" name="Content Placeholder 3">
            <a:extLst>
              <a:ext uri="{FF2B5EF4-FFF2-40B4-BE49-F238E27FC236}">
                <a16:creationId xmlns:a16="http://schemas.microsoft.com/office/drawing/2014/main" id="{145C869F-0327-82FD-8916-643D2B533B95}"/>
              </a:ext>
            </a:extLst>
          </p:cNvPr>
          <p:cNvSpPr>
            <a:spLocks noGrp="1"/>
          </p:cNvSpPr>
          <p:nvPr>
            <p:ph sz="half" idx="10"/>
          </p:nvPr>
        </p:nvSpPr>
        <p:spPr>
          <a:xfrm>
            <a:off x="7982174" y="1269402"/>
            <a:ext cx="3371626" cy="4536463"/>
          </a:xfrm>
        </p:spPr>
        <p:txBody>
          <a:bodyPr/>
          <a:lstStyle/>
          <a:p>
            <a:pPr marL="0" indent="0">
              <a:buNone/>
            </a:pPr>
            <a:r>
              <a:rPr lang="en-US" sz="2000" b="1" i="0" dirty="0">
                <a:solidFill>
                  <a:srgbClr val="000000"/>
                </a:solidFill>
                <a:effectLst/>
                <a:latin typeface="Open Sans" panose="020B0606030504020204" pitchFamily="34" charset="0"/>
              </a:rPr>
              <a:t>Track, Trim and Target </a:t>
            </a:r>
            <a:endParaRPr lang="en-US" sz="2000" b="0" i="0" dirty="0">
              <a:solidFill>
                <a:srgbClr val="000000"/>
              </a:solidFill>
              <a:effectLst/>
              <a:latin typeface="Open Sans" panose="020B0606030504020204" pitchFamily="34" charset="0"/>
            </a:endParaRPr>
          </a:p>
          <a:p>
            <a:r>
              <a:rPr lang="en-US" sz="1800" b="0" i="0" dirty="0">
                <a:solidFill>
                  <a:srgbClr val="000000"/>
                </a:solidFill>
                <a:effectLst/>
                <a:latin typeface="Open Sans" panose="020B0606030504020204" pitchFamily="34" charset="0"/>
              </a:rPr>
              <a:t>Once you start tracking, you may be surprised to find that you spend hundreds of dollars a month on eating out, entertainment or other discretionary expenses. To lower these costs, target areas where you can cut back on spending. Remember that reducing expenses is often a more realistic approach than cutting costs entirely.</a:t>
            </a:r>
            <a:endParaRPr lang="en-US" sz="1800" dirty="0"/>
          </a:p>
        </p:txBody>
      </p:sp>
      <p:sp>
        <p:nvSpPr>
          <p:cNvPr id="5" name="Content Placeholder 4">
            <a:extLst>
              <a:ext uri="{FF2B5EF4-FFF2-40B4-BE49-F238E27FC236}">
                <a16:creationId xmlns:a16="http://schemas.microsoft.com/office/drawing/2014/main" id="{003E055B-27C2-41B3-27BA-3530D3C487C0}"/>
              </a:ext>
            </a:extLst>
          </p:cNvPr>
          <p:cNvSpPr>
            <a:spLocks noGrp="1"/>
          </p:cNvSpPr>
          <p:nvPr>
            <p:ph sz="half" idx="11"/>
          </p:nvPr>
        </p:nvSpPr>
        <p:spPr>
          <a:xfrm>
            <a:off x="4475181" y="1269402"/>
            <a:ext cx="3242059" cy="4536463"/>
          </a:xfrm>
        </p:spPr>
        <p:txBody>
          <a:bodyPr/>
          <a:lstStyle/>
          <a:p>
            <a:pPr marL="0" indent="0">
              <a:buNone/>
            </a:pPr>
            <a:r>
              <a:rPr lang="en-US" sz="2000" b="1" i="0" dirty="0">
                <a:solidFill>
                  <a:srgbClr val="000000"/>
                </a:solidFill>
                <a:effectLst/>
                <a:latin typeface="Open Sans" panose="020B0606030504020204" pitchFamily="34" charset="0"/>
              </a:rPr>
              <a:t>Set Guidelines </a:t>
            </a:r>
            <a:endParaRPr lang="en-US" sz="2000" b="0" i="0" dirty="0">
              <a:solidFill>
                <a:srgbClr val="000000"/>
              </a:solidFill>
              <a:effectLst/>
              <a:latin typeface="Open Sans" panose="020B0606030504020204" pitchFamily="34" charset="0"/>
            </a:endParaRPr>
          </a:p>
          <a:p>
            <a:r>
              <a:rPr lang="en-US" sz="1800" b="0" i="0" dirty="0">
                <a:solidFill>
                  <a:srgbClr val="000000"/>
                </a:solidFill>
                <a:effectLst/>
                <a:latin typeface="Open Sans" panose="020B0606030504020204" pitchFamily="34" charset="0"/>
              </a:rPr>
              <a:t>Keep your budget balanced with wants and needs by setting clear guidelines. If you splurge on a vacation, consider cutting other costs that month to offset that large expense. </a:t>
            </a:r>
          </a:p>
          <a:p>
            <a:endParaRPr lang="en-US" sz="1800" dirty="0">
              <a:latin typeface="Open Sans" panose="020B0606030504020204" pitchFamily="34" charset="0"/>
            </a:endParaRPr>
          </a:p>
          <a:p>
            <a:r>
              <a:rPr lang="en-US" sz="1800" b="0" i="0" dirty="0">
                <a:solidFill>
                  <a:srgbClr val="000000"/>
                </a:solidFill>
                <a:effectLst/>
                <a:latin typeface="Open Sans" panose="020B0606030504020204" pitchFamily="34" charset="0"/>
              </a:rPr>
              <a:t>Take a look at this </a:t>
            </a:r>
            <a:r>
              <a:rPr lang="en-US" sz="1800" b="0" i="0" u="sng" dirty="0">
                <a:effectLst/>
                <a:latin typeface="Open Sans" panose="020B0606030504020204" pitchFamily="34" charset="0"/>
                <a:hlinkClick r:id="rId2"/>
              </a:rPr>
              <a:t>Budget Worksheet</a:t>
            </a:r>
            <a:r>
              <a:rPr lang="en-US" sz="1800" b="0" i="0" dirty="0">
                <a:solidFill>
                  <a:srgbClr val="000000"/>
                </a:solidFill>
                <a:effectLst/>
                <a:latin typeface="Open Sans" panose="020B0606030504020204" pitchFamily="34" charset="0"/>
              </a:rPr>
              <a:t> to get a sense of how to allocate your money for different expenses</a:t>
            </a:r>
            <a:r>
              <a:rPr lang="en-US" sz="2000" b="0" i="0" dirty="0">
                <a:solidFill>
                  <a:srgbClr val="000000"/>
                </a:solidFill>
                <a:effectLst/>
                <a:latin typeface="Open Sans" panose="020B0606030504020204" pitchFamily="34" charset="0"/>
              </a:rPr>
              <a:t>.</a:t>
            </a:r>
            <a:endParaRPr lang="en-US" sz="2000" dirty="0"/>
          </a:p>
        </p:txBody>
      </p:sp>
    </p:spTree>
    <p:extLst>
      <p:ext uri="{BB962C8B-B14F-4D97-AF65-F5344CB8AC3E}">
        <p14:creationId xmlns:p14="http://schemas.microsoft.com/office/powerpoint/2010/main" val="1185778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BASICS</a:t>
            </a:r>
          </a:p>
        </p:txBody>
      </p:sp>
      <p:sp>
        <p:nvSpPr>
          <p:cNvPr id="3" name="Content Placeholder 2"/>
          <p:cNvSpPr>
            <a:spLocks noGrp="1"/>
          </p:cNvSpPr>
          <p:nvPr>
            <p:ph sz="half" idx="1"/>
          </p:nvPr>
        </p:nvSpPr>
        <p:spPr>
          <a:xfrm>
            <a:off x="376518" y="1690688"/>
            <a:ext cx="5981251" cy="3980240"/>
          </a:xfrm>
        </p:spPr>
        <p:txBody>
          <a:bodyPr/>
          <a:lstStyle/>
          <a:p>
            <a:pPr marL="0" indent="0">
              <a:buNone/>
            </a:pPr>
            <a:endParaRPr lang="en-US" sz="2400" dirty="0">
              <a:latin typeface="Open Sans" panose="020B0606030504020204" pitchFamily="34" charset="0"/>
            </a:endParaRPr>
          </a:p>
          <a:p>
            <a:pPr marL="0" indent="0">
              <a:buNone/>
            </a:pPr>
            <a:r>
              <a:rPr lang="en-US" sz="2200" b="0" i="0" dirty="0">
                <a:solidFill>
                  <a:srgbClr val="000000"/>
                </a:solidFill>
                <a:effectLst/>
                <a:latin typeface="Open Sans" panose="020B0606030504020204" pitchFamily="34" charset="0"/>
              </a:rPr>
              <a:t>Once you've got a clear understanding of your current budget, the challenge is to find places where you can spend less (or earn more) in order to achieve your financial goals. </a:t>
            </a:r>
          </a:p>
          <a:p>
            <a:pPr marL="0" indent="0">
              <a:buNone/>
            </a:pPr>
            <a:endParaRPr lang="en-US" sz="1800" dirty="0">
              <a:latin typeface="Open Sans" panose="020B0606030504020204" pitchFamily="34" charset="0"/>
            </a:endParaRPr>
          </a:p>
        </p:txBody>
      </p:sp>
      <p:pic>
        <p:nvPicPr>
          <p:cNvPr id="5" name="Content Placeholder 4">
            <a:extLst>
              <a:ext uri="{FF2B5EF4-FFF2-40B4-BE49-F238E27FC236}">
                <a16:creationId xmlns:a16="http://schemas.microsoft.com/office/drawing/2014/main" id="{0796CF36-C56A-1D58-BAF3-C424897AD5B4}"/>
              </a:ext>
            </a:extLst>
          </p:cNvPr>
          <p:cNvPicPr>
            <a:picLocks noGrp="1" noChangeAspect="1"/>
          </p:cNvPicPr>
          <p:nvPr>
            <p:ph sz="half" idx="13"/>
          </p:nvPr>
        </p:nvPicPr>
        <p:blipFill>
          <a:blip r:embed="rId2"/>
          <a:stretch>
            <a:fillRect/>
          </a:stretch>
        </p:blipFill>
        <p:spPr>
          <a:xfrm>
            <a:off x="6452191" y="1968183"/>
            <a:ext cx="4901609" cy="3206774"/>
          </a:xfrm>
          <a:prstGeom prst="rect">
            <a:avLst/>
          </a:prstGeom>
        </p:spPr>
      </p:pic>
    </p:spTree>
    <p:extLst>
      <p:ext uri="{BB962C8B-B14F-4D97-AF65-F5344CB8AC3E}">
        <p14:creationId xmlns:p14="http://schemas.microsoft.com/office/powerpoint/2010/main" val="2060273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A48FC-E5EA-4084-9FEE-2667E6DDF4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B9E2D-FCD7-F63B-FE1F-073A9A7F62DB}"/>
              </a:ext>
            </a:extLst>
          </p:cNvPr>
          <p:cNvSpPr>
            <a:spLocks noGrp="1"/>
          </p:cNvSpPr>
          <p:nvPr>
            <p:ph type="title"/>
          </p:nvPr>
        </p:nvSpPr>
        <p:spPr>
          <a:xfrm>
            <a:off x="838200" y="339184"/>
            <a:ext cx="10515600" cy="937653"/>
          </a:xfrm>
        </p:spPr>
        <p:txBody>
          <a:bodyPr/>
          <a:lstStyle/>
          <a:p>
            <a:r>
              <a:rPr lang="en-US" dirty="0"/>
              <a:t>BUDGETING BASICS </a:t>
            </a:r>
          </a:p>
        </p:txBody>
      </p:sp>
      <p:pic>
        <p:nvPicPr>
          <p:cNvPr id="5" name="Content Placeholder 4">
            <a:extLst>
              <a:ext uri="{FF2B5EF4-FFF2-40B4-BE49-F238E27FC236}">
                <a16:creationId xmlns:a16="http://schemas.microsoft.com/office/drawing/2014/main" id="{C27DE724-5F84-4D01-D2D7-757D7793364F}"/>
              </a:ext>
            </a:extLst>
          </p:cNvPr>
          <p:cNvPicPr>
            <a:picLocks noGrp="1" noChangeAspect="1"/>
          </p:cNvPicPr>
          <p:nvPr>
            <p:ph sz="half" idx="1"/>
          </p:nvPr>
        </p:nvPicPr>
        <p:blipFill>
          <a:blip r:embed="rId2"/>
          <a:stretch>
            <a:fillRect/>
          </a:stretch>
        </p:blipFill>
        <p:spPr>
          <a:xfrm>
            <a:off x="6406661" y="3655125"/>
            <a:ext cx="5181600" cy="2031106"/>
          </a:xfrm>
        </p:spPr>
      </p:pic>
      <p:sp>
        <p:nvSpPr>
          <p:cNvPr id="7" name="Content Placeholder 6">
            <a:extLst>
              <a:ext uri="{FF2B5EF4-FFF2-40B4-BE49-F238E27FC236}">
                <a16:creationId xmlns:a16="http://schemas.microsoft.com/office/drawing/2014/main" id="{19BC9B78-A4D6-A0C3-A7B4-7A088C60A92E}"/>
              </a:ext>
            </a:extLst>
          </p:cNvPr>
          <p:cNvSpPr>
            <a:spLocks noGrp="1"/>
          </p:cNvSpPr>
          <p:nvPr>
            <p:ph sz="half" idx="13"/>
          </p:nvPr>
        </p:nvSpPr>
        <p:spPr>
          <a:xfrm>
            <a:off x="6172200" y="1825625"/>
            <a:ext cx="5181600" cy="4213927"/>
          </a:xfrm>
        </p:spPr>
        <p:txBody>
          <a:bodyPr/>
          <a:lstStyle/>
          <a:p>
            <a:r>
              <a:rPr lang="en-US" dirty="0">
                <a:hlinkClick r:id="rId3"/>
              </a:rPr>
              <a:t>How Different People Spend $100 | Cut</a:t>
            </a:r>
            <a:r>
              <a:rPr lang="en-US" dirty="0"/>
              <a:t>  </a:t>
            </a:r>
          </a:p>
          <a:p>
            <a:pPr marL="0" indent="0">
              <a:buNone/>
            </a:pPr>
            <a:r>
              <a:rPr lang="en-US" sz="1800" dirty="0"/>
              <a:t>03:00   </a:t>
            </a:r>
            <a:r>
              <a:rPr lang="en-US" dirty="0"/>
              <a:t>  </a:t>
            </a:r>
          </a:p>
        </p:txBody>
      </p:sp>
      <p:pic>
        <p:nvPicPr>
          <p:cNvPr id="8" name="Picture 7">
            <a:extLst>
              <a:ext uri="{FF2B5EF4-FFF2-40B4-BE49-F238E27FC236}">
                <a16:creationId xmlns:a16="http://schemas.microsoft.com/office/drawing/2014/main" id="{906E1ED0-FD32-1136-7A4D-A1EEBF355C82}"/>
              </a:ext>
            </a:extLst>
          </p:cNvPr>
          <p:cNvPicPr>
            <a:picLocks noChangeAspect="1"/>
          </p:cNvPicPr>
          <p:nvPr/>
        </p:nvPicPr>
        <p:blipFill>
          <a:blip r:embed="rId4"/>
          <a:stretch>
            <a:fillRect/>
          </a:stretch>
        </p:blipFill>
        <p:spPr>
          <a:xfrm>
            <a:off x="936320" y="1030734"/>
            <a:ext cx="4750590" cy="2674993"/>
          </a:xfrm>
          <a:prstGeom prst="rect">
            <a:avLst/>
          </a:prstGeom>
        </p:spPr>
      </p:pic>
      <p:pic>
        <p:nvPicPr>
          <p:cNvPr id="12" name="Picture 11">
            <a:extLst>
              <a:ext uri="{FF2B5EF4-FFF2-40B4-BE49-F238E27FC236}">
                <a16:creationId xmlns:a16="http://schemas.microsoft.com/office/drawing/2014/main" id="{562D037C-1E37-2D4A-F290-2C9035757D31}"/>
              </a:ext>
            </a:extLst>
          </p:cNvPr>
          <p:cNvPicPr>
            <a:picLocks noChangeAspect="1"/>
          </p:cNvPicPr>
          <p:nvPr/>
        </p:nvPicPr>
        <p:blipFill>
          <a:blip r:embed="rId5"/>
          <a:stretch>
            <a:fillRect/>
          </a:stretch>
        </p:blipFill>
        <p:spPr>
          <a:xfrm>
            <a:off x="954230" y="3787482"/>
            <a:ext cx="4732680" cy="2473035"/>
          </a:xfrm>
          <a:prstGeom prst="rect">
            <a:avLst/>
          </a:prstGeom>
        </p:spPr>
      </p:pic>
    </p:spTree>
    <p:extLst>
      <p:ext uri="{BB962C8B-B14F-4D97-AF65-F5344CB8AC3E}">
        <p14:creationId xmlns:p14="http://schemas.microsoft.com/office/powerpoint/2010/main" val="296164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336A3-58C1-7767-C3B4-B838D5E96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50E42-75C6-D897-85C1-E66ADBFE6E99}"/>
              </a:ext>
            </a:extLst>
          </p:cNvPr>
          <p:cNvSpPr>
            <a:spLocks noGrp="1"/>
          </p:cNvSpPr>
          <p:nvPr>
            <p:ph type="title"/>
          </p:nvPr>
        </p:nvSpPr>
        <p:spPr/>
        <p:txBody>
          <a:bodyPr/>
          <a:lstStyle/>
          <a:p>
            <a:r>
              <a:rPr lang="en-US" dirty="0"/>
              <a:t>Budgeting Benchmarks</a:t>
            </a:r>
          </a:p>
        </p:txBody>
      </p:sp>
    </p:spTree>
    <p:extLst>
      <p:ext uri="{BB962C8B-B14F-4D97-AF65-F5344CB8AC3E}">
        <p14:creationId xmlns:p14="http://schemas.microsoft.com/office/powerpoint/2010/main" val="2627623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0D5E8-0C55-5EDE-45DC-71424777F7CF}"/>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636206C9-5E3F-55E6-33D9-C098E4C4DF1C}"/>
              </a:ext>
            </a:extLst>
          </p:cNvPr>
          <p:cNvSpPr>
            <a:spLocks noGrp="1"/>
          </p:cNvSpPr>
          <p:nvPr>
            <p:ph type="title"/>
          </p:nvPr>
        </p:nvSpPr>
        <p:spPr>
          <a:xfrm>
            <a:off x="838200" y="753035"/>
            <a:ext cx="10515600" cy="937653"/>
          </a:xfrm>
        </p:spPr>
        <p:txBody>
          <a:bodyPr/>
          <a:lstStyle/>
          <a:p>
            <a:r>
              <a:rPr lang="en-US" dirty="0"/>
              <a:t>BUDETING BENCHMARKS</a:t>
            </a:r>
          </a:p>
        </p:txBody>
      </p:sp>
      <p:sp>
        <p:nvSpPr>
          <p:cNvPr id="17" name="Content Placeholder 2">
            <a:extLst>
              <a:ext uri="{FF2B5EF4-FFF2-40B4-BE49-F238E27FC236}">
                <a16:creationId xmlns:a16="http://schemas.microsoft.com/office/drawing/2014/main" id="{C896AFF5-E8A0-BD60-3C5B-8881A432E729}"/>
              </a:ext>
            </a:extLst>
          </p:cNvPr>
          <p:cNvSpPr>
            <a:spLocks noGrp="1"/>
          </p:cNvSpPr>
          <p:nvPr>
            <p:ph sz="half" idx="1"/>
          </p:nvPr>
        </p:nvSpPr>
        <p:spPr>
          <a:xfrm>
            <a:off x="1086523" y="1690688"/>
            <a:ext cx="5905948" cy="4299794"/>
          </a:xfrm>
        </p:spPr>
        <p:txBody>
          <a:bodyPr/>
          <a:lstStyle/>
          <a:p>
            <a:pPr marL="0" indent="0">
              <a:buNone/>
            </a:pPr>
            <a:r>
              <a:rPr lang="en-US" sz="2400" b="0" i="0" dirty="0">
                <a:solidFill>
                  <a:srgbClr val="000000"/>
                </a:solidFill>
                <a:effectLst/>
                <a:latin typeface="Open Sans" panose="020B0606030504020204" pitchFamily="34" charset="0"/>
              </a:rPr>
              <a:t>Creating and sticking to a budget is key to building a strong financial foundation. It’s a smart habit that will help you throughout life — after all, many of your financial responsibilities will change over your lifetime. </a:t>
            </a:r>
          </a:p>
          <a:p>
            <a:pPr marL="0" indent="0">
              <a:buNone/>
            </a:pPr>
            <a:endParaRPr lang="en-US" sz="2400" dirty="0">
              <a:latin typeface="Open Sans" panose="020B0606030504020204" pitchFamily="34" charset="0"/>
            </a:endParaRPr>
          </a:p>
          <a:p>
            <a:pPr marL="0" indent="0">
              <a:buNone/>
            </a:pPr>
            <a:r>
              <a:rPr lang="en-US" sz="2400" b="0" i="0" dirty="0">
                <a:solidFill>
                  <a:srgbClr val="000000"/>
                </a:solidFill>
                <a:effectLst/>
                <a:latin typeface="Open Sans" panose="020B0606030504020204" pitchFamily="34" charset="0"/>
              </a:rPr>
              <a:t>Whether you’re a student or a parent, check out these tips for how to set and achieve financial goals at any stage of life.</a:t>
            </a:r>
            <a:endParaRPr lang="en-US" sz="2400" dirty="0"/>
          </a:p>
        </p:txBody>
      </p:sp>
      <p:pic>
        <p:nvPicPr>
          <p:cNvPr id="4" name="Content Placeholder 3" descr="A graphic of a budget&#10;&#10;Description automatically generated with medium confidence">
            <a:extLst>
              <a:ext uri="{FF2B5EF4-FFF2-40B4-BE49-F238E27FC236}">
                <a16:creationId xmlns:a16="http://schemas.microsoft.com/office/drawing/2014/main" id="{F0125910-08A3-5961-F222-FC700E0797EA}"/>
              </a:ext>
            </a:extLst>
          </p:cNvPr>
          <p:cNvPicPr>
            <a:picLocks noGrp="1" noChangeAspect="1"/>
          </p:cNvPicPr>
          <p:nvPr>
            <p:ph sz="half" idx="13"/>
          </p:nvPr>
        </p:nvPicPr>
        <p:blipFill>
          <a:blip r:embed="rId2"/>
          <a:stretch>
            <a:fillRect/>
          </a:stretch>
        </p:blipFill>
        <p:spPr>
          <a:xfrm>
            <a:off x="7392873" y="1690688"/>
            <a:ext cx="3960927" cy="3960927"/>
          </a:xfrm>
          <a:prstGeom prst="rect">
            <a:avLst/>
          </a:prstGeom>
          <a:noFill/>
        </p:spPr>
      </p:pic>
    </p:spTree>
    <p:extLst>
      <p:ext uri="{BB962C8B-B14F-4D97-AF65-F5344CB8AC3E}">
        <p14:creationId xmlns:p14="http://schemas.microsoft.com/office/powerpoint/2010/main" val="2888230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D225A-0A25-95BE-5C4E-3834D3FABDC3}"/>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A1652B8D-DFFD-329C-EE9D-799D88DDBF10}"/>
              </a:ext>
            </a:extLst>
          </p:cNvPr>
          <p:cNvSpPr>
            <a:spLocks noGrp="1"/>
          </p:cNvSpPr>
          <p:nvPr>
            <p:ph type="title"/>
          </p:nvPr>
        </p:nvSpPr>
        <p:spPr>
          <a:xfrm>
            <a:off x="838200" y="753035"/>
            <a:ext cx="10515600" cy="937653"/>
          </a:xfrm>
        </p:spPr>
        <p:txBody>
          <a:bodyPr/>
          <a:lstStyle/>
          <a:p>
            <a:r>
              <a:rPr lang="en-US" dirty="0"/>
              <a:t>BUDETING BENCHMARKS</a:t>
            </a:r>
          </a:p>
        </p:txBody>
      </p:sp>
      <p:sp>
        <p:nvSpPr>
          <p:cNvPr id="17" name="Content Placeholder 2">
            <a:extLst>
              <a:ext uri="{FF2B5EF4-FFF2-40B4-BE49-F238E27FC236}">
                <a16:creationId xmlns:a16="http://schemas.microsoft.com/office/drawing/2014/main" id="{5CA169DF-D722-23F6-5B4E-4B3FFAF9C9C2}"/>
              </a:ext>
            </a:extLst>
          </p:cNvPr>
          <p:cNvSpPr>
            <a:spLocks noGrp="1"/>
          </p:cNvSpPr>
          <p:nvPr>
            <p:ph sz="half" idx="1"/>
          </p:nvPr>
        </p:nvSpPr>
        <p:spPr>
          <a:xfrm>
            <a:off x="838200" y="1690688"/>
            <a:ext cx="5181600" cy="3980240"/>
          </a:xfrm>
        </p:spPr>
        <p:txBody>
          <a:bodyPr/>
          <a:lstStyle/>
          <a:p>
            <a:pPr marL="0" indent="0" algn="l">
              <a:lnSpc>
                <a:spcPts val="1650"/>
              </a:lnSpc>
              <a:spcAft>
                <a:spcPts val="750"/>
              </a:spcAft>
              <a:buNone/>
            </a:pPr>
            <a:r>
              <a:rPr lang="en-US" sz="2000" b="1" dirty="0">
                <a:latin typeface="Open Sans" panose="020B0606030504020204" pitchFamily="34" charset="0"/>
              </a:rPr>
              <a:t>TIPS FOR STUDENTS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Establishing strong budgeting habits is essential for students and recent graduates. Whether you’re paying off student loans, saving for a car, or getting ready to rent your first apartment, creating monthly goals can help you track progress and achieve milestones.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As a student, it’s important to understand your unique set of financial priorities. For example, your parents may cover your housing costs, or you might have to pay monthly rent.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Similarly, your arrangement may offer a meal plan, or perhaps it’s your first time having to cook for yourself. Either way, budgeting can help prepare you to take on these new responsibilities.</a:t>
            </a:r>
            <a:br>
              <a:rPr lang="en-US" sz="1600" b="0" i="0" dirty="0">
                <a:solidFill>
                  <a:srgbClr val="000000"/>
                </a:solidFill>
                <a:effectLst/>
                <a:latin typeface="Open Sans" panose="020B0606030504020204" pitchFamily="34" charset="0"/>
              </a:rPr>
            </a:br>
            <a:r>
              <a:rPr lang="en-US" sz="1600" b="0" i="0" dirty="0">
                <a:solidFill>
                  <a:srgbClr val="000000"/>
                </a:solidFill>
                <a:effectLst/>
                <a:latin typeface="Open Sans" panose="020B0606030504020204" pitchFamily="34" charset="0"/>
              </a:rPr>
              <a:t> </a:t>
            </a:r>
          </a:p>
          <a:p>
            <a:pPr marL="0" indent="0">
              <a:buNone/>
            </a:pPr>
            <a:endParaRPr lang="en-US" sz="2400" dirty="0"/>
          </a:p>
        </p:txBody>
      </p:sp>
      <p:pic>
        <p:nvPicPr>
          <p:cNvPr id="6" name="Content Placeholder 5">
            <a:extLst>
              <a:ext uri="{FF2B5EF4-FFF2-40B4-BE49-F238E27FC236}">
                <a16:creationId xmlns:a16="http://schemas.microsoft.com/office/drawing/2014/main" id="{7D83C354-0526-7C1E-37B0-0984C4781330}"/>
              </a:ext>
            </a:extLst>
          </p:cNvPr>
          <p:cNvPicPr>
            <a:picLocks noGrp="1" noChangeAspect="1"/>
          </p:cNvPicPr>
          <p:nvPr>
            <p:ph sz="half" idx="13"/>
          </p:nvPr>
        </p:nvPicPr>
        <p:blipFill>
          <a:blip r:embed="rId2"/>
          <a:stretch>
            <a:fillRect/>
          </a:stretch>
        </p:blipFill>
        <p:spPr>
          <a:xfrm>
            <a:off x="6479955" y="1933201"/>
            <a:ext cx="5039428" cy="3277057"/>
          </a:xfrm>
        </p:spPr>
      </p:pic>
      <p:sp>
        <p:nvSpPr>
          <p:cNvPr id="7" name="TextBox 6">
            <a:extLst>
              <a:ext uri="{FF2B5EF4-FFF2-40B4-BE49-F238E27FC236}">
                <a16:creationId xmlns:a16="http://schemas.microsoft.com/office/drawing/2014/main" id="{3C691D48-EFED-6C0C-FAEA-5279212E6B5F}"/>
              </a:ext>
            </a:extLst>
          </p:cNvPr>
          <p:cNvSpPr txBox="1"/>
          <p:nvPr/>
        </p:nvSpPr>
        <p:spPr>
          <a:xfrm>
            <a:off x="6479955" y="5416062"/>
            <a:ext cx="5039428" cy="313997"/>
          </a:xfrm>
          <a:prstGeom prst="rect">
            <a:avLst/>
          </a:prstGeom>
          <a:noFill/>
        </p:spPr>
        <p:txBody>
          <a:bodyPr wrap="square" rtlCol="0">
            <a:spAutoFit/>
          </a:bodyPr>
          <a:lstStyle/>
          <a:p>
            <a:pPr marL="0" indent="0" algn="l">
              <a:lnSpc>
                <a:spcPts val="1650"/>
              </a:lnSpc>
              <a:spcAft>
                <a:spcPts val="750"/>
              </a:spcAft>
              <a:buNone/>
            </a:pPr>
            <a:r>
              <a:rPr lang="en-US" sz="1800" b="0" i="0" dirty="0">
                <a:solidFill>
                  <a:srgbClr val="000000"/>
                </a:solidFill>
                <a:effectLst/>
                <a:latin typeface="Open Sans" panose="020B0606030504020204" pitchFamily="34" charset="0"/>
              </a:rPr>
              <a:t>Learn more about </a:t>
            </a:r>
            <a:r>
              <a:rPr lang="en-US" sz="1800" b="0" i="0" u="sng" dirty="0">
                <a:solidFill>
                  <a:srgbClr val="000000"/>
                </a:solidFill>
                <a:effectLst/>
                <a:latin typeface="Open Sans" panose="020B0606030504020204" pitchFamily="34" charset="0"/>
                <a:hlinkClick r:id="rId3"/>
              </a:rPr>
              <a:t>budgeting as a student</a:t>
            </a:r>
            <a:endParaRPr lang="en-US" dirty="0"/>
          </a:p>
        </p:txBody>
      </p:sp>
    </p:spTree>
    <p:extLst>
      <p:ext uri="{BB962C8B-B14F-4D97-AF65-F5344CB8AC3E}">
        <p14:creationId xmlns:p14="http://schemas.microsoft.com/office/powerpoint/2010/main" val="3329758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1E3E9-2600-7C7B-EDEA-F2C2705C76DE}"/>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3597A35D-6183-3D2E-A493-CF51254AF31E}"/>
              </a:ext>
            </a:extLst>
          </p:cNvPr>
          <p:cNvSpPr>
            <a:spLocks noGrp="1"/>
          </p:cNvSpPr>
          <p:nvPr>
            <p:ph type="title"/>
          </p:nvPr>
        </p:nvSpPr>
        <p:spPr>
          <a:xfrm>
            <a:off x="763794" y="279699"/>
            <a:ext cx="10590006" cy="907373"/>
          </a:xfrm>
        </p:spPr>
        <p:txBody>
          <a:bodyPr/>
          <a:lstStyle/>
          <a:p>
            <a:r>
              <a:rPr lang="en-US" dirty="0"/>
              <a:t>BUDETING BENCHMARKS</a:t>
            </a:r>
          </a:p>
        </p:txBody>
      </p:sp>
      <p:sp>
        <p:nvSpPr>
          <p:cNvPr id="17" name="Content Placeholder 2">
            <a:extLst>
              <a:ext uri="{FF2B5EF4-FFF2-40B4-BE49-F238E27FC236}">
                <a16:creationId xmlns:a16="http://schemas.microsoft.com/office/drawing/2014/main" id="{32857C8A-4504-EC51-3F8E-5C47D8A73CF1}"/>
              </a:ext>
            </a:extLst>
          </p:cNvPr>
          <p:cNvSpPr>
            <a:spLocks noGrp="1"/>
          </p:cNvSpPr>
          <p:nvPr>
            <p:ph sz="half" idx="1"/>
          </p:nvPr>
        </p:nvSpPr>
        <p:spPr>
          <a:xfrm>
            <a:off x="672617" y="1086522"/>
            <a:ext cx="5620607" cy="5023822"/>
          </a:xfrm>
        </p:spPr>
        <p:txBody>
          <a:bodyPr/>
          <a:lstStyle/>
          <a:p>
            <a:pPr marL="0" indent="0" algn="l">
              <a:lnSpc>
                <a:spcPts val="1650"/>
              </a:lnSpc>
              <a:spcAft>
                <a:spcPts val="750"/>
              </a:spcAft>
              <a:buNone/>
            </a:pPr>
            <a:r>
              <a:rPr lang="en-US" sz="2000" b="1" dirty="0">
                <a:latin typeface="Open Sans" panose="020B0606030504020204" pitchFamily="34" charset="0"/>
              </a:rPr>
              <a:t>CHALLENGES FOR PARENTS</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Parenthood adds a lot of joy to life — and a lot of new expenses. The U.S. Department of Agriculture estimates that to raise a child born in 2013 to age 18, it costs an average of $245,000.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Becoming a parent increases financial responsibility and can present personal finance challenges that did not exist before the addition of a new child. Create specific and realistic goals for a balanced and manageable budget for your family.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Make sure to plan for a range of spending categories including emergency funds, education funds, housing payments and family vacations. As your family grows, there are bound to be new financial challenges at every stage of your children's lives, from day care to college.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Learn how to adapt and readjust your budget throughout the year — with a bit of effort, it’ll more than pay off in the long run.</a:t>
            </a:r>
          </a:p>
          <a:p>
            <a:pPr marL="0" indent="0">
              <a:buNone/>
            </a:pPr>
            <a:endParaRPr lang="en-US" sz="2400" dirty="0"/>
          </a:p>
        </p:txBody>
      </p:sp>
      <p:pic>
        <p:nvPicPr>
          <p:cNvPr id="6" name="Content Placeholder 5">
            <a:extLst>
              <a:ext uri="{FF2B5EF4-FFF2-40B4-BE49-F238E27FC236}">
                <a16:creationId xmlns:a16="http://schemas.microsoft.com/office/drawing/2014/main" id="{B3CFE3F6-B06E-7613-1477-E644C9B81C59}"/>
              </a:ext>
            </a:extLst>
          </p:cNvPr>
          <p:cNvPicPr>
            <a:picLocks noGrp="1" noChangeAspect="1"/>
          </p:cNvPicPr>
          <p:nvPr>
            <p:ph sz="half" idx="13"/>
          </p:nvPr>
        </p:nvPicPr>
        <p:blipFill>
          <a:blip r:embed="rId2"/>
          <a:stretch>
            <a:fillRect/>
          </a:stretch>
        </p:blipFill>
        <p:spPr>
          <a:xfrm>
            <a:off x="6461658" y="1790471"/>
            <a:ext cx="5039428" cy="3277057"/>
          </a:xfrm>
        </p:spPr>
      </p:pic>
      <p:sp>
        <p:nvSpPr>
          <p:cNvPr id="7" name="TextBox 6">
            <a:extLst>
              <a:ext uri="{FF2B5EF4-FFF2-40B4-BE49-F238E27FC236}">
                <a16:creationId xmlns:a16="http://schemas.microsoft.com/office/drawing/2014/main" id="{B98AD2A5-2F9F-4C06-6813-4B9FDC8C6D98}"/>
              </a:ext>
            </a:extLst>
          </p:cNvPr>
          <p:cNvSpPr txBox="1"/>
          <p:nvPr/>
        </p:nvSpPr>
        <p:spPr>
          <a:xfrm>
            <a:off x="7412018" y="5356930"/>
            <a:ext cx="4089067" cy="313997"/>
          </a:xfrm>
          <a:prstGeom prst="rect">
            <a:avLst/>
          </a:prstGeom>
          <a:noFill/>
        </p:spPr>
        <p:txBody>
          <a:bodyPr wrap="square" rtlCol="0">
            <a:spAutoFit/>
          </a:bodyPr>
          <a:lstStyle/>
          <a:p>
            <a:pPr marL="0" indent="0" algn="l">
              <a:lnSpc>
                <a:spcPts val="1650"/>
              </a:lnSpc>
              <a:spcAft>
                <a:spcPts val="750"/>
              </a:spcAft>
              <a:buNone/>
            </a:pPr>
            <a:r>
              <a:rPr lang="en-US" dirty="0">
                <a:hlinkClick r:id="rId3"/>
              </a:rPr>
              <a:t>Rework Your Budget</a:t>
            </a:r>
            <a:endParaRPr lang="en-US" dirty="0"/>
          </a:p>
        </p:txBody>
      </p:sp>
    </p:spTree>
    <p:extLst>
      <p:ext uri="{BB962C8B-B14F-4D97-AF65-F5344CB8AC3E}">
        <p14:creationId xmlns:p14="http://schemas.microsoft.com/office/powerpoint/2010/main" val="3240253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F0347-95D4-61BC-3B24-9E35AE12C940}"/>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0D36462F-DF9D-DBC0-1CF1-B3F141CD0C72}"/>
              </a:ext>
            </a:extLst>
          </p:cNvPr>
          <p:cNvSpPr>
            <a:spLocks noGrp="1"/>
          </p:cNvSpPr>
          <p:nvPr>
            <p:ph type="title"/>
          </p:nvPr>
        </p:nvSpPr>
        <p:spPr>
          <a:xfrm>
            <a:off x="763794" y="279699"/>
            <a:ext cx="10590006" cy="907373"/>
          </a:xfrm>
        </p:spPr>
        <p:txBody>
          <a:bodyPr/>
          <a:lstStyle/>
          <a:p>
            <a:r>
              <a:rPr lang="en-US" dirty="0"/>
              <a:t>BUDETING BENCHMARKS</a:t>
            </a:r>
          </a:p>
        </p:txBody>
      </p:sp>
      <p:sp>
        <p:nvSpPr>
          <p:cNvPr id="17" name="Content Placeholder 2">
            <a:extLst>
              <a:ext uri="{FF2B5EF4-FFF2-40B4-BE49-F238E27FC236}">
                <a16:creationId xmlns:a16="http://schemas.microsoft.com/office/drawing/2014/main" id="{617B933E-61A8-A20C-DC52-489F0D1DF593}"/>
              </a:ext>
            </a:extLst>
          </p:cNvPr>
          <p:cNvSpPr>
            <a:spLocks noGrp="1"/>
          </p:cNvSpPr>
          <p:nvPr>
            <p:ph sz="half" idx="1"/>
          </p:nvPr>
        </p:nvSpPr>
        <p:spPr>
          <a:xfrm>
            <a:off x="690914" y="1142176"/>
            <a:ext cx="5328886" cy="4573648"/>
          </a:xfrm>
        </p:spPr>
        <p:txBody>
          <a:bodyPr/>
          <a:lstStyle/>
          <a:p>
            <a:pPr marL="0" indent="0" algn="l">
              <a:lnSpc>
                <a:spcPts val="1650"/>
              </a:lnSpc>
              <a:spcAft>
                <a:spcPts val="750"/>
              </a:spcAft>
              <a:buNone/>
            </a:pPr>
            <a:r>
              <a:rPr lang="en-US" sz="2000" b="1" dirty="0">
                <a:latin typeface="Open Sans" panose="020B0606030504020204" pitchFamily="34" charset="0"/>
              </a:rPr>
              <a:t>BUILD AN EMERGENCY FUND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After creating your budget, it’s important to protect the money you are saving for the future. Do you have funds set aside in case of a major unplanned expense? </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Building a substantial emergency fund that covers between three- and six-months’ worth of living expenses is key to a secure financial foundation.</a:t>
            </a:r>
          </a:p>
          <a:p>
            <a:pPr marL="0" indent="0" algn="l">
              <a:lnSpc>
                <a:spcPts val="1650"/>
              </a:lnSpc>
              <a:spcAft>
                <a:spcPts val="750"/>
              </a:spcAft>
              <a:buNone/>
            </a:pPr>
            <a:r>
              <a:rPr lang="en-US" sz="1600" b="0" i="0" dirty="0">
                <a:solidFill>
                  <a:srgbClr val="000000"/>
                </a:solidFill>
                <a:effectLst/>
                <a:latin typeface="Open Sans" panose="020B0606030504020204" pitchFamily="34" charset="0"/>
              </a:rPr>
              <a:t> When reevaluating your finances, make sure to account for emergency fund savings so that you’re prepared to handle any unexpected costs. </a:t>
            </a:r>
          </a:p>
          <a:p>
            <a:pPr marL="0" indent="0" algn="l">
              <a:lnSpc>
                <a:spcPts val="1650"/>
              </a:lnSpc>
              <a:spcAft>
                <a:spcPts val="750"/>
              </a:spcAft>
              <a:buNone/>
            </a:pPr>
            <a:endParaRPr lang="en-US" sz="1100" dirty="0">
              <a:latin typeface="Open Sans" panose="020B0606030504020204" pitchFamily="34" charset="0"/>
            </a:endParaRPr>
          </a:p>
          <a:p>
            <a:pPr marL="0" indent="0">
              <a:buNone/>
            </a:pPr>
            <a:endParaRPr lang="en-US" sz="2400" dirty="0"/>
          </a:p>
        </p:txBody>
      </p:sp>
      <p:pic>
        <p:nvPicPr>
          <p:cNvPr id="6" name="Content Placeholder 5">
            <a:extLst>
              <a:ext uri="{FF2B5EF4-FFF2-40B4-BE49-F238E27FC236}">
                <a16:creationId xmlns:a16="http://schemas.microsoft.com/office/drawing/2014/main" id="{58767A08-61D3-46B3-B56A-74D31D75F350}"/>
              </a:ext>
            </a:extLst>
          </p:cNvPr>
          <p:cNvPicPr>
            <a:picLocks noGrp="1" noChangeAspect="1"/>
          </p:cNvPicPr>
          <p:nvPr>
            <p:ph sz="half" idx="13"/>
          </p:nvPr>
        </p:nvPicPr>
        <p:blipFill>
          <a:blip r:embed="rId2"/>
          <a:stretch>
            <a:fillRect/>
          </a:stretch>
        </p:blipFill>
        <p:spPr>
          <a:xfrm>
            <a:off x="6461658" y="1790471"/>
            <a:ext cx="5039428" cy="3277057"/>
          </a:xfrm>
        </p:spPr>
      </p:pic>
      <p:sp>
        <p:nvSpPr>
          <p:cNvPr id="7" name="TextBox 6">
            <a:extLst>
              <a:ext uri="{FF2B5EF4-FFF2-40B4-BE49-F238E27FC236}">
                <a16:creationId xmlns:a16="http://schemas.microsoft.com/office/drawing/2014/main" id="{D07D6D28-C01C-3190-E774-89F60633CA6D}"/>
              </a:ext>
            </a:extLst>
          </p:cNvPr>
          <p:cNvSpPr txBox="1"/>
          <p:nvPr/>
        </p:nvSpPr>
        <p:spPr>
          <a:xfrm>
            <a:off x="6314372" y="5356930"/>
            <a:ext cx="5039428" cy="533479"/>
          </a:xfrm>
          <a:prstGeom prst="rect">
            <a:avLst/>
          </a:prstGeom>
          <a:noFill/>
        </p:spPr>
        <p:txBody>
          <a:bodyPr wrap="square" rtlCol="0">
            <a:spAutoFit/>
          </a:bodyPr>
          <a:lstStyle/>
          <a:p>
            <a:pPr marL="0" indent="0">
              <a:lnSpc>
                <a:spcPts val="1650"/>
              </a:lnSpc>
              <a:spcAft>
                <a:spcPts val="750"/>
              </a:spcAft>
              <a:buNone/>
            </a:pPr>
            <a:r>
              <a:rPr lang="en-US" dirty="0">
                <a:latin typeface="Open Sans" panose="020B0606030504020204" pitchFamily="34" charset="0"/>
              </a:rPr>
              <a:t>C</a:t>
            </a:r>
            <a:r>
              <a:rPr lang="en-US" sz="1800" dirty="0">
                <a:latin typeface="Open Sans" panose="020B0606030504020204" pitchFamily="34" charset="0"/>
              </a:rPr>
              <a:t>heck out the  </a:t>
            </a:r>
            <a:r>
              <a:rPr lang="en-US" sz="1800" u="sng" dirty="0">
                <a:latin typeface="Open Sans" panose="020B0606030504020204" pitchFamily="34" charset="0"/>
                <a:hlinkClick r:id="rId3"/>
              </a:rPr>
              <a:t>Emergency Fund</a:t>
            </a:r>
            <a:r>
              <a:rPr lang="en-US" sz="1800" dirty="0">
                <a:latin typeface="Open Sans" panose="020B0606030504020204" pitchFamily="34" charset="0"/>
              </a:rPr>
              <a:t> calculator to get started.</a:t>
            </a:r>
          </a:p>
        </p:txBody>
      </p:sp>
    </p:spTree>
    <p:extLst>
      <p:ext uri="{BB962C8B-B14F-4D97-AF65-F5344CB8AC3E}">
        <p14:creationId xmlns:p14="http://schemas.microsoft.com/office/powerpoint/2010/main" val="2801724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78737-6218-BEB4-67B7-8010465A5237}"/>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DCC44E58-FDAD-A09E-0C64-7D3AE655D328}"/>
              </a:ext>
            </a:extLst>
          </p:cNvPr>
          <p:cNvSpPr>
            <a:spLocks noGrp="1"/>
          </p:cNvSpPr>
          <p:nvPr>
            <p:ph type="title"/>
          </p:nvPr>
        </p:nvSpPr>
        <p:spPr>
          <a:xfrm>
            <a:off x="838200" y="753035"/>
            <a:ext cx="10515600" cy="937653"/>
          </a:xfrm>
        </p:spPr>
        <p:txBody>
          <a:bodyPr anchor="ctr">
            <a:normAutofit/>
          </a:bodyPr>
          <a:lstStyle/>
          <a:p>
            <a:r>
              <a:rPr lang="en-US" dirty="0"/>
              <a:t>BUDETING BENCHMARKS</a:t>
            </a:r>
          </a:p>
        </p:txBody>
      </p:sp>
      <p:sp>
        <p:nvSpPr>
          <p:cNvPr id="17" name="Content Placeholder 2">
            <a:extLst>
              <a:ext uri="{FF2B5EF4-FFF2-40B4-BE49-F238E27FC236}">
                <a16:creationId xmlns:a16="http://schemas.microsoft.com/office/drawing/2014/main" id="{29D38A5A-1DBD-15BB-FBB0-43BA320F117C}"/>
              </a:ext>
            </a:extLst>
          </p:cNvPr>
          <p:cNvSpPr>
            <a:spLocks noGrp="1"/>
          </p:cNvSpPr>
          <p:nvPr>
            <p:ph sz="half" idx="1"/>
          </p:nvPr>
        </p:nvSpPr>
        <p:spPr>
          <a:xfrm>
            <a:off x="838200" y="1825625"/>
            <a:ext cx="5181600" cy="3980240"/>
          </a:xfrm>
        </p:spPr>
        <p:txBody>
          <a:bodyPr>
            <a:normAutofit/>
          </a:bodyPr>
          <a:lstStyle/>
          <a:p>
            <a:pPr marL="0" indent="0">
              <a:spcAft>
                <a:spcPts val="750"/>
              </a:spcAft>
              <a:buNone/>
            </a:pPr>
            <a:r>
              <a:rPr lang="en-US" sz="2000" b="1" dirty="0"/>
              <a:t>MANAGING DEBT LOAD</a:t>
            </a:r>
          </a:p>
          <a:p>
            <a:pPr marL="0" indent="0">
              <a:spcAft>
                <a:spcPts val="750"/>
              </a:spcAft>
              <a:buNone/>
            </a:pPr>
            <a:r>
              <a:rPr lang="en-US" sz="2000" b="0" i="0" dirty="0">
                <a:effectLst/>
              </a:rPr>
              <a:t>Whether you’re working on paying off a mortgage or student debt, take time to evaluate how to most effectively pay down your loans.</a:t>
            </a:r>
          </a:p>
          <a:p>
            <a:pPr marL="0" indent="0">
              <a:spcAft>
                <a:spcPts val="750"/>
              </a:spcAft>
              <a:buNone/>
            </a:pPr>
            <a:r>
              <a:rPr lang="en-US" sz="2000" b="0" i="0" u="sng" dirty="0">
                <a:effectLst/>
                <a:hlinkClick r:id="rId2"/>
              </a:rPr>
              <a:t>Managing your debt load</a:t>
            </a:r>
            <a:r>
              <a:rPr lang="en-US" sz="2000" b="0" i="0" dirty="0">
                <a:effectLst/>
              </a:rPr>
              <a:t> — the sum total of all of your loans — will help you get a better handle on your financial health. </a:t>
            </a:r>
            <a:endParaRPr lang="en-US" sz="2000" dirty="0"/>
          </a:p>
          <a:p>
            <a:pPr marL="0" indent="0">
              <a:spcAft>
                <a:spcPts val="750"/>
              </a:spcAft>
              <a:buNone/>
            </a:pPr>
            <a:r>
              <a:rPr lang="en-US" sz="2000" b="0" i="0" dirty="0">
                <a:effectLst/>
              </a:rPr>
              <a:t>Reducing these payments is an important step toward improving your financial well-being.</a:t>
            </a:r>
            <a:endParaRPr lang="en-US" sz="2000" dirty="0"/>
          </a:p>
          <a:p>
            <a:pPr marL="0" indent="0">
              <a:buNone/>
            </a:pPr>
            <a:endParaRPr lang="en-US" sz="2000" dirty="0"/>
          </a:p>
        </p:txBody>
      </p:sp>
      <p:pic>
        <p:nvPicPr>
          <p:cNvPr id="4" name="Content Placeholder 3" descr="A close-up of words&#10;&#10;Description automatically generated">
            <a:extLst>
              <a:ext uri="{FF2B5EF4-FFF2-40B4-BE49-F238E27FC236}">
                <a16:creationId xmlns:a16="http://schemas.microsoft.com/office/drawing/2014/main" id="{483D3EA3-6809-6A03-9B96-7CC29E77A84D}"/>
              </a:ext>
            </a:extLst>
          </p:cNvPr>
          <p:cNvPicPr>
            <a:picLocks noGrp="1" noChangeAspect="1"/>
          </p:cNvPicPr>
          <p:nvPr>
            <p:ph sz="half" idx="13"/>
          </p:nvPr>
        </p:nvPicPr>
        <p:blipFill>
          <a:blip r:embed="rId3"/>
          <a:srcRect l="3777" r="9886" b="3"/>
          <a:stretch/>
        </p:blipFill>
        <p:spPr>
          <a:xfrm>
            <a:off x="6172200" y="1825625"/>
            <a:ext cx="5181600" cy="3960927"/>
          </a:xfrm>
          <a:prstGeom prst="rect">
            <a:avLst/>
          </a:prstGeom>
          <a:noFill/>
        </p:spPr>
      </p:pic>
    </p:spTree>
    <p:extLst>
      <p:ext uri="{BB962C8B-B14F-4D97-AF65-F5344CB8AC3E}">
        <p14:creationId xmlns:p14="http://schemas.microsoft.com/office/powerpoint/2010/main" val="4160066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a typeface="Calibri" panose="020F0502020204030204" pitchFamily="34" charset="0"/>
              </a:rPr>
              <a:t>Q &amp; A Session </a:t>
            </a:r>
            <a:endParaRPr lang="en-US" sz="4000" b="1" dirty="0"/>
          </a:p>
        </p:txBody>
      </p:sp>
    </p:spTree>
    <p:extLst>
      <p:ext uri="{BB962C8B-B14F-4D97-AF65-F5344CB8AC3E}">
        <p14:creationId xmlns:p14="http://schemas.microsoft.com/office/powerpoint/2010/main" val="2616199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384CD-E153-77CE-A038-7935C3F38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E4CCC-C354-84EA-CC64-D6413F649484}"/>
              </a:ext>
            </a:extLst>
          </p:cNvPr>
          <p:cNvSpPr>
            <a:spLocks noGrp="1"/>
          </p:cNvSpPr>
          <p:nvPr>
            <p:ph type="title"/>
          </p:nvPr>
        </p:nvSpPr>
        <p:spPr/>
        <p:txBody>
          <a:bodyPr/>
          <a:lstStyle/>
          <a:p>
            <a:r>
              <a:rPr lang="en-US" dirty="0"/>
              <a:t>Financial Literacy</a:t>
            </a:r>
          </a:p>
        </p:txBody>
      </p:sp>
      <p:sp>
        <p:nvSpPr>
          <p:cNvPr id="3" name="Content Placeholder 2">
            <a:extLst>
              <a:ext uri="{FF2B5EF4-FFF2-40B4-BE49-F238E27FC236}">
                <a16:creationId xmlns:a16="http://schemas.microsoft.com/office/drawing/2014/main" id="{72797090-5417-0295-21F0-B37489254BC5}"/>
              </a:ext>
            </a:extLst>
          </p:cNvPr>
          <p:cNvSpPr>
            <a:spLocks noGrp="1"/>
          </p:cNvSpPr>
          <p:nvPr>
            <p:ph sz="half" idx="1"/>
          </p:nvPr>
        </p:nvSpPr>
        <p:spPr>
          <a:xfrm>
            <a:off x="848061" y="1063786"/>
            <a:ext cx="10515600" cy="4974950"/>
          </a:xfrm>
        </p:spPr>
        <p:txBody>
          <a:bodyPr/>
          <a:lstStyle/>
          <a:p>
            <a:pPr marL="0" indent="0" algn="ctr">
              <a:buNone/>
            </a:pPr>
            <a:endParaRPr lang="en-US" sz="18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Open Sans" panose="020B0606030504020204" pitchFamily="34" charset="0"/>
                <a:ea typeface="+mn-ea"/>
                <a:cs typeface="Arial" panose="020B0604020202020204" pitchFamily="34" charset="0"/>
              </a:rPr>
              <a:t>First National 1870 is committed to providing our customers the opportunity to gain knowledge through our Financial Literacy program. We want to do our part to help those we serve through financial education so they can achieve their goals both today and in the future.</a:t>
            </a:r>
          </a:p>
          <a:p>
            <a:pPr marL="0" indent="0" algn="l">
              <a:buNone/>
            </a:pPr>
            <a:endParaRPr lang="en-US" sz="1800" b="0" i="0" dirty="0">
              <a:solidFill>
                <a:srgbClr val="000000"/>
              </a:solidFill>
              <a:effectLst/>
              <a:latin typeface="Open Sans" panose="020B0606030504020204" pitchFamily="34" charset="0"/>
            </a:endParaRPr>
          </a:p>
          <a:p>
            <a:pPr marL="0" indent="0" algn="l">
              <a:buNone/>
            </a:pPr>
            <a:r>
              <a:rPr lang="en-US" sz="1800" b="0" i="0" dirty="0">
                <a:solidFill>
                  <a:srgbClr val="000000"/>
                </a:solidFill>
                <a:effectLst/>
                <a:latin typeface="Open Sans" panose="020B0606030504020204" pitchFamily="34" charset="0"/>
              </a:rPr>
              <a:t>We believe that the path to achieving one’s financial goals is grounded in education. In addition, the ability to utilize financial tools and information is critical to learning sound money management skills.</a:t>
            </a:r>
          </a:p>
          <a:p>
            <a:pPr marL="0" indent="0" algn="l">
              <a:buNone/>
            </a:pPr>
            <a:endParaRPr lang="en-US" sz="1800" b="0" i="0" dirty="0">
              <a:solidFill>
                <a:srgbClr val="000000"/>
              </a:solidFill>
              <a:effectLst/>
              <a:latin typeface="Open Sans" panose="020B0606030504020204" pitchFamily="34" charset="0"/>
            </a:endParaRPr>
          </a:p>
          <a:p>
            <a:pPr marL="0" indent="0" algn="l">
              <a:buNone/>
            </a:pPr>
            <a:r>
              <a:rPr lang="en-US" sz="1800" b="0" i="0" dirty="0">
                <a:solidFill>
                  <a:srgbClr val="000000"/>
                </a:solidFill>
                <a:effectLst/>
                <a:latin typeface="Open Sans" panose="020B0606030504020204" pitchFamily="34" charset="0"/>
              </a:rPr>
              <a:t>Our dedicated team of professionals regularly holds a wide variety of Financial Literacy courses throughout the areas we serve. We hold classes in diverse locations such as schools, colleges, senior centers, Head Start programs, and community centers.</a:t>
            </a:r>
          </a:p>
          <a:p>
            <a:pPr marL="0" indent="0" algn="l">
              <a:buNone/>
            </a:pPr>
            <a:endParaRPr lang="en-US" sz="1800" b="0" i="0" dirty="0">
              <a:solidFill>
                <a:srgbClr val="000000"/>
              </a:solidFill>
              <a:effectLst/>
              <a:latin typeface="Open Sans" panose="020B0606030504020204" pitchFamily="34" charset="0"/>
            </a:endParaRPr>
          </a:p>
          <a:p>
            <a:pPr marL="0" indent="0" algn="l">
              <a:buNone/>
            </a:pPr>
            <a:r>
              <a:rPr lang="en-US" sz="1800" b="0" i="0" dirty="0">
                <a:solidFill>
                  <a:srgbClr val="000000"/>
                </a:solidFill>
                <a:effectLst/>
                <a:latin typeface="Open Sans" panose="020B0606030504020204" pitchFamily="34" charset="0"/>
              </a:rPr>
              <a:t>Whether it be courses on basic banking information, budgeting skills, credit card management, buying a car, purchasing a home, or a variety of other topics, our Financial Literacy program reaches people of all ages and stages of life.</a:t>
            </a:r>
          </a:p>
          <a:p>
            <a:pPr marL="0" indent="0">
              <a:buNone/>
            </a:pPr>
            <a:endParaRPr lang="en-US" dirty="0"/>
          </a:p>
        </p:txBody>
      </p:sp>
    </p:spTree>
    <p:extLst>
      <p:ext uri="{BB962C8B-B14F-4D97-AF65-F5344CB8AC3E}">
        <p14:creationId xmlns:p14="http://schemas.microsoft.com/office/powerpoint/2010/main" val="3604801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8038" y="356462"/>
            <a:ext cx="9552790" cy="681477"/>
          </a:xfrm>
        </p:spPr>
        <p:txBody>
          <a:bodyPr>
            <a:normAutofit fontScale="90000"/>
          </a:bodyPr>
          <a:lstStyle/>
          <a:p>
            <a:r>
              <a:rPr lang="en-US" sz="4000" b="1" dirty="0">
                <a:ea typeface="Calibri" panose="020F0502020204030204" pitchFamily="34" charset="0"/>
              </a:rPr>
              <a:t>COMMUNITY CONTACT INFORMATION</a:t>
            </a:r>
            <a:endParaRPr lang="en-US" sz="4000" b="1" dirty="0"/>
          </a:p>
        </p:txBody>
      </p:sp>
      <p:sp>
        <p:nvSpPr>
          <p:cNvPr id="4" name="TextBox 3">
            <a:extLst>
              <a:ext uri="{FF2B5EF4-FFF2-40B4-BE49-F238E27FC236}">
                <a16:creationId xmlns:a16="http://schemas.microsoft.com/office/drawing/2014/main" id="{18BD558C-8532-02AD-7594-896A0F63DC2D}"/>
              </a:ext>
            </a:extLst>
          </p:cNvPr>
          <p:cNvSpPr txBox="1"/>
          <p:nvPr/>
        </p:nvSpPr>
        <p:spPr>
          <a:xfrm>
            <a:off x="3463963" y="1037939"/>
            <a:ext cx="6293222" cy="4308872"/>
          </a:xfrm>
          <a:prstGeom prst="rect">
            <a:avLst/>
          </a:prstGeom>
          <a:noFill/>
        </p:spPr>
        <p:txBody>
          <a:bodyPr wrap="square">
            <a:spAutoFit/>
          </a:bodyPr>
          <a:lstStyle/>
          <a:p>
            <a:r>
              <a:rPr lang="en-US" sz="1600" b="1" u="sng" dirty="0">
                <a:solidFill>
                  <a:schemeClr val="bg1"/>
                </a:solidFill>
                <a:latin typeface="Arial" panose="020B0604020202020204" pitchFamily="34" charset="0"/>
                <a:cs typeface="Arial" panose="020B0604020202020204" pitchFamily="34" charset="0"/>
              </a:rPr>
              <a:t>Domingo Ortiz </a:t>
            </a:r>
          </a:p>
          <a:p>
            <a:pPr lvl="1"/>
            <a:r>
              <a:rPr lang="en-US" sz="1400" b="1" dirty="0">
                <a:solidFill>
                  <a:schemeClr val="bg1"/>
                </a:solidFill>
                <a:latin typeface="Arial" panose="020B0604020202020204" pitchFamily="34" charset="0"/>
                <a:cs typeface="Arial" panose="020B0604020202020204" pitchFamily="34" charset="0"/>
              </a:rPr>
              <a:t>VP, Retail Regional Manager </a:t>
            </a:r>
          </a:p>
          <a:p>
            <a:pPr lvl="1"/>
            <a:r>
              <a:rPr lang="en-US" sz="1400" b="1" dirty="0">
                <a:solidFill>
                  <a:schemeClr val="bg1"/>
                </a:solidFill>
                <a:latin typeface="Arial" panose="020B0604020202020204" pitchFamily="34" charset="0"/>
                <a:cs typeface="Arial" panose="020B0604020202020204" pitchFamily="34" charset="0"/>
              </a:rPr>
              <a:t>Direct: 303-962-0177 </a:t>
            </a:r>
          </a:p>
          <a:p>
            <a:pPr lvl="1"/>
            <a:r>
              <a:rPr lang="en-US" sz="1400" b="1" u="sng" dirty="0">
                <a:solidFill>
                  <a:schemeClr val="accent3"/>
                </a:solidFill>
                <a:latin typeface="Arial" panose="020B0604020202020204" pitchFamily="34" charset="0"/>
                <a:cs typeface="Arial" panose="020B0604020202020204" pitchFamily="34" charset="0"/>
              </a:rPr>
              <a:t>Domingo.ortiz@firstnational1870.com</a:t>
            </a:r>
          </a:p>
          <a:p>
            <a:endParaRPr lang="en-US" sz="1400" b="1" dirty="0">
              <a:solidFill>
                <a:schemeClr val="bg1"/>
              </a:solidFill>
              <a:latin typeface="Arial" panose="020B0604020202020204" pitchFamily="34" charset="0"/>
              <a:cs typeface="Arial" panose="020B0604020202020204" pitchFamily="34" charset="0"/>
            </a:endParaRPr>
          </a:p>
          <a:p>
            <a:r>
              <a:rPr lang="en-US" sz="1600" b="1" u="sng" dirty="0">
                <a:solidFill>
                  <a:schemeClr val="bg1"/>
                </a:solidFill>
                <a:latin typeface="Arial" panose="020B0604020202020204" pitchFamily="34" charset="0"/>
                <a:cs typeface="Arial" panose="020B0604020202020204" pitchFamily="34" charset="0"/>
              </a:rPr>
              <a:t>Dolores Overton </a:t>
            </a:r>
            <a:r>
              <a:rPr lang="en-US" sz="1400" b="1" dirty="0">
                <a:solidFill>
                  <a:schemeClr val="bg1"/>
                </a:solidFill>
                <a:latin typeface="Arial" panose="020B0604020202020204" pitchFamily="34" charset="0"/>
                <a:cs typeface="Arial" panose="020B0604020202020204" pitchFamily="34" charset="0"/>
              </a:rPr>
              <a:t>Direct: (505) 200-2111 | </a:t>
            </a:r>
            <a:endParaRPr lang="en-US" sz="1600" b="1" u="sng" dirty="0">
              <a:solidFill>
                <a:schemeClr val="bg1"/>
              </a:solidFill>
              <a:latin typeface="Arial" panose="020B0604020202020204" pitchFamily="34" charset="0"/>
              <a:cs typeface="Arial" panose="020B0604020202020204" pitchFamily="34" charset="0"/>
            </a:endParaRPr>
          </a:p>
          <a:p>
            <a:pPr lvl="1"/>
            <a:r>
              <a:rPr lang="en-US" sz="1400" b="1" dirty="0">
                <a:solidFill>
                  <a:schemeClr val="bg1"/>
                </a:solidFill>
                <a:latin typeface="Arial" panose="020B0604020202020204" pitchFamily="34" charset="0"/>
                <a:cs typeface="Arial" panose="020B0604020202020204" pitchFamily="34" charset="0"/>
              </a:rPr>
              <a:t>Market President – Santa Fe </a:t>
            </a:r>
          </a:p>
          <a:p>
            <a:pPr lvl="1"/>
            <a:r>
              <a:rPr lang="en-US" sz="1400" b="1" dirty="0">
                <a:solidFill>
                  <a:schemeClr val="bg1"/>
                </a:solidFill>
                <a:latin typeface="Arial" panose="020B0604020202020204" pitchFamily="34" charset="0"/>
                <a:cs typeface="Arial" panose="020B0604020202020204" pitchFamily="34" charset="0"/>
              </a:rPr>
              <a:t>Direct: 1-505-992-2325 </a:t>
            </a:r>
          </a:p>
          <a:p>
            <a:pPr lvl="1"/>
            <a:r>
              <a:rPr lang="en-US" sz="1400" b="1" u="sng" dirty="0">
                <a:solidFill>
                  <a:schemeClr val="accent3"/>
                </a:solidFill>
                <a:latin typeface="Arial" panose="020B0604020202020204" pitchFamily="34" charset="0"/>
                <a:cs typeface="Arial" panose="020B0604020202020204" pitchFamily="34" charset="0"/>
              </a:rPr>
              <a:t>Dolores.f.overton@FirstNational1870.com</a:t>
            </a:r>
          </a:p>
          <a:p>
            <a:endParaRPr lang="en-US" sz="14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r>
              <a:rPr lang="en-US" sz="1600" b="1" u="sng" dirty="0">
                <a:solidFill>
                  <a:schemeClr val="bg1"/>
                </a:solidFill>
                <a:latin typeface="Arial" panose="020B0604020202020204" pitchFamily="34" charset="0"/>
                <a:cs typeface="Arial" panose="020B0604020202020204" pitchFamily="34" charset="0"/>
              </a:rPr>
              <a:t>Becca Maxwell </a:t>
            </a:r>
          </a:p>
          <a:p>
            <a:pPr lvl="1"/>
            <a:r>
              <a:rPr lang="en-US" sz="1400" b="1" dirty="0">
                <a:solidFill>
                  <a:schemeClr val="bg1"/>
                </a:solidFill>
                <a:latin typeface="Arial" panose="020B0604020202020204" pitchFamily="34" charset="0"/>
                <a:cs typeface="Arial" panose="020B0604020202020204" pitchFamily="34" charset="0"/>
              </a:rPr>
              <a:t>VP, Community Development Officer NM </a:t>
            </a:r>
          </a:p>
          <a:p>
            <a:pPr lvl="1"/>
            <a:r>
              <a:rPr lang="en-US" sz="1400" b="1" dirty="0">
                <a:solidFill>
                  <a:schemeClr val="bg1"/>
                </a:solidFill>
                <a:latin typeface="Arial" panose="020B0604020202020204" pitchFamily="34" charset="0"/>
                <a:cs typeface="Arial" panose="020B0604020202020204" pitchFamily="34" charset="0"/>
              </a:rPr>
              <a:t>Direct: 620-564-2010 </a:t>
            </a:r>
          </a:p>
          <a:p>
            <a:pPr lvl="1"/>
            <a:r>
              <a:rPr lang="en-US" sz="1400" b="1" dirty="0">
                <a:solidFill>
                  <a:schemeClr val="bg1"/>
                </a:solidFill>
                <a:latin typeface="Arial" panose="020B0604020202020204" pitchFamily="34" charset="0"/>
                <a:cs typeface="Arial" panose="020B0604020202020204" pitchFamily="34" charset="0"/>
                <a:hlinkClick r:id="rId2"/>
              </a:rPr>
              <a:t>Becca.maxwell@sunflowerbank.com</a:t>
            </a:r>
            <a:endParaRPr lang="en-US" sz="1400" b="1" dirty="0">
              <a:solidFill>
                <a:schemeClr val="bg1"/>
              </a:solidFill>
              <a:latin typeface="Arial" panose="020B0604020202020204" pitchFamily="34" charset="0"/>
              <a:cs typeface="Arial" panose="020B0604020202020204" pitchFamily="34" charset="0"/>
            </a:endParaRPr>
          </a:p>
          <a:p>
            <a:pPr lvl="1"/>
            <a:endParaRPr lang="fr-FR" sz="1400" b="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defTabSz="457200">
              <a:defRPr/>
            </a:pPr>
            <a:endParaRPr lang="en-US" sz="1600" b="1" u="sng" dirty="0">
              <a:solidFill>
                <a:prstClr val="white"/>
              </a:solidFill>
              <a:latin typeface="Arial" panose="020B0604020202020204" pitchFamily="34" charset="0"/>
              <a:ea typeface="Calibri" panose="020F0502020204030204" pitchFamily="34" charset="0"/>
              <a:cs typeface="Arial" panose="020B0604020202020204" pitchFamily="34" charset="0"/>
            </a:endParaRPr>
          </a:p>
          <a:p>
            <a:pPr defTabSz="457200">
              <a:defRPr/>
            </a:pPr>
            <a:r>
              <a:rPr lang="en-US" sz="1600" b="1" u="sng" dirty="0">
                <a:solidFill>
                  <a:prstClr val="white"/>
                </a:solidFill>
                <a:latin typeface="Arial" panose="020B0604020202020204" pitchFamily="34" charset="0"/>
                <a:ea typeface="Calibri" panose="020F0502020204030204" pitchFamily="34" charset="0"/>
                <a:cs typeface="Arial" panose="020B0604020202020204" pitchFamily="34" charset="0"/>
              </a:rPr>
              <a:t>Address:</a:t>
            </a:r>
          </a:p>
          <a:p>
            <a:pPr>
              <a:defRPr/>
            </a:pPr>
            <a:r>
              <a:rPr lang="fr-FR" sz="1400" b="1" dirty="0">
                <a:solidFill>
                  <a:schemeClr val="bg1"/>
                </a:solidFill>
                <a:latin typeface="Arial" panose="020B0604020202020204" pitchFamily="34" charset="0"/>
                <a:ea typeface="Calibri" panose="020F0502020204030204" pitchFamily="34" charset="0"/>
                <a:cs typeface="Arial" panose="020B0604020202020204" pitchFamily="34" charset="0"/>
              </a:rPr>
              <a:t>62 Lincoln Ave  | Santa Fe, NM </a:t>
            </a:r>
            <a:endParaRPr lang="en-US" sz="1400" b="1" dirty="0">
              <a:solidFill>
                <a:prstClr val="white"/>
              </a:solidFill>
              <a:latin typeface="Arial" panose="020B0604020202020204" pitchFamily="34" charset="0"/>
              <a:ea typeface="Calibri" panose="020F0502020204030204" pitchFamily="34" charset="0"/>
              <a:cs typeface="Arial" panose="020B0604020202020204" pitchFamily="34" charset="0"/>
            </a:endParaRPr>
          </a:p>
          <a:p>
            <a:pPr lvl="1"/>
            <a:endParaRPr lang="fr-FR" sz="1200" b="1" dirty="0">
              <a:solidFill>
                <a:schemeClr val="bg1"/>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66807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gn="ctr">
              <a:spcBef>
                <a:spcPts val="0"/>
              </a:spcBef>
              <a:buNone/>
            </a:pPr>
            <a:r>
              <a:rPr lang="en-US" sz="3600" b="1" dirty="0">
                <a:latin typeface="Calibri" panose="020F0502020204030204" pitchFamily="34" charset="0"/>
                <a:ea typeface="Calibri" panose="020F0502020204030204" pitchFamily="34" charset="0"/>
              </a:rPr>
              <a:t>First National 1870 Customer-First Banking</a:t>
            </a:r>
          </a:p>
        </p:txBody>
      </p:sp>
      <p:sp>
        <p:nvSpPr>
          <p:cNvPr id="3" name="Content Placeholder 2"/>
          <p:cNvSpPr>
            <a:spLocks noGrp="1"/>
          </p:cNvSpPr>
          <p:nvPr>
            <p:ph sz="half" idx="1"/>
          </p:nvPr>
        </p:nvSpPr>
        <p:spPr>
          <a:xfrm>
            <a:off x="602428" y="1642873"/>
            <a:ext cx="10751372" cy="3792977"/>
          </a:xfrm>
        </p:spPr>
        <p:txBody>
          <a:bodyPr/>
          <a:lstStyle/>
          <a:p>
            <a:pPr marL="0" indent="0" algn="ctr">
              <a:spcBef>
                <a:spcPts val="0"/>
              </a:spcBef>
              <a:buNone/>
            </a:pPr>
            <a:r>
              <a:rPr lang="en-US" b="1" dirty="0">
                <a:latin typeface="Calibri" panose="020F0502020204030204" pitchFamily="34" charset="0"/>
                <a:ea typeface="Calibri" panose="020F0502020204030204" pitchFamily="34" charset="0"/>
              </a:rPr>
              <a:t>We have the financial solutions and the right tools you need to achieve your finance goals while accommodating your lifestyle.   Customer-First Personal Banking, a better banking experience provided by friendly bankers you know and trust.  </a:t>
            </a:r>
          </a:p>
          <a:p>
            <a:pPr marL="0" indent="0" algn="ctr">
              <a:spcBef>
                <a:spcPts val="0"/>
              </a:spcBef>
              <a:buNone/>
            </a:pPr>
            <a:endParaRPr lang="en-US" sz="2400" dirty="0">
              <a:latin typeface="Calibri" panose="020F0502020204030204" pitchFamily="34" charset="0"/>
              <a:ea typeface="Calibri" panose="020F0502020204030204" pitchFamily="34" charset="0"/>
            </a:endParaRPr>
          </a:p>
          <a:p>
            <a:pPr marL="0" indent="0" algn="ctr">
              <a:spcBef>
                <a:spcPts val="0"/>
              </a:spcBef>
              <a:buNone/>
            </a:pPr>
            <a:r>
              <a:rPr lang="en-US" sz="2400" dirty="0">
                <a:latin typeface="Calibri" panose="020F0502020204030204" pitchFamily="34" charset="0"/>
                <a:ea typeface="Calibri" panose="020F0502020204030204" pitchFamily="34" charset="0"/>
              </a:rPr>
              <a:t>For Additional Resources:</a:t>
            </a:r>
          </a:p>
          <a:p>
            <a:pPr marL="0" indent="0" algn="ctr">
              <a:spcBef>
                <a:spcPts val="0"/>
              </a:spcBef>
              <a:buNone/>
            </a:pPr>
            <a:r>
              <a:rPr lang="en-US" sz="2400" dirty="0">
                <a:latin typeface="Calibri" panose="020F0502020204030204" pitchFamily="34" charset="0"/>
                <a:ea typeface="Calibri" panose="020F0502020204030204" pitchFamily="34" charset="0"/>
              </a:rPr>
              <a:t> </a:t>
            </a:r>
            <a:endParaRPr lang="en-US" sz="1800" dirty="0">
              <a:latin typeface="Calibri" panose="020F0502020204030204" pitchFamily="34" charset="0"/>
              <a:ea typeface="Calibri" panose="020F0502020204030204" pitchFamily="34" charset="0"/>
            </a:endParaRPr>
          </a:p>
          <a:p>
            <a:pPr marL="0" indent="0" algn="ctr">
              <a:buNone/>
            </a:pPr>
            <a:r>
              <a:rPr lang="en-US" dirty="0">
                <a:hlinkClick r:id="rId2"/>
              </a:rPr>
              <a:t>https://www.firstnational1870.com/</a:t>
            </a:r>
            <a:endParaRPr lang="en-US" dirty="0"/>
          </a:p>
          <a:p>
            <a:pPr marL="0" indent="0" algn="ctr">
              <a:buNone/>
            </a:pPr>
            <a:endParaRPr lang="en-US" dirty="0"/>
          </a:p>
          <a:p>
            <a:pPr marL="0" indent="0">
              <a:buNone/>
            </a:pPr>
            <a:endParaRPr lang="en-US" dirty="0"/>
          </a:p>
        </p:txBody>
      </p:sp>
    </p:spTree>
    <p:extLst>
      <p:ext uri="{BB962C8B-B14F-4D97-AF65-F5344CB8AC3E}">
        <p14:creationId xmlns:p14="http://schemas.microsoft.com/office/powerpoint/2010/main" val="2534490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461214"/>
      </p:ext>
    </p:extLst>
  </p:cSld>
  <p:clrMapOvr>
    <a:masterClrMapping/>
  </p:clrMapOvr>
</p:sld>
</file>

<file path=ppt/theme/theme1.xml><?xml version="1.0" encoding="utf-8"?>
<a:theme xmlns:a="http://schemas.openxmlformats.org/drawingml/2006/main" name="SB_FN_Public_Template">
  <a:themeElements>
    <a:clrScheme name="Custom 1">
      <a:dk1>
        <a:srgbClr val="004C97"/>
      </a:dk1>
      <a:lt1>
        <a:sysClr val="window" lastClr="FFFFFF"/>
      </a:lt1>
      <a:dk2>
        <a:srgbClr val="115740"/>
      </a:dk2>
      <a:lt2>
        <a:srgbClr val="E6E7E8"/>
      </a:lt2>
      <a:accent1>
        <a:srgbClr val="6CACE4"/>
      </a:accent1>
      <a:accent2>
        <a:srgbClr val="BCBEC0"/>
      </a:accent2>
      <a:accent3>
        <a:srgbClr val="939598"/>
      </a:accent3>
      <a:accent4>
        <a:srgbClr val="6D6E71"/>
      </a:accent4>
      <a:accent5>
        <a:srgbClr val="BE5135"/>
      </a:accent5>
      <a:accent6>
        <a:srgbClr val="FFFFFF"/>
      </a:accent6>
      <a:hlink>
        <a:srgbClr val="939598"/>
      </a:hlink>
      <a:folHlink>
        <a:srgbClr val="6D6E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_FN_Public_Template" id="{99F35EFE-4C22-4D6E-B26D-3C1C35A03E3D}" vid="{56C755ED-85DB-43D3-A335-1F61867F498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47CA9333BD0743943D96D729C03DBF" ma:contentTypeVersion="1" ma:contentTypeDescription="Create a new document." ma:contentTypeScope="" ma:versionID="3f15a54c94bf88bad8d68b8267db8aef">
  <xsd:schema xmlns:xsd="http://www.w3.org/2001/XMLSchema" xmlns:xs="http://www.w3.org/2001/XMLSchema" xmlns:p="http://schemas.microsoft.com/office/2006/metadata/properties" xmlns:ns2="e85c9f19-0fcb-43c3-b8c2-1f356ca92d05" targetNamespace="http://schemas.microsoft.com/office/2006/metadata/properties" ma:root="true" ma:fieldsID="da76362565a4e0913d44a0fbe1a8aca9" ns2:_="">
    <xsd:import namespace="e85c9f19-0fcb-43c3-b8c2-1f356ca92d05"/>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c9f19-0fcb-43c3-b8c2-1f356ca92d0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3DFDC0-5B0D-4A54-8CF4-099D1EFFBE0A}">
  <ds:schemaRefs>
    <ds:schemaRef ds:uri="http://schemas.microsoft.com/sharepoint/v3/contenttype/forms"/>
  </ds:schemaRefs>
</ds:datastoreItem>
</file>

<file path=customXml/itemProps2.xml><?xml version="1.0" encoding="utf-8"?>
<ds:datastoreItem xmlns:ds="http://schemas.openxmlformats.org/officeDocument/2006/customXml" ds:itemID="{6F3F4ED7-0C31-42BE-AEF0-122512A042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5c9f19-0fcb-43c3-b8c2-1f356ca92d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F664976-4D04-46E0-9A69-7460BDE1BE6C}">
  <ds:schemaRefs>
    <ds:schemaRef ds:uri="http://purl.org/dc/terms/"/>
    <ds:schemaRef ds:uri="http://schemas.microsoft.com/office/2006/metadata/properties"/>
    <ds:schemaRef ds:uri="http://purl.org/dc/dcmitype/"/>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e85c9f19-0fcb-43c3-b8c2-1f356ca92d05"/>
  </ds:schemaRefs>
</ds:datastoreItem>
</file>

<file path=docProps/app.xml><?xml version="1.0" encoding="utf-8"?>
<Properties xmlns="http://schemas.openxmlformats.org/officeDocument/2006/extended-properties" xmlns:vt="http://schemas.openxmlformats.org/officeDocument/2006/docPropsVTypes">
  <Template>SB_FN_Public_Theme</Template>
  <TotalTime>1483</TotalTime>
  <Words>1871</Words>
  <Application>Microsoft Office PowerPoint</Application>
  <PresentationFormat>Widescreen</PresentationFormat>
  <Paragraphs>164</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Baguet Script</vt:lpstr>
      <vt:lpstr>Calibri</vt:lpstr>
      <vt:lpstr>Montserrat</vt:lpstr>
      <vt:lpstr>Open Sans</vt:lpstr>
      <vt:lpstr>var(--text-strong-font-family)</vt:lpstr>
      <vt:lpstr>Wingdings</vt:lpstr>
      <vt:lpstr>SB_FN_Public_Template</vt:lpstr>
      <vt:lpstr>BUDGETING BASICS</vt:lpstr>
      <vt:lpstr>BUGETING BASICS  </vt:lpstr>
      <vt:lpstr>PowerPoint Presentation</vt:lpstr>
      <vt:lpstr>Financial Education </vt:lpstr>
      <vt:lpstr>Financial Education </vt:lpstr>
      <vt:lpstr>PowerPoint Presentation</vt:lpstr>
      <vt:lpstr>BUDGETING BASICS</vt:lpstr>
      <vt:lpstr>PowerPoint Presentation</vt:lpstr>
      <vt:lpstr>BUDGETING </vt:lpstr>
      <vt:lpstr>BUDGETING </vt:lpstr>
      <vt:lpstr>BUDGETING</vt:lpstr>
      <vt:lpstr>BUDGETING BASICS </vt:lpstr>
      <vt:lpstr>BUDGETING BASICS </vt:lpstr>
      <vt:lpstr>BUDGETING BASICS </vt:lpstr>
      <vt:lpstr>PowerPoint Presentation</vt:lpstr>
      <vt:lpstr>BUDGETING BASICS </vt:lpstr>
      <vt:lpstr>Creating a Budget </vt:lpstr>
      <vt:lpstr>Budgeting Basics VIDEO </vt:lpstr>
      <vt:lpstr>BUDGETING BASICS </vt:lpstr>
      <vt:lpstr>BUDGETING BASICS </vt:lpstr>
      <vt:lpstr>BUDGETING BASICS</vt:lpstr>
      <vt:lpstr>BUDGETING BASICS</vt:lpstr>
      <vt:lpstr>BUDGETING BASICS </vt:lpstr>
      <vt:lpstr>Budgeting Benchmarks</vt:lpstr>
      <vt:lpstr>BUDETING BENCHMARKS</vt:lpstr>
      <vt:lpstr>BUDETING BENCHMARKS</vt:lpstr>
      <vt:lpstr>BUDETING BENCHMARKS</vt:lpstr>
      <vt:lpstr>BUDETING BENCHMARKS</vt:lpstr>
      <vt:lpstr>BUDETING BENCHMARKS</vt:lpstr>
      <vt:lpstr>Q &amp; A Session </vt:lpstr>
      <vt:lpstr>Financial Literacy</vt:lpstr>
      <vt:lpstr>COMMUNITY CONTACT INFORMATION</vt:lpstr>
      <vt:lpstr>First National 1870 Customer-First Banking</vt:lpstr>
      <vt:lpstr>PowerPoint Presentation</vt:lpstr>
    </vt:vector>
  </TitlesOfParts>
  <Company>Sunflower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Koske</dc:creator>
  <cp:lastModifiedBy>Becca Maxwell</cp:lastModifiedBy>
  <cp:revision>11</cp:revision>
  <dcterms:created xsi:type="dcterms:W3CDTF">2020-10-06T15:17:15Z</dcterms:created>
  <dcterms:modified xsi:type="dcterms:W3CDTF">2025-01-17T18:58:27Z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0x010100D547CA9333BD0743943D96D729C03DBF</vt:lpwstr>
  </property>
</Properties>
</file>