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Roboto"/>
      <p:regular r:id="rId18"/>
      <p:bold r:id="rId19"/>
      <p:italic r:id="rId20"/>
      <p:boldItalic r:id="rId21"/>
    </p:embeddedFont>
    <p:embeddedFont>
      <p:font typeface="Nunito"/>
      <p:regular r:id="rId22"/>
      <p:bold r:id="rId23"/>
      <p:italic r:id="rId24"/>
      <p:boldItalic r:id="rId25"/>
    </p:embeddedFont>
    <p:embeddedFont>
      <p:font typeface="Lato"/>
      <p:regular r:id="rId26"/>
      <p:bold r:id="rId27"/>
      <p:italic r:id="rId28"/>
      <p:boldItalic r:id="rId29"/>
    </p:embeddedFont>
    <p:embeddedFont>
      <p:font typeface="Open Sans"/>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4" roundtripDataSignature="AMtx7mgGZr/j7Qx+hi+Xqu2+Msec+HMP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Nunito-regular.fntdata"/><Relationship Id="rId21" Type="http://schemas.openxmlformats.org/officeDocument/2006/relationships/font" Target="fonts/Roboto-boldItalic.fntdata"/><Relationship Id="rId24" Type="http://schemas.openxmlformats.org/officeDocument/2006/relationships/font" Target="fonts/Nunito-italic.fntdata"/><Relationship Id="rId23" Type="http://schemas.openxmlformats.org/officeDocument/2006/relationships/font" Target="fonts/Nunito-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Lato-regular.fntdata"/><Relationship Id="rId25" Type="http://schemas.openxmlformats.org/officeDocument/2006/relationships/font" Target="fonts/Nunito-boldItalic.fntdata"/><Relationship Id="rId28" Type="http://schemas.openxmlformats.org/officeDocument/2006/relationships/font" Target="fonts/Lato-italic.fntdata"/><Relationship Id="rId27" Type="http://schemas.openxmlformats.org/officeDocument/2006/relationships/font" Target="fonts/Lato-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La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bold.fntdata"/><Relationship Id="rId30" Type="http://schemas.openxmlformats.org/officeDocument/2006/relationships/font" Target="fonts/OpenSans-regular.fntdata"/><Relationship Id="rId11" Type="http://schemas.openxmlformats.org/officeDocument/2006/relationships/slide" Target="slides/slide5.xml"/><Relationship Id="rId33" Type="http://schemas.openxmlformats.org/officeDocument/2006/relationships/font" Target="fonts/OpenSans-boldItalic.fntdata"/><Relationship Id="rId10" Type="http://schemas.openxmlformats.org/officeDocument/2006/relationships/slide" Target="slides/slide4.xml"/><Relationship Id="rId32" Type="http://schemas.openxmlformats.org/officeDocument/2006/relationships/font" Target="fonts/OpenSans-italic.fntdata"/><Relationship Id="rId13" Type="http://schemas.openxmlformats.org/officeDocument/2006/relationships/slide" Target="slides/slide7.xml"/><Relationship Id="rId12" Type="http://schemas.openxmlformats.org/officeDocument/2006/relationships/slide" Target="slides/slide6.xml"/><Relationship Id="rId34" Type="http://customschemas.google.com/relationships/presentationmetadata" Target="meta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4P9er2LytEA3SNg4DoOkqwAuI1tucjyj/view?usp=sharing"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de.ca.gov/ta/tg/ca/documents/qrgt4tselfregister.pdf"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playlist?list=PLgIRGe0-q7SZ5Tys6ZGTw7bNM8qHO50Cy" TargetMode="External"/><Relationship Id="rId3" Type="http://schemas.openxmlformats.org/officeDocument/2006/relationships/hyperlink" Target="https://www.cde.ca.gov/sp/ml/eldstandards.asp"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coepd.instructure.com/courses/1088"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2b3f4c8b0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2b3f4c8b0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a:t>
            </a:r>
            <a:r>
              <a:rPr lang="en" u="sng">
                <a:solidFill>
                  <a:schemeClr val="hlink"/>
                </a:solidFill>
                <a:hlinkClick r:id="rId2"/>
              </a:rPr>
              <a:t>https://drive.google.com/file/d/14P9er2LytEA3SNg4DoOkqwAuI1tucjyj/view?usp=sharing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two forms: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Requires teachers have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TOMS accounts</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CERS accounts</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SzPts val="1100"/>
              <a:buNone/>
            </a:pPr>
            <a:r>
              <a:rPr lang="en" sz="1050">
                <a:solidFill>
                  <a:srgbClr val="444746"/>
                </a:solidFill>
                <a:latin typeface="Roboto"/>
                <a:ea typeface="Roboto"/>
                <a:cs typeface="Roboto"/>
                <a:sym typeface="Roboto"/>
              </a:rPr>
              <a:t>Districts should work closely with sites to ensure educators have the access and training necessary to use the interim assessments to their fullest potential.</a:t>
            </a:r>
            <a:endParaRPr sz="1050">
              <a:solidFill>
                <a:srgbClr val="444746"/>
              </a:solidFill>
              <a:latin typeface="Roboto"/>
              <a:ea typeface="Roboto"/>
              <a:cs typeface="Roboto"/>
              <a:sym typeface="Robo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19875f458d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g319875f458d_1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19875f458d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g319875f458d_1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2b3f4c8b0e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32b3f4c8b0e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1d4ec6912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g31d4ec6912b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solidFill>
                <a:srgbClr val="242424"/>
              </a:solidFill>
              <a:highlight>
                <a:srgbClr val="FFFFFF"/>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1bc3fa374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31bc3fa3747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two forms: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Requires teachers have </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TOMS accounts</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en" sz="1050">
                <a:solidFill>
                  <a:srgbClr val="444746"/>
                </a:solidFill>
                <a:latin typeface="Roboto"/>
                <a:ea typeface="Roboto"/>
                <a:cs typeface="Roboto"/>
                <a:sym typeface="Roboto"/>
              </a:rPr>
              <a:t>CERS accounts</a:t>
            </a:r>
            <a:endParaRPr sz="1050">
              <a:solidFill>
                <a:srgbClr val="444746"/>
              </a:solidFill>
              <a:latin typeface="Roboto"/>
              <a:ea typeface="Roboto"/>
              <a:cs typeface="Roboto"/>
              <a:sym typeface="Roboto"/>
            </a:endParaRPr>
          </a:p>
          <a:p>
            <a:pPr indent="0" lvl="0" marL="0" rtl="0" algn="l">
              <a:lnSpc>
                <a:spcPct val="100000"/>
              </a:lnSpc>
              <a:spcBef>
                <a:spcPts val="0"/>
              </a:spcBef>
              <a:spcAft>
                <a:spcPts val="0"/>
              </a:spcAft>
              <a:buSzPts val="1100"/>
              <a:buNone/>
            </a:pPr>
            <a:r>
              <a:rPr lang="en" sz="1050">
                <a:solidFill>
                  <a:srgbClr val="444746"/>
                </a:solidFill>
                <a:latin typeface="Roboto"/>
                <a:ea typeface="Roboto"/>
                <a:cs typeface="Roboto"/>
                <a:sym typeface="Roboto"/>
              </a:rPr>
              <a:t>Districts should work closely with sites to ensure educators have the access and training necessary to use the interim assessments to their fullest potential.</a:t>
            </a:r>
            <a:endParaRPr sz="1050">
              <a:solidFill>
                <a:srgbClr val="444746"/>
              </a:solidFill>
              <a:latin typeface="Roboto"/>
              <a:ea typeface="Roboto"/>
              <a:cs typeface="Roboto"/>
              <a:sym typeface="Robo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1bc3fa374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g31bc3fa374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rgbClr val="242424"/>
                </a:solidFill>
                <a:highlight>
                  <a:srgbClr val="FFFFFF"/>
                </a:highlight>
              </a:rPr>
              <a:t>To view these new professional learning resources, staff need to log in using their Tools for Teachers account, which they can obtain either through self-registration, described in the flyer </a:t>
            </a:r>
            <a:r>
              <a:rPr lang="en" u="sng">
                <a:solidFill>
                  <a:schemeClr val="hlink"/>
                </a:solidFill>
                <a:highlight>
                  <a:srgbClr val="FFFFFF"/>
                </a:highlight>
                <a:hlinkClick r:id="rId2"/>
              </a:rPr>
              <a:t>How to Self-Register for Tools for Teachers</a:t>
            </a:r>
            <a:r>
              <a:rPr lang="en">
                <a:solidFill>
                  <a:srgbClr val="242424"/>
                </a:solidFill>
                <a:highlight>
                  <a:srgbClr val="FFFFFF"/>
                </a:highlight>
              </a:rPr>
              <a:t>, or through their LEA ELPAC or CAASPP coordinator.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1bc3fa374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1bc3fa3747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rgbClr val="242424"/>
                </a:solidFill>
                <a:highlight>
                  <a:srgbClr val="FFFFFF"/>
                </a:highlight>
              </a:rPr>
              <a:t>California English Language Development Standards Webinar Series</a:t>
            </a:r>
            <a:endParaRPr b="1">
              <a:solidFill>
                <a:srgbClr val="242424"/>
              </a:solidFill>
              <a:highlight>
                <a:srgbClr val="FFFFFF"/>
              </a:highlight>
            </a:endParaRPr>
          </a:p>
          <a:p>
            <a:pPr indent="0" lvl="0" marL="0" rtl="0" algn="l">
              <a:lnSpc>
                <a:spcPct val="115000"/>
              </a:lnSpc>
              <a:spcBef>
                <a:spcPts val="0"/>
              </a:spcBef>
              <a:spcAft>
                <a:spcPts val="0"/>
              </a:spcAft>
              <a:buSzPts val="1100"/>
              <a:buNone/>
            </a:pPr>
            <a:r>
              <a:rPr lang="en">
                <a:solidFill>
                  <a:srgbClr val="242424"/>
                </a:solidFill>
                <a:highlight>
                  <a:srgbClr val="FFFFFF"/>
                </a:highlight>
              </a:rPr>
              <a:t>The CDE MSD, in collaboration with the Region 15 Comprehensive Center, hosted a monthly webinar series to revisit the California English Language Development Standards (CA ELD Standards). The webinars included detailed presentations on the Proficiency Level Descriptors, Part I, Part II, and Part III of the standards, and how the standards can be used to provide high-quality integrated and designated ELD instruction for EL students. The webinar recordings playlist is available at </a:t>
            </a:r>
            <a:r>
              <a:rPr lang="en" u="sng">
                <a:solidFill>
                  <a:schemeClr val="hlink"/>
                </a:solidFill>
                <a:highlight>
                  <a:srgbClr val="FFFFFF"/>
                </a:highlight>
                <a:hlinkClick r:id="rId2"/>
              </a:rPr>
              <a:t>CA ELD Standards Webinar Series</a:t>
            </a:r>
            <a:r>
              <a:rPr lang="en">
                <a:solidFill>
                  <a:srgbClr val="242424"/>
                </a:solidFill>
                <a:highlight>
                  <a:srgbClr val="FFFFFF"/>
                </a:highlight>
              </a:rPr>
              <a:t> as well as in the ELD Standards tab on the CDE </a:t>
            </a:r>
            <a:r>
              <a:rPr lang="en" u="sng">
                <a:solidFill>
                  <a:schemeClr val="hlink"/>
                </a:solidFill>
                <a:highlight>
                  <a:srgbClr val="FFFFFF"/>
                </a:highlight>
                <a:hlinkClick r:id="rId3"/>
              </a:rPr>
              <a:t>ELD Standards</a:t>
            </a:r>
            <a:r>
              <a:rPr lang="en">
                <a:solidFill>
                  <a:srgbClr val="242424"/>
                </a:solidFill>
                <a:highlight>
                  <a:srgbClr val="FFFFFF"/>
                </a:highlight>
              </a:rPr>
              <a:t> web page. </a:t>
            </a:r>
            <a:endParaRPr>
              <a:solidFill>
                <a:srgbClr val="242424"/>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1c2e9c2f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g31c2e9c2f8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rgbClr val="242424"/>
                </a:solidFill>
                <a:highlight>
                  <a:srgbClr val="FFFFFF"/>
                </a:highlight>
              </a:rPr>
              <a:t>Observation Protocol for Teachers of English Learners Professional Learning Modules</a:t>
            </a:r>
            <a:endParaRPr b="1">
              <a:solidFill>
                <a:srgbClr val="24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42424"/>
                </a:solidFill>
                <a:highlight>
                  <a:srgbClr val="FFFFFF"/>
                </a:highlight>
              </a:rPr>
              <a:t>The CDE MSD, in collaboration with the RELS and the Los Angeles County Office of Education (LACOE), and with support from the Region 15 Comprehensive Center, has developed a series of Observation Protocol for Teachers of English Learners (OPTEL) Professional Learning Modules. The Professional Learning Modules are a suite of resource materials to support the implementation of the OPTEL. The OPTEL Professional Learning Modules materials will help trainers, leaders, professional learning providers, and educators of EL students as they implement the OPTEL in their local contexts. Modules 1–3 are currently available on the LACOE Canvas Course at </a:t>
            </a:r>
            <a:r>
              <a:rPr lang="en" u="sng">
                <a:solidFill>
                  <a:schemeClr val="hlink"/>
                </a:solidFill>
                <a:highlight>
                  <a:srgbClr val="FFFFFF"/>
                </a:highlight>
                <a:hlinkClick r:id="rId2"/>
              </a:rPr>
              <a:t>https://lacoepd.instructure.com/courses/1088</a:t>
            </a:r>
            <a:r>
              <a:rPr lang="en">
                <a:solidFill>
                  <a:srgbClr val="242424"/>
                </a:solidFill>
                <a:highlight>
                  <a:srgbClr val="FFFFFF"/>
                </a:highlight>
              </a:rPr>
              <a:t>. For information contact Emily Ingram, EPC, LPLO, by email at eingram@cde.ca.gov.</a:t>
            </a:r>
            <a:endParaRPr>
              <a:solidFill>
                <a:srgbClr val="24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
                <a:solidFill>
                  <a:srgbClr val="242424"/>
                </a:solidFill>
                <a:highlight>
                  <a:srgbClr val="FFFFFF"/>
                </a:highlight>
              </a:rPr>
              <a:t> </a:t>
            </a:r>
            <a:endParaRPr>
              <a:solidFill>
                <a:srgbClr val="242424"/>
              </a:solidFill>
              <a:highlight>
                <a:srgbClr val="FFFFFF"/>
              </a:highlight>
            </a:endParaRPr>
          </a:p>
          <a:p>
            <a:pPr indent="0" lvl="0" marL="0" rtl="0" algn="l">
              <a:lnSpc>
                <a:spcPct val="115000"/>
              </a:lnSpc>
              <a:spcBef>
                <a:spcPts val="0"/>
              </a:spcBef>
              <a:spcAft>
                <a:spcPts val="0"/>
              </a:spcAft>
              <a:buSzPts val="1100"/>
              <a:buNone/>
            </a:pPr>
            <a:r>
              <a:t/>
            </a:r>
            <a:endParaRPr b="1">
              <a:solidFill>
                <a:srgbClr val="242424"/>
              </a:solidFill>
              <a:highlight>
                <a:srgbClr val="FFFFFF"/>
              </a:highligh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 name="Google Shape;13;p3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 name="Google Shape;17;p3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8" name="Google Shape;1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1" name="Google Shape;21;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3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3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3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3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3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4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4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4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4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4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4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4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g32b3f4c8b0e_0_6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g32b3f4c8b0e_0_6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g32b3f4c8b0e_0_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g32b3f4c8b0e_0_6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g32b3f4c8b0e_0_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g32b3f4c8b0e_0_7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g32b3f4c8b0e_0_7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4" name="Google Shape;64;g32b3f4c8b0e_0_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g32b3f4c8b0e_0_7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g32b3f4c8b0e_0_7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8" name="Google Shape;68;g32b3f4c8b0e_0_7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g32b3f4c8b0e_0_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g32b3f4c8b0e_0_7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g32b3f4c8b0e_0_7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g32b3f4c8b0e_0_82"/>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g32b3f4c8b0e_0_82"/>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g32b3f4c8b0e_0_8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g32b3f4c8b0e_0_8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g32b3f4c8b0e_0_8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g32b3f4c8b0e_0_8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32b3f4c8b0e_0_8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g32b3f4c8b0e_0_8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g32b3f4c8b0e_0_8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85" name="Google Shape;85;g32b3f4c8b0e_0_8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g32b3f4c8b0e_0_95"/>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88" name="Google Shape;88;g32b3f4c8b0e_0_9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g32b3f4c8b0e_0_9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g32b3f4c8b0e_0_98"/>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92" name="Google Shape;92;g32b3f4c8b0e_0_9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g32b3f4c8b0e_0_10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g32b3f4c8b0e_0_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g32b3f4c8b0e_0_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53" name="Google Shape;53;g32b3f4c8b0e_0_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caaspp-elpac.org/training-and-communication/training/coordinator-how-to-hub"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elpac.startingsmarter.org/"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hyperlink" Target="https://moodle.caaspp-elpac.org/course/index.php?categoryid=1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elpac.org/resources/elpac-interim-resources/"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smartertoolsforteachers.org/resource/1891" TargetMode="External"/><Relationship Id="rId4" Type="http://schemas.openxmlformats.org/officeDocument/2006/relationships/hyperlink" Target="https://smartertoolsforteachers.org/resource/1906" TargetMode="External"/><Relationship Id="rId5" Type="http://schemas.openxmlformats.org/officeDocument/2006/relationships/hyperlink" Target="https://smartertoolsforteachers.org/resource/1907" TargetMode="External"/><Relationship Id="rId6"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youtube.com/playlist?list=PLgIRGe0-q7SZ5Tys6ZGTw7bNM8qHO50Cy" TargetMode="External"/><Relationship Id="rId4" Type="http://schemas.openxmlformats.org/officeDocument/2006/relationships/image" Target="../media/image4.png"/><Relationship Id="rId5" Type="http://schemas.openxmlformats.org/officeDocument/2006/relationships/hyperlink" Target="https://www.youtube.com/playlist?list=PLgIRGe0-q7SZ5Tys6ZGTw7bNM8qHO50C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lacoepd.instructure.com/courses/1088." TargetMode="External"/><Relationship Id="rId4" Type="http://schemas.openxmlformats.org/officeDocument/2006/relationships/image" Target="../media/image6.png"/><Relationship Id="rId5" Type="http://schemas.openxmlformats.org/officeDocument/2006/relationships/hyperlink" Target="https://lacoepd.instructure.com/courses/108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g32b3f4c8b0e_0_52"/>
          <p:cNvSpPr txBox="1"/>
          <p:nvPr>
            <p:ph type="title"/>
          </p:nvPr>
        </p:nvSpPr>
        <p:spPr>
          <a:xfrm>
            <a:off x="977375" y="355725"/>
            <a:ext cx="6877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3911">
                <a:latin typeface="Nunito"/>
                <a:ea typeface="Nunito"/>
                <a:cs typeface="Nunito"/>
                <a:sym typeface="Nunito"/>
              </a:rPr>
              <a:t>Batalla de los Libros Flyer</a:t>
            </a:r>
            <a:endParaRPr b="1">
              <a:latin typeface="Nunito"/>
              <a:ea typeface="Nunito"/>
              <a:cs typeface="Nunito"/>
              <a:sym typeface="Nunito"/>
            </a:endParaRPr>
          </a:p>
        </p:txBody>
      </p:sp>
      <p:sp>
        <p:nvSpPr>
          <p:cNvPr id="100" name="Google Shape;100;g32b3f4c8b0e_0_52"/>
          <p:cNvSpPr txBox="1"/>
          <p:nvPr>
            <p:ph idx="1" type="body"/>
          </p:nvPr>
        </p:nvSpPr>
        <p:spPr>
          <a:xfrm>
            <a:off x="4818750" y="1376413"/>
            <a:ext cx="3592800" cy="3234300"/>
          </a:xfrm>
          <a:prstGeom prst="rect">
            <a:avLst/>
          </a:prstGeom>
          <a:solidFill>
            <a:srgbClr val="6AA84F"/>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fontScale="92500" lnSpcReduction="20000"/>
          </a:bodyPr>
          <a:lstStyle/>
          <a:p>
            <a:pPr indent="0" lvl="0" marL="0" rtl="0" algn="ctr">
              <a:spcBef>
                <a:spcPts val="0"/>
              </a:spcBef>
              <a:spcAft>
                <a:spcPts val="0"/>
              </a:spcAft>
              <a:buNone/>
            </a:pPr>
            <a:r>
              <a:t/>
            </a:r>
            <a:endParaRPr b="1" sz="2300">
              <a:solidFill>
                <a:schemeClr val="lt1"/>
              </a:solidFill>
              <a:latin typeface="Nunito"/>
              <a:ea typeface="Nunito"/>
              <a:cs typeface="Nunito"/>
              <a:sym typeface="Nunito"/>
            </a:endParaRPr>
          </a:p>
          <a:p>
            <a:pPr indent="0" lvl="0" marL="0" rtl="0" algn="ctr">
              <a:spcBef>
                <a:spcPts val="1200"/>
              </a:spcBef>
              <a:spcAft>
                <a:spcPts val="0"/>
              </a:spcAft>
              <a:buNone/>
            </a:pPr>
            <a:r>
              <a:rPr b="1" lang="en" sz="2300">
                <a:solidFill>
                  <a:schemeClr val="lt1"/>
                </a:solidFill>
                <a:latin typeface="Nunito"/>
                <a:ea typeface="Nunito"/>
                <a:cs typeface="Nunito"/>
                <a:sym typeface="Nunito"/>
              </a:rPr>
              <a:t>May 6th, 2025</a:t>
            </a:r>
            <a:endParaRPr b="1" sz="2300">
              <a:solidFill>
                <a:schemeClr val="lt1"/>
              </a:solidFill>
              <a:latin typeface="Nunito"/>
              <a:ea typeface="Nunito"/>
              <a:cs typeface="Nunito"/>
              <a:sym typeface="Nunito"/>
            </a:endParaRPr>
          </a:p>
          <a:p>
            <a:pPr indent="0" lvl="0" marL="0" rtl="0" algn="ctr">
              <a:spcBef>
                <a:spcPts val="1200"/>
              </a:spcBef>
              <a:spcAft>
                <a:spcPts val="0"/>
              </a:spcAft>
              <a:buNone/>
            </a:pPr>
            <a:r>
              <a:rPr b="1" lang="en" sz="2300">
                <a:solidFill>
                  <a:schemeClr val="lt1"/>
                </a:solidFill>
                <a:latin typeface="Nunito"/>
                <a:ea typeface="Nunito"/>
                <a:cs typeface="Nunito"/>
                <a:sym typeface="Nunito"/>
              </a:rPr>
              <a:t>9:30-11:30</a:t>
            </a:r>
            <a:endParaRPr b="1" sz="2300">
              <a:solidFill>
                <a:schemeClr val="lt1"/>
              </a:solidFill>
              <a:latin typeface="Nunito"/>
              <a:ea typeface="Nunito"/>
              <a:cs typeface="Nunito"/>
              <a:sym typeface="Nunito"/>
            </a:endParaRPr>
          </a:p>
          <a:p>
            <a:pPr indent="0" lvl="0" marL="0" rtl="0" algn="ctr">
              <a:spcBef>
                <a:spcPts val="1200"/>
              </a:spcBef>
              <a:spcAft>
                <a:spcPts val="0"/>
              </a:spcAft>
              <a:buNone/>
            </a:pPr>
            <a:r>
              <a:t/>
            </a:r>
            <a:endParaRPr b="1" sz="2300">
              <a:solidFill>
                <a:schemeClr val="lt1"/>
              </a:solidFill>
              <a:latin typeface="Nunito"/>
              <a:ea typeface="Nunito"/>
              <a:cs typeface="Nunito"/>
              <a:sym typeface="Nunito"/>
            </a:endParaRPr>
          </a:p>
          <a:p>
            <a:pPr indent="0" lvl="0" marL="0" rtl="0" algn="ctr">
              <a:spcBef>
                <a:spcPts val="1200"/>
              </a:spcBef>
              <a:spcAft>
                <a:spcPts val="0"/>
              </a:spcAft>
              <a:buNone/>
            </a:pPr>
            <a:r>
              <a:rPr b="1" lang="en" sz="2300">
                <a:solidFill>
                  <a:schemeClr val="lt1"/>
                </a:solidFill>
                <a:latin typeface="Nunito"/>
                <a:ea typeface="Nunito"/>
                <a:cs typeface="Nunito"/>
                <a:sym typeface="Nunito"/>
              </a:rPr>
              <a:t>OMS Registration Now Open</a:t>
            </a:r>
            <a:endParaRPr b="1" sz="2300">
              <a:solidFill>
                <a:schemeClr val="lt1"/>
              </a:solidFill>
              <a:latin typeface="Nunito"/>
              <a:ea typeface="Nunito"/>
              <a:cs typeface="Nunito"/>
              <a:sym typeface="Nunito"/>
            </a:endParaRPr>
          </a:p>
          <a:p>
            <a:pPr indent="0" lvl="0" marL="0" rtl="0" algn="ctr">
              <a:spcBef>
                <a:spcPts val="1200"/>
              </a:spcBef>
              <a:spcAft>
                <a:spcPts val="1200"/>
              </a:spcAft>
              <a:buNone/>
            </a:pPr>
            <a:r>
              <a:t/>
            </a:r>
            <a:endParaRPr b="1" sz="2300">
              <a:solidFill>
                <a:schemeClr val="lt1"/>
              </a:solidFill>
              <a:latin typeface="Nunito"/>
              <a:ea typeface="Nunito"/>
              <a:cs typeface="Nunito"/>
              <a:sym typeface="Nunito"/>
            </a:endParaRPr>
          </a:p>
        </p:txBody>
      </p:sp>
      <p:pic>
        <p:nvPicPr>
          <p:cNvPr id="101" name="Google Shape;101;g32b3f4c8b0e_0_52"/>
          <p:cNvPicPr preferRelativeResize="0"/>
          <p:nvPr/>
        </p:nvPicPr>
        <p:blipFill>
          <a:blip r:embed="rId3">
            <a:alphaModFix/>
          </a:blip>
          <a:stretch>
            <a:fillRect/>
          </a:stretch>
        </p:blipFill>
        <p:spPr>
          <a:xfrm>
            <a:off x="420175" y="266418"/>
            <a:ext cx="810475" cy="751300"/>
          </a:xfrm>
          <a:prstGeom prst="rect">
            <a:avLst/>
          </a:prstGeom>
          <a:noFill/>
          <a:ln>
            <a:noFill/>
          </a:ln>
        </p:spPr>
      </p:pic>
      <p:pic>
        <p:nvPicPr>
          <p:cNvPr id="102" name="Google Shape;102;g32b3f4c8b0e_0_52"/>
          <p:cNvPicPr preferRelativeResize="0"/>
          <p:nvPr/>
        </p:nvPicPr>
        <p:blipFill>
          <a:blip r:embed="rId4">
            <a:alphaModFix/>
          </a:blip>
          <a:stretch>
            <a:fillRect/>
          </a:stretch>
        </p:blipFill>
        <p:spPr>
          <a:xfrm rot="-622514">
            <a:off x="1341874" y="1272698"/>
            <a:ext cx="2701777" cy="34417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8"/>
          <p:cNvSpPr txBox="1"/>
          <p:nvPr>
            <p:ph idx="1" type="subTitle"/>
          </p:nvPr>
        </p:nvSpPr>
        <p:spPr>
          <a:xfrm>
            <a:off x="368425" y="1851150"/>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lang="en" sz="3400">
                <a:solidFill>
                  <a:schemeClr val="dk1"/>
                </a:solidFill>
                <a:latin typeface="Lato"/>
                <a:ea typeface="Lato"/>
                <a:cs typeface="Lato"/>
                <a:sym typeface="Lato"/>
              </a:rPr>
              <a:t>ELPAC Testing Reminders and Highlights</a:t>
            </a:r>
            <a:endParaRPr b="1" sz="3400">
              <a:solidFill>
                <a:schemeClr val="dk1"/>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9"/>
          <p:cNvSpPr txBox="1"/>
          <p:nvPr>
            <p:ph idx="1" type="subTitle"/>
          </p:nvPr>
        </p:nvSpPr>
        <p:spPr>
          <a:xfrm>
            <a:off x="0" y="0"/>
            <a:ext cx="68652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n" sz="3400">
                <a:solidFill>
                  <a:srgbClr val="151515"/>
                </a:solidFill>
                <a:latin typeface="Lato"/>
                <a:ea typeface="Lato"/>
                <a:cs typeface="Lato"/>
                <a:sym typeface="Lato"/>
              </a:rPr>
              <a:t>Highlights: 24-25 What’s New</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113" name="Google Shape;113;p29"/>
          <p:cNvSpPr txBox="1"/>
          <p:nvPr/>
        </p:nvSpPr>
        <p:spPr>
          <a:xfrm>
            <a:off x="129300" y="680475"/>
            <a:ext cx="8885400" cy="3461700"/>
          </a:xfrm>
          <a:prstGeom prst="rect">
            <a:avLst/>
          </a:prstGeom>
          <a:noFill/>
          <a:ln>
            <a:noFill/>
          </a:ln>
        </p:spPr>
        <p:txBody>
          <a:bodyPr anchorCtr="0" anchor="t" bIns="91425" lIns="91425" spcFirstLastPara="1" rIns="91425" wrap="square" tIns="91425">
            <a:noAutofit/>
          </a:bodyPr>
          <a:lstStyle/>
          <a:p>
            <a:pPr indent="-355600" lvl="0" marL="457200" marR="0" rtl="0" algn="l">
              <a:lnSpc>
                <a:spcPct val="100000"/>
              </a:lnSpc>
              <a:spcBef>
                <a:spcPts val="0"/>
              </a:spcBef>
              <a:spcAft>
                <a:spcPts val="0"/>
              </a:spcAft>
              <a:buClr>
                <a:schemeClr val="dk1"/>
              </a:buClr>
              <a:buSzPts val="2000"/>
              <a:buFont typeface="Lato"/>
              <a:buChar char="●"/>
            </a:pPr>
            <a:r>
              <a:rPr b="0" i="0" lang="en" sz="2000" u="none" cap="none" strike="noStrike">
                <a:solidFill>
                  <a:schemeClr val="dk1"/>
                </a:solidFill>
                <a:latin typeface="Lato"/>
                <a:ea typeface="Lato"/>
                <a:cs typeface="Lato"/>
                <a:sym typeface="Lato"/>
              </a:rPr>
              <a:t>Combined CAASPP &amp; ELPAC Website</a:t>
            </a:r>
            <a:endParaRPr b="0" i="0" sz="2000" u="none" cap="none" strike="noStrike">
              <a:solidFill>
                <a:schemeClr val="dk1"/>
              </a:solidFill>
              <a:latin typeface="Lato"/>
              <a:ea typeface="Lato"/>
              <a:cs typeface="Lato"/>
              <a:sym typeface="Lato"/>
            </a:endParaRPr>
          </a:p>
          <a:p>
            <a:pPr indent="-355600" lvl="0" marL="457200" marR="0" rtl="0" algn="l">
              <a:lnSpc>
                <a:spcPct val="100000"/>
              </a:lnSpc>
              <a:spcBef>
                <a:spcPts val="1000"/>
              </a:spcBef>
              <a:spcAft>
                <a:spcPts val="0"/>
              </a:spcAft>
              <a:buClr>
                <a:schemeClr val="dk1"/>
              </a:buClr>
              <a:buSzPts val="2000"/>
              <a:buFont typeface="Lato"/>
              <a:buChar char="●"/>
            </a:pPr>
            <a:r>
              <a:rPr b="0" i="0" lang="en" sz="2000" u="none" cap="none" strike="noStrike">
                <a:solidFill>
                  <a:schemeClr val="dk1"/>
                </a:solidFill>
                <a:latin typeface="Lato"/>
                <a:ea typeface="Lato"/>
                <a:cs typeface="Lato"/>
                <a:sym typeface="Lato"/>
              </a:rPr>
              <a:t>Combined ELPAC Online Test Administration Manual (information for both the Initial ELPAC and Summative ELPAC can be found)</a:t>
            </a:r>
            <a:endParaRPr b="0" i="0" sz="2000" u="none" cap="none" strike="noStrike">
              <a:solidFill>
                <a:schemeClr val="dk1"/>
              </a:solidFill>
              <a:latin typeface="Lato"/>
              <a:ea typeface="Lato"/>
              <a:cs typeface="Lato"/>
              <a:sym typeface="Lato"/>
            </a:endParaRPr>
          </a:p>
          <a:p>
            <a:pPr indent="-355600" lvl="1" marL="914400" marR="0" rtl="0" algn="l">
              <a:lnSpc>
                <a:spcPct val="100000"/>
              </a:lnSpc>
              <a:spcBef>
                <a:spcPts val="1000"/>
              </a:spcBef>
              <a:spcAft>
                <a:spcPts val="0"/>
              </a:spcAft>
              <a:buClr>
                <a:schemeClr val="dk1"/>
              </a:buClr>
              <a:buSzPts val="2000"/>
              <a:buFont typeface="Lato"/>
              <a:buChar char="○"/>
            </a:pPr>
            <a:r>
              <a:rPr b="0" i="1" lang="en" sz="2000" u="none" cap="none" strike="noStrike">
                <a:solidFill>
                  <a:schemeClr val="dk1"/>
                </a:solidFill>
                <a:latin typeface="Lato"/>
                <a:ea typeface="Lato"/>
                <a:cs typeface="Lato"/>
                <a:sym typeface="Lato"/>
              </a:rPr>
              <a:t>How to Start an ELPAC Session </a:t>
            </a:r>
            <a:r>
              <a:rPr b="0" i="0" lang="en" sz="2000" u="none" cap="none" strike="noStrike">
                <a:solidFill>
                  <a:schemeClr val="dk1"/>
                </a:solidFill>
                <a:latin typeface="Lato"/>
                <a:ea typeface="Lato"/>
                <a:cs typeface="Lato"/>
                <a:sym typeface="Lato"/>
              </a:rPr>
              <a:t>is no longer in the manual  (now a separate document in “Test Administrator Interface Instructions and  Resources” section)</a:t>
            </a:r>
            <a:endParaRPr b="0" i="0" sz="2000" u="none" cap="none" strike="noStrike">
              <a:solidFill>
                <a:schemeClr val="dk1"/>
              </a:solidFill>
              <a:latin typeface="Lato"/>
              <a:ea typeface="Lato"/>
              <a:cs typeface="Lato"/>
              <a:sym typeface="Lato"/>
            </a:endParaRPr>
          </a:p>
          <a:p>
            <a:pPr indent="-355600" lvl="0" marL="457200" marR="0" rtl="0" algn="l">
              <a:lnSpc>
                <a:spcPct val="100000"/>
              </a:lnSpc>
              <a:spcBef>
                <a:spcPts val="1000"/>
              </a:spcBef>
              <a:spcAft>
                <a:spcPts val="0"/>
              </a:spcAft>
              <a:buClr>
                <a:schemeClr val="dk1"/>
              </a:buClr>
              <a:buSzPts val="2000"/>
              <a:buFont typeface="Lato"/>
              <a:buChar char="●"/>
            </a:pPr>
            <a:r>
              <a:rPr b="0" i="0" lang="en" sz="2000" u="none" cap="none" strike="noStrike">
                <a:solidFill>
                  <a:schemeClr val="dk1"/>
                </a:solidFill>
                <a:latin typeface="Lato"/>
                <a:ea typeface="Lato"/>
                <a:cs typeface="Lato"/>
                <a:sym typeface="Lato"/>
              </a:rPr>
              <a:t>Minor Test Administration (TA) Interface Changes. See What’s New Video for more details</a:t>
            </a:r>
            <a:endParaRPr b="0" i="0" sz="2000" u="none" cap="none" strike="noStrike">
              <a:solidFill>
                <a:schemeClr val="dk1"/>
              </a:solidFill>
              <a:latin typeface="Lato"/>
              <a:ea typeface="Lato"/>
              <a:cs typeface="Lato"/>
              <a:sym typeface="Lato"/>
            </a:endParaRPr>
          </a:p>
          <a:p>
            <a:pPr indent="-355600" lvl="0" marL="457200" marR="0" rtl="0" algn="l">
              <a:lnSpc>
                <a:spcPct val="100000"/>
              </a:lnSpc>
              <a:spcBef>
                <a:spcPts val="1000"/>
              </a:spcBef>
              <a:spcAft>
                <a:spcPts val="0"/>
              </a:spcAft>
              <a:buClr>
                <a:schemeClr val="dk1"/>
              </a:buClr>
              <a:buSzPts val="2000"/>
              <a:buFont typeface="Lato"/>
              <a:buChar char="●"/>
            </a:pPr>
            <a:r>
              <a:rPr b="0" i="0" lang="en" sz="2000" u="none" cap="none" strike="noStrike">
                <a:solidFill>
                  <a:schemeClr val="dk1"/>
                </a:solidFill>
                <a:latin typeface="Lato"/>
                <a:ea typeface="Lato"/>
                <a:cs typeface="Lato"/>
                <a:sym typeface="Lato"/>
              </a:rPr>
              <a:t>Many Forms in TOMS and with Field Test Questions (longer testing time)</a:t>
            </a:r>
            <a:endParaRPr b="0" i="0" sz="2000" u="none" cap="none" strike="noStrike">
              <a:solidFill>
                <a:schemeClr val="dk1"/>
              </a:solidFill>
              <a:latin typeface="Lato"/>
              <a:ea typeface="Lato"/>
              <a:cs typeface="Lato"/>
              <a:sym typeface="Lato"/>
            </a:endParaRPr>
          </a:p>
          <a:p>
            <a:pPr indent="-355600" lvl="0" marL="457200" marR="0" rtl="0" algn="l">
              <a:lnSpc>
                <a:spcPct val="100000"/>
              </a:lnSpc>
              <a:spcBef>
                <a:spcPts val="1000"/>
              </a:spcBef>
              <a:spcAft>
                <a:spcPts val="0"/>
              </a:spcAft>
              <a:buClr>
                <a:schemeClr val="dk1"/>
              </a:buClr>
              <a:buSzPts val="2000"/>
              <a:buFont typeface="Lato"/>
              <a:buChar char="●"/>
            </a:pPr>
            <a:r>
              <a:rPr b="1" lang="en" sz="2000">
                <a:solidFill>
                  <a:schemeClr val="dk1"/>
                </a:solidFill>
                <a:latin typeface="Lato"/>
                <a:ea typeface="Lato"/>
                <a:cs typeface="Lato"/>
                <a:sym typeface="Lato"/>
              </a:rPr>
              <a:t>Summative ELPAC Testing Window: </a:t>
            </a:r>
            <a:endParaRPr b="1" sz="2000">
              <a:solidFill>
                <a:schemeClr val="dk1"/>
              </a:solidFill>
              <a:latin typeface="Lato"/>
              <a:ea typeface="Lato"/>
              <a:cs typeface="Lato"/>
              <a:sym typeface="Lato"/>
            </a:endParaRPr>
          </a:p>
          <a:p>
            <a:pPr indent="-355600" lvl="1" marL="914400" marR="0" rtl="0" algn="l">
              <a:lnSpc>
                <a:spcPct val="100000"/>
              </a:lnSpc>
              <a:spcBef>
                <a:spcPts val="1000"/>
              </a:spcBef>
              <a:spcAft>
                <a:spcPts val="0"/>
              </a:spcAft>
              <a:buClr>
                <a:schemeClr val="dk1"/>
              </a:buClr>
              <a:buSzPts val="2000"/>
              <a:buFont typeface="Lato"/>
              <a:buChar char="○"/>
            </a:pPr>
            <a:r>
              <a:rPr b="1" lang="en" sz="2000">
                <a:solidFill>
                  <a:schemeClr val="dk1"/>
                </a:solidFill>
                <a:highlight>
                  <a:srgbClr val="FFFF00"/>
                </a:highlight>
                <a:latin typeface="Lato"/>
                <a:ea typeface="Lato"/>
                <a:cs typeface="Lato"/>
                <a:sym typeface="Lato"/>
              </a:rPr>
              <a:t>February 1, 2025, through May 31, 2025</a:t>
            </a:r>
            <a:endParaRPr b="1" i="0" sz="2000" u="none" cap="none" strike="noStrike">
              <a:solidFill>
                <a:schemeClr val="dk2"/>
              </a:solidFill>
              <a:highlight>
                <a:srgbClr val="FFFF00"/>
              </a:highlight>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19875f458d_1_18"/>
          <p:cNvSpPr txBox="1"/>
          <p:nvPr>
            <p:ph idx="1" type="subTitle"/>
          </p:nvPr>
        </p:nvSpPr>
        <p:spPr>
          <a:xfrm>
            <a:off x="0" y="0"/>
            <a:ext cx="93789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n" sz="3400">
                <a:solidFill>
                  <a:srgbClr val="151515"/>
                </a:solidFill>
                <a:latin typeface="Lato"/>
                <a:ea typeface="Lato"/>
                <a:cs typeface="Lato"/>
                <a:sym typeface="Lato"/>
              </a:rPr>
              <a:t>Coordinator How-To Hub</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119" name="Google Shape;119;g319875f458d_1_18"/>
          <p:cNvSpPr txBox="1"/>
          <p:nvPr/>
        </p:nvSpPr>
        <p:spPr>
          <a:xfrm>
            <a:off x="543525" y="4606675"/>
            <a:ext cx="7784100" cy="306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Open Sans"/>
                <a:ea typeface="Open Sans"/>
                <a:cs typeface="Open Sans"/>
                <a:sym typeface="Open Sans"/>
                <a:hlinkClick r:id="rId3"/>
              </a:rPr>
              <a:t>https://www.caaspp-elpac.org/training-and-communication/training/coordinator-how-to-hub</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120" name="Google Shape;120;g319875f458d_1_18"/>
          <p:cNvPicPr preferRelativeResize="0"/>
          <p:nvPr/>
        </p:nvPicPr>
        <p:blipFill rotWithShape="1">
          <a:blip r:embed="rId4">
            <a:alphaModFix/>
          </a:blip>
          <a:srcRect b="0" l="0" r="0" t="0"/>
          <a:stretch/>
        </p:blipFill>
        <p:spPr>
          <a:xfrm>
            <a:off x="1395900" y="888899"/>
            <a:ext cx="7671099" cy="3786426"/>
          </a:xfrm>
          <a:prstGeom prst="rect">
            <a:avLst/>
          </a:prstGeom>
          <a:noFill/>
          <a:ln>
            <a:noFill/>
          </a:ln>
        </p:spPr>
      </p:pic>
      <p:sp>
        <p:nvSpPr>
          <p:cNvPr id="121" name="Google Shape;121;g319875f458d_1_18"/>
          <p:cNvSpPr/>
          <p:nvPr/>
        </p:nvSpPr>
        <p:spPr>
          <a:xfrm rot="-893327">
            <a:off x="69425" y="725098"/>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319875f458d_1_9"/>
          <p:cNvSpPr txBox="1"/>
          <p:nvPr>
            <p:ph idx="1" type="subTitle"/>
          </p:nvPr>
        </p:nvSpPr>
        <p:spPr>
          <a:xfrm>
            <a:off x="0" y="0"/>
            <a:ext cx="93789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n" sz="3400">
                <a:solidFill>
                  <a:srgbClr val="151515"/>
                </a:solidFill>
                <a:latin typeface="Lato"/>
                <a:ea typeface="Lato"/>
                <a:cs typeface="Lato"/>
                <a:sym typeface="Lato"/>
              </a:rPr>
              <a:t>Videos Explaining Students’ Score Reports</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127" name="Google Shape;127;g319875f458d_1_9"/>
          <p:cNvSpPr txBox="1"/>
          <p:nvPr/>
        </p:nvSpPr>
        <p:spPr>
          <a:xfrm>
            <a:off x="543525" y="4606675"/>
            <a:ext cx="7784100" cy="306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Open Sans"/>
                <a:ea typeface="Open Sans"/>
                <a:cs typeface="Open Sans"/>
                <a:sym typeface="Open Sans"/>
                <a:hlinkClick r:id="rId3"/>
              </a:rPr>
              <a:t>https://elpac.startingsmarter.org/</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28" name="Google Shape;128;g319875f458d_1_9"/>
          <p:cNvSpPr/>
          <p:nvPr/>
        </p:nvSpPr>
        <p:spPr>
          <a:xfrm rot="-893272">
            <a:off x="80240" y="404509"/>
            <a:ext cx="2619019" cy="2229124"/>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UPDATE</a:t>
            </a:r>
            <a:endParaRPr b="1" i="0" sz="1400" u="none" cap="none" strike="noStrike">
              <a:solidFill>
                <a:srgbClr val="000000"/>
              </a:solidFill>
              <a:latin typeface="Arial"/>
              <a:ea typeface="Arial"/>
              <a:cs typeface="Arial"/>
              <a:sym typeface="Arial"/>
            </a:endParaRPr>
          </a:p>
        </p:txBody>
      </p:sp>
      <p:pic>
        <p:nvPicPr>
          <p:cNvPr id="129" name="Google Shape;129;g319875f458d_1_9"/>
          <p:cNvPicPr preferRelativeResize="0"/>
          <p:nvPr/>
        </p:nvPicPr>
        <p:blipFill rotWithShape="1">
          <a:blip r:embed="rId4">
            <a:alphaModFix/>
          </a:blip>
          <a:srcRect b="0" l="0" r="0" t="0"/>
          <a:stretch/>
        </p:blipFill>
        <p:spPr>
          <a:xfrm>
            <a:off x="2941645" y="945000"/>
            <a:ext cx="5841526" cy="3509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32b3f4c8b0e_0_105"/>
          <p:cNvSpPr txBox="1"/>
          <p:nvPr>
            <p:ph idx="1" type="subTitle"/>
          </p:nvPr>
        </p:nvSpPr>
        <p:spPr>
          <a:xfrm>
            <a:off x="368425" y="1851150"/>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b="1" lang="en" sz="3400">
                <a:solidFill>
                  <a:schemeClr val="dk1"/>
                </a:solidFill>
                <a:latin typeface="Lato"/>
                <a:ea typeface="Lato"/>
                <a:cs typeface="Lato"/>
                <a:sym typeface="Lato"/>
              </a:rPr>
              <a:t>Professional Development  Resources </a:t>
            </a:r>
            <a:endParaRPr b="1" sz="3400">
              <a:solidFill>
                <a:schemeClr val="dk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31d4ec6912b_1_0"/>
          <p:cNvSpPr txBox="1"/>
          <p:nvPr>
            <p:ph idx="1" type="subTitle"/>
          </p:nvPr>
        </p:nvSpPr>
        <p:spPr>
          <a:xfrm>
            <a:off x="0" y="0"/>
            <a:ext cx="93789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800"/>
              </a:spcBef>
              <a:spcAft>
                <a:spcPts val="0"/>
              </a:spcAft>
              <a:buSzPts val="770"/>
              <a:buNone/>
            </a:pPr>
            <a:r>
              <a:rPr b="1" lang="en" sz="3400">
                <a:solidFill>
                  <a:srgbClr val="151515"/>
                </a:solidFill>
                <a:latin typeface="Lato"/>
                <a:ea typeface="Lato"/>
                <a:cs typeface="Lato"/>
                <a:sym typeface="Lato"/>
              </a:rPr>
              <a:t>Moodle: ELPAC Results Are In, Now What? </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16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140" name="Google Shape;140;g31d4ec6912b_1_0"/>
          <p:cNvSpPr/>
          <p:nvPr/>
        </p:nvSpPr>
        <p:spPr>
          <a:xfrm rot="-893327">
            <a:off x="6687775" y="3055273"/>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pic>
        <p:nvPicPr>
          <p:cNvPr id="141" name="Google Shape;141;g31d4ec6912b_1_0"/>
          <p:cNvPicPr preferRelativeResize="0"/>
          <p:nvPr/>
        </p:nvPicPr>
        <p:blipFill rotWithShape="1">
          <a:blip r:embed="rId3">
            <a:alphaModFix/>
          </a:blip>
          <a:srcRect b="0" l="0" r="0" t="0"/>
          <a:stretch/>
        </p:blipFill>
        <p:spPr>
          <a:xfrm>
            <a:off x="1150625" y="1111207"/>
            <a:ext cx="6263547" cy="2755594"/>
          </a:xfrm>
          <a:prstGeom prst="rect">
            <a:avLst/>
          </a:prstGeom>
          <a:noFill/>
          <a:ln cap="flat" cmpd="sng" w="9525">
            <a:solidFill>
              <a:schemeClr val="dk2"/>
            </a:solidFill>
            <a:prstDash val="solid"/>
            <a:round/>
            <a:headEnd len="sm" w="sm" type="none"/>
            <a:tailEnd len="sm" w="sm" type="none"/>
          </a:ln>
        </p:spPr>
      </p:pic>
      <p:sp>
        <p:nvSpPr>
          <p:cNvPr id="142" name="Google Shape;142;g31d4ec6912b_1_0"/>
          <p:cNvSpPr txBox="1"/>
          <p:nvPr/>
        </p:nvSpPr>
        <p:spPr>
          <a:xfrm>
            <a:off x="1159625" y="2016125"/>
            <a:ext cx="3144000" cy="1792800"/>
          </a:xfrm>
          <a:prstGeom prst="rect">
            <a:avLst/>
          </a:prstGeom>
          <a:noFill/>
          <a:ln cap="flat" cmpd="sng" w="28575">
            <a:solidFill>
              <a:srgbClr val="FFFF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43" name="Google Shape;143;g31d4ec6912b_1_0"/>
          <p:cNvSpPr txBox="1"/>
          <p:nvPr/>
        </p:nvSpPr>
        <p:spPr>
          <a:xfrm>
            <a:off x="1159625" y="4527900"/>
            <a:ext cx="6427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chemeClr val="hlink"/>
                </a:solidFill>
                <a:latin typeface="Arial"/>
                <a:ea typeface="Arial"/>
                <a:cs typeface="Arial"/>
                <a:sym typeface="Arial"/>
                <a:hlinkClick r:id="rId4"/>
              </a:rPr>
              <a:t>https://moodle.caaspp-elpac.org/course/index.php?categoryid=12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1bc3fa3747_0_62"/>
          <p:cNvSpPr txBox="1"/>
          <p:nvPr>
            <p:ph idx="1" type="subTitle"/>
          </p:nvPr>
        </p:nvSpPr>
        <p:spPr>
          <a:xfrm>
            <a:off x="0" y="0"/>
            <a:ext cx="85086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n" sz="3400">
                <a:solidFill>
                  <a:srgbClr val="151515"/>
                </a:solidFill>
                <a:latin typeface="Lato"/>
                <a:ea typeface="Lato"/>
                <a:cs typeface="Lato"/>
                <a:sym typeface="Lato"/>
                <a:extLst>
                  <a:ext uri="http://customooxmlschemas.google.com/">
                    <go:slidesCustomData xmlns:go="http://customooxmlschemas.google.com/" textRoundtripDataId="0"/>
                  </a:ext>
                </a:extLst>
              </a:rPr>
              <a:t>ELPAC Interim Assessments </a:t>
            </a:r>
            <a:r>
              <a:rPr b="1" lang="en" sz="3400">
                <a:solidFill>
                  <a:srgbClr val="151515"/>
                </a:solidFill>
                <a:latin typeface="Lato"/>
                <a:ea typeface="Lato"/>
                <a:cs typeface="Lato"/>
                <a:sym typeface="Lato"/>
              </a:rPr>
              <a:t>Update</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149" name="Google Shape;149;g31bc3fa3747_0_62"/>
          <p:cNvSpPr txBox="1"/>
          <p:nvPr/>
        </p:nvSpPr>
        <p:spPr>
          <a:xfrm>
            <a:off x="543525" y="4606675"/>
            <a:ext cx="7784100" cy="3066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Open Sans"/>
                <a:ea typeface="Open Sans"/>
                <a:cs typeface="Open Sans"/>
                <a:sym typeface="Open Sans"/>
                <a:hlinkClick r:id="rId3"/>
              </a:rPr>
              <a:t>https://www.elpac.org/resources/elpac-interim-resources/</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ctr">
              <a:lnSpc>
                <a:spcPct val="115000"/>
              </a:lnSpc>
              <a:spcBef>
                <a:spcPts val="1200"/>
              </a:spcBef>
              <a:spcAft>
                <a:spcPts val="0"/>
              </a:spcAft>
              <a:buClr>
                <a:srgbClr val="000000"/>
              </a:buClr>
              <a:buSzPts val="1200"/>
              <a:buFont typeface="Arial"/>
              <a:buNone/>
            </a:pPr>
            <a:r>
              <a:t/>
            </a:r>
            <a:endParaRPr b="1" i="0" sz="1200" u="none" cap="none" strike="noStrike">
              <a:solidFill>
                <a:srgbClr val="151515"/>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150" name="Google Shape;150;g31bc3fa3747_0_62"/>
          <p:cNvPicPr preferRelativeResize="0"/>
          <p:nvPr/>
        </p:nvPicPr>
        <p:blipFill rotWithShape="1">
          <a:blip r:embed="rId4">
            <a:alphaModFix/>
          </a:blip>
          <a:srcRect b="0" l="0" r="0" t="0"/>
          <a:stretch/>
        </p:blipFill>
        <p:spPr>
          <a:xfrm>
            <a:off x="302400" y="792599"/>
            <a:ext cx="5201874" cy="3246625"/>
          </a:xfrm>
          <a:prstGeom prst="rect">
            <a:avLst/>
          </a:prstGeom>
          <a:noFill/>
          <a:ln cap="flat" cmpd="sng" w="9525">
            <a:solidFill>
              <a:schemeClr val="dk2"/>
            </a:solidFill>
            <a:prstDash val="solid"/>
            <a:round/>
            <a:headEnd len="sm" w="sm" type="none"/>
            <a:tailEnd len="sm" w="sm" type="none"/>
          </a:ln>
        </p:spPr>
      </p:pic>
      <p:sp>
        <p:nvSpPr>
          <p:cNvPr id="151" name="Google Shape;151;g31bc3fa3747_0_62"/>
          <p:cNvSpPr/>
          <p:nvPr/>
        </p:nvSpPr>
        <p:spPr>
          <a:xfrm rot="-893364">
            <a:off x="317054" y="2362378"/>
            <a:ext cx="2819571" cy="2225993"/>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Two forms now available</a:t>
            </a:r>
            <a:endParaRPr b="1" i="0" sz="1600" u="none" cap="none" strike="noStrike">
              <a:solidFill>
                <a:srgbClr val="000000"/>
              </a:solidFill>
              <a:latin typeface="Arial"/>
              <a:ea typeface="Arial"/>
              <a:cs typeface="Arial"/>
              <a:sym typeface="Arial"/>
            </a:endParaRPr>
          </a:p>
        </p:txBody>
      </p:sp>
      <p:sp>
        <p:nvSpPr>
          <p:cNvPr id="152" name="Google Shape;152;g31bc3fa3747_0_62"/>
          <p:cNvSpPr txBox="1"/>
          <p:nvPr/>
        </p:nvSpPr>
        <p:spPr>
          <a:xfrm>
            <a:off x="5695900" y="1039625"/>
            <a:ext cx="3296700" cy="2579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See student progress</a:t>
            </a:r>
            <a:endParaRPr b="0" i="0" sz="1800" u="none" cap="none" strike="noStrike">
              <a:solidFill>
                <a:schemeClr val="dk2"/>
              </a:solidFill>
              <a:latin typeface="Arial"/>
              <a:ea typeface="Arial"/>
              <a:cs typeface="Arial"/>
              <a:sym typeface="Arial"/>
            </a:endParaRPr>
          </a:p>
          <a:p>
            <a:pPr indent="-342900" lvl="0" marL="4572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Standardized or non-standardized</a:t>
            </a:r>
            <a:endParaRPr b="0" i="0" sz="1800" u="none" cap="none" strike="noStrike">
              <a:solidFill>
                <a:schemeClr val="dk2"/>
              </a:solidFill>
              <a:latin typeface="Arial"/>
              <a:ea typeface="Arial"/>
              <a:cs typeface="Arial"/>
              <a:sym typeface="Arial"/>
            </a:endParaRPr>
          </a:p>
          <a:p>
            <a:pPr indent="-342900" lvl="0" marL="4572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Requires teachers have: </a:t>
            </a:r>
            <a:endParaRPr b="0" i="0" sz="1800" u="none" cap="none" strike="noStrike">
              <a:solidFill>
                <a:schemeClr val="dk2"/>
              </a:solidFill>
              <a:latin typeface="Arial"/>
              <a:ea typeface="Arial"/>
              <a:cs typeface="Arial"/>
              <a:sym typeface="Arial"/>
            </a:endParaRPr>
          </a:p>
          <a:p>
            <a:pPr indent="-342900" lvl="1" marL="9144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TOMS accounts</a:t>
            </a:r>
            <a:endParaRPr b="0" i="0" sz="1800" u="none" cap="none" strike="noStrike">
              <a:solidFill>
                <a:schemeClr val="dk2"/>
              </a:solidFill>
              <a:latin typeface="Arial"/>
              <a:ea typeface="Arial"/>
              <a:cs typeface="Arial"/>
              <a:sym typeface="Arial"/>
            </a:endParaRPr>
          </a:p>
          <a:p>
            <a:pPr indent="-342900" lvl="1" marL="914400" marR="0" rtl="0" algn="l">
              <a:lnSpc>
                <a:spcPct val="100000"/>
              </a:lnSpc>
              <a:spcBef>
                <a:spcPts val="1000"/>
              </a:spcBef>
              <a:spcAft>
                <a:spcPts val="0"/>
              </a:spcAft>
              <a:buClr>
                <a:schemeClr val="dk2"/>
              </a:buClr>
              <a:buSzPts val="1800"/>
              <a:buFont typeface="Arial"/>
              <a:buChar char="○"/>
            </a:pPr>
            <a:r>
              <a:rPr b="0" i="0" lang="en" sz="1800" u="none" cap="none" strike="noStrike">
                <a:solidFill>
                  <a:schemeClr val="dk2"/>
                </a:solidFill>
                <a:latin typeface="Arial"/>
                <a:ea typeface="Arial"/>
                <a:cs typeface="Arial"/>
                <a:sym typeface="Arial"/>
              </a:rPr>
              <a:t>CERS accounts</a:t>
            </a:r>
            <a:endParaRPr b="0" i="0" sz="1800" u="none" cap="none" strike="noStrike">
              <a:solidFill>
                <a:schemeClr val="dk2"/>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31bc3fa3747_0_0"/>
          <p:cNvSpPr txBox="1"/>
          <p:nvPr>
            <p:ph idx="1" type="subTitle"/>
          </p:nvPr>
        </p:nvSpPr>
        <p:spPr>
          <a:xfrm>
            <a:off x="0" y="0"/>
            <a:ext cx="93789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800"/>
              </a:spcBef>
              <a:spcAft>
                <a:spcPts val="0"/>
              </a:spcAft>
              <a:buSzPts val="770"/>
              <a:buNone/>
            </a:pPr>
            <a:r>
              <a:rPr b="1" lang="en" sz="3400">
                <a:solidFill>
                  <a:srgbClr val="151515"/>
                </a:solidFill>
                <a:latin typeface="Lato"/>
                <a:ea typeface="Lato"/>
                <a:cs typeface="Lato"/>
                <a:sym typeface="Lato"/>
              </a:rPr>
              <a:t>Professional Learning Resources for </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rPr b="1" lang="en" sz="3400">
                <a:solidFill>
                  <a:srgbClr val="151515"/>
                </a:solidFill>
                <a:latin typeface="Lato"/>
                <a:ea typeface="Lato"/>
                <a:cs typeface="Lato"/>
                <a:sym typeface="Lato"/>
              </a:rPr>
              <a:t>ELPAC Task Types</a:t>
            </a:r>
            <a:endParaRPr b="1" i="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1600">
              <a:solidFill>
                <a:srgbClr val="151515"/>
              </a:solidFill>
              <a:latin typeface="Lato"/>
              <a:ea typeface="Lato"/>
              <a:cs typeface="Lato"/>
              <a:sym typeface="Lato"/>
            </a:endParaRPr>
          </a:p>
          <a:p>
            <a:pPr indent="0" lvl="0" marL="0" rtl="0" algn="l">
              <a:lnSpc>
                <a:spcPct val="115000"/>
              </a:lnSpc>
              <a:spcBef>
                <a:spcPts val="0"/>
              </a:spcBef>
              <a:spcAft>
                <a:spcPts val="0"/>
              </a:spcAft>
              <a:buSzPts val="1100"/>
              <a:buNone/>
            </a:pPr>
            <a:r>
              <a:rPr lang="en" sz="1600">
                <a:solidFill>
                  <a:srgbClr val="242424"/>
                </a:solidFill>
                <a:highlight>
                  <a:srgbClr val="FFFFFF"/>
                </a:highlight>
              </a:rPr>
              <a:t>The CDE is collaborating with California educators to develop a collection of professional learning resources focused on familiarizing educators with ELPAC task types and how to provide support for students who are English learners (ELs). Each resource is designed to be implemented by a training facilitator with a group of classroom educators. Three of the ELPAC Speaking and Writing task type professional learning resources are now available in Tools for Teachers, and several more will be available soon! Here are the links to the available resources: </a:t>
            </a:r>
            <a:endParaRPr sz="1600">
              <a:solidFill>
                <a:srgbClr val="242424"/>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sz="1600">
              <a:solidFill>
                <a:srgbClr val="242424"/>
              </a:solidFill>
              <a:highlight>
                <a:srgbClr val="FFFFFF"/>
              </a:highlight>
            </a:endParaRPr>
          </a:p>
          <a:p>
            <a:pPr indent="-330200" lvl="0" marL="457200" rtl="0" algn="l">
              <a:lnSpc>
                <a:spcPct val="115000"/>
              </a:lnSpc>
              <a:spcBef>
                <a:spcPts val="0"/>
              </a:spcBef>
              <a:spcAft>
                <a:spcPts val="0"/>
              </a:spcAft>
              <a:buClr>
                <a:srgbClr val="242424"/>
              </a:buClr>
              <a:buSzPts val="1600"/>
              <a:buFont typeface="Arial"/>
              <a:buChar char="●"/>
            </a:pPr>
            <a:r>
              <a:rPr lang="en" sz="1600" u="sng">
                <a:solidFill>
                  <a:schemeClr val="hlink"/>
                </a:solidFill>
                <a:highlight>
                  <a:srgbClr val="FFFFFF"/>
                </a:highlight>
                <a:hlinkClick r:id="rId3"/>
              </a:rPr>
              <a:t>ELPAC Speaking Domain—Summarize an Academic Presentation (SAP) Task Type</a:t>
            </a:r>
            <a:r>
              <a:rPr lang="en" sz="1600">
                <a:solidFill>
                  <a:srgbClr val="242424"/>
                </a:solidFill>
                <a:highlight>
                  <a:srgbClr val="FFFFFF"/>
                </a:highlight>
              </a:rPr>
              <a:t> </a:t>
            </a:r>
            <a:endParaRPr sz="1600">
              <a:solidFill>
                <a:srgbClr val="242424"/>
              </a:solidFill>
              <a:highlight>
                <a:srgbClr val="FFFFFF"/>
              </a:highlight>
            </a:endParaRPr>
          </a:p>
          <a:p>
            <a:pPr indent="-330200" lvl="0" marL="457200" rtl="0" algn="l">
              <a:lnSpc>
                <a:spcPct val="115000"/>
              </a:lnSpc>
              <a:spcBef>
                <a:spcPts val="0"/>
              </a:spcBef>
              <a:spcAft>
                <a:spcPts val="0"/>
              </a:spcAft>
              <a:buClr>
                <a:srgbClr val="242424"/>
              </a:buClr>
              <a:buSzPts val="1600"/>
              <a:buFont typeface="Arial"/>
              <a:buChar char="●"/>
            </a:pPr>
            <a:r>
              <a:rPr lang="en" sz="1600" u="sng">
                <a:solidFill>
                  <a:schemeClr val="hlink"/>
                </a:solidFill>
                <a:highlight>
                  <a:srgbClr val="FFFFFF"/>
                </a:highlight>
                <a:hlinkClick r:id="rId4"/>
              </a:rPr>
              <a:t>ELPAC Writing Domain—Justify an Opinion (WJO) Task Type</a:t>
            </a:r>
            <a:r>
              <a:rPr lang="en" sz="1600">
                <a:solidFill>
                  <a:srgbClr val="242424"/>
                </a:solidFill>
                <a:highlight>
                  <a:srgbClr val="FFFFFF"/>
                </a:highlight>
              </a:rPr>
              <a:t> </a:t>
            </a:r>
            <a:endParaRPr sz="1600">
              <a:solidFill>
                <a:srgbClr val="242424"/>
              </a:solidFill>
              <a:highlight>
                <a:srgbClr val="FFFFFF"/>
              </a:highlight>
            </a:endParaRPr>
          </a:p>
          <a:p>
            <a:pPr indent="-330200" lvl="0" marL="457200" rtl="0" algn="l">
              <a:lnSpc>
                <a:spcPct val="115000"/>
              </a:lnSpc>
              <a:spcBef>
                <a:spcPts val="0"/>
              </a:spcBef>
              <a:spcAft>
                <a:spcPts val="0"/>
              </a:spcAft>
              <a:buClr>
                <a:srgbClr val="242424"/>
              </a:buClr>
              <a:buSzPts val="1600"/>
              <a:buFont typeface="Arial"/>
              <a:buChar char="●"/>
            </a:pPr>
            <a:r>
              <a:rPr lang="en" sz="1600" u="sng">
                <a:solidFill>
                  <a:schemeClr val="hlink"/>
                </a:solidFill>
                <a:highlight>
                  <a:srgbClr val="FFFFFF"/>
                </a:highlight>
                <a:hlinkClick r:id="rId5"/>
              </a:rPr>
              <a:t>ELPAC Speaking Domain—Support an Opinion (SSO) Task Type</a:t>
            </a:r>
            <a:r>
              <a:rPr lang="en" sz="1600">
                <a:solidFill>
                  <a:srgbClr val="242424"/>
                </a:solidFill>
                <a:highlight>
                  <a:srgbClr val="FFFFFF"/>
                </a:highlight>
              </a:rPr>
              <a:t> </a:t>
            </a:r>
            <a:endParaRPr sz="1600">
              <a:solidFill>
                <a:srgbClr val="242424"/>
              </a:solidFill>
              <a:highlight>
                <a:srgbClr val="FFFFFF"/>
              </a:highlight>
            </a:endParaRPr>
          </a:p>
          <a:p>
            <a:pPr indent="0" lvl="0" marL="0" rtl="0" algn="l">
              <a:lnSpc>
                <a:spcPct val="115000"/>
              </a:lnSpc>
              <a:spcBef>
                <a:spcPts val="0"/>
              </a:spcBef>
              <a:spcAft>
                <a:spcPts val="0"/>
              </a:spcAft>
              <a:buSzPts val="2800"/>
              <a:buNone/>
            </a:pPr>
            <a:r>
              <a:t/>
            </a:r>
            <a:endParaRPr sz="1600">
              <a:solidFill>
                <a:srgbClr val="242424"/>
              </a:solidFill>
              <a:highlight>
                <a:srgbClr val="FFFFFF"/>
              </a:highlight>
            </a:endParaRPr>
          </a:p>
          <a:p>
            <a:pPr indent="0" lvl="0" marL="0" rtl="0" algn="l">
              <a:lnSpc>
                <a:spcPct val="115000"/>
              </a:lnSpc>
              <a:spcBef>
                <a:spcPts val="0"/>
              </a:spcBef>
              <a:spcAft>
                <a:spcPts val="0"/>
              </a:spcAft>
              <a:buSzPts val="2800"/>
              <a:buNone/>
            </a:pPr>
            <a:r>
              <a:rPr lang="en" sz="1600">
                <a:solidFill>
                  <a:srgbClr val="242424"/>
                </a:solidFill>
                <a:highlight>
                  <a:srgbClr val="FFFFFF"/>
                </a:highlight>
              </a:rPr>
              <a:t>*account required</a:t>
            </a:r>
            <a:endParaRPr sz="1600">
              <a:solidFill>
                <a:srgbClr val="242424"/>
              </a:solidFill>
              <a:highlight>
                <a:srgbClr val="FFFFFF"/>
              </a:highlight>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158" name="Google Shape;158;g31bc3fa3747_0_0"/>
          <p:cNvSpPr/>
          <p:nvPr/>
        </p:nvSpPr>
        <p:spPr>
          <a:xfrm rot="-893327">
            <a:off x="6922675" y="3135173"/>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pic>
        <p:nvPicPr>
          <p:cNvPr id="159" name="Google Shape;159;g31bc3fa3747_0_0"/>
          <p:cNvPicPr preferRelativeResize="0"/>
          <p:nvPr/>
        </p:nvPicPr>
        <p:blipFill rotWithShape="1">
          <a:blip r:embed="rId6">
            <a:alphaModFix/>
          </a:blip>
          <a:srcRect b="0" l="0" r="0" t="0"/>
          <a:stretch/>
        </p:blipFill>
        <p:spPr>
          <a:xfrm>
            <a:off x="6503025" y="558991"/>
            <a:ext cx="2418300" cy="87248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1bc3fa3747_0_10"/>
          <p:cNvSpPr txBox="1"/>
          <p:nvPr>
            <p:ph idx="1" type="subTitle"/>
          </p:nvPr>
        </p:nvSpPr>
        <p:spPr>
          <a:xfrm>
            <a:off x="0" y="0"/>
            <a:ext cx="93789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800"/>
              </a:spcBef>
              <a:spcAft>
                <a:spcPts val="0"/>
              </a:spcAft>
              <a:buSzPts val="770"/>
              <a:buNone/>
            </a:pPr>
            <a:r>
              <a:rPr b="1" lang="en" sz="3400">
                <a:solidFill>
                  <a:srgbClr val="151515"/>
                </a:solidFill>
                <a:latin typeface="Lato"/>
                <a:ea typeface="Lato"/>
                <a:cs typeface="Lato"/>
                <a:sym typeface="Lato"/>
              </a:rPr>
              <a:t>California English Language Development Standards Webinar Series</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16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sp>
        <p:nvSpPr>
          <p:cNvPr id="165" name="Google Shape;165;g31bc3fa3747_0_10"/>
          <p:cNvSpPr/>
          <p:nvPr/>
        </p:nvSpPr>
        <p:spPr>
          <a:xfrm rot="-893327">
            <a:off x="355800" y="1220348"/>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pic>
        <p:nvPicPr>
          <p:cNvPr id="166" name="Google Shape;166;g31bc3fa3747_0_10">
            <a:hlinkClick r:id="rId3"/>
          </p:cNvPr>
          <p:cNvPicPr preferRelativeResize="0"/>
          <p:nvPr/>
        </p:nvPicPr>
        <p:blipFill rotWithShape="1">
          <a:blip r:embed="rId4">
            <a:alphaModFix/>
          </a:blip>
          <a:srcRect b="0" l="0" r="0" t="0"/>
          <a:stretch/>
        </p:blipFill>
        <p:spPr>
          <a:xfrm>
            <a:off x="3134375" y="1150275"/>
            <a:ext cx="5131051" cy="3496350"/>
          </a:xfrm>
          <a:prstGeom prst="rect">
            <a:avLst/>
          </a:prstGeom>
          <a:solidFill>
            <a:srgbClr val="FFFF00"/>
          </a:solidFill>
          <a:ln cap="flat" cmpd="sng" w="9525">
            <a:solidFill>
              <a:schemeClr val="dk1"/>
            </a:solidFill>
            <a:prstDash val="solid"/>
            <a:round/>
            <a:headEnd len="sm" w="sm" type="none"/>
            <a:tailEnd len="sm" w="sm" type="none"/>
          </a:ln>
        </p:spPr>
      </p:pic>
      <p:sp>
        <p:nvSpPr>
          <p:cNvPr id="167" name="Google Shape;167;g31bc3fa3747_0_10"/>
          <p:cNvSpPr txBox="1"/>
          <p:nvPr/>
        </p:nvSpPr>
        <p:spPr>
          <a:xfrm>
            <a:off x="2745400" y="4702950"/>
            <a:ext cx="33267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en" sz="1100" u="sng" cap="none" strike="noStrike">
                <a:solidFill>
                  <a:srgbClr val="2200CC"/>
                </a:solidFill>
                <a:highlight>
                  <a:schemeClr val="lt1"/>
                </a:highlight>
                <a:latin typeface="Arial"/>
                <a:ea typeface="Arial"/>
                <a:cs typeface="Arial"/>
                <a:sym typeface="Arial"/>
                <a:hlinkClick r:id="rId5">
                  <a:extLst>
                    <a:ext uri="{A12FA001-AC4F-418D-AE19-62706E023703}">
                      <ahyp:hlinkClr val="tx"/>
                    </a:ext>
                  </a:extLst>
                </a:hlinkClick>
              </a:rPr>
              <a:t>CA ELD Standards Webinar Series</a:t>
            </a:r>
            <a:r>
              <a:rPr b="0" i="0" lang="en" sz="1100" u="none" cap="none" strike="noStrike">
                <a:solidFill>
                  <a:srgbClr val="242424"/>
                </a:solidFill>
                <a:highlight>
                  <a:schemeClr val="lt1"/>
                </a:highlight>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31c2e9c2f84_0_0"/>
          <p:cNvSpPr txBox="1"/>
          <p:nvPr>
            <p:ph idx="1" type="subTitle"/>
          </p:nvPr>
        </p:nvSpPr>
        <p:spPr>
          <a:xfrm>
            <a:off x="0" y="0"/>
            <a:ext cx="9378900" cy="7926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1800"/>
              </a:spcBef>
              <a:spcAft>
                <a:spcPts val="0"/>
              </a:spcAft>
              <a:buSzPts val="770"/>
              <a:buNone/>
            </a:pPr>
            <a:r>
              <a:rPr b="1" lang="en" sz="3400">
                <a:solidFill>
                  <a:srgbClr val="151515"/>
                </a:solidFill>
                <a:latin typeface="Lato"/>
                <a:ea typeface="Lato"/>
                <a:cs typeface="Lato"/>
                <a:sym typeface="Lato"/>
              </a:rPr>
              <a:t>OPTEL </a:t>
            </a:r>
            <a:endParaRPr b="1" sz="34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3000">
              <a:solidFill>
                <a:srgbClr val="151515"/>
              </a:solidFill>
              <a:latin typeface="Lato"/>
              <a:ea typeface="Lato"/>
              <a:cs typeface="Lato"/>
              <a:sym typeface="Lato"/>
            </a:endParaRPr>
          </a:p>
          <a:p>
            <a:pPr indent="0" lvl="0" marL="0" rtl="0" algn="l">
              <a:lnSpc>
                <a:spcPct val="95000"/>
              </a:lnSpc>
              <a:spcBef>
                <a:spcPts val="1800"/>
              </a:spcBef>
              <a:spcAft>
                <a:spcPts val="0"/>
              </a:spcAft>
              <a:buSzPts val="770"/>
              <a:buNone/>
            </a:pPr>
            <a:r>
              <a:t/>
            </a:r>
            <a:endParaRPr b="1" sz="1600">
              <a:solidFill>
                <a:srgbClr val="151515"/>
              </a:solidFill>
              <a:latin typeface="Lato"/>
              <a:ea typeface="Lato"/>
              <a:cs typeface="Lato"/>
              <a:sym typeface="Lato"/>
            </a:endParaRPr>
          </a:p>
          <a:p>
            <a:pPr indent="0" lvl="0" marL="0" rtl="0" algn="l">
              <a:lnSpc>
                <a:spcPct val="95000"/>
              </a:lnSpc>
              <a:spcBef>
                <a:spcPts val="1800"/>
              </a:spcBef>
              <a:spcAft>
                <a:spcPts val="1800"/>
              </a:spcAft>
              <a:buSzPts val="770"/>
              <a:buNone/>
            </a:pPr>
            <a:r>
              <a:t/>
            </a:r>
            <a:endParaRPr b="1" sz="4000">
              <a:solidFill>
                <a:srgbClr val="151515"/>
              </a:solidFill>
              <a:latin typeface="Lato"/>
              <a:ea typeface="Lato"/>
              <a:cs typeface="Lato"/>
              <a:sym typeface="Lato"/>
            </a:endParaRPr>
          </a:p>
        </p:txBody>
      </p:sp>
      <p:pic>
        <p:nvPicPr>
          <p:cNvPr id="173" name="Google Shape;173;g31c2e9c2f84_0_0">
            <a:hlinkClick r:id="rId3"/>
          </p:cNvPr>
          <p:cNvPicPr preferRelativeResize="0"/>
          <p:nvPr/>
        </p:nvPicPr>
        <p:blipFill rotWithShape="1">
          <a:blip r:embed="rId4">
            <a:alphaModFix/>
          </a:blip>
          <a:srcRect b="0" l="0" r="0" t="0"/>
          <a:stretch/>
        </p:blipFill>
        <p:spPr>
          <a:xfrm>
            <a:off x="1476200" y="710575"/>
            <a:ext cx="5964600" cy="4046100"/>
          </a:xfrm>
          <a:prstGeom prst="rect">
            <a:avLst/>
          </a:prstGeom>
          <a:noFill/>
          <a:ln cap="flat" cmpd="sng" w="9525">
            <a:solidFill>
              <a:schemeClr val="dk2"/>
            </a:solidFill>
            <a:prstDash val="solid"/>
            <a:round/>
            <a:headEnd len="sm" w="sm" type="none"/>
            <a:tailEnd len="sm" w="sm" type="none"/>
          </a:ln>
        </p:spPr>
      </p:pic>
      <p:sp>
        <p:nvSpPr>
          <p:cNvPr id="174" name="Google Shape;174;g31c2e9c2f84_0_0"/>
          <p:cNvSpPr/>
          <p:nvPr/>
        </p:nvSpPr>
        <p:spPr>
          <a:xfrm rot="-893327">
            <a:off x="6687775" y="-5127"/>
            <a:ext cx="2259251" cy="1828677"/>
          </a:xfrm>
          <a:prstGeom prst="star5">
            <a:avLst>
              <a:gd fmla="val 19098" name="adj"/>
              <a:gd fmla="val 105146" name="hf"/>
              <a:gd fmla="val 110557" name="vf"/>
            </a:avLst>
          </a:prstGeom>
          <a:solidFill>
            <a:srgbClr val="FFFF00"/>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NEW!</a:t>
            </a:r>
            <a:endParaRPr b="1" i="0" sz="1600" u="none" cap="none" strike="noStrike">
              <a:solidFill>
                <a:srgbClr val="000000"/>
              </a:solidFill>
              <a:latin typeface="Arial"/>
              <a:ea typeface="Arial"/>
              <a:cs typeface="Arial"/>
              <a:sym typeface="Arial"/>
            </a:endParaRPr>
          </a:p>
        </p:txBody>
      </p:sp>
      <p:sp>
        <p:nvSpPr>
          <p:cNvPr id="175" name="Google Shape;175;g31c2e9c2f84_0_0"/>
          <p:cNvSpPr txBox="1"/>
          <p:nvPr/>
        </p:nvSpPr>
        <p:spPr>
          <a:xfrm>
            <a:off x="3379150" y="4854625"/>
            <a:ext cx="3000000" cy="35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rPr b="0" i="0" lang="en" sz="1100" u="sng" cap="none" strike="noStrike">
                <a:solidFill>
                  <a:srgbClr val="2200CC"/>
                </a:solidFill>
                <a:highlight>
                  <a:srgbClr val="FFFFFF"/>
                </a:highlight>
                <a:latin typeface="Arial"/>
                <a:ea typeface="Arial"/>
                <a:cs typeface="Arial"/>
                <a:sym typeface="Arial"/>
                <a:hlinkClick r:id="rId5">
                  <a:extLst>
                    <a:ext uri="{A12FA001-AC4F-418D-AE19-62706E023703}">
                      <ahyp:hlinkClr val="tx"/>
                    </a:ext>
                  </a:extLst>
                </a:hlinkClick>
              </a:rPr>
              <a:t>https://lacoepd.instructure.com/courses/1088</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