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1"/>
    <p:sldMasterId id="2147483714" r:id="rId2"/>
  </p:sldMasterIdLst>
  <p:notesMasterIdLst>
    <p:notesMasterId r:id="rId19"/>
  </p:notesMasterIdLst>
  <p:sldIdLst>
    <p:sldId id="256" r:id="rId3"/>
    <p:sldId id="277" r:id="rId4"/>
    <p:sldId id="263" r:id="rId5"/>
    <p:sldId id="274" r:id="rId6"/>
    <p:sldId id="442" r:id="rId7"/>
    <p:sldId id="443" r:id="rId8"/>
    <p:sldId id="449" r:id="rId9"/>
    <p:sldId id="444" r:id="rId10"/>
    <p:sldId id="450" r:id="rId11"/>
    <p:sldId id="451" r:id="rId12"/>
    <p:sldId id="452" r:id="rId13"/>
    <p:sldId id="446" r:id="rId14"/>
    <p:sldId id="445" r:id="rId15"/>
    <p:sldId id="447" r:id="rId16"/>
    <p:sldId id="448" r:id="rId17"/>
    <p:sldId id="268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892" autoAdjust="0"/>
    <p:restoredTop sz="83641" autoAdjust="0"/>
  </p:normalViewPr>
  <p:slideViewPr>
    <p:cSldViewPr snapToGrid="0">
      <p:cViewPr varScale="1">
        <p:scale>
          <a:sx n="94" d="100"/>
          <a:sy n="94" d="100"/>
        </p:scale>
        <p:origin x="43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6" d="100"/>
          <a:sy n="86" d="100"/>
        </p:scale>
        <p:origin x="3864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do-fs\home\ben.rarick\Budget%2024-25\TSD%20Report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 b="1"/>
              <a:t>General Fund Ending Cash</a:t>
            </a:r>
            <a:r>
              <a:rPr lang="en-US" sz="2000" b="1" baseline="0"/>
              <a:t> Balance by Month</a:t>
            </a:r>
          </a:p>
          <a:p>
            <a:pPr>
              <a:defRPr/>
            </a:pPr>
            <a:r>
              <a:rPr lang="en-US" sz="1800" baseline="0"/>
              <a:t>SY 19-20 - Present</a:t>
            </a:r>
          </a:p>
          <a:p>
            <a:pPr>
              <a:defRPr/>
            </a:pP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GFCashBal!$A$5</c:f>
              <c:strCache>
                <c:ptCount val="1"/>
                <c:pt idx="0">
                  <c:v>2019-20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GFCashBal!$B$4:$M$4</c:f>
              <c:strCache>
                <c:ptCount val="12"/>
                <c:pt idx="0">
                  <c:v>Sept</c:v>
                </c:pt>
                <c:pt idx="1">
                  <c:v>Oct</c:v>
                </c:pt>
                <c:pt idx="2">
                  <c:v>Nov</c:v>
                </c:pt>
                <c:pt idx="3">
                  <c:v>Dec</c:v>
                </c:pt>
                <c:pt idx="4">
                  <c:v>Jan</c:v>
                </c:pt>
                <c:pt idx="5">
                  <c:v>Feb</c:v>
                </c:pt>
                <c:pt idx="6">
                  <c:v>Mar</c:v>
                </c:pt>
                <c:pt idx="7">
                  <c:v>Apr</c:v>
                </c:pt>
                <c:pt idx="8">
                  <c:v>May</c:v>
                </c:pt>
                <c:pt idx="9">
                  <c:v>June</c:v>
                </c:pt>
                <c:pt idx="10">
                  <c:v>July</c:v>
                </c:pt>
                <c:pt idx="11">
                  <c:v>Aug</c:v>
                </c:pt>
              </c:strCache>
            </c:strRef>
          </c:cat>
          <c:val>
            <c:numRef>
              <c:f>GFCashBal!$B$5:$M$5</c:f>
              <c:numCache>
                <c:formatCode>_("$"* #,##0.0_);_("$"* \(#,##0.0\);_("$"* "-"??_);_(@_)</c:formatCode>
                <c:ptCount val="12"/>
                <c:pt idx="0">
                  <c:v>5828690.3600000003</c:v>
                </c:pt>
                <c:pt idx="1">
                  <c:v>7619028.8300000001</c:v>
                </c:pt>
                <c:pt idx="2">
                  <c:v>4567616.4800000004</c:v>
                </c:pt>
                <c:pt idx="3">
                  <c:v>4617032.2200000007</c:v>
                </c:pt>
                <c:pt idx="4">
                  <c:v>3656592.38</c:v>
                </c:pt>
                <c:pt idx="5">
                  <c:v>2997628.89</c:v>
                </c:pt>
                <c:pt idx="6">
                  <c:v>3021284.65</c:v>
                </c:pt>
                <c:pt idx="7">
                  <c:v>8180947.6500000004</c:v>
                </c:pt>
                <c:pt idx="8">
                  <c:v>6896828.6100000003</c:v>
                </c:pt>
                <c:pt idx="9">
                  <c:v>4046207.3000000003</c:v>
                </c:pt>
                <c:pt idx="10">
                  <c:v>6999283.4500000002</c:v>
                </c:pt>
                <c:pt idx="11">
                  <c:v>8238774.5499999989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605-4D9E-B302-376A99E0E055}"/>
            </c:ext>
          </c:extLst>
        </c:ser>
        <c:ser>
          <c:idx val="1"/>
          <c:order val="1"/>
          <c:tx>
            <c:strRef>
              <c:f>GFCashBal!$A$6</c:f>
              <c:strCache>
                <c:ptCount val="1"/>
                <c:pt idx="0">
                  <c:v>2020-21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GFCashBal!$B$4:$M$4</c:f>
              <c:strCache>
                <c:ptCount val="12"/>
                <c:pt idx="0">
                  <c:v>Sept</c:v>
                </c:pt>
                <c:pt idx="1">
                  <c:v>Oct</c:v>
                </c:pt>
                <c:pt idx="2">
                  <c:v>Nov</c:v>
                </c:pt>
                <c:pt idx="3">
                  <c:v>Dec</c:v>
                </c:pt>
                <c:pt idx="4">
                  <c:v>Jan</c:v>
                </c:pt>
                <c:pt idx="5">
                  <c:v>Feb</c:v>
                </c:pt>
                <c:pt idx="6">
                  <c:v>Mar</c:v>
                </c:pt>
                <c:pt idx="7">
                  <c:v>Apr</c:v>
                </c:pt>
                <c:pt idx="8">
                  <c:v>May</c:v>
                </c:pt>
                <c:pt idx="9">
                  <c:v>June</c:v>
                </c:pt>
                <c:pt idx="10">
                  <c:v>July</c:v>
                </c:pt>
                <c:pt idx="11">
                  <c:v>Aug</c:v>
                </c:pt>
              </c:strCache>
            </c:strRef>
          </c:cat>
          <c:val>
            <c:numRef>
              <c:f>GFCashBal!$B$6:$M$6</c:f>
              <c:numCache>
                <c:formatCode>_("$"* #,##0.0_);_("$"* \(#,##0.0\);_("$"* "-"??_);_(@_)</c:formatCode>
                <c:ptCount val="12"/>
                <c:pt idx="0">
                  <c:v>6031968.9799999995</c:v>
                </c:pt>
                <c:pt idx="1">
                  <c:v>9823397.0500000007</c:v>
                </c:pt>
                <c:pt idx="2">
                  <c:v>7176165.6200000001</c:v>
                </c:pt>
                <c:pt idx="3">
                  <c:v>6586174.8600000003</c:v>
                </c:pt>
                <c:pt idx="4">
                  <c:v>4418691.68</c:v>
                </c:pt>
                <c:pt idx="5">
                  <c:v>3055426.8200000003</c:v>
                </c:pt>
                <c:pt idx="6">
                  <c:v>2783026.54</c:v>
                </c:pt>
                <c:pt idx="7">
                  <c:v>8479276.9199999999</c:v>
                </c:pt>
                <c:pt idx="8">
                  <c:v>7080881.290000001</c:v>
                </c:pt>
                <c:pt idx="9">
                  <c:v>2683833.04</c:v>
                </c:pt>
                <c:pt idx="10">
                  <c:v>3832483.5700000003</c:v>
                </c:pt>
                <c:pt idx="11">
                  <c:v>4923425.1500000004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605-4D9E-B302-376A99E0E055}"/>
            </c:ext>
          </c:extLst>
        </c:ser>
        <c:ser>
          <c:idx val="2"/>
          <c:order val="2"/>
          <c:tx>
            <c:strRef>
              <c:f>GFCashBal!$A$7</c:f>
              <c:strCache>
                <c:ptCount val="1"/>
                <c:pt idx="0">
                  <c:v>2021-22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GFCashBal!$B$4:$M$4</c:f>
              <c:strCache>
                <c:ptCount val="12"/>
                <c:pt idx="0">
                  <c:v>Sept</c:v>
                </c:pt>
                <c:pt idx="1">
                  <c:v>Oct</c:v>
                </c:pt>
                <c:pt idx="2">
                  <c:v>Nov</c:v>
                </c:pt>
                <c:pt idx="3">
                  <c:v>Dec</c:v>
                </c:pt>
                <c:pt idx="4">
                  <c:v>Jan</c:v>
                </c:pt>
                <c:pt idx="5">
                  <c:v>Feb</c:v>
                </c:pt>
                <c:pt idx="6">
                  <c:v>Mar</c:v>
                </c:pt>
                <c:pt idx="7">
                  <c:v>Apr</c:v>
                </c:pt>
                <c:pt idx="8">
                  <c:v>May</c:v>
                </c:pt>
                <c:pt idx="9">
                  <c:v>June</c:v>
                </c:pt>
                <c:pt idx="10">
                  <c:v>July</c:v>
                </c:pt>
                <c:pt idx="11">
                  <c:v>Aug</c:v>
                </c:pt>
              </c:strCache>
            </c:strRef>
          </c:cat>
          <c:val>
            <c:numRef>
              <c:f>GFCashBal!$B$7:$M$7</c:f>
              <c:numCache>
                <c:formatCode>_("$"* #,##0.0_);_("$"* \(#,##0.0\);_("$"* "-"??_);_(@_)</c:formatCode>
                <c:ptCount val="12"/>
                <c:pt idx="0">
                  <c:v>2066528.29</c:v>
                </c:pt>
                <c:pt idx="1">
                  <c:v>6988211.1600000001</c:v>
                </c:pt>
                <c:pt idx="2">
                  <c:v>5062766.3499999996</c:v>
                </c:pt>
                <c:pt idx="3">
                  <c:v>4001791.7099999995</c:v>
                </c:pt>
                <c:pt idx="4">
                  <c:v>4058291.49</c:v>
                </c:pt>
                <c:pt idx="5">
                  <c:v>3380315.45</c:v>
                </c:pt>
                <c:pt idx="6">
                  <c:v>3532350.8000000007</c:v>
                </c:pt>
                <c:pt idx="7">
                  <c:v>10333459.219999999</c:v>
                </c:pt>
                <c:pt idx="8">
                  <c:v>8870558.5100000016</c:v>
                </c:pt>
                <c:pt idx="9">
                  <c:v>6051153.0499999998</c:v>
                </c:pt>
                <c:pt idx="10">
                  <c:v>7819490.54</c:v>
                </c:pt>
                <c:pt idx="11">
                  <c:v>8439257.0199999996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605-4D9E-B302-376A99E0E055}"/>
            </c:ext>
          </c:extLst>
        </c:ser>
        <c:ser>
          <c:idx val="3"/>
          <c:order val="3"/>
          <c:tx>
            <c:strRef>
              <c:f>GFCashBal!$A$8</c:f>
              <c:strCache>
                <c:ptCount val="1"/>
                <c:pt idx="0">
                  <c:v>2022-23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GFCashBal!$B$4:$M$4</c:f>
              <c:strCache>
                <c:ptCount val="12"/>
                <c:pt idx="0">
                  <c:v>Sept</c:v>
                </c:pt>
                <c:pt idx="1">
                  <c:v>Oct</c:v>
                </c:pt>
                <c:pt idx="2">
                  <c:v>Nov</c:v>
                </c:pt>
                <c:pt idx="3">
                  <c:v>Dec</c:v>
                </c:pt>
                <c:pt idx="4">
                  <c:v>Jan</c:v>
                </c:pt>
                <c:pt idx="5">
                  <c:v>Feb</c:v>
                </c:pt>
                <c:pt idx="6">
                  <c:v>Mar</c:v>
                </c:pt>
                <c:pt idx="7">
                  <c:v>Apr</c:v>
                </c:pt>
                <c:pt idx="8">
                  <c:v>May</c:v>
                </c:pt>
                <c:pt idx="9">
                  <c:v>June</c:v>
                </c:pt>
                <c:pt idx="10">
                  <c:v>July</c:v>
                </c:pt>
                <c:pt idx="11">
                  <c:v>Aug</c:v>
                </c:pt>
              </c:strCache>
            </c:strRef>
          </c:cat>
          <c:val>
            <c:numRef>
              <c:f>GFCashBal!$B$8:$M$8</c:f>
              <c:numCache>
                <c:formatCode>_("$"* #,##0.0_);_("$"* \(#,##0.0\);_("$"* "-"??_);_(@_)</c:formatCode>
                <c:ptCount val="12"/>
                <c:pt idx="0">
                  <c:v>6139553.7799999993</c:v>
                </c:pt>
                <c:pt idx="1">
                  <c:v>11539089.93</c:v>
                </c:pt>
                <c:pt idx="2">
                  <c:v>8094091.0900000008</c:v>
                </c:pt>
                <c:pt idx="3">
                  <c:v>7152979.2699999996</c:v>
                </c:pt>
                <c:pt idx="4">
                  <c:v>5375176.7399999993</c:v>
                </c:pt>
                <c:pt idx="5">
                  <c:v>4705031.42</c:v>
                </c:pt>
                <c:pt idx="6">
                  <c:v>4464517.13</c:v>
                </c:pt>
                <c:pt idx="7">
                  <c:v>10448991.380000001</c:v>
                </c:pt>
                <c:pt idx="8">
                  <c:v>8500447.1500000004</c:v>
                </c:pt>
                <c:pt idx="9">
                  <c:v>5559163.6500000004</c:v>
                </c:pt>
                <c:pt idx="10">
                  <c:v>8599581.4700000007</c:v>
                </c:pt>
                <c:pt idx="11">
                  <c:v>9339642.8800000008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605-4D9E-B302-376A99E0E055}"/>
            </c:ext>
          </c:extLst>
        </c:ser>
        <c:ser>
          <c:idx val="4"/>
          <c:order val="4"/>
          <c:tx>
            <c:strRef>
              <c:f>GFCashBal!$A$9</c:f>
              <c:strCache>
                <c:ptCount val="1"/>
                <c:pt idx="0">
                  <c:v>2023-24</c:v>
                </c:pt>
              </c:strCache>
            </c:strRef>
          </c:tx>
          <c:spPr>
            <a:ln w="38100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GFCashBal!$B$4:$M$4</c:f>
              <c:strCache>
                <c:ptCount val="12"/>
                <c:pt idx="0">
                  <c:v>Sept</c:v>
                </c:pt>
                <c:pt idx="1">
                  <c:v>Oct</c:v>
                </c:pt>
                <c:pt idx="2">
                  <c:v>Nov</c:v>
                </c:pt>
                <c:pt idx="3">
                  <c:v>Dec</c:v>
                </c:pt>
                <c:pt idx="4">
                  <c:v>Jan</c:v>
                </c:pt>
                <c:pt idx="5">
                  <c:v>Feb</c:v>
                </c:pt>
                <c:pt idx="6">
                  <c:v>Mar</c:v>
                </c:pt>
                <c:pt idx="7">
                  <c:v>Apr</c:v>
                </c:pt>
                <c:pt idx="8">
                  <c:v>May</c:v>
                </c:pt>
                <c:pt idx="9">
                  <c:v>June</c:v>
                </c:pt>
                <c:pt idx="10">
                  <c:v>July</c:v>
                </c:pt>
                <c:pt idx="11">
                  <c:v>Aug</c:v>
                </c:pt>
              </c:strCache>
            </c:strRef>
          </c:cat>
          <c:val>
            <c:numRef>
              <c:f>GFCashBal!$B$9:$M$9</c:f>
              <c:numCache>
                <c:formatCode>_("$"* #,##0.0_);_("$"* \(#,##0.0\);_("$"* "-"??_);_(@_)</c:formatCode>
                <c:ptCount val="12"/>
                <c:pt idx="0">
                  <c:v>7618843.1799999997</c:v>
                </c:pt>
                <c:pt idx="1">
                  <c:v>11265020.449999999</c:v>
                </c:pt>
                <c:pt idx="2">
                  <c:v>7591324.7199999988</c:v>
                </c:pt>
                <c:pt idx="3">
                  <c:v>6494911.9300000006</c:v>
                </c:pt>
                <c:pt idx="4">
                  <c:v>5408383.6699999999</c:v>
                </c:pt>
                <c:pt idx="5">
                  <c:v>4545745.49</c:v>
                </c:pt>
                <c:pt idx="6">
                  <c:v>3468439.6000000006</c:v>
                </c:pt>
                <c:pt idx="7">
                  <c:v>10590425.75</c:v>
                </c:pt>
                <c:pt idx="8">
                  <c:v>6724117.5</c:v>
                </c:pt>
                <c:pt idx="9">
                  <c:v>3656865.81</c:v>
                </c:pt>
                <c:pt idx="10">
                  <c:v>4845567.01</c:v>
                </c:pt>
                <c:pt idx="11">
                  <c:v>5440704.5899999999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A605-4D9E-B302-376A99E0E055}"/>
            </c:ext>
          </c:extLst>
        </c:ser>
        <c:ser>
          <c:idx val="5"/>
          <c:order val="5"/>
          <c:tx>
            <c:strRef>
              <c:f>GFCashBal!$A$10</c:f>
              <c:strCache>
                <c:ptCount val="1"/>
                <c:pt idx="0">
                  <c:v>2024-25</c:v>
                </c:pt>
              </c:strCache>
            </c:strRef>
          </c:tx>
          <c:spPr>
            <a:ln w="88900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dLbls>
            <c:numFmt formatCode="_(&quot;$&quot;* #,##0_);_(&quot;$&quot;* \(#,##0\);_(&quot;$&quot;* &quot;-&quot;_);_(@_)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GFCashBal!$B$4:$M$4</c:f>
              <c:strCache>
                <c:ptCount val="12"/>
                <c:pt idx="0">
                  <c:v>Sept</c:v>
                </c:pt>
                <c:pt idx="1">
                  <c:v>Oct</c:v>
                </c:pt>
                <c:pt idx="2">
                  <c:v>Nov</c:v>
                </c:pt>
                <c:pt idx="3">
                  <c:v>Dec</c:v>
                </c:pt>
                <c:pt idx="4">
                  <c:v>Jan</c:v>
                </c:pt>
                <c:pt idx="5">
                  <c:v>Feb</c:v>
                </c:pt>
                <c:pt idx="6">
                  <c:v>Mar</c:v>
                </c:pt>
                <c:pt idx="7">
                  <c:v>Apr</c:v>
                </c:pt>
                <c:pt idx="8">
                  <c:v>May</c:v>
                </c:pt>
                <c:pt idx="9">
                  <c:v>June</c:v>
                </c:pt>
                <c:pt idx="10">
                  <c:v>July</c:v>
                </c:pt>
                <c:pt idx="11">
                  <c:v>Aug</c:v>
                </c:pt>
              </c:strCache>
            </c:strRef>
          </c:cat>
          <c:val>
            <c:numRef>
              <c:f>GFCashBal!$B$10:$M$10</c:f>
              <c:numCache>
                <c:formatCode>_("$"* #,##0.0_);_("$"* \(#,##0.0\);_("$"* "-"??_);_(@_)</c:formatCode>
                <c:ptCount val="12"/>
                <c:pt idx="0">
                  <c:v>909700.27</c:v>
                </c:pt>
                <c:pt idx="1">
                  <c:v>7157190.0099999998</c:v>
                </c:pt>
                <c:pt idx="2">
                  <c:v>2649143.79</c:v>
                </c:pt>
                <c:pt idx="3">
                  <c:v>1380251.89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A605-4D9E-B302-376A99E0E0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73436592"/>
        <c:axId val="873437008"/>
      </c:lineChart>
      <c:catAx>
        <c:axId val="873436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73437008"/>
        <c:crosses val="autoZero"/>
        <c:auto val="1"/>
        <c:lblAlgn val="ctr"/>
        <c:lblOffset val="100"/>
        <c:noMultiLvlLbl val="0"/>
      </c:catAx>
      <c:valAx>
        <c:axId val="873437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&quot;$&quot;* #,##0.0_);_(&quot;$&quot;* \(#,##0.0\);_(&quot;$&quot;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73436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B89E3C-A014-4DF6-A98C-598B752794DC}" type="datetimeFigureOut">
              <a:rPr lang="en-US" smtClean="0"/>
              <a:t>1/31/2025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C5B5C8-41BB-481A-B9D2-C5E5F4596F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0596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C5B5C8-41BB-481A-B9D2-C5E5F4596F6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1339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hyperlink" Target="https://creativecommons.org/licenses/by/4.0/" TargetMode="External"/><Relationship Id="rId4" Type="http://schemas.openxmlformats.org/officeDocument/2006/relationships/hyperlink" Target="http://k12.wa.us/" TargetMode="Externa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7" name="Picture 6" title="OSPI logo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423" y="6188131"/>
            <a:ext cx="2737153" cy="457951"/>
          </a:xfrm>
          <a:prstGeom prst="rect">
            <a:avLst/>
          </a:prstGeom>
        </p:spPr>
      </p:pic>
      <p:sp>
        <p:nvSpPr>
          <p:cNvPr id="14" name="Date Placeholder 3"/>
          <p:cNvSpPr>
            <a:spLocks noGrp="1"/>
          </p:cNvSpPr>
          <p:nvPr>
            <p:ph type="dt" sz="half" idx="11"/>
          </p:nvPr>
        </p:nvSpPr>
        <p:spPr>
          <a:xfrm>
            <a:off x="9309783" y="6253532"/>
            <a:ext cx="1531571" cy="367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rgbClr val="40403D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40403D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September 2023</a:t>
            </a:r>
          </a:p>
        </p:txBody>
      </p:sp>
      <p:sp>
        <p:nvSpPr>
          <p:cNvPr id="1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0709328" y="6253532"/>
            <a:ext cx="6444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rgbClr val="40403D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5248FEF-978F-4B24-93F3-B987601DAD06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40403D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40403D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1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3550596" y="6253532"/>
            <a:ext cx="58175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rgbClr val="40403D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40403D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2023 SDAAC CTE Workshop</a:t>
            </a:r>
          </a:p>
        </p:txBody>
      </p:sp>
    </p:spTree>
    <p:extLst>
      <p:ext uri="{BB962C8B-B14F-4D97-AF65-F5344CB8AC3E}">
        <p14:creationId xmlns:p14="http://schemas.microsoft.com/office/powerpoint/2010/main" val="12518587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25586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1" name="Picture 10" title="OSPI logo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423" y="6188131"/>
            <a:ext cx="2737153" cy="457951"/>
          </a:xfrm>
          <a:prstGeom prst="rect">
            <a:avLst/>
          </a:prstGeom>
        </p:spPr>
      </p:pic>
      <p:sp>
        <p:nvSpPr>
          <p:cNvPr id="14" name="Date Placeholder 3"/>
          <p:cNvSpPr>
            <a:spLocks noGrp="1"/>
          </p:cNvSpPr>
          <p:nvPr>
            <p:ph type="dt" sz="half" idx="11"/>
          </p:nvPr>
        </p:nvSpPr>
        <p:spPr>
          <a:xfrm>
            <a:off x="9309783" y="6253532"/>
            <a:ext cx="15315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rgbClr val="40403D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40403D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September 2023</a:t>
            </a:r>
          </a:p>
        </p:txBody>
      </p:sp>
      <p:sp>
        <p:nvSpPr>
          <p:cNvPr id="1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0709328" y="6253532"/>
            <a:ext cx="6444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rgbClr val="40403D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5248FEF-978F-4B24-93F3-B987601DAD06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40403D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40403D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1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3550596" y="6253532"/>
            <a:ext cx="58175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rgbClr val="40403D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40403D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2023 SDAAC CTE Workshop</a:t>
            </a:r>
          </a:p>
        </p:txBody>
      </p:sp>
    </p:spTree>
    <p:extLst>
      <p:ext uri="{BB962C8B-B14F-4D97-AF65-F5344CB8AC3E}">
        <p14:creationId xmlns:p14="http://schemas.microsoft.com/office/powerpoint/2010/main" val="30645021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18328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18328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8" name="Picture 7" title="OSPI logo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423" y="6188131"/>
            <a:ext cx="2737153" cy="457951"/>
          </a:xfrm>
          <a:prstGeom prst="rect">
            <a:avLst/>
          </a:prstGeom>
        </p:spPr>
      </p:pic>
      <p:sp>
        <p:nvSpPr>
          <p:cNvPr id="15" name="Date Placeholder 3"/>
          <p:cNvSpPr>
            <a:spLocks noGrp="1"/>
          </p:cNvSpPr>
          <p:nvPr>
            <p:ph type="dt" sz="half" idx="11"/>
          </p:nvPr>
        </p:nvSpPr>
        <p:spPr>
          <a:xfrm>
            <a:off x="9309783" y="6253532"/>
            <a:ext cx="1531571" cy="367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rgbClr val="40403D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40403D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September 2023</a:t>
            </a:r>
          </a:p>
        </p:txBody>
      </p:sp>
      <p:sp>
        <p:nvSpPr>
          <p:cNvPr id="16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0709328" y="6253532"/>
            <a:ext cx="6444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rgbClr val="40403D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5248FEF-978F-4B24-93F3-B987601DAD06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40403D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40403D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17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3550596" y="6253532"/>
            <a:ext cx="58175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rgbClr val="40403D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40403D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2023 SDAAC CTE Workshop</a:t>
            </a:r>
          </a:p>
        </p:txBody>
      </p:sp>
    </p:spTree>
    <p:extLst>
      <p:ext uri="{BB962C8B-B14F-4D97-AF65-F5344CB8AC3E}">
        <p14:creationId xmlns:p14="http://schemas.microsoft.com/office/powerpoint/2010/main" val="3678246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54738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54738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0" name="Picture 9" title="OSPI logo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423" y="6188131"/>
            <a:ext cx="2737153" cy="457951"/>
          </a:xfrm>
          <a:prstGeom prst="rect">
            <a:avLst/>
          </a:prstGeom>
        </p:spPr>
      </p:pic>
      <p:sp>
        <p:nvSpPr>
          <p:cNvPr id="14" name="Date Placeholder 3"/>
          <p:cNvSpPr>
            <a:spLocks noGrp="1"/>
          </p:cNvSpPr>
          <p:nvPr>
            <p:ph type="dt" sz="half" idx="11"/>
          </p:nvPr>
        </p:nvSpPr>
        <p:spPr>
          <a:xfrm>
            <a:off x="9309783" y="6253532"/>
            <a:ext cx="1531571" cy="367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rgbClr val="40403D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40403D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September 2023</a:t>
            </a:r>
          </a:p>
        </p:txBody>
      </p:sp>
      <p:sp>
        <p:nvSpPr>
          <p:cNvPr id="1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709328" y="6253532"/>
            <a:ext cx="6444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rgbClr val="40403D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5248FEF-978F-4B24-93F3-B987601DAD06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40403D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40403D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16" name="Footer Placeholder 5"/>
          <p:cNvSpPr>
            <a:spLocks noGrp="1"/>
          </p:cNvSpPr>
          <p:nvPr>
            <p:ph type="ftr" sz="quarter" idx="13"/>
          </p:nvPr>
        </p:nvSpPr>
        <p:spPr>
          <a:xfrm>
            <a:off x="3550596" y="6253532"/>
            <a:ext cx="58175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rgbClr val="40403D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40403D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2023 SDAAC CTE Workshop</a:t>
            </a:r>
          </a:p>
        </p:txBody>
      </p:sp>
    </p:spTree>
    <p:extLst>
      <p:ext uri="{BB962C8B-B14F-4D97-AF65-F5344CB8AC3E}">
        <p14:creationId xmlns:p14="http://schemas.microsoft.com/office/powerpoint/2010/main" val="21074327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6" name="Picture 5" title="OSPI logo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423" y="6188131"/>
            <a:ext cx="2737153" cy="457951"/>
          </a:xfrm>
          <a:prstGeom prst="rect">
            <a:avLst/>
          </a:prstGeom>
        </p:spPr>
      </p:pic>
      <p:sp>
        <p:nvSpPr>
          <p:cNvPr id="13" name="Date Placeholder 3"/>
          <p:cNvSpPr>
            <a:spLocks noGrp="1"/>
          </p:cNvSpPr>
          <p:nvPr>
            <p:ph type="dt" sz="half" idx="11"/>
          </p:nvPr>
        </p:nvSpPr>
        <p:spPr>
          <a:xfrm>
            <a:off x="9309783" y="6253532"/>
            <a:ext cx="1531571" cy="367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rgbClr val="40403D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40403D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September 2023</a:t>
            </a:r>
          </a:p>
        </p:txBody>
      </p:sp>
      <p:sp>
        <p:nvSpPr>
          <p:cNvPr id="14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0709328" y="6253532"/>
            <a:ext cx="6444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rgbClr val="40403D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5248FEF-978F-4B24-93F3-B987601DAD06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40403D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40403D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15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3550596" y="6253532"/>
            <a:ext cx="58175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rgbClr val="40403D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40403D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2023 SDAAC CTE Workshop</a:t>
            </a:r>
          </a:p>
        </p:txBody>
      </p:sp>
    </p:spTree>
    <p:extLst>
      <p:ext uri="{BB962C8B-B14F-4D97-AF65-F5344CB8AC3E}">
        <p14:creationId xmlns:p14="http://schemas.microsoft.com/office/powerpoint/2010/main" val="41119646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title="OSPI logo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423" y="6188131"/>
            <a:ext cx="2737153" cy="457951"/>
          </a:xfrm>
          <a:prstGeom prst="rect">
            <a:avLst/>
          </a:prstGeom>
        </p:spPr>
      </p:pic>
      <p:sp>
        <p:nvSpPr>
          <p:cNvPr id="12" name="Date Placeholder 3"/>
          <p:cNvSpPr>
            <a:spLocks noGrp="1"/>
          </p:cNvSpPr>
          <p:nvPr>
            <p:ph type="dt" sz="half" idx="11"/>
          </p:nvPr>
        </p:nvSpPr>
        <p:spPr>
          <a:xfrm>
            <a:off x="9309783" y="6253532"/>
            <a:ext cx="1531571" cy="367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rgbClr val="40403D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40403D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September 2023</a:t>
            </a:r>
          </a:p>
        </p:txBody>
      </p:sp>
      <p:sp>
        <p:nvSpPr>
          <p:cNvPr id="13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0709328" y="6253532"/>
            <a:ext cx="6444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rgbClr val="40403D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5248FEF-978F-4B24-93F3-B987601DAD06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40403D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40403D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14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3550596" y="6253532"/>
            <a:ext cx="58175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rgbClr val="40403D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40403D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2023 SDAAC CTE Workshop</a:t>
            </a:r>
          </a:p>
        </p:txBody>
      </p:sp>
    </p:spTree>
    <p:extLst>
      <p:ext uri="{BB962C8B-B14F-4D97-AF65-F5344CB8AC3E}">
        <p14:creationId xmlns:p14="http://schemas.microsoft.com/office/powerpoint/2010/main" val="9513534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&amp; Creative Comm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title="OSPI logo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423" y="6188131"/>
            <a:ext cx="2737153" cy="457951"/>
          </a:xfrm>
          <a:prstGeom prst="rect">
            <a:avLst/>
          </a:prstGeom>
        </p:spPr>
      </p:pic>
      <p:pic>
        <p:nvPicPr>
          <p:cNvPr id="8" name="Picture 2" descr="CreativeCommons logo&#10;&#10;http://mirrors.creativecommons.org/presskit/buttons/88x31/png/by.png" title="CC Logo 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041" y="5241583"/>
            <a:ext cx="1124177" cy="393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 userDrawn="1"/>
        </p:nvSpPr>
        <p:spPr>
          <a:xfrm>
            <a:off x="2250974" y="5115080"/>
            <a:ext cx="84825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40403D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Except where otherwise noted, this work by the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40403D"/>
                </a:solidFill>
                <a:effectLst/>
                <a:uLnTx/>
                <a:uFillTx/>
                <a:latin typeface="Segoe UI"/>
                <a:ea typeface="+mn-ea"/>
                <a:cs typeface="+mn-cs"/>
                <a:hlinkClick r:id="rId4"/>
              </a:rPr>
              <a:t>Office of Superintendent of Public Instruction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40403D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is licensed under a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40403D"/>
                </a:solidFill>
                <a:effectLst/>
                <a:uLnTx/>
                <a:uFillTx/>
                <a:latin typeface="Segoe UI"/>
                <a:ea typeface="+mn-ea"/>
                <a:cs typeface="+mn-cs"/>
                <a:hlinkClick r:id="rId5"/>
              </a:rPr>
              <a:t>Creative Commons 4.0 International License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40403D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765175" y="1624013"/>
            <a:ext cx="10463213" cy="286543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11"/>
          </p:nvPr>
        </p:nvSpPr>
        <p:spPr>
          <a:xfrm>
            <a:off x="9309783" y="6253532"/>
            <a:ext cx="1531571" cy="367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rgbClr val="40403D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40403D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September 2023</a:t>
            </a:r>
          </a:p>
        </p:txBody>
      </p:sp>
      <p:sp>
        <p:nvSpPr>
          <p:cNvPr id="17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0709328" y="6253532"/>
            <a:ext cx="6444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rgbClr val="40403D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5248FEF-978F-4B24-93F3-B987601DAD06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40403D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40403D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18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3550596" y="6253532"/>
            <a:ext cx="58175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rgbClr val="40403D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40403D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2023 SDAAC CTE Workshop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>
          <a:xfrm>
            <a:off x="765041" y="395854"/>
            <a:ext cx="10515600" cy="1205057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Contact Us!</a:t>
            </a:r>
          </a:p>
        </p:txBody>
      </p:sp>
    </p:spTree>
    <p:extLst>
      <p:ext uri="{BB962C8B-B14F-4D97-AF65-F5344CB8AC3E}">
        <p14:creationId xmlns:p14="http://schemas.microsoft.com/office/powerpoint/2010/main" val="4283208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8" name="Picture 7" title="OSPI logo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423" y="6188131"/>
            <a:ext cx="2737153" cy="457951"/>
          </a:xfrm>
          <a:prstGeom prst="rect">
            <a:avLst/>
          </a:prstGeom>
        </p:spPr>
      </p:pic>
      <p:sp>
        <p:nvSpPr>
          <p:cNvPr id="18" name="Date Placeholder 3"/>
          <p:cNvSpPr>
            <a:spLocks noGrp="1"/>
          </p:cNvSpPr>
          <p:nvPr>
            <p:ph type="dt" sz="half" idx="11"/>
          </p:nvPr>
        </p:nvSpPr>
        <p:spPr>
          <a:xfrm>
            <a:off x="9309783" y="6253532"/>
            <a:ext cx="1531571" cy="367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rgbClr val="40403D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40403D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September 2023</a:t>
            </a:r>
          </a:p>
        </p:txBody>
      </p:sp>
      <p:sp>
        <p:nvSpPr>
          <p:cNvPr id="19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0709328" y="6253532"/>
            <a:ext cx="6444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rgbClr val="40403D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5248FEF-978F-4B24-93F3-B987601DAD06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40403D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40403D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20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3550596" y="6253532"/>
            <a:ext cx="58175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rgbClr val="40403D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40403D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2023 SDAAC CTE Workshop</a:t>
            </a:r>
          </a:p>
        </p:txBody>
      </p:sp>
    </p:spTree>
    <p:extLst>
      <p:ext uri="{BB962C8B-B14F-4D97-AF65-F5344CB8AC3E}">
        <p14:creationId xmlns:p14="http://schemas.microsoft.com/office/powerpoint/2010/main" val="35310635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8" name="Picture 7" title="OSPI logo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423" y="6188131"/>
            <a:ext cx="2737153" cy="457951"/>
          </a:xfrm>
          <a:prstGeom prst="rect">
            <a:avLst/>
          </a:prstGeom>
        </p:spPr>
      </p:pic>
      <p:sp>
        <p:nvSpPr>
          <p:cNvPr id="15" name="Date Placeholder 3"/>
          <p:cNvSpPr>
            <a:spLocks noGrp="1"/>
          </p:cNvSpPr>
          <p:nvPr>
            <p:ph type="dt" sz="half" idx="11"/>
          </p:nvPr>
        </p:nvSpPr>
        <p:spPr>
          <a:xfrm>
            <a:off x="9309783" y="6253532"/>
            <a:ext cx="1531571" cy="367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rgbClr val="40403D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40403D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September 2023</a:t>
            </a:r>
          </a:p>
        </p:txBody>
      </p:sp>
      <p:sp>
        <p:nvSpPr>
          <p:cNvPr id="16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0709328" y="6253532"/>
            <a:ext cx="6444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rgbClr val="40403D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5248FEF-978F-4B24-93F3-B987601DAD06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40403D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40403D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17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3550596" y="6253532"/>
            <a:ext cx="58175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rgbClr val="40403D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40403D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2023 SDAAC CTE Workshop</a:t>
            </a:r>
          </a:p>
        </p:txBody>
      </p:sp>
    </p:spTree>
    <p:extLst>
      <p:ext uri="{BB962C8B-B14F-4D97-AF65-F5344CB8AC3E}">
        <p14:creationId xmlns:p14="http://schemas.microsoft.com/office/powerpoint/2010/main" val="40918134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>
          <a:xfrm>
            <a:off x="9776298" y="6311900"/>
            <a:ext cx="1065056" cy="367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</a:defRPr>
            </a:lvl1pPr>
          </a:lstStyle>
          <a:p>
            <a:pPr algn="ctr"/>
            <a:r>
              <a:rPr lang="en-US"/>
              <a:t>September 2023</a:t>
            </a:r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0709328" y="6311900"/>
            <a:ext cx="6444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65248FEF-978F-4B24-93F3-B987601DAD0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5750668" y="631190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algn="r"/>
            <a:r>
              <a:rPr lang="en-US"/>
              <a:t>2023 SDAAC CTE Workshop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0" y="0"/>
            <a:ext cx="12192000" cy="3564330"/>
          </a:xfrm>
          <a:prstGeom prst="rect">
            <a:avLst/>
          </a:prstGeom>
          <a:solidFill>
            <a:srgbClr val="FBC6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4" name="Picture 3" title="OSPI logo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423" y="6188131"/>
            <a:ext cx="2737153" cy="457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27998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9776298" y="6311900"/>
            <a:ext cx="1065056" cy="367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</a:defRPr>
            </a:lvl1pPr>
          </a:lstStyle>
          <a:p>
            <a:pPr algn="ctr"/>
            <a:fld id="{D474263F-E34A-4576-AFE4-BA9517B4971F}" type="datetime1">
              <a:rPr lang="en-US" smtClean="0"/>
              <a:t>1/31/2025</a:t>
            </a:fld>
            <a:endParaRPr lang="en-US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0709328" y="6311900"/>
            <a:ext cx="6444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65248FEF-978F-4B24-93F3-B987601DAD0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5750668" y="631190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algn="r"/>
            <a:r>
              <a:rPr lang="en-US"/>
              <a:t>Charters and SAFS - March 2021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3031" y="4462341"/>
            <a:ext cx="10515600" cy="1325563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4" name="Picture 3" title="Two students in a classroom look at an experiment, not shown.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914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37845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EF395-7B17-4C72-8163-1A7CA2637F16}" type="datetimeFigureOut">
              <a:rPr lang="en-US" smtClean="0"/>
              <a:t>1/31/2025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9D66A-CC03-4A1B-BD99-65F9E7B681E6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14758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EF395-7B17-4C72-8163-1A7CA2637F16}" type="datetimeFigureOut">
              <a:rPr lang="en-US" smtClean="0"/>
              <a:t>1/31/2025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9D66A-CC03-4A1B-BD99-65F9E7B681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4244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EF395-7B17-4C72-8163-1A7CA2637F16}" type="datetimeFigureOut">
              <a:rPr lang="en-US" smtClean="0"/>
              <a:t>1/31/2025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9D66A-CC03-4A1B-BD99-65F9E7B681E6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35015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EF395-7B17-4C72-8163-1A7CA2637F16}" type="datetimeFigureOut">
              <a:rPr lang="en-US" smtClean="0"/>
              <a:t>1/31/2025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9D66A-CC03-4A1B-BD99-65F9E7B681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5305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EF395-7B17-4C72-8163-1A7CA2637F16}" type="datetimeFigureOut">
              <a:rPr lang="en-US" smtClean="0"/>
              <a:t>1/31/2025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9D66A-CC03-4A1B-BD99-65F9E7B681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4838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EF395-7B17-4C72-8163-1A7CA2637F16}" type="datetimeFigureOut">
              <a:rPr lang="en-US" smtClean="0"/>
              <a:t>1/31/2025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9D66A-CC03-4A1B-BD99-65F9E7B681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01524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EF395-7B17-4C72-8163-1A7CA2637F16}" type="datetimeFigureOut">
              <a:rPr lang="en-US" smtClean="0"/>
              <a:t>1/31/2025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9D66A-CC03-4A1B-BD99-65F9E7B681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7037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FDFEF395-7B17-4C72-8163-1A7CA2637F16}" type="datetimeFigureOut">
              <a:rPr lang="en-US" smtClean="0"/>
              <a:t>1/31/2025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A49D66A-CC03-4A1B-BD99-65F9E7B681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70095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EF395-7B17-4C72-8163-1A7CA2637F16}" type="datetimeFigureOut">
              <a:rPr lang="en-US" smtClean="0"/>
              <a:t>1/31/2025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9D66A-CC03-4A1B-BD99-65F9E7B681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79879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EF395-7B17-4C72-8163-1A7CA2637F16}" type="datetimeFigureOut">
              <a:rPr lang="en-US" smtClean="0"/>
              <a:t>1/31/2025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9D66A-CC03-4A1B-BD99-65F9E7B681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01414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EF395-7B17-4C72-8163-1A7CA2637F16}" type="datetimeFigureOut">
              <a:rPr lang="en-US" smtClean="0"/>
              <a:t>1/31/2025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9D66A-CC03-4A1B-BD99-65F9E7B681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8895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9309783" y="6253532"/>
            <a:ext cx="1531571" cy="3671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rgbClr val="40403D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40403D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September 2023</a:t>
            </a:r>
          </a:p>
        </p:txBody>
      </p:sp>
      <p:sp>
        <p:nvSpPr>
          <p:cNvPr id="11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0709328" y="6253532"/>
            <a:ext cx="6444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rgbClr val="40403D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5248FEF-978F-4B24-93F3-B987601DAD06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40403D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40403D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12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3550596" y="6253532"/>
            <a:ext cx="58175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rgbClr val="40403D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40403D"/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t>2023 SDAAC CTE Workshop</a:t>
            </a:r>
          </a:p>
        </p:txBody>
      </p:sp>
    </p:spTree>
    <p:extLst>
      <p:ext uri="{BB962C8B-B14F-4D97-AF65-F5344CB8AC3E}">
        <p14:creationId xmlns:p14="http://schemas.microsoft.com/office/powerpoint/2010/main" val="1936512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FDFEF395-7B17-4C72-8163-1A7CA2637F16}" type="datetimeFigureOut">
              <a:rPr lang="en-US" smtClean="0"/>
              <a:t>1/31/2025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0A49D66A-CC03-4A1B-BD99-65F9E7B681E6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9595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tumwaterk12.diligent.community/document/dec16f9e-d0d8-4b7e-8301-66d04011bcc3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0.e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s://leg.wa.gov/legislators/member/35415" TargetMode="External"/><Relationship Id="rId3" Type="http://schemas.openxmlformats.org/officeDocument/2006/relationships/hyperlink" Target="https://leg.wa.gov/legislators/member/34029" TargetMode="External"/><Relationship Id="rId7" Type="http://schemas.openxmlformats.org/officeDocument/2006/relationships/hyperlink" Target="https://leg.wa.gov/legislators/member/26175" TargetMode="External"/><Relationship Id="rId2" Type="http://schemas.openxmlformats.org/officeDocument/2006/relationships/hyperlink" Target="https://app.leg.wa.gov/districtfinder/" TargetMode="Externa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leg.wa.gov/legislators/member/17117" TargetMode="External"/><Relationship Id="rId11" Type="http://schemas.openxmlformats.org/officeDocument/2006/relationships/hyperlink" Target="https://leg.wa.gov/legislators/member/2584" TargetMode="External"/><Relationship Id="rId5" Type="http://schemas.openxmlformats.org/officeDocument/2006/relationships/hyperlink" Target="https://leg.wa.gov/legislators/member/17221" TargetMode="External"/><Relationship Id="rId10" Type="http://schemas.openxmlformats.org/officeDocument/2006/relationships/hyperlink" Target="https://leg.wa.gov/legislators/member/35413" TargetMode="External"/><Relationship Id="rId4" Type="http://schemas.openxmlformats.org/officeDocument/2006/relationships/hyperlink" Target="https://leg.wa.gov/legislators/member/20752" TargetMode="External"/><Relationship Id="rId9" Type="http://schemas.openxmlformats.org/officeDocument/2006/relationships/hyperlink" Target="https://leg.wa.gov/legislators/member/24075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drive.google.com/drive/folders/1WkKuzH3QYHyiDiuVkGryO5FNBPRU4qWJ" TargetMode="Externa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81244-96A2-4D99-A1BB-5312DF2FA3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51560" y="969264"/>
            <a:ext cx="9936480" cy="2558987"/>
          </a:xfrm>
        </p:spPr>
        <p:txBody>
          <a:bodyPr>
            <a:normAutofit/>
          </a:bodyPr>
          <a:lstStyle/>
          <a:p>
            <a:r>
              <a:rPr lang="en-US" sz="6000" dirty="0"/>
              <a:t>Budget Advisory Committee</a:t>
            </a:r>
            <a:br>
              <a:rPr lang="en-US" sz="6600" dirty="0"/>
            </a:br>
            <a:r>
              <a:rPr lang="en-US" sz="4000" dirty="0"/>
              <a:t>January 30, 2025 Meeting</a:t>
            </a:r>
            <a:endParaRPr lang="en-US" sz="66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78BEEA-D77D-4944-9188-C2C89F7E7AE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Tumwater School District</a:t>
            </a:r>
          </a:p>
        </p:txBody>
      </p:sp>
    </p:spTree>
    <p:extLst>
      <p:ext uri="{BB962C8B-B14F-4D97-AF65-F5344CB8AC3E}">
        <p14:creationId xmlns:p14="http://schemas.microsoft.com/office/powerpoint/2010/main" val="16866079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E015B15B-0423-4E67-A2A1-82A31226F48F}"/>
              </a:ext>
            </a:extLst>
          </p:cNvPr>
          <p:cNvSpPr txBox="1"/>
          <p:nvPr/>
        </p:nvSpPr>
        <p:spPr>
          <a:xfrm>
            <a:off x="1609792" y="820942"/>
            <a:ext cx="9258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Agenda Topics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CBFEDB-08E0-4D52-8240-06BD46EE22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9742" y="1903243"/>
            <a:ext cx="10058400" cy="40233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/>
              <a:t>1.	Update – Where Are We At Financially</a:t>
            </a:r>
          </a:p>
          <a:p>
            <a:pPr marL="944118" lvl="3" indent="-285750">
              <a:buSzPct val="100000"/>
            </a:pPr>
            <a:r>
              <a:rPr lang="en-US" sz="2400" dirty="0"/>
              <a:t>Cash balance update</a:t>
            </a:r>
          </a:p>
          <a:p>
            <a:pPr marL="944118" lvl="3" indent="-285750">
              <a:buSzPct val="100000"/>
            </a:pPr>
            <a:r>
              <a:rPr lang="en-US" sz="2400" dirty="0"/>
              <a:t>Enrollment Update</a:t>
            </a:r>
          </a:p>
          <a:p>
            <a:pPr marL="0" lvl="2" indent="0">
              <a:spcBef>
                <a:spcPts val="1200"/>
              </a:spcBef>
              <a:spcAft>
                <a:spcPts val="200"/>
              </a:spcAft>
              <a:buSzPct val="100000"/>
              <a:buNone/>
            </a:pPr>
            <a:r>
              <a:rPr lang="en-US" sz="3200" dirty="0"/>
              <a:t>2.	Fiscal Recovery Plan Implementation</a:t>
            </a:r>
          </a:p>
          <a:p>
            <a:pPr marL="944118" lvl="3" indent="-285750">
              <a:buSzPct val="100000"/>
            </a:pPr>
            <a:r>
              <a:rPr lang="en-US" sz="2400" dirty="0"/>
              <a:t>January 9th Work session – Review Reduction Options (Options A, B, C)</a:t>
            </a:r>
          </a:p>
          <a:p>
            <a:pPr marL="944118" lvl="3" indent="-285750">
              <a:buSzPct val="100000"/>
            </a:pPr>
            <a:r>
              <a:rPr lang="en-US" sz="2400" dirty="0"/>
              <a:t>Discussing Different Reduction Options</a:t>
            </a:r>
          </a:p>
          <a:p>
            <a:pPr marL="0" indent="0">
              <a:buNone/>
            </a:pPr>
            <a:r>
              <a:rPr lang="en-US" sz="3200" dirty="0"/>
              <a:t>3.	Legislative Update</a:t>
            </a:r>
            <a:endParaRPr lang="en-US" sz="24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4346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96C22861-F25D-4D3E-8A73-36F69AFF9DD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21007957"/>
              </p:ext>
            </p:extLst>
          </p:nvPr>
        </p:nvGraphicFramePr>
        <p:xfrm>
          <a:off x="447869" y="354562"/>
          <a:ext cx="11383347" cy="57476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694600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789067F6-E0B2-464E-A3F7-7DDD3D81C6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5662" y="986141"/>
            <a:ext cx="4952389" cy="322027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A7F6231-279B-4ADE-9790-F214A25791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326" y="924896"/>
            <a:ext cx="5827012" cy="378899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FC02558-8326-44CD-995F-2E860593A7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3991" y="124615"/>
            <a:ext cx="7423392" cy="6260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62472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323B8-3B9C-44C7-BBCB-9BFC1D98B8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Budget Options – Board Input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615C75-2A84-4BF7-A10E-E5BD4AB62A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Option A – “Stop Digging”</a:t>
            </a:r>
          </a:p>
          <a:p>
            <a:pPr marL="635508" lvl="1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Eliminate the budget deficit, but unlikely to make up any ground toward building back the fund balance.</a:t>
            </a: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Option B – “Avoid the Interfund Loan”</a:t>
            </a:r>
          </a:p>
          <a:p>
            <a:pPr marL="635508" lvl="1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Eliminate the budget deficit, </a:t>
            </a:r>
            <a:r>
              <a:rPr lang="en-US" sz="24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and, in theory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build a modest operating surplus to avoid needing monthly cash loans to meet payroll.</a:t>
            </a:r>
          </a:p>
          <a:p>
            <a:pPr marL="91440" lvl="1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Symbol" panose="05050102010706020507" pitchFamily="18" charset="2"/>
              <a:buChar char=""/>
            </a:pPr>
            <a:r>
              <a:rPr lang="en-US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Option C – “Compliance with Board Policy in 1 Year”</a:t>
            </a:r>
          </a:p>
          <a:p>
            <a:pPr marL="635508" lvl="1" indent="-342900">
              <a:lnSpc>
                <a:spcPct val="12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Eliminate the budget deficit, </a:t>
            </a:r>
            <a:r>
              <a:rPr lang="en-US" sz="24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and, in theory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build a larger operating surplus to get to a 6% unassigned fund balance.  </a:t>
            </a:r>
          </a:p>
          <a:p>
            <a:pPr marL="635508" lvl="1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35508" lvl="1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35508" lvl="1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18388" lvl="2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9C7C222-50C5-4AF5-8104-746E66FC2AAE}"/>
              </a:ext>
            </a:extLst>
          </p:cNvPr>
          <p:cNvSpPr/>
          <p:nvPr/>
        </p:nvSpPr>
        <p:spPr>
          <a:xfrm>
            <a:off x="1032588" y="3163078"/>
            <a:ext cx="9418320" cy="1268963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1984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323B8-3B9C-44C7-BBCB-9BFC1D98B8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Budget Recovery Plan - Timelines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615C75-2A84-4BF7-A10E-E5BD4AB62A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January 23</a:t>
            </a:r>
            <a:r>
              <a:rPr lang="en-US" sz="36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rd</a:t>
            </a:r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Meeting</a:t>
            </a:r>
          </a:p>
          <a:p>
            <a:pPr marL="818388" lvl="2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Reduced Educational Program Resolution #1</a:t>
            </a:r>
          </a:p>
          <a:p>
            <a:pPr marL="818388" lvl="2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Total Savings: Approximately $2.3 million</a:t>
            </a:r>
          </a:p>
          <a:p>
            <a:pPr marL="818388" lvl="2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23.1 FTE (27 Positions)</a:t>
            </a:r>
          </a:p>
          <a:p>
            <a:pPr marL="818388" lvl="2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Review the Full List 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Here</a:t>
            </a: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February 13</a:t>
            </a:r>
            <a:r>
              <a:rPr lang="en-US" sz="3800" baseline="30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</a:t>
            </a:r>
            <a:r>
              <a:rPr lang="en-US" sz="3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Meeting</a:t>
            </a:r>
          </a:p>
          <a:p>
            <a:pPr marL="818388" lvl="2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Reduced Educational Program Resolution #2</a:t>
            </a:r>
          </a:p>
          <a:p>
            <a:pPr marL="818388" lvl="2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School-level costs.</a:t>
            </a:r>
          </a:p>
          <a:p>
            <a:pPr marL="635508" lvl="1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3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35508" lvl="1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35508" lvl="1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35508" lvl="1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18388" lvl="2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18906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7">
            <a:extLst>
              <a:ext uri="{FF2B5EF4-FFF2-40B4-BE49-F238E27FC236}">
                <a16:creationId xmlns:a16="http://schemas.microsoft.com/office/drawing/2014/main" id="{E9AE3B8D-6166-4BE8-BC50-5311693DD1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7038" y="89501"/>
            <a:ext cx="8112208" cy="631129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9B2D98E-D9C8-4CDB-B4BC-23E65D462698}"/>
              </a:ext>
            </a:extLst>
          </p:cNvPr>
          <p:cNvSpPr txBox="1"/>
          <p:nvPr/>
        </p:nvSpPr>
        <p:spPr>
          <a:xfrm>
            <a:off x="9009246" y="1869310"/>
            <a:ext cx="3182754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/>
              <a:t>Status of Education Funding in Washington</a:t>
            </a:r>
          </a:p>
        </p:txBody>
      </p:sp>
    </p:spTree>
    <p:extLst>
      <p:ext uri="{BB962C8B-B14F-4D97-AF65-F5344CB8AC3E}">
        <p14:creationId xmlns:p14="http://schemas.microsoft.com/office/powerpoint/2010/main" val="15186102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323B8-3B9C-44C7-BBCB-9BFC1D98B8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dirty="0"/>
              <a:t>Legislative Update – “Big Three” Proposals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615C75-2A84-4BF7-A10E-E5BD4AB62A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Special Education</a:t>
            </a:r>
          </a:p>
          <a:p>
            <a:pPr marL="1001268" lvl="3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Funding multiplier</a:t>
            </a:r>
          </a:p>
          <a:p>
            <a:pPr marL="1001268" lvl="3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Funded enrollment cap</a:t>
            </a:r>
          </a:p>
          <a:p>
            <a:pPr marL="1001268" lvl="3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Safety net eligibility threshold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Pupil Transportation</a:t>
            </a:r>
          </a:p>
          <a:p>
            <a:pPr marL="818388" lvl="2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Develop new formula more in line with current labor costs</a:t>
            </a:r>
            <a:r>
              <a:rPr lang="en-US" sz="3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Non-Salary Costs</a:t>
            </a:r>
          </a:p>
          <a:p>
            <a:pPr marL="818388" lvl="2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MSOC – Materials, Supplies, &amp; Operating Costs</a:t>
            </a:r>
          </a:p>
          <a:p>
            <a:pPr marL="818388" lvl="2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Covers energy, insurance, fuel, and other spiking supply costs.</a:t>
            </a:r>
          </a:p>
          <a:p>
            <a:pPr marL="635508" lvl="1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3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35508" lvl="1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35508" lvl="1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35508" lvl="1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18388" lvl="2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80369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8E32BDC-DC2B-43DE-B94A-10B844A900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119" y="2170966"/>
            <a:ext cx="10603792" cy="382472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4F2CF99-F0E7-45C7-AEC8-81AE918C737F}"/>
              </a:ext>
            </a:extLst>
          </p:cNvPr>
          <p:cNvSpPr txBox="1"/>
          <p:nvPr/>
        </p:nvSpPr>
        <p:spPr>
          <a:xfrm>
            <a:off x="1209554" y="688694"/>
            <a:ext cx="953175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/>
              <a:t>Pupil Transportation – What is the Issue?</a:t>
            </a:r>
          </a:p>
        </p:txBody>
      </p:sp>
    </p:spTree>
    <p:extLst>
      <p:ext uri="{BB962C8B-B14F-4D97-AF65-F5344CB8AC3E}">
        <p14:creationId xmlns:p14="http://schemas.microsoft.com/office/powerpoint/2010/main" val="4638188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4F2CF99-F0E7-45C7-AEC8-81AE918C737F}"/>
              </a:ext>
            </a:extLst>
          </p:cNvPr>
          <p:cNvSpPr txBox="1"/>
          <p:nvPr/>
        </p:nvSpPr>
        <p:spPr>
          <a:xfrm>
            <a:off x="1209554" y="688694"/>
            <a:ext cx="953175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/>
              <a:t>Non-Salary Costs – What is the Issue?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3F9CAE4-8629-4CE0-A349-8EF7E3B790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5059" y="1931971"/>
            <a:ext cx="9076296" cy="4179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1125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4F2CF99-F0E7-45C7-AEC8-81AE918C737F}"/>
              </a:ext>
            </a:extLst>
          </p:cNvPr>
          <p:cNvSpPr txBox="1"/>
          <p:nvPr/>
        </p:nvSpPr>
        <p:spPr>
          <a:xfrm>
            <a:off x="1209554" y="688694"/>
            <a:ext cx="953175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/>
              <a:t>Special Education – What is the Issue?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D66D7C9-BDD0-46E8-9F6A-F459226275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0182" y="1888723"/>
            <a:ext cx="7677398" cy="4335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35393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E5AEC523-EEE0-4DE6-8B90-A7565A90D55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00001018"/>
              </p:ext>
            </p:extLst>
          </p:nvPr>
        </p:nvGraphicFramePr>
        <p:xfrm>
          <a:off x="774834" y="184680"/>
          <a:ext cx="10265227" cy="57832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6" name="Worksheet" r:id="rId3" imgW="10995766" imgH="6194954" progId="Excel.Sheet.12">
                  <p:embed/>
                </p:oleObj>
              </mc:Choice>
              <mc:Fallback>
                <p:oleObj name="Worksheet" r:id="rId3" imgW="10995766" imgH="6194954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74834" y="184680"/>
                        <a:ext cx="10265227" cy="578326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0972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1">
            <a:extLst>
              <a:ext uri="{FF2B5EF4-FFF2-40B4-BE49-F238E27FC236}">
                <a16:creationId xmlns:a16="http://schemas.microsoft.com/office/drawing/2014/main" id="{4110B660-700B-4721-968A-F75800135F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4489" y="-1"/>
            <a:ext cx="8398092" cy="6319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45721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323B8-3B9C-44C7-BBCB-9BFC1D98B8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dirty="0"/>
              <a:t>Contact Your Legislative Representatives!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615C75-2A84-4BF7-A10E-E5BD4AB62A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47899" y="5630779"/>
            <a:ext cx="5111013" cy="322788"/>
          </a:xfrm>
        </p:spPr>
        <p:txBody>
          <a:bodyPr>
            <a:no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hlinkClick r:id="rId2"/>
              </a:rPr>
              <a:t>Source: Washington State Legislature</a:t>
            </a:r>
            <a:r>
              <a:rPr lang="en-US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Homepage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marR="0">
              <a:spcAft>
                <a:spcPts val="0"/>
              </a:spcAft>
            </a:pPr>
            <a:endParaRPr lang="en-US" b="1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</a:p>
          <a:p>
            <a:pPr marL="635508" lvl="1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3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35508" lvl="1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35508" lvl="1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35508" lvl="1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18388" lvl="2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en-US" sz="1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908A1F78-D7CB-45DE-87C0-66E52EEB0D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7988107"/>
              </p:ext>
            </p:extLst>
          </p:nvPr>
        </p:nvGraphicFramePr>
        <p:xfrm>
          <a:off x="2157129" y="1788071"/>
          <a:ext cx="8127999" cy="3205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1155275272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992229748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024324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District 22 Reps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District 35 Reps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District 2 Reps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2018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u="sng" dirty="0">
                          <a:solidFill>
                            <a:srgbClr val="2B674D"/>
                          </a:solidFill>
                          <a:effectLst/>
                          <a:latin typeface="Roboto" panose="02000000000000000000" pitchFamily="2" charset="0"/>
                          <a:ea typeface="Calibri" panose="020F0502020204030204" pitchFamily="34" charset="0"/>
                          <a:hlinkClick r:id="rId3"/>
                        </a:rPr>
                        <a:t>Representative Travis Couture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Calibri" panose="020F0502020204030204" pitchFamily="34" charset="0"/>
                        </a:rPr>
                        <a:t>Republican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u="sng" dirty="0">
                          <a:solidFill>
                            <a:srgbClr val="2B674D"/>
                          </a:solidFill>
                          <a:effectLst/>
                          <a:latin typeface="Roboto" panose="02000000000000000000" pitchFamily="2" charset="0"/>
                          <a:ea typeface="Calibri" panose="020F0502020204030204" pitchFamily="34" charset="0"/>
                          <a:hlinkClick r:id="rId4"/>
                        </a:rPr>
                        <a:t>Representative Dan Griffey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Calibri" panose="020F0502020204030204" pitchFamily="34" charset="0"/>
                        </a:rPr>
                        <a:t>Republican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u="sng" dirty="0">
                          <a:solidFill>
                            <a:srgbClr val="2B674D"/>
                          </a:solidFill>
                          <a:effectLst/>
                          <a:latin typeface="Roboto" panose="02000000000000000000" pitchFamily="2" charset="0"/>
                          <a:ea typeface="Calibri" panose="020F0502020204030204" pitchFamily="34" charset="0"/>
                          <a:hlinkClick r:id="rId5"/>
                        </a:rPr>
                        <a:t>Senator Drew MacEwen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Calibri" panose="020F0502020204030204" pitchFamily="34" charset="0"/>
                        </a:rPr>
                        <a:t>Republican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u="sng" dirty="0">
                          <a:solidFill>
                            <a:srgbClr val="2B674D"/>
                          </a:solidFill>
                          <a:effectLst/>
                          <a:latin typeface="Roboto" panose="02000000000000000000" pitchFamily="2" charset="0"/>
                          <a:ea typeface="Calibri" panose="020F0502020204030204" pitchFamily="34" charset="0"/>
                          <a:hlinkClick r:id="rId6"/>
                        </a:rPr>
                        <a:t>Senator Jessica Bateman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Calibri" panose="020F0502020204030204" pitchFamily="34" charset="0"/>
                        </a:rPr>
                        <a:t>Democrat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u="sng" dirty="0">
                          <a:solidFill>
                            <a:srgbClr val="2B674D"/>
                          </a:solidFill>
                          <a:effectLst/>
                          <a:latin typeface="Roboto" panose="02000000000000000000" pitchFamily="2" charset="0"/>
                          <a:ea typeface="Calibri" panose="020F0502020204030204" pitchFamily="34" charset="0"/>
                          <a:hlinkClick r:id="rId7"/>
                        </a:rPr>
                        <a:t>Representative Beth </a:t>
                      </a:r>
                      <a:r>
                        <a:rPr lang="en-US" sz="1800" b="1" u="sng" dirty="0" err="1">
                          <a:solidFill>
                            <a:srgbClr val="2B674D"/>
                          </a:solidFill>
                          <a:effectLst/>
                          <a:latin typeface="Roboto" panose="02000000000000000000" pitchFamily="2" charset="0"/>
                          <a:ea typeface="Calibri" panose="020F0502020204030204" pitchFamily="34" charset="0"/>
                          <a:hlinkClick r:id="rId7"/>
                        </a:rPr>
                        <a:t>Doglio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Calibri" panose="020F0502020204030204" pitchFamily="34" charset="0"/>
                        </a:rPr>
                        <a:t>Democrat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u="sng" dirty="0">
                          <a:solidFill>
                            <a:srgbClr val="2B674D"/>
                          </a:solidFill>
                          <a:effectLst/>
                          <a:latin typeface="Roboto" panose="02000000000000000000" pitchFamily="2" charset="0"/>
                          <a:ea typeface="Calibri" panose="020F0502020204030204" pitchFamily="34" charset="0"/>
                          <a:hlinkClick r:id="rId8"/>
                        </a:rPr>
                        <a:t>Representative Lisa </a:t>
                      </a:r>
                      <a:r>
                        <a:rPr lang="en-US" sz="1800" b="1" u="sng" dirty="0" err="1">
                          <a:solidFill>
                            <a:srgbClr val="2B674D"/>
                          </a:solidFill>
                          <a:effectLst/>
                          <a:latin typeface="Roboto" panose="02000000000000000000" pitchFamily="2" charset="0"/>
                          <a:ea typeface="Calibri" panose="020F0502020204030204" pitchFamily="34" charset="0"/>
                          <a:hlinkClick r:id="rId8"/>
                        </a:rPr>
                        <a:t>Parshley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Calibri" panose="020F0502020204030204" pitchFamily="34" charset="0"/>
                        </a:rPr>
                        <a:t>Democrat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u="sng" dirty="0">
                          <a:solidFill>
                            <a:srgbClr val="2B674D"/>
                          </a:solidFill>
                          <a:effectLst/>
                          <a:latin typeface="Roboto" panose="02000000000000000000" pitchFamily="2" charset="0"/>
                          <a:ea typeface="Calibri" panose="020F0502020204030204" pitchFamily="34" charset="0"/>
                          <a:hlinkClick r:id="rId9"/>
                        </a:rPr>
                        <a:t>Representative Andrew </a:t>
                      </a:r>
                      <a:r>
                        <a:rPr lang="en-US" sz="1800" b="1" u="sng" dirty="0" err="1">
                          <a:solidFill>
                            <a:srgbClr val="2B674D"/>
                          </a:solidFill>
                          <a:effectLst/>
                          <a:latin typeface="Roboto" panose="02000000000000000000" pitchFamily="2" charset="0"/>
                          <a:ea typeface="Calibri" panose="020F0502020204030204" pitchFamily="34" charset="0"/>
                          <a:hlinkClick r:id="rId9"/>
                        </a:rPr>
                        <a:t>Barkis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Calibri" panose="020F0502020204030204" pitchFamily="34" charset="0"/>
                        </a:rPr>
                        <a:t>Republican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u="sng" dirty="0">
                          <a:solidFill>
                            <a:srgbClr val="2B674D"/>
                          </a:solidFill>
                          <a:effectLst/>
                          <a:latin typeface="Roboto" panose="02000000000000000000" pitchFamily="2" charset="0"/>
                          <a:ea typeface="Calibri" panose="020F0502020204030204" pitchFamily="34" charset="0"/>
                          <a:hlinkClick r:id="rId10"/>
                        </a:rPr>
                        <a:t>Representative Matt Marshall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Calibri" panose="020F0502020204030204" pitchFamily="34" charset="0"/>
                        </a:rPr>
                        <a:t>Republican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u="sng" dirty="0">
                          <a:solidFill>
                            <a:srgbClr val="2B674D"/>
                          </a:solidFill>
                          <a:effectLst/>
                          <a:latin typeface="Roboto" panose="02000000000000000000" pitchFamily="2" charset="0"/>
                          <a:ea typeface="Calibri" panose="020F0502020204030204" pitchFamily="34" charset="0"/>
                          <a:hlinkClick r:id="rId11"/>
                        </a:rPr>
                        <a:t>Senator Jim McCune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Roboto" panose="02000000000000000000" pitchFamily="2" charset="0"/>
                          <a:ea typeface="Calibri" panose="020F0502020204030204" pitchFamily="34" charset="0"/>
                        </a:rPr>
                        <a:t>Republican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9757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49732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323B8-3B9C-44C7-BBCB-9BFC1D98B8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dirty="0"/>
              <a:t>Use the “Big Three” Toolkit!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B3E89792-A414-426A-97D0-9A4B73374E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Policy Briefs for each major issue area here:</a:t>
            </a:r>
          </a:p>
          <a:p>
            <a:r>
              <a:rPr lang="en-US" dirty="0">
                <a:hlinkClick r:id="rId2"/>
              </a:rPr>
              <a:t>NEW Big 3 Policy Briefs - Google Drive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14704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440E72-BAFF-463C-8D98-E9197B62C5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3020278"/>
            <a:ext cx="10058400" cy="1450757"/>
          </a:xfrm>
        </p:spPr>
        <p:txBody>
          <a:bodyPr>
            <a:normAutofit/>
          </a:bodyPr>
          <a:lstStyle/>
          <a:p>
            <a:pPr algn="ctr"/>
            <a:r>
              <a:rPr lang="en-US" sz="8000" b="1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2578082703"/>
      </p:ext>
    </p:extLst>
  </p:cSld>
  <p:clrMapOvr>
    <a:masterClrMapping/>
  </p:clrMapOvr>
</p:sld>
</file>

<file path=ppt/theme/theme1.xml><?xml version="1.0" encoding="utf-8"?>
<a:theme xmlns:a="http://schemas.openxmlformats.org/drawingml/2006/main" name="Content Slides">
  <a:themeElements>
    <a:clrScheme name="OSPI New Palette">
      <a:dk1>
        <a:srgbClr val="40403D"/>
      </a:dk1>
      <a:lt1>
        <a:srgbClr val="F7F5EB"/>
      </a:lt1>
      <a:dk2>
        <a:srgbClr val="40403D"/>
      </a:dk2>
      <a:lt2>
        <a:srgbClr val="F7F5EB"/>
      </a:lt2>
      <a:accent1>
        <a:srgbClr val="0D5761"/>
      </a:accent1>
      <a:accent2>
        <a:srgbClr val="8CB5AB"/>
      </a:accent2>
      <a:accent3>
        <a:srgbClr val="68829E"/>
      </a:accent3>
      <a:accent4>
        <a:srgbClr val="6FB5BF"/>
      </a:accent4>
      <a:accent5>
        <a:srgbClr val="626D71"/>
      </a:accent5>
      <a:accent6>
        <a:srgbClr val="68829E"/>
      </a:accent6>
      <a:hlink>
        <a:srgbClr val="68829E"/>
      </a:hlink>
      <a:folHlink>
        <a:srgbClr val="C490AA"/>
      </a:folHlink>
    </a:clrScheme>
    <a:fontScheme name="Custom 1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 Template" id="{15AFEBCC-BBD4-4C7C-A392-50777A498402}" vid="{7567AFE7-18AB-4981-B291-C519D0C3D8C2}"/>
    </a:ext>
  </a:extLst>
</a:theme>
</file>

<file path=ppt/theme/theme2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514949"/>
      </a:dk2>
      <a:lt2>
        <a:srgbClr val="E1E1DB"/>
      </a:lt2>
      <a:accent1>
        <a:srgbClr val="9DBFBE"/>
      </a:accent1>
      <a:accent2>
        <a:srgbClr val="DB8631"/>
      </a:accent2>
      <a:accent3>
        <a:srgbClr val="E3CC5A"/>
      </a:accent3>
      <a:accent4>
        <a:srgbClr val="ACADA8"/>
      </a:accent4>
      <a:accent5>
        <a:srgbClr val="927C61"/>
      </a:accent5>
      <a:accent6>
        <a:srgbClr val="B3B435"/>
      </a:accent6>
      <a:hlink>
        <a:srgbClr val="0000FF"/>
      </a:hlink>
      <a:folHlink>
        <a:srgbClr val="800080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243AF7DC-D15B-41C0-AE81-23980D1B9FC4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9692</TotalTime>
  <Words>388</Words>
  <Application>Microsoft Office PowerPoint</Application>
  <PresentationFormat>Widescreen</PresentationFormat>
  <Paragraphs>87</Paragraphs>
  <Slides>16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5" baseType="lpstr">
      <vt:lpstr>Arial</vt:lpstr>
      <vt:lpstr>Calibri</vt:lpstr>
      <vt:lpstr>Calibri Light</vt:lpstr>
      <vt:lpstr>Roboto</vt:lpstr>
      <vt:lpstr>Segoe UI</vt:lpstr>
      <vt:lpstr>Symbol</vt:lpstr>
      <vt:lpstr>Content Slides</vt:lpstr>
      <vt:lpstr>Retrospect</vt:lpstr>
      <vt:lpstr>Worksheet</vt:lpstr>
      <vt:lpstr>Budget Advisory Committee January 30, 2025 Meeting</vt:lpstr>
      <vt:lpstr>PowerPoint Presentation</vt:lpstr>
      <vt:lpstr>PowerPoint Presentation</vt:lpstr>
      <vt:lpstr>PowerPoint Presentation</vt:lpstr>
      <vt:lpstr>Budget Options – Board Input</vt:lpstr>
      <vt:lpstr>Budget Recovery Plan - Timelines</vt:lpstr>
      <vt:lpstr>PowerPoint Presentation</vt:lpstr>
      <vt:lpstr>Legislative Update – “Big Three” Proposals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Contact Your Legislative Representatives!</vt:lpstr>
      <vt:lpstr>Use the “Big Three” Toolkit!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Budget Advisory Committee</dc:title>
  <dc:creator>Ben Rarick</dc:creator>
  <cp:lastModifiedBy>Ben Rarick</cp:lastModifiedBy>
  <cp:revision>89</cp:revision>
  <dcterms:created xsi:type="dcterms:W3CDTF">2024-11-07T22:09:12Z</dcterms:created>
  <dcterms:modified xsi:type="dcterms:W3CDTF">2025-01-31T16:03:43Z</dcterms:modified>
</cp:coreProperties>
</file>