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4"/>
  </p:notesMasterIdLst>
  <p:sldIdLst>
    <p:sldId id="263" r:id="rId6"/>
    <p:sldId id="287" r:id="rId7"/>
    <p:sldId id="284" r:id="rId8"/>
    <p:sldId id="262" r:id="rId9"/>
    <p:sldId id="288" r:id="rId10"/>
    <p:sldId id="283" r:id="rId11"/>
    <p:sldId id="266" r:id="rId12"/>
    <p:sldId id="286" r:id="rId13"/>
    <p:sldId id="285" r:id="rId14"/>
    <p:sldId id="268" r:id="rId15"/>
    <p:sldId id="261" r:id="rId16"/>
    <p:sldId id="270" r:id="rId17"/>
    <p:sldId id="269" r:id="rId18"/>
    <p:sldId id="274" r:id="rId19"/>
    <p:sldId id="273" r:id="rId20"/>
    <p:sldId id="275" r:id="rId21"/>
    <p:sldId id="272" r:id="rId22"/>
    <p:sldId id="26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82"/>
    <a:srgbClr val="EA8371"/>
    <a:srgbClr val="0FA1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5"/>
  </p:normalViewPr>
  <p:slideViewPr>
    <p:cSldViewPr snapToGrid="0">
      <p:cViewPr varScale="1">
        <p:scale>
          <a:sx n="92" d="100"/>
          <a:sy n="92" d="100"/>
        </p:scale>
        <p:origin x="89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4A3472-EFA0-418B-A572-B9B34D5999A5}" type="doc">
      <dgm:prSet loTypeId="urn:microsoft.com/office/officeart/2005/8/layout/vList5" loCatId="list" qsTypeId="urn:microsoft.com/office/officeart/2005/8/quickstyle/simple1" qsCatId="simple" csTypeId="urn:microsoft.com/office/officeart/2005/8/colors/accent5_2" csCatId="accent5" phldr="1"/>
      <dgm:spPr/>
      <dgm:t>
        <a:bodyPr/>
        <a:lstStyle/>
        <a:p>
          <a:endParaRPr lang="en-US"/>
        </a:p>
      </dgm:t>
    </dgm:pt>
    <dgm:pt modelId="{9A1418A2-6934-4049-BD60-3B45E71829C3}">
      <dgm:prSet phldrT="[Text]"/>
      <dgm:spPr/>
      <dgm:t>
        <a:bodyPr/>
        <a:lstStyle/>
        <a:p>
          <a:r>
            <a:rPr lang="en-US"/>
            <a:t>4</a:t>
          </a:r>
        </a:p>
      </dgm:t>
    </dgm:pt>
    <dgm:pt modelId="{D8ED2FA5-80D6-4353-928C-A4E3DD896BD0}" type="parTrans" cxnId="{E3D52658-4482-4737-A4D7-8194FA217FC8}">
      <dgm:prSet/>
      <dgm:spPr/>
      <dgm:t>
        <a:bodyPr/>
        <a:lstStyle/>
        <a:p>
          <a:endParaRPr lang="en-US"/>
        </a:p>
      </dgm:t>
    </dgm:pt>
    <dgm:pt modelId="{92EEB668-5204-417E-BC9E-06B5DF2A53F8}" type="sibTrans" cxnId="{E3D52658-4482-4737-A4D7-8194FA217FC8}">
      <dgm:prSet/>
      <dgm:spPr/>
      <dgm:t>
        <a:bodyPr/>
        <a:lstStyle/>
        <a:p>
          <a:endParaRPr lang="en-US"/>
        </a:p>
      </dgm:t>
    </dgm:pt>
    <dgm:pt modelId="{399D839C-491B-4D91-A75E-B8CF6219C115}">
      <dgm:prSet phldrT="[Text]" custT="1"/>
      <dgm:spPr/>
      <dgm:t>
        <a:bodyPr/>
        <a:lstStyle/>
        <a:p>
          <a:r>
            <a:rPr lang="en-US" sz="4800" dirty="0"/>
            <a:t>Mastery </a:t>
          </a:r>
          <a:r>
            <a:rPr lang="en-US" sz="2400" i="1" dirty="0"/>
            <a:t>See slide 8 for more on the shift.</a:t>
          </a:r>
          <a:endParaRPr lang="en-US" sz="4800" i="1" dirty="0"/>
        </a:p>
      </dgm:t>
    </dgm:pt>
    <dgm:pt modelId="{F8BBD772-C7FE-48E1-BF82-A2D8410919B2}" type="parTrans" cxnId="{7F449600-5484-4570-963F-F57A56A8BE68}">
      <dgm:prSet/>
      <dgm:spPr/>
      <dgm:t>
        <a:bodyPr/>
        <a:lstStyle/>
        <a:p>
          <a:endParaRPr lang="en-US"/>
        </a:p>
      </dgm:t>
    </dgm:pt>
    <dgm:pt modelId="{0781D867-FFAE-4A33-A9A9-E85967A194C3}" type="sibTrans" cxnId="{7F449600-5484-4570-963F-F57A56A8BE68}">
      <dgm:prSet/>
      <dgm:spPr/>
      <dgm:t>
        <a:bodyPr/>
        <a:lstStyle/>
        <a:p>
          <a:endParaRPr lang="en-US"/>
        </a:p>
      </dgm:t>
    </dgm:pt>
    <dgm:pt modelId="{5AAB5B43-02EB-4385-BDD0-F4A1F13F737B}">
      <dgm:prSet phldrT="[Text]"/>
      <dgm:spPr/>
      <dgm:t>
        <a:bodyPr/>
        <a:lstStyle/>
        <a:p>
          <a:r>
            <a:rPr lang="en-US"/>
            <a:t>3</a:t>
          </a:r>
        </a:p>
      </dgm:t>
    </dgm:pt>
    <dgm:pt modelId="{795121C7-A961-48FE-A4CC-037D88AB2E44}" type="parTrans" cxnId="{5F859BB9-E3CA-4B98-8D77-B98E4C3DBD77}">
      <dgm:prSet/>
      <dgm:spPr/>
      <dgm:t>
        <a:bodyPr/>
        <a:lstStyle/>
        <a:p>
          <a:endParaRPr lang="en-US"/>
        </a:p>
      </dgm:t>
    </dgm:pt>
    <dgm:pt modelId="{8516A8EA-5C0E-49F0-94A5-ACA56CCBE2B6}" type="sibTrans" cxnId="{5F859BB9-E3CA-4B98-8D77-B98E4C3DBD77}">
      <dgm:prSet/>
      <dgm:spPr/>
      <dgm:t>
        <a:bodyPr/>
        <a:lstStyle/>
        <a:p>
          <a:endParaRPr lang="en-US"/>
        </a:p>
      </dgm:t>
    </dgm:pt>
    <dgm:pt modelId="{AC952FAF-9335-4E50-9E05-732D75D19793}">
      <dgm:prSet phldrT="[Text]" custT="1"/>
      <dgm:spPr/>
      <dgm:t>
        <a:bodyPr/>
        <a:lstStyle/>
        <a:p>
          <a:r>
            <a:rPr lang="en-US" sz="4800"/>
            <a:t>Meeting</a:t>
          </a:r>
          <a:r>
            <a:rPr lang="en-US" sz="4700"/>
            <a:t> Standard or Proficient</a:t>
          </a:r>
        </a:p>
      </dgm:t>
    </dgm:pt>
    <dgm:pt modelId="{E2D0ED04-E140-46D9-82FD-856EF923EC3A}" type="parTrans" cxnId="{772FEBA8-BAB8-43BA-BA29-30451E581782}">
      <dgm:prSet/>
      <dgm:spPr/>
      <dgm:t>
        <a:bodyPr/>
        <a:lstStyle/>
        <a:p>
          <a:endParaRPr lang="en-US"/>
        </a:p>
      </dgm:t>
    </dgm:pt>
    <dgm:pt modelId="{4C309FB8-3FA4-4DCA-B4A6-563E0366950B}" type="sibTrans" cxnId="{772FEBA8-BAB8-43BA-BA29-30451E581782}">
      <dgm:prSet/>
      <dgm:spPr/>
      <dgm:t>
        <a:bodyPr/>
        <a:lstStyle/>
        <a:p>
          <a:endParaRPr lang="en-US"/>
        </a:p>
      </dgm:t>
    </dgm:pt>
    <dgm:pt modelId="{C0ADB108-96D3-41D9-99DE-8E70182EC216}">
      <dgm:prSet phldrT="[Text]"/>
      <dgm:spPr/>
      <dgm:t>
        <a:bodyPr/>
        <a:lstStyle/>
        <a:p>
          <a:r>
            <a:rPr lang="en-US"/>
            <a:t>2</a:t>
          </a:r>
        </a:p>
      </dgm:t>
    </dgm:pt>
    <dgm:pt modelId="{ECCB680B-E38E-4246-90C4-3B532E2F49A7}" type="parTrans" cxnId="{E2DE6B58-50CA-4DE8-8F91-7AB4D3F6FC98}">
      <dgm:prSet/>
      <dgm:spPr/>
      <dgm:t>
        <a:bodyPr/>
        <a:lstStyle/>
        <a:p>
          <a:endParaRPr lang="en-US"/>
        </a:p>
      </dgm:t>
    </dgm:pt>
    <dgm:pt modelId="{CFBD67B3-6CA9-4A8A-AD3E-D16997DB85C5}" type="sibTrans" cxnId="{E2DE6B58-50CA-4DE8-8F91-7AB4D3F6FC98}">
      <dgm:prSet/>
      <dgm:spPr/>
      <dgm:t>
        <a:bodyPr/>
        <a:lstStyle/>
        <a:p>
          <a:endParaRPr lang="en-US"/>
        </a:p>
      </dgm:t>
    </dgm:pt>
    <dgm:pt modelId="{133F947A-CCF4-45FD-8225-22160884FBA3}">
      <dgm:prSet phldrT="[Text]" custT="1"/>
      <dgm:spPr/>
      <dgm:t>
        <a:bodyPr/>
        <a:lstStyle/>
        <a:p>
          <a:r>
            <a:rPr lang="en-US" sz="4800"/>
            <a:t>Approaching</a:t>
          </a:r>
          <a:r>
            <a:rPr lang="en-US" sz="4700"/>
            <a:t> or Basic</a:t>
          </a:r>
        </a:p>
      </dgm:t>
    </dgm:pt>
    <dgm:pt modelId="{644324AA-3178-48AB-871B-B4F3E3573CFD}" type="parTrans" cxnId="{A41726F7-83B0-4ADA-B600-CF462A8BCE7D}">
      <dgm:prSet/>
      <dgm:spPr/>
      <dgm:t>
        <a:bodyPr/>
        <a:lstStyle/>
        <a:p>
          <a:endParaRPr lang="en-US"/>
        </a:p>
      </dgm:t>
    </dgm:pt>
    <dgm:pt modelId="{231C8D81-EAD0-427B-B072-8CF9EC66A955}" type="sibTrans" cxnId="{A41726F7-83B0-4ADA-B600-CF462A8BCE7D}">
      <dgm:prSet/>
      <dgm:spPr/>
      <dgm:t>
        <a:bodyPr/>
        <a:lstStyle/>
        <a:p>
          <a:endParaRPr lang="en-US"/>
        </a:p>
      </dgm:t>
    </dgm:pt>
    <dgm:pt modelId="{301E75EE-03FF-4D56-AC78-7758738FC23A}">
      <dgm:prSet phldrT="[Text]"/>
      <dgm:spPr/>
      <dgm:t>
        <a:bodyPr/>
        <a:lstStyle/>
        <a:p>
          <a:r>
            <a:rPr lang="en-US"/>
            <a:t>1</a:t>
          </a:r>
        </a:p>
      </dgm:t>
    </dgm:pt>
    <dgm:pt modelId="{3CBE38DE-D458-4B9B-955C-A5172C262E86}" type="parTrans" cxnId="{BDDC7D8B-16C3-4364-9C29-2F0C64BE677E}">
      <dgm:prSet/>
      <dgm:spPr/>
      <dgm:t>
        <a:bodyPr/>
        <a:lstStyle/>
        <a:p>
          <a:endParaRPr lang="en-US"/>
        </a:p>
      </dgm:t>
    </dgm:pt>
    <dgm:pt modelId="{574140C3-BF0E-449D-A1FF-42FBE3746889}" type="sibTrans" cxnId="{BDDC7D8B-16C3-4364-9C29-2F0C64BE677E}">
      <dgm:prSet/>
      <dgm:spPr/>
      <dgm:t>
        <a:bodyPr/>
        <a:lstStyle/>
        <a:p>
          <a:endParaRPr lang="en-US"/>
        </a:p>
      </dgm:t>
    </dgm:pt>
    <dgm:pt modelId="{3EAFF322-64AA-4B05-AA83-209D6675153E}">
      <dgm:prSet phldrT="[Text]" custT="1"/>
      <dgm:spPr/>
      <dgm:t>
        <a:bodyPr/>
        <a:lstStyle/>
        <a:p>
          <a:r>
            <a:rPr lang="en-US" sz="4800"/>
            <a:t>Below</a:t>
          </a:r>
        </a:p>
      </dgm:t>
    </dgm:pt>
    <dgm:pt modelId="{5A6B9CB7-AB58-49B2-A888-B66C0EB2B2AD}" type="parTrans" cxnId="{FDC1E294-39F0-4386-A212-DB9A53B28E42}">
      <dgm:prSet/>
      <dgm:spPr/>
      <dgm:t>
        <a:bodyPr/>
        <a:lstStyle/>
        <a:p>
          <a:endParaRPr lang="en-US"/>
        </a:p>
      </dgm:t>
    </dgm:pt>
    <dgm:pt modelId="{536FAC3B-0380-4E6E-B652-C003D46AB224}" type="sibTrans" cxnId="{FDC1E294-39F0-4386-A212-DB9A53B28E42}">
      <dgm:prSet/>
      <dgm:spPr/>
      <dgm:t>
        <a:bodyPr/>
        <a:lstStyle/>
        <a:p>
          <a:endParaRPr lang="en-US"/>
        </a:p>
      </dgm:t>
    </dgm:pt>
    <dgm:pt modelId="{DDC62743-6239-4C21-B70C-94D48B9CEA53}" type="pres">
      <dgm:prSet presAssocID="{594A3472-EFA0-418B-A572-B9B34D5999A5}" presName="Name0" presStyleCnt="0">
        <dgm:presLayoutVars>
          <dgm:dir/>
          <dgm:animLvl val="lvl"/>
          <dgm:resizeHandles val="exact"/>
        </dgm:presLayoutVars>
      </dgm:prSet>
      <dgm:spPr/>
    </dgm:pt>
    <dgm:pt modelId="{49AE3A57-4D73-4677-B97E-F7C139B05CBB}" type="pres">
      <dgm:prSet presAssocID="{9A1418A2-6934-4049-BD60-3B45E71829C3}" presName="linNode" presStyleCnt="0"/>
      <dgm:spPr/>
    </dgm:pt>
    <dgm:pt modelId="{BD441DBB-C9BD-4CBF-933A-88783C521391}" type="pres">
      <dgm:prSet presAssocID="{9A1418A2-6934-4049-BD60-3B45E71829C3}" presName="parentText" presStyleLbl="node1" presStyleIdx="0" presStyleCnt="4" custScaleX="35804" custLinFactNeighborX="-10248" custLinFactNeighborY="-208">
        <dgm:presLayoutVars>
          <dgm:chMax val="1"/>
          <dgm:bulletEnabled val="1"/>
        </dgm:presLayoutVars>
      </dgm:prSet>
      <dgm:spPr/>
    </dgm:pt>
    <dgm:pt modelId="{C38802DE-D146-4367-AFB1-5616152A9A41}" type="pres">
      <dgm:prSet presAssocID="{9A1418A2-6934-4049-BD60-3B45E71829C3}" presName="descendantText" presStyleLbl="alignAccFollowNode1" presStyleIdx="0" presStyleCnt="4" custScaleX="136555">
        <dgm:presLayoutVars>
          <dgm:bulletEnabled val="1"/>
        </dgm:presLayoutVars>
      </dgm:prSet>
      <dgm:spPr/>
    </dgm:pt>
    <dgm:pt modelId="{7F10EE1A-0AC3-42AA-8F72-003DE8002A62}" type="pres">
      <dgm:prSet presAssocID="{92EEB668-5204-417E-BC9E-06B5DF2A53F8}" presName="sp" presStyleCnt="0"/>
      <dgm:spPr/>
    </dgm:pt>
    <dgm:pt modelId="{960D1D62-C66C-4A38-94CC-6D3490125522}" type="pres">
      <dgm:prSet presAssocID="{5AAB5B43-02EB-4385-BDD0-F4A1F13F737B}" presName="linNode" presStyleCnt="0"/>
      <dgm:spPr/>
    </dgm:pt>
    <dgm:pt modelId="{8870684F-2F08-44D6-973F-8B2A5A65FFB2}" type="pres">
      <dgm:prSet presAssocID="{5AAB5B43-02EB-4385-BDD0-F4A1F13F737B}" presName="parentText" presStyleLbl="node1" presStyleIdx="1" presStyleCnt="4" custScaleX="35804" custLinFactNeighborX="-10248" custLinFactNeighborY="-208">
        <dgm:presLayoutVars>
          <dgm:chMax val="1"/>
          <dgm:bulletEnabled val="1"/>
        </dgm:presLayoutVars>
      </dgm:prSet>
      <dgm:spPr/>
    </dgm:pt>
    <dgm:pt modelId="{5B7CEA5B-D6FA-4634-A052-A8F9CE5E9F46}" type="pres">
      <dgm:prSet presAssocID="{5AAB5B43-02EB-4385-BDD0-F4A1F13F737B}" presName="descendantText" presStyleLbl="alignAccFollowNode1" presStyleIdx="1" presStyleCnt="4" custScaleX="136555">
        <dgm:presLayoutVars>
          <dgm:bulletEnabled val="1"/>
        </dgm:presLayoutVars>
      </dgm:prSet>
      <dgm:spPr/>
    </dgm:pt>
    <dgm:pt modelId="{F16DF5C7-2E87-4D4E-AFDB-5D93D374A577}" type="pres">
      <dgm:prSet presAssocID="{8516A8EA-5C0E-49F0-94A5-ACA56CCBE2B6}" presName="sp" presStyleCnt="0"/>
      <dgm:spPr/>
    </dgm:pt>
    <dgm:pt modelId="{F9F595AE-109A-48E4-AF3D-3A5316AD6102}" type="pres">
      <dgm:prSet presAssocID="{C0ADB108-96D3-41D9-99DE-8E70182EC216}" presName="linNode" presStyleCnt="0"/>
      <dgm:spPr/>
    </dgm:pt>
    <dgm:pt modelId="{57A734D6-2277-4BED-B736-D20EBC6D3E86}" type="pres">
      <dgm:prSet presAssocID="{C0ADB108-96D3-41D9-99DE-8E70182EC216}" presName="parentText" presStyleLbl="node1" presStyleIdx="2" presStyleCnt="4" custScaleX="35804" custLinFactNeighborX="-10248" custLinFactNeighborY="-208">
        <dgm:presLayoutVars>
          <dgm:chMax val="1"/>
          <dgm:bulletEnabled val="1"/>
        </dgm:presLayoutVars>
      </dgm:prSet>
      <dgm:spPr/>
    </dgm:pt>
    <dgm:pt modelId="{B0380E93-459B-45E5-8CA2-D453162DDA16}" type="pres">
      <dgm:prSet presAssocID="{C0ADB108-96D3-41D9-99DE-8E70182EC216}" presName="descendantText" presStyleLbl="alignAccFollowNode1" presStyleIdx="2" presStyleCnt="4" custScaleX="136555">
        <dgm:presLayoutVars>
          <dgm:bulletEnabled val="1"/>
        </dgm:presLayoutVars>
      </dgm:prSet>
      <dgm:spPr/>
    </dgm:pt>
    <dgm:pt modelId="{26A3EF06-957B-4792-853F-D3343C162509}" type="pres">
      <dgm:prSet presAssocID="{CFBD67B3-6CA9-4A8A-AD3E-D16997DB85C5}" presName="sp" presStyleCnt="0"/>
      <dgm:spPr/>
    </dgm:pt>
    <dgm:pt modelId="{5ADB885B-8933-42D1-B8D5-BEE310329A28}" type="pres">
      <dgm:prSet presAssocID="{301E75EE-03FF-4D56-AC78-7758738FC23A}" presName="linNode" presStyleCnt="0"/>
      <dgm:spPr/>
    </dgm:pt>
    <dgm:pt modelId="{EF049146-A841-4F77-874B-AE9F48520342}" type="pres">
      <dgm:prSet presAssocID="{301E75EE-03FF-4D56-AC78-7758738FC23A}" presName="parentText" presStyleLbl="node1" presStyleIdx="3" presStyleCnt="4" custScaleX="35804" custLinFactNeighborX="-10248" custLinFactNeighborY="-208">
        <dgm:presLayoutVars>
          <dgm:chMax val="1"/>
          <dgm:bulletEnabled val="1"/>
        </dgm:presLayoutVars>
      </dgm:prSet>
      <dgm:spPr/>
    </dgm:pt>
    <dgm:pt modelId="{23AC21A6-A1D2-4C0C-B0E2-D37A4BCFA1CE}" type="pres">
      <dgm:prSet presAssocID="{301E75EE-03FF-4D56-AC78-7758738FC23A}" presName="descendantText" presStyleLbl="alignAccFollowNode1" presStyleIdx="3" presStyleCnt="4" custScaleX="136555">
        <dgm:presLayoutVars>
          <dgm:bulletEnabled val="1"/>
        </dgm:presLayoutVars>
      </dgm:prSet>
      <dgm:spPr/>
    </dgm:pt>
  </dgm:ptLst>
  <dgm:cxnLst>
    <dgm:cxn modelId="{7F449600-5484-4570-963F-F57A56A8BE68}" srcId="{9A1418A2-6934-4049-BD60-3B45E71829C3}" destId="{399D839C-491B-4D91-A75E-B8CF6219C115}" srcOrd="0" destOrd="0" parTransId="{F8BBD772-C7FE-48E1-BF82-A2D8410919B2}" sibTransId="{0781D867-FFAE-4A33-A9A9-E85967A194C3}"/>
    <dgm:cxn modelId="{53D55A08-2CA0-40BF-8E4D-81CE31FB18C4}" type="presOf" srcId="{301E75EE-03FF-4D56-AC78-7758738FC23A}" destId="{EF049146-A841-4F77-874B-AE9F48520342}" srcOrd="0" destOrd="0" presId="urn:microsoft.com/office/officeart/2005/8/layout/vList5"/>
    <dgm:cxn modelId="{22C14216-B986-4D53-A50C-770FE7FB0859}" type="presOf" srcId="{399D839C-491B-4D91-A75E-B8CF6219C115}" destId="{C38802DE-D146-4367-AFB1-5616152A9A41}" srcOrd="0" destOrd="0" presId="urn:microsoft.com/office/officeart/2005/8/layout/vList5"/>
    <dgm:cxn modelId="{C3A0B33D-DD5D-4AC9-83BA-ACDF5EE7D3EE}" type="presOf" srcId="{594A3472-EFA0-418B-A572-B9B34D5999A5}" destId="{DDC62743-6239-4C21-B70C-94D48B9CEA53}" srcOrd="0" destOrd="0" presId="urn:microsoft.com/office/officeart/2005/8/layout/vList5"/>
    <dgm:cxn modelId="{B2DC865C-4D4D-4B74-BC97-20433530E55F}" type="presOf" srcId="{AC952FAF-9335-4E50-9E05-732D75D19793}" destId="{5B7CEA5B-D6FA-4634-A052-A8F9CE5E9F46}" srcOrd="0" destOrd="0" presId="urn:microsoft.com/office/officeart/2005/8/layout/vList5"/>
    <dgm:cxn modelId="{8F04EB45-A1E4-4611-9022-9567EE844413}" type="presOf" srcId="{3EAFF322-64AA-4B05-AA83-209D6675153E}" destId="{23AC21A6-A1D2-4C0C-B0E2-D37A4BCFA1CE}" srcOrd="0" destOrd="0" presId="urn:microsoft.com/office/officeart/2005/8/layout/vList5"/>
    <dgm:cxn modelId="{1453274B-61AC-49E1-AD55-3100232FA3E1}" type="presOf" srcId="{9A1418A2-6934-4049-BD60-3B45E71829C3}" destId="{BD441DBB-C9BD-4CBF-933A-88783C521391}" srcOrd="0" destOrd="0" presId="urn:microsoft.com/office/officeart/2005/8/layout/vList5"/>
    <dgm:cxn modelId="{E3D52658-4482-4737-A4D7-8194FA217FC8}" srcId="{594A3472-EFA0-418B-A572-B9B34D5999A5}" destId="{9A1418A2-6934-4049-BD60-3B45E71829C3}" srcOrd="0" destOrd="0" parTransId="{D8ED2FA5-80D6-4353-928C-A4E3DD896BD0}" sibTransId="{92EEB668-5204-417E-BC9E-06B5DF2A53F8}"/>
    <dgm:cxn modelId="{E2DE6B58-50CA-4DE8-8F91-7AB4D3F6FC98}" srcId="{594A3472-EFA0-418B-A572-B9B34D5999A5}" destId="{C0ADB108-96D3-41D9-99DE-8E70182EC216}" srcOrd="2" destOrd="0" parTransId="{ECCB680B-E38E-4246-90C4-3B532E2F49A7}" sibTransId="{CFBD67B3-6CA9-4A8A-AD3E-D16997DB85C5}"/>
    <dgm:cxn modelId="{BDDC7D8B-16C3-4364-9C29-2F0C64BE677E}" srcId="{594A3472-EFA0-418B-A572-B9B34D5999A5}" destId="{301E75EE-03FF-4D56-AC78-7758738FC23A}" srcOrd="3" destOrd="0" parTransId="{3CBE38DE-D458-4B9B-955C-A5172C262E86}" sibTransId="{574140C3-BF0E-449D-A1FF-42FBE3746889}"/>
    <dgm:cxn modelId="{FDC1E294-39F0-4386-A212-DB9A53B28E42}" srcId="{301E75EE-03FF-4D56-AC78-7758738FC23A}" destId="{3EAFF322-64AA-4B05-AA83-209D6675153E}" srcOrd="0" destOrd="0" parTransId="{5A6B9CB7-AB58-49B2-A888-B66C0EB2B2AD}" sibTransId="{536FAC3B-0380-4E6E-B652-C003D46AB224}"/>
    <dgm:cxn modelId="{772FEBA8-BAB8-43BA-BA29-30451E581782}" srcId="{5AAB5B43-02EB-4385-BDD0-F4A1F13F737B}" destId="{AC952FAF-9335-4E50-9E05-732D75D19793}" srcOrd="0" destOrd="0" parTransId="{E2D0ED04-E140-46D9-82FD-856EF923EC3A}" sibTransId="{4C309FB8-3FA4-4DCA-B4A6-563E0366950B}"/>
    <dgm:cxn modelId="{2A287AAC-DC43-4CE9-AF20-2215A414E65E}" type="presOf" srcId="{133F947A-CCF4-45FD-8225-22160884FBA3}" destId="{B0380E93-459B-45E5-8CA2-D453162DDA16}" srcOrd="0" destOrd="0" presId="urn:microsoft.com/office/officeart/2005/8/layout/vList5"/>
    <dgm:cxn modelId="{5F859BB9-E3CA-4B98-8D77-B98E4C3DBD77}" srcId="{594A3472-EFA0-418B-A572-B9B34D5999A5}" destId="{5AAB5B43-02EB-4385-BDD0-F4A1F13F737B}" srcOrd="1" destOrd="0" parTransId="{795121C7-A961-48FE-A4CC-037D88AB2E44}" sibTransId="{8516A8EA-5C0E-49F0-94A5-ACA56CCBE2B6}"/>
    <dgm:cxn modelId="{19730BC5-FEDF-4FE0-BB8B-FD3D0DE13551}" type="presOf" srcId="{C0ADB108-96D3-41D9-99DE-8E70182EC216}" destId="{57A734D6-2277-4BED-B736-D20EBC6D3E86}" srcOrd="0" destOrd="0" presId="urn:microsoft.com/office/officeart/2005/8/layout/vList5"/>
    <dgm:cxn modelId="{686C0EF4-178F-43A2-ABAB-93F61993DA37}" type="presOf" srcId="{5AAB5B43-02EB-4385-BDD0-F4A1F13F737B}" destId="{8870684F-2F08-44D6-973F-8B2A5A65FFB2}" srcOrd="0" destOrd="0" presId="urn:microsoft.com/office/officeart/2005/8/layout/vList5"/>
    <dgm:cxn modelId="{A41726F7-83B0-4ADA-B600-CF462A8BCE7D}" srcId="{C0ADB108-96D3-41D9-99DE-8E70182EC216}" destId="{133F947A-CCF4-45FD-8225-22160884FBA3}" srcOrd="0" destOrd="0" parTransId="{644324AA-3178-48AB-871B-B4F3E3573CFD}" sibTransId="{231C8D81-EAD0-427B-B072-8CF9EC66A955}"/>
    <dgm:cxn modelId="{773C32AA-E04B-4313-AB4A-01EAC3A62B2F}" type="presParOf" srcId="{DDC62743-6239-4C21-B70C-94D48B9CEA53}" destId="{49AE3A57-4D73-4677-B97E-F7C139B05CBB}" srcOrd="0" destOrd="0" presId="urn:microsoft.com/office/officeart/2005/8/layout/vList5"/>
    <dgm:cxn modelId="{77C2BD28-4C9F-46EC-B9A8-7255057B62A5}" type="presParOf" srcId="{49AE3A57-4D73-4677-B97E-F7C139B05CBB}" destId="{BD441DBB-C9BD-4CBF-933A-88783C521391}" srcOrd="0" destOrd="0" presId="urn:microsoft.com/office/officeart/2005/8/layout/vList5"/>
    <dgm:cxn modelId="{C7ACD072-4E6B-4C07-B080-0C630C49CD65}" type="presParOf" srcId="{49AE3A57-4D73-4677-B97E-F7C139B05CBB}" destId="{C38802DE-D146-4367-AFB1-5616152A9A41}" srcOrd="1" destOrd="0" presId="urn:microsoft.com/office/officeart/2005/8/layout/vList5"/>
    <dgm:cxn modelId="{0C6C7748-22D0-41C9-A480-1618DCF405D3}" type="presParOf" srcId="{DDC62743-6239-4C21-B70C-94D48B9CEA53}" destId="{7F10EE1A-0AC3-42AA-8F72-003DE8002A62}" srcOrd="1" destOrd="0" presId="urn:microsoft.com/office/officeart/2005/8/layout/vList5"/>
    <dgm:cxn modelId="{C8B7AEEE-5709-4A0D-8C61-BDEBE5CFD67A}" type="presParOf" srcId="{DDC62743-6239-4C21-B70C-94D48B9CEA53}" destId="{960D1D62-C66C-4A38-94CC-6D3490125522}" srcOrd="2" destOrd="0" presId="urn:microsoft.com/office/officeart/2005/8/layout/vList5"/>
    <dgm:cxn modelId="{D11A7DD4-7A72-4138-AA79-FFFD04328AEB}" type="presParOf" srcId="{960D1D62-C66C-4A38-94CC-6D3490125522}" destId="{8870684F-2F08-44D6-973F-8B2A5A65FFB2}" srcOrd="0" destOrd="0" presId="urn:microsoft.com/office/officeart/2005/8/layout/vList5"/>
    <dgm:cxn modelId="{2D676CE8-6991-40B6-A8AF-7171C7BF77CA}" type="presParOf" srcId="{960D1D62-C66C-4A38-94CC-6D3490125522}" destId="{5B7CEA5B-D6FA-4634-A052-A8F9CE5E9F46}" srcOrd="1" destOrd="0" presId="urn:microsoft.com/office/officeart/2005/8/layout/vList5"/>
    <dgm:cxn modelId="{1CAE873C-59AF-4AE9-B185-F973C7E10000}" type="presParOf" srcId="{DDC62743-6239-4C21-B70C-94D48B9CEA53}" destId="{F16DF5C7-2E87-4D4E-AFDB-5D93D374A577}" srcOrd="3" destOrd="0" presId="urn:microsoft.com/office/officeart/2005/8/layout/vList5"/>
    <dgm:cxn modelId="{55122D5D-D456-408D-90E6-F94D68C93182}" type="presParOf" srcId="{DDC62743-6239-4C21-B70C-94D48B9CEA53}" destId="{F9F595AE-109A-48E4-AF3D-3A5316AD6102}" srcOrd="4" destOrd="0" presId="urn:microsoft.com/office/officeart/2005/8/layout/vList5"/>
    <dgm:cxn modelId="{D35AC5E9-8D9C-43B2-8A6E-F5442E1F2FA4}" type="presParOf" srcId="{F9F595AE-109A-48E4-AF3D-3A5316AD6102}" destId="{57A734D6-2277-4BED-B736-D20EBC6D3E86}" srcOrd="0" destOrd="0" presId="urn:microsoft.com/office/officeart/2005/8/layout/vList5"/>
    <dgm:cxn modelId="{4AA749A3-8E48-4AAA-8233-4B999D9F4A82}" type="presParOf" srcId="{F9F595AE-109A-48E4-AF3D-3A5316AD6102}" destId="{B0380E93-459B-45E5-8CA2-D453162DDA16}" srcOrd="1" destOrd="0" presId="urn:microsoft.com/office/officeart/2005/8/layout/vList5"/>
    <dgm:cxn modelId="{AC42D7E9-ED4D-425D-9016-050A324E1B82}" type="presParOf" srcId="{DDC62743-6239-4C21-B70C-94D48B9CEA53}" destId="{26A3EF06-957B-4792-853F-D3343C162509}" srcOrd="5" destOrd="0" presId="urn:microsoft.com/office/officeart/2005/8/layout/vList5"/>
    <dgm:cxn modelId="{2EB4BE23-1E0F-4714-80DE-D63975AC460A}" type="presParOf" srcId="{DDC62743-6239-4C21-B70C-94D48B9CEA53}" destId="{5ADB885B-8933-42D1-B8D5-BEE310329A28}" srcOrd="6" destOrd="0" presId="urn:microsoft.com/office/officeart/2005/8/layout/vList5"/>
    <dgm:cxn modelId="{2FFA0132-39C9-49F7-8F63-37D5C575C41A}" type="presParOf" srcId="{5ADB885B-8933-42D1-B8D5-BEE310329A28}" destId="{EF049146-A841-4F77-874B-AE9F48520342}" srcOrd="0" destOrd="0" presId="urn:microsoft.com/office/officeart/2005/8/layout/vList5"/>
    <dgm:cxn modelId="{6F08FB16-E7D4-46D6-B865-B6CB44B40764}" type="presParOf" srcId="{5ADB885B-8933-42D1-B8D5-BEE310329A28}" destId="{23AC21A6-A1D2-4C0C-B0E2-D37A4BCFA1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4A3472-EFA0-418B-A572-B9B34D5999A5}" type="doc">
      <dgm:prSet loTypeId="urn:microsoft.com/office/officeart/2005/8/layout/vList5" loCatId="list" qsTypeId="urn:microsoft.com/office/officeart/2005/8/quickstyle/simple1" qsCatId="simple" csTypeId="urn:microsoft.com/office/officeart/2005/8/colors/accent5_2" csCatId="accent5" phldr="1"/>
      <dgm:spPr/>
      <dgm:t>
        <a:bodyPr/>
        <a:lstStyle/>
        <a:p>
          <a:endParaRPr lang="en-US"/>
        </a:p>
      </dgm:t>
    </dgm:pt>
    <dgm:pt modelId="{9A1418A2-6934-4049-BD60-3B45E71829C3}">
      <dgm:prSet phldrT="[Text]"/>
      <dgm:spPr/>
      <dgm:t>
        <a:bodyPr/>
        <a:lstStyle/>
        <a:p>
          <a:r>
            <a:rPr lang="en-US"/>
            <a:t>4</a:t>
          </a:r>
        </a:p>
      </dgm:t>
    </dgm:pt>
    <dgm:pt modelId="{D8ED2FA5-80D6-4353-928C-A4E3DD896BD0}" type="parTrans" cxnId="{E3D52658-4482-4737-A4D7-8194FA217FC8}">
      <dgm:prSet/>
      <dgm:spPr/>
      <dgm:t>
        <a:bodyPr/>
        <a:lstStyle/>
        <a:p>
          <a:endParaRPr lang="en-US"/>
        </a:p>
      </dgm:t>
    </dgm:pt>
    <dgm:pt modelId="{92EEB668-5204-417E-BC9E-06B5DF2A53F8}" type="sibTrans" cxnId="{E3D52658-4482-4737-A4D7-8194FA217FC8}">
      <dgm:prSet/>
      <dgm:spPr/>
      <dgm:t>
        <a:bodyPr/>
        <a:lstStyle/>
        <a:p>
          <a:endParaRPr lang="en-US"/>
        </a:p>
      </dgm:t>
    </dgm:pt>
    <dgm:pt modelId="{399D839C-491B-4D91-A75E-B8CF6219C115}">
      <dgm:prSet phldrT="[Text]"/>
      <dgm:spPr/>
      <dgm:t>
        <a:bodyPr/>
        <a:lstStyle/>
        <a:p>
          <a:r>
            <a:rPr lang="en-US"/>
            <a:t>Demonstrates grade level skills and knowledge with high accuracy, is adept at critical thinking, and readily transfers learning to new contexts.</a:t>
          </a:r>
        </a:p>
      </dgm:t>
    </dgm:pt>
    <dgm:pt modelId="{F8BBD772-C7FE-48E1-BF82-A2D8410919B2}" type="parTrans" cxnId="{7F449600-5484-4570-963F-F57A56A8BE68}">
      <dgm:prSet/>
      <dgm:spPr/>
      <dgm:t>
        <a:bodyPr/>
        <a:lstStyle/>
        <a:p>
          <a:endParaRPr lang="en-US"/>
        </a:p>
      </dgm:t>
    </dgm:pt>
    <dgm:pt modelId="{0781D867-FFAE-4A33-A9A9-E85967A194C3}" type="sibTrans" cxnId="{7F449600-5484-4570-963F-F57A56A8BE68}">
      <dgm:prSet/>
      <dgm:spPr/>
      <dgm:t>
        <a:bodyPr/>
        <a:lstStyle/>
        <a:p>
          <a:endParaRPr lang="en-US"/>
        </a:p>
      </dgm:t>
    </dgm:pt>
    <dgm:pt modelId="{5AAB5B43-02EB-4385-BDD0-F4A1F13F737B}">
      <dgm:prSet phldrT="[Text]"/>
      <dgm:spPr/>
      <dgm:t>
        <a:bodyPr/>
        <a:lstStyle/>
        <a:p>
          <a:r>
            <a:rPr lang="en-US"/>
            <a:t>3</a:t>
          </a:r>
        </a:p>
      </dgm:t>
    </dgm:pt>
    <dgm:pt modelId="{795121C7-A961-48FE-A4CC-037D88AB2E44}" type="parTrans" cxnId="{5F859BB9-E3CA-4B98-8D77-B98E4C3DBD77}">
      <dgm:prSet/>
      <dgm:spPr/>
      <dgm:t>
        <a:bodyPr/>
        <a:lstStyle/>
        <a:p>
          <a:endParaRPr lang="en-US"/>
        </a:p>
      </dgm:t>
    </dgm:pt>
    <dgm:pt modelId="{8516A8EA-5C0E-49F0-94A5-ACA56CCBE2B6}" type="sibTrans" cxnId="{5F859BB9-E3CA-4B98-8D77-B98E4C3DBD77}">
      <dgm:prSet/>
      <dgm:spPr/>
      <dgm:t>
        <a:bodyPr/>
        <a:lstStyle/>
        <a:p>
          <a:endParaRPr lang="en-US"/>
        </a:p>
      </dgm:t>
    </dgm:pt>
    <dgm:pt modelId="{AC952FAF-9335-4E50-9E05-732D75D19793}">
      <dgm:prSet phldrT="[Text]"/>
      <dgm:spPr/>
      <dgm:t>
        <a:bodyPr/>
        <a:lstStyle/>
        <a:p>
          <a:r>
            <a:rPr lang="en-US"/>
            <a:t>Demonstrates grade level skills and knowledge, generally engages in critical thinking, and begins to transfer learning to new contexts.</a:t>
          </a:r>
        </a:p>
      </dgm:t>
    </dgm:pt>
    <dgm:pt modelId="{E2D0ED04-E140-46D9-82FD-856EF923EC3A}" type="parTrans" cxnId="{772FEBA8-BAB8-43BA-BA29-30451E581782}">
      <dgm:prSet/>
      <dgm:spPr/>
      <dgm:t>
        <a:bodyPr/>
        <a:lstStyle/>
        <a:p>
          <a:endParaRPr lang="en-US"/>
        </a:p>
      </dgm:t>
    </dgm:pt>
    <dgm:pt modelId="{4C309FB8-3FA4-4DCA-B4A6-563E0366950B}" type="sibTrans" cxnId="{772FEBA8-BAB8-43BA-BA29-30451E581782}">
      <dgm:prSet/>
      <dgm:spPr/>
      <dgm:t>
        <a:bodyPr/>
        <a:lstStyle/>
        <a:p>
          <a:endParaRPr lang="en-US"/>
        </a:p>
      </dgm:t>
    </dgm:pt>
    <dgm:pt modelId="{C0ADB108-96D3-41D9-99DE-8E70182EC216}">
      <dgm:prSet phldrT="[Text]"/>
      <dgm:spPr/>
      <dgm:t>
        <a:bodyPr/>
        <a:lstStyle/>
        <a:p>
          <a:r>
            <a:rPr lang="en-US"/>
            <a:t>2</a:t>
          </a:r>
        </a:p>
      </dgm:t>
    </dgm:pt>
    <dgm:pt modelId="{ECCB680B-E38E-4246-90C4-3B532E2F49A7}" type="parTrans" cxnId="{E2DE6B58-50CA-4DE8-8F91-7AB4D3F6FC98}">
      <dgm:prSet/>
      <dgm:spPr/>
      <dgm:t>
        <a:bodyPr/>
        <a:lstStyle/>
        <a:p>
          <a:endParaRPr lang="en-US"/>
        </a:p>
      </dgm:t>
    </dgm:pt>
    <dgm:pt modelId="{CFBD67B3-6CA9-4A8A-AD3E-D16997DB85C5}" type="sibTrans" cxnId="{E2DE6B58-50CA-4DE8-8F91-7AB4D3F6FC98}">
      <dgm:prSet/>
      <dgm:spPr/>
      <dgm:t>
        <a:bodyPr/>
        <a:lstStyle/>
        <a:p>
          <a:endParaRPr lang="en-US"/>
        </a:p>
      </dgm:t>
    </dgm:pt>
    <dgm:pt modelId="{133F947A-CCF4-45FD-8225-22160884FBA3}">
      <dgm:prSet phldrT="[Text]"/>
      <dgm:spPr/>
      <dgm:t>
        <a:bodyPr/>
        <a:lstStyle/>
        <a:p>
          <a:r>
            <a:rPr lang="en-US"/>
            <a:t>Demonstrates basic skills and knowledge of core ideas, with some gaps and/or a consistent need for support</a:t>
          </a:r>
        </a:p>
      </dgm:t>
    </dgm:pt>
    <dgm:pt modelId="{644324AA-3178-48AB-871B-B4F3E3573CFD}" type="parTrans" cxnId="{A41726F7-83B0-4ADA-B600-CF462A8BCE7D}">
      <dgm:prSet/>
      <dgm:spPr/>
      <dgm:t>
        <a:bodyPr/>
        <a:lstStyle/>
        <a:p>
          <a:endParaRPr lang="en-US"/>
        </a:p>
      </dgm:t>
    </dgm:pt>
    <dgm:pt modelId="{231C8D81-EAD0-427B-B072-8CF9EC66A955}" type="sibTrans" cxnId="{A41726F7-83B0-4ADA-B600-CF462A8BCE7D}">
      <dgm:prSet/>
      <dgm:spPr/>
      <dgm:t>
        <a:bodyPr/>
        <a:lstStyle/>
        <a:p>
          <a:endParaRPr lang="en-US"/>
        </a:p>
      </dgm:t>
    </dgm:pt>
    <dgm:pt modelId="{301E75EE-03FF-4D56-AC78-7758738FC23A}">
      <dgm:prSet phldrT="[Text]"/>
      <dgm:spPr/>
      <dgm:t>
        <a:bodyPr/>
        <a:lstStyle/>
        <a:p>
          <a:r>
            <a:rPr lang="en-US"/>
            <a:t>1</a:t>
          </a:r>
        </a:p>
      </dgm:t>
    </dgm:pt>
    <dgm:pt modelId="{3CBE38DE-D458-4B9B-955C-A5172C262E86}" type="parTrans" cxnId="{BDDC7D8B-16C3-4364-9C29-2F0C64BE677E}">
      <dgm:prSet/>
      <dgm:spPr/>
      <dgm:t>
        <a:bodyPr/>
        <a:lstStyle/>
        <a:p>
          <a:endParaRPr lang="en-US"/>
        </a:p>
      </dgm:t>
    </dgm:pt>
    <dgm:pt modelId="{574140C3-BF0E-449D-A1FF-42FBE3746889}" type="sibTrans" cxnId="{BDDC7D8B-16C3-4364-9C29-2F0C64BE677E}">
      <dgm:prSet/>
      <dgm:spPr/>
      <dgm:t>
        <a:bodyPr/>
        <a:lstStyle/>
        <a:p>
          <a:endParaRPr lang="en-US"/>
        </a:p>
      </dgm:t>
    </dgm:pt>
    <dgm:pt modelId="{3EAFF322-64AA-4B05-AA83-209D6675153E}">
      <dgm:prSet phldrT="[Text]" custT="1"/>
      <dgm:spPr/>
      <dgm:t>
        <a:bodyPr/>
        <a:lstStyle/>
        <a:p>
          <a:r>
            <a:rPr lang="en-US" sz="2400"/>
            <a:t>Primarily focused on developing skills prerequisite to grade level</a:t>
          </a:r>
        </a:p>
      </dgm:t>
    </dgm:pt>
    <dgm:pt modelId="{5A6B9CB7-AB58-49B2-A888-B66C0EB2B2AD}" type="parTrans" cxnId="{FDC1E294-39F0-4386-A212-DB9A53B28E42}">
      <dgm:prSet/>
      <dgm:spPr/>
      <dgm:t>
        <a:bodyPr/>
        <a:lstStyle/>
        <a:p>
          <a:endParaRPr lang="en-US"/>
        </a:p>
      </dgm:t>
    </dgm:pt>
    <dgm:pt modelId="{536FAC3B-0380-4E6E-B652-C003D46AB224}" type="sibTrans" cxnId="{FDC1E294-39F0-4386-A212-DB9A53B28E42}">
      <dgm:prSet/>
      <dgm:spPr/>
      <dgm:t>
        <a:bodyPr/>
        <a:lstStyle/>
        <a:p>
          <a:endParaRPr lang="en-US"/>
        </a:p>
      </dgm:t>
    </dgm:pt>
    <dgm:pt modelId="{7184372F-4F6C-4120-AD02-0081CBC8193E}">
      <dgm:prSet phldrT="[Text]" custT="1"/>
      <dgm:spPr/>
      <dgm:t>
        <a:bodyPr/>
        <a:lstStyle/>
        <a:p>
          <a:r>
            <a:rPr lang="en-US" sz="2400"/>
            <a:t>Consistently receives significant support to access grade level content</a:t>
          </a:r>
        </a:p>
      </dgm:t>
    </dgm:pt>
    <dgm:pt modelId="{694061AD-B6BD-4A94-9C85-FDF36F351A2C}" type="parTrans" cxnId="{6A0C6F9F-3831-47FA-AF43-11A77F5D9841}">
      <dgm:prSet/>
      <dgm:spPr/>
      <dgm:t>
        <a:bodyPr/>
        <a:lstStyle/>
        <a:p>
          <a:endParaRPr lang="en-US"/>
        </a:p>
      </dgm:t>
    </dgm:pt>
    <dgm:pt modelId="{F950553E-3934-4FFB-AB77-1E4F8BE06E42}" type="sibTrans" cxnId="{6A0C6F9F-3831-47FA-AF43-11A77F5D9841}">
      <dgm:prSet/>
      <dgm:spPr/>
      <dgm:t>
        <a:bodyPr/>
        <a:lstStyle/>
        <a:p>
          <a:endParaRPr lang="en-US"/>
        </a:p>
      </dgm:t>
    </dgm:pt>
    <dgm:pt modelId="{DDC62743-6239-4C21-B70C-94D48B9CEA53}" type="pres">
      <dgm:prSet presAssocID="{594A3472-EFA0-418B-A572-B9B34D5999A5}" presName="Name0" presStyleCnt="0">
        <dgm:presLayoutVars>
          <dgm:dir/>
          <dgm:animLvl val="lvl"/>
          <dgm:resizeHandles val="exact"/>
        </dgm:presLayoutVars>
      </dgm:prSet>
      <dgm:spPr/>
    </dgm:pt>
    <dgm:pt modelId="{49AE3A57-4D73-4677-B97E-F7C139B05CBB}" type="pres">
      <dgm:prSet presAssocID="{9A1418A2-6934-4049-BD60-3B45E71829C3}" presName="linNode" presStyleCnt="0"/>
      <dgm:spPr/>
    </dgm:pt>
    <dgm:pt modelId="{BD441DBB-C9BD-4CBF-933A-88783C521391}" type="pres">
      <dgm:prSet presAssocID="{9A1418A2-6934-4049-BD60-3B45E71829C3}" presName="parentText" presStyleLbl="node1" presStyleIdx="0" presStyleCnt="4" custScaleX="35804" custLinFactNeighborX="-10248" custLinFactNeighborY="-208">
        <dgm:presLayoutVars>
          <dgm:chMax val="1"/>
          <dgm:bulletEnabled val="1"/>
        </dgm:presLayoutVars>
      </dgm:prSet>
      <dgm:spPr/>
    </dgm:pt>
    <dgm:pt modelId="{C38802DE-D146-4367-AFB1-5616152A9A41}" type="pres">
      <dgm:prSet presAssocID="{9A1418A2-6934-4049-BD60-3B45E71829C3}" presName="descendantText" presStyleLbl="alignAccFollowNode1" presStyleIdx="0" presStyleCnt="4" custScaleX="136555">
        <dgm:presLayoutVars>
          <dgm:bulletEnabled val="1"/>
        </dgm:presLayoutVars>
      </dgm:prSet>
      <dgm:spPr/>
    </dgm:pt>
    <dgm:pt modelId="{7F10EE1A-0AC3-42AA-8F72-003DE8002A62}" type="pres">
      <dgm:prSet presAssocID="{92EEB668-5204-417E-BC9E-06B5DF2A53F8}" presName="sp" presStyleCnt="0"/>
      <dgm:spPr/>
    </dgm:pt>
    <dgm:pt modelId="{960D1D62-C66C-4A38-94CC-6D3490125522}" type="pres">
      <dgm:prSet presAssocID="{5AAB5B43-02EB-4385-BDD0-F4A1F13F737B}" presName="linNode" presStyleCnt="0"/>
      <dgm:spPr/>
    </dgm:pt>
    <dgm:pt modelId="{8870684F-2F08-44D6-973F-8B2A5A65FFB2}" type="pres">
      <dgm:prSet presAssocID="{5AAB5B43-02EB-4385-BDD0-F4A1F13F737B}" presName="parentText" presStyleLbl="node1" presStyleIdx="1" presStyleCnt="4" custScaleX="35804" custLinFactNeighborX="-10248" custLinFactNeighborY="-208">
        <dgm:presLayoutVars>
          <dgm:chMax val="1"/>
          <dgm:bulletEnabled val="1"/>
        </dgm:presLayoutVars>
      </dgm:prSet>
      <dgm:spPr/>
    </dgm:pt>
    <dgm:pt modelId="{5B7CEA5B-D6FA-4634-A052-A8F9CE5E9F46}" type="pres">
      <dgm:prSet presAssocID="{5AAB5B43-02EB-4385-BDD0-F4A1F13F737B}" presName="descendantText" presStyleLbl="alignAccFollowNode1" presStyleIdx="1" presStyleCnt="4" custScaleX="136555">
        <dgm:presLayoutVars>
          <dgm:bulletEnabled val="1"/>
        </dgm:presLayoutVars>
      </dgm:prSet>
      <dgm:spPr/>
    </dgm:pt>
    <dgm:pt modelId="{F16DF5C7-2E87-4D4E-AFDB-5D93D374A577}" type="pres">
      <dgm:prSet presAssocID="{8516A8EA-5C0E-49F0-94A5-ACA56CCBE2B6}" presName="sp" presStyleCnt="0"/>
      <dgm:spPr/>
    </dgm:pt>
    <dgm:pt modelId="{F9F595AE-109A-48E4-AF3D-3A5316AD6102}" type="pres">
      <dgm:prSet presAssocID="{C0ADB108-96D3-41D9-99DE-8E70182EC216}" presName="linNode" presStyleCnt="0"/>
      <dgm:spPr/>
    </dgm:pt>
    <dgm:pt modelId="{57A734D6-2277-4BED-B736-D20EBC6D3E86}" type="pres">
      <dgm:prSet presAssocID="{C0ADB108-96D3-41D9-99DE-8E70182EC216}" presName="parentText" presStyleLbl="node1" presStyleIdx="2" presStyleCnt="4" custScaleX="35804" custLinFactNeighborX="-10248" custLinFactNeighborY="-208">
        <dgm:presLayoutVars>
          <dgm:chMax val="1"/>
          <dgm:bulletEnabled val="1"/>
        </dgm:presLayoutVars>
      </dgm:prSet>
      <dgm:spPr/>
    </dgm:pt>
    <dgm:pt modelId="{B0380E93-459B-45E5-8CA2-D453162DDA16}" type="pres">
      <dgm:prSet presAssocID="{C0ADB108-96D3-41D9-99DE-8E70182EC216}" presName="descendantText" presStyleLbl="alignAccFollowNode1" presStyleIdx="2" presStyleCnt="4" custScaleX="136555">
        <dgm:presLayoutVars>
          <dgm:bulletEnabled val="1"/>
        </dgm:presLayoutVars>
      </dgm:prSet>
      <dgm:spPr/>
    </dgm:pt>
    <dgm:pt modelId="{26A3EF06-957B-4792-853F-D3343C162509}" type="pres">
      <dgm:prSet presAssocID="{CFBD67B3-6CA9-4A8A-AD3E-D16997DB85C5}" presName="sp" presStyleCnt="0"/>
      <dgm:spPr/>
    </dgm:pt>
    <dgm:pt modelId="{5ADB885B-8933-42D1-B8D5-BEE310329A28}" type="pres">
      <dgm:prSet presAssocID="{301E75EE-03FF-4D56-AC78-7758738FC23A}" presName="linNode" presStyleCnt="0"/>
      <dgm:spPr/>
    </dgm:pt>
    <dgm:pt modelId="{EF049146-A841-4F77-874B-AE9F48520342}" type="pres">
      <dgm:prSet presAssocID="{301E75EE-03FF-4D56-AC78-7758738FC23A}" presName="parentText" presStyleLbl="node1" presStyleIdx="3" presStyleCnt="4" custScaleX="35804" custLinFactNeighborX="-10248" custLinFactNeighborY="-208">
        <dgm:presLayoutVars>
          <dgm:chMax val="1"/>
          <dgm:bulletEnabled val="1"/>
        </dgm:presLayoutVars>
      </dgm:prSet>
      <dgm:spPr/>
    </dgm:pt>
    <dgm:pt modelId="{23AC21A6-A1D2-4C0C-B0E2-D37A4BCFA1CE}" type="pres">
      <dgm:prSet presAssocID="{301E75EE-03FF-4D56-AC78-7758738FC23A}" presName="descendantText" presStyleLbl="alignAccFollowNode1" presStyleIdx="3" presStyleCnt="4" custScaleX="136555">
        <dgm:presLayoutVars>
          <dgm:bulletEnabled val="1"/>
        </dgm:presLayoutVars>
      </dgm:prSet>
      <dgm:spPr/>
    </dgm:pt>
  </dgm:ptLst>
  <dgm:cxnLst>
    <dgm:cxn modelId="{7F449600-5484-4570-963F-F57A56A8BE68}" srcId="{9A1418A2-6934-4049-BD60-3B45E71829C3}" destId="{399D839C-491B-4D91-A75E-B8CF6219C115}" srcOrd="0" destOrd="0" parTransId="{F8BBD772-C7FE-48E1-BF82-A2D8410919B2}" sibTransId="{0781D867-FFAE-4A33-A9A9-E85967A194C3}"/>
    <dgm:cxn modelId="{53D55A08-2CA0-40BF-8E4D-81CE31FB18C4}" type="presOf" srcId="{301E75EE-03FF-4D56-AC78-7758738FC23A}" destId="{EF049146-A841-4F77-874B-AE9F48520342}" srcOrd="0" destOrd="0" presId="urn:microsoft.com/office/officeart/2005/8/layout/vList5"/>
    <dgm:cxn modelId="{22C14216-B986-4D53-A50C-770FE7FB0859}" type="presOf" srcId="{399D839C-491B-4D91-A75E-B8CF6219C115}" destId="{C38802DE-D146-4367-AFB1-5616152A9A41}" srcOrd="0" destOrd="0" presId="urn:microsoft.com/office/officeart/2005/8/layout/vList5"/>
    <dgm:cxn modelId="{E32E682A-F775-4F29-AEF0-3A4EBA2C1A65}" type="presOf" srcId="{7184372F-4F6C-4120-AD02-0081CBC8193E}" destId="{23AC21A6-A1D2-4C0C-B0E2-D37A4BCFA1CE}" srcOrd="0" destOrd="1" presId="urn:microsoft.com/office/officeart/2005/8/layout/vList5"/>
    <dgm:cxn modelId="{C3A0B33D-DD5D-4AC9-83BA-ACDF5EE7D3EE}" type="presOf" srcId="{594A3472-EFA0-418B-A572-B9B34D5999A5}" destId="{DDC62743-6239-4C21-B70C-94D48B9CEA53}" srcOrd="0" destOrd="0" presId="urn:microsoft.com/office/officeart/2005/8/layout/vList5"/>
    <dgm:cxn modelId="{B2DC865C-4D4D-4B74-BC97-20433530E55F}" type="presOf" srcId="{AC952FAF-9335-4E50-9E05-732D75D19793}" destId="{5B7CEA5B-D6FA-4634-A052-A8F9CE5E9F46}" srcOrd="0" destOrd="0" presId="urn:microsoft.com/office/officeart/2005/8/layout/vList5"/>
    <dgm:cxn modelId="{8F04EB45-A1E4-4611-9022-9567EE844413}" type="presOf" srcId="{3EAFF322-64AA-4B05-AA83-209D6675153E}" destId="{23AC21A6-A1D2-4C0C-B0E2-D37A4BCFA1CE}" srcOrd="0" destOrd="0" presId="urn:microsoft.com/office/officeart/2005/8/layout/vList5"/>
    <dgm:cxn modelId="{1453274B-61AC-49E1-AD55-3100232FA3E1}" type="presOf" srcId="{9A1418A2-6934-4049-BD60-3B45E71829C3}" destId="{BD441DBB-C9BD-4CBF-933A-88783C521391}" srcOrd="0" destOrd="0" presId="urn:microsoft.com/office/officeart/2005/8/layout/vList5"/>
    <dgm:cxn modelId="{E3D52658-4482-4737-A4D7-8194FA217FC8}" srcId="{594A3472-EFA0-418B-A572-B9B34D5999A5}" destId="{9A1418A2-6934-4049-BD60-3B45E71829C3}" srcOrd="0" destOrd="0" parTransId="{D8ED2FA5-80D6-4353-928C-A4E3DD896BD0}" sibTransId="{92EEB668-5204-417E-BC9E-06B5DF2A53F8}"/>
    <dgm:cxn modelId="{E2DE6B58-50CA-4DE8-8F91-7AB4D3F6FC98}" srcId="{594A3472-EFA0-418B-A572-B9B34D5999A5}" destId="{C0ADB108-96D3-41D9-99DE-8E70182EC216}" srcOrd="2" destOrd="0" parTransId="{ECCB680B-E38E-4246-90C4-3B532E2F49A7}" sibTransId="{CFBD67B3-6CA9-4A8A-AD3E-D16997DB85C5}"/>
    <dgm:cxn modelId="{BDDC7D8B-16C3-4364-9C29-2F0C64BE677E}" srcId="{594A3472-EFA0-418B-A572-B9B34D5999A5}" destId="{301E75EE-03FF-4D56-AC78-7758738FC23A}" srcOrd="3" destOrd="0" parTransId="{3CBE38DE-D458-4B9B-955C-A5172C262E86}" sibTransId="{574140C3-BF0E-449D-A1FF-42FBE3746889}"/>
    <dgm:cxn modelId="{FDC1E294-39F0-4386-A212-DB9A53B28E42}" srcId="{301E75EE-03FF-4D56-AC78-7758738FC23A}" destId="{3EAFF322-64AA-4B05-AA83-209D6675153E}" srcOrd="0" destOrd="0" parTransId="{5A6B9CB7-AB58-49B2-A888-B66C0EB2B2AD}" sibTransId="{536FAC3B-0380-4E6E-B652-C003D46AB224}"/>
    <dgm:cxn modelId="{6A0C6F9F-3831-47FA-AF43-11A77F5D9841}" srcId="{301E75EE-03FF-4D56-AC78-7758738FC23A}" destId="{7184372F-4F6C-4120-AD02-0081CBC8193E}" srcOrd="1" destOrd="0" parTransId="{694061AD-B6BD-4A94-9C85-FDF36F351A2C}" sibTransId="{F950553E-3934-4FFB-AB77-1E4F8BE06E42}"/>
    <dgm:cxn modelId="{772FEBA8-BAB8-43BA-BA29-30451E581782}" srcId="{5AAB5B43-02EB-4385-BDD0-F4A1F13F737B}" destId="{AC952FAF-9335-4E50-9E05-732D75D19793}" srcOrd="0" destOrd="0" parTransId="{E2D0ED04-E140-46D9-82FD-856EF923EC3A}" sibTransId="{4C309FB8-3FA4-4DCA-B4A6-563E0366950B}"/>
    <dgm:cxn modelId="{2A287AAC-DC43-4CE9-AF20-2215A414E65E}" type="presOf" srcId="{133F947A-CCF4-45FD-8225-22160884FBA3}" destId="{B0380E93-459B-45E5-8CA2-D453162DDA16}" srcOrd="0" destOrd="0" presId="urn:microsoft.com/office/officeart/2005/8/layout/vList5"/>
    <dgm:cxn modelId="{5F859BB9-E3CA-4B98-8D77-B98E4C3DBD77}" srcId="{594A3472-EFA0-418B-A572-B9B34D5999A5}" destId="{5AAB5B43-02EB-4385-BDD0-F4A1F13F737B}" srcOrd="1" destOrd="0" parTransId="{795121C7-A961-48FE-A4CC-037D88AB2E44}" sibTransId="{8516A8EA-5C0E-49F0-94A5-ACA56CCBE2B6}"/>
    <dgm:cxn modelId="{19730BC5-FEDF-4FE0-BB8B-FD3D0DE13551}" type="presOf" srcId="{C0ADB108-96D3-41D9-99DE-8E70182EC216}" destId="{57A734D6-2277-4BED-B736-D20EBC6D3E86}" srcOrd="0" destOrd="0" presId="urn:microsoft.com/office/officeart/2005/8/layout/vList5"/>
    <dgm:cxn modelId="{686C0EF4-178F-43A2-ABAB-93F61993DA37}" type="presOf" srcId="{5AAB5B43-02EB-4385-BDD0-F4A1F13F737B}" destId="{8870684F-2F08-44D6-973F-8B2A5A65FFB2}" srcOrd="0" destOrd="0" presId="urn:microsoft.com/office/officeart/2005/8/layout/vList5"/>
    <dgm:cxn modelId="{A41726F7-83B0-4ADA-B600-CF462A8BCE7D}" srcId="{C0ADB108-96D3-41D9-99DE-8E70182EC216}" destId="{133F947A-CCF4-45FD-8225-22160884FBA3}" srcOrd="0" destOrd="0" parTransId="{644324AA-3178-48AB-871B-B4F3E3573CFD}" sibTransId="{231C8D81-EAD0-427B-B072-8CF9EC66A955}"/>
    <dgm:cxn modelId="{773C32AA-E04B-4313-AB4A-01EAC3A62B2F}" type="presParOf" srcId="{DDC62743-6239-4C21-B70C-94D48B9CEA53}" destId="{49AE3A57-4D73-4677-B97E-F7C139B05CBB}" srcOrd="0" destOrd="0" presId="urn:microsoft.com/office/officeart/2005/8/layout/vList5"/>
    <dgm:cxn modelId="{77C2BD28-4C9F-46EC-B9A8-7255057B62A5}" type="presParOf" srcId="{49AE3A57-4D73-4677-B97E-F7C139B05CBB}" destId="{BD441DBB-C9BD-4CBF-933A-88783C521391}" srcOrd="0" destOrd="0" presId="urn:microsoft.com/office/officeart/2005/8/layout/vList5"/>
    <dgm:cxn modelId="{C7ACD072-4E6B-4C07-B080-0C630C49CD65}" type="presParOf" srcId="{49AE3A57-4D73-4677-B97E-F7C139B05CBB}" destId="{C38802DE-D146-4367-AFB1-5616152A9A41}" srcOrd="1" destOrd="0" presId="urn:microsoft.com/office/officeart/2005/8/layout/vList5"/>
    <dgm:cxn modelId="{0C6C7748-22D0-41C9-A480-1618DCF405D3}" type="presParOf" srcId="{DDC62743-6239-4C21-B70C-94D48B9CEA53}" destId="{7F10EE1A-0AC3-42AA-8F72-003DE8002A62}" srcOrd="1" destOrd="0" presId="urn:microsoft.com/office/officeart/2005/8/layout/vList5"/>
    <dgm:cxn modelId="{C8B7AEEE-5709-4A0D-8C61-BDEBE5CFD67A}" type="presParOf" srcId="{DDC62743-6239-4C21-B70C-94D48B9CEA53}" destId="{960D1D62-C66C-4A38-94CC-6D3490125522}" srcOrd="2" destOrd="0" presId="urn:microsoft.com/office/officeart/2005/8/layout/vList5"/>
    <dgm:cxn modelId="{D11A7DD4-7A72-4138-AA79-FFFD04328AEB}" type="presParOf" srcId="{960D1D62-C66C-4A38-94CC-6D3490125522}" destId="{8870684F-2F08-44D6-973F-8B2A5A65FFB2}" srcOrd="0" destOrd="0" presId="urn:microsoft.com/office/officeart/2005/8/layout/vList5"/>
    <dgm:cxn modelId="{2D676CE8-6991-40B6-A8AF-7171C7BF77CA}" type="presParOf" srcId="{960D1D62-C66C-4A38-94CC-6D3490125522}" destId="{5B7CEA5B-D6FA-4634-A052-A8F9CE5E9F46}" srcOrd="1" destOrd="0" presId="urn:microsoft.com/office/officeart/2005/8/layout/vList5"/>
    <dgm:cxn modelId="{1CAE873C-59AF-4AE9-B185-F973C7E10000}" type="presParOf" srcId="{DDC62743-6239-4C21-B70C-94D48B9CEA53}" destId="{F16DF5C7-2E87-4D4E-AFDB-5D93D374A577}" srcOrd="3" destOrd="0" presId="urn:microsoft.com/office/officeart/2005/8/layout/vList5"/>
    <dgm:cxn modelId="{55122D5D-D456-408D-90E6-F94D68C93182}" type="presParOf" srcId="{DDC62743-6239-4C21-B70C-94D48B9CEA53}" destId="{F9F595AE-109A-48E4-AF3D-3A5316AD6102}" srcOrd="4" destOrd="0" presId="urn:microsoft.com/office/officeart/2005/8/layout/vList5"/>
    <dgm:cxn modelId="{D35AC5E9-8D9C-43B2-8A6E-F5442E1F2FA4}" type="presParOf" srcId="{F9F595AE-109A-48E4-AF3D-3A5316AD6102}" destId="{57A734D6-2277-4BED-B736-D20EBC6D3E86}" srcOrd="0" destOrd="0" presId="urn:microsoft.com/office/officeart/2005/8/layout/vList5"/>
    <dgm:cxn modelId="{4AA749A3-8E48-4AAA-8233-4B999D9F4A82}" type="presParOf" srcId="{F9F595AE-109A-48E4-AF3D-3A5316AD6102}" destId="{B0380E93-459B-45E5-8CA2-D453162DDA16}" srcOrd="1" destOrd="0" presId="urn:microsoft.com/office/officeart/2005/8/layout/vList5"/>
    <dgm:cxn modelId="{AC42D7E9-ED4D-425D-9016-050A324E1B82}" type="presParOf" srcId="{DDC62743-6239-4C21-B70C-94D48B9CEA53}" destId="{26A3EF06-957B-4792-853F-D3343C162509}" srcOrd="5" destOrd="0" presId="urn:microsoft.com/office/officeart/2005/8/layout/vList5"/>
    <dgm:cxn modelId="{2EB4BE23-1E0F-4714-80DE-D63975AC460A}" type="presParOf" srcId="{DDC62743-6239-4C21-B70C-94D48B9CEA53}" destId="{5ADB885B-8933-42D1-B8D5-BEE310329A28}" srcOrd="6" destOrd="0" presId="urn:microsoft.com/office/officeart/2005/8/layout/vList5"/>
    <dgm:cxn modelId="{2FFA0132-39C9-49F7-8F63-37D5C575C41A}" type="presParOf" srcId="{5ADB885B-8933-42D1-B8D5-BEE310329A28}" destId="{EF049146-A841-4F77-874B-AE9F48520342}" srcOrd="0" destOrd="0" presId="urn:microsoft.com/office/officeart/2005/8/layout/vList5"/>
    <dgm:cxn modelId="{6F08FB16-E7D4-46D6-B865-B6CB44B40764}" type="presParOf" srcId="{5ADB885B-8933-42D1-B8D5-BEE310329A28}" destId="{23AC21A6-A1D2-4C0C-B0E2-D37A4BCFA1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802DE-D146-4367-AFB1-5616152A9A41}">
      <dsp:nvSpPr>
        <dsp:cNvPr id="0" name=""/>
        <dsp:cNvSpPr/>
      </dsp:nvSpPr>
      <dsp:spPr>
        <a:xfrm rot="5400000">
          <a:off x="5465629" y="-399312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133600">
            <a:lnSpc>
              <a:spcPct val="90000"/>
            </a:lnSpc>
            <a:spcBef>
              <a:spcPct val="0"/>
            </a:spcBef>
            <a:spcAft>
              <a:spcPct val="15000"/>
            </a:spcAft>
            <a:buChar char="•"/>
          </a:pPr>
          <a:r>
            <a:rPr lang="en-US" sz="4800" kern="1200" dirty="0"/>
            <a:t>Mastery </a:t>
          </a:r>
          <a:r>
            <a:rPr lang="en-US" sz="2400" i="1" kern="1200" dirty="0"/>
            <a:t>See slide 8 for more on the shift.</a:t>
          </a:r>
          <a:endParaRPr lang="en-US" sz="4800" i="1" kern="1200" dirty="0"/>
        </a:p>
      </dsp:txBody>
      <dsp:txXfrm rot="-5400000">
        <a:off x="1352474" y="165952"/>
        <a:ext cx="9121084" cy="848851"/>
      </dsp:txXfrm>
    </dsp:sp>
    <dsp:sp modelId="{BD441DBB-C9BD-4CBF-933A-88783C521391}">
      <dsp:nvSpPr>
        <dsp:cNvPr id="0" name=""/>
        <dsp:cNvSpPr/>
      </dsp:nvSpPr>
      <dsp:spPr>
        <a:xfrm>
          <a:off x="0" y="0"/>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4</a:t>
          </a:r>
        </a:p>
      </dsp:txBody>
      <dsp:txXfrm>
        <a:off x="57401" y="57401"/>
        <a:ext cx="1237189" cy="1061064"/>
      </dsp:txXfrm>
    </dsp:sp>
    <dsp:sp modelId="{5B7CEA5B-D6FA-4634-A052-A8F9CE5E9F46}">
      <dsp:nvSpPr>
        <dsp:cNvPr id="0" name=""/>
        <dsp:cNvSpPr/>
      </dsp:nvSpPr>
      <dsp:spPr>
        <a:xfrm rot="5400000">
          <a:off x="5465629" y="-275846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133600">
            <a:lnSpc>
              <a:spcPct val="90000"/>
            </a:lnSpc>
            <a:spcBef>
              <a:spcPct val="0"/>
            </a:spcBef>
            <a:spcAft>
              <a:spcPct val="15000"/>
            </a:spcAft>
            <a:buChar char="•"/>
          </a:pPr>
          <a:r>
            <a:rPr lang="en-US" sz="4800" kern="1200"/>
            <a:t>Meeting</a:t>
          </a:r>
          <a:r>
            <a:rPr lang="en-US" sz="4700" kern="1200"/>
            <a:t> Standard or Proficient</a:t>
          </a:r>
        </a:p>
      </dsp:txBody>
      <dsp:txXfrm rot="-5400000">
        <a:off x="1352474" y="1400612"/>
        <a:ext cx="9121084" cy="848851"/>
      </dsp:txXfrm>
    </dsp:sp>
    <dsp:sp modelId="{8870684F-2F08-44D6-973F-8B2A5A65FFB2}">
      <dsp:nvSpPr>
        <dsp:cNvPr id="0" name=""/>
        <dsp:cNvSpPr/>
      </dsp:nvSpPr>
      <dsp:spPr>
        <a:xfrm>
          <a:off x="0" y="123465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3</a:t>
          </a:r>
        </a:p>
      </dsp:txBody>
      <dsp:txXfrm>
        <a:off x="57401" y="1292060"/>
        <a:ext cx="1237189" cy="1061064"/>
      </dsp:txXfrm>
    </dsp:sp>
    <dsp:sp modelId="{B0380E93-459B-45E5-8CA2-D453162DDA16}">
      <dsp:nvSpPr>
        <dsp:cNvPr id="0" name=""/>
        <dsp:cNvSpPr/>
      </dsp:nvSpPr>
      <dsp:spPr>
        <a:xfrm rot="5400000">
          <a:off x="5465629" y="-152380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133600">
            <a:lnSpc>
              <a:spcPct val="90000"/>
            </a:lnSpc>
            <a:spcBef>
              <a:spcPct val="0"/>
            </a:spcBef>
            <a:spcAft>
              <a:spcPct val="15000"/>
            </a:spcAft>
            <a:buChar char="•"/>
          </a:pPr>
          <a:r>
            <a:rPr lang="en-US" sz="4800" kern="1200"/>
            <a:t>Approaching</a:t>
          </a:r>
          <a:r>
            <a:rPr lang="en-US" sz="4700" kern="1200"/>
            <a:t> or Basic</a:t>
          </a:r>
        </a:p>
      </dsp:txBody>
      <dsp:txXfrm rot="-5400000">
        <a:off x="1352474" y="2635272"/>
        <a:ext cx="9121084" cy="848851"/>
      </dsp:txXfrm>
    </dsp:sp>
    <dsp:sp modelId="{57A734D6-2277-4BED-B736-D20EBC6D3E86}">
      <dsp:nvSpPr>
        <dsp:cNvPr id="0" name=""/>
        <dsp:cNvSpPr/>
      </dsp:nvSpPr>
      <dsp:spPr>
        <a:xfrm>
          <a:off x="0" y="246931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2</a:t>
          </a:r>
        </a:p>
      </dsp:txBody>
      <dsp:txXfrm>
        <a:off x="57401" y="2526720"/>
        <a:ext cx="1237189" cy="1061064"/>
      </dsp:txXfrm>
    </dsp:sp>
    <dsp:sp modelId="{23AC21A6-A1D2-4C0C-B0E2-D37A4BCFA1CE}">
      <dsp:nvSpPr>
        <dsp:cNvPr id="0" name=""/>
        <dsp:cNvSpPr/>
      </dsp:nvSpPr>
      <dsp:spPr>
        <a:xfrm rot="5400000">
          <a:off x="5465629" y="-289143"/>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133600">
            <a:lnSpc>
              <a:spcPct val="90000"/>
            </a:lnSpc>
            <a:spcBef>
              <a:spcPct val="0"/>
            </a:spcBef>
            <a:spcAft>
              <a:spcPct val="15000"/>
            </a:spcAft>
            <a:buChar char="•"/>
          </a:pPr>
          <a:r>
            <a:rPr lang="en-US" sz="4800" kern="1200"/>
            <a:t>Below</a:t>
          </a:r>
        </a:p>
      </dsp:txBody>
      <dsp:txXfrm rot="-5400000">
        <a:off x="1352474" y="3869933"/>
        <a:ext cx="9121084" cy="848851"/>
      </dsp:txXfrm>
    </dsp:sp>
    <dsp:sp modelId="{EF049146-A841-4F77-874B-AE9F48520342}">
      <dsp:nvSpPr>
        <dsp:cNvPr id="0" name=""/>
        <dsp:cNvSpPr/>
      </dsp:nvSpPr>
      <dsp:spPr>
        <a:xfrm>
          <a:off x="0" y="370397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1</a:t>
          </a:r>
        </a:p>
      </dsp:txBody>
      <dsp:txXfrm>
        <a:off x="57401" y="3761380"/>
        <a:ext cx="1237189" cy="106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802DE-D146-4367-AFB1-5616152A9A41}">
      <dsp:nvSpPr>
        <dsp:cNvPr id="0" name=""/>
        <dsp:cNvSpPr/>
      </dsp:nvSpPr>
      <dsp:spPr>
        <a:xfrm rot="5400000">
          <a:off x="5465629" y="-399312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Demonstrates grade level skills and knowledge with high accuracy, is adept at critical thinking, and readily transfers learning to new contexts.</a:t>
          </a:r>
        </a:p>
      </dsp:txBody>
      <dsp:txXfrm rot="-5400000">
        <a:off x="1352474" y="165952"/>
        <a:ext cx="9121084" cy="848851"/>
      </dsp:txXfrm>
    </dsp:sp>
    <dsp:sp modelId="{BD441DBB-C9BD-4CBF-933A-88783C521391}">
      <dsp:nvSpPr>
        <dsp:cNvPr id="0" name=""/>
        <dsp:cNvSpPr/>
      </dsp:nvSpPr>
      <dsp:spPr>
        <a:xfrm>
          <a:off x="0" y="0"/>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4</a:t>
          </a:r>
        </a:p>
      </dsp:txBody>
      <dsp:txXfrm>
        <a:off x="57401" y="57401"/>
        <a:ext cx="1237189" cy="1061064"/>
      </dsp:txXfrm>
    </dsp:sp>
    <dsp:sp modelId="{5B7CEA5B-D6FA-4634-A052-A8F9CE5E9F46}">
      <dsp:nvSpPr>
        <dsp:cNvPr id="0" name=""/>
        <dsp:cNvSpPr/>
      </dsp:nvSpPr>
      <dsp:spPr>
        <a:xfrm rot="5400000">
          <a:off x="5465629" y="-275846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Demonstrates grade level skills and knowledge, generally engages in critical thinking, and begins to transfer learning to new contexts.</a:t>
          </a:r>
        </a:p>
      </dsp:txBody>
      <dsp:txXfrm rot="-5400000">
        <a:off x="1352474" y="1400612"/>
        <a:ext cx="9121084" cy="848851"/>
      </dsp:txXfrm>
    </dsp:sp>
    <dsp:sp modelId="{8870684F-2F08-44D6-973F-8B2A5A65FFB2}">
      <dsp:nvSpPr>
        <dsp:cNvPr id="0" name=""/>
        <dsp:cNvSpPr/>
      </dsp:nvSpPr>
      <dsp:spPr>
        <a:xfrm>
          <a:off x="0" y="123465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3</a:t>
          </a:r>
        </a:p>
      </dsp:txBody>
      <dsp:txXfrm>
        <a:off x="57401" y="1292060"/>
        <a:ext cx="1237189" cy="1061064"/>
      </dsp:txXfrm>
    </dsp:sp>
    <dsp:sp modelId="{B0380E93-459B-45E5-8CA2-D453162DDA16}">
      <dsp:nvSpPr>
        <dsp:cNvPr id="0" name=""/>
        <dsp:cNvSpPr/>
      </dsp:nvSpPr>
      <dsp:spPr>
        <a:xfrm rot="5400000">
          <a:off x="5465629" y="-1523804"/>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Demonstrates basic skills and knowledge of core ideas, with some gaps and/or a consistent need for support</a:t>
          </a:r>
        </a:p>
      </dsp:txBody>
      <dsp:txXfrm rot="-5400000">
        <a:off x="1352474" y="2635272"/>
        <a:ext cx="9121084" cy="848851"/>
      </dsp:txXfrm>
    </dsp:sp>
    <dsp:sp modelId="{57A734D6-2277-4BED-B736-D20EBC6D3E86}">
      <dsp:nvSpPr>
        <dsp:cNvPr id="0" name=""/>
        <dsp:cNvSpPr/>
      </dsp:nvSpPr>
      <dsp:spPr>
        <a:xfrm>
          <a:off x="0" y="246931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2</a:t>
          </a:r>
        </a:p>
      </dsp:txBody>
      <dsp:txXfrm>
        <a:off x="57401" y="2526720"/>
        <a:ext cx="1237189" cy="1061064"/>
      </dsp:txXfrm>
    </dsp:sp>
    <dsp:sp modelId="{23AC21A6-A1D2-4C0C-B0E2-D37A4BCFA1CE}">
      <dsp:nvSpPr>
        <dsp:cNvPr id="0" name=""/>
        <dsp:cNvSpPr/>
      </dsp:nvSpPr>
      <dsp:spPr>
        <a:xfrm rot="5400000">
          <a:off x="5465629" y="-289143"/>
          <a:ext cx="940693" cy="916700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66800">
            <a:lnSpc>
              <a:spcPct val="90000"/>
            </a:lnSpc>
            <a:spcBef>
              <a:spcPct val="0"/>
            </a:spcBef>
            <a:spcAft>
              <a:spcPct val="15000"/>
            </a:spcAft>
            <a:buChar char="•"/>
          </a:pPr>
          <a:r>
            <a:rPr lang="en-US" sz="2400" kern="1200"/>
            <a:t>Primarily focused on developing skills prerequisite to grade level</a:t>
          </a:r>
        </a:p>
        <a:p>
          <a:pPr marL="228600" lvl="1" indent="-228600" algn="l" defTabSz="1066800">
            <a:lnSpc>
              <a:spcPct val="90000"/>
            </a:lnSpc>
            <a:spcBef>
              <a:spcPct val="0"/>
            </a:spcBef>
            <a:spcAft>
              <a:spcPct val="15000"/>
            </a:spcAft>
            <a:buChar char="•"/>
          </a:pPr>
          <a:r>
            <a:rPr lang="en-US" sz="2400" kern="1200"/>
            <a:t>Consistently receives significant support to access grade level content</a:t>
          </a:r>
        </a:p>
      </dsp:txBody>
      <dsp:txXfrm rot="-5400000">
        <a:off x="1352474" y="3869933"/>
        <a:ext cx="9121084" cy="848851"/>
      </dsp:txXfrm>
    </dsp:sp>
    <dsp:sp modelId="{EF049146-A841-4F77-874B-AE9F48520342}">
      <dsp:nvSpPr>
        <dsp:cNvPr id="0" name=""/>
        <dsp:cNvSpPr/>
      </dsp:nvSpPr>
      <dsp:spPr>
        <a:xfrm>
          <a:off x="0" y="3703979"/>
          <a:ext cx="1351991" cy="11758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1</a:t>
          </a:r>
        </a:p>
      </dsp:txBody>
      <dsp:txXfrm>
        <a:off x="57401" y="3761380"/>
        <a:ext cx="1237189" cy="106106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39857-AB79-4275-9B40-28425FC157A4}" type="datetimeFigureOut">
              <a:rPr lang="en-US" smtClean="0"/>
              <a:t>1/30/2025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C6639-EA7D-4C86-9ACC-C8AAD5695A75}" type="slidenum">
              <a:rPr lang="en-US" smtClean="0"/>
              <a:t>‹#›</a:t>
            </a:fld>
            <a:endParaRPr lang="en-US"/>
          </a:p>
        </p:txBody>
      </p:sp>
    </p:spTree>
    <p:extLst>
      <p:ext uri="{BB962C8B-B14F-4D97-AF65-F5344CB8AC3E}">
        <p14:creationId xmlns:p14="http://schemas.microsoft.com/office/powerpoint/2010/main" val="274637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123ila.com/login"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123ila.com/app/room/6108595" TargetMode="External"/><Relationship Id="rId4" Type="http://schemas.openxmlformats.org/officeDocument/2006/relationships/hyperlink" Target="mailto:webhost1@issaquah.wednet.edu"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Step 1: Log In</a:t>
            </a:r>
            <a:endParaRPr lang="en-US"/>
          </a:p>
          <a:p>
            <a:pPr marL="285750" indent="-285750">
              <a:buFont typeface="Arial"/>
              <a:buChar char="•"/>
            </a:pPr>
            <a:r>
              <a:rPr lang="en-US"/>
              <a:t>Go to </a:t>
            </a:r>
            <a:r>
              <a:rPr lang="en-US">
                <a:hlinkClick r:id="rId3"/>
              </a:rPr>
              <a:t>https://www.123ila.com/login</a:t>
            </a:r>
            <a:r>
              <a:rPr lang="en-US"/>
              <a:t>.</a:t>
            </a:r>
          </a:p>
          <a:p>
            <a:pPr marL="285750" indent="-285750">
              <a:buFont typeface="Arial"/>
              <a:buChar char="•"/>
            </a:pPr>
            <a:r>
              <a:rPr lang="en-US"/>
              <a:t>Enter your email address: See below for ILA-1 and ILA-2 email addresses</a:t>
            </a:r>
          </a:p>
          <a:p>
            <a:pPr marL="285750" indent="-285750">
              <a:buFont typeface="Arial"/>
              <a:buChar char="•"/>
            </a:pPr>
            <a:r>
              <a:rPr lang="en-US"/>
              <a:t>Enter your password: See below for ILA-1 and ILA-2 passwords and click </a:t>
            </a:r>
            <a:r>
              <a:rPr lang="en-US" b="1"/>
              <a:t>OK</a:t>
            </a:r>
            <a:r>
              <a:rPr lang="en-US"/>
              <a:t>.</a:t>
            </a:r>
          </a:p>
          <a:p>
            <a:r>
              <a:rPr lang="en-US" b="1"/>
              <a:t>Step 2: Join the Room</a:t>
            </a:r>
            <a:endParaRPr lang="en-US"/>
          </a:p>
          <a:p>
            <a:pPr marL="285750" indent="-285750">
              <a:buFont typeface="Arial"/>
              <a:buChar char="•"/>
            </a:pPr>
            <a:r>
              <a:rPr lang="en-US"/>
              <a:t>Click "Join Room" in the Broadcast Room section.</a:t>
            </a:r>
          </a:p>
          <a:p>
            <a:r>
              <a:rPr lang="en-US" b="1"/>
              <a:t>Step 3: Unmute the Microphone</a:t>
            </a:r>
            <a:endParaRPr lang="en-US"/>
          </a:p>
          <a:p>
            <a:pPr marL="285750" indent="-285750">
              <a:buFont typeface="Arial"/>
              <a:buChar char="•"/>
            </a:pPr>
            <a:r>
              <a:rPr lang="en-US"/>
              <a:t>When the meeting starts, unmute the microphone by clicking the small red microphone icon.</a:t>
            </a:r>
          </a:p>
          <a:p>
            <a:r>
              <a:rPr lang="en-US" b="1"/>
              <a:t>Step 4: Manage Microphone During the Meeting</a:t>
            </a:r>
            <a:endParaRPr lang="en-US"/>
          </a:p>
          <a:p>
            <a:pPr marL="285750" indent="-285750">
              <a:buFont typeface="Arial"/>
              <a:buChar char="•"/>
            </a:pPr>
            <a:r>
              <a:rPr lang="en-US"/>
              <a:t>You can mute and unmute the microphone as needed throughout the meeting.</a:t>
            </a:r>
          </a:p>
          <a:p>
            <a:r>
              <a:rPr lang="en-US" b="1" u="sng"/>
              <a:t>ILA Webhost 1</a:t>
            </a:r>
            <a:endParaRPr lang="en-US"/>
          </a:p>
          <a:p>
            <a:r>
              <a:rPr lang="en-US"/>
              <a:t>Email Address: </a:t>
            </a:r>
            <a:r>
              <a:rPr lang="en-US">
                <a:hlinkClick r:id="rId4"/>
              </a:rPr>
              <a:t>webhost1@issaquah.wednet.edu</a:t>
            </a:r>
            <a:endParaRPr lang="en-US"/>
          </a:p>
          <a:p>
            <a:r>
              <a:rPr lang="en-US"/>
              <a:t>Password: Password1</a:t>
            </a:r>
          </a:p>
          <a:p>
            <a:r>
              <a:rPr lang="en-US"/>
              <a:t>Room Code: 6108595</a:t>
            </a:r>
          </a:p>
          <a:p>
            <a:r>
              <a:rPr lang="en-US"/>
              <a:t>Link: </a:t>
            </a:r>
            <a:r>
              <a:rPr lang="en-US">
                <a:hlinkClick r:id="rId5"/>
              </a:rPr>
              <a:t>https://www.123ila.com/app/room/6108595</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184C6639-EA7D-4C86-9ACC-C8AAD5695A75}" type="slidenum">
              <a:rPr lang="en-US" smtClean="0"/>
              <a:t>2</a:t>
            </a:fld>
            <a:endParaRPr lang="en-US"/>
          </a:p>
        </p:txBody>
      </p:sp>
    </p:spTree>
    <p:extLst>
      <p:ext uri="{BB962C8B-B14F-4D97-AF65-F5344CB8AC3E}">
        <p14:creationId xmlns:p14="http://schemas.microsoft.com/office/powerpoint/2010/main" val="3667620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pPr marL="171450" indent="-171450">
              <a:buFontTx/>
              <a:buChar char="-"/>
            </a:pPr>
            <a:r>
              <a:rPr lang="en-US"/>
              <a:t>Trying to use less jargon, more accessible language when possible</a:t>
            </a:r>
          </a:p>
          <a:p>
            <a:pPr marL="171450" indent="-171450">
              <a:buFontTx/>
              <a:buChar char="-"/>
            </a:pPr>
            <a:r>
              <a:rPr lang="en-US"/>
              <a:t>Ex: with math practices, parents reported understanding within a content strand that to meet standard they needed to do more than rote problems.  They had to apply practices in those content strands.  But parents didn’t know what to do with math practices as a grade separate from the math content.</a:t>
            </a:r>
          </a:p>
        </p:txBody>
      </p:sp>
      <p:sp>
        <p:nvSpPr>
          <p:cNvPr id="4" name="Slide Number Placeholder 3"/>
          <p:cNvSpPr>
            <a:spLocks noGrp="1"/>
          </p:cNvSpPr>
          <p:nvPr>
            <p:ph type="sldNum" sz="quarter" idx="5"/>
          </p:nvPr>
        </p:nvSpPr>
        <p:spPr/>
        <p:txBody>
          <a:bodyPr/>
          <a:lstStyle/>
          <a:p>
            <a:fld id="{F5B9EE58-A55B-4079-B4A8-A49AB9B001DD}" type="slidenum">
              <a:rPr lang="en-US" smtClean="0"/>
              <a:t>11</a:t>
            </a:fld>
            <a:endParaRPr lang="en-US"/>
          </a:p>
        </p:txBody>
      </p:sp>
    </p:spTree>
    <p:extLst>
      <p:ext uri="{BB962C8B-B14F-4D97-AF65-F5344CB8AC3E}">
        <p14:creationId xmlns:p14="http://schemas.microsoft.com/office/powerpoint/2010/main" val="732209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Other classroom communication such as class newsletters to parent emails can provide a timely “next steps” for MOST students who are earning 3/proficient or 4/mastery.  Consider reminding parent of your communications on what is coming next on the report card.</a:t>
            </a:r>
          </a:p>
        </p:txBody>
      </p:sp>
      <p:sp>
        <p:nvSpPr>
          <p:cNvPr id="4" name="Slide Number Placeholder 3"/>
          <p:cNvSpPr>
            <a:spLocks noGrp="1"/>
          </p:cNvSpPr>
          <p:nvPr>
            <p:ph type="sldNum" sz="quarter" idx="5"/>
          </p:nvPr>
        </p:nvSpPr>
        <p:spPr/>
        <p:txBody>
          <a:bodyPr/>
          <a:lstStyle/>
          <a:p>
            <a:fld id="{F5B9EE58-A55B-4079-B4A8-A49AB9B001DD}" type="slidenum">
              <a:rPr lang="en-US" smtClean="0"/>
              <a:t>12</a:t>
            </a:fld>
            <a:endParaRPr lang="en-US"/>
          </a:p>
        </p:txBody>
      </p:sp>
    </p:spTree>
    <p:extLst>
      <p:ext uri="{BB962C8B-B14F-4D97-AF65-F5344CB8AC3E}">
        <p14:creationId xmlns:p14="http://schemas.microsoft.com/office/powerpoint/2010/main" val="33147987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98298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838200" y="3602038"/>
            <a:ext cx="98298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74EB18-5698-4F06-A146-723F3AC2E665}"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0" name="Picture 9">
            <a:extLst>
              <a:ext uri="{FF2B5EF4-FFF2-40B4-BE49-F238E27FC236}">
                <a16:creationId xmlns:a16="http://schemas.microsoft.com/office/drawing/2014/main" id="{5FEBB14A-A57D-4330-B014-ABD57907C4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304641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07316" cy="1325563"/>
          </a:xfrm>
        </p:spPr>
        <p:txBody>
          <a:bodyPr/>
          <a:lstStyle/>
          <a:p>
            <a:r>
              <a:rPr lang="en-US"/>
              <a:t>Click to edit Master title style</a:t>
            </a:r>
          </a:p>
        </p:txBody>
      </p:sp>
      <p:sp>
        <p:nvSpPr>
          <p:cNvPr id="3" name="Content Placeholder 2"/>
          <p:cNvSpPr>
            <a:spLocks noGrp="1"/>
          </p:cNvSpPr>
          <p:nvPr>
            <p:ph idx="1"/>
          </p:nvPr>
        </p:nvSpPr>
        <p:spPr>
          <a:xfrm>
            <a:off x="838200" y="1825625"/>
            <a:ext cx="104073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74EB18-5698-4F06-A146-723F3AC2E665}"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0" name="Picture 9">
            <a:extLst>
              <a:ext uri="{FF2B5EF4-FFF2-40B4-BE49-F238E27FC236}">
                <a16:creationId xmlns:a16="http://schemas.microsoft.com/office/drawing/2014/main" id="{66F1EBAA-A66C-4B1F-B1EC-F64EE235AE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1849216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413666"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41366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74EB18-5698-4F06-A146-723F3AC2E665}" type="datetimeFigureOut">
              <a:rPr lang="en-US" smtClean="0"/>
              <a:t>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0" name="Picture 9">
            <a:extLst>
              <a:ext uri="{FF2B5EF4-FFF2-40B4-BE49-F238E27FC236}">
                <a16:creationId xmlns:a16="http://schemas.microsoft.com/office/drawing/2014/main" id="{20E316DC-6114-4D6B-A0F4-E7A7D7ABE0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948963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07316"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0733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0733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74EB18-5698-4F06-A146-723F3AC2E665}"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grpSp>
        <p:nvGrpSpPr>
          <p:cNvPr id="8" name="Group 7">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1" name="Picture 10">
            <a:extLst>
              <a:ext uri="{FF2B5EF4-FFF2-40B4-BE49-F238E27FC236}">
                <a16:creationId xmlns:a16="http://schemas.microsoft.com/office/drawing/2014/main" id="{4FE358AA-EE48-4058-A528-B48F5F00880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2570197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405728"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04845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04845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073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073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74EB18-5698-4F06-A146-723F3AC2E665}" type="datetimeFigureOut">
              <a:rPr lang="en-US" smtClean="0"/>
              <a:t>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420AEC-B17E-4D69-86E8-8DA9D2CADE8B}" type="slidenum">
              <a:rPr lang="en-US" smtClean="0"/>
              <a:t>‹#›</a:t>
            </a:fld>
            <a:endParaRPr lang="en-US"/>
          </a:p>
        </p:txBody>
      </p:sp>
      <p:grpSp>
        <p:nvGrpSpPr>
          <p:cNvPr id="10" name="Group 9">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11" name="Rectangle 10">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3" name="Picture 12">
            <a:extLst>
              <a:ext uri="{FF2B5EF4-FFF2-40B4-BE49-F238E27FC236}">
                <a16:creationId xmlns:a16="http://schemas.microsoft.com/office/drawing/2014/main" id="{889CB656-A156-49A5-92C1-1FFA661C27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170569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07316"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374EB18-5698-4F06-A146-723F3AC2E665}" type="datetimeFigureOut">
              <a:rPr lang="en-US" smtClean="0"/>
              <a:t>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20AEC-B17E-4D69-86E8-8DA9D2CADE8B}" type="slidenum">
              <a:rPr lang="en-US" smtClean="0"/>
              <a:t>‹#›</a:t>
            </a:fld>
            <a:endParaRPr lang="en-US"/>
          </a:p>
        </p:txBody>
      </p:sp>
      <p:grpSp>
        <p:nvGrpSpPr>
          <p:cNvPr id="6" name="Group 5">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7" name="Rectangle 6">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9" name="Picture 8">
            <a:extLst>
              <a:ext uri="{FF2B5EF4-FFF2-40B4-BE49-F238E27FC236}">
                <a16:creationId xmlns:a16="http://schemas.microsoft.com/office/drawing/2014/main" id="{99F79663-7CDD-4FE5-AC26-3978F54968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1751233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74EB18-5698-4F06-A146-723F3AC2E665}" type="datetimeFigureOut">
              <a:rPr lang="en-US" smtClean="0"/>
              <a:t>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420AEC-B17E-4D69-86E8-8DA9D2CADE8B}" type="slidenum">
              <a:rPr lang="en-US" smtClean="0"/>
              <a:t>‹#›</a:t>
            </a:fld>
            <a:endParaRPr lang="en-US"/>
          </a:p>
        </p:txBody>
      </p:sp>
      <p:grpSp>
        <p:nvGrpSpPr>
          <p:cNvPr id="5" name="Group 4">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6" name="Rectangle 5">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8" name="Picture 7">
            <a:extLst>
              <a:ext uri="{FF2B5EF4-FFF2-40B4-BE49-F238E27FC236}">
                <a16:creationId xmlns:a16="http://schemas.microsoft.com/office/drawing/2014/main" id="{ED526565-0616-4343-A594-8EBC70C144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3017138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06232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74EB18-5698-4F06-A146-723F3AC2E665}"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grpSp>
        <p:nvGrpSpPr>
          <p:cNvPr id="8" name="Group 7">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1" name="Picture 10">
            <a:extLst>
              <a:ext uri="{FF2B5EF4-FFF2-40B4-BE49-F238E27FC236}">
                <a16:creationId xmlns:a16="http://schemas.microsoft.com/office/drawing/2014/main" id="{6259AB3C-1F48-4D12-A14F-7437FE94F9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2174751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06232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74EB18-5698-4F06-A146-723F3AC2E665}" type="datetimeFigureOut">
              <a:rPr lang="en-US" smtClean="0"/>
              <a:t>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grpSp>
        <p:nvGrpSpPr>
          <p:cNvPr id="8" name="Group 7">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1" name="Picture 10">
            <a:extLst>
              <a:ext uri="{FF2B5EF4-FFF2-40B4-BE49-F238E27FC236}">
                <a16:creationId xmlns:a16="http://schemas.microsoft.com/office/drawing/2014/main" id="{7F870C31-CC1F-4035-B4DD-FD6E5D1EE1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3960962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374EB18-5698-4F06-A146-723F3AC2E665}" type="datetimeFigureOut">
              <a:rPr lang="en-US" smtClean="0"/>
              <a:t>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20AEC-B17E-4D69-86E8-8DA9D2CADE8B}"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29355"/>
            <a:ext cx="4686134" cy="1329690"/>
          </a:xfrm>
          <a:prstGeom prst="rect">
            <a:avLst/>
          </a:prstGeom>
        </p:spPr>
      </p:pic>
      <p:sp>
        <p:nvSpPr>
          <p:cNvPr id="7" name="Text Placeholder 3"/>
          <p:cNvSpPr>
            <a:spLocks noGrp="1"/>
          </p:cNvSpPr>
          <p:nvPr>
            <p:ph type="body" sz="half" idx="2" hasCustomPrompt="1"/>
          </p:nvPr>
        </p:nvSpPr>
        <p:spPr>
          <a:xfrm>
            <a:off x="839788" y="3100250"/>
            <a:ext cx="10141721" cy="2768737"/>
          </a:xfrm>
        </p:spPr>
        <p:txBody>
          <a:bodyPr/>
          <a:lstStyle>
            <a:lvl1pPr marL="0" indent="0">
              <a:buNone/>
              <a:defRPr sz="16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Closing slide and notes</a:t>
            </a:r>
          </a:p>
        </p:txBody>
      </p:sp>
    </p:spTree>
    <p:extLst>
      <p:ext uri="{BB962C8B-B14F-4D97-AF65-F5344CB8AC3E}">
        <p14:creationId xmlns:p14="http://schemas.microsoft.com/office/powerpoint/2010/main" val="3733435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35215-5456-4D87-80CF-B14A6D2891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419A4B-A2F0-420F-8449-594D94C98F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31DC25B5-D620-4CFE-B771-D86C6F916E3B}"/>
              </a:ext>
            </a:extLst>
          </p:cNvPr>
          <p:cNvSpPr>
            <a:spLocks noGrp="1"/>
          </p:cNvSpPr>
          <p:nvPr>
            <p:ph type="sldNum" sz="quarter" idx="10"/>
          </p:nvPr>
        </p:nvSpPr>
        <p:spPr/>
        <p:txBody>
          <a:bodyPr/>
          <a:lstStyle/>
          <a:p>
            <a:fld id="{ED833C9F-AD1F-4AC1-9BE2-E29441DE354B}" type="slidenum">
              <a:rPr lang="en-US" smtClean="0"/>
              <a:t>‹#›</a:t>
            </a:fld>
            <a:endParaRPr lang="en-US"/>
          </a:p>
        </p:txBody>
      </p:sp>
    </p:spTree>
    <p:extLst>
      <p:ext uri="{BB962C8B-B14F-4D97-AF65-F5344CB8AC3E}">
        <p14:creationId xmlns:p14="http://schemas.microsoft.com/office/powerpoint/2010/main" val="804648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Top Banner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E91B-42EE-4101-8E28-63AC02B45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01AC3-C3A2-4B9C-9EC7-AD03FC8727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2FC4376-7C82-4552-A286-0191F5BF8805}"/>
              </a:ext>
            </a:extLst>
          </p:cNvPr>
          <p:cNvSpPr>
            <a:spLocks noGrp="1"/>
          </p:cNvSpPr>
          <p:nvPr>
            <p:ph type="sldNum" sz="quarter" idx="10"/>
          </p:nvPr>
        </p:nvSpPr>
        <p:spPr/>
        <p:txBody>
          <a:bodyPr/>
          <a:lstStyle/>
          <a:p>
            <a:fld id="{ED833C9F-AD1F-4AC1-9BE2-E29441DE354B}" type="slidenum">
              <a:rPr lang="en-US" smtClean="0"/>
              <a:t>‹#›</a:t>
            </a:fld>
            <a:endParaRPr lang="en-US"/>
          </a:p>
        </p:txBody>
      </p:sp>
    </p:spTree>
    <p:extLst>
      <p:ext uri="{BB962C8B-B14F-4D97-AF65-F5344CB8AC3E}">
        <p14:creationId xmlns:p14="http://schemas.microsoft.com/office/powerpoint/2010/main" val="479720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Bottom Banner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E91B-42EE-4101-8E28-63AC02B45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01AC3-C3A2-4B9C-9EC7-AD03FC8727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EC3525B-E734-4D17-A1C2-4A636479B923}"/>
              </a:ext>
            </a:extLst>
          </p:cNvPr>
          <p:cNvSpPr>
            <a:spLocks noGrp="1"/>
          </p:cNvSpPr>
          <p:nvPr>
            <p:ph type="sldNum" sz="quarter" idx="10"/>
          </p:nvPr>
        </p:nvSpPr>
        <p:spPr/>
        <p:txBody>
          <a:bodyPr/>
          <a:lstStyle>
            <a:lvl1pPr>
              <a:defRPr>
                <a:solidFill>
                  <a:schemeClr val="bg1"/>
                </a:solidFill>
              </a:defRPr>
            </a:lvl1pPr>
          </a:lstStyle>
          <a:p>
            <a:fld id="{ED833C9F-AD1F-4AC1-9BE2-E29441DE354B}" type="slidenum">
              <a:rPr lang="en-US" smtClean="0"/>
              <a:pPr/>
              <a:t>‹#›</a:t>
            </a:fld>
            <a:endParaRPr lang="en-US"/>
          </a:p>
        </p:txBody>
      </p:sp>
    </p:spTree>
    <p:extLst>
      <p:ext uri="{BB962C8B-B14F-4D97-AF65-F5344CB8AC3E}">
        <p14:creationId xmlns:p14="http://schemas.microsoft.com/office/powerpoint/2010/main" val="3832307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stcard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5040D-D8E2-48AC-A780-DBC55DBE6868}"/>
              </a:ext>
            </a:extLst>
          </p:cNvPr>
          <p:cNvSpPr>
            <a:spLocks noGrp="1"/>
          </p:cNvSpPr>
          <p:nvPr>
            <p:ph type="title" hasCustomPrompt="1"/>
          </p:nvPr>
        </p:nvSpPr>
        <p:spPr>
          <a:xfrm>
            <a:off x="839788" y="457200"/>
            <a:ext cx="5033111" cy="1600200"/>
          </a:xfrm>
        </p:spPr>
        <p:txBody>
          <a:bodyPr anchor="b"/>
          <a:lstStyle>
            <a:lvl1pPr>
              <a:defRPr sz="3200"/>
            </a:lvl1pPr>
          </a:lstStyle>
          <a:p>
            <a:r>
              <a:rPr lang="en-US"/>
              <a:t>Postcard </a:t>
            </a:r>
          </a:p>
        </p:txBody>
      </p:sp>
      <p:sp>
        <p:nvSpPr>
          <p:cNvPr id="4" name="Text Placeholder 3">
            <a:extLst>
              <a:ext uri="{FF2B5EF4-FFF2-40B4-BE49-F238E27FC236}">
                <a16:creationId xmlns:a16="http://schemas.microsoft.com/office/drawing/2014/main" id="{53075C01-3368-45A5-B824-4D23BD59537F}"/>
              </a:ext>
            </a:extLst>
          </p:cNvPr>
          <p:cNvSpPr>
            <a:spLocks noGrp="1"/>
          </p:cNvSpPr>
          <p:nvPr>
            <p:ph type="body" sz="half" idx="2" hasCustomPrompt="1"/>
          </p:nvPr>
        </p:nvSpPr>
        <p:spPr>
          <a:xfrm>
            <a:off x="839788" y="2057400"/>
            <a:ext cx="503311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  </a:t>
            </a:r>
          </a:p>
        </p:txBody>
      </p:sp>
      <p:sp>
        <p:nvSpPr>
          <p:cNvPr id="3" name="Slide Number Placeholder 2">
            <a:extLst>
              <a:ext uri="{FF2B5EF4-FFF2-40B4-BE49-F238E27FC236}">
                <a16:creationId xmlns:a16="http://schemas.microsoft.com/office/drawing/2014/main" id="{F8EAE509-5E78-4678-A796-B8278C127F89}"/>
              </a:ext>
            </a:extLst>
          </p:cNvPr>
          <p:cNvSpPr>
            <a:spLocks noGrp="1"/>
          </p:cNvSpPr>
          <p:nvPr>
            <p:ph type="sldNum" sz="quarter" idx="10"/>
          </p:nvPr>
        </p:nvSpPr>
        <p:spPr/>
        <p:txBody>
          <a:bodyPr/>
          <a:lstStyle>
            <a:lvl1pPr>
              <a:defRPr>
                <a:solidFill>
                  <a:schemeClr val="bg1"/>
                </a:solidFill>
              </a:defRPr>
            </a:lvl1pPr>
          </a:lstStyle>
          <a:p>
            <a:fld id="{ED833C9F-AD1F-4AC1-9BE2-E29441DE354B}" type="slidenum">
              <a:rPr lang="en-US" smtClean="0"/>
              <a:pPr/>
              <a:t>‹#›</a:t>
            </a:fld>
            <a:endParaRPr lang="en-US"/>
          </a:p>
        </p:txBody>
      </p:sp>
    </p:spTree>
    <p:extLst>
      <p:ext uri="{BB962C8B-B14F-4D97-AF65-F5344CB8AC3E}">
        <p14:creationId xmlns:p14="http://schemas.microsoft.com/office/powerpoint/2010/main" val="2645214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Picture Blue Ba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FB8B84-31DA-4ACC-9361-8E68E23EDAF0}"/>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1E3C9285-A68F-4D4D-B08C-7513AE8183AE}"/>
              </a:ext>
            </a:extLst>
          </p:cNvPr>
          <p:cNvSpPr>
            <a:spLocks noGrp="1"/>
          </p:cNvSpPr>
          <p:nvPr>
            <p:ph idx="1"/>
          </p:nvPr>
        </p:nvSpPr>
        <p:spPr>
          <a:xfrm>
            <a:off x="838200" y="1825625"/>
            <a:ext cx="52578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9">
            <a:extLst>
              <a:ext uri="{FF2B5EF4-FFF2-40B4-BE49-F238E27FC236}">
                <a16:creationId xmlns:a16="http://schemas.microsoft.com/office/drawing/2014/main" id="{D8B5E070-1D74-4B55-8749-2780A6D7818B}"/>
              </a:ext>
            </a:extLst>
          </p:cNvPr>
          <p:cNvSpPr>
            <a:spLocks noGrp="1"/>
          </p:cNvSpPr>
          <p:nvPr>
            <p:ph type="pic" sz="quarter" idx="14"/>
          </p:nvPr>
        </p:nvSpPr>
        <p:spPr>
          <a:xfrm>
            <a:off x="6096000" y="1825625"/>
            <a:ext cx="5257800" cy="4351338"/>
          </a:xfrm>
        </p:spPr>
        <p:txBody>
          <a:bodyPr/>
          <a:lstStyle>
            <a:lvl1pPr marL="0" indent="0">
              <a:buNone/>
              <a:defRPr/>
            </a:lvl1pPr>
          </a:lstStyle>
          <a:p>
            <a:endParaRPr lang="en-US"/>
          </a:p>
        </p:txBody>
      </p:sp>
      <p:sp>
        <p:nvSpPr>
          <p:cNvPr id="2" name="Slide Number Placeholder 1">
            <a:extLst>
              <a:ext uri="{FF2B5EF4-FFF2-40B4-BE49-F238E27FC236}">
                <a16:creationId xmlns:a16="http://schemas.microsoft.com/office/drawing/2014/main" id="{25616EC7-9FAD-4CAF-A1F2-85A98171D830}"/>
              </a:ext>
            </a:extLst>
          </p:cNvPr>
          <p:cNvSpPr>
            <a:spLocks noGrp="1"/>
          </p:cNvSpPr>
          <p:nvPr>
            <p:ph type="sldNum" sz="quarter" idx="15"/>
          </p:nvPr>
        </p:nvSpPr>
        <p:spPr/>
        <p:txBody>
          <a:bodyPr/>
          <a:lstStyle>
            <a:lvl1pPr>
              <a:defRPr>
                <a:solidFill>
                  <a:schemeClr val="bg1"/>
                </a:solidFill>
              </a:defRPr>
            </a:lvl1pPr>
          </a:lstStyle>
          <a:p>
            <a:fld id="{ED833C9F-AD1F-4AC1-9BE2-E29441DE354B}" type="slidenum">
              <a:rPr lang="en-US" smtClean="0"/>
              <a:pPr/>
              <a:t>‹#›</a:t>
            </a:fld>
            <a:endParaRPr lang="en-US"/>
          </a:p>
        </p:txBody>
      </p:sp>
    </p:spTree>
    <p:extLst>
      <p:ext uri="{BB962C8B-B14F-4D97-AF65-F5344CB8AC3E}">
        <p14:creationId xmlns:p14="http://schemas.microsoft.com/office/powerpoint/2010/main" val="3084873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Blue Ba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FB8B84-31DA-4ACC-9361-8E68E23EDAF0}"/>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1" name="Picture Placeholder 9">
            <a:extLst>
              <a:ext uri="{FF2B5EF4-FFF2-40B4-BE49-F238E27FC236}">
                <a16:creationId xmlns:a16="http://schemas.microsoft.com/office/drawing/2014/main" id="{D8B5E070-1D74-4B55-8749-2780A6D7818B}"/>
              </a:ext>
            </a:extLst>
          </p:cNvPr>
          <p:cNvSpPr>
            <a:spLocks noGrp="1"/>
          </p:cNvSpPr>
          <p:nvPr>
            <p:ph type="pic" sz="quarter" idx="14"/>
          </p:nvPr>
        </p:nvSpPr>
        <p:spPr>
          <a:xfrm>
            <a:off x="838200" y="1690688"/>
            <a:ext cx="10515600" cy="4486275"/>
          </a:xfrm>
        </p:spPr>
        <p:txBody>
          <a:bodyPr/>
          <a:lstStyle>
            <a:lvl1pPr marL="0" indent="0">
              <a:buNone/>
              <a:defRPr/>
            </a:lvl1pPr>
          </a:lstStyle>
          <a:p>
            <a:endParaRPr lang="en-US"/>
          </a:p>
        </p:txBody>
      </p:sp>
      <p:sp>
        <p:nvSpPr>
          <p:cNvPr id="2" name="Slide Number Placeholder 1">
            <a:extLst>
              <a:ext uri="{FF2B5EF4-FFF2-40B4-BE49-F238E27FC236}">
                <a16:creationId xmlns:a16="http://schemas.microsoft.com/office/drawing/2014/main" id="{8531D87B-D830-48D5-97F3-600350B45BB8}"/>
              </a:ext>
            </a:extLst>
          </p:cNvPr>
          <p:cNvSpPr>
            <a:spLocks noGrp="1"/>
          </p:cNvSpPr>
          <p:nvPr>
            <p:ph type="sldNum" sz="quarter" idx="15"/>
          </p:nvPr>
        </p:nvSpPr>
        <p:spPr/>
        <p:txBody>
          <a:bodyPr/>
          <a:lstStyle>
            <a:lvl1pPr>
              <a:defRPr>
                <a:solidFill>
                  <a:schemeClr val="bg1"/>
                </a:solidFill>
              </a:defRPr>
            </a:lvl1pPr>
          </a:lstStyle>
          <a:p>
            <a:fld id="{ED833C9F-AD1F-4AC1-9BE2-E29441DE354B}" type="slidenum">
              <a:rPr lang="en-US" smtClean="0"/>
              <a:pPr/>
              <a:t>‹#›</a:t>
            </a:fld>
            <a:endParaRPr lang="en-US"/>
          </a:p>
        </p:txBody>
      </p:sp>
    </p:spTree>
    <p:extLst>
      <p:ext uri="{BB962C8B-B14F-4D97-AF65-F5344CB8AC3E}">
        <p14:creationId xmlns:p14="http://schemas.microsoft.com/office/powerpoint/2010/main" val="771724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Bord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08F9-9C2E-47DA-988E-0B69CD527B3C}"/>
              </a:ext>
            </a:extLst>
          </p:cNvPr>
          <p:cNvSpPr>
            <a:spLocks noGrp="1"/>
          </p:cNvSpPr>
          <p:nvPr>
            <p:ph type="title" hasCustomPrompt="1"/>
          </p:nvPr>
        </p:nvSpPr>
        <p:spPr/>
        <p:txBody>
          <a:bodyPr/>
          <a:lstStyle>
            <a:lvl1pPr>
              <a:defRPr/>
            </a:lvl1pPr>
          </a:lstStyle>
          <a:p>
            <a:r>
              <a:rPr lang="en-US"/>
              <a:t>Click to edit Master title style  </a:t>
            </a:r>
          </a:p>
        </p:txBody>
      </p:sp>
      <p:sp>
        <p:nvSpPr>
          <p:cNvPr id="6" name="Content Placeholder 2">
            <a:extLst>
              <a:ext uri="{FF2B5EF4-FFF2-40B4-BE49-F238E27FC236}">
                <a16:creationId xmlns:a16="http://schemas.microsoft.com/office/drawing/2014/main" id="{C15D3050-FEB2-4592-9053-1CA1E56F7B56}"/>
              </a:ext>
            </a:extLst>
          </p:cNvPr>
          <p:cNvSpPr>
            <a:spLocks noGrp="1"/>
          </p:cNvSpPr>
          <p:nvPr>
            <p:ph idx="1" hasCustomPrompt="1"/>
          </p:nvPr>
        </p:nvSpPr>
        <p:spPr>
          <a:xfrm>
            <a:off x="838200" y="1825625"/>
            <a:ext cx="10515600" cy="4351338"/>
          </a:xfrm>
        </p:spPr>
        <p:txBody>
          <a:bodyPr/>
          <a:lstStyle>
            <a:lvl1pPr>
              <a:defRPr/>
            </a:lvl1pPr>
            <a:lvl3pPr>
              <a:defRPr/>
            </a:lvl3pPr>
          </a:lstStyle>
          <a:p>
            <a:pPr lvl="0"/>
            <a:r>
              <a:rPr lang="en-US"/>
              <a:t>Edit Master text styles </a:t>
            </a:r>
          </a:p>
          <a:p>
            <a:pPr lvl="1"/>
            <a:r>
              <a:rPr lang="en-US"/>
              <a:t>Second level</a:t>
            </a:r>
          </a:p>
          <a:p>
            <a:pPr lvl="2"/>
            <a:r>
              <a:rPr lang="en-US"/>
              <a:t>Third level </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3BD8F6B1-CFF1-45A8-9B76-541AC4391CBD}"/>
              </a:ext>
            </a:extLst>
          </p:cNvPr>
          <p:cNvSpPr>
            <a:spLocks noGrp="1"/>
          </p:cNvSpPr>
          <p:nvPr>
            <p:ph type="sldNum" sz="quarter" idx="10"/>
          </p:nvPr>
        </p:nvSpPr>
        <p:spPr/>
        <p:txBody>
          <a:bodyPr/>
          <a:lstStyle/>
          <a:p>
            <a:fld id="{ED833C9F-AD1F-4AC1-9BE2-E29441DE354B}" type="slidenum">
              <a:rPr lang="en-US" smtClean="0"/>
              <a:t>‹#›</a:t>
            </a:fld>
            <a:endParaRPr lang="en-US"/>
          </a:p>
        </p:txBody>
      </p:sp>
    </p:spTree>
    <p:extLst>
      <p:ext uri="{BB962C8B-B14F-4D97-AF65-F5344CB8AC3E}">
        <p14:creationId xmlns:p14="http://schemas.microsoft.com/office/powerpoint/2010/main" val="806356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additional notes for closing</a:t>
            </a:r>
          </a:p>
        </p:txBody>
      </p:sp>
      <p:sp>
        <p:nvSpPr>
          <p:cNvPr id="4" name="Slide Number Placeholder 3">
            <a:extLst>
              <a:ext uri="{FF2B5EF4-FFF2-40B4-BE49-F238E27FC236}">
                <a16:creationId xmlns:a16="http://schemas.microsoft.com/office/drawing/2014/main" id="{CFD377B6-A978-4FBD-85B4-A9B3B9270B8D}"/>
              </a:ext>
            </a:extLst>
          </p:cNvPr>
          <p:cNvSpPr>
            <a:spLocks noGrp="1"/>
          </p:cNvSpPr>
          <p:nvPr>
            <p:ph type="sldNum" sz="quarter" idx="10"/>
          </p:nvPr>
        </p:nvSpPr>
        <p:spPr/>
        <p:txBody>
          <a:bodyPr/>
          <a:lstStyle/>
          <a:p>
            <a:fld id="{ED833C9F-AD1F-4AC1-9BE2-E29441DE354B}" type="slidenum">
              <a:rPr lang="en-US" smtClean="0"/>
              <a:t>‹#›</a:t>
            </a:fld>
            <a:endParaRPr lang="en-US"/>
          </a:p>
        </p:txBody>
      </p:sp>
    </p:spTree>
    <p:extLst>
      <p:ext uri="{BB962C8B-B14F-4D97-AF65-F5344CB8AC3E}">
        <p14:creationId xmlns:p14="http://schemas.microsoft.com/office/powerpoint/2010/main" val="2045338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407316"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40731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4EB18-5698-4F06-A146-723F3AC2E665}" type="datetimeFigureOut">
              <a:rPr lang="en-US" smtClean="0"/>
              <a:t>1/30/2025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20AEC-B17E-4D69-86E8-8DA9D2CADE8B}"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userDrawn="1"/>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0" name="Picture 9">
            <a:extLst>
              <a:ext uri="{FF2B5EF4-FFF2-40B4-BE49-F238E27FC236}">
                <a16:creationId xmlns:a16="http://schemas.microsoft.com/office/drawing/2014/main" id="{A9E59FFC-045F-4B79-99BC-B46465C9053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2384545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8761F5-598F-4236-AF4A-E4033CB7ED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257847-0608-4AA4-BDA1-4B3E18A9E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7953BC48-F81F-4F0E-8D7C-8AD774A9AA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833C9F-AD1F-4AC1-9BE2-E29441DE354B}" type="slidenum">
              <a:rPr lang="en-US" smtClean="0"/>
              <a:t>‹#›</a:t>
            </a:fld>
            <a:endParaRPr lang="en-US"/>
          </a:p>
        </p:txBody>
      </p:sp>
    </p:spTree>
    <p:extLst>
      <p:ext uri="{BB962C8B-B14F-4D97-AF65-F5344CB8AC3E}">
        <p14:creationId xmlns:p14="http://schemas.microsoft.com/office/powerpoint/2010/main" val="128072977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isd411.org/academics/academics-overview/grading/elem-rep-card"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hyperlink" Target="https://www.123ila.com/app/room/2713849"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ospi.k12.wa.us/sites/default/files/2023-08/selstandardsandbenchmarksonepager.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isd411.org/fs/pages/375"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solidFill>
                  <a:srgbClr val="006F82"/>
                </a:solidFill>
              </a:rPr>
              <a:t>Elementary Report Card</a:t>
            </a:r>
            <a:endParaRPr lang="en-US" b="1">
              <a:solidFill>
                <a:srgbClr val="006F82"/>
              </a:solidFill>
              <a:ea typeface="Calibri"/>
              <a:cs typeface="Calibri"/>
            </a:endParaRPr>
          </a:p>
        </p:txBody>
      </p:sp>
      <p:sp>
        <p:nvSpPr>
          <p:cNvPr id="3" name="Subtitle 2"/>
          <p:cNvSpPr>
            <a:spLocks noGrp="1"/>
          </p:cNvSpPr>
          <p:nvPr>
            <p:ph type="subTitle" idx="1"/>
          </p:nvPr>
        </p:nvSpPr>
        <p:spPr/>
        <p:txBody>
          <a:bodyPr vert="horz" lIns="91440" tIns="45720" rIns="91440" bIns="45720" rtlCol="0" anchor="t">
            <a:normAutofit lnSpcReduction="10000"/>
          </a:bodyPr>
          <a:lstStyle/>
          <a:p>
            <a:r>
              <a:rPr lang="en-US" dirty="0">
                <a:ea typeface="Calibri"/>
                <a:cs typeface="Calibri"/>
              </a:rPr>
              <a:t>Teaching &amp; Learning Services</a:t>
            </a:r>
            <a:endParaRPr lang="en-US" dirty="0"/>
          </a:p>
          <a:p>
            <a:r>
              <a:rPr lang="en-US" dirty="0"/>
              <a:t>January 23, 2025</a:t>
            </a:r>
          </a:p>
          <a:p>
            <a:r>
              <a:rPr lang="en-US" dirty="0">
                <a:hlinkClick r:id="rId2"/>
              </a:rPr>
              <a:t>Elementary Report Card - Issaquah School District 411</a:t>
            </a:r>
            <a:endParaRPr lang="en-US" dirty="0"/>
          </a:p>
          <a:p>
            <a:r>
              <a:rPr lang="en-US" i="1" dirty="0">
                <a:ea typeface="Calibri"/>
                <a:cs typeface="Calibri"/>
              </a:rPr>
              <a:t>or search: </a:t>
            </a:r>
            <a:r>
              <a:rPr lang="en-US" dirty="0">
                <a:ea typeface="Calibri"/>
                <a:cs typeface="Calibri"/>
              </a:rPr>
              <a:t>Elementary Report Card</a:t>
            </a:r>
          </a:p>
        </p:txBody>
      </p:sp>
    </p:spTree>
    <p:extLst>
      <p:ext uri="{BB962C8B-B14F-4D97-AF65-F5344CB8AC3E}">
        <p14:creationId xmlns:p14="http://schemas.microsoft.com/office/powerpoint/2010/main" val="766718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23D9-5CBE-40E6-BBEA-59DD6A70472A}"/>
              </a:ext>
            </a:extLst>
          </p:cNvPr>
          <p:cNvSpPr>
            <a:spLocks noGrp="1"/>
          </p:cNvSpPr>
          <p:nvPr>
            <p:ph type="title"/>
          </p:nvPr>
        </p:nvSpPr>
        <p:spPr>
          <a:xfrm>
            <a:off x="838200" y="365125"/>
            <a:ext cx="5509840" cy="771217"/>
          </a:xfrm>
        </p:spPr>
        <p:txBody>
          <a:bodyPr>
            <a:normAutofit fontScale="90000"/>
          </a:bodyPr>
          <a:lstStyle/>
          <a:p>
            <a:r>
              <a:rPr lang="en-US" sz="3600"/>
              <a:t>Multilingual Support</a:t>
            </a:r>
            <a:br>
              <a:rPr lang="en-US" sz="3600"/>
            </a:br>
            <a:endParaRPr lang="en-US" sz="3600"/>
          </a:p>
        </p:txBody>
      </p:sp>
      <p:sp>
        <p:nvSpPr>
          <p:cNvPr id="5" name="Slide Number Placeholder 4">
            <a:extLst>
              <a:ext uri="{FF2B5EF4-FFF2-40B4-BE49-F238E27FC236}">
                <a16:creationId xmlns:a16="http://schemas.microsoft.com/office/drawing/2014/main" id="{CE5DF1B2-B4E0-4DEA-A1F0-D3F8A4632DC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833C9F-AD1F-4AC1-9BE2-E29441DE354B}" type="slidenum">
              <a:rPr kumimoji="0" lang="en-US" sz="1200" b="0" i="0" u="none" strike="noStrike" kern="1200" cap="none" spc="0" normalizeH="0" baseline="0" noProof="0" smtClean="0">
                <a:ln>
                  <a:noFill/>
                </a:ln>
                <a:solidFill>
                  <a:prstClr val="black">
                    <a:tint val="75000"/>
                  </a:prstClr>
                </a:solidFill>
                <a:effectLst/>
                <a:uLnTx/>
                <a:uFillTx/>
                <a:latin typeface="Myriad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Myriad Pro"/>
              <a:ea typeface="+mn-ea"/>
              <a:cs typeface="+mn-cs"/>
            </a:endParaRPr>
          </a:p>
        </p:txBody>
      </p:sp>
      <p:sp>
        <p:nvSpPr>
          <p:cNvPr id="6" name="object 18">
            <a:extLst>
              <a:ext uri="{FF2B5EF4-FFF2-40B4-BE49-F238E27FC236}">
                <a16:creationId xmlns:a16="http://schemas.microsoft.com/office/drawing/2014/main" id="{16ABEAE7-3A9B-4DE5-8363-544AE3132BAF}"/>
              </a:ext>
            </a:extLst>
          </p:cNvPr>
          <p:cNvSpPr/>
          <p:nvPr/>
        </p:nvSpPr>
        <p:spPr>
          <a:xfrm>
            <a:off x="5264457" y="146748"/>
            <a:ext cx="3346143" cy="90057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Myriad Pro"/>
              <a:ea typeface="+mn-ea"/>
              <a:cs typeface="+mn-cs"/>
            </a:endParaRPr>
          </a:p>
        </p:txBody>
      </p:sp>
      <p:sp>
        <p:nvSpPr>
          <p:cNvPr id="11" name="TextBox 10">
            <a:extLst>
              <a:ext uri="{FF2B5EF4-FFF2-40B4-BE49-F238E27FC236}">
                <a16:creationId xmlns:a16="http://schemas.microsoft.com/office/drawing/2014/main" id="{76695FCB-A2F7-403D-B698-94E8AAE315BD}"/>
              </a:ext>
            </a:extLst>
          </p:cNvPr>
          <p:cNvSpPr txBox="1"/>
          <p:nvPr/>
        </p:nvSpPr>
        <p:spPr>
          <a:xfrm>
            <a:off x="765237" y="1535716"/>
            <a:ext cx="10720526"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Chinese (Simplified)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a:ln>
                  <a:noFill/>
                </a:ln>
                <a:solidFill>
                  <a:prstClr val="black"/>
                </a:solidFill>
                <a:effectLst/>
                <a:uLnTx/>
                <a:uFillTx/>
                <a:latin typeface="Myriad Pro"/>
                <a:ea typeface="+mn-ea"/>
                <a:cs typeface="+mn-cs"/>
              </a:rPr>
              <a:t>请扫描二维码以获取本次演示文稿的翻译。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Spanish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yriad Pro"/>
                <a:ea typeface="+mn-ea"/>
                <a:cs typeface="+mn-cs"/>
              </a:rPr>
              <a:t>Por favor, </a:t>
            </a:r>
            <a:r>
              <a:rPr kumimoji="0" lang="en-US" sz="1800" b="0" i="0" u="none" strike="noStrike" kern="1200" cap="none" spc="0" normalizeH="0" baseline="0" noProof="0" err="1">
                <a:ln>
                  <a:noFill/>
                </a:ln>
                <a:solidFill>
                  <a:prstClr val="black"/>
                </a:solidFill>
                <a:effectLst/>
                <a:uLnTx/>
                <a:uFillTx/>
                <a:latin typeface="Myriad Pro"/>
                <a:ea typeface="+mn-ea"/>
                <a:cs typeface="+mn-cs"/>
              </a:rPr>
              <a:t>escanee</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el</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código</a:t>
            </a:r>
            <a:r>
              <a:rPr kumimoji="0" lang="en-US" sz="1800" b="0" i="0" u="none" strike="noStrike" kern="1200" cap="none" spc="0" normalizeH="0" baseline="0" noProof="0">
                <a:ln>
                  <a:noFill/>
                </a:ln>
                <a:solidFill>
                  <a:prstClr val="black"/>
                </a:solidFill>
                <a:effectLst/>
                <a:uLnTx/>
                <a:uFillTx/>
                <a:latin typeface="Myriad Pro"/>
                <a:ea typeface="+mn-ea"/>
                <a:cs typeface="+mn-cs"/>
              </a:rPr>
              <a:t> QR para acceder a la </a:t>
            </a:r>
            <a:r>
              <a:rPr kumimoji="0" lang="en-US" sz="1800" b="0" i="0" u="none" strike="noStrike" kern="1200" cap="none" spc="0" normalizeH="0" baseline="0" noProof="0" err="1">
                <a:ln>
                  <a:noFill/>
                </a:ln>
                <a:solidFill>
                  <a:prstClr val="black"/>
                </a:solidFill>
                <a:effectLst/>
                <a:uLnTx/>
                <a:uFillTx/>
                <a:latin typeface="Myriad Pro"/>
                <a:ea typeface="+mn-ea"/>
                <a:cs typeface="+mn-cs"/>
              </a:rPr>
              <a:t>traducción</a:t>
            </a:r>
            <a:r>
              <a:rPr kumimoji="0" lang="en-US" sz="1800" b="0" i="0" u="none" strike="noStrike" kern="1200" cap="none" spc="0" normalizeH="0" baseline="0" noProof="0">
                <a:ln>
                  <a:noFill/>
                </a:ln>
                <a:solidFill>
                  <a:prstClr val="black"/>
                </a:solidFill>
                <a:effectLst/>
                <a:uLnTx/>
                <a:uFillTx/>
                <a:latin typeface="Myriad Pro"/>
                <a:ea typeface="+mn-ea"/>
                <a:cs typeface="+mn-cs"/>
              </a:rPr>
              <a:t> de </a:t>
            </a:r>
            <a:r>
              <a:rPr kumimoji="0" lang="en-US" sz="1800" b="0" i="0" u="none" strike="noStrike" kern="1200" cap="none" spc="0" normalizeH="0" baseline="0" noProof="0" err="1">
                <a:ln>
                  <a:noFill/>
                </a:ln>
                <a:solidFill>
                  <a:prstClr val="black"/>
                </a:solidFill>
                <a:effectLst/>
                <a:uLnTx/>
                <a:uFillTx/>
                <a:latin typeface="Myriad Pro"/>
                <a:ea typeface="+mn-ea"/>
                <a:cs typeface="+mn-cs"/>
              </a:rPr>
              <a:t>esta</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presentación</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en</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su</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idioma</a:t>
            </a:r>
            <a:r>
              <a:rPr kumimoji="0" lang="en-US" sz="1800" b="0" i="0" u="none" strike="noStrike" kern="1200" cap="none" spc="0" normalizeH="0" baseline="0" noProof="0">
                <a:ln>
                  <a:noFill/>
                </a:ln>
                <a:solidFill>
                  <a:prstClr val="black"/>
                </a:solidFill>
                <a:effectLst/>
                <a:uLnTx/>
                <a:uFillTx/>
                <a:latin typeface="Myriad Pro"/>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Russian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z-Cyrl-AZ" sz="1800" b="0" i="0" u="none" strike="noStrike" kern="1200" cap="none" spc="0" normalizeH="0" baseline="0" noProof="0">
                <a:ln>
                  <a:noFill/>
                </a:ln>
                <a:solidFill>
                  <a:prstClr val="black"/>
                </a:solidFill>
                <a:effectLst/>
                <a:uLnTx/>
                <a:uFillTx/>
                <a:latin typeface="Myriad Pro"/>
                <a:ea typeface="+mn-ea"/>
                <a:cs typeface="+mn-cs"/>
              </a:rPr>
              <a:t>Пожалуйста, отсканируйте </a:t>
            </a:r>
            <a:r>
              <a:rPr kumimoji="0" lang="en-US" sz="1800" b="0" i="0" u="none" strike="noStrike" kern="1200" cap="none" spc="0" normalizeH="0" baseline="0" noProof="0">
                <a:ln>
                  <a:noFill/>
                </a:ln>
                <a:solidFill>
                  <a:prstClr val="black"/>
                </a:solidFill>
                <a:effectLst/>
                <a:uLnTx/>
                <a:uFillTx/>
                <a:latin typeface="Myriad Pro"/>
                <a:ea typeface="+mn-ea"/>
                <a:cs typeface="+mn-cs"/>
              </a:rPr>
              <a:t>QR-</a:t>
            </a:r>
            <a:r>
              <a:rPr kumimoji="0" lang="az-Cyrl-AZ" sz="1800" b="0" i="0" u="none" strike="noStrike" kern="1200" cap="none" spc="0" normalizeH="0" baseline="0" noProof="0">
                <a:ln>
                  <a:noFill/>
                </a:ln>
                <a:solidFill>
                  <a:prstClr val="black"/>
                </a:solidFill>
                <a:effectLst/>
                <a:uLnTx/>
                <a:uFillTx/>
                <a:latin typeface="Myriad Pro"/>
                <a:ea typeface="+mn-ea"/>
                <a:cs typeface="+mn-cs"/>
              </a:rPr>
              <a:t>код, чтобы получить перевод этой презентации на ваш язык.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Ukrainian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az-Cyrl-AZ" sz="1800" b="0" i="0" u="none" strike="noStrike" kern="1200" cap="none" spc="0" normalizeH="0" baseline="0" noProof="0">
                <a:ln>
                  <a:noFill/>
                </a:ln>
                <a:solidFill>
                  <a:prstClr val="black"/>
                </a:solidFill>
                <a:effectLst/>
                <a:uLnTx/>
                <a:uFillTx/>
                <a:latin typeface="Myriad Pro"/>
                <a:ea typeface="+mn-ea"/>
                <a:cs typeface="+mn-cs"/>
              </a:rPr>
              <a:t>Будь ласка, скануйте </a:t>
            </a:r>
            <a:r>
              <a:rPr kumimoji="0" lang="en-US" sz="1800" b="0" i="0" u="none" strike="noStrike" kern="1200" cap="none" spc="0" normalizeH="0" baseline="0" noProof="0">
                <a:ln>
                  <a:noFill/>
                </a:ln>
                <a:solidFill>
                  <a:prstClr val="black"/>
                </a:solidFill>
                <a:effectLst/>
                <a:uLnTx/>
                <a:uFillTx/>
                <a:latin typeface="Myriad Pro"/>
                <a:ea typeface="+mn-ea"/>
                <a:cs typeface="+mn-cs"/>
              </a:rPr>
              <a:t>QR-</a:t>
            </a:r>
            <a:r>
              <a:rPr kumimoji="0" lang="az-Cyrl-AZ" sz="1800" b="0" i="0" u="none" strike="noStrike" kern="1200" cap="none" spc="0" normalizeH="0" baseline="0" noProof="0">
                <a:ln>
                  <a:noFill/>
                </a:ln>
                <a:solidFill>
                  <a:prstClr val="black"/>
                </a:solidFill>
                <a:effectLst/>
                <a:uLnTx/>
                <a:uFillTx/>
                <a:latin typeface="Myriad Pro"/>
                <a:ea typeface="+mn-ea"/>
                <a:cs typeface="+mn-cs"/>
              </a:rPr>
              <a:t>код, щоб отримати переклад цієї презентації вашою мовою.</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Korean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o-KR" altLang="en-US" sz="1800" b="0" i="0" u="none" strike="noStrike" kern="1200" cap="none" spc="0" normalizeH="0" baseline="0" noProof="0">
                <a:ln>
                  <a:noFill/>
                </a:ln>
                <a:solidFill>
                  <a:prstClr val="black"/>
                </a:solidFill>
                <a:effectLst/>
                <a:uLnTx/>
                <a:uFillTx/>
                <a:latin typeface="Myriad Pro"/>
                <a:ea typeface="+mn-ea"/>
                <a:cs typeface="+mn-cs"/>
              </a:rPr>
              <a:t>이 발표 자료의 번역본을 얻으려면 </a:t>
            </a:r>
            <a:r>
              <a:rPr kumimoji="0" lang="en-US" sz="1800" b="0" i="0" u="none" strike="noStrike" kern="1200" cap="none" spc="0" normalizeH="0" baseline="0" noProof="0">
                <a:ln>
                  <a:noFill/>
                </a:ln>
                <a:solidFill>
                  <a:prstClr val="black"/>
                </a:solidFill>
                <a:effectLst/>
                <a:uLnTx/>
                <a:uFillTx/>
                <a:latin typeface="Myriad Pro"/>
                <a:ea typeface="+mn-ea"/>
                <a:cs typeface="+mn-cs"/>
              </a:rPr>
              <a:t>QR </a:t>
            </a:r>
            <a:r>
              <a:rPr kumimoji="0" lang="ko-KR" altLang="en-US" sz="1800" b="0" i="0" u="none" strike="noStrike" kern="1200" cap="none" spc="0" normalizeH="0" baseline="0" noProof="0">
                <a:ln>
                  <a:noFill/>
                </a:ln>
                <a:solidFill>
                  <a:prstClr val="black"/>
                </a:solidFill>
                <a:effectLst/>
                <a:uLnTx/>
                <a:uFillTx/>
                <a:latin typeface="Myriad Pro"/>
                <a:ea typeface="+mn-ea"/>
                <a:cs typeface="+mn-cs"/>
              </a:rPr>
              <a:t>코드를 스캔하세요</a:t>
            </a:r>
            <a:r>
              <a:rPr kumimoji="0" lang="en-US" altLang="ko-KR" sz="1800" b="0" i="0" u="none" strike="noStrike" kern="1200" cap="none" spc="0" normalizeH="0" baseline="0" noProof="0">
                <a:ln>
                  <a:noFill/>
                </a:ln>
                <a:solidFill>
                  <a:prstClr val="black"/>
                </a:solidFill>
                <a:effectLst/>
                <a:uLnTx/>
                <a:uFillTx/>
                <a:latin typeface="Myriad Pro"/>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Japanese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a:ln>
                  <a:noFill/>
                </a:ln>
                <a:solidFill>
                  <a:prstClr val="black"/>
                </a:solidFill>
                <a:effectLst/>
                <a:uLnTx/>
                <a:uFillTx/>
                <a:latin typeface="Myriad Pro"/>
                <a:ea typeface="+mn-ea"/>
                <a:cs typeface="+mn-cs"/>
              </a:rPr>
              <a:t>このプレゼンテーションの翻訳にアクセスするには、</a:t>
            </a:r>
            <a:r>
              <a:rPr kumimoji="0" lang="en-US" sz="1800" b="0" i="0" u="none" strike="noStrike" kern="1200" cap="none" spc="0" normalizeH="0" baseline="0" noProof="0">
                <a:ln>
                  <a:noFill/>
                </a:ln>
                <a:solidFill>
                  <a:prstClr val="black"/>
                </a:solidFill>
                <a:effectLst/>
                <a:uLnTx/>
                <a:uFillTx/>
                <a:latin typeface="Myriad Pro"/>
                <a:ea typeface="+mn-ea"/>
                <a:cs typeface="+mn-cs"/>
              </a:rPr>
              <a:t>QR</a:t>
            </a:r>
            <a:r>
              <a:rPr kumimoji="0" lang="ja-JP" altLang="en-US" sz="1800" b="0" i="0" u="none" strike="noStrike" kern="1200" cap="none" spc="0" normalizeH="0" baseline="0" noProof="0">
                <a:ln>
                  <a:noFill/>
                </a:ln>
                <a:solidFill>
                  <a:prstClr val="black"/>
                </a:solidFill>
                <a:effectLst/>
                <a:uLnTx/>
                <a:uFillTx/>
                <a:latin typeface="Myriad Pro"/>
                <a:ea typeface="+mn-ea"/>
                <a:cs typeface="+mn-cs"/>
              </a:rPr>
              <a:t>コードをスキャンしてください。</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Arabic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AE" sz="1800" b="0" i="0" u="none" strike="noStrike" kern="1200" cap="none" spc="0" normalizeH="0" baseline="0" noProof="0">
                <a:ln>
                  <a:noFill/>
                </a:ln>
                <a:solidFill>
                  <a:prstClr val="black"/>
                </a:solidFill>
                <a:effectLst/>
                <a:uLnTx/>
                <a:uFillTx/>
                <a:latin typeface="Myriad Pro"/>
                <a:ea typeface="+mn-ea"/>
                <a:cs typeface="+mn-cs"/>
              </a:rPr>
              <a:t>يرجى مسح رمز الاستجابة السريعة للوصول إلى ترجمة هذا العرض التقديمي بلغتك.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Myriad Pro"/>
                <a:ea typeface="+mn-ea"/>
                <a:cs typeface="+mn-cs"/>
              </a:rPr>
              <a:t>Vietnamese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black"/>
                </a:solidFill>
                <a:effectLst/>
                <a:uLnTx/>
                <a:uFillTx/>
                <a:latin typeface="Myriad Pro"/>
                <a:ea typeface="+mn-ea"/>
                <a:cs typeface="+mn-cs"/>
              </a:rPr>
              <a:t>Vui</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lòng</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quét</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mã</a:t>
            </a:r>
            <a:r>
              <a:rPr kumimoji="0" lang="en-US" sz="1800" b="0" i="0" u="none" strike="noStrike" kern="1200" cap="none" spc="0" normalizeH="0" baseline="0" noProof="0">
                <a:ln>
                  <a:noFill/>
                </a:ln>
                <a:solidFill>
                  <a:prstClr val="black"/>
                </a:solidFill>
                <a:effectLst/>
                <a:uLnTx/>
                <a:uFillTx/>
                <a:latin typeface="Myriad Pro"/>
                <a:ea typeface="+mn-ea"/>
                <a:cs typeface="+mn-cs"/>
              </a:rPr>
              <a:t> QR </a:t>
            </a:r>
            <a:r>
              <a:rPr kumimoji="0" lang="en-US" sz="1800" b="0" i="0" u="none" strike="noStrike" kern="1200" cap="none" spc="0" normalizeH="0" baseline="0" noProof="0" err="1">
                <a:ln>
                  <a:noFill/>
                </a:ln>
                <a:solidFill>
                  <a:prstClr val="black"/>
                </a:solidFill>
                <a:effectLst/>
                <a:uLnTx/>
                <a:uFillTx/>
                <a:latin typeface="Myriad Pro"/>
                <a:ea typeface="+mn-ea"/>
                <a:cs typeface="+mn-cs"/>
              </a:rPr>
              <a:t>để</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truy</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cập</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bản</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dịch</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của</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bài</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thuyết</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trình</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này</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bằng</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ngôn</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ngữ</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của</a:t>
            </a:r>
            <a:r>
              <a:rPr kumimoji="0" lang="en-US" sz="1800" b="0" i="0" u="none" strike="noStrike" kern="1200" cap="none" spc="0" normalizeH="0" baseline="0" noProof="0">
                <a:ln>
                  <a:noFill/>
                </a:ln>
                <a:solidFill>
                  <a:prstClr val="black"/>
                </a:solidFill>
                <a:effectLst/>
                <a:uLnTx/>
                <a:uFillTx/>
                <a:latin typeface="Myriad Pro"/>
                <a:ea typeface="+mn-ea"/>
                <a:cs typeface="+mn-cs"/>
              </a:rPr>
              <a:t> </a:t>
            </a:r>
            <a:r>
              <a:rPr kumimoji="0" lang="en-US" sz="1800" b="0" i="0" u="none" strike="noStrike" kern="1200" cap="none" spc="0" normalizeH="0" baseline="0" noProof="0" err="1">
                <a:ln>
                  <a:noFill/>
                </a:ln>
                <a:solidFill>
                  <a:prstClr val="black"/>
                </a:solidFill>
                <a:effectLst/>
                <a:uLnTx/>
                <a:uFillTx/>
                <a:latin typeface="Myriad Pro"/>
                <a:ea typeface="+mn-ea"/>
                <a:cs typeface="+mn-cs"/>
              </a:rPr>
              <a:t>bạn</a:t>
            </a:r>
            <a:r>
              <a:rPr kumimoji="0" lang="en-US" sz="1800" b="0" i="0" u="none" strike="noStrike" kern="1200" cap="none" spc="0" normalizeH="0" baseline="0" noProof="0">
                <a:ln>
                  <a:noFill/>
                </a:ln>
                <a:solidFill>
                  <a:prstClr val="black"/>
                </a:solidFill>
                <a:effectLst/>
                <a:uLnTx/>
                <a:uFillTx/>
                <a:latin typeface="Myriad Pro"/>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yriad Pro"/>
              <a:ea typeface="+mn-ea"/>
              <a:cs typeface="+mn-cs"/>
            </a:endParaRPr>
          </a:p>
        </p:txBody>
      </p:sp>
      <p:sp>
        <p:nvSpPr>
          <p:cNvPr id="17" name="TextBox 16">
            <a:hlinkClick r:id="rId4"/>
            <a:extLst>
              <a:ext uri="{FF2B5EF4-FFF2-40B4-BE49-F238E27FC236}">
                <a16:creationId xmlns:a16="http://schemas.microsoft.com/office/drawing/2014/main" id="{8BE833A6-092C-4B4C-8053-3DFB7A262721}"/>
              </a:ext>
            </a:extLst>
          </p:cNvPr>
          <p:cNvSpPr txBox="1"/>
          <p:nvPr/>
        </p:nvSpPr>
        <p:spPr>
          <a:xfrm>
            <a:off x="6937528" y="1729414"/>
            <a:ext cx="470294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472C4"/>
                </a:solidFill>
                <a:effectLst/>
                <a:uLnTx/>
                <a:uFillTx/>
                <a:latin typeface="Myriad Pro"/>
                <a:ea typeface="+mn-ea"/>
                <a:cs typeface="+mn-cs"/>
              </a:rPr>
              <a:t>https://www.123ila.com/app/room/6108595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yriad Pro"/>
                <a:ea typeface="+mn-ea"/>
                <a:cs typeface="+mn-cs"/>
              </a:rPr>
              <a:t>ILA-1</a:t>
            </a:r>
          </a:p>
        </p:txBody>
      </p:sp>
      <p:pic>
        <p:nvPicPr>
          <p:cNvPr id="4" name="Picture 3">
            <a:extLst>
              <a:ext uri="{FF2B5EF4-FFF2-40B4-BE49-F238E27FC236}">
                <a16:creationId xmlns:a16="http://schemas.microsoft.com/office/drawing/2014/main" id="{32555099-51FF-46EF-A7D2-37AB5B7EBD6D}"/>
              </a:ext>
            </a:extLst>
          </p:cNvPr>
          <p:cNvPicPr>
            <a:picLocks noChangeAspect="1"/>
          </p:cNvPicPr>
          <p:nvPr/>
        </p:nvPicPr>
        <p:blipFill>
          <a:blip r:embed="rId5"/>
          <a:stretch>
            <a:fillRect/>
          </a:stretch>
        </p:blipFill>
        <p:spPr>
          <a:xfrm>
            <a:off x="9876595" y="136525"/>
            <a:ext cx="1686523" cy="1671858"/>
          </a:xfrm>
          <a:prstGeom prst="rect">
            <a:avLst/>
          </a:prstGeom>
        </p:spPr>
      </p:pic>
    </p:spTree>
    <p:extLst>
      <p:ext uri="{BB962C8B-B14F-4D97-AF65-F5344CB8AC3E}">
        <p14:creationId xmlns:p14="http://schemas.microsoft.com/office/powerpoint/2010/main" val="659845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0B69-481E-D69A-DEE9-5AAE20D0F0AA}"/>
              </a:ext>
            </a:extLst>
          </p:cNvPr>
          <p:cNvSpPr>
            <a:spLocks noGrp="1"/>
          </p:cNvSpPr>
          <p:nvPr>
            <p:ph type="title"/>
          </p:nvPr>
        </p:nvSpPr>
        <p:spPr/>
        <p:txBody>
          <a:bodyPr/>
          <a:lstStyle/>
          <a:p>
            <a:r>
              <a:rPr lang="en-US" b="1">
                <a:solidFill>
                  <a:srgbClr val="006F82"/>
                </a:solidFill>
                <a:ea typeface="Calibri"/>
                <a:cs typeface="Calibri"/>
              </a:rPr>
              <a:t>Introductions </a:t>
            </a:r>
            <a:endParaRPr lang="en-US" b="1">
              <a:solidFill>
                <a:srgbClr val="006F82"/>
              </a:solidFill>
            </a:endParaRPr>
          </a:p>
        </p:txBody>
      </p:sp>
      <p:sp>
        <p:nvSpPr>
          <p:cNvPr id="3" name="Content Placeholder 2">
            <a:extLst>
              <a:ext uri="{FF2B5EF4-FFF2-40B4-BE49-F238E27FC236}">
                <a16:creationId xmlns:a16="http://schemas.microsoft.com/office/drawing/2014/main" id="{6917D5D5-946A-4A20-444C-FB6670906D75}"/>
              </a:ext>
            </a:extLst>
          </p:cNvPr>
          <p:cNvSpPr>
            <a:spLocks noGrp="1"/>
          </p:cNvSpPr>
          <p:nvPr>
            <p:ph idx="1"/>
          </p:nvPr>
        </p:nvSpPr>
        <p:spPr/>
        <p:txBody>
          <a:bodyPr vert="horz" lIns="91440" tIns="45720" rIns="91440" bIns="45720" rtlCol="0" anchor="t">
            <a:normAutofit/>
          </a:bodyPr>
          <a:lstStyle/>
          <a:p>
            <a:pPr marL="0" indent="0">
              <a:buNone/>
            </a:pPr>
            <a:r>
              <a:rPr lang="en-US" sz="3600">
                <a:solidFill>
                  <a:srgbClr val="006F82"/>
                </a:solidFill>
                <a:ea typeface="Calibri" panose="020F0502020204030204"/>
                <a:cs typeface="Calibri" panose="020F0502020204030204"/>
              </a:rPr>
              <a:t>Rich Mellish</a:t>
            </a:r>
            <a:r>
              <a:rPr lang="en-US" sz="3600">
                <a:ea typeface="Calibri" panose="020F0502020204030204"/>
                <a:cs typeface="Calibri" panose="020F0502020204030204"/>
              </a:rPr>
              <a:t> </a:t>
            </a:r>
            <a:br>
              <a:rPr lang="en-US" sz="3600">
                <a:ea typeface="Calibri" panose="020F0502020204030204"/>
                <a:cs typeface="Calibri" panose="020F0502020204030204"/>
              </a:rPr>
            </a:br>
            <a:r>
              <a:rPr lang="en-US" sz="3600">
                <a:ea typeface="Calibri" panose="020F0502020204030204"/>
                <a:cs typeface="Calibri" panose="020F0502020204030204"/>
              </a:rPr>
              <a:t>Executive Director of Teaching &amp; Learning </a:t>
            </a:r>
            <a:br>
              <a:rPr lang="en-US" sz="3600">
                <a:ea typeface="Calibri" panose="020F0502020204030204"/>
                <a:cs typeface="Calibri" panose="020F0502020204030204"/>
              </a:rPr>
            </a:br>
            <a:endParaRPr lang="en-US" sz="3600">
              <a:ea typeface="Calibri" panose="020F0502020204030204"/>
              <a:cs typeface="Calibri" panose="020F0502020204030204"/>
            </a:endParaRPr>
          </a:p>
          <a:p>
            <a:pPr marL="0" indent="0">
              <a:buNone/>
            </a:pPr>
            <a:r>
              <a:rPr lang="en-US" sz="3600">
                <a:solidFill>
                  <a:srgbClr val="006F82"/>
                </a:solidFill>
                <a:ea typeface="Calibri" panose="020F0502020204030204"/>
                <a:cs typeface="Calibri" panose="020F0502020204030204"/>
              </a:rPr>
              <a:t>Michelle Pickard </a:t>
            </a:r>
            <a:br>
              <a:rPr lang="en-US" sz="3600">
                <a:ea typeface="Calibri" panose="020F0502020204030204"/>
                <a:cs typeface="Calibri" panose="020F0502020204030204"/>
              </a:rPr>
            </a:br>
            <a:r>
              <a:rPr lang="en-US" sz="3600">
                <a:ea typeface="Calibri" panose="020F0502020204030204"/>
                <a:cs typeface="Calibri" panose="020F0502020204030204"/>
              </a:rPr>
              <a:t>Director of Teaching &amp; Learning, Elementary </a:t>
            </a:r>
          </a:p>
        </p:txBody>
      </p:sp>
      <p:pic>
        <p:nvPicPr>
          <p:cNvPr id="5" name="Picture 4" descr="A qr code on a white background&#10;&#10;AI-generated content may be incorrect.">
            <a:extLst>
              <a:ext uri="{FF2B5EF4-FFF2-40B4-BE49-F238E27FC236}">
                <a16:creationId xmlns:a16="http://schemas.microsoft.com/office/drawing/2014/main" id="{99A85852-FA74-EF1C-FE99-3EE36B363C3F}"/>
              </a:ext>
            </a:extLst>
          </p:cNvPr>
          <p:cNvPicPr>
            <a:picLocks noChangeAspect="1"/>
          </p:cNvPicPr>
          <p:nvPr/>
        </p:nvPicPr>
        <p:blipFill>
          <a:blip r:embed="rId2"/>
          <a:stretch>
            <a:fillRect/>
          </a:stretch>
        </p:blipFill>
        <p:spPr>
          <a:xfrm>
            <a:off x="163506" y="5740601"/>
            <a:ext cx="876296" cy="871276"/>
          </a:xfrm>
          <a:prstGeom prst="rect">
            <a:avLst/>
          </a:prstGeom>
        </p:spPr>
      </p:pic>
      <p:sp>
        <p:nvSpPr>
          <p:cNvPr id="6" name="TextBox 5">
            <a:extLst>
              <a:ext uri="{FF2B5EF4-FFF2-40B4-BE49-F238E27FC236}">
                <a16:creationId xmlns:a16="http://schemas.microsoft.com/office/drawing/2014/main" id="{3C1D9D3F-BBD6-A704-489C-130F3C324158}"/>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321612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006F82"/>
                </a:solidFill>
                <a:ea typeface="Calibri"/>
                <a:cs typeface="Calibri"/>
              </a:rPr>
              <a:t>Changes to Elementary Report Card </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3200">
                <a:solidFill>
                  <a:srgbClr val="373737"/>
                </a:solidFill>
                <a:ea typeface="Calibri"/>
                <a:cs typeface="Calibri"/>
              </a:rPr>
              <a:t>The Elementary Report Card has been revised for the 2024-25 school year.  These revisions were made to...</a:t>
            </a:r>
          </a:p>
          <a:p>
            <a:pPr lvl="1">
              <a:buFont typeface="Courier New" panose="020B0604020202020204" pitchFamily="34" charset="0"/>
              <a:buChar char="o"/>
            </a:pPr>
            <a:r>
              <a:rPr lang="en-US">
                <a:solidFill>
                  <a:srgbClr val="373737"/>
                </a:solidFill>
                <a:ea typeface="Calibri"/>
                <a:cs typeface="Calibri"/>
              </a:rPr>
              <a:t>Better reflect the </a:t>
            </a:r>
            <a:r>
              <a:rPr lang="en-US">
                <a:solidFill>
                  <a:srgbClr val="373737"/>
                </a:solidFill>
                <a:highlight>
                  <a:srgbClr val="FFFF00"/>
                </a:highlight>
                <a:ea typeface="Calibri"/>
                <a:cs typeface="Calibri"/>
              </a:rPr>
              <a:t>most important learning </a:t>
            </a:r>
            <a:r>
              <a:rPr lang="en-US">
                <a:solidFill>
                  <a:srgbClr val="373737"/>
                </a:solidFill>
                <a:ea typeface="Calibri"/>
                <a:cs typeface="Calibri"/>
              </a:rPr>
              <a:t>in our curriculum.</a:t>
            </a:r>
          </a:p>
          <a:p>
            <a:pPr lvl="1">
              <a:buFont typeface="Courier New" panose="020B0604020202020204" pitchFamily="34" charset="0"/>
              <a:buChar char="o"/>
            </a:pPr>
            <a:r>
              <a:rPr lang="en-US">
                <a:solidFill>
                  <a:srgbClr val="373737"/>
                </a:solidFill>
                <a:ea typeface="Calibri"/>
                <a:cs typeface="Calibri"/>
              </a:rPr>
              <a:t>Better provide </a:t>
            </a:r>
            <a:r>
              <a:rPr lang="en-US">
                <a:solidFill>
                  <a:srgbClr val="373737"/>
                </a:solidFill>
                <a:highlight>
                  <a:srgbClr val="FFFF00"/>
                </a:highlight>
                <a:ea typeface="Calibri"/>
                <a:cs typeface="Calibri"/>
              </a:rPr>
              <a:t>communication</a:t>
            </a:r>
            <a:r>
              <a:rPr lang="en-US">
                <a:solidFill>
                  <a:srgbClr val="373737"/>
                </a:solidFill>
                <a:ea typeface="Calibri"/>
                <a:cs typeface="Calibri"/>
              </a:rPr>
              <a:t> between teachers and caregivers about their students' academic progress.</a:t>
            </a:r>
          </a:p>
          <a:p>
            <a:pPr lvl="1">
              <a:buFont typeface="Courier New" panose="020B0604020202020204" pitchFamily="34" charset="0"/>
              <a:buChar char="o"/>
            </a:pPr>
            <a:r>
              <a:rPr lang="en-US">
                <a:solidFill>
                  <a:srgbClr val="373737"/>
                </a:solidFill>
                <a:highlight>
                  <a:srgbClr val="FFFF00"/>
                </a:highlight>
                <a:ea typeface="Calibri"/>
                <a:cs typeface="Calibri"/>
              </a:rPr>
              <a:t>Supplement other</a:t>
            </a:r>
            <a:r>
              <a:rPr lang="en-US">
                <a:solidFill>
                  <a:srgbClr val="373737"/>
                </a:solidFill>
                <a:ea typeface="Calibri"/>
                <a:cs typeface="Calibri"/>
              </a:rPr>
              <a:t> forms of communication between teachers and parent/guardian/caretakers.</a:t>
            </a:r>
          </a:p>
          <a:p>
            <a:pPr lvl="1">
              <a:buFont typeface="Courier New" panose="020B0604020202020204" pitchFamily="34" charset="0"/>
              <a:buChar char="o"/>
            </a:pPr>
            <a:r>
              <a:rPr lang="en-US">
                <a:solidFill>
                  <a:srgbClr val="373737"/>
                </a:solidFill>
                <a:ea typeface="Calibri"/>
                <a:cs typeface="Calibri"/>
              </a:rPr>
              <a:t>Work in conjunction with district </a:t>
            </a:r>
            <a:r>
              <a:rPr lang="en-US">
                <a:solidFill>
                  <a:srgbClr val="373737"/>
                </a:solidFill>
                <a:highlight>
                  <a:srgbClr val="FFFF00"/>
                </a:highlight>
                <a:ea typeface="Calibri"/>
                <a:cs typeface="Calibri"/>
              </a:rPr>
              <a:t>assessment reports </a:t>
            </a:r>
            <a:r>
              <a:rPr lang="en-US">
                <a:solidFill>
                  <a:srgbClr val="373737"/>
                </a:solidFill>
                <a:ea typeface="Calibri"/>
                <a:cs typeface="Calibri"/>
              </a:rPr>
              <a:t>emailed to parent/guardian/caretakers in the fall, winter and end-of-year.</a:t>
            </a:r>
          </a:p>
          <a:p>
            <a:endParaRPr lang="en-US">
              <a:ea typeface="Calibri"/>
              <a:cs typeface="Calibri"/>
            </a:endParaRPr>
          </a:p>
        </p:txBody>
      </p:sp>
      <p:pic>
        <p:nvPicPr>
          <p:cNvPr id="5" name="Picture 4" descr="A qr code on a white background&#10;&#10;AI-generated content may be incorrect.">
            <a:extLst>
              <a:ext uri="{FF2B5EF4-FFF2-40B4-BE49-F238E27FC236}">
                <a16:creationId xmlns:a16="http://schemas.microsoft.com/office/drawing/2014/main" id="{C6938CC4-24B9-188D-1FB6-FE7F03F802D5}"/>
              </a:ext>
            </a:extLst>
          </p:cNvPr>
          <p:cNvPicPr>
            <a:picLocks noChangeAspect="1"/>
          </p:cNvPicPr>
          <p:nvPr/>
        </p:nvPicPr>
        <p:blipFill>
          <a:blip r:embed="rId2"/>
          <a:stretch>
            <a:fillRect/>
          </a:stretch>
        </p:blipFill>
        <p:spPr>
          <a:xfrm>
            <a:off x="163506" y="5740601"/>
            <a:ext cx="876296" cy="871276"/>
          </a:xfrm>
          <a:prstGeom prst="rect">
            <a:avLst/>
          </a:prstGeom>
        </p:spPr>
      </p:pic>
      <p:sp>
        <p:nvSpPr>
          <p:cNvPr id="7" name="TextBox 6">
            <a:extLst>
              <a:ext uri="{FF2B5EF4-FFF2-40B4-BE49-F238E27FC236}">
                <a16:creationId xmlns:a16="http://schemas.microsoft.com/office/drawing/2014/main" id="{654AC5B5-C8E3-8560-F5A1-60FC4D7C3F46}"/>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324006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7A09F-80E0-BC88-1E1E-C7B2D7766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C396D-8426-263F-050B-C6A54E95E291}"/>
              </a:ext>
            </a:extLst>
          </p:cNvPr>
          <p:cNvSpPr>
            <a:spLocks noGrp="1"/>
          </p:cNvSpPr>
          <p:nvPr>
            <p:ph type="title"/>
          </p:nvPr>
        </p:nvSpPr>
        <p:spPr>
          <a:xfrm>
            <a:off x="485112" y="384663"/>
            <a:ext cx="10435930" cy="1325563"/>
          </a:xfrm>
        </p:spPr>
        <p:txBody>
          <a:bodyPr/>
          <a:lstStyle/>
          <a:p>
            <a:r>
              <a:rPr lang="en-US" b="1">
                <a:solidFill>
                  <a:srgbClr val="006F82"/>
                </a:solidFill>
              </a:rPr>
              <a:t>Grading Scale Changes for 2024-25</a:t>
            </a:r>
            <a:endParaRPr lang="en-US" b="1">
              <a:solidFill>
                <a:srgbClr val="006F82"/>
              </a:solidFill>
              <a:ea typeface="Calibri"/>
              <a:cs typeface="Calibri"/>
            </a:endParaRPr>
          </a:p>
        </p:txBody>
      </p:sp>
      <p:graphicFrame>
        <p:nvGraphicFramePr>
          <p:cNvPr id="4" name="Diagram 3">
            <a:extLst>
              <a:ext uri="{FF2B5EF4-FFF2-40B4-BE49-F238E27FC236}">
                <a16:creationId xmlns:a16="http://schemas.microsoft.com/office/drawing/2014/main" id="{47844751-EE30-5DFC-04F9-00980B207158}"/>
              </a:ext>
            </a:extLst>
          </p:cNvPr>
          <p:cNvGraphicFramePr/>
          <p:nvPr>
            <p:extLst>
              <p:ext uri="{D42A27DB-BD31-4B8C-83A1-F6EECF244321}">
                <p14:modId xmlns:p14="http://schemas.microsoft.com/office/powerpoint/2010/main" val="3954284269"/>
              </p:ext>
            </p:extLst>
          </p:nvPr>
        </p:nvGraphicFramePr>
        <p:xfrm>
          <a:off x="485111" y="1710226"/>
          <a:ext cx="10519961" cy="4884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New - Free signaling icons">
            <a:extLst>
              <a:ext uri="{FF2B5EF4-FFF2-40B4-BE49-F238E27FC236}">
                <a16:creationId xmlns:a16="http://schemas.microsoft.com/office/drawing/2014/main" id="{4FE79261-6F8D-E153-D6EB-18B91357E57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037228">
            <a:off x="-46134" y="1498895"/>
            <a:ext cx="1055010" cy="10550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qr code on a white background&#10;&#10;AI-generated content may be incorrect.">
            <a:extLst>
              <a:ext uri="{FF2B5EF4-FFF2-40B4-BE49-F238E27FC236}">
                <a16:creationId xmlns:a16="http://schemas.microsoft.com/office/drawing/2014/main" id="{D8FAA582-DEF5-C062-FD40-5D8C3AE7EB08}"/>
              </a:ext>
            </a:extLst>
          </p:cNvPr>
          <p:cNvPicPr>
            <a:picLocks noChangeAspect="1"/>
          </p:cNvPicPr>
          <p:nvPr/>
        </p:nvPicPr>
        <p:blipFill>
          <a:blip r:embed="rId8"/>
          <a:stretch>
            <a:fillRect/>
          </a:stretch>
        </p:blipFill>
        <p:spPr>
          <a:xfrm>
            <a:off x="10257245" y="75297"/>
            <a:ext cx="876296" cy="871276"/>
          </a:xfrm>
          <a:prstGeom prst="rect">
            <a:avLst/>
          </a:prstGeom>
        </p:spPr>
      </p:pic>
      <p:sp>
        <p:nvSpPr>
          <p:cNvPr id="25" name="TextBox 24">
            <a:extLst>
              <a:ext uri="{FF2B5EF4-FFF2-40B4-BE49-F238E27FC236}">
                <a16:creationId xmlns:a16="http://schemas.microsoft.com/office/drawing/2014/main" id="{5AC2B99F-589E-D578-7DE7-4348249BCC4D}"/>
              </a:ext>
            </a:extLst>
          </p:cNvPr>
          <p:cNvSpPr txBox="1"/>
          <p:nvPr/>
        </p:nvSpPr>
        <p:spPr>
          <a:xfrm>
            <a:off x="7581837" y="134059"/>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
        <p:nvSpPr>
          <p:cNvPr id="3" name="TextBox 2">
            <a:extLst>
              <a:ext uri="{FF2B5EF4-FFF2-40B4-BE49-F238E27FC236}">
                <a16:creationId xmlns:a16="http://schemas.microsoft.com/office/drawing/2014/main" id="{5753AE77-132A-D501-B6F4-3BD0F252A7E2}"/>
              </a:ext>
            </a:extLst>
          </p:cNvPr>
          <p:cNvSpPr txBox="1"/>
          <p:nvPr/>
        </p:nvSpPr>
        <p:spPr>
          <a:xfrm>
            <a:off x="166255" y="134059"/>
            <a:ext cx="3384966" cy="369332"/>
          </a:xfrm>
          <a:prstGeom prst="rect">
            <a:avLst/>
          </a:prstGeom>
          <a:noFill/>
        </p:spPr>
        <p:txBody>
          <a:bodyPr wrap="none" rtlCol="0">
            <a:spAutoFit/>
          </a:bodyPr>
          <a:lstStyle/>
          <a:p>
            <a:r>
              <a:rPr lang="en-US" i="1" dirty="0"/>
              <a:t>Amended 1/30/25 for clarification</a:t>
            </a:r>
          </a:p>
        </p:txBody>
      </p:sp>
    </p:spTree>
    <p:extLst>
      <p:ext uri="{BB962C8B-B14F-4D97-AF65-F5344CB8AC3E}">
        <p14:creationId xmlns:p14="http://schemas.microsoft.com/office/powerpoint/2010/main" val="2374677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112" y="384663"/>
            <a:ext cx="10435930" cy="1325563"/>
          </a:xfrm>
        </p:spPr>
        <p:txBody>
          <a:bodyPr/>
          <a:lstStyle/>
          <a:p>
            <a:r>
              <a:rPr lang="en-US" b="1">
                <a:solidFill>
                  <a:srgbClr val="006F82"/>
                </a:solidFill>
              </a:rPr>
              <a:t>Grading Scale Changes for 2024-25</a:t>
            </a:r>
            <a:endParaRPr lang="en-US" b="1">
              <a:solidFill>
                <a:srgbClr val="006F82"/>
              </a:solidFill>
              <a:ea typeface="Calibri"/>
              <a:cs typeface="Calibri"/>
            </a:endParaRPr>
          </a:p>
        </p:txBody>
      </p:sp>
      <p:graphicFrame>
        <p:nvGraphicFramePr>
          <p:cNvPr id="4" name="Diagram 3">
            <a:extLst>
              <a:ext uri="{FF2B5EF4-FFF2-40B4-BE49-F238E27FC236}">
                <a16:creationId xmlns:a16="http://schemas.microsoft.com/office/drawing/2014/main" id="{2093D5ED-3215-445A-9252-84337270B14C}"/>
              </a:ext>
            </a:extLst>
          </p:cNvPr>
          <p:cNvGraphicFramePr/>
          <p:nvPr/>
        </p:nvGraphicFramePr>
        <p:xfrm>
          <a:off x="485111" y="1710226"/>
          <a:ext cx="10519961" cy="4884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New - Free signaling icons">
            <a:extLst>
              <a:ext uri="{FF2B5EF4-FFF2-40B4-BE49-F238E27FC236}">
                <a16:creationId xmlns:a16="http://schemas.microsoft.com/office/drawing/2014/main" id="{216545D6-FBD6-49D7-8412-2BDB611819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037228">
            <a:off x="-46134" y="1498895"/>
            <a:ext cx="1055010" cy="10550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qr code on a white background&#10;&#10;AI-generated content may be incorrect.">
            <a:extLst>
              <a:ext uri="{FF2B5EF4-FFF2-40B4-BE49-F238E27FC236}">
                <a16:creationId xmlns:a16="http://schemas.microsoft.com/office/drawing/2014/main" id="{1ED940E6-8495-8AB6-1F54-B2698F2F47A5}"/>
              </a:ext>
            </a:extLst>
          </p:cNvPr>
          <p:cNvPicPr>
            <a:picLocks noChangeAspect="1"/>
          </p:cNvPicPr>
          <p:nvPr/>
        </p:nvPicPr>
        <p:blipFill>
          <a:blip r:embed="rId8"/>
          <a:stretch>
            <a:fillRect/>
          </a:stretch>
        </p:blipFill>
        <p:spPr>
          <a:xfrm>
            <a:off x="10257245" y="75297"/>
            <a:ext cx="876296" cy="871276"/>
          </a:xfrm>
          <a:prstGeom prst="rect">
            <a:avLst/>
          </a:prstGeom>
        </p:spPr>
      </p:pic>
      <p:sp>
        <p:nvSpPr>
          <p:cNvPr id="25" name="TextBox 24">
            <a:extLst>
              <a:ext uri="{FF2B5EF4-FFF2-40B4-BE49-F238E27FC236}">
                <a16:creationId xmlns:a16="http://schemas.microsoft.com/office/drawing/2014/main" id="{CBDEF10D-479A-2066-CE6F-B73AE95EA4E0}"/>
              </a:ext>
            </a:extLst>
          </p:cNvPr>
          <p:cNvSpPr txBox="1"/>
          <p:nvPr/>
        </p:nvSpPr>
        <p:spPr>
          <a:xfrm>
            <a:off x="7581837" y="134059"/>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3698415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5563-82C1-F8E5-322A-C96A72716D72}"/>
              </a:ext>
            </a:extLst>
          </p:cNvPr>
          <p:cNvSpPr>
            <a:spLocks noGrp="1"/>
          </p:cNvSpPr>
          <p:nvPr>
            <p:ph type="title"/>
          </p:nvPr>
        </p:nvSpPr>
        <p:spPr/>
        <p:txBody>
          <a:bodyPr/>
          <a:lstStyle/>
          <a:p>
            <a:r>
              <a:rPr lang="en-US" b="1">
                <a:solidFill>
                  <a:srgbClr val="006F82"/>
                </a:solidFill>
                <a:ea typeface="Calibri"/>
                <a:cs typeface="Calibri"/>
              </a:rPr>
              <a:t>Grading Scale for Academic Performance </a:t>
            </a:r>
            <a:endParaRPr lang="en-US" b="1">
              <a:solidFill>
                <a:srgbClr val="006F82"/>
              </a:solidFill>
            </a:endParaRPr>
          </a:p>
        </p:txBody>
      </p:sp>
      <p:sp>
        <p:nvSpPr>
          <p:cNvPr id="3" name="Content Placeholder 2">
            <a:extLst>
              <a:ext uri="{FF2B5EF4-FFF2-40B4-BE49-F238E27FC236}">
                <a16:creationId xmlns:a16="http://schemas.microsoft.com/office/drawing/2014/main" id="{FAA4A72A-CC3C-C30F-B610-2475C50BF57C}"/>
              </a:ext>
            </a:extLst>
          </p:cNvPr>
          <p:cNvSpPr>
            <a:spLocks noGrp="1"/>
          </p:cNvSpPr>
          <p:nvPr>
            <p:ph idx="1"/>
          </p:nvPr>
        </p:nvSpPr>
        <p:spPr>
          <a:xfrm>
            <a:off x="838200" y="1825625"/>
            <a:ext cx="5198577" cy="4351338"/>
          </a:xfrm>
        </p:spPr>
        <p:txBody>
          <a:bodyPr vert="horz" lIns="91440" tIns="45720" rIns="91440" bIns="45720" rtlCol="0" anchor="t">
            <a:normAutofit/>
          </a:bodyPr>
          <a:lstStyle/>
          <a:p>
            <a:pPr marL="0" indent="0">
              <a:buNone/>
            </a:pPr>
            <a:r>
              <a:rPr lang="en-US" sz="2400">
                <a:solidFill>
                  <a:srgbClr val="373737"/>
                </a:solidFill>
                <a:latin typeface="Roboto"/>
                <a:ea typeface="Roboto"/>
                <a:cs typeface="Roboto"/>
              </a:rPr>
              <a:t>The Academic Grading Scale represents a progression toward mastery of grade level standards. Mastery indicates the students has demonstrated high levels of accuracy with skills, concepts, problem solving, and reasoning. See the full </a:t>
            </a:r>
            <a:r>
              <a:rPr lang="en-US" sz="2400" i="1">
                <a:solidFill>
                  <a:srgbClr val="373737"/>
                </a:solidFill>
                <a:latin typeface="Roboto"/>
                <a:ea typeface="Roboto"/>
                <a:cs typeface="Roboto"/>
              </a:rPr>
              <a:t>Grading Scale Descriptors </a:t>
            </a:r>
            <a:r>
              <a:rPr lang="en-US" sz="2400">
                <a:solidFill>
                  <a:srgbClr val="373737"/>
                </a:solidFill>
                <a:latin typeface="Roboto"/>
                <a:ea typeface="Roboto"/>
                <a:cs typeface="Roboto"/>
              </a:rPr>
              <a:t>below for more information on each performance level. </a:t>
            </a:r>
            <a:endParaRPr lang="en-US" sz="2400">
              <a:ea typeface="Calibri" panose="020F0502020204030204"/>
              <a:cs typeface="Calibri" panose="020F0502020204030204"/>
            </a:endParaRPr>
          </a:p>
        </p:txBody>
      </p:sp>
      <p:graphicFrame>
        <p:nvGraphicFramePr>
          <p:cNvPr id="4" name="Table 3">
            <a:extLst>
              <a:ext uri="{FF2B5EF4-FFF2-40B4-BE49-F238E27FC236}">
                <a16:creationId xmlns:a16="http://schemas.microsoft.com/office/drawing/2014/main" id="{A71C8245-839A-D704-459E-686B21156177}"/>
              </a:ext>
            </a:extLst>
          </p:cNvPr>
          <p:cNvGraphicFramePr>
            <a:graphicFrameLocks noGrp="1"/>
          </p:cNvGraphicFramePr>
          <p:nvPr>
            <p:extLst>
              <p:ext uri="{D42A27DB-BD31-4B8C-83A1-F6EECF244321}">
                <p14:modId xmlns:p14="http://schemas.microsoft.com/office/powerpoint/2010/main" val="4243927195"/>
              </p:ext>
            </p:extLst>
          </p:nvPr>
        </p:nvGraphicFramePr>
        <p:xfrm>
          <a:off x="6189945" y="1826712"/>
          <a:ext cx="4303544" cy="3228791"/>
        </p:xfrm>
        <a:graphic>
          <a:graphicData uri="http://schemas.openxmlformats.org/drawingml/2006/table">
            <a:tbl>
              <a:tblPr firstRow="1" bandRow="1">
                <a:tableStyleId>{BDBED569-4797-4DF1-A0F4-6AAB3CD982D8}</a:tableStyleId>
              </a:tblPr>
              <a:tblGrid>
                <a:gridCol w="4303544">
                  <a:extLst>
                    <a:ext uri="{9D8B030D-6E8A-4147-A177-3AD203B41FA5}">
                      <a16:colId xmlns:a16="http://schemas.microsoft.com/office/drawing/2014/main" val="3615983120"/>
                    </a:ext>
                  </a:extLst>
                </a:gridCol>
              </a:tblGrid>
              <a:tr h="866383">
                <a:tc>
                  <a:txBody>
                    <a:bodyPr/>
                    <a:lstStyle/>
                    <a:p>
                      <a:pPr lvl="0" algn="ctr">
                        <a:lnSpc>
                          <a:spcPct val="100000"/>
                        </a:lnSpc>
                        <a:spcBef>
                          <a:spcPts val="0"/>
                        </a:spcBef>
                        <a:spcAft>
                          <a:spcPts val="0"/>
                        </a:spcAft>
                        <a:buNone/>
                      </a:pPr>
                      <a:r>
                        <a:rPr lang="en-US" b="1" i="0">
                          <a:solidFill>
                            <a:srgbClr val="636363"/>
                          </a:solidFill>
                          <a:latin typeface="Calibri"/>
                        </a:rPr>
                        <a:t>4 = Mastery of standards-based learning goals</a:t>
                      </a:r>
                    </a:p>
                  </a:txBody>
                  <a:tcPr anchor="ctr"/>
                </a:tc>
                <a:extLst>
                  <a:ext uri="{0D108BD9-81ED-4DB2-BD59-A6C34878D82A}">
                    <a16:rowId xmlns:a16="http://schemas.microsoft.com/office/drawing/2014/main" val="4268325931"/>
                  </a:ext>
                </a:extLst>
              </a:tr>
              <a:tr h="866383">
                <a:tc>
                  <a:txBody>
                    <a:bodyPr/>
                    <a:lstStyle/>
                    <a:p>
                      <a:pPr lvl="0" algn="ctr">
                        <a:lnSpc>
                          <a:spcPct val="100000"/>
                        </a:lnSpc>
                        <a:spcBef>
                          <a:spcPts val="0"/>
                        </a:spcBef>
                        <a:spcAft>
                          <a:spcPts val="0"/>
                        </a:spcAft>
                        <a:buNone/>
                      </a:pPr>
                      <a:r>
                        <a:rPr lang="en-US" b="1" i="0">
                          <a:solidFill>
                            <a:srgbClr val="636363"/>
                          </a:solidFill>
                          <a:latin typeface="Calibri"/>
                        </a:rPr>
                        <a:t>3 = Proficiency with core concepts and standards</a:t>
                      </a:r>
                      <a:endParaRPr lang="en-US" b="1" i="0">
                        <a:latin typeface="Calibri"/>
                      </a:endParaRPr>
                    </a:p>
                  </a:txBody>
                  <a:tcPr anchor="ctr"/>
                </a:tc>
                <a:extLst>
                  <a:ext uri="{0D108BD9-81ED-4DB2-BD59-A6C34878D82A}">
                    <a16:rowId xmlns:a16="http://schemas.microsoft.com/office/drawing/2014/main" val="1096289711"/>
                  </a:ext>
                </a:extLst>
              </a:tr>
              <a:tr h="855945">
                <a:tc>
                  <a:txBody>
                    <a:bodyPr/>
                    <a:lstStyle/>
                    <a:p>
                      <a:pPr lvl="0" algn="ctr">
                        <a:lnSpc>
                          <a:spcPct val="100000"/>
                        </a:lnSpc>
                        <a:spcBef>
                          <a:spcPts val="0"/>
                        </a:spcBef>
                        <a:spcAft>
                          <a:spcPts val="0"/>
                        </a:spcAft>
                        <a:buNone/>
                      </a:pPr>
                      <a:r>
                        <a:rPr lang="en-US" b="1" i="0">
                          <a:solidFill>
                            <a:srgbClr val="636363"/>
                          </a:solidFill>
                          <a:latin typeface="Calibri"/>
                        </a:rPr>
                        <a:t>2 = Basic understanding of core concepts and standards</a:t>
                      </a:r>
                      <a:endParaRPr lang="en-US" b="1" i="0">
                        <a:latin typeface="Calibri"/>
                      </a:endParaRPr>
                    </a:p>
                  </a:txBody>
                  <a:tcPr anchor="ctr"/>
                </a:tc>
                <a:extLst>
                  <a:ext uri="{0D108BD9-81ED-4DB2-BD59-A6C34878D82A}">
                    <a16:rowId xmlns:a16="http://schemas.microsoft.com/office/drawing/2014/main" val="1995323785"/>
                  </a:ext>
                </a:extLst>
              </a:tr>
              <a:tr h="370838">
                <a:tc>
                  <a:txBody>
                    <a:bodyPr/>
                    <a:lstStyle/>
                    <a:p>
                      <a:pPr lvl="0" algn="ctr">
                        <a:lnSpc>
                          <a:spcPct val="100000"/>
                        </a:lnSpc>
                        <a:spcBef>
                          <a:spcPts val="0"/>
                        </a:spcBef>
                        <a:spcAft>
                          <a:spcPts val="0"/>
                        </a:spcAft>
                        <a:buNone/>
                      </a:pPr>
                      <a:r>
                        <a:rPr lang="en-US" b="1" i="0">
                          <a:solidFill>
                            <a:srgbClr val="636363"/>
                          </a:solidFill>
                          <a:latin typeface="Calibri"/>
                        </a:rPr>
                        <a:t>1 = Below grade level</a:t>
                      </a:r>
                      <a:br>
                        <a:rPr lang="en-US" b="1" i="0">
                          <a:solidFill>
                            <a:srgbClr val="636363"/>
                          </a:solidFill>
                          <a:latin typeface="Calibri"/>
                        </a:rPr>
                      </a:br>
                      <a:endParaRPr lang="en-US" b="1" i="0">
                        <a:solidFill>
                          <a:srgbClr val="636363"/>
                        </a:solidFill>
                        <a:latin typeface="Calibri"/>
                      </a:endParaRPr>
                    </a:p>
                  </a:txBody>
                  <a:tcPr anchor="ctr"/>
                </a:tc>
                <a:extLst>
                  <a:ext uri="{0D108BD9-81ED-4DB2-BD59-A6C34878D82A}">
                    <a16:rowId xmlns:a16="http://schemas.microsoft.com/office/drawing/2014/main" val="2454658638"/>
                  </a:ext>
                </a:extLst>
              </a:tr>
            </a:tbl>
          </a:graphicData>
        </a:graphic>
      </p:graphicFrame>
      <p:sp>
        <p:nvSpPr>
          <p:cNvPr id="5" name="TextBox 4">
            <a:extLst>
              <a:ext uri="{FF2B5EF4-FFF2-40B4-BE49-F238E27FC236}">
                <a16:creationId xmlns:a16="http://schemas.microsoft.com/office/drawing/2014/main" id="{EB1D21C3-2FAB-ABFB-2309-B890CCF54B18}"/>
              </a:ext>
            </a:extLst>
          </p:cNvPr>
          <p:cNvSpPr txBox="1"/>
          <p:nvPr/>
        </p:nvSpPr>
        <p:spPr>
          <a:xfrm>
            <a:off x="6185770" y="5131496"/>
            <a:ext cx="398536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373737"/>
                </a:solidFill>
                <a:latin typeface="Roboto"/>
                <a:ea typeface="Roboto"/>
                <a:cs typeface="Roboto"/>
              </a:rPr>
              <a:t>NA: Not assessed this semester</a:t>
            </a:r>
            <a:br>
              <a:rPr lang="en-US" sz="1400"/>
            </a:br>
            <a:r>
              <a:rPr lang="en-US" sz="1400">
                <a:solidFill>
                  <a:srgbClr val="373737"/>
                </a:solidFill>
                <a:latin typeface="Roboto"/>
                <a:ea typeface="Roboto"/>
                <a:cs typeface="Roboto"/>
              </a:rPr>
              <a:t>NG: No grade</a:t>
            </a:r>
            <a:br>
              <a:rPr lang="en-US" sz="1400"/>
            </a:br>
            <a:r>
              <a:rPr lang="en-US" sz="1400">
                <a:solidFill>
                  <a:srgbClr val="373737"/>
                </a:solidFill>
                <a:latin typeface="Roboto"/>
                <a:ea typeface="Roboto"/>
                <a:cs typeface="Roboto"/>
              </a:rPr>
              <a:t>Y: Yes, supplemental progress report provided</a:t>
            </a:r>
            <a:endParaRPr lang="en-US">
              <a:ea typeface="Calibri" panose="020F0502020204030204"/>
              <a:cs typeface="Calibri" panose="020F0502020204030204"/>
            </a:endParaRPr>
          </a:p>
        </p:txBody>
      </p:sp>
      <p:pic>
        <p:nvPicPr>
          <p:cNvPr id="7" name="Picture 6" descr="A qr code on a white background&#10;&#10;AI-generated content may be incorrect.">
            <a:extLst>
              <a:ext uri="{FF2B5EF4-FFF2-40B4-BE49-F238E27FC236}">
                <a16:creationId xmlns:a16="http://schemas.microsoft.com/office/drawing/2014/main" id="{E3676BF5-503D-7353-D9E6-66746A4ADC5D}"/>
              </a:ext>
            </a:extLst>
          </p:cNvPr>
          <p:cNvPicPr>
            <a:picLocks noChangeAspect="1"/>
          </p:cNvPicPr>
          <p:nvPr/>
        </p:nvPicPr>
        <p:blipFill>
          <a:blip r:embed="rId2"/>
          <a:stretch>
            <a:fillRect/>
          </a:stretch>
        </p:blipFill>
        <p:spPr>
          <a:xfrm>
            <a:off x="163506" y="5740601"/>
            <a:ext cx="876296" cy="871276"/>
          </a:xfrm>
          <a:prstGeom prst="rect">
            <a:avLst/>
          </a:prstGeom>
        </p:spPr>
      </p:pic>
      <p:sp>
        <p:nvSpPr>
          <p:cNvPr id="9" name="TextBox 8">
            <a:extLst>
              <a:ext uri="{FF2B5EF4-FFF2-40B4-BE49-F238E27FC236}">
                <a16:creationId xmlns:a16="http://schemas.microsoft.com/office/drawing/2014/main" id="{640C87A7-ED00-C718-DD0C-36B0E0FC32AC}"/>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3154757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ED06-7DED-0007-6191-A71AB526553F}"/>
              </a:ext>
            </a:extLst>
          </p:cNvPr>
          <p:cNvSpPr>
            <a:spLocks noGrp="1"/>
          </p:cNvSpPr>
          <p:nvPr>
            <p:ph type="title"/>
          </p:nvPr>
        </p:nvSpPr>
        <p:spPr>
          <a:xfrm>
            <a:off x="831850" y="158689"/>
            <a:ext cx="10413666" cy="1674149"/>
          </a:xfrm>
        </p:spPr>
        <p:txBody>
          <a:bodyPr>
            <a:noAutofit/>
          </a:bodyPr>
          <a:lstStyle/>
          <a:p>
            <a:r>
              <a:rPr lang="en-US" sz="4000" dirty="0">
                <a:ea typeface="Calibri"/>
                <a:cs typeface="Calibri"/>
              </a:rPr>
              <a:t>FAQ: The “4” used to be called </a:t>
            </a:r>
            <a:r>
              <a:rPr lang="en-US" sz="4000" i="1" dirty="0">
                <a:ea typeface="Calibri"/>
                <a:cs typeface="Calibri"/>
              </a:rPr>
              <a:t>Above Standard, </a:t>
            </a:r>
            <a:r>
              <a:rPr lang="en-US" sz="4000" dirty="0">
                <a:ea typeface="Calibri"/>
                <a:cs typeface="Calibri"/>
              </a:rPr>
              <a:t>how does that compare to </a:t>
            </a:r>
            <a:r>
              <a:rPr lang="en-US" sz="4000" i="1" dirty="0">
                <a:ea typeface="Calibri"/>
                <a:cs typeface="Calibri"/>
              </a:rPr>
              <a:t>Mastery?</a:t>
            </a:r>
            <a:r>
              <a:rPr lang="en-US" sz="4000" dirty="0">
                <a:ea typeface="Calibri"/>
                <a:cs typeface="Calibri"/>
              </a:rPr>
              <a:t> </a:t>
            </a:r>
            <a:endParaRPr lang="en-US" sz="4000" dirty="0"/>
          </a:p>
        </p:txBody>
      </p:sp>
      <p:sp>
        <p:nvSpPr>
          <p:cNvPr id="3" name="Content Placeholder 2">
            <a:extLst>
              <a:ext uri="{FF2B5EF4-FFF2-40B4-BE49-F238E27FC236}">
                <a16:creationId xmlns:a16="http://schemas.microsoft.com/office/drawing/2014/main" id="{CBD5B4C7-FE4A-8F3F-AB98-E882A618027F}"/>
              </a:ext>
            </a:extLst>
          </p:cNvPr>
          <p:cNvSpPr>
            <a:spLocks noGrp="1"/>
          </p:cNvSpPr>
          <p:nvPr>
            <p:ph type="body" idx="1"/>
          </p:nvPr>
        </p:nvSpPr>
        <p:spPr>
          <a:xfrm>
            <a:off x="942680" y="1914682"/>
            <a:ext cx="10302836" cy="4109046"/>
          </a:xfrm>
        </p:spPr>
        <p:txBody>
          <a:bodyPr vert="horz" lIns="91440" tIns="45720" rIns="91440" bIns="45720" rtlCol="0" anchor="t">
            <a:normAutofit fontScale="92500" lnSpcReduction="10000"/>
          </a:bodyPr>
          <a:lstStyle/>
          <a:p>
            <a:r>
              <a:rPr lang="en-US" dirty="0">
                <a:solidFill>
                  <a:schemeClr val="tx2"/>
                </a:solidFill>
                <a:ea typeface="Calibri"/>
                <a:cs typeface="Calibri"/>
              </a:rPr>
              <a:t>The language </a:t>
            </a:r>
            <a:r>
              <a:rPr lang="en-US" i="1" dirty="0">
                <a:solidFill>
                  <a:schemeClr val="tx2"/>
                </a:solidFill>
                <a:ea typeface="Calibri"/>
                <a:cs typeface="Calibri"/>
              </a:rPr>
              <a:t>Above Standard</a:t>
            </a:r>
            <a:r>
              <a:rPr lang="en-US" dirty="0">
                <a:solidFill>
                  <a:schemeClr val="tx2"/>
                </a:solidFill>
                <a:ea typeface="Calibri"/>
                <a:cs typeface="Calibri"/>
              </a:rPr>
              <a:t> led to confusion, it did not match our curriculum-based assessments.  </a:t>
            </a:r>
          </a:p>
          <a:p>
            <a:r>
              <a:rPr lang="en-US" i="1" dirty="0">
                <a:solidFill>
                  <a:schemeClr val="tx2"/>
                </a:solidFill>
                <a:ea typeface="Calibri"/>
                <a:cs typeface="Calibri"/>
              </a:rPr>
              <a:t>Mastery</a:t>
            </a:r>
            <a:r>
              <a:rPr lang="en-US" dirty="0">
                <a:solidFill>
                  <a:schemeClr val="tx2"/>
                </a:solidFill>
                <a:ea typeface="Calibri"/>
                <a:cs typeface="Calibri"/>
              </a:rPr>
              <a:t> more accurately describes how we teach to high levels of learning that extend beyond “3” or meeting standard / proficient.</a:t>
            </a:r>
          </a:p>
          <a:p>
            <a:r>
              <a:rPr lang="en-US" dirty="0">
                <a:solidFill>
                  <a:schemeClr val="tx2"/>
                </a:solidFill>
                <a:ea typeface="Calibri"/>
                <a:cs typeface="Calibri"/>
              </a:rPr>
              <a:t>Students who demonstrate </a:t>
            </a:r>
            <a:r>
              <a:rPr lang="en-US" i="1" dirty="0">
                <a:solidFill>
                  <a:schemeClr val="tx2"/>
                </a:solidFill>
                <a:ea typeface="Calibri"/>
                <a:cs typeface="Calibri"/>
              </a:rPr>
              <a:t>mastery</a:t>
            </a:r>
            <a:r>
              <a:rPr lang="en-US" dirty="0">
                <a:solidFill>
                  <a:schemeClr val="tx2"/>
                </a:solidFill>
                <a:ea typeface="Calibri"/>
                <a:cs typeface="Calibri"/>
              </a:rPr>
              <a:t> of learning expectations in our curriculum are showing high levels of achievement.  </a:t>
            </a:r>
          </a:p>
          <a:p>
            <a:r>
              <a:rPr lang="en-US" dirty="0">
                <a:solidFill>
                  <a:schemeClr val="tx2"/>
                </a:solidFill>
                <a:ea typeface="Calibri"/>
                <a:cs typeface="Calibri"/>
              </a:rPr>
              <a:t>Washington state is also clarifying what the “4” means in our standards.  OSPI is now calling the “4” </a:t>
            </a:r>
            <a:r>
              <a:rPr lang="en-US" i="1" dirty="0">
                <a:solidFill>
                  <a:schemeClr val="tx2"/>
                </a:solidFill>
                <a:ea typeface="Calibri"/>
                <a:cs typeface="Calibri"/>
              </a:rPr>
              <a:t>advanced</a:t>
            </a:r>
            <a:r>
              <a:rPr lang="en-US" dirty="0">
                <a:solidFill>
                  <a:schemeClr val="tx2"/>
                </a:solidFill>
                <a:ea typeface="Calibri"/>
                <a:cs typeface="Calibri"/>
              </a:rPr>
              <a:t>, meaning advanced understanding of grade level standards.  Their definition of </a:t>
            </a:r>
            <a:r>
              <a:rPr lang="en-US" i="1" dirty="0">
                <a:solidFill>
                  <a:schemeClr val="tx2"/>
                </a:solidFill>
                <a:ea typeface="Calibri"/>
                <a:cs typeface="Calibri"/>
              </a:rPr>
              <a:t>advanced</a:t>
            </a:r>
            <a:r>
              <a:rPr lang="en-US" dirty="0">
                <a:solidFill>
                  <a:schemeClr val="tx2"/>
                </a:solidFill>
                <a:ea typeface="Calibri"/>
                <a:cs typeface="Calibri"/>
              </a:rPr>
              <a:t> is the same as our definition of </a:t>
            </a:r>
            <a:r>
              <a:rPr lang="en-US" i="1" dirty="0">
                <a:solidFill>
                  <a:schemeClr val="tx2"/>
                </a:solidFill>
                <a:ea typeface="Calibri"/>
                <a:cs typeface="Calibri"/>
              </a:rPr>
              <a:t>mastery.</a:t>
            </a:r>
            <a:endParaRPr lang="en-US" dirty="0">
              <a:solidFill>
                <a:schemeClr val="tx2"/>
              </a:solidFill>
              <a:ea typeface="Calibri"/>
              <a:cs typeface="Calibri"/>
            </a:endParaRPr>
          </a:p>
          <a:p>
            <a:r>
              <a:rPr lang="en-US" dirty="0" err="1">
                <a:solidFill>
                  <a:schemeClr val="tx2"/>
                </a:solidFill>
                <a:ea typeface="Calibri"/>
                <a:cs typeface="Calibri"/>
              </a:rPr>
              <a:t>i</a:t>
            </a:r>
            <a:r>
              <a:rPr lang="en-US" dirty="0">
                <a:solidFill>
                  <a:schemeClr val="tx2"/>
                </a:solidFill>
                <a:ea typeface="Calibri"/>
                <a:cs typeface="Calibri"/>
              </a:rPr>
              <a:t>-Ready testing shows that students who demonstrate mastery of our curriculum are typically able to apply their learning to above grade level tasks.  Even so, our grading is based on their performance on our curriculum-based assessments of grade-level standards.</a:t>
            </a:r>
          </a:p>
        </p:txBody>
      </p:sp>
      <p:sp>
        <p:nvSpPr>
          <p:cNvPr id="5" name="TextBox 4">
            <a:extLst>
              <a:ext uri="{FF2B5EF4-FFF2-40B4-BE49-F238E27FC236}">
                <a16:creationId xmlns:a16="http://schemas.microsoft.com/office/drawing/2014/main" id="{335B74FA-6CE9-78B1-5267-946989BAA822}"/>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pic>
        <p:nvPicPr>
          <p:cNvPr id="7" name="Picture 6" descr="A qr code on a white background&#10;&#10;AI-generated content may be incorrect.">
            <a:extLst>
              <a:ext uri="{FF2B5EF4-FFF2-40B4-BE49-F238E27FC236}">
                <a16:creationId xmlns:a16="http://schemas.microsoft.com/office/drawing/2014/main" id="{8809A436-01B1-B345-41CD-BCB0AD391C24}"/>
              </a:ext>
            </a:extLst>
          </p:cNvPr>
          <p:cNvPicPr>
            <a:picLocks noChangeAspect="1"/>
          </p:cNvPicPr>
          <p:nvPr/>
        </p:nvPicPr>
        <p:blipFill>
          <a:blip r:embed="rId2"/>
          <a:stretch>
            <a:fillRect/>
          </a:stretch>
        </p:blipFill>
        <p:spPr>
          <a:xfrm>
            <a:off x="163506" y="5740601"/>
            <a:ext cx="876296" cy="871276"/>
          </a:xfrm>
          <a:prstGeom prst="rect">
            <a:avLst/>
          </a:prstGeom>
        </p:spPr>
      </p:pic>
      <p:sp>
        <p:nvSpPr>
          <p:cNvPr id="4" name="TextBox 3">
            <a:extLst>
              <a:ext uri="{FF2B5EF4-FFF2-40B4-BE49-F238E27FC236}">
                <a16:creationId xmlns:a16="http://schemas.microsoft.com/office/drawing/2014/main" id="{3CDA771A-AF78-4631-2C54-C7CE2C90F3E4}"/>
              </a:ext>
            </a:extLst>
          </p:cNvPr>
          <p:cNvSpPr txBox="1"/>
          <p:nvPr/>
        </p:nvSpPr>
        <p:spPr>
          <a:xfrm>
            <a:off x="163505" y="76846"/>
            <a:ext cx="4257665" cy="338554"/>
          </a:xfrm>
          <a:prstGeom prst="rect">
            <a:avLst/>
          </a:prstGeom>
          <a:noFill/>
        </p:spPr>
        <p:txBody>
          <a:bodyPr wrap="square" rtlCol="0">
            <a:spAutoFit/>
          </a:bodyPr>
          <a:lstStyle/>
          <a:p>
            <a:r>
              <a:rPr lang="en-US" sz="1600" i="1" dirty="0"/>
              <a:t>Updated to reflect presentation Jan 25, 2025</a:t>
            </a:r>
          </a:p>
        </p:txBody>
      </p:sp>
    </p:spTree>
    <p:extLst>
      <p:ext uri="{BB962C8B-B14F-4D97-AF65-F5344CB8AC3E}">
        <p14:creationId xmlns:p14="http://schemas.microsoft.com/office/powerpoint/2010/main" val="2158865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5563-82C1-F8E5-322A-C96A72716D72}"/>
              </a:ext>
            </a:extLst>
          </p:cNvPr>
          <p:cNvSpPr>
            <a:spLocks noGrp="1"/>
          </p:cNvSpPr>
          <p:nvPr>
            <p:ph type="title"/>
          </p:nvPr>
        </p:nvSpPr>
        <p:spPr/>
        <p:txBody>
          <a:bodyPr/>
          <a:lstStyle/>
          <a:p>
            <a:r>
              <a:rPr lang="en-US" b="1">
                <a:solidFill>
                  <a:srgbClr val="006F82"/>
                </a:solidFill>
                <a:ea typeface="Calibri"/>
                <a:cs typeface="Calibri"/>
              </a:rPr>
              <a:t>Grading Scale for Behaviors that Promote Learning</a:t>
            </a:r>
            <a:endParaRPr lang="en-US"/>
          </a:p>
        </p:txBody>
      </p:sp>
      <p:sp>
        <p:nvSpPr>
          <p:cNvPr id="3" name="Content Placeholder 2">
            <a:extLst>
              <a:ext uri="{FF2B5EF4-FFF2-40B4-BE49-F238E27FC236}">
                <a16:creationId xmlns:a16="http://schemas.microsoft.com/office/drawing/2014/main" id="{FAA4A72A-CC3C-C30F-B610-2475C50BF57C}"/>
              </a:ext>
            </a:extLst>
          </p:cNvPr>
          <p:cNvSpPr>
            <a:spLocks noGrp="1"/>
          </p:cNvSpPr>
          <p:nvPr>
            <p:ph idx="1"/>
          </p:nvPr>
        </p:nvSpPr>
        <p:spPr>
          <a:xfrm>
            <a:off x="838200" y="1825625"/>
            <a:ext cx="5198577" cy="4351338"/>
          </a:xfrm>
        </p:spPr>
        <p:txBody>
          <a:bodyPr vert="horz" lIns="91440" tIns="45720" rIns="91440" bIns="45720" rtlCol="0" anchor="t">
            <a:noAutofit/>
          </a:bodyPr>
          <a:lstStyle/>
          <a:p>
            <a:pPr marL="0" indent="0">
              <a:buNone/>
            </a:pPr>
            <a:r>
              <a:rPr lang="en-US" sz="2400">
                <a:solidFill>
                  <a:srgbClr val="373737"/>
                </a:solidFill>
                <a:latin typeface="Roboto"/>
                <a:ea typeface="Roboto"/>
                <a:cs typeface="Roboto"/>
              </a:rPr>
              <a:t>The Grading Scale for Behaviors that Promote Learning is based on the </a:t>
            </a:r>
            <a:r>
              <a:rPr lang="en-US" sz="2400" b="1">
                <a:solidFill>
                  <a:srgbClr val="373737"/>
                </a:solidFill>
                <a:latin typeface="Roboto"/>
                <a:ea typeface="Roboto"/>
                <a:cs typeface="Roboto"/>
                <a:hlinkClick r:id="rId2"/>
              </a:rPr>
              <a:t>SEL state standards</a:t>
            </a:r>
            <a:r>
              <a:rPr lang="en-US" sz="2400">
                <a:solidFill>
                  <a:srgbClr val="373737"/>
                </a:solidFill>
                <a:latin typeface="Roboto"/>
                <a:ea typeface="Roboto"/>
                <a:cs typeface="Roboto"/>
              </a:rPr>
              <a:t>.  Behavior grades are an indicator of how students are developing skills in self-regulation and behaviors that result productive learning and positive social engagement. See the full </a:t>
            </a:r>
            <a:r>
              <a:rPr lang="en-US" sz="2400" i="1">
                <a:solidFill>
                  <a:srgbClr val="373737"/>
                </a:solidFill>
                <a:latin typeface="Roboto"/>
                <a:ea typeface="Roboto"/>
                <a:cs typeface="Roboto"/>
              </a:rPr>
              <a:t>Grading Scale Descriptors </a:t>
            </a:r>
            <a:r>
              <a:rPr lang="en-US" sz="2400">
                <a:solidFill>
                  <a:srgbClr val="373737"/>
                </a:solidFill>
                <a:latin typeface="Roboto"/>
                <a:ea typeface="Roboto"/>
                <a:cs typeface="Roboto"/>
              </a:rPr>
              <a:t>below for more information on each performance level. </a:t>
            </a:r>
            <a:endParaRPr lang="en-US" sz="2400">
              <a:ea typeface="Calibri" panose="020F0502020204030204"/>
              <a:cs typeface="Calibri" panose="020F0502020204030204"/>
            </a:endParaRPr>
          </a:p>
        </p:txBody>
      </p:sp>
      <p:graphicFrame>
        <p:nvGraphicFramePr>
          <p:cNvPr id="4" name="Table 3">
            <a:extLst>
              <a:ext uri="{FF2B5EF4-FFF2-40B4-BE49-F238E27FC236}">
                <a16:creationId xmlns:a16="http://schemas.microsoft.com/office/drawing/2014/main" id="{A71C8245-839A-D704-459E-686B21156177}"/>
              </a:ext>
            </a:extLst>
          </p:cNvPr>
          <p:cNvGraphicFramePr>
            <a:graphicFrameLocks noGrp="1"/>
          </p:cNvGraphicFramePr>
          <p:nvPr>
            <p:extLst>
              <p:ext uri="{D42A27DB-BD31-4B8C-83A1-F6EECF244321}">
                <p14:modId xmlns:p14="http://schemas.microsoft.com/office/powerpoint/2010/main" val="3792891020"/>
              </p:ext>
            </p:extLst>
          </p:nvPr>
        </p:nvGraphicFramePr>
        <p:xfrm>
          <a:off x="6189945" y="1826712"/>
          <a:ext cx="4303544" cy="3503111"/>
        </p:xfrm>
        <a:graphic>
          <a:graphicData uri="http://schemas.openxmlformats.org/drawingml/2006/table">
            <a:tbl>
              <a:tblPr firstRow="1" bandRow="1">
                <a:tableStyleId>{BDBED569-4797-4DF1-A0F4-6AAB3CD982D8}</a:tableStyleId>
              </a:tblPr>
              <a:tblGrid>
                <a:gridCol w="4303544">
                  <a:extLst>
                    <a:ext uri="{9D8B030D-6E8A-4147-A177-3AD203B41FA5}">
                      <a16:colId xmlns:a16="http://schemas.microsoft.com/office/drawing/2014/main" val="3615983120"/>
                    </a:ext>
                  </a:extLst>
                </a:gridCol>
              </a:tblGrid>
              <a:tr h="866383">
                <a:tc>
                  <a:txBody>
                    <a:bodyPr/>
                    <a:lstStyle/>
                    <a:p>
                      <a:pPr lvl="0" algn="ctr">
                        <a:lnSpc>
                          <a:spcPct val="100000"/>
                        </a:lnSpc>
                        <a:spcBef>
                          <a:spcPts val="0"/>
                        </a:spcBef>
                        <a:spcAft>
                          <a:spcPts val="0"/>
                        </a:spcAft>
                        <a:buNone/>
                      </a:pPr>
                      <a:r>
                        <a:rPr lang="en-US" b="1" i="0">
                          <a:solidFill>
                            <a:srgbClr val="636363"/>
                          </a:solidFill>
                        </a:rPr>
                        <a:t>C = Consistently demonstrating age-level behaviors</a:t>
                      </a:r>
                      <a:endParaRPr lang="en-US"/>
                    </a:p>
                  </a:txBody>
                  <a:tcPr anchor="ctr"/>
                </a:tc>
                <a:extLst>
                  <a:ext uri="{0D108BD9-81ED-4DB2-BD59-A6C34878D82A}">
                    <a16:rowId xmlns:a16="http://schemas.microsoft.com/office/drawing/2014/main" val="4268325931"/>
                  </a:ext>
                </a:extLst>
              </a:tr>
              <a:tr h="866383">
                <a:tc>
                  <a:txBody>
                    <a:bodyPr/>
                    <a:lstStyle/>
                    <a:p>
                      <a:pPr lvl="0" algn="ctr">
                        <a:lnSpc>
                          <a:spcPct val="100000"/>
                        </a:lnSpc>
                        <a:spcBef>
                          <a:spcPts val="0"/>
                        </a:spcBef>
                        <a:spcAft>
                          <a:spcPts val="0"/>
                        </a:spcAft>
                        <a:buNone/>
                      </a:pPr>
                      <a:r>
                        <a:rPr lang="en-US" b="1" i="0">
                          <a:solidFill>
                            <a:srgbClr val="636363"/>
                          </a:solidFill>
                        </a:rPr>
                        <a:t>M = Meeting behavior expectations described in age level SEL Standards</a:t>
                      </a:r>
                      <a:endParaRPr lang="en-US"/>
                    </a:p>
                  </a:txBody>
                  <a:tcPr anchor="ctr"/>
                </a:tc>
                <a:extLst>
                  <a:ext uri="{0D108BD9-81ED-4DB2-BD59-A6C34878D82A}">
                    <a16:rowId xmlns:a16="http://schemas.microsoft.com/office/drawing/2014/main" val="1096289711"/>
                  </a:ext>
                </a:extLst>
              </a:tr>
              <a:tr h="855945">
                <a:tc>
                  <a:txBody>
                    <a:bodyPr/>
                    <a:lstStyle/>
                    <a:p>
                      <a:pPr lvl="0" algn="ctr">
                        <a:lnSpc>
                          <a:spcPct val="100000"/>
                        </a:lnSpc>
                        <a:spcBef>
                          <a:spcPts val="0"/>
                        </a:spcBef>
                        <a:spcAft>
                          <a:spcPts val="0"/>
                        </a:spcAft>
                        <a:buNone/>
                      </a:pPr>
                      <a:r>
                        <a:rPr lang="en-US" b="1" i="0">
                          <a:solidFill>
                            <a:srgbClr val="636363"/>
                          </a:solidFill>
                        </a:rPr>
                        <a:t>E = Emerging grade level skills</a:t>
                      </a:r>
                      <a:endParaRPr lang="en-US"/>
                    </a:p>
                  </a:txBody>
                  <a:tcPr anchor="ctr"/>
                </a:tc>
                <a:extLst>
                  <a:ext uri="{0D108BD9-81ED-4DB2-BD59-A6C34878D82A}">
                    <a16:rowId xmlns:a16="http://schemas.microsoft.com/office/drawing/2014/main" val="1995323785"/>
                  </a:ext>
                </a:extLst>
              </a:tr>
              <a:tr h="370838">
                <a:tc>
                  <a:txBody>
                    <a:bodyPr/>
                    <a:lstStyle/>
                    <a:p>
                      <a:pPr lvl="0" algn="ctr">
                        <a:lnSpc>
                          <a:spcPct val="100000"/>
                        </a:lnSpc>
                        <a:spcBef>
                          <a:spcPts val="0"/>
                        </a:spcBef>
                        <a:spcAft>
                          <a:spcPts val="0"/>
                        </a:spcAft>
                        <a:buNone/>
                      </a:pPr>
                      <a:r>
                        <a:rPr lang="en-US" b="1" i="0">
                          <a:solidFill>
                            <a:srgbClr val="636363"/>
                          </a:solidFill>
                          <a:latin typeface="Calibri"/>
                        </a:rPr>
                        <a:t>G = Growth Area, receiving support to learn age-level behaviors </a:t>
                      </a:r>
                      <a:br>
                        <a:rPr lang="en-US">
                          <a:solidFill>
                            <a:srgbClr val="636363"/>
                          </a:solidFill>
                        </a:rPr>
                      </a:br>
                      <a:endParaRPr lang="en-US">
                        <a:solidFill>
                          <a:srgbClr val="636363"/>
                        </a:solidFill>
                      </a:endParaRPr>
                    </a:p>
                  </a:txBody>
                  <a:tcPr anchor="ctr"/>
                </a:tc>
                <a:extLst>
                  <a:ext uri="{0D108BD9-81ED-4DB2-BD59-A6C34878D82A}">
                    <a16:rowId xmlns:a16="http://schemas.microsoft.com/office/drawing/2014/main" val="2454658638"/>
                  </a:ext>
                </a:extLst>
              </a:tr>
            </a:tbl>
          </a:graphicData>
        </a:graphic>
      </p:graphicFrame>
      <p:pic>
        <p:nvPicPr>
          <p:cNvPr id="6" name="Picture 5" descr="A qr code on a white background&#10;&#10;AI-generated content may be incorrect.">
            <a:extLst>
              <a:ext uri="{FF2B5EF4-FFF2-40B4-BE49-F238E27FC236}">
                <a16:creationId xmlns:a16="http://schemas.microsoft.com/office/drawing/2014/main" id="{EDB7DDB3-9B75-F86A-34AE-C419D02CCEDC}"/>
              </a:ext>
            </a:extLst>
          </p:cNvPr>
          <p:cNvPicPr>
            <a:picLocks noChangeAspect="1"/>
          </p:cNvPicPr>
          <p:nvPr/>
        </p:nvPicPr>
        <p:blipFill>
          <a:blip r:embed="rId3"/>
          <a:stretch>
            <a:fillRect/>
          </a:stretch>
        </p:blipFill>
        <p:spPr>
          <a:xfrm>
            <a:off x="163506" y="5740601"/>
            <a:ext cx="876296" cy="871276"/>
          </a:xfrm>
          <a:prstGeom prst="rect">
            <a:avLst/>
          </a:prstGeom>
        </p:spPr>
      </p:pic>
      <p:sp>
        <p:nvSpPr>
          <p:cNvPr id="10" name="TextBox 9">
            <a:extLst>
              <a:ext uri="{FF2B5EF4-FFF2-40B4-BE49-F238E27FC236}">
                <a16:creationId xmlns:a16="http://schemas.microsoft.com/office/drawing/2014/main" id="{D5E7312E-F69A-8282-C55E-E51C7340C618}"/>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1102093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BAFD-A8AA-C1CC-A5E3-0678F38A01D7}"/>
              </a:ext>
            </a:extLst>
          </p:cNvPr>
          <p:cNvSpPr>
            <a:spLocks noGrp="1"/>
          </p:cNvSpPr>
          <p:nvPr>
            <p:ph type="title"/>
          </p:nvPr>
        </p:nvSpPr>
        <p:spPr/>
        <p:txBody>
          <a:bodyPr/>
          <a:lstStyle/>
          <a:p>
            <a:r>
              <a:rPr lang="en-US" b="1">
                <a:solidFill>
                  <a:srgbClr val="006F82"/>
                </a:solidFill>
                <a:ea typeface="Calibri"/>
                <a:cs typeface="Calibri"/>
              </a:rPr>
              <a:t>Content Areas </a:t>
            </a:r>
            <a:endParaRPr lang="en-US" b="1">
              <a:solidFill>
                <a:srgbClr val="006F82"/>
              </a:solidFill>
            </a:endParaRPr>
          </a:p>
        </p:txBody>
      </p:sp>
      <p:sp>
        <p:nvSpPr>
          <p:cNvPr id="3" name="Content Placeholder 2">
            <a:extLst>
              <a:ext uri="{FF2B5EF4-FFF2-40B4-BE49-F238E27FC236}">
                <a16:creationId xmlns:a16="http://schemas.microsoft.com/office/drawing/2014/main" id="{5D60FB47-F91B-0AF7-C887-ED421A762379}"/>
              </a:ext>
            </a:extLst>
          </p:cNvPr>
          <p:cNvSpPr>
            <a:spLocks noGrp="1"/>
          </p:cNvSpPr>
          <p:nvPr>
            <p:ph idx="1"/>
          </p:nvPr>
        </p:nvSpPr>
        <p:spPr/>
        <p:txBody>
          <a:bodyPr vert="horz" lIns="91440" tIns="45720" rIns="91440" bIns="45720" rtlCol="0" anchor="t">
            <a:normAutofit/>
          </a:bodyPr>
          <a:lstStyle/>
          <a:p>
            <a:pPr marL="0" indent="0">
              <a:buNone/>
            </a:pPr>
            <a:r>
              <a:rPr lang="en-US">
                <a:ea typeface="Calibri"/>
                <a:cs typeface="Calibri"/>
              </a:rPr>
              <a:t>Students receive grades in the following areas: </a:t>
            </a:r>
          </a:p>
          <a:p>
            <a:r>
              <a:rPr lang="en-US">
                <a:ea typeface="Calibri"/>
                <a:cs typeface="Calibri"/>
              </a:rPr>
              <a:t>Social-Emotional Behavior grades</a:t>
            </a:r>
          </a:p>
          <a:p>
            <a:r>
              <a:rPr lang="en-US">
                <a:ea typeface="Calibri"/>
                <a:cs typeface="Calibri"/>
              </a:rPr>
              <a:t>Literacy: Reading, Writing &amp; Language grades </a:t>
            </a:r>
          </a:p>
          <a:p>
            <a:r>
              <a:rPr lang="en-US">
                <a:ea typeface="Calibri"/>
                <a:cs typeface="Calibri"/>
              </a:rPr>
              <a:t>Math grades </a:t>
            </a:r>
          </a:p>
          <a:p>
            <a:r>
              <a:rPr lang="en-US">
                <a:ea typeface="Calibri"/>
                <a:cs typeface="Calibri"/>
              </a:rPr>
              <a:t>Science &amp; Social Studies grades</a:t>
            </a:r>
          </a:p>
          <a:p>
            <a:r>
              <a:rPr lang="en-US">
                <a:ea typeface="Calibri"/>
                <a:cs typeface="Calibri"/>
              </a:rPr>
              <a:t>Music grades </a:t>
            </a:r>
          </a:p>
          <a:p>
            <a:r>
              <a:rPr lang="en-US">
                <a:ea typeface="Calibri"/>
                <a:cs typeface="Calibri"/>
              </a:rPr>
              <a:t>Health and Fitness (Physical Education/PE) grades</a:t>
            </a:r>
          </a:p>
        </p:txBody>
      </p:sp>
      <p:pic>
        <p:nvPicPr>
          <p:cNvPr id="5" name="Picture 4" descr="A qr code on a white background&#10;&#10;AI-generated content may be incorrect.">
            <a:extLst>
              <a:ext uri="{FF2B5EF4-FFF2-40B4-BE49-F238E27FC236}">
                <a16:creationId xmlns:a16="http://schemas.microsoft.com/office/drawing/2014/main" id="{3A202E46-B83D-0CC1-A4AD-323E2466584B}"/>
              </a:ext>
            </a:extLst>
          </p:cNvPr>
          <p:cNvPicPr>
            <a:picLocks noChangeAspect="1"/>
          </p:cNvPicPr>
          <p:nvPr/>
        </p:nvPicPr>
        <p:blipFill>
          <a:blip r:embed="rId2"/>
          <a:stretch>
            <a:fillRect/>
          </a:stretch>
        </p:blipFill>
        <p:spPr>
          <a:xfrm>
            <a:off x="163506" y="5740601"/>
            <a:ext cx="876296" cy="871276"/>
          </a:xfrm>
          <a:prstGeom prst="rect">
            <a:avLst/>
          </a:prstGeom>
        </p:spPr>
      </p:pic>
      <p:sp>
        <p:nvSpPr>
          <p:cNvPr id="7" name="TextBox 6">
            <a:extLst>
              <a:ext uri="{FF2B5EF4-FFF2-40B4-BE49-F238E27FC236}">
                <a16:creationId xmlns:a16="http://schemas.microsoft.com/office/drawing/2014/main" id="{F5B280CE-03CD-5B4A-BF72-0B2C7F346B27}"/>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428596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4B2491-81C5-7D01-1BEC-C67252E419BB}"/>
              </a:ext>
            </a:extLst>
          </p:cNvPr>
          <p:cNvSpPr>
            <a:spLocks noGrp="1"/>
          </p:cNvSpPr>
          <p:nvPr>
            <p:ph type="title"/>
          </p:nvPr>
        </p:nvSpPr>
        <p:spPr>
          <a:xfrm>
            <a:off x="491706" y="365125"/>
            <a:ext cx="10753810" cy="1325563"/>
          </a:xfrm>
        </p:spPr>
        <p:txBody>
          <a:bodyPr>
            <a:normAutofit/>
          </a:bodyPr>
          <a:lstStyle/>
          <a:p>
            <a:r>
              <a:rPr lang="en-US" b="1">
                <a:solidFill>
                  <a:srgbClr val="006F82"/>
                </a:solidFill>
              </a:rPr>
              <a:t>Content Shifts: </a:t>
            </a:r>
            <a:r>
              <a:rPr lang="en-US" b="1"/>
              <a:t>Content Area Grading Categories</a:t>
            </a:r>
          </a:p>
        </p:txBody>
      </p:sp>
      <p:sp>
        <p:nvSpPr>
          <p:cNvPr id="6" name="Content Placeholder 5">
            <a:extLst>
              <a:ext uri="{FF2B5EF4-FFF2-40B4-BE49-F238E27FC236}">
                <a16:creationId xmlns:a16="http://schemas.microsoft.com/office/drawing/2014/main" id="{AA14BAC6-C151-054B-5E0B-E497557F2283}"/>
              </a:ext>
            </a:extLst>
          </p:cNvPr>
          <p:cNvSpPr>
            <a:spLocks noGrp="1"/>
          </p:cNvSpPr>
          <p:nvPr>
            <p:ph idx="1"/>
          </p:nvPr>
        </p:nvSpPr>
        <p:spPr>
          <a:xfrm>
            <a:off x="491706" y="2348753"/>
            <a:ext cx="10662249" cy="4007598"/>
          </a:xfrm>
        </p:spPr>
        <p:txBody>
          <a:bodyPr/>
          <a:lstStyle/>
          <a:p>
            <a:pPr marL="0" indent="0">
              <a:buNone/>
            </a:pPr>
            <a:r>
              <a:rPr lang="en-US"/>
              <a:t>Grading categories for Literacy, Math, Social Studies and Science are re-aligned to standards and curriculum-based formative and summative assessments.</a:t>
            </a:r>
          </a:p>
          <a:p>
            <a:pPr marL="0" indent="0">
              <a:buNone/>
            </a:pPr>
            <a:r>
              <a:rPr lang="en-US"/>
              <a:t>Why?</a:t>
            </a:r>
          </a:p>
          <a:p>
            <a:pPr marL="457200" lvl="1" indent="0">
              <a:buNone/>
            </a:pPr>
            <a:r>
              <a:rPr lang="en-US" b="1">
                <a:solidFill>
                  <a:srgbClr val="EA8371"/>
                </a:solidFill>
              </a:rPr>
              <a:t>Increase calibration </a:t>
            </a:r>
            <a:r>
              <a:rPr lang="en-US" i="1"/>
              <a:t>– the curriculum aligns assessments to standards, the curriculum assessments generate academic records to use for grading</a:t>
            </a:r>
          </a:p>
          <a:p>
            <a:pPr marL="457200" lvl="1" indent="0">
              <a:buNone/>
            </a:pPr>
            <a:r>
              <a:rPr lang="en-US" b="1">
                <a:solidFill>
                  <a:srgbClr val="EA8371"/>
                </a:solidFill>
              </a:rPr>
              <a:t>Accessible to parents </a:t>
            </a:r>
            <a:r>
              <a:rPr lang="en-US"/>
              <a:t>– use accessible language and </a:t>
            </a:r>
            <a:r>
              <a:rPr lang="en-US" i="1"/>
              <a:t>leverage tools in curriculum such as parent letters, work samples, to explain performance expectations and student progress</a:t>
            </a:r>
            <a:endParaRPr lang="en-US"/>
          </a:p>
          <a:p>
            <a:pPr marL="0" indent="0">
              <a:buNone/>
            </a:pPr>
            <a:endParaRPr lang="en-US"/>
          </a:p>
          <a:p>
            <a:pPr marL="0" indent="0">
              <a:buNone/>
            </a:pPr>
            <a:endParaRPr lang="en-US"/>
          </a:p>
        </p:txBody>
      </p:sp>
      <p:sp>
        <p:nvSpPr>
          <p:cNvPr id="3" name="TextBox 2">
            <a:extLst>
              <a:ext uri="{FF2B5EF4-FFF2-40B4-BE49-F238E27FC236}">
                <a16:creationId xmlns:a16="http://schemas.microsoft.com/office/drawing/2014/main" id="{3D17C4CD-46D9-2CC6-5AD5-72F8814C35F0}"/>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pic>
        <p:nvPicPr>
          <p:cNvPr id="7" name="Picture 6" descr="A qr code on a white background&#10;&#10;AI-generated content may be incorrect.">
            <a:extLst>
              <a:ext uri="{FF2B5EF4-FFF2-40B4-BE49-F238E27FC236}">
                <a16:creationId xmlns:a16="http://schemas.microsoft.com/office/drawing/2014/main" id="{2F633EB2-A87B-0987-5BE4-E822227C1FEE}"/>
              </a:ext>
            </a:extLst>
          </p:cNvPr>
          <p:cNvPicPr>
            <a:picLocks noChangeAspect="1"/>
          </p:cNvPicPr>
          <p:nvPr/>
        </p:nvPicPr>
        <p:blipFill>
          <a:blip r:embed="rId3"/>
          <a:stretch>
            <a:fillRect/>
          </a:stretch>
        </p:blipFill>
        <p:spPr>
          <a:xfrm>
            <a:off x="163506" y="5740601"/>
            <a:ext cx="876296" cy="871276"/>
          </a:xfrm>
          <a:prstGeom prst="rect">
            <a:avLst/>
          </a:prstGeom>
        </p:spPr>
      </p:pic>
    </p:spTree>
    <p:extLst>
      <p:ext uri="{BB962C8B-B14F-4D97-AF65-F5344CB8AC3E}">
        <p14:creationId xmlns:p14="http://schemas.microsoft.com/office/powerpoint/2010/main" val="159792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830B-457D-CD35-6757-97E888891850}"/>
              </a:ext>
            </a:extLst>
          </p:cNvPr>
          <p:cNvSpPr>
            <a:spLocks noGrp="1"/>
          </p:cNvSpPr>
          <p:nvPr>
            <p:ph type="title"/>
          </p:nvPr>
        </p:nvSpPr>
        <p:spPr/>
        <p:txBody>
          <a:bodyPr/>
          <a:lstStyle/>
          <a:p>
            <a:r>
              <a:rPr lang="en-US" b="1">
                <a:solidFill>
                  <a:srgbClr val="006F82"/>
                </a:solidFill>
              </a:rPr>
              <a:t>Comments</a:t>
            </a:r>
          </a:p>
        </p:txBody>
      </p:sp>
      <p:sp>
        <p:nvSpPr>
          <p:cNvPr id="3" name="Content Placeholder 2">
            <a:extLst>
              <a:ext uri="{FF2B5EF4-FFF2-40B4-BE49-F238E27FC236}">
                <a16:creationId xmlns:a16="http://schemas.microsoft.com/office/drawing/2014/main" id="{D6EF5251-8478-7733-FAF6-F13B59EA26FA}"/>
              </a:ext>
            </a:extLst>
          </p:cNvPr>
          <p:cNvSpPr>
            <a:spLocks noGrp="1"/>
          </p:cNvSpPr>
          <p:nvPr>
            <p:ph idx="1"/>
          </p:nvPr>
        </p:nvSpPr>
        <p:spPr>
          <a:xfrm>
            <a:off x="838200" y="1690688"/>
            <a:ext cx="10022457" cy="3989668"/>
          </a:xfrm>
        </p:spPr>
        <p:txBody>
          <a:bodyPr vert="horz" lIns="91440" tIns="45720" rIns="91440" bIns="45720" rtlCol="0" anchor="t">
            <a:normAutofit/>
          </a:bodyPr>
          <a:lstStyle/>
          <a:p>
            <a:pPr marL="0" indent="0">
              <a:buNone/>
            </a:pPr>
            <a:r>
              <a:rPr lang="en-US" sz="3200"/>
              <a:t>On the report card, teachers will, in at least one area of the report card, comment on student strengths, </a:t>
            </a:r>
            <a:r>
              <a:rPr lang="en-US" sz="3200" u="sng"/>
              <a:t>and</a:t>
            </a:r>
            <a:r>
              <a:rPr lang="en-US" sz="3200"/>
              <a:t> if receiving below a 3, next steps to work on to achieve proficiency or mastery.</a:t>
            </a:r>
          </a:p>
        </p:txBody>
      </p:sp>
      <p:pic>
        <p:nvPicPr>
          <p:cNvPr id="5" name="Picture 4" descr="A qr code on a white background&#10;&#10;AI-generated content may be incorrect.">
            <a:extLst>
              <a:ext uri="{FF2B5EF4-FFF2-40B4-BE49-F238E27FC236}">
                <a16:creationId xmlns:a16="http://schemas.microsoft.com/office/drawing/2014/main" id="{4C917A57-2E0D-1234-5B87-60C475557BB2}"/>
              </a:ext>
            </a:extLst>
          </p:cNvPr>
          <p:cNvPicPr>
            <a:picLocks noChangeAspect="1"/>
          </p:cNvPicPr>
          <p:nvPr/>
        </p:nvPicPr>
        <p:blipFill>
          <a:blip r:embed="rId3"/>
          <a:stretch>
            <a:fillRect/>
          </a:stretch>
        </p:blipFill>
        <p:spPr>
          <a:xfrm>
            <a:off x="163506" y="5740601"/>
            <a:ext cx="876296" cy="871276"/>
          </a:xfrm>
          <a:prstGeom prst="rect">
            <a:avLst/>
          </a:prstGeom>
        </p:spPr>
      </p:pic>
      <p:sp>
        <p:nvSpPr>
          <p:cNvPr id="7" name="TextBox 6">
            <a:extLst>
              <a:ext uri="{FF2B5EF4-FFF2-40B4-BE49-F238E27FC236}">
                <a16:creationId xmlns:a16="http://schemas.microsoft.com/office/drawing/2014/main" id="{E31A6046-D0DA-EE24-B8D5-A6D217640B38}"/>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86358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D56B-9594-C6A8-0FFE-3E6A5FDBCA5F}"/>
              </a:ext>
            </a:extLst>
          </p:cNvPr>
          <p:cNvSpPr>
            <a:spLocks noGrp="1"/>
          </p:cNvSpPr>
          <p:nvPr>
            <p:ph type="title"/>
          </p:nvPr>
        </p:nvSpPr>
        <p:spPr/>
        <p:txBody>
          <a:bodyPr/>
          <a:lstStyle/>
          <a:p>
            <a:r>
              <a:rPr lang="en-US" b="1">
                <a:solidFill>
                  <a:srgbClr val="006F82"/>
                </a:solidFill>
                <a:ea typeface="Calibri"/>
                <a:cs typeface="Calibri"/>
              </a:rPr>
              <a:t>FAQ: How will ML students be graded?</a:t>
            </a:r>
            <a:r>
              <a:rPr lang="en-US">
                <a:solidFill>
                  <a:srgbClr val="006F82"/>
                </a:solidFill>
                <a:ea typeface="Calibri"/>
                <a:cs typeface="Calibri"/>
              </a:rPr>
              <a:t> </a:t>
            </a:r>
            <a:endParaRPr lang="en-US">
              <a:solidFill>
                <a:srgbClr val="006F82"/>
              </a:solidFill>
            </a:endParaRPr>
          </a:p>
        </p:txBody>
      </p:sp>
      <p:sp>
        <p:nvSpPr>
          <p:cNvPr id="3" name="Content Placeholder 2">
            <a:extLst>
              <a:ext uri="{FF2B5EF4-FFF2-40B4-BE49-F238E27FC236}">
                <a16:creationId xmlns:a16="http://schemas.microsoft.com/office/drawing/2014/main" id="{72747371-2D69-A73F-D0C6-55B0BCA364A3}"/>
              </a:ext>
            </a:extLst>
          </p:cNvPr>
          <p:cNvSpPr>
            <a:spLocks noGrp="1"/>
          </p:cNvSpPr>
          <p:nvPr>
            <p:ph idx="1"/>
          </p:nvPr>
        </p:nvSpPr>
        <p:spPr/>
        <p:txBody>
          <a:bodyPr vert="horz" lIns="91440" tIns="45720" rIns="91440" bIns="45720" rtlCol="0" anchor="t">
            <a:normAutofit/>
          </a:bodyPr>
          <a:lstStyle/>
          <a:p>
            <a:pPr marL="0" indent="0">
              <a:buNone/>
            </a:pPr>
            <a:r>
              <a:rPr lang="en-US">
                <a:ea typeface="Calibri"/>
                <a:cs typeface="Calibri"/>
              </a:rPr>
              <a:t>Students receiving ML service should be graded by the classroom teacher the same as any other student.  The teacher will also indicate that the student will receive a supplemental progress report.</a:t>
            </a:r>
            <a:endParaRPr lang="en-US"/>
          </a:p>
          <a:p>
            <a:pPr marL="0" indent="0">
              <a:buNone/>
            </a:pPr>
            <a:endParaRPr lang="en-US">
              <a:ea typeface="Calibri"/>
              <a:cs typeface="Calibri"/>
            </a:endParaRPr>
          </a:p>
          <a:p>
            <a:pPr marL="0" indent="0">
              <a:buNone/>
            </a:pPr>
            <a:r>
              <a:rPr lang="en-US">
                <a:ea typeface="Calibri"/>
                <a:cs typeface="Calibri"/>
              </a:rPr>
              <a:t>Why the change…</a:t>
            </a:r>
            <a:endParaRPr lang="en-US"/>
          </a:p>
          <a:p>
            <a:pPr marL="0" indent="0">
              <a:buNone/>
            </a:pPr>
            <a:r>
              <a:rPr lang="en-US" i="1">
                <a:ea typeface="Calibri"/>
                <a:cs typeface="Calibri"/>
              </a:rPr>
              <a:t>Parent feedback indicated that the use of ELP was creating left families without a clear understanding of their student’s academic proficiencies.</a:t>
            </a:r>
            <a:endParaRPr lang="en-US">
              <a:ea typeface="Calibri"/>
              <a:cs typeface="Calibri"/>
            </a:endParaRPr>
          </a:p>
          <a:p>
            <a:endParaRPr lang="en-US">
              <a:ea typeface="Calibri"/>
              <a:cs typeface="Calibri"/>
            </a:endParaRPr>
          </a:p>
        </p:txBody>
      </p:sp>
      <p:sp>
        <p:nvSpPr>
          <p:cNvPr id="5" name="TextBox 4">
            <a:extLst>
              <a:ext uri="{FF2B5EF4-FFF2-40B4-BE49-F238E27FC236}">
                <a16:creationId xmlns:a16="http://schemas.microsoft.com/office/drawing/2014/main" id="{274D89DD-98AA-42AC-C2D2-818FF1AD9ADA}"/>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pic>
        <p:nvPicPr>
          <p:cNvPr id="7" name="Picture 6" descr="A qr code on a white background&#10;&#10;AI-generated content may be incorrect.">
            <a:extLst>
              <a:ext uri="{FF2B5EF4-FFF2-40B4-BE49-F238E27FC236}">
                <a16:creationId xmlns:a16="http://schemas.microsoft.com/office/drawing/2014/main" id="{2F8830E5-0CEF-E37D-02B9-C94B9E7B7404}"/>
              </a:ext>
            </a:extLst>
          </p:cNvPr>
          <p:cNvPicPr>
            <a:picLocks noChangeAspect="1"/>
          </p:cNvPicPr>
          <p:nvPr/>
        </p:nvPicPr>
        <p:blipFill>
          <a:blip r:embed="rId2"/>
          <a:stretch>
            <a:fillRect/>
          </a:stretch>
        </p:blipFill>
        <p:spPr>
          <a:xfrm>
            <a:off x="163506" y="5740601"/>
            <a:ext cx="876296" cy="871276"/>
          </a:xfrm>
          <a:prstGeom prst="rect">
            <a:avLst/>
          </a:prstGeom>
        </p:spPr>
      </p:pic>
    </p:spTree>
    <p:extLst>
      <p:ext uri="{BB962C8B-B14F-4D97-AF65-F5344CB8AC3E}">
        <p14:creationId xmlns:p14="http://schemas.microsoft.com/office/powerpoint/2010/main" val="3879956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D56B-9594-C6A8-0FFE-3E6A5FDBCA5F}"/>
              </a:ext>
            </a:extLst>
          </p:cNvPr>
          <p:cNvSpPr>
            <a:spLocks noGrp="1"/>
          </p:cNvSpPr>
          <p:nvPr>
            <p:ph type="title"/>
          </p:nvPr>
        </p:nvSpPr>
        <p:spPr>
          <a:xfrm>
            <a:off x="445655" y="365125"/>
            <a:ext cx="10799861" cy="1360199"/>
          </a:xfrm>
        </p:spPr>
        <p:txBody>
          <a:bodyPr/>
          <a:lstStyle/>
          <a:p>
            <a:r>
              <a:rPr lang="en-US" b="1">
                <a:solidFill>
                  <a:srgbClr val="006F82"/>
                </a:solidFill>
                <a:ea typeface="Calibri"/>
                <a:cs typeface="Calibri"/>
              </a:rPr>
              <a:t>FAQ: How will students with an IEP be graded?</a:t>
            </a:r>
            <a:r>
              <a:rPr lang="en-US" b="1">
                <a:ea typeface="Calibri"/>
                <a:cs typeface="Calibri"/>
              </a:rPr>
              <a:t> </a:t>
            </a:r>
            <a:endParaRPr lang="en-US" b="1"/>
          </a:p>
        </p:txBody>
      </p:sp>
      <p:sp>
        <p:nvSpPr>
          <p:cNvPr id="3" name="Content Placeholder 2">
            <a:extLst>
              <a:ext uri="{FF2B5EF4-FFF2-40B4-BE49-F238E27FC236}">
                <a16:creationId xmlns:a16="http://schemas.microsoft.com/office/drawing/2014/main" id="{72747371-2D69-A73F-D0C6-55B0BCA364A3}"/>
              </a:ext>
            </a:extLst>
          </p:cNvPr>
          <p:cNvSpPr>
            <a:spLocks noGrp="1"/>
          </p:cNvSpPr>
          <p:nvPr>
            <p:ph idx="1"/>
          </p:nvPr>
        </p:nvSpPr>
        <p:spPr>
          <a:xfrm>
            <a:off x="445655" y="1825625"/>
            <a:ext cx="10799861" cy="4351338"/>
          </a:xfrm>
        </p:spPr>
        <p:txBody>
          <a:bodyPr vert="horz" lIns="91440" tIns="45720" rIns="91440" bIns="45720" rtlCol="0" anchor="t">
            <a:normAutofit/>
          </a:bodyPr>
          <a:lstStyle/>
          <a:p>
            <a:pPr marL="0" indent="0">
              <a:buNone/>
            </a:pPr>
            <a:r>
              <a:rPr lang="en-US">
                <a:ea typeface="Calibri"/>
                <a:cs typeface="Calibri"/>
              </a:rPr>
              <a:t>Students with an IEP will be graded in the same way as all other students unless the IEP team has written a different grading plan in the student’s IEP.</a:t>
            </a:r>
            <a:br>
              <a:rPr lang="en-US">
                <a:ea typeface="Calibri"/>
                <a:cs typeface="Calibri"/>
              </a:rPr>
            </a:br>
            <a:endParaRPr lang="en-US">
              <a:ea typeface="Calibri"/>
              <a:cs typeface="Calibri"/>
            </a:endParaRPr>
          </a:p>
          <a:p>
            <a:pPr marL="0" indent="0">
              <a:buNone/>
            </a:pPr>
            <a:r>
              <a:rPr lang="en-US">
                <a:ea typeface="Calibri"/>
                <a:cs typeface="Calibri"/>
              </a:rPr>
              <a:t>The teacher will also indicate that the student will receive a supplemental progress report.</a:t>
            </a:r>
          </a:p>
          <a:p>
            <a:pPr marL="0" indent="0">
              <a:buNone/>
            </a:pPr>
            <a:endParaRPr lang="en-US">
              <a:ea typeface="Calibri"/>
              <a:cs typeface="Calibri"/>
            </a:endParaRPr>
          </a:p>
          <a:p>
            <a:endParaRPr lang="en-US">
              <a:ea typeface="Calibri"/>
              <a:cs typeface="Calibri"/>
            </a:endParaRPr>
          </a:p>
        </p:txBody>
      </p:sp>
      <p:pic>
        <p:nvPicPr>
          <p:cNvPr id="5" name="Picture 4" descr="A qr code on a white background&#10;&#10;AI-generated content may be incorrect.">
            <a:extLst>
              <a:ext uri="{FF2B5EF4-FFF2-40B4-BE49-F238E27FC236}">
                <a16:creationId xmlns:a16="http://schemas.microsoft.com/office/drawing/2014/main" id="{E9D30E66-4F61-00DF-F81E-60FC8307C2F0}"/>
              </a:ext>
            </a:extLst>
          </p:cNvPr>
          <p:cNvPicPr>
            <a:picLocks noChangeAspect="1"/>
          </p:cNvPicPr>
          <p:nvPr/>
        </p:nvPicPr>
        <p:blipFill>
          <a:blip r:embed="rId2"/>
          <a:stretch>
            <a:fillRect/>
          </a:stretch>
        </p:blipFill>
        <p:spPr>
          <a:xfrm>
            <a:off x="163506" y="5740601"/>
            <a:ext cx="876296" cy="871276"/>
          </a:xfrm>
          <a:prstGeom prst="rect">
            <a:avLst/>
          </a:prstGeom>
        </p:spPr>
      </p:pic>
      <p:sp>
        <p:nvSpPr>
          <p:cNvPr id="7" name="TextBox 6">
            <a:extLst>
              <a:ext uri="{FF2B5EF4-FFF2-40B4-BE49-F238E27FC236}">
                <a16:creationId xmlns:a16="http://schemas.microsoft.com/office/drawing/2014/main" id="{3CEEB95D-A1D4-4035-AB93-5A6EEC76DA21}"/>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918214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82169-5031-B68A-5806-C874EC30ABBC}"/>
              </a:ext>
            </a:extLst>
          </p:cNvPr>
          <p:cNvSpPr>
            <a:spLocks noGrp="1"/>
          </p:cNvSpPr>
          <p:nvPr>
            <p:ph type="title"/>
          </p:nvPr>
        </p:nvSpPr>
        <p:spPr/>
        <p:txBody>
          <a:bodyPr/>
          <a:lstStyle/>
          <a:p>
            <a:r>
              <a:rPr lang="en-US" b="1">
                <a:solidFill>
                  <a:srgbClr val="006F82"/>
                </a:solidFill>
                <a:ea typeface="Calibri"/>
                <a:cs typeface="Calibri"/>
              </a:rPr>
              <a:t>FAQ: Should </a:t>
            </a:r>
            <a:r>
              <a:rPr lang="en-US" b="1" err="1">
                <a:solidFill>
                  <a:srgbClr val="006F82"/>
                </a:solidFill>
                <a:ea typeface="Calibri"/>
                <a:cs typeface="Calibri"/>
              </a:rPr>
              <a:t>i</a:t>
            </a:r>
            <a:r>
              <a:rPr lang="en-US" b="1">
                <a:solidFill>
                  <a:srgbClr val="006F82"/>
                </a:solidFill>
                <a:ea typeface="Calibri"/>
                <a:cs typeface="Calibri"/>
              </a:rPr>
              <a:t>-Ready and grades align?</a:t>
            </a:r>
            <a:endParaRPr lang="en-US" b="1"/>
          </a:p>
        </p:txBody>
      </p:sp>
      <p:sp>
        <p:nvSpPr>
          <p:cNvPr id="3" name="Content Placeholder 2">
            <a:extLst>
              <a:ext uri="{FF2B5EF4-FFF2-40B4-BE49-F238E27FC236}">
                <a16:creationId xmlns:a16="http://schemas.microsoft.com/office/drawing/2014/main" id="{9BC643AF-F6C0-8EBD-2B02-516FB72CCEED}"/>
              </a:ext>
            </a:extLst>
          </p:cNvPr>
          <p:cNvSpPr>
            <a:spLocks noGrp="1"/>
          </p:cNvSpPr>
          <p:nvPr>
            <p:ph idx="1"/>
          </p:nvPr>
        </p:nvSpPr>
        <p:spPr/>
        <p:txBody>
          <a:bodyPr vert="horz" lIns="91440" tIns="45720" rIns="91440" bIns="45720" rtlCol="0" anchor="t">
            <a:normAutofit/>
          </a:bodyPr>
          <a:lstStyle/>
          <a:p>
            <a:pPr marL="0" indent="0">
              <a:buNone/>
            </a:pPr>
            <a:r>
              <a:rPr lang="en-US" sz="2600" b="1">
                <a:ea typeface="Calibri"/>
                <a:cs typeface="Calibri"/>
              </a:rPr>
              <a:t>Not necessarily.</a:t>
            </a:r>
            <a:r>
              <a:rPr lang="en-US" sz="2600">
                <a:ea typeface="Calibri"/>
                <a:cs typeface="Calibri"/>
              </a:rPr>
              <a:t>  A standardized test provides feedback on a point in time, fixed format assessment.  Grades are a holistic review of a student’s performance relative to the learning goals taught.  </a:t>
            </a:r>
            <a:endParaRPr lang="en-US">
              <a:ea typeface="Calibri" panose="020F0502020204030204"/>
              <a:cs typeface="Calibri" panose="020F0502020204030204"/>
            </a:endParaRPr>
          </a:p>
          <a:p>
            <a:pPr marL="0" indent="0">
              <a:buNone/>
            </a:pPr>
            <a:r>
              <a:rPr lang="en-US" sz="2600" b="1">
                <a:ea typeface="Calibri"/>
                <a:cs typeface="Calibri"/>
              </a:rPr>
              <a:t>Often grades and </a:t>
            </a:r>
            <a:r>
              <a:rPr lang="en-US" sz="2600" b="1" err="1">
                <a:ea typeface="Calibri"/>
                <a:cs typeface="Calibri"/>
              </a:rPr>
              <a:t>i</a:t>
            </a:r>
            <a:r>
              <a:rPr lang="en-US" sz="2600" b="1">
                <a:ea typeface="Calibri"/>
                <a:cs typeface="Calibri"/>
              </a:rPr>
              <a:t>-Ready levels will align.</a:t>
            </a:r>
            <a:r>
              <a:rPr lang="en-US" sz="2600">
                <a:ea typeface="Calibri"/>
                <a:cs typeface="Calibri"/>
              </a:rPr>
              <a:t>  Students who achieve mastery often can demonstrate advanced skills on a test.</a:t>
            </a:r>
            <a:endParaRPr lang="en-US">
              <a:ea typeface="Calibri" panose="020F0502020204030204"/>
              <a:cs typeface="Calibri" panose="020F0502020204030204"/>
            </a:endParaRPr>
          </a:p>
          <a:p>
            <a:pPr marL="0" indent="0">
              <a:buNone/>
            </a:pPr>
            <a:r>
              <a:rPr lang="en-US" sz="2600">
                <a:ea typeface="Calibri"/>
                <a:cs typeface="Calibri"/>
              </a:rPr>
              <a:t>It is also possible that a student does better on tests than daily performance or vice versa.</a:t>
            </a:r>
            <a:endParaRPr lang="en-US">
              <a:ea typeface="Calibri" panose="020F0502020204030204"/>
              <a:cs typeface="Calibri" panose="020F0502020204030204"/>
            </a:endParaRPr>
          </a:p>
          <a:p>
            <a:pPr marL="0" indent="0">
              <a:buNone/>
            </a:pPr>
            <a:r>
              <a:rPr lang="en-US" sz="2600" err="1">
                <a:ea typeface="Calibri"/>
                <a:cs typeface="Calibri"/>
              </a:rPr>
              <a:t>i</a:t>
            </a:r>
            <a:r>
              <a:rPr lang="en-US" sz="2600">
                <a:ea typeface="Calibri"/>
                <a:cs typeface="Calibri"/>
              </a:rPr>
              <a:t>-Ready can be used as </a:t>
            </a:r>
            <a:r>
              <a:rPr lang="en-US" sz="2600" b="1" i="1">
                <a:ea typeface="Calibri"/>
                <a:cs typeface="Calibri"/>
              </a:rPr>
              <a:t>part of the evidence</a:t>
            </a:r>
            <a:r>
              <a:rPr lang="en-US" sz="2600">
                <a:ea typeface="Calibri"/>
                <a:cs typeface="Calibri"/>
              </a:rPr>
              <a:t> a teacher uses to determine a grade that is founded on observation and curriculum-based assessments.</a:t>
            </a:r>
            <a:endParaRPr lang="en-US">
              <a:ea typeface="Calibri"/>
              <a:cs typeface="Calibri"/>
            </a:endParaRPr>
          </a:p>
          <a:p>
            <a:pPr marL="0" indent="0">
              <a:buNone/>
            </a:pPr>
            <a:endParaRPr lang="en-US">
              <a:ea typeface="Calibri"/>
              <a:cs typeface="Calibri"/>
            </a:endParaRPr>
          </a:p>
        </p:txBody>
      </p:sp>
      <p:sp>
        <p:nvSpPr>
          <p:cNvPr id="5" name="TextBox 4">
            <a:extLst>
              <a:ext uri="{FF2B5EF4-FFF2-40B4-BE49-F238E27FC236}">
                <a16:creationId xmlns:a16="http://schemas.microsoft.com/office/drawing/2014/main" id="{DCB7ABB2-4346-6421-CBA4-FC1A0E962E24}"/>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pic>
        <p:nvPicPr>
          <p:cNvPr id="7" name="Picture 6" descr="A qr code on a white background&#10;&#10;AI-generated content may be incorrect.">
            <a:extLst>
              <a:ext uri="{FF2B5EF4-FFF2-40B4-BE49-F238E27FC236}">
                <a16:creationId xmlns:a16="http://schemas.microsoft.com/office/drawing/2014/main" id="{B6F71B7C-8C74-3D0A-C8E7-8A6C5809C739}"/>
              </a:ext>
            </a:extLst>
          </p:cNvPr>
          <p:cNvPicPr>
            <a:picLocks noChangeAspect="1"/>
          </p:cNvPicPr>
          <p:nvPr/>
        </p:nvPicPr>
        <p:blipFill>
          <a:blip r:embed="rId2"/>
          <a:stretch>
            <a:fillRect/>
          </a:stretch>
        </p:blipFill>
        <p:spPr>
          <a:xfrm>
            <a:off x="163506" y="5740601"/>
            <a:ext cx="876296" cy="871276"/>
          </a:xfrm>
          <a:prstGeom prst="rect">
            <a:avLst/>
          </a:prstGeom>
        </p:spPr>
      </p:pic>
    </p:spTree>
    <p:extLst>
      <p:ext uri="{BB962C8B-B14F-4D97-AF65-F5344CB8AC3E}">
        <p14:creationId xmlns:p14="http://schemas.microsoft.com/office/powerpoint/2010/main" val="3469117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DA0B-672C-864F-DC93-0615F461A2F7}"/>
              </a:ext>
            </a:extLst>
          </p:cNvPr>
          <p:cNvSpPr>
            <a:spLocks noGrp="1"/>
          </p:cNvSpPr>
          <p:nvPr>
            <p:ph type="title"/>
          </p:nvPr>
        </p:nvSpPr>
        <p:spPr>
          <a:xfrm>
            <a:off x="896073" y="307252"/>
            <a:ext cx="10407316" cy="1325563"/>
          </a:xfrm>
        </p:spPr>
        <p:txBody>
          <a:bodyPr/>
          <a:lstStyle/>
          <a:p>
            <a:r>
              <a:rPr lang="en-US" b="1">
                <a:solidFill>
                  <a:srgbClr val="006F82"/>
                </a:solidFill>
                <a:ea typeface="Calibri"/>
                <a:cs typeface="Calibri"/>
              </a:rPr>
              <a:t>FAQ: On weekly take-home work…</a:t>
            </a:r>
            <a:endParaRPr lang="en-US" b="1"/>
          </a:p>
        </p:txBody>
      </p:sp>
      <p:sp>
        <p:nvSpPr>
          <p:cNvPr id="3" name="Content Placeholder 2">
            <a:extLst>
              <a:ext uri="{FF2B5EF4-FFF2-40B4-BE49-F238E27FC236}">
                <a16:creationId xmlns:a16="http://schemas.microsoft.com/office/drawing/2014/main" id="{3B3D10F0-CCA0-17D3-C60D-FE9D641DF294}"/>
              </a:ext>
            </a:extLst>
          </p:cNvPr>
          <p:cNvSpPr>
            <a:spLocks noGrp="1"/>
          </p:cNvSpPr>
          <p:nvPr>
            <p:ph idx="1"/>
          </p:nvPr>
        </p:nvSpPr>
        <p:spPr/>
        <p:txBody>
          <a:bodyPr vert="horz" lIns="91440" tIns="45720" rIns="91440" bIns="45720" rtlCol="0" anchor="t">
            <a:normAutofit/>
          </a:bodyPr>
          <a:lstStyle/>
          <a:p>
            <a:pPr marL="457200" indent="-457200"/>
            <a:r>
              <a:rPr lang="en-US">
                <a:ea typeface="Calibri"/>
                <a:cs typeface="Calibri"/>
              </a:rPr>
              <a:t>The idea of </a:t>
            </a:r>
            <a:r>
              <a:rPr lang="en-US" i="1">
                <a:ea typeface="Calibri"/>
                <a:cs typeface="Calibri"/>
              </a:rPr>
              <a:t>weekly</a:t>
            </a:r>
            <a:r>
              <a:rPr lang="en-US">
                <a:ea typeface="Calibri"/>
                <a:cs typeface="Calibri"/>
              </a:rPr>
              <a:t> is to establish a </a:t>
            </a:r>
            <a:r>
              <a:rPr lang="en-US" b="1">
                <a:ea typeface="Calibri"/>
                <a:cs typeface="Calibri"/>
              </a:rPr>
              <a:t>predictable </a:t>
            </a:r>
            <a:r>
              <a:rPr lang="en-US">
                <a:ea typeface="Calibri"/>
                <a:cs typeface="Calibri"/>
              </a:rPr>
              <a:t>routine for students and caregivers.</a:t>
            </a:r>
            <a:endParaRPr lang="en-US"/>
          </a:p>
          <a:p>
            <a:pPr marL="457200" indent="-457200"/>
            <a:r>
              <a:rPr lang="en-US">
                <a:ea typeface="Calibri"/>
                <a:cs typeface="Calibri"/>
              </a:rPr>
              <a:t>What is sent home should be </a:t>
            </a:r>
            <a:r>
              <a:rPr lang="en-US" b="1">
                <a:ea typeface="Calibri"/>
                <a:cs typeface="Calibri"/>
              </a:rPr>
              <a:t>naturally completed work </a:t>
            </a:r>
            <a:r>
              <a:rPr lang="en-US">
                <a:ea typeface="Calibri"/>
                <a:cs typeface="Calibri"/>
              </a:rPr>
              <a:t>(Eureka assessments after the unit is complete, Benchmark workbooks after they are complete…)</a:t>
            </a:r>
          </a:p>
          <a:p>
            <a:pPr marL="457200" indent="-457200"/>
            <a:r>
              <a:rPr lang="en-US" b="1">
                <a:ea typeface="Calibri"/>
                <a:cs typeface="Calibri"/>
              </a:rPr>
              <a:t>Not every subject is required every week.</a:t>
            </a:r>
          </a:p>
          <a:p>
            <a:pPr marL="457200" indent="-457200"/>
            <a:r>
              <a:rPr lang="en-US">
                <a:ea typeface="Calibri"/>
                <a:cs typeface="Calibri"/>
              </a:rPr>
              <a:t>Goal is to share items that </a:t>
            </a:r>
            <a:r>
              <a:rPr lang="en-US" b="1">
                <a:ea typeface="Calibri"/>
                <a:cs typeface="Calibri"/>
              </a:rPr>
              <a:t>help parents understand</a:t>
            </a:r>
            <a:r>
              <a:rPr lang="en-US">
                <a:ea typeface="Calibri"/>
                <a:cs typeface="Calibri"/>
              </a:rPr>
              <a:t> what grade-level work looks like, and how their student is doing on grade-level work.  Fewer meaningful work samples may be better than high volumes of work samples.</a:t>
            </a:r>
          </a:p>
          <a:p>
            <a:pPr marL="0" indent="0">
              <a:buNone/>
            </a:pPr>
            <a:endParaRPr lang="en-US">
              <a:ea typeface="Calibri"/>
              <a:cs typeface="Calibri"/>
            </a:endParaRPr>
          </a:p>
        </p:txBody>
      </p:sp>
      <p:pic>
        <p:nvPicPr>
          <p:cNvPr id="5" name="Picture 4" descr="A qr code on a white background&#10;&#10;AI-generated content may be incorrect.">
            <a:extLst>
              <a:ext uri="{FF2B5EF4-FFF2-40B4-BE49-F238E27FC236}">
                <a16:creationId xmlns:a16="http://schemas.microsoft.com/office/drawing/2014/main" id="{01A29A5D-A345-1F44-DC03-70A1C8E23635}"/>
              </a:ext>
            </a:extLst>
          </p:cNvPr>
          <p:cNvPicPr>
            <a:picLocks noChangeAspect="1"/>
          </p:cNvPicPr>
          <p:nvPr/>
        </p:nvPicPr>
        <p:blipFill>
          <a:blip r:embed="rId2"/>
          <a:stretch>
            <a:fillRect/>
          </a:stretch>
        </p:blipFill>
        <p:spPr>
          <a:xfrm>
            <a:off x="163506" y="5740601"/>
            <a:ext cx="876296" cy="871276"/>
          </a:xfrm>
          <a:prstGeom prst="rect">
            <a:avLst/>
          </a:prstGeom>
        </p:spPr>
      </p:pic>
      <p:sp>
        <p:nvSpPr>
          <p:cNvPr id="7" name="TextBox 6">
            <a:extLst>
              <a:ext uri="{FF2B5EF4-FFF2-40B4-BE49-F238E27FC236}">
                <a16:creationId xmlns:a16="http://schemas.microsoft.com/office/drawing/2014/main" id="{1512B6DB-C38A-EAE7-1579-9EDE34074B99}"/>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spTree>
    <p:extLst>
      <p:ext uri="{BB962C8B-B14F-4D97-AF65-F5344CB8AC3E}">
        <p14:creationId xmlns:p14="http://schemas.microsoft.com/office/powerpoint/2010/main" val="357208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D3B7C-C306-6F9C-C954-B581E26EF850}"/>
              </a:ext>
            </a:extLst>
          </p:cNvPr>
          <p:cNvSpPr>
            <a:spLocks noGrp="1"/>
          </p:cNvSpPr>
          <p:nvPr>
            <p:ph type="title"/>
          </p:nvPr>
        </p:nvSpPr>
        <p:spPr/>
        <p:txBody>
          <a:bodyPr/>
          <a:lstStyle/>
          <a:p>
            <a:r>
              <a:rPr lang="en-US" b="1">
                <a:solidFill>
                  <a:srgbClr val="006F82"/>
                </a:solidFill>
                <a:ea typeface="Calibri"/>
                <a:cs typeface="Calibri"/>
              </a:rPr>
              <a:t>Semester 1 Grades</a:t>
            </a:r>
          </a:p>
        </p:txBody>
      </p:sp>
      <p:sp>
        <p:nvSpPr>
          <p:cNvPr id="3" name="Content Placeholder 2">
            <a:extLst>
              <a:ext uri="{FF2B5EF4-FFF2-40B4-BE49-F238E27FC236}">
                <a16:creationId xmlns:a16="http://schemas.microsoft.com/office/drawing/2014/main" id="{A9B70C86-2974-239E-A1AF-959DF8393277}"/>
              </a:ext>
            </a:extLst>
          </p:cNvPr>
          <p:cNvSpPr>
            <a:spLocks noGrp="1"/>
          </p:cNvSpPr>
          <p:nvPr>
            <p:ph idx="1"/>
          </p:nvPr>
        </p:nvSpPr>
        <p:spPr/>
        <p:txBody>
          <a:bodyPr vert="horz" lIns="91440" tIns="45720" rIns="91440" bIns="45720" rtlCol="0" anchor="t">
            <a:normAutofit/>
          </a:bodyPr>
          <a:lstStyle/>
          <a:p>
            <a:pPr marL="0" indent="0">
              <a:buNone/>
            </a:pPr>
            <a:r>
              <a:rPr lang="en-US" sz="3600"/>
              <a:t>Semester 1 report cards will be available for parents/guardians in </a:t>
            </a:r>
            <a:r>
              <a:rPr lang="en-US" sz="3600" b="1">
                <a:hlinkClick r:id="rId2"/>
              </a:rPr>
              <a:t>Family Access</a:t>
            </a:r>
            <a:r>
              <a:rPr lang="en-US" sz="3600"/>
              <a:t> on  January 31st, 2025, at 4:00 p.m. </a:t>
            </a:r>
          </a:p>
        </p:txBody>
      </p:sp>
      <p:sp>
        <p:nvSpPr>
          <p:cNvPr id="5" name="TextBox 4">
            <a:extLst>
              <a:ext uri="{FF2B5EF4-FFF2-40B4-BE49-F238E27FC236}">
                <a16:creationId xmlns:a16="http://schemas.microsoft.com/office/drawing/2014/main" id="{9B369CE8-FD6E-18F3-4E94-998D5CDD0D46}"/>
              </a:ext>
            </a:extLst>
          </p:cNvPr>
          <p:cNvSpPr txBox="1"/>
          <p:nvPr/>
        </p:nvSpPr>
        <p:spPr>
          <a:xfrm>
            <a:off x="1044098" y="6241102"/>
            <a:ext cx="29428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Scan for translation services </a:t>
            </a:r>
            <a:endParaRPr lang="en-US"/>
          </a:p>
        </p:txBody>
      </p:sp>
      <p:pic>
        <p:nvPicPr>
          <p:cNvPr id="7" name="Picture 6" descr="A qr code on a white background&#10;&#10;AI-generated content may be incorrect.">
            <a:extLst>
              <a:ext uri="{FF2B5EF4-FFF2-40B4-BE49-F238E27FC236}">
                <a16:creationId xmlns:a16="http://schemas.microsoft.com/office/drawing/2014/main" id="{444A06AD-47C8-E285-395F-42D24289C13D}"/>
              </a:ext>
            </a:extLst>
          </p:cNvPr>
          <p:cNvPicPr>
            <a:picLocks noChangeAspect="1"/>
          </p:cNvPicPr>
          <p:nvPr/>
        </p:nvPicPr>
        <p:blipFill>
          <a:blip r:embed="rId3"/>
          <a:stretch>
            <a:fillRect/>
          </a:stretch>
        </p:blipFill>
        <p:spPr>
          <a:xfrm>
            <a:off x="163506" y="5740601"/>
            <a:ext cx="876296" cy="871276"/>
          </a:xfrm>
          <a:prstGeom prst="rect">
            <a:avLst/>
          </a:prstGeom>
        </p:spPr>
      </p:pic>
    </p:spTree>
    <p:extLst>
      <p:ext uri="{BB962C8B-B14F-4D97-AF65-F5344CB8AC3E}">
        <p14:creationId xmlns:p14="http://schemas.microsoft.com/office/powerpoint/2010/main" val="3447855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047346" y="3425220"/>
            <a:ext cx="7934163" cy="2443767"/>
          </a:xfrm>
        </p:spPr>
        <p:txBody>
          <a:bodyPr vert="horz" lIns="91440" tIns="45720" rIns="91440" bIns="45720" rtlCol="0" anchor="t">
            <a:normAutofit/>
          </a:bodyPr>
          <a:lstStyle/>
          <a:p>
            <a:r>
              <a:rPr lang="en-US" sz="3600" i="1"/>
              <a:t>Questions?</a:t>
            </a:r>
          </a:p>
          <a:p>
            <a:endParaRPr lang="en-US" sz="3600" i="1">
              <a:ea typeface="Calibri"/>
              <a:cs typeface="Calibri"/>
            </a:endParaRPr>
          </a:p>
          <a:p>
            <a:r>
              <a:rPr lang="en-US" sz="3600" i="1">
                <a:ea typeface="Calibri"/>
                <a:cs typeface="Calibri"/>
              </a:rPr>
              <a:t>Thank you for joining us today.</a:t>
            </a:r>
          </a:p>
        </p:txBody>
      </p:sp>
    </p:spTree>
    <p:extLst>
      <p:ext uri="{BB962C8B-B14F-4D97-AF65-F5344CB8AC3E}">
        <p14:creationId xmlns:p14="http://schemas.microsoft.com/office/powerpoint/2010/main" val="3020588374"/>
      </p:ext>
    </p:extLst>
  </p:cSld>
  <p:clrMapOvr>
    <a:masterClrMapping/>
  </p:clrMapOvr>
</p:sld>
</file>

<file path=ppt/theme/theme1.xml><?xml version="1.0" encoding="utf-8"?>
<a:theme xmlns:a="http://schemas.openxmlformats.org/drawingml/2006/main" name="Office Theme">
  <a:themeElements>
    <a:clrScheme name="ISD Presentation 1">
      <a:dk1>
        <a:srgbClr val="000000"/>
      </a:dk1>
      <a:lt1>
        <a:srgbClr val="FFFFFF"/>
      </a:lt1>
      <a:dk2>
        <a:srgbClr val="006F82"/>
      </a:dk2>
      <a:lt2>
        <a:srgbClr val="FFFFFF"/>
      </a:lt2>
      <a:accent1>
        <a:srgbClr val="EA8371"/>
      </a:accent1>
      <a:accent2>
        <a:srgbClr val="E6F1F3"/>
      </a:accent2>
      <a:accent3>
        <a:srgbClr val="0FA1CD"/>
      </a:accent3>
      <a:accent4>
        <a:srgbClr val="FFF9C2"/>
      </a:accent4>
      <a:accent5>
        <a:srgbClr val="006F82"/>
      </a:accent5>
      <a:accent6>
        <a:srgbClr val="859234"/>
      </a:accent6>
      <a:hlink>
        <a:srgbClr val="00B0F0"/>
      </a:hlink>
      <a:folHlink>
        <a:srgbClr val="EA837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1 - updated July 2022" id="{C2EAD694-B4FC-4CFE-BD87-3A4439215B85}" vid="{9D2A3BB7-B2BC-46ED-8070-A1424918BA91}"/>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D6D263A4BA424D85BE6C4AF25E6C7C" ma:contentTypeVersion="5" ma:contentTypeDescription="Create a new document." ma:contentTypeScope="" ma:versionID="629684dff4e7c5def072939cf7c3424a">
  <xsd:schema xmlns:xsd="http://www.w3.org/2001/XMLSchema" xmlns:xs="http://www.w3.org/2001/XMLSchema" xmlns:p="http://schemas.microsoft.com/office/2006/metadata/properties" xmlns:ns2="72066034-4aaf-4484-9e6b-4d43e522d7ab" xmlns:ns3="52fe58e2-fe55-41e2-80f3-4b1a7d9e7366" targetNamespace="http://schemas.microsoft.com/office/2006/metadata/properties" ma:root="true" ma:fieldsID="c6fb63f56ea1b6a1ad41ab217146d28e" ns2:_="" ns3:_="">
    <xsd:import namespace="72066034-4aaf-4484-9e6b-4d43e522d7ab"/>
    <xsd:import namespace="52fe58e2-fe55-41e2-80f3-4b1a7d9e73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066034-4aaf-4484-9e6b-4d43e522d7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fe58e2-fe55-41e2-80f3-4b1a7d9e73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C06160-5414-40C0-9D78-53676555F4DF}">
  <ds:schemaRefs>
    <ds:schemaRef ds:uri="52fe58e2-fe55-41e2-80f3-4b1a7d9e7366"/>
    <ds:schemaRef ds:uri="72066034-4aaf-4484-9e6b-4d43e522d7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53C8317-DE1E-4A2C-8DB8-2C8A222183AF}">
  <ds:schemaRefs>
    <ds:schemaRef ds:uri="72066034-4aaf-4484-9e6b-4d43e522d7ab"/>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52fe58e2-fe55-41e2-80f3-4b1a7d9e7366"/>
    <ds:schemaRef ds:uri="http://www.w3.org/XML/1998/namespace"/>
  </ds:schemaRefs>
</ds:datastoreItem>
</file>

<file path=customXml/itemProps3.xml><?xml version="1.0" encoding="utf-8"?>
<ds:datastoreItem xmlns:ds="http://schemas.openxmlformats.org/officeDocument/2006/customXml" ds:itemID="{091E6DA9-82AF-4BC0-8C7A-13079939D9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TotalTime>
  <Words>1653</Words>
  <Application>Microsoft Office PowerPoint</Application>
  <PresentationFormat>Widescreen</PresentationFormat>
  <Paragraphs>149</Paragraphs>
  <Slides>18</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Courier New</vt:lpstr>
      <vt:lpstr>Myriad Pro</vt:lpstr>
      <vt:lpstr>Roboto</vt:lpstr>
      <vt:lpstr>Office Theme</vt:lpstr>
      <vt:lpstr>2_Custom Design</vt:lpstr>
      <vt:lpstr>Elementary Report Card</vt:lpstr>
      <vt:lpstr>Multilingual Support </vt:lpstr>
      <vt:lpstr>Introductions </vt:lpstr>
      <vt:lpstr>Changes to Elementary Report Card </vt:lpstr>
      <vt:lpstr>Grading Scale Changes for 2024-25</vt:lpstr>
      <vt:lpstr>Grading Scale Changes for 2024-25</vt:lpstr>
      <vt:lpstr>Grading Scale for Academic Performance </vt:lpstr>
      <vt:lpstr>FAQ: The “4” used to be called Above Standard, how does that compare to Mastery? </vt:lpstr>
      <vt:lpstr>Grading Scale for Behaviors that Promote Learning</vt:lpstr>
      <vt:lpstr>Content Areas </vt:lpstr>
      <vt:lpstr>Content Shifts: Content Area Grading Categories</vt:lpstr>
      <vt:lpstr>Comments</vt:lpstr>
      <vt:lpstr>FAQ: How will ML students be graded? </vt:lpstr>
      <vt:lpstr>FAQ: How will students with an IEP be graded? </vt:lpstr>
      <vt:lpstr>FAQ: Should i-Ready and grades align?</vt:lpstr>
      <vt:lpstr>FAQ: On weekly take-home work…</vt:lpstr>
      <vt:lpstr>Semester 1 Grades</vt:lpstr>
      <vt:lpstr>PowerPoint Presentation</vt:lpstr>
    </vt:vector>
  </TitlesOfParts>
  <Company>Issaquah School District 411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Report Card</dc:title>
  <dc:creator/>
  <cp:lastModifiedBy>Mellish, Richard</cp:lastModifiedBy>
  <cp:revision>4</cp:revision>
  <dcterms:created xsi:type="dcterms:W3CDTF">2024-12-17T20:50:45Z</dcterms:created>
  <dcterms:modified xsi:type="dcterms:W3CDTF">2025-01-30T16:47:04Z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0x010100CCD6D263A4BA424D85BE6C4AF25E6C7C</vt:lpwstr>
  </property>
</Properties>
</file>