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90" r:id="rId6"/>
    <p:sldId id="291" r:id="rId7"/>
    <p:sldId id="314" r:id="rId8"/>
    <p:sldId id="319" r:id="rId9"/>
    <p:sldId id="318" r:id="rId10"/>
    <p:sldId id="317" r:id="rId11"/>
    <p:sldId id="316" r:id="rId12"/>
    <p:sldId id="320" r:id="rId13"/>
    <p:sldId id="280" r:id="rId14"/>
    <p:sldId id="326" r:id="rId15"/>
    <p:sldId id="327" r:id="rId16"/>
    <p:sldId id="328" r:id="rId17"/>
    <p:sldId id="26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57" autoAdjust="0"/>
  </p:normalViewPr>
  <p:slideViewPr>
    <p:cSldViewPr snapToGrid="0">
      <p:cViewPr varScale="1">
        <p:scale>
          <a:sx n="120" d="100"/>
          <a:sy n="120" d="100"/>
        </p:scale>
        <p:origin x="17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C4E8-3E81-4541-84CC-58887A1839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60D4BF-54BC-4FA0-8D1A-C01B2F421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9550F-6C8E-4378-AFEC-A6A6B7752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9D57-0051-4A9F-870C-A2E0FAD0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65CFE-CB48-4AA7-84B7-045723B91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A8976-23FB-4B29-B7FB-2C66FBEE3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0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C8B289-682F-4B4D-8322-1EF1E44BCC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4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A07D19-82D0-442C-BFC6-6A3722285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8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5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F204F7-7359-4C2C-BF53-82AF33C0BF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9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EE9395-EF50-430B-A5E4-1976C6B6B2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7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03A9B7-3851-4897-BB62-615A007D8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6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D8CB4C-EA76-4A13-8FF6-19AB1AC146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1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4D97488-8C58-4945-8197-90A42C0BE4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E36311-499B-4613-81E9-66F8ACC2C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4E3F10-4132-4888-B378-E7A1E5185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0247A6-3461-4347-A62F-8087BB77F0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5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D2C39E9-83A5-43B4-8DFC-D009E9AFB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04EEA-620A-444D-8174-0D4A1B4A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18F22-A24C-41C9-805F-BCC3C107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F2024-C93A-40A6-8A37-B68140FA4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CEC31-7FA1-42B5-94AD-A20E51F37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7F483-2603-4728-A92D-C983FE1DE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F91673-4B81-4670-8556-F3196FB9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42987-DC1D-4464-961A-B4787EB4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3EE9FF-4A85-4AAC-B7AA-DBFB8CBD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32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BF9FCC-EE7F-4B25-9F65-A738DB98D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6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E30AD2-1211-4F53-92AE-D478A08A5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34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9CBBE0-9A91-46CD-8AFD-C8A2F2307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56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C4BAE6-3DCD-4BD7-80F8-DDFBC2E57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43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C9CDB6-EC04-4005-9450-1A601FC8A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354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6AF749-1B04-4927-9169-54C24792CD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850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0B6B77A-DE20-4B6B-A42B-F0DF02B87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04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8FABE0-E860-405D-9D30-9CC957DC6C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92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FBE69E-3236-4209-BAF0-8C91E21D0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27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B87FA4E-7DAF-48A1-9D5D-02787D96F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C64C0D-4C39-4FBA-A91C-AC383B005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51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894168-F21A-49B7-9FE3-5E9A7641A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BBF024-0836-4BB2-BB21-6FBB1AA1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2E313A-D331-4C83-9BEA-13303266C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87C6C-8F73-4442-8DC4-4A0BD6EE8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B7FAA-789C-4C76-9CC3-75C0EEE94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9CFF0-F2B1-42FF-A79B-CD31EAA1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53903-C6F5-45E2-901A-4FBD52EE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0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C1EAFD-14BF-42A4-A31C-209DC7C2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847F5-CD35-4866-81AA-D60B43C571AC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C6AFD-A166-49E7-892D-AB19927EF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7ECD5-512E-4894-9CFA-38CA6A7CF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D665F-F760-4139-865B-BC687954A2F1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A0919-3C94-400D-858D-9DE49B845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BA5A2-0DC4-4604-B291-56EB2D2DC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99882CB-05C8-4FB8-BCE7-C0C7A4015F88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36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60" r:id="rId5"/>
    <p:sldLayoutId id="2147483661" r:id="rId6"/>
    <p:sldLayoutId id="2147483677" r:id="rId7"/>
    <p:sldLayoutId id="2147483672" r:id="rId8"/>
    <p:sldLayoutId id="2147483652" r:id="rId9"/>
    <p:sldLayoutId id="2147483664" r:id="rId10"/>
    <p:sldLayoutId id="2147483665" r:id="rId11"/>
    <p:sldLayoutId id="2147483663" r:id="rId12"/>
    <p:sldLayoutId id="2147483653" r:id="rId13"/>
    <p:sldLayoutId id="2147483654" r:id="rId14"/>
    <p:sldLayoutId id="2147483670" r:id="rId15"/>
    <p:sldLayoutId id="2147483673" r:id="rId16"/>
    <p:sldLayoutId id="2147483674" r:id="rId17"/>
    <p:sldLayoutId id="2147483671" r:id="rId18"/>
    <p:sldLayoutId id="2147483656" r:id="rId19"/>
    <p:sldLayoutId id="2147483669" r:id="rId20"/>
    <p:sldLayoutId id="2147483676" r:id="rId21"/>
    <p:sldLayoutId id="2147483666" r:id="rId22"/>
    <p:sldLayoutId id="2147483668" r:id="rId23"/>
    <p:sldLayoutId id="2147483667" r:id="rId24"/>
    <p:sldLayoutId id="214748365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D760-5346-4E7A-B92B-D3C70B690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177" y="949325"/>
            <a:ext cx="11425807" cy="2306637"/>
          </a:xfrm>
        </p:spPr>
        <p:txBody>
          <a:bodyPr>
            <a:noAutofit/>
          </a:bodyPr>
          <a:lstStyle/>
          <a:p>
            <a:r>
              <a:rPr lang="en-US" sz="6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MCSD Construction Update </a:t>
            </a:r>
            <a:br>
              <a:rPr lang="en-US" sz="6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January 13, 2025</a:t>
            </a:r>
            <a:endParaRPr lang="en-US" sz="6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2C57784-2677-4910-8E3A-99FDFFF1A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754" y="3860799"/>
            <a:ext cx="6546166" cy="1350108"/>
          </a:xfrm>
        </p:spPr>
        <p:txBody>
          <a:bodyPr>
            <a:normAutofit/>
          </a:bodyPr>
          <a:lstStyle/>
          <a:p>
            <a:pPr algn="l"/>
            <a:r>
              <a:rPr lang="en-US" sz="3500" b="1" dirty="0">
                <a:solidFill>
                  <a:schemeClr val="accent4"/>
                </a:solidFill>
              </a:rPr>
              <a:t>Ward Odom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Executive Director of Facilities and Capital Planning</a:t>
            </a:r>
          </a:p>
        </p:txBody>
      </p:sp>
    </p:spTree>
    <p:extLst>
      <p:ext uri="{BB962C8B-B14F-4D97-AF65-F5344CB8AC3E}">
        <p14:creationId xmlns:p14="http://schemas.microsoft.com/office/powerpoint/2010/main" val="416633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D6905-2007-4A38-B1E2-9DDBB610A167}"/>
              </a:ext>
            </a:extLst>
          </p:cNvPr>
          <p:cNvSpPr txBox="1"/>
          <p:nvPr/>
        </p:nvSpPr>
        <p:spPr>
          <a:xfrm>
            <a:off x="9152794" y="1570052"/>
            <a:ext cx="1898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4"/>
                </a:solidFill>
              </a:rPr>
              <a:t>Rendering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1A04A-20CC-4739-940D-03FB5C65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6" y="1570052"/>
            <a:ext cx="8740532" cy="456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3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F8BC9-34D5-4FE4-9232-B328D0861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573457"/>
            <a:ext cx="10066351" cy="514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5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1F0E2-D08B-4E2B-AECC-E6267A199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14" y="1573457"/>
            <a:ext cx="10074303" cy="503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4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C4C475-8E8A-4888-B8C2-4E0225EB2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58" y="1573457"/>
            <a:ext cx="8682753" cy="517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686D7-120C-4B28-A9BC-45119A438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22033" y="1680313"/>
            <a:ext cx="5284542" cy="4880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016725-EBFC-4D22-93C0-EBBD6F882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30" y="1478378"/>
            <a:ext cx="5111469" cy="528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1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3F1617-1736-4581-A396-8F55B8CD3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18" y="1431235"/>
            <a:ext cx="10002740" cy="517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09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06BF7-7A69-484A-9861-63579560E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351" y="1685041"/>
            <a:ext cx="4929809" cy="49068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DB4682-0C6F-427F-AE85-D401C170D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9037" y="1566720"/>
            <a:ext cx="49068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45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1E6218-679A-4EFD-A68A-9BDBEFFC4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11" y="1478943"/>
            <a:ext cx="5096785" cy="51311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1E320E-BDC8-4ECC-AC3F-1D34FB4D6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42" y="1478943"/>
            <a:ext cx="4882101" cy="513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84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85" y="1165482"/>
            <a:ext cx="6459354" cy="822569"/>
          </a:xfrm>
        </p:spPr>
        <p:txBody>
          <a:bodyPr>
            <a:noAutofit/>
          </a:bodyPr>
          <a:lstStyle/>
          <a:p>
            <a:r>
              <a:rPr lang="en-US" sz="6500" b="1" dirty="0">
                <a:solidFill>
                  <a:schemeClr val="tx2"/>
                </a:solidFill>
              </a:rPr>
              <a:t>Additional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BFB0D-68CC-4E91-8DE0-45250F89F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5844" y="2047265"/>
            <a:ext cx="6127158" cy="45331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Blackmon Road Middle HVAC Cooling Tower	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 (Phase 1): </a:t>
            </a:r>
            <a:r>
              <a:rPr lang="en-US" sz="1400" dirty="0">
                <a:solidFill>
                  <a:schemeClr val="bg1"/>
                </a:solidFill>
              </a:rPr>
              <a:t>TBD</a:t>
            </a:r>
            <a:endParaRPr lang="en-US" sz="1400" dirty="0">
              <a:solidFill>
                <a:prstClr val="white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COP 2026 Dimon, Fox, Richards and Rothschild HVAC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Double Churches Elementary Upgrade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Downtown Elementary HVAC Cooling Tower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Georgetown Elementary HVAC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Fall 2025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Kinnett Stadium Upgrade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Secure Vestibules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 (Phase I):</a:t>
            </a:r>
            <a:r>
              <a:rPr lang="en-US" sz="1400" dirty="0">
                <a:solidFill>
                  <a:schemeClr val="bg1"/>
                </a:solidFill>
              </a:rPr>
              <a:t> Winter 2025/2026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16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23" y="987425"/>
            <a:ext cx="6459354" cy="82716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Available 2015 E-SPLOST Funds</a:t>
            </a:r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83130-6D86-4A62-8F7F-904526C8F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892" y="1814586"/>
            <a:ext cx="6172200" cy="487362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	 	             </a:t>
            </a:r>
            <a:r>
              <a:rPr lang="en-US" dirty="0">
                <a:solidFill>
                  <a:schemeClr val="bg1"/>
                </a:solidFill>
              </a:rPr>
              <a:t>As of 11/30/2024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r>
              <a:rPr lang="en-US" dirty="0">
                <a:solidFill>
                  <a:schemeClr val="bg1"/>
                </a:solidFill>
              </a:rPr>
              <a:t>Maximum cost from proceeds of 	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the tax as specified in the referendum $192,185,000 </a:t>
            </a:r>
          </a:p>
          <a:p>
            <a:r>
              <a:rPr lang="en-US" dirty="0">
                <a:solidFill>
                  <a:schemeClr val="bg1"/>
                </a:solidFill>
              </a:rPr>
              <a:t>Less </a:t>
            </a:r>
            <a:r>
              <a:rPr lang="en-US" sz="3500" dirty="0">
                <a:solidFill>
                  <a:schemeClr val="bg1"/>
                </a:solidFill>
              </a:rPr>
              <a:t>collection shortfall ($15,141,218)</a:t>
            </a:r>
          </a:p>
          <a:p>
            <a:r>
              <a:rPr lang="en-US" sz="3500" dirty="0">
                <a:solidFill>
                  <a:schemeClr val="bg1"/>
                </a:solidFill>
              </a:rPr>
              <a:t>Total E-SPLOST </a:t>
            </a:r>
            <a:r>
              <a:rPr lang="en-US" dirty="0">
                <a:solidFill>
                  <a:schemeClr val="bg1"/>
                </a:solidFill>
              </a:rPr>
              <a:t>proceeds $177,043,782 </a:t>
            </a:r>
          </a:p>
          <a:p>
            <a:r>
              <a:rPr lang="en-US" dirty="0">
                <a:solidFill>
                  <a:schemeClr val="bg1"/>
                </a:solidFill>
              </a:rPr>
              <a:t>Other funds	    $17,512,323 </a:t>
            </a:r>
          </a:p>
          <a:p>
            <a:r>
              <a:rPr lang="en-US" dirty="0">
                <a:solidFill>
                  <a:schemeClr val="bg1"/>
                </a:solidFill>
              </a:rPr>
              <a:t>Total estimated revenue   $194,556,105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r>
              <a:rPr lang="en-US" dirty="0">
                <a:solidFill>
                  <a:schemeClr val="bg1"/>
                </a:solidFill>
              </a:rPr>
              <a:t> Total Expended 	    $193,100,826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r>
              <a:rPr lang="en-US" dirty="0">
                <a:solidFill>
                  <a:schemeClr val="bg1"/>
                </a:solidFill>
              </a:rPr>
              <a:t> Funds Available for Future Expenditures  $1,455,279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Open Encumbrances: 	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HVAC-BRW GRG 	 $1,290,521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BRW Intercom 	 $58,778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ECM Roof  	 	 $105,980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Total Encumbrances 	 $1,455,279 </a:t>
            </a:r>
          </a:p>
        </p:txBody>
      </p:sp>
    </p:spTree>
    <p:extLst>
      <p:ext uri="{BB962C8B-B14F-4D97-AF65-F5344CB8AC3E}">
        <p14:creationId xmlns:p14="http://schemas.microsoft.com/office/powerpoint/2010/main" val="2978876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23" y="987425"/>
            <a:ext cx="6459354" cy="82716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Available 2020 E-SPLOST Funds</a:t>
            </a:r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83130-6D86-4A62-8F7F-904526C8F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109" y="1814586"/>
            <a:ext cx="6172200" cy="487362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	          </a:t>
            </a:r>
            <a:r>
              <a:rPr lang="en-US" sz="2500" dirty="0">
                <a:solidFill>
                  <a:schemeClr val="bg1"/>
                </a:solidFill>
              </a:rPr>
              <a:t>As of 11/30/2024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</a:p>
          <a:p>
            <a:r>
              <a:rPr lang="en-US" sz="2500" dirty="0">
                <a:solidFill>
                  <a:schemeClr val="bg1"/>
                </a:solidFill>
              </a:rPr>
              <a:t>Maximum cost from proceeds of 	</a:t>
            </a:r>
          </a:p>
          <a:p>
            <a:pPr marL="0" indent="0">
              <a:buNone/>
            </a:pPr>
            <a:r>
              <a:rPr lang="en-US" sz="2500" dirty="0">
                <a:solidFill>
                  <a:schemeClr val="bg1"/>
                </a:solidFill>
              </a:rPr>
              <a:t>      the tax as specified in the referendum 	 $189,000,000 </a:t>
            </a:r>
          </a:p>
          <a:p>
            <a:r>
              <a:rPr lang="en-US" sz="2500" dirty="0">
                <a:solidFill>
                  <a:schemeClr val="bg1"/>
                </a:solidFill>
              </a:rPr>
              <a:t>Estimated additional proceeds in final 	</a:t>
            </a:r>
          </a:p>
          <a:p>
            <a:pPr marL="0" indent="0">
              <a:buNone/>
            </a:pPr>
            <a:r>
              <a:rPr lang="en-US" sz="2500" dirty="0">
                <a:solidFill>
                  <a:schemeClr val="bg1"/>
                </a:solidFill>
              </a:rPr>
              <a:t>      quarters allowed by law 	</a:t>
            </a:r>
          </a:p>
          <a:p>
            <a:r>
              <a:rPr lang="en-US" sz="2500" dirty="0">
                <a:solidFill>
                  <a:schemeClr val="bg1"/>
                </a:solidFill>
              </a:rPr>
              <a:t>Add'l Received thru November 30, 2024 	 $14,391,506 </a:t>
            </a:r>
          </a:p>
          <a:p>
            <a:r>
              <a:rPr lang="en-US" sz="2500" dirty="0">
                <a:solidFill>
                  <a:schemeClr val="bg1"/>
                </a:solidFill>
              </a:rPr>
              <a:t>Add'l Estimated  Dec and Jan 	 	 $8,008,494 </a:t>
            </a:r>
          </a:p>
          <a:p>
            <a:r>
              <a:rPr lang="en-US" sz="2500" dirty="0">
                <a:solidFill>
                  <a:schemeClr val="bg1"/>
                </a:solidFill>
              </a:rPr>
              <a:t>Total E-SPLOST proceeds	 	 $211,400,000 </a:t>
            </a:r>
          </a:p>
          <a:p>
            <a:r>
              <a:rPr lang="en-US" sz="2500" dirty="0">
                <a:solidFill>
                  <a:schemeClr val="bg1"/>
                </a:solidFill>
              </a:rPr>
              <a:t>Other funds Received	  		 $25,373,800 </a:t>
            </a:r>
          </a:p>
          <a:p>
            <a:r>
              <a:rPr lang="en-US" sz="2500" dirty="0">
                <a:solidFill>
                  <a:schemeClr val="bg1"/>
                </a:solidFill>
              </a:rPr>
              <a:t>Estimated additional	 		 $5,003,105 </a:t>
            </a:r>
          </a:p>
          <a:p>
            <a:r>
              <a:rPr lang="en-US" sz="2500" dirty="0">
                <a:solidFill>
                  <a:schemeClr val="bg1"/>
                </a:solidFill>
              </a:rPr>
              <a:t>Total estimated revenue	 	 $241,776,905 </a:t>
            </a:r>
          </a:p>
          <a:p>
            <a:pPr marL="0" indent="0">
              <a:buNone/>
            </a:pPr>
            <a:r>
              <a:rPr lang="en-US" sz="2500" dirty="0">
                <a:solidFill>
                  <a:schemeClr val="bg1"/>
                </a:solidFill>
              </a:rPr>
              <a:t>	</a:t>
            </a:r>
          </a:p>
          <a:p>
            <a:r>
              <a:rPr lang="en-US" sz="2500" dirty="0">
                <a:solidFill>
                  <a:schemeClr val="bg1"/>
                </a:solidFill>
              </a:rPr>
              <a:t>Total expended and encumbered 	 	 $173,800,145 </a:t>
            </a:r>
          </a:p>
          <a:p>
            <a:pPr marL="0" indent="0">
              <a:buNone/>
            </a:pPr>
            <a:r>
              <a:rPr lang="en-US" sz="2500" dirty="0">
                <a:solidFill>
                  <a:schemeClr val="bg1"/>
                </a:solidFill>
              </a:rPr>
              <a:t>	</a:t>
            </a:r>
          </a:p>
          <a:p>
            <a:r>
              <a:rPr lang="en-US" sz="2500" dirty="0">
                <a:solidFill>
                  <a:schemeClr val="bg1"/>
                </a:solidFill>
              </a:rPr>
              <a:t>Estimated funds available</a:t>
            </a:r>
          </a:p>
          <a:p>
            <a:pPr marL="0" indent="0">
              <a:buNone/>
            </a:pPr>
            <a:r>
              <a:rPr lang="en-US" sz="2500" dirty="0">
                <a:solidFill>
                  <a:schemeClr val="bg1"/>
                </a:solidFill>
              </a:rPr>
              <a:t>      for future expenditures 	 	 $67,976,760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39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23" y="987425"/>
            <a:ext cx="6459354" cy="82716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Available 2020 E-SPLOST Funds</a:t>
            </a:r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49934-ADD9-46EE-AE2A-0A58B00B7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72" y="2451925"/>
            <a:ext cx="6172200" cy="487362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Remaining Adjusted Allocation: 	</a:t>
            </a:r>
          </a:p>
          <a:p>
            <a:r>
              <a:rPr lang="en-US" sz="1400" dirty="0">
                <a:solidFill>
                  <a:schemeClr val="bg1"/>
                </a:solidFill>
              </a:rPr>
              <a:t> Stephen T. Butler STEAM Center Upgrades 	        $2,000,000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New North Columbus Library 	 	        $3,000,000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Technology 	 		        $13,668,368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Athletic Improvements 	 	        $6,500,000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Renovations and Modifications 		        $30,255,651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Playgrounds 	 		        $459,311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Campus Safety and Security 	 	        $5,800,000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Furniture, Fixtures, and Equipment 	        $116,039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Buses and Other Vehicles 	 	        $3,286,391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Financing of Bond Issue &amp; Other Debt Repayment   $2,891,000 </a:t>
            </a:r>
          </a:p>
          <a:p>
            <a:r>
              <a:rPr lang="en-US" sz="1400" dirty="0">
                <a:solidFill>
                  <a:schemeClr val="bg1"/>
                </a:solidFill>
              </a:rPr>
              <a:t> Total Remaining Adjusted Allocation 	        $67,976,760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08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0BF5-903A-41A3-AAC0-8FB7CD98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79" y="861035"/>
            <a:ext cx="6194736" cy="1600200"/>
          </a:xfrm>
        </p:spPr>
        <p:txBody>
          <a:bodyPr>
            <a:noAutofit/>
          </a:bodyPr>
          <a:lstStyle/>
          <a:p>
            <a:r>
              <a:rPr lang="en-US" sz="12500" b="1" dirty="0">
                <a:solidFill>
                  <a:schemeClr val="tx2"/>
                </a:solidFill>
              </a:rPr>
              <a:t>E-SPLOST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AE0EF0BC-950F-425F-8A9D-3C03B7BD2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69" y="2273667"/>
            <a:ext cx="4300546" cy="440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8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724CAC7209FB40BAE683FA9D489AD4" ma:contentTypeVersion="19" ma:contentTypeDescription="Create a new document." ma:contentTypeScope="" ma:versionID="5a4f620914fd461e28bbe3962a1aedb2">
  <xsd:schema xmlns:xsd="http://www.w3.org/2001/XMLSchema" xmlns:xs="http://www.w3.org/2001/XMLSchema" xmlns:p="http://schemas.microsoft.com/office/2006/metadata/properties" xmlns:ns1="http://schemas.microsoft.com/sharepoint/v3" xmlns:ns3="086c9293-6fde-4881-aaa9-1aab5604e956" xmlns:ns4="7c8161fa-9578-4437-9c02-b61d0e86386c" targetNamespace="http://schemas.microsoft.com/office/2006/metadata/properties" ma:root="true" ma:fieldsID="e3ed3edd0db407c4e87f20655db1997f" ns1:_="" ns3:_="" ns4:_="">
    <xsd:import namespace="http://schemas.microsoft.com/sharepoint/v3"/>
    <xsd:import namespace="086c9293-6fde-4881-aaa9-1aab5604e956"/>
    <xsd:import namespace="7c8161fa-9578-4437-9c02-b61d0e86386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c9293-6fde-4881-aaa9-1aab5604e9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8161fa-9578-4437-9c02-b61d0e863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237A22-81D5-4C45-9FED-D7B6B978DF81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sharepoint/v3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7c8161fa-9578-4437-9c02-b61d0e86386c"/>
    <ds:schemaRef ds:uri="http://schemas.microsoft.com/office/infopath/2007/PartnerControls"/>
    <ds:schemaRef ds:uri="086c9293-6fde-4881-aaa9-1aab5604e956"/>
  </ds:schemaRefs>
</ds:datastoreItem>
</file>

<file path=customXml/itemProps2.xml><?xml version="1.0" encoding="utf-8"?>
<ds:datastoreItem xmlns:ds="http://schemas.openxmlformats.org/officeDocument/2006/customXml" ds:itemID="{7D503A4A-BB81-43DF-BD70-E09DE1C97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6c9293-6fde-4881-aaa9-1aab5604e956"/>
    <ds:schemaRef ds:uri="7c8161fa-9578-4437-9c02-b61d0e863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1BC0C5-D747-4E00-9B2F-7EC3A6346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6739</TotalTime>
  <Words>521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MCSD Construction Update  January 13, 2025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Additional Projects</vt:lpstr>
      <vt:lpstr>Available 2015 E-SPLOST Funds</vt:lpstr>
      <vt:lpstr>Available 2020 E-SPLOST Funds</vt:lpstr>
      <vt:lpstr>Available 2020 E-SPLOST Funds</vt:lpstr>
      <vt:lpstr>E-SPLOST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 Kimberly A</dc:creator>
  <cp:lastModifiedBy>Odom James H</cp:lastModifiedBy>
  <cp:revision>63</cp:revision>
  <dcterms:created xsi:type="dcterms:W3CDTF">2024-01-12T21:30:33Z</dcterms:created>
  <dcterms:modified xsi:type="dcterms:W3CDTF">2025-01-28T20:48:45Z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0x01010031724CAC7209FB40BAE683FA9D489AD4</vt:lpwstr>
  </property>
</Properties>
</file>