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Calibri" panose="020F0502020204030204" pitchFamily="34" charset="0"/>
      <p:regular r:id="rId24"/>
      <p:bold r:id="rId25"/>
      <p:italic r:id="rId26"/>
      <p:boldItalic r:id="rId27"/>
    </p:embeddedFont>
    <p:embeddedFont>
      <p:font typeface="Scala" pitchFamily="50"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3" d="100"/>
          <a:sy n="73" d="100"/>
        </p:scale>
        <p:origin x="59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svg"/><Relationship Id="rId12"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hyperlink" Target="https://www.ncaa.org/sports/2021/5/11/our-division-iii-members.aspx" TargetMode="External"/><Relationship Id="rId2" Type="http://schemas.openxmlformats.org/officeDocument/2006/relationships/hyperlink" Target="https://www.ncaa.org/sports/2021/5/3/membership-directory.aspx" TargetMode="Externa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bbcs.ncaa.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eb3.ncaa.org/ecwr3/"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fs.ncaa.org/Docs/eligibility_center/Student_Resources/Registration_Checklist.pdf" TargetMode="External"/><Relationship Id="rId7" Type="http://schemas.openxmlformats.org/officeDocument/2006/relationships/image" Target="../media/image1.png"/><Relationship Id="rId2" Type="http://schemas.openxmlformats.org/officeDocument/2006/relationships/hyperlink" Target="https://web3.ncaa.org/ecwr3/" TargetMode="External"/><Relationship Id="rId1" Type="http://schemas.openxmlformats.org/officeDocument/2006/relationships/slideLayout" Target="../slideLayouts/slideLayout7.xml"/><Relationship Id="rId6" Type="http://schemas.openxmlformats.org/officeDocument/2006/relationships/hyperlink" Target="https://www.ncaa.org/sports/2021/5/3/membership-directory.aspx" TargetMode="External"/><Relationship Id="rId5" Type="http://schemas.openxmlformats.org/officeDocument/2006/relationships/hyperlink" Target="https://www.ncaa.org/sports/2021/2/10/recruiting-calendars-faq.aspx" TargetMode="External"/><Relationship Id="rId4" Type="http://schemas.openxmlformats.org/officeDocument/2006/relationships/hyperlink" Target="https://www.ncaa.org/sports/2018/5/8/division-i-and-ii-recruiting-calendars.aspx"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AutoShape 2"/>
          <p:cNvSpPr/>
          <p:nvPr/>
        </p:nvSpPr>
        <p:spPr>
          <a:xfrm>
            <a:off x="1411815" y="6585624"/>
            <a:ext cx="12114058" cy="0"/>
          </a:xfrm>
          <a:prstGeom prst="line">
            <a:avLst/>
          </a:prstGeom>
          <a:ln w="66675" cap="flat">
            <a:solidFill>
              <a:srgbClr val="009CDE"/>
            </a:solidFill>
            <a:prstDash val="solid"/>
            <a:headEnd type="none" w="sm" len="sm"/>
            <a:tailEnd type="none" w="sm" len="sm"/>
          </a:ln>
        </p:spPr>
      </p:sp>
      <p:sp>
        <p:nvSpPr>
          <p:cNvPr id="3" name="TextBox 3"/>
          <p:cNvSpPr txBox="1"/>
          <p:nvPr/>
        </p:nvSpPr>
        <p:spPr>
          <a:xfrm>
            <a:off x="1257123" y="2987001"/>
            <a:ext cx="10844247" cy="2877925"/>
          </a:xfrm>
          <a:prstGeom prst="rect">
            <a:avLst/>
          </a:prstGeom>
        </p:spPr>
        <p:txBody>
          <a:bodyPr lIns="0" tIns="0" rIns="0" bIns="0" rtlCol="0" anchor="t">
            <a:spAutoFit/>
          </a:bodyPr>
          <a:lstStyle/>
          <a:p>
            <a:pPr algn="l">
              <a:lnSpc>
                <a:spcPts val="23549"/>
              </a:lnSpc>
            </a:pPr>
            <a:r>
              <a:rPr lang="en-US" sz="16820">
                <a:solidFill>
                  <a:srgbClr val="000000"/>
                </a:solidFill>
                <a:latin typeface="Scala"/>
                <a:ea typeface="Scala"/>
                <a:cs typeface="Scala"/>
                <a:sym typeface="Scala"/>
              </a:rPr>
              <a:t>Compliance</a:t>
            </a:r>
          </a:p>
        </p:txBody>
      </p:sp>
      <p:sp>
        <p:nvSpPr>
          <p:cNvPr id="4" name="Freeform 4"/>
          <p:cNvSpPr/>
          <p:nvPr/>
        </p:nvSpPr>
        <p:spPr>
          <a:xfrm>
            <a:off x="1988878" y="679575"/>
            <a:ext cx="2949793" cy="2949793"/>
          </a:xfrm>
          <a:custGeom>
            <a:avLst/>
            <a:gdLst/>
            <a:ahLst/>
            <a:cxnLst/>
            <a:rect l="l" t="t" r="r" b="b"/>
            <a:pathLst>
              <a:path w="2949793" h="2949793">
                <a:moveTo>
                  <a:pt x="0" y="0"/>
                </a:moveTo>
                <a:lnTo>
                  <a:pt x="2949793" y="0"/>
                </a:lnTo>
                <a:lnTo>
                  <a:pt x="2949793" y="2949793"/>
                </a:lnTo>
                <a:lnTo>
                  <a:pt x="0" y="2949793"/>
                </a:lnTo>
                <a:lnTo>
                  <a:pt x="0" y="0"/>
                </a:lnTo>
                <a:close/>
              </a:path>
            </a:pathLst>
          </a:custGeom>
          <a:blipFill>
            <a:blip r:embed="rId2"/>
            <a:stretch>
              <a:fillRect/>
            </a:stretch>
          </a:blipFill>
        </p:spPr>
      </p:sp>
      <p:sp>
        <p:nvSpPr>
          <p:cNvPr id="5" name="TextBox 5"/>
          <p:cNvSpPr txBox="1"/>
          <p:nvPr/>
        </p:nvSpPr>
        <p:spPr>
          <a:xfrm>
            <a:off x="5954482" y="5963020"/>
            <a:ext cx="1517916" cy="457835"/>
          </a:xfrm>
          <a:prstGeom prst="rect">
            <a:avLst/>
          </a:prstGeom>
        </p:spPr>
        <p:txBody>
          <a:bodyPr lIns="0" tIns="0" rIns="0" bIns="0" rtlCol="0" anchor="t">
            <a:spAutoFit/>
          </a:bodyPr>
          <a:lstStyle/>
          <a:p>
            <a:pPr algn="l">
              <a:lnSpc>
                <a:spcPts val="3640"/>
              </a:lnSpc>
            </a:pPr>
            <a:r>
              <a:rPr lang="en-US" sz="2600">
                <a:solidFill>
                  <a:srgbClr val="000000"/>
                </a:solidFill>
                <a:latin typeface="Scala"/>
                <a:ea typeface="Scala"/>
                <a:cs typeface="Scala"/>
                <a:sym typeface="Scala"/>
              </a:rPr>
              <a:t>2024-2025</a:t>
            </a:r>
          </a:p>
        </p:txBody>
      </p:sp>
      <p:sp>
        <p:nvSpPr>
          <p:cNvPr id="6" name="TextBox 6"/>
          <p:cNvSpPr txBox="1"/>
          <p:nvPr/>
        </p:nvSpPr>
        <p:spPr>
          <a:xfrm>
            <a:off x="1411815" y="6909474"/>
            <a:ext cx="9718018" cy="1638300"/>
          </a:xfrm>
          <a:prstGeom prst="rect">
            <a:avLst/>
          </a:prstGeom>
        </p:spPr>
        <p:txBody>
          <a:bodyPr lIns="0" tIns="0" rIns="0" bIns="0" rtlCol="0" anchor="t">
            <a:spAutoFit/>
          </a:bodyPr>
          <a:lstStyle/>
          <a:p>
            <a:pPr algn="l">
              <a:lnSpc>
                <a:spcPts val="4320"/>
              </a:lnSpc>
            </a:pPr>
            <a:r>
              <a:rPr lang="en-US" sz="3600">
                <a:solidFill>
                  <a:srgbClr val="000000"/>
                </a:solidFill>
                <a:latin typeface="Scala"/>
                <a:ea typeface="Scala"/>
                <a:cs typeface="Scala"/>
                <a:sym typeface="Scala"/>
              </a:rPr>
              <a:t>Dylan Jones</a:t>
            </a:r>
          </a:p>
          <a:p>
            <a:pPr algn="l">
              <a:lnSpc>
                <a:spcPts val="4320"/>
              </a:lnSpc>
            </a:pPr>
            <a:r>
              <a:rPr lang="en-US" sz="3600">
                <a:solidFill>
                  <a:srgbClr val="000000"/>
                </a:solidFill>
                <a:latin typeface="Scala"/>
                <a:ea typeface="Scala"/>
                <a:cs typeface="Scala"/>
                <a:sym typeface="Scala"/>
              </a:rPr>
              <a:t>Assistant Director of Compliance - Boston College</a:t>
            </a:r>
          </a:p>
          <a:p>
            <a:pPr algn="l">
              <a:lnSpc>
                <a:spcPts val="4320"/>
              </a:lnSpc>
            </a:pPr>
            <a:r>
              <a:rPr lang="en-US" sz="3600">
                <a:solidFill>
                  <a:srgbClr val="000000"/>
                </a:solidFill>
                <a:latin typeface="Scala"/>
                <a:ea typeface="Scala"/>
                <a:cs typeface="Scala"/>
                <a:sym typeface="Scala"/>
              </a:rPr>
              <a:t>Spring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5626684"/>
            <a:ext cx="5243390" cy="729562"/>
            <a:chOff x="0" y="0"/>
            <a:chExt cx="1692303" cy="235466"/>
          </a:xfrm>
        </p:grpSpPr>
        <p:sp>
          <p:nvSpPr>
            <p:cNvPr id="3" name="Freeform 3"/>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9CDE"/>
            </a:solidFill>
            <a:ln cap="sq">
              <a:noFill/>
              <a:prstDash val="solid"/>
              <a:miter/>
            </a:ln>
          </p:spPr>
        </p:sp>
        <p:sp>
          <p:nvSpPr>
            <p:cNvPr id="4" name="TextBox 4"/>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5" name="Group 5"/>
          <p:cNvGrpSpPr/>
          <p:nvPr/>
        </p:nvGrpSpPr>
        <p:grpSpPr>
          <a:xfrm>
            <a:off x="1028700" y="7561554"/>
            <a:ext cx="5243390" cy="729562"/>
            <a:chOff x="0" y="0"/>
            <a:chExt cx="1692303" cy="235466"/>
          </a:xfrm>
        </p:grpSpPr>
        <p:sp>
          <p:nvSpPr>
            <p:cNvPr id="6" name="Freeform 6"/>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9CDE"/>
            </a:solidFill>
            <a:ln cap="sq">
              <a:noFill/>
              <a:prstDash val="solid"/>
              <a:miter/>
            </a:ln>
          </p:spPr>
        </p:sp>
        <p:sp>
          <p:nvSpPr>
            <p:cNvPr id="7" name="TextBox 7"/>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8" name="Group 8"/>
          <p:cNvGrpSpPr/>
          <p:nvPr/>
        </p:nvGrpSpPr>
        <p:grpSpPr>
          <a:xfrm>
            <a:off x="6523794" y="5626684"/>
            <a:ext cx="5243390" cy="729562"/>
            <a:chOff x="0" y="0"/>
            <a:chExt cx="1692303" cy="235466"/>
          </a:xfrm>
        </p:grpSpPr>
        <p:sp>
          <p:nvSpPr>
            <p:cNvPr id="9" name="Freeform 9"/>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0000">
                <a:alpha val="0"/>
              </a:srgbClr>
            </a:solidFill>
            <a:ln w="38100" cap="sq">
              <a:solidFill>
                <a:srgbClr val="009CDE"/>
              </a:solidFill>
              <a:prstDash val="solid"/>
              <a:miter/>
            </a:ln>
          </p:spPr>
        </p:sp>
        <p:sp>
          <p:nvSpPr>
            <p:cNvPr id="10" name="TextBox 10"/>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11" name="Group 11"/>
          <p:cNvGrpSpPr/>
          <p:nvPr/>
        </p:nvGrpSpPr>
        <p:grpSpPr>
          <a:xfrm>
            <a:off x="6523794" y="7561554"/>
            <a:ext cx="5243390" cy="729562"/>
            <a:chOff x="0" y="0"/>
            <a:chExt cx="1692303" cy="235466"/>
          </a:xfrm>
        </p:grpSpPr>
        <p:sp>
          <p:nvSpPr>
            <p:cNvPr id="12" name="Freeform 12"/>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0000">
                <a:alpha val="0"/>
              </a:srgbClr>
            </a:solidFill>
            <a:ln w="38100" cap="sq">
              <a:solidFill>
                <a:srgbClr val="009CDE"/>
              </a:solidFill>
              <a:prstDash val="solid"/>
              <a:miter/>
            </a:ln>
          </p:spPr>
        </p:sp>
        <p:sp>
          <p:nvSpPr>
            <p:cNvPr id="13" name="TextBox 13"/>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14" name="Group 14"/>
          <p:cNvGrpSpPr/>
          <p:nvPr/>
        </p:nvGrpSpPr>
        <p:grpSpPr>
          <a:xfrm>
            <a:off x="12015910" y="5626684"/>
            <a:ext cx="5243390" cy="729562"/>
            <a:chOff x="0" y="0"/>
            <a:chExt cx="1692303" cy="235466"/>
          </a:xfrm>
        </p:grpSpPr>
        <p:sp>
          <p:nvSpPr>
            <p:cNvPr id="15" name="Freeform 15"/>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9CDE"/>
            </a:solidFill>
            <a:ln cap="sq">
              <a:noFill/>
              <a:prstDash val="solid"/>
              <a:miter/>
            </a:ln>
          </p:spPr>
        </p:sp>
        <p:sp>
          <p:nvSpPr>
            <p:cNvPr id="16" name="TextBox 16"/>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17" name="Group 17"/>
          <p:cNvGrpSpPr/>
          <p:nvPr/>
        </p:nvGrpSpPr>
        <p:grpSpPr>
          <a:xfrm>
            <a:off x="12015910" y="7561554"/>
            <a:ext cx="5243390" cy="729562"/>
            <a:chOff x="0" y="0"/>
            <a:chExt cx="1692303" cy="235466"/>
          </a:xfrm>
        </p:grpSpPr>
        <p:sp>
          <p:nvSpPr>
            <p:cNvPr id="18" name="Freeform 18"/>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9CDE"/>
            </a:solidFill>
            <a:ln cap="sq">
              <a:noFill/>
              <a:prstDash val="solid"/>
              <a:miter/>
            </a:ln>
          </p:spPr>
        </p:sp>
        <p:sp>
          <p:nvSpPr>
            <p:cNvPr id="19" name="TextBox 19"/>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20" name="Group 20"/>
          <p:cNvGrpSpPr/>
          <p:nvPr/>
        </p:nvGrpSpPr>
        <p:grpSpPr>
          <a:xfrm>
            <a:off x="1028700" y="6593867"/>
            <a:ext cx="5243390" cy="729562"/>
            <a:chOff x="0" y="0"/>
            <a:chExt cx="1692303" cy="235466"/>
          </a:xfrm>
        </p:grpSpPr>
        <p:sp>
          <p:nvSpPr>
            <p:cNvPr id="21" name="Freeform 21"/>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0000">
                <a:alpha val="0"/>
              </a:srgbClr>
            </a:solidFill>
            <a:ln w="38100" cap="sq">
              <a:solidFill>
                <a:srgbClr val="009CDE"/>
              </a:solidFill>
              <a:prstDash val="solid"/>
              <a:miter/>
            </a:ln>
          </p:spPr>
        </p:sp>
        <p:sp>
          <p:nvSpPr>
            <p:cNvPr id="22" name="TextBox 22"/>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23" name="Group 23"/>
          <p:cNvGrpSpPr/>
          <p:nvPr/>
        </p:nvGrpSpPr>
        <p:grpSpPr>
          <a:xfrm>
            <a:off x="1028700" y="8528738"/>
            <a:ext cx="5243390" cy="729562"/>
            <a:chOff x="0" y="0"/>
            <a:chExt cx="1692303" cy="235466"/>
          </a:xfrm>
        </p:grpSpPr>
        <p:sp>
          <p:nvSpPr>
            <p:cNvPr id="24" name="Freeform 24"/>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0000">
                <a:alpha val="0"/>
              </a:srgbClr>
            </a:solidFill>
            <a:ln w="38100" cap="sq">
              <a:solidFill>
                <a:srgbClr val="009CDE"/>
              </a:solidFill>
              <a:prstDash val="solid"/>
              <a:miter/>
            </a:ln>
          </p:spPr>
        </p:sp>
        <p:sp>
          <p:nvSpPr>
            <p:cNvPr id="25" name="TextBox 25"/>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26" name="Group 26"/>
          <p:cNvGrpSpPr/>
          <p:nvPr/>
        </p:nvGrpSpPr>
        <p:grpSpPr>
          <a:xfrm>
            <a:off x="6523794" y="6580394"/>
            <a:ext cx="5243390" cy="729562"/>
            <a:chOff x="0" y="0"/>
            <a:chExt cx="1692303" cy="235466"/>
          </a:xfrm>
        </p:grpSpPr>
        <p:sp>
          <p:nvSpPr>
            <p:cNvPr id="27" name="Freeform 27"/>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9CDE"/>
            </a:solidFill>
            <a:ln cap="sq">
              <a:noFill/>
              <a:prstDash val="solid"/>
              <a:miter/>
            </a:ln>
          </p:spPr>
        </p:sp>
        <p:sp>
          <p:nvSpPr>
            <p:cNvPr id="28" name="TextBox 28"/>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29" name="Group 29"/>
          <p:cNvGrpSpPr/>
          <p:nvPr/>
        </p:nvGrpSpPr>
        <p:grpSpPr>
          <a:xfrm>
            <a:off x="6523794" y="8515265"/>
            <a:ext cx="5243390" cy="729562"/>
            <a:chOff x="0" y="0"/>
            <a:chExt cx="1692303" cy="235466"/>
          </a:xfrm>
        </p:grpSpPr>
        <p:sp>
          <p:nvSpPr>
            <p:cNvPr id="30" name="Freeform 30"/>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9CDE"/>
            </a:solidFill>
            <a:ln cap="sq">
              <a:noFill/>
              <a:prstDash val="solid"/>
              <a:miter/>
            </a:ln>
          </p:spPr>
        </p:sp>
        <p:sp>
          <p:nvSpPr>
            <p:cNvPr id="31" name="TextBox 31"/>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32" name="Group 32"/>
          <p:cNvGrpSpPr/>
          <p:nvPr/>
        </p:nvGrpSpPr>
        <p:grpSpPr>
          <a:xfrm>
            <a:off x="12015910" y="6593867"/>
            <a:ext cx="5243390" cy="729562"/>
            <a:chOff x="0" y="0"/>
            <a:chExt cx="1692303" cy="235466"/>
          </a:xfrm>
        </p:grpSpPr>
        <p:sp>
          <p:nvSpPr>
            <p:cNvPr id="33" name="Freeform 33"/>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0000">
                <a:alpha val="0"/>
              </a:srgbClr>
            </a:solidFill>
            <a:ln w="38100" cap="sq">
              <a:solidFill>
                <a:srgbClr val="009CDE"/>
              </a:solidFill>
              <a:prstDash val="solid"/>
              <a:miter/>
            </a:ln>
          </p:spPr>
        </p:sp>
        <p:sp>
          <p:nvSpPr>
            <p:cNvPr id="34" name="TextBox 34"/>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grpSp>
        <p:nvGrpSpPr>
          <p:cNvPr id="35" name="Group 35"/>
          <p:cNvGrpSpPr/>
          <p:nvPr/>
        </p:nvGrpSpPr>
        <p:grpSpPr>
          <a:xfrm>
            <a:off x="12015910" y="8528738"/>
            <a:ext cx="5243390" cy="729562"/>
            <a:chOff x="0" y="0"/>
            <a:chExt cx="1692303" cy="235466"/>
          </a:xfrm>
        </p:grpSpPr>
        <p:sp>
          <p:nvSpPr>
            <p:cNvPr id="36" name="Freeform 36"/>
            <p:cNvSpPr/>
            <p:nvPr/>
          </p:nvSpPr>
          <p:spPr>
            <a:xfrm>
              <a:off x="0" y="0"/>
              <a:ext cx="1692303" cy="235466"/>
            </a:xfrm>
            <a:custGeom>
              <a:avLst/>
              <a:gdLst/>
              <a:ahLst/>
              <a:cxnLst/>
              <a:rect l="l" t="t" r="r" b="b"/>
              <a:pathLst>
                <a:path w="1692303" h="235466">
                  <a:moveTo>
                    <a:pt x="0" y="0"/>
                  </a:moveTo>
                  <a:lnTo>
                    <a:pt x="1692303" y="0"/>
                  </a:lnTo>
                  <a:lnTo>
                    <a:pt x="1692303" y="235466"/>
                  </a:lnTo>
                  <a:lnTo>
                    <a:pt x="0" y="235466"/>
                  </a:lnTo>
                  <a:close/>
                </a:path>
              </a:pathLst>
            </a:custGeom>
            <a:solidFill>
              <a:srgbClr val="000000">
                <a:alpha val="0"/>
              </a:srgbClr>
            </a:solidFill>
            <a:ln w="38100" cap="sq">
              <a:solidFill>
                <a:srgbClr val="009CDE"/>
              </a:solidFill>
              <a:prstDash val="solid"/>
              <a:miter/>
            </a:ln>
          </p:spPr>
        </p:sp>
        <p:sp>
          <p:nvSpPr>
            <p:cNvPr id="37" name="TextBox 37"/>
            <p:cNvSpPr txBox="1"/>
            <p:nvPr/>
          </p:nvSpPr>
          <p:spPr>
            <a:xfrm>
              <a:off x="0" y="-57150"/>
              <a:ext cx="1692303" cy="292616"/>
            </a:xfrm>
            <a:prstGeom prst="rect">
              <a:avLst/>
            </a:prstGeom>
          </p:spPr>
          <p:txBody>
            <a:bodyPr lIns="50800" tIns="50800" rIns="50800" bIns="50800" rtlCol="0" anchor="ctr"/>
            <a:lstStyle/>
            <a:p>
              <a:pPr algn="ctr">
                <a:lnSpc>
                  <a:spcPts val="3052"/>
                </a:lnSpc>
                <a:spcBef>
                  <a:spcPct val="0"/>
                </a:spcBef>
              </a:pPr>
              <a:endParaRPr/>
            </a:p>
          </p:txBody>
        </p:sp>
      </p:grpSp>
      <p:sp>
        <p:nvSpPr>
          <p:cNvPr id="38" name="TextBox 38"/>
          <p:cNvSpPr txBox="1"/>
          <p:nvPr/>
        </p:nvSpPr>
        <p:spPr>
          <a:xfrm>
            <a:off x="1953583" y="5747770"/>
            <a:ext cx="3393623" cy="382778"/>
          </a:xfrm>
          <a:prstGeom prst="rect">
            <a:avLst/>
          </a:prstGeom>
        </p:spPr>
        <p:txBody>
          <a:bodyPr lIns="0" tIns="0" rIns="0" bIns="0" rtlCol="0" anchor="t">
            <a:spAutoFit/>
          </a:bodyPr>
          <a:lstStyle/>
          <a:p>
            <a:pPr algn="ctr">
              <a:lnSpc>
                <a:spcPts val="3052"/>
              </a:lnSpc>
            </a:pPr>
            <a:r>
              <a:rPr lang="en-US" sz="2180">
                <a:solidFill>
                  <a:srgbClr val="F6F4EF"/>
                </a:solidFill>
                <a:latin typeface="Scala"/>
                <a:ea typeface="Scala"/>
                <a:cs typeface="Scala"/>
                <a:sym typeface="Scala"/>
              </a:rPr>
              <a:t>COMPLIANCE OVERVIEW</a:t>
            </a:r>
          </a:p>
        </p:txBody>
      </p:sp>
      <p:sp>
        <p:nvSpPr>
          <p:cNvPr id="39" name="TextBox 39"/>
          <p:cNvSpPr txBox="1"/>
          <p:nvPr/>
        </p:nvSpPr>
        <p:spPr>
          <a:xfrm>
            <a:off x="1372069" y="7682641"/>
            <a:ext cx="4556651" cy="382778"/>
          </a:xfrm>
          <a:prstGeom prst="rect">
            <a:avLst/>
          </a:prstGeom>
        </p:spPr>
        <p:txBody>
          <a:bodyPr lIns="0" tIns="0" rIns="0" bIns="0" rtlCol="0" anchor="t">
            <a:spAutoFit/>
          </a:bodyPr>
          <a:lstStyle/>
          <a:p>
            <a:pPr algn="ctr">
              <a:lnSpc>
                <a:spcPts val="3052"/>
              </a:lnSpc>
            </a:pPr>
            <a:r>
              <a:rPr lang="en-US" sz="2180">
                <a:solidFill>
                  <a:srgbClr val="F6F4EF"/>
                </a:solidFill>
                <a:latin typeface="Scala"/>
                <a:ea typeface="Scala"/>
                <a:cs typeface="Scala"/>
                <a:sym typeface="Scala"/>
              </a:rPr>
              <a:t>NAME, IMAGE, AND LIKENESS</a:t>
            </a:r>
          </a:p>
        </p:txBody>
      </p:sp>
      <p:sp>
        <p:nvSpPr>
          <p:cNvPr id="40" name="TextBox 40"/>
          <p:cNvSpPr txBox="1"/>
          <p:nvPr/>
        </p:nvSpPr>
        <p:spPr>
          <a:xfrm>
            <a:off x="7069697" y="5747770"/>
            <a:ext cx="4151584" cy="382778"/>
          </a:xfrm>
          <a:prstGeom prst="rect">
            <a:avLst/>
          </a:prstGeom>
        </p:spPr>
        <p:txBody>
          <a:bodyPr lIns="0" tIns="0" rIns="0" bIns="0" rtlCol="0" anchor="t">
            <a:spAutoFit/>
          </a:bodyPr>
          <a:lstStyle/>
          <a:p>
            <a:pPr algn="ctr">
              <a:lnSpc>
                <a:spcPts val="3052"/>
              </a:lnSpc>
            </a:pPr>
            <a:r>
              <a:rPr lang="en-US" sz="2180">
                <a:solidFill>
                  <a:srgbClr val="000000"/>
                </a:solidFill>
                <a:latin typeface="Scala"/>
                <a:ea typeface="Scala"/>
                <a:cs typeface="Scala"/>
                <a:sym typeface="Scala"/>
              </a:rPr>
              <a:t>WHO IS A PSA?</a:t>
            </a:r>
          </a:p>
        </p:txBody>
      </p:sp>
      <p:sp>
        <p:nvSpPr>
          <p:cNvPr id="41" name="TextBox 41"/>
          <p:cNvSpPr txBox="1"/>
          <p:nvPr/>
        </p:nvSpPr>
        <p:spPr>
          <a:xfrm>
            <a:off x="7069697" y="7682641"/>
            <a:ext cx="4151584" cy="382778"/>
          </a:xfrm>
          <a:prstGeom prst="rect">
            <a:avLst/>
          </a:prstGeom>
        </p:spPr>
        <p:txBody>
          <a:bodyPr lIns="0" tIns="0" rIns="0" bIns="0" rtlCol="0" anchor="t">
            <a:spAutoFit/>
          </a:bodyPr>
          <a:lstStyle/>
          <a:p>
            <a:pPr algn="ctr">
              <a:lnSpc>
                <a:spcPts val="3052"/>
              </a:lnSpc>
            </a:pPr>
            <a:r>
              <a:rPr lang="en-US" sz="2180">
                <a:solidFill>
                  <a:srgbClr val="000000"/>
                </a:solidFill>
                <a:latin typeface="Scala"/>
                <a:ea typeface="Scala"/>
                <a:cs typeface="Scala"/>
                <a:sym typeface="Scala"/>
              </a:rPr>
              <a:t>ELIGIBILITY CENTER TIMELINE</a:t>
            </a:r>
          </a:p>
        </p:txBody>
      </p:sp>
      <p:sp>
        <p:nvSpPr>
          <p:cNvPr id="42" name="TextBox 42"/>
          <p:cNvSpPr txBox="1"/>
          <p:nvPr/>
        </p:nvSpPr>
        <p:spPr>
          <a:xfrm>
            <a:off x="12561813" y="5748414"/>
            <a:ext cx="4151584" cy="382778"/>
          </a:xfrm>
          <a:prstGeom prst="rect">
            <a:avLst/>
          </a:prstGeom>
        </p:spPr>
        <p:txBody>
          <a:bodyPr lIns="0" tIns="0" rIns="0" bIns="0" rtlCol="0" anchor="t">
            <a:spAutoFit/>
          </a:bodyPr>
          <a:lstStyle/>
          <a:p>
            <a:pPr algn="ctr">
              <a:lnSpc>
                <a:spcPts val="3052"/>
              </a:lnSpc>
            </a:pPr>
            <a:r>
              <a:rPr lang="en-US" sz="2180">
                <a:solidFill>
                  <a:srgbClr val="F6F4EF"/>
                </a:solidFill>
                <a:latin typeface="Scala"/>
                <a:ea typeface="Scala"/>
                <a:cs typeface="Scala"/>
                <a:sym typeface="Scala"/>
              </a:rPr>
              <a:t>RECRUITING SPECIFIC RULES</a:t>
            </a:r>
          </a:p>
        </p:txBody>
      </p:sp>
      <p:sp>
        <p:nvSpPr>
          <p:cNvPr id="43" name="TextBox 43"/>
          <p:cNvSpPr txBox="1"/>
          <p:nvPr/>
        </p:nvSpPr>
        <p:spPr>
          <a:xfrm>
            <a:off x="12512671" y="7683284"/>
            <a:ext cx="4249868" cy="382778"/>
          </a:xfrm>
          <a:prstGeom prst="rect">
            <a:avLst/>
          </a:prstGeom>
        </p:spPr>
        <p:txBody>
          <a:bodyPr lIns="0" tIns="0" rIns="0" bIns="0" rtlCol="0" anchor="t">
            <a:spAutoFit/>
          </a:bodyPr>
          <a:lstStyle/>
          <a:p>
            <a:pPr algn="ctr">
              <a:lnSpc>
                <a:spcPts val="3052"/>
              </a:lnSpc>
            </a:pPr>
            <a:r>
              <a:rPr lang="en-US" sz="2180">
                <a:solidFill>
                  <a:srgbClr val="F6F4EF"/>
                </a:solidFill>
                <a:latin typeface="Scala"/>
                <a:ea typeface="Scala"/>
                <a:cs typeface="Scala"/>
                <a:sym typeface="Scala"/>
              </a:rPr>
              <a:t>TYPES OF OFFERS</a:t>
            </a:r>
          </a:p>
        </p:txBody>
      </p:sp>
      <p:sp>
        <p:nvSpPr>
          <p:cNvPr id="44" name="TextBox 44"/>
          <p:cNvSpPr txBox="1"/>
          <p:nvPr/>
        </p:nvSpPr>
        <p:spPr>
          <a:xfrm>
            <a:off x="1028700" y="6714953"/>
            <a:ext cx="5243390" cy="382778"/>
          </a:xfrm>
          <a:prstGeom prst="rect">
            <a:avLst/>
          </a:prstGeom>
        </p:spPr>
        <p:txBody>
          <a:bodyPr lIns="0" tIns="0" rIns="0" bIns="0" rtlCol="0" anchor="t">
            <a:spAutoFit/>
          </a:bodyPr>
          <a:lstStyle/>
          <a:p>
            <a:pPr algn="ctr">
              <a:lnSpc>
                <a:spcPts val="3052"/>
              </a:lnSpc>
            </a:pPr>
            <a:r>
              <a:rPr lang="en-US" sz="2180">
                <a:solidFill>
                  <a:srgbClr val="000000"/>
                </a:solidFill>
                <a:latin typeface="Scala"/>
                <a:ea typeface="Scala"/>
                <a:cs typeface="Scala"/>
                <a:sym typeface="Scala"/>
              </a:rPr>
              <a:t>NCAA MEMBERSHIP OVERVIEW</a:t>
            </a:r>
          </a:p>
        </p:txBody>
      </p:sp>
      <p:sp>
        <p:nvSpPr>
          <p:cNvPr id="45" name="TextBox 45"/>
          <p:cNvSpPr txBox="1"/>
          <p:nvPr/>
        </p:nvSpPr>
        <p:spPr>
          <a:xfrm>
            <a:off x="1318137" y="8649824"/>
            <a:ext cx="4664515" cy="382778"/>
          </a:xfrm>
          <a:prstGeom prst="rect">
            <a:avLst/>
          </a:prstGeom>
        </p:spPr>
        <p:txBody>
          <a:bodyPr lIns="0" tIns="0" rIns="0" bIns="0" rtlCol="0" anchor="t">
            <a:spAutoFit/>
          </a:bodyPr>
          <a:lstStyle/>
          <a:p>
            <a:pPr algn="ctr">
              <a:lnSpc>
                <a:spcPts val="3052"/>
              </a:lnSpc>
            </a:pPr>
            <a:r>
              <a:rPr lang="en-US" sz="2180">
                <a:solidFill>
                  <a:srgbClr val="000000"/>
                </a:solidFill>
                <a:latin typeface="Scala"/>
                <a:ea typeface="Scala"/>
                <a:cs typeface="Scala"/>
                <a:sym typeface="Scala"/>
              </a:rPr>
              <a:t>PROSPECTIVE STUDENT-ATHLETES</a:t>
            </a:r>
          </a:p>
        </p:txBody>
      </p:sp>
      <p:sp>
        <p:nvSpPr>
          <p:cNvPr id="46" name="TextBox 46"/>
          <p:cNvSpPr txBox="1"/>
          <p:nvPr/>
        </p:nvSpPr>
        <p:spPr>
          <a:xfrm>
            <a:off x="6986235" y="6701480"/>
            <a:ext cx="4318507" cy="382778"/>
          </a:xfrm>
          <a:prstGeom prst="rect">
            <a:avLst/>
          </a:prstGeom>
        </p:spPr>
        <p:txBody>
          <a:bodyPr lIns="0" tIns="0" rIns="0" bIns="0" rtlCol="0" anchor="t">
            <a:spAutoFit/>
          </a:bodyPr>
          <a:lstStyle/>
          <a:p>
            <a:pPr algn="ctr">
              <a:lnSpc>
                <a:spcPts val="3052"/>
              </a:lnSpc>
            </a:pPr>
            <a:r>
              <a:rPr lang="en-US" sz="2180">
                <a:solidFill>
                  <a:srgbClr val="F6F4EF"/>
                </a:solidFill>
                <a:latin typeface="Scala"/>
                <a:ea typeface="Scala"/>
                <a:cs typeface="Scala"/>
                <a:sym typeface="Scala"/>
              </a:rPr>
              <a:t>ELIGIBILITY CENTER OVERVIEW</a:t>
            </a:r>
          </a:p>
        </p:txBody>
      </p:sp>
      <p:sp>
        <p:nvSpPr>
          <p:cNvPr id="47" name="TextBox 47"/>
          <p:cNvSpPr txBox="1"/>
          <p:nvPr/>
        </p:nvSpPr>
        <p:spPr>
          <a:xfrm>
            <a:off x="7285741" y="8636351"/>
            <a:ext cx="3719494" cy="382778"/>
          </a:xfrm>
          <a:prstGeom prst="rect">
            <a:avLst/>
          </a:prstGeom>
        </p:spPr>
        <p:txBody>
          <a:bodyPr lIns="0" tIns="0" rIns="0" bIns="0" rtlCol="0" anchor="t">
            <a:spAutoFit/>
          </a:bodyPr>
          <a:lstStyle/>
          <a:p>
            <a:pPr algn="ctr">
              <a:lnSpc>
                <a:spcPts val="3052"/>
              </a:lnSpc>
            </a:pPr>
            <a:r>
              <a:rPr lang="en-US" sz="2180">
                <a:solidFill>
                  <a:srgbClr val="F6F4EF"/>
                </a:solidFill>
                <a:latin typeface="Scala"/>
                <a:ea typeface="Scala"/>
                <a:cs typeface="Scala"/>
                <a:sym typeface="Scala"/>
              </a:rPr>
              <a:t>ACADEMIC REQUIREMENTS</a:t>
            </a:r>
          </a:p>
        </p:txBody>
      </p:sp>
      <p:sp>
        <p:nvSpPr>
          <p:cNvPr id="48" name="TextBox 48"/>
          <p:cNvSpPr txBox="1"/>
          <p:nvPr/>
        </p:nvSpPr>
        <p:spPr>
          <a:xfrm>
            <a:off x="12940793" y="6715597"/>
            <a:ext cx="3393623" cy="382778"/>
          </a:xfrm>
          <a:prstGeom prst="rect">
            <a:avLst/>
          </a:prstGeom>
        </p:spPr>
        <p:txBody>
          <a:bodyPr lIns="0" tIns="0" rIns="0" bIns="0" rtlCol="0" anchor="t">
            <a:spAutoFit/>
          </a:bodyPr>
          <a:lstStyle/>
          <a:p>
            <a:pPr algn="ctr">
              <a:lnSpc>
                <a:spcPts val="3052"/>
              </a:lnSpc>
            </a:pPr>
            <a:r>
              <a:rPr lang="en-US" sz="2180">
                <a:solidFill>
                  <a:srgbClr val="000000"/>
                </a:solidFill>
                <a:latin typeface="Scala"/>
                <a:ea typeface="Scala"/>
                <a:cs typeface="Scala"/>
                <a:sym typeface="Scala"/>
              </a:rPr>
              <a:t>RECRUITING PERIODS</a:t>
            </a:r>
          </a:p>
        </p:txBody>
      </p:sp>
      <p:sp>
        <p:nvSpPr>
          <p:cNvPr id="49" name="TextBox 49"/>
          <p:cNvSpPr txBox="1"/>
          <p:nvPr/>
        </p:nvSpPr>
        <p:spPr>
          <a:xfrm>
            <a:off x="12940793" y="8650467"/>
            <a:ext cx="3393623" cy="382778"/>
          </a:xfrm>
          <a:prstGeom prst="rect">
            <a:avLst/>
          </a:prstGeom>
        </p:spPr>
        <p:txBody>
          <a:bodyPr lIns="0" tIns="0" rIns="0" bIns="0" rtlCol="0" anchor="t">
            <a:spAutoFit/>
          </a:bodyPr>
          <a:lstStyle/>
          <a:p>
            <a:pPr algn="ctr">
              <a:lnSpc>
                <a:spcPts val="3052"/>
              </a:lnSpc>
            </a:pPr>
            <a:r>
              <a:rPr lang="en-US" sz="2180">
                <a:solidFill>
                  <a:srgbClr val="000000"/>
                </a:solidFill>
                <a:latin typeface="Scala"/>
                <a:ea typeface="Scala"/>
                <a:cs typeface="Scala"/>
                <a:sym typeface="Scala"/>
              </a:rPr>
              <a:t>NCAA RESOURCES</a:t>
            </a:r>
          </a:p>
        </p:txBody>
      </p:sp>
      <p:sp>
        <p:nvSpPr>
          <p:cNvPr id="50" name="TextBox 50"/>
          <p:cNvSpPr txBox="1"/>
          <p:nvPr/>
        </p:nvSpPr>
        <p:spPr>
          <a:xfrm>
            <a:off x="4479826" y="2629988"/>
            <a:ext cx="9328348" cy="1302386"/>
          </a:xfrm>
          <a:prstGeom prst="rect">
            <a:avLst/>
          </a:prstGeom>
        </p:spPr>
        <p:txBody>
          <a:bodyPr lIns="0" tIns="0" rIns="0" bIns="0" rtlCol="0" anchor="t">
            <a:spAutoFit/>
          </a:bodyPr>
          <a:lstStyle/>
          <a:p>
            <a:pPr algn="ctr">
              <a:lnSpc>
                <a:spcPts val="10639"/>
              </a:lnSpc>
            </a:pPr>
            <a:r>
              <a:rPr lang="en-US" sz="7599">
                <a:solidFill>
                  <a:srgbClr val="000000"/>
                </a:solidFill>
                <a:latin typeface="Scala"/>
                <a:ea typeface="Scala"/>
                <a:cs typeface="Scala"/>
                <a:sym typeface="Scala"/>
              </a:rPr>
              <a:t>OVERVIEW</a:t>
            </a:r>
          </a:p>
        </p:txBody>
      </p:sp>
      <p:sp>
        <p:nvSpPr>
          <p:cNvPr id="51" name="TextBox 51"/>
          <p:cNvSpPr txBox="1"/>
          <p:nvPr/>
        </p:nvSpPr>
        <p:spPr>
          <a:xfrm>
            <a:off x="7741024" y="1659578"/>
            <a:ext cx="2680630" cy="382269"/>
          </a:xfrm>
          <a:prstGeom prst="rect">
            <a:avLst/>
          </a:prstGeom>
        </p:spPr>
        <p:txBody>
          <a:bodyPr lIns="0" tIns="0" rIns="0" bIns="0" rtlCol="0" anchor="t">
            <a:spAutoFit/>
          </a:bodyPr>
          <a:lstStyle/>
          <a:p>
            <a:pPr algn="ctr">
              <a:lnSpc>
                <a:spcPts val="3080"/>
              </a:lnSpc>
            </a:pPr>
            <a:r>
              <a:rPr lang="en-US" sz="2200">
                <a:solidFill>
                  <a:srgbClr val="000000"/>
                </a:solidFill>
                <a:latin typeface="Scala"/>
                <a:ea typeface="Scala"/>
                <a:cs typeface="Scala"/>
                <a:sym typeface="Scala"/>
              </a:rPr>
              <a:t>NCAA COMPLIANCE</a:t>
            </a:r>
          </a:p>
        </p:txBody>
      </p:sp>
      <p:sp>
        <p:nvSpPr>
          <p:cNvPr id="52" name="TextBox 52"/>
          <p:cNvSpPr txBox="1"/>
          <p:nvPr/>
        </p:nvSpPr>
        <p:spPr>
          <a:xfrm>
            <a:off x="2764520" y="4113349"/>
            <a:ext cx="12758960" cy="772794"/>
          </a:xfrm>
          <a:prstGeom prst="rect">
            <a:avLst/>
          </a:prstGeom>
        </p:spPr>
        <p:txBody>
          <a:bodyPr lIns="0" tIns="0" rIns="0" bIns="0" rtlCol="0" anchor="t">
            <a:spAutoFit/>
          </a:bodyPr>
          <a:lstStyle/>
          <a:p>
            <a:pPr algn="ctr">
              <a:lnSpc>
                <a:spcPts val="3080"/>
              </a:lnSpc>
            </a:pPr>
            <a:r>
              <a:rPr lang="en-US" sz="2200">
                <a:solidFill>
                  <a:srgbClr val="000000"/>
                </a:solidFill>
                <a:latin typeface="Scala"/>
                <a:ea typeface="Scala"/>
                <a:cs typeface="Scala"/>
                <a:sym typeface="Scala"/>
              </a:rPr>
              <a:t>College bound student-athlete specific education is intended to highlight area specific NCAA rules and regulations and has been created as a resource for prospect-aged individuals and families. </a:t>
            </a:r>
          </a:p>
        </p:txBody>
      </p:sp>
      <p:sp>
        <p:nvSpPr>
          <p:cNvPr id="53" name="Freeform 53"/>
          <p:cNvSpPr/>
          <p:nvPr/>
        </p:nvSpPr>
        <p:spPr>
          <a:xfrm>
            <a:off x="8772585" y="1028700"/>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5429622" y="1953846"/>
            <a:ext cx="7428755" cy="657860"/>
          </a:xfrm>
          <a:prstGeom prst="rect">
            <a:avLst/>
          </a:prstGeom>
        </p:spPr>
        <p:txBody>
          <a:bodyPr lIns="0" tIns="0" rIns="0" bIns="0" rtlCol="0" anchor="t">
            <a:spAutoFit/>
          </a:bodyPr>
          <a:lstStyle/>
          <a:p>
            <a:pPr algn="l">
              <a:lnSpc>
                <a:spcPts val="4899"/>
              </a:lnSpc>
            </a:pPr>
            <a:r>
              <a:rPr lang="en-US" sz="4899">
                <a:solidFill>
                  <a:srgbClr val="000000"/>
                </a:solidFill>
                <a:latin typeface="Scala"/>
                <a:ea typeface="Scala"/>
                <a:cs typeface="Scala"/>
                <a:sym typeface="Scala"/>
              </a:rPr>
              <a:t>COMPLIANCE OVERVIEW</a:t>
            </a:r>
          </a:p>
        </p:txBody>
      </p:sp>
      <p:sp>
        <p:nvSpPr>
          <p:cNvPr id="3" name="TextBox 3"/>
          <p:cNvSpPr txBox="1"/>
          <p:nvPr/>
        </p:nvSpPr>
        <p:spPr>
          <a:xfrm>
            <a:off x="1373081" y="3590202"/>
            <a:ext cx="15541839" cy="4899152"/>
          </a:xfrm>
          <a:prstGeom prst="rect">
            <a:avLst/>
          </a:prstGeom>
        </p:spPr>
        <p:txBody>
          <a:bodyPr lIns="0" tIns="0" rIns="0" bIns="0" rtlCol="0" anchor="t">
            <a:spAutoFit/>
          </a:bodyPr>
          <a:lstStyle/>
          <a:p>
            <a:pPr marL="837691" lvl="1" indent="-418846" algn="l">
              <a:lnSpc>
                <a:spcPts val="3879"/>
              </a:lnSpc>
              <a:buFont typeface="Arial"/>
              <a:buChar char="•"/>
            </a:pPr>
            <a:r>
              <a:rPr lang="en-US" sz="3879">
                <a:solidFill>
                  <a:srgbClr val="000000"/>
                </a:solidFill>
                <a:latin typeface="Scala"/>
                <a:ea typeface="Scala"/>
                <a:cs typeface="Scala"/>
                <a:sym typeface="Scala"/>
              </a:rPr>
              <a:t>Protect the integrity and reputation of the University.</a:t>
            </a:r>
          </a:p>
          <a:p>
            <a:pPr marL="1675383" lvl="2" indent="-558461" algn="l">
              <a:lnSpc>
                <a:spcPts val="3879"/>
              </a:lnSpc>
              <a:buFont typeface="Arial"/>
              <a:buChar char="⚬"/>
            </a:pPr>
            <a:r>
              <a:rPr lang="en-US" sz="3879">
                <a:solidFill>
                  <a:srgbClr val="000000"/>
                </a:solidFill>
                <a:latin typeface="Scala"/>
                <a:ea typeface="Scala"/>
                <a:cs typeface="Scala"/>
                <a:sym typeface="Scala"/>
              </a:rPr>
              <a:t>Reduce areas of risk that could negatively impact the University.</a:t>
            </a:r>
          </a:p>
          <a:p>
            <a:pPr marL="837691" lvl="1" indent="-418846" algn="l">
              <a:lnSpc>
                <a:spcPts val="3879"/>
              </a:lnSpc>
              <a:buFont typeface="Arial"/>
              <a:buChar char="•"/>
            </a:pPr>
            <a:r>
              <a:rPr lang="en-US" sz="3879">
                <a:solidFill>
                  <a:srgbClr val="000000"/>
                </a:solidFill>
                <a:latin typeface="Scala"/>
                <a:ea typeface="Scala"/>
                <a:cs typeface="Scala"/>
                <a:sym typeface="Scala"/>
              </a:rPr>
              <a:t>Ensure student-athlete eligibility.</a:t>
            </a:r>
          </a:p>
          <a:p>
            <a:pPr marL="837691" lvl="1" indent="-418846" algn="l">
              <a:lnSpc>
                <a:spcPts val="3879"/>
              </a:lnSpc>
              <a:buFont typeface="Arial"/>
              <a:buChar char="•"/>
            </a:pPr>
            <a:r>
              <a:rPr lang="en-US" sz="3879">
                <a:solidFill>
                  <a:srgbClr val="000000"/>
                </a:solidFill>
                <a:latin typeface="Scala"/>
                <a:ea typeface="Scala"/>
                <a:cs typeface="Scala"/>
                <a:sym typeface="Scala"/>
              </a:rPr>
              <a:t>Educate, monitor, and, when necessary, investigate.</a:t>
            </a:r>
          </a:p>
          <a:p>
            <a:pPr marL="1675383" lvl="2" indent="-558461" algn="l">
              <a:lnSpc>
                <a:spcPts val="3879"/>
              </a:lnSpc>
              <a:buFont typeface="Arial"/>
              <a:buChar char="⚬"/>
            </a:pPr>
            <a:r>
              <a:rPr lang="en-US" sz="3879">
                <a:solidFill>
                  <a:srgbClr val="000000"/>
                </a:solidFill>
                <a:latin typeface="Scala"/>
                <a:ea typeface="Scala"/>
                <a:cs typeface="Scala"/>
                <a:sym typeface="Scala"/>
              </a:rPr>
              <a:t>Rules/laws come from the NCAA, member conferences, state where University resides, and institutional policies.</a:t>
            </a:r>
          </a:p>
          <a:p>
            <a:pPr marL="837691" lvl="1" indent="-418846" algn="l">
              <a:lnSpc>
                <a:spcPts val="3879"/>
              </a:lnSpc>
              <a:buFont typeface="Arial"/>
              <a:buChar char="•"/>
            </a:pPr>
            <a:r>
              <a:rPr lang="en-US" sz="3879">
                <a:solidFill>
                  <a:srgbClr val="000000"/>
                </a:solidFill>
                <a:latin typeface="Scala"/>
                <a:ea typeface="Scala"/>
                <a:cs typeface="Scala"/>
                <a:sym typeface="Scala"/>
              </a:rPr>
              <a:t>Competitive equity/level playing field.</a:t>
            </a:r>
          </a:p>
          <a:p>
            <a:pPr marL="837691" lvl="1" indent="-418846" algn="l">
              <a:lnSpc>
                <a:spcPts val="3879"/>
              </a:lnSpc>
              <a:buFont typeface="Arial"/>
              <a:buChar char="•"/>
            </a:pPr>
            <a:r>
              <a:rPr lang="en-US" sz="3879">
                <a:solidFill>
                  <a:srgbClr val="000000"/>
                </a:solidFill>
                <a:latin typeface="Scala"/>
                <a:ea typeface="Scala"/>
                <a:cs typeface="Scala"/>
                <a:sym typeface="Scala"/>
              </a:rPr>
              <a:t>Oversee NIL regulations and be a resource on NIL developments.</a:t>
            </a:r>
          </a:p>
          <a:p>
            <a:pPr marL="837691" lvl="1" indent="-418846" algn="l">
              <a:lnSpc>
                <a:spcPts val="3879"/>
              </a:lnSpc>
              <a:buFont typeface="Arial"/>
              <a:buChar char="•"/>
            </a:pPr>
            <a:r>
              <a:rPr lang="en-US" sz="3879">
                <a:solidFill>
                  <a:srgbClr val="000000"/>
                </a:solidFill>
                <a:latin typeface="Scala"/>
                <a:ea typeface="Scala"/>
                <a:cs typeface="Scala"/>
                <a:sym typeface="Scala"/>
              </a:rPr>
              <a:t>Be a positive resource for the campus community and help find creative solutions that are permissible within all regulations.</a:t>
            </a:r>
          </a:p>
        </p:txBody>
      </p:sp>
      <p:sp>
        <p:nvSpPr>
          <p:cNvPr id="4" name="AutoShape 4"/>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5" name="TextBox 5"/>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8" name="AutoShape 2">
            <a:extLst>
              <a:ext uri="{FF2B5EF4-FFF2-40B4-BE49-F238E27FC236}">
                <a16:creationId xmlns:a16="http://schemas.microsoft.com/office/drawing/2014/main" id="{1B9A5336-F09D-40AC-9A18-D67A738A4A67}"/>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AutoShape 2"/>
          <p:cNvSpPr/>
          <p:nvPr/>
        </p:nvSpPr>
        <p:spPr>
          <a:xfrm>
            <a:off x="4535422" y="1351134"/>
            <a:ext cx="12723878" cy="19050"/>
          </a:xfrm>
          <a:prstGeom prst="line">
            <a:avLst/>
          </a:prstGeom>
          <a:ln w="38100" cap="flat">
            <a:solidFill>
              <a:srgbClr val="009CDE"/>
            </a:solidFill>
            <a:prstDash val="solid"/>
            <a:headEnd type="none" w="sm" len="sm"/>
            <a:tailEnd type="none" w="sm" len="sm"/>
          </a:ln>
        </p:spPr>
      </p:sp>
      <p:sp>
        <p:nvSpPr>
          <p:cNvPr id="3" name="AutoShape 3"/>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4" name="TextBox 4"/>
          <p:cNvSpPr txBox="1"/>
          <p:nvPr/>
        </p:nvSpPr>
        <p:spPr>
          <a:xfrm>
            <a:off x="4443849" y="1944321"/>
            <a:ext cx="9400302"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NCAA MEMBERSHIP OVERVIEW</a:t>
            </a:r>
          </a:p>
        </p:txBody>
      </p:sp>
      <p:sp>
        <p:nvSpPr>
          <p:cNvPr id="5" name="TextBox 5"/>
          <p:cNvSpPr txBox="1"/>
          <p:nvPr/>
        </p:nvSpPr>
        <p:spPr>
          <a:xfrm>
            <a:off x="1373081" y="3590202"/>
            <a:ext cx="15541839" cy="5933612"/>
          </a:xfrm>
          <a:prstGeom prst="rect">
            <a:avLst/>
          </a:prstGeom>
        </p:spPr>
        <p:txBody>
          <a:bodyPr lIns="0" tIns="0" rIns="0" bIns="0" rtlCol="0" anchor="t">
            <a:spAutoFit/>
          </a:bodyPr>
          <a:lstStyle/>
          <a:p>
            <a:pPr algn="l">
              <a:lnSpc>
                <a:spcPts val="3280"/>
              </a:lnSpc>
            </a:pPr>
            <a:r>
              <a:rPr lang="en-US" sz="3280" b="1" dirty="0">
                <a:solidFill>
                  <a:srgbClr val="000000"/>
                </a:solidFill>
                <a:latin typeface="Scala"/>
                <a:ea typeface="Scala"/>
                <a:cs typeface="Scala"/>
                <a:sym typeface="Scala"/>
              </a:rPr>
              <a:t>NCAA Division Structure</a:t>
            </a:r>
          </a:p>
          <a:p>
            <a:pPr marL="708155" lvl="1" indent="-354077" algn="l">
              <a:lnSpc>
                <a:spcPts val="3280"/>
              </a:lnSpc>
              <a:buFont typeface="Arial"/>
              <a:buChar char="•"/>
            </a:pPr>
            <a:r>
              <a:rPr lang="en-US" sz="3280" b="1" dirty="0">
                <a:solidFill>
                  <a:srgbClr val="000000"/>
                </a:solidFill>
                <a:latin typeface="Scala"/>
                <a:ea typeface="Scala"/>
                <a:cs typeface="Scala"/>
                <a:sym typeface="Scala"/>
              </a:rPr>
              <a:t>Division I</a:t>
            </a:r>
          </a:p>
          <a:p>
            <a:pPr marL="1416309" lvl="2" indent="-472103" algn="l">
              <a:lnSpc>
                <a:spcPts val="3280"/>
              </a:lnSpc>
              <a:buFont typeface="Arial"/>
              <a:buChar char="⚬"/>
            </a:pPr>
            <a:r>
              <a:rPr lang="en-US" sz="3280" dirty="0">
                <a:solidFill>
                  <a:srgbClr val="000000"/>
                </a:solidFill>
                <a:latin typeface="Scala"/>
                <a:ea typeface="Scala"/>
                <a:cs typeface="Scala"/>
                <a:sym typeface="Scala"/>
              </a:rPr>
              <a:t>355 member institutions (32% of membership)</a:t>
            </a:r>
          </a:p>
          <a:p>
            <a:pPr marL="1416309" lvl="2" indent="-472103" algn="l">
              <a:lnSpc>
                <a:spcPts val="3280"/>
              </a:lnSpc>
              <a:buFont typeface="Arial"/>
              <a:buChar char="⚬"/>
            </a:pPr>
            <a:r>
              <a:rPr lang="en-US" sz="3280" dirty="0">
                <a:solidFill>
                  <a:srgbClr val="000000"/>
                </a:solidFill>
                <a:latin typeface="Scala"/>
                <a:ea typeface="Scala"/>
                <a:cs typeface="Scala"/>
                <a:sym typeface="Scala"/>
              </a:rPr>
              <a:t>1 in 23 students are athletes</a:t>
            </a:r>
          </a:p>
          <a:p>
            <a:pPr marL="1416309" lvl="2" indent="-472103" algn="l">
              <a:lnSpc>
                <a:spcPts val="3280"/>
              </a:lnSpc>
              <a:buFont typeface="Arial"/>
              <a:buChar char="⚬"/>
            </a:pPr>
            <a:r>
              <a:rPr lang="en-US" sz="3280" dirty="0">
                <a:solidFill>
                  <a:srgbClr val="000000"/>
                </a:solidFill>
                <a:latin typeface="Scala"/>
                <a:ea typeface="Scala"/>
                <a:cs typeface="Scala"/>
                <a:sym typeface="Scala"/>
              </a:rPr>
              <a:t>Multiyear, cost-of-attendance athletics scholarships available (59% of athletes receive athletics aid)</a:t>
            </a:r>
          </a:p>
          <a:p>
            <a:pPr marL="708155" lvl="1" indent="-354077" algn="l">
              <a:lnSpc>
                <a:spcPts val="3280"/>
              </a:lnSpc>
              <a:buFont typeface="Arial"/>
              <a:buChar char="•"/>
            </a:pPr>
            <a:r>
              <a:rPr lang="en-US" sz="3280" b="1" dirty="0">
                <a:solidFill>
                  <a:srgbClr val="000000"/>
                </a:solidFill>
                <a:latin typeface="Scala"/>
                <a:ea typeface="Scala"/>
                <a:cs typeface="Scala"/>
                <a:sym typeface="Scala"/>
              </a:rPr>
              <a:t>Division II</a:t>
            </a:r>
          </a:p>
          <a:p>
            <a:pPr marL="1416309" lvl="2" indent="-472103" algn="l">
              <a:lnSpc>
                <a:spcPts val="3280"/>
              </a:lnSpc>
              <a:buFont typeface="Arial"/>
              <a:buChar char="⚬"/>
            </a:pPr>
            <a:r>
              <a:rPr lang="en-US" sz="3280" dirty="0">
                <a:solidFill>
                  <a:srgbClr val="000000"/>
                </a:solidFill>
                <a:latin typeface="Scala"/>
                <a:ea typeface="Scala"/>
                <a:cs typeface="Scala"/>
                <a:sym typeface="Scala"/>
              </a:rPr>
              <a:t>293 member institutions (27% of membership)</a:t>
            </a:r>
          </a:p>
          <a:p>
            <a:pPr marL="1416309" lvl="2" indent="-472103" algn="l">
              <a:lnSpc>
                <a:spcPts val="3280"/>
              </a:lnSpc>
              <a:buFont typeface="Arial"/>
              <a:buChar char="⚬"/>
            </a:pPr>
            <a:r>
              <a:rPr lang="en-US" sz="3280" dirty="0">
                <a:solidFill>
                  <a:srgbClr val="000000"/>
                </a:solidFill>
                <a:latin typeface="Scala"/>
                <a:ea typeface="Scala"/>
                <a:cs typeface="Scala"/>
                <a:sym typeface="Scala"/>
              </a:rPr>
              <a:t>1 in 7 students are athletes</a:t>
            </a:r>
          </a:p>
          <a:p>
            <a:pPr marL="1416309" lvl="2" indent="-472103" algn="l">
              <a:lnSpc>
                <a:spcPts val="3280"/>
              </a:lnSpc>
              <a:buFont typeface="Arial"/>
              <a:buChar char="⚬"/>
            </a:pPr>
            <a:r>
              <a:rPr lang="en-US" sz="3280" dirty="0">
                <a:solidFill>
                  <a:srgbClr val="000000"/>
                </a:solidFill>
                <a:latin typeface="Scala"/>
                <a:ea typeface="Scala"/>
                <a:cs typeface="Scala"/>
                <a:sym typeface="Scala"/>
              </a:rPr>
              <a:t>Partial athletics scholarships available (64% of athletes receive athletics aid)</a:t>
            </a:r>
          </a:p>
          <a:p>
            <a:pPr marL="708155" lvl="1" indent="-354077" algn="l">
              <a:lnSpc>
                <a:spcPts val="3280"/>
              </a:lnSpc>
              <a:buFont typeface="Arial"/>
              <a:buChar char="•"/>
            </a:pPr>
            <a:r>
              <a:rPr lang="en-US" sz="3280" b="1" dirty="0">
                <a:solidFill>
                  <a:srgbClr val="000000"/>
                </a:solidFill>
                <a:latin typeface="Scala"/>
                <a:ea typeface="Scala"/>
                <a:cs typeface="Scala"/>
                <a:sym typeface="Scala"/>
              </a:rPr>
              <a:t>Division III</a:t>
            </a:r>
          </a:p>
          <a:p>
            <a:pPr marL="1416309" lvl="2" indent="-472103" algn="l">
              <a:lnSpc>
                <a:spcPts val="3280"/>
              </a:lnSpc>
              <a:buFont typeface="Arial"/>
              <a:buChar char="⚬"/>
            </a:pPr>
            <a:r>
              <a:rPr lang="en-US" sz="3280" dirty="0">
                <a:solidFill>
                  <a:srgbClr val="000000"/>
                </a:solidFill>
                <a:latin typeface="Scala"/>
                <a:ea typeface="Scala"/>
                <a:cs typeface="Scala"/>
                <a:sym typeface="Scala"/>
              </a:rPr>
              <a:t>425 member institutions (39% of membership)</a:t>
            </a:r>
          </a:p>
          <a:p>
            <a:pPr marL="1416309" lvl="2" indent="-472103" algn="l">
              <a:lnSpc>
                <a:spcPts val="3280"/>
              </a:lnSpc>
              <a:buFont typeface="Arial"/>
              <a:buChar char="⚬"/>
            </a:pPr>
            <a:r>
              <a:rPr lang="en-US" sz="3280" dirty="0">
                <a:solidFill>
                  <a:srgbClr val="000000"/>
                </a:solidFill>
                <a:latin typeface="Scala"/>
                <a:ea typeface="Scala"/>
                <a:cs typeface="Scala"/>
                <a:sym typeface="Scala"/>
              </a:rPr>
              <a:t>1 in 5 students are athletes</a:t>
            </a:r>
          </a:p>
          <a:p>
            <a:pPr marL="1416309" lvl="2" indent="-472103" algn="l">
              <a:lnSpc>
                <a:spcPts val="3280"/>
              </a:lnSpc>
              <a:buFont typeface="Arial"/>
              <a:buChar char="⚬"/>
            </a:pPr>
            <a:r>
              <a:rPr lang="en-US" sz="3280" dirty="0">
                <a:solidFill>
                  <a:srgbClr val="000000"/>
                </a:solidFill>
                <a:latin typeface="Scala"/>
                <a:ea typeface="Scala"/>
                <a:cs typeface="Scala"/>
                <a:sym typeface="Scala"/>
              </a:rPr>
              <a:t>No athletics scholarships (80% of athletes receive non-athletics aid)</a:t>
            </a:r>
          </a:p>
        </p:txBody>
      </p:sp>
      <p:sp>
        <p:nvSpPr>
          <p:cNvPr id="6" name="TextBox 6"/>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4" name="AutoShape 4"/>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5" name="Freeform 5"/>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6" name="TextBox 6"/>
          <p:cNvSpPr txBox="1"/>
          <p:nvPr/>
        </p:nvSpPr>
        <p:spPr>
          <a:xfrm>
            <a:off x="4724245" y="1944321"/>
            <a:ext cx="8839509"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NAME, IMAGE, AND LIKENESS</a:t>
            </a:r>
          </a:p>
        </p:txBody>
      </p:sp>
      <p:sp>
        <p:nvSpPr>
          <p:cNvPr id="7" name="TextBox 7"/>
          <p:cNvSpPr txBox="1"/>
          <p:nvPr/>
        </p:nvSpPr>
        <p:spPr>
          <a:xfrm>
            <a:off x="1373081" y="3590202"/>
            <a:ext cx="15541839" cy="3302762"/>
          </a:xfrm>
          <a:prstGeom prst="rect">
            <a:avLst/>
          </a:prstGeom>
        </p:spPr>
        <p:txBody>
          <a:bodyPr lIns="0" tIns="0" rIns="0" bIns="0" rtlCol="0" anchor="t">
            <a:spAutoFit/>
          </a:bodyPr>
          <a:lstStyle/>
          <a:p>
            <a:pPr algn="l">
              <a:lnSpc>
                <a:spcPts val="3280"/>
              </a:lnSpc>
            </a:pPr>
            <a:r>
              <a:rPr lang="en-US" sz="3280">
                <a:solidFill>
                  <a:srgbClr val="000000"/>
                </a:solidFill>
                <a:latin typeface="Scala"/>
                <a:ea typeface="Scala"/>
                <a:cs typeface="Scala"/>
                <a:sym typeface="Scala"/>
              </a:rPr>
              <a:t>An NIL activity is any activity in which a student-athlete’s name, image, likeness or personal appearance is used for promotional purposes. Student-athletes are engaging in NIL activities when they receive compensation for providing services, selling products, or hosting events; monetize media; or license rights to/for others tied to their name, image or likeness. </a:t>
            </a:r>
          </a:p>
          <a:p>
            <a:pPr algn="l">
              <a:lnSpc>
                <a:spcPts val="3280"/>
              </a:lnSpc>
            </a:pPr>
            <a:endParaRPr lang="en-US" sz="3280">
              <a:solidFill>
                <a:srgbClr val="000000"/>
              </a:solidFill>
              <a:latin typeface="Scala"/>
              <a:ea typeface="Scala"/>
              <a:cs typeface="Scala"/>
              <a:sym typeface="Scala"/>
            </a:endParaRPr>
          </a:p>
          <a:p>
            <a:pPr algn="l">
              <a:lnSpc>
                <a:spcPts val="3280"/>
              </a:lnSpc>
            </a:pPr>
            <a:r>
              <a:rPr lang="en-US" sz="3280">
                <a:solidFill>
                  <a:srgbClr val="000000"/>
                </a:solidFill>
                <a:latin typeface="Scala"/>
                <a:ea typeface="Scala"/>
                <a:cs typeface="Scala"/>
                <a:sym typeface="Scala"/>
              </a:rPr>
              <a:t>NIL activities are a permissible way for boosters to engage with student-athletes and provide benefits that might otherwise be impermissible.</a:t>
            </a:r>
          </a:p>
        </p:txBody>
      </p:sp>
      <p:sp>
        <p:nvSpPr>
          <p:cNvPr id="8" name="Freeform 8"/>
          <p:cNvSpPr/>
          <p:nvPr/>
        </p:nvSpPr>
        <p:spPr>
          <a:xfrm>
            <a:off x="7888442" y="7129636"/>
            <a:ext cx="2511116" cy="2234893"/>
          </a:xfrm>
          <a:custGeom>
            <a:avLst/>
            <a:gdLst/>
            <a:ahLst/>
            <a:cxnLst/>
            <a:rect l="l" t="t" r="r" b="b"/>
            <a:pathLst>
              <a:path w="2511116" h="2234893">
                <a:moveTo>
                  <a:pt x="0" y="0"/>
                </a:moveTo>
                <a:lnTo>
                  <a:pt x="2511116" y="0"/>
                </a:lnTo>
                <a:lnTo>
                  <a:pt x="2511116" y="2234893"/>
                </a:lnTo>
                <a:lnTo>
                  <a:pt x="0" y="22348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AutoShape 2">
            <a:extLst>
              <a:ext uri="{FF2B5EF4-FFF2-40B4-BE49-F238E27FC236}">
                <a16:creationId xmlns:a16="http://schemas.microsoft.com/office/drawing/2014/main" id="{7193C835-C109-4C05-A677-910D7028D49B}"/>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4" name="AutoShape 4"/>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5" name="Freeform 5"/>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6" name="Freeform 6"/>
          <p:cNvSpPr/>
          <p:nvPr/>
        </p:nvSpPr>
        <p:spPr>
          <a:xfrm>
            <a:off x="7591999" y="3184716"/>
            <a:ext cx="3104001" cy="3104001"/>
          </a:xfrm>
          <a:custGeom>
            <a:avLst/>
            <a:gdLst/>
            <a:ahLst/>
            <a:cxnLst/>
            <a:rect l="l" t="t" r="r" b="b"/>
            <a:pathLst>
              <a:path w="3104001" h="3104001">
                <a:moveTo>
                  <a:pt x="0" y="0"/>
                </a:moveTo>
                <a:lnTo>
                  <a:pt x="3104002" y="0"/>
                </a:lnTo>
                <a:lnTo>
                  <a:pt x="3104002" y="3104001"/>
                </a:lnTo>
                <a:lnTo>
                  <a:pt x="0" y="3104001"/>
                </a:lnTo>
                <a:lnTo>
                  <a:pt x="0" y="0"/>
                </a:lnTo>
                <a:close/>
              </a:path>
            </a:pathLst>
          </a:custGeom>
          <a:blipFill>
            <a:blip r:embed="rId2"/>
            <a:stretch>
              <a:fillRect/>
            </a:stretch>
          </a:blipFill>
        </p:spPr>
      </p:sp>
      <p:sp>
        <p:nvSpPr>
          <p:cNvPr id="7" name="TextBox 7"/>
          <p:cNvSpPr txBox="1"/>
          <p:nvPr/>
        </p:nvSpPr>
        <p:spPr>
          <a:xfrm>
            <a:off x="3934803" y="7056004"/>
            <a:ext cx="10418394"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PROSPECTIVE STUDENT-ATHLETES</a:t>
            </a:r>
          </a:p>
        </p:txBody>
      </p:sp>
      <p:sp>
        <p:nvSpPr>
          <p:cNvPr id="8" name="AutoShape 2">
            <a:extLst>
              <a:ext uri="{FF2B5EF4-FFF2-40B4-BE49-F238E27FC236}">
                <a16:creationId xmlns:a16="http://schemas.microsoft.com/office/drawing/2014/main" id="{9CE39391-E498-42A6-8B99-732E22319366}"/>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AutoShape 2"/>
          <p:cNvSpPr/>
          <p:nvPr/>
        </p:nvSpPr>
        <p:spPr>
          <a:xfrm>
            <a:off x="4535422" y="1351134"/>
            <a:ext cx="12723878" cy="19050"/>
          </a:xfrm>
          <a:prstGeom prst="line">
            <a:avLst/>
          </a:prstGeom>
          <a:ln w="38100" cap="flat">
            <a:solidFill>
              <a:srgbClr val="009CDE"/>
            </a:solidFill>
            <a:prstDash val="solid"/>
            <a:headEnd type="none" w="sm" len="sm"/>
            <a:tailEnd type="none" w="sm" len="sm"/>
          </a:ln>
        </p:spPr>
      </p:sp>
      <p:sp>
        <p:nvSpPr>
          <p:cNvPr id="3" name="AutoShape 3"/>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4" name="TextBox 4"/>
          <p:cNvSpPr txBox="1"/>
          <p:nvPr/>
        </p:nvSpPr>
        <p:spPr>
          <a:xfrm>
            <a:off x="1373081" y="3599052"/>
            <a:ext cx="15541839" cy="3697098"/>
          </a:xfrm>
          <a:prstGeom prst="rect">
            <a:avLst/>
          </a:prstGeom>
        </p:spPr>
        <p:txBody>
          <a:bodyPr lIns="0" tIns="0" rIns="0" bIns="0" rtlCol="0" anchor="t">
            <a:spAutoFit/>
          </a:bodyPr>
          <a:lstStyle/>
          <a:p>
            <a:pPr algn="l">
              <a:lnSpc>
                <a:spcPts val="2680"/>
              </a:lnSpc>
            </a:pPr>
            <a:r>
              <a:rPr lang="en-US" sz="2680">
                <a:solidFill>
                  <a:srgbClr val="000000"/>
                </a:solidFill>
                <a:latin typeface="Scala"/>
                <a:ea typeface="Scala"/>
                <a:cs typeface="Scala"/>
                <a:sym typeface="Scala"/>
              </a:rPr>
              <a:t>A PSA is any individual who meets the following condition:</a:t>
            </a:r>
          </a:p>
          <a:p>
            <a:pPr marL="578618" lvl="1" indent="-289309" algn="l">
              <a:lnSpc>
                <a:spcPts val="2680"/>
              </a:lnSpc>
              <a:buFont typeface="Arial"/>
              <a:buChar char="•"/>
            </a:pPr>
            <a:r>
              <a:rPr lang="en-US" sz="2680">
                <a:solidFill>
                  <a:srgbClr val="000000"/>
                </a:solidFill>
                <a:latin typeface="Scala"/>
                <a:ea typeface="Scala"/>
                <a:cs typeface="Scala"/>
                <a:sym typeface="Scala"/>
              </a:rPr>
              <a:t>Has started classes for the 9th grade (anyone in high school);</a:t>
            </a:r>
          </a:p>
          <a:p>
            <a:pPr marL="1157236" lvl="2" indent="-385745" algn="l">
              <a:lnSpc>
                <a:spcPts val="2680"/>
              </a:lnSpc>
              <a:buFont typeface="Arial"/>
              <a:buChar char="⚬"/>
            </a:pPr>
            <a:r>
              <a:rPr lang="en-US" sz="2680">
                <a:solidFill>
                  <a:srgbClr val="000000"/>
                </a:solidFill>
                <a:latin typeface="Scala"/>
                <a:ea typeface="Scala"/>
                <a:cs typeface="Scala"/>
                <a:sym typeface="Scala"/>
              </a:rPr>
              <a:t>Has started classes for the 7th grade in Men’s Basketball, Softball, Volleyball.</a:t>
            </a:r>
          </a:p>
          <a:p>
            <a:pPr marL="578618" lvl="1" indent="-289309" algn="l">
              <a:lnSpc>
                <a:spcPts val="2680"/>
              </a:lnSpc>
              <a:buFont typeface="Arial"/>
              <a:buChar char="•"/>
            </a:pPr>
            <a:r>
              <a:rPr lang="en-US" sz="2680">
                <a:solidFill>
                  <a:srgbClr val="000000"/>
                </a:solidFill>
                <a:latin typeface="Scala"/>
                <a:ea typeface="Scala"/>
                <a:cs typeface="Scala"/>
                <a:sym typeface="Scala"/>
              </a:rPr>
              <a:t>Attends a junior college (2-year college);</a:t>
            </a:r>
          </a:p>
          <a:p>
            <a:pPr marL="578618" lvl="1" indent="-289309" algn="l">
              <a:lnSpc>
                <a:spcPts val="2680"/>
              </a:lnSpc>
              <a:buFont typeface="Arial"/>
              <a:buChar char="•"/>
            </a:pPr>
            <a:r>
              <a:rPr lang="en-US" sz="2680">
                <a:solidFill>
                  <a:srgbClr val="000000"/>
                </a:solidFill>
                <a:latin typeface="Scala"/>
                <a:ea typeface="Scala"/>
                <a:cs typeface="Scala"/>
                <a:sym typeface="Scala"/>
              </a:rPr>
              <a:t>A 4-year college student who is in the Transfer Portal; or</a:t>
            </a:r>
          </a:p>
          <a:p>
            <a:pPr marL="578618" lvl="1" indent="-289309" algn="l">
              <a:lnSpc>
                <a:spcPts val="2680"/>
              </a:lnSpc>
              <a:buFont typeface="Arial"/>
              <a:buChar char="•"/>
            </a:pPr>
            <a:r>
              <a:rPr lang="en-US" sz="2680">
                <a:solidFill>
                  <a:srgbClr val="000000"/>
                </a:solidFill>
                <a:latin typeface="Scala"/>
                <a:ea typeface="Scala"/>
                <a:cs typeface="Scala"/>
                <a:sym typeface="Scala"/>
              </a:rPr>
              <a:t>Anyone younger than 9th grade who receives a benefit from the athletic department that is not generally available to the public (e.g., free camp admission to a 6th grader).</a:t>
            </a:r>
          </a:p>
          <a:p>
            <a:pPr algn="l">
              <a:lnSpc>
                <a:spcPts val="2680"/>
              </a:lnSpc>
            </a:pPr>
            <a:endParaRPr lang="en-US" sz="2680">
              <a:solidFill>
                <a:srgbClr val="000000"/>
              </a:solidFill>
              <a:latin typeface="Scala"/>
              <a:ea typeface="Scala"/>
              <a:cs typeface="Scala"/>
              <a:sym typeface="Scala"/>
            </a:endParaRPr>
          </a:p>
          <a:p>
            <a:pPr algn="l">
              <a:lnSpc>
                <a:spcPts val="2680"/>
              </a:lnSpc>
            </a:pPr>
            <a:r>
              <a:rPr lang="en-US" sz="2680">
                <a:solidFill>
                  <a:srgbClr val="000000"/>
                </a:solidFill>
                <a:latin typeface="Scala"/>
                <a:ea typeface="Scala"/>
                <a:cs typeface="Scala"/>
                <a:sym typeface="Scala"/>
              </a:rPr>
              <a:t>PSAs become SAs once they finish all requirements for high school graduation (or all requirements to be finished at their previous institution) and have signed an Athletics Financial Aid Agreement (formerly known as the National Letter of Intent) or have paid their deposit to attend the University.</a:t>
            </a:r>
          </a:p>
        </p:txBody>
      </p:sp>
      <p:sp>
        <p:nvSpPr>
          <p:cNvPr id="5" name="Freeform 5"/>
          <p:cNvSpPr/>
          <p:nvPr/>
        </p:nvSpPr>
        <p:spPr>
          <a:xfrm>
            <a:off x="4416039" y="7349923"/>
            <a:ext cx="1758004" cy="2197505"/>
          </a:xfrm>
          <a:custGeom>
            <a:avLst/>
            <a:gdLst/>
            <a:ahLst/>
            <a:cxnLst/>
            <a:rect l="l" t="t" r="r" b="b"/>
            <a:pathLst>
              <a:path w="1758004" h="2197505">
                <a:moveTo>
                  <a:pt x="0" y="0"/>
                </a:moveTo>
                <a:lnTo>
                  <a:pt x="1758004" y="0"/>
                </a:lnTo>
                <a:lnTo>
                  <a:pt x="1758004" y="2197504"/>
                </a:lnTo>
                <a:lnTo>
                  <a:pt x="0" y="219750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8369380" y="7349923"/>
            <a:ext cx="1604178" cy="2197505"/>
          </a:xfrm>
          <a:custGeom>
            <a:avLst/>
            <a:gdLst/>
            <a:ahLst/>
            <a:cxnLst/>
            <a:rect l="l" t="t" r="r" b="b"/>
            <a:pathLst>
              <a:path w="1604178" h="2197505">
                <a:moveTo>
                  <a:pt x="0" y="0"/>
                </a:moveTo>
                <a:lnTo>
                  <a:pt x="1604178" y="0"/>
                </a:lnTo>
                <a:lnTo>
                  <a:pt x="1604178" y="2197504"/>
                </a:lnTo>
                <a:lnTo>
                  <a:pt x="0" y="21975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6637182" y="7349923"/>
            <a:ext cx="1269059" cy="2197505"/>
          </a:xfrm>
          <a:custGeom>
            <a:avLst/>
            <a:gdLst/>
            <a:ahLst/>
            <a:cxnLst/>
            <a:rect l="l" t="t" r="r" b="b"/>
            <a:pathLst>
              <a:path w="1269059" h="2197505">
                <a:moveTo>
                  <a:pt x="0" y="0"/>
                </a:moveTo>
                <a:lnTo>
                  <a:pt x="1269059" y="0"/>
                </a:lnTo>
                <a:lnTo>
                  <a:pt x="1269059" y="2197504"/>
                </a:lnTo>
                <a:lnTo>
                  <a:pt x="0" y="21975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0436697" y="7349923"/>
            <a:ext cx="955915" cy="2197505"/>
          </a:xfrm>
          <a:custGeom>
            <a:avLst/>
            <a:gdLst/>
            <a:ahLst/>
            <a:cxnLst/>
            <a:rect l="l" t="t" r="r" b="b"/>
            <a:pathLst>
              <a:path w="955915" h="2197505">
                <a:moveTo>
                  <a:pt x="0" y="0"/>
                </a:moveTo>
                <a:lnTo>
                  <a:pt x="955915" y="0"/>
                </a:lnTo>
                <a:lnTo>
                  <a:pt x="955915" y="2197504"/>
                </a:lnTo>
                <a:lnTo>
                  <a:pt x="0" y="21975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1855751" y="7349923"/>
            <a:ext cx="2016211" cy="2197505"/>
          </a:xfrm>
          <a:custGeom>
            <a:avLst/>
            <a:gdLst/>
            <a:ahLst/>
            <a:cxnLst/>
            <a:rect l="l" t="t" r="r" b="b"/>
            <a:pathLst>
              <a:path w="2016211" h="2197505">
                <a:moveTo>
                  <a:pt x="0" y="0"/>
                </a:moveTo>
                <a:lnTo>
                  <a:pt x="2016210" y="0"/>
                </a:lnTo>
                <a:lnTo>
                  <a:pt x="2016210" y="2197504"/>
                </a:lnTo>
                <a:lnTo>
                  <a:pt x="0" y="21975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TextBox 10"/>
          <p:cNvSpPr txBox="1"/>
          <p:nvPr/>
        </p:nvSpPr>
        <p:spPr>
          <a:xfrm>
            <a:off x="3934803" y="1944321"/>
            <a:ext cx="10418394"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PROSPECTIVE STUDENT-ATHLETES</a:t>
            </a:r>
          </a:p>
        </p:txBody>
      </p:sp>
      <p:sp>
        <p:nvSpPr>
          <p:cNvPr id="11" name="TextBox 11"/>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12" name="Freeform 12"/>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12"/>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AutoShape 2"/>
          <p:cNvSpPr/>
          <p:nvPr/>
        </p:nvSpPr>
        <p:spPr>
          <a:xfrm>
            <a:off x="4535422" y="1351134"/>
            <a:ext cx="12723878" cy="19050"/>
          </a:xfrm>
          <a:prstGeom prst="line">
            <a:avLst/>
          </a:prstGeom>
          <a:ln w="38100" cap="flat">
            <a:solidFill>
              <a:srgbClr val="009CDE"/>
            </a:solidFill>
            <a:prstDash val="solid"/>
            <a:headEnd type="none" w="sm" len="sm"/>
            <a:tailEnd type="none" w="sm" len="sm"/>
          </a:ln>
        </p:spPr>
      </p:sp>
      <p:sp>
        <p:nvSpPr>
          <p:cNvPr id="3" name="AutoShape 3"/>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4" name="TextBox 4"/>
          <p:cNvSpPr txBox="1"/>
          <p:nvPr/>
        </p:nvSpPr>
        <p:spPr>
          <a:xfrm>
            <a:off x="1373081" y="3599052"/>
            <a:ext cx="15541839" cy="5456815"/>
          </a:xfrm>
          <a:prstGeom prst="rect">
            <a:avLst/>
          </a:prstGeom>
        </p:spPr>
        <p:txBody>
          <a:bodyPr lIns="0" tIns="0" rIns="0" bIns="0" rtlCol="0" anchor="t">
            <a:spAutoFit/>
          </a:bodyPr>
          <a:lstStyle/>
          <a:p>
            <a:pPr algn="l">
              <a:lnSpc>
                <a:spcPts val="2480"/>
              </a:lnSpc>
            </a:pPr>
            <a:r>
              <a:rPr lang="en-US" sz="2480" b="1" u="sng" dirty="0">
                <a:solidFill>
                  <a:srgbClr val="000000"/>
                </a:solidFill>
                <a:latin typeface="Scala"/>
                <a:ea typeface="Scala"/>
                <a:cs typeface="Scala"/>
                <a:sym typeface="Scala"/>
              </a:rPr>
              <a:t>Option 1: Free Profile Page Account</a:t>
            </a:r>
          </a:p>
          <a:p>
            <a:pPr marL="535439" lvl="1" indent="-267720" algn="l">
              <a:lnSpc>
                <a:spcPts val="2480"/>
              </a:lnSpc>
              <a:buFont typeface="Arial"/>
              <a:buChar char="•"/>
            </a:pPr>
            <a:r>
              <a:rPr lang="en-US" sz="2480" dirty="0">
                <a:solidFill>
                  <a:srgbClr val="000000"/>
                </a:solidFill>
                <a:latin typeface="Scala"/>
                <a:ea typeface="Scala"/>
                <a:cs typeface="Scala"/>
                <a:sym typeface="Scala"/>
              </a:rPr>
              <a:t>In high school and staying connected to receive the most current information from the NCAA Eligibility Center.</a:t>
            </a:r>
          </a:p>
          <a:p>
            <a:pPr marL="535439" lvl="1" indent="-267720" algn="l">
              <a:lnSpc>
                <a:spcPts val="2480"/>
              </a:lnSpc>
              <a:buFont typeface="Arial"/>
              <a:buChar char="•"/>
            </a:pPr>
            <a:r>
              <a:rPr lang="en-US" sz="2480" dirty="0">
                <a:solidFill>
                  <a:srgbClr val="000000"/>
                </a:solidFill>
                <a:latin typeface="Scala"/>
                <a:ea typeface="Scala"/>
                <a:cs typeface="Scala"/>
                <a:sym typeface="Scala"/>
              </a:rPr>
              <a:t>In middle school or earlier and wanting to learn more about college athletics.</a:t>
            </a:r>
          </a:p>
          <a:p>
            <a:pPr marL="535439" lvl="1" indent="-267720" algn="l">
              <a:lnSpc>
                <a:spcPts val="2480"/>
              </a:lnSpc>
              <a:buFont typeface="Arial"/>
              <a:buChar char="•"/>
            </a:pPr>
            <a:r>
              <a:rPr lang="en-US" sz="2480" dirty="0">
                <a:solidFill>
                  <a:srgbClr val="000000"/>
                </a:solidFill>
                <a:latin typeface="Scala"/>
                <a:ea typeface="Scala"/>
                <a:cs typeface="Scala"/>
                <a:sym typeface="Scala"/>
              </a:rPr>
              <a:t>Still deciding </a:t>
            </a:r>
            <a:r>
              <a:rPr lang="en-US" sz="2480" b="1" u="sng" dirty="0">
                <a:solidFill>
                  <a:srgbClr val="000000"/>
                </a:solidFill>
                <a:latin typeface="Scala"/>
                <a:ea typeface="Scala"/>
                <a:cs typeface="Scala"/>
                <a:sym typeface="Scala"/>
                <a:hlinkClick r:id="rId2" tooltip="https://www.ncaa.org/sports/2021/5/3/membership-directory.aspx"/>
              </a:rPr>
              <a:t>which NCAA division</a:t>
            </a:r>
            <a:r>
              <a:rPr lang="en-US" sz="2480" dirty="0">
                <a:solidFill>
                  <a:srgbClr val="000000"/>
                </a:solidFill>
                <a:latin typeface="Scala"/>
                <a:ea typeface="Scala"/>
                <a:cs typeface="Scala"/>
                <a:sym typeface="Scala"/>
              </a:rPr>
              <a:t> is right for you.</a:t>
            </a:r>
          </a:p>
          <a:p>
            <a:pPr marL="535439" lvl="1" indent="-267720" algn="l">
              <a:lnSpc>
                <a:spcPts val="2480"/>
              </a:lnSpc>
              <a:buFont typeface="Arial"/>
              <a:buChar char="•"/>
            </a:pPr>
            <a:r>
              <a:rPr lang="en-US" sz="2480" dirty="0">
                <a:solidFill>
                  <a:srgbClr val="000000"/>
                </a:solidFill>
                <a:latin typeface="Scala"/>
                <a:ea typeface="Scala"/>
                <a:cs typeface="Scala"/>
                <a:sym typeface="Scala"/>
              </a:rPr>
              <a:t>Planning to compete at an NCAA </a:t>
            </a:r>
            <a:r>
              <a:rPr lang="en-US" sz="2480" b="1" u="sng" dirty="0">
                <a:solidFill>
                  <a:srgbClr val="000000"/>
                </a:solidFill>
                <a:latin typeface="Scala"/>
                <a:ea typeface="Scala"/>
                <a:cs typeface="Scala"/>
                <a:sym typeface="Scala"/>
                <a:hlinkClick r:id="rId3" tooltip="https://www.ncaa.org/sports/2021/5/11/our-division-iii-members.aspx"/>
              </a:rPr>
              <a:t>Division III</a:t>
            </a:r>
            <a:r>
              <a:rPr lang="en-US" sz="2480" dirty="0">
                <a:solidFill>
                  <a:srgbClr val="000000"/>
                </a:solidFill>
                <a:latin typeface="Scala"/>
                <a:ea typeface="Scala"/>
                <a:cs typeface="Scala"/>
                <a:sym typeface="Scala"/>
              </a:rPr>
              <a:t> school and have only attended a U.S. high school.</a:t>
            </a:r>
          </a:p>
          <a:p>
            <a:pPr marL="535439" lvl="1" indent="-267720" algn="l">
              <a:lnSpc>
                <a:spcPts val="2480"/>
              </a:lnSpc>
              <a:buFont typeface="Arial"/>
              <a:buChar char="•"/>
            </a:pPr>
            <a:r>
              <a:rPr lang="en-US" sz="2480" dirty="0">
                <a:solidFill>
                  <a:srgbClr val="000000"/>
                </a:solidFill>
                <a:latin typeface="Scala"/>
                <a:ea typeface="Scala"/>
                <a:cs typeface="Scala"/>
                <a:sym typeface="Scala"/>
              </a:rPr>
              <a:t>Registering to play at an </a:t>
            </a:r>
            <a:r>
              <a:rPr lang="en-US" sz="2480" u="sng" dirty="0">
                <a:solidFill>
                  <a:srgbClr val="000000"/>
                </a:solidFill>
                <a:latin typeface="Scala"/>
                <a:ea typeface="Scala"/>
                <a:cs typeface="Scala"/>
                <a:sym typeface="Scala"/>
                <a:hlinkClick r:id="rId4" tooltip="http://bbcs.ncaa.org"/>
              </a:rPr>
              <a:t>NCAA-certified </a:t>
            </a:r>
            <a:r>
              <a:rPr lang="en-US" sz="2480" u="sng" dirty="0" err="1">
                <a:solidFill>
                  <a:srgbClr val="000000"/>
                </a:solidFill>
                <a:latin typeface="Scala"/>
                <a:ea typeface="Scala"/>
                <a:cs typeface="Scala"/>
                <a:sym typeface="Scala"/>
                <a:hlinkClick r:id="rId4" tooltip="http://bbcs.ncaa.org"/>
              </a:rPr>
              <a:t>nonscholastic</a:t>
            </a:r>
            <a:r>
              <a:rPr lang="en-US" sz="2480" u="sng" dirty="0">
                <a:solidFill>
                  <a:srgbClr val="000000"/>
                </a:solidFill>
                <a:latin typeface="Scala"/>
                <a:ea typeface="Scala"/>
                <a:cs typeface="Scala"/>
                <a:sym typeface="Scala"/>
                <a:hlinkClick r:id="rId4" tooltip="http://bbcs.ncaa.org"/>
              </a:rPr>
              <a:t> basketball event (BBCS, ECAG, AAU).</a:t>
            </a:r>
          </a:p>
          <a:p>
            <a:pPr marL="535439" lvl="1" indent="-267720" algn="l">
              <a:lnSpc>
                <a:spcPts val="2480"/>
              </a:lnSpc>
              <a:buFont typeface="Arial"/>
              <a:buChar char="•"/>
            </a:pPr>
            <a:r>
              <a:rPr lang="en-US" sz="2480" dirty="0">
                <a:solidFill>
                  <a:srgbClr val="000000"/>
                </a:solidFill>
                <a:latin typeface="Scala"/>
                <a:ea typeface="Scala"/>
                <a:cs typeface="Scala"/>
                <a:sym typeface="Scala"/>
              </a:rPr>
              <a:t>Cost - Free</a:t>
            </a:r>
          </a:p>
          <a:p>
            <a:pPr algn="l">
              <a:lnSpc>
                <a:spcPts val="2480"/>
              </a:lnSpc>
            </a:pPr>
            <a:r>
              <a:rPr lang="en-US" sz="2480" b="1" u="sng" dirty="0">
                <a:solidFill>
                  <a:srgbClr val="000000"/>
                </a:solidFill>
                <a:latin typeface="Scala"/>
                <a:ea typeface="Scala"/>
                <a:cs typeface="Scala"/>
                <a:sym typeface="Scala"/>
              </a:rPr>
              <a:t>Option 2: Amateurism-Only Certification Account</a:t>
            </a:r>
          </a:p>
          <a:p>
            <a:pPr marL="535439" lvl="1" indent="-267720" algn="l">
              <a:lnSpc>
                <a:spcPts val="2480"/>
              </a:lnSpc>
              <a:buFont typeface="Arial"/>
              <a:buChar char="•"/>
            </a:pPr>
            <a:r>
              <a:rPr lang="en-US" sz="2480" dirty="0">
                <a:solidFill>
                  <a:srgbClr val="000000"/>
                </a:solidFill>
                <a:latin typeface="Scala"/>
                <a:ea typeface="Scala"/>
                <a:cs typeface="Scala"/>
                <a:sym typeface="Scala"/>
              </a:rPr>
              <a:t>International college-bound student-athletes (first-year students and transfers) planning to compete at an NCAA Division III institution</a:t>
            </a:r>
          </a:p>
          <a:p>
            <a:pPr marL="535439" lvl="1" indent="-267720" algn="l">
              <a:lnSpc>
                <a:spcPts val="2480"/>
              </a:lnSpc>
              <a:buFont typeface="Arial"/>
              <a:buChar char="•"/>
            </a:pPr>
            <a:r>
              <a:rPr lang="en-US" sz="2480" dirty="0">
                <a:solidFill>
                  <a:srgbClr val="000000"/>
                </a:solidFill>
                <a:latin typeface="Scala"/>
                <a:ea typeface="Scala"/>
                <a:cs typeface="Scala"/>
                <a:sym typeface="Scala"/>
              </a:rPr>
              <a:t>Cost - $70 for all students</a:t>
            </a:r>
          </a:p>
          <a:p>
            <a:pPr algn="l">
              <a:lnSpc>
                <a:spcPts val="2480"/>
              </a:lnSpc>
            </a:pPr>
            <a:r>
              <a:rPr lang="en-US" sz="2480" b="1" u="sng" dirty="0">
                <a:solidFill>
                  <a:srgbClr val="000000"/>
                </a:solidFill>
                <a:latin typeface="Scala"/>
                <a:ea typeface="Scala"/>
                <a:cs typeface="Scala"/>
                <a:sym typeface="Scala"/>
              </a:rPr>
              <a:t>Option 3: Academic and Amateurism Certification Account</a:t>
            </a:r>
          </a:p>
          <a:p>
            <a:pPr marL="535439" lvl="1" indent="-267720" algn="l">
              <a:lnSpc>
                <a:spcPts val="2480"/>
              </a:lnSpc>
              <a:buFont typeface="Arial"/>
              <a:buChar char="•"/>
            </a:pPr>
            <a:r>
              <a:rPr lang="en-US" sz="2480" dirty="0">
                <a:solidFill>
                  <a:srgbClr val="000000"/>
                </a:solidFill>
                <a:latin typeface="Scala"/>
                <a:ea typeface="Scala"/>
                <a:cs typeface="Scala"/>
                <a:sym typeface="Scala"/>
              </a:rPr>
              <a:t>Compete at an NCAA Division I or II institution</a:t>
            </a:r>
          </a:p>
          <a:p>
            <a:pPr marL="535439" lvl="1" indent="-267720" algn="l">
              <a:lnSpc>
                <a:spcPts val="2480"/>
              </a:lnSpc>
              <a:buFont typeface="Arial"/>
              <a:buChar char="•"/>
            </a:pPr>
            <a:r>
              <a:rPr lang="en-US" sz="2480" dirty="0">
                <a:solidFill>
                  <a:srgbClr val="000000"/>
                </a:solidFill>
                <a:latin typeface="Scala"/>
                <a:ea typeface="Scala"/>
                <a:cs typeface="Scala"/>
                <a:sym typeface="Scala"/>
              </a:rPr>
              <a:t>Take an official visit</a:t>
            </a:r>
          </a:p>
          <a:p>
            <a:pPr marL="535439" lvl="1" indent="-267720" algn="l">
              <a:lnSpc>
                <a:spcPts val="2480"/>
              </a:lnSpc>
              <a:buFont typeface="Arial"/>
              <a:buChar char="•"/>
            </a:pPr>
            <a:r>
              <a:rPr lang="en-US" sz="2480" dirty="0">
                <a:solidFill>
                  <a:srgbClr val="000000"/>
                </a:solidFill>
                <a:latin typeface="Scala"/>
                <a:ea typeface="Scala"/>
                <a:cs typeface="Scala"/>
                <a:sym typeface="Scala"/>
              </a:rPr>
              <a:t>Sign a Athletics Financial Aid Agreement (formerly known as the National Letter of Intent program) at an NCAA member institution </a:t>
            </a:r>
          </a:p>
          <a:p>
            <a:pPr marL="535439" lvl="1" indent="-267720" algn="l">
              <a:lnSpc>
                <a:spcPts val="2480"/>
              </a:lnSpc>
              <a:buFont typeface="Arial"/>
              <a:buChar char="•"/>
            </a:pPr>
            <a:r>
              <a:rPr lang="en-US" sz="2480" dirty="0">
                <a:solidFill>
                  <a:srgbClr val="000000"/>
                </a:solidFill>
                <a:latin typeface="Scala"/>
                <a:ea typeface="Scala"/>
                <a:cs typeface="Scala"/>
                <a:sym typeface="Scala"/>
              </a:rPr>
              <a:t>Cost - $100 for domestic student and $160 for international students.</a:t>
            </a:r>
          </a:p>
        </p:txBody>
      </p:sp>
      <p:sp>
        <p:nvSpPr>
          <p:cNvPr id="5" name="TextBox 5"/>
          <p:cNvSpPr txBox="1"/>
          <p:nvPr/>
        </p:nvSpPr>
        <p:spPr>
          <a:xfrm>
            <a:off x="4396577" y="1944321"/>
            <a:ext cx="9494846"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ELIGIBILITY CENTER OVERVIEW</a:t>
            </a:r>
          </a:p>
        </p:txBody>
      </p:sp>
      <p:sp>
        <p:nvSpPr>
          <p:cNvPr id="6" name="TextBox 6"/>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5"/>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AutoShape 2"/>
          <p:cNvSpPr/>
          <p:nvPr/>
        </p:nvSpPr>
        <p:spPr>
          <a:xfrm>
            <a:off x="4535422" y="1351134"/>
            <a:ext cx="12723878" cy="19050"/>
          </a:xfrm>
          <a:prstGeom prst="line">
            <a:avLst/>
          </a:prstGeom>
          <a:ln w="38100" cap="flat">
            <a:solidFill>
              <a:srgbClr val="009CDE"/>
            </a:solidFill>
            <a:prstDash val="solid"/>
            <a:headEnd type="none" w="sm" len="sm"/>
            <a:tailEnd type="none" w="sm" len="sm"/>
          </a:ln>
        </p:spPr>
      </p:sp>
      <p:sp>
        <p:nvSpPr>
          <p:cNvPr id="3" name="AutoShape 3"/>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4" name="TextBox 4"/>
          <p:cNvSpPr txBox="1"/>
          <p:nvPr/>
        </p:nvSpPr>
        <p:spPr>
          <a:xfrm>
            <a:off x="1373081" y="3608577"/>
            <a:ext cx="15541839" cy="5176482"/>
          </a:xfrm>
          <a:prstGeom prst="rect">
            <a:avLst/>
          </a:prstGeom>
        </p:spPr>
        <p:txBody>
          <a:bodyPr lIns="0" tIns="0" rIns="0" bIns="0" rtlCol="0" anchor="t">
            <a:spAutoFit/>
          </a:bodyPr>
          <a:lstStyle/>
          <a:p>
            <a:pPr algn="l">
              <a:lnSpc>
                <a:spcPts val="3080"/>
              </a:lnSpc>
            </a:pPr>
            <a:r>
              <a:rPr lang="en-US" sz="3080" b="1" u="sng" dirty="0">
                <a:solidFill>
                  <a:srgbClr val="000000"/>
                </a:solidFill>
                <a:latin typeface="Scala"/>
                <a:ea typeface="Scala"/>
                <a:cs typeface="Scala"/>
                <a:sym typeface="Scala"/>
              </a:rPr>
              <a:t>Freshman &amp; Sophomores</a:t>
            </a:r>
          </a:p>
          <a:p>
            <a:pPr marL="664976" lvl="1" indent="-332488" algn="l">
              <a:lnSpc>
                <a:spcPts val="3080"/>
              </a:lnSpc>
              <a:buFont typeface="Arial"/>
              <a:buChar char="•"/>
            </a:pPr>
            <a:r>
              <a:rPr lang="en-US" sz="3080" dirty="0">
                <a:solidFill>
                  <a:srgbClr val="000000"/>
                </a:solidFill>
                <a:latin typeface="Scala"/>
                <a:ea typeface="Scala"/>
                <a:cs typeface="Scala"/>
                <a:sym typeface="Scala"/>
              </a:rPr>
              <a:t>Register for a Profile Page Account or Certification Account at </a:t>
            </a:r>
            <a:r>
              <a:rPr lang="en-US" sz="3080" u="sng" dirty="0">
                <a:solidFill>
                  <a:srgbClr val="000000"/>
                </a:solidFill>
                <a:latin typeface="Scala"/>
                <a:ea typeface="Scala"/>
                <a:cs typeface="Scala"/>
                <a:sym typeface="Scala"/>
                <a:hlinkClick r:id="rId2" tooltip="https://web3.ncaa.org/ecwr3/"/>
              </a:rPr>
              <a:t>eligibilitycenter.org</a:t>
            </a:r>
          </a:p>
          <a:p>
            <a:pPr marL="1329952" lvl="2" indent="-443317" algn="l">
              <a:lnSpc>
                <a:spcPts val="3080"/>
              </a:lnSpc>
              <a:buFont typeface="Arial"/>
              <a:buChar char="⚬"/>
            </a:pPr>
            <a:r>
              <a:rPr lang="en-US" sz="3080" dirty="0">
                <a:solidFill>
                  <a:srgbClr val="000000"/>
                </a:solidFill>
                <a:latin typeface="Scala"/>
                <a:ea typeface="Scala"/>
                <a:cs typeface="Scala"/>
                <a:sym typeface="Scala"/>
              </a:rPr>
              <a:t>Planning to compete at Division I, II, or III</a:t>
            </a:r>
          </a:p>
          <a:p>
            <a:pPr algn="l">
              <a:lnSpc>
                <a:spcPts val="3080"/>
              </a:lnSpc>
            </a:pPr>
            <a:r>
              <a:rPr lang="en-US" sz="3080" b="1" u="sng" dirty="0">
                <a:solidFill>
                  <a:srgbClr val="000000"/>
                </a:solidFill>
                <a:latin typeface="Scala"/>
                <a:ea typeface="Scala"/>
                <a:cs typeface="Scala"/>
                <a:sym typeface="Scala"/>
              </a:rPr>
              <a:t>Juniors</a:t>
            </a:r>
          </a:p>
          <a:p>
            <a:pPr marL="664976" lvl="1" indent="-332488" algn="l">
              <a:lnSpc>
                <a:spcPts val="3080"/>
              </a:lnSpc>
              <a:buFont typeface="Arial"/>
              <a:buChar char="•"/>
            </a:pPr>
            <a:r>
              <a:rPr lang="en-US" sz="3080" dirty="0">
                <a:solidFill>
                  <a:srgbClr val="000000"/>
                </a:solidFill>
                <a:latin typeface="Scala"/>
                <a:ea typeface="Scala"/>
                <a:cs typeface="Scala"/>
                <a:sym typeface="Scala"/>
              </a:rPr>
              <a:t>Work with academic counselor to make sure you are taking NCAA-approved courses</a:t>
            </a:r>
          </a:p>
          <a:p>
            <a:pPr marL="664976" lvl="1" indent="-332488" algn="l">
              <a:lnSpc>
                <a:spcPts val="3080"/>
              </a:lnSpc>
              <a:buFont typeface="Arial"/>
              <a:buChar char="•"/>
            </a:pPr>
            <a:r>
              <a:rPr lang="en-US" sz="3080" dirty="0">
                <a:solidFill>
                  <a:srgbClr val="000000"/>
                </a:solidFill>
                <a:latin typeface="Scala"/>
                <a:ea typeface="Scala"/>
                <a:cs typeface="Scala"/>
                <a:sym typeface="Scala"/>
              </a:rPr>
              <a:t>Upload ACT and/or SAT test scores to Eligibility Center if applicable using code 9999</a:t>
            </a:r>
          </a:p>
          <a:p>
            <a:pPr marL="1329952" lvl="2" indent="-443317" algn="l">
              <a:lnSpc>
                <a:spcPts val="3080"/>
              </a:lnSpc>
              <a:buFont typeface="Arial"/>
              <a:buChar char="⚬"/>
            </a:pPr>
            <a:r>
              <a:rPr lang="en-US" sz="3080" dirty="0">
                <a:solidFill>
                  <a:srgbClr val="000000"/>
                </a:solidFill>
                <a:latin typeface="Scala"/>
                <a:ea typeface="Scala"/>
                <a:cs typeface="Scala"/>
                <a:sym typeface="Scala"/>
              </a:rPr>
              <a:t>Some member institutions have moved away from looking at ACT/SAT test scores</a:t>
            </a:r>
          </a:p>
          <a:p>
            <a:pPr marL="664976" lvl="1" indent="-332488" algn="l">
              <a:lnSpc>
                <a:spcPts val="3080"/>
              </a:lnSpc>
              <a:buFont typeface="Arial"/>
              <a:buChar char="•"/>
            </a:pPr>
            <a:r>
              <a:rPr lang="en-US" sz="3080" dirty="0">
                <a:solidFill>
                  <a:srgbClr val="000000"/>
                </a:solidFill>
                <a:latin typeface="Scala"/>
                <a:ea typeface="Scala"/>
                <a:cs typeface="Scala"/>
                <a:sym typeface="Scala"/>
              </a:rPr>
              <a:t>Ask academic counselor to upload your </a:t>
            </a:r>
            <a:r>
              <a:rPr lang="en-US" sz="3080" u="sng" dirty="0">
                <a:solidFill>
                  <a:srgbClr val="000000"/>
                </a:solidFill>
                <a:latin typeface="Scala"/>
                <a:ea typeface="Scala"/>
                <a:cs typeface="Scala"/>
                <a:sym typeface="Scala"/>
              </a:rPr>
              <a:t>official transcript</a:t>
            </a:r>
            <a:r>
              <a:rPr lang="en-US" sz="3080" dirty="0">
                <a:solidFill>
                  <a:srgbClr val="000000"/>
                </a:solidFill>
                <a:latin typeface="Scala"/>
                <a:ea typeface="Scala"/>
                <a:cs typeface="Scala"/>
                <a:sym typeface="Scala"/>
              </a:rPr>
              <a:t> to the Eligibility Center</a:t>
            </a:r>
          </a:p>
          <a:p>
            <a:pPr algn="l">
              <a:lnSpc>
                <a:spcPts val="3080"/>
              </a:lnSpc>
            </a:pPr>
            <a:r>
              <a:rPr lang="en-US" sz="3080" b="1" u="sng" dirty="0">
                <a:solidFill>
                  <a:srgbClr val="000000"/>
                </a:solidFill>
                <a:latin typeface="Scala"/>
                <a:ea typeface="Scala"/>
                <a:cs typeface="Scala"/>
                <a:sym typeface="Scala"/>
              </a:rPr>
              <a:t>Seniors</a:t>
            </a:r>
          </a:p>
          <a:p>
            <a:pPr marL="664976" lvl="1" indent="-332488" algn="l">
              <a:lnSpc>
                <a:spcPts val="3080"/>
              </a:lnSpc>
              <a:buFont typeface="Arial"/>
              <a:buChar char="•"/>
            </a:pPr>
            <a:r>
              <a:rPr lang="en-US" sz="3080" dirty="0">
                <a:solidFill>
                  <a:srgbClr val="000000"/>
                </a:solidFill>
                <a:latin typeface="Scala"/>
                <a:ea typeface="Scala"/>
                <a:cs typeface="Scala"/>
                <a:sym typeface="Scala"/>
              </a:rPr>
              <a:t>Complete final NCAA Core Courses</a:t>
            </a:r>
          </a:p>
          <a:p>
            <a:pPr marL="664976" lvl="1" indent="-332488" algn="l">
              <a:lnSpc>
                <a:spcPts val="3080"/>
              </a:lnSpc>
              <a:buFont typeface="Arial"/>
              <a:buChar char="•"/>
            </a:pPr>
            <a:r>
              <a:rPr lang="en-US" sz="3080" dirty="0">
                <a:solidFill>
                  <a:srgbClr val="000000"/>
                </a:solidFill>
                <a:latin typeface="Scala"/>
                <a:ea typeface="Scala"/>
                <a:cs typeface="Scala"/>
                <a:sym typeface="Scala"/>
              </a:rPr>
              <a:t>Complete all academic and amateurism questions in your NCAA Eligibility Center account</a:t>
            </a:r>
          </a:p>
          <a:p>
            <a:pPr marL="664976" lvl="1" indent="-332488" algn="l">
              <a:lnSpc>
                <a:spcPts val="3080"/>
              </a:lnSpc>
              <a:buFont typeface="Arial"/>
              <a:buChar char="•"/>
            </a:pPr>
            <a:r>
              <a:rPr lang="en-US" sz="3080" dirty="0">
                <a:solidFill>
                  <a:srgbClr val="000000"/>
                </a:solidFill>
                <a:latin typeface="Scala"/>
                <a:ea typeface="Scala"/>
                <a:cs typeface="Scala"/>
                <a:sym typeface="Scala"/>
              </a:rPr>
              <a:t>Ask academic counselor to upload a </a:t>
            </a:r>
            <a:r>
              <a:rPr lang="en-US" sz="3080" u="sng" dirty="0">
                <a:solidFill>
                  <a:srgbClr val="000000"/>
                </a:solidFill>
                <a:latin typeface="Scala"/>
                <a:ea typeface="Scala"/>
                <a:cs typeface="Scala"/>
                <a:sym typeface="Scala"/>
              </a:rPr>
              <a:t>final official transcript</a:t>
            </a:r>
            <a:r>
              <a:rPr lang="en-US" sz="3080" dirty="0">
                <a:solidFill>
                  <a:srgbClr val="000000"/>
                </a:solidFill>
                <a:latin typeface="Scala"/>
                <a:ea typeface="Scala"/>
                <a:cs typeface="Scala"/>
                <a:sym typeface="Scala"/>
              </a:rPr>
              <a:t> and proof of graduation</a:t>
            </a:r>
          </a:p>
        </p:txBody>
      </p:sp>
      <p:sp>
        <p:nvSpPr>
          <p:cNvPr id="5" name="TextBox 5"/>
          <p:cNvSpPr txBox="1"/>
          <p:nvPr/>
        </p:nvSpPr>
        <p:spPr>
          <a:xfrm>
            <a:off x="4553406" y="1944321"/>
            <a:ext cx="9181188"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ELIGIBILITY CENTER TIMELINE</a:t>
            </a:r>
          </a:p>
        </p:txBody>
      </p:sp>
      <p:sp>
        <p:nvSpPr>
          <p:cNvPr id="6" name="TextBox 6"/>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3"/>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AutoShape 2"/>
          <p:cNvSpPr/>
          <p:nvPr/>
        </p:nvSpPr>
        <p:spPr>
          <a:xfrm>
            <a:off x="4535422" y="1351134"/>
            <a:ext cx="12723878" cy="19050"/>
          </a:xfrm>
          <a:prstGeom prst="line">
            <a:avLst/>
          </a:prstGeom>
          <a:ln w="38100" cap="flat">
            <a:solidFill>
              <a:srgbClr val="009CDE"/>
            </a:solidFill>
            <a:prstDash val="solid"/>
            <a:headEnd type="none" w="sm" len="sm"/>
            <a:tailEnd type="none" w="sm" len="sm"/>
          </a:ln>
        </p:spPr>
      </p:sp>
      <p:sp>
        <p:nvSpPr>
          <p:cNvPr id="3" name="AutoShape 3"/>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4" name="TextBox 4"/>
          <p:cNvSpPr txBox="1"/>
          <p:nvPr/>
        </p:nvSpPr>
        <p:spPr>
          <a:xfrm>
            <a:off x="1373081" y="3608577"/>
            <a:ext cx="15541839" cy="4381392"/>
          </a:xfrm>
          <a:prstGeom prst="rect">
            <a:avLst/>
          </a:prstGeom>
        </p:spPr>
        <p:txBody>
          <a:bodyPr lIns="0" tIns="0" rIns="0" bIns="0" rtlCol="0" anchor="t">
            <a:spAutoFit/>
          </a:bodyPr>
          <a:lstStyle/>
          <a:p>
            <a:pPr algn="l">
              <a:lnSpc>
                <a:spcPts val="3080"/>
              </a:lnSpc>
            </a:pPr>
            <a:r>
              <a:rPr lang="en-US" sz="3080" b="1" dirty="0">
                <a:solidFill>
                  <a:srgbClr val="000000"/>
                </a:solidFill>
                <a:latin typeface="Scala"/>
                <a:ea typeface="Scala"/>
                <a:cs typeface="Scala"/>
                <a:sym typeface="Scala"/>
              </a:rPr>
              <a:t>Initial Enrollee </a:t>
            </a:r>
            <a:r>
              <a:rPr lang="en-US" sz="3080" dirty="0">
                <a:solidFill>
                  <a:srgbClr val="000000"/>
                </a:solidFill>
                <a:latin typeface="Scala"/>
                <a:ea typeface="Scala"/>
                <a:cs typeface="Scala"/>
                <a:sym typeface="Scala"/>
              </a:rPr>
              <a:t>– Student who is enrolling full-time in college for the first time; has no prior college experience.</a:t>
            </a:r>
          </a:p>
          <a:p>
            <a:pPr algn="l">
              <a:lnSpc>
                <a:spcPts val="3080"/>
              </a:lnSpc>
            </a:pPr>
            <a:endParaRPr lang="en-US" sz="3080" b="1" dirty="0">
              <a:solidFill>
                <a:srgbClr val="000000"/>
              </a:solidFill>
              <a:latin typeface="Scala"/>
              <a:ea typeface="Scala"/>
              <a:cs typeface="Scala"/>
              <a:sym typeface="Scala"/>
            </a:endParaRPr>
          </a:p>
          <a:p>
            <a:pPr algn="l">
              <a:lnSpc>
                <a:spcPts val="3080"/>
              </a:lnSpc>
            </a:pPr>
            <a:r>
              <a:rPr lang="en-US" sz="3080" b="1" dirty="0">
                <a:solidFill>
                  <a:srgbClr val="000000"/>
                </a:solidFill>
                <a:latin typeface="Scala"/>
                <a:ea typeface="Scala"/>
                <a:cs typeface="Scala"/>
                <a:sym typeface="Scala"/>
              </a:rPr>
              <a:t>Final Qualifier </a:t>
            </a:r>
            <a:r>
              <a:rPr lang="en-US" sz="3080" dirty="0">
                <a:solidFill>
                  <a:srgbClr val="000000"/>
                </a:solidFill>
                <a:latin typeface="Scala"/>
                <a:ea typeface="Scala"/>
                <a:cs typeface="Scala"/>
                <a:sym typeface="Scala"/>
              </a:rPr>
              <a:t>– PSA who graduates from high school, successfully completes core course requirement and minimum GPA requirement set by NCAA Eligibility Center for financial aid, practice and competition in first academic year of residence.</a:t>
            </a:r>
          </a:p>
          <a:p>
            <a:pPr algn="l">
              <a:lnSpc>
                <a:spcPts val="3080"/>
              </a:lnSpc>
            </a:pPr>
            <a:endParaRPr lang="en-US" sz="3080" dirty="0">
              <a:solidFill>
                <a:srgbClr val="000000"/>
              </a:solidFill>
              <a:latin typeface="Scala"/>
              <a:ea typeface="Scala"/>
              <a:cs typeface="Scala"/>
              <a:sym typeface="Scala"/>
            </a:endParaRPr>
          </a:p>
          <a:p>
            <a:pPr algn="l">
              <a:lnSpc>
                <a:spcPts val="3080"/>
              </a:lnSpc>
            </a:pPr>
            <a:r>
              <a:rPr lang="en-US" sz="3080" b="1" dirty="0" err="1">
                <a:solidFill>
                  <a:srgbClr val="000000"/>
                </a:solidFill>
                <a:latin typeface="Scala"/>
                <a:ea typeface="Scala"/>
                <a:cs typeface="Scala"/>
                <a:sym typeface="Scala"/>
              </a:rPr>
              <a:t>Nonqualifier</a:t>
            </a:r>
            <a:r>
              <a:rPr lang="en-US" sz="3080" dirty="0">
                <a:solidFill>
                  <a:srgbClr val="000000"/>
                </a:solidFill>
                <a:latin typeface="Scala"/>
                <a:ea typeface="Scala"/>
                <a:cs typeface="Scala"/>
                <a:sym typeface="Scala"/>
              </a:rPr>
              <a:t> – PSA who either: 1) does not graduate from high school, or 2) does not successfully complete required core curriculum or meet minimum core GPA requirement. Not eligible for athletics aid, practice or competition in first year. Must serve an academic year of residence.</a:t>
            </a:r>
          </a:p>
        </p:txBody>
      </p:sp>
      <p:sp>
        <p:nvSpPr>
          <p:cNvPr id="5" name="TextBox 5"/>
          <p:cNvSpPr txBox="1"/>
          <p:nvPr/>
        </p:nvSpPr>
        <p:spPr>
          <a:xfrm>
            <a:off x="3617262" y="1944321"/>
            <a:ext cx="11053475"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FRESHMAN ACADEMIC DEFINITIONS</a:t>
            </a:r>
          </a:p>
        </p:txBody>
      </p:sp>
      <p:sp>
        <p:nvSpPr>
          <p:cNvPr id="6" name="TextBox 6"/>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AutoShape 2"/>
          <p:cNvSpPr/>
          <p:nvPr/>
        </p:nvSpPr>
        <p:spPr>
          <a:xfrm>
            <a:off x="4535422" y="1351134"/>
            <a:ext cx="12723878" cy="19050"/>
          </a:xfrm>
          <a:prstGeom prst="line">
            <a:avLst/>
          </a:prstGeom>
          <a:ln w="38100" cap="flat">
            <a:solidFill>
              <a:srgbClr val="009CDE"/>
            </a:solidFill>
            <a:prstDash val="solid"/>
            <a:headEnd type="none" w="sm" len="sm"/>
            <a:tailEnd type="none" w="sm" len="sm"/>
          </a:ln>
        </p:spPr>
      </p:sp>
      <p:sp>
        <p:nvSpPr>
          <p:cNvPr id="3" name="AutoShape 3"/>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4" name="TextBox 4"/>
          <p:cNvSpPr txBox="1"/>
          <p:nvPr/>
        </p:nvSpPr>
        <p:spPr>
          <a:xfrm>
            <a:off x="1373081" y="3608577"/>
            <a:ext cx="15541839" cy="5103961"/>
          </a:xfrm>
          <a:prstGeom prst="rect">
            <a:avLst/>
          </a:prstGeom>
        </p:spPr>
        <p:txBody>
          <a:bodyPr lIns="0" tIns="0" rIns="0" bIns="0" rtlCol="0" anchor="t">
            <a:spAutoFit/>
          </a:bodyPr>
          <a:lstStyle/>
          <a:p>
            <a:pPr algn="l">
              <a:lnSpc>
                <a:spcPts val="3080"/>
              </a:lnSpc>
            </a:pPr>
            <a:r>
              <a:rPr lang="en-US" sz="2800" dirty="0">
                <a:solidFill>
                  <a:srgbClr val="000000"/>
                </a:solidFill>
                <a:latin typeface="Scala"/>
                <a:ea typeface="Scala"/>
                <a:cs typeface="Scala"/>
                <a:sym typeface="Scala"/>
              </a:rPr>
              <a:t>Initial enrollees must be deemed Final Qualifiers in the Eligibility Center (EC) to be eligible for athletics aid, practice and competition in their first year. To be a Final Qualifier, the PSA must achieve:</a:t>
            </a:r>
          </a:p>
          <a:p>
            <a:pPr marL="664976" lvl="1" indent="-332488" algn="l">
              <a:buAutoNum type="arabicPeriod"/>
            </a:pPr>
            <a:r>
              <a:rPr lang="en-US" sz="2800" b="1" dirty="0">
                <a:solidFill>
                  <a:srgbClr val="000000"/>
                </a:solidFill>
                <a:highlight>
                  <a:srgbClr val="FFFF00"/>
                </a:highlight>
                <a:latin typeface="Scala"/>
                <a:ea typeface="Scala"/>
                <a:cs typeface="Scala"/>
                <a:sym typeface="Scala"/>
              </a:rPr>
              <a:t>16 core courses</a:t>
            </a:r>
            <a:r>
              <a:rPr lang="en-US" sz="2800" b="1" dirty="0">
                <a:solidFill>
                  <a:srgbClr val="000000"/>
                </a:solidFill>
                <a:latin typeface="Scala"/>
                <a:ea typeface="Scala"/>
                <a:cs typeface="Scala"/>
                <a:sym typeface="Scala"/>
              </a:rPr>
              <a:t> </a:t>
            </a:r>
            <a:r>
              <a:rPr lang="en-US" sz="2800" dirty="0">
                <a:solidFill>
                  <a:srgbClr val="000000"/>
                </a:solidFill>
                <a:latin typeface="Scala"/>
                <a:ea typeface="Scala"/>
                <a:cs typeface="Scala"/>
                <a:sym typeface="Scala"/>
              </a:rPr>
              <a:t>(core courses determined by EC’s review of the high school’s curriculum):</a:t>
            </a:r>
          </a:p>
          <a:p>
            <a:pPr marL="1329952" lvl="2" indent="-443317" algn="l">
              <a:buAutoNum type="alphaLcPeriod"/>
            </a:pPr>
            <a:r>
              <a:rPr lang="en-US" sz="2800" dirty="0">
                <a:solidFill>
                  <a:srgbClr val="000000"/>
                </a:solidFill>
                <a:latin typeface="Scala"/>
                <a:ea typeface="Scala"/>
                <a:cs typeface="Scala"/>
                <a:sym typeface="Scala"/>
              </a:rPr>
              <a:t>4 years of English; 3 years of Math; 2 years of Natural/Physical Science; 2 years of Social Science; 1 year of additional English/Math/Natural/Physical Science; 4 years of any additional core courses.</a:t>
            </a:r>
          </a:p>
          <a:p>
            <a:pPr marL="1329952" lvl="2" indent="-443317" algn="l">
              <a:buAutoNum type="alphaLcPeriod"/>
            </a:pPr>
            <a:r>
              <a:rPr lang="en-US" sz="2800" dirty="0">
                <a:solidFill>
                  <a:srgbClr val="000000"/>
                </a:solidFill>
                <a:latin typeface="Scala"/>
                <a:ea typeface="Scala"/>
                <a:cs typeface="Scala"/>
                <a:sym typeface="Scala"/>
              </a:rPr>
              <a:t>Must be completed by expected graduation data as determined by EC.</a:t>
            </a:r>
          </a:p>
          <a:p>
            <a:pPr marL="664976" lvl="1" indent="-332488" algn="l">
              <a:buAutoNum type="arabicPeriod"/>
            </a:pPr>
            <a:r>
              <a:rPr lang="en-US" sz="2800" b="1" dirty="0">
                <a:solidFill>
                  <a:srgbClr val="000000"/>
                </a:solidFill>
                <a:highlight>
                  <a:srgbClr val="FFFF00"/>
                </a:highlight>
                <a:latin typeface="Scala"/>
                <a:ea typeface="Scala"/>
                <a:cs typeface="Scala"/>
                <a:sym typeface="Scala"/>
              </a:rPr>
              <a:t>10/7 core course progression</a:t>
            </a:r>
            <a:r>
              <a:rPr lang="en-US" sz="2800" b="1" dirty="0">
                <a:solidFill>
                  <a:srgbClr val="000000"/>
                </a:solidFill>
                <a:latin typeface="Scala"/>
                <a:ea typeface="Scala"/>
                <a:cs typeface="Scala"/>
                <a:sym typeface="Scala"/>
              </a:rPr>
              <a:t> </a:t>
            </a:r>
            <a:r>
              <a:rPr lang="en-US" sz="2800" dirty="0">
                <a:solidFill>
                  <a:srgbClr val="000000"/>
                </a:solidFill>
                <a:latin typeface="Scala"/>
                <a:ea typeface="Scala"/>
                <a:cs typeface="Scala"/>
                <a:sym typeface="Scala"/>
              </a:rPr>
              <a:t>(does not apply to international PSAs).</a:t>
            </a:r>
          </a:p>
          <a:p>
            <a:pPr marL="664976" lvl="1" indent="-332488" algn="l">
              <a:buAutoNum type="arabicPeriod"/>
            </a:pPr>
            <a:r>
              <a:rPr lang="en-US" sz="2800" b="1" dirty="0">
                <a:solidFill>
                  <a:srgbClr val="000000"/>
                </a:solidFill>
                <a:highlight>
                  <a:srgbClr val="FFFF00"/>
                </a:highlight>
                <a:latin typeface="Scala"/>
                <a:ea typeface="Scala"/>
                <a:cs typeface="Scala"/>
                <a:sym typeface="Scala"/>
              </a:rPr>
              <a:t>2.3 GPA </a:t>
            </a:r>
            <a:r>
              <a:rPr lang="en-US" sz="2800" dirty="0">
                <a:solidFill>
                  <a:srgbClr val="000000"/>
                </a:solidFill>
                <a:highlight>
                  <a:srgbClr val="FFFF00"/>
                </a:highlight>
                <a:latin typeface="Scala"/>
                <a:ea typeface="Scala"/>
                <a:cs typeface="Scala"/>
                <a:sym typeface="Scala"/>
              </a:rPr>
              <a:t>(or higher).</a:t>
            </a:r>
          </a:p>
          <a:p>
            <a:pPr marL="664976" lvl="1" indent="-332488" algn="l">
              <a:buAutoNum type="arabicPeriod"/>
            </a:pPr>
            <a:r>
              <a:rPr lang="en-US" sz="2800" b="1" dirty="0">
                <a:solidFill>
                  <a:srgbClr val="000000"/>
                </a:solidFill>
                <a:highlight>
                  <a:srgbClr val="FFFF00"/>
                </a:highlight>
                <a:latin typeface="Scala"/>
                <a:ea typeface="Scala"/>
                <a:cs typeface="Scala"/>
                <a:sym typeface="Scala"/>
              </a:rPr>
              <a:t>Final Transcript/Proof of Graduation.</a:t>
            </a:r>
          </a:p>
          <a:p>
            <a:pPr marL="664976" lvl="1" indent="-332488" algn="l">
              <a:buAutoNum type="arabicPeriod"/>
            </a:pPr>
            <a:r>
              <a:rPr lang="en-US" sz="2800" b="1" dirty="0">
                <a:solidFill>
                  <a:srgbClr val="000000"/>
                </a:solidFill>
                <a:highlight>
                  <a:srgbClr val="FFFF00"/>
                </a:highlight>
                <a:latin typeface="Scala"/>
                <a:ea typeface="Scala"/>
                <a:cs typeface="Scala"/>
                <a:sym typeface="Scala"/>
              </a:rPr>
              <a:t>Certified for Amateurism</a:t>
            </a:r>
            <a:r>
              <a:rPr lang="en-US" sz="2800" b="1" dirty="0">
                <a:solidFill>
                  <a:srgbClr val="000000"/>
                </a:solidFill>
                <a:latin typeface="Scala"/>
                <a:ea typeface="Scala"/>
                <a:cs typeface="Scala"/>
                <a:sym typeface="Scala"/>
              </a:rPr>
              <a:t> </a:t>
            </a:r>
            <a:r>
              <a:rPr lang="en-US" sz="2800" dirty="0">
                <a:solidFill>
                  <a:srgbClr val="000000"/>
                </a:solidFill>
                <a:latin typeface="Scala"/>
                <a:ea typeface="Scala"/>
                <a:cs typeface="Scala"/>
                <a:sym typeface="Scala"/>
              </a:rPr>
              <a:t>– midyear can request 10/1; Summer/Fall enrollees can request 4/1.</a:t>
            </a:r>
          </a:p>
          <a:p>
            <a:pPr marL="664976" lvl="1" indent="-332488" algn="l">
              <a:buAutoNum type="arabicPeriod"/>
            </a:pPr>
            <a:r>
              <a:rPr lang="en-US" sz="2800" b="1" dirty="0">
                <a:solidFill>
                  <a:srgbClr val="000000"/>
                </a:solidFill>
                <a:highlight>
                  <a:srgbClr val="FFFF00"/>
                </a:highlight>
                <a:latin typeface="Scala"/>
                <a:ea typeface="Scala"/>
                <a:cs typeface="Scala"/>
                <a:sym typeface="Scala"/>
              </a:rPr>
              <a:t>Some NCAA member institutions may not require submission of test scores.</a:t>
            </a:r>
          </a:p>
        </p:txBody>
      </p:sp>
      <p:sp>
        <p:nvSpPr>
          <p:cNvPr id="5" name="TextBox 5"/>
          <p:cNvSpPr txBox="1"/>
          <p:nvPr/>
        </p:nvSpPr>
        <p:spPr>
          <a:xfrm>
            <a:off x="3194222" y="1944321"/>
            <a:ext cx="11899557"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FRESHMAN ACADEMIC REQUIREMENTS</a:t>
            </a:r>
          </a:p>
        </p:txBody>
      </p:sp>
      <p:sp>
        <p:nvSpPr>
          <p:cNvPr id="6" name="TextBox 6"/>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4" name="AutoShape 4"/>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5" name="Freeform 5"/>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6" name="Freeform 6"/>
          <p:cNvSpPr/>
          <p:nvPr/>
        </p:nvSpPr>
        <p:spPr>
          <a:xfrm>
            <a:off x="7591999" y="3184716"/>
            <a:ext cx="3104001" cy="3104001"/>
          </a:xfrm>
          <a:custGeom>
            <a:avLst/>
            <a:gdLst/>
            <a:ahLst/>
            <a:cxnLst/>
            <a:rect l="l" t="t" r="r" b="b"/>
            <a:pathLst>
              <a:path w="3104001" h="3104001">
                <a:moveTo>
                  <a:pt x="0" y="0"/>
                </a:moveTo>
                <a:lnTo>
                  <a:pt x="3104002" y="0"/>
                </a:lnTo>
                <a:lnTo>
                  <a:pt x="3104002" y="3104001"/>
                </a:lnTo>
                <a:lnTo>
                  <a:pt x="0" y="3104001"/>
                </a:lnTo>
                <a:lnTo>
                  <a:pt x="0" y="0"/>
                </a:lnTo>
                <a:close/>
              </a:path>
            </a:pathLst>
          </a:custGeom>
          <a:blipFill>
            <a:blip r:embed="rId2"/>
            <a:stretch>
              <a:fillRect/>
            </a:stretch>
          </a:blipFill>
        </p:spPr>
      </p:sp>
      <p:sp>
        <p:nvSpPr>
          <p:cNvPr id="7" name="TextBox 7"/>
          <p:cNvSpPr txBox="1"/>
          <p:nvPr/>
        </p:nvSpPr>
        <p:spPr>
          <a:xfrm>
            <a:off x="4736373" y="7056004"/>
            <a:ext cx="8815254" cy="642740"/>
          </a:xfrm>
          <a:prstGeom prst="rect">
            <a:avLst/>
          </a:prstGeom>
        </p:spPr>
        <p:txBody>
          <a:bodyPr lIns="0" tIns="0" rIns="0" bIns="0" rtlCol="0" anchor="t">
            <a:spAutoFit/>
          </a:bodyPr>
          <a:lstStyle/>
          <a:p>
            <a:pPr algn="l">
              <a:lnSpc>
                <a:spcPts val="4900"/>
              </a:lnSpc>
            </a:pPr>
            <a:r>
              <a:rPr lang="en-US" sz="4900" dirty="0">
                <a:solidFill>
                  <a:srgbClr val="000000"/>
                </a:solidFill>
                <a:latin typeface="Scala"/>
                <a:ea typeface="Scala"/>
                <a:cs typeface="Scala"/>
                <a:sym typeface="Scala"/>
              </a:rPr>
              <a:t>RECRUITING SPECIFIC RULES</a:t>
            </a:r>
          </a:p>
        </p:txBody>
      </p:sp>
      <p:sp>
        <p:nvSpPr>
          <p:cNvPr id="8" name="AutoShape 2">
            <a:extLst>
              <a:ext uri="{FF2B5EF4-FFF2-40B4-BE49-F238E27FC236}">
                <a16:creationId xmlns:a16="http://schemas.microsoft.com/office/drawing/2014/main" id="{C7A4CD91-7430-4F28-9E4B-845CDEF2B449}"/>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AutoShape 2"/>
          <p:cNvSpPr/>
          <p:nvPr/>
        </p:nvSpPr>
        <p:spPr>
          <a:xfrm>
            <a:off x="4535422" y="1351134"/>
            <a:ext cx="12723878" cy="19050"/>
          </a:xfrm>
          <a:prstGeom prst="line">
            <a:avLst/>
          </a:prstGeom>
          <a:ln w="38100" cap="flat">
            <a:solidFill>
              <a:srgbClr val="009CDE"/>
            </a:solidFill>
            <a:prstDash val="solid"/>
            <a:headEnd type="none" w="sm" len="sm"/>
            <a:tailEnd type="none" w="sm" len="sm"/>
          </a:ln>
        </p:spPr>
      </p:sp>
      <p:sp>
        <p:nvSpPr>
          <p:cNvPr id="3" name="AutoShape 3"/>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4" name="TextBox 4"/>
          <p:cNvSpPr txBox="1"/>
          <p:nvPr/>
        </p:nvSpPr>
        <p:spPr>
          <a:xfrm>
            <a:off x="3297833" y="1944321"/>
            <a:ext cx="11692334"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FALL SPORT FIRST PERMISSIBLE DATES</a:t>
            </a:r>
          </a:p>
        </p:txBody>
      </p:sp>
      <p:graphicFrame>
        <p:nvGraphicFramePr>
          <p:cNvPr id="5" name="Table 5"/>
          <p:cNvGraphicFramePr>
            <a:graphicFrameLocks noGrp="1"/>
          </p:cNvGraphicFramePr>
          <p:nvPr/>
        </p:nvGraphicFramePr>
        <p:xfrm>
          <a:off x="1028700" y="2806606"/>
          <a:ext cx="16230600" cy="6159449"/>
        </p:xfrm>
        <a:graphic>
          <a:graphicData uri="http://schemas.openxmlformats.org/drawingml/2006/table">
            <a:tbl>
              <a:tblPr/>
              <a:tblGrid>
                <a:gridCol w="4523650">
                  <a:extLst>
                    <a:ext uri="{9D8B030D-6E8A-4147-A177-3AD203B41FA5}">
                      <a16:colId xmlns:a16="http://schemas.microsoft.com/office/drawing/2014/main" val="20000"/>
                    </a:ext>
                  </a:extLst>
                </a:gridCol>
                <a:gridCol w="3591650">
                  <a:extLst>
                    <a:ext uri="{9D8B030D-6E8A-4147-A177-3AD203B41FA5}">
                      <a16:colId xmlns:a16="http://schemas.microsoft.com/office/drawing/2014/main" val="20001"/>
                    </a:ext>
                  </a:extLst>
                </a:gridCol>
                <a:gridCol w="3947352">
                  <a:extLst>
                    <a:ext uri="{9D8B030D-6E8A-4147-A177-3AD203B41FA5}">
                      <a16:colId xmlns:a16="http://schemas.microsoft.com/office/drawing/2014/main" val="20002"/>
                    </a:ext>
                  </a:extLst>
                </a:gridCol>
                <a:gridCol w="4167948">
                  <a:extLst>
                    <a:ext uri="{9D8B030D-6E8A-4147-A177-3AD203B41FA5}">
                      <a16:colId xmlns:a16="http://schemas.microsoft.com/office/drawing/2014/main" val="20003"/>
                    </a:ext>
                  </a:extLst>
                </a:gridCol>
              </a:tblGrid>
              <a:tr h="583740">
                <a:tc>
                  <a:txBody>
                    <a:bodyPr/>
                    <a:lstStyle/>
                    <a:p>
                      <a:pPr algn="l">
                        <a:lnSpc>
                          <a:spcPts val="2519"/>
                        </a:lnSpc>
                        <a:defRPr/>
                      </a:pPr>
                      <a:r>
                        <a:rPr lang="en-US" sz="1799" u="sng">
                          <a:solidFill>
                            <a:srgbClr val="F6F4EF"/>
                          </a:solidFill>
                          <a:latin typeface="Scala"/>
                          <a:ea typeface="Scala"/>
                          <a:cs typeface="Scala"/>
                          <a:sym typeface="Scala"/>
                        </a:rPr>
                        <a:t>FALL SPORTS RECRUITING OVERVIEW</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FOOTBALL</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VOLLEYBALL</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OTHER SPORTS (XC, FH, MSO, WSO)</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extLst>
                  <a:ext uri="{0D108BD9-81ED-4DB2-BD59-A6C34878D82A}">
                    <a16:rowId xmlns:a16="http://schemas.microsoft.com/office/drawing/2014/main" val="10000"/>
                  </a:ext>
                </a:extLst>
              </a:tr>
              <a:tr h="689005">
                <a:tc>
                  <a:txBody>
                    <a:bodyPr/>
                    <a:lstStyle/>
                    <a:p>
                      <a:pPr algn="l">
                        <a:lnSpc>
                          <a:spcPts val="1679"/>
                        </a:lnSpc>
                        <a:defRPr/>
                      </a:pPr>
                      <a:r>
                        <a:rPr lang="en-US" sz="1200">
                          <a:solidFill>
                            <a:srgbClr val="010101"/>
                          </a:solidFill>
                          <a:latin typeface="Scala"/>
                          <a:ea typeface="Scala"/>
                          <a:cs typeface="Scala"/>
                          <a:sym typeface="Scala"/>
                        </a:rPr>
                        <a:t>RECRUITING MATERIALS, GENERAL CORRESPONDENCE, ELECTRONIC MESSAGING</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1"/>
                  </a:ext>
                </a:extLst>
              </a:tr>
              <a:tr h="529462">
                <a:tc>
                  <a:txBody>
                    <a:bodyPr/>
                    <a:lstStyle/>
                    <a:p>
                      <a:pPr algn="l">
                        <a:lnSpc>
                          <a:spcPts val="1679"/>
                        </a:lnSpc>
                        <a:defRPr/>
                      </a:pPr>
                      <a:r>
                        <a:rPr lang="en-US" sz="1200">
                          <a:solidFill>
                            <a:srgbClr val="010101"/>
                          </a:solidFill>
                          <a:latin typeface="Scala"/>
                          <a:ea typeface="Scala"/>
                          <a:cs typeface="Scala"/>
                          <a:sym typeface="Scala"/>
                        </a:rPr>
                        <a:t>TELEPHONE CALLS</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2"/>
                  </a:ext>
                </a:extLst>
              </a:tr>
              <a:tr h="478475">
                <a:tc>
                  <a:txBody>
                    <a:bodyPr/>
                    <a:lstStyle/>
                    <a:p>
                      <a:pPr algn="l">
                        <a:lnSpc>
                          <a:spcPts val="1679"/>
                        </a:lnSpc>
                        <a:defRPr/>
                      </a:pPr>
                      <a:r>
                        <a:rPr lang="en-US" sz="1200">
                          <a:solidFill>
                            <a:srgbClr val="010101"/>
                          </a:solidFill>
                          <a:latin typeface="Scala"/>
                          <a:ea typeface="Scala"/>
                          <a:cs typeface="Scala"/>
                          <a:sym typeface="Scala"/>
                        </a:rPr>
                        <a:t>OFF-CAMPUS CONTACT</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January 1 of PSA's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3"/>
                  </a:ext>
                </a:extLst>
              </a:tr>
              <a:tr h="2162709">
                <a:tc>
                  <a:txBody>
                    <a:bodyPr/>
                    <a:lstStyle/>
                    <a:p>
                      <a:pPr algn="l">
                        <a:lnSpc>
                          <a:spcPts val="1679"/>
                        </a:lnSpc>
                        <a:defRPr/>
                      </a:pPr>
                      <a:r>
                        <a:rPr lang="en-US" sz="1200">
                          <a:solidFill>
                            <a:srgbClr val="010101"/>
                          </a:solidFill>
                          <a:latin typeface="Scala"/>
                          <a:ea typeface="Scala"/>
                          <a:cs typeface="Scala"/>
                          <a:sym typeface="Scala"/>
                        </a:rPr>
                        <a:t>OFF-CAMPUS EVALUATIONS</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marL="259080" lvl="1" indent="-129540" algn="l">
                        <a:lnSpc>
                          <a:spcPts val="1679"/>
                        </a:lnSpc>
                        <a:buFont typeface="Arial"/>
                        <a:buChar char="•"/>
                        <a:defRPr/>
                      </a:pPr>
                      <a:r>
                        <a:rPr lang="en-US" sz="1200">
                          <a:solidFill>
                            <a:srgbClr val="010101"/>
                          </a:solidFill>
                          <a:latin typeface="Scala"/>
                          <a:ea typeface="Scala"/>
                          <a:cs typeface="Scala"/>
                          <a:sym typeface="Scala"/>
                        </a:rPr>
                        <a:t>Contacts may only take place during a Contact Period.</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Not more than 8 recruiting opportunities per PSA.</a:t>
                      </a:r>
                    </a:p>
                    <a:p>
                      <a:pPr algn="l">
                        <a:lnSpc>
                          <a:spcPts val="1679"/>
                        </a:lnSpc>
                      </a:pPr>
                      <a:r>
                        <a:rPr lang="en-US" sz="1200">
                          <a:solidFill>
                            <a:srgbClr val="010101"/>
                          </a:solidFill>
                          <a:latin typeface="Scala"/>
                          <a:ea typeface="Scala"/>
                          <a:cs typeface="Scala"/>
                          <a:sym typeface="Scala"/>
                        </a:rPr>
                        <a:t>*Evaluations may only be made during the Fall Evaluation Period (33 evaluation days, only 1 evaluation permitted) or Spring Contact Period (140 recruiting person days).</a:t>
                      </a:r>
                    </a:p>
                    <a:p>
                      <a:pPr algn="l">
                        <a:lnSpc>
                          <a:spcPts val="1679"/>
                        </a:lnSpc>
                      </a:pPr>
                      <a:endParaRPr lang="en-US" sz="1200">
                        <a:solidFill>
                          <a:srgbClr val="010101"/>
                        </a:solidFill>
                        <a:latin typeface="Scala"/>
                        <a:ea typeface="Scala"/>
                        <a:cs typeface="Scala"/>
                        <a:sym typeface="Scala"/>
                      </a:endParaRP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marL="259080" lvl="1" indent="-129540" algn="l">
                        <a:lnSpc>
                          <a:spcPts val="1679"/>
                        </a:lnSpc>
                        <a:buFont typeface="Arial"/>
                        <a:buChar char="•"/>
                        <a:defRPr/>
                      </a:pPr>
                      <a:r>
                        <a:rPr lang="en-US" sz="1200">
                          <a:solidFill>
                            <a:srgbClr val="010101"/>
                          </a:solidFill>
                          <a:latin typeface="Scala"/>
                          <a:ea typeface="Scala"/>
                          <a:cs typeface="Scala"/>
                          <a:sym typeface="Scala"/>
                        </a:rPr>
                        <a:t>Limit 7 recruiting opportunities (contacts and evaluations combined) per PSA per year.</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Maximum of 3 contacts per year once PSA is eligible.</a:t>
                      </a:r>
                    </a:p>
                    <a:p>
                      <a:pPr algn="l">
                        <a:lnSpc>
                          <a:spcPts val="1679"/>
                        </a:lnSpc>
                      </a:pPr>
                      <a:endParaRPr lang="en-US" sz="1200">
                        <a:solidFill>
                          <a:srgbClr val="010101"/>
                        </a:solidFill>
                        <a:latin typeface="Scala"/>
                        <a:ea typeface="Scala"/>
                        <a:cs typeface="Scala"/>
                        <a:sym typeface="Scala"/>
                      </a:endParaRPr>
                    </a:p>
                    <a:p>
                      <a:pPr algn="l">
                        <a:lnSpc>
                          <a:spcPts val="1679"/>
                        </a:lnSpc>
                      </a:pPr>
                      <a:r>
                        <a:rPr lang="en-US" sz="1200">
                          <a:solidFill>
                            <a:srgbClr val="010101"/>
                          </a:solidFill>
                          <a:latin typeface="Scala"/>
                          <a:ea typeface="Scala"/>
                          <a:cs typeface="Scala"/>
                          <a:sym typeface="Scala"/>
                        </a:rPr>
                        <a:t>Volleyball: 80 Recruiting Days measured 8/1 - 7/31</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marL="259080" lvl="1" indent="-129540" algn="l">
                        <a:lnSpc>
                          <a:spcPts val="1679"/>
                        </a:lnSpc>
                        <a:buFont typeface="Arial"/>
                        <a:buChar char="•"/>
                        <a:defRPr/>
                      </a:pPr>
                      <a:r>
                        <a:rPr lang="en-US" sz="1200">
                          <a:solidFill>
                            <a:srgbClr val="010101"/>
                          </a:solidFill>
                          <a:latin typeface="Scala"/>
                          <a:ea typeface="Scala"/>
                          <a:cs typeface="Scala"/>
                          <a:sym typeface="Scala"/>
                        </a:rPr>
                        <a:t>9/1-8/31: 7 recruiting opportunities (contacts + evaluations) per year per PSA, subject to recruiting calendar.</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6/1-8/31: evaluations during these months do not count toward the 7 recruiting opportunities.</a:t>
                      </a:r>
                    </a:p>
                    <a:p>
                      <a:pPr marL="259080" lvl="1" indent="-129540" algn="l">
                        <a:lnSpc>
                          <a:spcPts val="1679"/>
                        </a:lnSpc>
                        <a:buFont typeface="Arial"/>
                        <a:buChar char="•"/>
                      </a:pPr>
                      <a:r>
                        <a:rPr lang="en-US" sz="1200">
                          <a:solidFill>
                            <a:srgbClr val="010101"/>
                          </a:solidFill>
                          <a:latin typeface="Scala"/>
                          <a:ea typeface="Scala"/>
                          <a:cs typeface="Scala"/>
                          <a:sym typeface="Scala"/>
                        </a:rPr>
                        <a:t>Contacts ALWAYS count.</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4"/>
                  </a:ext>
                </a:extLst>
              </a:tr>
              <a:tr h="689005">
                <a:tc>
                  <a:txBody>
                    <a:bodyPr/>
                    <a:lstStyle/>
                    <a:p>
                      <a:pPr algn="l">
                        <a:lnSpc>
                          <a:spcPts val="1679"/>
                        </a:lnSpc>
                        <a:defRPr/>
                      </a:pPr>
                      <a:r>
                        <a:rPr lang="en-US" sz="1200">
                          <a:solidFill>
                            <a:srgbClr val="010101"/>
                          </a:solidFill>
                          <a:latin typeface="Scala"/>
                          <a:ea typeface="Scala"/>
                          <a:cs typeface="Scala"/>
                          <a:sym typeface="Scala"/>
                        </a:rPr>
                        <a:t>OFFICIAL VISITS</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April 1 of Junior year</a:t>
                      </a:r>
                      <a:endParaRPr lang="en-US" sz="1100"/>
                    </a:p>
                    <a:p>
                      <a:pPr algn="l">
                        <a:lnSpc>
                          <a:spcPts val="1679"/>
                        </a:lnSpc>
                      </a:pPr>
                      <a:r>
                        <a:rPr lang="en-US" sz="1200">
                          <a:solidFill>
                            <a:srgbClr val="010101"/>
                          </a:solidFill>
                          <a:latin typeface="Scala"/>
                          <a:ea typeface="Scala"/>
                          <a:cs typeface="Scala"/>
                          <a:sym typeface="Scala"/>
                        </a:rPr>
                        <a:t>September 1 of Senior year</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5"/>
                  </a:ext>
                </a:extLst>
              </a:tr>
              <a:tr h="532983">
                <a:tc>
                  <a:txBody>
                    <a:bodyPr/>
                    <a:lstStyle/>
                    <a:p>
                      <a:pPr algn="l">
                        <a:lnSpc>
                          <a:spcPts val="1679"/>
                        </a:lnSpc>
                        <a:defRPr/>
                      </a:pPr>
                      <a:r>
                        <a:rPr lang="en-US" sz="1200">
                          <a:solidFill>
                            <a:srgbClr val="010101"/>
                          </a:solidFill>
                          <a:latin typeface="Scala"/>
                          <a:ea typeface="Scala"/>
                          <a:cs typeface="Scala"/>
                          <a:sym typeface="Scala"/>
                        </a:rPr>
                        <a:t>UNOFFICIAL VISIT</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00000"/>
                          </a:solidFill>
                          <a:latin typeface="Scala"/>
                          <a:ea typeface="Scala"/>
                          <a:cs typeface="Scala"/>
                          <a:sym typeface="Scala"/>
                        </a:rPr>
                        <a:t>August</a:t>
                      </a:r>
                      <a:r>
                        <a:rPr lang="en-US" sz="1200">
                          <a:solidFill>
                            <a:srgbClr val="010101"/>
                          </a:solidFill>
                          <a:latin typeface="Scala"/>
                          <a:ea typeface="Scala"/>
                          <a:cs typeface="Scala"/>
                          <a:sym typeface="Scala"/>
                        </a:rPr>
                        <a: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6"/>
                  </a:ext>
                </a:extLst>
              </a:tr>
              <a:tr h="478475">
                <a:tc>
                  <a:txBody>
                    <a:bodyPr/>
                    <a:lstStyle/>
                    <a:p>
                      <a:pPr algn="l">
                        <a:lnSpc>
                          <a:spcPts val="1679"/>
                        </a:lnSpc>
                        <a:defRPr/>
                      </a:pPr>
                      <a:r>
                        <a:rPr lang="en-US" sz="1200">
                          <a:solidFill>
                            <a:srgbClr val="010101"/>
                          </a:solidFill>
                          <a:latin typeface="Scala"/>
                          <a:ea typeface="Scala"/>
                          <a:cs typeface="Scala"/>
                          <a:sym typeface="Scala"/>
                        </a:rPr>
                        <a:t>WRITTEN OFFER OF AID</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7"/>
                  </a:ext>
                </a:extLst>
              </a:tr>
            </a:tbl>
          </a:graphicData>
        </a:graphic>
      </p:graphicFrame>
      <p:sp>
        <p:nvSpPr>
          <p:cNvPr id="6" name="TextBox 6"/>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2812144" y="1944321"/>
            <a:ext cx="12663713"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WINTER SPORT FIRST PERMISSIBLE DATES</a:t>
            </a:r>
          </a:p>
        </p:txBody>
      </p:sp>
      <p:sp>
        <p:nvSpPr>
          <p:cNvPr id="3" name="AutoShape 3"/>
          <p:cNvSpPr/>
          <p:nvPr/>
        </p:nvSpPr>
        <p:spPr>
          <a:xfrm>
            <a:off x="4535422" y="1351134"/>
            <a:ext cx="12723878" cy="19050"/>
          </a:xfrm>
          <a:prstGeom prst="line">
            <a:avLst/>
          </a:prstGeom>
          <a:ln w="38100" cap="flat">
            <a:solidFill>
              <a:srgbClr val="009CDE"/>
            </a:solidFill>
            <a:prstDash val="solid"/>
            <a:headEnd type="none" w="sm" len="sm"/>
            <a:tailEnd type="none" w="sm" len="sm"/>
          </a:ln>
        </p:spPr>
      </p:sp>
      <p:sp>
        <p:nvSpPr>
          <p:cNvPr id="4" name="AutoShape 4"/>
          <p:cNvSpPr/>
          <p:nvPr/>
        </p:nvSpPr>
        <p:spPr>
          <a:xfrm>
            <a:off x="0" y="9620250"/>
            <a:ext cx="18288000" cy="0"/>
          </a:xfrm>
          <a:prstGeom prst="line">
            <a:avLst/>
          </a:prstGeom>
          <a:ln w="38100" cap="flat">
            <a:solidFill>
              <a:srgbClr val="009CDE"/>
            </a:solidFill>
            <a:prstDash val="solid"/>
            <a:headEnd type="none" w="sm" len="sm"/>
            <a:tailEnd type="none" w="sm" len="sm"/>
          </a:ln>
        </p:spPr>
      </p:sp>
      <p:graphicFrame>
        <p:nvGraphicFramePr>
          <p:cNvPr id="5" name="Table 5"/>
          <p:cNvGraphicFramePr>
            <a:graphicFrameLocks noGrp="1"/>
          </p:cNvGraphicFramePr>
          <p:nvPr/>
        </p:nvGraphicFramePr>
        <p:xfrm>
          <a:off x="1028700" y="2806606"/>
          <a:ext cx="16230599" cy="6489451"/>
        </p:xfrm>
        <a:graphic>
          <a:graphicData uri="http://schemas.openxmlformats.org/drawingml/2006/table">
            <a:tbl>
              <a:tblPr/>
              <a:tblGrid>
                <a:gridCol w="4801871">
                  <a:extLst>
                    <a:ext uri="{9D8B030D-6E8A-4147-A177-3AD203B41FA5}">
                      <a16:colId xmlns:a16="http://schemas.microsoft.com/office/drawing/2014/main" val="20000"/>
                    </a:ext>
                  </a:extLst>
                </a:gridCol>
                <a:gridCol w="2839192">
                  <a:extLst>
                    <a:ext uri="{9D8B030D-6E8A-4147-A177-3AD203B41FA5}">
                      <a16:colId xmlns:a16="http://schemas.microsoft.com/office/drawing/2014/main" val="20001"/>
                    </a:ext>
                  </a:extLst>
                </a:gridCol>
                <a:gridCol w="2840123">
                  <a:extLst>
                    <a:ext uri="{9D8B030D-6E8A-4147-A177-3AD203B41FA5}">
                      <a16:colId xmlns:a16="http://schemas.microsoft.com/office/drawing/2014/main" val="20002"/>
                    </a:ext>
                  </a:extLst>
                </a:gridCol>
                <a:gridCol w="2474583">
                  <a:extLst>
                    <a:ext uri="{9D8B030D-6E8A-4147-A177-3AD203B41FA5}">
                      <a16:colId xmlns:a16="http://schemas.microsoft.com/office/drawing/2014/main" val="20003"/>
                    </a:ext>
                  </a:extLst>
                </a:gridCol>
                <a:gridCol w="3274830">
                  <a:extLst>
                    <a:ext uri="{9D8B030D-6E8A-4147-A177-3AD203B41FA5}">
                      <a16:colId xmlns:a16="http://schemas.microsoft.com/office/drawing/2014/main" val="20004"/>
                    </a:ext>
                  </a:extLst>
                </a:gridCol>
              </a:tblGrid>
              <a:tr h="899320">
                <a:tc>
                  <a:txBody>
                    <a:bodyPr/>
                    <a:lstStyle/>
                    <a:p>
                      <a:pPr algn="l">
                        <a:lnSpc>
                          <a:spcPts val="2519"/>
                        </a:lnSpc>
                        <a:defRPr/>
                      </a:pPr>
                      <a:r>
                        <a:rPr lang="en-US" sz="1799" u="sng">
                          <a:solidFill>
                            <a:srgbClr val="F6F4EF"/>
                          </a:solidFill>
                          <a:latin typeface="Scala"/>
                          <a:ea typeface="Scala"/>
                          <a:cs typeface="Scala"/>
                          <a:sym typeface="Scala"/>
                        </a:rPr>
                        <a:t>WINTER SPORTS RECRUITING OVERVIEW</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MBB</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WBB</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MIH</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OTHER SPORTS (WIH, SKI, FEN, S&amp;D)</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extLst>
                  <a:ext uri="{0D108BD9-81ED-4DB2-BD59-A6C34878D82A}">
                    <a16:rowId xmlns:a16="http://schemas.microsoft.com/office/drawing/2014/main" val="10000"/>
                  </a:ext>
                </a:extLst>
              </a:tr>
              <a:tr h="711113">
                <a:tc>
                  <a:txBody>
                    <a:bodyPr/>
                    <a:lstStyle/>
                    <a:p>
                      <a:pPr algn="l">
                        <a:lnSpc>
                          <a:spcPts val="1679"/>
                        </a:lnSpc>
                        <a:defRPr/>
                      </a:pPr>
                      <a:r>
                        <a:rPr lang="en-US" sz="1200">
                          <a:solidFill>
                            <a:srgbClr val="010101"/>
                          </a:solidFill>
                          <a:latin typeface="Scala"/>
                          <a:ea typeface="Scala"/>
                          <a:cs typeface="Scala"/>
                          <a:sym typeface="Scala"/>
                        </a:rPr>
                        <a:t>RECRUITING MATERIALS, GENERAL CORRESPONDENCE, ELECTRONIC MESSAGING</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January 1 of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1"/>
                  </a:ext>
                </a:extLst>
              </a:tr>
              <a:tr h="527575">
                <a:tc>
                  <a:txBody>
                    <a:bodyPr/>
                    <a:lstStyle/>
                    <a:p>
                      <a:pPr algn="l">
                        <a:lnSpc>
                          <a:spcPts val="1679"/>
                        </a:lnSpc>
                        <a:defRPr/>
                      </a:pPr>
                      <a:r>
                        <a:rPr lang="en-US" sz="1200">
                          <a:solidFill>
                            <a:srgbClr val="010101"/>
                          </a:solidFill>
                          <a:latin typeface="Scala"/>
                          <a:ea typeface="Scala"/>
                          <a:cs typeface="Scala"/>
                          <a:sym typeface="Scala"/>
                        </a:rPr>
                        <a:t>TELEPHONE CALLS</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January 1 of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2"/>
                  </a:ext>
                </a:extLst>
              </a:tr>
              <a:tr h="527575">
                <a:tc>
                  <a:txBody>
                    <a:bodyPr/>
                    <a:lstStyle/>
                    <a:p>
                      <a:pPr algn="l">
                        <a:lnSpc>
                          <a:spcPts val="1679"/>
                        </a:lnSpc>
                        <a:defRPr/>
                      </a:pPr>
                      <a:r>
                        <a:rPr lang="en-US" sz="1200">
                          <a:solidFill>
                            <a:srgbClr val="010101"/>
                          </a:solidFill>
                          <a:latin typeface="Scala"/>
                          <a:ea typeface="Scala"/>
                          <a:cs typeface="Scala"/>
                          <a:sym typeface="Scala"/>
                        </a:rPr>
                        <a:t>OFF-CAMPUS CONTACT</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January 1 of PSA's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3"/>
                  </a:ext>
                </a:extLst>
              </a:tr>
              <a:tr h="2162194">
                <a:tc>
                  <a:txBody>
                    <a:bodyPr/>
                    <a:lstStyle/>
                    <a:p>
                      <a:pPr algn="l">
                        <a:lnSpc>
                          <a:spcPts val="1679"/>
                        </a:lnSpc>
                        <a:defRPr/>
                      </a:pPr>
                      <a:r>
                        <a:rPr lang="en-US" sz="1200">
                          <a:solidFill>
                            <a:srgbClr val="010101"/>
                          </a:solidFill>
                          <a:latin typeface="Scala"/>
                          <a:ea typeface="Scala"/>
                          <a:cs typeface="Scala"/>
                          <a:sym typeface="Scala"/>
                        </a:rPr>
                        <a:t>OFF-CAMPUS EVALUATIONS</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100 Recruiting Person Days between 9/1-5/31</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9/1-8/31: 7 recruiting opportunities (contacts + evaluations) per year per PSA, subject to recruiting calendar.</a:t>
                      </a:r>
                    </a:p>
                    <a:p>
                      <a:pPr marL="259080" lvl="1" indent="-129540" algn="l">
                        <a:lnSpc>
                          <a:spcPts val="1679"/>
                        </a:lnSpc>
                        <a:buFont typeface="Arial"/>
                        <a:buChar char="•"/>
                      </a:pPr>
                      <a:r>
                        <a:rPr lang="en-US" sz="1200">
                          <a:solidFill>
                            <a:srgbClr val="010101"/>
                          </a:solidFill>
                          <a:latin typeface="Scala"/>
                          <a:ea typeface="Scala"/>
                          <a:cs typeface="Scala"/>
                          <a:sym typeface="Scala"/>
                        </a:rPr>
                        <a:t>6/1-8/31: evaluations during these months do not count toward the 7 recruiting opportunities. Contact always count.</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65 Recruiting Person Days</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8/1 -7/31: 7 recruiting opportunities (contacts + evaluations) per year per PSA, subject to recruiting calendar.</a:t>
                      </a:r>
                    </a:p>
                    <a:p>
                      <a:pPr marL="259080" lvl="1" indent="-129540" algn="l">
                        <a:lnSpc>
                          <a:spcPts val="1679"/>
                        </a:lnSpc>
                        <a:buFont typeface="Arial"/>
                        <a:buChar char="•"/>
                      </a:pPr>
                      <a:r>
                        <a:rPr lang="en-US" sz="1200">
                          <a:solidFill>
                            <a:srgbClr val="010101"/>
                          </a:solidFill>
                          <a:latin typeface="Scala"/>
                          <a:ea typeface="Scala"/>
                          <a:cs typeface="Scala"/>
                          <a:sym typeface="Scala"/>
                        </a:rPr>
                        <a:t>4/1-7/31: evaluations during these months do not count toward the 7 recruiting opportunities. Contacts always count.</a:t>
                      </a:r>
                    </a:p>
                    <a:p>
                      <a:pPr algn="l">
                        <a:lnSpc>
                          <a:spcPts val="1679"/>
                        </a:lnSpc>
                      </a:pPr>
                      <a:endParaRPr lang="en-US" sz="1200">
                        <a:solidFill>
                          <a:srgbClr val="010101"/>
                        </a:solidFill>
                        <a:latin typeface="Scala"/>
                        <a:ea typeface="Scala"/>
                        <a:cs typeface="Scala"/>
                        <a:sym typeface="Scala"/>
                      </a:endParaRP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gridSpan="2">
                  <a:txBody>
                    <a:bodyPr/>
                    <a:lstStyle/>
                    <a:p>
                      <a:pPr marL="259080" lvl="1" indent="-129540" algn="l">
                        <a:lnSpc>
                          <a:spcPts val="1679"/>
                        </a:lnSpc>
                        <a:buFont typeface="Arial"/>
                        <a:buChar char="•"/>
                        <a:defRPr/>
                      </a:pPr>
                      <a:r>
                        <a:rPr lang="en-US" sz="1200">
                          <a:solidFill>
                            <a:srgbClr val="010101"/>
                          </a:solidFill>
                          <a:latin typeface="Scala"/>
                          <a:ea typeface="Scala"/>
                          <a:cs typeface="Scala"/>
                          <a:sym typeface="Scala"/>
                        </a:rPr>
                        <a:t>9/1-8/31: 7 recruiting opportunities (contacts + evaluations) per year per PSA, subject to recruiting calendar.</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6/1-8/31: evaluations during these months do not count toward the 7 recruiting opportunities.</a:t>
                      </a:r>
                    </a:p>
                    <a:p>
                      <a:pPr marL="259080" lvl="1" indent="-129540" algn="l">
                        <a:lnSpc>
                          <a:spcPts val="1679"/>
                        </a:lnSpc>
                        <a:buFont typeface="Arial"/>
                        <a:buChar char="•"/>
                      </a:pPr>
                      <a:r>
                        <a:rPr lang="en-US" sz="1200">
                          <a:solidFill>
                            <a:srgbClr val="010101"/>
                          </a:solidFill>
                          <a:latin typeface="Scala"/>
                          <a:ea typeface="Scala"/>
                          <a:cs typeface="Scala"/>
                          <a:sym typeface="Scala"/>
                        </a:rPr>
                        <a:t>Contacts ALWAYS count.</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hMerge="1">
                  <a:txBody>
                    <a:bodyPr/>
                    <a:lstStyle/>
                    <a:p>
                      <a:pPr marL="259080" lvl="1" indent="-129540" algn="l">
                        <a:lnSpc>
                          <a:spcPts val="1679"/>
                        </a:lnSpc>
                        <a:buFont typeface="Arial"/>
                        <a:buChar char="•"/>
                        <a:defRPr/>
                      </a:pPr>
                      <a:r>
                        <a:rPr lang="en-US" sz="1200">
                          <a:solidFill>
                            <a:srgbClr val="010101"/>
                          </a:solidFill>
                          <a:latin typeface="Scala"/>
                          <a:ea typeface="Scala"/>
                          <a:cs typeface="Scala"/>
                          <a:sym typeface="Scala"/>
                        </a:rPr>
                        <a:t>9/1-8/31: 7 recruiting opportunities (contacts + evaluations) per year per PSA, subject to recruiting calendar.</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6/1-8/31: evaluations during these months do not count toward the 7 recruiting opportunities.</a:t>
                      </a:r>
                    </a:p>
                    <a:p>
                      <a:pPr marL="259080" lvl="1" indent="-129540" algn="l">
                        <a:lnSpc>
                          <a:spcPts val="1679"/>
                        </a:lnSpc>
                        <a:buFont typeface="Arial"/>
                        <a:buChar char="•"/>
                      </a:pPr>
                      <a:r>
                        <a:rPr lang="en-US" sz="1200">
                          <a:solidFill>
                            <a:srgbClr val="010101"/>
                          </a:solidFill>
                          <a:latin typeface="Scala"/>
                          <a:ea typeface="Scala"/>
                          <a:cs typeface="Scala"/>
                          <a:sym typeface="Scala"/>
                        </a:rPr>
                        <a:t>Contacts ALWAYS count.</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4"/>
                  </a:ext>
                </a:extLst>
              </a:tr>
              <a:tr h="480122">
                <a:tc>
                  <a:txBody>
                    <a:bodyPr/>
                    <a:lstStyle/>
                    <a:p>
                      <a:pPr algn="l">
                        <a:lnSpc>
                          <a:spcPts val="1679"/>
                        </a:lnSpc>
                        <a:defRPr/>
                      </a:pPr>
                      <a:r>
                        <a:rPr lang="en-US" sz="1200">
                          <a:solidFill>
                            <a:srgbClr val="010101"/>
                          </a:solidFill>
                          <a:latin typeface="Scala"/>
                          <a:ea typeface="Scala"/>
                          <a:cs typeface="Scala"/>
                          <a:sym typeface="Scala"/>
                        </a:rPr>
                        <a:t>OFFICIAL VISITS</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January 1 of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5"/>
                  </a:ext>
                </a:extLst>
              </a:tr>
              <a:tr h="478362">
                <a:tc>
                  <a:txBody>
                    <a:bodyPr/>
                    <a:lstStyle/>
                    <a:p>
                      <a:pPr algn="l">
                        <a:lnSpc>
                          <a:spcPts val="1679"/>
                        </a:lnSpc>
                        <a:defRPr/>
                      </a:pPr>
                      <a:r>
                        <a:rPr lang="en-US" sz="1200">
                          <a:solidFill>
                            <a:srgbClr val="010101"/>
                          </a:solidFill>
                          <a:latin typeface="Scala"/>
                          <a:ea typeface="Scala"/>
                          <a:cs typeface="Scala"/>
                          <a:sym typeface="Scala"/>
                        </a:rPr>
                        <a:t>UNOFFICIAL VISIT</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00000"/>
                          </a:solidFill>
                          <a:latin typeface="Scala"/>
                          <a:ea typeface="Scala"/>
                          <a:cs typeface="Scala"/>
                          <a:sym typeface="Scala"/>
                        </a:rPr>
                        <a:t>August</a:t>
                      </a:r>
                      <a:r>
                        <a:rPr lang="en-US" sz="1200">
                          <a:solidFill>
                            <a:srgbClr val="010101"/>
                          </a:solidFill>
                          <a:latin typeface="Scala"/>
                          <a:ea typeface="Scala"/>
                          <a:cs typeface="Scala"/>
                          <a:sym typeface="Scala"/>
                        </a:rPr>
                        <a: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00000"/>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6"/>
                  </a:ext>
                </a:extLst>
              </a:tr>
              <a:tr h="687080">
                <a:tc>
                  <a:txBody>
                    <a:bodyPr/>
                    <a:lstStyle/>
                    <a:p>
                      <a:pPr algn="l">
                        <a:lnSpc>
                          <a:spcPts val="1679"/>
                        </a:lnSpc>
                        <a:defRPr/>
                      </a:pPr>
                      <a:r>
                        <a:rPr lang="en-US" sz="1200">
                          <a:solidFill>
                            <a:srgbClr val="010101"/>
                          </a:solidFill>
                          <a:latin typeface="Scala"/>
                          <a:ea typeface="Scala"/>
                          <a:cs typeface="Scala"/>
                          <a:sym typeface="Scala"/>
                        </a:rPr>
                        <a:t>WRITTEN OFFER OF AID</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7"/>
                  </a:ext>
                </a:extLst>
              </a:tr>
            </a:tbl>
          </a:graphicData>
        </a:graphic>
      </p:graphicFrame>
      <p:sp>
        <p:nvSpPr>
          <p:cNvPr id="6" name="TextBox 6"/>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2883803" y="1944321"/>
            <a:ext cx="12520394"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SPRING SPORT FIRST PERMISSIBLE DATES</a:t>
            </a:r>
          </a:p>
        </p:txBody>
      </p:sp>
      <p:sp>
        <p:nvSpPr>
          <p:cNvPr id="4" name="AutoShape 4"/>
          <p:cNvSpPr/>
          <p:nvPr/>
        </p:nvSpPr>
        <p:spPr>
          <a:xfrm>
            <a:off x="0" y="9620250"/>
            <a:ext cx="18288000" cy="0"/>
          </a:xfrm>
          <a:prstGeom prst="line">
            <a:avLst/>
          </a:prstGeom>
          <a:ln w="38100" cap="flat">
            <a:solidFill>
              <a:srgbClr val="009CDE"/>
            </a:solidFill>
            <a:prstDash val="solid"/>
            <a:headEnd type="none" w="sm" len="sm"/>
            <a:tailEnd type="none" w="sm" len="sm"/>
          </a:ln>
        </p:spPr>
      </p:sp>
      <p:graphicFrame>
        <p:nvGraphicFramePr>
          <p:cNvPr id="5" name="Table 5"/>
          <p:cNvGraphicFramePr>
            <a:graphicFrameLocks noGrp="1"/>
          </p:cNvGraphicFramePr>
          <p:nvPr/>
        </p:nvGraphicFramePr>
        <p:xfrm>
          <a:off x="1028700" y="2806606"/>
          <a:ext cx="16230600" cy="4987824"/>
        </p:xfrm>
        <a:graphic>
          <a:graphicData uri="http://schemas.openxmlformats.org/drawingml/2006/table">
            <a:tbl>
              <a:tblPr/>
              <a:tblGrid>
                <a:gridCol w="4816970">
                  <a:extLst>
                    <a:ext uri="{9D8B030D-6E8A-4147-A177-3AD203B41FA5}">
                      <a16:colId xmlns:a16="http://schemas.microsoft.com/office/drawing/2014/main" val="20000"/>
                    </a:ext>
                  </a:extLst>
                </a:gridCol>
                <a:gridCol w="2871950">
                  <a:extLst>
                    <a:ext uri="{9D8B030D-6E8A-4147-A177-3AD203B41FA5}">
                      <a16:colId xmlns:a16="http://schemas.microsoft.com/office/drawing/2014/main" val="20001"/>
                    </a:ext>
                  </a:extLst>
                </a:gridCol>
                <a:gridCol w="2697006">
                  <a:extLst>
                    <a:ext uri="{9D8B030D-6E8A-4147-A177-3AD203B41FA5}">
                      <a16:colId xmlns:a16="http://schemas.microsoft.com/office/drawing/2014/main" val="20002"/>
                    </a:ext>
                  </a:extLst>
                </a:gridCol>
                <a:gridCol w="2881029">
                  <a:extLst>
                    <a:ext uri="{9D8B030D-6E8A-4147-A177-3AD203B41FA5}">
                      <a16:colId xmlns:a16="http://schemas.microsoft.com/office/drawing/2014/main" val="20003"/>
                    </a:ext>
                  </a:extLst>
                </a:gridCol>
                <a:gridCol w="2963645">
                  <a:extLst>
                    <a:ext uri="{9D8B030D-6E8A-4147-A177-3AD203B41FA5}">
                      <a16:colId xmlns:a16="http://schemas.microsoft.com/office/drawing/2014/main" val="20004"/>
                    </a:ext>
                  </a:extLst>
                </a:gridCol>
              </a:tblGrid>
              <a:tr h="902272">
                <a:tc>
                  <a:txBody>
                    <a:bodyPr/>
                    <a:lstStyle/>
                    <a:p>
                      <a:pPr algn="l">
                        <a:lnSpc>
                          <a:spcPts val="2519"/>
                        </a:lnSpc>
                        <a:defRPr/>
                      </a:pPr>
                      <a:r>
                        <a:rPr lang="en-US" sz="1799" u="sng">
                          <a:solidFill>
                            <a:srgbClr val="F6F4EF"/>
                          </a:solidFill>
                          <a:latin typeface="Scala"/>
                          <a:ea typeface="Scala"/>
                          <a:cs typeface="Scala"/>
                          <a:sym typeface="Scala"/>
                        </a:rPr>
                        <a:t>SPRING SPORTS RECRUITING OVERVIEW</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BASEBALL</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LACROSSE</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SOFTBALL</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tc>
                  <a:txBody>
                    <a:bodyPr/>
                    <a:lstStyle/>
                    <a:p>
                      <a:pPr algn="l">
                        <a:lnSpc>
                          <a:spcPts val="2519"/>
                        </a:lnSpc>
                        <a:defRPr/>
                      </a:pPr>
                      <a:r>
                        <a:rPr lang="en-US" sz="1799">
                          <a:solidFill>
                            <a:srgbClr val="F6F4EF"/>
                          </a:solidFill>
                          <a:latin typeface="Scala"/>
                          <a:ea typeface="Scala"/>
                          <a:cs typeface="Scala"/>
                          <a:sym typeface="Scala"/>
                        </a:rPr>
                        <a:t>OTHER SPORTS (ROW, GOLF, MTE, WTE)</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9CDE"/>
                    </a:solidFill>
                  </a:tcPr>
                </a:tc>
                <a:extLst>
                  <a:ext uri="{0D108BD9-81ED-4DB2-BD59-A6C34878D82A}">
                    <a16:rowId xmlns:a16="http://schemas.microsoft.com/office/drawing/2014/main" val="10000"/>
                  </a:ext>
                </a:extLst>
              </a:tr>
              <a:tr h="689752">
                <a:tc>
                  <a:txBody>
                    <a:bodyPr/>
                    <a:lstStyle/>
                    <a:p>
                      <a:pPr algn="l">
                        <a:lnSpc>
                          <a:spcPts val="1679"/>
                        </a:lnSpc>
                        <a:defRPr/>
                      </a:pPr>
                      <a:r>
                        <a:rPr lang="en-US" sz="1200">
                          <a:solidFill>
                            <a:srgbClr val="010101"/>
                          </a:solidFill>
                          <a:latin typeface="Scala"/>
                          <a:ea typeface="Scala"/>
                          <a:cs typeface="Scala"/>
                          <a:sym typeface="Scala"/>
                        </a:rPr>
                        <a:t>RECRUITING MATERIALS, GENERAL CORRESPONDENCE, ELECTRONIC MESSAGING</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of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1"/>
                  </a:ext>
                </a:extLst>
              </a:tr>
              <a:tr h="530036">
                <a:tc>
                  <a:txBody>
                    <a:bodyPr/>
                    <a:lstStyle/>
                    <a:p>
                      <a:pPr algn="l">
                        <a:lnSpc>
                          <a:spcPts val="1679"/>
                        </a:lnSpc>
                        <a:defRPr/>
                      </a:pPr>
                      <a:r>
                        <a:rPr lang="en-US" sz="1200">
                          <a:solidFill>
                            <a:srgbClr val="010101"/>
                          </a:solidFill>
                          <a:latin typeface="Scala"/>
                          <a:ea typeface="Scala"/>
                          <a:cs typeface="Scala"/>
                          <a:sym typeface="Scala"/>
                        </a:rPr>
                        <a:t>TELEPHONE CALLS</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of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June 15 after Sophomore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2"/>
                  </a:ext>
                </a:extLst>
              </a:tr>
              <a:tr h="528273">
                <a:tc>
                  <a:txBody>
                    <a:bodyPr/>
                    <a:lstStyle/>
                    <a:p>
                      <a:pPr algn="l">
                        <a:lnSpc>
                          <a:spcPts val="1679"/>
                        </a:lnSpc>
                        <a:defRPr/>
                      </a:pPr>
                      <a:r>
                        <a:rPr lang="en-US" sz="1200">
                          <a:solidFill>
                            <a:srgbClr val="010101"/>
                          </a:solidFill>
                          <a:latin typeface="Scala"/>
                          <a:ea typeface="Scala"/>
                          <a:cs typeface="Scala"/>
                          <a:sym typeface="Scala"/>
                        </a:rPr>
                        <a:t>OFF-CAMPUS CONTACT</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3"/>
                  </a:ext>
                </a:extLst>
              </a:tr>
              <a:tr h="900509">
                <a:tc>
                  <a:txBody>
                    <a:bodyPr/>
                    <a:lstStyle/>
                    <a:p>
                      <a:pPr algn="l">
                        <a:lnSpc>
                          <a:spcPts val="1679"/>
                        </a:lnSpc>
                        <a:defRPr/>
                      </a:pPr>
                      <a:r>
                        <a:rPr lang="en-US" sz="1200">
                          <a:solidFill>
                            <a:srgbClr val="010101"/>
                          </a:solidFill>
                          <a:latin typeface="Scala"/>
                          <a:ea typeface="Scala"/>
                          <a:cs typeface="Scala"/>
                          <a:sym typeface="Scala"/>
                        </a:rPr>
                        <a:t>OFF-CAMPUS EVALUATIONS</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gridSpan="4">
                  <a:txBody>
                    <a:bodyPr/>
                    <a:lstStyle/>
                    <a:p>
                      <a:pPr marL="259080" lvl="1" indent="-129540" algn="l">
                        <a:lnSpc>
                          <a:spcPts val="1679"/>
                        </a:lnSpc>
                        <a:buFont typeface="Arial"/>
                        <a:buChar char="•"/>
                        <a:defRPr/>
                      </a:pPr>
                      <a:r>
                        <a:rPr lang="en-US" sz="1200">
                          <a:solidFill>
                            <a:srgbClr val="010101"/>
                          </a:solidFill>
                          <a:latin typeface="Scala"/>
                          <a:ea typeface="Scala"/>
                          <a:cs typeface="Scala"/>
                          <a:sym typeface="Scala"/>
                        </a:rPr>
                        <a:t>9/1-8/31: 7 recruiting opportunities (contacts + evaluations) per year per PSA, subject to recruiting calendar.</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6/1-8/31: evaluations during these months do not count toward the 7 recruiting opportunities.</a:t>
                      </a:r>
                    </a:p>
                    <a:p>
                      <a:pPr marL="259080" lvl="1" indent="-129540" algn="l">
                        <a:lnSpc>
                          <a:spcPts val="1679"/>
                        </a:lnSpc>
                        <a:buFont typeface="Arial"/>
                        <a:buChar char="•"/>
                      </a:pPr>
                      <a:r>
                        <a:rPr lang="en-US" sz="1200">
                          <a:solidFill>
                            <a:srgbClr val="010101"/>
                          </a:solidFill>
                          <a:latin typeface="Scala"/>
                          <a:ea typeface="Scala"/>
                          <a:cs typeface="Scala"/>
                          <a:sym typeface="Scala"/>
                        </a:rPr>
                        <a:t>Contacts ALWAYS count.</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hMerge="1">
                  <a:txBody>
                    <a:bodyPr/>
                    <a:lstStyle/>
                    <a:p>
                      <a:pPr marL="259080" lvl="1" indent="-129540" algn="l">
                        <a:lnSpc>
                          <a:spcPts val="1679"/>
                        </a:lnSpc>
                        <a:buFont typeface="Arial"/>
                        <a:buChar char="•"/>
                        <a:defRPr/>
                      </a:pPr>
                      <a:r>
                        <a:rPr lang="en-US" sz="1200">
                          <a:solidFill>
                            <a:srgbClr val="010101"/>
                          </a:solidFill>
                          <a:latin typeface="Scala"/>
                          <a:ea typeface="Scala"/>
                          <a:cs typeface="Scala"/>
                          <a:sym typeface="Scala"/>
                        </a:rPr>
                        <a:t>9/1-8/31: 7 recruiting opportunities (contacts + evaluations) per year per PSA, subject to recruiting calendar.</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6/1-8/31: evaluations during these months do not count toward the 7 recruiting opportunities.</a:t>
                      </a:r>
                    </a:p>
                    <a:p>
                      <a:pPr marL="259080" lvl="1" indent="-129540" algn="l">
                        <a:lnSpc>
                          <a:spcPts val="1679"/>
                        </a:lnSpc>
                        <a:buFont typeface="Arial"/>
                        <a:buChar char="•"/>
                      </a:pPr>
                      <a:r>
                        <a:rPr lang="en-US" sz="1200">
                          <a:solidFill>
                            <a:srgbClr val="010101"/>
                          </a:solidFill>
                          <a:latin typeface="Scala"/>
                          <a:ea typeface="Scala"/>
                          <a:cs typeface="Scala"/>
                          <a:sym typeface="Scala"/>
                        </a:rPr>
                        <a:t>Contacts ALWAYS count.</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hMerge="1">
                  <a:txBody>
                    <a:bodyPr/>
                    <a:lstStyle/>
                    <a:p>
                      <a:pPr marL="259080" lvl="1" indent="-129540" algn="l">
                        <a:lnSpc>
                          <a:spcPts val="1679"/>
                        </a:lnSpc>
                        <a:buFont typeface="Arial"/>
                        <a:buChar char="•"/>
                        <a:defRPr/>
                      </a:pPr>
                      <a:r>
                        <a:rPr lang="en-US" sz="1200">
                          <a:solidFill>
                            <a:srgbClr val="010101"/>
                          </a:solidFill>
                          <a:latin typeface="Scala"/>
                          <a:ea typeface="Scala"/>
                          <a:cs typeface="Scala"/>
                          <a:sym typeface="Scala"/>
                        </a:rPr>
                        <a:t>9/1-8/31: 7 recruiting opportunities (contacts + evaluations) per year per PSA, subject to recruiting calendar.</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6/1-8/31: evaluations during these months do not count toward the 7 recruiting opportunities.</a:t>
                      </a:r>
                    </a:p>
                    <a:p>
                      <a:pPr marL="259080" lvl="1" indent="-129540" algn="l">
                        <a:lnSpc>
                          <a:spcPts val="1679"/>
                        </a:lnSpc>
                        <a:buFont typeface="Arial"/>
                        <a:buChar char="•"/>
                      </a:pPr>
                      <a:r>
                        <a:rPr lang="en-US" sz="1200">
                          <a:solidFill>
                            <a:srgbClr val="010101"/>
                          </a:solidFill>
                          <a:latin typeface="Scala"/>
                          <a:ea typeface="Scala"/>
                          <a:cs typeface="Scala"/>
                          <a:sym typeface="Scala"/>
                        </a:rPr>
                        <a:t>Contacts ALWAYS count.</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hMerge="1">
                  <a:txBody>
                    <a:bodyPr/>
                    <a:lstStyle/>
                    <a:p>
                      <a:pPr marL="259080" lvl="1" indent="-129540" algn="l">
                        <a:lnSpc>
                          <a:spcPts val="1679"/>
                        </a:lnSpc>
                        <a:buFont typeface="Arial"/>
                        <a:buChar char="•"/>
                        <a:defRPr/>
                      </a:pPr>
                      <a:r>
                        <a:rPr lang="en-US" sz="1200">
                          <a:solidFill>
                            <a:srgbClr val="010101"/>
                          </a:solidFill>
                          <a:latin typeface="Scala"/>
                          <a:ea typeface="Scala"/>
                          <a:cs typeface="Scala"/>
                          <a:sym typeface="Scala"/>
                        </a:rPr>
                        <a:t>9/1-8/31: 7 recruiting opportunities (contacts + evaluations) per year per PSA, subject to recruiting calendar.</a:t>
                      </a:r>
                      <a:endParaRPr lang="en-US" sz="1100"/>
                    </a:p>
                    <a:p>
                      <a:pPr marL="259080" lvl="1" indent="-129540" algn="l">
                        <a:lnSpc>
                          <a:spcPts val="1679"/>
                        </a:lnSpc>
                        <a:buFont typeface="Arial"/>
                        <a:buChar char="•"/>
                      </a:pPr>
                      <a:r>
                        <a:rPr lang="en-US" sz="1200">
                          <a:solidFill>
                            <a:srgbClr val="010101"/>
                          </a:solidFill>
                          <a:latin typeface="Scala"/>
                          <a:ea typeface="Scala"/>
                          <a:cs typeface="Scala"/>
                          <a:sym typeface="Scala"/>
                        </a:rPr>
                        <a:t>6/1-8/31: evaluations during these months do not count toward the 7 recruiting opportunities.</a:t>
                      </a:r>
                    </a:p>
                    <a:p>
                      <a:pPr marL="259080" lvl="1" indent="-129540" algn="l">
                        <a:lnSpc>
                          <a:spcPts val="1679"/>
                        </a:lnSpc>
                        <a:buFont typeface="Arial"/>
                        <a:buChar char="•"/>
                      </a:pPr>
                      <a:r>
                        <a:rPr lang="en-US" sz="1200">
                          <a:solidFill>
                            <a:srgbClr val="010101"/>
                          </a:solidFill>
                          <a:latin typeface="Scala"/>
                          <a:ea typeface="Scala"/>
                          <a:cs typeface="Scala"/>
                          <a:sym typeface="Scala"/>
                        </a:rPr>
                        <a:t>Contacts ALWAYS count.</a:t>
                      </a:r>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4"/>
                  </a:ext>
                </a:extLst>
              </a:tr>
              <a:tr h="478994">
                <a:tc>
                  <a:txBody>
                    <a:bodyPr/>
                    <a:lstStyle/>
                    <a:p>
                      <a:pPr algn="l">
                        <a:lnSpc>
                          <a:spcPts val="1679"/>
                        </a:lnSpc>
                        <a:defRPr/>
                      </a:pPr>
                      <a:r>
                        <a:rPr lang="en-US" sz="1200">
                          <a:solidFill>
                            <a:srgbClr val="010101"/>
                          </a:solidFill>
                          <a:latin typeface="Scala"/>
                          <a:ea typeface="Scala"/>
                          <a:cs typeface="Scala"/>
                          <a:sym typeface="Scala"/>
                        </a:rPr>
                        <a:t>OFFICIAL VISITS</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of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of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of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5"/>
                  </a:ext>
                </a:extLst>
              </a:tr>
              <a:tr h="478994">
                <a:tc>
                  <a:txBody>
                    <a:bodyPr/>
                    <a:lstStyle/>
                    <a:p>
                      <a:pPr algn="l">
                        <a:lnSpc>
                          <a:spcPts val="1679"/>
                        </a:lnSpc>
                        <a:defRPr/>
                      </a:pPr>
                      <a:r>
                        <a:rPr lang="en-US" sz="1200">
                          <a:solidFill>
                            <a:srgbClr val="010101"/>
                          </a:solidFill>
                          <a:latin typeface="Scala"/>
                          <a:ea typeface="Scala"/>
                          <a:cs typeface="Scala"/>
                          <a:sym typeface="Scala"/>
                        </a:rPr>
                        <a:t>UNOFFICIAL VISIT</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of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of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September 1 of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Junior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6"/>
                  </a:ext>
                </a:extLst>
              </a:tr>
              <a:tr h="478994">
                <a:tc>
                  <a:txBody>
                    <a:bodyPr/>
                    <a:lstStyle/>
                    <a:p>
                      <a:pPr algn="l">
                        <a:lnSpc>
                          <a:spcPts val="1679"/>
                        </a:lnSpc>
                        <a:defRPr/>
                      </a:pPr>
                      <a:r>
                        <a:rPr lang="en-US" sz="1200">
                          <a:solidFill>
                            <a:srgbClr val="010101"/>
                          </a:solidFill>
                          <a:latin typeface="Scala"/>
                          <a:ea typeface="Scala"/>
                          <a:cs typeface="Scala"/>
                          <a:sym typeface="Scala"/>
                        </a:rPr>
                        <a:t>WRITTEN OFFER OF AID</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tc>
                  <a:txBody>
                    <a:bodyPr/>
                    <a:lstStyle/>
                    <a:p>
                      <a:pPr algn="l">
                        <a:lnSpc>
                          <a:spcPts val="1679"/>
                        </a:lnSpc>
                        <a:defRPr/>
                      </a:pPr>
                      <a:r>
                        <a:rPr lang="en-US" sz="1200">
                          <a:solidFill>
                            <a:srgbClr val="010101"/>
                          </a:solidFill>
                          <a:latin typeface="Scala"/>
                          <a:ea typeface="Scala"/>
                          <a:cs typeface="Scala"/>
                          <a:sym typeface="Scala"/>
                        </a:rPr>
                        <a:t>August 1 before PSA's Senior year</a:t>
                      </a:r>
                      <a:endParaRPr lang="en-US" sz="1100"/>
                    </a:p>
                  </a:txBody>
                  <a:tcPr marL="123825" marR="123825" marT="123825" marB="12382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6F4EF"/>
                    </a:solidFill>
                  </a:tcPr>
                </a:tc>
                <a:extLst>
                  <a:ext uri="{0D108BD9-81ED-4DB2-BD59-A6C34878D82A}">
                    <a16:rowId xmlns:a16="http://schemas.microsoft.com/office/drawing/2014/main" val="10007"/>
                  </a:ext>
                </a:extLst>
              </a:tr>
            </a:tbl>
          </a:graphicData>
        </a:graphic>
      </p:graphicFrame>
      <p:sp>
        <p:nvSpPr>
          <p:cNvPr id="6" name="TextBox 6"/>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8" name="AutoShape 2">
            <a:extLst>
              <a:ext uri="{FF2B5EF4-FFF2-40B4-BE49-F238E27FC236}">
                <a16:creationId xmlns:a16="http://schemas.microsoft.com/office/drawing/2014/main" id="{8F36DDCD-4349-472F-A6AC-4B646134DCA9}"/>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5821826" y="1944321"/>
            <a:ext cx="6644348" cy="642740"/>
          </a:xfrm>
          <a:prstGeom prst="rect">
            <a:avLst/>
          </a:prstGeom>
        </p:spPr>
        <p:txBody>
          <a:bodyPr lIns="0" tIns="0" rIns="0" bIns="0" rtlCol="0" anchor="t">
            <a:spAutoFit/>
          </a:bodyPr>
          <a:lstStyle/>
          <a:p>
            <a:pPr algn="l">
              <a:lnSpc>
                <a:spcPts val="4900"/>
              </a:lnSpc>
            </a:pPr>
            <a:r>
              <a:rPr lang="en-US" sz="4900" dirty="0">
                <a:solidFill>
                  <a:srgbClr val="000000"/>
                </a:solidFill>
                <a:latin typeface="Scala"/>
                <a:ea typeface="Scala"/>
                <a:cs typeface="Scala"/>
                <a:sym typeface="Scala"/>
              </a:rPr>
              <a:t>RECRUITING PERIODS</a:t>
            </a:r>
          </a:p>
        </p:txBody>
      </p:sp>
      <p:sp>
        <p:nvSpPr>
          <p:cNvPr id="3" name="TextBox 3"/>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5" name="AutoShape 5"/>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6" name="TextBox 6"/>
          <p:cNvSpPr txBox="1"/>
          <p:nvPr/>
        </p:nvSpPr>
        <p:spPr>
          <a:xfrm>
            <a:off x="1646073" y="3494277"/>
            <a:ext cx="6964527" cy="5984202"/>
          </a:xfrm>
          <a:prstGeom prst="rect">
            <a:avLst/>
          </a:prstGeom>
        </p:spPr>
        <p:txBody>
          <a:bodyPr wrap="square" lIns="0" tIns="0" rIns="0" bIns="0" rtlCol="0" anchor="t">
            <a:spAutoFit/>
          </a:bodyPr>
          <a:lstStyle/>
          <a:p>
            <a:pPr algn="l">
              <a:lnSpc>
                <a:spcPts val="3640"/>
              </a:lnSpc>
            </a:pPr>
            <a:r>
              <a:rPr lang="en-US" sz="2800" b="1" dirty="0">
                <a:solidFill>
                  <a:srgbClr val="000000"/>
                </a:solidFill>
                <a:latin typeface="Scala"/>
                <a:ea typeface="Scala"/>
                <a:cs typeface="Scala"/>
                <a:sym typeface="Scala"/>
              </a:rPr>
              <a:t>CONTACT AND RECRUITING PERIOD</a:t>
            </a:r>
          </a:p>
          <a:p>
            <a:pPr marL="561342" lvl="1" indent="-280671" algn="l">
              <a:buFont typeface="Arial"/>
              <a:buChar char="•"/>
            </a:pPr>
            <a:r>
              <a:rPr lang="en-US" sz="2800" dirty="0">
                <a:solidFill>
                  <a:srgbClr val="000000"/>
                </a:solidFill>
                <a:latin typeface="Scala"/>
                <a:ea typeface="Scala"/>
                <a:cs typeface="Scala"/>
                <a:sym typeface="Scala"/>
              </a:rPr>
              <a:t>Coaches may recruit on- or off-campus and have in-person contact.</a:t>
            </a:r>
          </a:p>
          <a:p>
            <a:pPr algn="l">
              <a:lnSpc>
                <a:spcPts val="3640"/>
              </a:lnSpc>
            </a:pPr>
            <a:endParaRPr lang="en-US" sz="2800" dirty="0">
              <a:solidFill>
                <a:srgbClr val="000000"/>
              </a:solidFill>
              <a:latin typeface="Scala"/>
              <a:ea typeface="Scala"/>
              <a:cs typeface="Scala"/>
              <a:sym typeface="Scala"/>
            </a:endParaRPr>
          </a:p>
          <a:p>
            <a:pPr algn="l">
              <a:lnSpc>
                <a:spcPts val="3640"/>
              </a:lnSpc>
            </a:pPr>
            <a:r>
              <a:rPr lang="en-US" sz="2800" b="1" dirty="0">
                <a:solidFill>
                  <a:srgbClr val="000000"/>
                </a:solidFill>
                <a:latin typeface="Scala"/>
                <a:ea typeface="Scala"/>
                <a:cs typeface="Scala"/>
                <a:sym typeface="Scala"/>
              </a:rPr>
              <a:t>QUIET PERIOD</a:t>
            </a:r>
          </a:p>
          <a:p>
            <a:pPr marL="561342" lvl="1" indent="-280671" algn="l">
              <a:buFont typeface="Arial"/>
              <a:buChar char="•"/>
            </a:pPr>
            <a:r>
              <a:rPr lang="en-US" sz="2800" dirty="0">
                <a:solidFill>
                  <a:srgbClr val="000000"/>
                </a:solidFill>
                <a:latin typeface="Scala"/>
                <a:ea typeface="Scala"/>
                <a:cs typeface="Scala"/>
                <a:sym typeface="Scala"/>
              </a:rPr>
              <a:t>Coaches may have on-campus contact with PSAs but may not recruit off-campus.</a:t>
            </a:r>
          </a:p>
          <a:p>
            <a:pPr algn="l">
              <a:lnSpc>
                <a:spcPts val="3640"/>
              </a:lnSpc>
            </a:pPr>
            <a:endParaRPr lang="en-US" sz="2800" dirty="0">
              <a:solidFill>
                <a:srgbClr val="000000"/>
              </a:solidFill>
              <a:latin typeface="Scala"/>
              <a:ea typeface="Scala"/>
              <a:cs typeface="Scala"/>
              <a:sym typeface="Scala"/>
            </a:endParaRPr>
          </a:p>
          <a:p>
            <a:pPr algn="l">
              <a:lnSpc>
                <a:spcPts val="3640"/>
              </a:lnSpc>
            </a:pPr>
            <a:r>
              <a:rPr lang="en-US" sz="2800" b="1" dirty="0">
                <a:solidFill>
                  <a:srgbClr val="000000"/>
                </a:solidFill>
                <a:latin typeface="Scala"/>
                <a:ea typeface="Scala"/>
                <a:cs typeface="Scala"/>
                <a:sym typeface="Scala"/>
              </a:rPr>
              <a:t>RECRUITING SHUTDOWN </a:t>
            </a:r>
            <a:r>
              <a:rPr lang="en-US" sz="2800" dirty="0">
                <a:solidFill>
                  <a:srgbClr val="000000"/>
                </a:solidFill>
                <a:latin typeface="Scala"/>
                <a:ea typeface="Scala"/>
                <a:cs typeface="Scala"/>
                <a:sym typeface="Scala"/>
              </a:rPr>
              <a:t>(Baseball, WBB, Lacrosse, Softball, Field Hockey, Rowing, Swim &amp; Dive)</a:t>
            </a:r>
          </a:p>
          <a:p>
            <a:pPr marL="561342" lvl="1" indent="-280671" algn="l">
              <a:buFont typeface="Arial"/>
              <a:buChar char="•"/>
            </a:pPr>
            <a:r>
              <a:rPr lang="en-US" sz="2800" dirty="0">
                <a:solidFill>
                  <a:srgbClr val="000000"/>
                </a:solidFill>
                <a:latin typeface="Scala"/>
                <a:ea typeface="Scala"/>
                <a:cs typeface="Scala"/>
                <a:sym typeface="Scala"/>
              </a:rPr>
              <a:t>No form of recruiting is permissible. All communication/contact is prohibited.</a:t>
            </a:r>
          </a:p>
        </p:txBody>
      </p:sp>
      <p:sp>
        <p:nvSpPr>
          <p:cNvPr id="7" name="TextBox 7"/>
          <p:cNvSpPr txBox="1"/>
          <p:nvPr/>
        </p:nvSpPr>
        <p:spPr>
          <a:xfrm>
            <a:off x="9144000" y="3589527"/>
            <a:ext cx="7770919" cy="3400931"/>
          </a:xfrm>
          <a:prstGeom prst="rect">
            <a:avLst/>
          </a:prstGeom>
        </p:spPr>
        <p:txBody>
          <a:bodyPr lIns="0" tIns="0" rIns="0" bIns="0" rtlCol="0" anchor="t">
            <a:spAutoFit/>
          </a:bodyPr>
          <a:lstStyle/>
          <a:p>
            <a:pPr algn="l">
              <a:lnSpc>
                <a:spcPts val="2600"/>
              </a:lnSpc>
            </a:pPr>
            <a:r>
              <a:rPr lang="en-US" sz="2600" b="1" dirty="0">
                <a:solidFill>
                  <a:srgbClr val="000000"/>
                </a:solidFill>
                <a:latin typeface="Scala"/>
                <a:ea typeface="Scala"/>
                <a:cs typeface="Scala"/>
                <a:sym typeface="Scala"/>
              </a:rPr>
              <a:t>EVALUATION PERIOD</a:t>
            </a:r>
          </a:p>
          <a:p>
            <a:pPr marL="561342" lvl="1" indent="-280671" algn="l">
              <a:buFont typeface="Arial"/>
              <a:buChar char="•"/>
            </a:pPr>
            <a:r>
              <a:rPr lang="en-US" sz="2600" dirty="0">
                <a:solidFill>
                  <a:srgbClr val="000000"/>
                </a:solidFill>
                <a:latin typeface="Scala"/>
                <a:ea typeface="Scala"/>
                <a:cs typeface="Scala"/>
                <a:sym typeface="Scala"/>
              </a:rPr>
              <a:t>Coaches may have on-campus contact with PSAs, but may only go off-campus to evaluate a prospect’s athletic or academic ability. Contact is prohibited.</a:t>
            </a:r>
          </a:p>
          <a:p>
            <a:pPr algn="l">
              <a:lnSpc>
                <a:spcPts val="2600"/>
              </a:lnSpc>
            </a:pPr>
            <a:endParaRPr lang="en-US" sz="2600" dirty="0">
              <a:solidFill>
                <a:srgbClr val="000000"/>
              </a:solidFill>
              <a:latin typeface="Scala"/>
              <a:ea typeface="Scala"/>
              <a:cs typeface="Scala"/>
              <a:sym typeface="Scala"/>
            </a:endParaRPr>
          </a:p>
          <a:p>
            <a:pPr algn="l">
              <a:lnSpc>
                <a:spcPts val="2600"/>
              </a:lnSpc>
            </a:pPr>
            <a:r>
              <a:rPr lang="en-US" sz="2600" b="1" dirty="0">
                <a:solidFill>
                  <a:srgbClr val="000000"/>
                </a:solidFill>
                <a:latin typeface="Scala"/>
                <a:ea typeface="Scala"/>
                <a:cs typeface="Scala"/>
                <a:sym typeface="Scala"/>
              </a:rPr>
              <a:t>DEAD PERIOD</a:t>
            </a:r>
          </a:p>
          <a:p>
            <a:pPr marL="561342" lvl="1" indent="-280671" algn="l">
              <a:buFont typeface="Arial"/>
              <a:buChar char="•"/>
            </a:pPr>
            <a:r>
              <a:rPr lang="en-US" sz="2600" dirty="0">
                <a:solidFill>
                  <a:srgbClr val="000000"/>
                </a:solidFill>
                <a:latin typeface="Scala"/>
                <a:ea typeface="Scala"/>
                <a:cs typeface="Scala"/>
                <a:sym typeface="Scala"/>
              </a:rPr>
              <a:t>Coaches and staff may not have any in-person contact with PSAs. PSAs may not visit campus to meet with coaches and staff.</a:t>
            </a:r>
          </a:p>
        </p:txBody>
      </p:sp>
      <p:sp>
        <p:nvSpPr>
          <p:cNvPr id="8" name="Freeform 8"/>
          <p:cNvSpPr/>
          <p:nvPr/>
        </p:nvSpPr>
        <p:spPr>
          <a:xfrm>
            <a:off x="11653111" y="7124700"/>
            <a:ext cx="2752698" cy="2281299"/>
          </a:xfrm>
          <a:custGeom>
            <a:avLst/>
            <a:gdLst/>
            <a:ahLst/>
            <a:cxnLst/>
            <a:rect l="l" t="t" r="r" b="b"/>
            <a:pathLst>
              <a:path w="2752698" h="2281299">
                <a:moveTo>
                  <a:pt x="0" y="0"/>
                </a:moveTo>
                <a:lnTo>
                  <a:pt x="2752698" y="0"/>
                </a:lnTo>
                <a:lnTo>
                  <a:pt x="2752698" y="2281299"/>
                </a:lnTo>
                <a:lnTo>
                  <a:pt x="0" y="22812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4"/>
            <a:stretch>
              <a:fillRect/>
            </a:stretch>
          </a:blipFill>
        </p:spPr>
      </p:sp>
      <p:sp>
        <p:nvSpPr>
          <p:cNvPr id="10" name="AutoShape 2">
            <a:extLst>
              <a:ext uri="{FF2B5EF4-FFF2-40B4-BE49-F238E27FC236}">
                <a16:creationId xmlns:a16="http://schemas.microsoft.com/office/drawing/2014/main" id="{DD03FE0E-776B-4D4C-97C1-E17054EEC6D7}"/>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4" name="AutoShape 4"/>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5" name="Freeform 5"/>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6" name="Freeform 6"/>
          <p:cNvSpPr/>
          <p:nvPr/>
        </p:nvSpPr>
        <p:spPr>
          <a:xfrm>
            <a:off x="7371255" y="6609488"/>
            <a:ext cx="3545490" cy="2778778"/>
          </a:xfrm>
          <a:custGeom>
            <a:avLst/>
            <a:gdLst/>
            <a:ahLst/>
            <a:cxnLst/>
            <a:rect l="l" t="t" r="r" b="b"/>
            <a:pathLst>
              <a:path w="3545490" h="2778778">
                <a:moveTo>
                  <a:pt x="0" y="0"/>
                </a:moveTo>
                <a:lnTo>
                  <a:pt x="3545490" y="0"/>
                </a:lnTo>
                <a:lnTo>
                  <a:pt x="3545490" y="2778778"/>
                </a:lnTo>
                <a:lnTo>
                  <a:pt x="0" y="27787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6172159" y="1944321"/>
            <a:ext cx="5943681"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RECRUITING VISITS</a:t>
            </a:r>
          </a:p>
        </p:txBody>
      </p:sp>
      <p:sp>
        <p:nvSpPr>
          <p:cNvPr id="8" name="TextBox 8"/>
          <p:cNvSpPr txBox="1"/>
          <p:nvPr/>
        </p:nvSpPr>
        <p:spPr>
          <a:xfrm>
            <a:off x="1646073" y="3461584"/>
            <a:ext cx="4807924" cy="523875"/>
          </a:xfrm>
          <a:prstGeom prst="rect">
            <a:avLst/>
          </a:prstGeom>
        </p:spPr>
        <p:txBody>
          <a:bodyPr lIns="0" tIns="0" rIns="0" bIns="0" rtlCol="0" anchor="t">
            <a:spAutoFit/>
          </a:bodyPr>
          <a:lstStyle/>
          <a:p>
            <a:pPr algn="l">
              <a:lnSpc>
                <a:spcPts val="4200"/>
              </a:lnSpc>
            </a:pPr>
            <a:r>
              <a:rPr lang="en-US" sz="3000" b="1" dirty="0">
                <a:solidFill>
                  <a:srgbClr val="000000"/>
                </a:solidFill>
                <a:latin typeface="Scala"/>
                <a:ea typeface="Scala"/>
                <a:cs typeface="Scala"/>
                <a:sym typeface="Scala"/>
              </a:rPr>
              <a:t>Official Visit</a:t>
            </a:r>
          </a:p>
        </p:txBody>
      </p:sp>
      <p:sp>
        <p:nvSpPr>
          <p:cNvPr id="9" name="TextBox 9"/>
          <p:cNvSpPr txBox="1"/>
          <p:nvPr/>
        </p:nvSpPr>
        <p:spPr>
          <a:xfrm>
            <a:off x="9144000" y="3461584"/>
            <a:ext cx="3066809" cy="523875"/>
          </a:xfrm>
          <a:prstGeom prst="rect">
            <a:avLst/>
          </a:prstGeom>
        </p:spPr>
        <p:txBody>
          <a:bodyPr lIns="0" tIns="0" rIns="0" bIns="0" rtlCol="0" anchor="t">
            <a:spAutoFit/>
          </a:bodyPr>
          <a:lstStyle/>
          <a:p>
            <a:pPr algn="l">
              <a:lnSpc>
                <a:spcPts val="4200"/>
              </a:lnSpc>
            </a:pPr>
            <a:r>
              <a:rPr lang="en-US" sz="3000" b="1" dirty="0">
                <a:solidFill>
                  <a:srgbClr val="000000"/>
                </a:solidFill>
                <a:latin typeface="Scala"/>
                <a:ea typeface="Scala"/>
                <a:cs typeface="Scala"/>
                <a:sym typeface="Scala"/>
              </a:rPr>
              <a:t>Unofficial Visit</a:t>
            </a:r>
          </a:p>
        </p:txBody>
      </p:sp>
      <p:sp>
        <p:nvSpPr>
          <p:cNvPr id="10" name="TextBox 10"/>
          <p:cNvSpPr txBox="1"/>
          <p:nvPr/>
        </p:nvSpPr>
        <p:spPr>
          <a:xfrm>
            <a:off x="1646073" y="4061659"/>
            <a:ext cx="7497927" cy="2725419"/>
          </a:xfrm>
          <a:prstGeom prst="rect">
            <a:avLst/>
          </a:prstGeom>
        </p:spPr>
        <p:txBody>
          <a:bodyPr lIns="0" tIns="0" rIns="0" bIns="0" rtlCol="0" anchor="t">
            <a:spAutoFit/>
          </a:bodyPr>
          <a:lstStyle/>
          <a:p>
            <a:pPr marL="474984" lvl="1" indent="-237492" algn="l">
              <a:lnSpc>
                <a:spcPts val="3080"/>
              </a:lnSpc>
              <a:buFont typeface="Arial"/>
              <a:buChar char="•"/>
            </a:pPr>
            <a:r>
              <a:rPr lang="en-US" sz="2200">
                <a:solidFill>
                  <a:srgbClr val="000000"/>
                </a:solidFill>
                <a:latin typeface="Scala"/>
                <a:ea typeface="Scala"/>
                <a:cs typeface="Scala"/>
                <a:sym typeface="Scala"/>
              </a:rPr>
              <a:t>Paid visit to the institution’s campus.</a:t>
            </a:r>
          </a:p>
          <a:p>
            <a:pPr marL="474984" lvl="1" indent="-237492" algn="l">
              <a:lnSpc>
                <a:spcPts val="3080"/>
              </a:lnSpc>
              <a:buFont typeface="Arial"/>
              <a:buChar char="•"/>
            </a:pPr>
            <a:r>
              <a:rPr lang="en-US" sz="2200">
                <a:solidFill>
                  <a:srgbClr val="000000"/>
                </a:solidFill>
                <a:latin typeface="Scala"/>
                <a:ea typeface="Scala"/>
                <a:cs typeface="Scala"/>
                <a:sym typeface="Scala"/>
              </a:rPr>
              <a:t>Institutional staff members may have contact with the PSA (and his/her guests) on-campus or within a 30-mile radius of campus.</a:t>
            </a:r>
          </a:p>
          <a:p>
            <a:pPr marL="474984" lvl="1" indent="-237492" algn="l">
              <a:lnSpc>
                <a:spcPts val="3080"/>
              </a:lnSpc>
              <a:buFont typeface="Arial"/>
              <a:buChar char="•"/>
            </a:pPr>
            <a:r>
              <a:rPr lang="en-US" sz="2200">
                <a:solidFill>
                  <a:srgbClr val="000000"/>
                </a:solidFill>
                <a:latin typeface="Scala"/>
                <a:ea typeface="Scala"/>
                <a:cs typeface="Scala"/>
                <a:sym typeface="Scala"/>
              </a:rPr>
              <a:t>PSA may take one OV per institution. </a:t>
            </a:r>
          </a:p>
          <a:p>
            <a:pPr marL="949969" lvl="2" indent="-316656" algn="l">
              <a:lnSpc>
                <a:spcPts val="3080"/>
              </a:lnSpc>
              <a:buFont typeface="Arial"/>
              <a:buChar char="⚬"/>
            </a:pPr>
            <a:r>
              <a:rPr lang="en-US" sz="2200">
                <a:solidFill>
                  <a:srgbClr val="000000"/>
                </a:solidFill>
                <a:latin typeface="Scala"/>
                <a:ea typeface="Scala"/>
                <a:cs typeface="Scala"/>
                <a:sym typeface="Scala"/>
              </a:rPr>
              <a:t>PSA may take unlimited number of OVs to NCAA member institutions.</a:t>
            </a:r>
          </a:p>
        </p:txBody>
      </p:sp>
      <p:sp>
        <p:nvSpPr>
          <p:cNvPr id="11" name="TextBox 11"/>
          <p:cNvSpPr txBox="1"/>
          <p:nvPr/>
        </p:nvSpPr>
        <p:spPr>
          <a:xfrm>
            <a:off x="9144000" y="4061659"/>
            <a:ext cx="7700720" cy="2334894"/>
          </a:xfrm>
          <a:prstGeom prst="rect">
            <a:avLst/>
          </a:prstGeom>
        </p:spPr>
        <p:txBody>
          <a:bodyPr lIns="0" tIns="0" rIns="0" bIns="0" rtlCol="0" anchor="t">
            <a:spAutoFit/>
          </a:bodyPr>
          <a:lstStyle/>
          <a:p>
            <a:pPr marL="474984" lvl="1" indent="-237492" algn="l">
              <a:lnSpc>
                <a:spcPts val="3080"/>
              </a:lnSpc>
              <a:buFont typeface="Arial"/>
              <a:buChar char="•"/>
            </a:pPr>
            <a:r>
              <a:rPr lang="en-US" sz="2200">
                <a:solidFill>
                  <a:srgbClr val="000000"/>
                </a:solidFill>
                <a:latin typeface="Scala"/>
                <a:ea typeface="Scala"/>
                <a:cs typeface="Scala"/>
                <a:sym typeface="Scala"/>
              </a:rPr>
              <a:t>Visit to institution’s campus paid for by the PSA or PSA’s family.</a:t>
            </a:r>
          </a:p>
          <a:p>
            <a:pPr marL="474984" lvl="1" indent="-237492" algn="l">
              <a:lnSpc>
                <a:spcPts val="3080"/>
              </a:lnSpc>
              <a:buFont typeface="Arial"/>
              <a:buChar char="•"/>
            </a:pPr>
            <a:r>
              <a:rPr lang="en-US" sz="2200">
                <a:solidFill>
                  <a:srgbClr val="000000"/>
                </a:solidFill>
                <a:latin typeface="Scala"/>
                <a:ea typeface="Scala"/>
                <a:cs typeface="Scala"/>
                <a:sym typeface="Scala"/>
              </a:rPr>
              <a:t>Institutional staff members may have contact with the PSA (and his/her guests) on-campus or within a 1-mile radius of campus.</a:t>
            </a:r>
          </a:p>
          <a:p>
            <a:pPr marL="474984" lvl="1" indent="-237492" algn="l">
              <a:lnSpc>
                <a:spcPts val="3080"/>
              </a:lnSpc>
              <a:buFont typeface="Arial"/>
              <a:buChar char="•"/>
            </a:pPr>
            <a:r>
              <a:rPr lang="en-US" sz="2200">
                <a:solidFill>
                  <a:srgbClr val="000000"/>
                </a:solidFill>
                <a:latin typeface="Scala"/>
                <a:ea typeface="Scala"/>
                <a:cs typeface="Scala"/>
                <a:sym typeface="Scala"/>
              </a:rPr>
              <a:t>PSA may take unlimited number of UVs.</a:t>
            </a:r>
          </a:p>
        </p:txBody>
      </p:sp>
      <p:sp>
        <p:nvSpPr>
          <p:cNvPr id="12" name="AutoShape 2">
            <a:extLst>
              <a:ext uri="{FF2B5EF4-FFF2-40B4-BE49-F238E27FC236}">
                <a16:creationId xmlns:a16="http://schemas.microsoft.com/office/drawing/2014/main" id="{1B4C7318-39B3-4B15-AB92-1FE52A4A37F0}"/>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4" name="TextBox 4"/>
          <p:cNvSpPr txBox="1"/>
          <p:nvPr/>
        </p:nvSpPr>
        <p:spPr>
          <a:xfrm>
            <a:off x="6511850" y="1944321"/>
            <a:ext cx="5264299"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TYPES OF OFFERS</a:t>
            </a:r>
          </a:p>
        </p:txBody>
      </p:sp>
      <p:sp>
        <p:nvSpPr>
          <p:cNvPr id="5" name="AutoShape 5"/>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6" name="TextBox 6"/>
          <p:cNvSpPr txBox="1"/>
          <p:nvPr/>
        </p:nvSpPr>
        <p:spPr>
          <a:xfrm>
            <a:off x="1646073" y="3461584"/>
            <a:ext cx="4807924" cy="523875"/>
          </a:xfrm>
          <a:prstGeom prst="rect">
            <a:avLst/>
          </a:prstGeom>
        </p:spPr>
        <p:txBody>
          <a:bodyPr lIns="0" tIns="0" rIns="0" bIns="0" rtlCol="0" anchor="t">
            <a:spAutoFit/>
          </a:bodyPr>
          <a:lstStyle/>
          <a:p>
            <a:pPr algn="l">
              <a:lnSpc>
                <a:spcPts val="4200"/>
              </a:lnSpc>
            </a:pPr>
            <a:r>
              <a:rPr lang="en-US" sz="3000" b="1" dirty="0">
                <a:solidFill>
                  <a:srgbClr val="000000"/>
                </a:solidFill>
                <a:latin typeface="Scala"/>
                <a:ea typeface="Scala"/>
                <a:cs typeface="Scala"/>
                <a:sym typeface="Scala"/>
              </a:rPr>
              <a:t>Verbal Offer of Aid</a:t>
            </a:r>
          </a:p>
        </p:txBody>
      </p:sp>
      <p:sp>
        <p:nvSpPr>
          <p:cNvPr id="7" name="TextBox 7"/>
          <p:cNvSpPr txBox="1"/>
          <p:nvPr/>
        </p:nvSpPr>
        <p:spPr>
          <a:xfrm>
            <a:off x="9144000" y="3461584"/>
            <a:ext cx="4027137" cy="523875"/>
          </a:xfrm>
          <a:prstGeom prst="rect">
            <a:avLst/>
          </a:prstGeom>
        </p:spPr>
        <p:txBody>
          <a:bodyPr lIns="0" tIns="0" rIns="0" bIns="0" rtlCol="0" anchor="t">
            <a:spAutoFit/>
          </a:bodyPr>
          <a:lstStyle/>
          <a:p>
            <a:pPr algn="l">
              <a:lnSpc>
                <a:spcPts val="4200"/>
              </a:lnSpc>
            </a:pPr>
            <a:r>
              <a:rPr lang="en-US" sz="3000" b="1" dirty="0">
                <a:solidFill>
                  <a:srgbClr val="000000"/>
                </a:solidFill>
                <a:latin typeface="Scala"/>
                <a:ea typeface="Scala"/>
                <a:cs typeface="Scala"/>
                <a:sym typeface="Scala"/>
              </a:rPr>
              <a:t>Written Offer of Aid</a:t>
            </a:r>
          </a:p>
        </p:txBody>
      </p:sp>
      <p:sp>
        <p:nvSpPr>
          <p:cNvPr id="8" name="TextBox 8"/>
          <p:cNvSpPr txBox="1"/>
          <p:nvPr/>
        </p:nvSpPr>
        <p:spPr>
          <a:xfrm>
            <a:off x="1646073" y="4061659"/>
            <a:ext cx="7497927" cy="1553844"/>
          </a:xfrm>
          <a:prstGeom prst="rect">
            <a:avLst/>
          </a:prstGeom>
        </p:spPr>
        <p:txBody>
          <a:bodyPr lIns="0" tIns="0" rIns="0" bIns="0" rtlCol="0" anchor="t">
            <a:spAutoFit/>
          </a:bodyPr>
          <a:lstStyle/>
          <a:p>
            <a:pPr marL="474984" lvl="1" indent="-237492" algn="l">
              <a:lnSpc>
                <a:spcPts val="3080"/>
              </a:lnSpc>
              <a:buFont typeface="Arial"/>
              <a:buChar char="•"/>
            </a:pPr>
            <a:r>
              <a:rPr lang="en-US" sz="2200">
                <a:solidFill>
                  <a:srgbClr val="000000"/>
                </a:solidFill>
                <a:latin typeface="Scala"/>
                <a:ea typeface="Scala"/>
                <a:cs typeface="Scala"/>
                <a:sym typeface="Scala"/>
              </a:rPr>
              <a:t>Non-binding agreement.</a:t>
            </a:r>
          </a:p>
          <a:p>
            <a:pPr marL="474984" lvl="1" indent="-237492" algn="l">
              <a:lnSpc>
                <a:spcPts val="3080"/>
              </a:lnSpc>
              <a:buFont typeface="Arial"/>
              <a:buChar char="•"/>
            </a:pPr>
            <a:r>
              <a:rPr lang="en-US" sz="2200">
                <a:solidFill>
                  <a:srgbClr val="000000"/>
                </a:solidFill>
                <a:latin typeface="Scala"/>
                <a:ea typeface="Scala"/>
                <a:cs typeface="Scala"/>
                <a:sym typeface="Scala"/>
              </a:rPr>
              <a:t>Prior to being eligible to sign an Institution’s Athletics Financial Aid Agreement (formerly known as the National Letter of Intent).</a:t>
            </a:r>
          </a:p>
        </p:txBody>
      </p:sp>
      <p:sp>
        <p:nvSpPr>
          <p:cNvPr id="9" name="TextBox 9"/>
          <p:cNvSpPr txBox="1"/>
          <p:nvPr/>
        </p:nvSpPr>
        <p:spPr>
          <a:xfrm>
            <a:off x="9144000" y="4061659"/>
            <a:ext cx="7700720" cy="1553844"/>
          </a:xfrm>
          <a:prstGeom prst="rect">
            <a:avLst/>
          </a:prstGeom>
        </p:spPr>
        <p:txBody>
          <a:bodyPr lIns="0" tIns="0" rIns="0" bIns="0" rtlCol="0" anchor="t">
            <a:spAutoFit/>
          </a:bodyPr>
          <a:lstStyle/>
          <a:p>
            <a:pPr marL="474984" lvl="1" indent="-237492" algn="l">
              <a:lnSpc>
                <a:spcPts val="3080"/>
              </a:lnSpc>
              <a:buFont typeface="Arial"/>
              <a:buChar char="•"/>
            </a:pPr>
            <a:r>
              <a:rPr lang="en-US" sz="2200">
                <a:solidFill>
                  <a:srgbClr val="000000"/>
                </a:solidFill>
                <a:latin typeface="Scala"/>
                <a:ea typeface="Scala"/>
                <a:cs typeface="Scala"/>
                <a:sym typeface="Scala"/>
              </a:rPr>
              <a:t>Written agreement to participate in exchange for athletic aid.</a:t>
            </a:r>
          </a:p>
          <a:p>
            <a:pPr marL="474984" lvl="1" indent="-237492" algn="l">
              <a:lnSpc>
                <a:spcPts val="3080"/>
              </a:lnSpc>
              <a:buFont typeface="Arial"/>
              <a:buChar char="•"/>
            </a:pPr>
            <a:r>
              <a:rPr lang="en-US" sz="2200">
                <a:solidFill>
                  <a:srgbClr val="000000"/>
                </a:solidFill>
                <a:latin typeface="Scala"/>
                <a:ea typeface="Scala"/>
                <a:cs typeface="Scala"/>
                <a:sym typeface="Scala"/>
              </a:rPr>
              <a:t>First opportunity to provide a prospective student-athlete with a written offer of aid is August 1 of the PSA’s senior year in high school.</a:t>
            </a:r>
          </a:p>
        </p:txBody>
      </p:sp>
      <p:sp>
        <p:nvSpPr>
          <p:cNvPr id="10" name="Freeform 10"/>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11" name="Freeform 11"/>
          <p:cNvSpPr/>
          <p:nvPr/>
        </p:nvSpPr>
        <p:spPr>
          <a:xfrm>
            <a:off x="7482957" y="6076859"/>
            <a:ext cx="3322085" cy="3081332"/>
          </a:xfrm>
          <a:custGeom>
            <a:avLst/>
            <a:gdLst/>
            <a:ahLst/>
            <a:cxnLst/>
            <a:rect l="l" t="t" r="r" b="b"/>
            <a:pathLst>
              <a:path w="3748571" h="3518971">
                <a:moveTo>
                  <a:pt x="0" y="0"/>
                </a:moveTo>
                <a:lnTo>
                  <a:pt x="3748572" y="0"/>
                </a:lnTo>
                <a:lnTo>
                  <a:pt x="3748572" y="3518972"/>
                </a:lnTo>
                <a:lnTo>
                  <a:pt x="0" y="35189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AutoShape 2">
            <a:extLst>
              <a:ext uri="{FF2B5EF4-FFF2-40B4-BE49-F238E27FC236}">
                <a16:creationId xmlns:a16="http://schemas.microsoft.com/office/drawing/2014/main" id="{FDCBD05A-85A8-439A-81C9-B8E79B1C748D}"/>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4" name="TextBox 4"/>
          <p:cNvSpPr txBox="1"/>
          <p:nvPr/>
        </p:nvSpPr>
        <p:spPr>
          <a:xfrm>
            <a:off x="2686388" y="1944321"/>
            <a:ext cx="12915224"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TYPES OF FUNDING - ROSTER LIMITATIONS</a:t>
            </a:r>
          </a:p>
        </p:txBody>
      </p:sp>
      <p:sp>
        <p:nvSpPr>
          <p:cNvPr id="5" name="AutoShape 5"/>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6" name="Freeform 6"/>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7" name="TextBox 7"/>
          <p:cNvSpPr txBox="1"/>
          <p:nvPr/>
        </p:nvSpPr>
        <p:spPr>
          <a:xfrm>
            <a:off x="847725" y="3494277"/>
            <a:ext cx="3464389" cy="5010150"/>
          </a:xfrm>
          <a:prstGeom prst="rect">
            <a:avLst/>
          </a:prstGeom>
        </p:spPr>
        <p:txBody>
          <a:bodyPr lIns="0" tIns="0" rIns="0" bIns="0" rtlCol="0" anchor="t">
            <a:spAutoFit/>
          </a:bodyPr>
          <a:lstStyle/>
          <a:p>
            <a:pPr algn="l">
              <a:lnSpc>
                <a:spcPts val="4479"/>
              </a:lnSpc>
            </a:pPr>
            <a:r>
              <a:rPr lang="en-US" sz="3199" b="1" u="sng" dirty="0">
                <a:solidFill>
                  <a:srgbClr val="000000"/>
                </a:solidFill>
                <a:latin typeface="Scala"/>
                <a:ea typeface="Scala"/>
                <a:cs typeface="Scala"/>
                <a:sym typeface="Scala"/>
              </a:rPr>
              <a:t>Men’s Sports</a:t>
            </a:r>
          </a:p>
          <a:p>
            <a:pPr marL="604521" lvl="1" indent="-302261" algn="l">
              <a:lnSpc>
                <a:spcPts val="3920"/>
              </a:lnSpc>
              <a:buFont typeface="Arial"/>
              <a:buChar char="•"/>
            </a:pPr>
            <a:r>
              <a:rPr lang="en-US" sz="2800" dirty="0">
                <a:solidFill>
                  <a:srgbClr val="000000"/>
                </a:solidFill>
                <a:latin typeface="Scala"/>
                <a:ea typeface="Scala"/>
                <a:cs typeface="Scala"/>
                <a:sym typeface="Scala"/>
              </a:rPr>
              <a:t>Football – 105</a:t>
            </a:r>
          </a:p>
          <a:p>
            <a:pPr marL="604521" lvl="1" indent="-302261" algn="l">
              <a:lnSpc>
                <a:spcPts val="3920"/>
              </a:lnSpc>
              <a:buFont typeface="Arial"/>
              <a:buChar char="•"/>
            </a:pPr>
            <a:r>
              <a:rPr lang="en-US" sz="2800" dirty="0">
                <a:solidFill>
                  <a:srgbClr val="000000"/>
                </a:solidFill>
                <a:latin typeface="Scala"/>
                <a:ea typeface="Scala"/>
                <a:cs typeface="Scala"/>
                <a:sym typeface="Scala"/>
              </a:rPr>
              <a:t>Basketball – 15</a:t>
            </a:r>
          </a:p>
          <a:p>
            <a:pPr marL="604521" lvl="1" indent="-302261" algn="l">
              <a:lnSpc>
                <a:spcPts val="3920"/>
              </a:lnSpc>
              <a:buFont typeface="Arial"/>
              <a:buChar char="•"/>
            </a:pPr>
            <a:r>
              <a:rPr lang="en-US" sz="2800" dirty="0">
                <a:solidFill>
                  <a:srgbClr val="000000"/>
                </a:solidFill>
                <a:latin typeface="Scala"/>
                <a:ea typeface="Scala"/>
                <a:cs typeface="Scala"/>
                <a:sym typeface="Scala"/>
              </a:rPr>
              <a:t>Baseball – 34</a:t>
            </a:r>
          </a:p>
          <a:p>
            <a:pPr marL="604521" lvl="1" indent="-302261" algn="l">
              <a:lnSpc>
                <a:spcPts val="3920"/>
              </a:lnSpc>
              <a:buFont typeface="Arial"/>
              <a:buChar char="•"/>
            </a:pPr>
            <a:r>
              <a:rPr lang="en-US" sz="2800" dirty="0">
                <a:solidFill>
                  <a:srgbClr val="000000"/>
                </a:solidFill>
                <a:latin typeface="Scala"/>
                <a:ea typeface="Scala"/>
                <a:cs typeface="Scala"/>
                <a:sym typeface="Scala"/>
              </a:rPr>
              <a:t>Cross Country – 17</a:t>
            </a:r>
          </a:p>
          <a:p>
            <a:pPr marL="604521" lvl="1" indent="-302261" algn="l">
              <a:lnSpc>
                <a:spcPts val="3920"/>
              </a:lnSpc>
              <a:buFont typeface="Arial"/>
              <a:buChar char="•"/>
            </a:pPr>
            <a:r>
              <a:rPr lang="en-US" sz="2800" dirty="0">
                <a:solidFill>
                  <a:srgbClr val="000000"/>
                </a:solidFill>
                <a:latin typeface="Scala"/>
                <a:ea typeface="Scala"/>
                <a:cs typeface="Scala"/>
                <a:sym typeface="Scala"/>
              </a:rPr>
              <a:t>Track &amp; Field – 45</a:t>
            </a:r>
          </a:p>
          <a:p>
            <a:pPr marL="604521" lvl="1" indent="-302261" algn="l">
              <a:lnSpc>
                <a:spcPts val="3920"/>
              </a:lnSpc>
              <a:buFont typeface="Arial"/>
              <a:buChar char="•"/>
            </a:pPr>
            <a:r>
              <a:rPr lang="en-US" sz="2800" dirty="0">
                <a:solidFill>
                  <a:srgbClr val="000000"/>
                </a:solidFill>
                <a:latin typeface="Scala"/>
                <a:ea typeface="Scala"/>
                <a:cs typeface="Scala"/>
                <a:sym typeface="Scala"/>
              </a:rPr>
              <a:t>Fencing – 24</a:t>
            </a:r>
          </a:p>
          <a:p>
            <a:pPr marL="604521" lvl="1" indent="-302261" algn="l">
              <a:lnSpc>
                <a:spcPts val="3920"/>
              </a:lnSpc>
              <a:buFont typeface="Arial"/>
              <a:buChar char="•"/>
            </a:pPr>
            <a:r>
              <a:rPr lang="en-US" sz="2800" dirty="0">
                <a:solidFill>
                  <a:srgbClr val="000000"/>
                </a:solidFill>
                <a:latin typeface="Scala"/>
                <a:ea typeface="Scala"/>
                <a:cs typeface="Scala"/>
                <a:sym typeface="Scala"/>
              </a:rPr>
              <a:t>Golf – 9</a:t>
            </a:r>
          </a:p>
          <a:p>
            <a:pPr marL="604521" lvl="1" indent="-302261" algn="l">
              <a:lnSpc>
                <a:spcPts val="3920"/>
              </a:lnSpc>
              <a:buFont typeface="Arial"/>
              <a:buChar char="•"/>
            </a:pPr>
            <a:r>
              <a:rPr lang="en-US" sz="2800" dirty="0">
                <a:solidFill>
                  <a:srgbClr val="000000"/>
                </a:solidFill>
                <a:latin typeface="Scala"/>
                <a:ea typeface="Scala"/>
                <a:cs typeface="Scala"/>
                <a:sym typeface="Scala"/>
              </a:rPr>
              <a:t>Gymnastics – 20</a:t>
            </a:r>
          </a:p>
          <a:p>
            <a:pPr marL="604521" lvl="1" indent="-302261" algn="l">
              <a:lnSpc>
                <a:spcPts val="3920"/>
              </a:lnSpc>
              <a:buFont typeface="Arial"/>
              <a:buChar char="•"/>
            </a:pPr>
            <a:r>
              <a:rPr lang="en-US" sz="2800" dirty="0">
                <a:solidFill>
                  <a:srgbClr val="000000"/>
                </a:solidFill>
                <a:latin typeface="Scala"/>
                <a:ea typeface="Scala"/>
                <a:cs typeface="Scala"/>
                <a:sym typeface="Scala"/>
              </a:rPr>
              <a:t>Ice Hockey – 26</a:t>
            </a:r>
          </a:p>
        </p:txBody>
      </p:sp>
      <p:sp>
        <p:nvSpPr>
          <p:cNvPr id="8" name="TextBox 8"/>
          <p:cNvSpPr txBox="1"/>
          <p:nvPr/>
        </p:nvSpPr>
        <p:spPr>
          <a:xfrm>
            <a:off x="8062357" y="3494277"/>
            <a:ext cx="3850195" cy="5505450"/>
          </a:xfrm>
          <a:prstGeom prst="rect">
            <a:avLst/>
          </a:prstGeom>
        </p:spPr>
        <p:txBody>
          <a:bodyPr lIns="0" tIns="0" rIns="0" bIns="0" rtlCol="0" anchor="t">
            <a:spAutoFit/>
          </a:bodyPr>
          <a:lstStyle/>
          <a:p>
            <a:pPr algn="l">
              <a:lnSpc>
                <a:spcPts val="4479"/>
              </a:lnSpc>
            </a:pPr>
            <a:r>
              <a:rPr lang="en-US" sz="3199" b="1" u="sng" dirty="0">
                <a:solidFill>
                  <a:srgbClr val="000000"/>
                </a:solidFill>
                <a:latin typeface="Scala"/>
                <a:ea typeface="Scala"/>
                <a:cs typeface="Scala"/>
                <a:sym typeface="Scala"/>
              </a:rPr>
              <a:t>Women’s Sports</a:t>
            </a:r>
          </a:p>
          <a:p>
            <a:pPr marL="604519" lvl="1" indent="-302260" algn="l">
              <a:lnSpc>
                <a:spcPts val="3919"/>
              </a:lnSpc>
              <a:buFont typeface="Arial"/>
              <a:buChar char="•"/>
            </a:pPr>
            <a:r>
              <a:rPr lang="en-US" sz="2799" dirty="0">
                <a:solidFill>
                  <a:srgbClr val="000000"/>
                </a:solidFill>
                <a:latin typeface="Scala"/>
                <a:ea typeface="Scala"/>
                <a:cs typeface="Scala"/>
                <a:sym typeface="Scala"/>
              </a:rPr>
              <a:t>Acrobatics and Tumbling – 55</a:t>
            </a:r>
          </a:p>
          <a:p>
            <a:pPr marL="604519" lvl="1" indent="-302260" algn="l">
              <a:lnSpc>
                <a:spcPts val="3919"/>
              </a:lnSpc>
              <a:buFont typeface="Arial"/>
              <a:buChar char="•"/>
            </a:pPr>
            <a:r>
              <a:rPr lang="en-US" sz="2799" dirty="0">
                <a:solidFill>
                  <a:srgbClr val="000000"/>
                </a:solidFill>
                <a:latin typeface="Scala"/>
                <a:ea typeface="Scala"/>
                <a:cs typeface="Scala"/>
                <a:sym typeface="Scala"/>
              </a:rPr>
              <a:t>Beach Volleyball – 19</a:t>
            </a:r>
          </a:p>
          <a:p>
            <a:pPr marL="604519" lvl="1" indent="-302260" algn="l">
              <a:lnSpc>
                <a:spcPts val="3919"/>
              </a:lnSpc>
              <a:buFont typeface="Arial"/>
              <a:buChar char="•"/>
            </a:pPr>
            <a:r>
              <a:rPr lang="en-US" sz="2799" dirty="0">
                <a:solidFill>
                  <a:srgbClr val="000000"/>
                </a:solidFill>
                <a:latin typeface="Scala"/>
                <a:ea typeface="Scala"/>
                <a:cs typeface="Scala"/>
                <a:sym typeface="Scala"/>
              </a:rPr>
              <a:t>Bowling – 11</a:t>
            </a:r>
          </a:p>
          <a:p>
            <a:pPr marL="604519" lvl="1" indent="-302260" algn="l">
              <a:lnSpc>
                <a:spcPts val="3919"/>
              </a:lnSpc>
              <a:buFont typeface="Arial"/>
              <a:buChar char="•"/>
            </a:pPr>
            <a:r>
              <a:rPr lang="en-US" sz="2799" dirty="0">
                <a:solidFill>
                  <a:srgbClr val="000000"/>
                </a:solidFill>
                <a:latin typeface="Scala"/>
                <a:ea typeface="Scala"/>
                <a:cs typeface="Scala"/>
                <a:sym typeface="Scala"/>
              </a:rPr>
              <a:t>Cross Country – 17</a:t>
            </a:r>
          </a:p>
          <a:p>
            <a:pPr marL="604519" lvl="1" indent="-302260" algn="l">
              <a:lnSpc>
                <a:spcPts val="3919"/>
              </a:lnSpc>
              <a:buFont typeface="Arial"/>
              <a:buChar char="•"/>
            </a:pPr>
            <a:r>
              <a:rPr lang="en-US" sz="2799" dirty="0">
                <a:solidFill>
                  <a:srgbClr val="000000"/>
                </a:solidFill>
                <a:latin typeface="Scala"/>
                <a:ea typeface="Scala"/>
                <a:cs typeface="Scala"/>
                <a:sym typeface="Scala"/>
              </a:rPr>
              <a:t>Track &amp; Field – 45</a:t>
            </a:r>
          </a:p>
          <a:p>
            <a:pPr marL="604519" lvl="1" indent="-302260" algn="l">
              <a:lnSpc>
                <a:spcPts val="3919"/>
              </a:lnSpc>
              <a:buFont typeface="Arial"/>
              <a:buChar char="•"/>
            </a:pPr>
            <a:r>
              <a:rPr lang="en-US" sz="2799" dirty="0">
                <a:solidFill>
                  <a:srgbClr val="000000"/>
                </a:solidFill>
                <a:latin typeface="Scala"/>
                <a:ea typeface="Scala"/>
                <a:cs typeface="Scala"/>
                <a:sym typeface="Scala"/>
              </a:rPr>
              <a:t>Equestrian – 50</a:t>
            </a:r>
          </a:p>
          <a:p>
            <a:pPr marL="604519" lvl="1" indent="-302260" algn="l">
              <a:lnSpc>
                <a:spcPts val="3919"/>
              </a:lnSpc>
              <a:buFont typeface="Arial"/>
              <a:buChar char="•"/>
            </a:pPr>
            <a:r>
              <a:rPr lang="en-US" sz="2799" dirty="0">
                <a:solidFill>
                  <a:srgbClr val="000000"/>
                </a:solidFill>
                <a:latin typeface="Scala"/>
                <a:ea typeface="Scala"/>
                <a:cs typeface="Scala"/>
                <a:sym typeface="Scala"/>
              </a:rPr>
              <a:t>Fencing – 24</a:t>
            </a:r>
          </a:p>
          <a:p>
            <a:pPr marL="604519" lvl="1" indent="-302260" algn="l">
              <a:lnSpc>
                <a:spcPts val="3919"/>
              </a:lnSpc>
              <a:buFont typeface="Arial"/>
              <a:buChar char="•"/>
            </a:pPr>
            <a:r>
              <a:rPr lang="en-US" sz="2799" dirty="0">
                <a:solidFill>
                  <a:srgbClr val="000000"/>
                </a:solidFill>
                <a:latin typeface="Scala"/>
                <a:ea typeface="Scala"/>
                <a:cs typeface="Scala"/>
                <a:sym typeface="Scala"/>
              </a:rPr>
              <a:t>Field Hockey – 27</a:t>
            </a:r>
          </a:p>
          <a:p>
            <a:pPr marL="604519" lvl="1" indent="-302260" algn="l">
              <a:lnSpc>
                <a:spcPts val="3919"/>
              </a:lnSpc>
              <a:buFont typeface="Arial"/>
              <a:buChar char="•"/>
            </a:pPr>
            <a:r>
              <a:rPr lang="en-US" sz="2799" dirty="0">
                <a:solidFill>
                  <a:srgbClr val="000000"/>
                </a:solidFill>
                <a:latin typeface="Scala"/>
                <a:ea typeface="Scala"/>
                <a:cs typeface="Scala"/>
                <a:sym typeface="Scala"/>
              </a:rPr>
              <a:t>Golf – 9</a:t>
            </a:r>
          </a:p>
        </p:txBody>
      </p:sp>
      <p:sp>
        <p:nvSpPr>
          <p:cNvPr id="9" name="TextBox 9"/>
          <p:cNvSpPr txBox="1"/>
          <p:nvPr/>
        </p:nvSpPr>
        <p:spPr>
          <a:xfrm>
            <a:off x="4137107" y="4027466"/>
            <a:ext cx="3322737" cy="4939030"/>
          </a:xfrm>
          <a:prstGeom prst="rect">
            <a:avLst/>
          </a:prstGeom>
        </p:spPr>
        <p:txBody>
          <a:bodyPr lIns="0" tIns="0" rIns="0" bIns="0" rtlCol="0" anchor="t">
            <a:spAutoFit/>
          </a:bodyPr>
          <a:lstStyle/>
          <a:p>
            <a:pPr marL="604521" lvl="1" indent="-302261" algn="l">
              <a:lnSpc>
                <a:spcPts val="3920"/>
              </a:lnSpc>
              <a:buFont typeface="Arial"/>
              <a:buChar char="•"/>
            </a:pPr>
            <a:r>
              <a:rPr lang="en-US" sz="2800" dirty="0">
                <a:solidFill>
                  <a:srgbClr val="000000"/>
                </a:solidFill>
                <a:latin typeface="Scala"/>
                <a:ea typeface="Scala"/>
                <a:cs typeface="Scala"/>
                <a:sym typeface="Scala"/>
              </a:rPr>
              <a:t>Lacrosse – 48</a:t>
            </a:r>
          </a:p>
          <a:p>
            <a:pPr marL="604521" lvl="1" indent="-302261" algn="l">
              <a:lnSpc>
                <a:spcPts val="3920"/>
              </a:lnSpc>
              <a:buFont typeface="Arial"/>
              <a:buChar char="•"/>
            </a:pPr>
            <a:r>
              <a:rPr lang="en-US" sz="2800" dirty="0">
                <a:solidFill>
                  <a:srgbClr val="000000"/>
                </a:solidFill>
                <a:latin typeface="Scala"/>
                <a:ea typeface="Scala"/>
                <a:cs typeface="Scala"/>
                <a:sym typeface="Scala"/>
              </a:rPr>
              <a:t>Rifle – 12</a:t>
            </a:r>
          </a:p>
          <a:p>
            <a:pPr marL="604521" lvl="1" indent="-302261" algn="l">
              <a:lnSpc>
                <a:spcPts val="3920"/>
              </a:lnSpc>
              <a:buFont typeface="Arial"/>
              <a:buChar char="•"/>
            </a:pPr>
            <a:r>
              <a:rPr lang="en-US" sz="2800" dirty="0">
                <a:solidFill>
                  <a:srgbClr val="000000"/>
                </a:solidFill>
                <a:latin typeface="Scala"/>
                <a:ea typeface="Scala"/>
                <a:cs typeface="Scala"/>
                <a:sym typeface="Scala"/>
              </a:rPr>
              <a:t>Skiing – 16</a:t>
            </a:r>
          </a:p>
          <a:p>
            <a:pPr marL="604521" lvl="1" indent="-302261" algn="l">
              <a:lnSpc>
                <a:spcPts val="3920"/>
              </a:lnSpc>
              <a:buFont typeface="Arial"/>
              <a:buChar char="•"/>
            </a:pPr>
            <a:r>
              <a:rPr lang="en-US" sz="2800" dirty="0">
                <a:solidFill>
                  <a:srgbClr val="000000"/>
                </a:solidFill>
                <a:latin typeface="Scala"/>
                <a:ea typeface="Scala"/>
                <a:cs typeface="Scala"/>
                <a:sym typeface="Scala"/>
              </a:rPr>
              <a:t>Soccer – 28</a:t>
            </a:r>
          </a:p>
          <a:p>
            <a:pPr marL="604521" lvl="1" indent="-302261" algn="l">
              <a:lnSpc>
                <a:spcPts val="3920"/>
              </a:lnSpc>
              <a:buFont typeface="Arial"/>
              <a:buChar char="•"/>
            </a:pPr>
            <a:r>
              <a:rPr lang="en-US" sz="2800" dirty="0">
                <a:solidFill>
                  <a:srgbClr val="000000"/>
                </a:solidFill>
                <a:latin typeface="Scala"/>
                <a:ea typeface="Scala"/>
                <a:cs typeface="Scala"/>
                <a:sym typeface="Scala"/>
              </a:rPr>
              <a:t>Stunt – 65</a:t>
            </a:r>
          </a:p>
          <a:p>
            <a:pPr marL="604521" lvl="1" indent="-302261" algn="l">
              <a:lnSpc>
                <a:spcPts val="3920"/>
              </a:lnSpc>
              <a:buFont typeface="Arial"/>
              <a:buChar char="•"/>
            </a:pPr>
            <a:r>
              <a:rPr lang="en-US" sz="2800" dirty="0">
                <a:solidFill>
                  <a:srgbClr val="000000"/>
                </a:solidFill>
                <a:latin typeface="Scala"/>
                <a:ea typeface="Scala"/>
                <a:cs typeface="Scala"/>
                <a:sym typeface="Scala"/>
              </a:rPr>
              <a:t>Swim &amp; Dive – 30</a:t>
            </a:r>
          </a:p>
          <a:p>
            <a:pPr marL="604521" lvl="1" indent="-302261" algn="l">
              <a:lnSpc>
                <a:spcPts val="3920"/>
              </a:lnSpc>
              <a:buFont typeface="Arial"/>
              <a:buChar char="•"/>
            </a:pPr>
            <a:r>
              <a:rPr lang="en-US" sz="2800" dirty="0">
                <a:solidFill>
                  <a:srgbClr val="000000"/>
                </a:solidFill>
                <a:latin typeface="Scala"/>
                <a:ea typeface="Scala"/>
                <a:cs typeface="Scala"/>
                <a:sym typeface="Scala"/>
              </a:rPr>
              <a:t>Tennis – 10</a:t>
            </a:r>
          </a:p>
          <a:p>
            <a:pPr marL="604521" lvl="1" indent="-302261" algn="l">
              <a:lnSpc>
                <a:spcPts val="3920"/>
              </a:lnSpc>
              <a:buFont typeface="Arial"/>
              <a:buChar char="•"/>
            </a:pPr>
            <a:r>
              <a:rPr lang="en-US" sz="2800" dirty="0">
                <a:solidFill>
                  <a:srgbClr val="000000"/>
                </a:solidFill>
                <a:latin typeface="Scala"/>
                <a:ea typeface="Scala"/>
                <a:cs typeface="Scala"/>
                <a:sym typeface="Scala"/>
              </a:rPr>
              <a:t>Volleyball – 18</a:t>
            </a:r>
          </a:p>
          <a:p>
            <a:pPr marL="604521" lvl="1" indent="-302261" algn="l">
              <a:lnSpc>
                <a:spcPts val="3920"/>
              </a:lnSpc>
              <a:buFont typeface="Arial"/>
              <a:buChar char="•"/>
            </a:pPr>
            <a:r>
              <a:rPr lang="en-US" sz="2800" dirty="0">
                <a:solidFill>
                  <a:srgbClr val="000000"/>
                </a:solidFill>
                <a:latin typeface="Scala"/>
                <a:ea typeface="Scala"/>
                <a:cs typeface="Scala"/>
                <a:sym typeface="Scala"/>
              </a:rPr>
              <a:t>Water Polo – 24</a:t>
            </a:r>
          </a:p>
          <a:p>
            <a:pPr marL="604521" lvl="1" indent="-302261" algn="l">
              <a:lnSpc>
                <a:spcPts val="3920"/>
              </a:lnSpc>
              <a:buFont typeface="Arial"/>
              <a:buChar char="•"/>
            </a:pPr>
            <a:r>
              <a:rPr lang="en-US" sz="2800" dirty="0">
                <a:solidFill>
                  <a:srgbClr val="000000"/>
                </a:solidFill>
                <a:latin typeface="Scala"/>
                <a:ea typeface="Scala"/>
                <a:cs typeface="Scala"/>
                <a:sym typeface="Scala"/>
              </a:rPr>
              <a:t>Wrestling – 30</a:t>
            </a:r>
          </a:p>
        </p:txBody>
      </p:sp>
      <p:sp>
        <p:nvSpPr>
          <p:cNvPr id="10" name="TextBox 10"/>
          <p:cNvSpPr txBox="1"/>
          <p:nvPr/>
        </p:nvSpPr>
        <p:spPr>
          <a:xfrm>
            <a:off x="11755001" y="4027466"/>
            <a:ext cx="3322737" cy="4939030"/>
          </a:xfrm>
          <a:prstGeom prst="rect">
            <a:avLst/>
          </a:prstGeom>
        </p:spPr>
        <p:txBody>
          <a:bodyPr lIns="0" tIns="0" rIns="0" bIns="0" rtlCol="0" anchor="t">
            <a:spAutoFit/>
          </a:bodyPr>
          <a:lstStyle/>
          <a:p>
            <a:pPr marL="604519" lvl="1" indent="-302260" algn="l">
              <a:lnSpc>
                <a:spcPts val="3919"/>
              </a:lnSpc>
              <a:buFont typeface="Arial"/>
              <a:buChar char="•"/>
            </a:pPr>
            <a:r>
              <a:rPr lang="en-US" sz="2799" dirty="0">
                <a:solidFill>
                  <a:srgbClr val="000000"/>
                </a:solidFill>
                <a:latin typeface="Scala"/>
                <a:ea typeface="Scala"/>
                <a:cs typeface="Scala"/>
                <a:sym typeface="Scala"/>
              </a:rPr>
              <a:t>Gymnastics – 20</a:t>
            </a:r>
          </a:p>
          <a:p>
            <a:pPr marL="604519" lvl="1" indent="-302260" algn="l">
              <a:lnSpc>
                <a:spcPts val="3919"/>
              </a:lnSpc>
              <a:buFont typeface="Arial"/>
              <a:buChar char="•"/>
            </a:pPr>
            <a:r>
              <a:rPr lang="en-US" sz="2799" dirty="0">
                <a:solidFill>
                  <a:srgbClr val="000000"/>
                </a:solidFill>
                <a:latin typeface="Scala"/>
                <a:ea typeface="Scala"/>
                <a:cs typeface="Scala"/>
                <a:sym typeface="Scala"/>
              </a:rPr>
              <a:t>Ice Hockey – 26</a:t>
            </a:r>
          </a:p>
          <a:p>
            <a:pPr marL="604519" lvl="1" indent="-302260" algn="l">
              <a:lnSpc>
                <a:spcPts val="3919"/>
              </a:lnSpc>
              <a:buFont typeface="Arial"/>
              <a:buChar char="•"/>
            </a:pPr>
            <a:r>
              <a:rPr lang="en-US" sz="2799" dirty="0">
                <a:solidFill>
                  <a:srgbClr val="000000"/>
                </a:solidFill>
                <a:latin typeface="Scala"/>
                <a:ea typeface="Scala"/>
                <a:cs typeface="Scala"/>
                <a:sym typeface="Scala"/>
              </a:rPr>
              <a:t>Lacrosse – 38</a:t>
            </a:r>
          </a:p>
          <a:p>
            <a:pPr marL="604519" lvl="1" indent="-302260" algn="l">
              <a:lnSpc>
                <a:spcPts val="3919"/>
              </a:lnSpc>
              <a:buFont typeface="Arial"/>
              <a:buChar char="•"/>
            </a:pPr>
            <a:r>
              <a:rPr lang="en-US" sz="2799" dirty="0">
                <a:solidFill>
                  <a:srgbClr val="000000"/>
                </a:solidFill>
                <a:latin typeface="Scala"/>
                <a:ea typeface="Scala"/>
                <a:cs typeface="Scala"/>
                <a:sym typeface="Scala"/>
              </a:rPr>
              <a:t>Rowing – 68</a:t>
            </a:r>
          </a:p>
          <a:p>
            <a:pPr marL="604519" lvl="1" indent="-302260" algn="l">
              <a:lnSpc>
                <a:spcPts val="3919"/>
              </a:lnSpc>
              <a:buFont typeface="Arial"/>
              <a:buChar char="•"/>
            </a:pPr>
            <a:r>
              <a:rPr lang="en-US" sz="2799" dirty="0">
                <a:solidFill>
                  <a:srgbClr val="000000"/>
                </a:solidFill>
                <a:latin typeface="Scala"/>
                <a:ea typeface="Scala"/>
                <a:cs typeface="Scala"/>
                <a:sym typeface="Scala"/>
              </a:rPr>
              <a:t>Rugby – 36</a:t>
            </a:r>
          </a:p>
          <a:p>
            <a:pPr marL="604519" lvl="1" indent="-302260" algn="l">
              <a:lnSpc>
                <a:spcPts val="3919"/>
              </a:lnSpc>
              <a:buFont typeface="Arial"/>
              <a:buChar char="•"/>
            </a:pPr>
            <a:r>
              <a:rPr lang="en-US" sz="2799" dirty="0">
                <a:solidFill>
                  <a:srgbClr val="000000"/>
                </a:solidFill>
                <a:latin typeface="Scala"/>
                <a:ea typeface="Scala"/>
                <a:cs typeface="Scala"/>
                <a:sym typeface="Scala"/>
              </a:rPr>
              <a:t>Skiing – 16</a:t>
            </a:r>
          </a:p>
          <a:p>
            <a:pPr marL="604519" lvl="1" indent="-302260" algn="l">
              <a:lnSpc>
                <a:spcPts val="3919"/>
              </a:lnSpc>
              <a:buFont typeface="Arial"/>
              <a:buChar char="•"/>
            </a:pPr>
            <a:r>
              <a:rPr lang="en-US" sz="2799" dirty="0">
                <a:solidFill>
                  <a:srgbClr val="000000"/>
                </a:solidFill>
                <a:latin typeface="Scala"/>
                <a:ea typeface="Scala"/>
                <a:cs typeface="Scala"/>
                <a:sym typeface="Scala"/>
              </a:rPr>
              <a:t>Soccer – 28</a:t>
            </a:r>
          </a:p>
          <a:p>
            <a:pPr marL="604519" lvl="1" indent="-302260" algn="l">
              <a:lnSpc>
                <a:spcPts val="3919"/>
              </a:lnSpc>
              <a:buFont typeface="Arial"/>
              <a:buChar char="•"/>
            </a:pPr>
            <a:r>
              <a:rPr lang="en-US" sz="2799" dirty="0">
                <a:solidFill>
                  <a:srgbClr val="000000"/>
                </a:solidFill>
                <a:latin typeface="Scala"/>
                <a:ea typeface="Scala"/>
                <a:cs typeface="Scala"/>
                <a:sym typeface="Scala"/>
              </a:rPr>
              <a:t>Softball – 25</a:t>
            </a:r>
          </a:p>
          <a:p>
            <a:pPr marL="604519" lvl="1" indent="-302260" algn="l">
              <a:lnSpc>
                <a:spcPts val="3919"/>
              </a:lnSpc>
              <a:buFont typeface="Arial"/>
              <a:buChar char="•"/>
            </a:pPr>
            <a:r>
              <a:rPr lang="en-US" sz="2799" dirty="0">
                <a:solidFill>
                  <a:srgbClr val="000000"/>
                </a:solidFill>
                <a:latin typeface="Scala"/>
                <a:ea typeface="Scala"/>
                <a:cs typeface="Scala"/>
                <a:sym typeface="Scala"/>
              </a:rPr>
              <a:t>Stunt – 65</a:t>
            </a:r>
          </a:p>
          <a:p>
            <a:pPr marL="604519" lvl="1" indent="-302260" algn="l">
              <a:lnSpc>
                <a:spcPts val="3919"/>
              </a:lnSpc>
              <a:buFont typeface="Arial"/>
              <a:buChar char="•"/>
            </a:pPr>
            <a:r>
              <a:rPr lang="en-US" sz="2799" dirty="0">
                <a:solidFill>
                  <a:srgbClr val="000000"/>
                </a:solidFill>
                <a:latin typeface="Scala"/>
                <a:ea typeface="Scala"/>
                <a:cs typeface="Scala"/>
                <a:sym typeface="Scala"/>
              </a:rPr>
              <a:t>Swim &amp; Dive – 30</a:t>
            </a:r>
          </a:p>
        </p:txBody>
      </p:sp>
      <p:sp>
        <p:nvSpPr>
          <p:cNvPr id="11" name="TextBox 11"/>
          <p:cNvSpPr txBox="1"/>
          <p:nvPr/>
        </p:nvSpPr>
        <p:spPr>
          <a:xfrm>
            <a:off x="14822241" y="4027466"/>
            <a:ext cx="3627684" cy="2462530"/>
          </a:xfrm>
          <a:prstGeom prst="rect">
            <a:avLst/>
          </a:prstGeom>
        </p:spPr>
        <p:txBody>
          <a:bodyPr lIns="0" tIns="0" rIns="0" bIns="0" rtlCol="0" anchor="t">
            <a:spAutoFit/>
          </a:bodyPr>
          <a:lstStyle/>
          <a:p>
            <a:pPr marL="604519" lvl="1" indent="-302260" algn="l">
              <a:lnSpc>
                <a:spcPts val="3919"/>
              </a:lnSpc>
              <a:buFont typeface="Arial"/>
              <a:buChar char="•"/>
            </a:pPr>
            <a:r>
              <a:rPr lang="en-US" sz="2799" dirty="0">
                <a:solidFill>
                  <a:srgbClr val="000000"/>
                </a:solidFill>
                <a:latin typeface="Scala"/>
                <a:ea typeface="Scala"/>
                <a:cs typeface="Scala"/>
                <a:sym typeface="Scala"/>
              </a:rPr>
              <a:t>Tennis – 10</a:t>
            </a:r>
          </a:p>
          <a:p>
            <a:pPr marL="604519" lvl="1" indent="-302260" algn="l">
              <a:lnSpc>
                <a:spcPts val="3919"/>
              </a:lnSpc>
              <a:buFont typeface="Arial"/>
              <a:buChar char="•"/>
            </a:pPr>
            <a:r>
              <a:rPr lang="en-US" sz="2799" dirty="0">
                <a:solidFill>
                  <a:srgbClr val="000000"/>
                </a:solidFill>
                <a:latin typeface="Scala"/>
                <a:ea typeface="Scala"/>
                <a:cs typeface="Scala"/>
                <a:sym typeface="Scala"/>
              </a:rPr>
              <a:t>Triathlon – 14</a:t>
            </a:r>
          </a:p>
          <a:p>
            <a:pPr marL="604519" lvl="1" indent="-302260" algn="l">
              <a:lnSpc>
                <a:spcPts val="3919"/>
              </a:lnSpc>
              <a:buFont typeface="Arial"/>
              <a:buChar char="•"/>
            </a:pPr>
            <a:r>
              <a:rPr lang="en-US" sz="2799" dirty="0">
                <a:solidFill>
                  <a:srgbClr val="000000"/>
                </a:solidFill>
                <a:latin typeface="Scala"/>
                <a:ea typeface="Scala"/>
                <a:cs typeface="Scala"/>
                <a:sym typeface="Scala"/>
              </a:rPr>
              <a:t>Volleyball – 18</a:t>
            </a:r>
          </a:p>
          <a:p>
            <a:pPr marL="604519" lvl="1" indent="-302260" algn="l">
              <a:lnSpc>
                <a:spcPts val="3919"/>
              </a:lnSpc>
              <a:buFont typeface="Arial"/>
              <a:buChar char="•"/>
            </a:pPr>
            <a:r>
              <a:rPr lang="en-US" sz="2799" dirty="0">
                <a:solidFill>
                  <a:srgbClr val="000000"/>
                </a:solidFill>
                <a:latin typeface="Scala"/>
                <a:ea typeface="Scala"/>
                <a:cs typeface="Scala"/>
                <a:sym typeface="Scala"/>
              </a:rPr>
              <a:t>Water Polo – 24</a:t>
            </a:r>
          </a:p>
          <a:p>
            <a:pPr marL="604519" lvl="1" indent="-302260" algn="l">
              <a:lnSpc>
                <a:spcPts val="3919"/>
              </a:lnSpc>
              <a:buFont typeface="Arial"/>
              <a:buChar char="•"/>
            </a:pPr>
            <a:r>
              <a:rPr lang="en-US" sz="2799" dirty="0">
                <a:solidFill>
                  <a:srgbClr val="000000"/>
                </a:solidFill>
                <a:latin typeface="Scala"/>
                <a:ea typeface="Scala"/>
                <a:cs typeface="Scala"/>
                <a:sym typeface="Scala"/>
              </a:rPr>
              <a:t>Wrestling – 30</a:t>
            </a:r>
          </a:p>
        </p:txBody>
      </p:sp>
      <p:sp>
        <p:nvSpPr>
          <p:cNvPr id="12" name="AutoShape 12"/>
          <p:cNvSpPr/>
          <p:nvPr/>
        </p:nvSpPr>
        <p:spPr>
          <a:xfrm>
            <a:off x="7761100" y="3512820"/>
            <a:ext cx="0" cy="5577840"/>
          </a:xfrm>
          <a:prstGeom prst="line">
            <a:avLst/>
          </a:prstGeom>
          <a:ln w="38100" cap="flat">
            <a:solidFill>
              <a:srgbClr val="009CDE"/>
            </a:solidFill>
            <a:prstDash val="solid"/>
            <a:headEnd type="none" w="sm" len="sm"/>
            <a:tailEnd type="none" w="sm" len="sm"/>
          </a:ln>
        </p:spPr>
        <p:txBody>
          <a:bodyPr/>
          <a:lstStyle/>
          <a:p>
            <a:endParaRPr lang="en-US" dirty="0"/>
          </a:p>
        </p:txBody>
      </p:sp>
      <p:sp>
        <p:nvSpPr>
          <p:cNvPr id="13" name="AutoShape 2">
            <a:extLst>
              <a:ext uri="{FF2B5EF4-FFF2-40B4-BE49-F238E27FC236}">
                <a16:creationId xmlns:a16="http://schemas.microsoft.com/office/drawing/2014/main" id="{F7EE461B-3485-4A52-ADDF-4BAE8BD44B0F}"/>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txBody>
          <a:bodyPr/>
          <a:lstStyle/>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4" name="TextBox 4"/>
          <p:cNvSpPr txBox="1"/>
          <p:nvPr/>
        </p:nvSpPr>
        <p:spPr>
          <a:xfrm>
            <a:off x="5191977" y="1944321"/>
            <a:ext cx="7904045"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QUESTIONS TO CONSIDER</a:t>
            </a:r>
          </a:p>
        </p:txBody>
      </p:sp>
      <p:sp>
        <p:nvSpPr>
          <p:cNvPr id="5" name="AutoShape 5"/>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6" name="Freeform 6"/>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7" name="TextBox 7"/>
          <p:cNvSpPr txBox="1"/>
          <p:nvPr/>
        </p:nvSpPr>
        <p:spPr>
          <a:xfrm>
            <a:off x="1373081" y="3608577"/>
            <a:ext cx="15541839" cy="5574026"/>
          </a:xfrm>
          <a:prstGeom prst="rect">
            <a:avLst/>
          </a:prstGeom>
        </p:spPr>
        <p:txBody>
          <a:bodyPr lIns="0" tIns="0" rIns="0" bIns="0" rtlCol="0" anchor="t">
            <a:spAutoFit/>
          </a:bodyPr>
          <a:lstStyle/>
          <a:p>
            <a:pPr algn="l">
              <a:lnSpc>
                <a:spcPts val="3080"/>
              </a:lnSpc>
            </a:pPr>
            <a:r>
              <a:rPr lang="en-US" sz="3080" dirty="0">
                <a:solidFill>
                  <a:srgbClr val="000000"/>
                </a:solidFill>
                <a:latin typeface="Scala"/>
                <a:ea typeface="Scala"/>
                <a:cs typeface="Scala"/>
                <a:sym typeface="Scala"/>
              </a:rPr>
              <a:t>Do I want to participate and compete at the collegiate level?</a:t>
            </a:r>
          </a:p>
          <a:p>
            <a:pPr marL="664976" lvl="1" indent="-332488" algn="l">
              <a:lnSpc>
                <a:spcPts val="3080"/>
              </a:lnSpc>
              <a:buFont typeface="Arial"/>
              <a:buChar char="•"/>
            </a:pPr>
            <a:r>
              <a:rPr lang="en-US" sz="3080" dirty="0">
                <a:solidFill>
                  <a:srgbClr val="000000"/>
                </a:solidFill>
                <a:latin typeface="Scala"/>
                <a:ea typeface="Scala"/>
                <a:cs typeface="Scala"/>
                <a:sym typeface="Scala"/>
              </a:rPr>
              <a:t>Time commitment at the next level</a:t>
            </a:r>
          </a:p>
          <a:p>
            <a:pPr algn="l">
              <a:lnSpc>
                <a:spcPts val="3080"/>
              </a:lnSpc>
            </a:pPr>
            <a:endParaRPr lang="en-US" sz="3080" dirty="0">
              <a:solidFill>
                <a:srgbClr val="000000"/>
              </a:solidFill>
              <a:latin typeface="Scala"/>
              <a:ea typeface="Scala"/>
              <a:cs typeface="Scala"/>
              <a:sym typeface="Scala"/>
            </a:endParaRPr>
          </a:p>
          <a:p>
            <a:pPr algn="l">
              <a:lnSpc>
                <a:spcPts val="3080"/>
              </a:lnSpc>
            </a:pPr>
            <a:r>
              <a:rPr lang="en-US" sz="3080" dirty="0">
                <a:solidFill>
                  <a:srgbClr val="000000"/>
                </a:solidFill>
                <a:latin typeface="Scala"/>
                <a:ea typeface="Scala"/>
                <a:cs typeface="Scala"/>
                <a:sym typeface="Scala"/>
              </a:rPr>
              <a:t>Is the institution a good academic fit for me?</a:t>
            </a:r>
          </a:p>
          <a:p>
            <a:pPr marL="664976" lvl="1" indent="-332488" algn="l">
              <a:lnSpc>
                <a:spcPts val="3080"/>
              </a:lnSpc>
              <a:buFont typeface="Arial"/>
              <a:buChar char="•"/>
            </a:pPr>
            <a:r>
              <a:rPr lang="en-US" sz="3080" dirty="0">
                <a:solidFill>
                  <a:srgbClr val="000000"/>
                </a:solidFill>
                <a:latin typeface="Scala"/>
                <a:ea typeface="Scala"/>
                <a:cs typeface="Scala"/>
                <a:sym typeface="Scala"/>
              </a:rPr>
              <a:t>Does the institution have the major I’m interested in studying?</a:t>
            </a:r>
          </a:p>
          <a:p>
            <a:pPr marL="664976" lvl="1" indent="-332488" algn="l">
              <a:lnSpc>
                <a:spcPts val="3080"/>
              </a:lnSpc>
              <a:buFont typeface="Arial"/>
              <a:buChar char="•"/>
            </a:pPr>
            <a:r>
              <a:rPr lang="en-US" sz="3080" dirty="0">
                <a:solidFill>
                  <a:srgbClr val="000000"/>
                </a:solidFill>
                <a:latin typeface="Scala"/>
                <a:ea typeface="Scala"/>
                <a:cs typeface="Scala"/>
                <a:sym typeface="Scala"/>
              </a:rPr>
              <a:t>Balance between academic and athletic commitments</a:t>
            </a:r>
          </a:p>
          <a:p>
            <a:pPr algn="l">
              <a:lnSpc>
                <a:spcPts val="3080"/>
              </a:lnSpc>
            </a:pPr>
            <a:endParaRPr lang="en-US" sz="3080" dirty="0">
              <a:solidFill>
                <a:srgbClr val="000000"/>
              </a:solidFill>
              <a:latin typeface="Scala"/>
              <a:ea typeface="Scala"/>
              <a:cs typeface="Scala"/>
              <a:sym typeface="Scala"/>
            </a:endParaRPr>
          </a:p>
          <a:p>
            <a:pPr algn="l">
              <a:lnSpc>
                <a:spcPts val="3080"/>
              </a:lnSpc>
            </a:pPr>
            <a:r>
              <a:rPr lang="en-US" sz="3080" dirty="0">
                <a:solidFill>
                  <a:srgbClr val="000000"/>
                </a:solidFill>
                <a:latin typeface="Scala"/>
                <a:ea typeface="Scala"/>
                <a:cs typeface="Scala"/>
                <a:sym typeface="Scala"/>
              </a:rPr>
              <a:t>Do I like the campus?</a:t>
            </a:r>
          </a:p>
          <a:p>
            <a:pPr marL="664976" lvl="1" indent="-332488" algn="l">
              <a:lnSpc>
                <a:spcPts val="3080"/>
              </a:lnSpc>
              <a:buFont typeface="Arial"/>
              <a:buChar char="•"/>
            </a:pPr>
            <a:r>
              <a:rPr lang="en-US" sz="3080" dirty="0">
                <a:solidFill>
                  <a:srgbClr val="000000"/>
                </a:solidFill>
                <a:latin typeface="Scala"/>
                <a:ea typeface="Scala"/>
                <a:cs typeface="Scala"/>
                <a:sym typeface="Scala"/>
              </a:rPr>
              <a:t>Will this be a good home for the next four plus years?</a:t>
            </a:r>
          </a:p>
          <a:p>
            <a:pPr algn="l">
              <a:lnSpc>
                <a:spcPts val="3080"/>
              </a:lnSpc>
            </a:pPr>
            <a:endParaRPr lang="en-US" sz="3080" dirty="0">
              <a:solidFill>
                <a:srgbClr val="000000"/>
              </a:solidFill>
              <a:latin typeface="Scala"/>
              <a:ea typeface="Scala"/>
              <a:cs typeface="Scala"/>
              <a:sym typeface="Scala"/>
            </a:endParaRPr>
          </a:p>
          <a:p>
            <a:pPr algn="l">
              <a:lnSpc>
                <a:spcPts val="3080"/>
              </a:lnSpc>
            </a:pPr>
            <a:r>
              <a:rPr lang="en-US" sz="3080" dirty="0">
                <a:solidFill>
                  <a:srgbClr val="000000"/>
                </a:solidFill>
                <a:latin typeface="Scala"/>
                <a:ea typeface="Scala"/>
                <a:cs typeface="Scala"/>
                <a:sym typeface="Scala"/>
              </a:rPr>
              <a:t>Does the institution and program represent the values that are important to me?</a:t>
            </a:r>
          </a:p>
          <a:p>
            <a:pPr marL="664976" lvl="1" indent="-332488" algn="l">
              <a:lnSpc>
                <a:spcPts val="3080"/>
              </a:lnSpc>
              <a:buFont typeface="Arial"/>
              <a:buChar char="•"/>
            </a:pPr>
            <a:r>
              <a:rPr lang="en-US" sz="3080" dirty="0">
                <a:solidFill>
                  <a:srgbClr val="000000"/>
                </a:solidFill>
                <a:latin typeface="Scala"/>
                <a:ea typeface="Scala"/>
                <a:cs typeface="Scala"/>
                <a:sym typeface="Scala"/>
              </a:rPr>
              <a:t>Ultimately athletics will be a portion of your collegiate experience. Are you going to an institution and program that will help you become a better version of yourself when you graduate?</a:t>
            </a:r>
          </a:p>
        </p:txBody>
      </p:sp>
      <p:sp>
        <p:nvSpPr>
          <p:cNvPr id="8" name="AutoShape 2">
            <a:extLst>
              <a:ext uri="{FF2B5EF4-FFF2-40B4-BE49-F238E27FC236}">
                <a16:creationId xmlns:a16="http://schemas.microsoft.com/office/drawing/2014/main" id="{2E7E7965-381F-4513-8E2D-41DCB971E64F}"/>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4" name="TextBox 4"/>
          <p:cNvSpPr txBox="1"/>
          <p:nvPr/>
        </p:nvSpPr>
        <p:spPr>
          <a:xfrm>
            <a:off x="6392931" y="1944321"/>
            <a:ext cx="5502138" cy="667390"/>
          </a:xfrm>
          <a:prstGeom prst="rect">
            <a:avLst/>
          </a:prstGeom>
        </p:spPr>
        <p:txBody>
          <a:bodyPr lIns="0" tIns="0" rIns="0" bIns="0" rtlCol="0" anchor="t">
            <a:spAutoFit/>
          </a:bodyPr>
          <a:lstStyle/>
          <a:p>
            <a:pPr algn="l">
              <a:lnSpc>
                <a:spcPts val="4900"/>
              </a:lnSpc>
            </a:pPr>
            <a:r>
              <a:rPr lang="en-US" sz="4900">
                <a:solidFill>
                  <a:srgbClr val="000000"/>
                </a:solidFill>
                <a:latin typeface="Scala"/>
                <a:ea typeface="Scala"/>
                <a:cs typeface="Scala"/>
                <a:sym typeface="Scala"/>
              </a:rPr>
              <a:t>NCAA RESOURCES</a:t>
            </a:r>
          </a:p>
        </p:txBody>
      </p:sp>
      <p:sp>
        <p:nvSpPr>
          <p:cNvPr id="5" name="AutoShape 5"/>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6" name="TextBox 6"/>
          <p:cNvSpPr txBox="1"/>
          <p:nvPr/>
        </p:nvSpPr>
        <p:spPr>
          <a:xfrm>
            <a:off x="1376918" y="3494277"/>
            <a:ext cx="15538001" cy="2703322"/>
          </a:xfrm>
          <a:prstGeom prst="rect">
            <a:avLst/>
          </a:prstGeom>
        </p:spPr>
        <p:txBody>
          <a:bodyPr lIns="0" tIns="0" rIns="0" bIns="0" rtlCol="0" anchor="t">
            <a:spAutoFit/>
          </a:bodyPr>
          <a:lstStyle/>
          <a:p>
            <a:pPr marL="662812" lvl="1" indent="-331406" algn="l">
              <a:lnSpc>
                <a:spcPts val="4297"/>
              </a:lnSpc>
              <a:buFont typeface="Arial"/>
              <a:buChar char="•"/>
            </a:pPr>
            <a:r>
              <a:rPr lang="en-US" sz="3069" u="sng" dirty="0">
                <a:solidFill>
                  <a:srgbClr val="000000"/>
                </a:solidFill>
                <a:latin typeface="Scala"/>
                <a:ea typeface="Scala"/>
                <a:cs typeface="Scala"/>
                <a:sym typeface="Scala"/>
                <a:hlinkClick r:id="rId2" tooltip="https://web3.ncaa.org/ecwr3/"/>
              </a:rPr>
              <a:t>Eligibility Center Account Overview</a:t>
            </a:r>
          </a:p>
          <a:p>
            <a:pPr marL="662812" lvl="1" indent="-331406" algn="l">
              <a:lnSpc>
                <a:spcPts val="4297"/>
              </a:lnSpc>
              <a:buFont typeface="Arial"/>
              <a:buChar char="•"/>
            </a:pPr>
            <a:r>
              <a:rPr lang="en-US" sz="3069" u="sng" dirty="0">
                <a:solidFill>
                  <a:srgbClr val="000000"/>
                </a:solidFill>
                <a:latin typeface="Scala"/>
                <a:ea typeface="Scala"/>
                <a:cs typeface="Scala"/>
                <a:sym typeface="Scala"/>
                <a:hlinkClick r:id="rId3" tooltip="http://fs.ncaa.org/Docs/eligibility_center/Student_Resources/Registration_Checklist.pdf"/>
              </a:rPr>
              <a:t>Eligibility Center Registration Checklist</a:t>
            </a:r>
          </a:p>
          <a:p>
            <a:pPr marL="662812" lvl="1" indent="-331406" algn="l">
              <a:lnSpc>
                <a:spcPts val="4297"/>
              </a:lnSpc>
              <a:buFont typeface="Arial"/>
              <a:buChar char="•"/>
            </a:pPr>
            <a:r>
              <a:rPr lang="en-US" sz="3069" u="sng" dirty="0">
                <a:solidFill>
                  <a:srgbClr val="000000"/>
                </a:solidFill>
                <a:latin typeface="Scala"/>
                <a:ea typeface="Scala"/>
                <a:cs typeface="Scala"/>
                <a:sym typeface="Scala"/>
                <a:hlinkClick r:id="rId4" tooltip="https://www.ncaa.org/sports/2018/5/8/division-i-and-ii-recruiting-calendars.aspx"/>
              </a:rPr>
              <a:t>NCAA Division I and II Recruiting Calendars and Guides</a:t>
            </a:r>
          </a:p>
          <a:p>
            <a:pPr marL="662812" lvl="1" indent="-331406" algn="l">
              <a:lnSpc>
                <a:spcPts val="4297"/>
              </a:lnSpc>
              <a:buFont typeface="Arial"/>
              <a:buChar char="•"/>
            </a:pPr>
            <a:r>
              <a:rPr lang="en-US" sz="3069" u="sng" dirty="0">
                <a:solidFill>
                  <a:srgbClr val="000000"/>
                </a:solidFill>
                <a:latin typeface="Scala"/>
                <a:ea typeface="Scala"/>
                <a:cs typeface="Scala"/>
                <a:sym typeface="Scala"/>
                <a:hlinkClick r:id="rId5" tooltip="https://www.ncaa.org/sports/2021/2/10/recruiting-calendars-faq.aspx"/>
              </a:rPr>
              <a:t>NCAA Recruiting Resources (DI , II, III)</a:t>
            </a:r>
          </a:p>
          <a:p>
            <a:pPr marL="662812" lvl="1" indent="-331406" algn="l">
              <a:lnSpc>
                <a:spcPts val="4297"/>
              </a:lnSpc>
              <a:buFont typeface="Arial"/>
              <a:buChar char="•"/>
            </a:pPr>
            <a:r>
              <a:rPr lang="en-US" sz="3069" u="sng" dirty="0">
                <a:solidFill>
                  <a:srgbClr val="000000"/>
                </a:solidFill>
                <a:latin typeface="Scala"/>
                <a:ea typeface="Scala"/>
                <a:cs typeface="Scala"/>
                <a:sym typeface="Scala"/>
                <a:hlinkClick r:id="rId6"/>
              </a:rPr>
              <a:t>NCAA Membership Directory - Search for NCAA members</a:t>
            </a:r>
            <a:endParaRPr lang="en-US" sz="3069" u="sng" dirty="0">
              <a:solidFill>
                <a:srgbClr val="000000"/>
              </a:solidFill>
              <a:latin typeface="Scala"/>
              <a:ea typeface="Scala"/>
              <a:cs typeface="Scala"/>
              <a:sym typeface="Scala"/>
            </a:endParaRPr>
          </a:p>
        </p:txBody>
      </p:sp>
      <p:sp>
        <p:nvSpPr>
          <p:cNvPr id="7" name="Freeform 7"/>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7"/>
            <a:stretch>
              <a:fillRect/>
            </a:stretch>
          </a:blipFill>
        </p:spPr>
      </p:sp>
      <p:sp>
        <p:nvSpPr>
          <p:cNvPr id="8" name="AutoShape 2">
            <a:extLst>
              <a:ext uri="{FF2B5EF4-FFF2-40B4-BE49-F238E27FC236}">
                <a16:creationId xmlns:a16="http://schemas.microsoft.com/office/drawing/2014/main" id="{CDA7C5DD-C318-464A-AC05-168E728DAEB5}"/>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extBox 2"/>
          <p:cNvSpPr txBox="1"/>
          <p:nvPr/>
        </p:nvSpPr>
        <p:spPr>
          <a:xfrm>
            <a:off x="1869773" y="1136187"/>
            <a:ext cx="2665649" cy="382269"/>
          </a:xfrm>
          <a:prstGeom prst="rect">
            <a:avLst/>
          </a:prstGeom>
        </p:spPr>
        <p:txBody>
          <a:bodyPr lIns="0" tIns="0" rIns="0" bIns="0" rtlCol="0" anchor="t">
            <a:spAutoFit/>
          </a:bodyPr>
          <a:lstStyle/>
          <a:p>
            <a:pPr algn="l">
              <a:lnSpc>
                <a:spcPts val="3080"/>
              </a:lnSpc>
            </a:pPr>
            <a:r>
              <a:rPr lang="en-US" sz="2200">
                <a:solidFill>
                  <a:srgbClr val="000000"/>
                </a:solidFill>
                <a:latin typeface="Scala"/>
                <a:ea typeface="Scala"/>
                <a:cs typeface="Scala"/>
                <a:sym typeface="Scala"/>
              </a:rPr>
              <a:t>RULES EDUCATION</a:t>
            </a:r>
          </a:p>
        </p:txBody>
      </p:sp>
      <p:sp>
        <p:nvSpPr>
          <p:cNvPr id="4" name="AutoShape 4"/>
          <p:cNvSpPr/>
          <p:nvPr/>
        </p:nvSpPr>
        <p:spPr>
          <a:xfrm>
            <a:off x="0" y="9620250"/>
            <a:ext cx="18288000" cy="0"/>
          </a:xfrm>
          <a:prstGeom prst="line">
            <a:avLst/>
          </a:prstGeom>
          <a:ln w="38100" cap="flat">
            <a:solidFill>
              <a:srgbClr val="009CDE"/>
            </a:solidFill>
            <a:prstDash val="solid"/>
            <a:headEnd type="none" w="sm" len="sm"/>
            <a:tailEnd type="none" w="sm" len="sm"/>
          </a:ln>
        </p:spPr>
      </p:sp>
      <p:sp>
        <p:nvSpPr>
          <p:cNvPr id="5" name="Freeform 5"/>
          <p:cNvSpPr/>
          <p:nvPr/>
        </p:nvSpPr>
        <p:spPr>
          <a:xfrm>
            <a:off x="7591999" y="3184716"/>
            <a:ext cx="3104001" cy="3104001"/>
          </a:xfrm>
          <a:custGeom>
            <a:avLst/>
            <a:gdLst/>
            <a:ahLst/>
            <a:cxnLst/>
            <a:rect l="l" t="t" r="r" b="b"/>
            <a:pathLst>
              <a:path w="3104001" h="3104001">
                <a:moveTo>
                  <a:pt x="0" y="0"/>
                </a:moveTo>
                <a:lnTo>
                  <a:pt x="3104002" y="0"/>
                </a:lnTo>
                <a:lnTo>
                  <a:pt x="3104002" y="3104001"/>
                </a:lnTo>
                <a:lnTo>
                  <a:pt x="0" y="3104001"/>
                </a:lnTo>
                <a:lnTo>
                  <a:pt x="0" y="0"/>
                </a:lnTo>
                <a:close/>
              </a:path>
            </a:pathLst>
          </a:custGeom>
          <a:blipFill>
            <a:blip r:embed="rId2"/>
            <a:stretch>
              <a:fillRect/>
            </a:stretch>
          </a:blipFill>
        </p:spPr>
      </p:sp>
      <p:sp>
        <p:nvSpPr>
          <p:cNvPr id="6" name="TextBox 6"/>
          <p:cNvSpPr txBox="1"/>
          <p:nvPr/>
        </p:nvSpPr>
        <p:spPr>
          <a:xfrm>
            <a:off x="7095883" y="7056004"/>
            <a:ext cx="4096233" cy="1286515"/>
          </a:xfrm>
          <a:prstGeom prst="rect">
            <a:avLst/>
          </a:prstGeom>
        </p:spPr>
        <p:txBody>
          <a:bodyPr lIns="0" tIns="0" rIns="0" bIns="0" rtlCol="0" anchor="t">
            <a:spAutoFit/>
          </a:bodyPr>
          <a:lstStyle/>
          <a:p>
            <a:pPr algn="ctr">
              <a:lnSpc>
                <a:spcPts val="4900"/>
              </a:lnSpc>
            </a:pPr>
            <a:r>
              <a:rPr lang="en-US" sz="4900">
                <a:solidFill>
                  <a:srgbClr val="000000"/>
                </a:solidFill>
                <a:latin typeface="Scala"/>
                <a:ea typeface="Scala"/>
                <a:cs typeface="Scala"/>
                <a:sym typeface="Scala"/>
              </a:rPr>
              <a:t>COMPLIANCE</a:t>
            </a:r>
          </a:p>
          <a:p>
            <a:pPr algn="ctr">
              <a:lnSpc>
                <a:spcPts val="4900"/>
              </a:lnSpc>
            </a:pPr>
            <a:r>
              <a:rPr lang="en-US" sz="4900">
                <a:solidFill>
                  <a:srgbClr val="000000"/>
                </a:solidFill>
                <a:latin typeface="Scala"/>
                <a:ea typeface="Scala"/>
                <a:cs typeface="Scala"/>
                <a:sym typeface="Scala"/>
              </a:rPr>
              <a:t>2024-2025</a:t>
            </a:r>
          </a:p>
        </p:txBody>
      </p:sp>
      <p:sp>
        <p:nvSpPr>
          <p:cNvPr id="7" name="TextBox 7"/>
          <p:cNvSpPr txBox="1"/>
          <p:nvPr/>
        </p:nvSpPr>
        <p:spPr>
          <a:xfrm>
            <a:off x="108168" y="9148128"/>
            <a:ext cx="3625631" cy="382269"/>
          </a:xfrm>
          <a:prstGeom prst="rect">
            <a:avLst/>
          </a:prstGeom>
        </p:spPr>
        <p:txBody>
          <a:bodyPr wrap="square" lIns="0" tIns="0" rIns="0" bIns="0" rtlCol="0" anchor="t">
            <a:spAutoFit/>
          </a:bodyPr>
          <a:lstStyle/>
          <a:p>
            <a:pPr algn="ctr">
              <a:lnSpc>
                <a:spcPts val="3080"/>
              </a:lnSpc>
              <a:spcBef>
                <a:spcPct val="0"/>
              </a:spcBef>
            </a:pPr>
            <a:r>
              <a:rPr lang="en-US" sz="2200" b="1" dirty="0">
                <a:solidFill>
                  <a:srgbClr val="000000"/>
                </a:solidFill>
                <a:latin typeface="Scala"/>
                <a:ea typeface="Scala"/>
                <a:cs typeface="Scala"/>
                <a:sym typeface="Scala"/>
              </a:rPr>
              <a:t>QUESTIONS/DISCUSSION</a:t>
            </a:r>
          </a:p>
        </p:txBody>
      </p:sp>
      <p:sp>
        <p:nvSpPr>
          <p:cNvPr id="8" name="Freeform 8"/>
          <p:cNvSpPr/>
          <p:nvPr/>
        </p:nvSpPr>
        <p:spPr>
          <a:xfrm>
            <a:off x="1064326" y="982086"/>
            <a:ext cx="617509" cy="617509"/>
          </a:xfrm>
          <a:custGeom>
            <a:avLst/>
            <a:gdLst/>
            <a:ahLst/>
            <a:cxnLst/>
            <a:rect l="l" t="t" r="r" b="b"/>
            <a:pathLst>
              <a:path w="617509" h="617509">
                <a:moveTo>
                  <a:pt x="0" y="0"/>
                </a:moveTo>
                <a:lnTo>
                  <a:pt x="617509" y="0"/>
                </a:lnTo>
                <a:lnTo>
                  <a:pt x="617509" y="617509"/>
                </a:lnTo>
                <a:lnTo>
                  <a:pt x="0" y="617509"/>
                </a:lnTo>
                <a:lnTo>
                  <a:pt x="0" y="0"/>
                </a:lnTo>
                <a:close/>
              </a:path>
            </a:pathLst>
          </a:custGeom>
          <a:blipFill>
            <a:blip r:embed="rId2"/>
            <a:stretch>
              <a:fillRect/>
            </a:stretch>
          </a:blipFill>
        </p:spPr>
      </p:sp>
      <p:sp>
        <p:nvSpPr>
          <p:cNvPr id="9" name="AutoShape 2">
            <a:extLst>
              <a:ext uri="{FF2B5EF4-FFF2-40B4-BE49-F238E27FC236}">
                <a16:creationId xmlns:a16="http://schemas.microsoft.com/office/drawing/2014/main" id="{A4A376EC-9A8A-4B82-8DF9-957C68C1BB3A}"/>
              </a:ext>
            </a:extLst>
          </p:cNvPr>
          <p:cNvSpPr/>
          <p:nvPr/>
        </p:nvSpPr>
        <p:spPr>
          <a:xfrm>
            <a:off x="4535422" y="1351134"/>
            <a:ext cx="12723878" cy="19050"/>
          </a:xfrm>
          <a:prstGeom prst="line">
            <a:avLst/>
          </a:prstGeom>
          <a:ln w="38100" cap="flat">
            <a:solidFill>
              <a:srgbClr val="009CDE"/>
            </a:solidFill>
            <a:prstDash val="solid"/>
            <a:headEnd type="none" w="sm" len="sm"/>
            <a:tailEnd type="none" w="sm" len="sm"/>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356</TotalTime>
  <Words>2520</Words>
  <Application>Microsoft Office PowerPoint</Application>
  <PresentationFormat>Custom</PresentationFormat>
  <Paragraphs>349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Calibri</vt:lpstr>
      <vt:lpstr>Arial</vt:lpstr>
      <vt:lpstr>Scala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NCAA 2024-2025</dc:title>
  <dc:creator>Dylan Jones</dc:creator>
  <cp:lastModifiedBy>Dylan Jones</cp:lastModifiedBy>
  <cp:revision>10</cp:revision>
  <dcterms:created xsi:type="dcterms:W3CDTF">2006-08-16T00:00:00Z</dcterms:created>
  <dcterms:modified xsi:type="dcterms:W3CDTF">2025-01-14T18:41:38Z</dcterms:modified>
  <dc:identifier>DAGY0cNBkl0</dc:identifier>
</cp:coreProperties>
</file>